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notesSlides/notesSlide5.xml" ContentType="application/vnd.openxmlformats-officedocument.presentationml.notesSlide+xml"/>
  <Override PartName="/ppt/tags/tag8.xml" ContentType="application/vnd.openxmlformats-officedocument.presentationml.tags+xml"/>
  <Override PartName="/ppt/notesSlides/notesSlide6.xml" ContentType="application/vnd.openxmlformats-officedocument.presentationml.notesSlide+xml"/>
  <Override PartName="/ppt/tags/tag9.xml" ContentType="application/vnd.openxmlformats-officedocument.presentationml.tags+xml"/>
  <Override PartName="/ppt/notesSlides/notesSlide7.xml" ContentType="application/vnd.openxmlformats-officedocument.presentationml.notesSlide+xml"/>
  <Override PartName="/ppt/tags/tag10.xml" ContentType="application/vnd.openxmlformats-officedocument.presentationml.tags+xml"/>
  <Override PartName="/ppt/notesSlides/notesSlide8.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notesSlides/notesSlide9.xml" ContentType="application/vnd.openxmlformats-officedocument.presentationml.notesSlide+xml"/>
  <Override PartName="/ppt/tags/tag13.xml" ContentType="application/vnd.openxmlformats-officedocument.presentationml.tags+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8"/>
  </p:notesMasterIdLst>
  <p:sldIdLst>
    <p:sldId id="354" r:id="rId2"/>
    <p:sldId id="319" r:id="rId3"/>
    <p:sldId id="469" r:id="rId4"/>
    <p:sldId id="473" r:id="rId5"/>
    <p:sldId id="330" r:id="rId6"/>
    <p:sldId id="456" r:id="rId7"/>
    <p:sldId id="438" r:id="rId8"/>
    <p:sldId id="439" r:id="rId9"/>
    <p:sldId id="447" r:id="rId10"/>
    <p:sldId id="430" r:id="rId11"/>
    <p:sldId id="446" r:id="rId12"/>
    <p:sldId id="448" r:id="rId13"/>
    <p:sldId id="424" r:id="rId14"/>
    <p:sldId id="425" r:id="rId15"/>
    <p:sldId id="331" r:id="rId16"/>
    <p:sldId id="432" r:id="rId17"/>
    <p:sldId id="359" r:id="rId18"/>
    <p:sldId id="338" r:id="rId19"/>
    <p:sldId id="364" r:id="rId20"/>
    <p:sldId id="458" r:id="rId21"/>
    <p:sldId id="339" r:id="rId22"/>
    <p:sldId id="422" r:id="rId23"/>
    <p:sldId id="436" r:id="rId24"/>
    <p:sldId id="423" r:id="rId25"/>
    <p:sldId id="429" r:id="rId26"/>
    <p:sldId id="428" r:id="rId27"/>
    <p:sldId id="441" r:id="rId28"/>
    <p:sldId id="442" r:id="rId29"/>
    <p:sldId id="443" r:id="rId30"/>
    <p:sldId id="434" r:id="rId31"/>
    <p:sldId id="444" r:id="rId32"/>
    <p:sldId id="445" r:id="rId33"/>
    <p:sldId id="440" r:id="rId34"/>
    <p:sldId id="464" r:id="rId35"/>
    <p:sldId id="450" r:id="rId36"/>
    <p:sldId id="465" r:id="rId37"/>
    <p:sldId id="466" r:id="rId38"/>
    <p:sldId id="451" r:id="rId39"/>
    <p:sldId id="460" r:id="rId40"/>
    <p:sldId id="459" r:id="rId41"/>
    <p:sldId id="452" r:id="rId42"/>
    <p:sldId id="453" r:id="rId43"/>
    <p:sldId id="405" r:id="rId44"/>
    <p:sldId id="463" r:id="rId45"/>
    <p:sldId id="467" r:id="rId46"/>
    <p:sldId id="293" r:id="rId47"/>
  </p:sldIdLst>
  <p:sldSz cx="12192000" cy="6858000"/>
  <p:notesSz cx="6858000" cy="9144000"/>
  <p:embeddedFontLst>
    <p:embeddedFont>
      <p:font typeface="Calibri" panose="020F0502020204030204" pitchFamily="34" charset="0"/>
      <p:regular r:id="rId49"/>
      <p:bold r:id="rId50"/>
      <p:italic r:id="rId51"/>
      <p:boldItalic r:id="rId52"/>
    </p:embeddedFont>
    <p:embeddedFont>
      <p:font typeface="Segoe UI" panose="020B0502040204020203" pitchFamily="34" charset="0"/>
      <p:regular r:id="rId53"/>
      <p:bold r:id="rId54"/>
      <p:italic r:id="rId55"/>
      <p:boldItalic r:id="rId56"/>
    </p:embeddedFont>
    <p:embeddedFont>
      <p:font typeface="Simplified Arabic" panose="02020603050405020304" pitchFamily="18" charset="-78"/>
      <p:regular r:id="rId57"/>
      <p:bold r:id="rId58"/>
    </p:embeddedFont>
    <p:embeddedFont>
      <p:font typeface="Tahoma" panose="020B0604030504040204" pitchFamily="34" charset="0"/>
      <p:regular r:id="rId59"/>
      <p:bold r:id="rId60"/>
    </p:embeddedFont>
    <p:embeddedFont>
      <p:font typeface="Tajawal Medium" panose="00000600000000000000" charset="-78"/>
      <p:regular r:id="rId61"/>
      <p:bold r:id="rId62"/>
    </p:embeddedFont>
    <p:embeddedFont>
      <p:font typeface="Traditional Arabic" panose="02020603050405020304" pitchFamily="18" charset="-78"/>
      <p:regular r:id="rId63"/>
      <p:bold r:id="rId6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91"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99"/>
    <a:srgbClr val="923E92"/>
    <a:srgbClr val="A50021"/>
    <a:srgbClr val="4A206A"/>
    <a:srgbClr val="3A2A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600" autoAdjust="0"/>
    <p:restoredTop sz="94602" autoAdjust="0"/>
  </p:normalViewPr>
  <p:slideViewPr>
    <p:cSldViewPr>
      <p:cViewPr varScale="1">
        <p:scale>
          <a:sx n="67" d="100"/>
          <a:sy n="67" d="100"/>
        </p:scale>
        <p:origin x="504" y="18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139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15.fntdata"/><Relationship Id="rId7" Type="http://schemas.openxmlformats.org/officeDocument/2006/relationships/slide" Target="slides/slide6.xml"/><Relationship Id="rId92"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5.fntdata"/><Relationship Id="rId58" Type="http://schemas.openxmlformats.org/officeDocument/2006/relationships/font" Target="fonts/font10.fntdata"/><Relationship Id="rId5" Type="http://schemas.openxmlformats.org/officeDocument/2006/relationships/slide" Target="slides/slide4.xml"/><Relationship Id="rId61" Type="http://schemas.openxmlformats.org/officeDocument/2006/relationships/font" Target="fonts/font13.fntdata"/><Relationship Id="rId95"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56" Type="http://schemas.openxmlformats.org/officeDocument/2006/relationships/font" Target="fonts/font8.fntdata"/><Relationship Id="rId64" Type="http://schemas.openxmlformats.org/officeDocument/2006/relationships/font" Target="fonts/font16.fntdata"/><Relationship Id="rId8" Type="http://schemas.openxmlformats.org/officeDocument/2006/relationships/slide" Target="slides/slide7.xml"/><Relationship Id="rId51" Type="http://schemas.openxmlformats.org/officeDocument/2006/relationships/font" Target="fonts/font3.fntdata"/><Relationship Id="rId93"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1.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6.fntdata"/><Relationship Id="rId62" Type="http://schemas.openxmlformats.org/officeDocument/2006/relationships/font" Target="fonts/font14.fntdata"/><Relationship Id="rId9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fntdata"/><Relationship Id="rId57" Type="http://schemas.openxmlformats.org/officeDocument/2006/relationships/font" Target="fonts/font9.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4.fntdata"/><Relationship Id="rId60" Type="http://schemas.openxmlformats.org/officeDocument/2006/relationships/font" Target="fonts/font12.fntdata"/><Relationship Id="rId9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font" Target="fonts/font2.fntdata"/><Relationship Id="rId55" Type="http://schemas.openxmlformats.org/officeDocument/2006/relationships/font" Target="fonts/font7.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9441116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374793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200591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706196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389845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8_Title Slide">
  <p:cSld name="8_Title Slide">
    <p:spTree>
      <p:nvGrpSpPr>
        <p:cNvPr id="1" name="Shape 15"/>
        <p:cNvGrpSpPr/>
        <p:nvPr/>
      </p:nvGrpSpPr>
      <p:grpSpPr>
        <a:xfrm>
          <a:off x="0" y="0"/>
          <a:ext cx="0" cy="0"/>
          <a:chOff x="0" y="0"/>
          <a:chExt cx="0" cy="0"/>
        </a:xfrm>
      </p:grpSpPr>
      <p:sp>
        <p:nvSpPr>
          <p:cNvPr id="16" name="Google Shape;16;p1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6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31">
            <a:extLst>
              <a:ext uri="{FF2B5EF4-FFF2-40B4-BE49-F238E27FC236}">
                <a16:creationId xmlns:a16="http://schemas.microsoft.com/office/drawing/2014/main" id="{36BA39E4-4787-4A57-95AF-71D0542315A0}"/>
              </a:ext>
            </a:extLst>
          </p:cNvPr>
          <p:cNvGrpSpPr/>
          <p:nvPr userDrawn="1"/>
        </p:nvGrpSpPr>
        <p:grpSpPr>
          <a:xfrm flipV="1">
            <a:off x="5427361" y="1143268"/>
            <a:ext cx="1337278" cy="220479"/>
            <a:chOff x="5809673" y="3008118"/>
            <a:chExt cx="2419398" cy="398889"/>
          </a:xfrm>
        </p:grpSpPr>
        <p:sp>
          <p:nvSpPr>
            <p:cNvPr id="33" name="Rectangle 32">
              <a:extLst>
                <a:ext uri="{FF2B5EF4-FFF2-40B4-BE49-F238E27FC236}">
                  <a16:creationId xmlns:a16="http://schemas.microsoft.com/office/drawing/2014/main" id="{6C99468F-7C27-4A33-B8CC-5794F45C6159}"/>
                </a:ext>
              </a:extLst>
            </p:cNvPr>
            <p:cNvSpPr/>
            <p:nvPr userDrawn="1"/>
          </p:nvSpPr>
          <p:spPr>
            <a:xfrm>
              <a:off x="5809673" y="3008118"/>
              <a:ext cx="398888" cy="3988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EDA484AE-33CE-4979-81A4-360C2226ECDF}"/>
                </a:ext>
              </a:extLst>
            </p:cNvPr>
            <p:cNvSpPr/>
            <p:nvPr userDrawn="1"/>
          </p:nvSpPr>
          <p:spPr>
            <a:xfrm>
              <a:off x="6314801" y="3008118"/>
              <a:ext cx="398888" cy="398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688CA5D0-B787-4DFD-87F1-332795E33C1F}"/>
                </a:ext>
              </a:extLst>
            </p:cNvPr>
            <p:cNvSpPr/>
            <p:nvPr userDrawn="1"/>
          </p:nvSpPr>
          <p:spPr>
            <a:xfrm>
              <a:off x="6819928" y="3008118"/>
              <a:ext cx="398888" cy="39888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42618CF6-3DC5-4866-ACB7-14F89F22C719}"/>
                </a:ext>
              </a:extLst>
            </p:cNvPr>
            <p:cNvSpPr/>
            <p:nvPr userDrawn="1"/>
          </p:nvSpPr>
          <p:spPr>
            <a:xfrm>
              <a:off x="7325056" y="3008118"/>
              <a:ext cx="398888" cy="3988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C471A078-94EE-430C-8990-77DD907780E6}"/>
                </a:ext>
              </a:extLst>
            </p:cNvPr>
            <p:cNvSpPr/>
            <p:nvPr userDrawn="1"/>
          </p:nvSpPr>
          <p:spPr>
            <a:xfrm>
              <a:off x="7830183" y="3008118"/>
              <a:ext cx="398888" cy="3988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2532888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21_Images &amp; Contents Layout">
    <p:spTree>
      <p:nvGrpSpPr>
        <p:cNvPr id="1" name=""/>
        <p:cNvGrpSpPr/>
        <p:nvPr/>
      </p:nvGrpSpPr>
      <p:grpSpPr>
        <a:xfrm>
          <a:off x="0" y="0"/>
          <a:ext cx="0" cy="0"/>
          <a:chOff x="0" y="0"/>
          <a:chExt cx="0" cy="0"/>
        </a:xfrm>
      </p:grpSpPr>
      <p:sp>
        <p:nvSpPr>
          <p:cNvPr id="2" name="Picture Placeholder 2"/>
          <p:cNvSpPr>
            <a:spLocks noGrp="1"/>
          </p:cNvSpPr>
          <p:nvPr>
            <p:ph type="pic" idx="12" hasCustomPrompt="1"/>
          </p:nvPr>
        </p:nvSpPr>
        <p:spPr>
          <a:xfrm>
            <a:off x="3095449" y="3660"/>
            <a:ext cx="3600000" cy="3672000"/>
          </a:xfrm>
          <a:prstGeom prst="rect">
            <a:avLst/>
          </a:prstGeom>
          <a:solidFill>
            <a:schemeClr val="bg1">
              <a:lumMod val="95000"/>
            </a:schemeClr>
          </a:solidFill>
        </p:spPr>
        <p:txBody>
          <a:bodyPr anchor="ct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Picture Placeholder 2"/>
          <p:cNvSpPr>
            <a:spLocks noGrp="1"/>
          </p:cNvSpPr>
          <p:nvPr>
            <p:ph type="pic" idx="13" hasCustomPrompt="1"/>
          </p:nvPr>
        </p:nvSpPr>
        <p:spPr>
          <a:xfrm>
            <a:off x="397585" y="3870000"/>
            <a:ext cx="3600000" cy="2988000"/>
          </a:xfrm>
          <a:prstGeom prst="rect">
            <a:avLst/>
          </a:prstGeom>
          <a:solidFill>
            <a:schemeClr val="bg1">
              <a:lumMod val="95000"/>
            </a:schemeClr>
          </a:solidFill>
        </p:spPr>
        <p:txBody>
          <a:bodyPr anchor="ct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4" hasCustomPrompt="1"/>
          </p:nvPr>
        </p:nvSpPr>
        <p:spPr>
          <a:xfrm>
            <a:off x="4175449" y="3870000"/>
            <a:ext cx="2520000" cy="1908000"/>
          </a:xfrm>
          <a:prstGeom prst="rect">
            <a:avLst/>
          </a:prstGeom>
          <a:solidFill>
            <a:schemeClr val="bg1">
              <a:lumMod val="95000"/>
            </a:schemeClr>
          </a:solidFill>
        </p:spPr>
        <p:txBody>
          <a:bodyPr anchor="ct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Picture Placeholder 2"/>
          <p:cNvSpPr>
            <a:spLocks noGrp="1"/>
          </p:cNvSpPr>
          <p:nvPr>
            <p:ph type="pic" idx="15" hasCustomPrompt="1"/>
          </p:nvPr>
        </p:nvSpPr>
        <p:spPr>
          <a:xfrm>
            <a:off x="397585" y="1733388"/>
            <a:ext cx="2520000" cy="1942272"/>
          </a:xfrm>
          <a:prstGeom prst="rect">
            <a:avLst/>
          </a:prstGeom>
          <a:solidFill>
            <a:schemeClr val="bg1">
              <a:lumMod val="95000"/>
            </a:schemeClr>
          </a:solidFill>
        </p:spPr>
        <p:txBody>
          <a:bodyPr anchor="ct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171482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125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10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10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125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31_Images &amp; Contents Layout">
    <p:spTree>
      <p:nvGrpSpPr>
        <p:cNvPr id="1" name=""/>
        <p:cNvGrpSpPr/>
        <p:nvPr/>
      </p:nvGrpSpPr>
      <p:grpSpPr>
        <a:xfrm>
          <a:off x="0" y="0"/>
          <a:ext cx="0" cy="0"/>
          <a:chOff x="0" y="0"/>
          <a:chExt cx="0" cy="0"/>
        </a:xfrm>
      </p:grpSpPr>
      <p:sp>
        <p:nvSpPr>
          <p:cNvPr id="22" name="직사각형 21">
            <a:extLst>
              <a:ext uri="{FF2B5EF4-FFF2-40B4-BE49-F238E27FC236}">
                <a16:creationId xmlns:a16="http://schemas.microsoft.com/office/drawing/2014/main" id="{C0AD03F6-15F2-4D54-8634-F2FD4B876D5D}"/>
              </a:ext>
            </a:extLst>
          </p:cNvPr>
          <p:cNvSpPr/>
          <p:nvPr userDrawn="1"/>
        </p:nvSpPr>
        <p:spPr>
          <a:xfrm>
            <a:off x="0" y="1894646"/>
            <a:ext cx="12191999" cy="30687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5" name="Picture Placeholder 34">
            <a:extLst>
              <a:ext uri="{FF2B5EF4-FFF2-40B4-BE49-F238E27FC236}">
                <a16:creationId xmlns:a16="http://schemas.microsoft.com/office/drawing/2014/main" id="{A60AF8CF-91F6-47AF-9506-4473DAA9AA63}"/>
              </a:ext>
            </a:extLst>
          </p:cNvPr>
          <p:cNvSpPr>
            <a:spLocks noGrp="1"/>
          </p:cNvSpPr>
          <p:nvPr>
            <p:ph type="pic" idx="12" hasCustomPrompt="1"/>
          </p:nvPr>
        </p:nvSpPr>
        <p:spPr>
          <a:xfrm>
            <a:off x="472612" y="504855"/>
            <a:ext cx="6441943" cy="5959540"/>
          </a:xfrm>
          <a:custGeom>
            <a:avLst/>
            <a:gdLst>
              <a:gd name="connsiteX0" fmla="*/ 3930341 w 6441943"/>
              <a:gd name="connsiteY0" fmla="*/ 5551462 h 5959540"/>
              <a:gd name="connsiteX1" fmla="*/ 3930470 w 6441943"/>
              <a:gd name="connsiteY1" fmla="*/ 5553792 h 5959540"/>
              <a:gd name="connsiteX2" fmla="*/ 3930728 w 6441943"/>
              <a:gd name="connsiteY2" fmla="*/ 5581396 h 5959540"/>
              <a:gd name="connsiteX3" fmla="*/ 3101215 w 6441943"/>
              <a:gd name="connsiteY3" fmla="*/ 5522950 h 5959540"/>
              <a:gd name="connsiteX4" fmla="*/ 3096254 w 6441943"/>
              <a:gd name="connsiteY4" fmla="*/ 5540606 h 5959540"/>
              <a:gd name="connsiteX5" fmla="*/ 3100089 w 6441943"/>
              <a:gd name="connsiteY5" fmla="*/ 5529112 h 5959540"/>
              <a:gd name="connsiteX6" fmla="*/ 3179633 w 6441943"/>
              <a:gd name="connsiteY6" fmla="*/ 5436354 h 5959540"/>
              <a:gd name="connsiteX7" fmla="*/ 3179855 w 6441943"/>
              <a:gd name="connsiteY7" fmla="*/ 5457522 h 5959540"/>
              <a:gd name="connsiteX8" fmla="*/ 3179738 w 6441943"/>
              <a:gd name="connsiteY8" fmla="*/ 5446344 h 5959540"/>
              <a:gd name="connsiteX9" fmla="*/ 3798364 w 6441943"/>
              <a:gd name="connsiteY9" fmla="*/ 5116122 h 5959540"/>
              <a:gd name="connsiteX10" fmla="*/ 3835318 w 6441943"/>
              <a:gd name="connsiteY10" fmla="*/ 5181705 h 5959540"/>
              <a:gd name="connsiteX11" fmla="*/ 3838161 w 6441943"/>
              <a:gd name="connsiteY11" fmla="*/ 5187944 h 5959540"/>
              <a:gd name="connsiteX12" fmla="*/ 3772668 w 6441943"/>
              <a:gd name="connsiteY12" fmla="*/ 5021018 h 5959540"/>
              <a:gd name="connsiteX13" fmla="*/ 3772670 w 6441943"/>
              <a:gd name="connsiteY13" fmla="*/ 5021035 h 5959540"/>
              <a:gd name="connsiteX14" fmla="*/ 3772673 w 6441943"/>
              <a:gd name="connsiteY14" fmla="*/ 5021047 h 5959540"/>
              <a:gd name="connsiteX15" fmla="*/ 3772670 w 6441943"/>
              <a:gd name="connsiteY15" fmla="*/ 5021034 h 5959540"/>
              <a:gd name="connsiteX16" fmla="*/ 3761032 w 6441943"/>
              <a:gd name="connsiteY16" fmla="*/ 4843434 h 5959540"/>
              <a:gd name="connsiteX17" fmla="*/ 3760631 w 6441943"/>
              <a:gd name="connsiteY17" fmla="*/ 4854130 h 5959540"/>
              <a:gd name="connsiteX18" fmla="*/ 3761287 w 6441943"/>
              <a:gd name="connsiteY18" fmla="*/ 4871798 h 5959540"/>
              <a:gd name="connsiteX19" fmla="*/ 3384337 w 6441943"/>
              <a:gd name="connsiteY19" fmla="*/ 3767524 h 5959540"/>
              <a:gd name="connsiteX20" fmla="*/ 3346103 w 6441943"/>
              <a:gd name="connsiteY20" fmla="*/ 3782585 h 5959540"/>
              <a:gd name="connsiteX21" fmla="*/ 3160723 w 6441943"/>
              <a:gd name="connsiteY21" fmla="*/ 3891497 h 5959540"/>
              <a:gd name="connsiteX22" fmla="*/ 2789975 w 6441943"/>
              <a:gd name="connsiteY22" fmla="*/ 4375909 h 5959540"/>
              <a:gd name="connsiteX23" fmla="*/ 2780135 w 6441943"/>
              <a:gd name="connsiteY23" fmla="*/ 4386371 h 5959540"/>
              <a:gd name="connsiteX24" fmla="*/ 2777987 w 6441943"/>
              <a:gd name="connsiteY24" fmla="*/ 4376117 h 5959540"/>
              <a:gd name="connsiteX25" fmla="*/ 2780259 w 6441943"/>
              <a:gd name="connsiteY25" fmla="*/ 4386964 h 5959540"/>
              <a:gd name="connsiteX26" fmla="*/ 2813776 w 6441943"/>
              <a:gd name="connsiteY26" fmla="*/ 4528044 h 5959540"/>
              <a:gd name="connsiteX27" fmla="*/ 2780260 w 6441943"/>
              <a:gd name="connsiteY27" fmla="*/ 4386966 h 5959540"/>
              <a:gd name="connsiteX28" fmla="*/ 2780140 w 6441943"/>
              <a:gd name="connsiteY28" fmla="*/ 4386393 h 5959540"/>
              <a:gd name="connsiteX29" fmla="*/ 2780260 w 6441943"/>
              <a:gd name="connsiteY29" fmla="*/ 4386964 h 5959540"/>
              <a:gd name="connsiteX30" fmla="*/ 2827406 w 6441943"/>
              <a:gd name="connsiteY30" fmla="*/ 4585415 h 5959540"/>
              <a:gd name="connsiteX31" fmla="*/ 2980344 w 6441943"/>
              <a:gd name="connsiteY31" fmla="*/ 4916780 h 5959540"/>
              <a:gd name="connsiteX32" fmla="*/ 3179627 w 6441943"/>
              <a:gd name="connsiteY32" fmla="*/ 5435843 h 5959540"/>
              <a:gd name="connsiteX33" fmla="*/ 3179738 w 6441943"/>
              <a:gd name="connsiteY33" fmla="*/ 5446344 h 5959540"/>
              <a:gd name="connsiteX34" fmla="*/ 3179858 w 6441943"/>
              <a:gd name="connsiteY34" fmla="*/ 5457884 h 5959540"/>
              <a:gd name="connsiteX35" fmla="*/ 3177050 w 6441943"/>
              <a:gd name="connsiteY35" fmla="*/ 5492431 h 5959540"/>
              <a:gd name="connsiteX36" fmla="*/ 2859847 w 6441943"/>
              <a:gd name="connsiteY36" fmla="*/ 5869169 h 5959540"/>
              <a:gd name="connsiteX37" fmla="*/ 2850578 w 6441943"/>
              <a:gd name="connsiteY37" fmla="*/ 5871485 h 5959540"/>
              <a:gd name="connsiteX38" fmla="*/ 2723128 w 6441943"/>
              <a:gd name="connsiteY38" fmla="*/ 5887707 h 5959540"/>
              <a:gd name="connsiteX39" fmla="*/ 2723137 w 6441943"/>
              <a:gd name="connsiteY39" fmla="*/ 5887707 h 5959540"/>
              <a:gd name="connsiteX40" fmla="*/ 2730081 w 6441943"/>
              <a:gd name="connsiteY40" fmla="*/ 5887707 h 5959540"/>
              <a:gd name="connsiteX41" fmla="*/ 3527214 w 6441943"/>
              <a:gd name="connsiteY41" fmla="*/ 5883072 h 5959540"/>
              <a:gd name="connsiteX42" fmla="*/ 3860898 w 6441943"/>
              <a:gd name="connsiteY42" fmla="*/ 5593415 h 5959540"/>
              <a:gd name="connsiteX43" fmla="*/ 3861133 w 6441943"/>
              <a:gd name="connsiteY43" fmla="*/ 5581911 h 5959540"/>
              <a:gd name="connsiteX44" fmla="*/ 3861133 w 6441943"/>
              <a:gd name="connsiteY44" fmla="*/ 5581912 h 5959540"/>
              <a:gd name="connsiteX45" fmla="*/ 3861134 w 6441943"/>
              <a:gd name="connsiteY45" fmla="*/ 5581911 h 5959540"/>
              <a:gd name="connsiteX46" fmla="*/ 3738082 w 6441943"/>
              <a:gd name="connsiteY46" fmla="*/ 5153139 h 5959540"/>
              <a:gd name="connsiteX47" fmla="*/ 3732433 w 6441943"/>
              <a:gd name="connsiteY47" fmla="*/ 5140760 h 5959540"/>
              <a:gd name="connsiteX48" fmla="*/ 3732384 w 6441943"/>
              <a:gd name="connsiteY48" fmla="*/ 5140652 h 5959540"/>
              <a:gd name="connsiteX49" fmla="*/ 3731127 w 6441943"/>
              <a:gd name="connsiteY49" fmla="*/ 5137087 h 5959540"/>
              <a:gd name="connsiteX50" fmla="*/ 3731128 w 6441943"/>
              <a:gd name="connsiteY50" fmla="*/ 5137089 h 5959540"/>
              <a:gd name="connsiteX51" fmla="*/ 3721174 w 6441943"/>
              <a:gd name="connsiteY51" fmla="*/ 5108858 h 5959540"/>
              <a:gd name="connsiteX52" fmla="*/ 3720583 w 6441943"/>
              <a:gd name="connsiteY52" fmla="*/ 5106469 h 5959540"/>
              <a:gd name="connsiteX53" fmla="*/ 3720154 w 6441943"/>
              <a:gd name="connsiteY53" fmla="*/ 5104735 h 5959540"/>
              <a:gd name="connsiteX54" fmla="*/ 3720155 w 6441943"/>
              <a:gd name="connsiteY54" fmla="*/ 5104739 h 5959540"/>
              <a:gd name="connsiteX55" fmla="*/ 3708063 w 6441943"/>
              <a:gd name="connsiteY55" fmla="*/ 5055829 h 5959540"/>
              <a:gd name="connsiteX56" fmla="*/ 3696662 w 6441943"/>
              <a:gd name="connsiteY56" fmla="*/ 4979636 h 5959540"/>
              <a:gd name="connsiteX57" fmla="*/ 3691720 w 6441943"/>
              <a:gd name="connsiteY57" fmla="*/ 4897282 h 5959540"/>
              <a:gd name="connsiteX58" fmla="*/ 3691720 w 6441943"/>
              <a:gd name="connsiteY58" fmla="*/ 4897290 h 5959540"/>
              <a:gd name="connsiteX59" fmla="*/ 3691169 w 6441943"/>
              <a:gd name="connsiteY59" fmla="*/ 4888099 h 5959540"/>
              <a:gd name="connsiteX60" fmla="*/ 3690584 w 6441943"/>
              <a:gd name="connsiteY60" fmla="*/ 4878351 h 5959540"/>
              <a:gd name="connsiteX61" fmla="*/ 3693440 w 6441943"/>
              <a:gd name="connsiteY61" fmla="*/ 4750059 h 5959540"/>
              <a:gd name="connsiteX62" fmla="*/ 3693439 w 6441943"/>
              <a:gd name="connsiteY62" fmla="*/ 4750071 h 5959540"/>
              <a:gd name="connsiteX63" fmla="*/ 3693440 w 6441943"/>
              <a:gd name="connsiteY63" fmla="*/ 4750058 h 5959540"/>
              <a:gd name="connsiteX64" fmla="*/ 3693440 w 6441943"/>
              <a:gd name="connsiteY64" fmla="*/ 4750048 h 5959540"/>
              <a:gd name="connsiteX65" fmla="*/ 3740401 w 6441943"/>
              <a:gd name="connsiteY65" fmla="*/ 4404670 h 5959540"/>
              <a:gd name="connsiteX66" fmla="*/ 3740571 w 6441943"/>
              <a:gd name="connsiteY66" fmla="*/ 4404435 h 5959540"/>
              <a:gd name="connsiteX67" fmla="*/ 3706071 w 6441943"/>
              <a:gd name="connsiteY67" fmla="*/ 4362586 h 5959540"/>
              <a:gd name="connsiteX68" fmla="*/ 3422570 w 6441943"/>
              <a:gd name="connsiteY68" fmla="*/ 3821979 h 5959540"/>
              <a:gd name="connsiteX69" fmla="*/ 3384337 w 6441943"/>
              <a:gd name="connsiteY69" fmla="*/ 3767524 h 5959540"/>
              <a:gd name="connsiteX70" fmla="*/ 2542383 w 6441943"/>
              <a:gd name="connsiteY70" fmla="*/ 3241413 h 5959540"/>
              <a:gd name="connsiteX71" fmla="*/ 2512260 w 6441943"/>
              <a:gd name="connsiteY71" fmla="*/ 3280805 h 5959540"/>
              <a:gd name="connsiteX72" fmla="*/ 2712294 w 6441943"/>
              <a:gd name="connsiteY72" fmla="*/ 4403775 h 5959540"/>
              <a:gd name="connsiteX73" fmla="*/ 2720978 w 6441943"/>
              <a:gd name="connsiteY73" fmla="*/ 4440058 h 5959540"/>
              <a:gd name="connsiteX74" fmla="*/ 2776921 w 6441943"/>
              <a:gd name="connsiteY74" fmla="*/ 4371033 h 5959540"/>
              <a:gd name="connsiteX75" fmla="*/ 2735259 w 6441943"/>
              <a:gd name="connsiteY75" fmla="*/ 4172222 h 5959540"/>
              <a:gd name="connsiteX76" fmla="*/ 2581778 w 6441943"/>
              <a:gd name="connsiteY76" fmla="*/ 3271536 h 5959540"/>
              <a:gd name="connsiteX77" fmla="*/ 2542383 w 6441943"/>
              <a:gd name="connsiteY77" fmla="*/ 3241413 h 5959540"/>
              <a:gd name="connsiteX78" fmla="*/ 2168787 w 6441943"/>
              <a:gd name="connsiteY78" fmla="*/ 3080089 h 5959540"/>
              <a:gd name="connsiteX79" fmla="*/ 2101741 w 6441943"/>
              <a:gd name="connsiteY79" fmla="*/ 3124488 h 5959540"/>
              <a:gd name="connsiteX80" fmla="*/ 1992831 w 6441943"/>
              <a:gd name="connsiteY80" fmla="*/ 3386337 h 5959540"/>
              <a:gd name="connsiteX81" fmla="*/ 1819037 w 6441943"/>
              <a:gd name="connsiteY81" fmla="*/ 3520738 h 5959540"/>
              <a:gd name="connsiteX82" fmla="*/ 1814402 w 6441943"/>
              <a:gd name="connsiteY82" fmla="*/ 3652819 h 5959540"/>
              <a:gd name="connsiteX83" fmla="*/ 1888554 w 6441943"/>
              <a:gd name="connsiteY83" fmla="*/ 3669041 h 5959540"/>
              <a:gd name="connsiteX84" fmla="*/ 1939533 w 6441943"/>
              <a:gd name="connsiteY84" fmla="*/ 3722337 h 5959540"/>
              <a:gd name="connsiteX85" fmla="*/ 2009051 w 6441943"/>
              <a:gd name="connsiteY85" fmla="*/ 3710752 h 5959540"/>
              <a:gd name="connsiteX86" fmla="*/ 2108693 w 6441943"/>
              <a:gd name="connsiteY86" fmla="*/ 3622696 h 5959540"/>
              <a:gd name="connsiteX87" fmla="*/ 2166623 w 6441943"/>
              <a:gd name="connsiteY87" fmla="*/ 3564764 h 5959540"/>
              <a:gd name="connsiteX88" fmla="*/ 2217603 w 6441943"/>
              <a:gd name="connsiteY88" fmla="*/ 3476709 h 5959540"/>
              <a:gd name="connsiteX89" fmla="*/ 2419204 w 6441943"/>
              <a:gd name="connsiteY89" fmla="*/ 3326089 h 5959540"/>
              <a:gd name="connsiteX90" fmla="*/ 2210652 w 6441943"/>
              <a:gd name="connsiteY90" fmla="*/ 3112903 h 5959540"/>
              <a:gd name="connsiteX91" fmla="*/ 2168787 w 6441943"/>
              <a:gd name="connsiteY91" fmla="*/ 3080089 h 5959540"/>
              <a:gd name="connsiteX92" fmla="*/ 4736448 w 6441943"/>
              <a:gd name="connsiteY92" fmla="*/ 2146033 h 5959540"/>
              <a:gd name="connsiteX93" fmla="*/ 4759619 w 6441943"/>
              <a:gd name="connsiteY93" fmla="*/ 2155880 h 5959540"/>
              <a:gd name="connsiteX94" fmla="*/ 4766572 w 6441943"/>
              <a:gd name="connsiteY94" fmla="*/ 2255523 h 5959540"/>
              <a:gd name="connsiteX95" fmla="*/ 4422563 w 6441943"/>
              <a:gd name="connsiteY95" fmla="*/ 2763414 h 5959540"/>
              <a:gd name="connsiteX96" fmla="*/ 4399870 w 6441943"/>
              <a:gd name="connsiteY96" fmla="*/ 2748805 h 5959540"/>
              <a:gd name="connsiteX97" fmla="*/ 4361056 w 6441943"/>
              <a:gd name="connsiteY97" fmla="*/ 2693480 h 5959540"/>
              <a:gd name="connsiteX98" fmla="*/ 4298489 w 6441943"/>
              <a:gd name="connsiteY98" fmla="*/ 2605425 h 5959540"/>
              <a:gd name="connsiteX99" fmla="*/ 4236902 w 6441943"/>
              <a:gd name="connsiteY99" fmla="*/ 2622045 h 5959540"/>
              <a:gd name="connsiteX100" fmla="*/ 4205003 w 6441943"/>
              <a:gd name="connsiteY100" fmla="*/ 2639946 h 5959540"/>
              <a:gd name="connsiteX101" fmla="*/ 4213619 w 6441943"/>
              <a:gd name="connsiteY101" fmla="*/ 2615853 h 5959540"/>
              <a:gd name="connsiteX102" fmla="*/ 4233606 w 6441943"/>
              <a:gd name="connsiteY102" fmla="*/ 2591522 h 5959540"/>
              <a:gd name="connsiteX103" fmla="*/ 4678517 w 6441943"/>
              <a:gd name="connsiteY103" fmla="*/ 2167467 h 5959540"/>
              <a:gd name="connsiteX104" fmla="*/ 4736448 w 6441943"/>
              <a:gd name="connsiteY104" fmla="*/ 2146033 h 5959540"/>
              <a:gd name="connsiteX105" fmla="*/ 2679023 w 6441943"/>
              <a:gd name="connsiteY105" fmla="*/ 1316748 h 5959540"/>
              <a:gd name="connsiteX106" fmla="*/ 2660196 w 6441943"/>
              <a:gd name="connsiteY106" fmla="*/ 1335577 h 5959540"/>
              <a:gd name="connsiteX107" fmla="*/ 2599948 w 6441943"/>
              <a:gd name="connsiteY107" fmla="*/ 1592789 h 5959540"/>
              <a:gd name="connsiteX108" fmla="*/ 2727395 w 6441943"/>
              <a:gd name="connsiteY108" fmla="*/ 1942694 h 5959540"/>
              <a:gd name="connsiteX109" fmla="*/ 2796913 w 6441943"/>
              <a:gd name="connsiteY109" fmla="*/ 2220763 h 5959540"/>
              <a:gd name="connsiteX110" fmla="*/ 2831673 w 6441943"/>
              <a:gd name="connsiteY110" fmla="*/ 2255521 h 5959540"/>
              <a:gd name="connsiteX111" fmla="*/ 2866430 w 6441943"/>
              <a:gd name="connsiteY111" fmla="*/ 2223079 h 5959540"/>
              <a:gd name="connsiteX112" fmla="*/ 2787644 w 6441943"/>
              <a:gd name="connsiteY112" fmla="*/ 1905618 h 5959540"/>
              <a:gd name="connsiteX113" fmla="*/ 2669465 w 6441943"/>
              <a:gd name="connsiteY113" fmla="*/ 1588155 h 5959540"/>
              <a:gd name="connsiteX114" fmla="*/ 2725077 w 6441943"/>
              <a:gd name="connsiteY114" fmla="*/ 1363383 h 5959540"/>
              <a:gd name="connsiteX115" fmla="*/ 2706541 w 6441943"/>
              <a:gd name="connsiteY115" fmla="*/ 1317039 h 5959540"/>
              <a:gd name="connsiteX116" fmla="*/ 2679023 w 6441943"/>
              <a:gd name="connsiteY116" fmla="*/ 1316748 h 5959540"/>
              <a:gd name="connsiteX117" fmla="*/ 3661900 w 6441943"/>
              <a:gd name="connsiteY117" fmla="*/ 43514 h 5959540"/>
              <a:gd name="connsiteX118" fmla="*/ 3700637 w 6441943"/>
              <a:gd name="connsiteY118" fmla="*/ 51823 h 5959540"/>
              <a:gd name="connsiteX119" fmla="*/ 3967122 w 6441943"/>
              <a:gd name="connsiteY119" fmla="*/ 290498 h 5959540"/>
              <a:gd name="connsiteX120" fmla="*/ 3955534 w 6441943"/>
              <a:gd name="connsiteY120" fmla="*/ 436486 h 5959540"/>
              <a:gd name="connsiteX121" fmla="*/ 3917409 w 6441943"/>
              <a:gd name="connsiteY121" fmla="*/ 423225 h 5959540"/>
              <a:gd name="connsiteX122" fmla="*/ 3915737 w 6441943"/>
              <a:gd name="connsiteY122" fmla="*/ 421250 h 5959540"/>
              <a:gd name="connsiteX123" fmla="*/ 3559208 w 6441943"/>
              <a:gd name="connsiteY123" fmla="*/ 129965 h 5959540"/>
              <a:gd name="connsiteX124" fmla="*/ 3496142 w 6441943"/>
              <a:gd name="connsiteY124" fmla="*/ 100266 h 5959540"/>
              <a:gd name="connsiteX125" fmla="*/ 3547157 w 6441943"/>
              <a:gd name="connsiteY125" fmla="*/ 71375 h 5959540"/>
              <a:gd name="connsiteX126" fmla="*/ 3661900 w 6441943"/>
              <a:gd name="connsiteY126" fmla="*/ 43514 h 5959540"/>
              <a:gd name="connsiteX127" fmla="*/ 3052075 w 6441943"/>
              <a:gd name="connsiteY127" fmla="*/ 570 h 5959540"/>
              <a:gd name="connsiteX128" fmla="*/ 3058764 w 6441943"/>
              <a:gd name="connsiteY128" fmla="*/ 841 h 5959540"/>
              <a:gd name="connsiteX129" fmla="*/ 3410334 w 6441943"/>
              <a:gd name="connsiteY129" fmla="*/ 59859 h 5959540"/>
              <a:gd name="connsiteX130" fmla="*/ 3496142 w 6441943"/>
              <a:gd name="connsiteY130" fmla="*/ 100266 h 5959540"/>
              <a:gd name="connsiteX131" fmla="*/ 3492399 w 6441943"/>
              <a:gd name="connsiteY131" fmla="*/ 102386 h 5959540"/>
              <a:gd name="connsiteX132" fmla="*/ 3429521 w 6441943"/>
              <a:gd name="connsiteY132" fmla="*/ 149148 h 5959540"/>
              <a:gd name="connsiteX133" fmla="*/ 3290487 w 6441943"/>
              <a:gd name="connsiteY133" fmla="*/ 283548 h 5959540"/>
              <a:gd name="connsiteX134" fmla="*/ 3306706 w 6441943"/>
              <a:gd name="connsiteY134" fmla="*/ 325258 h 5959540"/>
              <a:gd name="connsiteX135" fmla="*/ 3302072 w 6441943"/>
              <a:gd name="connsiteY135" fmla="*/ 366969 h 5959540"/>
              <a:gd name="connsiteX136" fmla="*/ 3248776 w 6441943"/>
              <a:gd name="connsiteY136" fmla="*/ 441121 h 5959540"/>
              <a:gd name="connsiteX137" fmla="*/ 3202431 w 6441943"/>
              <a:gd name="connsiteY137" fmla="*/ 448071 h 5959540"/>
              <a:gd name="connsiteX138" fmla="*/ 3163037 w 6441943"/>
              <a:gd name="connsiteY138" fmla="*/ 420264 h 5959540"/>
              <a:gd name="connsiteX139" fmla="*/ 3112058 w 6441943"/>
              <a:gd name="connsiteY139" fmla="*/ 431852 h 5959540"/>
              <a:gd name="connsiteX140" fmla="*/ 3024002 w 6441943"/>
              <a:gd name="connsiteY140" fmla="*/ 554664 h 5959540"/>
              <a:gd name="connsiteX141" fmla="*/ 2961438 w 6441943"/>
              <a:gd name="connsiteY141" fmla="*/ 594059 h 5959540"/>
              <a:gd name="connsiteX142" fmla="*/ 2609215 w 6441943"/>
              <a:gd name="connsiteY142" fmla="*/ 992625 h 5959540"/>
              <a:gd name="connsiteX143" fmla="*/ 2928997 w 6441943"/>
              <a:gd name="connsiteY143" fmla="*/ 1321673 h 5959540"/>
              <a:gd name="connsiteX144" fmla="*/ 3315975 w 6441943"/>
              <a:gd name="connsiteY144" fmla="*/ 992625 h 5959540"/>
              <a:gd name="connsiteX145" fmla="*/ 3253411 w 6441943"/>
              <a:gd name="connsiteY145" fmla="*/ 749313 h 5959540"/>
              <a:gd name="connsiteX146" fmla="*/ 3248776 w 6441943"/>
              <a:gd name="connsiteY146" fmla="*/ 698333 h 5959540"/>
              <a:gd name="connsiteX147" fmla="*/ 3334513 w 6441943"/>
              <a:gd name="connsiteY147" fmla="*/ 605644 h 5959540"/>
              <a:gd name="connsiteX148" fmla="*/ 3334513 w 6441943"/>
              <a:gd name="connsiteY148" fmla="*/ 559299 h 5959540"/>
              <a:gd name="connsiteX149" fmla="*/ 3304390 w 6441943"/>
              <a:gd name="connsiteY149" fmla="*/ 519907 h 5959540"/>
              <a:gd name="connsiteX150" fmla="*/ 3373907 w 6441943"/>
              <a:gd name="connsiteY150" fmla="*/ 434168 h 5959540"/>
              <a:gd name="connsiteX151" fmla="*/ 3415618 w 6441943"/>
              <a:gd name="connsiteY151" fmla="*/ 415630 h 5959540"/>
              <a:gd name="connsiteX152" fmla="*/ 3457328 w 6441943"/>
              <a:gd name="connsiteY152" fmla="*/ 445755 h 5959540"/>
              <a:gd name="connsiteX153" fmla="*/ 3508307 w 6441943"/>
              <a:gd name="connsiteY153" fmla="*/ 417948 h 5959540"/>
              <a:gd name="connsiteX154" fmla="*/ 3744666 w 6441943"/>
              <a:gd name="connsiteY154" fmla="*/ 271960 h 5959540"/>
              <a:gd name="connsiteX155" fmla="*/ 3902239 w 6441943"/>
              <a:gd name="connsiteY155" fmla="*/ 417948 h 5959540"/>
              <a:gd name="connsiteX156" fmla="*/ 3917409 w 6441943"/>
              <a:gd name="connsiteY156" fmla="*/ 423225 h 5959540"/>
              <a:gd name="connsiteX157" fmla="*/ 3928155 w 6441943"/>
              <a:gd name="connsiteY157" fmla="*/ 435919 h 5959540"/>
              <a:gd name="connsiteX158" fmla="*/ 3932365 w 6441943"/>
              <a:gd name="connsiteY158" fmla="*/ 441118 h 5959540"/>
              <a:gd name="connsiteX159" fmla="*/ 4226656 w 6441943"/>
              <a:gd name="connsiteY159" fmla="*/ 772485 h 5959540"/>
              <a:gd name="connsiteX160" fmla="*/ 4307758 w 6441943"/>
              <a:gd name="connsiteY160" fmla="*/ 1043602 h 5959540"/>
              <a:gd name="connsiteX161" fmla="*/ 4284586 w 6441943"/>
              <a:gd name="connsiteY161" fmla="*/ 1326305 h 5959540"/>
              <a:gd name="connsiteX162" fmla="*/ 4238241 w 6441943"/>
              <a:gd name="connsiteY162" fmla="*/ 1133975 h 5959540"/>
              <a:gd name="connsiteX163" fmla="*/ 4164089 w 6441943"/>
              <a:gd name="connsiteY163" fmla="*/ 1326305 h 5959540"/>
              <a:gd name="connsiteX164" fmla="*/ 4113110 w 6441943"/>
              <a:gd name="connsiteY164" fmla="*/ 1226665 h 5959540"/>
              <a:gd name="connsiteX165" fmla="*/ 4055180 w 6441943"/>
              <a:gd name="connsiteY165" fmla="*/ 1388872 h 5959540"/>
              <a:gd name="connsiteX166" fmla="*/ 4038958 w 6441943"/>
              <a:gd name="connsiteY166" fmla="*/ 1300817 h 5959540"/>
              <a:gd name="connsiteX167" fmla="*/ 3779426 w 6441943"/>
              <a:gd name="connsiteY167" fmla="*/ 1574252 h 5959540"/>
              <a:gd name="connsiteX168" fmla="*/ 3682102 w 6441943"/>
              <a:gd name="connsiteY168" fmla="*/ 1655354 h 5959540"/>
              <a:gd name="connsiteX169" fmla="*/ 3665882 w 6441943"/>
              <a:gd name="connsiteY169" fmla="*/ 1921839 h 5959540"/>
              <a:gd name="connsiteX170" fmla="*/ 3626488 w 6441943"/>
              <a:gd name="connsiteY170" fmla="*/ 1991356 h 5959540"/>
              <a:gd name="connsiteX171" fmla="*/ 3515260 w 6441943"/>
              <a:gd name="connsiteY171" fmla="*/ 2002941 h 5959540"/>
              <a:gd name="connsiteX172" fmla="*/ 3487453 w 6441943"/>
              <a:gd name="connsiteY172" fmla="*/ 2077093 h 5959540"/>
              <a:gd name="connsiteX173" fmla="*/ 3417936 w 6441943"/>
              <a:gd name="connsiteY173" fmla="*/ 2088680 h 5959540"/>
              <a:gd name="connsiteX174" fmla="*/ 3387813 w 6441943"/>
              <a:gd name="connsiteY174" fmla="*/ 2146610 h 5959540"/>
              <a:gd name="connsiteX175" fmla="*/ 3306708 w 6441943"/>
              <a:gd name="connsiteY175" fmla="*/ 2141976 h 5959540"/>
              <a:gd name="connsiteX176" fmla="*/ 3288170 w 6441943"/>
              <a:gd name="connsiteY176" fmla="*/ 2211493 h 5959540"/>
              <a:gd name="connsiteX177" fmla="*/ 3144501 w 6441943"/>
              <a:gd name="connsiteY177" fmla="*/ 2223080 h 5959540"/>
              <a:gd name="connsiteX178" fmla="*/ 3051811 w 6441943"/>
              <a:gd name="connsiteY178" fmla="*/ 2169783 h 5959540"/>
              <a:gd name="connsiteX179" fmla="*/ 2959121 w 6441943"/>
              <a:gd name="connsiteY179" fmla="*/ 2313452 h 5959540"/>
              <a:gd name="connsiteX180" fmla="*/ 3040226 w 6441943"/>
              <a:gd name="connsiteY180" fmla="*/ 2445536 h 5959540"/>
              <a:gd name="connsiteX181" fmla="*/ 3241825 w 6441943"/>
              <a:gd name="connsiteY181" fmla="*/ 2614694 h 5959540"/>
              <a:gd name="connsiteX182" fmla="*/ 3276585 w 6441943"/>
              <a:gd name="connsiteY182" fmla="*/ 2656404 h 5959540"/>
              <a:gd name="connsiteX183" fmla="*/ 3531482 w 6441943"/>
              <a:gd name="connsiteY183" fmla="*/ 2563714 h 5959540"/>
              <a:gd name="connsiteX184" fmla="*/ 3967124 w 6441943"/>
              <a:gd name="connsiteY184" fmla="*/ 2869591 h 5959540"/>
              <a:gd name="connsiteX185" fmla="*/ 4006516 w 6441943"/>
              <a:gd name="connsiteY185" fmla="*/ 2869591 h 5959540"/>
              <a:gd name="connsiteX186" fmla="*/ 4175677 w 6441943"/>
              <a:gd name="connsiteY186" fmla="*/ 2656404 h 5959540"/>
              <a:gd name="connsiteX187" fmla="*/ 4205003 w 6441943"/>
              <a:gd name="connsiteY187" fmla="*/ 2639946 h 5959540"/>
              <a:gd name="connsiteX188" fmla="*/ 4201345 w 6441943"/>
              <a:gd name="connsiteY188" fmla="*/ 2650177 h 5959540"/>
              <a:gd name="connsiteX189" fmla="*/ 4198846 w 6441943"/>
              <a:gd name="connsiteY189" fmla="*/ 2702749 h 5959540"/>
              <a:gd name="connsiteX190" fmla="*/ 4187261 w 6441943"/>
              <a:gd name="connsiteY190" fmla="*/ 2848737 h 5959540"/>
              <a:gd name="connsiteX191" fmla="*/ 4082983 w 6441943"/>
              <a:gd name="connsiteY191" fmla="*/ 2969234 h 5959540"/>
              <a:gd name="connsiteX192" fmla="*/ 4078349 w 6441943"/>
              <a:gd name="connsiteY192" fmla="*/ 3092046 h 5959540"/>
              <a:gd name="connsiteX193" fmla="*/ 4117743 w 6441943"/>
              <a:gd name="connsiteY193" fmla="*/ 3138391 h 5959540"/>
              <a:gd name="connsiteX194" fmla="*/ 4226653 w 6441943"/>
              <a:gd name="connsiteY194" fmla="*/ 3052654 h 5959540"/>
              <a:gd name="connsiteX195" fmla="*/ 4422563 w 6441943"/>
              <a:gd name="connsiteY195" fmla="*/ 2763414 h 5959540"/>
              <a:gd name="connsiteX196" fmla="*/ 4428835 w 6441943"/>
              <a:gd name="connsiteY196" fmla="*/ 2767452 h 5959540"/>
              <a:gd name="connsiteX197" fmla="*/ 4442159 w 6441943"/>
              <a:gd name="connsiteY197" fmla="*/ 2774585 h 5959540"/>
              <a:gd name="connsiteX198" fmla="*/ 4446793 w 6441943"/>
              <a:gd name="connsiteY198" fmla="*/ 2874225 h 5959540"/>
              <a:gd name="connsiteX199" fmla="*/ 4463015 w 6441943"/>
              <a:gd name="connsiteY199" fmla="*/ 2950695 h 5959540"/>
              <a:gd name="connsiteX200" fmla="*/ 4493138 w 6441943"/>
              <a:gd name="connsiteY200" fmla="*/ 3036432 h 5959540"/>
              <a:gd name="connsiteX201" fmla="*/ 4428255 w 6441943"/>
              <a:gd name="connsiteY201" fmla="*/ 3145344 h 5959540"/>
              <a:gd name="connsiteX202" fmla="*/ 4312393 w 6441943"/>
              <a:gd name="connsiteY202" fmla="*/ 3307551 h 5959540"/>
              <a:gd name="connsiteX203" fmla="*/ 4887070 w 6441943"/>
              <a:gd name="connsiteY203" fmla="*/ 3949429 h 5959540"/>
              <a:gd name="connsiteX204" fmla="*/ 4914877 w 6441943"/>
              <a:gd name="connsiteY204" fmla="*/ 4141759 h 5959540"/>
              <a:gd name="connsiteX205" fmla="*/ 4845359 w 6441943"/>
              <a:gd name="connsiteY205" fmla="*/ 4598258 h 5959540"/>
              <a:gd name="connsiteX206" fmla="*/ 5095622 w 6441943"/>
              <a:gd name="connsiteY206" fmla="*/ 4938892 h 5959540"/>
              <a:gd name="connsiteX207" fmla="*/ 5230022 w 6441943"/>
              <a:gd name="connsiteY207" fmla="*/ 4874009 h 5959540"/>
              <a:gd name="connsiteX208" fmla="*/ 5408451 w 6441943"/>
              <a:gd name="connsiteY208" fmla="*/ 4890228 h 5959540"/>
              <a:gd name="connsiteX209" fmla="*/ 5658714 w 6441943"/>
              <a:gd name="connsiteY209" fmla="*/ 4836933 h 5959540"/>
              <a:gd name="connsiteX210" fmla="*/ 5793114 w 6441943"/>
              <a:gd name="connsiteY210" fmla="*/ 4853155 h 5959540"/>
              <a:gd name="connsiteX211" fmla="*/ 5742135 w 6441943"/>
              <a:gd name="connsiteY211" fmla="*/ 4992190 h 5959540"/>
              <a:gd name="connsiteX212" fmla="*/ 5943734 w 6441943"/>
              <a:gd name="connsiteY212" fmla="*/ 4938892 h 5959540"/>
              <a:gd name="connsiteX213" fmla="*/ 6249610 w 6441943"/>
              <a:gd name="connsiteY213" fmla="*/ 4834614 h 5959540"/>
              <a:gd name="connsiteX214" fmla="*/ 6358521 w 6441943"/>
              <a:gd name="connsiteY214" fmla="*/ 4920354 h 5959540"/>
              <a:gd name="connsiteX215" fmla="*/ 6377059 w 6441943"/>
              <a:gd name="connsiteY215" fmla="*/ 4927304 h 5959540"/>
              <a:gd name="connsiteX216" fmla="*/ 6388645 w 6441943"/>
              <a:gd name="connsiteY216" fmla="*/ 4943526 h 5959540"/>
              <a:gd name="connsiteX217" fmla="*/ 6381694 w 6441943"/>
              <a:gd name="connsiteY217" fmla="*/ 4982918 h 5959540"/>
              <a:gd name="connsiteX218" fmla="*/ 6416451 w 6441943"/>
              <a:gd name="connsiteY218" fmla="*/ 5001456 h 5959540"/>
              <a:gd name="connsiteX219" fmla="*/ 6428039 w 6441943"/>
              <a:gd name="connsiteY219" fmla="*/ 5019994 h 5959540"/>
              <a:gd name="connsiteX220" fmla="*/ 6416451 w 6441943"/>
              <a:gd name="connsiteY220" fmla="*/ 5077926 h 5959540"/>
              <a:gd name="connsiteX221" fmla="*/ 6428039 w 6441943"/>
              <a:gd name="connsiteY221" fmla="*/ 5105733 h 5959540"/>
              <a:gd name="connsiteX222" fmla="*/ 6441943 w 6441943"/>
              <a:gd name="connsiteY222" fmla="*/ 5168298 h 5959540"/>
              <a:gd name="connsiteX223" fmla="*/ 6423405 w 6441943"/>
              <a:gd name="connsiteY223" fmla="*/ 5198423 h 5959540"/>
              <a:gd name="connsiteX224" fmla="*/ 6423405 w 6441943"/>
              <a:gd name="connsiteY224" fmla="*/ 5240133 h 5959540"/>
              <a:gd name="connsiteX225" fmla="*/ 6381694 w 6441943"/>
              <a:gd name="connsiteY225" fmla="*/ 5267940 h 5959540"/>
              <a:gd name="connsiteX226" fmla="*/ 6177777 w 6441943"/>
              <a:gd name="connsiteY226" fmla="*/ 5402341 h 5959540"/>
              <a:gd name="connsiteX227" fmla="*/ 5906658 w 6441943"/>
              <a:gd name="connsiteY227" fmla="*/ 5536741 h 5959540"/>
              <a:gd name="connsiteX228" fmla="*/ 5408451 w 6441943"/>
              <a:gd name="connsiteY228" fmla="*/ 5733708 h 5959540"/>
              <a:gd name="connsiteX229" fmla="*/ 5079402 w 6441943"/>
              <a:gd name="connsiteY229" fmla="*/ 5895915 h 5959540"/>
              <a:gd name="connsiteX230" fmla="*/ 4870850 w 6441943"/>
              <a:gd name="connsiteY230" fmla="*/ 5694314 h 5959540"/>
              <a:gd name="connsiteX231" fmla="*/ 4748035 w 6441943"/>
              <a:gd name="connsiteY231" fmla="*/ 5620162 h 5959540"/>
              <a:gd name="connsiteX232" fmla="*/ 4666933 w 6441943"/>
              <a:gd name="connsiteY232" fmla="*/ 5701264 h 5959540"/>
              <a:gd name="connsiteX233" fmla="*/ 4372641 w 6441943"/>
              <a:gd name="connsiteY233" fmla="*/ 5752243 h 5959540"/>
              <a:gd name="connsiteX234" fmla="*/ 4284586 w 6441943"/>
              <a:gd name="connsiteY234" fmla="*/ 5381484 h 5959540"/>
              <a:gd name="connsiteX235" fmla="*/ 3913827 w 6441943"/>
              <a:gd name="connsiteY235" fmla="*/ 4582036 h 5959540"/>
              <a:gd name="connsiteX236" fmla="*/ 3803568 w 6441943"/>
              <a:gd name="connsiteY236" fmla="*/ 4480852 h 5959540"/>
              <a:gd name="connsiteX237" fmla="*/ 3800007 w 6441943"/>
              <a:gd name="connsiteY237" fmla="*/ 4476532 h 5959540"/>
              <a:gd name="connsiteX238" fmla="*/ 3780527 w 6441943"/>
              <a:gd name="connsiteY238" fmla="*/ 4590443 h 5959540"/>
              <a:gd name="connsiteX239" fmla="*/ 3780525 w 6441943"/>
              <a:gd name="connsiteY239" fmla="*/ 4590467 h 5959540"/>
              <a:gd name="connsiteX240" fmla="*/ 3765094 w 6441943"/>
              <a:gd name="connsiteY240" fmla="*/ 4735131 h 5959540"/>
              <a:gd name="connsiteX241" fmla="*/ 3765092 w 6441943"/>
              <a:gd name="connsiteY241" fmla="*/ 4735183 h 5959540"/>
              <a:gd name="connsiteX242" fmla="*/ 3765094 w 6441943"/>
              <a:gd name="connsiteY242" fmla="*/ 4735132 h 5959540"/>
              <a:gd name="connsiteX243" fmla="*/ 3765902 w 6441943"/>
              <a:gd name="connsiteY243" fmla="*/ 4727558 h 5959540"/>
              <a:gd name="connsiteX244" fmla="*/ 3763880 w 6441943"/>
              <a:gd name="connsiteY244" fmla="*/ 4767502 h 5959540"/>
              <a:gd name="connsiteX245" fmla="*/ 3761087 w 6441943"/>
              <a:gd name="connsiteY245" fmla="*/ 4841968 h 5959540"/>
              <a:gd name="connsiteX246" fmla="*/ 3761604 w 6441943"/>
              <a:gd name="connsiteY246" fmla="*/ 4880319 h 5959540"/>
              <a:gd name="connsiteX247" fmla="*/ 3764152 w 6441943"/>
              <a:gd name="connsiteY247" fmla="*/ 4948933 h 5959540"/>
              <a:gd name="connsiteX248" fmla="*/ 3765139 w 6441943"/>
              <a:gd name="connsiteY248" fmla="*/ 4957284 h 5959540"/>
              <a:gd name="connsiteX249" fmla="*/ 3763636 w 6441943"/>
              <a:gd name="connsiteY249" fmla="*/ 4934981 h 5959540"/>
              <a:gd name="connsiteX250" fmla="*/ 3766230 w 6441943"/>
              <a:gd name="connsiteY250" fmla="*/ 4966518 h 5959540"/>
              <a:gd name="connsiteX251" fmla="*/ 3771090 w 6441943"/>
              <a:gd name="connsiteY251" fmla="*/ 5007656 h 5959540"/>
              <a:gd name="connsiteX252" fmla="*/ 3774769 w 6441943"/>
              <a:gd name="connsiteY252" fmla="*/ 5031180 h 5959540"/>
              <a:gd name="connsiteX253" fmla="*/ 3781007 w 6441943"/>
              <a:gd name="connsiteY253" fmla="*/ 5061338 h 5959540"/>
              <a:gd name="connsiteX254" fmla="*/ 3784037 w 6441943"/>
              <a:gd name="connsiteY254" fmla="*/ 5074110 h 5959540"/>
              <a:gd name="connsiteX255" fmla="*/ 3782356 w 6441943"/>
              <a:gd name="connsiteY255" fmla="*/ 5067859 h 5959540"/>
              <a:gd name="connsiteX256" fmla="*/ 3783197 w 6441943"/>
              <a:gd name="connsiteY256" fmla="*/ 5071928 h 5959540"/>
              <a:gd name="connsiteX257" fmla="*/ 3790925 w 6441943"/>
              <a:gd name="connsiteY257" fmla="*/ 5097158 h 5959540"/>
              <a:gd name="connsiteX258" fmla="*/ 3792279 w 6441943"/>
              <a:gd name="connsiteY258" fmla="*/ 5101288 h 5959540"/>
              <a:gd name="connsiteX259" fmla="*/ 3791572 w 6441943"/>
              <a:gd name="connsiteY259" fmla="*/ 5099273 h 5959540"/>
              <a:gd name="connsiteX260" fmla="*/ 3792746 w 6441943"/>
              <a:gd name="connsiteY260" fmla="*/ 5103106 h 5959540"/>
              <a:gd name="connsiteX261" fmla="*/ 3798331 w 6441943"/>
              <a:gd name="connsiteY261" fmla="*/ 5116063 h 5959540"/>
              <a:gd name="connsiteX262" fmla="*/ 3798364 w 6441943"/>
              <a:gd name="connsiteY262" fmla="*/ 5116122 h 5959540"/>
              <a:gd name="connsiteX263" fmla="*/ 3798347 w 6441943"/>
              <a:gd name="connsiteY263" fmla="*/ 5116093 h 5959540"/>
              <a:gd name="connsiteX264" fmla="*/ 3841530 w 6441943"/>
              <a:gd name="connsiteY264" fmla="*/ 5195336 h 5959540"/>
              <a:gd name="connsiteX265" fmla="*/ 3838161 w 6441943"/>
              <a:gd name="connsiteY265" fmla="*/ 5187944 h 5959540"/>
              <a:gd name="connsiteX266" fmla="*/ 3840723 w 6441943"/>
              <a:gd name="connsiteY266" fmla="*/ 5192568 h 5959540"/>
              <a:gd name="connsiteX267" fmla="*/ 3843401 w 6441943"/>
              <a:gd name="connsiteY267" fmla="*/ 5198769 h 5959540"/>
              <a:gd name="connsiteX268" fmla="*/ 3845921 w 6441943"/>
              <a:gd name="connsiteY268" fmla="*/ 5203395 h 5959540"/>
              <a:gd name="connsiteX269" fmla="*/ 3852185 w 6441943"/>
              <a:gd name="connsiteY269" fmla="*/ 5218716 h 5959540"/>
              <a:gd name="connsiteX270" fmla="*/ 3864731 w 6441943"/>
              <a:gd name="connsiteY270" fmla="*/ 5246247 h 5959540"/>
              <a:gd name="connsiteX271" fmla="*/ 3867285 w 6441943"/>
              <a:gd name="connsiteY271" fmla="*/ 5254086 h 5959540"/>
              <a:gd name="connsiteX272" fmla="*/ 3855237 w 6441943"/>
              <a:gd name="connsiteY272" fmla="*/ 5226182 h 5959540"/>
              <a:gd name="connsiteX273" fmla="*/ 3869801 w 6441943"/>
              <a:gd name="connsiteY273" fmla="*/ 5261806 h 5959540"/>
              <a:gd name="connsiteX274" fmla="*/ 3867285 w 6441943"/>
              <a:gd name="connsiteY274" fmla="*/ 5254086 h 5959540"/>
              <a:gd name="connsiteX275" fmla="*/ 3873002 w 6441943"/>
              <a:gd name="connsiteY275" fmla="*/ 5267325 h 5959540"/>
              <a:gd name="connsiteX276" fmla="*/ 3876971 w 6441943"/>
              <a:gd name="connsiteY276" fmla="*/ 5279345 h 5959540"/>
              <a:gd name="connsiteX277" fmla="*/ 3880558 w 6441943"/>
              <a:gd name="connsiteY277" fmla="*/ 5288119 h 5959540"/>
              <a:gd name="connsiteX278" fmla="*/ 3887016 w 6441943"/>
              <a:gd name="connsiteY278" fmla="*/ 5309765 h 5959540"/>
              <a:gd name="connsiteX279" fmla="*/ 3896534 w 6441943"/>
              <a:gd name="connsiteY279" fmla="*/ 5338590 h 5959540"/>
              <a:gd name="connsiteX280" fmla="*/ 3900713 w 6441943"/>
              <a:gd name="connsiteY280" fmla="*/ 5355679 h 5959540"/>
              <a:gd name="connsiteX281" fmla="*/ 3904278 w 6441943"/>
              <a:gd name="connsiteY281" fmla="*/ 5367630 h 5959540"/>
              <a:gd name="connsiteX282" fmla="*/ 3907819 w 6441943"/>
              <a:gd name="connsiteY282" fmla="*/ 5384732 h 5959540"/>
              <a:gd name="connsiteX283" fmla="*/ 3912682 w 6441943"/>
              <a:gd name="connsiteY283" fmla="*/ 5404615 h 5959540"/>
              <a:gd name="connsiteX284" fmla="*/ 3916297 w 6441943"/>
              <a:gd name="connsiteY284" fmla="*/ 5425687 h 5959540"/>
              <a:gd name="connsiteX285" fmla="*/ 3919119 w 6441943"/>
              <a:gd name="connsiteY285" fmla="*/ 5439319 h 5959540"/>
              <a:gd name="connsiteX286" fmla="*/ 3920656 w 6441943"/>
              <a:gd name="connsiteY286" fmla="*/ 5451099 h 5959540"/>
              <a:gd name="connsiteX287" fmla="*/ 3922811 w 6441943"/>
              <a:gd name="connsiteY287" fmla="*/ 5463655 h 5959540"/>
              <a:gd name="connsiteX288" fmla="*/ 3923396 w 6441943"/>
              <a:gd name="connsiteY288" fmla="*/ 5469029 h 5959540"/>
              <a:gd name="connsiteX289" fmla="*/ 3922100 w 6441943"/>
              <a:gd name="connsiteY289" fmla="*/ 5462160 h 5959540"/>
              <a:gd name="connsiteX290" fmla="*/ 3925391 w 6441943"/>
              <a:gd name="connsiteY290" fmla="*/ 5487370 h 5959540"/>
              <a:gd name="connsiteX291" fmla="*/ 3923396 w 6441943"/>
              <a:gd name="connsiteY291" fmla="*/ 5469029 h 5959540"/>
              <a:gd name="connsiteX292" fmla="*/ 3923846 w 6441943"/>
              <a:gd name="connsiteY292" fmla="*/ 5471418 h 5959540"/>
              <a:gd name="connsiteX293" fmla="*/ 3925984 w 6441943"/>
              <a:gd name="connsiteY293" fmla="*/ 5491912 h 5959540"/>
              <a:gd name="connsiteX294" fmla="*/ 3927116 w 6441943"/>
              <a:gd name="connsiteY294" fmla="*/ 5500582 h 5959540"/>
              <a:gd name="connsiteX295" fmla="*/ 3927510 w 6441943"/>
              <a:gd name="connsiteY295" fmla="*/ 5506529 h 5959540"/>
              <a:gd name="connsiteX296" fmla="*/ 3928283 w 6441943"/>
              <a:gd name="connsiteY296" fmla="*/ 5513946 h 5959540"/>
              <a:gd name="connsiteX297" fmla="*/ 3927561 w 6441943"/>
              <a:gd name="connsiteY297" fmla="*/ 5507308 h 5959540"/>
              <a:gd name="connsiteX298" fmla="*/ 3929661 w 6441943"/>
              <a:gd name="connsiteY298" fmla="*/ 5539050 h 5959540"/>
              <a:gd name="connsiteX299" fmla="*/ 3928286 w 6441943"/>
              <a:gd name="connsiteY299" fmla="*/ 5513976 h 5959540"/>
              <a:gd name="connsiteX300" fmla="*/ 3930307 w 6441943"/>
              <a:gd name="connsiteY300" fmla="*/ 5548810 h 5959540"/>
              <a:gd name="connsiteX301" fmla="*/ 3930341 w 6441943"/>
              <a:gd name="connsiteY301" fmla="*/ 5551457 h 5959540"/>
              <a:gd name="connsiteX302" fmla="*/ 3930341 w 6441943"/>
              <a:gd name="connsiteY302" fmla="*/ 5551462 h 5959540"/>
              <a:gd name="connsiteX303" fmla="*/ 3930341 w 6441943"/>
              <a:gd name="connsiteY303" fmla="*/ 5551461 h 5959540"/>
              <a:gd name="connsiteX304" fmla="*/ 3930728 w 6441943"/>
              <a:gd name="connsiteY304" fmla="*/ 5581396 h 5959540"/>
              <a:gd name="connsiteX305" fmla="*/ 3930415 w 6441943"/>
              <a:gd name="connsiteY305" fmla="*/ 5595734 h 5959540"/>
              <a:gd name="connsiteX306" fmla="*/ 3531849 w 6441943"/>
              <a:gd name="connsiteY306" fmla="*/ 5952590 h 5959540"/>
              <a:gd name="connsiteX307" fmla="*/ 3527214 w 6441943"/>
              <a:gd name="connsiteY307" fmla="*/ 5952590 h 5959540"/>
              <a:gd name="connsiteX308" fmla="*/ 2732397 w 6441943"/>
              <a:gd name="connsiteY308" fmla="*/ 5959540 h 5959540"/>
              <a:gd name="connsiteX309" fmla="*/ 2579459 w 6441943"/>
              <a:gd name="connsiteY309" fmla="*/ 5906245 h 5959540"/>
              <a:gd name="connsiteX310" fmla="*/ 2597129 w 6441943"/>
              <a:gd name="connsiteY310" fmla="*/ 5859320 h 5959540"/>
              <a:gd name="connsiteX311" fmla="*/ 2603445 w 6441943"/>
              <a:gd name="connsiteY311" fmla="*/ 5855368 h 5959540"/>
              <a:gd name="connsiteX312" fmla="*/ 2607725 w 6441943"/>
              <a:gd name="connsiteY312" fmla="*/ 5850306 h 5959540"/>
              <a:gd name="connsiteX313" fmla="*/ 2644327 w 6441943"/>
              <a:gd name="connsiteY313" fmla="*/ 5829784 h 5959540"/>
              <a:gd name="connsiteX314" fmla="*/ 2644342 w 6441943"/>
              <a:gd name="connsiteY314" fmla="*/ 5829774 h 5959540"/>
              <a:gd name="connsiteX315" fmla="*/ 2648977 w 6441943"/>
              <a:gd name="connsiteY315" fmla="*/ 5827458 h 5959540"/>
              <a:gd name="connsiteX316" fmla="*/ 2838991 w 6441943"/>
              <a:gd name="connsiteY316" fmla="*/ 5804286 h 5959540"/>
              <a:gd name="connsiteX317" fmla="*/ 2924459 w 6441943"/>
              <a:gd name="connsiteY317" fmla="*/ 5760242 h 5959540"/>
              <a:gd name="connsiteX318" fmla="*/ 2939190 w 6441943"/>
              <a:gd name="connsiteY318" fmla="*/ 5750127 h 5959540"/>
              <a:gd name="connsiteX319" fmla="*/ 2928157 w 6441943"/>
              <a:gd name="connsiteY319" fmla="*/ 5758336 h 5959540"/>
              <a:gd name="connsiteX320" fmla="*/ 2933138 w 6441943"/>
              <a:gd name="connsiteY320" fmla="*/ 5755769 h 5959540"/>
              <a:gd name="connsiteX321" fmla="*/ 2945690 w 6441943"/>
              <a:gd name="connsiteY321" fmla="*/ 5745664 h 5959540"/>
              <a:gd name="connsiteX322" fmla="*/ 2939190 w 6441943"/>
              <a:gd name="connsiteY322" fmla="*/ 5750127 h 5959540"/>
              <a:gd name="connsiteX323" fmla="*/ 2951805 w 6441943"/>
              <a:gd name="connsiteY323" fmla="*/ 5740741 h 5959540"/>
              <a:gd name="connsiteX324" fmla="*/ 2991960 w 6441943"/>
              <a:gd name="connsiteY324" fmla="*/ 5708411 h 5959540"/>
              <a:gd name="connsiteX325" fmla="*/ 2999083 w 6441943"/>
              <a:gd name="connsiteY325" fmla="*/ 5701683 h 5959540"/>
              <a:gd name="connsiteX326" fmla="*/ 2995389 w 6441943"/>
              <a:gd name="connsiteY326" fmla="*/ 5705651 h 5959540"/>
              <a:gd name="connsiteX327" fmla="*/ 3002574 w 6441943"/>
              <a:gd name="connsiteY327" fmla="*/ 5699865 h 5959540"/>
              <a:gd name="connsiteX328" fmla="*/ 3007940 w 6441943"/>
              <a:gd name="connsiteY328" fmla="*/ 5693316 h 5959540"/>
              <a:gd name="connsiteX329" fmla="*/ 2999083 w 6441943"/>
              <a:gd name="connsiteY329" fmla="*/ 5701683 h 5959540"/>
              <a:gd name="connsiteX330" fmla="*/ 3015770 w 6441943"/>
              <a:gd name="connsiteY330" fmla="*/ 5683760 h 5959540"/>
              <a:gd name="connsiteX331" fmla="*/ 3043765 w 6441943"/>
              <a:gd name="connsiteY331" fmla="*/ 5649590 h 5959540"/>
              <a:gd name="connsiteX332" fmla="*/ 3058504 w 6441943"/>
              <a:gd name="connsiteY332" fmla="*/ 5626794 h 5959540"/>
              <a:gd name="connsiteX333" fmla="*/ 3076362 w 6441943"/>
              <a:gd name="connsiteY333" fmla="*/ 5593489 h 5959540"/>
              <a:gd name="connsiteX334" fmla="*/ 3085707 w 6441943"/>
              <a:gd name="connsiteY334" fmla="*/ 5572196 h 5959540"/>
              <a:gd name="connsiteX335" fmla="*/ 3079581 w 6441943"/>
              <a:gd name="connsiteY335" fmla="*/ 5587486 h 5959540"/>
              <a:gd name="connsiteX336" fmla="*/ 3082303 w 6441943"/>
              <a:gd name="connsiteY336" fmla="*/ 5582409 h 5959540"/>
              <a:gd name="connsiteX337" fmla="*/ 3085724 w 6441943"/>
              <a:gd name="connsiteY337" fmla="*/ 5572159 h 5959540"/>
              <a:gd name="connsiteX338" fmla="*/ 3085707 w 6441943"/>
              <a:gd name="connsiteY338" fmla="*/ 5572196 h 5959540"/>
              <a:gd name="connsiteX339" fmla="*/ 3085731 w 6441943"/>
              <a:gd name="connsiteY339" fmla="*/ 5572137 h 5959540"/>
              <a:gd name="connsiteX340" fmla="*/ 3094935 w 6441943"/>
              <a:gd name="connsiteY340" fmla="*/ 5544559 h 5959540"/>
              <a:gd name="connsiteX341" fmla="*/ 3107378 w 6441943"/>
              <a:gd name="connsiteY341" fmla="*/ 5488445 h 5959540"/>
              <a:gd name="connsiteX342" fmla="*/ 3106519 w 6441943"/>
              <a:gd name="connsiteY342" fmla="*/ 5493901 h 5959540"/>
              <a:gd name="connsiteX343" fmla="*/ 3108152 w 6441943"/>
              <a:gd name="connsiteY343" fmla="*/ 5484955 h 5959540"/>
              <a:gd name="connsiteX344" fmla="*/ 3107378 w 6441943"/>
              <a:gd name="connsiteY344" fmla="*/ 5488445 h 5959540"/>
              <a:gd name="connsiteX345" fmla="*/ 3108324 w 6441943"/>
              <a:gd name="connsiteY345" fmla="*/ 5482442 h 5959540"/>
              <a:gd name="connsiteX346" fmla="*/ 3110246 w 6441943"/>
              <a:gd name="connsiteY346" fmla="*/ 5454019 h 5959540"/>
              <a:gd name="connsiteX347" fmla="*/ 3110110 w 6441943"/>
              <a:gd name="connsiteY347" fmla="*/ 5440477 h 5959540"/>
              <a:gd name="connsiteX348" fmla="*/ 3110110 w 6441943"/>
              <a:gd name="connsiteY348" fmla="*/ 5438161 h 5959540"/>
              <a:gd name="connsiteX349" fmla="*/ 3110110 w 6441943"/>
              <a:gd name="connsiteY349" fmla="*/ 5435843 h 5959540"/>
              <a:gd name="connsiteX350" fmla="*/ 2924730 w 6441943"/>
              <a:gd name="connsiteY350" fmla="*/ 4960809 h 5959540"/>
              <a:gd name="connsiteX351" fmla="*/ 2922412 w 6441943"/>
              <a:gd name="connsiteY351" fmla="*/ 4958490 h 5959540"/>
              <a:gd name="connsiteX352" fmla="*/ 2760204 w 6441943"/>
              <a:gd name="connsiteY352" fmla="*/ 4603953 h 5959540"/>
              <a:gd name="connsiteX353" fmla="*/ 2722191 w 6441943"/>
              <a:gd name="connsiteY353" fmla="*/ 4445126 h 5959540"/>
              <a:gd name="connsiteX354" fmla="*/ 2698632 w 6441943"/>
              <a:gd name="connsiteY354" fmla="*/ 4468138 h 5959540"/>
              <a:gd name="connsiteX355" fmla="*/ 2627756 w 6441943"/>
              <a:gd name="connsiteY355" fmla="*/ 4524104 h 5959540"/>
              <a:gd name="connsiteX356" fmla="*/ 2565190 w 6441943"/>
              <a:gd name="connsiteY356" fmla="*/ 4679360 h 5959540"/>
              <a:gd name="connsiteX357" fmla="*/ 2542017 w 6441943"/>
              <a:gd name="connsiteY357" fmla="*/ 4904132 h 5959540"/>
              <a:gd name="connsiteX358" fmla="*/ 2518845 w 6441943"/>
              <a:gd name="connsiteY358" fmla="*/ 5066339 h 5959540"/>
              <a:gd name="connsiteX359" fmla="*/ 2495672 w 6441943"/>
              <a:gd name="connsiteY359" fmla="*/ 5198423 h 5959540"/>
              <a:gd name="connsiteX360" fmla="*/ 2442377 w 6441943"/>
              <a:gd name="connsiteY360" fmla="*/ 5237815 h 5959540"/>
              <a:gd name="connsiteX361" fmla="*/ 2402982 w 6441943"/>
              <a:gd name="connsiteY361" fmla="*/ 5400022 h 5959540"/>
              <a:gd name="connsiteX362" fmla="*/ 2270901 w 6441943"/>
              <a:gd name="connsiteY362" fmla="*/ 5439417 h 5959540"/>
              <a:gd name="connsiteX363" fmla="*/ 2148085 w 6441943"/>
              <a:gd name="connsiteY363" fmla="*/ 5492712 h 5959540"/>
              <a:gd name="connsiteX364" fmla="*/ 1969659 w 6441943"/>
              <a:gd name="connsiteY364" fmla="*/ 5631747 h 5959540"/>
              <a:gd name="connsiteX365" fmla="*/ 1730981 w 6441943"/>
              <a:gd name="connsiteY365" fmla="*/ 5800907 h 5959540"/>
              <a:gd name="connsiteX366" fmla="*/ 827256 w 6441943"/>
              <a:gd name="connsiteY366" fmla="*/ 5893597 h 5959540"/>
              <a:gd name="connsiteX367" fmla="*/ 340634 w 6441943"/>
              <a:gd name="connsiteY367" fmla="*/ 5274893 h 5959540"/>
              <a:gd name="connsiteX368" fmla="*/ 148304 w 6441943"/>
              <a:gd name="connsiteY368" fmla="*/ 5298066 h 5959540"/>
              <a:gd name="connsiteX369" fmla="*/ 62564 w 6441943"/>
              <a:gd name="connsiteY369" fmla="*/ 4850836 h 5959540"/>
              <a:gd name="connsiteX370" fmla="*/ 139035 w 6441943"/>
              <a:gd name="connsiteY370" fmla="*/ 4341042 h 5959540"/>
              <a:gd name="connsiteX371" fmla="*/ 6951 w 6441943"/>
              <a:gd name="connsiteY371" fmla="*/ 4579717 h 5959540"/>
              <a:gd name="connsiteX372" fmla="*/ 122813 w 6441943"/>
              <a:gd name="connsiteY372" fmla="*/ 4109318 h 5959540"/>
              <a:gd name="connsiteX373" fmla="*/ 0 w 6441943"/>
              <a:gd name="connsiteY373" fmla="*/ 4287745 h 5959540"/>
              <a:gd name="connsiteX374" fmla="*/ 76468 w 6441943"/>
              <a:gd name="connsiteY374" fmla="*/ 3738559 h 5959540"/>
              <a:gd name="connsiteX375" fmla="*/ 139035 w 6441943"/>
              <a:gd name="connsiteY375" fmla="*/ 3390972 h 5959540"/>
              <a:gd name="connsiteX376" fmla="*/ 23173 w 6441943"/>
              <a:gd name="connsiteY376" fmla="*/ 3499881 h 5959540"/>
              <a:gd name="connsiteX377" fmla="*/ 308193 w 6441943"/>
              <a:gd name="connsiteY377" fmla="*/ 2811661 h 5959540"/>
              <a:gd name="connsiteX378" fmla="*/ 203918 w 6441943"/>
              <a:gd name="connsiteY378" fmla="*/ 2839468 h 5959540"/>
              <a:gd name="connsiteX379" fmla="*/ 495891 w 6441943"/>
              <a:gd name="connsiteY379" fmla="*/ 2582252 h 5959540"/>
              <a:gd name="connsiteX380" fmla="*/ 780911 w 6441943"/>
              <a:gd name="connsiteY380" fmla="*/ 2102584 h 5959540"/>
              <a:gd name="connsiteX381" fmla="*/ 1035808 w 6441943"/>
              <a:gd name="connsiteY381" fmla="*/ 1646085 h 5959540"/>
              <a:gd name="connsiteX382" fmla="*/ 1622072 w 6441943"/>
              <a:gd name="connsiteY382" fmla="*/ 1235934 h 5959540"/>
              <a:gd name="connsiteX383" fmla="*/ 2039176 w 6441943"/>
              <a:gd name="connsiteY383" fmla="*/ 974084 h 5959540"/>
              <a:gd name="connsiteX384" fmla="*/ 3052075 w 6441943"/>
              <a:gd name="connsiteY384" fmla="*/ 570 h 5959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Lst>
            <a:rect l="l" t="t" r="r" b="b"/>
            <a:pathLst>
              <a:path w="6441943" h="5959540">
                <a:moveTo>
                  <a:pt x="3930341" y="5551462"/>
                </a:moveTo>
                <a:lnTo>
                  <a:pt x="3930470" y="5553792"/>
                </a:lnTo>
                <a:cubicBezTo>
                  <a:pt x="3930801" y="5565128"/>
                  <a:pt x="3930811" y="5574426"/>
                  <a:pt x="3930728" y="5581396"/>
                </a:cubicBezTo>
                <a:close/>
                <a:moveTo>
                  <a:pt x="3101215" y="5522950"/>
                </a:moveTo>
                <a:lnTo>
                  <a:pt x="3096254" y="5540606"/>
                </a:lnTo>
                <a:lnTo>
                  <a:pt x="3100089" y="5529112"/>
                </a:lnTo>
                <a:close/>
                <a:moveTo>
                  <a:pt x="3179633" y="5436354"/>
                </a:moveTo>
                <a:lnTo>
                  <a:pt x="3179855" y="5457522"/>
                </a:lnTo>
                <a:lnTo>
                  <a:pt x="3179738" y="5446344"/>
                </a:lnTo>
                <a:close/>
                <a:moveTo>
                  <a:pt x="3798364" y="5116122"/>
                </a:moveTo>
                <a:lnTo>
                  <a:pt x="3835318" y="5181705"/>
                </a:lnTo>
                <a:lnTo>
                  <a:pt x="3838161" y="5187944"/>
                </a:lnTo>
                <a:close/>
                <a:moveTo>
                  <a:pt x="3772668" y="5021018"/>
                </a:moveTo>
                <a:lnTo>
                  <a:pt x="3772670" y="5021035"/>
                </a:lnTo>
                <a:lnTo>
                  <a:pt x="3772673" y="5021047"/>
                </a:lnTo>
                <a:lnTo>
                  <a:pt x="3772670" y="5021034"/>
                </a:lnTo>
                <a:close/>
                <a:moveTo>
                  <a:pt x="3761032" y="4843434"/>
                </a:moveTo>
                <a:lnTo>
                  <a:pt x="3760631" y="4854130"/>
                </a:lnTo>
                <a:lnTo>
                  <a:pt x="3761287" y="4871798"/>
                </a:lnTo>
                <a:close/>
                <a:moveTo>
                  <a:pt x="3384337" y="3767524"/>
                </a:moveTo>
                <a:cubicBezTo>
                  <a:pt x="3365220" y="3769262"/>
                  <a:pt x="3346103" y="3782585"/>
                  <a:pt x="3346103" y="3782585"/>
                </a:cubicBezTo>
                <a:cubicBezTo>
                  <a:pt x="3269632" y="3759413"/>
                  <a:pt x="3160723" y="3891497"/>
                  <a:pt x="3160723" y="3891497"/>
                </a:cubicBezTo>
                <a:cubicBezTo>
                  <a:pt x="2998516" y="4130753"/>
                  <a:pt x="2876227" y="4281745"/>
                  <a:pt x="2789975" y="4375909"/>
                </a:cubicBezTo>
                <a:lnTo>
                  <a:pt x="2780135" y="4386371"/>
                </a:lnTo>
                <a:lnTo>
                  <a:pt x="2777987" y="4376117"/>
                </a:lnTo>
                <a:lnTo>
                  <a:pt x="2780259" y="4386964"/>
                </a:lnTo>
                <a:lnTo>
                  <a:pt x="2813776" y="4528044"/>
                </a:lnTo>
                <a:lnTo>
                  <a:pt x="2780260" y="4386966"/>
                </a:lnTo>
                <a:lnTo>
                  <a:pt x="2780140" y="4386393"/>
                </a:lnTo>
                <a:lnTo>
                  <a:pt x="2780260" y="4386964"/>
                </a:lnTo>
                <a:cubicBezTo>
                  <a:pt x="2795688" y="4456554"/>
                  <a:pt x="2811475" y="4523428"/>
                  <a:pt x="2827406" y="4585415"/>
                </a:cubicBezTo>
                <a:cubicBezTo>
                  <a:pt x="2827406" y="4585415"/>
                  <a:pt x="2887654" y="4784698"/>
                  <a:pt x="2980344" y="4916780"/>
                </a:cubicBezTo>
                <a:cubicBezTo>
                  <a:pt x="2996564" y="4937636"/>
                  <a:pt x="3186578" y="5183264"/>
                  <a:pt x="3179627" y="5435843"/>
                </a:cubicBezTo>
                <a:lnTo>
                  <a:pt x="3179738" y="5446344"/>
                </a:lnTo>
                <a:lnTo>
                  <a:pt x="3179858" y="5457884"/>
                </a:lnTo>
                <a:lnTo>
                  <a:pt x="3177050" y="5492431"/>
                </a:lnTo>
                <a:cubicBezTo>
                  <a:pt x="3165083" y="5587080"/>
                  <a:pt x="3108227" y="5771590"/>
                  <a:pt x="2859847" y="5869169"/>
                </a:cubicBezTo>
                <a:lnTo>
                  <a:pt x="2850578" y="5871485"/>
                </a:lnTo>
                <a:lnTo>
                  <a:pt x="2723128" y="5887707"/>
                </a:lnTo>
                <a:lnTo>
                  <a:pt x="2723137" y="5887707"/>
                </a:lnTo>
                <a:lnTo>
                  <a:pt x="2730081" y="5887707"/>
                </a:lnTo>
                <a:lnTo>
                  <a:pt x="3527214" y="5883072"/>
                </a:lnTo>
                <a:cubicBezTo>
                  <a:pt x="3557337" y="5878438"/>
                  <a:pt x="3860898" y="5834409"/>
                  <a:pt x="3860898" y="5593415"/>
                </a:cubicBezTo>
                <a:lnTo>
                  <a:pt x="3861133" y="5581911"/>
                </a:lnTo>
                <a:lnTo>
                  <a:pt x="3861133" y="5581912"/>
                </a:lnTo>
                <a:lnTo>
                  <a:pt x="3861134" y="5581911"/>
                </a:lnTo>
                <a:cubicBezTo>
                  <a:pt x="3861513" y="5533312"/>
                  <a:pt x="3855683" y="5339677"/>
                  <a:pt x="3738082" y="5153139"/>
                </a:cubicBezTo>
                <a:lnTo>
                  <a:pt x="3732433" y="5140760"/>
                </a:lnTo>
                <a:lnTo>
                  <a:pt x="3732384" y="5140652"/>
                </a:lnTo>
                <a:lnTo>
                  <a:pt x="3731127" y="5137087"/>
                </a:lnTo>
                <a:lnTo>
                  <a:pt x="3731128" y="5137089"/>
                </a:lnTo>
                <a:lnTo>
                  <a:pt x="3721174" y="5108858"/>
                </a:lnTo>
                <a:lnTo>
                  <a:pt x="3720583" y="5106469"/>
                </a:lnTo>
                <a:lnTo>
                  <a:pt x="3720154" y="5104735"/>
                </a:lnTo>
                <a:lnTo>
                  <a:pt x="3720155" y="5104739"/>
                </a:lnTo>
                <a:lnTo>
                  <a:pt x="3708063" y="5055829"/>
                </a:lnTo>
                <a:cubicBezTo>
                  <a:pt x="3703777" y="5034399"/>
                  <a:pt x="3699776" y="5009108"/>
                  <a:pt x="3696662" y="4979636"/>
                </a:cubicBezTo>
                <a:lnTo>
                  <a:pt x="3691720" y="4897282"/>
                </a:lnTo>
                <a:lnTo>
                  <a:pt x="3691720" y="4897290"/>
                </a:lnTo>
                <a:lnTo>
                  <a:pt x="3691169" y="4888099"/>
                </a:lnTo>
                <a:lnTo>
                  <a:pt x="3690584" y="4878351"/>
                </a:lnTo>
                <a:lnTo>
                  <a:pt x="3693440" y="4750059"/>
                </a:lnTo>
                <a:lnTo>
                  <a:pt x="3693439" y="4750071"/>
                </a:lnTo>
                <a:lnTo>
                  <a:pt x="3693440" y="4750058"/>
                </a:lnTo>
                <a:lnTo>
                  <a:pt x="3693440" y="4750048"/>
                </a:lnTo>
                <a:cubicBezTo>
                  <a:pt x="3699125" y="4655077"/>
                  <a:pt x="3713173" y="4540808"/>
                  <a:pt x="3740401" y="4404670"/>
                </a:cubicBezTo>
                <a:lnTo>
                  <a:pt x="3740571" y="4404435"/>
                </a:lnTo>
                <a:lnTo>
                  <a:pt x="3706071" y="4362586"/>
                </a:lnTo>
                <a:cubicBezTo>
                  <a:pt x="3524240" y="4115257"/>
                  <a:pt x="3422570" y="3821979"/>
                  <a:pt x="3422570" y="3821979"/>
                </a:cubicBezTo>
                <a:cubicBezTo>
                  <a:pt x="3422570" y="3775635"/>
                  <a:pt x="3403453" y="3765786"/>
                  <a:pt x="3384337" y="3767524"/>
                </a:cubicBezTo>
                <a:close/>
                <a:moveTo>
                  <a:pt x="2542383" y="3241413"/>
                </a:moveTo>
                <a:cubicBezTo>
                  <a:pt x="2523845" y="3243729"/>
                  <a:pt x="2509942" y="3262267"/>
                  <a:pt x="2512260" y="3280805"/>
                </a:cubicBezTo>
                <a:cubicBezTo>
                  <a:pt x="2512260" y="3288915"/>
                  <a:pt x="2602741" y="3912654"/>
                  <a:pt x="2712294" y="4403775"/>
                </a:cubicBezTo>
                <a:lnTo>
                  <a:pt x="2720978" y="4440058"/>
                </a:lnTo>
                <a:lnTo>
                  <a:pt x="2776921" y="4371033"/>
                </a:lnTo>
                <a:lnTo>
                  <a:pt x="2735259" y="4172222"/>
                </a:lnTo>
                <a:cubicBezTo>
                  <a:pt x="2648253" y="3735131"/>
                  <a:pt x="2581778" y="3278488"/>
                  <a:pt x="2581778" y="3271536"/>
                </a:cubicBezTo>
                <a:cubicBezTo>
                  <a:pt x="2579459" y="3252998"/>
                  <a:pt x="2560921" y="3239095"/>
                  <a:pt x="2542383" y="3241413"/>
                </a:cubicBezTo>
                <a:close/>
                <a:moveTo>
                  <a:pt x="2168787" y="3080089"/>
                </a:moveTo>
                <a:cubicBezTo>
                  <a:pt x="2151815" y="3079410"/>
                  <a:pt x="2129548" y="3089729"/>
                  <a:pt x="2101741" y="3124488"/>
                </a:cubicBezTo>
                <a:cubicBezTo>
                  <a:pt x="2101741" y="3124488"/>
                  <a:pt x="2057714" y="3316820"/>
                  <a:pt x="1992831" y="3386337"/>
                </a:cubicBezTo>
                <a:cubicBezTo>
                  <a:pt x="1992831" y="3386337"/>
                  <a:pt x="1951121" y="3474393"/>
                  <a:pt x="1819037" y="3520738"/>
                </a:cubicBezTo>
                <a:lnTo>
                  <a:pt x="1814402" y="3652819"/>
                </a:lnTo>
                <a:lnTo>
                  <a:pt x="1888554" y="3669041"/>
                </a:lnTo>
                <a:lnTo>
                  <a:pt x="1939533" y="3722337"/>
                </a:lnTo>
                <a:cubicBezTo>
                  <a:pt x="1939533" y="3722337"/>
                  <a:pt x="1981244" y="3757097"/>
                  <a:pt x="2009051" y="3710752"/>
                </a:cubicBezTo>
                <a:cubicBezTo>
                  <a:pt x="2009051" y="3710752"/>
                  <a:pt x="2009051" y="3615743"/>
                  <a:pt x="2108693" y="3622696"/>
                </a:cubicBezTo>
                <a:cubicBezTo>
                  <a:pt x="2108693" y="3622696"/>
                  <a:pt x="2161989" y="3629647"/>
                  <a:pt x="2166623" y="3564764"/>
                </a:cubicBezTo>
                <a:cubicBezTo>
                  <a:pt x="2166623" y="3564764"/>
                  <a:pt x="2159673" y="3523054"/>
                  <a:pt x="2217603" y="3476709"/>
                </a:cubicBezTo>
                <a:lnTo>
                  <a:pt x="2419204" y="3326089"/>
                </a:lnTo>
                <a:cubicBezTo>
                  <a:pt x="2419204" y="3326089"/>
                  <a:pt x="2215287" y="3159247"/>
                  <a:pt x="2210652" y="3112903"/>
                </a:cubicBezTo>
                <a:cubicBezTo>
                  <a:pt x="2210652" y="3112903"/>
                  <a:pt x="2197074" y="3081221"/>
                  <a:pt x="2168787" y="3080089"/>
                </a:cubicBezTo>
                <a:close/>
                <a:moveTo>
                  <a:pt x="4736448" y="2146033"/>
                </a:moveTo>
                <a:cubicBezTo>
                  <a:pt x="4750930" y="2148349"/>
                  <a:pt x="4759619" y="2155880"/>
                  <a:pt x="4759619" y="2155880"/>
                </a:cubicBezTo>
                <a:cubicBezTo>
                  <a:pt x="4824502" y="2197591"/>
                  <a:pt x="4766572" y="2255523"/>
                  <a:pt x="4766572" y="2255523"/>
                </a:cubicBezTo>
                <a:lnTo>
                  <a:pt x="4422563" y="2763414"/>
                </a:lnTo>
                <a:lnTo>
                  <a:pt x="4399870" y="2748805"/>
                </a:lnTo>
                <a:cubicBezTo>
                  <a:pt x="4379015" y="2733453"/>
                  <a:pt x="4358739" y="2713177"/>
                  <a:pt x="4361056" y="2693480"/>
                </a:cubicBezTo>
                <a:cubicBezTo>
                  <a:pt x="4361056" y="2693480"/>
                  <a:pt x="4395814" y="2593840"/>
                  <a:pt x="4298489" y="2605425"/>
                </a:cubicBezTo>
                <a:cubicBezTo>
                  <a:pt x="4298489" y="2605425"/>
                  <a:pt x="4285455" y="2598909"/>
                  <a:pt x="4236902" y="2622045"/>
                </a:cubicBezTo>
                <a:lnTo>
                  <a:pt x="4205003" y="2639946"/>
                </a:lnTo>
                <a:lnTo>
                  <a:pt x="4213619" y="2615853"/>
                </a:lnTo>
                <a:cubicBezTo>
                  <a:pt x="4223178" y="2598474"/>
                  <a:pt x="4233606" y="2591522"/>
                  <a:pt x="4233606" y="2591522"/>
                </a:cubicBezTo>
                <a:lnTo>
                  <a:pt x="4678517" y="2167467"/>
                </a:lnTo>
                <a:cubicBezTo>
                  <a:pt x="4701690" y="2146612"/>
                  <a:pt x="4721965" y="2143716"/>
                  <a:pt x="4736448" y="2146033"/>
                </a:cubicBezTo>
                <a:close/>
                <a:moveTo>
                  <a:pt x="2679023" y="1316748"/>
                </a:moveTo>
                <a:cubicBezTo>
                  <a:pt x="2670623" y="1319935"/>
                  <a:pt x="2663672" y="1326308"/>
                  <a:pt x="2660196" y="1335577"/>
                </a:cubicBezTo>
                <a:cubicBezTo>
                  <a:pt x="2657878" y="1342527"/>
                  <a:pt x="2595313" y="1488515"/>
                  <a:pt x="2599948" y="1592789"/>
                </a:cubicBezTo>
                <a:cubicBezTo>
                  <a:pt x="2599948" y="1599742"/>
                  <a:pt x="2616167" y="1785122"/>
                  <a:pt x="2727395" y="1942694"/>
                </a:cubicBezTo>
                <a:cubicBezTo>
                  <a:pt x="2729714" y="1942694"/>
                  <a:pt x="2801547" y="2063191"/>
                  <a:pt x="2796913" y="2220763"/>
                </a:cubicBezTo>
                <a:cubicBezTo>
                  <a:pt x="2796913" y="2239301"/>
                  <a:pt x="2810816" y="2255521"/>
                  <a:pt x="2831673" y="2255521"/>
                </a:cubicBezTo>
                <a:cubicBezTo>
                  <a:pt x="2850210" y="2255521"/>
                  <a:pt x="2866430" y="2241617"/>
                  <a:pt x="2866430" y="2223079"/>
                </a:cubicBezTo>
                <a:cubicBezTo>
                  <a:pt x="2871064" y="2044653"/>
                  <a:pt x="2792278" y="1912569"/>
                  <a:pt x="2787644" y="1905618"/>
                </a:cubicBezTo>
                <a:cubicBezTo>
                  <a:pt x="2685685" y="1761949"/>
                  <a:pt x="2669465" y="1588155"/>
                  <a:pt x="2669465" y="1588155"/>
                </a:cubicBezTo>
                <a:cubicBezTo>
                  <a:pt x="2667147" y="1500100"/>
                  <a:pt x="2725077" y="1365699"/>
                  <a:pt x="2725077" y="1363383"/>
                </a:cubicBezTo>
                <a:cubicBezTo>
                  <a:pt x="2732030" y="1344845"/>
                  <a:pt x="2725077" y="1323989"/>
                  <a:pt x="2706541" y="1317039"/>
                </a:cubicBezTo>
                <a:cubicBezTo>
                  <a:pt x="2697272" y="1313562"/>
                  <a:pt x="2687424" y="1313562"/>
                  <a:pt x="2679023" y="1316748"/>
                </a:cubicBezTo>
                <a:close/>
                <a:moveTo>
                  <a:pt x="3661900" y="43514"/>
                </a:moveTo>
                <a:cubicBezTo>
                  <a:pt x="3687603" y="44654"/>
                  <a:pt x="3700637" y="51823"/>
                  <a:pt x="3700637" y="51823"/>
                </a:cubicBezTo>
                <a:cubicBezTo>
                  <a:pt x="3916142" y="151464"/>
                  <a:pt x="3967122" y="290498"/>
                  <a:pt x="3967122" y="290498"/>
                </a:cubicBezTo>
                <a:lnTo>
                  <a:pt x="3955534" y="436486"/>
                </a:lnTo>
                <a:lnTo>
                  <a:pt x="3917409" y="423225"/>
                </a:lnTo>
                <a:lnTo>
                  <a:pt x="3915737" y="421250"/>
                </a:lnTo>
                <a:cubicBezTo>
                  <a:pt x="3871963" y="370741"/>
                  <a:pt x="3744044" y="234060"/>
                  <a:pt x="3559208" y="129965"/>
                </a:cubicBezTo>
                <a:lnTo>
                  <a:pt x="3496142" y="100266"/>
                </a:lnTo>
                <a:lnTo>
                  <a:pt x="3547157" y="71375"/>
                </a:lnTo>
                <a:cubicBezTo>
                  <a:pt x="3597828" y="47261"/>
                  <a:pt x="3636198" y="42373"/>
                  <a:pt x="3661900" y="43514"/>
                </a:cubicBezTo>
                <a:close/>
                <a:moveTo>
                  <a:pt x="3052075" y="570"/>
                </a:moveTo>
                <a:cubicBezTo>
                  <a:pt x="3056474" y="660"/>
                  <a:pt x="3058764" y="841"/>
                  <a:pt x="3058764" y="841"/>
                </a:cubicBezTo>
                <a:cubicBezTo>
                  <a:pt x="3186213" y="-4952"/>
                  <a:pt x="3304537" y="19669"/>
                  <a:pt x="3410334" y="59859"/>
                </a:cubicBezTo>
                <a:lnTo>
                  <a:pt x="3496142" y="100266"/>
                </a:lnTo>
                <a:lnTo>
                  <a:pt x="3492399" y="102386"/>
                </a:lnTo>
                <a:cubicBezTo>
                  <a:pt x="3472788" y="115186"/>
                  <a:pt x="3451825" y="130610"/>
                  <a:pt x="3429521" y="149148"/>
                </a:cubicBezTo>
                <a:lnTo>
                  <a:pt x="3290487" y="283548"/>
                </a:lnTo>
                <a:lnTo>
                  <a:pt x="3306706" y="325258"/>
                </a:lnTo>
                <a:lnTo>
                  <a:pt x="3302072" y="366969"/>
                </a:lnTo>
                <a:lnTo>
                  <a:pt x="3248776" y="441121"/>
                </a:lnTo>
                <a:lnTo>
                  <a:pt x="3202431" y="448071"/>
                </a:lnTo>
                <a:lnTo>
                  <a:pt x="3163037" y="420264"/>
                </a:lnTo>
                <a:cubicBezTo>
                  <a:pt x="3163037" y="420264"/>
                  <a:pt x="3135230" y="401726"/>
                  <a:pt x="3112058" y="431852"/>
                </a:cubicBezTo>
                <a:lnTo>
                  <a:pt x="3024002" y="554664"/>
                </a:lnTo>
                <a:cubicBezTo>
                  <a:pt x="3024002" y="554664"/>
                  <a:pt x="3012417" y="589424"/>
                  <a:pt x="2961438" y="594059"/>
                </a:cubicBezTo>
                <a:cubicBezTo>
                  <a:pt x="2961438" y="594059"/>
                  <a:pt x="2595314" y="589424"/>
                  <a:pt x="2609215" y="992625"/>
                </a:cubicBezTo>
                <a:cubicBezTo>
                  <a:pt x="2609215" y="992625"/>
                  <a:pt x="2604583" y="1298501"/>
                  <a:pt x="2928997" y="1321673"/>
                </a:cubicBezTo>
                <a:cubicBezTo>
                  <a:pt x="2928997" y="1321673"/>
                  <a:pt x="3281218" y="1328624"/>
                  <a:pt x="3315975" y="992625"/>
                </a:cubicBezTo>
                <a:cubicBezTo>
                  <a:pt x="3315975" y="992625"/>
                  <a:pt x="3339147" y="846637"/>
                  <a:pt x="3253411" y="749313"/>
                </a:cubicBezTo>
                <a:cubicBezTo>
                  <a:pt x="3253411" y="749313"/>
                  <a:pt x="3225604" y="719190"/>
                  <a:pt x="3248776" y="698333"/>
                </a:cubicBezTo>
                <a:lnTo>
                  <a:pt x="3334513" y="605644"/>
                </a:lnTo>
                <a:cubicBezTo>
                  <a:pt x="3334513" y="605644"/>
                  <a:pt x="3350735" y="594059"/>
                  <a:pt x="3334513" y="559299"/>
                </a:cubicBezTo>
                <a:lnTo>
                  <a:pt x="3304390" y="519907"/>
                </a:lnTo>
                <a:lnTo>
                  <a:pt x="3373907" y="434168"/>
                </a:lnTo>
                <a:lnTo>
                  <a:pt x="3415618" y="415630"/>
                </a:lnTo>
                <a:lnTo>
                  <a:pt x="3457328" y="445755"/>
                </a:lnTo>
                <a:cubicBezTo>
                  <a:pt x="3457328" y="445755"/>
                  <a:pt x="3441106" y="457340"/>
                  <a:pt x="3508307" y="417948"/>
                </a:cubicBezTo>
                <a:lnTo>
                  <a:pt x="3744666" y="271960"/>
                </a:lnTo>
                <a:lnTo>
                  <a:pt x="3902239" y="417948"/>
                </a:lnTo>
                <a:lnTo>
                  <a:pt x="3917409" y="423225"/>
                </a:lnTo>
                <a:lnTo>
                  <a:pt x="3928155" y="435919"/>
                </a:lnTo>
                <a:cubicBezTo>
                  <a:pt x="3930944" y="439308"/>
                  <a:pt x="3932365" y="441118"/>
                  <a:pt x="3932365" y="441118"/>
                </a:cubicBezTo>
                <a:cubicBezTo>
                  <a:pt x="4034323" y="429533"/>
                  <a:pt x="4226656" y="772485"/>
                  <a:pt x="4226656" y="772485"/>
                </a:cubicBezTo>
                <a:cubicBezTo>
                  <a:pt x="4273001" y="839684"/>
                  <a:pt x="4307758" y="1043602"/>
                  <a:pt x="4307758" y="1043602"/>
                </a:cubicBezTo>
                <a:cubicBezTo>
                  <a:pt x="4349469" y="1194224"/>
                  <a:pt x="4284586" y="1326305"/>
                  <a:pt x="4284586" y="1326305"/>
                </a:cubicBezTo>
                <a:cubicBezTo>
                  <a:pt x="4335565" y="1117754"/>
                  <a:pt x="4238241" y="1133975"/>
                  <a:pt x="4238241" y="1133975"/>
                </a:cubicBezTo>
                <a:cubicBezTo>
                  <a:pt x="4240560" y="1215078"/>
                  <a:pt x="4164089" y="1326305"/>
                  <a:pt x="4164089" y="1326305"/>
                </a:cubicBezTo>
                <a:cubicBezTo>
                  <a:pt x="4171042" y="1233616"/>
                  <a:pt x="4113110" y="1226665"/>
                  <a:pt x="4113110" y="1226665"/>
                </a:cubicBezTo>
                <a:cubicBezTo>
                  <a:pt x="4113110" y="1349478"/>
                  <a:pt x="4055180" y="1388872"/>
                  <a:pt x="4055180" y="1388872"/>
                </a:cubicBezTo>
                <a:cubicBezTo>
                  <a:pt x="4085303" y="1323990"/>
                  <a:pt x="4038958" y="1300817"/>
                  <a:pt x="4038958" y="1300817"/>
                </a:cubicBezTo>
                <a:cubicBezTo>
                  <a:pt x="3981028" y="1453755"/>
                  <a:pt x="3779426" y="1574252"/>
                  <a:pt x="3779426" y="1574252"/>
                </a:cubicBezTo>
                <a:cubicBezTo>
                  <a:pt x="3712227" y="1615962"/>
                  <a:pt x="3682102" y="1655354"/>
                  <a:pt x="3682102" y="1655354"/>
                </a:cubicBezTo>
                <a:cubicBezTo>
                  <a:pt x="3647345" y="1713287"/>
                  <a:pt x="3665882" y="1921839"/>
                  <a:pt x="3665882" y="1921839"/>
                </a:cubicBezTo>
                <a:cubicBezTo>
                  <a:pt x="3668199" y="1995991"/>
                  <a:pt x="3626488" y="1991356"/>
                  <a:pt x="3626488" y="1991356"/>
                </a:cubicBezTo>
                <a:lnTo>
                  <a:pt x="3515260" y="2002941"/>
                </a:lnTo>
                <a:cubicBezTo>
                  <a:pt x="3510626" y="2088680"/>
                  <a:pt x="3487453" y="2077093"/>
                  <a:pt x="3487453" y="2077093"/>
                </a:cubicBezTo>
                <a:cubicBezTo>
                  <a:pt x="3429523" y="2060873"/>
                  <a:pt x="3417936" y="2088680"/>
                  <a:pt x="3417936" y="2088680"/>
                </a:cubicBezTo>
                <a:cubicBezTo>
                  <a:pt x="3417936" y="2135025"/>
                  <a:pt x="3387813" y="2146610"/>
                  <a:pt x="3387813" y="2146610"/>
                </a:cubicBezTo>
                <a:cubicBezTo>
                  <a:pt x="3346103" y="2165148"/>
                  <a:pt x="3306708" y="2141976"/>
                  <a:pt x="3306708" y="2141976"/>
                </a:cubicBezTo>
                <a:cubicBezTo>
                  <a:pt x="3295123" y="2172101"/>
                  <a:pt x="3288170" y="2211493"/>
                  <a:pt x="3288170" y="2211493"/>
                </a:cubicBezTo>
                <a:cubicBezTo>
                  <a:pt x="3230240" y="2304183"/>
                  <a:pt x="3144501" y="2223080"/>
                  <a:pt x="3144501" y="2223080"/>
                </a:cubicBezTo>
                <a:cubicBezTo>
                  <a:pt x="3109744" y="2162832"/>
                  <a:pt x="3051811" y="2169783"/>
                  <a:pt x="3051811" y="2169783"/>
                </a:cubicBezTo>
                <a:cubicBezTo>
                  <a:pt x="2942902" y="2190639"/>
                  <a:pt x="2959121" y="2313452"/>
                  <a:pt x="2959121" y="2313452"/>
                </a:cubicBezTo>
                <a:cubicBezTo>
                  <a:pt x="2959121" y="2429314"/>
                  <a:pt x="3040226" y="2445536"/>
                  <a:pt x="3040226" y="2445536"/>
                </a:cubicBezTo>
                <a:lnTo>
                  <a:pt x="3241825" y="2614694"/>
                </a:lnTo>
                <a:lnTo>
                  <a:pt x="3276585" y="2656404"/>
                </a:lnTo>
                <a:cubicBezTo>
                  <a:pt x="3410985" y="2540542"/>
                  <a:pt x="3531482" y="2563714"/>
                  <a:pt x="3531482" y="2563714"/>
                </a:cubicBezTo>
                <a:cubicBezTo>
                  <a:pt x="3867482" y="2596156"/>
                  <a:pt x="3967124" y="2869591"/>
                  <a:pt x="3967124" y="2869591"/>
                </a:cubicBezTo>
                <a:lnTo>
                  <a:pt x="4006516" y="2869591"/>
                </a:lnTo>
                <a:cubicBezTo>
                  <a:pt x="4041276" y="2783854"/>
                  <a:pt x="4175677" y="2656404"/>
                  <a:pt x="4175677" y="2656404"/>
                </a:cubicBezTo>
                <a:lnTo>
                  <a:pt x="4205003" y="2639946"/>
                </a:lnTo>
                <a:lnTo>
                  <a:pt x="4201345" y="2650177"/>
                </a:lnTo>
                <a:cubicBezTo>
                  <a:pt x="4198412" y="2664515"/>
                  <a:pt x="4197108" y="2681894"/>
                  <a:pt x="4198846" y="2702749"/>
                </a:cubicBezTo>
                <a:cubicBezTo>
                  <a:pt x="4198846" y="2702749"/>
                  <a:pt x="4240556" y="2783854"/>
                  <a:pt x="4187261" y="2848737"/>
                </a:cubicBezTo>
                <a:lnTo>
                  <a:pt x="4082983" y="2969234"/>
                </a:lnTo>
                <a:cubicBezTo>
                  <a:pt x="4082983" y="2969234"/>
                  <a:pt x="4036638" y="3031798"/>
                  <a:pt x="4078349" y="3092046"/>
                </a:cubicBezTo>
                <a:lnTo>
                  <a:pt x="4117743" y="3138391"/>
                </a:lnTo>
                <a:cubicBezTo>
                  <a:pt x="4117743" y="3138391"/>
                  <a:pt x="4147866" y="3177786"/>
                  <a:pt x="4226653" y="3052654"/>
                </a:cubicBezTo>
                <a:lnTo>
                  <a:pt x="4422563" y="2763414"/>
                </a:lnTo>
                <a:lnTo>
                  <a:pt x="4428835" y="2767452"/>
                </a:lnTo>
                <a:cubicBezTo>
                  <a:pt x="4436801" y="2771978"/>
                  <a:pt x="4442159" y="2774585"/>
                  <a:pt x="4442159" y="2774585"/>
                </a:cubicBezTo>
                <a:cubicBezTo>
                  <a:pt x="4488504" y="2774585"/>
                  <a:pt x="4446793" y="2874225"/>
                  <a:pt x="4446793" y="2874225"/>
                </a:cubicBezTo>
                <a:cubicBezTo>
                  <a:pt x="4432890" y="2904350"/>
                  <a:pt x="4463015" y="2950695"/>
                  <a:pt x="4463015" y="2950695"/>
                </a:cubicBezTo>
                <a:cubicBezTo>
                  <a:pt x="4527898" y="2978502"/>
                  <a:pt x="4493138" y="3036432"/>
                  <a:pt x="4493138" y="3036432"/>
                </a:cubicBezTo>
                <a:cubicBezTo>
                  <a:pt x="4446793" y="3071192"/>
                  <a:pt x="4428255" y="3145344"/>
                  <a:pt x="4428255" y="3145344"/>
                </a:cubicBezTo>
                <a:cubicBezTo>
                  <a:pt x="4386545" y="3265841"/>
                  <a:pt x="4312393" y="3307551"/>
                  <a:pt x="4312393" y="3307551"/>
                </a:cubicBezTo>
                <a:cubicBezTo>
                  <a:pt x="4578877" y="3516103"/>
                  <a:pt x="4887070" y="3949429"/>
                  <a:pt x="4887070" y="3949429"/>
                </a:cubicBezTo>
                <a:cubicBezTo>
                  <a:pt x="4907926" y="4056020"/>
                  <a:pt x="4914877" y="4141759"/>
                  <a:pt x="4914877" y="4141759"/>
                </a:cubicBezTo>
                <a:cubicBezTo>
                  <a:pt x="4910242" y="4382753"/>
                  <a:pt x="4845359" y="4598258"/>
                  <a:pt x="4845359" y="4598258"/>
                </a:cubicBezTo>
                <a:cubicBezTo>
                  <a:pt x="4898657" y="4776685"/>
                  <a:pt x="5095622" y="4938892"/>
                  <a:pt x="5095622" y="4938892"/>
                </a:cubicBezTo>
                <a:cubicBezTo>
                  <a:pt x="5160505" y="4880959"/>
                  <a:pt x="5230022" y="4874009"/>
                  <a:pt x="5230022" y="4874009"/>
                </a:cubicBezTo>
                <a:cubicBezTo>
                  <a:pt x="5320396" y="4885594"/>
                  <a:pt x="5408451" y="4890228"/>
                  <a:pt x="5408451" y="4890228"/>
                </a:cubicBezTo>
                <a:cubicBezTo>
                  <a:pt x="5554436" y="4899500"/>
                  <a:pt x="5658714" y="4836933"/>
                  <a:pt x="5658714" y="4836933"/>
                </a:cubicBezTo>
                <a:cubicBezTo>
                  <a:pt x="5765307" y="4776685"/>
                  <a:pt x="5793114" y="4853155"/>
                  <a:pt x="5793114" y="4853155"/>
                </a:cubicBezTo>
                <a:cubicBezTo>
                  <a:pt x="5816286" y="4911085"/>
                  <a:pt x="5742135" y="4992190"/>
                  <a:pt x="5742135" y="4992190"/>
                </a:cubicBezTo>
                <a:cubicBezTo>
                  <a:pt x="5832506" y="4989871"/>
                  <a:pt x="5943734" y="4938892"/>
                  <a:pt x="5943734" y="4938892"/>
                </a:cubicBezTo>
                <a:cubicBezTo>
                  <a:pt x="6048011" y="4864740"/>
                  <a:pt x="6249610" y="4834614"/>
                  <a:pt x="6249610" y="4834614"/>
                </a:cubicBezTo>
                <a:cubicBezTo>
                  <a:pt x="6377059" y="4799857"/>
                  <a:pt x="6358521" y="4920354"/>
                  <a:pt x="6358521" y="4920354"/>
                </a:cubicBezTo>
                <a:lnTo>
                  <a:pt x="6377059" y="4927304"/>
                </a:lnTo>
                <a:lnTo>
                  <a:pt x="6388645" y="4943526"/>
                </a:lnTo>
                <a:lnTo>
                  <a:pt x="6381694" y="4982918"/>
                </a:lnTo>
                <a:lnTo>
                  <a:pt x="6416451" y="5001456"/>
                </a:lnTo>
                <a:lnTo>
                  <a:pt x="6428039" y="5019994"/>
                </a:lnTo>
                <a:lnTo>
                  <a:pt x="6416451" y="5077926"/>
                </a:lnTo>
                <a:lnTo>
                  <a:pt x="6428039" y="5105733"/>
                </a:lnTo>
                <a:lnTo>
                  <a:pt x="6441943" y="5168298"/>
                </a:lnTo>
                <a:lnTo>
                  <a:pt x="6423405" y="5198423"/>
                </a:lnTo>
                <a:lnTo>
                  <a:pt x="6423405" y="5240133"/>
                </a:lnTo>
                <a:lnTo>
                  <a:pt x="6381694" y="5267940"/>
                </a:lnTo>
                <a:cubicBezTo>
                  <a:pt x="6316811" y="5291113"/>
                  <a:pt x="6177777" y="5402341"/>
                  <a:pt x="6177777" y="5402341"/>
                </a:cubicBezTo>
                <a:cubicBezTo>
                  <a:pt x="6075818" y="5513568"/>
                  <a:pt x="5906658" y="5536741"/>
                  <a:pt x="5906658" y="5536741"/>
                </a:cubicBezTo>
                <a:cubicBezTo>
                  <a:pt x="5605416" y="5578451"/>
                  <a:pt x="5408451" y="5733708"/>
                  <a:pt x="5408451" y="5733708"/>
                </a:cubicBezTo>
                <a:cubicBezTo>
                  <a:pt x="5223072" y="5937623"/>
                  <a:pt x="5079402" y="5895915"/>
                  <a:pt x="5079402" y="5895915"/>
                </a:cubicBezTo>
                <a:cubicBezTo>
                  <a:pt x="4928780" y="5898231"/>
                  <a:pt x="4870850" y="5694314"/>
                  <a:pt x="4870850" y="5694314"/>
                </a:cubicBezTo>
                <a:cubicBezTo>
                  <a:pt x="4856947" y="5546010"/>
                  <a:pt x="4748035" y="5620162"/>
                  <a:pt x="4748035" y="5620162"/>
                </a:cubicBezTo>
                <a:lnTo>
                  <a:pt x="4666933" y="5701264"/>
                </a:lnTo>
                <a:cubicBezTo>
                  <a:pt x="4534848" y="5851886"/>
                  <a:pt x="4372641" y="5752243"/>
                  <a:pt x="4372641" y="5752243"/>
                </a:cubicBezTo>
                <a:cubicBezTo>
                  <a:pt x="4254463" y="5682726"/>
                  <a:pt x="4284586" y="5381484"/>
                  <a:pt x="4284586" y="5381484"/>
                </a:cubicBezTo>
                <a:cubicBezTo>
                  <a:pt x="4191896" y="4994506"/>
                  <a:pt x="3913827" y="4582036"/>
                  <a:pt x="3913827" y="4582036"/>
                </a:cubicBezTo>
                <a:cubicBezTo>
                  <a:pt x="3875013" y="4552202"/>
                  <a:pt x="3838227" y="4517950"/>
                  <a:pt x="3803568" y="4480852"/>
                </a:cubicBezTo>
                <a:lnTo>
                  <a:pt x="3800007" y="4476532"/>
                </a:lnTo>
                <a:lnTo>
                  <a:pt x="3780527" y="4590443"/>
                </a:lnTo>
                <a:lnTo>
                  <a:pt x="3780525" y="4590467"/>
                </a:lnTo>
                <a:lnTo>
                  <a:pt x="3765094" y="4735131"/>
                </a:lnTo>
                <a:lnTo>
                  <a:pt x="3765092" y="4735183"/>
                </a:lnTo>
                <a:lnTo>
                  <a:pt x="3765094" y="4735132"/>
                </a:lnTo>
                <a:lnTo>
                  <a:pt x="3765902" y="4727558"/>
                </a:lnTo>
                <a:lnTo>
                  <a:pt x="3763880" y="4767502"/>
                </a:lnTo>
                <a:lnTo>
                  <a:pt x="3761087" y="4841968"/>
                </a:lnTo>
                <a:lnTo>
                  <a:pt x="3761604" y="4880319"/>
                </a:lnTo>
                <a:lnTo>
                  <a:pt x="3764152" y="4948933"/>
                </a:lnTo>
                <a:lnTo>
                  <a:pt x="3765139" y="4957284"/>
                </a:lnTo>
                <a:lnTo>
                  <a:pt x="3763636" y="4934981"/>
                </a:lnTo>
                <a:lnTo>
                  <a:pt x="3766230" y="4966518"/>
                </a:lnTo>
                <a:lnTo>
                  <a:pt x="3771090" y="5007656"/>
                </a:lnTo>
                <a:lnTo>
                  <a:pt x="3774769" y="5031180"/>
                </a:lnTo>
                <a:lnTo>
                  <a:pt x="3781007" y="5061338"/>
                </a:lnTo>
                <a:lnTo>
                  <a:pt x="3784037" y="5074110"/>
                </a:lnTo>
                <a:lnTo>
                  <a:pt x="3782356" y="5067859"/>
                </a:lnTo>
                <a:lnTo>
                  <a:pt x="3783197" y="5071928"/>
                </a:lnTo>
                <a:lnTo>
                  <a:pt x="3790925" y="5097158"/>
                </a:lnTo>
                <a:lnTo>
                  <a:pt x="3792279" y="5101288"/>
                </a:lnTo>
                <a:lnTo>
                  <a:pt x="3791572" y="5099273"/>
                </a:lnTo>
                <a:lnTo>
                  <a:pt x="3792746" y="5103106"/>
                </a:lnTo>
                <a:cubicBezTo>
                  <a:pt x="3795435" y="5110379"/>
                  <a:pt x="3797462" y="5114615"/>
                  <a:pt x="3798331" y="5116063"/>
                </a:cubicBezTo>
                <a:lnTo>
                  <a:pt x="3798364" y="5116122"/>
                </a:lnTo>
                <a:lnTo>
                  <a:pt x="3798347" y="5116093"/>
                </a:lnTo>
                <a:lnTo>
                  <a:pt x="3841530" y="5195336"/>
                </a:lnTo>
                <a:lnTo>
                  <a:pt x="3838161" y="5187944"/>
                </a:lnTo>
                <a:lnTo>
                  <a:pt x="3840723" y="5192568"/>
                </a:lnTo>
                <a:lnTo>
                  <a:pt x="3843401" y="5198769"/>
                </a:lnTo>
                <a:lnTo>
                  <a:pt x="3845921" y="5203395"/>
                </a:lnTo>
                <a:lnTo>
                  <a:pt x="3852185" y="5218716"/>
                </a:lnTo>
                <a:lnTo>
                  <a:pt x="3864731" y="5246247"/>
                </a:lnTo>
                <a:lnTo>
                  <a:pt x="3867285" y="5254086"/>
                </a:lnTo>
                <a:lnTo>
                  <a:pt x="3855237" y="5226182"/>
                </a:lnTo>
                <a:lnTo>
                  <a:pt x="3869801" y="5261806"/>
                </a:lnTo>
                <a:lnTo>
                  <a:pt x="3867285" y="5254086"/>
                </a:lnTo>
                <a:lnTo>
                  <a:pt x="3873002" y="5267325"/>
                </a:lnTo>
                <a:lnTo>
                  <a:pt x="3876971" y="5279345"/>
                </a:lnTo>
                <a:lnTo>
                  <a:pt x="3880558" y="5288119"/>
                </a:lnTo>
                <a:lnTo>
                  <a:pt x="3887016" y="5309765"/>
                </a:lnTo>
                <a:lnTo>
                  <a:pt x="3896534" y="5338590"/>
                </a:lnTo>
                <a:lnTo>
                  <a:pt x="3900713" y="5355679"/>
                </a:lnTo>
                <a:lnTo>
                  <a:pt x="3904278" y="5367630"/>
                </a:lnTo>
                <a:lnTo>
                  <a:pt x="3907819" y="5384732"/>
                </a:lnTo>
                <a:lnTo>
                  <a:pt x="3912682" y="5404615"/>
                </a:lnTo>
                <a:lnTo>
                  <a:pt x="3916297" y="5425687"/>
                </a:lnTo>
                <a:lnTo>
                  <a:pt x="3919119" y="5439319"/>
                </a:lnTo>
                <a:lnTo>
                  <a:pt x="3920656" y="5451099"/>
                </a:lnTo>
                <a:lnTo>
                  <a:pt x="3922811" y="5463655"/>
                </a:lnTo>
                <a:lnTo>
                  <a:pt x="3923396" y="5469029"/>
                </a:lnTo>
                <a:lnTo>
                  <a:pt x="3922100" y="5462160"/>
                </a:lnTo>
                <a:lnTo>
                  <a:pt x="3925391" y="5487370"/>
                </a:lnTo>
                <a:lnTo>
                  <a:pt x="3923396" y="5469029"/>
                </a:lnTo>
                <a:lnTo>
                  <a:pt x="3923846" y="5471418"/>
                </a:lnTo>
                <a:lnTo>
                  <a:pt x="3925984" y="5491912"/>
                </a:lnTo>
                <a:lnTo>
                  <a:pt x="3927116" y="5500582"/>
                </a:lnTo>
                <a:lnTo>
                  <a:pt x="3927510" y="5506529"/>
                </a:lnTo>
                <a:lnTo>
                  <a:pt x="3928283" y="5513946"/>
                </a:lnTo>
                <a:lnTo>
                  <a:pt x="3927561" y="5507308"/>
                </a:lnTo>
                <a:lnTo>
                  <a:pt x="3929661" y="5539050"/>
                </a:lnTo>
                <a:lnTo>
                  <a:pt x="3928286" y="5513976"/>
                </a:lnTo>
                <a:lnTo>
                  <a:pt x="3930307" y="5548810"/>
                </a:lnTo>
                <a:lnTo>
                  <a:pt x="3930341" y="5551457"/>
                </a:lnTo>
                <a:lnTo>
                  <a:pt x="3930341" y="5551462"/>
                </a:lnTo>
                <a:lnTo>
                  <a:pt x="3930341" y="5551461"/>
                </a:lnTo>
                <a:lnTo>
                  <a:pt x="3930728" y="5581396"/>
                </a:lnTo>
                <a:cubicBezTo>
                  <a:pt x="3930633" y="5589361"/>
                  <a:pt x="3930415" y="5594286"/>
                  <a:pt x="3930415" y="5595734"/>
                </a:cubicBezTo>
                <a:cubicBezTo>
                  <a:pt x="3930415" y="5841362"/>
                  <a:pt x="3670884" y="5936368"/>
                  <a:pt x="3531849" y="5952590"/>
                </a:cubicBezTo>
                <a:lnTo>
                  <a:pt x="3527214" y="5952590"/>
                </a:lnTo>
                <a:lnTo>
                  <a:pt x="2732397" y="5959540"/>
                </a:lnTo>
                <a:cubicBezTo>
                  <a:pt x="2642026" y="5957224"/>
                  <a:pt x="2588728" y="5947955"/>
                  <a:pt x="2579459" y="5906245"/>
                </a:cubicBezTo>
                <a:cubicBezTo>
                  <a:pt x="2575984" y="5887707"/>
                  <a:pt x="2584095" y="5872066"/>
                  <a:pt x="2597129" y="5859320"/>
                </a:cubicBezTo>
                <a:lnTo>
                  <a:pt x="2603445" y="5855368"/>
                </a:lnTo>
                <a:lnTo>
                  <a:pt x="2607725" y="5850306"/>
                </a:lnTo>
                <a:lnTo>
                  <a:pt x="2644327" y="5829784"/>
                </a:lnTo>
                <a:lnTo>
                  <a:pt x="2644342" y="5829774"/>
                </a:lnTo>
                <a:lnTo>
                  <a:pt x="2648977" y="5827458"/>
                </a:lnTo>
                <a:lnTo>
                  <a:pt x="2838991" y="5804286"/>
                </a:lnTo>
                <a:lnTo>
                  <a:pt x="2924459" y="5760242"/>
                </a:lnTo>
                <a:lnTo>
                  <a:pt x="2939190" y="5750127"/>
                </a:lnTo>
                <a:lnTo>
                  <a:pt x="2928157" y="5758336"/>
                </a:lnTo>
                <a:lnTo>
                  <a:pt x="2933138" y="5755769"/>
                </a:lnTo>
                <a:lnTo>
                  <a:pt x="2945690" y="5745664"/>
                </a:lnTo>
                <a:lnTo>
                  <a:pt x="2939190" y="5750127"/>
                </a:lnTo>
                <a:lnTo>
                  <a:pt x="2951805" y="5740741"/>
                </a:lnTo>
                <a:lnTo>
                  <a:pt x="2991960" y="5708411"/>
                </a:lnTo>
                <a:lnTo>
                  <a:pt x="2999083" y="5701683"/>
                </a:lnTo>
                <a:lnTo>
                  <a:pt x="2995389" y="5705651"/>
                </a:lnTo>
                <a:lnTo>
                  <a:pt x="3002574" y="5699865"/>
                </a:lnTo>
                <a:lnTo>
                  <a:pt x="3007940" y="5693316"/>
                </a:lnTo>
                <a:lnTo>
                  <a:pt x="2999083" y="5701683"/>
                </a:lnTo>
                <a:lnTo>
                  <a:pt x="3015770" y="5683760"/>
                </a:lnTo>
                <a:lnTo>
                  <a:pt x="3043765" y="5649590"/>
                </a:lnTo>
                <a:lnTo>
                  <a:pt x="3058504" y="5626794"/>
                </a:lnTo>
                <a:lnTo>
                  <a:pt x="3076362" y="5593489"/>
                </a:lnTo>
                <a:lnTo>
                  <a:pt x="3085707" y="5572196"/>
                </a:lnTo>
                <a:lnTo>
                  <a:pt x="3079581" y="5587486"/>
                </a:lnTo>
                <a:lnTo>
                  <a:pt x="3082303" y="5582409"/>
                </a:lnTo>
                <a:lnTo>
                  <a:pt x="3085724" y="5572159"/>
                </a:lnTo>
                <a:lnTo>
                  <a:pt x="3085707" y="5572196"/>
                </a:lnTo>
                <a:lnTo>
                  <a:pt x="3085731" y="5572137"/>
                </a:lnTo>
                <a:lnTo>
                  <a:pt x="3094935" y="5544559"/>
                </a:lnTo>
                <a:lnTo>
                  <a:pt x="3107378" y="5488445"/>
                </a:lnTo>
                <a:lnTo>
                  <a:pt x="3106519" y="5493901"/>
                </a:lnTo>
                <a:lnTo>
                  <a:pt x="3108152" y="5484955"/>
                </a:lnTo>
                <a:lnTo>
                  <a:pt x="3107378" y="5488445"/>
                </a:lnTo>
                <a:lnTo>
                  <a:pt x="3108324" y="5482442"/>
                </a:lnTo>
                <a:lnTo>
                  <a:pt x="3110246" y="5454019"/>
                </a:lnTo>
                <a:cubicBezTo>
                  <a:pt x="3110364" y="5446379"/>
                  <a:pt x="3110110" y="5441636"/>
                  <a:pt x="3110110" y="5440477"/>
                </a:cubicBezTo>
                <a:lnTo>
                  <a:pt x="3110110" y="5438161"/>
                </a:lnTo>
                <a:lnTo>
                  <a:pt x="3110110" y="5435843"/>
                </a:lnTo>
                <a:cubicBezTo>
                  <a:pt x="3117060" y="5204118"/>
                  <a:pt x="2927046" y="4963125"/>
                  <a:pt x="2924730" y="4960809"/>
                </a:cubicBezTo>
                <a:lnTo>
                  <a:pt x="2922412" y="4958490"/>
                </a:lnTo>
                <a:cubicBezTo>
                  <a:pt x="2822771" y="4817139"/>
                  <a:pt x="2762523" y="4613222"/>
                  <a:pt x="2760204" y="4603953"/>
                </a:cubicBezTo>
                <a:lnTo>
                  <a:pt x="2722191" y="4445126"/>
                </a:lnTo>
                <a:lnTo>
                  <a:pt x="2698632" y="4468138"/>
                </a:lnTo>
                <a:cubicBezTo>
                  <a:pt x="2650567" y="4512048"/>
                  <a:pt x="2627756" y="4524104"/>
                  <a:pt x="2627756" y="4524104"/>
                </a:cubicBezTo>
                <a:cubicBezTo>
                  <a:pt x="2542017" y="4563498"/>
                  <a:pt x="2565190" y="4679360"/>
                  <a:pt x="2565190" y="4679360"/>
                </a:cubicBezTo>
                <a:cubicBezTo>
                  <a:pt x="2604584" y="4880959"/>
                  <a:pt x="2542017" y="4904132"/>
                  <a:pt x="2542017" y="4904132"/>
                </a:cubicBezTo>
                <a:cubicBezTo>
                  <a:pt x="2465549" y="4943526"/>
                  <a:pt x="2518845" y="5066339"/>
                  <a:pt x="2518845" y="5066339"/>
                </a:cubicBezTo>
                <a:cubicBezTo>
                  <a:pt x="2588362" y="5205376"/>
                  <a:pt x="2495672" y="5198423"/>
                  <a:pt x="2495672" y="5198423"/>
                </a:cubicBezTo>
                <a:lnTo>
                  <a:pt x="2442377" y="5237815"/>
                </a:lnTo>
                <a:lnTo>
                  <a:pt x="2402982" y="5400022"/>
                </a:lnTo>
                <a:lnTo>
                  <a:pt x="2270901" y="5439417"/>
                </a:lnTo>
                <a:lnTo>
                  <a:pt x="2148085" y="5492712"/>
                </a:lnTo>
                <a:cubicBezTo>
                  <a:pt x="2016004" y="5654919"/>
                  <a:pt x="1969659" y="5631747"/>
                  <a:pt x="1969659" y="5631747"/>
                </a:cubicBezTo>
                <a:cubicBezTo>
                  <a:pt x="1916361" y="5715170"/>
                  <a:pt x="1730981" y="5800907"/>
                  <a:pt x="1730981" y="5800907"/>
                </a:cubicBezTo>
                <a:cubicBezTo>
                  <a:pt x="1422789" y="5932989"/>
                  <a:pt x="827256" y="5893597"/>
                  <a:pt x="827256" y="5893597"/>
                </a:cubicBezTo>
                <a:cubicBezTo>
                  <a:pt x="287339" y="5777734"/>
                  <a:pt x="340634" y="5274893"/>
                  <a:pt x="340634" y="5274893"/>
                </a:cubicBezTo>
                <a:lnTo>
                  <a:pt x="148304" y="5298066"/>
                </a:lnTo>
                <a:cubicBezTo>
                  <a:pt x="139035" y="5075608"/>
                  <a:pt x="62564" y="4850836"/>
                  <a:pt x="62564" y="4850836"/>
                </a:cubicBezTo>
                <a:cubicBezTo>
                  <a:pt x="139035" y="4741925"/>
                  <a:pt x="139035" y="4341042"/>
                  <a:pt x="139035" y="4341042"/>
                </a:cubicBezTo>
                <a:cubicBezTo>
                  <a:pt x="46345" y="4371165"/>
                  <a:pt x="6951" y="4579717"/>
                  <a:pt x="6951" y="4579717"/>
                </a:cubicBezTo>
                <a:cubicBezTo>
                  <a:pt x="-9269" y="4440683"/>
                  <a:pt x="122813" y="4109318"/>
                  <a:pt x="122813" y="4109318"/>
                </a:cubicBezTo>
                <a:cubicBezTo>
                  <a:pt x="62564" y="4257622"/>
                  <a:pt x="0" y="4287745"/>
                  <a:pt x="0" y="4287745"/>
                </a:cubicBezTo>
                <a:cubicBezTo>
                  <a:pt x="99641" y="4000406"/>
                  <a:pt x="76468" y="3738559"/>
                  <a:pt x="76468" y="3738559"/>
                </a:cubicBezTo>
                <a:cubicBezTo>
                  <a:pt x="62564" y="3536957"/>
                  <a:pt x="139035" y="3390972"/>
                  <a:pt x="139035" y="3390972"/>
                </a:cubicBezTo>
                <a:cubicBezTo>
                  <a:pt x="92690" y="3400241"/>
                  <a:pt x="23173" y="3499881"/>
                  <a:pt x="23173" y="3499881"/>
                </a:cubicBezTo>
                <a:cubicBezTo>
                  <a:pt x="69518" y="3159247"/>
                  <a:pt x="308193" y="2811661"/>
                  <a:pt x="308193" y="2811661"/>
                </a:cubicBezTo>
                <a:cubicBezTo>
                  <a:pt x="252579" y="2811661"/>
                  <a:pt x="220137" y="2827880"/>
                  <a:pt x="203918" y="2839468"/>
                </a:cubicBezTo>
                <a:lnTo>
                  <a:pt x="495891" y="2582252"/>
                </a:lnTo>
                <a:cubicBezTo>
                  <a:pt x="665048" y="2433949"/>
                  <a:pt x="780911" y="2102584"/>
                  <a:pt x="780911" y="2102584"/>
                </a:cubicBezTo>
                <a:cubicBezTo>
                  <a:pt x="880553" y="1847687"/>
                  <a:pt x="1035808" y="1646085"/>
                  <a:pt x="1035808" y="1646085"/>
                </a:cubicBezTo>
                <a:cubicBezTo>
                  <a:pt x="1290705" y="1305452"/>
                  <a:pt x="1622072" y="1235934"/>
                  <a:pt x="1622072" y="1235934"/>
                </a:cubicBezTo>
                <a:cubicBezTo>
                  <a:pt x="2022954" y="1106168"/>
                  <a:pt x="2039176" y="974084"/>
                  <a:pt x="2039176" y="974084"/>
                </a:cubicBezTo>
                <a:cubicBezTo>
                  <a:pt x="2445418" y="18221"/>
                  <a:pt x="2986079" y="-788"/>
                  <a:pt x="3052075" y="57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Freeform: Shape 8">
            <a:extLst>
              <a:ext uri="{FF2B5EF4-FFF2-40B4-BE49-F238E27FC236}">
                <a16:creationId xmlns:a16="http://schemas.microsoft.com/office/drawing/2014/main" id="{191D611D-C3B2-4C58-878D-5AC2D7575591}"/>
              </a:ext>
            </a:extLst>
          </p:cNvPr>
          <p:cNvSpPr/>
          <p:nvPr/>
        </p:nvSpPr>
        <p:spPr>
          <a:xfrm>
            <a:off x="2337312" y="3415880"/>
            <a:ext cx="46345" cy="46345"/>
          </a:xfrm>
          <a:custGeom>
            <a:avLst/>
            <a:gdLst>
              <a:gd name="connsiteX0" fmla="*/ 7144 w 19050"/>
              <a:gd name="connsiteY0" fmla="*/ 11906 h 19050"/>
              <a:gd name="connsiteX1" fmla="*/ 11906 w 19050"/>
              <a:gd name="connsiteY1" fmla="*/ 7144 h 19050"/>
              <a:gd name="connsiteX2" fmla="*/ 7144 w 19050"/>
              <a:gd name="connsiteY2" fmla="*/ 11906 h 19050"/>
            </a:gdLst>
            <a:ahLst/>
            <a:cxnLst>
              <a:cxn ang="0">
                <a:pos x="connsiteX0" y="connsiteY0"/>
              </a:cxn>
              <a:cxn ang="0">
                <a:pos x="connsiteX1" y="connsiteY1"/>
              </a:cxn>
              <a:cxn ang="0">
                <a:pos x="connsiteX2" y="connsiteY2"/>
              </a:cxn>
            </a:cxnLst>
            <a:rect l="l" t="t" r="r" b="b"/>
            <a:pathLst>
              <a:path w="19050" h="19050">
                <a:moveTo>
                  <a:pt x="7144" y="11906"/>
                </a:moveTo>
                <a:lnTo>
                  <a:pt x="11906" y="7144"/>
                </a:lnTo>
                <a:cubicBezTo>
                  <a:pt x="9049" y="10001"/>
                  <a:pt x="7144" y="11906"/>
                  <a:pt x="7144" y="11906"/>
                </a:cubicBezTo>
                <a:close/>
              </a:path>
            </a:pathLst>
          </a:custGeom>
          <a:solidFill>
            <a:srgbClr val="A38072"/>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151251392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54791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userDrawn="1">
  <p:cSld name="17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83135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1000">
              <a:srgbClr val="7030A0"/>
            </a:gs>
            <a:gs pos="100000">
              <a:schemeClr val="accent1">
                <a:tint val="44500"/>
                <a:satMod val="160000"/>
              </a:schemeClr>
            </a:gs>
            <a:gs pos="36000">
              <a:schemeClr val="accent1">
                <a:tint val="23500"/>
                <a:satMod val="160000"/>
              </a:schemeClr>
            </a:gs>
          </a:gsLst>
          <a:lin ang="5400000" scaled="0"/>
          <a:tileRect/>
        </a:grad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6" r:id="rId3"/>
    <p:sldLayoutId id="2147483657" r:id="rId4"/>
    <p:sldLayoutId id="2147483658" r:id="rId5"/>
    <p:sldLayoutId id="2147483659" r:id="rId6"/>
    <p:sldLayoutId id="2147483660" r:id="rId7"/>
    <p:sldLayoutId id="2147483662" r:id="rId8"/>
    <p:sldLayoutId id="2147483663" r:id="rId9"/>
    <p:sldLayoutId id="2147483664" r:id="rId10"/>
    <p:sldLayoutId id="2147483665" r:id="rId11"/>
    <p:sldLayoutId id="2147483666" r:id="rId12"/>
    <p:sldLayoutId id="2147483677" r:id="rId13"/>
    <p:sldLayoutId id="2147483682" r:id="rId14"/>
    <p:sldLayoutId id="2147483684" r:id="rId15"/>
    <p:sldLayoutId id="2147483686" r:id="rId16"/>
    <p:sldLayoutId id="2147483687"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notesSlide" Target="../notesSlides/notesSlide1.xml"/><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2.png"/><Relationship Id="rId5" Type="http://schemas.microsoft.com/office/2007/relationships/hdphoto" Target="../media/hdphoto1.wdp"/><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3.xml"/><Relationship Id="rId1" Type="http://schemas.openxmlformats.org/officeDocument/2006/relationships/tags" Target="../tags/tag2.xml"/><Relationship Id="rId6" Type="http://schemas.microsoft.com/office/2007/relationships/hdphoto" Target="../media/hdphoto2.wdp"/><Relationship Id="rId5" Type="http://schemas.openxmlformats.org/officeDocument/2006/relationships/image" Target="../media/image3.pn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3.xml"/><Relationship Id="rId1" Type="http://schemas.openxmlformats.org/officeDocument/2006/relationships/tags" Target="../tags/tag3.xml"/><Relationship Id="rId6" Type="http://schemas.microsoft.com/office/2007/relationships/hdphoto" Target="../media/hdphoto2.wdp"/><Relationship Id="rId5" Type="http://schemas.openxmlformats.org/officeDocument/2006/relationships/image" Target="../media/image3.pn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4.xml"/><Relationship Id="rId6" Type="http://schemas.microsoft.com/office/2007/relationships/hdphoto" Target="../media/hdphoto2.wdp"/><Relationship Id="rId5" Type="http://schemas.openxmlformats.org/officeDocument/2006/relationships/image" Target="../media/image3.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5.xml"/><Relationship Id="rId6" Type="http://schemas.microsoft.com/office/2007/relationships/hdphoto" Target="../media/hdphoto2.wdp"/><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7" Type="http://schemas.microsoft.com/office/2007/relationships/hdphoto" Target="../media/hdphoto2.wdp"/><Relationship Id="rId2" Type="http://schemas.openxmlformats.org/officeDocument/2006/relationships/slideLayout" Target="../slideLayouts/slideLayout2.xml"/><Relationship Id="rId1" Type="http://schemas.openxmlformats.org/officeDocument/2006/relationships/tags" Target="../tags/tag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7" Type="http://schemas.microsoft.com/office/2007/relationships/hdphoto" Target="../media/hdphoto2.wdp"/><Relationship Id="rId2" Type="http://schemas.openxmlformats.org/officeDocument/2006/relationships/slideLayout" Target="../slideLayouts/slideLayout2.xml"/><Relationship Id="rId1" Type="http://schemas.openxmlformats.org/officeDocument/2006/relationships/tags" Target="../tags/tag7.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7" Type="http://schemas.microsoft.com/office/2007/relationships/hdphoto" Target="../media/hdphoto2.wdp"/><Relationship Id="rId2" Type="http://schemas.openxmlformats.org/officeDocument/2006/relationships/slideLayout" Target="../slideLayouts/slideLayout2.xml"/><Relationship Id="rId1" Type="http://schemas.openxmlformats.org/officeDocument/2006/relationships/tags" Target="../tags/tag8.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16.xml"/><Relationship Id="rId4" Type="http://schemas.microsoft.com/office/2007/relationships/hdphoto" Target="../media/hdphoto2.wdp"/></Relationships>
</file>

<file path=ppt/slides/_rels/slide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9.xml"/><Relationship Id="rId5" Type="http://schemas.microsoft.com/office/2007/relationships/hdphoto" Target="../media/hdphoto2.wdp"/><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10.xml"/><Relationship Id="rId6" Type="http://schemas.microsoft.com/office/2007/relationships/hdphoto" Target="../media/hdphoto2.wdp"/><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15.xml"/><Relationship Id="rId1" Type="http://schemas.openxmlformats.org/officeDocument/2006/relationships/tags" Target="../tags/tag11.xml"/><Relationship Id="rId6" Type="http://schemas.microsoft.com/office/2007/relationships/hdphoto" Target="../media/hdphoto2.wdp"/><Relationship Id="rId5" Type="http://schemas.openxmlformats.org/officeDocument/2006/relationships/image" Target="../media/image3.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9.xml"/><Relationship Id="rId7" Type="http://schemas.microsoft.com/office/2007/relationships/hdphoto" Target="../media/hdphoto2.wdp"/><Relationship Id="rId2" Type="http://schemas.openxmlformats.org/officeDocument/2006/relationships/slideLayout" Target="../slideLayouts/slideLayout2.xml"/><Relationship Id="rId1" Type="http://schemas.openxmlformats.org/officeDocument/2006/relationships/tags" Target="../tags/tag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6.xml"/><Relationship Id="rId5" Type="http://schemas.microsoft.com/office/2007/relationships/hdphoto" Target="../media/hdphoto2.wdp"/><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16.xml"/><Relationship Id="rId4" Type="http://schemas.microsoft.com/office/2007/relationships/hdphoto" Target="../media/hdphoto2.wdp"/></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16.xml"/><Relationship Id="rId4" Type="http://schemas.microsoft.com/office/2007/relationships/hdphoto" Target="../media/hdphoto2.wdp"/></Relationships>
</file>

<file path=ppt/slides/_rels/slide2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16.xml"/><Relationship Id="rId4" Type="http://schemas.microsoft.com/office/2007/relationships/hdphoto" Target="../media/hdphoto2.wdp"/></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new-educ.com/" TargetMode="External"/><Relationship Id="rId1" Type="http://schemas.openxmlformats.org/officeDocument/2006/relationships/slideLayout" Target="../slideLayouts/slideLayout3.xml"/><Relationship Id="rId4" Type="http://schemas.microsoft.com/office/2007/relationships/hdphoto" Target="../media/hdphoto2.wdp"/></Relationships>
</file>

<file path=ppt/slides/_rels/slide3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Layout" Target="../slideLayouts/slideLayout3.xml"/><Relationship Id="rId4" Type="http://schemas.microsoft.com/office/2007/relationships/hdphoto" Target="../media/hdphoto2.wdp"/></Relationships>
</file>

<file path=ppt/slides/_rels/slide4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Layout" Target="../slideLayouts/slideLayout16.xml"/><Relationship Id="rId4" Type="http://schemas.microsoft.com/office/2007/relationships/hdphoto" Target="../media/hdphoto2.wdp"/></Relationships>
</file>

<file path=ppt/slides/_rels/slide4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6.xml"/><Relationship Id="rId5" Type="http://schemas.microsoft.com/office/2007/relationships/hdphoto" Target="../media/hdphoto2.wdp"/><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image" Target="../media/image5.png"/><Relationship Id="rId2" Type="http://schemas.openxmlformats.org/officeDocument/2006/relationships/slideLayout" Target="../slideLayouts/slideLayout3.xml"/><Relationship Id="rId1" Type="http://schemas.openxmlformats.org/officeDocument/2006/relationships/tags" Target="../tags/tag13.xml"/><Relationship Id="rId6" Type="http://schemas.openxmlformats.org/officeDocument/2006/relationships/hyperlink" Target="https://www.brainyquote.com/authors/paul-j-meyer-quotes" TargetMode="External"/><Relationship Id="rId5" Type="http://schemas.openxmlformats.org/officeDocument/2006/relationships/image" Target="../media/image19.png"/><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07" name="Google Shape;107;p1"/>
          <p:cNvSpPr txBox="1"/>
          <p:nvPr/>
        </p:nvSpPr>
        <p:spPr>
          <a:xfrm>
            <a:off x="7301396" y="5919831"/>
            <a:ext cx="4886463"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0" i="0" u="none" strike="noStrike" cap="none" dirty="0">
                <a:solidFill>
                  <a:srgbClr val="2D3956"/>
                </a:solidFill>
                <a:latin typeface="Tajawal Medium"/>
                <a:ea typeface="Tajawal Medium"/>
                <a:cs typeface="Tajawal Medium"/>
                <a:sym typeface="Tajawal Medium"/>
              </a:rPr>
              <a:t>Prepared by </a:t>
            </a:r>
            <a:r>
              <a:rPr lang="en-US" sz="2400" b="1" i="0" u="none" strike="noStrike" cap="none" dirty="0">
                <a:solidFill>
                  <a:srgbClr val="2D3956"/>
                </a:solidFill>
                <a:latin typeface="Tajawal Medium"/>
                <a:ea typeface="Tajawal Medium"/>
                <a:cs typeface="Tajawal Medium"/>
                <a:sym typeface="Tajawal Medium"/>
              </a:rPr>
              <a:t>Dr.Warda Mahmoud Kloub </a:t>
            </a:r>
            <a:endParaRPr b="1" dirty="0"/>
          </a:p>
        </p:txBody>
      </p:sp>
      <p:sp>
        <p:nvSpPr>
          <p:cNvPr id="109" name="Google Shape;109;p1"/>
          <p:cNvSpPr txBox="1"/>
          <p:nvPr/>
        </p:nvSpPr>
        <p:spPr>
          <a:xfrm>
            <a:off x="1717809" y="1181986"/>
            <a:ext cx="8473075"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dirty="0">
                <a:solidFill>
                  <a:srgbClr val="7030A0"/>
                </a:solidFill>
                <a:latin typeface="Tajawal Medium"/>
                <a:ea typeface="Tajawal Medium"/>
                <a:cs typeface="Tajawal Medium"/>
                <a:sym typeface="Tajawal Medium"/>
              </a:rPr>
              <a:t>Contemporary Educational Leadership</a:t>
            </a:r>
            <a:endParaRPr sz="2800" dirty="0">
              <a:solidFill>
                <a:srgbClr val="7030A0"/>
              </a:solidFill>
            </a:endParaRPr>
          </a:p>
        </p:txBody>
      </p:sp>
      <p:sp>
        <p:nvSpPr>
          <p:cNvPr id="110" name="Google Shape;110;p1"/>
          <p:cNvSpPr/>
          <p:nvPr/>
        </p:nvSpPr>
        <p:spPr>
          <a:xfrm>
            <a:off x="3696254" y="6156908"/>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2000" b="1" dirty="0">
                <a:solidFill>
                  <a:schemeClr val="bg2"/>
                </a:solidFill>
              </a:rPr>
              <a:t>Lecture (</a:t>
            </a:r>
            <a:r>
              <a:rPr lang="ar-JO" sz="2000" b="1" dirty="0">
                <a:solidFill>
                  <a:schemeClr val="bg2"/>
                </a:solidFill>
              </a:rPr>
              <a:t>4</a:t>
            </a:r>
            <a:r>
              <a:rPr lang="en-US" sz="2000" b="1" dirty="0">
                <a:solidFill>
                  <a:schemeClr val="bg2"/>
                </a:solidFill>
              </a:rPr>
              <a:t>)</a:t>
            </a:r>
          </a:p>
        </p:txBody>
      </p:sp>
      <p:sp>
        <p:nvSpPr>
          <p:cNvPr id="113" name="Google Shape;113;p1"/>
          <p:cNvSpPr/>
          <p:nvPr/>
        </p:nvSpPr>
        <p:spPr>
          <a:xfrm>
            <a:off x="13284" y="1865342"/>
            <a:ext cx="2829778" cy="5068947"/>
          </a:xfrm>
          <a:prstGeom prst="rtTriangle">
            <a:avLst/>
          </a:prstGeom>
          <a:solidFill>
            <a:srgbClr val="7030A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5" name="Google Shape;115;p1"/>
          <p:cNvPicPr preferRelativeResize="0"/>
          <p:nvPr/>
        </p:nvPicPr>
        <p:blipFill rotWithShape="1">
          <a:blip r:embed="rId4">
            <a:alphaModFix/>
            <a:duotone>
              <a:prstClr val="black"/>
              <a:schemeClr val="accent5">
                <a:tint val="45000"/>
                <a:satMod val="400000"/>
              </a:schemeClr>
            </a:duotone>
            <a:extLst>
              <a:ext uri="{BEBA8EAE-BF5A-486C-A8C5-ECC9F3942E4B}">
                <a14:imgProps xmlns:a14="http://schemas.microsoft.com/office/drawing/2010/main">
                  <a14:imgLayer r:embed="rId5">
                    <a14:imgEffect>
                      <a14:colorTemperature colorTemp="7239"/>
                    </a14:imgEffect>
                    <a14:imgEffect>
                      <a14:saturation sat="0"/>
                    </a14:imgEffect>
                  </a14:imgLayer>
                </a14:imgProps>
              </a:ext>
            </a:extLst>
          </a:blip>
          <a:srcRect/>
          <a:stretch/>
        </p:blipFill>
        <p:spPr>
          <a:xfrm>
            <a:off x="9635280" y="73835"/>
            <a:ext cx="2457656" cy="670874"/>
          </a:xfrm>
          <a:prstGeom prst="rect">
            <a:avLst/>
          </a:prstGeom>
          <a:noFill/>
          <a:ln>
            <a:noFill/>
          </a:ln>
        </p:spPr>
      </p:pic>
      <p:pic>
        <p:nvPicPr>
          <p:cNvPr id="17" name="Google Shape;128;p2"/>
          <p:cNvPicPr preferRelativeResize="0"/>
          <p:nvPr/>
        </p:nvPicPr>
        <p:blipFill rotWithShape="1">
          <a:blip r:embed="rId6">
            <a:alphaModFix/>
          </a:blip>
          <a:srcRect/>
          <a:stretch/>
        </p:blipFill>
        <p:spPr>
          <a:xfrm>
            <a:off x="4705094" y="4934378"/>
            <a:ext cx="1879649" cy="309233"/>
          </a:xfrm>
          <a:prstGeom prst="rect">
            <a:avLst/>
          </a:prstGeom>
          <a:noFill/>
          <a:ln>
            <a:noFill/>
          </a:ln>
        </p:spPr>
      </p:pic>
      <p:sp>
        <p:nvSpPr>
          <p:cNvPr id="3" name="Rectangle 2"/>
          <p:cNvSpPr/>
          <p:nvPr/>
        </p:nvSpPr>
        <p:spPr>
          <a:xfrm>
            <a:off x="3355396" y="678695"/>
            <a:ext cx="4903356" cy="553998"/>
          </a:xfrm>
          <a:prstGeom prst="rect">
            <a:avLst/>
          </a:prstGeom>
        </p:spPr>
        <p:txBody>
          <a:bodyPr wrap="square">
            <a:spAutoFit/>
          </a:bodyPr>
          <a:lstStyle/>
          <a:p>
            <a:pPr algn="r"/>
            <a:r>
              <a:rPr lang="ar-SA" sz="3000" b="1" dirty="0">
                <a:solidFill>
                  <a:schemeClr val="bg1"/>
                </a:solidFill>
                <a:cs typeface="+mj-cs"/>
              </a:rPr>
              <a:t>اتجاهات معاصرة في القيادة التربوية</a:t>
            </a:r>
            <a:endParaRPr lang="en-GB" sz="3000" b="1" dirty="0">
              <a:solidFill>
                <a:schemeClr val="bg1"/>
              </a:solidFill>
              <a:cs typeface="+mj-cs"/>
            </a:endParaRPr>
          </a:p>
        </p:txBody>
      </p:sp>
      <p:sp>
        <p:nvSpPr>
          <p:cNvPr id="19" name="Google Shape;110;p1"/>
          <p:cNvSpPr/>
          <p:nvPr/>
        </p:nvSpPr>
        <p:spPr>
          <a:xfrm>
            <a:off x="3733446" y="5448573"/>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dirty="0"/>
          </a:p>
        </p:txBody>
      </p:sp>
      <p:sp>
        <p:nvSpPr>
          <p:cNvPr id="20" name="Google Shape;114;p1"/>
          <p:cNvSpPr txBox="1"/>
          <p:nvPr/>
        </p:nvSpPr>
        <p:spPr>
          <a:xfrm>
            <a:off x="4979222" y="5574921"/>
            <a:ext cx="1224185"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rgbClr val="2D3956"/>
                </a:solidFill>
                <a:latin typeface="Tajawal Medium"/>
                <a:ea typeface="Tajawal Medium"/>
                <a:cs typeface="Tajawal Medium"/>
                <a:sym typeface="Tajawal Medium"/>
              </a:rPr>
              <a:t>ELD711</a:t>
            </a:r>
            <a:endParaRPr sz="2400" b="1" dirty="0"/>
          </a:p>
        </p:txBody>
      </p:sp>
      <p:pic>
        <p:nvPicPr>
          <p:cNvPr id="21" name="Google Shape;143;p3">
            <a:extLst>
              <a:ext uri="{FF2B5EF4-FFF2-40B4-BE49-F238E27FC236}">
                <a16:creationId xmlns:a16="http://schemas.microsoft.com/office/drawing/2014/main" id="{85AD230B-B4C9-4686-BBD5-CA43DF1D342C}"/>
              </a:ext>
            </a:extLst>
          </p:cNvPr>
          <p:cNvPicPr preferRelativeResize="0"/>
          <p:nvPr/>
        </p:nvPicPr>
        <p:blipFill rotWithShape="1">
          <a:blip r:embed="rId7">
            <a:alphaModFix/>
            <a:biLevel thresh="75000"/>
            <a:extLst>
              <a:ext uri="{BEBA8EAE-BF5A-486C-A8C5-ECC9F3942E4B}">
                <a14:imgProps xmlns:a14="http://schemas.microsoft.com/office/drawing/2010/main">
                  <a14:imgLayer r:embed="rId8">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16" name="Rectangle 15">
            <a:extLst>
              <a:ext uri="{FF2B5EF4-FFF2-40B4-BE49-F238E27FC236}">
                <a16:creationId xmlns:a16="http://schemas.microsoft.com/office/drawing/2014/main" id="{A3067F61-181A-452F-8128-6D50AE9A55F4}"/>
              </a:ext>
            </a:extLst>
          </p:cNvPr>
          <p:cNvSpPr/>
          <p:nvPr/>
        </p:nvSpPr>
        <p:spPr>
          <a:xfrm>
            <a:off x="2423592" y="2142443"/>
            <a:ext cx="6442655" cy="1754326"/>
          </a:xfrm>
          <a:prstGeom prst="rect">
            <a:avLst/>
          </a:prstGeom>
        </p:spPr>
        <p:txBody>
          <a:bodyPr wrap="square">
            <a:spAutoFit/>
          </a:bodyPr>
          <a:lstStyle/>
          <a:p>
            <a:pPr algn="ctr"/>
            <a:r>
              <a:rPr lang="ar-JO" sz="3600" b="1" dirty="0">
                <a:solidFill>
                  <a:schemeClr val="bg2"/>
                </a:solidFill>
                <a:latin typeface="Simplified Arabic" panose="02020603050405020304" pitchFamily="18" charset="-78"/>
                <a:cs typeface="Simplified Arabic" panose="02020603050405020304" pitchFamily="18" charset="-78"/>
                <a:sym typeface="Tajawal Medium"/>
              </a:rPr>
              <a:t>المدرسة والجامعة المنتجة</a:t>
            </a:r>
          </a:p>
          <a:p>
            <a:pPr algn="ctr"/>
            <a:r>
              <a:rPr lang="en-GB" sz="3600" b="1" dirty="0">
                <a:solidFill>
                  <a:schemeClr val="bg2"/>
                </a:solidFill>
                <a:latin typeface="Simplified Arabic" panose="02020603050405020304" pitchFamily="18" charset="-78"/>
                <a:cs typeface="Simplified Arabic" panose="02020603050405020304" pitchFamily="18" charset="-78"/>
                <a:sym typeface="Tajawal Medium"/>
              </a:rPr>
              <a:t>Productive School</a:t>
            </a:r>
            <a:r>
              <a:rPr lang="ar-JO" sz="3600" b="1" dirty="0">
                <a:solidFill>
                  <a:schemeClr val="bg2"/>
                </a:solidFill>
                <a:latin typeface="Simplified Arabic" panose="02020603050405020304" pitchFamily="18" charset="-78"/>
                <a:cs typeface="Simplified Arabic" panose="02020603050405020304" pitchFamily="18" charset="-78"/>
                <a:sym typeface="Tajawal Medium"/>
              </a:rPr>
              <a:t>- </a:t>
            </a:r>
            <a:r>
              <a:rPr lang="en-US" sz="3600" b="1" dirty="0">
                <a:solidFill>
                  <a:schemeClr val="bg2"/>
                </a:solidFill>
                <a:latin typeface="Simplified Arabic" panose="02020603050405020304" pitchFamily="18" charset="-78"/>
                <a:cs typeface="Simplified Arabic" panose="02020603050405020304" pitchFamily="18" charset="-78"/>
                <a:sym typeface="Tajawal Medium"/>
              </a:rPr>
              <a:t>University</a:t>
            </a:r>
            <a:endParaRPr lang="ar-JO" sz="3600" b="1" dirty="0">
              <a:solidFill>
                <a:schemeClr val="bg2"/>
              </a:solidFill>
              <a:latin typeface="Simplified Arabic" panose="02020603050405020304" pitchFamily="18" charset="-78"/>
              <a:cs typeface="Simplified Arabic" panose="02020603050405020304" pitchFamily="18" charset="-78"/>
              <a:sym typeface="Tajawal Medium"/>
            </a:endParaRPr>
          </a:p>
          <a:p>
            <a:pPr algn="ctr"/>
            <a:endParaRPr lang="en-GB" sz="3600" dirty="0">
              <a:solidFill>
                <a:schemeClr val="bg2"/>
              </a:solidFill>
              <a:latin typeface="Simplified Arabic" panose="02020603050405020304" pitchFamily="18" charset="-78"/>
              <a:cs typeface="Simplified Arabic" panose="02020603050405020304" pitchFamily="18" charset="-78"/>
            </a:endParaRPr>
          </a:p>
        </p:txBody>
      </p:sp>
      <p:sp>
        <p:nvSpPr>
          <p:cNvPr id="22" name="TextBox 21">
            <a:extLst>
              <a:ext uri="{FF2B5EF4-FFF2-40B4-BE49-F238E27FC236}">
                <a16:creationId xmlns:a16="http://schemas.microsoft.com/office/drawing/2014/main" id="{8E311486-034E-4FEF-8760-C877723F7A2F}"/>
              </a:ext>
            </a:extLst>
          </p:cNvPr>
          <p:cNvSpPr txBox="1"/>
          <p:nvPr/>
        </p:nvSpPr>
        <p:spPr>
          <a:xfrm>
            <a:off x="4048769" y="3634484"/>
            <a:ext cx="3516609" cy="1292662"/>
          </a:xfrm>
          <a:prstGeom prst="rect">
            <a:avLst/>
          </a:prstGeom>
          <a:noFill/>
        </p:spPr>
        <p:txBody>
          <a:bodyPr wrap="square">
            <a:spAutoFit/>
          </a:bodyPr>
          <a:lstStyle/>
          <a:p>
            <a:pPr algn="ctr"/>
            <a:r>
              <a:rPr kumimoji="0" lang="ar-JO" sz="3200" b="1" i="0" u="none" strike="noStrike" kern="0" cap="none" spc="0" normalizeH="0" baseline="0" noProof="0" dirty="0">
                <a:ln>
                  <a:noFill/>
                </a:ln>
                <a:solidFill>
                  <a:srgbClr val="44546A"/>
                </a:solidFill>
                <a:effectLst/>
                <a:uLnTx/>
                <a:uFillTx/>
                <a:latin typeface="Arial"/>
                <a:cs typeface="Arial"/>
                <a:sym typeface="Arial"/>
              </a:rPr>
              <a:t>الجامعة الذكية</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3200" b="1" i="0" u="none" strike="noStrike" kern="0" cap="none" spc="0" normalizeH="0" baseline="0" noProof="0" dirty="0">
                <a:ln>
                  <a:noFill/>
                </a:ln>
                <a:solidFill>
                  <a:srgbClr val="44546A"/>
                </a:solidFill>
                <a:effectLst/>
                <a:uLnTx/>
                <a:uFillTx/>
                <a:latin typeface="Arial"/>
                <a:cs typeface="Arial"/>
                <a:sym typeface="Arial"/>
              </a:rPr>
              <a:t> </a:t>
            </a:r>
            <a:r>
              <a:rPr kumimoji="0" lang="en-GB" sz="2800" b="1" i="0" u="none" strike="noStrike" kern="0" cap="none" spc="0" normalizeH="0" baseline="0" noProof="0" dirty="0">
                <a:ln>
                  <a:noFill/>
                </a:ln>
                <a:solidFill>
                  <a:srgbClr val="44546A"/>
                </a:solidFill>
                <a:effectLst/>
                <a:uLnTx/>
                <a:uFillTx/>
                <a:latin typeface="Arial"/>
                <a:cs typeface="Arial"/>
                <a:sym typeface="Arial"/>
              </a:rPr>
              <a:t>Smart University</a:t>
            </a:r>
          </a:p>
          <a:p>
            <a:endParaRPr lang="en-GB" dirty="0"/>
          </a:p>
        </p:txBody>
      </p:sp>
    </p:spTree>
    <p:custDataLst>
      <p:tags r:id="rId1"/>
    </p:custDataLst>
    <p:extLst>
      <p:ext uri="{BB962C8B-B14F-4D97-AF65-F5344CB8AC3E}">
        <p14:creationId xmlns:p14="http://schemas.microsoft.com/office/powerpoint/2010/main" val="3913200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11000">
              <a:srgbClr val="7030A0"/>
            </a:gs>
            <a:gs pos="10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6381AD-4C2B-4745-99B1-0BBCE6131A71}"/>
              </a:ext>
            </a:extLst>
          </p:cNvPr>
          <p:cNvSpPr>
            <a:spLocks noGrp="1"/>
          </p:cNvSpPr>
          <p:nvPr>
            <p:ph type="body" sz="quarter" idx="10"/>
          </p:nvPr>
        </p:nvSpPr>
        <p:spPr>
          <a:prstGeom prst="rect">
            <a:avLst/>
          </a:prstGeom>
          <a:noFill/>
        </p:spPr>
        <p:txBody>
          <a:bodyPr>
            <a:normAutofit fontScale="25000" lnSpcReduction="20000"/>
          </a:bodyPr>
          <a:lstStyle/>
          <a:p>
            <a:pPr lvl="0"/>
            <a:r>
              <a:rPr lang="ar-JO" sz="3200" dirty="0">
                <a:solidFill>
                  <a:srgbClr val="FF0000"/>
                </a:solidFill>
              </a:rPr>
              <a:t> </a:t>
            </a:r>
          </a:p>
          <a:p>
            <a:pPr lvl="0"/>
            <a:endParaRPr lang="ar-JO" sz="3200" b="1" dirty="0">
              <a:solidFill>
                <a:srgbClr val="FF0000"/>
              </a:solidFill>
              <a:latin typeface="Calibri" pitchFamily="34" charset="0"/>
              <a:ea typeface="Times New Roman" pitchFamily="18" charset="0"/>
            </a:endParaRPr>
          </a:p>
          <a:p>
            <a:pPr lvl="0"/>
            <a:r>
              <a:rPr lang="ar-JO" sz="12800" b="1" dirty="0">
                <a:solidFill>
                  <a:schemeClr val="bg1"/>
                </a:solidFill>
                <a:latin typeface="Calibri" pitchFamily="34" charset="0"/>
                <a:ea typeface="Times New Roman" pitchFamily="18" charset="0"/>
              </a:rPr>
              <a:t>موضوعات المحاضرة</a:t>
            </a:r>
            <a:endParaRPr lang="en-US" sz="12800" dirty="0">
              <a:solidFill>
                <a:schemeClr val="bg1"/>
              </a:solidFill>
            </a:endParaRPr>
          </a:p>
        </p:txBody>
      </p:sp>
      <p:sp>
        <p:nvSpPr>
          <p:cNvPr id="3" name="Rectangle 2">
            <a:extLst>
              <a:ext uri="{FF2B5EF4-FFF2-40B4-BE49-F238E27FC236}">
                <a16:creationId xmlns:a16="http://schemas.microsoft.com/office/drawing/2014/main" id="{A7F4B643-5453-42C2-94BB-B4D81BABB876}"/>
              </a:ext>
            </a:extLst>
          </p:cNvPr>
          <p:cNvSpPr/>
          <p:nvPr/>
        </p:nvSpPr>
        <p:spPr>
          <a:xfrm>
            <a:off x="3177562" y="1867594"/>
            <a:ext cx="8092988" cy="720000"/>
          </a:xfrm>
          <a:prstGeom prst="rect">
            <a:avLst/>
          </a:prstGeom>
          <a:gradFill>
            <a:gsLst>
              <a:gs pos="11000">
                <a:srgbClr val="7030A0"/>
              </a:gs>
              <a:gs pos="100000">
                <a:schemeClr val="accent1">
                  <a:tint val="44500"/>
                  <a:satMod val="160000"/>
                </a:schemeClr>
              </a:gs>
              <a:gs pos="3600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44546A"/>
                </a:solidFill>
                <a:effectLst/>
                <a:uLnTx/>
                <a:uFillTx/>
                <a:latin typeface="Simplified Arabic" pitchFamily="18" charset="-78"/>
                <a:ea typeface="Tajawal Medium"/>
                <a:cs typeface="Simplified Arabic" pitchFamily="18" charset="-78"/>
                <a:sym typeface="Tajawal Medium"/>
              </a:rPr>
              <a:t>مفهوم المدرسة والجامعة المنتجة و</a:t>
            </a:r>
            <a:r>
              <a:rPr kumimoji="0" lang="ar-JO" sz="2000" b="1" i="0" u="none" strike="noStrike" kern="0" cap="none" spc="0" normalizeH="0" baseline="0" noProof="0" dirty="0">
                <a:ln>
                  <a:noFill/>
                </a:ln>
                <a:solidFill>
                  <a:srgbClr val="44546A"/>
                </a:solidFill>
                <a:effectLst/>
                <a:uLnTx/>
                <a:uFillTx/>
                <a:latin typeface="Simplified Arabic" pitchFamily="18" charset="-78"/>
                <a:cs typeface="Simplified Arabic" pitchFamily="18" charset="-78"/>
                <a:sym typeface="Tajawal Medium"/>
              </a:rPr>
              <a:t>فلسفة وأهداف كل منهما ومبررات التحول</a:t>
            </a:r>
          </a:p>
        </p:txBody>
      </p:sp>
      <p:sp>
        <p:nvSpPr>
          <p:cNvPr id="4" name="Oval 3">
            <a:extLst>
              <a:ext uri="{FF2B5EF4-FFF2-40B4-BE49-F238E27FC236}">
                <a16:creationId xmlns:a16="http://schemas.microsoft.com/office/drawing/2014/main" id="{5C5F5C0E-5710-4B7B-827B-DD46B70AEAC9}"/>
              </a:ext>
            </a:extLst>
          </p:cNvPr>
          <p:cNvSpPr/>
          <p:nvPr/>
        </p:nvSpPr>
        <p:spPr>
          <a:xfrm>
            <a:off x="969506" y="1860810"/>
            <a:ext cx="4320000" cy="4320000"/>
          </a:xfrm>
          <a:prstGeom prst="ellipse">
            <a:avLst/>
          </a:prstGeom>
          <a:gradFill>
            <a:gsLst>
              <a:gs pos="0">
                <a:srgbClr val="7030A0"/>
              </a:gs>
              <a:gs pos="100000">
                <a:schemeClr val="accent1">
                  <a:tint val="44500"/>
                  <a:satMod val="160000"/>
                </a:schemeClr>
              </a:gs>
              <a:gs pos="36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Rectangle 5">
            <a:extLst>
              <a:ext uri="{FF2B5EF4-FFF2-40B4-BE49-F238E27FC236}">
                <a16:creationId xmlns:a16="http://schemas.microsoft.com/office/drawing/2014/main" id="{A0C5146C-3317-4053-A967-F719E7C1016B}"/>
              </a:ext>
            </a:extLst>
          </p:cNvPr>
          <p:cNvSpPr/>
          <p:nvPr/>
        </p:nvSpPr>
        <p:spPr>
          <a:xfrm>
            <a:off x="3935760" y="2788866"/>
            <a:ext cx="7318394" cy="720000"/>
          </a:xfrm>
          <a:prstGeom prst="rect">
            <a:avLst/>
          </a:prstGeom>
          <a:gradFill>
            <a:gsLst>
              <a:gs pos="11000">
                <a:srgbClr val="7030A0"/>
              </a:gs>
              <a:gs pos="100000">
                <a:schemeClr val="accent1">
                  <a:tint val="44500"/>
                  <a:satMod val="160000"/>
                </a:schemeClr>
              </a:gs>
              <a:gs pos="3600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R="0" lvl="0" algn="r" defTabSz="914400" rtl="0" eaLnBrk="1" fontAlgn="auto" latinLnBrk="0" hangingPunct="1">
              <a:lnSpc>
                <a:spcPct val="100000"/>
              </a:lnSpc>
              <a:spcBef>
                <a:spcPts val="0"/>
              </a:spcBef>
              <a:spcAft>
                <a:spcPts val="0"/>
              </a:spcAft>
              <a:buClr>
                <a:srgbClr val="000000"/>
              </a:buClr>
              <a:buSzTx/>
              <a:tabLst/>
              <a:defRPr/>
            </a:pPr>
            <a:r>
              <a:rPr kumimoji="0" lang="ar-JO" sz="2000" b="1" i="0" u="none" strike="noStrike" kern="0" cap="none" spc="0" normalizeH="0" baseline="0" noProof="0" dirty="0">
                <a:ln>
                  <a:noFill/>
                </a:ln>
                <a:solidFill>
                  <a:srgbClr val="44546A"/>
                </a:solidFill>
                <a:effectLst/>
                <a:uLnTx/>
                <a:uFillTx/>
                <a:latin typeface="Simplified Arabic" pitchFamily="18" charset="-78"/>
                <a:cs typeface="Simplified Arabic" pitchFamily="18" charset="-78"/>
                <a:sym typeface="Tajawal Medium"/>
              </a:rPr>
              <a:t>  أنواع المشروعات المدرسية المنتجة</a:t>
            </a:r>
          </a:p>
          <a:p>
            <a:pPr marR="0" lvl="0" algn="r" defTabSz="914400" rtl="0" eaLnBrk="1" fontAlgn="auto" latinLnBrk="0" hangingPunct="1">
              <a:lnSpc>
                <a:spcPct val="100000"/>
              </a:lnSpc>
              <a:spcBef>
                <a:spcPts val="0"/>
              </a:spcBef>
              <a:spcAft>
                <a:spcPts val="0"/>
              </a:spcAft>
              <a:buClr>
                <a:srgbClr val="000000"/>
              </a:buClr>
              <a:buSzTx/>
              <a:tabLst/>
              <a:defRPr/>
            </a:pPr>
            <a:r>
              <a:rPr kumimoji="0" lang="ar-JO" sz="2000" b="1" i="0" u="none" strike="noStrike" kern="0" cap="none" spc="0" normalizeH="0" baseline="0" noProof="0" dirty="0">
                <a:ln>
                  <a:noFill/>
                </a:ln>
                <a:solidFill>
                  <a:srgbClr val="44546A"/>
                </a:solidFill>
                <a:effectLst/>
                <a:uLnTx/>
                <a:uFillTx/>
                <a:latin typeface="Simplified Arabic" pitchFamily="18" charset="-78"/>
                <a:cs typeface="Simplified Arabic" pitchFamily="18" charset="-78"/>
                <a:sym typeface="Tajawal Medium"/>
              </a:rPr>
              <a:t> الفرق بين المدرسة التقليدية والمدرسة المنتجة</a:t>
            </a:r>
          </a:p>
        </p:txBody>
      </p:sp>
      <p:sp>
        <p:nvSpPr>
          <p:cNvPr id="7" name="Oval 6">
            <a:extLst>
              <a:ext uri="{FF2B5EF4-FFF2-40B4-BE49-F238E27FC236}">
                <a16:creationId xmlns:a16="http://schemas.microsoft.com/office/drawing/2014/main" id="{F6D1F52D-1FE0-47F4-9BC5-FE1E955D3045}"/>
              </a:ext>
            </a:extLst>
          </p:cNvPr>
          <p:cNvSpPr/>
          <p:nvPr/>
        </p:nvSpPr>
        <p:spPr>
          <a:xfrm>
            <a:off x="1329506" y="2587594"/>
            <a:ext cx="3600000" cy="3600000"/>
          </a:xfrm>
          <a:prstGeom prst="ellipse">
            <a:avLst/>
          </a:prstGeom>
          <a:gradFill>
            <a:gsLst>
              <a:gs pos="11000">
                <a:srgbClr val="7030A0"/>
              </a:gs>
              <a:gs pos="100000">
                <a:schemeClr val="accent1">
                  <a:tint val="44500"/>
                  <a:satMod val="160000"/>
                </a:schemeClr>
              </a:gs>
              <a:gs pos="36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9" name="Rectangle 8">
            <a:extLst>
              <a:ext uri="{FF2B5EF4-FFF2-40B4-BE49-F238E27FC236}">
                <a16:creationId xmlns:a16="http://schemas.microsoft.com/office/drawing/2014/main" id="{A467A776-775F-4E6F-8E67-1F79D79B4132}"/>
              </a:ext>
            </a:extLst>
          </p:cNvPr>
          <p:cNvSpPr/>
          <p:nvPr/>
        </p:nvSpPr>
        <p:spPr>
          <a:xfrm>
            <a:off x="3129506" y="3664202"/>
            <a:ext cx="8124648" cy="720000"/>
          </a:xfrm>
          <a:prstGeom prst="rect">
            <a:avLst/>
          </a:prstGeom>
          <a:gradFill>
            <a:gsLst>
              <a:gs pos="11000">
                <a:srgbClr val="7030A0"/>
              </a:gs>
              <a:gs pos="100000">
                <a:schemeClr val="accent1">
                  <a:tint val="44500"/>
                  <a:satMod val="160000"/>
                </a:schemeClr>
              </a:gs>
              <a:gs pos="3600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000" b="1" dirty="0">
                <a:solidFill>
                  <a:schemeClr val="bg2"/>
                </a:solidFill>
                <a:latin typeface="Simplified Arabic" pitchFamily="18" charset="-78"/>
                <a:cs typeface="Simplified Arabic" pitchFamily="18" charset="-78"/>
                <a:sym typeface="Tajawal Medium"/>
              </a:rPr>
              <a:t>أهمية وأهداف المدرسة المنتجة</a:t>
            </a:r>
          </a:p>
        </p:txBody>
      </p:sp>
      <p:sp>
        <p:nvSpPr>
          <p:cNvPr id="10" name="Oval 9">
            <a:extLst>
              <a:ext uri="{FF2B5EF4-FFF2-40B4-BE49-F238E27FC236}">
                <a16:creationId xmlns:a16="http://schemas.microsoft.com/office/drawing/2014/main" id="{026A8993-AFF9-4C07-AEFB-208AE885682D}"/>
              </a:ext>
            </a:extLst>
          </p:cNvPr>
          <p:cNvSpPr/>
          <p:nvPr/>
        </p:nvSpPr>
        <p:spPr>
          <a:xfrm>
            <a:off x="1689506" y="3307594"/>
            <a:ext cx="2880000" cy="2880000"/>
          </a:xfrm>
          <a:prstGeom prst="ellipse">
            <a:avLst/>
          </a:prstGeom>
          <a:gradFill>
            <a:gsLst>
              <a:gs pos="11000">
                <a:srgbClr val="7030A0"/>
              </a:gs>
              <a:gs pos="100000">
                <a:schemeClr val="accent1">
                  <a:tint val="44500"/>
                  <a:satMod val="160000"/>
                </a:schemeClr>
              </a:gs>
              <a:gs pos="99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2" name="Rectangle 11">
            <a:extLst>
              <a:ext uri="{FF2B5EF4-FFF2-40B4-BE49-F238E27FC236}">
                <a16:creationId xmlns:a16="http://schemas.microsoft.com/office/drawing/2014/main" id="{274D0B0D-9D71-445D-B898-69B133BF3037}"/>
              </a:ext>
            </a:extLst>
          </p:cNvPr>
          <p:cNvSpPr/>
          <p:nvPr/>
        </p:nvSpPr>
        <p:spPr>
          <a:xfrm>
            <a:off x="3129506" y="4565897"/>
            <a:ext cx="8124648" cy="753145"/>
          </a:xfrm>
          <a:prstGeom prst="rect">
            <a:avLst/>
          </a:prstGeom>
          <a:gradFill>
            <a:gsLst>
              <a:gs pos="11000">
                <a:srgbClr val="7030A0"/>
              </a:gs>
              <a:gs pos="100000">
                <a:schemeClr val="accent1">
                  <a:tint val="44500"/>
                  <a:satMod val="160000"/>
                </a:schemeClr>
              </a:gs>
              <a:gs pos="3600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endParaRPr lang="ar-JO" sz="2000" b="1" dirty="0">
              <a:solidFill>
                <a:schemeClr val="bg2"/>
              </a:solidFill>
              <a:latin typeface="Simplified Arabic" pitchFamily="18" charset="-78"/>
              <a:cs typeface="Simplified Arabic" pitchFamily="18" charset="-78"/>
              <a:sym typeface="Tajawal Medium"/>
            </a:endParaRPr>
          </a:p>
          <a:p>
            <a:pPr algn="r"/>
            <a:r>
              <a:rPr lang="ar-JO" sz="2000" b="1" dirty="0">
                <a:solidFill>
                  <a:schemeClr val="bg2"/>
                </a:solidFill>
                <a:latin typeface="Simplified Arabic" pitchFamily="18" charset="-78"/>
                <a:cs typeface="Simplified Arabic" pitchFamily="18" charset="-78"/>
                <a:sym typeface="Tajawal Medium"/>
              </a:rPr>
              <a:t>خصائص الجامعة المنتجة ومتطلّبات ومبررات التحوّل</a:t>
            </a:r>
          </a:p>
          <a:p>
            <a:pPr algn="r"/>
            <a:r>
              <a:rPr lang="ar-JO" sz="2000" b="1" dirty="0">
                <a:solidFill>
                  <a:schemeClr val="bg2"/>
                </a:solidFill>
                <a:latin typeface="Simplified Arabic" pitchFamily="18" charset="-78"/>
                <a:cs typeface="Simplified Arabic" pitchFamily="18" charset="-78"/>
                <a:sym typeface="Tajawal Medium"/>
              </a:rPr>
              <a:t>أهمية وأهداف الجامعة المنتجة</a:t>
            </a:r>
          </a:p>
          <a:p>
            <a:pPr algn="r"/>
            <a:endParaRPr lang="ar-JO" sz="1200" b="1" dirty="0">
              <a:solidFill>
                <a:schemeClr val="bg2"/>
              </a:solidFill>
              <a:latin typeface="Simplified Arabic" pitchFamily="18" charset="-78"/>
              <a:cs typeface="Simplified Arabic" pitchFamily="18" charset="-78"/>
              <a:sym typeface="Tajawal Medium"/>
            </a:endParaRPr>
          </a:p>
        </p:txBody>
      </p:sp>
      <p:sp>
        <p:nvSpPr>
          <p:cNvPr id="13" name="Oval 12">
            <a:extLst>
              <a:ext uri="{FF2B5EF4-FFF2-40B4-BE49-F238E27FC236}">
                <a16:creationId xmlns:a16="http://schemas.microsoft.com/office/drawing/2014/main" id="{B5332E25-1362-4272-B71D-1628D5F5AC96}"/>
              </a:ext>
            </a:extLst>
          </p:cNvPr>
          <p:cNvSpPr/>
          <p:nvPr/>
        </p:nvSpPr>
        <p:spPr>
          <a:xfrm>
            <a:off x="2049506" y="4027594"/>
            <a:ext cx="2160000" cy="2160000"/>
          </a:xfrm>
          <a:prstGeom prst="ellipse">
            <a:avLst/>
          </a:prstGeom>
          <a:gradFill>
            <a:gsLst>
              <a:gs pos="11000">
                <a:srgbClr val="7030A0"/>
              </a:gs>
              <a:gs pos="100000">
                <a:schemeClr val="accent1">
                  <a:tint val="44500"/>
                  <a:satMod val="160000"/>
                </a:schemeClr>
              </a:gs>
              <a:gs pos="36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5" name="Rectangle 14">
            <a:extLst>
              <a:ext uri="{FF2B5EF4-FFF2-40B4-BE49-F238E27FC236}">
                <a16:creationId xmlns:a16="http://schemas.microsoft.com/office/drawing/2014/main" id="{E245CBC4-39CE-492C-9A32-5B31DB40E45F}"/>
              </a:ext>
            </a:extLst>
          </p:cNvPr>
          <p:cNvSpPr/>
          <p:nvPr/>
        </p:nvSpPr>
        <p:spPr>
          <a:xfrm>
            <a:off x="3129506" y="5467595"/>
            <a:ext cx="8156874" cy="768106"/>
          </a:xfrm>
          <a:prstGeom prst="rect">
            <a:avLst/>
          </a:prstGeom>
          <a:gradFill>
            <a:gsLst>
              <a:gs pos="11000">
                <a:srgbClr val="7030A0"/>
              </a:gs>
              <a:gs pos="100000">
                <a:schemeClr val="accent1">
                  <a:tint val="44500"/>
                  <a:satMod val="160000"/>
                </a:schemeClr>
              </a:gs>
              <a:gs pos="3600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000" b="1" dirty="0">
                <a:solidFill>
                  <a:schemeClr val="bg2"/>
                </a:solidFill>
                <a:latin typeface="Simplified Arabic" pitchFamily="18" charset="-78"/>
                <a:cs typeface="Simplified Arabic" pitchFamily="18" charset="-78"/>
                <a:sym typeface="Tajawal Medium"/>
              </a:rPr>
              <a:t>نماذج لجامعات منتجة(اليابان- الولايات المتحدة الأمريكية- المملكة العربية السعودية)</a:t>
            </a:r>
          </a:p>
          <a:p>
            <a:pPr algn="r"/>
            <a:r>
              <a:rPr lang="ar-JO" sz="2000" b="1" dirty="0">
                <a:solidFill>
                  <a:schemeClr val="bg2"/>
                </a:solidFill>
                <a:latin typeface="Simplified Arabic" pitchFamily="18" charset="-78"/>
                <a:cs typeface="Simplified Arabic" pitchFamily="18" charset="-78"/>
                <a:sym typeface="Tajawal Medium"/>
              </a:rPr>
              <a:t>معوقات تفعيل دور المدارس والجامعات المنتجة - رؤى ومقترحات</a:t>
            </a:r>
          </a:p>
        </p:txBody>
      </p:sp>
      <p:sp>
        <p:nvSpPr>
          <p:cNvPr id="16" name="Oval 15">
            <a:extLst>
              <a:ext uri="{FF2B5EF4-FFF2-40B4-BE49-F238E27FC236}">
                <a16:creationId xmlns:a16="http://schemas.microsoft.com/office/drawing/2014/main" id="{A75A4D25-D662-4327-B73D-AFCB6ADAA524}"/>
              </a:ext>
            </a:extLst>
          </p:cNvPr>
          <p:cNvSpPr/>
          <p:nvPr/>
        </p:nvSpPr>
        <p:spPr>
          <a:xfrm>
            <a:off x="2409506" y="4747594"/>
            <a:ext cx="1440000" cy="1440000"/>
          </a:xfrm>
          <a:prstGeom prst="ellipse">
            <a:avLst/>
          </a:prstGeom>
          <a:gradFill>
            <a:gsLst>
              <a:gs pos="44000">
                <a:srgbClr val="7030A0"/>
              </a:gs>
              <a:gs pos="100000">
                <a:schemeClr val="accent1">
                  <a:tint val="44500"/>
                  <a:satMod val="160000"/>
                </a:schemeClr>
              </a:gs>
              <a:gs pos="49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43" name="Text Placeholder 1">
            <a:extLst>
              <a:ext uri="{FF2B5EF4-FFF2-40B4-BE49-F238E27FC236}">
                <a16:creationId xmlns:a16="http://schemas.microsoft.com/office/drawing/2014/main" id="{206381AD-4C2B-4745-99B1-0BBCE6131A71}"/>
              </a:ext>
            </a:extLst>
          </p:cNvPr>
          <p:cNvSpPr txBox="1">
            <a:spLocks/>
          </p:cNvSpPr>
          <p:nvPr/>
        </p:nvSpPr>
        <p:spPr>
          <a:xfrm>
            <a:off x="407835" y="1231210"/>
            <a:ext cx="11573197" cy="724247"/>
          </a:xfrm>
          <a:prstGeom prst="rect">
            <a:avLst/>
          </a:prstGeom>
        </p:spPr>
        <p:txBody>
          <a:bodyPr anchor="ct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tx1">
                  <a:lumMod val="85000"/>
                  <a:lumOff val="15000"/>
                </a:schemeClr>
              </a:solidFill>
              <a:effectLst/>
              <a:uLnTx/>
              <a:uFillTx/>
              <a:latin typeface="+mj-lt"/>
              <a:ea typeface="+mn-ea"/>
              <a:cs typeface="Arial" pitchFamily="34" charset="0"/>
            </a:endParaRPr>
          </a:p>
        </p:txBody>
      </p:sp>
      <p:pic>
        <p:nvPicPr>
          <p:cNvPr id="24" name="Google Shape;115;p1"/>
          <p:cNvPicPr preferRelativeResize="0"/>
          <p:nvPr/>
        </p:nvPicPr>
        <p:blipFill rotWithShape="1">
          <a:blip r:embed="rId3">
            <a:alphaModFix/>
            <a:duotone>
              <a:prstClr val="black"/>
              <a:schemeClr val="accent1">
                <a:tint val="45000"/>
                <a:satMod val="400000"/>
              </a:schemeClr>
            </a:duotone>
            <a:extLst>
              <a:ext uri="{BEBA8EAE-BF5A-486C-A8C5-ECC9F3942E4B}">
                <a14:imgProps xmlns:a14="http://schemas.microsoft.com/office/drawing/2010/main">
                  <a14:imgLayer r:embed="rId4">
                    <a14:imgEffect>
                      <a14:colorTemperature colorTemp="4668"/>
                    </a14:imgEffect>
                  </a14:imgLayer>
                </a14:imgProps>
              </a:ext>
            </a:extLst>
          </a:blip>
          <a:srcRect/>
          <a:stretch/>
        </p:blipFill>
        <p:spPr>
          <a:xfrm>
            <a:off x="9615008" y="205649"/>
            <a:ext cx="2457656" cy="670874"/>
          </a:xfrm>
          <a:prstGeom prst="rect">
            <a:avLst/>
          </a:prstGeom>
          <a:noFill/>
          <a:ln>
            <a:noFill/>
          </a:ln>
        </p:spPr>
      </p:pic>
      <p:sp>
        <p:nvSpPr>
          <p:cNvPr id="5" name="Rectangle 4"/>
          <p:cNvSpPr/>
          <p:nvPr/>
        </p:nvSpPr>
        <p:spPr>
          <a:xfrm>
            <a:off x="3482617" y="1250593"/>
            <a:ext cx="5493703" cy="461665"/>
          </a:xfrm>
          <a:prstGeom prst="rect">
            <a:avLst/>
          </a:prstGeom>
        </p:spPr>
        <p:txBody>
          <a:bodyPr wrap="square">
            <a:spAutoFit/>
          </a:bodyPr>
          <a:lstStyle/>
          <a:p>
            <a:pPr lvl="0" algn="ctr"/>
            <a:r>
              <a:rPr lang="ar-JO" sz="2400" b="1" dirty="0">
                <a:solidFill>
                  <a:schemeClr val="bg1"/>
                </a:solidFill>
                <a:latin typeface="Simplified Arabic" pitchFamily="18" charset="-78"/>
                <a:ea typeface="Tajawal Medium"/>
                <a:cs typeface="Simplified Arabic" pitchFamily="18" charset="-78"/>
                <a:sym typeface="Tajawal Medium"/>
              </a:rPr>
              <a:t>(</a:t>
            </a:r>
            <a:r>
              <a:rPr lang="ar-JO" sz="2400" b="1" dirty="0">
                <a:solidFill>
                  <a:schemeClr val="bg1"/>
                </a:solidFill>
                <a:latin typeface="Simplified Arabic" pitchFamily="18" charset="-78"/>
                <a:cs typeface="Simplified Arabic" pitchFamily="18" charset="-78"/>
                <a:sym typeface="Tajawal Medium"/>
              </a:rPr>
              <a:t>المدرسة والجامعة المنتجة)</a:t>
            </a:r>
          </a:p>
        </p:txBody>
      </p:sp>
      <p:pic>
        <p:nvPicPr>
          <p:cNvPr id="20" name="Google Shape;143;p3">
            <a:extLst>
              <a:ext uri="{FF2B5EF4-FFF2-40B4-BE49-F238E27FC236}">
                <a16:creationId xmlns:a16="http://schemas.microsoft.com/office/drawing/2014/main" id="{069D1CC9-2784-4E84-BEE0-1BC81C2D6884}"/>
              </a:ext>
            </a:extLst>
          </p:cNvPr>
          <p:cNvPicPr preferRelativeResize="0"/>
          <p:nvPr/>
        </p:nvPicPr>
        <p:blipFill rotWithShape="1">
          <a:blip r:embed="rId5">
            <a:alphaModFix/>
            <a:biLevel thresh="75000"/>
            <a:extLst>
              <a:ext uri="{BEBA8EAE-BF5A-486C-A8C5-ECC9F3942E4B}">
                <a14:imgProps xmlns:a14="http://schemas.microsoft.com/office/drawing/2010/main">
                  <a14:imgLayer r:embed="rId6">
                    <a14:imgEffect>
                      <a14:colorTemperature colorTemp="4700"/>
                    </a14:imgEffect>
                    <a14:imgEffect>
                      <a14:saturation sat="300000"/>
                    </a14:imgEffect>
                  </a14:imgLayer>
                </a14:imgProps>
              </a:ext>
            </a:extLst>
          </a:blip>
          <a:srcRect/>
          <a:stretch/>
        </p:blipFill>
        <p:spPr>
          <a:xfrm>
            <a:off x="147591" y="-466203"/>
            <a:ext cx="2036258" cy="1627807"/>
          </a:xfrm>
          <a:prstGeom prst="rect">
            <a:avLst/>
          </a:prstGeom>
          <a:noFill/>
          <a:ln>
            <a:noFill/>
          </a:ln>
        </p:spPr>
      </p:pic>
      <p:sp>
        <p:nvSpPr>
          <p:cNvPr id="21" name="Google Shape;110;p1">
            <a:extLst>
              <a:ext uri="{FF2B5EF4-FFF2-40B4-BE49-F238E27FC236}">
                <a16:creationId xmlns:a16="http://schemas.microsoft.com/office/drawing/2014/main" id="{49E00F82-A2C5-4536-AD89-75C9F0C243C7}"/>
              </a:ext>
            </a:extLst>
          </p:cNvPr>
          <p:cNvSpPr/>
          <p:nvPr/>
        </p:nvSpPr>
        <p:spPr>
          <a:xfrm>
            <a:off x="119481" y="734610"/>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custDataLst>
      <p:tags r:id="rId1"/>
    </p:custDataLst>
    <p:extLst>
      <p:ext uri="{BB962C8B-B14F-4D97-AF65-F5344CB8AC3E}">
        <p14:creationId xmlns:p14="http://schemas.microsoft.com/office/powerpoint/2010/main" val="1039672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11000">
              <a:srgbClr val="7030A0"/>
            </a:gs>
            <a:gs pos="10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6381AD-4C2B-4745-99B1-0BBCE6131A71}"/>
              </a:ext>
            </a:extLst>
          </p:cNvPr>
          <p:cNvSpPr>
            <a:spLocks noGrp="1"/>
          </p:cNvSpPr>
          <p:nvPr>
            <p:ph type="body" sz="quarter" idx="10"/>
          </p:nvPr>
        </p:nvSpPr>
        <p:spPr>
          <a:prstGeom prst="rect">
            <a:avLst/>
          </a:prstGeom>
          <a:noFill/>
        </p:spPr>
        <p:txBody>
          <a:bodyPr>
            <a:normAutofit fontScale="25000" lnSpcReduction="20000"/>
          </a:bodyPr>
          <a:lstStyle/>
          <a:p>
            <a:pPr lvl="0"/>
            <a:r>
              <a:rPr lang="ar-JO" sz="3200" dirty="0">
                <a:solidFill>
                  <a:srgbClr val="FF0000"/>
                </a:solidFill>
              </a:rPr>
              <a:t> </a:t>
            </a:r>
          </a:p>
          <a:p>
            <a:pPr lvl="0"/>
            <a:endParaRPr lang="ar-JO" sz="3200" b="1" dirty="0">
              <a:solidFill>
                <a:srgbClr val="FF0000"/>
              </a:solidFill>
              <a:latin typeface="Calibri" pitchFamily="34" charset="0"/>
              <a:ea typeface="Times New Roman" pitchFamily="18" charset="0"/>
            </a:endParaRPr>
          </a:p>
          <a:p>
            <a:pPr lvl="0"/>
            <a:r>
              <a:rPr lang="ar-JO" sz="12800" b="1" dirty="0">
                <a:solidFill>
                  <a:schemeClr val="bg1"/>
                </a:solidFill>
                <a:latin typeface="Calibri" pitchFamily="34" charset="0"/>
                <a:ea typeface="Times New Roman" pitchFamily="18" charset="0"/>
              </a:rPr>
              <a:t>موضوعات المحاضرة</a:t>
            </a:r>
            <a:endParaRPr lang="en-US" sz="12800" dirty="0">
              <a:solidFill>
                <a:schemeClr val="bg1"/>
              </a:solidFill>
            </a:endParaRPr>
          </a:p>
        </p:txBody>
      </p:sp>
      <p:sp>
        <p:nvSpPr>
          <p:cNvPr id="3" name="Rectangle 2">
            <a:extLst>
              <a:ext uri="{FF2B5EF4-FFF2-40B4-BE49-F238E27FC236}">
                <a16:creationId xmlns:a16="http://schemas.microsoft.com/office/drawing/2014/main" id="{A7F4B643-5453-42C2-94BB-B4D81BABB876}"/>
              </a:ext>
            </a:extLst>
          </p:cNvPr>
          <p:cNvSpPr/>
          <p:nvPr/>
        </p:nvSpPr>
        <p:spPr>
          <a:xfrm>
            <a:off x="3145336" y="1857640"/>
            <a:ext cx="8092988" cy="720000"/>
          </a:xfrm>
          <a:prstGeom prst="rect">
            <a:avLst/>
          </a:prstGeom>
          <a:gradFill>
            <a:gsLst>
              <a:gs pos="11000">
                <a:srgbClr val="7030A0"/>
              </a:gs>
              <a:gs pos="100000">
                <a:schemeClr val="accent1">
                  <a:tint val="44500"/>
                  <a:satMod val="160000"/>
                </a:schemeClr>
              </a:gs>
              <a:gs pos="3600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endParaRPr lang="ko-KR" altLang="en-US" sz="2800" b="1" dirty="0"/>
          </a:p>
        </p:txBody>
      </p:sp>
      <p:sp>
        <p:nvSpPr>
          <p:cNvPr id="4" name="Oval 3">
            <a:extLst>
              <a:ext uri="{FF2B5EF4-FFF2-40B4-BE49-F238E27FC236}">
                <a16:creationId xmlns:a16="http://schemas.microsoft.com/office/drawing/2014/main" id="{5C5F5C0E-5710-4B7B-827B-DD46B70AEAC9}"/>
              </a:ext>
            </a:extLst>
          </p:cNvPr>
          <p:cNvSpPr/>
          <p:nvPr/>
        </p:nvSpPr>
        <p:spPr>
          <a:xfrm>
            <a:off x="969506" y="1860810"/>
            <a:ext cx="4320000" cy="4320000"/>
          </a:xfrm>
          <a:prstGeom prst="ellipse">
            <a:avLst/>
          </a:prstGeom>
          <a:gradFill>
            <a:gsLst>
              <a:gs pos="0">
                <a:srgbClr val="7030A0"/>
              </a:gs>
              <a:gs pos="100000">
                <a:schemeClr val="accent1">
                  <a:tint val="44500"/>
                  <a:satMod val="160000"/>
                </a:schemeClr>
              </a:gs>
              <a:gs pos="36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Rectangle 5">
            <a:extLst>
              <a:ext uri="{FF2B5EF4-FFF2-40B4-BE49-F238E27FC236}">
                <a16:creationId xmlns:a16="http://schemas.microsoft.com/office/drawing/2014/main" id="{A0C5146C-3317-4053-A967-F719E7C1016B}"/>
              </a:ext>
            </a:extLst>
          </p:cNvPr>
          <p:cNvSpPr/>
          <p:nvPr/>
        </p:nvSpPr>
        <p:spPr>
          <a:xfrm>
            <a:off x="3129506" y="2762506"/>
            <a:ext cx="8124648" cy="720000"/>
          </a:xfrm>
          <a:prstGeom prst="rect">
            <a:avLst/>
          </a:prstGeom>
          <a:gradFill>
            <a:gsLst>
              <a:gs pos="11000">
                <a:srgbClr val="7030A0"/>
              </a:gs>
              <a:gs pos="100000">
                <a:schemeClr val="accent1">
                  <a:tint val="44500"/>
                  <a:satMod val="160000"/>
                </a:schemeClr>
              </a:gs>
              <a:gs pos="3600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endParaRPr lang="ar-JO" sz="2800" b="1" dirty="0">
              <a:solidFill>
                <a:schemeClr val="bg2"/>
              </a:solidFill>
              <a:latin typeface="Simplified Arabic" pitchFamily="18" charset="-78"/>
              <a:cs typeface="Simplified Arabic" pitchFamily="18" charset="-78"/>
              <a:sym typeface="Tajawal Medium"/>
            </a:endParaRPr>
          </a:p>
        </p:txBody>
      </p:sp>
      <p:sp>
        <p:nvSpPr>
          <p:cNvPr id="7" name="Oval 6">
            <a:extLst>
              <a:ext uri="{FF2B5EF4-FFF2-40B4-BE49-F238E27FC236}">
                <a16:creationId xmlns:a16="http://schemas.microsoft.com/office/drawing/2014/main" id="{F6D1F52D-1FE0-47F4-9BC5-FE1E955D3045}"/>
              </a:ext>
            </a:extLst>
          </p:cNvPr>
          <p:cNvSpPr/>
          <p:nvPr/>
        </p:nvSpPr>
        <p:spPr>
          <a:xfrm>
            <a:off x="1329506" y="2587594"/>
            <a:ext cx="3600000" cy="3600000"/>
          </a:xfrm>
          <a:prstGeom prst="ellipse">
            <a:avLst/>
          </a:prstGeom>
          <a:gradFill>
            <a:gsLst>
              <a:gs pos="11000">
                <a:srgbClr val="7030A0"/>
              </a:gs>
              <a:gs pos="100000">
                <a:schemeClr val="accent1">
                  <a:tint val="44500"/>
                  <a:satMod val="160000"/>
                </a:schemeClr>
              </a:gs>
              <a:gs pos="36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9" name="Rectangle 8">
            <a:extLst>
              <a:ext uri="{FF2B5EF4-FFF2-40B4-BE49-F238E27FC236}">
                <a16:creationId xmlns:a16="http://schemas.microsoft.com/office/drawing/2014/main" id="{A467A776-775F-4E6F-8E67-1F79D79B4132}"/>
              </a:ext>
            </a:extLst>
          </p:cNvPr>
          <p:cNvSpPr/>
          <p:nvPr/>
        </p:nvSpPr>
        <p:spPr>
          <a:xfrm>
            <a:off x="3129506" y="3664202"/>
            <a:ext cx="8124648" cy="720000"/>
          </a:xfrm>
          <a:prstGeom prst="rect">
            <a:avLst/>
          </a:prstGeom>
          <a:gradFill>
            <a:gsLst>
              <a:gs pos="11000">
                <a:srgbClr val="7030A0"/>
              </a:gs>
              <a:gs pos="100000">
                <a:schemeClr val="accent1">
                  <a:tint val="44500"/>
                  <a:satMod val="160000"/>
                </a:schemeClr>
              </a:gs>
              <a:gs pos="3600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endParaRPr lang="ar-JO" sz="2800" b="1" dirty="0">
              <a:solidFill>
                <a:schemeClr val="bg2"/>
              </a:solidFill>
              <a:latin typeface="Simplified Arabic" pitchFamily="18" charset="-78"/>
              <a:cs typeface="Simplified Arabic" pitchFamily="18" charset="-78"/>
              <a:sym typeface="Tajawal Medium"/>
            </a:endParaRPr>
          </a:p>
        </p:txBody>
      </p:sp>
      <p:sp>
        <p:nvSpPr>
          <p:cNvPr id="10" name="Oval 9">
            <a:extLst>
              <a:ext uri="{FF2B5EF4-FFF2-40B4-BE49-F238E27FC236}">
                <a16:creationId xmlns:a16="http://schemas.microsoft.com/office/drawing/2014/main" id="{026A8993-AFF9-4C07-AEFB-208AE885682D}"/>
              </a:ext>
            </a:extLst>
          </p:cNvPr>
          <p:cNvSpPr/>
          <p:nvPr/>
        </p:nvSpPr>
        <p:spPr>
          <a:xfrm>
            <a:off x="1689506" y="3307594"/>
            <a:ext cx="2880000" cy="2880000"/>
          </a:xfrm>
          <a:prstGeom prst="ellipse">
            <a:avLst/>
          </a:prstGeom>
          <a:gradFill>
            <a:gsLst>
              <a:gs pos="11000">
                <a:srgbClr val="7030A0"/>
              </a:gs>
              <a:gs pos="100000">
                <a:schemeClr val="accent1">
                  <a:tint val="44500"/>
                  <a:satMod val="160000"/>
                </a:schemeClr>
              </a:gs>
              <a:gs pos="99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2" name="Rectangle 11">
            <a:extLst>
              <a:ext uri="{FF2B5EF4-FFF2-40B4-BE49-F238E27FC236}">
                <a16:creationId xmlns:a16="http://schemas.microsoft.com/office/drawing/2014/main" id="{274D0B0D-9D71-445D-B898-69B133BF3037}"/>
              </a:ext>
            </a:extLst>
          </p:cNvPr>
          <p:cNvSpPr/>
          <p:nvPr/>
        </p:nvSpPr>
        <p:spPr>
          <a:xfrm>
            <a:off x="3129506" y="4565898"/>
            <a:ext cx="8124648" cy="720000"/>
          </a:xfrm>
          <a:prstGeom prst="rect">
            <a:avLst/>
          </a:prstGeom>
          <a:gradFill>
            <a:gsLst>
              <a:gs pos="11000">
                <a:srgbClr val="7030A0"/>
              </a:gs>
              <a:gs pos="100000">
                <a:schemeClr val="accent1">
                  <a:tint val="44500"/>
                  <a:satMod val="160000"/>
                </a:schemeClr>
              </a:gs>
              <a:gs pos="3600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3" name="Oval 12">
            <a:extLst>
              <a:ext uri="{FF2B5EF4-FFF2-40B4-BE49-F238E27FC236}">
                <a16:creationId xmlns:a16="http://schemas.microsoft.com/office/drawing/2014/main" id="{B5332E25-1362-4272-B71D-1628D5F5AC96}"/>
              </a:ext>
            </a:extLst>
          </p:cNvPr>
          <p:cNvSpPr/>
          <p:nvPr/>
        </p:nvSpPr>
        <p:spPr>
          <a:xfrm>
            <a:off x="2049506" y="4027594"/>
            <a:ext cx="2160000" cy="2160000"/>
          </a:xfrm>
          <a:prstGeom prst="ellipse">
            <a:avLst/>
          </a:prstGeom>
          <a:gradFill>
            <a:gsLst>
              <a:gs pos="11000">
                <a:srgbClr val="7030A0"/>
              </a:gs>
              <a:gs pos="100000">
                <a:schemeClr val="accent1">
                  <a:tint val="44500"/>
                  <a:satMod val="160000"/>
                </a:schemeClr>
              </a:gs>
              <a:gs pos="36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5" name="Rectangle 14">
            <a:extLst>
              <a:ext uri="{FF2B5EF4-FFF2-40B4-BE49-F238E27FC236}">
                <a16:creationId xmlns:a16="http://schemas.microsoft.com/office/drawing/2014/main" id="{E245CBC4-39CE-492C-9A32-5B31DB40E45F}"/>
              </a:ext>
            </a:extLst>
          </p:cNvPr>
          <p:cNvSpPr/>
          <p:nvPr/>
        </p:nvSpPr>
        <p:spPr>
          <a:xfrm>
            <a:off x="3129506" y="5467594"/>
            <a:ext cx="8124648" cy="720000"/>
          </a:xfrm>
          <a:prstGeom prst="rect">
            <a:avLst/>
          </a:prstGeom>
          <a:gradFill>
            <a:gsLst>
              <a:gs pos="11000">
                <a:srgbClr val="7030A0"/>
              </a:gs>
              <a:gs pos="100000">
                <a:schemeClr val="accent1">
                  <a:tint val="44500"/>
                  <a:satMod val="160000"/>
                </a:schemeClr>
              </a:gs>
              <a:gs pos="3600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r"/>
            <a:endParaRPr lang="ar-JO" sz="2800" b="1" dirty="0">
              <a:solidFill>
                <a:schemeClr val="bg2"/>
              </a:solidFill>
              <a:latin typeface="Simplified Arabic" pitchFamily="18" charset="-78"/>
              <a:cs typeface="Simplified Arabic" pitchFamily="18" charset="-78"/>
              <a:sym typeface="Tajawal Medium"/>
            </a:endParaRPr>
          </a:p>
        </p:txBody>
      </p:sp>
      <p:sp>
        <p:nvSpPr>
          <p:cNvPr id="16" name="Oval 15">
            <a:extLst>
              <a:ext uri="{FF2B5EF4-FFF2-40B4-BE49-F238E27FC236}">
                <a16:creationId xmlns:a16="http://schemas.microsoft.com/office/drawing/2014/main" id="{A75A4D25-D662-4327-B73D-AFCB6ADAA524}"/>
              </a:ext>
            </a:extLst>
          </p:cNvPr>
          <p:cNvSpPr/>
          <p:nvPr/>
        </p:nvSpPr>
        <p:spPr>
          <a:xfrm>
            <a:off x="2409506" y="4747594"/>
            <a:ext cx="1440000" cy="1440000"/>
          </a:xfrm>
          <a:prstGeom prst="ellipse">
            <a:avLst/>
          </a:prstGeom>
          <a:gradFill>
            <a:gsLst>
              <a:gs pos="44000">
                <a:srgbClr val="7030A0"/>
              </a:gs>
              <a:gs pos="100000">
                <a:schemeClr val="accent1">
                  <a:tint val="44500"/>
                  <a:satMod val="160000"/>
                </a:schemeClr>
              </a:gs>
              <a:gs pos="49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43" name="Text Placeholder 1">
            <a:extLst>
              <a:ext uri="{FF2B5EF4-FFF2-40B4-BE49-F238E27FC236}">
                <a16:creationId xmlns:a16="http://schemas.microsoft.com/office/drawing/2014/main" id="{206381AD-4C2B-4745-99B1-0BBCE6131A71}"/>
              </a:ext>
            </a:extLst>
          </p:cNvPr>
          <p:cNvSpPr txBox="1">
            <a:spLocks/>
          </p:cNvSpPr>
          <p:nvPr/>
        </p:nvSpPr>
        <p:spPr>
          <a:xfrm>
            <a:off x="407835" y="1231210"/>
            <a:ext cx="11573197" cy="724247"/>
          </a:xfrm>
          <a:prstGeom prst="rect">
            <a:avLst/>
          </a:prstGeom>
        </p:spPr>
        <p:txBody>
          <a:bodyPr anchor="ct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tx1">
                  <a:lumMod val="85000"/>
                  <a:lumOff val="15000"/>
                </a:schemeClr>
              </a:solidFill>
              <a:effectLst/>
              <a:uLnTx/>
              <a:uFillTx/>
              <a:latin typeface="+mj-lt"/>
              <a:ea typeface="+mn-ea"/>
              <a:cs typeface="Arial" pitchFamily="34" charset="0"/>
            </a:endParaRPr>
          </a:p>
        </p:txBody>
      </p:sp>
      <p:pic>
        <p:nvPicPr>
          <p:cNvPr id="24" name="Google Shape;115;p1"/>
          <p:cNvPicPr preferRelativeResize="0"/>
          <p:nvPr/>
        </p:nvPicPr>
        <p:blipFill rotWithShape="1">
          <a:blip r:embed="rId3">
            <a:alphaModFix/>
            <a:duotone>
              <a:prstClr val="black"/>
              <a:schemeClr val="accent1">
                <a:tint val="45000"/>
                <a:satMod val="400000"/>
              </a:schemeClr>
            </a:duotone>
            <a:extLst>
              <a:ext uri="{BEBA8EAE-BF5A-486C-A8C5-ECC9F3942E4B}">
                <a14:imgProps xmlns:a14="http://schemas.microsoft.com/office/drawing/2010/main">
                  <a14:imgLayer r:embed="rId4">
                    <a14:imgEffect>
                      <a14:colorTemperature colorTemp="4668"/>
                    </a14:imgEffect>
                  </a14:imgLayer>
                </a14:imgProps>
              </a:ext>
            </a:extLst>
          </a:blip>
          <a:srcRect/>
          <a:stretch/>
        </p:blipFill>
        <p:spPr>
          <a:xfrm>
            <a:off x="9615008" y="205649"/>
            <a:ext cx="2457656" cy="670874"/>
          </a:xfrm>
          <a:prstGeom prst="rect">
            <a:avLst/>
          </a:prstGeom>
          <a:noFill/>
          <a:ln>
            <a:noFill/>
          </a:ln>
        </p:spPr>
      </p:pic>
      <p:sp>
        <p:nvSpPr>
          <p:cNvPr id="5" name="Rectangle 4"/>
          <p:cNvSpPr/>
          <p:nvPr/>
        </p:nvSpPr>
        <p:spPr>
          <a:xfrm>
            <a:off x="3482617" y="1250593"/>
            <a:ext cx="5493703" cy="461665"/>
          </a:xfrm>
          <a:prstGeom prst="rect">
            <a:avLst/>
          </a:prstGeom>
        </p:spPr>
        <p:txBody>
          <a:bodyPr wrap="square">
            <a:spAutoFit/>
          </a:bodyPr>
          <a:lstStyle/>
          <a:p>
            <a:pPr lvl="0" algn="ctr"/>
            <a:r>
              <a:rPr lang="ar-JO" sz="2400" b="1" dirty="0">
                <a:solidFill>
                  <a:schemeClr val="bg1"/>
                </a:solidFill>
                <a:latin typeface="Simplified Arabic" pitchFamily="18" charset="-78"/>
                <a:ea typeface="Tajawal Medium"/>
                <a:cs typeface="Simplified Arabic" pitchFamily="18" charset="-78"/>
                <a:sym typeface="Tajawal Medium"/>
              </a:rPr>
              <a:t>(</a:t>
            </a:r>
            <a:r>
              <a:rPr lang="ar-JO" sz="2400" b="1" dirty="0">
                <a:solidFill>
                  <a:schemeClr val="bg1"/>
                </a:solidFill>
                <a:latin typeface="Simplified Arabic" pitchFamily="18" charset="-78"/>
                <a:cs typeface="Simplified Arabic" pitchFamily="18" charset="-78"/>
                <a:sym typeface="Tajawal Medium"/>
              </a:rPr>
              <a:t>الجامعة الذكية)</a:t>
            </a:r>
          </a:p>
        </p:txBody>
      </p:sp>
      <p:sp>
        <p:nvSpPr>
          <p:cNvPr id="19" name="Google Shape;145;p3">
            <a:extLst>
              <a:ext uri="{FF2B5EF4-FFF2-40B4-BE49-F238E27FC236}">
                <a16:creationId xmlns:a16="http://schemas.microsoft.com/office/drawing/2014/main" id="{A5637D0E-12AC-49E5-8366-C9F9DFDD623D}"/>
              </a:ext>
            </a:extLst>
          </p:cNvPr>
          <p:cNvSpPr txBox="1"/>
          <p:nvPr/>
        </p:nvSpPr>
        <p:spPr>
          <a:xfrm>
            <a:off x="3482618" y="2208486"/>
            <a:ext cx="7814194" cy="3785611"/>
          </a:xfrm>
          <a:prstGeom prst="rect">
            <a:avLst/>
          </a:prstGeom>
          <a:noFill/>
          <a:ln>
            <a:noFill/>
          </a:ln>
        </p:spPr>
        <p:txBody>
          <a:bodyPr spcFirstLastPara="1" wrap="square" lIns="91425" tIns="45700" rIns="91425" bIns="45700" anchor="t" anchorCtr="0">
            <a:spAutoFit/>
          </a:bodyPr>
          <a:lstStyle/>
          <a:p>
            <a:pPr algn="r"/>
            <a:r>
              <a:rPr lang="ar-JO" sz="2400" b="1" dirty="0">
                <a:solidFill>
                  <a:schemeClr val="bg2"/>
                </a:solidFill>
                <a:latin typeface="Simplified Arabic" pitchFamily="18" charset="-78"/>
                <a:ea typeface="Tajawal Medium"/>
                <a:cs typeface="Simplified Arabic" pitchFamily="18" charset="-78"/>
                <a:sym typeface="Tajawal Medium"/>
              </a:rPr>
              <a:t>مفهوم الجامعة الذكية</a:t>
            </a:r>
            <a:endParaRPr lang="ar-JO" sz="2400" b="1" dirty="0">
              <a:solidFill>
                <a:schemeClr val="bg2"/>
              </a:solidFill>
              <a:latin typeface="Simplified Arabic" pitchFamily="18" charset="-78"/>
              <a:cs typeface="Simplified Arabic" pitchFamily="18" charset="-78"/>
              <a:sym typeface="Tajawal Medium"/>
            </a:endParaRPr>
          </a:p>
          <a:p>
            <a:pPr algn="r"/>
            <a:endParaRPr lang="ar-JO" sz="2800" b="1" dirty="0">
              <a:solidFill>
                <a:schemeClr val="bg2"/>
              </a:solidFill>
              <a:latin typeface="Simplified Arabic" pitchFamily="18" charset="-78"/>
              <a:cs typeface="Simplified Arabic" pitchFamily="18" charset="-78"/>
              <a:sym typeface="Tajawal Medium"/>
            </a:endParaRPr>
          </a:p>
          <a:p>
            <a:pPr algn="r"/>
            <a:r>
              <a:rPr lang="ar-JO" sz="2400" b="1" dirty="0">
                <a:solidFill>
                  <a:schemeClr val="bg2"/>
                </a:solidFill>
                <a:latin typeface="Simplified Arabic" pitchFamily="18" charset="-78"/>
                <a:cs typeface="Simplified Arabic" pitchFamily="18" charset="-78"/>
                <a:sym typeface="Tajawal Medium"/>
              </a:rPr>
              <a:t>أهمية وأهداف ومبررات التحول</a:t>
            </a:r>
          </a:p>
          <a:p>
            <a:pPr algn="r"/>
            <a:endParaRPr lang="ar-JO" sz="2800" b="1" dirty="0">
              <a:solidFill>
                <a:schemeClr val="bg2"/>
              </a:solidFill>
              <a:latin typeface="Simplified Arabic" pitchFamily="18" charset="-78"/>
              <a:cs typeface="Simplified Arabic" pitchFamily="18" charset="-78"/>
              <a:sym typeface="Tajawal Medium"/>
            </a:endParaRPr>
          </a:p>
          <a:p>
            <a:pPr algn="r"/>
            <a:r>
              <a:rPr lang="ar-JO" sz="2400" b="1" dirty="0">
                <a:solidFill>
                  <a:schemeClr val="bg2"/>
                </a:solidFill>
                <a:latin typeface="Simplified Arabic" pitchFamily="18" charset="-78"/>
                <a:cs typeface="Simplified Arabic" pitchFamily="18" charset="-78"/>
                <a:sym typeface="Tajawal Medium"/>
              </a:rPr>
              <a:t>مفاهيم متعلقة بالجامعة الذكية</a:t>
            </a:r>
            <a:r>
              <a:rPr lang="ar-JO" sz="2800" b="1" dirty="0">
                <a:solidFill>
                  <a:schemeClr val="bg2"/>
                </a:solidFill>
                <a:latin typeface="Simplified Arabic" pitchFamily="18" charset="-78"/>
                <a:cs typeface="Simplified Arabic" pitchFamily="18" charset="-78"/>
                <a:sym typeface="Tajawal Medium"/>
              </a:rPr>
              <a:t>(</a:t>
            </a:r>
            <a:r>
              <a:rPr lang="ar-JO" sz="1800" b="1" dirty="0">
                <a:solidFill>
                  <a:schemeClr val="bg2"/>
                </a:solidFill>
                <a:latin typeface="Simplified Arabic" pitchFamily="18" charset="-78"/>
                <a:cs typeface="Simplified Arabic" pitchFamily="18" charset="-78"/>
                <a:sym typeface="Tajawal Medium"/>
              </a:rPr>
              <a:t>الأنظمة الذكية، والبيئات الذكية،والمدن الذكية)</a:t>
            </a:r>
          </a:p>
          <a:p>
            <a:pPr algn="r"/>
            <a:endParaRPr lang="ar-JO" sz="2800" b="1" dirty="0">
              <a:solidFill>
                <a:schemeClr val="bg2"/>
              </a:solidFill>
              <a:latin typeface="Simplified Arabic" pitchFamily="18" charset="-78"/>
              <a:cs typeface="Simplified Arabic" pitchFamily="18" charset="-78"/>
              <a:sym typeface="Tajawal Medium"/>
            </a:endParaRPr>
          </a:p>
          <a:p>
            <a:pPr algn="r"/>
            <a:r>
              <a:rPr lang="ar-JO" sz="2400" b="1" dirty="0">
                <a:solidFill>
                  <a:schemeClr val="bg2"/>
                </a:solidFill>
                <a:latin typeface="Simplified Arabic" pitchFamily="18" charset="-78"/>
                <a:cs typeface="Simplified Arabic" pitchFamily="18" charset="-78"/>
                <a:sym typeface="Tajawal Medium"/>
              </a:rPr>
              <a:t>التعليم الذكي</a:t>
            </a:r>
            <a:r>
              <a:rPr lang="ar-JO" sz="2800" b="1" dirty="0">
                <a:solidFill>
                  <a:schemeClr val="bg2"/>
                </a:solidFill>
                <a:latin typeface="Simplified Arabic" pitchFamily="18" charset="-78"/>
                <a:cs typeface="Simplified Arabic" pitchFamily="18" charset="-78"/>
                <a:sym typeface="Tajawal Medium"/>
              </a:rPr>
              <a:t>( </a:t>
            </a:r>
            <a:r>
              <a:rPr lang="ar-JO" sz="1800" b="1" dirty="0">
                <a:solidFill>
                  <a:schemeClr val="bg2"/>
                </a:solidFill>
                <a:latin typeface="Simplified Arabic" pitchFamily="18" charset="-78"/>
                <a:cs typeface="Simplified Arabic" pitchFamily="18" charset="-78"/>
                <a:sym typeface="Tajawal Medium"/>
              </a:rPr>
              <a:t>المفهوم – الفرق بينه وبين التعليم التقليدي</a:t>
            </a:r>
            <a:r>
              <a:rPr lang="ar-JO" sz="2800" b="1" dirty="0">
                <a:solidFill>
                  <a:schemeClr val="bg2"/>
                </a:solidFill>
                <a:latin typeface="Simplified Arabic" pitchFamily="18" charset="-78"/>
                <a:cs typeface="Simplified Arabic" pitchFamily="18" charset="-78"/>
                <a:sym typeface="Tajawal Medium"/>
              </a:rPr>
              <a:t>)</a:t>
            </a:r>
          </a:p>
          <a:p>
            <a:pPr algn="r"/>
            <a:r>
              <a:rPr lang="ar-JO" sz="2800" b="1" dirty="0">
                <a:solidFill>
                  <a:schemeClr val="bg2"/>
                </a:solidFill>
                <a:latin typeface="Simplified Arabic" pitchFamily="18" charset="-78"/>
                <a:cs typeface="Simplified Arabic" pitchFamily="18" charset="-78"/>
                <a:sym typeface="Tajawal Medium"/>
              </a:rPr>
              <a:t>-</a:t>
            </a:r>
          </a:p>
          <a:p>
            <a:pPr algn="r"/>
            <a:r>
              <a:rPr lang="ar-JO" sz="2400" b="1" dirty="0">
                <a:solidFill>
                  <a:schemeClr val="bg2"/>
                </a:solidFill>
                <a:latin typeface="Simplified Arabic" pitchFamily="18" charset="-78"/>
                <a:cs typeface="Simplified Arabic" pitchFamily="18" charset="-78"/>
                <a:sym typeface="Tajawal Medium"/>
              </a:rPr>
              <a:t>خصائص ومقومات الجامعة الذكية</a:t>
            </a:r>
          </a:p>
        </p:txBody>
      </p:sp>
      <p:pic>
        <p:nvPicPr>
          <p:cNvPr id="20" name="Google Shape;143;p3">
            <a:extLst>
              <a:ext uri="{FF2B5EF4-FFF2-40B4-BE49-F238E27FC236}">
                <a16:creationId xmlns:a16="http://schemas.microsoft.com/office/drawing/2014/main" id="{069D1CC9-2784-4E84-BEE0-1BC81C2D6884}"/>
              </a:ext>
            </a:extLst>
          </p:cNvPr>
          <p:cNvPicPr preferRelativeResize="0"/>
          <p:nvPr/>
        </p:nvPicPr>
        <p:blipFill rotWithShape="1">
          <a:blip r:embed="rId5">
            <a:alphaModFix/>
            <a:biLevel thresh="75000"/>
            <a:extLst>
              <a:ext uri="{BEBA8EAE-BF5A-486C-A8C5-ECC9F3942E4B}">
                <a14:imgProps xmlns:a14="http://schemas.microsoft.com/office/drawing/2010/main">
                  <a14:imgLayer r:embed="rId6">
                    <a14:imgEffect>
                      <a14:colorTemperature colorTemp="4700"/>
                    </a14:imgEffect>
                    <a14:imgEffect>
                      <a14:saturation sat="300000"/>
                    </a14:imgEffect>
                  </a14:imgLayer>
                </a14:imgProps>
              </a:ext>
            </a:extLst>
          </a:blip>
          <a:srcRect/>
          <a:stretch/>
        </p:blipFill>
        <p:spPr>
          <a:xfrm>
            <a:off x="147591" y="-466203"/>
            <a:ext cx="2036258" cy="1627807"/>
          </a:xfrm>
          <a:prstGeom prst="rect">
            <a:avLst/>
          </a:prstGeom>
          <a:noFill/>
          <a:ln>
            <a:noFill/>
          </a:ln>
        </p:spPr>
      </p:pic>
      <p:sp>
        <p:nvSpPr>
          <p:cNvPr id="21" name="Google Shape;110;p1">
            <a:extLst>
              <a:ext uri="{FF2B5EF4-FFF2-40B4-BE49-F238E27FC236}">
                <a16:creationId xmlns:a16="http://schemas.microsoft.com/office/drawing/2014/main" id="{49E00F82-A2C5-4536-AD89-75C9F0C243C7}"/>
              </a:ext>
            </a:extLst>
          </p:cNvPr>
          <p:cNvSpPr/>
          <p:nvPr/>
        </p:nvSpPr>
        <p:spPr>
          <a:xfrm>
            <a:off x="119481" y="734610"/>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custDataLst>
      <p:tags r:id="rId1"/>
    </p:custDataLst>
    <p:extLst>
      <p:ext uri="{BB962C8B-B14F-4D97-AF65-F5344CB8AC3E}">
        <p14:creationId xmlns:p14="http://schemas.microsoft.com/office/powerpoint/2010/main" val="5184520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pic>
        <p:nvPicPr>
          <p:cNvPr id="148" name="Google Shape;148;p3"/>
          <p:cNvPicPr preferRelativeResize="0"/>
          <p:nvPr/>
        </p:nvPicPr>
        <p:blipFill rotWithShape="1">
          <a:blip r:embed="rId4">
            <a:alphaModFix/>
          </a:blip>
          <a:srcRect/>
          <a:stretch/>
        </p:blipFill>
        <p:spPr>
          <a:xfrm>
            <a:off x="280308" y="6311380"/>
            <a:ext cx="1855252" cy="546620"/>
          </a:xfrm>
          <a:prstGeom prst="rect">
            <a:avLst/>
          </a:prstGeom>
          <a:noFill/>
          <a:ln>
            <a:noFill/>
          </a:ln>
        </p:spPr>
      </p:pic>
      <p:sp>
        <p:nvSpPr>
          <p:cNvPr id="2" name="Rectangle 1"/>
          <p:cNvSpPr/>
          <p:nvPr/>
        </p:nvSpPr>
        <p:spPr>
          <a:xfrm>
            <a:off x="940066" y="594460"/>
            <a:ext cx="11017224" cy="5983689"/>
          </a:xfrm>
          <a:prstGeom prst="rect">
            <a:avLst/>
          </a:prstGeom>
        </p:spPr>
        <p:txBody>
          <a:bodyPr wrap="square">
            <a:spAutoFit/>
          </a:bodyPr>
          <a:lstStyle/>
          <a:p>
            <a:pPr algn="just" rtl="1">
              <a:lnSpc>
                <a:spcPct val="150000"/>
              </a:lnSpc>
            </a:pPr>
            <a:r>
              <a:rPr lang="ar-JO" sz="2800" dirty="0">
                <a:cs typeface="+mj-cs"/>
              </a:rPr>
              <a:t>      </a:t>
            </a:r>
            <a:r>
              <a:rPr lang="ar-JO" sz="2800" b="1" dirty="0">
                <a:cs typeface="+mj-cs"/>
              </a:rPr>
              <a:t>مقدمة</a:t>
            </a:r>
            <a:r>
              <a:rPr lang="ar-JO" sz="2800" dirty="0">
                <a:cs typeface="+mj-cs"/>
              </a:rPr>
              <a:t>:</a:t>
            </a:r>
          </a:p>
          <a:p>
            <a:pPr indent="457200" algn="just" rtl="1">
              <a:lnSpc>
                <a:spcPct val="150000"/>
              </a:lnSpc>
              <a:spcAft>
                <a:spcPts val="1000"/>
              </a:spcAft>
            </a:pPr>
            <a:r>
              <a:rPr lang="ar-SA" sz="2800" dirty="0">
                <a:effectLst/>
                <a:latin typeface="Calibri" panose="020F0502020204030204" pitchFamily="34" charset="0"/>
                <a:ea typeface="Times New Roman" panose="02020603050405020304" pitchFamily="18" charset="0"/>
                <a:cs typeface="+mj-cs"/>
              </a:rPr>
              <a:t> تعتمد </a:t>
            </a:r>
            <a:r>
              <a:rPr lang="ar-JO" sz="2800" dirty="0">
                <a:effectLst/>
                <a:latin typeface="Calibri" panose="020F0502020204030204" pitchFamily="34" charset="0"/>
                <a:ea typeface="Times New Roman" panose="02020603050405020304" pitchFamily="18" charset="0"/>
                <a:cs typeface="+mj-cs"/>
              </a:rPr>
              <a:t>غالبية مدارس وجامعات الوطن العربي</a:t>
            </a:r>
            <a:r>
              <a:rPr lang="ar-SA" sz="2800" dirty="0">
                <a:effectLst/>
                <a:latin typeface="Calibri" panose="020F0502020204030204" pitchFamily="34" charset="0"/>
                <a:ea typeface="Times New Roman" panose="02020603050405020304" pitchFamily="18" charset="0"/>
                <a:cs typeface="+mj-cs"/>
              </a:rPr>
              <a:t> في ميزانيتها على الدولة</a:t>
            </a:r>
            <a:r>
              <a:rPr lang="ar-JO" sz="2800" dirty="0">
                <a:effectLst/>
                <a:latin typeface="Calibri" panose="020F0502020204030204" pitchFamily="34" charset="0"/>
                <a:ea typeface="Times New Roman" panose="02020603050405020304" pitchFamily="18" charset="0"/>
                <a:cs typeface="+mj-cs"/>
              </a:rPr>
              <a:t> (التمويل الحكومي- الأفراد)</a:t>
            </a:r>
            <a:r>
              <a:rPr lang="ar-SA" sz="2800" dirty="0">
                <a:effectLst/>
                <a:latin typeface="Calibri" panose="020F0502020204030204" pitchFamily="34" charset="0"/>
                <a:ea typeface="Times New Roman" panose="02020603050405020304" pitchFamily="18" charset="0"/>
                <a:cs typeface="+mj-cs"/>
              </a:rPr>
              <a:t>، </a:t>
            </a:r>
            <a:r>
              <a:rPr lang="ar-JO" sz="2800" dirty="0">
                <a:cs typeface="+mj-cs"/>
              </a:rPr>
              <a:t>كما أنّ أغلب الحكومات </a:t>
            </a:r>
            <a:r>
              <a:rPr lang="ar-SA" sz="2800" dirty="0">
                <a:cs typeface="+mj-cs"/>
              </a:rPr>
              <a:t>تواجه بشكل متزايد صعوبات ما</a:t>
            </a:r>
            <a:r>
              <a:rPr lang="ar-JO" sz="2800" dirty="0">
                <a:cs typeface="+mj-cs"/>
              </a:rPr>
              <a:t>ل</a:t>
            </a:r>
            <a:r>
              <a:rPr lang="ar-SA" sz="2800" dirty="0">
                <a:cs typeface="+mj-cs"/>
              </a:rPr>
              <a:t>ية تحول دون تأمين ا</a:t>
            </a:r>
            <a:r>
              <a:rPr lang="ar-JO" sz="2800" dirty="0">
                <a:cs typeface="+mj-cs"/>
              </a:rPr>
              <a:t>لأ</a:t>
            </a:r>
            <a:r>
              <a:rPr lang="ar-SA" sz="2800" dirty="0">
                <a:cs typeface="+mj-cs"/>
              </a:rPr>
              <a:t>موال اللازمة </a:t>
            </a:r>
            <a:r>
              <a:rPr lang="ar-JO" sz="2800" dirty="0">
                <a:cs typeface="+mj-cs"/>
              </a:rPr>
              <a:t>ل</a:t>
            </a:r>
            <a:r>
              <a:rPr lang="ar-SA" sz="2800" dirty="0">
                <a:cs typeface="+mj-cs"/>
              </a:rPr>
              <a:t>مؤسسات التعليم ال</a:t>
            </a:r>
            <a:r>
              <a:rPr lang="ar-JO" sz="2800" dirty="0">
                <a:cs typeface="+mj-cs"/>
              </a:rPr>
              <a:t>مختلفة</a:t>
            </a:r>
            <a:r>
              <a:rPr lang="ar-SA" sz="2800" dirty="0">
                <a:cs typeface="+mj-cs"/>
              </a:rPr>
              <a:t> </a:t>
            </a:r>
            <a:r>
              <a:rPr lang="ar-JO" sz="2800" dirty="0">
                <a:cs typeface="+mj-cs"/>
              </a:rPr>
              <a:t>فيها ل</a:t>
            </a:r>
            <a:r>
              <a:rPr lang="ar-SA" sz="2800" dirty="0">
                <a:cs typeface="+mj-cs"/>
              </a:rPr>
              <a:t>رفع سويته</a:t>
            </a:r>
            <a:r>
              <a:rPr lang="ar-JO" sz="2800" dirty="0">
                <a:cs typeface="+mj-cs"/>
              </a:rPr>
              <a:t>ا</a:t>
            </a:r>
            <a:r>
              <a:rPr lang="ar-SA" sz="2800" dirty="0">
                <a:cs typeface="+mj-cs"/>
              </a:rPr>
              <a:t> </a:t>
            </a:r>
            <a:r>
              <a:rPr lang="ar-JO" sz="2800" dirty="0">
                <a:cs typeface="+mj-cs"/>
              </a:rPr>
              <a:t>ع</a:t>
            </a:r>
            <a:r>
              <a:rPr lang="ar-SA" sz="2800" dirty="0">
                <a:cs typeface="+mj-cs"/>
              </a:rPr>
              <a:t>لى حيث يجب أن يكون</a:t>
            </a:r>
            <a:r>
              <a:rPr lang="ar-JO" sz="2800" dirty="0">
                <a:cs typeface="+mj-cs"/>
              </a:rPr>
              <a:t>،</a:t>
            </a:r>
            <a:r>
              <a:rPr lang="ar-SA" sz="2800" dirty="0">
                <a:cs typeface="+mj-cs"/>
              </a:rPr>
              <a:t> </a:t>
            </a:r>
            <a:r>
              <a:rPr lang="ar-SA" sz="2800" dirty="0">
                <a:effectLst/>
                <a:latin typeface="Calibri" panose="020F0502020204030204" pitchFamily="34" charset="0"/>
                <a:ea typeface="Times New Roman" panose="02020603050405020304" pitchFamily="18" charset="0"/>
                <a:cs typeface="+mj-cs"/>
              </a:rPr>
              <a:t>مما اضطر ال</a:t>
            </a:r>
            <a:r>
              <a:rPr lang="ar-JO" sz="2800" dirty="0">
                <a:effectLst/>
                <a:latin typeface="Calibri" panose="020F0502020204030204" pitchFamily="34" charset="0"/>
                <a:ea typeface="Times New Roman" panose="02020603050405020304" pitchFamily="18" charset="0"/>
                <a:cs typeface="+mj-cs"/>
              </a:rPr>
              <a:t>مؤسسات التربوية</a:t>
            </a:r>
            <a:r>
              <a:rPr lang="ar-SA" sz="2800" dirty="0">
                <a:effectLst/>
                <a:latin typeface="Calibri" panose="020F0502020204030204" pitchFamily="34" charset="0"/>
                <a:ea typeface="Times New Roman" panose="02020603050405020304" pitchFamily="18" charset="0"/>
                <a:cs typeface="+mj-cs"/>
              </a:rPr>
              <a:t> للبحث عن </a:t>
            </a:r>
            <a:r>
              <a:rPr lang="ar-JO" sz="2800" dirty="0">
                <a:effectLst/>
                <a:latin typeface="Calibri" panose="020F0502020204030204" pitchFamily="34" charset="0"/>
                <a:ea typeface="Times New Roman" panose="02020603050405020304" pitchFamily="18" charset="0"/>
                <a:cs typeface="+mj-cs"/>
              </a:rPr>
              <a:t>مصادر بديلة لتمويلها.</a:t>
            </a:r>
            <a:endParaRPr lang="en-GB" sz="2800" dirty="0">
              <a:effectLst/>
              <a:latin typeface="Calibri" panose="020F0502020204030204" pitchFamily="34" charset="0"/>
              <a:ea typeface="Times New Roman" panose="02020603050405020304" pitchFamily="18" charset="0"/>
              <a:cs typeface="+mj-cs"/>
            </a:endParaRPr>
          </a:p>
          <a:p>
            <a:pPr indent="457200" algn="just" rtl="1">
              <a:lnSpc>
                <a:spcPct val="150000"/>
              </a:lnSpc>
              <a:spcAft>
                <a:spcPts val="1000"/>
              </a:spcAft>
            </a:pPr>
            <a:r>
              <a:rPr lang="ar-JO" sz="2800" dirty="0">
                <a:latin typeface="Calibri" panose="020F0502020204030204" pitchFamily="34" charset="0"/>
                <a:ea typeface="Times New Roman" panose="02020603050405020304" pitchFamily="18" charset="0"/>
                <a:cs typeface="+mj-cs"/>
              </a:rPr>
              <a:t>لذلك كان لا بدّ من تغيير المدارس والجامعات التقليدية(غير المنتجة) إلى </a:t>
            </a:r>
            <a:r>
              <a:rPr lang="ar-JO" sz="2800" dirty="0">
                <a:effectLst/>
                <a:latin typeface="Calibri" panose="020F0502020204030204" pitchFamily="34" charset="0"/>
                <a:ea typeface="Times New Roman" panose="02020603050405020304" pitchFamily="18" charset="0"/>
                <a:cs typeface="+mj-cs"/>
              </a:rPr>
              <a:t>مدارس وجامعات منتجة، فذلك أصبح </a:t>
            </a:r>
            <a:r>
              <a:rPr lang="ar-SA" sz="2800" dirty="0">
                <a:effectLst/>
                <a:latin typeface="Calibri" panose="020F0502020204030204" pitchFamily="34" charset="0"/>
                <a:ea typeface="Times New Roman" panose="02020603050405020304" pitchFamily="18" charset="0"/>
                <a:cs typeface="+mj-cs"/>
              </a:rPr>
              <a:t>مطلب</a:t>
            </a:r>
            <a:r>
              <a:rPr lang="ar-JO" sz="2800" dirty="0">
                <a:effectLst/>
                <a:latin typeface="Calibri" panose="020F0502020204030204" pitchFamily="34" charset="0"/>
                <a:ea typeface="Times New Roman" panose="02020603050405020304" pitchFamily="18" charset="0"/>
                <a:cs typeface="+mj-cs"/>
              </a:rPr>
              <a:t>ًا</a:t>
            </a:r>
            <a:r>
              <a:rPr lang="ar-SA" sz="2800" dirty="0">
                <a:effectLst/>
                <a:latin typeface="Calibri" panose="020F0502020204030204" pitchFamily="34" charset="0"/>
                <a:ea typeface="Times New Roman" panose="02020603050405020304" pitchFamily="18" charset="0"/>
                <a:cs typeface="+mj-cs"/>
              </a:rPr>
              <a:t> أساسي</a:t>
            </a:r>
            <a:r>
              <a:rPr lang="ar-JO" sz="2800" dirty="0">
                <a:effectLst/>
                <a:latin typeface="Calibri" panose="020F0502020204030204" pitchFamily="34" charset="0"/>
                <a:ea typeface="Times New Roman" panose="02020603050405020304" pitchFamily="18" charset="0"/>
                <a:cs typeface="+mj-cs"/>
              </a:rPr>
              <a:t>ًا</a:t>
            </a:r>
            <a:r>
              <a:rPr lang="ar-SA" sz="2800" dirty="0">
                <a:effectLst/>
                <a:latin typeface="Calibri" panose="020F0502020204030204" pitchFamily="34" charset="0"/>
                <a:ea typeface="Times New Roman" panose="02020603050405020304" pitchFamily="18" charset="0"/>
                <a:cs typeface="+mj-cs"/>
              </a:rPr>
              <a:t> </a:t>
            </a:r>
            <a:r>
              <a:rPr lang="ar-JO" sz="2800" dirty="0">
                <a:effectLst/>
                <a:latin typeface="Calibri" panose="020F0502020204030204" pitchFamily="34" charset="0"/>
                <a:ea typeface="Times New Roman" panose="02020603050405020304" pitchFamily="18" charset="0"/>
                <a:cs typeface="+mj-cs"/>
              </a:rPr>
              <a:t>في هذا العصر لجميع </a:t>
            </a:r>
            <a:r>
              <a:rPr lang="ar-SA" sz="2800" dirty="0">
                <a:effectLst/>
                <a:latin typeface="Calibri" panose="020F0502020204030204" pitchFamily="34" charset="0"/>
                <a:ea typeface="Times New Roman" panose="02020603050405020304" pitchFamily="18" charset="0"/>
                <a:cs typeface="+mj-cs"/>
              </a:rPr>
              <a:t>ال</a:t>
            </a:r>
            <a:r>
              <a:rPr lang="ar-JO" sz="2800" dirty="0">
                <a:effectLst/>
                <a:latin typeface="Calibri" panose="020F0502020204030204" pitchFamily="34" charset="0"/>
                <a:ea typeface="Times New Roman" panose="02020603050405020304" pitchFamily="18" charset="0"/>
                <a:cs typeface="+mj-cs"/>
              </a:rPr>
              <a:t>مؤسسات التربوية</a:t>
            </a:r>
            <a:r>
              <a:rPr lang="ar-SA" sz="2800" dirty="0">
                <a:effectLst/>
                <a:latin typeface="Calibri" panose="020F0502020204030204" pitchFamily="34" charset="0"/>
                <a:ea typeface="Times New Roman" panose="02020603050405020304" pitchFamily="18" charset="0"/>
                <a:cs typeface="+mj-cs"/>
              </a:rPr>
              <a:t> </a:t>
            </a:r>
            <a:r>
              <a:rPr lang="ar-JO" sz="2800" dirty="0">
                <a:effectLst/>
                <a:latin typeface="Calibri" panose="020F0502020204030204" pitchFamily="34" charset="0"/>
                <a:ea typeface="Times New Roman" panose="02020603050405020304" pitchFamily="18" charset="0"/>
                <a:cs typeface="+mj-cs"/>
              </a:rPr>
              <a:t>الرّاغبة </a:t>
            </a:r>
            <a:r>
              <a:rPr lang="ar-SA" sz="2800" dirty="0">
                <a:effectLst/>
                <a:latin typeface="Calibri" panose="020F0502020204030204" pitchFamily="34" charset="0"/>
                <a:ea typeface="Times New Roman" panose="02020603050405020304" pitchFamily="18" charset="0"/>
                <a:cs typeface="+mj-cs"/>
              </a:rPr>
              <a:t>في تحقيق طموحاتها والتمي</a:t>
            </a:r>
            <a:r>
              <a:rPr lang="ar-JO" sz="2800" dirty="0">
                <a:effectLst/>
                <a:latin typeface="Calibri" panose="020F0502020204030204" pitchFamily="34" charset="0"/>
                <a:ea typeface="Times New Roman" panose="02020603050405020304" pitchFamily="18" charset="0"/>
                <a:cs typeface="+mj-cs"/>
              </a:rPr>
              <a:t>ّ</a:t>
            </a:r>
            <a:r>
              <a:rPr lang="ar-SA" sz="2800" dirty="0">
                <a:effectLst/>
                <a:latin typeface="Calibri" panose="020F0502020204030204" pitchFamily="34" charset="0"/>
                <a:ea typeface="Times New Roman" panose="02020603050405020304" pitchFamily="18" charset="0"/>
                <a:cs typeface="+mj-cs"/>
              </a:rPr>
              <a:t>ز في مسيرتها التعليمية</a:t>
            </a:r>
            <a:r>
              <a:rPr lang="ar-JO" sz="2800" dirty="0">
                <a:effectLst/>
                <a:latin typeface="Calibri" panose="020F0502020204030204" pitchFamily="34" charset="0"/>
                <a:ea typeface="Times New Roman" panose="02020603050405020304" pitchFamily="18" charset="0"/>
                <a:cs typeface="+mj-cs"/>
              </a:rPr>
              <a:t>،</a:t>
            </a:r>
            <a:r>
              <a:rPr lang="ar-SA" sz="2800" dirty="0">
                <a:effectLst/>
                <a:latin typeface="Calibri" panose="020F0502020204030204" pitchFamily="34" charset="0"/>
                <a:ea typeface="Times New Roman" panose="02020603050405020304" pitchFamily="18" charset="0"/>
                <a:cs typeface="+mj-cs"/>
              </a:rPr>
              <a:t> </a:t>
            </a:r>
            <a:r>
              <a:rPr lang="ar-JO" sz="2800" dirty="0">
                <a:effectLst/>
                <a:latin typeface="Calibri" panose="020F0502020204030204" pitchFamily="34" charset="0"/>
                <a:ea typeface="Times New Roman" panose="02020603050405020304" pitchFamily="18" charset="0"/>
                <a:cs typeface="+mj-cs"/>
              </a:rPr>
              <a:t>فالمشكلات المالية التي تواجهها في الوقت الراهن تتطلب منها وضع حلول للأخذ بصيغ وأساليب تعليمية جديدة ومناسبة لطبيعة العصر</a:t>
            </a:r>
            <a:r>
              <a:rPr lang="en-US" sz="2800" dirty="0">
                <a:effectLst/>
                <a:latin typeface="Simplified Arabic" panose="02020603050405020304" pitchFamily="18" charset="-78"/>
                <a:ea typeface="Times New Roman" panose="02020603050405020304" pitchFamily="18" charset="0"/>
                <a:cs typeface="+mj-cs"/>
              </a:rPr>
              <a:t>.</a:t>
            </a:r>
            <a:r>
              <a:rPr lang="ar-JO" sz="2800" dirty="0">
                <a:cs typeface="+mj-cs"/>
              </a:rPr>
              <a:t> </a:t>
            </a:r>
          </a:p>
        </p:txBody>
      </p:sp>
      <p:sp>
        <p:nvSpPr>
          <p:cNvPr id="10" name="Rectangle 9"/>
          <p:cNvSpPr/>
          <p:nvPr/>
        </p:nvSpPr>
        <p:spPr>
          <a:xfrm>
            <a:off x="633450" y="1121510"/>
            <a:ext cx="10936250" cy="1384995"/>
          </a:xfrm>
          <a:prstGeom prst="rect">
            <a:avLst/>
          </a:prstGeom>
        </p:spPr>
        <p:txBody>
          <a:bodyPr wrap="square">
            <a:spAutoFit/>
          </a:bodyPr>
          <a:lstStyle/>
          <a:p>
            <a:pPr algn="r"/>
            <a:endParaRPr lang="ar-JO" sz="2800" dirty="0"/>
          </a:p>
          <a:p>
            <a:pPr algn="r"/>
            <a:endParaRPr lang="ar-JO" sz="2800" dirty="0"/>
          </a:p>
          <a:p>
            <a:pPr algn="r"/>
            <a:r>
              <a:rPr lang="ar-JO" sz="2800" dirty="0"/>
              <a:t>     </a:t>
            </a:r>
            <a:endParaRPr lang="en-GB" sz="2800" dirty="0"/>
          </a:p>
        </p:txBody>
      </p:sp>
      <p:pic>
        <p:nvPicPr>
          <p:cNvPr id="12" name="Google Shape;143;p3">
            <a:extLst>
              <a:ext uri="{FF2B5EF4-FFF2-40B4-BE49-F238E27FC236}">
                <a16:creationId xmlns:a16="http://schemas.microsoft.com/office/drawing/2014/main" id="{0F9005BB-6AA4-45C2-A547-A1CEB677EDF1}"/>
              </a:ext>
            </a:extLst>
          </p:cNvPr>
          <p:cNvPicPr preferRelativeResize="0"/>
          <p:nvPr/>
        </p:nvPicPr>
        <p:blipFill rotWithShape="1">
          <a:blip r:embed="rId5">
            <a:alphaModFix/>
            <a:biLevel thresh="75000"/>
            <a:extLst>
              <a:ext uri="{BEBA8EAE-BF5A-486C-A8C5-ECC9F3942E4B}">
                <a14:imgProps xmlns:a14="http://schemas.microsoft.com/office/drawing/2010/main">
                  <a14:imgLayer r:embed="rId6">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13" name="Google Shape;145;p3">
            <a:extLst>
              <a:ext uri="{FF2B5EF4-FFF2-40B4-BE49-F238E27FC236}">
                <a16:creationId xmlns:a16="http://schemas.microsoft.com/office/drawing/2014/main" id="{979DA4A7-BC8D-4F25-92B4-1BFBCE016E56}"/>
              </a:ext>
            </a:extLst>
          </p:cNvPr>
          <p:cNvSpPr txBox="1"/>
          <p:nvPr/>
        </p:nvSpPr>
        <p:spPr>
          <a:xfrm>
            <a:off x="3215680" y="279851"/>
            <a:ext cx="5616624" cy="523180"/>
          </a:xfrm>
          <a:prstGeom prst="rect">
            <a:avLst/>
          </a:prstGeom>
          <a:noFill/>
          <a:ln>
            <a:noFill/>
          </a:ln>
        </p:spPr>
        <p:txBody>
          <a:bodyPr spcFirstLastPara="1" wrap="square" lIns="91425" tIns="45700" rIns="91425" bIns="45700" anchor="t" anchorCtr="0">
            <a:spAutoFit/>
          </a:bodyPr>
          <a:lstStyle/>
          <a:p>
            <a:pPr lvl="0" algn="ctr"/>
            <a:r>
              <a:rPr lang="ar-JO" sz="2800" b="1" dirty="0">
                <a:solidFill>
                  <a:schemeClr val="bg1"/>
                </a:solidFill>
                <a:latin typeface="Simplified Arabic" pitchFamily="18" charset="-78"/>
                <a:cs typeface="Simplified Arabic" pitchFamily="18" charset="-78"/>
                <a:sym typeface="Tajawal Medium"/>
              </a:rPr>
              <a:t>المدارس والجامعات المنتجة</a:t>
            </a:r>
            <a:endParaRPr sz="2800" b="1" dirty="0">
              <a:solidFill>
                <a:schemeClr val="bg1"/>
              </a:solidFill>
              <a:latin typeface="Simplified Arabic" pitchFamily="18" charset="-78"/>
              <a:cs typeface="Simplified Arabic" pitchFamily="18" charset="-78"/>
            </a:endParaRPr>
          </a:p>
        </p:txBody>
      </p:sp>
      <p:sp>
        <p:nvSpPr>
          <p:cNvPr id="9" name="Google Shape;110;p1">
            <a:extLst>
              <a:ext uri="{FF2B5EF4-FFF2-40B4-BE49-F238E27FC236}">
                <a16:creationId xmlns:a16="http://schemas.microsoft.com/office/drawing/2014/main" id="{15D4A67D-4336-4546-89D0-7F9B762806D7}"/>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custDataLst>
      <p:tags r:id="rId1"/>
    </p:custDataLst>
    <p:extLst>
      <p:ext uri="{BB962C8B-B14F-4D97-AF65-F5344CB8AC3E}">
        <p14:creationId xmlns:p14="http://schemas.microsoft.com/office/powerpoint/2010/main" val="21829830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5" name="Google Shape;145;p3"/>
          <p:cNvSpPr txBox="1"/>
          <p:nvPr/>
        </p:nvSpPr>
        <p:spPr>
          <a:xfrm>
            <a:off x="3143672" y="161254"/>
            <a:ext cx="5616624" cy="523180"/>
          </a:xfrm>
          <a:prstGeom prst="rect">
            <a:avLst/>
          </a:prstGeom>
          <a:noFill/>
          <a:ln>
            <a:noFill/>
          </a:ln>
        </p:spPr>
        <p:txBody>
          <a:bodyPr spcFirstLastPara="1" wrap="square" lIns="91425" tIns="45700" rIns="91425" bIns="45700" anchor="t" anchorCtr="0">
            <a:spAutoFit/>
          </a:bodyPr>
          <a:lstStyle/>
          <a:p>
            <a:pPr lvl="0" algn="ctr"/>
            <a:r>
              <a:rPr lang="ar-JO" sz="2800" b="1" dirty="0">
                <a:solidFill>
                  <a:schemeClr val="bg1"/>
                </a:solidFill>
                <a:latin typeface="Simplified Arabic" pitchFamily="18" charset="-78"/>
                <a:cs typeface="Simplified Arabic" pitchFamily="18" charset="-78"/>
                <a:sym typeface="Tajawal Medium"/>
              </a:rPr>
              <a:t>المدارس والجامعات المنتجة</a:t>
            </a:r>
            <a:endParaRPr sz="2800" b="1" dirty="0">
              <a:solidFill>
                <a:schemeClr val="bg1"/>
              </a:solidFill>
              <a:latin typeface="Simplified Arabic" pitchFamily="18" charset="-78"/>
              <a:cs typeface="Simplified Arabic" pitchFamily="18" charset="-78"/>
            </a:endParaRPr>
          </a:p>
        </p:txBody>
      </p:sp>
      <p:pic>
        <p:nvPicPr>
          <p:cNvPr id="149" name="Google Shape;149;p3"/>
          <p:cNvPicPr preferRelativeResize="0"/>
          <p:nvPr/>
        </p:nvPicPr>
        <p:blipFill rotWithShape="1">
          <a:blip r:embed="rId4">
            <a:alphaModFix/>
          </a:blip>
          <a:srcRect/>
          <a:stretch/>
        </p:blipFill>
        <p:spPr>
          <a:xfrm>
            <a:off x="10312351" y="6548767"/>
            <a:ext cx="1879649" cy="309233"/>
          </a:xfrm>
          <a:prstGeom prst="rect">
            <a:avLst/>
          </a:prstGeom>
          <a:noFill/>
          <a:ln>
            <a:noFill/>
          </a:ln>
        </p:spPr>
      </p:pic>
      <p:pic>
        <p:nvPicPr>
          <p:cNvPr id="9" name="Google Shape;143;p3">
            <a:extLst>
              <a:ext uri="{FF2B5EF4-FFF2-40B4-BE49-F238E27FC236}">
                <a16:creationId xmlns:a16="http://schemas.microsoft.com/office/drawing/2014/main" id="{C5C2F473-08A0-47A7-B6D5-86CEBBDBFD83}"/>
              </a:ext>
            </a:extLst>
          </p:cNvPr>
          <p:cNvPicPr preferRelativeResize="0"/>
          <p:nvPr/>
        </p:nvPicPr>
        <p:blipFill rotWithShape="1">
          <a:blip r:embed="rId5">
            <a:alphaModFix/>
            <a:biLevel thresh="75000"/>
            <a:extLst>
              <a:ext uri="{BEBA8EAE-BF5A-486C-A8C5-ECC9F3942E4B}">
                <a14:imgProps xmlns:a14="http://schemas.microsoft.com/office/drawing/2010/main">
                  <a14:imgLayer r:embed="rId6">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12" name="TextBox 11">
            <a:extLst>
              <a:ext uri="{FF2B5EF4-FFF2-40B4-BE49-F238E27FC236}">
                <a16:creationId xmlns:a16="http://schemas.microsoft.com/office/drawing/2014/main" id="{5D1FF4D0-D59B-46F3-9B57-B067003D61E1}"/>
              </a:ext>
            </a:extLst>
          </p:cNvPr>
          <p:cNvSpPr txBox="1"/>
          <p:nvPr/>
        </p:nvSpPr>
        <p:spPr>
          <a:xfrm>
            <a:off x="475536" y="582962"/>
            <a:ext cx="11432316" cy="5586145"/>
          </a:xfrm>
          <a:prstGeom prst="rect">
            <a:avLst/>
          </a:prstGeom>
          <a:noFill/>
        </p:spPr>
        <p:txBody>
          <a:bodyPr wrap="square">
            <a:spAutoFit/>
          </a:bodyPr>
          <a:lstStyle/>
          <a:p>
            <a:pPr algn="r" rtl="1">
              <a:lnSpc>
                <a:spcPct val="150000"/>
              </a:lnSpc>
            </a:pPr>
            <a:r>
              <a:rPr lang="ar-JO" sz="2400" b="1" i="0" dirty="0">
                <a:solidFill>
                  <a:srgbClr val="111111"/>
                </a:solidFill>
                <a:effectLst/>
                <a:latin typeface="Tajawal"/>
              </a:rPr>
              <a:t>فكرة المدرسة </a:t>
            </a:r>
            <a:r>
              <a:rPr lang="ar-JO" sz="2400" b="1" dirty="0">
                <a:solidFill>
                  <a:srgbClr val="111111"/>
                </a:solidFill>
                <a:latin typeface="Tajawal"/>
              </a:rPr>
              <a:t>/ الجامعة </a:t>
            </a:r>
            <a:r>
              <a:rPr lang="ar-JO" sz="2400" b="1" i="0" dirty="0">
                <a:solidFill>
                  <a:srgbClr val="111111"/>
                </a:solidFill>
                <a:effectLst/>
                <a:latin typeface="Tajawal"/>
              </a:rPr>
              <a:t>المنتجة</a:t>
            </a:r>
            <a:br>
              <a:rPr lang="ar-JO" sz="2400" i="0" dirty="0">
                <a:solidFill>
                  <a:srgbClr val="111111"/>
                </a:solidFill>
                <a:effectLst/>
                <a:latin typeface="Tajawal"/>
              </a:rPr>
            </a:br>
            <a:r>
              <a:rPr lang="ar-JO" sz="2400" i="0" dirty="0">
                <a:solidFill>
                  <a:srgbClr val="111111"/>
                </a:solidFill>
                <a:effectLst/>
                <a:latin typeface="Tajawal"/>
              </a:rPr>
              <a:t>       تقوم فكرة </a:t>
            </a:r>
            <a:r>
              <a:rPr lang="ar-JO" sz="2400" i="0" u="sng" dirty="0">
                <a:solidFill>
                  <a:srgbClr val="111111"/>
                </a:solidFill>
                <a:effectLst/>
                <a:latin typeface="Tajawal"/>
              </a:rPr>
              <a:t>المدرسة المنتجة </a:t>
            </a:r>
            <a:r>
              <a:rPr lang="ar-JO" sz="2400" i="0" dirty="0">
                <a:solidFill>
                  <a:srgbClr val="111111"/>
                </a:solidFill>
                <a:effectLst/>
                <a:latin typeface="Tajawal"/>
              </a:rPr>
              <a:t>على أساس تمكينها من إيجاد وتأمين كفايتها المالية لسد بعض النفقات، عن طريق استثمار إمكاناتها المادية والبشرية وتحويلها إلى مواقع إنتاج حقيقية ، حيث يمكن أن يوفّر ذلك بعض المصادر المالية الضرورية لتسيير العمل التعليمي. وتعتبر فكرة المدرسة انعكاساً لأحد التخصصات التربوية وهو </a:t>
            </a:r>
            <a:r>
              <a:rPr lang="ar-JO" sz="2400" b="1" i="0" dirty="0">
                <a:solidFill>
                  <a:srgbClr val="111111"/>
                </a:solidFill>
                <a:effectLst/>
                <a:latin typeface="Tajawal"/>
              </a:rPr>
              <a:t>اقتصاديات التعليم</a:t>
            </a:r>
            <a:r>
              <a:rPr lang="ar-JO" sz="2400" i="0" dirty="0">
                <a:solidFill>
                  <a:srgbClr val="111111"/>
                </a:solidFill>
                <a:effectLst/>
                <a:latin typeface="Tajawal"/>
              </a:rPr>
              <a:t>، ولقد أدّى رواج اقتصاديات التعليم في التربية إلى تداول كثير من المفاهيم والمصطلحات والأساليب المفيدة، منها الأخذ بمفهوم المدرسة والجامعة المنتجة لما لهما من دور مهم وحيوي في تحقيق التعاون بينها وبين قطاعات الإنتاج والخدمات المختلفة في المجتمع. ولقد بدأت فکرة المدرسة المنتجة في النصف الثاني من تسعينات القرن العشرين إذ بدأت تأخذ طريقها للتطبيق في العملية التعليمية. وهذا الفکر له أصول قديمة تاريخية وفلسفية. "إذ تعود أصول هذه الفکرة التاريخية والفلسفية إلى الفيلسوف </a:t>
            </a:r>
            <a:r>
              <a:rPr lang="ar-JO" sz="2400" b="1" i="0" dirty="0">
                <a:solidFill>
                  <a:srgbClr val="111111"/>
                </a:solidFill>
                <a:effectLst/>
                <a:latin typeface="Tajawal"/>
              </a:rPr>
              <a:t>کارل مارکس</a:t>
            </a:r>
            <a:r>
              <a:rPr lang="en-GB" sz="2400" b="1" i="0" dirty="0">
                <a:solidFill>
                  <a:srgbClr val="111111"/>
                </a:solidFill>
                <a:effectLst/>
                <a:latin typeface="Tajawal"/>
              </a:rPr>
              <a:t>Karl Marx </a:t>
            </a:r>
            <a:r>
              <a:rPr lang="en-GB" sz="2400" i="0" dirty="0">
                <a:solidFill>
                  <a:srgbClr val="111111"/>
                </a:solidFill>
                <a:effectLst/>
                <a:latin typeface="Tajawal"/>
              </a:rPr>
              <a:t>، </a:t>
            </a:r>
            <a:r>
              <a:rPr lang="ar-JO" sz="2400" i="0" dirty="0">
                <a:solidFill>
                  <a:srgbClr val="111111"/>
                </a:solidFill>
                <a:effectLst/>
                <a:latin typeface="Tajawal"/>
              </a:rPr>
              <a:t>الذي أشار أن أساس </a:t>
            </a:r>
            <a:r>
              <a:rPr lang="ar-JO" sz="2400" dirty="0">
                <a:solidFill>
                  <a:srgbClr val="111111"/>
                </a:solidFill>
                <a:latin typeface="Tajawal"/>
              </a:rPr>
              <a:t>ال</a:t>
            </a:r>
            <a:r>
              <a:rPr lang="ar-JO" sz="2400" i="0" dirty="0">
                <a:solidFill>
                  <a:srgbClr val="111111"/>
                </a:solidFill>
                <a:effectLst/>
                <a:latin typeface="Tajawal"/>
              </a:rPr>
              <a:t>مجتمع هو الإنتاج "</a:t>
            </a: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 (الزبون والمهانيه،2022).</a:t>
            </a:r>
            <a:endParaRPr lang="en-GB" sz="1600" dirty="0"/>
          </a:p>
        </p:txBody>
      </p:sp>
      <p:sp>
        <p:nvSpPr>
          <p:cNvPr id="8" name="TextBox 7">
            <a:extLst>
              <a:ext uri="{FF2B5EF4-FFF2-40B4-BE49-F238E27FC236}">
                <a16:creationId xmlns:a16="http://schemas.microsoft.com/office/drawing/2014/main" id="{ADE9E24C-03C8-4A13-ADF8-147015F1E17B}"/>
              </a:ext>
            </a:extLst>
          </p:cNvPr>
          <p:cNvSpPr txBox="1"/>
          <p:nvPr/>
        </p:nvSpPr>
        <p:spPr>
          <a:xfrm>
            <a:off x="407368" y="6504735"/>
            <a:ext cx="4128120" cy="307777"/>
          </a:xfrm>
          <a:prstGeom prst="rect">
            <a:avLst/>
          </a:prstGeom>
          <a:noFill/>
        </p:spPr>
        <p:txBody>
          <a:bodyPr wrap="square">
            <a:spAutoFit/>
          </a:bodyPr>
          <a:lstStyle/>
          <a:p>
            <a:r>
              <a:rPr lang="de-DE" dirty="0"/>
              <a:t>Rawolle,Wells,Paatsch,Tytler&amp;Cambell&amp;2016</a:t>
            </a:r>
            <a:endParaRPr lang="en-GB" dirty="0"/>
          </a:p>
        </p:txBody>
      </p:sp>
      <p:sp>
        <p:nvSpPr>
          <p:cNvPr id="10" name="Google Shape;110;p1">
            <a:extLst>
              <a:ext uri="{FF2B5EF4-FFF2-40B4-BE49-F238E27FC236}">
                <a16:creationId xmlns:a16="http://schemas.microsoft.com/office/drawing/2014/main" id="{69F9AB19-7800-4853-9D15-96D06810D06E}"/>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custDataLst>
      <p:tags r:id="rId1"/>
    </p:custDataLst>
    <p:extLst>
      <p:ext uri="{BB962C8B-B14F-4D97-AF65-F5344CB8AC3E}">
        <p14:creationId xmlns:p14="http://schemas.microsoft.com/office/powerpoint/2010/main" val="41825028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5" name="Google Shape;145;p3"/>
          <p:cNvSpPr txBox="1"/>
          <p:nvPr/>
        </p:nvSpPr>
        <p:spPr>
          <a:xfrm>
            <a:off x="3143672" y="161254"/>
            <a:ext cx="5616624" cy="523180"/>
          </a:xfrm>
          <a:prstGeom prst="rect">
            <a:avLst/>
          </a:prstGeom>
          <a:noFill/>
          <a:ln>
            <a:noFill/>
          </a:ln>
        </p:spPr>
        <p:txBody>
          <a:bodyPr spcFirstLastPara="1" wrap="square" lIns="91425" tIns="45700" rIns="91425" bIns="45700" anchor="t" anchorCtr="0">
            <a:spAutoFit/>
          </a:bodyPr>
          <a:lstStyle/>
          <a:p>
            <a:pPr lvl="0" algn="ctr"/>
            <a:r>
              <a:rPr lang="ar-JO" sz="2800" b="1" dirty="0">
                <a:solidFill>
                  <a:schemeClr val="bg1"/>
                </a:solidFill>
                <a:latin typeface="Simplified Arabic" pitchFamily="18" charset="-78"/>
                <a:cs typeface="Simplified Arabic" pitchFamily="18" charset="-78"/>
                <a:sym typeface="Tajawal Medium"/>
              </a:rPr>
              <a:t>المدارس والجامعات المنتجة</a:t>
            </a:r>
            <a:endParaRPr sz="2800" b="1" dirty="0">
              <a:solidFill>
                <a:schemeClr val="bg1"/>
              </a:solidFill>
              <a:latin typeface="Simplified Arabic" pitchFamily="18" charset="-78"/>
              <a:cs typeface="Simplified Arabic" pitchFamily="18" charset="-78"/>
            </a:endParaRPr>
          </a:p>
        </p:txBody>
      </p:sp>
      <p:pic>
        <p:nvPicPr>
          <p:cNvPr id="148" name="Google Shape;148;p3"/>
          <p:cNvPicPr preferRelativeResize="0"/>
          <p:nvPr/>
        </p:nvPicPr>
        <p:blipFill rotWithShape="1">
          <a:blip r:embed="rId4">
            <a:alphaModFix/>
          </a:blip>
          <a:srcRect/>
          <a:stretch/>
        </p:blipFill>
        <p:spPr>
          <a:xfrm>
            <a:off x="280308" y="6311380"/>
            <a:ext cx="1855252" cy="546620"/>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312351" y="6548767"/>
            <a:ext cx="1879649" cy="309233"/>
          </a:xfrm>
          <a:prstGeom prst="rect">
            <a:avLst/>
          </a:prstGeom>
          <a:noFill/>
          <a:ln>
            <a:noFill/>
          </a:ln>
        </p:spPr>
      </p:pic>
      <p:pic>
        <p:nvPicPr>
          <p:cNvPr id="9" name="Google Shape;143;p3">
            <a:extLst>
              <a:ext uri="{FF2B5EF4-FFF2-40B4-BE49-F238E27FC236}">
                <a16:creationId xmlns:a16="http://schemas.microsoft.com/office/drawing/2014/main" id="{C5C2F473-08A0-47A7-B6D5-86CEBBDBFD83}"/>
              </a:ext>
            </a:extLst>
          </p:cNvPr>
          <p:cNvPicPr preferRelativeResize="0"/>
          <p:nvPr/>
        </p:nvPicPr>
        <p:blipFill rotWithShape="1">
          <a:blip r:embed="rId6">
            <a:alphaModFix/>
            <a:biLevel thresh="75000"/>
            <a:extLst>
              <a:ext uri="{BEBA8EAE-BF5A-486C-A8C5-ECC9F3942E4B}">
                <a14:imgProps xmlns:a14="http://schemas.microsoft.com/office/drawing/2010/main">
                  <a14:imgLayer r:embed="rId7">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8" name="TextBox 7">
            <a:extLst>
              <a:ext uri="{FF2B5EF4-FFF2-40B4-BE49-F238E27FC236}">
                <a16:creationId xmlns:a16="http://schemas.microsoft.com/office/drawing/2014/main" id="{ADE9E24C-03C8-4A13-ADF8-147015F1E17B}"/>
              </a:ext>
            </a:extLst>
          </p:cNvPr>
          <p:cNvSpPr txBox="1"/>
          <p:nvPr/>
        </p:nvSpPr>
        <p:spPr>
          <a:xfrm>
            <a:off x="2095835" y="6534224"/>
            <a:ext cx="4128120" cy="307777"/>
          </a:xfrm>
          <a:prstGeom prst="rect">
            <a:avLst/>
          </a:prstGeom>
          <a:noFill/>
        </p:spPr>
        <p:txBody>
          <a:bodyPr wrap="square">
            <a:spAutoFit/>
          </a:bodyPr>
          <a:lstStyle/>
          <a:p>
            <a:r>
              <a:rPr lang="de-DE" dirty="0"/>
              <a:t>Rawolle,Wells,Paatsch,Tytler&amp;Cambell&amp;2016</a:t>
            </a:r>
            <a:endParaRPr lang="en-GB" dirty="0"/>
          </a:p>
        </p:txBody>
      </p:sp>
      <p:sp>
        <p:nvSpPr>
          <p:cNvPr id="10" name="TextBox 9">
            <a:extLst>
              <a:ext uri="{FF2B5EF4-FFF2-40B4-BE49-F238E27FC236}">
                <a16:creationId xmlns:a16="http://schemas.microsoft.com/office/drawing/2014/main" id="{AC4D79E8-F392-4627-83B7-890A4CDDCF2F}"/>
              </a:ext>
            </a:extLst>
          </p:cNvPr>
          <p:cNvSpPr txBox="1"/>
          <p:nvPr/>
        </p:nvSpPr>
        <p:spPr>
          <a:xfrm>
            <a:off x="371364" y="1022753"/>
            <a:ext cx="11449272" cy="5288627"/>
          </a:xfrm>
          <a:prstGeom prst="rect">
            <a:avLst/>
          </a:prstGeom>
          <a:noFill/>
        </p:spPr>
        <p:txBody>
          <a:bodyPr wrap="square">
            <a:spAutoFit/>
          </a:bodyPr>
          <a:lstStyle/>
          <a:p>
            <a:pPr algn="just" rtl="1">
              <a:lnSpc>
                <a:spcPct val="150000"/>
              </a:lnSpc>
              <a:spcAft>
                <a:spcPts val="1000"/>
              </a:spcAft>
            </a:pP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 </a:t>
            </a:r>
            <a:r>
              <a:rPr lang="ar-JO" sz="2400" b="1" i="0" dirty="0">
                <a:solidFill>
                  <a:srgbClr val="111111"/>
                </a:solidFill>
                <a:effectLst/>
                <a:latin typeface="Tajawal"/>
              </a:rPr>
              <a:t>فكرة المدرسة </a:t>
            </a:r>
            <a:r>
              <a:rPr lang="ar-JO" sz="2400" b="1" dirty="0">
                <a:solidFill>
                  <a:srgbClr val="111111"/>
                </a:solidFill>
                <a:latin typeface="Tajawal"/>
              </a:rPr>
              <a:t>/ الجامعة </a:t>
            </a:r>
            <a:r>
              <a:rPr lang="ar-JO" sz="2400" b="1" i="0" dirty="0">
                <a:solidFill>
                  <a:srgbClr val="111111"/>
                </a:solidFill>
                <a:effectLst/>
                <a:latin typeface="Tajawal"/>
              </a:rPr>
              <a:t>المنتجة </a:t>
            </a:r>
          </a:p>
          <a:p>
            <a:pPr algn="just" rtl="1">
              <a:lnSpc>
                <a:spcPct val="150000"/>
              </a:lnSpc>
              <a:spcAft>
                <a:spcPts val="1000"/>
              </a:spcAft>
            </a:pP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        تقوم فكرة </a:t>
            </a:r>
            <a:r>
              <a:rPr lang="ar-JO" sz="2400" u="sng" dirty="0">
                <a:effectLst/>
                <a:latin typeface="Calibri" panose="020F0502020204030204" pitchFamily="34" charset="0"/>
                <a:ea typeface="Times New Roman" panose="02020603050405020304" pitchFamily="18" charset="0"/>
                <a:cs typeface="Simplified Arabic" panose="02020603050405020304" pitchFamily="18" charset="-78"/>
              </a:rPr>
              <a:t>الجامعة المنتجة </a:t>
            </a: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من خلال أداء مجموعة من النشاطات تحقق من خلالها موارد إضافية تعزّز من موازنتها وتعطيها المرونة الكافية لتطوير بعض نشاطاتها وخدماتها التعليمية المضافة لدورها الأساسي، من خلال أساليب ووسائل متعددة منها التعليم الممول ذاتياً والتعليم المستمر والإستشارات والبحوث التعاقدية والأنشطة الإنتاجية (الجماصي،2014).</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p>
            <a:pPr algn="just" rtl="1">
              <a:lnSpc>
                <a:spcPct val="150000"/>
              </a:lnSpc>
              <a:spcAft>
                <a:spcPts val="1000"/>
              </a:spcAft>
            </a:pP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    وتجدر الإشارة إلى أن مفهوم الجامعات المنتجة لا يتعارض مع المفهوم العام للجامعة ودورها الأساسي في التعليم والبحث العلمي وخدمة المجتمع. وإنما يتعدّى ذلك إلى ممارسة النشاطات الإنتاجية المناسبة للعملية التعليمية، ومتابعة مشاكل الإنتاج والتطوير في حقل العمل، الأمر الذي يحقق للجامعة موارد مالية تعزّز مسيرتها وتقلّل من اعتمادها على مصادر التمويل الخارجي.</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p:txBody>
      </p:sp>
    </p:spTree>
    <p:custDataLst>
      <p:tags r:id="rId1"/>
    </p:custDataLst>
    <p:extLst>
      <p:ext uri="{BB962C8B-B14F-4D97-AF65-F5344CB8AC3E}">
        <p14:creationId xmlns:p14="http://schemas.microsoft.com/office/powerpoint/2010/main" val="11708227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5" name="Google Shape;145;p3"/>
          <p:cNvSpPr txBox="1"/>
          <p:nvPr/>
        </p:nvSpPr>
        <p:spPr>
          <a:xfrm>
            <a:off x="3259866" y="671264"/>
            <a:ext cx="5616624" cy="523180"/>
          </a:xfrm>
          <a:prstGeom prst="rect">
            <a:avLst/>
          </a:prstGeom>
          <a:noFill/>
          <a:ln>
            <a:noFill/>
          </a:ln>
        </p:spPr>
        <p:txBody>
          <a:bodyPr spcFirstLastPara="1" wrap="square" lIns="91425" tIns="45700" rIns="91425" bIns="45700" anchor="t" anchorCtr="0">
            <a:spAutoFit/>
          </a:bodyPr>
          <a:lstStyle/>
          <a:p>
            <a:pPr lvl="0" algn="ctr"/>
            <a:r>
              <a:rPr lang="ar-JO" sz="2800" b="1" dirty="0">
                <a:solidFill>
                  <a:schemeClr val="bg1"/>
                </a:solidFill>
                <a:latin typeface="Simplified Arabic" pitchFamily="18" charset="-78"/>
                <a:cs typeface="Simplified Arabic" pitchFamily="18" charset="-78"/>
                <a:sym typeface="Tajawal Medium"/>
              </a:rPr>
              <a:t>مفهوم المدرسة المنتجة</a:t>
            </a:r>
            <a:endParaRPr sz="2800" b="1" dirty="0">
              <a:solidFill>
                <a:schemeClr val="bg1"/>
              </a:solidFill>
              <a:latin typeface="Simplified Arabic" pitchFamily="18" charset="-78"/>
              <a:cs typeface="Simplified Arabic" pitchFamily="18" charset="-78"/>
            </a:endParaRPr>
          </a:p>
        </p:txBody>
      </p:sp>
      <p:pic>
        <p:nvPicPr>
          <p:cNvPr id="148" name="Google Shape;148;p3"/>
          <p:cNvPicPr preferRelativeResize="0"/>
          <p:nvPr/>
        </p:nvPicPr>
        <p:blipFill rotWithShape="1">
          <a:blip r:embed="rId4">
            <a:alphaModFix/>
          </a:blip>
          <a:srcRect/>
          <a:stretch/>
        </p:blipFill>
        <p:spPr>
          <a:xfrm>
            <a:off x="280308" y="6311380"/>
            <a:ext cx="1855252" cy="546620"/>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312351" y="6548767"/>
            <a:ext cx="1879649" cy="309233"/>
          </a:xfrm>
          <a:prstGeom prst="rect">
            <a:avLst/>
          </a:prstGeom>
          <a:noFill/>
          <a:ln>
            <a:noFill/>
          </a:ln>
        </p:spPr>
      </p:pic>
      <p:sp>
        <p:nvSpPr>
          <p:cNvPr id="11" name="TextBox 10">
            <a:extLst>
              <a:ext uri="{FF2B5EF4-FFF2-40B4-BE49-F238E27FC236}">
                <a16:creationId xmlns:a16="http://schemas.microsoft.com/office/drawing/2014/main" id="{6B1507B5-E1FD-4446-A011-1608954AA5A1}"/>
              </a:ext>
            </a:extLst>
          </p:cNvPr>
          <p:cNvSpPr txBox="1"/>
          <p:nvPr/>
        </p:nvSpPr>
        <p:spPr>
          <a:xfrm>
            <a:off x="371364" y="1385362"/>
            <a:ext cx="11449272" cy="4734629"/>
          </a:xfrm>
          <a:prstGeom prst="rect">
            <a:avLst/>
          </a:prstGeom>
          <a:noFill/>
        </p:spPr>
        <p:txBody>
          <a:bodyPr wrap="square">
            <a:spAutoFit/>
          </a:bodyPr>
          <a:lstStyle/>
          <a:p>
            <a:pPr algn="just" rtl="1">
              <a:lnSpc>
                <a:spcPct val="150000"/>
              </a:lnSpc>
              <a:spcAft>
                <a:spcPts val="1000"/>
              </a:spcAft>
            </a:pP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 </a:t>
            </a:r>
            <a:r>
              <a:rPr lang="ar-JO" sz="2400" b="1" dirty="0">
                <a:effectLst/>
                <a:latin typeface="Calibri" panose="020F0502020204030204" pitchFamily="34" charset="0"/>
                <a:ea typeface="Times New Roman" panose="02020603050405020304" pitchFamily="18" charset="0"/>
                <a:cs typeface="Simplified Arabic" panose="02020603050405020304" pitchFamily="18" charset="-78"/>
              </a:rPr>
              <a:t>المدرسة المنتجة</a:t>
            </a: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 هي المدرسة التي تفعّل مبدأ الشراکة المجتمعية والعمل التعاوني للأخذ بيد الطالب إلى سوق العمل والاندماج في الحياة الطبيعية، مما يحقق ذاته ليکون عضواً </a:t>
            </a:r>
            <a:r>
              <a:rPr lang="ar-JO" sz="2400" dirty="0">
                <a:latin typeface="Calibri" panose="020F0502020204030204" pitchFamily="34" charset="0"/>
                <a:ea typeface="Times New Roman" panose="02020603050405020304" pitchFamily="18" charset="0"/>
                <a:cs typeface="Simplified Arabic" panose="02020603050405020304" pitchFamily="18" charset="-78"/>
              </a:rPr>
              <a:t>فاعلاً</a:t>
            </a: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 في المجتمع. (الماضي،2021). </a:t>
            </a:r>
            <a:endParaRPr lang="ar-JO" sz="2400" dirty="0">
              <a:latin typeface="Calibri" panose="020F0502020204030204" pitchFamily="34" charset="0"/>
              <a:ea typeface="Times New Roman" panose="02020603050405020304" pitchFamily="18" charset="0"/>
              <a:cs typeface="Simplified Arabic" panose="02020603050405020304" pitchFamily="18" charset="-78"/>
            </a:endParaRPr>
          </a:p>
          <a:p>
            <a:pPr algn="just" rtl="1">
              <a:lnSpc>
                <a:spcPct val="150000"/>
              </a:lnSpc>
              <a:spcAft>
                <a:spcPts val="1000"/>
              </a:spcAft>
            </a:pP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 </a:t>
            </a:r>
            <a:r>
              <a:rPr lang="ar-JO" sz="2400" b="1" dirty="0">
                <a:effectLst/>
                <a:latin typeface="Calibri" panose="020F0502020204030204" pitchFamily="34" charset="0"/>
                <a:ea typeface="Times New Roman" panose="02020603050405020304" pitchFamily="18" charset="0"/>
                <a:cs typeface="Simplified Arabic" panose="02020603050405020304" pitchFamily="18" charset="-78"/>
              </a:rPr>
              <a:t>المدرسة المنتجة </a:t>
            </a: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 هي عبارة عن مشروع تعليمي يهدف إلى إکساب المتعلم ثقافة العمل والإنتاج والإتقان والجودة وتمثل دوراً محوريًا في عملية التنمية، وتؤکّد النظرة التربوية الحديثة والمتطورة على الدور التنموي للمؤسسة التعليمية وربطها بالمجتمع المحلي من خلال التدريب على المشروعات الإنتاجية الصغيرة المدرّة للربح وترسيخ قيم العمل والإنتاج، ذلك أن رسالة المدرسة المنتجة تتضمن بعدين بعد تعليمي وبعد إنتاجي(الزبون والمهانيه،2022).</a:t>
            </a:r>
          </a:p>
          <a:p>
            <a:pPr algn="just" rtl="1">
              <a:lnSpc>
                <a:spcPct val="150000"/>
              </a:lnSpc>
              <a:spcAft>
                <a:spcPts val="1000"/>
              </a:spcAft>
            </a:pPr>
            <a:r>
              <a:rPr lang="ar-JO" sz="2400" dirty="0">
                <a:latin typeface="Calibri" panose="020F0502020204030204" pitchFamily="34" charset="0"/>
                <a:ea typeface="Times New Roman" panose="02020603050405020304" pitchFamily="18" charset="0"/>
                <a:cs typeface="Simplified Arabic" panose="02020603050405020304" pitchFamily="18" charset="-78"/>
              </a:rPr>
              <a:t>كما عرّفت</a:t>
            </a: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 </a:t>
            </a:r>
            <a:r>
              <a:rPr lang="ar-JO" sz="2400" b="1" dirty="0">
                <a:effectLst/>
                <a:latin typeface="Calibri" panose="020F0502020204030204" pitchFamily="34" charset="0"/>
                <a:ea typeface="Times New Roman" panose="02020603050405020304" pitchFamily="18" charset="0"/>
                <a:cs typeface="Simplified Arabic" panose="02020603050405020304" pitchFamily="18" charset="-78"/>
              </a:rPr>
              <a:t>المدرسة المنتجة </a:t>
            </a: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بأنها عملية إرساء نظرة حديثة مختلفة ومتطورة لدور المدرسة فى المجتمع لتضمن من خلالها ربط المدرسة بالمجتمع  وتعميق ولاء الطالب لمجتمعه.   </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p:txBody>
      </p:sp>
      <p:pic>
        <p:nvPicPr>
          <p:cNvPr id="9" name="Google Shape;143;p3">
            <a:extLst>
              <a:ext uri="{FF2B5EF4-FFF2-40B4-BE49-F238E27FC236}">
                <a16:creationId xmlns:a16="http://schemas.microsoft.com/office/drawing/2014/main" id="{C5C2F473-08A0-47A7-B6D5-86CEBBDBFD83}"/>
              </a:ext>
            </a:extLst>
          </p:cNvPr>
          <p:cNvPicPr preferRelativeResize="0"/>
          <p:nvPr/>
        </p:nvPicPr>
        <p:blipFill rotWithShape="1">
          <a:blip r:embed="rId6">
            <a:alphaModFix/>
            <a:biLevel thresh="75000"/>
            <a:extLst>
              <a:ext uri="{BEBA8EAE-BF5A-486C-A8C5-ECC9F3942E4B}">
                <a14:imgProps xmlns:a14="http://schemas.microsoft.com/office/drawing/2010/main">
                  <a14:imgLayer r:embed="rId7">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8" name="Google Shape;110;p1">
            <a:extLst>
              <a:ext uri="{FF2B5EF4-FFF2-40B4-BE49-F238E27FC236}">
                <a16:creationId xmlns:a16="http://schemas.microsoft.com/office/drawing/2014/main" id="{7DED66A4-BDD2-457A-B987-E1E6FC217D7F}"/>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custDataLst>
      <p:tags r:id="rId1"/>
    </p:custDataLst>
    <p:extLst>
      <p:ext uri="{BB962C8B-B14F-4D97-AF65-F5344CB8AC3E}">
        <p14:creationId xmlns:p14="http://schemas.microsoft.com/office/powerpoint/2010/main" val="37384429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5" name="Google Shape;145;p3"/>
          <p:cNvSpPr txBox="1"/>
          <p:nvPr/>
        </p:nvSpPr>
        <p:spPr>
          <a:xfrm>
            <a:off x="3259866" y="671264"/>
            <a:ext cx="5616624" cy="523180"/>
          </a:xfrm>
          <a:prstGeom prst="rect">
            <a:avLst/>
          </a:prstGeom>
          <a:noFill/>
          <a:ln>
            <a:noFill/>
          </a:ln>
        </p:spPr>
        <p:txBody>
          <a:bodyPr spcFirstLastPara="1" wrap="square" lIns="91425" tIns="45700" rIns="91425" bIns="45700" anchor="t" anchorCtr="0">
            <a:spAutoFit/>
          </a:bodyPr>
          <a:lstStyle/>
          <a:p>
            <a:pPr lvl="0" algn="ctr"/>
            <a:r>
              <a:rPr lang="ar-JO" sz="2800" b="1" dirty="0">
                <a:solidFill>
                  <a:schemeClr val="bg1"/>
                </a:solidFill>
                <a:latin typeface="Simplified Arabic" pitchFamily="18" charset="-78"/>
                <a:cs typeface="Simplified Arabic" pitchFamily="18" charset="-78"/>
                <a:sym typeface="Tajawal Medium"/>
              </a:rPr>
              <a:t>مفهوم المدرسة المنتجة</a:t>
            </a:r>
            <a:endParaRPr sz="2800" b="1" dirty="0">
              <a:solidFill>
                <a:schemeClr val="bg1"/>
              </a:solidFill>
              <a:latin typeface="Simplified Arabic" pitchFamily="18" charset="-78"/>
              <a:cs typeface="Simplified Arabic" pitchFamily="18" charset="-78"/>
            </a:endParaRPr>
          </a:p>
        </p:txBody>
      </p:sp>
      <p:pic>
        <p:nvPicPr>
          <p:cNvPr id="148" name="Google Shape;148;p3"/>
          <p:cNvPicPr preferRelativeResize="0"/>
          <p:nvPr/>
        </p:nvPicPr>
        <p:blipFill rotWithShape="1">
          <a:blip r:embed="rId4">
            <a:alphaModFix/>
          </a:blip>
          <a:srcRect/>
          <a:stretch/>
        </p:blipFill>
        <p:spPr>
          <a:xfrm>
            <a:off x="280308" y="6311380"/>
            <a:ext cx="1855252" cy="546620"/>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312351" y="6548767"/>
            <a:ext cx="1879649" cy="309233"/>
          </a:xfrm>
          <a:prstGeom prst="rect">
            <a:avLst/>
          </a:prstGeom>
          <a:noFill/>
          <a:ln>
            <a:noFill/>
          </a:ln>
        </p:spPr>
      </p:pic>
      <p:sp>
        <p:nvSpPr>
          <p:cNvPr id="11" name="TextBox 10">
            <a:extLst>
              <a:ext uri="{FF2B5EF4-FFF2-40B4-BE49-F238E27FC236}">
                <a16:creationId xmlns:a16="http://schemas.microsoft.com/office/drawing/2014/main" id="{6B1507B5-E1FD-4446-A011-1608954AA5A1}"/>
              </a:ext>
            </a:extLst>
          </p:cNvPr>
          <p:cNvSpPr txBox="1"/>
          <p:nvPr/>
        </p:nvSpPr>
        <p:spPr>
          <a:xfrm>
            <a:off x="371364" y="1385362"/>
            <a:ext cx="11449272" cy="4606389"/>
          </a:xfrm>
          <a:prstGeom prst="rect">
            <a:avLst/>
          </a:prstGeom>
          <a:noFill/>
        </p:spPr>
        <p:txBody>
          <a:bodyPr wrap="square">
            <a:spAutoFit/>
          </a:bodyPr>
          <a:lstStyle/>
          <a:p>
            <a:pPr algn="just" rtl="1">
              <a:lnSpc>
                <a:spcPct val="150000"/>
              </a:lnSpc>
              <a:spcAft>
                <a:spcPts val="1000"/>
              </a:spcAft>
            </a:pP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       توفّر المدرسة المنتجة أنشطة مختلفة تعمل على تمكين قدرات الأفراد وسلوكياتهم وتشجيعهم على التفاعل والتعاون، وعلى زيادة المشاركة والتواصل بين الطلبة والمعلمين في الإطار الذي يجعلهم مشاركين ومسؤولين في تطوير ورفع مستوى العملية التعليمية والإنتاجية للمدرسة . وعند النظر إلى الدول المتقدمة، يلاحظ أن هناك ربط حقيقي بين التعليم والعمل الإنتاجي في المجتمع، لبناء شخصية </a:t>
            </a:r>
            <a:r>
              <a:rPr lang="ar-JO" sz="2400" dirty="0">
                <a:latin typeface="Calibri" panose="020F0502020204030204" pitchFamily="34" charset="0"/>
                <a:ea typeface="Times New Roman" panose="02020603050405020304" pitchFamily="18" charset="0"/>
                <a:cs typeface="Simplified Arabic" panose="02020603050405020304" pitchFamily="18" charset="-78"/>
              </a:rPr>
              <a:t>الطالب</a:t>
            </a: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 المنتج والذي </a:t>
            </a:r>
            <a:r>
              <a:rPr lang="ar-JO" sz="2400" dirty="0">
                <a:latin typeface="Calibri" panose="020F0502020204030204" pitchFamily="34" charset="0"/>
                <a:ea typeface="Times New Roman" panose="02020603050405020304" pitchFamily="18" charset="0"/>
                <a:cs typeface="Simplified Arabic" panose="02020603050405020304" pitchFamily="18" charset="-78"/>
              </a:rPr>
              <a:t>ي</a:t>
            </a: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سهم في الدور التنموي للمجتمع بأكمله.</a:t>
            </a:r>
          </a:p>
          <a:p>
            <a:pPr algn="just" rtl="1">
              <a:lnSpc>
                <a:spcPct val="150000"/>
              </a:lnSpc>
              <a:spcAft>
                <a:spcPts val="1000"/>
              </a:spcAft>
            </a:pP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       مما سبق يمکن القول أن فلسفة المدرسة المنتجة تکمن في العمل على توفير مصادر تمويلية جديدة عن طريق تحويل المدرسة إلى وحدات منتجة ذاتية التمويل. إذ يعتبر التمويل الذاتي للمدرسة أحد تطبيقات الإدارة الذاتية التي يتم من خلالها صنع القرار من قبل هيئة العاملين داخل المدرسة، وذلك للتحول من ثقافة الاستهلاك إلى ثقافة الإنتاج. (الزبون، المهانيه،2022).</a:t>
            </a:r>
          </a:p>
        </p:txBody>
      </p:sp>
      <p:pic>
        <p:nvPicPr>
          <p:cNvPr id="9" name="Google Shape;143;p3">
            <a:extLst>
              <a:ext uri="{FF2B5EF4-FFF2-40B4-BE49-F238E27FC236}">
                <a16:creationId xmlns:a16="http://schemas.microsoft.com/office/drawing/2014/main" id="{C5C2F473-08A0-47A7-B6D5-86CEBBDBFD83}"/>
              </a:ext>
            </a:extLst>
          </p:cNvPr>
          <p:cNvPicPr preferRelativeResize="0"/>
          <p:nvPr/>
        </p:nvPicPr>
        <p:blipFill rotWithShape="1">
          <a:blip r:embed="rId6">
            <a:alphaModFix/>
            <a:biLevel thresh="75000"/>
            <a:extLst>
              <a:ext uri="{BEBA8EAE-BF5A-486C-A8C5-ECC9F3942E4B}">
                <a14:imgProps xmlns:a14="http://schemas.microsoft.com/office/drawing/2010/main">
                  <a14:imgLayer r:embed="rId7">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8" name="Google Shape;110;p1">
            <a:extLst>
              <a:ext uri="{FF2B5EF4-FFF2-40B4-BE49-F238E27FC236}">
                <a16:creationId xmlns:a16="http://schemas.microsoft.com/office/drawing/2014/main" id="{33F8F40F-A503-4C3C-AE2A-AAC74C0ACD9F}"/>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custDataLst>
      <p:tags r:id="rId1"/>
    </p:custDataLst>
    <p:extLst>
      <p:ext uri="{BB962C8B-B14F-4D97-AF65-F5344CB8AC3E}">
        <p14:creationId xmlns:p14="http://schemas.microsoft.com/office/powerpoint/2010/main" val="11388267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a:extLst>
              <a:ext uri="{FF2B5EF4-FFF2-40B4-BE49-F238E27FC236}">
                <a16:creationId xmlns:a16="http://schemas.microsoft.com/office/drawing/2014/main" id="{2C650380-26CC-4B0F-9AB4-A6DA9D50F7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7568" y="978613"/>
            <a:ext cx="8136904" cy="5517355"/>
          </a:xfrm>
          <a:prstGeom prst="rect">
            <a:avLst/>
          </a:prstGeom>
          <a:ln w="88900" cap="sq" cmpd="thickThin">
            <a:solidFill>
              <a:srgbClr val="000000"/>
            </a:solidFill>
            <a:prstDash val="solid"/>
            <a:miter lim="800000"/>
          </a:ln>
          <a:effectLst>
            <a:innerShdw blurRad="76200">
              <a:srgbClr val="000000"/>
            </a:innerShdw>
          </a:effectLst>
        </p:spPr>
      </p:pic>
      <p:sp>
        <p:nvSpPr>
          <p:cNvPr id="6" name="TextBox 5">
            <a:extLst>
              <a:ext uri="{FF2B5EF4-FFF2-40B4-BE49-F238E27FC236}">
                <a16:creationId xmlns:a16="http://schemas.microsoft.com/office/drawing/2014/main" id="{34C75709-F0B6-48E5-A08C-7DCA262A283C}"/>
              </a:ext>
            </a:extLst>
          </p:cNvPr>
          <p:cNvSpPr txBox="1"/>
          <p:nvPr/>
        </p:nvSpPr>
        <p:spPr>
          <a:xfrm>
            <a:off x="5159896" y="6547972"/>
            <a:ext cx="2632480" cy="307777"/>
          </a:xfrm>
          <a:prstGeom prst="rect">
            <a:avLst/>
          </a:prstGeom>
          <a:noFill/>
        </p:spPr>
        <p:txBody>
          <a:bodyPr wrap="square">
            <a:spAutoFit/>
          </a:bodyPr>
          <a:lstStyle/>
          <a:p>
            <a:r>
              <a:rPr lang="ar-JO" b="1" dirty="0"/>
              <a:t>(المرجع:أخضر، أروى،2015)</a:t>
            </a:r>
          </a:p>
        </p:txBody>
      </p:sp>
      <p:sp>
        <p:nvSpPr>
          <p:cNvPr id="8" name="TextBox 7">
            <a:extLst>
              <a:ext uri="{FF2B5EF4-FFF2-40B4-BE49-F238E27FC236}">
                <a16:creationId xmlns:a16="http://schemas.microsoft.com/office/drawing/2014/main" id="{540B9B2C-319A-4A7D-9A65-06E3E64EB531}"/>
              </a:ext>
            </a:extLst>
          </p:cNvPr>
          <p:cNvSpPr txBox="1"/>
          <p:nvPr/>
        </p:nvSpPr>
        <p:spPr>
          <a:xfrm>
            <a:off x="3449706" y="260648"/>
            <a:ext cx="5652628"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chemeClr val="bg1"/>
                </a:solidFill>
                <a:effectLst/>
                <a:uLnTx/>
                <a:uFillTx/>
                <a:latin typeface="Arial"/>
                <a:cs typeface="Times New Roman" panose="02020603050405020304" pitchFamily="18" charset="0"/>
                <a:sym typeface="Arial"/>
              </a:rPr>
              <a:t>الفرق بين المدرسة التقليدية والمدرسة المنتجة</a:t>
            </a:r>
          </a:p>
        </p:txBody>
      </p:sp>
      <p:pic>
        <p:nvPicPr>
          <p:cNvPr id="9" name="Google Shape;143;p3">
            <a:extLst>
              <a:ext uri="{FF2B5EF4-FFF2-40B4-BE49-F238E27FC236}">
                <a16:creationId xmlns:a16="http://schemas.microsoft.com/office/drawing/2014/main" id="{29C215D1-29FC-4BE8-92A6-FDB3857E978B}"/>
              </a:ext>
            </a:extLst>
          </p:cNvPr>
          <p:cNvPicPr preferRelativeResize="0"/>
          <p:nvPr/>
        </p:nvPicPr>
        <p:blipFill rotWithShape="1">
          <a:blip r:embed="rId3">
            <a:alphaModFix/>
            <a:biLevel thresh="75000"/>
            <a:extLst>
              <a:ext uri="{BEBA8EAE-BF5A-486C-A8C5-ECC9F3942E4B}">
                <a14:imgProps xmlns:a14="http://schemas.microsoft.com/office/drawing/2010/main">
                  <a14:imgLayer r:embed="rId4">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Tree>
    <p:extLst>
      <p:ext uri="{BB962C8B-B14F-4D97-AF65-F5344CB8AC3E}">
        <p14:creationId xmlns:p14="http://schemas.microsoft.com/office/powerpoint/2010/main" val="3586549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D451DF7-6107-44C5-B0BE-8C9E4B282B1E}"/>
              </a:ext>
            </a:extLst>
          </p:cNvPr>
          <p:cNvSpPr txBox="1"/>
          <p:nvPr/>
        </p:nvSpPr>
        <p:spPr>
          <a:xfrm>
            <a:off x="504698" y="527568"/>
            <a:ext cx="11259024" cy="5563831"/>
          </a:xfrm>
          <a:prstGeom prst="rect">
            <a:avLst/>
          </a:prstGeom>
          <a:noFill/>
        </p:spPr>
        <p:txBody>
          <a:bodyPr wrap="square">
            <a:spAutoFit/>
          </a:bodyPr>
          <a:lstStyle/>
          <a:p>
            <a:pPr algn="r">
              <a:lnSpc>
                <a:spcPct val="150000"/>
              </a:lnSpc>
            </a:pPr>
            <a:r>
              <a:rPr lang="ar-JO" sz="2400" b="1" i="0" dirty="0">
                <a:solidFill>
                  <a:schemeClr val="bg1"/>
                </a:solidFill>
                <a:effectLst/>
                <a:latin typeface="Segoe UI" panose="020B0502040204020203" pitchFamily="34" charset="0"/>
              </a:rPr>
              <a:t>أهمية المدرسة المنتجة </a:t>
            </a:r>
            <a:br>
              <a:rPr lang="ar-JO" sz="2400" dirty="0"/>
            </a:br>
            <a:r>
              <a:rPr lang="ar-JO" sz="2400" b="1" i="0" dirty="0">
                <a:solidFill>
                  <a:srgbClr val="000000"/>
                </a:solidFill>
                <a:effectLst/>
                <a:latin typeface="Segoe UI" panose="020B0502040204020203" pitchFamily="34" charset="0"/>
              </a:rPr>
              <a:t>1- تنمية المهارات العملية والعلمية لدى الطلبة.</a:t>
            </a:r>
            <a:br>
              <a:rPr lang="ar-JO" sz="2400" b="1" dirty="0"/>
            </a:br>
            <a:r>
              <a:rPr lang="ar-JO" sz="2400" b="1" i="0" dirty="0">
                <a:solidFill>
                  <a:srgbClr val="000000"/>
                </a:solidFill>
                <a:effectLst/>
                <a:latin typeface="Segoe UI" panose="020B0502040204020203" pitchFamily="34" charset="0"/>
              </a:rPr>
              <a:t>2- المساهمة في حل مشكلة البطالة.</a:t>
            </a:r>
            <a:br>
              <a:rPr lang="ar-JO" sz="2400" b="1" dirty="0"/>
            </a:br>
            <a:r>
              <a:rPr lang="ar-JO" sz="2400" b="1" i="0" dirty="0">
                <a:solidFill>
                  <a:srgbClr val="000000"/>
                </a:solidFill>
                <a:effectLst/>
                <a:latin typeface="Segoe UI" panose="020B0502040204020203" pitchFamily="34" charset="0"/>
              </a:rPr>
              <a:t>3- تعزيز ثقة الشباب بأنفسهم من خلال دعم مشاريعهم الريادية .</a:t>
            </a:r>
            <a:br>
              <a:rPr lang="ar-JO" sz="2400" b="1" dirty="0"/>
            </a:br>
            <a:r>
              <a:rPr lang="ar-JO" sz="2400" b="1" i="0" dirty="0">
                <a:solidFill>
                  <a:srgbClr val="000000"/>
                </a:solidFill>
                <a:effectLst/>
                <a:latin typeface="Segoe UI" panose="020B0502040204020203" pitchFamily="34" charset="0"/>
              </a:rPr>
              <a:t>4- تعميق روح المشاركة المجتمعية لدى أولياء الأمور وذلك </a:t>
            </a:r>
            <a:r>
              <a:rPr lang="ar-JO" sz="2400" b="1" dirty="0">
                <a:latin typeface="Segoe UI" panose="020B0502040204020203" pitchFamily="34" charset="0"/>
              </a:rPr>
              <a:t>من خلال </a:t>
            </a:r>
            <a:r>
              <a:rPr lang="ar-JO" sz="2400" b="1" i="0" dirty="0">
                <a:solidFill>
                  <a:srgbClr val="000000"/>
                </a:solidFill>
                <a:effectLst/>
                <a:latin typeface="Segoe UI" panose="020B0502040204020203" pitchFamily="34" charset="0"/>
              </a:rPr>
              <a:t>نقل خبراتهم إلى المدرسة المنتجة.</a:t>
            </a:r>
            <a:br>
              <a:rPr lang="ar-JO" sz="2400" b="1" dirty="0"/>
            </a:br>
            <a:r>
              <a:rPr lang="ar-JO" sz="2400" b="1" i="0" dirty="0">
                <a:solidFill>
                  <a:srgbClr val="000000"/>
                </a:solidFill>
                <a:effectLst/>
                <a:latin typeface="Segoe UI" panose="020B0502040204020203" pitchFamily="34" charset="0"/>
              </a:rPr>
              <a:t>5- تعميق روح الانتماء وحب الوطن القائم على الإدراك الواعي </a:t>
            </a:r>
            <a:r>
              <a:rPr lang="ar-JO" sz="2400" b="1" dirty="0">
                <a:latin typeface="Segoe UI" panose="020B0502040204020203" pitchFamily="34" charset="0"/>
              </a:rPr>
              <a:t>ا</a:t>
            </a:r>
            <a:r>
              <a:rPr lang="ar-JO" sz="2400" b="1" i="0" dirty="0">
                <a:solidFill>
                  <a:srgbClr val="000000"/>
                </a:solidFill>
                <a:effectLst/>
                <a:latin typeface="Segoe UI" panose="020B0502040204020203" pitchFamily="34" charset="0"/>
              </a:rPr>
              <a:t>لمتوازن بين الحقوق والواجبات.</a:t>
            </a:r>
            <a:br>
              <a:rPr lang="ar-JO" sz="2400" b="1" dirty="0"/>
            </a:br>
            <a:r>
              <a:rPr lang="ar-JO" sz="2400" b="1" i="0" dirty="0">
                <a:solidFill>
                  <a:srgbClr val="000000"/>
                </a:solidFill>
                <a:effectLst/>
                <a:latin typeface="Segoe UI" panose="020B0502040204020203" pitchFamily="34" charset="0"/>
              </a:rPr>
              <a:t>6- تحقيق العدالة الاجتماعية والمساواة في فرص التعليم وجودته ، والعمل بروح الفريق الواحد واحترام قدرات الآخرين ومهاراتهم.</a:t>
            </a:r>
            <a:br>
              <a:rPr lang="ar-JO" sz="2400" b="1" dirty="0"/>
            </a:br>
            <a:r>
              <a:rPr lang="ar-JO" sz="2400" b="1" i="0" dirty="0">
                <a:solidFill>
                  <a:srgbClr val="000000"/>
                </a:solidFill>
                <a:effectLst/>
                <a:latin typeface="Segoe UI" panose="020B0502040204020203" pitchFamily="34" charset="0"/>
              </a:rPr>
              <a:t>7- إيجاد حياة طلابية فاعلة عن طريق تكامل كافة الأنشطة الرياضية والاجتماعية والثقافية والعلمية والدينية. </a:t>
            </a:r>
            <a:br>
              <a:rPr lang="ar-JO" sz="2400" b="1" dirty="0"/>
            </a:br>
            <a:r>
              <a:rPr lang="ar-JO" sz="2400" b="1" i="0" dirty="0">
                <a:solidFill>
                  <a:srgbClr val="000000"/>
                </a:solidFill>
                <a:effectLst/>
                <a:latin typeface="Segoe UI" panose="020B0502040204020203" pitchFamily="34" charset="0"/>
              </a:rPr>
              <a:t>8- إيجاد أجيال جديدة قادرة على الإندماج في المجتمع.</a:t>
            </a:r>
            <a:endParaRPr lang="en-GB" sz="2400" b="1" dirty="0"/>
          </a:p>
        </p:txBody>
      </p:sp>
      <p:pic>
        <p:nvPicPr>
          <p:cNvPr id="4" name="Google Shape;143;p3">
            <a:extLst>
              <a:ext uri="{FF2B5EF4-FFF2-40B4-BE49-F238E27FC236}">
                <a16:creationId xmlns:a16="http://schemas.microsoft.com/office/drawing/2014/main" id="{069E1911-F477-4EF9-BF59-AF1CB3DC6148}"/>
              </a:ext>
            </a:extLst>
          </p:cNvPr>
          <p:cNvPicPr preferRelativeResize="0"/>
          <p:nvPr/>
        </p:nvPicPr>
        <p:blipFill rotWithShape="1">
          <a:blip r:embed="rId2">
            <a:alphaModFix/>
            <a:biLevel thresh="75000"/>
            <a:extLst>
              <a:ext uri="{BEBA8EAE-BF5A-486C-A8C5-ECC9F3942E4B}">
                <a14:imgProps xmlns:a14="http://schemas.microsoft.com/office/drawing/2010/main">
                  <a14:imgLayer r:embed="rId3">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5" name="Google Shape;110;p1">
            <a:extLst>
              <a:ext uri="{FF2B5EF4-FFF2-40B4-BE49-F238E27FC236}">
                <a16:creationId xmlns:a16="http://schemas.microsoft.com/office/drawing/2014/main" id="{BBD5AFD1-15E3-4172-A8C8-950045446EA2}"/>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extLst>
      <p:ext uri="{BB962C8B-B14F-4D97-AF65-F5344CB8AC3E}">
        <p14:creationId xmlns:p14="http://schemas.microsoft.com/office/powerpoint/2010/main" val="5358254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4B46FBA-B6A0-4BFF-B3BF-BD6680997FA2}"/>
              </a:ext>
            </a:extLst>
          </p:cNvPr>
          <p:cNvSpPr txBox="1"/>
          <p:nvPr/>
        </p:nvSpPr>
        <p:spPr>
          <a:xfrm>
            <a:off x="1343472" y="240168"/>
            <a:ext cx="10585176" cy="163121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chemeClr val="bg1"/>
                </a:solidFill>
                <a:effectLst/>
                <a:uLnTx/>
                <a:uFillTx/>
                <a:latin typeface="Arial"/>
                <a:cs typeface="Times New Roman" panose="02020603050405020304" pitchFamily="18" charset="0"/>
                <a:sym typeface="Arial"/>
              </a:rPr>
              <a:t>أهداف المدرسة المنتجة</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chemeClr val="bg1"/>
              </a:solidFill>
              <a:effectLst/>
              <a:uLnTx/>
              <a:uFillTx/>
              <a:latin typeface="Arial"/>
              <a:cs typeface="Times New Roman" panose="02020603050405020304" pitchFamily="18" charset="0"/>
              <a:sym typeface="Arial"/>
            </a:endParaRPr>
          </a:p>
          <a:p>
            <a:pPr algn="r">
              <a:defRPr/>
            </a:pPr>
            <a:r>
              <a:rPr lang="ar-JO" sz="2400" b="1" dirty="0">
                <a:cs typeface="+mj-cs"/>
              </a:rPr>
              <a:t>تتنوع أهداف المدرسة المنتجة بحسب الأنشطة التي تقوم بها، ومن أهم أهداف المدرسة المنتجة:</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chemeClr val="bg1"/>
              </a:solidFill>
              <a:effectLst/>
              <a:uLnTx/>
              <a:uFillTx/>
              <a:latin typeface="Arial"/>
              <a:cs typeface="Times New Roman" panose="02020603050405020304" pitchFamily="18" charset="0"/>
              <a:sym typeface="Arial"/>
            </a:endParaRPr>
          </a:p>
        </p:txBody>
      </p:sp>
      <p:grpSp>
        <p:nvGrpSpPr>
          <p:cNvPr id="5" name="Group 30">
            <a:extLst>
              <a:ext uri="{FF2B5EF4-FFF2-40B4-BE49-F238E27FC236}">
                <a16:creationId xmlns:a16="http://schemas.microsoft.com/office/drawing/2014/main" id="{E16A91E6-FCFF-4CDC-B667-0F848DCD3C10}"/>
              </a:ext>
            </a:extLst>
          </p:cNvPr>
          <p:cNvGrpSpPr/>
          <p:nvPr/>
        </p:nvGrpSpPr>
        <p:grpSpPr>
          <a:xfrm>
            <a:off x="1200548" y="1432895"/>
            <a:ext cx="10369152" cy="5241295"/>
            <a:chOff x="-621672" y="1687760"/>
            <a:chExt cx="10377814" cy="4072485"/>
          </a:xfrm>
          <a:effectLst>
            <a:outerShdw blurRad="50800" dist="50800" dir="5400000" algn="ctr" rotWithShape="0">
              <a:schemeClr val="tx2"/>
            </a:outerShdw>
          </a:effectLst>
        </p:grpSpPr>
        <p:grpSp>
          <p:nvGrpSpPr>
            <p:cNvPr id="7" name="Group 12">
              <a:extLst>
                <a:ext uri="{FF2B5EF4-FFF2-40B4-BE49-F238E27FC236}">
                  <a16:creationId xmlns:a16="http://schemas.microsoft.com/office/drawing/2014/main" id="{F286A376-D91D-4FA3-A916-C33AF59E11A1}"/>
                </a:ext>
              </a:extLst>
            </p:cNvPr>
            <p:cNvGrpSpPr/>
            <p:nvPr/>
          </p:nvGrpSpPr>
          <p:grpSpPr>
            <a:xfrm>
              <a:off x="4562475" y="1714499"/>
              <a:ext cx="5193667" cy="1990727"/>
              <a:chOff x="4562475" y="1714499"/>
              <a:chExt cx="5193667" cy="1990727"/>
            </a:xfrm>
          </p:grpSpPr>
          <p:sp>
            <p:nvSpPr>
              <p:cNvPr id="26" name="Rectangle 4">
                <a:extLst>
                  <a:ext uri="{FF2B5EF4-FFF2-40B4-BE49-F238E27FC236}">
                    <a16:creationId xmlns:a16="http://schemas.microsoft.com/office/drawing/2014/main" id="{C39CBCDD-BE69-43D6-9153-F71A1FE1B0E7}"/>
                  </a:ext>
                </a:extLst>
              </p:cNvPr>
              <p:cNvSpPr/>
              <p:nvPr/>
            </p:nvSpPr>
            <p:spPr>
              <a:xfrm>
                <a:off x="5868142" y="1716807"/>
                <a:ext cx="3888000" cy="360040"/>
              </a:xfrm>
              <a:prstGeom prst="rect">
                <a:avLst/>
              </a:prstGeom>
              <a:gradFill>
                <a:gsLst>
                  <a:gs pos="11000">
                    <a:srgbClr val="7030A0"/>
                  </a:gs>
                  <a:gs pos="100000">
                    <a:schemeClr val="accent1">
                      <a:tint val="44500"/>
                      <a:satMod val="160000"/>
                    </a:schemeClr>
                  </a:gs>
                  <a:gs pos="36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5">
                <a:extLst>
                  <a:ext uri="{FF2B5EF4-FFF2-40B4-BE49-F238E27FC236}">
                    <a16:creationId xmlns:a16="http://schemas.microsoft.com/office/drawing/2014/main" id="{304DF005-928E-4922-9E9A-AB9702DD2E9E}"/>
                  </a:ext>
                </a:extLst>
              </p:cNvPr>
              <p:cNvSpPr/>
              <p:nvPr/>
            </p:nvSpPr>
            <p:spPr>
              <a:xfrm>
                <a:off x="5867400" y="2148855"/>
                <a:ext cx="3888742" cy="360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6">
                <a:extLst>
                  <a:ext uri="{FF2B5EF4-FFF2-40B4-BE49-F238E27FC236}">
                    <a16:creationId xmlns:a16="http://schemas.microsoft.com/office/drawing/2014/main" id="{F9634116-55E1-4964-BED6-4A39D97F6048}"/>
                  </a:ext>
                </a:extLst>
              </p:cNvPr>
              <p:cNvSpPr/>
              <p:nvPr/>
            </p:nvSpPr>
            <p:spPr>
              <a:xfrm>
                <a:off x="5868142" y="2580903"/>
                <a:ext cx="3888000" cy="360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7">
                <a:extLst>
                  <a:ext uri="{FF2B5EF4-FFF2-40B4-BE49-F238E27FC236}">
                    <a16:creationId xmlns:a16="http://schemas.microsoft.com/office/drawing/2014/main" id="{8C6DEC02-DA51-439C-89E3-B1BB2230A004}"/>
                  </a:ext>
                </a:extLst>
              </p:cNvPr>
              <p:cNvSpPr/>
              <p:nvPr/>
            </p:nvSpPr>
            <p:spPr>
              <a:xfrm>
                <a:off x="5868142" y="3012951"/>
                <a:ext cx="3888000" cy="360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Freeform 8">
                <a:extLst>
                  <a:ext uri="{FF2B5EF4-FFF2-40B4-BE49-F238E27FC236}">
                    <a16:creationId xmlns:a16="http://schemas.microsoft.com/office/drawing/2014/main" id="{477CC270-DE0B-411B-9F51-668CD3ED96C0}"/>
                  </a:ext>
                </a:extLst>
              </p:cNvPr>
              <p:cNvSpPr/>
              <p:nvPr/>
            </p:nvSpPr>
            <p:spPr>
              <a:xfrm>
                <a:off x="4562475" y="1714499"/>
                <a:ext cx="1304925" cy="1990725"/>
              </a:xfrm>
              <a:custGeom>
                <a:avLst/>
                <a:gdLst>
                  <a:gd name="connsiteX0" fmla="*/ 1295400 w 1304925"/>
                  <a:gd name="connsiteY0" fmla="*/ 0 h 1981200"/>
                  <a:gd name="connsiteX1" fmla="*/ 0 w 1304925"/>
                  <a:gd name="connsiteY1" fmla="*/ 1981200 h 1981200"/>
                  <a:gd name="connsiteX2" fmla="*/ 1304925 w 1304925"/>
                  <a:gd name="connsiteY2" fmla="*/ 342900 h 1981200"/>
                  <a:gd name="connsiteX3" fmla="*/ 1295400 w 1304925"/>
                  <a:gd name="connsiteY3" fmla="*/ 0 h 1981200"/>
                  <a:gd name="connsiteX0" fmla="*/ 1295400 w 1304925"/>
                  <a:gd name="connsiteY0" fmla="*/ 0 h 1981200"/>
                  <a:gd name="connsiteX1" fmla="*/ 0 w 1304925"/>
                  <a:gd name="connsiteY1" fmla="*/ 1981200 h 1981200"/>
                  <a:gd name="connsiteX2" fmla="*/ 1304925 w 1304925"/>
                  <a:gd name="connsiteY2" fmla="*/ 342900 h 1981200"/>
                  <a:gd name="connsiteX3" fmla="*/ 1295400 w 1304925"/>
                  <a:gd name="connsiteY3" fmla="*/ 0 h 1981200"/>
                  <a:gd name="connsiteX0" fmla="*/ 1304925 w 1304925"/>
                  <a:gd name="connsiteY0" fmla="*/ 0 h 1990725"/>
                  <a:gd name="connsiteX1" fmla="*/ 0 w 1304925"/>
                  <a:gd name="connsiteY1" fmla="*/ 1990725 h 1990725"/>
                  <a:gd name="connsiteX2" fmla="*/ 1304925 w 1304925"/>
                  <a:gd name="connsiteY2" fmla="*/ 352425 h 1990725"/>
                  <a:gd name="connsiteX3" fmla="*/ 1304925 w 1304925"/>
                  <a:gd name="connsiteY3" fmla="*/ 0 h 1990725"/>
                  <a:gd name="connsiteX0" fmla="*/ 1304925 w 1304925"/>
                  <a:gd name="connsiteY0" fmla="*/ 0 h 1990725"/>
                  <a:gd name="connsiteX1" fmla="*/ 0 w 1304925"/>
                  <a:gd name="connsiteY1" fmla="*/ 1990725 h 1990725"/>
                  <a:gd name="connsiteX2" fmla="*/ 1304925 w 1304925"/>
                  <a:gd name="connsiteY2" fmla="*/ 358709 h 1990725"/>
                  <a:gd name="connsiteX3" fmla="*/ 1304925 w 1304925"/>
                  <a:gd name="connsiteY3" fmla="*/ 0 h 1990725"/>
                </a:gdLst>
                <a:ahLst/>
                <a:cxnLst>
                  <a:cxn ang="0">
                    <a:pos x="connsiteX0" y="connsiteY0"/>
                  </a:cxn>
                  <a:cxn ang="0">
                    <a:pos x="connsiteX1" y="connsiteY1"/>
                  </a:cxn>
                  <a:cxn ang="0">
                    <a:pos x="connsiteX2" y="connsiteY2"/>
                  </a:cxn>
                  <a:cxn ang="0">
                    <a:pos x="connsiteX3" y="connsiteY3"/>
                  </a:cxn>
                </a:cxnLst>
                <a:rect l="l" t="t" r="r" b="b"/>
                <a:pathLst>
                  <a:path w="1304925" h="1990725">
                    <a:moveTo>
                      <a:pt x="1304925" y="0"/>
                    </a:moveTo>
                    <a:lnTo>
                      <a:pt x="0" y="1990725"/>
                    </a:lnTo>
                    <a:lnTo>
                      <a:pt x="1304925" y="358709"/>
                    </a:lnTo>
                    <a:lnTo>
                      <a:pt x="1304925" y="0"/>
                    </a:lnTo>
                    <a:close/>
                  </a:path>
                </a:pathLst>
              </a:custGeom>
              <a:pattFill prst="pct5">
                <a:fgClr>
                  <a:schemeClr val="tx2">
                    <a:lumMod val="9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9">
                <a:extLst>
                  <a:ext uri="{FF2B5EF4-FFF2-40B4-BE49-F238E27FC236}">
                    <a16:creationId xmlns:a16="http://schemas.microsoft.com/office/drawing/2014/main" id="{F73B15BB-7B65-40D3-9935-E24DC74C74B3}"/>
                  </a:ext>
                </a:extLst>
              </p:cNvPr>
              <p:cNvSpPr/>
              <p:nvPr/>
            </p:nvSpPr>
            <p:spPr>
              <a:xfrm>
                <a:off x="4562476" y="2152650"/>
                <a:ext cx="1311338" cy="1543050"/>
              </a:xfrm>
              <a:custGeom>
                <a:avLst/>
                <a:gdLst>
                  <a:gd name="connsiteX0" fmla="*/ 1295400 w 1304925"/>
                  <a:gd name="connsiteY0" fmla="*/ 0 h 1533525"/>
                  <a:gd name="connsiteX1" fmla="*/ 0 w 1304925"/>
                  <a:gd name="connsiteY1" fmla="*/ 1533525 h 1533525"/>
                  <a:gd name="connsiteX2" fmla="*/ 1304925 w 1304925"/>
                  <a:gd name="connsiteY2" fmla="*/ 333375 h 1533525"/>
                  <a:gd name="connsiteX3" fmla="*/ 1295400 w 1304925"/>
                  <a:gd name="connsiteY3" fmla="*/ 0 h 1533525"/>
                  <a:gd name="connsiteX0" fmla="*/ 1304925 w 1304925"/>
                  <a:gd name="connsiteY0" fmla="*/ 0 h 1543050"/>
                  <a:gd name="connsiteX1" fmla="*/ 0 w 1304925"/>
                  <a:gd name="connsiteY1" fmla="*/ 1543050 h 1543050"/>
                  <a:gd name="connsiteX2" fmla="*/ 1304925 w 1304925"/>
                  <a:gd name="connsiteY2" fmla="*/ 342900 h 1543050"/>
                  <a:gd name="connsiteX3" fmla="*/ 1304925 w 1304925"/>
                  <a:gd name="connsiteY3" fmla="*/ 0 h 1543050"/>
                  <a:gd name="connsiteX0" fmla="*/ 1304925 w 1304925"/>
                  <a:gd name="connsiteY0" fmla="*/ 0 h 1543050"/>
                  <a:gd name="connsiteX1" fmla="*/ 0 w 1304925"/>
                  <a:gd name="connsiteY1" fmla="*/ 1543050 h 1543050"/>
                  <a:gd name="connsiteX2" fmla="*/ 1301782 w 1304925"/>
                  <a:gd name="connsiteY2" fmla="*/ 355469 h 1543050"/>
                  <a:gd name="connsiteX3" fmla="*/ 1304925 w 1304925"/>
                  <a:gd name="connsiteY3" fmla="*/ 0 h 1543050"/>
                  <a:gd name="connsiteX0" fmla="*/ 1304925 w 1311299"/>
                  <a:gd name="connsiteY0" fmla="*/ 0 h 1543050"/>
                  <a:gd name="connsiteX1" fmla="*/ 0 w 1311299"/>
                  <a:gd name="connsiteY1" fmla="*/ 1543050 h 1543050"/>
                  <a:gd name="connsiteX2" fmla="*/ 1311209 w 1311299"/>
                  <a:gd name="connsiteY2" fmla="*/ 355469 h 1543050"/>
                  <a:gd name="connsiteX3" fmla="*/ 1304925 w 1311299"/>
                  <a:gd name="connsiteY3" fmla="*/ 0 h 1543050"/>
                  <a:gd name="connsiteX0" fmla="*/ 1307638 w 1311338"/>
                  <a:gd name="connsiteY0" fmla="*/ 0 h 1543050"/>
                  <a:gd name="connsiteX1" fmla="*/ 0 w 1311338"/>
                  <a:gd name="connsiteY1" fmla="*/ 1543050 h 1543050"/>
                  <a:gd name="connsiteX2" fmla="*/ 1311209 w 1311338"/>
                  <a:gd name="connsiteY2" fmla="*/ 355469 h 1543050"/>
                  <a:gd name="connsiteX3" fmla="*/ 1307638 w 1311338"/>
                  <a:gd name="connsiteY3" fmla="*/ 0 h 1543050"/>
                </a:gdLst>
                <a:ahLst/>
                <a:cxnLst>
                  <a:cxn ang="0">
                    <a:pos x="connsiteX0" y="connsiteY0"/>
                  </a:cxn>
                  <a:cxn ang="0">
                    <a:pos x="connsiteX1" y="connsiteY1"/>
                  </a:cxn>
                  <a:cxn ang="0">
                    <a:pos x="connsiteX2" y="connsiteY2"/>
                  </a:cxn>
                  <a:cxn ang="0">
                    <a:pos x="connsiteX3" y="connsiteY3"/>
                  </a:cxn>
                </a:cxnLst>
                <a:rect l="l" t="t" r="r" b="b"/>
                <a:pathLst>
                  <a:path w="1311338" h="1543050">
                    <a:moveTo>
                      <a:pt x="1307638" y="0"/>
                    </a:moveTo>
                    <a:lnTo>
                      <a:pt x="0" y="1543050"/>
                    </a:lnTo>
                    <a:lnTo>
                      <a:pt x="1311209" y="355469"/>
                    </a:lnTo>
                    <a:cubicBezTo>
                      <a:pt x="1312257" y="236979"/>
                      <a:pt x="1306590" y="118490"/>
                      <a:pt x="1307638" y="0"/>
                    </a:cubicBezTo>
                    <a:close/>
                  </a:path>
                </a:pathLst>
              </a:custGeom>
              <a:pattFill prst="pct5">
                <a:fgClr>
                  <a:schemeClr val="tx2">
                    <a:lumMod val="9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Freeform 10">
                <a:extLst>
                  <a:ext uri="{FF2B5EF4-FFF2-40B4-BE49-F238E27FC236}">
                    <a16:creationId xmlns:a16="http://schemas.microsoft.com/office/drawing/2014/main" id="{04CB6B50-790E-4F1F-8A96-BA9D2128FB03}"/>
                  </a:ext>
                </a:extLst>
              </p:cNvPr>
              <p:cNvSpPr/>
              <p:nvPr/>
            </p:nvSpPr>
            <p:spPr>
              <a:xfrm>
                <a:off x="4562475" y="2581275"/>
                <a:ext cx="1314450" cy="1123950"/>
              </a:xfrm>
              <a:custGeom>
                <a:avLst/>
                <a:gdLst>
                  <a:gd name="connsiteX0" fmla="*/ 1304925 w 1314450"/>
                  <a:gd name="connsiteY0" fmla="*/ 0 h 1123950"/>
                  <a:gd name="connsiteX1" fmla="*/ 0 w 1314450"/>
                  <a:gd name="connsiteY1" fmla="*/ 1123950 h 1123950"/>
                  <a:gd name="connsiteX2" fmla="*/ 1314450 w 1314450"/>
                  <a:gd name="connsiteY2" fmla="*/ 352425 h 1123950"/>
                  <a:gd name="connsiteX3" fmla="*/ 1304925 w 1314450"/>
                  <a:gd name="connsiteY3" fmla="*/ 0 h 1123950"/>
                  <a:gd name="connsiteX0" fmla="*/ 1304925 w 1314450"/>
                  <a:gd name="connsiteY0" fmla="*/ 0 h 1123950"/>
                  <a:gd name="connsiteX1" fmla="*/ 0 w 1314450"/>
                  <a:gd name="connsiteY1" fmla="*/ 1123950 h 1123950"/>
                  <a:gd name="connsiteX2" fmla="*/ 1314450 w 1314450"/>
                  <a:gd name="connsiteY2" fmla="*/ 358709 h 1123950"/>
                  <a:gd name="connsiteX3" fmla="*/ 1304925 w 1314450"/>
                  <a:gd name="connsiteY3" fmla="*/ 0 h 1123950"/>
                </a:gdLst>
                <a:ahLst/>
                <a:cxnLst>
                  <a:cxn ang="0">
                    <a:pos x="connsiteX0" y="connsiteY0"/>
                  </a:cxn>
                  <a:cxn ang="0">
                    <a:pos x="connsiteX1" y="connsiteY1"/>
                  </a:cxn>
                  <a:cxn ang="0">
                    <a:pos x="connsiteX2" y="connsiteY2"/>
                  </a:cxn>
                  <a:cxn ang="0">
                    <a:pos x="connsiteX3" y="connsiteY3"/>
                  </a:cxn>
                </a:cxnLst>
                <a:rect l="l" t="t" r="r" b="b"/>
                <a:pathLst>
                  <a:path w="1314450" h="1123950">
                    <a:moveTo>
                      <a:pt x="1304925" y="0"/>
                    </a:moveTo>
                    <a:lnTo>
                      <a:pt x="0" y="1123950"/>
                    </a:lnTo>
                    <a:lnTo>
                      <a:pt x="1314450" y="358709"/>
                    </a:lnTo>
                    <a:lnTo>
                      <a:pt x="1304925" y="0"/>
                    </a:lnTo>
                    <a:close/>
                  </a:path>
                </a:pathLst>
              </a:custGeom>
              <a:pattFill prst="pct5">
                <a:fgClr>
                  <a:schemeClr val="tx2">
                    <a:lumMod val="9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Freeform 11">
                <a:extLst>
                  <a:ext uri="{FF2B5EF4-FFF2-40B4-BE49-F238E27FC236}">
                    <a16:creationId xmlns:a16="http://schemas.microsoft.com/office/drawing/2014/main" id="{514EC28C-0114-4C6A-AEB0-01DF5A2A87AE}"/>
                  </a:ext>
                </a:extLst>
              </p:cNvPr>
              <p:cNvSpPr/>
              <p:nvPr/>
            </p:nvSpPr>
            <p:spPr>
              <a:xfrm>
                <a:off x="4562475" y="3013044"/>
                <a:ext cx="1314547" cy="692182"/>
              </a:xfrm>
              <a:custGeom>
                <a:avLst/>
                <a:gdLst>
                  <a:gd name="connsiteX0" fmla="*/ 1314450 w 1323975"/>
                  <a:gd name="connsiteY0" fmla="*/ 0 h 695325"/>
                  <a:gd name="connsiteX1" fmla="*/ 0 w 1323975"/>
                  <a:gd name="connsiteY1" fmla="*/ 695325 h 695325"/>
                  <a:gd name="connsiteX2" fmla="*/ 1323975 w 1323975"/>
                  <a:gd name="connsiteY2" fmla="*/ 3429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7147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048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242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61852 h 695325"/>
                  <a:gd name="connsiteX3" fmla="*/ 1314450 w 1323975"/>
                  <a:gd name="connsiteY3" fmla="*/ 0 h 695325"/>
                  <a:gd name="connsiteX0" fmla="*/ 1314450 w 1323975"/>
                  <a:gd name="connsiteY0" fmla="*/ 0 h 689040"/>
                  <a:gd name="connsiteX1" fmla="*/ 0 w 1323975"/>
                  <a:gd name="connsiteY1" fmla="*/ 689040 h 689040"/>
                  <a:gd name="connsiteX2" fmla="*/ 1323975 w 1323975"/>
                  <a:gd name="connsiteY2" fmla="*/ 355567 h 689040"/>
                  <a:gd name="connsiteX3" fmla="*/ 1314450 w 1323975"/>
                  <a:gd name="connsiteY3" fmla="*/ 0 h 689040"/>
                  <a:gd name="connsiteX0" fmla="*/ 1317592 w 1323975"/>
                  <a:gd name="connsiteY0" fmla="*/ 0 h 685898"/>
                  <a:gd name="connsiteX1" fmla="*/ 0 w 1323975"/>
                  <a:gd name="connsiteY1" fmla="*/ 685898 h 685898"/>
                  <a:gd name="connsiteX2" fmla="*/ 1323975 w 1323975"/>
                  <a:gd name="connsiteY2" fmla="*/ 352425 h 685898"/>
                  <a:gd name="connsiteX3" fmla="*/ 1317592 w 1323975"/>
                  <a:gd name="connsiteY3" fmla="*/ 0 h 685898"/>
                  <a:gd name="connsiteX0" fmla="*/ 1317592 w 1330259"/>
                  <a:gd name="connsiteY0" fmla="*/ 0 h 685898"/>
                  <a:gd name="connsiteX1" fmla="*/ 0 w 1330259"/>
                  <a:gd name="connsiteY1" fmla="*/ 685898 h 685898"/>
                  <a:gd name="connsiteX2" fmla="*/ 1330259 w 1330259"/>
                  <a:gd name="connsiteY2" fmla="*/ 346141 h 685898"/>
                  <a:gd name="connsiteX3" fmla="*/ 1317592 w 1330259"/>
                  <a:gd name="connsiteY3" fmla="*/ 0 h 685898"/>
                  <a:gd name="connsiteX0" fmla="*/ 1323877 w 1330259"/>
                  <a:gd name="connsiteY0" fmla="*/ 0 h 695325"/>
                  <a:gd name="connsiteX1" fmla="*/ 0 w 1330259"/>
                  <a:gd name="connsiteY1" fmla="*/ 695325 h 695325"/>
                  <a:gd name="connsiteX2" fmla="*/ 1330259 w 1330259"/>
                  <a:gd name="connsiteY2" fmla="*/ 355568 h 695325"/>
                  <a:gd name="connsiteX3" fmla="*/ 1323877 w 1330259"/>
                  <a:gd name="connsiteY3" fmla="*/ 0 h 695325"/>
                  <a:gd name="connsiteX0" fmla="*/ 1305023 w 1330259"/>
                  <a:gd name="connsiteY0" fmla="*/ 0 h 692182"/>
                  <a:gd name="connsiteX1" fmla="*/ 0 w 1330259"/>
                  <a:gd name="connsiteY1" fmla="*/ 692182 h 692182"/>
                  <a:gd name="connsiteX2" fmla="*/ 1330259 w 1330259"/>
                  <a:gd name="connsiteY2" fmla="*/ 352425 h 692182"/>
                  <a:gd name="connsiteX3" fmla="*/ 1305023 w 1330259"/>
                  <a:gd name="connsiteY3" fmla="*/ 0 h 692182"/>
                  <a:gd name="connsiteX0" fmla="*/ 1305023 w 1305023"/>
                  <a:gd name="connsiteY0" fmla="*/ 0 h 692182"/>
                  <a:gd name="connsiteX1" fmla="*/ 0 w 1305023"/>
                  <a:gd name="connsiteY1" fmla="*/ 692182 h 692182"/>
                  <a:gd name="connsiteX2" fmla="*/ 1301978 w 1305023"/>
                  <a:gd name="connsiteY2" fmla="*/ 355567 h 692182"/>
                  <a:gd name="connsiteX3" fmla="*/ 1305023 w 1305023"/>
                  <a:gd name="connsiteY3" fmla="*/ 0 h 692182"/>
                  <a:gd name="connsiteX0" fmla="*/ 1305023 w 1314547"/>
                  <a:gd name="connsiteY0" fmla="*/ 0 h 692182"/>
                  <a:gd name="connsiteX1" fmla="*/ 0 w 1314547"/>
                  <a:gd name="connsiteY1" fmla="*/ 692182 h 692182"/>
                  <a:gd name="connsiteX2" fmla="*/ 1314547 w 1314547"/>
                  <a:gd name="connsiteY2" fmla="*/ 355567 h 692182"/>
                  <a:gd name="connsiteX3" fmla="*/ 1305023 w 1314547"/>
                  <a:gd name="connsiteY3" fmla="*/ 0 h 692182"/>
                </a:gdLst>
                <a:ahLst/>
                <a:cxnLst>
                  <a:cxn ang="0">
                    <a:pos x="connsiteX0" y="connsiteY0"/>
                  </a:cxn>
                  <a:cxn ang="0">
                    <a:pos x="connsiteX1" y="connsiteY1"/>
                  </a:cxn>
                  <a:cxn ang="0">
                    <a:pos x="connsiteX2" y="connsiteY2"/>
                  </a:cxn>
                  <a:cxn ang="0">
                    <a:pos x="connsiteX3" y="connsiteY3"/>
                  </a:cxn>
                </a:cxnLst>
                <a:rect l="l" t="t" r="r" b="b"/>
                <a:pathLst>
                  <a:path w="1314547" h="692182">
                    <a:moveTo>
                      <a:pt x="1305023" y="0"/>
                    </a:moveTo>
                    <a:lnTo>
                      <a:pt x="0" y="692182"/>
                    </a:lnTo>
                    <a:lnTo>
                      <a:pt x="1314547" y="355567"/>
                    </a:lnTo>
                    <a:lnTo>
                      <a:pt x="1305023" y="0"/>
                    </a:lnTo>
                    <a:close/>
                  </a:path>
                </a:pathLst>
              </a:custGeom>
              <a:pattFill prst="pct5">
                <a:fgClr>
                  <a:schemeClr val="tx2">
                    <a:lumMod val="9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8" name="Group 13">
              <a:extLst>
                <a:ext uri="{FF2B5EF4-FFF2-40B4-BE49-F238E27FC236}">
                  <a16:creationId xmlns:a16="http://schemas.microsoft.com/office/drawing/2014/main" id="{C9CF964A-5FA8-4E30-94AF-586DB28524EC}"/>
                </a:ext>
              </a:extLst>
            </p:cNvPr>
            <p:cNvGrpSpPr/>
            <p:nvPr/>
          </p:nvGrpSpPr>
          <p:grpSpPr>
            <a:xfrm rot="10800000">
              <a:off x="-621670" y="3705224"/>
              <a:ext cx="5193670" cy="1988418"/>
              <a:chOff x="4562475" y="1716807"/>
              <a:chExt cx="5193670" cy="1988418"/>
            </a:xfrm>
            <a:solidFill>
              <a:srgbClr val="F6BF4A"/>
            </a:solidFill>
          </p:grpSpPr>
          <p:sp>
            <p:nvSpPr>
              <p:cNvPr id="18" name="Rectangle 14">
                <a:extLst>
                  <a:ext uri="{FF2B5EF4-FFF2-40B4-BE49-F238E27FC236}">
                    <a16:creationId xmlns:a16="http://schemas.microsoft.com/office/drawing/2014/main" id="{B4381B31-9BAB-4BB2-9339-16C0EA066E95}"/>
                  </a:ext>
                </a:extLst>
              </p:cNvPr>
              <p:cNvSpPr/>
              <p:nvPr/>
            </p:nvSpPr>
            <p:spPr>
              <a:xfrm>
                <a:off x="5868145" y="1716807"/>
                <a:ext cx="3888000" cy="360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5">
                <a:extLst>
                  <a:ext uri="{FF2B5EF4-FFF2-40B4-BE49-F238E27FC236}">
                    <a16:creationId xmlns:a16="http://schemas.microsoft.com/office/drawing/2014/main" id="{D43AB6E2-1C25-4EF4-A30B-CBFA4025FFB9}"/>
                  </a:ext>
                </a:extLst>
              </p:cNvPr>
              <p:cNvSpPr/>
              <p:nvPr/>
            </p:nvSpPr>
            <p:spPr>
              <a:xfrm>
                <a:off x="5868145" y="2148855"/>
                <a:ext cx="3888000" cy="360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6">
                <a:extLst>
                  <a:ext uri="{FF2B5EF4-FFF2-40B4-BE49-F238E27FC236}">
                    <a16:creationId xmlns:a16="http://schemas.microsoft.com/office/drawing/2014/main" id="{F9CCB4EB-81A0-463C-938E-B4080E3DD72D}"/>
                  </a:ext>
                </a:extLst>
              </p:cNvPr>
              <p:cNvSpPr/>
              <p:nvPr/>
            </p:nvSpPr>
            <p:spPr>
              <a:xfrm>
                <a:off x="5868145" y="2580903"/>
                <a:ext cx="3888000" cy="360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17">
                <a:extLst>
                  <a:ext uri="{FF2B5EF4-FFF2-40B4-BE49-F238E27FC236}">
                    <a16:creationId xmlns:a16="http://schemas.microsoft.com/office/drawing/2014/main" id="{53E1E5AC-8CC6-46AC-B912-D5FD435F98E5}"/>
                  </a:ext>
                </a:extLst>
              </p:cNvPr>
              <p:cNvSpPr/>
              <p:nvPr/>
            </p:nvSpPr>
            <p:spPr>
              <a:xfrm>
                <a:off x="5868145" y="3012951"/>
                <a:ext cx="3888000" cy="360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Freeform 18">
                <a:extLst>
                  <a:ext uri="{FF2B5EF4-FFF2-40B4-BE49-F238E27FC236}">
                    <a16:creationId xmlns:a16="http://schemas.microsoft.com/office/drawing/2014/main" id="{A6955DE4-137B-4909-BCDA-B702329B17D7}"/>
                  </a:ext>
                </a:extLst>
              </p:cNvPr>
              <p:cNvSpPr/>
              <p:nvPr/>
            </p:nvSpPr>
            <p:spPr>
              <a:xfrm>
                <a:off x="4562476" y="1717577"/>
                <a:ext cx="1310757" cy="1987646"/>
              </a:xfrm>
              <a:custGeom>
                <a:avLst/>
                <a:gdLst>
                  <a:gd name="connsiteX0" fmla="*/ 1295400 w 1304925"/>
                  <a:gd name="connsiteY0" fmla="*/ 0 h 1981200"/>
                  <a:gd name="connsiteX1" fmla="*/ 0 w 1304925"/>
                  <a:gd name="connsiteY1" fmla="*/ 1981200 h 1981200"/>
                  <a:gd name="connsiteX2" fmla="*/ 1304925 w 1304925"/>
                  <a:gd name="connsiteY2" fmla="*/ 342900 h 1981200"/>
                  <a:gd name="connsiteX3" fmla="*/ 1295400 w 1304925"/>
                  <a:gd name="connsiteY3" fmla="*/ 0 h 1981200"/>
                  <a:gd name="connsiteX0" fmla="*/ 1295400 w 1304925"/>
                  <a:gd name="connsiteY0" fmla="*/ 0 h 1981200"/>
                  <a:gd name="connsiteX1" fmla="*/ 0 w 1304925"/>
                  <a:gd name="connsiteY1" fmla="*/ 1981200 h 1981200"/>
                  <a:gd name="connsiteX2" fmla="*/ 1304925 w 1304925"/>
                  <a:gd name="connsiteY2" fmla="*/ 342900 h 1981200"/>
                  <a:gd name="connsiteX3" fmla="*/ 1295400 w 1304925"/>
                  <a:gd name="connsiteY3" fmla="*/ 0 h 1981200"/>
                  <a:gd name="connsiteX0" fmla="*/ 1304925 w 1304925"/>
                  <a:gd name="connsiteY0" fmla="*/ 0 h 1990725"/>
                  <a:gd name="connsiteX1" fmla="*/ 0 w 1304925"/>
                  <a:gd name="connsiteY1" fmla="*/ 1990725 h 1990725"/>
                  <a:gd name="connsiteX2" fmla="*/ 1304925 w 1304925"/>
                  <a:gd name="connsiteY2" fmla="*/ 352425 h 1990725"/>
                  <a:gd name="connsiteX3" fmla="*/ 1304925 w 1304925"/>
                  <a:gd name="connsiteY3" fmla="*/ 0 h 1990725"/>
                  <a:gd name="connsiteX0" fmla="*/ 1301846 w 1304925"/>
                  <a:gd name="connsiteY0" fmla="*/ 0 h 1984567"/>
                  <a:gd name="connsiteX1" fmla="*/ 0 w 1304925"/>
                  <a:gd name="connsiteY1" fmla="*/ 1984567 h 1984567"/>
                  <a:gd name="connsiteX2" fmla="*/ 1304925 w 1304925"/>
                  <a:gd name="connsiteY2" fmla="*/ 346267 h 1984567"/>
                  <a:gd name="connsiteX3" fmla="*/ 1301846 w 1304925"/>
                  <a:gd name="connsiteY3" fmla="*/ 0 h 1984567"/>
                  <a:gd name="connsiteX0" fmla="*/ 1301846 w 1308003"/>
                  <a:gd name="connsiteY0" fmla="*/ 0 h 1984567"/>
                  <a:gd name="connsiteX1" fmla="*/ 0 w 1308003"/>
                  <a:gd name="connsiteY1" fmla="*/ 1984567 h 1984567"/>
                  <a:gd name="connsiteX2" fmla="*/ 1308003 w 1308003"/>
                  <a:gd name="connsiteY2" fmla="*/ 349346 h 1984567"/>
                  <a:gd name="connsiteX3" fmla="*/ 1301846 w 1308003"/>
                  <a:gd name="connsiteY3" fmla="*/ 0 h 1984567"/>
                  <a:gd name="connsiteX0" fmla="*/ 1304925 w 1308003"/>
                  <a:gd name="connsiteY0" fmla="*/ 0 h 1987646"/>
                  <a:gd name="connsiteX1" fmla="*/ 0 w 1308003"/>
                  <a:gd name="connsiteY1" fmla="*/ 1987646 h 1987646"/>
                  <a:gd name="connsiteX2" fmla="*/ 1308003 w 1308003"/>
                  <a:gd name="connsiteY2" fmla="*/ 352425 h 1987646"/>
                  <a:gd name="connsiteX3" fmla="*/ 1304925 w 1308003"/>
                  <a:gd name="connsiteY3" fmla="*/ 0 h 1987646"/>
                  <a:gd name="connsiteX0" fmla="*/ 1307679 w 1308018"/>
                  <a:gd name="connsiteY0" fmla="*/ 0 h 1987646"/>
                  <a:gd name="connsiteX1" fmla="*/ 0 w 1308018"/>
                  <a:gd name="connsiteY1" fmla="*/ 1987646 h 1987646"/>
                  <a:gd name="connsiteX2" fmla="*/ 1308003 w 1308018"/>
                  <a:gd name="connsiteY2" fmla="*/ 352425 h 1987646"/>
                  <a:gd name="connsiteX3" fmla="*/ 1307679 w 1308018"/>
                  <a:gd name="connsiteY3" fmla="*/ 0 h 1987646"/>
                  <a:gd name="connsiteX0" fmla="*/ 1307679 w 1310757"/>
                  <a:gd name="connsiteY0" fmla="*/ 0 h 1987646"/>
                  <a:gd name="connsiteX1" fmla="*/ 0 w 1310757"/>
                  <a:gd name="connsiteY1" fmla="*/ 1987646 h 1987646"/>
                  <a:gd name="connsiteX2" fmla="*/ 1310757 w 1310757"/>
                  <a:gd name="connsiteY2" fmla="*/ 352425 h 1987646"/>
                  <a:gd name="connsiteX3" fmla="*/ 1307679 w 1310757"/>
                  <a:gd name="connsiteY3" fmla="*/ 0 h 1987646"/>
                </a:gdLst>
                <a:ahLst/>
                <a:cxnLst>
                  <a:cxn ang="0">
                    <a:pos x="connsiteX0" y="connsiteY0"/>
                  </a:cxn>
                  <a:cxn ang="0">
                    <a:pos x="connsiteX1" y="connsiteY1"/>
                  </a:cxn>
                  <a:cxn ang="0">
                    <a:pos x="connsiteX2" y="connsiteY2"/>
                  </a:cxn>
                  <a:cxn ang="0">
                    <a:pos x="connsiteX3" y="connsiteY3"/>
                  </a:cxn>
                </a:cxnLst>
                <a:rect l="l" t="t" r="r" b="b"/>
                <a:pathLst>
                  <a:path w="1310757" h="1987646">
                    <a:moveTo>
                      <a:pt x="1307679" y="0"/>
                    </a:moveTo>
                    <a:lnTo>
                      <a:pt x="0" y="1987646"/>
                    </a:lnTo>
                    <a:lnTo>
                      <a:pt x="1310757" y="352425"/>
                    </a:lnTo>
                    <a:cubicBezTo>
                      <a:pt x="1309731" y="237003"/>
                      <a:pt x="1308705" y="115422"/>
                      <a:pt x="1307679" y="0"/>
                    </a:cubicBezTo>
                    <a:close/>
                  </a:path>
                </a:pathLst>
              </a:custGeom>
              <a:pattFill prst="pct5">
                <a:fgClr>
                  <a:schemeClr val="accent3"/>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19">
                <a:extLst>
                  <a:ext uri="{FF2B5EF4-FFF2-40B4-BE49-F238E27FC236}">
                    <a16:creationId xmlns:a16="http://schemas.microsoft.com/office/drawing/2014/main" id="{4080FD71-CA21-444A-B79D-9B9A14AFB075}"/>
                  </a:ext>
                </a:extLst>
              </p:cNvPr>
              <p:cNvSpPr/>
              <p:nvPr/>
            </p:nvSpPr>
            <p:spPr>
              <a:xfrm>
                <a:off x="4562475" y="2144388"/>
                <a:ext cx="1316915" cy="1551312"/>
              </a:xfrm>
              <a:custGeom>
                <a:avLst/>
                <a:gdLst>
                  <a:gd name="connsiteX0" fmla="*/ 1295400 w 1304925"/>
                  <a:gd name="connsiteY0" fmla="*/ 0 h 1533525"/>
                  <a:gd name="connsiteX1" fmla="*/ 0 w 1304925"/>
                  <a:gd name="connsiteY1" fmla="*/ 1533525 h 1533525"/>
                  <a:gd name="connsiteX2" fmla="*/ 1304925 w 1304925"/>
                  <a:gd name="connsiteY2" fmla="*/ 333375 h 1533525"/>
                  <a:gd name="connsiteX3" fmla="*/ 1295400 w 1304925"/>
                  <a:gd name="connsiteY3" fmla="*/ 0 h 1533525"/>
                  <a:gd name="connsiteX0" fmla="*/ 1304925 w 1304925"/>
                  <a:gd name="connsiteY0" fmla="*/ 0 h 1543050"/>
                  <a:gd name="connsiteX1" fmla="*/ 0 w 1304925"/>
                  <a:gd name="connsiteY1" fmla="*/ 1543050 h 1543050"/>
                  <a:gd name="connsiteX2" fmla="*/ 1304925 w 1304925"/>
                  <a:gd name="connsiteY2" fmla="*/ 342900 h 1543050"/>
                  <a:gd name="connsiteX3" fmla="*/ 1304925 w 1304925"/>
                  <a:gd name="connsiteY3" fmla="*/ 0 h 1543050"/>
                  <a:gd name="connsiteX0" fmla="*/ 1304925 w 1314161"/>
                  <a:gd name="connsiteY0" fmla="*/ 0 h 1543050"/>
                  <a:gd name="connsiteX1" fmla="*/ 0 w 1314161"/>
                  <a:gd name="connsiteY1" fmla="*/ 1543050 h 1543050"/>
                  <a:gd name="connsiteX2" fmla="*/ 1314161 w 1314161"/>
                  <a:gd name="connsiteY2" fmla="*/ 342900 h 1543050"/>
                  <a:gd name="connsiteX3" fmla="*/ 1304925 w 1314161"/>
                  <a:gd name="connsiteY3" fmla="*/ 0 h 1543050"/>
                  <a:gd name="connsiteX0" fmla="*/ 1304925 w 1314161"/>
                  <a:gd name="connsiteY0" fmla="*/ 0 h 1543050"/>
                  <a:gd name="connsiteX1" fmla="*/ 0 w 1314161"/>
                  <a:gd name="connsiteY1" fmla="*/ 1543050 h 1543050"/>
                  <a:gd name="connsiteX2" fmla="*/ 1314161 w 1314161"/>
                  <a:gd name="connsiteY2" fmla="*/ 342900 h 1543050"/>
                  <a:gd name="connsiteX3" fmla="*/ 1304925 w 1314161"/>
                  <a:gd name="connsiteY3" fmla="*/ 0 h 1543050"/>
                  <a:gd name="connsiteX0" fmla="*/ 1304925 w 1316915"/>
                  <a:gd name="connsiteY0" fmla="*/ 0 h 1543050"/>
                  <a:gd name="connsiteX1" fmla="*/ 0 w 1316915"/>
                  <a:gd name="connsiteY1" fmla="*/ 1543050 h 1543050"/>
                  <a:gd name="connsiteX2" fmla="*/ 1316915 w 1316915"/>
                  <a:gd name="connsiteY2" fmla="*/ 345654 h 1543050"/>
                  <a:gd name="connsiteX3" fmla="*/ 1304925 w 1316915"/>
                  <a:gd name="connsiteY3" fmla="*/ 0 h 1543050"/>
                  <a:gd name="connsiteX0" fmla="*/ 1310433 w 1316915"/>
                  <a:gd name="connsiteY0" fmla="*/ 0 h 1543050"/>
                  <a:gd name="connsiteX1" fmla="*/ 0 w 1316915"/>
                  <a:gd name="connsiteY1" fmla="*/ 1543050 h 1543050"/>
                  <a:gd name="connsiteX2" fmla="*/ 1316915 w 1316915"/>
                  <a:gd name="connsiteY2" fmla="*/ 345654 h 1543050"/>
                  <a:gd name="connsiteX3" fmla="*/ 1310433 w 1316915"/>
                  <a:gd name="connsiteY3" fmla="*/ 0 h 1543050"/>
                  <a:gd name="connsiteX0" fmla="*/ 1310433 w 1316915"/>
                  <a:gd name="connsiteY0" fmla="*/ 0 h 1543050"/>
                  <a:gd name="connsiteX1" fmla="*/ 0 w 1316915"/>
                  <a:gd name="connsiteY1" fmla="*/ 1543050 h 1543050"/>
                  <a:gd name="connsiteX2" fmla="*/ 1316915 w 1316915"/>
                  <a:gd name="connsiteY2" fmla="*/ 353916 h 1543050"/>
                  <a:gd name="connsiteX3" fmla="*/ 1310433 w 1316915"/>
                  <a:gd name="connsiteY3" fmla="*/ 0 h 1543050"/>
                  <a:gd name="connsiteX0" fmla="*/ 1313187 w 1316915"/>
                  <a:gd name="connsiteY0" fmla="*/ 0 h 1551312"/>
                  <a:gd name="connsiteX1" fmla="*/ 0 w 1316915"/>
                  <a:gd name="connsiteY1" fmla="*/ 1551312 h 1551312"/>
                  <a:gd name="connsiteX2" fmla="*/ 1316915 w 1316915"/>
                  <a:gd name="connsiteY2" fmla="*/ 362178 h 1551312"/>
                  <a:gd name="connsiteX3" fmla="*/ 1313187 w 1316915"/>
                  <a:gd name="connsiteY3" fmla="*/ 0 h 1551312"/>
                </a:gdLst>
                <a:ahLst/>
                <a:cxnLst>
                  <a:cxn ang="0">
                    <a:pos x="connsiteX0" y="connsiteY0"/>
                  </a:cxn>
                  <a:cxn ang="0">
                    <a:pos x="connsiteX1" y="connsiteY1"/>
                  </a:cxn>
                  <a:cxn ang="0">
                    <a:pos x="connsiteX2" y="connsiteY2"/>
                  </a:cxn>
                  <a:cxn ang="0">
                    <a:pos x="connsiteX3" y="connsiteY3"/>
                  </a:cxn>
                </a:cxnLst>
                <a:rect l="l" t="t" r="r" b="b"/>
                <a:pathLst>
                  <a:path w="1316915" h="1551312">
                    <a:moveTo>
                      <a:pt x="1313187" y="0"/>
                    </a:moveTo>
                    <a:lnTo>
                      <a:pt x="0" y="1551312"/>
                    </a:lnTo>
                    <a:lnTo>
                      <a:pt x="1316915" y="362178"/>
                    </a:lnTo>
                    <a:cubicBezTo>
                      <a:pt x="1315672" y="241452"/>
                      <a:pt x="1314430" y="120726"/>
                      <a:pt x="1313187" y="0"/>
                    </a:cubicBezTo>
                    <a:close/>
                  </a:path>
                </a:pathLst>
              </a:custGeom>
              <a:pattFill prst="pct5">
                <a:fgClr>
                  <a:schemeClr val="accent3"/>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20">
                <a:extLst>
                  <a:ext uri="{FF2B5EF4-FFF2-40B4-BE49-F238E27FC236}">
                    <a16:creationId xmlns:a16="http://schemas.microsoft.com/office/drawing/2014/main" id="{5EF6ABB8-9374-4B51-BC03-841B20C08034}"/>
                  </a:ext>
                </a:extLst>
              </p:cNvPr>
              <p:cNvSpPr/>
              <p:nvPr/>
            </p:nvSpPr>
            <p:spPr>
              <a:xfrm>
                <a:off x="4562476" y="2580626"/>
                <a:ext cx="1314449" cy="1124599"/>
              </a:xfrm>
              <a:custGeom>
                <a:avLst/>
                <a:gdLst>
                  <a:gd name="connsiteX0" fmla="*/ 1304925 w 1314450"/>
                  <a:gd name="connsiteY0" fmla="*/ 0 h 1123950"/>
                  <a:gd name="connsiteX1" fmla="*/ 0 w 1314450"/>
                  <a:gd name="connsiteY1" fmla="*/ 1123950 h 1123950"/>
                  <a:gd name="connsiteX2" fmla="*/ 1314450 w 1314450"/>
                  <a:gd name="connsiteY2" fmla="*/ 352425 h 1123950"/>
                  <a:gd name="connsiteX3" fmla="*/ 1304925 w 1314450"/>
                  <a:gd name="connsiteY3" fmla="*/ 0 h 1123950"/>
                  <a:gd name="connsiteX0" fmla="*/ 1304925 w 1308292"/>
                  <a:gd name="connsiteY0" fmla="*/ 0 h 1123950"/>
                  <a:gd name="connsiteX1" fmla="*/ 0 w 1308292"/>
                  <a:gd name="connsiteY1" fmla="*/ 1123950 h 1123950"/>
                  <a:gd name="connsiteX2" fmla="*/ 1308292 w 1308292"/>
                  <a:gd name="connsiteY2" fmla="*/ 358582 h 1123950"/>
                  <a:gd name="connsiteX3" fmla="*/ 1304925 w 1308292"/>
                  <a:gd name="connsiteY3" fmla="*/ 0 h 1123950"/>
                  <a:gd name="connsiteX0" fmla="*/ 1298767 w 1308292"/>
                  <a:gd name="connsiteY0" fmla="*/ 0 h 1123950"/>
                  <a:gd name="connsiteX1" fmla="*/ 0 w 1308292"/>
                  <a:gd name="connsiteY1" fmla="*/ 1123950 h 1123950"/>
                  <a:gd name="connsiteX2" fmla="*/ 1308292 w 1308292"/>
                  <a:gd name="connsiteY2" fmla="*/ 358582 h 1123950"/>
                  <a:gd name="connsiteX3" fmla="*/ 1298767 w 1308292"/>
                  <a:gd name="connsiteY3" fmla="*/ 0 h 1123950"/>
                  <a:gd name="connsiteX0" fmla="*/ 1301846 w 1308292"/>
                  <a:gd name="connsiteY0" fmla="*/ 0 h 1127029"/>
                  <a:gd name="connsiteX1" fmla="*/ 0 w 1308292"/>
                  <a:gd name="connsiteY1" fmla="*/ 1127029 h 1127029"/>
                  <a:gd name="connsiteX2" fmla="*/ 1308292 w 1308292"/>
                  <a:gd name="connsiteY2" fmla="*/ 361661 h 1127029"/>
                  <a:gd name="connsiteX3" fmla="*/ 1301846 w 1308292"/>
                  <a:gd name="connsiteY3" fmla="*/ 0 h 1127029"/>
                  <a:gd name="connsiteX0" fmla="*/ 1308004 w 1308365"/>
                  <a:gd name="connsiteY0" fmla="*/ 0 h 1130108"/>
                  <a:gd name="connsiteX1" fmla="*/ 0 w 1308365"/>
                  <a:gd name="connsiteY1" fmla="*/ 1130108 h 1130108"/>
                  <a:gd name="connsiteX2" fmla="*/ 1308292 w 1308365"/>
                  <a:gd name="connsiteY2" fmla="*/ 364740 h 1130108"/>
                  <a:gd name="connsiteX3" fmla="*/ 1308004 w 1308365"/>
                  <a:gd name="connsiteY3" fmla="*/ 0 h 1130108"/>
                  <a:gd name="connsiteX0" fmla="*/ 1308004 w 1314449"/>
                  <a:gd name="connsiteY0" fmla="*/ 0 h 1130108"/>
                  <a:gd name="connsiteX1" fmla="*/ 0 w 1314449"/>
                  <a:gd name="connsiteY1" fmla="*/ 1130108 h 1130108"/>
                  <a:gd name="connsiteX2" fmla="*/ 1314449 w 1314449"/>
                  <a:gd name="connsiteY2" fmla="*/ 361661 h 1130108"/>
                  <a:gd name="connsiteX3" fmla="*/ 1308004 w 1314449"/>
                  <a:gd name="connsiteY3" fmla="*/ 0 h 1130108"/>
                  <a:gd name="connsiteX0" fmla="*/ 1310758 w 1314449"/>
                  <a:gd name="connsiteY0" fmla="*/ 0 h 1121845"/>
                  <a:gd name="connsiteX1" fmla="*/ 0 w 1314449"/>
                  <a:gd name="connsiteY1" fmla="*/ 1121845 h 1121845"/>
                  <a:gd name="connsiteX2" fmla="*/ 1314449 w 1314449"/>
                  <a:gd name="connsiteY2" fmla="*/ 353398 h 1121845"/>
                  <a:gd name="connsiteX3" fmla="*/ 1310758 w 1314449"/>
                  <a:gd name="connsiteY3" fmla="*/ 0 h 1121845"/>
                  <a:gd name="connsiteX0" fmla="*/ 1310758 w 1314449"/>
                  <a:gd name="connsiteY0" fmla="*/ 0 h 1124599"/>
                  <a:gd name="connsiteX1" fmla="*/ 0 w 1314449"/>
                  <a:gd name="connsiteY1" fmla="*/ 1124599 h 1124599"/>
                  <a:gd name="connsiteX2" fmla="*/ 1314449 w 1314449"/>
                  <a:gd name="connsiteY2" fmla="*/ 356152 h 1124599"/>
                  <a:gd name="connsiteX3" fmla="*/ 1310758 w 1314449"/>
                  <a:gd name="connsiteY3" fmla="*/ 0 h 1124599"/>
                </a:gdLst>
                <a:ahLst/>
                <a:cxnLst>
                  <a:cxn ang="0">
                    <a:pos x="connsiteX0" y="connsiteY0"/>
                  </a:cxn>
                  <a:cxn ang="0">
                    <a:pos x="connsiteX1" y="connsiteY1"/>
                  </a:cxn>
                  <a:cxn ang="0">
                    <a:pos x="connsiteX2" y="connsiteY2"/>
                  </a:cxn>
                  <a:cxn ang="0">
                    <a:pos x="connsiteX3" y="connsiteY3"/>
                  </a:cxn>
                </a:cxnLst>
                <a:rect l="l" t="t" r="r" b="b"/>
                <a:pathLst>
                  <a:path w="1314449" h="1124599">
                    <a:moveTo>
                      <a:pt x="1310758" y="0"/>
                    </a:moveTo>
                    <a:lnTo>
                      <a:pt x="0" y="1124599"/>
                    </a:lnTo>
                    <a:lnTo>
                      <a:pt x="1314449" y="356152"/>
                    </a:lnTo>
                    <a:cubicBezTo>
                      <a:pt x="1313327" y="236625"/>
                      <a:pt x="1311880" y="119527"/>
                      <a:pt x="1310758" y="0"/>
                    </a:cubicBezTo>
                    <a:close/>
                  </a:path>
                </a:pathLst>
              </a:custGeom>
              <a:pattFill prst="pct5">
                <a:fgClr>
                  <a:schemeClr val="accent3"/>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21">
                <a:extLst>
                  <a:ext uri="{FF2B5EF4-FFF2-40B4-BE49-F238E27FC236}">
                    <a16:creationId xmlns:a16="http://schemas.microsoft.com/office/drawing/2014/main" id="{DEE9EF56-5FBF-4041-B245-2D20A6F2F775}"/>
                  </a:ext>
                </a:extLst>
              </p:cNvPr>
              <p:cNvSpPr/>
              <p:nvPr/>
            </p:nvSpPr>
            <p:spPr>
              <a:xfrm>
                <a:off x="4562475" y="3012654"/>
                <a:ext cx="1327054" cy="692571"/>
              </a:xfrm>
              <a:custGeom>
                <a:avLst/>
                <a:gdLst>
                  <a:gd name="connsiteX0" fmla="*/ 1314450 w 1323975"/>
                  <a:gd name="connsiteY0" fmla="*/ 0 h 695325"/>
                  <a:gd name="connsiteX1" fmla="*/ 0 w 1323975"/>
                  <a:gd name="connsiteY1" fmla="*/ 695325 h 695325"/>
                  <a:gd name="connsiteX2" fmla="*/ 1323975 w 1323975"/>
                  <a:gd name="connsiteY2" fmla="*/ 3429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7147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048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242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5504 h 695325"/>
                  <a:gd name="connsiteX3" fmla="*/ 1314450 w 1323975"/>
                  <a:gd name="connsiteY3" fmla="*/ 0 h 695325"/>
                  <a:gd name="connsiteX0" fmla="*/ 1311372 w 1323975"/>
                  <a:gd name="connsiteY0" fmla="*/ 0 h 695325"/>
                  <a:gd name="connsiteX1" fmla="*/ 0 w 1323975"/>
                  <a:gd name="connsiteY1" fmla="*/ 695325 h 695325"/>
                  <a:gd name="connsiteX2" fmla="*/ 1323975 w 1323975"/>
                  <a:gd name="connsiteY2" fmla="*/ 355504 h 695325"/>
                  <a:gd name="connsiteX3" fmla="*/ 1311372 w 1323975"/>
                  <a:gd name="connsiteY3" fmla="*/ 0 h 695325"/>
                  <a:gd name="connsiteX0" fmla="*/ 1311372 w 1327054"/>
                  <a:gd name="connsiteY0" fmla="*/ 0 h 695325"/>
                  <a:gd name="connsiteX1" fmla="*/ 0 w 1327054"/>
                  <a:gd name="connsiteY1" fmla="*/ 695325 h 695325"/>
                  <a:gd name="connsiteX2" fmla="*/ 1327054 w 1327054"/>
                  <a:gd name="connsiteY2" fmla="*/ 358582 h 695325"/>
                  <a:gd name="connsiteX3" fmla="*/ 1311372 w 1327054"/>
                  <a:gd name="connsiteY3" fmla="*/ 0 h 695325"/>
                  <a:gd name="connsiteX0" fmla="*/ 1311372 w 1327054"/>
                  <a:gd name="connsiteY0" fmla="*/ 0 h 692571"/>
                  <a:gd name="connsiteX1" fmla="*/ 0 w 1327054"/>
                  <a:gd name="connsiteY1" fmla="*/ 692571 h 692571"/>
                  <a:gd name="connsiteX2" fmla="*/ 1327054 w 1327054"/>
                  <a:gd name="connsiteY2" fmla="*/ 355828 h 692571"/>
                  <a:gd name="connsiteX3" fmla="*/ 1311372 w 1327054"/>
                  <a:gd name="connsiteY3" fmla="*/ 0 h 692571"/>
                </a:gdLst>
                <a:ahLst/>
                <a:cxnLst>
                  <a:cxn ang="0">
                    <a:pos x="connsiteX0" y="connsiteY0"/>
                  </a:cxn>
                  <a:cxn ang="0">
                    <a:pos x="connsiteX1" y="connsiteY1"/>
                  </a:cxn>
                  <a:cxn ang="0">
                    <a:pos x="connsiteX2" y="connsiteY2"/>
                  </a:cxn>
                  <a:cxn ang="0">
                    <a:pos x="connsiteX3" y="connsiteY3"/>
                  </a:cxn>
                </a:cxnLst>
                <a:rect l="l" t="t" r="r" b="b"/>
                <a:pathLst>
                  <a:path w="1327054" h="692571">
                    <a:moveTo>
                      <a:pt x="1311372" y="0"/>
                    </a:moveTo>
                    <a:lnTo>
                      <a:pt x="0" y="692571"/>
                    </a:lnTo>
                    <a:lnTo>
                      <a:pt x="1327054" y="355828"/>
                    </a:lnTo>
                    <a:lnTo>
                      <a:pt x="1311372" y="0"/>
                    </a:lnTo>
                    <a:close/>
                  </a:path>
                </a:pathLst>
              </a:custGeom>
              <a:pattFill prst="pct5">
                <a:fgClr>
                  <a:schemeClr val="accent3"/>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9" name="Oval 3">
              <a:extLst>
                <a:ext uri="{FF2B5EF4-FFF2-40B4-BE49-F238E27FC236}">
                  <a16:creationId xmlns:a16="http://schemas.microsoft.com/office/drawing/2014/main" id="{FD2088F3-BC95-45CF-848A-946FE2C50FD8}"/>
                </a:ext>
              </a:extLst>
            </p:cNvPr>
            <p:cNvSpPr/>
            <p:nvPr/>
          </p:nvSpPr>
          <p:spPr>
            <a:xfrm>
              <a:off x="3030167" y="2784446"/>
              <a:ext cx="2635573" cy="1512168"/>
            </a:xfrm>
            <a:prstGeom prst="ellipse">
              <a:avLst/>
            </a:prstGeom>
            <a:pattFill prst="pct90">
              <a:fgClr>
                <a:srgbClr val="7030A0"/>
              </a:fgClr>
              <a:bgClr>
                <a:schemeClr val="bg1"/>
              </a:bgClr>
            </a:pattFill>
            <a:ln/>
          </p:spPr>
          <p:style>
            <a:lnRef idx="1">
              <a:schemeClr val="dk1"/>
            </a:lnRef>
            <a:fillRef idx="2">
              <a:schemeClr val="dk1"/>
            </a:fillRef>
            <a:effectRef idx="1">
              <a:schemeClr val="dk1"/>
            </a:effectRef>
            <a:fontRef idx="minor">
              <a:schemeClr val="dk1"/>
            </a:fontRef>
          </p:style>
          <p:txBody>
            <a:bodyPr rtlCol="0" anchor="ctr"/>
            <a:lstStyle/>
            <a:p>
              <a:pPr algn="ctr"/>
              <a:r>
                <a:rPr lang="ar-JO" sz="2800" b="1" dirty="0">
                  <a:solidFill>
                    <a:schemeClr val="bg1"/>
                  </a:solidFill>
                </a:rPr>
                <a:t>أهداف المدرسة المنتجة</a:t>
              </a:r>
              <a:endParaRPr lang="en-US" sz="2800" b="1" dirty="0">
                <a:solidFill>
                  <a:schemeClr val="bg1"/>
                </a:solidFill>
              </a:endParaRPr>
            </a:p>
          </p:txBody>
        </p:sp>
        <p:sp>
          <p:nvSpPr>
            <p:cNvPr id="10" name="TextBox 9">
              <a:extLst>
                <a:ext uri="{FF2B5EF4-FFF2-40B4-BE49-F238E27FC236}">
                  <a16:creationId xmlns:a16="http://schemas.microsoft.com/office/drawing/2014/main" id="{3C86A2AF-CABB-4790-9191-CC86C2AF6B50}"/>
                </a:ext>
              </a:extLst>
            </p:cNvPr>
            <p:cNvSpPr txBox="1"/>
            <p:nvPr/>
          </p:nvSpPr>
          <p:spPr>
            <a:xfrm>
              <a:off x="6012160" y="1687760"/>
              <a:ext cx="2736304" cy="408384"/>
            </a:xfrm>
            <a:prstGeom prst="rect">
              <a:avLst/>
            </a:prstGeom>
            <a:noFill/>
          </p:spPr>
          <p:txBody>
            <a:bodyPr wrap="square" rtlCol="0">
              <a:spAutoFit/>
            </a:bodyPr>
            <a:lstStyle/>
            <a:p>
              <a:r>
                <a:rPr lang="ar-SA" sz="2400" b="1" dirty="0">
                  <a:latin typeface="Calibri"/>
                  <a:ea typeface="Times New Roman"/>
                </a:rPr>
                <a:t>الهـــدف الديني</a:t>
              </a:r>
              <a:endParaRPr lang="ko-KR" altLang="en-US" sz="2400" b="1" dirty="0">
                <a:solidFill>
                  <a:schemeClr val="bg1"/>
                </a:solidFill>
              </a:endParaRPr>
            </a:p>
          </p:txBody>
        </p:sp>
        <p:sp>
          <p:nvSpPr>
            <p:cNvPr id="11" name="TextBox 10">
              <a:extLst>
                <a:ext uri="{FF2B5EF4-FFF2-40B4-BE49-F238E27FC236}">
                  <a16:creationId xmlns:a16="http://schemas.microsoft.com/office/drawing/2014/main" id="{EA12B171-9BA7-41ED-AFCC-51BFFB6C8E9D}"/>
                </a:ext>
              </a:extLst>
            </p:cNvPr>
            <p:cNvSpPr txBox="1"/>
            <p:nvPr/>
          </p:nvSpPr>
          <p:spPr>
            <a:xfrm>
              <a:off x="5873814" y="2148855"/>
              <a:ext cx="3882328" cy="408384"/>
            </a:xfrm>
            <a:prstGeom prst="rect">
              <a:avLst/>
            </a:prstGeom>
            <a:gradFill>
              <a:gsLst>
                <a:gs pos="11000">
                  <a:srgbClr val="7030A0"/>
                </a:gs>
                <a:gs pos="100000">
                  <a:schemeClr val="accent1">
                    <a:tint val="44500"/>
                    <a:satMod val="160000"/>
                  </a:schemeClr>
                </a:gs>
                <a:gs pos="36000">
                  <a:schemeClr val="accent1">
                    <a:tint val="23500"/>
                    <a:satMod val="160000"/>
                  </a:schemeClr>
                </a:gs>
              </a:gsLst>
              <a:lin ang="5400000" scaled="0"/>
            </a:gradFill>
          </p:spPr>
          <p:txBody>
            <a:bodyPr wrap="square" rtlCol="0">
              <a:spAutoFit/>
            </a:bodyPr>
            <a:lstStyle/>
            <a:p>
              <a:r>
                <a:rPr lang="ar-SA" sz="2400" b="1" dirty="0">
                  <a:latin typeface="Calibri"/>
                  <a:ea typeface="Times New Roman"/>
                </a:rPr>
                <a:t>الهدف السياسي</a:t>
              </a:r>
              <a:endParaRPr lang="ko-KR" altLang="en-US" sz="2400" b="1" dirty="0">
                <a:solidFill>
                  <a:schemeClr val="bg1"/>
                </a:solidFill>
              </a:endParaRPr>
            </a:p>
          </p:txBody>
        </p:sp>
        <p:sp>
          <p:nvSpPr>
            <p:cNvPr id="12" name="TextBox 11">
              <a:extLst>
                <a:ext uri="{FF2B5EF4-FFF2-40B4-BE49-F238E27FC236}">
                  <a16:creationId xmlns:a16="http://schemas.microsoft.com/office/drawing/2014/main" id="{D3EC3C26-972A-48B0-8038-49112018A5D5}"/>
                </a:ext>
              </a:extLst>
            </p:cNvPr>
            <p:cNvSpPr txBox="1"/>
            <p:nvPr/>
          </p:nvSpPr>
          <p:spPr>
            <a:xfrm>
              <a:off x="5873814" y="2632351"/>
              <a:ext cx="3882328" cy="408384"/>
            </a:xfrm>
            <a:prstGeom prst="rect">
              <a:avLst/>
            </a:prstGeom>
            <a:gradFill>
              <a:gsLst>
                <a:gs pos="11000">
                  <a:srgbClr val="7030A0"/>
                </a:gs>
                <a:gs pos="100000">
                  <a:schemeClr val="accent1">
                    <a:tint val="44500"/>
                    <a:satMod val="160000"/>
                  </a:schemeClr>
                </a:gs>
                <a:gs pos="36000">
                  <a:schemeClr val="accent1">
                    <a:tint val="23500"/>
                    <a:satMod val="160000"/>
                  </a:schemeClr>
                </a:gs>
              </a:gsLst>
              <a:lin ang="5400000" scaled="0"/>
            </a:gradFill>
          </p:spPr>
          <p:txBody>
            <a:bodyPr wrap="square" rtlCol="0">
              <a:spAutoFit/>
            </a:bodyPr>
            <a:lstStyle/>
            <a:p>
              <a:r>
                <a:rPr lang="ar-SA" sz="2400" b="1" dirty="0">
                  <a:latin typeface="Calibri"/>
                  <a:ea typeface="Times New Roman"/>
                </a:rPr>
                <a:t>الهدف الاقتصادي</a:t>
              </a:r>
              <a:endParaRPr lang="ko-KR" altLang="en-US" sz="2400" b="1" dirty="0">
                <a:solidFill>
                  <a:schemeClr val="bg1"/>
                </a:solidFill>
              </a:endParaRPr>
            </a:p>
          </p:txBody>
        </p:sp>
        <p:sp>
          <p:nvSpPr>
            <p:cNvPr id="13" name="TextBox 12">
              <a:extLst>
                <a:ext uri="{FF2B5EF4-FFF2-40B4-BE49-F238E27FC236}">
                  <a16:creationId xmlns:a16="http://schemas.microsoft.com/office/drawing/2014/main" id="{B7C5E500-E6ED-4B26-B788-DC2DC8705339}"/>
                </a:ext>
              </a:extLst>
            </p:cNvPr>
            <p:cNvSpPr txBox="1"/>
            <p:nvPr/>
          </p:nvSpPr>
          <p:spPr>
            <a:xfrm>
              <a:off x="5873813" y="3050313"/>
              <a:ext cx="3882328" cy="358714"/>
            </a:xfrm>
            <a:prstGeom prst="rect">
              <a:avLst/>
            </a:prstGeom>
            <a:gradFill>
              <a:gsLst>
                <a:gs pos="11000">
                  <a:srgbClr val="7030A0"/>
                </a:gs>
                <a:gs pos="100000">
                  <a:schemeClr val="accent1">
                    <a:tint val="44500"/>
                    <a:satMod val="160000"/>
                  </a:schemeClr>
                </a:gs>
                <a:gs pos="36000">
                  <a:schemeClr val="accent1">
                    <a:tint val="23500"/>
                    <a:satMod val="160000"/>
                  </a:schemeClr>
                </a:gs>
              </a:gsLst>
              <a:lin ang="5400000" scaled="0"/>
            </a:gradFill>
          </p:spPr>
          <p:txBody>
            <a:bodyPr wrap="square" rtlCol="0">
              <a:spAutoFit/>
            </a:bodyPr>
            <a:lstStyle/>
            <a:p>
              <a:r>
                <a:rPr lang="ar-SA" sz="2400" b="1" dirty="0">
                  <a:latin typeface="Calibri"/>
                  <a:ea typeface="Times New Roman"/>
                </a:rPr>
                <a:t>الهدف التعل</a:t>
              </a:r>
              <a:r>
                <a:rPr lang="ar-JO" sz="2400" b="1" dirty="0">
                  <a:latin typeface="Calibri"/>
                  <a:ea typeface="Times New Roman"/>
                </a:rPr>
                <a:t>ي</a:t>
              </a:r>
              <a:r>
                <a:rPr lang="ar-SA" sz="2400" b="1" dirty="0">
                  <a:latin typeface="Calibri"/>
                  <a:ea typeface="Times New Roman"/>
                </a:rPr>
                <a:t>مي</a:t>
              </a:r>
              <a:endParaRPr lang="ko-KR" altLang="en-US" sz="2400" b="1" dirty="0">
                <a:solidFill>
                  <a:schemeClr val="bg1"/>
                </a:solidFill>
              </a:endParaRPr>
            </a:p>
          </p:txBody>
        </p:sp>
        <p:sp>
          <p:nvSpPr>
            <p:cNvPr id="14" name="TextBox 13">
              <a:extLst>
                <a:ext uri="{FF2B5EF4-FFF2-40B4-BE49-F238E27FC236}">
                  <a16:creationId xmlns:a16="http://schemas.microsoft.com/office/drawing/2014/main" id="{F810B7AE-2DF3-4C0C-B31B-CC52BC77FA9D}"/>
                </a:ext>
              </a:extLst>
            </p:cNvPr>
            <p:cNvSpPr txBox="1"/>
            <p:nvPr/>
          </p:nvSpPr>
          <p:spPr>
            <a:xfrm>
              <a:off x="-621672" y="4078978"/>
              <a:ext cx="3863620" cy="408383"/>
            </a:xfrm>
            <a:prstGeom prst="rect">
              <a:avLst/>
            </a:prstGeom>
            <a:gradFill>
              <a:gsLst>
                <a:gs pos="11000">
                  <a:srgbClr val="7030A0"/>
                </a:gs>
                <a:gs pos="100000">
                  <a:schemeClr val="accent1">
                    <a:tint val="44500"/>
                    <a:satMod val="160000"/>
                  </a:schemeClr>
                </a:gs>
                <a:gs pos="36000">
                  <a:schemeClr val="accent1">
                    <a:tint val="23500"/>
                    <a:satMod val="160000"/>
                  </a:schemeClr>
                </a:gs>
              </a:gsLst>
              <a:lin ang="5400000" scaled="0"/>
            </a:gradFill>
          </p:spPr>
          <p:txBody>
            <a:bodyPr wrap="square" rtlCol="0">
              <a:spAutoFit/>
            </a:bodyPr>
            <a:lstStyle/>
            <a:p>
              <a:pPr algn="r"/>
              <a:r>
                <a:rPr lang="ar-SA" sz="2400" b="1" dirty="0">
                  <a:latin typeface="Calibri"/>
                  <a:ea typeface="Times New Roman"/>
                </a:rPr>
                <a:t>الهدف التدريبي والتربوي</a:t>
              </a:r>
              <a:endParaRPr lang="ko-KR" altLang="en-US" sz="2400" b="1" dirty="0">
                <a:solidFill>
                  <a:schemeClr val="bg1"/>
                </a:solidFill>
              </a:endParaRPr>
            </a:p>
          </p:txBody>
        </p:sp>
        <p:sp>
          <p:nvSpPr>
            <p:cNvPr id="15" name="TextBox 14">
              <a:extLst>
                <a:ext uri="{FF2B5EF4-FFF2-40B4-BE49-F238E27FC236}">
                  <a16:creationId xmlns:a16="http://schemas.microsoft.com/office/drawing/2014/main" id="{AE250631-B1E0-43C5-AEEA-8B0D5D6F88D6}"/>
                </a:ext>
              </a:extLst>
            </p:cNvPr>
            <p:cNvSpPr txBox="1"/>
            <p:nvPr/>
          </p:nvSpPr>
          <p:spPr>
            <a:xfrm>
              <a:off x="-621672" y="4515990"/>
              <a:ext cx="3863620" cy="408383"/>
            </a:xfrm>
            <a:prstGeom prst="rect">
              <a:avLst/>
            </a:prstGeom>
            <a:gradFill>
              <a:gsLst>
                <a:gs pos="11000">
                  <a:srgbClr val="7030A0"/>
                </a:gs>
                <a:gs pos="100000">
                  <a:schemeClr val="accent1">
                    <a:tint val="44500"/>
                    <a:satMod val="160000"/>
                  </a:schemeClr>
                </a:gs>
                <a:gs pos="36000">
                  <a:schemeClr val="accent1">
                    <a:tint val="23500"/>
                    <a:satMod val="160000"/>
                  </a:schemeClr>
                </a:gs>
              </a:gsLst>
              <a:lin ang="5400000" scaled="0"/>
            </a:gradFill>
          </p:spPr>
          <p:txBody>
            <a:bodyPr wrap="square" rtlCol="0">
              <a:spAutoFit/>
            </a:bodyPr>
            <a:lstStyle/>
            <a:p>
              <a:pPr algn="r"/>
              <a:r>
                <a:rPr lang="ar-SA" sz="2400" b="1" dirty="0">
                  <a:latin typeface="Calibri"/>
                  <a:ea typeface="Times New Roman"/>
                </a:rPr>
                <a:t>الهدف الثقافي</a:t>
              </a:r>
              <a:endParaRPr lang="ko-KR" altLang="en-US" sz="2400" b="1" dirty="0">
                <a:solidFill>
                  <a:schemeClr val="bg1"/>
                </a:solidFill>
              </a:endParaRPr>
            </a:p>
          </p:txBody>
        </p:sp>
        <p:sp>
          <p:nvSpPr>
            <p:cNvPr id="16" name="TextBox 15">
              <a:extLst>
                <a:ext uri="{FF2B5EF4-FFF2-40B4-BE49-F238E27FC236}">
                  <a16:creationId xmlns:a16="http://schemas.microsoft.com/office/drawing/2014/main" id="{3571E5E9-CDF8-4534-9F9D-0CCA39CFDDE9}"/>
                </a:ext>
              </a:extLst>
            </p:cNvPr>
            <p:cNvSpPr txBox="1"/>
            <p:nvPr/>
          </p:nvSpPr>
          <p:spPr>
            <a:xfrm>
              <a:off x="-621670" y="4943477"/>
              <a:ext cx="3863618" cy="408384"/>
            </a:xfrm>
            <a:prstGeom prst="rect">
              <a:avLst/>
            </a:prstGeom>
            <a:gradFill>
              <a:gsLst>
                <a:gs pos="11000">
                  <a:srgbClr val="7030A0"/>
                </a:gs>
                <a:gs pos="100000">
                  <a:schemeClr val="accent1">
                    <a:tint val="44500"/>
                    <a:satMod val="160000"/>
                  </a:schemeClr>
                </a:gs>
                <a:gs pos="36000">
                  <a:schemeClr val="accent1">
                    <a:tint val="23500"/>
                    <a:satMod val="160000"/>
                  </a:schemeClr>
                </a:gs>
              </a:gsLst>
              <a:lin ang="5400000" scaled="0"/>
            </a:gradFill>
          </p:spPr>
          <p:txBody>
            <a:bodyPr wrap="square" rtlCol="0">
              <a:spAutoFit/>
            </a:bodyPr>
            <a:lstStyle/>
            <a:p>
              <a:pPr algn="r"/>
              <a:r>
                <a:rPr lang="ar-SA" sz="2400" b="1" dirty="0">
                  <a:latin typeface="Calibri"/>
                  <a:ea typeface="Times New Roman"/>
                </a:rPr>
                <a:t>الهدف الاجتماعي</a:t>
              </a:r>
              <a:endParaRPr lang="ko-KR" altLang="en-US" sz="2400" b="1" dirty="0">
                <a:solidFill>
                  <a:schemeClr val="bg1"/>
                </a:solidFill>
              </a:endParaRPr>
            </a:p>
          </p:txBody>
        </p:sp>
        <p:sp>
          <p:nvSpPr>
            <p:cNvPr id="17" name="TextBox 16">
              <a:extLst>
                <a:ext uri="{FF2B5EF4-FFF2-40B4-BE49-F238E27FC236}">
                  <a16:creationId xmlns:a16="http://schemas.microsoft.com/office/drawing/2014/main" id="{27464891-E981-42F1-BB56-8FADDBA94896}"/>
                </a:ext>
              </a:extLst>
            </p:cNvPr>
            <p:cNvSpPr txBox="1"/>
            <p:nvPr/>
          </p:nvSpPr>
          <p:spPr>
            <a:xfrm>
              <a:off x="-621671" y="5351861"/>
              <a:ext cx="3863618" cy="408384"/>
            </a:xfrm>
            <a:prstGeom prst="rect">
              <a:avLst/>
            </a:prstGeom>
            <a:gradFill>
              <a:gsLst>
                <a:gs pos="11000">
                  <a:srgbClr val="7030A0"/>
                </a:gs>
                <a:gs pos="100000">
                  <a:schemeClr val="accent1">
                    <a:tint val="44500"/>
                    <a:satMod val="160000"/>
                  </a:schemeClr>
                </a:gs>
                <a:gs pos="36000">
                  <a:schemeClr val="accent1">
                    <a:tint val="23500"/>
                    <a:satMod val="160000"/>
                  </a:schemeClr>
                </a:gs>
              </a:gsLst>
              <a:lin ang="5400000" scaled="0"/>
            </a:gradFill>
          </p:spPr>
          <p:txBody>
            <a:bodyPr wrap="square" rtlCol="0">
              <a:spAutoFit/>
            </a:bodyPr>
            <a:lstStyle/>
            <a:p>
              <a:pPr algn="r"/>
              <a:r>
                <a:rPr lang="ar-SA" sz="2400" b="1" dirty="0">
                  <a:latin typeface="Calibri"/>
                  <a:ea typeface="Times New Roman"/>
                </a:rPr>
                <a:t>الهدف الرياضي</a:t>
              </a:r>
              <a:endParaRPr lang="ko-KR" altLang="en-US" sz="2400" b="1" dirty="0">
                <a:solidFill>
                  <a:schemeClr val="bg1"/>
                </a:solidFill>
              </a:endParaRPr>
            </a:p>
          </p:txBody>
        </p:sp>
      </p:grpSp>
      <p:pic>
        <p:nvPicPr>
          <p:cNvPr id="34" name="Google Shape;143;p3">
            <a:extLst>
              <a:ext uri="{FF2B5EF4-FFF2-40B4-BE49-F238E27FC236}">
                <a16:creationId xmlns:a16="http://schemas.microsoft.com/office/drawing/2014/main" id="{BD8CF2A4-345A-4D33-98BA-6D20165EE010}"/>
              </a:ext>
            </a:extLst>
          </p:cNvPr>
          <p:cNvPicPr preferRelativeResize="0"/>
          <p:nvPr/>
        </p:nvPicPr>
        <p:blipFill rotWithShape="1">
          <a:blip r:embed="rId2">
            <a:alphaModFix/>
            <a:biLevel thresh="75000"/>
            <a:extLst>
              <a:ext uri="{BEBA8EAE-BF5A-486C-A8C5-ECC9F3942E4B}">
                <a14:imgProps xmlns:a14="http://schemas.microsoft.com/office/drawing/2010/main">
                  <a14:imgLayer r:embed="rId3">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35" name="Google Shape;110;p1">
            <a:extLst>
              <a:ext uri="{FF2B5EF4-FFF2-40B4-BE49-F238E27FC236}">
                <a16:creationId xmlns:a16="http://schemas.microsoft.com/office/drawing/2014/main" id="{BDDE37BB-DD64-47D8-A1ED-124F2E502D1F}"/>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extLst>
      <p:ext uri="{BB962C8B-B14F-4D97-AF65-F5344CB8AC3E}">
        <p14:creationId xmlns:p14="http://schemas.microsoft.com/office/powerpoint/2010/main" val="9127684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9EFA96A-E273-4DCE-9B6F-EE9B2A0650D3}"/>
              </a:ext>
            </a:extLst>
          </p:cNvPr>
          <p:cNvSpPr txBox="1"/>
          <p:nvPr/>
        </p:nvSpPr>
        <p:spPr>
          <a:xfrm>
            <a:off x="310804" y="823196"/>
            <a:ext cx="11665296" cy="5615704"/>
          </a:xfrm>
          <a:prstGeom prst="rect">
            <a:avLst/>
          </a:prstGeom>
          <a:noFill/>
        </p:spPr>
        <p:txBody>
          <a:bodyPr wrap="square">
            <a:spAutoFit/>
          </a:bodyPr>
          <a:lstStyle/>
          <a:p>
            <a:pPr algn="r" rtl="1">
              <a:lnSpc>
                <a:spcPct val="150000"/>
              </a:lnSpc>
            </a:pPr>
            <a:r>
              <a:rPr lang="ar-JO" sz="2200" b="1" i="0" dirty="0">
                <a:solidFill>
                  <a:srgbClr val="000000"/>
                </a:solidFill>
                <a:effectLst/>
                <a:latin typeface="Tahoma" panose="020B0604030504040204" pitchFamily="34" charset="0"/>
                <a:cs typeface="+mj-cs"/>
              </a:rPr>
              <a:t>مشروعات إنتاجية:</a:t>
            </a:r>
            <a:endParaRPr lang="ar-JO" sz="2200" b="0" i="0" dirty="0">
              <a:solidFill>
                <a:srgbClr val="000000"/>
              </a:solidFill>
              <a:effectLst/>
              <a:latin typeface="Tahoma" panose="020B0604030504040204" pitchFamily="34" charset="0"/>
              <a:cs typeface="+mj-cs"/>
            </a:endParaRPr>
          </a:p>
          <a:p>
            <a:pPr algn="r" rtl="1">
              <a:lnSpc>
                <a:spcPct val="150000"/>
              </a:lnSpc>
            </a:pPr>
            <a:r>
              <a:rPr lang="ar-JO" sz="2200" b="0" i="0" dirty="0">
                <a:solidFill>
                  <a:srgbClr val="000000"/>
                </a:solidFill>
                <a:effectLst/>
                <a:latin typeface="Tahoma" panose="020B0604030504040204" pitchFamily="34" charset="0"/>
                <a:cs typeface="+mj-cs"/>
              </a:rPr>
              <a:t>تتمثل في الصناعات الإلكترونية، والحفر على الخشب، وصناعة العطور، وصناعة الألبان، وصناعة المنظفات والصابون، والطباعة على النسيج، والمنسوجات والتطريز، والمشغولات الجلدية، والصناعات الخزفية، وتربية الأسماك وطيور الزينة ومناحل العسل، و</a:t>
            </a:r>
            <a:r>
              <a:rPr lang="ar-JO" sz="2200" dirty="0">
                <a:latin typeface="Tahoma" panose="020B0604030504040204" pitchFamily="34" charset="0"/>
                <a:cs typeface="+mj-cs"/>
              </a:rPr>
              <a:t>عمل </a:t>
            </a:r>
            <a:r>
              <a:rPr lang="ar-JO" sz="2200" b="0" i="0" dirty="0">
                <a:solidFill>
                  <a:srgbClr val="000000"/>
                </a:solidFill>
                <a:effectLst/>
                <a:latin typeface="Tahoma" panose="020B0604030504040204" pitchFamily="34" charset="0"/>
                <a:cs typeface="+mj-cs"/>
              </a:rPr>
              <a:t>المشاتل وتنسيق الزهور وغيرها. </a:t>
            </a:r>
          </a:p>
          <a:p>
            <a:pPr algn="r" rtl="1">
              <a:lnSpc>
                <a:spcPct val="150000"/>
              </a:lnSpc>
            </a:pPr>
            <a:r>
              <a:rPr lang="ar-JO" sz="2200" b="1" i="0" dirty="0">
                <a:solidFill>
                  <a:srgbClr val="000000"/>
                </a:solidFill>
                <a:effectLst/>
                <a:latin typeface="Tahoma" panose="020B0604030504040204" pitchFamily="34" charset="0"/>
                <a:cs typeface="+mj-cs"/>
              </a:rPr>
              <a:t>مشروعات خدمية:</a:t>
            </a:r>
            <a:endParaRPr lang="ar-JO" sz="2200" b="0" i="0" dirty="0">
              <a:solidFill>
                <a:srgbClr val="000000"/>
              </a:solidFill>
              <a:effectLst/>
              <a:latin typeface="Tahoma" panose="020B0604030504040204" pitchFamily="34" charset="0"/>
              <a:cs typeface="+mj-cs"/>
            </a:endParaRPr>
          </a:p>
          <a:p>
            <a:pPr algn="r" rtl="1">
              <a:lnSpc>
                <a:spcPct val="150000"/>
              </a:lnSpc>
            </a:pPr>
            <a:r>
              <a:rPr lang="ar-JO" sz="2200" b="0" i="0" dirty="0">
                <a:solidFill>
                  <a:srgbClr val="000000"/>
                </a:solidFill>
                <a:effectLst/>
                <a:latin typeface="Tahoma" panose="020B0604030504040204" pitchFamily="34" charset="0"/>
                <a:cs typeface="+mj-cs"/>
              </a:rPr>
              <a:t>تتمثل في تأجير المسارح، وإنشاء مراكز لإصلاح الأجهزة الكهربائية والإلكترونية، وتأجير الصالات الرياضية والملاعب التابعة للمدارس، وتصوير المستندات، وتعليم الرسم، دورات تدريب على الكمبيوتر ـ دورات تعليم للغات ـ التدريب على إنتاج البرمجيات ـ التدريب على كيفية دراسة الجدوى لمشروعات صغيرة.</a:t>
            </a:r>
          </a:p>
          <a:p>
            <a:pPr algn="r" rtl="1">
              <a:lnSpc>
                <a:spcPct val="150000"/>
              </a:lnSpc>
            </a:pPr>
            <a:r>
              <a:rPr lang="ar-JO" sz="2200" b="1" i="0" dirty="0">
                <a:solidFill>
                  <a:srgbClr val="000000"/>
                </a:solidFill>
                <a:effectLst/>
                <a:latin typeface="Tahoma" panose="020B0604030504040204" pitchFamily="34" charset="0"/>
                <a:cs typeface="+mj-cs"/>
              </a:rPr>
              <a:t>مشروعات تسويقية:</a:t>
            </a:r>
            <a:endParaRPr lang="ar-JO" sz="2200" b="0" i="0" dirty="0">
              <a:solidFill>
                <a:srgbClr val="000000"/>
              </a:solidFill>
              <a:effectLst/>
              <a:latin typeface="Tahoma" panose="020B0604030504040204" pitchFamily="34" charset="0"/>
              <a:cs typeface="+mj-cs"/>
            </a:endParaRPr>
          </a:p>
          <a:p>
            <a:pPr algn="r" rtl="1">
              <a:lnSpc>
                <a:spcPct val="150000"/>
              </a:lnSpc>
            </a:pPr>
            <a:r>
              <a:rPr lang="ar-JO" sz="2200" b="0" i="0" dirty="0">
                <a:solidFill>
                  <a:srgbClr val="000000"/>
                </a:solidFill>
                <a:effectLst/>
                <a:latin typeface="Tahoma" panose="020B0604030504040204" pitchFamily="34" charset="0"/>
                <a:cs typeface="+mj-cs"/>
              </a:rPr>
              <a:t>تتمثل في التعامل مع الشركات والمصانع التسويقية للبضائع التي تحتاج إليها الوحدة أو جزء من المنتج، من خلال عرض منتجات الوحدة الإنتاجية والقيام بالوساطة بين الشركات والمصانع وبين المستهلكين مقابل هامش للربح يعود على المدرسة بالنفع.</a:t>
            </a:r>
          </a:p>
        </p:txBody>
      </p:sp>
      <p:sp>
        <p:nvSpPr>
          <p:cNvPr id="5" name="TextBox 4">
            <a:extLst>
              <a:ext uri="{FF2B5EF4-FFF2-40B4-BE49-F238E27FC236}">
                <a16:creationId xmlns:a16="http://schemas.microsoft.com/office/drawing/2014/main" id="{6ABFC8EF-3521-488C-A7EB-A06F1EBE473A}"/>
              </a:ext>
            </a:extLst>
          </p:cNvPr>
          <p:cNvSpPr txBox="1"/>
          <p:nvPr/>
        </p:nvSpPr>
        <p:spPr>
          <a:xfrm>
            <a:off x="1919536" y="188640"/>
            <a:ext cx="6096000" cy="52322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chemeClr val="bg1"/>
                </a:solidFill>
                <a:effectLst/>
                <a:uLnTx/>
                <a:uFillTx/>
                <a:latin typeface="Arial"/>
                <a:cs typeface="Times New Roman" panose="02020603050405020304" pitchFamily="18" charset="0"/>
                <a:sym typeface="Arial"/>
              </a:rPr>
              <a:t>أنواع مشروعات المدرسة المنتجة</a:t>
            </a:r>
          </a:p>
        </p:txBody>
      </p:sp>
      <p:sp>
        <p:nvSpPr>
          <p:cNvPr id="6" name="Google Shape;110;p1">
            <a:extLst>
              <a:ext uri="{FF2B5EF4-FFF2-40B4-BE49-F238E27FC236}">
                <a16:creationId xmlns:a16="http://schemas.microsoft.com/office/drawing/2014/main" id="{F37BFAE5-7352-4D16-B54A-AA4655F26664}"/>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pic>
        <p:nvPicPr>
          <p:cNvPr id="7" name="Google Shape;143;p3">
            <a:extLst>
              <a:ext uri="{FF2B5EF4-FFF2-40B4-BE49-F238E27FC236}">
                <a16:creationId xmlns:a16="http://schemas.microsoft.com/office/drawing/2014/main" id="{E50DAC9F-BBEE-4F7F-B850-11FC7A1EF755}"/>
              </a:ext>
            </a:extLst>
          </p:cNvPr>
          <p:cNvPicPr preferRelativeResize="0"/>
          <p:nvPr/>
        </p:nvPicPr>
        <p:blipFill rotWithShape="1">
          <a:blip r:embed="rId2">
            <a:alphaModFix/>
            <a:biLevel thresh="75000"/>
            <a:extLst>
              <a:ext uri="{BEBA8EAE-BF5A-486C-A8C5-ECC9F3942E4B}">
                <a14:imgProps xmlns:a14="http://schemas.microsoft.com/office/drawing/2010/main">
                  <a14:imgLayer r:embed="rId3">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Tree>
    <p:extLst>
      <p:ext uri="{BB962C8B-B14F-4D97-AF65-F5344CB8AC3E}">
        <p14:creationId xmlns:p14="http://schemas.microsoft.com/office/powerpoint/2010/main" val="41231009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E034FC3-86AF-4236-8C58-08BDC942BF22}"/>
              </a:ext>
            </a:extLst>
          </p:cNvPr>
          <p:cNvSpPr txBox="1"/>
          <p:nvPr/>
        </p:nvSpPr>
        <p:spPr>
          <a:xfrm>
            <a:off x="551384" y="980728"/>
            <a:ext cx="11377264" cy="3270126"/>
          </a:xfrm>
          <a:prstGeom prst="rect">
            <a:avLst/>
          </a:prstGeom>
          <a:noFill/>
        </p:spPr>
        <p:txBody>
          <a:bodyPr wrap="square">
            <a:spAutoFit/>
          </a:bodyPr>
          <a:lstStyle/>
          <a:p>
            <a:pPr algn="r">
              <a:lnSpc>
                <a:spcPct val="150000"/>
              </a:lnSpc>
            </a:pPr>
            <a:r>
              <a:rPr kumimoji="0" lang="ar-JO" sz="2800" b="0" i="0" u="none" strike="noStrike" kern="0" cap="none" spc="0" normalizeH="0" baseline="0" noProof="0" dirty="0">
                <a:ln>
                  <a:noFill/>
                </a:ln>
                <a:solidFill>
                  <a:schemeClr val="tx1"/>
                </a:solidFill>
                <a:effectLst/>
                <a:uLnTx/>
                <a:uFillTx/>
                <a:latin typeface="Calibri" panose="020F0502020204030204" pitchFamily="34" charset="0"/>
                <a:ea typeface="Times New Roman" panose="02020603050405020304" pitchFamily="18" charset="0"/>
                <a:cs typeface="Simplified Arabic" panose="02020603050405020304" pitchFamily="18" charset="-78"/>
                <a:sym typeface="Arial"/>
              </a:rPr>
              <a:t>      تبحث الجامعات المنتجة بشكل عام عن السبل التي يمكن من خلالها رفع الكفاءة الداخلية والخارجية للتعليم الجامعي وتحسين إنتاجيته، وترشيد الإنفاق على المباني والتجهيزات، مع تحسين شروطها واستخدامها لأغراض أخرى تدرّ على الجامعة موارد إضافية وتوفّر عليها التكاليف، وتحسّن شروط العمل الإداري </a:t>
            </a:r>
            <a:r>
              <a:rPr lang="ar-JO" sz="2800" dirty="0">
                <a:solidFill>
                  <a:schemeClr val="tx1"/>
                </a:solidFill>
                <a:latin typeface="Calibri" panose="020F0502020204030204" pitchFamily="34" charset="0"/>
                <a:ea typeface="Times New Roman" panose="02020603050405020304" pitchFamily="18" charset="0"/>
                <a:cs typeface="Simplified Arabic" panose="02020603050405020304" pitchFamily="18" charset="-78"/>
              </a:rPr>
              <a:t>لد</a:t>
            </a:r>
            <a:r>
              <a:rPr kumimoji="0" lang="ar-JO" sz="2800" b="0" i="0" u="none" strike="noStrike" kern="0" cap="none" spc="0" normalizeH="0" baseline="0" noProof="0" dirty="0">
                <a:ln>
                  <a:noFill/>
                </a:ln>
                <a:solidFill>
                  <a:schemeClr val="tx1"/>
                </a:solidFill>
                <a:effectLst/>
                <a:uLnTx/>
                <a:uFillTx/>
                <a:latin typeface="Calibri" panose="020F0502020204030204" pitchFamily="34" charset="0"/>
                <a:ea typeface="Times New Roman" panose="02020603050405020304" pitchFamily="18" charset="0"/>
                <a:cs typeface="Simplified Arabic" panose="02020603050405020304" pitchFamily="18" charset="-78"/>
                <a:sym typeface="Arial"/>
              </a:rPr>
              <a:t>يها عن طريق تطبيق مفاهيم إدارية جديدة مثل إدارة الجودة الشاملة للتعليم العالي(الوشاحي،2015).</a:t>
            </a:r>
            <a:endParaRPr lang="en-GB" sz="2800" dirty="0">
              <a:solidFill>
                <a:schemeClr val="tx1"/>
              </a:solidFill>
            </a:endParaRPr>
          </a:p>
        </p:txBody>
      </p:sp>
      <p:sp>
        <p:nvSpPr>
          <p:cNvPr id="7" name="TextBox 6">
            <a:extLst>
              <a:ext uri="{FF2B5EF4-FFF2-40B4-BE49-F238E27FC236}">
                <a16:creationId xmlns:a16="http://schemas.microsoft.com/office/drawing/2014/main" id="{788637E6-ECEC-4936-9B2B-A5B2E6937B58}"/>
              </a:ext>
            </a:extLst>
          </p:cNvPr>
          <p:cNvSpPr txBox="1"/>
          <p:nvPr/>
        </p:nvSpPr>
        <p:spPr>
          <a:xfrm>
            <a:off x="407368" y="4232662"/>
            <a:ext cx="11521280" cy="1305165"/>
          </a:xfrm>
          <a:prstGeom prst="rect">
            <a:avLst/>
          </a:prstGeom>
          <a:noFill/>
        </p:spPr>
        <p:txBody>
          <a:bodyPr wrap="square">
            <a:spAutoFit/>
          </a:bodyPr>
          <a:lstStyle/>
          <a:p>
            <a:pPr algn="just">
              <a:lnSpc>
                <a:spcPct val="150000"/>
              </a:lnSpc>
            </a:pPr>
            <a:r>
              <a:rPr kumimoji="0" lang="ar-JO" sz="2800" b="0" i="0" u="none" strike="noStrike" kern="0" cap="none" spc="0" normalizeH="0" baseline="0" noProof="0" dirty="0">
                <a:ln>
                  <a:noFill/>
                </a:ln>
                <a:solidFill>
                  <a:srgbClr val="000000"/>
                </a:solidFill>
                <a:effectLst/>
                <a:uLnTx/>
                <a:uFillTx/>
                <a:latin typeface="Arial"/>
                <a:cs typeface="Arial"/>
                <a:sym typeface="Arial"/>
              </a:rPr>
              <a:t>ومن هذا المنطلق ظهرت العديد من البحوث والدراسات التي دعت إلى ضرورة التوظيف الفعّال للجامعات المنتجة، لما لها من مزايا عديدة في تحسين الوضع الاقتصادي والاجتماعي لهذه المؤسسات.</a:t>
            </a:r>
            <a:endParaRPr lang="en-GB" sz="2800" dirty="0"/>
          </a:p>
        </p:txBody>
      </p:sp>
      <p:pic>
        <p:nvPicPr>
          <p:cNvPr id="4" name="Google Shape;143;p3">
            <a:extLst>
              <a:ext uri="{FF2B5EF4-FFF2-40B4-BE49-F238E27FC236}">
                <a16:creationId xmlns:a16="http://schemas.microsoft.com/office/drawing/2014/main" id="{A8E6DF35-FC00-4E0F-9B7C-8AFBAE9B49E2}"/>
              </a:ext>
            </a:extLst>
          </p:cNvPr>
          <p:cNvPicPr preferRelativeResize="0"/>
          <p:nvPr/>
        </p:nvPicPr>
        <p:blipFill rotWithShape="1">
          <a:blip r:embed="rId2">
            <a:alphaModFix/>
            <a:biLevel thresh="75000"/>
            <a:extLst>
              <a:ext uri="{BEBA8EAE-BF5A-486C-A8C5-ECC9F3942E4B}">
                <a14:imgProps xmlns:a14="http://schemas.microsoft.com/office/drawing/2010/main">
                  <a14:imgLayer r:embed="rId3">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5" name="Google Shape;145;p3">
            <a:extLst>
              <a:ext uri="{FF2B5EF4-FFF2-40B4-BE49-F238E27FC236}">
                <a16:creationId xmlns:a16="http://schemas.microsoft.com/office/drawing/2014/main" id="{2484FFD9-2D28-49C2-8EF2-6C745BBEB707}"/>
              </a:ext>
            </a:extLst>
          </p:cNvPr>
          <p:cNvSpPr txBox="1"/>
          <p:nvPr/>
        </p:nvSpPr>
        <p:spPr>
          <a:xfrm>
            <a:off x="3287688" y="412252"/>
            <a:ext cx="5616624" cy="523180"/>
          </a:xfrm>
          <a:prstGeom prst="rect">
            <a:avLst/>
          </a:prstGeom>
          <a:noFill/>
          <a:ln>
            <a:noFill/>
          </a:ln>
        </p:spPr>
        <p:txBody>
          <a:bodyPr spcFirstLastPara="1" wrap="square" lIns="91425" tIns="45700" rIns="91425" bIns="45700" anchor="t" anchorCtr="0">
            <a:spAutoFit/>
          </a:bodyPr>
          <a:lstStyle/>
          <a:p>
            <a:pPr lvl="0" algn="ctr"/>
            <a:r>
              <a:rPr lang="ar-JO" sz="2800" b="1" dirty="0">
                <a:solidFill>
                  <a:schemeClr val="bg1"/>
                </a:solidFill>
                <a:latin typeface="Simplified Arabic" pitchFamily="18" charset="-78"/>
                <a:cs typeface="Simplified Arabic" pitchFamily="18" charset="-78"/>
                <a:sym typeface="Tajawal Medium"/>
              </a:rPr>
              <a:t>الجامعات المنتجة</a:t>
            </a:r>
            <a:endParaRPr sz="2800" b="1" dirty="0">
              <a:solidFill>
                <a:schemeClr val="bg1"/>
              </a:solidFill>
              <a:latin typeface="Simplified Arabic" pitchFamily="18" charset="-78"/>
              <a:cs typeface="Simplified Arabic" pitchFamily="18" charset="-78"/>
            </a:endParaRPr>
          </a:p>
        </p:txBody>
      </p:sp>
      <p:sp>
        <p:nvSpPr>
          <p:cNvPr id="8" name="Google Shape;110;p1">
            <a:extLst>
              <a:ext uri="{FF2B5EF4-FFF2-40B4-BE49-F238E27FC236}">
                <a16:creationId xmlns:a16="http://schemas.microsoft.com/office/drawing/2014/main" id="{D39AB3FD-9E26-49D0-AD9A-09B4094D97C0}"/>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extLst>
      <p:ext uri="{BB962C8B-B14F-4D97-AF65-F5344CB8AC3E}">
        <p14:creationId xmlns:p14="http://schemas.microsoft.com/office/powerpoint/2010/main" val="1785547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B25291-B68C-4EF5-A51C-AB439BA7789A}"/>
              </a:ext>
            </a:extLst>
          </p:cNvPr>
          <p:cNvSpPr txBox="1"/>
          <p:nvPr/>
        </p:nvSpPr>
        <p:spPr>
          <a:xfrm>
            <a:off x="227348" y="260648"/>
            <a:ext cx="11737304" cy="5899051"/>
          </a:xfrm>
          <a:prstGeom prst="rect">
            <a:avLst/>
          </a:prstGeom>
          <a:noFill/>
        </p:spPr>
        <p:txBody>
          <a:bodyPr wrap="square">
            <a:spAutoFit/>
          </a:bodyPr>
          <a:lstStyle/>
          <a:p>
            <a:pPr algn="ctr" rtl="1">
              <a:spcAft>
                <a:spcPts val="1000"/>
              </a:spcAft>
            </a:pPr>
            <a:r>
              <a:rPr lang="ar-JO" sz="3200" b="1"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مفهوم الجامعة المنتجة</a:t>
            </a:r>
          </a:p>
          <a:p>
            <a:pPr algn="just" rtl="1">
              <a:spcAft>
                <a:spcPts val="1000"/>
              </a:spcAft>
            </a:pPr>
            <a:r>
              <a:rPr lang="ar-JO" sz="3200" dirty="0">
                <a:solidFill>
                  <a:schemeClr val="bg1"/>
                </a:solidFill>
                <a:latin typeface="Calibri" panose="020F0502020204030204" pitchFamily="34" charset="0"/>
                <a:ea typeface="Times New Roman" panose="02020603050405020304" pitchFamily="18" charset="0"/>
                <a:cs typeface="Arial" panose="020B0604020202020204" pitchFamily="34" charset="0"/>
              </a:rPr>
              <a:t>       </a:t>
            </a: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توجد العديد من المحاولات التي توضّح مفهوم </a:t>
            </a:r>
            <a:r>
              <a:rPr lang="ar-JO" sz="2800" dirty="0">
                <a:latin typeface="Calibri" panose="020F0502020204030204" pitchFamily="34" charset="0"/>
                <a:ea typeface="Times New Roman" panose="02020603050405020304" pitchFamily="18" charset="0"/>
                <a:cs typeface="Simplified Arabic" panose="02020603050405020304" pitchFamily="18" charset="-78"/>
              </a:rPr>
              <a:t>ا</a:t>
            </a: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لجامعة المنتجة إلا أنها تختلف باختلاف وجهات نظر أصحابها وتباين آرائهم، وفيما يلي بعض من هذه المفاهيم:</a:t>
            </a:r>
            <a:endParaRPr lang="en-GB" sz="2800" dirty="0">
              <a:effectLst/>
              <a:latin typeface="Calibri" panose="020F0502020204030204" pitchFamily="34" charset="0"/>
              <a:ea typeface="Times New Roman" panose="02020603050405020304" pitchFamily="18" charset="0"/>
              <a:cs typeface="Arial" panose="020B0604020202020204" pitchFamily="34" charset="0"/>
            </a:endParaRPr>
          </a:p>
          <a:p>
            <a:pPr algn="just" rtl="1">
              <a:spcAft>
                <a:spcPts val="1000"/>
              </a:spcAft>
            </a:pP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     عرف</a:t>
            </a: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ت</a:t>
            </a: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 الجامع</a:t>
            </a: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ة</a:t>
            </a: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 المنتجة على أنها تلك الجامع</a:t>
            </a: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ة</a:t>
            </a: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 التي تقوم ببعض الأنشطة التي تحقق من خلالها موارد مالية تنعكس بالفائدة عليها وعلى العاملين بها، بشرط ألا</a:t>
            </a: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a:t>
            </a: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 تتعارض هذه الأنشطة مع الوظائف الأساسية للجامعة ولا تؤث</a:t>
            </a: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a:t>
            </a: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ر عليها في تأدية هذه الوظائف.</a:t>
            </a:r>
            <a:endParaRPr lang="ar-JO" sz="280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rtl="1">
              <a:spcAft>
                <a:spcPts val="1000"/>
              </a:spcAft>
            </a:pPr>
            <a:endParaRPr lang="en-GB" sz="2800" dirty="0">
              <a:effectLst/>
              <a:latin typeface="Calibri" panose="020F0502020204030204" pitchFamily="34" charset="0"/>
              <a:ea typeface="Times New Roman" panose="02020603050405020304" pitchFamily="18" charset="0"/>
              <a:cs typeface="Arial" panose="020B0604020202020204" pitchFamily="34" charset="0"/>
            </a:endParaRPr>
          </a:p>
          <a:p>
            <a:pPr algn="just" rtl="1">
              <a:spcAft>
                <a:spcPts val="1000"/>
              </a:spcAft>
            </a:pP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     </a:t>
            </a: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وعرف</a:t>
            </a: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ت</a:t>
            </a: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 أيض</a:t>
            </a: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a:t>
            </a: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ا بأنها " الجامع</a:t>
            </a: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ة</a:t>
            </a: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 </a:t>
            </a: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المتفاعلة مع المجتمع من خلال</a:t>
            </a: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 الأنشطة </a:t>
            </a: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والبرامج التي تضاف إلى دورها الأساسي، و</a:t>
            </a: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التي تستطيع من خلالها تحقيق موارد مالية تنعكس بالفائدة عليها وعلى العاملين بها. إذ أن الجامعات غالبا ما تضم نخبة من العلماء والباحثين في مختلف التخصصات يمكن الاستفادة منهم لخدمة مجال الأعمال وقطاعات ال</a:t>
            </a: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إ</a:t>
            </a: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نتاج الخاص والعام، من خلال إجراء الدراسات والبحوث وتقديم المشورة بما قد يعود على الجامعة بم</a:t>
            </a: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ردود مالي إضافي.</a:t>
            </a:r>
            <a:endParaRPr lang="en-GB" sz="2800" dirty="0">
              <a:effectLst/>
              <a:latin typeface="Calibri" panose="020F0502020204030204" pitchFamily="34" charset="0"/>
              <a:ea typeface="Times New Roman" panose="02020603050405020304" pitchFamily="18" charset="0"/>
              <a:cs typeface="Arial" panose="020B0604020202020204" pitchFamily="34" charset="0"/>
            </a:endParaRPr>
          </a:p>
        </p:txBody>
      </p:sp>
      <p:pic>
        <p:nvPicPr>
          <p:cNvPr id="3" name="Google Shape;143;p3">
            <a:extLst>
              <a:ext uri="{FF2B5EF4-FFF2-40B4-BE49-F238E27FC236}">
                <a16:creationId xmlns:a16="http://schemas.microsoft.com/office/drawing/2014/main" id="{A6E2824D-FBD9-45A2-AF98-C0A0A321F48B}"/>
              </a:ext>
            </a:extLst>
          </p:cNvPr>
          <p:cNvPicPr preferRelativeResize="0"/>
          <p:nvPr/>
        </p:nvPicPr>
        <p:blipFill rotWithShape="1">
          <a:blip r:embed="rId2">
            <a:alphaModFix/>
            <a:biLevel thresh="75000"/>
            <a:extLst>
              <a:ext uri="{BEBA8EAE-BF5A-486C-A8C5-ECC9F3942E4B}">
                <a14:imgProps xmlns:a14="http://schemas.microsoft.com/office/drawing/2010/main">
                  <a14:imgLayer r:embed="rId3">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6" name="Google Shape;110;p1">
            <a:extLst>
              <a:ext uri="{FF2B5EF4-FFF2-40B4-BE49-F238E27FC236}">
                <a16:creationId xmlns:a16="http://schemas.microsoft.com/office/drawing/2014/main" id="{B278753B-ECF5-416D-BBAB-721703DAFF86}"/>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extLst>
      <p:ext uri="{BB962C8B-B14F-4D97-AF65-F5344CB8AC3E}">
        <p14:creationId xmlns:p14="http://schemas.microsoft.com/office/powerpoint/2010/main" val="8851079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2" name="TextBox 11">
            <a:extLst>
              <a:ext uri="{FF2B5EF4-FFF2-40B4-BE49-F238E27FC236}">
                <a16:creationId xmlns:a16="http://schemas.microsoft.com/office/drawing/2014/main" id="{6CD1A7D6-E331-4F8E-89BB-0C8B37F62AD8}"/>
              </a:ext>
            </a:extLst>
          </p:cNvPr>
          <p:cNvSpPr txBox="1"/>
          <p:nvPr/>
        </p:nvSpPr>
        <p:spPr>
          <a:xfrm>
            <a:off x="442992" y="1230864"/>
            <a:ext cx="11377264" cy="5088573"/>
          </a:xfrm>
          <a:prstGeom prst="rect">
            <a:avLst/>
          </a:prstGeom>
          <a:noFill/>
        </p:spPr>
        <p:txBody>
          <a:bodyPr wrap="square">
            <a:spAutoFit/>
          </a:bodyPr>
          <a:lstStyle/>
          <a:p>
            <a:pPr algn="just" rtl="1">
              <a:spcAft>
                <a:spcPts val="1000"/>
              </a:spcAft>
            </a:pPr>
            <a:r>
              <a:rPr lang="ar-JO" sz="2800" b="1" dirty="0">
                <a:effectLst/>
                <a:latin typeface="Calibri" panose="020F0502020204030204" pitchFamily="34" charset="0"/>
                <a:ea typeface="Times New Roman" panose="02020603050405020304" pitchFamily="18" charset="0"/>
                <a:cs typeface="Simplified Arabic" panose="02020603050405020304" pitchFamily="18" charset="-78"/>
              </a:rPr>
              <a:t>الجامعة المنتجة : </a:t>
            </a: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هي الجامعة التي تحقّق وظائفها المتوقعة، وهي التعليم، والبحث العلمي، وخدمة المجتمع، والتي تتكامل فيها هذه الوظائف، لتحقيق بعض الموارد الإضافية للجامعة، من خلال أساليب ووسائل متعددة، منها: التعليم الممول ذاتياً، والتعليم المستمر، والإستشارات، والبحوث التعاقدية، والأنشطة الإنتاجية (الوشاحي،2015).  </a:t>
            </a:r>
            <a:endParaRPr lang="en-GB" sz="2000" dirty="0">
              <a:effectLst/>
              <a:latin typeface="Calibri" panose="020F0502020204030204" pitchFamily="34" charset="0"/>
              <a:ea typeface="Times New Roman" panose="02020603050405020304" pitchFamily="18" charset="0"/>
              <a:cs typeface="Arial" panose="020B0604020202020204" pitchFamily="34" charset="0"/>
            </a:endParaRPr>
          </a:p>
          <a:p>
            <a:pPr algn="just" rtl="1">
              <a:spcAft>
                <a:spcPts val="1000"/>
              </a:spcAft>
            </a:pP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الجامعة المنتجة </a:t>
            </a: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وهي </a:t>
            </a: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"الجامعة التي تسعى لابتكار طرق لإنقاص التكاليف وزيادة الإنتاجية وخلق مصادر تمويلية ذاتية غير تقليدية عن طريق تسويق منتجاتها، ليس بهدف الربح كما في المؤسسات التجارية وإنما لتغطية نفقاتها</a:t>
            </a: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 </a:t>
            </a: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وتحسين جودة التعليم</a:t>
            </a: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 فيها</a:t>
            </a: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 والمساهمة في التنمية المجتمعية الشاملة"(أبو الخير</a:t>
            </a: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a:t>
            </a: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 2016)</a:t>
            </a:r>
            <a:r>
              <a:rPr lang="en-US" sz="2800" dirty="0">
                <a:effectLst/>
                <a:latin typeface="Simplified Arabic" panose="02020603050405020304" pitchFamily="18" charset="-78"/>
                <a:ea typeface="Times New Roman" panose="02020603050405020304" pitchFamily="18" charset="0"/>
                <a:cs typeface="Arial" panose="020B0604020202020204" pitchFamily="34" charset="0"/>
              </a:rPr>
              <a:t>.</a:t>
            </a:r>
            <a:endParaRPr lang="en-GB" sz="2000" dirty="0">
              <a:effectLst/>
              <a:latin typeface="Calibri" panose="020F0502020204030204" pitchFamily="34" charset="0"/>
              <a:ea typeface="Times New Roman" panose="02020603050405020304" pitchFamily="18" charset="0"/>
              <a:cs typeface="Arial" panose="020B0604020202020204" pitchFamily="34" charset="0"/>
            </a:endParaRPr>
          </a:p>
          <a:p>
            <a:pPr algn="just" rtl="1">
              <a:spcAft>
                <a:spcPts val="1000"/>
              </a:spcAft>
            </a:pP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وتعرف أيضا بأنها " تلك الجامعات التي تعمل على زيادة تمويلها، لتحقيق الإكتفاء الذاتي من خلال البحوث العلمية، وتقديم الاستشارات وتنفيذ الدورات، بهدف تطوير العملية التعليمية، وتحقيق موازنة تتناسب مع الإنفاق عليها لمواكبة الثورة المعرفية" (الحلو والحيلة، 2017).</a:t>
            </a:r>
            <a:endParaRPr lang="en-GB" sz="2000" dirty="0">
              <a:effectLst/>
              <a:latin typeface="Calibri" panose="020F0502020204030204" pitchFamily="34" charset="0"/>
              <a:ea typeface="Times New Roman" panose="02020603050405020304" pitchFamily="18" charset="0"/>
              <a:cs typeface="Arial" panose="020B0604020202020204" pitchFamily="34" charset="0"/>
            </a:endParaRPr>
          </a:p>
        </p:txBody>
      </p:sp>
      <p:pic>
        <p:nvPicPr>
          <p:cNvPr id="10" name="Google Shape;143;p3">
            <a:extLst>
              <a:ext uri="{FF2B5EF4-FFF2-40B4-BE49-F238E27FC236}">
                <a16:creationId xmlns:a16="http://schemas.microsoft.com/office/drawing/2014/main" id="{C3342BC9-8683-4853-99BB-86E541F6544A}"/>
              </a:ext>
            </a:extLst>
          </p:cNvPr>
          <p:cNvPicPr preferRelativeResize="0"/>
          <p:nvPr/>
        </p:nvPicPr>
        <p:blipFill rotWithShape="1">
          <a:blip r:embed="rId4">
            <a:alphaModFix/>
            <a:biLevel thresh="75000"/>
            <a:extLst>
              <a:ext uri="{BEBA8EAE-BF5A-486C-A8C5-ECC9F3942E4B}">
                <a14:imgProps xmlns:a14="http://schemas.microsoft.com/office/drawing/2010/main">
                  <a14:imgLayer r:embed="rId5">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7" name="Google Shape;110;p1">
            <a:extLst>
              <a:ext uri="{FF2B5EF4-FFF2-40B4-BE49-F238E27FC236}">
                <a16:creationId xmlns:a16="http://schemas.microsoft.com/office/drawing/2014/main" id="{A937B43E-35EA-4F9C-9093-D46714AE7243}"/>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custDataLst>
      <p:tags r:id="rId1"/>
    </p:custDataLst>
    <p:extLst>
      <p:ext uri="{BB962C8B-B14F-4D97-AF65-F5344CB8AC3E}">
        <p14:creationId xmlns:p14="http://schemas.microsoft.com/office/powerpoint/2010/main" val="18418370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E2CBD72-00B6-46C0-8C96-45F9A5B2A52C}"/>
              </a:ext>
            </a:extLst>
          </p:cNvPr>
          <p:cNvSpPr txBox="1"/>
          <p:nvPr/>
        </p:nvSpPr>
        <p:spPr>
          <a:xfrm>
            <a:off x="623392" y="940895"/>
            <a:ext cx="11064552" cy="5262979"/>
          </a:xfrm>
          <a:prstGeom prst="rect">
            <a:avLst/>
          </a:prstGeom>
          <a:noFill/>
        </p:spPr>
        <p:txBody>
          <a:bodyPr wrap="square">
            <a:spAutoFit/>
          </a:bodyPr>
          <a:lstStyle/>
          <a:p>
            <a:pPr algn="r"/>
            <a:r>
              <a:rPr lang="ar-JO" sz="2800" b="1" dirty="0">
                <a:solidFill>
                  <a:schemeClr val="bg1"/>
                </a:solidFill>
              </a:rPr>
              <a:t>متطلبات نجاح الجامعة المنتجة</a:t>
            </a:r>
          </a:p>
          <a:p>
            <a:pPr algn="r"/>
            <a:endParaRPr lang="ar-JO" sz="2400" dirty="0"/>
          </a:p>
          <a:p>
            <a:pPr algn="r"/>
            <a:endParaRPr lang="ar-JO" sz="2400" dirty="0"/>
          </a:p>
          <a:p>
            <a:pPr algn="r"/>
            <a:endParaRPr lang="ar-JO" sz="2400" dirty="0"/>
          </a:p>
          <a:p>
            <a:pPr algn="r"/>
            <a:endParaRPr lang="ar-JO" sz="2400" dirty="0"/>
          </a:p>
          <a:p>
            <a:pPr algn="r"/>
            <a:endParaRPr lang="ar-JO" sz="2400" dirty="0"/>
          </a:p>
          <a:p>
            <a:pPr algn="r"/>
            <a:endParaRPr lang="ar-JO" sz="2400" dirty="0"/>
          </a:p>
          <a:p>
            <a:pPr algn="r"/>
            <a:r>
              <a:rPr lang="ar-JO" sz="2400" dirty="0"/>
              <a:t> </a:t>
            </a:r>
          </a:p>
          <a:p>
            <a:pPr algn="r"/>
            <a:r>
              <a:rPr lang="ar-JO" sz="2800" dirty="0"/>
              <a:t>كما ينبغي أن تتوافر في الجامعة المنتجة متطلبات أساسية تعزّز دورها وتضمن لها الإستمرارية وتنقسم هذه المتطلبات إلى : </a:t>
            </a:r>
          </a:p>
          <a:p>
            <a:pPr algn="r"/>
            <a:endParaRPr lang="ar-JO" sz="2800" dirty="0"/>
          </a:p>
          <a:p>
            <a:pPr algn="r"/>
            <a:r>
              <a:rPr lang="ar-JO" sz="2800" b="1" dirty="0"/>
              <a:t>أولاً : متطلبات البنية التحتية. </a:t>
            </a:r>
          </a:p>
          <a:p>
            <a:pPr algn="r"/>
            <a:r>
              <a:rPr lang="ar-JO" sz="2800" b="1" dirty="0"/>
              <a:t>ثانيًا: متطلبات الموارد المالية </a:t>
            </a:r>
            <a:r>
              <a:rPr lang="ar-JO" sz="2800" dirty="0"/>
              <a:t>.</a:t>
            </a:r>
            <a:endParaRPr lang="en-GB" sz="2800" dirty="0"/>
          </a:p>
        </p:txBody>
      </p:sp>
      <p:sp>
        <p:nvSpPr>
          <p:cNvPr id="9" name="TextBox 8">
            <a:extLst>
              <a:ext uri="{FF2B5EF4-FFF2-40B4-BE49-F238E27FC236}">
                <a16:creationId xmlns:a16="http://schemas.microsoft.com/office/drawing/2014/main" id="{6D62753D-6C37-4398-B47D-0CECAAE6D62E}"/>
              </a:ext>
            </a:extLst>
          </p:cNvPr>
          <p:cNvSpPr txBox="1"/>
          <p:nvPr/>
        </p:nvSpPr>
        <p:spPr>
          <a:xfrm>
            <a:off x="504056" y="1700808"/>
            <a:ext cx="11183888" cy="1951496"/>
          </a:xfrm>
          <a:prstGeom prst="rect">
            <a:avLst/>
          </a:prstGeom>
          <a:noFill/>
        </p:spPr>
        <p:txBody>
          <a:bodyPr wrap="square">
            <a:spAutoFit/>
          </a:bodyPr>
          <a:lstStyle/>
          <a:p>
            <a:pPr algn="r">
              <a:lnSpc>
                <a:spcPct val="150000"/>
              </a:lnSpc>
            </a:pPr>
            <a:r>
              <a:rPr lang="ar-JO" sz="2800" b="0" i="0" dirty="0">
                <a:solidFill>
                  <a:srgbClr val="333333"/>
                </a:solidFill>
                <a:effectLst/>
                <a:latin typeface="arial" panose="020B0604020202020204" pitchFamily="34" charset="0"/>
              </a:rPr>
              <a:t>      إن من متطلبات أي جامعة منتجة توفير الكوادر المؤهلة علمياً وعملياً ، ووجود برامج تعليمية مواكبة للتطـور والحداثة وحاجة السوق، والعمل على توفير مصادر تمويلية متنوعة دون الاعتماد على المصادر الأساسية للتمويل.</a:t>
            </a:r>
            <a:endParaRPr lang="en-GB" sz="2800" dirty="0"/>
          </a:p>
        </p:txBody>
      </p:sp>
      <p:pic>
        <p:nvPicPr>
          <p:cNvPr id="10" name="Google Shape;143;p3">
            <a:extLst>
              <a:ext uri="{FF2B5EF4-FFF2-40B4-BE49-F238E27FC236}">
                <a16:creationId xmlns:a16="http://schemas.microsoft.com/office/drawing/2014/main" id="{CF09359C-9293-4E13-8DF5-9356FFF9E4C6}"/>
              </a:ext>
            </a:extLst>
          </p:cNvPr>
          <p:cNvPicPr preferRelativeResize="0"/>
          <p:nvPr/>
        </p:nvPicPr>
        <p:blipFill rotWithShape="1">
          <a:blip r:embed="rId2">
            <a:alphaModFix/>
            <a:biLevel thresh="75000"/>
            <a:extLst>
              <a:ext uri="{BEBA8EAE-BF5A-486C-A8C5-ECC9F3942E4B}">
                <a14:imgProps xmlns:a14="http://schemas.microsoft.com/office/drawing/2010/main">
                  <a14:imgLayer r:embed="rId3">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6" name="Google Shape;110;p1">
            <a:extLst>
              <a:ext uri="{FF2B5EF4-FFF2-40B4-BE49-F238E27FC236}">
                <a16:creationId xmlns:a16="http://schemas.microsoft.com/office/drawing/2014/main" id="{46C55E9D-894B-47B7-9025-B8804FE9B391}"/>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extLst>
      <p:ext uri="{BB962C8B-B14F-4D97-AF65-F5344CB8AC3E}">
        <p14:creationId xmlns:p14="http://schemas.microsoft.com/office/powerpoint/2010/main" val="27782307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rgbClr val="7030A0"/>
            </a:gs>
            <a:gs pos="100000">
              <a:schemeClr val="accent1">
                <a:tint val="44500"/>
                <a:satMod val="160000"/>
              </a:schemeClr>
            </a:gs>
            <a:gs pos="36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5A48BA94-E24A-43F1-AE16-0D0B4EF09031}"/>
              </a:ext>
            </a:extLst>
          </p:cNvPr>
          <p:cNvGraphicFramePr>
            <a:graphicFrameLocks noGrp="1"/>
          </p:cNvGraphicFramePr>
          <p:nvPr>
            <p:extLst>
              <p:ext uri="{D42A27DB-BD31-4B8C-83A1-F6EECF244321}">
                <p14:modId xmlns:p14="http://schemas.microsoft.com/office/powerpoint/2010/main" val="2397573408"/>
              </p:ext>
            </p:extLst>
          </p:nvPr>
        </p:nvGraphicFramePr>
        <p:xfrm>
          <a:off x="839416" y="875258"/>
          <a:ext cx="10729193" cy="2435456"/>
        </p:xfrm>
        <a:graphic>
          <a:graphicData uri="http://schemas.openxmlformats.org/drawingml/2006/table">
            <a:tbl>
              <a:tblPr rtl="1" firstRow="1" firstCol="1" bandRow="1">
                <a:tableStyleId>{5C22544A-7EE6-4342-B048-85BDC9FD1C3A}</a:tableStyleId>
              </a:tblPr>
              <a:tblGrid>
                <a:gridCol w="652319">
                  <a:extLst>
                    <a:ext uri="{9D8B030D-6E8A-4147-A177-3AD203B41FA5}">
                      <a16:colId xmlns:a16="http://schemas.microsoft.com/office/drawing/2014/main" val="2667312731"/>
                    </a:ext>
                  </a:extLst>
                </a:gridCol>
                <a:gridCol w="10076874">
                  <a:extLst>
                    <a:ext uri="{9D8B030D-6E8A-4147-A177-3AD203B41FA5}">
                      <a16:colId xmlns:a16="http://schemas.microsoft.com/office/drawing/2014/main" val="2809520330"/>
                    </a:ext>
                  </a:extLst>
                </a:gridCol>
              </a:tblGrid>
              <a:tr h="384568">
                <a:tc>
                  <a:txBody>
                    <a:bodyPr/>
                    <a:lstStyle/>
                    <a:p>
                      <a:pPr algn="r" rtl="1">
                        <a:lnSpc>
                          <a:spcPct val="115000"/>
                        </a:lnSpc>
                        <a:spcAft>
                          <a:spcPts val="1000"/>
                        </a:spcAft>
                      </a:pP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gradFill>
                      <a:gsLst>
                        <a:gs pos="0">
                          <a:srgbClr val="7030A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ctr" rtl="1">
                        <a:lnSpc>
                          <a:spcPct val="115000"/>
                        </a:lnSpc>
                        <a:spcAft>
                          <a:spcPts val="1000"/>
                        </a:spcAft>
                      </a:pPr>
                      <a:r>
                        <a:rPr lang="ar-JO" sz="2800" dirty="0">
                          <a:effectLst/>
                        </a:rPr>
                        <a:t>متطلبات البنية التحتية</a:t>
                      </a:r>
                      <a:endParaRPr lang="en-GB" sz="28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gradFill>
                      <a:gsLst>
                        <a:gs pos="0">
                          <a:srgbClr val="923E92"/>
                        </a:gs>
                        <a:gs pos="0">
                          <a:srgbClr val="7030A0"/>
                        </a:gs>
                        <a:gs pos="89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827283646"/>
                  </a:ext>
                </a:extLst>
              </a:tr>
              <a:tr h="384568">
                <a:tc>
                  <a:txBody>
                    <a:bodyPr/>
                    <a:lstStyle/>
                    <a:p>
                      <a:pPr algn="r" rtl="1">
                        <a:lnSpc>
                          <a:spcPct val="115000"/>
                        </a:lnSpc>
                        <a:spcAft>
                          <a:spcPts val="1000"/>
                        </a:spcAft>
                      </a:pPr>
                      <a:r>
                        <a:rPr lang="ar-JO" sz="2400" dirty="0">
                          <a:effectLst/>
                        </a:rPr>
                        <a:t>1</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gradFill>
                      <a:gsLst>
                        <a:gs pos="0">
                          <a:srgbClr val="7030A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rtl="1">
                        <a:lnSpc>
                          <a:spcPct val="115000"/>
                        </a:lnSpc>
                        <a:spcAft>
                          <a:spcPts val="1000"/>
                        </a:spcAft>
                      </a:pPr>
                      <a:r>
                        <a:rPr lang="ar-JO" sz="2400" dirty="0">
                          <a:effectLst/>
                        </a:rPr>
                        <a:t>توفّر الجامعة أساتذة ومحاضرين لهم خبرة في العمل الميداني والخبرات العلمية التطبيقية.</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chemeClr val="bg2">
                        <a:lumMod val="20000"/>
                        <a:lumOff val="80000"/>
                      </a:schemeClr>
                    </a:solidFill>
                  </a:tcPr>
                </a:tc>
                <a:extLst>
                  <a:ext uri="{0D108BD9-81ED-4DB2-BD59-A6C34878D82A}">
                    <a16:rowId xmlns:a16="http://schemas.microsoft.com/office/drawing/2014/main" val="61328295"/>
                  </a:ext>
                </a:extLst>
              </a:tr>
              <a:tr h="384568">
                <a:tc>
                  <a:txBody>
                    <a:bodyPr/>
                    <a:lstStyle/>
                    <a:p>
                      <a:pPr algn="r" rtl="1">
                        <a:lnSpc>
                          <a:spcPct val="115000"/>
                        </a:lnSpc>
                        <a:spcAft>
                          <a:spcPts val="1000"/>
                        </a:spcAft>
                      </a:pPr>
                      <a:r>
                        <a:rPr lang="ar-JO" sz="2400" dirty="0">
                          <a:effectLst/>
                        </a:rPr>
                        <a:t>2</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gradFill>
                      <a:gsLst>
                        <a:gs pos="0">
                          <a:srgbClr val="7030A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rtl="1">
                        <a:lnSpc>
                          <a:spcPct val="115000"/>
                        </a:lnSpc>
                        <a:spcAft>
                          <a:spcPts val="1000"/>
                        </a:spcAft>
                      </a:pPr>
                      <a:r>
                        <a:rPr lang="ar-JO" sz="2400" dirty="0">
                          <a:effectLst/>
                        </a:rPr>
                        <a:t>تستخدم الجامعة التقنيات الحديثة في عملية التدريس.</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chemeClr val="bg2">
                        <a:lumMod val="20000"/>
                        <a:lumOff val="80000"/>
                      </a:schemeClr>
                    </a:solidFill>
                  </a:tcPr>
                </a:tc>
                <a:extLst>
                  <a:ext uri="{0D108BD9-81ED-4DB2-BD59-A6C34878D82A}">
                    <a16:rowId xmlns:a16="http://schemas.microsoft.com/office/drawing/2014/main" val="663568402"/>
                  </a:ext>
                </a:extLst>
              </a:tr>
              <a:tr h="795568">
                <a:tc>
                  <a:txBody>
                    <a:bodyPr/>
                    <a:lstStyle/>
                    <a:p>
                      <a:pPr algn="r" rtl="1">
                        <a:lnSpc>
                          <a:spcPct val="115000"/>
                        </a:lnSpc>
                        <a:spcAft>
                          <a:spcPts val="1000"/>
                        </a:spcAft>
                      </a:pPr>
                      <a:r>
                        <a:rPr lang="ar-JO" sz="2400" dirty="0">
                          <a:effectLst/>
                        </a:rPr>
                        <a:t>3</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gradFill>
                      <a:gsLst>
                        <a:gs pos="0">
                          <a:srgbClr val="7030A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rtl="1">
                        <a:lnSpc>
                          <a:spcPct val="115000"/>
                        </a:lnSpc>
                        <a:spcAft>
                          <a:spcPts val="1000"/>
                        </a:spcAft>
                      </a:pPr>
                      <a:r>
                        <a:rPr lang="ar-JO" sz="2400" dirty="0">
                          <a:effectLst/>
                        </a:rPr>
                        <a:t>تتواصل الجامعة مع القنوات المختلفة للاستفادة من نتائج البحوث التي تجريها لخدمة قطاعات العمل.</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chemeClr val="bg2">
                        <a:lumMod val="20000"/>
                        <a:lumOff val="80000"/>
                      </a:schemeClr>
                    </a:solidFill>
                  </a:tcPr>
                </a:tc>
                <a:extLst>
                  <a:ext uri="{0D108BD9-81ED-4DB2-BD59-A6C34878D82A}">
                    <a16:rowId xmlns:a16="http://schemas.microsoft.com/office/drawing/2014/main" val="1087660412"/>
                  </a:ext>
                </a:extLst>
              </a:tr>
              <a:tr h="384568">
                <a:tc>
                  <a:txBody>
                    <a:bodyPr/>
                    <a:lstStyle/>
                    <a:p>
                      <a:pPr algn="r" rtl="1">
                        <a:lnSpc>
                          <a:spcPct val="115000"/>
                        </a:lnSpc>
                        <a:spcAft>
                          <a:spcPts val="1000"/>
                        </a:spcAft>
                      </a:pPr>
                      <a:r>
                        <a:rPr lang="ar-JO" sz="2400" dirty="0">
                          <a:effectLst/>
                        </a:rPr>
                        <a:t>5</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gradFill>
                      <a:gsLst>
                        <a:gs pos="0">
                          <a:schemeClr val="bg2">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rtl="1">
                        <a:lnSpc>
                          <a:spcPct val="115000"/>
                        </a:lnSpc>
                        <a:spcAft>
                          <a:spcPts val="1000"/>
                        </a:spcAft>
                      </a:pPr>
                      <a:r>
                        <a:rPr lang="ar-JO" sz="2400" dirty="0">
                          <a:effectLst/>
                        </a:rPr>
                        <a:t>تعمل الجامعة على تطوير برامجها التعليميةا</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gradFill>
                      <a:gsLst>
                        <a:gs pos="0">
                          <a:srgbClr val="923E92"/>
                        </a:gs>
                        <a:gs pos="0">
                          <a:srgbClr val="7030A0"/>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909917883"/>
                  </a:ext>
                </a:extLst>
              </a:tr>
            </a:tbl>
          </a:graphicData>
        </a:graphic>
      </p:graphicFrame>
      <p:graphicFrame>
        <p:nvGraphicFramePr>
          <p:cNvPr id="5" name="Table 4">
            <a:extLst>
              <a:ext uri="{FF2B5EF4-FFF2-40B4-BE49-F238E27FC236}">
                <a16:creationId xmlns:a16="http://schemas.microsoft.com/office/drawing/2014/main" id="{5D7DF235-AABA-4FD5-9AC7-D5B5798F21E0}"/>
              </a:ext>
            </a:extLst>
          </p:cNvPr>
          <p:cNvGraphicFramePr>
            <a:graphicFrameLocks noGrp="1"/>
          </p:cNvGraphicFramePr>
          <p:nvPr>
            <p:extLst>
              <p:ext uri="{D42A27DB-BD31-4B8C-83A1-F6EECF244321}">
                <p14:modId xmlns:p14="http://schemas.microsoft.com/office/powerpoint/2010/main" val="3277573611"/>
              </p:ext>
            </p:extLst>
          </p:nvPr>
        </p:nvGraphicFramePr>
        <p:xfrm>
          <a:off x="839416" y="2564904"/>
          <a:ext cx="10737001" cy="4218140"/>
        </p:xfrm>
        <a:graphic>
          <a:graphicData uri="http://schemas.openxmlformats.org/drawingml/2006/table">
            <a:tbl>
              <a:tblPr rtl="1" firstRow="1" firstCol="1" bandRow="1">
                <a:tableStyleId>{5C22544A-7EE6-4342-B048-85BDC9FD1C3A}</a:tableStyleId>
              </a:tblPr>
              <a:tblGrid>
                <a:gridCol w="638662">
                  <a:extLst>
                    <a:ext uri="{9D8B030D-6E8A-4147-A177-3AD203B41FA5}">
                      <a16:colId xmlns:a16="http://schemas.microsoft.com/office/drawing/2014/main" val="2511135660"/>
                    </a:ext>
                  </a:extLst>
                </a:gridCol>
                <a:gridCol w="10098339">
                  <a:extLst>
                    <a:ext uri="{9D8B030D-6E8A-4147-A177-3AD203B41FA5}">
                      <a16:colId xmlns:a16="http://schemas.microsoft.com/office/drawing/2014/main" val="1349070474"/>
                    </a:ext>
                  </a:extLst>
                </a:gridCol>
              </a:tblGrid>
              <a:tr h="421814">
                <a:tc>
                  <a:txBody>
                    <a:bodyPr/>
                    <a:lstStyle/>
                    <a:p>
                      <a:pPr algn="r" rtl="1">
                        <a:lnSpc>
                          <a:spcPct val="115000"/>
                        </a:lnSpc>
                        <a:spcAft>
                          <a:spcPts val="1000"/>
                        </a:spcAft>
                      </a:pPr>
                      <a:r>
                        <a:rPr lang="ar-JO" sz="2400" dirty="0">
                          <a:effectLst/>
                        </a:rPr>
                        <a:t>4</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gradFill>
                      <a:gsLst>
                        <a:gs pos="0">
                          <a:srgbClr val="923E92"/>
                        </a:gs>
                        <a:gs pos="42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rtl="1">
                        <a:lnSpc>
                          <a:spcPct val="115000"/>
                        </a:lnSpc>
                        <a:spcAft>
                          <a:spcPts val="1000"/>
                        </a:spcAft>
                      </a:pPr>
                      <a:r>
                        <a:rPr lang="ar-JO" sz="2400" b="0" dirty="0">
                          <a:solidFill>
                            <a:schemeClr val="tx1"/>
                          </a:solidFill>
                          <a:effectLst/>
                        </a:rPr>
                        <a:t>تلبّي الجامعة احتياجات سوق العمل من الخريجين.</a:t>
                      </a:r>
                      <a:endParaRPr lang="en-GB" sz="2400" b="0" dirty="0">
                        <a:solidFill>
                          <a:schemeClr val="tx1"/>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chemeClr val="bg2">
                        <a:lumMod val="20000"/>
                        <a:lumOff val="80000"/>
                      </a:schemeClr>
                    </a:solidFill>
                  </a:tcPr>
                </a:tc>
                <a:extLst>
                  <a:ext uri="{0D108BD9-81ED-4DB2-BD59-A6C34878D82A}">
                    <a16:rowId xmlns:a16="http://schemas.microsoft.com/office/drawing/2014/main" val="2342151222"/>
                  </a:ext>
                </a:extLst>
              </a:tr>
              <a:tr h="421814">
                <a:tc>
                  <a:txBody>
                    <a:bodyPr/>
                    <a:lstStyle/>
                    <a:p>
                      <a:pPr algn="r" rtl="1">
                        <a:lnSpc>
                          <a:spcPct val="115000"/>
                        </a:lnSpc>
                        <a:spcAft>
                          <a:spcPts val="1000"/>
                        </a:spcAft>
                      </a:pPr>
                      <a:r>
                        <a:rPr lang="ar-JO" sz="2400" dirty="0">
                          <a:effectLst/>
                        </a:rPr>
                        <a:t>5</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gradFill>
                      <a:gsLst>
                        <a:gs pos="0">
                          <a:srgbClr val="923E92"/>
                        </a:gs>
                        <a:gs pos="42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rtl="1">
                        <a:lnSpc>
                          <a:spcPct val="115000"/>
                        </a:lnSpc>
                        <a:spcAft>
                          <a:spcPts val="1000"/>
                        </a:spcAft>
                      </a:pPr>
                      <a:r>
                        <a:rPr lang="ar-SA" sz="2400" dirty="0">
                          <a:effectLst/>
                          <a:ea typeface="Times New Roman" panose="02020603050405020304" pitchFamily="18" charset="0"/>
                          <a:cs typeface="+mn-cs"/>
                        </a:rPr>
                        <a:t>تهيء الجامعة المناخ ال</a:t>
                      </a:r>
                      <a:r>
                        <a:rPr lang="ar-JO" sz="2400" dirty="0">
                          <a:effectLst/>
                          <a:ea typeface="Times New Roman" panose="02020603050405020304" pitchFamily="18" charset="0"/>
                          <a:cs typeface="+mn-cs"/>
                        </a:rPr>
                        <a:t>أ</a:t>
                      </a:r>
                      <a:r>
                        <a:rPr lang="ar-SA" sz="2400" dirty="0">
                          <a:effectLst/>
                          <a:ea typeface="Times New Roman" panose="02020603050405020304" pitchFamily="18" charset="0"/>
                          <a:cs typeface="+mn-cs"/>
                        </a:rPr>
                        <a:t>كاديمي والبيئة الجامعية التي تشجع ال</a:t>
                      </a:r>
                      <a:r>
                        <a:rPr lang="ar-JO" sz="2400" dirty="0">
                          <a:effectLst/>
                          <a:ea typeface="Times New Roman" panose="02020603050405020304" pitchFamily="18" charset="0"/>
                          <a:cs typeface="+mn-cs"/>
                        </a:rPr>
                        <a:t>إ</a:t>
                      </a:r>
                      <a:r>
                        <a:rPr lang="ar-SA" sz="2400" dirty="0">
                          <a:effectLst/>
                          <a:ea typeface="Times New Roman" panose="02020603050405020304" pitchFamily="18" charset="0"/>
                          <a:cs typeface="+mn-cs"/>
                        </a:rPr>
                        <a:t>بداع والابتكار وحرية البحث العلمي</a:t>
                      </a:r>
                      <a:r>
                        <a:rPr lang="en-US" sz="2400" dirty="0">
                          <a:effectLst/>
                          <a:latin typeface="Arial" panose="020B0604020202020204" pitchFamily="34" charset="0"/>
                          <a:ea typeface="Times New Roman" panose="02020603050405020304" pitchFamily="18" charset="0"/>
                        </a:rPr>
                        <a:t>.</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chemeClr val="bg2">
                        <a:lumMod val="20000"/>
                        <a:lumOff val="80000"/>
                      </a:schemeClr>
                    </a:solidFill>
                  </a:tcPr>
                </a:tc>
                <a:extLst>
                  <a:ext uri="{0D108BD9-81ED-4DB2-BD59-A6C34878D82A}">
                    <a16:rowId xmlns:a16="http://schemas.microsoft.com/office/drawing/2014/main" val="614864438"/>
                  </a:ext>
                </a:extLst>
              </a:tr>
              <a:tr h="421814">
                <a:tc>
                  <a:txBody>
                    <a:bodyPr/>
                    <a:lstStyle/>
                    <a:p>
                      <a:pPr algn="r" rtl="1">
                        <a:lnSpc>
                          <a:spcPct val="115000"/>
                        </a:lnSpc>
                        <a:spcAft>
                          <a:spcPts val="1000"/>
                        </a:spcAft>
                      </a:pPr>
                      <a:r>
                        <a:rPr lang="ar-JO" sz="2400" dirty="0">
                          <a:effectLst/>
                        </a:rPr>
                        <a:t>6</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gradFill>
                      <a:gsLst>
                        <a:gs pos="0">
                          <a:srgbClr val="923E92"/>
                        </a:gs>
                        <a:gs pos="42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rtl="1">
                        <a:lnSpc>
                          <a:spcPct val="115000"/>
                        </a:lnSpc>
                        <a:spcAft>
                          <a:spcPts val="1000"/>
                        </a:spcAft>
                      </a:pPr>
                      <a:r>
                        <a:rPr lang="ar-JO" sz="2400" dirty="0">
                          <a:effectLst/>
                        </a:rPr>
                        <a:t>تتابع الجامعة الخريجين في مواقع أعمالهم.</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chemeClr val="bg2">
                        <a:lumMod val="20000"/>
                        <a:lumOff val="80000"/>
                      </a:schemeClr>
                    </a:solidFill>
                  </a:tcPr>
                </a:tc>
                <a:extLst>
                  <a:ext uri="{0D108BD9-81ED-4DB2-BD59-A6C34878D82A}">
                    <a16:rowId xmlns:a16="http://schemas.microsoft.com/office/drawing/2014/main" val="3936412998"/>
                  </a:ext>
                </a:extLst>
              </a:tr>
              <a:tr h="421814">
                <a:tc>
                  <a:txBody>
                    <a:bodyPr/>
                    <a:lstStyle/>
                    <a:p>
                      <a:pPr algn="r" rtl="1">
                        <a:lnSpc>
                          <a:spcPct val="115000"/>
                        </a:lnSpc>
                        <a:spcAft>
                          <a:spcPts val="1000"/>
                        </a:spcAft>
                      </a:pPr>
                      <a:r>
                        <a:rPr lang="ar-JO" sz="2400" dirty="0">
                          <a:effectLst/>
                        </a:rPr>
                        <a:t>7</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gradFill>
                      <a:gsLst>
                        <a:gs pos="0">
                          <a:srgbClr val="923E92"/>
                        </a:gs>
                        <a:gs pos="42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rtl="1">
                        <a:lnSpc>
                          <a:spcPct val="115000"/>
                        </a:lnSpc>
                        <a:spcAft>
                          <a:spcPts val="1000"/>
                        </a:spcAft>
                      </a:pPr>
                      <a:r>
                        <a:rPr lang="ar-JO" sz="2400" dirty="0">
                          <a:effectLst/>
                        </a:rPr>
                        <a:t>تطوّر الجامعة سياستها وأنظمتها بما يتلاءم مع أهدافها ومبادئها الإنتاجية.</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chemeClr val="bg2">
                        <a:lumMod val="20000"/>
                        <a:lumOff val="80000"/>
                      </a:schemeClr>
                    </a:solidFill>
                  </a:tcPr>
                </a:tc>
                <a:extLst>
                  <a:ext uri="{0D108BD9-81ED-4DB2-BD59-A6C34878D82A}">
                    <a16:rowId xmlns:a16="http://schemas.microsoft.com/office/drawing/2014/main" val="445505137"/>
                  </a:ext>
                </a:extLst>
              </a:tr>
              <a:tr h="421814">
                <a:tc>
                  <a:txBody>
                    <a:bodyPr/>
                    <a:lstStyle/>
                    <a:p>
                      <a:pPr algn="r" rtl="1">
                        <a:lnSpc>
                          <a:spcPct val="115000"/>
                        </a:lnSpc>
                        <a:spcAft>
                          <a:spcPts val="1000"/>
                        </a:spcAft>
                      </a:pPr>
                      <a:r>
                        <a:rPr lang="ar-JO" sz="2400" dirty="0">
                          <a:effectLst/>
                        </a:rPr>
                        <a:t>8</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gradFill>
                      <a:gsLst>
                        <a:gs pos="0">
                          <a:srgbClr val="923E92"/>
                        </a:gs>
                        <a:gs pos="42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rtl="1">
                        <a:lnSpc>
                          <a:spcPct val="115000"/>
                        </a:lnSpc>
                        <a:spcAft>
                          <a:spcPts val="1000"/>
                        </a:spcAft>
                      </a:pPr>
                      <a:r>
                        <a:rPr lang="ar-SA" sz="2400" dirty="0">
                          <a:effectLst/>
                          <a:ea typeface="Times New Roman" panose="02020603050405020304" pitchFamily="18" charset="0"/>
                          <a:cs typeface="+mn-cs"/>
                        </a:rPr>
                        <a:t>تستثمر الجامعة المعرفة اقتصادي</a:t>
                      </a:r>
                      <a:r>
                        <a:rPr lang="ar-JO" sz="2400" dirty="0">
                          <a:effectLst/>
                          <a:ea typeface="Times New Roman" panose="02020603050405020304" pitchFamily="18" charset="0"/>
                          <a:cs typeface="+mn-cs"/>
                        </a:rPr>
                        <a:t>ً</a:t>
                      </a:r>
                      <a:r>
                        <a:rPr lang="ar-SA" sz="2400" dirty="0">
                          <a:effectLst/>
                          <a:ea typeface="Times New Roman" panose="02020603050405020304" pitchFamily="18" charset="0"/>
                          <a:cs typeface="+mn-cs"/>
                        </a:rPr>
                        <a:t>ا من خلال نشر الأبحاث في مجلتها العلمية المحكمة مقابل العائد المالي</a:t>
                      </a:r>
                      <a:r>
                        <a:rPr lang="en-US" sz="2400" dirty="0">
                          <a:effectLst/>
                          <a:latin typeface="Arial" panose="020B0604020202020204" pitchFamily="34" charset="0"/>
                          <a:ea typeface="Times New Roman" panose="02020603050405020304" pitchFamily="18" charset="0"/>
                        </a:rPr>
                        <a:t>.</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chemeClr val="bg2">
                        <a:lumMod val="20000"/>
                        <a:lumOff val="80000"/>
                      </a:schemeClr>
                    </a:solidFill>
                  </a:tcPr>
                </a:tc>
                <a:extLst>
                  <a:ext uri="{0D108BD9-81ED-4DB2-BD59-A6C34878D82A}">
                    <a16:rowId xmlns:a16="http://schemas.microsoft.com/office/drawing/2014/main" val="1446900005"/>
                  </a:ext>
                </a:extLst>
              </a:tr>
              <a:tr h="421814">
                <a:tc>
                  <a:txBody>
                    <a:bodyPr/>
                    <a:lstStyle/>
                    <a:p>
                      <a:pPr algn="r" rtl="1">
                        <a:lnSpc>
                          <a:spcPct val="115000"/>
                        </a:lnSpc>
                        <a:spcAft>
                          <a:spcPts val="1000"/>
                        </a:spcAft>
                      </a:pPr>
                      <a:r>
                        <a:rPr lang="ar-JO" sz="2400" dirty="0">
                          <a:effectLst/>
                        </a:rPr>
                        <a:t>9</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gradFill>
                      <a:gsLst>
                        <a:gs pos="0">
                          <a:srgbClr val="923E92"/>
                        </a:gs>
                        <a:gs pos="42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rtl="1">
                        <a:lnSpc>
                          <a:spcPct val="115000"/>
                        </a:lnSpc>
                        <a:spcAft>
                          <a:spcPts val="1000"/>
                        </a:spcAft>
                      </a:pPr>
                      <a:r>
                        <a:rPr lang="ar-JO" sz="2400" dirty="0">
                          <a:effectLst/>
                        </a:rPr>
                        <a:t>تصمّم الجامعة مقررات دراسية تناسب العصر لسد الفجوة بين الجامعات وسوق العمل.</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chemeClr val="bg2">
                        <a:lumMod val="20000"/>
                        <a:lumOff val="80000"/>
                      </a:schemeClr>
                    </a:solidFill>
                  </a:tcPr>
                </a:tc>
                <a:extLst>
                  <a:ext uri="{0D108BD9-81ED-4DB2-BD59-A6C34878D82A}">
                    <a16:rowId xmlns:a16="http://schemas.microsoft.com/office/drawing/2014/main" val="118659777"/>
                  </a:ext>
                </a:extLst>
              </a:tr>
              <a:tr h="421814">
                <a:tc>
                  <a:txBody>
                    <a:bodyPr/>
                    <a:lstStyle/>
                    <a:p>
                      <a:pPr algn="r" rtl="1">
                        <a:lnSpc>
                          <a:spcPct val="115000"/>
                        </a:lnSpc>
                        <a:spcAft>
                          <a:spcPts val="1000"/>
                        </a:spcAft>
                      </a:pPr>
                      <a:r>
                        <a:rPr lang="ar-JO" sz="2400" dirty="0">
                          <a:effectLst/>
                        </a:rPr>
                        <a:t>10</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gradFill>
                      <a:gsLst>
                        <a:gs pos="0">
                          <a:srgbClr val="923E92"/>
                        </a:gs>
                        <a:gs pos="42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rtl="1">
                        <a:lnSpc>
                          <a:spcPct val="115000"/>
                        </a:lnSpc>
                        <a:spcAft>
                          <a:spcPts val="1000"/>
                        </a:spcAft>
                      </a:pPr>
                      <a:r>
                        <a:rPr lang="ar-JO" sz="2400" dirty="0">
                          <a:effectLst/>
                        </a:rPr>
                        <a:t>تختار الجامعة الطلبة لبرامجها المختلفة بحسب قدراتهم ورغباتهم.</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chemeClr val="bg2">
                        <a:lumMod val="20000"/>
                        <a:lumOff val="80000"/>
                      </a:schemeClr>
                    </a:solidFill>
                  </a:tcPr>
                </a:tc>
                <a:extLst>
                  <a:ext uri="{0D108BD9-81ED-4DB2-BD59-A6C34878D82A}">
                    <a16:rowId xmlns:a16="http://schemas.microsoft.com/office/drawing/2014/main" val="3473440712"/>
                  </a:ext>
                </a:extLst>
              </a:tr>
              <a:tr h="421814">
                <a:tc>
                  <a:txBody>
                    <a:bodyPr/>
                    <a:lstStyle/>
                    <a:p>
                      <a:pPr algn="r" rtl="1">
                        <a:lnSpc>
                          <a:spcPct val="115000"/>
                        </a:lnSpc>
                        <a:spcAft>
                          <a:spcPts val="1000"/>
                        </a:spcAft>
                      </a:pPr>
                      <a:r>
                        <a:rPr lang="ar-JO" sz="2400" dirty="0">
                          <a:effectLst/>
                        </a:rPr>
                        <a:t>11</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gradFill>
                      <a:gsLst>
                        <a:gs pos="0">
                          <a:srgbClr val="923E92"/>
                        </a:gs>
                        <a:gs pos="42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rtl="1">
                        <a:lnSpc>
                          <a:spcPct val="115000"/>
                        </a:lnSpc>
                        <a:spcAft>
                          <a:spcPts val="1000"/>
                        </a:spcAft>
                      </a:pPr>
                      <a:r>
                        <a:rPr lang="ar-JO" sz="2400" dirty="0">
                          <a:effectLst/>
                          <a:latin typeface="Calibri" panose="020F0502020204030204" pitchFamily="34" charset="0"/>
                          <a:ea typeface="Times New Roman" panose="02020603050405020304" pitchFamily="18" charset="0"/>
                          <a:cs typeface="+mn-cs"/>
                        </a:rPr>
                        <a:t>تعقد الجامعة اتفاقيات مع الشركات الصناعية والبنوك لتمويل البحث العلمي فيها.</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chemeClr val="bg2">
                        <a:lumMod val="20000"/>
                        <a:lumOff val="80000"/>
                      </a:schemeClr>
                    </a:solidFill>
                  </a:tcPr>
                </a:tc>
                <a:extLst>
                  <a:ext uri="{0D108BD9-81ED-4DB2-BD59-A6C34878D82A}">
                    <a16:rowId xmlns:a16="http://schemas.microsoft.com/office/drawing/2014/main" val="350074649"/>
                  </a:ext>
                </a:extLst>
              </a:tr>
              <a:tr h="421814">
                <a:tc>
                  <a:txBody>
                    <a:bodyPr/>
                    <a:lstStyle/>
                    <a:p>
                      <a:pPr algn="r" rtl="1">
                        <a:lnSpc>
                          <a:spcPct val="115000"/>
                        </a:lnSpc>
                        <a:spcAft>
                          <a:spcPts val="1000"/>
                        </a:spcAft>
                      </a:pPr>
                      <a:r>
                        <a:rPr lang="ar-JO" sz="2400" dirty="0">
                          <a:effectLst/>
                        </a:rPr>
                        <a:t>12</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gradFill>
                      <a:gsLst>
                        <a:gs pos="0">
                          <a:srgbClr val="923E92"/>
                        </a:gs>
                        <a:gs pos="42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rtl="1">
                        <a:lnSpc>
                          <a:spcPct val="115000"/>
                        </a:lnSpc>
                        <a:spcAft>
                          <a:spcPts val="1000"/>
                        </a:spcAft>
                      </a:pPr>
                      <a:r>
                        <a:rPr lang="ar-JO" sz="2400" dirty="0">
                          <a:effectLst/>
                          <a:latin typeface="Calibri" panose="020F0502020204030204" pitchFamily="34" charset="0"/>
                          <a:ea typeface="Times New Roman" panose="02020603050405020304" pitchFamily="18" charset="0"/>
                          <a:cs typeface="+mn-cs"/>
                        </a:rPr>
                        <a:t>تتواصل الجامعة مع القنوات المختلفة للاستفادة من نتائج البحوث التي تجريها لخدمة قطاعات العمل.</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chemeClr val="bg2">
                        <a:lumMod val="20000"/>
                        <a:lumOff val="80000"/>
                      </a:schemeClr>
                    </a:solidFill>
                  </a:tcPr>
                </a:tc>
                <a:extLst>
                  <a:ext uri="{0D108BD9-81ED-4DB2-BD59-A6C34878D82A}">
                    <a16:rowId xmlns:a16="http://schemas.microsoft.com/office/drawing/2014/main" val="3621682269"/>
                  </a:ext>
                </a:extLst>
              </a:tr>
              <a:tr h="421814">
                <a:tc>
                  <a:txBody>
                    <a:bodyPr/>
                    <a:lstStyle/>
                    <a:p>
                      <a:pPr algn="r" rtl="1">
                        <a:lnSpc>
                          <a:spcPct val="115000"/>
                        </a:lnSpc>
                        <a:spcAft>
                          <a:spcPts val="1000"/>
                        </a:spcAft>
                      </a:pPr>
                      <a:r>
                        <a:rPr lang="ar-JO" sz="2400" dirty="0">
                          <a:effectLst/>
                        </a:rPr>
                        <a:t>13</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gradFill>
                      <a:gsLst>
                        <a:gs pos="0">
                          <a:srgbClr val="923E92"/>
                        </a:gs>
                        <a:gs pos="42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r" rtl="1">
                        <a:lnSpc>
                          <a:spcPct val="115000"/>
                        </a:lnSpc>
                        <a:spcAft>
                          <a:spcPts val="1000"/>
                        </a:spcAft>
                      </a:pPr>
                      <a:r>
                        <a:rPr lang="ar-SA" sz="2400" dirty="0">
                          <a:effectLst/>
                        </a:rPr>
                        <a:t>تقد</a:t>
                      </a:r>
                      <a:r>
                        <a:rPr lang="ar-JO" sz="2400" dirty="0">
                          <a:effectLst/>
                        </a:rPr>
                        <a:t>ّ</a:t>
                      </a:r>
                      <a:r>
                        <a:rPr lang="ar-SA" sz="2400" dirty="0">
                          <a:effectLst/>
                        </a:rPr>
                        <a:t>م الجامعة حوافز للباحثين والعاملين</a:t>
                      </a:r>
                      <a:r>
                        <a:rPr lang="en-US" sz="2400" dirty="0">
                          <a:effectLst/>
                        </a:rPr>
                        <a:t>.</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chemeClr val="bg2">
                        <a:lumMod val="20000"/>
                        <a:lumOff val="80000"/>
                      </a:schemeClr>
                    </a:solidFill>
                  </a:tcPr>
                </a:tc>
                <a:extLst>
                  <a:ext uri="{0D108BD9-81ED-4DB2-BD59-A6C34878D82A}">
                    <a16:rowId xmlns:a16="http://schemas.microsoft.com/office/drawing/2014/main" val="1847942587"/>
                  </a:ext>
                </a:extLst>
              </a:tr>
            </a:tbl>
          </a:graphicData>
        </a:graphic>
      </p:graphicFrame>
      <p:pic>
        <p:nvPicPr>
          <p:cNvPr id="6" name="Google Shape;143;p3">
            <a:extLst>
              <a:ext uri="{FF2B5EF4-FFF2-40B4-BE49-F238E27FC236}">
                <a16:creationId xmlns:a16="http://schemas.microsoft.com/office/drawing/2014/main" id="{4A88E858-1B10-4EEC-8A9B-27D7BAE07A46}"/>
              </a:ext>
            </a:extLst>
          </p:cNvPr>
          <p:cNvPicPr preferRelativeResize="0"/>
          <p:nvPr/>
        </p:nvPicPr>
        <p:blipFill rotWithShape="1">
          <a:blip r:embed="rId2">
            <a:alphaModFix/>
            <a:biLevel thresh="75000"/>
            <a:extLst>
              <a:ext uri="{BEBA8EAE-BF5A-486C-A8C5-ECC9F3942E4B}">
                <a14:imgProps xmlns:a14="http://schemas.microsoft.com/office/drawing/2010/main">
                  <a14:imgLayer r:embed="rId3">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Tree>
    <p:extLst>
      <p:ext uri="{BB962C8B-B14F-4D97-AF65-F5344CB8AC3E}">
        <p14:creationId xmlns:p14="http://schemas.microsoft.com/office/powerpoint/2010/main" val="8094213"/>
      </p:ext>
    </p:extLst>
  </p:cSld>
  <p:clrMapOvr>
    <a:masterClrMapping/>
  </p:clrMapOvr>
  <p:transition spd="slow">
    <p:cover dir="d"/>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pic>
        <p:nvPicPr>
          <p:cNvPr id="149" name="Google Shape;149;p3"/>
          <p:cNvPicPr preferRelativeResize="0"/>
          <p:nvPr/>
        </p:nvPicPr>
        <p:blipFill rotWithShape="1">
          <a:blip r:embed="rId4">
            <a:alphaModFix/>
          </a:blip>
          <a:srcRect/>
          <a:stretch/>
        </p:blipFill>
        <p:spPr>
          <a:xfrm>
            <a:off x="10056440" y="6430073"/>
            <a:ext cx="1879649" cy="309233"/>
          </a:xfrm>
          <a:prstGeom prst="rect">
            <a:avLst/>
          </a:prstGeom>
          <a:noFill/>
          <a:ln>
            <a:noFill/>
          </a:ln>
        </p:spPr>
      </p:pic>
      <p:graphicFrame>
        <p:nvGraphicFramePr>
          <p:cNvPr id="3" name="Table 2">
            <a:extLst>
              <a:ext uri="{FF2B5EF4-FFF2-40B4-BE49-F238E27FC236}">
                <a16:creationId xmlns:a16="http://schemas.microsoft.com/office/drawing/2014/main" id="{C7DE247D-B713-4EE9-84DD-1BF8C1ACE2DB}"/>
              </a:ext>
            </a:extLst>
          </p:cNvPr>
          <p:cNvGraphicFramePr>
            <a:graphicFrameLocks noGrp="1"/>
          </p:cNvGraphicFramePr>
          <p:nvPr>
            <p:extLst>
              <p:ext uri="{D42A27DB-BD31-4B8C-83A1-F6EECF244321}">
                <p14:modId xmlns:p14="http://schemas.microsoft.com/office/powerpoint/2010/main" val="1420376935"/>
              </p:ext>
            </p:extLst>
          </p:nvPr>
        </p:nvGraphicFramePr>
        <p:xfrm>
          <a:off x="1404377" y="710057"/>
          <a:ext cx="9695156" cy="5875471"/>
        </p:xfrm>
        <a:graphic>
          <a:graphicData uri="http://schemas.openxmlformats.org/drawingml/2006/table">
            <a:tbl>
              <a:tblPr rtl="1" firstRow="1" firstCol="1" bandRow="1">
                <a:tableStyleId>{5C22544A-7EE6-4342-B048-85BDC9FD1C3A}</a:tableStyleId>
              </a:tblPr>
              <a:tblGrid>
                <a:gridCol w="845713">
                  <a:extLst>
                    <a:ext uri="{9D8B030D-6E8A-4147-A177-3AD203B41FA5}">
                      <a16:colId xmlns:a16="http://schemas.microsoft.com/office/drawing/2014/main" val="1740915316"/>
                    </a:ext>
                  </a:extLst>
                </a:gridCol>
                <a:gridCol w="8849443">
                  <a:extLst>
                    <a:ext uri="{9D8B030D-6E8A-4147-A177-3AD203B41FA5}">
                      <a16:colId xmlns:a16="http://schemas.microsoft.com/office/drawing/2014/main" val="3437512694"/>
                    </a:ext>
                  </a:extLst>
                </a:gridCol>
              </a:tblGrid>
              <a:tr h="481949">
                <a:tc gridSpan="2">
                  <a:txBody>
                    <a:bodyPr/>
                    <a:lstStyle/>
                    <a:p>
                      <a:pPr algn="ctr" rtl="1">
                        <a:lnSpc>
                          <a:spcPct val="150000"/>
                        </a:lnSpc>
                        <a:spcAft>
                          <a:spcPts val="1000"/>
                        </a:spcAft>
                      </a:pPr>
                      <a:r>
                        <a:rPr lang="ar-JO" sz="2800" b="1" dirty="0">
                          <a:solidFill>
                            <a:schemeClr val="tx1"/>
                          </a:solidFill>
                          <a:effectLst/>
                          <a:cs typeface="+mj-cs"/>
                        </a:rPr>
                        <a:t>متطلبات الموارد المالية</a:t>
                      </a:r>
                      <a:endParaRPr lang="en-GB" sz="2800" b="1" dirty="0">
                        <a:solidFill>
                          <a:schemeClr val="tx1"/>
                        </a:solidFill>
                        <a:effectLst/>
                        <a:latin typeface="Calibri" panose="020F0502020204030204" pitchFamily="34" charset="0"/>
                        <a:ea typeface="Times New Roman" panose="02020603050405020304" pitchFamily="18" charset="0"/>
                        <a:cs typeface="+mj-cs"/>
                      </a:endParaRPr>
                    </a:p>
                  </a:txBody>
                  <a:tcPr marL="27817" marR="27817" marT="0" marB="0">
                    <a:gradFill>
                      <a:gsLst>
                        <a:gs pos="11000">
                          <a:srgbClr val="7030A0"/>
                        </a:gs>
                        <a:gs pos="100000">
                          <a:schemeClr val="accent1">
                            <a:tint val="44500"/>
                            <a:satMod val="160000"/>
                          </a:schemeClr>
                        </a:gs>
                        <a:gs pos="36000">
                          <a:schemeClr val="accent1">
                            <a:tint val="23500"/>
                            <a:satMod val="160000"/>
                          </a:schemeClr>
                        </a:gs>
                      </a:gsLst>
                      <a:lin ang="5400000" scaled="0"/>
                    </a:gradFill>
                  </a:tcPr>
                </a:tc>
                <a:tc hMerge="1">
                  <a:txBody>
                    <a:bodyPr/>
                    <a:lstStyle/>
                    <a:p>
                      <a:endParaRPr lang="en-GB"/>
                    </a:p>
                  </a:txBody>
                  <a:tcPr/>
                </a:tc>
                <a:extLst>
                  <a:ext uri="{0D108BD9-81ED-4DB2-BD59-A6C34878D82A}">
                    <a16:rowId xmlns:a16="http://schemas.microsoft.com/office/drawing/2014/main" val="186299257"/>
                  </a:ext>
                </a:extLst>
              </a:tr>
              <a:tr h="167827">
                <a:tc>
                  <a:txBody>
                    <a:bodyPr/>
                    <a:lstStyle/>
                    <a:p>
                      <a:pPr algn="ctr" rtl="1">
                        <a:lnSpc>
                          <a:spcPct val="150000"/>
                        </a:lnSpc>
                        <a:spcAft>
                          <a:spcPts val="1000"/>
                        </a:spcAft>
                      </a:pPr>
                      <a:r>
                        <a:rPr lang="ar-JO" sz="2000" b="1" dirty="0">
                          <a:effectLst/>
                        </a:rPr>
                        <a:t>1</a:t>
                      </a:r>
                      <a:endParaRPr lang="en-GB" sz="2000" b="1" dirty="0">
                        <a:effectLst/>
                        <a:latin typeface="Calibri" panose="020F0502020204030204" pitchFamily="34" charset="0"/>
                        <a:ea typeface="Times New Roman" panose="02020603050405020304" pitchFamily="18" charset="0"/>
                        <a:cs typeface="Arial" panose="020B0604020202020204" pitchFamily="34" charset="0"/>
                      </a:endParaRPr>
                    </a:p>
                  </a:txBody>
                  <a:tcPr marL="27817" marR="27817" marT="0" marB="0">
                    <a:gradFill>
                      <a:gsLst>
                        <a:gs pos="11000">
                          <a:srgbClr val="7030A0"/>
                        </a:gs>
                        <a:gs pos="100000">
                          <a:schemeClr val="accent1">
                            <a:tint val="44500"/>
                            <a:satMod val="160000"/>
                          </a:schemeClr>
                        </a:gs>
                        <a:gs pos="36000">
                          <a:schemeClr val="accent1">
                            <a:tint val="23500"/>
                            <a:satMod val="160000"/>
                          </a:schemeClr>
                        </a:gs>
                      </a:gsLst>
                      <a:lin ang="5400000" scaled="0"/>
                    </a:gradFill>
                  </a:tcPr>
                </a:tc>
                <a:tc>
                  <a:txBody>
                    <a:bodyPr/>
                    <a:lstStyle/>
                    <a:p>
                      <a:pPr algn="just" rtl="1">
                        <a:lnSpc>
                          <a:spcPct val="115000"/>
                        </a:lnSpc>
                        <a:spcAft>
                          <a:spcPts val="1000"/>
                        </a:spcAft>
                      </a:pPr>
                      <a:r>
                        <a:rPr lang="ar-SA" sz="2000" b="1" dirty="0">
                          <a:effectLst/>
                          <a:cs typeface="+mj-cs"/>
                        </a:rPr>
                        <a:t>تستثمر الجامعة المساحات الشاغرة فيها بعمل معارض انتاجية</a:t>
                      </a:r>
                      <a:r>
                        <a:rPr lang="en-US" sz="2000" b="1" dirty="0">
                          <a:effectLst/>
                          <a:cs typeface="+mj-cs"/>
                        </a:rPr>
                        <a:t>.</a:t>
                      </a:r>
                      <a:endParaRPr lang="en-GB" sz="2000" b="1" dirty="0">
                        <a:effectLst/>
                        <a:latin typeface="Calibri" panose="020F0502020204030204" pitchFamily="34" charset="0"/>
                        <a:ea typeface="Times New Roman" panose="02020603050405020304" pitchFamily="18" charset="0"/>
                        <a:cs typeface="+mj-cs"/>
                      </a:endParaRPr>
                    </a:p>
                  </a:txBody>
                  <a:tcPr marL="27817" marR="27817" marT="0" marB="0">
                    <a:solidFill>
                      <a:schemeClr val="bg2">
                        <a:lumMod val="20000"/>
                        <a:lumOff val="80000"/>
                      </a:schemeClr>
                    </a:solidFill>
                  </a:tcPr>
                </a:tc>
                <a:extLst>
                  <a:ext uri="{0D108BD9-81ED-4DB2-BD59-A6C34878D82A}">
                    <a16:rowId xmlns:a16="http://schemas.microsoft.com/office/drawing/2014/main" val="346046576"/>
                  </a:ext>
                </a:extLst>
              </a:tr>
              <a:tr h="304643">
                <a:tc>
                  <a:txBody>
                    <a:bodyPr/>
                    <a:lstStyle/>
                    <a:p>
                      <a:pPr algn="ctr" rtl="1">
                        <a:lnSpc>
                          <a:spcPct val="150000"/>
                        </a:lnSpc>
                        <a:spcAft>
                          <a:spcPts val="1000"/>
                        </a:spcAft>
                      </a:pPr>
                      <a:r>
                        <a:rPr lang="ar-JO" sz="2000" b="1" dirty="0">
                          <a:effectLst/>
                        </a:rPr>
                        <a:t>2</a:t>
                      </a:r>
                      <a:endParaRPr lang="en-GB" sz="2000" b="1" dirty="0">
                        <a:effectLst/>
                        <a:latin typeface="Calibri" panose="020F0502020204030204" pitchFamily="34" charset="0"/>
                        <a:ea typeface="Times New Roman" panose="02020603050405020304" pitchFamily="18" charset="0"/>
                        <a:cs typeface="Arial" panose="020B0604020202020204" pitchFamily="34" charset="0"/>
                      </a:endParaRPr>
                    </a:p>
                  </a:txBody>
                  <a:tcPr marL="27817" marR="27817" marT="0" marB="0">
                    <a:gradFill>
                      <a:gsLst>
                        <a:gs pos="11000">
                          <a:srgbClr val="7030A0"/>
                        </a:gs>
                        <a:gs pos="100000">
                          <a:schemeClr val="accent1">
                            <a:tint val="44500"/>
                            <a:satMod val="160000"/>
                          </a:schemeClr>
                        </a:gs>
                        <a:gs pos="36000">
                          <a:schemeClr val="accent1">
                            <a:tint val="23500"/>
                            <a:satMod val="160000"/>
                          </a:schemeClr>
                        </a:gs>
                      </a:gsLst>
                      <a:lin ang="5400000" scaled="0"/>
                    </a:gradFill>
                  </a:tcPr>
                </a:tc>
                <a:tc>
                  <a:txBody>
                    <a:bodyPr/>
                    <a:lstStyle/>
                    <a:p>
                      <a:pPr algn="just" rtl="1">
                        <a:lnSpc>
                          <a:spcPct val="115000"/>
                        </a:lnSpc>
                        <a:spcAft>
                          <a:spcPts val="1000"/>
                        </a:spcAft>
                      </a:pPr>
                      <a:r>
                        <a:rPr lang="ar-SA" sz="2000" b="1" dirty="0">
                          <a:effectLst/>
                          <a:cs typeface="+mj-cs"/>
                        </a:rPr>
                        <a:t>توقع الجامعة عقود شراكة مع مؤسسات من القطاع</a:t>
                      </a:r>
                      <a:r>
                        <a:rPr lang="en-GB" sz="2000" b="1" dirty="0">
                          <a:effectLst/>
                          <a:cs typeface="+mj-cs"/>
                        </a:rPr>
                        <a:t> </a:t>
                      </a:r>
                      <a:r>
                        <a:rPr lang="ar-SA" sz="2000" b="1" dirty="0">
                          <a:effectLst/>
                          <a:cs typeface="+mj-cs"/>
                        </a:rPr>
                        <a:t>التجاري والخاص</a:t>
                      </a:r>
                      <a:r>
                        <a:rPr lang="en-US" sz="2000" b="1" dirty="0">
                          <a:effectLst/>
                          <a:cs typeface="+mj-cs"/>
                        </a:rPr>
                        <a:t>.</a:t>
                      </a:r>
                      <a:endParaRPr lang="en-GB" sz="2000" b="1" dirty="0">
                        <a:effectLst/>
                        <a:latin typeface="Calibri" panose="020F0502020204030204" pitchFamily="34" charset="0"/>
                        <a:ea typeface="Times New Roman" panose="02020603050405020304" pitchFamily="18" charset="0"/>
                        <a:cs typeface="+mj-cs"/>
                      </a:endParaRPr>
                    </a:p>
                  </a:txBody>
                  <a:tcPr marL="27817" marR="27817" marT="0" marB="0">
                    <a:solidFill>
                      <a:schemeClr val="bg2">
                        <a:lumMod val="20000"/>
                        <a:lumOff val="80000"/>
                      </a:schemeClr>
                    </a:solidFill>
                  </a:tcPr>
                </a:tc>
                <a:extLst>
                  <a:ext uri="{0D108BD9-81ED-4DB2-BD59-A6C34878D82A}">
                    <a16:rowId xmlns:a16="http://schemas.microsoft.com/office/drawing/2014/main" val="645617301"/>
                  </a:ext>
                </a:extLst>
              </a:tr>
              <a:tr h="304643">
                <a:tc>
                  <a:txBody>
                    <a:bodyPr/>
                    <a:lstStyle/>
                    <a:p>
                      <a:pPr algn="ctr" rtl="1">
                        <a:lnSpc>
                          <a:spcPct val="150000"/>
                        </a:lnSpc>
                        <a:spcAft>
                          <a:spcPts val="1000"/>
                        </a:spcAft>
                      </a:pPr>
                      <a:r>
                        <a:rPr lang="ar-JO" sz="2000" b="1" dirty="0">
                          <a:effectLst/>
                        </a:rPr>
                        <a:t>3</a:t>
                      </a:r>
                      <a:endParaRPr lang="en-GB" sz="2000" b="1" dirty="0">
                        <a:effectLst/>
                        <a:latin typeface="Calibri" panose="020F0502020204030204" pitchFamily="34" charset="0"/>
                        <a:ea typeface="Times New Roman" panose="02020603050405020304" pitchFamily="18" charset="0"/>
                        <a:cs typeface="Arial" panose="020B0604020202020204" pitchFamily="34" charset="0"/>
                      </a:endParaRPr>
                    </a:p>
                  </a:txBody>
                  <a:tcPr marL="27817" marR="27817" marT="0" marB="0">
                    <a:gradFill>
                      <a:gsLst>
                        <a:gs pos="11000">
                          <a:srgbClr val="7030A0"/>
                        </a:gs>
                        <a:gs pos="100000">
                          <a:schemeClr val="accent1">
                            <a:tint val="44500"/>
                            <a:satMod val="160000"/>
                          </a:schemeClr>
                        </a:gs>
                        <a:gs pos="36000">
                          <a:schemeClr val="accent1">
                            <a:tint val="23500"/>
                            <a:satMod val="160000"/>
                          </a:schemeClr>
                        </a:gs>
                      </a:gsLst>
                      <a:lin ang="5400000" scaled="0"/>
                    </a:gradFill>
                  </a:tcPr>
                </a:tc>
                <a:tc>
                  <a:txBody>
                    <a:bodyPr/>
                    <a:lstStyle/>
                    <a:p>
                      <a:pPr algn="just" rtl="1">
                        <a:lnSpc>
                          <a:spcPct val="115000"/>
                        </a:lnSpc>
                        <a:spcAft>
                          <a:spcPts val="1000"/>
                        </a:spcAft>
                      </a:pPr>
                      <a:r>
                        <a:rPr lang="ar-SA" sz="2000" b="1" dirty="0">
                          <a:effectLst/>
                          <a:cs typeface="+mj-cs"/>
                        </a:rPr>
                        <a:t>تقد</a:t>
                      </a:r>
                      <a:r>
                        <a:rPr lang="ar-JO" sz="2000" b="1" dirty="0">
                          <a:effectLst/>
                          <a:cs typeface="+mj-cs"/>
                        </a:rPr>
                        <a:t>ّ</a:t>
                      </a:r>
                      <a:r>
                        <a:rPr lang="ar-SA" sz="2000" b="1" dirty="0">
                          <a:effectLst/>
                          <a:cs typeface="+mj-cs"/>
                        </a:rPr>
                        <a:t>م الجامعة الاستش</a:t>
                      </a:r>
                      <a:r>
                        <a:rPr lang="ar-JO" sz="2000" b="1" dirty="0">
                          <a:effectLst/>
                          <a:cs typeface="+mj-cs"/>
                        </a:rPr>
                        <a:t>رات </a:t>
                      </a:r>
                      <a:r>
                        <a:rPr lang="ar-SA" sz="2000" b="1" dirty="0">
                          <a:effectLst/>
                          <a:cs typeface="+mj-cs"/>
                        </a:rPr>
                        <a:t>والخدمات مدفوعة</a:t>
                      </a:r>
                      <a:r>
                        <a:rPr lang="en-GB" sz="2000" b="1" dirty="0">
                          <a:effectLst/>
                          <a:cs typeface="+mj-cs"/>
                        </a:rPr>
                        <a:t> </a:t>
                      </a:r>
                      <a:r>
                        <a:rPr lang="ar-SA" sz="2000" b="1" dirty="0">
                          <a:effectLst/>
                          <a:cs typeface="+mj-cs"/>
                        </a:rPr>
                        <a:t>ال</a:t>
                      </a:r>
                      <a:r>
                        <a:rPr lang="ar-JO" sz="2000" b="1" dirty="0">
                          <a:effectLst/>
                          <a:cs typeface="+mj-cs"/>
                        </a:rPr>
                        <a:t>أ</a:t>
                      </a:r>
                      <a:r>
                        <a:rPr lang="ar-SA" sz="2000" b="1" dirty="0">
                          <a:effectLst/>
                          <a:cs typeface="+mj-cs"/>
                        </a:rPr>
                        <a:t>جر للشركات والمؤسسات الانتاجية</a:t>
                      </a:r>
                      <a:r>
                        <a:rPr lang="en-US" sz="2000" b="1" dirty="0">
                          <a:effectLst/>
                          <a:cs typeface="+mj-cs"/>
                        </a:rPr>
                        <a:t>.</a:t>
                      </a:r>
                      <a:endParaRPr lang="en-GB" sz="2000" b="1" dirty="0">
                        <a:effectLst/>
                        <a:latin typeface="Calibri" panose="020F0502020204030204" pitchFamily="34" charset="0"/>
                        <a:ea typeface="Times New Roman" panose="02020603050405020304" pitchFamily="18" charset="0"/>
                        <a:cs typeface="+mj-cs"/>
                      </a:endParaRPr>
                    </a:p>
                  </a:txBody>
                  <a:tcPr marL="27817" marR="27817" marT="0" marB="0">
                    <a:solidFill>
                      <a:schemeClr val="bg2">
                        <a:lumMod val="20000"/>
                        <a:lumOff val="80000"/>
                      </a:schemeClr>
                    </a:solidFill>
                  </a:tcPr>
                </a:tc>
                <a:extLst>
                  <a:ext uri="{0D108BD9-81ED-4DB2-BD59-A6C34878D82A}">
                    <a16:rowId xmlns:a16="http://schemas.microsoft.com/office/drawing/2014/main" val="1782041169"/>
                  </a:ext>
                </a:extLst>
              </a:tr>
              <a:tr h="167827">
                <a:tc>
                  <a:txBody>
                    <a:bodyPr/>
                    <a:lstStyle/>
                    <a:p>
                      <a:pPr algn="ctr" rtl="1">
                        <a:lnSpc>
                          <a:spcPct val="150000"/>
                        </a:lnSpc>
                        <a:spcAft>
                          <a:spcPts val="1000"/>
                        </a:spcAft>
                      </a:pPr>
                      <a:r>
                        <a:rPr lang="ar-JO" sz="2000" b="1" dirty="0">
                          <a:effectLst/>
                        </a:rPr>
                        <a:t>4</a:t>
                      </a:r>
                      <a:endParaRPr lang="en-GB" sz="2000" b="1" dirty="0">
                        <a:effectLst/>
                        <a:latin typeface="Calibri" panose="020F0502020204030204" pitchFamily="34" charset="0"/>
                        <a:ea typeface="Times New Roman" panose="02020603050405020304" pitchFamily="18" charset="0"/>
                        <a:cs typeface="Arial" panose="020B0604020202020204" pitchFamily="34" charset="0"/>
                      </a:endParaRPr>
                    </a:p>
                  </a:txBody>
                  <a:tcPr marL="27817" marR="27817" marT="0" marB="0">
                    <a:gradFill>
                      <a:gsLst>
                        <a:gs pos="11000">
                          <a:srgbClr val="7030A0"/>
                        </a:gs>
                        <a:gs pos="100000">
                          <a:schemeClr val="accent1">
                            <a:tint val="44500"/>
                            <a:satMod val="160000"/>
                          </a:schemeClr>
                        </a:gs>
                        <a:gs pos="36000">
                          <a:schemeClr val="accent1">
                            <a:tint val="23500"/>
                            <a:satMod val="160000"/>
                          </a:schemeClr>
                        </a:gs>
                      </a:gsLst>
                      <a:lin ang="5400000" scaled="0"/>
                    </a:gradFill>
                  </a:tcPr>
                </a:tc>
                <a:tc>
                  <a:txBody>
                    <a:bodyPr/>
                    <a:lstStyle/>
                    <a:p>
                      <a:pPr algn="just" rtl="1">
                        <a:lnSpc>
                          <a:spcPct val="115000"/>
                        </a:lnSpc>
                        <a:spcAft>
                          <a:spcPts val="1000"/>
                        </a:spcAft>
                      </a:pPr>
                      <a:r>
                        <a:rPr lang="ar-SA" sz="2000" b="1" dirty="0">
                          <a:effectLst/>
                          <a:cs typeface="+mj-cs"/>
                        </a:rPr>
                        <a:t>تستثمر الجامعة م</a:t>
                      </a:r>
                      <a:r>
                        <a:rPr lang="ar-JO" sz="2000" b="1" dirty="0">
                          <a:effectLst/>
                          <a:cs typeface="+mj-cs"/>
                        </a:rPr>
                        <a:t>را</a:t>
                      </a:r>
                      <a:r>
                        <a:rPr lang="ar-SA" sz="2000" b="1" dirty="0">
                          <a:effectLst/>
                          <a:cs typeface="+mj-cs"/>
                        </a:rPr>
                        <a:t>فقها المتنوعة ك</a:t>
                      </a:r>
                      <a:r>
                        <a:rPr lang="ar-JO" sz="2000" b="1" dirty="0">
                          <a:effectLst/>
                          <a:cs typeface="+mj-cs"/>
                        </a:rPr>
                        <a:t>مرا</a:t>
                      </a:r>
                      <a:r>
                        <a:rPr lang="ar-SA" sz="2000" b="1" dirty="0">
                          <a:effectLst/>
                          <a:cs typeface="+mj-cs"/>
                        </a:rPr>
                        <a:t>كز انتاج متقدمة</a:t>
                      </a:r>
                      <a:r>
                        <a:rPr lang="en-US" sz="2000" b="1" dirty="0">
                          <a:effectLst/>
                          <a:cs typeface="+mj-cs"/>
                        </a:rPr>
                        <a:t>.</a:t>
                      </a:r>
                      <a:endParaRPr lang="en-GB" sz="2000" b="1" dirty="0">
                        <a:effectLst/>
                        <a:latin typeface="Calibri" panose="020F0502020204030204" pitchFamily="34" charset="0"/>
                        <a:ea typeface="Times New Roman" panose="02020603050405020304" pitchFamily="18" charset="0"/>
                        <a:cs typeface="+mj-cs"/>
                      </a:endParaRPr>
                    </a:p>
                  </a:txBody>
                  <a:tcPr marL="27817" marR="27817" marT="0" marB="0">
                    <a:solidFill>
                      <a:schemeClr val="bg2">
                        <a:lumMod val="20000"/>
                        <a:lumOff val="80000"/>
                      </a:schemeClr>
                    </a:solidFill>
                  </a:tcPr>
                </a:tc>
                <a:extLst>
                  <a:ext uri="{0D108BD9-81ED-4DB2-BD59-A6C34878D82A}">
                    <a16:rowId xmlns:a16="http://schemas.microsoft.com/office/drawing/2014/main" val="2024608178"/>
                  </a:ext>
                </a:extLst>
              </a:tr>
              <a:tr h="304643">
                <a:tc>
                  <a:txBody>
                    <a:bodyPr/>
                    <a:lstStyle/>
                    <a:p>
                      <a:pPr algn="ctr" rtl="1">
                        <a:lnSpc>
                          <a:spcPct val="150000"/>
                        </a:lnSpc>
                        <a:spcAft>
                          <a:spcPts val="1000"/>
                        </a:spcAft>
                      </a:pPr>
                      <a:r>
                        <a:rPr lang="ar-JO" sz="2000" b="1" dirty="0">
                          <a:effectLst/>
                        </a:rPr>
                        <a:t>5</a:t>
                      </a:r>
                      <a:endParaRPr lang="en-GB" sz="2000" b="1" dirty="0">
                        <a:effectLst/>
                        <a:latin typeface="Calibri" panose="020F0502020204030204" pitchFamily="34" charset="0"/>
                        <a:ea typeface="Times New Roman" panose="02020603050405020304" pitchFamily="18" charset="0"/>
                        <a:cs typeface="Arial" panose="020B0604020202020204" pitchFamily="34" charset="0"/>
                      </a:endParaRPr>
                    </a:p>
                  </a:txBody>
                  <a:tcPr marL="27817" marR="27817" marT="0" marB="0">
                    <a:gradFill>
                      <a:gsLst>
                        <a:gs pos="11000">
                          <a:srgbClr val="7030A0"/>
                        </a:gs>
                        <a:gs pos="100000">
                          <a:schemeClr val="accent1">
                            <a:tint val="44500"/>
                            <a:satMod val="160000"/>
                          </a:schemeClr>
                        </a:gs>
                        <a:gs pos="36000">
                          <a:schemeClr val="accent1">
                            <a:tint val="23500"/>
                            <a:satMod val="160000"/>
                          </a:schemeClr>
                        </a:gs>
                      </a:gsLst>
                      <a:lin ang="5400000" scaled="0"/>
                    </a:gradFill>
                  </a:tcPr>
                </a:tc>
                <a:tc>
                  <a:txBody>
                    <a:bodyPr/>
                    <a:lstStyle/>
                    <a:p>
                      <a:pPr algn="just" rtl="1">
                        <a:lnSpc>
                          <a:spcPct val="115000"/>
                        </a:lnSpc>
                        <a:spcAft>
                          <a:spcPts val="1000"/>
                        </a:spcAft>
                      </a:pPr>
                      <a:r>
                        <a:rPr lang="ar-SA" sz="2000" b="1" dirty="0">
                          <a:effectLst/>
                          <a:cs typeface="+mj-cs"/>
                        </a:rPr>
                        <a:t>تشجع الجامعة مؤسسات المجتمع المحلي على تقديم</a:t>
                      </a:r>
                      <a:r>
                        <a:rPr lang="en-GB" sz="2000" b="1" dirty="0">
                          <a:effectLst/>
                          <a:cs typeface="+mj-cs"/>
                        </a:rPr>
                        <a:t> </a:t>
                      </a:r>
                      <a:r>
                        <a:rPr lang="ar-SA" sz="2000" b="1" dirty="0">
                          <a:effectLst/>
                          <a:cs typeface="+mj-cs"/>
                        </a:rPr>
                        <a:t>المساعدات المالية والمادية</a:t>
                      </a:r>
                      <a:r>
                        <a:rPr lang="en-US" sz="2000" b="1" dirty="0">
                          <a:effectLst/>
                          <a:cs typeface="+mj-cs"/>
                        </a:rPr>
                        <a:t>.</a:t>
                      </a:r>
                      <a:endParaRPr lang="en-GB" sz="2000" b="1" dirty="0">
                        <a:effectLst/>
                        <a:latin typeface="Calibri" panose="020F0502020204030204" pitchFamily="34" charset="0"/>
                        <a:ea typeface="Times New Roman" panose="02020603050405020304" pitchFamily="18" charset="0"/>
                        <a:cs typeface="+mj-cs"/>
                      </a:endParaRPr>
                    </a:p>
                  </a:txBody>
                  <a:tcPr marL="27817" marR="27817" marT="0" marB="0">
                    <a:solidFill>
                      <a:schemeClr val="bg2">
                        <a:lumMod val="20000"/>
                        <a:lumOff val="80000"/>
                      </a:schemeClr>
                    </a:solidFill>
                  </a:tcPr>
                </a:tc>
                <a:extLst>
                  <a:ext uri="{0D108BD9-81ED-4DB2-BD59-A6C34878D82A}">
                    <a16:rowId xmlns:a16="http://schemas.microsoft.com/office/drawing/2014/main" val="3630463198"/>
                  </a:ext>
                </a:extLst>
              </a:tr>
              <a:tr h="167827">
                <a:tc>
                  <a:txBody>
                    <a:bodyPr/>
                    <a:lstStyle/>
                    <a:p>
                      <a:pPr algn="ctr" rtl="1">
                        <a:lnSpc>
                          <a:spcPct val="150000"/>
                        </a:lnSpc>
                        <a:spcAft>
                          <a:spcPts val="1000"/>
                        </a:spcAft>
                      </a:pPr>
                      <a:r>
                        <a:rPr lang="ar-JO" sz="2000" b="1" dirty="0">
                          <a:effectLst/>
                        </a:rPr>
                        <a:t>6</a:t>
                      </a:r>
                      <a:endParaRPr lang="en-GB" sz="2000" b="1" dirty="0">
                        <a:effectLst/>
                        <a:latin typeface="Calibri" panose="020F0502020204030204" pitchFamily="34" charset="0"/>
                        <a:ea typeface="Times New Roman" panose="02020603050405020304" pitchFamily="18" charset="0"/>
                        <a:cs typeface="Arial" panose="020B0604020202020204" pitchFamily="34" charset="0"/>
                      </a:endParaRPr>
                    </a:p>
                  </a:txBody>
                  <a:tcPr marL="27817" marR="27817" marT="0" marB="0">
                    <a:gradFill>
                      <a:gsLst>
                        <a:gs pos="11000">
                          <a:srgbClr val="7030A0"/>
                        </a:gs>
                        <a:gs pos="100000">
                          <a:schemeClr val="accent1">
                            <a:tint val="44500"/>
                            <a:satMod val="160000"/>
                          </a:schemeClr>
                        </a:gs>
                        <a:gs pos="36000">
                          <a:schemeClr val="accent1">
                            <a:tint val="23500"/>
                            <a:satMod val="160000"/>
                          </a:schemeClr>
                        </a:gs>
                      </a:gsLst>
                      <a:lin ang="5400000" scaled="0"/>
                    </a:gradFill>
                  </a:tcPr>
                </a:tc>
                <a:tc>
                  <a:txBody>
                    <a:bodyPr/>
                    <a:lstStyle/>
                    <a:p>
                      <a:pPr algn="just" rtl="1">
                        <a:lnSpc>
                          <a:spcPct val="115000"/>
                        </a:lnSpc>
                        <a:spcAft>
                          <a:spcPts val="1000"/>
                        </a:spcAft>
                      </a:pPr>
                      <a:r>
                        <a:rPr lang="ar-SA" sz="2000" b="1" dirty="0">
                          <a:effectLst/>
                          <a:cs typeface="+mj-cs"/>
                        </a:rPr>
                        <a:t>تعمل الجامعة على حماية المنتج الوطني العلمي والمادي</a:t>
                      </a:r>
                      <a:r>
                        <a:rPr lang="en-US" sz="2000" b="1" dirty="0">
                          <a:effectLst/>
                          <a:cs typeface="+mj-cs"/>
                        </a:rPr>
                        <a:t>.</a:t>
                      </a:r>
                      <a:endParaRPr lang="en-GB" sz="2000" b="1" dirty="0">
                        <a:effectLst/>
                        <a:latin typeface="Calibri" panose="020F0502020204030204" pitchFamily="34" charset="0"/>
                        <a:ea typeface="Times New Roman" panose="02020603050405020304" pitchFamily="18" charset="0"/>
                        <a:cs typeface="+mj-cs"/>
                      </a:endParaRPr>
                    </a:p>
                  </a:txBody>
                  <a:tcPr marL="27817" marR="27817" marT="0" marB="0">
                    <a:solidFill>
                      <a:schemeClr val="bg2">
                        <a:lumMod val="20000"/>
                        <a:lumOff val="80000"/>
                      </a:schemeClr>
                    </a:solidFill>
                  </a:tcPr>
                </a:tc>
                <a:extLst>
                  <a:ext uri="{0D108BD9-81ED-4DB2-BD59-A6C34878D82A}">
                    <a16:rowId xmlns:a16="http://schemas.microsoft.com/office/drawing/2014/main" val="3271998898"/>
                  </a:ext>
                </a:extLst>
              </a:tr>
              <a:tr h="167827">
                <a:tc>
                  <a:txBody>
                    <a:bodyPr/>
                    <a:lstStyle/>
                    <a:p>
                      <a:pPr algn="ctr" rtl="1">
                        <a:lnSpc>
                          <a:spcPct val="150000"/>
                        </a:lnSpc>
                        <a:spcAft>
                          <a:spcPts val="1000"/>
                        </a:spcAft>
                      </a:pPr>
                      <a:r>
                        <a:rPr lang="ar-JO" sz="2000" b="1" dirty="0">
                          <a:effectLst/>
                        </a:rPr>
                        <a:t>7</a:t>
                      </a:r>
                      <a:endParaRPr lang="en-GB" sz="2000" b="1" dirty="0">
                        <a:effectLst/>
                        <a:latin typeface="Calibri" panose="020F0502020204030204" pitchFamily="34" charset="0"/>
                        <a:ea typeface="Times New Roman" panose="02020603050405020304" pitchFamily="18" charset="0"/>
                        <a:cs typeface="Arial" panose="020B0604020202020204" pitchFamily="34" charset="0"/>
                      </a:endParaRPr>
                    </a:p>
                  </a:txBody>
                  <a:tcPr marL="27817" marR="27817" marT="0" marB="0">
                    <a:gradFill>
                      <a:gsLst>
                        <a:gs pos="11000">
                          <a:srgbClr val="7030A0"/>
                        </a:gs>
                        <a:gs pos="100000">
                          <a:schemeClr val="accent1">
                            <a:tint val="44500"/>
                            <a:satMod val="160000"/>
                          </a:schemeClr>
                        </a:gs>
                        <a:gs pos="36000">
                          <a:schemeClr val="accent1">
                            <a:tint val="23500"/>
                            <a:satMod val="160000"/>
                          </a:schemeClr>
                        </a:gs>
                      </a:gsLst>
                      <a:lin ang="5400000" scaled="0"/>
                    </a:gradFill>
                  </a:tcPr>
                </a:tc>
                <a:tc>
                  <a:txBody>
                    <a:bodyPr/>
                    <a:lstStyle/>
                    <a:p>
                      <a:pPr algn="just" rtl="1">
                        <a:lnSpc>
                          <a:spcPct val="115000"/>
                        </a:lnSpc>
                        <a:spcAft>
                          <a:spcPts val="1000"/>
                        </a:spcAft>
                      </a:pPr>
                      <a:r>
                        <a:rPr lang="ar-SA" sz="2000" b="1" dirty="0">
                          <a:effectLst/>
                          <a:cs typeface="+mj-cs"/>
                        </a:rPr>
                        <a:t>تقوم الجامعة ب</a:t>
                      </a:r>
                      <a:r>
                        <a:rPr lang="ar-JO" sz="2000" b="1" dirty="0">
                          <a:effectLst/>
                          <a:cs typeface="+mj-cs"/>
                        </a:rPr>
                        <a:t>إ</a:t>
                      </a:r>
                      <a:r>
                        <a:rPr lang="ar-SA" sz="2000" b="1" dirty="0">
                          <a:effectLst/>
                          <a:cs typeface="+mj-cs"/>
                        </a:rPr>
                        <a:t>نشاء محلات تجارية على </a:t>
                      </a:r>
                      <a:r>
                        <a:rPr lang="ar-JO" sz="2000" b="1" dirty="0">
                          <a:effectLst/>
                          <a:cs typeface="+mj-cs"/>
                        </a:rPr>
                        <a:t>أ</a:t>
                      </a:r>
                      <a:r>
                        <a:rPr lang="ar-SA" sz="2000" b="1" dirty="0">
                          <a:effectLst/>
                          <a:cs typeface="+mj-cs"/>
                        </a:rPr>
                        <a:t>سوارها لتأجيرها واستثمارها</a:t>
                      </a:r>
                      <a:r>
                        <a:rPr lang="en-US" sz="2000" b="1" dirty="0">
                          <a:effectLst/>
                          <a:cs typeface="+mj-cs"/>
                        </a:rPr>
                        <a:t>.</a:t>
                      </a:r>
                      <a:endParaRPr lang="en-GB" sz="2000" b="1" dirty="0">
                        <a:effectLst/>
                        <a:latin typeface="Calibri" panose="020F0502020204030204" pitchFamily="34" charset="0"/>
                        <a:ea typeface="Times New Roman" panose="02020603050405020304" pitchFamily="18" charset="0"/>
                        <a:cs typeface="+mj-cs"/>
                      </a:endParaRPr>
                    </a:p>
                  </a:txBody>
                  <a:tcPr marL="27817" marR="27817" marT="0" marB="0">
                    <a:solidFill>
                      <a:schemeClr val="bg2">
                        <a:lumMod val="20000"/>
                        <a:lumOff val="80000"/>
                      </a:schemeClr>
                    </a:solidFill>
                  </a:tcPr>
                </a:tc>
                <a:extLst>
                  <a:ext uri="{0D108BD9-81ED-4DB2-BD59-A6C34878D82A}">
                    <a16:rowId xmlns:a16="http://schemas.microsoft.com/office/drawing/2014/main" val="172833955"/>
                  </a:ext>
                </a:extLst>
              </a:tr>
              <a:tr h="167827">
                <a:tc>
                  <a:txBody>
                    <a:bodyPr/>
                    <a:lstStyle/>
                    <a:p>
                      <a:pPr algn="ctr" rtl="1">
                        <a:lnSpc>
                          <a:spcPct val="150000"/>
                        </a:lnSpc>
                        <a:spcAft>
                          <a:spcPts val="1000"/>
                        </a:spcAft>
                      </a:pPr>
                      <a:r>
                        <a:rPr lang="ar-JO" sz="2000" b="1" dirty="0">
                          <a:effectLst/>
                        </a:rPr>
                        <a:t>8</a:t>
                      </a:r>
                      <a:endParaRPr lang="en-GB" sz="2000" b="1" dirty="0">
                        <a:effectLst/>
                        <a:latin typeface="Calibri" panose="020F0502020204030204" pitchFamily="34" charset="0"/>
                        <a:ea typeface="Times New Roman" panose="02020603050405020304" pitchFamily="18" charset="0"/>
                        <a:cs typeface="Arial" panose="020B0604020202020204" pitchFamily="34" charset="0"/>
                      </a:endParaRPr>
                    </a:p>
                  </a:txBody>
                  <a:tcPr marL="27817" marR="27817" marT="0" marB="0">
                    <a:gradFill>
                      <a:gsLst>
                        <a:gs pos="11000">
                          <a:srgbClr val="7030A0"/>
                        </a:gs>
                        <a:gs pos="100000">
                          <a:schemeClr val="accent1">
                            <a:tint val="44500"/>
                            <a:satMod val="160000"/>
                          </a:schemeClr>
                        </a:gs>
                        <a:gs pos="36000">
                          <a:schemeClr val="accent1">
                            <a:tint val="23500"/>
                            <a:satMod val="160000"/>
                          </a:schemeClr>
                        </a:gs>
                      </a:gsLst>
                      <a:lin ang="5400000" scaled="0"/>
                    </a:gradFill>
                  </a:tcPr>
                </a:tc>
                <a:tc>
                  <a:txBody>
                    <a:bodyPr/>
                    <a:lstStyle/>
                    <a:p>
                      <a:pPr algn="just" rtl="1">
                        <a:lnSpc>
                          <a:spcPct val="115000"/>
                        </a:lnSpc>
                        <a:spcAft>
                          <a:spcPts val="1000"/>
                        </a:spcAft>
                      </a:pPr>
                      <a:r>
                        <a:rPr lang="ar-SA" sz="2000" b="1" dirty="0">
                          <a:effectLst/>
                          <a:cs typeface="+mj-cs"/>
                        </a:rPr>
                        <a:t>تقوم الجامعة بتسويق </a:t>
                      </a:r>
                      <a:r>
                        <a:rPr lang="ar-JO" sz="2000" b="1" dirty="0">
                          <a:effectLst/>
                          <a:cs typeface="+mj-cs"/>
                        </a:rPr>
                        <a:t>إ</a:t>
                      </a:r>
                      <a:r>
                        <a:rPr lang="ar-SA" sz="2000" b="1" dirty="0">
                          <a:effectLst/>
                          <a:cs typeface="+mj-cs"/>
                        </a:rPr>
                        <a:t>نتاجها العلمي الى حقول المجتمع المختلفة</a:t>
                      </a:r>
                      <a:r>
                        <a:rPr lang="en-US" sz="2000" b="1" dirty="0">
                          <a:effectLst/>
                          <a:cs typeface="+mj-cs"/>
                        </a:rPr>
                        <a:t>.</a:t>
                      </a:r>
                      <a:endParaRPr lang="en-GB" sz="2000" b="1" dirty="0">
                        <a:effectLst/>
                        <a:latin typeface="Calibri" panose="020F0502020204030204" pitchFamily="34" charset="0"/>
                        <a:ea typeface="Times New Roman" panose="02020603050405020304" pitchFamily="18" charset="0"/>
                        <a:cs typeface="+mj-cs"/>
                      </a:endParaRPr>
                    </a:p>
                  </a:txBody>
                  <a:tcPr marL="27817" marR="27817" marT="0" marB="0">
                    <a:solidFill>
                      <a:schemeClr val="bg2">
                        <a:lumMod val="20000"/>
                        <a:lumOff val="80000"/>
                      </a:schemeClr>
                    </a:solidFill>
                  </a:tcPr>
                </a:tc>
                <a:extLst>
                  <a:ext uri="{0D108BD9-81ED-4DB2-BD59-A6C34878D82A}">
                    <a16:rowId xmlns:a16="http://schemas.microsoft.com/office/drawing/2014/main" val="3873378933"/>
                  </a:ext>
                </a:extLst>
              </a:tr>
              <a:tr h="304643">
                <a:tc>
                  <a:txBody>
                    <a:bodyPr/>
                    <a:lstStyle/>
                    <a:p>
                      <a:pPr algn="ctr" rtl="1">
                        <a:lnSpc>
                          <a:spcPct val="150000"/>
                        </a:lnSpc>
                        <a:spcAft>
                          <a:spcPts val="1000"/>
                        </a:spcAft>
                      </a:pPr>
                      <a:r>
                        <a:rPr lang="ar-JO" sz="2000" b="1" dirty="0">
                          <a:effectLst/>
                        </a:rPr>
                        <a:t>9</a:t>
                      </a:r>
                      <a:endParaRPr lang="en-GB" sz="2000" b="1" dirty="0">
                        <a:effectLst/>
                        <a:latin typeface="Calibri" panose="020F0502020204030204" pitchFamily="34" charset="0"/>
                        <a:ea typeface="Times New Roman" panose="02020603050405020304" pitchFamily="18" charset="0"/>
                        <a:cs typeface="Arial" panose="020B0604020202020204" pitchFamily="34" charset="0"/>
                      </a:endParaRPr>
                    </a:p>
                  </a:txBody>
                  <a:tcPr marL="27817" marR="27817" marT="0" marB="0">
                    <a:gradFill>
                      <a:gsLst>
                        <a:gs pos="11000">
                          <a:srgbClr val="7030A0"/>
                        </a:gs>
                        <a:gs pos="100000">
                          <a:schemeClr val="accent1">
                            <a:tint val="44500"/>
                            <a:satMod val="160000"/>
                          </a:schemeClr>
                        </a:gs>
                        <a:gs pos="36000">
                          <a:schemeClr val="accent1">
                            <a:tint val="23500"/>
                            <a:satMod val="160000"/>
                          </a:schemeClr>
                        </a:gs>
                      </a:gsLst>
                      <a:lin ang="5400000" scaled="0"/>
                    </a:gradFill>
                  </a:tcPr>
                </a:tc>
                <a:tc>
                  <a:txBody>
                    <a:bodyPr/>
                    <a:lstStyle/>
                    <a:p>
                      <a:pPr algn="just" rtl="1">
                        <a:lnSpc>
                          <a:spcPct val="115000"/>
                        </a:lnSpc>
                        <a:spcAft>
                          <a:spcPts val="1000"/>
                        </a:spcAft>
                      </a:pPr>
                      <a:r>
                        <a:rPr lang="ar-SA" sz="2000" b="1" dirty="0">
                          <a:effectLst/>
                          <a:cs typeface="+mj-cs"/>
                        </a:rPr>
                        <a:t>توسع الجامعة نشاطاتها الانتاجية في الجامعات</a:t>
                      </a:r>
                      <a:r>
                        <a:rPr lang="en-GB" sz="2000" b="1" dirty="0">
                          <a:effectLst/>
                          <a:cs typeface="+mj-cs"/>
                        </a:rPr>
                        <a:t> </a:t>
                      </a:r>
                      <a:r>
                        <a:rPr lang="ar-SA" sz="2000" b="1" dirty="0">
                          <a:effectLst/>
                          <a:cs typeface="+mj-cs"/>
                        </a:rPr>
                        <a:t>التطبيقية مقابل عائد مالي</a:t>
                      </a:r>
                      <a:r>
                        <a:rPr lang="en-US" sz="2000" b="1" dirty="0">
                          <a:effectLst/>
                          <a:cs typeface="+mj-cs"/>
                        </a:rPr>
                        <a:t>.</a:t>
                      </a:r>
                      <a:endParaRPr lang="en-GB" sz="2000" b="1" dirty="0">
                        <a:effectLst/>
                        <a:latin typeface="Calibri" panose="020F0502020204030204" pitchFamily="34" charset="0"/>
                        <a:ea typeface="Times New Roman" panose="02020603050405020304" pitchFamily="18" charset="0"/>
                        <a:cs typeface="+mj-cs"/>
                      </a:endParaRPr>
                    </a:p>
                  </a:txBody>
                  <a:tcPr marL="27817" marR="27817" marT="0" marB="0">
                    <a:solidFill>
                      <a:schemeClr val="bg2">
                        <a:lumMod val="20000"/>
                        <a:lumOff val="80000"/>
                      </a:schemeClr>
                    </a:solidFill>
                  </a:tcPr>
                </a:tc>
                <a:extLst>
                  <a:ext uri="{0D108BD9-81ED-4DB2-BD59-A6C34878D82A}">
                    <a16:rowId xmlns:a16="http://schemas.microsoft.com/office/drawing/2014/main" val="4103477351"/>
                  </a:ext>
                </a:extLst>
              </a:tr>
              <a:tr h="167827">
                <a:tc>
                  <a:txBody>
                    <a:bodyPr/>
                    <a:lstStyle/>
                    <a:p>
                      <a:pPr algn="ctr" rtl="1">
                        <a:lnSpc>
                          <a:spcPct val="150000"/>
                        </a:lnSpc>
                        <a:spcAft>
                          <a:spcPts val="1000"/>
                        </a:spcAft>
                      </a:pPr>
                      <a:r>
                        <a:rPr lang="ar-JO" sz="2000" b="1" dirty="0">
                          <a:effectLst/>
                        </a:rPr>
                        <a:t>10</a:t>
                      </a:r>
                      <a:endParaRPr lang="en-GB" sz="2000" b="1" dirty="0">
                        <a:effectLst/>
                        <a:latin typeface="Calibri" panose="020F0502020204030204" pitchFamily="34" charset="0"/>
                        <a:ea typeface="Times New Roman" panose="02020603050405020304" pitchFamily="18" charset="0"/>
                        <a:cs typeface="Arial" panose="020B0604020202020204" pitchFamily="34" charset="0"/>
                      </a:endParaRPr>
                    </a:p>
                  </a:txBody>
                  <a:tcPr marL="27817" marR="27817" marT="0" marB="0">
                    <a:gradFill>
                      <a:gsLst>
                        <a:gs pos="11000">
                          <a:srgbClr val="7030A0"/>
                        </a:gs>
                        <a:gs pos="100000">
                          <a:schemeClr val="accent1">
                            <a:tint val="44500"/>
                            <a:satMod val="160000"/>
                          </a:schemeClr>
                        </a:gs>
                        <a:gs pos="36000">
                          <a:schemeClr val="accent1">
                            <a:tint val="23500"/>
                            <a:satMod val="160000"/>
                          </a:schemeClr>
                        </a:gs>
                      </a:gsLst>
                      <a:lin ang="5400000" scaled="0"/>
                    </a:gradFill>
                  </a:tcPr>
                </a:tc>
                <a:tc>
                  <a:txBody>
                    <a:bodyPr/>
                    <a:lstStyle/>
                    <a:p>
                      <a:pPr algn="just" rtl="1">
                        <a:lnSpc>
                          <a:spcPct val="115000"/>
                        </a:lnSpc>
                        <a:spcAft>
                          <a:spcPts val="1000"/>
                        </a:spcAft>
                      </a:pPr>
                      <a:r>
                        <a:rPr lang="ar-SA" sz="2000" b="1" dirty="0">
                          <a:effectLst/>
                          <a:cs typeface="+mj-cs"/>
                        </a:rPr>
                        <a:t>تنشئ الجامعة العيادات الطبية والنفسية لتقديم خدمات مدفوعة ال</a:t>
                      </a:r>
                      <a:r>
                        <a:rPr lang="ar-JO" sz="2000" b="1" dirty="0">
                          <a:effectLst/>
                          <a:cs typeface="+mj-cs"/>
                        </a:rPr>
                        <a:t>أ</a:t>
                      </a:r>
                      <a:r>
                        <a:rPr lang="ar-SA" sz="2000" b="1" dirty="0">
                          <a:effectLst/>
                          <a:cs typeface="+mj-cs"/>
                        </a:rPr>
                        <a:t>جر</a:t>
                      </a:r>
                      <a:r>
                        <a:rPr lang="en-US" sz="2000" b="1" dirty="0">
                          <a:effectLst/>
                          <a:cs typeface="+mj-cs"/>
                        </a:rPr>
                        <a:t>.</a:t>
                      </a:r>
                      <a:endParaRPr lang="en-GB" sz="2000" b="1" dirty="0">
                        <a:effectLst/>
                        <a:latin typeface="Calibri" panose="020F0502020204030204" pitchFamily="34" charset="0"/>
                        <a:ea typeface="Times New Roman" panose="02020603050405020304" pitchFamily="18" charset="0"/>
                        <a:cs typeface="+mj-cs"/>
                      </a:endParaRPr>
                    </a:p>
                  </a:txBody>
                  <a:tcPr marL="27817" marR="27817" marT="0" marB="0">
                    <a:solidFill>
                      <a:schemeClr val="bg2">
                        <a:lumMod val="20000"/>
                        <a:lumOff val="80000"/>
                      </a:schemeClr>
                    </a:solidFill>
                  </a:tcPr>
                </a:tc>
                <a:extLst>
                  <a:ext uri="{0D108BD9-81ED-4DB2-BD59-A6C34878D82A}">
                    <a16:rowId xmlns:a16="http://schemas.microsoft.com/office/drawing/2014/main" val="39249473"/>
                  </a:ext>
                </a:extLst>
              </a:tr>
              <a:tr h="253131">
                <a:tc>
                  <a:txBody>
                    <a:bodyPr/>
                    <a:lstStyle/>
                    <a:p>
                      <a:pPr algn="ctr" rtl="1">
                        <a:lnSpc>
                          <a:spcPct val="150000"/>
                        </a:lnSpc>
                        <a:spcAft>
                          <a:spcPts val="1000"/>
                        </a:spcAft>
                      </a:pPr>
                      <a:r>
                        <a:rPr lang="ar-JO" sz="2000" b="1" dirty="0">
                          <a:effectLst/>
                        </a:rPr>
                        <a:t>11</a:t>
                      </a:r>
                      <a:endParaRPr lang="en-GB" sz="2000" b="1" dirty="0">
                        <a:effectLst/>
                        <a:latin typeface="Calibri" panose="020F0502020204030204" pitchFamily="34" charset="0"/>
                        <a:ea typeface="Times New Roman" panose="02020603050405020304" pitchFamily="18" charset="0"/>
                        <a:cs typeface="Arial" panose="020B0604020202020204" pitchFamily="34" charset="0"/>
                      </a:endParaRPr>
                    </a:p>
                  </a:txBody>
                  <a:tcPr marL="27817" marR="27817" marT="0" marB="0">
                    <a:gradFill>
                      <a:gsLst>
                        <a:gs pos="11000">
                          <a:srgbClr val="7030A0"/>
                        </a:gs>
                        <a:gs pos="100000">
                          <a:schemeClr val="accent1">
                            <a:tint val="44500"/>
                            <a:satMod val="160000"/>
                          </a:schemeClr>
                        </a:gs>
                        <a:gs pos="36000">
                          <a:schemeClr val="accent1">
                            <a:tint val="23500"/>
                            <a:satMod val="160000"/>
                          </a:schemeClr>
                        </a:gs>
                      </a:gsLst>
                      <a:lin ang="5400000" scaled="0"/>
                    </a:gradFill>
                  </a:tcPr>
                </a:tc>
                <a:tc>
                  <a:txBody>
                    <a:bodyPr/>
                    <a:lstStyle/>
                    <a:p>
                      <a:pPr algn="just" rtl="1">
                        <a:lnSpc>
                          <a:spcPct val="115000"/>
                        </a:lnSpc>
                        <a:spcAft>
                          <a:spcPts val="1000"/>
                        </a:spcAft>
                      </a:pPr>
                      <a:r>
                        <a:rPr lang="ar-SA" sz="2000" b="1" dirty="0">
                          <a:effectLst/>
                          <a:cs typeface="+mj-cs"/>
                        </a:rPr>
                        <a:t>تدعم الجامعة أنشطتها الانتاجية بالاستفادة </a:t>
                      </a:r>
                      <a:r>
                        <a:rPr lang="ar-JO" sz="2000" b="1" dirty="0">
                          <a:effectLst/>
                          <a:cs typeface="+mj-cs"/>
                        </a:rPr>
                        <a:t>من برامج </a:t>
                      </a:r>
                      <a:r>
                        <a:rPr lang="ar-SA" sz="2000" b="1" dirty="0">
                          <a:effectLst/>
                          <a:cs typeface="+mj-cs"/>
                        </a:rPr>
                        <a:t>التعاون والمنح الدولية بدعم الانشطة الانتاجية</a:t>
                      </a:r>
                      <a:r>
                        <a:rPr lang="en-US" sz="2000" b="1" dirty="0">
                          <a:effectLst/>
                          <a:cs typeface="+mj-cs"/>
                        </a:rPr>
                        <a:t>.</a:t>
                      </a:r>
                      <a:endParaRPr lang="en-GB" sz="2000" b="1" dirty="0">
                        <a:effectLst/>
                        <a:latin typeface="Calibri" panose="020F0502020204030204" pitchFamily="34" charset="0"/>
                        <a:ea typeface="Times New Roman" panose="02020603050405020304" pitchFamily="18" charset="0"/>
                        <a:cs typeface="+mj-cs"/>
                      </a:endParaRPr>
                    </a:p>
                  </a:txBody>
                  <a:tcPr marL="27817" marR="27817" marT="0" marB="0">
                    <a:solidFill>
                      <a:schemeClr val="bg2">
                        <a:lumMod val="20000"/>
                        <a:lumOff val="80000"/>
                      </a:schemeClr>
                    </a:solidFill>
                  </a:tcPr>
                </a:tc>
                <a:extLst>
                  <a:ext uri="{0D108BD9-81ED-4DB2-BD59-A6C34878D82A}">
                    <a16:rowId xmlns:a16="http://schemas.microsoft.com/office/drawing/2014/main" val="4099934382"/>
                  </a:ext>
                </a:extLst>
              </a:tr>
              <a:tr h="304643">
                <a:tc>
                  <a:txBody>
                    <a:bodyPr/>
                    <a:lstStyle/>
                    <a:p>
                      <a:pPr algn="ctr" rtl="1">
                        <a:lnSpc>
                          <a:spcPct val="150000"/>
                        </a:lnSpc>
                        <a:spcAft>
                          <a:spcPts val="1000"/>
                        </a:spcAft>
                      </a:pPr>
                      <a:r>
                        <a:rPr lang="ar-JO" sz="2000" b="1" dirty="0">
                          <a:effectLst/>
                        </a:rPr>
                        <a:t>12</a:t>
                      </a:r>
                      <a:endParaRPr lang="en-GB" sz="2000" b="1" dirty="0">
                        <a:effectLst/>
                        <a:latin typeface="Calibri" panose="020F0502020204030204" pitchFamily="34" charset="0"/>
                        <a:ea typeface="Times New Roman" panose="02020603050405020304" pitchFamily="18" charset="0"/>
                        <a:cs typeface="Arial" panose="020B0604020202020204" pitchFamily="34" charset="0"/>
                      </a:endParaRPr>
                    </a:p>
                  </a:txBody>
                  <a:tcPr marL="27817" marR="27817" marT="0" marB="0">
                    <a:gradFill>
                      <a:gsLst>
                        <a:gs pos="11000">
                          <a:srgbClr val="7030A0"/>
                        </a:gs>
                        <a:gs pos="100000">
                          <a:schemeClr val="accent1">
                            <a:tint val="44500"/>
                            <a:satMod val="160000"/>
                          </a:schemeClr>
                        </a:gs>
                        <a:gs pos="36000">
                          <a:schemeClr val="accent1">
                            <a:tint val="23500"/>
                            <a:satMod val="160000"/>
                          </a:schemeClr>
                        </a:gs>
                      </a:gsLst>
                      <a:lin ang="5400000" scaled="0"/>
                    </a:gradFill>
                  </a:tcPr>
                </a:tc>
                <a:tc>
                  <a:txBody>
                    <a:bodyPr/>
                    <a:lstStyle/>
                    <a:p>
                      <a:pPr algn="r" rtl="0">
                        <a:lnSpc>
                          <a:spcPct val="115000"/>
                        </a:lnSpc>
                        <a:spcAft>
                          <a:spcPts val="1000"/>
                        </a:spcAft>
                      </a:pPr>
                      <a:r>
                        <a:rPr lang="ar-SA" sz="2000" b="1" dirty="0">
                          <a:effectLst/>
                          <a:cs typeface="+mj-cs"/>
                        </a:rPr>
                        <a:t>تربط الجامعة خطط التعليم الجامعي بخطط التنمية</a:t>
                      </a:r>
                      <a:r>
                        <a:rPr lang="ar-JO" sz="2000" b="1" dirty="0">
                          <a:effectLst/>
                          <a:cs typeface="+mj-cs"/>
                        </a:rPr>
                        <a:t> </a:t>
                      </a:r>
                      <a:r>
                        <a:rPr lang="ar-SA" sz="2000" b="1" dirty="0">
                          <a:effectLst/>
                          <a:cs typeface="+mj-cs"/>
                        </a:rPr>
                        <a:t>الاقتصادية والاجتماعية المحلية</a:t>
                      </a:r>
                      <a:r>
                        <a:rPr lang="ar-JO" sz="2000" b="1" dirty="0">
                          <a:effectLst/>
                          <a:cs typeface="+mj-cs"/>
                        </a:rPr>
                        <a:t>.</a:t>
                      </a:r>
                      <a:r>
                        <a:rPr lang="en-US" sz="2000" b="1" dirty="0">
                          <a:effectLst/>
                          <a:cs typeface="+mj-cs"/>
                        </a:rPr>
                        <a:t>.</a:t>
                      </a:r>
                      <a:endParaRPr lang="en-GB" sz="2000" b="1" dirty="0">
                        <a:effectLst/>
                        <a:latin typeface="Calibri" panose="020F0502020204030204" pitchFamily="34" charset="0"/>
                        <a:ea typeface="Times New Roman" panose="02020603050405020304" pitchFamily="18" charset="0"/>
                        <a:cs typeface="+mj-cs"/>
                      </a:endParaRPr>
                    </a:p>
                  </a:txBody>
                  <a:tcPr marL="27817" marR="27817" marT="0" marB="0">
                    <a:solidFill>
                      <a:schemeClr val="bg2">
                        <a:lumMod val="20000"/>
                        <a:lumOff val="80000"/>
                      </a:schemeClr>
                    </a:solidFill>
                  </a:tcPr>
                </a:tc>
                <a:extLst>
                  <a:ext uri="{0D108BD9-81ED-4DB2-BD59-A6C34878D82A}">
                    <a16:rowId xmlns:a16="http://schemas.microsoft.com/office/drawing/2014/main" val="3185847824"/>
                  </a:ext>
                </a:extLst>
              </a:tr>
              <a:tr h="389947">
                <a:tc>
                  <a:txBody>
                    <a:bodyPr/>
                    <a:lstStyle/>
                    <a:p>
                      <a:pPr algn="ctr" rtl="1">
                        <a:lnSpc>
                          <a:spcPct val="150000"/>
                        </a:lnSpc>
                        <a:spcAft>
                          <a:spcPts val="1000"/>
                        </a:spcAft>
                      </a:pPr>
                      <a:r>
                        <a:rPr lang="ar-JO" sz="2000" b="1" dirty="0">
                          <a:effectLst/>
                        </a:rPr>
                        <a:t>13</a:t>
                      </a:r>
                      <a:endParaRPr lang="en-GB" sz="2000" b="1" dirty="0">
                        <a:effectLst/>
                        <a:latin typeface="Calibri" panose="020F0502020204030204" pitchFamily="34" charset="0"/>
                        <a:ea typeface="Times New Roman" panose="02020603050405020304" pitchFamily="18" charset="0"/>
                        <a:cs typeface="Arial" panose="020B0604020202020204" pitchFamily="34" charset="0"/>
                      </a:endParaRPr>
                    </a:p>
                  </a:txBody>
                  <a:tcPr marL="27817" marR="27817" marT="0" marB="0">
                    <a:gradFill>
                      <a:gsLst>
                        <a:gs pos="11000">
                          <a:srgbClr val="7030A0"/>
                        </a:gs>
                        <a:gs pos="100000">
                          <a:schemeClr val="accent1">
                            <a:tint val="44500"/>
                            <a:satMod val="160000"/>
                          </a:schemeClr>
                        </a:gs>
                        <a:gs pos="36000">
                          <a:schemeClr val="accent1">
                            <a:tint val="23500"/>
                            <a:satMod val="160000"/>
                          </a:schemeClr>
                        </a:gs>
                      </a:gsLst>
                      <a:lin ang="5400000" scaled="0"/>
                    </a:gradFill>
                  </a:tcPr>
                </a:tc>
                <a:tc>
                  <a:txBody>
                    <a:bodyPr/>
                    <a:lstStyle/>
                    <a:p>
                      <a:pPr algn="just" rtl="1">
                        <a:lnSpc>
                          <a:spcPct val="115000"/>
                        </a:lnSpc>
                        <a:spcAft>
                          <a:spcPts val="1000"/>
                        </a:spcAft>
                      </a:pPr>
                      <a:r>
                        <a:rPr lang="ar-SA" sz="2000" b="1" dirty="0">
                          <a:effectLst/>
                          <a:cs typeface="+mj-cs"/>
                        </a:rPr>
                        <a:t>تعزز الجامعة علاقتها مع الشركات الوطنية والدولية</a:t>
                      </a:r>
                      <a:r>
                        <a:rPr lang="en-GB" sz="2000" b="1" dirty="0">
                          <a:effectLst/>
                          <a:cs typeface="+mj-cs"/>
                        </a:rPr>
                        <a:t> </a:t>
                      </a:r>
                      <a:r>
                        <a:rPr lang="ar-SA" sz="2000" b="1" dirty="0">
                          <a:effectLst/>
                          <a:cs typeface="+mj-cs"/>
                        </a:rPr>
                        <a:t>ورجال الاعمال لتأمين الحصول على الدعم المالي.</a:t>
                      </a:r>
                      <a:endParaRPr lang="en-GB" sz="2000" b="1" dirty="0">
                        <a:effectLst/>
                        <a:latin typeface="Calibri" panose="020F0502020204030204" pitchFamily="34" charset="0"/>
                        <a:ea typeface="Times New Roman" panose="02020603050405020304" pitchFamily="18" charset="0"/>
                        <a:cs typeface="+mj-cs"/>
                      </a:endParaRPr>
                    </a:p>
                  </a:txBody>
                  <a:tcPr marL="27817" marR="27817" marT="0" marB="0">
                    <a:solidFill>
                      <a:schemeClr val="bg2">
                        <a:lumMod val="20000"/>
                        <a:lumOff val="80000"/>
                      </a:schemeClr>
                    </a:solidFill>
                  </a:tcPr>
                </a:tc>
                <a:extLst>
                  <a:ext uri="{0D108BD9-81ED-4DB2-BD59-A6C34878D82A}">
                    <a16:rowId xmlns:a16="http://schemas.microsoft.com/office/drawing/2014/main" val="1022640705"/>
                  </a:ext>
                </a:extLst>
              </a:tr>
            </a:tbl>
          </a:graphicData>
        </a:graphic>
      </p:graphicFrame>
      <p:pic>
        <p:nvPicPr>
          <p:cNvPr id="8" name="Google Shape;143;p3">
            <a:extLst>
              <a:ext uri="{FF2B5EF4-FFF2-40B4-BE49-F238E27FC236}">
                <a16:creationId xmlns:a16="http://schemas.microsoft.com/office/drawing/2014/main" id="{6A4FC3A7-6829-4882-A714-D32A13F9431E}"/>
              </a:ext>
            </a:extLst>
          </p:cNvPr>
          <p:cNvPicPr preferRelativeResize="0"/>
          <p:nvPr/>
        </p:nvPicPr>
        <p:blipFill rotWithShape="1">
          <a:blip r:embed="rId5">
            <a:alphaModFix/>
            <a:biLevel thresh="75000"/>
            <a:extLst>
              <a:ext uri="{BEBA8EAE-BF5A-486C-A8C5-ECC9F3942E4B}">
                <a14:imgProps xmlns:a14="http://schemas.microsoft.com/office/drawing/2010/main">
                  <a14:imgLayer r:embed="rId6">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Tree>
    <p:custDataLst>
      <p:tags r:id="rId1"/>
    </p:custDataLst>
    <p:extLst>
      <p:ext uri="{BB962C8B-B14F-4D97-AF65-F5344CB8AC3E}">
        <p14:creationId xmlns:p14="http://schemas.microsoft.com/office/powerpoint/2010/main" val="22614176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E3EA2A2-DE5A-4292-AA15-56E18B229C48}"/>
              </a:ext>
            </a:extLst>
          </p:cNvPr>
          <p:cNvSpPr txBox="1">
            <a:spLocks/>
          </p:cNvSpPr>
          <p:nvPr/>
        </p:nvSpPr>
        <p:spPr>
          <a:xfrm>
            <a:off x="2265062" y="728634"/>
            <a:ext cx="6912768" cy="2304256"/>
          </a:xfrm>
          <a:prstGeom prst="rect">
            <a:avLst/>
          </a:prstGeom>
        </p:spPr>
        <p:txBody>
          <a:bodyPr>
            <a:normAutofit fontScale="600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rtl="1">
              <a:lnSpc>
                <a:spcPct val="170000"/>
              </a:lnSpc>
            </a:pPr>
            <a:r>
              <a:rPr lang="ar-JO" sz="5300" b="1" dirty="0"/>
              <a:t>فكّر معي الآن: ما هي مبررات</a:t>
            </a:r>
            <a:r>
              <a:rPr lang="ar-SA" sz="5300" b="1" dirty="0"/>
              <a:t> </a:t>
            </a:r>
            <a:r>
              <a:rPr lang="ar-JO" sz="5300" b="1" dirty="0"/>
              <a:t>التحوّل من الجامعة التقليدية إلى الجامعة المنتجة في نظرك؟</a:t>
            </a:r>
          </a:p>
          <a:p>
            <a:pPr algn="ctr" rtl="1"/>
            <a:br>
              <a:rPr lang="ar-JO" sz="3200" b="1" dirty="0"/>
            </a:br>
            <a:r>
              <a:rPr lang="ar-JO" sz="3200" b="1" u="sng" dirty="0">
                <a:solidFill>
                  <a:schemeClr val="bg2"/>
                </a:solidFill>
              </a:rPr>
              <a:t>ستساعدك الكلمات الآتية</a:t>
            </a:r>
            <a:endParaRPr lang="en-GB" sz="3200" u="sng" dirty="0">
              <a:solidFill>
                <a:schemeClr val="bg2"/>
              </a:solidFill>
            </a:endParaRPr>
          </a:p>
        </p:txBody>
      </p:sp>
      <p:pic>
        <p:nvPicPr>
          <p:cNvPr id="5" name="Graphic 4" descr="Group brainstorm">
            <a:extLst>
              <a:ext uri="{FF2B5EF4-FFF2-40B4-BE49-F238E27FC236}">
                <a16:creationId xmlns:a16="http://schemas.microsoft.com/office/drawing/2014/main" id="{C754B116-FCB7-48EF-992E-8B112501D6B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52384" y="2276872"/>
            <a:ext cx="2295525" cy="2304256"/>
          </a:xfrm>
          <a:prstGeom prst="rect">
            <a:avLst/>
          </a:prstGeom>
        </p:spPr>
      </p:pic>
      <p:sp>
        <p:nvSpPr>
          <p:cNvPr id="2" name="Rectangle 1"/>
          <p:cNvSpPr/>
          <p:nvPr/>
        </p:nvSpPr>
        <p:spPr>
          <a:xfrm>
            <a:off x="1487488" y="3132613"/>
            <a:ext cx="7654118" cy="1384995"/>
          </a:xfrm>
          <a:prstGeom prst="rect">
            <a:avLst/>
          </a:prstGeom>
        </p:spPr>
        <p:txBody>
          <a:bodyPr wrap="square">
            <a:spAutoFit/>
          </a:bodyPr>
          <a:lstStyle/>
          <a:p>
            <a:pPr algn="r"/>
            <a:r>
              <a:rPr lang="ar-JO" sz="2800" b="1" dirty="0">
                <a:cs typeface="Arabic Transparent" panose="02010000000000000000" pitchFamily="2" charset="-78"/>
              </a:rPr>
              <a:t>العولمة</a:t>
            </a:r>
          </a:p>
          <a:p>
            <a:pPr algn="r"/>
            <a:r>
              <a:rPr lang="ar-JO" sz="2800" b="1" dirty="0">
                <a:cs typeface="Arabic Transparent" panose="02010000000000000000" pitchFamily="2" charset="-78"/>
              </a:rPr>
              <a:t>التنافسية</a:t>
            </a:r>
          </a:p>
          <a:p>
            <a:pPr algn="r"/>
            <a:r>
              <a:rPr lang="ar-JO" sz="2800" b="1" dirty="0">
                <a:cs typeface="Arabic Transparent" panose="02010000000000000000" pitchFamily="2" charset="-78"/>
              </a:rPr>
              <a:t>التمويل</a:t>
            </a:r>
          </a:p>
        </p:txBody>
      </p:sp>
      <p:pic>
        <p:nvPicPr>
          <p:cNvPr id="8" name="Google Shape;143;p3">
            <a:extLst>
              <a:ext uri="{FF2B5EF4-FFF2-40B4-BE49-F238E27FC236}">
                <a16:creationId xmlns:a16="http://schemas.microsoft.com/office/drawing/2014/main" id="{D11F5C7B-F0F2-445D-8981-47153B42D585}"/>
              </a:ext>
            </a:extLst>
          </p:cNvPr>
          <p:cNvPicPr preferRelativeResize="0"/>
          <p:nvPr/>
        </p:nvPicPr>
        <p:blipFill rotWithShape="1">
          <a:blip r:embed="rId5">
            <a:alphaModFix/>
            <a:biLevel thresh="75000"/>
            <a:extLst>
              <a:ext uri="{BEBA8EAE-BF5A-486C-A8C5-ECC9F3942E4B}">
                <a14:imgProps xmlns:a14="http://schemas.microsoft.com/office/drawing/2010/main">
                  <a14:imgLayer r:embed="rId6">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9" name="TextBox 8">
            <a:extLst>
              <a:ext uri="{FF2B5EF4-FFF2-40B4-BE49-F238E27FC236}">
                <a16:creationId xmlns:a16="http://schemas.microsoft.com/office/drawing/2014/main" id="{AC3D86B2-682C-4A1A-9D85-80C1D81C2908}"/>
              </a:ext>
            </a:extLst>
          </p:cNvPr>
          <p:cNvSpPr txBox="1"/>
          <p:nvPr/>
        </p:nvSpPr>
        <p:spPr>
          <a:xfrm>
            <a:off x="10416480" y="1984484"/>
            <a:ext cx="887760" cy="584775"/>
          </a:xfrm>
          <a:prstGeom prst="rect">
            <a:avLst/>
          </a:prstGeom>
          <a:noFill/>
        </p:spPr>
        <p:txBody>
          <a:bodyPr wrap="square">
            <a:spAutoFit/>
          </a:bodyPr>
          <a:lstStyle/>
          <a:p>
            <a:r>
              <a:rPr kumimoji="0" lang="ar-JO" sz="3200" b="1" i="0" u="none" strike="noStrike" kern="0" cap="none" spc="0" normalizeH="0" baseline="0" noProof="0" dirty="0">
                <a:ln>
                  <a:noFill/>
                </a:ln>
                <a:solidFill>
                  <a:srgbClr val="000000"/>
                </a:solidFill>
                <a:effectLst/>
                <a:uLnTx/>
                <a:uFillTx/>
                <a:latin typeface="Arial"/>
                <a:cs typeface="Arial"/>
                <a:sym typeface="Arial"/>
              </a:rPr>
              <a:t>فكّر</a:t>
            </a:r>
            <a:endParaRPr lang="en-GB" dirty="0"/>
          </a:p>
        </p:txBody>
      </p:sp>
      <p:sp>
        <p:nvSpPr>
          <p:cNvPr id="11" name="Google Shape;110;p1">
            <a:extLst>
              <a:ext uri="{FF2B5EF4-FFF2-40B4-BE49-F238E27FC236}">
                <a16:creationId xmlns:a16="http://schemas.microsoft.com/office/drawing/2014/main" id="{942BAE45-A683-4171-8EE5-BB97C63A397C}"/>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custDataLst>
      <p:tags r:id="rId1"/>
    </p:custDataLst>
    <p:extLst>
      <p:ext uri="{BB962C8B-B14F-4D97-AF65-F5344CB8AC3E}">
        <p14:creationId xmlns:p14="http://schemas.microsoft.com/office/powerpoint/2010/main" val="2126939268"/>
      </p:ext>
    </p:extLst>
  </p:cSld>
  <p:clrMapOvr>
    <a:masterClrMapping/>
  </p:clrMapOvr>
  <p:transition spd="slow">
    <p:fade/>
  </p:transition>
</p:sld>
</file>

<file path=ppt/slides/slide20.xml><?xml version="1.0" encoding="utf-8"?>
<p:sld xmlns:a="http://schemas.openxmlformats.org/drawingml/2006/main" xmlns:r="http://schemas.openxmlformats.org/officeDocument/2006/relationships" xmlns:p="http://schemas.openxmlformats.org/presentationml/2006/main" showMasterSp="0">
  <p:cSld>
    <p:bg>
      <p:bgPr>
        <a:gradFill>
          <a:gsLst>
            <a:gs pos="11000">
              <a:srgbClr val="7030A0"/>
            </a:gs>
            <a:gs pos="100000">
              <a:schemeClr val="accent1">
                <a:tint val="44500"/>
                <a:satMod val="160000"/>
              </a:schemeClr>
            </a:gs>
            <a:gs pos="36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7F51580-6FC1-4BEF-B2AB-E6F62F9D3470}"/>
              </a:ext>
            </a:extLst>
          </p:cNvPr>
          <p:cNvSpPr txBox="1"/>
          <p:nvPr/>
        </p:nvSpPr>
        <p:spPr>
          <a:xfrm>
            <a:off x="479376" y="1319610"/>
            <a:ext cx="11233248" cy="6001643"/>
          </a:xfrm>
          <a:prstGeom prst="rect">
            <a:avLst/>
          </a:prstGeom>
          <a:noFill/>
        </p:spPr>
        <p:txBody>
          <a:bodyPr wrap="square">
            <a:spAutoFit/>
          </a:bodyPr>
          <a:lstStyle/>
          <a:p>
            <a:pPr algn="just" rtl="1">
              <a:spcBef>
                <a:spcPts val="0"/>
              </a:spcBef>
              <a:spcAft>
                <a:spcPts val="0"/>
              </a:spcAft>
            </a:pPr>
            <a:r>
              <a:rPr lang="ar-JO" sz="2400" b="0" i="0" u="none" strike="noStrike" dirty="0">
                <a:solidFill>
                  <a:srgbClr val="000000"/>
                </a:solidFill>
                <a:effectLst/>
                <a:latin typeface="Arial" panose="020B0604020202020204" pitchFamily="34" charset="0"/>
              </a:rPr>
              <a:t>     إن ما يحدث حولنا من تسارع في الإنتاج المعرفي والتكنولوجي يستوجب على الجامعات أن تعيد النظر في دورها المنوط بما يتلاءم مع احتياجات ومتطلبات مجتمع المعرفة ومن هذه المبررات التي تدفعنا نحو نموذج الجامعات المنتجة:</a:t>
            </a:r>
            <a:endParaRPr lang="ar-JO" sz="2400" b="0" dirty="0">
              <a:effectLst/>
            </a:endParaRPr>
          </a:p>
          <a:p>
            <a:pPr algn="just" rtl="1">
              <a:spcBef>
                <a:spcPts val="0"/>
              </a:spcBef>
              <a:spcAft>
                <a:spcPts val="0"/>
              </a:spcAft>
            </a:pPr>
            <a:r>
              <a:rPr lang="ar-JO" sz="2400" b="0" i="0" u="none" strike="noStrike" dirty="0">
                <a:solidFill>
                  <a:srgbClr val="000000"/>
                </a:solidFill>
                <a:effectLst/>
                <a:latin typeface="Arial" panose="020B0604020202020204" pitchFamily="34" charset="0"/>
              </a:rPr>
              <a:t> </a:t>
            </a:r>
            <a:r>
              <a:rPr lang="ar-JO" sz="2400" b="1" i="0" u="none" strike="noStrike" dirty="0">
                <a:solidFill>
                  <a:srgbClr val="000000"/>
                </a:solidFill>
                <a:effectLst/>
                <a:latin typeface="Arial" panose="020B0604020202020204" pitchFamily="34" charset="0"/>
              </a:rPr>
              <a:t>الثورة التكنولوجية </a:t>
            </a:r>
            <a:r>
              <a:rPr lang="ar-JO" sz="2400" b="0" i="0" u="none" strike="noStrike" dirty="0">
                <a:solidFill>
                  <a:srgbClr val="000000"/>
                </a:solidFill>
                <a:effectLst/>
                <a:latin typeface="Arial" panose="020B0604020202020204" pitchFamily="34" charset="0"/>
              </a:rPr>
              <a:t>حيث أصبحت التكنولوجيا عنصر مهم في امتلاك القوة الاجتماعية والاقتصادية والسياسية والعسكرية.</a:t>
            </a:r>
            <a:endParaRPr lang="ar-JO" sz="2400" b="0" dirty="0">
              <a:effectLst/>
            </a:endParaRPr>
          </a:p>
          <a:p>
            <a:pPr algn="just" rtl="1">
              <a:spcBef>
                <a:spcPts val="0"/>
              </a:spcBef>
              <a:spcAft>
                <a:spcPts val="0"/>
              </a:spcAft>
            </a:pPr>
            <a:r>
              <a:rPr lang="ar-JO" sz="2400" b="0" i="0" u="none" strike="noStrike" dirty="0">
                <a:solidFill>
                  <a:srgbClr val="000000"/>
                </a:solidFill>
                <a:effectLst/>
                <a:latin typeface="Arial" panose="020B0604020202020204" pitchFamily="34" charset="0"/>
              </a:rPr>
              <a:t> </a:t>
            </a:r>
            <a:r>
              <a:rPr lang="ar-JO" sz="2400" b="1" i="0" u="none" strike="noStrike" dirty="0">
                <a:solidFill>
                  <a:srgbClr val="000000"/>
                </a:solidFill>
                <a:effectLst/>
                <a:latin typeface="Arial" panose="020B0604020202020204" pitchFamily="34" charset="0"/>
              </a:rPr>
              <a:t>العولمة</a:t>
            </a:r>
            <a:r>
              <a:rPr lang="ar-JO" sz="2400" b="0" i="0" u="none" strike="noStrike" dirty="0">
                <a:solidFill>
                  <a:srgbClr val="000000"/>
                </a:solidFill>
                <a:effectLst/>
                <a:latin typeface="Arial" panose="020B0604020202020204" pitchFamily="34" charset="0"/>
              </a:rPr>
              <a:t> حيث تمثل العولمة أهم سمات النظام العالمي الجديد الذي فرضته التغيرات التكنولوجية المتسارعة وتداعيات التحول نحو القرية الكونية الواحدة التي ضمت جميع الأطياف والأفكار والمثل والمعتقدات.</a:t>
            </a:r>
          </a:p>
          <a:p>
            <a:pPr algn="just" rtl="1">
              <a:spcBef>
                <a:spcPts val="0"/>
              </a:spcBef>
              <a:spcAft>
                <a:spcPts val="0"/>
              </a:spcAft>
            </a:pPr>
            <a:endParaRPr lang="ar-JO" sz="2400" b="0" dirty="0">
              <a:effectLst/>
            </a:endParaRPr>
          </a:p>
          <a:p>
            <a:pPr algn="just" rtl="1">
              <a:spcBef>
                <a:spcPts val="0"/>
              </a:spcBef>
              <a:spcAft>
                <a:spcPts val="0"/>
              </a:spcAft>
            </a:pPr>
            <a:r>
              <a:rPr lang="ar-JO" sz="2400" b="1" i="0" u="none" strike="noStrike" dirty="0">
                <a:solidFill>
                  <a:srgbClr val="000000"/>
                </a:solidFill>
                <a:effectLst/>
                <a:latin typeface="Arial" panose="020B0604020202020204" pitchFamily="34" charset="0"/>
              </a:rPr>
              <a:t> التنافسية </a:t>
            </a:r>
            <a:r>
              <a:rPr lang="ar-JO" sz="2400" b="0" i="0" u="none" strike="noStrike" dirty="0">
                <a:solidFill>
                  <a:srgbClr val="000000"/>
                </a:solidFill>
                <a:effectLst/>
                <a:latin typeface="Arial" panose="020B0604020202020204" pitchFamily="34" charset="0"/>
              </a:rPr>
              <a:t>حيث أصبحت المنافسة معيارًا مهماً في قانون التجارة المحلية والاقليمية والعالمية مما أوجب على صانعي قرار إعادة النظر في هيكلة البنى التعليمية في ضوء معايير الجودة الشاملة والتطور المعرفي.</a:t>
            </a:r>
            <a:endParaRPr lang="ar-JO" sz="2400" b="0" dirty="0">
              <a:effectLst/>
            </a:endParaRPr>
          </a:p>
          <a:p>
            <a:pPr algn="just" rtl="1">
              <a:spcBef>
                <a:spcPts val="0"/>
              </a:spcBef>
              <a:spcAft>
                <a:spcPts val="0"/>
              </a:spcAft>
            </a:pPr>
            <a:br>
              <a:rPr lang="ar-JO" sz="2400" b="0" dirty="0">
                <a:effectLst/>
              </a:rPr>
            </a:br>
            <a:r>
              <a:rPr lang="ar-JO" sz="2400" b="0" i="0" u="none" strike="noStrike" dirty="0">
                <a:solidFill>
                  <a:srgbClr val="000000"/>
                </a:solidFill>
                <a:effectLst/>
                <a:latin typeface="Arial" panose="020B0604020202020204" pitchFamily="34" charset="0"/>
              </a:rPr>
              <a:t> </a:t>
            </a:r>
            <a:r>
              <a:rPr lang="ar-JO" sz="2400" b="1" i="0" u="none" strike="noStrike" dirty="0">
                <a:solidFill>
                  <a:srgbClr val="000000"/>
                </a:solidFill>
                <a:effectLst/>
                <a:latin typeface="Arial" panose="020B0604020202020204" pitchFamily="34" charset="0"/>
              </a:rPr>
              <a:t>التمويل</a:t>
            </a:r>
            <a:r>
              <a:rPr lang="ar-JO" sz="2400" b="0" i="0" u="none" strike="noStrike" dirty="0">
                <a:solidFill>
                  <a:srgbClr val="000000"/>
                </a:solidFill>
                <a:effectLst/>
                <a:latin typeface="Arial" panose="020B0604020202020204" pitchFamily="34" charset="0"/>
              </a:rPr>
              <a:t> حيث أن على الجامعات إيجاد مصادر دعم وتمويل أخرى متنوعة تضاف الى الدعم الرسمي الذي تتلقاه الجامعات من الموازنه العامة للدولة حتى تستطيع تقديم الخدمات التعليمية والخدمات المساندة بشكل أفضل وتكون قادرة على منافسة الجامعات العالمية. </a:t>
            </a:r>
            <a:endParaRPr lang="ar-JO" sz="2400" b="0" dirty="0">
              <a:effectLst/>
            </a:endParaRPr>
          </a:p>
          <a:p>
            <a:pPr algn="just"/>
            <a:br>
              <a:rPr lang="ar-JO" sz="2400" dirty="0"/>
            </a:br>
            <a:endParaRPr lang="en-GB" sz="2400" dirty="0"/>
          </a:p>
        </p:txBody>
      </p:sp>
      <p:sp>
        <p:nvSpPr>
          <p:cNvPr id="7" name="TextBox 6">
            <a:extLst>
              <a:ext uri="{FF2B5EF4-FFF2-40B4-BE49-F238E27FC236}">
                <a16:creationId xmlns:a16="http://schemas.microsoft.com/office/drawing/2014/main" id="{604734DE-8E11-48A7-B85B-909AF4602924}"/>
              </a:ext>
            </a:extLst>
          </p:cNvPr>
          <p:cNvSpPr txBox="1"/>
          <p:nvPr/>
        </p:nvSpPr>
        <p:spPr>
          <a:xfrm>
            <a:off x="3048000" y="260648"/>
            <a:ext cx="6096000" cy="1077218"/>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3200" b="1" i="0" u="none" strike="noStrike" kern="0" cap="none" spc="0" normalizeH="0" baseline="0" noProof="0" dirty="0">
                <a:ln>
                  <a:noFill/>
                </a:ln>
                <a:solidFill>
                  <a:srgbClr val="000000"/>
                </a:solidFill>
                <a:effectLst/>
                <a:uLnTx/>
                <a:uFillTx/>
                <a:latin typeface="Arial"/>
                <a:cs typeface="Arial"/>
                <a:sym typeface="Arial"/>
              </a:rPr>
              <a:t>ما هي مبررات</a:t>
            </a:r>
            <a:r>
              <a:rPr kumimoji="0" lang="ar-SA" sz="3200" b="1" i="0" u="none" strike="noStrike" kern="0" cap="none" spc="0" normalizeH="0" baseline="0" noProof="0" dirty="0">
                <a:ln>
                  <a:noFill/>
                </a:ln>
                <a:solidFill>
                  <a:srgbClr val="000000"/>
                </a:solidFill>
                <a:effectLst/>
                <a:uLnTx/>
                <a:uFillTx/>
                <a:latin typeface="Arial"/>
                <a:cs typeface="Arial"/>
                <a:sym typeface="Arial"/>
              </a:rPr>
              <a:t> </a:t>
            </a:r>
            <a:r>
              <a:rPr kumimoji="0" lang="ar-JO" sz="3200" b="1" i="0" u="none" strike="noStrike" kern="0" cap="none" spc="0" normalizeH="0" baseline="0" noProof="0" dirty="0">
                <a:ln>
                  <a:noFill/>
                </a:ln>
                <a:solidFill>
                  <a:srgbClr val="000000"/>
                </a:solidFill>
                <a:effectLst/>
                <a:uLnTx/>
                <a:uFillTx/>
                <a:latin typeface="Arial"/>
                <a:cs typeface="Arial"/>
                <a:sym typeface="Arial"/>
              </a:rPr>
              <a:t>التحوّل من الجامعة التقليدية إلى الجامعة المنتجة في نظرك؟</a:t>
            </a:r>
          </a:p>
        </p:txBody>
      </p:sp>
      <p:pic>
        <p:nvPicPr>
          <p:cNvPr id="6" name="Google Shape;143;p3">
            <a:extLst>
              <a:ext uri="{FF2B5EF4-FFF2-40B4-BE49-F238E27FC236}">
                <a16:creationId xmlns:a16="http://schemas.microsoft.com/office/drawing/2014/main" id="{D7F2B322-A310-489A-9BF8-ACD903EDE630}"/>
              </a:ext>
            </a:extLst>
          </p:cNvPr>
          <p:cNvPicPr preferRelativeResize="0"/>
          <p:nvPr/>
        </p:nvPicPr>
        <p:blipFill rotWithShape="1">
          <a:blip r:embed="rId2">
            <a:alphaModFix/>
            <a:biLevel thresh="75000"/>
            <a:extLst>
              <a:ext uri="{BEBA8EAE-BF5A-486C-A8C5-ECC9F3942E4B}">
                <a14:imgProps xmlns:a14="http://schemas.microsoft.com/office/drawing/2010/main">
                  <a14:imgLayer r:embed="rId3">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8" name="Google Shape;110;p1">
            <a:extLst>
              <a:ext uri="{FF2B5EF4-FFF2-40B4-BE49-F238E27FC236}">
                <a16:creationId xmlns:a16="http://schemas.microsoft.com/office/drawing/2014/main" id="{4D6432B5-9CC7-487E-ADB6-9138AE59D599}"/>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extLst>
      <p:ext uri="{BB962C8B-B14F-4D97-AF65-F5344CB8AC3E}">
        <p14:creationId xmlns:p14="http://schemas.microsoft.com/office/powerpoint/2010/main" val="36365546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pic>
        <p:nvPicPr>
          <p:cNvPr id="148" name="Google Shape;148;p3"/>
          <p:cNvPicPr preferRelativeResize="0"/>
          <p:nvPr/>
        </p:nvPicPr>
        <p:blipFill rotWithShape="1">
          <a:blip r:embed="rId4">
            <a:alphaModFix/>
          </a:blip>
          <a:srcRect/>
          <a:stretch/>
        </p:blipFill>
        <p:spPr>
          <a:xfrm>
            <a:off x="280308" y="6311380"/>
            <a:ext cx="1855252" cy="546620"/>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056440" y="6430073"/>
            <a:ext cx="1879649" cy="309233"/>
          </a:xfrm>
          <a:prstGeom prst="rect">
            <a:avLst/>
          </a:prstGeom>
          <a:noFill/>
          <a:ln>
            <a:noFill/>
          </a:ln>
        </p:spPr>
      </p:pic>
      <p:sp>
        <p:nvSpPr>
          <p:cNvPr id="2" name="Rectangle 1"/>
          <p:cNvSpPr/>
          <p:nvPr/>
        </p:nvSpPr>
        <p:spPr>
          <a:xfrm>
            <a:off x="911424" y="349178"/>
            <a:ext cx="10658276" cy="5983689"/>
          </a:xfrm>
          <a:prstGeom prst="rect">
            <a:avLst/>
          </a:prstGeom>
        </p:spPr>
        <p:txBody>
          <a:bodyPr wrap="square">
            <a:spAutoFit/>
          </a:bodyPr>
          <a:lstStyle/>
          <a:p>
            <a:pPr algn="just" rtl="1">
              <a:lnSpc>
                <a:spcPct val="150000"/>
              </a:lnSpc>
              <a:spcAft>
                <a:spcPts val="1000"/>
              </a:spcAft>
            </a:pPr>
            <a:r>
              <a:rPr lang="ar-JO" sz="2800" b="1" dirty="0">
                <a:effectLst/>
                <a:latin typeface="Calibri" panose="020F0502020204030204" pitchFamily="34" charset="0"/>
                <a:ea typeface="Times New Roman" panose="02020603050405020304" pitchFamily="18" charset="0"/>
                <a:cs typeface="Simplified Arabic" panose="02020603050405020304" pitchFamily="18" charset="-78"/>
              </a:rPr>
              <a:t>أهمية الجامعات المنتجة</a:t>
            </a:r>
            <a:endParaRPr lang="en-GB" sz="2000" dirty="0">
              <a:effectLst/>
              <a:latin typeface="Calibri" panose="020F0502020204030204" pitchFamily="34" charset="0"/>
              <a:ea typeface="Times New Roman" panose="02020603050405020304" pitchFamily="18" charset="0"/>
              <a:cs typeface="Arial" panose="020B0604020202020204" pitchFamily="34" charset="0"/>
            </a:endParaRPr>
          </a:p>
          <a:p>
            <a:pPr algn="just" rtl="1">
              <a:lnSpc>
                <a:spcPct val="150000"/>
              </a:lnSpc>
              <a:spcAft>
                <a:spcPts val="1000"/>
              </a:spcAft>
            </a:pP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     يمكن اعتبار الأنشطة والخدمات التي تنفّذها الجامعات المنتجة شكل من أشكال </a:t>
            </a:r>
            <a:r>
              <a:rPr lang="ar-JO" sz="2800" b="1" dirty="0">
                <a:effectLst/>
                <a:latin typeface="Calibri" panose="020F0502020204030204" pitchFamily="34" charset="0"/>
                <a:ea typeface="Times New Roman" panose="02020603050405020304" pitchFamily="18" charset="0"/>
                <a:cs typeface="Simplified Arabic" panose="02020603050405020304" pitchFamily="18" charset="-78"/>
              </a:rPr>
              <a:t>التمويل الذاتي </a:t>
            </a: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بحيث لم يعد مقبولاً أن تقف الجامعات في هذا العصر مكتوفة الأيدي أمام تحديات انخفاض نوعية مخرجات التعليم الجامعي، وأمام التحديات الاجتماعية والاقتصادية التي تواجه المجتمع وتنعكس بدورها على التعليم الجامعي. الأمر الذي يتطلب أن تقوم الجامعات بدور قيادي يتمثل في البحث عن موارد مالية خارج نطاق الميزانية الحكومية من خلال</a:t>
            </a: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 المشاركة  في </a:t>
            </a:r>
            <a:r>
              <a:rPr lang="ar-SA" sz="2800" b="1" dirty="0">
                <a:effectLst/>
                <a:latin typeface="Calibri" panose="020F0502020204030204" pitchFamily="34" charset="0"/>
                <a:ea typeface="Times New Roman" panose="02020603050405020304" pitchFamily="18" charset="0"/>
                <a:cs typeface="Simplified Arabic" panose="02020603050405020304" pitchFamily="18" charset="-78"/>
              </a:rPr>
              <a:t>التطوير والابتكار </a:t>
            </a: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والعمل على إجراء البحوث المرتبطة بحق</a:t>
            </a: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و</a:t>
            </a: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ل الأعمال </a:t>
            </a: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المختلفة </a:t>
            </a: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للمساعدة في </a:t>
            </a:r>
            <a:r>
              <a:rPr lang="ar-SA" sz="2800" b="1" dirty="0">
                <a:effectLst/>
                <a:latin typeface="Calibri" panose="020F0502020204030204" pitchFamily="34" charset="0"/>
                <a:ea typeface="Times New Roman" panose="02020603050405020304" pitchFamily="18" charset="0"/>
                <a:cs typeface="Simplified Arabic" panose="02020603050405020304" pitchFamily="18" charset="-78"/>
              </a:rPr>
              <a:t>حل المشكلات</a:t>
            </a: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 </a:t>
            </a: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و</a:t>
            </a: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توسيع برامج التعليم والعمل على التدريب المستمر </a:t>
            </a:r>
            <a:r>
              <a:rPr lang="ar-SA" sz="2800" b="1" dirty="0">
                <a:effectLst/>
                <a:latin typeface="Calibri" panose="020F0502020204030204" pitchFamily="34" charset="0"/>
                <a:ea typeface="Times New Roman" panose="02020603050405020304" pitchFamily="18" charset="0"/>
                <a:cs typeface="Simplified Arabic" panose="02020603050405020304" pitchFamily="18" charset="-78"/>
              </a:rPr>
              <a:t>وتقديم ال</a:t>
            </a:r>
            <a:r>
              <a:rPr lang="ar-JO" sz="2800" b="1" dirty="0">
                <a:effectLst/>
                <a:latin typeface="Calibri" panose="020F0502020204030204" pitchFamily="34" charset="0"/>
                <a:ea typeface="Times New Roman" panose="02020603050405020304" pitchFamily="18" charset="0"/>
                <a:cs typeface="Simplified Arabic" panose="02020603050405020304" pitchFamily="18" charset="-78"/>
              </a:rPr>
              <a:t>إ</a:t>
            </a:r>
            <a:r>
              <a:rPr lang="ar-SA" sz="2800" b="1" dirty="0">
                <a:effectLst/>
                <a:latin typeface="Calibri" panose="020F0502020204030204" pitchFamily="34" charset="0"/>
                <a:ea typeface="Times New Roman" panose="02020603050405020304" pitchFamily="18" charset="0"/>
                <a:cs typeface="Simplified Arabic" panose="02020603050405020304" pitchFamily="18" charset="-78"/>
              </a:rPr>
              <a:t>ستشارات </a:t>
            </a: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الفنية لمؤسسات القطاع العام والخاص </a:t>
            </a: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a:t>
            </a:r>
            <a:endParaRPr lang="en-GB" sz="2000" dirty="0">
              <a:effectLst/>
              <a:latin typeface="Calibri" panose="020F0502020204030204" pitchFamily="34" charset="0"/>
              <a:ea typeface="Times New Roman" panose="02020603050405020304" pitchFamily="18" charset="0"/>
              <a:cs typeface="Arial" panose="020B0604020202020204" pitchFamily="34" charset="0"/>
            </a:endParaRPr>
          </a:p>
        </p:txBody>
      </p:sp>
      <p:pic>
        <p:nvPicPr>
          <p:cNvPr id="8" name="Google Shape;143;p3">
            <a:extLst>
              <a:ext uri="{FF2B5EF4-FFF2-40B4-BE49-F238E27FC236}">
                <a16:creationId xmlns:a16="http://schemas.microsoft.com/office/drawing/2014/main" id="{AD0810D3-8E31-401B-B74D-64A3E477EF2F}"/>
              </a:ext>
            </a:extLst>
          </p:cNvPr>
          <p:cNvPicPr preferRelativeResize="0"/>
          <p:nvPr/>
        </p:nvPicPr>
        <p:blipFill rotWithShape="1">
          <a:blip r:embed="rId6">
            <a:alphaModFix/>
            <a:biLevel thresh="75000"/>
            <a:extLst>
              <a:ext uri="{BEBA8EAE-BF5A-486C-A8C5-ECC9F3942E4B}">
                <a14:imgProps xmlns:a14="http://schemas.microsoft.com/office/drawing/2010/main">
                  <a14:imgLayer r:embed="rId7">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Tree>
    <p:custDataLst>
      <p:tags r:id="rId1"/>
    </p:custDataLst>
    <p:extLst>
      <p:ext uri="{BB962C8B-B14F-4D97-AF65-F5344CB8AC3E}">
        <p14:creationId xmlns:p14="http://schemas.microsoft.com/office/powerpoint/2010/main" val="13334873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329731" y="692696"/>
            <a:ext cx="11532538" cy="5391219"/>
          </a:xfrm>
          <a:prstGeom prst="rect">
            <a:avLst/>
          </a:prstGeom>
        </p:spPr>
        <p:txBody>
          <a:bodyPr wrap="square">
            <a:spAutoFit/>
          </a:bodyPr>
          <a:lstStyle/>
          <a:p>
            <a:pPr algn="just" rtl="1">
              <a:spcAft>
                <a:spcPts val="1000"/>
              </a:spcAft>
            </a:pPr>
            <a:r>
              <a:rPr lang="ar-SA" sz="2800" b="1" dirty="0">
                <a:effectLst/>
                <a:latin typeface="Calibri" panose="020F0502020204030204" pitchFamily="34" charset="0"/>
                <a:ea typeface="Times New Roman" panose="02020603050405020304" pitchFamily="18" charset="0"/>
                <a:cs typeface="Simplified Arabic" panose="02020603050405020304" pitchFamily="18" charset="-78"/>
              </a:rPr>
              <a:t>أهداف الجامعات المنتجة</a:t>
            </a:r>
            <a:endParaRPr lang="en-GB" sz="2000" dirty="0">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lgn="just" rtl="1">
              <a:buFont typeface="+mj-lt"/>
              <a:buAutoNum type="arabicPeriod"/>
            </a:pP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التنمية المهنية المستدامة للطلاب قبل وأثناء الخدمة وتنمية مهاراتهم الإبداعية والإنتاجية وذلك لتحقيق المواءمة بين مخرجات التعليم الجامعي واحتياجات المؤسسات الإنتاجية والخدمية من الكوادر البشرية المؤهلة للإنتاج.</a:t>
            </a:r>
            <a:endParaRPr lang="en-GB" sz="2000" dirty="0">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lgn="just" rtl="1">
              <a:buFont typeface="+mj-lt"/>
              <a:buAutoNum type="arabicPeriod"/>
            </a:pP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المساهمة في علاج مشكلة البطالة لدى خريجي الجامعات.</a:t>
            </a:r>
            <a:endParaRPr lang="en-GB" sz="2000" dirty="0">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lgn="just" rtl="1">
              <a:buFont typeface="+mj-lt"/>
              <a:buAutoNum type="arabicPeriod"/>
            </a:pP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توفير مصادر تمويل ذاتية للجامعات من خلال تفعيل الدور الإنتاجي لرأس المال المادي والمعرفي المتاح للجامعات وتحقيق استقلالية الجامعات</a:t>
            </a:r>
            <a:r>
              <a:rPr lang="en-US" sz="2800" dirty="0">
                <a:effectLst/>
                <a:latin typeface="Simplified Arabic" panose="02020603050405020304" pitchFamily="18" charset="-78"/>
                <a:ea typeface="Times New Roman" panose="02020603050405020304" pitchFamily="18" charset="0"/>
                <a:cs typeface="Arial" panose="020B0604020202020204" pitchFamily="34" charset="0"/>
              </a:rPr>
              <a:t>.</a:t>
            </a:r>
            <a:endParaRPr lang="en-GB" sz="2000" dirty="0">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lgn="just" rtl="1">
              <a:buFont typeface="+mj-lt"/>
              <a:buAutoNum type="arabicPeriod"/>
            </a:pP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ترسيخ مفهوم الشراكة المجتمعية بين الجامعات وقطاعات الإنتاج والخدمات والعمل على تفعيلها للقضاء على الثنائية بين النظرية والتطبيق والفكر والعمل وصولًا لتحقيق التعليم المنتج</a:t>
            </a: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a:t>
            </a: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 وإعداد الكوادر البشرية القادرة على الإبداع والابتكار.</a:t>
            </a:r>
            <a:endParaRPr lang="en-GB" sz="2000" dirty="0">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lgn="just" rtl="1">
              <a:spcAft>
                <a:spcPts val="1000"/>
              </a:spcAft>
              <a:buFont typeface="+mj-lt"/>
              <a:buAutoNum type="arabicPeriod"/>
            </a:pPr>
            <a:r>
              <a:rPr lang="ar-SA" sz="2800" dirty="0">
                <a:effectLst/>
                <a:latin typeface="Calibri" panose="020F0502020204030204" pitchFamily="34" charset="0"/>
                <a:ea typeface="Times New Roman" panose="02020603050405020304" pitchFamily="18" charset="0"/>
                <a:cs typeface="Simplified Arabic" panose="02020603050405020304" pitchFamily="18" charset="-78"/>
              </a:rPr>
              <a:t>رفع مستوى الكفاءة الداخلية والخارجية وزيادة إنتاجية التعليم الجامعي الفكري والمادي، وتطوير أداء نظام التعليم الجامعي </a:t>
            </a:r>
            <a:r>
              <a:rPr lang="en-US" sz="2800" dirty="0">
                <a:effectLst/>
                <a:latin typeface="Simplified Arabic" panose="02020603050405020304" pitchFamily="18" charset="-78"/>
                <a:ea typeface="Times New Roman" panose="02020603050405020304" pitchFamily="18" charset="0"/>
                <a:cs typeface="Arial" panose="020B0604020202020204" pitchFamily="34" charset="0"/>
              </a:rPr>
              <a:t>)</a:t>
            </a:r>
            <a:r>
              <a:rPr lang="ar-JO" sz="2800" dirty="0">
                <a:effectLst/>
                <a:latin typeface="Calibri" panose="020F0502020204030204" pitchFamily="34" charset="0"/>
                <a:ea typeface="Times New Roman" panose="02020603050405020304" pitchFamily="18" charset="0"/>
                <a:cs typeface="Simplified Arabic" panose="02020603050405020304" pitchFamily="18" charset="-78"/>
              </a:rPr>
              <a:t>علي،2018)</a:t>
            </a:r>
            <a:r>
              <a:rPr lang="en-US" sz="2800" dirty="0">
                <a:effectLst/>
                <a:latin typeface="Simplified Arabic" panose="02020603050405020304" pitchFamily="18" charset="-78"/>
                <a:ea typeface="Times New Roman" panose="02020603050405020304" pitchFamily="18" charset="0"/>
                <a:cs typeface="Arial" panose="020B0604020202020204" pitchFamily="34" charset="0"/>
              </a:rPr>
              <a:t>.</a:t>
            </a:r>
            <a:endParaRPr lang="en-GB" sz="2000" dirty="0">
              <a:effectLst/>
              <a:latin typeface="Calibri" panose="020F0502020204030204" pitchFamily="34" charset="0"/>
              <a:ea typeface="Times New Roman" panose="02020603050405020304" pitchFamily="18" charset="0"/>
              <a:cs typeface="Arial" panose="020B0604020202020204" pitchFamily="34" charset="0"/>
            </a:endParaRPr>
          </a:p>
        </p:txBody>
      </p:sp>
      <p:pic>
        <p:nvPicPr>
          <p:cNvPr id="5" name="Google Shape;143;p3">
            <a:extLst>
              <a:ext uri="{FF2B5EF4-FFF2-40B4-BE49-F238E27FC236}">
                <a16:creationId xmlns:a16="http://schemas.microsoft.com/office/drawing/2014/main" id="{C73B34C3-3AB3-4E79-9DB1-DBB3CAF0CEA4}"/>
              </a:ext>
            </a:extLst>
          </p:cNvPr>
          <p:cNvPicPr preferRelativeResize="0"/>
          <p:nvPr/>
        </p:nvPicPr>
        <p:blipFill rotWithShape="1">
          <a:blip r:embed="rId2">
            <a:alphaModFix/>
            <a:biLevel thresh="75000"/>
            <a:extLst>
              <a:ext uri="{BEBA8EAE-BF5A-486C-A8C5-ECC9F3942E4B}">
                <a14:imgProps xmlns:a14="http://schemas.microsoft.com/office/drawing/2010/main">
                  <a14:imgLayer r:embed="rId3">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6" name="Google Shape;110;p1">
            <a:extLst>
              <a:ext uri="{FF2B5EF4-FFF2-40B4-BE49-F238E27FC236}">
                <a16:creationId xmlns:a16="http://schemas.microsoft.com/office/drawing/2014/main" id="{AE7263AB-88EA-4182-98BF-ADF86AFEC453}"/>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extLst>
      <p:ext uri="{BB962C8B-B14F-4D97-AF65-F5344CB8AC3E}">
        <p14:creationId xmlns:p14="http://schemas.microsoft.com/office/powerpoint/2010/main" val="5635043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3DF903A-2A82-427C-B62D-7DDE4BD43BBD}"/>
              </a:ext>
            </a:extLst>
          </p:cNvPr>
          <p:cNvSpPr txBox="1"/>
          <p:nvPr/>
        </p:nvSpPr>
        <p:spPr>
          <a:xfrm>
            <a:off x="215900" y="2704"/>
            <a:ext cx="11629276" cy="6291146"/>
          </a:xfrm>
          <a:prstGeom prst="rect">
            <a:avLst/>
          </a:prstGeom>
          <a:noFill/>
        </p:spPr>
        <p:txBody>
          <a:bodyPr wrap="square">
            <a:spAutoFit/>
          </a:bodyPr>
          <a:lstStyle/>
          <a:p>
            <a:pPr algn="just" rtl="1">
              <a:lnSpc>
                <a:spcPct val="150000"/>
              </a:lnSpc>
            </a:pPr>
            <a:r>
              <a:rPr lang="ar-SA" sz="2800" b="1" dirty="0">
                <a:effectLst/>
                <a:latin typeface="Calibri" panose="020F0502020204030204" pitchFamily="34" charset="0"/>
                <a:ea typeface="Times New Roman" panose="02020603050405020304" pitchFamily="18" charset="0"/>
                <a:cs typeface="Simplified Arabic" panose="02020603050405020304" pitchFamily="18" charset="-78"/>
              </a:rPr>
              <a:t>أهداف الجامعات المنتجة</a:t>
            </a:r>
            <a:endParaRPr lang="ar-JO" sz="2800" b="1"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rtl="1">
              <a:lnSpc>
                <a:spcPct val="150000"/>
              </a:lnSpc>
            </a:pPr>
            <a:endParaRPr lang="en-GB" sz="2000" dirty="0">
              <a:effectLst/>
              <a:latin typeface="Calibri" panose="020F0502020204030204" pitchFamily="34" charset="0"/>
              <a:ea typeface="Times New Roman" panose="02020603050405020304" pitchFamily="18" charset="0"/>
              <a:cs typeface="Arial" panose="020B0604020202020204" pitchFamily="34" charset="0"/>
            </a:endParaRPr>
          </a:p>
          <a:p>
            <a:pPr algn="just" rtl="1">
              <a:lnSpc>
                <a:spcPct val="150000"/>
              </a:lnSpc>
            </a:pPr>
            <a:r>
              <a:rPr lang="ar-JO" sz="2800" b="0" i="0" dirty="0">
                <a:solidFill>
                  <a:srgbClr val="333333"/>
                </a:solidFill>
                <a:effectLst/>
                <a:latin typeface="arial" panose="020B0604020202020204" pitchFamily="34" charset="0"/>
              </a:rPr>
              <a:t>6. استثمار مرافقها المتنوعة كمراكز إنتاج متقدمة، والعمل على إعادة الاستفادة من مقتنياتها (إعادة التدوير)، وذلك عن طريق ورشها التابعة لبعض التخصصات المتوفرة.</a:t>
            </a:r>
          </a:p>
          <a:p>
            <a:pPr algn="just" rtl="1">
              <a:lnSpc>
                <a:spcPct val="150000"/>
              </a:lnSpc>
            </a:pPr>
            <a:r>
              <a:rPr lang="ar-JO" sz="2800" b="0" i="0" dirty="0">
                <a:solidFill>
                  <a:srgbClr val="333333"/>
                </a:solidFill>
                <a:effectLst/>
                <a:latin typeface="arial" panose="020B0604020202020204" pitchFamily="34" charset="0"/>
              </a:rPr>
              <a:t>7. الاستفادة مما يدرّه تسويق منتوجها للمجتمع المحلي، فعلى سبيل المثال، يمكن لتخصصات تصميم الأزياء أو تخصصات الفندقة أن تعرض منتجاتها في محلات تابعة للجامعة بغرض بيعها لتحقيق الربح.</a:t>
            </a:r>
          </a:p>
          <a:p>
            <a:pPr algn="just" rtl="1">
              <a:lnSpc>
                <a:spcPct val="150000"/>
              </a:lnSpc>
            </a:pPr>
            <a:r>
              <a:rPr lang="ar-JO" sz="2800" b="0" i="0" dirty="0">
                <a:solidFill>
                  <a:srgbClr val="333333"/>
                </a:solidFill>
                <a:effectLst/>
                <a:latin typeface="arial" panose="020B0604020202020204" pitchFamily="34" charset="0"/>
              </a:rPr>
              <a:t>8. تسويق إنتاجها العلمي إلى حقول المجتمع المختلفة وتوسيع نشاطاتها الإنتاجية، مثل إنشاء مراكز تدريب لتقديم خدمات مدفوعة الأجر، أو إنشاء محلات تجارية على أسوارها للإيجار.</a:t>
            </a:r>
          </a:p>
          <a:p>
            <a:pPr algn="just" rtl="1">
              <a:lnSpc>
                <a:spcPct val="150000"/>
              </a:lnSpc>
            </a:pPr>
            <a:r>
              <a:rPr lang="ar-JO" sz="2800" b="0" i="0" dirty="0">
                <a:solidFill>
                  <a:srgbClr val="333333"/>
                </a:solidFill>
                <a:effectLst/>
                <a:latin typeface="arial" panose="020B0604020202020204" pitchFamily="34" charset="0"/>
              </a:rPr>
              <a:t>9. الاستفادة من برامج التعاون والمنح الدولية بدعم الأنشطة الإنتاجية، وتعزيز علاقتها مع الشركات الوطنية والدولية ورجال الأعمال، لتأمين الحصول على الدعم المالي كهبات منتظمة.</a:t>
            </a:r>
          </a:p>
        </p:txBody>
      </p:sp>
      <p:pic>
        <p:nvPicPr>
          <p:cNvPr id="5" name="Google Shape;143;p3">
            <a:extLst>
              <a:ext uri="{FF2B5EF4-FFF2-40B4-BE49-F238E27FC236}">
                <a16:creationId xmlns:a16="http://schemas.microsoft.com/office/drawing/2014/main" id="{B5719014-0AEC-4D61-8C48-6BFF3B416247}"/>
              </a:ext>
            </a:extLst>
          </p:cNvPr>
          <p:cNvPicPr preferRelativeResize="0"/>
          <p:nvPr/>
        </p:nvPicPr>
        <p:blipFill rotWithShape="1">
          <a:blip r:embed="rId2">
            <a:alphaModFix/>
            <a:biLevel thresh="75000"/>
            <a:extLst>
              <a:ext uri="{BEBA8EAE-BF5A-486C-A8C5-ECC9F3942E4B}">
                <a14:imgProps xmlns:a14="http://schemas.microsoft.com/office/drawing/2010/main">
                  <a14:imgLayer r:embed="rId3">
                    <a14:imgEffect>
                      <a14:colorTemperature colorTemp="4700"/>
                    </a14:imgEffect>
                    <a14:imgEffect>
                      <a14:saturation sat="300000"/>
                    </a14:imgEffect>
                  </a14:imgLayer>
                </a14:imgProps>
              </a:ext>
            </a:extLst>
          </a:blip>
          <a:srcRect/>
          <a:stretch/>
        </p:blipFill>
        <p:spPr>
          <a:xfrm>
            <a:off x="0" y="-459432"/>
            <a:ext cx="2036258" cy="1800993"/>
          </a:xfrm>
          <a:prstGeom prst="rect">
            <a:avLst/>
          </a:prstGeom>
          <a:noFill/>
          <a:ln>
            <a:noFill/>
          </a:ln>
        </p:spPr>
      </p:pic>
      <p:sp>
        <p:nvSpPr>
          <p:cNvPr id="6" name="Google Shape;110;p1">
            <a:extLst>
              <a:ext uri="{FF2B5EF4-FFF2-40B4-BE49-F238E27FC236}">
                <a16:creationId xmlns:a16="http://schemas.microsoft.com/office/drawing/2014/main" id="{D7A88DB5-2153-4E7E-8220-320C64EC0847}"/>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extLst>
      <p:ext uri="{BB962C8B-B14F-4D97-AF65-F5344CB8AC3E}">
        <p14:creationId xmlns:p14="http://schemas.microsoft.com/office/powerpoint/2010/main" val="13614162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2D2C2E68-6274-4FC3-AAF8-92E31618989B}"/>
              </a:ext>
            </a:extLst>
          </p:cNvPr>
          <p:cNvSpPr txBox="1"/>
          <p:nvPr/>
        </p:nvSpPr>
        <p:spPr>
          <a:xfrm>
            <a:off x="245860" y="592238"/>
            <a:ext cx="11538772" cy="6519734"/>
          </a:xfrm>
          <a:prstGeom prst="rect">
            <a:avLst/>
          </a:prstGeom>
          <a:noFill/>
        </p:spPr>
        <p:txBody>
          <a:bodyPr wrap="square">
            <a:spAutoFit/>
          </a:bodyPr>
          <a:lstStyle/>
          <a:p>
            <a:pPr algn="ctr" rtl="1">
              <a:spcAft>
                <a:spcPts val="1000"/>
              </a:spcAft>
            </a:pPr>
            <a:r>
              <a:rPr lang="ar-JO" sz="2800" b="1"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نماذج لجامعات منتجة </a:t>
            </a:r>
          </a:p>
          <a:p>
            <a:pPr algn="r" rtl="1">
              <a:spcAft>
                <a:spcPts val="1000"/>
              </a:spcAft>
            </a:pP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نجحت بعض الدول في تحقيق </a:t>
            </a:r>
            <a:r>
              <a:rPr lang="ar-JO" sz="2400" dirty="0">
                <a:latin typeface="Calibri" panose="020F0502020204030204" pitchFamily="34" charset="0"/>
                <a:ea typeface="Times New Roman" panose="02020603050405020304" pitchFamily="18" charset="0"/>
                <a:cs typeface="Simplified Arabic" panose="02020603050405020304" pitchFamily="18" charset="-78"/>
              </a:rPr>
              <a:t>ا</a:t>
            </a: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لجامعة المنتجة لأدوارها في التعليم من خلال:</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lgn="just" rtl="1">
              <a:lnSpc>
                <a:spcPct val="150000"/>
              </a:lnSpc>
              <a:buFont typeface="+mj-lt"/>
              <a:buAutoNum type="arabicPeriod"/>
            </a:pP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سد حاجة المجتمع من التخصصات المطلوبة لعملية التنمية.</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lgn="just" rtl="1">
              <a:lnSpc>
                <a:spcPct val="150000"/>
              </a:lnSpc>
              <a:buFont typeface="+mj-lt"/>
              <a:buAutoNum type="arabicPeriod"/>
            </a:pP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الإعداد الشامل للطلبة عقلي</a:t>
            </a:r>
            <a:r>
              <a:rPr lang="ar-JO" sz="2400" dirty="0">
                <a:latin typeface="Calibri" panose="020F0502020204030204" pitchFamily="34" charset="0"/>
                <a:ea typeface="Times New Roman" panose="02020603050405020304" pitchFamily="18" charset="0"/>
                <a:cs typeface="Simplified Arabic" panose="02020603050405020304" pitchFamily="18" charset="-78"/>
              </a:rPr>
              <a:t>ً</a:t>
            </a: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ا، وعمليًا، واجتماعيًا مما يساعدهم على أداء أدوارهم بنجاح.</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lgn="just" rtl="1">
              <a:lnSpc>
                <a:spcPct val="150000"/>
              </a:lnSpc>
              <a:buFont typeface="+mj-lt"/>
              <a:buAutoNum type="arabicPeriod"/>
            </a:pP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تكوين اتجاهات إيجابية نحو التعليم الذاتي، وممارسته والقدرة على النقد والتحليل والإستنتاج والإبتكار.</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lgn="just" rtl="1">
              <a:lnSpc>
                <a:spcPct val="150000"/>
              </a:lnSpc>
              <a:buFont typeface="+mj-lt"/>
              <a:buAutoNum type="arabicPeriod"/>
            </a:pP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القدرة على ترجمة المعارف النظرية إلى ممارسات تطبيقية.</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lgn="just" rtl="1">
              <a:lnSpc>
                <a:spcPct val="150000"/>
              </a:lnSpc>
              <a:buFont typeface="+mj-lt"/>
              <a:buAutoNum type="arabicPeriod"/>
            </a:pP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توثيق الروابط بين الإعداد الأكاديمي والعمل المنتج.</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lgn="just" rtl="1">
              <a:lnSpc>
                <a:spcPct val="150000"/>
              </a:lnSpc>
              <a:buFont typeface="+mj-lt"/>
              <a:buAutoNum type="arabicPeriod"/>
            </a:pP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استخدام الأسلوب العلمي في التفكير ومعالجة المشكلات.</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lgn="just" rtl="1">
              <a:lnSpc>
                <a:spcPct val="150000"/>
              </a:lnSpc>
              <a:spcAft>
                <a:spcPts val="1000"/>
              </a:spcAft>
              <a:buFont typeface="+mj-lt"/>
              <a:buAutoNum type="arabicPeriod"/>
            </a:pP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تقديم أنواع أخرى من التعليم لمختلف الفئات كالدورات التدريبية.</a:t>
            </a:r>
          </a:p>
          <a:p>
            <a:pPr marL="342900" lvl="0" indent="-342900" algn="just" rtl="1">
              <a:spcAft>
                <a:spcPts val="1000"/>
              </a:spcAft>
              <a:buFont typeface="+mj-lt"/>
              <a:buAutoNum type="arabicPeriod"/>
            </a:pPr>
            <a:endParaRPr lang="ar-JO" sz="2400" dirty="0">
              <a:latin typeface="Calibri" panose="020F0502020204030204" pitchFamily="34" charset="0"/>
              <a:ea typeface="Times New Roman" panose="02020603050405020304" pitchFamily="18" charset="0"/>
              <a:cs typeface="Simplified Arabic" panose="02020603050405020304" pitchFamily="18" charset="-78"/>
            </a:endParaRPr>
          </a:p>
          <a:p>
            <a:pPr lvl="0" algn="just" rtl="1">
              <a:spcAft>
                <a:spcPts val="1000"/>
              </a:spcAft>
            </a:pPr>
            <a:r>
              <a:rPr lang="ar-JO" sz="2400" b="1" dirty="0">
                <a:effectLst/>
                <a:latin typeface="Calibri" panose="020F0502020204030204" pitchFamily="34" charset="0"/>
                <a:ea typeface="Times New Roman" panose="02020603050405020304" pitchFamily="18" charset="0"/>
                <a:cs typeface="Simplified Arabic" panose="02020603050405020304" pitchFamily="18" charset="-78"/>
              </a:rPr>
              <a:t>ومن الأمثلة على هذه الدول اليابان والولايات المتحدة الأمريكية والسعودية.</a:t>
            </a:r>
            <a:endParaRPr lang="en-GB" sz="2400" b="1" dirty="0">
              <a:effectLst/>
              <a:latin typeface="Calibri" panose="020F0502020204030204" pitchFamily="34" charset="0"/>
              <a:ea typeface="Times New Roman" panose="02020603050405020304" pitchFamily="18" charset="0"/>
              <a:cs typeface="Arial" panose="020B0604020202020204" pitchFamily="34" charset="0"/>
            </a:endParaRPr>
          </a:p>
          <a:p>
            <a:pPr algn="just" rtl="1">
              <a:spcAft>
                <a:spcPts val="1000"/>
              </a:spcAft>
            </a:pP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400" dirty="0">
              <a:effectLst/>
              <a:latin typeface="Calibri" panose="020F0502020204030204" pitchFamily="34" charset="0"/>
              <a:ea typeface="Times New Roman" panose="02020603050405020304" pitchFamily="18" charset="0"/>
              <a:cs typeface="Arial" panose="020B0604020202020204" pitchFamily="34" charset="0"/>
            </a:endParaRPr>
          </a:p>
        </p:txBody>
      </p:sp>
      <p:pic>
        <p:nvPicPr>
          <p:cNvPr id="7" name="Google Shape;143;p3">
            <a:extLst>
              <a:ext uri="{FF2B5EF4-FFF2-40B4-BE49-F238E27FC236}">
                <a16:creationId xmlns:a16="http://schemas.microsoft.com/office/drawing/2014/main" id="{F8B6A52F-8EE6-4A90-B369-5A0ECB454754}"/>
              </a:ext>
            </a:extLst>
          </p:cNvPr>
          <p:cNvPicPr preferRelativeResize="0"/>
          <p:nvPr/>
        </p:nvPicPr>
        <p:blipFill rotWithShape="1">
          <a:blip r:embed="rId2">
            <a:alphaModFix/>
            <a:biLevel thresh="75000"/>
            <a:extLst>
              <a:ext uri="{BEBA8EAE-BF5A-486C-A8C5-ECC9F3942E4B}">
                <a14:imgProps xmlns:a14="http://schemas.microsoft.com/office/drawing/2010/main">
                  <a14:imgLayer r:embed="rId3">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5" name="Google Shape;110;p1">
            <a:extLst>
              <a:ext uri="{FF2B5EF4-FFF2-40B4-BE49-F238E27FC236}">
                <a16:creationId xmlns:a16="http://schemas.microsoft.com/office/drawing/2014/main" id="{B21D328F-F730-4277-9589-03AF50475943}"/>
              </a:ext>
            </a:extLst>
          </p:cNvPr>
          <p:cNvSpPr/>
          <p:nvPr/>
        </p:nvSpPr>
        <p:spPr>
          <a:xfrm>
            <a:off x="215900" y="6438900"/>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extLst>
      <p:ext uri="{BB962C8B-B14F-4D97-AF65-F5344CB8AC3E}">
        <p14:creationId xmlns:p14="http://schemas.microsoft.com/office/powerpoint/2010/main" val="10011238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11000">
              <a:srgbClr val="7030A0"/>
            </a:gs>
            <a:gs pos="100000">
              <a:schemeClr val="accent1">
                <a:tint val="44500"/>
                <a:satMod val="160000"/>
              </a:schemeClr>
            </a:gs>
            <a:gs pos="36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988DF9C-CF83-4DE2-9A64-39BF7D07918C}"/>
              </a:ext>
            </a:extLst>
          </p:cNvPr>
          <p:cNvPicPr>
            <a:picLocks noChangeAspect="1"/>
          </p:cNvPicPr>
          <p:nvPr/>
        </p:nvPicPr>
        <p:blipFill>
          <a:blip r:embed="rId2"/>
          <a:stretch>
            <a:fillRect/>
          </a:stretch>
        </p:blipFill>
        <p:spPr>
          <a:xfrm>
            <a:off x="335360" y="2525068"/>
            <a:ext cx="11610780" cy="4332932"/>
          </a:xfrm>
          <a:prstGeom prst="rect">
            <a:avLst/>
          </a:prstGeom>
          <a:effectLst>
            <a:glow rad="127000">
              <a:schemeClr val="bg1"/>
            </a:glow>
          </a:effectLst>
        </p:spPr>
      </p:pic>
      <p:pic>
        <p:nvPicPr>
          <p:cNvPr id="5" name="Picture 4">
            <a:extLst>
              <a:ext uri="{FF2B5EF4-FFF2-40B4-BE49-F238E27FC236}">
                <a16:creationId xmlns:a16="http://schemas.microsoft.com/office/drawing/2014/main" id="{D7FA9ABA-4DED-46E0-8F7F-C6B9BB9D89FA}"/>
              </a:ext>
            </a:extLst>
          </p:cNvPr>
          <p:cNvPicPr>
            <a:picLocks noChangeAspect="1"/>
          </p:cNvPicPr>
          <p:nvPr/>
        </p:nvPicPr>
        <p:blipFill>
          <a:blip r:embed="rId3"/>
          <a:stretch>
            <a:fillRect/>
          </a:stretch>
        </p:blipFill>
        <p:spPr>
          <a:xfrm>
            <a:off x="245860" y="156468"/>
            <a:ext cx="11700280" cy="2368600"/>
          </a:xfrm>
          <a:prstGeom prst="rect">
            <a:avLst/>
          </a:prstGeom>
        </p:spPr>
      </p:pic>
      <p:pic>
        <p:nvPicPr>
          <p:cNvPr id="8" name="Google Shape;143;p3">
            <a:extLst>
              <a:ext uri="{FF2B5EF4-FFF2-40B4-BE49-F238E27FC236}">
                <a16:creationId xmlns:a16="http://schemas.microsoft.com/office/drawing/2014/main" id="{EFB70E0D-E2D1-44CF-994F-21FFAFBBF3F7}"/>
              </a:ext>
            </a:extLst>
          </p:cNvPr>
          <p:cNvPicPr preferRelativeResize="0"/>
          <p:nvPr/>
        </p:nvPicPr>
        <p:blipFill rotWithShape="1">
          <a:blip r:embed="rId4">
            <a:alphaModFix/>
            <a:biLevel thresh="75000"/>
            <a:extLst>
              <a:ext uri="{BEBA8EAE-BF5A-486C-A8C5-ECC9F3942E4B}">
                <a14:imgProps xmlns:a14="http://schemas.microsoft.com/office/drawing/2010/main">
                  <a14:imgLayer r:embed="rId5">
                    <a14:imgEffect>
                      <a14:colorTemperature colorTemp="4700"/>
                    </a14:imgEffect>
                    <a14:imgEffect>
                      <a14:saturation sat="300000"/>
                    </a14:imgEffect>
                  </a14:imgLayer>
                </a14:imgProps>
              </a:ext>
            </a:extLst>
          </a:blip>
          <a:srcRect/>
          <a:stretch/>
        </p:blipFill>
        <p:spPr>
          <a:xfrm>
            <a:off x="245860" y="-372927"/>
            <a:ext cx="1313636" cy="1209640"/>
          </a:xfrm>
          <a:prstGeom prst="rect">
            <a:avLst/>
          </a:prstGeom>
          <a:noFill/>
          <a:ln>
            <a:noFill/>
          </a:ln>
        </p:spPr>
      </p:pic>
    </p:spTree>
    <p:extLst>
      <p:ext uri="{BB962C8B-B14F-4D97-AF65-F5344CB8AC3E}">
        <p14:creationId xmlns:p14="http://schemas.microsoft.com/office/powerpoint/2010/main" val="487223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B53A32-ACDC-4BBB-9077-5B1A525A5FF3}"/>
              </a:ext>
            </a:extLst>
          </p:cNvPr>
          <p:cNvPicPr>
            <a:picLocks noChangeAspect="1"/>
          </p:cNvPicPr>
          <p:nvPr/>
        </p:nvPicPr>
        <p:blipFill>
          <a:blip r:embed="rId2"/>
          <a:stretch>
            <a:fillRect/>
          </a:stretch>
        </p:blipFill>
        <p:spPr>
          <a:xfrm>
            <a:off x="119336" y="128587"/>
            <a:ext cx="11809312" cy="6600825"/>
          </a:xfrm>
          <a:prstGeom prst="rect">
            <a:avLst/>
          </a:prstGeom>
        </p:spPr>
      </p:pic>
      <p:pic>
        <p:nvPicPr>
          <p:cNvPr id="4" name="Google Shape;143;p3">
            <a:extLst>
              <a:ext uri="{FF2B5EF4-FFF2-40B4-BE49-F238E27FC236}">
                <a16:creationId xmlns:a16="http://schemas.microsoft.com/office/drawing/2014/main" id="{1420C976-ACF9-49AC-8783-8BAE2E31BDD3}"/>
              </a:ext>
            </a:extLst>
          </p:cNvPr>
          <p:cNvPicPr preferRelativeResize="0"/>
          <p:nvPr/>
        </p:nvPicPr>
        <p:blipFill rotWithShape="1">
          <a:blip r:embed="rId3">
            <a:alphaModFix/>
            <a:biLevel thresh="75000"/>
            <a:extLst>
              <a:ext uri="{BEBA8EAE-BF5A-486C-A8C5-ECC9F3942E4B}">
                <a14:imgProps xmlns:a14="http://schemas.microsoft.com/office/drawing/2010/main">
                  <a14:imgLayer r:embed="rId4">
                    <a14:imgEffect>
                      <a14:colorTemperature colorTemp="4700"/>
                    </a14:imgEffect>
                    <a14:imgEffect>
                      <a14:saturation sat="300000"/>
                    </a14:imgEffect>
                  </a14:imgLayer>
                </a14:imgProps>
              </a:ext>
            </a:extLst>
          </a:blip>
          <a:srcRect/>
          <a:stretch/>
        </p:blipFill>
        <p:spPr>
          <a:xfrm>
            <a:off x="245860" y="-372927"/>
            <a:ext cx="1313636" cy="1353656"/>
          </a:xfrm>
          <a:prstGeom prst="rect">
            <a:avLst/>
          </a:prstGeom>
          <a:noFill/>
          <a:ln>
            <a:noFill/>
          </a:ln>
        </p:spPr>
      </p:pic>
    </p:spTree>
    <p:extLst>
      <p:ext uri="{BB962C8B-B14F-4D97-AF65-F5344CB8AC3E}">
        <p14:creationId xmlns:p14="http://schemas.microsoft.com/office/powerpoint/2010/main" val="24090876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973A7E8-3D93-4F7B-99CE-8CD2D5324355}"/>
              </a:ext>
            </a:extLst>
          </p:cNvPr>
          <p:cNvPicPr>
            <a:picLocks noChangeAspect="1"/>
          </p:cNvPicPr>
          <p:nvPr/>
        </p:nvPicPr>
        <p:blipFill>
          <a:blip r:embed="rId2"/>
          <a:stretch>
            <a:fillRect/>
          </a:stretch>
        </p:blipFill>
        <p:spPr>
          <a:xfrm>
            <a:off x="204787" y="692697"/>
            <a:ext cx="11782425" cy="5472608"/>
          </a:xfrm>
          <a:prstGeom prst="rect">
            <a:avLst/>
          </a:prstGeom>
        </p:spPr>
      </p:pic>
      <p:sp>
        <p:nvSpPr>
          <p:cNvPr id="4" name="TextBox 3">
            <a:extLst>
              <a:ext uri="{FF2B5EF4-FFF2-40B4-BE49-F238E27FC236}">
                <a16:creationId xmlns:a16="http://schemas.microsoft.com/office/drawing/2014/main" id="{46D06032-A2E8-4932-ADD2-2B5647644F86}"/>
              </a:ext>
            </a:extLst>
          </p:cNvPr>
          <p:cNvSpPr txBox="1"/>
          <p:nvPr/>
        </p:nvSpPr>
        <p:spPr>
          <a:xfrm>
            <a:off x="504056" y="6354563"/>
            <a:ext cx="6744072" cy="369332"/>
          </a:xfrm>
          <a:prstGeom prst="rect">
            <a:avLst/>
          </a:prstGeom>
          <a:solidFill>
            <a:schemeClr val="accent1"/>
          </a:solidFill>
        </p:spPr>
        <p:txBody>
          <a:bodyPr wrap="square">
            <a:spAutoFit/>
          </a:bodyPr>
          <a:lstStyle/>
          <a:p>
            <a:r>
              <a:rPr lang="en-GB" sz="1800" dirty="0"/>
              <a:t>https://journals.ajsrp.com/index.php/jeps/article/view/3167/3031</a:t>
            </a:r>
          </a:p>
        </p:txBody>
      </p:sp>
      <p:sp>
        <p:nvSpPr>
          <p:cNvPr id="5" name="TextBox 4">
            <a:extLst>
              <a:ext uri="{FF2B5EF4-FFF2-40B4-BE49-F238E27FC236}">
                <a16:creationId xmlns:a16="http://schemas.microsoft.com/office/drawing/2014/main" id="{8C4CC0B5-C36B-48D3-B183-C27F3ABCA789}"/>
              </a:ext>
            </a:extLst>
          </p:cNvPr>
          <p:cNvSpPr txBox="1"/>
          <p:nvPr/>
        </p:nvSpPr>
        <p:spPr>
          <a:xfrm>
            <a:off x="7248128" y="6375811"/>
            <a:ext cx="3816424" cy="369332"/>
          </a:xfrm>
          <a:prstGeom prst="rect">
            <a:avLst/>
          </a:prstGeom>
          <a:noFill/>
        </p:spPr>
        <p:txBody>
          <a:bodyPr wrap="square">
            <a:spAutoFit/>
          </a:bodyPr>
          <a:lstStyle/>
          <a:p>
            <a:r>
              <a:rPr lang="ar-JO" sz="1800" b="1" dirty="0"/>
              <a:t>رابط للاطلاع على نماذج أكثر للجامعات المنتجة</a:t>
            </a:r>
            <a:endParaRPr lang="en-GB" sz="1800" b="1" dirty="0"/>
          </a:p>
        </p:txBody>
      </p:sp>
      <p:pic>
        <p:nvPicPr>
          <p:cNvPr id="6" name="Google Shape;143;p3">
            <a:extLst>
              <a:ext uri="{FF2B5EF4-FFF2-40B4-BE49-F238E27FC236}">
                <a16:creationId xmlns:a16="http://schemas.microsoft.com/office/drawing/2014/main" id="{C4AA1B3E-76BD-480A-89D4-F3C54CB2368D}"/>
              </a:ext>
            </a:extLst>
          </p:cNvPr>
          <p:cNvPicPr preferRelativeResize="0"/>
          <p:nvPr/>
        </p:nvPicPr>
        <p:blipFill rotWithShape="1">
          <a:blip r:embed="rId3">
            <a:alphaModFix/>
            <a:biLevel thresh="75000"/>
            <a:extLst>
              <a:ext uri="{BEBA8EAE-BF5A-486C-A8C5-ECC9F3942E4B}">
                <a14:imgProps xmlns:a14="http://schemas.microsoft.com/office/drawing/2010/main">
                  <a14:imgLayer r:embed="rId4">
                    <a14:imgEffect>
                      <a14:colorTemperature colorTemp="4700"/>
                    </a14:imgEffect>
                    <a14:imgEffect>
                      <a14:saturation sat="300000"/>
                    </a14:imgEffect>
                  </a14:imgLayer>
                </a14:imgProps>
              </a:ext>
            </a:extLst>
          </a:blip>
          <a:srcRect/>
          <a:stretch/>
        </p:blipFill>
        <p:spPr>
          <a:xfrm>
            <a:off x="236731" y="-675456"/>
            <a:ext cx="1817692" cy="2073735"/>
          </a:xfrm>
          <a:prstGeom prst="rect">
            <a:avLst/>
          </a:prstGeom>
          <a:noFill/>
          <a:ln>
            <a:noFill/>
          </a:ln>
        </p:spPr>
      </p:pic>
    </p:spTree>
    <p:extLst>
      <p:ext uri="{BB962C8B-B14F-4D97-AF65-F5344CB8AC3E}">
        <p14:creationId xmlns:p14="http://schemas.microsoft.com/office/powerpoint/2010/main" val="37907612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D4927CE-E06D-4AAC-9BEE-AA848BFE4924}"/>
              </a:ext>
            </a:extLst>
          </p:cNvPr>
          <p:cNvSpPr txBox="1"/>
          <p:nvPr/>
        </p:nvSpPr>
        <p:spPr>
          <a:xfrm>
            <a:off x="2927648" y="35042"/>
            <a:ext cx="6696744" cy="52322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chemeClr val="bg1"/>
                </a:solidFill>
                <a:effectLst/>
                <a:uLnTx/>
                <a:uFillTx/>
                <a:latin typeface="Arial"/>
                <a:cs typeface="Arial"/>
                <a:sym typeface="Arial"/>
              </a:rPr>
              <a:t>التحديات التي تواجه عملية التحول إلى المدرسة المنتجة</a:t>
            </a:r>
          </a:p>
        </p:txBody>
      </p:sp>
      <p:pic>
        <p:nvPicPr>
          <p:cNvPr id="6" name="Google Shape;143;p3">
            <a:extLst>
              <a:ext uri="{FF2B5EF4-FFF2-40B4-BE49-F238E27FC236}">
                <a16:creationId xmlns:a16="http://schemas.microsoft.com/office/drawing/2014/main" id="{40921BC7-2F84-49AA-8170-B3C196F469A0}"/>
              </a:ext>
            </a:extLst>
          </p:cNvPr>
          <p:cNvPicPr preferRelativeResize="0"/>
          <p:nvPr/>
        </p:nvPicPr>
        <p:blipFill rotWithShape="1">
          <a:blip r:embed="rId2">
            <a:alphaModFix/>
            <a:biLevel thresh="75000"/>
            <a:extLst>
              <a:ext uri="{BEBA8EAE-BF5A-486C-A8C5-ECC9F3942E4B}">
                <a14:imgProps xmlns:a14="http://schemas.microsoft.com/office/drawing/2010/main">
                  <a14:imgLayer r:embed="rId3">
                    <a14:imgEffect>
                      <a14:colorTemperature colorTemp="4700"/>
                    </a14:imgEffect>
                    <a14:imgEffect>
                      <a14:saturation sat="300000"/>
                    </a14:imgEffect>
                  </a14:imgLayer>
                </a14:imgProps>
              </a:ext>
            </a:extLst>
          </a:blip>
          <a:srcRect/>
          <a:stretch/>
        </p:blipFill>
        <p:spPr>
          <a:xfrm>
            <a:off x="119495" y="-603844"/>
            <a:ext cx="2036258" cy="1800993"/>
          </a:xfrm>
          <a:prstGeom prst="rect">
            <a:avLst/>
          </a:prstGeom>
          <a:noFill/>
          <a:ln>
            <a:noFill/>
          </a:ln>
        </p:spPr>
      </p:pic>
      <p:sp>
        <p:nvSpPr>
          <p:cNvPr id="7" name="Google Shape;110;p1">
            <a:extLst>
              <a:ext uri="{FF2B5EF4-FFF2-40B4-BE49-F238E27FC236}">
                <a16:creationId xmlns:a16="http://schemas.microsoft.com/office/drawing/2014/main" id="{8B0E842A-03F1-462F-96F5-EB1122D50121}"/>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
        <p:nvSpPr>
          <p:cNvPr id="8" name="TextBox 7">
            <a:extLst>
              <a:ext uri="{FF2B5EF4-FFF2-40B4-BE49-F238E27FC236}">
                <a16:creationId xmlns:a16="http://schemas.microsoft.com/office/drawing/2014/main" id="{E9C96764-6636-4E5B-AC14-62C9114BBFA9}"/>
              </a:ext>
            </a:extLst>
          </p:cNvPr>
          <p:cNvSpPr txBox="1"/>
          <p:nvPr/>
        </p:nvSpPr>
        <p:spPr>
          <a:xfrm>
            <a:off x="515380" y="1074509"/>
            <a:ext cx="11161240" cy="4708981"/>
          </a:xfrm>
          <a:prstGeom prst="rect">
            <a:avLst/>
          </a:prstGeom>
          <a:noFill/>
        </p:spPr>
        <p:txBody>
          <a:bodyPr wrap="square">
            <a:spAutoFit/>
          </a:bodyPr>
          <a:lstStyle/>
          <a:p>
            <a:pPr marL="342900" marR="0" lvl="0" indent="-342900" algn="r" defTabSz="914400" rtl="1" eaLnBrk="1" fontAlgn="auto" latinLnBrk="0" hangingPunct="1">
              <a:lnSpc>
                <a:spcPct val="10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ال</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إ</a:t>
            </a: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عتقاد الخاطئ بأن  تمويل أنشطة المدارس هو مسؤولية الدولة فقط</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a:t>
            </a:r>
            <a:endPar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endParaRPr>
          </a:p>
          <a:p>
            <a:pPr marL="342900" marR="0" lvl="0" indent="-342900" algn="r" defTabSz="914400" rtl="1" eaLnBrk="1" fontAlgn="auto" latinLnBrk="0" hangingPunct="1">
              <a:lnSpc>
                <a:spcPct val="10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انحسار أفکار المدرسة المنتجة في المشروعات الإستهلاکية التجارية</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a:t>
            </a:r>
            <a:endPar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endParaRPr>
          </a:p>
          <a:p>
            <a:pPr marL="342900" marR="0" lvl="0" indent="-342900" algn="r" defTabSz="914400" rtl="1" eaLnBrk="1" fontAlgn="auto" latinLnBrk="0" hangingPunct="1">
              <a:lnSpc>
                <a:spcPct val="10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افتقار المدارس للقاعات التي يمکن استثمارها</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a:t>
            </a:r>
            <a:endPar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endParaRPr>
          </a:p>
          <a:p>
            <a:pPr marL="342900" marR="0" lvl="0" indent="-342900" algn="r" defTabSz="914400" rtl="1" eaLnBrk="1" fontAlgn="auto" latinLnBrk="0" hangingPunct="1">
              <a:lnSpc>
                <a:spcPct val="10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قلة الدورات التدريبية لمديري المدارس والمعلمين والمتخصصة في مجال اقتصاديات التعليم</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a:t>
            </a:r>
            <a:endPar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endParaRPr>
          </a:p>
          <a:p>
            <a:pPr marL="342900" marR="0" lvl="0" indent="-342900" algn="r" defTabSz="914400" rtl="1" eaLnBrk="1" fontAlgn="auto" latinLnBrk="0" hangingPunct="1">
              <a:lnSpc>
                <a:spcPct val="10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قلة </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ا</a:t>
            </a: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هتمام أولياء الأمور بتقديم الدعم المادي للمدرسة المنتجة</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a:t>
            </a:r>
            <a:endPar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endParaRPr>
          </a:p>
          <a:p>
            <a:pPr marL="342900" marR="0" lvl="0" indent="-342900" algn="r" defTabSz="914400" rtl="1" eaLnBrk="1" fontAlgn="auto" latinLnBrk="0" hangingPunct="1">
              <a:lnSpc>
                <a:spcPct val="10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قصور المناهج الدراسية في تنمية الميول المهنية للطلبة </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a:t>
            </a:r>
            <a:endPar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endParaRPr>
          </a:p>
          <a:p>
            <a:pPr marL="342900" marR="0" lvl="0" indent="-342900" algn="r" defTabSz="914400" rtl="1" eaLnBrk="1" fontAlgn="auto" latinLnBrk="0" hangingPunct="1">
              <a:lnSpc>
                <a:spcPct val="10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نقص الخبرة </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و</a:t>
            </a: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التدريب لدى العاملين بالمدرسة على إدارة  تسويق المشروعات</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a:t>
            </a:r>
            <a:endPar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endParaRPr>
          </a:p>
          <a:p>
            <a:pPr marL="342900" marR="0" lvl="0" indent="-342900" algn="r" defTabSz="914400" rtl="1" eaLnBrk="1" fontAlgn="auto" latinLnBrk="0" hangingPunct="1">
              <a:lnSpc>
                <a:spcPct val="10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نقص المحف</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a:t>
            </a: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زات لمشارکة الطلاب في مشروعات المدرسة المنتجة</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a:t>
            </a:r>
            <a:endPar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endParaRPr>
          </a:p>
          <a:p>
            <a:pPr marL="342900" marR="0" lvl="0" indent="-342900" algn="r" defTabSz="914400" rtl="1" eaLnBrk="1" fontAlgn="auto" latinLnBrk="0" hangingPunct="1">
              <a:lnSpc>
                <a:spcPct val="10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ضعف العائد المادي من إقامة المشروعات في المدارس</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a:t>
            </a:r>
            <a:endPar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endParaRPr>
          </a:p>
          <a:p>
            <a:pPr marL="342900" marR="0" lvl="0" indent="-342900" algn="r" defTabSz="914400" rtl="1" eaLnBrk="1" fontAlgn="auto" latinLnBrk="0" hangingPunct="1">
              <a:lnSpc>
                <a:spcPct val="10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کثرة الأعباء الإدارية والفنية لمديري المدارس</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a:t>
            </a:r>
            <a:endPar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388805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8A3F277-66F5-4B9E-ADC0-154A7B4DB1A4}"/>
              </a:ext>
            </a:extLst>
          </p:cNvPr>
          <p:cNvSpPr txBox="1"/>
          <p:nvPr/>
        </p:nvSpPr>
        <p:spPr>
          <a:xfrm>
            <a:off x="983432" y="1257995"/>
            <a:ext cx="10909212" cy="5180905"/>
          </a:xfrm>
          <a:prstGeom prst="rect">
            <a:avLst/>
          </a:prstGeom>
          <a:noFill/>
        </p:spPr>
        <p:txBody>
          <a:bodyPr wrap="square">
            <a:spAutoFit/>
          </a:bodyPr>
          <a:lstStyle/>
          <a:p>
            <a:pPr marL="342900" indent="-342900" algn="r" rtl="1">
              <a:lnSpc>
                <a:spcPct val="100000"/>
              </a:lnSpc>
              <a:spcAft>
                <a:spcPts val="750"/>
              </a:spcAft>
              <a:buFont typeface="Arial" panose="020B0604020202020204" pitchFamily="34" charset="0"/>
              <a:buChar char="•"/>
            </a:pPr>
            <a:r>
              <a:rPr lang="ar-SA" sz="2400" b="0" dirty="0">
                <a:solidFill>
                  <a:schemeClr val="tx1"/>
                </a:solidFill>
                <a:effectLst/>
              </a:rPr>
              <a:t>محدودية صلاحيات مديري المدارس في الحصول على التمويل اللازم لصرفه</a:t>
            </a:r>
            <a:r>
              <a:rPr lang="ar-JO" sz="2400" b="0" dirty="0">
                <a:solidFill>
                  <a:schemeClr val="tx1"/>
                </a:solidFill>
                <a:effectLst/>
              </a:rPr>
              <a:t>.</a:t>
            </a:r>
            <a:endParaRPr lang="ar-SA" sz="2400" b="0" dirty="0">
              <a:solidFill>
                <a:schemeClr val="tx1"/>
              </a:solidFill>
              <a:effectLst/>
            </a:endParaRPr>
          </a:p>
          <a:p>
            <a:pPr marL="342900" indent="-342900" algn="r" rtl="1">
              <a:lnSpc>
                <a:spcPct val="100000"/>
              </a:lnSpc>
              <a:spcAft>
                <a:spcPts val="750"/>
              </a:spcAft>
              <a:buFont typeface="Arial" panose="020B0604020202020204" pitchFamily="34" charset="0"/>
              <a:buChar char="•"/>
            </a:pPr>
            <a:r>
              <a:rPr lang="ar-SA" sz="2400" b="0" dirty="0">
                <a:solidFill>
                  <a:schemeClr val="tx1"/>
                </a:solidFill>
                <a:effectLst/>
              </a:rPr>
              <a:t>ضعف إدرا</a:t>
            </a:r>
            <a:r>
              <a:rPr lang="ar-JO" sz="2400" b="0" dirty="0">
                <a:solidFill>
                  <a:schemeClr val="tx1"/>
                </a:solidFill>
                <a:effectLst/>
              </a:rPr>
              <a:t>ك</a:t>
            </a:r>
            <a:r>
              <a:rPr lang="ar-SA" sz="2400" b="0" dirty="0">
                <a:solidFill>
                  <a:schemeClr val="tx1"/>
                </a:solidFill>
                <a:effectLst/>
              </a:rPr>
              <a:t> أهمية  المدارس المنتجة في الأدوار والأنشطة التي تقدمها للطلبة</a:t>
            </a:r>
            <a:r>
              <a:rPr lang="ar-JO" sz="2400" b="0" dirty="0">
                <a:solidFill>
                  <a:schemeClr val="tx1"/>
                </a:solidFill>
                <a:effectLst/>
              </a:rPr>
              <a:t>.</a:t>
            </a:r>
            <a:endParaRPr lang="ar-SA" sz="2400" b="0" dirty="0">
              <a:solidFill>
                <a:schemeClr val="tx1"/>
              </a:solidFill>
              <a:effectLst/>
            </a:endParaRPr>
          </a:p>
          <a:p>
            <a:pPr marL="342900" indent="-342900" algn="r" rtl="1">
              <a:lnSpc>
                <a:spcPct val="100000"/>
              </a:lnSpc>
              <a:spcAft>
                <a:spcPts val="750"/>
              </a:spcAft>
              <a:buFont typeface="Arial" panose="020B0604020202020204" pitchFamily="34" charset="0"/>
              <a:buChar char="•"/>
            </a:pPr>
            <a:r>
              <a:rPr lang="ar-SA" sz="2400" b="0" dirty="0">
                <a:solidFill>
                  <a:schemeClr val="tx1"/>
                </a:solidFill>
                <a:effectLst/>
              </a:rPr>
              <a:t>غياب ال</a:t>
            </a:r>
            <a:r>
              <a:rPr lang="ar-JO" sz="2400" b="0" dirty="0">
                <a:solidFill>
                  <a:schemeClr val="tx1"/>
                </a:solidFill>
                <a:effectLst/>
              </a:rPr>
              <a:t>أ</a:t>
            </a:r>
            <a:r>
              <a:rPr lang="ar-SA" sz="2400" b="0" dirty="0">
                <a:solidFill>
                  <a:schemeClr val="tx1"/>
                </a:solidFill>
                <a:effectLst/>
              </a:rPr>
              <a:t>دوات اللازمة  للکشف  عن ميول الطلبة المهنية</a:t>
            </a:r>
            <a:r>
              <a:rPr lang="ar-JO" sz="2400" b="0" dirty="0">
                <a:solidFill>
                  <a:schemeClr val="tx1"/>
                </a:solidFill>
                <a:effectLst/>
              </a:rPr>
              <a:t>.</a:t>
            </a:r>
            <a:endParaRPr lang="ar-SA" sz="2400" b="0" dirty="0">
              <a:solidFill>
                <a:schemeClr val="tx1"/>
              </a:solidFill>
              <a:effectLst/>
            </a:endParaRPr>
          </a:p>
          <a:p>
            <a:pPr marL="342900" indent="-342900" algn="r" rtl="1">
              <a:lnSpc>
                <a:spcPct val="100000"/>
              </a:lnSpc>
              <a:spcAft>
                <a:spcPts val="750"/>
              </a:spcAft>
              <a:buFont typeface="Arial" panose="020B0604020202020204" pitchFamily="34" charset="0"/>
              <a:buChar char="•"/>
            </a:pPr>
            <a:r>
              <a:rPr lang="ar-SA" sz="2400" b="0" dirty="0">
                <a:solidFill>
                  <a:schemeClr val="tx1"/>
                </a:solidFill>
                <a:effectLst/>
              </a:rPr>
              <a:t>عزوف </a:t>
            </a:r>
            <a:r>
              <a:rPr lang="ar-JO" sz="2400" b="0" dirty="0">
                <a:solidFill>
                  <a:schemeClr val="tx1"/>
                </a:solidFill>
                <a:effectLst/>
              </a:rPr>
              <a:t>أ</a:t>
            </a:r>
            <a:r>
              <a:rPr lang="ar-SA" sz="2400" b="0" dirty="0">
                <a:solidFill>
                  <a:schemeClr val="tx1"/>
                </a:solidFill>
                <a:effectLst/>
              </a:rPr>
              <a:t>ولياء الأمور عن المشارکة في التخطيط لبرامج ومشروعات المدرسة المنتجة</a:t>
            </a:r>
            <a:r>
              <a:rPr lang="ar-JO" sz="2400" b="0" dirty="0">
                <a:solidFill>
                  <a:schemeClr val="tx1"/>
                </a:solidFill>
                <a:effectLst/>
              </a:rPr>
              <a:t>.</a:t>
            </a:r>
            <a:endParaRPr lang="ar-SA" sz="2400" b="0" dirty="0">
              <a:solidFill>
                <a:schemeClr val="tx1"/>
              </a:solidFill>
              <a:effectLst/>
            </a:endParaRPr>
          </a:p>
          <a:p>
            <a:pPr marL="342900" indent="-342900" algn="r" rtl="1">
              <a:lnSpc>
                <a:spcPct val="100000"/>
              </a:lnSpc>
              <a:spcAft>
                <a:spcPts val="750"/>
              </a:spcAft>
              <a:buFont typeface="Arial" panose="020B0604020202020204" pitchFamily="34" charset="0"/>
              <a:buChar char="•"/>
            </a:pPr>
            <a:r>
              <a:rPr lang="ar-SA" sz="2400" b="0" dirty="0">
                <a:solidFill>
                  <a:schemeClr val="tx1"/>
                </a:solidFill>
                <a:effectLst/>
              </a:rPr>
              <a:t>ضعف الوعي بأهمية زيادة الدخل الذاتي للمدارس المعلمين والمديرين</a:t>
            </a:r>
            <a:r>
              <a:rPr lang="ar-JO" sz="2400" b="0" dirty="0">
                <a:solidFill>
                  <a:schemeClr val="tx1"/>
                </a:solidFill>
                <a:effectLst/>
              </a:rPr>
              <a:t>.</a:t>
            </a:r>
            <a:endParaRPr lang="ar-SA" sz="2400" b="0" dirty="0">
              <a:solidFill>
                <a:schemeClr val="tx1"/>
              </a:solidFill>
              <a:effectLst/>
            </a:endParaRPr>
          </a:p>
          <a:p>
            <a:pPr marL="342900" indent="-342900" algn="r" rtl="1">
              <a:lnSpc>
                <a:spcPct val="100000"/>
              </a:lnSpc>
              <a:spcAft>
                <a:spcPts val="750"/>
              </a:spcAft>
              <a:buFont typeface="Arial" panose="020B0604020202020204" pitchFamily="34" charset="0"/>
              <a:buChar char="•"/>
            </a:pPr>
            <a:r>
              <a:rPr lang="ar-SA" sz="2400" b="0" dirty="0">
                <a:solidFill>
                  <a:schemeClr val="tx1"/>
                </a:solidFill>
                <a:effectLst/>
              </a:rPr>
              <a:t>ضعف المجالات التي يمکن أن تسهم في تنمية الموارد الذاتية للمدرسة</a:t>
            </a:r>
            <a:r>
              <a:rPr lang="ar-JO" sz="2400" b="0" dirty="0">
                <a:solidFill>
                  <a:schemeClr val="tx1"/>
                </a:solidFill>
                <a:effectLst/>
              </a:rPr>
              <a:t>.</a:t>
            </a:r>
            <a:endParaRPr lang="ar-SA" sz="2400" b="0" dirty="0">
              <a:solidFill>
                <a:schemeClr val="tx1"/>
              </a:solidFill>
              <a:effectLst/>
            </a:endParaRPr>
          </a:p>
          <a:p>
            <a:pPr marL="342900" indent="-342900" algn="r" rtl="1">
              <a:lnSpc>
                <a:spcPct val="100000"/>
              </a:lnSpc>
              <a:spcAft>
                <a:spcPts val="750"/>
              </a:spcAft>
              <a:buFont typeface="Arial" panose="020B0604020202020204" pitchFamily="34" charset="0"/>
              <a:buChar char="•"/>
            </a:pPr>
            <a:r>
              <a:rPr lang="ar-SA" sz="2400" b="0" dirty="0">
                <a:solidFill>
                  <a:schemeClr val="tx1"/>
                </a:solidFill>
                <a:effectLst/>
              </a:rPr>
              <a:t>ضعف تحفيز مديري المدارس لمعلميهم لتفعيل مفهوم المدرسة المنتجة</a:t>
            </a:r>
            <a:r>
              <a:rPr lang="ar-JO" sz="2400" b="0" dirty="0">
                <a:solidFill>
                  <a:schemeClr val="tx1"/>
                </a:solidFill>
                <a:effectLst/>
              </a:rPr>
              <a:t>.</a:t>
            </a:r>
            <a:endParaRPr lang="ar-SA" sz="2400" b="0" dirty="0">
              <a:solidFill>
                <a:schemeClr val="tx1"/>
              </a:solidFill>
              <a:effectLst/>
            </a:endParaRPr>
          </a:p>
          <a:p>
            <a:pPr marL="342900" indent="-342900" algn="r" rtl="1">
              <a:lnSpc>
                <a:spcPct val="100000"/>
              </a:lnSpc>
              <a:spcAft>
                <a:spcPts val="750"/>
              </a:spcAft>
              <a:buFont typeface="Arial" panose="020B0604020202020204" pitchFamily="34" charset="0"/>
              <a:buChar char="•"/>
            </a:pPr>
            <a:r>
              <a:rPr lang="ar-SA" sz="2400" b="0" dirty="0">
                <a:solidFill>
                  <a:schemeClr val="tx1"/>
                </a:solidFill>
                <a:effectLst/>
              </a:rPr>
              <a:t>ضعف استجابة مؤسسات المجتمع المدني لدعم المدارس المنتجة</a:t>
            </a:r>
            <a:r>
              <a:rPr lang="ar-JO" sz="2400" b="0" dirty="0">
                <a:solidFill>
                  <a:schemeClr val="tx1"/>
                </a:solidFill>
                <a:effectLst/>
              </a:rPr>
              <a:t>.</a:t>
            </a:r>
            <a:endParaRPr lang="ar-SA" sz="2400" b="0" dirty="0">
              <a:solidFill>
                <a:schemeClr val="tx1"/>
              </a:solidFill>
              <a:effectLst/>
            </a:endParaRPr>
          </a:p>
          <a:p>
            <a:pPr marL="342900" indent="-342900" algn="r" rtl="1">
              <a:lnSpc>
                <a:spcPct val="100000"/>
              </a:lnSpc>
              <a:spcAft>
                <a:spcPts val="750"/>
              </a:spcAft>
              <a:buFont typeface="Arial" panose="020B0604020202020204" pitchFamily="34" charset="0"/>
              <a:buChar char="•"/>
            </a:pPr>
            <a:r>
              <a:rPr lang="ar-SA" sz="2400" b="0" dirty="0">
                <a:solidFill>
                  <a:schemeClr val="tx1"/>
                </a:solidFill>
                <a:effectLst/>
              </a:rPr>
              <a:t>ضعف ثقة المجتمع </a:t>
            </a:r>
            <a:r>
              <a:rPr lang="ar-JO" sz="2400" dirty="0">
                <a:solidFill>
                  <a:schemeClr val="tx1"/>
                </a:solidFill>
              </a:rPr>
              <a:t>ب</a:t>
            </a:r>
            <a:r>
              <a:rPr lang="ar-SA" sz="2400" b="0" dirty="0">
                <a:solidFill>
                  <a:schemeClr val="tx1"/>
                </a:solidFill>
                <a:effectLst/>
              </a:rPr>
              <a:t>ما يحدث من تطوير في المنظومة التعليمية</a:t>
            </a:r>
            <a:r>
              <a:rPr lang="ar-JO" sz="2400" b="0" dirty="0">
                <a:solidFill>
                  <a:schemeClr val="tx1"/>
                </a:solidFill>
                <a:effectLst/>
              </a:rPr>
              <a:t>.</a:t>
            </a:r>
            <a:endParaRPr lang="ar-SA" sz="2400" b="0" dirty="0">
              <a:solidFill>
                <a:schemeClr val="tx1"/>
              </a:solidFill>
              <a:effectLst/>
            </a:endParaRPr>
          </a:p>
          <a:p>
            <a:pPr marL="342900" indent="-342900" algn="r" rtl="1">
              <a:spcAft>
                <a:spcPts val="750"/>
              </a:spcAft>
              <a:buFont typeface="Arial" panose="020B0604020202020204" pitchFamily="34" charset="0"/>
              <a:buChar char="•"/>
            </a:pPr>
            <a:r>
              <a:rPr lang="ar-SA" sz="2400" b="0" dirty="0">
                <a:solidFill>
                  <a:schemeClr val="tx1"/>
                </a:solidFill>
                <a:effectLst/>
              </a:rPr>
              <a:t>ضعف القدرات التسويقية </a:t>
            </a:r>
            <a:r>
              <a:rPr lang="ar-JO" sz="2400" dirty="0">
                <a:solidFill>
                  <a:schemeClr val="tx1"/>
                </a:solidFill>
              </a:rPr>
              <a:t>والخبرات الإنتاجية</a:t>
            </a:r>
            <a:r>
              <a:rPr lang="ar-JO" sz="2400" b="0" dirty="0">
                <a:solidFill>
                  <a:schemeClr val="tx1"/>
                </a:solidFill>
                <a:effectLst/>
              </a:rPr>
              <a:t>.</a:t>
            </a:r>
            <a:endParaRPr lang="ar-SA" sz="2400" b="0" dirty="0">
              <a:solidFill>
                <a:schemeClr val="tx1"/>
              </a:solidFill>
              <a:effectLst/>
            </a:endParaRPr>
          </a:p>
          <a:p>
            <a:pPr marL="342900" indent="-342900" algn="r" rtl="1">
              <a:lnSpc>
                <a:spcPct val="100000"/>
              </a:lnSpc>
              <a:spcAft>
                <a:spcPts val="750"/>
              </a:spcAft>
              <a:buFont typeface="Arial" panose="020B0604020202020204" pitchFamily="34" charset="0"/>
              <a:buChar char="•"/>
            </a:pPr>
            <a:r>
              <a:rPr lang="ar-SA" sz="2400" b="0" dirty="0">
                <a:solidFill>
                  <a:schemeClr val="tx1"/>
                </a:solidFill>
                <a:effectLst/>
              </a:rPr>
              <a:t>صعوبة استخدام برامج الأنظمة المالية</a:t>
            </a:r>
            <a:r>
              <a:rPr lang="ar-JO" sz="2400" b="0" dirty="0">
                <a:solidFill>
                  <a:schemeClr val="tx1"/>
                </a:solidFill>
                <a:effectLst/>
              </a:rPr>
              <a:t>.</a:t>
            </a:r>
            <a:endParaRPr lang="en-GB" sz="2400" b="0" dirty="0">
              <a:solidFill>
                <a:schemeClr val="tx1"/>
              </a:solidFill>
              <a:effectLst/>
              <a:latin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C31BE460-907D-48E3-B1A9-CAB36655F65A}"/>
              </a:ext>
            </a:extLst>
          </p:cNvPr>
          <p:cNvSpPr txBox="1"/>
          <p:nvPr/>
        </p:nvSpPr>
        <p:spPr>
          <a:xfrm>
            <a:off x="2927648" y="385500"/>
            <a:ext cx="6912768" cy="52322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chemeClr val="bg1"/>
                </a:solidFill>
                <a:effectLst/>
                <a:uLnTx/>
                <a:uFillTx/>
                <a:latin typeface="Arial"/>
                <a:cs typeface="Arial"/>
                <a:sym typeface="Arial"/>
              </a:rPr>
              <a:t>التحديات التي تواجه عملية التحول إلى المدرسة المنتجة</a:t>
            </a:r>
          </a:p>
        </p:txBody>
      </p:sp>
      <p:pic>
        <p:nvPicPr>
          <p:cNvPr id="6" name="Google Shape;143;p3">
            <a:extLst>
              <a:ext uri="{FF2B5EF4-FFF2-40B4-BE49-F238E27FC236}">
                <a16:creationId xmlns:a16="http://schemas.microsoft.com/office/drawing/2014/main" id="{33314AAB-AA53-423A-9FF7-B5D3C9FB0983}"/>
              </a:ext>
            </a:extLst>
          </p:cNvPr>
          <p:cNvPicPr preferRelativeResize="0"/>
          <p:nvPr/>
        </p:nvPicPr>
        <p:blipFill rotWithShape="1">
          <a:blip r:embed="rId2">
            <a:alphaModFix/>
            <a:biLevel thresh="75000"/>
            <a:extLst>
              <a:ext uri="{BEBA8EAE-BF5A-486C-A8C5-ECC9F3942E4B}">
                <a14:imgProps xmlns:a14="http://schemas.microsoft.com/office/drawing/2010/main">
                  <a14:imgLayer r:embed="rId3">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7" name="Google Shape;110;p1">
            <a:extLst>
              <a:ext uri="{FF2B5EF4-FFF2-40B4-BE49-F238E27FC236}">
                <a16:creationId xmlns:a16="http://schemas.microsoft.com/office/drawing/2014/main" id="{EED0C17B-42D7-4CBB-9721-48112AA5CAAB}"/>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extLst>
      <p:ext uri="{BB962C8B-B14F-4D97-AF65-F5344CB8AC3E}">
        <p14:creationId xmlns:p14="http://schemas.microsoft.com/office/powerpoint/2010/main" val="38325759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B9F69BB-6D87-4B26-A199-097E8F5982BB}"/>
              </a:ext>
            </a:extLst>
          </p:cNvPr>
          <p:cNvSpPr txBox="1"/>
          <p:nvPr/>
        </p:nvSpPr>
        <p:spPr>
          <a:xfrm>
            <a:off x="683668" y="497250"/>
            <a:ext cx="11089232" cy="7376378"/>
          </a:xfrm>
          <a:prstGeom prst="rect">
            <a:avLst/>
          </a:prstGeom>
          <a:noFill/>
        </p:spPr>
        <p:txBody>
          <a:bodyPr wrap="square">
            <a:spAutoFit/>
          </a:bodyPr>
          <a:lstStyle/>
          <a:p>
            <a:pPr algn="r"/>
            <a:r>
              <a:rPr lang="ar-JO" sz="2800" b="1" dirty="0">
                <a:solidFill>
                  <a:schemeClr val="tx1"/>
                </a:solidFill>
              </a:rPr>
              <a:t>التحديات التي تواجه عملية التحول إلى الجامعة المنتجة</a:t>
            </a:r>
          </a:p>
          <a:p>
            <a:pPr algn="r"/>
            <a:r>
              <a:rPr lang="ar-JO" sz="2400" dirty="0">
                <a:solidFill>
                  <a:schemeClr val="tx1"/>
                </a:solidFill>
              </a:rPr>
              <a:t>      </a:t>
            </a:r>
          </a:p>
          <a:p>
            <a:pPr algn="r"/>
            <a:r>
              <a:rPr lang="ar-JO" sz="2400" dirty="0">
                <a:solidFill>
                  <a:schemeClr val="tx1"/>
                </a:solidFill>
              </a:rPr>
              <a:t>      من أبرز التحديات التي تواجه عملية التحول لجامعة منتجة هي نظرة الكثير من المهتمين بالتعليم الجامعي للجامعة المنتجة أنها مشروع تجاري لأنها ترتبط بآليات السوق – وهذا من وجهة نظرهم – سوف يهدّد الوظيفة التقليدية للجامعة، رغم أن الجامعة المنتجة في جوهرها تخدم أغراض تعليمية واجتماعية.</a:t>
            </a:r>
          </a:p>
          <a:p>
            <a:pPr algn="r"/>
            <a:endParaRPr lang="ar-JO" sz="2400" dirty="0">
              <a:solidFill>
                <a:schemeClr val="tx1"/>
              </a:solidFill>
            </a:endParaRPr>
          </a:p>
          <a:p>
            <a:pPr algn="r"/>
            <a:r>
              <a:rPr lang="ar-JO" sz="2400" dirty="0">
                <a:solidFill>
                  <a:schemeClr val="tx1"/>
                </a:solidFill>
              </a:rPr>
              <a:t>       كما أن سيطرة العولمة وضعف الوعي القومي وما نتج عن ذلك من عزوف أفراد المجتمع عن المنتج المحلي والاهتمام بالمنتجات المستوردة - مع انتشار ثقافة أن المستورد أفضل دائما – قد يكون حائلاً دون تسويق منتجات الجامعة المنتجة محلياً.</a:t>
            </a:r>
          </a:p>
          <a:p>
            <a:pPr algn="r"/>
            <a:endParaRPr lang="ar-JO" sz="2400" dirty="0">
              <a:solidFill>
                <a:schemeClr val="tx1"/>
              </a:solidFill>
            </a:endParaRPr>
          </a:p>
          <a:p>
            <a:pPr algn="r" rtl="1">
              <a:lnSpc>
                <a:spcPct val="100000"/>
              </a:lnSpc>
              <a:spcAft>
                <a:spcPts val="750"/>
              </a:spcAft>
            </a:pPr>
            <a:r>
              <a:rPr lang="ar-JO" sz="2400" dirty="0">
                <a:solidFill>
                  <a:schemeClr val="tx1"/>
                </a:solidFill>
              </a:rPr>
              <a:t>     عدم وجود المرونة الكافية في التشريعات المالية والإدارية التي تنظم العمل، و</a:t>
            </a:r>
            <a:r>
              <a:rPr lang="ar-SA" sz="2400" b="0" dirty="0">
                <a:solidFill>
                  <a:schemeClr val="tx1"/>
                </a:solidFill>
                <a:effectLst/>
              </a:rPr>
              <a:t>ضعف ثقة المجتمع </a:t>
            </a:r>
            <a:r>
              <a:rPr lang="ar-JO" sz="2400" dirty="0">
                <a:solidFill>
                  <a:schemeClr val="tx1"/>
                </a:solidFill>
              </a:rPr>
              <a:t>ب</a:t>
            </a:r>
            <a:r>
              <a:rPr lang="ar-SA" sz="2400" b="0" dirty="0">
                <a:solidFill>
                  <a:schemeClr val="tx1"/>
                </a:solidFill>
                <a:effectLst/>
              </a:rPr>
              <a:t>ما يحدث من تطوير في المنظومة التعليمية</a:t>
            </a:r>
            <a:r>
              <a:rPr lang="ar-JO" sz="2400" b="0" dirty="0">
                <a:solidFill>
                  <a:schemeClr val="tx1"/>
                </a:solidFill>
                <a:effectLst/>
              </a:rPr>
              <a:t>، والمركزية في القرارات.</a:t>
            </a:r>
          </a:p>
          <a:p>
            <a:pPr algn="r" rtl="1">
              <a:lnSpc>
                <a:spcPct val="100000"/>
              </a:lnSpc>
              <a:spcAft>
                <a:spcPts val="750"/>
              </a:spcAft>
            </a:pPr>
            <a:endParaRPr lang="ar-SA" sz="2400" b="0" dirty="0">
              <a:solidFill>
                <a:schemeClr val="tx1"/>
              </a:solidFill>
              <a:effectLst/>
            </a:endParaRPr>
          </a:p>
          <a:p>
            <a:pPr algn="r"/>
            <a:r>
              <a:rPr lang="ar-JO" sz="2400" dirty="0">
                <a:solidFill>
                  <a:schemeClr val="tx1"/>
                </a:solidFill>
              </a:rPr>
              <a:t>     غياب القيادات المعرفية القادرة على إدارة الجامعات باعتبارها منظمات معرفة منتجة للمعارف بالرغم من توافر الموارد والإمكانات المادية والبشرية والتقنية (الوذيناني، 2006).</a:t>
            </a:r>
          </a:p>
          <a:p>
            <a:pPr algn="r"/>
            <a:endParaRPr lang="ar-JO" sz="2400" dirty="0">
              <a:solidFill>
                <a:schemeClr val="tx1"/>
              </a:solidFill>
            </a:endParaRPr>
          </a:p>
          <a:p>
            <a:pPr algn="r"/>
            <a:endParaRPr lang="ar-JO" sz="2400" dirty="0">
              <a:solidFill>
                <a:schemeClr val="tx1"/>
              </a:solidFill>
            </a:endParaRPr>
          </a:p>
          <a:p>
            <a:pPr algn="r"/>
            <a:endParaRPr lang="ar-JO" sz="2400" dirty="0">
              <a:solidFill>
                <a:schemeClr val="tx1"/>
              </a:solidFill>
            </a:endParaRPr>
          </a:p>
          <a:p>
            <a:pPr algn="r"/>
            <a:r>
              <a:rPr lang="ar-JO" sz="2400" dirty="0">
                <a:solidFill>
                  <a:schemeClr val="tx1"/>
                </a:solidFill>
              </a:rPr>
              <a:t> </a:t>
            </a:r>
            <a:endParaRPr lang="en-GB" sz="2400" dirty="0">
              <a:solidFill>
                <a:schemeClr val="tx1"/>
              </a:solidFill>
            </a:endParaRPr>
          </a:p>
        </p:txBody>
      </p:sp>
      <p:pic>
        <p:nvPicPr>
          <p:cNvPr id="4" name="Google Shape;143;p3">
            <a:extLst>
              <a:ext uri="{FF2B5EF4-FFF2-40B4-BE49-F238E27FC236}">
                <a16:creationId xmlns:a16="http://schemas.microsoft.com/office/drawing/2014/main" id="{BE9CE0E5-6847-40DD-BE2F-6AB711E51F65}"/>
              </a:ext>
            </a:extLst>
          </p:cNvPr>
          <p:cNvPicPr preferRelativeResize="0"/>
          <p:nvPr/>
        </p:nvPicPr>
        <p:blipFill rotWithShape="1">
          <a:blip r:embed="rId2">
            <a:alphaModFix/>
            <a:biLevel thresh="75000"/>
            <a:extLst>
              <a:ext uri="{BEBA8EAE-BF5A-486C-A8C5-ECC9F3942E4B}">
                <a14:imgProps xmlns:a14="http://schemas.microsoft.com/office/drawing/2010/main">
                  <a14:imgLayer r:embed="rId3">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6" name="Google Shape;110;p1">
            <a:extLst>
              <a:ext uri="{FF2B5EF4-FFF2-40B4-BE49-F238E27FC236}">
                <a16:creationId xmlns:a16="http://schemas.microsoft.com/office/drawing/2014/main" id="{66C0D97B-B378-45D4-94E1-7F985D3BE549}"/>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extLst>
      <p:ext uri="{BB962C8B-B14F-4D97-AF65-F5344CB8AC3E}">
        <p14:creationId xmlns:p14="http://schemas.microsoft.com/office/powerpoint/2010/main" val="30216072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2B0EC20-E0E9-4265-B67C-93B26248B6FD}"/>
              </a:ext>
            </a:extLst>
          </p:cNvPr>
          <p:cNvSpPr txBox="1"/>
          <p:nvPr/>
        </p:nvSpPr>
        <p:spPr>
          <a:xfrm>
            <a:off x="97620" y="770676"/>
            <a:ext cx="11759020" cy="5176097"/>
          </a:xfrm>
          <a:prstGeom prst="rect">
            <a:avLst/>
          </a:prstGeom>
          <a:noFill/>
        </p:spPr>
        <p:txBody>
          <a:bodyPr wrap="square">
            <a:spAutoFit/>
          </a:bodyPr>
          <a:lstStyle/>
          <a:p>
            <a:pPr marL="342900" indent="-342900" algn="r" rtl="1">
              <a:lnSpc>
                <a:spcPct val="150000"/>
              </a:lnSpc>
              <a:spcAft>
                <a:spcPts val="750"/>
              </a:spcAft>
              <a:buFont typeface="Arial" panose="020B0604020202020204" pitchFamily="34" charset="0"/>
              <a:buChar char="•"/>
            </a:pPr>
            <a:r>
              <a:rPr lang="ar-SA" sz="2400" dirty="0">
                <a:solidFill>
                  <a:schemeClr val="tx1"/>
                </a:solidFill>
                <a:effectLst/>
                <a:cs typeface="+mj-cs"/>
              </a:rPr>
              <a:t>دعم أفکار الطلبة  الإنتاجية مادياً</a:t>
            </a:r>
            <a:r>
              <a:rPr lang="ar-JO" sz="2400" dirty="0">
                <a:solidFill>
                  <a:schemeClr val="tx1"/>
                </a:solidFill>
                <a:effectLst/>
                <a:cs typeface="+mj-cs"/>
              </a:rPr>
              <a:t> ومعنويًا</a:t>
            </a:r>
            <a:r>
              <a:rPr lang="ar-SA" sz="2400" dirty="0">
                <a:solidFill>
                  <a:schemeClr val="tx1"/>
                </a:solidFill>
                <a:effectLst/>
                <a:cs typeface="+mj-cs"/>
              </a:rPr>
              <a:t> .</a:t>
            </a:r>
          </a:p>
          <a:p>
            <a:pPr marL="342900" indent="-342900" algn="r" rtl="1">
              <a:lnSpc>
                <a:spcPct val="150000"/>
              </a:lnSpc>
              <a:spcAft>
                <a:spcPts val="750"/>
              </a:spcAft>
              <a:buFont typeface="Arial" panose="020B0604020202020204" pitchFamily="34" charset="0"/>
              <a:buChar char="•"/>
            </a:pPr>
            <a:r>
              <a:rPr lang="ar-SA" sz="2400" dirty="0">
                <a:solidFill>
                  <a:schemeClr val="tx1"/>
                </a:solidFill>
                <a:effectLst/>
                <a:cs typeface="+mj-cs"/>
              </a:rPr>
              <a:t>تفعيل المناهج </a:t>
            </a:r>
            <a:r>
              <a:rPr lang="ar-JO" sz="2400" dirty="0">
                <a:solidFill>
                  <a:schemeClr val="tx1"/>
                </a:solidFill>
                <a:effectLst/>
                <a:cs typeface="+mj-cs"/>
              </a:rPr>
              <a:t>بالاستفادة</a:t>
            </a:r>
            <a:r>
              <a:rPr lang="ar-SA" sz="2400" dirty="0">
                <a:solidFill>
                  <a:schemeClr val="tx1"/>
                </a:solidFill>
                <a:effectLst/>
                <a:cs typeface="+mj-cs"/>
              </a:rPr>
              <a:t> من الاتجاهات التربوية المعاصرة في تطبيق المدرسة المنتجة</a:t>
            </a:r>
            <a:r>
              <a:rPr lang="ar-JO" sz="2400" dirty="0">
                <a:solidFill>
                  <a:schemeClr val="tx1"/>
                </a:solidFill>
                <a:effectLst/>
                <a:cs typeface="+mj-cs"/>
              </a:rPr>
              <a:t>.</a:t>
            </a:r>
            <a:endParaRPr lang="ar-SA" sz="2400" dirty="0">
              <a:solidFill>
                <a:schemeClr val="tx1"/>
              </a:solidFill>
              <a:effectLst/>
              <a:cs typeface="+mj-cs"/>
            </a:endParaRPr>
          </a:p>
          <a:p>
            <a:pPr marL="342900" indent="-342900" algn="r" rtl="1">
              <a:lnSpc>
                <a:spcPct val="150000"/>
              </a:lnSpc>
              <a:spcAft>
                <a:spcPts val="750"/>
              </a:spcAft>
              <a:buFont typeface="Arial" panose="020B0604020202020204" pitchFamily="34" charset="0"/>
              <a:buChar char="•"/>
            </a:pPr>
            <a:r>
              <a:rPr lang="ar-SA" sz="2400" dirty="0">
                <a:solidFill>
                  <a:schemeClr val="tx1"/>
                </a:solidFill>
                <a:effectLst/>
                <a:cs typeface="+mj-cs"/>
              </a:rPr>
              <a:t>توفير المساحات الکافية لتفعيل مشروعات المدرسة المنتجة</a:t>
            </a:r>
            <a:r>
              <a:rPr lang="ar-JO" sz="2400" dirty="0">
                <a:solidFill>
                  <a:schemeClr val="tx1"/>
                </a:solidFill>
                <a:effectLst/>
                <a:cs typeface="+mj-cs"/>
              </a:rPr>
              <a:t>.</a:t>
            </a:r>
            <a:endParaRPr lang="ar-SA" sz="2400" dirty="0">
              <a:solidFill>
                <a:schemeClr val="tx1"/>
              </a:solidFill>
              <a:effectLst/>
              <a:cs typeface="+mj-cs"/>
            </a:endParaRPr>
          </a:p>
          <a:p>
            <a:pPr marL="342900" indent="-342900" algn="r" rtl="1">
              <a:lnSpc>
                <a:spcPct val="150000"/>
              </a:lnSpc>
              <a:spcAft>
                <a:spcPts val="750"/>
              </a:spcAft>
              <a:buFont typeface="Arial" panose="020B0604020202020204" pitchFamily="34" charset="0"/>
              <a:buChar char="•"/>
            </a:pPr>
            <a:r>
              <a:rPr lang="ar-SA" sz="2400" dirty="0">
                <a:solidFill>
                  <a:schemeClr val="tx1"/>
                </a:solidFill>
                <a:effectLst/>
                <a:cs typeface="+mj-cs"/>
              </a:rPr>
              <a:t>دعم مشارکة الطلبة  في البرامج التدريبية المحفزة لإدارة المشاريع</a:t>
            </a:r>
            <a:r>
              <a:rPr lang="ar-JO" sz="2400" dirty="0">
                <a:solidFill>
                  <a:schemeClr val="tx1"/>
                </a:solidFill>
                <a:effectLst/>
                <a:cs typeface="+mj-cs"/>
              </a:rPr>
              <a:t>.</a:t>
            </a:r>
            <a:endParaRPr lang="ar-SA" sz="2400" dirty="0">
              <a:solidFill>
                <a:schemeClr val="tx1"/>
              </a:solidFill>
              <a:effectLst/>
              <a:cs typeface="+mj-cs"/>
            </a:endParaRPr>
          </a:p>
          <a:p>
            <a:pPr marL="342900" indent="-342900" algn="r" rtl="1">
              <a:lnSpc>
                <a:spcPct val="150000"/>
              </a:lnSpc>
              <a:spcAft>
                <a:spcPts val="750"/>
              </a:spcAft>
              <a:buFont typeface="Arial" panose="020B0604020202020204" pitchFamily="34" charset="0"/>
              <a:buChar char="•"/>
            </a:pPr>
            <a:r>
              <a:rPr lang="ar-SA" sz="2400" dirty="0">
                <a:solidFill>
                  <a:schemeClr val="tx1"/>
                </a:solidFill>
                <a:effectLst/>
                <a:cs typeface="+mj-cs"/>
              </a:rPr>
              <a:t>توفير النشرات  الدعائية لتوعية أولياء الأمور بمشروعات المدرسة الإنتاجية</a:t>
            </a:r>
            <a:r>
              <a:rPr lang="ar-JO" sz="2400" dirty="0">
                <a:solidFill>
                  <a:schemeClr val="tx1"/>
                </a:solidFill>
                <a:effectLst/>
                <a:cs typeface="+mj-cs"/>
              </a:rPr>
              <a:t>.</a:t>
            </a:r>
            <a:endParaRPr lang="ar-SA" sz="2400" dirty="0">
              <a:solidFill>
                <a:schemeClr val="tx1"/>
              </a:solidFill>
              <a:effectLst/>
              <a:cs typeface="+mj-cs"/>
            </a:endParaRPr>
          </a:p>
          <a:p>
            <a:pPr marL="342900" indent="-342900" algn="r" rtl="1">
              <a:lnSpc>
                <a:spcPct val="150000"/>
              </a:lnSpc>
              <a:spcAft>
                <a:spcPts val="750"/>
              </a:spcAft>
              <a:buFont typeface="Arial" panose="020B0604020202020204" pitchFamily="34" charset="0"/>
              <a:buChar char="•"/>
            </a:pPr>
            <a:r>
              <a:rPr lang="ar-SA" sz="2400" dirty="0">
                <a:solidFill>
                  <a:schemeClr val="tx1"/>
                </a:solidFill>
                <a:effectLst/>
                <a:cs typeface="+mj-cs"/>
              </a:rPr>
              <a:t>تشکيل  لجان لمتابعة المشاريع ال</a:t>
            </a:r>
            <a:r>
              <a:rPr lang="ar-JO" sz="2400" dirty="0">
                <a:solidFill>
                  <a:schemeClr val="tx1"/>
                </a:solidFill>
                <a:effectLst/>
                <a:cs typeface="+mj-cs"/>
              </a:rPr>
              <a:t>إ</a:t>
            </a:r>
            <a:r>
              <a:rPr lang="ar-SA" sz="2400" dirty="0">
                <a:solidFill>
                  <a:schemeClr val="tx1"/>
                </a:solidFill>
                <a:effectLst/>
                <a:cs typeface="+mj-cs"/>
              </a:rPr>
              <a:t>نتاجية</a:t>
            </a:r>
            <a:r>
              <a:rPr lang="ar-JO" sz="2400" dirty="0">
                <a:solidFill>
                  <a:schemeClr val="tx1"/>
                </a:solidFill>
                <a:effectLst/>
                <a:cs typeface="+mj-cs"/>
              </a:rPr>
              <a:t>.</a:t>
            </a:r>
            <a:endParaRPr lang="ar-SA" sz="2400" dirty="0">
              <a:solidFill>
                <a:schemeClr val="tx1"/>
              </a:solidFill>
              <a:effectLst/>
              <a:cs typeface="+mj-cs"/>
            </a:endParaRPr>
          </a:p>
          <a:p>
            <a:pPr marL="342900" indent="-342900" algn="r" rtl="1">
              <a:lnSpc>
                <a:spcPct val="150000"/>
              </a:lnSpc>
              <a:spcAft>
                <a:spcPts val="750"/>
              </a:spcAft>
              <a:buFont typeface="Arial" panose="020B0604020202020204" pitchFamily="34" charset="0"/>
              <a:buChar char="•"/>
            </a:pPr>
            <a:r>
              <a:rPr lang="ar-SA" sz="2400" dirty="0">
                <a:solidFill>
                  <a:schemeClr val="tx1"/>
                </a:solidFill>
                <a:effectLst/>
                <a:cs typeface="+mj-cs"/>
              </a:rPr>
              <a:t>إعداد الدورات التدريبية المتخصصة في مجال إعداد المشروعات ال</a:t>
            </a:r>
            <a:r>
              <a:rPr lang="ar-JO" sz="2400" dirty="0">
                <a:solidFill>
                  <a:schemeClr val="tx1"/>
                </a:solidFill>
                <a:effectLst/>
                <a:cs typeface="+mj-cs"/>
              </a:rPr>
              <a:t>إ</a:t>
            </a:r>
            <a:r>
              <a:rPr lang="ar-SA" sz="2400" dirty="0">
                <a:solidFill>
                  <a:schemeClr val="tx1"/>
                </a:solidFill>
                <a:effectLst/>
                <a:cs typeface="+mj-cs"/>
              </a:rPr>
              <a:t>نتاجية</a:t>
            </a:r>
            <a:r>
              <a:rPr lang="ar-JO" sz="2400" dirty="0">
                <a:solidFill>
                  <a:schemeClr val="tx1"/>
                </a:solidFill>
                <a:effectLst/>
                <a:cs typeface="+mj-cs"/>
              </a:rPr>
              <a:t>.</a:t>
            </a:r>
            <a:endParaRPr lang="ar-SA" sz="2400" dirty="0">
              <a:solidFill>
                <a:schemeClr val="tx1"/>
              </a:solidFill>
              <a:effectLst/>
              <a:cs typeface="+mj-cs"/>
            </a:endParaRPr>
          </a:p>
          <a:p>
            <a:pPr marL="342900" indent="-342900" algn="r" rtl="1">
              <a:lnSpc>
                <a:spcPct val="150000"/>
              </a:lnSpc>
              <a:spcAft>
                <a:spcPts val="750"/>
              </a:spcAft>
              <a:buFont typeface="Arial" panose="020B0604020202020204" pitchFamily="34" charset="0"/>
              <a:buChar char="•"/>
            </a:pPr>
            <a:r>
              <a:rPr lang="ar-SA" sz="2400" dirty="0">
                <a:solidFill>
                  <a:schemeClr val="tx1"/>
                </a:solidFill>
                <a:effectLst/>
                <a:cs typeface="+mj-cs"/>
              </a:rPr>
              <a:t>إتاحة الفرصة للطلبة  للاطلاع على تجارب المدارس المنتجة الأخرى</a:t>
            </a:r>
            <a:r>
              <a:rPr lang="ar-JO" sz="2400" dirty="0">
                <a:solidFill>
                  <a:schemeClr val="tx1"/>
                </a:solidFill>
                <a:cs typeface="+mj-cs"/>
              </a:rPr>
              <a:t>.</a:t>
            </a:r>
            <a:endParaRPr lang="ar-SA" sz="2400" dirty="0">
              <a:solidFill>
                <a:schemeClr val="tx1"/>
              </a:solidFill>
              <a:effectLst/>
              <a:cs typeface="+mj-cs"/>
            </a:endParaRPr>
          </a:p>
        </p:txBody>
      </p:sp>
      <p:sp>
        <p:nvSpPr>
          <p:cNvPr id="5" name="TextBox 4">
            <a:extLst>
              <a:ext uri="{FF2B5EF4-FFF2-40B4-BE49-F238E27FC236}">
                <a16:creationId xmlns:a16="http://schemas.microsoft.com/office/drawing/2014/main" id="{3E1E8CC4-0415-4D34-97DB-7D6CFEFBEE6F}"/>
              </a:ext>
            </a:extLst>
          </p:cNvPr>
          <p:cNvSpPr txBox="1"/>
          <p:nvPr/>
        </p:nvSpPr>
        <p:spPr>
          <a:xfrm>
            <a:off x="2999656" y="247456"/>
            <a:ext cx="5184576" cy="523220"/>
          </a:xfrm>
          <a:prstGeom prst="rect">
            <a:avLst/>
          </a:prstGeom>
          <a:noFill/>
        </p:spPr>
        <p:txBody>
          <a:bodyPr wrap="square">
            <a:spAutoFit/>
          </a:bodyPr>
          <a:lstStyle/>
          <a:p>
            <a:r>
              <a:rPr kumimoji="0" lang="ar-JO" sz="2800" b="1" i="0" u="none" strike="noStrike" kern="0" cap="none" spc="0" normalizeH="0" baseline="0" noProof="0" dirty="0">
                <a:ln>
                  <a:noFill/>
                </a:ln>
                <a:solidFill>
                  <a:schemeClr val="bg1"/>
                </a:solidFill>
                <a:effectLst/>
                <a:uLnTx/>
                <a:uFillTx/>
                <a:latin typeface="Arial"/>
                <a:cs typeface="Arial"/>
                <a:sym typeface="Arial"/>
              </a:rPr>
              <a:t>مقترحات لتفعيل المدارس المنتجة </a:t>
            </a:r>
            <a:endParaRPr lang="en-GB" dirty="0">
              <a:solidFill>
                <a:schemeClr val="bg1"/>
              </a:solidFill>
            </a:endParaRPr>
          </a:p>
        </p:txBody>
      </p:sp>
      <p:pic>
        <p:nvPicPr>
          <p:cNvPr id="6" name="Google Shape;143;p3">
            <a:extLst>
              <a:ext uri="{FF2B5EF4-FFF2-40B4-BE49-F238E27FC236}">
                <a16:creationId xmlns:a16="http://schemas.microsoft.com/office/drawing/2014/main" id="{27185989-C7C0-4B0E-801F-67D8C3AAC488}"/>
              </a:ext>
            </a:extLst>
          </p:cNvPr>
          <p:cNvPicPr preferRelativeResize="0"/>
          <p:nvPr/>
        </p:nvPicPr>
        <p:blipFill rotWithShape="1">
          <a:blip r:embed="rId2">
            <a:alphaModFix/>
            <a:biLevel thresh="75000"/>
            <a:extLst>
              <a:ext uri="{BEBA8EAE-BF5A-486C-A8C5-ECC9F3942E4B}">
                <a14:imgProps xmlns:a14="http://schemas.microsoft.com/office/drawing/2010/main">
                  <a14:imgLayer r:embed="rId3">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7" name="Google Shape;110;p1">
            <a:extLst>
              <a:ext uri="{FF2B5EF4-FFF2-40B4-BE49-F238E27FC236}">
                <a16:creationId xmlns:a16="http://schemas.microsoft.com/office/drawing/2014/main" id="{37A515F3-9A31-4B4A-BFC0-6C51FBB76D80}"/>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extLst>
      <p:ext uri="{BB962C8B-B14F-4D97-AF65-F5344CB8AC3E}">
        <p14:creationId xmlns:p14="http://schemas.microsoft.com/office/powerpoint/2010/main" val="40504538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FBD374B-9909-4AAF-8F98-DCBDE16FBFF8}"/>
              </a:ext>
            </a:extLst>
          </p:cNvPr>
          <p:cNvSpPr txBox="1"/>
          <p:nvPr/>
        </p:nvSpPr>
        <p:spPr>
          <a:xfrm>
            <a:off x="3215680" y="188640"/>
            <a:ext cx="609600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rgbClr val="FFFFFF"/>
                </a:solidFill>
                <a:effectLst/>
                <a:uLnTx/>
                <a:uFillTx/>
                <a:latin typeface="Arial"/>
                <a:cs typeface="Arial"/>
                <a:sym typeface="Arial"/>
              </a:rPr>
              <a:t>مقترحات  لتفعيل المدارس المنتجة </a:t>
            </a:r>
            <a:endParaRPr kumimoji="0" lang="en-GB" sz="1400" b="0" i="0" u="none" strike="noStrike" kern="0" cap="none" spc="0" normalizeH="0" baseline="0" noProof="0" dirty="0">
              <a:ln>
                <a:noFill/>
              </a:ln>
              <a:solidFill>
                <a:srgbClr val="FFFFFF"/>
              </a:solidFill>
              <a:effectLst/>
              <a:uLnTx/>
              <a:uFillTx/>
              <a:latin typeface="Arial"/>
              <a:cs typeface="Arial"/>
              <a:sym typeface="Arial"/>
            </a:endParaRPr>
          </a:p>
        </p:txBody>
      </p:sp>
      <p:pic>
        <p:nvPicPr>
          <p:cNvPr id="6" name="Google Shape;143;p3">
            <a:extLst>
              <a:ext uri="{FF2B5EF4-FFF2-40B4-BE49-F238E27FC236}">
                <a16:creationId xmlns:a16="http://schemas.microsoft.com/office/drawing/2014/main" id="{887582FF-5437-4774-8F87-327308A63DAA}"/>
              </a:ext>
            </a:extLst>
          </p:cNvPr>
          <p:cNvPicPr preferRelativeResize="0"/>
          <p:nvPr/>
        </p:nvPicPr>
        <p:blipFill rotWithShape="1">
          <a:blip r:embed="rId2">
            <a:alphaModFix/>
            <a:biLevel thresh="75000"/>
            <a:extLst>
              <a:ext uri="{BEBA8EAE-BF5A-486C-A8C5-ECC9F3942E4B}">
                <a14:imgProps xmlns:a14="http://schemas.microsoft.com/office/drawing/2010/main">
                  <a14:imgLayer r:embed="rId3">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7" name="Google Shape;110;p1">
            <a:extLst>
              <a:ext uri="{FF2B5EF4-FFF2-40B4-BE49-F238E27FC236}">
                <a16:creationId xmlns:a16="http://schemas.microsoft.com/office/drawing/2014/main" id="{50448915-C50F-46E1-A600-7B71C7E3580D}"/>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
        <p:nvSpPr>
          <p:cNvPr id="8" name="TextBox 7">
            <a:extLst>
              <a:ext uri="{FF2B5EF4-FFF2-40B4-BE49-F238E27FC236}">
                <a16:creationId xmlns:a16="http://schemas.microsoft.com/office/drawing/2014/main" id="{9FC57B3A-B54A-4130-A93D-D3597BF9AB5E}"/>
              </a:ext>
            </a:extLst>
          </p:cNvPr>
          <p:cNvSpPr txBox="1"/>
          <p:nvPr/>
        </p:nvSpPr>
        <p:spPr>
          <a:xfrm>
            <a:off x="191344" y="731270"/>
            <a:ext cx="11700280" cy="5830570"/>
          </a:xfrm>
          <a:prstGeom prst="rect">
            <a:avLst/>
          </a:prstGeom>
          <a:noFill/>
        </p:spPr>
        <p:txBody>
          <a:bodyPr wrap="square">
            <a:spAutoFit/>
          </a:bodyPr>
          <a:lstStyle/>
          <a:p>
            <a:pPr marL="342900" marR="0" lvl="0" indent="-342900" algn="r" defTabSz="914400" rtl="1" eaLnBrk="1" fontAlgn="auto" latinLnBrk="0" hangingPunct="1">
              <a:lnSpc>
                <a:spcPct val="15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تشجيع المعلمين على اکتشاف مواهب الطلبة</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 و</a:t>
            </a: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تکريم الطلبة  المتميزين</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a:t>
            </a:r>
            <a:endPar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endParaRPr>
          </a:p>
          <a:p>
            <a:pPr marL="342900" marR="0" lvl="0" indent="-342900" algn="r" defTabSz="914400" rtl="1" eaLnBrk="1" fontAlgn="auto" latinLnBrk="0" hangingPunct="1">
              <a:lnSpc>
                <a:spcPct val="15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إشرا</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ك</a:t>
            </a: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 مؤسسات المجتمع المحلي في تمويل أنشط</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ة المدرسة.</a:t>
            </a: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   </a:t>
            </a:r>
          </a:p>
          <a:p>
            <a:pPr marL="342900" marR="0" lvl="0" indent="-342900" algn="r" defTabSz="914400" rtl="1" eaLnBrk="1" fontAlgn="auto" latinLnBrk="0" hangingPunct="1">
              <a:lnSpc>
                <a:spcPct val="15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توظيف التقنيات الحديثة لتتوافق مع أهداف  المدرسة المنتجة</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a:t>
            </a: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 </a:t>
            </a:r>
            <a:endPar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endParaRPr>
          </a:p>
          <a:p>
            <a:pPr marL="342900" marR="0" lvl="0" indent="-342900" algn="r" defTabSz="914400" rtl="1" eaLnBrk="1" fontAlgn="auto" latinLnBrk="0" hangingPunct="1">
              <a:lnSpc>
                <a:spcPct val="15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ال</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ا</a:t>
            </a: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عتماد على </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أ</a:t>
            </a: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ساليب التعل</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a:t>
            </a: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م من خلال العمل </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على </a:t>
            </a: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تطوير الأداء التربوي المنتج</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a:t>
            </a:r>
            <a:endPar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endParaRPr>
          </a:p>
          <a:p>
            <a:pPr marL="342900" marR="0" lvl="0" indent="-342900" algn="r" defTabSz="914400" rtl="1" eaLnBrk="1" fontAlgn="auto" latinLnBrk="0" hangingPunct="1">
              <a:lnSpc>
                <a:spcPct val="15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دعم الطلبة  للمشارکة في مشروعات المدرسة المنتجة</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a:t>
            </a:r>
            <a:endPar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endParaRPr>
          </a:p>
          <a:p>
            <a:pPr marL="342900" marR="0" lvl="0" indent="-342900" algn="r" defTabSz="914400" rtl="1" eaLnBrk="1" fontAlgn="auto" latinLnBrk="0" hangingPunct="1">
              <a:lnSpc>
                <a:spcPct val="15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تنويع مصادر التمويل الذاتي </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من خلال </a:t>
            </a: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إقامة فعاليات متعددة </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داخل المدرسة </a:t>
            </a: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 </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a:t>
            </a:r>
            <a:endPar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endParaRPr>
          </a:p>
          <a:p>
            <a:pPr marL="342900" marR="0" lvl="0" indent="-342900" algn="r" defTabSz="914400" rtl="1" eaLnBrk="1" fontAlgn="auto" latinLnBrk="0" hangingPunct="1">
              <a:lnSpc>
                <a:spcPct val="15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الحرص على تشارکية العمل </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ل</a:t>
            </a: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تحقيق الأهداف التربوية</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a:t>
            </a:r>
            <a:endPar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endParaRPr>
          </a:p>
          <a:p>
            <a:pPr marL="342900" marR="0" lvl="0" indent="-342900" algn="r" defTabSz="914400" rtl="1" eaLnBrk="1" fontAlgn="auto" latinLnBrk="0" hangingPunct="1">
              <a:lnSpc>
                <a:spcPct val="15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توفير الأنشطة الإثرائية </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المحفزة والمتنوعة </a:t>
            </a: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لاکتشاف مهارات</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 وميولات الطلبة المختلفة.</a:t>
            </a:r>
            <a:endPar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endParaRPr>
          </a:p>
          <a:p>
            <a:pPr marL="342900" marR="0" lvl="0" indent="-342900" algn="r" defTabSz="914400" rtl="1" eaLnBrk="1" fontAlgn="auto" latinLnBrk="0" hangingPunct="1">
              <a:lnSpc>
                <a:spcPct val="15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تبني  آلية فعالة لمراقبة </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أ</a:t>
            </a:r>
            <a:r>
              <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داء المدرسة </a:t>
            </a:r>
            <a:r>
              <a:rPr kumimoji="0" lang="ar-JO"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rPr>
              <a:t>في الأنشطة المختلفة.</a:t>
            </a:r>
            <a:endParaRPr kumimoji="0" lang="ar-SA" sz="2400" b="0" i="0" u="none" strike="noStrike" kern="0" cap="none" spc="0" normalizeH="0" baseline="0" noProof="0" dirty="0">
              <a:ln>
                <a:noFill/>
              </a:ln>
              <a:solidFill>
                <a:srgbClr val="000000"/>
              </a:solidFill>
              <a:effectLs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18112460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B9F69BB-6D87-4B26-A199-097E8F5982BB}"/>
              </a:ext>
            </a:extLst>
          </p:cNvPr>
          <p:cNvSpPr txBox="1"/>
          <p:nvPr/>
        </p:nvSpPr>
        <p:spPr>
          <a:xfrm>
            <a:off x="232648" y="404664"/>
            <a:ext cx="11881320" cy="6617196"/>
          </a:xfrm>
          <a:prstGeom prst="rect">
            <a:avLst/>
          </a:prstGeom>
          <a:noFill/>
        </p:spPr>
        <p:txBody>
          <a:bodyPr wrap="square">
            <a:spAutoFit/>
          </a:bodyPr>
          <a:lstStyle/>
          <a:p>
            <a:pPr algn="r"/>
            <a:r>
              <a:rPr lang="ar-JO" sz="2800" b="1" dirty="0"/>
              <a:t>مقترحات لتفعيل الجامعة المنتجة </a:t>
            </a:r>
          </a:p>
          <a:p>
            <a:pPr algn="r"/>
            <a:endParaRPr lang="ar-JO" sz="2400" dirty="0"/>
          </a:p>
          <a:p>
            <a:pPr algn="r"/>
            <a:r>
              <a:rPr lang="ar-JO" sz="2400" dirty="0"/>
              <a:t>- مراعاة تحديث المناهج بما يتناسب التطور المستمر واستحداث تخصصات تخدم المجتمع.</a:t>
            </a:r>
          </a:p>
          <a:p>
            <a:pPr algn="r"/>
            <a:r>
              <a:rPr lang="ar-JO" sz="2400" dirty="0"/>
              <a:t>- مراعاة الجانب النظري والجانب العملي في بناء المنهاج وصياغة المحتوى بشكل يشجّع الباحث على التعلم.</a:t>
            </a:r>
          </a:p>
          <a:p>
            <a:pPr algn="r"/>
            <a:r>
              <a:rPr lang="ar-JO" sz="2400" dirty="0"/>
              <a:t>- الابتعاد عن الأسلوب التقليدي الذي يعتمد على الحفظ والتلقين.</a:t>
            </a:r>
          </a:p>
          <a:p>
            <a:pPr algn="r"/>
            <a:r>
              <a:rPr lang="ar-JO" sz="2400" dirty="0"/>
              <a:t>	- وضع استراتيجية متکاملة لمواجهة التحديات التي تواجه الجامعات وتحويلها لجامعات منتجة .</a:t>
            </a:r>
          </a:p>
          <a:p>
            <a:pPr algn="r"/>
            <a:r>
              <a:rPr lang="ar-JO" sz="2400" dirty="0"/>
              <a:t>	- تشجيع وتحفيز الطلبة نحو الإستثمار في الجامعة المنتجة للإرتقاء بالواقع الحالي للمجتمع المحلي.</a:t>
            </a:r>
          </a:p>
          <a:p>
            <a:pPr algn="r"/>
            <a:r>
              <a:rPr lang="ar-JO" sz="2400" dirty="0"/>
              <a:t>كما يتوجب عليها أن تبني أعمالها على أساس متين من التخطيط والتنظيم وبفعالية تنظيمية التي تعد أساساً لأداء الجامعة على جميع الأصعدة.</a:t>
            </a:r>
          </a:p>
          <a:p>
            <a:pPr algn="r"/>
            <a:endParaRPr lang="ar-JO" sz="2400" dirty="0"/>
          </a:p>
          <a:p>
            <a:pPr algn="r">
              <a:lnSpc>
                <a:spcPct val="150000"/>
              </a:lnSpc>
            </a:pPr>
            <a:r>
              <a:rPr lang="ar-JO" sz="2400" dirty="0"/>
              <a:t>       وختامًا، يمكن القول أن الانتقال والتحول من جامعات غير منتجة إلى جامعات منتجة يتطلب تكاتف الجهود وزيادة درجة التنسيق والتعاون مع كافة مؤسساتنا العلمية والتعليمية للمباشرة بإعداد وصياغة استراتيجيات حديثة ومبتكرة لجسر الهوة الإنتاجية واللحاق بركب الجامعات المنتجة والمتميزة.</a:t>
            </a:r>
          </a:p>
          <a:p>
            <a:pPr algn="r"/>
            <a:endParaRPr lang="ar-JO" sz="2400" dirty="0"/>
          </a:p>
          <a:p>
            <a:pPr algn="r"/>
            <a:endParaRPr lang="ar-JO" sz="2400" dirty="0"/>
          </a:p>
          <a:p>
            <a:pPr algn="r"/>
            <a:r>
              <a:rPr lang="ar-JO" sz="2400" dirty="0"/>
              <a:t> </a:t>
            </a:r>
            <a:endParaRPr lang="en-GB" sz="2400" dirty="0"/>
          </a:p>
        </p:txBody>
      </p:sp>
      <p:pic>
        <p:nvPicPr>
          <p:cNvPr id="4" name="Google Shape;143;p3">
            <a:extLst>
              <a:ext uri="{FF2B5EF4-FFF2-40B4-BE49-F238E27FC236}">
                <a16:creationId xmlns:a16="http://schemas.microsoft.com/office/drawing/2014/main" id="{BE9CE0E5-6847-40DD-BE2F-6AB711E51F65}"/>
              </a:ext>
            </a:extLst>
          </p:cNvPr>
          <p:cNvPicPr preferRelativeResize="0"/>
          <p:nvPr/>
        </p:nvPicPr>
        <p:blipFill rotWithShape="1">
          <a:blip r:embed="rId2">
            <a:alphaModFix/>
            <a:biLevel thresh="75000"/>
            <a:extLst>
              <a:ext uri="{BEBA8EAE-BF5A-486C-A8C5-ECC9F3942E4B}">
                <a14:imgProps xmlns:a14="http://schemas.microsoft.com/office/drawing/2010/main">
                  <a14:imgLayer r:embed="rId3">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5" name="Google Shape;110;p1">
            <a:extLst>
              <a:ext uri="{FF2B5EF4-FFF2-40B4-BE49-F238E27FC236}">
                <a16:creationId xmlns:a16="http://schemas.microsoft.com/office/drawing/2014/main" id="{2D259896-4FD8-4CC8-B136-99C28120B73F}"/>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extLst>
      <p:ext uri="{BB962C8B-B14F-4D97-AF65-F5344CB8AC3E}">
        <p14:creationId xmlns:p14="http://schemas.microsoft.com/office/powerpoint/2010/main" val="39214675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CD9E6A4-C2AB-41B9-8962-F0D79D9E8723}"/>
              </a:ext>
            </a:extLst>
          </p:cNvPr>
          <p:cNvSpPr txBox="1"/>
          <p:nvPr/>
        </p:nvSpPr>
        <p:spPr>
          <a:xfrm>
            <a:off x="3431704" y="620688"/>
            <a:ext cx="5122768" cy="646331"/>
          </a:xfrm>
          <a:prstGeom prst="rect">
            <a:avLst/>
          </a:prstGeom>
          <a:noFill/>
        </p:spPr>
        <p:txBody>
          <a:bodyPr wrap="square">
            <a:spAutoFit/>
          </a:bodyPr>
          <a:lstStyle/>
          <a:p>
            <a:r>
              <a:rPr lang="ar-JO" sz="3600" b="1" dirty="0">
                <a:solidFill>
                  <a:schemeClr val="bg1"/>
                </a:solidFill>
              </a:rPr>
              <a:t>مفاهيم متعلقة بالجامعة الذكية</a:t>
            </a:r>
          </a:p>
        </p:txBody>
      </p:sp>
      <p:sp>
        <p:nvSpPr>
          <p:cNvPr id="5" name="TextBox 4">
            <a:extLst>
              <a:ext uri="{FF2B5EF4-FFF2-40B4-BE49-F238E27FC236}">
                <a16:creationId xmlns:a16="http://schemas.microsoft.com/office/drawing/2014/main" id="{1D3D7D74-D2D6-4B38-BE6B-F35A9997D8C0}"/>
              </a:ext>
            </a:extLst>
          </p:cNvPr>
          <p:cNvSpPr txBox="1"/>
          <p:nvPr/>
        </p:nvSpPr>
        <p:spPr>
          <a:xfrm>
            <a:off x="244726" y="1559349"/>
            <a:ext cx="11496724" cy="5262979"/>
          </a:xfrm>
          <a:prstGeom prst="rect">
            <a:avLst/>
          </a:prstGeom>
          <a:noFill/>
        </p:spPr>
        <p:txBody>
          <a:bodyPr wrap="square">
            <a:spAutoFit/>
          </a:bodyPr>
          <a:lstStyle/>
          <a:p>
            <a:pPr algn="just" rtl="1">
              <a:spcBef>
                <a:spcPts val="0"/>
              </a:spcBef>
              <a:spcAft>
                <a:spcPts val="0"/>
              </a:spcAft>
            </a:pPr>
            <a:r>
              <a:rPr lang="ar-JO" sz="2400" b="0" i="0" u="none" strike="noStrike" dirty="0">
                <a:solidFill>
                  <a:srgbClr val="000000"/>
                </a:solidFill>
                <a:effectLst/>
                <a:latin typeface="Arial" panose="020B0604020202020204" pitchFamily="34" charset="0"/>
              </a:rPr>
              <a:t>        قبل التطرق الى مفهوم الجامعة الذكية وأهدافها ومجالاتها لا بدّ من الإشارة الى سلسلة التطورات التي أظهرت الجامعة الذكية والتي بدأت بفضل التكنولوجيا والتقنيات الحديثة ، ومن هذه المفاهيم التي كانت مقدمة لظهور الجامعة الذكية (</a:t>
            </a:r>
            <a:r>
              <a:rPr lang="ar-JO" sz="2400" b="1" i="0" u="none" strike="noStrike" dirty="0">
                <a:solidFill>
                  <a:srgbClr val="000000"/>
                </a:solidFill>
                <a:effectLst/>
                <a:latin typeface="Arial" panose="020B0604020202020204" pitchFamily="34" charset="0"/>
              </a:rPr>
              <a:t>مفهوم الأنظمة الذكية والبيئات الذكية والمدن الذكية والتعليم الذكي</a:t>
            </a:r>
            <a:r>
              <a:rPr lang="ar-JO" sz="2400" b="0" i="0" u="none" strike="noStrike" dirty="0">
                <a:solidFill>
                  <a:srgbClr val="000000"/>
                </a:solidFill>
                <a:effectLst/>
                <a:latin typeface="Arial" panose="020B0604020202020204" pitchFamily="34" charset="0"/>
              </a:rPr>
              <a:t>).</a:t>
            </a:r>
          </a:p>
          <a:p>
            <a:pPr algn="just" rtl="1">
              <a:spcBef>
                <a:spcPts val="0"/>
              </a:spcBef>
              <a:spcAft>
                <a:spcPts val="0"/>
              </a:spcAft>
            </a:pPr>
            <a:endParaRPr lang="ar-JO" sz="2400" b="0" dirty="0">
              <a:effectLst/>
            </a:endParaRPr>
          </a:p>
          <a:p>
            <a:pPr algn="just" rtl="1">
              <a:spcBef>
                <a:spcPts val="0"/>
              </a:spcBef>
              <a:spcAft>
                <a:spcPts val="0"/>
              </a:spcAft>
            </a:pPr>
            <a:r>
              <a:rPr lang="ar-JO" sz="2400" b="0" i="0" u="none" strike="noStrike" dirty="0">
                <a:solidFill>
                  <a:srgbClr val="000000"/>
                </a:solidFill>
                <a:effectLst/>
                <a:latin typeface="Arial" panose="020B0604020202020204" pitchFamily="34" charset="0"/>
              </a:rPr>
              <a:t> </a:t>
            </a:r>
            <a:r>
              <a:rPr lang="ar-JO" sz="2400" b="1" i="0" u="none" strike="noStrike" dirty="0">
                <a:solidFill>
                  <a:srgbClr val="000000"/>
                </a:solidFill>
                <a:effectLst/>
                <a:latin typeface="Arial" panose="020B0604020202020204" pitchFamily="34" charset="0"/>
              </a:rPr>
              <a:t>الأنظمة الذكية</a:t>
            </a:r>
            <a:r>
              <a:rPr lang="ar-JO" sz="2400" b="0" i="0" u="none" strike="noStrike" dirty="0">
                <a:solidFill>
                  <a:srgbClr val="000000"/>
                </a:solidFill>
                <a:effectLst/>
                <a:latin typeface="Arial" panose="020B0604020202020204" pitchFamily="34" charset="0"/>
              </a:rPr>
              <a:t>: وهي مجموعة من العناصر المترابطة ذات صفات معينة تتفاعل مع بعضها البعض لتحقيق هدف معين، فهي عبارة عن مجموعة من المدخلات يتم إعدادها وتجهيزها بطرائق معينة وإجراءات مخصصة للوصول الى مخرجات محددة تحقق الهدف المطلوب .</a:t>
            </a:r>
          </a:p>
          <a:p>
            <a:pPr algn="just" rtl="1">
              <a:spcBef>
                <a:spcPts val="0"/>
              </a:spcBef>
              <a:spcAft>
                <a:spcPts val="0"/>
              </a:spcAft>
            </a:pPr>
            <a:r>
              <a:rPr lang="ar-JO" sz="2400" b="0" i="0" u="none" strike="noStrike" dirty="0">
                <a:solidFill>
                  <a:srgbClr val="000000"/>
                </a:solidFill>
                <a:effectLst/>
                <a:latin typeface="Arial" panose="020B0604020202020204" pitchFamily="34" charset="0"/>
              </a:rPr>
              <a:t> </a:t>
            </a:r>
            <a:r>
              <a:rPr lang="ar-JO" sz="2400" b="1" i="0" u="none" strike="noStrike" dirty="0">
                <a:solidFill>
                  <a:srgbClr val="000000"/>
                </a:solidFill>
                <a:effectLst/>
                <a:latin typeface="Arial" panose="020B0604020202020204" pitchFamily="34" charset="0"/>
              </a:rPr>
              <a:t>البيئات الذكية </a:t>
            </a:r>
            <a:r>
              <a:rPr lang="ar-JO" sz="2400" b="0" i="0" u="none" strike="noStrike" dirty="0">
                <a:solidFill>
                  <a:srgbClr val="000000"/>
                </a:solidFill>
                <a:effectLst/>
                <a:latin typeface="Arial" panose="020B0604020202020204" pitchFamily="34" charset="0"/>
              </a:rPr>
              <a:t>: يعتمد تصميم البيئات الذكية على مجموعة متنوعة من التخصصات بما فيها الحوسبة المنتشرة والمتنقلة وشبكات الاستشعار والذكاء الاصطناعي والروبوتات والحوسبة متعددة الوسائط والبرمجيات التي تستند عليها البيئات الذكية.</a:t>
            </a:r>
          </a:p>
          <a:p>
            <a:pPr algn="just" rtl="1">
              <a:spcBef>
                <a:spcPts val="0"/>
              </a:spcBef>
              <a:spcAft>
                <a:spcPts val="0"/>
              </a:spcAft>
            </a:pPr>
            <a:r>
              <a:rPr lang="ar-JO" sz="2400" b="0" i="0" u="none" strike="noStrike" dirty="0">
                <a:solidFill>
                  <a:srgbClr val="000000"/>
                </a:solidFill>
                <a:effectLst/>
                <a:latin typeface="Arial" panose="020B0604020202020204" pitchFamily="34" charset="0"/>
              </a:rPr>
              <a:t> </a:t>
            </a:r>
            <a:r>
              <a:rPr lang="ar-JO" sz="2400" b="1" i="0" u="none" strike="noStrike" dirty="0">
                <a:solidFill>
                  <a:srgbClr val="000000"/>
                </a:solidFill>
                <a:effectLst/>
                <a:latin typeface="Arial" panose="020B0604020202020204" pitchFamily="34" charset="0"/>
              </a:rPr>
              <a:t>المدن الذكية</a:t>
            </a:r>
            <a:r>
              <a:rPr lang="ar-JO" sz="2400" b="0" i="0" u="none" strike="noStrike" dirty="0">
                <a:solidFill>
                  <a:srgbClr val="000000"/>
                </a:solidFill>
                <a:effectLst/>
                <a:latin typeface="Arial" panose="020B0604020202020204" pitchFamily="34" charset="0"/>
              </a:rPr>
              <a:t>: وتعرف المدن الذكية بأنها تلك التي يتم بها دمج تكنولوجيا المعلومات والاتصالات مع البيئة التحتية التقليدية وإيجاد منشأة جديدة منسقة ومتكاملة باستخدام التكنولوجيا الرقمية، وتبرز فكرة المدينة الذكية عندما نعبر لمجتمع المعرفة الذي يهتم بالمعرفة والإبداع ورأس المال البشري .</a:t>
            </a:r>
            <a:endParaRPr lang="ar-JO" sz="2400" b="0" dirty="0">
              <a:effectLst/>
            </a:endParaRPr>
          </a:p>
          <a:p>
            <a:pPr algn="just"/>
            <a:endParaRPr lang="en-GB" sz="2400" dirty="0"/>
          </a:p>
        </p:txBody>
      </p:sp>
      <p:pic>
        <p:nvPicPr>
          <p:cNvPr id="6" name="Google Shape;143;p3">
            <a:extLst>
              <a:ext uri="{FF2B5EF4-FFF2-40B4-BE49-F238E27FC236}">
                <a16:creationId xmlns:a16="http://schemas.microsoft.com/office/drawing/2014/main" id="{4CB49E70-F38D-4604-98A4-ED7CF809ED67}"/>
              </a:ext>
            </a:extLst>
          </p:cNvPr>
          <p:cNvPicPr preferRelativeResize="0"/>
          <p:nvPr/>
        </p:nvPicPr>
        <p:blipFill rotWithShape="1">
          <a:blip r:embed="rId2">
            <a:alphaModFix/>
            <a:biLevel thresh="75000"/>
            <a:extLst>
              <a:ext uri="{BEBA8EAE-BF5A-486C-A8C5-ECC9F3942E4B}">
                <a14:imgProps xmlns:a14="http://schemas.microsoft.com/office/drawing/2010/main">
                  <a14:imgLayer r:embed="rId3">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7" name="Google Shape;110;p1">
            <a:extLst>
              <a:ext uri="{FF2B5EF4-FFF2-40B4-BE49-F238E27FC236}">
                <a16:creationId xmlns:a16="http://schemas.microsoft.com/office/drawing/2014/main" id="{B30F402A-29B4-421D-BE5C-098710224684}"/>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extLst>
      <p:ext uri="{BB962C8B-B14F-4D97-AF65-F5344CB8AC3E}">
        <p14:creationId xmlns:p14="http://schemas.microsoft.com/office/powerpoint/2010/main" val="27672184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AC65EAD-1759-48BC-8D5F-06F67BC6B578}"/>
              </a:ext>
            </a:extLst>
          </p:cNvPr>
          <p:cNvSpPr txBox="1"/>
          <p:nvPr/>
        </p:nvSpPr>
        <p:spPr>
          <a:xfrm>
            <a:off x="695400" y="908720"/>
            <a:ext cx="10873208" cy="4847481"/>
          </a:xfrm>
          <a:prstGeom prst="rect">
            <a:avLst/>
          </a:prstGeom>
          <a:noFill/>
        </p:spPr>
        <p:txBody>
          <a:bodyPr wrap="square">
            <a:spAutoFit/>
          </a:bodyPr>
          <a:lstStyle/>
          <a:p>
            <a:pPr lvl="0" algn="just" rtl="1"/>
            <a:r>
              <a:rPr lang="ar-DZ" sz="2400" b="1" dirty="0">
                <a:effectLst/>
                <a:latin typeface="Calibri" panose="020F0502020204030204" pitchFamily="34" charset="0"/>
                <a:ea typeface="Calibri" panose="020F0502020204030204" pitchFamily="34" charset="0"/>
                <a:cs typeface="+mj-cs"/>
              </a:rPr>
              <a:t>تعريف الجامعة الذكية</a:t>
            </a:r>
            <a:endParaRPr lang="en-GB" sz="2400" dirty="0">
              <a:effectLst/>
              <a:latin typeface="Calibri" panose="020F0502020204030204" pitchFamily="34" charset="0"/>
              <a:ea typeface="Calibri" panose="020F0502020204030204" pitchFamily="34" charset="0"/>
              <a:cs typeface="+mj-cs"/>
            </a:endParaRPr>
          </a:p>
          <a:p>
            <a:pPr indent="359410" algn="just" rtl="1">
              <a:lnSpc>
                <a:spcPct val="150000"/>
              </a:lnSpc>
            </a:pPr>
            <a:r>
              <a:rPr lang="ar-SA" sz="2400" dirty="0">
                <a:effectLst/>
                <a:latin typeface="Calibri" panose="020F0502020204030204" pitchFamily="34" charset="0"/>
                <a:ea typeface="Calibri" panose="020F0502020204030204" pitchFamily="34" charset="0"/>
                <a:cs typeface="+mj-cs"/>
              </a:rPr>
              <a:t>الجامعة الذكية هي مؤسسة تعليمية ذات كفاءة وف</a:t>
            </a:r>
            <a:r>
              <a:rPr lang="ar-JO" sz="2400" dirty="0">
                <a:effectLst/>
                <a:latin typeface="Calibri" panose="020F0502020204030204" pitchFamily="34" charset="0"/>
                <a:ea typeface="Calibri" panose="020F0502020204030204" pitchFamily="34" charset="0"/>
                <a:cs typeface="+mj-cs"/>
              </a:rPr>
              <a:t>اع</a:t>
            </a:r>
            <a:r>
              <a:rPr lang="ar-SA" sz="2400" dirty="0">
                <a:effectLst/>
                <a:latin typeface="Calibri" panose="020F0502020204030204" pitchFamily="34" charset="0"/>
                <a:ea typeface="Calibri" panose="020F0502020204030204" pitchFamily="34" charset="0"/>
                <a:cs typeface="+mj-cs"/>
              </a:rPr>
              <a:t>لية عالية، تستخدم التقنية الذكية في البنية التحتية لأنظمتها بهدف جعل العملية التعليمية أكثر حيوية، إذ توفر بيئات تعليمية غنية وتفاعلية ومتغيرة باستمرار، </a:t>
            </a:r>
            <a:r>
              <a:rPr lang="ar-JO" sz="2400" dirty="0">
                <a:effectLst/>
                <a:latin typeface="Calibri" panose="020F0502020204030204" pitchFamily="34" charset="0"/>
                <a:ea typeface="Calibri" panose="020F0502020204030204" pitchFamily="34" charset="0"/>
                <a:cs typeface="+mj-cs"/>
              </a:rPr>
              <a:t>و</a:t>
            </a:r>
            <a:r>
              <a:rPr lang="ar-SA" sz="2400" dirty="0">
                <a:effectLst/>
                <a:latin typeface="Calibri" panose="020F0502020204030204" pitchFamily="34" charset="0"/>
                <a:ea typeface="Calibri" panose="020F0502020204030204" pitchFamily="34" charset="0"/>
                <a:cs typeface="+mj-cs"/>
              </a:rPr>
              <a:t>تعمل على تمكين قدرات الأفراد وسلوكياتهم وتشجيعهم على التفاعل والتعاون، وعلى زيادة المشاركة والتواصل بين الطلبة والمعلمين في الإطار الذي يجعلهم مشاركين ومسؤولين في تطوير ورفع مستوى العملية التعليمية، وتهدف إلى التحول من مستهلك للمعرفة إلى منتج لها والتحول بالمجتمع بأكمله إلى مجتمع معرفي</a:t>
            </a:r>
            <a:r>
              <a:rPr lang="ar-JO" sz="2400" dirty="0">
                <a:effectLst/>
                <a:latin typeface="Calibri" panose="020F0502020204030204" pitchFamily="34" charset="0"/>
                <a:ea typeface="Calibri" panose="020F0502020204030204" pitchFamily="34" charset="0"/>
                <a:cs typeface="+mj-cs"/>
              </a:rPr>
              <a:t>. </a:t>
            </a:r>
          </a:p>
          <a:p>
            <a:pPr indent="359410" algn="just" rtl="1">
              <a:lnSpc>
                <a:spcPct val="150000"/>
              </a:lnSpc>
            </a:pPr>
            <a:endParaRPr lang="ar-JO" sz="2400" dirty="0">
              <a:latin typeface="Calibri" panose="020F0502020204030204" pitchFamily="34" charset="0"/>
              <a:ea typeface="Calibri" panose="020F0502020204030204" pitchFamily="34" charset="0"/>
              <a:cs typeface="+mj-cs"/>
            </a:endParaRPr>
          </a:p>
          <a:p>
            <a:pPr indent="359410" algn="just" rtl="1">
              <a:lnSpc>
                <a:spcPct val="150000"/>
              </a:lnSpc>
            </a:pPr>
            <a:r>
              <a:rPr lang="ar-DZ" sz="2400" dirty="0">
                <a:effectLst/>
                <a:latin typeface="Times New Roman" panose="02020603050405020304" pitchFamily="18" charset="0"/>
                <a:ea typeface="Calibri" panose="020F0502020204030204" pitchFamily="34" charset="0"/>
                <a:cs typeface="Times New Roman" panose="02020603050405020304" pitchFamily="18" charset="0"/>
              </a:rPr>
              <a:t>كما يمكن الاشارة </a:t>
            </a:r>
            <a:r>
              <a:rPr lang="ar-JO" sz="2400" dirty="0">
                <a:effectLst/>
                <a:latin typeface="Times New Roman" panose="02020603050405020304" pitchFamily="18" charset="0"/>
                <a:ea typeface="Calibri" panose="020F0502020204030204" pitchFamily="34" charset="0"/>
                <a:cs typeface="Times New Roman" panose="02020603050405020304" pitchFamily="18" charset="0"/>
              </a:rPr>
              <a:t>إ</a:t>
            </a:r>
            <a:r>
              <a:rPr lang="ar-DZ" sz="2400" dirty="0">
                <a:effectLst/>
                <a:latin typeface="Times New Roman" panose="02020603050405020304" pitchFamily="18" charset="0"/>
                <a:ea typeface="Calibri" panose="020F0502020204030204" pitchFamily="34" charset="0"/>
                <a:cs typeface="Times New Roman" panose="02020603050405020304" pitchFamily="18" charset="0"/>
              </a:rPr>
              <a:t>لى </a:t>
            </a:r>
            <a:r>
              <a:rPr lang="ar-JO" sz="2400" dirty="0">
                <a:effectLst/>
                <a:latin typeface="Times New Roman" panose="02020603050405020304" pitchFamily="18" charset="0"/>
                <a:ea typeface="Calibri" panose="020F0502020204030204" pitchFamily="34" charset="0"/>
                <a:cs typeface="Times New Roman" panose="02020603050405020304" pitchFamily="18" charset="0"/>
              </a:rPr>
              <a:t>أن الجامعة الذكية</a:t>
            </a:r>
            <a:r>
              <a:rPr lang="ar-DZ" sz="2400" dirty="0">
                <a:effectLst/>
                <a:latin typeface="Times New Roman" panose="02020603050405020304" pitchFamily="18" charset="0"/>
                <a:ea typeface="Calibri" panose="020F0502020204030204" pitchFamily="34" charset="0"/>
                <a:cs typeface="Times New Roman" panose="02020603050405020304" pitchFamily="18" charset="0"/>
              </a:rPr>
              <a:t> "منبر يستحوذ ويوف</a:t>
            </a:r>
            <a:r>
              <a:rPr lang="ar-JO" sz="2400" dirty="0">
                <a:effectLst/>
                <a:latin typeface="Times New Roman" panose="02020603050405020304" pitchFamily="18" charset="0"/>
                <a:ea typeface="Calibri" panose="020F0502020204030204" pitchFamily="34" charset="0"/>
                <a:cs typeface="Times New Roman" panose="02020603050405020304" pitchFamily="18" charset="0"/>
              </a:rPr>
              <a:t>ّ</a:t>
            </a:r>
            <a:r>
              <a:rPr lang="ar-DZ" sz="2400" dirty="0">
                <a:effectLst/>
                <a:latin typeface="Times New Roman" panose="02020603050405020304" pitchFamily="18" charset="0"/>
                <a:ea typeface="Calibri" panose="020F0502020204030204" pitchFamily="34" charset="0"/>
                <a:cs typeface="Times New Roman" panose="02020603050405020304" pitchFamily="18" charset="0"/>
              </a:rPr>
              <a:t>ر البيانات الأساسية لقيادة وتحسين بيئة التعليم من خلال بيانات </a:t>
            </a:r>
            <a:r>
              <a:rPr lang="ar-JO" sz="2400" dirty="0">
                <a:effectLst/>
                <a:latin typeface="Times New Roman" panose="02020603050405020304" pitchFamily="18" charset="0"/>
                <a:ea typeface="Calibri" panose="020F0502020204030204" pitchFamily="34" charset="0"/>
                <a:cs typeface="Times New Roman" panose="02020603050405020304" pitchFamily="18" charset="0"/>
              </a:rPr>
              <a:t>أ</a:t>
            </a:r>
            <a:r>
              <a:rPr lang="ar-DZ" sz="2400" dirty="0">
                <a:effectLst/>
                <a:latin typeface="Times New Roman" panose="02020603050405020304" pitchFamily="18" charset="0"/>
                <a:ea typeface="Calibri" panose="020F0502020204030204" pitchFamily="34" charset="0"/>
                <a:cs typeface="Times New Roman" panose="02020603050405020304" pitchFamily="18" charset="0"/>
              </a:rPr>
              <a:t>جهزة الاستشعار وربط البيانات وجعلها مفتوحة و</a:t>
            </a:r>
            <a:r>
              <a:rPr lang="ar-JO" sz="2400" dirty="0">
                <a:effectLst/>
                <a:latin typeface="Times New Roman" panose="02020603050405020304" pitchFamily="18" charset="0"/>
                <a:ea typeface="Calibri" panose="020F0502020204030204" pitchFamily="34" charset="0"/>
                <a:cs typeface="Times New Roman" panose="02020603050405020304" pitchFamily="18" charset="0"/>
              </a:rPr>
              <a:t>إ</a:t>
            </a:r>
            <a:r>
              <a:rPr lang="ar-DZ" sz="2400" dirty="0">
                <a:effectLst/>
                <a:latin typeface="Times New Roman" panose="02020603050405020304" pitchFamily="18" charset="0"/>
                <a:ea typeface="Calibri" panose="020F0502020204030204" pitchFamily="34" charset="0"/>
                <a:cs typeface="Times New Roman" panose="02020603050405020304" pitchFamily="18" charset="0"/>
              </a:rPr>
              <a:t>ضفاء الطابع الرسمي لتدريس المعارف</a:t>
            </a:r>
            <a:r>
              <a:rPr lang="ar-JO" sz="2400" b="1" dirty="0">
                <a:solidFill>
                  <a:srgbClr val="333333"/>
                </a:solidFill>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2400" b="1" dirty="0">
                <a:solidFill>
                  <a:srgbClr val="333333"/>
                </a:solidFill>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GB" sz="2400" dirty="0">
              <a:effectLst/>
              <a:latin typeface="Calibri" panose="020F0502020204030204" pitchFamily="34" charset="0"/>
              <a:ea typeface="Calibri" panose="020F0502020204030204" pitchFamily="34" charset="0"/>
              <a:cs typeface="+mj-cs"/>
            </a:endParaRPr>
          </a:p>
        </p:txBody>
      </p:sp>
      <p:sp>
        <p:nvSpPr>
          <p:cNvPr id="5" name="TextBox 4">
            <a:extLst>
              <a:ext uri="{FF2B5EF4-FFF2-40B4-BE49-F238E27FC236}">
                <a16:creationId xmlns:a16="http://schemas.microsoft.com/office/drawing/2014/main" id="{5AA839C9-979A-4481-9641-9D5475EF5849}"/>
              </a:ext>
            </a:extLst>
          </p:cNvPr>
          <p:cNvSpPr txBox="1"/>
          <p:nvPr/>
        </p:nvSpPr>
        <p:spPr>
          <a:xfrm>
            <a:off x="2867980" y="260648"/>
            <a:ext cx="6096000" cy="461665"/>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ar-DZ" sz="2400" b="1"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Times New Roman" panose="02020603050405020304" pitchFamily="18" charset="0"/>
                <a:sym typeface="Arial"/>
              </a:rPr>
              <a:t>طبيعة ومفهوم وخصائص الجامعة الذكية</a:t>
            </a:r>
            <a:endParaRPr kumimoji="0" lang="en-GB" sz="24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Arial"/>
              <a:sym typeface="Arial"/>
            </a:endParaRPr>
          </a:p>
        </p:txBody>
      </p:sp>
      <p:pic>
        <p:nvPicPr>
          <p:cNvPr id="7" name="Google Shape;143;p3">
            <a:extLst>
              <a:ext uri="{FF2B5EF4-FFF2-40B4-BE49-F238E27FC236}">
                <a16:creationId xmlns:a16="http://schemas.microsoft.com/office/drawing/2014/main" id="{1CE4239A-D22C-475F-8CDC-49573BF54235}"/>
              </a:ext>
            </a:extLst>
          </p:cNvPr>
          <p:cNvPicPr preferRelativeResize="0"/>
          <p:nvPr/>
        </p:nvPicPr>
        <p:blipFill rotWithShape="1">
          <a:blip r:embed="rId2">
            <a:alphaModFix/>
            <a:biLevel thresh="75000"/>
            <a:extLst>
              <a:ext uri="{BEBA8EAE-BF5A-486C-A8C5-ECC9F3942E4B}">
                <a14:imgProps xmlns:a14="http://schemas.microsoft.com/office/drawing/2010/main">
                  <a14:imgLayer r:embed="rId3">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8" name="Google Shape;110;p1">
            <a:extLst>
              <a:ext uri="{FF2B5EF4-FFF2-40B4-BE49-F238E27FC236}">
                <a16:creationId xmlns:a16="http://schemas.microsoft.com/office/drawing/2014/main" id="{F51003D8-291B-40D2-829B-B1377CF4E06A}"/>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extLst>
      <p:ext uri="{BB962C8B-B14F-4D97-AF65-F5344CB8AC3E}">
        <p14:creationId xmlns:p14="http://schemas.microsoft.com/office/powerpoint/2010/main" val="41719144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D626E5F-FC80-49BA-A916-9947FA8024FD}"/>
              </a:ext>
            </a:extLst>
          </p:cNvPr>
          <p:cNvSpPr txBox="1"/>
          <p:nvPr/>
        </p:nvSpPr>
        <p:spPr>
          <a:xfrm>
            <a:off x="9395108" y="960976"/>
            <a:ext cx="2790095" cy="646331"/>
          </a:xfrm>
          <a:prstGeom prst="rect">
            <a:avLst/>
          </a:prstGeom>
          <a:noFill/>
        </p:spPr>
        <p:txBody>
          <a:bodyPr wrap="square">
            <a:spAutoFit/>
          </a:bodyPr>
          <a:lstStyle/>
          <a:p>
            <a:r>
              <a:rPr lang="ar-JO" sz="3600" b="1" dirty="0">
                <a:solidFill>
                  <a:schemeClr val="bg1"/>
                </a:solidFill>
              </a:rPr>
              <a:t>التعليم الذكي</a:t>
            </a:r>
          </a:p>
        </p:txBody>
      </p:sp>
      <p:sp>
        <p:nvSpPr>
          <p:cNvPr id="5" name="TextBox 4">
            <a:extLst>
              <a:ext uri="{FF2B5EF4-FFF2-40B4-BE49-F238E27FC236}">
                <a16:creationId xmlns:a16="http://schemas.microsoft.com/office/drawing/2014/main" id="{5F057479-F196-42D5-9E75-97F6BBFC615A}"/>
              </a:ext>
            </a:extLst>
          </p:cNvPr>
          <p:cNvSpPr txBox="1"/>
          <p:nvPr/>
        </p:nvSpPr>
        <p:spPr>
          <a:xfrm>
            <a:off x="658850" y="1556792"/>
            <a:ext cx="10874300" cy="5016758"/>
          </a:xfrm>
          <a:prstGeom prst="rect">
            <a:avLst/>
          </a:prstGeom>
          <a:noFill/>
        </p:spPr>
        <p:txBody>
          <a:bodyPr wrap="square">
            <a:spAutoFit/>
          </a:bodyPr>
          <a:lstStyle/>
          <a:p>
            <a:pPr algn="r" rtl="1">
              <a:spcBef>
                <a:spcPts val="0"/>
              </a:spcBef>
              <a:spcAft>
                <a:spcPts val="0"/>
              </a:spcAft>
            </a:pPr>
            <a:r>
              <a:rPr lang="ar-JO" sz="3200" b="0" i="0" u="none" strike="noStrike" dirty="0">
                <a:solidFill>
                  <a:srgbClr val="000000"/>
                </a:solidFill>
                <a:effectLst/>
                <a:latin typeface="Arial" panose="020B0604020202020204" pitchFamily="34" charset="0"/>
              </a:rPr>
              <a:t> </a:t>
            </a:r>
            <a:endParaRPr lang="ar-JO" sz="3200" b="0" dirty="0">
              <a:effectLst/>
            </a:endParaRPr>
          </a:p>
          <a:p>
            <a:pPr algn="r" rtl="1">
              <a:spcBef>
                <a:spcPts val="0"/>
              </a:spcBef>
              <a:spcAft>
                <a:spcPts val="0"/>
              </a:spcAft>
            </a:pPr>
            <a:r>
              <a:rPr lang="ar-JO" sz="3200" b="0" i="0" u="none" strike="noStrike" dirty="0">
                <a:solidFill>
                  <a:srgbClr val="000000"/>
                </a:solidFill>
                <a:effectLst/>
                <a:latin typeface="Arial" panose="020B0604020202020204" pitchFamily="34" charset="0"/>
              </a:rPr>
              <a:t> التعليم الذكي </a:t>
            </a:r>
            <a:r>
              <a:rPr lang="ar-JO" sz="3200" dirty="0">
                <a:latin typeface="Arial" panose="020B0604020202020204" pitchFamily="34" charset="0"/>
              </a:rPr>
              <a:t>هو</a:t>
            </a:r>
            <a:r>
              <a:rPr lang="ar-JO" sz="3200" b="0" i="0" u="none" strike="noStrike" dirty="0">
                <a:solidFill>
                  <a:srgbClr val="000000"/>
                </a:solidFill>
                <a:effectLst/>
                <a:latin typeface="Arial" panose="020B0604020202020204" pitchFamily="34" charset="0"/>
              </a:rPr>
              <a:t> نموذج جديد للتعليم اليوم يلعب دورًا مهمًا في إيجاد بيئة تعليم ذات كفاءة عالية ويقدم محتويات ذات طابع شخصي ، مما يوفّر للمتعلمين بيئة مريحة واتصالات واسعة ومصادر تعليم غنية تجعل عملية التعليم أكثر فاعلية وحيوية.</a:t>
            </a:r>
          </a:p>
          <a:p>
            <a:pPr algn="r" rtl="1">
              <a:spcBef>
                <a:spcPts val="0"/>
              </a:spcBef>
              <a:spcAft>
                <a:spcPts val="0"/>
              </a:spcAft>
            </a:pPr>
            <a:endParaRPr lang="ar-JO" sz="3200" dirty="0">
              <a:latin typeface="Arial" panose="020B0604020202020204" pitchFamily="34" charset="0"/>
            </a:endParaRPr>
          </a:p>
          <a:p>
            <a:pPr algn="r" rtl="1">
              <a:spcBef>
                <a:spcPts val="0"/>
              </a:spcBef>
              <a:spcAft>
                <a:spcPts val="0"/>
              </a:spcAft>
            </a:pPr>
            <a:r>
              <a:rPr lang="ar-JO" sz="3200" b="0" i="0" u="none" strike="noStrike" dirty="0">
                <a:solidFill>
                  <a:srgbClr val="000000"/>
                </a:solidFill>
                <a:effectLst/>
                <a:latin typeface="Arial" panose="020B0604020202020204" pitchFamily="34" charset="0"/>
              </a:rPr>
              <a:t> كما يعرف التعليم الذكي بأنه نهج إنساني للتعليم يوفّر التدريب العملي والفرص الشخصية للحصول على المعلومات وإدارة المعرفة والتفاعل والتعاون مع الزملاء والمدرسين، بحيث يستطيع المتعلمين تطبيق معارفهم ومهاراتهم في حل المشاكل وتحقيق الأهداف ضمن السياق الحقيقي (العويني،2016).</a:t>
            </a:r>
            <a:br>
              <a:rPr lang="ar-JO" sz="3200" dirty="0"/>
            </a:br>
            <a:endParaRPr lang="en-GB" sz="3200" dirty="0"/>
          </a:p>
        </p:txBody>
      </p:sp>
      <p:sp>
        <p:nvSpPr>
          <p:cNvPr id="6" name="TextBox 5">
            <a:extLst>
              <a:ext uri="{FF2B5EF4-FFF2-40B4-BE49-F238E27FC236}">
                <a16:creationId xmlns:a16="http://schemas.microsoft.com/office/drawing/2014/main" id="{4E912295-6639-4B7D-8034-B0FA3975C1BB}"/>
              </a:ext>
            </a:extLst>
          </p:cNvPr>
          <p:cNvSpPr txBox="1"/>
          <p:nvPr/>
        </p:nvSpPr>
        <p:spPr>
          <a:xfrm>
            <a:off x="3431704" y="620688"/>
            <a:ext cx="5122768" cy="646331"/>
          </a:xfrm>
          <a:prstGeom prst="rect">
            <a:avLst/>
          </a:prstGeom>
          <a:noFill/>
        </p:spPr>
        <p:txBody>
          <a:bodyPr wrap="square">
            <a:spAutoFit/>
          </a:bodyPr>
          <a:lstStyle/>
          <a:p>
            <a:r>
              <a:rPr lang="ar-JO" sz="3600" b="1" dirty="0">
                <a:solidFill>
                  <a:schemeClr val="bg1"/>
                </a:solidFill>
              </a:rPr>
              <a:t>مفاهيم متعلقة بالجامعة الذكية</a:t>
            </a:r>
          </a:p>
        </p:txBody>
      </p:sp>
      <p:pic>
        <p:nvPicPr>
          <p:cNvPr id="7" name="Google Shape;143;p3">
            <a:extLst>
              <a:ext uri="{FF2B5EF4-FFF2-40B4-BE49-F238E27FC236}">
                <a16:creationId xmlns:a16="http://schemas.microsoft.com/office/drawing/2014/main" id="{60BCD160-ACBA-465C-B080-FC275C4C2E47}"/>
              </a:ext>
            </a:extLst>
          </p:cNvPr>
          <p:cNvPicPr preferRelativeResize="0"/>
          <p:nvPr/>
        </p:nvPicPr>
        <p:blipFill rotWithShape="1">
          <a:blip r:embed="rId2">
            <a:alphaModFix/>
            <a:biLevel thresh="75000"/>
            <a:extLst>
              <a:ext uri="{BEBA8EAE-BF5A-486C-A8C5-ECC9F3942E4B}">
                <a14:imgProps xmlns:a14="http://schemas.microsoft.com/office/drawing/2010/main">
                  <a14:imgLayer r:embed="rId3">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Tree>
    <p:extLst>
      <p:ext uri="{BB962C8B-B14F-4D97-AF65-F5344CB8AC3E}">
        <p14:creationId xmlns:p14="http://schemas.microsoft.com/office/powerpoint/2010/main" val="11004552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CFC3DC-E1EA-4F5F-BDAE-B5DAF6294E26}"/>
              </a:ext>
            </a:extLst>
          </p:cNvPr>
          <p:cNvSpPr txBox="1"/>
          <p:nvPr/>
        </p:nvSpPr>
        <p:spPr>
          <a:xfrm>
            <a:off x="2567608" y="332656"/>
            <a:ext cx="6418912" cy="646331"/>
          </a:xfrm>
          <a:prstGeom prst="rect">
            <a:avLst/>
          </a:prstGeom>
          <a:noFill/>
        </p:spPr>
        <p:txBody>
          <a:bodyPr wrap="square">
            <a:spAutoFit/>
          </a:bodyPr>
          <a:lstStyle/>
          <a:p>
            <a:r>
              <a:rPr lang="ar-JO" sz="3600" b="1" dirty="0">
                <a:solidFill>
                  <a:schemeClr val="bg1"/>
                </a:solidFill>
              </a:rPr>
              <a:t>الفرق بين التعليم التقليدي والتعليم الذكي </a:t>
            </a:r>
          </a:p>
        </p:txBody>
      </p:sp>
      <p:pic>
        <p:nvPicPr>
          <p:cNvPr id="5" name="Picture 4">
            <a:extLst>
              <a:ext uri="{FF2B5EF4-FFF2-40B4-BE49-F238E27FC236}">
                <a16:creationId xmlns:a16="http://schemas.microsoft.com/office/drawing/2014/main" id="{9CB1CDAB-0CFE-413F-84E3-02BC40C4B99B}"/>
              </a:ext>
            </a:extLst>
          </p:cNvPr>
          <p:cNvPicPr>
            <a:picLocks noChangeAspect="1"/>
          </p:cNvPicPr>
          <p:nvPr/>
        </p:nvPicPr>
        <p:blipFill>
          <a:blip r:embed="rId2"/>
          <a:stretch>
            <a:fillRect/>
          </a:stretch>
        </p:blipFill>
        <p:spPr>
          <a:xfrm>
            <a:off x="1487488" y="1174736"/>
            <a:ext cx="8856984" cy="5683264"/>
          </a:xfrm>
          <a:prstGeom prst="rect">
            <a:avLst/>
          </a:prstGeom>
        </p:spPr>
      </p:pic>
      <p:pic>
        <p:nvPicPr>
          <p:cNvPr id="6" name="Google Shape;143;p3">
            <a:extLst>
              <a:ext uri="{FF2B5EF4-FFF2-40B4-BE49-F238E27FC236}">
                <a16:creationId xmlns:a16="http://schemas.microsoft.com/office/drawing/2014/main" id="{C6BFE210-83AC-40D6-8C25-AF6368E6A121}"/>
              </a:ext>
            </a:extLst>
          </p:cNvPr>
          <p:cNvPicPr preferRelativeResize="0"/>
          <p:nvPr/>
        </p:nvPicPr>
        <p:blipFill rotWithShape="1">
          <a:blip r:embed="rId3">
            <a:alphaModFix/>
            <a:biLevel thresh="75000"/>
            <a:extLst>
              <a:ext uri="{BEBA8EAE-BF5A-486C-A8C5-ECC9F3942E4B}">
                <a14:imgProps xmlns:a14="http://schemas.microsoft.com/office/drawing/2010/main">
                  <a14:imgLayer r:embed="rId4">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Tree>
    <p:extLst>
      <p:ext uri="{BB962C8B-B14F-4D97-AF65-F5344CB8AC3E}">
        <p14:creationId xmlns:p14="http://schemas.microsoft.com/office/powerpoint/2010/main" val="35661745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75E782E-EC37-4962-9D9E-A46173794DF0}"/>
              </a:ext>
            </a:extLst>
          </p:cNvPr>
          <p:cNvSpPr txBox="1"/>
          <p:nvPr/>
        </p:nvSpPr>
        <p:spPr>
          <a:xfrm>
            <a:off x="767408" y="829980"/>
            <a:ext cx="10261140" cy="5632311"/>
          </a:xfrm>
          <a:prstGeom prst="rect">
            <a:avLst/>
          </a:prstGeom>
          <a:noFill/>
        </p:spPr>
        <p:txBody>
          <a:bodyPr wrap="square">
            <a:spAutoFit/>
          </a:bodyPr>
          <a:lstStyle/>
          <a:p>
            <a:pPr algn="just" rtl="1"/>
            <a:r>
              <a:rPr lang="ar-SA" sz="2400" kern="1800" dirty="0">
                <a:effectLst/>
                <a:latin typeface="Calibri" panose="020F0502020204030204" pitchFamily="34" charset="0"/>
                <a:ea typeface="Times New Roman" panose="02020603050405020304" pitchFamily="18" charset="0"/>
                <a:cs typeface="+mj-cs"/>
              </a:rPr>
              <a:t>تتميز الجامعة الذكية بخمس خصائص أساسية </a:t>
            </a:r>
            <a:r>
              <a:rPr lang="fr-FR" sz="2400" kern="1800" dirty="0">
                <a:effectLst/>
                <a:latin typeface="Traditional Arabic" panose="02020603050405020304" pitchFamily="18" charset="-78"/>
                <a:ea typeface="Times New Roman" panose="02020603050405020304" pitchFamily="18" charset="0"/>
                <a:cs typeface="+mj-cs"/>
              </a:rPr>
              <a:t>:</a:t>
            </a:r>
            <a:endParaRPr lang="en-GB" sz="2400" dirty="0">
              <a:effectLst/>
              <a:latin typeface="Calibri" panose="020F0502020204030204" pitchFamily="34" charset="0"/>
              <a:ea typeface="Calibri" panose="020F0502020204030204" pitchFamily="34" charset="0"/>
              <a:cs typeface="+mj-cs"/>
            </a:endParaRPr>
          </a:p>
          <a:p>
            <a:pPr algn="just" rtl="1"/>
            <a:r>
              <a:rPr lang="fr-FR" sz="2400" dirty="0">
                <a:effectLst/>
                <a:latin typeface="Traditional Arabic" panose="02020603050405020304" pitchFamily="18" charset="-78"/>
                <a:ea typeface="Times New Roman" panose="02020603050405020304" pitchFamily="18" charset="0"/>
                <a:cs typeface="+mj-cs"/>
              </a:rPr>
              <a:t>–    </a:t>
            </a:r>
            <a:r>
              <a:rPr lang="ar-SA" sz="2400" b="1" dirty="0">
                <a:effectLst/>
                <a:latin typeface="Calibri" panose="020F0502020204030204" pitchFamily="34" charset="0"/>
                <a:ea typeface="Times New Roman" panose="02020603050405020304" pitchFamily="18" charset="0"/>
                <a:cs typeface="+mj-cs"/>
              </a:rPr>
              <a:t>التعليم المتنقل</a:t>
            </a:r>
            <a:r>
              <a:rPr lang="ar-JO" sz="2400" b="1" dirty="0">
                <a:effectLst/>
                <a:latin typeface="Calibri" panose="020F0502020204030204" pitchFamily="34" charset="0"/>
                <a:ea typeface="Times New Roman" panose="02020603050405020304" pitchFamily="18" charset="0"/>
                <a:cs typeface="+mj-cs"/>
              </a:rPr>
              <a:t> </a:t>
            </a:r>
            <a:r>
              <a:rPr lang="fr-FR" sz="2400" b="1" dirty="0" err="1">
                <a:effectLst/>
                <a:latin typeface="Traditional Arabic" panose="02020603050405020304" pitchFamily="18" charset="-78"/>
                <a:ea typeface="Times New Roman" panose="02020603050405020304" pitchFamily="18" charset="0"/>
                <a:cs typeface="+mj-cs"/>
              </a:rPr>
              <a:t>Mobility</a:t>
            </a:r>
            <a:r>
              <a:rPr lang="fr-FR" sz="2400" b="1" dirty="0">
                <a:effectLst/>
                <a:latin typeface="Traditional Arabic" panose="02020603050405020304" pitchFamily="18" charset="-78"/>
                <a:ea typeface="Times New Roman" panose="02020603050405020304" pitchFamily="18" charset="0"/>
                <a:cs typeface="+mj-cs"/>
              </a:rPr>
              <a:t> Education:</a:t>
            </a:r>
            <a:r>
              <a:rPr lang="fr-FR" sz="2400" dirty="0">
                <a:effectLst/>
                <a:latin typeface="Traditional Arabic" panose="02020603050405020304" pitchFamily="18" charset="-78"/>
                <a:ea typeface="Times New Roman" panose="02020603050405020304" pitchFamily="18" charset="0"/>
                <a:cs typeface="+mj-cs"/>
              </a:rPr>
              <a:t> </a:t>
            </a:r>
            <a:r>
              <a:rPr lang="ar-JO" sz="2400" dirty="0">
                <a:effectLst/>
                <a:latin typeface="Traditional Arabic" panose="02020603050405020304" pitchFamily="18" charset="-78"/>
                <a:ea typeface="Times New Roman" panose="02020603050405020304" pitchFamily="18" charset="0"/>
                <a:cs typeface="+mj-cs"/>
              </a:rPr>
              <a:t> </a:t>
            </a:r>
            <a:r>
              <a:rPr lang="ar-SA" sz="2400" dirty="0">
                <a:effectLst/>
                <a:latin typeface="Calibri" panose="020F0502020204030204" pitchFamily="34" charset="0"/>
                <a:ea typeface="Times New Roman" panose="02020603050405020304" pitchFamily="18" charset="0"/>
                <a:cs typeface="+mj-cs"/>
              </a:rPr>
              <a:t>يتمثل في قدرة عناصر العملية التعليمية في الوصول إلى المحتوى العلمي، من أي مكان وفي أي زمان من خلال الأجهزة المحمولة</a:t>
            </a:r>
            <a:r>
              <a:rPr lang="fr-FR" sz="2400" dirty="0">
                <a:effectLst/>
                <a:latin typeface="Traditional Arabic" panose="02020603050405020304" pitchFamily="18" charset="-78"/>
                <a:ea typeface="Times New Roman" panose="02020603050405020304" pitchFamily="18" charset="0"/>
                <a:cs typeface="+mj-cs"/>
              </a:rPr>
              <a:t>.</a:t>
            </a:r>
            <a:endParaRPr lang="en-GB" sz="2400" dirty="0">
              <a:effectLst/>
              <a:latin typeface="Calibri" panose="020F0502020204030204" pitchFamily="34" charset="0"/>
              <a:ea typeface="Calibri" panose="020F0502020204030204" pitchFamily="34" charset="0"/>
              <a:cs typeface="+mj-cs"/>
            </a:endParaRPr>
          </a:p>
          <a:p>
            <a:pPr algn="just" rtl="1"/>
            <a:r>
              <a:rPr lang="fr-FR" sz="2400" dirty="0">
                <a:effectLst/>
                <a:latin typeface="Traditional Arabic" panose="02020603050405020304" pitchFamily="18" charset="-78"/>
                <a:ea typeface="Times New Roman" panose="02020603050405020304" pitchFamily="18" charset="0"/>
                <a:cs typeface="+mj-cs"/>
              </a:rPr>
              <a:t>–     </a:t>
            </a:r>
            <a:r>
              <a:rPr lang="ar-SA" sz="2400" b="1" dirty="0">
                <a:effectLst/>
                <a:latin typeface="Calibri" panose="020F0502020204030204" pitchFamily="34" charset="0"/>
                <a:ea typeface="Times New Roman" panose="02020603050405020304" pitchFamily="18" charset="0"/>
                <a:cs typeface="+mj-cs"/>
              </a:rPr>
              <a:t>التعليم الفردي </a:t>
            </a:r>
            <a:r>
              <a:rPr lang="fr-FR" sz="2400" b="1" dirty="0" err="1">
                <a:effectLst/>
                <a:latin typeface="Traditional Arabic" panose="02020603050405020304" pitchFamily="18" charset="-78"/>
                <a:ea typeface="Times New Roman" panose="02020603050405020304" pitchFamily="18" charset="0"/>
                <a:cs typeface="+mj-cs"/>
              </a:rPr>
              <a:t>Individual</a:t>
            </a:r>
            <a:r>
              <a:rPr lang="fr-FR" sz="2400" b="1" dirty="0">
                <a:effectLst/>
                <a:latin typeface="Traditional Arabic" panose="02020603050405020304" pitchFamily="18" charset="-78"/>
                <a:ea typeface="Times New Roman" panose="02020603050405020304" pitchFamily="18" charset="0"/>
                <a:cs typeface="+mj-cs"/>
              </a:rPr>
              <a:t> Education:</a:t>
            </a:r>
            <a:r>
              <a:rPr lang="fr-FR" sz="2400" dirty="0">
                <a:effectLst/>
                <a:latin typeface="Traditional Arabic" panose="02020603050405020304" pitchFamily="18" charset="-78"/>
                <a:ea typeface="Times New Roman" panose="02020603050405020304" pitchFamily="18" charset="0"/>
                <a:cs typeface="+mj-cs"/>
              </a:rPr>
              <a:t> </a:t>
            </a:r>
            <a:r>
              <a:rPr lang="ar-JO" sz="2400" dirty="0">
                <a:effectLst/>
                <a:latin typeface="Traditional Arabic" panose="02020603050405020304" pitchFamily="18" charset="-78"/>
                <a:ea typeface="Times New Roman" panose="02020603050405020304" pitchFamily="18" charset="0"/>
                <a:cs typeface="+mj-cs"/>
              </a:rPr>
              <a:t> </a:t>
            </a:r>
            <a:r>
              <a:rPr lang="ar-SA" sz="2400" dirty="0">
                <a:effectLst/>
                <a:latin typeface="Calibri" panose="020F0502020204030204" pitchFamily="34" charset="0"/>
                <a:ea typeface="Times New Roman" panose="02020603050405020304" pitchFamily="18" charset="0"/>
                <a:cs typeface="+mj-cs"/>
              </a:rPr>
              <a:t>يتمثل في إضفاء خصوصية شخصية للتعليم تتعلق بكل فرد، وبناء بطاقات التعليم الفردي (البطاقة الذكية) وتنظيم الاتصال والتعاون في مجال التعليم بين كافة الأطراف المعنية</a:t>
            </a:r>
            <a:r>
              <a:rPr lang="fr-FR" sz="2400" dirty="0">
                <a:effectLst/>
                <a:latin typeface="Traditional Arabic" panose="02020603050405020304" pitchFamily="18" charset="-78"/>
                <a:ea typeface="Times New Roman" panose="02020603050405020304" pitchFamily="18" charset="0"/>
                <a:cs typeface="+mj-cs"/>
              </a:rPr>
              <a:t>.</a:t>
            </a:r>
            <a:endParaRPr lang="en-GB" sz="2400" dirty="0">
              <a:effectLst/>
              <a:latin typeface="Calibri" panose="020F0502020204030204" pitchFamily="34" charset="0"/>
              <a:ea typeface="Calibri" panose="020F0502020204030204" pitchFamily="34" charset="0"/>
              <a:cs typeface="+mj-cs"/>
            </a:endParaRPr>
          </a:p>
          <a:p>
            <a:pPr algn="just" rtl="1"/>
            <a:r>
              <a:rPr lang="fr-FR" sz="2400" dirty="0">
                <a:effectLst/>
                <a:latin typeface="Traditional Arabic" panose="02020603050405020304" pitchFamily="18" charset="-78"/>
                <a:ea typeface="Times New Roman" panose="02020603050405020304" pitchFamily="18" charset="0"/>
                <a:cs typeface="+mj-cs"/>
              </a:rPr>
              <a:t>–     </a:t>
            </a:r>
            <a:r>
              <a:rPr lang="ar-SA" sz="2400" b="1" dirty="0">
                <a:effectLst/>
                <a:latin typeface="Calibri" panose="020F0502020204030204" pitchFamily="34" charset="0"/>
                <a:ea typeface="Times New Roman" panose="02020603050405020304" pitchFamily="18" charset="0"/>
                <a:cs typeface="+mj-cs"/>
              </a:rPr>
              <a:t>إمكانية الوصول </a:t>
            </a:r>
            <a:r>
              <a:rPr lang="fr-FR" sz="2400" b="1" dirty="0" err="1">
                <a:effectLst/>
                <a:latin typeface="Traditional Arabic" panose="02020603050405020304" pitchFamily="18" charset="-78"/>
                <a:ea typeface="Times New Roman" panose="02020603050405020304" pitchFamily="18" charset="0"/>
                <a:cs typeface="+mj-cs"/>
              </a:rPr>
              <a:t>Accessibility</a:t>
            </a:r>
            <a:r>
              <a:rPr lang="fr-FR" sz="2400" b="1" dirty="0">
                <a:effectLst/>
                <a:latin typeface="Traditional Arabic" panose="02020603050405020304" pitchFamily="18" charset="-78"/>
                <a:ea typeface="Times New Roman" panose="02020603050405020304" pitchFamily="18" charset="0"/>
                <a:cs typeface="+mj-cs"/>
              </a:rPr>
              <a:t>:</a:t>
            </a:r>
            <a:r>
              <a:rPr lang="fr-FR" sz="2400" dirty="0">
                <a:effectLst/>
                <a:latin typeface="Traditional Arabic" panose="02020603050405020304" pitchFamily="18" charset="-78"/>
                <a:ea typeface="Times New Roman" panose="02020603050405020304" pitchFamily="18" charset="0"/>
                <a:cs typeface="+mj-cs"/>
              </a:rPr>
              <a:t> </a:t>
            </a:r>
            <a:r>
              <a:rPr lang="ar-JO" sz="2400" dirty="0">
                <a:effectLst/>
                <a:latin typeface="Traditional Arabic" panose="02020603050405020304" pitchFamily="18" charset="-78"/>
                <a:ea typeface="Times New Roman" panose="02020603050405020304" pitchFamily="18" charset="0"/>
                <a:cs typeface="+mj-cs"/>
              </a:rPr>
              <a:t> </a:t>
            </a:r>
            <a:r>
              <a:rPr lang="ar-SA" sz="2400" dirty="0">
                <a:effectLst/>
                <a:latin typeface="Calibri" panose="020F0502020204030204" pitchFamily="34" charset="0"/>
                <a:ea typeface="Times New Roman" panose="02020603050405020304" pitchFamily="18" charset="0"/>
                <a:cs typeface="+mj-cs"/>
              </a:rPr>
              <a:t>تتمثل بسهولة الوصول للمعلومات والخدمات التعليمية والإدارية كأنظمة التعلم وقواعد البيانات العلمية ومصادر المعلومات، والموارد على ال</a:t>
            </a:r>
            <a:r>
              <a:rPr lang="ar-JO" sz="2400" dirty="0">
                <a:effectLst/>
                <a:latin typeface="Calibri" panose="020F0502020204030204" pitchFamily="34" charset="0"/>
                <a:ea typeface="Times New Roman" panose="02020603050405020304" pitchFamily="18" charset="0"/>
                <a:cs typeface="+mj-cs"/>
              </a:rPr>
              <a:t>ا</a:t>
            </a:r>
            <a:r>
              <a:rPr lang="ar-SA" sz="2400" dirty="0">
                <a:effectLst/>
                <a:latin typeface="Calibri" panose="020F0502020204030204" pitchFamily="34" charset="0"/>
                <a:ea typeface="Times New Roman" panose="02020603050405020304" pitchFamily="18" charset="0"/>
                <a:cs typeface="+mj-cs"/>
              </a:rPr>
              <a:t>نترنت، وغيرها</a:t>
            </a:r>
            <a:r>
              <a:rPr lang="fr-FR" sz="2400" dirty="0">
                <a:effectLst/>
                <a:latin typeface="Traditional Arabic" panose="02020603050405020304" pitchFamily="18" charset="-78"/>
                <a:ea typeface="Times New Roman" panose="02020603050405020304" pitchFamily="18" charset="0"/>
                <a:cs typeface="+mj-cs"/>
              </a:rPr>
              <a:t>.</a:t>
            </a:r>
            <a:endParaRPr lang="en-GB" sz="2400" dirty="0">
              <a:effectLst/>
              <a:latin typeface="Calibri" panose="020F0502020204030204" pitchFamily="34" charset="0"/>
              <a:ea typeface="Calibri" panose="020F0502020204030204" pitchFamily="34" charset="0"/>
              <a:cs typeface="+mj-cs"/>
            </a:endParaRPr>
          </a:p>
          <a:p>
            <a:pPr algn="just" rtl="1"/>
            <a:r>
              <a:rPr lang="fr-FR" sz="2400" dirty="0">
                <a:effectLst/>
                <a:latin typeface="Traditional Arabic" panose="02020603050405020304" pitchFamily="18" charset="-78"/>
                <a:ea typeface="Times New Roman" panose="02020603050405020304" pitchFamily="18" charset="0"/>
                <a:cs typeface="+mj-cs"/>
              </a:rPr>
              <a:t>–     </a:t>
            </a:r>
            <a:r>
              <a:rPr lang="ar-SA" sz="2400" b="1" dirty="0">
                <a:effectLst/>
                <a:latin typeface="Calibri" panose="020F0502020204030204" pitchFamily="34" charset="0"/>
                <a:ea typeface="Times New Roman" panose="02020603050405020304" pitchFamily="18" charset="0"/>
                <a:cs typeface="+mj-cs"/>
              </a:rPr>
              <a:t>الفا</a:t>
            </a:r>
            <a:r>
              <a:rPr lang="ar-JO" sz="2400" b="1" dirty="0">
                <a:effectLst/>
                <a:latin typeface="Calibri" panose="020F0502020204030204" pitchFamily="34" charset="0"/>
                <a:ea typeface="Times New Roman" panose="02020603050405020304" pitchFamily="18" charset="0"/>
                <a:cs typeface="+mj-cs"/>
              </a:rPr>
              <a:t>ع</a:t>
            </a:r>
            <a:r>
              <a:rPr lang="ar-SA" sz="2400" b="1" dirty="0">
                <a:effectLst/>
                <a:latin typeface="Calibri" panose="020F0502020204030204" pitchFamily="34" charset="0"/>
                <a:ea typeface="Times New Roman" panose="02020603050405020304" pitchFamily="18" charset="0"/>
                <a:cs typeface="+mj-cs"/>
              </a:rPr>
              <a:t>لية التقنية </a:t>
            </a:r>
            <a:r>
              <a:rPr lang="ar-JO" sz="2400" b="1" dirty="0">
                <a:effectLst/>
                <a:latin typeface="Calibri" panose="020F0502020204030204" pitchFamily="34" charset="0"/>
                <a:ea typeface="Times New Roman" panose="02020603050405020304" pitchFamily="18" charset="0"/>
                <a:cs typeface="+mj-cs"/>
              </a:rPr>
              <a:t> </a:t>
            </a:r>
            <a:r>
              <a:rPr lang="fr-FR" sz="2400" b="1" dirty="0" err="1">
                <a:effectLst/>
                <a:latin typeface="Traditional Arabic" panose="02020603050405020304" pitchFamily="18" charset="-78"/>
                <a:ea typeface="Times New Roman" panose="02020603050405020304" pitchFamily="18" charset="0"/>
                <a:cs typeface="+mj-cs"/>
              </a:rPr>
              <a:t>Technological</a:t>
            </a:r>
            <a:r>
              <a:rPr lang="fr-FR" sz="2400" b="1" dirty="0">
                <a:effectLst/>
                <a:latin typeface="Traditional Arabic" panose="02020603050405020304" pitchFamily="18" charset="-78"/>
                <a:ea typeface="Times New Roman" panose="02020603050405020304" pitchFamily="18" charset="0"/>
                <a:cs typeface="+mj-cs"/>
              </a:rPr>
              <a:t> </a:t>
            </a:r>
            <a:r>
              <a:rPr lang="fr-FR" sz="2400" b="1" dirty="0" err="1">
                <a:effectLst/>
                <a:latin typeface="Traditional Arabic" panose="02020603050405020304" pitchFamily="18" charset="-78"/>
                <a:ea typeface="Times New Roman" panose="02020603050405020304" pitchFamily="18" charset="0"/>
                <a:cs typeface="+mj-cs"/>
              </a:rPr>
              <a:t>Effectiveness</a:t>
            </a:r>
            <a:r>
              <a:rPr lang="fr-FR" sz="2400" b="1" dirty="0">
                <a:effectLst/>
                <a:latin typeface="Traditional Arabic" panose="02020603050405020304" pitchFamily="18" charset="-78"/>
                <a:ea typeface="Times New Roman" panose="02020603050405020304" pitchFamily="18" charset="0"/>
                <a:cs typeface="+mj-cs"/>
              </a:rPr>
              <a:t>:</a:t>
            </a:r>
            <a:r>
              <a:rPr lang="fr-FR" sz="2400" dirty="0">
                <a:effectLst/>
                <a:latin typeface="Traditional Arabic" panose="02020603050405020304" pitchFamily="18" charset="-78"/>
                <a:ea typeface="Times New Roman" panose="02020603050405020304" pitchFamily="18" charset="0"/>
                <a:cs typeface="+mj-cs"/>
              </a:rPr>
              <a:t> </a:t>
            </a:r>
            <a:r>
              <a:rPr lang="ar-JO" sz="2400" dirty="0">
                <a:effectLst/>
                <a:latin typeface="Traditional Arabic" panose="02020603050405020304" pitchFamily="18" charset="-78"/>
                <a:ea typeface="Times New Roman" panose="02020603050405020304" pitchFamily="18" charset="0"/>
                <a:cs typeface="+mj-cs"/>
              </a:rPr>
              <a:t> </a:t>
            </a:r>
            <a:r>
              <a:rPr lang="ar-JO" sz="2400" dirty="0">
                <a:effectLst/>
                <a:latin typeface="Calibri" panose="020F0502020204030204" pitchFamily="34" charset="0"/>
                <a:ea typeface="Times New Roman" panose="02020603050405020304" pitchFamily="18" charset="0"/>
                <a:cs typeface="+mj-cs"/>
              </a:rPr>
              <a:t>حيث </a:t>
            </a:r>
            <a:r>
              <a:rPr lang="ar-SA" sz="2400" dirty="0">
                <a:effectLst/>
                <a:latin typeface="Calibri" panose="020F0502020204030204" pitchFamily="34" charset="0"/>
                <a:ea typeface="Times New Roman" panose="02020603050405020304" pitchFamily="18" charset="0"/>
                <a:cs typeface="+mj-cs"/>
              </a:rPr>
              <a:t>توف</a:t>
            </a:r>
            <a:r>
              <a:rPr lang="ar-JO" sz="2400" dirty="0">
                <a:effectLst/>
                <a:latin typeface="Calibri" panose="020F0502020204030204" pitchFamily="34" charset="0"/>
                <a:ea typeface="Times New Roman" panose="02020603050405020304" pitchFamily="18" charset="0"/>
                <a:cs typeface="+mj-cs"/>
              </a:rPr>
              <a:t>ّ</a:t>
            </a:r>
            <a:r>
              <a:rPr lang="ar-SA" sz="2400" dirty="0">
                <a:effectLst/>
                <a:latin typeface="Calibri" panose="020F0502020204030204" pitchFamily="34" charset="0"/>
                <a:ea typeface="Times New Roman" panose="02020603050405020304" pitchFamily="18" charset="0"/>
                <a:cs typeface="+mj-cs"/>
              </a:rPr>
              <a:t>ر </a:t>
            </a:r>
            <a:r>
              <a:rPr lang="ar-JO" sz="2400" dirty="0">
                <a:effectLst/>
                <a:latin typeface="Calibri" panose="020F0502020204030204" pitchFamily="34" charset="0"/>
                <a:ea typeface="Times New Roman" panose="02020603050405020304" pitchFamily="18" charset="0"/>
                <a:cs typeface="+mj-cs"/>
              </a:rPr>
              <a:t>الجامعة الذكية </a:t>
            </a:r>
            <a:r>
              <a:rPr lang="ar-SA" sz="2400" dirty="0">
                <a:effectLst/>
                <a:latin typeface="Calibri" panose="020F0502020204030204" pitchFamily="34" charset="0"/>
                <a:ea typeface="Times New Roman" panose="02020603050405020304" pitchFamily="18" charset="0"/>
                <a:cs typeface="+mj-cs"/>
              </a:rPr>
              <a:t>صلاحية البنية التحتية لتقنية المعلومات في الجامعة، عن طريق التقنيات السحابية، والتقنيات الافتراضية، استناداً إلى مبادئ المرونة، البساطة، النمطية، التدرجية وغيرها</a:t>
            </a:r>
            <a:r>
              <a:rPr lang="fr-FR" sz="2400" dirty="0">
                <a:effectLst/>
                <a:latin typeface="Traditional Arabic" panose="02020603050405020304" pitchFamily="18" charset="-78"/>
                <a:ea typeface="Times New Roman" panose="02020603050405020304" pitchFamily="18" charset="0"/>
                <a:cs typeface="+mj-cs"/>
              </a:rPr>
              <a:t>.</a:t>
            </a:r>
            <a:endParaRPr lang="en-GB" sz="2400" dirty="0">
              <a:effectLst/>
              <a:latin typeface="Calibri" panose="020F0502020204030204" pitchFamily="34" charset="0"/>
              <a:ea typeface="Calibri" panose="020F0502020204030204" pitchFamily="34" charset="0"/>
              <a:cs typeface="+mj-cs"/>
            </a:endParaRPr>
          </a:p>
          <a:p>
            <a:pPr algn="just" rtl="1"/>
            <a:r>
              <a:rPr lang="fr-FR" sz="2400" dirty="0">
                <a:effectLst/>
                <a:latin typeface="Traditional Arabic" panose="02020603050405020304" pitchFamily="18" charset="-78"/>
                <a:ea typeface="Times New Roman" panose="02020603050405020304" pitchFamily="18" charset="0"/>
                <a:cs typeface="+mj-cs"/>
              </a:rPr>
              <a:t>–     </a:t>
            </a:r>
            <a:r>
              <a:rPr lang="ar-SA" sz="2400" b="1" dirty="0">
                <a:effectLst/>
                <a:latin typeface="Calibri" panose="020F0502020204030204" pitchFamily="34" charset="0"/>
                <a:ea typeface="Times New Roman" panose="02020603050405020304" pitchFamily="18" charset="0"/>
                <a:cs typeface="+mj-cs"/>
              </a:rPr>
              <a:t>الانفتاح </a:t>
            </a:r>
            <a:r>
              <a:rPr lang="fr-FR" sz="2400" b="1" dirty="0" err="1">
                <a:effectLst/>
                <a:latin typeface="Traditional Arabic" panose="02020603050405020304" pitchFamily="18" charset="-78"/>
                <a:ea typeface="Times New Roman" panose="02020603050405020304" pitchFamily="18" charset="0"/>
                <a:cs typeface="+mj-cs"/>
              </a:rPr>
              <a:t>Openness</a:t>
            </a:r>
            <a:r>
              <a:rPr lang="fr-FR" sz="2400" b="1" dirty="0">
                <a:effectLst/>
                <a:latin typeface="Traditional Arabic" panose="02020603050405020304" pitchFamily="18" charset="-78"/>
                <a:ea typeface="Times New Roman" panose="02020603050405020304" pitchFamily="18" charset="0"/>
                <a:cs typeface="+mj-cs"/>
              </a:rPr>
              <a:t>:</a:t>
            </a:r>
            <a:r>
              <a:rPr lang="fr-FR" sz="2400" dirty="0">
                <a:effectLst/>
                <a:latin typeface="Traditional Arabic" panose="02020603050405020304" pitchFamily="18" charset="-78"/>
                <a:ea typeface="Times New Roman" panose="02020603050405020304" pitchFamily="18" charset="0"/>
                <a:cs typeface="+mj-cs"/>
              </a:rPr>
              <a:t> </a:t>
            </a:r>
            <a:r>
              <a:rPr lang="ar-JO" sz="2400" dirty="0">
                <a:effectLst/>
                <a:latin typeface="Traditional Arabic" panose="02020603050405020304" pitchFamily="18" charset="-78"/>
                <a:ea typeface="Times New Roman" panose="02020603050405020304" pitchFamily="18" charset="0"/>
                <a:cs typeface="+mj-cs"/>
              </a:rPr>
              <a:t> </a:t>
            </a:r>
            <a:r>
              <a:rPr lang="ar-SA" sz="2400" dirty="0">
                <a:effectLst/>
                <a:latin typeface="Calibri" panose="020F0502020204030204" pitchFamily="34" charset="0"/>
                <a:ea typeface="Times New Roman" panose="02020603050405020304" pitchFamily="18" charset="0"/>
                <a:cs typeface="+mj-cs"/>
              </a:rPr>
              <a:t>الانفتاح في نظام الجامعة الذكية يعني أن تعمل على توفير مستودعات مفتوحة من المواد التعليمية والمصادر لتشكيل دورات التعلم الإلكتروني، وتوفير التدريب للطلبة في كافة التخصصات، وحرية الوصول</a:t>
            </a:r>
            <a:r>
              <a:rPr lang="ar-JO" sz="2400" dirty="0">
                <a:effectLst/>
                <a:latin typeface="Calibri" panose="020F0502020204030204" pitchFamily="34" charset="0"/>
                <a:ea typeface="Times New Roman" panose="02020603050405020304" pitchFamily="18" charset="0"/>
                <a:cs typeface="+mj-cs"/>
              </a:rPr>
              <a:t> إلى</a:t>
            </a:r>
            <a:r>
              <a:rPr lang="ar-SA" sz="2400" dirty="0">
                <a:effectLst/>
                <a:latin typeface="Calibri" panose="020F0502020204030204" pitchFamily="34" charset="0"/>
                <a:ea typeface="Times New Roman" panose="02020603050405020304" pitchFamily="18" charset="0"/>
                <a:cs typeface="+mj-cs"/>
              </a:rPr>
              <a:t> المصادر والأبحاث العلمية</a:t>
            </a:r>
            <a:r>
              <a:rPr lang="fr-FR" sz="2400" dirty="0">
                <a:effectLst/>
                <a:latin typeface="Traditional Arabic" panose="02020603050405020304" pitchFamily="18" charset="-78"/>
                <a:ea typeface="Times New Roman" panose="02020603050405020304" pitchFamily="18" charset="0"/>
                <a:cs typeface="+mj-cs"/>
              </a:rPr>
              <a:t>.</a:t>
            </a:r>
            <a:endParaRPr lang="en-GB" sz="2400" dirty="0">
              <a:effectLst/>
              <a:latin typeface="Calibri" panose="020F0502020204030204" pitchFamily="34" charset="0"/>
              <a:ea typeface="Calibri" panose="020F0502020204030204" pitchFamily="34" charset="0"/>
              <a:cs typeface="+mj-cs"/>
            </a:endParaRPr>
          </a:p>
          <a:p>
            <a:pPr algn="l"/>
            <a:r>
              <a:rPr lang="ar-SA" sz="2400" baseline="30000" dirty="0">
                <a:effectLst/>
                <a:latin typeface="Calibri" panose="020F0502020204030204" pitchFamily="34" charset="0"/>
                <a:ea typeface="Times New Roman" panose="02020603050405020304" pitchFamily="18" charset="0"/>
                <a:cs typeface="+mj-cs"/>
              </a:rPr>
              <a:t>( )</a:t>
            </a:r>
            <a:r>
              <a:rPr lang="fr-FR" sz="2400" u="sng" dirty="0">
                <a:solidFill>
                  <a:srgbClr val="0000FF"/>
                </a:solidFill>
                <a:effectLst/>
                <a:latin typeface="Times New Roman" panose="02020603050405020304" pitchFamily="18" charset="0"/>
                <a:ea typeface="Times New Roman" panose="02020603050405020304" pitchFamily="18" charset="0"/>
                <a:cs typeface="+mj-cs"/>
                <a:hlinkClick r:id="rId2"/>
              </a:rPr>
              <a:t>https://www.new-educ.com/</a:t>
            </a:r>
            <a:endParaRPr lang="en-GB" sz="2400" dirty="0">
              <a:effectLst/>
              <a:latin typeface="Calibri" panose="020F0502020204030204" pitchFamily="34" charset="0"/>
              <a:ea typeface="Calibri" panose="020F0502020204030204" pitchFamily="34" charset="0"/>
              <a:cs typeface="+mj-cs"/>
            </a:endParaRPr>
          </a:p>
        </p:txBody>
      </p:sp>
      <p:sp>
        <p:nvSpPr>
          <p:cNvPr id="6" name="TextBox 5">
            <a:extLst>
              <a:ext uri="{FF2B5EF4-FFF2-40B4-BE49-F238E27FC236}">
                <a16:creationId xmlns:a16="http://schemas.microsoft.com/office/drawing/2014/main" id="{C0A52A26-F91A-4A0C-B564-3A8BD369B8F2}"/>
              </a:ext>
            </a:extLst>
          </p:cNvPr>
          <p:cNvSpPr txBox="1"/>
          <p:nvPr/>
        </p:nvSpPr>
        <p:spPr>
          <a:xfrm>
            <a:off x="4871864" y="209426"/>
            <a:ext cx="2927648" cy="46166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SA" sz="2400" b="1" i="0" u="none" strike="noStrike" kern="1800" cap="none" spc="0" normalizeH="0" baseline="0" noProof="0" dirty="0">
                <a:ln>
                  <a:noFill/>
                </a:ln>
                <a:solidFill>
                  <a:schemeClr val="bg1"/>
                </a:solidFill>
                <a:effectLst/>
                <a:uLnTx/>
                <a:uFillTx/>
                <a:latin typeface="Calibri" panose="020F0502020204030204" pitchFamily="34" charset="0"/>
                <a:ea typeface="Times New Roman" panose="02020603050405020304" pitchFamily="18" charset="0"/>
                <a:cs typeface="Times New Roman" panose="02020603050405020304" pitchFamily="18" charset="0"/>
                <a:sym typeface="Arial"/>
              </a:rPr>
              <a:t>خصائص الجامعة الذكية</a:t>
            </a:r>
            <a:endParaRPr kumimoji="0" lang="en-GB" sz="2400" b="0" i="0" u="none" strike="noStrike" kern="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Arial"/>
              <a:sym typeface="Arial"/>
            </a:endParaRPr>
          </a:p>
        </p:txBody>
      </p:sp>
      <p:pic>
        <p:nvPicPr>
          <p:cNvPr id="8" name="Google Shape;143;p3">
            <a:extLst>
              <a:ext uri="{FF2B5EF4-FFF2-40B4-BE49-F238E27FC236}">
                <a16:creationId xmlns:a16="http://schemas.microsoft.com/office/drawing/2014/main" id="{C27C9C1A-D33C-4BFA-B96C-B82393671129}"/>
              </a:ext>
            </a:extLst>
          </p:cNvPr>
          <p:cNvPicPr preferRelativeResize="0"/>
          <p:nvPr/>
        </p:nvPicPr>
        <p:blipFill rotWithShape="1">
          <a:blip r:embed="rId3">
            <a:alphaModFix/>
            <a:biLevel thresh="75000"/>
            <a:extLst>
              <a:ext uri="{BEBA8EAE-BF5A-486C-A8C5-ECC9F3942E4B}">
                <a14:imgProps xmlns:a14="http://schemas.microsoft.com/office/drawing/2010/main">
                  <a14:imgLayer r:embed="rId4">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7" name="Google Shape;110;p1">
            <a:extLst>
              <a:ext uri="{FF2B5EF4-FFF2-40B4-BE49-F238E27FC236}">
                <a16:creationId xmlns:a16="http://schemas.microsoft.com/office/drawing/2014/main" id="{A87FF7AB-9DD5-4577-9F89-E51CD6A49061}"/>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extLst>
      <p:ext uri="{BB962C8B-B14F-4D97-AF65-F5344CB8AC3E}">
        <p14:creationId xmlns:p14="http://schemas.microsoft.com/office/powerpoint/2010/main" val="5298554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1217B8D-38BD-4651-8D42-7880D17EA99A}"/>
              </a:ext>
            </a:extLst>
          </p:cNvPr>
          <p:cNvSpPr txBox="1"/>
          <p:nvPr/>
        </p:nvSpPr>
        <p:spPr>
          <a:xfrm>
            <a:off x="618679" y="1325800"/>
            <a:ext cx="10954642" cy="4457952"/>
          </a:xfrm>
          <a:prstGeom prst="rect">
            <a:avLst/>
          </a:prstGeom>
          <a:noFill/>
        </p:spPr>
        <p:txBody>
          <a:bodyPr wrap="square">
            <a:spAutoFit/>
          </a:bodyPr>
          <a:lstStyle/>
          <a:p>
            <a:pPr indent="359410" algn="just" rtl="1">
              <a:lnSpc>
                <a:spcPct val="150000"/>
              </a:lnSpc>
            </a:pPr>
            <a:r>
              <a:rPr lang="ar-SA" sz="2400" dirty="0">
                <a:effectLst/>
                <a:latin typeface="Times New Roman" panose="02020603050405020304" pitchFamily="18" charset="0"/>
                <a:ea typeface="Times New Roman" panose="02020603050405020304" pitchFamily="18" charset="0"/>
                <a:cs typeface="Times New Roman" panose="02020603050405020304" pitchFamily="18" charset="0"/>
              </a:rPr>
              <a:t>توجد مجموعة من الظواهر حو</a:t>
            </a:r>
            <a:r>
              <a:rPr lang="ar-JO" sz="24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cs typeface="Times New Roman" panose="02020603050405020304" pitchFamily="18" charset="0"/>
              </a:rPr>
              <a:t>لت التكنولوجيا </a:t>
            </a:r>
            <a:r>
              <a:rPr lang="ar-JO" sz="2400" dirty="0">
                <a:effectLst/>
                <a:latin typeface="Times New Roman" panose="02020603050405020304" pitchFamily="18" charset="0"/>
                <a:ea typeface="Times New Roman" panose="02020603050405020304" pitchFamily="18" charset="0"/>
                <a:cs typeface="Times New Roman" panose="02020603050405020304" pitchFamily="18" charset="0"/>
              </a:rPr>
              <a:t>إ</a:t>
            </a:r>
            <a:r>
              <a:rPr lang="ar-SA" sz="2400" dirty="0">
                <a:effectLst/>
                <a:latin typeface="Times New Roman" panose="02020603050405020304" pitchFamily="18" charset="0"/>
                <a:ea typeface="Times New Roman" panose="02020603050405020304" pitchFamily="18" charset="0"/>
                <a:cs typeface="Times New Roman" panose="02020603050405020304" pitchFamily="18" charset="0"/>
              </a:rPr>
              <a:t>لى قوة تقود تغيير</a:t>
            </a:r>
            <a:r>
              <a:rPr lang="ar-JO" sz="24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cs typeface="Times New Roman" panose="02020603050405020304" pitchFamily="18" charset="0"/>
              </a:rPr>
              <a:t>ا عميق</a:t>
            </a:r>
            <a:r>
              <a:rPr lang="ar-JO" sz="24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cs typeface="Times New Roman" panose="02020603050405020304" pitchFamily="18" charset="0"/>
              </a:rPr>
              <a:t>ا في ميدان التعليم، منها ما ي</a:t>
            </a:r>
            <a:r>
              <a:rPr lang="ar-JO" sz="2400" dirty="0">
                <a:effectLst/>
                <a:latin typeface="Times New Roman" panose="02020603050405020304" pitchFamily="18" charset="0"/>
                <a:ea typeface="Times New Roman" panose="02020603050405020304" pitchFamily="18" charset="0"/>
                <a:cs typeface="Times New Roman" panose="02020603050405020304" pitchFamily="18" charset="0"/>
              </a:rPr>
              <a:t>أتي</a:t>
            </a:r>
            <a:r>
              <a:rPr lang="ar-SA" sz="24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24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gn="just" rtl="1">
              <a:lnSpc>
                <a:spcPct val="150000"/>
              </a:lnSpc>
              <a:spcAft>
                <a:spcPts val="0"/>
              </a:spcAft>
            </a:pPr>
            <a:r>
              <a:rPr lang="ar-SA" sz="2400" b="1" dirty="0">
                <a:effectLst/>
                <a:latin typeface="Times New Roman" panose="02020603050405020304" pitchFamily="18" charset="0"/>
                <a:ea typeface="Times New Roman" panose="02020603050405020304" pitchFamily="18" charset="0"/>
                <a:cs typeface="Times New Roman" panose="02020603050405020304" pitchFamily="18" charset="0"/>
              </a:rPr>
              <a:t>الوسائط المتعددة: </a:t>
            </a:r>
            <a:r>
              <a:rPr lang="ar-DZ" sz="2400" dirty="0">
                <a:effectLst/>
                <a:latin typeface="Times New Roman" panose="02020603050405020304" pitchFamily="18" charset="0"/>
                <a:ea typeface="Times New Roman" panose="02020603050405020304" pitchFamily="18" charset="0"/>
                <a:cs typeface="Times New Roman" panose="02020603050405020304" pitchFamily="18" charset="0"/>
              </a:rPr>
              <a:t>التي حطمت الحواجز بين وسائط المعلومات والاتصال وال</a:t>
            </a:r>
            <a:r>
              <a:rPr lang="ar-JO" sz="2400" dirty="0">
                <a:effectLst/>
                <a:latin typeface="Times New Roman" panose="02020603050405020304" pitchFamily="18" charset="0"/>
                <a:ea typeface="Times New Roman" panose="02020603050405020304" pitchFamily="18" charset="0"/>
                <a:cs typeface="Times New Roman" panose="02020603050405020304" pitchFamily="18" charset="0"/>
              </a:rPr>
              <a:t>إ</a:t>
            </a:r>
            <a:r>
              <a:rPr lang="ar-DZ" sz="2400" dirty="0">
                <a:effectLst/>
                <a:latin typeface="Times New Roman" panose="02020603050405020304" pitchFamily="18" charset="0"/>
                <a:ea typeface="Times New Roman" panose="02020603050405020304" pitchFamily="18" charset="0"/>
                <a:cs typeface="Times New Roman" panose="02020603050405020304" pitchFamily="18" charset="0"/>
              </a:rPr>
              <a:t>علام المختلفة</a:t>
            </a:r>
            <a:r>
              <a:rPr lang="ar-JO" sz="24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24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gn="just" rtl="1">
              <a:lnSpc>
                <a:spcPct val="150000"/>
              </a:lnSpc>
              <a:spcAft>
                <a:spcPts val="0"/>
              </a:spcAft>
            </a:pPr>
            <a:r>
              <a:rPr lang="ar-JO" sz="2400" b="1" dirty="0">
                <a:effectLst/>
                <a:latin typeface="Times New Roman" panose="02020603050405020304" pitchFamily="18" charset="0"/>
                <a:ea typeface="Times New Roman" panose="02020603050405020304" pitchFamily="18" charset="0"/>
                <a:cs typeface="Times New Roman" panose="02020603050405020304" pitchFamily="18" charset="0"/>
              </a:rPr>
              <a:t>شبكة </a:t>
            </a:r>
            <a:r>
              <a:rPr lang="ar-DZ" sz="2400" b="1" dirty="0">
                <a:effectLst/>
                <a:latin typeface="Times New Roman" panose="02020603050405020304" pitchFamily="18" charset="0"/>
                <a:ea typeface="Times New Roman" panose="02020603050405020304" pitchFamily="18" charset="0"/>
                <a:cs typeface="Times New Roman" panose="02020603050405020304" pitchFamily="18" charset="0"/>
              </a:rPr>
              <a:t>الانترنت: </a:t>
            </a:r>
            <a:r>
              <a:rPr lang="ar-DZ" sz="2400" dirty="0">
                <a:effectLst/>
                <a:latin typeface="Times New Roman" panose="02020603050405020304" pitchFamily="18" charset="0"/>
                <a:ea typeface="Times New Roman" panose="02020603050405020304" pitchFamily="18" charset="0"/>
                <a:cs typeface="Times New Roman" panose="02020603050405020304" pitchFamily="18" charset="0"/>
              </a:rPr>
              <a:t>وهي التي غيرت شروط التبادل بين ال</a:t>
            </a:r>
            <a:r>
              <a:rPr lang="ar-JO" sz="2400" dirty="0">
                <a:effectLst/>
                <a:latin typeface="Times New Roman" panose="02020603050405020304" pitchFamily="18" charset="0"/>
                <a:ea typeface="Times New Roman" panose="02020603050405020304" pitchFamily="18" charset="0"/>
                <a:cs typeface="Times New Roman" panose="02020603050405020304" pitchFamily="18" charset="0"/>
              </a:rPr>
              <a:t>أ</a:t>
            </a:r>
            <a:r>
              <a:rPr lang="ar-DZ" sz="2400" dirty="0">
                <a:effectLst/>
                <a:latin typeface="Times New Roman" panose="02020603050405020304" pitchFamily="18" charset="0"/>
                <a:ea typeface="Times New Roman" panose="02020603050405020304" pitchFamily="18" charset="0"/>
                <a:cs typeface="Times New Roman" panose="02020603050405020304" pitchFamily="18" charset="0"/>
              </a:rPr>
              <a:t>فراد وسهلت النفاذ </a:t>
            </a:r>
            <a:r>
              <a:rPr lang="ar-JO" sz="2400" dirty="0">
                <a:effectLst/>
                <a:latin typeface="Times New Roman" panose="02020603050405020304" pitchFamily="18" charset="0"/>
                <a:ea typeface="Times New Roman" panose="02020603050405020304" pitchFamily="18" charset="0"/>
                <a:cs typeface="Times New Roman" panose="02020603050405020304" pitchFamily="18" charset="0"/>
              </a:rPr>
              <a:t>إ</a:t>
            </a:r>
            <a:r>
              <a:rPr lang="ar-DZ" sz="2400" dirty="0">
                <a:effectLst/>
                <a:latin typeface="Times New Roman" panose="02020603050405020304" pitchFamily="18" charset="0"/>
                <a:ea typeface="Times New Roman" panose="02020603050405020304" pitchFamily="18" charset="0"/>
                <a:cs typeface="Times New Roman" panose="02020603050405020304" pitchFamily="18" charset="0"/>
              </a:rPr>
              <a:t>لى المعلومات والاطلاع على المعرفة</a:t>
            </a:r>
            <a:endParaRPr lang="en-GB" sz="24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gn="just" rtl="1">
              <a:lnSpc>
                <a:spcPct val="150000"/>
              </a:lnSpc>
              <a:spcAft>
                <a:spcPts val="0"/>
              </a:spcAft>
            </a:pPr>
            <a:r>
              <a:rPr lang="ar-DZ" sz="2400" b="1" dirty="0">
                <a:effectLst/>
                <a:latin typeface="Times New Roman" panose="02020603050405020304" pitchFamily="18" charset="0"/>
                <a:ea typeface="Times New Roman" panose="02020603050405020304" pitchFamily="18" charset="0"/>
                <a:cs typeface="Times New Roman" panose="02020603050405020304" pitchFamily="18" charset="0"/>
              </a:rPr>
              <a:t>التكنولوجيا النقالة: </a:t>
            </a:r>
            <a:r>
              <a:rPr lang="ar-DZ" sz="2400" dirty="0">
                <a:effectLst/>
                <a:latin typeface="Times New Roman" panose="02020603050405020304" pitchFamily="18" charset="0"/>
                <a:ea typeface="Times New Roman" panose="02020603050405020304" pitchFamily="18" charset="0"/>
                <a:cs typeface="Times New Roman" panose="02020603050405020304" pitchFamily="18" charset="0"/>
              </a:rPr>
              <a:t>التي حررت ال</a:t>
            </a:r>
            <a:r>
              <a:rPr lang="ar-JO" sz="2400" dirty="0">
                <a:effectLst/>
                <a:latin typeface="Times New Roman" panose="02020603050405020304" pitchFamily="18" charset="0"/>
                <a:ea typeface="Times New Roman" panose="02020603050405020304" pitchFamily="18" charset="0"/>
                <a:cs typeface="Times New Roman" panose="02020603050405020304" pitchFamily="18" charset="0"/>
              </a:rPr>
              <a:t>أ</a:t>
            </a:r>
            <a:r>
              <a:rPr lang="ar-DZ" sz="2400" dirty="0">
                <a:effectLst/>
                <a:latin typeface="Times New Roman" panose="02020603050405020304" pitchFamily="18" charset="0"/>
                <a:ea typeface="Times New Roman" panose="02020603050405020304" pitchFamily="18" charset="0"/>
                <a:cs typeface="Times New Roman" panose="02020603050405020304" pitchFamily="18" charset="0"/>
              </a:rPr>
              <a:t>فراد من قيود التواجد في مكان معين للاتصال والنفاذ </a:t>
            </a:r>
            <a:r>
              <a:rPr lang="ar-JO" sz="2400" dirty="0">
                <a:effectLst/>
                <a:latin typeface="Times New Roman" panose="02020603050405020304" pitchFamily="18" charset="0"/>
                <a:ea typeface="Times New Roman" panose="02020603050405020304" pitchFamily="18" charset="0"/>
                <a:cs typeface="Times New Roman" panose="02020603050405020304" pitchFamily="18" charset="0"/>
              </a:rPr>
              <a:t>إ</a:t>
            </a:r>
            <a:r>
              <a:rPr lang="ar-DZ" sz="2400" dirty="0">
                <a:effectLst/>
                <a:latin typeface="Times New Roman" panose="02020603050405020304" pitchFamily="18" charset="0"/>
                <a:ea typeface="Times New Roman" panose="02020603050405020304" pitchFamily="18" charset="0"/>
                <a:cs typeface="Times New Roman" panose="02020603050405020304" pitchFamily="18" charset="0"/>
              </a:rPr>
              <a:t>لى المعلومات العلمية وحيازتها، وجعلت ب</a:t>
            </a:r>
            <a:r>
              <a:rPr lang="ar-JO" sz="2400" dirty="0">
                <a:effectLst/>
                <a:latin typeface="Times New Roman" panose="02020603050405020304" pitchFamily="18" charset="0"/>
                <a:ea typeface="Times New Roman" panose="02020603050405020304" pitchFamily="18" charset="0"/>
                <a:cs typeface="Times New Roman" panose="02020603050405020304" pitchFamily="18" charset="0"/>
              </a:rPr>
              <a:t>إ</a:t>
            </a:r>
            <a:r>
              <a:rPr lang="ar-DZ" sz="2400" dirty="0">
                <a:effectLst/>
                <a:latin typeface="Times New Roman" panose="02020603050405020304" pitchFamily="18" charset="0"/>
                <a:ea typeface="Times New Roman" panose="02020603050405020304" pitchFamily="18" charset="0"/>
                <a:cs typeface="Times New Roman" panose="02020603050405020304" pitchFamily="18" charset="0"/>
              </a:rPr>
              <a:t>مكان ال</a:t>
            </a:r>
            <a:r>
              <a:rPr lang="ar-JO" sz="2400" dirty="0">
                <a:effectLst/>
                <a:latin typeface="Times New Roman" panose="02020603050405020304" pitchFamily="18" charset="0"/>
                <a:ea typeface="Times New Roman" panose="02020603050405020304" pitchFamily="18" charset="0"/>
                <a:cs typeface="Times New Roman" panose="02020603050405020304" pitchFamily="18" charset="0"/>
              </a:rPr>
              <a:t>أ</a:t>
            </a:r>
            <a:r>
              <a:rPr lang="ar-DZ" sz="2400" dirty="0">
                <a:effectLst/>
                <a:latin typeface="Times New Roman" panose="02020603050405020304" pitchFamily="18" charset="0"/>
                <a:ea typeface="Times New Roman" panose="02020603050405020304" pitchFamily="18" charset="0"/>
                <a:cs typeface="Times New Roman" panose="02020603050405020304" pitchFamily="18" charset="0"/>
              </a:rPr>
              <a:t>فراد في المناطق النائية </a:t>
            </a:r>
            <a:r>
              <a:rPr lang="ar-JO" sz="2400" dirty="0">
                <a:effectLst/>
                <a:latin typeface="Times New Roman" panose="02020603050405020304" pitchFamily="18" charset="0"/>
                <a:ea typeface="Times New Roman" panose="02020603050405020304" pitchFamily="18" charset="0"/>
                <a:cs typeface="Times New Roman" panose="02020603050405020304" pitchFamily="18" charset="0"/>
              </a:rPr>
              <a:t>أ</a:t>
            </a:r>
            <a:r>
              <a:rPr lang="ar-DZ" sz="2400" dirty="0">
                <a:effectLst/>
                <a:latin typeface="Times New Roman" panose="02020603050405020304" pitchFamily="18" charset="0"/>
                <a:ea typeface="Times New Roman" panose="02020603050405020304" pitchFamily="18" charset="0"/>
                <a:cs typeface="Times New Roman" panose="02020603050405020304" pitchFamily="18" charset="0"/>
              </a:rPr>
              <a:t>ن ينفذوا </a:t>
            </a:r>
            <a:r>
              <a:rPr lang="ar-JO" sz="2400" dirty="0">
                <a:effectLst/>
                <a:latin typeface="Times New Roman" panose="02020603050405020304" pitchFamily="18" charset="0"/>
                <a:ea typeface="Times New Roman" panose="02020603050405020304" pitchFamily="18" charset="0"/>
                <a:cs typeface="Times New Roman" panose="02020603050405020304" pitchFamily="18" charset="0"/>
              </a:rPr>
              <a:t>إ</a:t>
            </a:r>
            <a:r>
              <a:rPr lang="ar-DZ" sz="2400" dirty="0">
                <a:effectLst/>
                <a:latin typeface="Times New Roman" panose="02020603050405020304" pitchFamily="18" charset="0"/>
                <a:ea typeface="Times New Roman" panose="02020603050405020304" pitchFamily="18" charset="0"/>
                <a:cs typeface="Times New Roman" panose="02020603050405020304" pitchFamily="18" charset="0"/>
              </a:rPr>
              <a:t>لى </a:t>
            </a:r>
            <a:r>
              <a:rPr lang="ar-JO" sz="2400" dirty="0">
                <a:effectLst/>
                <a:latin typeface="Times New Roman" panose="02020603050405020304" pitchFamily="18" charset="0"/>
                <a:ea typeface="Times New Roman" panose="02020603050405020304" pitchFamily="18" charset="0"/>
                <a:cs typeface="Times New Roman" panose="02020603050405020304" pitchFamily="18" charset="0"/>
              </a:rPr>
              <a:t>أ</a:t>
            </a:r>
            <a:r>
              <a:rPr lang="ar-DZ" sz="2400" dirty="0">
                <a:effectLst/>
                <a:latin typeface="Times New Roman" panose="02020603050405020304" pitchFamily="18" charset="0"/>
                <a:ea typeface="Times New Roman" panose="02020603050405020304" pitchFamily="18" charset="0"/>
                <a:cs typeface="Times New Roman" panose="02020603050405020304" pitchFamily="18" charset="0"/>
              </a:rPr>
              <a:t>رقى المؤسسات التعليمية</a:t>
            </a:r>
            <a:r>
              <a:rPr lang="ar-JO" sz="24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24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gn="just" rtl="1">
              <a:lnSpc>
                <a:spcPct val="150000"/>
              </a:lnSpc>
              <a:spcAft>
                <a:spcPts val="0"/>
              </a:spcAft>
            </a:pPr>
            <a:r>
              <a:rPr lang="ar-DZ" sz="2400" b="1" dirty="0">
                <a:effectLst/>
                <a:latin typeface="Times New Roman" panose="02020603050405020304" pitchFamily="18" charset="0"/>
                <a:ea typeface="Times New Roman" panose="02020603050405020304" pitchFamily="18" charset="0"/>
                <a:cs typeface="Times New Roman" panose="02020603050405020304" pitchFamily="18" charset="0"/>
              </a:rPr>
              <a:t>ثورة الاتصالات: </a:t>
            </a:r>
            <a:r>
              <a:rPr lang="ar-DZ" sz="2400" dirty="0">
                <a:effectLst/>
                <a:latin typeface="Times New Roman" panose="02020603050405020304" pitchFamily="18" charset="0"/>
                <a:ea typeface="Times New Roman" panose="02020603050405020304" pitchFamily="18" charset="0"/>
                <a:cs typeface="Times New Roman" panose="02020603050405020304" pitchFamily="18" charset="0"/>
              </a:rPr>
              <a:t>وهي التي تسمح بمرور كميات </a:t>
            </a:r>
            <a:r>
              <a:rPr lang="ar-JO" sz="2400" dirty="0">
                <a:effectLst/>
                <a:latin typeface="Times New Roman" panose="02020603050405020304" pitchFamily="18" charset="0"/>
                <a:ea typeface="Times New Roman" panose="02020603050405020304" pitchFamily="18" charset="0"/>
                <a:cs typeface="Times New Roman" panose="02020603050405020304" pitchFamily="18" charset="0"/>
              </a:rPr>
              <a:t>أ</a:t>
            </a:r>
            <a:r>
              <a:rPr lang="ar-DZ" sz="2400" dirty="0">
                <a:effectLst/>
                <a:latin typeface="Times New Roman" panose="02020603050405020304" pitchFamily="18" charset="0"/>
                <a:ea typeface="Times New Roman" panose="02020603050405020304" pitchFamily="18" charset="0"/>
                <a:cs typeface="Times New Roman" panose="02020603050405020304" pitchFamily="18" charset="0"/>
              </a:rPr>
              <a:t>كبر من المعلومات كل يوم عبر شبكة معقدة من التوابع الصناعية والكابلات الضوئية، </a:t>
            </a:r>
            <a:r>
              <a:rPr lang="ar-JO" sz="2400" dirty="0">
                <a:effectLst/>
                <a:latin typeface="Times New Roman" panose="02020603050405020304" pitchFamily="18" charset="0"/>
                <a:ea typeface="Times New Roman" panose="02020603050405020304" pitchFamily="18" charset="0"/>
                <a:cs typeface="Times New Roman" panose="02020603050405020304" pitchFamily="18" charset="0"/>
              </a:rPr>
              <a:t>الأمر </a:t>
            </a:r>
            <a:r>
              <a:rPr lang="ar-DZ" sz="2400" dirty="0">
                <a:effectLst/>
                <a:latin typeface="Times New Roman" panose="02020603050405020304" pitchFamily="18" charset="0"/>
                <a:ea typeface="Times New Roman" panose="02020603050405020304" pitchFamily="18" charset="0"/>
                <a:cs typeface="Times New Roman" panose="02020603050405020304" pitchFamily="18" charset="0"/>
              </a:rPr>
              <a:t>الذي وف</a:t>
            </a:r>
            <a:r>
              <a:rPr lang="ar-JO" sz="24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ar-DZ" sz="2400" dirty="0">
                <a:effectLst/>
                <a:latin typeface="Times New Roman" panose="02020603050405020304" pitchFamily="18" charset="0"/>
                <a:ea typeface="Times New Roman" panose="02020603050405020304" pitchFamily="18" charset="0"/>
                <a:cs typeface="Times New Roman" panose="02020603050405020304" pitchFamily="18" charset="0"/>
              </a:rPr>
              <a:t>ر </a:t>
            </a:r>
            <a:r>
              <a:rPr lang="ar-JO" sz="2400" dirty="0">
                <a:effectLst/>
                <a:latin typeface="Times New Roman" panose="02020603050405020304" pitchFamily="18" charset="0"/>
                <a:ea typeface="Times New Roman" panose="02020603050405020304" pitchFamily="18" charset="0"/>
                <a:cs typeface="Times New Roman" panose="02020603050405020304" pitchFamily="18" charset="0"/>
              </a:rPr>
              <a:t>إ</a:t>
            </a:r>
            <a:r>
              <a:rPr lang="ar-DZ" sz="2400" dirty="0">
                <a:effectLst/>
                <a:latin typeface="Times New Roman" panose="02020603050405020304" pitchFamily="18" charset="0"/>
                <a:ea typeface="Times New Roman" panose="02020603050405020304" pitchFamily="18" charset="0"/>
                <a:cs typeface="Times New Roman" panose="02020603050405020304" pitchFamily="18" charset="0"/>
              </a:rPr>
              <a:t>مكانية نقل المعلومات </a:t>
            </a:r>
            <a:r>
              <a:rPr lang="ar-JO" sz="2400" dirty="0">
                <a:effectLst/>
                <a:latin typeface="Times New Roman" panose="02020603050405020304" pitchFamily="18" charset="0"/>
                <a:ea typeface="Times New Roman" panose="02020603050405020304" pitchFamily="18" charset="0"/>
                <a:cs typeface="Times New Roman" panose="02020603050405020304" pitchFamily="18" charset="0"/>
              </a:rPr>
              <a:t>و</a:t>
            </a:r>
            <a:r>
              <a:rPr lang="ar-DZ" sz="2400" dirty="0">
                <a:effectLst/>
                <a:latin typeface="Times New Roman" panose="02020603050405020304" pitchFamily="18" charset="0"/>
                <a:ea typeface="Times New Roman" panose="02020603050405020304" pitchFamily="18" charset="0"/>
                <a:cs typeface="Times New Roman" panose="02020603050405020304" pitchFamily="18" charset="0"/>
              </a:rPr>
              <a:t>المحاضرات من </a:t>
            </a:r>
            <a:r>
              <a:rPr lang="ar-JO" sz="2400" dirty="0">
                <a:effectLst/>
                <a:latin typeface="Times New Roman" panose="02020603050405020304" pitchFamily="18" charset="0"/>
                <a:ea typeface="Times New Roman" panose="02020603050405020304" pitchFamily="18" charset="0"/>
                <a:cs typeface="Times New Roman" panose="02020603050405020304" pitchFamily="18" charset="0"/>
              </a:rPr>
              <a:t>أ</a:t>
            </a:r>
            <a:r>
              <a:rPr lang="ar-DZ" sz="2400" dirty="0">
                <a:effectLst/>
                <a:latin typeface="Times New Roman" panose="02020603050405020304" pitchFamily="18" charset="0"/>
                <a:ea typeface="Times New Roman" panose="02020603050405020304" pitchFamily="18" charset="0"/>
                <a:cs typeface="Times New Roman" panose="02020603050405020304" pitchFamily="18" charset="0"/>
              </a:rPr>
              <a:t>ماكن </a:t>
            </a:r>
            <a:r>
              <a:rPr lang="ar-JO" sz="2400" dirty="0">
                <a:latin typeface="Times New Roman" panose="02020603050405020304" pitchFamily="18" charset="0"/>
                <a:ea typeface="Times New Roman" panose="02020603050405020304" pitchFamily="18" charset="0"/>
                <a:cs typeface="Times New Roman" panose="02020603050405020304" pitchFamily="18" charset="0"/>
              </a:rPr>
              <a:t>إ</a:t>
            </a:r>
            <a:r>
              <a:rPr lang="ar-DZ" sz="2400" dirty="0">
                <a:effectLst/>
                <a:latin typeface="Times New Roman" panose="02020603050405020304" pitchFamily="18" charset="0"/>
                <a:ea typeface="Times New Roman" panose="02020603050405020304" pitchFamily="18" charset="0"/>
                <a:cs typeface="Times New Roman" panose="02020603050405020304" pitchFamily="18" charset="0"/>
              </a:rPr>
              <a:t>لقائها </a:t>
            </a:r>
            <a:r>
              <a:rPr lang="ar-JO" sz="2400" dirty="0">
                <a:effectLst/>
                <a:latin typeface="Times New Roman" panose="02020603050405020304" pitchFamily="18" charset="0"/>
                <a:ea typeface="Times New Roman" panose="02020603050405020304" pitchFamily="18" charset="0"/>
                <a:cs typeface="Times New Roman" panose="02020603050405020304" pitchFamily="18" charset="0"/>
              </a:rPr>
              <a:t>إ</a:t>
            </a:r>
            <a:r>
              <a:rPr lang="ar-DZ" sz="2400" dirty="0">
                <a:effectLst/>
                <a:latin typeface="Times New Roman" panose="02020603050405020304" pitchFamily="18" charset="0"/>
                <a:ea typeface="Times New Roman" panose="02020603050405020304" pitchFamily="18" charset="0"/>
                <a:cs typeface="Times New Roman" panose="02020603050405020304" pitchFamily="18" charset="0"/>
              </a:rPr>
              <a:t>لى </a:t>
            </a:r>
            <a:r>
              <a:rPr lang="ar-JO" sz="2400" dirty="0">
                <a:effectLst/>
                <a:latin typeface="Times New Roman" panose="02020603050405020304" pitchFamily="18" charset="0"/>
                <a:ea typeface="Times New Roman" panose="02020603050405020304" pitchFamily="18" charset="0"/>
                <a:cs typeface="Times New Roman" panose="02020603050405020304" pitchFamily="18" charset="0"/>
              </a:rPr>
              <a:t>أ</a:t>
            </a:r>
            <a:r>
              <a:rPr lang="ar-DZ" sz="2400" dirty="0">
                <a:effectLst/>
                <a:latin typeface="Times New Roman" panose="02020603050405020304" pitchFamily="18" charset="0"/>
                <a:ea typeface="Times New Roman" panose="02020603050405020304" pitchFamily="18" charset="0"/>
                <a:cs typeface="Times New Roman" panose="02020603050405020304" pitchFamily="18" charset="0"/>
              </a:rPr>
              <a:t>ماكن </a:t>
            </a:r>
            <a:r>
              <a:rPr lang="ar-JO" sz="2400" dirty="0">
                <a:effectLst/>
                <a:latin typeface="Times New Roman" panose="02020603050405020304" pitchFamily="18" charset="0"/>
                <a:ea typeface="Times New Roman" panose="02020603050405020304" pitchFamily="18" charset="0"/>
                <a:cs typeface="Times New Roman" panose="02020603050405020304" pitchFamily="18" charset="0"/>
              </a:rPr>
              <a:t>مختلفة</a:t>
            </a:r>
            <a:r>
              <a:rPr lang="ar-JO" sz="2400" dirty="0">
                <a:effectLst/>
                <a:latin typeface="Times New Roman" panose="02020603050405020304" pitchFamily="18" charset="0"/>
                <a:ea typeface="Calibri" panose="020F0502020204030204" pitchFamily="34" charset="0"/>
                <a:cs typeface="Times New Roman" panose="02020603050405020304" pitchFamily="18" charset="0"/>
              </a:rPr>
              <a:t>(</a:t>
            </a:r>
            <a:r>
              <a:rPr lang="ar-DZ" sz="2400" dirty="0">
                <a:effectLst/>
                <a:latin typeface="Times New Roman" panose="02020603050405020304" pitchFamily="18" charset="0"/>
                <a:ea typeface="Calibri" panose="020F0502020204030204" pitchFamily="34" charset="0"/>
                <a:cs typeface="Times New Roman" panose="02020603050405020304" pitchFamily="18" charset="0"/>
              </a:rPr>
              <a:t>عليان، 2014</a:t>
            </a:r>
            <a:r>
              <a:rPr lang="ar-JO" sz="2400" dirty="0">
                <a:effectLst/>
                <a:latin typeface="Times New Roman" panose="02020603050405020304" pitchFamily="18" charset="0"/>
                <a:ea typeface="Calibri" panose="020F0502020204030204" pitchFamily="34" charset="0"/>
                <a:cs typeface="Times New Roman" panose="02020603050405020304" pitchFamily="18" charset="0"/>
              </a:rPr>
              <a:t>)</a:t>
            </a:r>
            <a:r>
              <a:rPr lang="ar-DZ" sz="24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GB"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F6B667E1-3788-497D-979F-E90696914BF5}"/>
              </a:ext>
            </a:extLst>
          </p:cNvPr>
          <p:cNvSpPr txBox="1"/>
          <p:nvPr/>
        </p:nvSpPr>
        <p:spPr>
          <a:xfrm>
            <a:off x="1415480" y="188640"/>
            <a:ext cx="6096000" cy="46166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chemeClr val="bg1"/>
                </a:solidFill>
                <a:effectLst/>
                <a:uLnTx/>
                <a:uFillTx/>
                <a:latin typeface="Times New Roman" panose="02020603050405020304" pitchFamily="18" charset="0"/>
                <a:ea typeface="Times New Roman" panose="02020603050405020304" pitchFamily="18" charset="0"/>
                <a:cs typeface="Times New Roman" panose="02020603050405020304" pitchFamily="18" charset="0"/>
                <a:sym typeface="Arial"/>
              </a:rPr>
              <a:t>أ</a:t>
            </a:r>
            <a:r>
              <a:rPr kumimoji="0" lang="ar-SA" sz="2400" b="1" i="0" u="none" strike="noStrike" kern="0" cap="none" spc="0" normalizeH="0" baseline="0" noProof="0" dirty="0">
                <a:ln>
                  <a:noFill/>
                </a:ln>
                <a:solidFill>
                  <a:schemeClr val="bg1"/>
                </a:solidFill>
                <a:effectLst/>
                <a:uLnTx/>
                <a:uFillTx/>
                <a:latin typeface="Times New Roman" panose="02020603050405020304" pitchFamily="18" charset="0"/>
                <a:ea typeface="Times New Roman" panose="02020603050405020304" pitchFamily="18" charset="0"/>
                <a:cs typeface="Times New Roman" panose="02020603050405020304" pitchFamily="18" charset="0"/>
                <a:sym typeface="Arial"/>
              </a:rPr>
              <a:t>سباب التحول </a:t>
            </a:r>
            <a:r>
              <a:rPr kumimoji="0" lang="ar-JO" sz="2400" b="1" i="0" u="none" strike="noStrike" kern="0" cap="none" spc="0" normalizeH="0" baseline="0" noProof="0" dirty="0">
                <a:ln>
                  <a:noFill/>
                </a:ln>
                <a:solidFill>
                  <a:schemeClr val="bg1"/>
                </a:solidFill>
                <a:effectLst/>
                <a:uLnTx/>
                <a:uFillTx/>
                <a:latin typeface="Times New Roman" panose="02020603050405020304" pitchFamily="18" charset="0"/>
                <a:ea typeface="Times New Roman" panose="02020603050405020304" pitchFamily="18" charset="0"/>
                <a:cs typeface="Times New Roman" panose="02020603050405020304" pitchFamily="18" charset="0"/>
                <a:sym typeface="Arial"/>
              </a:rPr>
              <a:t>إ</a:t>
            </a:r>
            <a:r>
              <a:rPr kumimoji="0" lang="ar-SA" sz="2400" b="1" i="0" u="none" strike="noStrike" kern="0" cap="none" spc="0" normalizeH="0" baseline="0" noProof="0" dirty="0">
                <a:ln>
                  <a:noFill/>
                </a:ln>
                <a:solidFill>
                  <a:schemeClr val="bg1"/>
                </a:solidFill>
                <a:effectLst/>
                <a:uLnTx/>
                <a:uFillTx/>
                <a:latin typeface="Times New Roman" panose="02020603050405020304" pitchFamily="18" charset="0"/>
                <a:ea typeface="Times New Roman" panose="02020603050405020304" pitchFamily="18" charset="0"/>
                <a:cs typeface="Times New Roman" panose="02020603050405020304" pitchFamily="18" charset="0"/>
                <a:sym typeface="Arial"/>
              </a:rPr>
              <a:t>لى </a:t>
            </a:r>
            <a:r>
              <a:rPr kumimoji="0" lang="ar-JO" sz="2400" b="1" i="0" u="none" strike="noStrike" kern="0" cap="none" spc="0" normalizeH="0" baseline="0" noProof="0" dirty="0">
                <a:ln>
                  <a:noFill/>
                </a:ln>
                <a:solidFill>
                  <a:schemeClr val="bg1"/>
                </a:solidFill>
                <a:effectLst/>
                <a:uLnTx/>
                <a:uFillTx/>
                <a:latin typeface="Times New Roman" panose="02020603050405020304" pitchFamily="18" charset="0"/>
                <a:ea typeface="Times New Roman" panose="02020603050405020304" pitchFamily="18" charset="0"/>
                <a:cs typeface="Times New Roman" panose="02020603050405020304" pitchFamily="18" charset="0"/>
                <a:sym typeface="Arial"/>
              </a:rPr>
              <a:t>ال</a:t>
            </a:r>
            <a:r>
              <a:rPr kumimoji="0" lang="ar-SA" sz="2400" b="1" i="0" u="none" strike="noStrike" kern="0" cap="none" spc="0" normalizeH="0" baseline="0" noProof="0" dirty="0">
                <a:ln>
                  <a:noFill/>
                </a:ln>
                <a:solidFill>
                  <a:schemeClr val="bg1"/>
                </a:solidFill>
                <a:effectLst/>
                <a:uLnTx/>
                <a:uFillTx/>
                <a:latin typeface="Times New Roman" panose="02020603050405020304" pitchFamily="18" charset="0"/>
                <a:ea typeface="Times New Roman" panose="02020603050405020304" pitchFamily="18" charset="0"/>
                <a:cs typeface="Times New Roman" panose="02020603050405020304" pitchFamily="18" charset="0"/>
                <a:sym typeface="Arial"/>
              </a:rPr>
              <a:t>جامعة </a:t>
            </a:r>
            <a:r>
              <a:rPr kumimoji="0" lang="ar-JO" sz="2400" b="1" i="0" u="none" strike="noStrike" kern="0" cap="none" spc="0" normalizeH="0" baseline="0" noProof="0" dirty="0">
                <a:ln>
                  <a:noFill/>
                </a:ln>
                <a:solidFill>
                  <a:schemeClr val="bg1"/>
                </a:solidFill>
                <a:effectLst/>
                <a:uLnTx/>
                <a:uFillTx/>
                <a:latin typeface="Times New Roman" panose="02020603050405020304" pitchFamily="18" charset="0"/>
                <a:ea typeface="Times New Roman" panose="02020603050405020304" pitchFamily="18" charset="0"/>
                <a:cs typeface="Times New Roman" panose="02020603050405020304" pitchFamily="18" charset="0"/>
                <a:sym typeface="Arial"/>
              </a:rPr>
              <a:t>ال</a:t>
            </a:r>
            <a:r>
              <a:rPr kumimoji="0" lang="ar-SA" sz="2400" b="1" i="0" u="none" strike="noStrike" kern="0" cap="none" spc="0" normalizeH="0" baseline="0" noProof="0" dirty="0">
                <a:ln>
                  <a:noFill/>
                </a:ln>
                <a:solidFill>
                  <a:schemeClr val="bg1"/>
                </a:solidFill>
                <a:effectLst/>
                <a:uLnTx/>
                <a:uFillTx/>
                <a:latin typeface="Times New Roman" panose="02020603050405020304" pitchFamily="18" charset="0"/>
                <a:ea typeface="Times New Roman" panose="02020603050405020304" pitchFamily="18" charset="0"/>
                <a:cs typeface="Times New Roman" panose="02020603050405020304" pitchFamily="18" charset="0"/>
                <a:sym typeface="Arial"/>
              </a:rPr>
              <a:t>ذكية</a:t>
            </a:r>
            <a:endParaRPr kumimoji="0" lang="en-GB" sz="2400" b="0" i="0" u="none" strike="noStrike" kern="0" cap="none" spc="0" normalizeH="0" baseline="0" noProof="0" dirty="0">
              <a:ln>
                <a:noFill/>
              </a:ln>
              <a:solidFill>
                <a:schemeClr val="bg1"/>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a:endParaRPr>
          </a:p>
        </p:txBody>
      </p:sp>
      <p:pic>
        <p:nvPicPr>
          <p:cNvPr id="7" name="Google Shape;143;p3">
            <a:extLst>
              <a:ext uri="{FF2B5EF4-FFF2-40B4-BE49-F238E27FC236}">
                <a16:creationId xmlns:a16="http://schemas.microsoft.com/office/drawing/2014/main" id="{6EF25C3D-59F1-4188-823C-DFAD1C7508D6}"/>
              </a:ext>
            </a:extLst>
          </p:cNvPr>
          <p:cNvPicPr preferRelativeResize="0"/>
          <p:nvPr/>
        </p:nvPicPr>
        <p:blipFill rotWithShape="1">
          <a:blip r:embed="rId2">
            <a:alphaModFix/>
            <a:biLevel thresh="75000"/>
            <a:extLst>
              <a:ext uri="{BEBA8EAE-BF5A-486C-A8C5-ECC9F3942E4B}">
                <a14:imgProps xmlns:a14="http://schemas.microsoft.com/office/drawing/2010/main">
                  <a14:imgLayer r:embed="rId3">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8" name="Google Shape;110;p1">
            <a:extLst>
              <a:ext uri="{FF2B5EF4-FFF2-40B4-BE49-F238E27FC236}">
                <a16:creationId xmlns:a16="http://schemas.microsoft.com/office/drawing/2014/main" id="{11BB4028-64C5-484A-B442-6E844F8C8249}"/>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extLst>
      <p:ext uri="{BB962C8B-B14F-4D97-AF65-F5344CB8AC3E}">
        <p14:creationId xmlns:p14="http://schemas.microsoft.com/office/powerpoint/2010/main" val="14495914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71418F4-8205-430A-B58C-7B3B5674C8F7}"/>
              </a:ext>
            </a:extLst>
          </p:cNvPr>
          <p:cNvSpPr txBox="1"/>
          <p:nvPr/>
        </p:nvSpPr>
        <p:spPr>
          <a:xfrm>
            <a:off x="851248" y="1196752"/>
            <a:ext cx="10536832" cy="5185074"/>
          </a:xfrm>
          <a:prstGeom prst="rect">
            <a:avLst/>
          </a:prstGeom>
          <a:noFill/>
        </p:spPr>
        <p:txBody>
          <a:bodyPr wrap="square">
            <a:spAutoFit/>
          </a:bodyPr>
          <a:lstStyle/>
          <a:p>
            <a:pPr algn="just" rtl="1">
              <a:lnSpc>
                <a:spcPct val="150000"/>
              </a:lnSpc>
            </a:pPr>
            <a:r>
              <a:rPr lang="ar-JO" sz="2800" dirty="0">
                <a:effectLst/>
                <a:ea typeface="Times New Roman" panose="02020603050405020304" pitchFamily="18" charset="0"/>
                <a:cs typeface="+mj-cs"/>
              </a:rPr>
              <a:t>     </a:t>
            </a:r>
            <a:r>
              <a:rPr lang="ar-SA" sz="2800" dirty="0">
                <a:effectLst/>
                <a:ea typeface="Times New Roman" panose="02020603050405020304" pitchFamily="18" charset="0"/>
                <a:cs typeface="+mj-cs"/>
              </a:rPr>
              <a:t>تكمن أهمية الجامعة الذكية </a:t>
            </a:r>
            <a:r>
              <a:rPr lang="ar-JO" sz="2800" dirty="0">
                <a:ea typeface="Times New Roman" panose="02020603050405020304" pitchFamily="18" charset="0"/>
                <a:cs typeface="+mj-cs"/>
              </a:rPr>
              <a:t>في</a:t>
            </a:r>
            <a:r>
              <a:rPr lang="ar-SA" sz="2800" dirty="0">
                <a:effectLst/>
                <a:ea typeface="Times New Roman" panose="02020603050405020304" pitchFamily="18" charset="0"/>
                <a:cs typeface="+mj-cs"/>
              </a:rPr>
              <a:t> تنظيم الاتصال والتعاون في مجال التعليم بين كافة عناصر العملية التعليمية فيما بينهم ومع الخدمات التعليمية من أي مكان وفي أي زمان، وإثراء عملية التعليم والبيئة البحثية، وحل مشكلات وعقبات نظم التعلم التقليدية عبر التمكين التقني.</a:t>
            </a:r>
            <a:endParaRPr lang="ar-JO" sz="2800" dirty="0">
              <a:effectLst/>
              <a:ea typeface="Times New Roman" panose="02020603050405020304" pitchFamily="18" charset="0"/>
              <a:cs typeface="+mj-cs"/>
            </a:endParaRPr>
          </a:p>
          <a:p>
            <a:pPr algn="just" rtl="1">
              <a:lnSpc>
                <a:spcPct val="150000"/>
              </a:lnSpc>
            </a:pPr>
            <a:endParaRPr lang="ar-JO" sz="2800" dirty="0">
              <a:ea typeface="Times New Roman" panose="02020603050405020304" pitchFamily="18" charset="0"/>
              <a:cs typeface="+mj-cs"/>
            </a:endParaRPr>
          </a:p>
          <a:p>
            <a:pPr algn="just" rtl="1">
              <a:lnSpc>
                <a:spcPct val="150000"/>
              </a:lnSpc>
            </a:pPr>
            <a:r>
              <a:rPr lang="ar-SA" sz="2800" dirty="0">
                <a:effectLst/>
                <a:ea typeface="Times New Roman" panose="02020603050405020304" pitchFamily="18" charset="0"/>
                <a:cs typeface="+mj-cs"/>
              </a:rPr>
              <a:t> ومن ناحية أخرى فإن العمل على بناء إنسان </a:t>
            </a:r>
            <a:r>
              <a:rPr lang="ar-JO" sz="2800">
                <a:effectLst/>
                <a:ea typeface="Times New Roman" panose="02020603050405020304" pitchFamily="18" charset="0"/>
                <a:cs typeface="+mj-cs"/>
              </a:rPr>
              <a:t>مبتكروغير </a:t>
            </a:r>
            <a:r>
              <a:rPr lang="ar-SA" sz="2800" dirty="0">
                <a:effectLst/>
                <a:ea typeface="Times New Roman" panose="02020603050405020304" pitchFamily="18" charset="0"/>
                <a:cs typeface="+mj-cs"/>
              </a:rPr>
              <a:t>تقليدي في أسلوب تعل</a:t>
            </a:r>
            <a:r>
              <a:rPr lang="ar-JO" sz="2800" dirty="0">
                <a:effectLst/>
                <a:ea typeface="Times New Roman" panose="02020603050405020304" pitchFamily="18" charset="0"/>
                <a:cs typeface="+mj-cs"/>
              </a:rPr>
              <a:t>ّ</a:t>
            </a:r>
            <a:r>
              <a:rPr lang="ar-SA" sz="2800" dirty="0">
                <a:effectLst/>
                <a:ea typeface="Times New Roman" panose="02020603050405020304" pitchFamily="18" charset="0"/>
                <a:cs typeface="+mj-cs"/>
              </a:rPr>
              <a:t>مه وتعامله، لديه روح المبادرة والابتكار</a:t>
            </a:r>
            <a:r>
              <a:rPr lang="ar-JO" sz="2800" dirty="0">
                <a:effectLst/>
                <a:ea typeface="Times New Roman" panose="02020603050405020304" pitchFamily="18" charset="0"/>
                <a:cs typeface="+mj-cs"/>
              </a:rPr>
              <a:t> </a:t>
            </a:r>
            <a:r>
              <a:rPr lang="ar-SA" sz="2800" dirty="0">
                <a:effectLst/>
                <a:ea typeface="Times New Roman" panose="02020603050405020304" pitchFamily="18" charset="0"/>
                <a:cs typeface="+mj-cs"/>
              </a:rPr>
              <a:t>والإبداع</a:t>
            </a:r>
            <a:r>
              <a:rPr lang="ar-JO" sz="2800" dirty="0">
                <a:effectLst/>
                <a:ea typeface="Times New Roman" panose="02020603050405020304" pitchFamily="18" charset="0"/>
                <a:cs typeface="+mj-cs"/>
              </a:rPr>
              <a:t> والقدرة على التواصل الفعال. وي</a:t>
            </a:r>
            <a:r>
              <a:rPr lang="ar-SA" sz="2800" dirty="0">
                <a:effectLst/>
                <a:ea typeface="Times New Roman" panose="02020603050405020304" pitchFamily="18" charset="0"/>
                <a:cs typeface="+mj-cs"/>
              </a:rPr>
              <a:t>تصف بالمرونة الفكرية والسلوكية، </a:t>
            </a:r>
            <a:r>
              <a:rPr lang="ar-JO" sz="2800" dirty="0">
                <a:effectLst/>
                <a:ea typeface="Times New Roman" panose="02020603050405020304" pitchFamily="18" charset="0"/>
                <a:cs typeface="+mj-cs"/>
              </a:rPr>
              <a:t>و</a:t>
            </a:r>
            <a:r>
              <a:rPr lang="ar-SA" sz="2800" dirty="0">
                <a:effectLst/>
                <a:ea typeface="Times New Roman" panose="02020603050405020304" pitchFamily="18" charset="0"/>
                <a:cs typeface="+mj-cs"/>
              </a:rPr>
              <a:t>يتقن مهارات متنوعة </a:t>
            </a:r>
            <a:r>
              <a:rPr lang="ar-JO" sz="2800" dirty="0">
                <a:effectLst/>
                <a:ea typeface="Times New Roman" panose="02020603050405020304" pitchFamily="18" charset="0"/>
                <a:cs typeface="+mj-cs"/>
              </a:rPr>
              <a:t>في مختلف المجالات</a:t>
            </a:r>
            <a:r>
              <a:rPr lang="ar-SA" sz="2800" dirty="0">
                <a:effectLst/>
                <a:ea typeface="Times New Roman" panose="02020603050405020304" pitchFamily="18" charset="0"/>
                <a:cs typeface="+mj-cs"/>
              </a:rPr>
              <a:t>، </a:t>
            </a:r>
            <a:r>
              <a:rPr lang="ar-JO" sz="2800" dirty="0">
                <a:effectLst/>
                <a:ea typeface="Times New Roman" panose="02020603050405020304" pitchFamily="18" charset="0"/>
                <a:cs typeface="+mj-cs"/>
              </a:rPr>
              <a:t>و</a:t>
            </a:r>
            <a:r>
              <a:rPr lang="ar-SA" sz="2800" dirty="0">
                <a:effectLst/>
                <a:ea typeface="Times New Roman" panose="02020603050405020304" pitchFamily="18" charset="0"/>
                <a:cs typeface="+mj-cs"/>
              </a:rPr>
              <a:t>ي</a:t>
            </a:r>
            <a:r>
              <a:rPr lang="ar-JO" sz="2800" dirty="0">
                <a:effectLst/>
                <a:ea typeface="Times New Roman" panose="02020603050405020304" pitchFamily="18" charset="0"/>
                <a:cs typeface="+mj-cs"/>
              </a:rPr>
              <a:t>سعى</a:t>
            </a:r>
            <a:r>
              <a:rPr lang="ar-SA" sz="2800" dirty="0">
                <a:effectLst/>
                <a:ea typeface="Times New Roman" panose="02020603050405020304" pitchFamily="18" charset="0"/>
                <a:cs typeface="+mj-cs"/>
              </a:rPr>
              <a:t> </a:t>
            </a:r>
            <a:r>
              <a:rPr lang="ar-JO" sz="2800" dirty="0">
                <a:effectLst/>
                <a:ea typeface="Times New Roman" panose="02020603050405020304" pitchFamily="18" charset="0"/>
                <a:cs typeface="+mj-cs"/>
              </a:rPr>
              <a:t>ل</a:t>
            </a:r>
            <a:r>
              <a:rPr lang="ar-SA" sz="2800" dirty="0">
                <a:effectLst/>
                <a:ea typeface="Times New Roman" panose="02020603050405020304" pitchFamily="18" charset="0"/>
                <a:cs typeface="+mj-cs"/>
              </a:rPr>
              <a:t>لبحث عن المعلومة بنفسه </a:t>
            </a:r>
            <a:r>
              <a:rPr lang="ar-JO" sz="2800" dirty="0">
                <a:ea typeface="Times New Roman" panose="02020603050405020304" pitchFamily="18" charset="0"/>
                <a:cs typeface="+mj-cs"/>
              </a:rPr>
              <a:t>لي</a:t>
            </a:r>
            <a:r>
              <a:rPr lang="ar-JO" sz="2800" dirty="0">
                <a:effectLst/>
                <a:ea typeface="Times New Roman" panose="02020603050405020304" pitchFamily="18" charset="0"/>
                <a:cs typeface="+mj-cs"/>
              </a:rPr>
              <a:t>كزن قادرًا على إنتاج</a:t>
            </a:r>
            <a:r>
              <a:rPr lang="ar-SA" sz="2800" dirty="0">
                <a:effectLst/>
                <a:ea typeface="Times New Roman" panose="02020603050405020304" pitchFamily="18" charset="0"/>
                <a:cs typeface="+mj-cs"/>
              </a:rPr>
              <a:t> </a:t>
            </a:r>
            <a:r>
              <a:rPr lang="ar-JO" sz="2800" dirty="0">
                <a:ea typeface="Times New Roman" panose="02020603050405020304" pitchFamily="18" charset="0"/>
                <a:cs typeface="+mj-cs"/>
              </a:rPr>
              <a:t>ا</a:t>
            </a:r>
            <a:r>
              <a:rPr lang="ar-SA" sz="2800" dirty="0">
                <a:effectLst/>
                <a:ea typeface="Times New Roman" panose="02020603050405020304" pitchFamily="18" charset="0"/>
                <a:cs typeface="+mj-cs"/>
              </a:rPr>
              <a:t>لمعرفة </a:t>
            </a:r>
            <a:r>
              <a:rPr lang="ar-JO" sz="2800" dirty="0">
                <a:effectLst/>
                <a:ea typeface="Times New Roman" panose="02020603050405020304" pitchFamily="18" charset="0"/>
                <a:cs typeface="+mj-cs"/>
              </a:rPr>
              <a:t>.</a:t>
            </a:r>
            <a:endParaRPr lang="en-GB" sz="2800" dirty="0">
              <a:cs typeface="+mj-cs"/>
            </a:endParaRPr>
          </a:p>
        </p:txBody>
      </p:sp>
      <p:sp>
        <p:nvSpPr>
          <p:cNvPr id="7" name="TextBox 6">
            <a:extLst>
              <a:ext uri="{FF2B5EF4-FFF2-40B4-BE49-F238E27FC236}">
                <a16:creationId xmlns:a16="http://schemas.microsoft.com/office/drawing/2014/main" id="{EAC57169-EAB2-4BB1-9EDB-7E8885C71A39}"/>
              </a:ext>
            </a:extLst>
          </p:cNvPr>
          <p:cNvSpPr txBox="1"/>
          <p:nvPr/>
        </p:nvSpPr>
        <p:spPr>
          <a:xfrm>
            <a:off x="4223792" y="116632"/>
            <a:ext cx="3791744" cy="769441"/>
          </a:xfrm>
          <a:prstGeom prst="rect">
            <a:avLst/>
          </a:prstGeom>
          <a:noFill/>
        </p:spPr>
        <p:txBody>
          <a:bodyPr wrap="square">
            <a:spAutoFit/>
          </a:bodyPr>
          <a:lstStyle/>
          <a:p>
            <a:pPr marR="0" lvl="0" algn="r" defTabSz="914400" rtl="1" eaLnBrk="1" fontAlgn="auto" latinLnBrk="0" hangingPunct="1">
              <a:lnSpc>
                <a:spcPct val="150000"/>
              </a:lnSpc>
              <a:spcBef>
                <a:spcPts val="0"/>
              </a:spcBef>
              <a:spcAft>
                <a:spcPts val="0"/>
              </a:spcAft>
              <a:buClr>
                <a:srgbClr val="000000"/>
              </a:buClr>
              <a:buSzTx/>
              <a:tabLst/>
              <a:defRPr/>
            </a:pPr>
            <a:r>
              <a:rPr kumimoji="0" lang="ar-SA" sz="3200" b="1" i="0" u="none" strike="noStrike" kern="0" cap="none" spc="0" normalizeH="0" baseline="0" noProof="0" dirty="0">
                <a:ln>
                  <a:noFill/>
                </a:ln>
                <a:solidFill>
                  <a:schemeClr val="bg1"/>
                </a:solidFill>
                <a:effectLst/>
                <a:uLnTx/>
                <a:uFillTx/>
                <a:latin typeface="Calibri" panose="020F0502020204030204" pitchFamily="34" charset="0"/>
                <a:ea typeface="Times New Roman" panose="02020603050405020304" pitchFamily="18" charset="0"/>
                <a:cs typeface="+mj-cs"/>
                <a:sym typeface="Arial"/>
              </a:rPr>
              <a:t>أهمية الجامعة الذكية</a:t>
            </a:r>
            <a:endParaRPr kumimoji="0" lang="en-GB" sz="3200" b="0" i="0" u="none" strike="noStrike" kern="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mj-cs"/>
              <a:sym typeface="Arial"/>
            </a:endParaRPr>
          </a:p>
        </p:txBody>
      </p:sp>
      <p:pic>
        <p:nvPicPr>
          <p:cNvPr id="8" name="Google Shape;143;p3">
            <a:extLst>
              <a:ext uri="{FF2B5EF4-FFF2-40B4-BE49-F238E27FC236}">
                <a16:creationId xmlns:a16="http://schemas.microsoft.com/office/drawing/2014/main" id="{93CBA91F-AA4F-444D-879F-6B460EF94DB0}"/>
              </a:ext>
            </a:extLst>
          </p:cNvPr>
          <p:cNvPicPr preferRelativeResize="0"/>
          <p:nvPr/>
        </p:nvPicPr>
        <p:blipFill rotWithShape="1">
          <a:blip r:embed="rId2">
            <a:alphaModFix/>
            <a:biLevel thresh="75000"/>
            <a:extLst>
              <a:ext uri="{BEBA8EAE-BF5A-486C-A8C5-ECC9F3942E4B}">
                <a14:imgProps xmlns:a14="http://schemas.microsoft.com/office/drawing/2010/main">
                  <a14:imgLayer r:embed="rId3">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9" name="Google Shape;110;p1">
            <a:extLst>
              <a:ext uri="{FF2B5EF4-FFF2-40B4-BE49-F238E27FC236}">
                <a16:creationId xmlns:a16="http://schemas.microsoft.com/office/drawing/2014/main" id="{C50CA04B-8E5F-4265-A0FD-F84EB1200C31}"/>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extLst>
      <p:ext uri="{BB962C8B-B14F-4D97-AF65-F5344CB8AC3E}">
        <p14:creationId xmlns:p14="http://schemas.microsoft.com/office/powerpoint/2010/main" val="20295587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6ACCC05-AFA0-4A2F-9F1E-6C2E41749968}"/>
              </a:ext>
            </a:extLst>
          </p:cNvPr>
          <p:cNvSpPr txBox="1"/>
          <p:nvPr/>
        </p:nvSpPr>
        <p:spPr>
          <a:xfrm>
            <a:off x="683668" y="1124744"/>
            <a:ext cx="11089232" cy="5586145"/>
          </a:xfrm>
          <a:prstGeom prst="rect">
            <a:avLst/>
          </a:prstGeom>
          <a:noFill/>
        </p:spPr>
        <p:txBody>
          <a:bodyPr wrap="square">
            <a:spAutoFit/>
          </a:bodyPr>
          <a:lstStyle/>
          <a:p>
            <a:pPr lvl="0" algn="just" rtl="1">
              <a:lnSpc>
                <a:spcPct val="150000"/>
              </a:lnSpc>
            </a:pPr>
            <a:r>
              <a:rPr lang="ar-SA" sz="2400" kern="1800" dirty="0">
                <a:effectLst/>
                <a:latin typeface="Calibri" panose="020F0502020204030204" pitchFamily="34" charset="0"/>
                <a:ea typeface="Times New Roman" panose="02020603050405020304" pitchFamily="18" charset="0"/>
                <a:cs typeface="+mj-cs"/>
              </a:rPr>
              <a:t>تتمثل أهم أهداف الجامعة الذكية فيما يلي: </a:t>
            </a:r>
            <a:endParaRPr lang="ar-JO" sz="2400" kern="1800" dirty="0">
              <a:effectLst/>
              <a:latin typeface="Calibri" panose="020F0502020204030204" pitchFamily="34" charset="0"/>
              <a:ea typeface="Times New Roman" panose="02020603050405020304" pitchFamily="18" charset="0"/>
              <a:cs typeface="+mj-cs"/>
            </a:endParaRPr>
          </a:p>
          <a:p>
            <a:pPr marL="342900" lvl="0" indent="-342900" algn="just" rtl="1">
              <a:lnSpc>
                <a:spcPct val="150000"/>
              </a:lnSpc>
              <a:buFont typeface="Wingdings" panose="05000000000000000000" pitchFamily="2" charset="2"/>
              <a:buChar char="§"/>
            </a:pPr>
            <a:r>
              <a:rPr lang="ar-SA" sz="2400" kern="1800" dirty="0">
                <a:solidFill>
                  <a:schemeClr val="tx1"/>
                </a:solidFill>
                <a:effectLst/>
                <a:latin typeface="Calibri" panose="020F0502020204030204" pitchFamily="34" charset="0"/>
                <a:ea typeface="Times New Roman" panose="02020603050405020304" pitchFamily="18" charset="0"/>
                <a:cs typeface="+mj-cs"/>
              </a:rPr>
              <a:t>تقديم حلول منهجية متعددة الجوانب لتلبية احتياجات الطلبة والعاملين</a:t>
            </a:r>
            <a:r>
              <a:rPr lang="ar-SA" sz="2400" dirty="0">
                <a:solidFill>
                  <a:schemeClr val="tx1"/>
                </a:solidFill>
                <a:effectLst/>
                <a:latin typeface="Calibri" panose="020F0502020204030204" pitchFamily="34" charset="0"/>
                <a:ea typeface="Times New Roman" panose="02020603050405020304" pitchFamily="18" charset="0"/>
                <a:cs typeface="+mj-cs"/>
              </a:rPr>
              <a:t>، والتوجه نحو </a:t>
            </a:r>
            <a:r>
              <a:rPr lang="ar-SA" sz="2400" u="none" strike="noStrike" dirty="0">
                <a:solidFill>
                  <a:schemeClr val="tx1"/>
                </a:solidFill>
                <a:effectLst/>
                <a:latin typeface="Calibri" panose="020F0502020204030204" pitchFamily="34" charset="0"/>
                <a:ea typeface="Times New Roman" panose="02020603050405020304" pitchFamily="18" charset="0"/>
                <a:cs typeface="+mj-cs"/>
              </a:rPr>
              <a:t>التعليم التعاوني</a:t>
            </a:r>
            <a:r>
              <a:rPr lang="fr-FR" sz="2400" dirty="0">
                <a:solidFill>
                  <a:schemeClr val="tx1"/>
                </a:solidFill>
                <a:effectLst/>
                <a:latin typeface="Traditional Arabic" panose="02020603050405020304" pitchFamily="18" charset="-78"/>
                <a:ea typeface="Times New Roman" panose="02020603050405020304" pitchFamily="18" charset="0"/>
                <a:cs typeface="+mj-cs"/>
              </a:rPr>
              <a:t>.</a:t>
            </a:r>
            <a:endParaRPr lang="en-GB" sz="2400" dirty="0">
              <a:solidFill>
                <a:schemeClr val="tx1"/>
              </a:solidFill>
              <a:effectLst/>
              <a:latin typeface="Calibri" panose="020F0502020204030204" pitchFamily="34" charset="0"/>
              <a:ea typeface="Calibri" panose="020F0502020204030204" pitchFamily="34" charset="0"/>
              <a:cs typeface="+mj-cs"/>
            </a:endParaRPr>
          </a:p>
          <a:p>
            <a:pPr marL="342900" lvl="0" indent="-342900" algn="just" rtl="1">
              <a:lnSpc>
                <a:spcPct val="150000"/>
              </a:lnSpc>
              <a:buFont typeface="Wingdings" panose="05000000000000000000" pitchFamily="2" charset="2"/>
              <a:buChar char="§"/>
            </a:pPr>
            <a:r>
              <a:rPr lang="ar-SA" sz="2400" dirty="0">
                <a:effectLst/>
                <a:latin typeface="Calibri" panose="020F0502020204030204" pitchFamily="34" charset="0"/>
                <a:ea typeface="Times New Roman" panose="02020603050405020304" pitchFamily="18" charset="0"/>
                <a:cs typeface="+mj-cs"/>
              </a:rPr>
              <a:t>تحقيق التميز والتنافسية في خضم المنافسة الشديدة </a:t>
            </a:r>
            <a:r>
              <a:rPr lang="ar-JO" sz="2400" dirty="0">
                <a:effectLst/>
                <a:latin typeface="Calibri" panose="020F0502020204030204" pitchFamily="34" charset="0"/>
                <a:ea typeface="Times New Roman" panose="02020603050405020304" pitchFamily="18" charset="0"/>
                <a:cs typeface="+mj-cs"/>
              </a:rPr>
              <a:t>بين مؤسسات</a:t>
            </a:r>
            <a:r>
              <a:rPr lang="ar-SA" sz="2400" dirty="0">
                <a:effectLst/>
                <a:latin typeface="Calibri" panose="020F0502020204030204" pitchFamily="34" charset="0"/>
                <a:ea typeface="Times New Roman" panose="02020603050405020304" pitchFamily="18" charset="0"/>
                <a:cs typeface="+mj-cs"/>
              </a:rPr>
              <a:t> التعليم العالي</a:t>
            </a:r>
            <a:r>
              <a:rPr lang="fr-FR" sz="2400" dirty="0">
                <a:effectLst/>
                <a:latin typeface="Traditional Arabic" panose="02020603050405020304" pitchFamily="18" charset="-78"/>
                <a:ea typeface="Times New Roman" panose="02020603050405020304" pitchFamily="18" charset="0"/>
                <a:cs typeface="+mj-cs"/>
              </a:rPr>
              <a:t>.</a:t>
            </a:r>
            <a:endParaRPr lang="en-GB" sz="2400" dirty="0">
              <a:effectLst/>
              <a:latin typeface="Calibri" panose="020F0502020204030204" pitchFamily="34" charset="0"/>
              <a:ea typeface="Calibri" panose="020F0502020204030204" pitchFamily="34" charset="0"/>
              <a:cs typeface="+mj-cs"/>
            </a:endParaRPr>
          </a:p>
          <a:p>
            <a:pPr marL="342900" lvl="0" indent="-342900" algn="just" rtl="1">
              <a:lnSpc>
                <a:spcPct val="150000"/>
              </a:lnSpc>
              <a:buFont typeface="Wingdings" panose="05000000000000000000" pitchFamily="2" charset="2"/>
              <a:buChar char="§"/>
            </a:pPr>
            <a:r>
              <a:rPr lang="ar-SA" sz="2400" dirty="0">
                <a:effectLst/>
                <a:latin typeface="Calibri" panose="020F0502020204030204" pitchFamily="34" charset="0"/>
                <a:ea typeface="Times New Roman" panose="02020603050405020304" pitchFamily="18" charset="0"/>
                <a:cs typeface="+mj-cs"/>
              </a:rPr>
              <a:t>رفع قيمة التعليم العالي وتحسين الجودة الشاملة للتعليم</a:t>
            </a:r>
            <a:r>
              <a:rPr lang="fr-FR" sz="2400" dirty="0">
                <a:effectLst/>
                <a:latin typeface="Traditional Arabic" panose="02020603050405020304" pitchFamily="18" charset="-78"/>
                <a:ea typeface="Times New Roman" panose="02020603050405020304" pitchFamily="18" charset="0"/>
                <a:cs typeface="+mj-cs"/>
              </a:rPr>
              <a:t>.</a:t>
            </a:r>
            <a:endParaRPr lang="en-GB" sz="2400" dirty="0">
              <a:effectLst/>
              <a:latin typeface="Calibri" panose="020F0502020204030204" pitchFamily="34" charset="0"/>
              <a:ea typeface="Calibri" panose="020F0502020204030204" pitchFamily="34" charset="0"/>
              <a:cs typeface="+mj-cs"/>
            </a:endParaRPr>
          </a:p>
          <a:p>
            <a:pPr marL="342900" lvl="0" indent="-342900" algn="just" rtl="1">
              <a:lnSpc>
                <a:spcPct val="150000"/>
              </a:lnSpc>
              <a:buFont typeface="Wingdings" panose="05000000000000000000" pitchFamily="2" charset="2"/>
              <a:buChar char="§"/>
            </a:pPr>
            <a:r>
              <a:rPr lang="ar-SA" sz="2400" dirty="0">
                <a:effectLst/>
                <a:latin typeface="Calibri" panose="020F0502020204030204" pitchFamily="34" charset="0"/>
                <a:ea typeface="Times New Roman" panose="02020603050405020304" pitchFamily="18" charset="0"/>
                <a:cs typeface="+mj-cs"/>
              </a:rPr>
              <a:t>تحقيق أقصى قدر من قدرة الطلبة على التعليم والتعلم</a:t>
            </a:r>
            <a:r>
              <a:rPr lang="fr-FR" sz="2400" dirty="0">
                <a:effectLst/>
                <a:latin typeface="Traditional Arabic" panose="02020603050405020304" pitchFamily="18" charset="-78"/>
                <a:ea typeface="Times New Roman" panose="02020603050405020304" pitchFamily="18" charset="0"/>
                <a:cs typeface="+mj-cs"/>
              </a:rPr>
              <a:t>.</a:t>
            </a:r>
            <a:endParaRPr lang="en-GB" sz="2400" dirty="0">
              <a:effectLst/>
              <a:latin typeface="Calibri" panose="020F0502020204030204" pitchFamily="34" charset="0"/>
              <a:ea typeface="Calibri" panose="020F0502020204030204" pitchFamily="34" charset="0"/>
              <a:cs typeface="+mj-cs"/>
            </a:endParaRPr>
          </a:p>
          <a:p>
            <a:pPr marL="342900" lvl="0" indent="-342900" algn="just" rtl="1">
              <a:lnSpc>
                <a:spcPct val="150000"/>
              </a:lnSpc>
              <a:buFont typeface="Wingdings" panose="05000000000000000000" pitchFamily="2" charset="2"/>
              <a:buChar char="§"/>
            </a:pPr>
            <a:r>
              <a:rPr lang="ar-SA" sz="2400" dirty="0">
                <a:effectLst/>
                <a:latin typeface="Calibri" panose="020F0502020204030204" pitchFamily="34" charset="0"/>
                <a:ea typeface="Times New Roman" panose="02020603050405020304" pitchFamily="18" charset="0"/>
                <a:cs typeface="+mj-cs"/>
              </a:rPr>
              <a:t>جعل الأفراد قادرين على تولي أدوار قيادية في العالم الخارجي</a:t>
            </a:r>
            <a:r>
              <a:rPr lang="fr-FR" sz="2400" dirty="0">
                <a:effectLst/>
                <a:latin typeface="Traditional Arabic" panose="02020603050405020304" pitchFamily="18" charset="-78"/>
                <a:ea typeface="Times New Roman" panose="02020603050405020304" pitchFamily="18" charset="0"/>
                <a:cs typeface="+mj-cs"/>
              </a:rPr>
              <a:t>.</a:t>
            </a:r>
            <a:endParaRPr lang="en-GB" sz="2400" dirty="0">
              <a:effectLst/>
              <a:latin typeface="Calibri" panose="020F0502020204030204" pitchFamily="34" charset="0"/>
              <a:ea typeface="Calibri" panose="020F0502020204030204" pitchFamily="34" charset="0"/>
              <a:cs typeface="+mj-cs"/>
            </a:endParaRPr>
          </a:p>
          <a:p>
            <a:pPr marL="342900" lvl="0" indent="-342900" algn="just" rtl="1">
              <a:lnSpc>
                <a:spcPct val="150000"/>
              </a:lnSpc>
              <a:buFont typeface="Wingdings" panose="05000000000000000000" pitchFamily="2" charset="2"/>
              <a:buChar char="§"/>
            </a:pPr>
            <a:r>
              <a:rPr lang="ar-SA" sz="2400" dirty="0">
                <a:effectLst/>
                <a:latin typeface="Calibri" panose="020F0502020204030204" pitchFamily="34" charset="0"/>
                <a:ea typeface="Times New Roman" panose="02020603050405020304" pitchFamily="18" charset="0"/>
                <a:cs typeface="+mj-cs"/>
              </a:rPr>
              <a:t>الانتقال من مرحلة اكتساب المعرفة إلى مرحلة توظيفها لمعالجة </a:t>
            </a:r>
            <a:r>
              <a:rPr lang="ar-JO" sz="2400" dirty="0">
                <a:effectLst/>
                <a:latin typeface="Calibri" panose="020F0502020204030204" pitchFamily="34" charset="0"/>
                <a:ea typeface="Times New Roman" panose="02020603050405020304" pitchFamily="18" charset="0"/>
                <a:cs typeface="+mj-cs"/>
              </a:rPr>
              <a:t>ال</a:t>
            </a:r>
            <a:r>
              <a:rPr lang="ar-SA" sz="2400" dirty="0">
                <a:effectLst/>
                <a:latin typeface="Calibri" panose="020F0502020204030204" pitchFamily="34" charset="0"/>
                <a:ea typeface="Times New Roman" panose="02020603050405020304" pitchFamily="18" charset="0"/>
                <a:cs typeface="+mj-cs"/>
              </a:rPr>
              <a:t>مشكلات</a:t>
            </a:r>
            <a:r>
              <a:rPr lang="fr-FR" sz="2400" dirty="0">
                <a:effectLst/>
                <a:latin typeface="Traditional Arabic" panose="02020603050405020304" pitchFamily="18" charset="-78"/>
                <a:ea typeface="Times New Roman" panose="02020603050405020304" pitchFamily="18" charset="0"/>
                <a:cs typeface="+mj-cs"/>
              </a:rPr>
              <a:t>.</a:t>
            </a:r>
            <a:endParaRPr lang="en-GB" sz="2400" dirty="0">
              <a:effectLst/>
              <a:latin typeface="Calibri" panose="020F0502020204030204" pitchFamily="34" charset="0"/>
              <a:ea typeface="Calibri" panose="020F0502020204030204" pitchFamily="34" charset="0"/>
              <a:cs typeface="+mj-cs"/>
            </a:endParaRPr>
          </a:p>
          <a:p>
            <a:pPr marL="342900" lvl="0" indent="-342900" algn="just" rtl="1">
              <a:lnSpc>
                <a:spcPct val="150000"/>
              </a:lnSpc>
              <a:buFont typeface="Wingdings" panose="05000000000000000000" pitchFamily="2" charset="2"/>
              <a:buChar char="§"/>
            </a:pPr>
            <a:r>
              <a:rPr lang="ar-SA" sz="2400" dirty="0">
                <a:effectLst/>
                <a:latin typeface="Calibri" panose="020F0502020204030204" pitchFamily="34" charset="0"/>
                <a:ea typeface="Times New Roman" panose="02020603050405020304" pitchFamily="18" charset="0"/>
                <a:cs typeface="+mj-cs"/>
              </a:rPr>
              <a:t>توفير فرص تعليمية جيدة دون أي قيود</a:t>
            </a:r>
            <a:r>
              <a:rPr lang="fr-FR" sz="2400" dirty="0">
                <a:effectLst/>
                <a:latin typeface="Traditional Arabic" panose="02020603050405020304" pitchFamily="18" charset="-78"/>
                <a:ea typeface="Times New Roman" panose="02020603050405020304" pitchFamily="18" charset="0"/>
                <a:cs typeface="+mj-cs"/>
              </a:rPr>
              <a:t>.</a:t>
            </a:r>
            <a:endParaRPr lang="en-GB" sz="2400" dirty="0">
              <a:effectLst/>
              <a:latin typeface="Calibri" panose="020F0502020204030204" pitchFamily="34" charset="0"/>
              <a:ea typeface="Calibri" panose="020F0502020204030204" pitchFamily="34" charset="0"/>
              <a:cs typeface="+mj-cs"/>
            </a:endParaRPr>
          </a:p>
          <a:p>
            <a:pPr marL="342900" lvl="0" indent="-342900" algn="just" rtl="1">
              <a:lnSpc>
                <a:spcPct val="150000"/>
              </a:lnSpc>
              <a:buFont typeface="Wingdings" panose="05000000000000000000" pitchFamily="2" charset="2"/>
              <a:buChar char="§"/>
            </a:pPr>
            <a:r>
              <a:rPr lang="ar-SA" sz="2400" dirty="0">
                <a:effectLst/>
                <a:latin typeface="Calibri" panose="020F0502020204030204" pitchFamily="34" charset="0"/>
                <a:ea typeface="Times New Roman" panose="02020603050405020304" pitchFamily="18" charset="0"/>
                <a:cs typeface="+mj-cs"/>
              </a:rPr>
              <a:t>تمكين الفريق التعليمي والإداري من </a:t>
            </a:r>
            <a:r>
              <a:rPr lang="ar-JO" sz="2400" dirty="0">
                <a:effectLst/>
                <a:latin typeface="Calibri" panose="020F0502020204030204" pitchFamily="34" charset="0"/>
                <a:ea typeface="Times New Roman" panose="02020603050405020304" pitchFamily="18" charset="0"/>
                <a:cs typeface="+mj-cs"/>
              </a:rPr>
              <a:t>اكتساب </a:t>
            </a:r>
            <a:r>
              <a:rPr lang="ar-SA" sz="2400" dirty="0">
                <a:effectLst/>
                <a:latin typeface="Calibri" panose="020F0502020204030204" pitchFamily="34" charset="0"/>
                <a:ea typeface="Times New Roman" panose="02020603050405020304" pitchFamily="18" charset="0"/>
                <a:cs typeface="+mj-cs"/>
              </a:rPr>
              <a:t>م</a:t>
            </a:r>
            <a:r>
              <a:rPr lang="ar-JO" sz="2400" dirty="0">
                <a:effectLst/>
                <a:latin typeface="Calibri" panose="020F0502020204030204" pitchFamily="34" charset="0"/>
                <a:ea typeface="Times New Roman" panose="02020603050405020304" pitchFamily="18" charset="0"/>
                <a:cs typeface="+mj-cs"/>
              </a:rPr>
              <a:t>هارات وخبرات </a:t>
            </a:r>
            <a:r>
              <a:rPr lang="ar-SA" sz="2400" dirty="0">
                <a:effectLst/>
                <a:latin typeface="Calibri" panose="020F0502020204030204" pitchFamily="34" charset="0"/>
                <a:ea typeface="Times New Roman" panose="02020603050405020304" pitchFamily="18" charset="0"/>
                <a:cs typeface="+mj-cs"/>
              </a:rPr>
              <a:t>جديدة</a:t>
            </a:r>
            <a:r>
              <a:rPr lang="ar-JO" sz="2400" dirty="0">
                <a:effectLst/>
                <a:latin typeface="Calibri" panose="020F0502020204030204" pitchFamily="34" charset="0"/>
                <a:ea typeface="Times New Roman" panose="02020603050405020304" pitchFamily="18" charset="0"/>
                <a:cs typeface="+mj-cs"/>
              </a:rPr>
              <a:t>.</a:t>
            </a:r>
            <a:r>
              <a:rPr lang="ar-SA" sz="2400" dirty="0">
                <a:effectLst/>
                <a:latin typeface="Calibri" panose="020F0502020204030204" pitchFamily="34" charset="0"/>
                <a:ea typeface="Times New Roman" panose="02020603050405020304" pitchFamily="18" charset="0"/>
                <a:cs typeface="+mj-cs"/>
              </a:rPr>
              <a:t> </a:t>
            </a:r>
            <a:endParaRPr lang="ar-JO" sz="2400" dirty="0">
              <a:effectLst/>
              <a:latin typeface="Calibri" panose="020F0502020204030204" pitchFamily="34" charset="0"/>
              <a:ea typeface="Times New Roman" panose="02020603050405020304" pitchFamily="18" charset="0"/>
              <a:cs typeface="+mj-cs"/>
            </a:endParaRPr>
          </a:p>
          <a:p>
            <a:pPr marL="342900" lvl="0" indent="-342900" algn="just" rtl="1">
              <a:lnSpc>
                <a:spcPct val="150000"/>
              </a:lnSpc>
              <a:buFont typeface="Wingdings" panose="05000000000000000000" pitchFamily="2" charset="2"/>
              <a:buChar char="§"/>
            </a:pPr>
            <a:r>
              <a:rPr lang="ar-SA" sz="2400" dirty="0">
                <a:effectLst/>
                <a:latin typeface="Calibri" panose="020F0502020204030204" pitchFamily="34" charset="0"/>
                <a:ea typeface="Times New Roman" panose="02020603050405020304" pitchFamily="18" charset="0"/>
                <a:cs typeface="+mj-cs"/>
              </a:rPr>
              <a:t>زيادة الإنتاجية وتخفيض تكاليف التشغيل</a:t>
            </a:r>
            <a:r>
              <a:rPr lang="fr-FR" sz="2400" dirty="0">
                <a:effectLst/>
                <a:latin typeface="Traditional Arabic" panose="02020603050405020304" pitchFamily="18" charset="-78"/>
                <a:ea typeface="Times New Roman" panose="02020603050405020304" pitchFamily="18" charset="0"/>
                <a:cs typeface="+mj-cs"/>
              </a:rPr>
              <a:t>.</a:t>
            </a:r>
            <a:endParaRPr lang="en-GB" sz="2400" dirty="0">
              <a:effectLst/>
              <a:latin typeface="Calibri" panose="020F0502020204030204" pitchFamily="34" charset="0"/>
              <a:ea typeface="Calibri" panose="020F0502020204030204" pitchFamily="34" charset="0"/>
              <a:cs typeface="+mj-cs"/>
            </a:endParaRPr>
          </a:p>
        </p:txBody>
      </p:sp>
      <p:sp>
        <p:nvSpPr>
          <p:cNvPr id="5" name="TextBox 4">
            <a:extLst>
              <a:ext uri="{FF2B5EF4-FFF2-40B4-BE49-F238E27FC236}">
                <a16:creationId xmlns:a16="http://schemas.microsoft.com/office/drawing/2014/main" id="{039BDDF3-2FD8-44CB-AD4A-866C398B0C92}"/>
              </a:ext>
            </a:extLst>
          </p:cNvPr>
          <p:cNvSpPr txBox="1"/>
          <p:nvPr/>
        </p:nvSpPr>
        <p:spPr>
          <a:xfrm>
            <a:off x="4007768" y="313492"/>
            <a:ext cx="3456384" cy="52322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SA" sz="2800" b="1" i="0" u="none" strike="noStrike" kern="0" cap="none" spc="0" normalizeH="0" baseline="0" noProof="0" dirty="0">
                <a:ln>
                  <a:noFill/>
                </a:ln>
                <a:solidFill>
                  <a:schemeClr val="bg1"/>
                </a:solidFill>
                <a:effectLst/>
                <a:uLnTx/>
                <a:uFillTx/>
                <a:latin typeface="Calibri" panose="020F0502020204030204" pitchFamily="34" charset="0"/>
                <a:ea typeface="Times New Roman" panose="02020603050405020304" pitchFamily="18" charset="0"/>
                <a:cs typeface="Times New Roman" panose="02020603050405020304" pitchFamily="18" charset="0"/>
                <a:sym typeface="Arial"/>
              </a:rPr>
              <a:t>أهداف الجامعة الذكية</a:t>
            </a:r>
            <a:endParaRPr kumimoji="0" lang="ar-JO" sz="2800" b="1" i="0" u="none" strike="noStrike" kern="0" cap="none" spc="0" normalizeH="0" baseline="0" noProof="0" dirty="0">
              <a:ln>
                <a:noFill/>
              </a:ln>
              <a:solidFill>
                <a:schemeClr val="bg1"/>
              </a:solidFill>
              <a:effectLst/>
              <a:uLnTx/>
              <a:uFillTx/>
              <a:latin typeface="Calibri" panose="020F0502020204030204" pitchFamily="34" charset="0"/>
              <a:ea typeface="Times New Roman" panose="02020603050405020304" pitchFamily="18" charset="0"/>
              <a:cs typeface="Times New Roman" panose="02020603050405020304" pitchFamily="18" charset="0"/>
              <a:sym typeface="Arial"/>
            </a:endParaRPr>
          </a:p>
        </p:txBody>
      </p:sp>
      <p:pic>
        <p:nvPicPr>
          <p:cNvPr id="7" name="Google Shape;143;p3">
            <a:extLst>
              <a:ext uri="{FF2B5EF4-FFF2-40B4-BE49-F238E27FC236}">
                <a16:creationId xmlns:a16="http://schemas.microsoft.com/office/drawing/2014/main" id="{67395A34-51BD-49CE-A2EA-4EDB1C7DCC55}"/>
              </a:ext>
            </a:extLst>
          </p:cNvPr>
          <p:cNvPicPr preferRelativeResize="0"/>
          <p:nvPr/>
        </p:nvPicPr>
        <p:blipFill rotWithShape="1">
          <a:blip r:embed="rId2">
            <a:alphaModFix/>
            <a:biLevel thresh="75000"/>
            <a:extLst>
              <a:ext uri="{BEBA8EAE-BF5A-486C-A8C5-ECC9F3942E4B}">
                <a14:imgProps xmlns:a14="http://schemas.microsoft.com/office/drawing/2010/main">
                  <a14:imgLayer r:embed="rId3">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8" name="Google Shape;110;p1">
            <a:extLst>
              <a:ext uri="{FF2B5EF4-FFF2-40B4-BE49-F238E27FC236}">
                <a16:creationId xmlns:a16="http://schemas.microsoft.com/office/drawing/2014/main" id="{81A09B2C-898A-41CC-BBBC-82C96E0567A2}"/>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extLst>
      <p:ext uri="{BB962C8B-B14F-4D97-AF65-F5344CB8AC3E}">
        <p14:creationId xmlns:p14="http://schemas.microsoft.com/office/powerpoint/2010/main" val="139524727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D45A953-42BF-4B3C-8B89-3FEA00C42736}"/>
              </a:ext>
            </a:extLst>
          </p:cNvPr>
          <p:cNvSpPr txBox="1"/>
          <p:nvPr/>
        </p:nvSpPr>
        <p:spPr>
          <a:xfrm>
            <a:off x="6444308" y="931217"/>
            <a:ext cx="5328592" cy="5632311"/>
          </a:xfrm>
          <a:prstGeom prst="rect">
            <a:avLst/>
          </a:prstGeom>
          <a:noFill/>
        </p:spPr>
        <p:txBody>
          <a:bodyPr wrap="square">
            <a:spAutoFit/>
          </a:bodyPr>
          <a:lstStyle/>
          <a:p>
            <a:pPr algn="just" rtl="1"/>
            <a:endParaRPr lang="ar-JO" sz="1800" b="1" dirty="0">
              <a:effectLst/>
              <a:latin typeface="Calibri" panose="020F0502020204030204" pitchFamily="34" charset="0"/>
              <a:ea typeface="Times New Roman" panose="02020603050405020304" pitchFamily="18" charset="0"/>
              <a:cs typeface="+mj-cs"/>
            </a:endParaRPr>
          </a:p>
          <a:p>
            <a:pPr algn="just" rtl="1"/>
            <a:endParaRPr lang="ar-JO" sz="1800" b="1" dirty="0">
              <a:latin typeface="Calibri" panose="020F0502020204030204" pitchFamily="34" charset="0"/>
              <a:ea typeface="Times New Roman" panose="02020603050405020304" pitchFamily="18" charset="0"/>
              <a:cs typeface="+mj-cs"/>
            </a:endParaRPr>
          </a:p>
          <a:p>
            <a:pPr algn="just" rtl="1"/>
            <a:r>
              <a:rPr lang="ar-SA" sz="1800" b="1" dirty="0">
                <a:effectLst/>
                <a:latin typeface="Calibri" panose="020F0502020204030204" pitchFamily="34" charset="0"/>
                <a:ea typeface="Times New Roman" panose="02020603050405020304" pitchFamily="18" charset="0"/>
                <a:cs typeface="+mj-cs"/>
              </a:rPr>
              <a:t>ترتكز الجامعة الذكية على عدد من المقومات الأساسية وهي وجود حرم جامعي ذكي</a:t>
            </a:r>
            <a:r>
              <a:rPr lang="fr-FR" sz="1800" b="1" dirty="0">
                <a:effectLst/>
                <a:latin typeface="Traditional Arabic" panose="02020603050405020304" pitchFamily="18" charset="-78"/>
                <a:ea typeface="Times New Roman" panose="02020603050405020304" pitchFamily="18" charset="0"/>
                <a:cs typeface="+mj-cs"/>
              </a:rPr>
              <a:t> S-Campus </a:t>
            </a:r>
            <a:r>
              <a:rPr lang="ar-SA" sz="1800" b="1" dirty="0">
                <a:effectLst/>
                <a:latin typeface="Calibri" panose="020F0502020204030204" pitchFamily="34" charset="0"/>
                <a:ea typeface="Times New Roman" panose="02020603050405020304" pitchFamily="18" charset="0"/>
                <a:cs typeface="+mj-cs"/>
              </a:rPr>
              <a:t>يتكون من:</a:t>
            </a:r>
            <a:endParaRPr lang="ar-JO" sz="1800" b="1" dirty="0">
              <a:effectLst/>
              <a:latin typeface="Calibri" panose="020F0502020204030204" pitchFamily="34" charset="0"/>
              <a:ea typeface="Times New Roman" panose="02020603050405020304" pitchFamily="18" charset="0"/>
              <a:cs typeface="+mj-cs"/>
            </a:endParaRPr>
          </a:p>
          <a:p>
            <a:pPr marL="342900" lvl="0" indent="-342900" algn="just" rtl="1">
              <a:buFont typeface="Wingdings" panose="05000000000000000000" pitchFamily="2" charset="2"/>
              <a:buChar char=""/>
            </a:pPr>
            <a:r>
              <a:rPr lang="ar-SA" sz="1800" b="1" dirty="0">
                <a:effectLst/>
                <a:latin typeface="Calibri" panose="020F0502020204030204" pitchFamily="34" charset="0"/>
                <a:ea typeface="Times New Roman" panose="02020603050405020304" pitchFamily="18" charset="0"/>
                <a:cs typeface="+mj-cs"/>
              </a:rPr>
              <a:t>خطط واستراتيجيات وأهداف تعليمية واضحة</a:t>
            </a:r>
            <a:r>
              <a:rPr lang="fr-FR" sz="1800" b="1" dirty="0">
                <a:effectLst/>
                <a:latin typeface="Traditional Arabic" panose="02020603050405020304" pitchFamily="18" charset="-78"/>
                <a:ea typeface="Times New Roman" panose="02020603050405020304" pitchFamily="18" charset="0"/>
                <a:cs typeface="+mj-cs"/>
              </a:rPr>
              <a:t> Smart </a:t>
            </a:r>
            <a:r>
              <a:rPr lang="fr-FR" sz="1800" b="1" dirty="0" err="1">
                <a:effectLst/>
                <a:latin typeface="Traditional Arabic" panose="02020603050405020304" pitchFamily="18" charset="-78"/>
                <a:ea typeface="Times New Roman" panose="02020603050405020304" pitchFamily="18" charset="0"/>
                <a:cs typeface="+mj-cs"/>
              </a:rPr>
              <a:t>strategy</a:t>
            </a:r>
            <a:r>
              <a:rPr lang="fr-FR" sz="1800" b="1" dirty="0">
                <a:effectLst/>
                <a:latin typeface="Traditional Arabic" panose="02020603050405020304" pitchFamily="18" charset="-78"/>
                <a:ea typeface="Times New Roman" panose="02020603050405020304" pitchFamily="18" charset="0"/>
                <a:cs typeface="+mj-cs"/>
              </a:rPr>
              <a:t>.</a:t>
            </a:r>
            <a:endParaRPr lang="en-GB" sz="1800" b="1" dirty="0">
              <a:effectLst/>
              <a:latin typeface="Calibri" panose="020F0502020204030204" pitchFamily="34" charset="0"/>
              <a:ea typeface="Calibri" panose="020F0502020204030204" pitchFamily="34" charset="0"/>
              <a:cs typeface="+mj-cs"/>
            </a:endParaRPr>
          </a:p>
          <a:p>
            <a:pPr marL="342900" lvl="0" indent="-342900" algn="just" rtl="1">
              <a:buFont typeface="Wingdings" panose="05000000000000000000" pitchFamily="2" charset="2"/>
              <a:buChar char=""/>
            </a:pPr>
            <a:r>
              <a:rPr lang="ar-SA" sz="1800" b="1" dirty="0">
                <a:effectLst/>
                <a:latin typeface="Calibri" panose="020F0502020204030204" pitchFamily="34" charset="0"/>
                <a:ea typeface="Times New Roman" panose="02020603050405020304" pitchFamily="18" charset="0"/>
                <a:cs typeface="+mj-cs"/>
              </a:rPr>
              <a:t>منظومة إدارة ذكية</a:t>
            </a:r>
            <a:r>
              <a:rPr lang="fr-FR" sz="1800" b="1" dirty="0">
                <a:effectLst/>
                <a:latin typeface="Traditional Arabic" panose="02020603050405020304" pitchFamily="18" charset="-78"/>
                <a:ea typeface="Times New Roman" panose="02020603050405020304" pitchFamily="18" charset="0"/>
                <a:cs typeface="+mj-cs"/>
              </a:rPr>
              <a:t> Smart Management:.</a:t>
            </a:r>
            <a:endParaRPr lang="en-GB" sz="1800" b="1" dirty="0">
              <a:effectLst/>
              <a:latin typeface="Calibri" panose="020F0502020204030204" pitchFamily="34" charset="0"/>
              <a:ea typeface="Calibri" panose="020F0502020204030204" pitchFamily="34" charset="0"/>
              <a:cs typeface="+mj-cs"/>
            </a:endParaRPr>
          </a:p>
          <a:p>
            <a:pPr algn="just" rtl="1"/>
            <a:endParaRPr lang="en-GB" sz="1800" b="1" dirty="0">
              <a:effectLst/>
              <a:latin typeface="Calibri" panose="020F0502020204030204" pitchFamily="34" charset="0"/>
              <a:ea typeface="Calibri" panose="020F0502020204030204" pitchFamily="34" charset="0"/>
              <a:cs typeface="+mj-cs"/>
            </a:endParaRPr>
          </a:p>
          <a:p>
            <a:pPr marL="342900" lvl="0" indent="-342900" algn="just" rtl="1">
              <a:buFont typeface="Wingdings" panose="05000000000000000000" pitchFamily="2" charset="2"/>
              <a:buChar char=""/>
            </a:pPr>
            <a:r>
              <a:rPr lang="ar-SA" sz="1800" b="1" dirty="0">
                <a:effectLst/>
                <a:latin typeface="Calibri" panose="020F0502020204030204" pitchFamily="34" charset="0"/>
                <a:ea typeface="Times New Roman" panose="02020603050405020304" pitchFamily="18" charset="0"/>
                <a:cs typeface="+mj-cs"/>
              </a:rPr>
              <a:t>بنية تحتية مادية ذكية تشمل منشآت ومبان  ذكية وعصرية</a:t>
            </a:r>
            <a:r>
              <a:rPr lang="fr-FR" sz="1800" b="1" dirty="0">
                <a:effectLst/>
                <a:latin typeface="Traditional Arabic" panose="02020603050405020304" pitchFamily="18" charset="-78"/>
                <a:ea typeface="Times New Roman" panose="02020603050405020304" pitchFamily="18" charset="0"/>
                <a:cs typeface="+mj-cs"/>
              </a:rPr>
              <a:t> Smart Building.</a:t>
            </a:r>
            <a:endParaRPr lang="en-GB" sz="1800" b="1" dirty="0">
              <a:effectLst/>
              <a:latin typeface="Calibri" panose="020F0502020204030204" pitchFamily="34" charset="0"/>
              <a:ea typeface="Calibri" panose="020F0502020204030204" pitchFamily="34" charset="0"/>
              <a:cs typeface="+mj-cs"/>
            </a:endParaRPr>
          </a:p>
          <a:p>
            <a:pPr marL="342900" lvl="0" indent="-342900" algn="just" rtl="1">
              <a:buFont typeface="Wingdings" panose="05000000000000000000" pitchFamily="2" charset="2"/>
              <a:buChar char=""/>
            </a:pPr>
            <a:r>
              <a:rPr lang="ar-SA" sz="1800" b="1" dirty="0">
                <a:effectLst/>
                <a:latin typeface="Calibri" panose="020F0502020204030204" pitchFamily="34" charset="0"/>
                <a:ea typeface="Times New Roman" panose="02020603050405020304" pitchFamily="18" charset="0"/>
                <a:cs typeface="+mj-cs"/>
              </a:rPr>
              <a:t>بنية تحتية عتادية تقنية ذكية</a:t>
            </a:r>
            <a:r>
              <a:rPr lang="fr-FR" sz="1800" b="1" dirty="0">
                <a:effectLst/>
                <a:latin typeface="Traditional Arabic" panose="02020603050405020304" pitchFamily="18" charset="-78"/>
                <a:ea typeface="Times New Roman" panose="02020603050405020304" pitchFamily="18" charset="0"/>
                <a:cs typeface="+mj-cs"/>
              </a:rPr>
              <a:t> IT hardware infrastructure Smart </a:t>
            </a:r>
            <a:r>
              <a:rPr lang="ar-SA" sz="1800" b="1" dirty="0">
                <a:effectLst/>
                <a:latin typeface="Calibri" panose="020F0502020204030204" pitchFamily="34" charset="0"/>
                <a:ea typeface="Times New Roman" panose="02020603050405020304" pitchFamily="18" charset="0"/>
                <a:cs typeface="+mj-cs"/>
              </a:rPr>
              <a:t>تشمل (بنية شبكية سلكية ولاسلكية متطورة، </a:t>
            </a:r>
            <a:r>
              <a:rPr lang="ar-JO" sz="1800" b="1" dirty="0">
                <a:effectLst/>
                <a:latin typeface="Calibri" panose="020F0502020204030204" pitchFamily="34" charset="0"/>
                <a:ea typeface="Times New Roman" panose="02020603050405020304" pitchFamily="18" charset="0"/>
                <a:cs typeface="+mj-cs"/>
              </a:rPr>
              <a:t>و</a:t>
            </a:r>
            <a:r>
              <a:rPr lang="ar-SA" sz="1800" b="1" dirty="0">
                <a:effectLst/>
                <a:latin typeface="Calibri" panose="020F0502020204030204" pitchFamily="34" charset="0"/>
                <a:ea typeface="Times New Roman" panose="02020603050405020304" pitchFamily="18" charset="0"/>
                <a:cs typeface="+mj-cs"/>
              </a:rPr>
              <a:t>أجهزة حواسيب محمولة </a:t>
            </a:r>
            <a:r>
              <a:rPr lang="ar-JO" sz="1800" b="1" dirty="0">
                <a:effectLst/>
                <a:latin typeface="Calibri" panose="020F0502020204030204" pitchFamily="34" charset="0"/>
                <a:ea typeface="Times New Roman" panose="02020603050405020304" pitchFamily="18" charset="0"/>
                <a:cs typeface="+mj-cs"/>
              </a:rPr>
              <a:t>و</a:t>
            </a:r>
            <a:r>
              <a:rPr lang="ar-SA" sz="1800" b="1" dirty="0">
                <a:effectLst/>
                <a:latin typeface="Calibri" panose="020F0502020204030204" pitchFamily="34" charset="0"/>
                <a:ea typeface="Times New Roman" panose="02020603050405020304" pitchFamily="18" charset="0"/>
                <a:cs typeface="+mj-cs"/>
              </a:rPr>
              <a:t>أنظمة مراقبة، أنظمة اتصال</a:t>
            </a:r>
            <a:r>
              <a:rPr lang="ar-JO" sz="1800" b="1" dirty="0">
                <a:latin typeface="Traditional Arabic" panose="02020603050405020304" pitchFamily="18" charset="-78"/>
                <a:ea typeface="Times New Roman" panose="02020603050405020304" pitchFamily="18" charset="0"/>
                <a:cs typeface="+mj-cs"/>
              </a:rPr>
              <a:t>.</a:t>
            </a:r>
          </a:p>
          <a:p>
            <a:pPr marL="342900" lvl="0" indent="-342900" algn="just" rtl="1">
              <a:buFont typeface="Wingdings" panose="05000000000000000000" pitchFamily="2" charset="2"/>
              <a:buChar char=""/>
            </a:pPr>
            <a:endParaRPr lang="en-GB" sz="1800" b="1" dirty="0">
              <a:effectLst/>
              <a:latin typeface="Calibri" panose="020F0502020204030204" pitchFamily="34" charset="0"/>
              <a:ea typeface="Calibri" panose="020F0502020204030204" pitchFamily="34" charset="0"/>
              <a:cs typeface="+mj-cs"/>
            </a:endParaRPr>
          </a:p>
          <a:p>
            <a:pPr marL="342900" lvl="0" indent="-342900" algn="just" rtl="1">
              <a:buFont typeface="Wingdings" panose="05000000000000000000" pitchFamily="2" charset="2"/>
              <a:buChar char=""/>
            </a:pPr>
            <a:r>
              <a:rPr lang="ar-SA" sz="1800" b="1" dirty="0">
                <a:effectLst/>
                <a:latin typeface="Calibri" panose="020F0502020204030204" pitchFamily="34" charset="0"/>
                <a:ea typeface="Times New Roman" panose="02020603050405020304" pitchFamily="18" charset="0"/>
                <a:cs typeface="+mj-cs"/>
              </a:rPr>
              <a:t>بنية تحتية برمجية ذكية</a:t>
            </a:r>
            <a:r>
              <a:rPr lang="fr-FR" sz="1800" b="1" dirty="0">
                <a:effectLst/>
                <a:latin typeface="Traditional Arabic" panose="02020603050405020304" pitchFamily="18" charset="-78"/>
                <a:ea typeface="Times New Roman" panose="02020603050405020304" pitchFamily="18" charset="0"/>
                <a:cs typeface="+mj-cs"/>
              </a:rPr>
              <a:t> IT software infrastructure  Smart </a:t>
            </a:r>
            <a:r>
              <a:rPr lang="ar-SA" sz="1800" b="1" dirty="0">
                <a:effectLst/>
                <a:latin typeface="Calibri" panose="020F0502020204030204" pitchFamily="34" charset="0"/>
                <a:ea typeface="Times New Roman" panose="02020603050405020304" pitchFamily="18" charset="0"/>
                <a:cs typeface="+mj-cs"/>
              </a:rPr>
              <a:t>تشمل (أنظمة التعلم، أنظمة إدارة، أنظمة مراقبة وتحكم، أنظمة أمان وحماية، أنظمة شبكات اجتماعية، موقع إلكتروني تفاعلي، صفحات على مواقع التواصل</a:t>
            </a:r>
            <a:r>
              <a:rPr lang="ar-JO" sz="1800" b="1" dirty="0">
                <a:latin typeface="Traditional Arabic" panose="02020603050405020304" pitchFamily="18" charset="-78"/>
                <a:ea typeface="Times New Roman" panose="02020603050405020304" pitchFamily="18" charset="0"/>
                <a:cs typeface="+mj-cs"/>
              </a:rPr>
              <a:t>.</a:t>
            </a:r>
            <a:endParaRPr lang="en-GB" sz="1800" b="1" dirty="0">
              <a:effectLst/>
              <a:latin typeface="Calibri" panose="020F0502020204030204" pitchFamily="34" charset="0"/>
              <a:ea typeface="Calibri" panose="020F0502020204030204" pitchFamily="34" charset="0"/>
              <a:cs typeface="+mj-cs"/>
            </a:endParaRPr>
          </a:p>
          <a:p>
            <a:pPr marL="342900" lvl="0" indent="-342900" algn="just" rtl="1">
              <a:buFont typeface="Wingdings" panose="05000000000000000000" pitchFamily="2" charset="2"/>
              <a:buChar char=""/>
            </a:pPr>
            <a:r>
              <a:rPr lang="ar-SA" sz="1800" b="1" dirty="0">
                <a:effectLst/>
                <a:latin typeface="Calibri" panose="020F0502020204030204" pitchFamily="34" charset="0"/>
                <a:ea typeface="Times New Roman" panose="02020603050405020304" pitchFamily="18" charset="0"/>
                <a:cs typeface="+mj-cs"/>
              </a:rPr>
              <a:t>أطر بشرية ذكية كفؤة ومدرّبة</a:t>
            </a:r>
            <a:r>
              <a:rPr lang="fr-FR" sz="1800" b="1" dirty="0">
                <a:effectLst/>
                <a:latin typeface="Traditional Arabic" panose="02020603050405020304" pitchFamily="18" charset="-78"/>
                <a:ea typeface="Times New Roman" panose="02020603050405020304" pitchFamily="18" charset="0"/>
                <a:cs typeface="+mj-cs"/>
              </a:rPr>
              <a:t> Smart </a:t>
            </a:r>
            <a:r>
              <a:rPr lang="fr-FR" sz="1800" b="1" dirty="0" err="1">
                <a:effectLst/>
                <a:latin typeface="Traditional Arabic" panose="02020603050405020304" pitchFamily="18" charset="-78"/>
                <a:ea typeface="Times New Roman" panose="02020603050405020304" pitchFamily="18" charset="0"/>
                <a:cs typeface="+mj-cs"/>
              </a:rPr>
              <a:t>Individuals</a:t>
            </a:r>
            <a:r>
              <a:rPr lang="fr-FR" sz="1800" b="1" dirty="0">
                <a:effectLst/>
                <a:latin typeface="Traditional Arabic" panose="02020603050405020304" pitchFamily="18" charset="-78"/>
                <a:ea typeface="Times New Roman" panose="02020603050405020304" pitchFamily="18" charset="0"/>
                <a:cs typeface="+mj-cs"/>
              </a:rPr>
              <a:t>.</a:t>
            </a:r>
            <a:endParaRPr lang="en-GB" sz="1800" b="1" dirty="0">
              <a:effectLst/>
              <a:latin typeface="Calibri" panose="020F0502020204030204" pitchFamily="34" charset="0"/>
              <a:ea typeface="Calibri" panose="020F0502020204030204" pitchFamily="34" charset="0"/>
              <a:cs typeface="+mj-cs"/>
            </a:endParaRPr>
          </a:p>
          <a:p>
            <a:pPr marL="342900" lvl="0" indent="-342900" algn="just" rtl="1">
              <a:buFont typeface="Wingdings" panose="05000000000000000000" pitchFamily="2" charset="2"/>
              <a:buChar char=""/>
            </a:pPr>
            <a:r>
              <a:rPr lang="ar-SA" sz="1800" b="1" dirty="0">
                <a:effectLst/>
                <a:latin typeface="Calibri" panose="020F0502020204030204" pitchFamily="34" charset="0"/>
                <a:ea typeface="Times New Roman" panose="02020603050405020304" pitchFamily="18" charset="0"/>
                <a:cs typeface="+mj-cs"/>
              </a:rPr>
              <a:t>بيئات تعلم ذكية</a:t>
            </a:r>
            <a:r>
              <a:rPr lang="fr-FR" sz="1800" b="1" dirty="0">
                <a:effectLst/>
                <a:latin typeface="Traditional Arabic" panose="02020603050405020304" pitchFamily="18" charset="-78"/>
                <a:ea typeface="Times New Roman" panose="02020603050405020304" pitchFamily="18" charset="0"/>
                <a:cs typeface="+mj-cs"/>
              </a:rPr>
              <a:t> </a:t>
            </a:r>
            <a:r>
              <a:rPr lang="fr-FR" sz="1800" b="1" dirty="0" err="1">
                <a:effectLst/>
                <a:latin typeface="Traditional Arabic" panose="02020603050405020304" pitchFamily="18" charset="-78"/>
                <a:ea typeface="Times New Roman" panose="02020603050405020304" pitchFamily="18" charset="0"/>
                <a:cs typeface="+mj-cs"/>
              </a:rPr>
              <a:t>Educational</a:t>
            </a:r>
            <a:r>
              <a:rPr lang="fr-FR" sz="1800" b="1" dirty="0">
                <a:effectLst/>
                <a:latin typeface="Traditional Arabic" panose="02020603050405020304" pitchFamily="18" charset="-78"/>
                <a:ea typeface="Times New Roman" panose="02020603050405020304" pitchFamily="18" charset="0"/>
                <a:cs typeface="+mj-cs"/>
              </a:rPr>
              <a:t> </a:t>
            </a:r>
            <a:r>
              <a:rPr lang="fr-FR" sz="1800" b="1" dirty="0" err="1">
                <a:effectLst/>
                <a:latin typeface="Traditional Arabic" panose="02020603050405020304" pitchFamily="18" charset="-78"/>
                <a:ea typeface="Times New Roman" panose="02020603050405020304" pitchFamily="18" charset="0"/>
                <a:cs typeface="+mj-cs"/>
              </a:rPr>
              <a:t>Environment</a:t>
            </a:r>
            <a:r>
              <a:rPr lang="fr-FR" sz="1800" b="1" dirty="0">
                <a:effectLst/>
                <a:latin typeface="Traditional Arabic" panose="02020603050405020304" pitchFamily="18" charset="-78"/>
                <a:ea typeface="Times New Roman" panose="02020603050405020304" pitchFamily="18" charset="0"/>
                <a:cs typeface="+mj-cs"/>
              </a:rPr>
              <a:t>  Smart</a:t>
            </a:r>
            <a:endParaRPr lang="en-GB" sz="1800" b="1" dirty="0">
              <a:effectLst/>
              <a:latin typeface="Calibri" panose="020F0502020204030204" pitchFamily="34" charset="0"/>
              <a:ea typeface="Calibri" panose="020F0502020204030204" pitchFamily="34" charset="0"/>
              <a:cs typeface="+mj-cs"/>
            </a:endParaRPr>
          </a:p>
        </p:txBody>
      </p:sp>
      <p:sp>
        <p:nvSpPr>
          <p:cNvPr id="5" name="TextBox 4">
            <a:extLst>
              <a:ext uri="{FF2B5EF4-FFF2-40B4-BE49-F238E27FC236}">
                <a16:creationId xmlns:a16="http://schemas.microsoft.com/office/drawing/2014/main" id="{4455BAEF-476C-4940-A576-1C0D2B383147}"/>
              </a:ext>
            </a:extLst>
          </p:cNvPr>
          <p:cNvSpPr txBox="1"/>
          <p:nvPr/>
        </p:nvSpPr>
        <p:spPr>
          <a:xfrm>
            <a:off x="4439816" y="427022"/>
            <a:ext cx="3168352" cy="523220"/>
          </a:xfrm>
          <a:prstGeom prst="rect">
            <a:avLst/>
          </a:prstGeom>
          <a:noFill/>
        </p:spPr>
        <p:txBody>
          <a:bodyPr wrap="square">
            <a:spAutoFit/>
          </a:bodyPr>
          <a:lstStyle/>
          <a:p>
            <a:r>
              <a:rPr kumimoji="0" lang="ar-SA" sz="2800" b="1" i="0" u="none" strike="noStrike" kern="1800" cap="none" spc="0" normalizeH="0" baseline="0" noProof="0" dirty="0">
                <a:ln>
                  <a:noFill/>
                </a:ln>
                <a:solidFill>
                  <a:schemeClr val="bg1"/>
                </a:solidFill>
                <a:effectLst/>
                <a:uLnTx/>
                <a:uFillTx/>
                <a:latin typeface="Calibri" panose="020F0502020204030204" pitchFamily="34" charset="0"/>
                <a:ea typeface="Times New Roman" panose="02020603050405020304" pitchFamily="18" charset="0"/>
                <a:cs typeface="Times New Roman" panose="02020603050405020304" pitchFamily="18" charset="0"/>
                <a:sym typeface="Arial"/>
              </a:rPr>
              <a:t>مقومات الجامعة الذكية</a:t>
            </a:r>
            <a:endParaRPr lang="en-GB" sz="2800" dirty="0">
              <a:solidFill>
                <a:schemeClr val="bg1"/>
              </a:solidFill>
            </a:endParaRPr>
          </a:p>
        </p:txBody>
      </p:sp>
      <p:pic>
        <p:nvPicPr>
          <p:cNvPr id="2" name="Picture 1">
            <a:extLst>
              <a:ext uri="{FF2B5EF4-FFF2-40B4-BE49-F238E27FC236}">
                <a16:creationId xmlns:a16="http://schemas.microsoft.com/office/drawing/2014/main" id="{A57C8147-FB2C-4664-877C-6BF01B0C7050}"/>
              </a:ext>
            </a:extLst>
          </p:cNvPr>
          <p:cNvPicPr>
            <a:picLocks noChangeAspect="1"/>
          </p:cNvPicPr>
          <p:nvPr/>
        </p:nvPicPr>
        <p:blipFill>
          <a:blip r:embed="rId2"/>
          <a:stretch>
            <a:fillRect/>
          </a:stretch>
        </p:blipFill>
        <p:spPr>
          <a:xfrm>
            <a:off x="12178" y="1167301"/>
            <a:ext cx="6432129" cy="5574067"/>
          </a:xfrm>
          <a:prstGeom prst="rect">
            <a:avLst/>
          </a:prstGeom>
        </p:spPr>
      </p:pic>
      <p:pic>
        <p:nvPicPr>
          <p:cNvPr id="7" name="Google Shape;143;p3">
            <a:extLst>
              <a:ext uri="{FF2B5EF4-FFF2-40B4-BE49-F238E27FC236}">
                <a16:creationId xmlns:a16="http://schemas.microsoft.com/office/drawing/2014/main" id="{4BC38960-4FC2-4833-BE2A-F6ACBC0D7E1B}"/>
              </a:ext>
            </a:extLst>
          </p:cNvPr>
          <p:cNvPicPr preferRelativeResize="0"/>
          <p:nvPr/>
        </p:nvPicPr>
        <p:blipFill rotWithShape="1">
          <a:blip r:embed="rId3">
            <a:alphaModFix/>
            <a:biLevel thresh="75000"/>
            <a:extLst>
              <a:ext uri="{BEBA8EAE-BF5A-486C-A8C5-ECC9F3942E4B}">
                <a14:imgProps xmlns:a14="http://schemas.microsoft.com/office/drawing/2010/main">
                  <a14:imgLayer r:embed="rId4">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8" name="Google Shape;110;p1">
            <a:extLst>
              <a:ext uri="{FF2B5EF4-FFF2-40B4-BE49-F238E27FC236}">
                <a16:creationId xmlns:a16="http://schemas.microsoft.com/office/drawing/2014/main" id="{C6E6CAF9-AAD9-4231-A0E6-091F0CCE9B9E}"/>
              </a:ext>
            </a:extLst>
          </p:cNvPr>
          <p:cNvSpPr/>
          <p:nvPr/>
        </p:nvSpPr>
        <p:spPr>
          <a:xfrm>
            <a:off x="5663952" y="645924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extLst>
      <p:ext uri="{BB962C8B-B14F-4D97-AF65-F5344CB8AC3E}">
        <p14:creationId xmlns:p14="http://schemas.microsoft.com/office/powerpoint/2010/main" val="217957140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Rounded Rectangle 24">
            <a:extLst>
              <a:ext uri="{FF2B5EF4-FFF2-40B4-BE49-F238E27FC236}">
                <a16:creationId xmlns:a16="http://schemas.microsoft.com/office/drawing/2014/main" id="{C7C359D2-3586-42D3-BDD7-78734A69035D}"/>
              </a:ext>
            </a:extLst>
          </p:cNvPr>
          <p:cNvSpPr/>
          <p:nvPr/>
        </p:nvSpPr>
        <p:spPr>
          <a:xfrm>
            <a:off x="191344" y="548680"/>
            <a:ext cx="10009112" cy="6124754"/>
          </a:xfrm>
          <a:prstGeom prst="roundRect">
            <a:avLst>
              <a:gd name="adj" fmla="val 5126"/>
            </a:avLst>
          </a:prstGeom>
          <a:noFill/>
          <a:ln w="444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sp>
        <p:nvSpPr>
          <p:cNvPr id="16" name="Title 1">
            <a:extLst>
              <a:ext uri="{FF2B5EF4-FFF2-40B4-BE49-F238E27FC236}">
                <a16:creationId xmlns:a16="http://schemas.microsoft.com/office/drawing/2014/main" id="{976DF4FD-18A0-4F56-A445-11765C5A2850}"/>
              </a:ext>
            </a:extLst>
          </p:cNvPr>
          <p:cNvSpPr txBox="1">
            <a:spLocks/>
          </p:cNvSpPr>
          <p:nvPr/>
        </p:nvSpPr>
        <p:spPr>
          <a:xfrm>
            <a:off x="9781214" y="404664"/>
            <a:ext cx="2179209" cy="1497672"/>
          </a:xfrm>
          <a:prstGeom prst="rect">
            <a:avLst/>
          </a:prstGeom>
        </p:spPr>
        <p:txBody>
          <a:bodyPr anchor="ct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rtl="1"/>
            <a:r>
              <a:rPr lang="ar-JO" altLang="ko-KR" sz="4800" b="1" dirty="0">
                <a:solidFill>
                  <a:schemeClr val="bg1"/>
                </a:solidFill>
                <a:effectLst>
                  <a:outerShdw blurRad="38100" dist="38100" dir="2700000" algn="tl">
                    <a:srgbClr val="000000">
                      <a:alpha val="43137"/>
                    </a:srgbClr>
                  </a:outerShdw>
                </a:effectLst>
                <a:cs typeface="Arabic Transparent" panose="02010000000000000000" pitchFamily="2" charset="-78"/>
              </a:rPr>
              <a:t>خاتمة</a:t>
            </a:r>
          </a:p>
        </p:txBody>
      </p:sp>
      <p:sp>
        <p:nvSpPr>
          <p:cNvPr id="3" name="Rectangle 2"/>
          <p:cNvSpPr/>
          <p:nvPr/>
        </p:nvSpPr>
        <p:spPr>
          <a:xfrm>
            <a:off x="600358" y="1340768"/>
            <a:ext cx="9191522" cy="4832092"/>
          </a:xfrm>
          <a:prstGeom prst="rect">
            <a:avLst/>
          </a:prstGeom>
        </p:spPr>
        <p:txBody>
          <a:bodyPr wrap="square">
            <a:spAutoFit/>
          </a:bodyPr>
          <a:lstStyle/>
          <a:p>
            <a:pPr algn="just" rtl="1"/>
            <a:r>
              <a:rPr lang="ar-JO" sz="2800" dirty="0"/>
              <a:t> مما سبق يمکن القول أنه آن الأوان بضرورة التفکير  بتبني نظام المدارس والجامعات المنتجة والجامعات الذكية من أجل بناء ثقافة حب العمل وتعزيز الإنتاج، وغرس روح الإعتماد على النفس لدى الطلبة من خلال  بناء مشاريع متنوعة ، تساعد على حل الکثير من المشاکل المتعلقة بالبطالة بين الشباب وتسعى لترسيخ هوياتهم وانتماءاتهم الثقافية والإجتماعية في مجتمعاتهم، من خلال إعادة تأهيل وإعداد الشباب غير العاملين لتمكينهم من الدخول والمساهمة في الحياة الإقتصادية.</a:t>
            </a:r>
          </a:p>
          <a:p>
            <a:pPr algn="just" rtl="1"/>
            <a:r>
              <a:rPr lang="ar-JO" sz="2800" dirty="0"/>
              <a:t> ولهذا يمكن القول أن المدرسة والجامعة المنتجة والذكية ليست مجرد وحدات انتاجية او بيئات ذكية ولكنها تقوم على منهج تربوي منظم ومخطط يدار بشكل عملى مشترك بين العديد من الأطراف بما يكفل تأهيل الطالب ليكون فردًا قادرًا على تحمّل المسؤولية والاعتماد على ذاته.</a:t>
            </a:r>
            <a:endParaRPr lang="ar-JO" sz="2800" b="1" dirty="0"/>
          </a:p>
        </p:txBody>
      </p:sp>
      <p:pic>
        <p:nvPicPr>
          <p:cNvPr id="7" name="Google Shape;143;p3">
            <a:extLst>
              <a:ext uri="{FF2B5EF4-FFF2-40B4-BE49-F238E27FC236}">
                <a16:creationId xmlns:a16="http://schemas.microsoft.com/office/drawing/2014/main" id="{DD3CA2D3-D494-4565-953D-6036884AD109}"/>
              </a:ext>
            </a:extLst>
          </p:cNvPr>
          <p:cNvPicPr preferRelativeResize="0"/>
          <p:nvPr/>
        </p:nvPicPr>
        <p:blipFill rotWithShape="1">
          <a:blip r:embed="rId2">
            <a:alphaModFix/>
            <a:biLevel thresh="75000"/>
            <a:extLst>
              <a:ext uri="{BEBA8EAE-BF5A-486C-A8C5-ECC9F3942E4B}">
                <a14:imgProps xmlns:a14="http://schemas.microsoft.com/office/drawing/2010/main">
                  <a14:imgLayer r:embed="rId3">
                    <a14:imgEffect>
                      <a14:colorTemperature colorTemp="4700"/>
                    </a14:imgEffect>
                    <a14:imgEffect>
                      <a14:saturation sat="300000"/>
                    </a14:imgEffect>
                  </a14:imgLayer>
                </a14:imgProps>
              </a:ext>
            </a:extLst>
          </a:blip>
          <a:srcRect/>
          <a:stretch/>
        </p:blipFill>
        <p:spPr>
          <a:xfrm>
            <a:off x="231577" y="-644020"/>
            <a:ext cx="2036258" cy="1800993"/>
          </a:xfrm>
          <a:prstGeom prst="rect">
            <a:avLst/>
          </a:prstGeom>
          <a:noFill/>
          <a:ln>
            <a:noFill/>
          </a:ln>
        </p:spPr>
      </p:pic>
      <p:sp>
        <p:nvSpPr>
          <p:cNvPr id="9" name="Google Shape;110;p1">
            <a:extLst>
              <a:ext uri="{FF2B5EF4-FFF2-40B4-BE49-F238E27FC236}">
                <a16:creationId xmlns:a16="http://schemas.microsoft.com/office/drawing/2014/main" id="{0CB3258E-4F22-4FF1-9C6F-D8A8E79E6F59}"/>
              </a:ext>
            </a:extLst>
          </p:cNvPr>
          <p:cNvSpPr/>
          <p:nvPr/>
        </p:nvSpPr>
        <p:spPr>
          <a:xfrm>
            <a:off x="10181778" y="6474058"/>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extLst>
      <p:ext uri="{BB962C8B-B14F-4D97-AF65-F5344CB8AC3E}">
        <p14:creationId xmlns:p14="http://schemas.microsoft.com/office/powerpoint/2010/main" val="30249103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90EC8F-4327-49A6-8E7E-4CBAA8FCCCA3}"/>
              </a:ext>
            </a:extLst>
          </p:cNvPr>
          <p:cNvSpPr txBox="1"/>
          <p:nvPr/>
        </p:nvSpPr>
        <p:spPr>
          <a:xfrm>
            <a:off x="3143672" y="548680"/>
            <a:ext cx="5400600" cy="1200329"/>
          </a:xfrm>
          <a:prstGeom prst="rect">
            <a:avLst/>
          </a:prstGeom>
          <a:noFill/>
        </p:spPr>
        <p:txBody>
          <a:bodyPr wrap="square">
            <a:spAutoFit/>
          </a:bodyPr>
          <a:lstStyle/>
          <a:p>
            <a:pPr algn="ctr"/>
            <a:r>
              <a:rPr lang="ar-JO" sz="3600" b="1" dirty="0">
                <a:solidFill>
                  <a:schemeClr val="bg1"/>
                </a:solidFill>
              </a:rPr>
              <a:t>تلخيص موضوعات المحاضرة</a:t>
            </a:r>
          </a:p>
          <a:p>
            <a:pPr algn="ctr"/>
            <a:r>
              <a:rPr lang="ar-JO" sz="3600" b="1" dirty="0">
                <a:solidFill>
                  <a:schemeClr val="bg1"/>
                </a:solidFill>
              </a:rPr>
              <a:t>المدارس والجامعات المنتجة</a:t>
            </a:r>
          </a:p>
        </p:txBody>
      </p:sp>
      <p:pic>
        <p:nvPicPr>
          <p:cNvPr id="4" name="Picture 3">
            <a:extLst>
              <a:ext uri="{FF2B5EF4-FFF2-40B4-BE49-F238E27FC236}">
                <a16:creationId xmlns:a16="http://schemas.microsoft.com/office/drawing/2014/main" id="{8A33B9CB-F3DB-4058-B35E-C6B6D446D35F}"/>
              </a:ext>
            </a:extLst>
          </p:cNvPr>
          <p:cNvPicPr>
            <a:picLocks noChangeAspect="1"/>
          </p:cNvPicPr>
          <p:nvPr/>
        </p:nvPicPr>
        <p:blipFill>
          <a:blip r:embed="rId2"/>
          <a:stretch>
            <a:fillRect/>
          </a:stretch>
        </p:blipFill>
        <p:spPr>
          <a:xfrm>
            <a:off x="3143672" y="2348880"/>
            <a:ext cx="5400600" cy="3528392"/>
          </a:xfrm>
          <a:prstGeom prst="rect">
            <a:avLst/>
          </a:prstGeom>
        </p:spPr>
      </p:pic>
      <p:pic>
        <p:nvPicPr>
          <p:cNvPr id="6" name="Google Shape;143;p3">
            <a:extLst>
              <a:ext uri="{FF2B5EF4-FFF2-40B4-BE49-F238E27FC236}">
                <a16:creationId xmlns:a16="http://schemas.microsoft.com/office/drawing/2014/main" id="{73D69E26-FDC1-45CB-93F4-E8013F90F782}"/>
              </a:ext>
            </a:extLst>
          </p:cNvPr>
          <p:cNvPicPr preferRelativeResize="0"/>
          <p:nvPr/>
        </p:nvPicPr>
        <p:blipFill rotWithShape="1">
          <a:blip r:embed="rId3">
            <a:alphaModFix/>
            <a:biLevel thresh="75000"/>
            <a:extLst>
              <a:ext uri="{BEBA8EAE-BF5A-486C-A8C5-ECC9F3942E4B}">
                <a14:imgProps xmlns:a14="http://schemas.microsoft.com/office/drawing/2010/main">
                  <a14:imgLayer r:embed="rId4">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7" name="Google Shape;110;p1">
            <a:extLst>
              <a:ext uri="{FF2B5EF4-FFF2-40B4-BE49-F238E27FC236}">
                <a16:creationId xmlns:a16="http://schemas.microsoft.com/office/drawing/2014/main" id="{7510529B-BA86-49F6-BC5E-542BEB25E0FC}"/>
              </a:ext>
            </a:extLst>
          </p:cNvPr>
          <p:cNvSpPr/>
          <p:nvPr/>
        </p:nvSpPr>
        <p:spPr>
          <a:xfrm>
            <a:off x="5087888" y="6310039"/>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extLst>
      <p:ext uri="{BB962C8B-B14F-4D97-AF65-F5344CB8AC3E}">
        <p14:creationId xmlns:p14="http://schemas.microsoft.com/office/powerpoint/2010/main" val="25637340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62190CD-987B-4A22-8D31-F57F0B65414B}"/>
              </a:ext>
            </a:extLst>
          </p:cNvPr>
          <p:cNvSpPr txBox="1"/>
          <p:nvPr/>
        </p:nvSpPr>
        <p:spPr>
          <a:xfrm>
            <a:off x="3215680" y="908720"/>
            <a:ext cx="5400600" cy="1200329"/>
          </a:xfrm>
          <a:prstGeom prst="rect">
            <a:avLst/>
          </a:prstGeom>
          <a:noFill/>
        </p:spPr>
        <p:txBody>
          <a:bodyPr wrap="square">
            <a:spAutoFit/>
          </a:bodyPr>
          <a:lstStyle/>
          <a:p>
            <a:r>
              <a:rPr lang="ar-JO" sz="3600" b="1" dirty="0">
                <a:solidFill>
                  <a:schemeClr val="bg1"/>
                </a:solidFill>
              </a:rPr>
              <a:t>تلخيص موضوعات المحاضرة</a:t>
            </a:r>
          </a:p>
          <a:p>
            <a:pPr algn="ctr"/>
            <a:r>
              <a:rPr lang="ar-JO" sz="3600" b="1" dirty="0">
                <a:solidFill>
                  <a:schemeClr val="bg1"/>
                </a:solidFill>
              </a:rPr>
              <a:t>الجامعات الذكية</a:t>
            </a:r>
          </a:p>
        </p:txBody>
      </p:sp>
      <p:pic>
        <p:nvPicPr>
          <p:cNvPr id="7" name="Picture 6">
            <a:extLst>
              <a:ext uri="{FF2B5EF4-FFF2-40B4-BE49-F238E27FC236}">
                <a16:creationId xmlns:a16="http://schemas.microsoft.com/office/drawing/2014/main" id="{F9698DF9-1C8C-498A-AE89-79AEA7B5C7FF}"/>
              </a:ext>
            </a:extLst>
          </p:cNvPr>
          <p:cNvPicPr>
            <a:picLocks noChangeAspect="1"/>
          </p:cNvPicPr>
          <p:nvPr/>
        </p:nvPicPr>
        <p:blipFill>
          <a:blip r:embed="rId2"/>
          <a:stretch>
            <a:fillRect/>
          </a:stretch>
        </p:blipFill>
        <p:spPr>
          <a:xfrm>
            <a:off x="1703512" y="2636912"/>
            <a:ext cx="7848872" cy="2592288"/>
          </a:xfrm>
          <a:prstGeom prst="rect">
            <a:avLst/>
          </a:prstGeom>
        </p:spPr>
      </p:pic>
      <p:pic>
        <p:nvPicPr>
          <p:cNvPr id="8" name="Picture 7">
            <a:extLst>
              <a:ext uri="{FF2B5EF4-FFF2-40B4-BE49-F238E27FC236}">
                <a16:creationId xmlns:a16="http://schemas.microsoft.com/office/drawing/2014/main" id="{18B193A3-8862-4F05-8845-525814A24D8E}"/>
              </a:ext>
            </a:extLst>
          </p:cNvPr>
          <p:cNvPicPr>
            <a:picLocks noChangeAspect="1"/>
          </p:cNvPicPr>
          <p:nvPr/>
        </p:nvPicPr>
        <p:blipFill>
          <a:blip r:embed="rId3">
            <a:duotone>
              <a:schemeClr val="accent5">
                <a:shade val="45000"/>
                <a:satMod val="135000"/>
              </a:schemeClr>
              <a:prstClr val="white"/>
            </a:duotone>
          </a:blip>
          <a:stretch>
            <a:fillRect/>
          </a:stretch>
        </p:blipFill>
        <p:spPr>
          <a:xfrm>
            <a:off x="1725985" y="2607196"/>
            <a:ext cx="1203126" cy="1010285"/>
          </a:xfrm>
          <a:prstGeom prst="rect">
            <a:avLst/>
          </a:prstGeom>
        </p:spPr>
      </p:pic>
      <p:pic>
        <p:nvPicPr>
          <p:cNvPr id="9" name="Google Shape;143;p3">
            <a:extLst>
              <a:ext uri="{FF2B5EF4-FFF2-40B4-BE49-F238E27FC236}">
                <a16:creationId xmlns:a16="http://schemas.microsoft.com/office/drawing/2014/main" id="{005E0735-ED0E-4FFE-90BB-286F4A8EDD15}"/>
              </a:ext>
            </a:extLst>
          </p:cNvPr>
          <p:cNvPicPr preferRelativeResize="0"/>
          <p:nvPr/>
        </p:nvPicPr>
        <p:blipFill rotWithShape="1">
          <a:blip r:embed="rId4">
            <a:alphaModFix/>
            <a:biLevel thresh="75000"/>
            <a:extLst>
              <a:ext uri="{BEBA8EAE-BF5A-486C-A8C5-ECC9F3942E4B}">
                <a14:imgProps xmlns:a14="http://schemas.microsoft.com/office/drawing/2010/main">
                  <a14:imgLayer r:embed="rId5">
                    <a14:imgEffect>
                      <a14:colorTemperature colorTemp="4700"/>
                    </a14:imgEffect>
                    <a14:imgEffect>
                      <a14:saturation sat="300000"/>
                    </a14:imgEffect>
                  </a14:imgLayer>
                </a14:imgProps>
              </a:ext>
            </a:extLst>
          </a:blip>
          <a:srcRect/>
          <a:stretch/>
        </p:blipFill>
        <p:spPr>
          <a:xfrm>
            <a:off x="245860" y="-372928"/>
            <a:ext cx="2036258" cy="1800993"/>
          </a:xfrm>
          <a:prstGeom prst="rect">
            <a:avLst/>
          </a:prstGeom>
          <a:noFill/>
          <a:ln>
            <a:noFill/>
          </a:ln>
        </p:spPr>
      </p:pic>
      <p:sp>
        <p:nvSpPr>
          <p:cNvPr id="10" name="Google Shape;110;p1">
            <a:extLst>
              <a:ext uri="{FF2B5EF4-FFF2-40B4-BE49-F238E27FC236}">
                <a16:creationId xmlns:a16="http://schemas.microsoft.com/office/drawing/2014/main" id="{DEC0B031-814A-422A-8018-5B40AB9BFFE7}"/>
              </a:ext>
            </a:extLst>
          </p:cNvPr>
          <p:cNvSpPr/>
          <p:nvPr/>
        </p:nvSpPr>
        <p:spPr>
          <a:xfrm>
            <a:off x="5231904" y="6309320"/>
            <a:ext cx="1858162" cy="398752"/>
          </a:xfrm>
          <a:prstGeom prst="roundRect">
            <a:avLst>
              <a:gd name="adj" fmla="val 16667"/>
            </a:avLst>
          </a:prstGeom>
          <a:gradFill>
            <a:gsLst>
              <a:gs pos="3000">
                <a:srgbClr val="7030A0"/>
              </a:gs>
              <a:gs pos="100000">
                <a:schemeClr val="accent1">
                  <a:tint val="44500"/>
                  <a:satMod val="160000"/>
                </a:schemeClr>
              </a:gs>
              <a:gs pos="8000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a:t>
            </a:r>
            <a:r>
              <a:rPr lang="en-GB" sz="1200" b="1" dirty="0"/>
              <a:t>4</a:t>
            </a:r>
            <a:endParaRPr sz="1200" b="1" dirty="0"/>
          </a:p>
        </p:txBody>
      </p:sp>
    </p:spTree>
    <p:extLst>
      <p:ext uri="{BB962C8B-B14F-4D97-AF65-F5344CB8AC3E}">
        <p14:creationId xmlns:p14="http://schemas.microsoft.com/office/powerpoint/2010/main" val="28725014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Shape 212"/>
        <p:cNvGrpSpPr/>
        <p:nvPr/>
      </p:nvGrpSpPr>
      <p:grpSpPr>
        <a:xfrm>
          <a:off x="0" y="0"/>
          <a:ext cx="0" cy="0"/>
          <a:chOff x="0" y="0"/>
          <a:chExt cx="0" cy="0"/>
        </a:xfrm>
      </p:grpSpPr>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pic>
        <p:nvPicPr>
          <p:cNvPr id="218" name="Google Shape;218;p8"/>
          <p:cNvPicPr preferRelativeResize="0"/>
          <p:nvPr/>
        </p:nvPicPr>
        <p:blipFill rotWithShape="1">
          <a:blip r:embed="rId5">
            <a:alphaModFix/>
          </a:blip>
          <a:srcRect/>
          <a:stretch/>
        </p:blipFill>
        <p:spPr>
          <a:xfrm>
            <a:off x="263352" y="260413"/>
            <a:ext cx="2649477" cy="1166001"/>
          </a:xfrm>
          <a:prstGeom prst="rect">
            <a:avLst/>
          </a:prstGeom>
          <a:noFill/>
          <a:ln>
            <a:noFill/>
          </a:ln>
        </p:spPr>
      </p:pic>
      <p:sp>
        <p:nvSpPr>
          <p:cNvPr id="16" name="Google Shape;114;p1"/>
          <p:cNvSpPr txBox="1"/>
          <p:nvPr/>
        </p:nvSpPr>
        <p:spPr>
          <a:xfrm>
            <a:off x="3808920" y="1219958"/>
            <a:ext cx="3888432" cy="954067"/>
          </a:xfrm>
          <a:prstGeom prst="rect">
            <a:avLst/>
          </a:prstGeom>
          <a:noFill/>
          <a:ln>
            <a:solidFill>
              <a:schemeClr val="bg1"/>
            </a:solidFill>
          </a:ln>
        </p:spPr>
        <p:txBody>
          <a:bodyPr spcFirstLastPara="1" wrap="square" lIns="91425" tIns="45700" rIns="91425" bIns="45700" anchor="t" anchorCtr="0">
            <a:spAutoFit/>
          </a:bodyPr>
          <a:lstStyle/>
          <a:p>
            <a:pPr marL="0" marR="0" lvl="0" indent="0" algn="ctr" rtl="0">
              <a:spcBef>
                <a:spcPts val="0"/>
              </a:spcBef>
              <a:spcAft>
                <a:spcPts val="0"/>
              </a:spcAft>
              <a:buNone/>
            </a:pPr>
            <a:r>
              <a:rPr lang="ar-JO" sz="2800" b="1" dirty="0">
                <a:solidFill>
                  <a:schemeClr val="bg1"/>
                </a:solidFill>
                <a:latin typeface="Simplified Arabic" pitchFamily="18" charset="-78"/>
                <a:cs typeface="Simplified Arabic" pitchFamily="18" charset="-78"/>
                <a:sym typeface="Tajawal Medium"/>
              </a:rPr>
              <a:t>الموضوع القادم</a:t>
            </a:r>
          </a:p>
          <a:p>
            <a:pPr marL="0" marR="0" lvl="0" indent="0" algn="ctr" rtl="0">
              <a:spcBef>
                <a:spcPts val="0"/>
              </a:spcBef>
              <a:spcAft>
                <a:spcPts val="0"/>
              </a:spcAft>
              <a:buNone/>
            </a:pPr>
            <a:r>
              <a:rPr lang="ar-JO" sz="2800" b="1" dirty="0">
                <a:solidFill>
                  <a:schemeClr val="bg1"/>
                </a:solidFill>
                <a:latin typeface="Simplified Arabic" pitchFamily="18" charset="-78"/>
                <a:cs typeface="Simplified Arabic" pitchFamily="18" charset="-78"/>
                <a:sym typeface="Tajawal Medium"/>
              </a:rPr>
              <a:t>البحث العلمي</a:t>
            </a:r>
          </a:p>
        </p:txBody>
      </p:sp>
      <p:sp>
        <p:nvSpPr>
          <p:cNvPr id="10" name="TextBox 9">
            <a:extLst>
              <a:ext uri="{FF2B5EF4-FFF2-40B4-BE49-F238E27FC236}">
                <a16:creationId xmlns:a16="http://schemas.microsoft.com/office/drawing/2014/main" id="{BC19FA40-D948-4E3A-9FD9-E276C3FC7780}"/>
              </a:ext>
            </a:extLst>
          </p:cNvPr>
          <p:cNvSpPr txBox="1"/>
          <p:nvPr/>
        </p:nvSpPr>
        <p:spPr>
          <a:xfrm>
            <a:off x="1392810" y="3970083"/>
            <a:ext cx="8951662" cy="923330"/>
          </a:xfrm>
          <a:prstGeom prst="rect">
            <a:avLst/>
          </a:prstGeom>
          <a:noFill/>
        </p:spPr>
        <p:txBody>
          <a:bodyPr wrap="square">
            <a:spAutoFit/>
          </a:bodyPr>
          <a:lstStyle/>
          <a:p>
            <a:pPr algn="l"/>
            <a:r>
              <a:rPr lang="en-GB" sz="2000" b="1" i="0" u="none" strike="noStrike" dirty="0">
                <a:solidFill>
                  <a:srgbClr val="101010"/>
                </a:solidFill>
                <a:effectLst/>
                <a:latin typeface="Arial" panose="020B0604020202020204" pitchFamily="34" charset="0"/>
              </a:rPr>
              <a:t>Productivity is never an accident. It is always the result of a commitment to excellence, intelligent planning, and focused effort.</a:t>
            </a:r>
          </a:p>
          <a:p>
            <a:pPr algn="l"/>
            <a:r>
              <a:rPr lang="en-GB" b="1" i="0" u="none" strike="noStrike" dirty="0">
                <a:solidFill>
                  <a:srgbClr val="0000AA"/>
                </a:solidFill>
                <a:effectLst/>
                <a:latin typeface="Arial" panose="020B0604020202020204" pitchFamily="34" charset="0"/>
                <a:hlinkClick r:id="rId6"/>
              </a:rPr>
              <a:t>Paul J. Meyer</a:t>
            </a:r>
            <a:endParaRPr lang="en-GB" b="1" i="0" dirty="0">
              <a:solidFill>
                <a:srgbClr val="222222"/>
              </a:solidFill>
              <a:effectLst/>
              <a:latin typeface="Arial" panose="020B0604020202020204" pitchFamily="34" charset="0"/>
            </a:endParaRPr>
          </a:p>
        </p:txBody>
      </p:sp>
      <p:sp>
        <p:nvSpPr>
          <p:cNvPr id="11" name="TextBox 10">
            <a:extLst>
              <a:ext uri="{FF2B5EF4-FFF2-40B4-BE49-F238E27FC236}">
                <a16:creationId xmlns:a16="http://schemas.microsoft.com/office/drawing/2014/main" id="{9A9C7F6A-B1DD-4B06-8F9C-A520D176DAB2}"/>
              </a:ext>
            </a:extLst>
          </p:cNvPr>
          <p:cNvSpPr txBox="1"/>
          <p:nvPr/>
        </p:nvSpPr>
        <p:spPr>
          <a:xfrm>
            <a:off x="1392810" y="3118785"/>
            <a:ext cx="8720652" cy="830997"/>
          </a:xfrm>
          <a:prstGeom prst="rect">
            <a:avLst/>
          </a:prstGeom>
          <a:noFill/>
        </p:spPr>
        <p:txBody>
          <a:bodyPr wrap="square">
            <a:spAutoFit/>
          </a:bodyPr>
          <a:lstStyle/>
          <a:p>
            <a:pPr algn="r"/>
            <a:r>
              <a:rPr lang="ar-JO" sz="2400" b="1" dirty="0"/>
              <a:t>الإنتاجية لا تأتي بالصدفة ولكنها </a:t>
            </a:r>
            <a:r>
              <a:rPr lang="ar-JO" sz="2400" b="1"/>
              <a:t>نتيجة الإلتزام </a:t>
            </a:r>
            <a:r>
              <a:rPr lang="ar-JO" sz="2400" b="1" dirty="0"/>
              <a:t>المستمر والتخطيط الذكي والجهد المركّز</a:t>
            </a:r>
          </a:p>
          <a:p>
            <a:pPr algn="r"/>
            <a:r>
              <a:rPr lang="ar-JO" sz="2400" b="1" dirty="0"/>
              <a:t>بول جيه ماير</a:t>
            </a:r>
            <a:endParaRPr lang="en-GB" sz="2400" b="1" dirty="0"/>
          </a:p>
        </p:txBody>
      </p:sp>
      <p:pic>
        <p:nvPicPr>
          <p:cNvPr id="12" name="Google Shape;148;p3">
            <a:extLst>
              <a:ext uri="{FF2B5EF4-FFF2-40B4-BE49-F238E27FC236}">
                <a16:creationId xmlns:a16="http://schemas.microsoft.com/office/drawing/2014/main" id="{9FE07640-8C82-44EB-B4F4-9F9CEA29124D}"/>
              </a:ext>
            </a:extLst>
          </p:cNvPr>
          <p:cNvPicPr preferRelativeResize="0"/>
          <p:nvPr/>
        </p:nvPicPr>
        <p:blipFill rotWithShape="1">
          <a:blip r:embed="rId7">
            <a:alphaModFix/>
          </a:blip>
          <a:srcRect/>
          <a:stretch/>
        </p:blipFill>
        <p:spPr>
          <a:xfrm>
            <a:off x="280308" y="6311380"/>
            <a:ext cx="1855252" cy="546620"/>
          </a:xfrm>
          <a:prstGeom prst="rect">
            <a:avLst/>
          </a:prstGeom>
          <a:noFill/>
          <a:ln>
            <a:noFill/>
          </a:ln>
        </p:spPr>
      </p:pic>
    </p:spTree>
    <p:custDataLst>
      <p:tags r:id="rId1"/>
    </p:custDataLst>
    <p:extLst>
      <p:ext uri="{BB962C8B-B14F-4D97-AF65-F5344CB8AC3E}">
        <p14:creationId xmlns:p14="http://schemas.microsoft.com/office/powerpoint/2010/main" val="309615260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4.4|12.8"/>
</p:tagLst>
</file>

<file path=ppt/tags/tag2.xml><?xml version="1.0" encoding="utf-8"?>
<p:tagLst xmlns:a="http://schemas.openxmlformats.org/drawingml/2006/main" xmlns:r="http://schemas.openxmlformats.org/officeDocument/2006/relationships" xmlns:p="http://schemas.openxmlformats.org/presentationml/2006/main">
  <p:tag name="TIMING" val="|2.8|22.8"/>
</p:tagLst>
</file>

<file path=ppt/tags/tag3.xml><?xml version="1.0" encoding="utf-8"?>
<p:tagLst xmlns:a="http://schemas.openxmlformats.org/drawingml/2006/main" xmlns:r="http://schemas.openxmlformats.org/officeDocument/2006/relationships" xmlns:p="http://schemas.openxmlformats.org/presentationml/2006/main">
  <p:tag name="TIMING" val="|2.8|22.8"/>
</p:tagLst>
</file>

<file path=ppt/tags/tag4.xml><?xml version="1.0" encoding="utf-8"?>
<p:tagLst xmlns:a="http://schemas.openxmlformats.org/drawingml/2006/main" xmlns:r="http://schemas.openxmlformats.org/officeDocument/2006/relationships" xmlns:p="http://schemas.openxmlformats.org/presentationml/2006/main">
  <p:tag name="TIMING" val="|85.7"/>
</p:tagLst>
</file>

<file path=ppt/tags/tag5.xml><?xml version="1.0" encoding="utf-8"?>
<p:tagLst xmlns:a="http://schemas.openxmlformats.org/drawingml/2006/main" xmlns:r="http://schemas.openxmlformats.org/officeDocument/2006/relationships" xmlns:p="http://schemas.openxmlformats.org/presentationml/2006/main">
  <p:tag name="TIMING" val="|156.2"/>
</p:tagLst>
</file>

<file path=ppt/tags/tag6.xml><?xml version="1.0" encoding="utf-8"?>
<p:tagLst xmlns:a="http://schemas.openxmlformats.org/drawingml/2006/main" xmlns:r="http://schemas.openxmlformats.org/officeDocument/2006/relationships" xmlns:p="http://schemas.openxmlformats.org/presentationml/2006/main">
  <p:tag name="TIMING" val="|156.2"/>
</p:tagLst>
</file>

<file path=ppt/tags/tag7.xml><?xml version="1.0" encoding="utf-8"?>
<p:tagLst xmlns:a="http://schemas.openxmlformats.org/drawingml/2006/main" xmlns:r="http://schemas.openxmlformats.org/officeDocument/2006/relationships" xmlns:p="http://schemas.openxmlformats.org/presentationml/2006/main">
  <p:tag name="TIMING" val="|156.2"/>
</p:tagLst>
</file>

<file path=ppt/tags/tag8.xml><?xml version="1.0" encoding="utf-8"?>
<p:tagLst xmlns:a="http://schemas.openxmlformats.org/drawingml/2006/main" xmlns:r="http://schemas.openxmlformats.org/officeDocument/2006/relationships" xmlns:p="http://schemas.openxmlformats.org/presentationml/2006/main">
  <p:tag name="TIMING" val="|156.2"/>
</p:tagLst>
</file>

<file path=ppt/tags/tag9.xml><?xml version="1.0" encoding="utf-8"?>
<p:tagLst xmlns:a="http://schemas.openxmlformats.org/drawingml/2006/main" xmlns:r="http://schemas.openxmlformats.org/officeDocument/2006/relationships" xmlns:p="http://schemas.openxmlformats.org/presentationml/2006/main">
  <p:tag name="TIMING" val="|85.7"/>
</p:tagLst>
</file>

<file path=ppt/tags/tag10.xml><?xml version="1.0" encoding="utf-8"?>
<p:tagLst xmlns:a="http://schemas.openxmlformats.org/drawingml/2006/main" xmlns:r="http://schemas.openxmlformats.org/officeDocument/2006/relationships" xmlns:p="http://schemas.openxmlformats.org/presentationml/2006/main">
  <p:tag name="TIMING" val="|103.5"/>
</p:tagLst>
</file>

<file path=ppt/tags/tag11.xml><?xml version="1.0" encoding="utf-8"?>
<p:tagLst xmlns:a="http://schemas.openxmlformats.org/drawingml/2006/main" xmlns:r="http://schemas.openxmlformats.org/officeDocument/2006/relationships" xmlns:p="http://schemas.openxmlformats.org/presentationml/2006/main">
  <p:tag name="TIMING" val="|0.6|44.3"/>
</p:tagLst>
</file>

<file path=ppt/tags/tag12.xml><?xml version="1.0" encoding="utf-8"?>
<p:tagLst xmlns:a="http://schemas.openxmlformats.org/drawingml/2006/main" xmlns:r="http://schemas.openxmlformats.org/officeDocument/2006/relationships" xmlns:p="http://schemas.openxmlformats.org/presentationml/2006/main">
  <p:tag name="TIMING" val="|88.1"/>
</p:tagLst>
</file>

<file path=ppt/tags/tag13.xml><?xml version="1.0" encoding="utf-8"?>
<p:tagLst xmlns:a="http://schemas.openxmlformats.org/drawingml/2006/main" xmlns:r="http://schemas.openxmlformats.org/officeDocument/2006/relationships" xmlns:p="http://schemas.openxmlformats.org/presentationml/2006/main">
  <p:tag name="TIMING" val="|2.4|1.6|1.5"/>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28545</TotalTime>
  <Words>4778</Words>
  <Application>Microsoft Office PowerPoint</Application>
  <PresentationFormat>Widescreen</PresentationFormat>
  <Paragraphs>377</Paragraphs>
  <Slides>46</Slides>
  <Notes>10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46</vt:i4>
      </vt:variant>
    </vt:vector>
  </HeadingPairs>
  <TitlesOfParts>
    <vt:vector size="58" baseType="lpstr">
      <vt:lpstr>arial</vt:lpstr>
      <vt:lpstr>Tajawal Medium</vt:lpstr>
      <vt:lpstr>Simplified Arabic</vt:lpstr>
      <vt:lpstr>arial</vt:lpstr>
      <vt:lpstr>Tahoma</vt:lpstr>
      <vt:lpstr>Times New Roman</vt:lpstr>
      <vt:lpstr>Segoe UI</vt:lpstr>
      <vt:lpstr>Wingdings</vt:lpstr>
      <vt:lpstr>Calibri</vt:lpstr>
      <vt:lpstr>Traditional Arabic</vt:lpstr>
      <vt:lpstr>Tajawal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dr.WARDA</dc:creator>
  <cp:lastModifiedBy>ward kloub</cp:lastModifiedBy>
  <cp:revision>437</cp:revision>
  <dcterms:created xsi:type="dcterms:W3CDTF">2023-04-29T09:08:23Z</dcterms:created>
  <dcterms:modified xsi:type="dcterms:W3CDTF">2023-07-06T09:42:06Z</dcterms:modified>
</cp:coreProperties>
</file>