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480" r:id="rId5"/>
    <p:sldId id="303" r:id="rId6"/>
    <p:sldId id="670" r:id="rId7"/>
    <p:sldId id="671" r:id="rId8"/>
    <p:sldId id="672" r:id="rId9"/>
    <p:sldId id="673" r:id="rId10"/>
    <p:sldId id="674" r:id="rId11"/>
    <p:sldId id="675" r:id="rId12"/>
    <p:sldId id="676" r:id="rId13"/>
    <p:sldId id="677" r:id="rId14"/>
    <p:sldId id="678" r:id="rId15"/>
    <p:sldId id="679" r:id="rId16"/>
    <p:sldId id="680" r:id="rId17"/>
    <p:sldId id="681" r:id="rId18"/>
    <p:sldId id="682" r:id="rId19"/>
    <p:sldId id="683" r:id="rId20"/>
    <p:sldId id="684" r:id="rId21"/>
    <p:sldId id="685" r:id="rId22"/>
    <p:sldId id="686" r:id="rId23"/>
    <p:sldId id="688" r:id="rId24"/>
    <p:sldId id="689" r:id="rId25"/>
    <p:sldId id="690" r:id="rId26"/>
    <p:sldId id="687" r:id="rId27"/>
    <p:sldId id="692" r:id="rId28"/>
    <p:sldId id="691" r:id="rId29"/>
    <p:sldId id="694" r:id="rId30"/>
    <p:sldId id="693" r:id="rId31"/>
    <p:sldId id="697" r:id="rId32"/>
    <p:sldId id="696" r:id="rId33"/>
    <p:sldId id="695" r:id="rId34"/>
    <p:sldId id="700" r:id="rId35"/>
    <p:sldId id="699" r:id="rId36"/>
    <p:sldId id="698" r:id="rId37"/>
    <p:sldId id="702" r:id="rId38"/>
    <p:sldId id="704" r:id="rId39"/>
    <p:sldId id="703" r:id="rId40"/>
    <p:sldId id="706" r:id="rId41"/>
    <p:sldId id="705" r:id="rId42"/>
    <p:sldId id="707" r:id="rId43"/>
    <p:sldId id="709" r:id="rId44"/>
    <p:sldId id="701" r:id="rId45"/>
    <p:sldId id="708" r:id="rId46"/>
    <p:sldId id="710" r:id="rId47"/>
    <p:sldId id="712" r:id="rId48"/>
    <p:sldId id="711" r:id="rId49"/>
    <p:sldId id="715" r:id="rId50"/>
    <p:sldId id="714" r:id="rId51"/>
    <p:sldId id="716" r:id="rId52"/>
    <p:sldId id="713" r:id="rId53"/>
    <p:sldId id="719" r:id="rId54"/>
    <p:sldId id="720" r:id="rId55"/>
    <p:sldId id="718" r:id="rId56"/>
    <p:sldId id="717" r:id="rId57"/>
    <p:sldId id="722" r:id="rId58"/>
    <p:sldId id="724" r:id="rId59"/>
    <p:sldId id="723" r:id="rId60"/>
    <p:sldId id="721" r:id="rId61"/>
    <p:sldId id="726" r:id="rId62"/>
    <p:sldId id="727" r:id="rId63"/>
    <p:sldId id="725" r:id="rId64"/>
    <p:sldId id="728"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70"/>
            <p14:sldId id="671"/>
            <p14:sldId id="672"/>
            <p14:sldId id="673"/>
            <p14:sldId id="674"/>
            <p14:sldId id="675"/>
            <p14:sldId id="676"/>
            <p14:sldId id="677"/>
            <p14:sldId id="678"/>
            <p14:sldId id="679"/>
            <p14:sldId id="680"/>
            <p14:sldId id="681"/>
            <p14:sldId id="682"/>
            <p14:sldId id="683"/>
            <p14:sldId id="684"/>
            <p14:sldId id="685"/>
            <p14:sldId id="686"/>
            <p14:sldId id="688"/>
            <p14:sldId id="689"/>
            <p14:sldId id="690"/>
            <p14:sldId id="687"/>
            <p14:sldId id="692"/>
            <p14:sldId id="691"/>
            <p14:sldId id="694"/>
            <p14:sldId id="693"/>
            <p14:sldId id="697"/>
            <p14:sldId id="696"/>
            <p14:sldId id="695"/>
            <p14:sldId id="700"/>
            <p14:sldId id="699"/>
            <p14:sldId id="698"/>
            <p14:sldId id="702"/>
            <p14:sldId id="704"/>
            <p14:sldId id="703"/>
            <p14:sldId id="706"/>
            <p14:sldId id="705"/>
            <p14:sldId id="707"/>
            <p14:sldId id="709"/>
            <p14:sldId id="701"/>
            <p14:sldId id="708"/>
            <p14:sldId id="710"/>
            <p14:sldId id="712"/>
            <p14:sldId id="711"/>
            <p14:sldId id="715"/>
            <p14:sldId id="714"/>
            <p14:sldId id="716"/>
            <p14:sldId id="713"/>
            <p14:sldId id="719"/>
            <p14:sldId id="720"/>
            <p14:sldId id="718"/>
            <p14:sldId id="717"/>
            <p14:sldId id="722"/>
            <p14:sldId id="724"/>
            <p14:sldId id="723"/>
            <p14:sldId id="721"/>
            <p14:sldId id="726"/>
            <p14:sldId id="727"/>
            <p14:sldId id="725"/>
            <p14:sldId id="7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F6EE7F-0B7E-41E0-B099-3CA2DB032AF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44298CE-F685-43D3-BCA4-B8C79D639BDD}">
      <dgm:prSet phldrT="[Text]" custT="1"/>
      <dgm:spPr>
        <a:xfrm>
          <a:off x="3420592" y="591667"/>
          <a:ext cx="5186295" cy="110993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Arial" panose="020B0604020202020204"/>
              <a:ea typeface="+mn-ea"/>
              <a:cs typeface="+mn-cs"/>
            </a:rPr>
            <a:t>Chapter 9 Creating the project schedule</a:t>
          </a:r>
        </a:p>
      </dgm:t>
    </dgm:pt>
    <dgm:pt modelId="{391BF966-960B-4F7F-942E-7AF504C89D4F}" type="parTrans" cxnId="{FE4C140B-F283-43D2-80AA-A97294546BCC}">
      <dgm:prSet/>
      <dgm:spPr/>
      <dgm:t>
        <a:bodyPr/>
        <a:lstStyle/>
        <a:p>
          <a:endParaRPr lang="en-US" sz="4400"/>
        </a:p>
      </dgm:t>
    </dgm:pt>
    <dgm:pt modelId="{354275B1-3D81-4C8C-904C-27158FD66E03}" type="sibTrans" cxnId="{FE4C140B-F283-43D2-80AA-A97294546BCC}">
      <dgm:prSet/>
      <dgm:spPr/>
      <dgm:t>
        <a:bodyPr/>
        <a:lstStyle/>
        <a:p>
          <a:endParaRPr lang="en-US" sz="4400"/>
        </a:p>
      </dgm:t>
    </dgm:pt>
    <dgm:pt modelId="{438B72A0-6B6F-4678-AA36-567E5DBD410E}">
      <dgm:prSet phldrT="[Text]" custT="1"/>
      <dgm:spPr>
        <a:xfrm>
          <a:off x="32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Work activities </a:t>
          </a:r>
        </a:p>
      </dgm:t>
    </dgm:pt>
    <dgm:pt modelId="{2DBC2F2D-25C8-4597-BB3C-778ED7CE6D30}" type="parTrans" cxnId="{57021F0B-8AA0-4158-9B93-A7B46FCE8ED5}">
      <dgm:prSet/>
      <dgm:spPr>
        <a:xfrm>
          <a:off x="633367" y="1701599"/>
          <a:ext cx="5380372" cy="1095042"/>
        </a:xfrm>
        <a:custGeom>
          <a:avLst/>
          <a:gdLst/>
          <a:ahLst/>
          <a:cxnLst/>
          <a:rect l="0" t="0" r="0" b="0"/>
          <a:pathLst>
            <a:path>
              <a:moveTo>
                <a:pt x="5380372" y="0"/>
              </a:moveTo>
              <a:lnTo>
                <a:pt x="538037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1FD2F124-DF1E-4349-BA8E-AF98B17F9042}" type="sibTrans" cxnId="{57021F0B-8AA0-4158-9B93-A7B46FCE8ED5}">
      <dgm:prSet/>
      <dgm:spPr/>
      <dgm:t>
        <a:bodyPr/>
        <a:lstStyle/>
        <a:p>
          <a:endParaRPr lang="en-US" sz="4400"/>
        </a:p>
      </dgm:t>
    </dgm:pt>
    <dgm:pt modelId="{6FCD49FA-F00C-4BAF-8A9F-8576E9417DB9}">
      <dgm:prSet phldrT="[Text]" custT="1"/>
      <dgm:spPr>
        <a:xfrm>
          <a:off x="1532282"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Sequencing activities </a:t>
          </a:r>
        </a:p>
      </dgm:t>
    </dgm:pt>
    <dgm:pt modelId="{369ED008-0F7A-4B7A-8C55-A7B46EBCA8F0}" type="parTrans" cxnId="{72A6EAFD-8374-454D-9243-F31FFF93BA51}">
      <dgm:prSet/>
      <dgm:spPr>
        <a:xfrm>
          <a:off x="2165321" y="1701599"/>
          <a:ext cx="3848418" cy="1095042"/>
        </a:xfrm>
        <a:custGeom>
          <a:avLst/>
          <a:gdLst/>
          <a:ahLst/>
          <a:cxnLst/>
          <a:rect l="0" t="0" r="0" b="0"/>
          <a:pathLst>
            <a:path>
              <a:moveTo>
                <a:pt x="3848418" y="0"/>
              </a:moveTo>
              <a:lnTo>
                <a:pt x="3848418"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C51B0843-169A-40D3-A49E-6E1247F95BC3}" type="sibTrans" cxnId="{72A6EAFD-8374-454D-9243-F31FFF93BA51}">
      <dgm:prSet/>
      <dgm:spPr/>
      <dgm:t>
        <a:bodyPr/>
        <a:lstStyle/>
        <a:p>
          <a:endParaRPr lang="en-US" sz="4400"/>
        </a:p>
      </dgm:t>
    </dgm:pt>
    <dgm:pt modelId="{93376244-B68B-4752-A32E-6A91A97DE639}">
      <dgm:prSet phldrT="[Text]" custT="1"/>
      <dgm:spPr>
        <a:xfrm>
          <a:off x="306423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Software modeling</a:t>
          </a:r>
        </a:p>
      </dgm:t>
    </dgm:pt>
    <dgm:pt modelId="{85BE750B-C60D-4194-B27A-C63554463BDC}" type="parTrans" cxnId="{562D3903-36D0-4875-A483-810C14B972E6}">
      <dgm:prSet/>
      <dgm:spPr>
        <a:xfrm>
          <a:off x="3697274" y="1701599"/>
          <a:ext cx="2316465" cy="1095042"/>
        </a:xfrm>
        <a:custGeom>
          <a:avLst/>
          <a:gdLst/>
          <a:ahLst/>
          <a:cxnLst/>
          <a:rect l="0" t="0" r="0" b="0"/>
          <a:pathLst>
            <a:path>
              <a:moveTo>
                <a:pt x="2316465" y="0"/>
              </a:moveTo>
              <a:lnTo>
                <a:pt x="2316465"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F341BDB-5999-4B70-804E-E9C4CE3C22A2}" type="sibTrans" cxnId="{562D3903-36D0-4875-A483-810C14B972E6}">
      <dgm:prSet/>
      <dgm:spPr/>
      <dgm:t>
        <a:bodyPr/>
        <a:lstStyle/>
        <a:p>
          <a:endParaRPr lang="en-US" sz="4400"/>
        </a:p>
      </dgm:t>
    </dgm:pt>
    <dgm:pt modelId="{61C01F36-E947-40FA-A7BE-F05E49A583FC}">
      <dgm:prSet phldrT="[Text]" custT="1"/>
      <dgm:spPr>
        <a:xfrm>
          <a:off x="459618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Predecessor relationship codes </a:t>
          </a:r>
        </a:p>
      </dgm:t>
    </dgm:pt>
    <dgm:pt modelId="{FE475450-D352-4AE1-8780-12A9D0533470}" type="parTrans" cxnId="{C36AB43C-557A-4C44-BF7F-98718FB4BF3A}">
      <dgm:prSet/>
      <dgm:spPr>
        <a:xfrm>
          <a:off x="5229228" y="1701599"/>
          <a:ext cx="784512" cy="1095042"/>
        </a:xfrm>
        <a:custGeom>
          <a:avLst/>
          <a:gdLst/>
          <a:ahLst/>
          <a:cxnLst/>
          <a:rect l="0" t="0" r="0" b="0"/>
          <a:pathLst>
            <a:path>
              <a:moveTo>
                <a:pt x="784512" y="0"/>
              </a:moveTo>
              <a:lnTo>
                <a:pt x="78451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615B990-F64E-4BA4-B855-F4290329E67D}" type="sibTrans" cxnId="{C36AB43C-557A-4C44-BF7F-98718FB4BF3A}">
      <dgm:prSet/>
      <dgm:spPr/>
      <dgm:t>
        <a:bodyPr/>
        <a:lstStyle/>
        <a:p>
          <a:endParaRPr lang="en-US" sz="4400"/>
        </a:p>
      </dgm:t>
    </dgm:pt>
    <dgm:pt modelId="{922FBD09-B8D9-40C9-B52B-E26A3EA57FE6}">
      <dgm:prSet phldrT="[Text]" custT="1"/>
      <dgm:spPr>
        <a:xfrm>
          <a:off x="612814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Work unit resources</a:t>
          </a:r>
        </a:p>
      </dgm:t>
    </dgm:pt>
    <dgm:pt modelId="{68D64911-2853-4054-8B56-F200B2D60D2F}" type="parTrans" cxnId="{3201F522-4DA7-4A4A-AD3F-BF9740F02149}">
      <dgm:prSet/>
      <dgm:spPr>
        <a:xfrm>
          <a:off x="6013740" y="1701599"/>
          <a:ext cx="747441" cy="1095042"/>
        </a:xfrm>
        <a:custGeom>
          <a:avLst/>
          <a:gdLst/>
          <a:ahLst/>
          <a:cxnLst/>
          <a:rect l="0" t="0" r="0" b="0"/>
          <a:pathLst>
            <a:path>
              <a:moveTo>
                <a:pt x="0" y="0"/>
              </a:moveTo>
              <a:lnTo>
                <a:pt x="0" y="962104"/>
              </a:lnTo>
              <a:lnTo>
                <a:pt x="747441" y="962104"/>
              </a:lnTo>
              <a:lnTo>
                <a:pt x="747441"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B6D7382A-2DB9-47EF-9519-890C4780F7E8}" type="sibTrans" cxnId="{3201F522-4DA7-4A4A-AD3F-BF9740F02149}">
      <dgm:prSet/>
      <dgm:spPr/>
      <dgm:t>
        <a:bodyPr/>
        <a:lstStyle/>
        <a:p>
          <a:endParaRPr lang="en-US" sz="4400"/>
        </a:p>
      </dgm:t>
    </dgm:pt>
    <dgm:pt modelId="{B614DE31-D993-43FD-AB27-9059FBC275E5}">
      <dgm:prSet phldrT="[Text]" custT="1"/>
      <dgm:spPr>
        <a:xfrm>
          <a:off x="766009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Estimating activity durations</a:t>
          </a:r>
        </a:p>
      </dgm:t>
    </dgm:pt>
    <dgm:pt modelId="{962C5CA5-915A-479F-B226-194C0D5FA7AE}" type="parTrans" cxnId="{50E0301A-5BAD-40FA-BF83-EA4F9AFF085F}">
      <dgm:prSet/>
      <dgm:spPr>
        <a:xfrm>
          <a:off x="6013740" y="1701599"/>
          <a:ext cx="2279394" cy="1095042"/>
        </a:xfrm>
        <a:custGeom>
          <a:avLst/>
          <a:gdLst/>
          <a:ahLst/>
          <a:cxnLst/>
          <a:rect l="0" t="0" r="0" b="0"/>
          <a:pathLst>
            <a:path>
              <a:moveTo>
                <a:pt x="0" y="0"/>
              </a:moveTo>
              <a:lnTo>
                <a:pt x="0" y="962104"/>
              </a:lnTo>
              <a:lnTo>
                <a:pt x="2279394" y="962104"/>
              </a:lnTo>
              <a:lnTo>
                <a:pt x="2279394"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6FE27599-8DDC-443E-AEF3-5A6165267F2C}" type="sibTrans" cxnId="{50E0301A-5BAD-40FA-BF83-EA4F9AFF085F}">
      <dgm:prSet/>
      <dgm:spPr/>
      <dgm:t>
        <a:bodyPr/>
        <a:lstStyle/>
        <a:p>
          <a:endParaRPr lang="en-US" sz="4400"/>
        </a:p>
      </dgm:t>
    </dgm:pt>
    <dgm:pt modelId="{365F08A8-86FB-4071-9FCE-82D21E60FDB2}">
      <dgm:prSet phldrT="[Text]" custT="1"/>
      <dgm:spPr>
        <a:xfrm>
          <a:off x="9192050"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Developing the project schedule</a:t>
          </a:r>
        </a:p>
      </dgm:t>
    </dgm:pt>
    <dgm:pt modelId="{454F21D8-CB30-419A-8F74-15DF9A459288}" type="parTrans" cxnId="{2930033D-CDD0-4A80-83A9-6274F9440FFD}">
      <dgm:prSet/>
      <dgm:spPr>
        <a:xfrm>
          <a:off x="6013740" y="1701599"/>
          <a:ext cx="3811348" cy="1095042"/>
        </a:xfrm>
        <a:custGeom>
          <a:avLst/>
          <a:gdLst/>
          <a:ahLst/>
          <a:cxnLst/>
          <a:rect l="0" t="0" r="0" b="0"/>
          <a:pathLst>
            <a:path>
              <a:moveTo>
                <a:pt x="0" y="0"/>
              </a:moveTo>
              <a:lnTo>
                <a:pt x="0" y="962104"/>
              </a:lnTo>
              <a:lnTo>
                <a:pt x="3811348" y="962104"/>
              </a:lnTo>
              <a:lnTo>
                <a:pt x="3811348"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E4F43288-C55B-4B28-BD7D-0980D5A096E5}" type="sibTrans" cxnId="{2930033D-CDD0-4A80-83A9-6274F9440FFD}">
      <dgm:prSet/>
      <dgm:spPr/>
      <dgm:t>
        <a:bodyPr/>
        <a:lstStyle/>
        <a:p>
          <a:endParaRPr lang="en-US" sz="4400"/>
        </a:p>
      </dgm:t>
    </dgm:pt>
    <dgm:pt modelId="{B4FBBB33-C984-483D-B7C6-92E92C539326}">
      <dgm:prSet phldrT="[Text]" custT="1"/>
      <dgm:spPr>
        <a:xfrm>
          <a:off x="1072400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MSP schedule generation mechanics (stage one</a:t>
          </a:r>
        </a:p>
      </dgm:t>
    </dgm:pt>
    <dgm:pt modelId="{610B67D0-A383-4C65-BAA8-B1F077C5BD9D}" type="parTrans" cxnId="{BD800276-8EA7-4387-B750-2A089B4B9DE0}">
      <dgm:prSet/>
      <dgm:spPr>
        <a:xfrm>
          <a:off x="6013740" y="1701599"/>
          <a:ext cx="5343301" cy="1095042"/>
        </a:xfrm>
        <a:custGeom>
          <a:avLst/>
          <a:gdLst/>
          <a:ahLst/>
          <a:cxnLst/>
          <a:rect l="0" t="0" r="0" b="0"/>
          <a:pathLst>
            <a:path>
              <a:moveTo>
                <a:pt x="0" y="0"/>
              </a:moveTo>
              <a:lnTo>
                <a:pt x="0" y="962104"/>
              </a:lnTo>
              <a:lnTo>
                <a:pt x="5343301" y="962104"/>
              </a:lnTo>
              <a:lnTo>
                <a:pt x="5343301" y="109504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400"/>
        </a:p>
      </dgm:t>
    </dgm:pt>
    <dgm:pt modelId="{BBA9482B-584E-4CB4-A38A-3B0F3F68C05E}" type="sibTrans" cxnId="{BD800276-8EA7-4387-B750-2A089B4B9DE0}">
      <dgm:prSet/>
      <dgm:spPr/>
      <dgm:t>
        <a:bodyPr/>
        <a:lstStyle/>
        <a:p>
          <a:endParaRPr lang="en-US" sz="4400"/>
        </a:p>
      </dgm:t>
    </dgm:pt>
    <dgm:pt modelId="{B479C76F-A6C0-42A0-8AC7-ECFF8F9C7E4D}" type="pres">
      <dgm:prSet presAssocID="{3BF6EE7F-0B7E-41E0-B099-3CA2DB032AF2}" presName="hierChild1" presStyleCnt="0">
        <dgm:presLayoutVars>
          <dgm:orgChart val="1"/>
          <dgm:chPref val="1"/>
          <dgm:dir/>
          <dgm:animOne val="branch"/>
          <dgm:animLvl val="lvl"/>
          <dgm:resizeHandles/>
        </dgm:presLayoutVars>
      </dgm:prSet>
      <dgm:spPr/>
      <dgm:t>
        <a:bodyPr/>
        <a:lstStyle/>
        <a:p>
          <a:endParaRPr lang="en-US"/>
        </a:p>
      </dgm:t>
    </dgm:pt>
    <dgm:pt modelId="{CF097675-3096-4A69-B437-05A6A2464789}" type="pres">
      <dgm:prSet presAssocID="{D44298CE-F685-43D3-BCA4-B8C79D639BDD}" presName="hierRoot1" presStyleCnt="0">
        <dgm:presLayoutVars>
          <dgm:hierBranch val="init"/>
        </dgm:presLayoutVars>
      </dgm:prSet>
      <dgm:spPr/>
    </dgm:pt>
    <dgm:pt modelId="{BD61ACD4-3900-4850-A874-AAA9925631B6}" type="pres">
      <dgm:prSet presAssocID="{D44298CE-F685-43D3-BCA4-B8C79D639BDD}" presName="rootComposite1" presStyleCnt="0"/>
      <dgm:spPr/>
    </dgm:pt>
    <dgm:pt modelId="{29780D9C-27E7-4350-A90F-9ED34353E095}" type="pres">
      <dgm:prSet presAssocID="{D44298CE-F685-43D3-BCA4-B8C79D639BDD}" presName="rootText1" presStyleLbl="node0" presStyleIdx="0" presStyleCnt="1" custScaleX="409635" custScaleY="175334" custLinFactY="-30982" custLinFactNeighborX="1464" custLinFactNeighborY="-100000">
        <dgm:presLayoutVars>
          <dgm:chPref val="3"/>
        </dgm:presLayoutVars>
      </dgm:prSet>
      <dgm:spPr/>
      <dgm:t>
        <a:bodyPr/>
        <a:lstStyle/>
        <a:p>
          <a:endParaRPr lang="en-US"/>
        </a:p>
      </dgm:t>
    </dgm:pt>
    <dgm:pt modelId="{0FF307A0-D4B9-4E7D-A088-8C6C59B38702}" type="pres">
      <dgm:prSet presAssocID="{D44298CE-F685-43D3-BCA4-B8C79D639BDD}" presName="rootConnector1" presStyleLbl="node1" presStyleIdx="0" presStyleCnt="0"/>
      <dgm:spPr/>
      <dgm:t>
        <a:bodyPr/>
        <a:lstStyle/>
        <a:p>
          <a:endParaRPr lang="en-US"/>
        </a:p>
      </dgm:t>
    </dgm:pt>
    <dgm:pt modelId="{F8172EF3-8F4D-4B6C-996A-7981F9A6E51B}" type="pres">
      <dgm:prSet presAssocID="{D44298CE-F685-43D3-BCA4-B8C79D639BDD}" presName="hierChild2" presStyleCnt="0"/>
      <dgm:spPr/>
    </dgm:pt>
    <dgm:pt modelId="{860D41BA-FF0A-41BC-89B9-D1498368BCBC}" type="pres">
      <dgm:prSet presAssocID="{2DBC2F2D-25C8-4597-BB3C-778ED7CE6D30}" presName="Name37" presStyleLbl="parChTrans1D2" presStyleIdx="0" presStyleCnt="8"/>
      <dgm:spPr/>
      <dgm:t>
        <a:bodyPr/>
        <a:lstStyle/>
        <a:p>
          <a:endParaRPr lang="en-US"/>
        </a:p>
      </dgm:t>
    </dgm:pt>
    <dgm:pt modelId="{6D223A42-F0E1-40F6-968A-F2E47605EA10}" type="pres">
      <dgm:prSet presAssocID="{438B72A0-6B6F-4678-AA36-567E5DBD410E}" presName="hierRoot2" presStyleCnt="0">
        <dgm:presLayoutVars>
          <dgm:hierBranch val="init"/>
        </dgm:presLayoutVars>
      </dgm:prSet>
      <dgm:spPr/>
    </dgm:pt>
    <dgm:pt modelId="{1B632F38-1F2B-4100-8D17-B9B0523431DC}" type="pres">
      <dgm:prSet presAssocID="{438B72A0-6B6F-4678-AA36-567E5DBD410E}" presName="rootComposite" presStyleCnt="0"/>
      <dgm:spPr/>
    </dgm:pt>
    <dgm:pt modelId="{C29E9936-749E-4F8B-878F-C7CB54434383}" type="pres">
      <dgm:prSet presAssocID="{438B72A0-6B6F-4678-AA36-567E5DBD410E}" presName="rootText" presStyleLbl="node2" presStyleIdx="0" presStyleCnt="8" custScaleY="189750">
        <dgm:presLayoutVars>
          <dgm:chPref val="3"/>
        </dgm:presLayoutVars>
      </dgm:prSet>
      <dgm:spPr/>
      <dgm:t>
        <a:bodyPr/>
        <a:lstStyle/>
        <a:p>
          <a:endParaRPr lang="en-US"/>
        </a:p>
      </dgm:t>
    </dgm:pt>
    <dgm:pt modelId="{45001A94-3C4B-439D-A59C-B19393D75FCB}" type="pres">
      <dgm:prSet presAssocID="{438B72A0-6B6F-4678-AA36-567E5DBD410E}" presName="rootConnector" presStyleLbl="node2" presStyleIdx="0" presStyleCnt="8"/>
      <dgm:spPr/>
      <dgm:t>
        <a:bodyPr/>
        <a:lstStyle/>
        <a:p>
          <a:endParaRPr lang="en-US"/>
        </a:p>
      </dgm:t>
    </dgm:pt>
    <dgm:pt modelId="{2327DA8E-4FCB-4A4C-AE30-96D88AC815AE}" type="pres">
      <dgm:prSet presAssocID="{438B72A0-6B6F-4678-AA36-567E5DBD410E}" presName="hierChild4" presStyleCnt="0"/>
      <dgm:spPr/>
    </dgm:pt>
    <dgm:pt modelId="{B7A72DC1-960B-4F6D-8B75-402E2D94C6B9}" type="pres">
      <dgm:prSet presAssocID="{438B72A0-6B6F-4678-AA36-567E5DBD410E}" presName="hierChild5" presStyleCnt="0"/>
      <dgm:spPr/>
    </dgm:pt>
    <dgm:pt modelId="{3B25D38D-2EC3-4725-864D-F8FBFFF0A5F6}" type="pres">
      <dgm:prSet presAssocID="{369ED008-0F7A-4B7A-8C55-A7B46EBCA8F0}" presName="Name37" presStyleLbl="parChTrans1D2" presStyleIdx="1" presStyleCnt="8"/>
      <dgm:spPr/>
      <dgm:t>
        <a:bodyPr/>
        <a:lstStyle/>
        <a:p>
          <a:endParaRPr lang="en-US"/>
        </a:p>
      </dgm:t>
    </dgm:pt>
    <dgm:pt modelId="{32DDA5AD-9959-4112-8BB8-38FBACEA2C15}" type="pres">
      <dgm:prSet presAssocID="{6FCD49FA-F00C-4BAF-8A9F-8576E9417DB9}" presName="hierRoot2" presStyleCnt="0">
        <dgm:presLayoutVars>
          <dgm:hierBranch val="init"/>
        </dgm:presLayoutVars>
      </dgm:prSet>
      <dgm:spPr/>
    </dgm:pt>
    <dgm:pt modelId="{32E8D309-B9BB-4338-83AC-6C106E91D4EB}" type="pres">
      <dgm:prSet presAssocID="{6FCD49FA-F00C-4BAF-8A9F-8576E9417DB9}" presName="rootComposite" presStyleCnt="0"/>
      <dgm:spPr/>
    </dgm:pt>
    <dgm:pt modelId="{85591033-3DE7-4DB8-A5E5-19B01575CD9F}" type="pres">
      <dgm:prSet presAssocID="{6FCD49FA-F00C-4BAF-8A9F-8576E9417DB9}" presName="rootText" presStyleLbl="node2" presStyleIdx="1" presStyleCnt="8" custScaleY="189750">
        <dgm:presLayoutVars>
          <dgm:chPref val="3"/>
        </dgm:presLayoutVars>
      </dgm:prSet>
      <dgm:spPr/>
      <dgm:t>
        <a:bodyPr/>
        <a:lstStyle/>
        <a:p>
          <a:endParaRPr lang="en-US"/>
        </a:p>
      </dgm:t>
    </dgm:pt>
    <dgm:pt modelId="{657E3156-8D1B-49C1-B865-489AD5003574}" type="pres">
      <dgm:prSet presAssocID="{6FCD49FA-F00C-4BAF-8A9F-8576E9417DB9}" presName="rootConnector" presStyleLbl="node2" presStyleIdx="1" presStyleCnt="8"/>
      <dgm:spPr/>
      <dgm:t>
        <a:bodyPr/>
        <a:lstStyle/>
        <a:p>
          <a:endParaRPr lang="en-US"/>
        </a:p>
      </dgm:t>
    </dgm:pt>
    <dgm:pt modelId="{6CA88819-8A17-4D9E-9C18-0715EC7D1C15}" type="pres">
      <dgm:prSet presAssocID="{6FCD49FA-F00C-4BAF-8A9F-8576E9417DB9}" presName="hierChild4" presStyleCnt="0"/>
      <dgm:spPr/>
    </dgm:pt>
    <dgm:pt modelId="{B6991679-2BEA-4BE8-AEAB-EBCD733213D6}" type="pres">
      <dgm:prSet presAssocID="{6FCD49FA-F00C-4BAF-8A9F-8576E9417DB9}" presName="hierChild5" presStyleCnt="0"/>
      <dgm:spPr/>
    </dgm:pt>
    <dgm:pt modelId="{C3A9915A-337D-4066-AA48-2146CEF49B59}" type="pres">
      <dgm:prSet presAssocID="{85BE750B-C60D-4194-B27A-C63554463BDC}" presName="Name37" presStyleLbl="parChTrans1D2" presStyleIdx="2" presStyleCnt="8"/>
      <dgm:spPr/>
      <dgm:t>
        <a:bodyPr/>
        <a:lstStyle/>
        <a:p>
          <a:endParaRPr lang="en-US"/>
        </a:p>
      </dgm:t>
    </dgm:pt>
    <dgm:pt modelId="{A1965C27-7F4C-4D2D-8BD1-B9E06F090E69}" type="pres">
      <dgm:prSet presAssocID="{93376244-B68B-4752-A32E-6A91A97DE639}" presName="hierRoot2" presStyleCnt="0">
        <dgm:presLayoutVars>
          <dgm:hierBranch val="init"/>
        </dgm:presLayoutVars>
      </dgm:prSet>
      <dgm:spPr/>
    </dgm:pt>
    <dgm:pt modelId="{10664CF9-4D2B-4108-AFDC-2C1E3D9D6184}" type="pres">
      <dgm:prSet presAssocID="{93376244-B68B-4752-A32E-6A91A97DE639}" presName="rootComposite" presStyleCnt="0"/>
      <dgm:spPr/>
    </dgm:pt>
    <dgm:pt modelId="{8407B4CE-E841-483F-A227-BA3CE8DB9B1D}" type="pres">
      <dgm:prSet presAssocID="{93376244-B68B-4752-A32E-6A91A97DE639}" presName="rootText" presStyleLbl="node2" presStyleIdx="2" presStyleCnt="8" custScaleY="189750">
        <dgm:presLayoutVars>
          <dgm:chPref val="3"/>
        </dgm:presLayoutVars>
      </dgm:prSet>
      <dgm:spPr/>
      <dgm:t>
        <a:bodyPr/>
        <a:lstStyle/>
        <a:p>
          <a:endParaRPr lang="en-US"/>
        </a:p>
      </dgm:t>
    </dgm:pt>
    <dgm:pt modelId="{FA8E2276-37FA-4E3A-AA88-4D0B50A0EE00}" type="pres">
      <dgm:prSet presAssocID="{93376244-B68B-4752-A32E-6A91A97DE639}" presName="rootConnector" presStyleLbl="node2" presStyleIdx="2" presStyleCnt="8"/>
      <dgm:spPr/>
      <dgm:t>
        <a:bodyPr/>
        <a:lstStyle/>
        <a:p>
          <a:endParaRPr lang="en-US"/>
        </a:p>
      </dgm:t>
    </dgm:pt>
    <dgm:pt modelId="{B8FBC3A7-BD57-430F-A3EB-8CFBEBA613E3}" type="pres">
      <dgm:prSet presAssocID="{93376244-B68B-4752-A32E-6A91A97DE639}" presName="hierChild4" presStyleCnt="0"/>
      <dgm:spPr/>
    </dgm:pt>
    <dgm:pt modelId="{44183741-24F3-4FF2-A515-03D86D613D4E}" type="pres">
      <dgm:prSet presAssocID="{93376244-B68B-4752-A32E-6A91A97DE639}" presName="hierChild5" presStyleCnt="0"/>
      <dgm:spPr/>
    </dgm:pt>
    <dgm:pt modelId="{786C6DCF-D524-45E1-93B6-4E95F472810A}" type="pres">
      <dgm:prSet presAssocID="{FE475450-D352-4AE1-8780-12A9D0533470}" presName="Name37" presStyleLbl="parChTrans1D2" presStyleIdx="3" presStyleCnt="8"/>
      <dgm:spPr/>
      <dgm:t>
        <a:bodyPr/>
        <a:lstStyle/>
        <a:p>
          <a:endParaRPr lang="en-US"/>
        </a:p>
      </dgm:t>
    </dgm:pt>
    <dgm:pt modelId="{C9B8E8E5-CE50-4BF0-8847-C6521B0ED3CD}" type="pres">
      <dgm:prSet presAssocID="{61C01F36-E947-40FA-A7BE-F05E49A583FC}" presName="hierRoot2" presStyleCnt="0">
        <dgm:presLayoutVars>
          <dgm:hierBranch val="init"/>
        </dgm:presLayoutVars>
      </dgm:prSet>
      <dgm:spPr/>
    </dgm:pt>
    <dgm:pt modelId="{741A3C19-7AE2-423C-AC5F-799652C3F283}" type="pres">
      <dgm:prSet presAssocID="{61C01F36-E947-40FA-A7BE-F05E49A583FC}" presName="rootComposite" presStyleCnt="0"/>
      <dgm:spPr/>
    </dgm:pt>
    <dgm:pt modelId="{BF1EB7D7-8D2A-4678-85A2-F06FC6E10BB0}" type="pres">
      <dgm:prSet presAssocID="{61C01F36-E947-40FA-A7BE-F05E49A583FC}" presName="rootText" presStyleLbl="node2" presStyleIdx="3" presStyleCnt="8" custScaleY="189750">
        <dgm:presLayoutVars>
          <dgm:chPref val="3"/>
        </dgm:presLayoutVars>
      </dgm:prSet>
      <dgm:spPr/>
      <dgm:t>
        <a:bodyPr/>
        <a:lstStyle/>
        <a:p>
          <a:endParaRPr lang="en-US"/>
        </a:p>
      </dgm:t>
    </dgm:pt>
    <dgm:pt modelId="{6D95ACB9-F7E4-4C90-9673-55EC0475D8AF}" type="pres">
      <dgm:prSet presAssocID="{61C01F36-E947-40FA-A7BE-F05E49A583FC}" presName="rootConnector" presStyleLbl="node2" presStyleIdx="3" presStyleCnt="8"/>
      <dgm:spPr/>
      <dgm:t>
        <a:bodyPr/>
        <a:lstStyle/>
        <a:p>
          <a:endParaRPr lang="en-US"/>
        </a:p>
      </dgm:t>
    </dgm:pt>
    <dgm:pt modelId="{0EB6FD89-27EE-46C0-99F1-CD4ECDF0BC22}" type="pres">
      <dgm:prSet presAssocID="{61C01F36-E947-40FA-A7BE-F05E49A583FC}" presName="hierChild4" presStyleCnt="0"/>
      <dgm:spPr/>
    </dgm:pt>
    <dgm:pt modelId="{55332AED-64D1-4882-BDCE-5FCC5BC1C3E3}" type="pres">
      <dgm:prSet presAssocID="{61C01F36-E947-40FA-A7BE-F05E49A583FC}" presName="hierChild5" presStyleCnt="0"/>
      <dgm:spPr/>
    </dgm:pt>
    <dgm:pt modelId="{C226C98C-2771-4EDE-AEBC-F1A0A97A26AA}" type="pres">
      <dgm:prSet presAssocID="{68D64911-2853-4054-8B56-F200B2D60D2F}" presName="Name37" presStyleLbl="parChTrans1D2" presStyleIdx="4" presStyleCnt="8"/>
      <dgm:spPr/>
      <dgm:t>
        <a:bodyPr/>
        <a:lstStyle/>
        <a:p>
          <a:endParaRPr lang="en-US"/>
        </a:p>
      </dgm:t>
    </dgm:pt>
    <dgm:pt modelId="{34608C55-913B-4709-89B3-E947580800BD}" type="pres">
      <dgm:prSet presAssocID="{922FBD09-B8D9-40C9-B52B-E26A3EA57FE6}" presName="hierRoot2" presStyleCnt="0">
        <dgm:presLayoutVars>
          <dgm:hierBranch val="init"/>
        </dgm:presLayoutVars>
      </dgm:prSet>
      <dgm:spPr/>
    </dgm:pt>
    <dgm:pt modelId="{72590DC5-9350-4182-9ADD-B30073435FA6}" type="pres">
      <dgm:prSet presAssocID="{922FBD09-B8D9-40C9-B52B-E26A3EA57FE6}" presName="rootComposite" presStyleCnt="0"/>
      <dgm:spPr/>
    </dgm:pt>
    <dgm:pt modelId="{E8A48634-8D36-4C68-BE6D-0460ABC8B0BB}" type="pres">
      <dgm:prSet presAssocID="{922FBD09-B8D9-40C9-B52B-E26A3EA57FE6}" presName="rootText" presStyleLbl="node2" presStyleIdx="4" presStyleCnt="8" custScaleY="189750">
        <dgm:presLayoutVars>
          <dgm:chPref val="3"/>
        </dgm:presLayoutVars>
      </dgm:prSet>
      <dgm:spPr/>
      <dgm:t>
        <a:bodyPr/>
        <a:lstStyle/>
        <a:p>
          <a:endParaRPr lang="en-US"/>
        </a:p>
      </dgm:t>
    </dgm:pt>
    <dgm:pt modelId="{74B78BFE-B1C5-45C4-98BF-A8F154D6D0F3}" type="pres">
      <dgm:prSet presAssocID="{922FBD09-B8D9-40C9-B52B-E26A3EA57FE6}" presName="rootConnector" presStyleLbl="node2" presStyleIdx="4" presStyleCnt="8"/>
      <dgm:spPr/>
      <dgm:t>
        <a:bodyPr/>
        <a:lstStyle/>
        <a:p>
          <a:endParaRPr lang="en-US"/>
        </a:p>
      </dgm:t>
    </dgm:pt>
    <dgm:pt modelId="{F8CE0B19-F213-4FB9-8052-73847AF66468}" type="pres">
      <dgm:prSet presAssocID="{922FBD09-B8D9-40C9-B52B-E26A3EA57FE6}" presName="hierChild4" presStyleCnt="0"/>
      <dgm:spPr/>
    </dgm:pt>
    <dgm:pt modelId="{C8BA09C0-B7AC-42DA-9359-5515547B87DE}" type="pres">
      <dgm:prSet presAssocID="{922FBD09-B8D9-40C9-B52B-E26A3EA57FE6}" presName="hierChild5" presStyleCnt="0"/>
      <dgm:spPr/>
    </dgm:pt>
    <dgm:pt modelId="{23DB4D33-88EC-4484-B739-8FFDCB10B72D}" type="pres">
      <dgm:prSet presAssocID="{962C5CA5-915A-479F-B226-194C0D5FA7AE}" presName="Name37" presStyleLbl="parChTrans1D2" presStyleIdx="5" presStyleCnt="8"/>
      <dgm:spPr/>
      <dgm:t>
        <a:bodyPr/>
        <a:lstStyle/>
        <a:p>
          <a:endParaRPr lang="en-US"/>
        </a:p>
      </dgm:t>
    </dgm:pt>
    <dgm:pt modelId="{4A37B507-180C-4CDA-8DB1-D2D2AA651D56}" type="pres">
      <dgm:prSet presAssocID="{B614DE31-D993-43FD-AB27-9059FBC275E5}" presName="hierRoot2" presStyleCnt="0">
        <dgm:presLayoutVars>
          <dgm:hierBranch val="init"/>
        </dgm:presLayoutVars>
      </dgm:prSet>
      <dgm:spPr/>
    </dgm:pt>
    <dgm:pt modelId="{842D060F-34C2-48C6-8988-35F46A78A5FD}" type="pres">
      <dgm:prSet presAssocID="{B614DE31-D993-43FD-AB27-9059FBC275E5}" presName="rootComposite" presStyleCnt="0"/>
      <dgm:spPr/>
    </dgm:pt>
    <dgm:pt modelId="{E6DE1F39-34DD-4694-B5B1-C5E14C670061}" type="pres">
      <dgm:prSet presAssocID="{B614DE31-D993-43FD-AB27-9059FBC275E5}" presName="rootText" presStyleLbl="node2" presStyleIdx="5" presStyleCnt="8" custScaleY="189750">
        <dgm:presLayoutVars>
          <dgm:chPref val="3"/>
        </dgm:presLayoutVars>
      </dgm:prSet>
      <dgm:spPr/>
      <dgm:t>
        <a:bodyPr/>
        <a:lstStyle/>
        <a:p>
          <a:endParaRPr lang="en-US"/>
        </a:p>
      </dgm:t>
    </dgm:pt>
    <dgm:pt modelId="{99EF16FE-EF62-4193-88FF-D49A022B722B}" type="pres">
      <dgm:prSet presAssocID="{B614DE31-D993-43FD-AB27-9059FBC275E5}" presName="rootConnector" presStyleLbl="node2" presStyleIdx="5" presStyleCnt="8"/>
      <dgm:spPr/>
      <dgm:t>
        <a:bodyPr/>
        <a:lstStyle/>
        <a:p>
          <a:endParaRPr lang="en-US"/>
        </a:p>
      </dgm:t>
    </dgm:pt>
    <dgm:pt modelId="{1811FCFF-8010-4DC0-AFAB-1E7192AE767A}" type="pres">
      <dgm:prSet presAssocID="{B614DE31-D993-43FD-AB27-9059FBC275E5}" presName="hierChild4" presStyleCnt="0"/>
      <dgm:spPr/>
    </dgm:pt>
    <dgm:pt modelId="{E13CC92A-1811-436E-8C6F-0191649FA4DB}" type="pres">
      <dgm:prSet presAssocID="{B614DE31-D993-43FD-AB27-9059FBC275E5}" presName="hierChild5" presStyleCnt="0"/>
      <dgm:spPr/>
    </dgm:pt>
    <dgm:pt modelId="{2797FDD6-A6A3-47C9-9C90-06D49B7643B8}" type="pres">
      <dgm:prSet presAssocID="{454F21D8-CB30-419A-8F74-15DF9A459288}" presName="Name37" presStyleLbl="parChTrans1D2" presStyleIdx="6" presStyleCnt="8"/>
      <dgm:spPr/>
      <dgm:t>
        <a:bodyPr/>
        <a:lstStyle/>
        <a:p>
          <a:endParaRPr lang="en-US"/>
        </a:p>
      </dgm:t>
    </dgm:pt>
    <dgm:pt modelId="{5049C76C-05BC-424F-AB95-C5ABEBA44E32}" type="pres">
      <dgm:prSet presAssocID="{365F08A8-86FB-4071-9FCE-82D21E60FDB2}" presName="hierRoot2" presStyleCnt="0">
        <dgm:presLayoutVars>
          <dgm:hierBranch val="init"/>
        </dgm:presLayoutVars>
      </dgm:prSet>
      <dgm:spPr/>
    </dgm:pt>
    <dgm:pt modelId="{B3F53C8E-72DF-46C8-B9D0-308CE8C50389}" type="pres">
      <dgm:prSet presAssocID="{365F08A8-86FB-4071-9FCE-82D21E60FDB2}" presName="rootComposite" presStyleCnt="0"/>
      <dgm:spPr/>
    </dgm:pt>
    <dgm:pt modelId="{5670CD2D-8D8D-430A-B2F0-A10D8474A186}" type="pres">
      <dgm:prSet presAssocID="{365F08A8-86FB-4071-9FCE-82D21E60FDB2}" presName="rootText" presStyleLbl="node2" presStyleIdx="6" presStyleCnt="8" custScaleY="189750">
        <dgm:presLayoutVars>
          <dgm:chPref val="3"/>
        </dgm:presLayoutVars>
      </dgm:prSet>
      <dgm:spPr/>
      <dgm:t>
        <a:bodyPr/>
        <a:lstStyle/>
        <a:p>
          <a:endParaRPr lang="en-US"/>
        </a:p>
      </dgm:t>
    </dgm:pt>
    <dgm:pt modelId="{2177A1BE-EF84-40F7-9DC6-7AD6AA136970}" type="pres">
      <dgm:prSet presAssocID="{365F08A8-86FB-4071-9FCE-82D21E60FDB2}" presName="rootConnector" presStyleLbl="node2" presStyleIdx="6" presStyleCnt="8"/>
      <dgm:spPr/>
      <dgm:t>
        <a:bodyPr/>
        <a:lstStyle/>
        <a:p>
          <a:endParaRPr lang="en-US"/>
        </a:p>
      </dgm:t>
    </dgm:pt>
    <dgm:pt modelId="{0B411052-17FA-45DE-8F87-FDD4B3C386CC}" type="pres">
      <dgm:prSet presAssocID="{365F08A8-86FB-4071-9FCE-82D21E60FDB2}" presName="hierChild4" presStyleCnt="0"/>
      <dgm:spPr/>
    </dgm:pt>
    <dgm:pt modelId="{FFDA24D6-D2DD-4A1C-B5B9-5B208F574955}" type="pres">
      <dgm:prSet presAssocID="{365F08A8-86FB-4071-9FCE-82D21E60FDB2}" presName="hierChild5" presStyleCnt="0"/>
      <dgm:spPr/>
    </dgm:pt>
    <dgm:pt modelId="{17FDBADC-9CC8-4EDF-8F06-F2B0E584B5A5}" type="pres">
      <dgm:prSet presAssocID="{610B67D0-A383-4C65-BAA8-B1F077C5BD9D}" presName="Name37" presStyleLbl="parChTrans1D2" presStyleIdx="7" presStyleCnt="8"/>
      <dgm:spPr/>
      <dgm:t>
        <a:bodyPr/>
        <a:lstStyle/>
        <a:p>
          <a:endParaRPr lang="en-US"/>
        </a:p>
      </dgm:t>
    </dgm:pt>
    <dgm:pt modelId="{0E75B243-D9EF-4E4C-9271-0865907E1103}" type="pres">
      <dgm:prSet presAssocID="{B4FBBB33-C984-483D-B7C6-92E92C539326}" presName="hierRoot2" presStyleCnt="0">
        <dgm:presLayoutVars>
          <dgm:hierBranch val="init"/>
        </dgm:presLayoutVars>
      </dgm:prSet>
      <dgm:spPr/>
    </dgm:pt>
    <dgm:pt modelId="{91CFEF99-18FC-413B-BC00-EEE84F2B61D6}" type="pres">
      <dgm:prSet presAssocID="{B4FBBB33-C984-483D-B7C6-92E92C539326}" presName="rootComposite" presStyleCnt="0"/>
      <dgm:spPr/>
    </dgm:pt>
    <dgm:pt modelId="{F5244329-1ABF-49F4-9B2B-86EE8CC92B6F}" type="pres">
      <dgm:prSet presAssocID="{B4FBBB33-C984-483D-B7C6-92E92C539326}" presName="rootText" presStyleLbl="node2" presStyleIdx="7" presStyleCnt="8" custScaleY="189750">
        <dgm:presLayoutVars>
          <dgm:chPref val="3"/>
        </dgm:presLayoutVars>
      </dgm:prSet>
      <dgm:spPr/>
      <dgm:t>
        <a:bodyPr/>
        <a:lstStyle/>
        <a:p>
          <a:endParaRPr lang="en-US"/>
        </a:p>
      </dgm:t>
    </dgm:pt>
    <dgm:pt modelId="{7EC62016-327C-40FD-ABC0-BE389A68CFD1}" type="pres">
      <dgm:prSet presAssocID="{B4FBBB33-C984-483D-B7C6-92E92C539326}" presName="rootConnector" presStyleLbl="node2" presStyleIdx="7" presStyleCnt="8"/>
      <dgm:spPr/>
      <dgm:t>
        <a:bodyPr/>
        <a:lstStyle/>
        <a:p>
          <a:endParaRPr lang="en-US"/>
        </a:p>
      </dgm:t>
    </dgm:pt>
    <dgm:pt modelId="{1D3B9661-C521-46B7-A2D1-E8E296A0760F}" type="pres">
      <dgm:prSet presAssocID="{B4FBBB33-C984-483D-B7C6-92E92C539326}" presName="hierChild4" presStyleCnt="0"/>
      <dgm:spPr/>
    </dgm:pt>
    <dgm:pt modelId="{95D3E559-CDD6-4C3C-8767-52417D041466}" type="pres">
      <dgm:prSet presAssocID="{B4FBBB33-C984-483D-B7C6-92E92C539326}" presName="hierChild5" presStyleCnt="0"/>
      <dgm:spPr/>
    </dgm:pt>
    <dgm:pt modelId="{68930668-8958-4E71-A553-0D46901D2DB0}" type="pres">
      <dgm:prSet presAssocID="{D44298CE-F685-43D3-BCA4-B8C79D639BDD}" presName="hierChild3" presStyleCnt="0"/>
      <dgm:spPr/>
    </dgm:pt>
  </dgm:ptLst>
  <dgm:cxnLst>
    <dgm:cxn modelId="{9E5F2075-DE40-4BD9-BD6C-9FBE71FCAEA7}" type="presOf" srcId="{365F08A8-86FB-4071-9FCE-82D21E60FDB2}" destId="{5670CD2D-8D8D-430A-B2F0-A10D8474A186}" srcOrd="0" destOrd="0" presId="urn:microsoft.com/office/officeart/2005/8/layout/orgChart1"/>
    <dgm:cxn modelId="{72A6EAFD-8374-454D-9243-F31FFF93BA51}" srcId="{D44298CE-F685-43D3-BCA4-B8C79D639BDD}" destId="{6FCD49FA-F00C-4BAF-8A9F-8576E9417DB9}" srcOrd="1" destOrd="0" parTransId="{369ED008-0F7A-4B7A-8C55-A7B46EBCA8F0}" sibTransId="{C51B0843-169A-40D3-A49E-6E1247F95BC3}"/>
    <dgm:cxn modelId="{3201F522-4DA7-4A4A-AD3F-BF9740F02149}" srcId="{D44298CE-F685-43D3-BCA4-B8C79D639BDD}" destId="{922FBD09-B8D9-40C9-B52B-E26A3EA57FE6}" srcOrd="4" destOrd="0" parTransId="{68D64911-2853-4054-8B56-F200B2D60D2F}" sibTransId="{B6D7382A-2DB9-47EF-9519-890C4780F7E8}"/>
    <dgm:cxn modelId="{2930033D-CDD0-4A80-83A9-6274F9440FFD}" srcId="{D44298CE-F685-43D3-BCA4-B8C79D639BDD}" destId="{365F08A8-86FB-4071-9FCE-82D21E60FDB2}" srcOrd="6" destOrd="0" parTransId="{454F21D8-CB30-419A-8F74-15DF9A459288}" sibTransId="{E4F43288-C55B-4B28-BD7D-0980D5A096E5}"/>
    <dgm:cxn modelId="{C36AB43C-557A-4C44-BF7F-98718FB4BF3A}" srcId="{D44298CE-F685-43D3-BCA4-B8C79D639BDD}" destId="{61C01F36-E947-40FA-A7BE-F05E49A583FC}" srcOrd="3" destOrd="0" parTransId="{FE475450-D352-4AE1-8780-12A9D0533470}" sibTransId="{6615B990-F64E-4BA4-B855-F4290329E67D}"/>
    <dgm:cxn modelId="{2950F0B7-07C9-476E-9A52-15510AB4F314}" type="presOf" srcId="{454F21D8-CB30-419A-8F74-15DF9A459288}" destId="{2797FDD6-A6A3-47C9-9C90-06D49B7643B8}" srcOrd="0" destOrd="0" presId="urn:microsoft.com/office/officeart/2005/8/layout/orgChart1"/>
    <dgm:cxn modelId="{3228FA29-3913-4732-87F1-B6627C82213A}" type="presOf" srcId="{B4FBBB33-C984-483D-B7C6-92E92C539326}" destId="{7EC62016-327C-40FD-ABC0-BE389A68CFD1}" srcOrd="1" destOrd="0" presId="urn:microsoft.com/office/officeart/2005/8/layout/orgChart1"/>
    <dgm:cxn modelId="{B71A4408-32D2-4D77-85A0-B01019474CBC}" type="presOf" srcId="{365F08A8-86FB-4071-9FCE-82D21E60FDB2}" destId="{2177A1BE-EF84-40F7-9DC6-7AD6AA136970}" srcOrd="1" destOrd="0" presId="urn:microsoft.com/office/officeart/2005/8/layout/orgChart1"/>
    <dgm:cxn modelId="{4F59FE54-4A9B-4BFB-B521-A97208C8FD94}" type="presOf" srcId="{6FCD49FA-F00C-4BAF-8A9F-8576E9417DB9}" destId="{85591033-3DE7-4DB8-A5E5-19B01575CD9F}" srcOrd="0" destOrd="0" presId="urn:microsoft.com/office/officeart/2005/8/layout/orgChart1"/>
    <dgm:cxn modelId="{FE4C140B-F283-43D2-80AA-A97294546BCC}" srcId="{3BF6EE7F-0B7E-41E0-B099-3CA2DB032AF2}" destId="{D44298CE-F685-43D3-BCA4-B8C79D639BDD}" srcOrd="0" destOrd="0" parTransId="{391BF966-960B-4F7F-942E-7AF504C89D4F}" sibTransId="{354275B1-3D81-4C8C-904C-27158FD66E03}"/>
    <dgm:cxn modelId="{57A110A1-D8CF-459C-879A-78A43058F8B5}" type="presOf" srcId="{FE475450-D352-4AE1-8780-12A9D0533470}" destId="{786C6DCF-D524-45E1-93B6-4E95F472810A}" srcOrd="0" destOrd="0" presId="urn:microsoft.com/office/officeart/2005/8/layout/orgChart1"/>
    <dgm:cxn modelId="{1A16853E-E7CB-4B7A-B94E-225FC52DCA46}" type="presOf" srcId="{85BE750B-C60D-4194-B27A-C63554463BDC}" destId="{C3A9915A-337D-4066-AA48-2146CEF49B59}" srcOrd="0" destOrd="0" presId="urn:microsoft.com/office/officeart/2005/8/layout/orgChart1"/>
    <dgm:cxn modelId="{3B16B516-6833-47D4-B3DE-6E4DCAA48D5E}" type="presOf" srcId="{438B72A0-6B6F-4678-AA36-567E5DBD410E}" destId="{C29E9936-749E-4F8B-878F-C7CB54434383}" srcOrd="0" destOrd="0" presId="urn:microsoft.com/office/officeart/2005/8/layout/orgChart1"/>
    <dgm:cxn modelId="{168AE731-5200-47BF-8062-3171F2EC3EDB}" type="presOf" srcId="{369ED008-0F7A-4B7A-8C55-A7B46EBCA8F0}" destId="{3B25D38D-2EC3-4725-864D-F8FBFFF0A5F6}" srcOrd="0" destOrd="0" presId="urn:microsoft.com/office/officeart/2005/8/layout/orgChart1"/>
    <dgm:cxn modelId="{5D26301C-EF66-4762-9ECA-BED43F33BA0C}" type="presOf" srcId="{68D64911-2853-4054-8B56-F200B2D60D2F}" destId="{C226C98C-2771-4EDE-AEBC-F1A0A97A26AA}" srcOrd="0" destOrd="0" presId="urn:microsoft.com/office/officeart/2005/8/layout/orgChart1"/>
    <dgm:cxn modelId="{FCEBED9C-8A4A-4B33-8983-E1B74810E053}" type="presOf" srcId="{6FCD49FA-F00C-4BAF-8A9F-8576E9417DB9}" destId="{657E3156-8D1B-49C1-B865-489AD5003574}" srcOrd="1" destOrd="0" presId="urn:microsoft.com/office/officeart/2005/8/layout/orgChart1"/>
    <dgm:cxn modelId="{C85D8BD7-79A8-4D35-BDBB-4CB7F1EAA4D8}" type="presOf" srcId="{3BF6EE7F-0B7E-41E0-B099-3CA2DB032AF2}" destId="{B479C76F-A6C0-42A0-8AC7-ECFF8F9C7E4D}" srcOrd="0" destOrd="0" presId="urn:microsoft.com/office/officeart/2005/8/layout/orgChart1"/>
    <dgm:cxn modelId="{2347A80F-B721-4AB4-BA4F-BC2E77ACFC04}" type="presOf" srcId="{93376244-B68B-4752-A32E-6A91A97DE639}" destId="{8407B4CE-E841-483F-A227-BA3CE8DB9B1D}" srcOrd="0" destOrd="0" presId="urn:microsoft.com/office/officeart/2005/8/layout/orgChart1"/>
    <dgm:cxn modelId="{AC790526-B77E-40DC-84D9-E5D418E989C9}" type="presOf" srcId="{93376244-B68B-4752-A32E-6A91A97DE639}" destId="{FA8E2276-37FA-4E3A-AA88-4D0B50A0EE00}" srcOrd="1" destOrd="0" presId="urn:microsoft.com/office/officeart/2005/8/layout/orgChart1"/>
    <dgm:cxn modelId="{CBE256DC-751D-48B3-B0A4-94A8D3335D9D}" type="presOf" srcId="{2DBC2F2D-25C8-4597-BB3C-778ED7CE6D30}" destId="{860D41BA-FF0A-41BC-89B9-D1498368BCBC}" srcOrd="0" destOrd="0" presId="urn:microsoft.com/office/officeart/2005/8/layout/orgChart1"/>
    <dgm:cxn modelId="{F6ED506E-AA2C-41DE-8770-C91B16C66CAF}" type="presOf" srcId="{B4FBBB33-C984-483D-B7C6-92E92C539326}" destId="{F5244329-1ABF-49F4-9B2B-86EE8CC92B6F}" srcOrd="0" destOrd="0" presId="urn:microsoft.com/office/officeart/2005/8/layout/orgChart1"/>
    <dgm:cxn modelId="{57021F0B-8AA0-4158-9B93-A7B46FCE8ED5}" srcId="{D44298CE-F685-43D3-BCA4-B8C79D639BDD}" destId="{438B72A0-6B6F-4678-AA36-567E5DBD410E}" srcOrd="0" destOrd="0" parTransId="{2DBC2F2D-25C8-4597-BB3C-778ED7CE6D30}" sibTransId="{1FD2F124-DF1E-4349-BA8E-AF98B17F9042}"/>
    <dgm:cxn modelId="{BD800276-8EA7-4387-B750-2A089B4B9DE0}" srcId="{D44298CE-F685-43D3-BCA4-B8C79D639BDD}" destId="{B4FBBB33-C984-483D-B7C6-92E92C539326}" srcOrd="7" destOrd="0" parTransId="{610B67D0-A383-4C65-BAA8-B1F077C5BD9D}" sibTransId="{BBA9482B-584E-4CB4-A38A-3B0F3F68C05E}"/>
    <dgm:cxn modelId="{A7B0E4F4-EA45-41B6-8CA5-DB24210D9987}" type="presOf" srcId="{922FBD09-B8D9-40C9-B52B-E26A3EA57FE6}" destId="{74B78BFE-B1C5-45C4-98BF-A8F154D6D0F3}" srcOrd="1" destOrd="0" presId="urn:microsoft.com/office/officeart/2005/8/layout/orgChart1"/>
    <dgm:cxn modelId="{50E0301A-5BAD-40FA-BF83-EA4F9AFF085F}" srcId="{D44298CE-F685-43D3-BCA4-B8C79D639BDD}" destId="{B614DE31-D993-43FD-AB27-9059FBC275E5}" srcOrd="5" destOrd="0" parTransId="{962C5CA5-915A-479F-B226-194C0D5FA7AE}" sibTransId="{6FE27599-8DDC-443E-AEF3-5A6165267F2C}"/>
    <dgm:cxn modelId="{4B4B6E04-555F-438E-878D-70C46EB4D5A9}" type="presOf" srcId="{922FBD09-B8D9-40C9-B52B-E26A3EA57FE6}" destId="{E8A48634-8D36-4C68-BE6D-0460ABC8B0BB}" srcOrd="0" destOrd="0" presId="urn:microsoft.com/office/officeart/2005/8/layout/orgChart1"/>
    <dgm:cxn modelId="{84B16986-11CF-4899-9C7C-650B1E1D5650}" type="presOf" srcId="{61C01F36-E947-40FA-A7BE-F05E49A583FC}" destId="{6D95ACB9-F7E4-4C90-9673-55EC0475D8AF}" srcOrd="1" destOrd="0" presId="urn:microsoft.com/office/officeart/2005/8/layout/orgChart1"/>
    <dgm:cxn modelId="{385099E3-BDD2-42DA-90E5-94F44FDE7F17}" type="presOf" srcId="{D44298CE-F685-43D3-BCA4-B8C79D639BDD}" destId="{0FF307A0-D4B9-4E7D-A088-8C6C59B38702}" srcOrd="1" destOrd="0" presId="urn:microsoft.com/office/officeart/2005/8/layout/orgChart1"/>
    <dgm:cxn modelId="{E0550D16-1078-40BF-A7C9-13C91FB58C59}" type="presOf" srcId="{D44298CE-F685-43D3-BCA4-B8C79D639BDD}" destId="{29780D9C-27E7-4350-A90F-9ED34353E095}" srcOrd="0" destOrd="0" presId="urn:microsoft.com/office/officeart/2005/8/layout/orgChart1"/>
    <dgm:cxn modelId="{562D3903-36D0-4875-A483-810C14B972E6}" srcId="{D44298CE-F685-43D3-BCA4-B8C79D639BDD}" destId="{93376244-B68B-4752-A32E-6A91A97DE639}" srcOrd="2" destOrd="0" parTransId="{85BE750B-C60D-4194-B27A-C63554463BDC}" sibTransId="{6F341BDB-5999-4B70-804E-E9C4CE3C22A2}"/>
    <dgm:cxn modelId="{251A3F26-5854-4495-A038-F239F8BF0B0A}" type="presOf" srcId="{610B67D0-A383-4C65-BAA8-B1F077C5BD9D}" destId="{17FDBADC-9CC8-4EDF-8F06-F2B0E584B5A5}" srcOrd="0" destOrd="0" presId="urn:microsoft.com/office/officeart/2005/8/layout/orgChart1"/>
    <dgm:cxn modelId="{6B799583-3086-40FB-9F99-C18D7E34627A}" type="presOf" srcId="{61C01F36-E947-40FA-A7BE-F05E49A583FC}" destId="{BF1EB7D7-8D2A-4678-85A2-F06FC6E10BB0}" srcOrd="0" destOrd="0" presId="urn:microsoft.com/office/officeart/2005/8/layout/orgChart1"/>
    <dgm:cxn modelId="{684D2E26-754B-4602-9B09-96CE4F4AD7F4}" type="presOf" srcId="{962C5CA5-915A-479F-B226-194C0D5FA7AE}" destId="{23DB4D33-88EC-4484-B739-8FFDCB10B72D}" srcOrd="0" destOrd="0" presId="urn:microsoft.com/office/officeart/2005/8/layout/orgChart1"/>
    <dgm:cxn modelId="{FC0A4668-676D-4EF5-9444-BEE9304A1912}" type="presOf" srcId="{438B72A0-6B6F-4678-AA36-567E5DBD410E}" destId="{45001A94-3C4B-439D-A59C-B19393D75FCB}" srcOrd="1" destOrd="0" presId="urn:microsoft.com/office/officeart/2005/8/layout/orgChart1"/>
    <dgm:cxn modelId="{31046BD2-6B2B-421C-82A6-DDE78EB87848}" type="presOf" srcId="{B614DE31-D993-43FD-AB27-9059FBC275E5}" destId="{99EF16FE-EF62-4193-88FF-D49A022B722B}" srcOrd="1" destOrd="0" presId="urn:microsoft.com/office/officeart/2005/8/layout/orgChart1"/>
    <dgm:cxn modelId="{E8A981D4-9787-4548-B8BA-755D96EC57C8}" type="presOf" srcId="{B614DE31-D993-43FD-AB27-9059FBC275E5}" destId="{E6DE1F39-34DD-4694-B5B1-C5E14C670061}" srcOrd="0" destOrd="0" presId="urn:microsoft.com/office/officeart/2005/8/layout/orgChart1"/>
    <dgm:cxn modelId="{570E704E-0CE9-40ED-AE6E-3FA15084CAB3}" type="presParOf" srcId="{B479C76F-A6C0-42A0-8AC7-ECFF8F9C7E4D}" destId="{CF097675-3096-4A69-B437-05A6A2464789}" srcOrd="0" destOrd="0" presId="urn:microsoft.com/office/officeart/2005/8/layout/orgChart1"/>
    <dgm:cxn modelId="{D8AB3A46-9A10-4989-BD15-015BEAACC782}" type="presParOf" srcId="{CF097675-3096-4A69-B437-05A6A2464789}" destId="{BD61ACD4-3900-4850-A874-AAA9925631B6}" srcOrd="0" destOrd="0" presId="urn:microsoft.com/office/officeart/2005/8/layout/orgChart1"/>
    <dgm:cxn modelId="{46729033-F16B-44F4-A1E4-DDD9E29D3074}" type="presParOf" srcId="{BD61ACD4-3900-4850-A874-AAA9925631B6}" destId="{29780D9C-27E7-4350-A90F-9ED34353E095}" srcOrd="0" destOrd="0" presId="urn:microsoft.com/office/officeart/2005/8/layout/orgChart1"/>
    <dgm:cxn modelId="{B5BCCA98-AE75-425A-ABAB-C5F4A3C0BB41}" type="presParOf" srcId="{BD61ACD4-3900-4850-A874-AAA9925631B6}" destId="{0FF307A0-D4B9-4E7D-A088-8C6C59B38702}" srcOrd="1" destOrd="0" presId="urn:microsoft.com/office/officeart/2005/8/layout/orgChart1"/>
    <dgm:cxn modelId="{B78EC9F5-5DD2-4BD6-864C-4337772DD459}" type="presParOf" srcId="{CF097675-3096-4A69-B437-05A6A2464789}" destId="{F8172EF3-8F4D-4B6C-996A-7981F9A6E51B}" srcOrd="1" destOrd="0" presId="urn:microsoft.com/office/officeart/2005/8/layout/orgChart1"/>
    <dgm:cxn modelId="{FD860CAB-9209-401E-B6E2-5673B72AD9FB}" type="presParOf" srcId="{F8172EF3-8F4D-4B6C-996A-7981F9A6E51B}" destId="{860D41BA-FF0A-41BC-89B9-D1498368BCBC}" srcOrd="0" destOrd="0" presId="urn:microsoft.com/office/officeart/2005/8/layout/orgChart1"/>
    <dgm:cxn modelId="{E82D2B1E-A873-4B69-B201-FD55030597B2}" type="presParOf" srcId="{F8172EF3-8F4D-4B6C-996A-7981F9A6E51B}" destId="{6D223A42-F0E1-40F6-968A-F2E47605EA10}" srcOrd="1" destOrd="0" presId="urn:microsoft.com/office/officeart/2005/8/layout/orgChart1"/>
    <dgm:cxn modelId="{241881AD-C58E-42C5-99A4-D1282222F3AD}" type="presParOf" srcId="{6D223A42-F0E1-40F6-968A-F2E47605EA10}" destId="{1B632F38-1F2B-4100-8D17-B9B0523431DC}" srcOrd="0" destOrd="0" presId="urn:microsoft.com/office/officeart/2005/8/layout/orgChart1"/>
    <dgm:cxn modelId="{2960967C-0671-4D2E-8602-4CA86229EC6D}" type="presParOf" srcId="{1B632F38-1F2B-4100-8D17-B9B0523431DC}" destId="{C29E9936-749E-4F8B-878F-C7CB54434383}" srcOrd="0" destOrd="0" presId="urn:microsoft.com/office/officeart/2005/8/layout/orgChart1"/>
    <dgm:cxn modelId="{F79CE60A-4F10-41BC-933E-4ECEB756FC95}" type="presParOf" srcId="{1B632F38-1F2B-4100-8D17-B9B0523431DC}" destId="{45001A94-3C4B-439D-A59C-B19393D75FCB}" srcOrd="1" destOrd="0" presId="urn:microsoft.com/office/officeart/2005/8/layout/orgChart1"/>
    <dgm:cxn modelId="{71E6DE49-1BEB-4FF7-B617-F5FACE535D9A}" type="presParOf" srcId="{6D223A42-F0E1-40F6-968A-F2E47605EA10}" destId="{2327DA8E-4FCB-4A4C-AE30-96D88AC815AE}" srcOrd="1" destOrd="0" presId="urn:microsoft.com/office/officeart/2005/8/layout/orgChart1"/>
    <dgm:cxn modelId="{E5026A96-2472-4C06-855C-CAFD90A28D32}" type="presParOf" srcId="{6D223A42-F0E1-40F6-968A-F2E47605EA10}" destId="{B7A72DC1-960B-4F6D-8B75-402E2D94C6B9}" srcOrd="2" destOrd="0" presId="urn:microsoft.com/office/officeart/2005/8/layout/orgChart1"/>
    <dgm:cxn modelId="{58F27088-1599-40FD-8266-9BEE79FB5386}" type="presParOf" srcId="{F8172EF3-8F4D-4B6C-996A-7981F9A6E51B}" destId="{3B25D38D-2EC3-4725-864D-F8FBFFF0A5F6}" srcOrd="2" destOrd="0" presId="urn:microsoft.com/office/officeart/2005/8/layout/orgChart1"/>
    <dgm:cxn modelId="{8759B154-CFDC-4612-99D6-E46464AC3FE9}" type="presParOf" srcId="{F8172EF3-8F4D-4B6C-996A-7981F9A6E51B}" destId="{32DDA5AD-9959-4112-8BB8-38FBACEA2C15}" srcOrd="3" destOrd="0" presId="urn:microsoft.com/office/officeart/2005/8/layout/orgChart1"/>
    <dgm:cxn modelId="{068E6A91-EA50-4550-B92E-6BF6A4934F5C}" type="presParOf" srcId="{32DDA5AD-9959-4112-8BB8-38FBACEA2C15}" destId="{32E8D309-B9BB-4338-83AC-6C106E91D4EB}" srcOrd="0" destOrd="0" presId="urn:microsoft.com/office/officeart/2005/8/layout/orgChart1"/>
    <dgm:cxn modelId="{9480B35F-E718-42F6-BDDD-76A136F4358D}" type="presParOf" srcId="{32E8D309-B9BB-4338-83AC-6C106E91D4EB}" destId="{85591033-3DE7-4DB8-A5E5-19B01575CD9F}" srcOrd="0" destOrd="0" presId="urn:microsoft.com/office/officeart/2005/8/layout/orgChart1"/>
    <dgm:cxn modelId="{89B289E4-0BC5-4075-AEA5-AAFC01CD76F0}" type="presParOf" srcId="{32E8D309-B9BB-4338-83AC-6C106E91D4EB}" destId="{657E3156-8D1B-49C1-B865-489AD5003574}" srcOrd="1" destOrd="0" presId="urn:microsoft.com/office/officeart/2005/8/layout/orgChart1"/>
    <dgm:cxn modelId="{02EB453B-8D07-48EF-93B1-9DAF3F742FB7}" type="presParOf" srcId="{32DDA5AD-9959-4112-8BB8-38FBACEA2C15}" destId="{6CA88819-8A17-4D9E-9C18-0715EC7D1C15}" srcOrd="1" destOrd="0" presId="urn:microsoft.com/office/officeart/2005/8/layout/orgChart1"/>
    <dgm:cxn modelId="{9D315E96-8956-475C-AB8F-B191D8B902B6}" type="presParOf" srcId="{32DDA5AD-9959-4112-8BB8-38FBACEA2C15}" destId="{B6991679-2BEA-4BE8-AEAB-EBCD733213D6}" srcOrd="2" destOrd="0" presId="urn:microsoft.com/office/officeart/2005/8/layout/orgChart1"/>
    <dgm:cxn modelId="{328DBFD0-7E17-497A-AF69-E9CE95B0EE41}" type="presParOf" srcId="{F8172EF3-8F4D-4B6C-996A-7981F9A6E51B}" destId="{C3A9915A-337D-4066-AA48-2146CEF49B59}" srcOrd="4" destOrd="0" presId="urn:microsoft.com/office/officeart/2005/8/layout/orgChart1"/>
    <dgm:cxn modelId="{D7FFE111-13E6-4260-87ED-EA653BAA4073}" type="presParOf" srcId="{F8172EF3-8F4D-4B6C-996A-7981F9A6E51B}" destId="{A1965C27-7F4C-4D2D-8BD1-B9E06F090E69}" srcOrd="5" destOrd="0" presId="urn:microsoft.com/office/officeart/2005/8/layout/orgChart1"/>
    <dgm:cxn modelId="{CC6B730A-A472-4263-B267-8ACAE8C3BAB5}" type="presParOf" srcId="{A1965C27-7F4C-4D2D-8BD1-B9E06F090E69}" destId="{10664CF9-4D2B-4108-AFDC-2C1E3D9D6184}" srcOrd="0" destOrd="0" presId="urn:microsoft.com/office/officeart/2005/8/layout/orgChart1"/>
    <dgm:cxn modelId="{F0815E1E-664F-42B8-94C6-B4473011C2F9}" type="presParOf" srcId="{10664CF9-4D2B-4108-AFDC-2C1E3D9D6184}" destId="{8407B4CE-E841-483F-A227-BA3CE8DB9B1D}" srcOrd="0" destOrd="0" presId="urn:microsoft.com/office/officeart/2005/8/layout/orgChart1"/>
    <dgm:cxn modelId="{A9F95808-E1E4-49C6-BC13-C49839508466}" type="presParOf" srcId="{10664CF9-4D2B-4108-AFDC-2C1E3D9D6184}" destId="{FA8E2276-37FA-4E3A-AA88-4D0B50A0EE00}" srcOrd="1" destOrd="0" presId="urn:microsoft.com/office/officeart/2005/8/layout/orgChart1"/>
    <dgm:cxn modelId="{FB5D5EB2-8F56-4D0D-A2E0-0447FA1D46F8}" type="presParOf" srcId="{A1965C27-7F4C-4D2D-8BD1-B9E06F090E69}" destId="{B8FBC3A7-BD57-430F-A3EB-8CFBEBA613E3}" srcOrd="1" destOrd="0" presId="urn:microsoft.com/office/officeart/2005/8/layout/orgChart1"/>
    <dgm:cxn modelId="{F192B86A-CE45-42BE-9992-718A108EFFBF}" type="presParOf" srcId="{A1965C27-7F4C-4D2D-8BD1-B9E06F090E69}" destId="{44183741-24F3-4FF2-A515-03D86D613D4E}" srcOrd="2" destOrd="0" presId="urn:microsoft.com/office/officeart/2005/8/layout/orgChart1"/>
    <dgm:cxn modelId="{7B269F30-564D-4F27-B6B2-6477F204B3C4}" type="presParOf" srcId="{F8172EF3-8F4D-4B6C-996A-7981F9A6E51B}" destId="{786C6DCF-D524-45E1-93B6-4E95F472810A}" srcOrd="6" destOrd="0" presId="urn:microsoft.com/office/officeart/2005/8/layout/orgChart1"/>
    <dgm:cxn modelId="{36A1EBFA-109D-47F0-B93B-0A2237C81313}" type="presParOf" srcId="{F8172EF3-8F4D-4B6C-996A-7981F9A6E51B}" destId="{C9B8E8E5-CE50-4BF0-8847-C6521B0ED3CD}" srcOrd="7" destOrd="0" presId="urn:microsoft.com/office/officeart/2005/8/layout/orgChart1"/>
    <dgm:cxn modelId="{A6E3812F-A28D-43E1-8DC7-23EEDC9D587A}" type="presParOf" srcId="{C9B8E8E5-CE50-4BF0-8847-C6521B0ED3CD}" destId="{741A3C19-7AE2-423C-AC5F-799652C3F283}" srcOrd="0" destOrd="0" presId="urn:microsoft.com/office/officeart/2005/8/layout/orgChart1"/>
    <dgm:cxn modelId="{FBF68188-7DB9-47E4-BD49-93A25AC8E8A4}" type="presParOf" srcId="{741A3C19-7AE2-423C-AC5F-799652C3F283}" destId="{BF1EB7D7-8D2A-4678-85A2-F06FC6E10BB0}" srcOrd="0" destOrd="0" presId="urn:microsoft.com/office/officeart/2005/8/layout/orgChart1"/>
    <dgm:cxn modelId="{0324027F-AEF8-41BC-8790-E83CB14063A4}" type="presParOf" srcId="{741A3C19-7AE2-423C-AC5F-799652C3F283}" destId="{6D95ACB9-F7E4-4C90-9673-55EC0475D8AF}" srcOrd="1" destOrd="0" presId="urn:microsoft.com/office/officeart/2005/8/layout/orgChart1"/>
    <dgm:cxn modelId="{9C60940E-A982-423C-85E3-5B0A9106DADD}" type="presParOf" srcId="{C9B8E8E5-CE50-4BF0-8847-C6521B0ED3CD}" destId="{0EB6FD89-27EE-46C0-99F1-CD4ECDF0BC22}" srcOrd="1" destOrd="0" presId="urn:microsoft.com/office/officeart/2005/8/layout/orgChart1"/>
    <dgm:cxn modelId="{5A440EEA-0286-48E3-869D-1C48C0AA9ED4}" type="presParOf" srcId="{C9B8E8E5-CE50-4BF0-8847-C6521B0ED3CD}" destId="{55332AED-64D1-4882-BDCE-5FCC5BC1C3E3}" srcOrd="2" destOrd="0" presId="urn:microsoft.com/office/officeart/2005/8/layout/orgChart1"/>
    <dgm:cxn modelId="{AF90E147-58A7-42E9-B998-0145C9276F10}" type="presParOf" srcId="{F8172EF3-8F4D-4B6C-996A-7981F9A6E51B}" destId="{C226C98C-2771-4EDE-AEBC-F1A0A97A26AA}" srcOrd="8" destOrd="0" presId="urn:microsoft.com/office/officeart/2005/8/layout/orgChart1"/>
    <dgm:cxn modelId="{5FBC8E34-618F-46FA-975D-811182DA5C5B}" type="presParOf" srcId="{F8172EF3-8F4D-4B6C-996A-7981F9A6E51B}" destId="{34608C55-913B-4709-89B3-E947580800BD}" srcOrd="9" destOrd="0" presId="urn:microsoft.com/office/officeart/2005/8/layout/orgChart1"/>
    <dgm:cxn modelId="{76731A5F-1C8B-498E-BECB-EE1B0097BA39}" type="presParOf" srcId="{34608C55-913B-4709-89B3-E947580800BD}" destId="{72590DC5-9350-4182-9ADD-B30073435FA6}" srcOrd="0" destOrd="0" presId="urn:microsoft.com/office/officeart/2005/8/layout/orgChart1"/>
    <dgm:cxn modelId="{6A647795-DF7B-47EB-99B1-9A73D360A630}" type="presParOf" srcId="{72590DC5-9350-4182-9ADD-B30073435FA6}" destId="{E8A48634-8D36-4C68-BE6D-0460ABC8B0BB}" srcOrd="0" destOrd="0" presId="urn:microsoft.com/office/officeart/2005/8/layout/orgChart1"/>
    <dgm:cxn modelId="{34DF5FD1-BDBE-45DE-A1FA-718AFDED7731}" type="presParOf" srcId="{72590DC5-9350-4182-9ADD-B30073435FA6}" destId="{74B78BFE-B1C5-45C4-98BF-A8F154D6D0F3}" srcOrd="1" destOrd="0" presId="urn:microsoft.com/office/officeart/2005/8/layout/orgChart1"/>
    <dgm:cxn modelId="{8DF3D16D-E9A4-443F-AC7C-807CC87BC90E}" type="presParOf" srcId="{34608C55-913B-4709-89B3-E947580800BD}" destId="{F8CE0B19-F213-4FB9-8052-73847AF66468}" srcOrd="1" destOrd="0" presId="urn:microsoft.com/office/officeart/2005/8/layout/orgChart1"/>
    <dgm:cxn modelId="{34931F36-A9A3-496F-9A92-77DE2D80A781}" type="presParOf" srcId="{34608C55-913B-4709-89B3-E947580800BD}" destId="{C8BA09C0-B7AC-42DA-9359-5515547B87DE}" srcOrd="2" destOrd="0" presId="urn:microsoft.com/office/officeart/2005/8/layout/orgChart1"/>
    <dgm:cxn modelId="{8D63076C-7F45-403F-B73D-7E2F48819214}" type="presParOf" srcId="{F8172EF3-8F4D-4B6C-996A-7981F9A6E51B}" destId="{23DB4D33-88EC-4484-B739-8FFDCB10B72D}" srcOrd="10" destOrd="0" presId="urn:microsoft.com/office/officeart/2005/8/layout/orgChart1"/>
    <dgm:cxn modelId="{385DF053-D5CA-4807-A852-D3115B7CC6ED}" type="presParOf" srcId="{F8172EF3-8F4D-4B6C-996A-7981F9A6E51B}" destId="{4A37B507-180C-4CDA-8DB1-D2D2AA651D56}" srcOrd="11" destOrd="0" presId="urn:microsoft.com/office/officeart/2005/8/layout/orgChart1"/>
    <dgm:cxn modelId="{A8C5C3D6-FAD0-4305-BC1F-D9751C38100C}" type="presParOf" srcId="{4A37B507-180C-4CDA-8DB1-D2D2AA651D56}" destId="{842D060F-34C2-48C6-8988-35F46A78A5FD}" srcOrd="0" destOrd="0" presId="urn:microsoft.com/office/officeart/2005/8/layout/orgChart1"/>
    <dgm:cxn modelId="{01B43A82-BB1D-474D-831A-AE6B7577C233}" type="presParOf" srcId="{842D060F-34C2-48C6-8988-35F46A78A5FD}" destId="{E6DE1F39-34DD-4694-B5B1-C5E14C670061}" srcOrd="0" destOrd="0" presId="urn:microsoft.com/office/officeart/2005/8/layout/orgChart1"/>
    <dgm:cxn modelId="{E8D97EA8-72E7-48C4-BE55-D247617D0B50}" type="presParOf" srcId="{842D060F-34C2-48C6-8988-35F46A78A5FD}" destId="{99EF16FE-EF62-4193-88FF-D49A022B722B}" srcOrd="1" destOrd="0" presId="urn:microsoft.com/office/officeart/2005/8/layout/orgChart1"/>
    <dgm:cxn modelId="{71923AC3-A5A3-4EDC-9DF0-E7D2B88240BC}" type="presParOf" srcId="{4A37B507-180C-4CDA-8DB1-D2D2AA651D56}" destId="{1811FCFF-8010-4DC0-AFAB-1E7192AE767A}" srcOrd="1" destOrd="0" presId="urn:microsoft.com/office/officeart/2005/8/layout/orgChart1"/>
    <dgm:cxn modelId="{468F09C8-107B-42D4-BE60-504FC77D19DF}" type="presParOf" srcId="{4A37B507-180C-4CDA-8DB1-D2D2AA651D56}" destId="{E13CC92A-1811-436E-8C6F-0191649FA4DB}" srcOrd="2" destOrd="0" presId="urn:microsoft.com/office/officeart/2005/8/layout/orgChart1"/>
    <dgm:cxn modelId="{837C8839-9FA0-47CB-A534-E6FAB2C5D1E6}" type="presParOf" srcId="{F8172EF3-8F4D-4B6C-996A-7981F9A6E51B}" destId="{2797FDD6-A6A3-47C9-9C90-06D49B7643B8}" srcOrd="12" destOrd="0" presId="urn:microsoft.com/office/officeart/2005/8/layout/orgChart1"/>
    <dgm:cxn modelId="{9508974A-ECDD-4BA1-AF29-DA64AB6665F8}" type="presParOf" srcId="{F8172EF3-8F4D-4B6C-996A-7981F9A6E51B}" destId="{5049C76C-05BC-424F-AB95-C5ABEBA44E32}" srcOrd="13" destOrd="0" presId="urn:microsoft.com/office/officeart/2005/8/layout/orgChart1"/>
    <dgm:cxn modelId="{301C26E2-096F-4090-B6D6-9D79E72F3022}" type="presParOf" srcId="{5049C76C-05BC-424F-AB95-C5ABEBA44E32}" destId="{B3F53C8E-72DF-46C8-B9D0-308CE8C50389}" srcOrd="0" destOrd="0" presId="urn:microsoft.com/office/officeart/2005/8/layout/orgChart1"/>
    <dgm:cxn modelId="{F8325AEB-EEE0-4EC6-99BE-4932BDF160E9}" type="presParOf" srcId="{B3F53C8E-72DF-46C8-B9D0-308CE8C50389}" destId="{5670CD2D-8D8D-430A-B2F0-A10D8474A186}" srcOrd="0" destOrd="0" presId="urn:microsoft.com/office/officeart/2005/8/layout/orgChart1"/>
    <dgm:cxn modelId="{304489B0-FE5E-4F1F-BCAA-2E52D37511AF}" type="presParOf" srcId="{B3F53C8E-72DF-46C8-B9D0-308CE8C50389}" destId="{2177A1BE-EF84-40F7-9DC6-7AD6AA136970}" srcOrd="1" destOrd="0" presId="urn:microsoft.com/office/officeart/2005/8/layout/orgChart1"/>
    <dgm:cxn modelId="{E9729A48-6138-411F-9ADC-E1713437A344}" type="presParOf" srcId="{5049C76C-05BC-424F-AB95-C5ABEBA44E32}" destId="{0B411052-17FA-45DE-8F87-FDD4B3C386CC}" srcOrd="1" destOrd="0" presId="urn:microsoft.com/office/officeart/2005/8/layout/orgChart1"/>
    <dgm:cxn modelId="{5BEEBFAD-FB89-455D-B51F-1EC39BC1F8D2}" type="presParOf" srcId="{5049C76C-05BC-424F-AB95-C5ABEBA44E32}" destId="{FFDA24D6-D2DD-4A1C-B5B9-5B208F574955}" srcOrd="2" destOrd="0" presId="urn:microsoft.com/office/officeart/2005/8/layout/orgChart1"/>
    <dgm:cxn modelId="{677F1C35-127B-4FC7-BC71-251414E63F56}" type="presParOf" srcId="{F8172EF3-8F4D-4B6C-996A-7981F9A6E51B}" destId="{17FDBADC-9CC8-4EDF-8F06-F2B0E584B5A5}" srcOrd="14" destOrd="0" presId="urn:microsoft.com/office/officeart/2005/8/layout/orgChart1"/>
    <dgm:cxn modelId="{E244FE55-3D11-4BC8-B772-CFB76D51C1D0}" type="presParOf" srcId="{F8172EF3-8F4D-4B6C-996A-7981F9A6E51B}" destId="{0E75B243-D9EF-4E4C-9271-0865907E1103}" srcOrd="15" destOrd="0" presId="urn:microsoft.com/office/officeart/2005/8/layout/orgChart1"/>
    <dgm:cxn modelId="{A27E96E9-1B43-491E-9DC5-48CD99498081}" type="presParOf" srcId="{0E75B243-D9EF-4E4C-9271-0865907E1103}" destId="{91CFEF99-18FC-413B-BC00-EEE84F2B61D6}" srcOrd="0" destOrd="0" presId="urn:microsoft.com/office/officeart/2005/8/layout/orgChart1"/>
    <dgm:cxn modelId="{5B628C09-CFC6-4753-9552-CF6B65F9A016}" type="presParOf" srcId="{91CFEF99-18FC-413B-BC00-EEE84F2B61D6}" destId="{F5244329-1ABF-49F4-9B2B-86EE8CC92B6F}" srcOrd="0" destOrd="0" presId="urn:microsoft.com/office/officeart/2005/8/layout/orgChart1"/>
    <dgm:cxn modelId="{A209EAD4-E303-4844-BF5B-7F44557EEF05}" type="presParOf" srcId="{91CFEF99-18FC-413B-BC00-EEE84F2B61D6}" destId="{7EC62016-327C-40FD-ABC0-BE389A68CFD1}" srcOrd="1" destOrd="0" presId="urn:microsoft.com/office/officeart/2005/8/layout/orgChart1"/>
    <dgm:cxn modelId="{4F847993-6370-48C5-9466-C7CFE189415F}" type="presParOf" srcId="{0E75B243-D9EF-4E4C-9271-0865907E1103}" destId="{1D3B9661-C521-46B7-A2D1-E8E296A0760F}" srcOrd="1" destOrd="0" presId="urn:microsoft.com/office/officeart/2005/8/layout/orgChart1"/>
    <dgm:cxn modelId="{7AF52507-D225-4AF9-BFFB-9A1C96C5AE97}" type="presParOf" srcId="{0E75B243-D9EF-4E4C-9271-0865907E1103}" destId="{95D3E559-CDD6-4C3C-8767-52417D041466}" srcOrd="2" destOrd="0" presId="urn:microsoft.com/office/officeart/2005/8/layout/orgChart1"/>
    <dgm:cxn modelId="{B88C118F-94DD-4C7E-9F4D-89EC8708B82F}" type="presParOf" srcId="{CF097675-3096-4A69-B437-05A6A2464789}" destId="{68930668-8958-4E71-A553-0D46901D2DB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F6EE7F-0B7E-41E0-B099-3CA2DB032AF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44298CE-F685-43D3-BCA4-B8C79D639BDD}">
      <dgm:prSet phldrT="[Text]" custT="1"/>
      <dgm:spPr>
        <a:xfrm>
          <a:off x="3541496" y="696552"/>
          <a:ext cx="4864208" cy="120883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400" dirty="0">
              <a:solidFill>
                <a:sysClr val="window" lastClr="FFFFFF"/>
              </a:solidFill>
              <a:latin typeface="Arial" panose="020B0604020202020204"/>
              <a:ea typeface="+mn-ea"/>
              <a:cs typeface="+mn-cs"/>
            </a:rPr>
            <a:t>Chapter 9 Creating the project schedule</a:t>
          </a:r>
        </a:p>
      </dgm:t>
    </dgm:pt>
    <dgm:pt modelId="{391BF966-960B-4F7F-942E-7AF504C89D4F}" type="parTrans" cxnId="{FE4C140B-F283-43D2-80AA-A97294546BCC}">
      <dgm:prSet/>
      <dgm:spPr/>
      <dgm:t>
        <a:bodyPr/>
        <a:lstStyle/>
        <a:p>
          <a:endParaRPr lang="en-US"/>
        </a:p>
      </dgm:t>
    </dgm:pt>
    <dgm:pt modelId="{354275B1-3D81-4C8C-904C-27158FD66E03}" type="sibTrans" cxnId="{FE4C140B-F283-43D2-80AA-A97294546BCC}">
      <dgm:prSet/>
      <dgm:spPr/>
      <dgm:t>
        <a:bodyPr/>
        <a:lstStyle/>
        <a:p>
          <a:endParaRPr lang="en-US"/>
        </a:p>
      </dgm:t>
    </dgm:pt>
    <dgm:pt modelId="{438B72A0-6B6F-4678-AA36-567E5DBD410E}">
      <dgm:prSet phldrT="[Text]" custT="1"/>
      <dgm:spPr>
        <a:xfrm>
          <a:off x="465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Sample first cut schedule problem</a:t>
          </a:r>
        </a:p>
      </dgm:t>
    </dgm:pt>
    <dgm:pt modelId="{2DBC2F2D-25C8-4597-BB3C-778ED7CE6D30}" type="parTrans" cxnId="{57021F0B-8AA0-4158-9B93-A7B46FCE8ED5}">
      <dgm:prSet/>
      <dgm:spPr>
        <a:xfrm>
          <a:off x="676982" y="1905390"/>
          <a:ext cx="5296618" cy="821886"/>
        </a:xfrm>
        <a:custGeom>
          <a:avLst/>
          <a:gdLst/>
          <a:ahLst/>
          <a:cxnLst/>
          <a:rect l="0" t="0" r="0" b="0"/>
          <a:pathLst>
            <a:path>
              <a:moveTo>
                <a:pt x="5296618" y="0"/>
              </a:moveTo>
              <a:lnTo>
                <a:pt x="5296618"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FD2F124-DF1E-4349-BA8E-AF98B17F9042}" type="sibTrans" cxnId="{57021F0B-8AA0-4158-9B93-A7B46FCE8ED5}">
      <dgm:prSet/>
      <dgm:spPr/>
      <dgm:t>
        <a:bodyPr/>
        <a:lstStyle/>
        <a:p>
          <a:endParaRPr lang="en-US"/>
        </a:p>
      </dgm:t>
    </dgm:pt>
    <dgm:pt modelId="{6FCD49FA-F00C-4BAF-8A9F-8576E9417DB9}">
      <dgm:prSet phldrT="[Text]" custT="1"/>
      <dgm:spPr>
        <a:xfrm>
          <a:off x="1500765"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Results for the first cut plan</a:t>
          </a:r>
        </a:p>
      </dgm:t>
    </dgm:pt>
    <dgm:pt modelId="{369ED008-0F7A-4B7A-8C55-A7B46EBCA8F0}" type="parTrans" cxnId="{72A6EAFD-8374-454D-9243-F31FFF93BA51}">
      <dgm:prSet/>
      <dgm:spPr>
        <a:xfrm>
          <a:off x="2173095" y="1905390"/>
          <a:ext cx="3800504" cy="821886"/>
        </a:xfrm>
        <a:custGeom>
          <a:avLst/>
          <a:gdLst/>
          <a:ahLst/>
          <a:cxnLst/>
          <a:rect l="0" t="0" r="0" b="0"/>
          <a:pathLst>
            <a:path>
              <a:moveTo>
                <a:pt x="3800504" y="0"/>
              </a:moveTo>
              <a:lnTo>
                <a:pt x="3800504"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C51B0843-169A-40D3-A49E-6E1247F95BC3}" type="sibTrans" cxnId="{72A6EAFD-8374-454D-9243-F31FFF93BA51}">
      <dgm:prSet/>
      <dgm:spPr/>
      <dgm:t>
        <a:bodyPr/>
        <a:lstStyle/>
        <a:p>
          <a:endParaRPr lang="en-US"/>
        </a:p>
      </dgm:t>
    </dgm:pt>
    <dgm:pt modelId="{949311A2-AAF9-43B6-AB8D-2D24923BE0BF}">
      <dgm:prSet phldrT="[Text]" custT="1"/>
      <dgm:spPr>
        <a:xfrm>
          <a:off x="299687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Critical path</a:t>
          </a:r>
        </a:p>
      </dgm:t>
    </dgm:pt>
    <dgm:pt modelId="{A25CDD64-4BE8-4BD2-AD06-A9300DB1A1BE}" type="parTrans" cxnId="{90EFEC5F-5515-4BB8-890F-8632DE6957D1}">
      <dgm:prSet/>
      <dgm:spPr>
        <a:xfrm>
          <a:off x="3669209" y="1905390"/>
          <a:ext cx="2304390" cy="821886"/>
        </a:xfrm>
        <a:custGeom>
          <a:avLst/>
          <a:gdLst/>
          <a:ahLst/>
          <a:cxnLst/>
          <a:rect l="0" t="0" r="0" b="0"/>
          <a:pathLst>
            <a:path>
              <a:moveTo>
                <a:pt x="2304390" y="0"/>
              </a:moveTo>
              <a:lnTo>
                <a:pt x="2304390"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12B1ACDE-34D5-4DA7-9D87-5FF8EEE25EDE}" type="sibTrans" cxnId="{90EFEC5F-5515-4BB8-890F-8632DE6957D1}">
      <dgm:prSet/>
      <dgm:spPr/>
      <dgm:t>
        <a:bodyPr/>
        <a:lstStyle/>
        <a:p>
          <a:endParaRPr lang="en-US"/>
        </a:p>
      </dgm:t>
    </dgm:pt>
    <dgm:pt modelId="{EA86964C-6B01-4AF8-B364-E5CFF5A01621}">
      <dgm:prSet phldrT="[Text]" custT="1"/>
      <dgm:spPr>
        <a:xfrm>
          <a:off x="4492992" y="2727276"/>
          <a:ext cx="1590576"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Supplementary technical reference</a:t>
          </a:r>
        </a:p>
      </dgm:t>
    </dgm:pt>
    <dgm:pt modelId="{EE516F31-17B4-42D5-A35D-FF854299E2E7}" type="parTrans" cxnId="{E532A2CC-EEC8-4B35-9D0A-54F166C1D8CE}">
      <dgm:prSet/>
      <dgm:spPr>
        <a:xfrm>
          <a:off x="5288280" y="1905390"/>
          <a:ext cx="685319" cy="821886"/>
        </a:xfrm>
        <a:custGeom>
          <a:avLst/>
          <a:gdLst/>
          <a:ahLst/>
          <a:cxnLst/>
          <a:rect l="0" t="0" r="0" b="0"/>
          <a:pathLst>
            <a:path>
              <a:moveTo>
                <a:pt x="685319" y="0"/>
              </a:moveTo>
              <a:lnTo>
                <a:pt x="685319"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2BD1258-4017-452E-8FCF-E8C646FDB363}" type="sibTrans" cxnId="{E532A2CC-EEC8-4B35-9D0A-54F166C1D8CE}">
      <dgm:prSet/>
      <dgm:spPr/>
      <dgm:t>
        <a:bodyPr/>
        <a:lstStyle/>
        <a:p>
          <a:endParaRPr lang="en-US"/>
        </a:p>
      </dgm:t>
    </dgm:pt>
    <dgm:pt modelId="{D7900046-4E94-41B8-B921-60EF3020ECD3}">
      <dgm:prSet phldrT="[Text]" custT="1"/>
      <dgm:spPr>
        <a:xfrm>
          <a:off x="6235020"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Plan status mechanics </a:t>
          </a:r>
        </a:p>
      </dgm:t>
    </dgm:pt>
    <dgm:pt modelId="{DF3A07B2-9B54-44DF-AB38-A574EC1AF55A}" type="parTrans" cxnId="{BD8981EA-73B6-4786-AC75-7DDBB1548485}">
      <dgm:prSet/>
      <dgm:spPr>
        <a:xfrm>
          <a:off x="5973600" y="1905390"/>
          <a:ext cx="933751" cy="821886"/>
        </a:xfrm>
        <a:custGeom>
          <a:avLst/>
          <a:gdLst/>
          <a:ahLst/>
          <a:cxnLst/>
          <a:rect l="0" t="0" r="0" b="0"/>
          <a:pathLst>
            <a:path>
              <a:moveTo>
                <a:pt x="0" y="0"/>
              </a:moveTo>
              <a:lnTo>
                <a:pt x="0" y="746160"/>
              </a:lnTo>
              <a:lnTo>
                <a:pt x="933751" y="746160"/>
              </a:lnTo>
              <a:lnTo>
                <a:pt x="933751"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ED84EEC-02EC-461A-A27F-2DF522739E04}" type="sibTrans" cxnId="{BD8981EA-73B6-4786-AC75-7DDBB1548485}">
      <dgm:prSet/>
      <dgm:spPr/>
      <dgm:t>
        <a:bodyPr/>
        <a:lstStyle/>
        <a:p>
          <a:endParaRPr lang="en-US"/>
        </a:p>
      </dgm:t>
    </dgm:pt>
    <dgm:pt modelId="{482D77CE-4202-494B-AF80-A4B8813C0868}">
      <dgm:prSet phldrT="[Text]" custT="1"/>
      <dgm:spPr>
        <a:xfrm>
          <a:off x="7731134"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Forward path calculations </a:t>
          </a:r>
        </a:p>
      </dgm:t>
    </dgm:pt>
    <dgm:pt modelId="{92CF4392-FA49-4451-899A-107B9F2B0B3E}" type="parTrans" cxnId="{6AE13EB9-2E84-4D0C-8081-239D20259E60}">
      <dgm:prSet/>
      <dgm:spPr>
        <a:xfrm>
          <a:off x="5973600" y="1905390"/>
          <a:ext cx="2429864" cy="821886"/>
        </a:xfrm>
        <a:custGeom>
          <a:avLst/>
          <a:gdLst/>
          <a:ahLst/>
          <a:cxnLst/>
          <a:rect l="0" t="0" r="0" b="0"/>
          <a:pathLst>
            <a:path>
              <a:moveTo>
                <a:pt x="0" y="0"/>
              </a:moveTo>
              <a:lnTo>
                <a:pt x="0" y="746160"/>
              </a:lnTo>
              <a:lnTo>
                <a:pt x="2429864" y="746160"/>
              </a:lnTo>
              <a:lnTo>
                <a:pt x="2429864"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497F0927-E8B3-4A3C-9DE8-4AAF6E3FC178}" type="sibTrans" cxnId="{6AE13EB9-2E84-4D0C-8081-239D20259E60}">
      <dgm:prSet/>
      <dgm:spPr/>
      <dgm:t>
        <a:bodyPr/>
        <a:lstStyle/>
        <a:p>
          <a:endParaRPr lang="en-US"/>
        </a:p>
      </dgm:t>
    </dgm:pt>
    <dgm:pt modelId="{B3D859C7-813B-455D-A5A2-1D575F2680ED}">
      <dgm:prSet phldrT="[Text]" custT="1"/>
      <dgm:spPr>
        <a:xfrm>
          <a:off x="922724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Backward pass calculation</a:t>
          </a:r>
        </a:p>
      </dgm:t>
    </dgm:pt>
    <dgm:pt modelId="{2B74F660-9188-4B0A-9D47-010122A54F12}" type="parTrans" cxnId="{5B379DA2-BEB2-4DD3-BF98-09019B63CFAC}">
      <dgm:prSet/>
      <dgm:spPr>
        <a:xfrm>
          <a:off x="5973600" y="1905390"/>
          <a:ext cx="3925978" cy="821886"/>
        </a:xfrm>
        <a:custGeom>
          <a:avLst/>
          <a:gdLst/>
          <a:ahLst/>
          <a:cxnLst/>
          <a:rect l="0" t="0" r="0" b="0"/>
          <a:pathLst>
            <a:path>
              <a:moveTo>
                <a:pt x="0" y="0"/>
              </a:moveTo>
              <a:lnTo>
                <a:pt x="0" y="746160"/>
              </a:lnTo>
              <a:lnTo>
                <a:pt x="3925978" y="746160"/>
              </a:lnTo>
              <a:lnTo>
                <a:pt x="3925978"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647A4E3-42C0-4453-A5F0-D650F3BBEA25}" type="sibTrans" cxnId="{5B379DA2-BEB2-4DD3-BF98-09019B63CFAC}">
      <dgm:prSet/>
      <dgm:spPr/>
      <dgm:t>
        <a:bodyPr/>
        <a:lstStyle/>
        <a:p>
          <a:endParaRPr lang="en-US"/>
        </a:p>
      </dgm:t>
    </dgm:pt>
    <dgm:pt modelId="{DC38FDE5-40EC-4B91-81ED-9B77CA29A78D}">
      <dgm:prSet phldrT="[Text]" custT="1"/>
      <dgm:spPr>
        <a:xfrm>
          <a:off x="1072336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Arial" panose="020B0604020202020204"/>
              <a:ea typeface="+mn-ea"/>
              <a:cs typeface="+mn-cs"/>
            </a:rPr>
            <a:t>MSP equivalent output</a:t>
          </a:r>
        </a:p>
      </dgm:t>
    </dgm:pt>
    <dgm:pt modelId="{D7C016E2-CFD7-493D-8CEE-2C6A9CA53028}" type="parTrans" cxnId="{E4653E19-ABC9-41EF-90AF-7E9E0966AFBB}">
      <dgm:prSet/>
      <dgm:spPr>
        <a:xfrm>
          <a:off x="5973600" y="1905390"/>
          <a:ext cx="5422092" cy="821886"/>
        </a:xfrm>
        <a:custGeom>
          <a:avLst/>
          <a:gdLst/>
          <a:ahLst/>
          <a:cxnLst/>
          <a:rect l="0" t="0" r="0" b="0"/>
          <a:pathLst>
            <a:path>
              <a:moveTo>
                <a:pt x="0" y="0"/>
              </a:moveTo>
              <a:lnTo>
                <a:pt x="0" y="746160"/>
              </a:lnTo>
              <a:lnTo>
                <a:pt x="5422092" y="746160"/>
              </a:lnTo>
              <a:lnTo>
                <a:pt x="5422092" y="821886"/>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56945EA5-A1CF-426E-A702-23F492A3347B}" type="sibTrans" cxnId="{E4653E19-ABC9-41EF-90AF-7E9E0966AFBB}">
      <dgm:prSet/>
      <dgm:spPr/>
      <dgm:t>
        <a:bodyPr/>
        <a:lstStyle/>
        <a:p>
          <a:endParaRPr lang="en-US"/>
        </a:p>
      </dgm:t>
    </dgm:pt>
    <dgm:pt modelId="{B479C76F-A6C0-42A0-8AC7-ECFF8F9C7E4D}" type="pres">
      <dgm:prSet presAssocID="{3BF6EE7F-0B7E-41E0-B099-3CA2DB032AF2}" presName="hierChild1" presStyleCnt="0">
        <dgm:presLayoutVars>
          <dgm:orgChart val="1"/>
          <dgm:chPref val="1"/>
          <dgm:dir/>
          <dgm:animOne val="branch"/>
          <dgm:animLvl val="lvl"/>
          <dgm:resizeHandles/>
        </dgm:presLayoutVars>
      </dgm:prSet>
      <dgm:spPr/>
      <dgm:t>
        <a:bodyPr/>
        <a:lstStyle/>
        <a:p>
          <a:endParaRPr lang="en-US"/>
        </a:p>
      </dgm:t>
    </dgm:pt>
    <dgm:pt modelId="{CF097675-3096-4A69-B437-05A6A2464789}" type="pres">
      <dgm:prSet presAssocID="{D44298CE-F685-43D3-BCA4-B8C79D639BDD}" presName="hierRoot1" presStyleCnt="0">
        <dgm:presLayoutVars>
          <dgm:hierBranch val="init"/>
        </dgm:presLayoutVars>
      </dgm:prSet>
      <dgm:spPr/>
    </dgm:pt>
    <dgm:pt modelId="{BD61ACD4-3900-4850-A874-AAA9925631B6}" type="pres">
      <dgm:prSet presAssocID="{D44298CE-F685-43D3-BCA4-B8C79D639BDD}" presName="rootComposite1" presStyleCnt="0"/>
      <dgm:spPr/>
    </dgm:pt>
    <dgm:pt modelId="{29780D9C-27E7-4350-A90F-9ED34353E095}" type="pres">
      <dgm:prSet presAssocID="{D44298CE-F685-43D3-BCA4-B8C79D639BDD}" presName="rootText1" presStyleLbl="node0" presStyleIdx="0" presStyleCnt="1" custScaleX="674461" custScaleY="335230" custLinFactY="-85922" custLinFactNeighborX="-8699" custLinFactNeighborY="-100000">
        <dgm:presLayoutVars>
          <dgm:chPref val="3"/>
        </dgm:presLayoutVars>
      </dgm:prSet>
      <dgm:spPr/>
      <dgm:t>
        <a:bodyPr/>
        <a:lstStyle/>
        <a:p>
          <a:endParaRPr lang="en-US"/>
        </a:p>
      </dgm:t>
    </dgm:pt>
    <dgm:pt modelId="{0FF307A0-D4B9-4E7D-A088-8C6C59B38702}" type="pres">
      <dgm:prSet presAssocID="{D44298CE-F685-43D3-BCA4-B8C79D639BDD}" presName="rootConnector1" presStyleLbl="node1" presStyleIdx="0" presStyleCnt="0"/>
      <dgm:spPr/>
      <dgm:t>
        <a:bodyPr/>
        <a:lstStyle/>
        <a:p>
          <a:endParaRPr lang="en-US"/>
        </a:p>
      </dgm:t>
    </dgm:pt>
    <dgm:pt modelId="{F8172EF3-8F4D-4B6C-996A-7981F9A6E51B}" type="pres">
      <dgm:prSet presAssocID="{D44298CE-F685-43D3-BCA4-B8C79D639BDD}" presName="hierChild2" presStyleCnt="0"/>
      <dgm:spPr/>
    </dgm:pt>
    <dgm:pt modelId="{860D41BA-FF0A-41BC-89B9-D1498368BCBC}" type="pres">
      <dgm:prSet presAssocID="{2DBC2F2D-25C8-4597-BB3C-778ED7CE6D30}" presName="Name37" presStyleLbl="parChTrans1D2" presStyleIdx="0" presStyleCnt="8"/>
      <dgm:spPr/>
      <dgm:t>
        <a:bodyPr/>
        <a:lstStyle/>
        <a:p>
          <a:endParaRPr lang="en-US"/>
        </a:p>
      </dgm:t>
    </dgm:pt>
    <dgm:pt modelId="{6D223A42-F0E1-40F6-968A-F2E47605EA10}" type="pres">
      <dgm:prSet presAssocID="{438B72A0-6B6F-4678-AA36-567E5DBD410E}" presName="hierRoot2" presStyleCnt="0">
        <dgm:presLayoutVars>
          <dgm:hierBranch val="init"/>
        </dgm:presLayoutVars>
      </dgm:prSet>
      <dgm:spPr/>
    </dgm:pt>
    <dgm:pt modelId="{1B632F38-1F2B-4100-8D17-B9B0523431DC}" type="pres">
      <dgm:prSet presAssocID="{438B72A0-6B6F-4678-AA36-567E5DBD410E}" presName="rootComposite" presStyleCnt="0"/>
      <dgm:spPr/>
    </dgm:pt>
    <dgm:pt modelId="{C29E9936-749E-4F8B-878F-C7CB54434383}" type="pres">
      <dgm:prSet presAssocID="{438B72A0-6B6F-4678-AA36-567E5DBD410E}" presName="rootText" presStyleLbl="node2" presStyleIdx="0" presStyleCnt="8" custScaleX="186448" custScaleY="452903">
        <dgm:presLayoutVars>
          <dgm:chPref val="3"/>
        </dgm:presLayoutVars>
      </dgm:prSet>
      <dgm:spPr/>
      <dgm:t>
        <a:bodyPr/>
        <a:lstStyle/>
        <a:p>
          <a:endParaRPr lang="en-US"/>
        </a:p>
      </dgm:t>
    </dgm:pt>
    <dgm:pt modelId="{45001A94-3C4B-439D-A59C-B19393D75FCB}" type="pres">
      <dgm:prSet presAssocID="{438B72A0-6B6F-4678-AA36-567E5DBD410E}" presName="rootConnector" presStyleLbl="node2" presStyleIdx="0" presStyleCnt="8"/>
      <dgm:spPr/>
      <dgm:t>
        <a:bodyPr/>
        <a:lstStyle/>
        <a:p>
          <a:endParaRPr lang="en-US"/>
        </a:p>
      </dgm:t>
    </dgm:pt>
    <dgm:pt modelId="{2327DA8E-4FCB-4A4C-AE30-96D88AC815AE}" type="pres">
      <dgm:prSet presAssocID="{438B72A0-6B6F-4678-AA36-567E5DBD410E}" presName="hierChild4" presStyleCnt="0"/>
      <dgm:spPr/>
    </dgm:pt>
    <dgm:pt modelId="{B7A72DC1-960B-4F6D-8B75-402E2D94C6B9}" type="pres">
      <dgm:prSet presAssocID="{438B72A0-6B6F-4678-AA36-567E5DBD410E}" presName="hierChild5" presStyleCnt="0"/>
      <dgm:spPr/>
    </dgm:pt>
    <dgm:pt modelId="{3B25D38D-2EC3-4725-864D-F8FBFFF0A5F6}" type="pres">
      <dgm:prSet presAssocID="{369ED008-0F7A-4B7A-8C55-A7B46EBCA8F0}" presName="Name37" presStyleLbl="parChTrans1D2" presStyleIdx="1" presStyleCnt="8"/>
      <dgm:spPr/>
      <dgm:t>
        <a:bodyPr/>
        <a:lstStyle/>
        <a:p>
          <a:endParaRPr lang="en-US"/>
        </a:p>
      </dgm:t>
    </dgm:pt>
    <dgm:pt modelId="{32DDA5AD-9959-4112-8BB8-38FBACEA2C15}" type="pres">
      <dgm:prSet presAssocID="{6FCD49FA-F00C-4BAF-8A9F-8576E9417DB9}" presName="hierRoot2" presStyleCnt="0">
        <dgm:presLayoutVars>
          <dgm:hierBranch val="init"/>
        </dgm:presLayoutVars>
      </dgm:prSet>
      <dgm:spPr/>
    </dgm:pt>
    <dgm:pt modelId="{32E8D309-B9BB-4338-83AC-6C106E91D4EB}" type="pres">
      <dgm:prSet presAssocID="{6FCD49FA-F00C-4BAF-8A9F-8576E9417DB9}" presName="rootComposite" presStyleCnt="0"/>
      <dgm:spPr/>
    </dgm:pt>
    <dgm:pt modelId="{85591033-3DE7-4DB8-A5E5-19B01575CD9F}" type="pres">
      <dgm:prSet presAssocID="{6FCD49FA-F00C-4BAF-8A9F-8576E9417DB9}" presName="rootText" presStyleLbl="node2" presStyleIdx="1" presStyleCnt="8" custScaleX="186448" custScaleY="452903">
        <dgm:presLayoutVars>
          <dgm:chPref val="3"/>
        </dgm:presLayoutVars>
      </dgm:prSet>
      <dgm:spPr/>
      <dgm:t>
        <a:bodyPr/>
        <a:lstStyle/>
        <a:p>
          <a:endParaRPr lang="en-US"/>
        </a:p>
      </dgm:t>
    </dgm:pt>
    <dgm:pt modelId="{657E3156-8D1B-49C1-B865-489AD5003574}" type="pres">
      <dgm:prSet presAssocID="{6FCD49FA-F00C-4BAF-8A9F-8576E9417DB9}" presName="rootConnector" presStyleLbl="node2" presStyleIdx="1" presStyleCnt="8"/>
      <dgm:spPr/>
      <dgm:t>
        <a:bodyPr/>
        <a:lstStyle/>
        <a:p>
          <a:endParaRPr lang="en-US"/>
        </a:p>
      </dgm:t>
    </dgm:pt>
    <dgm:pt modelId="{6CA88819-8A17-4D9E-9C18-0715EC7D1C15}" type="pres">
      <dgm:prSet presAssocID="{6FCD49FA-F00C-4BAF-8A9F-8576E9417DB9}" presName="hierChild4" presStyleCnt="0"/>
      <dgm:spPr/>
    </dgm:pt>
    <dgm:pt modelId="{B6991679-2BEA-4BE8-AEAB-EBCD733213D6}" type="pres">
      <dgm:prSet presAssocID="{6FCD49FA-F00C-4BAF-8A9F-8576E9417DB9}" presName="hierChild5" presStyleCnt="0"/>
      <dgm:spPr/>
    </dgm:pt>
    <dgm:pt modelId="{BC3A81BF-C956-49E1-816F-4422548C2575}" type="pres">
      <dgm:prSet presAssocID="{A25CDD64-4BE8-4BD2-AD06-A9300DB1A1BE}" presName="Name37" presStyleLbl="parChTrans1D2" presStyleIdx="2" presStyleCnt="8"/>
      <dgm:spPr/>
      <dgm:t>
        <a:bodyPr/>
        <a:lstStyle/>
        <a:p>
          <a:endParaRPr lang="en-US"/>
        </a:p>
      </dgm:t>
    </dgm:pt>
    <dgm:pt modelId="{74E2CEF9-DEDD-4C06-B772-30A43E10BAC9}" type="pres">
      <dgm:prSet presAssocID="{949311A2-AAF9-43B6-AB8D-2D24923BE0BF}" presName="hierRoot2" presStyleCnt="0">
        <dgm:presLayoutVars>
          <dgm:hierBranch val="init"/>
        </dgm:presLayoutVars>
      </dgm:prSet>
      <dgm:spPr/>
    </dgm:pt>
    <dgm:pt modelId="{36544680-F50E-465D-9EFF-FCFE06B6C27C}" type="pres">
      <dgm:prSet presAssocID="{949311A2-AAF9-43B6-AB8D-2D24923BE0BF}" presName="rootComposite" presStyleCnt="0"/>
      <dgm:spPr/>
    </dgm:pt>
    <dgm:pt modelId="{6101E480-E8EC-4A9A-BFB7-1D42B20553A6}" type="pres">
      <dgm:prSet presAssocID="{949311A2-AAF9-43B6-AB8D-2D24923BE0BF}" presName="rootText" presStyleLbl="node2" presStyleIdx="2" presStyleCnt="8" custScaleX="186448" custScaleY="452903">
        <dgm:presLayoutVars>
          <dgm:chPref val="3"/>
        </dgm:presLayoutVars>
      </dgm:prSet>
      <dgm:spPr/>
      <dgm:t>
        <a:bodyPr/>
        <a:lstStyle/>
        <a:p>
          <a:endParaRPr lang="en-US"/>
        </a:p>
      </dgm:t>
    </dgm:pt>
    <dgm:pt modelId="{C7DB08BF-629B-4883-B735-2784D2EC9C34}" type="pres">
      <dgm:prSet presAssocID="{949311A2-AAF9-43B6-AB8D-2D24923BE0BF}" presName="rootConnector" presStyleLbl="node2" presStyleIdx="2" presStyleCnt="8"/>
      <dgm:spPr/>
      <dgm:t>
        <a:bodyPr/>
        <a:lstStyle/>
        <a:p>
          <a:endParaRPr lang="en-US"/>
        </a:p>
      </dgm:t>
    </dgm:pt>
    <dgm:pt modelId="{6D7B7CA7-3D3B-47C6-B5E2-8B82C78B5136}" type="pres">
      <dgm:prSet presAssocID="{949311A2-AAF9-43B6-AB8D-2D24923BE0BF}" presName="hierChild4" presStyleCnt="0"/>
      <dgm:spPr/>
    </dgm:pt>
    <dgm:pt modelId="{C7E3E35D-9911-4C29-8EE7-91DCF7B78BE4}" type="pres">
      <dgm:prSet presAssocID="{949311A2-AAF9-43B6-AB8D-2D24923BE0BF}" presName="hierChild5" presStyleCnt="0"/>
      <dgm:spPr/>
    </dgm:pt>
    <dgm:pt modelId="{40B75C57-7E9F-4D98-95A2-1819B197B05B}" type="pres">
      <dgm:prSet presAssocID="{EE516F31-17B4-42D5-A35D-FF854299E2E7}" presName="Name37" presStyleLbl="parChTrans1D2" presStyleIdx="3" presStyleCnt="8"/>
      <dgm:spPr/>
      <dgm:t>
        <a:bodyPr/>
        <a:lstStyle/>
        <a:p>
          <a:endParaRPr lang="en-US"/>
        </a:p>
      </dgm:t>
    </dgm:pt>
    <dgm:pt modelId="{645229C3-CFC3-410E-A4A3-FD99D96CB7BF}" type="pres">
      <dgm:prSet presAssocID="{EA86964C-6B01-4AF8-B364-E5CFF5A01621}" presName="hierRoot2" presStyleCnt="0">
        <dgm:presLayoutVars>
          <dgm:hierBranch val="init"/>
        </dgm:presLayoutVars>
      </dgm:prSet>
      <dgm:spPr/>
    </dgm:pt>
    <dgm:pt modelId="{9D73EF84-ED0A-4479-A2F8-E58BC63DDBEB}" type="pres">
      <dgm:prSet presAssocID="{EA86964C-6B01-4AF8-B364-E5CFF5A01621}" presName="rootComposite" presStyleCnt="0"/>
      <dgm:spPr/>
    </dgm:pt>
    <dgm:pt modelId="{240FC6A7-5ED3-48DA-B946-B9D9253D3332}" type="pres">
      <dgm:prSet presAssocID="{EA86964C-6B01-4AF8-B364-E5CFF5A01621}" presName="rootText" presStyleLbl="node2" presStyleIdx="3" presStyleCnt="8" custScaleX="220546" custScaleY="452903">
        <dgm:presLayoutVars>
          <dgm:chPref val="3"/>
        </dgm:presLayoutVars>
      </dgm:prSet>
      <dgm:spPr/>
      <dgm:t>
        <a:bodyPr/>
        <a:lstStyle/>
        <a:p>
          <a:endParaRPr lang="en-US"/>
        </a:p>
      </dgm:t>
    </dgm:pt>
    <dgm:pt modelId="{359200CC-91F6-4E9B-9AB7-7D6241C5C366}" type="pres">
      <dgm:prSet presAssocID="{EA86964C-6B01-4AF8-B364-E5CFF5A01621}" presName="rootConnector" presStyleLbl="node2" presStyleIdx="3" presStyleCnt="8"/>
      <dgm:spPr/>
      <dgm:t>
        <a:bodyPr/>
        <a:lstStyle/>
        <a:p>
          <a:endParaRPr lang="en-US"/>
        </a:p>
      </dgm:t>
    </dgm:pt>
    <dgm:pt modelId="{215DF744-80FC-4221-BF03-88549947EDDC}" type="pres">
      <dgm:prSet presAssocID="{EA86964C-6B01-4AF8-B364-E5CFF5A01621}" presName="hierChild4" presStyleCnt="0"/>
      <dgm:spPr/>
    </dgm:pt>
    <dgm:pt modelId="{F2A2B9A4-5069-4CE5-B81E-85249F4692E6}" type="pres">
      <dgm:prSet presAssocID="{EA86964C-6B01-4AF8-B364-E5CFF5A01621}" presName="hierChild5" presStyleCnt="0"/>
      <dgm:spPr/>
    </dgm:pt>
    <dgm:pt modelId="{D18828BD-39A6-45E8-947F-4B394D88841C}" type="pres">
      <dgm:prSet presAssocID="{DF3A07B2-9B54-44DF-AB38-A574EC1AF55A}" presName="Name37" presStyleLbl="parChTrans1D2" presStyleIdx="4" presStyleCnt="8"/>
      <dgm:spPr/>
      <dgm:t>
        <a:bodyPr/>
        <a:lstStyle/>
        <a:p>
          <a:endParaRPr lang="en-US"/>
        </a:p>
      </dgm:t>
    </dgm:pt>
    <dgm:pt modelId="{F3286F65-5586-4A10-BD25-917BCB114536}" type="pres">
      <dgm:prSet presAssocID="{D7900046-4E94-41B8-B921-60EF3020ECD3}" presName="hierRoot2" presStyleCnt="0">
        <dgm:presLayoutVars>
          <dgm:hierBranch val="init"/>
        </dgm:presLayoutVars>
      </dgm:prSet>
      <dgm:spPr/>
    </dgm:pt>
    <dgm:pt modelId="{55BE0DA6-F48E-4CD3-B6E6-77E33CAD3221}" type="pres">
      <dgm:prSet presAssocID="{D7900046-4E94-41B8-B921-60EF3020ECD3}" presName="rootComposite" presStyleCnt="0"/>
      <dgm:spPr/>
    </dgm:pt>
    <dgm:pt modelId="{5EFB19C6-9071-45D6-9A5F-FF7248B59926}" type="pres">
      <dgm:prSet presAssocID="{D7900046-4E94-41B8-B921-60EF3020ECD3}" presName="rootText" presStyleLbl="node2" presStyleIdx="4" presStyleCnt="8" custScaleX="186448" custScaleY="452903">
        <dgm:presLayoutVars>
          <dgm:chPref val="3"/>
        </dgm:presLayoutVars>
      </dgm:prSet>
      <dgm:spPr/>
      <dgm:t>
        <a:bodyPr/>
        <a:lstStyle/>
        <a:p>
          <a:endParaRPr lang="en-US"/>
        </a:p>
      </dgm:t>
    </dgm:pt>
    <dgm:pt modelId="{0E3E4E82-0E94-424E-AA2C-CCDDB0096E00}" type="pres">
      <dgm:prSet presAssocID="{D7900046-4E94-41B8-B921-60EF3020ECD3}" presName="rootConnector" presStyleLbl="node2" presStyleIdx="4" presStyleCnt="8"/>
      <dgm:spPr/>
      <dgm:t>
        <a:bodyPr/>
        <a:lstStyle/>
        <a:p>
          <a:endParaRPr lang="en-US"/>
        </a:p>
      </dgm:t>
    </dgm:pt>
    <dgm:pt modelId="{F4FE03D1-E9C3-4570-B4BD-67352E2F40F6}" type="pres">
      <dgm:prSet presAssocID="{D7900046-4E94-41B8-B921-60EF3020ECD3}" presName="hierChild4" presStyleCnt="0"/>
      <dgm:spPr/>
    </dgm:pt>
    <dgm:pt modelId="{48BC56DA-5CA9-4CB4-A819-2DD2413748B2}" type="pres">
      <dgm:prSet presAssocID="{D7900046-4E94-41B8-B921-60EF3020ECD3}" presName="hierChild5" presStyleCnt="0"/>
      <dgm:spPr/>
    </dgm:pt>
    <dgm:pt modelId="{6CE93FA4-DBFC-410B-AA53-6FA6C1175D02}" type="pres">
      <dgm:prSet presAssocID="{92CF4392-FA49-4451-899A-107B9F2B0B3E}" presName="Name37" presStyleLbl="parChTrans1D2" presStyleIdx="5" presStyleCnt="8"/>
      <dgm:spPr/>
      <dgm:t>
        <a:bodyPr/>
        <a:lstStyle/>
        <a:p>
          <a:endParaRPr lang="en-US"/>
        </a:p>
      </dgm:t>
    </dgm:pt>
    <dgm:pt modelId="{7B704E9A-D577-47B4-9E6A-FE3C963AF2EA}" type="pres">
      <dgm:prSet presAssocID="{482D77CE-4202-494B-AF80-A4B8813C0868}" presName="hierRoot2" presStyleCnt="0">
        <dgm:presLayoutVars>
          <dgm:hierBranch val="init"/>
        </dgm:presLayoutVars>
      </dgm:prSet>
      <dgm:spPr/>
    </dgm:pt>
    <dgm:pt modelId="{D2C88056-9F8B-4F6C-AFC0-B6E246B18E49}" type="pres">
      <dgm:prSet presAssocID="{482D77CE-4202-494B-AF80-A4B8813C0868}" presName="rootComposite" presStyleCnt="0"/>
      <dgm:spPr/>
    </dgm:pt>
    <dgm:pt modelId="{472334CB-E5CB-4FC1-951F-93E0B608336A}" type="pres">
      <dgm:prSet presAssocID="{482D77CE-4202-494B-AF80-A4B8813C0868}" presName="rootText" presStyleLbl="node2" presStyleIdx="5" presStyleCnt="8" custScaleX="186448" custScaleY="452903">
        <dgm:presLayoutVars>
          <dgm:chPref val="3"/>
        </dgm:presLayoutVars>
      </dgm:prSet>
      <dgm:spPr/>
      <dgm:t>
        <a:bodyPr/>
        <a:lstStyle/>
        <a:p>
          <a:endParaRPr lang="en-US"/>
        </a:p>
      </dgm:t>
    </dgm:pt>
    <dgm:pt modelId="{51B0F90F-BF4A-4261-8086-BB4182C2B57C}" type="pres">
      <dgm:prSet presAssocID="{482D77CE-4202-494B-AF80-A4B8813C0868}" presName="rootConnector" presStyleLbl="node2" presStyleIdx="5" presStyleCnt="8"/>
      <dgm:spPr/>
      <dgm:t>
        <a:bodyPr/>
        <a:lstStyle/>
        <a:p>
          <a:endParaRPr lang="en-US"/>
        </a:p>
      </dgm:t>
    </dgm:pt>
    <dgm:pt modelId="{E28D8174-04C7-4914-A11B-53C18D5D018E}" type="pres">
      <dgm:prSet presAssocID="{482D77CE-4202-494B-AF80-A4B8813C0868}" presName="hierChild4" presStyleCnt="0"/>
      <dgm:spPr/>
    </dgm:pt>
    <dgm:pt modelId="{89AF6834-8CBA-473C-8024-3EAAF59267D6}" type="pres">
      <dgm:prSet presAssocID="{482D77CE-4202-494B-AF80-A4B8813C0868}" presName="hierChild5" presStyleCnt="0"/>
      <dgm:spPr/>
    </dgm:pt>
    <dgm:pt modelId="{B50C4725-BB4F-4EA3-8D79-9570C7976FA9}" type="pres">
      <dgm:prSet presAssocID="{2B74F660-9188-4B0A-9D47-010122A54F12}" presName="Name37" presStyleLbl="parChTrans1D2" presStyleIdx="6" presStyleCnt="8"/>
      <dgm:spPr/>
      <dgm:t>
        <a:bodyPr/>
        <a:lstStyle/>
        <a:p>
          <a:endParaRPr lang="en-US"/>
        </a:p>
      </dgm:t>
    </dgm:pt>
    <dgm:pt modelId="{D1493CB8-CD86-4C72-B232-CE67E80E889F}" type="pres">
      <dgm:prSet presAssocID="{B3D859C7-813B-455D-A5A2-1D575F2680ED}" presName="hierRoot2" presStyleCnt="0">
        <dgm:presLayoutVars>
          <dgm:hierBranch val="init"/>
        </dgm:presLayoutVars>
      </dgm:prSet>
      <dgm:spPr/>
    </dgm:pt>
    <dgm:pt modelId="{0D9C2722-5180-4899-A920-0644C5A61664}" type="pres">
      <dgm:prSet presAssocID="{B3D859C7-813B-455D-A5A2-1D575F2680ED}" presName="rootComposite" presStyleCnt="0"/>
      <dgm:spPr/>
    </dgm:pt>
    <dgm:pt modelId="{A06FDF31-2B38-4E43-8CFC-A37560357FFE}" type="pres">
      <dgm:prSet presAssocID="{B3D859C7-813B-455D-A5A2-1D575F2680ED}" presName="rootText" presStyleLbl="node2" presStyleIdx="6" presStyleCnt="8" custScaleX="186448" custScaleY="452903">
        <dgm:presLayoutVars>
          <dgm:chPref val="3"/>
        </dgm:presLayoutVars>
      </dgm:prSet>
      <dgm:spPr/>
      <dgm:t>
        <a:bodyPr/>
        <a:lstStyle/>
        <a:p>
          <a:endParaRPr lang="en-US"/>
        </a:p>
      </dgm:t>
    </dgm:pt>
    <dgm:pt modelId="{74828D1C-5C0D-4E5E-985A-F46EAD4B4D1F}" type="pres">
      <dgm:prSet presAssocID="{B3D859C7-813B-455D-A5A2-1D575F2680ED}" presName="rootConnector" presStyleLbl="node2" presStyleIdx="6" presStyleCnt="8"/>
      <dgm:spPr/>
      <dgm:t>
        <a:bodyPr/>
        <a:lstStyle/>
        <a:p>
          <a:endParaRPr lang="en-US"/>
        </a:p>
      </dgm:t>
    </dgm:pt>
    <dgm:pt modelId="{162C967B-8C41-4169-A672-6C6A15B83E1B}" type="pres">
      <dgm:prSet presAssocID="{B3D859C7-813B-455D-A5A2-1D575F2680ED}" presName="hierChild4" presStyleCnt="0"/>
      <dgm:spPr/>
    </dgm:pt>
    <dgm:pt modelId="{225231D4-3BF0-4729-9A39-A335A86651D6}" type="pres">
      <dgm:prSet presAssocID="{B3D859C7-813B-455D-A5A2-1D575F2680ED}" presName="hierChild5" presStyleCnt="0"/>
      <dgm:spPr/>
    </dgm:pt>
    <dgm:pt modelId="{01606193-A68D-4A18-BD94-F4AC1DFD90F1}" type="pres">
      <dgm:prSet presAssocID="{D7C016E2-CFD7-493D-8CEE-2C6A9CA53028}" presName="Name37" presStyleLbl="parChTrans1D2" presStyleIdx="7" presStyleCnt="8"/>
      <dgm:spPr/>
      <dgm:t>
        <a:bodyPr/>
        <a:lstStyle/>
        <a:p>
          <a:endParaRPr lang="en-US"/>
        </a:p>
      </dgm:t>
    </dgm:pt>
    <dgm:pt modelId="{9372209B-11F6-4F14-93DC-25E835059281}" type="pres">
      <dgm:prSet presAssocID="{DC38FDE5-40EC-4B91-81ED-9B77CA29A78D}" presName="hierRoot2" presStyleCnt="0">
        <dgm:presLayoutVars>
          <dgm:hierBranch val="init"/>
        </dgm:presLayoutVars>
      </dgm:prSet>
      <dgm:spPr/>
    </dgm:pt>
    <dgm:pt modelId="{A4DAB0D2-12FF-4ACD-8368-5D1B0644B63F}" type="pres">
      <dgm:prSet presAssocID="{DC38FDE5-40EC-4B91-81ED-9B77CA29A78D}" presName="rootComposite" presStyleCnt="0"/>
      <dgm:spPr/>
    </dgm:pt>
    <dgm:pt modelId="{143789F2-4A53-46C4-93FB-C263CACFA65B}" type="pres">
      <dgm:prSet presAssocID="{DC38FDE5-40EC-4B91-81ED-9B77CA29A78D}" presName="rootText" presStyleLbl="node2" presStyleIdx="7" presStyleCnt="8" custScaleX="186448" custScaleY="452903">
        <dgm:presLayoutVars>
          <dgm:chPref val="3"/>
        </dgm:presLayoutVars>
      </dgm:prSet>
      <dgm:spPr/>
      <dgm:t>
        <a:bodyPr/>
        <a:lstStyle/>
        <a:p>
          <a:endParaRPr lang="en-US"/>
        </a:p>
      </dgm:t>
    </dgm:pt>
    <dgm:pt modelId="{90FBD592-D15F-4AA5-99CA-1BCFB7C5448D}" type="pres">
      <dgm:prSet presAssocID="{DC38FDE5-40EC-4B91-81ED-9B77CA29A78D}" presName="rootConnector" presStyleLbl="node2" presStyleIdx="7" presStyleCnt="8"/>
      <dgm:spPr/>
      <dgm:t>
        <a:bodyPr/>
        <a:lstStyle/>
        <a:p>
          <a:endParaRPr lang="en-US"/>
        </a:p>
      </dgm:t>
    </dgm:pt>
    <dgm:pt modelId="{C10C2410-7CD3-4666-96CF-7FF85FBB5318}" type="pres">
      <dgm:prSet presAssocID="{DC38FDE5-40EC-4B91-81ED-9B77CA29A78D}" presName="hierChild4" presStyleCnt="0"/>
      <dgm:spPr/>
    </dgm:pt>
    <dgm:pt modelId="{71826077-AB96-405B-AAC4-58D5E813CC6D}" type="pres">
      <dgm:prSet presAssocID="{DC38FDE5-40EC-4B91-81ED-9B77CA29A78D}" presName="hierChild5" presStyleCnt="0"/>
      <dgm:spPr/>
    </dgm:pt>
    <dgm:pt modelId="{68930668-8958-4E71-A553-0D46901D2DB0}" type="pres">
      <dgm:prSet presAssocID="{D44298CE-F685-43D3-BCA4-B8C79D639BDD}" presName="hierChild3" presStyleCnt="0"/>
      <dgm:spPr/>
    </dgm:pt>
  </dgm:ptLst>
  <dgm:cxnLst>
    <dgm:cxn modelId="{6AE13EB9-2E84-4D0C-8081-239D20259E60}" srcId="{D44298CE-F685-43D3-BCA4-B8C79D639BDD}" destId="{482D77CE-4202-494B-AF80-A4B8813C0868}" srcOrd="5" destOrd="0" parTransId="{92CF4392-FA49-4451-899A-107B9F2B0B3E}" sibTransId="{497F0927-E8B3-4A3C-9DE8-4AAF6E3FC178}"/>
    <dgm:cxn modelId="{C85D8BD7-79A8-4D35-BDBB-4CB7F1EAA4D8}" type="presOf" srcId="{3BF6EE7F-0B7E-41E0-B099-3CA2DB032AF2}" destId="{B479C76F-A6C0-42A0-8AC7-ECFF8F9C7E4D}" srcOrd="0" destOrd="0" presId="urn:microsoft.com/office/officeart/2005/8/layout/orgChart1"/>
    <dgm:cxn modelId="{57021F0B-8AA0-4158-9B93-A7B46FCE8ED5}" srcId="{D44298CE-F685-43D3-BCA4-B8C79D639BDD}" destId="{438B72A0-6B6F-4678-AA36-567E5DBD410E}" srcOrd="0" destOrd="0" parTransId="{2DBC2F2D-25C8-4597-BB3C-778ED7CE6D30}" sibTransId="{1FD2F124-DF1E-4349-BA8E-AF98B17F9042}"/>
    <dgm:cxn modelId="{B989D1FE-4CA2-4D76-A1C0-B649C245154F}" type="presOf" srcId="{A25CDD64-4BE8-4BD2-AD06-A9300DB1A1BE}" destId="{BC3A81BF-C956-49E1-816F-4422548C2575}" srcOrd="0" destOrd="0" presId="urn:microsoft.com/office/officeart/2005/8/layout/orgChart1"/>
    <dgm:cxn modelId="{385099E3-BDD2-42DA-90E5-94F44FDE7F17}" type="presOf" srcId="{D44298CE-F685-43D3-BCA4-B8C79D639BDD}" destId="{0FF307A0-D4B9-4E7D-A088-8C6C59B38702}" srcOrd="1" destOrd="0" presId="urn:microsoft.com/office/officeart/2005/8/layout/orgChart1"/>
    <dgm:cxn modelId="{CBE256DC-751D-48B3-B0A4-94A8D3335D9D}" type="presOf" srcId="{2DBC2F2D-25C8-4597-BB3C-778ED7CE6D30}" destId="{860D41BA-FF0A-41BC-89B9-D1498368BCBC}" srcOrd="0" destOrd="0" presId="urn:microsoft.com/office/officeart/2005/8/layout/orgChart1"/>
    <dgm:cxn modelId="{BD8981EA-73B6-4786-AC75-7DDBB1548485}" srcId="{D44298CE-F685-43D3-BCA4-B8C79D639BDD}" destId="{D7900046-4E94-41B8-B921-60EF3020ECD3}" srcOrd="4" destOrd="0" parTransId="{DF3A07B2-9B54-44DF-AB38-A574EC1AF55A}" sibTransId="{9ED84EEC-02EC-461A-A27F-2DF522739E04}"/>
    <dgm:cxn modelId="{3B16B516-6833-47D4-B3DE-6E4DCAA48D5E}" type="presOf" srcId="{438B72A0-6B6F-4678-AA36-567E5DBD410E}" destId="{C29E9936-749E-4F8B-878F-C7CB54434383}" srcOrd="0" destOrd="0" presId="urn:microsoft.com/office/officeart/2005/8/layout/orgChart1"/>
    <dgm:cxn modelId="{4F59FE54-4A9B-4BFB-B521-A97208C8FD94}" type="presOf" srcId="{6FCD49FA-F00C-4BAF-8A9F-8576E9417DB9}" destId="{85591033-3DE7-4DB8-A5E5-19B01575CD9F}" srcOrd="0" destOrd="0" presId="urn:microsoft.com/office/officeart/2005/8/layout/orgChart1"/>
    <dgm:cxn modelId="{168AE731-5200-47BF-8062-3171F2EC3EDB}" type="presOf" srcId="{369ED008-0F7A-4B7A-8C55-A7B46EBCA8F0}" destId="{3B25D38D-2EC3-4725-864D-F8FBFFF0A5F6}" srcOrd="0" destOrd="0" presId="urn:microsoft.com/office/officeart/2005/8/layout/orgChart1"/>
    <dgm:cxn modelId="{32B39582-F4F3-4383-88D0-8C75D8FDBDAA}" type="presOf" srcId="{D7C016E2-CFD7-493D-8CEE-2C6A9CA53028}" destId="{01606193-A68D-4A18-BD94-F4AC1DFD90F1}" srcOrd="0" destOrd="0" presId="urn:microsoft.com/office/officeart/2005/8/layout/orgChart1"/>
    <dgm:cxn modelId="{1923804E-D89D-488E-B826-73F86DFE402E}" type="presOf" srcId="{92CF4392-FA49-4451-899A-107B9F2B0B3E}" destId="{6CE93FA4-DBFC-410B-AA53-6FA6C1175D02}" srcOrd="0" destOrd="0" presId="urn:microsoft.com/office/officeart/2005/8/layout/orgChart1"/>
    <dgm:cxn modelId="{5B379DA2-BEB2-4DD3-BF98-09019B63CFAC}" srcId="{D44298CE-F685-43D3-BCA4-B8C79D639BDD}" destId="{B3D859C7-813B-455D-A5A2-1D575F2680ED}" srcOrd="6" destOrd="0" parTransId="{2B74F660-9188-4B0A-9D47-010122A54F12}" sibTransId="{D647A4E3-42C0-4453-A5F0-D650F3BBEA25}"/>
    <dgm:cxn modelId="{FCEBED9C-8A4A-4B33-8983-E1B74810E053}" type="presOf" srcId="{6FCD49FA-F00C-4BAF-8A9F-8576E9417DB9}" destId="{657E3156-8D1B-49C1-B865-489AD5003574}" srcOrd="1" destOrd="0" presId="urn:microsoft.com/office/officeart/2005/8/layout/orgChart1"/>
    <dgm:cxn modelId="{479561B0-3072-4A78-8F09-48FF7D942E4F}" type="presOf" srcId="{949311A2-AAF9-43B6-AB8D-2D24923BE0BF}" destId="{C7DB08BF-629B-4883-B735-2784D2EC9C34}" srcOrd="1" destOrd="0" presId="urn:microsoft.com/office/officeart/2005/8/layout/orgChart1"/>
    <dgm:cxn modelId="{FE4C140B-F283-43D2-80AA-A97294546BCC}" srcId="{3BF6EE7F-0B7E-41E0-B099-3CA2DB032AF2}" destId="{D44298CE-F685-43D3-BCA4-B8C79D639BDD}" srcOrd="0" destOrd="0" parTransId="{391BF966-960B-4F7F-942E-7AF504C89D4F}" sibTransId="{354275B1-3D81-4C8C-904C-27158FD66E03}"/>
    <dgm:cxn modelId="{34D0CE04-128A-4561-99FA-19DE3963AF15}" type="presOf" srcId="{D7900046-4E94-41B8-B921-60EF3020ECD3}" destId="{5EFB19C6-9071-45D6-9A5F-FF7248B59926}" srcOrd="0" destOrd="0" presId="urn:microsoft.com/office/officeart/2005/8/layout/orgChart1"/>
    <dgm:cxn modelId="{E4653E19-ABC9-41EF-90AF-7E9E0966AFBB}" srcId="{D44298CE-F685-43D3-BCA4-B8C79D639BDD}" destId="{DC38FDE5-40EC-4B91-81ED-9B77CA29A78D}" srcOrd="7" destOrd="0" parTransId="{D7C016E2-CFD7-493D-8CEE-2C6A9CA53028}" sibTransId="{56945EA5-A1CF-426E-A702-23F492A3347B}"/>
    <dgm:cxn modelId="{CCC01D59-CD42-47F1-80A7-B1CF436D9E3B}" type="presOf" srcId="{482D77CE-4202-494B-AF80-A4B8813C0868}" destId="{472334CB-E5CB-4FC1-951F-93E0B608336A}" srcOrd="0" destOrd="0" presId="urn:microsoft.com/office/officeart/2005/8/layout/orgChart1"/>
    <dgm:cxn modelId="{CAAB3176-779F-4FAE-AD80-3ADF1BFF4429}" type="presOf" srcId="{2B74F660-9188-4B0A-9D47-010122A54F12}" destId="{B50C4725-BB4F-4EA3-8D79-9570C7976FA9}" srcOrd="0" destOrd="0" presId="urn:microsoft.com/office/officeart/2005/8/layout/orgChart1"/>
    <dgm:cxn modelId="{8A3EF8F8-4215-4708-A20F-9F91668FCF9E}" type="presOf" srcId="{949311A2-AAF9-43B6-AB8D-2D24923BE0BF}" destId="{6101E480-E8EC-4A9A-BFB7-1D42B20553A6}" srcOrd="0" destOrd="0" presId="urn:microsoft.com/office/officeart/2005/8/layout/orgChart1"/>
    <dgm:cxn modelId="{5FC0F7EF-F8E6-473D-BEA5-D66C955415A7}" type="presOf" srcId="{B3D859C7-813B-455D-A5A2-1D575F2680ED}" destId="{74828D1C-5C0D-4E5E-985A-F46EAD4B4D1F}" srcOrd="1" destOrd="0" presId="urn:microsoft.com/office/officeart/2005/8/layout/orgChart1"/>
    <dgm:cxn modelId="{27868C3C-F8D2-48B2-85C9-BA08043B0034}" type="presOf" srcId="{EE516F31-17B4-42D5-A35D-FF854299E2E7}" destId="{40B75C57-7E9F-4D98-95A2-1819B197B05B}" srcOrd="0" destOrd="0" presId="urn:microsoft.com/office/officeart/2005/8/layout/orgChart1"/>
    <dgm:cxn modelId="{632095CF-F9F0-439C-A9EE-EA1D65DFFF74}" type="presOf" srcId="{DF3A07B2-9B54-44DF-AB38-A574EC1AF55A}" destId="{D18828BD-39A6-45E8-947F-4B394D88841C}" srcOrd="0" destOrd="0" presId="urn:microsoft.com/office/officeart/2005/8/layout/orgChart1"/>
    <dgm:cxn modelId="{E0550D16-1078-40BF-A7C9-13C91FB58C59}" type="presOf" srcId="{D44298CE-F685-43D3-BCA4-B8C79D639BDD}" destId="{29780D9C-27E7-4350-A90F-9ED34353E095}" srcOrd="0" destOrd="0" presId="urn:microsoft.com/office/officeart/2005/8/layout/orgChart1"/>
    <dgm:cxn modelId="{AB09050C-48B8-428C-8D5D-F66930AD65B4}" type="presOf" srcId="{482D77CE-4202-494B-AF80-A4B8813C0868}" destId="{51B0F90F-BF4A-4261-8086-BB4182C2B57C}" srcOrd="1" destOrd="0" presId="urn:microsoft.com/office/officeart/2005/8/layout/orgChart1"/>
    <dgm:cxn modelId="{72A6EAFD-8374-454D-9243-F31FFF93BA51}" srcId="{D44298CE-F685-43D3-BCA4-B8C79D639BDD}" destId="{6FCD49FA-F00C-4BAF-8A9F-8576E9417DB9}" srcOrd="1" destOrd="0" parTransId="{369ED008-0F7A-4B7A-8C55-A7B46EBCA8F0}" sibTransId="{C51B0843-169A-40D3-A49E-6E1247F95BC3}"/>
    <dgm:cxn modelId="{0B83F746-32D6-4CB5-BFEF-505C8902B7D6}" type="presOf" srcId="{DC38FDE5-40EC-4B91-81ED-9B77CA29A78D}" destId="{143789F2-4A53-46C4-93FB-C263CACFA65B}" srcOrd="0" destOrd="0" presId="urn:microsoft.com/office/officeart/2005/8/layout/orgChart1"/>
    <dgm:cxn modelId="{B2B8EE51-7378-4E3C-976D-6C820543BD6C}" type="presOf" srcId="{EA86964C-6B01-4AF8-B364-E5CFF5A01621}" destId="{240FC6A7-5ED3-48DA-B946-B9D9253D3332}" srcOrd="0" destOrd="0" presId="urn:microsoft.com/office/officeart/2005/8/layout/orgChart1"/>
    <dgm:cxn modelId="{6853B4DC-4C40-43F4-A61E-5B7BDC806035}" type="presOf" srcId="{EA86964C-6B01-4AF8-B364-E5CFF5A01621}" destId="{359200CC-91F6-4E9B-9AB7-7D6241C5C366}" srcOrd="1" destOrd="0" presId="urn:microsoft.com/office/officeart/2005/8/layout/orgChart1"/>
    <dgm:cxn modelId="{91C59A6E-DE12-403D-8152-BCB671974577}" type="presOf" srcId="{D7900046-4E94-41B8-B921-60EF3020ECD3}" destId="{0E3E4E82-0E94-424E-AA2C-CCDDB0096E00}" srcOrd="1" destOrd="0" presId="urn:microsoft.com/office/officeart/2005/8/layout/orgChart1"/>
    <dgm:cxn modelId="{90EFEC5F-5515-4BB8-890F-8632DE6957D1}" srcId="{D44298CE-F685-43D3-BCA4-B8C79D639BDD}" destId="{949311A2-AAF9-43B6-AB8D-2D24923BE0BF}" srcOrd="2" destOrd="0" parTransId="{A25CDD64-4BE8-4BD2-AD06-A9300DB1A1BE}" sibTransId="{12B1ACDE-34D5-4DA7-9D87-5FF8EEE25EDE}"/>
    <dgm:cxn modelId="{41EE9CF2-F391-4CE7-9428-36F757500540}" type="presOf" srcId="{B3D859C7-813B-455D-A5A2-1D575F2680ED}" destId="{A06FDF31-2B38-4E43-8CFC-A37560357FFE}" srcOrd="0" destOrd="0" presId="urn:microsoft.com/office/officeart/2005/8/layout/orgChart1"/>
    <dgm:cxn modelId="{FC0A4668-676D-4EF5-9444-BEE9304A1912}" type="presOf" srcId="{438B72A0-6B6F-4678-AA36-567E5DBD410E}" destId="{45001A94-3C4B-439D-A59C-B19393D75FCB}" srcOrd="1" destOrd="0" presId="urn:microsoft.com/office/officeart/2005/8/layout/orgChart1"/>
    <dgm:cxn modelId="{E532A2CC-EEC8-4B35-9D0A-54F166C1D8CE}" srcId="{D44298CE-F685-43D3-BCA4-B8C79D639BDD}" destId="{EA86964C-6B01-4AF8-B364-E5CFF5A01621}" srcOrd="3" destOrd="0" parTransId="{EE516F31-17B4-42D5-A35D-FF854299E2E7}" sibTransId="{02BD1258-4017-452E-8FCF-E8C646FDB363}"/>
    <dgm:cxn modelId="{13EA56B6-6DD0-435A-B119-492233397A4B}" type="presOf" srcId="{DC38FDE5-40EC-4B91-81ED-9B77CA29A78D}" destId="{90FBD592-D15F-4AA5-99CA-1BCFB7C5448D}" srcOrd="1" destOrd="0" presId="urn:microsoft.com/office/officeart/2005/8/layout/orgChart1"/>
    <dgm:cxn modelId="{570E704E-0CE9-40ED-AE6E-3FA15084CAB3}" type="presParOf" srcId="{B479C76F-A6C0-42A0-8AC7-ECFF8F9C7E4D}" destId="{CF097675-3096-4A69-B437-05A6A2464789}" srcOrd="0" destOrd="0" presId="urn:microsoft.com/office/officeart/2005/8/layout/orgChart1"/>
    <dgm:cxn modelId="{D8AB3A46-9A10-4989-BD15-015BEAACC782}" type="presParOf" srcId="{CF097675-3096-4A69-B437-05A6A2464789}" destId="{BD61ACD4-3900-4850-A874-AAA9925631B6}" srcOrd="0" destOrd="0" presId="urn:microsoft.com/office/officeart/2005/8/layout/orgChart1"/>
    <dgm:cxn modelId="{46729033-F16B-44F4-A1E4-DDD9E29D3074}" type="presParOf" srcId="{BD61ACD4-3900-4850-A874-AAA9925631B6}" destId="{29780D9C-27E7-4350-A90F-9ED34353E095}" srcOrd="0" destOrd="0" presId="urn:microsoft.com/office/officeart/2005/8/layout/orgChart1"/>
    <dgm:cxn modelId="{B5BCCA98-AE75-425A-ABAB-C5F4A3C0BB41}" type="presParOf" srcId="{BD61ACD4-3900-4850-A874-AAA9925631B6}" destId="{0FF307A0-D4B9-4E7D-A088-8C6C59B38702}" srcOrd="1" destOrd="0" presId="urn:microsoft.com/office/officeart/2005/8/layout/orgChart1"/>
    <dgm:cxn modelId="{B78EC9F5-5DD2-4BD6-864C-4337772DD459}" type="presParOf" srcId="{CF097675-3096-4A69-B437-05A6A2464789}" destId="{F8172EF3-8F4D-4B6C-996A-7981F9A6E51B}" srcOrd="1" destOrd="0" presId="urn:microsoft.com/office/officeart/2005/8/layout/orgChart1"/>
    <dgm:cxn modelId="{FD860CAB-9209-401E-B6E2-5673B72AD9FB}" type="presParOf" srcId="{F8172EF3-8F4D-4B6C-996A-7981F9A6E51B}" destId="{860D41BA-FF0A-41BC-89B9-D1498368BCBC}" srcOrd="0" destOrd="0" presId="urn:microsoft.com/office/officeart/2005/8/layout/orgChart1"/>
    <dgm:cxn modelId="{E82D2B1E-A873-4B69-B201-FD55030597B2}" type="presParOf" srcId="{F8172EF3-8F4D-4B6C-996A-7981F9A6E51B}" destId="{6D223A42-F0E1-40F6-968A-F2E47605EA10}" srcOrd="1" destOrd="0" presId="urn:microsoft.com/office/officeart/2005/8/layout/orgChart1"/>
    <dgm:cxn modelId="{241881AD-C58E-42C5-99A4-D1282222F3AD}" type="presParOf" srcId="{6D223A42-F0E1-40F6-968A-F2E47605EA10}" destId="{1B632F38-1F2B-4100-8D17-B9B0523431DC}" srcOrd="0" destOrd="0" presId="urn:microsoft.com/office/officeart/2005/8/layout/orgChart1"/>
    <dgm:cxn modelId="{2960967C-0671-4D2E-8602-4CA86229EC6D}" type="presParOf" srcId="{1B632F38-1F2B-4100-8D17-B9B0523431DC}" destId="{C29E9936-749E-4F8B-878F-C7CB54434383}" srcOrd="0" destOrd="0" presId="urn:microsoft.com/office/officeart/2005/8/layout/orgChart1"/>
    <dgm:cxn modelId="{F79CE60A-4F10-41BC-933E-4ECEB756FC95}" type="presParOf" srcId="{1B632F38-1F2B-4100-8D17-B9B0523431DC}" destId="{45001A94-3C4B-439D-A59C-B19393D75FCB}" srcOrd="1" destOrd="0" presId="urn:microsoft.com/office/officeart/2005/8/layout/orgChart1"/>
    <dgm:cxn modelId="{71E6DE49-1BEB-4FF7-B617-F5FACE535D9A}" type="presParOf" srcId="{6D223A42-F0E1-40F6-968A-F2E47605EA10}" destId="{2327DA8E-4FCB-4A4C-AE30-96D88AC815AE}" srcOrd="1" destOrd="0" presId="urn:microsoft.com/office/officeart/2005/8/layout/orgChart1"/>
    <dgm:cxn modelId="{E5026A96-2472-4C06-855C-CAFD90A28D32}" type="presParOf" srcId="{6D223A42-F0E1-40F6-968A-F2E47605EA10}" destId="{B7A72DC1-960B-4F6D-8B75-402E2D94C6B9}" srcOrd="2" destOrd="0" presId="urn:microsoft.com/office/officeart/2005/8/layout/orgChart1"/>
    <dgm:cxn modelId="{58F27088-1599-40FD-8266-9BEE79FB5386}" type="presParOf" srcId="{F8172EF3-8F4D-4B6C-996A-7981F9A6E51B}" destId="{3B25D38D-2EC3-4725-864D-F8FBFFF0A5F6}" srcOrd="2" destOrd="0" presId="urn:microsoft.com/office/officeart/2005/8/layout/orgChart1"/>
    <dgm:cxn modelId="{8759B154-CFDC-4612-99D6-E46464AC3FE9}" type="presParOf" srcId="{F8172EF3-8F4D-4B6C-996A-7981F9A6E51B}" destId="{32DDA5AD-9959-4112-8BB8-38FBACEA2C15}" srcOrd="3" destOrd="0" presId="urn:microsoft.com/office/officeart/2005/8/layout/orgChart1"/>
    <dgm:cxn modelId="{068E6A91-EA50-4550-B92E-6BF6A4934F5C}" type="presParOf" srcId="{32DDA5AD-9959-4112-8BB8-38FBACEA2C15}" destId="{32E8D309-B9BB-4338-83AC-6C106E91D4EB}" srcOrd="0" destOrd="0" presId="urn:microsoft.com/office/officeart/2005/8/layout/orgChart1"/>
    <dgm:cxn modelId="{9480B35F-E718-42F6-BDDD-76A136F4358D}" type="presParOf" srcId="{32E8D309-B9BB-4338-83AC-6C106E91D4EB}" destId="{85591033-3DE7-4DB8-A5E5-19B01575CD9F}" srcOrd="0" destOrd="0" presId="urn:microsoft.com/office/officeart/2005/8/layout/orgChart1"/>
    <dgm:cxn modelId="{89B289E4-0BC5-4075-AEA5-AAFC01CD76F0}" type="presParOf" srcId="{32E8D309-B9BB-4338-83AC-6C106E91D4EB}" destId="{657E3156-8D1B-49C1-B865-489AD5003574}" srcOrd="1" destOrd="0" presId="urn:microsoft.com/office/officeart/2005/8/layout/orgChart1"/>
    <dgm:cxn modelId="{02EB453B-8D07-48EF-93B1-9DAF3F742FB7}" type="presParOf" srcId="{32DDA5AD-9959-4112-8BB8-38FBACEA2C15}" destId="{6CA88819-8A17-4D9E-9C18-0715EC7D1C15}" srcOrd="1" destOrd="0" presId="urn:microsoft.com/office/officeart/2005/8/layout/orgChart1"/>
    <dgm:cxn modelId="{9D315E96-8956-475C-AB8F-B191D8B902B6}" type="presParOf" srcId="{32DDA5AD-9959-4112-8BB8-38FBACEA2C15}" destId="{B6991679-2BEA-4BE8-AEAB-EBCD733213D6}" srcOrd="2" destOrd="0" presId="urn:microsoft.com/office/officeart/2005/8/layout/orgChart1"/>
    <dgm:cxn modelId="{018849E4-8A90-4DFC-AA55-8BCEEFDB3419}" type="presParOf" srcId="{F8172EF3-8F4D-4B6C-996A-7981F9A6E51B}" destId="{BC3A81BF-C956-49E1-816F-4422548C2575}" srcOrd="4" destOrd="0" presId="urn:microsoft.com/office/officeart/2005/8/layout/orgChart1"/>
    <dgm:cxn modelId="{9D217311-0B7A-4FAD-9B96-36E5D63445CF}" type="presParOf" srcId="{F8172EF3-8F4D-4B6C-996A-7981F9A6E51B}" destId="{74E2CEF9-DEDD-4C06-B772-30A43E10BAC9}" srcOrd="5" destOrd="0" presId="urn:microsoft.com/office/officeart/2005/8/layout/orgChart1"/>
    <dgm:cxn modelId="{9121F921-240F-44D9-9CBE-19798AFE8152}" type="presParOf" srcId="{74E2CEF9-DEDD-4C06-B772-30A43E10BAC9}" destId="{36544680-F50E-465D-9EFF-FCFE06B6C27C}" srcOrd="0" destOrd="0" presId="urn:microsoft.com/office/officeart/2005/8/layout/orgChart1"/>
    <dgm:cxn modelId="{6E5ABE51-B379-451F-AA29-A18DF02C1761}" type="presParOf" srcId="{36544680-F50E-465D-9EFF-FCFE06B6C27C}" destId="{6101E480-E8EC-4A9A-BFB7-1D42B20553A6}" srcOrd="0" destOrd="0" presId="urn:microsoft.com/office/officeart/2005/8/layout/orgChart1"/>
    <dgm:cxn modelId="{D39DEB95-EB35-4F79-9BF4-7D9C1228B452}" type="presParOf" srcId="{36544680-F50E-465D-9EFF-FCFE06B6C27C}" destId="{C7DB08BF-629B-4883-B735-2784D2EC9C34}" srcOrd="1" destOrd="0" presId="urn:microsoft.com/office/officeart/2005/8/layout/orgChart1"/>
    <dgm:cxn modelId="{2CFD48F3-4F0A-4897-B3D1-C8E3C5DE827E}" type="presParOf" srcId="{74E2CEF9-DEDD-4C06-B772-30A43E10BAC9}" destId="{6D7B7CA7-3D3B-47C6-B5E2-8B82C78B5136}" srcOrd="1" destOrd="0" presId="urn:microsoft.com/office/officeart/2005/8/layout/orgChart1"/>
    <dgm:cxn modelId="{0A15090B-5017-4F04-A324-35969485A66D}" type="presParOf" srcId="{74E2CEF9-DEDD-4C06-B772-30A43E10BAC9}" destId="{C7E3E35D-9911-4C29-8EE7-91DCF7B78BE4}" srcOrd="2" destOrd="0" presId="urn:microsoft.com/office/officeart/2005/8/layout/orgChart1"/>
    <dgm:cxn modelId="{162F221E-736E-441F-885C-740E45D66108}" type="presParOf" srcId="{F8172EF3-8F4D-4B6C-996A-7981F9A6E51B}" destId="{40B75C57-7E9F-4D98-95A2-1819B197B05B}" srcOrd="6" destOrd="0" presId="urn:microsoft.com/office/officeart/2005/8/layout/orgChart1"/>
    <dgm:cxn modelId="{879D1742-F1CA-4496-A392-2FE0D80A985C}" type="presParOf" srcId="{F8172EF3-8F4D-4B6C-996A-7981F9A6E51B}" destId="{645229C3-CFC3-410E-A4A3-FD99D96CB7BF}" srcOrd="7" destOrd="0" presId="urn:microsoft.com/office/officeart/2005/8/layout/orgChart1"/>
    <dgm:cxn modelId="{EB6E6534-B7B7-4AC0-8EE2-21FF1ECE571E}" type="presParOf" srcId="{645229C3-CFC3-410E-A4A3-FD99D96CB7BF}" destId="{9D73EF84-ED0A-4479-A2F8-E58BC63DDBEB}" srcOrd="0" destOrd="0" presId="urn:microsoft.com/office/officeart/2005/8/layout/orgChart1"/>
    <dgm:cxn modelId="{2F84BC25-A994-41FC-AE85-3F9B970E2B80}" type="presParOf" srcId="{9D73EF84-ED0A-4479-A2F8-E58BC63DDBEB}" destId="{240FC6A7-5ED3-48DA-B946-B9D9253D3332}" srcOrd="0" destOrd="0" presId="urn:microsoft.com/office/officeart/2005/8/layout/orgChart1"/>
    <dgm:cxn modelId="{2A532917-A517-4736-A3B7-18FFC039741F}" type="presParOf" srcId="{9D73EF84-ED0A-4479-A2F8-E58BC63DDBEB}" destId="{359200CC-91F6-4E9B-9AB7-7D6241C5C366}" srcOrd="1" destOrd="0" presId="urn:microsoft.com/office/officeart/2005/8/layout/orgChart1"/>
    <dgm:cxn modelId="{CC575B4C-94CB-4EAC-A0BF-0A9D1D085D8E}" type="presParOf" srcId="{645229C3-CFC3-410E-A4A3-FD99D96CB7BF}" destId="{215DF744-80FC-4221-BF03-88549947EDDC}" srcOrd="1" destOrd="0" presId="urn:microsoft.com/office/officeart/2005/8/layout/orgChart1"/>
    <dgm:cxn modelId="{1F09C0B2-2200-41D7-BDF9-7F1070CCA3AC}" type="presParOf" srcId="{645229C3-CFC3-410E-A4A3-FD99D96CB7BF}" destId="{F2A2B9A4-5069-4CE5-B81E-85249F4692E6}" srcOrd="2" destOrd="0" presId="urn:microsoft.com/office/officeart/2005/8/layout/orgChart1"/>
    <dgm:cxn modelId="{1F00E8F4-9E97-407C-8AAB-FAF56E1F9A90}" type="presParOf" srcId="{F8172EF3-8F4D-4B6C-996A-7981F9A6E51B}" destId="{D18828BD-39A6-45E8-947F-4B394D88841C}" srcOrd="8" destOrd="0" presId="urn:microsoft.com/office/officeart/2005/8/layout/orgChart1"/>
    <dgm:cxn modelId="{3EA74EAC-05BD-4CC4-996E-186DED954EE9}" type="presParOf" srcId="{F8172EF3-8F4D-4B6C-996A-7981F9A6E51B}" destId="{F3286F65-5586-4A10-BD25-917BCB114536}" srcOrd="9" destOrd="0" presId="urn:microsoft.com/office/officeart/2005/8/layout/orgChart1"/>
    <dgm:cxn modelId="{4C4A1770-C8F0-4712-A493-B0566A910993}" type="presParOf" srcId="{F3286F65-5586-4A10-BD25-917BCB114536}" destId="{55BE0DA6-F48E-4CD3-B6E6-77E33CAD3221}" srcOrd="0" destOrd="0" presId="urn:microsoft.com/office/officeart/2005/8/layout/orgChart1"/>
    <dgm:cxn modelId="{C46F50C4-B30D-476D-AA05-FD79651F0227}" type="presParOf" srcId="{55BE0DA6-F48E-4CD3-B6E6-77E33CAD3221}" destId="{5EFB19C6-9071-45D6-9A5F-FF7248B59926}" srcOrd="0" destOrd="0" presId="urn:microsoft.com/office/officeart/2005/8/layout/orgChart1"/>
    <dgm:cxn modelId="{53754765-29E1-4C54-9256-2A107CC84BC2}" type="presParOf" srcId="{55BE0DA6-F48E-4CD3-B6E6-77E33CAD3221}" destId="{0E3E4E82-0E94-424E-AA2C-CCDDB0096E00}" srcOrd="1" destOrd="0" presId="urn:microsoft.com/office/officeart/2005/8/layout/orgChart1"/>
    <dgm:cxn modelId="{C7C93BBD-9FDD-48F9-BA32-4B975339B40D}" type="presParOf" srcId="{F3286F65-5586-4A10-BD25-917BCB114536}" destId="{F4FE03D1-E9C3-4570-B4BD-67352E2F40F6}" srcOrd="1" destOrd="0" presId="urn:microsoft.com/office/officeart/2005/8/layout/orgChart1"/>
    <dgm:cxn modelId="{3E337938-4830-43D6-B7D4-CB7822E3BF9F}" type="presParOf" srcId="{F3286F65-5586-4A10-BD25-917BCB114536}" destId="{48BC56DA-5CA9-4CB4-A819-2DD2413748B2}" srcOrd="2" destOrd="0" presId="urn:microsoft.com/office/officeart/2005/8/layout/orgChart1"/>
    <dgm:cxn modelId="{B7AC61B5-5275-461A-9ADA-4A48C6E4C96C}" type="presParOf" srcId="{F8172EF3-8F4D-4B6C-996A-7981F9A6E51B}" destId="{6CE93FA4-DBFC-410B-AA53-6FA6C1175D02}" srcOrd="10" destOrd="0" presId="urn:microsoft.com/office/officeart/2005/8/layout/orgChart1"/>
    <dgm:cxn modelId="{E9D37F73-68FC-497E-8B57-402BAABE88D6}" type="presParOf" srcId="{F8172EF3-8F4D-4B6C-996A-7981F9A6E51B}" destId="{7B704E9A-D577-47B4-9E6A-FE3C963AF2EA}" srcOrd="11" destOrd="0" presId="urn:microsoft.com/office/officeart/2005/8/layout/orgChart1"/>
    <dgm:cxn modelId="{84586410-3171-4FF0-AD92-148A6D4EA1F0}" type="presParOf" srcId="{7B704E9A-D577-47B4-9E6A-FE3C963AF2EA}" destId="{D2C88056-9F8B-4F6C-AFC0-B6E246B18E49}" srcOrd="0" destOrd="0" presId="urn:microsoft.com/office/officeart/2005/8/layout/orgChart1"/>
    <dgm:cxn modelId="{2C6D6BA2-E09E-4DDB-84F5-9060BB2A4871}" type="presParOf" srcId="{D2C88056-9F8B-4F6C-AFC0-B6E246B18E49}" destId="{472334CB-E5CB-4FC1-951F-93E0B608336A}" srcOrd="0" destOrd="0" presId="urn:microsoft.com/office/officeart/2005/8/layout/orgChart1"/>
    <dgm:cxn modelId="{9CF4B7EE-44FF-4340-B60F-D09989BDB539}" type="presParOf" srcId="{D2C88056-9F8B-4F6C-AFC0-B6E246B18E49}" destId="{51B0F90F-BF4A-4261-8086-BB4182C2B57C}" srcOrd="1" destOrd="0" presId="urn:microsoft.com/office/officeart/2005/8/layout/orgChart1"/>
    <dgm:cxn modelId="{CA8DB376-6D63-4E75-8135-721E230DB6D3}" type="presParOf" srcId="{7B704E9A-D577-47B4-9E6A-FE3C963AF2EA}" destId="{E28D8174-04C7-4914-A11B-53C18D5D018E}" srcOrd="1" destOrd="0" presId="urn:microsoft.com/office/officeart/2005/8/layout/orgChart1"/>
    <dgm:cxn modelId="{DFF6B98E-03AC-4E0D-B6C5-37471496BA20}" type="presParOf" srcId="{7B704E9A-D577-47B4-9E6A-FE3C963AF2EA}" destId="{89AF6834-8CBA-473C-8024-3EAAF59267D6}" srcOrd="2" destOrd="0" presId="urn:microsoft.com/office/officeart/2005/8/layout/orgChart1"/>
    <dgm:cxn modelId="{A5AD623E-16BB-44D5-BB23-AEF6599CF4FD}" type="presParOf" srcId="{F8172EF3-8F4D-4B6C-996A-7981F9A6E51B}" destId="{B50C4725-BB4F-4EA3-8D79-9570C7976FA9}" srcOrd="12" destOrd="0" presId="urn:microsoft.com/office/officeart/2005/8/layout/orgChart1"/>
    <dgm:cxn modelId="{B78FDCDF-1CDC-44FC-A2DF-9DC559C56AF2}" type="presParOf" srcId="{F8172EF3-8F4D-4B6C-996A-7981F9A6E51B}" destId="{D1493CB8-CD86-4C72-B232-CE67E80E889F}" srcOrd="13" destOrd="0" presId="urn:microsoft.com/office/officeart/2005/8/layout/orgChart1"/>
    <dgm:cxn modelId="{3D71EF20-C626-49E6-BBB2-6CD45DCC43CA}" type="presParOf" srcId="{D1493CB8-CD86-4C72-B232-CE67E80E889F}" destId="{0D9C2722-5180-4899-A920-0644C5A61664}" srcOrd="0" destOrd="0" presId="urn:microsoft.com/office/officeart/2005/8/layout/orgChart1"/>
    <dgm:cxn modelId="{98ABE8D8-95EE-42AF-AA47-0126CD5F5C84}" type="presParOf" srcId="{0D9C2722-5180-4899-A920-0644C5A61664}" destId="{A06FDF31-2B38-4E43-8CFC-A37560357FFE}" srcOrd="0" destOrd="0" presId="urn:microsoft.com/office/officeart/2005/8/layout/orgChart1"/>
    <dgm:cxn modelId="{97D0AB63-95E5-4436-8413-13EFE08F56D8}" type="presParOf" srcId="{0D9C2722-5180-4899-A920-0644C5A61664}" destId="{74828D1C-5C0D-4E5E-985A-F46EAD4B4D1F}" srcOrd="1" destOrd="0" presId="urn:microsoft.com/office/officeart/2005/8/layout/orgChart1"/>
    <dgm:cxn modelId="{E13818BA-EBDF-475D-ADAE-ACE74EB3E0CB}" type="presParOf" srcId="{D1493CB8-CD86-4C72-B232-CE67E80E889F}" destId="{162C967B-8C41-4169-A672-6C6A15B83E1B}" srcOrd="1" destOrd="0" presId="urn:microsoft.com/office/officeart/2005/8/layout/orgChart1"/>
    <dgm:cxn modelId="{6FF42458-A30D-474D-9E4B-9B3BC85A4D8C}" type="presParOf" srcId="{D1493CB8-CD86-4C72-B232-CE67E80E889F}" destId="{225231D4-3BF0-4729-9A39-A335A86651D6}" srcOrd="2" destOrd="0" presId="urn:microsoft.com/office/officeart/2005/8/layout/orgChart1"/>
    <dgm:cxn modelId="{CF374752-136D-4677-98B1-817AD2A952AE}" type="presParOf" srcId="{F8172EF3-8F4D-4B6C-996A-7981F9A6E51B}" destId="{01606193-A68D-4A18-BD94-F4AC1DFD90F1}" srcOrd="14" destOrd="0" presId="urn:microsoft.com/office/officeart/2005/8/layout/orgChart1"/>
    <dgm:cxn modelId="{66BA1BB9-14CA-41E3-B432-E23CEB868136}" type="presParOf" srcId="{F8172EF3-8F4D-4B6C-996A-7981F9A6E51B}" destId="{9372209B-11F6-4F14-93DC-25E835059281}" srcOrd="15" destOrd="0" presId="urn:microsoft.com/office/officeart/2005/8/layout/orgChart1"/>
    <dgm:cxn modelId="{DBF15EF7-C8BA-4122-B947-8E1E5CDCE194}" type="presParOf" srcId="{9372209B-11F6-4F14-93DC-25E835059281}" destId="{A4DAB0D2-12FF-4ACD-8368-5D1B0644B63F}" srcOrd="0" destOrd="0" presId="urn:microsoft.com/office/officeart/2005/8/layout/orgChart1"/>
    <dgm:cxn modelId="{9C45929F-6FEF-452C-BE44-0066847EF117}" type="presParOf" srcId="{A4DAB0D2-12FF-4ACD-8368-5D1B0644B63F}" destId="{143789F2-4A53-46C4-93FB-C263CACFA65B}" srcOrd="0" destOrd="0" presId="urn:microsoft.com/office/officeart/2005/8/layout/orgChart1"/>
    <dgm:cxn modelId="{89A0B8D9-CB5A-460D-A674-3160D4EB1DDB}" type="presParOf" srcId="{A4DAB0D2-12FF-4ACD-8368-5D1B0644B63F}" destId="{90FBD592-D15F-4AA5-99CA-1BCFB7C5448D}" srcOrd="1" destOrd="0" presId="urn:microsoft.com/office/officeart/2005/8/layout/orgChart1"/>
    <dgm:cxn modelId="{9778A22E-A061-4C79-AC91-3F872C0295BF}" type="presParOf" srcId="{9372209B-11F6-4F14-93DC-25E835059281}" destId="{C10C2410-7CD3-4666-96CF-7FF85FBB5318}" srcOrd="1" destOrd="0" presId="urn:microsoft.com/office/officeart/2005/8/layout/orgChart1"/>
    <dgm:cxn modelId="{A12C4FBA-1709-4A9F-BBE5-7C7E0ABD6BCD}" type="presParOf" srcId="{9372209B-11F6-4F14-93DC-25E835059281}" destId="{71826077-AB96-405B-AAC4-58D5E813CC6D}" srcOrd="2" destOrd="0" presId="urn:microsoft.com/office/officeart/2005/8/layout/orgChart1"/>
    <dgm:cxn modelId="{B88C118F-94DD-4C7E-9F4D-89EC8708B82F}" type="presParOf" srcId="{CF097675-3096-4A69-B437-05A6A2464789}" destId="{68930668-8958-4E71-A553-0D46901D2DB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FDBADC-9CC8-4EDF-8F06-F2B0E584B5A5}">
      <dsp:nvSpPr>
        <dsp:cNvPr id="0" name=""/>
        <dsp:cNvSpPr/>
      </dsp:nvSpPr>
      <dsp:spPr>
        <a:xfrm>
          <a:off x="6013740" y="1701599"/>
          <a:ext cx="5343301" cy="1095042"/>
        </a:xfrm>
        <a:custGeom>
          <a:avLst/>
          <a:gdLst/>
          <a:ahLst/>
          <a:cxnLst/>
          <a:rect l="0" t="0" r="0" b="0"/>
          <a:pathLst>
            <a:path>
              <a:moveTo>
                <a:pt x="0" y="0"/>
              </a:moveTo>
              <a:lnTo>
                <a:pt x="0" y="962104"/>
              </a:lnTo>
              <a:lnTo>
                <a:pt x="5343301" y="962104"/>
              </a:lnTo>
              <a:lnTo>
                <a:pt x="5343301"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797FDD6-A6A3-47C9-9C90-06D49B7643B8}">
      <dsp:nvSpPr>
        <dsp:cNvPr id="0" name=""/>
        <dsp:cNvSpPr/>
      </dsp:nvSpPr>
      <dsp:spPr>
        <a:xfrm>
          <a:off x="6013740" y="1701599"/>
          <a:ext cx="3811348" cy="1095042"/>
        </a:xfrm>
        <a:custGeom>
          <a:avLst/>
          <a:gdLst/>
          <a:ahLst/>
          <a:cxnLst/>
          <a:rect l="0" t="0" r="0" b="0"/>
          <a:pathLst>
            <a:path>
              <a:moveTo>
                <a:pt x="0" y="0"/>
              </a:moveTo>
              <a:lnTo>
                <a:pt x="0" y="962104"/>
              </a:lnTo>
              <a:lnTo>
                <a:pt x="3811348" y="962104"/>
              </a:lnTo>
              <a:lnTo>
                <a:pt x="3811348"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3DB4D33-88EC-4484-B739-8FFDCB10B72D}">
      <dsp:nvSpPr>
        <dsp:cNvPr id="0" name=""/>
        <dsp:cNvSpPr/>
      </dsp:nvSpPr>
      <dsp:spPr>
        <a:xfrm>
          <a:off x="6013740" y="1701599"/>
          <a:ext cx="2279394" cy="1095042"/>
        </a:xfrm>
        <a:custGeom>
          <a:avLst/>
          <a:gdLst/>
          <a:ahLst/>
          <a:cxnLst/>
          <a:rect l="0" t="0" r="0" b="0"/>
          <a:pathLst>
            <a:path>
              <a:moveTo>
                <a:pt x="0" y="0"/>
              </a:moveTo>
              <a:lnTo>
                <a:pt x="0" y="962104"/>
              </a:lnTo>
              <a:lnTo>
                <a:pt x="2279394" y="962104"/>
              </a:lnTo>
              <a:lnTo>
                <a:pt x="2279394"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226C98C-2771-4EDE-AEBC-F1A0A97A26AA}">
      <dsp:nvSpPr>
        <dsp:cNvPr id="0" name=""/>
        <dsp:cNvSpPr/>
      </dsp:nvSpPr>
      <dsp:spPr>
        <a:xfrm>
          <a:off x="6013740" y="1701599"/>
          <a:ext cx="747441" cy="1095042"/>
        </a:xfrm>
        <a:custGeom>
          <a:avLst/>
          <a:gdLst/>
          <a:ahLst/>
          <a:cxnLst/>
          <a:rect l="0" t="0" r="0" b="0"/>
          <a:pathLst>
            <a:path>
              <a:moveTo>
                <a:pt x="0" y="0"/>
              </a:moveTo>
              <a:lnTo>
                <a:pt x="0" y="962104"/>
              </a:lnTo>
              <a:lnTo>
                <a:pt x="747441" y="962104"/>
              </a:lnTo>
              <a:lnTo>
                <a:pt x="747441"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86C6DCF-D524-45E1-93B6-4E95F472810A}">
      <dsp:nvSpPr>
        <dsp:cNvPr id="0" name=""/>
        <dsp:cNvSpPr/>
      </dsp:nvSpPr>
      <dsp:spPr>
        <a:xfrm>
          <a:off x="5229228" y="1701599"/>
          <a:ext cx="784512" cy="1095042"/>
        </a:xfrm>
        <a:custGeom>
          <a:avLst/>
          <a:gdLst/>
          <a:ahLst/>
          <a:cxnLst/>
          <a:rect l="0" t="0" r="0" b="0"/>
          <a:pathLst>
            <a:path>
              <a:moveTo>
                <a:pt x="784512" y="0"/>
              </a:moveTo>
              <a:lnTo>
                <a:pt x="78451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3A9915A-337D-4066-AA48-2146CEF49B59}">
      <dsp:nvSpPr>
        <dsp:cNvPr id="0" name=""/>
        <dsp:cNvSpPr/>
      </dsp:nvSpPr>
      <dsp:spPr>
        <a:xfrm>
          <a:off x="3697274" y="1701599"/>
          <a:ext cx="2316465" cy="1095042"/>
        </a:xfrm>
        <a:custGeom>
          <a:avLst/>
          <a:gdLst/>
          <a:ahLst/>
          <a:cxnLst/>
          <a:rect l="0" t="0" r="0" b="0"/>
          <a:pathLst>
            <a:path>
              <a:moveTo>
                <a:pt x="2316465" y="0"/>
              </a:moveTo>
              <a:lnTo>
                <a:pt x="2316465"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B25D38D-2EC3-4725-864D-F8FBFFF0A5F6}">
      <dsp:nvSpPr>
        <dsp:cNvPr id="0" name=""/>
        <dsp:cNvSpPr/>
      </dsp:nvSpPr>
      <dsp:spPr>
        <a:xfrm>
          <a:off x="2165321" y="1701599"/>
          <a:ext cx="3848418" cy="1095042"/>
        </a:xfrm>
        <a:custGeom>
          <a:avLst/>
          <a:gdLst/>
          <a:ahLst/>
          <a:cxnLst/>
          <a:rect l="0" t="0" r="0" b="0"/>
          <a:pathLst>
            <a:path>
              <a:moveTo>
                <a:pt x="3848418" y="0"/>
              </a:moveTo>
              <a:lnTo>
                <a:pt x="3848418"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0D41BA-FF0A-41BC-89B9-D1498368BCBC}">
      <dsp:nvSpPr>
        <dsp:cNvPr id="0" name=""/>
        <dsp:cNvSpPr/>
      </dsp:nvSpPr>
      <dsp:spPr>
        <a:xfrm>
          <a:off x="633367" y="1701599"/>
          <a:ext cx="5380372" cy="1095042"/>
        </a:xfrm>
        <a:custGeom>
          <a:avLst/>
          <a:gdLst/>
          <a:ahLst/>
          <a:cxnLst/>
          <a:rect l="0" t="0" r="0" b="0"/>
          <a:pathLst>
            <a:path>
              <a:moveTo>
                <a:pt x="5380372" y="0"/>
              </a:moveTo>
              <a:lnTo>
                <a:pt x="5380372" y="962104"/>
              </a:lnTo>
              <a:lnTo>
                <a:pt x="0" y="962104"/>
              </a:lnTo>
              <a:lnTo>
                <a:pt x="0" y="109504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9780D9C-27E7-4350-A90F-9ED34353E095}">
      <dsp:nvSpPr>
        <dsp:cNvPr id="0" name=""/>
        <dsp:cNvSpPr/>
      </dsp:nvSpPr>
      <dsp:spPr>
        <a:xfrm>
          <a:off x="3420592" y="591667"/>
          <a:ext cx="5186295" cy="110993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buNone/>
          </a:pPr>
          <a:r>
            <a:rPr lang="en-US" sz="2400" kern="1200" dirty="0">
              <a:solidFill>
                <a:sysClr val="window" lastClr="FFFFFF"/>
              </a:solidFill>
              <a:latin typeface="Arial" panose="020B0604020202020204"/>
              <a:ea typeface="+mn-ea"/>
              <a:cs typeface="+mn-cs"/>
            </a:rPr>
            <a:t>Chapter 9 Creating the project schedule</a:t>
          </a:r>
        </a:p>
      </dsp:txBody>
      <dsp:txXfrm>
        <a:off x="3420592" y="591667"/>
        <a:ext cx="5186295" cy="1109931"/>
      </dsp:txXfrm>
    </dsp:sp>
    <dsp:sp modelId="{C29E9936-749E-4F8B-878F-C7CB54434383}">
      <dsp:nvSpPr>
        <dsp:cNvPr id="0" name=""/>
        <dsp:cNvSpPr/>
      </dsp:nvSpPr>
      <dsp:spPr>
        <a:xfrm>
          <a:off x="32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Work activities </a:t>
          </a:r>
        </a:p>
      </dsp:txBody>
      <dsp:txXfrm>
        <a:off x="329" y="2796642"/>
        <a:ext cx="1266077" cy="1201190"/>
      </dsp:txXfrm>
    </dsp:sp>
    <dsp:sp modelId="{85591033-3DE7-4DB8-A5E5-19B01575CD9F}">
      <dsp:nvSpPr>
        <dsp:cNvPr id="0" name=""/>
        <dsp:cNvSpPr/>
      </dsp:nvSpPr>
      <dsp:spPr>
        <a:xfrm>
          <a:off x="1532282"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Sequencing activities </a:t>
          </a:r>
        </a:p>
      </dsp:txBody>
      <dsp:txXfrm>
        <a:off x="1532282" y="2796642"/>
        <a:ext cx="1266077" cy="1201190"/>
      </dsp:txXfrm>
    </dsp:sp>
    <dsp:sp modelId="{8407B4CE-E841-483F-A227-BA3CE8DB9B1D}">
      <dsp:nvSpPr>
        <dsp:cNvPr id="0" name=""/>
        <dsp:cNvSpPr/>
      </dsp:nvSpPr>
      <dsp:spPr>
        <a:xfrm>
          <a:off x="306423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Software modeling</a:t>
          </a:r>
        </a:p>
      </dsp:txBody>
      <dsp:txXfrm>
        <a:off x="3064236" y="2796642"/>
        <a:ext cx="1266077" cy="1201190"/>
      </dsp:txXfrm>
    </dsp:sp>
    <dsp:sp modelId="{BF1EB7D7-8D2A-4678-85A2-F06FC6E10BB0}">
      <dsp:nvSpPr>
        <dsp:cNvPr id="0" name=""/>
        <dsp:cNvSpPr/>
      </dsp:nvSpPr>
      <dsp:spPr>
        <a:xfrm>
          <a:off x="4596189"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Predecessor relationship codes </a:t>
          </a:r>
        </a:p>
      </dsp:txBody>
      <dsp:txXfrm>
        <a:off x="4596189" y="2796642"/>
        <a:ext cx="1266077" cy="1201190"/>
      </dsp:txXfrm>
    </dsp:sp>
    <dsp:sp modelId="{E8A48634-8D36-4C68-BE6D-0460ABC8B0BB}">
      <dsp:nvSpPr>
        <dsp:cNvPr id="0" name=""/>
        <dsp:cNvSpPr/>
      </dsp:nvSpPr>
      <dsp:spPr>
        <a:xfrm>
          <a:off x="612814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Work unit resources</a:t>
          </a:r>
        </a:p>
      </dsp:txBody>
      <dsp:txXfrm>
        <a:off x="6128143" y="2796642"/>
        <a:ext cx="1266077" cy="1201190"/>
      </dsp:txXfrm>
    </dsp:sp>
    <dsp:sp modelId="{E6DE1F39-34DD-4694-B5B1-C5E14C670061}">
      <dsp:nvSpPr>
        <dsp:cNvPr id="0" name=""/>
        <dsp:cNvSpPr/>
      </dsp:nvSpPr>
      <dsp:spPr>
        <a:xfrm>
          <a:off x="7660096"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Estimating activity durations</a:t>
          </a:r>
        </a:p>
      </dsp:txBody>
      <dsp:txXfrm>
        <a:off x="7660096" y="2796642"/>
        <a:ext cx="1266077" cy="1201190"/>
      </dsp:txXfrm>
    </dsp:sp>
    <dsp:sp modelId="{5670CD2D-8D8D-430A-B2F0-A10D8474A186}">
      <dsp:nvSpPr>
        <dsp:cNvPr id="0" name=""/>
        <dsp:cNvSpPr/>
      </dsp:nvSpPr>
      <dsp:spPr>
        <a:xfrm>
          <a:off x="9192050"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Developing the project schedule</a:t>
          </a:r>
        </a:p>
      </dsp:txBody>
      <dsp:txXfrm>
        <a:off x="9192050" y="2796642"/>
        <a:ext cx="1266077" cy="1201190"/>
      </dsp:txXfrm>
    </dsp:sp>
    <dsp:sp modelId="{F5244329-1ABF-49F4-9B2B-86EE8CC92B6F}">
      <dsp:nvSpPr>
        <dsp:cNvPr id="0" name=""/>
        <dsp:cNvSpPr/>
      </dsp:nvSpPr>
      <dsp:spPr>
        <a:xfrm>
          <a:off x="10724003" y="2796642"/>
          <a:ext cx="1266077" cy="120119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MSP schedule generation mechanics (stage one</a:t>
          </a:r>
        </a:p>
      </dsp:txBody>
      <dsp:txXfrm>
        <a:off x="10724003" y="2796642"/>
        <a:ext cx="1266077" cy="12011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606193-A68D-4A18-BD94-F4AC1DFD90F1}">
      <dsp:nvSpPr>
        <dsp:cNvPr id="0" name=""/>
        <dsp:cNvSpPr/>
      </dsp:nvSpPr>
      <dsp:spPr>
        <a:xfrm>
          <a:off x="5973600" y="1905390"/>
          <a:ext cx="5422092" cy="821886"/>
        </a:xfrm>
        <a:custGeom>
          <a:avLst/>
          <a:gdLst/>
          <a:ahLst/>
          <a:cxnLst/>
          <a:rect l="0" t="0" r="0" b="0"/>
          <a:pathLst>
            <a:path>
              <a:moveTo>
                <a:pt x="0" y="0"/>
              </a:moveTo>
              <a:lnTo>
                <a:pt x="0" y="746160"/>
              </a:lnTo>
              <a:lnTo>
                <a:pt x="5422092" y="746160"/>
              </a:lnTo>
              <a:lnTo>
                <a:pt x="5422092"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50C4725-BB4F-4EA3-8D79-9570C7976FA9}">
      <dsp:nvSpPr>
        <dsp:cNvPr id="0" name=""/>
        <dsp:cNvSpPr/>
      </dsp:nvSpPr>
      <dsp:spPr>
        <a:xfrm>
          <a:off x="5973600" y="1905390"/>
          <a:ext cx="3925978" cy="821886"/>
        </a:xfrm>
        <a:custGeom>
          <a:avLst/>
          <a:gdLst/>
          <a:ahLst/>
          <a:cxnLst/>
          <a:rect l="0" t="0" r="0" b="0"/>
          <a:pathLst>
            <a:path>
              <a:moveTo>
                <a:pt x="0" y="0"/>
              </a:moveTo>
              <a:lnTo>
                <a:pt x="0" y="746160"/>
              </a:lnTo>
              <a:lnTo>
                <a:pt x="3925978" y="746160"/>
              </a:lnTo>
              <a:lnTo>
                <a:pt x="3925978"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CE93FA4-DBFC-410B-AA53-6FA6C1175D02}">
      <dsp:nvSpPr>
        <dsp:cNvPr id="0" name=""/>
        <dsp:cNvSpPr/>
      </dsp:nvSpPr>
      <dsp:spPr>
        <a:xfrm>
          <a:off x="5973600" y="1905390"/>
          <a:ext cx="2429864" cy="821886"/>
        </a:xfrm>
        <a:custGeom>
          <a:avLst/>
          <a:gdLst/>
          <a:ahLst/>
          <a:cxnLst/>
          <a:rect l="0" t="0" r="0" b="0"/>
          <a:pathLst>
            <a:path>
              <a:moveTo>
                <a:pt x="0" y="0"/>
              </a:moveTo>
              <a:lnTo>
                <a:pt x="0" y="746160"/>
              </a:lnTo>
              <a:lnTo>
                <a:pt x="2429864" y="746160"/>
              </a:lnTo>
              <a:lnTo>
                <a:pt x="2429864"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18828BD-39A6-45E8-947F-4B394D88841C}">
      <dsp:nvSpPr>
        <dsp:cNvPr id="0" name=""/>
        <dsp:cNvSpPr/>
      </dsp:nvSpPr>
      <dsp:spPr>
        <a:xfrm>
          <a:off x="5973600" y="1905390"/>
          <a:ext cx="933751" cy="821886"/>
        </a:xfrm>
        <a:custGeom>
          <a:avLst/>
          <a:gdLst/>
          <a:ahLst/>
          <a:cxnLst/>
          <a:rect l="0" t="0" r="0" b="0"/>
          <a:pathLst>
            <a:path>
              <a:moveTo>
                <a:pt x="0" y="0"/>
              </a:moveTo>
              <a:lnTo>
                <a:pt x="0" y="746160"/>
              </a:lnTo>
              <a:lnTo>
                <a:pt x="933751" y="746160"/>
              </a:lnTo>
              <a:lnTo>
                <a:pt x="933751"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0B75C57-7E9F-4D98-95A2-1819B197B05B}">
      <dsp:nvSpPr>
        <dsp:cNvPr id="0" name=""/>
        <dsp:cNvSpPr/>
      </dsp:nvSpPr>
      <dsp:spPr>
        <a:xfrm>
          <a:off x="5288280" y="1905390"/>
          <a:ext cx="685319" cy="821886"/>
        </a:xfrm>
        <a:custGeom>
          <a:avLst/>
          <a:gdLst/>
          <a:ahLst/>
          <a:cxnLst/>
          <a:rect l="0" t="0" r="0" b="0"/>
          <a:pathLst>
            <a:path>
              <a:moveTo>
                <a:pt x="685319" y="0"/>
              </a:moveTo>
              <a:lnTo>
                <a:pt x="685319"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C3A81BF-C956-49E1-816F-4422548C2575}">
      <dsp:nvSpPr>
        <dsp:cNvPr id="0" name=""/>
        <dsp:cNvSpPr/>
      </dsp:nvSpPr>
      <dsp:spPr>
        <a:xfrm>
          <a:off x="3669209" y="1905390"/>
          <a:ext cx="2304390" cy="821886"/>
        </a:xfrm>
        <a:custGeom>
          <a:avLst/>
          <a:gdLst/>
          <a:ahLst/>
          <a:cxnLst/>
          <a:rect l="0" t="0" r="0" b="0"/>
          <a:pathLst>
            <a:path>
              <a:moveTo>
                <a:pt x="2304390" y="0"/>
              </a:moveTo>
              <a:lnTo>
                <a:pt x="2304390"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B25D38D-2EC3-4725-864D-F8FBFFF0A5F6}">
      <dsp:nvSpPr>
        <dsp:cNvPr id="0" name=""/>
        <dsp:cNvSpPr/>
      </dsp:nvSpPr>
      <dsp:spPr>
        <a:xfrm>
          <a:off x="2173095" y="1905390"/>
          <a:ext cx="3800504" cy="821886"/>
        </a:xfrm>
        <a:custGeom>
          <a:avLst/>
          <a:gdLst/>
          <a:ahLst/>
          <a:cxnLst/>
          <a:rect l="0" t="0" r="0" b="0"/>
          <a:pathLst>
            <a:path>
              <a:moveTo>
                <a:pt x="3800504" y="0"/>
              </a:moveTo>
              <a:lnTo>
                <a:pt x="3800504"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60D41BA-FF0A-41BC-89B9-D1498368BCBC}">
      <dsp:nvSpPr>
        <dsp:cNvPr id="0" name=""/>
        <dsp:cNvSpPr/>
      </dsp:nvSpPr>
      <dsp:spPr>
        <a:xfrm>
          <a:off x="676982" y="1905390"/>
          <a:ext cx="5296618" cy="821886"/>
        </a:xfrm>
        <a:custGeom>
          <a:avLst/>
          <a:gdLst/>
          <a:ahLst/>
          <a:cxnLst/>
          <a:rect l="0" t="0" r="0" b="0"/>
          <a:pathLst>
            <a:path>
              <a:moveTo>
                <a:pt x="5296618" y="0"/>
              </a:moveTo>
              <a:lnTo>
                <a:pt x="5296618" y="746160"/>
              </a:lnTo>
              <a:lnTo>
                <a:pt x="0" y="746160"/>
              </a:lnTo>
              <a:lnTo>
                <a:pt x="0" y="821886"/>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9780D9C-27E7-4350-A90F-9ED34353E095}">
      <dsp:nvSpPr>
        <dsp:cNvPr id="0" name=""/>
        <dsp:cNvSpPr/>
      </dsp:nvSpPr>
      <dsp:spPr>
        <a:xfrm>
          <a:off x="3541496" y="696552"/>
          <a:ext cx="4864208" cy="120883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buNone/>
          </a:pPr>
          <a:r>
            <a:rPr lang="en-US" sz="2400" kern="1200" dirty="0">
              <a:solidFill>
                <a:sysClr val="window" lastClr="FFFFFF"/>
              </a:solidFill>
              <a:latin typeface="Arial" panose="020B0604020202020204"/>
              <a:ea typeface="+mn-ea"/>
              <a:cs typeface="+mn-cs"/>
            </a:rPr>
            <a:t>Chapter 9 Creating the project schedule</a:t>
          </a:r>
        </a:p>
      </dsp:txBody>
      <dsp:txXfrm>
        <a:off x="3541496" y="696552"/>
        <a:ext cx="4864208" cy="1208838"/>
      </dsp:txXfrm>
    </dsp:sp>
    <dsp:sp modelId="{C29E9936-749E-4F8B-878F-C7CB54434383}">
      <dsp:nvSpPr>
        <dsp:cNvPr id="0" name=""/>
        <dsp:cNvSpPr/>
      </dsp:nvSpPr>
      <dsp:spPr>
        <a:xfrm>
          <a:off x="465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Sample first cut schedule problem</a:t>
          </a:r>
        </a:p>
      </dsp:txBody>
      <dsp:txXfrm>
        <a:off x="4651" y="2727276"/>
        <a:ext cx="1344661" cy="1633166"/>
      </dsp:txXfrm>
    </dsp:sp>
    <dsp:sp modelId="{85591033-3DE7-4DB8-A5E5-19B01575CD9F}">
      <dsp:nvSpPr>
        <dsp:cNvPr id="0" name=""/>
        <dsp:cNvSpPr/>
      </dsp:nvSpPr>
      <dsp:spPr>
        <a:xfrm>
          <a:off x="1500765"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Results for the first cut plan</a:t>
          </a:r>
        </a:p>
      </dsp:txBody>
      <dsp:txXfrm>
        <a:off x="1500765" y="2727276"/>
        <a:ext cx="1344661" cy="1633166"/>
      </dsp:txXfrm>
    </dsp:sp>
    <dsp:sp modelId="{6101E480-E8EC-4A9A-BFB7-1D42B20553A6}">
      <dsp:nvSpPr>
        <dsp:cNvPr id="0" name=""/>
        <dsp:cNvSpPr/>
      </dsp:nvSpPr>
      <dsp:spPr>
        <a:xfrm>
          <a:off x="299687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Critical path</a:t>
          </a:r>
        </a:p>
      </dsp:txBody>
      <dsp:txXfrm>
        <a:off x="2996878" y="2727276"/>
        <a:ext cx="1344661" cy="1633166"/>
      </dsp:txXfrm>
    </dsp:sp>
    <dsp:sp modelId="{240FC6A7-5ED3-48DA-B946-B9D9253D3332}">
      <dsp:nvSpPr>
        <dsp:cNvPr id="0" name=""/>
        <dsp:cNvSpPr/>
      </dsp:nvSpPr>
      <dsp:spPr>
        <a:xfrm>
          <a:off x="4492992" y="2727276"/>
          <a:ext cx="1590576"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Supplementary technical reference</a:t>
          </a:r>
        </a:p>
      </dsp:txBody>
      <dsp:txXfrm>
        <a:off x="4492992" y="2727276"/>
        <a:ext cx="1590576" cy="1633166"/>
      </dsp:txXfrm>
    </dsp:sp>
    <dsp:sp modelId="{5EFB19C6-9071-45D6-9A5F-FF7248B59926}">
      <dsp:nvSpPr>
        <dsp:cNvPr id="0" name=""/>
        <dsp:cNvSpPr/>
      </dsp:nvSpPr>
      <dsp:spPr>
        <a:xfrm>
          <a:off x="6235020"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Plan status mechanics </a:t>
          </a:r>
        </a:p>
      </dsp:txBody>
      <dsp:txXfrm>
        <a:off x="6235020" y="2727276"/>
        <a:ext cx="1344661" cy="1633166"/>
      </dsp:txXfrm>
    </dsp:sp>
    <dsp:sp modelId="{472334CB-E5CB-4FC1-951F-93E0B608336A}">
      <dsp:nvSpPr>
        <dsp:cNvPr id="0" name=""/>
        <dsp:cNvSpPr/>
      </dsp:nvSpPr>
      <dsp:spPr>
        <a:xfrm>
          <a:off x="7731134"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Forward path calculations </a:t>
          </a:r>
        </a:p>
      </dsp:txBody>
      <dsp:txXfrm>
        <a:off x="7731134" y="2727276"/>
        <a:ext cx="1344661" cy="1633166"/>
      </dsp:txXfrm>
    </dsp:sp>
    <dsp:sp modelId="{A06FDF31-2B38-4E43-8CFC-A37560357FFE}">
      <dsp:nvSpPr>
        <dsp:cNvPr id="0" name=""/>
        <dsp:cNvSpPr/>
      </dsp:nvSpPr>
      <dsp:spPr>
        <a:xfrm>
          <a:off x="9227248"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Backward pass calculation</a:t>
          </a:r>
        </a:p>
      </dsp:txBody>
      <dsp:txXfrm>
        <a:off x="9227248" y="2727276"/>
        <a:ext cx="1344661" cy="1633166"/>
      </dsp:txXfrm>
    </dsp:sp>
    <dsp:sp modelId="{143789F2-4A53-46C4-93FB-C263CACFA65B}">
      <dsp:nvSpPr>
        <dsp:cNvPr id="0" name=""/>
        <dsp:cNvSpPr/>
      </dsp:nvSpPr>
      <dsp:spPr>
        <a:xfrm>
          <a:off x="10723361" y="2727276"/>
          <a:ext cx="1344661" cy="163316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buNone/>
          </a:pPr>
          <a:r>
            <a:rPr lang="en-US" sz="1600" kern="1200" dirty="0">
              <a:solidFill>
                <a:sysClr val="window" lastClr="FFFFFF"/>
              </a:solidFill>
              <a:latin typeface="Arial" panose="020B0604020202020204"/>
              <a:ea typeface="+mn-ea"/>
              <a:cs typeface="+mn-cs"/>
            </a:rPr>
            <a:t>MSP equivalent output</a:t>
          </a:r>
        </a:p>
      </dsp:txBody>
      <dsp:txXfrm>
        <a:off x="10723361" y="2727276"/>
        <a:ext cx="1344661" cy="163316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05709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47632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arts.brainkart.com/"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hyperlink" Target="https://www.workamajig.com/" TargetMode="External"/><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56.xml.rels><?xml version="1.0" encoding="UTF-8" standalone="yes"?>
<Relationships xmlns="http://schemas.openxmlformats.org/package/2006/relationships"><Relationship Id="rId3" Type="http://schemas.openxmlformats.org/officeDocument/2006/relationships/hyperlink" Target="https://www.workamajig.co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hyperlink" Target="https://www.workamajig.com/" TargetMode="External"/><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hyperlink" Target="http://www.referenceforbusiness.com/management/Pr-Sa/Program-Evaluation-and-Review-Technique-andCritical-Path-Method.html"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194617" y="3793211"/>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Saad</a:t>
            </a:r>
            <a:endParaRPr lang="en-US" sz="2400" b="1" dirty="0">
              <a:solidFill>
                <a:srgbClr val="00B0F0"/>
              </a:solidFill>
              <a:latin typeface="Alexandria" charset="0"/>
            </a:endParaRP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194617" y="1670467"/>
            <a:ext cx="5779733" cy="3194391"/>
            <a:chOff x="194617" y="1670467"/>
            <a:chExt cx="5779733" cy="3194391"/>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194617" y="4218527"/>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xmlns="" id="{E797CB7D-BFA8-42D1-A68B-EE17BABC12AB}"/>
              </a:ext>
            </a:extLst>
          </p:cNvPr>
          <p:cNvSpPr txBox="1"/>
          <p:nvPr/>
        </p:nvSpPr>
        <p:spPr>
          <a:xfrm>
            <a:off x="601345" y="4894699"/>
            <a:ext cx="10066655" cy="1815882"/>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PMG 312- L8</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S4 - Tools and techniques for developing the project plan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rPr>
              <a:t>Ch. 9 - Creating the project schedule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xmlns="" id="{7E3E483A-01FE-E785-7450-0B89B4AD8068}"/>
              </a:ext>
            </a:extLst>
          </p:cNvPr>
          <p:cNvPicPr>
            <a:picLocks noChangeAspect="1"/>
          </p:cNvPicPr>
          <p:nvPr/>
        </p:nvPicPr>
        <p:blipFill>
          <a:blip r:embed="rId4"/>
          <a:stretch>
            <a:fillRect/>
          </a:stretch>
        </p:blipFill>
        <p:spPr>
          <a:xfrm>
            <a:off x="5838825" y="1463700"/>
            <a:ext cx="5832912" cy="29164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7602" y="914975"/>
            <a:ext cx="14110696" cy="4848643"/>
            <a:chOff x="-5898873" y="1413154"/>
            <a:chExt cx="14110696" cy="4848643"/>
          </a:xfrm>
        </p:grpSpPr>
        <p:sp>
          <p:nvSpPr>
            <p:cNvPr id="8" name="TextBox 7">
              <a:extLst>
                <a:ext uri="{FF2B5EF4-FFF2-40B4-BE49-F238E27FC236}">
                  <a16:creationId xmlns:a16="http://schemas.microsoft.com/office/drawing/2014/main" xmlns="" id="{444010BA-ED8C-683C-E1D9-5ED4F150AEC7}"/>
                </a:ext>
              </a:extLst>
            </p:cNvPr>
            <p:cNvSpPr txBox="1"/>
            <p:nvPr/>
          </p:nvSpPr>
          <p:spPr>
            <a:xfrm>
              <a:off x="2566742" y="1413154"/>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5898873" y="5615466"/>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14" name="TextBox 15">
            <a:extLst>
              <a:ext uri="{FF2B5EF4-FFF2-40B4-BE49-F238E27FC236}">
                <a16:creationId xmlns:a16="http://schemas.microsoft.com/office/drawing/2014/main" xmlns="" id="{0B61F942-5F5D-973F-8110-D58F5142508C}"/>
              </a:ext>
            </a:extLst>
          </p:cNvPr>
          <p:cNvSpPr txBox="1"/>
          <p:nvPr/>
        </p:nvSpPr>
        <p:spPr>
          <a:xfrm>
            <a:off x="4269840" y="3376882"/>
            <a:ext cx="7570571" cy="2246769"/>
          </a:xfrm>
          <a:prstGeom prst="rect">
            <a:avLst/>
          </a:prstGeom>
          <a:solidFill>
            <a:srgbClr val="00B0F0"/>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PMG 312- L8</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S4 - Tools and techniques for developing the project plan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Ch. 9 - Creating the project schedule</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6C9601D-F957-2570-FA48-CFF1ADD6ACF4}"/>
              </a:ext>
            </a:extLst>
          </p:cNvPr>
          <p:cNvSpPr txBox="1"/>
          <p:nvPr/>
        </p:nvSpPr>
        <p:spPr>
          <a:xfrm>
            <a:off x="1083734" y="1045170"/>
            <a:ext cx="10886643" cy="400110"/>
          </a:xfrm>
          <a:prstGeom prst="rect">
            <a:avLst/>
          </a:prstGeom>
          <a:solidFill>
            <a:srgbClr val="00B0F0"/>
          </a:solidFill>
        </p:spPr>
        <p:txBody>
          <a:bodyPr wrap="square" rtlCol="0">
            <a:spAutoFit/>
          </a:bodyPr>
          <a:lstStyle/>
          <a:p>
            <a:r>
              <a:rPr lang="en-US" sz="2000" dirty="0">
                <a:solidFill>
                  <a:prstClr val="white"/>
                </a:solidFill>
                <a:latin typeface="Tajawal Medium" panose="00000600000000000000" pitchFamily="2" charset="-78"/>
                <a:cs typeface="Tajawal Medium" panose="00000600000000000000" pitchFamily="2" charset="-78"/>
              </a:rPr>
              <a:t>Section IV: Tools and techniques for developing the project plan</a:t>
            </a:r>
          </a:p>
        </p:txBody>
      </p:sp>
      <p:graphicFrame>
        <p:nvGraphicFramePr>
          <p:cNvPr id="4" name="Diagram 3">
            <a:extLst>
              <a:ext uri="{FF2B5EF4-FFF2-40B4-BE49-F238E27FC236}">
                <a16:creationId xmlns:a16="http://schemas.microsoft.com/office/drawing/2014/main" xmlns="" id="{91AFAFAD-A1F4-F022-4DC9-513C723AC7F2}"/>
              </a:ext>
            </a:extLst>
          </p:cNvPr>
          <p:cNvGraphicFramePr/>
          <p:nvPr>
            <p:extLst>
              <p:ext uri="{D42A27DB-BD31-4B8C-83A1-F6EECF244321}">
                <p14:modId xmlns:p14="http://schemas.microsoft.com/office/powerpoint/2010/main" val="1795264973"/>
              </p:ext>
            </p:extLst>
          </p:nvPr>
        </p:nvGraphicFramePr>
        <p:xfrm>
          <a:off x="100795" y="1009657"/>
          <a:ext cx="1199041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740341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43A0413-0ECE-DCF6-8701-19A8BC9D20E8}"/>
              </a:ext>
            </a:extLst>
          </p:cNvPr>
          <p:cNvSpPr txBox="1"/>
          <p:nvPr/>
        </p:nvSpPr>
        <p:spPr>
          <a:xfrm>
            <a:off x="318909" y="1155869"/>
            <a:ext cx="11561916" cy="400110"/>
          </a:xfrm>
          <a:prstGeom prst="rect">
            <a:avLst/>
          </a:prstGeom>
          <a:solidFill>
            <a:srgbClr val="00B0F0"/>
          </a:solidFill>
        </p:spPr>
        <p:txBody>
          <a:bodyPr wrap="square" rtlCol="0">
            <a:spAutoFit/>
          </a:bodyPr>
          <a:lstStyle/>
          <a:p>
            <a:r>
              <a:rPr lang="en-US" sz="2000" dirty="0">
                <a:solidFill>
                  <a:prstClr val="white"/>
                </a:solidFill>
                <a:latin typeface="Tajawal Medium" panose="00000600000000000000" pitchFamily="2" charset="-78"/>
                <a:cs typeface="Tajawal Medium" panose="00000600000000000000" pitchFamily="2" charset="-78"/>
              </a:rPr>
              <a:t>Section IV: Tools and techniques for developing the project plan</a:t>
            </a:r>
          </a:p>
        </p:txBody>
      </p:sp>
      <p:graphicFrame>
        <p:nvGraphicFramePr>
          <p:cNvPr id="8" name="Diagram 7">
            <a:extLst>
              <a:ext uri="{FF2B5EF4-FFF2-40B4-BE49-F238E27FC236}">
                <a16:creationId xmlns:a16="http://schemas.microsoft.com/office/drawing/2014/main" xmlns="" id="{5F9B03C7-ABDF-C6F7-6016-D71DFF38C466}"/>
              </a:ext>
            </a:extLst>
          </p:cNvPr>
          <p:cNvGraphicFramePr/>
          <p:nvPr>
            <p:extLst>
              <p:ext uri="{D42A27DB-BD31-4B8C-83A1-F6EECF244321}">
                <p14:modId xmlns:p14="http://schemas.microsoft.com/office/powerpoint/2010/main" val="948146951"/>
              </p:ext>
            </p:extLst>
          </p:nvPr>
        </p:nvGraphicFramePr>
        <p:xfrm>
          <a:off x="119325" y="1043987"/>
          <a:ext cx="12072675" cy="57274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890874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43E7606-382D-766A-C146-9AF4BB11042C}"/>
              </a:ext>
            </a:extLst>
          </p:cNvPr>
          <p:cNvSpPr txBox="1"/>
          <p:nvPr/>
        </p:nvSpPr>
        <p:spPr>
          <a:xfrm>
            <a:off x="1467555" y="933046"/>
            <a:ext cx="10220330" cy="461665"/>
          </a:xfrm>
          <a:prstGeom prst="rect">
            <a:avLst/>
          </a:prstGeom>
          <a:solidFill>
            <a:srgbClr val="00B0F0"/>
          </a:solidFill>
        </p:spPr>
        <p:txBody>
          <a:bodyPr wrap="square" rtlCol="0">
            <a:spAutoFit/>
          </a:bodyPr>
          <a:lstStyle/>
          <a:p>
            <a:pPr algn="ctr"/>
            <a:r>
              <a:rPr lang="en-US" sz="24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4" name="Picture 3">
            <a:extLst>
              <a:ext uri="{FF2B5EF4-FFF2-40B4-BE49-F238E27FC236}">
                <a16:creationId xmlns:a16="http://schemas.microsoft.com/office/drawing/2014/main" xmlns="" id="{9587BED1-9B09-2C5A-7190-E7A8FE9CDD33}"/>
              </a:ext>
            </a:extLst>
          </p:cNvPr>
          <p:cNvPicPr>
            <a:picLocks noChangeAspect="1"/>
          </p:cNvPicPr>
          <p:nvPr/>
        </p:nvPicPr>
        <p:blipFill>
          <a:blip r:embed="rId3"/>
          <a:stretch>
            <a:fillRect/>
          </a:stretch>
        </p:blipFill>
        <p:spPr>
          <a:xfrm>
            <a:off x="210985" y="1416818"/>
            <a:ext cx="11861690" cy="5441182"/>
          </a:xfrm>
          <a:prstGeom prst="rect">
            <a:avLst/>
          </a:prstGeom>
        </p:spPr>
      </p:pic>
    </p:spTree>
    <p:extLst>
      <p:ext uri="{BB962C8B-B14F-4D97-AF65-F5344CB8AC3E}">
        <p14:creationId xmlns:p14="http://schemas.microsoft.com/office/powerpoint/2010/main" val="5079159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5116E34B-A1E0-C4AA-ECDA-98A840A2236E}"/>
              </a:ext>
            </a:extLst>
          </p:cNvPr>
          <p:cNvSpPr txBox="1"/>
          <p:nvPr/>
        </p:nvSpPr>
        <p:spPr>
          <a:xfrm>
            <a:off x="869245" y="1131801"/>
            <a:ext cx="11212948" cy="461665"/>
          </a:xfrm>
          <a:prstGeom prst="rect">
            <a:avLst/>
          </a:prstGeom>
          <a:solidFill>
            <a:srgbClr val="00B0F0"/>
          </a:solidFill>
        </p:spPr>
        <p:txBody>
          <a:bodyPr wrap="square" rtlCol="0">
            <a:spAutoFit/>
          </a:bodyPr>
          <a:lstStyle/>
          <a:p>
            <a:r>
              <a:rPr lang="en-US" sz="24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8" name="Picture 7">
            <a:extLst>
              <a:ext uri="{FF2B5EF4-FFF2-40B4-BE49-F238E27FC236}">
                <a16:creationId xmlns:a16="http://schemas.microsoft.com/office/drawing/2014/main" xmlns="" id="{9A6AD182-6B9E-C5F5-5327-08D58129023A}"/>
              </a:ext>
            </a:extLst>
          </p:cNvPr>
          <p:cNvPicPr>
            <a:picLocks noChangeAspect="1"/>
          </p:cNvPicPr>
          <p:nvPr/>
        </p:nvPicPr>
        <p:blipFill>
          <a:blip r:embed="rId3"/>
          <a:stretch>
            <a:fillRect/>
          </a:stretch>
        </p:blipFill>
        <p:spPr>
          <a:xfrm>
            <a:off x="754822" y="1814013"/>
            <a:ext cx="11108941" cy="5061586"/>
          </a:xfrm>
          <a:prstGeom prst="rect">
            <a:avLst/>
          </a:prstGeom>
        </p:spPr>
      </p:pic>
    </p:spTree>
    <p:extLst>
      <p:ext uri="{BB962C8B-B14F-4D97-AF65-F5344CB8AC3E}">
        <p14:creationId xmlns:p14="http://schemas.microsoft.com/office/powerpoint/2010/main" val="150238067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C57059DE-6123-6A83-9C2E-EFC386262F8D}"/>
              </a:ext>
            </a:extLst>
          </p:cNvPr>
          <p:cNvSpPr txBox="1"/>
          <p:nvPr/>
        </p:nvSpPr>
        <p:spPr>
          <a:xfrm>
            <a:off x="1045175" y="896004"/>
            <a:ext cx="10982869" cy="461665"/>
          </a:xfrm>
          <a:prstGeom prst="rect">
            <a:avLst/>
          </a:prstGeom>
          <a:solidFill>
            <a:srgbClr val="00B0F0"/>
          </a:solidFill>
        </p:spPr>
        <p:txBody>
          <a:bodyPr wrap="square" rtlCol="0">
            <a:spAutoFit/>
          </a:bodyPr>
          <a:lstStyle/>
          <a:p>
            <a:r>
              <a:rPr lang="en-US" sz="2400" dirty="0">
                <a:solidFill>
                  <a:prstClr val="white"/>
                </a:solidFill>
                <a:latin typeface="Tajawal Medium" panose="00000600000000000000" pitchFamily="2" charset="-78"/>
                <a:cs typeface="Tajawal Medium" panose="00000600000000000000" pitchFamily="2" charset="-78"/>
              </a:rPr>
              <a:t>Tools and techniques for developing the project plan</a:t>
            </a:r>
          </a:p>
        </p:txBody>
      </p:sp>
      <p:pic>
        <p:nvPicPr>
          <p:cNvPr id="10" name="Picture 9">
            <a:extLst>
              <a:ext uri="{FF2B5EF4-FFF2-40B4-BE49-F238E27FC236}">
                <a16:creationId xmlns:a16="http://schemas.microsoft.com/office/drawing/2014/main" xmlns="" id="{B3022B0B-F50A-DFB9-8B8A-B0DC6518E9B6}"/>
              </a:ext>
            </a:extLst>
          </p:cNvPr>
          <p:cNvPicPr>
            <a:picLocks noChangeAspect="1"/>
          </p:cNvPicPr>
          <p:nvPr/>
        </p:nvPicPr>
        <p:blipFill>
          <a:blip r:embed="rId3"/>
          <a:stretch>
            <a:fillRect/>
          </a:stretch>
        </p:blipFill>
        <p:spPr>
          <a:xfrm>
            <a:off x="2043270" y="1427678"/>
            <a:ext cx="8986680" cy="4663153"/>
          </a:xfrm>
          <a:prstGeom prst="rect">
            <a:avLst/>
          </a:prstGeom>
        </p:spPr>
      </p:pic>
    </p:spTree>
    <p:extLst>
      <p:ext uri="{BB962C8B-B14F-4D97-AF65-F5344CB8AC3E}">
        <p14:creationId xmlns:p14="http://schemas.microsoft.com/office/powerpoint/2010/main" val="5656930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E4DCF73-0B61-426A-62FD-EAE9C9F52DDB}"/>
              </a:ext>
            </a:extLst>
          </p:cNvPr>
          <p:cNvSpPr txBox="1"/>
          <p:nvPr/>
        </p:nvSpPr>
        <p:spPr>
          <a:xfrm>
            <a:off x="2626178" y="825802"/>
            <a:ext cx="7742825" cy="461665"/>
          </a:xfrm>
          <a:prstGeom prst="rect">
            <a:avLst/>
          </a:prstGeom>
          <a:solidFill>
            <a:srgbClr val="00B0F0"/>
          </a:solidFill>
        </p:spPr>
        <p:txBody>
          <a:bodyPr wrap="none" rtlCol="0">
            <a:spAutoFit/>
          </a:bodyPr>
          <a:lstStyle/>
          <a:p>
            <a:r>
              <a:rPr lang="en-US" sz="2400" dirty="0">
                <a:solidFill>
                  <a:prstClr val="white"/>
                </a:solidFill>
                <a:latin typeface="Tajawal Medium" panose="00000600000000000000" pitchFamily="2" charset="-78"/>
                <a:cs typeface="Tajawal Medium" panose="00000600000000000000" pitchFamily="2" charset="-78"/>
              </a:rPr>
              <a:t>Work activities and Sequencing activities</a:t>
            </a:r>
          </a:p>
        </p:txBody>
      </p:sp>
      <p:sp>
        <p:nvSpPr>
          <p:cNvPr id="4" name="TextBox 3">
            <a:extLst>
              <a:ext uri="{FF2B5EF4-FFF2-40B4-BE49-F238E27FC236}">
                <a16:creationId xmlns:a16="http://schemas.microsoft.com/office/drawing/2014/main" xmlns="" id="{6087DFF5-5E33-FFC4-570F-4E3EE437AFA7}"/>
              </a:ext>
            </a:extLst>
          </p:cNvPr>
          <p:cNvSpPr txBox="1"/>
          <p:nvPr/>
        </p:nvSpPr>
        <p:spPr>
          <a:xfrm>
            <a:off x="130614" y="1595021"/>
            <a:ext cx="7395601"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view shown in Figure 9.1 is called a Predecessor Diagram Model (PDM).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Figure 9.1 illustrates a sample PDM network.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format is useful for examining a sequence plan and evaluating it both technically and managerially.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as the project grows in size, the graphical method becomes harder to maintain and other computer-based methods then become preferable.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xmlns="" id="{7D38AF4E-DBB1-58AF-A27A-B25C2B7ADD4C}"/>
              </a:ext>
            </a:extLst>
          </p:cNvPr>
          <p:cNvPicPr>
            <a:picLocks noChangeAspect="1"/>
          </p:cNvPicPr>
          <p:nvPr/>
        </p:nvPicPr>
        <p:blipFill>
          <a:blip r:embed="rId3"/>
          <a:stretch>
            <a:fillRect/>
          </a:stretch>
        </p:blipFill>
        <p:spPr>
          <a:xfrm>
            <a:off x="7764865" y="2204822"/>
            <a:ext cx="4346793" cy="3304156"/>
          </a:xfrm>
          <a:prstGeom prst="rect">
            <a:avLst/>
          </a:prstGeom>
        </p:spPr>
      </p:pic>
    </p:spTree>
    <p:extLst>
      <p:ext uri="{BB962C8B-B14F-4D97-AF65-F5344CB8AC3E}">
        <p14:creationId xmlns:p14="http://schemas.microsoft.com/office/powerpoint/2010/main" val="299769191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27A97606-40FC-BB7E-B367-E2557A4E0254}"/>
              </a:ext>
            </a:extLst>
          </p:cNvPr>
          <p:cNvSpPr txBox="1"/>
          <p:nvPr/>
        </p:nvSpPr>
        <p:spPr>
          <a:xfrm>
            <a:off x="3250452" y="753886"/>
            <a:ext cx="7742825" cy="461665"/>
          </a:xfrm>
          <a:prstGeom prst="rect">
            <a:avLst/>
          </a:prstGeom>
          <a:solidFill>
            <a:srgbClr val="00B0F0"/>
          </a:solidFill>
        </p:spPr>
        <p:txBody>
          <a:bodyPr wrap="none" rtlCol="0">
            <a:spAutoFit/>
          </a:bodyPr>
          <a:lstStyle/>
          <a:p>
            <a:r>
              <a:rPr lang="en-US" sz="2400" dirty="0">
                <a:solidFill>
                  <a:prstClr val="white"/>
                </a:solidFill>
                <a:latin typeface="Tajawal Medium" panose="00000600000000000000" pitchFamily="2" charset="-78"/>
                <a:cs typeface="Tajawal Medium" panose="00000600000000000000" pitchFamily="2" charset="-78"/>
              </a:rPr>
              <a:t>Work activities and Sequencing activities</a:t>
            </a:r>
          </a:p>
        </p:txBody>
      </p:sp>
      <p:sp>
        <p:nvSpPr>
          <p:cNvPr id="9" name="TextBox 8">
            <a:extLst>
              <a:ext uri="{FF2B5EF4-FFF2-40B4-BE49-F238E27FC236}">
                <a16:creationId xmlns:a16="http://schemas.microsoft.com/office/drawing/2014/main" xmlns="" id="{C3B4F1E7-8120-C9E0-19FB-8AE1BAABF9E1}"/>
              </a:ext>
            </a:extLst>
          </p:cNvPr>
          <p:cNvSpPr txBox="1"/>
          <p:nvPr/>
        </p:nvSpPr>
        <p:spPr>
          <a:xfrm>
            <a:off x="130614" y="1484373"/>
            <a:ext cx="6861029"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this case, a graphical WBS view has to be “flattened” into a list containing WBS ID, task, duration, and predecessor.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At some high level of detail, it is still easier to visualize sequence graphically.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rule of thumb says that a graphical network becomes unwieldy as the size grows beyond 50 or so work units.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Maturation of supporting desktop PC tools has greatly aided this planning activity over the last few years.</a:t>
            </a:r>
          </a:p>
        </p:txBody>
      </p:sp>
      <p:pic>
        <p:nvPicPr>
          <p:cNvPr id="10" name="Picture 9">
            <a:extLst>
              <a:ext uri="{FF2B5EF4-FFF2-40B4-BE49-F238E27FC236}">
                <a16:creationId xmlns:a16="http://schemas.microsoft.com/office/drawing/2014/main" xmlns="" id="{56D897D5-AEAD-8AB0-2F9A-0D6542B1ABCC}"/>
              </a:ext>
            </a:extLst>
          </p:cNvPr>
          <p:cNvPicPr>
            <a:picLocks noChangeAspect="1"/>
          </p:cNvPicPr>
          <p:nvPr/>
        </p:nvPicPr>
        <p:blipFill rotWithShape="1">
          <a:blip r:embed="rId3"/>
          <a:srcRect l="11957" r="20804"/>
          <a:stretch/>
        </p:blipFill>
        <p:spPr>
          <a:xfrm>
            <a:off x="7695027" y="2083908"/>
            <a:ext cx="4059827" cy="3388424"/>
          </a:xfrm>
          <a:prstGeom prst="rect">
            <a:avLst/>
          </a:prstGeom>
        </p:spPr>
      </p:pic>
    </p:spTree>
    <p:extLst>
      <p:ext uri="{BB962C8B-B14F-4D97-AF65-F5344CB8AC3E}">
        <p14:creationId xmlns:p14="http://schemas.microsoft.com/office/powerpoint/2010/main" val="164386170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6A0C9F8-559D-8E85-FFB6-7AEED1C90D9F}"/>
              </a:ext>
            </a:extLst>
          </p:cNvPr>
          <p:cNvSpPr txBox="1"/>
          <p:nvPr/>
        </p:nvSpPr>
        <p:spPr>
          <a:xfrm>
            <a:off x="3931740" y="632649"/>
            <a:ext cx="4444616"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4" name="TextBox 3">
            <a:extLst>
              <a:ext uri="{FF2B5EF4-FFF2-40B4-BE49-F238E27FC236}">
                <a16:creationId xmlns:a16="http://schemas.microsoft.com/office/drawing/2014/main" xmlns="" id="{AEC5F17C-22B8-51FA-9DE0-8BB5FAAFB354}"/>
              </a:ext>
            </a:extLst>
          </p:cNvPr>
          <p:cNvSpPr txBox="1"/>
          <p:nvPr/>
        </p:nvSpPr>
        <p:spPr>
          <a:xfrm>
            <a:off x="180431" y="1446378"/>
            <a:ext cx="9100614"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Computer software does not handle arrows or graphics well, so in order to move the problem into a computer-centric model, it is necessary to translate this schematic view into a more data-oriented format.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data shown in Table 9.1 mirror the network model shown in Figure 9.1 and this is much closer to a required computer data input format.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Note that this shorthand form for sequence coding defines how the various activities are linked to each other.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this way, the defined task sequencing can be correctly modeled by the software. </a:t>
            </a:r>
          </a:p>
        </p:txBody>
      </p:sp>
      <p:pic>
        <p:nvPicPr>
          <p:cNvPr id="7" name="Picture 6">
            <a:extLst>
              <a:ext uri="{FF2B5EF4-FFF2-40B4-BE49-F238E27FC236}">
                <a16:creationId xmlns:a16="http://schemas.microsoft.com/office/drawing/2014/main" xmlns="" id="{E931ED3B-257D-17B5-F4ED-9BDDFD795FC4}"/>
              </a:ext>
            </a:extLst>
          </p:cNvPr>
          <p:cNvPicPr>
            <a:picLocks noChangeAspect="1"/>
          </p:cNvPicPr>
          <p:nvPr/>
        </p:nvPicPr>
        <p:blipFill>
          <a:blip r:embed="rId3"/>
          <a:stretch>
            <a:fillRect/>
          </a:stretch>
        </p:blipFill>
        <p:spPr>
          <a:xfrm>
            <a:off x="9454496" y="2092722"/>
            <a:ext cx="2497365" cy="2850873"/>
          </a:xfrm>
          <a:prstGeom prst="rect">
            <a:avLst/>
          </a:prstGeom>
        </p:spPr>
      </p:pic>
    </p:spTree>
    <p:extLst>
      <p:ext uri="{BB962C8B-B14F-4D97-AF65-F5344CB8AC3E}">
        <p14:creationId xmlns:p14="http://schemas.microsoft.com/office/powerpoint/2010/main" val="54587728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6A0C9F8-559D-8E85-FFB6-7AEED1C90D9F}"/>
              </a:ext>
            </a:extLst>
          </p:cNvPr>
          <p:cNvSpPr txBox="1"/>
          <p:nvPr/>
        </p:nvSpPr>
        <p:spPr>
          <a:xfrm>
            <a:off x="3931740" y="632649"/>
            <a:ext cx="4060793"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8" name="TextBox 7">
            <a:extLst>
              <a:ext uri="{FF2B5EF4-FFF2-40B4-BE49-F238E27FC236}">
                <a16:creationId xmlns:a16="http://schemas.microsoft.com/office/drawing/2014/main" xmlns="" id="{A0167E08-4E6C-50F7-671C-199610C30221}"/>
              </a:ext>
            </a:extLst>
          </p:cNvPr>
          <p:cNvSpPr txBox="1"/>
          <p:nvPr/>
        </p:nvSpPr>
        <p:spPr>
          <a:xfrm>
            <a:off x="97553" y="1800641"/>
            <a:ext cx="7638577" cy="4154984"/>
          </a:xfrm>
          <a:prstGeom prst="rect">
            <a:avLst/>
          </a:prstGeom>
          <a:noFill/>
        </p:spPr>
        <p:txBody>
          <a:bodyPr wrap="square">
            <a:spAutoFit/>
          </a:bodyPr>
          <a:lstStyle/>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order to test your understanding of these concepts, the list below contains a few sample interpretations of the activity relationships in Table 9.1.</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Activity A has no predecessor constraint, therefore it start immediately.</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Activity C can start after B is finished.</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A more complex coding example occurs with activity H. In this case, activities E and F have to be finished before H can start.</a:t>
            </a:r>
          </a:p>
        </p:txBody>
      </p:sp>
      <p:pic>
        <p:nvPicPr>
          <p:cNvPr id="9" name="Picture 8">
            <a:extLst>
              <a:ext uri="{FF2B5EF4-FFF2-40B4-BE49-F238E27FC236}">
                <a16:creationId xmlns:a16="http://schemas.microsoft.com/office/drawing/2014/main" xmlns="" id="{B68C8BA1-296E-8839-89F9-D5644B0EB704}"/>
              </a:ext>
            </a:extLst>
          </p:cNvPr>
          <p:cNvPicPr>
            <a:picLocks noChangeAspect="1"/>
          </p:cNvPicPr>
          <p:nvPr/>
        </p:nvPicPr>
        <p:blipFill>
          <a:blip r:embed="rId3"/>
          <a:stretch>
            <a:fillRect/>
          </a:stretch>
        </p:blipFill>
        <p:spPr>
          <a:xfrm>
            <a:off x="8102992" y="2003563"/>
            <a:ext cx="3919922" cy="4474796"/>
          </a:xfrm>
          <a:prstGeom prst="rect">
            <a:avLst/>
          </a:prstGeom>
        </p:spPr>
      </p:pic>
    </p:spTree>
    <p:extLst>
      <p:ext uri="{BB962C8B-B14F-4D97-AF65-F5344CB8AC3E}">
        <p14:creationId xmlns:p14="http://schemas.microsoft.com/office/powerpoint/2010/main" val="123841777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6A0C9F8-559D-8E85-FFB6-7AEED1C90D9F}"/>
              </a:ext>
            </a:extLst>
          </p:cNvPr>
          <p:cNvSpPr txBox="1"/>
          <p:nvPr/>
        </p:nvSpPr>
        <p:spPr>
          <a:xfrm>
            <a:off x="3965607" y="632649"/>
            <a:ext cx="4196260"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Software modeling</a:t>
            </a:r>
          </a:p>
        </p:txBody>
      </p:sp>
      <p:sp>
        <p:nvSpPr>
          <p:cNvPr id="4" name="TextBox 3">
            <a:extLst>
              <a:ext uri="{FF2B5EF4-FFF2-40B4-BE49-F238E27FC236}">
                <a16:creationId xmlns:a16="http://schemas.microsoft.com/office/drawing/2014/main" xmlns="" id="{49CF6D46-4AE2-6187-83BA-C696A9E96E5A}"/>
              </a:ext>
            </a:extLst>
          </p:cNvPr>
          <p:cNvSpPr txBox="1"/>
          <p:nvPr/>
        </p:nvSpPr>
        <p:spPr>
          <a:xfrm>
            <a:off x="122147" y="1427555"/>
            <a:ext cx="8416941" cy="532453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For example, if a WBS task defines that a room is to be painted and an adjacent room also needs to be painted, the scheduling sequence could be changed to specify painting the two rooms in sequence rather than simply linking the task to construction of the wall or room.</a:t>
            </a:r>
          </a:p>
          <a:p>
            <a:pPr algn="just"/>
            <a:r>
              <a:rPr lang="en-US" sz="20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This in effect changes the technical linkage.</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Logically, once the painters are working in an area, it would be more efficient to just have them move next door and continue working rather than pack up their equipment and come back another time.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These points illustrate that the predecessor coding is not just a technical work linkage.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Predecessor coding represents the creative part of the schedule development exercise and as illustrated is both a technical and art-oriented process.</a:t>
            </a:r>
          </a:p>
        </p:txBody>
      </p:sp>
      <p:pic>
        <p:nvPicPr>
          <p:cNvPr id="7" name="Picture 6">
            <a:extLst>
              <a:ext uri="{FF2B5EF4-FFF2-40B4-BE49-F238E27FC236}">
                <a16:creationId xmlns:a16="http://schemas.microsoft.com/office/drawing/2014/main" xmlns="" id="{5E67D46A-9D86-BBBA-8C5C-D900845C92C6}"/>
              </a:ext>
            </a:extLst>
          </p:cNvPr>
          <p:cNvPicPr>
            <a:picLocks noChangeAspect="1"/>
          </p:cNvPicPr>
          <p:nvPr/>
        </p:nvPicPr>
        <p:blipFill>
          <a:blip r:embed="rId3"/>
          <a:stretch>
            <a:fillRect/>
          </a:stretch>
        </p:blipFill>
        <p:spPr>
          <a:xfrm>
            <a:off x="8769271" y="1427555"/>
            <a:ext cx="3401486" cy="4801247"/>
          </a:xfrm>
          <a:prstGeom prst="rect">
            <a:avLst/>
          </a:prstGeom>
        </p:spPr>
      </p:pic>
    </p:spTree>
    <p:extLst>
      <p:ext uri="{BB962C8B-B14F-4D97-AF65-F5344CB8AC3E}">
        <p14:creationId xmlns:p14="http://schemas.microsoft.com/office/powerpoint/2010/main" val="263153330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518E507A-7D11-D127-EEA7-B14AEDFE3C29}"/>
              </a:ext>
            </a:extLst>
          </p:cNvPr>
          <p:cNvSpPr txBox="1"/>
          <p:nvPr/>
        </p:nvSpPr>
        <p:spPr>
          <a:xfrm>
            <a:off x="3088527" y="894259"/>
            <a:ext cx="712791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9" name="TextBox 8">
            <a:extLst>
              <a:ext uri="{FF2B5EF4-FFF2-40B4-BE49-F238E27FC236}">
                <a16:creationId xmlns:a16="http://schemas.microsoft.com/office/drawing/2014/main" xmlns="" id="{EF52F77C-AAAB-019E-3F80-DCC870535499}"/>
              </a:ext>
            </a:extLst>
          </p:cNvPr>
          <p:cNvSpPr txBox="1"/>
          <p:nvPr/>
        </p:nvSpPr>
        <p:spPr>
          <a:xfrm>
            <a:off x="662364" y="1734321"/>
            <a:ext cx="11072436" cy="2677656"/>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The linking process described thus far is called FS, meaning finish−start (FS). </a:t>
            </a:r>
          </a:p>
          <a:p>
            <a:pPr marL="342900" indent="-342900" algn="just">
              <a:buFont typeface="Wingdings" panose="05000000000000000000" pitchFamily="2" charset="2"/>
              <a:buChar char="v"/>
            </a:pPr>
            <a:endParaRPr lang="en-US" sz="2400" dirty="0">
              <a:solidFill>
                <a:srgbClr val="0A1F61"/>
              </a:solidFill>
              <a:latin typeface="Arial" panose="020B0604020202020204"/>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This is the end-to-end activity (arrow) relationship specifying that the predecessor work unit has to be finished before its successor can start. </a:t>
            </a:r>
          </a:p>
          <a:p>
            <a:pPr marL="342900" indent="-342900" algn="just">
              <a:buFont typeface="Wingdings" panose="05000000000000000000" pitchFamily="2" charset="2"/>
              <a:buChar char="v"/>
            </a:pPr>
            <a:endParaRPr lang="en-US" sz="2400" dirty="0">
              <a:solidFill>
                <a:srgbClr val="0A1F61"/>
              </a:solidFill>
              <a:latin typeface="Arial" panose="020B0604020202020204"/>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latin typeface="Arial" panose="020B0604020202020204"/>
                <a:cs typeface="Tajawal ExtraBold" panose="00000800000000000000"/>
              </a:rPr>
              <a:t>However, there are other task relationship options that can be coded to better model the desired work sequences. </a:t>
            </a:r>
          </a:p>
        </p:txBody>
      </p:sp>
    </p:spTree>
    <p:extLst>
      <p:ext uri="{BB962C8B-B14F-4D97-AF65-F5344CB8AC3E}">
        <p14:creationId xmlns:p14="http://schemas.microsoft.com/office/powerpoint/2010/main" val="52748270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FA199E-40CB-EF26-E8DF-973775A11BD3}"/>
              </a:ext>
            </a:extLst>
          </p:cNvPr>
          <p:cNvSpPr txBox="1"/>
          <p:nvPr/>
        </p:nvSpPr>
        <p:spPr>
          <a:xfrm>
            <a:off x="3493364" y="703797"/>
            <a:ext cx="7310103"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4" name="TextBox 3">
            <a:extLst>
              <a:ext uri="{FF2B5EF4-FFF2-40B4-BE49-F238E27FC236}">
                <a16:creationId xmlns:a16="http://schemas.microsoft.com/office/drawing/2014/main" xmlns="" id="{BE5A35C5-BBB0-0B60-16F2-98AB1F6802BD}"/>
              </a:ext>
            </a:extLst>
          </p:cNvPr>
          <p:cNvSpPr txBox="1"/>
          <p:nvPr/>
        </p:nvSpPr>
        <p:spPr>
          <a:xfrm>
            <a:off x="127792" y="1384195"/>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latin typeface="Arial" panose="020B0604020202020204"/>
                <a:cs typeface="Tajawal ExtraBold" panose="00000800000000000000"/>
              </a:rPr>
              <a:t>The other sequencing options are:</a:t>
            </a: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Start/Start (SS)—</a:t>
            </a:r>
            <a:r>
              <a:rPr lang="en-US" sz="2400" dirty="0">
                <a:solidFill>
                  <a:srgbClr val="0A1F61"/>
                </a:solidFill>
                <a:latin typeface="Arial" panose="020B0604020202020204"/>
                <a:cs typeface="Tajawal ExtraBold" panose="00000800000000000000"/>
              </a:rPr>
              <a:t>this indicates that the two linked activities would start at the same time. So, a code of SS6 would define that the activity would start at the same time as the activity on line 6.</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Finish/Finish (FF)—</a:t>
            </a:r>
            <a:r>
              <a:rPr lang="en-US" sz="2400" dirty="0">
                <a:solidFill>
                  <a:srgbClr val="0A1F61"/>
                </a:solidFill>
                <a:latin typeface="Arial" panose="020B0604020202020204"/>
                <a:cs typeface="Tajawal ExtraBold" panose="00000800000000000000"/>
              </a:rPr>
              <a:t>this code indicates that the named activity would need to finish at the same time as its reference activity. So, a code of FF6 would define that the activity should finish at the same time as the activity on line 6.</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Start/Finish (SF)—</a:t>
            </a:r>
            <a:r>
              <a:rPr lang="en-US" sz="2400" dirty="0">
                <a:solidFill>
                  <a:srgbClr val="0A1F61"/>
                </a:solidFill>
                <a:latin typeface="Arial" panose="020B0604020202020204"/>
                <a:cs typeface="Tajawal ExtraBold" panose="00000800000000000000"/>
              </a:rPr>
              <a:t>this is a little used relationship for most projects. Its interpretation is that the successor task cannot be completed until the predecessor begins. This format basically fits the Just-in-Time manufacturing approach designed to “pull” the predecessor activity rather than a “push” relationship like the other options reflect.</a:t>
            </a:r>
          </a:p>
        </p:txBody>
      </p:sp>
    </p:spTree>
    <p:extLst>
      <p:ext uri="{BB962C8B-B14F-4D97-AF65-F5344CB8AC3E}">
        <p14:creationId xmlns:p14="http://schemas.microsoft.com/office/powerpoint/2010/main" val="37823526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4DD003F-0125-5520-186B-016158CB228D}"/>
              </a:ext>
            </a:extLst>
          </p:cNvPr>
          <p:cNvSpPr txBox="1"/>
          <p:nvPr/>
        </p:nvSpPr>
        <p:spPr>
          <a:xfrm>
            <a:off x="11289" y="1734321"/>
            <a:ext cx="11947705" cy="4524315"/>
          </a:xfrm>
          <a:prstGeom prst="rect">
            <a:avLst/>
          </a:prstGeom>
          <a:noFill/>
        </p:spPr>
        <p:txBody>
          <a:bodyPr wrap="square">
            <a:spAutoFit/>
          </a:bodyPr>
          <a:lstStyle/>
          <a:p>
            <a:pPr algn="just"/>
            <a:endParaRPr lang="en-US" sz="2400" dirty="0">
              <a:solidFill>
                <a:srgbClr val="0A1F61"/>
              </a:solidFill>
              <a:latin typeface="Arial" panose="020B0604020202020204"/>
              <a:cs typeface="Tajawal ExtraBold" panose="00000800000000000000"/>
            </a:endParaRPr>
          </a:p>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Lag—</a:t>
            </a:r>
            <a:r>
              <a:rPr lang="en-US" sz="2400" dirty="0">
                <a:solidFill>
                  <a:srgbClr val="0A1F61"/>
                </a:solidFill>
                <a:latin typeface="Arial" panose="020B0604020202020204"/>
                <a:cs typeface="Tajawal ExtraBold" panose="00000800000000000000"/>
              </a:rPr>
              <a:t>this is a supplementary relationship to each of the four basic codes above. The term lag means that the coded task obeys one of the basic relationships, but then must wait for some further specified time. </a:t>
            </a:r>
          </a:p>
          <a:p>
            <a:pPr marL="742950" lvl="1" indent="-285750" algn="just">
              <a:buFont typeface="Wingdings" panose="05000000000000000000" pitchFamily="2" charset="2"/>
              <a:buChar char="Ø"/>
            </a:pPr>
            <a:r>
              <a:rPr lang="en-US" sz="2400" dirty="0">
                <a:solidFill>
                  <a:srgbClr val="0A1F61"/>
                </a:solidFill>
                <a:latin typeface="Arial" panose="020B0604020202020204"/>
                <a:cs typeface="Tajawal ExtraBold" panose="00000800000000000000"/>
              </a:rPr>
              <a:t>One easy way to remember this logic is to recall again the concrete pouring example. </a:t>
            </a:r>
          </a:p>
          <a:p>
            <a:pPr marL="742950" lvl="1" indent="-285750" algn="just">
              <a:buFont typeface="Wingdings" panose="05000000000000000000" pitchFamily="2" charset="2"/>
              <a:buChar char="Ø"/>
            </a:pPr>
            <a:r>
              <a:rPr lang="en-US" sz="2400" u="sng" dirty="0">
                <a:solidFill>
                  <a:srgbClr val="0A1F61"/>
                </a:solidFill>
                <a:latin typeface="Arial" panose="020B0604020202020204"/>
                <a:cs typeface="Tajawal ExtraBold" panose="00000800000000000000"/>
              </a:rPr>
              <a:t>In this case</a:t>
            </a:r>
            <a:r>
              <a:rPr lang="en-US" sz="2400" dirty="0">
                <a:solidFill>
                  <a:srgbClr val="0A1F61"/>
                </a:solidFill>
                <a:latin typeface="Arial" panose="020B0604020202020204"/>
                <a:cs typeface="Tajawal ExtraBold" panose="00000800000000000000"/>
              </a:rPr>
              <a:t>, the required technical sequence for these two events is to pour the concrete slab (task A) and then paint the surface of the slab (task B). There is an obvious required technical sequence between these two tasks; however, in this case the concrete must also be allowed to dry first and this drying time represents a required lag. If we assume the concrete must dry for 5 days, then the predecessor code for task B would be A + 5.</a:t>
            </a:r>
          </a:p>
        </p:txBody>
      </p:sp>
      <p:sp>
        <p:nvSpPr>
          <p:cNvPr id="8" name="TextBox 7">
            <a:extLst>
              <a:ext uri="{FF2B5EF4-FFF2-40B4-BE49-F238E27FC236}">
                <a16:creationId xmlns:a16="http://schemas.microsoft.com/office/drawing/2014/main" xmlns="" id="{7E2AC2A9-09ED-854E-A6DC-07BD58250B9B}"/>
              </a:ext>
            </a:extLst>
          </p:cNvPr>
          <p:cNvSpPr txBox="1"/>
          <p:nvPr/>
        </p:nvSpPr>
        <p:spPr>
          <a:xfrm>
            <a:off x="3382505" y="1183485"/>
            <a:ext cx="7409673"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Tree>
    <p:extLst>
      <p:ext uri="{BB962C8B-B14F-4D97-AF65-F5344CB8AC3E}">
        <p14:creationId xmlns:p14="http://schemas.microsoft.com/office/powerpoint/2010/main" val="328753577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7E2AC2A9-09ED-854E-A6DC-07BD58250B9B}"/>
              </a:ext>
            </a:extLst>
          </p:cNvPr>
          <p:cNvSpPr txBox="1"/>
          <p:nvPr/>
        </p:nvSpPr>
        <p:spPr>
          <a:xfrm>
            <a:off x="3382505" y="824833"/>
            <a:ext cx="685651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Predecessor relationship codes</a:t>
            </a:r>
          </a:p>
        </p:txBody>
      </p:sp>
      <p:sp>
        <p:nvSpPr>
          <p:cNvPr id="3" name="TextBox 2">
            <a:extLst>
              <a:ext uri="{FF2B5EF4-FFF2-40B4-BE49-F238E27FC236}">
                <a16:creationId xmlns:a16="http://schemas.microsoft.com/office/drawing/2014/main" xmlns="" id="{38265384-4AE4-B58B-A0E7-4EE3E2923330}"/>
              </a:ext>
            </a:extLst>
          </p:cNvPr>
          <p:cNvSpPr txBox="1"/>
          <p:nvPr/>
        </p:nvSpPr>
        <p:spPr>
          <a:xfrm>
            <a:off x="127792" y="1695692"/>
            <a:ext cx="11947705" cy="4154984"/>
          </a:xfrm>
          <a:prstGeom prst="rect">
            <a:avLst/>
          </a:prstGeom>
          <a:noFill/>
        </p:spPr>
        <p:txBody>
          <a:bodyPr wrap="square">
            <a:spAutoFit/>
          </a:bodyPr>
          <a:lstStyle/>
          <a:p>
            <a:pPr marL="742950" lvl="1" indent="-285750" algn="just">
              <a:buFont typeface="Wingdings" panose="05000000000000000000" pitchFamily="2" charset="2"/>
              <a:buChar char="Ø"/>
            </a:pPr>
            <a:r>
              <a:rPr lang="en-US" sz="2400" b="1" dirty="0">
                <a:solidFill>
                  <a:srgbClr val="00B0F0"/>
                </a:solidFill>
                <a:latin typeface="Arial" panose="020B0604020202020204"/>
                <a:cs typeface="Tajawal ExtraBold" panose="00000800000000000000"/>
              </a:rPr>
              <a:t>Lead—</a:t>
            </a:r>
            <a:r>
              <a:rPr lang="en-US" sz="2400" dirty="0">
                <a:solidFill>
                  <a:srgbClr val="0A1F61"/>
                </a:solidFill>
                <a:latin typeface="Arial" panose="020B0604020202020204"/>
                <a:cs typeface="Tajawal ExtraBold" panose="00000800000000000000"/>
              </a:rPr>
              <a:t>a lead relationship is just the opposite of a lag in that the linked task can start before the predecessor is finished. So, the code A-5 would say that B could start 5 days prior to completion of A.</a:t>
            </a:r>
          </a:p>
          <a:p>
            <a:pPr marL="742950" lvl="1" indent="-285750" algn="just">
              <a:buFont typeface="Wingdings" panose="05000000000000000000" pitchFamily="2" charset="2"/>
              <a:buChar char="Ø"/>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should also be obvious that the predecessor coding activity has the potential to stretch or compress a schedule depending upon the lead, lag, or other predecessor codes.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Think about the impact of changing a relationship from FS to SS, which in effect shortens the total sequence for the two activities involved.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project team must understand the implications of these options and their cumulative impact on the resulting schedule.</a:t>
            </a:r>
          </a:p>
        </p:txBody>
      </p:sp>
    </p:spTree>
    <p:extLst>
      <p:ext uri="{BB962C8B-B14F-4D97-AF65-F5344CB8AC3E}">
        <p14:creationId xmlns:p14="http://schemas.microsoft.com/office/powerpoint/2010/main" val="140041408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FA70E0B-9062-12BE-505E-4555E827179C}"/>
              </a:ext>
            </a:extLst>
          </p:cNvPr>
          <p:cNvSpPr txBox="1"/>
          <p:nvPr/>
        </p:nvSpPr>
        <p:spPr>
          <a:xfrm>
            <a:off x="3383802" y="895516"/>
            <a:ext cx="4461976"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Work unit resources</a:t>
            </a:r>
          </a:p>
        </p:txBody>
      </p:sp>
      <p:sp>
        <p:nvSpPr>
          <p:cNvPr id="7" name="TextBox 6">
            <a:extLst>
              <a:ext uri="{FF2B5EF4-FFF2-40B4-BE49-F238E27FC236}">
                <a16:creationId xmlns:a16="http://schemas.microsoft.com/office/drawing/2014/main" xmlns="" id="{492289FC-542F-D153-FBF2-CF43667AFA99}"/>
              </a:ext>
            </a:extLst>
          </p:cNvPr>
          <p:cNvSpPr txBox="1"/>
          <p:nvPr/>
        </p:nvSpPr>
        <p:spPr>
          <a:xfrm>
            <a:off x="685800" y="2204822"/>
            <a:ext cx="10991850" cy="156966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Our model theory has defined the project scope as being represented by a collection of work elements consisting of Work Packages (target sized at 2 weeks duration and 80 work hours), planning packages (not decomposed yet), and summary groups of lower level boxes. </a:t>
            </a:r>
          </a:p>
        </p:txBody>
      </p:sp>
    </p:spTree>
    <p:extLst>
      <p:ext uri="{BB962C8B-B14F-4D97-AF65-F5344CB8AC3E}">
        <p14:creationId xmlns:p14="http://schemas.microsoft.com/office/powerpoint/2010/main" val="34377612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E8BE989-60DF-7DAC-515A-387431C72AB4}"/>
              </a:ext>
            </a:extLst>
          </p:cNvPr>
          <p:cNvSpPr txBox="1"/>
          <p:nvPr/>
        </p:nvSpPr>
        <p:spPr>
          <a:xfrm>
            <a:off x="3133726" y="723389"/>
            <a:ext cx="461783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Work unit resources</a:t>
            </a:r>
          </a:p>
        </p:txBody>
      </p:sp>
      <p:sp>
        <p:nvSpPr>
          <p:cNvPr id="4" name="TextBox 3">
            <a:extLst>
              <a:ext uri="{FF2B5EF4-FFF2-40B4-BE49-F238E27FC236}">
                <a16:creationId xmlns:a16="http://schemas.microsoft.com/office/drawing/2014/main" xmlns="" id="{5E8D7B94-B2B4-4819-4E55-441C4B15F16B}"/>
              </a:ext>
            </a:extLst>
          </p:cNvPr>
          <p:cNvSpPr txBox="1"/>
          <p:nvPr/>
        </p:nvSpPr>
        <p:spPr>
          <a:xfrm>
            <a:off x="54271" y="1594248"/>
            <a:ext cx="12018404"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Review a WBS layout and verify that you understand how these three box types would be represented in the structure. Once these work units are defined, the following steps are required to allocate the specific resources necessary to produce the defined output for each unit:</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The initial step in the process involves the decision for allocating various human resource skills required to execute each defined work unit in the WBS. As an example, a work package estimate would specify the total work hours required for a carpenter, plumber, and an engineer.</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Material resource estimates are defined for each work unit based on the technical specifications.</a:t>
            </a:r>
          </a:p>
          <a:p>
            <a:pPr marL="800100" lvl="1" indent="-342900" algn="just">
              <a:buFont typeface="+mj-lt"/>
              <a:buAutoNum type="arabicParenR"/>
              <a:defRPr/>
            </a:pPr>
            <a:r>
              <a:rPr lang="en-US" sz="2400" dirty="0">
                <a:solidFill>
                  <a:srgbClr val="0A1F61"/>
                </a:solidFill>
                <a:latin typeface="Arial" panose="020B0604020202020204"/>
                <a:cs typeface="Tajawal ExtraBold" panose="00000800000000000000"/>
              </a:rPr>
              <a:t>Other supplementary costs are estimated for each work unit. One common example for this category is travel costs or common equipment needed by the work unit.</a:t>
            </a:r>
          </a:p>
        </p:txBody>
      </p:sp>
    </p:spTree>
    <p:extLst>
      <p:ext uri="{BB962C8B-B14F-4D97-AF65-F5344CB8AC3E}">
        <p14:creationId xmlns:p14="http://schemas.microsoft.com/office/powerpoint/2010/main" val="22828144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6B36C145-BBC2-87E5-69BA-A6EF006B9824}"/>
              </a:ext>
            </a:extLst>
          </p:cNvPr>
          <p:cNvSpPr txBox="1"/>
          <p:nvPr/>
        </p:nvSpPr>
        <p:spPr>
          <a:xfrm>
            <a:off x="3019425" y="754039"/>
            <a:ext cx="6245199"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xmlns="" id="{2F48816B-E623-FCE3-D640-8BA49ABBEEB2}"/>
              </a:ext>
            </a:extLst>
          </p:cNvPr>
          <p:cNvSpPr txBox="1"/>
          <p:nvPr/>
        </p:nvSpPr>
        <p:spPr>
          <a:xfrm>
            <a:off x="127792" y="1484678"/>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Duration estimates are driven by decisions related to work effort by various labor skills. </a:t>
            </a:r>
          </a:p>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translate work into activity duration, it is necessary to define the number of actual bodies by skill type to be allocated into that work unit.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in turn yields the planned work duration of the activity.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illustrate this point, assume that the work package activity is defined to be 160 hours of work.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Assuming the skill required is defined, the next step in the sequence involves the actual work schedule of the resource. </a:t>
            </a:r>
          </a:p>
          <a:p>
            <a:pPr algn="just"/>
            <a:endParaRPr lang="en-US" sz="2400" dirty="0">
              <a:solidFill>
                <a:srgbClr val="0A1F61"/>
              </a:solidFill>
              <a:latin typeface="Arial" panose="020B0604020202020204"/>
              <a:cs typeface="Tajawal ExtraBold" panose="00000800000000000000"/>
            </a:endParaRPr>
          </a:p>
        </p:txBody>
      </p:sp>
    </p:spTree>
    <p:extLst>
      <p:ext uri="{BB962C8B-B14F-4D97-AF65-F5344CB8AC3E}">
        <p14:creationId xmlns:p14="http://schemas.microsoft.com/office/powerpoint/2010/main" val="356021429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4F64F9A-A3F9-B102-90C2-04074A90E1C1}"/>
              </a:ext>
            </a:extLst>
          </p:cNvPr>
          <p:cNvSpPr txBox="1"/>
          <p:nvPr/>
        </p:nvSpPr>
        <p:spPr>
          <a:xfrm>
            <a:off x="3526676" y="632649"/>
            <a:ext cx="647527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xmlns="" id="{0232EFD0-015B-2449-8B6E-809776FFD448}"/>
              </a:ext>
            </a:extLst>
          </p:cNvPr>
          <p:cNvSpPr txBox="1"/>
          <p:nvPr/>
        </p:nvSpPr>
        <p:spPr>
          <a:xfrm>
            <a:off x="281633" y="1416818"/>
            <a:ext cx="11514002"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 typical work schedule assumption is 40 hours per week (standard 8 × 5 work week)</a:t>
            </a:r>
          </a:p>
          <a:p>
            <a:pPr algn="just"/>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So, if one person was allocated to this task, the activity duration would be 20 days or 4 work weeks.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the Project Manager may decide that he wants this done in 5 days, if possible.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concert with the work unit supervisor, it is decided to allocate four full-time resources and they believe this will accomplish the desired 5-day goal.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second scenario shows how the resource allocation decision impacts the duration estimate and resulting project schedule. </a:t>
            </a:r>
          </a:p>
        </p:txBody>
      </p:sp>
    </p:spTree>
    <p:extLst>
      <p:ext uri="{BB962C8B-B14F-4D97-AF65-F5344CB8AC3E}">
        <p14:creationId xmlns:p14="http://schemas.microsoft.com/office/powerpoint/2010/main" val="282204114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0DD402B-144F-1CE5-07C0-AA067F8606C5}"/>
              </a:ext>
            </a:extLst>
          </p:cNvPr>
          <p:cNvSpPr txBox="1"/>
          <p:nvPr/>
        </p:nvSpPr>
        <p:spPr>
          <a:xfrm>
            <a:off x="3917201" y="616440"/>
            <a:ext cx="635568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Estimating activity durations</a:t>
            </a:r>
          </a:p>
        </p:txBody>
      </p:sp>
      <p:sp>
        <p:nvSpPr>
          <p:cNvPr id="4" name="TextBox 3">
            <a:extLst>
              <a:ext uri="{FF2B5EF4-FFF2-40B4-BE49-F238E27FC236}">
                <a16:creationId xmlns:a16="http://schemas.microsoft.com/office/drawing/2014/main" xmlns="" id="{1DCCF4D7-B03C-BF9B-41BB-00B9A9B90FC8}"/>
              </a:ext>
            </a:extLst>
          </p:cNvPr>
          <p:cNvSpPr txBox="1"/>
          <p:nvPr/>
        </p:nvSpPr>
        <p:spPr>
          <a:xfrm>
            <a:off x="122147" y="1225689"/>
            <a:ext cx="11947705" cy="5632311"/>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From this discussion, it should be obvious that the complexity of the resource allocation process is significant.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Finding the balance among available resources, optimum task times, and compressed schedules is one of the most stressful parts of planning and executing the project.</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is important to note at this point that the planned resource allocations are really ideal scenarios.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There is no assurance that the defined skills and quantities are available since the actual time period for the work is not yet defined.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issue will need to be dealt with before the plan is approved, but that will be deferred for now.</a:t>
            </a:r>
          </a:p>
        </p:txBody>
      </p:sp>
    </p:spTree>
    <p:extLst>
      <p:ext uri="{BB962C8B-B14F-4D97-AF65-F5344CB8AC3E}">
        <p14:creationId xmlns:p14="http://schemas.microsoft.com/office/powerpoint/2010/main" val="375028589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68B0B7B-8630-8FD7-5942-0623F6D20FC5}"/>
              </a:ext>
            </a:extLst>
          </p:cNvPr>
          <p:cNvSpPr txBox="1"/>
          <p:nvPr/>
        </p:nvSpPr>
        <p:spPr>
          <a:xfrm>
            <a:off x="3240927" y="795806"/>
            <a:ext cx="686262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xmlns="" id="{EC03A29F-6503-9ED6-E1DB-A559C1759C29}"/>
              </a:ext>
            </a:extLst>
          </p:cNvPr>
          <p:cNvSpPr txBox="1"/>
          <p:nvPr/>
        </p:nvSpPr>
        <p:spPr>
          <a:xfrm>
            <a:off x="180896" y="1676520"/>
            <a:ext cx="7285881"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There are essentially four decision variables necessary to create a first cut schedule.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are:</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WBS code ID</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Work unit name</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Estimated duration (work days)</a:t>
            </a:r>
          </a:p>
          <a:p>
            <a:pPr marL="800100" lvl="1" indent="-342900" algn="just">
              <a:buFont typeface="+mj-lt"/>
              <a:buAutoNum type="arabicParenR"/>
            </a:pPr>
            <a:r>
              <a:rPr lang="en-US" sz="2400" dirty="0">
                <a:solidFill>
                  <a:srgbClr val="0A1F61"/>
                </a:solidFill>
                <a:latin typeface="Arial" panose="020B0604020202020204"/>
                <a:cs typeface="Tajawal ExtraBold" panose="00000800000000000000"/>
              </a:rPr>
              <a:t>Predecessor code</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To develop a simple example, assume that we have only four activities in our sample project and each activity is estimated at 5 days duration.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data setup for translating this into MS Project (MSP) is outlined in Figure 9.2.</a:t>
            </a:r>
          </a:p>
        </p:txBody>
      </p:sp>
      <p:pic>
        <p:nvPicPr>
          <p:cNvPr id="7" name="Picture 6">
            <a:extLst>
              <a:ext uri="{FF2B5EF4-FFF2-40B4-BE49-F238E27FC236}">
                <a16:creationId xmlns:a16="http://schemas.microsoft.com/office/drawing/2014/main" xmlns="" id="{2DBC34C5-99FD-F77B-E007-98A745B01260}"/>
              </a:ext>
            </a:extLst>
          </p:cNvPr>
          <p:cNvPicPr>
            <a:picLocks noChangeAspect="1"/>
          </p:cNvPicPr>
          <p:nvPr/>
        </p:nvPicPr>
        <p:blipFill>
          <a:blip r:embed="rId3"/>
          <a:stretch>
            <a:fillRect/>
          </a:stretch>
        </p:blipFill>
        <p:spPr>
          <a:xfrm>
            <a:off x="7649501" y="1841815"/>
            <a:ext cx="4489602" cy="3928027"/>
          </a:xfrm>
          <a:prstGeom prst="rect">
            <a:avLst/>
          </a:prstGeom>
        </p:spPr>
      </p:pic>
    </p:spTree>
    <p:extLst>
      <p:ext uri="{BB962C8B-B14F-4D97-AF65-F5344CB8AC3E}">
        <p14:creationId xmlns:p14="http://schemas.microsoft.com/office/powerpoint/2010/main" val="290199830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098D7FE-0E87-3855-9907-CF95C82420A2}"/>
              </a:ext>
            </a:extLst>
          </p:cNvPr>
          <p:cNvSpPr txBox="1"/>
          <p:nvPr/>
        </p:nvSpPr>
        <p:spPr>
          <a:xfrm>
            <a:off x="3442869" y="857350"/>
            <a:ext cx="686388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xmlns="" id="{D074F6D5-4A17-8A08-DD71-6C45DB37DD51}"/>
              </a:ext>
            </a:extLst>
          </p:cNvPr>
          <p:cNvSpPr txBox="1"/>
          <p:nvPr/>
        </p:nvSpPr>
        <p:spPr>
          <a:xfrm>
            <a:off x="127792" y="1676520"/>
            <a:ext cx="11947705" cy="3785652"/>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Notice that the project schedule is essentially derived from the raw data described.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b="1" dirty="0">
                <a:solidFill>
                  <a:srgbClr val="0A1F61"/>
                </a:solidFill>
                <a:latin typeface="Arial" panose="020B0604020202020204"/>
                <a:cs typeface="Tajawal ExtraBold" panose="00000800000000000000"/>
              </a:rPr>
              <a:t>However, there are two additional less obvious scheduling parameters embedded in the computer version. </a:t>
            </a:r>
          </a:p>
          <a:p>
            <a:pPr marL="742950" lvl="1"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First, the resource work schedule has to be defined since the software uses this to translate how a particular work unit can be executed within the resource’s work schedule. </a:t>
            </a:r>
          </a:p>
          <a:p>
            <a:pPr marL="742950" lvl="1"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Second, the start date for a project must be set in order for the sequence to properly be shown on a calendar view</a:t>
            </a:r>
          </a:p>
        </p:txBody>
      </p:sp>
    </p:spTree>
    <p:extLst>
      <p:ext uri="{BB962C8B-B14F-4D97-AF65-F5344CB8AC3E}">
        <p14:creationId xmlns:p14="http://schemas.microsoft.com/office/powerpoint/2010/main" val="111053690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2717052" y="764248"/>
            <a:ext cx="6980104"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10" name="TextBox 9">
            <a:extLst>
              <a:ext uri="{FF2B5EF4-FFF2-40B4-BE49-F238E27FC236}">
                <a16:creationId xmlns:a16="http://schemas.microsoft.com/office/drawing/2014/main" xmlns="" id="{B70C9BD1-AF2F-F2B1-FE52-AB70AB6BFB98}"/>
              </a:ext>
            </a:extLst>
          </p:cNvPr>
          <p:cNvSpPr txBox="1"/>
          <p:nvPr/>
        </p:nvSpPr>
        <p:spPr>
          <a:xfrm>
            <a:off x="127793" y="1364101"/>
            <a:ext cx="7828846" cy="4893647"/>
          </a:xfrm>
          <a:prstGeom prst="rect">
            <a:avLst/>
          </a:prstGeom>
          <a:noFill/>
        </p:spPr>
        <p:txBody>
          <a:bodyPr wrap="square">
            <a:spAutoFit/>
          </a:bodyPr>
          <a:lstStyle/>
          <a:p>
            <a:pPr algn="just"/>
            <a:r>
              <a:rPr lang="en-US" sz="24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Observe in Figure 9.3 how the software recognizes nonwork time (gray columns in the Gantt bar area).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nonworking times affect the completion date.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the schedule calculation to be accurate, the calendar must reflect nonworking times such as holidays and vacations for the assigned workers.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These two internal components allow a calculation of calendar dates to be added to the raw work duration values that a simple Predecessor Diagram Model PDM-type network would show.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is another advantage of using a computer model over manual processes.</a:t>
            </a:r>
          </a:p>
        </p:txBody>
      </p:sp>
      <p:pic>
        <p:nvPicPr>
          <p:cNvPr id="3" name="Picture 2">
            <a:extLst>
              <a:ext uri="{FF2B5EF4-FFF2-40B4-BE49-F238E27FC236}">
                <a16:creationId xmlns:a16="http://schemas.microsoft.com/office/drawing/2014/main" xmlns="" id="{0F452924-E3F0-9F35-33AF-50E4640A9741}"/>
              </a:ext>
            </a:extLst>
          </p:cNvPr>
          <p:cNvPicPr>
            <a:picLocks noChangeAspect="1"/>
          </p:cNvPicPr>
          <p:nvPr/>
        </p:nvPicPr>
        <p:blipFill>
          <a:blip r:embed="rId3"/>
          <a:stretch>
            <a:fillRect/>
          </a:stretch>
        </p:blipFill>
        <p:spPr>
          <a:xfrm>
            <a:off x="7956638" y="1977110"/>
            <a:ext cx="4293202" cy="3864879"/>
          </a:xfrm>
          <a:prstGeom prst="rect">
            <a:avLst/>
          </a:prstGeom>
        </p:spPr>
      </p:pic>
    </p:spTree>
    <p:extLst>
      <p:ext uri="{BB962C8B-B14F-4D97-AF65-F5344CB8AC3E}">
        <p14:creationId xmlns:p14="http://schemas.microsoft.com/office/powerpoint/2010/main" val="26637471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55054D7-C4CA-1B7C-CEBE-9F5F01C258B3}"/>
              </a:ext>
            </a:extLst>
          </p:cNvPr>
          <p:cNvSpPr txBox="1"/>
          <p:nvPr/>
        </p:nvSpPr>
        <p:spPr>
          <a:xfrm>
            <a:off x="3145677" y="594747"/>
            <a:ext cx="7082056"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xmlns="" id="{B2272294-7DF6-7207-9E64-9AB9E9F6EC9E}"/>
              </a:ext>
            </a:extLst>
          </p:cNvPr>
          <p:cNvSpPr txBox="1"/>
          <p:nvPr/>
        </p:nvSpPr>
        <p:spPr>
          <a:xfrm>
            <a:off x="110125" y="856357"/>
            <a:ext cx="7828846" cy="6001643"/>
          </a:xfrm>
          <a:prstGeom prst="rect">
            <a:avLst/>
          </a:prstGeom>
          <a:noFill/>
        </p:spPr>
        <p:txBody>
          <a:bodyPr wrap="square">
            <a:spAutoFit/>
          </a:bodyPr>
          <a:lstStyle/>
          <a:p>
            <a:pPr algn="just"/>
            <a:r>
              <a:rPr lang="en-US" sz="2400" dirty="0">
                <a:solidFill>
                  <a:srgbClr val="0A1F61"/>
                </a:solidFill>
                <a:latin typeface="Arial" panose="020B0604020202020204"/>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first cut version of the plan is quite easy to derive, but it would not be fair to call this the final project schedule.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However, it does represent a significant starting place for the project planning model. Because of various other project dynamics and stakeholder pressure, we should expect to go through more decision iterations of this plan before finally getting an approved package of tasks, schedule, and budget that is acceptable to the various decision-makers.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It should be anticipated that some stakeholder groups will not like the schedule produced by this initial calculation.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Some will think the cost is excessive, whereas others will want more or less functionality (scope). </a:t>
            </a:r>
          </a:p>
        </p:txBody>
      </p:sp>
      <p:pic>
        <p:nvPicPr>
          <p:cNvPr id="7" name="Picture 6">
            <a:extLst>
              <a:ext uri="{FF2B5EF4-FFF2-40B4-BE49-F238E27FC236}">
                <a16:creationId xmlns:a16="http://schemas.microsoft.com/office/drawing/2014/main" xmlns="" id="{87148DF6-F9EE-B8AA-81B9-747EC7D098C6}"/>
              </a:ext>
            </a:extLst>
          </p:cNvPr>
          <p:cNvPicPr>
            <a:picLocks noChangeAspect="1"/>
          </p:cNvPicPr>
          <p:nvPr/>
        </p:nvPicPr>
        <p:blipFill>
          <a:blip r:embed="rId3"/>
          <a:stretch>
            <a:fillRect/>
          </a:stretch>
        </p:blipFill>
        <p:spPr>
          <a:xfrm>
            <a:off x="7965030" y="1924738"/>
            <a:ext cx="3992566" cy="3864879"/>
          </a:xfrm>
          <a:prstGeom prst="rect">
            <a:avLst/>
          </a:prstGeom>
        </p:spPr>
      </p:pic>
    </p:spTree>
    <p:extLst>
      <p:ext uri="{BB962C8B-B14F-4D97-AF65-F5344CB8AC3E}">
        <p14:creationId xmlns:p14="http://schemas.microsoft.com/office/powerpoint/2010/main" val="263849697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2ED99BD-434F-7D19-B96D-BBA4CB634684}"/>
              </a:ext>
            </a:extLst>
          </p:cNvPr>
          <p:cNvSpPr txBox="1"/>
          <p:nvPr/>
        </p:nvSpPr>
        <p:spPr>
          <a:xfrm>
            <a:off x="2650377" y="543490"/>
            <a:ext cx="6854867"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Developing the project schedule</a:t>
            </a:r>
          </a:p>
        </p:txBody>
      </p:sp>
      <p:sp>
        <p:nvSpPr>
          <p:cNvPr id="4" name="TextBox 3">
            <a:extLst>
              <a:ext uri="{FF2B5EF4-FFF2-40B4-BE49-F238E27FC236}">
                <a16:creationId xmlns:a16="http://schemas.microsoft.com/office/drawing/2014/main" xmlns="" id="{1A47B1F2-54DC-52AE-7544-98608985CCEA}"/>
              </a:ext>
            </a:extLst>
          </p:cNvPr>
          <p:cNvSpPr txBox="1"/>
          <p:nvPr/>
        </p:nvSpPr>
        <p:spPr>
          <a:xfrm>
            <a:off x="127792" y="1565066"/>
            <a:ext cx="11947705" cy="3046988"/>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In essence, all of the triple constraints will be challenged in conflicting ways. This will necessitate manipulation of activities, durations, and resources until a suitable combination is achieved.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now, we will just deal with the basic mechanics to better illustrate the model schedule generation process. </a:t>
            </a: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The good news in all this is that any needed future changes to this view can be made quickly by changing the respective driver data and the results will be automatically translated from that.</a:t>
            </a:r>
          </a:p>
        </p:txBody>
      </p:sp>
      <p:pic>
        <p:nvPicPr>
          <p:cNvPr id="7" name="Picture 6">
            <a:extLst>
              <a:ext uri="{FF2B5EF4-FFF2-40B4-BE49-F238E27FC236}">
                <a16:creationId xmlns:a16="http://schemas.microsoft.com/office/drawing/2014/main" xmlns="" id="{40055A9A-1242-6B9C-F3B2-AD3F00A57CA3}"/>
              </a:ext>
            </a:extLst>
          </p:cNvPr>
          <p:cNvPicPr>
            <a:picLocks noChangeAspect="1"/>
          </p:cNvPicPr>
          <p:nvPr/>
        </p:nvPicPr>
        <p:blipFill>
          <a:blip r:embed="rId3"/>
          <a:stretch>
            <a:fillRect/>
          </a:stretch>
        </p:blipFill>
        <p:spPr>
          <a:xfrm>
            <a:off x="613224" y="4612054"/>
            <a:ext cx="10089130" cy="2245946"/>
          </a:xfrm>
          <a:prstGeom prst="rect">
            <a:avLst/>
          </a:prstGeom>
        </p:spPr>
      </p:pic>
    </p:spTree>
    <p:extLst>
      <p:ext uri="{BB962C8B-B14F-4D97-AF65-F5344CB8AC3E}">
        <p14:creationId xmlns:p14="http://schemas.microsoft.com/office/powerpoint/2010/main" val="383781693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3478C99-34EF-3E7E-0DE8-CF4A59E42465}"/>
              </a:ext>
            </a:extLst>
          </p:cNvPr>
          <p:cNvSpPr txBox="1"/>
          <p:nvPr/>
        </p:nvSpPr>
        <p:spPr>
          <a:xfrm>
            <a:off x="2626178" y="729372"/>
            <a:ext cx="9053688" cy="461665"/>
          </a:xfrm>
          <a:prstGeom prst="rect">
            <a:avLst/>
          </a:prstGeom>
          <a:solidFill>
            <a:srgbClr val="00B0F0"/>
          </a:solidFill>
        </p:spPr>
        <p:txBody>
          <a:bodyPr wrap="square" rtlCol="0">
            <a:spAutoFit/>
          </a:bodyPr>
          <a:lstStyle/>
          <a:p>
            <a:r>
              <a:rPr lang="en-US" sz="2400" dirty="0">
                <a:solidFill>
                  <a:prstClr val="white"/>
                </a:solidFill>
                <a:latin typeface="Tajawal Medium" panose="00000600000000000000" pitchFamily="2" charset="-78"/>
                <a:cs typeface="Tajawal Medium" panose="00000600000000000000" pitchFamily="2" charset="-78"/>
              </a:rPr>
              <a:t>MSP schedule generation mechanics (stage one)</a:t>
            </a:r>
          </a:p>
        </p:txBody>
      </p:sp>
      <p:sp>
        <p:nvSpPr>
          <p:cNvPr id="4" name="TextBox 3">
            <a:extLst>
              <a:ext uri="{FF2B5EF4-FFF2-40B4-BE49-F238E27FC236}">
                <a16:creationId xmlns:a16="http://schemas.microsoft.com/office/drawing/2014/main" xmlns="" id="{8FA01859-406F-EDCE-D6B7-11373A305D2C}"/>
              </a:ext>
            </a:extLst>
          </p:cNvPr>
          <p:cNvSpPr txBox="1"/>
          <p:nvPr/>
        </p:nvSpPr>
        <p:spPr>
          <a:xfrm>
            <a:off x="122147" y="1373789"/>
            <a:ext cx="11947705" cy="5016758"/>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 introductory stage one keystrokes described in Appendix B are primarily mechanical in nature, but it will take a little practice to become proficient.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To accomplish this, the recommended approach is to review the Project</a:t>
            </a:r>
            <a:r>
              <a:rPr lang="ar-YE" sz="2000" dirty="0">
                <a:solidFill>
                  <a:srgbClr val="0A1F61"/>
                </a:solidFill>
                <a:latin typeface="Arial" panose="020B0604020202020204"/>
                <a:cs typeface="Tajawal ExtraBold" panose="00000800000000000000"/>
              </a:rPr>
              <a:t> </a:t>
            </a:r>
            <a:r>
              <a:rPr lang="en-US" sz="2000" dirty="0" err="1">
                <a:solidFill>
                  <a:srgbClr val="0A1F61"/>
                </a:solidFill>
                <a:latin typeface="Arial" panose="020B0604020202020204"/>
                <a:cs typeface="Tajawal ExtraBold" panose="00000800000000000000"/>
              </a:rPr>
              <a:t>NMotion</a:t>
            </a:r>
            <a:r>
              <a:rPr lang="en-US" sz="2000" dirty="0">
                <a:solidFill>
                  <a:srgbClr val="0A1F61"/>
                </a:solidFill>
                <a:latin typeface="Arial" panose="020B0604020202020204"/>
                <a:cs typeface="Tajawal ExtraBold" panose="00000800000000000000"/>
              </a:rPr>
              <a:t> website video tutorials (www.tech.uh.edu/projectnmotion) and also extract a copy of the MSP keystroke documentation from either Appendix B or from the Supplemental Documents section of the website.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Various video lessons in the Scope and Time sections will help to illustrate specific keystroke details for translating data from a WBS format into a first cut plan.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 keystroke summary list will offer more specific mechanical guidance.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It will be worthwhile to execute the steps outlined in Section I of this checklist with sample project data to ensure that you understand this initial set of planning mechanics. </a:t>
            </a:r>
          </a:p>
          <a:p>
            <a:pPr marL="285750" indent="-28575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Following that, test your competence with one of the sample problems from this chapter.</a:t>
            </a:r>
          </a:p>
        </p:txBody>
      </p:sp>
    </p:spTree>
    <p:extLst>
      <p:ext uri="{BB962C8B-B14F-4D97-AF65-F5344CB8AC3E}">
        <p14:creationId xmlns:p14="http://schemas.microsoft.com/office/powerpoint/2010/main" val="378110322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028455C-A8B1-E112-67C9-4777BBAC89A3}"/>
              </a:ext>
            </a:extLst>
          </p:cNvPr>
          <p:cNvSpPr txBox="1"/>
          <p:nvPr/>
        </p:nvSpPr>
        <p:spPr>
          <a:xfrm>
            <a:off x="2945651" y="698774"/>
            <a:ext cx="7383681"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Sample first cut schedule problem</a:t>
            </a:r>
          </a:p>
        </p:txBody>
      </p:sp>
      <p:sp>
        <p:nvSpPr>
          <p:cNvPr id="4" name="TextBox 3">
            <a:extLst>
              <a:ext uri="{FF2B5EF4-FFF2-40B4-BE49-F238E27FC236}">
                <a16:creationId xmlns:a16="http://schemas.microsoft.com/office/drawing/2014/main" xmlns="" id="{389AD945-34F7-DC24-DE8B-7CC10568B759}"/>
              </a:ext>
            </a:extLst>
          </p:cNvPr>
          <p:cNvSpPr txBox="1"/>
          <p:nvPr/>
        </p:nvSpPr>
        <p:spPr>
          <a:xfrm>
            <a:off x="127792" y="1374149"/>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This example problem is designed to illustrate basic mechanics for translating scope-oriented data into a first cut project schedule.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A spreadsheet with this table data are stored on the publisher’s website for your use under the file name Table 9.2 First cut plan parameters.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Table 9.2 represents that file.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Note that the data is in WBS flattened format.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The goal of this example is to manipulate this data using the keystroke checklist.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The following note list will help guide you through this process:</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The top of the WBS is line #1</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Bolded line numbers are summary tasks (i.e., 2, 6, 11, etc.)</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Line 19 is a summary task for #20 and #21 (they must be indented)</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Task #33 is a milestone (zero duration)</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Load the scope data into MSP and set the start date to April 1, 2014</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Indent the data to mirror the WBS structure defined</a:t>
            </a:r>
          </a:p>
          <a:p>
            <a:pPr marL="800100" lvl="1" indent="-342900" algn="just">
              <a:buFont typeface="+mj-lt"/>
              <a:buAutoNum type="arabicParenR"/>
            </a:pPr>
            <a:r>
              <a:rPr lang="en-US" sz="1700" dirty="0">
                <a:solidFill>
                  <a:srgbClr val="0A1F61"/>
                </a:solidFill>
                <a:latin typeface="Arial" panose="020B0604020202020204"/>
                <a:cs typeface="Tajawal ExtraBold" panose="00000800000000000000"/>
              </a:rPr>
              <a:t>Once the activity data are loaded and the first cut schedule produced, insert a recurring task after #30 defined as “Project Management” (see the MSP checklist)</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Load the table data below into MSP and manipulate these data using the “Stage One Keystroke” checklist described earlier.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Also, review the companion video tutorials that cover these specific commands. </a:t>
            </a:r>
          </a:p>
          <a:p>
            <a:pPr marL="285750" indent="-28575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a:rPr>
              <a:t>Both of these sources are helpful in learning these important steps. Once accomplished, this represents basic MSP scheduling competency.</a:t>
            </a:r>
          </a:p>
        </p:txBody>
      </p:sp>
    </p:spTree>
    <p:extLst>
      <p:ext uri="{BB962C8B-B14F-4D97-AF65-F5344CB8AC3E}">
        <p14:creationId xmlns:p14="http://schemas.microsoft.com/office/powerpoint/2010/main" val="7275264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8C6D9F5-98C3-377A-6E66-0D5E7D041427}"/>
              </a:ext>
            </a:extLst>
          </p:cNvPr>
          <p:cNvSpPr txBox="1"/>
          <p:nvPr/>
        </p:nvSpPr>
        <p:spPr>
          <a:xfrm>
            <a:off x="2626177" y="546620"/>
            <a:ext cx="726288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Sample first cut schedule problem</a:t>
            </a:r>
          </a:p>
        </p:txBody>
      </p:sp>
      <p:pic>
        <p:nvPicPr>
          <p:cNvPr id="4" name="Picture 3">
            <a:extLst>
              <a:ext uri="{FF2B5EF4-FFF2-40B4-BE49-F238E27FC236}">
                <a16:creationId xmlns:a16="http://schemas.microsoft.com/office/drawing/2014/main" xmlns="" id="{4306DBA6-2A6E-4452-0366-4D7AEC60085D}"/>
              </a:ext>
            </a:extLst>
          </p:cNvPr>
          <p:cNvPicPr>
            <a:picLocks noChangeAspect="1"/>
          </p:cNvPicPr>
          <p:nvPr/>
        </p:nvPicPr>
        <p:blipFill>
          <a:blip r:embed="rId3"/>
          <a:stretch>
            <a:fillRect/>
          </a:stretch>
        </p:blipFill>
        <p:spPr>
          <a:xfrm>
            <a:off x="727485" y="1151681"/>
            <a:ext cx="8607015" cy="5541060"/>
          </a:xfrm>
          <a:prstGeom prst="rect">
            <a:avLst/>
          </a:prstGeom>
        </p:spPr>
      </p:pic>
    </p:spTree>
    <p:extLst>
      <p:ext uri="{BB962C8B-B14F-4D97-AF65-F5344CB8AC3E}">
        <p14:creationId xmlns:p14="http://schemas.microsoft.com/office/powerpoint/2010/main" val="267099062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07EEC0B-9B46-9A4A-A8EE-BFC905850382}"/>
              </a:ext>
            </a:extLst>
          </p:cNvPr>
          <p:cNvSpPr txBox="1"/>
          <p:nvPr/>
        </p:nvSpPr>
        <p:spPr>
          <a:xfrm>
            <a:off x="3669552" y="722771"/>
            <a:ext cx="678395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Results for the first cut plan</a:t>
            </a:r>
          </a:p>
        </p:txBody>
      </p:sp>
      <p:sp>
        <p:nvSpPr>
          <p:cNvPr id="4" name="TextBox 3">
            <a:extLst>
              <a:ext uri="{FF2B5EF4-FFF2-40B4-BE49-F238E27FC236}">
                <a16:creationId xmlns:a16="http://schemas.microsoft.com/office/drawing/2014/main" xmlns="" id="{1806C608-B922-FE7E-4D8C-2B0730CDA916}"/>
              </a:ext>
            </a:extLst>
          </p:cNvPr>
          <p:cNvSpPr txBox="1"/>
          <p:nvPr/>
        </p:nvSpPr>
        <p:spPr>
          <a:xfrm>
            <a:off x="-7553" y="1336113"/>
            <a:ext cx="12186603" cy="984885"/>
          </a:xfrm>
          <a:prstGeom prst="rect">
            <a:avLst/>
          </a:prstGeom>
          <a:noFill/>
        </p:spPr>
        <p:txBody>
          <a:bodyPr wrap="square">
            <a:spAutoFit/>
          </a:bodyPr>
          <a:lstStyle/>
          <a:p>
            <a:pPr marL="285750" indent="-28575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a:rPr>
              <a:t>The WBS resulting from Table 9.2 manipulation is shown in Figure 9.4 (this example is created by WBS Chart Pro). </a:t>
            </a:r>
          </a:p>
          <a:p>
            <a:pPr marL="285750" indent="-285750" algn="just">
              <a:buFont typeface="Wingdings" panose="05000000000000000000" pitchFamily="2" charset="2"/>
              <a:buChar char="q"/>
            </a:pPr>
            <a:endParaRPr lang="en-US"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xmlns="" id="{E212B421-DB02-BA1D-85A7-6708F1251DBF}"/>
              </a:ext>
            </a:extLst>
          </p:cNvPr>
          <p:cNvPicPr>
            <a:picLocks noChangeAspect="1"/>
          </p:cNvPicPr>
          <p:nvPr/>
        </p:nvPicPr>
        <p:blipFill>
          <a:blip r:embed="rId3"/>
          <a:stretch>
            <a:fillRect/>
          </a:stretch>
        </p:blipFill>
        <p:spPr>
          <a:xfrm>
            <a:off x="119325" y="1992927"/>
            <a:ext cx="12305928" cy="4897692"/>
          </a:xfrm>
          <a:prstGeom prst="rect">
            <a:avLst/>
          </a:prstGeom>
        </p:spPr>
      </p:pic>
    </p:spTree>
    <p:extLst>
      <p:ext uri="{BB962C8B-B14F-4D97-AF65-F5344CB8AC3E}">
        <p14:creationId xmlns:p14="http://schemas.microsoft.com/office/powerpoint/2010/main" val="385242994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BBB792A0-444F-A982-6318-36B6C5BC658C}"/>
              </a:ext>
            </a:extLst>
          </p:cNvPr>
          <p:cNvPicPr>
            <a:picLocks noChangeAspect="1"/>
          </p:cNvPicPr>
          <p:nvPr/>
        </p:nvPicPr>
        <p:blipFill>
          <a:blip r:embed="rId2"/>
          <a:stretch>
            <a:fillRect/>
          </a:stretch>
        </p:blipFill>
        <p:spPr>
          <a:xfrm>
            <a:off x="884151" y="2284151"/>
            <a:ext cx="10540264" cy="4077593"/>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26121DD-9503-719D-2856-0F477E1D3385}"/>
              </a:ext>
            </a:extLst>
          </p:cNvPr>
          <p:cNvSpPr txBox="1"/>
          <p:nvPr/>
        </p:nvSpPr>
        <p:spPr>
          <a:xfrm>
            <a:off x="4774452" y="788545"/>
            <a:ext cx="3184215"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xmlns="" id="{E0A519CF-B673-377D-800C-68DCA4A843F6}"/>
              </a:ext>
            </a:extLst>
          </p:cNvPr>
          <p:cNvSpPr txBox="1"/>
          <p:nvPr/>
        </p:nvSpPr>
        <p:spPr>
          <a:xfrm>
            <a:off x="180431" y="1522267"/>
            <a:ext cx="11947705" cy="830997"/>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One of the most important plan status elements is to define which tasks are constraining the overall schedule. </a:t>
            </a:r>
          </a:p>
        </p:txBody>
      </p:sp>
    </p:spTree>
    <p:extLst>
      <p:ext uri="{BB962C8B-B14F-4D97-AF65-F5344CB8AC3E}">
        <p14:creationId xmlns:p14="http://schemas.microsoft.com/office/powerpoint/2010/main" val="174767309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17A6D99-3D33-76B9-0E0C-D3E3D170F2C9}"/>
              </a:ext>
            </a:extLst>
          </p:cNvPr>
          <p:cNvSpPr txBox="1"/>
          <p:nvPr/>
        </p:nvSpPr>
        <p:spPr>
          <a:xfrm>
            <a:off x="4698252" y="1250335"/>
            <a:ext cx="309319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xmlns="" id="{59DCF8E1-603A-3A2D-7412-D5834678CC82}"/>
              </a:ext>
            </a:extLst>
          </p:cNvPr>
          <p:cNvSpPr txBox="1"/>
          <p:nvPr/>
        </p:nvSpPr>
        <p:spPr>
          <a:xfrm>
            <a:off x="595040" y="2477271"/>
            <a:ext cx="10678833"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Understanding both critical path and slack concepts is vital for effective time management and requires that the PM keep these parameter values in mind as the project unfolds.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Also, recognize that errors in duration estimates will cause the slack values to change during project execution, so this is not a static view by any stretch.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p:txBody>
      </p:sp>
    </p:spTree>
    <p:extLst>
      <p:ext uri="{BB962C8B-B14F-4D97-AF65-F5344CB8AC3E}">
        <p14:creationId xmlns:p14="http://schemas.microsoft.com/office/powerpoint/2010/main" val="221397309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9F47418-2E15-5012-FF8D-1D83A025DA08}"/>
              </a:ext>
            </a:extLst>
          </p:cNvPr>
          <p:cNvSpPr txBox="1"/>
          <p:nvPr/>
        </p:nvSpPr>
        <p:spPr>
          <a:xfrm>
            <a:off x="4831602" y="894259"/>
            <a:ext cx="3388473"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xmlns="" id="{036F84EB-6C97-6ADC-1FDD-F69F4ACCB9ED}"/>
              </a:ext>
            </a:extLst>
          </p:cNvPr>
          <p:cNvSpPr txBox="1"/>
          <p:nvPr/>
        </p:nvSpPr>
        <p:spPr>
          <a:xfrm>
            <a:off x="662609" y="1851429"/>
            <a:ext cx="10624906" cy="3416320"/>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This also helps to facilitate prioritization of resource allocations across the project plan. </a:t>
            </a:r>
          </a:p>
          <a:p>
            <a:pPr marL="285750" indent="-285750" algn="just">
              <a:buFont typeface="Wingdings" panose="05000000000000000000" pitchFamily="2" charset="2"/>
              <a:buChar char="q"/>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latin typeface="Arial" panose="020B0604020202020204"/>
                <a:cs typeface="Tajawal ExtraBold" panose="00000800000000000000"/>
              </a:rPr>
              <a:t>For example, if there are two activities occurring within the same time range, one critical and one noncritical that are competing for the same resource, the Project Manager can allocate the resource to the critical activity first, then use the slack or float time on the other to delay the start of the noncritical activity.</a:t>
            </a:r>
          </a:p>
        </p:txBody>
      </p:sp>
    </p:spTree>
    <p:extLst>
      <p:ext uri="{BB962C8B-B14F-4D97-AF65-F5344CB8AC3E}">
        <p14:creationId xmlns:p14="http://schemas.microsoft.com/office/powerpoint/2010/main" val="378169970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E1D0006-715A-CF32-0276-80451A998C07}"/>
              </a:ext>
            </a:extLst>
          </p:cNvPr>
          <p:cNvSpPr txBox="1"/>
          <p:nvPr/>
        </p:nvSpPr>
        <p:spPr>
          <a:xfrm>
            <a:off x="3990976" y="660241"/>
            <a:ext cx="4114800"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a:t>
            </a:r>
          </a:p>
        </p:txBody>
      </p:sp>
      <p:sp>
        <p:nvSpPr>
          <p:cNvPr id="4" name="TextBox 3">
            <a:extLst>
              <a:ext uri="{FF2B5EF4-FFF2-40B4-BE49-F238E27FC236}">
                <a16:creationId xmlns:a16="http://schemas.microsoft.com/office/drawing/2014/main" xmlns="" id="{7A5C9556-0861-D598-3436-B51975820FA2}"/>
              </a:ext>
            </a:extLst>
          </p:cNvPr>
          <p:cNvSpPr txBox="1"/>
          <p:nvPr/>
        </p:nvSpPr>
        <p:spPr>
          <a:xfrm>
            <a:off x="130614" y="1147838"/>
            <a:ext cx="10624906" cy="830997"/>
          </a:xfrm>
          <a:prstGeom prst="rect">
            <a:avLst/>
          </a:prstGeom>
          <a:noFill/>
        </p:spPr>
        <p:txBody>
          <a:bodyPr wrap="square">
            <a:spAutoFit/>
          </a:bodyPr>
          <a:lstStyle/>
          <a:p>
            <a:pPr marL="285750" indent="-285750" algn="just">
              <a:buFont typeface="Wingdings" panose="05000000000000000000" pitchFamily="2" charset="2"/>
              <a:buChar char="q"/>
            </a:pPr>
            <a:endParaRPr lang="en-US" sz="2400" b="1" dirty="0">
              <a:solidFill>
                <a:srgbClr val="00B0F0"/>
              </a:solidFill>
              <a:latin typeface="Arial" panose="020B0604020202020204"/>
              <a:cs typeface="Tajawal ExtraBold" panose="00000800000000000000"/>
            </a:endParaRPr>
          </a:p>
          <a:p>
            <a:pPr marL="285750" indent="-285750" algn="just">
              <a:buFont typeface="Wingdings" panose="05000000000000000000" pitchFamily="2" charset="2"/>
              <a:buChar char="q"/>
            </a:pPr>
            <a:r>
              <a:rPr lang="en-US" sz="2400" b="1" dirty="0">
                <a:solidFill>
                  <a:srgbClr val="00B0F0"/>
                </a:solidFill>
                <a:latin typeface="Arial" panose="020B0604020202020204"/>
                <a:cs typeface="Tajawal ExtraBold" panose="00000800000000000000"/>
              </a:rPr>
              <a:t>Float or Slack in Project Management</a:t>
            </a:r>
          </a:p>
        </p:txBody>
      </p:sp>
      <p:sp>
        <p:nvSpPr>
          <p:cNvPr id="7" name="TextBox 6">
            <a:extLst>
              <a:ext uri="{FF2B5EF4-FFF2-40B4-BE49-F238E27FC236}">
                <a16:creationId xmlns:a16="http://schemas.microsoft.com/office/drawing/2014/main" xmlns="" id="{F7397D65-1CEC-8D91-5BFB-785FFAF7356A}"/>
              </a:ext>
            </a:extLst>
          </p:cNvPr>
          <p:cNvSpPr txBox="1"/>
          <p:nvPr/>
        </p:nvSpPr>
        <p:spPr>
          <a:xfrm>
            <a:off x="257408" y="1978835"/>
            <a:ext cx="11677184"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 A concept related to, and crucial for using the Critical Path Method is float or slack.</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In project management, “float” defines the amount of time a task can be delayed without causing a delay in:</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subsequent, dependent tasks - called “free float”</a:t>
            </a: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delay in the overall project - called “total float”</a:t>
            </a: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Any activity or task on the critical path has zero float. That is, you can’t delay it at all without causing a delay in the project or dependent tasks.</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latin typeface="Arial" panose="020B0604020202020204"/>
                <a:cs typeface="Tajawal ExtraBold" panose="00000800000000000000"/>
              </a:rPr>
              <a:t>However, there are plenty of other activities in the project that can be delayed. The quantification of this delay is called the “float”.</a:t>
            </a:r>
          </a:p>
        </p:txBody>
      </p:sp>
    </p:spTree>
    <p:extLst>
      <p:ext uri="{BB962C8B-B14F-4D97-AF65-F5344CB8AC3E}">
        <p14:creationId xmlns:p14="http://schemas.microsoft.com/office/powerpoint/2010/main" val="31019228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4F16B2-0E97-D9B6-3792-99DE6F5C822B}"/>
              </a:ext>
            </a:extLst>
          </p:cNvPr>
          <p:cNvSpPr txBox="1"/>
          <p:nvPr/>
        </p:nvSpPr>
        <p:spPr>
          <a:xfrm>
            <a:off x="3907676" y="764048"/>
            <a:ext cx="4493373"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Critical path- Problem</a:t>
            </a:r>
          </a:p>
        </p:txBody>
      </p:sp>
      <p:sp>
        <p:nvSpPr>
          <p:cNvPr id="4" name="TextBox 3">
            <a:extLst>
              <a:ext uri="{FF2B5EF4-FFF2-40B4-BE49-F238E27FC236}">
                <a16:creationId xmlns:a16="http://schemas.microsoft.com/office/drawing/2014/main" xmlns="" id="{BCF9F0E3-451B-0335-1EFB-3F1BE3432116}"/>
              </a:ext>
            </a:extLst>
          </p:cNvPr>
          <p:cNvSpPr txBox="1"/>
          <p:nvPr/>
        </p:nvSpPr>
        <p:spPr>
          <a:xfrm>
            <a:off x="329257" y="1776022"/>
            <a:ext cx="8703342" cy="830997"/>
          </a:xfrm>
          <a:prstGeom prst="rect">
            <a:avLst/>
          </a:prstGeom>
          <a:noFill/>
        </p:spPr>
        <p:txBody>
          <a:bodyPr wrap="square">
            <a:spAutoFit/>
          </a:bodyPr>
          <a:lstStyle/>
          <a:p>
            <a:pPr marL="285750" indent="-285750">
              <a:buFont typeface="Wingdings" panose="05000000000000000000" pitchFamily="2" charset="2"/>
              <a:buChar char="q"/>
            </a:pPr>
            <a:r>
              <a:rPr lang="en-US" sz="2400" b="1" dirty="0">
                <a:solidFill>
                  <a:srgbClr val="00B0F0"/>
                </a:solidFill>
                <a:latin typeface="Arial" panose="020B0604020202020204"/>
              </a:rPr>
              <a:t>The following details are available regarding a project:</a:t>
            </a:r>
          </a:p>
          <a:p>
            <a:endParaRPr lang="en-US" sz="2400" b="1" dirty="0">
              <a:solidFill>
                <a:srgbClr val="00B0F0"/>
              </a:solidFill>
              <a:latin typeface="Arial" panose="020B0604020202020204"/>
            </a:endParaRPr>
          </a:p>
        </p:txBody>
      </p:sp>
      <p:pic>
        <p:nvPicPr>
          <p:cNvPr id="7" name="Picture 6">
            <a:extLst>
              <a:ext uri="{FF2B5EF4-FFF2-40B4-BE49-F238E27FC236}">
                <a16:creationId xmlns:a16="http://schemas.microsoft.com/office/drawing/2014/main" xmlns="" id="{2D32303E-E2DF-F91C-004D-F205B3ACF307}"/>
              </a:ext>
            </a:extLst>
          </p:cNvPr>
          <p:cNvPicPr>
            <a:picLocks noChangeAspect="1"/>
          </p:cNvPicPr>
          <p:nvPr/>
        </p:nvPicPr>
        <p:blipFill>
          <a:blip r:embed="rId3"/>
          <a:stretch>
            <a:fillRect/>
          </a:stretch>
        </p:blipFill>
        <p:spPr>
          <a:xfrm>
            <a:off x="5989775" y="2326768"/>
            <a:ext cx="5782710" cy="3831535"/>
          </a:xfrm>
          <a:prstGeom prst="rect">
            <a:avLst/>
          </a:prstGeom>
        </p:spPr>
      </p:pic>
      <p:sp>
        <p:nvSpPr>
          <p:cNvPr id="8" name="TextBox 7">
            <a:extLst>
              <a:ext uri="{FF2B5EF4-FFF2-40B4-BE49-F238E27FC236}">
                <a16:creationId xmlns:a16="http://schemas.microsoft.com/office/drawing/2014/main" xmlns="" id="{A9A8DF22-0509-B02E-9963-BE2CF93999AD}"/>
              </a:ext>
            </a:extLst>
          </p:cNvPr>
          <p:cNvSpPr txBox="1"/>
          <p:nvPr/>
        </p:nvSpPr>
        <p:spPr>
          <a:xfrm>
            <a:off x="329257" y="2735010"/>
            <a:ext cx="4452970" cy="1200329"/>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prstClr val="black"/>
                </a:solidFill>
                <a:latin typeface="Arial" panose="020B0604020202020204"/>
              </a:rPr>
              <a:t>Determine the critical path, the critical activities and the project completion time.</a:t>
            </a:r>
          </a:p>
        </p:txBody>
      </p:sp>
      <p:sp>
        <p:nvSpPr>
          <p:cNvPr id="9" name="TextBox 8">
            <a:extLst>
              <a:ext uri="{FF2B5EF4-FFF2-40B4-BE49-F238E27FC236}">
                <a16:creationId xmlns:a16="http://schemas.microsoft.com/office/drawing/2014/main" xmlns="" id="{AC4D43D2-2449-895F-EB58-4D57EAFBB16F}"/>
              </a:ext>
            </a:extLst>
          </p:cNvPr>
          <p:cNvSpPr txBox="1"/>
          <p:nvPr/>
        </p:nvSpPr>
        <p:spPr>
          <a:xfrm>
            <a:off x="526054" y="4389628"/>
            <a:ext cx="6208642" cy="369332"/>
          </a:xfrm>
          <a:prstGeom prst="rect">
            <a:avLst/>
          </a:prstGeom>
          <a:noFill/>
        </p:spPr>
        <p:txBody>
          <a:bodyPr wrap="square">
            <a:spAutoFit/>
          </a:bodyPr>
          <a:lstStyle/>
          <a:p>
            <a:r>
              <a:rPr lang="en-US" dirty="0">
                <a:solidFill>
                  <a:prstClr val="black"/>
                </a:solidFill>
                <a:latin typeface="Arial" panose="020B0604020202020204"/>
                <a:hlinkClick r:id="rId4"/>
              </a:rPr>
              <a:t>http://arts.brainkart.com/</a:t>
            </a:r>
            <a:r>
              <a:rPr lang="en-US" dirty="0">
                <a:solidFill>
                  <a:prstClr val="black"/>
                </a:solidFill>
                <a:latin typeface="Arial" panose="020B0604020202020204"/>
              </a:rPr>
              <a:t> </a:t>
            </a:r>
          </a:p>
        </p:txBody>
      </p:sp>
    </p:spTree>
    <p:extLst>
      <p:ext uri="{BB962C8B-B14F-4D97-AF65-F5344CB8AC3E}">
        <p14:creationId xmlns:p14="http://schemas.microsoft.com/office/powerpoint/2010/main" val="384314369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AF18392-1ED8-E512-65EE-F2764979ABFF}"/>
              </a:ext>
            </a:extLst>
          </p:cNvPr>
          <p:cNvSpPr txBox="1"/>
          <p:nvPr/>
        </p:nvSpPr>
        <p:spPr>
          <a:xfrm>
            <a:off x="2626178" y="1374552"/>
            <a:ext cx="7353200"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Supplementary technical reference</a:t>
            </a:r>
          </a:p>
        </p:txBody>
      </p:sp>
      <p:sp>
        <p:nvSpPr>
          <p:cNvPr id="4" name="TextBox 3">
            <a:extLst>
              <a:ext uri="{FF2B5EF4-FFF2-40B4-BE49-F238E27FC236}">
                <a16:creationId xmlns:a16="http://schemas.microsoft.com/office/drawing/2014/main" xmlns="" id="{2CEA84EA-B7E8-C88F-362C-BB0014B3541D}"/>
              </a:ext>
            </a:extLst>
          </p:cNvPr>
          <p:cNvSpPr txBox="1"/>
          <p:nvPr/>
        </p:nvSpPr>
        <p:spPr>
          <a:xfrm>
            <a:off x="180431" y="2429378"/>
            <a:ext cx="11942061" cy="3416320"/>
          </a:xfrm>
          <a:prstGeom prst="rect">
            <a:avLst/>
          </a:prstGeom>
          <a:noFill/>
        </p:spPr>
        <p:txBody>
          <a:bodyPr wrap="square">
            <a:spAutoFit/>
          </a:bodyPr>
          <a:lstStyle/>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Some readers may not wish to go through this upcoming set of more technical schedule calculations since MSP performs similar calculations. </a:t>
            </a:r>
          </a:p>
          <a:p>
            <a:pPr marL="342900" indent="-342900">
              <a:buFont typeface="Wingdings" panose="05000000000000000000" pitchFamily="2" charset="2"/>
              <a:buChar char="q"/>
            </a:pPr>
            <a:endParaRPr lang="en-US" sz="24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However, the manual graphical view offers more insights into the actual mechanics involved, so this section is defined as an optional technical reference.</a:t>
            </a:r>
          </a:p>
          <a:p>
            <a:pPr marL="342900" indent="-342900">
              <a:buFont typeface="Wingdings" panose="05000000000000000000" pitchFamily="2" charset="2"/>
              <a:buChar char="q"/>
            </a:pPr>
            <a:endParaRPr lang="en-US" sz="24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2400" dirty="0">
                <a:solidFill>
                  <a:srgbClr val="0A1F61"/>
                </a:solidFill>
                <a:latin typeface="Arial" panose="020B0604020202020204"/>
                <a:cs typeface="Tajawal ExtraBold" panose="00000800000000000000" pitchFamily="2" charset="-78"/>
              </a:rPr>
              <a:t>Manipulation of the project network sequence diagram involves a fundamental set of calculations used to produce both the critical path and noncritical path (slack) calculations embedded in the project network plan</a:t>
            </a:r>
          </a:p>
        </p:txBody>
      </p:sp>
    </p:spTree>
    <p:extLst>
      <p:ext uri="{BB962C8B-B14F-4D97-AF65-F5344CB8AC3E}">
        <p14:creationId xmlns:p14="http://schemas.microsoft.com/office/powerpoint/2010/main" val="312490964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06CBADB-6585-276E-A4CA-924E2A96F03F}"/>
              </a:ext>
            </a:extLst>
          </p:cNvPr>
          <p:cNvSpPr txBox="1"/>
          <p:nvPr/>
        </p:nvSpPr>
        <p:spPr>
          <a:xfrm>
            <a:off x="3152775" y="1301539"/>
            <a:ext cx="578167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Plan status mechanics</a:t>
            </a:r>
          </a:p>
        </p:txBody>
      </p:sp>
      <p:sp>
        <p:nvSpPr>
          <p:cNvPr id="4" name="TextBox 3">
            <a:extLst>
              <a:ext uri="{FF2B5EF4-FFF2-40B4-BE49-F238E27FC236}">
                <a16:creationId xmlns:a16="http://schemas.microsoft.com/office/drawing/2014/main" xmlns="" id="{1F158E2B-96B0-A8C4-0591-96AE81EB37F1}"/>
              </a:ext>
            </a:extLst>
          </p:cNvPr>
          <p:cNvSpPr txBox="1"/>
          <p:nvPr/>
        </p:nvSpPr>
        <p:spPr>
          <a:xfrm>
            <a:off x="180431" y="2065328"/>
            <a:ext cx="11942061" cy="3416320"/>
          </a:xfrm>
          <a:prstGeom prst="rect">
            <a:avLst/>
          </a:prstGeom>
          <a:noFill/>
        </p:spPr>
        <p:txBody>
          <a:bodyPr wrap="square">
            <a:spAutoFit/>
          </a:bodyPr>
          <a:lstStyle/>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After supplying the basic activity, duration, and predecessor parameters for defining the network plan, there are seven management-oriented parameters that can be calculated from these data.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These are: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ES or T(E)—early start; earliest time the activity can commence.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LS or T(L)—late start; latest time the activity can start and not affect project schedule.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EF—earliest time that an activity can finish.</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LF—latest time the activity can finish and not affect project schedule.</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Total slack (float)—the difference between the earliest date that the activity can start and the latest date the activity can start before delaying the completion date (LS–ES).</a:t>
            </a:r>
          </a:p>
          <a:p>
            <a:pPr marL="800100" lvl="1" indent="-342900">
              <a:buFont typeface="+mj-lt"/>
              <a:buAutoNum type="arabicParenR"/>
            </a:pPr>
            <a:r>
              <a:rPr lang="en-US" dirty="0">
                <a:solidFill>
                  <a:srgbClr val="0A1F61"/>
                </a:solidFill>
                <a:latin typeface="Arial" panose="020B0604020202020204"/>
                <a:cs typeface="Tajawal ExtraBold" panose="00000800000000000000" pitchFamily="2" charset="-78"/>
              </a:rPr>
              <a:t>Free float—the amount of time an activity can be delayed before any successor activity will be delayed (EF−ES).</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 schematic view of this type of relationship is shown in Figure 9.5.</a:t>
            </a:r>
          </a:p>
        </p:txBody>
      </p:sp>
    </p:spTree>
    <p:extLst>
      <p:ext uri="{BB962C8B-B14F-4D97-AF65-F5344CB8AC3E}">
        <p14:creationId xmlns:p14="http://schemas.microsoft.com/office/powerpoint/2010/main" val="27516848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1ADAA14-C759-AFCC-83B1-8BD0A99C4311}"/>
              </a:ext>
            </a:extLst>
          </p:cNvPr>
          <p:cNvSpPr txBox="1"/>
          <p:nvPr/>
        </p:nvSpPr>
        <p:spPr>
          <a:xfrm>
            <a:off x="3644834" y="1181049"/>
            <a:ext cx="475409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Plan status mechanics</a:t>
            </a:r>
          </a:p>
        </p:txBody>
      </p:sp>
      <p:sp>
        <p:nvSpPr>
          <p:cNvPr id="4" name="TextBox 3">
            <a:extLst>
              <a:ext uri="{FF2B5EF4-FFF2-40B4-BE49-F238E27FC236}">
                <a16:creationId xmlns:a16="http://schemas.microsoft.com/office/drawing/2014/main" xmlns="" id="{A4DB7E3E-CD3D-3E36-F532-BA28C24E4909}"/>
              </a:ext>
            </a:extLst>
          </p:cNvPr>
          <p:cNvSpPr txBox="1"/>
          <p:nvPr/>
        </p:nvSpPr>
        <p:spPr>
          <a:xfrm>
            <a:off x="617427" y="2361274"/>
            <a:ext cx="5117247" cy="3785652"/>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Table 9.3 defines a sample project activity list that will be used to show the manual network mechanics.</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From this definition, the following arrow-on-arrow network shown in Figure 9.6 can be produced.</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Review the network setup to be sure that this setup step makes sense as it is the base for the remainder of the mechanics.</a:t>
            </a:r>
          </a:p>
        </p:txBody>
      </p:sp>
      <p:pic>
        <p:nvPicPr>
          <p:cNvPr id="7" name="Picture 6">
            <a:extLst>
              <a:ext uri="{FF2B5EF4-FFF2-40B4-BE49-F238E27FC236}">
                <a16:creationId xmlns:a16="http://schemas.microsoft.com/office/drawing/2014/main" xmlns="" id="{109D7BAB-523D-4D28-BE99-712D5E66D8B3}"/>
              </a:ext>
            </a:extLst>
          </p:cNvPr>
          <p:cNvPicPr>
            <a:picLocks noChangeAspect="1"/>
          </p:cNvPicPr>
          <p:nvPr/>
        </p:nvPicPr>
        <p:blipFill rotWithShape="1">
          <a:blip r:embed="rId3"/>
          <a:srcRect l="20915" r="17647" b="45209"/>
          <a:stretch/>
        </p:blipFill>
        <p:spPr>
          <a:xfrm>
            <a:off x="6299882" y="2169350"/>
            <a:ext cx="5711687" cy="3245991"/>
          </a:xfrm>
          <a:prstGeom prst="rect">
            <a:avLst/>
          </a:prstGeom>
        </p:spPr>
      </p:pic>
    </p:spTree>
    <p:extLst>
      <p:ext uri="{BB962C8B-B14F-4D97-AF65-F5344CB8AC3E}">
        <p14:creationId xmlns:p14="http://schemas.microsoft.com/office/powerpoint/2010/main" val="3959769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754BD0D-6945-FCE2-BCD2-6A72CE8F1A41}"/>
              </a:ext>
            </a:extLst>
          </p:cNvPr>
          <p:cNvSpPr txBox="1"/>
          <p:nvPr/>
        </p:nvSpPr>
        <p:spPr>
          <a:xfrm>
            <a:off x="3726702" y="750630"/>
            <a:ext cx="469480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Plan status mechanics</a:t>
            </a:r>
          </a:p>
        </p:txBody>
      </p:sp>
      <p:pic>
        <p:nvPicPr>
          <p:cNvPr id="4" name="Picture 3">
            <a:extLst>
              <a:ext uri="{FF2B5EF4-FFF2-40B4-BE49-F238E27FC236}">
                <a16:creationId xmlns:a16="http://schemas.microsoft.com/office/drawing/2014/main" xmlns="" id="{28962008-B828-78D8-8881-B4D4E6BBBAE9}"/>
              </a:ext>
            </a:extLst>
          </p:cNvPr>
          <p:cNvPicPr>
            <a:picLocks noChangeAspect="1"/>
          </p:cNvPicPr>
          <p:nvPr/>
        </p:nvPicPr>
        <p:blipFill>
          <a:blip r:embed="rId3"/>
          <a:stretch>
            <a:fillRect/>
          </a:stretch>
        </p:blipFill>
        <p:spPr>
          <a:xfrm>
            <a:off x="733072" y="1610200"/>
            <a:ext cx="10283688" cy="4819129"/>
          </a:xfrm>
          <a:prstGeom prst="rect">
            <a:avLst/>
          </a:prstGeom>
        </p:spPr>
      </p:pic>
    </p:spTree>
    <p:extLst>
      <p:ext uri="{BB962C8B-B14F-4D97-AF65-F5344CB8AC3E}">
        <p14:creationId xmlns:p14="http://schemas.microsoft.com/office/powerpoint/2010/main" val="18272553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7BF0F51-98D2-DBF6-9972-2368B7000DEF}"/>
              </a:ext>
            </a:extLst>
          </p:cNvPr>
          <p:cNvSpPr txBox="1"/>
          <p:nvPr/>
        </p:nvSpPr>
        <p:spPr>
          <a:xfrm>
            <a:off x="3174252" y="724473"/>
            <a:ext cx="5529481"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xmlns="" id="{6ECDFD7D-70F6-5F8D-E5B0-53C561ED9801}"/>
              </a:ext>
            </a:extLst>
          </p:cNvPr>
          <p:cNvSpPr txBox="1"/>
          <p:nvPr/>
        </p:nvSpPr>
        <p:spPr>
          <a:xfrm>
            <a:off x="130614" y="1559040"/>
            <a:ext cx="5620829" cy="401648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Step 2 of the mechanical plan calculation is to perform what is defined as a forward pass.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This process basically adds the arrow lengths to calculate the total duration time moving from left to right through the network, while obeying the predecessors.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Early times to reach each node (end of arrow) are recorded by the format of “T(E)/,” which is the notation for earliest time to reach that point in the network.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Figure 9.7 shows the calculated values for each of the nodes. </a:t>
            </a: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These example calculations are quite straightforward except for nodes 6 and 7.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p:txBody>
      </p:sp>
      <p:pic>
        <p:nvPicPr>
          <p:cNvPr id="7" name="Picture 6">
            <a:extLst>
              <a:ext uri="{FF2B5EF4-FFF2-40B4-BE49-F238E27FC236}">
                <a16:creationId xmlns:a16="http://schemas.microsoft.com/office/drawing/2014/main" xmlns="" id="{9106EAD7-83C8-F3F1-A5C0-0B95C0266914}"/>
              </a:ext>
            </a:extLst>
          </p:cNvPr>
          <p:cNvPicPr>
            <a:picLocks noChangeAspect="1"/>
          </p:cNvPicPr>
          <p:nvPr/>
        </p:nvPicPr>
        <p:blipFill>
          <a:blip r:embed="rId3"/>
          <a:stretch>
            <a:fillRect/>
          </a:stretch>
        </p:blipFill>
        <p:spPr>
          <a:xfrm>
            <a:off x="6518771" y="1559040"/>
            <a:ext cx="4786575" cy="4822354"/>
          </a:xfrm>
          <a:prstGeom prst="rect">
            <a:avLst/>
          </a:prstGeom>
        </p:spPr>
      </p:pic>
    </p:spTree>
    <p:extLst>
      <p:ext uri="{BB962C8B-B14F-4D97-AF65-F5344CB8AC3E}">
        <p14:creationId xmlns:p14="http://schemas.microsoft.com/office/powerpoint/2010/main" val="388095813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1CFB85D-584E-C533-BD8E-1370F11A5304}"/>
              </a:ext>
            </a:extLst>
          </p:cNvPr>
          <p:cNvSpPr txBox="1"/>
          <p:nvPr/>
        </p:nvSpPr>
        <p:spPr>
          <a:xfrm>
            <a:off x="3653824" y="826292"/>
            <a:ext cx="5610801"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xmlns="" id="{69CEC063-C932-5DE2-AE87-680FF00F5F77}"/>
              </a:ext>
            </a:extLst>
          </p:cNvPr>
          <p:cNvSpPr txBox="1"/>
          <p:nvPr/>
        </p:nvSpPr>
        <p:spPr>
          <a:xfrm>
            <a:off x="130614" y="1734321"/>
            <a:ext cx="6203925" cy="440120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For node 6, two incoming activity paths have to be considered for the activities D and E.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Node 4 has a T(E) value of 4 and activity D has a duration time of 6, therefore, the resulting value for node 6 would be 10.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However, the other parallel path coming into node 6 starts at node 3 with a value of 7 and an activity E time of 5, so that path value is 12.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For forward path calculations, the highest value among multiple incoming paths is selected for such parallel paths, thus we assign the value 12 for T(E) at node 6. </a:t>
            </a:r>
          </a:p>
        </p:txBody>
      </p:sp>
      <p:pic>
        <p:nvPicPr>
          <p:cNvPr id="7" name="Picture 6">
            <a:extLst>
              <a:ext uri="{FF2B5EF4-FFF2-40B4-BE49-F238E27FC236}">
                <a16:creationId xmlns:a16="http://schemas.microsoft.com/office/drawing/2014/main" xmlns="" id="{93F51814-D7B9-4A6F-8A96-949759A5E362}"/>
              </a:ext>
            </a:extLst>
          </p:cNvPr>
          <p:cNvPicPr>
            <a:picLocks noChangeAspect="1"/>
          </p:cNvPicPr>
          <p:nvPr/>
        </p:nvPicPr>
        <p:blipFill>
          <a:blip r:embed="rId3"/>
          <a:stretch>
            <a:fillRect/>
          </a:stretch>
        </p:blipFill>
        <p:spPr>
          <a:xfrm>
            <a:off x="7341705" y="1839458"/>
            <a:ext cx="4440056" cy="4822354"/>
          </a:xfrm>
          <a:prstGeom prst="rect">
            <a:avLst/>
          </a:prstGeom>
        </p:spPr>
      </p:pic>
    </p:spTree>
    <p:extLst>
      <p:ext uri="{BB962C8B-B14F-4D97-AF65-F5344CB8AC3E}">
        <p14:creationId xmlns:p14="http://schemas.microsoft.com/office/powerpoint/2010/main" val="72020113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E091D972-372E-EC51-2E91-710F891E6E52}"/>
              </a:ext>
            </a:extLst>
          </p:cNvPr>
          <p:cNvPicPr>
            <a:picLocks noChangeAspect="1"/>
          </p:cNvPicPr>
          <p:nvPr/>
        </p:nvPicPr>
        <p:blipFill>
          <a:blip r:embed="rId2"/>
          <a:stretch>
            <a:fillRect/>
          </a:stretch>
        </p:blipFill>
        <p:spPr>
          <a:xfrm>
            <a:off x="7101858" y="1470277"/>
            <a:ext cx="4778967" cy="4822354"/>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2629932-A0F4-C57C-B958-5E96AC1EC2E7}"/>
              </a:ext>
            </a:extLst>
          </p:cNvPr>
          <p:cNvSpPr txBox="1"/>
          <p:nvPr/>
        </p:nvSpPr>
        <p:spPr>
          <a:xfrm>
            <a:off x="3864428" y="777340"/>
            <a:ext cx="5663394"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xmlns="" id="{FB5FD85A-1CAE-82AE-ED92-69F178D91F5D}"/>
              </a:ext>
            </a:extLst>
          </p:cNvPr>
          <p:cNvSpPr txBox="1"/>
          <p:nvPr/>
        </p:nvSpPr>
        <p:spPr>
          <a:xfrm>
            <a:off x="70653" y="1648199"/>
            <a:ext cx="6654499" cy="532453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This calculation indicates that the earliest we can claim completion of these project activities at this point is 12.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The same type logic applies to node 7 where a value for T(E) of 16 is calculated.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The calculation rule for the forward pass is to remember to take the highest value for multiple input paths at the node.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T(E) values at each node represent the earliest time that these points in the project can be reached from a schedule viewpoint. </a:t>
            </a:r>
          </a:p>
          <a:p>
            <a:pPr marL="342900" indent="-342900" algn="just">
              <a:buFont typeface="Wingdings" panose="05000000000000000000" pitchFamily="2" charset="2"/>
              <a:buChar char="q"/>
            </a:pPr>
            <a:endParaRPr lang="en-US" sz="20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This calculation process also shows that the final node (8) can be reached at time period 21. </a:t>
            </a:r>
          </a:p>
        </p:txBody>
      </p:sp>
    </p:spTree>
    <p:extLst>
      <p:ext uri="{BB962C8B-B14F-4D97-AF65-F5344CB8AC3E}">
        <p14:creationId xmlns:p14="http://schemas.microsoft.com/office/powerpoint/2010/main" val="283701731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939FC3-B3B3-3264-17EC-0F9919781A95}"/>
              </a:ext>
            </a:extLst>
          </p:cNvPr>
          <p:cNvSpPr txBox="1"/>
          <p:nvPr/>
        </p:nvSpPr>
        <p:spPr>
          <a:xfrm>
            <a:off x="3288552" y="866591"/>
            <a:ext cx="482674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Forward path calculations</a:t>
            </a:r>
          </a:p>
        </p:txBody>
      </p:sp>
      <p:sp>
        <p:nvSpPr>
          <p:cNvPr id="4" name="TextBox 3">
            <a:extLst>
              <a:ext uri="{FF2B5EF4-FFF2-40B4-BE49-F238E27FC236}">
                <a16:creationId xmlns:a16="http://schemas.microsoft.com/office/drawing/2014/main" xmlns="" id="{FBACF389-3855-C917-EA7B-4DBDBC41DAE3}"/>
              </a:ext>
            </a:extLst>
          </p:cNvPr>
          <p:cNvSpPr txBox="1"/>
          <p:nvPr/>
        </p:nvSpPr>
        <p:spPr>
          <a:xfrm>
            <a:off x="124969" y="1673229"/>
            <a:ext cx="11942061" cy="1477328"/>
          </a:xfrm>
          <a:prstGeom prst="rect">
            <a:avLst/>
          </a:prstGeom>
          <a:noFill/>
        </p:spPr>
        <p:txBody>
          <a:bodyPr wrap="square">
            <a:spAutoFit/>
          </a:bodyPr>
          <a:lstStyle/>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final node value defines that the project duration is 21 given this set of parameters.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forward pass then defines a crude project time schedule (Figure 9.7).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However, even though this is an interesting value, there are other more worthwhile parameters that need to be defined. </a:t>
            </a:r>
          </a:p>
          <a:p>
            <a:pPr marL="342900" indent="-342900">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We will see these in the next step.</a:t>
            </a:r>
          </a:p>
        </p:txBody>
      </p:sp>
      <p:pic>
        <p:nvPicPr>
          <p:cNvPr id="7" name="Picture 6">
            <a:extLst>
              <a:ext uri="{FF2B5EF4-FFF2-40B4-BE49-F238E27FC236}">
                <a16:creationId xmlns:a16="http://schemas.microsoft.com/office/drawing/2014/main" xmlns="" id="{16BF11D1-FDCE-3BAD-55D1-AA41DDB53E0E}"/>
              </a:ext>
            </a:extLst>
          </p:cNvPr>
          <p:cNvPicPr>
            <a:picLocks noChangeAspect="1"/>
          </p:cNvPicPr>
          <p:nvPr/>
        </p:nvPicPr>
        <p:blipFill>
          <a:blip r:embed="rId3"/>
          <a:stretch>
            <a:fillRect/>
          </a:stretch>
        </p:blipFill>
        <p:spPr>
          <a:xfrm>
            <a:off x="1333001" y="3169484"/>
            <a:ext cx="7006571" cy="3688516"/>
          </a:xfrm>
          <a:prstGeom prst="rect">
            <a:avLst/>
          </a:prstGeom>
        </p:spPr>
      </p:pic>
    </p:spTree>
    <p:extLst>
      <p:ext uri="{BB962C8B-B14F-4D97-AF65-F5344CB8AC3E}">
        <p14:creationId xmlns:p14="http://schemas.microsoft.com/office/powerpoint/2010/main" val="188663039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325A26A-9FFD-63C6-0C30-3E60C0567BF0}"/>
              </a:ext>
            </a:extLst>
          </p:cNvPr>
          <p:cNvSpPr txBox="1"/>
          <p:nvPr/>
        </p:nvSpPr>
        <p:spPr>
          <a:xfrm>
            <a:off x="3551131" y="678136"/>
            <a:ext cx="5502558"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xmlns="" id="{F0273E9D-ADCB-39DC-0672-FE4A3DCCFFDA}"/>
              </a:ext>
            </a:extLst>
          </p:cNvPr>
          <p:cNvSpPr txBox="1"/>
          <p:nvPr/>
        </p:nvSpPr>
        <p:spPr>
          <a:xfrm>
            <a:off x="130614" y="1548995"/>
            <a:ext cx="11942061" cy="244682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Step 2 of the calculation process involves performing a backward pass on the network model.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rationale for needing this is not clear as yet, but let us first describe the mechanics of the calculations before attempting to describe the function of these values.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backward pass generates a variable defined as T(L) and it is formatted on the network node as “T(E)/T(L).”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Notice that the nodes in Figure 9.8 now show two such numeric values above each node.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For this basic network, the assumption is made that the planned time at termination is equal to the forward pass calculated time shown (i.e., 21 time units for the example).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Stated another way, we are saying that the forward plan specified that the project would take 21 time units and we are accepting that value for the backward pass.</a:t>
            </a:r>
          </a:p>
        </p:txBody>
      </p:sp>
      <p:pic>
        <p:nvPicPr>
          <p:cNvPr id="7" name="Picture 6">
            <a:extLst>
              <a:ext uri="{FF2B5EF4-FFF2-40B4-BE49-F238E27FC236}">
                <a16:creationId xmlns:a16="http://schemas.microsoft.com/office/drawing/2014/main" xmlns="" id="{66E516DD-5AD1-0D5E-6AB0-04373F40B1BB}"/>
              </a:ext>
            </a:extLst>
          </p:cNvPr>
          <p:cNvPicPr>
            <a:picLocks noChangeAspect="1"/>
          </p:cNvPicPr>
          <p:nvPr/>
        </p:nvPicPr>
        <p:blipFill>
          <a:blip r:embed="rId3"/>
          <a:stretch>
            <a:fillRect/>
          </a:stretch>
        </p:blipFill>
        <p:spPr>
          <a:xfrm>
            <a:off x="2736079" y="3878665"/>
            <a:ext cx="6053111" cy="2858414"/>
          </a:xfrm>
          <a:prstGeom prst="rect">
            <a:avLst/>
          </a:prstGeom>
        </p:spPr>
      </p:pic>
    </p:spTree>
    <p:extLst>
      <p:ext uri="{BB962C8B-B14F-4D97-AF65-F5344CB8AC3E}">
        <p14:creationId xmlns:p14="http://schemas.microsoft.com/office/powerpoint/2010/main" val="39697417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E973929-762B-5E8F-7356-8F23F6E7B06D}"/>
              </a:ext>
            </a:extLst>
          </p:cNvPr>
          <p:cNvSpPr txBox="1"/>
          <p:nvPr/>
        </p:nvSpPr>
        <p:spPr>
          <a:xfrm>
            <a:off x="4317251" y="824186"/>
            <a:ext cx="5526659"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xmlns="" id="{F47CA293-3817-74A5-36C6-5DF5B81DD1E4}"/>
              </a:ext>
            </a:extLst>
          </p:cNvPr>
          <p:cNvSpPr txBox="1"/>
          <p:nvPr/>
        </p:nvSpPr>
        <p:spPr>
          <a:xfrm>
            <a:off x="130615" y="1538942"/>
            <a:ext cx="6124412" cy="453970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To calculate T(L) values, we start at the completion node (8) and insert the same time as calculated for the forward pass—which is 21 in the sample case.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From this starting value, work backwards to the front of the network one node at a time. For node 7, the T(L) value would be 21 minus 5 (for activity I), or 16.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Node 6 would be calculated as 16 minus 4 (for activity G), or 12. As described in the forward pass mechanics, the T(L) calculations are straightforward until a node that has multiple paths coming back into it such as node 3 is encountered.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In this case, the T(L) calculations would compare the two paths for activities F and E yielding a 13 minus 2, or 11 for activity F, versus 12 minus 5, or 7 for activity 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calculation rule for the backward pass is to take the lower value of the two reverse paths and record that as the nodal T(L) time. </a:t>
            </a:r>
          </a:p>
        </p:txBody>
      </p:sp>
      <p:pic>
        <p:nvPicPr>
          <p:cNvPr id="7" name="Picture 6">
            <a:extLst>
              <a:ext uri="{FF2B5EF4-FFF2-40B4-BE49-F238E27FC236}">
                <a16:creationId xmlns:a16="http://schemas.microsoft.com/office/drawing/2014/main" xmlns="" id="{E3244EB3-A080-102A-FEA7-5195A143440C}"/>
              </a:ext>
            </a:extLst>
          </p:cNvPr>
          <p:cNvPicPr>
            <a:picLocks noChangeAspect="1"/>
          </p:cNvPicPr>
          <p:nvPr/>
        </p:nvPicPr>
        <p:blipFill>
          <a:blip r:embed="rId3"/>
          <a:stretch>
            <a:fillRect/>
          </a:stretch>
        </p:blipFill>
        <p:spPr>
          <a:xfrm>
            <a:off x="6709483" y="2414787"/>
            <a:ext cx="4908735" cy="2859272"/>
          </a:xfrm>
          <a:prstGeom prst="rect">
            <a:avLst/>
          </a:prstGeom>
        </p:spPr>
      </p:pic>
    </p:spTree>
    <p:extLst>
      <p:ext uri="{BB962C8B-B14F-4D97-AF65-F5344CB8AC3E}">
        <p14:creationId xmlns:p14="http://schemas.microsoft.com/office/powerpoint/2010/main" val="425882773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943B7CB-3351-CE0D-C021-C23EE8C75AC5}"/>
              </a:ext>
            </a:extLst>
          </p:cNvPr>
          <p:cNvSpPr txBox="1"/>
          <p:nvPr/>
        </p:nvSpPr>
        <p:spPr>
          <a:xfrm>
            <a:off x="3884497" y="769041"/>
            <a:ext cx="5598170"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xmlns="" id="{3E5453F0-499F-D6F7-EB4B-FE8783511245}"/>
              </a:ext>
            </a:extLst>
          </p:cNvPr>
          <p:cNvSpPr txBox="1"/>
          <p:nvPr/>
        </p:nvSpPr>
        <p:spPr>
          <a:xfrm>
            <a:off x="635440" y="1628101"/>
            <a:ext cx="5369038" cy="4524315"/>
          </a:xfrm>
          <a:prstGeom prst="rect">
            <a:avLst/>
          </a:prstGeom>
          <a:noFill/>
        </p:spPr>
        <p:txBody>
          <a:bodyPr wrap="square">
            <a:spAutoFit/>
          </a:bodyPr>
          <a:lstStyle/>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This same process is required for node 1 and at that final node the value should be zero since we started with 21/21 at node 8.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Failure to return with a zero value indicates that an error was made in the return path.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Review the values shown in Figure 9.8 to be sure that you understand the basic idea of T(E)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and T(L) mechanical values.</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Once the values for T(E) and T(L) are calculated, it is possible to analyze two additional important time management factors.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These are the longest path through the network (critical path) and slack time details.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The simplest item to calculate of these two is nodal slack time. </a:t>
            </a:r>
          </a:p>
          <a:p>
            <a:pPr marL="342900" indent="-342900" algn="just">
              <a:buFont typeface="Wingdings" panose="05000000000000000000" pitchFamily="2" charset="2"/>
              <a:buChar char="q"/>
            </a:pPr>
            <a:r>
              <a:rPr lang="en-US" dirty="0">
                <a:solidFill>
                  <a:srgbClr val="0A1F61"/>
                </a:solidFill>
                <a:latin typeface="Arial" panose="020B0604020202020204"/>
                <a:cs typeface="Tajawal ExtraBold" panose="00000800000000000000" pitchFamily="2" charset="-78"/>
              </a:rPr>
              <a:t>This is simply the difference in T(L) and T(E). </a:t>
            </a:r>
          </a:p>
        </p:txBody>
      </p:sp>
      <p:pic>
        <p:nvPicPr>
          <p:cNvPr id="7" name="Picture 6">
            <a:extLst>
              <a:ext uri="{FF2B5EF4-FFF2-40B4-BE49-F238E27FC236}">
                <a16:creationId xmlns:a16="http://schemas.microsoft.com/office/drawing/2014/main" xmlns="" id="{25986C26-D3C9-A1DA-AECB-8DBAAC4EB7C1}"/>
              </a:ext>
            </a:extLst>
          </p:cNvPr>
          <p:cNvPicPr>
            <a:picLocks noChangeAspect="1"/>
          </p:cNvPicPr>
          <p:nvPr/>
        </p:nvPicPr>
        <p:blipFill>
          <a:blip r:embed="rId3"/>
          <a:stretch>
            <a:fillRect/>
          </a:stretch>
        </p:blipFill>
        <p:spPr>
          <a:xfrm>
            <a:off x="6873045" y="2293980"/>
            <a:ext cx="4477490" cy="3533369"/>
          </a:xfrm>
          <a:prstGeom prst="rect">
            <a:avLst/>
          </a:prstGeom>
        </p:spPr>
      </p:pic>
    </p:spTree>
    <p:extLst>
      <p:ext uri="{BB962C8B-B14F-4D97-AF65-F5344CB8AC3E}">
        <p14:creationId xmlns:p14="http://schemas.microsoft.com/office/powerpoint/2010/main" val="283602451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4F706B2-0DF6-1992-BDB7-038DE7195EFA}"/>
              </a:ext>
            </a:extLst>
          </p:cNvPr>
          <p:cNvSpPr txBox="1"/>
          <p:nvPr/>
        </p:nvSpPr>
        <p:spPr>
          <a:xfrm>
            <a:off x="3114675" y="669005"/>
            <a:ext cx="6334125"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4" name="TextBox 3">
            <a:extLst>
              <a:ext uri="{FF2B5EF4-FFF2-40B4-BE49-F238E27FC236}">
                <a16:creationId xmlns:a16="http://schemas.microsoft.com/office/drawing/2014/main" xmlns="" id="{7B3EE456-094A-70D3-BA9C-B4F386875BA6}"/>
              </a:ext>
            </a:extLst>
          </p:cNvPr>
          <p:cNvSpPr txBox="1"/>
          <p:nvPr/>
        </p:nvSpPr>
        <p:spPr>
          <a:xfrm>
            <a:off x="130614" y="1539864"/>
            <a:ext cx="11942061" cy="1661993"/>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So, node 3 would have a slack value of zero (7 minus 7), while node 5 has a slack value of 4 time units (13 minus 9).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Each of these values defines the amount of time that this node can set idle without affecting the planned project completion date.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Also, note that the computed slack for the start and finish of the network will be zero from using the assumption of 21/21, that is, this says that we are happy with the original computed project duration.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You might be thinking about what you would do if some other value for T(L) was desired.</a:t>
            </a:r>
          </a:p>
        </p:txBody>
      </p:sp>
      <p:pic>
        <p:nvPicPr>
          <p:cNvPr id="7" name="Picture 6">
            <a:extLst>
              <a:ext uri="{FF2B5EF4-FFF2-40B4-BE49-F238E27FC236}">
                <a16:creationId xmlns:a16="http://schemas.microsoft.com/office/drawing/2014/main" xmlns="" id="{41BFC21F-22B7-CD08-B731-09C6B3B469FA}"/>
              </a:ext>
            </a:extLst>
          </p:cNvPr>
          <p:cNvPicPr>
            <a:picLocks noChangeAspect="1"/>
          </p:cNvPicPr>
          <p:nvPr/>
        </p:nvPicPr>
        <p:blipFill>
          <a:blip r:embed="rId3"/>
          <a:stretch>
            <a:fillRect/>
          </a:stretch>
        </p:blipFill>
        <p:spPr>
          <a:xfrm>
            <a:off x="2243374" y="3126095"/>
            <a:ext cx="6950868" cy="3613800"/>
          </a:xfrm>
          <a:prstGeom prst="rect">
            <a:avLst/>
          </a:prstGeom>
        </p:spPr>
      </p:pic>
    </p:spTree>
    <p:extLst>
      <p:ext uri="{BB962C8B-B14F-4D97-AF65-F5344CB8AC3E}">
        <p14:creationId xmlns:p14="http://schemas.microsoft.com/office/powerpoint/2010/main" val="57899009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96DE188-B258-5DE8-90D6-6B71B08FFDB0}"/>
              </a:ext>
            </a:extLst>
          </p:cNvPr>
          <p:cNvSpPr txBox="1"/>
          <p:nvPr/>
        </p:nvSpPr>
        <p:spPr>
          <a:xfrm>
            <a:off x="3669551" y="763716"/>
            <a:ext cx="5595073"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Backward pass calculation</a:t>
            </a:r>
          </a:p>
        </p:txBody>
      </p:sp>
      <p:sp>
        <p:nvSpPr>
          <p:cNvPr id="8" name="TextBox 7">
            <a:extLst>
              <a:ext uri="{FF2B5EF4-FFF2-40B4-BE49-F238E27FC236}">
                <a16:creationId xmlns:a16="http://schemas.microsoft.com/office/drawing/2014/main" xmlns="" id="{952531AF-93F5-59C3-6682-67D2D5A44C8D}"/>
              </a:ext>
            </a:extLst>
          </p:cNvPr>
          <p:cNvSpPr txBox="1"/>
          <p:nvPr/>
        </p:nvSpPr>
        <p:spPr>
          <a:xfrm>
            <a:off x="130614" y="1589181"/>
            <a:ext cx="11942061" cy="4401205"/>
          </a:xfrm>
          <a:prstGeom prst="rect">
            <a:avLst/>
          </a:prstGeom>
          <a:noFill/>
        </p:spPr>
        <p:txBody>
          <a:bodyPr wrap="square">
            <a:spAutoFit/>
          </a:bodyPr>
          <a:lstStyle/>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MSP can also generate this type of information with its internal calculations.</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To find the network critical path activities, the key mechanic involves checking any activity bounded between zero slack nodes to see if in fact that path is a critical activity.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In some more complex networks, parallel paths can both appear to be on the critical path, whereas only one actually is.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In this sample case, the critical path definition is straightforward and is outlined as bold arrows in Figure 9.9.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Note that the critical path passes through nodes 1−2−3−6−7−8 and the critical path activities are A−C−E−G−I.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Specifically the critical path should be thought of as a vector containing both the activity list and the total duration value, so it would be more proper to state the critical path as A−C−E−G−I, and 21 time units. </a:t>
            </a:r>
          </a:p>
          <a:p>
            <a:pPr marL="342900" indent="-342900" algn="just">
              <a:buFont typeface="Wingdings" panose="05000000000000000000" pitchFamily="2" charset="2"/>
              <a:buChar char="q"/>
            </a:pPr>
            <a:r>
              <a:rPr lang="en-US" sz="2000" dirty="0">
                <a:solidFill>
                  <a:srgbClr val="0A1F61"/>
                </a:solidFill>
                <a:latin typeface="Arial" panose="020B0604020202020204"/>
                <a:cs typeface="Tajawal ExtraBold" panose="00000800000000000000" pitchFamily="2" charset="-78"/>
              </a:rPr>
              <a:t>To reiterate, this is the longest path through the network and represents a critical management issue for the Project Manager (Brown 2002).</a:t>
            </a:r>
          </a:p>
        </p:txBody>
      </p:sp>
    </p:spTree>
    <p:extLst>
      <p:ext uri="{BB962C8B-B14F-4D97-AF65-F5344CB8AC3E}">
        <p14:creationId xmlns:p14="http://schemas.microsoft.com/office/powerpoint/2010/main" val="225168455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B85FE5A-B035-037C-B5DA-888CE980F4EE}"/>
              </a:ext>
            </a:extLst>
          </p:cNvPr>
          <p:cNvSpPr txBox="1"/>
          <p:nvPr/>
        </p:nvSpPr>
        <p:spPr>
          <a:xfrm>
            <a:off x="3483152" y="617697"/>
            <a:ext cx="4455819"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MSP equivalent output</a:t>
            </a:r>
          </a:p>
        </p:txBody>
      </p:sp>
      <p:sp>
        <p:nvSpPr>
          <p:cNvPr id="4" name="TextBox 3">
            <a:extLst>
              <a:ext uri="{FF2B5EF4-FFF2-40B4-BE49-F238E27FC236}">
                <a16:creationId xmlns:a16="http://schemas.microsoft.com/office/drawing/2014/main" xmlns="" id="{39A25674-4452-55DE-CA1D-08A8178B5914}"/>
              </a:ext>
            </a:extLst>
          </p:cNvPr>
          <p:cNvSpPr txBox="1"/>
          <p:nvPr/>
        </p:nvSpPr>
        <p:spPr>
          <a:xfrm>
            <a:off x="180431" y="1211994"/>
            <a:ext cx="11942061" cy="5324535"/>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To see how the schematic network output compares to an MSP Gantt view, it will be instructive to compare the two views.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equivalent MSP core output is shown in Figure 9.10 and the associated network slack calculation parameters in Figure 9.11.</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There are several items to examine in the MSP view of its associated Gantt bar schematic.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It would now be worthwhile to review the status parameters shown below to ensure that the meaning of the terms are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understood:</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Note that the total project duration is correct at 21 days and the </a:t>
            </a:r>
            <a:r>
              <a:rPr lang="en-US" sz="1700" dirty="0" err="1">
                <a:solidFill>
                  <a:srgbClr val="0A1F61"/>
                </a:solidFill>
                <a:latin typeface="Arial" panose="020B0604020202020204"/>
                <a:cs typeface="Tajawal ExtraBold" panose="00000800000000000000" pitchFamily="2" charset="-78"/>
              </a:rPr>
              <a:t>critical</a:t>
            </a:r>
            <a:r>
              <a:rPr lang="en-US" sz="1700" dirty="0">
                <a:solidFill>
                  <a:srgbClr val="0A1F61"/>
                </a:solidFill>
                <a:latin typeface="Arial" panose="020B0604020202020204"/>
                <a:cs typeface="Tajawal ExtraBold" panose="00000800000000000000" pitchFamily="2" charset="-78"/>
              </a:rPr>
              <a:t> path is correctly defined.</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Total slack and free slack calculations are correctly shown, although they are converted into calendar dates rather than duration equivalents. This is more meaningful for the management aspects related to slack. The example is set to start the project on December 9, 2013, so it is possible to manually check the calendar versus raw duration results.</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The MSP model also shows nonworking periods and corrects the completion date based on that. The network model does not deal with this level of granularity.</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The other early and late activity calculations are shown in Figure 9.11 as calendar dates.</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Hopefully, this comparative review is sufficient and convincing that the software is easier to use than manually creating a schematic view of the schedule and then performing the same calculations.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rest of the chapter will revert back to the software approach based on this belief.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Think of the software view this way—MSP is doing nothing other than building the relationship defined and describing the resulting output based on the input parameters.</a:t>
            </a:r>
          </a:p>
        </p:txBody>
      </p:sp>
    </p:spTree>
    <p:extLst>
      <p:ext uri="{BB962C8B-B14F-4D97-AF65-F5344CB8AC3E}">
        <p14:creationId xmlns:p14="http://schemas.microsoft.com/office/powerpoint/2010/main" val="42532583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BC78F2C-0768-9F34-6488-0B4E14EE1E75}"/>
              </a:ext>
            </a:extLst>
          </p:cNvPr>
          <p:cNvSpPr txBox="1"/>
          <p:nvPr/>
        </p:nvSpPr>
        <p:spPr>
          <a:xfrm>
            <a:off x="3783852" y="625549"/>
            <a:ext cx="4702923" cy="523220"/>
          </a:xfrm>
          <a:prstGeom prst="rect">
            <a:avLst/>
          </a:prstGeom>
          <a:solidFill>
            <a:srgbClr val="00B0F0"/>
          </a:solidFill>
        </p:spPr>
        <p:txBody>
          <a:bodyPr wrap="square" rtlCol="0">
            <a:spAutoFit/>
          </a:bodyPr>
          <a:lstStyle/>
          <a:p>
            <a:r>
              <a:rPr lang="en-US" sz="2800" dirty="0">
                <a:solidFill>
                  <a:prstClr val="white"/>
                </a:solidFill>
                <a:latin typeface="Tajawal Medium" panose="00000600000000000000" pitchFamily="2" charset="-78"/>
                <a:cs typeface="Tajawal Medium" panose="00000600000000000000" pitchFamily="2" charset="-78"/>
              </a:rPr>
              <a:t>MSP equivalent output</a:t>
            </a:r>
          </a:p>
        </p:txBody>
      </p:sp>
      <p:pic>
        <p:nvPicPr>
          <p:cNvPr id="4" name="Picture 3">
            <a:extLst>
              <a:ext uri="{FF2B5EF4-FFF2-40B4-BE49-F238E27FC236}">
                <a16:creationId xmlns:a16="http://schemas.microsoft.com/office/drawing/2014/main" xmlns="" id="{C95F2362-2C52-BC43-6ADC-87523278A108}"/>
              </a:ext>
            </a:extLst>
          </p:cNvPr>
          <p:cNvPicPr>
            <a:picLocks noChangeAspect="1"/>
          </p:cNvPicPr>
          <p:nvPr/>
        </p:nvPicPr>
        <p:blipFill>
          <a:blip r:embed="rId3"/>
          <a:stretch>
            <a:fillRect/>
          </a:stretch>
        </p:blipFill>
        <p:spPr>
          <a:xfrm>
            <a:off x="2200303" y="1290284"/>
            <a:ext cx="6286472" cy="5402457"/>
          </a:xfrm>
          <a:prstGeom prst="rect">
            <a:avLst/>
          </a:prstGeom>
        </p:spPr>
      </p:pic>
    </p:spTree>
    <p:extLst>
      <p:ext uri="{BB962C8B-B14F-4D97-AF65-F5344CB8AC3E}">
        <p14:creationId xmlns:p14="http://schemas.microsoft.com/office/powerpoint/2010/main" val="2098196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98438" y="627358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14F8A23-5431-79C1-115B-337314358D4A}"/>
              </a:ext>
            </a:extLst>
          </p:cNvPr>
          <p:cNvSpPr txBox="1"/>
          <p:nvPr/>
        </p:nvSpPr>
        <p:spPr>
          <a:xfrm>
            <a:off x="3219450" y="617697"/>
            <a:ext cx="53721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xmlns="" id="{6F25E000-8D70-6791-8019-2A1BFFD45F85}"/>
              </a:ext>
            </a:extLst>
          </p:cNvPr>
          <p:cNvSpPr txBox="1"/>
          <p:nvPr/>
        </p:nvSpPr>
        <p:spPr>
          <a:xfrm>
            <a:off x="281632" y="1416818"/>
            <a:ext cx="10624906" cy="1569660"/>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Suppose you have a list of tasks as shown below. Columns C and D list the tasks that must be accomplished for the activity to begin, and the duration of the activity, respectively.</a:t>
            </a:r>
          </a:p>
          <a:p>
            <a:pPr marL="285750" indent="-285750" algn="just">
              <a:buFont typeface="Wingdings" panose="05000000000000000000" pitchFamily="2" charset="2"/>
              <a:buChar char="q"/>
              <a:defRPr/>
            </a:pPr>
            <a:endParaRPr lang="en-US" sz="2400" dirty="0">
              <a:solidFill>
                <a:srgbClr val="0A1F61"/>
              </a:solidFill>
              <a:latin typeface="Arial" panose="020B0604020202020204"/>
              <a:cs typeface="Tajawal ExtraBold" panose="00000800000000000000"/>
            </a:endParaRPr>
          </a:p>
        </p:txBody>
      </p:sp>
      <p:pic>
        <p:nvPicPr>
          <p:cNvPr id="7" name="Picture 6">
            <a:extLst>
              <a:ext uri="{FF2B5EF4-FFF2-40B4-BE49-F238E27FC236}">
                <a16:creationId xmlns:a16="http://schemas.microsoft.com/office/drawing/2014/main" xmlns="" id="{C8616F6C-939E-7144-AC13-F4375FBA5278}"/>
              </a:ext>
            </a:extLst>
          </p:cNvPr>
          <p:cNvPicPr>
            <a:picLocks noChangeAspect="1"/>
          </p:cNvPicPr>
          <p:nvPr/>
        </p:nvPicPr>
        <p:blipFill>
          <a:blip r:embed="rId3"/>
          <a:stretch>
            <a:fillRect/>
          </a:stretch>
        </p:blipFill>
        <p:spPr>
          <a:xfrm>
            <a:off x="281632" y="3211734"/>
            <a:ext cx="9424258" cy="3607621"/>
          </a:xfrm>
          <a:prstGeom prst="rect">
            <a:avLst/>
          </a:prstGeom>
        </p:spPr>
      </p:pic>
    </p:spTree>
    <p:extLst>
      <p:ext uri="{BB962C8B-B14F-4D97-AF65-F5344CB8AC3E}">
        <p14:creationId xmlns:p14="http://schemas.microsoft.com/office/powerpoint/2010/main" val="321314804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446F1D8-4AB0-36B3-0974-2ED64924402A}"/>
              </a:ext>
            </a:extLst>
          </p:cNvPr>
          <p:cNvSpPr txBox="1"/>
          <p:nvPr/>
        </p:nvSpPr>
        <p:spPr>
          <a:xfrm>
            <a:off x="3745752" y="1155869"/>
            <a:ext cx="496009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xmlns="" id="{C19697D1-3A1F-EF96-D55F-8B62011AE1D0}"/>
              </a:ext>
            </a:extLst>
          </p:cNvPr>
          <p:cNvSpPr txBox="1"/>
          <p:nvPr/>
        </p:nvSpPr>
        <p:spPr>
          <a:xfrm>
            <a:off x="700732" y="1905506"/>
            <a:ext cx="10624906" cy="3046988"/>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Since the project manager's goal is to complete the project as quickly as possible (without compromising on quality, of course), we'll try to find the earliest finish time for each activity.</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To do this, organize all tasks into a flowchart and note their durations next to the task ID. The arrows indicate the sequence of activities. We'll mark the Earliest Start (ES) time to the left of the activity, and the Earliest Finish (EF) time to the right.:</a:t>
            </a:r>
          </a:p>
        </p:txBody>
      </p:sp>
    </p:spTree>
    <p:extLst>
      <p:ext uri="{BB962C8B-B14F-4D97-AF65-F5344CB8AC3E}">
        <p14:creationId xmlns:p14="http://schemas.microsoft.com/office/powerpoint/2010/main" val="347807583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EADE4CCA-50DB-A366-3BAE-0C1A04D6FCFB}"/>
              </a:ext>
            </a:extLst>
          </p:cNvPr>
          <p:cNvSpPr txBox="1"/>
          <p:nvPr/>
        </p:nvSpPr>
        <p:spPr>
          <a:xfrm>
            <a:off x="3175539" y="1010215"/>
            <a:ext cx="4930236"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pic>
        <p:nvPicPr>
          <p:cNvPr id="7" name="Picture 6">
            <a:extLst>
              <a:ext uri="{FF2B5EF4-FFF2-40B4-BE49-F238E27FC236}">
                <a16:creationId xmlns:a16="http://schemas.microsoft.com/office/drawing/2014/main" xmlns="" id="{15512836-2E75-BED5-38D2-874C69236D08}"/>
              </a:ext>
            </a:extLst>
          </p:cNvPr>
          <p:cNvPicPr>
            <a:picLocks noChangeAspect="1"/>
          </p:cNvPicPr>
          <p:nvPr/>
        </p:nvPicPr>
        <p:blipFill>
          <a:blip r:embed="rId3"/>
          <a:stretch>
            <a:fillRect/>
          </a:stretch>
        </p:blipFill>
        <p:spPr>
          <a:xfrm>
            <a:off x="525162" y="2083027"/>
            <a:ext cx="11355663" cy="3376703"/>
          </a:xfrm>
          <a:prstGeom prst="rect">
            <a:avLst/>
          </a:prstGeom>
        </p:spPr>
      </p:pic>
    </p:spTree>
    <p:extLst>
      <p:ext uri="{BB962C8B-B14F-4D97-AF65-F5344CB8AC3E}">
        <p14:creationId xmlns:p14="http://schemas.microsoft.com/office/powerpoint/2010/main" val="387543915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73F9447-1B2F-E4C9-8AF4-C10115176483}"/>
              </a:ext>
            </a:extLst>
          </p:cNvPr>
          <p:cNvSpPr txBox="1"/>
          <p:nvPr/>
        </p:nvSpPr>
        <p:spPr>
          <a:xfrm>
            <a:off x="3504561" y="1036446"/>
            <a:ext cx="490294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xmlns="" id="{5DACFEF1-1701-F830-28DF-1DD33512C78A}"/>
              </a:ext>
            </a:extLst>
          </p:cNvPr>
          <p:cNvSpPr txBox="1"/>
          <p:nvPr/>
        </p:nvSpPr>
        <p:spPr>
          <a:xfrm>
            <a:off x="643582" y="1963463"/>
            <a:ext cx="10624906" cy="3785652"/>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Mark the Start Time (S) to the left and right of the first activity. Usually, this would be 0.</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Now mark the Earliest Start (ES) time of each activity. This is given by the largest number to the right of the activity's immediate predecessor (i.e. its Earliest Finish time, or EF).</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If the activity has two predecessors, the one with the later EF time would give you the ES of the activity.</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p:txBody>
      </p:sp>
    </p:spTree>
    <p:extLst>
      <p:ext uri="{BB962C8B-B14F-4D97-AF65-F5344CB8AC3E}">
        <p14:creationId xmlns:p14="http://schemas.microsoft.com/office/powerpoint/2010/main" val="88726961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4BCF18B-9EA4-F5C4-24AC-1C993D54C7C4}"/>
              </a:ext>
            </a:extLst>
          </p:cNvPr>
          <p:cNvSpPr txBox="1"/>
          <p:nvPr/>
        </p:nvSpPr>
        <p:spPr>
          <a:xfrm>
            <a:off x="3383801" y="821219"/>
            <a:ext cx="434097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xmlns="" id="{73358A71-EF8C-C02F-4436-0C9224BA4906}"/>
              </a:ext>
            </a:extLst>
          </p:cNvPr>
          <p:cNvSpPr txBox="1"/>
          <p:nvPr/>
        </p:nvSpPr>
        <p:spPr>
          <a:xfrm>
            <a:off x="974609" y="6314510"/>
            <a:ext cx="6208642" cy="369332"/>
          </a:xfrm>
          <a:prstGeom prst="rect">
            <a:avLst/>
          </a:prstGeom>
          <a:noFill/>
        </p:spPr>
        <p:txBody>
          <a:bodyPr wrap="square">
            <a:spAutoFit/>
          </a:bodyPr>
          <a:lstStyle/>
          <a:p>
            <a:pPr>
              <a:defRPr/>
            </a:pPr>
            <a:r>
              <a:rPr lang="en-US" dirty="0">
                <a:solidFill>
                  <a:prstClr val="black"/>
                </a:solidFill>
                <a:latin typeface="Arial" panose="020B0604020202020204"/>
                <a:hlinkClick r:id="rId3"/>
              </a:rPr>
              <a:t>https://www.workamajig.com/</a:t>
            </a:r>
            <a:r>
              <a:rPr lang="en-US" dirty="0">
                <a:solidFill>
                  <a:prstClr val="black"/>
                </a:solidFill>
                <a:latin typeface="Arial" panose="020B0604020202020204"/>
              </a:rPr>
              <a:t> </a:t>
            </a:r>
          </a:p>
        </p:txBody>
      </p:sp>
      <p:pic>
        <p:nvPicPr>
          <p:cNvPr id="7" name="Picture 6">
            <a:extLst>
              <a:ext uri="{FF2B5EF4-FFF2-40B4-BE49-F238E27FC236}">
                <a16:creationId xmlns:a16="http://schemas.microsoft.com/office/drawing/2014/main" xmlns="" id="{22F3E1A3-B985-B1AB-9C43-FCA0A72861FC}"/>
              </a:ext>
            </a:extLst>
          </p:cNvPr>
          <p:cNvPicPr>
            <a:picLocks noChangeAspect="1"/>
          </p:cNvPicPr>
          <p:nvPr/>
        </p:nvPicPr>
        <p:blipFill>
          <a:blip r:embed="rId4"/>
          <a:stretch>
            <a:fillRect/>
          </a:stretch>
        </p:blipFill>
        <p:spPr>
          <a:xfrm>
            <a:off x="180431" y="1994898"/>
            <a:ext cx="11635409" cy="3625395"/>
          </a:xfrm>
          <a:prstGeom prst="rect">
            <a:avLst/>
          </a:prstGeom>
        </p:spPr>
      </p:pic>
    </p:spTree>
    <p:extLst>
      <p:ext uri="{BB962C8B-B14F-4D97-AF65-F5344CB8AC3E}">
        <p14:creationId xmlns:p14="http://schemas.microsoft.com/office/powerpoint/2010/main" val="322237307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80D4975-87AD-ADAC-8295-3B440A03A5A2}"/>
              </a:ext>
            </a:extLst>
          </p:cNvPr>
          <p:cNvSpPr txBox="1"/>
          <p:nvPr/>
        </p:nvSpPr>
        <p:spPr>
          <a:xfrm>
            <a:off x="3545726" y="952108"/>
            <a:ext cx="45505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xmlns="" id="{47B86FE3-AB11-9362-E244-B6C735ED5D87}"/>
              </a:ext>
            </a:extLst>
          </p:cNvPr>
          <p:cNvSpPr txBox="1"/>
          <p:nvPr/>
        </p:nvSpPr>
        <p:spPr>
          <a:xfrm>
            <a:off x="395932" y="1931168"/>
            <a:ext cx="10624906" cy="2308324"/>
          </a:xfrm>
          <a:prstGeom prst="rect">
            <a:avLst/>
          </a:prstGeom>
          <a:noFill/>
        </p:spPr>
        <p:txBody>
          <a:bodyPr wrap="square">
            <a:spAutoFit/>
          </a:bodyPr>
          <a:lstStyle/>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The EF of an activity is given by its Earliest Start time (ES) and its duration (t), i.e. ES + t.</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Thus, if an activity's ES is 20 and will last for 10 days, its EF will be 30.</a:t>
            </a:r>
          </a:p>
          <a:p>
            <a:pPr marL="342900" indent="-342900" algn="just">
              <a:buFont typeface="Arial" panose="020B0604020202020204" pitchFamily="34" charset="0"/>
              <a:buChar char="•"/>
              <a:defRPr/>
            </a:pPr>
            <a:endParaRPr lang="en-US" sz="2400" dirty="0">
              <a:solidFill>
                <a:srgbClr val="0A1F61"/>
              </a:solidFill>
              <a:latin typeface="Arial" panose="020B0604020202020204"/>
              <a:cs typeface="Tajawal ExtraBold" panose="00000800000000000000"/>
            </a:endParaRPr>
          </a:p>
          <a:p>
            <a:pPr marL="342900" indent="-342900" algn="just">
              <a:buFont typeface="Arial" panose="020B0604020202020204" pitchFamily="34" charset="0"/>
              <a:buChar char="•"/>
              <a:defRPr/>
            </a:pPr>
            <a:r>
              <a:rPr lang="en-US" sz="2400" dirty="0">
                <a:solidFill>
                  <a:srgbClr val="0A1F61"/>
                </a:solidFill>
                <a:latin typeface="Arial" panose="020B0604020202020204"/>
                <a:cs typeface="Tajawal ExtraBold" panose="00000800000000000000"/>
              </a:rPr>
              <a:t>Mark all these figures in the flowchart.</a:t>
            </a:r>
          </a:p>
        </p:txBody>
      </p:sp>
      <p:sp>
        <p:nvSpPr>
          <p:cNvPr id="7" name="TextBox 6">
            <a:extLst>
              <a:ext uri="{FF2B5EF4-FFF2-40B4-BE49-F238E27FC236}">
                <a16:creationId xmlns:a16="http://schemas.microsoft.com/office/drawing/2014/main" xmlns="" id="{AE604354-27B9-359C-DDC8-921B320A5604}"/>
              </a:ext>
            </a:extLst>
          </p:cNvPr>
          <p:cNvSpPr txBox="1"/>
          <p:nvPr/>
        </p:nvSpPr>
        <p:spPr>
          <a:xfrm>
            <a:off x="688859" y="5533460"/>
            <a:ext cx="6208642" cy="369332"/>
          </a:xfrm>
          <a:prstGeom prst="rect">
            <a:avLst/>
          </a:prstGeom>
          <a:noFill/>
        </p:spPr>
        <p:txBody>
          <a:bodyPr wrap="square">
            <a:spAutoFit/>
          </a:bodyPr>
          <a:lstStyle/>
          <a:p>
            <a:pPr>
              <a:defRPr/>
            </a:pPr>
            <a:r>
              <a:rPr lang="en-US" dirty="0">
                <a:solidFill>
                  <a:prstClr val="black"/>
                </a:solidFill>
                <a:latin typeface="Arial" panose="020B0604020202020204"/>
                <a:hlinkClick r:id="rId3"/>
              </a:rPr>
              <a:t>https://www.workamajig.com/</a:t>
            </a:r>
            <a:r>
              <a:rPr lang="en-US" dirty="0">
                <a:solidFill>
                  <a:prstClr val="black"/>
                </a:solidFill>
                <a:latin typeface="Arial" panose="020B0604020202020204"/>
              </a:rPr>
              <a:t> </a:t>
            </a:r>
          </a:p>
        </p:txBody>
      </p:sp>
    </p:spTree>
    <p:extLst>
      <p:ext uri="{BB962C8B-B14F-4D97-AF65-F5344CB8AC3E}">
        <p14:creationId xmlns:p14="http://schemas.microsoft.com/office/powerpoint/2010/main" val="22357244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2750446-83A7-A085-DB4D-88B60DB7CCA6}"/>
              </a:ext>
            </a:extLst>
          </p:cNvPr>
          <p:cNvSpPr txBox="1"/>
          <p:nvPr/>
        </p:nvSpPr>
        <p:spPr>
          <a:xfrm>
            <a:off x="3288551" y="894259"/>
            <a:ext cx="483627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Critical path- Example</a:t>
            </a:r>
          </a:p>
        </p:txBody>
      </p:sp>
      <p:sp>
        <p:nvSpPr>
          <p:cNvPr id="4" name="TextBox 3">
            <a:extLst>
              <a:ext uri="{FF2B5EF4-FFF2-40B4-BE49-F238E27FC236}">
                <a16:creationId xmlns:a16="http://schemas.microsoft.com/office/drawing/2014/main" xmlns="" id="{25F601BE-9F01-23D7-9C21-64A8494255AA}"/>
              </a:ext>
            </a:extLst>
          </p:cNvPr>
          <p:cNvSpPr txBox="1"/>
          <p:nvPr/>
        </p:nvSpPr>
        <p:spPr>
          <a:xfrm>
            <a:off x="879359" y="5440520"/>
            <a:ext cx="6208642" cy="369332"/>
          </a:xfrm>
          <a:prstGeom prst="rect">
            <a:avLst/>
          </a:prstGeom>
          <a:noFill/>
        </p:spPr>
        <p:txBody>
          <a:bodyPr wrap="square">
            <a:spAutoFit/>
          </a:bodyPr>
          <a:lstStyle/>
          <a:p>
            <a:pPr>
              <a:defRPr/>
            </a:pPr>
            <a:r>
              <a:rPr lang="en-US" dirty="0">
                <a:solidFill>
                  <a:prstClr val="black"/>
                </a:solidFill>
                <a:latin typeface="Arial" panose="020B0604020202020204"/>
                <a:hlinkClick r:id="rId3"/>
              </a:rPr>
              <a:t>https://www.workamajig.com/</a:t>
            </a:r>
            <a:r>
              <a:rPr lang="en-US" dirty="0">
                <a:solidFill>
                  <a:prstClr val="black"/>
                </a:solidFill>
                <a:latin typeface="Arial" panose="020B0604020202020204"/>
              </a:rPr>
              <a:t> </a:t>
            </a:r>
          </a:p>
        </p:txBody>
      </p:sp>
      <p:pic>
        <p:nvPicPr>
          <p:cNvPr id="7" name="Picture 6">
            <a:extLst>
              <a:ext uri="{FF2B5EF4-FFF2-40B4-BE49-F238E27FC236}">
                <a16:creationId xmlns:a16="http://schemas.microsoft.com/office/drawing/2014/main" xmlns="" id="{2F497521-DAA1-43C1-BAF1-6D986C56CCF4}"/>
              </a:ext>
            </a:extLst>
          </p:cNvPr>
          <p:cNvPicPr>
            <a:picLocks noChangeAspect="1"/>
          </p:cNvPicPr>
          <p:nvPr/>
        </p:nvPicPr>
        <p:blipFill>
          <a:blip r:embed="rId4"/>
          <a:stretch>
            <a:fillRect/>
          </a:stretch>
        </p:blipFill>
        <p:spPr>
          <a:xfrm>
            <a:off x="424752" y="1813990"/>
            <a:ext cx="10862372" cy="3230019"/>
          </a:xfrm>
          <a:prstGeom prst="rect">
            <a:avLst/>
          </a:prstGeom>
        </p:spPr>
      </p:pic>
    </p:spTree>
    <p:extLst>
      <p:ext uri="{BB962C8B-B14F-4D97-AF65-F5344CB8AC3E}">
        <p14:creationId xmlns:p14="http://schemas.microsoft.com/office/powerpoint/2010/main" val="8456334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27B7B8D-6417-E374-4F38-E1DFA8C73479}"/>
              </a:ext>
            </a:extLst>
          </p:cNvPr>
          <p:cNvSpPr txBox="1"/>
          <p:nvPr/>
        </p:nvSpPr>
        <p:spPr>
          <a:xfrm>
            <a:off x="4441076" y="896726"/>
            <a:ext cx="3312273"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QUESTIONS</a:t>
            </a:r>
          </a:p>
        </p:txBody>
      </p:sp>
      <p:sp>
        <p:nvSpPr>
          <p:cNvPr id="4" name="TextBox 3">
            <a:extLst>
              <a:ext uri="{FF2B5EF4-FFF2-40B4-BE49-F238E27FC236}">
                <a16:creationId xmlns:a16="http://schemas.microsoft.com/office/drawing/2014/main" xmlns="" id="{DED850B8-5950-373D-0710-3507D74A5DBB}"/>
              </a:ext>
            </a:extLst>
          </p:cNvPr>
          <p:cNvSpPr txBox="1"/>
          <p:nvPr/>
        </p:nvSpPr>
        <p:spPr>
          <a:xfrm>
            <a:off x="180431" y="1674803"/>
            <a:ext cx="11942061" cy="401648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Review questions</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is the process sequence necessary to move a work package estimate into a schedule?</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are the four predecessor types used to model work unit sequencing?</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is the role of a PDM in the schedule development process?</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does a milestone signify in a project plan?</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To generate a schedule using MSP what are the four basic data items required?</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If we wished to delay the time between two work units, what is the vocabulary term for this?</a:t>
            </a:r>
          </a:p>
          <a:p>
            <a:pPr lvl="1"/>
            <a:endParaRPr lang="en-US" sz="1700" dirty="0">
              <a:solidFill>
                <a:srgbClr val="0A1F61"/>
              </a:solidFill>
              <a:latin typeface="Arial" panose="020B0604020202020204"/>
              <a:cs typeface="Tajawal ExtraBold" panose="00000800000000000000" pitchFamily="2" charset="-78"/>
            </a:endParaRPr>
          </a:p>
          <a:p>
            <a:pPr lvl="1"/>
            <a:endParaRPr lang="en-US" sz="1700" dirty="0">
              <a:solidFill>
                <a:srgbClr val="0A1F61"/>
              </a:solidFill>
              <a:latin typeface="Arial" panose="020B0604020202020204"/>
              <a:cs typeface="Tajawal ExtraBold" panose="00000800000000000000" pitchFamily="2" charset="-78"/>
            </a:endParaRPr>
          </a:p>
          <a:p>
            <a:pPr marL="285750" indent="-28575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In-class questions</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If a schedule is longer than desired, what would be the simplest method to shorten it?</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What are the implications of not having actual resources defined in the plan?</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Provide some examples to illustrate how a well thought out plan will in fact not be met?</a:t>
            </a:r>
          </a:p>
          <a:p>
            <a:pPr marL="800100" lvl="1" indent="-342900">
              <a:buFont typeface="+mj-lt"/>
              <a:buAutoNum type="arabicParenR"/>
            </a:pPr>
            <a:r>
              <a:rPr lang="en-US" sz="1700" dirty="0">
                <a:solidFill>
                  <a:srgbClr val="0A1F61"/>
                </a:solidFill>
                <a:latin typeface="Arial" panose="020B0604020202020204"/>
                <a:cs typeface="Tajawal ExtraBold" panose="00000800000000000000" pitchFamily="2" charset="-78"/>
              </a:rPr>
              <a:t>Discuss some of the methods that might be effective in making the actual project outcome more closely match the approved plan.</a:t>
            </a:r>
          </a:p>
        </p:txBody>
      </p:sp>
    </p:spTree>
    <p:extLst>
      <p:ext uri="{BB962C8B-B14F-4D97-AF65-F5344CB8AC3E}">
        <p14:creationId xmlns:p14="http://schemas.microsoft.com/office/powerpoint/2010/main" val="10493355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0198A0F-4911-D739-E6E4-51CE5E37714F}"/>
              </a:ext>
            </a:extLst>
          </p:cNvPr>
          <p:cNvSpPr txBox="1"/>
          <p:nvPr/>
        </p:nvSpPr>
        <p:spPr>
          <a:xfrm>
            <a:off x="4669677" y="1358841"/>
            <a:ext cx="1997663"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EXERCISE</a:t>
            </a:r>
          </a:p>
        </p:txBody>
      </p:sp>
      <p:sp>
        <p:nvSpPr>
          <p:cNvPr id="4" name="TextBox 3">
            <a:extLst>
              <a:ext uri="{FF2B5EF4-FFF2-40B4-BE49-F238E27FC236}">
                <a16:creationId xmlns:a16="http://schemas.microsoft.com/office/drawing/2014/main" xmlns="" id="{C3A7E90D-D2CA-BF2B-D5FC-C7F8101AC51A}"/>
              </a:ext>
            </a:extLst>
          </p:cNvPr>
          <p:cNvSpPr txBox="1"/>
          <p:nvPr/>
        </p:nvSpPr>
        <p:spPr>
          <a:xfrm>
            <a:off x="463989" y="2608253"/>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An activity list for the car development project is shown in Table 9.4.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This data file will also be stored in the publisher website as Table 9.4 Car project activities. </a:t>
            </a: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Translate this structure into a first cut project schedule in order to test your understanding of the schedule creation process, then answer the same status questions outlined for the earlier example problem.</a:t>
            </a: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1700" b="1" dirty="0">
                <a:solidFill>
                  <a:srgbClr val="0A1F61"/>
                </a:solidFill>
                <a:latin typeface="Arial" panose="020B0604020202020204"/>
                <a:cs typeface="Tajawal ExtraBold" panose="00000800000000000000" pitchFamily="2" charset="-78"/>
              </a:rPr>
              <a:t>Check page 167 in the book to see Table 9.4 Car Problem Activity List</a:t>
            </a:r>
          </a:p>
        </p:txBody>
      </p:sp>
    </p:spTree>
    <p:extLst>
      <p:ext uri="{BB962C8B-B14F-4D97-AF65-F5344CB8AC3E}">
        <p14:creationId xmlns:p14="http://schemas.microsoft.com/office/powerpoint/2010/main" val="164564005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07BF6F2-CB25-A83F-2EE6-A31EFE670422}"/>
              </a:ext>
            </a:extLst>
          </p:cNvPr>
          <p:cNvSpPr txBox="1"/>
          <p:nvPr/>
        </p:nvSpPr>
        <p:spPr>
          <a:xfrm>
            <a:off x="4193427" y="771228"/>
            <a:ext cx="2712198" cy="523220"/>
          </a:xfrm>
          <a:prstGeom prst="rect">
            <a:avLst/>
          </a:prstGeom>
          <a:solidFill>
            <a:srgbClr val="00B0F0"/>
          </a:solid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4" name="TextBox 3">
            <a:extLst>
              <a:ext uri="{FF2B5EF4-FFF2-40B4-BE49-F238E27FC236}">
                <a16:creationId xmlns:a16="http://schemas.microsoft.com/office/drawing/2014/main" xmlns="" id="{E94E4F4A-44DF-9B25-6F42-DD4274CB9169}"/>
              </a:ext>
            </a:extLst>
          </p:cNvPr>
          <p:cNvSpPr txBox="1"/>
          <p:nvPr/>
        </p:nvSpPr>
        <p:spPr>
          <a:xfrm>
            <a:off x="652927" y="1903697"/>
            <a:ext cx="10886146" cy="349326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This chapter has explored the basic mechanics required to create a first cut project schedule.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Also, important core vocabulary has been introduced.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Both of these items represent basic skills needed in various other project scenarios.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Remember, as good as the first cut plan looks it is important to recognize that there are other steps required before it can be considered a viable plan ready to receive management approval and move into execution.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Our final goal is to produce a plan with this basic structure that is agreed upon by key stakeholders and can then be used as a road map through its lifecycle and serve as a baseline for status analysis. </a:t>
            </a:r>
          </a:p>
          <a:p>
            <a:pPr marL="342900" indent="-342900" algn="just">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lgn="just">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The mechanics are now in place, but now the approval remains a forward goal.</a:t>
            </a:r>
          </a:p>
        </p:txBody>
      </p:sp>
    </p:spTree>
    <p:extLst>
      <p:ext uri="{BB962C8B-B14F-4D97-AF65-F5344CB8AC3E}">
        <p14:creationId xmlns:p14="http://schemas.microsoft.com/office/powerpoint/2010/main" val="167638014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296543D-0F22-EBDC-5D54-53627943CC53}"/>
              </a:ext>
            </a:extLst>
          </p:cNvPr>
          <p:cNvSpPr txBox="1"/>
          <p:nvPr/>
        </p:nvSpPr>
        <p:spPr>
          <a:xfrm>
            <a:off x="4764927" y="1190241"/>
            <a:ext cx="1845377" cy="523220"/>
          </a:xfrm>
          <a:prstGeom prst="rect">
            <a:avLst/>
          </a:prstGeom>
          <a:solidFill>
            <a:srgbClr val="00B0F0"/>
          </a:solid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Reference</a:t>
            </a:r>
          </a:p>
        </p:txBody>
      </p:sp>
      <p:sp>
        <p:nvSpPr>
          <p:cNvPr id="4" name="TextBox 3">
            <a:extLst>
              <a:ext uri="{FF2B5EF4-FFF2-40B4-BE49-F238E27FC236}">
                <a16:creationId xmlns:a16="http://schemas.microsoft.com/office/drawing/2014/main" xmlns="" id="{C7141442-D170-95A4-B8EB-95E7D5F2FADF}"/>
              </a:ext>
            </a:extLst>
          </p:cNvPr>
          <p:cNvSpPr txBox="1"/>
          <p:nvPr/>
        </p:nvSpPr>
        <p:spPr>
          <a:xfrm>
            <a:off x="130614" y="2322710"/>
            <a:ext cx="11942061" cy="218521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Brown, K.L. 2002. Program Evaluation and Review Technique and Critical Path Method—Background, Reference for Business: </a:t>
            </a:r>
            <a:r>
              <a:rPr lang="en-US" sz="1700" dirty="0">
                <a:solidFill>
                  <a:srgbClr val="0A1F61"/>
                </a:solidFill>
                <a:latin typeface="Arial" panose="020B0604020202020204"/>
                <a:cs typeface="Tajawal ExtraBold" panose="00000800000000000000" pitchFamily="2" charset="-78"/>
                <a:hlinkClick r:id="rId3"/>
              </a:rPr>
              <a:t>http://www.referenceforbusiness.com/management/Pr-Sa/Program-Evaluation-and-Review-Technique-andCritical-Path-Method.html</a:t>
            </a:r>
            <a:r>
              <a:rPr lang="en-US" sz="1700" dirty="0">
                <a:solidFill>
                  <a:srgbClr val="0A1F61"/>
                </a:solidFill>
                <a:latin typeface="Arial" panose="020B0604020202020204"/>
                <a:cs typeface="Tajawal ExtraBold" panose="00000800000000000000" pitchFamily="2" charset="-78"/>
              </a:rPr>
              <a:t> (accessed March 17, 2008).</a:t>
            </a: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1700" dirty="0">
                <a:solidFill>
                  <a:srgbClr val="0A1F61"/>
                </a:solidFill>
                <a:latin typeface="Arial" panose="020B0604020202020204"/>
                <a:cs typeface="Tajawal ExtraBold" panose="00000800000000000000" pitchFamily="2" charset="-78"/>
              </a:rPr>
              <a:t>PMI. 2001. Project Management Institute Practice Standard for Work Breakdown Structures. Newtown Square, PA: Project Management Institute.</a:t>
            </a:r>
          </a:p>
          <a:p>
            <a:pPr marL="342900" indent="-342900">
              <a:buFont typeface="Wingdings" panose="05000000000000000000" pitchFamily="2" charset="2"/>
              <a:buChar char="q"/>
            </a:pPr>
            <a:endParaRPr lang="en-US" sz="1700" dirty="0">
              <a:solidFill>
                <a:srgbClr val="0A1F61"/>
              </a:solidFill>
              <a:latin typeface="Arial" panose="020B0604020202020204"/>
              <a:cs typeface="Tajawal ExtraBold" panose="00000800000000000000" pitchFamily="2" charset="-78"/>
            </a:endParaRPr>
          </a:p>
          <a:p>
            <a:pPr marL="342900" indent="-342900">
              <a:buFont typeface="Wingdings" panose="05000000000000000000" pitchFamily="2" charset="2"/>
              <a:buChar char="q"/>
            </a:pPr>
            <a:r>
              <a:rPr lang="en-US" sz="1700" dirty="0" err="1">
                <a:solidFill>
                  <a:srgbClr val="0A1F61"/>
                </a:solidFill>
                <a:latin typeface="Arial" panose="020B0604020202020204"/>
                <a:cs typeface="Tajawal ExtraBold" panose="00000800000000000000" pitchFamily="2" charset="-78"/>
              </a:rPr>
              <a:t>Uher</a:t>
            </a:r>
            <a:r>
              <a:rPr lang="en-US" sz="1700" dirty="0">
                <a:solidFill>
                  <a:srgbClr val="0A1F61"/>
                </a:solidFill>
                <a:latin typeface="Arial" panose="020B0604020202020204"/>
                <a:cs typeface="Tajawal ExtraBold" panose="00000800000000000000" pitchFamily="2" charset="-78"/>
              </a:rPr>
              <a:t>, T.E. 2003. Programming and Scheduling Techniques. Sidney: University of New South Wales.</a:t>
            </a:r>
          </a:p>
        </p:txBody>
      </p:sp>
    </p:spTree>
    <p:extLst>
      <p:ext uri="{BB962C8B-B14F-4D97-AF65-F5344CB8AC3E}">
        <p14:creationId xmlns:p14="http://schemas.microsoft.com/office/powerpoint/2010/main" val="44551870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9117E26-9002-4461-BC84-265AE4AD1F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23751</TotalTime>
  <Words>5559</Words>
  <Application>Microsoft Office PowerPoint</Application>
  <PresentationFormat>Widescreen</PresentationFormat>
  <Paragraphs>458</Paragraphs>
  <Slides>62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62</vt:i4>
      </vt:variant>
    </vt:vector>
  </HeadingPairs>
  <TitlesOfParts>
    <vt:vector size="70"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448</cp:revision>
  <dcterms:created xsi:type="dcterms:W3CDTF">2023-04-29T09:08:00Z</dcterms:created>
  <dcterms:modified xsi:type="dcterms:W3CDTF">2024-07-31T04:36:00Z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