
<file path=[Content_Types].xml><?xml version="1.0" encoding="utf-8"?>
<Types xmlns="http://schemas.openxmlformats.org/package/2006/content-types">
  <Default Extension="fntdata" ContentType="application/x-fontdata"/>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tl="1" embedTrueTypeFonts="1" saveSubsetFonts="1">
  <p:sldMasterIdLst>
    <p:sldMasterId id="2147483660" r:id="rId3"/>
    <p:sldMasterId id="2147483677" r:id="rId4"/>
  </p:sldMasterIdLst>
  <p:sldIdLst>
    <p:sldId id="257" r:id="rId5"/>
    <p:sldId id="395" r:id="rId6"/>
    <p:sldId id="396" r:id="rId7"/>
    <p:sldId id="403" r:id="rId8"/>
    <p:sldId id="401" r:id="rId9"/>
    <p:sldId id="408" r:id="rId10"/>
    <p:sldId id="397" r:id="rId11"/>
    <p:sldId id="402" r:id="rId12"/>
    <p:sldId id="400" r:id="rId13"/>
    <p:sldId id="399" r:id="rId14"/>
    <p:sldId id="398" r:id="rId15"/>
    <p:sldId id="404" r:id="rId16"/>
    <p:sldId id="405" r:id="rId17"/>
    <p:sldId id="406" r:id="rId18"/>
    <p:sldId id="409" r:id="rId19"/>
    <p:sldId id="410" r:id="rId20"/>
    <p:sldId id="411" r:id="rId21"/>
    <p:sldId id="412" r:id="rId22"/>
    <p:sldId id="414" r:id="rId23"/>
    <p:sldId id="416" r:id="rId24"/>
    <p:sldId id="419" r:id="rId25"/>
    <p:sldId id="423" r:id="rId26"/>
    <p:sldId id="418" r:id="rId27"/>
    <p:sldId id="417" r:id="rId28"/>
    <p:sldId id="424" r:id="rId29"/>
    <p:sldId id="422" r:id="rId30"/>
    <p:sldId id="415" r:id="rId31"/>
    <p:sldId id="427" r:id="rId32"/>
    <p:sldId id="426" r:id="rId33"/>
    <p:sldId id="425" r:id="rId34"/>
    <p:sldId id="435" r:id="rId35"/>
    <p:sldId id="428" r:id="rId36"/>
    <p:sldId id="429" r:id="rId37"/>
    <p:sldId id="420" r:id="rId38"/>
    <p:sldId id="421" r:id="rId39"/>
    <p:sldId id="431" r:id="rId40"/>
    <p:sldId id="433" r:id="rId41"/>
    <p:sldId id="432" r:id="rId42"/>
    <p:sldId id="434" r:id="rId43"/>
    <p:sldId id="436" r:id="rId44"/>
    <p:sldId id="349" r:id="rId45"/>
  </p:sldIdLst>
  <p:sldSz cx="12192000" cy="6858000"/>
  <p:notesSz cx="6858000" cy="9144000"/>
  <p:embeddedFontLst>
    <p:embeddedFont>
      <p:font typeface="Alexandria" pitchFamily="2" charset="-78"/>
      <p:regular r:id="rId46"/>
      <p:bold r:id="rId47"/>
    </p:embeddedFont>
    <p:embeddedFont>
      <p:font typeface="Alexandria Black" pitchFamily="2" charset="-78"/>
      <p:bold r:id="rId48"/>
    </p:embeddedFont>
  </p:embeddedFontLst>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506" autoAdjust="0"/>
    <p:restoredTop sz="94660"/>
  </p:normalViewPr>
  <p:slideViewPr>
    <p:cSldViewPr snapToGrid="0">
      <p:cViewPr varScale="1">
        <p:scale>
          <a:sx n="106" d="100"/>
          <a:sy n="106" d="100"/>
        </p:scale>
        <p:origin x="99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2.fntdata"/><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2.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3.fntdata"/><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slideMaster" Target="slideMasters/slideMaster1.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font" Target="fonts/font1.fntdata"/><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4106003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12065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36640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29428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4722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524662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8814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515251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5258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7079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17715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672541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1930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5451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61268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03941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635168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527883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749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51480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602943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4" name="Footer Placeholder 3"/>
          <p:cNvSpPr>
            <a:spLocks noGrp="1"/>
          </p:cNvSpPr>
          <p:nvPr>
            <p:ph type="ftr" sz="quarter" idx="11"/>
          </p:nvPr>
        </p:nvSpPr>
        <p:spPr>
          <a:xfrm>
            <a:off x="4038600" y="6356350"/>
            <a:ext cx="41148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3759823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5571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46436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291260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0667950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7454348" y="6306014"/>
            <a:ext cx="3899452" cy="384034"/>
          </a:xfrm>
          <a:prstGeom prst="rect">
            <a:avLst/>
          </a:prstGeom>
        </p:spPr>
        <p:txBody>
          <a:bodyPr/>
          <a:lstStyle/>
          <a:p>
            <a:fld id="{7AD86B2E-B702-4422-B277-3A08C7449694}" type="datetimeFigureOut">
              <a:rPr lang="en-US" smtClean="0"/>
              <a:t>5/7/2024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371481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2776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3556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127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68307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9623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2.pn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3.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80021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dirty="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1400" b="1" dirty="0">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00000"/>
              </a:lnSpc>
              <a:spcBef>
                <a:spcPts val="0"/>
              </a:spcBef>
              <a:spcAft>
                <a:spcPts val="0"/>
              </a:spcAft>
              <a:buClrTx/>
              <a:buSzTx/>
              <a:buFontTx/>
              <a:buNone/>
              <a:tabLst/>
              <a:defRPr/>
            </a:pPr>
            <a:r>
              <a:rPr lang="en-US" sz="1600" b="1" dirty="0">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dirty="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834800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8200" y="1380742"/>
            <a:ext cx="10515600" cy="479622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Graphic 21">
            <a:extLst>
              <a:ext uri="{FF2B5EF4-FFF2-40B4-BE49-F238E27FC236}">
                <a16:creationId xmlns:a16="http://schemas.microsoft.com/office/drawing/2014/main" id="{0C37A1CA-25CE-9E6E-2ABC-5635B7570DC8}"/>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022434"/>
          </a:xfrm>
          <a:prstGeom prst="rect">
            <a:avLst/>
          </a:prstGeom>
        </p:spPr>
      </p:pic>
      <p:sp>
        <p:nvSpPr>
          <p:cNvPr id="9" name="مربع نص 8">
            <a:extLst>
              <a:ext uri="{FF2B5EF4-FFF2-40B4-BE49-F238E27FC236}">
                <a16:creationId xmlns:a16="http://schemas.microsoft.com/office/drawing/2014/main" id="{02FFD3DF-E40D-99DE-30CD-CF63766F6234}"/>
              </a:ext>
            </a:extLst>
          </p:cNvPr>
          <p:cNvSpPr txBox="1"/>
          <p:nvPr userDrawn="1"/>
        </p:nvSpPr>
        <p:spPr>
          <a:xfrm>
            <a:off x="7017026" y="342483"/>
            <a:ext cx="4466233" cy="1112484"/>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rPr>
              <a:t>ماجستير القانون الرقمي</a:t>
            </a:r>
            <a:endParaRPr kumimoji="0" lang="en-US" sz="1600" b="1" i="0" u="none" strike="noStrike" kern="1200" cap="none" spc="0" normalizeH="0" baseline="0" noProof="0">
              <a:ln>
                <a:noFill/>
              </a:ln>
              <a:solidFill>
                <a:schemeClr val="accent2">
                  <a:lumMod val="60000"/>
                  <a:lumOff val="40000"/>
                </a:schemeClr>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50000"/>
              </a:lnSpc>
              <a:spcBef>
                <a:spcPts val="0"/>
              </a:spcBef>
              <a:spcAft>
                <a:spcPts val="0"/>
              </a:spcAft>
              <a:buClrTx/>
              <a:buSzTx/>
              <a:buFontTx/>
              <a:buNone/>
              <a:tabLst/>
              <a:defRPr/>
            </a:pPr>
            <a:r>
              <a:rPr lang="ar-EG" sz="1400" b="1">
                <a:latin typeface="Alexandria" pitchFamily="2" charset="-78"/>
                <a:cs typeface="Alexandria" pitchFamily="2" charset="-78"/>
              </a:rPr>
              <a:t>مقرر: التنظيم القانوني للذكاء الاصطناعي</a:t>
            </a:r>
          </a:p>
          <a:p>
            <a:pPr marL="0" marR="0" lvl="0" indent="0" algn="ctr" defTabSz="914400" rtl="1" eaLnBrk="1" fontAlgn="auto" latinLnBrk="0" hangingPunct="1">
              <a:lnSpc>
                <a:spcPct val="150000"/>
              </a:lnSpc>
              <a:spcBef>
                <a:spcPts val="0"/>
              </a:spcBef>
              <a:spcAft>
                <a:spcPts val="0"/>
              </a:spcAft>
              <a:buClrTx/>
              <a:buSzTx/>
              <a:buFontTx/>
              <a:buNone/>
              <a:tabLst/>
              <a:defRPr/>
            </a:pPr>
            <a:r>
              <a:rPr lang="en-US" sz="1600" b="1">
                <a:latin typeface="Alexandria" pitchFamily="2" charset="-78"/>
                <a:cs typeface="Alexandria" pitchFamily="2" charset="-78"/>
              </a:rPr>
              <a:t>LAW626</a:t>
            </a:r>
          </a:p>
        </p:txBody>
      </p:sp>
      <p:sp>
        <p:nvSpPr>
          <p:cNvPr id="10" name="مربع نص 9">
            <a:extLst>
              <a:ext uri="{FF2B5EF4-FFF2-40B4-BE49-F238E27FC236}">
                <a16:creationId xmlns:a16="http://schemas.microsoft.com/office/drawing/2014/main" id="{D4A9BD42-AB9C-38AD-9F7E-B6D625776435}"/>
              </a:ext>
            </a:extLst>
          </p:cNvPr>
          <p:cNvSpPr txBox="1"/>
          <p:nvPr userDrawn="1"/>
        </p:nvSpPr>
        <p:spPr>
          <a:xfrm>
            <a:off x="628847" y="6351494"/>
            <a:ext cx="3102272" cy="338554"/>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a:ln>
                  <a:noFill/>
                </a:ln>
                <a:solidFill>
                  <a:srgbClr val="002060"/>
                </a:solidFill>
                <a:effectLst/>
                <a:uLnTx/>
                <a:uFillTx/>
                <a:latin typeface="Alexandria" pitchFamily="2" charset="-78"/>
                <a:ea typeface="+mn-ea"/>
                <a:cs typeface="Alexandria" pitchFamily="2" charset="-78"/>
              </a:rPr>
              <a:t>أ.د/ رشا علي الدين</a:t>
            </a:r>
            <a:endParaRPr kumimoji="0" lang="en-US" sz="1600" b="0" i="0" u="none" strike="noStrike" kern="1200" cap="none" spc="0" normalizeH="0" baseline="0" noProof="0">
              <a:ln>
                <a:noFill/>
              </a:ln>
              <a:solidFill>
                <a:srgbClr val="002060"/>
              </a:solidFill>
              <a:effectLst/>
              <a:uLnTx/>
              <a:uFillTx/>
              <a:latin typeface="Calibri"/>
              <a:ea typeface="+mn-ea"/>
              <a:cs typeface="+mn-cs"/>
            </a:endParaRPr>
          </a:p>
        </p:txBody>
      </p:sp>
      <p:sp>
        <p:nvSpPr>
          <p:cNvPr id="14" name="TextBox 1">
            <a:extLst>
              <a:ext uri="{FF2B5EF4-FFF2-40B4-BE49-F238E27FC236}">
                <a16:creationId xmlns:a16="http://schemas.microsoft.com/office/drawing/2014/main" id="{BE143814-0BE4-5582-738A-7396F01D7C9F}"/>
              </a:ext>
            </a:extLst>
          </p:cNvPr>
          <p:cNvSpPr txBox="1"/>
          <p:nvPr userDrawn="1"/>
        </p:nvSpPr>
        <p:spPr>
          <a:xfrm>
            <a:off x="8737600" y="6315462"/>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320074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0.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4E6A642A-742B-61F7-A623-85325249B7FF}"/>
              </a:ext>
            </a:extLst>
          </p:cNvPr>
          <p:cNvSpPr>
            <a:spLocks noGrp="1"/>
          </p:cNvSpPr>
          <p:nvPr>
            <p:ph type="ctrTitle" idx="4294967295"/>
          </p:nvPr>
        </p:nvSpPr>
        <p:spPr>
          <a:xfrm>
            <a:off x="4212771" y="2460171"/>
            <a:ext cx="7337129" cy="968828"/>
          </a:xfrm>
          <a:prstGeom prst="rect">
            <a:avLst/>
          </a:prstGeom>
          <a:solidFill>
            <a:schemeClr val="bg1"/>
          </a:solidFill>
        </p:spPr>
        <p:txBody>
          <a:bodyPr>
            <a:normAutofit fontScale="90000"/>
          </a:bodyPr>
          <a:lstStyle/>
          <a:p>
            <a:pPr algn="ctr">
              <a:lnSpc>
                <a:spcPct val="150000"/>
              </a:lnSpc>
            </a:pPr>
            <a:r>
              <a:rPr lang="ar-EG" sz="2200" b="1" dirty="0">
                <a:latin typeface="Alexandria" pitchFamily="2" charset="-78"/>
                <a:cs typeface="Alexandria" pitchFamily="2" charset="-78"/>
              </a:rPr>
              <a:t>الشخصية القانونية للذكاء الاصطناعي</a:t>
            </a:r>
            <a:br>
              <a:rPr lang="ar-EG" sz="2800" b="1" dirty="0">
                <a:latin typeface="Alexandria" pitchFamily="2" charset="-78"/>
                <a:cs typeface="Alexandria" pitchFamily="2" charset="-78"/>
              </a:rPr>
            </a:br>
            <a:r>
              <a:rPr lang="ar-EG" sz="2000" b="1" dirty="0">
                <a:solidFill>
                  <a:srgbClr val="C00000"/>
                </a:solidFill>
                <a:latin typeface="Alexandria" pitchFamily="2" charset="-78"/>
                <a:cs typeface="Alexandria" pitchFamily="2" charset="-78"/>
              </a:rPr>
              <a:t>المحاضرة الرابعة</a:t>
            </a:r>
            <a:r>
              <a:rPr lang="en-US" sz="2000" b="1" dirty="0">
                <a:solidFill>
                  <a:srgbClr val="C00000"/>
                </a:solidFill>
                <a:latin typeface="Alexandria" pitchFamily="2" charset="-78"/>
                <a:cs typeface="Alexandria" pitchFamily="2" charset="-78"/>
              </a:rPr>
              <a:t>  </a:t>
            </a:r>
            <a:br>
              <a:rPr lang="ar-EG" sz="2800" b="1" dirty="0">
                <a:latin typeface="Alexandria" pitchFamily="2" charset="-78"/>
                <a:cs typeface="Alexandria" pitchFamily="2" charset="-78"/>
              </a:rPr>
            </a:br>
            <a:br>
              <a:rPr lang="ar-EG" sz="2800" b="1" dirty="0">
                <a:latin typeface="Alexandria" pitchFamily="2" charset="-78"/>
                <a:cs typeface="Alexandria" pitchFamily="2" charset="-78"/>
              </a:rPr>
            </a:br>
            <a:endParaRPr lang="ar-KW" sz="2800" b="1" dirty="0">
              <a:latin typeface="Alexandria" pitchFamily="2" charset="-78"/>
              <a:cs typeface="Alexandria" pitchFamily="2" charset="-78"/>
            </a:endParaRPr>
          </a:p>
        </p:txBody>
      </p:sp>
      <p:sp>
        <p:nvSpPr>
          <p:cNvPr id="3" name="عنوان فرعي 2">
            <a:extLst>
              <a:ext uri="{FF2B5EF4-FFF2-40B4-BE49-F238E27FC236}">
                <a16:creationId xmlns:a16="http://schemas.microsoft.com/office/drawing/2014/main" id="{23CCBCEF-2B1F-04F3-5FD3-9D93169C27B2}"/>
              </a:ext>
            </a:extLst>
          </p:cNvPr>
          <p:cNvSpPr>
            <a:spLocks noGrp="1"/>
          </p:cNvSpPr>
          <p:nvPr>
            <p:ph type="subTitle" idx="1"/>
          </p:nvPr>
        </p:nvSpPr>
        <p:spPr>
          <a:xfrm>
            <a:off x="4212771" y="4397829"/>
            <a:ext cx="7668054" cy="1295400"/>
          </a:xfrm>
          <a:solidFill>
            <a:schemeClr val="bg1"/>
          </a:solidFill>
        </p:spPr>
        <p:txBody>
          <a:bodyPr>
            <a:noAutofit/>
          </a:bodyPr>
          <a:lstStyle/>
          <a:p>
            <a:endParaRPr lang="ar-EG" sz="2000" b="1" dirty="0">
              <a:solidFill>
                <a:schemeClr val="accent2">
                  <a:lumMod val="75000"/>
                </a:schemeClr>
              </a:solidFill>
              <a:latin typeface="Alexandria" pitchFamily="2" charset="-78"/>
              <a:cs typeface="Alexandria" pitchFamily="2" charset="-78"/>
            </a:endParaRPr>
          </a:p>
          <a:p>
            <a:pPr lvl="1"/>
            <a:r>
              <a:rPr lang="ar-EG" b="1" dirty="0">
                <a:solidFill>
                  <a:schemeClr val="accent2">
                    <a:lumMod val="75000"/>
                  </a:schemeClr>
                </a:solidFill>
                <a:latin typeface="Alexandria" pitchFamily="2" charset="-78"/>
                <a:cs typeface="Alexandria" pitchFamily="2" charset="-78"/>
              </a:rPr>
              <a:t>أ.د رشا علي الدين</a:t>
            </a:r>
          </a:p>
          <a:p>
            <a:pPr lvl="1"/>
            <a:r>
              <a:rPr lang="ar-EG" b="1" dirty="0">
                <a:latin typeface="Alexandria" pitchFamily="2" charset="-78"/>
                <a:cs typeface="Alexandria" pitchFamily="2" charset="-78"/>
              </a:rPr>
              <a:t>أستاذ القانون الدولي الخاص</a:t>
            </a:r>
          </a:p>
        </p:txBody>
      </p:sp>
      <p:pic>
        <p:nvPicPr>
          <p:cNvPr id="8" name="صورة 7" descr="صورة تحتوي على إنسان آلي, آلة, لعبة&#10;&#10;تم إنشاء الوصف تلقائياً">
            <a:extLst>
              <a:ext uri="{FF2B5EF4-FFF2-40B4-BE49-F238E27FC236}">
                <a16:creationId xmlns:a16="http://schemas.microsoft.com/office/drawing/2014/main" id="{DC245D16-6ECD-5E3D-6424-B26B21EDF6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800" y="1741714"/>
            <a:ext cx="3696834" cy="3646715"/>
          </a:xfrm>
          <a:prstGeom prst="rect">
            <a:avLst/>
          </a:prstGeom>
        </p:spPr>
      </p:pic>
    </p:spTree>
    <p:extLst>
      <p:ext uri="{BB962C8B-B14F-4D97-AF65-F5344CB8AC3E}">
        <p14:creationId xmlns:p14="http://schemas.microsoft.com/office/powerpoint/2010/main" val="1801370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عنوان 6">
            <a:extLst>
              <a:ext uri="{FF2B5EF4-FFF2-40B4-BE49-F238E27FC236}">
                <a16:creationId xmlns:a16="http://schemas.microsoft.com/office/drawing/2014/main" id="{92BF3377-EB3A-4F01-68CC-76343C8A336C}"/>
              </a:ext>
            </a:extLst>
          </p:cNvPr>
          <p:cNvSpPr>
            <a:spLocks noGrp="1"/>
          </p:cNvSpPr>
          <p:nvPr>
            <p:ph type="title"/>
          </p:nvPr>
        </p:nvSpPr>
        <p:spPr>
          <a:xfrm>
            <a:off x="762000" y="5486400"/>
            <a:ext cx="11223170" cy="489857"/>
          </a:xfrm>
          <a:solidFill>
            <a:srgbClr val="00B0F0"/>
          </a:solidFill>
        </p:spPr>
        <p:txBody>
          <a:bodyPr/>
          <a:lstStyle/>
          <a:p>
            <a:pPr algn="ctr"/>
            <a:r>
              <a:rPr lang="ar-EG" sz="2800" dirty="0">
                <a:latin typeface="Alexandria Black" pitchFamily="2" charset="-78"/>
                <a:cs typeface="Alexandria Black" pitchFamily="2" charset="-78"/>
              </a:rPr>
              <a:t>محاور المحاضرة</a:t>
            </a:r>
            <a:endParaRPr lang="en-US" sz="2800" dirty="0">
              <a:latin typeface="Alexandria Black" pitchFamily="2" charset="-78"/>
              <a:cs typeface="Alexandria Black" pitchFamily="2" charset="-78"/>
            </a:endParaRPr>
          </a:p>
        </p:txBody>
      </p:sp>
      <p:pic>
        <p:nvPicPr>
          <p:cNvPr id="11" name="عنصر نائب للمحتوى 10" descr="صورة تحتوي على كاميرا&#10;&#10;تم إنشاء الوصف تلقائياً">
            <a:extLst>
              <a:ext uri="{FF2B5EF4-FFF2-40B4-BE49-F238E27FC236}">
                <a16:creationId xmlns:a16="http://schemas.microsoft.com/office/drawing/2014/main" id="{394C5E93-1ADA-6D6F-6094-FB4566BBE519}"/>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830" y="1847395"/>
            <a:ext cx="3875314" cy="3366861"/>
          </a:xfrm>
        </p:spPr>
      </p:pic>
      <p:sp>
        <p:nvSpPr>
          <p:cNvPr id="9" name="عنصر نائب للمحتوى 8">
            <a:extLst>
              <a:ext uri="{FF2B5EF4-FFF2-40B4-BE49-F238E27FC236}">
                <a16:creationId xmlns:a16="http://schemas.microsoft.com/office/drawing/2014/main" id="{876DB1A2-5A95-547F-5D98-3FC92BD525F0}"/>
              </a:ext>
            </a:extLst>
          </p:cNvPr>
          <p:cNvSpPr>
            <a:spLocks noGrp="1"/>
          </p:cNvSpPr>
          <p:nvPr>
            <p:ph sz="half" idx="2"/>
          </p:nvPr>
        </p:nvSpPr>
        <p:spPr>
          <a:xfrm>
            <a:off x="4386943" y="2667001"/>
            <a:ext cx="7598227" cy="1611086"/>
          </a:xfrm>
          <a:solidFill>
            <a:schemeClr val="bg1"/>
          </a:solidFill>
        </p:spPr>
        <p:txBody>
          <a:bodyPr>
            <a:normAutofit/>
          </a:bodyPr>
          <a:lstStyle/>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1ـ  </a:t>
            </a:r>
            <a:r>
              <a:rPr lang="fa-IR" sz="1600" b="1" dirty="0">
                <a:latin typeface="Alexandria" pitchFamily="2" charset="-78"/>
                <a:cs typeface="Alexandria" pitchFamily="2" charset="-78"/>
              </a:rPr>
              <a:t>مقدمة في الشخصية القانونية</a:t>
            </a:r>
            <a:endParaRPr lang="ar-EG" sz="1600" b="1"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2ـ </a:t>
            </a:r>
            <a:r>
              <a:rPr lang="fa-IR" sz="1600" b="1" dirty="0">
                <a:latin typeface="Alexandria" pitchFamily="2" charset="-78"/>
                <a:cs typeface="Alexandria" pitchFamily="2" charset="-78"/>
              </a:rPr>
              <a:t>أسس الشخصية القانونية للذكاء الاصطناعي</a:t>
            </a:r>
            <a:endParaRPr lang="ar-EG" sz="1600" b="1" dirty="0">
              <a:latin typeface="Alexandria" pitchFamily="2" charset="-78"/>
              <a:cs typeface="Alexandria" pitchFamily="2" charset="-78"/>
            </a:endParaRPr>
          </a:p>
          <a:p>
            <a:pPr marL="0" indent="0" algn="just" rtl="1">
              <a:lnSpc>
                <a:spcPct val="150000"/>
              </a:lnSpc>
              <a:spcBef>
                <a:spcPts val="0"/>
              </a:spcBef>
              <a:buNone/>
            </a:pPr>
            <a:r>
              <a:rPr lang="ar-EG" sz="1600" b="1" dirty="0">
                <a:effectLst/>
                <a:latin typeface="Alexandria" pitchFamily="2" charset="-78"/>
                <a:ea typeface="Aptos" panose="020B0004020202020204" pitchFamily="34" charset="0"/>
                <a:cs typeface="Alexandria" pitchFamily="2" charset="-78"/>
              </a:rPr>
              <a:t>3- </a:t>
            </a:r>
            <a:r>
              <a:rPr lang="fa-IR" sz="1600" b="1" dirty="0">
                <a:latin typeface="Alexandria" pitchFamily="2" charset="-78"/>
                <a:cs typeface="Alexandria" pitchFamily="2" charset="-78"/>
              </a:rPr>
              <a:t>تأثير الشخصية القانونية للذكاء الاصطناعي على القانون</a:t>
            </a:r>
            <a:endParaRPr lang="ar-EG" sz="1600" b="1" dirty="0">
              <a:latin typeface="Alexandria" pitchFamily="2" charset="-78"/>
              <a:cs typeface="Alexandria" pitchFamily="2" charset="-78"/>
            </a:endParaRPr>
          </a:p>
        </p:txBody>
      </p:sp>
    </p:spTree>
    <p:extLst>
      <p:ext uri="{BB962C8B-B14F-4D97-AF65-F5344CB8AC3E}">
        <p14:creationId xmlns:p14="http://schemas.microsoft.com/office/powerpoint/2010/main" val="3451792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37D59A9F-0E32-EFA7-7FAE-1E87A216393B}"/>
              </a:ext>
            </a:extLst>
          </p:cNvPr>
          <p:cNvSpPr>
            <a:spLocks noGrp="1" noChangeArrowheads="1"/>
          </p:cNvSpPr>
          <p:nvPr>
            <p:ph sz="half" idx="2"/>
          </p:nvPr>
        </p:nvSpPr>
        <p:spPr bwMode="auto">
          <a:xfrm>
            <a:off x="4931230" y="3057831"/>
            <a:ext cx="6781800" cy="1886927"/>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تعريف الشخصية القانونية وأهميتها في النظام القانوني</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kumimoji="0" lang="ar-SA" altLang="en-US" sz="2000" b="1" i="0" u="none" strike="noStrike" cap="none" normalizeH="0" baseline="0" dirty="0">
                <a:ln>
                  <a:noFill/>
                </a:ln>
                <a:solidFill>
                  <a:schemeClr val="tx1"/>
                </a:solidFill>
                <a:effectLst/>
                <a:latin typeface="Alexandria" pitchFamily="2" charset="-78"/>
                <a:cs typeface="Alexandria" pitchFamily="2" charset="-78"/>
              </a:rPr>
              <a:t>الفرق بين الشخصية القانونية والأهلية القانونية</a:t>
            </a:r>
            <a:r>
              <a:rPr kumimoji="0" lang="en-US" altLang="en-US" sz="2000" b="1" i="0" u="none" strike="noStrike" cap="none" normalizeH="0" baseline="0" dirty="0">
                <a:ln>
                  <a:noFill/>
                </a:ln>
                <a:solidFill>
                  <a:schemeClr val="tx1"/>
                </a:solidFill>
                <a:effectLst/>
                <a:latin typeface="Alexandria" pitchFamily="2" charset="-78"/>
                <a:cs typeface="Alexandria" pitchFamily="2" charset="-78"/>
              </a:rPr>
              <a:t>. </a:t>
            </a:r>
          </a:p>
          <a:p>
            <a:pPr marL="457200" marR="0" lvl="0" indent="-457200" algn="just" defTabSz="914400" rtl="1" eaLnBrk="0" fontAlgn="base" latinLnBrk="0" hangingPunct="0">
              <a:lnSpc>
                <a:spcPct val="150000"/>
              </a:lnSpc>
              <a:spcBef>
                <a:spcPct val="0"/>
              </a:spcBef>
              <a:spcAft>
                <a:spcPct val="0"/>
              </a:spcAft>
              <a:buClrTx/>
              <a:buSzTx/>
              <a:buFont typeface="+mj-lt"/>
              <a:buAutoNum type="arabicPeriod"/>
              <a:tabLst/>
            </a:pPr>
            <a:r>
              <a:rPr lang="fa-IR" sz="2000" b="1" dirty="0">
                <a:latin typeface="Alexandria" pitchFamily="2" charset="-78"/>
                <a:cs typeface="Alexandria" pitchFamily="2" charset="-78"/>
              </a:rPr>
              <a:t>أنواع الشخصيات القانونية</a:t>
            </a:r>
            <a:endParaRPr lang="en-US" sz="2000" b="1" dirty="0">
              <a:latin typeface="Alexandria" pitchFamily="2" charset="-78"/>
              <a:cs typeface="Alexandria" pitchFamily="2" charset="-78"/>
            </a:endParaRPr>
          </a:p>
        </p:txBody>
      </p:sp>
      <p:pic>
        <p:nvPicPr>
          <p:cNvPr id="7" name="صورة 6" descr="صورة تحتوي على أثاث المنزل, داخلي, كتاب, تمثال&#10;&#10;تم إنشاء الوصف تلقائياً">
            <a:extLst>
              <a:ext uri="{FF2B5EF4-FFF2-40B4-BE49-F238E27FC236}">
                <a16:creationId xmlns:a16="http://schemas.microsoft.com/office/drawing/2014/main" id="{6963E9CD-50D3-0DA8-FE0E-67AC7620F2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970" y="1240970"/>
            <a:ext cx="3733800" cy="4920343"/>
          </a:xfrm>
          <a:prstGeom prst="rect">
            <a:avLst/>
          </a:prstGeom>
        </p:spPr>
      </p:pic>
    </p:spTree>
    <p:extLst>
      <p:ext uri="{BB962C8B-B14F-4D97-AF65-F5344CB8AC3E}">
        <p14:creationId xmlns:p14="http://schemas.microsoft.com/office/powerpoint/2010/main" val="2606687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64671" y="1988911"/>
            <a:ext cx="11462658" cy="3889375"/>
          </a:xfrm>
          <a:solidFill>
            <a:schemeClr val="bg1"/>
          </a:solidFill>
        </p:spPr>
        <p:txBody>
          <a:bodyPr>
            <a:normAutofit/>
          </a:bodyPr>
          <a:lstStyle/>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يعرف الحق </a:t>
            </a:r>
            <a:r>
              <a:rPr lang="ar-SY" sz="1800" b="0" i="0" dirty="0">
                <a:solidFill>
                  <a:srgbClr val="000000"/>
                </a:solidFill>
                <a:effectLst/>
                <a:highlight>
                  <a:srgbClr val="FFFFFF"/>
                </a:highlight>
                <a:latin typeface="Alexandria" pitchFamily="2" charset="-78"/>
                <a:cs typeface="Alexandria" pitchFamily="2" charset="-78"/>
              </a:rPr>
              <a:t>بأنه، استئثار شخص بقيمة أو بشيء تحت حماية القانون، فإن هذا الاستئثار يتطلب وجود شخص يستأثر به وهو ما يسمى صاحب الحق. فصاحب الحق ملازم للحق لا ينفك عنه. وهو الذي يستأثر به وتقع على عاتقه الالتزامات</a:t>
            </a:r>
            <a:r>
              <a:rPr lang="ar-EG" sz="1800" b="0" i="0" dirty="0">
                <a:solidFill>
                  <a:srgbClr val="000000"/>
                </a:solidFill>
                <a:effectLst/>
                <a:highlight>
                  <a:srgbClr val="FFFFFF"/>
                </a:highlight>
                <a:latin typeface="Alexandria" pitchFamily="2" charset="-78"/>
                <a:cs typeface="Alexandria" pitchFamily="2" charset="-78"/>
              </a:rPr>
              <a:t>.</a:t>
            </a:r>
          </a:p>
          <a:p>
            <a:pPr marL="0" indent="0" algn="just" rtl="1">
              <a:lnSpc>
                <a:spcPct val="150000"/>
              </a:lnSpc>
              <a:spcBef>
                <a:spcPts val="0"/>
              </a:spcBef>
              <a:spcAft>
                <a:spcPts val="0"/>
              </a:spcAft>
              <a:buNone/>
            </a:pP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1" i="0" dirty="0">
                <a:solidFill>
                  <a:srgbClr val="FF0000"/>
                </a:solidFill>
                <a:effectLst/>
                <a:highlight>
                  <a:srgbClr val="FFFFFF"/>
                </a:highlight>
                <a:latin typeface="Alexandria" pitchFamily="2" charset="-78"/>
                <a:cs typeface="Alexandria" pitchFamily="2" charset="-78"/>
              </a:rPr>
              <a:t>وأطراف الحق نوعان:</a:t>
            </a: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أطراف إيجابيون، وهم الأشخاص الذين يستفيدون منه وينتفعون به، </a:t>
            </a:r>
            <a:endParaRPr lang="ar-EG" sz="1800" b="0" i="0" dirty="0">
              <a:solidFill>
                <a:srgbClr val="000000"/>
              </a:solidFill>
              <a:effectLst/>
              <a:highlight>
                <a:srgbClr val="FFFFFF"/>
              </a:highlight>
              <a:latin typeface="Alexandria" pitchFamily="2" charset="-78"/>
              <a:cs typeface="Alexandria" pitchFamily="2" charset="-78"/>
            </a:endParaRPr>
          </a:p>
          <a:p>
            <a:pPr marL="0" indent="0" algn="just" rtl="1">
              <a:lnSpc>
                <a:spcPct val="150000"/>
              </a:lnSpc>
              <a:spcBef>
                <a:spcPts val="0"/>
              </a:spcBef>
              <a:spcAft>
                <a:spcPts val="0"/>
              </a:spcAft>
              <a:buNone/>
            </a:pPr>
            <a:r>
              <a:rPr lang="ar-SY" sz="1800" b="0" i="0" dirty="0">
                <a:solidFill>
                  <a:srgbClr val="000000"/>
                </a:solidFill>
                <a:effectLst/>
                <a:highlight>
                  <a:srgbClr val="FFFFFF"/>
                </a:highlight>
                <a:latin typeface="Alexandria" pitchFamily="2" charset="-78"/>
                <a:cs typeface="Alexandria" pitchFamily="2" charset="-78"/>
              </a:rPr>
              <a:t>وأطراف سلبيون، وهم من تقع عليهم الواجبات والالتزامات، وبناء على ذلك فإن أطراف الحق سواء أكانوا أطرافاً إيجابيين، أم كانوا أطرافاً سلبيين، أي سواء أكانوا دائنين أم مدينين، إنما هم الأشخاص، فالشخص هو كل كائن ذي إرادة تتوافر فيه القابلية لأن يكون صاحب حق أو مكلفاً بالتزام.</a:t>
            </a:r>
          </a:p>
        </p:txBody>
      </p:sp>
    </p:spTree>
    <p:extLst>
      <p:ext uri="{BB962C8B-B14F-4D97-AF65-F5344CB8AC3E}">
        <p14:creationId xmlns:p14="http://schemas.microsoft.com/office/powerpoint/2010/main" val="596155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1001" y="2424340"/>
            <a:ext cx="11506200" cy="2648404"/>
          </a:xfrm>
          <a:solidFill>
            <a:schemeClr val="bg1"/>
          </a:solidFill>
        </p:spPr>
        <p:txBody>
          <a:bodyPr>
            <a:normAutofit/>
          </a:bodyPr>
          <a:lstStyle/>
          <a:p>
            <a:pPr marL="0" indent="0" algn="just" rtl="1">
              <a:lnSpc>
                <a:spcPct val="150000"/>
              </a:lnSpc>
              <a:buNone/>
            </a:pPr>
            <a:r>
              <a:rPr lang="fa-IR" sz="2000" b="1" i="0" dirty="0">
                <a:solidFill>
                  <a:srgbClr val="000000"/>
                </a:solidFill>
                <a:effectLst/>
                <a:highlight>
                  <a:srgbClr val="FFFFFF"/>
                </a:highlight>
                <a:latin typeface="Alexandria" pitchFamily="2" charset="-78"/>
                <a:cs typeface="Alexandria" pitchFamily="2" charset="-78"/>
              </a:rPr>
              <a:t>أما الشخصية بمعناها العام فهي</a:t>
            </a:r>
            <a:r>
              <a:rPr lang="fa-IR" sz="2000" b="0" i="0" dirty="0">
                <a:solidFill>
                  <a:srgbClr val="000000"/>
                </a:solidFill>
                <a:effectLst/>
                <a:highlight>
                  <a:srgbClr val="FFFFFF"/>
                </a:highlight>
                <a:latin typeface="Alexandria" pitchFamily="2" charset="-78"/>
                <a:cs typeface="Alexandria" pitchFamily="2" charset="-78"/>
              </a:rPr>
              <a:t>: </a:t>
            </a:r>
            <a:r>
              <a:rPr lang="fa-IR" sz="2200" b="0" i="0" dirty="0">
                <a:solidFill>
                  <a:srgbClr val="000000"/>
                </a:solidFill>
                <a:effectLst/>
                <a:highlight>
                  <a:srgbClr val="FFFFFF"/>
                </a:highlight>
                <a:latin typeface="Alexandria" pitchFamily="2" charset="-78"/>
                <a:cs typeface="Alexandria" pitchFamily="2" charset="-78"/>
              </a:rPr>
              <a:t>صفة تمتزج بالموصوف ولا تنفصل عنه، فكلما وجد شخص في نظر القانون وجدت معه شخصيته. وهي تلازمه منذ ولادته حتى مماته، لكن هذه الشخصية قد تكون كاملة في بعض الأحيان، وقد لا تكون كذلك في بعضها الآخر، وقد تكون حقيقية مادية ملموسة، وقد تكون غير حقيقية وغير مادية، كما في الشخص الاعتباري.</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56562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275114"/>
            <a:ext cx="11941629" cy="2671763"/>
          </a:xfrm>
          <a:solidFill>
            <a:schemeClr val="bg1"/>
          </a:solidFill>
        </p:spPr>
        <p:txBody>
          <a:bodyPr>
            <a:normAutofit/>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والأصل أن الشخصية القانونية للإنسان </a:t>
            </a:r>
            <a:r>
              <a:rPr lang="ar-EG" sz="1800" dirty="0">
                <a:latin typeface="Alexandria" pitchFamily="2" charset="-78"/>
                <a:cs typeface="Alexandria" pitchFamily="2" charset="-78"/>
              </a:rPr>
              <a:t>تبدأ بتمام الولادة حيا، وتنتهي بوفاته، وفيما بينهما يبقى لهذه الشخصية القدرة على اكتساب الحقوق، والتحمل بالالتزامات.</a:t>
            </a:r>
          </a:p>
          <a:p>
            <a:pPr marL="0" indent="0" algn="just" rtl="1">
              <a:lnSpc>
                <a:spcPct val="150000"/>
              </a:lnSpc>
              <a:spcBef>
                <a:spcPts val="0"/>
              </a:spcBef>
              <a:buNone/>
            </a:pPr>
            <a:endParaRPr lang="ar-EG" sz="1800" dirty="0">
              <a:latin typeface="Alexandria" pitchFamily="2" charset="-78"/>
              <a:cs typeface="Alexandria" pitchFamily="2" charset="-78"/>
            </a:endParaRPr>
          </a:p>
          <a:p>
            <a:pPr marL="0" indent="0" algn="just" rtl="1">
              <a:lnSpc>
                <a:spcPct val="150000"/>
              </a:lnSpc>
              <a:spcBef>
                <a:spcPts val="0"/>
              </a:spcBef>
              <a:buNone/>
            </a:pPr>
            <a:r>
              <a:rPr lang="ar-EG" sz="1800" dirty="0">
                <a:latin typeface="Alexandria" pitchFamily="2" charset="-78"/>
                <a:cs typeface="Alexandria" pitchFamily="2" charset="-78"/>
              </a:rPr>
              <a:t>إذن يشترط لاكتساب الشخصية القانونية، أي الصلاحية لاكتساب الحقوق، والتحمل بالالتزامات أن يولد الإنسان حيًا. أما إذا ولد الجنين ميتا، فإنه لا يثبت له أي حق، ويعتبر كأن لم يكن، وتزول الحقوق التي تقررت له وهو جنين بأثر رجعي.</a:t>
            </a:r>
          </a:p>
          <a:p>
            <a:pPr marL="0" indent="0" algn="just" rtl="1">
              <a:lnSpc>
                <a:spcPct val="160000"/>
              </a:lnSpc>
              <a:spcBef>
                <a:spcPts val="0"/>
              </a:spcBef>
              <a:buNone/>
            </a:pPr>
            <a:endParaRPr lang="en-US" dirty="0"/>
          </a:p>
        </p:txBody>
      </p:sp>
    </p:spTree>
    <p:extLst>
      <p:ext uri="{BB962C8B-B14F-4D97-AF65-F5344CB8AC3E}">
        <p14:creationId xmlns:p14="http://schemas.microsoft.com/office/powerpoint/2010/main" val="17145599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عنصر نائب للمحتوى 11" descr="صورة تحتوي على نص, شخص, داخلي, حائط&#10;&#10;تم إنشاء الوصف تلقائياً">
            <a:extLst>
              <a:ext uri="{FF2B5EF4-FFF2-40B4-BE49-F238E27FC236}">
                <a16:creationId xmlns:a16="http://schemas.microsoft.com/office/drawing/2014/main" id="{8101E3BA-6467-8C19-6623-C7B9A5EC0C8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31631" t="13960" r="14291"/>
          <a:stretch/>
        </p:blipFill>
        <p:spPr>
          <a:xfrm>
            <a:off x="9753599" y="3086099"/>
            <a:ext cx="2307546" cy="2438400"/>
          </a:xfrm>
        </p:spPr>
      </p:pic>
      <p:pic>
        <p:nvPicPr>
          <p:cNvPr id="14" name="صورة 13" descr="صورة تحتوي على نص, تذكرة&#10;&#10;تم إنشاء الوصف تلقائياً">
            <a:extLst>
              <a:ext uri="{FF2B5EF4-FFF2-40B4-BE49-F238E27FC236}">
                <a16:creationId xmlns:a16="http://schemas.microsoft.com/office/drawing/2014/main" id="{318B63EB-748F-F41F-F3D9-5D0712211D84}"/>
              </a:ext>
            </a:extLst>
          </p:cNvPr>
          <p:cNvPicPr>
            <a:picLocks noChangeAspect="1"/>
          </p:cNvPicPr>
          <p:nvPr/>
        </p:nvPicPr>
        <p:blipFill rotWithShape="1">
          <a:blip r:embed="rId3">
            <a:extLst>
              <a:ext uri="{28A0092B-C50C-407E-A947-70E740481C1C}">
                <a14:useLocalDpi xmlns:a14="http://schemas.microsoft.com/office/drawing/2010/main" val="0"/>
              </a:ext>
            </a:extLst>
          </a:blip>
          <a:srcRect l="12428" r="33160"/>
          <a:stretch/>
        </p:blipFill>
        <p:spPr>
          <a:xfrm>
            <a:off x="7805281" y="4550229"/>
            <a:ext cx="2307546" cy="1796143"/>
          </a:xfrm>
          <a:prstGeom prst="rect">
            <a:avLst/>
          </a:prstGeom>
        </p:spPr>
      </p:pic>
      <p:pic>
        <p:nvPicPr>
          <p:cNvPr id="16" name="صورة 15" descr="صورة تحتوي على نص, لقطة شاشة, برمجيات, وسائط متعددة&#10;&#10;تم إنشاء الوصف تلقائياً">
            <a:extLst>
              <a:ext uri="{FF2B5EF4-FFF2-40B4-BE49-F238E27FC236}">
                <a16:creationId xmlns:a16="http://schemas.microsoft.com/office/drawing/2014/main" id="{F14E37BD-FC32-1F64-7B3D-08877E855075}"/>
              </a:ext>
            </a:extLst>
          </p:cNvPr>
          <p:cNvPicPr>
            <a:picLocks noChangeAspect="1"/>
          </p:cNvPicPr>
          <p:nvPr/>
        </p:nvPicPr>
        <p:blipFill rotWithShape="1">
          <a:blip r:embed="rId4">
            <a:extLst>
              <a:ext uri="{28A0092B-C50C-407E-A947-70E740481C1C}">
                <a14:useLocalDpi xmlns:a14="http://schemas.microsoft.com/office/drawing/2010/main" val="0"/>
              </a:ext>
            </a:extLst>
          </a:blip>
          <a:srcRect l="12847" t="18572" r="11873" b="20000"/>
          <a:stretch/>
        </p:blipFill>
        <p:spPr>
          <a:xfrm>
            <a:off x="8207828" y="1409699"/>
            <a:ext cx="3984172" cy="2122713"/>
          </a:xfrm>
          <a:prstGeom prst="rect">
            <a:avLst/>
          </a:prstGeom>
        </p:spPr>
      </p:pic>
      <p:sp>
        <p:nvSpPr>
          <p:cNvPr id="18" name="مربع نص 17">
            <a:extLst>
              <a:ext uri="{FF2B5EF4-FFF2-40B4-BE49-F238E27FC236}">
                <a16:creationId xmlns:a16="http://schemas.microsoft.com/office/drawing/2014/main" id="{08BC72E3-C067-AEBB-5A5B-DA0B7387E335}"/>
              </a:ext>
            </a:extLst>
          </p:cNvPr>
          <p:cNvSpPr txBox="1"/>
          <p:nvPr/>
        </p:nvSpPr>
        <p:spPr>
          <a:xfrm>
            <a:off x="130855" y="2220686"/>
            <a:ext cx="7674425" cy="2348592"/>
          </a:xfrm>
          <a:prstGeom prst="rect">
            <a:avLst/>
          </a:prstGeom>
          <a:solidFill>
            <a:schemeClr val="bg1"/>
          </a:solidFill>
        </p:spPr>
        <p:txBody>
          <a:bodyPr wrap="square" rtlCol="0">
            <a:spAutoFit/>
          </a:bodyPr>
          <a:lstStyle/>
          <a:p>
            <a:pPr algn="just">
              <a:lnSpc>
                <a:spcPct val="150000"/>
              </a:lnSpc>
            </a:pPr>
            <a:r>
              <a:rPr lang="fa-IR" sz="2000" b="1" i="0" dirty="0">
                <a:solidFill>
                  <a:srgbClr val="FF0000"/>
                </a:solidFill>
                <a:effectLst/>
                <a:highlight>
                  <a:srgbClr val="FFFFFF"/>
                </a:highlight>
                <a:latin typeface="Alexandria" pitchFamily="2" charset="-78"/>
                <a:cs typeface="Alexandria" pitchFamily="2" charset="-78"/>
              </a:rPr>
              <a:t>يمنح القانون الإنسان الطبيعي الشخصية القانونية </a:t>
            </a:r>
            <a:r>
              <a:rPr lang="fa-IR" sz="2000" b="0" i="0" dirty="0">
                <a:solidFill>
                  <a:srgbClr val="333333"/>
                </a:solidFill>
                <a:effectLst/>
                <a:highlight>
                  <a:srgbClr val="FFFFFF"/>
                </a:highlight>
                <a:latin typeface="Alexandria" pitchFamily="2" charset="-78"/>
                <a:cs typeface="Alexandria" pitchFamily="2" charset="-78"/>
              </a:rPr>
              <a:t>منذ الولادة وحتى الوفاة، وينبغي أن يولد الإنسان حيًا فلا تثبت الشخصية القانونية لمن يولد ميتًا، وعلى هذا الأساس فإن الإنسان يظل متمتعًا بالشخصية القانونية طيلة حياته وتنتهي بالوفاة الطبيعية التي ينبغي أن تتم تأكيدها بموجب السجلات المدنية الخاصة بالدولة.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1201472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33400" y="2775857"/>
            <a:ext cx="10668000" cy="3189515"/>
          </a:xfrm>
          <a:solidFill>
            <a:schemeClr val="bg1"/>
          </a:solidFill>
        </p:spPr>
        <p:txBody>
          <a:bodyPr>
            <a:normAutofit fontScale="70000" lnSpcReduction="20000"/>
          </a:bodyPr>
          <a:lstStyle/>
          <a:p>
            <a:pPr marL="0" indent="0" algn="just" rtl="1">
              <a:lnSpc>
                <a:spcPct val="150000"/>
              </a:lnSpc>
              <a:buNone/>
            </a:pPr>
            <a:r>
              <a:rPr lang="ar-SA" sz="2800" b="1" kern="100" dirty="0">
                <a:solidFill>
                  <a:srgbClr val="FF0000"/>
                </a:solidFill>
                <a:effectLst/>
                <a:latin typeface="Aptos" panose="020B0004020202020204" pitchFamily="34" charset="0"/>
                <a:ea typeface="Aptos" panose="020B0004020202020204" pitchFamily="34" charset="0"/>
                <a:cs typeface="Alexandria" pitchFamily="2" charset="-78"/>
              </a:rPr>
              <a:t>يمكن تعريف الشخصية القانونية </a:t>
            </a:r>
            <a:r>
              <a:rPr lang="ar-SA" sz="2800" kern="100" dirty="0">
                <a:effectLst/>
                <a:latin typeface="Aptos" panose="020B0004020202020204" pitchFamily="34" charset="0"/>
                <a:ea typeface="Aptos" panose="020B0004020202020204" pitchFamily="34" charset="0"/>
                <a:cs typeface="Alexandria" pitchFamily="2" charset="-78"/>
              </a:rPr>
              <a:t>للإنسان الطبيعي بأنها القدرة أو إمكانية الشخص لأن يكون محلًا لاكتساب الحقوق على اختلاف أنواعها، وفي ذات الوقت يكون قادرًا على تحمل الالتزامات التي يفرضها القانون عليه، ومن الجدير بالذكر أن الشخص الذي يعاني من الجنون أو قلة الإدراك يتمتع بالشخصية القانونية.</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 </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lnSpc>
                <a:spcPct val="150000"/>
              </a:lnSpc>
              <a:buNone/>
            </a:pPr>
            <a:r>
              <a:rPr lang="ar-SA" sz="2800" kern="100" dirty="0">
                <a:effectLst/>
                <a:latin typeface="Aptos" panose="020B0004020202020204" pitchFamily="34" charset="0"/>
                <a:ea typeface="Aptos" panose="020B0004020202020204" pitchFamily="34" charset="0"/>
                <a:cs typeface="Alexandria" pitchFamily="2" charset="-78"/>
              </a:rPr>
              <a:t>أيضًا من الجدير بالذكر أن الشخص الطبيعي هو الإنسان العادي الذي يقر القانون له بالشخصية القانونية، بمجرد الولادة، والتي بمقتضاها سوف يكون أهلًا لاكتساب الحقوق وتحمل الالتزامات.</a:t>
            </a:r>
            <a:endParaRPr lang="en-US" sz="2800" kern="100" dirty="0">
              <a:effectLst/>
              <a:latin typeface="Aptos" panose="020B0004020202020204" pitchFamily="34" charset="0"/>
              <a:ea typeface="Aptos" panose="020B0004020202020204" pitchFamily="34" charset="0"/>
              <a:cs typeface="Simplified Arabic" panose="02020603050405020304" pitchFamily="18" charset="-78"/>
            </a:endParaRPr>
          </a:p>
          <a:p>
            <a:pPr marL="0" indent="0" algn="just" rtl="1">
              <a:buNone/>
            </a:pPr>
            <a:endParaRPr lang="en-US" dirty="0"/>
          </a:p>
        </p:txBody>
      </p:sp>
      <p:sp>
        <p:nvSpPr>
          <p:cNvPr id="2" name="مستطيل 1">
            <a:extLst>
              <a:ext uri="{FF2B5EF4-FFF2-40B4-BE49-F238E27FC236}">
                <a16:creationId xmlns:a16="http://schemas.microsoft.com/office/drawing/2014/main" id="{38FF22A0-759B-E0F9-4C32-26C365B6DD65}"/>
              </a:ext>
            </a:extLst>
          </p:cNvPr>
          <p:cNvSpPr/>
          <p:nvPr/>
        </p:nvSpPr>
        <p:spPr>
          <a:xfrm>
            <a:off x="3095018" y="1748135"/>
            <a:ext cx="6001964" cy="646331"/>
          </a:xfrm>
          <a:prstGeom prst="rect">
            <a:avLst/>
          </a:prstGeom>
          <a:noFill/>
        </p:spPr>
        <p:txBody>
          <a:bodyPr wrap="none" lIns="91440" tIns="45720" rIns="91440" bIns="45720">
            <a:spAutoFit/>
          </a:bodyPr>
          <a:lstStyle/>
          <a:p>
            <a:pPr algn="ctr"/>
            <a:r>
              <a:rPr lang="ar-EG" sz="3600" b="1" cap="none" spc="0" dirty="0">
                <a:ln w="22225">
                  <a:solidFill>
                    <a:schemeClr val="accent2"/>
                  </a:solidFill>
                  <a:prstDash val="solid"/>
                </a:ln>
                <a:effectLst/>
                <a:latin typeface="Alexandria" pitchFamily="2" charset="-78"/>
                <a:cs typeface="Alexandria" pitchFamily="2" charset="-78"/>
              </a:rPr>
              <a:t>تعريف الشخصية القانونية</a:t>
            </a:r>
            <a:endParaRPr lang="ar-SA" sz="3600" b="1" cap="none" spc="0" dirty="0">
              <a:ln w="22225">
                <a:solidFill>
                  <a:schemeClr val="accent2"/>
                </a:solidFill>
                <a:prstDash val="solid"/>
              </a:ln>
              <a:effectLst/>
              <a:latin typeface="Alexandria" pitchFamily="2" charset="-78"/>
              <a:cs typeface="Alexandria" pitchFamily="2" charset="-78"/>
            </a:endParaRPr>
          </a:p>
        </p:txBody>
      </p:sp>
    </p:spTree>
    <p:extLst>
      <p:ext uri="{BB962C8B-B14F-4D97-AF65-F5344CB8AC3E}">
        <p14:creationId xmlns:p14="http://schemas.microsoft.com/office/powerpoint/2010/main" val="9048519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E9352F63-B7BF-20CE-723D-1D8E1466C03E}"/>
              </a:ext>
            </a:extLst>
          </p:cNvPr>
          <p:cNvSpPr>
            <a:spLocks noGrp="1" noChangeArrowheads="1"/>
          </p:cNvSpPr>
          <p:nvPr>
            <p:ph sz="half" idx="2"/>
          </p:nvPr>
        </p:nvSpPr>
        <p:spPr bwMode="auto">
          <a:xfrm>
            <a:off x="0" y="1507366"/>
            <a:ext cx="12192000" cy="4900765"/>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50000"/>
              </a:lnSpc>
              <a:spcBef>
                <a:spcPct val="0"/>
              </a:spcBef>
              <a:spcAft>
                <a:spcPct val="0"/>
              </a:spcAft>
              <a:buClrTx/>
              <a:buSzTx/>
              <a:buFontTx/>
              <a:buNone/>
              <a:tabLst/>
            </a:pP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تلعب الشخصية القانونية دورًا حيويًا في النظام القانوني حيث تُعتبر الأساس الذي تُبنى عليه الحقوق والواجبات. يمكن تلخيص أهمية الشخصية القانونية في النظام القانوني بالنقاط التالية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تحقيق العدالة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الشخصية القانونية تساعد في تحديد المسؤوليات والحقوق للأفراد والكيانات، مما يسهم في تطبيق العدالة والمساواة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2"/>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تنظيم العلاقات الاجتماعية</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الشخصية القانونية في تنظيم العلاقات بين الأفراد والمؤسسات، حيث تُحدد القوانين كيفية التعامل والتفاعل بين مختلف الأطراف</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3"/>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المسؤولية القانونية</a:t>
            </a:r>
            <a:r>
              <a:rPr kumimoji="0" lang="ar-EG" altLang="ar-EG" sz="1500" b="0" i="0" u="none" strike="noStrike" cap="none" normalizeH="0" baseline="0" dirty="0">
                <a:ln>
                  <a:noFill/>
                </a:ln>
                <a:solidFill>
                  <a:srgbClr val="FF0000"/>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تمنح الشخصية القانونية القدرة على تحمل المسؤولية القانونية، مما يضمن أن يكون كل فرد أو كيان مسؤولًا عن أفعاله أمام القانون</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4"/>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الاستقرار والأمان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تساهم في تحقيق الاستقرار والأمان القانوني، حيث يعرف الأفراد والكيانات حقوقهم وواجباتهم، مما يقلل من النزاعات والخلافات</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5"/>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الاعتراف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من خلال الشخصية القانونية، يتم الاعتراف بالكيانات والمؤسسات كأطراف قانونية يمكنها ممارسة حقوقها والمطالبة بها أمام القضاء</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a:p>
            <a:pPr marL="0" marR="0" lvl="0" indent="0" algn="just" defTabSz="914400" rtl="1" eaLnBrk="0" fontAlgn="base" latinLnBrk="0" hangingPunct="0">
              <a:lnSpc>
                <a:spcPct val="150000"/>
              </a:lnSpc>
              <a:spcBef>
                <a:spcPct val="0"/>
              </a:spcBef>
              <a:spcAft>
                <a:spcPct val="0"/>
              </a:spcAft>
              <a:buClrTx/>
              <a:buSzTx/>
              <a:buFontTx/>
              <a:buAutoNum type="arabicPeriod" startAt="6"/>
              <a:tabLst/>
            </a:pPr>
            <a:r>
              <a:rPr kumimoji="0" lang="ar-SA" altLang="ar-EG" sz="1500" b="1" i="0" u="none" strike="noStrike" cap="none" normalizeH="0" baseline="0" dirty="0">
                <a:ln>
                  <a:noFill/>
                </a:ln>
                <a:solidFill>
                  <a:srgbClr val="FF0000"/>
                </a:solidFill>
                <a:effectLst/>
                <a:latin typeface="Alexandria" pitchFamily="2" charset="-78"/>
                <a:cs typeface="Alexandria" pitchFamily="2" charset="-78"/>
              </a:rPr>
              <a:t>التمثيل القانوني</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 </a:t>
            </a:r>
            <a:r>
              <a:rPr kumimoji="0" lang="ar-SA" altLang="ar-EG" sz="1500" b="0" i="0" u="none" strike="noStrike" cap="none" normalizeH="0" baseline="0" dirty="0">
                <a:ln>
                  <a:noFill/>
                </a:ln>
                <a:solidFill>
                  <a:schemeClr val="tx1"/>
                </a:solidFill>
                <a:effectLst/>
                <a:latin typeface="Alexandria" pitchFamily="2" charset="-78"/>
                <a:cs typeface="Alexandria" pitchFamily="2" charset="-78"/>
              </a:rPr>
              <a:t>تتيح الشخصية القانونية للأفراد والكيانات التمثيل القانوني أمام المحاكم والجهات الرسمية، مما يسهم في حماية حقوقهم والدفاع عنها</a:t>
            </a:r>
            <a:r>
              <a:rPr kumimoji="0" lang="ar-EG" altLang="ar-EG" sz="1500" b="0" i="0" u="none" strike="noStrike" cap="none" normalizeH="0" baseline="0" dirty="0">
                <a:ln>
                  <a:noFill/>
                </a:ln>
                <a:solidFill>
                  <a:schemeClr val="tx1"/>
                </a:solidFill>
                <a:effectLst/>
                <a:latin typeface="Alexandria" pitchFamily="2" charset="-78"/>
                <a:cs typeface="Alexandria" pitchFamily="2" charset="-78"/>
              </a:rPr>
              <a:t>.</a:t>
            </a:r>
          </a:p>
        </p:txBody>
      </p:sp>
    </p:spTree>
    <p:extLst>
      <p:ext uri="{BB962C8B-B14F-4D97-AF65-F5344CB8AC3E}">
        <p14:creationId xmlns:p14="http://schemas.microsoft.com/office/powerpoint/2010/main" val="1340879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794657" y="2732314"/>
            <a:ext cx="11277599" cy="3211286"/>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الأهلية القانونية هي القدرة القانونية للشخص الطبيعي أو الاعتباري على اكتساب الحقوق وتحمل الالتزامات. تُعتبر الأهلية جزءًا أساسيًا من الشخصية القانونية، ولهذا يقصد بالأهلية صلاحية الإنسان القانونية لكسب حقوقه وتحمل الواجبات المُلقى عليه وتحمل جميع التزاماته ومن ثم القدرة على إبرام التصرفات القانونية والمُباشرة بها.</a:t>
            </a:r>
          </a:p>
          <a:p>
            <a:pPr marL="0" indent="0" algn="just" rtl="1">
              <a:lnSpc>
                <a:spcPct val="150000"/>
              </a:lnSpc>
              <a:spcBef>
                <a:spcPts val="0"/>
              </a:spcBef>
              <a:buNone/>
            </a:pPr>
            <a:r>
              <a:rPr lang="ar-EG" sz="2000" dirty="0">
                <a:latin typeface="Alexandria" pitchFamily="2" charset="-78"/>
                <a:cs typeface="Alexandria" pitchFamily="2" charset="-78"/>
              </a:rPr>
              <a:t>وهي تُحدد مدى قدرة الشخص على ممارسة حقوقه وتحمل واجباته. تنقسم الأهلية القانونية إلى نوعين رئيسيين: أهلية الوجوب وأهلية الأداء.</a:t>
            </a:r>
          </a:p>
        </p:txBody>
      </p:sp>
      <p:sp>
        <p:nvSpPr>
          <p:cNvPr id="2" name="مستطيل 1">
            <a:extLst>
              <a:ext uri="{FF2B5EF4-FFF2-40B4-BE49-F238E27FC236}">
                <a16:creationId xmlns:a16="http://schemas.microsoft.com/office/drawing/2014/main" id="{2436A466-D0B1-B2B4-D721-B2AD44D9877E}"/>
              </a:ext>
            </a:extLst>
          </p:cNvPr>
          <p:cNvSpPr/>
          <p:nvPr/>
        </p:nvSpPr>
        <p:spPr>
          <a:xfrm>
            <a:off x="4252390" y="1410678"/>
            <a:ext cx="4140496" cy="923330"/>
          </a:xfrm>
          <a:prstGeom prst="rect">
            <a:avLst/>
          </a:prstGeom>
          <a:solidFill>
            <a:schemeClr val="bg1"/>
          </a:solidFill>
        </p:spPr>
        <p:txBody>
          <a:bodyPr wrap="square" lIns="91440" tIns="45720" rIns="91440" bIns="45720">
            <a:spAutoFit/>
          </a:bodyPr>
          <a:lstStyle/>
          <a:p>
            <a:pPr algn="ctr"/>
            <a:r>
              <a:rPr lang="ar-EG" sz="5400" b="1" cap="none" spc="0" dirty="0">
                <a:ln w="22225">
                  <a:solidFill>
                    <a:schemeClr val="accent2"/>
                  </a:solidFill>
                  <a:prstDash val="solid"/>
                </a:ln>
                <a:effectLst/>
              </a:rPr>
              <a:t>الأهلية القانونية</a:t>
            </a:r>
            <a:endParaRPr lang="ar-SA" sz="5400" b="1" cap="none" spc="0" dirty="0">
              <a:ln w="22225">
                <a:solidFill>
                  <a:schemeClr val="accent2"/>
                </a:solidFill>
                <a:prstDash val="solid"/>
              </a:ln>
              <a:effectLst/>
            </a:endParaRPr>
          </a:p>
        </p:txBody>
      </p:sp>
    </p:spTree>
    <p:extLst>
      <p:ext uri="{BB962C8B-B14F-4D97-AF65-F5344CB8AC3E}">
        <p14:creationId xmlns:p14="http://schemas.microsoft.com/office/powerpoint/2010/main" val="3808823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77500" lnSpcReduction="20000"/>
          </a:bodyPr>
          <a:lstStyle/>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1. أهلية الوجوب</a:t>
            </a:r>
          </a:p>
          <a:p>
            <a:pPr marL="0" indent="0" algn="just" rtl="1">
              <a:lnSpc>
                <a:spcPct val="160000"/>
              </a:lnSpc>
              <a:spcBef>
                <a:spcPts val="0"/>
              </a:spcBef>
              <a:buNone/>
            </a:pPr>
            <a:r>
              <a:rPr lang="ar-EG" b="1" dirty="0">
                <a:latin typeface="Alexandria" pitchFamily="2" charset="-78"/>
                <a:cs typeface="Alexandria" pitchFamily="2" charset="-78"/>
              </a:rPr>
              <a:t>أهلية الوجوب</a:t>
            </a:r>
            <a:r>
              <a:rPr lang="ar-EG" dirty="0">
                <a:latin typeface="Alexandria" pitchFamily="2" charset="-78"/>
                <a:cs typeface="Alexandria" pitchFamily="2" charset="-78"/>
              </a:rPr>
              <a:t> هي القدرة على اكتساب الحقوق وتحمل الالتزامات منذ الولادة وحتى الوفاة. تشمل هذه الأهلية جميع الأشخاص بدون استثناء، حتى الجنين في بطن أمه يمتلك بعض الحقوق كحق الإرث وحق الحصول على وصية.</a:t>
            </a:r>
          </a:p>
          <a:p>
            <a:pPr marL="0" indent="0" algn="just" rtl="1">
              <a:lnSpc>
                <a:spcPct val="160000"/>
              </a:lnSpc>
              <a:spcBef>
                <a:spcPts val="0"/>
              </a:spcBef>
              <a:buNone/>
            </a:pPr>
            <a:endParaRPr lang="ar-EG" dirty="0">
              <a:latin typeface="Alexandria" pitchFamily="2" charset="-78"/>
              <a:cs typeface="Alexandria" pitchFamily="2" charset="-78"/>
            </a:endParaRPr>
          </a:p>
          <a:p>
            <a:pPr marL="0" indent="0" algn="just" rtl="1">
              <a:lnSpc>
                <a:spcPct val="160000"/>
              </a:lnSpc>
              <a:spcBef>
                <a:spcPts val="0"/>
              </a:spcBef>
              <a:buNone/>
            </a:pPr>
            <a:r>
              <a:rPr lang="ar-EG" b="1" dirty="0">
                <a:solidFill>
                  <a:schemeClr val="accent1">
                    <a:lumMod val="50000"/>
                  </a:schemeClr>
                </a:solidFill>
                <a:latin typeface="Alexandria" pitchFamily="2" charset="-78"/>
                <a:cs typeface="Alexandria" pitchFamily="2" charset="-78"/>
              </a:rPr>
              <a:t>خصائص أهلية الوجوب:</a:t>
            </a:r>
          </a:p>
          <a:p>
            <a:pPr marL="0" indent="0" algn="just" rtl="1">
              <a:lnSpc>
                <a:spcPct val="160000"/>
              </a:lnSpc>
              <a:spcBef>
                <a:spcPts val="0"/>
              </a:spcBef>
              <a:buNone/>
            </a:pPr>
            <a:r>
              <a:rPr lang="ar-EG" b="1" dirty="0">
                <a:latin typeface="Alexandria" pitchFamily="2" charset="-78"/>
                <a:cs typeface="Alexandria" pitchFamily="2" charset="-78"/>
              </a:rPr>
              <a:t>عامة</a:t>
            </a:r>
            <a:r>
              <a:rPr lang="ar-EG" dirty="0">
                <a:latin typeface="Alexandria" pitchFamily="2" charset="-78"/>
                <a:cs typeface="Alexandria" pitchFamily="2" charset="-78"/>
              </a:rPr>
              <a:t>: تشمل جميع الأشخاص الطبيعيين منذ الولادة.</a:t>
            </a:r>
          </a:p>
          <a:p>
            <a:pPr marL="0" indent="0" algn="just" rtl="1">
              <a:lnSpc>
                <a:spcPct val="160000"/>
              </a:lnSpc>
              <a:spcBef>
                <a:spcPts val="0"/>
              </a:spcBef>
              <a:buNone/>
            </a:pPr>
            <a:r>
              <a:rPr lang="ar-EG" b="1" dirty="0">
                <a:latin typeface="Alexandria" pitchFamily="2" charset="-78"/>
                <a:cs typeface="Alexandria" pitchFamily="2" charset="-78"/>
              </a:rPr>
              <a:t>مستمرة</a:t>
            </a:r>
            <a:r>
              <a:rPr lang="ar-EG" dirty="0">
                <a:latin typeface="Alexandria" pitchFamily="2" charset="-78"/>
                <a:cs typeface="Alexandria" pitchFamily="2" charset="-78"/>
              </a:rPr>
              <a:t>: تستمر طوال حياة الشخص وتنتهي بوفاته.</a:t>
            </a:r>
          </a:p>
          <a:p>
            <a:pPr marL="0" indent="0" algn="just" rtl="1">
              <a:lnSpc>
                <a:spcPct val="160000"/>
              </a:lnSpc>
              <a:spcBef>
                <a:spcPts val="0"/>
              </a:spcBef>
              <a:buNone/>
            </a:pPr>
            <a:r>
              <a:rPr lang="ar-EG" b="1" dirty="0">
                <a:latin typeface="Alexandria" pitchFamily="2" charset="-78"/>
                <a:cs typeface="Alexandria" pitchFamily="2" charset="-78"/>
              </a:rPr>
              <a:t>غير مشروطة</a:t>
            </a:r>
            <a:r>
              <a:rPr lang="ar-EG" dirty="0">
                <a:latin typeface="Alexandria" pitchFamily="2" charset="-78"/>
                <a:cs typeface="Alexandria" pitchFamily="2" charset="-78"/>
              </a:rPr>
              <a:t>: لا تعتمد على توافر شروط أو معايير معينة.</a:t>
            </a:r>
          </a:p>
          <a:p>
            <a:pPr marL="0" indent="0" algn="just" rtl="1">
              <a:buNone/>
            </a:pPr>
            <a:endParaRPr lang="en-US" dirty="0"/>
          </a:p>
        </p:txBody>
      </p:sp>
    </p:spTree>
    <p:extLst>
      <p:ext uri="{BB962C8B-B14F-4D97-AF65-F5344CB8AC3E}">
        <p14:creationId xmlns:p14="http://schemas.microsoft.com/office/powerpoint/2010/main" val="33451879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47800"/>
            <a:ext cx="11941629" cy="4931229"/>
          </a:xfrm>
          <a:solidFill>
            <a:schemeClr val="bg1"/>
          </a:solidFill>
        </p:spPr>
        <p:txBody>
          <a:bodyPr>
            <a:normAutofit lnSpcReduction="10000"/>
          </a:bodyPr>
          <a:lstStyle/>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2.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a:t>
            </a:r>
            <a:r>
              <a:rPr lang="ar-EG" sz="1800" dirty="0">
                <a:latin typeface="Alexandria" pitchFamily="2" charset="-78"/>
                <a:cs typeface="Alexandria" pitchFamily="2" charset="-78"/>
              </a:rPr>
              <a:t> هي القدرة على مباشرة الحقوق وتحمل الالتزامات بنفسه. تتطور هذه الأهلية مع نمو الشخص وتقدمه في العمر، حيث تكون محدودة في البداية وتزداد مع مرور الوقت والنضج العقلي.</a:t>
            </a:r>
          </a:p>
          <a:p>
            <a:pPr marL="0" indent="0" algn="just" rtl="1">
              <a:lnSpc>
                <a:spcPct val="150000"/>
              </a:lnSpc>
              <a:spcBef>
                <a:spcPts val="0"/>
              </a:spcBef>
              <a:buNone/>
            </a:pPr>
            <a:r>
              <a:rPr lang="ar-EG" sz="1800" b="1" dirty="0">
                <a:solidFill>
                  <a:srgbClr val="C00000"/>
                </a:solidFill>
                <a:latin typeface="Alexandria" pitchFamily="2" charset="-78"/>
                <a:cs typeface="Alexandria" pitchFamily="2" charset="-78"/>
              </a:rPr>
              <a:t>أنواع أهلية الأداء:</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الناقصة</a:t>
            </a:r>
            <a:r>
              <a:rPr lang="ar-EG" sz="1800" dirty="0">
                <a:latin typeface="Alexandria" pitchFamily="2" charset="-78"/>
                <a:cs typeface="Alexandria" pitchFamily="2" charset="-78"/>
              </a:rPr>
              <a:t>:</a:t>
            </a:r>
          </a:p>
          <a:p>
            <a:pPr marL="0" lvl="1" indent="0" algn="just" rtl="1">
              <a:lnSpc>
                <a:spcPct val="150000"/>
              </a:lnSpc>
              <a:spcBef>
                <a:spcPts val="0"/>
              </a:spcBef>
              <a:buNone/>
            </a:pPr>
            <a:r>
              <a:rPr lang="ar-EG" sz="1800" dirty="0">
                <a:latin typeface="Alexandria" pitchFamily="2" charset="-78"/>
                <a:cs typeface="Alexandria" pitchFamily="2" charset="-78"/>
              </a:rPr>
              <a:t>تشمل الأطفال دون سن البلوغ والمراهقين.</a:t>
            </a:r>
          </a:p>
          <a:p>
            <a:pPr marL="0" lvl="1" indent="0" algn="just" rtl="1">
              <a:lnSpc>
                <a:spcPct val="150000"/>
              </a:lnSpc>
              <a:spcBef>
                <a:spcPts val="0"/>
              </a:spcBef>
              <a:buNone/>
            </a:pPr>
            <a:r>
              <a:rPr lang="ar-EG" sz="1800" dirty="0">
                <a:latin typeface="Alexandria" pitchFamily="2" charset="-78"/>
                <a:cs typeface="Alexandria" pitchFamily="2" charset="-78"/>
              </a:rPr>
              <a:t>يمكنهم القيام ببعض التصرفات القانونية، ولكن بشروط معينة، مثل موافقة الوصي أو الولي.</a:t>
            </a:r>
          </a:p>
          <a:p>
            <a:pPr marL="0" lvl="1" indent="0" algn="just" rtl="1">
              <a:lnSpc>
                <a:spcPct val="150000"/>
              </a:lnSpc>
              <a:spcBef>
                <a:spcPts val="0"/>
              </a:spcBef>
              <a:buNone/>
            </a:pPr>
            <a:r>
              <a:rPr lang="ar-EG" sz="1800" dirty="0">
                <a:latin typeface="Alexandria" pitchFamily="2" charset="-78"/>
                <a:cs typeface="Alexandria" pitchFamily="2" charset="-78"/>
              </a:rPr>
              <a:t>تتسم بالقيود القانونية التي تفرض لحماية مصالحهم</a:t>
            </a:r>
          </a:p>
          <a:p>
            <a:pPr marL="0" indent="0" algn="just" rtl="1">
              <a:lnSpc>
                <a:spcPct val="150000"/>
              </a:lnSpc>
              <a:spcBef>
                <a:spcPts val="0"/>
              </a:spcBef>
              <a:buNone/>
            </a:pPr>
            <a:r>
              <a:rPr lang="ar-EG" sz="1800" b="1" dirty="0">
                <a:latin typeface="Alexandria" pitchFamily="2" charset="-78"/>
                <a:cs typeface="Alexandria" pitchFamily="2" charset="-78"/>
              </a:rPr>
              <a:t>أهلية الأداء الكاملة</a:t>
            </a:r>
            <a:r>
              <a:rPr lang="ar-EG" sz="1800" dirty="0">
                <a:latin typeface="Alexandria" pitchFamily="2" charset="-78"/>
                <a:cs typeface="Alexandria" pitchFamily="2" charset="-78"/>
              </a:rPr>
              <a:t>:</a:t>
            </a:r>
          </a:p>
          <a:p>
            <a:pPr marL="0" indent="0" algn="just" rtl="1">
              <a:lnSpc>
                <a:spcPct val="150000"/>
              </a:lnSpc>
              <a:spcBef>
                <a:spcPts val="0"/>
              </a:spcBef>
              <a:buNone/>
            </a:pPr>
            <a:r>
              <a:rPr lang="ar-EG" sz="1800" dirty="0">
                <a:latin typeface="Alexandria" pitchFamily="2" charset="-78"/>
                <a:cs typeface="Alexandria" pitchFamily="2" charset="-78"/>
              </a:rPr>
              <a:t>تُمنح عند بلوغ الشخص سن الرشد القانوني الذي يحدده القانون (غالباً ما يكون 18 سنة).</a:t>
            </a:r>
          </a:p>
          <a:p>
            <a:pPr marL="0" indent="0" algn="just" rtl="1">
              <a:lnSpc>
                <a:spcPct val="150000"/>
              </a:lnSpc>
              <a:spcBef>
                <a:spcPts val="0"/>
              </a:spcBef>
              <a:buNone/>
            </a:pPr>
            <a:r>
              <a:rPr lang="ar-EG" sz="1800" dirty="0">
                <a:latin typeface="Alexandria" pitchFamily="2" charset="-78"/>
                <a:cs typeface="Alexandria" pitchFamily="2" charset="-78"/>
              </a:rPr>
              <a:t>يكون الشخص قادراً على القيام بجميع التصرفات القانونية بدون الحاجة لموافقة أحد.</a:t>
            </a:r>
          </a:p>
          <a:p>
            <a:pPr marL="0" indent="0" algn="just" rtl="1">
              <a:lnSpc>
                <a:spcPct val="150000"/>
              </a:lnSpc>
              <a:spcBef>
                <a:spcPts val="0"/>
              </a:spcBef>
              <a:buNone/>
            </a:pPr>
            <a:r>
              <a:rPr lang="ar-EG" sz="1800" dirty="0">
                <a:latin typeface="Alexandria" pitchFamily="2" charset="-78"/>
                <a:cs typeface="Alexandria" pitchFamily="2" charset="-78"/>
              </a:rPr>
              <a:t>يتمتع بالقدرة على إبرام العقود، البيع والشراء، والتصرف في ممتلكاته بحرية.</a:t>
            </a:r>
          </a:p>
        </p:txBody>
      </p:sp>
    </p:spTree>
    <p:extLst>
      <p:ext uri="{BB962C8B-B14F-4D97-AF65-F5344CB8AC3E}">
        <p14:creationId xmlns:p14="http://schemas.microsoft.com/office/powerpoint/2010/main" val="18361102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69029"/>
            <a:ext cx="11941629" cy="2286000"/>
          </a:xfrm>
          <a:solidFill>
            <a:schemeClr val="bg1"/>
          </a:solidFill>
        </p:spPr>
        <p:txBody>
          <a:bodyPr>
            <a:normAutofit/>
          </a:bodyPr>
          <a:lstStyle/>
          <a:p>
            <a:pPr marL="0" indent="0" algn="r" rtl="1">
              <a:buNone/>
            </a:pPr>
            <a:r>
              <a:rPr lang="ar-EG" sz="1800" b="1" dirty="0">
                <a:solidFill>
                  <a:srgbClr val="C00000"/>
                </a:solidFill>
                <a:latin typeface="Alexandria" pitchFamily="2" charset="-78"/>
                <a:cs typeface="Alexandria" pitchFamily="2" charset="-78"/>
              </a:rPr>
              <a:t>موانع أهلية الأداء:</a:t>
            </a:r>
          </a:p>
          <a:p>
            <a:pPr marL="0" indent="0" algn="r" rtl="1">
              <a:buNone/>
            </a:pPr>
            <a:endParaRPr lang="ar-EG" sz="1800" b="1" dirty="0">
              <a:latin typeface="Alexandria" pitchFamily="2" charset="-78"/>
              <a:cs typeface="Alexandria" pitchFamily="2" charset="-78"/>
            </a:endParaRPr>
          </a:p>
          <a:p>
            <a:pPr marL="0" indent="0" algn="r" rtl="1">
              <a:buNone/>
            </a:pPr>
            <a:r>
              <a:rPr lang="ar-EG" sz="1800" b="1" dirty="0">
                <a:latin typeface="Alexandria" pitchFamily="2" charset="-78"/>
                <a:cs typeface="Alexandria" pitchFamily="2" charset="-78"/>
              </a:rPr>
              <a:t>الجنون والعته</a:t>
            </a:r>
            <a:r>
              <a:rPr lang="ar-EG" sz="1800" dirty="0">
                <a:latin typeface="Alexandria" pitchFamily="2" charset="-78"/>
                <a:cs typeface="Alexandria" pitchFamily="2" charset="-78"/>
              </a:rPr>
              <a:t>: يعاني الشخص من اضطرابات عقلية تجعله غير قادر على فهم التصرفات القانونية.</a:t>
            </a:r>
          </a:p>
          <a:p>
            <a:pPr marL="0" indent="0" algn="r" rtl="1">
              <a:buNone/>
            </a:pPr>
            <a:r>
              <a:rPr lang="ar-EG" sz="1800" b="1" dirty="0">
                <a:latin typeface="Alexandria" pitchFamily="2" charset="-78"/>
                <a:cs typeface="Alexandria" pitchFamily="2" charset="-78"/>
              </a:rPr>
              <a:t>السفه</a:t>
            </a:r>
            <a:r>
              <a:rPr lang="ar-EG" sz="1800" dirty="0">
                <a:latin typeface="Alexandria" pitchFamily="2" charset="-78"/>
                <a:cs typeface="Alexandria" pitchFamily="2" charset="-78"/>
              </a:rPr>
              <a:t>: يكون الشخص مسرفاً بشكل غير معتاد، مما يهدد بإهدار أمواله.</a:t>
            </a:r>
          </a:p>
          <a:p>
            <a:pPr marL="0" indent="0" algn="r" rtl="1">
              <a:buNone/>
            </a:pPr>
            <a:r>
              <a:rPr lang="ar-EG" sz="1800" b="1" dirty="0">
                <a:latin typeface="Alexandria" pitchFamily="2" charset="-78"/>
                <a:cs typeface="Alexandria" pitchFamily="2" charset="-78"/>
              </a:rPr>
              <a:t>الغياب</a:t>
            </a:r>
            <a:r>
              <a:rPr lang="ar-EG" sz="1800" dirty="0">
                <a:latin typeface="Alexandria" pitchFamily="2" charset="-78"/>
                <a:cs typeface="Alexandria" pitchFamily="2" charset="-78"/>
              </a:rPr>
              <a:t>: غياب الشخص لفترة طويلة دون معرفة مكانه يمكن أن يؤدي إلى فرض قيود على تصرفاته القانونية.</a:t>
            </a:r>
          </a:p>
        </p:txBody>
      </p:sp>
    </p:spTree>
    <p:extLst>
      <p:ext uri="{BB962C8B-B14F-4D97-AF65-F5344CB8AC3E}">
        <p14:creationId xmlns:p14="http://schemas.microsoft.com/office/powerpoint/2010/main" val="4146519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3037115"/>
            <a:ext cx="11941629" cy="1785257"/>
          </a:xfrm>
          <a:solidFill>
            <a:schemeClr val="bg1"/>
          </a:solidFill>
        </p:spPr>
        <p:txBody>
          <a:bodyPr>
            <a:normAutofit/>
          </a:bodyPr>
          <a:lstStyle/>
          <a:p>
            <a:pPr marL="0" indent="0" algn="just" rtl="1">
              <a:lnSpc>
                <a:spcPct val="150000"/>
              </a:lnSpc>
              <a:spcBef>
                <a:spcPts val="0"/>
              </a:spcBef>
              <a:buNone/>
            </a:pPr>
            <a:r>
              <a:rPr lang="ar-EG" sz="2000" dirty="0">
                <a:latin typeface="Alexandria" pitchFamily="2" charset="-78"/>
                <a:cs typeface="Alexandria" pitchFamily="2" charset="-78"/>
              </a:rPr>
              <a:t>وعلى ذلك لا يشترط للتمتع بالشخصية القانونية قدرة الشخص على اكتساب الحقوق، أو التحمل بالالتزامات بنفسه، بل يكفي أن يتم ذلك عن طريق من يمثله، ومن ثم تثبت الشخصية القانونية للطفل غير المميز، وكذلك المجنون، رغم انعدام إرادتهما، ومن ثم، فالإرادة ليست هي مناط الشخصية القانونية.</a:t>
            </a:r>
          </a:p>
          <a:p>
            <a:pPr marL="0" indent="0" algn="just" rtl="1">
              <a:lnSpc>
                <a:spcPct val="150000"/>
              </a:lnSpc>
              <a:spcBef>
                <a:spcPts val="0"/>
              </a:spcBef>
              <a:buNone/>
            </a:pPr>
            <a:endParaRPr lang="ar-EG" sz="2000" dirty="0">
              <a:latin typeface="Alexandria" pitchFamily="2" charset="-78"/>
              <a:cs typeface="Alexandria" pitchFamily="2" charset="-78"/>
            </a:endParaRPr>
          </a:p>
          <a:p>
            <a:pPr marL="0" indent="0" algn="just" rtl="1">
              <a:lnSpc>
                <a:spcPct val="150000"/>
              </a:lnSpc>
              <a:spcBef>
                <a:spcPts val="0"/>
              </a:spcBef>
              <a:buNone/>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149105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404258"/>
            <a:ext cx="11941629" cy="4772706"/>
          </a:xfrm>
          <a:solidFill>
            <a:schemeClr val="bg1"/>
          </a:solidFill>
        </p:spPr>
        <p:txBody>
          <a:bodyPr>
            <a:normAutofit fontScale="62500" lnSpcReduction="20000"/>
          </a:bodyPr>
          <a:lstStyle/>
          <a:p>
            <a:pPr marL="0" indent="0" algn="ctr" rtl="1">
              <a:lnSpc>
                <a:spcPct val="150000"/>
              </a:lnSpc>
              <a:spcBef>
                <a:spcPts val="0"/>
              </a:spcBef>
              <a:buNone/>
            </a:pPr>
            <a:r>
              <a:rPr lang="ar-EG" sz="2600" b="1" dirty="0">
                <a:solidFill>
                  <a:srgbClr val="C00000"/>
                </a:solidFill>
                <a:latin typeface="Alexandria" pitchFamily="2" charset="-78"/>
                <a:cs typeface="Alexandria" pitchFamily="2" charset="-78"/>
              </a:rPr>
              <a:t>الفرق بين الأهلية القانونية والشخصية القانونية</a:t>
            </a:r>
          </a:p>
          <a:p>
            <a:pPr marL="0" indent="0" algn="ctr" rtl="1">
              <a:lnSpc>
                <a:spcPct val="150000"/>
              </a:lnSpc>
              <a:spcBef>
                <a:spcPts val="0"/>
              </a:spcBef>
              <a:buNone/>
            </a:pPr>
            <a:endParaRPr lang="ar-EG" sz="1900" b="1" dirty="0">
              <a:solidFill>
                <a:srgbClr val="C00000"/>
              </a:solidFill>
              <a:latin typeface="Alexandria" pitchFamily="2" charset="-78"/>
              <a:cs typeface="Alexandria" pitchFamily="2" charset="-78"/>
            </a:endParaRPr>
          </a:p>
          <a:p>
            <a:pPr marL="0" indent="0" algn="just" rtl="1">
              <a:lnSpc>
                <a:spcPct val="150000"/>
              </a:lnSpc>
              <a:spcBef>
                <a:spcPts val="0"/>
              </a:spcBef>
              <a:buNone/>
            </a:pPr>
            <a:r>
              <a:rPr lang="ar-EG" sz="2200" b="1" dirty="0">
                <a:latin typeface="Alexandria" pitchFamily="2" charset="-78"/>
                <a:cs typeface="Alexandria" pitchFamily="2" charset="-78"/>
              </a:rPr>
              <a:t>النطاق:</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أوسع نطاقاً وتشمل كل الأشخاص الطبيعيين والاعتباريين.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تقتصر على قدرة الشخص على ممارسة الحقوق والالتزامات.</a:t>
            </a:r>
          </a:p>
          <a:p>
            <a:pPr marL="0" indent="0" algn="just" rtl="1">
              <a:lnSpc>
                <a:spcPct val="150000"/>
              </a:lnSpc>
              <a:spcBef>
                <a:spcPts val="0"/>
              </a:spcBef>
              <a:buNone/>
            </a:pPr>
            <a:r>
              <a:rPr lang="ar-EG" sz="2200" b="1" dirty="0">
                <a:latin typeface="Alexandria" pitchFamily="2" charset="-78"/>
                <a:cs typeface="Alexandria" pitchFamily="2" charset="-78"/>
              </a:rPr>
              <a:t>الأساس:</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تُمنح تلقائياً عند الولادة أو تأسيس الكيان.</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تعتمد على توافر شروط معينة مثل السن والنضج العقلي.</a:t>
            </a:r>
          </a:p>
          <a:p>
            <a:pPr marL="0" indent="0" algn="just" rtl="1">
              <a:lnSpc>
                <a:spcPct val="150000"/>
              </a:lnSpc>
              <a:spcBef>
                <a:spcPts val="0"/>
              </a:spcBef>
              <a:buNone/>
            </a:pPr>
            <a:r>
              <a:rPr lang="ar-EG" sz="2200" b="1" dirty="0">
                <a:latin typeface="Alexandria" pitchFamily="2" charset="-78"/>
                <a:cs typeface="Alexandria" pitchFamily="2" charset="-78"/>
              </a:rPr>
              <a:t>الثبات والتغيير</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ثابتة من الولادة حتى الوفاة.</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متغيرة وقد تزداد أو تنقص حسب الظروف الشخصية.</a:t>
            </a:r>
          </a:p>
          <a:p>
            <a:pPr marL="0" indent="0" algn="just" rtl="1">
              <a:lnSpc>
                <a:spcPct val="150000"/>
              </a:lnSpc>
              <a:spcBef>
                <a:spcPts val="0"/>
              </a:spcBef>
              <a:buNone/>
            </a:pPr>
            <a:r>
              <a:rPr lang="ar-EG" sz="2200" b="1" dirty="0">
                <a:latin typeface="Alexandria" pitchFamily="2" charset="-78"/>
                <a:cs typeface="Alexandria" pitchFamily="2" charset="-78"/>
              </a:rPr>
              <a:t>الحقوق والواجبات</a:t>
            </a:r>
            <a:r>
              <a:rPr lang="ar-EG" sz="2200" dirty="0">
                <a:latin typeface="Alexandria" pitchFamily="2" charset="-78"/>
                <a:cs typeface="Alexandria" pitchFamily="2" charset="-78"/>
              </a:rPr>
              <a:t>:</a:t>
            </a:r>
          </a:p>
          <a:p>
            <a:pPr marL="0" lvl="1" indent="0" algn="just" rtl="1">
              <a:lnSpc>
                <a:spcPct val="150000"/>
              </a:lnSpc>
              <a:spcBef>
                <a:spcPts val="0"/>
              </a:spcBef>
              <a:buNone/>
            </a:pPr>
            <a:r>
              <a:rPr lang="ar-EG" sz="2200" dirty="0">
                <a:latin typeface="Alexandria" pitchFamily="2" charset="-78"/>
                <a:cs typeface="Alexandria" pitchFamily="2" charset="-78"/>
              </a:rPr>
              <a:t>الشخصية القانونية هي الأساس لاكتساب الحقوق وتحمل الواجبات.</a:t>
            </a:r>
          </a:p>
          <a:p>
            <a:pPr marL="0" lvl="1" indent="0" algn="just" rtl="1">
              <a:lnSpc>
                <a:spcPct val="150000"/>
              </a:lnSpc>
              <a:spcBef>
                <a:spcPts val="0"/>
              </a:spcBef>
              <a:buNone/>
            </a:pPr>
            <a:r>
              <a:rPr lang="ar-EG" sz="2200" dirty="0">
                <a:latin typeface="Alexandria" pitchFamily="2" charset="-78"/>
                <a:cs typeface="Alexandria" pitchFamily="2" charset="-78"/>
              </a:rPr>
              <a:t>الأهلية القانونية تحدد كيفية ودرجة ممارسة تلك الحقوق والواجبات.</a:t>
            </a:r>
          </a:p>
          <a:p>
            <a:pPr marL="0" indent="0" algn="just" rtl="1">
              <a:lnSpc>
                <a:spcPct val="150000"/>
              </a:lnSpc>
              <a:spcBef>
                <a:spcPts val="0"/>
              </a:spcBef>
              <a:buNone/>
            </a:pPr>
            <a:r>
              <a:rPr lang="ar-EG" sz="2200" dirty="0">
                <a:latin typeface="Alexandria" pitchFamily="2" charset="-78"/>
                <a:cs typeface="Alexandria" pitchFamily="2" charset="-78"/>
              </a:rPr>
              <a:t>باختصار، الشخصية القانونية تعطي الشخص وجوداً قانونياً، بينما تحدد الأهلية القانونية مدى قدرة الشخص على ممارسة حقوقه وتحمل التزاماته بشكل فعّال.</a:t>
            </a:r>
          </a:p>
          <a:p>
            <a:pPr marL="0" indent="0" algn="just" rtl="1">
              <a:lnSpc>
                <a:spcPct val="150000"/>
              </a:lnSpc>
              <a:spcBef>
                <a:spcPts val="0"/>
              </a:spcBef>
              <a:buNone/>
            </a:pP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0198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99658"/>
            <a:ext cx="11941629" cy="3026228"/>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1- الشخصية القانونية الطبيعية</a:t>
            </a:r>
            <a:r>
              <a:rPr lang="ar-EG" sz="2000" dirty="0">
                <a:solidFill>
                  <a:srgbClr val="C00000"/>
                </a:solidFill>
                <a:latin typeface="Alexandria" pitchFamily="2" charset="-78"/>
                <a:cs typeface="Alexandria" pitchFamily="2" charset="-78"/>
              </a:rPr>
              <a:t>:</a:t>
            </a:r>
          </a:p>
          <a:p>
            <a:pPr marL="0" lvl="1" indent="0" algn="just" rtl="1">
              <a:lnSpc>
                <a:spcPct val="150000"/>
              </a:lnSpc>
              <a:spcBef>
                <a:spcPts val="0"/>
              </a:spcBef>
              <a:buNone/>
            </a:pPr>
            <a:r>
              <a:rPr lang="ar-EG" sz="2000" b="1" dirty="0">
                <a:latin typeface="Alexandria" pitchFamily="2" charset="-78"/>
                <a:cs typeface="Alexandria" pitchFamily="2" charset="-78"/>
              </a:rPr>
              <a:t>المفهوم</a:t>
            </a:r>
            <a:r>
              <a:rPr lang="ar-EG" sz="2000" dirty="0">
                <a:latin typeface="Alexandria" pitchFamily="2" charset="-78"/>
                <a:cs typeface="Alexandria" pitchFamily="2" charset="-78"/>
              </a:rPr>
              <a:t>: الشخص الطبيعي هو الإنسان، سواء كان ذكراً أو أنثى.</a:t>
            </a:r>
          </a:p>
          <a:p>
            <a:pPr marL="0" lvl="1" indent="0" algn="just" rtl="1">
              <a:lnSpc>
                <a:spcPct val="150000"/>
              </a:lnSpc>
              <a:spcBef>
                <a:spcPts val="0"/>
              </a:spcBef>
              <a:buNone/>
            </a:pPr>
            <a:r>
              <a:rPr lang="ar-EG" sz="2000" b="1" dirty="0">
                <a:latin typeface="Alexandria" pitchFamily="2" charset="-78"/>
                <a:cs typeface="Alexandria" pitchFamily="2" charset="-78"/>
              </a:rPr>
              <a:t>مثال</a:t>
            </a:r>
            <a:r>
              <a:rPr lang="ar-EG" sz="2000" dirty="0">
                <a:latin typeface="Alexandria" pitchFamily="2" charset="-78"/>
                <a:cs typeface="Alexandria" pitchFamily="2" charset="-78"/>
              </a:rPr>
              <a:t>: الأفراد (مثل أحمد، محمد، فاطمة).</a:t>
            </a:r>
          </a:p>
          <a:p>
            <a:pPr marL="0" lvl="1" indent="0" algn="just" rtl="1">
              <a:lnSpc>
                <a:spcPct val="150000"/>
              </a:lnSpc>
              <a:spcBef>
                <a:spcPts val="0"/>
              </a:spcBef>
              <a:buNone/>
            </a:pPr>
            <a:r>
              <a:rPr lang="ar-EG" sz="2000" b="1" dirty="0">
                <a:latin typeface="Alexandria" pitchFamily="2" charset="-78"/>
                <a:cs typeface="Alexandria" pitchFamily="2" charset="-78"/>
              </a:rPr>
              <a:t>الاكتساب</a:t>
            </a:r>
            <a:r>
              <a:rPr lang="ar-EG" sz="2000" dirty="0">
                <a:latin typeface="Alexandria" pitchFamily="2" charset="-78"/>
                <a:cs typeface="Alexandria" pitchFamily="2" charset="-78"/>
              </a:rPr>
              <a:t>: تُكتسب الشخصية القانونية الطبيعية من لحظة الولادة وتستمر حتى الوفاة.</a:t>
            </a:r>
          </a:p>
          <a:p>
            <a:pPr marL="0" lvl="1" indent="0" algn="just" rtl="1">
              <a:lnSpc>
                <a:spcPct val="150000"/>
              </a:lnSpc>
              <a:spcBef>
                <a:spcPts val="0"/>
              </a:spcBef>
              <a:buNone/>
            </a:pPr>
            <a:r>
              <a:rPr lang="ar-EG" sz="2000" b="1" dirty="0">
                <a:latin typeface="Alexandria" pitchFamily="2" charset="-78"/>
                <a:cs typeface="Alexandria" pitchFamily="2" charset="-78"/>
              </a:rPr>
              <a:t>الحقوق والواجبات</a:t>
            </a:r>
            <a:r>
              <a:rPr lang="ar-EG" sz="2000" dirty="0">
                <a:latin typeface="Alexandria" pitchFamily="2" charset="-78"/>
                <a:cs typeface="Alexandria" pitchFamily="2" charset="-78"/>
              </a:rPr>
              <a:t>: يتمتع الشخص الطبيعي بكافة الحقوق المدنية والسياسية، ويكون عليه التزامات قانونية متعددة.</a:t>
            </a:r>
          </a:p>
          <a:p>
            <a:pPr marL="0" indent="0" algn="just" rtl="1">
              <a:lnSpc>
                <a:spcPct val="160000"/>
              </a:lnSpc>
              <a:spcBef>
                <a:spcPts val="0"/>
              </a:spcBef>
              <a:buNone/>
            </a:pPr>
            <a:endParaRPr lang="en-US" dirty="0"/>
          </a:p>
        </p:txBody>
      </p:sp>
      <p:sp>
        <p:nvSpPr>
          <p:cNvPr id="2" name="مستطيل 1">
            <a:extLst>
              <a:ext uri="{FF2B5EF4-FFF2-40B4-BE49-F238E27FC236}">
                <a16:creationId xmlns:a16="http://schemas.microsoft.com/office/drawing/2014/main" id="{FEA9F6F2-EEE0-5E87-D368-2DB58BA81BF4}"/>
              </a:ext>
            </a:extLst>
          </p:cNvPr>
          <p:cNvSpPr/>
          <p:nvPr/>
        </p:nvSpPr>
        <p:spPr>
          <a:xfrm>
            <a:off x="3748806" y="1639278"/>
            <a:ext cx="5282215" cy="584775"/>
          </a:xfrm>
          <a:prstGeom prst="rect">
            <a:avLst/>
          </a:prstGeom>
          <a:noFill/>
        </p:spPr>
        <p:txBody>
          <a:bodyPr wrap="none" lIns="91440" tIns="45720" rIns="91440" bIns="45720">
            <a:spAutoFit/>
          </a:bodyPr>
          <a:lstStyle/>
          <a:p>
            <a:pPr algn="ctr"/>
            <a:r>
              <a:rPr lang="ar-EG" sz="3200" b="1" dirty="0">
                <a:ln w="22225">
                  <a:solidFill>
                    <a:schemeClr val="accent2"/>
                  </a:solidFill>
                  <a:prstDash val="solid"/>
                </a:ln>
                <a:latin typeface="Alexandria" pitchFamily="2" charset="-78"/>
                <a:cs typeface="Alexandria" pitchFamily="2" charset="-78"/>
              </a:rPr>
              <a:t>أنواع الشخصيات القانونية</a:t>
            </a:r>
          </a:p>
        </p:txBody>
      </p:sp>
    </p:spTree>
    <p:extLst>
      <p:ext uri="{BB962C8B-B14F-4D97-AF65-F5344CB8AC3E}">
        <p14:creationId xmlns:p14="http://schemas.microsoft.com/office/powerpoint/2010/main" val="2413859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547257"/>
            <a:ext cx="11941629" cy="3629706"/>
          </a:xfrm>
          <a:solidFill>
            <a:schemeClr val="bg1"/>
          </a:solidFill>
        </p:spPr>
        <p:txBody>
          <a:bodyPr>
            <a:normAutofit/>
          </a:bodyPr>
          <a:lstStyle/>
          <a:p>
            <a:pPr marL="0" indent="0" algn="just" rtl="1">
              <a:lnSpc>
                <a:spcPct val="150000"/>
              </a:lnSpc>
              <a:spcBef>
                <a:spcPts val="0"/>
              </a:spcBef>
              <a:buNone/>
            </a:pPr>
            <a:r>
              <a:rPr lang="ar-EG" sz="2000" b="1" dirty="0">
                <a:solidFill>
                  <a:srgbClr val="C00000"/>
                </a:solidFill>
                <a:latin typeface="Alexandria" pitchFamily="2" charset="-78"/>
                <a:cs typeface="Alexandria" pitchFamily="2" charset="-78"/>
              </a:rPr>
              <a:t>2- الشخصية القانونية الاعتبارية:</a:t>
            </a:r>
          </a:p>
          <a:p>
            <a:pPr marL="0" indent="0" algn="just" rtl="1">
              <a:lnSpc>
                <a:spcPct val="150000"/>
              </a:lnSpc>
              <a:spcBef>
                <a:spcPts val="0"/>
              </a:spcBef>
              <a:buNone/>
            </a:pPr>
            <a:r>
              <a:rPr lang="ar-EG" sz="2000" b="1" dirty="0">
                <a:latin typeface="Alexandria" pitchFamily="2" charset="-78"/>
                <a:cs typeface="Alexandria" pitchFamily="2" charset="-78"/>
              </a:rPr>
              <a:t>المفهوم: </a:t>
            </a:r>
            <a:r>
              <a:rPr lang="ar-EG" sz="2000" dirty="0">
                <a:latin typeface="Alexandria" pitchFamily="2" charset="-78"/>
                <a:cs typeface="Alexandria" pitchFamily="2" charset="-78"/>
              </a:rPr>
              <a:t>الشخص الاعتباري هو كيان أو مجموعة من الأشخاص الذين يشكلون وحدة قانونية مستقلة.</a:t>
            </a:r>
          </a:p>
          <a:p>
            <a:pPr marL="0" indent="0" algn="just" rtl="1">
              <a:lnSpc>
                <a:spcPct val="150000"/>
              </a:lnSpc>
              <a:spcBef>
                <a:spcPts val="0"/>
              </a:spcBef>
              <a:buNone/>
            </a:pPr>
            <a:r>
              <a:rPr lang="ar-EG" sz="2000" b="1" dirty="0">
                <a:latin typeface="Alexandria" pitchFamily="2" charset="-78"/>
                <a:cs typeface="Alexandria" pitchFamily="2" charset="-78"/>
              </a:rPr>
              <a:t>مثال: </a:t>
            </a:r>
            <a:r>
              <a:rPr lang="ar-EG" sz="2000" dirty="0">
                <a:latin typeface="Alexandria" pitchFamily="2" charset="-78"/>
                <a:cs typeface="Alexandria" pitchFamily="2" charset="-78"/>
              </a:rPr>
              <a:t>الشركات، الجمعيات، المؤسسات، الدولة.</a:t>
            </a:r>
          </a:p>
          <a:p>
            <a:pPr marL="0" indent="0" algn="just" rtl="1">
              <a:lnSpc>
                <a:spcPct val="150000"/>
              </a:lnSpc>
              <a:spcBef>
                <a:spcPts val="0"/>
              </a:spcBef>
              <a:buNone/>
            </a:pPr>
            <a:r>
              <a:rPr lang="ar-EG" sz="2000" b="1" dirty="0">
                <a:latin typeface="Alexandria" pitchFamily="2" charset="-78"/>
                <a:cs typeface="Alexandria" pitchFamily="2" charset="-78"/>
              </a:rPr>
              <a:t>الاكتساب: </a:t>
            </a:r>
            <a:r>
              <a:rPr lang="ar-EG" sz="2000" dirty="0">
                <a:latin typeface="Alexandria" pitchFamily="2" charset="-78"/>
                <a:cs typeface="Alexandria" pitchFamily="2" charset="-78"/>
              </a:rPr>
              <a:t>تُكتسب الشخصية القانونية الاعتبارية عند تأسيس الكيان وفقاً للقانون، وتستمر طالما كانت موجودة وتعمل وفقاً للأهداف التي أنشئت من أجلها.</a:t>
            </a:r>
          </a:p>
          <a:p>
            <a:pPr marL="0" indent="0" algn="just" rtl="1">
              <a:lnSpc>
                <a:spcPct val="150000"/>
              </a:lnSpc>
              <a:spcBef>
                <a:spcPts val="0"/>
              </a:spcBef>
              <a:buNone/>
            </a:pPr>
            <a:r>
              <a:rPr lang="ar-EG" sz="2000" b="1" dirty="0">
                <a:latin typeface="Alexandria" pitchFamily="2" charset="-78"/>
                <a:cs typeface="Alexandria" pitchFamily="2" charset="-78"/>
              </a:rPr>
              <a:t>الحقوق والواجبات: </a:t>
            </a:r>
            <a:r>
              <a:rPr lang="ar-EG" sz="2000" dirty="0">
                <a:latin typeface="Alexandria" pitchFamily="2" charset="-78"/>
                <a:cs typeface="Alexandria" pitchFamily="2" charset="-78"/>
              </a:rPr>
              <a:t>يتمتع الشخص الاعتباري بالقدرة على تملك الممتلكات، إبرام العقود، اللجوء إلى القضاء، وتكون عليه التزامات قانونية مثل الضرائب والديون.</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9119965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C6E598E5-70D5-FB53-9ACA-D6C69A72849F}"/>
              </a:ext>
            </a:extLst>
          </p:cNvPr>
          <p:cNvPicPr>
            <a:picLocks noGrp="1" noChangeAspect="1"/>
          </p:cNvPicPr>
          <p:nvPr>
            <p:ph sz="half" idx="2"/>
          </p:nvPr>
        </p:nvPicPr>
        <p:blipFill>
          <a:blip r:embed="rId2"/>
          <a:stretch>
            <a:fillRect/>
          </a:stretch>
        </p:blipFill>
        <p:spPr>
          <a:xfrm>
            <a:off x="348344" y="1643743"/>
            <a:ext cx="11680370" cy="4419600"/>
          </a:xfrm>
          <a:solidFill>
            <a:schemeClr val="bg1"/>
          </a:solidFill>
        </p:spPr>
      </p:pic>
    </p:spTree>
    <p:extLst>
      <p:ext uri="{BB962C8B-B14F-4D97-AF65-F5344CB8AC3E}">
        <p14:creationId xmlns:p14="http://schemas.microsoft.com/office/powerpoint/2010/main" val="97325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92086"/>
            <a:ext cx="11941629" cy="3907971"/>
          </a:xfrm>
          <a:solidFill>
            <a:schemeClr val="bg1"/>
          </a:solidFill>
        </p:spPr>
        <p:txBody>
          <a:bodyPr>
            <a:normAutofit/>
          </a:bodyPr>
          <a:lstStyle/>
          <a:p>
            <a:pPr marL="0" indent="0" algn="just" rtl="1">
              <a:lnSpc>
                <a:spcPct val="150000"/>
              </a:lnSpc>
              <a:spcBef>
                <a:spcPts val="0"/>
              </a:spcBef>
              <a:buNone/>
            </a:pPr>
            <a:r>
              <a:rPr lang="fa-IR" sz="1800" dirty="0">
                <a:latin typeface="Alexandria" pitchFamily="2" charset="-78"/>
                <a:cs typeface="Alexandria" pitchFamily="2" charset="-78"/>
              </a:rPr>
              <a:t>تعد مسألة اختلاف تطبيقات الذكاء الاصطناعي، من أبرز المسائل التي تثير إشكاليات قانونية متعددة عند وضع تنظيم قانوني لتلك التطبيقات، فهي تارة تكون مجسمة في كيان مادي ، وتارة تكون غير مجسمة، وفي أحيان أخرى تكون مستقلة عن الإنسان من حيث تطورها واستعمالها وإنجاز المعاملات الملقاة على عاتقها، وقد لا تكون لها أي فائدة دون تدخل الإنسان في إعدادها وتوجيهها، </a:t>
            </a:r>
            <a:endParaRPr lang="ar-EG" sz="1800" dirty="0">
              <a:latin typeface="Alexandria" pitchFamily="2" charset="-78"/>
              <a:cs typeface="Alexandria" pitchFamily="2" charset="-78"/>
            </a:endParaRPr>
          </a:p>
          <a:p>
            <a:pPr marL="0" indent="0" algn="just" rtl="1">
              <a:lnSpc>
                <a:spcPct val="150000"/>
              </a:lnSpc>
              <a:spcBef>
                <a:spcPts val="0"/>
              </a:spcBef>
              <a:buNone/>
            </a:pPr>
            <a:r>
              <a:rPr lang="fa-IR" sz="1800" dirty="0">
                <a:latin typeface="Alexandria" pitchFamily="2" charset="-78"/>
                <a:cs typeface="Alexandria" pitchFamily="2" charset="-78"/>
              </a:rPr>
              <a:t>وبالتالي تعتمد كلياً على التدخل البشري، وما يترتب على ذلك من اختلاف في أنواع تلك التطبيقات وأشكالها، ومن ثم صعوبة في التكييف القانوني لها، خاصة وإن بعض التشريعات قد خرجت عن الإطار المألوف في تكييف النظم الذكية، فأخرجتها من نطاق الأشياء المادية، إلى نطاق الأشخاص الافتراضية لينتج عن ذلك خرق في المنظومة التشريعية العالمية، من حيث طبيعة تلك الشخصية ونطاقها، والحقوق التي تتمتع بها، وهذا ما ينعكس بدوره على المسؤولية عن الأخطاء التي تترتب على أعمال تلك التطبيقات.</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2413723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4780547" y="3011906"/>
            <a:ext cx="7110091" cy="798094"/>
          </a:xfrm>
          <a:solidFill>
            <a:schemeClr val="bg1"/>
          </a:solidFill>
        </p:spPr>
        <p:txBody>
          <a:bodyPr>
            <a:normAutofit/>
          </a:bodyPr>
          <a:lstStyle/>
          <a:p>
            <a:pPr marL="0" indent="0" algn="ctr" rtl="1">
              <a:lnSpc>
                <a:spcPct val="160000"/>
              </a:lnSpc>
              <a:spcBef>
                <a:spcPts val="0"/>
              </a:spcBef>
              <a:buNone/>
            </a:pPr>
            <a:r>
              <a:rPr lang="ar-EG" sz="2400" b="1" dirty="0">
                <a:solidFill>
                  <a:srgbClr val="C00000"/>
                </a:solidFill>
                <a:latin typeface="Alexandria" pitchFamily="2" charset="-78"/>
                <a:cs typeface="Alexandria" pitchFamily="2" charset="-78"/>
              </a:rPr>
              <a:t>أسس الشخصية القانونية للذكاء الاصطناعي </a:t>
            </a:r>
            <a:endParaRPr lang="en-US" sz="2400" b="1" dirty="0">
              <a:solidFill>
                <a:srgbClr val="C00000"/>
              </a:solidFill>
              <a:latin typeface="Alexandria" pitchFamily="2" charset="-78"/>
              <a:cs typeface="Alexandria" pitchFamily="2" charset="-78"/>
            </a:endParaRPr>
          </a:p>
        </p:txBody>
      </p:sp>
      <p:pic>
        <p:nvPicPr>
          <p:cNvPr id="3" name="صورة 2" descr="صورة تحتوي على أثاث المنزل, رسوم متحركة, فن, تمثال&#10;&#10;تم إنشاء الوصف تلقائياً">
            <a:extLst>
              <a:ext uri="{FF2B5EF4-FFF2-40B4-BE49-F238E27FC236}">
                <a16:creationId xmlns:a16="http://schemas.microsoft.com/office/drawing/2014/main" id="{90E8C828-06ED-7DF9-A87D-63ED22E9F21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737" y="1411705"/>
            <a:ext cx="3942347" cy="4403558"/>
          </a:xfrm>
          <a:prstGeom prst="rect">
            <a:avLst/>
          </a:prstGeom>
        </p:spPr>
      </p:pic>
    </p:spTree>
    <p:extLst>
      <p:ext uri="{BB962C8B-B14F-4D97-AF65-F5344CB8AC3E}">
        <p14:creationId xmlns:p14="http://schemas.microsoft.com/office/powerpoint/2010/main" val="36311691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981200"/>
            <a:ext cx="11941629" cy="4343400"/>
          </a:xfrm>
          <a:solidFill>
            <a:schemeClr val="bg1"/>
          </a:solidFill>
        </p:spPr>
        <p:txBody>
          <a:bodyPr>
            <a:normAutofit fontScale="92500"/>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تبدأ شخصية الإنسان بتمام ولادته حيا وتنتهي بموته، ومنه يمكن القول بأن هناك بداية للشخصية القانونية وهناك نهاية لها.</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ويطرح في هذا السياق تساؤل حول مدى اعتبار الذكاء الاصطناعي كالشخص الطبيعي؟</a:t>
            </a:r>
            <a:endParaRPr lang="en-US"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يشترط المشرع في واقعة ميلاد الشخص الطبيعي تمام الولادة، أي بخروج كل جسم المولود من بطن أمه وانفصاله تماما عنها من جهة، وأن يكون المولود حيا، أي أن شرط اكتساب الشخصية القانونية يتوقف على انفصال المولود عن أمه وهو يتمتع بالحياة ولو للحظة واحدة. باكتساب الشخص الطبيعي شخصية قانونية تثبت له مباشرة أهلية الوجوب، وهي صلاحية الشخص لاكتساب الحقوق وتحمل الواجبات، ويمر الشخص الطبيعي بثلاث مراحل</a:t>
            </a:r>
            <a:r>
              <a:rPr lang="ar-EG" sz="1800" kern="100" dirty="0">
                <a:effectLst/>
                <a:latin typeface="Alexandria" pitchFamily="2" charset="-78"/>
                <a:ea typeface="Aptos" panose="020B0004020202020204" pitchFamily="34" charset="0"/>
                <a:cs typeface="Alexandria" pitchFamily="2" charset="-78"/>
              </a:rPr>
              <a:t>:</a:t>
            </a: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 </a:t>
            </a:r>
            <a:r>
              <a:rPr lang="ar-SA" sz="1800" b="1" kern="100" dirty="0">
                <a:effectLst/>
                <a:latin typeface="Alexandria" pitchFamily="2" charset="-78"/>
                <a:ea typeface="Aptos" panose="020B0004020202020204" pitchFamily="34" charset="0"/>
                <a:cs typeface="Alexandria" pitchFamily="2" charset="-78"/>
              </a:rPr>
              <a:t>تبدأ بانعدام التمييز، </a:t>
            </a:r>
            <a:r>
              <a:rPr lang="ar-SA" sz="1800" kern="100" dirty="0">
                <a:effectLst/>
                <a:latin typeface="Alexandria" pitchFamily="2" charset="-78"/>
                <a:ea typeface="Aptos" panose="020B0004020202020204" pitchFamily="34" charset="0"/>
                <a:cs typeface="Alexandria" pitchFamily="2" charset="-78"/>
              </a:rPr>
              <a:t>ومجالها من الولادة حتى بلوغ سن السابعة، ويكون فيها الشخص منعدم الأهلية وتعتبر جميع تصرفاته باطلة، الأمر الذي يجعله غير مسؤول عن أفعاله ويسأل عنها من هو مسؤول عنه. </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ببلوغ الشخص الطبيعي سن السابعة </a:t>
            </a:r>
            <a:r>
              <a:rPr lang="ar-SA" sz="1800" kern="100" dirty="0">
                <a:effectLst/>
                <a:latin typeface="Alexandria" pitchFamily="2" charset="-78"/>
                <a:ea typeface="Aptos" panose="020B0004020202020204" pitchFamily="34" charset="0"/>
                <a:cs typeface="Alexandria" pitchFamily="2" charset="-78"/>
              </a:rPr>
              <a:t>تبدأ مرحلة التمييز والعقل وهي مناط أهلية الأداء، ويعتبر منذ هذا الوقت ناقص الأهلية حتى </a:t>
            </a:r>
            <a:r>
              <a:rPr lang="ar-SA" sz="1800" b="1" kern="100" dirty="0">
                <a:effectLst/>
                <a:latin typeface="Alexandria" pitchFamily="2" charset="-78"/>
                <a:ea typeface="Aptos" panose="020B0004020202020204" pitchFamily="34" charset="0"/>
                <a:cs typeface="Alexandria" pitchFamily="2" charset="-78"/>
              </a:rPr>
              <a:t>بلوغه سن الحاد</a:t>
            </a:r>
            <a:r>
              <a:rPr lang="ar-EG" sz="1800" b="1" kern="100" dirty="0">
                <a:effectLst/>
                <a:latin typeface="Alexandria" pitchFamily="2" charset="-78"/>
                <a:ea typeface="Aptos" panose="020B0004020202020204" pitchFamily="34" charset="0"/>
                <a:cs typeface="Alexandria" pitchFamily="2" charset="-78"/>
              </a:rPr>
              <a:t>ي والعشرين</a:t>
            </a:r>
            <a:r>
              <a:rPr lang="ar-SA" sz="1800" b="1" kern="100" dirty="0">
                <a:effectLst/>
                <a:latin typeface="Alexandria" pitchFamily="2" charset="-78"/>
                <a:ea typeface="Aptos" panose="020B0004020202020204" pitchFamily="34" charset="0"/>
                <a:cs typeface="Alexandria" pitchFamily="2" charset="-78"/>
              </a:rPr>
              <a:t> </a:t>
            </a:r>
            <a:r>
              <a:rPr lang="ar-SA" sz="1800" kern="100" dirty="0">
                <a:effectLst/>
                <a:latin typeface="Alexandria" pitchFamily="2" charset="-78"/>
                <a:ea typeface="Aptos" panose="020B0004020202020204" pitchFamily="34" charset="0"/>
                <a:cs typeface="Alexandria" pitchFamily="2" charset="-78"/>
              </a:rPr>
              <a:t>وهي السن التي يصبح فيها كامل الأهلية، ما لم يتعرض لمانع أو عارض من موانع وعوارض الأهلية.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E5135F37-D7AD-8318-55A5-50774C3A0FBE}"/>
              </a:ext>
            </a:extLst>
          </p:cNvPr>
          <p:cNvSpPr txBox="1"/>
          <p:nvPr/>
        </p:nvSpPr>
        <p:spPr>
          <a:xfrm>
            <a:off x="2819401" y="1413263"/>
            <a:ext cx="6096000" cy="460960"/>
          </a:xfrm>
          <a:prstGeom prst="rect">
            <a:avLst/>
          </a:prstGeom>
          <a:solidFill>
            <a:schemeClr val="accent2">
              <a:lumMod val="20000"/>
              <a:lumOff val="80000"/>
            </a:schemeClr>
          </a:solidFill>
        </p:spPr>
        <p:txBody>
          <a:bodyPr wrap="square">
            <a:spAutoFit/>
          </a:bodyPr>
          <a:lstStyle/>
          <a:p>
            <a:pPr marL="0" indent="0" algn="just"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استبعاد فكرة كون الذكاء الاصطناعي شخصًا طبيعيًا</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838704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a:extLst>
              <a:ext uri="{FF2B5EF4-FFF2-40B4-BE49-F238E27FC236}">
                <a16:creationId xmlns:a16="http://schemas.microsoft.com/office/drawing/2014/main" id="{9137D01E-ACCF-80BC-E785-C4A5A76A726B}"/>
              </a:ext>
            </a:extLst>
          </p:cNvPr>
          <p:cNvPicPr>
            <a:picLocks noGrp="1" noChangeAspect="1"/>
          </p:cNvPicPr>
          <p:nvPr>
            <p:ph sz="half" idx="2"/>
          </p:nvPr>
        </p:nvPicPr>
        <p:blipFill>
          <a:blip r:embed="rId2"/>
          <a:stretch>
            <a:fillRect/>
          </a:stretch>
        </p:blipFill>
        <p:spPr>
          <a:xfrm>
            <a:off x="992459" y="2263699"/>
            <a:ext cx="10694019" cy="3869472"/>
          </a:xfrm>
          <a:solidFill>
            <a:schemeClr val="bg1"/>
          </a:solidFill>
        </p:spPr>
      </p:pic>
      <p:sp>
        <p:nvSpPr>
          <p:cNvPr id="5" name="مستطيل 4">
            <a:extLst>
              <a:ext uri="{FF2B5EF4-FFF2-40B4-BE49-F238E27FC236}">
                <a16:creationId xmlns:a16="http://schemas.microsoft.com/office/drawing/2014/main" id="{40FA2151-29F0-ACCF-3905-50573A328D4C}"/>
              </a:ext>
            </a:extLst>
          </p:cNvPr>
          <p:cNvSpPr/>
          <p:nvPr/>
        </p:nvSpPr>
        <p:spPr>
          <a:xfrm>
            <a:off x="1262694" y="1497764"/>
            <a:ext cx="10036722" cy="400110"/>
          </a:xfrm>
          <a:prstGeom prst="rect">
            <a:avLst/>
          </a:prstGeom>
          <a:noFill/>
        </p:spPr>
        <p:txBody>
          <a:bodyPr wrap="none" lIns="91440" tIns="45720" rIns="91440" bIns="45720">
            <a:spAutoFit/>
          </a:bodyPr>
          <a:lstStyle/>
          <a:p>
            <a:pPr algn="ctr"/>
            <a:r>
              <a:rPr lang="ar-EG" sz="2000" b="1" dirty="0">
                <a:solidFill>
                  <a:srgbClr val="C00000"/>
                </a:solidFill>
                <a:latin typeface="Alexandria" pitchFamily="2" charset="-78"/>
                <a:cs typeface="Alexandria" pitchFamily="2" charset="-78"/>
              </a:rPr>
              <a:t>مقارنة بين الشخصية القانونية التقليدية والشخصية القانونية للذكاء الاصطناعي</a:t>
            </a:r>
            <a:endParaRPr lang="ar-SA" sz="2000" b="1" cap="none" spc="0" dirty="0">
              <a:ln w="22225">
                <a:solidFill>
                  <a:schemeClr val="accent2"/>
                </a:solidFill>
                <a:prstDash val="solid"/>
              </a:ln>
              <a:solidFill>
                <a:srgbClr val="C00000"/>
              </a:solidFill>
              <a:effectLst/>
              <a:latin typeface="Alexandria" pitchFamily="2" charset="-78"/>
              <a:cs typeface="Alexandria" pitchFamily="2" charset="-78"/>
            </a:endParaRPr>
          </a:p>
        </p:txBody>
      </p:sp>
    </p:spTree>
    <p:extLst>
      <p:ext uri="{BB962C8B-B14F-4D97-AF65-F5344CB8AC3E}">
        <p14:creationId xmlns:p14="http://schemas.microsoft.com/office/powerpoint/2010/main" val="658350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3102429"/>
            <a:ext cx="11941629" cy="1785257"/>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استحالة أن يكون الذكاء الاصطناعي شخصًا طبيعيًا تثبت له الشخصية القانونية مباشرة بعد ولادته حيًا، تجعل من فرضية اكتسابه الشخصية المعنوية أمر</a:t>
            </a:r>
            <a:r>
              <a:rPr lang="ar-EG" sz="1800" kern="100" dirty="0">
                <a:effectLst/>
                <a:latin typeface="Alexandria" pitchFamily="2" charset="-78"/>
                <a:ea typeface="Aptos" panose="020B0004020202020204" pitchFamily="34" charset="0"/>
                <a:cs typeface="Alexandria" pitchFamily="2" charset="-78"/>
              </a:rPr>
              <a:t>ً</a:t>
            </a:r>
            <a:r>
              <a:rPr lang="ar-SA" sz="1800" kern="100" dirty="0">
                <a:effectLst/>
                <a:latin typeface="Alexandria" pitchFamily="2" charset="-78"/>
                <a:ea typeface="Aptos" panose="020B0004020202020204" pitchFamily="34" charset="0"/>
                <a:cs typeface="Alexandria" pitchFamily="2" charset="-78"/>
              </a:rPr>
              <a:t>ا غير مستحيل، وبالتالي إمكانية النقاش حولها وإعطاء المبررات والدواعي والتعرف على الصعوبات والتحديات. من خلال التعرف على الشخص الاعتباري، تأتي مسألة تمثيله، ثم إمكانية تبني نفس الحل بالنسبة للذكاء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4CEE49B8-F167-35E3-C11E-9EC58FBAFB78}"/>
              </a:ext>
            </a:extLst>
          </p:cNvPr>
          <p:cNvSpPr txBox="1"/>
          <p:nvPr/>
        </p:nvSpPr>
        <p:spPr>
          <a:xfrm>
            <a:off x="3048000" y="2153492"/>
            <a:ext cx="6096000" cy="460960"/>
          </a:xfrm>
          <a:prstGeom prst="rect">
            <a:avLst/>
          </a:prstGeom>
          <a:solidFill>
            <a:schemeClr val="accent2">
              <a:lumMod val="20000"/>
              <a:lumOff val="80000"/>
            </a:schemeClr>
          </a:solidFill>
        </p:spPr>
        <p:txBody>
          <a:bodyPr wrap="square">
            <a:spAutoFit/>
          </a:bodyPr>
          <a:lstStyle/>
          <a:p>
            <a:pPr marL="0" indent="0" algn="ctr" rtl="1">
              <a:lnSpc>
                <a:spcPct val="150000"/>
              </a:lnSpc>
              <a:spcBef>
                <a:spcPts val="0"/>
              </a:spcBef>
              <a:buNone/>
            </a:pPr>
            <a:r>
              <a:rPr lang="ar-SA" sz="1800" b="1" kern="100" dirty="0">
                <a:solidFill>
                  <a:srgbClr val="C00000"/>
                </a:solidFill>
                <a:effectLst/>
                <a:latin typeface="Alexandria" pitchFamily="2" charset="-78"/>
                <a:ea typeface="Aptos" panose="020B0004020202020204" pitchFamily="34" charset="0"/>
                <a:cs typeface="Alexandria" pitchFamily="2" charset="-78"/>
              </a:rPr>
              <a:t>الذكاء الاصطناعي شخص معنوي محتمل</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22852306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079171"/>
            <a:ext cx="11941629" cy="4097793"/>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لم يقدم الرافضون لفكرة الاعتراف بالشخصية القانونية للذكاء الاصطناعي مبررات قوية تدعم اتجاههم، خصوصا وأنهم يؤسسون آراءهم على مجرد افتراضات ليس لها دليل في الواقع. لقد بنو افتراضهم على أساس أن الذكاء الاصطناعي ليس بإنسان وصنفوه ضمن الأشياء، والأمر عندهم يشبه رفض الاعتراف للحيوان بالشخصية القانونية بحجة أنه ليس إنسانا أيضا، وأن أي اعتراف للذكاء الاصطناعي بالشخصية القانونية قد يؤدي إلى قتل الجنس البشري وإبادته، ومعنى ذلك، اختفاء الإنسان لمصلحة الذكاء الاصطناعي واندثار العلوم والحضارة. </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ازدادت هذه المعارضة مع ظهور وتطور الروبوتات التي تشبه الإنسان من حيث الشكل وكذلك من حيث الذكاء، بل تتفوق عليه في كثير من الأحيان. كما يدعي هؤلاء أن الاعتراف بالشخصية القانونية للذكاء الاصطناعي من شأنه أن يؤدي إلى عدم مسؤولية الأشخاص المحتملين، من أمثال المنتجين المستخدمين والمالكين، الأمر الذين سيترتب عنه زيادة الأضرار وتفاقمها.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5A771C95-D78F-0F5B-9155-B40889F01F38}"/>
              </a:ext>
            </a:extLst>
          </p:cNvPr>
          <p:cNvSpPr txBox="1"/>
          <p:nvPr/>
        </p:nvSpPr>
        <p:spPr>
          <a:xfrm>
            <a:off x="3047999" y="1423229"/>
            <a:ext cx="6651171" cy="348813"/>
          </a:xfrm>
          <a:prstGeom prst="rect">
            <a:avLst/>
          </a:prstGeom>
          <a:solidFill>
            <a:schemeClr val="accent2">
              <a:lumMod val="20000"/>
              <a:lumOff val="80000"/>
            </a:schemeClr>
          </a:solidFill>
        </p:spPr>
        <p:txBody>
          <a:bodyPr wrap="square">
            <a:spAutoFit/>
          </a:bodyPr>
          <a:lstStyle/>
          <a:p>
            <a:pPr algn="ctr" rtl="1">
              <a:lnSpc>
                <a:spcPts val="2000"/>
              </a:lnSpc>
            </a:pPr>
            <a:r>
              <a:rPr lang="ar-SA" sz="2000" b="1" kern="100" dirty="0">
                <a:solidFill>
                  <a:srgbClr val="C00000"/>
                </a:solidFill>
                <a:effectLst/>
                <a:latin typeface="Alexandria" pitchFamily="2" charset="-78"/>
                <a:ea typeface="Aptos" panose="020B0004020202020204" pitchFamily="34" charset="0"/>
                <a:cs typeface="Alexandria" pitchFamily="2" charset="-78"/>
              </a:rPr>
              <a:t>معارضة فكرة شخصية قانونية للذكاء الاصطناعي</a:t>
            </a:r>
            <a:endParaRPr lang="en-US" sz="20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596658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405744"/>
            <a:ext cx="11941629" cy="3418114"/>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يؤسس أنصار الاعتراف بالشخصية القانونية للذكاء الاصطناعي على الاتجاه الذي منحه البرلمان الأوروبي والقرارات الصادرة عنه من ضرورة الاعتراف للذكاء الاصطناعي والروبوتات بالشخصية القانونية على المدى الطويل، حيث يمكن اعتبار الروبوتات المستقلة ذاتيا "أشخاصا إلكترونية" مسؤولة عن تعويض كافة الأضرار التي تلحق بالغير. تمثل التطور الهام في الموقف الأوروبي حيال برامج الذكاء الاصطناعي فائقة الاستقلالية، في أصدر البرلمان الأوروبي قرارًا مهمًا بتاريخ 16 فبراير 2017، أوصى فيه بمجموعة من المبادرات التشريعية وغير التشريعية في مجال الروبوتات والذكاء الاصطناعي إلى المفوضية الأوروبية، دعاها إلى اعتماد أداة تشريعية تكون بمثابة قواعد القانون المدني المطبقة على المسؤولية تأخذ بعين الاعتبار مقدار تطور الروبوتات ومدى سيطرة المستخدم البشري عليها. </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9BCDA60E-69BA-F7A1-E8D3-871D5BA31C84}"/>
              </a:ext>
            </a:extLst>
          </p:cNvPr>
          <p:cNvSpPr txBox="1"/>
          <p:nvPr/>
        </p:nvSpPr>
        <p:spPr>
          <a:xfrm>
            <a:off x="2215242" y="1542972"/>
            <a:ext cx="7761514" cy="34881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ملامح بداية الاعتراف للذكاء الاصطناعي بالشخصية القانونية</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1258272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a:bodyPr>
          <a:lstStyle/>
          <a:p>
            <a:pPr marL="0" indent="0" algn="just" rtl="1">
              <a:lnSpc>
                <a:spcPct val="160000"/>
              </a:lnSpc>
              <a:spcBef>
                <a:spcPts val="0"/>
              </a:spcBef>
              <a:buNone/>
            </a:pPr>
            <a:r>
              <a:rPr lang="ar-SA" sz="1800" kern="100" dirty="0">
                <a:effectLst/>
                <a:latin typeface="Alexandria" pitchFamily="2" charset="-78"/>
                <a:ea typeface="Aptos" panose="020B0004020202020204" pitchFamily="34" charset="0"/>
                <a:cs typeface="Alexandria" pitchFamily="2" charset="-78"/>
              </a:rPr>
              <a:t>كما تدعوا إلى إيجاد تعريف مشترك بين دول الاتحاد للأنظمة المادية السيبرانية، وللأنظمة المستقلة، وللروبوتات المستقلة الذكية وفئاتها الفرعية. مع ذلك، تقر قواعد القانون المدني الأوروبية بشأن الذكاء الاصطناعي والروبوتات بعدم كفاية الإطار القانوني الحالي لتنظيم المسؤولية عن الأضرار الناجمة عن الأجيال المتقدمة منها والقادرة على التفاعل مع بيئتها والتعلم من خبراتها الذاتية، وتقترح إيجاد مركز قانوني جديد لها على المدى البعيد، وسن قوانين حديثة لمواكبة التطور التقني في هذا المجال دون التأثير سلباً على عمليات التطوير والبحث والابتكار.</a:t>
            </a: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r>
              <a:rPr lang="ar-SA" sz="1800" kern="100" dirty="0">
                <a:latin typeface="Alexandria" pitchFamily="2" charset="-78"/>
                <a:cs typeface="Alexandria" pitchFamily="2" charset="-78"/>
              </a:rPr>
              <a:t>أصدرت المجموعة في عام 2019 المبادئ التوجيهية لأخلاقيات الذكاء الاصطناعي، التي حددت إطار تصميم ذكاء اصطناعي جدير بالثقة، وفقا للمبادئ التوجيهية، وعليه، يجب على الذكاء الاصطناعي الجدير بالثقة احترام حقوق الإنسان الأساسية، والقوانين المعمول بها والمبادئ والقيم الأساسية، وضمان "هدف" أخلاقي"، هذا بالإضافة إلى وجوب وضع نظام موثوق به تقنيا، لأنه "حتى مع النوايا الحسنة، يمكن أن يتسبب نقص الإتقان التكنولوجي في حدوث ضرر غير مقصود". </a:t>
            </a:r>
            <a:endParaRPr lang="en-US" sz="1800" kern="100" dirty="0">
              <a:latin typeface="Alexandria" pitchFamily="2" charset="-78"/>
              <a:cs typeface="Alexandria" pitchFamily="2" charset="-78"/>
            </a:endParaRPr>
          </a:p>
          <a:p>
            <a:pPr marL="0" indent="0" algn="just" rtl="1">
              <a:lnSpc>
                <a:spcPct val="160000"/>
              </a:lnSpc>
              <a:spcBef>
                <a:spcPts val="0"/>
              </a:spcBef>
              <a:buNone/>
            </a:pPr>
            <a:endParaRPr lang="ar-EG" sz="1800" kern="100" dirty="0">
              <a:effectLst/>
              <a:latin typeface="Alexandria" pitchFamily="2" charset="-78"/>
              <a:ea typeface="Aptos" panose="020B0004020202020204" pitchFamily="34" charset="0"/>
              <a:cs typeface="Alexandria" pitchFamily="2" charset="-78"/>
            </a:endParaRPr>
          </a:p>
          <a:p>
            <a:pPr marL="0" indent="0" algn="just" rtl="1">
              <a:lnSpc>
                <a:spcPct val="160000"/>
              </a:lnSpc>
              <a:spcBef>
                <a:spcPts val="0"/>
              </a:spcBef>
              <a:buNone/>
            </a:pP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843870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111829"/>
            <a:ext cx="11941629" cy="4065134"/>
          </a:xfrm>
          <a:solidFill>
            <a:schemeClr val="bg1"/>
          </a:solidFill>
        </p:spPr>
        <p:txBody>
          <a:bodyPr>
            <a:normAutofit fontScale="85000" lnSpcReduction="10000"/>
          </a:bodyPr>
          <a:lstStyle/>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لا شك أن </a:t>
            </a:r>
            <a:r>
              <a:rPr lang="ar-SA" sz="1800" b="1" kern="100" dirty="0">
                <a:effectLst/>
                <a:latin typeface="Alexandria" pitchFamily="2" charset="-78"/>
                <a:ea typeface="Aptos" panose="020B0004020202020204" pitchFamily="34" charset="0"/>
                <a:cs typeface="Alexandria" pitchFamily="2" charset="-78"/>
              </a:rPr>
              <a:t>الروبوتات</a:t>
            </a:r>
            <a:r>
              <a:rPr lang="ar-SA" sz="1800" kern="100" dirty="0">
                <a:effectLst/>
                <a:latin typeface="Alexandria" pitchFamily="2" charset="-78"/>
                <a:ea typeface="Aptos" panose="020B0004020202020204" pitchFamily="34" charset="0"/>
                <a:cs typeface="Alexandria" pitchFamily="2" charset="-78"/>
              </a:rPr>
              <a:t> لا تدخل ضمن تصنيف البشر ولا ضمن تصنيف الحيوانات. ونظراً لما تتمتع به من استقلالية في اتخاذ القرارات وبفضل ما لديها من حرية عمل نسبية بفضل الذكاء الاصطناعي القوي الذي سيتم تزويدها به من المحتمل أن تطور شخصية اصطناعية مُعينة مثل الأشخاص الاعتبارية. وتسمح فكرة الشخصية الاعتبارية بأن يتم الاعتراف لأشخاص افتراضية بحقوق والتزامات والتي تجعلهم مشابهين من الناحية العملية للأشخاص الطبيعيين. ويعتبر التمتع بذمة مالية، والحصول على تعويض عن الضرر أمثلة على ذلك، وتعتبر أيضاً ذات أهمية مباشرة للروبوتات في حالة منحهم حقوق والتزامات خاصة.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70000"/>
              </a:lnSpc>
              <a:spcBef>
                <a:spcPts val="0"/>
              </a:spcBef>
              <a:buNone/>
            </a:pPr>
            <a:r>
              <a:rPr lang="ar-SA" sz="1800" kern="100" dirty="0">
                <a:effectLst/>
                <a:latin typeface="Alexandria" pitchFamily="2" charset="-78"/>
                <a:ea typeface="Aptos" panose="020B0004020202020204" pitchFamily="34" charset="0"/>
                <a:cs typeface="Alexandria" pitchFamily="2" charset="-78"/>
              </a:rPr>
              <a:t>والحقيقة أن </a:t>
            </a:r>
            <a:r>
              <a:rPr lang="ar-SA" sz="1800" b="1" kern="100" dirty="0">
                <a:effectLst/>
                <a:latin typeface="Alexandria" pitchFamily="2" charset="-78"/>
                <a:ea typeface="Aptos" panose="020B0004020202020204" pitchFamily="34" charset="0"/>
                <a:cs typeface="Alexandria" pitchFamily="2" charset="-78"/>
              </a:rPr>
              <a:t>تقنيات الذكاء الاصطناعي الحالية </a:t>
            </a:r>
            <a:r>
              <a:rPr lang="ar-SA" sz="1800" kern="100" dirty="0">
                <a:effectLst/>
                <a:latin typeface="Alexandria" pitchFamily="2" charset="-78"/>
                <a:ea typeface="Aptos" panose="020B0004020202020204" pitchFamily="34" charset="0"/>
                <a:cs typeface="Alexandria" pitchFamily="2" charset="-78"/>
              </a:rPr>
              <a:t>لم تصل بعد إلى درجة التطور التي تجعل من الروبوتات الذكية مستقلة تماماً في اتخاذ القرار بما يسمح بتقبل فكرة الاعتراف للروبوت بالشخصية القانونية. وعلى ذلك، تأرجح موقف المشرع الأوروبي بين اتجاهين مختلفين، حيث شدد البرلمان الأوروبي في مرحلة أولى، في قراره الصادر بتاريخ ١٦ فبراير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بإصدار قواعد القانون المدني الأوروبي بشأن الروبوتات، على أن استقلالية الروبوتات الذكية وأنظمة الذكاء الاصطناعي تثير التساؤل حول طبيعتها القانونية ومكانتها بين الفئات القانونية الحالية، وما إذا كان من الضروري إنشاء فئة قانونية جديدة تتفق مع خصوصيتها وسماتها الخاصة.</a:t>
            </a:r>
            <a:endParaRPr lang="en-US" sz="1800" kern="100" dirty="0">
              <a:effectLst/>
              <a:latin typeface="Alexandria" pitchFamily="2" charset="-78"/>
              <a:ea typeface="Aptos" panose="020B0004020202020204" pitchFamily="34" charset="0"/>
              <a:cs typeface="Alexandria" pitchFamily="2" charset="-78"/>
            </a:endParaRPr>
          </a:p>
        </p:txBody>
      </p:sp>
      <p:sp>
        <p:nvSpPr>
          <p:cNvPr id="3" name="مربع نص 2">
            <a:extLst>
              <a:ext uri="{FF2B5EF4-FFF2-40B4-BE49-F238E27FC236}">
                <a16:creationId xmlns:a16="http://schemas.microsoft.com/office/drawing/2014/main" id="{30BDB569-3F7B-6346-4324-B1A81A2E1E08}"/>
              </a:ext>
            </a:extLst>
          </p:cNvPr>
          <p:cNvSpPr txBox="1"/>
          <p:nvPr/>
        </p:nvSpPr>
        <p:spPr>
          <a:xfrm>
            <a:off x="2201637" y="1347029"/>
            <a:ext cx="6101442" cy="353943"/>
          </a:xfrm>
          <a:prstGeom prst="rect">
            <a:avLst/>
          </a:prstGeom>
          <a:solidFill>
            <a:schemeClr val="accent2">
              <a:lumMod val="20000"/>
              <a:lumOff val="80000"/>
            </a:schemeClr>
          </a:solidFill>
        </p:spPr>
        <p:txBody>
          <a:bodyPr wrap="square">
            <a:spAutoFit/>
          </a:bodyPr>
          <a:lstStyle/>
          <a:p>
            <a:pPr algn="ctr" rtl="1">
              <a:lnSpc>
                <a:spcPts val="2000"/>
              </a:lnSpc>
            </a:pPr>
            <a:r>
              <a:rPr lang="ar-SA" sz="1800" b="1" kern="100" dirty="0">
                <a:solidFill>
                  <a:srgbClr val="C00000"/>
                </a:solidFill>
                <a:effectLst/>
                <a:latin typeface="Alexandria" pitchFamily="2" charset="-78"/>
                <a:ea typeface="Aptos" panose="020B0004020202020204" pitchFamily="34" charset="0"/>
                <a:cs typeface="Alexandria" pitchFamily="2" charset="-78"/>
              </a:rPr>
              <a:t>الروبوتات والشخصية القانونية </a:t>
            </a:r>
            <a:endParaRPr lang="en-US" sz="1800" b="1" kern="100" dirty="0">
              <a:solidFill>
                <a:srgbClr val="C00000"/>
              </a:solidFill>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8010404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1600200"/>
            <a:ext cx="11941629" cy="4576763"/>
          </a:xfrm>
          <a:solidFill>
            <a:schemeClr val="bg1"/>
          </a:solidFill>
        </p:spPr>
        <p:txBody>
          <a:bodyPr>
            <a:normAutofit fontScale="85000" lnSpcReduction="10000"/>
          </a:bodyPr>
          <a:lstStyle/>
          <a:p>
            <a:pPr marL="0" indent="0" algn="just" rtl="1">
              <a:lnSpc>
                <a:spcPct val="150000"/>
              </a:lnSpc>
              <a:spcBef>
                <a:spcPts val="0"/>
              </a:spcBef>
              <a:buNone/>
            </a:pPr>
            <a:r>
              <a:rPr lang="ar-SA" sz="1800" b="1" kern="100" dirty="0">
                <a:effectLst/>
                <a:latin typeface="Alexandria" pitchFamily="2" charset="-78"/>
                <a:ea typeface="Aptos" panose="020B0004020202020204" pitchFamily="34" charset="0"/>
                <a:cs typeface="Alexandria" pitchFamily="2" charset="-78"/>
              </a:rPr>
              <a:t>وذهب المشرع الأوروبي </a:t>
            </a:r>
            <a:r>
              <a:rPr lang="ar-SA" sz="1800" kern="100" dirty="0">
                <a:effectLst/>
                <a:latin typeface="Alexandria" pitchFamily="2" charset="-78"/>
                <a:ea typeface="Aptos" panose="020B0004020202020204" pitchFamily="34" charset="0"/>
                <a:cs typeface="Alexandria" pitchFamily="2" charset="-78"/>
              </a:rPr>
              <a:t>بمقتضى هذه القواعد إلى إخراج الذكاء الاصطناعي والروبوتات الذكية من فئة الأشياء، حيث تبنى نظرية النائب الإنساني المسؤول عن أنظمة الذكاء الاصطناعي والروبوت بديلا عن فكرة الحراسة القانونية التقليدية. وفي مرحلة لاحقة، أكد المشرع الأوروبي في قراره الصادر بتاريخ </a:t>
            </a:r>
            <a:r>
              <a:rPr lang="fa-IR" sz="1800" kern="100" dirty="0">
                <a:effectLst/>
                <a:latin typeface="Alexandria" pitchFamily="2" charset="-78"/>
                <a:ea typeface="Aptos" panose="020B0004020202020204" pitchFamily="34" charset="0"/>
                <a:cs typeface="Alexandria" pitchFamily="2" charset="-78"/>
              </a:rPr>
              <a:t>۲۰ </a:t>
            </a:r>
            <a:r>
              <a:rPr lang="ar-SA" sz="1800" kern="100" dirty="0">
                <a:effectLst/>
                <a:latin typeface="Alexandria" pitchFamily="2" charset="-78"/>
                <a:ea typeface="Aptos" panose="020B0004020202020204" pitchFamily="34" charset="0"/>
                <a:cs typeface="Alexandria" pitchFamily="2" charset="-78"/>
              </a:rPr>
              <a:t>أكتوبر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على أنه لا توجد حاجة أو ضرورة إلى مراجعة كاملة لأنظمة المسئولية، وليس هناك داعي للاعتراف للذكاء الاصطناعي بالشخصية القانونية حيث يمكن الاكتفاء بإدخال تعديلات محددة ومناسبة بشكل يتسق مع التشريعات الحالية للمسئولية المدنية وبصفة خاصة على القواعد المنظمة للمسئولية عن المنتجات المعيبة، بهدف تكييفها مع خصوصيات الذكاء الاصطناعي. وعلى ذلك يتضح أن توجه المشرع الأوروبي في قراره الصادر عام </a:t>
            </a:r>
            <a:r>
              <a:rPr lang="fa-IR" sz="1800" kern="100" dirty="0">
                <a:effectLst/>
                <a:latin typeface="Alexandria" pitchFamily="2" charset="-78"/>
                <a:ea typeface="Aptos" panose="020B0004020202020204" pitchFamily="34" charset="0"/>
                <a:cs typeface="Alexandria" pitchFamily="2" charset="-78"/>
              </a:rPr>
              <a:t>۲۰۲۰ </a:t>
            </a:r>
            <a:r>
              <a:rPr lang="ar-SA" sz="1800" kern="100" dirty="0">
                <a:effectLst/>
                <a:latin typeface="Alexandria" pitchFamily="2" charset="-78"/>
                <a:ea typeface="Aptos" panose="020B0004020202020204" pitchFamily="34" charset="0"/>
                <a:cs typeface="Alexandria" pitchFamily="2" charset="-78"/>
              </a:rPr>
              <a:t>يختلف عن قراره السابق صدوره عام </a:t>
            </a:r>
            <a:r>
              <a:rPr lang="fa-IR" sz="1800" kern="100" dirty="0">
                <a:effectLst/>
                <a:latin typeface="Alexandria" pitchFamily="2" charset="-78"/>
                <a:ea typeface="Aptos" panose="020B0004020202020204" pitchFamily="34" charset="0"/>
                <a:cs typeface="Alexandria" pitchFamily="2" charset="-78"/>
              </a:rPr>
              <a:t>۲۰۱۷ </a:t>
            </a:r>
            <a:r>
              <a:rPr lang="ar-SA" sz="1800" kern="100" dirty="0">
                <a:effectLst/>
                <a:latin typeface="Alexandria" pitchFamily="2" charset="-78"/>
                <a:ea typeface="Aptos" panose="020B0004020202020204" pitchFamily="34" charset="0"/>
                <a:cs typeface="Alexandria" pitchFamily="2" charset="-78"/>
              </a:rPr>
              <a:t>بشأن قواعد القانون المدني الأوروبي للروبوتات.</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وقد صدرت النصوص المعتمدة لقواعد </a:t>
            </a:r>
            <a:r>
              <a:rPr lang="ar-SA" sz="1800" b="1" kern="100" dirty="0">
                <a:effectLst/>
                <a:latin typeface="Alexandria" pitchFamily="2" charset="-78"/>
                <a:ea typeface="Aptos" panose="020B0004020202020204" pitchFamily="34" charset="0"/>
                <a:cs typeface="Alexandria" pitchFamily="2" charset="-78"/>
              </a:rPr>
              <a:t>القانون المدني الأوروبي بشأن الروبوتات الذكية </a:t>
            </a:r>
            <a:r>
              <a:rPr lang="ar-SA" sz="1800" kern="100" dirty="0">
                <a:effectLst/>
                <a:latin typeface="Alexandria" pitchFamily="2" charset="-78"/>
                <a:ea typeface="Aptos" panose="020B0004020202020204" pitchFamily="34" charset="0"/>
                <a:cs typeface="Alexandria" pitchFamily="2" charset="-78"/>
              </a:rPr>
              <a:t>في اتجاه إنشاء فئة جديدة تحت مسمى (الشخصية الإلكترونية)، استناداً على استقلالية الروبوتات الذكية وطبيعتها العملية التي تعد السمة البارزة لمنحها الشخصية القانونية والاعتراف لها بميزات هذه الشخصية القانونية كالموطن والجنسية والأهلية والذمة المالية، وغير ذلك من الخصائص والآثار المترتبة على اكتساب الشخصية القانونية. وأصدر البرلمان الأوروبي مجموعة من الضوابط المحددة للشخصية القانونية الإلكترونية حيث أوجب أن يكون لكل روبوت ذكي شخصية إلكترونية ذات رقم تسلسلي يحتوي على الاسم واللقب والرقم التعريفي بالإضافة إلى العلبة السرية السوداء أو ( الصندوق الأسود )، التي يتوافر به كافة المعلومات أو البيانات عن الروبوت الذكي</a:t>
            </a:r>
            <a:r>
              <a:rPr lang="fa-IR" sz="1800" kern="100" dirty="0">
                <a:effectLst/>
                <a:latin typeface="Alexandria" pitchFamily="2" charset="-78"/>
                <a:ea typeface="Aptos" panose="020B0004020202020204" pitchFamily="34" charset="0"/>
                <a:cs typeface="Alexandria" pitchFamily="2" charset="-78"/>
              </a:rPr>
              <a:t>.</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0856304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عنصر نائب للمحتوى 6" descr="صورة تحتوي على شخصية خيالية, درع&#10;&#10;تم إنشاء الوصف تلقائياً">
            <a:extLst>
              <a:ext uri="{FF2B5EF4-FFF2-40B4-BE49-F238E27FC236}">
                <a16:creationId xmlns:a16="http://schemas.microsoft.com/office/drawing/2014/main" id="{C379A286-D96B-199D-A1DD-3E849568249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253331" y="1825625"/>
            <a:ext cx="4351338" cy="4351338"/>
          </a:xfrm>
        </p:spPr>
      </p:pic>
      <p:sp>
        <p:nvSpPr>
          <p:cNvPr id="5" name="عنصر نائب للمحتوى 4">
            <a:extLst>
              <a:ext uri="{FF2B5EF4-FFF2-40B4-BE49-F238E27FC236}">
                <a16:creationId xmlns:a16="http://schemas.microsoft.com/office/drawing/2014/main" id="{1B92E904-8970-8E76-CA66-437813282641}"/>
              </a:ext>
            </a:extLst>
          </p:cNvPr>
          <p:cNvSpPr>
            <a:spLocks noGrp="1"/>
          </p:cNvSpPr>
          <p:nvPr>
            <p:ph sz="half" idx="2"/>
          </p:nvPr>
        </p:nvSpPr>
        <p:spPr>
          <a:xfrm>
            <a:off x="6172200" y="3962400"/>
            <a:ext cx="5181600" cy="576944"/>
          </a:xfrm>
          <a:solidFill>
            <a:schemeClr val="accent2">
              <a:lumMod val="20000"/>
              <a:lumOff val="80000"/>
            </a:schemeClr>
          </a:solidFill>
        </p:spPr>
        <p:txBody>
          <a:bodyPr/>
          <a:lstStyle/>
          <a:p>
            <a:pPr marL="0" indent="0" algn="ctr">
              <a:buNone/>
            </a:pPr>
            <a:r>
              <a:rPr lang="ar-EG" b="1" dirty="0">
                <a:solidFill>
                  <a:srgbClr val="C00000"/>
                </a:solidFill>
              </a:rPr>
              <a:t>الشخصية الإلكترونية</a:t>
            </a:r>
            <a:endParaRPr lang="en-US" b="1" dirty="0">
              <a:solidFill>
                <a:srgbClr val="C00000"/>
              </a:solidFill>
            </a:endParaRPr>
          </a:p>
        </p:txBody>
      </p:sp>
    </p:spTree>
    <p:extLst>
      <p:ext uri="{BB962C8B-B14F-4D97-AF65-F5344CB8AC3E}">
        <p14:creationId xmlns:p14="http://schemas.microsoft.com/office/powerpoint/2010/main" val="29718209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831773" y="3254830"/>
            <a:ext cx="8218714" cy="2558142"/>
          </a:xfrm>
          <a:solidFill>
            <a:schemeClr val="bg1"/>
          </a:solidFill>
        </p:spPr>
        <p:txBody>
          <a:bodyPr>
            <a:normAutofit/>
          </a:bodyPr>
          <a:lstStyle/>
          <a:p>
            <a:pPr marL="0" indent="0" algn="just" rtl="1">
              <a:lnSpc>
                <a:spcPct val="160000"/>
              </a:lnSpc>
              <a:spcBef>
                <a:spcPts val="0"/>
              </a:spcBef>
              <a:buNone/>
            </a:pPr>
            <a:r>
              <a:rPr lang="fa-IR" sz="2000" dirty="0">
                <a:latin typeface="Alexandria" pitchFamily="2" charset="-78"/>
                <a:cs typeface="Alexandria" pitchFamily="2" charset="-78"/>
              </a:rPr>
              <a:t>القرار الصادر عن البرلمان الأوروبي في</a:t>
            </a:r>
            <a:r>
              <a:rPr lang="ar-EG" sz="2000" dirty="0">
                <a:latin typeface="Alexandria" pitchFamily="2" charset="-78"/>
                <a:cs typeface="Alexandria" pitchFamily="2" charset="-78"/>
              </a:rPr>
              <a:t> 16 </a:t>
            </a:r>
            <a:r>
              <a:rPr lang="fa-IR" sz="2000" dirty="0">
                <a:latin typeface="Alexandria" pitchFamily="2" charset="-78"/>
                <a:cs typeface="Alexandria" pitchFamily="2" charset="-78"/>
              </a:rPr>
              <a:t>فبراير 2017 بشأن القواعد المدنية للروبوتات يتناول مجموعة من التوصيات الهامة لمواجهة التحديات القانونية والأخلاقية المرتبطة بالذكاء الاصطناعي والروبوتات. يهدف القرار إلى تقديم إطار عمل شامل لضمان أن يتم تطوير واستخدام التكنولوجيا بشكل يخدم البشرية ويجنب المخاطر المحتملة.</a:t>
            </a:r>
            <a:endParaRPr lang="en-US" sz="2000" dirty="0">
              <a:latin typeface="Alexandria" pitchFamily="2" charset="-78"/>
              <a:cs typeface="Alexandria" pitchFamily="2" charset="-78"/>
            </a:endParaRPr>
          </a:p>
        </p:txBody>
      </p:sp>
      <p:sp>
        <p:nvSpPr>
          <p:cNvPr id="3" name="مربع نص 2">
            <a:extLst>
              <a:ext uri="{FF2B5EF4-FFF2-40B4-BE49-F238E27FC236}">
                <a16:creationId xmlns:a16="http://schemas.microsoft.com/office/drawing/2014/main" id="{2AAC2A22-FC49-B133-D416-27856939E65A}"/>
              </a:ext>
            </a:extLst>
          </p:cNvPr>
          <p:cNvSpPr txBox="1"/>
          <p:nvPr/>
        </p:nvSpPr>
        <p:spPr>
          <a:xfrm>
            <a:off x="772886" y="2024743"/>
            <a:ext cx="10537371" cy="461024"/>
          </a:xfrm>
          <a:prstGeom prst="rect">
            <a:avLst/>
          </a:prstGeom>
          <a:solidFill>
            <a:schemeClr val="accent2">
              <a:lumMod val="20000"/>
              <a:lumOff val="80000"/>
            </a:schemeClr>
          </a:solidFill>
        </p:spPr>
        <p:txBody>
          <a:bodyPr wrap="square">
            <a:spAutoFit/>
          </a:bodyPr>
          <a:lstStyle/>
          <a:p>
            <a:pPr algn="ctr">
              <a:lnSpc>
                <a:spcPct val="150000"/>
              </a:lnSpc>
            </a:pPr>
            <a:r>
              <a:rPr lang="ar-EG" b="1" dirty="0">
                <a:solidFill>
                  <a:srgbClr val="C00000"/>
                </a:solidFill>
                <a:latin typeface="Alexandria" pitchFamily="2" charset="-78"/>
                <a:cs typeface="Alexandria" pitchFamily="2" charset="-78"/>
              </a:rPr>
              <a:t>الشخصية القانونية للذكاء الاصطناعي و</a:t>
            </a:r>
            <a:r>
              <a:rPr lang="fa-IR" b="1" dirty="0">
                <a:solidFill>
                  <a:srgbClr val="C00000"/>
                </a:solidFill>
                <a:latin typeface="Alexandria" pitchFamily="2" charset="-78"/>
                <a:cs typeface="Alexandria" pitchFamily="2" charset="-78"/>
              </a:rPr>
              <a:t>القرار الصادر عن البرلمان الأوروبي في </a:t>
            </a:r>
            <a:r>
              <a:rPr lang="ar-EG" b="1" dirty="0">
                <a:solidFill>
                  <a:srgbClr val="C00000"/>
                </a:solidFill>
                <a:latin typeface="Alexandria" pitchFamily="2" charset="-78"/>
                <a:cs typeface="Alexandria" pitchFamily="2" charset="-78"/>
              </a:rPr>
              <a:t>16</a:t>
            </a:r>
            <a:r>
              <a:rPr lang="fa-IR" b="1" dirty="0">
                <a:solidFill>
                  <a:srgbClr val="C00000"/>
                </a:solidFill>
                <a:latin typeface="Alexandria" pitchFamily="2" charset="-78"/>
                <a:cs typeface="Alexandria" pitchFamily="2" charset="-78"/>
              </a:rPr>
              <a:t> فبراير 2017</a:t>
            </a:r>
            <a:endParaRPr lang="en-US" b="1" dirty="0">
              <a:solidFill>
                <a:srgbClr val="C00000"/>
              </a:solidFill>
              <a:latin typeface="Alexandria" pitchFamily="2" charset="-78"/>
              <a:cs typeface="Alexandria" pitchFamily="2" charset="-78"/>
            </a:endParaRPr>
          </a:p>
        </p:txBody>
      </p:sp>
      <p:pic>
        <p:nvPicPr>
          <p:cNvPr id="6" name="صورة 5" descr="صورة تحتوي على نص, داخلي&#10;&#10;تم إنشاء الوصف تلقائياً">
            <a:extLst>
              <a:ext uri="{FF2B5EF4-FFF2-40B4-BE49-F238E27FC236}">
                <a16:creationId xmlns:a16="http://schemas.microsoft.com/office/drawing/2014/main" id="{4E2F24BB-4678-9FC5-1DEA-1CCBCED4A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4914" y="2657053"/>
            <a:ext cx="3026229" cy="3548743"/>
          </a:xfrm>
          <a:prstGeom prst="rect">
            <a:avLst/>
          </a:prstGeom>
        </p:spPr>
      </p:pic>
    </p:spTree>
    <p:extLst>
      <p:ext uri="{BB962C8B-B14F-4D97-AF65-F5344CB8AC3E}">
        <p14:creationId xmlns:p14="http://schemas.microsoft.com/office/powerpoint/2010/main" val="10487203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23E50492-7431-0C8F-BF5A-5AF2286B6118}"/>
              </a:ext>
            </a:extLst>
          </p:cNvPr>
          <p:cNvSpPr>
            <a:spLocks noGrp="1"/>
          </p:cNvSpPr>
          <p:nvPr>
            <p:ph sz="half" idx="2"/>
          </p:nvPr>
        </p:nvSpPr>
        <p:spPr>
          <a:xfrm>
            <a:off x="936171" y="1825625"/>
            <a:ext cx="10417629" cy="416832"/>
          </a:xfrm>
          <a:solidFill>
            <a:schemeClr val="accent2">
              <a:lumMod val="20000"/>
              <a:lumOff val="80000"/>
            </a:schemeClr>
          </a:solidFill>
        </p:spPr>
        <p:txBody>
          <a:bodyPr>
            <a:normAutofit fontScale="92500" lnSpcReduction="10000"/>
          </a:bodyPr>
          <a:lstStyle/>
          <a:p>
            <a:pPr marL="0" indent="0" algn="ctr">
              <a:buNone/>
            </a:pPr>
            <a:r>
              <a:rPr lang="ar-EG" b="1" dirty="0">
                <a:solidFill>
                  <a:srgbClr val="C00000"/>
                </a:solidFill>
                <a:latin typeface="Alexandria" pitchFamily="2" charset="-78"/>
                <a:cs typeface="Alexandria" pitchFamily="2" charset="-78"/>
              </a:rPr>
              <a:t>الآثار القانونية للشخصية الإلكترونية</a:t>
            </a:r>
            <a:endParaRPr lang="en-US" b="1" dirty="0">
              <a:solidFill>
                <a:srgbClr val="C00000"/>
              </a:solidFill>
              <a:latin typeface="Alexandria" pitchFamily="2" charset="-78"/>
              <a:cs typeface="Alexandria" pitchFamily="2" charset="-78"/>
            </a:endParaRPr>
          </a:p>
        </p:txBody>
      </p:sp>
      <p:pic>
        <p:nvPicPr>
          <p:cNvPr id="6" name="صورة 5" descr="صورة تحتوي على داخلي, أثاث المنزل, رسوم متحركة, طاولة&#10;&#10;تم إنشاء الوصف تلقائياً">
            <a:extLst>
              <a:ext uri="{FF2B5EF4-FFF2-40B4-BE49-F238E27FC236}">
                <a16:creationId xmlns:a16="http://schemas.microsoft.com/office/drawing/2014/main" id="{45F22F76-5FD7-A7EA-BB07-7E069A3305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98814" y="2740932"/>
            <a:ext cx="9394372" cy="2734582"/>
          </a:xfrm>
          <a:prstGeom prst="rect">
            <a:avLst/>
          </a:prstGeom>
        </p:spPr>
      </p:pic>
    </p:spTree>
    <p:extLst>
      <p:ext uri="{BB962C8B-B14F-4D97-AF65-F5344CB8AC3E}">
        <p14:creationId xmlns:p14="http://schemas.microsoft.com/office/powerpoint/2010/main" val="184471153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5170716" y="3254827"/>
            <a:ext cx="5573486" cy="849087"/>
          </a:xfrm>
          <a:solidFill>
            <a:schemeClr val="accent2">
              <a:lumMod val="20000"/>
              <a:lumOff val="80000"/>
            </a:schemeClr>
          </a:solidFill>
        </p:spPr>
        <p:txBody>
          <a:bodyPr>
            <a:normAutofit fontScale="85000" lnSpcReduction="1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قرار البرلمان الأوربي الصادر في 2020 </a:t>
            </a:r>
            <a:endParaRPr lang="en-US" b="1" dirty="0">
              <a:solidFill>
                <a:srgbClr val="C00000"/>
              </a:solidFill>
              <a:latin typeface="Alexandria" pitchFamily="2" charset="-78"/>
              <a:cs typeface="Alexandria" pitchFamily="2" charset="-78"/>
            </a:endParaRPr>
          </a:p>
        </p:txBody>
      </p:sp>
      <p:pic>
        <p:nvPicPr>
          <p:cNvPr id="3" name="صورة 2" descr="صورة تحتوي على تمثال, داخلي&#10;&#10;تم إنشاء الوصف تلقائياً">
            <a:extLst>
              <a:ext uri="{FF2B5EF4-FFF2-40B4-BE49-F238E27FC236}">
                <a16:creationId xmlns:a16="http://schemas.microsoft.com/office/drawing/2014/main" id="{69633E96-D515-A420-59D3-AF0690EFC8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829" y="1752600"/>
            <a:ext cx="4724400" cy="3635829"/>
          </a:xfrm>
          <a:prstGeom prst="rect">
            <a:avLst/>
          </a:prstGeom>
        </p:spPr>
      </p:pic>
    </p:spTree>
    <p:extLst>
      <p:ext uri="{BB962C8B-B14F-4D97-AF65-F5344CB8AC3E}">
        <p14:creationId xmlns:p14="http://schemas.microsoft.com/office/powerpoint/2010/main" val="1876631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6096000" y="2079173"/>
            <a:ext cx="5987143" cy="3668486"/>
          </a:xfrm>
          <a:solidFill>
            <a:schemeClr val="bg1"/>
          </a:solidFill>
        </p:spPr>
        <p:txBody>
          <a:bodyPr>
            <a:normAutofit/>
          </a:bodyPr>
          <a:lstStyle/>
          <a:p>
            <a:pPr marL="0" indent="0" algn="just" rtl="1">
              <a:lnSpc>
                <a:spcPct val="150000"/>
              </a:lnSpc>
              <a:spcBef>
                <a:spcPts val="0"/>
              </a:spcBef>
              <a:buNone/>
            </a:pPr>
            <a:r>
              <a:rPr lang="ar-SA"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الحجج التي تُنكر إسناد الشخصية القانونية للروبوتات الذكية</a:t>
            </a:r>
            <a:endParaRPr lang="en-US" sz="18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تجدر الإشارة إلى أن هناك العديد من الأصوات التي تعالت ضد فكرة اعتبار الروبوت الذكي المستقل شخصاً. وليس أدل على ذلك من أن الجمعية الأوروبية الداعمة لمشروع الروبوتيك كمشروع بحث تم دعمه من الاتحاد الأوروبي لتطوير هذه الصناعة، لم تؤيد فكرة الاعتراف بالروبوتات ككيانات قانونية لها مركز قانوني قريب أو شبيه بالإنسان.</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en-US" dirty="0">
              <a:latin typeface="Alexandria" pitchFamily="2" charset="-78"/>
              <a:cs typeface="Alexandria" pitchFamily="2" charset="-78"/>
            </a:endParaRPr>
          </a:p>
        </p:txBody>
      </p:sp>
      <p:pic>
        <p:nvPicPr>
          <p:cNvPr id="3" name="صورة 2" descr="صورة تحتوي على أثاث المنزل, نص, تلبيس, داخلي&#10;&#10;تم إنشاء الوصف تلقائياً">
            <a:extLst>
              <a:ext uri="{FF2B5EF4-FFF2-40B4-BE49-F238E27FC236}">
                <a16:creationId xmlns:a16="http://schemas.microsoft.com/office/drawing/2014/main" id="{31DAEF80-8875-10F5-165A-3366F5CD92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771" y="1774373"/>
            <a:ext cx="5301343" cy="3973286"/>
          </a:xfrm>
          <a:prstGeom prst="rect">
            <a:avLst/>
          </a:prstGeom>
        </p:spPr>
      </p:pic>
    </p:spTree>
    <p:extLst>
      <p:ext uri="{BB962C8B-B14F-4D97-AF65-F5344CB8AC3E}">
        <p14:creationId xmlns:p14="http://schemas.microsoft.com/office/powerpoint/2010/main" val="2784388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3565004" y="3429000"/>
            <a:ext cx="8160152" cy="633714"/>
          </a:xfrm>
          <a:solidFill>
            <a:schemeClr val="accent2">
              <a:lumMod val="20000"/>
              <a:lumOff val="80000"/>
            </a:schemeClr>
          </a:solidFill>
        </p:spPr>
        <p:txBody>
          <a:bodyPr>
            <a:normAutofit fontScale="70000" lnSpcReduction="20000"/>
          </a:bodyPr>
          <a:lstStyle/>
          <a:p>
            <a:pPr marL="0" indent="0" algn="ctr" rtl="1">
              <a:lnSpc>
                <a:spcPct val="160000"/>
              </a:lnSpc>
              <a:spcBef>
                <a:spcPts val="0"/>
              </a:spcBef>
              <a:buNone/>
            </a:pPr>
            <a:r>
              <a:rPr lang="ar-EG" b="1" dirty="0">
                <a:solidFill>
                  <a:srgbClr val="C00000"/>
                </a:solidFill>
                <a:latin typeface="Alexandria" pitchFamily="2" charset="-78"/>
                <a:cs typeface="Alexandria" pitchFamily="2" charset="-78"/>
              </a:rPr>
              <a:t>مدي إمكانية منح الروبوتات الذكية الشخصية القانونية الطبيعية </a:t>
            </a:r>
            <a:endParaRPr lang="en-US" b="1" dirty="0">
              <a:solidFill>
                <a:srgbClr val="C00000"/>
              </a:solidFill>
              <a:latin typeface="Alexandria" pitchFamily="2" charset="-78"/>
              <a:cs typeface="Alexandria" pitchFamily="2" charset="-78"/>
            </a:endParaRPr>
          </a:p>
        </p:txBody>
      </p:sp>
      <p:pic>
        <p:nvPicPr>
          <p:cNvPr id="3" name="صورة 2" descr="صورة تحتوي على أثاث المنزل, رجل, كرسي, طاولة&#10;&#10;تم إنشاء الوصف تلقائياً">
            <a:extLst>
              <a:ext uri="{FF2B5EF4-FFF2-40B4-BE49-F238E27FC236}">
                <a16:creationId xmlns:a16="http://schemas.microsoft.com/office/drawing/2014/main" id="{7D8B7A56-5347-3B38-2518-8D8C567514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1430" y="1412834"/>
            <a:ext cx="2761527" cy="4816516"/>
          </a:xfrm>
          <a:prstGeom prst="rect">
            <a:avLst/>
          </a:prstGeom>
        </p:spPr>
      </p:pic>
    </p:spTree>
    <p:extLst>
      <p:ext uri="{BB962C8B-B14F-4D97-AF65-F5344CB8AC3E}">
        <p14:creationId xmlns:p14="http://schemas.microsoft.com/office/powerpoint/2010/main" val="16166002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449286"/>
            <a:ext cx="11941629" cy="3727677"/>
          </a:xfrm>
          <a:solidFill>
            <a:schemeClr val="bg1"/>
          </a:solidFill>
        </p:spPr>
        <p:txBody>
          <a:bodyPr>
            <a:normAutofit/>
          </a:bodyPr>
          <a:lstStyle/>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 جهة أولى، أشار قرار البرلمان الأوروبي لإنشاء نوع جديد من الأشخاص، ولكنه لا يوضح الوضع الدقيق له. وعلى ذلك، إذا كان نموذج الشخص المستهدف بالقرار هو نموذج الشخص الطبيعي، فلا يُمكن لأحد أن يعترض على أنه سيكون من الخطر ومن الغريب استخلاص الوضع القانوني للروبوت المستقل ذاتي الحركة منه، لأن الروبوت لا يقترب من الإنسان بأي شكل من الأشكال. </a:t>
            </a:r>
            <a:endParaRPr lang="en-US" sz="20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SA" sz="2000" kern="100" dirty="0">
                <a:effectLst/>
                <a:latin typeface="Alexandria" pitchFamily="2" charset="-78"/>
                <a:ea typeface="Aptos" panose="020B0004020202020204" pitchFamily="34" charset="0"/>
                <a:cs typeface="Alexandria" pitchFamily="2" charset="-78"/>
              </a:rPr>
              <a:t>منح شخصية قانونية طبيعية للروبوت على غرار الإنسان سيكون بمثابة الاعتراف بالآلة على قدم المساواة مع الإنسان، ومنحها حقوقا أساسية، مثل الحق في الكرامة أو الحق في السلامة أو المواطنة.</a:t>
            </a:r>
            <a:endParaRPr lang="en-US" sz="2000" kern="100" dirty="0">
              <a:effectLst/>
              <a:latin typeface="Alexandria" pitchFamily="2" charset="-78"/>
              <a:ea typeface="Aptos" panose="020B0004020202020204" pitchFamily="34" charset="0"/>
              <a:cs typeface="Alexandria" pitchFamily="2" charset="-78"/>
            </a:endParaRPr>
          </a:p>
        </p:txBody>
      </p:sp>
      <p:sp>
        <p:nvSpPr>
          <p:cNvPr id="2" name="مربع نص 1">
            <a:extLst>
              <a:ext uri="{FF2B5EF4-FFF2-40B4-BE49-F238E27FC236}">
                <a16:creationId xmlns:a16="http://schemas.microsoft.com/office/drawing/2014/main" id="{E4B168A1-9F88-750D-B118-577A571C8863}"/>
              </a:ext>
            </a:extLst>
          </p:cNvPr>
          <p:cNvSpPr txBox="1"/>
          <p:nvPr/>
        </p:nvSpPr>
        <p:spPr>
          <a:xfrm>
            <a:off x="1410054" y="1730829"/>
            <a:ext cx="9371891" cy="400110"/>
          </a:xfrm>
          <a:prstGeom prst="rect">
            <a:avLst/>
          </a:prstGeom>
          <a:solidFill>
            <a:schemeClr val="accent2">
              <a:lumMod val="20000"/>
              <a:lumOff val="80000"/>
            </a:schemeClr>
          </a:solidFill>
        </p:spPr>
        <p:txBody>
          <a:bodyPr wrap="square" rtlCol="0">
            <a:spAutoFit/>
          </a:bodyPr>
          <a:lstStyle/>
          <a:p>
            <a:pPr algn="ctr"/>
            <a:r>
              <a:rPr lang="ar-EG" sz="2000" b="1" dirty="0">
                <a:solidFill>
                  <a:srgbClr val="C00000"/>
                </a:solidFill>
                <a:latin typeface="Alexandria" pitchFamily="2" charset="-78"/>
                <a:cs typeface="Alexandria" pitchFamily="2" charset="-78"/>
              </a:rPr>
              <a:t>أسباب رفض الاعتراف بالشخصية القانونية الطبيعة للروبوتات الذكية</a:t>
            </a:r>
            <a:endParaRPr lang="en-US" sz="2000" b="1" dirty="0">
              <a:solidFill>
                <a:srgbClr val="C00000"/>
              </a:solidFill>
              <a:latin typeface="Alexandria" pitchFamily="2" charset="-78"/>
              <a:cs typeface="Alexandria" pitchFamily="2" charset="-78"/>
            </a:endParaRPr>
          </a:p>
        </p:txBody>
      </p:sp>
    </p:spTree>
    <p:extLst>
      <p:ext uri="{BB962C8B-B14F-4D97-AF65-F5344CB8AC3E}">
        <p14:creationId xmlns:p14="http://schemas.microsoft.com/office/powerpoint/2010/main" val="25289025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55371"/>
            <a:ext cx="11941629" cy="3172506"/>
          </a:xfrm>
          <a:solidFill>
            <a:schemeClr val="bg1"/>
          </a:solidFill>
        </p:spPr>
        <p:txBody>
          <a:bodyPr>
            <a:normAutofit/>
          </a:bodyPr>
          <a:lstStyle/>
          <a:p>
            <a:pPr marL="0" indent="0" algn="just" rtl="1">
              <a:lnSpc>
                <a:spcPct val="150000"/>
              </a:lnSpc>
              <a:spcBef>
                <a:spcPts val="0"/>
              </a:spcBef>
              <a:buNone/>
            </a:pPr>
            <a:r>
              <a:rPr lang="ar-SA" sz="1800" kern="100" dirty="0">
                <a:effectLst/>
                <a:latin typeface="Alexandria" pitchFamily="2" charset="-78"/>
                <a:ea typeface="Aptos" panose="020B0004020202020204" pitchFamily="34" charset="0"/>
                <a:cs typeface="Alexandria" pitchFamily="2" charset="-78"/>
              </a:rPr>
              <a:t>من جهة أخرى يرى الاتجاه الفقهي، الذي يعارض منح الشخصية القانونية لكيانات الذكاء الاصطناعي ومنها الروبوتات المستقلة، أن الفرضية الأولية لقرار البرلمان الأوروبي، والتي بموجبها قد يواجه قانون المسئولية فراغاً قانونياً مع الأجيال الأحدث من الروبوتات تعتبر فرضية خاطئة، حيث تنطلق هذه الفرضية من أن قضية المسئولية ليست قابلة للحل في الروبوتات المستقلة ذاتية الحركة. ولكن ينبغي عدم إغفال أنه حتى عندما تكون الآلة مستقلة ذاتية الحركة وتتعلم من تلقاء نفسها، فقد تم تصميمها وتصنيعها وبيعها واستخدامها، حتماً وبالضرورة من قبل إنسان، ولم يختف الإنسان من سلسلة المسئوليات. ويعني ذلك، أن الإنسان يظل في جميع الأحوال - ولو بشكل غير مبشر - هو المصدر الحقيقي لخطأ الذكاء الاصطناعي، ومن ثم تجب مساءلة ذلك الإنسان سواء كان مصنعاً، أم مُبرمجاً ، أم مُطوراً، أم مستخدماً أم مالكاً.</a:t>
            </a: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ar-EG" b="1" dirty="0">
              <a:solidFill>
                <a:srgbClr val="C00000"/>
              </a:solidFill>
              <a:highlight>
                <a:srgbClr val="FFFF00"/>
              </a:highlight>
              <a:latin typeface="Alexandria" pitchFamily="2" charset="-78"/>
              <a:cs typeface="Alexandria" pitchFamily="2" charset="-78"/>
            </a:endParaRPr>
          </a:p>
          <a:p>
            <a:pPr marL="0" indent="0" algn="just" rtl="1">
              <a:lnSpc>
                <a:spcPct val="150000"/>
              </a:lnSpc>
              <a:spcBef>
                <a:spcPts val="0"/>
              </a:spcBef>
              <a:buNone/>
            </a:pPr>
            <a:endParaRPr lang="en-US" b="1" dirty="0">
              <a:solidFill>
                <a:srgbClr val="C00000"/>
              </a:solidFill>
              <a:highlight>
                <a:srgbClr val="FFFF00"/>
              </a:highlight>
              <a:latin typeface="Alexandria" pitchFamily="2" charset="-78"/>
              <a:cs typeface="Alexandria" pitchFamily="2" charset="-78"/>
            </a:endParaRPr>
          </a:p>
        </p:txBody>
      </p:sp>
    </p:spTree>
    <p:extLst>
      <p:ext uri="{BB962C8B-B14F-4D97-AF65-F5344CB8AC3E}">
        <p14:creationId xmlns:p14="http://schemas.microsoft.com/office/powerpoint/2010/main" val="9640258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25185" y="2133600"/>
            <a:ext cx="11941629" cy="3243943"/>
          </a:xfrm>
          <a:solidFill>
            <a:schemeClr val="bg1"/>
          </a:solidFill>
        </p:spPr>
        <p:txBody>
          <a:bodyPr>
            <a:normAutofit/>
          </a:bodyPr>
          <a:lstStyle/>
          <a:p>
            <a:pPr marL="0" indent="0" algn="ctr" rtl="1">
              <a:lnSpc>
                <a:spcPct val="150000"/>
              </a:lnSpc>
              <a:spcBef>
                <a:spcPts val="0"/>
              </a:spcBef>
              <a:buNone/>
            </a:pPr>
            <a:r>
              <a:rPr lang="ar-EG"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الاعتراف بالشخصية القانونية الاعتبارية للروبوتات الذكية </a:t>
            </a:r>
            <a:endParaRPr lang="en-US" sz="20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endParaRPr lang="ar-EG" sz="1800" b="1"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b="1" kern="100" dirty="0">
                <a:effectLst/>
                <a:latin typeface="Alexandria" pitchFamily="2" charset="-78"/>
                <a:ea typeface="Aptos" panose="020B0004020202020204" pitchFamily="34" charset="0"/>
                <a:cs typeface="Alexandria" pitchFamily="2" charset="-78"/>
              </a:rPr>
              <a:t>الاعتراض من حيث المبدأ على فكرة الشخصية القانونية الاعتبارية</a:t>
            </a:r>
            <a:endParaRPr lang="en-US" sz="1800" kern="100" dirty="0">
              <a:effectLs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عارض جانب من الفقه الاعتراف من حيث المبدأ بالشخصية القانونية الاعتبارية، لاسيما من خلال طرح النقاش حول مجال ونطاق الطبيعة القانونية للأشخاص الاعتبارية بصفة عامة، وبالتالي عارض نفس الاتجاه الفقهي مرة أخرى نظرية المجاز أو الافتراض القانوني ونظرية الحقيقة القانونية، كأساس ومبررات للاعتراف بالشخصية القانونية لكيانات الذكاء الاصطناعي.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33012372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Y2meta.app-مؤتمر صحفي يجمع الروبوتات والبشر.. ماذا حدث فيه؟-(480p)">
            <a:hlinkClick r:id="" action="ppaction://media"/>
            <a:extLst>
              <a:ext uri="{FF2B5EF4-FFF2-40B4-BE49-F238E27FC236}">
                <a16:creationId xmlns:a16="http://schemas.microsoft.com/office/drawing/2014/main" id="{F13F99B0-7FC8-F070-9C2E-75247DDF7A74}"/>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29986" y="1485900"/>
            <a:ext cx="11332028" cy="3886200"/>
          </a:xfrm>
          <a:prstGeom prst="rect">
            <a:avLst/>
          </a:prstGeom>
        </p:spPr>
      </p:pic>
    </p:spTree>
    <p:extLst>
      <p:ext uri="{BB962C8B-B14F-4D97-AF65-F5344CB8AC3E}">
        <p14:creationId xmlns:p14="http://schemas.microsoft.com/office/powerpoint/2010/main" val="2748975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48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عنصر نائب للمحتوى 2" descr="صورة تحتوي على رجل, تلبيس, شخص, الوجه الإنساني&#10;&#10;تم إنشاء الوصف تلقائياً">
            <a:extLst>
              <a:ext uri="{FF2B5EF4-FFF2-40B4-BE49-F238E27FC236}">
                <a16:creationId xmlns:a16="http://schemas.microsoft.com/office/drawing/2014/main" id="{B2F7FF63-266C-2E41-BF4A-3DD9232C2DB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402772" y="1600200"/>
            <a:ext cx="11234058" cy="4576763"/>
          </a:xfrm>
          <a:solidFill>
            <a:schemeClr val="bg1"/>
          </a:solidFill>
        </p:spPr>
      </p:pic>
    </p:spTree>
    <p:extLst>
      <p:ext uri="{BB962C8B-B14F-4D97-AF65-F5344CB8AC3E}">
        <p14:creationId xmlns:p14="http://schemas.microsoft.com/office/powerpoint/2010/main" val="37821445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a:extLst>
              <a:ext uri="{FF2B5EF4-FFF2-40B4-BE49-F238E27FC236}">
                <a16:creationId xmlns:a16="http://schemas.microsoft.com/office/drawing/2014/main" id="{E947ED26-C2A0-9B86-A696-BE462104862D}"/>
              </a:ext>
            </a:extLst>
          </p:cNvPr>
          <p:cNvSpPr>
            <a:spLocks noGrp="1"/>
          </p:cNvSpPr>
          <p:nvPr>
            <p:ph sz="half" idx="2"/>
          </p:nvPr>
        </p:nvSpPr>
        <p:spPr>
          <a:xfrm>
            <a:off x="141514" y="2677886"/>
            <a:ext cx="11941629" cy="2090057"/>
          </a:xfrm>
          <a:solidFill>
            <a:schemeClr val="bg1"/>
          </a:solidFill>
        </p:spPr>
        <p:txBody>
          <a:bodyPr>
            <a:normAutofit/>
          </a:bodyPr>
          <a:lstStyle/>
          <a:p>
            <a:pPr marL="0" indent="0" algn="ctr" rtl="1">
              <a:lnSpc>
                <a:spcPct val="150000"/>
              </a:lnSpc>
              <a:spcBef>
                <a:spcPts val="0"/>
              </a:spcBef>
              <a:buNone/>
            </a:pPr>
            <a:r>
              <a:rPr lang="ar-EG"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rPr>
              <a:t>خارطة الطريق المقترحة لمنح الذكاء الاصطناعي الشخصية القانونية </a:t>
            </a:r>
            <a:endParaRPr lang="en-US" sz="2400" b="1" kern="100" dirty="0">
              <a:solidFill>
                <a:srgbClr val="C00000"/>
              </a:solidFill>
              <a:effectLst/>
              <a:highlight>
                <a:srgbClr val="FFFF00"/>
              </a:highlight>
              <a:latin typeface="Alexandria" pitchFamily="2" charset="-78"/>
              <a:ea typeface="Aptos" panose="020B0004020202020204" pitchFamily="34" charset="0"/>
              <a:cs typeface="Alexandria" pitchFamily="2" charset="-78"/>
            </a:endParaRPr>
          </a:p>
          <a:p>
            <a:pPr marL="0" indent="0" algn="just" rtl="1">
              <a:lnSpc>
                <a:spcPct val="150000"/>
              </a:lnSpc>
              <a:spcBef>
                <a:spcPts val="0"/>
              </a:spcBef>
              <a:buNone/>
            </a:pPr>
            <a:r>
              <a:rPr lang="ar-EG" sz="1800" kern="100" dirty="0">
                <a:effectLst/>
                <a:latin typeface="Alexandria" pitchFamily="2" charset="-78"/>
                <a:ea typeface="Aptos" panose="020B0004020202020204" pitchFamily="34" charset="0"/>
                <a:cs typeface="Alexandria" pitchFamily="2" charset="-78"/>
              </a:rPr>
              <a:t>الفكرة المطروحة تتمحور حول فيما إذا منحت الشخصية القانونية للذكاء الاصطناعي فإنه يستلزم أيضًا منحه المسؤولية القانونية الأمر الذي يعني أن أنظمة الذكاء الاصطناعي ستتحمل المسؤولية عن أي ضرر ناتج عن أفعالها أو قراراتها، فالمسؤولية القانونية تشير إلى مفهوم المساءلة عن الأفعال بموجب القانون. </a:t>
            </a:r>
            <a:endParaRPr lang="en-US" sz="1800" kern="100" dirty="0">
              <a:effectLst/>
              <a:latin typeface="Alexandria" pitchFamily="2" charset="-78"/>
              <a:ea typeface="Aptos" panose="020B0004020202020204" pitchFamily="34" charset="0"/>
              <a:cs typeface="Alexandria" pitchFamily="2" charset="-78"/>
            </a:endParaRPr>
          </a:p>
        </p:txBody>
      </p:sp>
    </p:spTree>
    <p:extLst>
      <p:ext uri="{BB962C8B-B14F-4D97-AF65-F5344CB8AC3E}">
        <p14:creationId xmlns:p14="http://schemas.microsoft.com/office/powerpoint/2010/main" val="4200074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376808"/>
            <a:ext cx="12192000" cy="3704900"/>
          </a:xfrm>
          <a:prstGeom prst="rect">
            <a:avLst/>
          </a:prstGeom>
        </p:spPr>
      </p:pic>
      <p:sp>
        <p:nvSpPr>
          <p:cNvPr id="10" name="TextBox 9"/>
          <p:cNvSpPr txBox="1"/>
          <p:nvPr/>
        </p:nvSpPr>
        <p:spPr>
          <a:xfrm>
            <a:off x="3231317" y="5380504"/>
            <a:ext cx="4524565" cy="829945"/>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u="none" strike="noStrike" kern="1200" cap="none" spc="0" normalizeH="0" baseline="0" noProof="0" dirty="0">
                <a:ln>
                  <a:noFill/>
                </a:ln>
                <a:solidFill>
                  <a:srgbClr val="002060"/>
                </a:solidFill>
                <a:effectLst/>
                <a:uLnTx/>
                <a:uFillTx/>
                <a:latin typeface="Alexandria" charset="0"/>
                <a:ea typeface="+mn-ea"/>
                <a:cs typeface="Alexandria" charset="0"/>
              </a:rPr>
              <a:t>شكرًا جزيلاً</a:t>
            </a:r>
            <a:endParaRPr kumimoji="0" lang="en-US" sz="4800" b="1" i="0" u="none" strike="noStrike" kern="1200" cap="none" spc="0" normalizeH="0" baseline="0" noProof="0" dirty="0">
              <a:ln>
                <a:noFill/>
              </a:ln>
              <a:solidFill>
                <a:srgbClr val="002060"/>
              </a:solidFill>
              <a:effectLst/>
              <a:uLnTx/>
              <a:uFillTx/>
              <a:latin typeface="Alexandria" charset="0"/>
              <a:ea typeface="+mn-ea"/>
              <a:cs typeface="Alexandria" charset="0"/>
            </a:endParaRPr>
          </a:p>
        </p:txBody>
      </p:sp>
      <p:sp>
        <p:nvSpPr>
          <p:cNvPr id="14" name="Parallelogram 13"/>
          <p:cNvSpPr/>
          <p:nvPr/>
        </p:nvSpPr>
        <p:spPr>
          <a:xfrm rot="16200000" flipV="1">
            <a:off x="-1101002" y="3162552"/>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برتقالي أحمر">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مادة Grunge">
      <a:fillStyleLst>
        <a:solidFill>
          <a:schemeClr val="phClr"/>
        </a:solidFill>
        <a:blipFill rotWithShape="1">
          <a:blip xmlns:r="http://schemas.openxmlformats.org/officeDocument/2006/relationships" r:embed="rId1">
            <a:duotone>
              <a:schemeClr val="phClr">
                <a:tint val="67000"/>
                <a:shade val="65000"/>
              </a:schemeClr>
              <a:schemeClr val="phClr">
                <a:tint val="10000"/>
                <a:satMod val="130000"/>
              </a:schemeClr>
            </a:duotone>
          </a:blip>
          <a:tile tx="0" ty="0" sx="60000" sy="59000" flip="none" algn="b"/>
        </a:blipFill>
        <a:blipFill rotWithShape="1">
          <a:blip xmlns:r="http://schemas.openxmlformats.org/officeDocument/2006/relationships" r:embed="rId1">
            <a:duotone>
              <a:schemeClr val="phClr">
                <a:shade val="30000"/>
                <a:satMod val="115000"/>
              </a:schemeClr>
              <a:schemeClr val="phClr">
                <a:tint val="34000"/>
              </a:schemeClr>
            </a:duotone>
          </a:blip>
          <a:tile tx="0" ty="0" sx="60000" sy="59000" flip="none" algn="b"/>
        </a:blipFill>
      </a:fillStyleLst>
      <a:lnStyleLst>
        <a:ln w="6350" cap="flat" cmpd="sng" algn="ctr">
          <a:solidFill>
            <a:schemeClr val="phClr">
              <a:tint val="70000"/>
            </a:scheme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745F87-1391-410E-A074-94AB5896932A}">
  <ds:schemaRefs>
    <ds:schemaRef ds:uri="http://schemas.microsoft.com/sharepoint/v3/contenttype/forms"/>
  </ds:schemaRefs>
</ds:datastoreItem>
</file>

<file path=customXml/itemProps2.xml><?xml version="1.0" encoding="utf-8"?>
<ds:datastoreItem xmlns:ds="http://schemas.openxmlformats.org/officeDocument/2006/customXml" ds:itemID="{8AA87B74-EC84-463F-AAA3-81F2FA1442F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6664</TotalTime>
  <Words>3060</Words>
  <Application>Microsoft Office PowerPoint</Application>
  <PresentationFormat>Widescreen</PresentationFormat>
  <Paragraphs>130</Paragraphs>
  <Slides>41</Slides>
  <Notes>0</Notes>
  <HiddenSlides>0</HiddenSlides>
  <MMClips>1</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41</vt:i4>
      </vt:variant>
    </vt:vector>
  </HeadingPairs>
  <TitlesOfParts>
    <vt:vector size="48" baseType="lpstr">
      <vt:lpstr>Alexandria</vt:lpstr>
      <vt:lpstr>Arial</vt:lpstr>
      <vt:lpstr>Calibri</vt:lpstr>
      <vt:lpstr>Alexandria Black</vt:lpstr>
      <vt:lpstr>Aptos</vt:lpstr>
      <vt:lpstr>Office Theme</vt:lpstr>
      <vt:lpstr>1_Office Theme</vt:lpstr>
      <vt:lpstr>الشخصية القانونية للذكاء الاصطناعي المحاضرة الرابعة    </vt:lpstr>
      <vt:lpstr>محاور المحاضرة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د رشا علي الدين</dc:creator>
  <cp:lastModifiedBy>Ramy Elbadry</cp:lastModifiedBy>
  <cp:revision>201</cp:revision>
  <dcterms:created xsi:type="dcterms:W3CDTF">2024-06-13T13:34:31Z</dcterms:created>
  <dcterms:modified xsi:type="dcterms:W3CDTF">2024-07-05T12:30:02Z</dcterms:modified>
</cp:coreProperties>
</file>