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  <Override PartName="/ppt/charts/style1.xml" ContentType="application/vnd.ms-office.chartstyle+xml"/>
  <Override PartName="/ppt/charts/colors1.xml" ContentType="application/vnd.ms-office.chartcolor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24"/>
  </p:notesMasterIdLst>
  <p:sldIdLst>
    <p:sldId id="480" r:id="rId5"/>
    <p:sldId id="313" r:id="rId6"/>
    <p:sldId id="502" r:id="rId7"/>
    <p:sldId id="519" r:id="rId8"/>
    <p:sldId id="500" r:id="rId9"/>
    <p:sldId id="498" r:id="rId10"/>
    <p:sldId id="499" r:id="rId11"/>
    <p:sldId id="518" r:id="rId12"/>
    <p:sldId id="516" r:id="rId13"/>
    <p:sldId id="515" r:id="rId14"/>
    <p:sldId id="517" r:id="rId15"/>
    <p:sldId id="507" r:id="rId16"/>
    <p:sldId id="508" r:id="rId17"/>
    <p:sldId id="510" r:id="rId18"/>
    <p:sldId id="504" r:id="rId19"/>
    <p:sldId id="511" r:id="rId20"/>
    <p:sldId id="308" r:id="rId21"/>
    <p:sldId id="513" r:id="rId22"/>
    <p:sldId id="34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13"/>
            <p14:sldId id="502"/>
            <p14:sldId id="519"/>
            <p14:sldId id="500"/>
            <p14:sldId id="498"/>
            <p14:sldId id="499"/>
            <p14:sldId id="518"/>
            <p14:sldId id="516"/>
            <p14:sldId id="515"/>
            <p14:sldId id="517"/>
            <p14:sldId id="507"/>
            <p14:sldId id="508"/>
            <p14:sldId id="510"/>
            <p14:sldId id="504"/>
            <p14:sldId id="511"/>
            <p14:sldId id="308"/>
            <p14:sldId id="513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699C4E-63D6-AC4E-8EC3-193C995ADBEE}" v="1" dt="2024-01-20T20:01:10.4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798"/>
    <p:restoredTop sz="93772" autoAdjust="0"/>
  </p:normalViewPr>
  <p:slideViewPr>
    <p:cSldViewPr snapToGrid="0">
      <p:cViewPr>
        <p:scale>
          <a:sx n="70" d="100"/>
          <a:sy n="70" d="100"/>
        </p:scale>
        <p:origin x="-384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Hassan" userId="47750a22-629f-416f-a96d-609d36c2ca96" providerId="ADAL" clId="{93699C4E-63D6-AC4E-8EC3-193C995ADBEE}"/>
    <pc:docChg chg="undo custSel addSld delSld modSld modSection">
      <pc:chgData name="Ahmed Hassan" userId="47750a22-629f-416f-a96d-609d36c2ca96" providerId="ADAL" clId="{93699C4E-63D6-AC4E-8EC3-193C995ADBEE}" dt="2024-01-20T21:29:33.587" v="9" actId="207"/>
      <pc:docMkLst>
        <pc:docMk/>
      </pc:docMkLst>
      <pc:sldChg chg="addSp delSp modSp mod modClrScheme chgLayout">
        <pc:chgData name="Ahmed Hassan" userId="47750a22-629f-416f-a96d-609d36c2ca96" providerId="ADAL" clId="{93699C4E-63D6-AC4E-8EC3-193C995ADBEE}" dt="2024-01-20T21:29:33.587" v="9" actId="207"/>
        <pc:sldMkLst>
          <pc:docMk/>
          <pc:sldMk cId="449109684" sldId="308"/>
        </pc:sldMkLst>
        <pc:spChg chg="add del mod ord">
          <ac:chgData name="Ahmed Hassan" userId="47750a22-629f-416f-a96d-609d36c2ca96" providerId="ADAL" clId="{93699C4E-63D6-AC4E-8EC3-193C995ADBEE}" dt="2024-01-20T21:29:14.058" v="3" actId="700"/>
          <ac:spMkLst>
            <pc:docMk/>
            <pc:sldMk cId="449109684" sldId="308"/>
            <ac:spMk id="2" creationId="{AD4C4685-5F2D-B8FA-C227-BF15287EE48B}"/>
          </ac:spMkLst>
        </pc:spChg>
        <pc:spChg chg="add del mod ord">
          <ac:chgData name="Ahmed Hassan" userId="47750a22-629f-416f-a96d-609d36c2ca96" providerId="ADAL" clId="{93699C4E-63D6-AC4E-8EC3-193C995ADBEE}" dt="2024-01-20T21:29:14.058" v="3" actId="700"/>
          <ac:spMkLst>
            <pc:docMk/>
            <pc:sldMk cId="449109684" sldId="308"/>
            <ac:spMk id="7" creationId="{EE28B79D-68C0-04DF-BCA4-A894B3BD24B5}"/>
          </ac:spMkLst>
        </pc:spChg>
        <pc:spChg chg="mod">
          <ac:chgData name="Ahmed Hassan" userId="47750a22-629f-416f-a96d-609d36c2ca96" providerId="ADAL" clId="{93699C4E-63D6-AC4E-8EC3-193C995ADBEE}" dt="2024-01-20T21:29:33.587" v="9" actId="207"/>
          <ac:spMkLst>
            <pc:docMk/>
            <pc:sldMk cId="449109684" sldId="308"/>
            <ac:spMk id="168" creationId="{00000000-0000-0000-0000-000000000000}"/>
          </ac:spMkLst>
        </pc:spChg>
      </pc:sldChg>
      <pc:sldChg chg="addSp delSp modSp new del mod modClrScheme chgLayout">
        <pc:chgData name="Ahmed Hassan" userId="47750a22-629f-416f-a96d-609d36c2ca96" providerId="ADAL" clId="{93699C4E-63D6-AC4E-8EC3-193C995ADBEE}" dt="2024-01-20T21:29:30.643" v="7" actId="680"/>
        <pc:sldMkLst>
          <pc:docMk/>
          <pc:sldMk cId="997514672" sldId="520"/>
        </pc:sldMkLst>
        <pc:spChg chg="add del mod ord">
          <ac:chgData name="Ahmed Hassan" userId="47750a22-629f-416f-a96d-609d36c2ca96" providerId="ADAL" clId="{93699C4E-63D6-AC4E-8EC3-193C995ADBEE}" dt="2024-01-20T21:29:29.508" v="6" actId="700"/>
          <ac:spMkLst>
            <pc:docMk/>
            <pc:sldMk cId="997514672" sldId="520"/>
            <ac:spMk id="2" creationId="{72181556-0BE9-510D-099C-7CA8085AC235}"/>
          </ac:spMkLst>
        </pc:spChg>
        <pc:spChg chg="add del mod ord">
          <ac:chgData name="Ahmed Hassan" userId="47750a22-629f-416f-a96d-609d36c2ca96" providerId="ADAL" clId="{93699C4E-63D6-AC4E-8EC3-193C995ADBEE}" dt="2024-01-20T21:29:29.508" v="6" actId="700"/>
          <ac:spMkLst>
            <pc:docMk/>
            <pc:sldMk cId="997514672" sldId="520"/>
            <ac:spMk id="3" creationId="{2DB86E29-51D0-76BC-6A24-13DB44DD6189}"/>
          </ac:spMkLst>
        </pc:spChg>
        <pc:spChg chg="add del mod ord">
          <ac:chgData name="Ahmed Hassan" userId="47750a22-629f-416f-a96d-609d36c2ca96" providerId="ADAL" clId="{93699C4E-63D6-AC4E-8EC3-193C995ADBEE}" dt="2024-01-20T21:29:29.508" v="6" actId="700"/>
          <ac:spMkLst>
            <pc:docMk/>
            <pc:sldMk cId="997514672" sldId="520"/>
            <ac:spMk id="4" creationId="{2EE99AB1-3DF7-9CC7-A6F1-2BCA422483D8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ar-EG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Performance Across Key Organizational</a:t>
            </a:r>
            <a:r>
              <a:rPr lang="en-US" baseline="0" dirty="0"/>
              <a:t> Success Metrics</a:t>
            </a:r>
            <a:endParaRPr lang="en-US" dirty="0"/>
          </a:p>
        </c:rich>
      </c:tx>
      <c:layout>
        <c:manualLayout>
          <c:xMode val="edge"/>
          <c:yMode val="edge"/>
          <c:x val="0.2106106262912163"/>
          <c:y val="0.1155930118714933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0.13686397929202188"/>
          <c:y val="0.17623419237598101"/>
          <c:w val="0.8413036933229403"/>
          <c:h val="0.63711980662290268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Low BA Maturity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ar-EG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Management of Individual Projects</c:v>
                </c:pt>
                <c:pt idx="1">
                  <c:v>Organizational Agility</c:v>
                </c:pt>
                <c:pt idx="2">
                  <c:v>Strategy Implementation</c:v>
                </c:pt>
                <c:pt idx="3">
                  <c:v>Financial Performance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0.28999999999999998</c:v>
                </c:pt>
                <c:pt idx="1">
                  <c:v>0.14000000000000001</c:v>
                </c:pt>
                <c:pt idx="2">
                  <c:v>0.21</c:v>
                </c:pt>
                <c:pt idx="3">
                  <c:v>0.45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0101-C947-A3EC-ADA0F687284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High BA Maturity</c:v>
                </c:pt>
              </c:strCache>
            </c:strRef>
          </c:tx>
          <c:spPr>
            <a:solidFill>
              <a:srgbClr val="4472C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ar-EG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Management of Individual Projects</c:v>
                </c:pt>
                <c:pt idx="1">
                  <c:v>Organizational Agility</c:v>
                </c:pt>
                <c:pt idx="2">
                  <c:v>Strategy Implementation</c:v>
                </c:pt>
                <c:pt idx="3">
                  <c:v>Financial Performance</c:v>
                </c:pt>
              </c:strCache>
            </c:strRef>
          </c:cat>
          <c:val>
            <c:numRef>
              <c:f>Sheet1!$C$2:$C$5</c:f>
              <c:numCache>
                <c:formatCode>0%</c:formatCode>
                <c:ptCount val="4"/>
                <c:pt idx="0">
                  <c:v>0.62</c:v>
                </c:pt>
                <c:pt idx="1">
                  <c:v>0.4</c:v>
                </c:pt>
                <c:pt idx="2">
                  <c:v>0.66</c:v>
                </c:pt>
                <c:pt idx="3">
                  <c:v>0.69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0101-C947-A3EC-ADA0F687284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33780864"/>
        <c:axId val="33782400"/>
      </c:barChart>
      <c:catAx>
        <c:axId val="337808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EG"/>
          </a:p>
        </c:txPr>
        <c:crossAx val="33782400"/>
        <c:crosses val="autoZero"/>
        <c:auto val="1"/>
        <c:lblAlgn val="ctr"/>
        <c:lblOffset val="100"/>
        <c:noMultiLvlLbl val="0"/>
      </c:catAx>
      <c:valAx>
        <c:axId val="3378240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ar-EG"/>
          </a:p>
        </c:txPr>
        <c:crossAx val="33780864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layout>
        <c:manualLayout>
          <c:xMode val="edge"/>
          <c:yMode val="edge"/>
          <c:x val="0.36210028448913717"/>
          <c:y val="0.90300528394351431"/>
          <c:w val="0.29287078012645051"/>
          <c:h val="4.839761189670625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EG"/>
        </a:p>
      </c:txPr>
    </c:legend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ar-EG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101C1A-98E3-1847-9D55-3554B19CF85C}" type="doc">
      <dgm:prSet loTypeId="urn:microsoft.com/office/officeart/2005/8/layout/pyramid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CD55C6-E51E-0948-828E-32C8B924AB30}">
      <dgm:prSet phldrT="[Text]" custT="1"/>
      <dgm:spPr/>
      <dgm:t>
        <a:bodyPr/>
        <a:lstStyle/>
        <a:p>
          <a:pPr rtl="0"/>
          <a:endParaRPr lang="en-US" sz="1400" dirty="0"/>
        </a:p>
      </dgm:t>
    </dgm:pt>
    <dgm:pt modelId="{B2D4DF84-B463-A34F-ADAA-A6F78AE3F09E}" type="parTrans" cxnId="{9BD6678B-83CC-9449-876C-0D09AD3B5EE3}">
      <dgm:prSet/>
      <dgm:spPr/>
      <dgm:t>
        <a:bodyPr/>
        <a:lstStyle/>
        <a:p>
          <a:endParaRPr lang="en-US"/>
        </a:p>
      </dgm:t>
    </dgm:pt>
    <dgm:pt modelId="{E037310B-75F5-4942-94CF-2A4FE2314BDB}" type="sibTrans" cxnId="{9BD6678B-83CC-9449-876C-0D09AD3B5EE3}">
      <dgm:prSet/>
      <dgm:spPr/>
      <dgm:t>
        <a:bodyPr/>
        <a:lstStyle/>
        <a:p>
          <a:endParaRPr lang="en-US"/>
        </a:p>
      </dgm:t>
    </dgm:pt>
    <dgm:pt modelId="{B2CD6BD8-C3D9-B64B-A54C-B19484EB376A}">
      <dgm:prSet phldrT="[Text]" custT="1"/>
      <dgm:spPr/>
      <dgm:t>
        <a:bodyPr/>
        <a:lstStyle/>
        <a:p>
          <a:pPr rtl="0"/>
          <a:endParaRPr lang="en-US" sz="1400" dirty="0"/>
        </a:p>
      </dgm:t>
    </dgm:pt>
    <dgm:pt modelId="{A8B72024-C53E-A04D-9CB3-0CEB075F2728}" type="parTrans" cxnId="{5E3101E8-90BF-734A-A678-4BCF3796EEA8}">
      <dgm:prSet/>
      <dgm:spPr/>
      <dgm:t>
        <a:bodyPr/>
        <a:lstStyle/>
        <a:p>
          <a:endParaRPr lang="en-US"/>
        </a:p>
      </dgm:t>
    </dgm:pt>
    <dgm:pt modelId="{44051A4C-5E49-C34D-ACAD-F3F7519C5A62}" type="sibTrans" cxnId="{5E3101E8-90BF-734A-A678-4BCF3796EEA8}">
      <dgm:prSet/>
      <dgm:spPr/>
      <dgm:t>
        <a:bodyPr/>
        <a:lstStyle/>
        <a:p>
          <a:endParaRPr lang="en-US"/>
        </a:p>
      </dgm:t>
    </dgm:pt>
    <dgm:pt modelId="{AD2061B5-ACDD-3143-AA66-3B061BE12A67}">
      <dgm:prSet phldrT="[Text]" custT="1"/>
      <dgm:spPr/>
      <dgm:t>
        <a:bodyPr/>
        <a:lstStyle/>
        <a:p>
          <a:pPr rtl="0"/>
          <a:endParaRPr lang="en-US" sz="1400" dirty="0"/>
        </a:p>
      </dgm:t>
    </dgm:pt>
    <dgm:pt modelId="{29448467-A95F-9240-B74B-1EFF9630445D}" type="parTrans" cxnId="{AE834DB5-337E-1343-951D-AA3EA084736E}">
      <dgm:prSet/>
      <dgm:spPr/>
      <dgm:t>
        <a:bodyPr/>
        <a:lstStyle/>
        <a:p>
          <a:endParaRPr lang="en-US"/>
        </a:p>
      </dgm:t>
    </dgm:pt>
    <dgm:pt modelId="{127983D7-4B15-0048-8D97-AB618E638483}" type="sibTrans" cxnId="{AE834DB5-337E-1343-951D-AA3EA084736E}">
      <dgm:prSet/>
      <dgm:spPr/>
      <dgm:t>
        <a:bodyPr/>
        <a:lstStyle/>
        <a:p>
          <a:endParaRPr lang="en-US"/>
        </a:p>
      </dgm:t>
    </dgm:pt>
    <dgm:pt modelId="{3250D8B2-5AB5-A243-90BB-ED1F7394DD50}">
      <dgm:prSet phldrT="[Text]" custT="1"/>
      <dgm:spPr/>
      <dgm:t>
        <a:bodyPr/>
        <a:lstStyle/>
        <a:p>
          <a:pPr rtl="0"/>
          <a:endParaRPr lang="en-US" sz="1400" dirty="0"/>
        </a:p>
      </dgm:t>
    </dgm:pt>
    <dgm:pt modelId="{EE937041-5A5B-2D45-801C-3583BF46721C}" type="parTrans" cxnId="{5FB5F7D3-2D6D-EC41-AE71-CD1CEBF9FD65}">
      <dgm:prSet/>
      <dgm:spPr/>
      <dgm:t>
        <a:bodyPr/>
        <a:lstStyle/>
        <a:p>
          <a:endParaRPr lang="en-US"/>
        </a:p>
      </dgm:t>
    </dgm:pt>
    <dgm:pt modelId="{C84D389C-E060-5A48-BD75-9167BC9BCF73}" type="sibTrans" cxnId="{5FB5F7D3-2D6D-EC41-AE71-CD1CEBF9FD65}">
      <dgm:prSet/>
      <dgm:spPr/>
      <dgm:t>
        <a:bodyPr/>
        <a:lstStyle/>
        <a:p>
          <a:endParaRPr lang="en-US"/>
        </a:p>
      </dgm:t>
    </dgm:pt>
    <dgm:pt modelId="{BFB06138-8EE9-EF44-A9AE-5061AACE0A0A}" type="pres">
      <dgm:prSet presAssocID="{33101C1A-98E3-1847-9D55-3554B19CF85C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pPr rtl="1"/>
          <a:endParaRPr lang="ar-EG"/>
        </a:p>
      </dgm:t>
    </dgm:pt>
    <dgm:pt modelId="{C47DA205-F7D0-DB48-92DF-0936465BB796}" type="pres">
      <dgm:prSet presAssocID="{33101C1A-98E3-1847-9D55-3554B19CF85C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pPr rtl="1"/>
          <a:endParaRPr lang="ar-EG"/>
        </a:p>
      </dgm:t>
    </dgm:pt>
    <dgm:pt modelId="{FE10103A-8712-1B4A-A66F-7D6965FC826B}" type="pres">
      <dgm:prSet presAssocID="{33101C1A-98E3-1847-9D55-3554B19CF85C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pPr rtl="1"/>
          <a:endParaRPr lang="ar-EG"/>
        </a:p>
      </dgm:t>
    </dgm:pt>
    <dgm:pt modelId="{FBDD6F5F-AE60-E249-A54F-7BEFB45A8A85}" type="pres">
      <dgm:prSet presAssocID="{33101C1A-98E3-1847-9D55-3554B19CF85C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pPr rtl="1"/>
          <a:endParaRPr lang="ar-EG"/>
        </a:p>
      </dgm:t>
    </dgm:pt>
    <dgm:pt modelId="{050F72C5-B19C-F14D-A8F6-C9AA4034FC87}" type="pres">
      <dgm:prSet presAssocID="{33101C1A-98E3-1847-9D55-3554B19CF85C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pPr rtl="1"/>
          <a:endParaRPr lang="ar-EG"/>
        </a:p>
      </dgm:t>
    </dgm:pt>
  </dgm:ptLst>
  <dgm:cxnLst>
    <dgm:cxn modelId="{5FB5F7D3-2D6D-EC41-AE71-CD1CEBF9FD65}" srcId="{33101C1A-98E3-1847-9D55-3554B19CF85C}" destId="{3250D8B2-5AB5-A243-90BB-ED1F7394DD50}" srcOrd="3" destOrd="0" parTransId="{EE937041-5A5B-2D45-801C-3583BF46721C}" sibTransId="{C84D389C-E060-5A48-BD75-9167BC9BCF73}"/>
    <dgm:cxn modelId="{F07D6CDE-3930-F749-81C0-9EAAAFF54A76}" type="presOf" srcId="{32CD55C6-E51E-0948-828E-32C8B924AB30}" destId="{C47DA205-F7D0-DB48-92DF-0936465BB796}" srcOrd="0" destOrd="0" presId="urn:microsoft.com/office/officeart/2005/8/layout/pyramid4"/>
    <dgm:cxn modelId="{91359836-64D4-3846-B2E2-190B10D54905}" type="presOf" srcId="{33101C1A-98E3-1847-9D55-3554B19CF85C}" destId="{BFB06138-8EE9-EF44-A9AE-5061AACE0A0A}" srcOrd="0" destOrd="0" presId="urn:microsoft.com/office/officeart/2005/8/layout/pyramid4"/>
    <dgm:cxn modelId="{9BD6678B-83CC-9449-876C-0D09AD3B5EE3}" srcId="{33101C1A-98E3-1847-9D55-3554B19CF85C}" destId="{32CD55C6-E51E-0948-828E-32C8B924AB30}" srcOrd="0" destOrd="0" parTransId="{B2D4DF84-B463-A34F-ADAA-A6F78AE3F09E}" sibTransId="{E037310B-75F5-4942-94CF-2A4FE2314BDB}"/>
    <dgm:cxn modelId="{339ECB75-9170-C948-818A-35F819EF8D77}" type="presOf" srcId="{3250D8B2-5AB5-A243-90BB-ED1F7394DD50}" destId="{050F72C5-B19C-F14D-A8F6-C9AA4034FC87}" srcOrd="0" destOrd="0" presId="urn:microsoft.com/office/officeart/2005/8/layout/pyramid4"/>
    <dgm:cxn modelId="{F226E0E2-A3C0-1941-AE44-AF998057A431}" type="presOf" srcId="{AD2061B5-ACDD-3143-AA66-3B061BE12A67}" destId="{FBDD6F5F-AE60-E249-A54F-7BEFB45A8A85}" srcOrd="0" destOrd="0" presId="urn:microsoft.com/office/officeart/2005/8/layout/pyramid4"/>
    <dgm:cxn modelId="{5E3101E8-90BF-734A-A678-4BCF3796EEA8}" srcId="{33101C1A-98E3-1847-9D55-3554B19CF85C}" destId="{B2CD6BD8-C3D9-B64B-A54C-B19484EB376A}" srcOrd="1" destOrd="0" parTransId="{A8B72024-C53E-A04D-9CB3-0CEB075F2728}" sibTransId="{44051A4C-5E49-C34D-ACAD-F3F7519C5A62}"/>
    <dgm:cxn modelId="{AE834DB5-337E-1343-951D-AA3EA084736E}" srcId="{33101C1A-98E3-1847-9D55-3554B19CF85C}" destId="{AD2061B5-ACDD-3143-AA66-3B061BE12A67}" srcOrd="2" destOrd="0" parTransId="{29448467-A95F-9240-B74B-1EFF9630445D}" sibTransId="{127983D7-4B15-0048-8D97-AB618E638483}"/>
    <dgm:cxn modelId="{0681E24A-1724-D743-BA3E-86D9F08C8191}" type="presOf" srcId="{B2CD6BD8-C3D9-B64B-A54C-B19484EB376A}" destId="{FE10103A-8712-1B4A-A66F-7D6965FC826B}" srcOrd="0" destOrd="0" presId="urn:microsoft.com/office/officeart/2005/8/layout/pyramid4"/>
    <dgm:cxn modelId="{20C0197E-644F-BA49-A4DA-E15097F69B1D}" type="presParOf" srcId="{BFB06138-8EE9-EF44-A9AE-5061AACE0A0A}" destId="{C47DA205-F7D0-DB48-92DF-0936465BB796}" srcOrd="0" destOrd="0" presId="urn:microsoft.com/office/officeart/2005/8/layout/pyramid4"/>
    <dgm:cxn modelId="{694077E8-BC8D-674B-8BE2-C3A20D41CCE1}" type="presParOf" srcId="{BFB06138-8EE9-EF44-A9AE-5061AACE0A0A}" destId="{FE10103A-8712-1B4A-A66F-7D6965FC826B}" srcOrd="1" destOrd="0" presId="urn:microsoft.com/office/officeart/2005/8/layout/pyramid4"/>
    <dgm:cxn modelId="{3519B6A6-258E-F440-8C95-80F63B7C4BE3}" type="presParOf" srcId="{BFB06138-8EE9-EF44-A9AE-5061AACE0A0A}" destId="{FBDD6F5F-AE60-E249-A54F-7BEFB45A8A85}" srcOrd="2" destOrd="0" presId="urn:microsoft.com/office/officeart/2005/8/layout/pyramid4"/>
    <dgm:cxn modelId="{0529BBE0-AF8D-4F48-A2E2-6EF8E30869C8}" type="presParOf" srcId="{BFB06138-8EE9-EF44-A9AE-5061AACE0A0A}" destId="{050F72C5-B19C-F14D-A8F6-C9AA4034FC87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B1F3D8-D957-B14D-87E1-B0D1D6D72F90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4E1FAB-E659-0644-A4E3-1F16F3B0BCF7}">
      <dgm:prSet phldrT="[Text]"/>
      <dgm:spPr>
        <a:solidFill>
          <a:srgbClr val="4472C4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Business Analysis adds values to organizations through ensuring that implemented business change solutions are aligned with business needs</a:t>
          </a:r>
          <a:endParaRPr lang="en-US" dirty="0"/>
        </a:p>
      </dgm:t>
    </dgm:pt>
    <dgm:pt modelId="{DB8A1B93-6ECA-6A42-BEC2-6583C323B8C8}" type="parTrans" cxnId="{88F1B710-0A38-D449-BA82-6ED7038BA087}">
      <dgm:prSet/>
      <dgm:spPr/>
      <dgm:t>
        <a:bodyPr/>
        <a:lstStyle/>
        <a:p>
          <a:endParaRPr lang="en-US"/>
        </a:p>
      </dgm:t>
    </dgm:pt>
    <dgm:pt modelId="{D079DF24-8556-B346-90C4-B243A89C4F04}" type="sibTrans" cxnId="{88F1B710-0A38-D449-BA82-6ED7038BA087}">
      <dgm:prSet/>
      <dgm:spPr/>
      <dgm:t>
        <a:bodyPr/>
        <a:lstStyle/>
        <a:p>
          <a:endParaRPr lang="en-US"/>
        </a:p>
      </dgm:t>
    </dgm:pt>
    <dgm:pt modelId="{2C825ABE-DE0F-3C4F-864C-33773D1AC65F}">
      <dgm:prSet/>
      <dgm:spPr>
        <a:solidFill>
          <a:srgbClr val="4472C4"/>
        </a:solidFill>
      </dgm:spPr>
      <dgm:t>
        <a:bodyPr/>
        <a:lstStyle/>
        <a:p>
          <a:r>
            <a: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Business analysis is the application of knowledge, skills, tools and techniques to Determine problems, identify viable solutions, gather, analyze, document and implement requirements to achieve benefits</a:t>
          </a:r>
        </a:p>
      </dgm:t>
    </dgm:pt>
    <dgm:pt modelId="{63DCD196-D9EE-BE45-943C-558545086905}" type="parTrans" cxnId="{F3F17945-E863-DE49-BC42-35E1C487BE97}">
      <dgm:prSet/>
      <dgm:spPr/>
      <dgm:t>
        <a:bodyPr/>
        <a:lstStyle/>
        <a:p>
          <a:endParaRPr lang="en-US"/>
        </a:p>
      </dgm:t>
    </dgm:pt>
    <dgm:pt modelId="{8835A38D-BEEA-8545-8678-AF03C9446722}" type="sibTrans" cxnId="{F3F17945-E863-DE49-BC42-35E1C487BE97}">
      <dgm:prSet/>
      <dgm:spPr/>
      <dgm:t>
        <a:bodyPr/>
        <a:lstStyle/>
        <a:p>
          <a:endParaRPr lang="en-US"/>
        </a:p>
      </dgm:t>
    </dgm:pt>
    <dgm:pt modelId="{83F9A072-BF21-3B4F-AF6A-3C82E3BF4D9A}">
      <dgm:prSet/>
      <dgm:spPr>
        <a:solidFill>
          <a:srgbClr val="4472C4"/>
        </a:solidFill>
      </dgm:spPr>
      <dgm:t>
        <a:bodyPr/>
        <a:lstStyle/>
        <a:p>
          <a:r>
            <a:rPr lang="en-US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Analyzing a Business System means Studying: People, Processes, Technology, and organizational context</a:t>
          </a:r>
        </a:p>
      </dgm:t>
    </dgm:pt>
    <dgm:pt modelId="{32457702-B86E-454D-85CD-FFBCAA4C478A}" type="parTrans" cxnId="{D7E16C52-41A0-EB46-9F71-88B39FEE54F2}">
      <dgm:prSet/>
      <dgm:spPr/>
      <dgm:t>
        <a:bodyPr/>
        <a:lstStyle/>
        <a:p>
          <a:endParaRPr lang="en-US"/>
        </a:p>
      </dgm:t>
    </dgm:pt>
    <dgm:pt modelId="{E56CEDF3-BE27-6A41-9776-3B0ABD225E8A}" type="sibTrans" cxnId="{D7E16C52-41A0-EB46-9F71-88B39FEE54F2}">
      <dgm:prSet/>
      <dgm:spPr/>
      <dgm:t>
        <a:bodyPr/>
        <a:lstStyle/>
        <a:p>
          <a:endParaRPr lang="en-US"/>
        </a:p>
      </dgm:t>
    </dgm:pt>
    <dgm:pt modelId="{D038035D-5996-2444-BC35-BDF1C0707200}">
      <dgm:prSet/>
      <dgm:spPr>
        <a:solidFill>
          <a:srgbClr val="4472C4"/>
        </a:solidFill>
      </dgm:spPr>
      <dgm:t>
        <a:bodyPr/>
        <a:lstStyle/>
        <a:p>
          <a:r>
            <a:rPr lang="en-US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Business analysis is a set of processes guided by principles</a:t>
          </a:r>
          <a:endParaRPr lang="en-US" dirty="0">
            <a:effectLst/>
            <a:latin typeface="Times New Roman" panose="02020603050405020304" pitchFamily="18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2812E816-F50D-F845-9D25-AD29E6F33A86}" type="parTrans" cxnId="{73937830-E1A8-EB44-AE14-AC73E412463D}">
      <dgm:prSet/>
      <dgm:spPr/>
      <dgm:t>
        <a:bodyPr/>
        <a:lstStyle/>
        <a:p>
          <a:endParaRPr lang="en-US"/>
        </a:p>
      </dgm:t>
    </dgm:pt>
    <dgm:pt modelId="{9E56571F-999C-1645-9AD7-F1D38077E84D}" type="sibTrans" cxnId="{73937830-E1A8-EB44-AE14-AC73E412463D}">
      <dgm:prSet/>
      <dgm:spPr/>
      <dgm:t>
        <a:bodyPr/>
        <a:lstStyle/>
        <a:p>
          <a:endParaRPr lang="en-US"/>
        </a:p>
      </dgm:t>
    </dgm:pt>
    <dgm:pt modelId="{D80DA091-FED0-1B4D-827F-FFA5C4DA7BE3}" type="pres">
      <dgm:prSet presAssocID="{86B1F3D8-D957-B14D-87E1-B0D1D6D72F9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pPr rtl="1"/>
          <a:endParaRPr lang="ar-EG"/>
        </a:p>
      </dgm:t>
    </dgm:pt>
    <dgm:pt modelId="{9E2E74E5-16AB-A84F-8AF0-27AF8F6D8599}" type="pres">
      <dgm:prSet presAssocID="{654E1FAB-E659-0644-A4E3-1F16F3B0BCF7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pPr rtl="1"/>
          <a:endParaRPr lang="ar-EG"/>
        </a:p>
      </dgm:t>
    </dgm:pt>
    <dgm:pt modelId="{26D8C1BC-233A-3040-B795-DCE97ACF459B}" type="pres">
      <dgm:prSet presAssocID="{D079DF24-8556-B346-90C4-B243A89C4F04}" presName="spacer" presStyleCnt="0"/>
      <dgm:spPr/>
    </dgm:pt>
    <dgm:pt modelId="{B14C813E-4D77-0749-AD3F-A45BCDC02E46}" type="pres">
      <dgm:prSet presAssocID="{2C825ABE-DE0F-3C4F-864C-33773D1AC65F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pPr rtl="1"/>
          <a:endParaRPr lang="ar-EG"/>
        </a:p>
      </dgm:t>
    </dgm:pt>
    <dgm:pt modelId="{2CD50C98-EDBD-854D-8744-07122B1D2524}" type="pres">
      <dgm:prSet presAssocID="{8835A38D-BEEA-8545-8678-AF03C9446722}" presName="spacer" presStyleCnt="0"/>
      <dgm:spPr/>
    </dgm:pt>
    <dgm:pt modelId="{E8F4ECC8-54C9-2B48-BD19-38CEA2E2AA21}" type="pres">
      <dgm:prSet presAssocID="{83F9A072-BF21-3B4F-AF6A-3C82E3BF4D9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pPr rtl="1"/>
          <a:endParaRPr lang="ar-EG"/>
        </a:p>
      </dgm:t>
    </dgm:pt>
    <dgm:pt modelId="{02CB68AC-3113-384F-B655-E378A830080B}" type="pres">
      <dgm:prSet presAssocID="{E56CEDF3-BE27-6A41-9776-3B0ABD225E8A}" presName="spacer" presStyleCnt="0"/>
      <dgm:spPr/>
    </dgm:pt>
    <dgm:pt modelId="{A83473DE-CF61-184E-8649-90BE423A33E4}" type="pres">
      <dgm:prSet presAssocID="{D038035D-5996-2444-BC35-BDF1C0707200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pPr rtl="1"/>
          <a:endParaRPr lang="ar-EG"/>
        </a:p>
      </dgm:t>
    </dgm:pt>
  </dgm:ptLst>
  <dgm:cxnLst>
    <dgm:cxn modelId="{73937830-E1A8-EB44-AE14-AC73E412463D}" srcId="{86B1F3D8-D957-B14D-87E1-B0D1D6D72F90}" destId="{D038035D-5996-2444-BC35-BDF1C0707200}" srcOrd="3" destOrd="0" parTransId="{2812E816-F50D-F845-9D25-AD29E6F33A86}" sibTransId="{9E56571F-999C-1645-9AD7-F1D38077E84D}"/>
    <dgm:cxn modelId="{F23FEE02-5539-3447-8A68-966349ADEA01}" type="presOf" srcId="{D038035D-5996-2444-BC35-BDF1C0707200}" destId="{A83473DE-CF61-184E-8649-90BE423A33E4}" srcOrd="0" destOrd="0" presId="urn:microsoft.com/office/officeart/2005/8/layout/vList2"/>
    <dgm:cxn modelId="{7359ABE1-D176-5E40-A683-582D78EE354E}" type="presOf" srcId="{2C825ABE-DE0F-3C4F-864C-33773D1AC65F}" destId="{B14C813E-4D77-0749-AD3F-A45BCDC02E46}" srcOrd="0" destOrd="0" presId="urn:microsoft.com/office/officeart/2005/8/layout/vList2"/>
    <dgm:cxn modelId="{D7E16C52-41A0-EB46-9F71-88B39FEE54F2}" srcId="{86B1F3D8-D957-B14D-87E1-B0D1D6D72F90}" destId="{83F9A072-BF21-3B4F-AF6A-3C82E3BF4D9A}" srcOrd="2" destOrd="0" parTransId="{32457702-B86E-454D-85CD-FFBCAA4C478A}" sibTransId="{E56CEDF3-BE27-6A41-9776-3B0ABD225E8A}"/>
    <dgm:cxn modelId="{6EA6A7D5-182F-F14B-8877-2B44E7F10BF0}" type="presOf" srcId="{654E1FAB-E659-0644-A4E3-1F16F3B0BCF7}" destId="{9E2E74E5-16AB-A84F-8AF0-27AF8F6D8599}" srcOrd="0" destOrd="0" presId="urn:microsoft.com/office/officeart/2005/8/layout/vList2"/>
    <dgm:cxn modelId="{88F1B710-0A38-D449-BA82-6ED7038BA087}" srcId="{86B1F3D8-D957-B14D-87E1-B0D1D6D72F90}" destId="{654E1FAB-E659-0644-A4E3-1F16F3B0BCF7}" srcOrd="0" destOrd="0" parTransId="{DB8A1B93-6ECA-6A42-BEC2-6583C323B8C8}" sibTransId="{D079DF24-8556-B346-90C4-B243A89C4F04}"/>
    <dgm:cxn modelId="{DE9DD29C-EF36-924A-AD14-5D221DBE0311}" type="presOf" srcId="{83F9A072-BF21-3B4F-AF6A-3C82E3BF4D9A}" destId="{E8F4ECC8-54C9-2B48-BD19-38CEA2E2AA21}" srcOrd="0" destOrd="0" presId="urn:microsoft.com/office/officeart/2005/8/layout/vList2"/>
    <dgm:cxn modelId="{F3F17945-E863-DE49-BC42-35E1C487BE97}" srcId="{86B1F3D8-D957-B14D-87E1-B0D1D6D72F90}" destId="{2C825ABE-DE0F-3C4F-864C-33773D1AC65F}" srcOrd="1" destOrd="0" parTransId="{63DCD196-D9EE-BE45-943C-558545086905}" sibTransId="{8835A38D-BEEA-8545-8678-AF03C9446722}"/>
    <dgm:cxn modelId="{ABCAA252-E5DC-0E4F-A303-385C1541199F}" type="presOf" srcId="{86B1F3D8-D957-B14D-87E1-B0D1D6D72F90}" destId="{D80DA091-FED0-1B4D-827F-FFA5C4DA7BE3}" srcOrd="0" destOrd="0" presId="urn:microsoft.com/office/officeart/2005/8/layout/vList2"/>
    <dgm:cxn modelId="{674ABEC2-538C-9E47-AE56-6BD18B8D256B}" type="presParOf" srcId="{D80DA091-FED0-1B4D-827F-FFA5C4DA7BE3}" destId="{9E2E74E5-16AB-A84F-8AF0-27AF8F6D8599}" srcOrd="0" destOrd="0" presId="urn:microsoft.com/office/officeart/2005/8/layout/vList2"/>
    <dgm:cxn modelId="{9651CF83-84C7-C444-9E30-CD7E08C07732}" type="presParOf" srcId="{D80DA091-FED0-1B4D-827F-FFA5C4DA7BE3}" destId="{26D8C1BC-233A-3040-B795-DCE97ACF459B}" srcOrd="1" destOrd="0" presId="urn:microsoft.com/office/officeart/2005/8/layout/vList2"/>
    <dgm:cxn modelId="{40AFAC0E-1251-1F4A-BA5C-D2BF5B425C83}" type="presParOf" srcId="{D80DA091-FED0-1B4D-827F-FFA5C4DA7BE3}" destId="{B14C813E-4D77-0749-AD3F-A45BCDC02E46}" srcOrd="2" destOrd="0" presId="urn:microsoft.com/office/officeart/2005/8/layout/vList2"/>
    <dgm:cxn modelId="{B961035C-4010-AC4D-A4C4-449E622ADF2C}" type="presParOf" srcId="{D80DA091-FED0-1B4D-827F-FFA5C4DA7BE3}" destId="{2CD50C98-EDBD-854D-8744-07122B1D2524}" srcOrd="3" destOrd="0" presId="urn:microsoft.com/office/officeart/2005/8/layout/vList2"/>
    <dgm:cxn modelId="{E9B33067-24D7-474D-8B0D-39DD4986E321}" type="presParOf" srcId="{D80DA091-FED0-1B4D-827F-FFA5C4DA7BE3}" destId="{E8F4ECC8-54C9-2B48-BD19-38CEA2E2AA21}" srcOrd="4" destOrd="0" presId="urn:microsoft.com/office/officeart/2005/8/layout/vList2"/>
    <dgm:cxn modelId="{253DC0B7-6087-094F-9FBB-79ACA36B8BFB}" type="presParOf" srcId="{D80DA091-FED0-1B4D-827F-FFA5C4DA7BE3}" destId="{02CB68AC-3113-384F-B655-E378A830080B}" srcOrd="5" destOrd="0" presId="urn:microsoft.com/office/officeart/2005/8/layout/vList2"/>
    <dgm:cxn modelId="{750AA3A1-7716-ED4D-94C8-BA2C9828B361}" type="presParOf" srcId="{D80DA091-FED0-1B4D-827F-FFA5C4DA7BE3}" destId="{A83473DE-CF61-184E-8649-90BE423A33E4}" srcOrd="6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7DA205-F7D0-DB48-92DF-0936465BB796}">
      <dsp:nvSpPr>
        <dsp:cNvPr id="0" name=""/>
        <dsp:cNvSpPr/>
      </dsp:nvSpPr>
      <dsp:spPr>
        <a:xfrm>
          <a:off x="5241501" y="0"/>
          <a:ext cx="1708997" cy="170899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</dsp:txBody>
      <dsp:txXfrm>
        <a:off x="5668750" y="854499"/>
        <a:ext cx="854499" cy="854498"/>
      </dsp:txXfrm>
    </dsp:sp>
    <dsp:sp modelId="{FE10103A-8712-1B4A-A66F-7D6965FC826B}">
      <dsp:nvSpPr>
        <dsp:cNvPr id="0" name=""/>
        <dsp:cNvSpPr/>
      </dsp:nvSpPr>
      <dsp:spPr>
        <a:xfrm>
          <a:off x="4387002" y="1708997"/>
          <a:ext cx="1708997" cy="170899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</dsp:txBody>
      <dsp:txXfrm>
        <a:off x="4814251" y="2563496"/>
        <a:ext cx="854499" cy="854498"/>
      </dsp:txXfrm>
    </dsp:sp>
    <dsp:sp modelId="{FBDD6F5F-AE60-E249-A54F-7BEFB45A8A85}">
      <dsp:nvSpPr>
        <dsp:cNvPr id="0" name=""/>
        <dsp:cNvSpPr/>
      </dsp:nvSpPr>
      <dsp:spPr>
        <a:xfrm rot="10800000">
          <a:off x="5241501" y="1708997"/>
          <a:ext cx="1708997" cy="170899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</dsp:txBody>
      <dsp:txXfrm rot="10800000">
        <a:off x="5668750" y="1708997"/>
        <a:ext cx="854499" cy="854498"/>
      </dsp:txXfrm>
    </dsp:sp>
    <dsp:sp modelId="{050F72C5-B19C-F14D-A8F6-C9AA4034FC87}">
      <dsp:nvSpPr>
        <dsp:cNvPr id="0" name=""/>
        <dsp:cNvSpPr/>
      </dsp:nvSpPr>
      <dsp:spPr>
        <a:xfrm>
          <a:off x="6096000" y="1708997"/>
          <a:ext cx="1708997" cy="170899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</dsp:txBody>
      <dsp:txXfrm>
        <a:off x="6523249" y="2563496"/>
        <a:ext cx="854499" cy="8544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E74E5-16AB-A84F-8AF0-27AF8F6D8599}">
      <dsp:nvSpPr>
        <dsp:cNvPr id="0" name=""/>
        <dsp:cNvSpPr/>
      </dsp:nvSpPr>
      <dsp:spPr>
        <a:xfrm>
          <a:off x="0" y="559702"/>
          <a:ext cx="8593464" cy="617760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1600" kern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Business Analysis adds values to organizations through ensuring that implemented business change solutions are aligned with business needs</a:t>
          </a:r>
          <a:endParaRPr lang="en-US" sz="1600" kern="1200" dirty="0"/>
        </a:p>
      </dsp:txBody>
      <dsp:txXfrm>
        <a:off x="30157" y="589859"/>
        <a:ext cx="8533150" cy="557446"/>
      </dsp:txXfrm>
    </dsp:sp>
    <dsp:sp modelId="{B14C813E-4D77-0749-AD3F-A45BCDC02E46}">
      <dsp:nvSpPr>
        <dsp:cNvPr id="0" name=""/>
        <dsp:cNvSpPr/>
      </dsp:nvSpPr>
      <dsp:spPr>
        <a:xfrm>
          <a:off x="0" y="1223542"/>
          <a:ext cx="8593464" cy="617760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Business analysis is the application of knowledge, skills, tools and techniques to Determine problems, identify viable solutions, gather, analyze, document and implement requirements to achieve benefits</a:t>
          </a:r>
        </a:p>
      </dsp:txBody>
      <dsp:txXfrm>
        <a:off x="30157" y="1253699"/>
        <a:ext cx="8533150" cy="557446"/>
      </dsp:txXfrm>
    </dsp:sp>
    <dsp:sp modelId="{E8F4ECC8-54C9-2B48-BD19-38CEA2E2AA21}">
      <dsp:nvSpPr>
        <dsp:cNvPr id="0" name=""/>
        <dsp:cNvSpPr/>
      </dsp:nvSpPr>
      <dsp:spPr>
        <a:xfrm>
          <a:off x="0" y="1887383"/>
          <a:ext cx="8593464" cy="617760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Analyzing a Business System means Studying: People, Processes, Technology, and organizational context</a:t>
          </a:r>
        </a:p>
      </dsp:txBody>
      <dsp:txXfrm>
        <a:off x="30157" y="1917540"/>
        <a:ext cx="8533150" cy="557446"/>
      </dsp:txXfrm>
    </dsp:sp>
    <dsp:sp modelId="{A83473DE-CF61-184E-8649-90BE423A33E4}">
      <dsp:nvSpPr>
        <dsp:cNvPr id="0" name=""/>
        <dsp:cNvSpPr/>
      </dsp:nvSpPr>
      <dsp:spPr>
        <a:xfrm>
          <a:off x="0" y="2551223"/>
          <a:ext cx="8593464" cy="617760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Business analysis is a set of processes guided by principles</a:t>
          </a:r>
          <a:endParaRPr lang="en-US" sz="1600" kern="1200" dirty="0">
            <a:effectLst/>
            <a:latin typeface="Times New Roman" panose="02020603050405020304" pitchFamily="18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30157" y="2581380"/>
        <a:ext cx="8533150" cy="557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12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9" name="Google Shape;15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62189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4_Title Slide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5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99070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2421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17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mi.org/-/media/pmi/documents/public/pdf/white-papers/business-analysis-outcomes.pdf?rev=702d20b862484f6bb49ebfc3ec82f560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105196" y="3794396"/>
            <a:ext cx="48864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Eng. Ahmed Hussein, MBA,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PfMP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©, PMP©, CMP APMG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108644" y="2424037"/>
            <a:ext cx="427976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Business </a:t>
            </a:r>
            <a:b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-540265" y="5843657"/>
            <a:ext cx="4886462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 Lecture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35766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PMG 461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Bachelor of Project Management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we will cover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598250" y="2495028"/>
            <a:ext cx="84173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about Course Objectives and Schedule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Introduction to Project Business Analysis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308815" y="1329617"/>
            <a:ext cx="1351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385474" y="1599946"/>
            <a:ext cx="1191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person in a suit and tie&#10;&#10;Description automatically generated">
            <a:extLst>
              <a:ext uri="{FF2B5EF4-FFF2-40B4-BE49-F238E27FC236}">
                <a16:creationId xmlns:a16="http://schemas.microsoft.com/office/drawing/2014/main" xmlns="" id="{1BCF96DA-2E7A-BCEB-FA92-7E3E3899F9B5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3"/>
          <a:srcRect l="14288" r="14288"/>
          <a:stretch/>
        </p:blipFill>
        <p:spPr>
          <a:xfrm>
            <a:off x="8208842" y="1717475"/>
            <a:ext cx="3251002" cy="4552695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xmlns="" id="{B6CEED4B-33E4-F194-1465-0F72064630F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59224" y="117275"/>
            <a:ext cx="7580089" cy="1600200"/>
          </a:xfrm>
        </p:spPr>
        <p:txBody>
          <a:bodyPr>
            <a:noAutofit/>
          </a:bodyPr>
          <a:lstStyle/>
          <a:p>
            <a:r>
              <a:rPr lang="en-US" sz="2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Eng. Ahmed Hussein, MBA, PfMP©, PMP© and APMG-Change Management Practitioner</a:t>
            </a:r>
            <a:endParaRPr lang="ar-SA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xmlns="" id="{3924C701-1736-5D9C-CC8B-145D379F064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59224" y="1420898"/>
            <a:ext cx="6889067" cy="4694289"/>
          </a:xfrm>
        </p:spPr>
        <p:txBody>
          <a:bodyPr>
            <a:noAutofit/>
          </a:bodyPr>
          <a:lstStyle/>
          <a:p>
            <a:pPr marL="514350" marR="31877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L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ecturer and management consultant with &gt;30 years of executive management experience</a:t>
            </a:r>
          </a:p>
          <a:p>
            <a:pPr marL="514350" marR="31877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Lecturing experience over 15 years </a:t>
            </a:r>
            <a:r>
              <a:rPr lang="en-US" sz="1800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on:</a:t>
            </a:r>
          </a:p>
          <a:p>
            <a:pPr marL="971550" marR="318770" lvl="1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Portfolio/ Program / Project Management, </a:t>
            </a:r>
          </a:p>
          <a:p>
            <a:pPr marL="971550" marR="318770" lvl="1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Strategic Management</a:t>
            </a:r>
            <a:r>
              <a:rPr lang="en-US" sz="1600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 and </a:t>
            </a:r>
            <a:r>
              <a:rPr lang="en-US" sz="16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Organizational Change Management and Business Transformation, </a:t>
            </a:r>
          </a:p>
          <a:p>
            <a:pPr marL="514350" marR="31877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Led programs and projects worth over 1 B USD</a:t>
            </a:r>
          </a:p>
          <a:p>
            <a:pPr marL="514350" marR="31877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Established and led several PMOs, and developed </a:t>
            </a:r>
            <a:r>
              <a:rPr lang="en-US" sz="1800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h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ybrid PM methodologies to deployed at various organizations and government entities</a:t>
            </a:r>
          </a:p>
          <a:p>
            <a:pPr marL="514350" indent="-285750" algn="just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Contributed to development and review of several standards and certifications with Project Management Institute (PMI)</a:t>
            </a:r>
            <a:endParaRPr lang="en-US" sz="1800" dirty="0">
              <a:effectLst/>
              <a:latin typeface="Times New Roman" panose="02020603050405020304" pitchFamily="18" charset="0"/>
              <a:ea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 marL="514350" indent="-285750" algn="just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Held voluntary leadership roles in Project Management Institute (PMI) as a founding board member and Vice President of PMI Egypt Chapter </a:t>
            </a:r>
          </a:p>
          <a:p>
            <a:pPr marL="514350" indent="-285750" algn="just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Broad international exposure spanning across diverse cultural groups within MENA, Europe &amp; USA and different industries</a:t>
            </a:r>
          </a:p>
          <a:p>
            <a:pPr marL="514350" indent="-285750" algn="just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Member of Project Management Institute and The Association of Change Management Professionals (ACMP)</a:t>
            </a:r>
            <a:endParaRPr lang="x-none" sz="1800" dirty="0">
              <a:effectLst/>
              <a:latin typeface="Times New Roman" panose="02020603050405020304" pitchFamily="18" charset="0"/>
              <a:ea typeface="Arial Unicode MS" panose="020B0604020202020204" pitchFamily="34" charset="-128"/>
              <a:cs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3091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250122" y="998328"/>
            <a:ext cx="46814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Objectives and Schedule</a:t>
            </a:r>
          </a:p>
          <a:p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833257" y="1139330"/>
            <a:ext cx="1364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946394" y="1354195"/>
            <a:ext cx="1149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7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542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9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 Objectives and Learning Outcomes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xmlns="" id="{645BF98D-CDCC-0361-B115-284891A65B1C}"/>
              </a:ext>
            </a:extLst>
          </p:cNvPr>
          <p:cNvSpPr/>
          <p:nvPr/>
        </p:nvSpPr>
        <p:spPr>
          <a:xfrm>
            <a:off x="1979080" y="2250758"/>
            <a:ext cx="8490429" cy="466624"/>
          </a:xfrm>
          <a:custGeom>
            <a:avLst/>
            <a:gdLst>
              <a:gd name="connsiteX0" fmla="*/ 77772 w 466623"/>
              <a:gd name="connsiteY0" fmla="*/ 0 h 8490428"/>
              <a:gd name="connsiteX1" fmla="*/ 388851 w 466623"/>
              <a:gd name="connsiteY1" fmla="*/ 0 h 8490428"/>
              <a:gd name="connsiteX2" fmla="*/ 466623 w 466623"/>
              <a:gd name="connsiteY2" fmla="*/ 77772 h 8490428"/>
              <a:gd name="connsiteX3" fmla="*/ 466623 w 466623"/>
              <a:gd name="connsiteY3" fmla="*/ 8490428 h 8490428"/>
              <a:gd name="connsiteX4" fmla="*/ 466623 w 466623"/>
              <a:gd name="connsiteY4" fmla="*/ 8490428 h 8490428"/>
              <a:gd name="connsiteX5" fmla="*/ 0 w 466623"/>
              <a:gd name="connsiteY5" fmla="*/ 8490428 h 8490428"/>
              <a:gd name="connsiteX6" fmla="*/ 0 w 466623"/>
              <a:gd name="connsiteY6" fmla="*/ 8490428 h 8490428"/>
              <a:gd name="connsiteX7" fmla="*/ 0 w 466623"/>
              <a:gd name="connsiteY7" fmla="*/ 77772 h 8490428"/>
              <a:gd name="connsiteX8" fmla="*/ 77772 w 466623"/>
              <a:gd name="connsiteY8" fmla="*/ 0 h 8490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6623" h="8490428">
                <a:moveTo>
                  <a:pt x="466623" y="1415105"/>
                </a:moveTo>
                <a:lnTo>
                  <a:pt x="466623" y="7075323"/>
                </a:lnTo>
                <a:cubicBezTo>
                  <a:pt x="466623" y="7856854"/>
                  <a:pt x="464709" y="8490419"/>
                  <a:pt x="462349" y="8490419"/>
                </a:cubicBezTo>
                <a:lnTo>
                  <a:pt x="0" y="8490419"/>
                </a:lnTo>
                <a:lnTo>
                  <a:pt x="0" y="8490419"/>
                </a:lnTo>
                <a:lnTo>
                  <a:pt x="0" y="9"/>
                </a:lnTo>
                <a:lnTo>
                  <a:pt x="0" y="9"/>
                </a:lnTo>
                <a:lnTo>
                  <a:pt x="462349" y="9"/>
                </a:lnTo>
                <a:cubicBezTo>
                  <a:pt x="464709" y="9"/>
                  <a:pt x="466623" y="633574"/>
                  <a:pt x="466623" y="1415105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46604" rIns="270429" bIns="146605" numCol="1" spcCol="1270" anchor="ctr" anchorCtr="0">
            <a:noAutofit/>
          </a:bodyPr>
          <a:lstStyle/>
          <a:p>
            <a:pPr marL="171450" lvl="1" indent="-171450" algn="l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US" sz="1800" kern="1200" dirty="0"/>
              <a:t>Learn the foundations of business analysis.</a:t>
            </a:r>
            <a:endParaRPr lang="x-none" sz="1800" kern="1200" dirty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xmlns="" id="{DCD6F21D-1F1D-34FD-98AF-BA1FEF0B622B}"/>
              </a:ext>
            </a:extLst>
          </p:cNvPr>
          <p:cNvSpPr/>
          <p:nvPr/>
        </p:nvSpPr>
        <p:spPr>
          <a:xfrm>
            <a:off x="1087904" y="2192429"/>
            <a:ext cx="891176" cy="583279"/>
          </a:xfrm>
          <a:custGeom>
            <a:avLst/>
            <a:gdLst>
              <a:gd name="connsiteX0" fmla="*/ 0 w 891176"/>
              <a:gd name="connsiteY0" fmla="*/ 97215 h 583279"/>
              <a:gd name="connsiteX1" fmla="*/ 97215 w 891176"/>
              <a:gd name="connsiteY1" fmla="*/ 0 h 583279"/>
              <a:gd name="connsiteX2" fmla="*/ 793961 w 891176"/>
              <a:gd name="connsiteY2" fmla="*/ 0 h 583279"/>
              <a:gd name="connsiteX3" fmla="*/ 891176 w 891176"/>
              <a:gd name="connsiteY3" fmla="*/ 97215 h 583279"/>
              <a:gd name="connsiteX4" fmla="*/ 891176 w 891176"/>
              <a:gd name="connsiteY4" fmla="*/ 486064 h 583279"/>
              <a:gd name="connsiteX5" fmla="*/ 793961 w 891176"/>
              <a:gd name="connsiteY5" fmla="*/ 583279 h 583279"/>
              <a:gd name="connsiteX6" fmla="*/ 97215 w 891176"/>
              <a:gd name="connsiteY6" fmla="*/ 583279 h 583279"/>
              <a:gd name="connsiteX7" fmla="*/ 0 w 891176"/>
              <a:gd name="connsiteY7" fmla="*/ 486064 h 583279"/>
              <a:gd name="connsiteX8" fmla="*/ 0 w 891176"/>
              <a:gd name="connsiteY8" fmla="*/ 97215 h 583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1176" h="583279">
                <a:moveTo>
                  <a:pt x="0" y="97215"/>
                </a:moveTo>
                <a:cubicBezTo>
                  <a:pt x="0" y="43525"/>
                  <a:pt x="43525" y="0"/>
                  <a:pt x="97215" y="0"/>
                </a:cubicBezTo>
                <a:lnTo>
                  <a:pt x="793961" y="0"/>
                </a:lnTo>
                <a:cubicBezTo>
                  <a:pt x="847651" y="0"/>
                  <a:pt x="891176" y="43525"/>
                  <a:pt x="891176" y="97215"/>
                </a:cubicBezTo>
                <a:lnTo>
                  <a:pt x="891176" y="486064"/>
                </a:lnTo>
                <a:cubicBezTo>
                  <a:pt x="891176" y="539754"/>
                  <a:pt x="847651" y="583279"/>
                  <a:pt x="793961" y="583279"/>
                </a:cubicBezTo>
                <a:lnTo>
                  <a:pt x="97215" y="583279"/>
                </a:lnTo>
                <a:cubicBezTo>
                  <a:pt x="43525" y="583279"/>
                  <a:pt x="0" y="539754"/>
                  <a:pt x="0" y="486064"/>
                </a:cubicBezTo>
                <a:lnTo>
                  <a:pt x="0" y="972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963" tIns="83718" rIns="138963" bIns="83718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900" kern="1200" dirty="0"/>
              <a:t>1</a:t>
            </a:r>
            <a:endParaRPr lang="x-none" sz="2900" kern="1200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xmlns="" id="{B0F7B468-1C93-ED42-ABBB-FE536D07D1DB}"/>
              </a:ext>
            </a:extLst>
          </p:cNvPr>
          <p:cNvSpPr/>
          <p:nvPr/>
        </p:nvSpPr>
        <p:spPr>
          <a:xfrm>
            <a:off x="1979080" y="2863202"/>
            <a:ext cx="8490429" cy="466624"/>
          </a:xfrm>
          <a:custGeom>
            <a:avLst/>
            <a:gdLst>
              <a:gd name="connsiteX0" fmla="*/ 77772 w 466623"/>
              <a:gd name="connsiteY0" fmla="*/ 0 h 8490428"/>
              <a:gd name="connsiteX1" fmla="*/ 388851 w 466623"/>
              <a:gd name="connsiteY1" fmla="*/ 0 h 8490428"/>
              <a:gd name="connsiteX2" fmla="*/ 466623 w 466623"/>
              <a:gd name="connsiteY2" fmla="*/ 77772 h 8490428"/>
              <a:gd name="connsiteX3" fmla="*/ 466623 w 466623"/>
              <a:gd name="connsiteY3" fmla="*/ 8490428 h 8490428"/>
              <a:gd name="connsiteX4" fmla="*/ 466623 w 466623"/>
              <a:gd name="connsiteY4" fmla="*/ 8490428 h 8490428"/>
              <a:gd name="connsiteX5" fmla="*/ 0 w 466623"/>
              <a:gd name="connsiteY5" fmla="*/ 8490428 h 8490428"/>
              <a:gd name="connsiteX6" fmla="*/ 0 w 466623"/>
              <a:gd name="connsiteY6" fmla="*/ 8490428 h 8490428"/>
              <a:gd name="connsiteX7" fmla="*/ 0 w 466623"/>
              <a:gd name="connsiteY7" fmla="*/ 77772 h 8490428"/>
              <a:gd name="connsiteX8" fmla="*/ 77772 w 466623"/>
              <a:gd name="connsiteY8" fmla="*/ 0 h 8490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6623" h="8490428">
                <a:moveTo>
                  <a:pt x="466623" y="1415105"/>
                </a:moveTo>
                <a:lnTo>
                  <a:pt x="466623" y="7075323"/>
                </a:lnTo>
                <a:cubicBezTo>
                  <a:pt x="466623" y="7856854"/>
                  <a:pt x="464709" y="8490419"/>
                  <a:pt x="462349" y="8490419"/>
                </a:cubicBezTo>
                <a:lnTo>
                  <a:pt x="0" y="8490419"/>
                </a:lnTo>
                <a:lnTo>
                  <a:pt x="0" y="8490419"/>
                </a:lnTo>
                <a:lnTo>
                  <a:pt x="0" y="9"/>
                </a:lnTo>
                <a:lnTo>
                  <a:pt x="0" y="9"/>
                </a:lnTo>
                <a:lnTo>
                  <a:pt x="462349" y="9"/>
                </a:lnTo>
                <a:cubicBezTo>
                  <a:pt x="464709" y="9"/>
                  <a:pt x="466623" y="633574"/>
                  <a:pt x="466623" y="1415105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46604" rIns="270429" bIns="146605" numCol="1" spcCol="1270" anchor="ctr" anchorCtr="0">
            <a:noAutofit/>
          </a:bodyPr>
          <a:lstStyle/>
          <a:p>
            <a:pPr marL="171450" lvl="1" indent="-171450" algn="l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US" sz="1800" kern="1200" dirty="0"/>
              <a:t>Learn how to gather requirements from stakeholders and documentary sources.</a:t>
            </a:r>
            <a:endParaRPr lang="x-none" sz="1800" kern="1200" dirty="0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xmlns="" id="{8BB41D9D-71BE-23BB-0217-91636E69BCA0}"/>
              </a:ext>
            </a:extLst>
          </p:cNvPr>
          <p:cNvSpPr/>
          <p:nvPr/>
        </p:nvSpPr>
        <p:spPr>
          <a:xfrm>
            <a:off x="1087904" y="2804873"/>
            <a:ext cx="891176" cy="583279"/>
          </a:xfrm>
          <a:custGeom>
            <a:avLst/>
            <a:gdLst>
              <a:gd name="connsiteX0" fmla="*/ 0 w 891176"/>
              <a:gd name="connsiteY0" fmla="*/ 97215 h 583279"/>
              <a:gd name="connsiteX1" fmla="*/ 97215 w 891176"/>
              <a:gd name="connsiteY1" fmla="*/ 0 h 583279"/>
              <a:gd name="connsiteX2" fmla="*/ 793961 w 891176"/>
              <a:gd name="connsiteY2" fmla="*/ 0 h 583279"/>
              <a:gd name="connsiteX3" fmla="*/ 891176 w 891176"/>
              <a:gd name="connsiteY3" fmla="*/ 97215 h 583279"/>
              <a:gd name="connsiteX4" fmla="*/ 891176 w 891176"/>
              <a:gd name="connsiteY4" fmla="*/ 486064 h 583279"/>
              <a:gd name="connsiteX5" fmla="*/ 793961 w 891176"/>
              <a:gd name="connsiteY5" fmla="*/ 583279 h 583279"/>
              <a:gd name="connsiteX6" fmla="*/ 97215 w 891176"/>
              <a:gd name="connsiteY6" fmla="*/ 583279 h 583279"/>
              <a:gd name="connsiteX7" fmla="*/ 0 w 891176"/>
              <a:gd name="connsiteY7" fmla="*/ 486064 h 583279"/>
              <a:gd name="connsiteX8" fmla="*/ 0 w 891176"/>
              <a:gd name="connsiteY8" fmla="*/ 97215 h 583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1176" h="583279">
                <a:moveTo>
                  <a:pt x="0" y="97215"/>
                </a:moveTo>
                <a:cubicBezTo>
                  <a:pt x="0" y="43525"/>
                  <a:pt x="43525" y="0"/>
                  <a:pt x="97215" y="0"/>
                </a:cubicBezTo>
                <a:lnTo>
                  <a:pt x="793961" y="0"/>
                </a:lnTo>
                <a:cubicBezTo>
                  <a:pt x="847651" y="0"/>
                  <a:pt x="891176" y="43525"/>
                  <a:pt x="891176" y="97215"/>
                </a:cubicBezTo>
                <a:lnTo>
                  <a:pt x="891176" y="486064"/>
                </a:lnTo>
                <a:cubicBezTo>
                  <a:pt x="891176" y="539754"/>
                  <a:pt x="847651" y="583279"/>
                  <a:pt x="793961" y="583279"/>
                </a:cubicBezTo>
                <a:lnTo>
                  <a:pt x="97215" y="583279"/>
                </a:lnTo>
                <a:cubicBezTo>
                  <a:pt x="43525" y="583279"/>
                  <a:pt x="0" y="539754"/>
                  <a:pt x="0" y="486064"/>
                </a:cubicBezTo>
                <a:lnTo>
                  <a:pt x="0" y="972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963" tIns="83718" rIns="138963" bIns="83718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900" kern="1200" dirty="0"/>
              <a:t>2</a:t>
            </a:r>
            <a:endParaRPr lang="x-none" sz="2900" kern="1200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xmlns="" id="{2B444064-ED9A-719D-1E32-E6FF70C8E25A}"/>
              </a:ext>
            </a:extLst>
          </p:cNvPr>
          <p:cNvSpPr/>
          <p:nvPr/>
        </p:nvSpPr>
        <p:spPr>
          <a:xfrm>
            <a:off x="1979080" y="3475646"/>
            <a:ext cx="8490429" cy="466624"/>
          </a:xfrm>
          <a:custGeom>
            <a:avLst/>
            <a:gdLst>
              <a:gd name="connsiteX0" fmla="*/ 77772 w 466623"/>
              <a:gd name="connsiteY0" fmla="*/ 0 h 8490428"/>
              <a:gd name="connsiteX1" fmla="*/ 388851 w 466623"/>
              <a:gd name="connsiteY1" fmla="*/ 0 h 8490428"/>
              <a:gd name="connsiteX2" fmla="*/ 466623 w 466623"/>
              <a:gd name="connsiteY2" fmla="*/ 77772 h 8490428"/>
              <a:gd name="connsiteX3" fmla="*/ 466623 w 466623"/>
              <a:gd name="connsiteY3" fmla="*/ 8490428 h 8490428"/>
              <a:gd name="connsiteX4" fmla="*/ 466623 w 466623"/>
              <a:gd name="connsiteY4" fmla="*/ 8490428 h 8490428"/>
              <a:gd name="connsiteX5" fmla="*/ 0 w 466623"/>
              <a:gd name="connsiteY5" fmla="*/ 8490428 h 8490428"/>
              <a:gd name="connsiteX6" fmla="*/ 0 w 466623"/>
              <a:gd name="connsiteY6" fmla="*/ 8490428 h 8490428"/>
              <a:gd name="connsiteX7" fmla="*/ 0 w 466623"/>
              <a:gd name="connsiteY7" fmla="*/ 77772 h 8490428"/>
              <a:gd name="connsiteX8" fmla="*/ 77772 w 466623"/>
              <a:gd name="connsiteY8" fmla="*/ 0 h 8490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6623" h="8490428">
                <a:moveTo>
                  <a:pt x="466623" y="1415105"/>
                </a:moveTo>
                <a:lnTo>
                  <a:pt x="466623" y="7075323"/>
                </a:lnTo>
                <a:cubicBezTo>
                  <a:pt x="466623" y="7856854"/>
                  <a:pt x="464709" y="8490419"/>
                  <a:pt x="462349" y="8490419"/>
                </a:cubicBezTo>
                <a:lnTo>
                  <a:pt x="0" y="8490419"/>
                </a:lnTo>
                <a:lnTo>
                  <a:pt x="0" y="8490419"/>
                </a:lnTo>
                <a:lnTo>
                  <a:pt x="0" y="9"/>
                </a:lnTo>
                <a:lnTo>
                  <a:pt x="0" y="9"/>
                </a:lnTo>
                <a:lnTo>
                  <a:pt x="462349" y="9"/>
                </a:lnTo>
                <a:cubicBezTo>
                  <a:pt x="464709" y="9"/>
                  <a:pt x="466623" y="633574"/>
                  <a:pt x="466623" y="1415105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46604" rIns="270429" bIns="146605" numCol="1" spcCol="1270" anchor="ctr" anchorCtr="0">
            <a:noAutofit/>
          </a:bodyPr>
          <a:lstStyle/>
          <a:p>
            <a:pPr marL="171450" lvl="1" indent="-171450" algn="l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US" sz="1800" kern="1200" dirty="0"/>
              <a:t>Learn how to analyze, diagram and model requirements.</a:t>
            </a:r>
            <a:endParaRPr lang="x-none" sz="1800" kern="120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xmlns="" id="{76E415F3-1F08-16F2-4BA7-D1F469CB0AB1}"/>
              </a:ext>
            </a:extLst>
          </p:cNvPr>
          <p:cNvSpPr/>
          <p:nvPr/>
        </p:nvSpPr>
        <p:spPr>
          <a:xfrm>
            <a:off x="1087904" y="3417317"/>
            <a:ext cx="891176" cy="583279"/>
          </a:xfrm>
          <a:custGeom>
            <a:avLst/>
            <a:gdLst>
              <a:gd name="connsiteX0" fmla="*/ 0 w 891176"/>
              <a:gd name="connsiteY0" fmla="*/ 97215 h 583279"/>
              <a:gd name="connsiteX1" fmla="*/ 97215 w 891176"/>
              <a:gd name="connsiteY1" fmla="*/ 0 h 583279"/>
              <a:gd name="connsiteX2" fmla="*/ 793961 w 891176"/>
              <a:gd name="connsiteY2" fmla="*/ 0 h 583279"/>
              <a:gd name="connsiteX3" fmla="*/ 891176 w 891176"/>
              <a:gd name="connsiteY3" fmla="*/ 97215 h 583279"/>
              <a:gd name="connsiteX4" fmla="*/ 891176 w 891176"/>
              <a:gd name="connsiteY4" fmla="*/ 486064 h 583279"/>
              <a:gd name="connsiteX5" fmla="*/ 793961 w 891176"/>
              <a:gd name="connsiteY5" fmla="*/ 583279 h 583279"/>
              <a:gd name="connsiteX6" fmla="*/ 97215 w 891176"/>
              <a:gd name="connsiteY6" fmla="*/ 583279 h 583279"/>
              <a:gd name="connsiteX7" fmla="*/ 0 w 891176"/>
              <a:gd name="connsiteY7" fmla="*/ 486064 h 583279"/>
              <a:gd name="connsiteX8" fmla="*/ 0 w 891176"/>
              <a:gd name="connsiteY8" fmla="*/ 97215 h 583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1176" h="583279">
                <a:moveTo>
                  <a:pt x="0" y="97215"/>
                </a:moveTo>
                <a:cubicBezTo>
                  <a:pt x="0" y="43525"/>
                  <a:pt x="43525" y="0"/>
                  <a:pt x="97215" y="0"/>
                </a:cubicBezTo>
                <a:lnTo>
                  <a:pt x="793961" y="0"/>
                </a:lnTo>
                <a:cubicBezTo>
                  <a:pt x="847651" y="0"/>
                  <a:pt x="891176" y="43525"/>
                  <a:pt x="891176" y="97215"/>
                </a:cubicBezTo>
                <a:lnTo>
                  <a:pt x="891176" y="486064"/>
                </a:lnTo>
                <a:cubicBezTo>
                  <a:pt x="891176" y="539754"/>
                  <a:pt x="847651" y="583279"/>
                  <a:pt x="793961" y="583279"/>
                </a:cubicBezTo>
                <a:lnTo>
                  <a:pt x="97215" y="583279"/>
                </a:lnTo>
                <a:cubicBezTo>
                  <a:pt x="43525" y="583279"/>
                  <a:pt x="0" y="539754"/>
                  <a:pt x="0" y="486064"/>
                </a:cubicBezTo>
                <a:lnTo>
                  <a:pt x="0" y="972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963" tIns="83718" rIns="138963" bIns="83718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900" kern="1200" dirty="0"/>
              <a:t>3</a:t>
            </a:r>
            <a:endParaRPr lang="x-none" sz="2900" kern="1200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xmlns="" id="{6530A735-7A1F-DE59-E4D5-0BE6EC052793}"/>
              </a:ext>
            </a:extLst>
          </p:cNvPr>
          <p:cNvSpPr/>
          <p:nvPr/>
        </p:nvSpPr>
        <p:spPr>
          <a:xfrm>
            <a:off x="1979080" y="4088090"/>
            <a:ext cx="8490429" cy="466624"/>
          </a:xfrm>
          <a:custGeom>
            <a:avLst/>
            <a:gdLst>
              <a:gd name="connsiteX0" fmla="*/ 77772 w 466623"/>
              <a:gd name="connsiteY0" fmla="*/ 0 h 8490428"/>
              <a:gd name="connsiteX1" fmla="*/ 388851 w 466623"/>
              <a:gd name="connsiteY1" fmla="*/ 0 h 8490428"/>
              <a:gd name="connsiteX2" fmla="*/ 466623 w 466623"/>
              <a:gd name="connsiteY2" fmla="*/ 77772 h 8490428"/>
              <a:gd name="connsiteX3" fmla="*/ 466623 w 466623"/>
              <a:gd name="connsiteY3" fmla="*/ 8490428 h 8490428"/>
              <a:gd name="connsiteX4" fmla="*/ 466623 w 466623"/>
              <a:gd name="connsiteY4" fmla="*/ 8490428 h 8490428"/>
              <a:gd name="connsiteX5" fmla="*/ 0 w 466623"/>
              <a:gd name="connsiteY5" fmla="*/ 8490428 h 8490428"/>
              <a:gd name="connsiteX6" fmla="*/ 0 w 466623"/>
              <a:gd name="connsiteY6" fmla="*/ 8490428 h 8490428"/>
              <a:gd name="connsiteX7" fmla="*/ 0 w 466623"/>
              <a:gd name="connsiteY7" fmla="*/ 77772 h 8490428"/>
              <a:gd name="connsiteX8" fmla="*/ 77772 w 466623"/>
              <a:gd name="connsiteY8" fmla="*/ 0 h 8490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6623" h="8490428">
                <a:moveTo>
                  <a:pt x="466623" y="1415105"/>
                </a:moveTo>
                <a:lnTo>
                  <a:pt x="466623" y="7075323"/>
                </a:lnTo>
                <a:cubicBezTo>
                  <a:pt x="466623" y="7856854"/>
                  <a:pt x="464709" y="8490419"/>
                  <a:pt x="462349" y="8490419"/>
                </a:cubicBezTo>
                <a:lnTo>
                  <a:pt x="0" y="8490419"/>
                </a:lnTo>
                <a:lnTo>
                  <a:pt x="0" y="8490419"/>
                </a:lnTo>
                <a:lnTo>
                  <a:pt x="0" y="9"/>
                </a:lnTo>
                <a:lnTo>
                  <a:pt x="0" y="9"/>
                </a:lnTo>
                <a:lnTo>
                  <a:pt x="462349" y="9"/>
                </a:lnTo>
                <a:cubicBezTo>
                  <a:pt x="464709" y="9"/>
                  <a:pt x="466623" y="633574"/>
                  <a:pt x="466623" y="1415105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46604" rIns="270429" bIns="146605" numCol="1" spcCol="1270" anchor="ctr" anchorCtr="0">
            <a:noAutofit/>
          </a:bodyPr>
          <a:lstStyle/>
          <a:p>
            <a:pPr marL="171450" lvl="1" indent="-171450" algn="l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US" sz="1800" kern="1200" dirty="0"/>
              <a:t>Learn how to present requirements effectively and gain acceptance.</a:t>
            </a:r>
            <a:endParaRPr lang="x-none" sz="1800" kern="1200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xmlns="" id="{8DB0E9CF-E4FD-3E2B-2FE4-2B8C44E6ED4B}"/>
              </a:ext>
            </a:extLst>
          </p:cNvPr>
          <p:cNvSpPr/>
          <p:nvPr/>
        </p:nvSpPr>
        <p:spPr>
          <a:xfrm>
            <a:off x="1087904" y="4029761"/>
            <a:ext cx="891176" cy="583279"/>
          </a:xfrm>
          <a:custGeom>
            <a:avLst/>
            <a:gdLst>
              <a:gd name="connsiteX0" fmla="*/ 0 w 891176"/>
              <a:gd name="connsiteY0" fmla="*/ 97215 h 583279"/>
              <a:gd name="connsiteX1" fmla="*/ 97215 w 891176"/>
              <a:gd name="connsiteY1" fmla="*/ 0 h 583279"/>
              <a:gd name="connsiteX2" fmla="*/ 793961 w 891176"/>
              <a:gd name="connsiteY2" fmla="*/ 0 h 583279"/>
              <a:gd name="connsiteX3" fmla="*/ 891176 w 891176"/>
              <a:gd name="connsiteY3" fmla="*/ 97215 h 583279"/>
              <a:gd name="connsiteX4" fmla="*/ 891176 w 891176"/>
              <a:gd name="connsiteY4" fmla="*/ 486064 h 583279"/>
              <a:gd name="connsiteX5" fmla="*/ 793961 w 891176"/>
              <a:gd name="connsiteY5" fmla="*/ 583279 h 583279"/>
              <a:gd name="connsiteX6" fmla="*/ 97215 w 891176"/>
              <a:gd name="connsiteY6" fmla="*/ 583279 h 583279"/>
              <a:gd name="connsiteX7" fmla="*/ 0 w 891176"/>
              <a:gd name="connsiteY7" fmla="*/ 486064 h 583279"/>
              <a:gd name="connsiteX8" fmla="*/ 0 w 891176"/>
              <a:gd name="connsiteY8" fmla="*/ 97215 h 583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1176" h="583279">
                <a:moveTo>
                  <a:pt x="0" y="97215"/>
                </a:moveTo>
                <a:cubicBezTo>
                  <a:pt x="0" y="43525"/>
                  <a:pt x="43525" y="0"/>
                  <a:pt x="97215" y="0"/>
                </a:cubicBezTo>
                <a:lnTo>
                  <a:pt x="793961" y="0"/>
                </a:lnTo>
                <a:cubicBezTo>
                  <a:pt x="847651" y="0"/>
                  <a:pt x="891176" y="43525"/>
                  <a:pt x="891176" y="97215"/>
                </a:cubicBezTo>
                <a:lnTo>
                  <a:pt x="891176" y="486064"/>
                </a:lnTo>
                <a:cubicBezTo>
                  <a:pt x="891176" y="539754"/>
                  <a:pt x="847651" y="583279"/>
                  <a:pt x="793961" y="583279"/>
                </a:cubicBezTo>
                <a:lnTo>
                  <a:pt x="97215" y="583279"/>
                </a:lnTo>
                <a:cubicBezTo>
                  <a:pt x="43525" y="583279"/>
                  <a:pt x="0" y="539754"/>
                  <a:pt x="0" y="486064"/>
                </a:cubicBezTo>
                <a:lnTo>
                  <a:pt x="0" y="972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963" tIns="83718" rIns="138963" bIns="83718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900" kern="1200" dirty="0"/>
              <a:t>4</a:t>
            </a:r>
            <a:endParaRPr lang="x-none" sz="2900" kern="1200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xmlns="" id="{4230C654-F3D6-AEE9-6265-70E85540E03E}"/>
              </a:ext>
            </a:extLst>
          </p:cNvPr>
          <p:cNvSpPr/>
          <p:nvPr/>
        </p:nvSpPr>
        <p:spPr>
          <a:xfrm>
            <a:off x="1979080" y="4700533"/>
            <a:ext cx="8490429" cy="466624"/>
          </a:xfrm>
          <a:custGeom>
            <a:avLst/>
            <a:gdLst>
              <a:gd name="connsiteX0" fmla="*/ 77772 w 466623"/>
              <a:gd name="connsiteY0" fmla="*/ 0 h 8490428"/>
              <a:gd name="connsiteX1" fmla="*/ 388851 w 466623"/>
              <a:gd name="connsiteY1" fmla="*/ 0 h 8490428"/>
              <a:gd name="connsiteX2" fmla="*/ 466623 w 466623"/>
              <a:gd name="connsiteY2" fmla="*/ 77772 h 8490428"/>
              <a:gd name="connsiteX3" fmla="*/ 466623 w 466623"/>
              <a:gd name="connsiteY3" fmla="*/ 8490428 h 8490428"/>
              <a:gd name="connsiteX4" fmla="*/ 466623 w 466623"/>
              <a:gd name="connsiteY4" fmla="*/ 8490428 h 8490428"/>
              <a:gd name="connsiteX5" fmla="*/ 0 w 466623"/>
              <a:gd name="connsiteY5" fmla="*/ 8490428 h 8490428"/>
              <a:gd name="connsiteX6" fmla="*/ 0 w 466623"/>
              <a:gd name="connsiteY6" fmla="*/ 8490428 h 8490428"/>
              <a:gd name="connsiteX7" fmla="*/ 0 w 466623"/>
              <a:gd name="connsiteY7" fmla="*/ 77772 h 8490428"/>
              <a:gd name="connsiteX8" fmla="*/ 77772 w 466623"/>
              <a:gd name="connsiteY8" fmla="*/ 0 h 8490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6623" h="8490428">
                <a:moveTo>
                  <a:pt x="466623" y="1415105"/>
                </a:moveTo>
                <a:lnTo>
                  <a:pt x="466623" y="7075323"/>
                </a:lnTo>
                <a:cubicBezTo>
                  <a:pt x="466623" y="7856854"/>
                  <a:pt x="464709" y="8490419"/>
                  <a:pt x="462349" y="8490419"/>
                </a:cubicBezTo>
                <a:lnTo>
                  <a:pt x="0" y="8490419"/>
                </a:lnTo>
                <a:lnTo>
                  <a:pt x="0" y="8490419"/>
                </a:lnTo>
                <a:lnTo>
                  <a:pt x="0" y="9"/>
                </a:lnTo>
                <a:lnTo>
                  <a:pt x="0" y="9"/>
                </a:lnTo>
                <a:lnTo>
                  <a:pt x="462349" y="9"/>
                </a:lnTo>
                <a:cubicBezTo>
                  <a:pt x="464709" y="9"/>
                  <a:pt x="466623" y="633574"/>
                  <a:pt x="466623" y="1415105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46604" rIns="270429" bIns="146605" numCol="1" spcCol="1270" anchor="ctr" anchorCtr="0">
            <a:noAutofit/>
          </a:bodyPr>
          <a:lstStyle/>
          <a:p>
            <a:pPr marL="171450" lvl="1" indent="-171450" algn="l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US" sz="1800" kern="1200" dirty="0"/>
              <a:t>Learn how to manage requirements assets after the project is complete</a:t>
            </a:r>
            <a:endParaRPr lang="x-none" sz="1800" kern="1200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xmlns="" id="{400DB774-32EA-B990-E1CD-57C7BD6312B7}"/>
              </a:ext>
            </a:extLst>
          </p:cNvPr>
          <p:cNvSpPr/>
          <p:nvPr/>
        </p:nvSpPr>
        <p:spPr>
          <a:xfrm>
            <a:off x="1087904" y="4642205"/>
            <a:ext cx="891176" cy="583279"/>
          </a:xfrm>
          <a:custGeom>
            <a:avLst/>
            <a:gdLst>
              <a:gd name="connsiteX0" fmla="*/ 0 w 891176"/>
              <a:gd name="connsiteY0" fmla="*/ 97215 h 583279"/>
              <a:gd name="connsiteX1" fmla="*/ 97215 w 891176"/>
              <a:gd name="connsiteY1" fmla="*/ 0 h 583279"/>
              <a:gd name="connsiteX2" fmla="*/ 793961 w 891176"/>
              <a:gd name="connsiteY2" fmla="*/ 0 h 583279"/>
              <a:gd name="connsiteX3" fmla="*/ 891176 w 891176"/>
              <a:gd name="connsiteY3" fmla="*/ 97215 h 583279"/>
              <a:gd name="connsiteX4" fmla="*/ 891176 w 891176"/>
              <a:gd name="connsiteY4" fmla="*/ 486064 h 583279"/>
              <a:gd name="connsiteX5" fmla="*/ 793961 w 891176"/>
              <a:gd name="connsiteY5" fmla="*/ 583279 h 583279"/>
              <a:gd name="connsiteX6" fmla="*/ 97215 w 891176"/>
              <a:gd name="connsiteY6" fmla="*/ 583279 h 583279"/>
              <a:gd name="connsiteX7" fmla="*/ 0 w 891176"/>
              <a:gd name="connsiteY7" fmla="*/ 486064 h 583279"/>
              <a:gd name="connsiteX8" fmla="*/ 0 w 891176"/>
              <a:gd name="connsiteY8" fmla="*/ 97215 h 583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1176" h="583279">
                <a:moveTo>
                  <a:pt x="0" y="97215"/>
                </a:moveTo>
                <a:cubicBezTo>
                  <a:pt x="0" y="43525"/>
                  <a:pt x="43525" y="0"/>
                  <a:pt x="97215" y="0"/>
                </a:cubicBezTo>
                <a:lnTo>
                  <a:pt x="793961" y="0"/>
                </a:lnTo>
                <a:cubicBezTo>
                  <a:pt x="847651" y="0"/>
                  <a:pt x="891176" y="43525"/>
                  <a:pt x="891176" y="97215"/>
                </a:cubicBezTo>
                <a:lnTo>
                  <a:pt x="891176" y="486064"/>
                </a:lnTo>
                <a:cubicBezTo>
                  <a:pt x="891176" y="539754"/>
                  <a:pt x="847651" y="583279"/>
                  <a:pt x="793961" y="583279"/>
                </a:cubicBezTo>
                <a:lnTo>
                  <a:pt x="97215" y="583279"/>
                </a:lnTo>
                <a:cubicBezTo>
                  <a:pt x="43525" y="583279"/>
                  <a:pt x="0" y="539754"/>
                  <a:pt x="0" y="486064"/>
                </a:cubicBezTo>
                <a:lnTo>
                  <a:pt x="0" y="972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963" tIns="83718" rIns="138963" bIns="83718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900" kern="1200" dirty="0"/>
              <a:t>5</a:t>
            </a:r>
            <a:endParaRPr lang="x-none" sz="2900" kern="1200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xmlns="" id="{03FF0E95-5A93-99CE-8CF0-CF918B03E904}"/>
              </a:ext>
            </a:extLst>
          </p:cNvPr>
          <p:cNvSpPr/>
          <p:nvPr/>
        </p:nvSpPr>
        <p:spPr>
          <a:xfrm>
            <a:off x="1979080" y="5312977"/>
            <a:ext cx="8490429" cy="466624"/>
          </a:xfrm>
          <a:custGeom>
            <a:avLst/>
            <a:gdLst>
              <a:gd name="connsiteX0" fmla="*/ 77772 w 466623"/>
              <a:gd name="connsiteY0" fmla="*/ 0 h 8490428"/>
              <a:gd name="connsiteX1" fmla="*/ 388851 w 466623"/>
              <a:gd name="connsiteY1" fmla="*/ 0 h 8490428"/>
              <a:gd name="connsiteX2" fmla="*/ 466623 w 466623"/>
              <a:gd name="connsiteY2" fmla="*/ 77772 h 8490428"/>
              <a:gd name="connsiteX3" fmla="*/ 466623 w 466623"/>
              <a:gd name="connsiteY3" fmla="*/ 8490428 h 8490428"/>
              <a:gd name="connsiteX4" fmla="*/ 466623 w 466623"/>
              <a:gd name="connsiteY4" fmla="*/ 8490428 h 8490428"/>
              <a:gd name="connsiteX5" fmla="*/ 0 w 466623"/>
              <a:gd name="connsiteY5" fmla="*/ 8490428 h 8490428"/>
              <a:gd name="connsiteX6" fmla="*/ 0 w 466623"/>
              <a:gd name="connsiteY6" fmla="*/ 8490428 h 8490428"/>
              <a:gd name="connsiteX7" fmla="*/ 0 w 466623"/>
              <a:gd name="connsiteY7" fmla="*/ 77772 h 8490428"/>
              <a:gd name="connsiteX8" fmla="*/ 77772 w 466623"/>
              <a:gd name="connsiteY8" fmla="*/ 0 h 8490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6623" h="8490428">
                <a:moveTo>
                  <a:pt x="466623" y="1415105"/>
                </a:moveTo>
                <a:lnTo>
                  <a:pt x="466623" y="7075323"/>
                </a:lnTo>
                <a:cubicBezTo>
                  <a:pt x="466623" y="7856854"/>
                  <a:pt x="464709" y="8490419"/>
                  <a:pt x="462349" y="8490419"/>
                </a:cubicBezTo>
                <a:lnTo>
                  <a:pt x="0" y="8490419"/>
                </a:lnTo>
                <a:lnTo>
                  <a:pt x="0" y="8490419"/>
                </a:lnTo>
                <a:lnTo>
                  <a:pt x="0" y="9"/>
                </a:lnTo>
                <a:lnTo>
                  <a:pt x="0" y="9"/>
                </a:lnTo>
                <a:lnTo>
                  <a:pt x="462349" y="9"/>
                </a:lnTo>
                <a:cubicBezTo>
                  <a:pt x="464709" y="9"/>
                  <a:pt x="466623" y="633574"/>
                  <a:pt x="466623" y="1415105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46604" rIns="270429" bIns="146605" numCol="1" spcCol="1270" anchor="ctr" anchorCtr="0">
            <a:noAutofit/>
          </a:bodyPr>
          <a:lstStyle/>
          <a:p>
            <a:pPr marL="171450" lvl="1" indent="-171450" algn="l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US" sz="1800" kern="1200" dirty="0"/>
              <a:t>Apply best practices in business analysis, requirements elicitation, and requirements</a:t>
            </a:r>
            <a:endParaRPr lang="x-none" sz="1800" kern="1200" dirty="0"/>
          </a:p>
          <a:p>
            <a:pPr marL="171450" lvl="1" indent="-171450" algn="l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US" sz="1800" kern="1200" dirty="0"/>
              <a:t>management in projects.</a:t>
            </a:r>
            <a:endParaRPr lang="x-none" sz="1800" kern="1200" dirty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xmlns="" id="{C0F931F4-316B-9C63-279B-BA91E226AD4E}"/>
              </a:ext>
            </a:extLst>
          </p:cNvPr>
          <p:cNvSpPr/>
          <p:nvPr/>
        </p:nvSpPr>
        <p:spPr>
          <a:xfrm>
            <a:off x="1087904" y="5254649"/>
            <a:ext cx="891176" cy="583279"/>
          </a:xfrm>
          <a:custGeom>
            <a:avLst/>
            <a:gdLst>
              <a:gd name="connsiteX0" fmla="*/ 0 w 891176"/>
              <a:gd name="connsiteY0" fmla="*/ 97215 h 583279"/>
              <a:gd name="connsiteX1" fmla="*/ 97215 w 891176"/>
              <a:gd name="connsiteY1" fmla="*/ 0 h 583279"/>
              <a:gd name="connsiteX2" fmla="*/ 793961 w 891176"/>
              <a:gd name="connsiteY2" fmla="*/ 0 h 583279"/>
              <a:gd name="connsiteX3" fmla="*/ 891176 w 891176"/>
              <a:gd name="connsiteY3" fmla="*/ 97215 h 583279"/>
              <a:gd name="connsiteX4" fmla="*/ 891176 w 891176"/>
              <a:gd name="connsiteY4" fmla="*/ 486064 h 583279"/>
              <a:gd name="connsiteX5" fmla="*/ 793961 w 891176"/>
              <a:gd name="connsiteY5" fmla="*/ 583279 h 583279"/>
              <a:gd name="connsiteX6" fmla="*/ 97215 w 891176"/>
              <a:gd name="connsiteY6" fmla="*/ 583279 h 583279"/>
              <a:gd name="connsiteX7" fmla="*/ 0 w 891176"/>
              <a:gd name="connsiteY7" fmla="*/ 486064 h 583279"/>
              <a:gd name="connsiteX8" fmla="*/ 0 w 891176"/>
              <a:gd name="connsiteY8" fmla="*/ 97215 h 583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1176" h="583279">
                <a:moveTo>
                  <a:pt x="0" y="97215"/>
                </a:moveTo>
                <a:cubicBezTo>
                  <a:pt x="0" y="43525"/>
                  <a:pt x="43525" y="0"/>
                  <a:pt x="97215" y="0"/>
                </a:cubicBezTo>
                <a:lnTo>
                  <a:pt x="793961" y="0"/>
                </a:lnTo>
                <a:cubicBezTo>
                  <a:pt x="847651" y="0"/>
                  <a:pt x="891176" y="43525"/>
                  <a:pt x="891176" y="97215"/>
                </a:cubicBezTo>
                <a:lnTo>
                  <a:pt x="891176" y="486064"/>
                </a:lnTo>
                <a:cubicBezTo>
                  <a:pt x="891176" y="539754"/>
                  <a:pt x="847651" y="583279"/>
                  <a:pt x="793961" y="583279"/>
                </a:cubicBezTo>
                <a:lnTo>
                  <a:pt x="97215" y="583279"/>
                </a:lnTo>
                <a:cubicBezTo>
                  <a:pt x="43525" y="583279"/>
                  <a:pt x="0" y="539754"/>
                  <a:pt x="0" y="486064"/>
                </a:cubicBezTo>
                <a:lnTo>
                  <a:pt x="0" y="972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963" tIns="83718" rIns="138963" bIns="83718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900" kern="1200" dirty="0"/>
              <a:t>6</a:t>
            </a:r>
            <a:endParaRPr lang="x-none" sz="2900" kern="1200" dirty="0"/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0E60CDC8-0D61-E7A2-E68E-EA312F894101}"/>
              </a:ext>
            </a:extLst>
          </p:cNvPr>
          <p:cNvSpPr txBox="1"/>
          <p:nvPr/>
        </p:nvSpPr>
        <p:spPr>
          <a:xfrm>
            <a:off x="981887" y="975974"/>
            <a:ext cx="13773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BE96D580-C02A-6B6E-F9C2-75EEA7614C0E}"/>
              </a:ext>
            </a:extLst>
          </p:cNvPr>
          <p:cNvSpPr txBox="1"/>
          <p:nvPr/>
        </p:nvSpPr>
        <p:spPr>
          <a:xfrm>
            <a:off x="996212" y="1231789"/>
            <a:ext cx="1286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39101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D91A35-7DBA-529F-F4C9-DB8E6A950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 Schedule and Topics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xmlns="" id="{23698C1E-B7CF-E70B-8BA1-AE18E01C07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222225"/>
              </p:ext>
            </p:extLst>
          </p:nvPr>
        </p:nvGraphicFramePr>
        <p:xfrm>
          <a:off x="1055649" y="1459140"/>
          <a:ext cx="10069552" cy="44805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4454">
                  <a:extLst>
                    <a:ext uri="{9D8B030D-6E8A-4147-A177-3AD203B41FA5}">
                      <a16:colId xmlns:a16="http://schemas.microsoft.com/office/drawing/2014/main" xmlns="" val="4068877806"/>
                    </a:ext>
                  </a:extLst>
                </a:gridCol>
                <a:gridCol w="1593326">
                  <a:extLst>
                    <a:ext uri="{9D8B030D-6E8A-4147-A177-3AD203B41FA5}">
                      <a16:colId xmlns:a16="http://schemas.microsoft.com/office/drawing/2014/main" xmlns="" val="1091306522"/>
                    </a:ext>
                  </a:extLst>
                </a:gridCol>
                <a:gridCol w="5551714">
                  <a:extLst>
                    <a:ext uri="{9D8B030D-6E8A-4147-A177-3AD203B41FA5}">
                      <a16:colId xmlns:a16="http://schemas.microsoft.com/office/drawing/2014/main" xmlns="" val="496007089"/>
                    </a:ext>
                  </a:extLst>
                </a:gridCol>
                <a:gridCol w="1153886">
                  <a:extLst>
                    <a:ext uri="{9D8B030D-6E8A-4147-A177-3AD203B41FA5}">
                      <a16:colId xmlns:a16="http://schemas.microsoft.com/office/drawing/2014/main" xmlns="" val="1897327822"/>
                    </a:ext>
                  </a:extLst>
                </a:gridCol>
                <a:gridCol w="936172">
                  <a:extLst>
                    <a:ext uri="{9D8B030D-6E8A-4147-A177-3AD203B41FA5}">
                      <a16:colId xmlns:a16="http://schemas.microsoft.com/office/drawing/2014/main" xmlns="" val="1005742954"/>
                    </a:ext>
                  </a:extLst>
                </a:gridCol>
              </a:tblGrid>
              <a:tr h="291166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</a:t>
                      </a:r>
                      <a:endParaRPr lang="ar-SA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</a:t>
                      </a:r>
                      <a:endParaRPr lang="ar-SA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Topic</a:t>
                      </a:r>
                      <a:endParaRPr lang="ar-SA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Discussion Panel</a:t>
                      </a:r>
                      <a:endParaRPr lang="ar-SA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Quiz</a:t>
                      </a:r>
                      <a:endParaRPr lang="ar-SA" sz="1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81905638"/>
                  </a:ext>
                </a:extLst>
              </a:tr>
              <a:tr h="291166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1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Orientation Lecture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x-none" sz="1400" b="0" i="0" u="none" strike="noStrike" cap="none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Orientation Lecture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159573393"/>
                  </a:ext>
                </a:extLst>
              </a:tr>
              <a:tr h="29116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2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1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Introduction to Business Analysis and role of the Business Analyst</a:t>
                      </a:r>
                      <a:endParaRPr lang="x-none" sz="14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1"/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304825662"/>
                  </a:ext>
                </a:extLst>
              </a:tr>
              <a:tr h="291166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3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2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Tools and elicitation techniques for capturing requirements</a:t>
                      </a:r>
                      <a:endParaRPr lang="x-none" sz="14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1"/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1"/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841387214"/>
                  </a:ext>
                </a:extLst>
              </a:tr>
              <a:tr h="29116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4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3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Eliciting requirements from stakeholders</a:t>
                      </a:r>
                      <a:endParaRPr lang="x-none" sz="14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1"/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984019538"/>
                  </a:ext>
                </a:extLst>
              </a:tr>
              <a:tr h="29116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5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4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b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Characteristics of project management information systems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1"/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379825221"/>
                  </a:ext>
                </a:extLst>
              </a:tr>
              <a:tr h="2916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6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5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Gathering information and requirements</a:t>
                      </a:r>
                      <a:endParaRPr lang="x-none" sz="14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1"/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1"/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268898770"/>
                  </a:ext>
                </a:extLst>
              </a:tr>
              <a:tr h="2916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7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6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Business Analysis planning and monitoring</a:t>
                      </a:r>
                      <a:endParaRPr lang="x-none" sz="14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34503956"/>
                  </a:ext>
                </a:extLst>
              </a:tr>
              <a:tr h="2916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8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7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Modeling the business</a:t>
                      </a:r>
                      <a:endParaRPr lang="x-none" sz="14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607247073"/>
                  </a:ext>
                </a:extLst>
              </a:tr>
              <a:tr h="2916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9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8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b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Preparing business requirements specifications</a:t>
                      </a:r>
                      <a:endParaRPr lang="x-none" sz="14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3823437615"/>
                  </a:ext>
                </a:extLst>
              </a:tr>
              <a:tr h="2916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10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9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Tools and technologies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3208727668"/>
                  </a:ext>
                </a:extLst>
              </a:tr>
              <a:tr h="291166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11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10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Change management and integrated change control processes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228589336"/>
                  </a:ext>
                </a:extLst>
              </a:tr>
              <a:tr h="291166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12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3980324852"/>
                  </a:ext>
                </a:extLst>
              </a:tr>
              <a:tr h="291166"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13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Beginning of Final Exams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</a:pPr>
                      <a:endParaRPr lang="ar-SA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411187928"/>
                  </a:ext>
                </a:extLst>
              </a:tr>
            </a:tbl>
          </a:graphicData>
        </a:graphic>
      </p:graphicFrame>
      <p:pic>
        <p:nvPicPr>
          <p:cNvPr id="5" name="Graphic 4" descr="Badge Tick1 with solid fill">
            <a:extLst>
              <a:ext uri="{FF2B5EF4-FFF2-40B4-BE49-F238E27FC236}">
                <a16:creationId xmlns:a16="http://schemas.microsoft.com/office/drawing/2014/main" xmlns="" id="{C4F40EF5-DC1F-A678-8A1F-7FC3F62CD4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1953258"/>
            <a:ext cx="310972" cy="310972"/>
          </a:xfrm>
          <a:prstGeom prst="rect">
            <a:avLst/>
          </a:prstGeom>
        </p:spPr>
      </p:pic>
      <p:pic>
        <p:nvPicPr>
          <p:cNvPr id="31" name="Graphic 30" descr="Badge Tick1 with solid fill">
            <a:extLst>
              <a:ext uri="{FF2B5EF4-FFF2-40B4-BE49-F238E27FC236}">
                <a16:creationId xmlns:a16="http://schemas.microsoft.com/office/drawing/2014/main" xmlns="" id="{51705B4A-3DC4-E7BA-E4FF-239D5424A5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2283124"/>
            <a:ext cx="310972" cy="310972"/>
          </a:xfrm>
          <a:prstGeom prst="rect">
            <a:avLst/>
          </a:prstGeom>
        </p:spPr>
      </p:pic>
      <p:pic>
        <p:nvPicPr>
          <p:cNvPr id="34" name="Graphic 33" descr="Badge Tick1 with solid fill">
            <a:extLst>
              <a:ext uri="{FF2B5EF4-FFF2-40B4-BE49-F238E27FC236}">
                <a16:creationId xmlns:a16="http://schemas.microsoft.com/office/drawing/2014/main" xmlns="" id="{79051BB2-F2D9-6CF1-70A9-A86708D0B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3490177"/>
            <a:ext cx="310972" cy="310972"/>
          </a:xfrm>
          <a:prstGeom prst="rect">
            <a:avLst/>
          </a:prstGeom>
        </p:spPr>
      </p:pic>
      <p:pic>
        <p:nvPicPr>
          <p:cNvPr id="40" name="Graphic 39" descr="Badge Tick1 with solid fill">
            <a:extLst>
              <a:ext uri="{FF2B5EF4-FFF2-40B4-BE49-F238E27FC236}">
                <a16:creationId xmlns:a16="http://schemas.microsoft.com/office/drawing/2014/main" xmlns="" id="{38042348-8099-C9D9-91FA-ADFB42CC56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5335540"/>
            <a:ext cx="310972" cy="310972"/>
          </a:xfrm>
          <a:prstGeom prst="rect">
            <a:avLst/>
          </a:prstGeom>
        </p:spPr>
      </p:pic>
      <p:pic>
        <p:nvPicPr>
          <p:cNvPr id="43" name="Graphic 42" descr="Badge Tick1 with solid fill">
            <a:extLst>
              <a:ext uri="{FF2B5EF4-FFF2-40B4-BE49-F238E27FC236}">
                <a16:creationId xmlns:a16="http://schemas.microsoft.com/office/drawing/2014/main" xmlns="" id="{8199D444-120C-B163-E71C-6071F6C974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1963532"/>
            <a:ext cx="310972" cy="310972"/>
          </a:xfrm>
          <a:prstGeom prst="rect">
            <a:avLst/>
          </a:prstGeom>
        </p:spPr>
      </p:pic>
      <p:pic>
        <p:nvPicPr>
          <p:cNvPr id="44" name="Graphic 43" descr="Badge Tick1 with solid fill">
            <a:extLst>
              <a:ext uri="{FF2B5EF4-FFF2-40B4-BE49-F238E27FC236}">
                <a16:creationId xmlns:a16="http://schemas.microsoft.com/office/drawing/2014/main" xmlns="" id="{3F46133E-43A1-27F1-7EB4-BB4A338CC0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2283124"/>
            <a:ext cx="310972" cy="310972"/>
          </a:xfrm>
          <a:prstGeom prst="rect">
            <a:avLst/>
          </a:prstGeom>
        </p:spPr>
      </p:pic>
      <p:pic>
        <p:nvPicPr>
          <p:cNvPr id="45" name="Graphic 44" descr="Badge Tick1 with solid fill">
            <a:extLst>
              <a:ext uri="{FF2B5EF4-FFF2-40B4-BE49-F238E27FC236}">
                <a16:creationId xmlns:a16="http://schemas.microsoft.com/office/drawing/2014/main" xmlns="" id="{62EAA43C-01D0-2C14-F3E5-9ABC965F9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2574337"/>
            <a:ext cx="310972" cy="310972"/>
          </a:xfrm>
          <a:prstGeom prst="rect">
            <a:avLst/>
          </a:prstGeom>
        </p:spPr>
      </p:pic>
      <p:pic>
        <p:nvPicPr>
          <p:cNvPr id="46" name="Graphic 45" descr="Badge Tick1 with solid fill">
            <a:extLst>
              <a:ext uri="{FF2B5EF4-FFF2-40B4-BE49-F238E27FC236}">
                <a16:creationId xmlns:a16="http://schemas.microsoft.com/office/drawing/2014/main" xmlns="" id="{924FDD3C-9558-44E5-E76E-FF9D81DCDF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2868486"/>
            <a:ext cx="310972" cy="310972"/>
          </a:xfrm>
          <a:prstGeom prst="rect">
            <a:avLst/>
          </a:prstGeom>
        </p:spPr>
      </p:pic>
      <p:pic>
        <p:nvPicPr>
          <p:cNvPr id="47" name="Graphic 46" descr="Badge Tick1 with solid fill">
            <a:extLst>
              <a:ext uri="{FF2B5EF4-FFF2-40B4-BE49-F238E27FC236}">
                <a16:creationId xmlns:a16="http://schemas.microsoft.com/office/drawing/2014/main" xmlns="" id="{A55BD7F1-7A11-6B73-0F3C-DE1F351D0D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3181960"/>
            <a:ext cx="310972" cy="310972"/>
          </a:xfrm>
          <a:prstGeom prst="rect">
            <a:avLst/>
          </a:prstGeom>
        </p:spPr>
      </p:pic>
      <p:pic>
        <p:nvPicPr>
          <p:cNvPr id="48" name="Graphic 47" descr="Badge Tick1 with solid fill">
            <a:extLst>
              <a:ext uri="{FF2B5EF4-FFF2-40B4-BE49-F238E27FC236}">
                <a16:creationId xmlns:a16="http://schemas.microsoft.com/office/drawing/2014/main" xmlns="" id="{E32692CD-9D30-A293-35E9-81D255725E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3496657"/>
            <a:ext cx="310972" cy="310972"/>
          </a:xfrm>
          <a:prstGeom prst="rect">
            <a:avLst/>
          </a:prstGeom>
        </p:spPr>
      </p:pic>
      <p:pic>
        <p:nvPicPr>
          <p:cNvPr id="49" name="Graphic 48" descr="Badge Tick1 with solid fill">
            <a:extLst>
              <a:ext uri="{FF2B5EF4-FFF2-40B4-BE49-F238E27FC236}">
                <a16:creationId xmlns:a16="http://schemas.microsoft.com/office/drawing/2014/main" xmlns="" id="{805B5811-6349-6DFB-2897-DC87AF1177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3821623"/>
            <a:ext cx="310972" cy="310972"/>
          </a:xfrm>
          <a:prstGeom prst="rect">
            <a:avLst/>
          </a:prstGeom>
        </p:spPr>
      </p:pic>
      <p:pic>
        <p:nvPicPr>
          <p:cNvPr id="50" name="Graphic 49" descr="Badge Tick1 with solid fill">
            <a:extLst>
              <a:ext uri="{FF2B5EF4-FFF2-40B4-BE49-F238E27FC236}">
                <a16:creationId xmlns:a16="http://schemas.microsoft.com/office/drawing/2014/main" xmlns="" id="{26AF7406-007B-61FA-7C21-45F4522A71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4130942"/>
            <a:ext cx="310972" cy="310972"/>
          </a:xfrm>
          <a:prstGeom prst="rect">
            <a:avLst/>
          </a:prstGeom>
        </p:spPr>
      </p:pic>
      <p:pic>
        <p:nvPicPr>
          <p:cNvPr id="51" name="Graphic 50" descr="Badge Tick1 with solid fill">
            <a:extLst>
              <a:ext uri="{FF2B5EF4-FFF2-40B4-BE49-F238E27FC236}">
                <a16:creationId xmlns:a16="http://schemas.microsoft.com/office/drawing/2014/main" xmlns="" id="{59E07A6C-A471-EDDA-CC6C-08143DF28F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4409435"/>
            <a:ext cx="310972" cy="310972"/>
          </a:xfrm>
          <a:prstGeom prst="rect">
            <a:avLst/>
          </a:prstGeom>
        </p:spPr>
      </p:pic>
      <p:pic>
        <p:nvPicPr>
          <p:cNvPr id="52" name="Graphic 51" descr="Badge Tick1 with solid fill">
            <a:extLst>
              <a:ext uri="{FF2B5EF4-FFF2-40B4-BE49-F238E27FC236}">
                <a16:creationId xmlns:a16="http://schemas.microsoft.com/office/drawing/2014/main" xmlns="" id="{D59C026E-0D47-02C5-1803-70169EB80B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4712635"/>
            <a:ext cx="310972" cy="310972"/>
          </a:xfrm>
          <a:prstGeom prst="rect">
            <a:avLst/>
          </a:prstGeom>
        </p:spPr>
      </p:pic>
      <p:pic>
        <p:nvPicPr>
          <p:cNvPr id="53" name="Graphic 52" descr="Badge Tick1 with solid fill">
            <a:extLst>
              <a:ext uri="{FF2B5EF4-FFF2-40B4-BE49-F238E27FC236}">
                <a16:creationId xmlns:a16="http://schemas.microsoft.com/office/drawing/2014/main" xmlns="" id="{9A916B71-A5F1-BEEA-3B06-69E680F490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0490820" y="5027323"/>
            <a:ext cx="310972" cy="310972"/>
          </a:xfrm>
          <a:prstGeom prst="rect">
            <a:avLst/>
          </a:prstGeom>
        </p:spPr>
      </p:pic>
      <p:pic>
        <p:nvPicPr>
          <p:cNvPr id="55" name="Graphic 54" descr="Badge Tick1 with solid fill">
            <a:extLst>
              <a:ext uri="{FF2B5EF4-FFF2-40B4-BE49-F238E27FC236}">
                <a16:creationId xmlns:a16="http://schemas.microsoft.com/office/drawing/2014/main" xmlns="" id="{51085193-A0AF-F7BB-BEEA-FC308FD469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1963532"/>
            <a:ext cx="310972" cy="310972"/>
          </a:xfrm>
          <a:prstGeom prst="rect">
            <a:avLst/>
          </a:prstGeom>
        </p:spPr>
      </p:pic>
      <p:pic>
        <p:nvPicPr>
          <p:cNvPr id="57" name="Graphic 56" descr="Badge Tick1 with solid fill">
            <a:extLst>
              <a:ext uri="{FF2B5EF4-FFF2-40B4-BE49-F238E27FC236}">
                <a16:creationId xmlns:a16="http://schemas.microsoft.com/office/drawing/2014/main" xmlns="" id="{E19A7824-01AA-E46D-77F1-DA5F59948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2574334"/>
            <a:ext cx="310972" cy="310972"/>
          </a:xfrm>
          <a:prstGeom prst="rect">
            <a:avLst/>
          </a:prstGeom>
        </p:spPr>
      </p:pic>
      <p:pic>
        <p:nvPicPr>
          <p:cNvPr id="58" name="Graphic 57" descr="Badge Tick1 with solid fill">
            <a:extLst>
              <a:ext uri="{FF2B5EF4-FFF2-40B4-BE49-F238E27FC236}">
                <a16:creationId xmlns:a16="http://schemas.microsoft.com/office/drawing/2014/main" xmlns="" id="{ADF6AB4A-7BA5-3E98-7BD0-3FBE10AE1D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2868483"/>
            <a:ext cx="310972" cy="310972"/>
          </a:xfrm>
          <a:prstGeom prst="rect">
            <a:avLst/>
          </a:prstGeom>
        </p:spPr>
      </p:pic>
      <p:pic>
        <p:nvPicPr>
          <p:cNvPr id="59" name="Graphic 58" descr="Badge Tick1 with solid fill">
            <a:extLst>
              <a:ext uri="{FF2B5EF4-FFF2-40B4-BE49-F238E27FC236}">
                <a16:creationId xmlns:a16="http://schemas.microsoft.com/office/drawing/2014/main" xmlns="" id="{E4ED35A0-8D0F-161A-6AEE-1979D199B8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3181957"/>
            <a:ext cx="310972" cy="310972"/>
          </a:xfrm>
          <a:prstGeom prst="rect">
            <a:avLst/>
          </a:prstGeom>
        </p:spPr>
      </p:pic>
      <p:pic>
        <p:nvPicPr>
          <p:cNvPr id="61" name="Graphic 60" descr="Badge Tick1 with solid fill">
            <a:extLst>
              <a:ext uri="{FF2B5EF4-FFF2-40B4-BE49-F238E27FC236}">
                <a16:creationId xmlns:a16="http://schemas.microsoft.com/office/drawing/2014/main" xmlns="" id="{FCA92CF4-4E5F-45F2-DD18-7B4C3AF33C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3821620"/>
            <a:ext cx="310972" cy="310972"/>
          </a:xfrm>
          <a:prstGeom prst="rect">
            <a:avLst/>
          </a:prstGeom>
        </p:spPr>
      </p:pic>
      <p:pic>
        <p:nvPicPr>
          <p:cNvPr id="62" name="Graphic 61" descr="Badge Tick1 with solid fill">
            <a:extLst>
              <a:ext uri="{FF2B5EF4-FFF2-40B4-BE49-F238E27FC236}">
                <a16:creationId xmlns:a16="http://schemas.microsoft.com/office/drawing/2014/main" xmlns="" id="{1C1E3AA1-29FE-A293-FFAB-7759218DDE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4130939"/>
            <a:ext cx="310972" cy="310972"/>
          </a:xfrm>
          <a:prstGeom prst="rect">
            <a:avLst/>
          </a:prstGeom>
        </p:spPr>
      </p:pic>
      <p:pic>
        <p:nvPicPr>
          <p:cNvPr id="63" name="Graphic 62" descr="Badge Tick1 with solid fill">
            <a:extLst>
              <a:ext uri="{FF2B5EF4-FFF2-40B4-BE49-F238E27FC236}">
                <a16:creationId xmlns:a16="http://schemas.microsoft.com/office/drawing/2014/main" xmlns="" id="{DC539EFD-70B7-BA46-5861-21C6880CE3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4409432"/>
            <a:ext cx="310972" cy="310972"/>
          </a:xfrm>
          <a:prstGeom prst="rect">
            <a:avLst/>
          </a:prstGeom>
        </p:spPr>
      </p:pic>
      <p:pic>
        <p:nvPicPr>
          <p:cNvPr id="64" name="Graphic 63" descr="Badge Tick1 with solid fill">
            <a:extLst>
              <a:ext uri="{FF2B5EF4-FFF2-40B4-BE49-F238E27FC236}">
                <a16:creationId xmlns:a16="http://schemas.microsoft.com/office/drawing/2014/main" xmlns="" id="{46496823-877D-5E8E-65FC-00059D74A4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4712632"/>
            <a:ext cx="310972" cy="310972"/>
          </a:xfrm>
          <a:prstGeom prst="rect">
            <a:avLst/>
          </a:prstGeom>
        </p:spPr>
      </p:pic>
      <p:pic>
        <p:nvPicPr>
          <p:cNvPr id="65" name="Graphic 64" descr="Badge Tick1 with solid fill">
            <a:extLst>
              <a:ext uri="{FF2B5EF4-FFF2-40B4-BE49-F238E27FC236}">
                <a16:creationId xmlns:a16="http://schemas.microsoft.com/office/drawing/2014/main" xmlns="" id="{168DE6E1-25A6-0B3A-988D-12CC6DFD6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67578" y="5027320"/>
            <a:ext cx="310972" cy="31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801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308298" y="1549486"/>
            <a:ext cx="4222539" cy="3932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Required Textbook: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“Business Analysis” by James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Cadle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Malcolm Eva, Keith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Hindle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Debra Paul, 2nd edition</a:t>
            </a:r>
            <a:endParaRPr lang="en-US" sz="20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main material and reference for the course will be the textbook, lecture notes and slides. and any additional resources that are prepared by the professor.</a:t>
            </a:r>
            <a:endParaRPr lang="x-none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5" name="Picture 14" descr="A book cover of a scientific analysis&#10;&#10;Description automatically generated">
            <a:extLst>
              <a:ext uri="{FF2B5EF4-FFF2-40B4-BE49-F238E27FC236}">
                <a16:creationId xmlns:a16="http://schemas.microsoft.com/office/drawing/2014/main" xmlns="" id="{1EB1A06B-C519-83A2-4524-C2823E79D3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4910" y="936836"/>
            <a:ext cx="3393282" cy="4875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816727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6250122" y="998328"/>
            <a:ext cx="46814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Project Business Analysis</a:t>
            </a:r>
          </a:p>
          <a:p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833257" y="1139330"/>
            <a:ext cx="1364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946394" y="1354195"/>
            <a:ext cx="1149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7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75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9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Promise of Business Analysis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32542" y="975974"/>
            <a:ext cx="14577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  <a:endParaRPr lang="en-US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42308" y="1231789"/>
            <a:ext cx="14044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7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932542" y="4833355"/>
            <a:ext cx="1054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Business change is delivered through projects.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Business analysis is much more than gathering and documenting requirements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xmlns="" id="{3E62E755-795C-2ECF-E26A-F1EEA0ACFFFB}"/>
              </a:ext>
            </a:extLst>
          </p:cNvPr>
          <p:cNvSpPr/>
          <p:nvPr/>
        </p:nvSpPr>
        <p:spPr>
          <a:xfrm>
            <a:off x="765840" y="2357211"/>
            <a:ext cx="10515600" cy="208458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Business analysis adds value to organizations by ensuring that implemented business change solutions are aligned with business needs.</a:t>
            </a:r>
          </a:p>
        </p:txBody>
      </p:sp>
    </p:spTree>
    <p:extLst>
      <p:ext uri="{BB962C8B-B14F-4D97-AF65-F5344CB8AC3E}">
        <p14:creationId xmlns:p14="http://schemas.microsoft.com/office/powerpoint/2010/main" val="981957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8640E2-1FE4-99B7-008F-9347BD5C9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Analysis Impact on Organizational Performance</a:t>
            </a:r>
            <a:endParaRPr lang="ar-SA" dirty="0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xmlns="" id="{9902AC5E-4F89-9C92-7087-4BEFF18C63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9040271"/>
              </p:ext>
            </p:extLst>
          </p:nvPr>
        </p:nvGraphicFramePr>
        <p:xfrm>
          <a:off x="838201" y="1124263"/>
          <a:ext cx="9951720" cy="53686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4A57A31-F31A-A438-E469-A338EED899D9}"/>
              </a:ext>
            </a:extLst>
          </p:cNvPr>
          <p:cNvSpPr txBox="1"/>
          <p:nvPr/>
        </p:nvSpPr>
        <p:spPr>
          <a:xfrm>
            <a:off x="1001257" y="6371099"/>
            <a:ext cx="936394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Source: “Business Analysis: Leading Organizations to Better Outcomes”, Project Management Institute, 2017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928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99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Analysis Definition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32542" y="975974"/>
            <a:ext cx="14577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  <a:endParaRPr lang="en-US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42308" y="1231789"/>
            <a:ext cx="14044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7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xmlns="" id="{3E62E755-795C-2ECF-E26A-F1EEA0ACFFFB}"/>
              </a:ext>
            </a:extLst>
          </p:cNvPr>
          <p:cNvSpPr/>
          <p:nvPr/>
        </p:nvSpPr>
        <p:spPr>
          <a:xfrm>
            <a:off x="765840" y="2141974"/>
            <a:ext cx="10515600" cy="3269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/>
              <a:t>Business analysis is the application of knowledge, skills, tool, and techniques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Determine problems and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Identify business needs and viable solutions to meet those needs and support strategic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Illicit, analyze, specify, communicate, and manage requirements and other product information,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Define benefits and approaches for measuring and realizing value, and analyzing those results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31D7463F-A62B-4AEF-DE8A-793E79AD26B8}"/>
              </a:ext>
            </a:extLst>
          </p:cNvPr>
          <p:cNvSpPr txBox="1"/>
          <p:nvPr/>
        </p:nvSpPr>
        <p:spPr>
          <a:xfrm>
            <a:off x="942308" y="5720385"/>
            <a:ext cx="936394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Source: The PMI Guide to Business Analysis. Project Management Institute</a:t>
            </a:r>
            <a:r>
              <a:rPr lang="en-US" sz="1400" i="1" dirty="0">
                <a:latin typeface="Arial"/>
                <a:cs typeface="Arial"/>
              </a:rPr>
              <a:t>, </a:t>
            </a:r>
            <a:r>
              <a:rPr lang="en-US" sz="1400" dirty="0">
                <a:latin typeface="Arial"/>
                <a:cs typeface="Arial"/>
              </a:rPr>
              <a:t>Project Management Institute Inc., 2017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281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D91A35-7DBA-529F-F4C9-DB8E6A950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Business Analysis?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87DB0FB-A879-64E8-FCBD-616CC3E48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Effective business analysis enables individuals, groups, and public and private organizations to achieve better business outcomes. </a:t>
            </a:r>
          </a:p>
          <a:p>
            <a:r>
              <a:rPr lang="en-US" dirty="0"/>
              <a:t>Effective business analysis helps:</a:t>
            </a:r>
          </a:p>
          <a:p>
            <a:pPr lvl="1"/>
            <a:r>
              <a:rPr lang="en-US" dirty="0"/>
              <a:t>Address Business needs</a:t>
            </a:r>
          </a:p>
          <a:p>
            <a:pPr lvl="1"/>
            <a:r>
              <a:rPr lang="en-US" dirty="0"/>
              <a:t>Manage risk and reduce rework</a:t>
            </a:r>
          </a:p>
          <a:p>
            <a:pPr lvl="1"/>
            <a:r>
              <a:rPr lang="en-US" dirty="0"/>
              <a:t>Minimize product defects and recalls, lawsuits, and reduction in consumer confidence; and</a:t>
            </a:r>
          </a:p>
          <a:p>
            <a:pPr lvl="1"/>
            <a:r>
              <a:rPr lang="en-US" dirty="0"/>
              <a:t>Achieve stakeholder satisfaction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7F402DD-2495-82D4-6C92-C7A6312E25E6}"/>
              </a:ext>
            </a:extLst>
          </p:cNvPr>
          <p:cNvSpPr txBox="1"/>
          <p:nvPr/>
        </p:nvSpPr>
        <p:spPr>
          <a:xfrm>
            <a:off x="1022382" y="6140764"/>
            <a:ext cx="936394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Source: The PMI Guide to Business Analysis. Project Management Institute</a:t>
            </a:r>
            <a:r>
              <a:rPr lang="en-US" sz="1400" i="1" dirty="0">
                <a:latin typeface="Arial"/>
                <a:cs typeface="Arial"/>
              </a:rPr>
              <a:t>, </a:t>
            </a:r>
            <a:r>
              <a:rPr lang="en-US" sz="1400" dirty="0">
                <a:latin typeface="Arial"/>
                <a:cs typeface="Arial"/>
              </a:rPr>
              <a:t>Project Management Institute Inc., 2017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900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D91A35-7DBA-529F-F4C9-DB8E6A950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for Business Analysis in Different Industries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xmlns="" id="{4C064B16-D8C5-AEFC-EFDF-C0D07E6900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2787219"/>
              </p:ext>
            </p:extLst>
          </p:nvPr>
        </p:nvGraphicFramePr>
        <p:xfrm>
          <a:off x="962616" y="1885282"/>
          <a:ext cx="10515600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4984">
                  <a:extLst>
                    <a:ext uri="{9D8B030D-6E8A-4147-A177-3AD203B41FA5}">
                      <a16:colId xmlns:a16="http://schemas.microsoft.com/office/drawing/2014/main" xmlns="" val="1110048046"/>
                    </a:ext>
                  </a:extLst>
                </a:gridCol>
                <a:gridCol w="7820616">
                  <a:extLst>
                    <a:ext uri="{9D8B030D-6E8A-4147-A177-3AD203B41FA5}">
                      <a16:colId xmlns:a16="http://schemas.microsoft.com/office/drawing/2014/main" xmlns="" val="2606958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 rtl="1"/>
                      <a:r>
                        <a:rPr lang="en-US" dirty="0"/>
                        <a:t>Industry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dirty="0"/>
                        <a:t>Example for Business Analysis Use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81524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Financial Services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Create or modify financial products that meet customer needs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68495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Healthcare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Minimize wait times from entrance to 1st diagnosis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387300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Construction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Define the requirements of a new building for use as the basis for the scope of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16576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Government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Analyze situations and determine the best solutions to improve issues such as poverty, economic crisis and environmental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341455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Manufacturing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Optimize assembly line processes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4232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IT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dirty="0"/>
                        <a:t>Translate the business requirements into stakeholder and system requirements to provide clear guidance to designers and developers on what to build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1903850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08589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DB7018-5950-1B9F-C27F-65969062C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Business Analysis Maturity Model (BAMM)</a:t>
            </a:r>
            <a:endParaRPr lang="ar-SA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xmlns="" id="{77DAABD2-0CCA-9CE6-0144-9D42D71CF054}"/>
              </a:ext>
            </a:extLst>
          </p:cNvPr>
          <p:cNvCxnSpPr/>
          <p:nvPr/>
        </p:nvCxnSpPr>
        <p:spPr>
          <a:xfrm>
            <a:off x="3290806" y="5579390"/>
            <a:ext cx="561038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xmlns="" id="{0EFFAEF6-C5C0-70C8-8A4B-354CCC4015BC}"/>
              </a:ext>
            </a:extLst>
          </p:cNvPr>
          <p:cNvCxnSpPr>
            <a:cxnSpLocks/>
          </p:cNvCxnSpPr>
          <p:nvPr/>
        </p:nvCxnSpPr>
        <p:spPr>
          <a:xfrm flipV="1">
            <a:off x="3275308" y="2248627"/>
            <a:ext cx="0" cy="33307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6C20E90D-B44F-EC14-2F31-6206185702EF}"/>
              </a:ext>
            </a:extLst>
          </p:cNvPr>
          <p:cNvSpPr txBox="1"/>
          <p:nvPr/>
        </p:nvSpPr>
        <p:spPr>
          <a:xfrm>
            <a:off x="838200" y="3429000"/>
            <a:ext cx="21064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Scope of Business Analysis Work</a:t>
            </a:r>
            <a:endParaRPr lang="ar-SA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5D344AAF-98A8-DFD9-C078-62EC906F6CB7}"/>
              </a:ext>
            </a:extLst>
          </p:cNvPr>
          <p:cNvSpPr txBox="1"/>
          <p:nvPr/>
        </p:nvSpPr>
        <p:spPr>
          <a:xfrm>
            <a:off x="5042764" y="5812241"/>
            <a:ext cx="21064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Business Analyst Authority Level</a:t>
            </a:r>
            <a:endParaRPr lang="ar-SA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xmlns="" id="{9262B29B-00AC-AD5C-2C99-8F31DBCA08DC}"/>
              </a:ext>
            </a:extLst>
          </p:cNvPr>
          <p:cNvSpPr/>
          <p:nvPr/>
        </p:nvSpPr>
        <p:spPr>
          <a:xfrm>
            <a:off x="3642102" y="4525505"/>
            <a:ext cx="1627322" cy="82141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System Improvement</a:t>
            </a:r>
            <a:endParaRPr lang="ar-SA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xmlns="" id="{3E59EA38-0B8E-49F5-2C5A-FC765ED9F4ED}"/>
              </a:ext>
            </a:extLst>
          </p:cNvPr>
          <p:cNvSpPr/>
          <p:nvPr/>
        </p:nvSpPr>
        <p:spPr>
          <a:xfrm>
            <a:off x="5362414" y="3429000"/>
            <a:ext cx="1627322" cy="82141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Process Improvement</a:t>
            </a:r>
            <a:endParaRPr lang="ar-SA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xmlns="" id="{D633FE3B-E487-B1FC-BF97-8804F2F922B1}"/>
              </a:ext>
            </a:extLst>
          </p:cNvPr>
          <p:cNvSpPr/>
          <p:nvPr/>
        </p:nvSpPr>
        <p:spPr>
          <a:xfrm>
            <a:off x="7149233" y="2402924"/>
            <a:ext cx="1627322" cy="82141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Business Improvement</a:t>
            </a:r>
            <a:endParaRPr lang="ar-SA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FDCF09FF-F001-21DC-AD60-1ED4FBD43642}"/>
              </a:ext>
            </a:extLst>
          </p:cNvPr>
          <p:cNvSpPr txBox="1"/>
          <p:nvPr/>
        </p:nvSpPr>
        <p:spPr>
          <a:xfrm>
            <a:off x="1765515" y="5218493"/>
            <a:ext cx="210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Low</a:t>
            </a:r>
            <a:endParaRPr lang="ar-SA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1B6368D1-71D0-A77E-D6F8-4FABBCC111A9}"/>
              </a:ext>
            </a:extLst>
          </p:cNvPr>
          <p:cNvSpPr txBox="1"/>
          <p:nvPr/>
        </p:nvSpPr>
        <p:spPr>
          <a:xfrm>
            <a:off x="1765514" y="2240192"/>
            <a:ext cx="210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High</a:t>
            </a:r>
            <a:endParaRPr lang="ar-SA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C69AE5E9-53D4-1772-4E39-01651FC9A416}"/>
              </a:ext>
            </a:extLst>
          </p:cNvPr>
          <p:cNvSpPr txBox="1"/>
          <p:nvPr/>
        </p:nvSpPr>
        <p:spPr>
          <a:xfrm>
            <a:off x="7847958" y="5755622"/>
            <a:ext cx="210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High</a:t>
            </a:r>
            <a:endParaRPr lang="ar-SA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C507A19E-F209-D6B0-8C38-57690B27F693}"/>
              </a:ext>
            </a:extLst>
          </p:cNvPr>
          <p:cNvSpPr txBox="1"/>
          <p:nvPr/>
        </p:nvSpPr>
        <p:spPr>
          <a:xfrm>
            <a:off x="2237571" y="5737877"/>
            <a:ext cx="210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Low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445370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D91A35-7DBA-529F-F4C9-DB8E6A950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161501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four views of a Business System</a:t>
            </a:r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xmlns="" id="{7AAF687E-C1FC-57A1-C4C5-75F1C5C2C7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5406004"/>
              </p:ext>
            </p:extLst>
          </p:nvPr>
        </p:nvGraphicFramePr>
        <p:xfrm>
          <a:off x="0" y="2758967"/>
          <a:ext cx="12192000" cy="3417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85BE0F59-241D-8273-DE7D-C6F405604442}"/>
              </a:ext>
            </a:extLst>
          </p:cNvPr>
          <p:cNvSpPr txBox="1"/>
          <p:nvPr/>
        </p:nvSpPr>
        <p:spPr>
          <a:xfrm>
            <a:off x="6122167" y="5590409"/>
            <a:ext cx="167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Processes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C08EA6B6-8CD0-371B-C971-F33DE61FFA4F}"/>
              </a:ext>
            </a:extLst>
          </p:cNvPr>
          <p:cNvSpPr txBox="1"/>
          <p:nvPr/>
        </p:nvSpPr>
        <p:spPr>
          <a:xfrm>
            <a:off x="4422182" y="5580743"/>
            <a:ext cx="167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6BE640CE-3734-24C4-ED87-BE5504ABEBDE}"/>
              </a:ext>
            </a:extLst>
          </p:cNvPr>
          <p:cNvSpPr txBox="1"/>
          <p:nvPr/>
        </p:nvSpPr>
        <p:spPr>
          <a:xfrm>
            <a:off x="5259091" y="4748135"/>
            <a:ext cx="167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Technology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19F9E0AE-92DD-6744-0000-4A6FF775E303}"/>
              </a:ext>
            </a:extLst>
          </p:cNvPr>
          <p:cNvSpPr txBox="1"/>
          <p:nvPr/>
        </p:nvSpPr>
        <p:spPr>
          <a:xfrm>
            <a:off x="5259091" y="3956054"/>
            <a:ext cx="167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Organization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xmlns="" id="{832B7FBC-704A-5AEB-7FEA-90385C7AA5BB}"/>
              </a:ext>
            </a:extLst>
          </p:cNvPr>
          <p:cNvSpPr txBox="1">
            <a:spLocks/>
          </p:cNvSpPr>
          <p:nvPr/>
        </p:nvSpPr>
        <p:spPr>
          <a:xfrm>
            <a:off x="838198" y="143340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Business System A set of business components working together in order to achieve a defined purpose. The components of a system include people, IT systems, processes and equipment.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19630483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AE0C73-DDA0-830E-C5CA-79E9CBF10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Analysis Process Model</a:t>
            </a:r>
            <a:endParaRPr lang="ar-SA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xmlns="" id="{4F796CF0-DC8B-4B0C-894A-8F2B792F96EE}"/>
              </a:ext>
            </a:extLst>
          </p:cNvPr>
          <p:cNvSpPr/>
          <p:nvPr/>
        </p:nvSpPr>
        <p:spPr>
          <a:xfrm>
            <a:off x="1069383" y="2340244"/>
            <a:ext cx="10284417" cy="66642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Business Strategy and Objectives</a:t>
            </a:r>
            <a:endParaRPr lang="ar-SA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xmlns="" id="{165AE705-57EB-E8FB-38D3-9E96FCE2D2F2}"/>
              </a:ext>
            </a:extLst>
          </p:cNvPr>
          <p:cNvSpPr/>
          <p:nvPr/>
        </p:nvSpPr>
        <p:spPr>
          <a:xfrm>
            <a:off x="1069383" y="3429000"/>
            <a:ext cx="1677693" cy="14684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Investigate Situation</a:t>
            </a:r>
            <a:endParaRPr lang="ar-SA" dirty="0"/>
          </a:p>
        </p:txBody>
      </p:sp>
      <p:sp>
        <p:nvSpPr>
          <p:cNvPr id="6" name="Down Arrow 5">
            <a:extLst>
              <a:ext uri="{FF2B5EF4-FFF2-40B4-BE49-F238E27FC236}">
                <a16:creationId xmlns:a16="http://schemas.microsoft.com/office/drawing/2014/main" xmlns="" id="{13B32E9A-3C0F-42AD-F8B7-5D12B9C4CF4D}"/>
              </a:ext>
            </a:extLst>
          </p:cNvPr>
          <p:cNvSpPr/>
          <p:nvPr/>
        </p:nvSpPr>
        <p:spPr>
          <a:xfrm>
            <a:off x="1745497" y="3022169"/>
            <a:ext cx="325464" cy="40683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xmlns="" id="{F56CF35C-830A-D9BA-2852-2B4FE0B922B5}"/>
              </a:ext>
            </a:extLst>
          </p:cNvPr>
          <p:cNvSpPr/>
          <p:nvPr/>
        </p:nvSpPr>
        <p:spPr>
          <a:xfrm>
            <a:off x="3221064" y="3413502"/>
            <a:ext cx="1677693" cy="14684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Consider Perspective</a:t>
            </a:r>
            <a:endParaRPr lang="ar-SA" dirty="0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xmlns="" id="{09C62BF0-60A8-71FF-6194-27DA3B8447E4}"/>
              </a:ext>
            </a:extLst>
          </p:cNvPr>
          <p:cNvSpPr/>
          <p:nvPr/>
        </p:nvSpPr>
        <p:spPr>
          <a:xfrm>
            <a:off x="3897178" y="3006671"/>
            <a:ext cx="325464" cy="40683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xmlns="" id="{23046D7C-7A05-D63D-2E44-ADC91BCA2E34}"/>
              </a:ext>
            </a:extLst>
          </p:cNvPr>
          <p:cNvSpPr/>
          <p:nvPr/>
        </p:nvSpPr>
        <p:spPr>
          <a:xfrm>
            <a:off x="5372745" y="3429000"/>
            <a:ext cx="1677693" cy="14684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Analyze Needs</a:t>
            </a:r>
            <a:endParaRPr lang="ar-SA" dirty="0"/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xmlns="" id="{34B78A0C-1DF8-30B9-BBBC-229FBE8D16B5}"/>
              </a:ext>
            </a:extLst>
          </p:cNvPr>
          <p:cNvSpPr/>
          <p:nvPr/>
        </p:nvSpPr>
        <p:spPr>
          <a:xfrm>
            <a:off x="6048859" y="3006671"/>
            <a:ext cx="325464" cy="40683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xmlns="" id="{766478CB-00C9-9BA3-6D82-DD2AEE75C188}"/>
              </a:ext>
            </a:extLst>
          </p:cNvPr>
          <p:cNvSpPr/>
          <p:nvPr/>
        </p:nvSpPr>
        <p:spPr>
          <a:xfrm>
            <a:off x="7524426" y="3413502"/>
            <a:ext cx="1677693" cy="14684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Evaluate Options</a:t>
            </a:r>
            <a:endParaRPr lang="ar-SA" dirty="0"/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xmlns="" id="{B08D4BBD-958C-72AB-4F1C-732BB77153AE}"/>
              </a:ext>
            </a:extLst>
          </p:cNvPr>
          <p:cNvSpPr/>
          <p:nvPr/>
        </p:nvSpPr>
        <p:spPr>
          <a:xfrm>
            <a:off x="8200540" y="3022169"/>
            <a:ext cx="325464" cy="40683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xmlns="" id="{E7831A5C-A9CD-1D05-91E8-EAA7468E4C3C}"/>
              </a:ext>
            </a:extLst>
          </p:cNvPr>
          <p:cNvSpPr/>
          <p:nvPr/>
        </p:nvSpPr>
        <p:spPr>
          <a:xfrm>
            <a:off x="9676107" y="3429000"/>
            <a:ext cx="1677693" cy="14684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Define Requirements</a:t>
            </a:r>
            <a:endParaRPr lang="ar-SA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xmlns="" id="{AFEB2D21-5623-8475-722B-432F00534114}"/>
              </a:ext>
            </a:extLst>
          </p:cNvPr>
          <p:cNvSpPr/>
          <p:nvPr/>
        </p:nvSpPr>
        <p:spPr>
          <a:xfrm>
            <a:off x="10352221" y="3022169"/>
            <a:ext cx="325464" cy="40683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xmlns="" id="{5F8EBAE8-98F8-1FF7-D820-CEF916E046A3}"/>
              </a:ext>
            </a:extLst>
          </p:cNvPr>
          <p:cNvSpPr/>
          <p:nvPr/>
        </p:nvSpPr>
        <p:spPr>
          <a:xfrm>
            <a:off x="2747076" y="3985002"/>
            <a:ext cx="473988" cy="34096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xmlns="" id="{82DA7BEF-66FB-1F8D-0D3C-B0189A0CE82A}"/>
              </a:ext>
            </a:extLst>
          </p:cNvPr>
          <p:cNvSpPr/>
          <p:nvPr/>
        </p:nvSpPr>
        <p:spPr>
          <a:xfrm>
            <a:off x="4898757" y="4000500"/>
            <a:ext cx="473988" cy="34096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xmlns="" id="{FEAB31E9-34F3-7474-CAF0-876E2DE5200A}"/>
              </a:ext>
            </a:extLst>
          </p:cNvPr>
          <p:cNvSpPr/>
          <p:nvPr/>
        </p:nvSpPr>
        <p:spPr>
          <a:xfrm>
            <a:off x="7050438" y="4002437"/>
            <a:ext cx="473988" cy="32352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xmlns="" id="{89995640-C230-487C-9723-3AF7938B1D5B}"/>
              </a:ext>
            </a:extLst>
          </p:cNvPr>
          <p:cNvSpPr/>
          <p:nvPr/>
        </p:nvSpPr>
        <p:spPr>
          <a:xfrm>
            <a:off x="9202119" y="4000500"/>
            <a:ext cx="473988" cy="34096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45983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0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5"/>
          <p:cNvSpPr txBox="1"/>
          <p:nvPr/>
        </p:nvSpPr>
        <p:spPr>
          <a:xfrm>
            <a:off x="2513150" y="1019069"/>
            <a:ext cx="4638764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Times New Roman"/>
                <a:cs typeface="Times New Roman"/>
                <a:sym typeface="Times New Roman"/>
              </a:rPr>
              <a:t>Key Points</a:t>
            </a:r>
          </a:p>
        </p:txBody>
      </p:sp>
      <p:pic>
        <p:nvPicPr>
          <p:cNvPr id="167" name="Google Shape;167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5"/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sp>
        <p:nvSpPr>
          <p:cNvPr id="3" name="Google Shape;163;p5">
            <a:extLst>
              <a:ext uri="{FF2B5EF4-FFF2-40B4-BE49-F238E27FC236}">
                <a16:creationId xmlns:a16="http://schemas.microsoft.com/office/drawing/2014/main" xmlns="" id="{0C94E425-EFF5-7463-592D-5DD951A6C26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" name="Google Shape;164;p5">
            <a:extLst>
              <a:ext uri="{FF2B5EF4-FFF2-40B4-BE49-F238E27FC236}">
                <a16:creationId xmlns:a16="http://schemas.microsoft.com/office/drawing/2014/main" xmlns="" id="{3598D6B7-1F68-7119-46BB-DE8183289420}"/>
              </a:ext>
            </a:extLst>
          </p:cNvPr>
          <p:cNvSpPr txBox="1"/>
          <p:nvPr/>
        </p:nvSpPr>
        <p:spPr>
          <a:xfrm>
            <a:off x="903398" y="975974"/>
            <a:ext cx="1509819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</a:t>
            </a:r>
            <a:endParaRPr lang="en-US" sz="28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" name="Google Shape;165;p5">
            <a:extLst>
              <a:ext uri="{FF2B5EF4-FFF2-40B4-BE49-F238E27FC236}">
                <a16:creationId xmlns:a16="http://schemas.microsoft.com/office/drawing/2014/main" xmlns="" id="{A3FDDB7A-75BB-1F84-BB13-A9818BC5F67D}"/>
              </a:ext>
            </a:extLst>
          </p:cNvPr>
          <p:cNvSpPr txBox="1"/>
          <p:nvPr/>
        </p:nvSpPr>
        <p:spPr>
          <a:xfrm>
            <a:off x="1025486" y="1413838"/>
            <a:ext cx="1238099" cy="4000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</a:t>
            </a:r>
            <a:endParaRPr sz="7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xmlns="" id="{8CC20127-3F88-7DBD-ACCC-E036E2F652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988879"/>
              </p:ext>
            </p:extLst>
          </p:nvPr>
        </p:nvGraphicFramePr>
        <p:xfrm>
          <a:off x="2513150" y="2014901"/>
          <a:ext cx="8593464" cy="372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49109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xmlns="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0AC2650A-C51A-9ACB-723B-68D89C868D01}"/>
              </a:ext>
            </a:extLst>
          </p:cNvPr>
          <p:cNvSpPr/>
          <p:nvPr/>
        </p:nvSpPr>
        <p:spPr>
          <a:xfrm>
            <a:off x="1308298" y="1549486"/>
            <a:ext cx="458572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For Discussion Panel and Next Lecture: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marR="0" lvl="0" indent="-28575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Reading, White Paper from PMI:</a:t>
            </a:r>
          </a:p>
          <a:p>
            <a:pPr marR="0" lvl="0" rtl="0">
              <a:spcBef>
                <a:spcPts val="0"/>
              </a:spcBef>
              <a:spcAft>
                <a:spcPts val="0"/>
              </a:spcAft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  <a:hlinkClick r:id="rId3"/>
              </a:rPr>
              <a:t> ”Business Analysis: Leading Organizations to Better Ourcomes”</a:t>
            </a: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Discussion Panel and Next Lecture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25E018C8-E6D9-8F68-BAC6-E298E84AEBAC}"/>
              </a:ext>
            </a:extLst>
          </p:cNvPr>
          <p:cNvSpPr/>
          <p:nvPr/>
        </p:nvSpPr>
        <p:spPr>
          <a:xfrm flipV="1">
            <a:off x="-609600" y="556144"/>
            <a:ext cx="975269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7463AFD8-665B-42E5-D694-594CE30B4B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D2E0B38C-D385-1421-48A4-45B060659A0E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0" name="Google Shape;163;p5">
            <a:extLst>
              <a:ext uri="{FF2B5EF4-FFF2-40B4-BE49-F238E27FC236}">
                <a16:creationId xmlns:a16="http://schemas.microsoft.com/office/drawing/2014/main" xmlns="" id="{EAD92110-43CA-D37E-9425-4D811177C524}"/>
              </a:ext>
            </a:extLst>
          </p:cNvPr>
          <p:cNvSpPr/>
          <p:nvPr/>
        </p:nvSpPr>
        <p:spPr>
          <a:xfrm>
            <a:off x="5337813" y="3318620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164;p5">
            <a:extLst>
              <a:ext uri="{FF2B5EF4-FFF2-40B4-BE49-F238E27FC236}">
                <a16:creationId xmlns:a16="http://schemas.microsoft.com/office/drawing/2014/main" xmlns="" id="{A209CE12-A123-4AE2-385D-276E04D7989E}"/>
              </a:ext>
            </a:extLst>
          </p:cNvPr>
          <p:cNvSpPr txBox="1"/>
          <p:nvPr/>
        </p:nvSpPr>
        <p:spPr>
          <a:xfrm>
            <a:off x="5279448" y="3359198"/>
            <a:ext cx="1509819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</a:t>
            </a:r>
            <a:endParaRPr lang="en-US" sz="28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" name="Google Shape;165;p5">
            <a:extLst>
              <a:ext uri="{FF2B5EF4-FFF2-40B4-BE49-F238E27FC236}">
                <a16:creationId xmlns:a16="http://schemas.microsoft.com/office/drawing/2014/main" xmlns="" id="{C16126D6-D552-4E3F-059F-EBD3D7FDBD47}"/>
              </a:ext>
            </a:extLst>
          </p:cNvPr>
          <p:cNvSpPr txBox="1"/>
          <p:nvPr/>
        </p:nvSpPr>
        <p:spPr>
          <a:xfrm>
            <a:off x="5420991" y="3797062"/>
            <a:ext cx="1238099" cy="4000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</a:t>
            </a:r>
            <a:endParaRPr sz="7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58314967"/>
      </p:ext>
    </p:extLst>
  </p:cSld>
  <p:clrMapOvr>
    <a:masterClrMapping/>
  </p:clrMapOvr>
  <p:transition spd="slow">
    <p:comb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2.6|8.3|8.3|7.3|6|35.5|34.5|21.2|14|19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4|37.8|38.3|38.8|16.5|37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مستند" ma:contentTypeID="0x0101006A254F5D6A14094B8840E79896A2F150" ma:contentTypeVersion="14" ma:contentTypeDescription="إنشاء مستند جديد." ma:contentTypeScope="" ma:versionID="ea25f9567e36108ede0f0801bedb611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793d9b42bd9af50412ee4611a05e29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علامات الصور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تمت مشاركته مع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مشتركة مع تفاصيل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نوع المحتوى"/>
        <xsd:element ref="dc:title" minOccurs="0" maxOccurs="1" ma:index="4" ma:displayName="ال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3400AF2-18B1-44F2-8101-80431ED016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C923AE7-4322-4C35-9666-061DCFB03EE3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3.xml><?xml version="1.0" encoding="utf-8"?>
<ds:datastoreItem xmlns:ds="http://schemas.openxmlformats.org/officeDocument/2006/customXml" ds:itemID="{29B89AB8-76BD-4054-9A16-0DEAE3683F4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4568</TotalTime>
  <Words>1008</Words>
  <Application>Microsoft Office PowerPoint</Application>
  <PresentationFormat>Custom</PresentationFormat>
  <Paragraphs>184</Paragraphs>
  <Slides>19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Eng. Ahmed Hussein, MBA, PfMP©, PMP© and APMG-Change Management Practitioner</vt:lpstr>
      <vt:lpstr>PowerPoint Presentation</vt:lpstr>
      <vt:lpstr>PowerPoint Presentation</vt:lpstr>
      <vt:lpstr>Course Schedule and Topics</vt:lpstr>
      <vt:lpstr>PowerPoint Presentation</vt:lpstr>
      <vt:lpstr>PowerPoint Presentation</vt:lpstr>
      <vt:lpstr>PowerPoint Presentation</vt:lpstr>
      <vt:lpstr>Business Analysis Impact on Organizational Performance</vt:lpstr>
      <vt:lpstr>PowerPoint Presentation</vt:lpstr>
      <vt:lpstr>What is Business Analysis?</vt:lpstr>
      <vt:lpstr>Examples for Business Analysis in Different Industries</vt:lpstr>
      <vt:lpstr>The Business Analysis Maturity Model (BAMM)</vt:lpstr>
      <vt:lpstr>The four views of a Business System</vt:lpstr>
      <vt:lpstr>Business Analysis Process Model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ALFAGR</cp:lastModifiedBy>
  <cp:revision>23</cp:revision>
  <dcterms:created xsi:type="dcterms:W3CDTF">2023-04-29T09:08:00Z</dcterms:created>
  <dcterms:modified xsi:type="dcterms:W3CDTF">2025-01-27T10:48:20Z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1033-12.2.0.13306</vt:lpwstr>
  </property>
  <property fmtid="{D5CDD505-2E9C-101B-9397-08002B2CF9AE}" pid="4" name="ContentTypeId">
    <vt:lpwstr>0x0101006A254F5D6A14094B8840E79896A2F150</vt:lpwstr>
  </property>
</Properties>
</file>