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83" r:id="rId4"/>
    <p:sldId id="484" r:id="rId5"/>
    <p:sldId id="259" r:id="rId6"/>
    <p:sldId id="339" r:id="rId7"/>
    <p:sldId id="340" r:id="rId8"/>
    <p:sldId id="262" r:id="rId9"/>
    <p:sldId id="341" r:id="rId10"/>
    <p:sldId id="263" r:id="rId11"/>
    <p:sldId id="264" r:id="rId12"/>
    <p:sldId id="265" r:id="rId13"/>
    <p:sldId id="376" r:id="rId14"/>
    <p:sldId id="375" r:id="rId15"/>
    <p:sldId id="266" r:id="rId16"/>
    <p:sldId id="292" r:id="rId17"/>
    <p:sldId id="267" r:id="rId18"/>
    <p:sldId id="268" r:id="rId19"/>
    <p:sldId id="269" r:id="rId20"/>
    <p:sldId id="270" r:id="rId21"/>
    <p:sldId id="343" r:id="rId22"/>
    <p:sldId id="482" r:id="rId23"/>
    <p:sldId id="362" r:id="rId24"/>
    <p:sldId id="363" r:id="rId25"/>
    <p:sldId id="382" r:id="rId26"/>
    <p:sldId id="381" r:id="rId27"/>
    <p:sldId id="364" r:id="rId28"/>
    <p:sldId id="383" r:id="rId29"/>
    <p:sldId id="281" r:id="rId30"/>
    <p:sldId id="366" r:id="rId31"/>
    <p:sldId id="384" r:id="rId32"/>
    <p:sldId id="365" r:id="rId33"/>
    <p:sldId id="367" r:id="rId34"/>
    <p:sldId id="345" r:id="rId35"/>
    <p:sldId id="369" r:id="rId36"/>
    <p:sldId id="385" r:id="rId37"/>
    <p:sldId id="352" r:id="rId38"/>
    <p:sldId id="368" r:id="rId39"/>
    <p:sldId id="373" r:id="rId40"/>
    <p:sldId id="37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484"/>
            <p14:sldId id="259"/>
            <p14:sldId id="339"/>
            <p14:sldId id="340"/>
            <p14:sldId id="262"/>
            <p14:sldId id="341"/>
            <p14:sldId id="263"/>
            <p14:sldId id="264"/>
            <p14:sldId id="265"/>
            <p14:sldId id="376"/>
            <p14:sldId id="375"/>
            <p14:sldId id="266"/>
            <p14:sldId id="292"/>
            <p14:sldId id="267"/>
            <p14:sldId id="268"/>
            <p14:sldId id="269"/>
            <p14:sldId id="270"/>
            <p14:sldId id="343"/>
            <p14:sldId id="482"/>
            <p14:sldId id="362"/>
            <p14:sldId id="363"/>
            <p14:sldId id="382"/>
            <p14:sldId id="381"/>
            <p14:sldId id="364"/>
            <p14:sldId id="383"/>
            <p14:sldId id="281"/>
            <p14:sldId id="366"/>
            <p14:sldId id="384"/>
            <p14:sldId id="365"/>
            <p14:sldId id="367"/>
            <p14:sldId id="345"/>
            <p14:sldId id="369"/>
            <p14:sldId id="385"/>
            <p14:sldId id="352"/>
            <p14:sldId id="368"/>
            <p14:sldId id="373"/>
            <p14:sldId id="37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3769" autoAdjust="0"/>
  </p:normalViewPr>
  <p:slideViewPr>
    <p:cSldViewPr snapToGrid="0">
      <p:cViewPr varScale="1">
        <p:scale>
          <a:sx n="74" d="100"/>
          <a:sy n="74" d="100"/>
        </p:scale>
        <p:origin x="101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95736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28697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C550587-07FA-E3C2-9943-0C83AB904411}"/>
              </a:ext>
            </a:extLst>
          </p:cNvPr>
          <p:cNvSpPr>
            <a:spLocks noGrp="1" noChangeArrowheads="1"/>
          </p:cNvSpPr>
          <p:nvPr>
            <p:ph type="sldNum" sz="quarter" idx="5"/>
          </p:nvPr>
        </p:nvSpPr>
        <p:spPr>
          <a:ln/>
        </p:spPr>
        <p:txBody>
          <a:bodyPr/>
          <a:lstStyle/>
          <a:p>
            <a:r>
              <a:rPr lang="en-US" altLang="en-EG"/>
              <a:t>9.</a:t>
            </a:r>
            <a:fld id="{2FA5B5BD-C235-864A-93FD-B891F3E28715}" type="slidenum">
              <a:rPr lang="en-US" altLang="en-EG"/>
              <a:pPr/>
              <a:t>8</a:t>
            </a:fld>
            <a:endParaRPr lang="en-US" altLang="en-EG"/>
          </a:p>
        </p:txBody>
      </p:sp>
      <p:sp>
        <p:nvSpPr>
          <p:cNvPr id="12290" name="Rectangle 2">
            <a:extLst>
              <a:ext uri="{FF2B5EF4-FFF2-40B4-BE49-F238E27FC236}">
                <a16:creationId xmlns:a16="http://schemas.microsoft.com/office/drawing/2014/main" id="{A84C2F83-90E4-399D-5F11-0582756F2F51}"/>
              </a:ext>
            </a:extLst>
          </p:cNvPr>
          <p:cNvSpPr>
            <a:spLocks noGrp="1" noRot="1" noChangeAspect="1" noChangeArrowheads="1" noTextEdit="1"/>
          </p:cNvSpPr>
          <p:nvPr>
            <p:ph type="sldImg"/>
          </p:nvPr>
        </p:nvSpPr>
        <p:spPr>
          <a:xfrm>
            <a:off x="369888" y="688975"/>
            <a:ext cx="6118225" cy="3441700"/>
          </a:xfrm>
          <a:ln/>
        </p:spPr>
      </p:sp>
      <p:sp>
        <p:nvSpPr>
          <p:cNvPr id="12291" name="Rectangle 3">
            <a:extLst>
              <a:ext uri="{FF2B5EF4-FFF2-40B4-BE49-F238E27FC236}">
                <a16:creationId xmlns:a16="http://schemas.microsoft.com/office/drawing/2014/main" id="{0243BAF4-9B05-8B2C-67C7-1F37AEF00C13}"/>
              </a:ext>
            </a:extLst>
          </p:cNvPr>
          <p:cNvSpPr>
            <a:spLocks noGrp="1" noChangeArrowheads="1"/>
          </p:cNvSpPr>
          <p:nvPr>
            <p:ph type="body" idx="1"/>
          </p:nvPr>
        </p:nvSpPr>
        <p:spPr/>
        <p:txBody>
          <a:bodyPr/>
          <a:lstStyle/>
          <a:p>
            <a:r>
              <a:rPr lang="en-US" altLang="en-EG"/>
              <a:t>Operating cash flow – students often have to go back to the income statement to see that the two definitions of operating cash flow are equivalent when there is no interest expense.</a:t>
            </a:r>
          </a:p>
          <a:p>
            <a:endParaRPr lang="en-US" altLang="en-EG"/>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996F3B90-CA3A-D525-229F-6B3D4A60C747}"/>
              </a:ext>
            </a:extLst>
          </p:cNvPr>
          <p:cNvSpPr>
            <a:spLocks noGrp="1" noChangeArrowheads="1"/>
          </p:cNvSpPr>
          <p:nvPr>
            <p:ph type="sldNum" sz="quarter" idx="5"/>
          </p:nvPr>
        </p:nvSpPr>
        <p:spPr>
          <a:ln/>
        </p:spPr>
        <p:txBody>
          <a:bodyPr/>
          <a:lstStyle/>
          <a:p>
            <a:r>
              <a:rPr lang="en-US" altLang="en-EG"/>
              <a:t>9.</a:t>
            </a:r>
            <a:fld id="{FC580BA3-D528-BD47-89C5-61F29CEE2AE6}" type="slidenum">
              <a:rPr lang="en-US" altLang="en-EG"/>
              <a:pPr/>
              <a:t>10</a:t>
            </a:fld>
            <a:endParaRPr lang="en-US" altLang="en-EG"/>
          </a:p>
        </p:txBody>
      </p:sp>
      <p:sp>
        <p:nvSpPr>
          <p:cNvPr id="66562" name="Rectangle 2">
            <a:extLst>
              <a:ext uri="{FF2B5EF4-FFF2-40B4-BE49-F238E27FC236}">
                <a16:creationId xmlns:a16="http://schemas.microsoft.com/office/drawing/2014/main" id="{78D8CACF-6F80-1F18-53EA-36A992343E21}"/>
              </a:ext>
            </a:extLst>
          </p:cNvPr>
          <p:cNvSpPr>
            <a:spLocks noGrp="1" noRot="1" noChangeAspect="1" noChangeArrowheads="1" noTextEdit="1"/>
          </p:cNvSpPr>
          <p:nvPr>
            <p:ph type="sldImg"/>
          </p:nvPr>
        </p:nvSpPr>
        <p:spPr>
          <a:xfrm>
            <a:off x="369888" y="688975"/>
            <a:ext cx="6118225" cy="3441700"/>
          </a:xfrm>
          <a:ln/>
        </p:spPr>
      </p:sp>
      <p:sp>
        <p:nvSpPr>
          <p:cNvPr id="66563" name="Rectangle 3">
            <a:extLst>
              <a:ext uri="{FF2B5EF4-FFF2-40B4-BE49-F238E27FC236}">
                <a16:creationId xmlns:a16="http://schemas.microsoft.com/office/drawing/2014/main" id="{1414F7DC-6447-E786-0D6C-BD11B7FB3D0C}"/>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3F58B04-0B7F-6FF8-F53D-D9E13B2E1582}"/>
              </a:ext>
            </a:extLst>
          </p:cNvPr>
          <p:cNvSpPr>
            <a:spLocks noGrp="1" noChangeArrowheads="1"/>
          </p:cNvSpPr>
          <p:nvPr>
            <p:ph type="sldNum" sz="quarter" idx="5"/>
          </p:nvPr>
        </p:nvSpPr>
        <p:spPr>
          <a:ln/>
        </p:spPr>
        <p:txBody>
          <a:bodyPr/>
          <a:lstStyle/>
          <a:p>
            <a:r>
              <a:rPr lang="en-US" altLang="en-EG"/>
              <a:t>9.</a:t>
            </a:r>
            <a:fld id="{38B92B75-16F5-AA48-8672-4A9CA05EF677}" type="slidenum">
              <a:rPr lang="en-US" altLang="en-EG"/>
              <a:pPr/>
              <a:t>11</a:t>
            </a:fld>
            <a:endParaRPr lang="en-US" altLang="en-EG"/>
          </a:p>
        </p:txBody>
      </p:sp>
      <p:sp>
        <p:nvSpPr>
          <p:cNvPr id="15362" name="Rectangle 2">
            <a:extLst>
              <a:ext uri="{FF2B5EF4-FFF2-40B4-BE49-F238E27FC236}">
                <a16:creationId xmlns:a16="http://schemas.microsoft.com/office/drawing/2014/main" id="{74B4D94C-7315-5480-B941-715F3734E549}"/>
              </a:ext>
            </a:extLst>
          </p:cNvPr>
          <p:cNvSpPr>
            <a:spLocks noGrp="1" noRot="1" noChangeAspect="1" noChangeArrowheads="1" noTextEdit="1"/>
          </p:cNvSpPr>
          <p:nvPr>
            <p:ph type="sldImg"/>
          </p:nvPr>
        </p:nvSpPr>
        <p:spPr>
          <a:xfrm>
            <a:off x="369888" y="688975"/>
            <a:ext cx="6118225" cy="3441700"/>
          </a:xfrm>
          <a:ln/>
        </p:spPr>
      </p:sp>
      <p:sp>
        <p:nvSpPr>
          <p:cNvPr id="15363" name="Rectangle 3">
            <a:extLst>
              <a:ext uri="{FF2B5EF4-FFF2-40B4-BE49-F238E27FC236}">
                <a16:creationId xmlns:a16="http://schemas.microsoft.com/office/drawing/2014/main" id="{0A60DBB9-88E4-67D8-A136-91782AFC8773}"/>
              </a:ext>
            </a:extLst>
          </p:cNvPr>
          <p:cNvSpPr>
            <a:spLocks noGrp="1" noChangeArrowheads="1"/>
          </p:cNvSpPr>
          <p:nvPr>
            <p:ph type="body" idx="1"/>
          </p:nvPr>
        </p:nvSpPr>
        <p:spPr/>
        <p:txBody>
          <a:bodyPr/>
          <a:lstStyle/>
          <a:p>
            <a:r>
              <a:rPr lang="en-US" altLang="en-EG"/>
              <a:t>Ask the students why net fixed assets is decreasing each year. It is important that they understand this when they go to compute the net capital spending in the next slide.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7C633E7-0967-9D0B-8D0C-BB354BF81AED}"/>
              </a:ext>
            </a:extLst>
          </p:cNvPr>
          <p:cNvSpPr>
            <a:spLocks noGrp="1" noChangeArrowheads="1"/>
          </p:cNvSpPr>
          <p:nvPr>
            <p:ph type="sldNum" sz="quarter" idx="5"/>
          </p:nvPr>
        </p:nvSpPr>
        <p:spPr>
          <a:ln/>
        </p:spPr>
        <p:txBody>
          <a:bodyPr/>
          <a:lstStyle/>
          <a:p>
            <a:r>
              <a:rPr lang="en-US" altLang="en-EG"/>
              <a:t>9.</a:t>
            </a:r>
            <a:fld id="{31109F0E-05F2-E947-B988-2D19F606AD90}" type="slidenum">
              <a:rPr lang="en-US" altLang="en-EG"/>
              <a:pPr/>
              <a:t>12</a:t>
            </a:fld>
            <a:endParaRPr lang="en-US" altLang="en-EG"/>
          </a:p>
        </p:txBody>
      </p:sp>
      <p:sp>
        <p:nvSpPr>
          <p:cNvPr id="17410" name="Rectangle 2">
            <a:extLst>
              <a:ext uri="{FF2B5EF4-FFF2-40B4-BE49-F238E27FC236}">
                <a16:creationId xmlns:a16="http://schemas.microsoft.com/office/drawing/2014/main" id="{615ECFE0-84D7-8591-0C7C-40A39B373CD7}"/>
              </a:ext>
            </a:extLst>
          </p:cNvPr>
          <p:cNvSpPr>
            <a:spLocks noGrp="1" noRot="1" noChangeAspect="1" noChangeArrowheads="1" noTextEdit="1"/>
          </p:cNvSpPr>
          <p:nvPr>
            <p:ph type="sldImg"/>
          </p:nvPr>
        </p:nvSpPr>
        <p:spPr>
          <a:xfrm>
            <a:off x="369888" y="688975"/>
            <a:ext cx="6118225" cy="3441700"/>
          </a:xfrm>
          <a:ln/>
        </p:spPr>
      </p:sp>
      <p:sp>
        <p:nvSpPr>
          <p:cNvPr id="17411" name="Rectangle 3">
            <a:extLst>
              <a:ext uri="{FF2B5EF4-FFF2-40B4-BE49-F238E27FC236}">
                <a16:creationId xmlns:a16="http://schemas.microsoft.com/office/drawing/2014/main" id="{B0B431AB-A121-D321-84B8-368A96F3C89D}"/>
              </a:ext>
            </a:extLst>
          </p:cNvPr>
          <p:cNvSpPr>
            <a:spLocks noGrp="1" noChangeArrowheads="1"/>
          </p:cNvSpPr>
          <p:nvPr>
            <p:ph type="body" idx="1"/>
          </p:nvPr>
        </p:nvSpPr>
        <p:spPr/>
        <p:txBody>
          <a:bodyPr/>
          <a:lstStyle/>
          <a:p>
            <a:r>
              <a:rPr lang="en-US" altLang="en-EG"/>
              <a:t>OCF = EBIT + depreciation – taxes = 33,000 + 30,000 – 11,220 = 51,780; or </a:t>
            </a:r>
          </a:p>
          <a:p>
            <a:r>
              <a:rPr lang="en-US" altLang="en-EG"/>
              <a:t>OCF = NI + depreciation = 21,780 + 30,000 = 51,780</a:t>
            </a:r>
          </a:p>
          <a:p>
            <a:endParaRPr lang="en-US" altLang="en-EG"/>
          </a:p>
          <a:p>
            <a:r>
              <a:rPr lang="en-US" altLang="en-EG"/>
              <a:t>Note that in the Table in the book, the negative signs have already been carried throughout the table so that the columns can just be added. Ultimately, students seem to do better with this format even though the CFFA equation says to subtract the changes in NWC and net capital spending.</a:t>
            </a:r>
          </a:p>
          <a:p>
            <a:endParaRPr lang="en-US" altLang="en-EG"/>
          </a:p>
          <a:p>
            <a:r>
              <a:rPr lang="en-US" altLang="en-EG"/>
              <a:t>Change in NWC = We have a net investment in NWC in year 0 of 20,000; we get the investment back at the end of the project when we sell our inventory, collect on our receivables, and pay off our payables.  Students often forget that we get the investment back at the end.</a:t>
            </a:r>
          </a:p>
          <a:p>
            <a:endParaRPr lang="en-US" altLang="en-EG"/>
          </a:p>
          <a:p>
            <a:r>
              <a:rPr lang="en-US" altLang="en-EG"/>
              <a:t>Capital Spending – remember that Net capital spending = change in net fixed assets + depreciation. So in year one NCS = (60,000 – 90,000) + 30,000 = 0; The same is true for the other years.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8024E3D-D592-B98D-336A-34BA208FCFEA}"/>
              </a:ext>
            </a:extLst>
          </p:cNvPr>
          <p:cNvSpPr>
            <a:spLocks noGrp="1" noChangeArrowheads="1"/>
          </p:cNvSpPr>
          <p:nvPr>
            <p:ph type="sldNum" sz="quarter" idx="5"/>
          </p:nvPr>
        </p:nvSpPr>
        <p:spPr>
          <a:ln/>
        </p:spPr>
        <p:txBody>
          <a:bodyPr/>
          <a:lstStyle/>
          <a:p>
            <a:r>
              <a:rPr lang="en-US" altLang="en-EG"/>
              <a:t>9.</a:t>
            </a:r>
            <a:fld id="{7D0C5B87-29A2-8942-9398-0B7F0C40350B}" type="slidenum">
              <a:rPr lang="en-US" altLang="en-EG"/>
              <a:pPr/>
              <a:t>14</a:t>
            </a:fld>
            <a:endParaRPr lang="en-US" altLang="en-EG"/>
          </a:p>
        </p:txBody>
      </p:sp>
      <p:sp>
        <p:nvSpPr>
          <p:cNvPr id="233474" name="Rectangle 2">
            <a:extLst>
              <a:ext uri="{FF2B5EF4-FFF2-40B4-BE49-F238E27FC236}">
                <a16:creationId xmlns:a16="http://schemas.microsoft.com/office/drawing/2014/main" id="{0F2D1348-46F0-776A-9758-8E423A23D025}"/>
              </a:ext>
            </a:extLst>
          </p:cNvPr>
          <p:cNvSpPr>
            <a:spLocks noGrp="1" noRot="1" noChangeAspect="1" noChangeArrowheads="1" noTextEdit="1"/>
          </p:cNvSpPr>
          <p:nvPr>
            <p:ph type="sldImg"/>
          </p:nvPr>
        </p:nvSpPr>
        <p:spPr>
          <a:xfrm>
            <a:off x="371475" y="688975"/>
            <a:ext cx="6116638" cy="3441700"/>
          </a:xfrm>
          <a:ln/>
        </p:spPr>
      </p:sp>
      <p:sp>
        <p:nvSpPr>
          <p:cNvPr id="233475" name="Rectangle 3">
            <a:extLst>
              <a:ext uri="{FF2B5EF4-FFF2-40B4-BE49-F238E27FC236}">
                <a16:creationId xmlns:a16="http://schemas.microsoft.com/office/drawing/2014/main" id="{7E656B54-8CE9-58EF-6AA0-713555C7C997}"/>
              </a:ext>
            </a:extLst>
          </p:cNvPr>
          <p:cNvSpPr>
            <a:spLocks noGrp="1" noChangeArrowheads="1"/>
          </p:cNvSpPr>
          <p:nvPr>
            <p:ph type="body" idx="1"/>
          </p:nvPr>
        </p:nvSpPr>
        <p:spPr>
          <a:xfrm>
            <a:off x="685800" y="4360863"/>
            <a:ext cx="5486400" cy="4130675"/>
          </a:xfrm>
        </p:spPr>
        <p:txBody>
          <a:bodyPr/>
          <a:lstStyle/>
          <a:p>
            <a:endParaRPr lang="en-EG" altLang="en-EG"/>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D543EE3-18B0-5369-E877-848ED46F6082}"/>
              </a:ext>
            </a:extLst>
          </p:cNvPr>
          <p:cNvSpPr>
            <a:spLocks noGrp="1" noChangeArrowheads="1"/>
          </p:cNvSpPr>
          <p:nvPr>
            <p:ph type="sldNum" sz="quarter" idx="5"/>
          </p:nvPr>
        </p:nvSpPr>
        <p:spPr>
          <a:ln/>
        </p:spPr>
        <p:txBody>
          <a:bodyPr/>
          <a:lstStyle/>
          <a:p>
            <a:r>
              <a:rPr lang="en-US" altLang="en-EG"/>
              <a:t>9.</a:t>
            </a:r>
            <a:fld id="{09C8244A-7098-664A-BCB5-2E257943AA97}" type="slidenum">
              <a:rPr lang="en-US" altLang="en-EG"/>
              <a:pPr/>
              <a:t>15</a:t>
            </a:fld>
            <a:endParaRPr lang="en-US" altLang="en-EG"/>
          </a:p>
        </p:txBody>
      </p:sp>
      <p:sp>
        <p:nvSpPr>
          <p:cNvPr id="19458" name="Rectangle 2">
            <a:extLst>
              <a:ext uri="{FF2B5EF4-FFF2-40B4-BE49-F238E27FC236}">
                <a16:creationId xmlns:a16="http://schemas.microsoft.com/office/drawing/2014/main" id="{0F79D209-3229-C100-62DA-5135D93DC6F3}"/>
              </a:ext>
            </a:extLst>
          </p:cNvPr>
          <p:cNvSpPr>
            <a:spLocks noGrp="1" noRot="1" noChangeAspect="1" noChangeArrowheads="1" noTextEdit="1"/>
          </p:cNvSpPr>
          <p:nvPr>
            <p:ph type="sldImg"/>
          </p:nvPr>
        </p:nvSpPr>
        <p:spPr>
          <a:xfrm>
            <a:off x="369888" y="688975"/>
            <a:ext cx="6118225" cy="3441700"/>
          </a:xfrm>
          <a:ln/>
        </p:spPr>
      </p:sp>
      <p:sp>
        <p:nvSpPr>
          <p:cNvPr id="19459" name="Rectangle 3">
            <a:extLst>
              <a:ext uri="{FF2B5EF4-FFF2-40B4-BE49-F238E27FC236}">
                <a16:creationId xmlns:a16="http://schemas.microsoft.com/office/drawing/2014/main" id="{7B654093-1C01-5FC9-44F8-367824FCBE22}"/>
              </a:ext>
            </a:extLst>
          </p:cNvPr>
          <p:cNvSpPr>
            <a:spLocks noGrp="1" noChangeArrowheads="1"/>
          </p:cNvSpPr>
          <p:nvPr>
            <p:ph type="body" idx="1"/>
          </p:nvPr>
        </p:nvSpPr>
        <p:spPr/>
        <p:txBody>
          <a:bodyPr/>
          <a:lstStyle/>
          <a:p>
            <a:r>
              <a:rPr lang="en-US" altLang="en-EG"/>
              <a:t>You can also use the formulas to compute NPV and IRR; just remember that the IRR computation is trial and error.</a:t>
            </a:r>
          </a:p>
          <a:p>
            <a:endParaRPr lang="en-US" altLang="en-EG"/>
          </a:p>
          <a:p>
            <a:r>
              <a:rPr lang="en-US" altLang="en-EG"/>
              <a:t>Click on the excel icon to go to an embedded spreadsheet that illustrates how the pro formas and cash flows can be set-up to compute the NPV and IRR.</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C268EFA-25F1-AC7F-44CB-6C717CE30A5C}"/>
              </a:ext>
            </a:extLst>
          </p:cNvPr>
          <p:cNvSpPr>
            <a:spLocks noGrp="1" noChangeArrowheads="1"/>
          </p:cNvSpPr>
          <p:nvPr>
            <p:ph type="sldNum" sz="quarter" idx="5"/>
          </p:nvPr>
        </p:nvSpPr>
        <p:spPr>
          <a:ln/>
        </p:spPr>
        <p:txBody>
          <a:bodyPr/>
          <a:lstStyle/>
          <a:p>
            <a:r>
              <a:rPr lang="en-US" altLang="en-EG"/>
              <a:t>9.</a:t>
            </a:r>
            <a:fld id="{0250C3F9-9370-3244-B8FC-E6B9EFDB2523}" type="slidenum">
              <a:rPr lang="en-US" altLang="en-EG"/>
              <a:pPr/>
              <a:t>16</a:t>
            </a:fld>
            <a:endParaRPr lang="en-US" altLang="en-EG"/>
          </a:p>
        </p:txBody>
      </p:sp>
      <p:sp>
        <p:nvSpPr>
          <p:cNvPr id="67586" name="Rectangle 2">
            <a:extLst>
              <a:ext uri="{FF2B5EF4-FFF2-40B4-BE49-F238E27FC236}">
                <a16:creationId xmlns:a16="http://schemas.microsoft.com/office/drawing/2014/main" id="{D4471CA3-CA26-1D90-8B46-6857A599D25B}"/>
              </a:ext>
            </a:extLst>
          </p:cNvPr>
          <p:cNvSpPr>
            <a:spLocks noGrp="1" noRot="1" noChangeAspect="1" noChangeArrowheads="1" noTextEdit="1"/>
          </p:cNvSpPr>
          <p:nvPr>
            <p:ph type="sldImg"/>
          </p:nvPr>
        </p:nvSpPr>
        <p:spPr>
          <a:xfrm>
            <a:off x="369888" y="688975"/>
            <a:ext cx="6118225" cy="3441700"/>
          </a:xfrm>
          <a:ln/>
        </p:spPr>
      </p:sp>
      <p:sp>
        <p:nvSpPr>
          <p:cNvPr id="67587" name="Rectangle 3">
            <a:extLst>
              <a:ext uri="{FF2B5EF4-FFF2-40B4-BE49-F238E27FC236}">
                <a16:creationId xmlns:a16="http://schemas.microsoft.com/office/drawing/2014/main" id="{70D6DDF2-5033-2191-F0D3-D0B628B8ECC8}"/>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A125FAC-1621-7127-38B3-35FEA388F63A}"/>
              </a:ext>
            </a:extLst>
          </p:cNvPr>
          <p:cNvSpPr>
            <a:spLocks noGrp="1" noChangeArrowheads="1"/>
          </p:cNvSpPr>
          <p:nvPr>
            <p:ph type="sldNum" sz="quarter" idx="5"/>
          </p:nvPr>
        </p:nvSpPr>
        <p:spPr>
          <a:ln/>
        </p:spPr>
        <p:txBody>
          <a:bodyPr/>
          <a:lstStyle/>
          <a:p>
            <a:r>
              <a:rPr lang="en-US" altLang="en-EG"/>
              <a:t>9.</a:t>
            </a:r>
            <a:fld id="{F130FA87-7400-2A4A-BE1D-7A3B79FF32AD}" type="slidenum">
              <a:rPr lang="en-US" altLang="en-EG"/>
              <a:pPr/>
              <a:t>17</a:t>
            </a:fld>
            <a:endParaRPr lang="en-US" altLang="en-EG"/>
          </a:p>
        </p:txBody>
      </p:sp>
      <p:sp>
        <p:nvSpPr>
          <p:cNvPr id="21506" name="Rectangle 2">
            <a:extLst>
              <a:ext uri="{FF2B5EF4-FFF2-40B4-BE49-F238E27FC236}">
                <a16:creationId xmlns:a16="http://schemas.microsoft.com/office/drawing/2014/main" id="{4651F1D2-2DFF-52BE-E9F4-3CDE447B2B53}"/>
              </a:ext>
            </a:extLst>
          </p:cNvPr>
          <p:cNvSpPr>
            <a:spLocks noGrp="1" noRot="1" noChangeAspect="1" noChangeArrowheads="1" noTextEdit="1"/>
          </p:cNvSpPr>
          <p:nvPr>
            <p:ph type="sldImg"/>
          </p:nvPr>
        </p:nvSpPr>
        <p:spPr>
          <a:xfrm>
            <a:off x="369888" y="688975"/>
            <a:ext cx="6118225" cy="3441700"/>
          </a:xfrm>
          <a:ln/>
        </p:spPr>
      </p:sp>
      <p:sp>
        <p:nvSpPr>
          <p:cNvPr id="21507" name="Rectangle 3">
            <a:extLst>
              <a:ext uri="{FF2B5EF4-FFF2-40B4-BE49-F238E27FC236}">
                <a16:creationId xmlns:a16="http://schemas.microsoft.com/office/drawing/2014/main" id="{E31FFB1A-384A-E4F3-8684-8036C19E2367}"/>
              </a:ext>
            </a:extLst>
          </p:cNvPr>
          <p:cNvSpPr>
            <a:spLocks noGrp="1" noChangeArrowheads="1"/>
          </p:cNvSpPr>
          <p:nvPr>
            <p:ph type="body" idx="1"/>
          </p:nvPr>
        </p:nvSpPr>
        <p:spPr/>
        <p:txBody>
          <a:bodyPr/>
          <a:lstStyle/>
          <a:p>
            <a:r>
              <a:rPr lang="en-US" altLang="en-EG"/>
              <a:t>The first two items mean that our operating cash flow does not include the impact of accounts receivable and accounts payable on cash flow. The third item is very much like the purchase of fixed assets. We have to buy the assets (have the cash flow) before we can generate sales.</a:t>
            </a:r>
          </a:p>
          <a:p>
            <a:endParaRPr lang="en-US" altLang="en-EG"/>
          </a:p>
          <a:p>
            <a:r>
              <a:rPr lang="en-US" altLang="en-EG"/>
              <a:t>By looking at changes in NWC, we can incorporate the increased investment in receivables and inventory that are necessary to support additional sales. Because we look at changes in NWC, and not just current assets, we also incorporate the increase in our payable accounts that partially pays for the investment in inventory and receivables.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C7FBDAF-32E4-D2AC-FC55-07F3DCD08FAE}"/>
              </a:ext>
            </a:extLst>
          </p:cNvPr>
          <p:cNvSpPr>
            <a:spLocks noGrp="1" noChangeArrowheads="1"/>
          </p:cNvSpPr>
          <p:nvPr>
            <p:ph type="sldNum" sz="quarter" idx="5"/>
          </p:nvPr>
        </p:nvSpPr>
        <p:spPr>
          <a:ln/>
        </p:spPr>
        <p:txBody>
          <a:bodyPr/>
          <a:lstStyle/>
          <a:p>
            <a:r>
              <a:rPr lang="en-US" altLang="en-EG"/>
              <a:t>9.</a:t>
            </a:r>
            <a:fld id="{C7E3F22B-3E0F-7C4A-9B5C-DAC4148FFA3D}" type="slidenum">
              <a:rPr lang="en-US" altLang="en-EG"/>
              <a:pPr/>
              <a:t>18</a:t>
            </a:fld>
            <a:endParaRPr lang="en-US" altLang="en-EG"/>
          </a:p>
        </p:txBody>
      </p:sp>
      <p:sp>
        <p:nvSpPr>
          <p:cNvPr id="68610" name="Rectangle 2">
            <a:extLst>
              <a:ext uri="{FF2B5EF4-FFF2-40B4-BE49-F238E27FC236}">
                <a16:creationId xmlns:a16="http://schemas.microsoft.com/office/drawing/2014/main" id="{6FBA849E-D63C-66E7-CA47-0F6F005D10F9}"/>
              </a:ext>
            </a:extLst>
          </p:cNvPr>
          <p:cNvSpPr>
            <a:spLocks noGrp="1" noRot="1" noChangeAspect="1" noChangeArrowheads="1" noTextEdit="1"/>
          </p:cNvSpPr>
          <p:nvPr>
            <p:ph type="sldImg"/>
          </p:nvPr>
        </p:nvSpPr>
        <p:spPr>
          <a:xfrm>
            <a:off x="369888" y="688975"/>
            <a:ext cx="6118225" cy="3441700"/>
          </a:xfrm>
          <a:ln/>
        </p:spPr>
      </p:sp>
      <p:sp>
        <p:nvSpPr>
          <p:cNvPr id="68611" name="Rectangle 3">
            <a:extLst>
              <a:ext uri="{FF2B5EF4-FFF2-40B4-BE49-F238E27FC236}">
                <a16:creationId xmlns:a16="http://schemas.microsoft.com/office/drawing/2014/main" id="{CE2DE8BE-3213-8C6C-1A1A-FD137C55C534}"/>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4C5E783-9C88-A309-94DF-D66AD8FC0931}"/>
              </a:ext>
            </a:extLst>
          </p:cNvPr>
          <p:cNvSpPr>
            <a:spLocks noGrp="1" noChangeArrowheads="1"/>
          </p:cNvSpPr>
          <p:nvPr>
            <p:ph type="sldNum" sz="quarter" idx="5"/>
          </p:nvPr>
        </p:nvSpPr>
        <p:spPr>
          <a:ln/>
        </p:spPr>
        <p:txBody>
          <a:bodyPr/>
          <a:lstStyle/>
          <a:p>
            <a:r>
              <a:rPr lang="en-US" altLang="en-EG"/>
              <a:t>9.</a:t>
            </a:r>
            <a:fld id="{A47A0CD5-A5CA-4E47-95B8-A5C1D3196422}" type="slidenum">
              <a:rPr lang="en-US" altLang="en-EG"/>
              <a:pPr/>
              <a:t>19</a:t>
            </a:fld>
            <a:endParaRPr lang="en-US" altLang="en-EG"/>
          </a:p>
        </p:txBody>
      </p:sp>
      <p:sp>
        <p:nvSpPr>
          <p:cNvPr id="24578" name="Rectangle 2">
            <a:extLst>
              <a:ext uri="{FF2B5EF4-FFF2-40B4-BE49-F238E27FC236}">
                <a16:creationId xmlns:a16="http://schemas.microsoft.com/office/drawing/2014/main" id="{480A3070-1BF0-DFC5-128A-B44B1F304BAD}"/>
              </a:ext>
            </a:extLst>
          </p:cNvPr>
          <p:cNvSpPr>
            <a:spLocks noGrp="1" noRot="1" noChangeAspect="1" noChangeArrowheads="1" noTextEdit="1"/>
          </p:cNvSpPr>
          <p:nvPr>
            <p:ph type="sldImg"/>
          </p:nvPr>
        </p:nvSpPr>
        <p:spPr>
          <a:xfrm>
            <a:off x="369888" y="688975"/>
            <a:ext cx="6118225" cy="3441700"/>
          </a:xfrm>
          <a:ln/>
        </p:spPr>
      </p:sp>
      <p:sp>
        <p:nvSpPr>
          <p:cNvPr id="24579" name="Rectangle 3">
            <a:extLst>
              <a:ext uri="{FF2B5EF4-FFF2-40B4-BE49-F238E27FC236}">
                <a16:creationId xmlns:a16="http://schemas.microsoft.com/office/drawing/2014/main" id="{983EFBD0-786F-770D-45A2-6D079305FC0B}"/>
              </a:ext>
            </a:extLst>
          </p:cNvPr>
          <p:cNvSpPr>
            <a:spLocks noGrp="1" noChangeArrowheads="1"/>
          </p:cNvSpPr>
          <p:nvPr>
            <p:ph type="body" idx="1"/>
          </p:nvPr>
        </p:nvSpPr>
        <p:spPr/>
        <p:txBody>
          <a:bodyPr/>
          <a:lstStyle/>
          <a:p>
            <a:r>
              <a:rPr lang="en-US" altLang="en-EG"/>
              <a:t>The MACRS percentages are given in Table 9-7</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EB63F2A-7AD9-1D0F-5D59-0B091774C1C2}"/>
              </a:ext>
            </a:extLst>
          </p:cNvPr>
          <p:cNvSpPr>
            <a:spLocks noGrp="1" noChangeArrowheads="1"/>
          </p:cNvSpPr>
          <p:nvPr>
            <p:ph type="sldNum" sz="quarter" idx="5"/>
          </p:nvPr>
        </p:nvSpPr>
        <p:spPr>
          <a:ln/>
        </p:spPr>
        <p:txBody>
          <a:bodyPr/>
          <a:lstStyle/>
          <a:p>
            <a:r>
              <a:rPr lang="en-US" altLang="en-EG"/>
              <a:t>9.</a:t>
            </a:r>
            <a:fld id="{C7D1753A-1E9A-A543-9F3D-C58507DEF9FA}" type="slidenum">
              <a:rPr lang="en-US" altLang="en-EG"/>
              <a:pPr/>
              <a:t>20</a:t>
            </a:fld>
            <a:endParaRPr lang="en-US" altLang="en-EG"/>
          </a:p>
        </p:txBody>
      </p:sp>
      <p:sp>
        <p:nvSpPr>
          <p:cNvPr id="69634" name="Rectangle 2">
            <a:extLst>
              <a:ext uri="{FF2B5EF4-FFF2-40B4-BE49-F238E27FC236}">
                <a16:creationId xmlns:a16="http://schemas.microsoft.com/office/drawing/2014/main" id="{CC0D92ED-AAA6-D4E7-740D-81356F49F222}"/>
              </a:ext>
            </a:extLst>
          </p:cNvPr>
          <p:cNvSpPr>
            <a:spLocks noGrp="1" noRot="1" noChangeAspect="1" noChangeArrowheads="1" noTextEdit="1"/>
          </p:cNvSpPr>
          <p:nvPr>
            <p:ph type="sldImg"/>
          </p:nvPr>
        </p:nvSpPr>
        <p:spPr>
          <a:xfrm>
            <a:off x="369888" y="688975"/>
            <a:ext cx="6118225" cy="3441700"/>
          </a:xfrm>
          <a:ln/>
        </p:spPr>
      </p:sp>
      <p:sp>
        <p:nvSpPr>
          <p:cNvPr id="69635" name="Rectangle 3">
            <a:extLst>
              <a:ext uri="{FF2B5EF4-FFF2-40B4-BE49-F238E27FC236}">
                <a16:creationId xmlns:a16="http://schemas.microsoft.com/office/drawing/2014/main" id="{CFDFD809-861A-5276-C2CC-9F85D9528B91}"/>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AC1AF7B-DF9B-DDB4-74F1-A6D07448692E}"/>
              </a:ext>
            </a:extLst>
          </p:cNvPr>
          <p:cNvSpPr>
            <a:spLocks noGrp="1" noChangeArrowheads="1"/>
          </p:cNvSpPr>
          <p:nvPr>
            <p:ph type="sldNum" sz="quarter" idx="5"/>
          </p:nvPr>
        </p:nvSpPr>
        <p:spPr>
          <a:ln/>
        </p:spPr>
        <p:txBody>
          <a:bodyPr/>
          <a:lstStyle/>
          <a:p>
            <a:r>
              <a:rPr lang="en-US" altLang="en-EG"/>
              <a:t>9.</a:t>
            </a:r>
            <a:fld id="{5B41E848-CEAC-854D-A034-A8E57E817ABC}" type="slidenum">
              <a:rPr lang="en-US" altLang="en-EG"/>
              <a:pPr/>
              <a:t>21</a:t>
            </a:fld>
            <a:endParaRPr lang="en-US" altLang="en-EG"/>
          </a:p>
        </p:txBody>
      </p:sp>
      <p:sp>
        <p:nvSpPr>
          <p:cNvPr id="167938" name="Rectangle 2">
            <a:extLst>
              <a:ext uri="{FF2B5EF4-FFF2-40B4-BE49-F238E27FC236}">
                <a16:creationId xmlns:a16="http://schemas.microsoft.com/office/drawing/2014/main" id="{E76A82D3-DC56-7EAB-3354-257E2DAB0860}"/>
              </a:ext>
            </a:extLst>
          </p:cNvPr>
          <p:cNvSpPr>
            <a:spLocks noGrp="1" noRot="1" noChangeAspect="1" noChangeArrowheads="1" noTextEdit="1"/>
          </p:cNvSpPr>
          <p:nvPr>
            <p:ph type="sldImg"/>
          </p:nvPr>
        </p:nvSpPr>
        <p:spPr>
          <a:xfrm>
            <a:off x="381000" y="693738"/>
            <a:ext cx="6097588" cy="3430587"/>
          </a:xfrm>
          <a:ln w="12699" cap="flat">
            <a:solidFill>
              <a:schemeClr val="tx1"/>
            </a:solidFill>
          </a:ln>
          <a:extLst>
            <a:ext uri="{909E8E84-426E-40DD-AFC4-6F175D3DCCD1}">
              <a14:hiddenFill xmlns:a14="http://schemas.microsoft.com/office/drawing/2010/main">
                <a:noFill/>
              </a14:hiddenFill>
            </a:ext>
          </a:extLst>
        </p:spPr>
      </p:sp>
      <p:sp>
        <p:nvSpPr>
          <p:cNvPr id="167939" name="Rectangle 3">
            <a:extLst>
              <a:ext uri="{FF2B5EF4-FFF2-40B4-BE49-F238E27FC236}">
                <a16:creationId xmlns:a16="http://schemas.microsoft.com/office/drawing/2014/main" id="{2BC1E956-2A4D-4B10-0D9A-D20485E052BB}"/>
              </a:ext>
            </a:extLst>
          </p:cNvPr>
          <p:cNvSpPr>
            <a:spLocks noGrp="1" noChangeArrowheads="1"/>
          </p:cNvSpPr>
          <p:nvPr>
            <p:ph type="body" idx="1"/>
          </p:nvPr>
        </p:nvSpPr>
        <p:spPr>
          <a:ln/>
        </p:spPr>
        <p:txBody>
          <a:bodyPr lIns="90680" tIns="44544" rIns="90680" bIns="44544"/>
          <a:lstStyle/>
          <a:p>
            <a:endParaRPr lang="en-EG" altLang="en-EG"/>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A5C36C9-3E82-45D3-77C3-86BC9308728F}"/>
              </a:ext>
            </a:extLst>
          </p:cNvPr>
          <p:cNvSpPr>
            <a:spLocks noGrp="1" noChangeArrowheads="1"/>
          </p:cNvSpPr>
          <p:nvPr>
            <p:ph type="sldNum" sz="quarter" idx="5"/>
          </p:nvPr>
        </p:nvSpPr>
        <p:spPr>
          <a:ln/>
        </p:spPr>
        <p:txBody>
          <a:bodyPr/>
          <a:lstStyle/>
          <a:p>
            <a:r>
              <a:rPr lang="en-US" altLang="en-EG"/>
              <a:t>9.</a:t>
            </a:r>
            <a:fld id="{2605D405-3D61-5D43-B4E9-4D57D2C8D5EE}" type="slidenum">
              <a:rPr lang="en-US" altLang="en-EG"/>
              <a:pPr/>
              <a:t>22</a:t>
            </a:fld>
            <a:endParaRPr lang="en-US" altLang="en-EG"/>
          </a:p>
        </p:txBody>
      </p:sp>
      <p:sp>
        <p:nvSpPr>
          <p:cNvPr id="70658" name="Rectangle 2">
            <a:extLst>
              <a:ext uri="{FF2B5EF4-FFF2-40B4-BE49-F238E27FC236}">
                <a16:creationId xmlns:a16="http://schemas.microsoft.com/office/drawing/2014/main" id="{66034D3B-1EB9-B56A-CC70-DF57BF58F7D3}"/>
              </a:ext>
            </a:extLst>
          </p:cNvPr>
          <p:cNvSpPr>
            <a:spLocks noGrp="1" noRot="1" noChangeAspect="1" noChangeArrowheads="1" noTextEdit="1"/>
          </p:cNvSpPr>
          <p:nvPr>
            <p:ph type="sldImg"/>
          </p:nvPr>
        </p:nvSpPr>
        <p:spPr>
          <a:xfrm>
            <a:off x="369888" y="688975"/>
            <a:ext cx="6118225" cy="3441700"/>
          </a:xfrm>
          <a:ln/>
        </p:spPr>
      </p:sp>
      <p:sp>
        <p:nvSpPr>
          <p:cNvPr id="70659" name="Rectangle 3">
            <a:extLst>
              <a:ext uri="{FF2B5EF4-FFF2-40B4-BE49-F238E27FC236}">
                <a16:creationId xmlns:a16="http://schemas.microsoft.com/office/drawing/2014/main" id="{64DD8E20-4621-D135-E83A-8344B60F73CA}"/>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06FC168-CBC1-33AB-FC6F-E4ACF68DC15D}"/>
              </a:ext>
            </a:extLst>
          </p:cNvPr>
          <p:cNvSpPr>
            <a:spLocks noGrp="1" noChangeArrowheads="1"/>
          </p:cNvSpPr>
          <p:nvPr>
            <p:ph type="sldNum" sz="quarter" idx="5"/>
          </p:nvPr>
        </p:nvSpPr>
        <p:spPr>
          <a:ln/>
        </p:spPr>
        <p:txBody>
          <a:bodyPr/>
          <a:lstStyle/>
          <a:p>
            <a:r>
              <a:rPr lang="en-US" altLang="en-EG"/>
              <a:t>9.</a:t>
            </a:r>
            <a:fld id="{55C551BA-3499-894F-ACC3-868B1B02D9B6}" type="slidenum">
              <a:rPr lang="en-US" altLang="en-EG"/>
              <a:pPr/>
              <a:t>24</a:t>
            </a:fld>
            <a:endParaRPr lang="en-US" altLang="en-EG"/>
          </a:p>
        </p:txBody>
      </p:sp>
      <p:sp>
        <p:nvSpPr>
          <p:cNvPr id="247810" name="Rectangle 2">
            <a:extLst>
              <a:ext uri="{FF2B5EF4-FFF2-40B4-BE49-F238E27FC236}">
                <a16:creationId xmlns:a16="http://schemas.microsoft.com/office/drawing/2014/main" id="{9E195B5E-111E-D56A-36B7-2FE5F7DE4744}"/>
              </a:ext>
            </a:extLst>
          </p:cNvPr>
          <p:cNvSpPr>
            <a:spLocks noGrp="1" noRot="1" noChangeAspect="1" noChangeArrowheads="1" noTextEdit="1"/>
          </p:cNvSpPr>
          <p:nvPr>
            <p:ph type="sldImg"/>
          </p:nvPr>
        </p:nvSpPr>
        <p:spPr>
          <a:xfrm>
            <a:off x="369888" y="688975"/>
            <a:ext cx="6118225" cy="3441700"/>
          </a:xfrm>
          <a:ln/>
        </p:spPr>
      </p:sp>
      <p:sp>
        <p:nvSpPr>
          <p:cNvPr id="247811" name="Rectangle 3">
            <a:extLst>
              <a:ext uri="{FF2B5EF4-FFF2-40B4-BE49-F238E27FC236}">
                <a16:creationId xmlns:a16="http://schemas.microsoft.com/office/drawing/2014/main" id="{0D87692A-0CFA-2073-2EDC-16F5B0521470}"/>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418D8E6-C753-D5BF-966C-2DB16955611B}"/>
              </a:ext>
            </a:extLst>
          </p:cNvPr>
          <p:cNvSpPr>
            <a:spLocks noGrp="1" noChangeArrowheads="1"/>
          </p:cNvSpPr>
          <p:nvPr>
            <p:ph type="sldNum" sz="quarter" idx="5"/>
          </p:nvPr>
        </p:nvSpPr>
        <p:spPr>
          <a:ln/>
        </p:spPr>
        <p:txBody>
          <a:bodyPr/>
          <a:lstStyle/>
          <a:p>
            <a:r>
              <a:rPr lang="en-US" altLang="en-EG"/>
              <a:t>9.</a:t>
            </a:r>
            <a:fld id="{8A072778-9230-7D45-845F-8F74F6BACA0E}" type="slidenum">
              <a:rPr lang="en-US" altLang="en-EG"/>
              <a:pPr/>
              <a:t>25</a:t>
            </a:fld>
            <a:endParaRPr lang="en-US" altLang="en-EG"/>
          </a:p>
        </p:txBody>
      </p:sp>
      <p:sp>
        <p:nvSpPr>
          <p:cNvPr id="248834" name="Rectangle 2">
            <a:extLst>
              <a:ext uri="{FF2B5EF4-FFF2-40B4-BE49-F238E27FC236}">
                <a16:creationId xmlns:a16="http://schemas.microsoft.com/office/drawing/2014/main" id="{FDEB622D-B7CA-46A7-1E2C-9C1A9E6F0023}"/>
              </a:ext>
            </a:extLst>
          </p:cNvPr>
          <p:cNvSpPr>
            <a:spLocks noGrp="1" noRot="1" noChangeAspect="1" noChangeArrowheads="1" noTextEdit="1"/>
          </p:cNvSpPr>
          <p:nvPr>
            <p:ph type="sldImg"/>
          </p:nvPr>
        </p:nvSpPr>
        <p:spPr>
          <a:xfrm>
            <a:off x="369888" y="688975"/>
            <a:ext cx="6118225" cy="3441700"/>
          </a:xfrm>
          <a:ln/>
        </p:spPr>
      </p:sp>
      <p:sp>
        <p:nvSpPr>
          <p:cNvPr id="248835" name="Rectangle 3">
            <a:extLst>
              <a:ext uri="{FF2B5EF4-FFF2-40B4-BE49-F238E27FC236}">
                <a16:creationId xmlns:a16="http://schemas.microsoft.com/office/drawing/2014/main" id="{7FCE74C5-B7CF-C95C-E4FC-68998E4741C4}"/>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1265511-F023-0726-964A-91F8813E8FF7}"/>
              </a:ext>
            </a:extLst>
          </p:cNvPr>
          <p:cNvSpPr>
            <a:spLocks noGrp="1" noChangeArrowheads="1"/>
          </p:cNvSpPr>
          <p:nvPr>
            <p:ph type="sldNum" sz="quarter" idx="5"/>
          </p:nvPr>
        </p:nvSpPr>
        <p:spPr>
          <a:ln/>
        </p:spPr>
        <p:txBody>
          <a:bodyPr/>
          <a:lstStyle/>
          <a:p>
            <a:r>
              <a:rPr lang="en-US" altLang="en-EG"/>
              <a:t>9.</a:t>
            </a:r>
            <a:fld id="{B21D2558-4732-CC4C-8F9D-51ED53569047}" type="slidenum">
              <a:rPr lang="en-US" altLang="en-EG"/>
              <a:pPr/>
              <a:t>26</a:t>
            </a:fld>
            <a:endParaRPr lang="en-US" altLang="en-EG"/>
          </a:p>
        </p:txBody>
      </p:sp>
      <p:sp>
        <p:nvSpPr>
          <p:cNvPr id="249858" name="Rectangle 2">
            <a:extLst>
              <a:ext uri="{FF2B5EF4-FFF2-40B4-BE49-F238E27FC236}">
                <a16:creationId xmlns:a16="http://schemas.microsoft.com/office/drawing/2014/main" id="{B922FDC3-5B52-F404-0D8F-D15F7B7EA9E0}"/>
              </a:ext>
            </a:extLst>
          </p:cNvPr>
          <p:cNvSpPr>
            <a:spLocks noGrp="1" noRot="1" noChangeAspect="1" noChangeArrowheads="1" noTextEdit="1"/>
          </p:cNvSpPr>
          <p:nvPr>
            <p:ph type="sldImg"/>
          </p:nvPr>
        </p:nvSpPr>
        <p:spPr>
          <a:xfrm>
            <a:off x="369888" y="688975"/>
            <a:ext cx="6118225" cy="3441700"/>
          </a:xfrm>
          <a:ln/>
        </p:spPr>
      </p:sp>
      <p:sp>
        <p:nvSpPr>
          <p:cNvPr id="249859" name="Rectangle 3">
            <a:extLst>
              <a:ext uri="{FF2B5EF4-FFF2-40B4-BE49-F238E27FC236}">
                <a16:creationId xmlns:a16="http://schemas.microsoft.com/office/drawing/2014/main" id="{0A25D2B0-2BA4-B9C9-CAB4-8C07950C7296}"/>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68CE15C0-99FC-2D22-C77F-1C679D0C657E}"/>
              </a:ext>
            </a:extLst>
          </p:cNvPr>
          <p:cNvSpPr>
            <a:spLocks noGrp="1" noChangeArrowheads="1"/>
          </p:cNvSpPr>
          <p:nvPr>
            <p:ph type="sldNum" sz="quarter" idx="5"/>
          </p:nvPr>
        </p:nvSpPr>
        <p:spPr>
          <a:ln/>
        </p:spPr>
        <p:txBody>
          <a:bodyPr/>
          <a:lstStyle/>
          <a:p>
            <a:r>
              <a:rPr lang="en-US" altLang="en-EG"/>
              <a:t>9.</a:t>
            </a:r>
            <a:fld id="{7470FF7B-1CAB-ED42-A076-A706A448D5CE}" type="slidenum">
              <a:rPr lang="en-US" altLang="en-EG"/>
              <a:pPr/>
              <a:t>27</a:t>
            </a:fld>
            <a:endParaRPr lang="en-US" altLang="en-EG"/>
          </a:p>
        </p:txBody>
      </p:sp>
      <p:sp>
        <p:nvSpPr>
          <p:cNvPr id="250882" name="Rectangle 2">
            <a:extLst>
              <a:ext uri="{FF2B5EF4-FFF2-40B4-BE49-F238E27FC236}">
                <a16:creationId xmlns:a16="http://schemas.microsoft.com/office/drawing/2014/main" id="{6485369A-7250-632C-1502-8DCD414ABCBD}"/>
              </a:ext>
            </a:extLst>
          </p:cNvPr>
          <p:cNvSpPr>
            <a:spLocks noGrp="1" noRot="1" noChangeAspect="1" noChangeArrowheads="1" noTextEdit="1"/>
          </p:cNvSpPr>
          <p:nvPr>
            <p:ph type="sldImg"/>
          </p:nvPr>
        </p:nvSpPr>
        <p:spPr>
          <a:xfrm>
            <a:off x="369888" y="688975"/>
            <a:ext cx="6118225" cy="3441700"/>
          </a:xfrm>
          <a:ln/>
        </p:spPr>
      </p:sp>
      <p:sp>
        <p:nvSpPr>
          <p:cNvPr id="250883" name="Rectangle 3">
            <a:extLst>
              <a:ext uri="{FF2B5EF4-FFF2-40B4-BE49-F238E27FC236}">
                <a16:creationId xmlns:a16="http://schemas.microsoft.com/office/drawing/2014/main" id="{8AE78F38-D615-901E-960C-3EA39B82DC5C}"/>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3041C71-BEB3-1B3A-AE66-41584897C763}"/>
              </a:ext>
            </a:extLst>
          </p:cNvPr>
          <p:cNvSpPr>
            <a:spLocks noGrp="1" noChangeArrowheads="1"/>
          </p:cNvSpPr>
          <p:nvPr>
            <p:ph type="sldNum" sz="quarter" idx="5"/>
          </p:nvPr>
        </p:nvSpPr>
        <p:spPr>
          <a:ln/>
        </p:spPr>
        <p:txBody>
          <a:bodyPr/>
          <a:lstStyle/>
          <a:p>
            <a:r>
              <a:rPr lang="en-US" altLang="en-EG"/>
              <a:t>9.</a:t>
            </a:r>
            <a:fld id="{2AEAD23B-1774-0747-95C9-A8BEB5414231}" type="slidenum">
              <a:rPr lang="en-US" altLang="en-EG"/>
              <a:pPr/>
              <a:t>28</a:t>
            </a:fld>
            <a:endParaRPr lang="en-US" altLang="en-EG"/>
          </a:p>
        </p:txBody>
      </p:sp>
      <p:sp>
        <p:nvSpPr>
          <p:cNvPr id="251906" name="Rectangle 2">
            <a:extLst>
              <a:ext uri="{FF2B5EF4-FFF2-40B4-BE49-F238E27FC236}">
                <a16:creationId xmlns:a16="http://schemas.microsoft.com/office/drawing/2014/main" id="{A8C6E808-DB36-A38C-C8BB-36F123893DB8}"/>
              </a:ext>
            </a:extLst>
          </p:cNvPr>
          <p:cNvSpPr>
            <a:spLocks noGrp="1" noRot="1" noChangeAspect="1" noChangeArrowheads="1" noTextEdit="1"/>
          </p:cNvSpPr>
          <p:nvPr>
            <p:ph type="sldImg"/>
          </p:nvPr>
        </p:nvSpPr>
        <p:spPr>
          <a:xfrm>
            <a:off x="369888" y="688975"/>
            <a:ext cx="6118225" cy="3441700"/>
          </a:xfrm>
          <a:ln/>
        </p:spPr>
      </p:sp>
      <p:sp>
        <p:nvSpPr>
          <p:cNvPr id="251907" name="Rectangle 3">
            <a:extLst>
              <a:ext uri="{FF2B5EF4-FFF2-40B4-BE49-F238E27FC236}">
                <a16:creationId xmlns:a16="http://schemas.microsoft.com/office/drawing/2014/main" id="{1D974022-8FAC-A616-BBA3-2265D861BC8B}"/>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BD570BF-7CC9-4C0E-0776-BD1307FAB1CF}"/>
              </a:ext>
            </a:extLst>
          </p:cNvPr>
          <p:cNvSpPr>
            <a:spLocks noGrp="1" noChangeArrowheads="1"/>
          </p:cNvSpPr>
          <p:nvPr>
            <p:ph type="sldNum" sz="quarter" idx="5"/>
          </p:nvPr>
        </p:nvSpPr>
        <p:spPr>
          <a:ln/>
        </p:spPr>
        <p:txBody>
          <a:bodyPr/>
          <a:lstStyle/>
          <a:p>
            <a:r>
              <a:rPr lang="en-US" altLang="en-EG"/>
              <a:t>9.</a:t>
            </a:r>
            <a:fld id="{749778F9-1E44-0D44-A11B-BB43717BDEE6}" type="slidenum">
              <a:rPr lang="en-US" altLang="en-EG"/>
              <a:pPr/>
              <a:t>29</a:t>
            </a:fld>
            <a:endParaRPr lang="en-US" altLang="en-EG"/>
          </a:p>
        </p:txBody>
      </p:sp>
      <p:sp>
        <p:nvSpPr>
          <p:cNvPr id="252930" name="Rectangle 2">
            <a:extLst>
              <a:ext uri="{FF2B5EF4-FFF2-40B4-BE49-F238E27FC236}">
                <a16:creationId xmlns:a16="http://schemas.microsoft.com/office/drawing/2014/main" id="{79A56EB0-8A9A-FB3A-9DB9-6B5DB412CD70}"/>
              </a:ext>
            </a:extLst>
          </p:cNvPr>
          <p:cNvSpPr>
            <a:spLocks noGrp="1" noRot="1" noChangeAspect="1" noChangeArrowheads="1" noTextEdit="1"/>
          </p:cNvSpPr>
          <p:nvPr>
            <p:ph type="sldImg"/>
          </p:nvPr>
        </p:nvSpPr>
        <p:spPr>
          <a:xfrm>
            <a:off x="369888" y="688975"/>
            <a:ext cx="6118225" cy="3441700"/>
          </a:xfrm>
          <a:ln/>
        </p:spPr>
      </p:sp>
      <p:sp>
        <p:nvSpPr>
          <p:cNvPr id="252931" name="Rectangle 3">
            <a:extLst>
              <a:ext uri="{FF2B5EF4-FFF2-40B4-BE49-F238E27FC236}">
                <a16:creationId xmlns:a16="http://schemas.microsoft.com/office/drawing/2014/main" id="{E6C685E6-CED0-5C56-79A7-48E9C7A18062}"/>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B9CC09A-B2AE-C6C2-00F6-D19CF4613762}"/>
              </a:ext>
            </a:extLst>
          </p:cNvPr>
          <p:cNvSpPr>
            <a:spLocks noGrp="1" noChangeArrowheads="1"/>
          </p:cNvSpPr>
          <p:nvPr>
            <p:ph type="sldNum" sz="quarter" idx="5"/>
          </p:nvPr>
        </p:nvSpPr>
        <p:spPr>
          <a:ln/>
        </p:spPr>
        <p:txBody>
          <a:bodyPr/>
          <a:lstStyle/>
          <a:p>
            <a:r>
              <a:rPr lang="en-US" altLang="en-EG"/>
              <a:t>9.</a:t>
            </a:r>
            <a:fld id="{210E6B7B-1ED9-B142-8523-8B4DB305F1CC}" type="slidenum">
              <a:rPr lang="en-US" altLang="en-EG"/>
              <a:pPr/>
              <a:t>30</a:t>
            </a:fld>
            <a:endParaRPr lang="en-US" altLang="en-EG"/>
          </a:p>
        </p:txBody>
      </p:sp>
      <p:sp>
        <p:nvSpPr>
          <p:cNvPr id="253954" name="Rectangle 2">
            <a:extLst>
              <a:ext uri="{FF2B5EF4-FFF2-40B4-BE49-F238E27FC236}">
                <a16:creationId xmlns:a16="http://schemas.microsoft.com/office/drawing/2014/main" id="{CE489764-6946-EBDC-C9F9-7A2B99ED1745}"/>
              </a:ext>
            </a:extLst>
          </p:cNvPr>
          <p:cNvSpPr>
            <a:spLocks noGrp="1" noRot="1" noChangeAspect="1" noChangeArrowheads="1" noTextEdit="1"/>
          </p:cNvSpPr>
          <p:nvPr>
            <p:ph type="sldImg"/>
          </p:nvPr>
        </p:nvSpPr>
        <p:spPr>
          <a:xfrm>
            <a:off x="369888" y="688975"/>
            <a:ext cx="6118225" cy="3441700"/>
          </a:xfrm>
          <a:ln/>
        </p:spPr>
      </p:sp>
      <p:sp>
        <p:nvSpPr>
          <p:cNvPr id="253955" name="Rectangle 3">
            <a:extLst>
              <a:ext uri="{FF2B5EF4-FFF2-40B4-BE49-F238E27FC236}">
                <a16:creationId xmlns:a16="http://schemas.microsoft.com/office/drawing/2014/main" id="{77F95FAF-4F6F-36AF-8A8C-BBC5F68C5D8E}"/>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4DFDFDAA-CBD4-C5A3-F0D6-8B91C108C584}"/>
              </a:ext>
            </a:extLst>
          </p:cNvPr>
          <p:cNvSpPr>
            <a:spLocks noGrp="1" noChangeArrowheads="1"/>
          </p:cNvSpPr>
          <p:nvPr>
            <p:ph type="sldNum" sz="quarter" idx="5"/>
          </p:nvPr>
        </p:nvSpPr>
        <p:spPr>
          <a:ln/>
        </p:spPr>
        <p:txBody>
          <a:bodyPr/>
          <a:lstStyle/>
          <a:p>
            <a:r>
              <a:rPr lang="en-US" altLang="en-EG"/>
              <a:t>9.</a:t>
            </a:r>
            <a:fld id="{A50B83E2-2C14-3041-8521-956819898E01}" type="slidenum">
              <a:rPr lang="en-US" altLang="en-EG"/>
              <a:pPr/>
              <a:t>39</a:t>
            </a:fld>
            <a:endParaRPr lang="en-US" altLang="en-EG"/>
          </a:p>
        </p:txBody>
      </p:sp>
      <p:sp>
        <p:nvSpPr>
          <p:cNvPr id="229378" name="Rectangle 2">
            <a:extLst>
              <a:ext uri="{FF2B5EF4-FFF2-40B4-BE49-F238E27FC236}">
                <a16:creationId xmlns:a16="http://schemas.microsoft.com/office/drawing/2014/main" id="{823F25F9-90C8-5A70-A247-EA03DFA7E52F}"/>
              </a:ext>
            </a:extLst>
          </p:cNvPr>
          <p:cNvSpPr>
            <a:spLocks noGrp="1" noRot="1" noChangeAspect="1" noChangeArrowheads="1" noTextEdit="1"/>
          </p:cNvSpPr>
          <p:nvPr>
            <p:ph type="sldImg"/>
          </p:nvPr>
        </p:nvSpPr>
        <p:spPr>
          <a:xfrm>
            <a:off x="371475" y="688975"/>
            <a:ext cx="6116638" cy="3441700"/>
          </a:xfrm>
          <a:ln/>
        </p:spPr>
      </p:sp>
      <p:sp>
        <p:nvSpPr>
          <p:cNvPr id="229379" name="Rectangle 3">
            <a:extLst>
              <a:ext uri="{FF2B5EF4-FFF2-40B4-BE49-F238E27FC236}">
                <a16:creationId xmlns:a16="http://schemas.microsoft.com/office/drawing/2014/main" id="{ED3A60DC-FEA9-6AD5-9B09-3D2F3A0AB24D}"/>
              </a:ext>
            </a:extLst>
          </p:cNvPr>
          <p:cNvSpPr>
            <a:spLocks noGrp="1" noChangeArrowheads="1"/>
          </p:cNvSpPr>
          <p:nvPr>
            <p:ph type="body" idx="1"/>
          </p:nvPr>
        </p:nvSpPr>
        <p:spPr/>
        <p:txBody>
          <a:bodyPr/>
          <a:lstStyle/>
          <a:p>
            <a:endParaRPr lang="en-EG" altLang="en-EG"/>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E19BA16-A4F8-9804-6884-3E5F56DCDA83}"/>
              </a:ext>
            </a:extLst>
          </p:cNvPr>
          <p:cNvSpPr>
            <a:spLocks noGrp="1" noChangeArrowheads="1"/>
          </p:cNvSpPr>
          <p:nvPr>
            <p:ph type="sldNum" sz="quarter" idx="5"/>
          </p:nvPr>
        </p:nvSpPr>
        <p:spPr>
          <a:ln/>
        </p:spPr>
        <p:txBody>
          <a:bodyPr/>
          <a:lstStyle/>
          <a:p>
            <a:r>
              <a:rPr lang="en-US" altLang="en-EG"/>
              <a:t>9.</a:t>
            </a:r>
            <a:fld id="{ABC3E7B8-7462-9D40-9743-66837123F8F8}" type="slidenum">
              <a:rPr lang="en-US" altLang="en-EG"/>
              <a:pPr/>
              <a:t>40</a:t>
            </a:fld>
            <a:endParaRPr lang="en-US" altLang="en-EG"/>
          </a:p>
        </p:txBody>
      </p:sp>
      <p:sp>
        <p:nvSpPr>
          <p:cNvPr id="231426" name="Rectangle 2">
            <a:extLst>
              <a:ext uri="{FF2B5EF4-FFF2-40B4-BE49-F238E27FC236}">
                <a16:creationId xmlns:a16="http://schemas.microsoft.com/office/drawing/2014/main" id="{EDA25E4A-224A-A22B-90D4-6393BD9DBDEF}"/>
              </a:ext>
            </a:extLst>
          </p:cNvPr>
          <p:cNvSpPr>
            <a:spLocks noGrp="1" noRot="1" noChangeAspect="1" noChangeArrowheads="1" noTextEdit="1"/>
          </p:cNvSpPr>
          <p:nvPr>
            <p:ph type="sldImg"/>
          </p:nvPr>
        </p:nvSpPr>
        <p:spPr>
          <a:xfrm>
            <a:off x="371475" y="688975"/>
            <a:ext cx="6116638" cy="3441700"/>
          </a:xfrm>
          <a:ln/>
        </p:spPr>
      </p:sp>
      <p:sp>
        <p:nvSpPr>
          <p:cNvPr id="231427" name="Rectangle 3">
            <a:extLst>
              <a:ext uri="{FF2B5EF4-FFF2-40B4-BE49-F238E27FC236}">
                <a16:creationId xmlns:a16="http://schemas.microsoft.com/office/drawing/2014/main" id="{DC135949-0ABE-C91C-58A5-F2AB95B8A91B}"/>
              </a:ext>
            </a:extLst>
          </p:cNvPr>
          <p:cNvSpPr>
            <a:spLocks noGrp="1" noChangeArrowheads="1"/>
          </p:cNvSpPr>
          <p:nvPr>
            <p:ph type="body" idx="1"/>
          </p:nvPr>
        </p:nvSpPr>
        <p:spPr/>
        <p:txBody>
          <a:bodyPr/>
          <a:lstStyle/>
          <a:p>
            <a:r>
              <a:rPr lang="en-US" altLang="en-EG"/>
              <a:t>If you face hard rationing, you need to reevaluate your analysis. If you truly estimated the required return and expected cash flows appropriately and computed a positive NPV, then capital should be available.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40C17-12DA-9437-E793-A52B79894198}"/>
              </a:ext>
            </a:extLst>
          </p:cNvPr>
          <p:cNvSpPr>
            <a:spLocks noGrp="1"/>
          </p:cNvSpPr>
          <p:nvPr>
            <p:ph type="title"/>
          </p:nvPr>
        </p:nvSpPr>
        <p:spPr>
          <a:xfrm>
            <a:off x="609600" y="152400"/>
            <a:ext cx="10972800" cy="1143000"/>
          </a:xfrm>
        </p:spPr>
        <p:txBody>
          <a:bodyPr/>
          <a:lstStyle/>
          <a:p>
            <a:r>
              <a:rPr lang="en-US"/>
              <a:t>Click to edit Master title style</a:t>
            </a:r>
            <a:endParaRPr lang="en-EG"/>
          </a:p>
        </p:txBody>
      </p:sp>
      <p:sp>
        <p:nvSpPr>
          <p:cNvPr id="3" name="Table Placeholder 2">
            <a:extLst>
              <a:ext uri="{FF2B5EF4-FFF2-40B4-BE49-F238E27FC236}">
                <a16:creationId xmlns:a16="http://schemas.microsoft.com/office/drawing/2014/main" id="{EF4C833B-857D-3C2B-7AF2-B3D8FEF0FBAE}"/>
              </a:ext>
            </a:extLst>
          </p:cNvPr>
          <p:cNvSpPr>
            <a:spLocks noGrp="1"/>
          </p:cNvSpPr>
          <p:nvPr>
            <p:ph type="tbl" idx="1"/>
          </p:nvPr>
        </p:nvSpPr>
        <p:spPr>
          <a:xfrm>
            <a:off x="609600" y="1600201"/>
            <a:ext cx="10972800" cy="4525963"/>
          </a:xfrm>
        </p:spPr>
        <p:txBody>
          <a:bodyPr/>
          <a:lstStyle/>
          <a:p>
            <a:endParaRPr lang="en-EG"/>
          </a:p>
        </p:txBody>
      </p:sp>
      <p:sp>
        <p:nvSpPr>
          <p:cNvPr id="4" name="Date Placeholder 3">
            <a:extLst>
              <a:ext uri="{FF2B5EF4-FFF2-40B4-BE49-F238E27FC236}">
                <a16:creationId xmlns:a16="http://schemas.microsoft.com/office/drawing/2014/main" id="{E2E08C0A-AA67-200F-44EF-9EB6B4AA864A}"/>
              </a:ext>
            </a:extLst>
          </p:cNvPr>
          <p:cNvSpPr>
            <a:spLocks noGrp="1"/>
          </p:cNvSpPr>
          <p:nvPr>
            <p:ph type="dt" sz="half" idx="10"/>
          </p:nvPr>
        </p:nvSpPr>
        <p:spPr>
          <a:xfrm>
            <a:off x="609600" y="6245225"/>
            <a:ext cx="2844800" cy="476250"/>
          </a:xfrm>
        </p:spPr>
        <p:txBody>
          <a:bodyPr/>
          <a:lstStyle>
            <a:lvl1pPr>
              <a:defRPr/>
            </a:lvl1pPr>
          </a:lstStyle>
          <a:p>
            <a:endParaRPr lang="en-US" altLang="en-EG"/>
          </a:p>
        </p:txBody>
      </p:sp>
      <p:sp>
        <p:nvSpPr>
          <p:cNvPr id="5" name="Footer Placeholder 4">
            <a:extLst>
              <a:ext uri="{FF2B5EF4-FFF2-40B4-BE49-F238E27FC236}">
                <a16:creationId xmlns:a16="http://schemas.microsoft.com/office/drawing/2014/main" id="{5D140D60-4B67-F1F2-FF98-444CFFD25922}"/>
              </a:ext>
            </a:extLst>
          </p:cNvPr>
          <p:cNvSpPr>
            <a:spLocks noGrp="1"/>
          </p:cNvSpPr>
          <p:nvPr>
            <p:ph type="ftr" sz="quarter" idx="11"/>
          </p:nvPr>
        </p:nvSpPr>
        <p:spPr>
          <a:xfrm>
            <a:off x="4165600" y="6245225"/>
            <a:ext cx="3860800" cy="476250"/>
          </a:xfrm>
        </p:spPr>
        <p:txBody>
          <a:bodyPr/>
          <a:lstStyle>
            <a:lvl1pPr>
              <a:defRPr/>
            </a:lvl1pPr>
          </a:lstStyle>
          <a:p>
            <a:endParaRPr lang="en-US" altLang="en-EG"/>
          </a:p>
        </p:txBody>
      </p:sp>
      <p:sp>
        <p:nvSpPr>
          <p:cNvPr id="6" name="Slide Number Placeholder 5">
            <a:extLst>
              <a:ext uri="{FF2B5EF4-FFF2-40B4-BE49-F238E27FC236}">
                <a16:creationId xmlns:a16="http://schemas.microsoft.com/office/drawing/2014/main" id="{E4F2961E-38FF-DD46-BD05-2D5AAFB7C547}"/>
              </a:ext>
            </a:extLst>
          </p:cNvPr>
          <p:cNvSpPr>
            <a:spLocks noGrp="1"/>
          </p:cNvSpPr>
          <p:nvPr>
            <p:ph type="sldNum" sz="quarter" idx="12"/>
          </p:nvPr>
        </p:nvSpPr>
        <p:spPr>
          <a:xfrm>
            <a:off x="8737600" y="6245225"/>
            <a:ext cx="2844800" cy="476250"/>
          </a:xfrm>
        </p:spPr>
        <p:txBody>
          <a:bodyPr/>
          <a:lstStyle>
            <a:lvl1pPr>
              <a:defRPr/>
            </a:lvl1pPr>
          </a:lstStyle>
          <a:p>
            <a:r>
              <a:rPr lang="en-US" altLang="en-EG"/>
              <a:t>9-</a:t>
            </a:r>
            <a:fld id="{CDBCE3E3-95D0-584E-A24C-4D79B8F8C1C4}" type="slidenum">
              <a:rPr lang="en-US" altLang="en-EG"/>
              <a:pPr/>
              <a:t>‹#›</a:t>
            </a:fld>
            <a:endParaRPr lang="en-US" altLang="en-EG"/>
          </a:p>
        </p:txBody>
      </p:sp>
    </p:spTree>
    <p:extLst>
      <p:ext uri="{BB962C8B-B14F-4D97-AF65-F5344CB8AC3E}">
        <p14:creationId xmlns:p14="http://schemas.microsoft.com/office/powerpoint/2010/main" val="35527599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BF947-A744-EF88-8D1D-CE5C871D4804}"/>
              </a:ext>
            </a:extLst>
          </p:cNvPr>
          <p:cNvSpPr>
            <a:spLocks noGrp="1"/>
          </p:cNvSpPr>
          <p:nvPr>
            <p:ph type="title"/>
          </p:nvPr>
        </p:nvSpPr>
        <p:spPr>
          <a:xfrm>
            <a:off x="609600" y="152400"/>
            <a:ext cx="10972800" cy="1143000"/>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034AD169-9F81-CD3A-4AFE-BE5EE945DFA6}"/>
              </a:ext>
            </a:extLst>
          </p:cNvPr>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6EF7361D-1FAF-CB2D-0900-F169580C7576}"/>
              </a:ext>
            </a:extLst>
          </p:cNvPr>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B14B708B-572E-0518-6FCF-166A6474F888}"/>
              </a:ext>
            </a:extLst>
          </p:cNvPr>
          <p:cNvSpPr>
            <a:spLocks noGrp="1"/>
          </p:cNvSpPr>
          <p:nvPr>
            <p:ph type="dt" sz="half" idx="10"/>
          </p:nvPr>
        </p:nvSpPr>
        <p:spPr>
          <a:xfrm>
            <a:off x="609600" y="6245225"/>
            <a:ext cx="2844800" cy="476250"/>
          </a:xfrm>
        </p:spPr>
        <p:txBody>
          <a:bodyPr/>
          <a:lstStyle>
            <a:lvl1pPr>
              <a:defRPr/>
            </a:lvl1pPr>
          </a:lstStyle>
          <a:p>
            <a:endParaRPr lang="en-US" altLang="en-EG"/>
          </a:p>
        </p:txBody>
      </p:sp>
      <p:sp>
        <p:nvSpPr>
          <p:cNvPr id="6" name="Footer Placeholder 5">
            <a:extLst>
              <a:ext uri="{FF2B5EF4-FFF2-40B4-BE49-F238E27FC236}">
                <a16:creationId xmlns:a16="http://schemas.microsoft.com/office/drawing/2014/main" id="{0E033141-7A76-CB9F-483D-9873CE49C12C}"/>
              </a:ext>
            </a:extLst>
          </p:cNvPr>
          <p:cNvSpPr>
            <a:spLocks noGrp="1"/>
          </p:cNvSpPr>
          <p:nvPr>
            <p:ph type="ftr" sz="quarter" idx="11"/>
          </p:nvPr>
        </p:nvSpPr>
        <p:spPr>
          <a:xfrm>
            <a:off x="4165600" y="6245225"/>
            <a:ext cx="3860800" cy="476250"/>
          </a:xfrm>
        </p:spPr>
        <p:txBody>
          <a:bodyPr/>
          <a:lstStyle>
            <a:lvl1pPr>
              <a:defRPr/>
            </a:lvl1pPr>
          </a:lstStyle>
          <a:p>
            <a:endParaRPr lang="en-US" altLang="en-EG"/>
          </a:p>
        </p:txBody>
      </p:sp>
      <p:sp>
        <p:nvSpPr>
          <p:cNvPr id="7" name="Slide Number Placeholder 6">
            <a:extLst>
              <a:ext uri="{FF2B5EF4-FFF2-40B4-BE49-F238E27FC236}">
                <a16:creationId xmlns:a16="http://schemas.microsoft.com/office/drawing/2014/main" id="{6F227FD9-C9B1-128D-0679-E6AAC54C766B}"/>
              </a:ext>
            </a:extLst>
          </p:cNvPr>
          <p:cNvSpPr>
            <a:spLocks noGrp="1"/>
          </p:cNvSpPr>
          <p:nvPr>
            <p:ph type="sldNum" sz="quarter" idx="12"/>
          </p:nvPr>
        </p:nvSpPr>
        <p:spPr>
          <a:xfrm>
            <a:off x="8737600" y="6245225"/>
            <a:ext cx="2844800" cy="476250"/>
          </a:xfrm>
        </p:spPr>
        <p:txBody>
          <a:bodyPr/>
          <a:lstStyle>
            <a:lvl1pPr>
              <a:defRPr/>
            </a:lvl1pPr>
          </a:lstStyle>
          <a:p>
            <a:r>
              <a:rPr lang="en-US" altLang="en-EG"/>
              <a:t>9-</a:t>
            </a:r>
            <a:fld id="{7F0357CB-ADD2-8240-9940-5F967CA972E8}" type="slidenum">
              <a:rPr lang="en-US" altLang="en-EG"/>
              <a:pPr/>
              <a:t>‹#›</a:t>
            </a:fld>
            <a:endParaRPr lang="en-US" altLang="en-EG"/>
          </a:p>
        </p:txBody>
      </p:sp>
    </p:spTree>
    <p:extLst>
      <p:ext uri="{BB962C8B-B14F-4D97-AF65-F5344CB8AC3E}">
        <p14:creationId xmlns:p14="http://schemas.microsoft.com/office/powerpoint/2010/main" val="2739528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 id="2147483669"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17.xml"/><Relationship Id="rId1" Type="http://schemas.openxmlformats.org/officeDocument/2006/relationships/slideLayout" Target="../slideLayouts/slideLayout17.xml"/><Relationship Id="rId4" Type="http://schemas.openxmlformats.org/officeDocument/2006/relationships/image" Target="../media/image11.emf"/></Relationships>
</file>

<file path=ppt/slides/_rels/slide2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oleObject" Target="../embeddings/oleObject4.bin"/><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4.emf"/></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oleObject" Target="../embeddings/oleObject10.bin"/><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oleObject" Target="../embeddings/oleObject11.bin"/><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oleObject" Target="../embeddings/oleObject12.bin"/><Relationship Id="rId1" Type="http://schemas.openxmlformats.org/officeDocument/2006/relationships/slideLayout" Target="../slideLayouts/slideLayout4.xml"/><Relationship Id="rId5" Type="http://schemas.openxmlformats.org/officeDocument/2006/relationships/image" Target="../media/image18.emf"/><Relationship Id="rId4" Type="http://schemas.openxmlformats.org/officeDocument/2006/relationships/oleObject" Target="../embeddings/oleObject13.bin"/></Relationships>
</file>

<file path=ppt/slides/_rels/slide3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oleObject" Target="../embeddings/oleObject14.bin"/><Relationship Id="rId1" Type="http://schemas.openxmlformats.org/officeDocument/2006/relationships/slideLayout" Target="../slideLayouts/slideLayout4.xml"/><Relationship Id="rId5" Type="http://schemas.openxmlformats.org/officeDocument/2006/relationships/image" Target="../media/image20.emf"/><Relationship Id="rId4" Type="http://schemas.openxmlformats.org/officeDocument/2006/relationships/oleObject" Target="../embeddings/oleObject15.bin"/></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21.png"/><Relationship Id="rId7"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06275" y="2302097"/>
            <a:ext cx="5849999" cy="707886"/>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Introduction to Financing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49701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Making Capital </a:t>
            </a:r>
          </a:p>
          <a:p>
            <a:r>
              <a:rPr lang="en-US" sz="4400" b="1" dirty="0">
                <a:solidFill>
                  <a:srgbClr val="00B0F0"/>
                </a:solidFill>
                <a:latin typeface="Times New Roman" panose="02020603050405020304" pitchFamily="18" charset="0"/>
                <a:cs typeface="Times New Roman" panose="02020603050405020304" pitchFamily="18" charset="0"/>
              </a:rPr>
              <a:t>Investments Decisions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OUTLINE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3">
            <a:extLst>
              <a:ext uri="{FF2B5EF4-FFF2-40B4-BE49-F238E27FC236}">
                <a16:creationId xmlns:a16="http://schemas.microsoft.com/office/drawing/2014/main" id="{A5FEE6F4-E6DA-DF5F-EB05-CE66026E0A7C}"/>
              </a:ext>
            </a:extLst>
          </p:cNvPr>
          <p:cNvSpPr txBox="1">
            <a:spLocks noChangeArrowheads="1"/>
          </p:cNvSpPr>
          <p:nvPr/>
        </p:nvSpPr>
        <p:spPr>
          <a:xfrm>
            <a:off x="3862382" y="2551300"/>
            <a:ext cx="8193259" cy="50593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buFontTx/>
              <a:buNone/>
            </a:pPr>
            <a:r>
              <a:rPr lang="en-US" altLang="en-EG" sz="2400" dirty="0">
                <a:solidFill>
                  <a:schemeClr val="bg1"/>
                </a:solidFill>
              </a:rPr>
              <a:t>1	   Project Cash Flows: A First Look</a:t>
            </a:r>
          </a:p>
          <a:p>
            <a:pPr>
              <a:lnSpc>
                <a:spcPct val="110000"/>
              </a:lnSpc>
              <a:buFontTx/>
              <a:buNone/>
            </a:pPr>
            <a:r>
              <a:rPr lang="en-US" altLang="en-EG" sz="2400" dirty="0">
                <a:solidFill>
                  <a:schemeClr val="bg1"/>
                </a:solidFill>
              </a:rPr>
              <a:t>2	   Incremental Cash Flows</a:t>
            </a:r>
          </a:p>
          <a:p>
            <a:pPr>
              <a:lnSpc>
                <a:spcPct val="110000"/>
              </a:lnSpc>
              <a:buFontTx/>
              <a:buNone/>
            </a:pPr>
            <a:r>
              <a:rPr lang="en-US" altLang="en-EG" sz="2400" dirty="0">
                <a:solidFill>
                  <a:schemeClr val="bg1"/>
                </a:solidFill>
              </a:rPr>
              <a:t>3	   Pro Forma Financial Statements and Project Cash Flows</a:t>
            </a:r>
          </a:p>
          <a:p>
            <a:pPr marL="457200" indent="-457200">
              <a:lnSpc>
                <a:spcPct val="110000"/>
              </a:lnSpc>
              <a:buFontTx/>
              <a:buAutoNum type="arabicPlain" startAt="4"/>
            </a:pPr>
            <a:r>
              <a:rPr lang="en-US" altLang="en-EG" sz="2400" dirty="0">
                <a:solidFill>
                  <a:schemeClr val="bg1"/>
                </a:solidFill>
              </a:rPr>
              <a:t>More on Project Cash Flows</a:t>
            </a:r>
          </a:p>
          <a:p>
            <a:pPr marL="457200" indent="-457200">
              <a:lnSpc>
                <a:spcPct val="110000"/>
              </a:lnSpc>
              <a:buFontTx/>
              <a:buAutoNum type="arabicPlain" startAt="4"/>
            </a:pPr>
            <a:r>
              <a:rPr lang="en-US" altLang="en-EG" sz="2400" dirty="0">
                <a:solidFill>
                  <a:schemeClr val="bg1"/>
                </a:solidFill>
              </a:rPr>
              <a:t>Evaluating NPV Estimates</a:t>
            </a:r>
          </a:p>
          <a:p>
            <a:pPr>
              <a:lnSpc>
                <a:spcPct val="110000"/>
              </a:lnSpc>
              <a:buFontTx/>
              <a:buNone/>
            </a:pPr>
            <a:r>
              <a:rPr lang="en-US" altLang="en-EG" sz="2400" dirty="0">
                <a:solidFill>
                  <a:schemeClr val="bg1"/>
                </a:solidFill>
              </a:rPr>
              <a:t>6	    Scenario and Other What-If Analyses</a:t>
            </a:r>
          </a:p>
          <a:p>
            <a:pPr>
              <a:lnSpc>
                <a:spcPct val="110000"/>
              </a:lnSpc>
              <a:buFontTx/>
              <a:buNone/>
            </a:pPr>
            <a:r>
              <a:rPr lang="en-US" altLang="en-EG" sz="2400" dirty="0">
                <a:solidFill>
                  <a:schemeClr val="bg1"/>
                </a:solidFill>
              </a:rPr>
              <a:t>7	    Additional Considerations in Capital Budgeting</a:t>
            </a:r>
          </a:p>
        </p:txBody>
      </p:sp>
    </p:spTree>
    <p:extLst>
      <p:ext uri="{BB962C8B-B14F-4D97-AF65-F5344CB8AC3E}">
        <p14:creationId xmlns:p14="http://schemas.microsoft.com/office/powerpoint/2010/main" val="24036183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Key Concepts and Skills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Topic</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3">
            <a:extLst>
              <a:ext uri="{FF2B5EF4-FFF2-40B4-BE49-F238E27FC236}">
                <a16:creationId xmlns:a16="http://schemas.microsoft.com/office/drawing/2014/main" id="{5AC449EE-557F-9D6B-BFF6-F711CA17FF29}"/>
              </a:ext>
            </a:extLst>
          </p:cNvPr>
          <p:cNvSpPr txBox="1">
            <a:spLocks noChangeArrowheads="1"/>
          </p:cNvSpPr>
          <p:nvPr/>
        </p:nvSpPr>
        <p:spPr>
          <a:xfrm>
            <a:off x="3385474" y="2641038"/>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EG" dirty="0">
                <a:solidFill>
                  <a:schemeClr val="bg1"/>
                </a:solidFill>
              </a:rPr>
              <a:t>Understand how to:</a:t>
            </a:r>
          </a:p>
          <a:p>
            <a:pPr lvl="1"/>
            <a:r>
              <a:rPr lang="en-US" altLang="en-EG" dirty="0">
                <a:solidFill>
                  <a:schemeClr val="bg1"/>
                </a:solidFill>
              </a:rPr>
              <a:t>Determine the relevant cash flows for a proposed investment</a:t>
            </a:r>
          </a:p>
          <a:p>
            <a:pPr lvl="1"/>
            <a:r>
              <a:rPr lang="en-US" altLang="en-EG" dirty="0">
                <a:solidFill>
                  <a:schemeClr val="bg1"/>
                </a:solidFill>
              </a:rPr>
              <a:t>Analyze a project’s projected cash flows</a:t>
            </a:r>
          </a:p>
          <a:p>
            <a:pPr lvl="1"/>
            <a:r>
              <a:rPr lang="en-US" altLang="en-EG" dirty="0">
                <a:solidFill>
                  <a:schemeClr val="bg1"/>
                </a:solidFill>
              </a:rPr>
              <a:t>Evaluate an estimated NPV</a:t>
            </a:r>
          </a:p>
        </p:txBody>
      </p:sp>
    </p:spTree>
    <p:extLst>
      <p:ext uri="{BB962C8B-B14F-4D97-AF65-F5344CB8AC3E}">
        <p14:creationId xmlns:p14="http://schemas.microsoft.com/office/powerpoint/2010/main" val="42129513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ABD8C2F-AB50-C5E0-4C87-6BD636B7B74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26" name="Rectangle 2">
            <a:extLst>
              <a:ext uri="{FF2B5EF4-FFF2-40B4-BE49-F238E27FC236}">
                <a16:creationId xmlns:a16="http://schemas.microsoft.com/office/drawing/2014/main" id="{3EEE01DB-4A70-D474-879F-20AAB4F0505D}"/>
              </a:ext>
            </a:extLst>
          </p:cNvPr>
          <p:cNvSpPr>
            <a:spLocks noGrp="1" noChangeArrowheads="1"/>
          </p:cNvSpPr>
          <p:nvPr>
            <p:ph type="title"/>
          </p:nvPr>
        </p:nvSpPr>
        <p:spPr>
          <a:ln/>
        </p:spPr>
        <p:txBody>
          <a:bodyPr/>
          <a:lstStyle/>
          <a:p>
            <a:r>
              <a:rPr lang="en-US" altLang="en-EG"/>
              <a:t>Relevant Cash Flows</a:t>
            </a:r>
          </a:p>
        </p:txBody>
      </p:sp>
      <p:sp>
        <p:nvSpPr>
          <p:cNvPr id="1027" name="Rectangle 3">
            <a:extLst>
              <a:ext uri="{FF2B5EF4-FFF2-40B4-BE49-F238E27FC236}">
                <a16:creationId xmlns:a16="http://schemas.microsoft.com/office/drawing/2014/main" id="{A802B871-1507-0C9F-B737-4DDDE306995D}"/>
              </a:ext>
            </a:extLst>
          </p:cNvPr>
          <p:cNvSpPr>
            <a:spLocks noGrp="1" noChangeArrowheads="1"/>
          </p:cNvSpPr>
          <p:nvPr>
            <p:ph type="body" idx="1"/>
          </p:nvPr>
        </p:nvSpPr>
        <p:spPr>
          <a:xfrm>
            <a:off x="2209800" y="1371601"/>
            <a:ext cx="8077200" cy="5059363"/>
          </a:xfrm>
        </p:spPr>
        <p:txBody>
          <a:bodyPr/>
          <a:lstStyle/>
          <a:p>
            <a:r>
              <a:rPr lang="en-US" altLang="en-EG" sz="3600"/>
              <a:t>Include only cash flows that will </a:t>
            </a:r>
            <a:r>
              <a:rPr lang="en-US" altLang="en-EG" sz="3600" u="sng"/>
              <a:t>only </a:t>
            </a:r>
            <a:r>
              <a:rPr lang="en-US" altLang="en-EG" sz="3600"/>
              <a:t>occur if the project is accepted</a:t>
            </a:r>
          </a:p>
          <a:p>
            <a:r>
              <a:rPr lang="en-US" altLang="en-EG" sz="3600" i="1"/>
              <a:t>Incremental cash flows</a:t>
            </a:r>
            <a:endParaRPr lang="en-US" altLang="en-EG" sz="3600"/>
          </a:p>
          <a:p>
            <a:r>
              <a:rPr lang="en-US" altLang="en-EG" sz="3600"/>
              <a:t>The </a:t>
            </a:r>
            <a:r>
              <a:rPr lang="en-US" altLang="en-EG" sz="3600" i="1"/>
              <a:t>stand-alone principle</a:t>
            </a:r>
            <a:r>
              <a:rPr lang="en-US" altLang="en-EG" sz="3600"/>
              <a:t> allows us to analyze each project in isolation from the firm simply by focusing on incremental cash flows</a:t>
            </a:r>
          </a:p>
        </p:txBody>
      </p:sp>
      <p:sp>
        <p:nvSpPr>
          <p:cNvPr id="3" name="TextBox 2">
            <a:extLst>
              <a:ext uri="{FF2B5EF4-FFF2-40B4-BE49-F238E27FC236}">
                <a16:creationId xmlns:a16="http://schemas.microsoft.com/office/drawing/2014/main" id="{41AA6E99-94A0-28E8-D527-FB55FF7B7C7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8AF22EC-3341-AF62-6067-FA48165AD2E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57698" name="Rectangle 2">
            <a:extLst>
              <a:ext uri="{FF2B5EF4-FFF2-40B4-BE49-F238E27FC236}">
                <a16:creationId xmlns:a16="http://schemas.microsoft.com/office/drawing/2014/main" id="{B901B703-6C01-8984-5CD3-75E67ED9CEE3}"/>
              </a:ext>
            </a:extLst>
          </p:cNvPr>
          <p:cNvSpPr>
            <a:spLocks noGrp="1" noChangeArrowheads="1"/>
          </p:cNvSpPr>
          <p:nvPr>
            <p:ph type="title"/>
          </p:nvPr>
        </p:nvSpPr>
        <p:spPr>
          <a:xfrm>
            <a:off x="1187115" y="803310"/>
            <a:ext cx="8229600" cy="1295400"/>
          </a:xfrm>
          <a:ln/>
        </p:spPr>
        <p:txBody>
          <a:bodyPr/>
          <a:lstStyle/>
          <a:p>
            <a:r>
              <a:rPr lang="en-US" altLang="en-EG" sz="4300" dirty="0"/>
              <a:t>Re</a:t>
            </a:r>
            <a:r>
              <a:rPr lang="en-US" altLang="en-EG" dirty="0"/>
              <a:t>levant Cash Flows:</a:t>
            </a:r>
            <a:br>
              <a:rPr lang="en-US" altLang="en-EG" dirty="0"/>
            </a:br>
            <a:r>
              <a:rPr lang="en-US" altLang="en-EG" sz="3600" dirty="0"/>
              <a:t>Incremental Cash Flow for a Project</a:t>
            </a:r>
          </a:p>
        </p:txBody>
      </p:sp>
      <p:sp>
        <p:nvSpPr>
          <p:cNvPr id="157699" name="Rectangle 3">
            <a:extLst>
              <a:ext uri="{FF2B5EF4-FFF2-40B4-BE49-F238E27FC236}">
                <a16:creationId xmlns:a16="http://schemas.microsoft.com/office/drawing/2014/main" id="{6EA71D79-9202-A6DB-A2A8-B361F69E4688}"/>
              </a:ext>
            </a:extLst>
          </p:cNvPr>
          <p:cNvSpPr>
            <a:spLocks noGrp="1" noChangeArrowheads="1"/>
          </p:cNvSpPr>
          <p:nvPr>
            <p:ph type="body" idx="1"/>
          </p:nvPr>
        </p:nvSpPr>
        <p:spPr>
          <a:xfrm>
            <a:off x="1905000" y="2327276"/>
            <a:ext cx="8610600" cy="3235325"/>
          </a:xfrm>
        </p:spPr>
        <p:txBody>
          <a:bodyPr/>
          <a:lstStyle/>
          <a:p>
            <a:pPr lvl="1">
              <a:buFontTx/>
              <a:buNone/>
            </a:pPr>
            <a:r>
              <a:rPr lang="en-US" altLang="en-EG" sz="3500"/>
              <a:t>Corporate cash flow </a:t>
            </a:r>
            <a:r>
              <a:rPr lang="en-US" altLang="en-EG" sz="3500">
                <a:solidFill>
                  <a:srgbClr val="CC0000"/>
                </a:solidFill>
              </a:rPr>
              <a:t>with</a:t>
            </a:r>
            <a:r>
              <a:rPr lang="en-US" altLang="en-EG" sz="3500"/>
              <a:t> the project</a:t>
            </a:r>
          </a:p>
          <a:p>
            <a:pPr lvl="1">
              <a:buFontTx/>
              <a:buNone/>
            </a:pPr>
            <a:r>
              <a:rPr lang="en-US" altLang="en-EG" sz="3500"/>
              <a:t>				    Minus </a:t>
            </a:r>
          </a:p>
          <a:p>
            <a:pPr lvl="1">
              <a:buFontTx/>
              <a:buNone/>
            </a:pPr>
            <a:r>
              <a:rPr lang="en-US" altLang="en-EG" sz="3500"/>
              <a:t>Corporate cash flow </a:t>
            </a:r>
            <a:r>
              <a:rPr lang="en-US" altLang="en-EG" sz="3500">
                <a:solidFill>
                  <a:srgbClr val="CC0000"/>
                </a:solidFill>
              </a:rPr>
              <a:t>without</a:t>
            </a:r>
            <a:r>
              <a:rPr lang="en-US" altLang="en-EG" sz="3500"/>
              <a:t> the project</a:t>
            </a:r>
          </a:p>
        </p:txBody>
      </p:sp>
      <p:sp>
        <p:nvSpPr>
          <p:cNvPr id="3" name="TextBox 2">
            <a:extLst>
              <a:ext uri="{FF2B5EF4-FFF2-40B4-BE49-F238E27FC236}">
                <a16:creationId xmlns:a16="http://schemas.microsoft.com/office/drawing/2014/main" id="{9273BBE5-8187-4660-2F86-E2ED20A4D1E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5FFE58D-FAEA-405B-6207-049760CA30F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 name="Slide Number Placeholder 5">
            <a:extLst>
              <a:ext uri="{FF2B5EF4-FFF2-40B4-BE49-F238E27FC236}">
                <a16:creationId xmlns:a16="http://schemas.microsoft.com/office/drawing/2014/main" id="{4DB4D104-8105-9F47-E846-2A1F2F4C4AC3}"/>
              </a:ext>
            </a:extLst>
          </p:cNvPr>
          <p:cNvSpPr>
            <a:spLocks noGrp="1"/>
          </p:cNvSpPr>
          <p:nvPr>
            <p:ph type="sldNum" sz="quarter" idx="12"/>
          </p:nvPr>
        </p:nvSpPr>
        <p:spPr/>
        <p:txBody>
          <a:bodyPr/>
          <a:lstStyle/>
          <a:p>
            <a:r>
              <a:rPr lang="en-US" altLang="en-EG"/>
              <a:t>9-</a:t>
            </a:r>
            <a:fld id="{1DD6ECB0-3553-B848-A666-D07E2A9E0D3F}" type="slidenum">
              <a:rPr lang="en-US" altLang="en-EG"/>
              <a:pPr/>
              <a:t>7</a:t>
            </a:fld>
            <a:endParaRPr lang="en-US" altLang="en-EG"/>
          </a:p>
        </p:txBody>
      </p:sp>
      <p:sp>
        <p:nvSpPr>
          <p:cNvPr id="158722" name="Rectangle 2">
            <a:extLst>
              <a:ext uri="{FF2B5EF4-FFF2-40B4-BE49-F238E27FC236}">
                <a16:creationId xmlns:a16="http://schemas.microsoft.com/office/drawing/2014/main" id="{FCE5F5CF-603F-BFCE-2BB1-F31CCC9B8F8E}"/>
              </a:ext>
            </a:extLst>
          </p:cNvPr>
          <p:cNvSpPr>
            <a:spLocks noGrp="1" noChangeArrowheads="1"/>
          </p:cNvSpPr>
          <p:nvPr>
            <p:ph type="title"/>
          </p:nvPr>
        </p:nvSpPr>
        <p:spPr>
          <a:ln/>
        </p:spPr>
        <p:txBody>
          <a:bodyPr/>
          <a:lstStyle/>
          <a:p>
            <a:r>
              <a:rPr lang="en-US" altLang="en-EG" dirty="0"/>
              <a:t>Relevant Cash Flows</a:t>
            </a:r>
          </a:p>
        </p:txBody>
      </p:sp>
      <p:sp>
        <p:nvSpPr>
          <p:cNvPr id="158723" name="Rectangle 3">
            <a:extLst>
              <a:ext uri="{FF2B5EF4-FFF2-40B4-BE49-F238E27FC236}">
                <a16:creationId xmlns:a16="http://schemas.microsoft.com/office/drawing/2014/main" id="{53A35921-FDBD-4925-627E-F321F6C7C415}"/>
              </a:ext>
            </a:extLst>
          </p:cNvPr>
          <p:cNvSpPr>
            <a:spLocks noGrp="1" noChangeArrowheads="1"/>
          </p:cNvSpPr>
          <p:nvPr>
            <p:ph type="body" idx="1"/>
          </p:nvPr>
        </p:nvSpPr>
        <p:spPr>
          <a:xfrm>
            <a:off x="2843463" y="1641475"/>
            <a:ext cx="7772400" cy="4530725"/>
          </a:xfrm>
          <a:noFill/>
          <a:ln/>
        </p:spPr>
        <p:txBody>
          <a:bodyPr/>
          <a:lstStyle/>
          <a:p>
            <a:r>
              <a:rPr lang="en-US" altLang="en-EG" dirty="0">
                <a:solidFill>
                  <a:srgbClr val="CC0000"/>
                </a:solidFill>
              </a:rPr>
              <a:t>“Sunk” Costs …………………………  N</a:t>
            </a:r>
          </a:p>
          <a:p>
            <a:r>
              <a:rPr lang="en-US" altLang="en-EG" dirty="0"/>
              <a:t>Opportunity Costs …………………...  Y</a:t>
            </a:r>
          </a:p>
          <a:p>
            <a:r>
              <a:rPr lang="en-US" altLang="en-EG" dirty="0"/>
              <a:t>Side Effects/Erosion……..…………… Y</a:t>
            </a:r>
          </a:p>
          <a:p>
            <a:r>
              <a:rPr lang="en-US" altLang="en-EG" dirty="0"/>
              <a:t>Net Working Capital………………….. Y</a:t>
            </a:r>
          </a:p>
          <a:p>
            <a:r>
              <a:rPr lang="en-US" altLang="en-EG" dirty="0">
                <a:solidFill>
                  <a:srgbClr val="CC0000"/>
                </a:solidFill>
              </a:rPr>
              <a:t>Financing Costs….………..………….  N</a:t>
            </a:r>
            <a:endParaRPr lang="en-US" altLang="en-EG" dirty="0"/>
          </a:p>
          <a:p>
            <a:r>
              <a:rPr lang="en-US" altLang="en-EG" dirty="0"/>
              <a:t>Tax Effects ………………………..…..  Y </a:t>
            </a:r>
          </a:p>
          <a:p>
            <a:pPr lvl="1">
              <a:buFontTx/>
              <a:buNone/>
            </a:pPr>
            <a:endParaRPr lang="en-US" altLang="en-EG" dirty="0"/>
          </a:p>
        </p:txBody>
      </p:sp>
      <p:sp>
        <p:nvSpPr>
          <p:cNvPr id="4" name="TextBox 3">
            <a:extLst>
              <a:ext uri="{FF2B5EF4-FFF2-40B4-BE49-F238E27FC236}">
                <a16:creationId xmlns:a16="http://schemas.microsoft.com/office/drawing/2014/main" id="{500FAF58-F02D-D51A-3B0D-F1C51B9631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91B5858-4233-465F-87EA-3539E6E97D4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266" name="Rectangle 2">
            <a:extLst>
              <a:ext uri="{FF2B5EF4-FFF2-40B4-BE49-F238E27FC236}">
                <a16:creationId xmlns:a16="http://schemas.microsoft.com/office/drawing/2014/main" id="{83F09CC4-4BE3-74D3-25E2-08D47BD8B69C}"/>
              </a:ext>
            </a:extLst>
          </p:cNvPr>
          <p:cNvSpPr>
            <a:spLocks noGrp="1" noChangeArrowheads="1"/>
          </p:cNvSpPr>
          <p:nvPr>
            <p:ph type="title"/>
          </p:nvPr>
        </p:nvSpPr>
        <p:spPr>
          <a:xfrm>
            <a:off x="886327" y="685800"/>
            <a:ext cx="8229600" cy="1143000"/>
          </a:xfrm>
          <a:ln/>
        </p:spPr>
        <p:txBody>
          <a:bodyPr/>
          <a:lstStyle/>
          <a:p>
            <a:pPr>
              <a:lnSpc>
                <a:spcPct val="90000"/>
              </a:lnSpc>
            </a:pPr>
            <a:r>
              <a:rPr lang="en-US" altLang="en-EG" sz="4000" dirty="0"/>
              <a:t>Pro Forma Statements and Cash Flow</a:t>
            </a:r>
          </a:p>
        </p:txBody>
      </p:sp>
      <p:sp>
        <p:nvSpPr>
          <p:cNvPr id="11267" name="Rectangle 3">
            <a:extLst>
              <a:ext uri="{FF2B5EF4-FFF2-40B4-BE49-F238E27FC236}">
                <a16:creationId xmlns:a16="http://schemas.microsoft.com/office/drawing/2014/main" id="{9D1D10DE-650F-0CDD-ADEC-7DC4AA933B30}"/>
              </a:ext>
            </a:extLst>
          </p:cNvPr>
          <p:cNvSpPr>
            <a:spLocks noGrp="1" noChangeArrowheads="1"/>
          </p:cNvSpPr>
          <p:nvPr>
            <p:ph type="body" idx="1"/>
          </p:nvPr>
        </p:nvSpPr>
        <p:spPr>
          <a:xfrm>
            <a:off x="2787316" y="1702434"/>
            <a:ext cx="8229600" cy="4724400"/>
          </a:xfrm>
        </p:spPr>
        <p:txBody>
          <a:bodyPr/>
          <a:lstStyle/>
          <a:p>
            <a:pPr>
              <a:lnSpc>
                <a:spcPct val="110000"/>
              </a:lnSpc>
            </a:pPr>
            <a:r>
              <a:rPr lang="en-US" altLang="en-EG" dirty="0"/>
              <a:t>Pro Forma Financial Statements </a:t>
            </a:r>
          </a:p>
          <a:p>
            <a:pPr lvl="1">
              <a:lnSpc>
                <a:spcPct val="110000"/>
              </a:lnSpc>
            </a:pPr>
            <a:r>
              <a:rPr lang="en-US" altLang="en-EG" dirty="0"/>
              <a:t>Projects future operations</a:t>
            </a:r>
          </a:p>
          <a:p>
            <a:pPr>
              <a:lnSpc>
                <a:spcPct val="110000"/>
              </a:lnSpc>
            </a:pPr>
            <a:r>
              <a:rPr lang="en-US" altLang="en-EG" dirty="0"/>
              <a:t>Operating Cash Flow:</a:t>
            </a:r>
            <a:br>
              <a:rPr lang="en-US" altLang="en-EG" dirty="0"/>
            </a:br>
            <a:r>
              <a:rPr lang="en-US" altLang="en-EG" dirty="0"/>
              <a:t>	OCF = EBIT + </a:t>
            </a:r>
            <a:r>
              <a:rPr lang="en-US" altLang="en-EG" dirty="0" err="1"/>
              <a:t>Depr</a:t>
            </a:r>
            <a:r>
              <a:rPr lang="en-US" altLang="en-EG" dirty="0"/>
              <a:t> – Taxes</a:t>
            </a:r>
          </a:p>
          <a:p>
            <a:pPr lvl="1">
              <a:lnSpc>
                <a:spcPct val="110000"/>
              </a:lnSpc>
              <a:buFontTx/>
              <a:buNone/>
            </a:pPr>
            <a:r>
              <a:rPr lang="en-US" altLang="en-EG" dirty="0"/>
              <a:t>		OCF = NI + </a:t>
            </a:r>
            <a:r>
              <a:rPr lang="en-US" altLang="en-EG" dirty="0" err="1"/>
              <a:t>Depr</a:t>
            </a:r>
            <a:r>
              <a:rPr lang="en-US" altLang="en-EG" dirty="0"/>
              <a:t> if no interest expense</a:t>
            </a:r>
          </a:p>
          <a:p>
            <a:pPr>
              <a:lnSpc>
                <a:spcPct val="110000"/>
              </a:lnSpc>
            </a:pPr>
            <a:r>
              <a:rPr lang="en-US" altLang="en-EG" dirty="0"/>
              <a:t>Cash Flow From Assets:</a:t>
            </a:r>
          </a:p>
          <a:p>
            <a:pPr lvl="2">
              <a:lnSpc>
                <a:spcPct val="110000"/>
              </a:lnSpc>
              <a:buFontTx/>
              <a:buNone/>
            </a:pPr>
            <a:r>
              <a:rPr lang="en-US" altLang="en-EG" sz="2700" dirty="0"/>
              <a:t>CFFA = OCF – NCS –</a:t>
            </a:r>
            <a:r>
              <a:rPr lang="el-GR" altLang="en-EG" sz="2700" dirty="0">
                <a:cs typeface="Arial" panose="020B0604020202020204" pitchFamily="34" charset="0"/>
              </a:rPr>
              <a:t>Δ</a:t>
            </a:r>
            <a:r>
              <a:rPr lang="en-US" altLang="en-EG" sz="2700" dirty="0"/>
              <a:t>NWC</a:t>
            </a:r>
          </a:p>
          <a:p>
            <a:pPr lvl="2">
              <a:lnSpc>
                <a:spcPct val="110000"/>
              </a:lnSpc>
              <a:buFontTx/>
              <a:buNone/>
            </a:pPr>
            <a:r>
              <a:rPr lang="en-US" altLang="en-EG" sz="2700" dirty="0"/>
              <a:t>NCS = Net capital spending</a:t>
            </a:r>
          </a:p>
        </p:txBody>
      </p:sp>
      <p:sp>
        <p:nvSpPr>
          <p:cNvPr id="3" name="TextBox 2">
            <a:extLst>
              <a:ext uri="{FF2B5EF4-FFF2-40B4-BE49-F238E27FC236}">
                <a16:creationId xmlns:a16="http://schemas.microsoft.com/office/drawing/2014/main" id="{B32488EB-EB86-915C-5A96-2230B2197AA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961C77-D75C-A87B-C15A-D31A42BA905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0770" name="Rectangle 2">
            <a:extLst>
              <a:ext uri="{FF2B5EF4-FFF2-40B4-BE49-F238E27FC236}">
                <a16:creationId xmlns:a16="http://schemas.microsoft.com/office/drawing/2014/main" id="{C1B74525-A625-6E6E-D359-B8A7B312A112}"/>
              </a:ext>
            </a:extLst>
          </p:cNvPr>
          <p:cNvSpPr>
            <a:spLocks noGrp="1" noChangeArrowheads="1"/>
          </p:cNvSpPr>
          <p:nvPr>
            <p:ph type="title"/>
          </p:nvPr>
        </p:nvSpPr>
        <p:spPr>
          <a:xfrm>
            <a:off x="862263" y="647700"/>
            <a:ext cx="8229600" cy="1143000"/>
          </a:xfrm>
          <a:ln/>
        </p:spPr>
        <p:txBody>
          <a:bodyPr/>
          <a:lstStyle/>
          <a:p>
            <a:r>
              <a:rPr lang="en-US" altLang="en-EG" dirty="0"/>
              <a:t>Shark Attractant Project</a:t>
            </a:r>
          </a:p>
        </p:txBody>
      </p:sp>
      <p:sp>
        <p:nvSpPr>
          <p:cNvPr id="160771" name="Rectangle 3">
            <a:extLst>
              <a:ext uri="{FF2B5EF4-FFF2-40B4-BE49-F238E27FC236}">
                <a16:creationId xmlns:a16="http://schemas.microsoft.com/office/drawing/2014/main" id="{508231E0-7764-3FBF-E31C-E103F3E7E4B9}"/>
              </a:ext>
            </a:extLst>
          </p:cNvPr>
          <p:cNvSpPr>
            <a:spLocks noGrp="1" noChangeArrowheads="1"/>
          </p:cNvSpPr>
          <p:nvPr>
            <p:ph type="body" idx="1"/>
          </p:nvPr>
        </p:nvSpPr>
        <p:spPr>
          <a:xfrm>
            <a:off x="2245895" y="1716088"/>
            <a:ext cx="8229600" cy="4530725"/>
          </a:xfrm>
        </p:spPr>
        <p:txBody>
          <a:bodyPr>
            <a:normAutofit fontScale="92500" lnSpcReduction="10000"/>
          </a:bodyPr>
          <a:lstStyle/>
          <a:p>
            <a:pPr>
              <a:lnSpc>
                <a:spcPct val="90000"/>
              </a:lnSpc>
            </a:pPr>
            <a:r>
              <a:rPr lang="en-US" altLang="en-EG" dirty="0"/>
              <a:t>Estimated sales			50,000 cans</a:t>
            </a:r>
          </a:p>
          <a:p>
            <a:pPr>
              <a:lnSpc>
                <a:spcPct val="90000"/>
              </a:lnSpc>
            </a:pPr>
            <a:r>
              <a:rPr lang="en-US" altLang="en-EG" dirty="0"/>
              <a:t>Sales Price per can			$4.00</a:t>
            </a:r>
          </a:p>
          <a:p>
            <a:pPr>
              <a:lnSpc>
                <a:spcPct val="90000"/>
              </a:lnSpc>
            </a:pPr>
            <a:r>
              <a:rPr lang="en-US" altLang="en-EG" dirty="0"/>
              <a:t>Cost per can				$2.50</a:t>
            </a:r>
          </a:p>
          <a:p>
            <a:pPr>
              <a:lnSpc>
                <a:spcPct val="90000"/>
              </a:lnSpc>
            </a:pPr>
            <a:r>
              <a:rPr lang="en-US" altLang="en-EG" dirty="0"/>
              <a:t>Estimated life				3 years</a:t>
            </a:r>
          </a:p>
          <a:p>
            <a:pPr>
              <a:lnSpc>
                <a:spcPct val="90000"/>
              </a:lnSpc>
            </a:pPr>
            <a:r>
              <a:rPr lang="en-US" altLang="en-EG" dirty="0"/>
              <a:t>Fixed costs				$12,000/year</a:t>
            </a:r>
          </a:p>
          <a:p>
            <a:pPr>
              <a:lnSpc>
                <a:spcPct val="90000"/>
              </a:lnSpc>
            </a:pPr>
            <a:r>
              <a:rPr lang="en-US" altLang="en-EG" dirty="0"/>
              <a:t>Initial equipment cost		$90,000</a:t>
            </a:r>
          </a:p>
          <a:p>
            <a:pPr lvl="1">
              <a:lnSpc>
                <a:spcPct val="90000"/>
              </a:lnSpc>
            </a:pPr>
            <a:r>
              <a:rPr lang="en-US" altLang="en-EG" dirty="0"/>
              <a:t>100% depreciated over 3 year life</a:t>
            </a:r>
          </a:p>
          <a:p>
            <a:pPr>
              <a:lnSpc>
                <a:spcPct val="90000"/>
              </a:lnSpc>
            </a:pPr>
            <a:r>
              <a:rPr lang="en-US" altLang="en-EG" dirty="0"/>
              <a:t>Investment in NWC			$20,000</a:t>
            </a:r>
          </a:p>
          <a:p>
            <a:pPr>
              <a:lnSpc>
                <a:spcPct val="90000"/>
              </a:lnSpc>
            </a:pPr>
            <a:r>
              <a:rPr lang="en-US" altLang="en-EG" dirty="0"/>
              <a:t>Tax rate					34%</a:t>
            </a:r>
          </a:p>
          <a:p>
            <a:pPr>
              <a:lnSpc>
                <a:spcPct val="90000"/>
              </a:lnSpc>
            </a:pPr>
            <a:r>
              <a:rPr lang="en-US" altLang="en-EG" dirty="0"/>
              <a:t>Cost of capital				20%</a:t>
            </a:r>
          </a:p>
          <a:p>
            <a:pPr>
              <a:lnSpc>
                <a:spcPct val="90000"/>
              </a:lnSpc>
            </a:pPr>
            <a:endParaRPr lang="en-US" altLang="en-EG" dirty="0"/>
          </a:p>
        </p:txBody>
      </p:sp>
      <p:sp>
        <p:nvSpPr>
          <p:cNvPr id="3" name="TextBox 2">
            <a:extLst>
              <a:ext uri="{FF2B5EF4-FFF2-40B4-BE49-F238E27FC236}">
                <a16:creationId xmlns:a16="http://schemas.microsoft.com/office/drawing/2014/main" id="{AD04853F-A54B-412B-1202-556924E60C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FA0B696-3BCE-F3ED-E042-014DFDE3FC9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3314" name="Rectangle 2">
            <a:extLst>
              <a:ext uri="{FF2B5EF4-FFF2-40B4-BE49-F238E27FC236}">
                <a16:creationId xmlns:a16="http://schemas.microsoft.com/office/drawing/2014/main" id="{60E9A965-DA2B-5E0D-68D4-DF28FC0E01B6}"/>
              </a:ext>
            </a:extLst>
          </p:cNvPr>
          <p:cNvSpPr>
            <a:spLocks noGrp="1" noChangeArrowheads="1"/>
          </p:cNvSpPr>
          <p:nvPr>
            <p:ph type="title"/>
          </p:nvPr>
        </p:nvSpPr>
        <p:spPr>
          <a:xfrm>
            <a:off x="990600" y="685800"/>
            <a:ext cx="8229600" cy="1143000"/>
          </a:xfrm>
          <a:ln/>
        </p:spPr>
        <p:txBody>
          <a:bodyPr>
            <a:normAutofit fontScale="90000"/>
          </a:bodyPr>
          <a:lstStyle/>
          <a:p>
            <a:r>
              <a:rPr lang="en-US" altLang="en-EG" dirty="0"/>
              <a:t>Pro Forma Income Statement</a:t>
            </a:r>
            <a:br>
              <a:rPr lang="en-US" altLang="en-EG" dirty="0"/>
            </a:br>
            <a:r>
              <a:rPr lang="en-US" altLang="en-EG" sz="3600" dirty="0"/>
              <a:t>Table 9.1</a:t>
            </a:r>
            <a:endParaRPr lang="en-US" altLang="en-EG" dirty="0"/>
          </a:p>
        </p:txBody>
      </p:sp>
      <p:graphicFrame>
        <p:nvGraphicFramePr>
          <p:cNvPr id="13396" name="Group 84">
            <a:extLst>
              <a:ext uri="{FF2B5EF4-FFF2-40B4-BE49-F238E27FC236}">
                <a16:creationId xmlns:a16="http://schemas.microsoft.com/office/drawing/2014/main" id="{F7A26951-C284-566F-2A71-45069F65F336}"/>
              </a:ext>
            </a:extLst>
          </p:cNvPr>
          <p:cNvGraphicFramePr>
            <a:graphicFrameLocks noGrp="1"/>
          </p:cNvGraphicFramePr>
          <p:nvPr>
            <p:ph type="tbl" idx="1"/>
            <p:extLst>
              <p:ext uri="{D42A27DB-BD31-4B8C-83A1-F6EECF244321}">
                <p14:modId xmlns:p14="http://schemas.microsoft.com/office/powerpoint/2010/main" val="187824605"/>
              </p:ext>
            </p:extLst>
          </p:nvPr>
        </p:nvGraphicFramePr>
        <p:xfrm>
          <a:off x="2971800" y="1752600"/>
          <a:ext cx="6248400" cy="4328760"/>
        </p:xfrm>
        <a:graphic>
          <a:graphicData uri="http://schemas.openxmlformats.org/drawingml/2006/table">
            <a:tbl>
              <a:tblPr/>
              <a:tblGrid>
                <a:gridCol w="4845050">
                  <a:extLst>
                    <a:ext uri="{9D8B030D-6E8A-4147-A177-3AD203B41FA5}">
                      <a16:colId xmlns:a16="http://schemas.microsoft.com/office/drawing/2014/main" val="34153478"/>
                    </a:ext>
                  </a:extLst>
                </a:gridCol>
                <a:gridCol w="1403350">
                  <a:extLst>
                    <a:ext uri="{9D8B030D-6E8A-4147-A177-3AD203B41FA5}">
                      <a16:colId xmlns:a16="http://schemas.microsoft.com/office/drawing/2014/main" val="465083211"/>
                    </a:ext>
                  </a:extLst>
                </a:gridCol>
              </a:tblGrid>
              <a:tr h="817547">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Sales (50,000 units at $4.00/unit)</a:t>
                      </a:r>
                    </a:p>
                  </a:txBody>
                  <a:tcPr horzOverflow="overflow">
                    <a:lnL cap="flat">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$200,000</a:t>
                      </a:r>
                    </a:p>
                  </a:txBody>
                  <a:tcPr horzOverflow="overflow">
                    <a:lnL>
                      <a:noFill/>
                    </a:lnL>
                    <a:lnR cap="flat">
                      <a:noFill/>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143544243"/>
                  </a:ext>
                </a:extLst>
              </a:tr>
              <a:tr h="499928">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Variable Costs ($2.50/unit)</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125,000</a:t>
                      </a:r>
                    </a:p>
                  </a:txBody>
                  <a:tcP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04855977"/>
                  </a:ext>
                </a:extLst>
              </a:tr>
              <a:tr h="501504">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Gross profit</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$ 75,000</a:t>
                      </a:r>
                    </a:p>
                  </a:txBody>
                  <a:tcP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2329619750"/>
                  </a:ext>
                </a:extLst>
              </a:tr>
              <a:tr h="501504">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Fixed costs</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12,000</a:t>
                      </a:r>
                    </a:p>
                  </a:txBody>
                  <a:tcP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1878781407"/>
                  </a:ext>
                </a:extLst>
              </a:tr>
              <a:tr h="499928">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Depreciation ($90,000 / 3)</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30,000</a:t>
                      </a:r>
                    </a:p>
                  </a:txBody>
                  <a:tcP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1972259"/>
                  </a:ext>
                </a:extLst>
              </a:tr>
              <a:tr h="501504">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dirty="0">
                          <a:ln>
                            <a:noFill/>
                          </a:ln>
                          <a:solidFill>
                            <a:schemeClr val="tx1"/>
                          </a:solidFill>
                          <a:effectLst/>
                          <a:latin typeface="Arial" panose="020B0604020202020204" pitchFamily="34" charset="0"/>
                        </a:rPr>
                        <a:t>EBIT</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$ 33,000</a:t>
                      </a:r>
                    </a:p>
                  </a:txBody>
                  <a:tcP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033534026"/>
                  </a:ext>
                </a:extLst>
              </a:tr>
              <a:tr h="499928">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Taxes (34%)</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11,220</a:t>
                      </a:r>
                    </a:p>
                  </a:txBody>
                  <a:tcP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73391646"/>
                  </a:ext>
                </a:extLst>
              </a:tr>
              <a:tr h="501504">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a:ln>
                            <a:noFill/>
                          </a:ln>
                          <a:solidFill>
                            <a:schemeClr val="tx1"/>
                          </a:solidFill>
                          <a:effectLst/>
                          <a:latin typeface="Arial" panose="020B0604020202020204" pitchFamily="34" charset="0"/>
                        </a:rPr>
                        <a:t>Net Income</a:t>
                      </a:r>
                    </a:p>
                  </a:txBody>
                  <a:tcPr horzOverflow="overflow">
                    <a:lnL cap="flat">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400" b="0" i="0" u="none" strike="noStrike" cap="none" normalizeH="0" baseline="0" dirty="0">
                          <a:ln>
                            <a:noFill/>
                          </a:ln>
                          <a:solidFill>
                            <a:schemeClr val="tx1"/>
                          </a:solidFill>
                          <a:effectLst/>
                          <a:latin typeface="Arial" panose="020B0604020202020204" pitchFamily="34" charset="0"/>
                        </a:rPr>
                        <a:t>$ 21,780</a:t>
                      </a:r>
                    </a:p>
                  </a:txBody>
                  <a:tcPr horzOverflow="overflow">
                    <a:lnL>
                      <a:noFill/>
                    </a:lnL>
                    <a:lnR cap="flat">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19941652"/>
                  </a:ext>
                </a:extLst>
              </a:tr>
            </a:tbl>
          </a:graphicData>
        </a:graphic>
      </p:graphicFrame>
      <p:sp>
        <p:nvSpPr>
          <p:cNvPr id="3" name="TextBox 2">
            <a:extLst>
              <a:ext uri="{FF2B5EF4-FFF2-40B4-BE49-F238E27FC236}">
                <a16:creationId xmlns:a16="http://schemas.microsoft.com/office/drawing/2014/main" id="{DFEAACC7-DE73-9C8D-7BBF-3E0261CA559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1EA8831-6A10-73A7-150B-A1A203F646AA}"/>
              </a:ext>
            </a:extLst>
          </p:cNvPr>
          <p:cNvSpPr/>
          <p:nvPr/>
        </p:nvSpPr>
        <p:spPr>
          <a:xfrm>
            <a:off x="728662" y="531898"/>
            <a:ext cx="10734675" cy="579391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8" name="Rectangle 2">
            <a:extLst>
              <a:ext uri="{FF2B5EF4-FFF2-40B4-BE49-F238E27FC236}">
                <a16:creationId xmlns:a16="http://schemas.microsoft.com/office/drawing/2014/main" id="{CCEA3FA9-F7B2-FB51-E32A-B11E33B1BBE1}"/>
              </a:ext>
            </a:extLst>
          </p:cNvPr>
          <p:cNvSpPr>
            <a:spLocks noGrp="1" noChangeArrowheads="1"/>
          </p:cNvSpPr>
          <p:nvPr>
            <p:ph type="title"/>
          </p:nvPr>
        </p:nvSpPr>
        <p:spPr>
          <a:xfrm>
            <a:off x="1078831" y="744540"/>
            <a:ext cx="8382000" cy="1139825"/>
          </a:xfrm>
          <a:ln/>
        </p:spPr>
        <p:txBody>
          <a:bodyPr>
            <a:normAutofit fontScale="90000"/>
          </a:bodyPr>
          <a:lstStyle/>
          <a:p>
            <a:r>
              <a:rPr lang="en-US" altLang="en-EG" dirty="0"/>
              <a:t>Projected Capital Requirements</a:t>
            </a:r>
            <a:br>
              <a:rPr lang="en-US" altLang="en-EG" dirty="0"/>
            </a:br>
            <a:r>
              <a:rPr lang="en-US" altLang="en-EG" sz="3600" dirty="0"/>
              <a:t>Table 9.2</a:t>
            </a:r>
            <a:endParaRPr lang="en-US" altLang="en-EG" dirty="0"/>
          </a:p>
        </p:txBody>
      </p:sp>
      <p:graphicFrame>
        <p:nvGraphicFramePr>
          <p:cNvPr id="14486" name="Group 150">
            <a:extLst>
              <a:ext uri="{FF2B5EF4-FFF2-40B4-BE49-F238E27FC236}">
                <a16:creationId xmlns:a16="http://schemas.microsoft.com/office/drawing/2014/main" id="{FD7001F9-4758-9D40-FD4A-7996C5B7EF9D}"/>
              </a:ext>
            </a:extLst>
          </p:cNvPr>
          <p:cNvGraphicFramePr>
            <a:graphicFrameLocks noGrp="1"/>
          </p:cNvGraphicFramePr>
          <p:nvPr>
            <p:ph type="tbl" idx="1"/>
          </p:nvPr>
        </p:nvGraphicFramePr>
        <p:xfrm>
          <a:off x="2300289" y="1955801"/>
          <a:ext cx="7591425" cy="3306763"/>
        </p:xfrm>
        <a:graphic>
          <a:graphicData uri="http://schemas.openxmlformats.org/drawingml/2006/table">
            <a:tbl>
              <a:tblPr/>
              <a:tblGrid>
                <a:gridCol w="1662112">
                  <a:extLst>
                    <a:ext uri="{9D8B030D-6E8A-4147-A177-3AD203B41FA5}">
                      <a16:colId xmlns:a16="http://schemas.microsoft.com/office/drawing/2014/main" val="2439172996"/>
                    </a:ext>
                  </a:extLst>
                </a:gridCol>
                <a:gridCol w="1374775">
                  <a:extLst>
                    <a:ext uri="{9D8B030D-6E8A-4147-A177-3AD203B41FA5}">
                      <a16:colId xmlns:a16="http://schemas.microsoft.com/office/drawing/2014/main" val="3141220428"/>
                    </a:ext>
                  </a:extLst>
                </a:gridCol>
                <a:gridCol w="1517650">
                  <a:extLst>
                    <a:ext uri="{9D8B030D-6E8A-4147-A177-3AD203B41FA5}">
                      <a16:colId xmlns:a16="http://schemas.microsoft.com/office/drawing/2014/main" val="2756217349"/>
                    </a:ext>
                  </a:extLst>
                </a:gridCol>
                <a:gridCol w="1519238">
                  <a:extLst>
                    <a:ext uri="{9D8B030D-6E8A-4147-A177-3AD203B41FA5}">
                      <a16:colId xmlns:a16="http://schemas.microsoft.com/office/drawing/2014/main" val="4075500943"/>
                    </a:ext>
                  </a:extLst>
                </a:gridCol>
                <a:gridCol w="1517650">
                  <a:extLst>
                    <a:ext uri="{9D8B030D-6E8A-4147-A177-3AD203B41FA5}">
                      <a16:colId xmlns:a16="http://schemas.microsoft.com/office/drawing/2014/main" val="1812246799"/>
                    </a:ext>
                  </a:extLst>
                </a:gridCol>
              </a:tblGrid>
              <a:tr h="482600">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EG" altLang="en-EG" sz="2200" b="1" i="0" u="none" strike="noStrike" cap="none" normalizeH="0" baseline="0">
                        <a:ln>
                          <a:noFill/>
                        </a:ln>
                        <a:solidFill>
                          <a:schemeClr val="tx1"/>
                        </a:solidFill>
                        <a:effectLst/>
                        <a:latin typeface="Arial" panose="020B0604020202020204" pitchFamily="34" charset="0"/>
                      </a:endParaRPr>
                    </a:p>
                  </a:txBody>
                  <a:tcPr horzOverflow="overflow">
                    <a:lnL cap="flat">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gridSpan="4">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Year</a:t>
                      </a:r>
                    </a:p>
                  </a:txBody>
                  <a:tcPr horzOverflow="overflow">
                    <a:lnL>
                      <a:noFill/>
                    </a:lnL>
                    <a:lnR cap="flat">
                      <a:noFill/>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EG"/>
                    </a:p>
                  </a:txBody>
                  <a:tcPr/>
                </a:tc>
                <a:tc hMerge="1">
                  <a:txBody>
                    <a:bodyPr/>
                    <a:lstStyle/>
                    <a:p>
                      <a:endParaRPr lang="en-EG"/>
                    </a:p>
                  </a:txBody>
                  <a:tcPr/>
                </a:tc>
                <a:tc hMerge="1">
                  <a:txBody>
                    <a:bodyPr/>
                    <a:lstStyle/>
                    <a:p>
                      <a:endParaRPr lang="en-EG"/>
                    </a:p>
                  </a:txBody>
                  <a:tcPr/>
                </a:tc>
                <a:extLst>
                  <a:ext uri="{0D108BD9-81ED-4DB2-BD59-A6C34878D82A}">
                    <a16:rowId xmlns:a16="http://schemas.microsoft.com/office/drawing/2014/main" val="1162964306"/>
                  </a:ext>
                </a:extLst>
              </a:tr>
              <a:tr h="514350">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EG" altLang="en-EG" sz="2200" b="1" i="0" u="none" strike="noStrike" cap="none" normalizeH="0" baseline="0">
                        <a:ln>
                          <a:noFill/>
                        </a:ln>
                        <a:solidFill>
                          <a:schemeClr val="tx1"/>
                        </a:solidFill>
                        <a:effectLst/>
                        <a:latin typeface="Arial" panose="020B0604020202020204" pitchFamily="34" charset="0"/>
                      </a:endParaRPr>
                    </a:p>
                  </a:txBody>
                  <a:tcPr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0</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1</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2</a:t>
                      </a:r>
                    </a:p>
                  </a:txBody>
                  <a:tcP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3</a:t>
                      </a:r>
                    </a:p>
                  </a:txBody>
                  <a:tcPr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9452310"/>
                  </a:ext>
                </a:extLst>
              </a:tr>
              <a:tr h="663575">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NWC</a:t>
                      </a:r>
                    </a:p>
                  </a:txBody>
                  <a:tcPr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dirty="0">
                          <a:ln>
                            <a:noFill/>
                          </a:ln>
                          <a:solidFill>
                            <a:schemeClr val="tx1"/>
                          </a:solidFill>
                          <a:effectLst/>
                          <a:latin typeface="Arial" panose="020B0604020202020204" pitchFamily="34" charset="0"/>
                        </a:rPr>
                        <a:t>$20,000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$20,000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$20,000</a:t>
                      </a:r>
                    </a:p>
                  </a:txBody>
                  <a:tcP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$20,000</a:t>
                      </a:r>
                    </a:p>
                  </a:txBody>
                  <a:tcP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464902223"/>
                  </a:ext>
                </a:extLst>
              </a:tr>
              <a:tr h="677863">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Net Fixed Assets</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sng" strike="noStrike" cap="none" normalizeH="0" baseline="0">
                          <a:ln>
                            <a:noFill/>
                          </a:ln>
                          <a:solidFill>
                            <a:schemeClr val="tx1"/>
                          </a:solidFill>
                          <a:effectLst/>
                          <a:latin typeface="Arial" panose="020B0604020202020204" pitchFamily="34" charset="0"/>
                        </a:rPr>
                        <a:t>    90,000</a:t>
                      </a:r>
                    </a:p>
                  </a:txBody>
                  <a:tcPr horzOverflow="overflow">
                    <a:lnL>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sng" strike="noStrike" cap="none" normalizeH="0" baseline="0">
                          <a:ln>
                            <a:noFill/>
                          </a:ln>
                          <a:solidFill>
                            <a:schemeClr val="tx1"/>
                          </a:solidFill>
                          <a:effectLst/>
                          <a:latin typeface="Arial" panose="020B0604020202020204" pitchFamily="34" charset="0"/>
                        </a:rPr>
                        <a:t>   60,000</a:t>
                      </a:r>
                    </a:p>
                  </a:txBody>
                  <a:tcPr horzOverflow="overflow">
                    <a:lnL>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sng" strike="noStrike" cap="none" normalizeH="0" baseline="0">
                          <a:ln>
                            <a:noFill/>
                          </a:ln>
                          <a:solidFill>
                            <a:schemeClr val="tx1"/>
                          </a:solidFill>
                          <a:effectLst/>
                          <a:latin typeface="Arial" panose="020B0604020202020204" pitchFamily="34" charset="0"/>
                        </a:rPr>
                        <a:t>   30,000</a:t>
                      </a:r>
                    </a:p>
                  </a:txBody>
                  <a:tcPr horzOverflow="overflow">
                    <a:lnL>
                      <a:noFill/>
                    </a:lnL>
                    <a:lnR>
                      <a:noFill/>
                    </a:lnR>
                    <a:lnT>
                      <a:noFill/>
                    </a:lnT>
                    <a:lnB>
                      <a:noFill/>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sng" strike="noStrike" cap="none" normalizeH="0" baseline="0">
                          <a:ln>
                            <a:noFill/>
                          </a:ln>
                          <a:solidFill>
                            <a:schemeClr val="tx1"/>
                          </a:solidFill>
                          <a:effectLst/>
                          <a:latin typeface="Arial" panose="020B0604020202020204" pitchFamily="34" charset="0"/>
                        </a:rPr>
                        <a:t>            0</a:t>
                      </a:r>
                    </a:p>
                  </a:txBody>
                  <a:tcPr horzOverflow="overflow">
                    <a:lnL>
                      <a:noFill/>
                    </a:lnL>
                    <a:lnR cap="flat">
                      <a:noFill/>
                    </a:lnR>
                    <a:lnT>
                      <a:noFill/>
                    </a:lnT>
                    <a:lnB>
                      <a:noFill/>
                    </a:lnB>
                    <a:lnTlToBr>
                      <a:noFill/>
                    </a:lnTlToBr>
                    <a:lnBlToTr>
                      <a:noFill/>
                    </a:lnBlToTr>
                    <a:noFill/>
                  </a:tcPr>
                </a:tc>
                <a:extLst>
                  <a:ext uri="{0D108BD9-81ED-4DB2-BD59-A6C34878D82A}">
                    <a16:rowId xmlns:a16="http://schemas.microsoft.com/office/drawing/2014/main" val="3898858511"/>
                  </a:ext>
                </a:extLst>
              </a:tr>
              <a:tr h="884238">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Total Investment</a:t>
                      </a:r>
                    </a:p>
                  </a:txBody>
                  <a:tcPr horzOverflow="overflow">
                    <a:lnL cap="flat">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$110,000</a:t>
                      </a:r>
                    </a:p>
                  </a:txBody>
                  <a:tcP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$80,000</a:t>
                      </a:r>
                    </a:p>
                  </a:txBody>
                  <a:tcP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$50,000</a:t>
                      </a:r>
                    </a:p>
                  </a:txBody>
                  <a:tcP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dirty="0">
                          <a:ln>
                            <a:noFill/>
                          </a:ln>
                          <a:solidFill>
                            <a:schemeClr val="tx1"/>
                          </a:solidFill>
                          <a:effectLst/>
                          <a:latin typeface="Arial" panose="020B0604020202020204" pitchFamily="34" charset="0"/>
                        </a:rPr>
                        <a:t>$20,000</a:t>
                      </a:r>
                    </a:p>
                  </a:txBody>
                  <a:tcPr horzOverflow="overflow">
                    <a:lnL>
                      <a:noFill/>
                    </a:lnL>
                    <a:lnR cap="flat">
                      <a:noFill/>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65582318"/>
                  </a:ext>
                </a:extLst>
              </a:tr>
            </a:tbl>
          </a:graphicData>
        </a:graphic>
      </p:graphicFrame>
      <p:sp>
        <p:nvSpPr>
          <p:cNvPr id="14485" name="Text Box 149">
            <a:extLst>
              <a:ext uri="{FF2B5EF4-FFF2-40B4-BE49-F238E27FC236}">
                <a16:creationId xmlns:a16="http://schemas.microsoft.com/office/drawing/2014/main" id="{43E14EAB-25B9-620E-F919-862B67238498}"/>
              </a:ext>
            </a:extLst>
          </p:cNvPr>
          <p:cNvSpPr txBox="1">
            <a:spLocks noChangeArrowheads="1"/>
          </p:cNvSpPr>
          <p:nvPr/>
        </p:nvSpPr>
        <p:spPr bwMode="auto">
          <a:xfrm>
            <a:off x="2286000" y="5334000"/>
            <a:ext cx="7924800" cy="875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80000"/>
              </a:lnSpc>
              <a:spcBef>
                <a:spcPct val="50000"/>
              </a:spcBef>
            </a:pPr>
            <a:r>
              <a:rPr lang="en-US" altLang="en-EG" sz="2400"/>
              <a:t>NFA declines by the amount of depreciation each year</a:t>
            </a:r>
          </a:p>
          <a:p>
            <a:pPr algn="l">
              <a:lnSpc>
                <a:spcPct val="80000"/>
              </a:lnSpc>
              <a:spcBef>
                <a:spcPct val="50000"/>
              </a:spcBef>
            </a:pPr>
            <a:r>
              <a:rPr lang="en-US" altLang="en-EG" sz="2400"/>
              <a:t>Investment = book or accounting value, not market value</a:t>
            </a:r>
          </a:p>
        </p:txBody>
      </p:sp>
      <p:sp>
        <p:nvSpPr>
          <p:cNvPr id="3" name="TextBox 2">
            <a:extLst>
              <a:ext uri="{FF2B5EF4-FFF2-40B4-BE49-F238E27FC236}">
                <a16:creationId xmlns:a16="http://schemas.microsoft.com/office/drawing/2014/main" id="{45CC61FC-394F-C17D-C8D2-CFE2C4AD7B3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EAC7125-FD00-C7F0-32D9-E5AA033B05B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386" name="Rectangle 2">
            <a:extLst>
              <a:ext uri="{FF2B5EF4-FFF2-40B4-BE49-F238E27FC236}">
                <a16:creationId xmlns:a16="http://schemas.microsoft.com/office/drawing/2014/main" id="{0BC60C57-840F-1F08-0542-EB8A0B0A005D}"/>
              </a:ext>
            </a:extLst>
          </p:cNvPr>
          <p:cNvSpPr>
            <a:spLocks noGrp="1" noChangeArrowheads="1"/>
          </p:cNvSpPr>
          <p:nvPr>
            <p:ph type="title"/>
          </p:nvPr>
        </p:nvSpPr>
        <p:spPr>
          <a:xfrm>
            <a:off x="850232" y="647700"/>
            <a:ext cx="10972800" cy="1143000"/>
          </a:xfrm>
          <a:ln/>
        </p:spPr>
        <p:txBody>
          <a:bodyPr>
            <a:normAutofit fontScale="90000"/>
          </a:bodyPr>
          <a:lstStyle/>
          <a:p>
            <a:r>
              <a:rPr lang="en-US" altLang="en-EG" dirty="0"/>
              <a:t>Projected Total Cash Flows</a:t>
            </a:r>
            <a:br>
              <a:rPr lang="en-US" altLang="en-EG" dirty="0"/>
            </a:br>
            <a:r>
              <a:rPr lang="en-US" altLang="en-EG" sz="3600" dirty="0"/>
              <a:t>Table 9.5</a:t>
            </a:r>
            <a:endParaRPr lang="en-US" altLang="en-EG" dirty="0"/>
          </a:p>
        </p:txBody>
      </p:sp>
      <p:graphicFrame>
        <p:nvGraphicFramePr>
          <p:cNvPr id="16681" name="Group 297">
            <a:extLst>
              <a:ext uri="{FF2B5EF4-FFF2-40B4-BE49-F238E27FC236}">
                <a16:creationId xmlns:a16="http://schemas.microsoft.com/office/drawing/2014/main" id="{8145A44A-C58C-DADC-023B-8716D42494E7}"/>
              </a:ext>
            </a:extLst>
          </p:cNvPr>
          <p:cNvGraphicFramePr>
            <a:graphicFrameLocks noGrp="1"/>
          </p:cNvGraphicFramePr>
          <p:nvPr>
            <p:ph type="tbl" idx="1"/>
          </p:nvPr>
        </p:nvGraphicFramePr>
        <p:xfrm>
          <a:off x="2362201" y="1676401"/>
          <a:ext cx="7300913" cy="3567114"/>
        </p:xfrm>
        <a:graphic>
          <a:graphicData uri="http://schemas.openxmlformats.org/drawingml/2006/table">
            <a:tbl>
              <a:tblPr/>
              <a:tblGrid>
                <a:gridCol w="1598613">
                  <a:extLst>
                    <a:ext uri="{9D8B030D-6E8A-4147-A177-3AD203B41FA5}">
                      <a16:colId xmlns:a16="http://schemas.microsoft.com/office/drawing/2014/main" val="3532224999"/>
                    </a:ext>
                  </a:extLst>
                </a:gridCol>
                <a:gridCol w="1517650">
                  <a:extLst>
                    <a:ext uri="{9D8B030D-6E8A-4147-A177-3AD203B41FA5}">
                      <a16:colId xmlns:a16="http://schemas.microsoft.com/office/drawing/2014/main" val="2072152303"/>
                    </a:ext>
                  </a:extLst>
                </a:gridCol>
                <a:gridCol w="1358900">
                  <a:extLst>
                    <a:ext uri="{9D8B030D-6E8A-4147-A177-3AD203B41FA5}">
                      <a16:colId xmlns:a16="http://schemas.microsoft.com/office/drawing/2014/main" val="3195295265"/>
                    </a:ext>
                  </a:extLst>
                </a:gridCol>
                <a:gridCol w="1438275">
                  <a:extLst>
                    <a:ext uri="{9D8B030D-6E8A-4147-A177-3AD203B41FA5}">
                      <a16:colId xmlns:a16="http://schemas.microsoft.com/office/drawing/2014/main" val="3226594661"/>
                    </a:ext>
                  </a:extLst>
                </a:gridCol>
                <a:gridCol w="1387475">
                  <a:extLst>
                    <a:ext uri="{9D8B030D-6E8A-4147-A177-3AD203B41FA5}">
                      <a16:colId xmlns:a16="http://schemas.microsoft.com/office/drawing/2014/main" val="253142542"/>
                    </a:ext>
                  </a:extLst>
                </a:gridCol>
              </a:tblGrid>
              <a:tr h="533400">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EG" altLang="en-EG" sz="22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2"/>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gridSpan="4">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Year</a:t>
                      </a:r>
                    </a:p>
                  </a:txBody>
                  <a:tcPr horzOverflow="overflow">
                    <a:lnL w="12700" cap="flat" cmpd="sng" algn="ctr">
                      <a:solidFill>
                        <a:schemeClr val="tx1"/>
                      </a:solidFill>
                      <a:prstDash val="solid"/>
                      <a:round/>
                      <a:headEnd type="none" w="med" len="med"/>
                      <a:tailEnd type="none" w="med" len="med"/>
                    </a:lnL>
                    <a:lnR w="28575" cap="flat" cmpd="sng" algn="ctr">
                      <a:solidFill>
                        <a:schemeClr val="tx2"/>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hMerge="1">
                  <a:txBody>
                    <a:bodyPr/>
                    <a:lstStyle/>
                    <a:p>
                      <a:endParaRPr lang="en-EG"/>
                    </a:p>
                  </a:txBody>
                  <a:tcPr/>
                </a:tc>
                <a:tc hMerge="1">
                  <a:txBody>
                    <a:bodyPr/>
                    <a:lstStyle/>
                    <a:p>
                      <a:endParaRPr lang="en-EG"/>
                    </a:p>
                  </a:txBody>
                  <a:tcPr/>
                </a:tc>
                <a:tc hMerge="1">
                  <a:txBody>
                    <a:bodyPr/>
                    <a:lstStyle/>
                    <a:p>
                      <a:endParaRPr lang="en-EG"/>
                    </a:p>
                  </a:txBody>
                  <a:tcPr/>
                </a:tc>
                <a:extLst>
                  <a:ext uri="{0D108BD9-81ED-4DB2-BD59-A6C34878D82A}">
                    <a16:rowId xmlns:a16="http://schemas.microsoft.com/office/drawing/2014/main" val="3853700791"/>
                  </a:ext>
                </a:extLst>
              </a:tr>
              <a:tr h="503238">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EG" altLang="en-EG" sz="22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2"/>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3</a:t>
                      </a:r>
                    </a:p>
                  </a:txBody>
                  <a:tcPr horzOverflow="overflow">
                    <a:lnL w="12700" cap="flat" cmpd="sng" algn="ctr">
                      <a:solidFill>
                        <a:schemeClr val="tx1"/>
                      </a:solidFill>
                      <a:prstDash val="solid"/>
                      <a:round/>
                      <a:headEnd type="none" w="med" len="med"/>
                      <a:tailEnd type="none" w="med" len="med"/>
                    </a:lnL>
                    <a:lnR w="28575" cap="flat" cmpd="sng" algn="ctr">
                      <a:solidFill>
                        <a:schemeClr val="tx2"/>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DDDDD"/>
                    </a:solidFill>
                  </a:tcPr>
                </a:tc>
                <a:extLst>
                  <a:ext uri="{0D108BD9-81ED-4DB2-BD59-A6C34878D82A}">
                    <a16:rowId xmlns:a16="http://schemas.microsoft.com/office/drawing/2014/main" val="2632291415"/>
                  </a:ext>
                </a:extLst>
              </a:tr>
              <a:tr h="603250">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OCF</a:t>
                      </a:r>
                    </a:p>
                  </a:txBody>
                  <a:tcPr horzOverflow="overflow">
                    <a:lnL w="28575" cap="flat" cmpd="sng" algn="ctr">
                      <a:solidFill>
                        <a:schemeClr val="tx2"/>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EG" altLang="en-EG" sz="2200" b="1"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$51,780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$51,780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$51,780</a:t>
                      </a:r>
                    </a:p>
                  </a:txBody>
                  <a:tcPr horzOverflow="overflow">
                    <a:lnL w="12700" cap="flat" cmpd="sng" algn="ctr">
                      <a:solidFill>
                        <a:schemeClr val="tx1"/>
                      </a:solidFill>
                      <a:prstDash val="solid"/>
                      <a:round/>
                      <a:headEnd type="none" w="med" len="med"/>
                      <a:tailEnd type="none" w="med" len="med"/>
                    </a:lnL>
                    <a:lnR w="28575" cap="flat" cmpd="sng" algn="ctr">
                      <a:solidFill>
                        <a:schemeClr val="tx2"/>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02327911"/>
                  </a:ext>
                </a:extLst>
              </a:tr>
              <a:tr h="649288">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sym typeface="Wingdings 3" pitchFamily="2" charset="2"/>
                        </a:rPr>
                        <a:t></a:t>
                      </a:r>
                      <a:r>
                        <a:rPr kumimoji="0" lang="en-US" altLang="en-EG" sz="2200" b="1" i="0" u="none" strike="noStrike" cap="none" normalizeH="0" baseline="0">
                          <a:ln>
                            <a:noFill/>
                          </a:ln>
                          <a:solidFill>
                            <a:schemeClr val="tx1"/>
                          </a:solidFill>
                          <a:effectLst/>
                          <a:latin typeface="Arial" panose="020B0604020202020204" pitchFamily="34" charset="0"/>
                        </a:rPr>
                        <a:t> NWC</a:t>
                      </a:r>
                    </a:p>
                  </a:txBody>
                  <a:tcPr horzOverflow="overflow">
                    <a:lnL w="28575" cap="flat" cmpd="sng" algn="ctr">
                      <a:solidFill>
                        <a:schemeClr val="tx2"/>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-$20,000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EG" altLang="en-EG" sz="2200" b="1"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EG" altLang="en-EG" sz="2200" b="1"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20,000</a:t>
                      </a:r>
                    </a:p>
                  </a:txBody>
                  <a:tcPr horzOverflow="overflow">
                    <a:lnL w="12700" cap="flat" cmpd="sng" algn="ctr">
                      <a:solidFill>
                        <a:schemeClr val="tx1"/>
                      </a:solidFill>
                      <a:prstDash val="solid"/>
                      <a:round/>
                      <a:headEnd type="none" w="med" len="med"/>
                      <a:tailEnd type="none" w="med" len="med"/>
                    </a:lnL>
                    <a:lnR w="28575" cap="flat" cmpd="sng" algn="ctr">
                      <a:solidFill>
                        <a:schemeClr val="tx2"/>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2740827"/>
                  </a:ext>
                </a:extLst>
              </a:tr>
              <a:tr h="736600">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Capital Spending</a:t>
                      </a:r>
                    </a:p>
                  </a:txBody>
                  <a:tcPr horzOverflow="overflow">
                    <a:lnL w="28575" cap="flat" cmpd="sng" algn="ctr">
                      <a:solidFill>
                        <a:schemeClr val="tx2"/>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B2B2B2"/>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-$90,000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sng" strike="noStrike" cap="none" normalizeH="0" baseline="0">
                          <a:ln>
                            <a:noFill/>
                          </a:ln>
                          <a:solidFill>
                            <a:schemeClr val="tx1"/>
                          </a:solidFill>
                          <a:effectLst/>
                          <a:latin typeface="Arial" panose="020B0604020202020204" pitchFamily="34"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EG" altLang="en-EG" sz="2200" b="1" i="0" u="sng"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endParaRPr kumimoji="0" lang="en-EG" altLang="en-EG" sz="2200" b="1" i="0" u="sng"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2"/>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92011159"/>
                  </a:ext>
                </a:extLst>
              </a:tr>
              <a:tr h="515938">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CFFA</a:t>
                      </a:r>
                    </a:p>
                  </a:txBody>
                  <a:tcPr horzOverflow="overflow">
                    <a:lnL w="28575" cap="flat" cmpd="sng" algn="ctr">
                      <a:solidFill>
                        <a:schemeClr val="tx2"/>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solidFill>
                      <a:srgbClr val="B2B2B2"/>
                    </a:solid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-$110,00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$51,780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$51,780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tx1"/>
                          </a:solidFill>
                          <a:latin typeface="Arial" panose="020B0604020202020204" pitchFamily="34" charset="0"/>
                        </a:defRPr>
                      </a:lvl1pPr>
                      <a:lvl2pPr marL="388938" indent="68263" algn="l">
                        <a:spcBef>
                          <a:spcPct val="20000"/>
                        </a:spcBef>
                        <a:defRPr sz="2400">
                          <a:solidFill>
                            <a:schemeClr val="tx1"/>
                          </a:solidFill>
                          <a:latin typeface="Arial" panose="020B0604020202020204" pitchFamily="34" charset="0"/>
                        </a:defRPr>
                      </a:lvl2pPr>
                      <a:lvl3pPr marL="776288" indent="138113" algn="l">
                        <a:spcBef>
                          <a:spcPct val="20000"/>
                        </a:spcBef>
                        <a:defRPr sz="2000">
                          <a:solidFill>
                            <a:schemeClr val="tx1"/>
                          </a:solidFill>
                          <a:latin typeface="Arial" panose="020B0604020202020204" pitchFamily="34" charset="0"/>
                        </a:defRPr>
                      </a:lvl3pPr>
                      <a:lvl4pPr marL="1165225" indent="206375" algn="l">
                        <a:spcBef>
                          <a:spcPct val="20000"/>
                        </a:spcBef>
                        <a:defRPr>
                          <a:solidFill>
                            <a:schemeClr val="tx1"/>
                          </a:solidFill>
                          <a:latin typeface="Arial" panose="020B0604020202020204" pitchFamily="34" charset="0"/>
                        </a:defRPr>
                      </a:lvl4pPr>
                      <a:lvl5pPr marL="1554163" indent="274638" algn="l">
                        <a:spcBef>
                          <a:spcPct val="20000"/>
                        </a:spcBef>
                        <a:defRPr>
                          <a:solidFill>
                            <a:schemeClr val="tx1"/>
                          </a:solidFill>
                          <a:latin typeface="Arial" panose="020B0604020202020204" pitchFamily="34" charset="0"/>
                        </a:defRPr>
                      </a:lvl5pPr>
                      <a:lvl6pPr marL="2011363" indent="274638" fontAlgn="base">
                        <a:spcBef>
                          <a:spcPct val="20000"/>
                        </a:spcBef>
                        <a:spcAft>
                          <a:spcPct val="0"/>
                        </a:spcAft>
                        <a:defRPr>
                          <a:solidFill>
                            <a:schemeClr val="tx1"/>
                          </a:solidFill>
                          <a:latin typeface="Arial" panose="020B0604020202020204" pitchFamily="34" charset="0"/>
                        </a:defRPr>
                      </a:lvl6pPr>
                      <a:lvl7pPr marL="2468563" indent="274638" fontAlgn="base">
                        <a:spcBef>
                          <a:spcPct val="20000"/>
                        </a:spcBef>
                        <a:spcAft>
                          <a:spcPct val="0"/>
                        </a:spcAft>
                        <a:defRPr>
                          <a:solidFill>
                            <a:schemeClr val="tx1"/>
                          </a:solidFill>
                          <a:latin typeface="Arial" panose="020B0604020202020204" pitchFamily="34" charset="0"/>
                        </a:defRPr>
                      </a:lvl7pPr>
                      <a:lvl8pPr marL="2925763" indent="274638" fontAlgn="base">
                        <a:spcBef>
                          <a:spcPct val="20000"/>
                        </a:spcBef>
                        <a:spcAft>
                          <a:spcPct val="0"/>
                        </a:spcAft>
                        <a:defRPr>
                          <a:solidFill>
                            <a:schemeClr val="tx1"/>
                          </a:solidFill>
                          <a:latin typeface="Arial" panose="020B0604020202020204" pitchFamily="34" charset="0"/>
                        </a:defRPr>
                      </a:lvl8pPr>
                      <a:lvl9pPr marL="3382963" indent="274638" fontAlgn="base">
                        <a:spcBef>
                          <a:spcPct val="2000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20000"/>
                        </a:spcBef>
                        <a:spcAft>
                          <a:spcPct val="0"/>
                        </a:spcAft>
                        <a:buClrTx/>
                        <a:buSzTx/>
                        <a:buFontTx/>
                        <a:buNone/>
                        <a:tabLst/>
                      </a:pPr>
                      <a:r>
                        <a:rPr kumimoji="0" lang="en-US" altLang="en-EG" sz="2200" b="1" i="0" u="none" strike="noStrike" cap="none" normalizeH="0" baseline="0">
                          <a:ln>
                            <a:noFill/>
                          </a:ln>
                          <a:solidFill>
                            <a:schemeClr val="tx1"/>
                          </a:solidFill>
                          <a:effectLst/>
                          <a:latin typeface="Arial" panose="020B0604020202020204" pitchFamily="34" charset="0"/>
                        </a:rPr>
                        <a:t>$71,780</a:t>
                      </a:r>
                    </a:p>
                  </a:txBody>
                  <a:tcPr horzOverflow="overflow">
                    <a:lnL w="12700" cap="flat" cmpd="sng" algn="ctr">
                      <a:solidFill>
                        <a:schemeClr val="tx1"/>
                      </a:solidFill>
                      <a:prstDash val="solid"/>
                      <a:round/>
                      <a:headEnd type="none" w="med" len="med"/>
                      <a:tailEnd type="none" w="med" len="med"/>
                    </a:lnL>
                    <a:lnR w="28575" cap="flat" cmpd="sng" algn="ctr">
                      <a:solidFill>
                        <a:schemeClr val="tx2"/>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2"/>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49151560"/>
                  </a:ext>
                </a:extLst>
              </a:tr>
            </a:tbl>
          </a:graphicData>
        </a:graphic>
      </p:graphicFrame>
      <p:sp>
        <p:nvSpPr>
          <p:cNvPr id="16674" name="Text Box 290">
            <a:extLst>
              <a:ext uri="{FF2B5EF4-FFF2-40B4-BE49-F238E27FC236}">
                <a16:creationId xmlns:a16="http://schemas.microsoft.com/office/drawing/2014/main" id="{CC7A4C04-4047-4EEB-70C7-136A67072088}"/>
              </a:ext>
            </a:extLst>
          </p:cNvPr>
          <p:cNvSpPr txBox="1">
            <a:spLocks noChangeArrowheads="1"/>
          </p:cNvSpPr>
          <p:nvPr/>
        </p:nvSpPr>
        <p:spPr bwMode="auto">
          <a:xfrm>
            <a:off x="2667000" y="5236960"/>
            <a:ext cx="7772400" cy="9417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spcBef>
                <a:spcPct val="50000"/>
              </a:spcBef>
            </a:pPr>
            <a:r>
              <a:rPr lang="en-US" altLang="en-EG" sz="2400" b="1" dirty="0"/>
              <a:t>Note:	Investment in NWC is recovered in final year</a:t>
            </a:r>
          </a:p>
          <a:p>
            <a:pPr algn="l">
              <a:lnSpc>
                <a:spcPct val="90000"/>
              </a:lnSpc>
              <a:spcBef>
                <a:spcPct val="50000"/>
              </a:spcBef>
            </a:pPr>
            <a:r>
              <a:rPr lang="en-US" altLang="en-EG" sz="2400" b="1" dirty="0"/>
              <a:t>	Equipment cost is a cash outflow in year 0</a:t>
            </a:r>
          </a:p>
        </p:txBody>
      </p:sp>
      <p:sp>
        <p:nvSpPr>
          <p:cNvPr id="16676" name="Line 292">
            <a:extLst>
              <a:ext uri="{FF2B5EF4-FFF2-40B4-BE49-F238E27FC236}">
                <a16:creationId xmlns:a16="http://schemas.microsoft.com/office/drawing/2014/main" id="{84D3F531-B04F-1089-E794-E60B6FB0E0F6}"/>
              </a:ext>
            </a:extLst>
          </p:cNvPr>
          <p:cNvSpPr>
            <a:spLocks noChangeShapeType="1"/>
          </p:cNvSpPr>
          <p:nvPr/>
        </p:nvSpPr>
        <p:spPr bwMode="auto">
          <a:xfrm>
            <a:off x="5638800" y="3581400"/>
            <a:ext cx="2895600" cy="0"/>
          </a:xfrm>
          <a:prstGeom prst="line">
            <a:avLst/>
          </a:prstGeom>
          <a:noFill/>
          <a:ln w="76200">
            <a:solidFill>
              <a:srgbClr val="CC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EG"/>
          </a:p>
        </p:txBody>
      </p:sp>
      <p:sp>
        <p:nvSpPr>
          <p:cNvPr id="16677" name="Oval 293">
            <a:extLst>
              <a:ext uri="{FF2B5EF4-FFF2-40B4-BE49-F238E27FC236}">
                <a16:creationId xmlns:a16="http://schemas.microsoft.com/office/drawing/2014/main" id="{C3190224-328A-FA79-F3BE-A0AD09389927}"/>
              </a:ext>
            </a:extLst>
          </p:cNvPr>
          <p:cNvSpPr>
            <a:spLocks noChangeArrowheads="1"/>
          </p:cNvSpPr>
          <p:nvPr/>
        </p:nvSpPr>
        <p:spPr bwMode="auto">
          <a:xfrm>
            <a:off x="4191000" y="3886200"/>
            <a:ext cx="1295400" cy="609600"/>
          </a:xfrm>
          <a:prstGeom prst="ellipse">
            <a:avLst/>
          </a:pr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3" name="TextBox 2">
            <a:extLst>
              <a:ext uri="{FF2B5EF4-FFF2-40B4-BE49-F238E27FC236}">
                <a16:creationId xmlns:a16="http://schemas.microsoft.com/office/drawing/2014/main" id="{D983A193-3C38-E723-F56B-DC67C9E6B4F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7C96A8-93D8-0506-F70F-484DDAB7F4B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34500" name="Rectangle 4">
            <a:extLst>
              <a:ext uri="{FF2B5EF4-FFF2-40B4-BE49-F238E27FC236}">
                <a16:creationId xmlns:a16="http://schemas.microsoft.com/office/drawing/2014/main" id="{338D53C0-D84E-708F-4E09-D5FA7697F4CF}"/>
              </a:ext>
            </a:extLst>
          </p:cNvPr>
          <p:cNvSpPr>
            <a:spLocks noGrp="1" noChangeArrowheads="1"/>
          </p:cNvSpPr>
          <p:nvPr>
            <p:ph type="title"/>
          </p:nvPr>
        </p:nvSpPr>
        <p:spPr>
          <a:xfrm>
            <a:off x="958516" y="518353"/>
            <a:ext cx="8229600" cy="944563"/>
          </a:xfrm>
          <a:ln/>
        </p:spPr>
        <p:txBody>
          <a:bodyPr/>
          <a:lstStyle/>
          <a:p>
            <a:r>
              <a:rPr lang="en-US" altLang="en-EG" dirty="0"/>
              <a:t>Shark Attractant Project</a:t>
            </a:r>
          </a:p>
        </p:txBody>
      </p:sp>
      <p:sp>
        <p:nvSpPr>
          <p:cNvPr id="234502" name="Text Box 6">
            <a:extLst>
              <a:ext uri="{FF2B5EF4-FFF2-40B4-BE49-F238E27FC236}">
                <a16:creationId xmlns:a16="http://schemas.microsoft.com/office/drawing/2014/main" id="{8DAF9352-C5CF-3F2A-87E0-8DCA9E36D1A9}"/>
              </a:ext>
            </a:extLst>
          </p:cNvPr>
          <p:cNvSpPr txBox="1">
            <a:spLocks noChangeArrowheads="1"/>
          </p:cNvSpPr>
          <p:nvPr/>
        </p:nvSpPr>
        <p:spPr bwMode="auto">
          <a:xfrm>
            <a:off x="3124200" y="5867401"/>
            <a:ext cx="6324600" cy="744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en-US" altLang="en-EG" sz="2000" b="1"/>
              <a:t>OCF = EBIT + Depreciation – Taxes</a:t>
            </a:r>
          </a:p>
          <a:p>
            <a:pPr>
              <a:lnSpc>
                <a:spcPct val="80000"/>
              </a:lnSpc>
              <a:spcBef>
                <a:spcPct val="50000"/>
              </a:spcBef>
            </a:pPr>
            <a:r>
              <a:rPr lang="en-US" altLang="en-EG" sz="2000" b="1"/>
              <a:t>OCF = Net Income + Depreciation (if no interest)</a:t>
            </a:r>
          </a:p>
        </p:txBody>
      </p:sp>
      <p:graphicFrame>
        <p:nvGraphicFramePr>
          <p:cNvPr id="234503" name="Object 7">
            <a:extLst>
              <a:ext uri="{FF2B5EF4-FFF2-40B4-BE49-F238E27FC236}">
                <a16:creationId xmlns:a16="http://schemas.microsoft.com/office/drawing/2014/main" id="{E06C65FB-CC76-8B0D-80F0-A246D2AD6519}"/>
              </a:ext>
            </a:extLst>
          </p:cNvPr>
          <p:cNvGraphicFramePr>
            <a:graphicFrameLocks noGrp="1" noChangeAspect="1"/>
          </p:cNvGraphicFramePr>
          <p:nvPr>
            <p:ph idx="1"/>
            <p:extLst>
              <p:ext uri="{D42A27DB-BD31-4B8C-83A1-F6EECF244321}">
                <p14:modId xmlns:p14="http://schemas.microsoft.com/office/powerpoint/2010/main" val="734962556"/>
              </p:ext>
            </p:extLst>
          </p:nvPr>
        </p:nvGraphicFramePr>
        <p:xfrm>
          <a:off x="1680411" y="1288796"/>
          <a:ext cx="7170738" cy="4525963"/>
        </p:xfrm>
        <a:graphic>
          <a:graphicData uri="http://schemas.openxmlformats.org/presentationml/2006/ole">
            <mc:AlternateContent xmlns:mc="http://schemas.openxmlformats.org/markup-compatibility/2006">
              <mc:Choice xmlns:v="urn:schemas-microsoft-com:vml" Requires="v">
                <p:oleObj name="Worksheet" r:id="rId2" imgW="4787900" imgH="3022600" progId="Excel.Sheet.8">
                  <p:embed/>
                </p:oleObj>
              </mc:Choice>
              <mc:Fallback>
                <p:oleObj name="Worksheet" r:id="rId2" imgW="4787900" imgH="3022600" progId="Excel.Sheet.8">
                  <p:embed/>
                  <p:pic>
                    <p:nvPicPr>
                      <p:cNvPr id="234503" name="Object 7">
                        <a:extLst>
                          <a:ext uri="{FF2B5EF4-FFF2-40B4-BE49-F238E27FC236}">
                            <a16:creationId xmlns:a16="http://schemas.microsoft.com/office/drawing/2014/main" id="{E06C65FB-CC76-8B0D-80F0-A246D2AD65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0411" y="1288796"/>
                        <a:ext cx="7170738" cy="4525963"/>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A82C033D-4853-9E68-C6A6-6BBA6B1E98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87111E5-C16E-ECAD-7DD5-B67DC8468F8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32450" name="Rectangle 2">
            <a:extLst>
              <a:ext uri="{FF2B5EF4-FFF2-40B4-BE49-F238E27FC236}">
                <a16:creationId xmlns:a16="http://schemas.microsoft.com/office/drawing/2014/main" id="{4A09D1A0-81F7-0805-2DB7-A3D8C33B5AC3}"/>
              </a:ext>
            </a:extLst>
          </p:cNvPr>
          <p:cNvSpPr>
            <a:spLocks noGrp="1" noChangeArrowheads="1"/>
          </p:cNvSpPr>
          <p:nvPr>
            <p:ph type="body" idx="1"/>
          </p:nvPr>
        </p:nvSpPr>
        <p:spPr>
          <a:xfrm>
            <a:off x="5562600" y="1676400"/>
            <a:ext cx="4495800" cy="4267200"/>
          </a:xfrm>
          <a:noFill/>
          <a:ln w="28575">
            <a:solidFill>
              <a:schemeClr val="tx1"/>
            </a:solidFill>
            <a:miter lim="800000"/>
            <a:headEnd/>
            <a:tailEnd/>
          </a:ln>
        </p:spPr>
        <p:txBody>
          <a:bodyPr>
            <a:normAutofit lnSpcReduction="10000"/>
          </a:bodyPr>
          <a:lstStyle/>
          <a:p>
            <a:pPr>
              <a:lnSpc>
                <a:spcPct val="80000"/>
              </a:lnSpc>
              <a:buFontTx/>
              <a:buNone/>
            </a:pPr>
            <a:r>
              <a:rPr lang="en-US" altLang="en-EG" b="1" u="sng">
                <a:solidFill>
                  <a:schemeClr val="hlink"/>
                </a:solidFill>
              </a:rPr>
              <a:t>Display</a:t>
            </a:r>
            <a:r>
              <a:rPr lang="en-US" altLang="en-EG" u="sng"/>
              <a:t>	</a:t>
            </a:r>
            <a:r>
              <a:rPr lang="en-US" altLang="en-EG" b="1" i="1" u="sng"/>
              <a:t>You Enter</a:t>
            </a:r>
          </a:p>
          <a:p>
            <a:pPr>
              <a:lnSpc>
                <a:spcPct val="80000"/>
              </a:lnSpc>
              <a:buFontTx/>
              <a:buNone/>
            </a:pPr>
            <a:r>
              <a:rPr lang="en-US" altLang="en-EG"/>
              <a:t>                  	</a:t>
            </a:r>
            <a:r>
              <a:rPr lang="en-US" altLang="en-EG" b="1">
                <a:latin typeface="BA-II Plus Symbols" pitchFamily="2" charset="2"/>
              </a:rPr>
              <a:t>‘</a:t>
            </a:r>
            <a:r>
              <a:rPr lang="en-US" altLang="en-EG" sz="2400" b="1">
                <a:latin typeface="BA-II Plus Symbols" pitchFamily="2" charset="2"/>
              </a:rPr>
              <a:t>'</a:t>
            </a:r>
            <a:r>
              <a:rPr lang="en-US" altLang="en-EG" sz="2000" b="1">
                <a:latin typeface="BA-II Plus Symbols" pitchFamily="2" charset="2"/>
              </a:rPr>
              <a:t> </a:t>
            </a:r>
            <a:endParaRPr lang="en-US" altLang="en-EG" sz="2100" b="1" i="1">
              <a:solidFill>
                <a:srgbClr val="CC0000"/>
              </a:solidFill>
              <a:latin typeface="BA-II Plus Symbols" pitchFamily="2" charset="2"/>
            </a:endParaRPr>
          </a:p>
          <a:p>
            <a:pPr>
              <a:lnSpc>
                <a:spcPct val="80000"/>
              </a:lnSpc>
              <a:buFontTx/>
              <a:buNone/>
            </a:pPr>
            <a:r>
              <a:rPr lang="en-US" altLang="en-EG" sz="2100" b="1">
                <a:solidFill>
                  <a:schemeClr val="hlink"/>
                </a:solidFill>
              </a:rPr>
              <a:t>C00</a:t>
            </a:r>
            <a:r>
              <a:rPr lang="en-US" altLang="en-EG" sz="2100" b="1"/>
              <a:t>		110000 </a:t>
            </a:r>
            <a:r>
              <a:rPr lang="en-US" altLang="en-EG" sz="2100" b="1">
                <a:latin typeface="BA-II Plus Symbols" pitchFamily="2" charset="2"/>
              </a:rPr>
              <a:t>S!#</a:t>
            </a:r>
            <a:endParaRPr lang="en-US" altLang="en-EG" sz="2100" b="1"/>
          </a:p>
          <a:p>
            <a:pPr>
              <a:lnSpc>
                <a:spcPct val="80000"/>
              </a:lnSpc>
              <a:buFontTx/>
              <a:buNone/>
            </a:pPr>
            <a:r>
              <a:rPr lang="en-US" altLang="en-EG" sz="2100" b="1">
                <a:solidFill>
                  <a:schemeClr val="hlink"/>
                </a:solidFill>
                <a:cs typeface="Arial" panose="020B0604020202020204" pitchFamily="34" charset="0"/>
              </a:rPr>
              <a:t>C01</a:t>
            </a:r>
            <a:r>
              <a:rPr lang="en-US" altLang="en-EG" sz="2100" b="1">
                <a:cs typeface="Arial" panose="020B0604020202020204" pitchFamily="34" charset="0"/>
              </a:rPr>
              <a:t>		51780	</a:t>
            </a:r>
            <a:r>
              <a:rPr lang="en-US" altLang="en-EG" sz="2100" b="1" i="1">
                <a:cs typeface="Arial" panose="020B0604020202020204" pitchFamily="34" charset="0"/>
              </a:rPr>
              <a:t> </a:t>
            </a:r>
            <a:r>
              <a:rPr lang="en-US" altLang="en-EG" sz="2100" b="1">
                <a:latin typeface="BA-II Plus Symbols" pitchFamily="2" charset="2"/>
              </a:rPr>
              <a:t>!#</a:t>
            </a:r>
            <a:r>
              <a:rPr lang="en-US" altLang="en-EG" sz="2100" b="1" i="1">
                <a:solidFill>
                  <a:srgbClr val="CC0000"/>
                </a:solidFill>
                <a:cs typeface="Arial" panose="020B0604020202020204" pitchFamily="34" charset="0"/>
              </a:rPr>
              <a:t> </a:t>
            </a:r>
          </a:p>
          <a:p>
            <a:pPr>
              <a:lnSpc>
                <a:spcPct val="80000"/>
              </a:lnSpc>
              <a:buFontTx/>
              <a:buNone/>
            </a:pPr>
            <a:r>
              <a:rPr lang="en-US" altLang="en-EG" sz="2100" b="1">
                <a:solidFill>
                  <a:schemeClr val="hlink"/>
                </a:solidFill>
                <a:cs typeface="Arial" panose="020B0604020202020204" pitchFamily="34" charset="0"/>
              </a:rPr>
              <a:t>F01 	</a:t>
            </a:r>
            <a:r>
              <a:rPr lang="en-US" altLang="en-EG" sz="2100" b="1">
                <a:cs typeface="Arial" panose="020B0604020202020204" pitchFamily="34" charset="0"/>
              </a:rPr>
              <a:t>	2</a:t>
            </a:r>
            <a:r>
              <a:rPr lang="en-US" altLang="en-EG" sz="2100" b="1" i="1">
                <a:cs typeface="Arial" panose="020B0604020202020204" pitchFamily="34" charset="0"/>
              </a:rPr>
              <a:t>   	 </a:t>
            </a:r>
            <a:r>
              <a:rPr lang="en-US" altLang="en-EG" sz="2100" b="1">
                <a:latin typeface="BA-II Plus Symbols" pitchFamily="2" charset="2"/>
              </a:rPr>
              <a:t>!#</a:t>
            </a:r>
            <a:r>
              <a:rPr lang="en-US" altLang="en-EG" sz="2100" b="1" i="1">
                <a:solidFill>
                  <a:srgbClr val="CC0000"/>
                </a:solidFill>
                <a:cs typeface="Arial" panose="020B0604020202020204" pitchFamily="34" charset="0"/>
              </a:rPr>
              <a:t> </a:t>
            </a:r>
            <a:endParaRPr lang="en-US" altLang="en-EG" sz="2100" b="1">
              <a:solidFill>
                <a:srgbClr val="CC0000"/>
              </a:solidFill>
              <a:cs typeface="Arial" panose="020B0604020202020204" pitchFamily="34" charset="0"/>
            </a:endParaRPr>
          </a:p>
          <a:p>
            <a:pPr>
              <a:lnSpc>
                <a:spcPct val="80000"/>
              </a:lnSpc>
              <a:buFontTx/>
              <a:buNone/>
            </a:pPr>
            <a:r>
              <a:rPr lang="en-US" altLang="en-EG" sz="2100" b="1">
                <a:solidFill>
                  <a:schemeClr val="hlink"/>
                </a:solidFill>
                <a:cs typeface="Arial" panose="020B0604020202020204" pitchFamily="34" charset="0"/>
              </a:rPr>
              <a:t>C02</a:t>
            </a:r>
            <a:r>
              <a:rPr lang="en-US" altLang="en-EG" sz="2100" b="1">
                <a:cs typeface="Arial" panose="020B0604020202020204" pitchFamily="34" charset="0"/>
              </a:rPr>
              <a:t>		71780</a:t>
            </a:r>
            <a:r>
              <a:rPr lang="en-US" altLang="en-EG" sz="2100" b="1" i="1">
                <a:cs typeface="Arial" panose="020B0604020202020204" pitchFamily="34" charset="0"/>
              </a:rPr>
              <a:t>   </a:t>
            </a:r>
            <a:r>
              <a:rPr lang="en-US" altLang="en-EG" sz="2100" b="1">
                <a:latin typeface="BA-II Plus Symbols" pitchFamily="2" charset="2"/>
              </a:rPr>
              <a:t>!#</a:t>
            </a:r>
            <a:r>
              <a:rPr lang="en-US" altLang="en-EG" sz="2100" b="1" i="1">
                <a:solidFill>
                  <a:srgbClr val="CC0000"/>
                </a:solidFill>
                <a:cs typeface="Arial" panose="020B0604020202020204" pitchFamily="34" charset="0"/>
              </a:rPr>
              <a:t> </a:t>
            </a:r>
          </a:p>
          <a:p>
            <a:pPr>
              <a:lnSpc>
                <a:spcPct val="80000"/>
              </a:lnSpc>
              <a:buFontTx/>
              <a:buNone/>
            </a:pPr>
            <a:r>
              <a:rPr lang="en-US" altLang="en-EG" sz="2100" b="1">
                <a:solidFill>
                  <a:schemeClr val="hlink"/>
                </a:solidFill>
                <a:cs typeface="Arial" panose="020B0604020202020204" pitchFamily="34" charset="0"/>
              </a:rPr>
              <a:t>F02</a:t>
            </a:r>
            <a:r>
              <a:rPr lang="en-US" altLang="en-EG" sz="2100" b="1">
                <a:cs typeface="Arial" panose="020B0604020202020204" pitchFamily="34" charset="0"/>
              </a:rPr>
              <a:t>		</a:t>
            </a:r>
            <a:r>
              <a:rPr lang="en-US" altLang="en-EG" sz="2100" b="1" i="1">
                <a:cs typeface="Arial" panose="020B0604020202020204" pitchFamily="34" charset="0"/>
              </a:rPr>
              <a:t>1     	 </a:t>
            </a:r>
            <a:r>
              <a:rPr lang="en-US" altLang="en-EG" sz="2100" b="1">
                <a:latin typeface="BA-II Plus Symbols" pitchFamily="2" charset="2"/>
              </a:rPr>
              <a:t>!#(</a:t>
            </a:r>
            <a:r>
              <a:rPr lang="en-US" altLang="en-EG" sz="2100" b="1" i="1">
                <a:solidFill>
                  <a:srgbClr val="CC0000"/>
                </a:solidFill>
                <a:cs typeface="Arial" panose="020B0604020202020204" pitchFamily="34" charset="0"/>
              </a:rPr>
              <a:t>  </a:t>
            </a:r>
          </a:p>
          <a:p>
            <a:pPr>
              <a:lnSpc>
                <a:spcPct val="80000"/>
              </a:lnSpc>
              <a:buFontTx/>
              <a:buNone/>
            </a:pPr>
            <a:r>
              <a:rPr lang="en-US" altLang="en-EG" sz="2100" b="1">
                <a:solidFill>
                  <a:schemeClr val="hlink"/>
                </a:solidFill>
              </a:rPr>
              <a:t>I	</a:t>
            </a:r>
            <a:r>
              <a:rPr lang="en-US" altLang="en-EG" sz="2100" b="1"/>
              <a:t>		20</a:t>
            </a:r>
            <a:r>
              <a:rPr lang="en-US" altLang="en-EG" sz="2100" b="1" i="1"/>
              <a:t>   	 </a:t>
            </a:r>
            <a:r>
              <a:rPr lang="en-US" altLang="en-EG" sz="2100" b="1">
                <a:latin typeface="BA-II Plus Symbols" pitchFamily="2" charset="2"/>
              </a:rPr>
              <a:t>!#</a:t>
            </a:r>
            <a:endParaRPr lang="en-US" altLang="en-EG" sz="2100" b="1" i="1">
              <a:cs typeface="Arial" panose="020B0604020202020204" pitchFamily="34" charset="0"/>
            </a:endParaRPr>
          </a:p>
          <a:p>
            <a:pPr>
              <a:lnSpc>
                <a:spcPct val="80000"/>
              </a:lnSpc>
              <a:buFontTx/>
              <a:buNone/>
            </a:pPr>
            <a:r>
              <a:rPr lang="en-US" altLang="en-EG" sz="2100" b="1">
                <a:solidFill>
                  <a:schemeClr val="hlink"/>
                </a:solidFill>
                <a:cs typeface="Arial" panose="020B0604020202020204" pitchFamily="34" charset="0"/>
              </a:rPr>
              <a:t>NPV</a:t>
            </a:r>
            <a:r>
              <a:rPr lang="en-US" altLang="en-EG" sz="2100" b="1" i="1">
                <a:solidFill>
                  <a:srgbClr val="CC0000"/>
                </a:solidFill>
                <a:cs typeface="Arial" panose="020B0604020202020204" pitchFamily="34" charset="0"/>
              </a:rPr>
              <a:t>	</a:t>
            </a:r>
            <a:r>
              <a:rPr lang="en-US" altLang="en-EG" sz="2100" b="1">
                <a:solidFill>
                  <a:srgbClr val="CC0000"/>
                </a:solidFill>
                <a:cs typeface="Arial" panose="020B0604020202020204" pitchFamily="34" charset="0"/>
              </a:rPr>
              <a:t>	 </a:t>
            </a:r>
            <a:r>
              <a:rPr lang="en-US" altLang="en-EG" sz="2100" b="1">
                <a:latin typeface="BA-II Plus Symbols" pitchFamily="2" charset="2"/>
                <a:cs typeface="Arial" panose="020B0604020202020204" pitchFamily="34" charset="0"/>
              </a:rPr>
              <a:t>%</a:t>
            </a:r>
            <a:endParaRPr lang="en-US" altLang="en-EG" sz="2100" b="1">
              <a:cs typeface="Arial" panose="020B0604020202020204" pitchFamily="34" charset="0"/>
            </a:endParaRPr>
          </a:p>
          <a:p>
            <a:pPr>
              <a:lnSpc>
                <a:spcPct val="80000"/>
              </a:lnSpc>
              <a:buFontTx/>
              <a:buNone/>
            </a:pPr>
            <a:r>
              <a:rPr lang="en-US" altLang="en-EG" sz="2500" b="1" i="1">
                <a:solidFill>
                  <a:srgbClr val="009999"/>
                </a:solidFill>
                <a:cs typeface="Arial" panose="020B0604020202020204" pitchFamily="34" charset="0"/>
              </a:rPr>
              <a:t>10647.69</a:t>
            </a:r>
            <a:r>
              <a:rPr lang="en-US" altLang="en-EG" sz="2500" b="1" i="1">
                <a:solidFill>
                  <a:schemeClr val="hlink"/>
                </a:solidFill>
                <a:cs typeface="Arial" panose="020B0604020202020204" pitchFamily="34" charset="0"/>
              </a:rPr>
              <a:t>	 </a:t>
            </a:r>
            <a:r>
              <a:rPr lang="en-US" altLang="en-EG" sz="2100" b="1">
                <a:latin typeface="BA-II Plus Symbols" pitchFamily="2" charset="2"/>
                <a:cs typeface="Arial" panose="020B0604020202020204" pitchFamily="34" charset="0"/>
              </a:rPr>
              <a:t>) %</a:t>
            </a:r>
            <a:endParaRPr lang="en-US" altLang="en-EG" sz="2100" b="1">
              <a:cs typeface="Arial" panose="020B0604020202020204" pitchFamily="34" charset="0"/>
            </a:endParaRPr>
          </a:p>
          <a:p>
            <a:pPr>
              <a:lnSpc>
                <a:spcPct val="80000"/>
              </a:lnSpc>
              <a:buFontTx/>
              <a:buNone/>
            </a:pPr>
            <a:r>
              <a:rPr lang="en-US" altLang="en-EG" sz="2500" b="1" i="1">
                <a:solidFill>
                  <a:srgbClr val="009999"/>
                </a:solidFill>
                <a:cs typeface="Arial" panose="020B0604020202020204" pitchFamily="34" charset="0"/>
              </a:rPr>
              <a:t>25.76</a:t>
            </a:r>
          </a:p>
        </p:txBody>
      </p:sp>
      <p:sp>
        <p:nvSpPr>
          <p:cNvPr id="232451" name="Text Box 3">
            <a:extLst>
              <a:ext uri="{FF2B5EF4-FFF2-40B4-BE49-F238E27FC236}">
                <a16:creationId xmlns:a16="http://schemas.microsoft.com/office/drawing/2014/main" id="{3E5D5AEB-0630-089F-D817-3B5C50E86834}"/>
              </a:ext>
            </a:extLst>
          </p:cNvPr>
          <p:cNvSpPr txBox="1">
            <a:spLocks noChangeArrowheads="1"/>
          </p:cNvSpPr>
          <p:nvPr/>
        </p:nvSpPr>
        <p:spPr bwMode="auto">
          <a:xfrm>
            <a:off x="2390274" y="2090737"/>
            <a:ext cx="2743200" cy="2676525"/>
          </a:xfrm>
          <a:prstGeom prst="rect">
            <a:avLst/>
          </a:prstGeom>
          <a:noFill/>
          <a:ln w="28575">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a:spAutoFit/>
          </a:bodyPr>
          <a:lstStyle/>
          <a:p>
            <a:pPr algn="l">
              <a:spcBef>
                <a:spcPct val="50000"/>
              </a:spcBef>
            </a:pPr>
            <a:r>
              <a:rPr lang="en-US" altLang="en-EG" sz="2400" b="1" u="sng"/>
              <a:t>Cash Flows</a:t>
            </a:r>
            <a:r>
              <a:rPr lang="en-US" altLang="en-EG" sz="2400" b="1"/>
              <a:t>:</a:t>
            </a:r>
          </a:p>
          <a:p>
            <a:pPr algn="l">
              <a:spcBef>
                <a:spcPct val="50000"/>
              </a:spcBef>
            </a:pPr>
            <a:r>
              <a:rPr lang="en-US" altLang="en-EG" sz="2400" b="1"/>
              <a:t>CF0	=  -110000</a:t>
            </a:r>
          </a:p>
          <a:p>
            <a:pPr algn="l">
              <a:spcBef>
                <a:spcPct val="50000"/>
              </a:spcBef>
            </a:pPr>
            <a:r>
              <a:rPr lang="en-US" altLang="en-EG" sz="2400" b="1"/>
              <a:t>CF1	=     51780</a:t>
            </a:r>
          </a:p>
          <a:p>
            <a:pPr algn="l">
              <a:spcBef>
                <a:spcPct val="50000"/>
              </a:spcBef>
            </a:pPr>
            <a:r>
              <a:rPr lang="en-US" altLang="en-EG" sz="2400" b="1"/>
              <a:t>CF2	=     51780</a:t>
            </a:r>
          </a:p>
          <a:p>
            <a:pPr algn="l">
              <a:spcBef>
                <a:spcPct val="50000"/>
              </a:spcBef>
            </a:pPr>
            <a:r>
              <a:rPr lang="en-US" altLang="en-EG" sz="2400" b="1"/>
              <a:t>CF3	=     71780</a:t>
            </a:r>
          </a:p>
        </p:txBody>
      </p:sp>
      <p:sp>
        <p:nvSpPr>
          <p:cNvPr id="232452" name="Rectangle 4">
            <a:extLst>
              <a:ext uri="{FF2B5EF4-FFF2-40B4-BE49-F238E27FC236}">
                <a16:creationId xmlns:a16="http://schemas.microsoft.com/office/drawing/2014/main" id="{B19A7878-6D34-3D8F-2E9B-BD87CFB04D10}"/>
              </a:ext>
            </a:extLst>
          </p:cNvPr>
          <p:cNvSpPr>
            <a:spLocks noGrp="1" noChangeArrowheads="1"/>
          </p:cNvSpPr>
          <p:nvPr>
            <p:ph type="title"/>
          </p:nvPr>
        </p:nvSpPr>
        <p:spPr>
          <a:xfrm>
            <a:off x="762000" y="533392"/>
            <a:ext cx="10515600" cy="1325563"/>
          </a:xfrm>
          <a:noFill/>
          <a:ln/>
        </p:spPr>
        <p:txBody>
          <a:bodyPr/>
          <a:lstStyle/>
          <a:p>
            <a:r>
              <a:rPr lang="en-US" altLang="en-EG" sz="4000" dirty="0"/>
              <a:t>Computing NPV for the Project</a:t>
            </a:r>
            <a:br>
              <a:rPr lang="en-US" altLang="en-EG" sz="4000" dirty="0"/>
            </a:br>
            <a:r>
              <a:rPr lang="en-US" altLang="en-EG" sz="3200" dirty="0"/>
              <a:t>Using the TI BAII+ CF Worksheet</a:t>
            </a:r>
          </a:p>
        </p:txBody>
      </p:sp>
      <p:sp>
        <p:nvSpPr>
          <p:cNvPr id="3" name="TextBox 2">
            <a:extLst>
              <a:ext uri="{FF2B5EF4-FFF2-40B4-BE49-F238E27FC236}">
                <a16:creationId xmlns:a16="http://schemas.microsoft.com/office/drawing/2014/main" id="{8E883BB2-86DB-3884-47DF-A16D1469B7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6AFA146-1B0C-397D-4B54-AA6C24D4D4C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8434" name="Rectangle 2">
            <a:extLst>
              <a:ext uri="{FF2B5EF4-FFF2-40B4-BE49-F238E27FC236}">
                <a16:creationId xmlns:a16="http://schemas.microsoft.com/office/drawing/2014/main" id="{A8C32B7B-71EE-DDAF-507D-4BF3E97D8E3A}"/>
              </a:ext>
            </a:extLst>
          </p:cNvPr>
          <p:cNvSpPr>
            <a:spLocks noGrp="1" noChangeArrowheads="1"/>
          </p:cNvSpPr>
          <p:nvPr>
            <p:ph type="title"/>
          </p:nvPr>
        </p:nvSpPr>
        <p:spPr>
          <a:xfrm>
            <a:off x="1114926" y="693755"/>
            <a:ext cx="8229600" cy="868363"/>
          </a:xfrm>
          <a:ln/>
        </p:spPr>
        <p:txBody>
          <a:bodyPr/>
          <a:lstStyle/>
          <a:p>
            <a:r>
              <a:rPr lang="en-US" altLang="en-EG" dirty="0"/>
              <a:t>Making The Decision</a:t>
            </a:r>
          </a:p>
        </p:txBody>
      </p:sp>
      <p:sp>
        <p:nvSpPr>
          <p:cNvPr id="18435" name="Rectangle 3">
            <a:extLst>
              <a:ext uri="{FF2B5EF4-FFF2-40B4-BE49-F238E27FC236}">
                <a16:creationId xmlns:a16="http://schemas.microsoft.com/office/drawing/2014/main" id="{525C6A5D-8245-0CBF-FB57-A3783FBEDC8A}"/>
              </a:ext>
            </a:extLst>
          </p:cNvPr>
          <p:cNvSpPr>
            <a:spLocks noGrp="1" noChangeArrowheads="1"/>
          </p:cNvSpPr>
          <p:nvPr>
            <p:ph type="body" sz="half" idx="1"/>
          </p:nvPr>
        </p:nvSpPr>
        <p:spPr>
          <a:xfrm>
            <a:off x="2057400" y="4419600"/>
            <a:ext cx="8229600" cy="914400"/>
          </a:xfrm>
        </p:spPr>
        <p:txBody>
          <a:bodyPr/>
          <a:lstStyle/>
          <a:p>
            <a:r>
              <a:rPr lang="en-US" altLang="en-EG" sz="3000" b="1" i="1"/>
              <a:t>Should we accept or reject the project?</a:t>
            </a:r>
            <a:endParaRPr lang="en-US" altLang="en-EG" sz="3000"/>
          </a:p>
        </p:txBody>
      </p:sp>
      <p:graphicFrame>
        <p:nvGraphicFramePr>
          <p:cNvPr id="18440" name="Object 8">
            <a:extLst>
              <a:ext uri="{FF2B5EF4-FFF2-40B4-BE49-F238E27FC236}">
                <a16:creationId xmlns:a16="http://schemas.microsoft.com/office/drawing/2014/main" id="{B8D572D3-F491-E0FF-A32B-982B8C92251D}"/>
              </a:ext>
            </a:extLst>
          </p:cNvPr>
          <p:cNvGraphicFramePr>
            <a:graphicFrameLocks noGrp="1" noChangeAspect="1"/>
          </p:cNvGraphicFramePr>
          <p:nvPr>
            <p:ph sz="half" idx="2"/>
          </p:nvPr>
        </p:nvGraphicFramePr>
        <p:xfrm>
          <a:off x="2057400" y="1676401"/>
          <a:ext cx="8153400" cy="2176463"/>
        </p:xfrm>
        <a:graphic>
          <a:graphicData uri="http://schemas.openxmlformats.org/presentationml/2006/ole">
            <mc:AlternateContent xmlns:mc="http://schemas.openxmlformats.org/markup-compatibility/2006">
              <mc:Choice xmlns:v="urn:schemas-microsoft-com:vml" Requires="v">
                <p:oleObj name="Worksheet" r:id="rId3" imgW="4787900" imgH="1282700" progId="Excel.Sheet.8">
                  <p:embed/>
                </p:oleObj>
              </mc:Choice>
              <mc:Fallback>
                <p:oleObj name="Worksheet" r:id="rId3" imgW="4787900" imgH="1282700" progId="Excel.Sheet.8">
                  <p:embed/>
                  <p:pic>
                    <p:nvPicPr>
                      <p:cNvPr id="18440" name="Object 8">
                        <a:extLst>
                          <a:ext uri="{FF2B5EF4-FFF2-40B4-BE49-F238E27FC236}">
                            <a16:creationId xmlns:a16="http://schemas.microsoft.com/office/drawing/2014/main" id="{B8D572D3-F491-E0FF-A32B-982B8C9225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7400" y="1676401"/>
                        <a:ext cx="8153400" cy="2176463"/>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E96C06A3-3041-C771-EB39-97EF92F963F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9D1C8C-66E5-EE86-FD7A-1B3128E9845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3490" name="Rectangle 2">
            <a:extLst>
              <a:ext uri="{FF2B5EF4-FFF2-40B4-BE49-F238E27FC236}">
                <a16:creationId xmlns:a16="http://schemas.microsoft.com/office/drawing/2014/main" id="{A6170051-39E1-113D-1F81-577BB99CCB5C}"/>
              </a:ext>
            </a:extLst>
          </p:cNvPr>
          <p:cNvSpPr>
            <a:spLocks noGrp="1" noChangeArrowheads="1"/>
          </p:cNvSpPr>
          <p:nvPr>
            <p:ph type="title"/>
          </p:nvPr>
        </p:nvSpPr>
        <p:spPr>
          <a:ln/>
        </p:spPr>
        <p:txBody>
          <a:bodyPr/>
          <a:lstStyle/>
          <a:p>
            <a:r>
              <a:rPr lang="en-US" altLang="en-EG" sz="4000"/>
              <a:t>The Tax Shield Approach to OCF</a:t>
            </a:r>
          </a:p>
        </p:txBody>
      </p:sp>
      <p:sp>
        <p:nvSpPr>
          <p:cNvPr id="63491" name="Rectangle 3">
            <a:extLst>
              <a:ext uri="{FF2B5EF4-FFF2-40B4-BE49-F238E27FC236}">
                <a16:creationId xmlns:a16="http://schemas.microsoft.com/office/drawing/2014/main" id="{9BA8FF64-09A4-EF92-1D66-49C6F805C3BC}"/>
              </a:ext>
            </a:extLst>
          </p:cNvPr>
          <p:cNvSpPr>
            <a:spLocks noGrp="1" noChangeArrowheads="1"/>
          </p:cNvSpPr>
          <p:nvPr>
            <p:ph type="body" idx="1"/>
          </p:nvPr>
        </p:nvSpPr>
        <p:spPr>
          <a:xfrm>
            <a:off x="2286000" y="1447801"/>
            <a:ext cx="8153400" cy="4983163"/>
          </a:xfrm>
        </p:spPr>
        <p:txBody>
          <a:bodyPr/>
          <a:lstStyle/>
          <a:p>
            <a:r>
              <a:rPr lang="en-US" altLang="en-EG" sz="3000"/>
              <a:t>OCF = (Sales – costs)(1 – T) + Deprec*T</a:t>
            </a:r>
          </a:p>
          <a:p>
            <a:pPr lvl="1">
              <a:buFontTx/>
              <a:buNone/>
            </a:pPr>
            <a:r>
              <a:rPr lang="en-US" altLang="en-EG" sz="2600"/>
              <a:t>  OCF=(200,000-137,000) x 66% + (30,000 x .34)</a:t>
            </a:r>
          </a:p>
          <a:p>
            <a:pPr lvl="1">
              <a:buFontTx/>
              <a:buNone/>
            </a:pPr>
            <a:r>
              <a:rPr lang="en-US" altLang="en-EG" sz="2600"/>
              <a:t>  OCF = 51,780</a:t>
            </a:r>
          </a:p>
          <a:p>
            <a:endParaRPr lang="en-US" altLang="en-EG" sz="3000"/>
          </a:p>
          <a:p>
            <a:r>
              <a:rPr lang="en-US" altLang="en-EG" sz="3000"/>
              <a:t>Particularly useful when the major incremental cash flows are the purchase of equipment and the associated depreciation tax shield </a:t>
            </a:r>
          </a:p>
          <a:p>
            <a:pPr lvl="1"/>
            <a:r>
              <a:rPr lang="en-US" altLang="en-EG" sz="2600"/>
              <a:t>i.e., choosing between two different machines</a:t>
            </a:r>
          </a:p>
        </p:txBody>
      </p:sp>
      <p:sp>
        <p:nvSpPr>
          <p:cNvPr id="3" name="TextBox 2">
            <a:extLst>
              <a:ext uri="{FF2B5EF4-FFF2-40B4-BE49-F238E27FC236}">
                <a16:creationId xmlns:a16="http://schemas.microsoft.com/office/drawing/2014/main" id="{DF7FAB2F-293A-D3FC-6108-DAFABF3C36A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2E5C84A-8E60-6992-71F4-3E4DCD648AC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482" name="Rectangle 2">
            <a:extLst>
              <a:ext uri="{FF2B5EF4-FFF2-40B4-BE49-F238E27FC236}">
                <a16:creationId xmlns:a16="http://schemas.microsoft.com/office/drawing/2014/main" id="{51390BE0-73EE-3466-960A-5CD8B6515140}"/>
              </a:ext>
            </a:extLst>
          </p:cNvPr>
          <p:cNvSpPr>
            <a:spLocks noGrp="1" noChangeArrowheads="1"/>
          </p:cNvSpPr>
          <p:nvPr>
            <p:ph type="title"/>
          </p:nvPr>
        </p:nvSpPr>
        <p:spPr>
          <a:ln/>
        </p:spPr>
        <p:txBody>
          <a:bodyPr/>
          <a:lstStyle/>
          <a:p>
            <a:r>
              <a:rPr lang="en-US" altLang="en-EG"/>
              <a:t>Changes in NWC</a:t>
            </a:r>
          </a:p>
        </p:txBody>
      </p:sp>
      <p:sp>
        <p:nvSpPr>
          <p:cNvPr id="20483" name="Rectangle 3">
            <a:extLst>
              <a:ext uri="{FF2B5EF4-FFF2-40B4-BE49-F238E27FC236}">
                <a16:creationId xmlns:a16="http://schemas.microsoft.com/office/drawing/2014/main" id="{CE6E7491-B90E-5F4C-935F-26FEF8299E43}"/>
              </a:ext>
            </a:extLst>
          </p:cNvPr>
          <p:cNvSpPr>
            <a:spLocks noGrp="1" noChangeArrowheads="1"/>
          </p:cNvSpPr>
          <p:nvPr>
            <p:ph type="body" idx="1"/>
          </p:nvPr>
        </p:nvSpPr>
        <p:spPr>
          <a:xfrm>
            <a:off x="1981200" y="1755758"/>
            <a:ext cx="8229600" cy="4530725"/>
          </a:xfrm>
        </p:spPr>
        <p:txBody>
          <a:bodyPr/>
          <a:lstStyle/>
          <a:p>
            <a:pPr>
              <a:lnSpc>
                <a:spcPct val="90000"/>
              </a:lnSpc>
            </a:pPr>
            <a:r>
              <a:rPr lang="en-US" altLang="en-EG" dirty="0"/>
              <a:t>GAAP requirements:</a:t>
            </a:r>
          </a:p>
          <a:p>
            <a:pPr lvl="1">
              <a:lnSpc>
                <a:spcPct val="90000"/>
              </a:lnSpc>
            </a:pPr>
            <a:r>
              <a:rPr lang="en-US" altLang="en-EG" dirty="0"/>
              <a:t>Sales recorded when made, not when cash is received</a:t>
            </a:r>
          </a:p>
          <a:p>
            <a:pPr lvl="2">
              <a:lnSpc>
                <a:spcPct val="90000"/>
              </a:lnSpc>
            </a:pPr>
            <a:r>
              <a:rPr lang="en-US" altLang="en-EG" dirty="0"/>
              <a:t>Cash in = Sales - </a:t>
            </a:r>
            <a:r>
              <a:rPr lang="el-GR" altLang="en-EG" dirty="0">
                <a:cs typeface="Arial" panose="020B0604020202020204" pitchFamily="34" charset="0"/>
              </a:rPr>
              <a:t>Δ</a:t>
            </a:r>
            <a:r>
              <a:rPr lang="en-US" altLang="en-EG" dirty="0">
                <a:cs typeface="Arial" panose="020B0604020202020204" pitchFamily="34" charset="0"/>
              </a:rPr>
              <a:t>AR</a:t>
            </a:r>
            <a:endParaRPr lang="el-GR" altLang="en-EG" dirty="0">
              <a:cs typeface="Arial" panose="020B0604020202020204" pitchFamily="34" charset="0"/>
            </a:endParaRPr>
          </a:p>
          <a:p>
            <a:pPr lvl="1">
              <a:lnSpc>
                <a:spcPct val="90000"/>
              </a:lnSpc>
            </a:pPr>
            <a:r>
              <a:rPr lang="en-US" altLang="en-EG" dirty="0"/>
              <a:t>Cost of goods sold recorded when the corresponding sales are made, whether suppliers paid yet or not</a:t>
            </a:r>
          </a:p>
          <a:p>
            <a:pPr lvl="2">
              <a:lnSpc>
                <a:spcPct val="90000"/>
              </a:lnSpc>
            </a:pPr>
            <a:r>
              <a:rPr lang="en-US" altLang="en-EG" dirty="0"/>
              <a:t>Cash out = COGS - </a:t>
            </a:r>
            <a:r>
              <a:rPr lang="el-GR" altLang="en-EG" dirty="0">
                <a:cs typeface="Arial" panose="020B0604020202020204" pitchFamily="34" charset="0"/>
              </a:rPr>
              <a:t>Δ</a:t>
            </a:r>
            <a:r>
              <a:rPr lang="en-US" altLang="en-EG" dirty="0">
                <a:cs typeface="Arial" panose="020B0604020202020204" pitchFamily="34" charset="0"/>
              </a:rPr>
              <a:t>AP</a:t>
            </a:r>
            <a:endParaRPr lang="el-GR" altLang="en-EG" dirty="0">
              <a:cs typeface="Arial" panose="020B0604020202020204" pitchFamily="34" charset="0"/>
            </a:endParaRPr>
          </a:p>
          <a:p>
            <a:pPr>
              <a:lnSpc>
                <a:spcPct val="90000"/>
              </a:lnSpc>
            </a:pPr>
            <a:r>
              <a:rPr lang="en-US" altLang="en-EG" dirty="0"/>
              <a:t>Buy inventory/materials to support sales before any cash collected </a:t>
            </a:r>
          </a:p>
        </p:txBody>
      </p:sp>
      <p:sp>
        <p:nvSpPr>
          <p:cNvPr id="3" name="TextBox 2">
            <a:extLst>
              <a:ext uri="{FF2B5EF4-FFF2-40B4-BE49-F238E27FC236}">
                <a16:creationId xmlns:a16="http://schemas.microsoft.com/office/drawing/2014/main" id="{2FA8D60D-65F6-98E2-D2BE-D818FA7FDE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C906571-71E1-ECF9-EF19-183B342960C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530" name="Rectangle 2">
            <a:extLst>
              <a:ext uri="{FF2B5EF4-FFF2-40B4-BE49-F238E27FC236}">
                <a16:creationId xmlns:a16="http://schemas.microsoft.com/office/drawing/2014/main" id="{B5A14586-32CE-271B-47BF-A157F9BAA411}"/>
              </a:ext>
            </a:extLst>
          </p:cNvPr>
          <p:cNvSpPr>
            <a:spLocks noGrp="1" noChangeArrowheads="1"/>
          </p:cNvSpPr>
          <p:nvPr>
            <p:ph type="title"/>
          </p:nvPr>
        </p:nvSpPr>
        <p:spPr>
          <a:ln/>
        </p:spPr>
        <p:txBody>
          <a:bodyPr/>
          <a:lstStyle/>
          <a:p>
            <a:r>
              <a:rPr lang="en-US" altLang="en-EG" sz="4200"/>
              <a:t>Depreciation &amp; Capital Budgeting</a:t>
            </a:r>
          </a:p>
        </p:txBody>
      </p:sp>
      <p:sp>
        <p:nvSpPr>
          <p:cNvPr id="22531" name="Rectangle 3">
            <a:extLst>
              <a:ext uri="{FF2B5EF4-FFF2-40B4-BE49-F238E27FC236}">
                <a16:creationId xmlns:a16="http://schemas.microsoft.com/office/drawing/2014/main" id="{D82E15E0-3096-1697-1153-33AAF9DF3745}"/>
              </a:ext>
            </a:extLst>
          </p:cNvPr>
          <p:cNvSpPr>
            <a:spLocks noGrp="1" noChangeArrowheads="1"/>
          </p:cNvSpPr>
          <p:nvPr>
            <p:ph type="body" idx="1"/>
          </p:nvPr>
        </p:nvSpPr>
        <p:spPr>
          <a:xfrm>
            <a:off x="2286000" y="1600201"/>
            <a:ext cx="7848600" cy="4983163"/>
          </a:xfrm>
        </p:spPr>
        <p:txBody>
          <a:bodyPr/>
          <a:lstStyle/>
          <a:p>
            <a:pPr>
              <a:lnSpc>
                <a:spcPct val="90000"/>
              </a:lnSpc>
            </a:pPr>
            <a:r>
              <a:rPr lang="en-US" altLang="en-EG" sz="3600" dirty="0"/>
              <a:t>Use the schedule required by the 	IRS for tax purposes</a:t>
            </a:r>
          </a:p>
          <a:p>
            <a:pPr>
              <a:lnSpc>
                <a:spcPct val="90000"/>
              </a:lnSpc>
            </a:pPr>
            <a:r>
              <a:rPr lang="en-US" altLang="en-EG" sz="3600" dirty="0"/>
              <a:t>Depreciation = non-cash expense</a:t>
            </a:r>
          </a:p>
          <a:p>
            <a:pPr lvl="1">
              <a:lnSpc>
                <a:spcPct val="90000"/>
              </a:lnSpc>
            </a:pPr>
            <a:r>
              <a:rPr lang="en-US" altLang="en-EG" sz="3200" dirty="0"/>
              <a:t>Only relevant due to tax affects</a:t>
            </a:r>
          </a:p>
          <a:p>
            <a:pPr>
              <a:lnSpc>
                <a:spcPct val="90000"/>
              </a:lnSpc>
            </a:pPr>
            <a:r>
              <a:rPr lang="en-US" altLang="en-EG" sz="3600" dirty="0"/>
              <a:t>Depreciation tax shield = DT</a:t>
            </a:r>
          </a:p>
          <a:p>
            <a:pPr lvl="1">
              <a:lnSpc>
                <a:spcPct val="90000"/>
              </a:lnSpc>
            </a:pPr>
            <a:r>
              <a:rPr lang="en-US" altLang="en-EG" sz="3200" dirty="0"/>
              <a:t>D = depreciation expense</a:t>
            </a:r>
          </a:p>
          <a:p>
            <a:pPr lvl="1">
              <a:lnSpc>
                <a:spcPct val="90000"/>
              </a:lnSpc>
            </a:pPr>
            <a:r>
              <a:rPr lang="en-US" altLang="en-EG" sz="3200" dirty="0"/>
              <a:t>T = marginal tax rate</a:t>
            </a:r>
          </a:p>
        </p:txBody>
      </p:sp>
      <p:sp>
        <p:nvSpPr>
          <p:cNvPr id="3" name="TextBox 2">
            <a:extLst>
              <a:ext uri="{FF2B5EF4-FFF2-40B4-BE49-F238E27FC236}">
                <a16:creationId xmlns:a16="http://schemas.microsoft.com/office/drawing/2014/main" id="{674777CD-E72D-138A-26D4-531D09B0A6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57DC53F-8042-F149-1E40-BBFEEF93E00E}"/>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3554" name="Rectangle 2">
            <a:extLst>
              <a:ext uri="{FF2B5EF4-FFF2-40B4-BE49-F238E27FC236}">
                <a16:creationId xmlns:a16="http://schemas.microsoft.com/office/drawing/2014/main" id="{28158AE8-2A2B-8568-1DAE-8033FCEAC58B}"/>
              </a:ext>
            </a:extLst>
          </p:cNvPr>
          <p:cNvSpPr>
            <a:spLocks noGrp="1" noChangeArrowheads="1"/>
          </p:cNvSpPr>
          <p:nvPr>
            <p:ph type="title"/>
          </p:nvPr>
        </p:nvSpPr>
        <p:spPr>
          <a:xfrm>
            <a:off x="1102894" y="647700"/>
            <a:ext cx="8229600" cy="1143000"/>
          </a:xfrm>
          <a:ln/>
        </p:spPr>
        <p:txBody>
          <a:bodyPr/>
          <a:lstStyle/>
          <a:p>
            <a:r>
              <a:rPr lang="en-US" altLang="en-EG" dirty="0"/>
              <a:t>Computing Depreciation</a:t>
            </a:r>
          </a:p>
        </p:txBody>
      </p:sp>
      <p:sp>
        <p:nvSpPr>
          <p:cNvPr id="23555" name="Rectangle 3">
            <a:extLst>
              <a:ext uri="{FF2B5EF4-FFF2-40B4-BE49-F238E27FC236}">
                <a16:creationId xmlns:a16="http://schemas.microsoft.com/office/drawing/2014/main" id="{5E23DC59-19E5-E0F1-A33F-CDEFD1CC6F25}"/>
              </a:ext>
            </a:extLst>
          </p:cNvPr>
          <p:cNvSpPr>
            <a:spLocks noGrp="1" noChangeArrowheads="1"/>
          </p:cNvSpPr>
          <p:nvPr>
            <p:ph type="body" idx="1"/>
          </p:nvPr>
        </p:nvSpPr>
        <p:spPr>
          <a:xfrm>
            <a:off x="2014537" y="1870041"/>
            <a:ext cx="8229600" cy="4530725"/>
          </a:xfrm>
        </p:spPr>
        <p:txBody>
          <a:bodyPr/>
          <a:lstStyle/>
          <a:p>
            <a:r>
              <a:rPr lang="en-US" altLang="en-EG" sz="3400" dirty="0"/>
              <a:t>Straight-line depreciation</a:t>
            </a:r>
          </a:p>
          <a:p>
            <a:pPr lvl="1">
              <a:buFontTx/>
              <a:buNone/>
            </a:pPr>
            <a:r>
              <a:rPr lang="en-US" altLang="en-EG" dirty="0"/>
              <a:t>   D = (Initial cost – salvage) / number of years</a:t>
            </a:r>
          </a:p>
          <a:p>
            <a:pPr lvl="1">
              <a:buFontTx/>
              <a:buNone/>
            </a:pPr>
            <a:r>
              <a:rPr lang="en-US" altLang="en-EG" dirty="0"/>
              <a:t>   Straight Line </a:t>
            </a:r>
            <a:r>
              <a:rPr lang="en-US" altLang="en-EG" dirty="0">
                <a:sym typeface="Symbol" pitchFamily="2" charset="2"/>
              </a:rPr>
              <a:t> Salvage Value</a:t>
            </a:r>
            <a:endParaRPr lang="en-US" altLang="en-EG" dirty="0"/>
          </a:p>
          <a:p>
            <a:r>
              <a:rPr lang="en-US" altLang="en-EG" sz="3400" dirty="0"/>
              <a:t>MACRS (Accelerated Cost Recovery System)</a:t>
            </a:r>
          </a:p>
          <a:p>
            <a:pPr lvl="1">
              <a:buFontTx/>
              <a:buNone/>
            </a:pPr>
            <a:r>
              <a:rPr lang="en-US" altLang="en-EG" dirty="0">
                <a:sym typeface="Symbol" pitchFamily="2" charset="2"/>
              </a:rPr>
              <a:t>   Depreciate  0</a:t>
            </a:r>
          </a:p>
          <a:p>
            <a:pPr lvl="1">
              <a:buFontTx/>
              <a:buNone/>
            </a:pPr>
            <a:r>
              <a:rPr lang="en-US" altLang="en-EG" dirty="0">
                <a:sym typeface="Symbol" pitchFamily="2" charset="2"/>
              </a:rPr>
              <a:t>   Recovery Period = Class Life</a:t>
            </a:r>
          </a:p>
          <a:p>
            <a:pPr lvl="1">
              <a:buFontTx/>
              <a:buNone/>
            </a:pPr>
            <a:r>
              <a:rPr lang="en-US" altLang="en-EG" dirty="0">
                <a:sym typeface="Symbol" pitchFamily="2" charset="2"/>
              </a:rPr>
              <a:t>   1/2 Year Convention</a:t>
            </a:r>
            <a:endParaRPr lang="en-US" altLang="en-EG" dirty="0"/>
          </a:p>
          <a:p>
            <a:pPr lvl="1">
              <a:buFontTx/>
              <a:buNone/>
            </a:pPr>
            <a:r>
              <a:rPr lang="en-US" altLang="en-EG" dirty="0"/>
              <a:t>   Multiply percentage in table by the initial cost</a:t>
            </a:r>
          </a:p>
        </p:txBody>
      </p:sp>
      <p:sp>
        <p:nvSpPr>
          <p:cNvPr id="3" name="TextBox 2">
            <a:extLst>
              <a:ext uri="{FF2B5EF4-FFF2-40B4-BE49-F238E27FC236}">
                <a16:creationId xmlns:a16="http://schemas.microsoft.com/office/drawing/2014/main" id="{55A9FDC9-7E8B-8461-EAF1-8BC04016BA9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7A149B-56B9-44AD-C644-4AE4400B495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25602" name="Rectangle 2">
            <a:extLst>
              <a:ext uri="{FF2B5EF4-FFF2-40B4-BE49-F238E27FC236}">
                <a16:creationId xmlns:a16="http://schemas.microsoft.com/office/drawing/2014/main" id="{DA0B5B55-EF49-FF68-71D2-6B0A327177FF}"/>
              </a:ext>
            </a:extLst>
          </p:cNvPr>
          <p:cNvSpPr>
            <a:spLocks noGrp="1" noChangeArrowheads="1"/>
          </p:cNvSpPr>
          <p:nvPr>
            <p:ph type="title"/>
          </p:nvPr>
        </p:nvSpPr>
        <p:spPr>
          <a:ln/>
        </p:spPr>
        <p:txBody>
          <a:bodyPr/>
          <a:lstStyle/>
          <a:p>
            <a:r>
              <a:rPr lang="en-US" altLang="en-EG"/>
              <a:t>After-Tax Salvage</a:t>
            </a:r>
          </a:p>
        </p:txBody>
      </p:sp>
      <p:sp>
        <p:nvSpPr>
          <p:cNvPr id="25603" name="Rectangle 3">
            <a:extLst>
              <a:ext uri="{FF2B5EF4-FFF2-40B4-BE49-F238E27FC236}">
                <a16:creationId xmlns:a16="http://schemas.microsoft.com/office/drawing/2014/main" id="{A41FAD4C-19A9-3C02-CEDA-E342B3112030}"/>
              </a:ext>
            </a:extLst>
          </p:cNvPr>
          <p:cNvSpPr>
            <a:spLocks noGrp="1" noChangeArrowheads="1"/>
          </p:cNvSpPr>
          <p:nvPr>
            <p:ph type="body" idx="1"/>
          </p:nvPr>
        </p:nvSpPr>
        <p:spPr>
          <a:xfrm>
            <a:off x="2438400" y="1447801"/>
            <a:ext cx="7772400" cy="4530725"/>
          </a:xfrm>
        </p:spPr>
        <p:txBody>
          <a:bodyPr/>
          <a:lstStyle/>
          <a:p>
            <a:r>
              <a:rPr lang="en-US" altLang="en-EG" sz="3600" dirty="0"/>
              <a:t>If the salvage value is different from 	the book value of the asset, then 	there is a tax effect</a:t>
            </a:r>
          </a:p>
          <a:p>
            <a:r>
              <a:rPr lang="en-US" altLang="en-EG" sz="3600" dirty="0"/>
              <a:t>Book value = initial cost – 	accumulated 	depreciation</a:t>
            </a:r>
          </a:p>
          <a:p>
            <a:r>
              <a:rPr lang="en-US" altLang="en-EG" sz="3600" dirty="0"/>
              <a:t>After-tax salvage = salvage – 	T(salvage – book value)</a:t>
            </a:r>
          </a:p>
        </p:txBody>
      </p:sp>
      <p:sp>
        <p:nvSpPr>
          <p:cNvPr id="3" name="TextBox 2">
            <a:extLst>
              <a:ext uri="{FF2B5EF4-FFF2-40B4-BE49-F238E27FC236}">
                <a16:creationId xmlns:a16="http://schemas.microsoft.com/office/drawing/2014/main" id="{D81F635C-F21A-4C8A-5AF6-F5D59B633AF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B8A361-B5FC-7FD0-2AA1-7F4A1D306641}"/>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6914" name="Rectangle 2">
            <a:extLst>
              <a:ext uri="{FF2B5EF4-FFF2-40B4-BE49-F238E27FC236}">
                <a16:creationId xmlns:a16="http://schemas.microsoft.com/office/drawing/2014/main" id="{D47DDA90-0184-E1E6-54C8-A5D5A3C60D4A}"/>
              </a:ext>
            </a:extLst>
          </p:cNvPr>
          <p:cNvSpPr>
            <a:spLocks noGrp="1" noChangeArrowheads="1"/>
          </p:cNvSpPr>
          <p:nvPr>
            <p:ph type="title"/>
          </p:nvPr>
        </p:nvSpPr>
        <p:spPr>
          <a:xfrm>
            <a:off x="1037432" y="717884"/>
            <a:ext cx="7678738" cy="1112838"/>
          </a:xfrm>
          <a:noFill/>
          <a:ln/>
        </p:spPr>
        <p:txBody>
          <a:bodyPr vert="horz" lIns="90488" tIns="44450" rIns="90488" bIns="44450" rtlCol="0" anchor="ctr">
            <a:normAutofit/>
          </a:bodyPr>
          <a:lstStyle/>
          <a:p>
            <a:r>
              <a:rPr lang="en-US" altLang="en-EG" dirty="0"/>
              <a:t>Tax Effect on Salvage </a:t>
            </a:r>
          </a:p>
        </p:txBody>
      </p:sp>
      <p:sp>
        <p:nvSpPr>
          <p:cNvPr id="166915" name="Rectangle 3">
            <a:extLst>
              <a:ext uri="{FF2B5EF4-FFF2-40B4-BE49-F238E27FC236}">
                <a16:creationId xmlns:a16="http://schemas.microsoft.com/office/drawing/2014/main" id="{0BC149F9-DAFE-D953-06B0-207BDD6C8BB1}"/>
              </a:ext>
            </a:extLst>
          </p:cNvPr>
          <p:cNvSpPr>
            <a:spLocks noChangeArrowheads="1"/>
          </p:cNvSpPr>
          <p:nvPr/>
        </p:nvSpPr>
        <p:spPr bwMode="auto">
          <a:xfrm>
            <a:off x="2209801" y="2209800"/>
            <a:ext cx="7934325" cy="3659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altLang="en-EG" sz="3600">
                <a:latin typeface="Tahoma" panose="020B0604030504040204" pitchFamily="34" charset="0"/>
              </a:rPr>
              <a:t>Net Salvage Cash Flow </a:t>
            </a:r>
          </a:p>
          <a:p>
            <a:pPr eaLnBrk="0" hangingPunct="0"/>
            <a:r>
              <a:rPr lang="en-US" altLang="en-EG" sz="3600">
                <a:latin typeface="Tahoma" panose="020B0604030504040204" pitchFamily="34" charset="0"/>
              </a:rPr>
              <a:t>= SP - (SP-BV)(T)</a:t>
            </a:r>
          </a:p>
          <a:p>
            <a:pPr eaLnBrk="0" hangingPunct="0"/>
            <a:endParaRPr lang="en-US" altLang="en-EG" sz="3200">
              <a:latin typeface="Tahoma" panose="020B0604030504040204" pitchFamily="34" charset="0"/>
            </a:endParaRPr>
          </a:p>
          <a:p>
            <a:pPr algn="l" eaLnBrk="0" hangingPunct="0"/>
            <a:r>
              <a:rPr lang="en-US" altLang="en-EG" sz="3200">
                <a:latin typeface="Tahoma" panose="020B0604030504040204" pitchFamily="34" charset="0"/>
              </a:rPr>
              <a:t>	Where:</a:t>
            </a:r>
          </a:p>
          <a:p>
            <a:pPr algn="l" eaLnBrk="0" hangingPunct="0"/>
            <a:r>
              <a:rPr lang="en-US" altLang="en-EG" sz="3200">
                <a:latin typeface="Tahoma" panose="020B0604030504040204" pitchFamily="34" charset="0"/>
              </a:rPr>
              <a:t>		SP = Selling Price</a:t>
            </a:r>
          </a:p>
          <a:p>
            <a:pPr algn="l" eaLnBrk="0" hangingPunct="0"/>
            <a:r>
              <a:rPr lang="en-US" altLang="en-EG" sz="3200">
                <a:latin typeface="Tahoma" panose="020B0604030504040204" pitchFamily="34" charset="0"/>
              </a:rPr>
              <a:t>		BV = Book Value</a:t>
            </a:r>
          </a:p>
          <a:p>
            <a:pPr algn="l" eaLnBrk="0" hangingPunct="0"/>
            <a:r>
              <a:rPr lang="en-US" altLang="en-EG" sz="3200">
                <a:latin typeface="Tahoma" panose="020B0604030504040204" pitchFamily="34" charset="0"/>
              </a:rPr>
              <a:t>		T   = Corporate tax rate</a:t>
            </a:r>
          </a:p>
        </p:txBody>
      </p:sp>
      <p:sp>
        <p:nvSpPr>
          <p:cNvPr id="166916" name="Rectangle 4">
            <a:extLst>
              <a:ext uri="{FF2B5EF4-FFF2-40B4-BE49-F238E27FC236}">
                <a16:creationId xmlns:a16="http://schemas.microsoft.com/office/drawing/2014/main" id="{21EBA781-3B03-651B-2A8F-C50A3CF47310}"/>
              </a:ext>
            </a:extLst>
          </p:cNvPr>
          <p:cNvSpPr>
            <a:spLocks noChangeArrowheads="1"/>
          </p:cNvSpPr>
          <p:nvPr/>
        </p:nvSpPr>
        <p:spPr bwMode="auto">
          <a:xfrm>
            <a:off x="2209801" y="2005297"/>
            <a:ext cx="5334000" cy="1524000"/>
          </a:xfrm>
          <a:prstGeom prst="rect">
            <a:avLst/>
          </a:prstGeom>
          <a:noFill/>
          <a:ln w="381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3" name="TextBox 2">
            <a:extLst>
              <a:ext uri="{FF2B5EF4-FFF2-40B4-BE49-F238E27FC236}">
                <a16:creationId xmlns:a16="http://schemas.microsoft.com/office/drawing/2014/main" id="{0FBB0C98-F515-7C6E-4353-D73322C9CEC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E5B3481-1ABC-03D6-C9A5-2F4336E5200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6626" name="Rectangle 2">
            <a:extLst>
              <a:ext uri="{FF2B5EF4-FFF2-40B4-BE49-F238E27FC236}">
                <a16:creationId xmlns:a16="http://schemas.microsoft.com/office/drawing/2014/main" id="{85E107BE-CF15-FA63-6231-D9A765FB6A4F}"/>
              </a:ext>
            </a:extLst>
          </p:cNvPr>
          <p:cNvSpPr>
            <a:spLocks noGrp="1" noChangeArrowheads="1"/>
          </p:cNvSpPr>
          <p:nvPr>
            <p:ph type="title"/>
          </p:nvPr>
        </p:nvSpPr>
        <p:spPr>
          <a:xfrm>
            <a:off x="874294" y="647700"/>
            <a:ext cx="8229600" cy="1219200"/>
          </a:xfrm>
          <a:ln/>
        </p:spPr>
        <p:txBody>
          <a:bodyPr/>
          <a:lstStyle/>
          <a:p>
            <a:r>
              <a:rPr lang="en-US" altLang="en-EG" dirty="0"/>
              <a:t>Example: </a:t>
            </a:r>
            <a:br>
              <a:rPr lang="en-US" altLang="en-EG" dirty="0"/>
            </a:br>
            <a:r>
              <a:rPr lang="en-US" altLang="en-EG" sz="3600" dirty="0"/>
              <a:t>Depreciation and After-tax Salvage</a:t>
            </a:r>
          </a:p>
        </p:txBody>
      </p:sp>
      <p:sp>
        <p:nvSpPr>
          <p:cNvPr id="26627" name="Rectangle 3">
            <a:extLst>
              <a:ext uri="{FF2B5EF4-FFF2-40B4-BE49-F238E27FC236}">
                <a16:creationId xmlns:a16="http://schemas.microsoft.com/office/drawing/2014/main" id="{6E11503A-5B68-CF56-FDE5-6D8DFD5571B0}"/>
              </a:ext>
            </a:extLst>
          </p:cNvPr>
          <p:cNvSpPr>
            <a:spLocks noGrp="1" noChangeArrowheads="1"/>
          </p:cNvSpPr>
          <p:nvPr>
            <p:ph type="body" sz="half" idx="1"/>
          </p:nvPr>
        </p:nvSpPr>
        <p:spPr>
          <a:xfrm>
            <a:off x="2438400" y="1933534"/>
            <a:ext cx="7848600" cy="1676400"/>
          </a:xfrm>
        </p:spPr>
        <p:txBody>
          <a:bodyPr/>
          <a:lstStyle/>
          <a:p>
            <a:r>
              <a:rPr lang="en-US" altLang="en-EG" sz="2600" dirty="0"/>
              <a:t>Car purchased for $12,000 </a:t>
            </a:r>
          </a:p>
          <a:p>
            <a:r>
              <a:rPr lang="en-US" altLang="en-EG" sz="2600" dirty="0"/>
              <a:t>5-year property</a:t>
            </a:r>
          </a:p>
          <a:p>
            <a:r>
              <a:rPr lang="en-US" altLang="en-EG" sz="2600" dirty="0"/>
              <a:t>Marginal tax rate = 34%. </a:t>
            </a:r>
          </a:p>
          <a:p>
            <a:pPr>
              <a:buFontTx/>
              <a:buNone/>
            </a:pPr>
            <a:endParaRPr lang="en-US" altLang="en-EG" sz="2600" dirty="0"/>
          </a:p>
        </p:txBody>
      </p:sp>
      <p:graphicFrame>
        <p:nvGraphicFramePr>
          <p:cNvPr id="26628" name="Object 4">
            <a:extLst>
              <a:ext uri="{FF2B5EF4-FFF2-40B4-BE49-F238E27FC236}">
                <a16:creationId xmlns:a16="http://schemas.microsoft.com/office/drawing/2014/main" id="{0EBB9B99-D474-6BA1-D7DB-F70841FD52EE}"/>
              </a:ext>
            </a:extLst>
          </p:cNvPr>
          <p:cNvGraphicFramePr>
            <a:graphicFrameLocks noGrp="1" noChangeAspect="1"/>
          </p:cNvGraphicFramePr>
          <p:nvPr>
            <p:ph sz="half" idx="2"/>
          </p:nvPr>
        </p:nvGraphicFramePr>
        <p:xfrm>
          <a:off x="3124200" y="3427414"/>
          <a:ext cx="6096000" cy="2428875"/>
        </p:xfrm>
        <a:graphic>
          <a:graphicData uri="http://schemas.openxmlformats.org/presentationml/2006/ole">
            <mc:AlternateContent xmlns:mc="http://schemas.openxmlformats.org/markup-compatibility/2006">
              <mc:Choice xmlns:v="urn:schemas-microsoft-com:vml" Requires="v">
                <p:oleObj name="Worksheet" r:id="rId3" imgW="4749800" imgH="1892300" progId="Excel.Sheet.8">
                  <p:embed/>
                </p:oleObj>
              </mc:Choice>
              <mc:Fallback>
                <p:oleObj name="Worksheet" r:id="rId3" imgW="4749800" imgH="1892300" progId="Excel.Sheet.8">
                  <p:embed/>
                  <p:pic>
                    <p:nvPicPr>
                      <p:cNvPr id="26628" name="Object 4">
                        <a:extLst>
                          <a:ext uri="{FF2B5EF4-FFF2-40B4-BE49-F238E27FC236}">
                            <a16:creationId xmlns:a16="http://schemas.microsoft.com/office/drawing/2014/main" id="{0EBB9B99-D474-6BA1-D7DB-F70841FD52E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3427414"/>
                        <a:ext cx="6096000" cy="2428875"/>
                      </a:xfrm>
                      <a:prstGeom prst="rect">
                        <a:avLst/>
                      </a:prstGeom>
                      <a:noFill/>
                      <a:ln w="28575">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630" name="Oval 6">
            <a:extLst>
              <a:ext uri="{FF2B5EF4-FFF2-40B4-BE49-F238E27FC236}">
                <a16:creationId xmlns:a16="http://schemas.microsoft.com/office/drawing/2014/main" id="{171DDD93-668F-C428-1EC9-5F6868234213}"/>
              </a:ext>
            </a:extLst>
          </p:cNvPr>
          <p:cNvSpPr>
            <a:spLocks noChangeArrowheads="1"/>
          </p:cNvSpPr>
          <p:nvPr/>
        </p:nvSpPr>
        <p:spPr bwMode="auto">
          <a:xfrm>
            <a:off x="4324350" y="4038600"/>
            <a:ext cx="1143000" cy="304800"/>
          </a:xfrm>
          <a:prstGeom prst="ellipse">
            <a:avLst/>
          </a:pr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26631" name="Oval 7">
            <a:extLst>
              <a:ext uri="{FF2B5EF4-FFF2-40B4-BE49-F238E27FC236}">
                <a16:creationId xmlns:a16="http://schemas.microsoft.com/office/drawing/2014/main" id="{6AF7BE6E-EA15-EF53-8945-B2EFF948DE0D}"/>
              </a:ext>
            </a:extLst>
          </p:cNvPr>
          <p:cNvSpPr>
            <a:spLocks noChangeArrowheads="1"/>
          </p:cNvSpPr>
          <p:nvPr/>
        </p:nvSpPr>
        <p:spPr bwMode="auto">
          <a:xfrm>
            <a:off x="5391150" y="3657600"/>
            <a:ext cx="1219200" cy="2438400"/>
          </a:xfrm>
          <a:prstGeom prst="ellipse">
            <a:avLst/>
          </a:prstGeom>
          <a:noFill/>
          <a:ln w="28575">
            <a:solidFill>
              <a:srgbClr val="CC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3" name="TextBox 2">
            <a:extLst>
              <a:ext uri="{FF2B5EF4-FFF2-40B4-BE49-F238E27FC236}">
                <a16:creationId xmlns:a16="http://schemas.microsoft.com/office/drawing/2014/main" id="{9DDE9ECE-703C-EEAF-D248-65BD77A4F4C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093242-B1F1-AD3C-D836-849E4166920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0708" name="Rectangle 4">
            <a:extLst>
              <a:ext uri="{FF2B5EF4-FFF2-40B4-BE49-F238E27FC236}">
                <a16:creationId xmlns:a16="http://schemas.microsoft.com/office/drawing/2014/main" id="{171D652F-090A-71C4-DD1B-84CEA5B182EF}"/>
              </a:ext>
            </a:extLst>
          </p:cNvPr>
          <p:cNvSpPr>
            <a:spLocks noGrp="1" noChangeArrowheads="1"/>
          </p:cNvSpPr>
          <p:nvPr>
            <p:ph type="title"/>
          </p:nvPr>
        </p:nvSpPr>
        <p:spPr>
          <a:ln/>
        </p:spPr>
        <p:txBody>
          <a:bodyPr/>
          <a:lstStyle/>
          <a:p>
            <a:r>
              <a:rPr lang="en-US" altLang="en-EG"/>
              <a:t>Salvage Value &amp; Tax Effects</a:t>
            </a:r>
          </a:p>
        </p:txBody>
      </p:sp>
      <p:graphicFrame>
        <p:nvGraphicFramePr>
          <p:cNvPr id="200707" name="Object 3">
            <a:extLst>
              <a:ext uri="{FF2B5EF4-FFF2-40B4-BE49-F238E27FC236}">
                <a16:creationId xmlns:a16="http://schemas.microsoft.com/office/drawing/2014/main" id="{F3761E61-0C7F-AD92-61C8-E48A745CB841}"/>
              </a:ext>
            </a:extLst>
          </p:cNvPr>
          <p:cNvGraphicFramePr>
            <a:graphicFrameLocks noGrp="1" noChangeAspect="1"/>
          </p:cNvGraphicFramePr>
          <p:nvPr>
            <p:ph idx="1"/>
          </p:nvPr>
        </p:nvGraphicFramePr>
        <p:xfrm>
          <a:off x="3276600" y="1382714"/>
          <a:ext cx="5791200" cy="2122487"/>
        </p:xfrm>
        <a:graphic>
          <a:graphicData uri="http://schemas.openxmlformats.org/presentationml/2006/ole">
            <mc:AlternateContent xmlns:mc="http://schemas.openxmlformats.org/markup-compatibility/2006">
              <mc:Choice xmlns:v="urn:schemas-microsoft-com:vml" Requires="v">
                <p:oleObj name="Worksheet" r:id="rId2" imgW="4749800" imgH="1892300" progId="Excel.Sheet.8">
                  <p:embed/>
                </p:oleObj>
              </mc:Choice>
              <mc:Fallback>
                <p:oleObj name="Worksheet" r:id="rId2" imgW="4749800" imgH="1892300" progId="Excel.Sheet.8">
                  <p:embed/>
                  <p:pic>
                    <p:nvPicPr>
                      <p:cNvPr id="200707" name="Object 3">
                        <a:extLst>
                          <a:ext uri="{FF2B5EF4-FFF2-40B4-BE49-F238E27FC236}">
                            <a16:creationId xmlns:a16="http://schemas.microsoft.com/office/drawing/2014/main" id="{F3761E61-0C7F-AD92-61C8-E48A745CB8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1382714"/>
                        <a:ext cx="5791200" cy="2122487"/>
                      </a:xfrm>
                      <a:prstGeom prst="rect">
                        <a:avLst/>
                      </a:prstGeom>
                      <a:noFill/>
                      <a:ln w="28575">
                        <a:solidFill>
                          <a:srgbClr val="008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00710" name="Text Box 6">
            <a:extLst>
              <a:ext uri="{FF2B5EF4-FFF2-40B4-BE49-F238E27FC236}">
                <a16:creationId xmlns:a16="http://schemas.microsoft.com/office/drawing/2014/main" id="{5159BFD6-B1A7-F988-C2CD-A7B93802F2F8}"/>
              </a:ext>
            </a:extLst>
          </p:cNvPr>
          <p:cNvSpPr txBox="1">
            <a:spLocks noChangeArrowheads="1"/>
          </p:cNvSpPr>
          <p:nvPr/>
        </p:nvSpPr>
        <p:spPr bwMode="auto">
          <a:xfrm>
            <a:off x="2895600" y="3581400"/>
            <a:ext cx="6781800" cy="2991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a:defRPr sz="2400">
                <a:solidFill>
                  <a:schemeClr val="tx1"/>
                </a:solidFill>
                <a:latin typeface="Times New Roman" panose="02020603050405020304" pitchFamily="18" charset="0"/>
              </a:defRPr>
            </a:lvl1pPr>
            <a:lvl2pPr marL="914400" indent="-457200" algn="l">
              <a:defRPr sz="2400">
                <a:solidFill>
                  <a:schemeClr val="tx1"/>
                </a:solidFill>
                <a:latin typeface="Times New Roman" panose="02020603050405020304" pitchFamily="18" charset="0"/>
              </a:defRPr>
            </a:lvl2pPr>
            <a:lvl3pPr marL="1371600" indent="-457200" algn="l">
              <a:defRPr sz="2400">
                <a:solidFill>
                  <a:schemeClr val="tx1"/>
                </a:solidFill>
                <a:latin typeface="Times New Roman" panose="02020603050405020304" pitchFamily="18" charset="0"/>
              </a:defRPr>
            </a:lvl3pPr>
            <a:lvl4pPr marL="1828800" indent="-457200" algn="l">
              <a:defRPr sz="2400">
                <a:solidFill>
                  <a:schemeClr val="tx1"/>
                </a:solidFill>
                <a:latin typeface="Times New Roman" panose="02020603050405020304" pitchFamily="18" charset="0"/>
              </a:defRPr>
            </a:lvl4pPr>
            <a:lvl5pPr marL="2286000" indent="-457200" algn="l">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lvl="1">
              <a:lnSpc>
                <a:spcPct val="110000"/>
              </a:lnSpc>
            </a:pPr>
            <a:r>
              <a:rPr lang="en-US" altLang="en-EG" b="1">
                <a:latin typeface="Arial" panose="020B0604020202020204" pitchFamily="34" charset="0"/>
              </a:rPr>
              <a:t>Net Salvage Cash Flow = SP - (SP-BV)(T)</a:t>
            </a:r>
            <a:endParaRPr lang="en-US" altLang="en-EG">
              <a:latin typeface="Arial" panose="020B0604020202020204" pitchFamily="34" charset="0"/>
            </a:endParaRPr>
          </a:p>
          <a:p>
            <a:pPr>
              <a:lnSpc>
                <a:spcPct val="110000"/>
              </a:lnSpc>
              <a:spcBef>
                <a:spcPct val="50000"/>
              </a:spcBef>
            </a:pPr>
            <a:r>
              <a:rPr lang="en-US" altLang="en-EG" sz="2000" b="1">
                <a:latin typeface="Arial" panose="020B0604020202020204" pitchFamily="34" charset="0"/>
              </a:rPr>
              <a:t>If sold at EOY 5 for $3,000:</a:t>
            </a:r>
          </a:p>
          <a:p>
            <a:pPr lvl="1">
              <a:lnSpc>
                <a:spcPct val="110000"/>
              </a:lnSpc>
            </a:pPr>
            <a:r>
              <a:rPr lang="en-US" altLang="en-EG" sz="2000" b="1">
                <a:latin typeface="Arial" panose="020B0604020202020204" pitchFamily="34" charset="0"/>
              </a:rPr>
              <a:t>NSCF = 3,000 - (3000 - 691.20)(.34) = $2,215.01</a:t>
            </a:r>
          </a:p>
          <a:p>
            <a:pPr lvl="2">
              <a:lnSpc>
                <a:spcPct val="110000"/>
              </a:lnSpc>
            </a:pPr>
            <a:r>
              <a:rPr lang="en-US" altLang="en-EG" sz="2000" b="1">
                <a:latin typeface="Arial" panose="020B0604020202020204" pitchFamily="34" charset="0"/>
              </a:rPr>
              <a:t>    = $3,000 – 784.99 = $2,215.01</a:t>
            </a:r>
          </a:p>
          <a:p>
            <a:pPr>
              <a:lnSpc>
                <a:spcPct val="110000"/>
              </a:lnSpc>
            </a:pPr>
            <a:r>
              <a:rPr lang="en-US" altLang="en-EG" sz="2000" b="1">
                <a:latin typeface="Arial" panose="020B0604020202020204" pitchFamily="34" charset="0"/>
              </a:rPr>
              <a:t>If sold at EOY 2 for $4,000:</a:t>
            </a:r>
          </a:p>
          <a:p>
            <a:pPr lvl="1">
              <a:lnSpc>
                <a:spcPct val="110000"/>
              </a:lnSpc>
            </a:pPr>
            <a:r>
              <a:rPr lang="en-US" altLang="en-EG" sz="2000" b="1">
                <a:latin typeface="Arial" panose="020B0604020202020204" pitchFamily="34" charset="0"/>
              </a:rPr>
              <a:t>NSCF = 4,000 - (4000 - 5,760)(.34) = $4,598.40</a:t>
            </a:r>
          </a:p>
          <a:p>
            <a:pPr lvl="2">
              <a:lnSpc>
                <a:spcPct val="110000"/>
              </a:lnSpc>
            </a:pPr>
            <a:r>
              <a:rPr lang="en-US" altLang="en-EG" sz="2000" b="1">
                <a:latin typeface="Arial" panose="020B0604020202020204" pitchFamily="34" charset="0"/>
              </a:rPr>
              <a:t>    = $4,000 – (-598.40) = $4,598.40</a:t>
            </a:r>
          </a:p>
          <a:p>
            <a:pPr lvl="1"/>
            <a:endParaRPr lang="en-US" altLang="en-EG" sz="2000" b="1">
              <a:latin typeface="Arial" panose="020B0604020202020204" pitchFamily="34" charset="0"/>
            </a:endParaRPr>
          </a:p>
        </p:txBody>
      </p:sp>
      <p:sp>
        <p:nvSpPr>
          <p:cNvPr id="200711" name="AutoShape 7">
            <a:extLst>
              <a:ext uri="{FF2B5EF4-FFF2-40B4-BE49-F238E27FC236}">
                <a16:creationId xmlns:a16="http://schemas.microsoft.com/office/drawing/2014/main" id="{F27FE68D-5D93-F877-B826-66500919235B}"/>
              </a:ext>
            </a:extLst>
          </p:cNvPr>
          <p:cNvSpPr>
            <a:spLocks noChangeArrowheads="1"/>
          </p:cNvSpPr>
          <p:nvPr/>
        </p:nvSpPr>
        <p:spPr bwMode="auto">
          <a:xfrm>
            <a:off x="9144000" y="2819400"/>
            <a:ext cx="457200" cy="304800"/>
          </a:xfrm>
          <a:prstGeom prst="leftArrow">
            <a:avLst>
              <a:gd name="adj1" fmla="val 50000"/>
              <a:gd name="adj2" fmla="val 37500"/>
            </a:avLst>
          </a:prstGeom>
          <a:solidFill>
            <a:srgbClr val="CC0000"/>
          </a:solidFill>
          <a:ln w="9525">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200712" name="AutoShape 8">
            <a:extLst>
              <a:ext uri="{FF2B5EF4-FFF2-40B4-BE49-F238E27FC236}">
                <a16:creationId xmlns:a16="http://schemas.microsoft.com/office/drawing/2014/main" id="{BB4231F0-45B0-277B-18E6-AB72A32493E9}"/>
              </a:ext>
            </a:extLst>
          </p:cNvPr>
          <p:cNvSpPr>
            <a:spLocks noChangeArrowheads="1"/>
          </p:cNvSpPr>
          <p:nvPr/>
        </p:nvSpPr>
        <p:spPr bwMode="auto">
          <a:xfrm>
            <a:off x="9144000" y="2209800"/>
            <a:ext cx="457200" cy="304800"/>
          </a:xfrm>
          <a:prstGeom prst="leftArrow">
            <a:avLst>
              <a:gd name="adj1" fmla="val 50000"/>
              <a:gd name="adj2" fmla="val 37500"/>
            </a:avLst>
          </a:prstGeom>
          <a:solidFill>
            <a:srgbClr val="CC0000"/>
          </a:solidFill>
          <a:ln w="9525">
            <a:solidFill>
              <a:srgbClr val="CC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3" name="TextBox 2">
            <a:extLst>
              <a:ext uri="{FF2B5EF4-FFF2-40B4-BE49-F238E27FC236}">
                <a16:creationId xmlns:a16="http://schemas.microsoft.com/office/drawing/2014/main" id="{AD30042B-998B-CDCE-B2FB-E16F7616EB3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147CF62-A022-806B-5124-0DB0AF9B800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3778" name="Rectangle 2">
            <a:extLst>
              <a:ext uri="{FF2B5EF4-FFF2-40B4-BE49-F238E27FC236}">
                <a16:creationId xmlns:a16="http://schemas.microsoft.com/office/drawing/2014/main" id="{9752C218-5940-BF55-D460-275806421B96}"/>
              </a:ext>
            </a:extLst>
          </p:cNvPr>
          <p:cNvSpPr>
            <a:spLocks noGrp="1" noChangeArrowheads="1"/>
          </p:cNvSpPr>
          <p:nvPr>
            <p:ph type="title"/>
          </p:nvPr>
        </p:nvSpPr>
        <p:spPr>
          <a:ln/>
        </p:spPr>
        <p:txBody>
          <a:bodyPr/>
          <a:lstStyle/>
          <a:p>
            <a:r>
              <a:rPr lang="en-US" altLang="en-EG"/>
              <a:t>Majestic Mulch &amp; Compost Co</a:t>
            </a:r>
          </a:p>
        </p:txBody>
      </p:sp>
      <p:graphicFrame>
        <p:nvGraphicFramePr>
          <p:cNvPr id="203781" name="Object 5">
            <a:extLst>
              <a:ext uri="{FF2B5EF4-FFF2-40B4-BE49-F238E27FC236}">
                <a16:creationId xmlns:a16="http://schemas.microsoft.com/office/drawing/2014/main" id="{C68B8CA2-5096-563A-A48E-C07F40E3BC4A}"/>
              </a:ext>
            </a:extLst>
          </p:cNvPr>
          <p:cNvGraphicFramePr>
            <a:graphicFrameLocks noGrp="1" noChangeAspect="1"/>
          </p:cNvGraphicFramePr>
          <p:nvPr>
            <p:ph idx="1"/>
          </p:nvPr>
        </p:nvGraphicFramePr>
        <p:xfrm>
          <a:off x="1752600" y="1447800"/>
          <a:ext cx="8534400" cy="4648200"/>
        </p:xfrm>
        <a:graphic>
          <a:graphicData uri="http://schemas.openxmlformats.org/presentationml/2006/ole">
            <mc:AlternateContent xmlns:mc="http://schemas.openxmlformats.org/markup-compatibility/2006">
              <mc:Choice xmlns:v="urn:schemas-microsoft-com:vml" Requires="v">
                <p:oleObj name="Worksheet" r:id="rId3" imgW="10553700" imgH="5181600" progId="Excel.Sheet.8">
                  <p:embed/>
                </p:oleObj>
              </mc:Choice>
              <mc:Fallback>
                <p:oleObj name="Worksheet" r:id="rId3" imgW="10553700" imgH="5181600" progId="Excel.Sheet.8">
                  <p:embed/>
                  <p:pic>
                    <p:nvPicPr>
                      <p:cNvPr id="203781" name="Object 5">
                        <a:extLst>
                          <a:ext uri="{FF2B5EF4-FFF2-40B4-BE49-F238E27FC236}">
                            <a16:creationId xmlns:a16="http://schemas.microsoft.com/office/drawing/2014/main" id="{C68B8CA2-5096-563A-A48E-C07F40E3BC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447800"/>
                        <a:ext cx="8534400" cy="4648200"/>
                      </a:xfrm>
                      <a:prstGeom prst="rect">
                        <a:avLst/>
                      </a:prstGeom>
                    </p:spPr>
                  </p:pic>
                </p:oleObj>
              </mc:Fallback>
            </mc:AlternateContent>
          </a:graphicData>
        </a:graphic>
      </p:graphicFrame>
      <p:sp>
        <p:nvSpPr>
          <p:cNvPr id="203782" name="Rectangle 6">
            <a:extLst>
              <a:ext uri="{FF2B5EF4-FFF2-40B4-BE49-F238E27FC236}">
                <a16:creationId xmlns:a16="http://schemas.microsoft.com/office/drawing/2014/main" id="{3C3C33F4-F986-6E9C-39EB-DDF8331E996B}"/>
              </a:ext>
            </a:extLst>
          </p:cNvPr>
          <p:cNvSpPr>
            <a:spLocks noChangeArrowheads="1"/>
          </p:cNvSpPr>
          <p:nvPr/>
        </p:nvSpPr>
        <p:spPr bwMode="auto">
          <a:xfrm>
            <a:off x="1752600" y="2057400"/>
            <a:ext cx="8534400" cy="1600200"/>
          </a:xfrm>
          <a:prstGeom prst="rect">
            <a:avLst/>
          </a:prstGeom>
          <a:noFill/>
          <a:ln w="38100">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203783" name="Text Box 7">
            <a:extLst>
              <a:ext uri="{FF2B5EF4-FFF2-40B4-BE49-F238E27FC236}">
                <a16:creationId xmlns:a16="http://schemas.microsoft.com/office/drawing/2014/main" id="{2A2FA184-81FC-2350-2A49-3721676CEA56}"/>
              </a:ext>
            </a:extLst>
          </p:cNvPr>
          <p:cNvSpPr txBox="1">
            <a:spLocks noChangeArrowheads="1"/>
          </p:cNvSpPr>
          <p:nvPr/>
        </p:nvSpPr>
        <p:spPr bwMode="auto">
          <a:xfrm>
            <a:off x="2895600" y="6172201"/>
            <a:ext cx="6019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CC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EG" sz="2000"/>
              <a:t>Given Data and Projected Revenues – Table 9.9</a:t>
            </a:r>
          </a:p>
        </p:txBody>
      </p:sp>
      <p:sp>
        <p:nvSpPr>
          <p:cNvPr id="3" name="TextBox 2">
            <a:extLst>
              <a:ext uri="{FF2B5EF4-FFF2-40B4-BE49-F238E27FC236}">
                <a16:creationId xmlns:a16="http://schemas.microsoft.com/office/drawing/2014/main" id="{928B8901-171B-B9AF-D4C2-EA69DCB89F4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E6824DB-8195-EBFD-6865-4156157B6DC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2690" name="Rectangle 2">
            <a:extLst>
              <a:ext uri="{FF2B5EF4-FFF2-40B4-BE49-F238E27FC236}">
                <a16:creationId xmlns:a16="http://schemas.microsoft.com/office/drawing/2014/main" id="{33C4C73D-C19E-EDC0-897F-6B8E7670CF66}"/>
              </a:ext>
            </a:extLst>
          </p:cNvPr>
          <p:cNvSpPr>
            <a:spLocks noGrp="1" noChangeArrowheads="1"/>
          </p:cNvSpPr>
          <p:nvPr>
            <p:ph type="title"/>
          </p:nvPr>
        </p:nvSpPr>
        <p:spPr>
          <a:ln/>
        </p:spPr>
        <p:txBody>
          <a:bodyPr/>
          <a:lstStyle/>
          <a:p>
            <a:r>
              <a:rPr lang="en-US" altLang="en-EG"/>
              <a:t>Majestic Mulch &amp; Compost Co</a:t>
            </a:r>
          </a:p>
        </p:txBody>
      </p:sp>
      <p:graphicFrame>
        <p:nvGraphicFramePr>
          <p:cNvPr id="242691" name="Object 3">
            <a:extLst>
              <a:ext uri="{FF2B5EF4-FFF2-40B4-BE49-F238E27FC236}">
                <a16:creationId xmlns:a16="http://schemas.microsoft.com/office/drawing/2014/main" id="{A801293E-7280-5691-C692-BE031BDAD2E6}"/>
              </a:ext>
            </a:extLst>
          </p:cNvPr>
          <p:cNvGraphicFramePr>
            <a:graphicFrameLocks noGrp="1" noChangeAspect="1"/>
          </p:cNvGraphicFramePr>
          <p:nvPr>
            <p:ph idx="1"/>
          </p:nvPr>
        </p:nvGraphicFramePr>
        <p:xfrm>
          <a:off x="1752600" y="1447800"/>
          <a:ext cx="8534400" cy="4648200"/>
        </p:xfrm>
        <a:graphic>
          <a:graphicData uri="http://schemas.openxmlformats.org/presentationml/2006/ole">
            <mc:AlternateContent xmlns:mc="http://schemas.openxmlformats.org/markup-compatibility/2006">
              <mc:Choice xmlns:v="urn:schemas-microsoft-com:vml" Requires="v">
                <p:oleObj name="Worksheet" r:id="rId3" imgW="10553700" imgH="5181600" progId="Excel.Sheet.8">
                  <p:embed/>
                </p:oleObj>
              </mc:Choice>
              <mc:Fallback>
                <p:oleObj name="Worksheet" r:id="rId3" imgW="10553700" imgH="5181600" progId="Excel.Sheet.8">
                  <p:embed/>
                  <p:pic>
                    <p:nvPicPr>
                      <p:cNvPr id="242691" name="Object 3">
                        <a:extLst>
                          <a:ext uri="{FF2B5EF4-FFF2-40B4-BE49-F238E27FC236}">
                            <a16:creationId xmlns:a16="http://schemas.microsoft.com/office/drawing/2014/main" id="{A801293E-7280-5691-C692-BE031BDAD2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447800"/>
                        <a:ext cx="8534400" cy="4648200"/>
                      </a:xfrm>
                      <a:prstGeom prst="rect">
                        <a:avLst/>
                      </a:prstGeom>
                    </p:spPr>
                  </p:pic>
                </p:oleObj>
              </mc:Fallback>
            </mc:AlternateContent>
          </a:graphicData>
        </a:graphic>
      </p:graphicFrame>
      <p:sp>
        <p:nvSpPr>
          <p:cNvPr id="242692" name="Rectangle 4">
            <a:extLst>
              <a:ext uri="{FF2B5EF4-FFF2-40B4-BE49-F238E27FC236}">
                <a16:creationId xmlns:a16="http://schemas.microsoft.com/office/drawing/2014/main" id="{54C10DAA-7DC8-174A-41C0-C97A4F5AFEC9}"/>
              </a:ext>
            </a:extLst>
          </p:cNvPr>
          <p:cNvSpPr>
            <a:spLocks noChangeArrowheads="1"/>
          </p:cNvSpPr>
          <p:nvPr/>
        </p:nvSpPr>
        <p:spPr bwMode="auto">
          <a:xfrm>
            <a:off x="1752600" y="3810000"/>
            <a:ext cx="8534400" cy="1676400"/>
          </a:xfrm>
          <a:prstGeom prst="rect">
            <a:avLst/>
          </a:prstGeom>
          <a:noFill/>
          <a:ln w="38100">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242693" name="Text Box 5">
            <a:extLst>
              <a:ext uri="{FF2B5EF4-FFF2-40B4-BE49-F238E27FC236}">
                <a16:creationId xmlns:a16="http://schemas.microsoft.com/office/drawing/2014/main" id="{E4CAC1C0-4A8B-AF7D-B2B7-7C89719D7F4E}"/>
              </a:ext>
            </a:extLst>
          </p:cNvPr>
          <p:cNvSpPr txBox="1">
            <a:spLocks noChangeArrowheads="1"/>
          </p:cNvSpPr>
          <p:nvPr/>
        </p:nvSpPr>
        <p:spPr bwMode="auto">
          <a:xfrm>
            <a:off x="2590800" y="6172201"/>
            <a:ext cx="67818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CC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EG" sz="2000"/>
              <a:t>Depreciation and After-Tax Salvage - Table 9.10</a:t>
            </a:r>
          </a:p>
        </p:txBody>
      </p:sp>
      <p:sp>
        <p:nvSpPr>
          <p:cNvPr id="3" name="TextBox 2">
            <a:extLst>
              <a:ext uri="{FF2B5EF4-FFF2-40B4-BE49-F238E27FC236}">
                <a16:creationId xmlns:a16="http://schemas.microsoft.com/office/drawing/2014/main" id="{88B8979C-D5AA-59BB-7F31-A1C0ADC579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D29986-4CAA-702B-E207-849802FD0997}"/>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1666" name="Rectangle 2">
            <a:extLst>
              <a:ext uri="{FF2B5EF4-FFF2-40B4-BE49-F238E27FC236}">
                <a16:creationId xmlns:a16="http://schemas.microsoft.com/office/drawing/2014/main" id="{E2D01A0E-64BF-EEF4-B71A-64CEC9E77D36}"/>
              </a:ext>
            </a:extLst>
          </p:cNvPr>
          <p:cNvSpPr>
            <a:spLocks noGrp="1" noChangeArrowheads="1"/>
          </p:cNvSpPr>
          <p:nvPr>
            <p:ph type="title"/>
          </p:nvPr>
        </p:nvSpPr>
        <p:spPr>
          <a:ln/>
        </p:spPr>
        <p:txBody>
          <a:bodyPr/>
          <a:lstStyle/>
          <a:p>
            <a:r>
              <a:rPr lang="en-US" altLang="en-EG"/>
              <a:t>Majestic Mulch &amp; Compost Co</a:t>
            </a:r>
          </a:p>
        </p:txBody>
      </p:sp>
      <p:graphicFrame>
        <p:nvGraphicFramePr>
          <p:cNvPr id="241667" name="Object 3">
            <a:extLst>
              <a:ext uri="{FF2B5EF4-FFF2-40B4-BE49-F238E27FC236}">
                <a16:creationId xmlns:a16="http://schemas.microsoft.com/office/drawing/2014/main" id="{91CAD5CB-F7E2-380B-5303-ACAF8CF03C80}"/>
              </a:ext>
            </a:extLst>
          </p:cNvPr>
          <p:cNvGraphicFramePr>
            <a:graphicFrameLocks noGrp="1" noChangeAspect="1"/>
          </p:cNvGraphicFramePr>
          <p:nvPr>
            <p:ph idx="1"/>
          </p:nvPr>
        </p:nvGraphicFramePr>
        <p:xfrm>
          <a:off x="1752600" y="1371600"/>
          <a:ext cx="8534400" cy="4648200"/>
        </p:xfrm>
        <a:graphic>
          <a:graphicData uri="http://schemas.openxmlformats.org/presentationml/2006/ole">
            <mc:AlternateContent xmlns:mc="http://schemas.openxmlformats.org/markup-compatibility/2006">
              <mc:Choice xmlns:v="urn:schemas-microsoft-com:vml" Requires="v">
                <p:oleObj name="Worksheet" r:id="rId3" imgW="10553700" imgH="5181600" progId="Excel.Sheet.8">
                  <p:embed/>
                </p:oleObj>
              </mc:Choice>
              <mc:Fallback>
                <p:oleObj name="Worksheet" r:id="rId3" imgW="10553700" imgH="5181600" progId="Excel.Sheet.8">
                  <p:embed/>
                  <p:pic>
                    <p:nvPicPr>
                      <p:cNvPr id="241667" name="Object 3">
                        <a:extLst>
                          <a:ext uri="{FF2B5EF4-FFF2-40B4-BE49-F238E27FC236}">
                            <a16:creationId xmlns:a16="http://schemas.microsoft.com/office/drawing/2014/main" id="{91CAD5CB-F7E2-380B-5303-ACAF8CF03C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371600"/>
                        <a:ext cx="8534400" cy="4648200"/>
                      </a:xfrm>
                      <a:prstGeom prst="rect">
                        <a:avLst/>
                      </a:prstGeom>
                    </p:spPr>
                  </p:pic>
                </p:oleObj>
              </mc:Fallback>
            </mc:AlternateContent>
          </a:graphicData>
        </a:graphic>
      </p:graphicFrame>
      <p:sp>
        <p:nvSpPr>
          <p:cNvPr id="241668" name="Rectangle 4">
            <a:extLst>
              <a:ext uri="{FF2B5EF4-FFF2-40B4-BE49-F238E27FC236}">
                <a16:creationId xmlns:a16="http://schemas.microsoft.com/office/drawing/2014/main" id="{F0395A0A-4037-1095-8948-C6A306828336}"/>
              </a:ext>
            </a:extLst>
          </p:cNvPr>
          <p:cNvSpPr>
            <a:spLocks noChangeArrowheads="1"/>
          </p:cNvSpPr>
          <p:nvPr/>
        </p:nvSpPr>
        <p:spPr bwMode="auto">
          <a:xfrm>
            <a:off x="1752600" y="5562600"/>
            <a:ext cx="8534400" cy="304800"/>
          </a:xfrm>
          <a:prstGeom prst="rect">
            <a:avLst/>
          </a:prstGeom>
          <a:noFill/>
          <a:ln w="38100" algn="ctr">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241669" name="Text Box 5">
            <a:extLst>
              <a:ext uri="{FF2B5EF4-FFF2-40B4-BE49-F238E27FC236}">
                <a16:creationId xmlns:a16="http://schemas.microsoft.com/office/drawing/2014/main" id="{F84C29F5-F1D2-40D4-A590-8AD08A15611A}"/>
              </a:ext>
            </a:extLst>
          </p:cNvPr>
          <p:cNvSpPr txBox="1">
            <a:spLocks noChangeArrowheads="1"/>
          </p:cNvSpPr>
          <p:nvPr/>
        </p:nvSpPr>
        <p:spPr bwMode="auto">
          <a:xfrm>
            <a:off x="2362200" y="6096001"/>
            <a:ext cx="7086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CC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EG" sz="2000"/>
              <a:t>Net Working Capital – Table 9.12</a:t>
            </a:r>
          </a:p>
        </p:txBody>
      </p:sp>
      <p:sp>
        <p:nvSpPr>
          <p:cNvPr id="3" name="TextBox 2">
            <a:extLst>
              <a:ext uri="{FF2B5EF4-FFF2-40B4-BE49-F238E27FC236}">
                <a16:creationId xmlns:a16="http://schemas.microsoft.com/office/drawing/2014/main" id="{75A81E22-28B6-4741-404C-EE971E0049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10A57A-D26E-A61C-8D08-F8F64D7B291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5831" name="Rectangle 7">
            <a:extLst>
              <a:ext uri="{FF2B5EF4-FFF2-40B4-BE49-F238E27FC236}">
                <a16:creationId xmlns:a16="http://schemas.microsoft.com/office/drawing/2014/main" id="{70562320-DDC2-B0F1-AF22-C6DA9BDF7FCF}"/>
              </a:ext>
            </a:extLst>
          </p:cNvPr>
          <p:cNvSpPr>
            <a:spLocks noGrp="1" noChangeArrowheads="1"/>
          </p:cNvSpPr>
          <p:nvPr>
            <p:ph type="title"/>
          </p:nvPr>
        </p:nvSpPr>
        <p:spPr>
          <a:xfrm>
            <a:off x="762000" y="682768"/>
            <a:ext cx="10515600" cy="1325563"/>
          </a:xfrm>
          <a:noFill/>
          <a:ln/>
        </p:spPr>
        <p:txBody>
          <a:bodyPr anchor="t"/>
          <a:lstStyle/>
          <a:p>
            <a:r>
              <a:rPr lang="en-US" altLang="en-EG" dirty="0"/>
              <a:t>Majestic Mulch &amp; Compost Co</a:t>
            </a:r>
          </a:p>
        </p:txBody>
      </p:sp>
      <p:graphicFrame>
        <p:nvGraphicFramePr>
          <p:cNvPr id="205836" name="Object 12">
            <a:extLst>
              <a:ext uri="{FF2B5EF4-FFF2-40B4-BE49-F238E27FC236}">
                <a16:creationId xmlns:a16="http://schemas.microsoft.com/office/drawing/2014/main" id="{7A9474CB-36D9-BDC4-28C7-85110B33D70D}"/>
              </a:ext>
            </a:extLst>
          </p:cNvPr>
          <p:cNvGraphicFramePr>
            <a:graphicFrameLocks noGrp="1" noChangeAspect="1"/>
          </p:cNvGraphicFramePr>
          <p:nvPr>
            <p:ph idx="1"/>
          </p:nvPr>
        </p:nvGraphicFramePr>
        <p:xfrm>
          <a:off x="1828800" y="1447800"/>
          <a:ext cx="8610600" cy="3429000"/>
        </p:xfrm>
        <a:graphic>
          <a:graphicData uri="http://schemas.openxmlformats.org/presentationml/2006/ole">
            <mc:AlternateContent xmlns:mc="http://schemas.openxmlformats.org/markup-compatibility/2006">
              <mc:Choice xmlns:v="urn:schemas-microsoft-com:vml" Requires="v">
                <p:oleObj name="Worksheet" r:id="rId3" imgW="10553700" imgH="3898900" progId="Excel.Sheet.8">
                  <p:embed/>
                </p:oleObj>
              </mc:Choice>
              <mc:Fallback>
                <p:oleObj name="Worksheet" r:id="rId3" imgW="10553700" imgH="3898900" progId="Excel.Sheet.8">
                  <p:embed/>
                  <p:pic>
                    <p:nvPicPr>
                      <p:cNvPr id="205836" name="Object 12">
                        <a:extLst>
                          <a:ext uri="{FF2B5EF4-FFF2-40B4-BE49-F238E27FC236}">
                            <a16:creationId xmlns:a16="http://schemas.microsoft.com/office/drawing/2014/main" id="{7A9474CB-36D9-BDC4-28C7-85110B33D7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1447800"/>
                        <a:ext cx="8610600" cy="3429000"/>
                      </a:xfrm>
                      <a:prstGeom prst="rect">
                        <a:avLst/>
                      </a:prstGeom>
                    </p:spPr>
                  </p:pic>
                </p:oleObj>
              </mc:Fallback>
            </mc:AlternateContent>
          </a:graphicData>
        </a:graphic>
      </p:graphicFrame>
      <p:sp>
        <p:nvSpPr>
          <p:cNvPr id="205837" name="Rectangle 13">
            <a:extLst>
              <a:ext uri="{FF2B5EF4-FFF2-40B4-BE49-F238E27FC236}">
                <a16:creationId xmlns:a16="http://schemas.microsoft.com/office/drawing/2014/main" id="{A90EAA47-7045-A67B-7528-EC4C07283C18}"/>
              </a:ext>
            </a:extLst>
          </p:cNvPr>
          <p:cNvSpPr>
            <a:spLocks noChangeArrowheads="1"/>
          </p:cNvSpPr>
          <p:nvPr/>
        </p:nvSpPr>
        <p:spPr bwMode="auto">
          <a:xfrm>
            <a:off x="1828800" y="1600200"/>
            <a:ext cx="8610600" cy="1295400"/>
          </a:xfrm>
          <a:prstGeom prst="rect">
            <a:avLst/>
          </a:prstGeom>
          <a:noFill/>
          <a:ln w="38100" algn="ctr">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205838" name="Text Box 14">
            <a:extLst>
              <a:ext uri="{FF2B5EF4-FFF2-40B4-BE49-F238E27FC236}">
                <a16:creationId xmlns:a16="http://schemas.microsoft.com/office/drawing/2014/main" id="{C839E550-5885-82F9-3546-CDE75402D3DF}"/>
              </a:ext>
            </a:extLst>
          </p:cNvPr>
          <p:cNvSpPr txBox="1">
            <a:spLocks noChangeArrowheads="1"/>
          </p:cNvSpPr>
          <p:nvPr/>
        </p:nvSpPr>
        <p:spPr bwMode="auto">
          <a:xfrm>
            <a:off x="3200400" y="5181601"/>
            <a:ext cx="58674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CC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EG" sz="2000"/>
              <a:t>MMC Pro Forma Income Statements</a:t>
            </a:r>
          </a:p>
        </p:txBody>
      </p:sp>
      <p:sp>
        <p:nvSpPr>
          <p:cNvPr id="3" name="TextBox 2">
            <a:extLst>
              <a:ext uri="{FF2B5EF4-FFF2-40B4-BE49-F238E27FC236}">
                <a16:creationId xmlns:a16="http://schemas.microsoft.com/office/drawing/2014/main" id="{66FB4045-FBC4-12C7-EC00-531FA96CDC9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0F233AA-6D51-F8F8-8D6A-55B3461A4B82}"/>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3714" name="Rectangle 2">
            <a:extLst>
              <a:ext uri="{FF2B5EF4-FFF2-40B4-BE49-F238E27FC236}">
                <a16:creationId xmlns:a16="http://schemas.microsoft.com/office/drawing/2014/main" id="{FDF11DE2-7944-4060-5189-AD09911F2621}"/>
              </a:ext>
            </a:extLst>
          </p:cNvPr>
          <p:cNvSpPr>
            <a:spLocks noGrp="1" noChangeArrowheads="1"/>
          </p:cNvSpPr>
          <p:nvPr>
            <p:ph type="title"/>
          </p:nvPr>
        </p:nvSpPr>
        <p:spPr>
          <a:xfrm>
            <a:off x="838200" y="647700"/>
            <a:ext cx="10515600" cy="1325563"/>
          </a:xfrm>
          <a:noFill/>
          <a:ln/>
        </p:spPr>
        <p:txBody>
          <a:bodyPr anchor="t"/>
          <a:lstStyle/>
          <a:p>
            <a:r>
              <a:rPr lang="en-US" altLang="en-EG" dirty="0"/>
              <a:t>Majestic Mulch &amp; Compost Co</a:t>
            </a:r>
          </a:p>
        </p:txBody>
      </p:sp>
      <p:graphicFrame>
        <p:nvGraphicFramePr>
          <p:cNvPr id="243716" name="Object 4">
            <a:extLst>
              <a:ext uri="{FF2B5EF4-FFF2-40B4-BE49-F238E27FC236}">
                <a16:creationId xmlns:a16="http://schemas.microsoft.com/office/drawing/2014/main" id="{BAF365BF-16CA-EE7A-696B-9115040A904E}"/>
              </a:ext>
            </a:extLst>
          </p:cNvPr>
          <p:cNvGraphicFramePr>
            <a:graphicFrameLocks noGrp="1" noChangeAspect="1"/>
          </p:cNvGraphicFramePr>
          <p:nvPr>
            <p:ph idx="1"/>
          </p:nvPr>
        </p:nvGraphicFramePr>
        <p:xfrm>
          <a:off x="1828800" y="1447800"/>
          <a:ext cx="8610600" cy="3429000"/>
        </p:xfrm>
        <a:graphic>
          <a:graphicData uri="http://schemas.openxmlformats.org/presentationml/2006/ole">
            <mc:AlternateContent xmlns:mc="http://schemas.openxmlformats.org/markup-compatibility/2006">
              <mc:Choice xmlns:v="urn:schemas-microsoft-com:vml" Requires="v">
                <p:oleObj name="Worksheet" r:id="rId3" imgW="10553700" imgH="3898900" progId="Excel.Sheet.8">
                  <p:embed/>
                </p:oleObj>
              </mc:Choice>
              <mc:Fallback>
                <p:oleObj name="Worksheet" r:id="rId3" imgW="10553700" imgH="3898900" progId="Excel.Sheet.8">
                  <p:embed/>
                  <p:pic>
                    <p:nvPicPr>
                      <p:cNvPr id="243716" name="Object 4">
                        <a:extLst>
                          <a:ext uri="{FF2B5EF4-FFF2-40B4-BE49-F238E27FC236}">
                            <a16:creationId xmlns:a16="http://schemas.microsoft.com/office/drawing/2014/main" id="{BAF365BF-16CA-EE7A-696B-9115040A90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1447800"/>
                        <a:ext cx="8610600" cy="3429000"/>
                      </a:xfrm>
                      <a:prstGeom prst="rect">
                        <a:avLst/>
                      </a:prstGeom>
                    </p:spPr>
                  </p:pic>
                </p:oleObj>
              </mc:Fallback>
            </mc:AlternateContent>
          </a:graphicData>
        </a:graphic>
      </p:graphicFrame>
      <p:sp>
        <p:nvSpPr>
          <p:cNvPr id="243717" name="Rectangle 5">
            <a:extLst>
              <a:ext uri="{FF2B5EF4-FFF2-40B4-BE49-F238E27FC236}">
                <a16:creationId xmlns:a16="http://schemas.microsoft.com/office/drawing/2014/main" id="{2A85D527-5777-143A-2AE9-9ECF09F9127F}"/>
              </a:ext>
            </a:extLst>
          </p:cNvPr>
          <p:cNvSpPr>
            <a:spLocks noChangeArrowheads="1"/>
          </p:cNvSpPr>
          <p:nvPr/>
        </p:nvSpPr>
        <p:spPr bwMode="auto">
          <a:xfrm>
            <a:off x="1828800" y="2971800"/>
            <a:ext cx="8610600" cy="1905000"/>
          </a:xfrm>
          <a:prstGeom prst="rect">
            <a:avLst/>
          </a:prstGeom>
          <a:noFill/>
          <a:ln w="38100" algn="ctr">
            <a:solidFill>
              <a:srgbClr val="CC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EG"/>
          </a:p>
        </p:txBody>
      </p:sp>
      <p:sp>
        <p:nvSpPr>
          <p:cNvPr id="243718" name="Text Box 6">
            <a:extLst>
              <a:ext uri="{FF2B5EF4-FFF2-40B4-BE49-F238E27FC236}">
                <a16:creationId xmlns:a16="http://schemas.microsoft.com/office/drawing/2014/main" id="{7908B1A4-A2B5-09BA-CEC4-A9D29D033246}"/>
              </a:ext>
            </a:extLst>
          </p:cNvPr>
          <p:cNvSpPr txBox="1">
            <a:spLocks noChangeArrowheads="1"/>
          </p:cNvSpPr>
          <p:nvPr/>
        </p:nvSpPr>
        <p:spPr bwMode="auto">
          <a:xfrm>
            <a:off x="3505200" y="5257801"/>
            <a:ext cx="5334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CC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EG" sz="2000"/>
              <a:t>MMC Projected Cash Flows – Table 9.14</a:t>
            </a:r>
          </a:p>
        </p:txBody>
      </p:sp>
      <p:sp>
        <p:nvSpPr>
          <p:cNvPr id="3" name="TextBox 2">
            <a:extLst>
              <a:ext uri="{FF2B5EF4-FFF2-40B4-BE49-F238E27FC236}">
                <a16:creationId xmlns:a16="http://schemas.microsoft.com/office/drawing/2014/main" id="{69FBC281-D2DB-C610-2371-0A002156D3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AF2A6D0-C24F-E1C4-A46F-D462BD9D010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1986" name="Rectangle 2">
            <a:extLst>
              <a:ext uri="{FF2B5EF4-FFF2-40B4-BE49-F238E27FC236}">
                <a16:creationId xmlns:a16="http://schemas.microsoft.com/office/drawing/2014/main" id="{581ADC3C-A8B0-654D-C376-404F950A19CD}"/>
              </a:ext>
            </a:extLst>
          </p:cNvPr>
          <p:cNvSpPr>
            <a:spLocks noGrp="1" noChangeArrowheads="1"/>
          </p:cNvSpPr>
          <p:nvPr>
            <p:ph type="title"/>
          </p:nvPr>
        </p:nvSpPr>
        <p:spPr>
          <a:ln/>
        </p:spPr>
        <p:txBody>
          <a:bodyPr/>
          <a:lstStyle/>
          <a:p>
            <a:r>
              <a:rPr lang="en-US" altLang="en-EG"/>
              <a:t>Evaluating NPV Estimates</a:t>
            </a:r>
          </a:p>
        </p:txBody>
      </p:sp>
      <p:sp>
        <p:nvSpPr>
          <p:cNvPr id="41987" name="Rectangle 3">
            <a:extLst>
              <a:ext uri="{FF2B5EF4-FFF2-40B4-BE49-F238E27FC236}">
                <a16:creationId xmlns:a16="http://schemas.microsoft.com/office/drawing/2014/main" id="{FFCC3473-78FE-E483-05CE-D2C66E189C92}"/>
              </a:ext>
            </a:extLst>
          </p:cNvPr>
          <p:cNvSpPr>
            <a:spLocks noGrp="1" noChangeArrowheads="1"/>
          </p:cNvSpPr>
          <p:nvPr>
            <p:ph type="body" idx="1"/>
          </p:nvPr>
        </p:nvSpPr>
        <p:spPr>
          <a:xfrm>
            <a:off x="2057400" y="1371601"/>
            <a:ext cx="8382000" cy="4983163"/>
          </a:xfrm>
        </p:spPr>
        <p:txBody>
          <a:bodyPr/>
          <a:lstStyle/>
          <a:p>
            <a:r>
              <a:rPr lang="en-US" altLang="en-EG" sz="3600"/>
              <a:t>NPV estimates are only estimates</a:t>
            </a:r>
          </a:p>
          <a:p>
            <a:r>
              <a:rPr lang="en-US" altLang="en-EG" sz="3600"/>
              <a:t>Forecasting risk:</a:t>
            </a:r>
          </a:p>
          <a:p>
            <a:pPr lvl="1"/>
            <a:r>
              <a:rPr lang="en-US" altLang="en-EG" sz="3200"/>
              <a:t>Sensitivity of NPV to changes in cash flow estimates </a:t>
            </a:r>
          </a:p>
          <a:p>
            <a:pPr lvl="2"/>
            <a:r>
              <a:rPr lang="en-US" altLang="en-EG" sz="2800"/>
              <a:t>The more sensitive, the greater the forecasting risk</a:t>
            </a:r>
          </a:p>
          <a:p>
            <a:r>
              <a:rPr lang="en-US" altLang="en-EG" sz="3600"/>
              <a:t>Sources of value </a:t>
            </a:r>
          </a:p>
          <a:p>
            <a:pPr lvl="2"/>
            <a:r>
              <a:rPr lang="en-US" altLang="en-EG" sz="2800"/>
              <a:t>Be able to articulate why this project creates value</a:t>
            </a:r>
          </a:p>
        </p:txBody>
      </p:sp>
      <p:sp>
        <p:nvSpPr>
          <p:cNvPr id="3" name="TextBox 2">
            <a:extLst>
              <a:ext uri="{FF2B5EF4-FFF2-40B4-BE49-F238E27FC236}">
                <a16:creationId xmlns:a16="http://schemas.microsoft.com/office/drawing/2014/main" id="{C1CCCE80-52E4-C2DB-D7F8-5065BF6AB6F0}"/>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fade thruBlk="1"/>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632D825-80AA-398F-3FA6-B7937F99B0A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9922" name="Rectangle 2">
            <a:extLst>
              <a:ext uri="{FF2B5EF4-FFF2-40B4-BE49-F238E27FC236}">
                <a16:creationId xmlns:a16="http://schemas.microsoft.com/office/drawing/2014/main" id="{D85AC493-52DF-C927-5331-F5271A670D65}"/>
              </a:ext>
            </a:extLst>
          </p:cNvPr>
          <p:cNvSpPr>
            <a:spLocks noGrp="1" noChangeArrowheads="1"/>
          </p:cNvSpPr>
          <p:nvPr>
            <p:ph type="title"/>
          </p:nvPr>
        </p:nvSpPr>
        <p:spPr>
          <a:ln/>
        </p:spPr>
        <p:txBody>
          <a:bodyPr/>
          <a:lstStyle/>
          <a:p>
            <a:r>
              <a:rPr lang="en-US" altLang="en-EG"/>
              <a:t>Scenario Analysis</a:t>
            </a:r>
          </a:p>
        </p:txBody>
      </p:sp>
      <p:sp>
        <p:nvSpPr>
          <p:cNvPr id="209923" name="Rectangle 3">
            <a:extLst>
              <a:ext uri="{FF2B5EF4-FFF2-40B4-BE49-F238E27FC236}">
                <a16:creationId xmlns:a16="http://schemas.microsoft.com/office/drawing/2014/main" id="{1ECE0A0B-0E34-2948-32F2-59EE9D98DA54}"/>
              </a:ext>
            </a:extLst>
          </p:cNvPr>
          <p:cNvSpPr>
            <a:spLocks noGrp="1" noChangeArrowheads="1"/>
          </p:cNvSpPr>
          <p:nvPr>
            <p:ph type="body" idx="1"/>
          </p:nvPr>
        </p:nvSpPr>
        <p:spPr>
          <a:xfrm>
            <a:off x="1981200" y="1447801"/>
            <a:ext cx="8458200" cy="4530725"/>
          </a:xfrm>
        </p:spPr>
        <p:txBody>
          <a:bodyPr/>
          <a:lstStyle/>
          <a:p>
            <a:pPr>
              <a:lnSpc>
                <a:spcPct val="120000"/>
              </a:lnSpc>
            </a:pPr>
            <a:r>
              <a:rPr lang="en-US" altLang="en-EG" sz="3600"/>
              <a:t>Examines several possible situations:</a:t>
            </a:r>
          </a:p>
          <a:p>
            <a:pPr lvl="1">
              <a:lnSpc>
                <a:spcPct val="120000"/>
              </a:lnSpc>
            </a:pPr>
            <a:r>
              <a:rPr lang="en-US" altLang="en-EG" sz="3200"/>
              <a:t>Worst case</a:t>
            </a:r>
          </a:p>
          <a:p>
            <a:pPr lvl="1">
              <a:lnSpc>
                <a:spcPct val="120000"/>
              </a:lnSpc>
            </a:pPr>
            <a:r>
              <a:rPr lang="en-US" altLang="en-EG" sz="3200"/>
              <a:t>Base case or most likely case</a:t>
            </a:r>
          </a:p>
          <a:p>
            <a:pPr lvl="1">
              <a:lnSpc>
                <a:spcPct val="120000"/>
              </a:lnSpc>
            </a:pPr>
            <a:r>
              <a:rPr lang="en-US" altLang="en-EG" sz="3200"/>
              <a:t>Best case</a:t>
            </a:r>
          </a:p>
          <a:p>
            <a:pPr>
              <a:lnSpc>
                <a:spcPct val="120000"/>
              </a:lnSpc>
            </a:pPr>
            <a:r>
              <a:rPr lang="en-US" altLang="en-EG" sz="3600"/>
              <a:t>Provides a range of possible outcomes</a:t>
            </a:r>
          </a:p>
        </p:txBody>
      </p:sp>
      <p:sp>
        <p:nvSpPr>
          <p:cNvPr id="3" name="TextBox 2">
            <a:extLst>
              <a:ext uri="{FF2B5EF4-FFF2-40B4-BE49-F238E27FC236}">
                <a16:creationId xmlns:a16="http://schemas.microsoft.com/office/drawing/2014/main" id="{3394CC1D-0B0A-4171-EB7C-668CD9C3AE4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063C5F0-6774-C48F-DCF7-E88C4A31695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4740" name="Text Box 4">
            <a:extLst>
              <a:ext uri="{FF2B5EF4-FFF2-40B4-BE49-F238E27FC236}">
                <a16:creationId xmlns:a16="http://schemas.microsoft.com/office/drawing/2014/main" id="{6DDB69E3-8B0D-F695-0C3D-041AC82632A4}"/>
              </a:ext>
            </a:extLst>
          </p:cNvPr>
          <p:cNvSpPr txBox="1">
            <a:spLocks noChangeArrowheads="1"/>
          </p:cNvSpPr>
          <p:nvPr/>
        </p:nvSpPr>
        <p:spPr bwMode="auto">
          <a:xfrm>
            <a:off x="762000" y="685800"/>
            <a:ext cx="8077200" cy="647550"/>
          </a:xfrm>
          <a:prstGeom prst="rect">
            <a:avLst/>
          </a:prstGeom>
          <a:noFill/>
          <a:ln w="9525">
            <a:solidFill>
              <a:srgbClr val="8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en-US" altLang="en-EG" sz="4400" dirty="0"/>
              <a:t>Scenario Analysis Example</a:t>
            </a:r>
            <a:endParaRPr lang="en-US" altLang="en-EG" sz="3600" dirty="0"/>
          </a:p>
        </p:txBody>
      </p:sp>
      <p:sp>
        <p:nvSpPr>
          <p:cNvPr id="244741" name="Text Box 5">
            <a:extLst>
              <a:ext uri="{FF2B5EF4-FFF2-40B4-BE49-F238E27FC236}">
                <a16:creationId xmlns:a16="http://schemas.microsoft.com/office/drawing/2014/main" id="{4F066291-BC05-1EED-D3BB-9A0E717689D3}"/>
              </a:ext>
            </a:extLst>
          </p:cNvPr>
          <p:cNvSpPr txBox="1">
            <a:spLocks noChangeArrowheads="1"/>
          </p:cNvSpPr>
          <p:nvPr/>
        </p:nvSpPr>
        <p:spPr bwMode="auto">
          <a:xfrm>
            <a:off x="8399465" y="5356225"/>
            <a:ext cx="3048000"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en-US" altLang="en-EG" sz="2000" b="1" dirty="0"/>
              <a:t>Note: “Lower” </a:t>
            </a:r>
            <a:r>
              <a:rPr lang="en-US" altLang="en-EG" sz="2000" b="1" dirty="0">
                <a:cs typeface="Arial" panose="020B0604020202020204" pitchFamily="34" charset="0"/>
              </a:rPr>
              <a:t>≠ Worst</a:t>
            </a:r>
          </a:p>
          <a:p>
            <a:pPr algn="l">
              <a:spcBef>
                <a:spcPct val="50000"/>
              </a:spcBef>
            </a:pPr>
            <a:r>
              <a:rPr lang="en-US" altLang="en-EG" sz="2000" b="1" dirty="0">
                <a:cs typeface="Arial" panose="020B0604020202020204" pitchFamily="34" charset="0"/>
              </a:rPr>
              <a:t>          “Upper” </a:t>
            </a:r>
            <a:r>
              <a:rPr lang="en-US" altLang="en-EG" sz="2000" b="1" dirty="0"/>
              <a:t>≠ Best</a:t>
            </a:r>
          </a:p>
        </p:txBody>
      </p:sp>
      <p:graphicFrame>
        <p:nvGraphicFramePr>
          <p:cNvPr id="244742" name="Object 6">
            <a:extLst>
              <a:ext uri="{FF2B5EF4-FFF2-40B4-BE49-F238E27FC236}">
                <a16:creationId xmlns:a16="http://schemas.microsoft.com/office/drawing/2014/main" id="{AEB773F6-424A-3434-FC3D-4304BAA91E43}"/>
              </a:ext>
            </a:extLst>
          </p:cNvPr>
          <p:cNvGraphicFramePr>
            <a:graphicFrameLocks noGrp="1" noChangeAspect="1"/>
          </p:cNvGraphicFramePr>
          <p:nvPr>
            <p:ph idx="1"/>
          </p:nvPr>
        </p:nvGraphicFramePr>
        <p:xfrm>
          <a:off x="2667001" y="1219201"/>
          <a:ext cx="6875463" cy="4233863"/>
        </p:xfrm>
        <a:graphic>
          <a:graphicData uri="http://schemas.openxmlformats.org/presentationml/2006/ole">
            <mc:AlternateContent xmlns:mc="http://schemas.openxmlformats.org/markup-compatibility/2006">
              <mc:Choice xmlns:v="urn:schemas-microsoft-com:vml" Requires="v">
                <p:oleObj name="Worksheet" r:id="rId2" imgW="4521200" imgH="2781300" progId="Excel.Sheet.8">
                  <p:embed/>
                </p:oleObj>
              </mc:Choice>
              <mc:Fallback>
                <p:oleObj name="Worksheet" r:id="rId2" imgW="4521200" imgH="2781300" progId="Excel.Sheet.8">
                  <p:embed/>
                  <p:pic>
                    <p:nvPicPr>
                      <p:cNvPr id="244742" name="Object 6">
                        <a:extLst>
                          <a:ext uri="{FF2B5EF4-FFF2-40B4-BE49-F238E27FC236}">
                            <a16:creationId xmlns:a16="http://schemas.microsoft.com/office/drawing/2014/main" id="{AEB773F6-424A-3434-FC3D-4304BAA91E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1" y="1219201"/>
                        <a:ext cx="6875463" cy="4233863"/>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B2436688-90DF-F865-AA28-383BF7262522}"/>
              </a:ext>
            </a:extLst>
          </p:cNvPr>
          <p:cNvSpPr txBox="1"/>
          <p:nvPr/>
        </p:nvSpPr>
        <p:spPr>
          <a:xfrm>
            <a:off x="4787900" y="6388734"/>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8CA1D00-59ED-9AD3-2093-17A2F02B2FD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aphicFrame>
        <p:nvGraphicFramePr>
          <p:cNvPr id="207881" name="Object 9">
            <a:extLst>
              <a:ext uri="{FF2B5EF4-FFF2-40B4-BE49-F238E27FC236}">
                <a16:creationId xmlns:a16="http://schemas.microsoft.com/office/drawing/2014/main" id="{555D4A10-6C0A-5733-F6CC-88A7627AA72E}"/>
              </a:ext>
            </a:extLst>
          </p:cNvPr>
          <p:cNvGraphicFramePr>
            <a:graphicFrameLocks noGrp="1" noChangeAspect="1"/>
          </p:cNvGraphicFramePr>
          <p:nvPr>
            <p:ph idx="1"/>
            <p:extLst>
              <p:ext uri="{D42A27DB-BD31-4B8C-83A1-F6EECF244321}">
                <p14:modId xmlns:p14="http://schemas.microsoft.com/office/powerpoint/2010/main" val="2882137431"/>
              </p:ext>
            </p:extLst>
          </p:nvPr>
        </p:nvGraphicFramePr>
        <p:xfrm>
          <a:off x="3581402" y="1262181"/>
          <a:ext cx="4612103" cy="4836323"/>
        </p:xfrm>
        <a:graphic>
          <a:graphicData uri="http://schemas.openxmlformats.org/presentationml/2006/ole">
            <mc:AlternateContent xmlns:mc="http://schemas.openxmlformats.org/markup-compatibility/2006">
              <mc:Choice xmlns:v="urn:schemas-microsoft-com:vml" Requires="v">
                <p:oleObj name="Worksheet" r:id="rId2" imgW="4521200" imgH="4533900" progId="Excel.Sheet.8">
                  <p:embed/>
                </p:oleObj>
              </mc:Choice>
              <mc:Fallback>
                <p:oleObj name="Worksheet" r:id="rId2" imgW="4521200" imgH="4533900" progId="Excel.Sheet.8">
                  <p:embed/>
                  <p:pic>
                    <p:nvPicPr>
                      <p:cNvPr id="207881" name="Object 9">
                        <a:extLst>
                          <a:ext uri="{FF2B5EF4-FFF2-40B4-BE49-F238E27FC236}">
                            <a16:creationId xmlns:a16="http://schemas.microsoft.com/office/drawing/2014/main" id="{555D4A10-6C0A-5733-F6CC-88A7627AA7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2" y="1262181"/>
                        <a:ext cx="4612103" cy="4836323"/>
                      </a:xfrm>
                      <a:prstGeom prst="rect">
                        <a:avLst/>
                      </a:prstGeom>
                      <a:noFill/>
                    </p:spPr>
                  </p:pic>
                </p:oleObj>
              </mc:Fallback>
            </mc:AlternateContent>
          </a:graphicData>
        </a:graphic>
      </p:graphicFrame>
      <p:sp>
        <p:nvSpPr>
          <p:cNvPr id="207882" name="Text Box 10">
            <a:extLst>
              <a:ext uri="{FF2B5EF4-FFF2-40B4-BE49-F238E27FC236}">
                <a16:creationId xmlns:a16="http://schemas.microsoft.com/office/drawing/2014/main" id="{43F0610E-7FBD-1A23-1664-39A12F878D17}"/>
              </a:ext>
            </a:extLst>
          </p:cNvPr>
          <p:cNvSpPr txBox="1">
            <a:spLocks noChangeArrowheads="1"/>
          </p:cNvSpPr>
          <p:nvPr/>
        </p:nvSpPr>
        <p:spPr bwMode="auto">
          <a:xfrm>
            <a:off x="749300" y="647700"/>
            <a:ext cx="8077200" cy="647550"/>
          </a:xfrm>
          <a:prstGeom prst="rect">
            <a:avLst/>
          </a:prstGeom>
          <a:noFill/>
          <a:ln w="9525">
            <a:solidFill>
              <a:srgbClr val="8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50000"/>
              </a:spcBef>
            </a:pPr>
            <a:r>
              <a:rPr lang="en-US" altLang="en-EG" sz="4400"/>
              <a:t>Scenario Analysis Example</a:t>
            </a:r>
            <a:endParaRPr lang="en-US" altLang="en-EG" sz="3600"/>
          </a:p>
        </p:txBody>
      </p:sp>
      <p:sp>
        <p:nvSpPr>
          <p:cNvPr id="3" name="TextBox 2">
            <a:extLst>
              <a:ext uri="{FF2B5EF4-FFF2-40B4-BE49-F238E27FC236}">
                <a16:creationId xmlns:a16="http://schemas.microsoft.com/office/drawing/2014/main" id="{A70822C6-BCB6-2BA1-911A-E8602D858BC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82AA6E-A5A2-B899-2C93-B7EA020AFD7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10946" name="Rectangle 2">
            <a:extLst>
              <a:ext uri="{FF2B5EF4-FFF2-40B4-BE49-F238E27FC236}">
                <a16:creationId xmlns:a16="http://schemas.microsoft.com/office/drawing/2014/main" id="{4DAC6CEA-E1E5-5507-C370-4B34658F4123}"/>
              </a:ext>
            </a:extLst>
          </p:cNvPr>
          <p:cNvSpPr>
            <a:spLocks noGrp="1" noChangeArrowheads="1"/>
          </p:cNvSpPr>
          <p:nvPr>
            <p:ph type="title"/>
          </p:nvPr>
        </p:nvSpPr>
        <p:spPr>
          <a:ln/>
        </p:spPr>
        <p:txBody>
          <a:bodyPr/>
          <a:lstStyle/>
          <a:p>
            <a:r>
              <a:rPr lang="en-US" altLang="en-EG" sz="4000"/>
              <a:t>Problems with Scenario Analysis</a:t>
            </a:r>
          </a:p>
        </p:txBody>
      </p:sp>
      <p:sp>
        <p:nvSpPr>
          <p:cNvPr id="210947" name="Rectangle 3">
            <a:extLst>
              <a:ext uri="{FF2B5EF4-FFF2-40B4-BE49-F238E27FC236}">
                <a16:creationId xmlns:a16="http://schemas.microsoft.com/office/drawing/2014/main" id="{FDC04020-83FC-6228-6EC0-2C3289635D44}"/>
              </a:ext>
            </a:extLst>
          </p:cNvPr>
          <p:cNvSpPr>
            <a:spLocks noGrp="1" noChangeArrowheads="1"/>
          </p:cNvSpPr>
          <p:nvPr>
            <p:ph type="body" idx="1"/>
          </p:nvPr>
        </p:nvSpPr>
        <p:spPr>
          <a:xfrm>
            <a:off x="2133600" y="1600201"/>
            <a:ext cx="8077200" cy="4530725"/>
          </a:xfrm>
        </p:spPr>
        <p:txBody>
          <a:bodyPr/>
          <a:lstStyle/>
          <a:p>
            <a:pPr>
              <a:lnSpc>
                <a:spcPct val="90000"/>
              </a:lnSpc>
            </a:pPr>
            <a:r>
              <a:rPr lang="en-US" altLang="en-EG" sz="3600"/>
              <a:t>Considers only a few possible out-comes</a:t>
            </a:r>
          </a:p>
          <a:p>
            <a:pPr>
              <a:lnSpc>
                <a:spcPct val="90000"/>
              </a:lnSpc>
            </a:pPr>
            <a:r>
              <a:rPr lang="en-US" altLang="en-EG" sz="3600"/>
              <a:t>Assumes perfectly correlated inputs</a:t>
            </a:r>
          </a:p>
          <a:p>
            <a:pPr lvl="1">
              <a:lnSpc>
                <a:spcPct val="90000"/>
              </a:lnSpc>
            </a:pPr>
            <a:r>
              <a:rPr lang="en-US" altLang="en-EG" sz="3200"/>
              <a:t>All “bad” values occur together and all “good” values occur together</a:t>
            </a:r>
          </a:p>
          <a:p>
            <a:pPr>
              <a:lnSpc>
                <a:spcPct val="90000"/>
              </a:lnSpc>
            </a:pPr>
            <a:r>
              <a:rPr lang="en-US" altLang="en-EG" sz="3600"/>
              <a:t>Focuses on stand-alone risk, although subjective adjustments can be made</a:t>
            </a:r>
          </a:p>
          <a:p>
            <a:pPr>
              <a:lnSpc>
                <a:spcPct val="90000"/>
              </a:lnSpc>
            </a:pPr>
            <a:endParaRPr lang="en-US" altLang="en-EG" sz="3600"/>
          </a:p>
        </p:txBody>
      </p:sp>
      <p:sp>
        <p:nvSpPr>
          <p:cNvPr id="3" name="TextBox 2">
            <a:extLst>
              <a:ext uri="{FF2B5EF4-FFF2-40B4-BE49-F238E27FC236}">
                <a16:creationId xmlns:a16="http://schemas.microsoft.com/office/drawing/2014/main" id="{16293551-5250-AE98-73FC-E7F689FBEB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D333CAF-B00F-9462-52FE-3BA769FDCD9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79202" name="Rectangle 2">
            <a:extLst>
              <a:ext uri="{FF2B5EF4-FFF2-40B4-BE49-F238E27FC236}">
                <a16:creationId xmlns:a16="http://schemas.microsoft.com/office/drawing/2014/main" id="{06DBC8DD-7C67-A5D6-8D60-570AB74419F2}"/>
              </a:ext>
            </a:extLst>
          </p:cNvPr>
          <p:cNvSpPr>
            <a:spLocks noGrp="1" noChangeArrowheads="1"/>
          </p:cNvSpPr>
          <p:nvPr>
            <p:ph type="title"/>
          </p:nvPr>
        </p:nvSpPr>
        <p:spPr>
          <a:xfrm>
            <a:off x="954505" y="685800"/>
            <a:ext cx="8229600" cy="1143000"/>
          </a:xfrm>
          <a:ln/>
        </p:spPr>
        <p:txBody>
          <a:bodyPr/>
          <a:lstStyle/>
          <a:p>
            <a:r>
              <a:rPr lang="en-US" altLang="en-EG" dirty="0"/>
              <a:t>Sensitivity Analysis</a:t>
            </a:r>
          </a:p>
        </p:txBody>
      </p:sp>
      <p:sp>
        <p:nvSpPr>
          <p:cNvPr id="179203" name="Rectangle 3">
            <a:extLst>
              <a:ext uri="{FF2B5EF4-FFF2-40B4-BE49-F238E27FC236}">
                <a16:creationId xmlns:a16="http://schemas.microsoft.com/office/drawing/2014/main" id="{425A2C6B-4942-AA60-46E1-22383375A065}"/>
              </a:ext>
            </a:extLst>
          </p:cNvPr>
          <p:cNvSpPr>
            <a:spLocks noGrp="1" noChangeArrowheads="1"/>
          </p:cNvSpPr>
          <p:nvPr>
            <p:ph type="body" idx="1"/>
          </p:nvPr>
        </p:nvSpPr>
        <p:spPr>
          <a:xfrm>
            <a:off x="2209800" y="1870041"/>
            <a:ext cx="7772400" cy="4530725"/>
          </a:xfrm>
        </p:spPr>
        <p:txBody>
          <a:bodyPr/>
          <a:lstStyle/>
          <a:p>
            <a:r>
              <a:rPr lang="en-US" altLang="en-EG" dirty="0"/>
              <a:t>Shows how changes in an input variable affect NPV or IRR</a:t>
            </a:r>
          </a:p>
          <a:p>
            <a:r>
              <a:rPr lang="en-US" altLang="en-EG" dirty="0"/>
              <a:t>Each variable is fixed except one</a:t>
            </a:r>
          </a:p>
          <a:p>
            <a:pPr lvl="1"/>
            <a:r>
              <a:rPr lang="en-US" altLang="en-EG" dirty="0"/>
              <a:t> Change one variable to see the effect on NPV or IRR</a:t>
            </a:r>
          </a:p>
          <a:p>
            <a:r>
              <a:rPr lang="en-US" altLang="en-EG" dirty="0"/>
              <a:t>Answers “what if” questions </a:t>
            </a:r>
          </a:p>
        </p:txBody>
      </p:sp>
      <p:sp>
        <p:nvSpPr>
          <p:cNvPr id="3" name="TextBox 2">
            <a:extLst>
              <a:ext uri="{FF2B5EF4-FFF2-40B4-BE49-F238E27FC236}">
                <a16:creationId xmlns:a16="http://schemas.microsoft.com/office/drawing/2014/main" id="{906D66E7-01D1-BEA2-E93E-DAD95E87C1A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6F912F-EB17-F8F3-1A94-C622E261A90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14022" name="Text Box 6">
            <a:extLst>
              <a:ext uri="{FF2B5EF4-FFF2-40B4-BE49-F238E27FC236}">
                <a16:creationId xmlns:a16="http://schemas.microsoft.com/office/drawing/2014/main" id="{8BA84FCF-B2A4-8F77-5EF7-25D85A1A127C}"/>
              </a:ext>
            </a:extLst>
          </p:cNvPr>
          <p:cNvSpPr txBox="1">
            <a:spLocks noChangeArrowheads="1"/>
          </p:cNvSpPr>
          <p:nvPr/>
        </p:nvSpPr>
        <p:spPr bwMode="auto">
          <a:xfrm>
            <a:off x="762000" y="705853"/>
            <a:ext cx="4638675" cy="1323439"/>
          </a:xfrm>
          <a:prstGeom prst="rect">
            <a:avLst/>
          </a:prstGeom>
          <a:noFill/>
          <a:ln w="9525">
            <a:solidFill>
              <a:srgbClr val="8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EG" sz="4400"/>
              <a:t>Sensitivity Analysis: </a:t>
            </a:r>
            <a:r>
              <a:rPr lang="en-US" altLang="en-EG" sz="3600"/>
              <a:t>Unit Sales</a:t>
            </a:r>
          </a:p>
        </p:txBody>
      </p:sp>
      <p:graphicFrame>
        <p:nvGraphicFramePr>
          <p:cNvPr id="214028" name="Object 12">
            <a:extLst>
              <a:ext uri="{FF2B5EF4-FFF2-40B4-BE49-F238E27FC236}">
                <a16:creationId xmlns:a16="http://schemas.microsoft.com/office/drawing/2014/main" id="{DBC8933F-4E46-864A-5F8B-C716A7089235}"/>
              </a:ext>
            </a:extLst>
          </p:cNvPr>
          <p:cNvGraphicFramePr>
            <a:graphicFrameLocks noGrp="1" noChangeAspect="1"/>
          </p:cNvGraphicFramePr>
          <p:nvPr>
            <p:ph sz="half" idx="1"/>
            <p:extLst>
              <p:ext uri="{D42A27DB-BD31-4B8C-83A1-F6EECF244321}">
                <p14:modId xmlns:p14="http://schemas.microsoft.com/office/powerpoint/2010/main" val="2017055342"/>
              </p:ext>
            </p:extLst>
          </p:nvPr>
        </p:nvGraphicFramePr>
        <p:xfrm>
          <a:off x="6467475" y="688458"/>
          <a:ext cx="3879242" cy="5447646"/>
        </p:xfrm>
        <a:graphic>
          <a:graphicData uri="http://schemas.openxmlformats.org/presentationml/2006/ole">
            <mc:AlternateContent xmlns:mc="http://schemas.openxmlformats.org/markup-compatibility/2006">
              <mc:Choice xmlns:v="urn:schemas-microsoft-com:vml" Requires="v">
                <p:oleObj name="Worksheet" r:id="rId2" imgW="4495800" imgH="6311900" progId="Excel.Sheet.8">
                  <p:embed/>
                </p:oleObj>
              </mc:Choice>
              <mc:Fallback>
                <p:oleObj name="Worksheet" r:id="rId2" imgW="4495800" imgH="6311900" progId="Excel.Sheet.8">
                  <p:embed/>
                  <p:pic>
                    <p:nvPicPr>
                      <p:cNvPr id="214028" name="Object 12">
                        <a:extLst>
                          <a:ext uri="{FF2B5EF4-FFF2-40B4-BE49-F238E27FC236}">
                            <a16:creationId xmlns:a16="http://schemas.microsoft.com/office/drawing/2014/main" id="{DBC8933F-4E46-864A-5F8B-C716A70892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7475" y="688458"/>
                        <a:ext cx="3879242" cy="5447646"/>
                      </a:xfrm>
                      <a:prstGeom prst="rect">
                        <a:avLst/>
                      </a:prstGeom>
                    </p:spPr>
                  </p:pic>
                </p:oleObj>
              </mc:Fallback>
            </mc:AlternateContent>
          </a:graphicData>
        </a:graphic>
      </p:graphicFrame>
      <p:graphicFrame>
        <p:nvGraphicFramePr>
          <p:cNvPr id="214031" name="Object 15">
            <a:extLst>
              <a:ext uri="{FF2B5EF4-FFF2-40B4-BE49-F238E27FC236}">
                <a16:creationId xmlns:a16="http://schemas.microsoft.com/office/drawing/2014/main" id="{D12A9071-5C44-0E6F-9CB6-001AEA25ECC8}"/>
              </a:ext>
            </a:extLst>
          </p:cNvPr>
          <p:cNvGraphicFramePr>
            <a:graphicFrameLocks noGrp="1" noChangeAspect="1"/>
          </p:cNvGraphicFramePr>
          <p:nvPr>
            <p:ph sz="half" idx="2"/>
          </p:nvPr>
        </p:nvGraphicFramePr>
        <p:xfrm>
          <a:off x="1828800" y="2514601"/>
          <a:ext cx="4267200" cy="3167063"/>
        </p:xfrm>
        <a:graphic>
          <a:graphicData uri="http://schemas.openxmlformats.org/presentationml/2006/ole">
            <mc:AlternateContent xmlns:mc="http://schemas.openxmlformats.org/markup-compatibility/2006">
              <mc:Choice xmlns:v="urn:schemas-microsoft-com:vml" Requires="v">
                <p:oleObj name="Chart" r:id="rId4" imgW="6032500" imgH="4483100" progId="Excel.Chart.8">
                  <p:embed/>
                </p:oleObj>
              </mc:Choice>
              <mc:Fallback>
                <p:oleObj name="Chart" r:id="rId4" imgW="6032500" imgH="4483100" progId="Excel.Chart.8">
                  <p:embed/>
                  <p:pic>
                    <p:nvPicPr>
                      <p:cNvPr id="214031" name="Object 15">
                        <a:extLst>
                          <a:ext uri="{FF2B5EF4-FFF2-40B4-BE49-F238E27FC236}">
                            <a16:creationId xmlns:a16="http://schemas.microsoft.com/office/drawing/2014/main" id="{D12A9071-5C44-0E6F-9CB6-001AEA25EC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2514601"/>
                        <a:ext cx="4267200" cy="3167063"/>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67BF2C84-8494-8D86-E3B6-CB3F7F86646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9728177-5B0C-CD2A-A3A9-2473B76D6304}"/>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5763" name="Text Box 3">
            <a:extLst>
              <a:ext uri="{FF2B5EF4-FFF2-40B4-BE49-F238E27FC236}">
                <a16:creationId xmlns:a16="http://schemas.microsoft.com/office/drawing/2014/main" id="{5D22E517-A29F-E4B9-FB0B-51C13B65E8F4}"/>
              </a:ext>
            </a:extLst>
          </p:cNvPr>
          <p:cNvSpPr txBox="1">
            <a:spLocks noChangeArrowheads="1"/>
          </p:cNvSpPr>
          <p:nvPr/>
        </p:nvSpPr>
        <p:spPr bwMode="auto">
          <a:xfrm>
            <a:off x="762000" y="661988"/>
            <a:ext cx="4267200" cy="1990725"/>
          </a:xfrm>
          <a:prstGeom prst="rect">
            <a:avLst/>
          </a:prstGeom>
          <a:noFill/>
          <a:ln w="9525">
            <a:solidFill>
              <a:srgbClr val="8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en-US" altLang="en-EG" sz="4400" dirty="0"/>
              <a:t>Sensitivity Analysis: </a:t>
            </a:r>
            <a:r>
              <a:rPr lang="en-US" altLang="en-EG" sz="3600" dirty="0"/>
              <a:t>Fixed Costs</a:t>
            </a:r>
          </a:p>
        </p:txBody>
      </p:sp>
      <p:graphicFrame>
        <p:nvGraphicFramePr>
          <p:cNvPr id="245767" name="Object 7">
            <a:extLst>
              <a:ext uri="{FF2B5EF4-FFF2-40B4-BE49-F238E27FC236}">
                <a16:creationId xmlns:a16="http://schemas.microsoft.com/office/drawing/2014/main" id="{14649DC8-BDE6-32F5-7B0B-CC4C4AC10969}"/>
              </a:ext>
            </a:extLst>
          </p:cNvPr>
          <p:cNvGraphicFramePr>
            <a:graphicFrameLocks noGrp="1" noChangeAspect="1"/>
          </p:cNvGraphicFramePr>
          <p:nvPr>
            <p:ph sz="half" idx="2"/>
          </p:nvPr>
        </p:nvGraphicFramePr>
        <p:xfrm>
          <a:off x="1828800" y="2667001"/>
          <a:ext cx="4267200" cy="3140075"/>
        </p:xfrm>
        <a:graphic>
          <a:graphicData uri="http://schemas.openxmlformats.org/presentationml/2006/ole">
            <mc:AlternateContent xmlns:mc="http://schemas.openxmlformats.org/markup-compatibility/2006">
              <mc:Choice xmlns:v="urn:schemas-microsoft-com:vml" Requires="v">
                <p:oleObj name="Chart" r:id="rId2" imgW="6210300" imgH="4572000" progId="Excel.Chart.8">
                  <p:embed/>
                </p:oleObj>
              </mc:Choice>
              <mc:Fallback>
                <p:oleObj name="Chart" r:id="rId2" imgW="6210300" imgH="4572000" progId="Excel.Chart.8">
                  <p:embed/>
                  <p:pic>
                    <p:nvPicPr>
                      <p:cNvPr id="245767" name="Object 7">
                        <a:extLst>
                          <a:ext uri="{FF2B5EF4-FFF2-40B4-BE49-F238E27FC236}">
                            <a16:creationId xmlns:a16="http://schemas.microsoft.com/office/drawing/2014/main" id="{14649DC8-BDE6-32F5-7B0B-CC4C4AC109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667001"/>
                        <a:ext cx="4267200" cy="3140075"/>
                      </a:xfrm>
                      <a:prstGeom prst="rect">
                        <a:avLst/>
                      </a:prstGeom>
                    </p:spPr>
                  </p:pic>
                </p:oleObj>
              </mc:Fallback>
            </mc:AlternateContent>
          </a:graphicData>
        </a:graphic>
      </p:graphicFrame>
      <p:graphicFrame>
        <p:nvGraphicFramePr>
          <p:cNvPr id="245770" name="Object 10">
            <a:extLst>
              <a:ext uri="{FF2B5EF4-FFF2-40B4-BE49-F238E27FC236}">
                <a16:creationId xmlns:a16="http://schemas.microsoft.com/office/drawing/2014/main" id="{5D73FD71-812D-F227-6219-3798169018B5}"/>
              </a:ext>
            </a:extLst>
          </p:cNvPr>
          <p:cNvGraphicFramePr>
            <a:graphicFrameLocks noGrp="1" noChangeAspect="1"/>
          </p:cNvGraphicFramePr>
          <p:nvPr>
            <p:ph sz="half" idx="1"/>
            <p:extLst>
              <p:ext uri="{D42A27DB-BD31-4B8C-83A1-F6EECF244321}">
                <p14:modId xmlns:p14="http://schemas.microsoft.com/office/powerpoint/2010/main" val="2961412439"/>
              </p:ext>
            </p:extLst>
          </p:nvPr>
        </p:nvGraphicFramePr>
        <p:xfrm>
          <a:off x="6701589" y="696437"/>
          <a:ext cx="3790198" cy="5323361"/>
        </p:xfrm>
        <a:graphic>
          <a:graphicData uri="http://schemas.openxmlformats.org/presentationml/2006/ole">
            <mc:AlternateContent xmlns:mc="http://schemas.openxmlformats.org/markup-compatibility/2006">
              <mc:Choice xmlns:v="urn:schemas-microsoft-com:vml" Requires="v">
                <p:oleObj name="Worksheet" r:id="rId4" imgW="4495800" imgH="6311900" progId="Excel.Sheet.8">
                  <p:embed/>
                </p:oleObj>
              </mc:Choice>
              <mc:Fallback>
                <p:oleObj name="Worksheet" r:id="rId4" imgW="4495800" imgH="6311900" progId="Excel.Sheet.8">
                  <p:embed/>
                  <p:pic>
                    <p:nvPicPr>
                      <p:cNvPr id="245770" name="Object 10">
                        <a:extLst>
                          <a:ext uri="{FF2B5EF4-FFF2-40B4-BE49-F238E27FC236}">
                            <a16:creationId xmlns:a16="http://schemas.microsoft.com/office/drawing/2014/main" id="{5D73FD71-812D-F227-6219-3798169018B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01589" y="696437"/>
                        <a:ext cx="3790198" cy="5323361"/>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948717C3-4FB5-16F4-4C67-CA49B81E18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2264322-8E9E-E4F0-95D6-342A70F939F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90466" name="Rectangle 2">
            <a:extLst>
              <a:ext uri="{FF2B5EF4-FFF2-40B4-BE49-F238E27FC236}">
                <a16:creationId xmlns:a16="http://schemas.microsoft.com/office/drawing/2014/main" id="{56515E2C-92D4-82D2-35D8-C7BF253FBCF9}"/>
              </a:ext>
            </a:extLst>
          </p:cNvPr>
          <p:cNvSpPr>
            <a:spLocks noGrp="1" noChangeArrowheads="1"/>
          </p:cNvSpPr>
          <p:nvPr>
            <p:ph type="title"/>
          </p:nvPr>
        </p:nvSpPr>
        <p:spPr>
          <a:xfrm>
            <a:off x="966537" y="686319"/>
            <a:ext cx="8077200" cy="790575"/>
          </a:xfrm>
          <a:ln/>
        </p:spPr>
        <p:txBody>
          <a:bodyPr/>
          <a:lstStyle/>
          <a:p>
            <a:r>
              <a:rPr lang="en-US" altLang="en-EG" dirty="0"/>
              <a:t>Sensitivity Analysis:</a:t>
            </a:r>
            <a:endParaRPr lang="en-US" altLang="en-EG" sz="3500" dirty="0"/>
          </a:p>
        </p:txBody>
      </p:sp>
      <p:sp>
        <p:nvSpPr>
          <p:cNvPr id="190467" name="Rectangle 3">
            <a:extLst>
              <a:ext uri="{FF2B5EF4-FFF2-40B4-BE49-F238E27FC236}">
                <a16:creationId xmlns:a16="http://schemas.microsoft.com/office/drawing/2014/main" id="{F59319D2-D276-5F5C-B7B9-47DC90D20429}"/>
              </a:ext>
            </a:extLst>
          </p:cNvPr>
          <p:cNvSpPr>
            <a:spLocks noGrp="1" noChangeArrowheads="1"/>
          </p:cNvSpPr>
          <p:nvPr>
            <p:ph type="body" idx="1"/>
          </p:nvPr>
        </p:nvSpPr>
        <p:spPr>
          <a:xfrm>
            <a:off x="2209800" y="1552074"/>
            <a:ext cx="8001000" cy="4953000"/>
          </a:xfrm>
        </p:spPr>
        <p:txBody>
          <a:bodyPr/>
          <a:lstStyle/>
          <a:p>
            <a:r>
              <a:rPr lang="en-US" altLang="en-EG" dirty="0"/>
              <a:t>Strengths</a:t>
            </a:r>
          </a:p>
          <a:p>
            <a:pPr lvl="1"/>
            <a:r>
              <a:rPr lang="en-US" altLang="en-EG" dirty="0"/>
              <a:t>Provides indication of stand-alone risk.</a:t>
            </a:r>
          </a:p>
          <a:p>
            <a:pPr lvl="1"/>
            <a:r>
              <a:rPr lang="en-US" altLang="en-EG" dirty="0"/>
              <a:t>Identifies dangerous variables.</a:t>
            </a:r>
          </a:p>
          <a:p>
            <a:pPr lvl="1"/>
            <a:r>
              <a:rPr lang="en-US" altLang="en-EG" dirty="0"/>
              <a:t>Gives some breakeven information.</a:t>
            </a:r>
          </a:p>
          <a:p>
            <a:pPr>
              <a:buFontTx/>
              <a:buNone/>
            </a:pPr>
            <a:endParaRPr lang="en-US" altLang="en-EG" dirty="0"/>
          </a:p>
          <a:p>
            <a:r>
              <a:rPr lang="en-US" altLang="en-EG" dirty="0"/>
              <a:t>Weaknesses</a:t>
            </a:r>
          </a:p>
          <a:p>
            <a:pPr lvl="1"/>
            <a:r>
              <a:rPr lang="en-US" altLang="en-EG" dirty="0"/>
              <a:t>Does not reflect diversification.</a:t>
            </a:r>
          </a:p>
          <a:p>
            <a:pPr lvl="1"/>
            <a:r>
              <a:rPr lang="en-US" altLang="en-EG" dirty="0"/>
              <a:t>Says nothing about the likelihood of change in a variable, </a:t>
            </a:r>
          </a:p>
          <a:p>
            <a:pPr lvl="1"/>
            <a:r>
              <a:rPr lang="en-US" altLang="en-EG" dirty="0"/>
              <a:t>Ignores relationships among variables.</a:t>
            </a:r>
          </a:p>
        </p:txBody>
      </p:sp>
      <p:sp>
        <p:nvSpPr>
          <p:cNvPr id="3" name="TextBox 2">
            <a:extLst>
              <a:ext uri="{FF2B5EF4-FFF2-40B4-BE49-F238E27FC236}">
                <a16:creationId xmlns:a16="http://schemas.microsoft.com/office/drawing/2014/main" id="{F8B22B49-4516-416A-18DA-B633FAD96E6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AC13AA0-1C0D-8AC3-63D5-BC20F9C89CBA}"/>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12994" name="Rectangle 2">
            <a:extLst>
              <a:ext uri="{FF2B5EF4-FFF2-40B4-BE49-F238E27FC236}">
                <a16:creationId xmlns:a16="http://schemas.microsoft.com/office/drawing/2014/main" id="{22C81436-1148-1798-6494-C753B3ED5295}"/>
              </a:ext>
            </a:extLst>
          </p:cNvPr>
          <p:cNvSpPr>
            <a:spLocks noGrp="1" noChangeArrowheads="1"/>
          </p:cNvSpPr>
          <p:nvPr>
            <p:ph type="title"/>
          </p:nvPr>
        </p:nvSpPr>
        <p:spPr>
          <a:ln/>
        </p:spPr>
        <p:txBody>
          <a:bodyPr/>
          <a:lstStyle/>
          <a:p>
            <a:r>
              <a:rPr lang="en-US" altLang="en-EG" sz="3600" dirty="0"/>
              <a:t>Disadvantages of Sensitivity and Scenario Analysis</a:t>
            </a:r>
          </a:p>
        </p:txBody>
      </p:sp>
      <p:sp>
        <p:nvSpPr>
          <p:cNvPr id="212995" name="Rectangle 3">
            <a:extLst>
              <a:ext uri="{FF2B5EF4-FFF2-40B4-BE49-F238E27FC236}">
                <a16:creationId xmlns:a16="http://schemas.microsoft.com/office/drawing/2014/main" id="{7967DAE9-4214-C7F8-8364-8ABCF39533BC}"/>
              </a:ext>
            </a:extLst>
          </p:cNvPr>
          <p:cNvSpPr>
            <a:spLocks noGrp="1" noChangeArrowheads="1"/>
          </p:cNvSpPr>
          <p:nvPr>
            <p:ph type="body" idx="1"/>
          </p:nvPr>
        </p:nvSpPr>
        <p:spPr/>
        <p:txBody>
          <a:bodyPr/>
          <a:lstStyle/>
          <a:p>
            <a:r>
              <a:rPr lang="en-US" altLang="en-EG" sz="3600" u="sng" dirty="0"/>
              <a:t>Neither provides a decision rule</a:t>
            </a:r>
            <a:r>
              <a:rPr lang="en-US" altLang="en-EG" sz="3600" dirty="0"/>
              <a:t>.  </a:t>
            </a:r>
          </a:p>
          <a:p>
            <a:pPr lvl="1"/>
            <a:r>
              <a:rPr lang="en-US" altLang="en-EG" sz="3200" dirty="0"/>
              <a:t>No indication whether a project’s expected return is sufficient to compensate for its risk.</a:t>
            </a:r>
          </a:p>
          <a:p>
            <a:r>
              <a:rPr lang="en-US" altLang="en-EG" sz="3600" u="sng" dirty="0"/>
              <a:t>Ignores diversification</a:t>
            </a:r>
            <a:r>
              <a:rPr lang="en-US" altLang="en-EG" sz="3600" dirty="0"/>
              <a:t>.  </a:t>
            </a:r>
          </a:p>
          <a:p>
            <a:pPr lvl="1"/>
            <a:r>
              <a:rPr lang="en-US" altLang="en-EG" sz="3200" dirty="0"/>
              <a:t>Measures only stand-alone risk, which may not be the most relevant risk in capital budgeting.</a:t>
            </a:r>
          </a:p>
        </p:txBody>
      </p:sp>
      <p:sp>
        <p:nvSpPr>
          <p:cNvPr id="3" name="TextBox 2">
            <a:extLst>
              <a:ext uri="{FF2B5EF4-FFF2-40B4-BE49-F238E27FC236}">
                <a16:creationId xmlns:a16="http://schemas.microsoft.com/office/drawing/2014/main" id="{1C08D525-69B4-47F6-9A08-94CB7812AF3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0AD6C2-AD0F-FFE5-E74F-FC5898095B0B}"/>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28354" name="Rectangle 2">
            <a:extLst>
              <a:ext uri="{FF2B5EF4-FFF2-40B4-BE49-F238E27FC236}">
                <a16:creationId xmlns:a16="http://schemas.microsoft.com/office/drawing/2014/main" id="{ED821310-21BE-E922-9BF1-3A6BDA5A95FA}"/>
              </a:ext>
            </a:extLst>
          </p:cNvPr>
          <p:cNvSpPr>
            <a:spLocks noGrp="1" noChangeArrowheads="1"/>
          </p:cNvSpPr>
          <p:nvPr>
            <p:ph type="title"/>
          </p:nvPr>
        </p:nvSpPr>
        <p:spPr>
          <a:ln/>
        </p:spPr>
        <p:txBody>
          <a:bodyPr/>
          <a:lstStyle/>
          <a:p>
            <a:r>
              <a:rPr lang="en-US" altLang="en-EG"/>
              <a:t>Managerial Options</a:t>
            </a:r>
          </a:p>
        </p:txBody>
      </p:sp>
      <p:sp>
        <p:nvSpPr>
          <p:cNvPr id="228355" name="Rectangle 3">
            <a:extLst>
              <a:ext uri="{FF2B5EF4-FFF2-40B4-BE49-F238E27FC236}">
                <a16:creationId xmlns:a16="http://schemas.microsoft.com/office/drawing/2014/main" id="{76206680-C52E-0297-ADC8-463BDA6D9570}"/>
              </a:ext>
            </a:extLst>
          </p:cNvPr>
          <p:cNvSpPr>
            <a:spLocks noGrp="1" noChangeArrowheads="1"/>
          </p:cNvSpPr>
          <p:nvPr>
            <p:ph type="body" idx="1"/>
          </p:nvPr>
        </p:nvSpPr>
        <p:spPr>
          <a:xfrm>
            <a:off x="2971800" y="1371600"/>
            <a:ext cx="6248400" cy="4953000"/>
          </a:xfrm>
        </p:spPr>
        <p:txBody>
          <a:bodyPr/>
          <a:lstStyle/>
          <a:p>
            <a:pPr>
              <a:lnSpc>
                <a:spcPct val="90000"/>
              </a:lnSpc>
            </a:pPr>
            <a:r>
              <a:rPr lang="en-US" altLang="en-EG"/>
              <a:t>Contingency planning</a:t>
            </a:r>
          </a:p>
          <a:p>
            <a:pPr>
              <a:lnSpc>
                <a:spcPct val="90000"/>
              </a:lnSpc>
            </a:pPr>
            <a:r>
              <a:rPr lang="en-US" altLang="en-EG"/>
              <a:t>Option to expand</a:t>
            </a:r>
          </a:p>
          <a:p>
            <a:pPr lvl="1">
              <a:lnSpc>
                <a:spcPct val="90000"/>
              </a:lnSpc>
            </a:pPr>
            <a:r>
              <a:rPr lang="en-US" altLang="en-EG"/>
              <a:t>Expansion of existing product line</a:t>
            </a:r>
          </a:p>
          <a:p>
            <a:pPr lvl="1">
              <a:lnSpc>
                <a:spcPct val="90000"/>
              </a:lnSpc>
            </a:pPr>
            <a:r>
              <a:rPr lang="en-US" altLang="en-EG"/>
              <a:t>New products</a:t>
            </a:r>
          </a:p>
          <a:p>
            <a:pPr lvl="1">
              <a:lnSpc>
                <a:spcPct val="90000"/>
              </a:lnSpc>
            </a:pPr>
            <a:r>
              <a:rPr lang="en-US" altLang="en-EG"/>
              <a:t>New geographic markets</a:t>
            </a:r>
          </a:p>
          <a:p>
            <a:pPr>
              <a:lnSpc>
                <a:spcPct val="90000"/>
              </a:lnSpc>
            </a:pPr>
            <a:r>
              <a:rPr lang="en-US" altLang="en-EG"/>
              <a:t>Option to abandon</a:t>
            </a:r>
          </a:p>
          <a:p>
            <a:pPr lvl="1">
              <a:lnSpc>
                <a:spcPct val="90000"/>
              </a:lnSpc>
            </a:pPr>
            <a:r>
              <a:rPr lang="en-US" altLang="en-EG"/>
              <a:t>Contraction</a:t>
            </a:r>
          </a:p>
          <a:p>
            <a:pPr lvl="1">
              <a:lnSpc>
                <a:spcPct val="90000"/>
              </a:lnSpc>
            </a:pPr>
            <a:r>
              <a:rPr lang="en-US" altLang="en-EG"/>
              <a:t>Temporary suspension</a:t>
            </a:r>
          </a:p>
          <a:p>
            <a:pPr>
              <a:lnSpc>
                <a:spcPct val="90000"/>
              </a:lnSpc>
            </a:pPr>
            <a:r>
              <a:rPr lang="en-US" altLang="en-EG"/>
              <a:t>Option to wait</a:t>
            </a:r>
          </a:p>
          <a:p>
            <a:pPr>
              <a:lnSpc>
                <a:spcPct val="90000"/>
              </a:lnSpc>
            </a:pPr>
            <a:r>
              <a:rPr lang="en-US" altLang="en-EG"/>
              <a:t>Strategic options</a:t>
            </a:r>
          </a:p>
        </p:txBody>
      </p:sp>
      <p:sp>
        <p:nvSpPr>
          <p:cNvPr id="3" name="TextBox 2">
            <a:extLst>
              <a:ext uri="{FF2B5EF4-FFF2-40B4-BE49-F238E27FC236}">
                <a16:creationId xmlns:a16="http://schemas.microsoft.com/office/drawing/2014/main" id="{92357728-E8CB-7C70-4074-10149F9AFA2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900E20C-9094-6966-C296-390DC5D69100}"/>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30402" name="Rectangle 2">
            <a:extLst>
              <a:ext uri="{FF2B5EF4-FFF2-40B4-BE49-F238E27FC236}">
                <a16:creationId xmlns:a16="http://schemas.microsoft.com/office/drawing/2014/main" id="{4329E5D2-D01D-7160-9240-C29E12C28A27}"/>
              </a:ext>
            </a:extLst>
          </p:cNvPr>
          <p:cNvSpPr>
            <a:spLocks noGrp="1" noChangeArrowheads="1"/>
          </p:cNvSpPr>
          <p:nvPr>
            <p:ph type="title"/>
          </p:nvPr>
        </p:nvSpPr>
        <p:spPr>
          <a:ln/>
        </p:spPr>
        <p:txBody>
          <a:bodyPr/>
          <a:lstStyle/>
          <a:p>
            <a:r>
              <a:rPr lang="en-US" altLang="en-EG"/>
              <a:t>Capital Rationing</a:t>
            </a:r>
          </a:p>
        </p:txBody>
      </p:sp>
      <p:sp>
        <p:nvSpPr>
          <p:cNvPr id="230403" name="Rectangle 3">
            <a:extLst>
              <a:ext uri="{FF2B5EF4-FFF2-40B4-BE49-F238E27FC236}">
                <a16:creationId xmlns:a16="http://schemas.microsoft.com/office/drawing/2014/main" id="{7ECD66D3-1385-FFD6-15F2-3C6C6B501542}"/>
              </a:ext>
            </a:extLst>
          </p:cNvPr>
          <p:cNvSpPr>
            <a:spLocks noGrp="1" noChangeArrowheads="1"/>
          </p:cNvSpPr>
          <p:nvPr>
            <p:ph type="body" idx="1"/>
          </p:nvPr>
        </p:nvSpPr>
        <p:spPr/>
        <p:txBody>
          <a:bodyPr/>
          <a:lstStyle/>
          <a:p>
            <a:r>
              <a:rPr lang="en-US" altLang="en-EG"/>
              <a:t>Capital rationing occurs when a firm or division has limited resources</a:t>
            </a:r>
          </a:p>
          <a:p>
            <a:pPr lvl="1"/>
            <a:r>
              <a:rPr lang="en-US" altLang="en-EG"/>
              <a:t>Soft rationing – the limited resources are temporary, often self-imposed</a:t>
            </a:r>
          </a:p>
          <a:p>
            <a:pPr lvl="1"/>
            <a:r>
              <a:rPr lang="en-US" altLang="en-EG"/>
              <a:t>Hard rationing – capital will never be available for this project</a:t>
            </a:r>
          </a:p>
          <a:p>
            <a:r>
              <a:rPr lang="en-US" altLang="en-EG"/>
              <a:t>The profitability index is a useful tool when faced with soft rationing</a:t>
            </a:r>
          </a:p>
          <a:p>
            <a:endParaRPr lang="en-US" altLang="en-EG"/>
          </a:p>
        </p:txBody>
      </p:sp>
      <p:sp>
        <p:nvSpPr>
          <p:cNvPr id="3" name="TextBox 2">
            <a:extLst>
              <a:ext uri="{FF2B5EF4-FFF2-40B4-BE49-F238E27FC236}">
                <a16:creationId xmlns:a16="http://schemas.microsoft.com/office/drawing/2014/main" id="{76EFF5AA-9A9A-5345-C645-3410FB7F533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727</TotalTime>
  <Words>2128</Words>
  <Application>Microsoft Office PowerPoint</Application>
  <PresentationFormat>Widescreen</PresentationFormat>
  <Paragraphs>354</Paragraphs>
  <Slides>41</Slides>
  <Notes>27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41</vt:i4>
      </vt:variant>
    </vt:vector>
  </HeadingPairs>
  <TitlesOfParts>
    <vt:vector size="50" baseType="lpstr">
      <vt:lpstr>Arial</vt:lpstr>
      <vt:lpstr>BA-II Plus Symbols</vt:lpstr>
      <vt:lpstr>Calibri</vt:lpstr>
      <vt:lpstr>Calibri Light</vt:lpstr>
      <vt:lpstr>Tahoma</vt:lpstr>
      <vt:lpstr>Times New Roman</vt:lpstr>
      <vt:lpstr>Office Theme</vt:lpstr>
      <vt:lpstr>Worksheet</vt:lpstr>
      <vt:lpstr>Chart</vt:lpstr>
      <vt:lpstr>PowerPoint Presentation</vt:lpstr>
      <vt:lpstr>PowerPoint Presentation</vt:lpstr>
      <vt:lpstr>PowerPoint Presentation</vt:lpstr>
      <vt:lpstr>PowerPoint Presentation</vt:lpstr>
      <vt:lpstr>Relevant Cash Flows</vt:lpstr>
      <vt:lpstr>Relevant Cash Flows: Incremental Cash Flow for a Project</vt:lpstr>
      <vt:lpstr>Relevant Cash Flows</vt:lpstr>
      <vt:lpstr>Pro Forma Statements and Cash Flow</vt:lpstr>
      <vt:lpstr>Shark Attractant Project</vt:lpstr>
      <vt:lpstr>Pro Forma Income Statement Table 9.1</vt:lpstr>
      <vt:lpstr>Projected Capital Requirements Table 9.2</vt:lpstr>
      <vt:lpstr>Projected Total Cash Flows Table 9.5</vt:lpstr>
      <vt:lpstr>Shark Attractant Project</vt:lpstr>
      <vt:lpstr>Computing NPV for the Project Using the TI BAII+ CF Worksheet</vt:lpstr>
      <vt:lpstr>Making The Decision</vt:lpstr>
      <vt:lpstr>The Tax Shield Approach to OCF</vt:lpstr>
      <vt:lpstr>Changes in NWC</vt:lpstr>
      <vt:lpstr>Depreciation &amp; Capital Budgeting</vt:lpstr>
      <vt:lpstr>Computing Depreciation</vt:lpstr>
      <vt:lpstr>After-Tax Salvage</vt:lpstr>
      <vt:lpstr>Tax Effect on Salvage </vt:lpstr>
      <vt:lpstr>Example:  Depreciation and After-tax Salvage</vt:lpstr>
      <vt:lpstr>Salvage Value &amp; Tax Effects</vt:lpstr>
      <vt:lpstr>Majestic Mulch &amp; Compost Co</vt:lpstr>
      <vt:lpstr>Majestic Mulch &amp; Compost Co</vt:lpstr>
      <vt:lpstr>Majestic Mulch &amp; Compost Co</vt:lpstr>
      <vt:lpstr>Majestic Mulch &amp; Compost Co</vt:lpstr>
      <vt:lpstr>Majestic Mulch &amp; Compost Co</vt:lpstr>
      <vt:lpstr>Evaluating NPV Estimates</vt:lpstr>
      <vt:lpstr>Scenario Analysis</vt:lpstr>
      <vt:lpstr>PowerPoint Presentation</vt:lpstr>
      <vt:lpstr>PowerPoint Presentation</vt:lpstr>
      <vt:lpstr>Problems with Scenario Analysis</vt:lpstr>
      <vt:lpstr>Sensitivity Analysis</vt:lpstr>
      <vt:lpstr>PowerPoint Presentation</vt:lpstr>
      <vt:lpstr>PowerPoint Presentation</vt:lpstr>
      <vt:lpstr>Sensitivity Analysis:</vt:lpstr>
      <vt:lpstr>Disadvantages of Sensitivity and Scenario Analysis</vt:lpstr>
      <vt:lpstr>Managerial Options</vt:lpstr>
      <vt:lpstr>Capital Rationing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TABARAK</cp:lastModifiedBy>
  <cp:revision>23</cp:revision>
  <dcterms:created xsi:type="dcterms:W3CDTF">2023-04-29T09:08:23Z</dcterms:created>
  <dcterms:modified xsi:type="dcterms:W3CDTF">2023-10-26T10:30:06Z</dcterms:modified>
</cp:coreProperties>
</file>