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256" r:id="rId4"/>
    <p:sldId id="276" r:id="rId5"/>
    <p:sldId id="481" r:id="rId6"/>
    <p:sldId id="507" r:id="rId7"/>
    <p:sldId id="539" r:id="rId8"/>
    <p:sldId id="540" r:id="rId9"/>
    <p:sldId id="509" r:id="rId10"/>
    <p:sldId id="510" r:id="rId11"/>
    <p:sldId id="511" r:id="rId12"/>
    <p:sldId id="512" r:id="rId13"/>
    <p:sldId id="534" r:id="rId14"/>
    <p:sldId id="514" r:id="rId15"/>
    <p:sldId id="541" r:id="rId16"/>
    <p:sldId id="542" r:id="rId17"/>
    <p:sldId id="543" r:id="rId18"/>
    <p:sldId id="515" r:id="rId19"/>
    <p:sldId id="517" r:id="rId20"/>
    <p:sldId id="518" r:id="rId21"/>
    <p:sldId id="519" r:id="rId22"/>
    <p:sldId id="520" r:id="rId23"/>
    <p:sldId id="535" r:id="rId24"/>
    <p:sldId id="536" r:id="rId25"/>
    <p:sldId id="284" r:id="rId26"/>
    <p:sldId id="522" r:id="rId27"/>
    <p:sldId id="537" r:id="rId28"/>
    <p:sldId id="538" r:id="rId29"/>
    <p:sldId id="524" r:id="rId30"/>
    <p:sldId id="525" r:id="rId31"/>
    <p:sldId id="526" r:id="rId32"/>
    <p:sldId id="527" r:id="rId33"/>
    <p:sldId id="544" r:id="rId34"/>
    <p:sldId id="545" r:id="rId35"/>
    <p:sldId id="528" r:id="rId36"/>
    <p:sldId id="529" r:id="rId37"/>
    <p:sldId id="530" r:id="rId38"/>
    <p:sldId id="319" r:id="rId39"/>
    <p:sldId id="320" r:id="rId40"/>
    <p:sldId id="53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276"/>
            <p14:sldId id="481"/>
            <p14:sldId id="507"/>
            <p14:sldId id="539"/>
            <p14:sldId id="540"/>
            <p14:sldId id="509"/>
            <p14:sldId id="510"/>
            <p14:sldId id="511"/>
            <p14:sldId id="512"/>
            <p14:sldId id="534"/>
            <p14:sldId id="514"/>
            <p14:sldId id="541"/>
            <p14:sldId id="542"/>
            <p14:sldId id="543"/>
            <p14:sldId id="515"/>
            <p14:sldId id="517"/>
            <p14:sldId id="518"/>
            <p14:sldId id="519"/>
            <p14:sldId id="520"/>
            <p14:sldId id="535"/>
            <p14:sldId id="536"/>
            <p14:sldId id="284"/>
            <p14:sldId id="522"/>
            <p14:sldId id="537"/>
            <p14:sldId id="538"/>
            <p14:sldId id="524"/>
            <p14:sldId id="525"/>
            <p14:sldId id="526"/>
            <p14:sldId id="527"/>
            <p14:sldId id="544"/>
            <p14:sldId id="545"/>
            <p14:sldId id="528"/>
            <p14:sldId id="529"/>
            <p14:sldId id="530"/>
            <p14:sldId id="319"/>
            <p14:sldId id="32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8" d="100"/>
          <a:sy n="68" d="100"/>
        </p:scale>
        <p:origin x="7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rtl="0"/>
          <a:r>
            <a:rPr lang="en-US" sz="2400" b="1" i="0" dirty="0"/>
            <a:t>Human resources define</a:t>
          </a:r>
          <a:endParaRPr lang="ar-SA" sz="2400" b="1" i="0" dirty="0"/>
        </a:p>
      </dgm:t>
    </dgm:pt>
    <dgm:pt modelId="{C2789CC3-A063-4A58-8133-E1C57C769836}" type="parTrans" cxnId="{AAED4914-B4A7-45FF-A729-731DB6B76B9B}">
      <dgm:prSet/>
      <dgm:spPr/>
      <dgm:t>
        <a:bodyPr/>
        <a:lstStyle/>
        <a:p>
          <a:endParaRPr lang="en-US" sz="2800" b="1" i="0"/>
        </a:p>
      </dgm:t>
    </dgm:pt>
    <dgm:pt modelId="{3FEAF7B9-1A2C-46B5-B38F-CDE7E6AA89CD}" type="sibTrans" cxnId="{AAED4914-B4A7-45FF-A729-731DB6B76B9B}">
      <dgm:prSet/>
      <dgm:spPr/>
      <dgm:t>
        <a:bodyPr/>
        <a:lstStyle/>
        <a:p>
          <a:endParaRPr lang="en-US" sz="2800" b="1" i="0"/>
        </a:p>
      </dgm:t>
    </dgm:pt>
    <dgm:pt modelId="{EC45C7FB-1A46-4D63-8C8D-35810E5AD275}">
      <dgm:prSet custT="1"/>
      <dgm:spPr/>
      <dgm:t>
        <a:bodyPr/>
        <a:lstStyle/>
        <a:p>
          <a:pPr rtl="0"/>
          <a:r>
            <a:rPr lang="en-GB" sz="2400" b="1" i="0"/>
            <a:t>Function of human resources</a:t>
          </a:r>
          <a:endParaRPr lang="ar-SA" sz="2400" b="1" i="0"/>
        </a:p>
      </dgm:t>
    </dgm:pt>
    <dgm:pt modelId="{EB9009AE-1FCD-49F2-86FB-316A9E8651F0}" type="parTrans" cxnId="{1C6A92E8-72EA-44B2-9683-A06BA7788E24}">
      <dgm:prSet/>
      <dgm:spPr/>
      <dgm:t>
        <a:bodyPr/>
        <a:lstStyle/>
        <a:p>
          <a:endParaRPr lang="en-US" sz="2800" b="1" i="0"/>
        </a:p>
      </dgm:t>
    </dgm:pt>
    <dgm:pt modelId="{695959CC-B5E0-4E22-9AEB-B0E9AEB0D692}" type="sibTrans" cxnId="{1C6A92E8-72EA-44B2-9683-A06BA7788E24}">
      <dgm:prSet/>
      <dgm:spPr/>
      <dgm:t>
        <a:bodyPr/>
        <a:lstStyle/>
        <a:p>
          <a:endParaRPr lang="en-US" sz="2800" b="1" i="0"/>
        </a:p>
      </dgm:t>
    </dgm:pt>
    <dgm:pt modelId="{778618B2-20CB-4337-BA91-039D6F27FCA3}">
      <dgm:prSet custT="1"/>
      <dgm:spPr/>
      <dgm:t>
        <a:bodyPr/>
        <a:lstStyle/>
        <a:p>
          <a:pPr rtl="0"/>
          <a:r>
            <a:rPr lang="en-US" sz="2400" b="1" i="0" dirty="0"/>
            <a:t>Human Resource Management</a:t>
          </a:r>
          <a:endParaRPr lang="ar-SA" sz="2400" b="1" i="0" dirty="0"/>
        </a:p>
      </dgm:t>
    </dgm:pt>
    <dgm:pt modelId="{4239D59D-C38D-4034-B653-97A5646668A2}" type="parTrans" cxnId="{F05A382A-2EDC-4582-96EC-23F1F253FBBB}">
      <dgm:prSet/>
      <dgm:spPr/>
      <dgm:t>
        <a:bodyPr/>
        <a:lstStyle/>
        <a:p>
          <a:endParaRPr lang="en-US" sz="2800" b="1" i="0"/>
        </a:p>
      </dgm:t>
    </dgm:pt>
    <dgm:pt modelId="{14AA4F02-6A69-475E-A420-5538A24B53AF}" type="sibTrans" cxnId="{F05A382A-2EDC-4582-96EC-23F1F253FBBB}">
      <dgm:prSet/>
      <dgm:spPr/>
      <dgm:t>
        <a:bodyPr/>
        <a:lstStyle/>
        <a:p>
          <a:endParaRPr lang="en-US" sz="2800" b="1" i="0"/>
        </a:p>
      </dgm:t>
    </dgm:pt>
    <dgm:pt modelId="{E7C22560-705A-46AF-B2BA-E280D23F1AB2}">
      <dgm:prSet custT="1"/>
      <dgm:spPr/>
      <dgm:t>
        <a:bodyPr/>
        <a:lstStyle/>
        <a:p>
          <a:pPr rtl="0"/>
          <a:r>
            <a:rPr lang="en-GB" sz="2400" b="1" i="0" dirty="0"/>
            <a:t>Human resource planning</a:t>
          </a:r>
          <a:r>
            <a:rPr lang="en-US" sz="2400" b="1" i="0" u="sng" dirty="0"/>
            <a:t> </a:t>
          </a:r>
          <a:endParaRPr lang="ar-SA" sz="2400" b="1" i="0" dirty="0"/>
        </a:p>
      </dgm:t>
    </dgm:pt>
    <dgm:pt modelId="{CC1510E6-44B8-4443-B1BC-2BFECD744B33}" type="parTrans" cxnId="{EEAB85D7-99EF-4864-8902-A9459667D342}">
      <dgm:prSet/>
      <dgm:spPr/>
      <dgm:t>
        <a:bodyPr/>
        <a:lstStyle/>
        <a:p>
          <a:endParaRPr lang="en-US" sz="2800" b="1" i="0"/>
        </a:p>
      </dgm:t>
    </dgm:pt>
    <dgm:pt modelId="{F5643A8E-A03E-43DD-A3B3-777AC25B879D}" type="sibTrans" cxnId="{EEAB85D7-99EF-4864-8902-A9459667D342}">
      <dgm:prSet/>
      <dgm:spPr/>
      <dgm:t>
        <a:bodyPr/>
        <a:lstStyle/>
        <a:p>
          <a:endParaRPr lang="en-US" sz="2800" b="1" i="0"/>
        </a:p>
      </dgm:t>
    </dgm:pt>
    <dgm:pt modelId="{4B6344C0-F793-49B2-B575-C19C01AD67A7}">
      <dgm:prSet custT="1"/>
      <dgm:spPr/>
      <dgm:t>
        <a:bodyPr/>
        <a:lstStyle/>
        <a:p>
          <a:pPr rtl="0"/>
          <a:r>
            <a:rPr lang="en-US" sz="2400" b="1" i="0" dirty="0"/>
            <a:t>Dynamic Human Resource Management Environment</a:t>
          </a:r>
          <a:endParaRPr lang="ar-SA" sz="2400" b="1" i="0" dirty="0"/>
        </a:p>
      </dgm:t>
    </dgm:pt>
    <dgm:pt modelId="{30D642BF-DC82-4691-A5D2-9EE1CE991466}" type="parTrans" cxnId="{EBC08B4E-68C1-4A6A-84C0-54A659EB6736}">
      <dgm:prSet/>
      <dgm:spPr/>
      <dgm:t>
        <a:bodyPr/>
        <a:lstStyle/>
        <a:p>
          <a:endParaRPr lang="en-US" sz="2800" b="1" i="0"/>
        </a:p>
      </dgm:t>
    </dgm:pt>
    <dgm:pt modelId="{21CEDCB6-DAC0-4D4F-8E10-294D9E5A5809}" type="sibTrans" cxnId="{EBC08B4E-68C1-4A6A-84C0-54A659EB6736}">
      <dgm:prSet/>
      <dgm:spPr/>
      <dgm:t>
        <a:bodyPr/>
        <a:lstStyle/>
        <a:p>
          <a:endParaRPr lang="en-US" sz="2800" b="1" i="0"/>
        </a:p>
      </dgm:t>
    </dgm:pt>
    <dgm:pt modelId="{6B924DF5-88F7-42B2-9E77-14339BC015F7}">
      <dgm:prSet custT="1"/>
      <dgm:spPr/>
      <dgm:t>
        <a:bodyPr/>
        <a:lstStyle/>
        <a:p>
          <a:pPr rtl="0"/>
          <a:r>
            <a:rPr lang="en-US" sz="2400" b="1" i="0" dirty="0"/>
            <a:t>Human Resource Management Functions</a:t>
          </a:r>
          <a:endParaRPr lang="ar-SA" sz="2400" b="1" i="0" dirty="0"/>
        </a:p>
      </dgm:t>
    </dgm:pt>
    <dgm:pt modelId="{9273A4A4-441D-433E-9ABB-EBC2B8216F8D}" type="sibTrans" cxnId="{498EEEF5-64D2-437F-8556-B0C15B765472}">
      <dgm:prSet/>
      <dgm:spPr/>
      <dgm:t>
        <a:bodyPr/>
        <a:lstStyle/>
        <a:p>
          <a:endParaRPr lang="en-US" sz="2800" b="1" i="0"/>
        </a:p>
      </dgm:t>
    </dgm:pt>
    <dgm:pt modelId="{809D077F-244A-4337-B80A-B5E828FC1269}" type="parTrans" cxnId="{498EEEF5-64D2-437F-8556-B0C15B765472}">
      <dgm:prSet/>
      <dgm:spPr/>
      <dgm:t>
        <a:bodyPr/>
        <a:lstStyle/>
        <a:p>
          <a:endParaRPr lang="en-US" sz="2800" b="1" i="0"/>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82004A4D-18A4-41F5-A4C6-82DDD4D39ACE}" type="pres">
      <dgm:prSet presAssocID="{EC45C7FB-1A46-4D63-8C8D-35810E5AD275}" presName="parentLin" presStyleCnt="0"/>
      <dgm:spPr/>
    </dgm:pt>
    <dgm:pt modelId="{D7298409-131B-4D55-9051-1B772C6750AB}" type="pres">
      <dgm:prSet presAssocID="{EC45C7FB-1A46-4D63-8C8D-35810E5AD275}" presName="parentLeftMargin" presStyleLbl="node1" presStyleIdx="0" presStyleCnt="6"/>
      <dgm:spPr/>
    </dgm:pt>
    <dgm:pt modelId="{90C2D749-800E-4018-AE92-94C87FA89AA9}" type="pres">
      <dgm:prSet presAssocID="{EC45C7FB-1A46-4D63-8C8D-35810E5AD275}" presName="parentText" presStyleLbl="node1" presStyleIdx="1" presStyleCnt="6">
        <dgm:presLayoutVars>
          <dgm:chMax val="0"/>
          <dgm:bulletEnabled val="1"/>
        </dgm:presLayoutVars>
      </dgm:prSet>
      <dgm:spPr/>
    </dgm:pt>
    <dgm:pt modelId="{31A464B6-CA7C-477D-9EA1-7BCA942BA5E7}" type="pres">
      <dgm:prSet presAssocID="{EC45C7FB-1A46-4D63-8C8D-35810E5AD275}" presName="negativeSpace" presStyleCnt="0"/>
      <dgm:spPr/>
    </dgm:pt>
    <dgm:pt modelId="{B8E6A4AB-F2C5-4C9D-A53C-FCF3EFD8C7F2}" type="pres">
      <dgm:prSet presAssocID="{EC45C7FB-1A46-4D63-8C8D-35810E5AD275}" presName="childText" presStyleLbl="conFgAcc1" presStyleIdx="1" presStyleCnt="6">
        <dgm:presLayoutVars>
          <dgm:bulletEnabled val="1"/>
        </dgm:presLayoutVars>
      </dgm:prSet>
      <dgm:spPr/>
    </dgm:pt>
    <dgm:pt modelId="{E7542437-22E5-4449-91A6-3C47D962A187}" type="pres">
      <dgm:prSet presAssocID="{695959CC-B5E0-4E22-9AEB-B0E9AEB0D692}" presName="spaceBetweenRectangles" presStyleCnt="0"/>
      <dgm:spPr/>
    </dgm:pt>
    <dgm:pt modelId="{57F38886-F6F0-473D-A585-2A1FA9BEF663}" type="pres">
      <dgm:prSet presAssocID="{778618B2-20CB-4337-BA91-039D6F27FCA3}" presName="parentLin" presStyleCnt="0"/>
      <dgm:spPr/>
    </dgm:pt>
    <dgm:pt modelId="{80DDAF13-F10F-4F3E-954F-B50F61863579}" type="pres">
      <dgm:prSet presAssocID="{778618B2-20CB-4337-BA91-039D6F27FCA3}" presName="parentLeftMargin" presStyleLbl="node1" presStyleIdx="1" presStyleCnt="6"/>
      <dgm:spPr/>
    </dgm:pt>
    <dgm:pt modelId="{106D93FA-C885-487F-9FBE-FDABEB24F004}" type="pres">
      <dgm:prSet presAssocID="{778618B2-20CB-4337-BA91-039D6F27FCA3}" presName="parentText" presStyleLbl="node1" presStyleIdx="2" presStyleCnt="6">
        <dgm:presLayoutVars>
          <dgm:chMax val="0"/>
          <dgm:bulletEnabled val="1"/>
        </dgm:presLayoutVars>
      </dgm:prSet>
      <dgm:spPr/>
    </dgm:pt>
    <dgm:pt modelId="{7718906F-C9DA-420B-861A-5CC9AF1CD46F}" type="pres">
      <dgm:prSet presAssocID="{778618B2-20CB-4337-BA91-039D6F27FCA3}" presName="negativeSpace" presStyleCnt="0"/>
      <dgm:spPr/>
    </dgm:pt>
    <dgm:pt modelId="{CF4F523A-51BD-441F-9990-F0AA48FEB99B}" type="pres">
      <dgm:prSet presAssocID="{778618B2-20CB-4337-BA91-039D6F27FCA3}" presName="childText" presStyleLbl="conFgAcc1" presStyleIdx="2" presStyleCnt="6">
        <dgm:presLayoutVars>
          <dgm:bulletEnabled val="1"/>
        </dgm:presLayoutVars>
      </dgm:prSet>
      <dgm:spPr/>
    </dgm:pt>
    <dgm:pt modelId="{D0830481-63C9-40B6-B529-BA696B974A78}" type="pres">
      <dgm:prSet presAssocID="{14AA4F02-6A69-475E-A420-5538A24B53AF}" presName="spaceBetweenRectangles" presStyleCnt="0"/>
      <dgm:spPr/>
    </dgm:pt>
    <dgm:pt modelId="{1C2F59DA-6762-42EA-886E-41ED91034DBE}" type="pres">
      <dgm:prSet presAssocID="{E7C22560-705A-46AF-B2BA-E280D23F1AB2}" presName="parentLin" presStyleCnt="0"/>
      <dgm:spPr/>
    </dgm:pt>
    <dgm:pt modelId="{670D16E0-2417-4FF8-BB1C-208F7A2711A1}" type="pres">
      <dgm:prSet presAssocID="{E7C22560-705A-46AF-B2BA-E280D23F1AB2}" presName="parentLeftMargin" presStyleLbl="node1" presStyleIdx="2" presStyleCnt="6"/>
      <dgm:spPr/>
    </dgm:pt>
    <dgm:pt modelId="{243E5469-C87D-419F-85EE-0D8064AEFB36}" type="pres">
      <dgm:prSet presAssocID="{E7C22560-705A-46AF-B2BA-E280D23F1AB2}" presName="parentText" presStyleLbl="node1" presStyleIdx="3" presStyleCnt="6">
        <dgm:presLayoutVars>
          <dgm:chMax val="0"/>
          <dgm:bulletEnabled val="1"/>
        </dgm:presLayoutVars>
      </dgm:prSet>
      <dgm:spPr/>
    </dgm:pt>
    <dgm:pt modelId="{DA9F92F7-ED99-424D-8FFF-E6CD6DAE043F}" type="pres">
      <dgm:prSet presAssocID="{E7C22560-705A-46AF-B2BA-E280D23F1AB2}" presName="negativeSpace" presStyleCnt="0"/>
      <dgm:spPr/>
    </dgm:pt>
    <dgm:pt modelId="{8A64EF78-5677-4A32-9DEA-90DF1CB7615B}" type="pres">
      <dgm:prSet presAssocID="{E7C22560-705A-46AF-B2BA-E280D23F1AB2}" presName="childText" presStyleLbl="conFgAcc1" presStyleIdx="3" presStyleCnt="6">
        <dgm:presLayoutVars>
          <dgm:bulletEnabled val="1"/>
        </dgm:presLayoutVars>
      </dgm:prSet>
      <dgm:spPr/>
    </dgm:pt>
    <dgm:pt modelId="{F8029DA1-6BEC-42D3-A895-C36271F98029}" type="pres">
      <dgm:prSet presAssocID="{F5643A8E-A03E-43DD-A3B3-777AC25B879D}" presName="spaceBetweenRectangles" presStyleCnt="0"/>
      <dgm:spPr/>
    </dgm:pt>
    <dgm:pt modelId="{B283B898-0D8B-47D2-9A9F-A615325DA154}" type="pres">
      <dgm:prSet presAssocID="{6B924DF5-88F7-42B2-9E77-14339BC015F7}" presName="parentLin" presStyleCnt="0"/>
      <dgm:spPr/>
    </dgm:pt>
    <dgm:pt modelId="{B4022497-EE2F-4B5D-887C-DFF122C5A593}" type="pres">
      <dgm:prSet presAssocID="{6B924DF5-88F7-42B2-9E77-14339BC015F7}" presName="parentLeftMargin" presStyleLbl="node1" presStyleIdx="3" presStyleCnt="6"/>
      <dgm:spPr/>
    </dgm:pt>
    <dgm:pt modelId="{9FCBCA27-7CBC-404F-BB7E-75FBD4639FA3}" type="pres">
      <dgm:prSet presAssocID="{6B924DF5-88F7-42B2-9E77-14339BC015F7}" presName="parentText" presStyleLbl="node1" presStyleIdx="4" presStyleCnt="6" custScaleY="145220">
        <dgm:presLayoutVars>
          <dgm:chMax val="0"/>
          <dgm:bulletEnabled val="1"/>
        </dgm:presLayoutVars>
      </dgm:prSet>
      <dgm:spPr/>
    </dgm:pt>
    <dgm:pt modelId="{12E527F5-3A61-432F-AB65-AC223AA795D3}" type="pres">
      <dgm:prSet presAssocID="{6B924DF5-88F7-42B2-9E77-14339BC015F7}" presName="negativeSpace" presStyleCnt="0"/>
      <dgm:spPr/>
    </dgm:pt>
    <dgm:pt modelId="{D596EF53-A1FD-4A29-A75B-5D8A53EE655E}" type="pres">
      <dgm:prSet presAssocID="{6B924DF5-88F7-42B2-9E77-14339BC015F7}" presName="childText" presStyleLbl="conFgAcc1" presStyleIdx="4" presStyleCnt="6">
        <dgm:presLayoutVars>
          <dgm:bulletEnabled val="1"/>
        </dgm:presLayoutVars>
      </dgm:prSet>
      <dgm:spPr/>
    </dgm:pt>
    <dgm:pt modelId="{5A4B001E-7AE3-47A9-AE5B-B96CAF192DA9}" type="pres">
      <dgm:prSet presAssocID="{9273A4A4-441D-433E-9ABB-EBC2B8216F8D}" presName="spaceBetweenRectangles" presStyleCnt="0"/>
      <dgm:spPr/>
    </dgm:pt>
    <dgm:pt modelId="{7DBD7381-070B-4F11-A639-01F79B8611EA}" type="pres">
      <dgm:prSet presAssocID="{4B6344C0-F793-49B2-B575-C19C01AD67A7}" presName="parentLin" presStyleCnt="0"/>
      <dgm:spPr/>
    </dgm:pt>
    <dgm:pt modelId="{A877B709-56E3-4EF2-803D-D16028197383}" type="pres">
      <dgm:prSet presAssocID="{4B6344C0-F793-49B2-B575-C19C01AD67A7}" presName="parentLeftMargin" presStyleLbl="node1" presStyleIdx="4" presStyleCnt="6"/>
      <dgm:spPr/>
    </dgm:pt>
    <dgm:pt modelId="{BC4C9EDF-5ABC-426C-B306-25C21F10B47E}" type="pres">
      <dgm:prSet presAssocID="{4B6344C0-F793-49B2-B575-C19C01AD67A7}" presName="parentText" presStyleLbl="node1" presStyleIdx="5" presStyleCnt="6" custScaleY="153370">
        <dgm:presLayoutVars>
          <dgm:chMax val="0"/>
          <dgm:bulletEnabled val="1"/>
        </dgm:presLayoutVars>
      </dgm:prSet>
      <dgm:spPr/>
    </dgm:pt>
    <dgm:pt modelId="{D5331380-456C-4415-821B-C2BFF3F456EB}" type="pres">
      <dgm:prSet presAssocID="{4B6344C0-F793-49B2-B575-C19C01AD67A7}" presName="negativeSpace" presStyleCnt="0"/>
      <dgm:spPr/>
    </dgm:pt>
    <dgm:pt modelId="{5A0AFF7E-E452-4DC9-925C-2716295695C0}" type="pres">
      <dgm:prSet presAssocID="{4B6344C0-F793-49B2-B575-C19C01AD67A7}" presName="childText" presStyleLbl="conFgAcc1" presStyleIdx="5" presStyleCnt="6">
        <dgm:presLayoutVars>
          <dgm:bulletEnabled val="1"/>
        </dgm:presLayoutVars>
      </dgm:prSet>
      <dgm:spPr/>
    </dgm:pt>
  </dgm:ptLst>
  <dgm:cxnLst>
    <dgm:cxn modelId="{AAED4914-B4A7-45FF-A729-731DB6B76B9B}" srcId="{B492AF84-98C6-4813-90DD-339E461941FF}" destId="{EAB5D9C9-F7F7-47D2-BFDE-059C9462684F}" srcOrd="0" destOrd="0" parTransId="{C2789CC3-A063-4A58-8133-E1C57C769836}" sibTransId="{3FEAF7B9-1A2C-46B5-B38F-CDE7E6AA89CD}"/>
    <dgm:cxn modelId="{DB7C2118-E59F-4449-BD35-CC50A1505697}" type="presOf" srcId="{778618B2-20CB-4337-BA91-039D6F27FCA3}" destId="{80DDAF13-F10F-4F3E-954F-B50F61863579}" srcOrd="0" destOrd="0" presId="urn:microsoft.com/office/officeart/2005/8/layout/list1"/>
    <dgm:cxn modelId="{F05A382A-2EDC-4582-96EC-23F1F253FBBB}" srcId="{B492AF84-98C6-4813-90DD-339E461941FF}" destId="{778618B2-20CB-4337-BA91-039D6F27FCA3}" srcOrd="2" destOrd="0" parTransId="{4239D59D-C38D-4034-B653-97A5646668A2}" sibTransId="{14AA4F02-6A69-475E-A420-5538A24B53AF}"/>
    <dgm:cxn modelId="{019F122D-83A0-49B7-88FA-8EF32C974E37}" type="presOf" srcId="{6B924DF5-88F7-42B2-9E77-14339BC015F7}" destId="{B4022497-EE2F-4B5D-887C-DFF122C5A593}" srcOrd="0" destOrd="0" presId="urn:microsoft.com/office/officeart/2005/8/layout/list1"/>
    <dgm:cxn modelId="{CA2A233A-8F45-42A9-B3B8-D09377F67FB3}" type="presOf" srcId="{4B6344C0-F793-49B2-B575-C19C01AD67A7}" destId="{A877B709-56E3-4EF2-803D-D16028197383}" srcOrd="0" destOrd="0" presId="urn:microsoft.com/office/officeart/2005/8/layout/list1"/>
    <dgm:cxn modelId="{58DDFD46-BA5B-46A1-B3E9-36A8D3CD51F2}" type="presOf" srcId="{EC45C7FB-1A46-4D63-8C8D-35810E5AD275}" destId="{D7298409-131B-4D55-9051-1B772C6750AB}" srcOrd="0"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EBC08B4E-68C1-4A6A-84C0-54A659EB6736}" srcId="{B492AF84-98C6-4813-90DD-339E461941FF}" destId="{4B6344C0-F793-49B2-B575-C19C01AD67A7}" srcOrd="5" destOrd="0" parTransId="{30D642BF-DC82-4691-A5D2-9EE1CE991466}" sibTransId="{21CEDCB6-DAC0-4D4F-8E10-294D9E5A5809}"/>
    <dgm:cxn modelId="{4BCF1B6F-754B-4097-A811-5D046BA617A4}" type="presOf" srcId="{778618B2-20CB-4337-BA91-039D6F27FCA3}" destId="{106D93FA-C885-487F-9FBE-FDABEB24F004}"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209BDDA5-E8E0-4F93-9715-2A645FBB6DBC}" type="presOf" srcId="{6B924DF5-88F7-42B2-9E77-14339BC015F7}" destId="{9FCBCA27-7CBC-404F-BB7E-75FBD4639FA3}" srcOrd="1" destOrd="0" presId="urn:microsoft.com/office/officeart/2005/8/layout/list1"/>
    <dgm:cxn modelId="{BBB090C3-5C26-465E-9BDE-1EC582254996}" type="presOf" srcId="{E7C22560-705A-46AF-B2BA-E280D23F1AB2}" destId="{670D16E0-2417-4FF8-BB1C-208F7A2711A1}" srcOrd="0" destOrd="0" presId="urn:microsoft.com/office/officeart/2005/8/layout/list1"/>
    <dgm:cxn modelId="{EEAB85D7-99EF-4864-8902-A9459667D342}" srcId="{B492AF84-98C6-4813-90DD-339E461941FF}" destId="{E7C22560-705A-46AF-B2BA-E280D23F1AB2}" srcOrd="3" destOrd="0" parTransId="{CC1510E6-44B8-4443-B1BC-2BFECD744B33}" sibTransId="{F5643A8E-A03E-43DD-A3B3-777AC25B879D}"/>
    <dgm:cxn modelId="{58AD65E0-F7F3-4596-9FF8-D9762E1EB1B8}" type="presOf" srcId="{EC45C7FB-1A46-4D63-8C8D-35810E5AD275}" destId="{90C2D749-800E-4018-AE92-94C87FA89AA9}" srcOrd="1" destOrd="0" presId="urn:microsoft.com/office/officeart/2005/8/layout/list1"/>
    <dgm:cxn modelId="{5CCE7CE7-02E5-40DF-9988-97726FE81959}" type="presOf" srcId="{E7C22560-705A-46AF-B2BA-E280D23F1AB2}" destId="{243E5469-C87D-419F-85EE-0D8064AEFB36}" srcOrd="1" destOrd="0" presId="urn:microsoft.com/office/officeart/2005/8/layout/list1"/>
    <dgm:cxn modelId="{1C6A92E8-72EA-44B2-9683-A06BA7788E24}" srcId="{B492AF84-98C6-4813-90DD-339E461941FF}" destId="{EC45C7FB-1A46-4D63-8C8D-35810E5AD275}" srcOrd="1" destOrd="0" parTransId="{EB9009AE-1FCD-49F2-86FB-316A9E8651F0}" sibTransId="{695959CC-B5E0-4E22-9AEB-B0E9AEB0D692}"/>
    <dgm:cxn modelId="{498EEEF5-64D2-437F-8556-B0C15B765472}" srcId="{B492AF84-98C6-4813-90DD-339E461941FF}" destId="{6B924DF5-88F7-42B2-9E77-14339BC015F7}" srcOrd="4" destOrd="0" parTransId="{809D077F-244A-4337-B80A-B5E828FC1269}" sibTransId="{9273A4A4-441D-433E-9ABB-EBC2B8216F8D}"/>
    <dgm:cxn modelId="{345E02FC-4E2C-423B-9902-E13AA83BE4EC}" type="presOf" srcId="{4B6344C0-F793-49B2-B575-C19C01AD67A7}" destId="{BC4C9EDF-5ABC-426C-B306-25C21F10B47E}" srcOrd="1"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EF1821DD-3941-4D89-98E2-77031C5B5A60}" type="presParOf" srcId="{5EF07030-AC6E-44A3-8540-70B66820837C}" destId="{82004A4D-18A4-41F5-A4C6-82DDD4D39ACE}" srcOrd="4" destOrd="0" presId="urn:microsoft.com/office/officeart/2005/8/layout/list1"/>
    <dgm:cxn modelId="{42A6A908-693A-492D-9A9D-C82D4275E3D6}" type="presParOf" srcId="{82004A4D-18A4-41F5-A4C6-82DDD4D39ACE}" destId="{D7298409-131B-4D55-9051-1B772C6750AB}" srcOrd="0" destOrd="0" presId="urn:microsoft.com/office/officeart/2005/8/layout/list1"/>
    <dgm:cxn modelId="{928CB31A-B393-405D-94C8-77C532396FA9}" type="presParOf" srcId="{82004A4D-18A4-41F5-A4C6-82DDD4D39ACE}" destId="{90C2D749-800E-4018-AE92-94C87FA89AA9}" srcOrd="1" destOrd="0" presId="urn:microsoft.com/office/officeart/2005/8/layout/list1"/>
    <dgm:cxn modelId="{0FD0B598-870B-42BB-85D7-CC3A15575779}" type="presParOf" srcId="{5EF07030-AC6E-44A3-8540-70B66820837C}" destId="{31A464B6-CA7C-477D-9EA1-7BCA942BA5E7}" srcOrd="5" destOrd="0" presId="urn:microsoft.com/office/officeart/2005/8/layout/list1"/>
    <dgm:cxn modelId="{7F017188-F1B1-465C-89DC-CF45A7044945}" type="presParOf" srcId="{5EF07030-AC6E-44A3-8540-70B66820837C}" destId="{B8E6A4AB-F2C5-4C9D-A53C-FCF3EFD8C7F2}" srcOrd="6" destOrd="0" presId="urn:microsoft.com/office/officeart/2005/8/layout/list1"/>
    <dgm:cxn modelId="{0D8202FE-D350-45F7-B300-5D09FD35A6E0}" type="presParOf" srcId="{5EF07030-AC6E-44A3-8540-70B66820837C}" destId="{E7542437-22E5-4449-91A6-3C47D962A187}" srcOrd="7" destOrd="0" presId="urn:microsoft.com/office/officeart/2005/8/layout/list1"/>
    <dgm:cxn modelId="{7592248B-2FDE-4A39-A528-F309D15EB05F}" type="presParOf" srcId="{5EF07030-AC6E-44A3-8540-70B66820837C}" destId="{57F38886-F6F0-473D-A585-2A1FA9BEF663}" srcOrd="8" destOrd="0" presId="urn:microsoft.com/office/officeart/2005/8/layout/list1"/>
    <dgm:cxn modelId="{B5A82088-6576-4CAF-8BC7-2D4B0EBCAF9E}" type="presParOf" srcId="{57F38886-F6F0-473D-A585-2A1FA9BEF663}" destId="{80DDAF13-F10F-4F3E-954F-B50F61863579}" srcOrd="0" destOrd="0" presId="urn:microsoft.com/office/officeart/2005/8/layout/list1"/>
    <dgm:cxn modelId="{73EE4667-0C04-42C2-B271-9173BAF973D2}" type="presParOf" srcId="{57F38886-F6F0-473D-A585-2A1FA9BEF663}" destId="{106D93FA-C885-487F-9FBE-FDABEB24F004}" srcOrd="1" destOrd="0" presId="urn:microsoft.com/office/officeart/2005/8/layout/list1"/>
    <dgm:cxn modelId="{DE402689-C6AA-4BAB-9738-68FC0244D614}" type="presParOf" srcId="{5EF07030-AC6E-44A3-8540-70B66820837C}" destId="{7718906F-C9DA-420B-861A-5CC9AF1CD46F}" srcOrd="9" destOrd="0" presId="urn:microsoft.com/office/officeart/2005/8/layout/list1"/>
    <dgm:cxn modelId="{16EA1E11-11C8-4A95-B7D6-F29E6C7DA076}" type="presParOf" srcId="{5EF07030-AC6E-44A3-8540-70B66820837C}" destId="{CF4F523A-51BD-441F-9990-F0AA48FEB99B}" srcOrd="10" destOrd="0" presId="urn:microsoft.com/office/officeart/2005/8/layout/list1"/>
    <dgm:cxn modelId="{98F4CD3C-8548-4CC4-A011-5C30147BB416}" type="presParOf" srcId="{5EF07030-AC6E-44A3-8540-70B66820837C}" destId="{D0830481-63C9-40B6-B529-BA696B974A78}" srcOrd="11" destOrd="0" presId="urn:microsoft.com/office/officeart/2005/8/layout/list1"/>
    <dgm:cxn modelId="{25AB9D70-33C0-410C-8116-9A23187CCE9D}" type="presParOf" srcId="{5EF07030-AC6E-44A3-8540-70B66820837C}" destId="{1C2F59DA-6762-42EA-886E-41ED91034DBE}" srcOrd="12" destOrd="0" presId="urn:microsoft.com/office/officeart/2005/8/layout/list1"/>
    <dgm:cxn modelId="{ACC9BCD9-BAEF-4987-9880-28A260DA3BD9}" type="presParOf" srcId="{1C2F59DA-6762-42EA-886E-41ED91034DBE}" destId="{670D16E0-2417-4FF8-BB1C-208F7A2711A1}" srcOrd="0" destOrd="0" presId="urn:microsoft.com/office/officeart/2005/8/layout/list1"/>
    <dgm:cxn modelId="{E631FA4A-EB7F-4F6D-8772-AB9E73E1F8E2}" type="presParOf" srcId="{1C2F59DA-6762-42EA-886E-41ED91034DBE}" destId="{243E5469-C87D-419F-85EE-0D8064AEFB36}" srcOrd="1" destOrd="0" presId="urn:microsoft.com/office/officeart/2005/8/layout/list1"/>
    <dgm:cxn modelId="{320107A0-03B5-47BF-B2C0-D67C861423FA}" type="presParOf" srcId="{5EF07030-AC6E-44A3-8540-70B66820837C}" destId="{DA9F92F7-ED99-424D-8FFF-E6CD6DAE043F}" srcOrd="13" destOrd="0" presId="urn:microsoft.com/office/officeart/2005/8/layout/list1"/>
    <dgm:cxn modelId="{A706550C-F5E7-4385-9BF1-034D36ADDBCC}" type="presParOf" srcId="{5EF07030-AC6E-44A3-8540-70B66820837C}" destId="{8A64EF78-5677-4A32-9DEA-90DF1CB7615B}" srcOrd="14" destOrd="0" presId="urn:microsoft.com/office/officeart/2005/8/layout/list1"/>
    <dgm:cxn modelId="{FAFE0FC7-90AB-464D-AED5-E60883DAD968}" type="presParOf" srcId="{5EF07030-AC6E-44A3-8540-70B66820837C}" destId="{F8029DA1-6BEC-42D3-A895-C36271F98029}" srcOrd="15" destOrd="0" presId="urn:microsoft.com/office/officeart/2005/8/layout/list1"/>
    <dgm:cxn modelId="{FB490C72-04FE-4730-831A-C6AF3D9143B6}" type="presParOf" srcId="{5EF07030-AC6E-44A3-8540-70B66820837C}" destId="{B283B898-0D8B-47D2-9A9F-A615325DA154}" srcOrd="16" destOrd="0" presId="urn:microsoft.com/office/officeart/2005/8/layout/list1"/>
    <dgm:cxn modelId="{FFDCE717-D56B-4726-8761-FB4F7C8F5CF9}" type="presParOf" srcId="{B283B898-0D8B-47D2-9A9F-A615325DA154}" destId="{B4022497-EE2F-4B5D-887C-DFF122C5A593}" srcOrd="0" destOrd="0" presId="urn:microsoft.com/office/officeart/2005/8/layout/list1"/>
    <dgm:cxn modelId="{31BE2246-A6DD-4A24-A0B5-560BC7283B49}" type="presParOf" srcId="{B283B898-0D8B-47D2-9A9F-A615325DA154}" destId="{9FCBCA27-7CBC-404F-BB7E-75FBD4639FA3}" srcOrd="1" destOrd="0" presId="urn:microsoft.com/office/officeart/2005/8/layout/list1"/>
    <dgm:cxn modelId="{76358152-2E05-48AB-B9E7-D2982FDB626D}" type="presParOf" srcId="{5EF07030-AC6E-44A3-8540-70B66820837C}" destId="{12E527F5-3A61-432F-AB65-AC223AA795D3}" srcOrd="17" destOrd="0" presId="urn:microsoft.com/office/officeart/2005/8/layout/list1"/>
    <dgm:cxn modelId="{E8B4F3FA-1544-4116-815A-823B53B9D949}" type="presParOf" srcId="{5EF07030-AC6E-44A3-8540-70B66820837C}" destId="{D596EF53-A1FD-4A29-A75B-5D8A53EE655E}" srcOrd="18" destOrd="0" presId="urn:microsoft.com/office/officeart/2005/8/layout/list1"/>
    <dgm:cxn modelId="{36876CDD-660D-44B7-B019-1F2E45DD79DC}" type="presParOf" srcId="{5EF07030-AC6E-44A3-8540-70B66820837C}" destId="{5A4B001E-7AE3-47A9-AE5B-B96CAF192DA9}" srcOrd="19" destOrd="0" presId="urn:microsoft.com/office/officeart/2005/8/layout/list1"/>
    <dgm:cxn modelId="{6769D611-1012-4921-8BB1-D33A4E054FD2}" type="presParOf" srcId="{5EF07030-AC6E-44A3-8540-70B66820837C}" destId="{7DBD7381-070B-4F11-A639-01F79B8611EA}" srcOrd="20" destOrd="0" presId="urn:microsoft.com/office/officeart/2005/8/layout/list1"/>
    <dgm:cxn modelId="{24F92040-F5B6-409E-AA93-54EB69D42917}" type="presParOf" srcId="{7DBD7381-070B-4F11-A639-01F79B8611EA}" destId="{A877B709-56E3-4EF2-803D-D16028197383}" srcOrd="0" destOrd="0" presId="urn:microsoft.com/office/officeart/2005/8/layout/list1"/>
    <dgm:cxn modelId="{09E46BBF-BEED-4E20-B429-DA19AF1EF9D3}" type="presParOf" srcId="{7DBD7381-070B-4F11-A639-01F79B8611EA}" destId="{BC4C9EDF-5ABC-426C-B306-25C21F10B47E}" srcOrd="1" destOrd="0" presId="urn:microsoft.com/office/officeart/2005/8/layout/list1"/>
    <dgm:cxn modelId="{009C8343-99F8-4546-84EC-CA2DFAEA8CCF}" type="presParOf" srcId="{5EF07030-AC6E-44A3-8540-70B66820837C}" destId="{D5331380-456C-4415-821B-C2BFF3F456EB}" srcOrd="21" destOrd="0" presId="urn:microsoft.com/office/officeart/2005/8/layout/list1"/>
    <dgm:cxn modelId="{3D052F91-7E9E-4499-ACC9-AFCE31DD479D}" type="presParOf" srcId="{5EF07030-AC6E-44A3-8540-70B66820837C}" destId="{5A0AFF7E-E452-4DC9-925C-2716295695C0}"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4645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454969" y="13981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marL="0" lvl="0" indent="0" algn="l" defTabSz="1066800" rtl="0">
            <a:lnSpc>
              <a:spcPct val="90000"/>
            </a:lnSpc>
            <a:spcBef>
              <a:spcPct val="0"/>
            </a:spcBef>
            <a:spcAft>
              <a:spcPct val="35000"/>
            </a:spcAft>
            <a:buNone/>
          </a:pPr>
          <a:r>
            <a:rPr lang="en-US" sz="2400" b="1" i="0" kern="1200" dirty="0"/>
            <a:t>Human resources define</a:t>
          </a:r>
          <a:endParaRPr lang="ar-SA" sz="2400" b="1" i="0" kern="1200" dirty="0"/>
        </a:p>
      </dsp:txBody>
      <dsp:txXfrm>
        <a:off x="475144" y="159990"/>
        <a:ext cx="6329227" cy="372930"/>
      </dsp:txXfrm>
    </dsp:sp>
    <dsp:sp modelId="{B8E6A4AB-F2C5-4C9D-A53C-FCF3EFD8C7F2}">
      <dsp:nvSpPr>
        <dsp:cNvPr id="0" name=""/>
        <dsp:cNvSpPr/>
      </dsp:nvSpPr>
      <dsp:spPr>
        <a:xfrm>
          <a:off x="0" y="98149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C2D749-800E-4018-AE92-94C87FA89AA9}">
      <dsp:nvSpPr>
        <dsp:cNvPr id="0" name=""/>
        <dsp:cNvSpPr/>
      </dsp:nvSpPr>
      <dsp:spPr>
        <a:xfrm>
          <a:off x="454969" y="77485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marL="0" lvl="0" indent="0" algn="l" defTabSz="1066800" rtl="0">
            <a:lnSpc>
              <a:spcPct val="90000"/>
            </a:lnSpc>
            <a:spcBef>
              <a:spcPct val="0"/>
            </a:spcBef>
            <a:spcAft>
              <a:spcPct val="35000"/>
            </a:spcAft>
            <a:buNone/>
          </a:pPr>
          <a:r>
            <a:rPr lang="en-GB" sz="2400" b="1" i="0" kern="1200"/>
            <a:t>Function of human resources</a:t>
          </a:r>
          <a:endParaRPr lang="ar-SA" sz="2400" b="1" i="0" kern="1200"/>
        </a:p>
      </dsp:txBody>
      <dsp:txXfrm>
        <a:off x="475144" y="795030"/>
        <a:ext cx="6329227" cy="372930"/>
      </dsp:txXfrm>
    </dsp:sp>
    <dsp:sp modelId="{CF4F523A-51BD-441F-9990-F0AA48FEB99B}">
      <dsp:nvSpPr>
        <dsp:cNvPr id="0" name=""/>
        <dsp:cNvSpPr/>
      </dsp:nvSpPr>
      <dsp:spPr>
        <a:xfrm>
          <a:off x="0" y="161653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6D93FA-C885-487F-9FBE-FDABEB24F004}">
      <dsp:nvSpPr>
        <dsp:cNvPr id="0" name=""/>
        <dsp:cNvSpPr/>
      </dsp:nvSpPr>
      <dsp:spPr>
        <a:xfrm>
          <a:off x="454969" y="140989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marL="0" lvl="0" indent="0" algn="l" defTabSz="1066800" rtl="0">
            <a:lnSpc>
              <a:spcPct val="90000"/>
            </a:lnSpc>
            <a:spcBef>
              <a:spcPct val="0"/>
            </a:spcBef>
            <a:spcAft>
              <a:spcPct val="35000"/>
            </a:spcAft>
            <a:buNone/>
          </a:pPr>
          <a:r>
            <a:rPr lang="en-US" sz="2400" b="1" i="0" kern="1200" dirty="0"/>
            <a:t>Human Resource Management</a:t>
          </a:r>
          <a:endParaRPr lang="ar-SA" sz="2400" b="1" i="0" kern="1200" dirty="0"/>
        </a:p>
      </dsp:txBody>
      <dsp:txXfrm>
        <a:off x="475144" y="1430070"/>
        <a:ext cx="6329227" cy="372930"/>
      </dsp:txXfrm>
    </dsp:sp>
    <dsp:sp modelId="{8A64EF78-5677-4A32-9DEA-90DF1CB7615B}">
      <dsp:nvSpPr>
        <dsp:cNvPr id="0" name=""/>
        <dsp:cNvSpPr/>
      </dsp:nvSpPr>
      <dsp:spPr>
        <a:xfrm>
          <a:off x="0" y="225157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3E5469-C87D-419F-85EE-0D8064AEFB36}">
      <dsp:nvSpPr>
        <dsp:cNvPr id="0" name=""/>
        <dsp:cNvSpPr/>
      </dsp:nvSpPr>
      <dsp:spPr>
        <a:xfrm>
          <a:off x="454969" y="204493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marL="0" lvl="0" indent="0" algn="l" defTabSz="1066800" rtl="0">
            <a:lnSpc>
              <a:spcPct val="90000"/>
            </a:lnSpc>
            <a:spcBef>
              <a:spcPct val="0"/>
            </a:spcBef>
            <a:spcAft>
              <a:spcPct val="35000"/>
            </a:spcAft>
            <a:buNone/>
          </a:pPr>
          <a:r>
            <a:rPr lang="en-GB" sz="2400" b="1" i="0" kern="1200" dirty="0"/>
            <a:t>Human resource planning</a:t>
          </a:r>
          <a:r>
            <a:rPr lang="en-US" sz="2400" b="1" i="0" u="sng" kern="1200" dirty="0"/>
            <a:t> </a:t>
          </a:r>
          <a:endParaRPr lang="ar-SA" sz="2400" b="1" i="0" kern="1200" dirty="0"/>
        </a:p>
      </dsp:txBody>
      <dsp:txXfrm>
        <a:off x="475144" y="2065110"/>
        <a:ext cx="6329227" cy="372930"/>
      </dsp:txXfrm>
    </dsp:sp>
    <dsp:sp modelId="{D596EF53-A1FD-4A29-A75B-5D8A53EE655E}">
      <dsp:nvSpPr>
        <dsp:cNvPr id="0" name=""/>
        <dsp:cNvSpPr/>
      </dsp:nvSpPr>
      <dsp:spPr>
        <a:xfrm>
          <a:off x="0" y="3073500"/>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CBCA27-7CBC-404F-BB7E-75FBD4639FA3}">
      <dsp:nvSpPr>
        <dsp:cNvPr id="0" name=""/>
        <dsp:cNvSpPr/>
      </dsp:nvSpPr>
      <dsp:spPr>
        <a:xfrm>
          <a:off x="454969" y="2679975"/>
          <a:ext cx="6369577" cy="60016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marL="0" lvl="0" indent="0" algn="l" defTabSz="1066800" rtl="0">
            <a:lnSpc>
              <a:spcPct val="90000"/>
            </a:lnSpc>
            <a:spcBef>
              <a:spcPct val="0"/>
            </a:spcBef>
            <a:spcAft>
              <a:spcPct val="35000"/>
            </a:spcAft>
            <a:buNone/>
          </a:pPr>
          <a:r>
            <a:rPr lang="en-US" sz="2400" b="1" i="0" kern="1200" dirty="0"/>
            <a:t>Human Resource Management Functions</a:t>
          </a:r>
          <a:endParaRPr lang="ar-SA" sz="2400" b="1" i="0" kern="1200" dirty="0"/>
        </a:p>
      </dsp:txBody>
      <dsp:txXfrm>
        <a:off x="484267" y="2709273"/>
        <a:ext cx="6310981" cy="541569"/>
      </dsp:txXfrm>
    </dsp:sp>
    <dsp:sp modelId="{5A0AFF7E-E452-4DC9-925C-2716295695C0}">
      <dsp:nvSpPr>
        <dsp:cNvPr id="0" name=""/>
        <dsp:cNvSpPr/>
      </dsp:nvSpPr>
      <dsp:spPr>
        <a:xfrm>
          <a:off x="0" y="3929107"/>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4C9EDF-5ABC-426C-B306-25C21F10B47E}">
      <dsp:nvSpPr>
        <dsp:cNvPr id="0" name=""/>
        <dsp:cNvSpPr/>
      </dsp:nvSpPr>
      <dsp:spPr>
        <a:xfrm>
          <a:off x="454969" y="3501900"/>
          <a:ext cx="6369577" cy="633847"/>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marL="0" lvl="0" indent="0" algn="l" defTabSz="1066800" rtl="0">
            <a:lnSpc>
              <a:spcPct val="90000"/>
            </a:lnSpc>
            <a:spcBef>
              <a:spcPct val="0"/>
            </a:spcBef>
            <a:spcAft>
              <a:spcPct val="35000"/>
            </a:spcAft>
            <a:buNone/>
          </a:pPr>
          <a:r>
            <a:rPr lang="en-US" sz="2400" b="1" i="0" kern="1200" dirty="0"/>
            <a:t>Dynamic Human Resource Management Environment</a:t>
          </a:r>
          <a:endParaRPr lang="ar-SA" sz="2400" b="1" i="0" kern="1200" dirty="0"/>
        </a:p>
      </dsp:txBody>
      <dsp:txXfrm>
        <a:off x="485911" y="3532842"/>
        <a:ext cx="6307693" cy="57196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D4255A3-1623-40BD-87EC-E52A0F0088FA}" type="slidenum">
              <a:rPr lang="en-US" altLang="ar-SA"/>
              <a:pPr eaLnBrk="1" hangingPunct="1"/>
              <a:t>13</a:t>
            </a:fld>
            <a:endParaRPr lang="en-US" altLang="ar-SA"/>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a:latin typeface="Arial" panose="020B0604020202020204" pitchFamily="34" charset="0"/>
            </a:endParaRPr>
          </a:p>
        </p:txBody>
      </p:sp>
    </p:spTree>
    <p:extLst>
      <p:ext uri="{BB962C8B-B14F-4D97-AF65-F5344CB8AC3E}">
        <p14:creationId xmlns:p14="http://schemas.microsoft.com/office/powerpoint/2010/main" val="11746944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1817D6-B336-4A9C-A1E9-67F19F99E741}" type="slidenum">
              <a:rPr lang="en-US" altLang="ar-SA"/>
              <a:pPr/>
              <a:t>25</a:t>
            </a:fld>
            <a:endParaRPr lang="en-US" altLang="ar-SA"/>
          </a:p>
        </p:txBody>
      </p:sp>
      <p:sp>
        <p:nvSpPr>
          <p:cNvPr id="45058"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45059"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2238580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FAA4A78-A692-4448-AA75-A7C70E21EB44}" type="slidenum">
              <a:rPr lang="en-US" altLang="ar-SA"/>
              <a:pPr eaLnBrk="1" hangingPunct="1"/>
              <a:t>38</a:t>
            </a:fld>
            <a:endParaRPr lang="en-US" altLang="ar-SA"/>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a:latin typeface="Arial" panose="020B0604020202020204" pitchFamily="34" charset="0"/>
            </a:endParaRPr>
          </a:p>
        </p:txBody>
      </p:sp>
    </p:spTree>
    <p:extLst>
      <p:ext uri="{BB962C8B-B14F-4D97-AF65-F5344CB8AC3E}">
        <p14:creationId xmlns:p14="http://schemas.microsoft.com/office/powerpoint/2010/main" val="3880351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37C16A4-02BE-4531-B57D-A88D4FC6AFAD}" type="slidenum">
              <a:rPr lang="en-US" altLang="ar-SA"/>
              <a:pPr eaLnBrk="1" hangingPunct="1"/>
              <a:t>39</a:t>
            </a:fld>
            <a:endParaRPr lang="en-US" altLang="ar-SA"/>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a:latin typeface="Arial" panose="020B0604020202020204" pitchFamily="34" charset="0"/>
            </a:endParaRPr>
          </a:p>
        </p:txBody>
      </p:sp>
    </p:spTree>
    <p:extLst>
      <p:ext uri="{BB962C8B-B14F-4D97-AF65-F5344CB8AC3E}">
        <p14:creationId xmlns:p14="http://schemas.microsoft.com/office/powerpoint/2010/main" val="1575607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vmlDrawing" Target="../drawings/vmlDrawing1.vml"/><Relationship Id="rId5" Type="http://schemas.openxmlformats.org/officeDocument/2006/relationships/image" Target="../media/image14.wmf"/><Relationship Id="rId4" Type="http://schemas.openxmlformats.org/officeDocument/2006/relationships/oleObject" Target="../embeddings/oleObject1.bin"/></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vmlDrawing" Target="../drawings/vmlDrawing2.vml"/><Relationship Id="rId5" Type="http://schemas.openxmlformats.org/officeDocument/2006/relationships/image" Target="../media/image15.wmf"/><Relationship Id="rId4" Type="http://schemas.openxmlformats.org/officeDocument/2006/relationships/oleObject" Target="../embeddings/oleObject2.bin"/></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7.svg"/><Relationship Id="rId2" Type="http://schemas.openxmlformats.org/officeDocument/2006/relationships/image" Target="../media/image18.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260234" y="-134007"/>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9" y="4080462"/>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Magdy Alhaj</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716364"/>
            <a:ext cx="4923692" cy="1323439"/>
          </a:xfrm>
          <a:prstGeom prst="rect">
            <a:avLst/>
          </a:prstGeom>
          <a:noFill/>
        </p:spPr>
        <p:txBody>
          <a:bodyPr wrap="square" rtlCol="0">
            <a:spAutoFit/>
          </a:bodyPr>
          <a:lstStyle/>
          <a:p>
            <a:pPr algn="ctr"/>
            <a:r>
              <a:rPr lang="en-US" altLang="ar-SA" sz="4000" b="1" dirty="0">
                <a:latin typeface="Aharoni" panose="02010803020104030203" pitchFamily="2" charset="-79"/>
                <a:cs typeface="Aharoni" panose="02010803020104030203" pitchFamily="2" charset="-79"/>
              </a:rPr>
              <a:t>Human Resource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274468" y="599101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4" name="Oval 13">
            <a:extLst>
              <a:ext uri="{FF2B5EF4-FFF2-40B4-BE49-F238E27FC236}">
                <a16:creationId xmlns:a16="http://schemas.microsoft.com/office/drawing/2014/main" id="{46F3C90B-EB3F-EA91-08C5-03400C278827}"/>
              </a:ext>
            </a:extLst>
          </p:cNvPr>
          <p:cNvSpPr/>
          <p:nvPr/>
        </p:nvSpPr>
        <p:spPr>
          <a:xfrm>
            <a:off x="5632141" y="-134007"/>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10">
            <a:extLst>
              <a:ext uri="{FF2B5EF4-FFF2-40B4-BE49-F238E27FC236}">
                <a16:creationId xmlns:a16="http://schemas.microsoft.com/office/drawing/2014/main" id="{781F72BC-06B8-4FB5-F2D5-D8EA1BFF812E}"/>
              </a:ext>
            </a:extLst>
          </p:cNvPr>
          <p:cNvSpPr txBox="1"/>
          <p:nvPr/>
        </p:nvSpPr>
        <p:spPr>
          <a:xfrm>
            <a:off x="473728" y="4862510"/>
            <a:ext cx="2874185" cy="1015663"/>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t>MGM111</a:t>
            </a:r>
          </a:p>
          <a:p>
            <a:pPr algn="ctr"/>
            <a:r>
              <a:rPr lang="en-US" sz="2000" b="1" dirty="0"/>
              <a:t>Principle of Management</a:t>
            </a:r>
          </a:p>
          <a:p>
            <a:pPr algn="ctr"/>
            <a:endParaRPr lang="en-US" sz="2000" b="1"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1947454"/>
            <a:ext cx="5416138" cy="1446550"/>
          </a:xfrm>
          <a:prstGeom prst="rect">
            <a:avLst/>
          </a:prstGeom>
          <a:noFill/>
        </p:spPr>
        <p:txBody>
          <a:bodyPr wrap="square" rtlCol="0">
            <a:spAutoFit/>
          </a:bodyPr>
          <a:lstStyle/>
          <a:p>
            <a:pPr algn="ctr"/>
            <a:r>
              <a:rPr lang="en-US" altLang="ar-SA" sz="4400" b="1" dirty="0">
                <a:latin typeface="Aharoni" panose="02010803020104030203" pitchFamily="2" charset="-79"/>
                <a:cs typeface="Aharoni" panose="02010803020104030203" pitchFamily="2" charset="-79"/>
              </a:rPr>
              <a:t>Human Resource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0">
            <a:extLst>
              <a:ext uri="{FF2B5EF4-FFF2-40B4-BE49-F238E27FC236}">
                <a16:creationId xmlns:a16="http://schemas.microsoft.com/office/drawing/2014/main" id="{781F72BC-06B8-4FB5-F2D5-D8EA1BFF812E}"/>
              </a:ext>
            </a:extLst>
          </p:cNvPr>
          <p:cNvSpPr txBox="1"/>
          <p:nvPr/>
        </p:nvSpPr>
        <p:spPr>
          <a:xfrm>
            <a:off x="6705949" y="4823220"/>
            <a:ext cx="2874185" cy="1015663"/>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t>MGM111</a:t>
            </a:r>
          </a:p>
          <a:p>
            <a:pPr algn="ctr"/>
            <a:r>
              <a:rPr lang="en-US" sz="2000" b="1" dirty="0"/>
              <a:t>Principle of Management</a:t>
            </a:r>
          </a:p>
          <a:p>
            <a:pPr algn="ctr"/>
            <a:endParaRPr lang="en-US" sz="2000" b="1" dirty="0"/>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948063"/>
            <a:ext cx="4128422" cy="51601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276323"/>
            <a:ext cx="10909229" cy="44995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47D58B3-88C4-4F16-BC70-493880C6C37B}"/>
              </a:ext>
            </a:extLst>
          </p:cNvPr>
          <p:cNvSpPr txBox="1"/>
          <p:nvPr/>
        </p:nvSpPr>
        <p:spPr>
          <a:xfrm>
            <a:off x="2706882" y="393735"/>
            <a:ext cx="5736878" cy="132343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en-US" sz="4000" dirty="0"/>
              <a:t>Learning outcomes </a:t>
            </a:r>
            <a:endParaRPr lang="en-US" sz="4000" dirty="0">
              <a:latin typeface="Tajawal Medium" panose="00000600000000000000" pitchFamily="2" charset="-78"/>
              <a:cs typeface="Tajawal Medium" panose="00000600000000000000" pitchFamily="2" charset="-78"/>
            </a:endParaRPr>
          </a:p>
          <a:p>
            <a:pPr algn="ctr"/>
            <a:r>
              <a:rPr lang="en-US" altLang="ar-SA" sz="4000" dirty="0"/>
              <a:t> </a:t>
            </a:r>
          </a:p>
        </p:txBody>
      </p:sp>
      <p:graphicFrame>
        <p:nvGraphicFramePr>
          <p:cNvPr id="8" name="Diagram 7">
            <a:extLst>
              <a:ext uri="{FF2B5EF4-FFF2-40B4-BE49-F238E27FC236}">
                <a16:creationId xmlns:a16="http://schemas.microsoft.com/office/drawing/2014/main" id="{1C5977A1-4713-467F-983E-4BBBB045D66C}"/>
              </a:ext>
            </a:extLst>
          </p:cNvPr>
          <p:cNvGraphicFramePr/>
          <p:nvPr>
            <p:extLst>
              <p:ext uri="{D42A27DB-BD31-4B8C-83A1-F6EECF244321}">
                <p14:modId xmlns:p14="http://schemas.microsoft.com/office/powerpoint/2010/main" val="1276469003"/>
              </p:ext>
            </p:extLst>
          </p:nvPr>
        </p:nvGraphicFramePr>
        <p:xfrm>
          <a:off x="1333001" y="1488215"/>
          <a:ext cx="9099396" cy="44217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483251"/>
            <a:ext cx="11113476" cy="4809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E6C3357D-A1E5-45CD-9C38-12ADCD0B6483}"/>
              </a:ext>
            </a:extLst>
          </p:cNvPr>
          <p:cNvSpPr txBox="1">
            <a:spLocks noChangeArrowheads="1"/>
          </p:cNvSpPr>
          <p:nvPr/>
        </p:nvSpPr>
        <p:spPr>
          <a:xfrm>
            <a:off x="838200" y="365125"/>
            <a:ext cx="10515600" cy="101758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dirty="0"/>
              <a:t>The Management Process</a:t>
            </a:r>
          </a:p>
        </p:txBody>
      </p:sp>
      <p:grpSp>
        <p:nvGrpSpPr>
          <p:cNvPr id="9" name="Group 15">
            <a:extLst>
              <a:ext uri="{FF2B5EF4-FFF2-40B4-BE49-F238E27FC236}">
                <a16:creationId xmlns:a16="http://schemas.microsoft.com/office/drawing/2014/main" id="{103BA77A-2A01-4B4F-8F6D-47127911D1B1}"/>
              </a:ext>
            </a:extLst>
          </p:cNvPr>
          <p:cNvGrpSpPr>
            <a:grpSpLocks/>
          </p:cNvGrpSpPr>
          <p:nvPr/>
        </p:nvGrpSpPr>
        <p:grpSpPr bwMode="auto">
          <a:xfrm>
            <a:off x="2341795" y="1675107"/>
            <a:ext cx="7348615" cy="3320639"/>
            <a:chOff x="448" y="983"/>
            <a:chExt cx="4855" cy="2397"/>
          </a:xfrm>
        </p:grpSpPr>
        <p:sp>
          <p:nvSpPr>
            <p:cNvPr id="11" name="Oval 4">
              <a:extLst>
                <a:ext uri="{FF2B5EF4-FFF2-40B4-BE49-F238E27FC236}">
                  <a16:creationId xmlns:a16="http://schemas.microsoft.com/office/drawing/2014/main" id="{890C191B-D1C9-4289-8A53-07677315459F}"/>
                </a:ext>
              </a:extLst>
            </p:cNvPr>
            <p:cNvSpPr>
              <a:spLocks noChangeArrowheads="1"/>
            </p:cNvSpPr>
            <p:nvPr/>
          </p:nvSpPr>
          <p:spPr bwMode="auto">
            <a:xfrm>
              <a:off x="946" y="1123"/>
              <a:ext cx="3864" cy="2145"/>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endParaRPr lang="ar-SA" altLang="ar-SA"/>
            </a:p>
          </p:txBody>
        </p:sp>
        <p:sp>
          <p:nvSpPr>
            <p:cNvPr id="12" name="AutoShape 6">
              <a:extLst>
                <a:ext uri="{FF2B5EF4-FFF2-40B4-BE49-F238E27FC236}">
                  <a16:creationId xmlns:a16="http://schemas.microsoft.com/office/drawing/2014/main" id="{E4805895-51AF-486E-AF48-DB7BC6E861E3}"/>
                </a:ext>
              </a:extLst>
            </p:cNvPr>
            <p:cNvSpPr>
              <a:spLocks noChangeArrowheads="1"/>
            </p:cNvSpPr>
            <p:nvPr/>
          </p:nvSpPr>
          <p:spPr bwMode="auto">
            <a:xfrm>
              <a:off x="2241" y="983"/>
              <a:ext cx="1260" cy="414"/>
            </a:xfrm>
            <a:prstGeom prst="roundRect">
              <a:avLst>
                <a:gd name="adj" fmla="val 9065"/>
              </a:avLst>
            </a:prstGeom>
            <a:gradFill rotWithShape="1">
              <a:gsLst>
                <a:gs pos="0">
                  <a:srgbClr val="EAD596"/>
                </a:gs>
                <a:gs pos="100000">
                  <a:srgbClr val="CC9900"/>
                </a:gs>
              </a:gsLst>
              <a:lin ang="5400000" scaled="1"/>
            </a:grad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dirty="0">
                  <a:latin typeface="Franklin Gothic Medium" panose="020B0603020102020204" pitchFamily="34" charset="0"/>
                </a:rPr>
                <a:t>Planning</a:t>
              </a:r>
            </a:p>
          </p:txBody>
        </p:sp>
        <p:sp>
          <p:nvSpPr>
            <p:cNvPr id="13" name="AutoShape 8" descr="brownfill01">
              <a:extLst>
                <a:ext uri="{FF2B5EF4-FFF2-40B4-BE49-F238E27FC236}">
                  <a16:creationId xmlns:a16="http://schemas.microsoft.com/office/drawing/2014/main" id="{7F515598-3950-4755-963C-2016A9DA290A}"/>
                </a:ext>
              </a:extLst>
            </p:cNvPr>
            <p:cNvSpPr>
              <a:spLocks noChangeArrowheads="1"/>
            </p:cNvSpPr>
            <p:nvPr/>
          </p:nvSpPr>
          <p:spPr bwMode="auto">
            <a:xfrm>
              <a:off x="4043" y="1888"/>
              <a:ext cx="1260" cy="414"/>
            </a:xfrm>
            <a:prstGeom prst="roundRect">
              <a:avLst>
                <a:gd name="adj" fmla="val 8269"/>
              </a:avLst>
            </a:prstGeom>
            <a:blipFill dpi="0" rotWithShape="1">
              <a:blip r:embed="rId3"/>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Organizing</a:t>
              </a:r>
            </a:p>
          </p:txBody>
        </p:sp>
        <p:sp>
          <p:nvSpPr>
            <p:cNvPr id="14" name="AutoShape 11" descr="greenfill01">
              <a:extLst>
                <a:ext uri="{FF2B5EF4-FFF2-40B4-BE49-F238E27FC236}">
                  <a16:creationId xmlns:a16="http://schemas.microsoft.com/office/drawing/2014/main" id="{12C239C9-DAAF-4CE6-8559-39B602D91F2B}"/>
                </a:ext>
              </a:extLst>
            </p:cNvPr>
            <p:cNvSpPr>
              <a:spLocks noChangeArrowheads="1"/>
            </p:cNvSpPr>
            <p:nvPr/>
          </p:nvSpPr>
          <p:spPr bwMode="auto">
            <a:xfrm>
              <a:off x="979" y="2966"/>
              <a:ext cx="1260" cy="414"/>
            </a:xfrm>
            <a:prstGeom prst="roundRect">
              <a:avLst>
                <a:gd name="adj" fmla="val 10870"/>
              </a:avLst>
            </a:prstGeom>
            <a:blipFill dpi="0" rotWithShape="1">
              <a:blip r:embed="rId4"/>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Leading</a:t>
              </a:r>
            </a:p>
          </p:txBody>
        </p:sp>
        <p:sp>
          <p:nvSpPr>
            <p:cNvPr id="15" name="AutoShape 13" descr="bluefill01">
              <a:extLst>
                <a:ext uri="{FF2B5EF4-FFF2-40B4-BE49-F238E27FC236}">
                  <a16:creationId xmlns:a16="http://schemas.microsoft.com/office/drawing/2014/main" id="{AFB7EE0B-4233-42B3-ABA1-C2C3A287E258}"/>
                </a:ext>
              </a:extLst>
            </p:cNvPr>
            <p:cNvSpPr>
              <a:spLocks noChangeArrowheads="1"/>
            </p:cNvSpPr>
            <p:nvPr/>
          </p:nvSpPr>
          <p:spPr bwMode="auto">
            <a:xfrm>
              <a:off x="3497" y="2960"/>
              <a:ext cx="1260" cy="414"/>
            </a:xfrm>
            <a:prstGeom prst="roundRect">
              <a:avLst>
                <a:gd name="adj" fmla="val 10630"/>
              </a:avLst>
            </a:prstGeom>
            <a:blipFill dpi="0" rotWithShape="1">
              <a:blip r:embed="rId5"/>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Staffing</a:t>
              </a:r>
            </a:p>
          </p:txBody>
        </p:sp>
        <p:sp>
          <p:nvSpPr>
            <p:cNvPr id="16" name="AutoShape 14" descr="purplefill01">
              <a:extLst>
                <a:ext uri="{FF2B5EF4-FFF2-40B4-BE49-F238E27FC236}">
                  <a16:creationId xmlns:a16="http://schemas.microsoft.com/office/drawing/2014/main" id="{10C71042-5F07-4B0A-A137-1E9B9F2803A8}"/>
                </a:ext>
              </a:extLst>
            </p:cNvPr>
            <p:cNvSpPr>
              <a:spLocks noChangeArrowheads="1"/>
            </p:cNvSpPr>
            <p:nvPr/>
          </p:nvSpPr>
          <p:spPr bwMode="auto">
            <a:xfrm>
              <a:off x="448" y="1888"/>
              <a:ext cx="1262" cy="414"/>
            </a:xfrm>
            <a:prstGeom prst="roundRect">
              <a:avLst>
                <a:gd name="adj" fmla="val 9671"/>
              </a:avLst>
            </a:prstGeom>
            <a:blipFill dpi="0" rotWithShape="1">
              <a:blip r:embed="rId6"/>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dirty="0">
                  <a:latin typeface="Franklin Gothic Medium" panose="020B0603020102020204" pitchFamily="34" charset="0"/>
                </a:rPr>
                <a:t>Controlling</a:t>
              </a:r>
            </a:p>
          </p:txBody>
        </p:sp>
      </p:grpSp>
      <p:sp>
        <p:nvSpPr>
          <p:cNvPr id="17" name="TextBox 16">
            <a:extLst>
              <a:ext uri="{FF2B5EF4-FFF2-40B4-BE49-F238E27FC236}">
                <a16:creationId xmlns:a16="http://schemas.microsoft.com/office/drawing/2014/main" id="{1956E9EC-280C-4AF0-8614-CFC78EE634F2}"/>
              </a:ext>
            </a:extLst>
          </p:cNvPr>
          <p:cNvSpPr txBox="1"/>
          <p:nvPr/>
        </p:nvSpPr>
        <p:spPr>
          <a:xfrm>
            <a:off x="2343614" y="5283696"/>
            <a:ext cx="7504771" cy="923330"/>
          </a:xfrm>
          <a:prstGeom prst="rect">
            <a:avLst/>
          </a:prstGeom>
          <a:noFill/>
          <a:ln>
            <a:solidFill>
              <a:schemeClr val="accent1"/>
            </a:solidFill>
          </a:ln>
        </p:spPr>
        <p:txBody>
          <a:bodyPr wrap="square" rtlCol="1">
            <a:spAutoFit/>
          </a:bodyPr>
          <a:lstStyle/>
          <a:p>
            <a:r>
              <a:rPr lang="en-US" altLang="ar-SA" b="1" dirty="0">
                <a:latin typeface="Arial" panose="020B0604020202020204" pitchFamily="34" charset="0"/>
              </a:rPr>
              <a:t>Most experts agree that managing involves five functions: planning, organizing, staffing, leading, and controlling. In total, these functions represent the management process.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353267"/>
            <a:ext cx="11113476" cy="4939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84C71CB9-8452-47B1-B038-8148481DD65A}"/>
              </a:ext>
            </a:extLst>
          </p:cNvPr>
          <p:cNvSpPr txBox="1">
            <a:spLocks noChangeArrowheads="1"/>
          </p:cNvSpPr>
          <p:nvPr/>
        </p:nvSpPr>
        <p:spPr>
          <a:xfrm>
            <a:off x="886792" y="237003"/>
            <a:ext cx="9573051" cy="114300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Human Resources (HR)</a:t>
            </a:r>
          </a:p>
        </p:txBody>
      </p:sp>
      <p:sp>
        <p:nvSpPr>
          <p:cNvPr id="9" name="Rectangle 3">
            <a:extLst>
              <a:ext uri="{FF2B5EF4-FFF2-40B4-BE49-F238E27FC236}">
                <a16:creationId xmlns:a16="http://schemas.microsoft.com/office/drawing/2014/main" id="{B6FA20F8-511E-4041-BB58-B157DFEAC108}"/>
              </a:ext>
            </a:extLst>
          </p:cNvPr>
          <p:cNvSpPr txBox="1">
            <a:spLocks noChangeArrowheads="1"/>
          </p:cNvSpPr>
          <p:nvPr/>
        </p:nvSpPr>
        <p:spPr>
          <a:xfrm>
            <a:off x="992459" y="1565205"/>
            <a:ext cx="9445082" cy="4909036"/>
          </a:xfrm>
          <a:prstGeom prst="rect">
            <a:avLst/>
          </a:prstGeom>
          <a:ln>
            <a:noFill/>
          </a:ln>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u="sng" dirty="0">
                <a:solidFill>
                  <a:srgbClr val="FF0000"/>
                </a:solidFill>
              </a:rPr>
              <a:t>Human resources define:</a:t>
            </a:r>
            <a:r>
              <a:rPr lang="en-US" altLang="ar-SA" sz="3200" b="1" u="sng" dirty="0"/>
              <a:t> </a:t>
            </a:r>
          </a:p>
          <a:p>
            <a:pPr>
              <a:buClr>
                <a:srgbClr val="FF0000"/>
              </a:buClr>
              <a:buFont typeface="Courier New" panose="02070309020205020404" pitchFamily="49" charset="0"/>
              <a:buChar char="o"/>
            </a:pPr>
            <a:r>
              <a:rPr lang="en-US" sz="3200" b="1" dirty="0"/>
              <a:t>Human resources (HR) is the division of a business that is charged with finding, screening, recruiting, and training job applicants, as well as administering employee-benefit programs.</a:t>
            </a:r>
          </a:p>
          <a:p>
            <a:pPr>
              <a:buClr>
                <a:srgbClr val="FF0000"/>
              </a:buClr>
              <a:buFont typeface="Courier New" panose="02070309020205020404" pitchFamily="49" charset="0"/>
              <a:buChar char="o"/>
            </a:pPr>
            <a:r>
              <a:rPr lang="en-US" altLang="ar-SA" sz="3200" b="1" dirty="0"/>
              <a:t>Human Resources (HR) are the people an organization employs to carry out various jobs, tasks, and functions in exchange for wages, salaries, and other rewards.</a:t>
            </a:r>
          </a:p>
          <a:p>
            <a:pPr marL="0" indent="0">
              <a:buFont typeface="Arial" panose="020B0604020202020204" pitchFamily="34" charset="0"/>
              <a:buNone/>
            </a:pPr>
            <a:endParaRPr lang="en-US" altLang="ar-SA" sz="3200" b="1" u="sng" dirty="0">
              <a:solidFill>
                <a:srgbClr val="FF0000"/>
              </a:solidFill>
            </a:endParaRPr>
          </a:p>
        </p:txBody>
      </p:sp>
      <p:sp>
        <p:nvSpPr>
          <p:cNvPr id="11" name="TextBox 10">
            <a:extLst>
              <a:ext uri="{FF2B5EF4-FFF2-40B4-BE49-F238E27FC236}">
                <a16:creationId xmlns:a16="http://schemas.microsoft.com/office/drawing/2014/main" id="{BC9C7F72-061F-4F4C-9438-8727DE348B31}"/>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9172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ox(in)">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ox(in)">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ox(in)">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ox(in)">
                                      <p:cBhvr>
                                        <p:cTn id="2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32E05FEF-282D-48E1-940C-78A91B970989}"/>
              </a:ext>
            </a:extLst>
          </p:cNvPr>
          <p:cNvSpPr txBox="1">
            <a:spLocks noChangeArrowheads="1"/>
          </p:cNvSpPr>
          <p:nvPr/>
        </p:nvSpPr>
        <p:spPr>
          <a:xfrm>
            <a:off x="1037063" y="312234"/>
            <a:ext cx="9451550" cy="1304693"/>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GB" dirty="0"/>
              <a:t>Function of human resources</a:t>
            </a:r>
          </a:p>
        </p:txBody>
      </p:sp>
      <p:sp>
        <p:nvSpPr>
          <p:cNvPr id="9" name="Rectangle 3">
            <a:extLst>
              <a:ext uri="{FF2B5EF4-FFF2-40B4-BE49-F238E27FC236}">
                <a16:creationId xmlns:a16="http://schemas.microsoft.com/office/drawing/2014/main" id="{53E11410-B0B0-4AF9-B3E0-EC957F9E43F2}"/>
              </a:ext>
            </a:extLst>
          </p:cNvPr>
          <p:cNvSpPr txBox="1">
            <a:spLocks noChangeArrowheads="1"/>
          </p:cNvSpPr>
          <p:nvPr/>
        </p:nvSpPr>
        <p:spPr>
          <a:xfrm>
            <a:off x="2893826" y="1972600"/>
            <a:ext cx="6634976" cy="4720141"/>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GB" altLang="ar-SA" sz="3200" b="1" dirty="0"/>
              <a:t>Human resource planning</a:t>
            </a:r>
          </a:p>
          <a:p>
            <a:pPr>
              <a:buClr>
                <a:srgbClr val="FF0000"/>
              </a:buClr>
              <a:buFont typeface="Wingdings" panose="05000000000000000000" pitchFamily="2" charset="2"/>
              <a:buChar char="q"/>
            </a:pPr>
            <a:r>
              <a:rPr lang="en-GB" altLang="ar-SA" sz="3200" b="1" dirty="0"/>
              <a:t>Recruitment and selection</a:t>
            </a:r>
          </a:p>
          <a:p>
            <a:pPr>
              <a:buClr>
                <a:srgbClr val="FF0000"/>
              </a:buClr>
              <a:buFont typeface="Wingdings" panose="05000000000000000000" pitchFamily="2" charset="2"/>
              <a:buChar char="q"/>
            </a:pPr>
            <a:r>
              <a:rPr lang="en-GB" altLang="ar-SA" sz="3200" b="1" dirty="0"/>
              <a:t>Training and development</a:t>
            </a:r>
          </a:p>
          <a:p>
            <a:pPr>
              <a:buClr>
                <a:srgbClr val="FF0000"/>
              </a:buClr>
              <a:buFont typeface="Wingdings" panose="05000000000000000000" pitchFamily="2" charset="2"/>
              <a:buChar char="q"/>
            </a:pPr>
            <a:r>
              <a:rPr lang="en-GB" altLang="ar-SA" sz="3200" b="1" dirty="0"/>
              <a:t>Maintenance of personnel records</a:t>
            </a:r>
          </a:p>
          <a:p>
            <a:pPr>
              <a:buClr>
                <a:srgbClr val="FF0000"/>
              </a:buClr>
              <a:buFont typeface="Wingdings" panose="05000000000000000000" pitchFamily="2" charset="2"/>
              <a:buChar char="q"/>
            </a:pPr>
            <a:r>
              <a:rPr lang="en-GB" altLang="ar-SA" sz="3200" b="1" dirty="0"/>
              <a:t>Legislation</a:t>
            </a:r>
          </a:p>
          <a:p>
            <a:pPr>
              <a:buClr>
                <a:srgbClr val="FF0000"/>
              </a:buClr>
              <a:buFont typeface="Wingdings" panose="05000000000000000000" pitchFamily="2" charset="2"/>
              <a:buChar char="q"/>
            </a:pPr>
            <a:r>
              <a:rPr lang="en-GB" altLang="ar-SA" sz="3200" b="1" dirty="0"/>
              <a:t>Employee relations</a:t>
            </a:r>
          </a:p>
          <a:p>
            <a:pPr>
              <a:buClr>
                <a:srgbClr val="FF0000"/>
              </a:buClr>
              <a:buFont typeface="Wingdings" panose="05000000000000000000" pitchFamily="2" charset="2"/>
              <a:buChar char="q"/>
            </a:pPr>
            <a:r>
              <a:rPr lang="en-GB" altLang="ar-SA" sz="3200" b="1" dirty="0"/>
              <a:t>Grievance and discipline</a:t>
            </a:r>
          </a:p>
        </p:txBody>
      </p:sp>
      <p:sp>
        <p:nvSpPr>
          <p:cNvPr id="11" name="TextBox 10">
            <a:extLst>
              <a:ext uri="{FF2B5EF4-FFF2-40B4-BE49-F238E27FC236}">
                <a16:creationId xmlns:a16="http://schemas.microsoft.com/office/drawing/2014/main" id="{E887130F-642D-4AF5-8C79-DAAE246D9CAB}"/>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247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354874C6-EB25-4665-B48C-63383C22CEC1}"/>
              </a:ext>
            </a:extLst>
          </p:cNvPr>
          <p:cNvSpPr txBox="1">
            <a:spLocks noChangeArrowheads="1"/>
          </p:cNvSpPr>
          <p:nvPr/>
        </p:nvSpPr>
        <p:spPr>
          <a:xfrm>
            <a:off x="747132" y="387429"/>
            <a:ext cx="10392936" cy="1073382"/>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Human Resource Management</a:t>
            </a:r>
          </a:p>
        </p:txBody>
      </p:sp>
      <p:sp>
        <p:nvSpPr>
          <p:cNvPr id="8" name="Rectangle 3">
            <a:extLst>
              <a:ext uri="{FF2B5EF4-FFF2-40B4-BE49-F238E27FC236}">
                <a16:creationId xmlns:a16="http://schemas.microsoft.com/office/drawing/2014/main" id="{F03DDE55-340A-4036-B88A-9926BD710A03}"/>
              </a:ext>
            </a:extLst>
          </p:cNvPr>
          <p:cNvSpPr txBox="1">
            <a:spLocks noChangeArrowheads="1"/>
          </p:cNvSpPr>
          <p:nvPr/>
        </p:nvSpPr>
        <p:spPr>
          <a:xfrm>
            <a:off x="1051932" y="1155869"/>
            <a:ext cx="10088136" cy="4934730"/>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
            </a:pPr>
            <a:endParaRPr lang="en-US" sz="3200" b="1" u="sng" dirty="0">
              <a:solidFill>
                <a:srgbClr val="FF0000"/>
              </a:solidFill>
            </a:endParaRPr>
          </a:p>
          <a:p>
            <a:pPr>
              <a:buClr>
                <a:srgbClr val="FF0000"/>
              </a:buClr>
              <a:buFont typeface="Wingdings" panose="05000000000000000000" pitchFamily="2" charset="2"/>
              <a:buChar char="§"/>
            </a:pPr>
            <a:r>
              <a:rPr lang="en-US" sz="3200" b="1" u="sng" dirty="0">
                <a:solidFill>
                  <a:srgbClr val="FF0000"/>
                </a:solidFill>
              </a:rPr>
              <a:t>Human Resource Management </a:t>
            </a:r>
          </a:p>
          <a:p>
            <a:pPr>
              <a:buClr>
                <a:srgbClr val="FF0000"/>
              </a:buClr>
              <a:buFont typeface="Wingdings" panose="05000000000000000000" pitchFamily="2" charset="2"/>
              <a:buChar char="§"/>
            </a:pPr>
            <a:r>
              <a:rPr lang="en-US" altLang="ar-SA" sz="3200" b="1" dirty="0"/>
              <a:t>The process of planning, organizing, directing (motivating), and controlling the procurement, development, compensation, integration, maintenance, and separation of organizational human resources to the end that organizational, individual, and societal needs are satisfied.</a:t>
            </a:r>
            <a:endParaRPr lang="en-US" sz="3200" b="1" dirty="0"/>
          </a:p>
          <a:p>
            <a:pPr>
              <a:buClr>
                <a:srgbClr val="FF0000"/>
              </a:buClr>
              <a:buFont typeface="Wingdings" panose="05000000000000000000" pitchFamily="2" charset="2"/>
              <a:buChar char="§"/>
            </a:pPr>
            <a:endParaRPr lang="en-US" altLang="ar-SA" sz="3200" b="1" dirty="0"/>
          </a:p>
        </p:txBody>
      </p:sp>
    </p:spTree>
    <p:extLst>
      <p:ext uri="{BB962C8B-B14F-4D97-AF65-F5344CB8AC3E}">
        <p14:creationId xmlns:p14="http://schemas.microsoft.com/office/powerpoint/2010/main" val="32799895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96AEA05B-2E76-4446-BEB5-AE075A780804}"/>
              </a:ext>
            </a:extLst>
          </p:cNvPr>
          <p:cNvSpPr txBox="1">
            <a:spLocks noChangeArrowheads="1"/>
          </p:cNvSpPr>
          <p:nvPr/>
        </p:nvSpPr>
        <p:spPr>
          <a:xfrm>
            <a:off x="747132" y="387429"/>
            <a:ext cx="10392936" cy="1073382"/>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Human Resource Management</a:t>
            </a:r>
          </a:p>
        </p:txBody>
      </p:sp>
      <p:sp>
        <p:nvSpPr>
          <p:cNvPr id="8" name="Rectangle 3">
            <a:extLst>
              <a:ext uri="{FF2B5EF4-FFF2-40B4-BE49-F238E27FC236}">
                <a16:creationId xmlns:a16="http://schemas.microsoft.com/office/drawing/2014/main" id="{2FF9659A-1E87-4A16-95B3-178B070DD6E3}"/>
              </a:ext>
            </a:extLst>
          </p:cNvPr>
          <p:cNvSpPr txBox="1">
            <a:spLocks noChangeArrowheads="1"/>
          </p:cNvSpPr>
          <p:nvPr/>
        </p:nvSpPr>
        <p:spPr>
          <a:xfrm>
            <a:off x="1496221" y="1155869"/>
            <a:ext cx="9532849" cy="4934730"/>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altLang="ar-SA" sz="4000" b="1" dirty="0"/>
          </a:p>
          <a:p>
            <a:pPr>
              <a:buClr>
                <a:srgbClr val="FF0000"/>
              </a:buClr>
              <a:buFont typeface="Wingdings" panose="05000000000000000000" pitchFamily="2" charset="2"/>
              <a:buChar char="§"/>
            </a:pPr>
            <a:r>
              <a:rPr lang="en-US" sz="4000" b="1" u="sng" dirty="0">
                <a:solidFill>
                  <a:srgbClr val="FF0000"/>
                </a:solidFill>
              </a:rPr>
              <a:t>Human Resource Management </a:t>
            </a:r>
          </a:p>
          <a:p>
            <a:pPr>
              <a:buClr>
                <a:srgbClr val="FF0000"/>
              </a:buClr>
              <a:buFont typeface="Wingdings" panose="05000000000000000000" pitchFamily="2" charset="2"/>
              <a:buChar char="§"/>
            </a:pPr>
            <a:r>
              <a:rPr lang="en-US" sz="4000" b="1" dirty="0"/>
              <a:t>The process of acquiring, training, appraising, and compensating employees, and of attending to their labor relations, health and safety, and fairness concerns.</a:t>
            </a:r>
          </a:p>
          <a:p>
            <a:pPr>
              <a:buClr>
                <a:srgbClr val="FF0000"/>
              </a:buClr>
              <a:buFont typeface="Wingdings" panose="05000000000000000000" pitchFamily="2" charset="2"/>
              <a:buChar char="§"/>
            </a:pPr>
            <a:endParaRPr lang="en-US" altLang="ar-SA" sz="4000" b="1" dirty="0"/>
          </a:p>
        </p:txBody>
      </p:sp>
    </p:spTree>
    <p:extLst>
      <p:ext uri="{BB962C8B-B14F-4D97-AF65-F5344CB8AC3E}">
        <p14:creationId xmlns:p14="http://schemas.microsoft.com/office/powerpoint/2010/main" val="3176327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268729"/>
            <a:ext cx="11113476" cy="5023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2725" y="43492"/>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2746E893-B5FC-4D14-8D2A-A26FE150AD9A}"/>
              </a:ext>
            </a:extLst>
          </p:cNvPr>
          <p:cNvSpPr txBox="1">
            <a:spLocks noChangeArrowheads="1"/>
          </p:cNvSpPr>
          <p:nvPr/>
        </p:nvSpPr>
        <p:spPr>
          <a:xfrm>
            <a:off x="1203680" y="267464"/>
            <a:ext cx="9784640"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Human Resource Management activities</a:t>
            </a:r>
          </a:p>
        </p:txBody>
      </p:sp>
      <p:sp>
        <p:nvSpPr>
          <p:cNvPr id="9" name="Rectangle 3">
            <a:extLst>
              <a:ext uri="{FF2B5EF4-FFF2-40B4-BE49-F238E27FC236}">
                <a16:creationId xmlns:a16="http://schemas.microsoft.com/office/drawing/2014/main" id="{3F57D500-76CC-4A73-B57D-5DEAE7D42410}"/>
              </a:ext>
            </a:extLst>
          </p:cNvPr>
          <p:cNvSpPr txBox="1">
            <a:spLocks noChangeArrowheads="1"/>
          </p:cNvSpPr>
          <p:nvPr/>
        </p:nvSpPr>
        <p:spPr>
          <a:xfrm>
            <a:off x="747132" y="1639229"/>
            <a:ext cx="10259122" cy="4839629"/>
          </a:xfrm>
          <a:prstGeom prst="rect">
            <a:avLst/>
          </a:prstGeom>
          <a:noFill/>
          <a:ln w="12700">
            <a:noFill/>
            <a:miter lim="800000"/>
            <a:headEnd/>
            <a:tailEnd/>
          </a:ln>
        </p:spPr>
        <p:txBody>
          <a:bodyPr vert="horz" lIns="90488" tIns="44450" rIns="90488" bIns="4445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200" b="1" dirty="0"/>
              <a:t>Human Resource Management includes all activities used to attract &amp; retain employees and to ensure they perform at a high level in meeting organizational goals.</a:t>
            </a:r>
            <a:endParaRPr lang="en-US" altLang="ar-SA" sz="3200" b="1" dirty="0">
              <a:solidFill>
                <a:srgbClr val="500093"/>
              </a:solidFill>
            </a:endParaRPr>
          </a:p>
          <a:p>
            <a:pPr>
              <a:buFontTx/>
              <a:buNone/>
            </a:pPr>
            <a:r>
              <a:rPr lang="en-US" altLang="ar-SA" sz="3200" b="1" u="sng" dirty="0">
                <a:solidFill>
                  <a:srgbClr val="FF0000"/>
                </a:solidFill>
              </a:rPr>
              <a:t>These activities are made up of:</a:t>
            </a:r>
          </a:p>
          <a:p>
            <a:pPr lvl="2">
              <a:buFontTx/>
              <a:buNone/>
            </a:pPr>
            <a:r>
              <a:rPr lang="en-US" altLang="ar-SA" sz="3200" b="1" dirty="0"/>
              <a:t>1. Recruitment &amp; selection.</a:t>
            </a:r>
          </a:p>
          <a:p>
            <a:pPr lvl="2">
              <a:buFontTx/>
              <a:buNone/>
            </a:pPr>
            <a:r>
              <a:rPr lang="en-US" altLang="ar-SA" sz="3200" b="1" dirty="0"/>
              <a:t>2. Training and development.</a:t>
            </a:r>
          </a:p>
          <a:p>
            <a:pPr lvl="2">
              <a:buFont typeface="Arial" panose="020B0604020202020204" pitchFamily="34" charset="0"/>
              <a:buNone/>
            </a:pPr>
            <a:r>
              <a:rPr lang="en-US" altLang="ar-SA" sz="3200" b="1" dirty="0"/>
              <a:t>3.</a:t>
            </a:r>
            <a:r>
              <a:rPr lang="en-US" altLang="ar-SA" sz="2400" b="1" dirty="0"/>
              <a:t> </a:t>
            </a:r>
            <a:r>
              <a:rPr lang="en-US" altLang="ar-SA" sz="3200" b="1" dirty="0"/>
              <a:t>Performance</a:t>
            </a:r>
            <a:r>
              <a:rPr lang="en-US" altLang="ar-SA" sz="2400" b="1" dirty="0"/>
              <a:t> </a:t>
            </a:r>
            <a:r>
              <a:rPr lang="en-US" altLang="ar-SA" sz="3200" b="1" dirty="0"/>
              <a:t>appraisal</a:t>
            </a:r>
            <a:r>
              <a:rPr lang="en-US" altLang="ar-SA" sz="2400" b="1" dirty="0"/>
              <a:t> </a:t>
            </a:r>
            <a:r>
              <a:rPr lang="en-US" altLang="ar-SA" sz="3200" b="1" dirty="0"/>
              <a:t>and</a:t>
            </a:r>
            <a:r>
              <a:rPr lang="en-US" altLang="ar-SA" sz="2400" b="1" dirty="0"/>
              <a:t> </a:t>
            </a:r>
            <a:r>
              <a:rPr lang="en-US" altLang="ar-SA" sz="3200" b="1" dirty="0"/>
              <a:t>feedback</a:t>
            </a:r>
            <a:r>
              <a:rPr lang="en-US" altLang="ar-SA" sz="2400" b="1" dirty="0"/>
              <a:t>.</a:t>
            </a:r>
          </a:p>
          <a:p>
            <a:pPr lvl="2">
              <a:buFontTx/>
              <a:buNone/>
            </a:pPr>
            <a:r>
              <a:rPr lang="en-US" altLang="ar-SA" sz="3200" b="1" dirty="0"/>
              <a:t>4. Pay and benefits.</a:t>
            </a:r>
          </a:p>
          <a:p>
            <a:pPr lvl="2">
              <a:buFontTx/>
              <a:buNone/>
            </a:pPr>
            <a:r>
              <a:rPr lang="en-US" altLang="ar-SA" sz="3200" b="1" dirty="0"/>
              <a:t>5. Labor relations.</a:t>
            </a:r>
          </a:p>
        </p:txBody>
      </p:sp>
      <p:sp>
        <p:nvSpPr>
          <p:cNvPr id="11" name="TextBox 10">
            <a:extLst>
              <a:ext uri="{FF2B5EF4-FFF2-40B4-BE49-F238E27FC236}">
                <a16:creationId xmlns:a16="http://schemas.microsoft.com/office/drawing/2014/main" id="{50C24ED2-47D7-4F57-9167-95AEEAFA9A16}"/>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3838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fill="hold"/>
                                        <p:tgtEl>
                                          <p:spTgt spid="9">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3"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Title 1">
            <a:extLst>
              <a:ext uri="{FF2B5EF4-FFF2-40B4-BE49-F238E27FC236}">
                <a16:creationId xmlns:a16="http://schemas.microsoft.com/office/drawing/2014/main" id="{1C7D0400-A05D-4A31-896F-27A2ECB275E4}"/>
              </a:ext>
            </a:extLst>
          </p:cNvPr>
          <p:cNvSpPr txBox="1">
            <a:spLocks/>
          </p:cNvSpPr>
          <p:nvPr/>
        </p:nvSpPr>
        <p:spPr>
          <a:xfrm>
            <a:off x="1833775" y="44180"/>
            <a:ext cx="7929204"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GB" dirty="0"/>
              <a:t>Importance of human resource management</a:t>
            </a:r>
            <a:endParaRPr lang="ar-SA" dirty="0"/>
          </a:p>
        </p:txBody>
      </p:sp>
      <p:sp>
        <p:nvSpPr>
          <p:cNvPr id="9" name="Content Placeholder 2">
            <a:extLst>
              <a:ext uri="{FF2B5EF4-FFF2-40B4-BE49-F238E27FC236}">
                <a16:creationId xmlns:a16="http://schemas.microsoft.com/office/drawing/2014/main" id="{B4389469-6CB3-443C-8DBB-B2FDC5D4ABDD}"/>
              </a:ext>
            </a:extLst>
          </p:cNvPr>
          <p:cNvSpPr txBox="1">
            <a:spLocks/>
          </p:cNvSpPr>
          <p:nvPr/>
        </p:nvSpPr>
        <p:spPr>
          <a:xfrm>
            <a:off x="1833775" y="1941293"/>
            <a:ext cx="9220200" cy="435133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uFont typeface="Wingdings" panose="05000000000000000000" pitchFamily="2" charset="2"/>
              <a:buChar char="q"/>
            </a:pPr>
            <a:r>
              <a:rPr lang="en-US" sz="3600" b="1" dirty="0"/>
              <a:t> Formulation of HR policies</a:t>
            </a:r>
          </a:p>
          <a:p>
            <a:pPr fontAlgn="base">
              <a:buFont typeface="Wingdings" panose="05000000000000000000" pitchFamily="2" charset="2"/>
              <a:buChar char="q"/>
            </a:pPr>
            <a:r>
              <a:rPr lang="en-US" sz="3200" b="1" dirty="0"/>
              <a:t> Implementation of HR Policies</a:t>
            </a:r>
          </a:p>
          <a:p>
            <a:pPr fontAlgn="base">
              <a:buFont typeface="Wingdings" panose="05000000000000000000" pitchFamily="2" charset="2"/>
              <a:buChar char="q"/>
            </a:pPr>
            <a:r>
              <a:rPr lang="en-US" sz="3200" b="1" dirty="0"/>
              <a:t> Review of employee needs</a:t>
            </a:r>
          </a:p>
          <a:p>
            <a:pPr fontAlgn="base">
              <a:buFont typeface="Wingdings" panose="05000000000000000000" pitchFamily="2" charset="2"/>
              <a:buChar char="q"/>
            </a:pPr>
            <a:r>
              <a:rPr lang="en-US" sz="3200" b="1" dirty="0"/>
              <a:t> Development of social welfare </a:t>
            </a:r>
          </a:p>
          <a:p>
            <a:pPr fontAlgn="base">
              <a:buFont typeface="Wingdings" panose="05000000000000000000" pitchFamily="2" charset="2"/>
              <a:buChar char="q"/>
            </a:pPr>
            <a:r>
              <a:rPr lang="en-US" sz="3200" b="1" dirty="0"/>
              <a:t> Utilization of Human Resources</a:t>
            </a:r>
          </a:p>
          <a:p>
            <a:pPr fontAlgn="base">
              <a:buFont typeface="Wingdings" panose="05000000000000000000" pitchFamily="2" charset="2"/>
              <a:buChar char="q"/>
            </a:pPr>
            <a:r>
              <a:rPr lang="en-US" sz="3200" b="1" dirty="0"/>
              <a:t> Development of Labor-Management Relations</a:t>
            </a:r>
            <a:endParaRPr lang="en-US" sz="3200" dirty="0"/>
          </a:p>
          <a:p>
            <a:pPr fontAlgn="base">
              <a:buFont typeface="Wingdings" panose="05000000000000000000" pitchFamily="2" charset="2"/>
              <a:buChar char="q"/>
            </a:pPr>
            <a:r>
              <a:rPr lang="en-US" sz="3200" b="1" dirty="0"/>
              <a:t>Overall development of organization</a:t>
            </a:r>
            <a:endParaRPr lang="ar-SA" sz="3200" dirty="0"/>
          </a:p>
        </p:txBody>
      </p:sp>
      <p:sp>
        <p:nvSpPr>
          <p:cNvPr id="11" name="TextBox 10">
            <a:extLst>
              <a:ext uri="{FF2B5EF4-FFF2-40B4-BE49-F238E27FC236}">
                <a16:creationId xmlns:a16="http://schemas.microsoft.com/office/drawing/2014/main" id="{AC6EB3EC-D0B0-4D15-B943-8D6C921BC7DB}"/>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6269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595007"/>
            <a:ext cx="11113476" cy="4697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DDD99D1F-8770-4B2D-9489-8F26D71B3082}"/>
              </a:ext>
            </a:extLst>
          </p:cNvPr>
          <p:cNvSpPr txBox="1">
            <a:spLocks noChangeArrowheads="1"/>
          </p:cNvSpPr>
          <p:nvPr/>
        </p:nvSpPr>
        <p:spPr>
          <a:xfrm>
            <a:off x="1129453" y="165259"/>
            <a:ext cx="9368225"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Contemporary Human Resource Management Perspectives</a:t>
            </a:r>
          </a:p>
        </p:txBody>
      </p:sp>
      <p:sp>
        <p:nvSpPr>
          <p:cNvPr id="9" name="Rectangle 3">
            <a:extLst>
              <a:ext uri="{FF2B5EF4-FFF2-40B4-BE49-F238E27FC236}">
                <a16:creationId xmlns:a16="http://schemas.microsoft.com/office/drawing/2014/main" id="{A586F226-F0BC-4915-9E9E-A210B99A23E6}"/>
              </a:ext>
            </a:extLst>
          </p:cNvPr>
          <p:cNvSpPr txBox="1">
            <a:spLocks noChangeArrowheads="1"/>
          </p:cNvSpPr>
          <p:nvPr/>
        </p:nvSpPr>
        <p:spPr>
          <a:xfrm>
            <a:off x="1023962" y="1805222"/>
            <a:ext cx="10281767" cy="4836196"/>
          </a:xfrm>
          <a:prstGeom prst="rect">
            <a:avLst/>
          </a:prstGeom>
          <a:ln>
            <a:noFill/>
          </a:ln>
        </p:spPr>
        <p:txBody>
          <a:bodyPr wrap="square" anchor="b">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600" b="1" dirty="0"/>
              <a:t>In most organizations today, the role of human resource management has become quite important. This results partly from a growing realization of the importance of people as a source of competitive advantage, but there are more practical reasons, such as: Human Resource Management in Larger and small Organizations</a:t>
            </a:r>
          </a:p>
          <a:p>
            <a:pPr>
              <a:buClr>
                <a:srgbClr val="FF0000"/>
              </a:buClr>
              <a:buFont typeface="Wingdings" panose="05000000000000000000" pitchFamily="2" charset="2"/>
              <a:buChar char="q"/>
            </a:pPr>
            <a:endParaRPr lang="en-US" altLang="ar-SA" sz="3600" b="1" dirty="0"/>
          </a:p>
          <a:p>
            <a:pPr>
              <a:buClr>
                <a:srgbClr val="FF0000"/>
              </a:buClr>
              <a:buFont typeface="Wingdings" panose="05000000000000000000" pitchFamily="2" charset="2"/>
              <a:buChar char="q"/>
            </a:pPr>
            <a:endParaRPr lang="en-US" altLang="ar-SA" sz="3600" b="1" dirty="0"/>
          </a:p>
        </p:txBody>
      </p:sp>
      <p:sp>
        <p:nvSpPr>
          <p:cNvPr id="11" name="TextBox 10">
            <a:extLst>
              <a:ext uri="{FF2B5EF4-FFF2-40B4-BE49-F238E27FC236}">
                <a16:creationId xmlns:a16="http://schemas.microsoft.com/office/drawing/2014/main" id="{EDD143AF-8ACD-4DDB-A15F-3570BA3940D8}"/>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8647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ox(in)">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ox(in)">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447884"/>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BF284AB7-CB26-4A8F-9774-F7378E0D124F}"/>
              </a:ext>
            </a:extLst>
          </p:cNvPr>
          <p:cNvSpPr txBox="1">
            <a:spLocks noChangeArrowheads="1"/>
          </p:cNvSpPr>
          <p:nvPr/>
        </p:nvSpPr>
        <p:spPr>
          <a:xfrm>
            <a:off x="1633789" y="124445"/>
            <a:ext cx="7627950"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Human Resource Management in Larger and small Organizations</a:t>
            </a:r>
          </a:p>
        </p:txBody>
      </p:sp>
      <p:sp>
        <p:nvSpPr>
          <p:cNvPr id="9" name="Rectangle 3">
            <a:extLst>
              <a:ext uri="{FF2B5EF4-FFF2-40B4-BE49-F238E27FC236}">
                <a16:creationId xmlns:a16="http://schemas.microsoft.com/office/drawing/2014/main" id="{0F64295F-5BB1-4330-B8D4-1E1A2F6178FF}"/>
              </a:ext>
            </a:extLst>
          </p:cNvPr>
          <p:cNvSpPr txBox="1">
            <a:spLocks noChangeArrowheads="1"/>
          </p:cNvSpPr>
          <p:nvPr/>
        </p:nvSpPr>
        <p:spPr>
          <a:xfrm>
            <a:off x="680222" y="2533712"/>
            <a:ext cx="4772721" cy="4005199"/>
          </a:xfrm>
          <a:prstGeom prst="rect">
            <a:avLst/>
          </a:prstGeom>
          <a:ln>
            <a:solidFill>
              <a:schemeClr val="tx1"/>
            </a:solidFill>
          </a:ln>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sz="2400" b="1" dirty="0"/>
              <a:t>As the organization grows a separate human resource unit becomes a necessity.</a:t>
            </a:r>
          </a:p>
          <a:p>
            <a:pPr>
              <a:buClr>
                <a:srgbClr val="FF0000"/>
              </a:buClr>
              <a:buFont typeface="Wingdings" panose="05000000000000000000" pitchFamily="2" charset="2"/>
              <a:buChar char="ü"/>
            </a:pPr>
            <a:r>
              <a:rPr lang="en-US" altLang="ar-SA" sz="2400" b="1" dirty="0"/>
              <a:t>When an organization reaches 200 to 250 employees, it generally establishes a self-contained human resource department.</a:t>
            </a:r>
          </a:p>
          <a:p>
            <a:pPr>
              <a:buClr>
                <a:srgbClr val="FF0000"/>
              </a:buClr>
              <a:buFont typeface="Wingdings" panose="05000000000000000000" pitchFamily="2" charset="2"/>
              <a:buChar char="ü"/>
            </a:pPr>
            <a:r>
              <a:rPr lang="en-US" altLang="ar-SA" sz="2400" b="1" dirty="0"/>
              <a:t>As the organization continues to grow the human resource department grow as well into specialized departments.</a:t>
            </a:r>
          </a:p>
        </p:txBody>
      </p:sp>
      <p:sp>
        <p:nvSpPr>
          <p:cNvPr id="11" name="Rectangle 3">
            <a:extLst>
              <a:ext uri="{FF2B5EF4-FFF2-40B4-BE49-F238E27FC236}">
                <a16:creationId xmlns:a16="http://schemas.microsoft.com/office/drawing/2014/main" id="{BED814EC-913F-41A0-8045-8AF75342153D}"/>
              </a:ext>
            </a:extLst>
          </p:cNvPr>
          <p:cNvSpPr txBox="1">
            <a:spLocks noChangeArrowheads="1"/>
          </p:cNvSpPr>
          <p:nvPr/>
        </p:nvSpPr>
        <p:spPr>
          <a:xfrm>
            <a:off x="5793058" y="2533713"/>
            <a:ext cx="4979020" cy="3340402"/>
          </a:xfrm>
          <a:prstGeom prst="rect">
            <a:avLst/>
          </a:prstGeom>
          <a:ln>
            <a:solidFill>
              <a:schemeClr val="tx1"/>
            </a:solidFill>
          </a:ln>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sz="2400" b="1" dirty="0"/>
              <a:t>Small organizations still use operating managers to handle their basic human resource functions.</a:t>
            </a:r>
          </a:p>
          <a:p>
            <a:pPr>
              <a:buClr>
                <a:srgbClr val="FF0000"/>
              </a:buClr>
              <a:buFont typeface="Wingdings" panose="05000000000000000000" pitchFamily="2" charset="2"/>
              <a:buChar char="ü"/>
            </a:pPr>
            <a:r>
              <a:rPr lang="en-US" altLang="ar-SA" sz="2400" b="1" dirty="0"/>
              <a:t>Small independent businesses are generally operated in the same way as small organizations.</a:t>
            </a:r>
          </a:p>
          <a:p>
            <a:pPr>
              <a:buClr>
                <a:srgbClr val="FF0000"/>
              </a:buClr>
              <a:buFont typeface="Wingdings" panose="05000000000000000000" pitchFamily="2" charset="2"/>
              <a:buChar char="ü"/>
            </a:pPr>
            <a:r>
              <a:rPr lang="en-US" altLang="ar-SA" sz="2400" b="1" dirty="0"/>
              <a:t>Very small organizations are exempt from many legal regulations.</a:t>
            </a:r>
          </a:p>
        </p:txBody>
      </p:sp>
      <p:sp>
        <p:nvSpPr>
          <p:cNvPr id="12" name="Rectangle 11">
            <a:extLst>
              <a:ext uri="{FF2B5EF4-FFF2-40B4-BE49-F238E27FC236}">
                <a16:creationId xmlns:a16="http://schemas.microsoft.com/office/drawing/2014/main" id="{FE1BD4E4-75DC-4971-8013-6AA849D3E150}"/>
              </a:ext>
            </a:extLst>
          </p:cNvPr>
          <p:cNvSpPr/>
          <p:nvPr/>
        </p:nvSpPr>
        <p:spPr>
          <a:xfrm>
            <a:off x="5793058" y="1672683"/>
            <a:ext cx="4873083" cy="579863"/>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dirty="0">
                <a:latin typeface="Calibri" panose="020F0502020204030204" pitchFamily="34" charset="0"/>
                <a:ea typeface="+mj-ea"/>
                <a:cs typeface="+mj-cs"/>
              </a:rPr>
              <a:t>Smaller Organizations</a:t>
            </a:r>
            <a:endParaRPr lang="ar-SA" sz="2800" b="1" dirty="0">
              <a:latin typeface="Calibri" panose="020F0502020204030204" pitchFamily="34" charset="0"/>
              <a:ea typeface="+mj-ea"/>
              <a:cs typeface="+mj-cs"/>
            </a:endParaRPr>
          </a:p>
        </p:txBody>
      </p:sp>
      <p:sp>
        <p:nvSpPr>
          <p:cNvPr id="13" name="Rectangle 12">
            <a:extLst>
              <a:ext uri="{FF2B5EF4-FFF2-40B4-BE49-F238E27FC236}">
                <a16:creationId xmlns:a16="http://schemas.microsoft.com/office/drawing/2014/main" id="{37592A23-E767-47C0-B4F4-73C72AA016C7}"/>
              </a:ext>
            </a:extLst>
          </p:cNvPr>
          <p:cNvSpPr/>
          <p:nvPr/>
        </p:nvSpPr>
        <p:spPr>
          <a:xfrm>
            <a:off x="657921" y="1672684"/>
            <a:ext cx="4728117" cy="579864"/>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dirty="0">
                <a:latin typeface="Calibri" panose="020F0502020204030204" pitchFamily="34" charset="0"/>
                <a:ea typeface="+mj-ea"/>
                <a:cs typeface="+mj-cs"/>
              </a:rPr>
              <a:t>Larger Organizations</a:t>
            </a:r>
            <a:endParaRPr lang="ar-SA" sz="2800" b="1" dirty="0">
              <a:latin typeface="Calibri" panose="020F0502020204030204" pitchFamily="34" charset="0"/>
              <a:ea typeface="+mj-ea"/>
              <a:cs typeface="+mj-cs"/>
            </a:endParaRPr>
          </a:p>
        </p:txBody>
      </p:sp>
      <p:sp>
        <p:nvSpPr>
          <p:cNvPr id="14" name="TextBox 13">
            <a:extLst>
              <a:ext uri="{FF2B5EF4-FFF2-40B4-BE49-F238E27FC236}">
                <a16:creationId xmlns:a16="http://schemas.microsoft.com/office/drawing/2014/main" id="{83C660FB-79C3-4F04-9529-64E62C3C4C4E}"/>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8553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ox(in)">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ox(in)">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ox(in)">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ox(in)">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1">
                                            <p:bg/>
                                          </p:spTgt>
                                        </p:tgtEl>
                                        <p:attrNameLst>
                                          <p:attrName>style.visibility</p:attrName>
                                        </p:attrNameLst>
                                      </p:cBhvr>
                                      <p:to>
                                        <p:strVal val="visible"/>
                                      </p:to>
                                    </p:set>
                                    <p:animEffect transition="in" filter="box(in)">
                                      <p:cBhvr>
                                        <p:cTn id="27" dur="500"/>
                                        <p:tgtEl>
                                          <p:spTgt spid="11">
                                            <p:bg/>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box(in)">
                                      <p:cBhvr>
                                        <p:cTn id="32" dur="500"/>
                                        <p:tgtEl>
                                          <p:spTgt spid="11">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1">
                                            <p:txEl>
                                              <p:pRg st="1" end="1"/>
                                            </p:txEl>
                                          </p:spTgt>
                                        </p:tgtEl>
                                        <p:attrNameLst>
                                          <p:attrName>style.visibility</p:attrName>
                                        </p:attrNameLst>
                                      </p:cBhvr>
                                      <p:to>
                                        <p:strVal val="visible"/>
                                      </p:to>
                                    </p:set>
                                    <p:animEffect transition="in" filter="box(in)">
                                      <p:cBhvr>
                                        <p:cTn id="37" dur="500"/>
                                        <p:tgtEl>
                                          <p:spTgt spid="11">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1">
                                            <p:txEl>
                                              <p:pRg st="2" end="2"/>
                                            </p:txEl>
                                          </p:spTgt>
                                        </p:tgtEl>
                                        <p:attrNameLst>
                                          <p:attrName>style.visibility</p:attrName>
                                        </p:attrNameLst>
                                      </p:cBhvr>
                                      <p:to>
                                        <p:strVal val="visible"/>
                                      </p:to>
                                    </p:set>
                                    <p:animEffect transition="in" filter="box(in)">
                                      <p:cBhvr>
                                        <p:cTn id="4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P spid="11"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dirty="0"/>
              <a:t>1-</a:t>
            </a:r>
            <a:fld id="{BA971E6F-8CDC-484B-9575-0E4A2EA0F09C}" type="slidenum">
              <a:rPr lang="en-US" altLang="ar-SA"/>
              <a:pPr eaLnBrk="1" hangingPunct="1"/>
              <a:t>13</a:t>
            </a:fld>
            <a:endParaRPr lang="en-US" altLang="ar-SA" dirty="0"/>
          </a:p>
        </p:txBody>
      </p:sp>
      <p:sp>
        <p:nvSpPr>
          <p:cNvPr id="14340" name="Rectangle 2"/>
          <p:cNvSpPr>
            <a:spLocks noChangeArrowheads="1"/>
          </p:cNvSpPr>
          <p:nvPr/>
        </p:nvSpPr>
        <p:spPr bwMode="auto">
          <a:xfrm>
            <a:off x="1752600" y="228600"/>
            <a:ext cx="8686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id-ID" altLang="ar-SA" sz="3200" b="1">
              <a:solidFill>
                <a:schemeClr val="tx2"/>
              </a:solidFill>
            </a:endParaRPr>
          </a:p>
        </p:txBody>
      </p:sp>
      <p:sp>
        <p:nvSpPr>
          <p:cNvPr id="14341" name="AutoShape 3"/>
          <p:cNvSpPr>
            <a:spLocks noChangeArrowheads="1"/>
          </p:cNvSpPr>
          <p:nvPr/>
        </p:nvSpPr>
        <p:spPr bwMode="auto">
          <a:xfrm>
            <a:off x="3352800" y="15240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4342" name="AutoShape 4"/>
          <p:cNvSpPr>
            <a:spLocks noChangeArrowheads="1"/>
          </p:cNvSpPr>
          <p:nvPr/>
        </p:nvSpPr>
        <p:spPr bwMode="auto">
          <a:xfrm>
            <a:off x="4953000" y="2667000"/>
            <a:ext cx="2514600" cy="2362200"/>
          </a:xfrm>
          <a:prstGeom prst="pentagon">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14343" name="Line 5"/>
          <p:cNvSpPr>
            <a:spLocks noChangeShapeType="1"/>
          </p:cNvSpPr>
          <p:nvPr/>
        </p:nvSpPr>
        <p:spPr bwMode="auto">
          <a:xfrm>
            <a:off x="7467600" y="3581400"/>
            <a:ext cx="840059" cy="61146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4" name="Line 6"/>
          <p:cNvSpPr>
            <a:spLocks noChangeShapeType="1"/>
          </p:cNvSpPr>
          <p:nvPr/>
        </p:nvSpPr>
        <p:spPr bwMode="auto">
          <a:xfrm flipH="1" flipV="1">
            <a:off x="4648200" y="2438400"/>
            <a:ext cx="3048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5" name="Line 7"/>
          <p:cNvSpPr>
            <a:spLocks noChangeShapeType="1"/>
          </p:cNvSpPr>
          <p:nvPr/>
        </p:nvSpPr>
        <p:spPr bwMode="auto">
          <a:xfrm flipV="1">
            <a:off x="4038600" y="5029199"/>
            <a:ext cx="1447800" cy="107913"/>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6" name="Line 8"/>
          <p:cNvSpPr>
            <a:spLocks noChangeShapeType="1"/>
          </p:cNvSpPr>
          <p:nvPr/>
        </p:nvSpPr>
        <p:spPr bwMode="auto">
          <a:xfrm flipH="1">
            <a:off x="6548248" y="4953000"/>
            <a:ext cx="462152" cy="12192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7" name="Text Box 9"/>
          <p:cNvSpPr txBox="1">
            <a:spLocks noChangeArrowheads="1"/>
          </p:cNvSpPr>
          <p:nvPr/>
        </p:nvSpPr>
        <p:spPr bwMode="auto">
          <a:xfrm rot="2229212">
            <a:off x="6400800"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14348" name="Text Box 10"/>
          <p:cNvSpPr txBox="1">
            <a:spLocks noChangeArrowheads="1"/>
          </p:cNvSpPr>
          <p:nvPr/>
        </p:nvSpPr>
        <p:spPr bwMode="auto">
          <a:xfrm rot="17243491">
            <a:off x="6560344"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4349" name="Text Box 11"/>
          <p:cNvSpPr txBox="1">
            <a:spLocks noChangeArrowheads="1"/>
          </p:cNvSpPr>
          <p:nvPr/>
        </p:nvSpPr>
        <p:spPr bwMode="auto">
          <a:xfrm rot="19479263">
            <a:off x="4946651" y="2119313"/>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14350" name="Text Box 12"/>
          <p:cNvSpPr txBox="1">
            <a:spLocks noChangeArrowheads="1"/>
          </p:cNvSpPr>
          <p:nvPr/>
        </p:nvSpPr>
        <p:spPr bwMode="auto">
          <a:xfrm rot="4250616">
            <a:off x="3306763" y="3611563"/>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err="1"/>
              <a:t>EmployeeRelations</a:t>
            </a:r>
            <a:r>
              <a:rPr lang="en-US" altLang="ar-SA" b="1" dirty="0"/>
              <a:t> and Labor</a:t>
            </a:r>
          </a:p>
        </p:txBody>
      </p:sp>
      <p:sp>
        <p:nvSpPr>
          <p:cNvPr id="14351" name="Text Box 13"/>
          <p:cNvSpPr txBox="1">
            <a:spLocks noChangeArrowheads="1"/>
          </p:cNvSpPr>
          <p:nvPr/>
        </p:nvSpPr>
        <p:spPr bwMode="auto">
          <a:xfrm>
            <a:off x="4724400"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14352" name="Text Box 14"/>
          <p:cNvSpPr txBox="1">
            <a:spLocks noChangeArrowheads="1"/>
          </p:cNvSpPr>
          <p:nvPr/>
        </p:nvSpPr>
        <p:spPr bwMode="auto">
          <a:xfrm>
            <a:off x="1319561" y="495041"/>
            <a:ext cx="9324278" cy="707886"/>
          </a:xfrm>
          <a:prstGeom prst="rect">
            <a:avLst/>
          </a:prstGeom>
          <a:noFill/>
          <a:ln>
            <a:solidFill>
              <a:schemeClr val="tx1"/>
            </a:solidFill>
          </a:ln>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 Human Resource Management Functions</a:t>
            </a:r>
          </a:p>
        </p:txBody>
      </p:sp>
      <p:sp>
        <p:nvSpPr>
          <p:cNvPr id="14353" name="Line 15"/>
          <p:cNvSpPr>
            <a:spLocks noChangeShapeType="1"/>
          </p:cNvSpPr>
          <p:nvPr/>
        </p:nvSpPr>
        <p:spPr bwMode="auto">
          <a:xfrm flipV="1">
            <a:off x="6066264" y="2186311"/>
            <a:ext cx="836342" cy="604475"/>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09571" y="4349409"/>
            <a:ext cx="2567181" cy="2270574"/>
          </a:xfrm>
          <a:prstGeom prst="rect">
            <a:avLst/>
          </a:prstGeom>
        </p:spPr>
      </p:pic>
    </p:spTree>
    <p:extLst>
      <p:ext uri="{BB962C8B-B14F-4D97-AF65-F5344CB8AC3E}">
        <p14:creationId xmlns:p14="http://schemas.microsoft.com/office/powerpoint/2010/main" val="3808681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7FCAC2A3-5AD8-4970-82A6-78ED6E85BF40}"/>
              </a:ext>
            </a:extLst>
          </p:cNvPr>
          <p:cNvSpPr txBox="1">
            <a:spLocks noChangeArrowheads="1"/>
          </p:cNvSpPr>
          <p:nvPr/>
        </p:nvSpPr>
        <p:spPr>
          <a:xfrm>
            <a:off x="609600" y="274638"/>
            <a:ext cx="10972800" cy="114300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1-Staffing</a:t>
            </a:r>
          </a:p>
        </p:txBody>
      </p:sp>
      <p:sp>
        <p:nvSpPr>
          <p:cNvPr id="9" name="Rectangle 3">
            <a:extLst>
              <a:ext uri="{FF2B5EF4-FFF2-40B4-BE49-F238E27FC236}">
                <a16:creationId xmlns:a16="http://schemas.microsoft.com/office/drawing/2014/main" id="{7C0854B2-0D8C-4E92-81CB-833CE060836E}"/>
              </a:ext>
            </a:extLst>
          </p:cNvPr>
          <p:cNvSpPr txBox="1">
            <a:spLocks noChangeArrowheads="1"/>
          </p:cNvSpPr>
          <p:nvPr/>
        </p:nvSpPr>
        <p:spPr>
          <a:xfrm>
            <a:off x="3263018" y="2201992"/>
            <a:ext cx="7079166" cy="4090639"/>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b="1" dirty="0"/>
              <a:t>Job Analysis</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Human Resource Planning</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 Recruitment</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Selection</a:t>
            </a:r>
          </a:p>
        </p:txBody>
      </p:sp>
      <p:sp>
        <p:nvSpPr>
          <p:cNvPr id="11" name="TextBox 10">
            <a:extLst>
              <a:ext uri="{FF2B5EF4-FFF2-40B4-BE49-F238E27FC236}">
                <a16:creationId xmlns:a16="http://schemas.microsoft.com/office/drawing/2014/main" id="{92D06694-6319-4D1B-BF03-665B46D8E27D}"/>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0991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54DAFC42-8C1D-480C-8AF3-6C58919E40BC}"/>
              </a:ext>
            </a:extLst>
          </p:cNvPr>
          <p:cNvSpPr txBox="1">
            <a:spLocks noChangeArrowheads="1"/>
          </p:cNvSpPr>
          <p:nvPr/>
        </p:nvSpPr>
        <p:spPr>
          <a:xfrm>
            <a:off x="613317" y="365126"/>
            <a:ext cx="11017405" cy="830997"/>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800" dirty="0"/>
              <a:t>Staffing (Cont.)</a:t>
            </a:r>
          </a:p>
        </p:txBody>
      </p:sp>
      <p:sp>
        <p:nvSpPr>
          <p:cNvPr id="8" name="Rectangle 3">
            <a:extLst>
              <a:ext uri="{FF2B5EF4-FFF2-40B4-BE49-F238E27FC236}">
                <a16:creationId xmlns:a16="http://schemas.microsoft.com/office/drawing/2014/main" id="{DE66A08E-2E17-4AA8-A9A0-4AC014A72E83}"/>
              </a:ext>
            </a:extLst>
          </p:cNvPr>
          <p:cNvSpPr txBox="1">
            <a:spLocks noChangeArrowheads="1"/>
          </p:cNvSpPr>
          <p:nvPr/>
        </p:nvSpPr>
        <p:spPr>
          <a:xfrm>
            <a:off x="846673" y="1528469"/>
            <a:ext cx="10120332"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ar-SA" sz="3600" b="1" dirty="0">
                <a:solidFill>
                  <a:srgbClr val="FF0000"/>
                </a:solidFill>
              </a:rPr>
              <a:t>Staffing</a:t>
            </a:r>
            <a:r>
              <a:rPr lang="en-US" altLang="ar-SA" sz="3600" b="1" dirty="0"/>
              <a:t> - Process through which organization ensures it always has  proper number of employees with appropriate skills in right jobs at right time to achieve organizational objectives</a:t>
            </a:r>
            <a:endParaRPr lang="en-US" altLang="ar-SA" sz="3600" b="1" dirty="0">
              <a:solidFill>
                <a:srgbClr val="0000FF"/>
              </a:solidFill>
            </a:endParaRPr>
          </a:p>
          <a:p>
            <a:endParaRPr lang="en-US" altLang="ar-SA" sz="3600" b="1" dirty="0"/>
          </a:p>
        </p:txBody>
      </p:sp>
    </p:spTree>
    <p:extLst>
      <p:ext uri="{BB962C8B-B14F-4D97-AF65-F5344CB8AC3E}">
        <p14:creationId xmlns:p14="http://schemas.microsoft.com/office/powerpoint/2010/main" val="270792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62D5538C-1CAB-474F-B21A-B2D9A7667C22}"/>
              </a:ext>
            </a:extLst>
          </p:cNvPr>
          <p:cNvSpPr txBox="1">
            <a:spLocks noChangeArrowheads="1"/>
          </p:cNvSpPr>
          <p:nvPr/>
        </p:nvSpPr>
        <p:spPr>
          <a:xfrm>
            <a:off x="613317" y="365126"/>
            <a:ext cx="11017405" cy="830997"/>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800" dirty="0"/>
              <a:t>Staffing (Cont.)</a:t>
            </a:r>
          </a:p>
        </p:txBody>
      </p:sp>
      <p:sp>
        <p:nvSpPr>
          <p:cNvPr id="8" name="Rectangle 3">
            <a:extLst>
              <a:ext uri="{FF2B5EF4-FFF2-40B4-BE49-F238E27FC236}">
                <a16:creationId xmlns:a16="http://schemas.microsoft.com/office/drawing/2014/main" id="{5E998EBC-41BD-4F99-97FD-CA6C86CC07E7}"/>
              </a:ext>
            </a:extLst>
          </p:cNvPr>
          <p:cNvSpPr txBox="1">
            <a:spLocks noChangeArrowheads="1"/>
          </p:cNvSpPr>
          <p:nvPr/>
        </p:nvSpPr>
        <p:spPr>
          <a:xfrm>
            <a:off x="1089988" y="1590667"/>
            <a:ext cx="10064061"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ar-SA" sz="3600" b="1" dirty="0">
                <a:solidFill>
                  <a:srgbClr val="FF0000"/>
                </a:solidFill>
              </a:rPr>
              <a:t>Job</a:t>
            </a:r>
            <a:r>
              <a:rPr lang="en-US" altLang="ar-SA" sz="3600" b="1" dirty="0">
                <a:solidFill>
                  <a:srgbClr val="0000FF"/>
                </a:solidFill>
              </a:rPr>
              <a:t> </a:t>
            </a:r>
            <a:r>
              <a:rPr lang="en-US" altLang="ar-SA" sz="3600" b="1" dirty="0">
                <a:solidFill>
                  <a:srgbClr val="FF0000"/>
                </a:solidFill>
              </a:rPr>
              <a:t>analysis</a:t>
            </a:r>
            <a:r>
              <a:rPr lang="en-US" altLang="ar-SA" sz="3600" b="1" dirty="0"/>
              <a:t> - Systematic process of determining skills, duties, and knowledge required for performing jobs in organization</a:t>
            </a:r>
          </a:p>
          <a:p>
            <a:endParaRPr lang="en-US" altLang="ar-SA" sz="3600" b="1" dirty="0"/>
          </a:p>
        </p:txBody>
      </p:sp>
    </p:spTree>
    <p:extLst>
      <p:ext uri="{BB962C8B-B14F-4D97-AF65-F5344CB8AC3E}">
        <p14:creationId xmlns:p14="http://schemas.microsoft.com/office/powerpoint/2010/main" val="3150917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8F33C4F0-5A91-4E85-A29D-F10C1BBF8BF7}"/>
              </a:ext>
            </a:extLst>
          </p:cNvPr>
          <p:cNvSpPr txBox="1">
            <a:spLocks noChangeArrowheads="1"/>
          </p:cNvSpPr>
          <p:nvPr/>
        </p:nvSpPr>
        <p:spPr>
          <a:xfrm>
            <a:off x="546410" y="365125"/>
            <a:ext cx="10983951" cy="973021"/>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Staffing (Cont.)</a:t>
            </a:r>
          </a:p>
        </p:txBody>
      </p:sp>
      <p:sp>
        <p:nvSpPr>
          <p:cNvPr id="8" name="Rectangle 3">
            <a:extLst>
              <a:ext uri="{FF2B5EF4-FFF2-40B4-BE49-F238E27FC236}">
                <a16:creationId xmlns:a16="http://schemas.microsoft.com/office/drawing/2014/main" id="{D3DA832A-6BCA-4682-BA15-65EDBB832926}"/>
              </a:ext>
            </a:extLst>
          </p:cNvPr>
          <p:cNvSpPr txBox="1">
            <a:spLocks noChangeArrowheads="1"/>
          </p:cNvSpPr>
          <p:nvPr/>
        </p:nvSpPr>
        <p:spPr>
          <a:xfrm>
            <a:off x="1819421" y="1877294"/>
            <a:ext cx="8553157"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600" b="1" u="sng" dirty="0">
                <a:solidFill>
                  <a:srgbClr val="FF0000"/>
                </a:solidFill>
              </a:rPr>
              <a:t>Recruitment</a:t>
            </a:r>
            <a:endParaRPr lang="en-US" altLang="ar-SA" sz="3600" b="1" dirty="0"/>
          </a:p>
          <a:p>
            <a:pPr marL="0" indent="0">
              <a:buFont typeface="Arial" panose="020B0604020202020204" pitchFamily="34" charset="0"/>
              <a:buNone/>
            </a:pPr>
            <a:r>
              <a:rPr lang="en-US" altLang="ar-SA" sz="3600" b="1" dirty="0"/>
              <a:t>   Process of attracting individuals on a timely basis, in sufficient numbers, and with appropriate qualifications, to apply for jobs with an organization</a:t>
            </a:r>
          </a:p>
          <a:p>
            <a:pPr marL="0" indent="0">
              <a:buNone/>
            </a:pPr>
            <a:endParaRPr lang="en-US" altLang="ar-SA" sz="3600" b="1" dirty="0"/>
          </a:p>
          <a:p>
            <a:endParaRPr lang="en-US" altLang="ar-SA" sz="3600" b="1" dirty="0"/>
          </a:p>
        </p:txBody>
      </p:sp>
    </p:spTree>
    <p:extLst>
      <p:ext uri="{BB962C8B-B14F-4D97-AF65-F5344CB8AC3E}">
        <p14:creationId xmlns:p14="http://schemas.microsoft.com/office/powerpoint/2010/main" val="1603243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11" name="TextBox 10">
            <a:extLst>
              <a:ext uri="{FF2B5EF4-FFF2-40B4-BE49-F238E27FC236}">
                <a16:creationId xmlns:a16="http://schemas.microsoft.com/office/drawing/2014/main" id="{756341F2-C89C-46C4-9701-3B6EB9EB7071}"/>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Rectangle 2">
            <a:extLst>
              <a:ext uri="{FF2B5EF4-FFF2-40B4-BE49-F238E27FC236}">
                <a16:creationId xmlns:a16="http://schemas.microsoft.com/office/drawing/2014/main" id="{AF3B7677-584F-4673-8024-CF82C0A87F59}"/>
              </a:ext>
            </a:extLst>
          </p:cNvPr>
          <p:cNvSpPr txBox="1">
            <a:spLocks noChangeArrowheads="1"/>
          </p:cNvSpPr>
          <p:nvPr/>
        </p:nvSpPr>
        <p:spPr>
          <a:xfrm>
            <a:off x="546410" y="365125"/>
            <a:ext cx="10983951" cy="973021"/>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Staffing (Cont.)</a:t>
            </a:r>
          </a:p>
        </p:txBody>
      </p:sp>
      <p:sp>
        <p:nvSpPr>
          <p:cNvPr id="13" name="Rectangle 3">
            <a:extLst>
              <a:ext uri="{FF2B5EF4-FFF2-40B4-BE49-F238E27FC236}">
                <a16:creationId xmlns:a16="http://schemas.microsoft.com/office/drawing/2014/main" id="{D5916F0B-505F-47BC-9B69-5E3AEC035049}"/>
              </a:ext>
            </a:extLst>
          </p:cNvPr>
          <p:cNvSpPr txBox="1">
            <a:spLocks noChangeArrowheads="1"/>
          </p:cNvSpPr>
          <p:nvPr/>
        </p:nvSpPr>
        <p:spPr>
          <a:xfrm>
            <a:off x="1571647" y="1973897"/>
            <a:ext cx="9048706"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600" b="1" u="sng" dirty="0">
                <a:solidFill>
                  <a:srgbClr val="FF0000"/>
                </a:solidFill>
              </a:rPr>
              <a:t>Selection</a:t>
            </a:r>
            <a:r>
              <a:rPr lang="en-US" altLang="ar-SA" sz="3600" b="1" dirty="0"/>
              <a:t> </a:t>
            </a:r>
          </a:p>
          <a:p>
            <a:pPr marL="0" indent="0">
              <a:buFont typeface="Arial" panose="020B0604020202020204" pitchFamily="34" charset="0"/>
              <a:buNone/>
            </a:pPr>
            <a:r>
              <a:rPr lang="en-US" altLang="ar-SA" sz="3600" b="1" dirty="0"/>
              <a:t>   Process of choosing from a group of applicants the individual best suited for a particular position and the organization </a:t>
            </a:r>
          </a:p>
          <a:p>
            <a:endParaRPr lang="en-US" altLang="ar-SA" sz="3600" b="1" dirty="0"/>
          </a:p>
          <a:p>
            <a:endParaRPr lang="en-US" altLang="ar-SA" sz="3600" b="1" dirty="0"/>
          </a:p>
        </p:txBody>
      </p:sp>
    </p:spTree>
    <p:extLst>
      <p:ext uri="{BB962C8B-B14F-4D97-AF65-F5344CB8AC3E}">
        <p14:creationId xmlns:p14="http://schemas.microsoft.com/office/powerpoint/2010/main" val="3014696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AA49D42E-9578-4D0F-8882-011D0BF8882B}"/>
              </a:ext>
            </a:extLst>
          </p:cNvPr>
          <p:cNvSpPr txBox="1">
            <a:spLocks noChangeArrowheads="1"/>
          </p:cNvSpPr>
          <p:nvPr/>
        </p:nvSpPr>
        <p:spPr>
          <a:xfrm>
            <a:off x="1125507" y="329698"/>
            <a:ext cx="9372171" cy="830997"/>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Job Analysis</a:t>
            </a:r>
          </a:p>
        </p:txBody>
      </p:sp>
      <p:sp>
        <p:nvSpPr>
          <p:cNvPr id="9" name="Rectangle 3">
            <a:extLst>
              <a:ext uri="{FF2B5EF4-FFF2-40B4-BE49-F238E27FC236}">
                <a16:creationId xmlns:a16="http://schemas.microsoft.com/office/drawing/2014/main" id="{D0AD9582-300D-4DC5-AA69-7CC037771343}"/>
              </a:ext>
            </a:extLst>
          </p:cNvPr>
          <p:cNvSpPr txBox="1">
            <a:spLocks noChangeArrowheads="1"/>
          </p:cNvSpPr>
          <p:nvPr/>
        </p:nvSpPr>
        <p:spPr>
          <a:xfrm>
            <a:off x="1699103" y="1941293"/>
            <a:ext cx="9372171" cy="435133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Ø"/>
            </a:pPr>
            <a:r>
              <a:rPr lang="en-US" altLang="ar-SA" sz="3600" b="1" dirty="0"/>
              <a:t>Job Analysis-the act of examining positions within an organization</a:t>
            </a:r>
          </a:p>
          <a:p>
            <a:pPr>
              <a:buClr>
                <a:srgbClr val="FF0000"/>
              </a:buClr>
              <a:buFont typeface="Wingdings" panose="05000000000000000000" pitchFamily="2" charset="2"/>
              <a:buChar char="Ø"/>
            </a:pPr>
            <a:r>
              <a:rPr lang="en-US" altLang="ar-SA" sz="3600" b="1" dirty="0"/>
              <a:t>Job Description-narrative explaining the scope of a position</a:t>
            </a:r>
          </a:p>
          <a:p>
            <a:pPr>
              <a:buClr>
                <a:srgbClr val="FF0000"/>
              </a:buClr>
              <a:buFont typeface="Wingdings" panose="05000000000000000000" pitchFamily="2" charset="2"/>
              <a:buChar char="Ø"/>
            </a:pPr>
            <a:r>
              <a:rPr lang="en-US" altLang="ar-SA" sz="3600" b="1" dirty="0"/>
              <a:t>Job Characteristics-tasks involved in a position</a:t>
            </a:r>
          </a:p>
          <a:p>
            <a:pPr>
              <a:buClr>
                <a:srgbClr val="FF0000"/>
              </a:buClr>
              <a:buFont typeface="Wingdings" panose="05000000000000000000" pitchFamily="2" charset="2"/>
              <a:buChar char="Ø"/>
            </a:pPr>
            <a:r>
              <a:rPr lang="en-US" altLang="ar-SA" sz="3600" b="1" dirty="0"/>
              <a:t>Job Requirements-personal characteristics necessary to fill a position</a:t>
            </a:r>
          </a:p>
          <a:p>
            <a:pPr>
              <a:buClr>
                <a:srgbClr val="FF0000"/>
              </a:buClr>
              <a:buFont typeface="Wingdings" panose="05000000000000000000" pitchFamily="2" charset="2"/>
              <a:buChar char="Ø"/>
            </a:pPr>
            <a:endParaRPr lang="en-US" altLang="ar-SA" sz="3600" b="1" dirty="0"/>
          </a:p>
        </p:txBody>
      </p:sp>
      <p:sp>
        <p:nvSpPr>
          <p:cNvPr id="11" name="TextBox 10">
            <a:extLst>
              <a:ext uri="{FF2B5EF4-FFF2-40B4-BE49-F238E27FC236}">
                <a16:creationId xmlns:a16="http://schemas.microsoft.com/office/drawing/2014/main" id="{07139318-DCA7-4E77-9905-2D95F1E17BE5}"/>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603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430540"/>
            <a:ext cx="11113476" cy="4862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026">
            <a:extLst>
              <a:ext uri="{FF2B5EF4-FFF2-40B4-BE49-F238E27FC236}">
                <a16:creationId xmlns:a16="http://schemas.microsoft.com/office/drawing/2014/main" id="{3AFD9818-FA01-4635-A1E4-E4D2B06A8D60}"/>
              </a:ext>
            </a:extLst>
          </p:cNvPr>
          <p:cNvSpPr txBox="1">
            <a:spLocks noChangeArrowheads="1"/>
          </p:cNvSpPr>
          <p:nvPr/>
        </p:nvSpPr>
        <p:spPr>
          <a:xfrm>
            <a:off x="847493" y="376618"/>
            <a:ext cx="10404087" cy="1139947"/>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GB" dirty="0"/>
              <a:t>Human resource planning</a:t>
            </a:r>
          </a:p>
        </p:txBody>
      </p:sp>
      <p:sp>
        <p:nvSpPr>
          <p:cNvPr id="9" name="Rectangle 1027">
            <a:extLst>
              <a:ext uri="{FF2B5EF4-FFF2-40B4-BE49-F238E27FC236}">
                <a16:creationId xmlns:a16="http://schemas.microsoft.com/office/drawing/2014/main" id="{B321D930-D381-409B-AE84-0910C06DDC18}"/>
              </a:ext>
            </a:extLst>
          </p:cNvPr>
          <p:cNvSpPr txBox="1">
            <a:spLocks noChangeArrowheads="1"/>
          </p:cNvSpPr>
          <p:nvPr/>
        </p:nvSpPr>
        <p:spPr>
          <a:xfrm>
            <a:off x="1706137" y="2852738"/>
            <a:ext cx="4170865" cy="3124199"/>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Courier New" panose="02070309020205020404" pitchFamily="49" charset="0"/>
              <a:buChar char="o"/>
            </a:pPr>
            <a:r>
              <a:rPr lang="en-GB" altLang="ar-SA" b="1"/>
              <a:t>Changing goals of a business</a:t>
            </a:r>
          </a:p>
          <a:p>
            <a:pPr>
              <a:buClr>
                <a:srgbClr val="FF0000"/>
              </a:buClr>
              <a:buFont typeface="Courier New" panose="02070309020205020404" pitchFamily="49" charset="0"/>
              <a:buChar char="o"/>
            </a:pPr>
            <a:endParaRPr lang="en-GB" altLang="ar-SA" b="1"/>
          </a:p>
          <a:p>
            <a:pPr>
              <a:buClr>
                <a:srgbClr val="FF0000"/>
              </a:buClr>
              <a:buFont typeface="Courier New" panose="02070309020205020404" pitchFamily="49" charset="0"/>
              <a:buChar char="o"/>
            </a:pPr>
            <a:r>
              <a:rPr lang="en-GB" altLang="ar-SA" b="1"/>
              <a:t>Changes in market</a:t>
            </a:r>
          </a:p>
          <a:p>
            <a:pPr>
              <a:buClr>
                <a:srgbClr val="FF0000"/>
              </a:buClr>
              <a:buFont typeface="Courier New" panose="02070309020205020404" pitchFamily="49" charset="0"/>
              <a:buChar char="o"/>
            </a:pPr>
            <a:endParaRPr lang="en-GB" altLang="ar-SA" b="1"/>
          </a:p>
          <a:p>
            <a:pPr>
              <a:buClr>
                <a:srgbClr val="FF0000"/>
              </a:buClr>
              <a:buFont typeface="Courier New" panose="02070309020205020404" pitchFamily="49" charset="0"/>
              <a:buChar char="o"/>
            </a:pPr>
            <a:r>
              <a:rPr lang="en-GB" altLang="ar-SA" b="1"/>
              <a:t>Changes in technology</a:t>
            </a:r>
            <a:endParaRPr lang="en-GB" altLang="ar-SA" b="1" dirty="0"/>
          </a:p>
        </p:txBody>
      </p:sp>
      <p:sp>
        <p:nvSpPr>
          <p:cNvPr id="11" name="Rectangle 1028">
            <a:extLst>
              <a:ext uri="{FF2B5EF4-FFF2-40B4-BE49-F238E27FC236}">
                <a16:creationId xmlns:a16="http://schemas.microsoft.com/office/drawing/2014/main" id="{FDD82ACB-86E1-44FD-B206-2A67608D71D5}"/>
              </a:ext>
            </a:extLst>
          </p:cNvPr>
          <p:cNvSpPr txBox="1">
            <a:spLocks noChangeArrowheads="1"/>
          </p:cNvSpPr>
          <p:nvPr/>
        </p:nvSpPr>
        <p:spPr>
          <a:xfrm>
            <a:off x="6607175" y="2852738"/>
            <a:ext cx="3810000" cy="3124199"/>
          </a:xfrm>
          <a:prstGeom prst="rect">
            <a:avLst/>
          </a:prstGeom>
          <a:ln>
            <a:solidFill>
              <a:schemeClr val="accent1"/>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Courier New" panose="02070309020205020404" pitchFamily="49" charset="0"/>
              <a:buChar char="o"/>
            </a:pPr>
            <a:r>
              <a:rPr lang="en-GB" altLang="ar-SA" b="1"/>
              <a:t>Competition</a:t>
            </a:r>
          </a:p>
          <a:p>
            <a:pPr>
              <a:buClr>
                <a:srgbClr val="FF0000"/>
              </a:buClr>
              <a:buFont typeface="Courier New" panose="02070309020205020404" pitchFamily="49" charset="0"/>
              <a:buChar char="o"/>
            </a:pPr>
            <a:endParaRPr lang="en-GB" altLang="ar-SA" b="1"/>
          </a:p>
          <a:p>
            <a:pPr>
              <a:buClr>
                <a:srgbClr val="FF0000"/>
              </a:buClr>
              <a:buFont typeface="Courier New" panose="02070309020205020404" pitchFamily="49" charset="0"/>
              <a:buChar char="o"/>
            </a:pPr>
            <a:r>
              <a:rPr lang="en-GB" altLang="ar-SA" b="1"/>
              <a:t>Population changes</a:t>
            </a:r>
          </a:p>
          <a:p>
            <a:pPr>
              <a:buClr>
                <a:srgbClr val="FF0000"/>
              </a:buClr>
              <a:buFont typeface="Courier New" panose="02070309020205020404" pitchFamily="49" charset="0"/>
              <a:buChar char="o"/>
            </a:pPr>
            <a:endParaRPr lang="en-GB" altLang="ar-SA" b="1"/>
          </a:p>
          <a:p>
            <a:pPr>
              <a:buClr>
                <a:srgbClr val="FF0000"/>
              </a:buClr>
              <a:buFont typeface="Courier New" panose="02070309020205020404" pitchFamily="49" charset="0"/>
              <a:buChar char="o"/>
            </a:pPr>
            <a:r>
              <a:rPr lang="en-GB" altLang="ar-SA" b="1"/>
              <a:t>Trades unions</a:t>
            </a:r>
          </a:p>
          <a:p>
            <a:pPr>
              <a:buClr>
                <a:srgbClr val="FF0000"/>
              </a:buClr>
              <a:buFont typeface="Courier New" panose="02070309020205020404" pitchFamily="49" charset="0"/>
              <a:buChar char="o"/>
            </a:pPr>
            <a:endParaRPr lang="en-GB" altLang="ar-SA" b="1"/>
          </a:p>
          <a:p>
            <a:pPr>
              <a:buClr>
                <a:srgbClr val="FF0000"/>
              </a:buClr>
              <a:buFont typeface="Courier New" panose="02070309020205020404" pitchFamily="49" charset="0"/>
              <a:buChar char="o"/>
            </a:pPr>
            <a:r>
              <a:rPr lang="en-GB" altLang="ar-SA" b="1"/>
              <a:t>Government legislation</a:t>
            </a:r>
            <a:endParaRPr lang="en-GB" altLang="ar-SA" b="1" dirty="0"/>
          </a:p>
        </p:txBody>
      </p:sp>
      <p:sp>
        <p:nvSpPr>
          <p:cNvPr id="12" name="Text Box 1029">
            <a:extLst>
              <a:ext uri="{FF2B5EF4-FFF2-40B4-BE49-F238E27FC236}">
                <a16:creationId xmlns:a16="http://schemas.microsoft.com/office/drawing/2014/main" id="{FC0B093D-AD90-4B3A-8147-F5161C81540E}"/>
              </a:ext>
            </a:extLst>
          </p:cNvPr>
          <p:cNvSpPr txBox="1">
            <a:spLocks noChangeArrowheads="1"/>
          </p:cNvSpPr>
          <p:nvPr/>
        </p:nvSpPr>
        <p:spPr bwMode="auto">
          <a:xfrm>
            <a:off x="1041090" y="1700213"/>
            <a:ext cx="9786745" cy="842265"/>
          </a:xfrm>
          <a:prstGeom prst="rect">
            <a:avLst/>
          </a:prstGeom>
          <a:solidFill>
            <a:schemeClr val="bg2"/>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3600" b="1" i="1">
                <a:latin typeface="Calibri" panose="020F0502020204030204" pitchFamily="34" charset="0"/>
                <a:ea typeface="+mj-ea"/>
                <a:cs typeface="+mj-cs"/>
              </a:defRPr>
            </a:lvl1pPr>
          </a:lstStyle>
          <a:p>
            <a:r>
              <a:rPr lang="en-GB" altLang="ar-SA" sz="4000" i="0" dirty="0"/>
              <a:t>Factors affecting human resource planning</a:t>
            </a:r>
          </a:p>
        </p:txBody>
      </p:sp>
      <p:sp>
        <p:nvSpPr>
          <p:cNvPr id="13" name="TextBox 12">
            <a:extLst>
              <a:ext uri="{FF2B5EF4-FFF2-40B4-BE49-F238E27FC236}">
                <a16:creationId xmlns:a16="http://schemas.microsoft.com/office/drawing/2014/main" id="{6B8AEAB1-CD7E-42B0-B956-92857C60AFDD}"/>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4121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CF28381F-85D8-447D-84E3-59F0EB49C6BC}"/>
              </a:ext>
            </a:extLst>
          </p:cNvPr>
          <p:cNvSpPr txBox="1">
            <a:spLocks noChangeArrowheads="1"/>
          </p:cNvSpPr>
          <p:nvPr/>
        </p:nvSpPr>
        <p:spPr>
          <a:xfrm>
            <a:off x="836342" y="365125"/>
            <a:ext cx="9612352" cy="1325563"/>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Human Resource Planning</a:t>
            </a:r>
          </a:p>
        </p:txBody>
      </p:sp>
      <p:sp>
        <p:nvSpPr>
          <p:cNvPr id="9" name="Rectangle 3">
            <a:extLst>
              <a:ext uri="{FF2B5EF4-FFF2-40B4-BE49-F238E27FC236}">
                <a16:creationId xmlns:a16="http://schemas.microsoft.com/office/drawing/2014/main" id="{10B03860-9696-48D2-8744-FD09A8AA4092}"/>
              </a:ext>
            </a:extLst>
          </p:cNvPr>
          <p:cNvSpPr txBox="1">
            <a:spLocks noChangeArrowheads="1"/>
          </p:cNvSpPr>
          <p:nvPr/>
        </p:nvSpPr>
        <p:spPr>
          <a:xfrm>
            <a:off x="970157" y="1945928"/>
            <a:ext cx="10044846" cy="4677897"/>
          </a:xfrm>
          <a:prstGeom prst="rect">
            <a:avLst/>
          </a:prstGeom>
          <a:noFill/>
          <a:ln w="12700">
            <a:noFill/>
            <a:miter lim="800000"/>
            <a:headEnd/>
            <a:tailEnd/>
          </a:ln>
        </p:spPr>
        <p:txBody>
          <a:bodyPr vert="horz" lIns="90488" tIns="44450" rIns="90488" bIns="4445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u="sng" dirty="0">
                <a:solidFill>
                  <a:srgbClr val="FF0000"/>
                </a:solidFill>
              </a:rPr>
              <a:t>HR Planning includes all activities managers do to forecast current and future HR needs:</a:t>
            </a:r>
          </a:p>
          <a:p>
            <a:pPr lvl="1">
              <a:buClr>
                <a:srgbClr val="FF0000"/>
              </a:buClr>
              <a:buFont typeface="Wingdings" panose="05000000000000000000" pitchFamily="2" charset="2"/>
              <a:buChar char="q"/>
            </a:pPr>
            <a:r>
              <a:rPr lang="en-US" altLang="ar-SA" sz="2800" b="1" dirty="0"/>
              <a:t>Must be done prior to recruitment and selection</a:t>
            </a:r>
          </a:p>
          <a:p>
            <a:pPr lvl="1">
              <a:buClr>
                <a:srgbClr val="FF0000"/>
              </a:buClr>
              <a:buFont typeface="Wingdings" panose="05000000000000000000" pitchFamily="2" charset="2"/>
              <a:buChar char="q"/>
            </a:pPr>
            <a:endParaRPr lang="en-US" altLang="ar-SA" sz="2800" b="1" dirty="0"/>
          </a:p>
          <a:p>
            <a:pPr lvl="1">
              <a:buClr>
                <a:srgbClr val="FF0000"/>
              </a:buClr>
              <a:buFont typeface="Wingdings" panose="05000000000000000000" pitchFamily="2" charset="2"/>
              <a:buChar char="q"/>
            </a:pPr>
            <a:r>
              <a:rPr lang="en-US" altLang="ar-SA" sz="2800" b="1" dirty="0"/>
              <a:t>Demand forecasts made by managers estimate the number &amp; qualifications the firm will need.</a:t>
            </a:r>
          </a:p>
          <a:p>
            <a:pPr lvl="1">
              <a:buClr>
                <a:srgbClr val="FF0000"/>
              </a:buClr>
              <a:buFont typeface="Wingdings" panose="05000000000000000000" pitchFamily="2" charset="2"/>
              <a:buChar char="q"/>
            </a:pPr>
            <a:endParaRPr lang="en-US" altLang="ar-SA" sz="2800" b="1" dirty="0"/>
          </a:p>
          <a:p>
            <a:pPr lvl="1">
              <a:buClr>
                <a:srgbClr val="FF0000"/>
              </a:buClr>
              <a:buFont typeface="Wingdings" panose="05000000000000000000" pitchFamily="2" charset="2"/>
              <a:buChar char="q"/>
            </a:pPr>
            <a:r>
              <a:rPr lang="en-US" altLang="ar-SA" sz="2800" b="1" dirty="0"/>
              <a:t>Supply forecasts estimate the availability and 	qualifications of current workers and those in the labor market.</a:t>
            </a:r>
            <a:endParaRPr lang="en-US" altLang="ar-SA" sz="2800" b="1" dirty="0">
              <a:solidFill>
                <a:srgbClr val="081D58"/>
              </a:solidFill>
            </a:endParaRPr>
          </a:p>
        </p:txBody>
      </p:sp>
      <p:sp>
        <p:nvSpPr>
          <p:cNvPr id="11" name="TextBox 10">
            <a:extLst>
              <a:ext uri="{FF2B5EF4-FFF2-40B4-BE49-F238E27FC236}">
                <a16:creationId xmlns:a16="http://schemas.microsoft.com/office/drawing/2014/main" id="{090DFB0B-DD53-4D39-863B-D5C181B58DA3}"/>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6466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xEl>
                                              <p:pRg st="5" end="5"/>
                                            </p:txEl>
                                          </p:spTgt>
                                        </p:tgtEl>
                                        <p:attrNameLst>
                                          <p:attrName>style.visibility</p:attrName>
                                        </p:attrNameLst>
                                      </p:cBhvr>
                                      <p:to>
                                        <p:strVal val="visible"/>
                                      </p:to>
                                    </p:set>
                                    <p:anim calcmode="lin" valueType="num">
                                      <p:cBhvr additive="base">
                                        <p:cTn id="25" dur="500" fill="hold"/>
                                        <p:tgtEl>
                                          <p:spTgt spid="9">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3"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BB9F0E27-37F3-4496-9FF9-5A6F226CAB7F}"/>
              </a:ext>
            </a:extLst>
          </p:cNvPr>
          <p:cNvSpPr txBox="1">
            <a:spLocks noChangeArrowheads="1"/>
          </p:cNvSpPr>
          <p:nvPr/>
        </p:nvSpPr>
        <p:spPr>
          <a:xfrm>
            <a:off x="635621" y="365125"/>
            <a:ext cx="10752884" cy="1039929"/>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HRM Planning: Outsourcing</a:t>
            </a:r>
          </a:p>
        </p:txBody>
      </p:sp>
      <p:sp>
        <p:nvSpPr>
          <p:cNvPr id="9" name="Rectangle 3">
            <a:extLst>
              <a:ext uri="{FF2B5EF4-FFF2-40B4-BE49-F238E27FC236}">
                <a16:creationId xmlns:a16="http://schemas.microsoft.com/office/drawing/2014/main" id="{7800E526-7374-4532-907F-8D756AFC7D4C}"/>
              </a:ext>
            </a:extLst>
          </p:cNvPr>
          <p:cNvSpPr txBox="1">
            <a:spLocks noChangeArrowheads="1"/>
          </p:cNvSpPr>
          <p:nvPr/>
        </p:nvSpPr>
        <p:spPr>
          <a:xfrm>
            <a:off x="735979" y="1773044"/>
            <a:ext cx="10652525" cy="4438186"/>
          </a:xfrm>
          <a:prstGeom prst="rect">
            <a:avLst/>
          </a:prstGeom>
          <a:noFill/>
          <a:ln w="12700">
            <a:noFill/>
            <a:miter lim="800000"/>
            <a:headEnd/>
            <a:tailEnd/>
          </a:ln>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rgbClr val="FF0000"/>
              </a:buClr>
              <a:buFont typeface="Wingdings" panose="05000000000000000000" pitchFamily="2" charset="2"/>
              <a:buChar char="q"/>
            </a:pPr>
            <a:r>
              <a:rPr lang="en-US" altLang="ar-SA" sz="3200" b="1" dirty="0">
                <a:solidFill>
                  <a:srgbClr val="FF0000"/>
                </a:solidFill>
              </a:rPr>
              <a:t>Outsourcing benefits :</a:t>
            </a:r>
          </a:p>
          <a:p>
            <a:pPr lvl="3">
              <a:buFont typeface="Courier New" panose="02070309020205020404" pitchFamily="49" charset="0"/>
              <a:buChar char="o"/>
            </a:pPr>
            <a:r>
              <a:rPr lang="en-US" altLang="ar-SA" sz="2400" b="1" dirty="0"/>
              <a:t>managers can decide to contract with outside workers rather than hiring them.</a:t>
            </a:r>
          </a:p>
          <a:p>
            <a:pPr lvl="3">
              <a:buFont typeface="Courier New" panose="02070309020205020404" pitchFamily="49" charset="0"/>
              <a:buChar char="o"/>
            </a:pPr>
            <a:r>
              <a:rPr lang="en-US" altLang="ar-SA" sz="2400" b="1" dirty="0"/>
              <a:t>Outsourcing is more flexible for the firm.</a:t>
            </a:r>
          </a:p>
          <a:p>
            <a:pPr lvl="3">
              <a:spcBef>
                <a:spcPct val="40000"/>
              </a:spcBef>
              <a:buFont typeface="Courier New" panose="02070309020205020404" pitchFamily="49" charset="0"/>
              <a:buChar char="o"/>
            </a:pPr>
            <a:r>
              <a:rPr lang="en-US" altLang="ar-SA" sz="2400" b="1" dirty="0"/>
              <a:t>Outsourcing often provides human capital at a lower cost.</a:t>
            </a:r>
          </a:p>
          <a:p>
            <a:pPr lvl="2">
              <a:spcBef>
                <a:spcPct val="40000"/>
              </a:spcBef>
            </a:pPr>
            <a:r>
              <a:rPr lang="en-US" altLang="ar-SA" sz="2800" b="1" dirty="0">
                <a:solidFill>
                  <a:srgbClr val="FF0000"/>
                </a:solidFill>
              </a:rPr>
              <a:t>Outsource problems:</a:t>
            </a:r>
          </a:p>
          <a:p>
            <a:pPr lvl="3">
              <a:spcBef>
                <a:spcPct val="40000"/>
              </a:spcBef>
              <a:buFont typeface="Courier New" panose="02070309020205020404" pitchFamily="49" charset="0"/>
              <a:buChar char="o"/>
            </a:pPr>
            <a:r>
              <a:rPr lang="en-US" altLang="ar-SA" sz="2400" b="1" dirty="0"/>
              <a:t> managers lose control over output.</a:t>
            </a:r>
          </a:p>
          <a:p>
            <a:pPr lvl="3">
              <a:spcBef>
                <a:spcPct val="40000"/>
              </a:spcBef>
              <a:buFont typeface="Courier New" panose="02070309020205020404" pitchFamily="49" charset="0"/>
              <a:buChar char="o"/>
            </a:pPr>
            <a:r>
              <a:rPr lang="en-US" altLang="ar-SA" sz="2400" b="1" dirty="0"/>
              <a:t>Outsource contractors are not committed to the firm.</a:t>
            </a:r>
          </a:p>
          <a:p>
            <a:pPr lvl="3">
              <a:buFont typeface="Courier New" panose="02070309020205020404" pitchFamily="49" charset="0"/>
              <a:buChar char="o"/>
            </a:pPr>
            <a:r>
              <a:rPr lang="en-US" altLang="ar-SA" sz="2400" b="1" dirty="0"/>
              <a:t>Unions typically are against outsourcing that has potential to eliminate member’s jobs.</a:t>
            </a:r>
          </a:p>
        </p:txBody>
      </p:sp>
      <p:sp>
        <p:nvSpPr>
          <p:cNvPr id="11" name="TextBox 10">
            <a:extLst>
              <a:ext uri="{FF2B5EF4-FFF2-40B4-BE49-F238E27FC236}">
                <a16:creationId xmlns:a16="http://schemas.microsoft.com/office/drawing/2014/main" id="{24681383-A406-4947-914E-87D0F4BE1D79}"/>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38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 calcmode="lin" valueType="num">
                                      <p:cBhvr additive="base">
                                        <p:cTn id="11" dur="500" fill="hold"/>
                                        <p:tgtEl>
                                          <p:spTgt spid="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 calcmode="lin" valueType="num">
                                      <p:cBhvr additive="base">
                                        <p:cTn id="15" dur="500" fill="hold"/>
                                        <p:tgtEl>
                                          <p:spTgt spid="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9">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 calcmode="lin" valueType="num">
                                      <p:cBhvr additive="base">
                                        <p:cTn id="25" dur="500" fill="hold"/>
                                        <p:tgtEl>
                                          <p:spTgt spid="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xEl>
                                              <p:pRg st="5" end="5"/>
                                            </p:txEl>
                                          </p:spTgt>
                                        </p:tgtEl>
                                        <p:attrNameLst>
                                          <p:attrName>style.visibility</p:attrName>
                                        </p:attrNameLst>
                                      </p:cBhvr>
                                      <p:to>
                                        <p:strVal val="visible"/>
                                      </p:to>
                                    </p:set>
                                    <p:anim calcmode="lin" valueType="num">
                                      <p:cBhvr additive="base">
                                        <p:cTn id="29" dur="500" fill="hold"/>
                                        <p:tgtEl>
                                          <p:spTgt spid="9">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9">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xEl>
                                              <p:pRg st="6" end="6"/>
                                            </p:txEl>
                                          </p:spTgt>
                                        </p:tgtEl>
                                        <p:attrNameLst>
                                          <p:attrName>style.visibility</p:attrName>
                                        </p:attrNameLst>
                                      </p:cBhvr>
                                      <p:to>
                                        <p:strVal val="visible"/>
                                      </p:to>
                                    </p:set>
                                    <p:anim calcmode="lin" valueType="num">
                                      <p:cBhvr additive="base">
                                        <p:cTn id="33" dur="500" fill="hold"/>
                                        <p:tgtEl>
                                          <p:spTgt spid="9">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9">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 calcmode="lin" valueType="num">
                                      <p:cBhvr additive="base">
                                        <p:cTn id="37" dur="500" fill="hold"/>
                                        <p:tgtEl>
                                          <p:spTgt spid="9">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3"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76F9062C-5B04-4A19-8EBF-E6BF3A44EC73}"/>
              </a:ext>
            </a:extLst>
          </p:cNvPr>
          <p:cNvSpPr txBox="1">
            <a:spLocks noChangeArrowheads="1"/>
          </p:cNvSpPr>
          <p:nvPr/>
        </p:nvSpPr>
        <p:spPr>
          <a:xfrm>
            <a:off x="345688" y="365125"/>
            <a:ext cx="10861288" cy="830997"/>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Recruitment</a:t>
            </a:r>
          </a:p>
        </p:txBody>
      </p:sp>
      <p:sp>
        <p:nvSpPr>
          <p:cNvPr id="8" name="Rectangle 3">
            <a:extLst>
              <a:ext uri="{FF2B5EF4-FFF2-40B4-BE49-F238E27FC236}">
                <a16:creationId xmlns:a16="http://schemas.microsoft.com/office/drawing/2014/main" id="{152C904D-4B6A-4F41-9D0C-AB06C0B0865C}"/>
              </a:ext>
            </a:extLst>
          </p:cNvPr>
          <p:cNvSpPr txBox="1">
            <a:spLocks noChangeArrowheads="1"/>
          </p:cNvSpPr>
          <p:nvPr/>
        </p:nvSpPr>
        <p:spPr>
          <a:xfrm>
            <a:off x="180431" y="1481721"/>
            <a:ext cx="11197883" cy="4489954"/>
          </a:xfrm>
          <a:prstGeom prst="rect">
            <a:avLst/>
          </a:prstGeom>
          <a:noFill/>
          <a:ln w="12700">
            <a:noFill/>
            <a:miter lim="800000"/>
            <a:headEnd/>
            <a:tailEnd/>
          </a:ln>
        </p:spPr>
        <p:txBody>
          <a:bodyPr vert="horz" lIns="90488" tIns="44450" rIns="90488" bIns="44450" rtlCol="0" anchor="ctr">
            <a:noAutofit/>
          </a:bodyPr>
          <a:lstStyle>
            <a:defPPr>
              <a:defRPr lang="en-US"/>
            </a:defPPr>
            <a:lvl1pPr marL="228600" indent="-228600">
              <a:lnSpc>
                <a:spcPct val="90000"/>
              </a:lnSpc>
              <a:spcBef>
                <a:spcPts val="1000"/>
              </a:spcBef>
              <a:buFont typeface="Arial" panose="020B0604020202020204" pitchFamily="34" charset="0"/>
              <a:buChar char="•"/>
              <a:defRPr sz="2800"/>
            </a:lvl1pPr>
            <a:lvl2pPr marL="685800" lvl="1" indent="-228600">
              <a:lnSpc>
                <a:spcPct val="90000"/>
              </a:lnSpc>
              <a:spcBef>
                <a:spcPts val="500"/>
              </a:spcBef>
              <a:buFont typeface="Wingdings" panose="05000000000000000000" pitchFamily="2" charset="2"/>
              <a:buChar char="q"/>
              <a:defRPr sz="3600" b="1">
                <a:solidFill>
                  <a:srgbClr val="FF0000"/>
                </a:solidFill>
              </a:defRPr>
            </a:lvl2pPr>
            <a:lvl3pPr marL="1143000" lvl="2" indent="-228600">
              <a:lnSpc>
                <a:spcPct val="90000"/>
              </a:lnSpc>
              <a:spcBef>
                <a:spcPts val="500"/>
              </a:spcBef>
              <a:buFont typeface="Arial" panose="020B0604020202020204" pitchFamily="34" charset="0"/>
              <a:buChar char="•"/>
              <a:defRPr sz="3200" b="1"/>
            </a:lvl3pPr>
            <a:lvl4pPr marL="1600200" lvl="3" indent="-228600">
              <a:lnSpc>
                <a:spcPct val="90000"/>
              </a:lnSpc>
              <a:spcBef>
                <a:spcPts val="500"/>
              </a:spcBef>
              <a:buFont typeface="Arial" panose="020B0604020202020204" pitchFamily="34" charset="0"/>
              <a:buChar char="•"/>
              <a:defRPr sz="2800" b="1"/>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lvl="1"/>
            <a:r>
              <a:rPr lang="en-US" altLang="ar-SA" dirty="0"/>
              <a:t>External recruiting: managers look outside the firm for people who have not worked at the firm before.</a:t>
            </a:r>
          </a:p>
          <a:p>
            <a:pPr lvl="2"/>
            <a:r>
              <a:rPr lang="en-US" altLang="ar-SA" dirty="0"/>
              <a:t>Managers advertise in newspapers, hold open houses, recruit at universities, and on the Internet.</a:t>
            </a:r>
          </a:p>
          <a:p>
            <a:pPr lvl="3"/>
            <a:r>
              <a:rPr lang="en-US" altLang="ar-SA" dirty="0"/>
              <a:t>External recruitment is difficult since many new jobs have specific skill needs.</a:t>
            </a:r>
          </a:p>
          <a:p>
            <a:pPr lvl="3"/>
            <a:r>
              <a:rPr lang="en-US" altLang="ar-SA" dirty="0"/>
              <a:t>A multi-prong approach to external recruiting works best.</a:t>
            </a:r>
          </a:p>
        </p:txBody>
      </p:sp>
    </p:spTree>
    <p:extLst>
      <p:ext uri="{BB962C8B-B14F-4D97-AF65-F5344CB8AC3E}">
        <p14:creationId xmlns:p14="http://schemas.microsoft.com/office/powerpoint/2010/main" val="450390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bldLvl="2"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1DBE21ED-519F-4472-AC40-07242A9A989F}"/>
              </a:ext>
            </a:extLst>
          </p:cNvPr>
          <p:cNvSpPr txBox="1">
            <a:spLocks noChangeArrowheads="1"/>
          </p:cNvSpPr>
          <p:nvPr/>
        </p:nvSpPr>
        <p:spPr>
          <a:xfrm>
            <a:off x="345688" y="365125"/>
            <a:ext cx="10861288" cy="830997"/>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Recruitment</a:t>
            </a:r>
          </a:p>
        </p:txBody>
      </p:sp>
      <p:sp>
        <p:nvSpPr>
          <p:cNvPr id="8" name="Rectangle 3">
            <a:extLst>
              <a:ext uri="{FF2B5EF4-FFF2-40B4-BE49-F238E27FC236}">
                <a16:creationId xmlns:a16="http://schemas.microsoft.com/office/drawing/2014/main" id="{87B1799B-17E6-4625-AFAE-EEB0B9B02D89}"/>
              </a:ext>
            </a:extLst>
          </p:cNvPr>
          <p:cNvSpPr txBox="1">
            <a:spLocks noChangeArrowheads="1"/>
          </p:cNvSpPr>
          <p:nvPr/>
        </p:nvSpPr>
        <p:spPr>
          <a:xfrm>
            <a:off x="1546615" y="1488215"/>
            <a:ext cx="8459433" cy="4489954"/>
          </a:xfrm>
          <a:prstGeom prst="rect">
            <a:avLst/>
          </a:prstGeom>
          <a:noFill/>
          <a:ln w="12700">
            <a:noFill/>
            <a:miter lim="800000"/>
            <a:headEnd/>
            <a:tailEnd/>
          </a:ln>
        </p:spPr>
        <p:txBody>
          <a:bodyPr vert="horz" lIns="90488" tIns="44450" rIns="90488" bIns="4445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Font typeface="Wingdings" panose="05000000000000000000" pitchFamily="2" charset="2"/>
              <a:buChar char="q"/>
            </a:pPr>
            <a:r>
              <a:rPr lang="en-US" altLang="ar-SA" sz="3600" b="1" dirty="0">
                <a:solidFill>
                  <a:srgbClr val="FF0000"/>
                </a:solidFill>
              </a:rPr>
              <a:t>Internal Recruiting</a:t>
            </a:r>
            <a:r>
              <a:rPr lang="en-US" altLang="ar-SA" sz="3600" b="1" dirty="0"/>
              <a:t>: positions filled within the firm.</a:t>
            </a:r>
          </a:p>
          <a:p>
            <a:pPr lvl="2"/>
            <a:r>
              <a:rPr lang="en-US" altLang="ar-SA" sz="3200" b="1" dirty="0"/>
              <a:t>Internal recruiting has several benefits:</a:t>
            </a:r>
          </a:p>
          <a:p>
            <a:pPr lvl="3"/>
            <a:r>
              <a:rPr lang="en-US" altLang="ar-SA" sz="2800" b="1" dirty="0"/>
              <a:t>Workers know the firm’s culture, may not have new ideas.</a:t>
            </a:r>
          </a:p>
          <a:p>
            <a:pPr lvl="3"/>
            <a:r>
              <a:rPr lang="en-US" altLang="ar-SA" sz="2800" b="1" dirty="0"/>
              <a:t>Managers likely already know the candidates.</a:t>
            </a:r>
          </a:p>
          <a:p>
            <a:pPr lvl="3"/>
            <a:r>
              <a:rPr lang="en-US" altLang="ar-SA" sz="2800" b="1" dirty="0"/>
              <a:t>Internal advancement can motivate employees.</a:t>
            </a:r>
          </a:p>
        </p:txBody>
      </p:sp>
    </p:spTree>
    <p:extLst>
      <p:ext uri="{BB962C8B-B14F-4D97-AF65-F5344CB8AC3E}">
        <p14:creationId xmlns:p14="http://schemas.microsoft.com/office/powerpoint/2010/main" val="1212260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 calcmode="lin" valueType="num">
                                      <p:cBhvr additive="base">
                                        <p:cTn id="23" dur="500" fill="hold"/>
                                        <p:tgtEl>
                                          <p:spTgt spid="8">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bldLvl="2"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365126"/>
            <a:ext cx="10515600" cy="1113002"/>
          </a:xfrm>
          <a:noFill/>
          <a:ln>
            <a:solidFill>
              <a:schemeClr val="tx1"/>
            </a:solidFill>
          </a:ln>
        </p:spPr>
        <p:txBody>
          <a:bodyPr wrap="square" rtlCol="0">
            <a:spAutoFit/>
          </a:bodyPr>
          <a:lstStyle/>
          <a:p>
            <a:pPr algn="ctr"/>
            <a:r>
              <a:rPr lang="en-US" altLang="ar-SA" sz="4800" b="1" dirty="0">
                <a:latin typeface="Times New Roman" panose="02020603050405020304" pitchFamily="18" charset="0"/>
                <a:ea typeface="+mn-ea"/>
                <a:cs typeface="Times New Roman" panose="02020603050405020304" pitchFamily="18" charset="0"/>
              </a:rPr>
              <a:t>Selection Tools</a:t>
            </a:r>
          </a:p>
        </p:txBody>
      </p:sp>
      <p:sp>
        <p:nvSpPr>
          <p:cNvPr id="44035" name="Oval 3"/>
          <p:cNvSpPr>
            <a:spLocks noChangeArrowheads="1"/>
          </p:cNvSpPr>
          <p:nvPr/>
        </p:nvSpPr>
        <p:spPr bwMode="auto">
          <a:xfrm>
            <a:off x="4889500" y="18415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Background</a:t>
            </a:r>
          </a:p>
          <a:p>
            <a:pPr algn="ctr"/>
            <a:r>
              <a:rPr lang="en-US" altLang="ar-SA" b="1" dirty="0"/>
              <a:t>Information</a:t>
            </a:r>
          </a:p>
        </p:txBody>
      </p:sp>
      <p:sp>
        <p:nvSpPr>
          <p:cNvPr id="44036" name="Oval 4"/>
          <p:cNvSpPr>
            <a:spLocks noChangeArrowheads="1"/>
          </p:cNvSpPr>
          <p:nvPr/>
        </p:nvSpPr>
        <p:spPr bwMode="auto">
          <a:xfrm>
            <a:off x="2222500" y="25273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Interviews</a:t>
            </a:r>
            <a:endParaRPr lang="en-US" altLang="ar-SA" sz="2000" b="1" dirty="0"/>
          </a:p>
        </p:txBody>
      </p:sp>
      <p:sp>
        <p:nvSpPr>
          <p:cNvPr id="44037" name="Oval 5"/>
          <p:cNvSpPr>
            <a:spLocks noChangeArrowheads="1"/>
          </p:cNvSpPr>
          <p:nvPr/>
        </p:nvSpPr>
        <p:spPr bwMode="auto">
          <a:xfrm>
            <a:off x="7480300" y="25273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References</a:t>
            </a:r>
          </a:p>
        </p:txBody>
      </p:sp>
      <p:sp>
        <p:nvSpPr>
          <p:cNvPr id="44038" name="Oval 6"/>
          <p:cNvSpPr>
            <a:spLocks noChangeArrowheads="1"/>
          </p:cNvSpPr>
          <p:nvPr/>
        </p:nvSpPr>
        <p:spPr bwMode="auto">
          <a:xfrm>
            <a:off x="7480300" y="42799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Paper tests</a:t>
            </a:r>
          </a:p>
        </p:txBody>
      </p:sp>
      <p:sp>
        <p:nvSpPr>
          <p:cNvPr id="44039" name="Oval 7"/>
          <p:cNvSpPr>
            <a:spLocks noChangeArrowheads="1"/>
          </p:cNvSpPr>
          <p:nvPr/>
        </p:nvSpPr>
        <p:spPr bwMode="auto">
          <a:xfrm>
            <a:off x="4965700" y="49657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Ability Physical</a:t>
            </a:r>
          </a:p>
          <a:p>
            <a:pPr algn="ctr"/>
            <a:r>
              <a:rPr lang="en-US" altLang="ar-SA" b="1" dirty="0"/>
              <a:t>tests</a:t>
            </a:r>
          </a:p>
        </p:txBody>
      </p:sp>
      <p:sp>
        <p:nvSpPr>
          <p:cNvPr id="44040" name="Oval 8"/>
          <p:cNvSpPr>
            <a:spLocks noChangeArrowheads="1"/>
          </p:cNvSpPr>
          <p:nvPr/>
        </p:nvSpPr>
        <p:spPr bwMode="auto">
          <a:xfrm>
            <a:off x="2222500" y="42799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Performance tests</a:t>
            </a:r>
          </a:p>
        </p:txBody>
      </p:sp>
      <p:sp>
        <p:nvSpPr>
          <p:cNvPr id="44041" name="Oval 9"/>
          <p:cNvSpPr>
            <a:spLocks noChangeArrowheads="1"/>
          </p:cNvSpPr>
          <p:nvPr/>
        </p:nvSpPr>
        <p:spPr bwMode="auto">
          <a:xfrm>
            <a:off x="4737100" y="3136900"/>
            <a:ext cx="2578100" cy="1282700"/>
          </a:xfrm>
          <a:prstGeom prst="ellipse">
            <a:avLst/>
          </a:prstGeom>
          <a:solidFill>
            <a:schemeClr val="accent1">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ln w="0"/>
                <a:effectLst>
                  <a:outerShdw blurRad="38100" dist="19050" dir="2700000" algn="tl" rotWithShape="0">
                    <a:schemeClr val="dk1">
                      <a:alpha val="40000"/>
                    </a:schemeClr>
                  </a:outerShdw>
                </a:effectLst>
              </a:rPr>
              <a:t>Selection</a:t>
            </a:r>
          </a:p>
        </p:txBody>
      </p:sp>
      <p:sp>
        <p:nvSpPr>
          <p:cNvPr id="44042" name="AutoShape 10"/>
          <p:cNvSpPr>
            <a:spLocks noChangeArrowheads="1"/>
          </p:cNvSpPr>
          <p:nvPr/>
        </p:nvSpPr>
        <p:spPr bwMode="auto">
          <a:xfrm rot="13020000" flipH="1">
            <a:off x="4318000" y="3175000"/>
            <a:ext cx="444500" cy="368300"/>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3" name="AutoShape 11"/>
          <p:cNvSpPr>
            <a:spLocks noChangeArrowheads="1"/>
          </p:cNvSpPr>
          <p:nvPr/>
        </p:nvSpPr>
        <p:spPr bwMode="auto">
          <a:xfrm rot="19080000" flipH="1">
            <a:off x="7366000" y="3175000"/>
            <a:ext cx="444500" cy="368300"/>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4" name="AutoShape 12"/>
          <p:cNvSpPr>
            <a:spLocks noChangeArrowheads="1"/>
          </p:cNvSpPr>
          <p:nvPr/>
        </p:nvSpPr>
        <p:spPr bwMode="auto">
          <a:xfrm rot="16200000" flipH="1">
            <a:off x="5956300" y="2679700"/>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5" name="AutoShape 13"/>
          <p:cNvSpPr>
            <a:spLocks noChangeArrowheads="1"/>
          </p:cNvSpPr>
          <p:nvPr/>
        </p:nvSpPr>
        <p:spPr bwMode="auto">
          <a:xfrm rot="16200000">
            <a:off x="5956300" y="4508500"/>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6" name="AutoShape 14"/>
          <p:cNvSpPr>
            <a:spLocks noChangeArrowheads="1"/>
          </p:cNvSpPr>
          <p:nvPr/>
        </p:nvSpPr>
        <p:spPr bwMode="auto">
          <a:xfrm rot="8760000" flipH="1">
            <a:off x="4616450" y="4219575"/>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7" name="AutoShape 15"/>
          <p:cNvSpPr>
            <a:spLocks noChangeArrowheads="1"/>
          </p:cNvSpPr>
          <p:nvPr/>
        </p:nvSpPr>
        <p:spPr bwMode="auto">
          <a:xfrm rot="2220000" flipH="1">
            <a:off x="7054850" y="4219575"/>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15314887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490F18B7-6A73-4D2A-B2D3-FE89C261A30D}"/>
              </a:ext>
            </a:extLst>
          </p:cNvPr>
          <p:cNvSpPr txBox="1">
            <a:spLocks noChangeArrowheads="1"/>
          </p:cNvSpPr>
          <p:nvPr/>
        </p:nvSpPr>
        <p:spPr>
          <a:xfrm>
            <a:off x="1448972" y="288975"/>
            <a:ext cx="9352157" cy="830997"/>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2-Human Resource Development</a:t>
            </a:r>
          </a:p>
        </p:txBody>
      </p:sp>
      <p:sp>
        <p:nvSpPr>
          <p:cNvPr id="9" name="Rectangle 3">
            <a:extLst>
              <a:ext uri="{FF2B5EF4-FFF2-40B4-BE49-F238E27FC236}">
                <a16:creationId xmlns:a16="http://schemas.microsoft.com/office/drawing/2014/main" id="{60C9A8D3-E956-424C-ABFF-D85F2EC210FE}"/>
              </a:ext>
            </a:extLst>
          </p:cNvPr>
          <p:cNvSpPr txBox="1">
            <a:spLocks noChangeArrowheads="1"/>
          </p:cNvSpPr>
          <p:nvPr/>
        </p:nvSpPr>
        <p:spPr>
          <a:xfrm>
            <a:off x="2567811" y="1927704"/>
            <a:ext cx="7114478" cy="3922209"/>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Courier New" panose="02070309020205020404" pitchFamily="49" charset="0"/>
              <a:buChar char="o"/>
            </a:pPr>
            <a:r>
              <a:rPr lang="en-US" altLang="ar-SA" sz="3200" b="1" dirty="0"/>
              <a:t>Training</a:t>
            </a:r>
          </a:p>
          <a:p>
            <a:pPr>
              <a:buClr>
                <a:srgbClr val="FF0000"/>
              </a:buClr>
              <a:buFont typeface="Courier New" panose="02070309020205020404" pitchFamily="49" charset="0"/>
              <a:buChar char="o"/>
            </a:pPr>
            <a:r>
              <a:rPr lang="en-US" altLang="ar-SA" sz="3200" b="1" dirty="0"/>
              <a:t>Development</a:t>
            </a:r>
          </a:p>
          <a:p>
            <a:pPr>
              <a:buClr>
                <a:srgbClr val="FF0000"/>
              </a:buClr>
              <a:buFont typeface="Courier New" panose="02070309020205020404" pitchFamily="49" charset="0"/>
              <a:buChar char="o"/>
            </a:pPr>
            <a:r>
              <a:rPr lang="en-US" altLang="ar-SA" sz="3200" b="1" dirty="0"/>
              <a:t>Career Planning</a:t>
            </a:r>
          </a:p>
          <a:p>
            <a:pPr>
              <a:buClr>
                <a:srgbClr val="FF0000"/>
              </a:buClr>
              <a:buFont typeface="Courier New" panose="02070309020205020404" pitchFamily="49" charset="0"/>
              <a:buChar char="o"/>
            </a:pPr>
            <a:r>
              <a:rPr lang="en-US" altLang="ar-SA" sz="3200" b="1" dirty="0"/>
              <a:t>Career Development</a:t>
            </a:r>
          </a:p>
          <a:p>
            <a:pPr>
              <a:buClr>
                <a:srgbClr val="FF0000"/>
              </a:buClr>
              <a:buFont typeface="Courier New" panose="02070309020205020404" pitchFamily="49" charset="0"/>
              <a:buChar char="o"/>
            </a:pPr>
            <a:r>
              <a:rPr lang="en-US" altLang="ar-SA" sz="3200" b="1" dirty="0"/>
              <a:t>Organizational Development</a:t>
            </a:r>
          </a:p>
          <a:p>
            <a:pPr>
              <a:buClr>
                <a:srgbClr val="FF0000"/>
              </a:buClr>
              <a:buFont typeface="Courier New" panose="02070309020205020404" pitchFamily="49" charset="0"/>
              <a:buChar char="o"/>
            </a:pPr>
            <a:r>
              <a:rPr lang="en-US" altLang="ar-SA" sz="3200" b="1" dirty="0"/>
              <a:t>Performance Management</a:t>
            </a:r>
          </a:p>
          <a:p>
            <a:pPr>
              <a:buClr>
                <a:srgbClr val="FF0000"/>
              </a:buClr>
              <a:buFont typeface="Courier New" panose="02070309020205020404" pitchFamily="49" charset="0"/>
              <a:buChar char="o"/>
            </a:pPr>
            <a:r>
              <a:rPr lang="en-US" altLang="ar-SA" sz="3200" b="1" dirty="0"/>
              <a:t>Performance Appraisal</a:t>
            </a:r>
          </a:p>
        </p:txBody>
      </p:sp>
      <p:sp>
        <p:nvSpPr>
          <p:cNvPr id="11" name="TextBox 10">
            <a:extLst>
              <a:ext uri="{FF2B5EF4-FFF2-40B4-BE49-F238E27FC236}">
                <a16:creationId xmlns:a16="http://schemas.microsoft.com/office/drawing/2014/main" id="{1B94C02B-8F69-461B-8BB7-9BFE4B89FF71}"/>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7279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B70D071B-59C8-49FD-B508-D17BDE474374}"/>
              </a:ext>
            </a:extLst>
          </p:cNvPr>
          <p:cNvSpPr txBox="1">
            <a:spLocks noChangeArrowheads="1"/>
          </p:cNvSpPr>
          <p:nvPr/>
        </p:nvSpPr>
        <p:spPr>
          <a:xfrm>
            <a:off x="2202961" y="67905"/>
            <a:ext cx="7375502" cy="144655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sz="4400" dirty="0"/>
              <a:t>Human Resource Development (Cont.)</a:t>
            </a:r>
          </a:p>
        </p:txBody>
      </p:sp>
      <p:sp>
        <p:nvSpPr>
          <p:cNvPr id="8" name="Rectangle 3">
            <a:extLst>
              <a:ext uri="{FF2B5EF4-FFF2-40B4-BE49-F238E27FC236}">
                <a16:creationId xmlns:a16="http://schemas.microsoft.com/office/drawing/2014/main" id="{0A2BF3E3-E03F-46CD-9FF1-EA7EB9965238}"/>
              </a:ext>
            </a:extLst>
          </p:cNvPr>
          <p:cNvSpPr txBox="1">
            <a:spLocks noChangeArrowheads="1"/>
          </p:cNvSpPr>
          <p:nvPr/>
        </p:nvSpPr>
        <p:spPr>
          <a:xfrm>
            <a:off x="1709539" y="1756839"/>
            <a:ext cx="8772922"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u="sng" dirty="0">
                <a:solidFill>
                  <a:srgbClr val="FF0000"/>
                </a:solidFill>
              </a:rPr>
              <a:t>Training</a:t>
            </a:r>
            <a:r>
              <a:rPr lang="en-US" altLang="ar-SA" b="1" dirty="0"/>
              <a:t> - Designed to provide learners with knowledge and skills needed for their present jobs</a:t>
            </a:r>
            <a:r>
              <a:rPr lang="en-US" altLang="ar-SA" b="1" i="1" dirty="0"/>
              <a:t> </a:t>
            </a:r>
          </a:p>
          <a:p>
            <a:r>
              <a:rPr lang="en-US" altLang="ar-SA" b="1" u="sng" dirty="0">
                <a:solidFill>
                  <a:srgbClr val="FF0000"/>
                </a:solidFill>
              </a:rPr>
              <a:t>Development</a:t>
            </a:r>
            <a:r>
              <a:rPr lang="en-US" altLang="ar-SA" b="1" dirty="0"/>
              <a:t> - Involves learning that goes beyond today's job; it has  more long-term focus</a:t>
            </a:r>
          </a:p>
          <a:p>
            <a:r>
              <a:rPr lang="en-US" altLang="ar-SA" b="1" u="sng" dirty="0">
                <a:solidFill>
                  <a:srgbClr val="FF0000"/>
                </a:solidFill>
              </a:rPr>
              <a:t>Career</a:t>
            </a:r>
            <a:r>
              <a:rPr lang="en-US" altLang="ar-SA" b="1" u="sng" dirty="0">
                <a:solidFill>
                  <a:srgbClr val="0000FF"/>
                </a:solidFill>
              </a:rPr>
              <a:t> </a:t>
            </a:r>
            <a:r>
              <a:rPr lang="en-US" altLang="ar-SA" b="1" u="sng" dirty="0">
                <a:solidFill>
                  <a:srgbClr val="FF0000"/>
                </a:solidFill>
              </a:rPr>
              <a:t>planning</a:t>
            </a:r>
            <a:r>
              <a:rPr lang="en-US" altLang="ar-SA" b="1" dirty="0"/>
              <a:t> - Ongoing process whereby individual sets career goals and identifies means to achieve them</a:t>
            </a:r>
          </a:p>
          <a:p>
            <a:pPr marL="0" indent="0">
              <a:buNone/>
            </a:pPr>
            <a:endParaRPr lang="en-US" altLang="ar-SA" dirty="0"/>
          </a:p>
          <a:p>
            <a:endParaRPr lang="en-US" altLang="ar-SA" b="1" dirty="0"/>
          </a:p>
        </p:txBody>
      </p:sp>
    </p:spTree>
    <p:extLst>
      <p:ext uri="{BB962C8B-B14F-4D97-AF65-F5344CB8AC3E}">
        <p14:creationId xmlns:p14="http://schemas.microsoft.com/office/powerpoint/2010/main" val="20234167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7"/>
            <a:ext cx="2237215" cy="1076343"/>
          </a:xfrm>
          <a:prstGeom prst="rect">
            <a:avLst/>
          </a:prstGeom>
        </p:spPr>
      </p:pic>
      <p:sp>
        <p:nvSpPr>
          <p:cNvPr id="7" name="Rectangle 2">
            <a:extLst>
              <a:ext uri="{FF2B5EF4-FFF2-40B4-BE49-F238E27FC236}">
                <a16:creationId xmlns:a16="http://schemas.microsoft.com/office/drawing/2014/main" id="{C2A86418-1070-4692-A82A-25D9C8C39ED5}"/>
              </a:ext>
            </a:extLst>
          </p:cNvPr>
          <p:cNvSpPr txBox="1">
            <a:spLocks noChangeArrowheads="1"/>
          </p:cNvSpPr>
          <p:nvPr/>
        </p:nvSpPr>
        <p:spPr>
          <a:xfrm>
            <a:off x="2237215" y="-22236"/>
            <a:ext cx="8476814" cy="156966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Human Resource Development (Cont.)</a:t>
            </a:r>
          </a:p>
        </p:txBody>
      </p:sp>
      <p:sp>
        <p:nvSpPr>
          <p:cNvPr id="8" name="Rectangle 3">
            <a:extLst>
              <a:ext uri="{FF2B5EF4-FFF2-40B4-BE49-F238E27FC236}">
                <a16:creationId xmlns:a16="http://schemas.microsoft.com/office/drawing/2014/main" id="{04E31D09-04CC-4E8D-B66F-65338AA826C5}"/>
              </a:ext>
            </a:extLst>
          </p:cNvPr>
          <p:cNvSpPr txBox="1">
            <a:spLocks noChangeArrowheads="1"/>
          </p:cNvSpPr>
          <p:nvPr/>
        </p:nvSpPr>
        <p:spPr>
          <a:xfrm>
            <a:off x="2103229" y="1983241"/>
            <a:ext cx="8744787"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u="sng" dirty="0">
                <a:solidFill>
                  <a:srgbClr val="FF0000"/>
                </a:solidFill>
              </a:rPr>
              <a:t>Career</a:t>
            </a:r>
            <a:r>
              <a:rPr lang="en-US" altLang="ar-SA" b="1" u="sng" dirty="0">
                <a:solidFill>
                  <a:srgbClr val="0000FF"/>
                </a:solidFill>
              </a:rPr>
              <a:t> </a:t>
            </a:r>
            <a:r>
              <a:rPr lang="en-US" altLang="ar-SA" b="1" u="sng" dirty="0">
                <a:solidFill>
                  <a:srgbClr val="FF0000"/>
                </a:solidFill>
              </a:rPr>
              <a:t>development</a:t>
            </a:r>
            <a:r>
              <a:rPr lang="en-US" altLang="ar-SA" b="1" u="sng" dirty="0"/>
              <a:t> </a:t>
            </a:r>
            <a:r>
              <a:rPr lang="en-US" altLang="ar-SA" b="1" dirty="0"/>
              <a:t>- Formal approach used by organization to ensure that people with proper qualifications and experiences are available when needed</a:t>
            </a:r>
          </a:p>
          <a:p>
            <a:r>
              <a:rPr lang="en-US" altLang="ar-SA" b="1" u="sng" dirty="0">
                <a:solidFill>
                  <a:srgbClr val="FF0000"/>
                </a:solidFill>
              </a:rPr>
              <a:t>Organization</a:t>
            </a:r>
            <a:r>
              <a:rPr lang="en-US" altLang="ar-SA" b="1" u="sng" dirty="0">
                <a:solidFill>
                  <a:srgbClr val="0000FF"/>
                </a:solidFill>
              </a:rPr>
              <a:t> </a:t>
            </a:r>
            <a:r>
              <a:rPr lang="en-US" altLang="ar-SA" b="1" u="sng" dirty="0">
                <a:solidFill>
                  <a:srgbClr val="FF0000"/>
                </a:solidFill>
              </a:rPr>
              <a:t>development</a:t>
            </a:r>
            <a:r>
              <a:rPr lang="en-US" altLang="ar-SA" b="1" u="sng" dirty="0"/>
              <a:t> </a:t>
            </a:r>
            <a:r>
              <a:rPr lang="en-US" altLang="ar-SA" b="1" dirty="0"/>
              <a:t>- Planned process of improving organization by developing its structures, systems, and processes to improve effectiveness and achieving desired goals</a:t>
            </a:r>
          </a:p>
          <a:p>
            <a:endParaRPr lang="en-US" altLang="ar-SA" dirty="0"/>
          </a:p>
          <a:p>
            <a:endParaRPr lang="en-US" altLang="ar-SA" b="1" dirty="0"/>
          </a:p>
        </p:txBody>
      </p:sp>
    </p:spTree>
    <p:extLst>
      <p:ext uri="{BB962C8B-B14F-4D97-AF65-F5344CB8AC3E}">
        <p14:creationId xmlns:p14="http://schemas.microsoft.com/office/powerpoint/2010/main" val="23553855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143A6FE5-2E94-4892-A325-34F828488871}"/>
              </a:ext>
            </a:extLst>
          </p:cNvPr>
          <p:cNvSpPr txBox="1">
            <a:spLocks noChangeArrowheads="1"/>
          </p:cNvSpPr>
          <p:nvPr/>
        </p:nvSpPr>
        <p:spPr>
          <a:xfrm>
            <a:off x="1223293" y="115854"/>
            <a:ext cx="9268522" cy="156966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Human Resource Development (Cont.)</a:t>
            </a:r>
          </a:p>
        </p:txBody>
      </p:sp>
      <p:sp>
        <p:nvSpPr>
          <p:cNvPr id="9" name="Rectangle 3">
            <a:extLst>
              <a:ext uri="{FF2B5EF4-FFF2-40B4-BE49-F238E27FC236}">
                <a16:creationId xmlns:a16="http://schemas.microsoft.com/office/drawing/2014/main" id="{8F8EB4C8-D7C2-4E74-837C-A96373075CD2}"/>
              </a:ext>
            </a:extLst>
          </p:cNvPr>
          <p:cNvSpPr txBox="1">
            <a:spLocks noChangeArrowheads="1"/>
          </p:cNvSpPr>
          <p:nvPr/>
        </p:nvSpPr>
        <p:spPr>
          <a:xfrm>
            <a:off x="1527716" y="1920875"/>
            <a:ext cx="8454483" cy="403860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solidFill>
                  <a:srgbClr val="FF0000"/>
                </a:solidFill>
              </a:rPr>
              <a:t>Performance</a:t>
            </a:r>
            <a:r>
              <a:rPr lang="en-US" altLang="ar-SA" b="1" dirty="0">
                <a:solidFill>
                  <a:srgbClr val="0000FF"/>
                </a:solidFill>
              </a:rPr>
              <a:t> </a:t>
            </a:r>
            <a:r>
              <a:rPr lang="en-US" altLang="ar-SA" b="1" dirty="0">
                <a:solidFill>
                  <a:srgbClr val="FF0000"/>
                </a:solidFill>
              </a:rPr>
              <a:t>management</a:t>
            </a:r>
            <a:r>
              <a:rPr lang="en-US" altLang="ar-SA" b="1" dirty="0"/>
              <a:t> - Goal-oriented process directed toward ensuring organizational processes are in place to maximize productivity of employees, teams, and ultimately, the organization </a:t>
            </a:r>
          </a:p>
          <a:p>
            <a:endParaRPr lang="en-US" altLang="ar-SA" b="1" dirty="0"/>
          </a:p>
          <a:p>
            <a:r>
              <a:rPr lang="en-US" altLang="ar-SA" b="1" dirty="0">
                <a:solidFill>
                  <a:srgbClr val="FF0000"/>
                </a:solidFill>
              </a:rPr>
              <a:t>Performance appraisal </a:t>
            </a:r>
            <a:r>
              <a:rPr lang="en-US" altLang="ar-SA" b="1" dirty="0"/>
              <a:t>- Formal system of review and evaluation of individual or team task performance</a:t>
            </a:r>
          </a:p>
        </p:txBody>
      </p:sp>
      <p:sp>
        <p:nvSpPr>
          <p:cNvPr id="11" name="TextBox 10">
            <a:extLst>
              <a:ext uri="{FF2B5EF4-FFF2-40B4-BE49-F238E27FC236}">
                <a16:creationId xmlns:a16="http://schemas.microsoft.com/office/drawing/2014/main" id="{E474303F-97C2-4C6C-89BF-E31CADA8BBD4}"/>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4823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C2FD0855-F9F2-49AD-B303-1658B63D5A5B}"/>
              </a:ext>
            </a:extLst>
          </p:cNvPr>
          <p:cNvSpPr txBox="1">
            <a:spLocks noChangeArrowheads="1"/>
          </p:cNvSpPr>
          <p:nvPr/>
        </p:nvSpPr>
        <p:spPr>
          <a:xfrm>
            <a:off x="912790" y="366722"/>
            <a:ext cx="10017906" cy="830997"/>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3- Compensation </a:t>
            </a:r>
          </a:p>
        </p:txBody>
      </p:sp>
      <p:sp>
        <p:nvSpPr>
          <p:cNvPr id="9" name="Rectangle 3">
            <a:extLst>
              <a:ext uri="{FF2B5EF4-FFF2-40B4-BE49-F238E27FC236}">
                <a16:creationId xmlns:a16="http://schemas.microsoft.com/office/drawing/2014/main" id="{F7735EFE-23D9-44B5-B3D7-A7E07E1EC069}"/>
              </a:ext>
            </a:extLst>
          </p:cNvPr>
          <p:cNvSpPr txBox="1">
            <a:spLocks noChangeArrowheads="1"/>
          </p:cNvSpPr>
          <p:nvPr/>
        </p:nvSpPr>
        <p:spPr>
          <a:xfrm>
            <a:off x="869794" y="1905000"/>
            <a:ext cx="7214839" cy="422817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4000" b="1" dirty="0">
                <a:solidFill>
                  <a:srgbClr val="FFFF00"/>
                </a:solidFill>
              </a:rPr>
              <a:t>   </a:t>
            </a:r>
            <a:r>
              <a:rPr lang="en-US" altLang="ar-SA" sz="4000" b="1" u="sng" dirty="0">
                <a:solidFill>
                  <a:srgbClr val="FF0000"/>
                </a:solidFill>
              </a:rPr>
              <a:t>Compensation</a:t>
            </a:r>
            <a:r>
              <a:rPr lang="en-US" altLang="ar-SA" sz="4000" b="1" dirty="0">
                <a:solidFill>
                  <a:schemeClr val="hlink"/>
                </a:solidFill>
              </a:rPr>
              <a:t> </a:t>
            </a:r>
          </a:p>
          <a:p>
            <a:pPr>
              <a:buFont typeface="Wingdings" panose="05000000000000000000" pitchFamily="2" charset="2"/>
              <a:buChar char="q"/>
            </a:pPr>
            <a:r>
              <a:rPr lang="en-US" altLang="ar-SA" sz="4000" b="1" dirty="0"/>
              <a:t>- All rewards that individuals receive as a result of their employment</a:t>
            </a:r>
          </a:p>
        </p:txBody>
      </p:sp>
      <p:pic>
        <p:nvPicPr>
          <p:cNvPr id="11" name="Picture 4" descr="j0222015">
            <a:extLst>
              <a:ext uri="{FF2B5EF4-FFF2-40B4-BE49-F238E27FC236}">
                <a16:creationId xmlns:a16="http://schemas.microsoft.com/office/drawing/2014/main" id="{41EE9622-D0E7-4DD8-87B9-DD7F88D110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8610600" y="2163918"/>
            <a:ext cx="2300288" cy="2855912"/>
          </a:xfrm>
          <a:prstGeom prst="rect">
            <a:avLst/>
          </a:prstGeom>
          <a:noFill/>
          <a:ln>
            <a:solidFill>
              <a:schemeClr val="tx1"/>
            </a:solidFill>
          </a:ln>
        </p:spPr>
      </p:pic>
    </p:spTree>
    <p:extLst>
      <p:ext uri="{BB962C8B-B14F-4D97-AF65-F5344CB8AC3E}">
        <p14:creationId xmlns:p14="http://schemas.microsoft.com/office/powerpoint/2010/main" val="139261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7C3906E0-B88F-44DA-8536-3ED9D2DF9A12}"/>
              </a:ext>
            </a:extLst>
          </p:cNvPr>
          <p:cNvSpPr txBox="1">
            <a:spLocks noChangeArrowheads="1"/>
          </p:cNvSpPr>
          <p:nvPr/>
        </p:nvSpPr>
        <p:spPr>
          <a:xfrm>
            <a:off x="838200" y="365125"/>
            <a:ext cx="10515600" cy="1325563"/>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Compensation cont..</a:t>
            </a:r>
          </a:p>
        </p:txBody>
      </p:sp>
      <p:sp>
        <p:nvSpPr>
          <p:cNvPr id="9" name="Rectangle 3">
            <a:extLst>
              <a:ext uri="{FF2B5EF4-FFF2-40B4-BE49-F238E27FC236}">
                <a16:creationId xmlns:a16="http://schemas.microsoft.com/office/drawing/2014/main" id="{2EB65B1A-687B-4F20-B895-7F54FFA418E0}"/>
              </a:ext>
            </a:extLst>
          </p:cNvPr>
          <p:cNvSpPr txBox="1">
            <a:spLocks noChangeArrowheads="1"/>
          </p:cNvSpPr>
          <p:nvPr/>
        </p:nvSpPr>
        <p:spPr>
          <a:xfrm>
            <a:off x="838200" y="1825625"/>
            <a:ext cx="10515600" cy="435133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a:solidFill>
                  <a:srgbClr val="FF0000"/>
                </a:solidFill>
              </a:rPr>
              <a:t>Direct</a:t>
            </a:r>
            <a:r>
              <a:rPr lang="en-US" altLang="ar-SA" sz="3200" b="1" dirty="0">
                <a:solidFill>
                  <a:srgbClr val="0000FF"/>
                </a:solidFill>
              </a:rPr>
              <a:t> </a:t>
            </a:r>
            <a:r>
              <a:rPr lang="en-US" altLang="ar-SA" sz="3200" b="1" dirty="0">
                <a:solidFill>
                  <a:srgbClr val="FF0000"/>
                </a:solidFill>
              </a:rPr>
              <a:t>Financial</a:t>
            </a:r>
            <a:r>
              <a:rPr lang="en-US" altLang="ar-SA" sz="3200" b="1" dirty="0">
                <a:solidFill>
                  <a:srgbClr val="0000FF"/>
                </a:solidFill>
              </a:rPr>
              <a:t> </a:t>
            </a:r>
            <a:r>
              <a:rPr lang="en-US" altLang="ar-SA" sz="3200" b="1" dirty="0">
                <a:solidFill>
                  <a:srgbClr val="FF0000"/>
                </a:solidFill>
              </a:rPr>
              <a:t>Compensation</a:t>
            </a:r>
            <a:r>
              <a:rPr lang="en-US" altLang="ar-SA" sz="3200" b="1" dirty="0">
                <a:solidFill>
                  <a:srgbClr val="0000FF"/>
                </a:solidFill>
              </a:rPr>
              <a:t> </a:t>
            </a:r>
            <a:r>
              <a:rPr lang="en-US" altLang="ar-SA" sz="3200" b="1" dirty="0">
                <a:solidFill>
                  <a:schemeClr val="tx2"/>
                </a:solidFill>
              </a:rPr>
              <a:t>-</a:t>
            </a:r>
            <a:r>
              <a:rPr lang="en-US" altLang="ar-SA" sz="3200" b="1" dirty="0">
                <a:solidFill>
                  <a:srgbClr val="0000FF"/>
                </a:solidFill>
              </a:rPr>
              <a:t> </a:t>
            </a:r>
            <a:r>
              <a:rPr lang="en-US" altLang="ar-SA" sz="3200" b="1" dirty="0"/>
              <a:t>Pay that  person receives in form of wages, salaries, bonuses, and commissions.</a:t>
            </a:r>
          </a:p>
          <a:p>
            <a:r>
              <a:rPr lang="en-US" altLang="ar-SA" sz="3200" b="1" dirty="0">
                <a:solidFill>
                  <a:srgbClr val="FF0000"/>
                </a:solidFill>
              </a:rPr>
              <a:t>Indirect</a:t>
            </a:r>
            <a:r>
              <a:rPr lang="en-US" altLang="ar-SA" sz="3200" b="1" dirty="0">
                <a:solidFill>
                  <a:srgbClr val="0000FF"/>
                </a:solidFill>
              </a:rPr>
              <a:t> </a:t>
            </a:r>
            <a:r>
              <a:rPr lang="en-US" altLang="ar-SA" sz="3200" b="1" dirty="0">
                <a:solidFill>
                  <a:srgbClr val="FF0000"/>
                </a:solidFill>
              </a:rPr>
              <a:t>Financial</a:t>
            </a:r>
            <a:r>
              <a:rPr lang="en-US" altLang="ar-SA" sz="3200" b="1" dirty="0">
                <a:solidFill>
                  <a:srgbClr val="0000FF"/>
                </a:solidFill>
              </a:rPr>
              <a:t> </a:t>
            </a:r>
            <a:r>
              <a:rPr lang="en-US" altLang="ar-SA" sz="3200" b="1" dirty="0">
                <a:solidFill>
                  <a:srgbClr val="FF0000"/>
                </a:solidFill>
              </a:rPr>
              <a:t>Compensation (Benefits) </a:t>
            </a:r>
            <a:r>
              <a:rPr lang="en-US" altLang="ar-SA" sz="3200" b="1" dirty="0">
                <a:solidFill>
                  <a:schemeClr val="tx2"/>
                </a:solidFill>
              </a:rPr>
              <a:t>-</a:t>
            </a:r>
            <a:r>
              <a:rPr lang="en-US" altLang="ar-SA" sz="3200" b="1" dirty="0">
                <a:solidFill>
                  <a:srgbClr val="0000FF"/>
                </a:solidFill>
              </a:rPr>
              <a:t> </a:t>
            </a:r>
            <a:r>
              <a:rPr lang="en-US" altLang="ar-SA" sz="3200" b="1" dirty="0"/>
              <a:t>All financial rewards not included in direct compensation such as paid vacations, sick leave, holidays, and medical insurance.</a:t>
            </a:r>
          </a:p>
          <a:p>
            <a:r>
              <a:rPr lang="en-US" altLang="ar-SA" sz="3200" b="1" dirty="0">
                <a:solidFill>
                  <a:srgbClr val="FF0000"/>
                </a:solidFill>
              </a:rPr>
              <a:t>Nonfinancial Compensation </a:t>
            </a:r>
            <a:r>
              <a:rPr lang="en-US" altLang="ar-SA" sz="3200" b="1" dirty="0"/>
              <a:t>- Satisfaction that  person receives from job itself or from psychological and/or physical environment in which person works.</a:t>
            </a:r>
          </a:p>
        </p:txBody>
      </p:sp>
      <p:sp>
        <p:nvSpPr>
          <p:cNvPr id="11" name="TextBox 10">
            <a:extLst>
              <a:ext uri="{FF2B5EF4-FFF2-40B4-BE49-F238E27FC236}">
                <a16:creationId xmlns:a16="http://schemas.microsoft.com/office/drawing/2014/main" id="{35DE10DD-7AF9-4AF0-BCF0-A3480928CA0F}"/>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5635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00D3F99A-12AF-4BC7-A1CB-0EEEDF499AE3}"/>
              </a:ext>
            </a:extLst>
          </p:cNvPr>
          <p:cNvSpPr txBox="1">
            <a:spLocks noChangeArrowheads="1"/>
          </p:cNvSpPr>
          <p:nvPr/>
        </p:nvSpPr>
        <p:spPr>
          <a:xfrm>
            <a:off x="557562" y="365125"/>
            <a:ext cx="10426390" cy="1325563"/>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4- Safety and Health</a:t>
            </a:r>
          </a:p>
        </p:txBody>
      </p:sp>
      <p:sp>
        <p:nvSpPr>
          <p:cNvPr id="9" name="Rectangle 3">
            <a:extLst>
              <a:ext uri="{FF2B5EF4-FFF2-40B4-BE49-F238E27FC236}">
                <a16:creationId xmlns:a16="http://schemas.microsoft.com/office/drawing/2014/main" id="{01786ECF-9BE1-4075-8728-C0CC5EF27E6C}"/>
              </a:ext>
            </a:extLst>
          </p:cNvPr>
          <p:cNvSpPr txBox="1">
            <a:spLocks noChangeArrowheads="1"/>
          </p:cNvSpPr>
          <p:nvPr/>
        </p:nvSpPr>
        <p:spPr>
          <a:xfrm>
            <a:off x="1170878" y="1825625"/>
            <a:ext cx="9723863"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ar-SA" sz="3200" b="1" dirty="0">
                <a:solidFill>
                  <a:srgbClr val="FF0000"/>
                </a:solidFill>
              </a:rPr>
              <a:t>* Employees who work in safe environment and enjoy good health are more likely to be productive and yield long-term benefits to organization.</a:t>
            </a:r>
          </a:p>
          <a:p>
            <a:pPr>
              <a:buFont typeface="Wingdings" panose="05000000000000000000" pitchFamily="2" charset="2"/>
              <a:buChar char="ü"/>
            </a:pPr>
            <a:r>
              <a:rPr lang="en-US" altLang="ar-SA" sz="3200" b="1" dirty="0"/>
              <a:t>Safety </a:t>
            </a:r>
          </a:p>
          <a:p>
            <a:pPr>
              <a:buFont typeface="Wingdings" panose="05000000000000000000" pitchFamily="2" charset="2"/>
              <a:buChar char="ü"/>
            </a:pPr>
            <a:r>
              <a:rPr lang="en-US" altLang="ar-SA" sz="3200" b="1" dirty="0"/>
              <a:t>Health </a:t>
            </a:r>
          </a:p>
        </p:txBody>
      </p:sp>
      <p:sp>
        <p:nvSpPr>
          <p:cNvPr id="11" name="TextBox 10">
            <a:extLst>
              <a:ext uri="{FF2B5EF4-FFF2-40B4-BE49-F238E27FC236}">
                <a16:creationId xmlns:a16="http://schemas.microsoft.com/office/drawing/2014/main" id="{D980ABDB-D138-4911-9E4A-130F59C2CA1C}"/>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4785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70619E01-0A64-412D-843C-BF73D5D55997}"/>
              </a:ext>
            </a:extLst>
          </p:cNvPr>
          <p:cNvSpPr txBox="1">
            <a:spLocks noChangeArrowheads="1"/>
          </p:cNvSpPr>
          <p:nvPr/>
        </p:nvSpPr>
        <p:spPr>
          <a:xfrm>
            <a:off x="557562" y="365125"/>
            <a:ext cx="10426390" cy="1325563"/>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4- Safety and Health</a:t>
            </a:r>
          </a:p>
        </p:txBody>
      </p:sp>
      <p:sp>
        <p:nvSpPr>
          <p:cNvPr id="8" name="Rectangle 3">
            <a:extLst>
              <a:ext uri="{FF2B5EF4-FFF2-40B4-BE49-F238E27FC236}">
                <a16:creationId xmlns:a16="http://schemas.microsoft.com/office/drawing/2014/main" id="{71D659DE-DE71-4FA9-B18C-E421E136CFE9}"/>
              </a:ext>
            </a:extLst>
          </p:cNvPr>
          <p:cNvSpPr txBox="1">
            <a:spLocks noChangeArrowheads="1"/>
          </p:cNvSpPr>
          <p:nvPr/>
        </p:nvSpPr>
        <p:spPr>
          <a:xfrm>
            <a:off x="1930533" y="1849067"/>
            <a:ext cx="8915657"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ar-SA" sz="4400" b="1" dirty="0">
                <a:solidFill>
                  <a:srgbClr val="FF0000"/>
                </a:solidFill>
              </a:rPr>
              <a:t>* Safety</a:t>
            </a:r>
            <a:r>
              <a:rPr lang="en-US" altLang="ar-SA" sz="4400" b="1" dirty="0"/>
              <a:t> - Involves protecting employees from injuries caused by work-related accidents</a:t>
            </a:r>
          </a:p>
          <a:p>
            <a:pPr marL="0" indent="0">
              <a:buNone/>
            </a:pPr>
            <a:endParaRPr lang="en-US" altLang="ar-SA" sz="4400" b="1" dirty="0"/>
          </a:p>
        </p:txBody>
      </p:sp>
    </p:spTree>
    <p:extLst>
      <p:ext uri="{BB962C8B-B14F-4D97-AF65-F5344CB8AC3E}">
        <p14:creationId xmlns:p14="http://schemas.microsoft.com/office/powerpoint/2010/main" val="26163246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2CC24D1A-B6EF-4776-91A0-C1B4676A9C21}"/>
              </a:ext>
            </a:extLst>
          </p:cNvPr>
          <p:cNvSpPr txBox="1">
            <a:spLocks noChangeArrowheads="1"/>
          </p:cNvSpPr>
          <p:nvPr/>
        </p:nvSpPr>
        <p:spPr>
          <a:xfrm>
            <a:off x="557562" y="365125"/>
            <a:ext cx="10426390" cy="1325563"/>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4- Safety and Health</a:t>
            </a:r>
          </a:p>
        </p:txBody>
      </p:sp>
      <p:sp>
        <p:nvSpPr>
          <p:cNvPr id="8" name="Rectangle 3">
            <a:extLst>
              <a:ext uri="{FF2B5EF4-FFF2-40B4-BE49-F238E27FC236}">
                <a16:creationId xmlns:a16="http://schemas.microsoft.com/office/drawing/2014/main" id="{B498266B-CB08-4E1A-AE77-1E15207E56A8}"/>
              </a:ext>
            </a:extLst>
          </p:cNvPr>
          <p:cNvSpPr txBox="1">
            <a:spLocks noChangeArrowheads="1"/>
          </p:cNvSpPr>
          <p:nvPr/>
        </p:nvSpPr>
        <p:spPr>
          <a:xfrm>
            <a:off x="1440776" y="638109"/>
            <a:ext cx="9723863" cy="4351338"/>
          </a:xfrm>
          <a:prstGeom prst="rect">
            <a:avLst/>
          </a:prstGeom>
          <a:ln>
            <a:noFill/>
          </a:ln>
        </p:spPr>
        <p:txBody>
          <a:bodyPr anchor="ctr">
            <a:normAutofit/>
          </a:bodyPr>
          <a:lstStyle>
            <a:defPPr>
              <a:defRPr lang="en-US"/>
            </a:defPPr>
            <a:lvl1pPr indent="0">
              <a:lnSpc>
                <a:spcPct val="90000"/>
              </a:lnSpc>
              <a:spcBef>
                <a:spcPts val="1000"/>
              </a:spcBef>
              <a:buFont typeface="Arial" panose="020B0604020202020204" pitchFamily="34" charset="0"/>
              <a:buNone/>
              <a:defRPr sz="4400" b="1">
                <a:solidFill>
                  <a:srgbClr val="FF0000"/>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endParaRPr lang="en-US" altLang="ar-SA" dirty="0"/>
          </a:p>
          <a:p>
            <a:endParaRPr lang="en-US" altLang="ar-SA" dirty="0"/>
          </a:p>
          <a:p>
            <a:r>
              <a:rPr lang="en-US" altLang="ar-SA" dirty="0"/>
              <a:t>Health - </a:t>
            </a:r>
            <a:r>
              <a:rPr lang="en-US" altLang="ar-SA" dirty="0">
                <a:solidFill>
                  <a:schemeClr val="tx1"/>
                </a:solidFill>
              </a:rPr>
              <a:t>Refers to employees' freedom from illness and their general physical and mental well being</a:t>
            </a:r>
          </a:p>
        </p:txBody>
      </p:sp>
    </p:spTree>
    <p:extLst>
      <p:ext uri="{BB962C8B-B14F-4D97-AF65-F5344CB8AC3E}">
        <p14:creationId xmlns:p14="http://schemas.microsoft.com/office/powerpoint/2010/main" val="13462588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45BF52E4-D930-4852-9CB1-B998F203949C}"/>
              </a:ext>
            </a:extLst>
          </p:cNvPr>
          <p:cNvSpPr txBox="1">
            <a:spLocks noChangeArrowheads="1"/>
          </p:cNvSpPr>
          <p:nvPr/>
        </p:nvSpPr>
        <p:spPr>
          <a:xfrm>
            <a:off x="935946" y="392545"/>
            <a:ext cx="10074758" cy="830997"/>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5-Employee and Labor Relations</a:t>
            </a:r>
          </a:p>
        </p:txBody>
      </p:sp>
      <p:sp>
        <p:nvSpPr>
          <p:cNvPr id="9" name="Rectangle 3">
            <a:extLst>
              <a:ext uri="{FF2B5EF4-FFF2-40B4-BE49-F238E27FC236}">
                <a16:creationId xmlns:a16="http://schemas.microsoft.com/office/drawing/2014/main" id="{EAF6D82E-0463-4C17-9D3D-D94AC03E24A6}"/>
              </a:ext>
            </a:extLst>
          </p:cNvPr>
          <p:cNvSpPr txBox="1">
            <a:spLocks noChangeArrowheads="1"/>
          </p:cNvSpPr>
          <p:nvPr/>
        </p:nvSpPr>
        <p:spPr>
          <a:xfrm>
            <a:off x="827969" y="1857106"/>
            <a:ext cx="10504449" cy="4389438"/>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Ø"/>
            </a:pPr>
            <a:r>
              <a:rPr lang="en-US" altLang="ar-SA" sz="3200" b="1" dirty="0"/>
              <a:t>Private-sector union membership has fallen from 39 percent in 1958 to 7.8 percent in 2005.</a:t>
            </a:r>
          </a:p>
          <a:p>
            <a:pPr>
              <a:buClr>
                <a:srgbClr val="FF0000"/>
              </a:buClr>
              <a:buFont typeface="Wingdings" panose="05000000000000000000" pitchFamily="2" charset="2"/>
              <a:buChar char="Ø"/>
            </a:pPr>
            <a:r>
              <a:rPr lang="en-US" altLang="ar-SA" sz="3200" b="1" dirty="0"/>
              <a:t>Business is required by law to recognize a union and bargain with it in good faith if the firm’s employees want the union to represent them </a:t>
            </a:r>
          </a:p>
          <a:p>
            <a:pPr>
              <a:buClr>
                <a:srgbClr val="FF0000"/>
              </a:buClr>
              <a:buFont typeface="Wingdings" panose="05000000000000000000" pitchFamily="2" charset="2"/>
              <a:buChar char="Ø"/>
            </a:pPr>
            <a:r>
              <a:rPr lang="en-US" altLang="ar-SA" sz="3200" b="1" dirty="0"/>
              <a:t>Human resource activity is often referred to as industrial relations </a:t>
            </a:r>
          </a:p>
          <a:p>
            <a:pPr>
              <a:buClr>
                <a:srgbClr val="FF0000"/>
              </a:buClr>
              <a:buFont typeface="Wingdings" panose="05000000000000000000" pitchFamily="2" charset="2"/>
              <a:buChar char="Ø"/>
            </a:pPr>
            <a:r>
              <a:rPr lang="en-US" altLang="ar-SA" sz="3200" b="1" dirty="0"/>
              <a:t>Most firms today would rather have a union-free environment </a:t>
            </a:r>
          </a:p>
        </p:txBody>
      </p:sp>
      <p:sp>
        <p:nvSpPr>
          <p:cNvPr id="11" name="TextBox 10">
            <a:extLst>
              <a:ext uri="{FF2B5EF4-FFF2-40B4-BE49-F238E27FC236}">
                <a16:creationId xmlns:a16="http://schemas.microsoft.com/office/drawing/2014/main" id="{4AF6963A-F6AA-4595-8EAC-5E51CD4D86B4}"/>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0127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graphicFrame>
        <p:nvGraphicFramePr>
          <p:cNvPr id="8" name="Object 2">
            <a:extLst>
              <a:ext uri="{FF2B5EF4-FFF2-40B4-BE49-F238E27FC236}">
                <a16:creationId xmlns:a16="http://schemas.microsoft.com/office/drawing/2014/main" id="{5ACAA1B0-A4A8-4696-851E-4A74D9D15491}"/>
              </a:ext>
            </a:extLst>
          </p:cNvPr>
          <p:cNvGraphicFramePr>
            <a:graphicFrameLocks noChangeAspect="1"/>
          </p:cNvGraphicFramePr>
          <p:nvPr>
            <p:extLst>
              <p:ext uri="{D42A27DB-BD31-4B8C-83A1-F6EECF244321}">
                <p14:modId xmlns:p14="http://schemas.microsoft.com/office/powerpoint/2010/main" val="4145859104"/>
              </p:ext>
            </p:extLst>
          </p:nvPr>
        </p:nvGraphicFramePr>
        <p:xfrm>
          <a:off x="8978541" y="2888901"/>
          <a:ext cx="3062917" cy="2462910"/>
        </p:xfrm>
        <a:graphic>
          <a:graphicData uri="http://schemas.openxmlformats.org/presentationml/2006/ole">
            <mc:AlternateContent xmlns:mc="http://schemas.openxmlformats.org/markup-compatibility/2006">
              <mc:Choice xmlns:v="urn:schemas-microsoft-com:vml" Requires="v">
                <p:oleObj spid="_x0000_s1035" name="Clip" r:id="rId4" imgW="5767200" imgH="4106520" progId="MS_ClipArt_Gallery.2">
                  <p:embed/>
                </p:oleObj>
              </mc:Choice>
              <mc:Fallback>
                <p:oleObj name="Clip" r:id="rId4" imgW="5767200" imgH="4106520" progId="MS_ClipArt_Gallery.2">
                  <p:embed/>
                  <p:pic>
                    <p:nvPicPr>
                      <p:cNvPr id="205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78541" y="2888901"/>
                        <a:ext cx="3062917" cy="2462910"/>
                      </a:xfrm>
                      <a:prstGeom prst="rect">
                        <a:avLst/>
                      </a:prstGeom>
                    </p:spPr>
                  </p:pic>
                </p:oleObj>
              </mc:Fallback>
            </mc:AlternateContent>
          </a:graphicData>
        </a:graphic>
      </p:graphicFrame>
      <p:sp>
        <p:nvSpPr>
          <p:cNvPr id="9" name="Rectangle 3">
            <a:extLst>
              <a:ext uri="{FF2B5EF4-FFF2-40B4-BE49-F238E27FC236}">
                <a16:creationId xmlns:a16="http://schemas.microsoft.com/office/drawing/2014/main" id="{116ED429-3B5B-42EF-ABFC-CE4AC9BBF1B9}"/>
              </a:ext>
            </a:extLst>
          </p:cNvPr>
          <p:cNvSpPr txBox="1">
            <a:spLocks noChangeArrowheads="1"/>
          </p:cNvSpPr>
          <p:nvPr/>
        </p:nvSpPr>
        <p:spPr>
          <a:xfrm>
            <a:off x="1560444" y="414018"/>
            <a:ext cx="9398467" cy="830997"/>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Human Resource Research</a:t>
            </a:r>
          </a:p>
        </p:txBody>
      </p:sp>
      <p:sp>
        <p:nvSpPr>
          <p:cNvPr id="11" name="Rectangle 4">
            <a:extLst>
              <a:ext uri="{FF2B5EF4-FFF2-40B4-BE49-F238E27FC236}">
                <a16:creationId xmlns:a16="http://schemas.microsoft.com/office/drawing/2014/main" id="{52C1A57D-8CCE-4767-A7B7-7E7CD6679302}"/>
              </a:ext>
            </a:extLst>
          </p:cNvPr>
          <p:cNvSpPr txBox="1">
            <a:spLocks noChangeArrowheads="1"/>
          </p:cNvSpPr>
          <p:nvPr/>
        </p:nvSpPr>
        <p:spPr>
          <a:xfrm>
            <a:off x="1448972" y="2101631"/>
            <a:ext cx="7285463" cy="419100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600" b="1" dirty="0"/>
              <a:t>Human resource research is not  separate function.</a:t>
            </a:r>
          </a:p>
          <a:p>
            <a:pPr>
              <a:buClr>
                <a:srgbClr val="FF0000"/>
              </a:buClr>
              <a:buFont typeface="Wingdings" panose="05000000000000000000" pitchFamily="2" charset="2"/>
              <a:buChar char="q"/>
            </a:pPr>
            <a:endParaRPr lang="en-US" altLang="ar-SA" sz="3600" b="1" dirty="0"/>
          </a:p>
          <a:p>
            <a:pPr>
              <a:buClr>
                <a:srgbClr val="FF0000"/>
              </a:buClr>
              <a:buFont typeface="Wingdings" panose="05000000000000000000" pitchFamily="2" charset="2"/>
              <a:buChar char="q"/>
            </a:pPr>
            <a:r>
              <a:rPr lang="en-US" altLang="ar-SA" sz="3600" b="1" dirty="0"/>
              <a:t>It pervades all HR functional areas.</a:t>
            </a:r>
          </a:p>
        </p:txBody>
      </p:sp>
      <p:sp>
        <p:nvSpPr>
          <p:cNvPr id="12" name="TextBox 11">
            <a:extLst>
              <a:ext uri="{FF2B5EF4-FFF2-40B4-BE49-F238E27FC236}">
                <a16:creationId xmlns:a16="http://schemas.microsoft.com/office/drawing/2014/main" id="{44970EA7-42BB-4793-BFDC-D34A5F6C94AB}"/>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5882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BB5DBA1C-61F7-49FD-888D-BB3BF819F720}"/>
              </a:ext>
            </a:extLst>
          </p:cNvPr>
          <p:cNvSpPr txBox="1">
            <a:spLocks noChangeArrowheads="1"/>
          </p:cNvSpPr>
          <p:nvPr/>
        </p:nvSpPr>
        <p:spPr>
          <a:xfrm>
            <a:off x="1292737" y="-19972"/>
            <a:ext cx="9279988" cy="156966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Interrelationships of HRM Functions</a:t>
            </a:r>
          </a:p>
        </p:txBody>
      </p:sp>
      <p:sp>
        <p:nvSpPr>
          <p:cNvPr id="9" name="Rectangle 3">
            <a:extLst>
              <a:ext uri="{FF2B5EF4-FFF2-40B4-BE49-F238E27FC236}">
                <a16:creationId xmlns:a16="http://schemas.microsoft.com/office/drawing/2014/main" id="{4CAA7D88-210E-4D76-9633-2108F9D3A3C8}"/>
              </a:ext>
            </a:extLst>
          </p:cNvPr>
          <p:cNvSpPr txBox="1">
            <a:spLocks noChangeArrowheads="1"/>
          </p:cNvSpPr>
          <p:nvPr/>
        </p:nvSpPr>
        <p:spPr>
          <a:xfrm>
            <a:off x="1484971" y="2443164"/>
            <a:ext cx="4876800" cy="2853666"/>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600" b="1" dirty="0"/>
              <a:t>All HRM functions are interrelated</a:t>
            </a:r>
          </a:p>
          <a:p>
            <a:pPr>
              <a:buClr>
                <a:srgbClr val="FF0000"/>
              </a:buClr>
              <a:buFont typeface="Wingdings" panose="05000000000000000000" pitchFamily="2" charset="2"/>
              <a:buChar char="q"/>
            </a:pPr>
            <a:r>
              <a:rPr lang="en-US" altLang="ar-SA" sz="3600" b="1" dirty="0"/>
              <a:t>Each function affects other areas</a:t>
            </a:r>
          </a:p>
        </p:txBody>
      </p:sp>
      <p:graphicFrame>
        <p:nvGraphicFramePr>
          <p:cNvPr id="11" name="Object 4">
            <a:extLst>
              <a:ext uri="{FF2B5EF4-FFF2-40B4-BE49-F238E27FC236}">
                <a16:creationId xmlns:a16="http://schemas.microsoft.com/office/drawing/2014/main" id="{59B5431E-8B8C-4824-80C9-A3FE9A464D46}"/>
              </a:ext>
            </a:extLst>
          </p:cNvPr>
          <p:cNvGraphicFramePr>
            <a:graphicFrameLocks noChangeAspect="1"/>
          </p:cNvGraphicFramePr>
          <p:nvPr>
            <p:extLst>
              <p:ext uri="{D42A27DB-BD31-4B8C-83A1-F6EECF244321}">
                <p14:modId xmlns:p14="http://schemas.microsoft.com/office/powerpoint/2010/main" val="1776249502"/>
              </p:ext>
            </p:extLst>
          </p:nvPr>
        </p:nvGraphicFramePr>
        <p:xfrm>
          <a:off x="7289664" y="2350836"/>
          <a:ext cx="3021012" cy="3279775"/>
        </p:xfrm>
        <a:graphic>
          <a:graphicData uri="http://schemas.openxmlformats.org/presentationml/2006/ole">
            <mc:AlternateContent xmlns:mc="http://schemas.openxmlformats.org/markup-compatibility/2006">
              <mc:Choice xmlns:v="urn:schemas-microsoft-com:vml" Requires="v">
                <p:oleObj spid="_x0000_s2059" name="Clip" r:id="rId4" imgW="3244320" imgH="3390840" progId="MS_ClipArt_Gallery.2">
                  <p:embed/>
                </p:oleObj>
              </mc:Choice>
              <mc:Fallback>
                <p:oleObj name="Clip" r:id="rId4" imgW="3244320" imgH="3390840" progId="MS_ClipArt_Gallery.2">
                  <p:embed/>
                  <p:pic>
                    <p:nvPicPr>
                      <p:cNvPr id="3074"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9664" y="2350836"/>
                        <a:ext cx="3021012" cy="3279775"/>
                      </a:xfrm>
                      <a:prstGeom prst="rect">
                        <a:avLst/>
                      </a:prstGeom>
                      <a:ln>
                        <a:solidFill>
                          <a:schemeClr val="tx1"/>
                        </a:solidFill>
                      </a:ln>
                    </p:spPr>
                  </p:pic>
                </p:oleObj>
              </mc:Fallback>
            </mc:AlternateContent>
          </a:graphicData>
        </a:graphic>
      </p:graphicFrame>
      <p:sp>
        <p:nvSpPr>
          <p:cNvPr id="12" name="TextBox 11">
            <a:extLst>
              <a:ext uri="{FF2B5EF4-FFF2-40B4-BE49-F238E27FC236}">
                <a16:creationId xmlns:a16="http://schemas.microsoft.com/office/drawing/2014/main" id="{C7A00125-37B7-40D3-8477-F5F2B3F9C06E}"/>
              </a:ext>
            </a:extLst>
          </p:cNvPr>
          <p:cNvSpPr txBox="1"/>
          <p:nvPr/>
        </p:nvSpPr>
        <p:spPr>
          <a:xfrm>
            <a:off x="340805" y="509042"/>
            <a:ext cx="893102"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263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7D4B3EBA-3728-4659-9E97-BB97ADC9AC98}" type="slidenum">
              <a:rPr lang="en-US" altLang="ar-SA"/>
              <a:pPr eaLnBrk="1" hangingPunct="1"/>
              <a:t>38</a:t>
            </a:fld>
            <a:endParaRPr lang="en-US" altLang="ar-SA"/>
          </a:p>
        </p:txBody>
      </p:sp>
      <p:sp>
        <p:nvSpPr>
          <p:cNvPr id="27652" name="Rectangle 2"/>
          <p:cNvSpPr>
            <a:spLocks noGrp="1" noChangeArrowheads="1"/>
          </p:cNvSpPr>
          <p:nvPr>
            <p:ph type="title"/>
          </p:nvPr>
        </p:nvSpPr>
        <p:spPr>
          <a:xfrm>
            <a:off x="289932" y="3088888"/>
            <a:ext cx="11552662" cy="1550020"/>
          </a:xfrm>
          <a:noFill/>
          <a:ln>
            <a:solidFill>
              <a:schemeClr val="tx1"/>
            </a:solidFill>
          </a:ln>
        </p:spPr>
        <p:txBody>
          <a:bodyPr wrap="square" rtlCol="0">
            <a:spAutoFit/>
          </a:bodyPr>
          <a:lstStyle/>
          <a:p>
            <a:pPr algn="ctr"/>
            <a:r>
              <a:rPr lang="en-US" altLang="ar-SA" sz="4800" b="1" dirty="0">
                <a:latin typeface="Times New Roman" panose="02020603050405020304" pitchFamily="18" charset="0"/>
                <a:ea typeface="+mn-ea"/>
                <a:cs typeface="Times New Roman" panose="02020603050405020304" pitchFamily="18" charset="0"/>
              </a:rPr>
              <a:t> Dynamic Human Resource Management Environment</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12589235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 2008 by Prentice Hall </a:t>
            </a:r>
          </a:p>
        </p:txBody>
      </p:sp>
      <p:sp>
        <p:nvSpPr>
          <p:cNvPr id="2867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5AEA26FA-E592-480E-B067-3C3FC98F03A7}" type="slidenum">
              <a:rPr lang="en-US" altLang="ar-SA"/>
              <a:pPr eaLnBrk="1" hangingPunct="1"/>
              <a:t>39</a:t>
            </a:fld>
            <a:endParaRPr lang="en-US" altLang="ar-SA"/>
          </a:p>
        </p:txBody>
      </p:sp>
      <p:sp>
        <p:nvSpPr>
          <p:cNvPr id="28676" name="Rectangle 2"/>
          <p:cNvSpPr>
            <a:spLocks noChangeArrowheads="1"/>
          </p:cNvSpPr>
          <p:nvPr/>
        </p:nvSpPr>
        <p:spPr bwMode="auto">
          <a:xfrm>
            <a:off x="573101" y="-45461"/>
            <a:ext cx="10780699" cy="646331"/>
          </a:xfrm>
          <a:prstGeom prst="rect">
            <a:avLst/>
          </a:prstGeom>
          <a:noFill/>
        </p:spPr>
        <p:txBody>
          <a:bodyPr wrap="square" rtlCol="0">
            <a:spAutoFit/>
          </a:bodyPr>
          <a:lstStyle/>
          <a:p>
            <a:pPr algn="ctr"/>
            <a:r>
              <a:rPr lang="en-US" altLang="ar-SA" sz="3600" b="1" dirty="0">
                <a:latin typeface="Times New Roman" panose="02020603050405020304" pitchFamily="18" charset="0"/>
                <a:cs typeface="Times New Roman" panose="02020603050405020304" pitchFamily="18" charset="0"/>
              </a:rPr>
              <a:t>Environment of Human Resource Management</a:t>
            </a:r>
          </a:p>
        </p:txBody>
      </p:sp>
      <p:sp>
        <p:nvSpPr>
          <p:cNvPr id="28677" name="Rectangle 3"/>
          <p:cNvSpPr>
            <a:spLocks noChangeArrowheads="1"/>
          </p:cNvSpPr>
          <p:nvPr/>
        </p:nvSpPr>
        <p:spPr bwMode="auto">
          <a:xfrm>
            <a:off x="1661531" y="641349"/>
            <a:ext cx="8987883" cy="6064251"/>
          </a:xfrm>
          <a:prstGeom prst="rect">
            <a:avLst/>
          </a:prstGeom>
          <a:solidFill>
            <a:schemeClr val="bg1"/>
          </a:solidFill>
          <a:ln w="25400">
            <a:solidFill>
              <a:srgbClr val="080808"/>
            </a:solidFill>
            <a:miter lim="800000"/>
            <a:headEnd/>
            <a:tailEnd/>
          </a:ln>
        </p:spPr>
        <p:txBody>
          <a:bodyPr lIns="90488" tIns="44450" rIns="90488" bIns="44450"/>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90000"/>
              </a:lnSpc>
              <a:spcBef>
                <a:spcPct val="20000"/>
              </a:spcBef>
            </a:pPr>
            <a:r>
              <a:rPr lang="en-US" altLang="ar-SA" sz="2400" b="1" dirty="0">
                <a:solidFill>
                  <a:srgbClr val="080808"/>
                </a:solidFill>
                <a:latin typeface="Verdana" panose="020B0604030504040204" pitchFamily="34" charset="0"/>
              </a:rPr>
              <a:t>EXTERNAL</a:t>
            </a:r>
            <a:r>
              <a:rPr lang="en-US" altLang="ar-SA" sz="2400" dirty="0">
                <a:solidFill>
                  <a:srgbClr val="080808"/>
                </a:solidFill>
                <a:latin typeface="Verdana" panose="020B0604030504040204" pitchFamily="34" charset="0"/>
              </a:rPr>
              <a:t> </a:t>
            </a:r>
            <a:r>
              <a:rPr lang="en-US" altLang="ar-SA" sz="2400" b="1" dirty="0">
                <a:solidFill>
                  <a:srgbClr val="080808"/>
                </a:solidFill>
                <a:latin typeface="Verdana" panose="020B0604030504040204" pitchFamily="34" charset="0"/>
              </a:rPr>
              <a:t>ENVIRONMENT</a:t>
            </a:r>
          </a:p>
          <a:p>
            <a:pPr algn="ctr" eaLnBrk="1" hangingPunct="1">
              <a:lnSpc>
                <a:spcPct val="90000"/>
              </a:lnSpc>
              <a:spcBef>
                <a:spcPct val="20000"/>
              </a:spcBef>
            </a:pPr>
            <a:r>
              <a:rPr lang="en-US" altLang="ar-SA" sz="2400" b="1" dirty="0">
                <a:solidFill>
                  <a:srgbClr val="080808"/>
                </a:solidFill>
                <a:latin typeface="Verdana" panose="020B0604030504040204" pitchFamily="34" charset="0"/>
              </a:rPr>
              <a:t>INTERNAL</a:t>
            </a:r>
            <a:r>
              <a:rPr lang="en-US" altLang="ar-SA" sz="2400" dirty="0">
                <a:solidFill>
                  <a:srgbClr val="080808"/>
                </a:solidFill>
                <a:latin typeface="Verdana" panose="020B0604030504040204" pitchFamily="34" charset="0"/>
              </a:rPr>
              <a:t> </a:t>
            </a:r>
            <a:r>
              <a:rPr lang="en-US" altLang="ar-SA" sz="2400" b="1" dirty="0">
                <a:solidFill>
                  <a:srgbClr val="080808"/>
                </a:solidFill>
                <a:latin typeface="Verdana" panose="020B0604030504040204" pitchFamily="34" charset="0"/>
              </a:rPr>
              <a:t>ENVIRONMENT</a:t>
            </a:r>
            <a:endParaRPr lang="en-US" altLang="ar-SA" sz="2400" b="1" dirty="0">
              <a:solidFill>
                <a:srgbClr val="080808"/>
              </a:solidFill>
            </a:endParaRPr>
          </a:p>
        </p:txBody>
      </p:sp>
      <p:sp>
        <p:nvSpPr>
          <p:cNvPr id="28678" name="AutoShape 4"/>
          <p:cNvSpPr>
            <a:spLocks noChangeArrowheads="1"/>
          </p:cNvSpPr>
          <p:nvPr/>
        </p:nvSpPr>
        <p:spPr bwMode="auto">
          <a:xfrm>
            <a:off x="3505200" y="13716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28679" name="AutoShape 5"/>
          <p:cNvSpPr>
            <a:spLocks noChangeArrowheads="1"/>
          </p:cNvSpPr>
          <p:nvPr/>
        </p:nvSpPr>
        <p:spPr bwMode="auto">
          <a:xfrm>
            <a:off x="4953000" y="2667000"/>
            <a:ext cx="2581870" cy="2362200"/>
          </a:xfrm>
          <a:prstGeom prst="pentagon">
            <a:avLst/>
          </a:prstGeom>
          <a:solidFill>
            <a:schemeClr val="accent1"/>
          </a:solidFill>
          <a:ln w="9525">
            <a:solidFill>
              <a:srgbClr val="000000"/>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Human</a:t>
            </a:r>
            <a:r>
              <a:rPr lang="en-US" altLang="ar-SA" dirty="0">
                <a:solidFill>
                  <a:srgbClr val="080808"/>
                </a:solidFill>
              </a:rPr>
              <a:t> </a:t>
            </a:r>
            <a:r>
              <a:rPr lang="en-US" altLang="ar-SA" b="1" dirty="0">
                <a:solidFill>
                  <a:srgbClr val="080808"/>
                </a:solidFill>
              </a:rPr>
              <a:t>Resource</a:t>
            </a:r>
            <a:r>
              <a:rPr lang="en-US" altLang="ar-SA" dirty="0">
                <a:solidFill>
                  <a:srgbClr val="080808"/>
                </a:solidFill>
              </a:rPr>
              <a:t> </a:t>
            </a:r>
            <a:r>
              <a:rPr lang="en-US" altLang="ar-SA" b="1" dirty="0">
                <a:solidFill>
                  <a:srgbClr val="080808"/>
                </a:solidFill>
              </a:rPr>
              <a:t>Management</a:t>
            </a:r>
          </a:p>
        </p:txBody>
      </p:sp>
      <p:sp>
        <p:nvSpPr>
          <p:cNvPr id="28680" name="Line 6"/>
          <p:cNvSpPr>
            <a:spLocks noChangeShapeType="1"/>
          </p:cNvSpPr>
          <p:nvPr/>
        </p:nvSpPr>
        <p:spPr bwMode="auto">
          <a:xfrm>
            <a:off x="8229600" y="990600"/>
            <a:ext cx="16764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1" name="Line 7"/>
          <p:cNvSpPr>
            <a:spLocks noChangeShapeType="1"/>
          </p:cNvSpPr>
          <p:nvPr/>
        </p:nvSpPr>
        <p:spPr bwMode="auto">
          <a:xfrm>
            <a:off x="2362200" y="990600"/>
            <a:ext cx="16764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2" name="Line 8"/>
          <p:cNvSpPr>
            <a:spLocks noChangeShapeType="1"/>
          </p:cNvSpPr>
          <p:nvPr/>
        </p:nvSpPr>
        <p:spPr bwMode="auto">
          <a:xfrm>
            <a:off x="9906000" y="990600"/>
            <a:ext cx="0" cy="52578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3" name="Line 9"/>
          <p:cNvSpPr>
            <a:spLocks noChangeShapeType="1"/>
          </p:cNvSpPr>
          <p:nvPr/>
        </p:nvSpPr>
        <p:spPr bwMode="auto">
          <a:xfrm>
            <a:off x="2362200" y="990600"/>
            <a:ext cx="0" cy="52578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4" name="Line 10"/>
          <p:cNvSpPr>
            <a:spLocks noChangeShapeType="1"/>
          </p:cNvSpPr>
          <p:nvPr/>
        </p:nvSpPr>
        <p:spPr bwMode="auto">
          <a:xfrm>
            <a:off x="2362200" y="6248400"/>
            <a:ext cx="75438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5" name="Line 11"/>
          <p:cNvSpPr>
            <a:spLocks noChangeShapeType="1"/>
          </p:cNvSpPr>
          <p:nvPr/>
        </p:nvSpPr>
        <p:spPr bwMode="auto">
          <a:xfrm>
            <a:off x="7467600" y="3581400"/>
            <a:ext cx="914400" cy="6096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6" name="Line 12"/>
          <p:cNvSpPr>
            <a:spLocks noChangeShapeType="1"/>
          </p:cNvSpPr>
          <p:nvPr/>
        </p:nvSpPr>
        <p:spPr bwMode="auto">
          <a:xfrm flipH="1" flipV="1">
            <a:off x="4648200" y="2438400"/>
            <a:ext cx="3048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7" name="Line 13"/>
          <p:cNvSpPr>
            <a:spLocks noChangeShapeType="1"/>
          </p:cNvSpPr>
          <p:nvPr/>
        </p:nvSpPr>
        <p:spPr bwMode="auto">
          <a:xfrm flipV="1">
            <a:off x="4191000" y="5029200"/>
            <a:ext cx="1295400" cy="762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8" name="Line 14"/>
          <p:cNvSpPr>
            <a:spLocks noChangeShapeType="1"/>
          </p:cNvSpPr>
          <p:nvPr/>
        </p:nvSpPr>
        <p:spPr bwMode="auto">
          <a:xfrm flipH="1">
            <a:off x="6553200" y="4953000"/>
            <a:ext cx="4572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9" name="Rectangle 15"/>
          <p:cNvSpPr>
            <a:spLocks noChangeArrowheads="1"/>
          </p:cNvSpPr>
          <p:nvPr/>
        </p:nvSpPr>
        <p:spPr bwMode="auto">
          <a:xfrm>
            <a:off x="8458199" y="4724400"/>
            <a:ext cx="1358899"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Other Functional Areas</a:t>
            </a:r>
          </a:p>
        </p:txBody>
      </p:sp>
      <p:sp>
        <p:nvSpPr>
          <p:cNvPr id="28690" name="Rectangle 16"/>
          <p:cNvSpPr>
            <a:spLocks noChangeArrowheads="1"/>
          </p:cNvSpPr>
          <p:nvPr/>
        </p:nvSpPr>
        <p:spPr bwMode="auto">
          <a:xfrm>
            <a:off x="8229600" y="1447800"/>
            <a:ext cx="14478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Operations</a:t>
            </a:r>
          </a:p>
        </p:txBody>
      </p:sp>
      <p:sp>
        <p:nvSpPr>
          <p:cNvPr id="28691" name="Rectangle 17"/>
          <p:cNvSpPr>
            <a:spLocks noChangeArrowheads="1"/>
          </p:cNvSpPr>
          <p:nvPr/>
        </p:nvSpPr>
        <p:spPr bwMode="auto">
          <a:xfrm>
            <a:off x="2590800" y="1447800"/>
            <a:ext cx="12954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a:solidFill>
                  <a:srgbClr val="080808"/>
                </a:solidFill>
              </a:rPr>
              <a:t>Marketing</a:t>
            </a:r>
          </a:p>
        </p:txBody>
      </p:sp>
      <p:sp>
        <p:nvSpPr>
          <p:cNvPr id="28692" name="Rectangle 18"/>
          <p:cNvSpPr>
            <a:spLocks noChangeArrowheads="1"/>
          </p:cNvSpPr>
          <p:nvPr/>
        </p:nvSpPr>
        <p:spPr bwMode="auto">
          <a:xfrm>
            <a:off x="2514600" y="4724400"/>
            <a:ext cx="12954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Finance</a:t>
            </a:r>
          </a:p>
        </p:txBody>
      </p:sp>
      <p:sp>
        <p:nvSpPr>
          <p:cNvPr id="28693" name="Line 19"/>
          <p:cNvSpPr>
            <a:spLocks noChangeShapeType="1"/>
          </p:cNvSpPr>
          <p:nvPr/>
        </p:nvSpPr>
        <p:spPr bwMode="auto">
          <a:xfrm flipV="1">
            <a:off x="6172200" y="2057400"/>
            <a:ext cx="914400" cy="6096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94" name="Text Box 20"/>
          <p:cNvSpPr txBox="1">
            <a:spLocks noChangeArrowheads="1"/>
          </p:cNvSpPr>
          <p:nvPr/>
        </p:nvSpPr>
        <p:spPr bwMode="auto">
          <a:xfrm rot="16200000">
            <a:off x="602457" y="1988344"/>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Legal</a:t>
            </a:r>
            <a:r>
              <a:rPr lang="en-US" altLang="ar-SA" dirty="0">
                <a:solidFill>
                  <a:srgbClr val="080808"/>
                </a:solidFill>
              </a:rPr>
              <a:t> </a:t>
            </a:r>
            <a:r>
              <a:rPr lang="en-US" altLang="ar-SA" b="1" dirty="0">
                <a:solidFill>
                  <a:srgbClr val="FF0000"/>
                </a:solidFill>
              </a:rPr>
              <a:t>Considerations</a:t>
            </a:r>
          </a:p>
        </p:txBody>
      </p:sp>
      <p:sp>
        <p:nvSpPr>
          <p:cNvPr id="28695" name="Text Box 21"/>
          <p:cNvSpPr txBox="1">
            <a:spLocks noChangeArrowheads="1"/>
          </p:cNvSpPr>
          <p:nvPr/>
        </p:nvSpPr>
        <p:spPr bwMode="auto">
          <a:xfrm rot="16200000">
            <a:off x="680244" y="4883944"/>
            <a:ext cx="2819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dirty="0">
                <a:solidFill>
                  <a:srgbClr val="080808"/>
                </a:solidFill>
              </a:rPr>
              <a:t> </a:t>
            </a:r>
            <a:r>
              <a:rPr lang="en-US" altLang="ar-SA" b="1" dirty="0">
                <a:solidFill>
                  <a:srgbClr val="FF0000"/>
                </a:solidFill>
              </a:rPr>
              <a:t>Economy</a:t>
            </a:r>
          </a:p>
        </p:txBody>
      </p:sp>
      <p:sp>
        <p:nvSpPr>
          <p:cNvPr id="28696" name="Text Box 22"/>
          <p:cNvSpPr txBox="1">
            <a:spLocks noChangeArrowheads="1"/>
          </p:cNvSpPr>
          <p:nvPr/>
        </p:nvSpPr>
        <p:spPr bwMode="auto">
          <a:xfrm rot="5400000">
            <a:off x="9327357" y="1112044"/>
            <a:ext cx="1828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ar-SA"/>
            </a:defPPr>
            <a:lvl1pPr algn="ctr">
              <a:spcBef>
                <a:spcPct val="50000"/>
              </a:spcBef>
              <a:defRPr b="1">
                <a:solidFill>
                  <a:srgbClr val="FF0000"/>
                </a:solidFill>
                <a:latin typeface="Arial" panose="020B0604020202020204" pitchFamily="34" charset="0"/>
              </a:defRPr>
            </a:lvl1pPr>
            <a:lvl2pPr marL="742950" indent="-285750" eaLnBrk="0" hangingPunct="0">
              <a:defRPr>
                <a:latin typeface="Arial" panose="020B0604020202020204" pitchFamily="34" charset="0"/>
              </a:defRPr>
            </a:lvl2pPr>
            <a:lvl3pPr marL="1143000" indent="-228600" eaLnBrk="0" hangingPunct="0">
              <a:defRPr>
                <a:latin typeface="Arial" panose="020B0604020202020204" pitchFamily="34" charset="0"/>
              </a:defRPr>
            </a:lvl3pPr>
            <a:lvl4pPr marL="1600200" indent="-228600" eaLnBrk="0" hangingPunct="0">
              <a:defRPr>
                <a:latin typeface="Arial" panose="020B0604020202020204" pitchFamily="34" charset="0"/>
              </a:defRPr>
            </a:lvl4pPr>
            <a:lvl5pPr marL="2057400" indent="-228600" eaLnBrk="0" hangingPunct="0">
              <a:defRPr>
                <a:latin typeface="Arial" panose="020B0604020202020204" pitchFamily="34" charset="0"/>
              </a:defRPr>
            </a:lvl5pPr>
            <a:lvl6pPr marL="2514600" indent="-228600" eaLnBrk="0" fontAlgn="base" hangingPunct="0">
              <a:spcBef>
                <a:spcPct val="0"/>
              </a:spcBef>
              <a:spcAft>
                <a:spcPct val="0"/>
              </a:spcAft>
              <a:defRPr>
                <a:latin typeface="Arial" panose="020B0604020202020204" pitchFamily="34" charset="0"/>
              </a:defRPr>
            </a:lvl6pPr>
            <a:lvl7pPr marL="2971800" indent="-228600" eaLnBrk="0" fontAlgn="base" hangingPunct="0">
              <a:spcBef>
                <a:spcPct val="0"/>
              </a:spcBef>
              <a:spcAft>
                <a:spcPct val="0"/>
              </a:spcAft>
              <a:defRPr>
                <a:latin typeface="Arial" panose="020B0604020202020204" pitchFamily="34" charset="0"/>
              </a:defRPr>
            </a:lvl7pPr>
            <a:lvl8pPr marL="3429000" indent="-228600" eaLnBrk="0" fontAlgn="base" hangingPunct="0">
              <a:spcBef>
                <a:spcPct val="0"/>
              </a:spcBef>
              <a:spcAft>
                <a:spcPct val="0"/>
              </a:spcAft>
              <a:defRPr>
                <a:latin typeface="Arial" panose="020B0604020202020204" pitchFamily="34" charset="0"/>
              </a:defRPr>
            </a:lvl8pPr>
            <a:lvl9pPr marL="3886200" indent="-228600" eaLnBrk="0" fontAlgn="base" hangingPunct="0">
              <a:spcBef>
                <a:spcPct val="0"/>
              </a:spcBef>
              <a:spcAft>
                <a:spcPct val="0"/>
              </a:spcAft>
              <a:defRPr>
                <a:latin typeface="Arial" panose="020B0604020202020204" pitchFamily="34" charset="0"/>
              </a:defRPr>
            </a:lvl9pPr>
          </a:lstStyle>
          <a:p>
            <a:r>
              <a:rPr lang="en-US" altLang="ar-SA" dirty="0"/>
              <a:t>Technology</a:t>
            </a:r>
          </a:p>
        </p:txBody>
      </p:sp>
      <p:sp>
        <p:nvSpPr>
          <p:cNvPr id="28697" name="Text Box 23"/>
          <p:cNvSpPr txBox="1">
            <a:spLocks noChangeArrowheads="1"/>
          </p:cNvSpPr>
          <p:nvPr/>
        </p:nvSpPr>
        <p:spPr bwMode="auto">
          <a:xfrm>
            <a:off x="8610600" y="609601"/>
            <a:ext cx="129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Society</a:t>
            </a:r>
          </a:p>
        </p:txBody>
      </p:sp>
      <p:sp>
        <p:nvSpPr>
          <p:cNvPr id="28698" name="Text Box 24"/>
          <p:cNvSpPr txBox="1">
            <a:spLocks noChangeArrowheads="1"/>
          </p:cNvSpPr>
          <p:nvPr/>
        </p:nvSpPr>
        <p:spPr bwMode="auto">
          <a:xfrm rot="5400000">
            <a:off x="9403557" y="5607844"/>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Shareholders</a:t>
            </a:r>
          </a:p>
        </p:txBody>
      </p:sp>
      <p:sp>
        <p:nvSpPr>
          <p:cNvPr id="28699" name="Text Box 25"/>
          <p:cNvSpPr txBox="1">
            <a:spLocks noChangeArrowheads="1"/>
          </p:cNvSpPr>
          <p:nvPr/>
        </p:nvSpPr>
        <p:spPr bwMode="auto">
          <a:xfrm>
            <a:off x="1981200" y="609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Unions</a:t>
            </a:r>
          </a:p>
        </p:txBody>
      </p:sp>
      <p:sp>
        <p:nvSpPr>
          <p:cNvPr id="28700" name="Text Box 26"/>
          <p:cNvSpPr txBox="1">
            <a:spLocks noChangeArrowheads="1"/>
          </p:cNvSpPr>
          <p:nvPr/>
        </p:nvSpPr>
        <p:spPr bwMode="auto">
          <a:xfrm>
            <a:off x="2438400" y="6338888"/>
            <a:ext cx="1676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Customers</a:t>
            </a:r>
          </a:p>
        </p:txBody>
      </p:sp>
      <p:sp>
        <p:nvSpPr>
          <p:cNvPr id="28701" name="Text Box 27"/>
          <p:cNvSpPr txBox="1">
            <a:spLocks noChangeArrowheads="1"/>
          </p:cNvSpPr>
          <p:nvPr/>
        </p:nvSpPr>
        <p:spPr bwMode="auto">
          <a:xfrm>
            <a:off x="5105400" y="6324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ar-SA"/>
            </a:defPPr>
            <a:lvl1pPr algn="ctr">
              <a:spcBef>
                <a:spcPct val="50000"/>
              </a:spcBef>
              <a:defRPr b="1">
                <a:solidFill>
                  <a:srgbClr val="FF0000"/>
                </a:solidFill>
                <a:latin typeface="Arial" panose="020B0604020202020204" pitchFamily="34" charset="0"/>
              </a:defRPr>
            </a:lvl1pPr>
            <a:lvl2pPr marL="742950" indent="-285750" eaLnBrk="0" hangingPunct="0">
              <a:defRPr>
                <a:latin typeface="Arial" panose="020B0604020202020204" pitchFamily="34" charset="0"/>
              </a:defRPr>
            </a:lvl2pPr>
            <a:lvl3pPr marL="1143000" indent="-228600" eaLnBrk="0" hangingPunct="0">
              <a:defRPr>
                <a:latin typeface="Arial" panose="020B0604020202020204" pitchFamily="34" charset="0"/>
              </a:defRPr>
            </a:lvl3pPr>
            <a:lvl4pPr marL="1600200" indent="-228600" eaLnBrk="0" hangingPunct="0">
              <a:defRPr>
                <a:latin typeface="Arial" panose="020B0604020202020204" pitchFamily="34" charset="0"/>
              </a:defRPr>
            </a:lvl4pPr>
            <a:lvl5pPr marL="2057400" indent="-228600" eaLnBrk="0" hangingPunct="0">
              <a:defRPr>
                <a:latin typeface="Arial" panose="020B0604020202020204" pitchFamily="34" charset="0"/>
              </a:defRPr>
            </a:lvl5pPr>
            <a:lvl6pPr marL="2514600" indent="-228600" eaLnBrk="0" fontAlgn="base" hangingPunct="0">
              <a:spcBef>
                <a:spcPct val="0"/>
              </a:spcBef>
              <a:spcAft>
                <a:spcPct val="0"/>
              </a:spcAft>
              <a:defRPr>
                <a:latin typeface="Arial" panose="020B0604020202020204" pitchFamily="34" charset="0"/>
              </a:defRPr>
            </a:lvl6pPr>
            <a:lvl7pPr marL="2971800" indent="-228600" eaLnBrk="0" fontAlgn="base" hangingPunct="0">
              <a:spcBef>
                <a:spcPct val="0"/>
              </a:spcBef>
              <a:spcAft>
                <a:spcPct val="0"/>
              </a:spcAft>
              <a:defRPr>
                <a:latin typeface="Arial" panose="020B0604020202020204" pitchFamily="34" charset="0"/>
              </a:defRPr>
            </a:lvl7pPr>
            <a:lvl8pPr marL="3429000" indent="-228600" eaLnBrk="0" fontAlgn="base" hangingPunct="0">
              <a:spcBef>
                <a:spcPct val="0"/>
              </a:spcBef>
              <a:spcAft>
                <a:spcPct val="0"/>
              </a:spcAft>
              <a:defRPr>
                <a:latin typeface="Arial" panose="020B0604020202020204" pitchFamily="34" charset="0"/>
              </a:defRPr>
            </a:lvl8pPr>
            <a:lvl9pPr marL="3886200" indent="-228600" eaLnBrk="0" fontAlgn="base" hangingPunct="0">
              <a:spcBef>
                <a:spcPct val="0"/>
              </a:spcBef>
              <a:spcAft>
                <a:spcPct val="0"/>
              </a:spcAft>
              <a:defRPr>
                <a:latin typeface="Arial" panose="020B0604020202020204" pitchFamily="34" charset="0"/>
              </a:defRPr>
            </a:lvl9pPr>
          </a:lstStyle>
          <a:p>
            <a:r>
              <a:rPr lang="en-US" altLang="ar-SA" dirty="0"/>
              <a:t>Competition</a:t>
            </a:r>
          </a:p>
        </p:txBody>
      </p:sp>
      <p:sp>
        <p:nvSpPr>
          <p:cNvPr id="28702" name="Text Box 28"/>
          <p:cNvSpPr txBox="1">
            <a:spLocks noChangeArrowheads="1"/>
          </p:cNvSpPr>
          <p:nvPr/>
        </p:nvSpPr>
        <p:spPr bwMode="auto">
          <a:xfrm>
            <a:off x="8153400" y="6324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Labor Market</a:t>
            </a:r>
          </a:p>
        </p:txBody>
      </p:sp>
      <p:sp>
        <p:nvSpPr>
          <p:cNvPr id="28703" name="Text Box 29"/>
          <p:cNvSpPr txBox="1">
            <a:spLocks noChangeArrowheads="1"/>
          </p:cNvSpPr>
          <p:nvPr/>
        </p:nvSpPr>
        <p:spPr bwMode="auto">
          <a:xfrm rot="2229212">
            <a:off x="6400800"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28704" name="Text Box 30"/>
          <p:cNvSpPr txBox="1">
            <a:spLocks noChangeArrowheads="1"/>
          </p:cNvSpPr>
          <p:nvPr/>
        </p:nvSpPr>
        <p:spPr bwMode="auto">
          <a:xfrm rot="17243491">
            <a:off x="6622257" y="4687094"/>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r>
              <a:rPr lang="en-US" altLang="ar-SA" dirty="0">
                <a:solidFill>
                  <a:srgbClr val="080808"/>
                </a:solidFill>
              </a:rPr>
              <a:t> </a:t>
            </a:r>
          </a:p>
        </p:txBody>
      </p:sp>
      <p:sp>
        <p:nvSpPr>
          <p:cNvPr id="28705" name="Text Box 31"/>
          <p:cNvSpPr txBox="1">
            <a:spLocks noChangeArrowheads="1"/>
          </p:cNvSpPr>
          <p:nvPr/>
        </p:nvSpPr>
        <p:spPr bwMode="auto">
          <a:xfrm rot="19479263">
            <a:off x="4946651" y="2119313"/>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28706" name="Text Box 32"/>
          <p:cNvSpPr txBox="1">
            <a:spLocks noChangeArrowheads="1"/>
          </p:cNvSpPr>
          <p:nvPr/>
        </p:nvSpPr>
        <p:spPr bwMode="auto">
          <a:xfrm rot="4250616">
            <a:off x="3306763" y="3611563"/>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Employee and Labor Relations</a:t>
            </a:r>
          </a:p>
        </p:txBody>
      </p:sp>
      <p:sp>
        <p:nvSpPr>
          <p:cNvPr id="28707" name="Text Box 33"/>
          <p:cNvSpPr txBox="1">
            <a:spLocks noChangeArrowheads="1"/>
          </p:cNvSpPr>
          <p:nvPr/>
        </p:nvSpPr>
        <p:spPr bwMode="auto">
          <a:xfrm>
            <a:off x="4724400"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28708" name="Line 34"/>
          <p:cNvSpPr>
            <a:spLocks noChangeShapeType="1"/>
          </p:cNvSpPr>
          <p:nvPr/>
        </p:nvSpPr>
        <p:spPr bwMode="auto">
          <a:xfrm>
            <a:off x="4038600" y="914400"/>
            <a:ext cx="0" cy="1524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709" name="Line 35"/>
          <p:cNvSpPr>
            <a:spLocks noChangeShapeType="1"/>
          </p:cNvSpPr>
          <p:nvPr/>
        </p:nvSpPr>
        <p:spPr bwMode="auto">
          <a:xfrm>
            <a:off x="8229600" y="914400"/>
            <a:ext cx="0" cy="1524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710" name="Line 36"/>
          <p:cNvSpPr>
            <a:spLocks noChangeShapeType="1"/>
          </p:cNvSpPr>
          <p:nvPr/>
        </p:nvSpPr>
        <p:spPr bwMode="auto">
          <a:xfrm flipH="1">
            <a:off x="7772400" y="2133600"/>
            <a:ext cx="381000" cy="1524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1" name="Line 37"/>
          <p:cNvSpPr>
            <a:spLocks noChangeShapeType="1"/>
          </p:cNvSpPr>
          <p:nvPr/>
        </p:nvSpPr>
        <p:spPr bwMode="auto">
          <a:xfrm>
            <a:off x="8153400" y="5257800"/>
            <a:ext cx="228600" cy="2286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2" name="Line 38"/>
          <p:cNvSpPr>
            <a:spLocks noChangeShapeType="1"/>
          </p:cNvSpPr>
          <p:nvPr/>
        </p:nvSpPr>
        <p:spPr bwMode="auto">
          <a:xfrm>
            <a:off x="3962400" y="2133600"/>
            <a:ext cx="457200" cy="1524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3" name="Line 39"/>
          <p:cNvSpPr>
            <a:spLocks noChangeShapeType="1"/>
          </p:cNvSpPr>
          <p:nvPr/>
        </p:nvSpPr>
        <p:spPr bwMode="auto">
          <a:xfrm flipV="1">
            <a:off x="3886200" y="5257800"/>
            <a:ext cx="304800" cy="762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4" name="Text Box 40"/>
          <p:cNvSpPr txBox="1">
            <a:spLocks noChangeArrowheads="1"/>
          </p:cNvSpPr>
          <p:nvPr/>
        </p:nvSpPr>
        <p:spPr bwMode="auto">
          <a:xfrm rot="5400000">
            <a:off x="8984457" y="3359944"/>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Unanticipated</a:t>
            </a:r>
            <a:r>
              <a:rPr lang="en-US" altLang="ar-SA" dirty="0">
                <a:solidFill>
                  <a:srgbClr val="080808"/>
                </a:solidFill>
              </a:rPr>
              <a:t> </a:t>
            </a:r>
            <a:r>
              <a:rPr lang="en-US" altLang="ar-SA" b="1" dirty="0">
                <a:solidFill>
                  <a:srgbClr val="FF0000"/>
                </a:solidFill>
              </a:rPr>
              <a:t>Events</a:t>
            </a:r>
          </a:p>
        </p:txBody>
      </p:sp>
      <p:pic>
        <p:nvPicPr>
          <p:cNvPr id="43"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17036741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pic>
        <p:nvPicPr>
          <p:cNvPr id="8" name="Content Placeholder 3">
            <a:extLst>
              <a:ext uri="{FF2B5EF4-FFF2-40B4-BE49-F238E27FC236}">
                <a16:creationId xmlns:a16="http://schemas.microsoft.com/office/drawing/2014/main" id="{FE58F166-CFC6-4FDE-932B-62921342D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2164" y="1825625"/>
            <a:ext cx="9027672" cy="4351338"/>
          </a:xfrm>
          <a:prstGeom prst="rect">
            <a:avLst/>
          </a:prstGeom>
        </p:spPr>
      </p:pic>
    </p:spTree>
    <p:extLst>
      <p:ext uri="{BB962C8B-B14F-4D97-AF65-F5344CB8AC3E}">
        <p14:creationId xmlns:p14="http://schemas.microsoft.com/office/powerpoint/2010/main" val="4007574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812</TotalTime>
  <Words>1650</Words>
  <Application>Microsoft Office PowerPoint</Application>
  <PresentationFormat>Widescreen</PresentationFormat>
  <Paragraphs>317</Paragraphs>
  <Slides>41</Slides>
  <Notes>6</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53" baseType="lpstr">
      <vt:lpstr>Aharoni</vt:lpstr>
      <vt:lpstr>Arial</vt:lpstr>
      <vt:lpstr>Calibri</vt:lpstr>
      <vt:lpstr>Calibri Light</vt:lpstr>
      <vt:lpstr>Courier New</vt:lpstr>
      <vt:lpstr>Franklin Gothic Medium</vt:lpstr>
      <vt:lpstr>Tajawal Medium</vt:lpstr>
      <vt:lpstr>Times New Roman</vt:lpstr>
      <vt:lpstr>Verdana</vt:lpstr>
      <vt:lpstr>Wingdings</vt:lpstr>
      <vt:lpstr>Office Theme</vt:lpstr>
      <vt:lpstr>Clip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Selection Tools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Dynamic Human Resource Management Environment</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38</cp:revision>
  <dcterms:created xsi:type="dcterms:W3CDTF">2023-04-29T09:08:23Z</dcterms:created>
  <dcterms:modified xsi:type="dcterms:W3CDTF">2023-11-09T08:17:58Z</dcterms:modified>
</cp:coreProperties>
</file>