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37.xml" ContentType="application/vnd.openxmlformats-officedocument.presentationml.slideLayout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theme/theme9.xml" ContentType="application/vnd.openxmlformats-officedocument.theme+xml"/>
  <Override PartName="/ppt/theme/theme8.xml" ContentType="application/vnd.openxmlformats-officedocument.theme+xml"/>
  <Override PartName="/ppt/theme/theme7.xml" ContentType="application/vnd.openxmlformats-officedocument.theme+xml"/>
  <Override PartName="/ppt/theme/theme6.xml" ContentType="application/vnd.openxmlformats-officedocument.theme+xml"/>
  <Override PartName="/ppt/theme/theme5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9" r:id="rId1"/>
    <p:sldMasterId id="2147483936" r:id="rId2"/>
    <p:sldMasterId id="2147483943" r:id="rId3"/>
    <p:sldMasterId id="2147483965" r:id="rId4"/>
    <p:sldMasterId id="2147483968" r:id="rId5"/>
    <p:sldMasterId id="2147483971" r:id="rId6"/>
    <p:sldMasterId id="2147483976" r:id="rId7"/>
    <p:sldMasterId id="2147483981" r:id="rId8"/>
  </p:sldMasterIdLst>
  <p:notesMasterIdLst>
    <p:notesMasterId r:id="rId42"/>
  </p:notesMasterIdLst>
  <p:sldIdLst>
    <p:sldId id="774" r:id="rId9"/>
    <p:sldId id="1026" r:id="rId10"/>
    <p:sldId id="267" r:id="rId11"/>
    <p:sldId id="971" r:id="rId12"/>
    <p:sldId id="915" r:id="rId13"/>
    <p:sldId id="972" r:id="rId14"/>
    <p:sldId id="973" r:id="rId15"/>
    <p:sldId id="976" r:id="rId16"/>
    <p:sldId id="974" r:id="rId17"/>
    <p:sldId id="975" r:id="rId18"/>
    <p:sldId id="977" r:id="rId19"/>
    <p:sldId id="978" r:id="rId20"/>
    <p:sldId id="983" r:id="rId21"/>
    <p:sldId id="979" r:id="rId22"/>
    <p:sldId id="980" r:id="rId23"/>
    <p:sldId id="981" r:id="rId24"/>
    <p:sldId id="982" r:id="rId25"/>
    <p:sldId id="984" r:id="rId26"/>
    <p:sldId id="985" r:id="rId27"/>
    <p:sldId id="986" r:id="rId28"/>
    <p:sldId id="987" r:id="rId29"/>
    <p:sldId id="988" r:id="rId30"/>
    <p:sldId id="994" r:id="rId31"/>
    <p:sldId id="995" r:id="rId32"/>
    <p:sldId id="996" r:id="rId33"/>
    <p:sldId id="997" r:id="rId34"/>
    <p:sldId id="910" r:id="rId35"/>
    <p:sldId id="998" r:id="rId36"/>
    <p:sldId id="999" r:id="rId37"/>
    <p:sldId id="1027" r:id="rId38"/>
    <p:sldId id="1028" r:id="rId39"/>
    <p:sldId id="1030" r:id="rId40"/>
    <p:sldId id="482" r:id="rId41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5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arvin, Megan - Hoboken" initials="MG" lastIdx="38" clrIdx="0"/>
  <p:cmAuthor id="1" name="Michael, Leah - Indianapolis" initials="LM" lastIdx="9" clrIdx="1"/>
  <p:cmAuthor id="2" name="Heaney, Barbara - Hoboken" initials="BH" lastIdx="3" clrIdx="2"/>
  <p:cmAuthor id="3" name="Perry, Nancy - Hoboken" initials="NP" lastIdx="2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6E78"/>
    <a:srgbClr val="990000"/>
    <a:srgbClr val="FAF5C9"/>
    <a:srgbClr val="C6E6A2"/>
    <a:srgbClr val="0000CC"/>
    <a:srgbClr val="BDEEFF"/>
    <a:srgbClr val="C4F8EE"/>
    <a:srgbClr val="17CBA9"/>
    <a:srgbClr val="B9ECF1"/>
    <a:srgbClr val="CFF9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19" autoAdjust="0"/>
    <p:restoredTop sz="94949" autoAdjust="0"/>
  </p:normalViewPr>
  <p:slideViewPr>
    <p:cSldViewPr>
      <p:cViewPr varScale="1">
        <p:scale>
          <a:sx n="66" d="100"/>
          <a:sy n="66" d="100"/>
        </p:scale>
        <p:origin x="1392" y="66"/>
      </p:cViewPr>
      <p:guideLst>
        <p:guide orient="horz" pos="2160"/>
        <p:guide pos="3504"/>
      </p:guideLst>
    </p:cSldViewPr>
  </p:slideViewPr>
  <p:outlineViewPr>
    <p:cViewPr>
      <p:scale>
        <a:sx n="33" d="100"/>
        <a:sy n="33" d="100"/>
      </p:scale>
      <p:origin x="0" y="4026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0" d="100"/>
        <a:sy n="70" d="100"/>
      </p:scale>
      <p:origin x="0" y="-10720"/>
    </p:cViewPr>
  </p:sorterViewPr>
  <p:notesViewPr>
    <p:cSldViewPr>
      <p:cViewPr varScale="1">
        <p:scale>
          <a:sx n="134" d="100"/>
          <a:sy n="134" d="100"/>
        </p:scale>
        <p:origin x="3184" y="20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customXml" Target="../customXml/item2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commentAuthors" Target="commentAuthors.xml"/><Relationship Id="rId48" Type="http://schemas.openxmlformats.org/officeDocument/2006/relationships/customXml" Target="../customXml/item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theme" Target="theme/theme1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194C1A8-DC4B-4329-AF88-FD913597DE85}" type="datetimeFigureOut">
              <a:rPr lang="en-US" smtClean="0"/>
              <a:t>8/14/2024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A8073E54-D085-4E2E-B9A5-A53D7E51940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75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C6C61376-453E-2DB0-43C6-0CDAF53EA64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744A59CD-EF7F-6E25-99BA-A076DDAD43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4B06F105-B76D-A19D-9D7D-741FFD20BCEF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851FF7D-0551-48E2-A607-415CE56E500F}" type="slidenum">
              <a:rPr kumimoji="0" lang="en-US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1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85472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080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949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2439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1267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7246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508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8155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1241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24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12159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5476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3502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13853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308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7060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738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5247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1437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950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74902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0468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094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2743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7461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371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er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"/>
          <p:cNvSpPr>
            <a:spLocks noGrp="1"/>
          </p:cNvSpPr>
          <p:nvPr>
            <p:ph type="title" hasCustomPrompt="1"/>
          </p:nvPr>
        </p:nvSpPr>
        <p:spPr>
          <a:xfrm>
            <a:off x="152400" y="365125"/>
            <a:ext cx="8839200" cy="1387475"/>
          </a:xfrm>
          <a:prstGeom prst="rect">
            <a:avLst/>
          </a:prstGeom>
        </p:spPr>
        <p:txBody>
          <a:bodyPr anchor="b"/>
          <a:lstStyle>
            <a:lvl1pPr>
              <a:defRPr sz="6200" b="0" i="0" baseline="0">
                <a:latin typeface="Source Sans Pro Light" charset="0"/>
                <a:ea typeface="Source Sans Pro Light" charset="0"/>
                <a:cs typeface="Source Sans Pro Light" charset="0"/>
              </a:defRPr>
            </a:lvl1pPr>
          </a:lstStyle>
          <a:p>
            <a:r>
              <a:rPr lang="en-US" dirty="0"/>
              <a:t>Click to Edit Book Title</a:t>
            </a:r>
          </a:p>
        </p:txBody>
      </p:sp>
      <p:sp>
        <p:nvSpPr>
          <p:cNvPr id="25" name="Edition"/>
          <p:cNvSpPr>
            <a:spLocks noGrp="1"/>
          </p:cNvSpPr>
          <p:nvPr>
            <p:ph sz="quarter" idx="17" hasCustomPrompt="1"/>
          </p:nvPr>
        </p:nvSpPr>
        <p:spPr>
          <a:xfrm>
            <a:off x="152400" y="1752600"/>
            <a:ext cx="8839200" cy="609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900" b="1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900" b="1" i="0" dirty="0">
                <a:latin typeface="Source Sans Pro" charset="0"/>
                <a:ea typeface="Source Sans Pro" charset="0"/>
                <a:cs typeface="Source Sans Pro" charset="0"/>
              </a:rPr>
              <a:t>Third Edition</a:t>
            </a:r>
            <a:endParaRPr lang="en-US" dirty="0"/>
          </a:p>
        </p:txBody>
      </p:sp>
      <p:sp>
        <p:nvSpPr>
          <p:cNvPr id="27" name="Author"/>
          <p:cNvSpPr>
            <a:spLocks noGrp="1"/>
          </p:cNvSpPr>
          <p:nvPr>
            <p:ph sz="quarter" idx="18" hasCustomPrompt="1"/>
          </p:nvPr>
        </p:nvSpPr>
        <p:spPr>
          <a:xfrm>
            <a:off x="152400" y="2362200"/>
            <a:ext cx="8839200" cy="6858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David Klein</a:t>
            </a:r>
            <a:endParaRPr lang="en-US" dirty="0"/>
          </a:p>
        </p:txBody>
      </p:sp>
      <p:sp>
        <p:nvSpPr>
          <p:cNvPr id="29" name="CN"/>
          <p:cNvSpPr>
            <a:spLocks noGrp="1"/>
          </p:cNvSpPr>
          <p:nvPr>
            <p:ph sz="quarter" idx="19" hasCustomPrompt="1"/>
          </p:nvPr>
        </p:nvSpPr>
        <p:spPr>
          <a:xfrm>
            <a:off x="152400" y="3733800"/>
            <a:ext cx="8839200" cy="533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Chapter 1</a:t>
            </a:r>
          </a:p>
        </p:txBody>
      </p:sp>
      <p:sp>
        <p:nvSpPr>
          <p:cNvPr id="31" name="CT"/>
          <p:cNvSpPr>
            <a:spLocks noGrp="1"/>
          </p:cNvSpPr>
          <p:nvPr>
            <p:ph sz="quarter" idx="20" hasCustomPrompt="1"/>
          </p:nvPr>
        </p:nvSpPr>
        <p:spPr>
          <a:xfrm>
            <a:off x="152400" y="4267200"/>
            <a:ext cx="8839200" cy="2438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8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Click to Edit Chapter Title</a:t>
            </a:r>
          </a:p>
        </p:txBody>
      </p:sp>
    </p:spTree>
    <p:extLst>
      <p:ext uri="{BB962C8B-B14F-4D97-AF65-F5344CB8AC3E}">
        <p14:creationId xmlns:p14="http://schemas.microsoft.com/office/powerpoint/2010/main" val="826372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er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N"/>
          <p:cNvSpPr>
            <a:spLocks noGrp="1"/>
          </p:cNvSpPr>
          <p:nvPr>
            <p:ph sz="quarter" idx="19" hasCustomPrompt="1"/>
          </p:nvPr>
        </p:nvSpPr>
        <p:spPr>
          <a:xfrm>
            <a:off x="152400" y="228600"/>
            <a:ext cx="8839200" cy="533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Chapter 1</a:t>
            </a:r>
          </a:p>
        </p:txBody>
      </p:sp>
      <p:sp>
        <p:nvSpPr>
          <p:cNvPr id="14" name="CT"/>
          <p:cNvSpPr>
            <a:spLocks noGrp="1"/>
          </p:cNvSpPr>
          <p:nvPr>
            <p:ph sz="quarter" idx="20" hasCustomPrompt="1"/>
          </p:nvPr>
        </p:nvSpPr>
        <p:spPr>
          <a:xfrm>
            <a:off x="152400" y="762000"/>
            <a:ext cx="8839200" cy="228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8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Click to Edit Chapter Title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hasCustomPrompt="1"/>
          </p:nvPr>
        </p:nvSpPr>
        <p:spPr>
          <a:xfrm>
            <a:off x="152400" y="3505200"/>
            <a:ext cx="8839200" cy="1524000"/>
          </a:xfrm>
          <a:prstGeom prst="rect">
            <a:avLst/>
          </a:prstGeom>
        </p:spPr>
        <p:txBody>
          <a:bodyPr anchor="b"/>
          <a:lstStyle>
            <a:lvl1pPr>
              <a:defRPr sz="6200" b="0" i="0" baseline="0">
                <a:latin typeface="Source Sans Pro Light" charset="0"/>
                <a:ea typeface="Source Sans Pro Light" charset="0"/>
                <a:cs typeface="Source Sans Pro Light" charset="0"/>
              </a:defRPr>
            </a:lvl1pPr>
          </a:lstStyle>
          <a:p>
            <a:r>
              <a:rPr lang="en-US" dirty="0"/>
              <a:t>Click to Edit Book Title</a:t>
            </a:r>
          </a:p>
        </p:txBody>
      </p:sp>
      <p:sp>
        <p:nvSpPr>
          <p:cNvPr id="15" name="Edition"/>
          <p:cNvSpPr>
            <a:spLocks noGrp="1"/>
          </p:cNvSpPr>
          <p:nvPr>
            <p:ph sz="quarter" idx="17" hasCustomPrompt="1"/>
          </p:nvPr>
        </p:nvSpPr>
        <p:spPr>
          <a:xfrm>
            <a:off x="152400" y="5029200"/>
            <a:ext cx="8839200" cy="762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900" b="1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900" b="1" i="0" dirty="0">
                <a:latin typeface="Source Sans Pro" charset="0"/>
                <a:ea typeface="Source Sans Pro" charset="0"/>
                <a:cs typeface="Source Sans Pro" charset="0"/>
              </a:rPr>
              <a:t>Third Edition</a:t>
            </a:r>
            <a:endParaRPr lang="en-US" dirty="0"/>
          </a:p>
        </p:txBody>
      </p:sp>
      <p:sp>
        <p:nvSpPr>
          <p:cNvPr id="16" name="Author"/>
          <p:cNvSpPr>
            <a:spLocks noGrp="1"/>
          </p:cNvSpPr>
          <p:nvPr>
            <p:ph sz="quarter" idx="18" hasCustomPrompt="1"/>
          </p:nvPr>
        </p:nvSpPr>
        <p:spPr>
          <a:xfrm>
            <a:off x="152400" y="6096000"/>
            <a:ext cx="8839200" cy="533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David Klein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232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BBL"/>
          <p:cNvSpPr>
            <a:spLocks noGrp="1"/>
          </p:cNvSpPr>
          <p:nvPr>
            <p:ph sz="quarter" idx="10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295275" indent="-295275">
              <a:buClr>
                <a:schemeClr val="accent2"/>
              </a:buClr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One-Column</a:t>
            </a:r>
          </a:p>
          <a:p>
            <a:pPr lvl="0"/>
            <a:r>
              <a:rPr lang="en-US" dirty="0"/>
              <a:t>It Is One-Column Only</a:t>
            </a:r>
          </a:p>
          <a:p>
            <a:pPr lvl="0"/>
            <a:r>
              <a:rPr lang="en-US" dirty="0"/>
              <a:t>This Outline Has H1 Headings Only</a:t>
            </a:r>
          </a:p>
          <a:p>
            <a:pPr lvl="0"/>
            <a:r>
              <a:rPr lang="en-US" dirty="0"/>
              <a:t>The Headings Are in Title Case, Matching the </a:t>
            </a:r>
            <a:r>
              <a:rPr lang="en-US" dirty="0" err="1"/>
              <a:t>eText</a:t>
            </a:r>
            <a:r>
              <a:rPr lang="en-US" dirty="0"/>
              <a:t>; This Can Vary by Title</a:t>
            </a:r>
          </a:p>
          <a:p>
            <a:pPr lvl="0"/>
            <a:r>
              <a:rPr lang="en-US" dirty="0"/>
              <a:t>This List Is Bulleted</a:t>
            </a:r>
          </a:p>
          <a:p>
            <a:pPr lvl="0"/>
            <a:r>
              <a:rPr lang="en-US" dirty="0"/>
              <a:t>The Outline Slide Has a Footer</a:t>
            </a:r>
          </a:p>
          <a:p>
            <a:pPr lvl="0"/>
            <a:r>
              <a:rPr lang="en-US" dirty="0"/>
              <a:t>Outline Items Usually Have No Ending Punctuation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95274" y="777241"/>
            <a:ext cx="8543926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866936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BL 2-col"/>
          <p:cNvSpPr>
            <a:spLocks noGrp="1"/>
          </p:cNvSpPr>
          <p:nvPr>
            <p:ph sz="quarter" idx="12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 numCol="2" spcCol="548640"/>
          <a:lstStyle>
            <a:lvl1pPr marL="292608" marR="0" indent="-29260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/>
              <a:buChar char="•"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Two-Column</a:t>
            </a:r>
          </a:p>
          <a:p>
            <a:pPr lvl="0"/>
            <a:r>
              <a:rPr lang="en-US" dirty="0"/>
              <a:t>This Outline Has No Sub-lists</a:t>
            </a:r>
          </a:p>
          <a:p>
            <a:pPr lvl="0"/>
            <a:r>
              <a:rPr lang="en-US" dirty="0"/>
              <a:t>This List Is Bulleted</a:t>
            </a:r>
          </a:p>
          <a:p>
            <a:pPr lvl="0"/>
            <a:r>
              <a:rPr lang="en-US" dirty="0"/>
              <a:t>The Outline Slide Has A Footer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Outline Items Usually Have No Ending Punctuation</a:t>
            </a:r>
          </a:p>
          <a:p>
            <a:pPr lvl="0"/>
            <a:r>
              <a:rPr lang="en-US" dirty="0"/>
              <a:t>This is Another Heading</a:t>
            </a:r>
          </a:p>
          <a:p>
            <a:pPr lvl="0"/>
            <a:r>
              <a:rPr lang="en-US" dirty="0"/>
              <a:t>This is Another Heading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993600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C1 (sing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2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514350" indent="-514350">
              <a:buClr>
                <a:schemeClr val="accent2"/>
              </a:buClr>
              <a:buFont typeface="+mj-lt"/>
              <a:buAutoNum type="arabicPeriod"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One-Column</a:t>
            </a:r>
          </a:p>
          <a:p>
            <a:pPr lvl="0"/>
            <a:r>
              <a:rPr lang="en-US" dirty="0"/>
              <a:t>It Is One-Column Only</a:t>
            </a:r>
          </a:p>
          <a:p>
            <a:pPr lvl="0"/>
            <a:r>
              <a:rPr lang="en-US" dirty="0"/>
              <a:t>This Outline Has H1 Headings Only</a:t>
            </a:r>
          </a:p>
          <a:p>
            <a:pPr lvl="0"/>
            <a:r>
              <a:rPr lang="en-US" dirty="0"/>
              <a:t>The Headings Are in Title Case, Matching the </a:t>
            </a:r>
            <a:r>
              <a:rPr lang="en-US" dirty="0" err="1"/>
              <a:t>eText</a:t>
            </a:r>
            <a:r>
              <a:rPr lang="en-US" dirty="0"/>
              <a:t>; This Can Vary by Title</a:t>
            </a:r>
          </a:p>
          <a:p>
            <a:pPr lvl="0"/>
            <a:r>
              <a:rPr lang="en-US" dirty="0"/>
              <a:t>This List Is Numbered</a:t>
            </a:r>
          </a:p>
          <a:p>
            <a:pPr lvl="0"/>
            <a:r>
              <a:rPr lang="en-US" dirty="0"/>
              <a:t>The Outline Slide Has a Footer</a:t>
            </a:r>
          </a:p>
          <a:p>
            <a:pPr lvl="0"/>
            <a:r>
              <a:rPr lang="en-US" dirty="0"/>
              <a:t>Outline Items Usually Have No Ending Punctuation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786427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C2 (doub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114800"/>
          </a:xfrm>
          <a:prstGeom prst="rect">
            <a:avLst/>
          </a:prstGeom>
        </p:spPr>
        <p:txBody>
          <a:bodyPr/>
          <a:lstStyle>
            <a:lvl1pPr marL="803275" indent="-803275"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	This Is a Sample Outline for One-Column and Double-numbered</a:t>
            </a:r>
          </a:p>
          <a:p>
            <a:pPr lvl="0"/>
            <a:r>
              <a:rPr lang="en-US" dirty="0"/>
              <a:t>1.2	It is One-column Only</a:t>
            </a:r>
          </a:p>
          <a:p>
            <a:pPr lvl="0"/>
            <a:r>
              <a:rPr lang="en-US" dirty="0"/>
              <a:t>1.3	This Outline Has No Sub-lists</a:t>
            </a:r>
          </a:p>
          <a:p>
            <a:pPr lvl="0"/>
            <a:r>
              <a:rPr lang="en-US" dirty="0"/>
              <a:t>1.4	This List Is Double-numbered</a:t>
            </a:r>
          </a:p>
          <a:p>
            <a:pPr lvl="0"/>
            <a:r>
              <a:rPr lang="en-US" dirty="0"/>
              <a:t>1.5	The Outline Slide Has a Footer</a:t>
            </a:r>
          </a:p>
          <a:p>
            <a:pPr lvl="0"/>
            <a:r>
              <a:rPr lang="en-US" dirty="0"/>
              <a:t>10.6	Outline Items Usually Have No Ending Punctuation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123572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BBL"/>
          <p:cNvSpPr>
            <a:spLocks noGrp="1"/>
          </p:cNvSpPr>
          <p:nvPr>
            <p:ph sz="quarter" idx="12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292608" marR="0" indent="-29260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/>
              <a:buChar char="•"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621792" marR="0" indent="-32004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ct val="80000"/>
              <a:buFont typeface="Courier New" charset="0"/>
              <a:buChar char="o"/>
              <a:tabLst/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1-Column </a:t>
            </a:r>
          </a:p>
          <a:p>
            <a:pPr lvl="1"/>
            <a:r>
              <a:rPr lang="en-US" dirty="0"/>
              <a:t>It Has H2s</a:t>
            </a:r>
          </a:p>
          <a:p>
            <a:pPr lvl="0"/>
            <a:r>
              <a:rPr lang="en-US" dirty="0"/>
              <a:t>It Is One-column Only</a:t>
            </a:r>
          </a:p>
          <a:p>
            <a:pPr lvl="1"/>
            <a:r>
              <a:rPr lang="en-US" dirty="0"/>
              <a:t>It Will Probably Not Have Art</a:t>
            </a:r>
          </a:p>
          <a:p>
            <a:pPr lvl="0"/>
            <a:r>
              <a:rPr lang="en-US" dirty="0"/>
              <a:t>This Is a Bulleted List</a:t>
            </a:r>
          </a:p>
          <a:p>
            <a:pPr lvl="1"/>
            <a:r>
              <a:rPr lang="en-US" dirty="0"/>
              <a:t>Make Sure That Any Links Included Here, for Any Reason, Have Descriptive Hyperlinks</a:t>
            </a:r>
          </a:p>
          <a:p>
            <a:pPr lvl="0"/>
            <a:r>
              <a:rPr lang="en-US" dirty="0"/>
              <a:t>Outline Items Usually Have No Ending Punctuation</a:t>
            </a:r>
          </a:p>
          <a:p>
            <a:pPr lvl="1"/>
            <a:r>
              <a:rPr lang="en-US" dirty="0"/>
              <a:t>There is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837909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E1 (sing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465138" indent="-465138">
              <a:buClr>
                <a:schemeClr val="accent2"/>
              </a:buClr>
              <a:buFont typeface="+mj-lt"/>
              <a:buAutoNum type="arabicPeriod"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282575">
              <a:buClr>
                <a:schemeClr val="accent2"/>
              </a:buClr>
              <a:tabLst/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803275" marR="0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600" b="0" i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for One-Column and single number</a:t>
            </a:r>
          </a:p>
          <a:p>
            <a:pPr lvl="1"/>
            <a:r>
              <a:rPr lang="en-US" dirty="0"/>
              <a:t>The H2 Level Does Not Have a Number</a:t>
            </a:r>
          </a:p>
          <a:p>
            <a:pPr lvl="2"/>
            <a:r>
              <a:rPr lang="en-US" dirty="0"/>
              <a:t>One of the Subheadings May Be a Special Feature  </a:t>
            </a:r>
          </a:p>
          <a:p>
            <a:pPr lvl="0"/>
            <a:r>
              <a:rPr lang="en-US" dirty="0"/>
              <a:t>This Outline Has Two Levels</a:t>
            </a:r>
          </a:p>
          <a:p>
            <a:pPr lvl="1"/>
            <a:r>
              <a:rPr lang="en-US" dirty="0"/>
              <a:t>Outline Items Usually Have No Ending Punctuation</a:t>
            </a:r>
          </a:p>
          <a:p>
            <a:pPr marL="803275" marR="0" lvl="2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/>
              <a:t>Special Feature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263432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E2 (doub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343400"/>
          </a:xfrm>
          <a:prstGeom prst="rect">
            <a:avLst/>
          </a:prstGeom>
        </p:spPr>
        <p:txBody>
          <a:bodyPr/>
          <a:lstStyle>
            <a:lvl1pPr marL="803275" indent="-803275"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1143000" indent="-292608">
              <a:buClr>
                <a:schemeClr val="accent2"/>
              </a:buClr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1143000" marR="0" indent="-29260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600" b="0" i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1.1	This Is a Sample Outline for One-Column and Double-numbered</a:t>
            </a:r>
          </a:p>
          <a:p>
            <a:pPr lvl="1"/>
            <a:r>
              <a:rPr lang="en-US" dirty="0"/>
              <a:t>The H2 Level Does Not Have a Number</a:t>
            </a:r>
          </a:p>
          <a:p>
            <a:pPr lvl="2"/>
            <a:r>
              <a:rPr lang="en-US" dirty="0"/>
              <a:t>One of the Subheadings May Be a Special Feature </a:t>
            </a:r>
          </a:p>
          <a:p>
            <a:pPr lvl="0"/>
            <a:r>
              <a:rPr lang="en-US" dirty="0"/>
              <a:t>10.2	This Outline Has Two Levels</a:t>
            </a:r>
          </a:p>
          <a:p>
            <a:pPr lvl="1"/>
            <a:r>
              <a:rPr lang="en-US" dirty="0"/>
              <a:t>Outline Items Usually Have No Ending Punctuation</a:t>
            </a:r>
          </a:p>
          <a:p>
            <a:pPr lvl="2"/>
            <a:r>
              <a:rPr lang="en-US" dirty="0"/>
              <a:t>Special Feature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04265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0" indent="0">
              <a:buFont typeface="+mj-lt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282575">
              <a:tabLst/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803275" marR="0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600" b="0" i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with No Numbers and One-column</a:t>
            </a:r>
          </a:p>
          <a:p>
            <a:pPr lvl="1"/>
            <a:r>
              <a:rPr lang="en-US" dirty="0"/>
              <a:t>The H2 Level Does Not Have a Number</a:t>
            </a:r>
          </a:p>
          <a:p>
            <a:pPr lvl="2"/>
            <a:r>
              <a:rPr lang="en-US" dirty="0"/>
              <a:t>One of the Subheadings May Be a Special Feature  </a:t>
            </a:r>
          </a:p>
          <a:p>
            <a:pPr lvl="0"/>
            <a:r>
              <a:rPr lang="en-US" dirty="0"/>
              <a:t>This Outline Has Two Levels</a:t>
            </a:r>
          </a:p>
          <a:p>
            <a:pPr lvl="1"/>
            <a:r>
              <a:rPr lang="en-US" dirty="0"/>
              <a:t>Outline Items Usually Have No Ending Punctuation</a:t>
            </a:r>
          </a:p>
          <a:p>
            <a:pPr marL="803275" marR="0" lvl="2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/>
              <a:t>Special Feature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34037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F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 numCol="2" spcCol="548640"/>
          <a:lstStyle>
            <a:lvl1pPr marL="803275" marR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	This Is a Sample Outline for Two-Column and Double-numbered</a:t>
            </a:r>
          </a:p>
          <a:p>
            <a:pPr lvl="0"/>
            <a:r>
              <a:rPr lang="en-US" dirty="0"/>
              <a:t>1.2	It is Two-column </a:t>
            </a:r>
          </a:p>
          <a:p>
            <a:pPr lvl="0"/>
            <a:r>
              <a:rPr lang="en-US" dirty="0"/>
              <a:t>1.3	This Outline Has No Sub-lists</a:t>
            </a:r>
          </a:p>
          <a:p>
            <a:pPr lvl="0"/>
            <a:r>
              <a:rPr lang="en-US" dirty="0"/>
              <a:t>1.4	This List Is Double-numbered</a:t>
            </a:r>
          </a:p>
          <a:p>
            <a:pPr lvl="0"/>
            <a:r>
              <a:rPr lang="en-US" dirty="0"/>
              <a:t>1.5	The Outline Slide Has a Footer</a:t>
            </a:r>
          </a:p>
          <a:p>
            <a:pPr lvl="0"/>
            <a:r>
              <a:rPr lang="en-US" dirty="0"/>
              <a:t>1.6	Outline Items Usually Have No Ending Punctuation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1.7	Another Heading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1.10	Another Heading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2051878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F2 (2 text boxe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1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4038600" cy="4419600"/>
          </a:xfrm>
          <a:prstGeom prst="rect">
            <a:avLst/>
          </a:prstGeom>
        </p:spPr>
        <p:txBody>
          <a:bodyPr numCol="1" spcCol="548640"/>
          <a:lstStyle>
            <a:lvl1pPr marL="803275" marR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	This Is a Sample Outline for Two-Column (2 Boxes) and Double-numbered</a:t>
            </a:r>
          </a:p>
          <a:p>
            <a:pPr lvl="0"/>
            <a:r>
              <a:rPr lang="en-US" dirty="0"/>
              <a:t>1.2	It is Two-column </a:t>
            </a:r>
          </a:p>
          <a:p>
            <a:pPr lvl="0"/>
            <a:r>
              <a:rPr lang="en-US" dirty="0"/>
              <a:t>1.3	This Outline Has No Sub-lists</a:t>
            </a:r>
          </a:p>
          <a:p>
            <a:pPr lvl="0"/>
            <a:r>
              <a:rPr lang="en-US" dirty="0"/>
              <a:t>1.4	This List Is Double-numbered</a:t>
            </a:r>
          </a:p>
        </p:txBody>
      </p:sp>
      <p:sp>
        <p:nvSpPr>
          <p:cNvPr id="7" name="COBNL2"/>
          <p:cNvSpPr>
            <a:spLocks noGrp="1"/>
          </p:cNvSpPr>
          <p:nvPr>
            <p:ph sz="quarter" idx="15" hasCustomPrompt="1"/>
          </p:nvPr>
        </p:nvSpPr>
        <p:spPr>
          <a:xfrm>
            <a:off x="4767262" y="1752600"/>
            <a:ext cx="4038600" cy="4419600"/>
          </a:xfrm>
          <a:prstGeom prst="rect">
            <a:avLst/>
          </a:prstGeom>
        </p:spPr>
        <p:txBody>
          <a:bodyPr numCol="1" spcCol="548640"/>
          <a:lstStyle>
            <a:lvl1pPr marL="803275" marR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1.5	The Outline Slide Has a Footer</a:t>
            </a:r>
          </a:p>
          <a:p>
            <a:pPr lvl="0"/>
            <a:r>
              <a:rPr lang="en-US" dirty="0"/>
              <a:t>1.6	Outline Items Usually Have No Ending Punctuation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1.7	Another Heading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1.10	Another Heading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060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B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0" indent="0">
              <a:buFont typeface="+mj-lt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520700" indent="-508000">
              <a:spcBef>
                <a:spcPts val="2000"/>
              </a:spcBef>
              <a:buNone/>
              <a:tabLst/>
              <a:defRPr sz="2800"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635000" marR="0" indent="-3952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+mj-lt"/>
              <a:buAutoNum type="arabicPeriod"/>
              <a:tabLst/>
              <a:defRPr sz="2800" b="0" i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with No Numbers</a:t>
            </a:r>
          </a:p>
          <a:p>
            <a:pPr lvl="1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</a:p>
          <a:p>
            <a:pPr lvl="2"/>
            <a:r>
              <a:rPr lang="en-US" dirty="0"/>
              <a:t>Describe what racial &amp; ethnic group make up Latin America.</a:t>
            </a:r>
          </a:p>
          <a:p>
            <a:pPr lvl="2"/>
            <a:r>
              <a:rPr lang="en-US" dirty="0"/>
              <a:t>Explain Latin American agricultural systems.</a:t>
            </a:r>
          </a:p>
          <a:p>
            <a:pPr lvl="2"/>
            <a:r>
              <a:rPr lang="en-US" dirty="0"/>
              <a:t>Critically evaluate models of biodiversity conservation in the Latin American context.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33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cept Check Question (1of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Question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None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Clr>
                <a:schemeClr val="accent2"/>
              </a:buClr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Which one of these statements about the accrual basis of accounting is false?</a:t>
            </a:r>
          </a:p>
          <a:p>
            <a:pPr lvl="1"/>
            <a:r>
              <a:rPr lang="en-US" dirty="0"/>
              <a:t>Companies record events that change their financial statements in the period in which events occur, even if cash was not exchanged.</a:t>
            </a:r>
          </a:p>
          <a:p>
            <a:pPr lvl="1"/>
            <a:r>
              <a:rPr lang="en-US" dirty="0"/>
              <a:t>Companies recognize revenue in the period in which the performance obligation is satisfied.</a:t>
            </a:r>
          </a:p>
          <a:p>
            <a:pPr lvl="1"/>
            <a:r>
              <a:rPr lang="en-US" dirty="0"/>
              <a:t>This basis is accord with generally accepted accounting principles.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 Periodicity Assumption</a:t>
            </a:r>
          </a:p>
        </p:txBody>
      </p:sp>
    </p:spTree>
    <p:extLst>
      <p:ext uri="{BB962C8B-B14F-4D97-AF65-F5344CB8AC3E}">
        <p14:creationId xmlns:p14="http://schemas.microsoft.com/office/powerpoint/2010/main" val="33343462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 anchor="t"/>
          <a:lstStyle>
            <a:lvl1pPr>
              <a:defRPr sz="440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4000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  <a:endParaRPr lang="en-US" dirty="0"/>
          </a:p>
        </p:txBody>
      </p:sp>
      <p:sp>
        <p:nvSpPr>
          <p:cNvPr id="9" name="LONL"/>
          <p:cNvSpPr>
            <a:spLocks noGrp="1"/>
          </p:cNvSpPr>
          <p:nvPr>
            <p:ph sz="quarter" idx="16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514350" indent="-514350">
              <a:buClr>
                <a:schemeClr val="accent2"/>
              </a:buClr>
              <a:buFont typeface="+mj-lt"/>
              <a:buAutoNum type="arabicPeriod"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Explain the time value of money and why it is so important in the field of finance.</a:t>
            </a:r>
          </a:p>
          <a:p>
            <a:pPr lvl="0"/>
            <a:r>
              <a:rPr lang="en-US" dirty="0"/>
              <a:t>Explain the concept of future value, including the meaning of the terms principal, simple interest, and compound interest.</a:t>
            </a:r>
          </a:p>
          <a:p>
            <a:pPr lvl="0"/>
            <a:r>
              <a:rPr lang="en-US" dirty="0"/>
              <a:t>Explain the concept of present value, how it relates to future value, and is used to make business decisions.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/>
          <a:lstStyle/>
          <a:p>
            <a:fld id="{957104EA-F2AF-1046-9253-EE8D978719B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8823214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OBL"/>
          <p:cNvSpPr>
            <a:spLocks noGrp="1"/>
          </p:cNvSpPr>
          <p:nvPr>
            <p:ph sz="quarter" idx="16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292608" indent="-292608">
              <a:buClr>
                <a:schemeClr val="accent2"/>
              </a:buClr>
              <a:buFont typeface="Arial" charset="0"/>
              <a:buChar char="•"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Explain the time value of money and why it is so important in the field of finance.</a:t>
            </a:r>
          </a:p>
          <a:p>
            <a:pPr lvl="0"/>
            <a:r>
              <a:rPr lang="en-US" dirty="0"/>
              <a:t>Explain the concept of future value, including the meaning of the terms principal, simple interest, and compound interest.</a:t>
            </a:r>
          </a:p>
          <a:p>
            <a:pPr lvl="0"/>
            <a:r>
              <a:rPr lang="en-US" dirty="0"/>
              <a:t>Explain the concept of present value, how it relates to future value, and is used to make business decisions.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2" name="Title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 anchor="t"/>
          <a:lstStyle>
            <a:lvl1pPr>
              <a:defRPr sz="440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4000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7182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ept Check Question (1of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Question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None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Clr>
                <a:schemeClr val="accent2"/>
              </a:buClr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Which one of these statements about the accrual basis of accounting is false?</a:t>
            </a:r>
          </a:p>
          <a:p>
            <a:pPr lvl="1"/>
            <a:r>
              <a:rPr lang="en-US" dirty="0"/>
              <a:t>Companies record events that change their financial statements in the period in which events occur, even if cash was not exchanged.</a:t>
            </a:r>
          </a:p>
          <a:p>
            <a:pPr lvl="1"/>
            <a:r>
              <a:rPr lang="en-US" dirty="0"/>
              <a:t>Companies recognize revenue in the period in which the performance obligation is satisfied.</a:t>
            </a:r>
          </a:p>
          <a:p>
            <a:pPr lvl="1"/>
            <a:r>
              <a:rPr lang="en-US" dirty="0"/>
              <a:t>This basis is accord with generally accepted accounting principles.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 Periodicity Assumption</a:t>
            </a:r>
          </a:p>
        </p:txBody>
      </p:sp>
    </p:spTree>
    <p:extLst>
      <p:ext uri="{BB962C8B-B14F-4D97-AF65-F5344CB8AC3E}">
        <p14:creationId xmlns:p14="http://schemas.microsoft.com/office/powerpoint/2010/main" val="8124381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ept Check Question (2of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Question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12700" indent="0">
              <a:spcBef>
                <a:spcPts val="1000"/>
              </a:spcBef>
              <a:buNone/>
              <a:tabLst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None/>
              <a:tabLst/>
              <a:defRPr sz="28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803275" indent="-790575">
              <a:buNone/>
              <a:tabLst/>
              <a:defRPr sz="28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Which one of these statements about the accrual basis of accounting is false?</a:t>
            </a:r>
          </a:p>
          <a:p>
            <a:pPr lvl="1"/>
            <a:r>
              <a:rPr lang="en-US" dirty="0"/>
              <a:t>a.	Companies record events that change their financial statements in the period in which events occur, even if cash was not exchanged.</a:t>
            </a:r>
          </a:p>
          <a:p>
            <a:pPr lvl="2"/>
            <a:r>
              <a:rPr lang="en-US" dirty="0"/>
              <a:t>✔️b.	Companies recognize revenue in the period in which the performance obligation is satisfied.</a:t>
            </a:r>
          </a:p>
          <a:p>
            <a:pPr lvl="1"/>
            <a:r>
              <a:rPr lang="en-US" dirty="0"/>
              <a:t>c.	This basis is accord with generally accepted accounting principles.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8" name="Title"/>
          <p:cNvSpPr>
            <a:spLocks noGrp="1"/>
          </p:cNvSpPr>
          <p:nvPr>
            <p:ph sz="quarter" idx="16"/>
          </p:nvPr>
        </p:nvSpPr>
        <p:spPr>
          <a:xfrm>
            <a:off x="304800" y="762000"/>
            <a:ext cx="8534400" cy="990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3935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erm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"/>
          <p:cNvSpPr>
            <a:spLocks noGrp="1"/>
          </p:cNvSpPr>
          <p:nvPr>
            <p:ph sz="quarter" idx="17" hasCustomPrompt="1"/>
          </p:nvPr>
        </p:nvSpPr>
        <p:spPr>
          <a:xfrm>
            <a:off x="304800" y="762000"/>
            <a:ext cx="8534400" cy="990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Language</a:t>
            </a:r>
          </a:p>
        </p:txBody>
      </p:sp>
      <p:sp>
        <p:nvSpPr>
          <p:cNvPr id="7" name="Definition of Key Term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114800"/>
          </a:xfrm>
          <a:prstGeom prst="rect">
            <a:avLst/>
          </a:prstGeom>
        </p:spPr>
        <p:txBody>
          <a:bodyPr/>
          <a:lstStyle>
            <a:lvl1pPr marL="292608" indent="-292608">
              <a:spcBef>
                <a:spcPts val="1000"/>
              </a:spcBef>
              <a:buFont typeface="Arial" charset="0"/>
              <a:buChar char="•"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defRPr>
            </a:lvl2pPr>
          </a:lstStyle>
          <a:p>
            <a:pPr lvl="0"/>
            <a:r>
              <a:rPr lang="en-US" dirty="0"/>
              <a:t>Form of communication using sounds and symbols combined according to specified rules</a:t>
            </a:r>
          </a:p>
        </p:txBody>
      </p:sp>
      <p:sp>
        <p:nvSpPr>
          <p:cNvPr id="9" name="Media LInk"/>
          <p:cNvSpPr>
            <a:spLocks noGrp="1"/>
          </p:cNvSpPr>
          <p:nvPr>
            <p:ph sz="quarter" idx="16" hasCustomPrompt="1"/>
          </p:nvPr>
        </p:nvSpPr>
        <p:spPr>
          <a:xfrm>
            <a:off x="304800" y="5867400"/>
            <a:ext cx="8534400" cy="6096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2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 dirty="0"/>
              <a:t>Media link placeholder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700609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erm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"/>
          <p:cNvSpPr>
            <a:spLocks noGrp="1"/>
          </p:cNvSpPr>
          <p:nvPr>
            <p:ph sz="quarter" idx="16" hasCustomPrompt="1"/>
          </p:nvPr>
        </p:nvSpPr>
        <p:spPr>
          <a:xfrm>
            <a:off x="304800" y="838201"/>
            <a:ext cx="8534400" cy="1066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Anatomy and Physiology Defined</a:t>
            </a:r>
          </a:p>
        </p:txBody>
      </p:sp>
      <p:sp>
        <p:nvSpPr>
          <p:cNvPr id="7" name="Definition of Key Term"/>
          <p:cNvSpPr>
            <a:spLocks noGrp="1"/>
          </p:cNvSpPr>
          <p:nvPr>
            <p:ph sz="quarter" idx="15" hasCustomPrompt="1"/>
          </p:nvPr>
        </p:nvSpPr>
        <p:spPr>
          <a:xfrm>
            <a:off x="304800" y="1905000"/>
            <a:ext cx="8534400" cy="3962400"/>
          </a:xfrm>
          <a:prstGeom prst="rect">
            <a:avLst/>
          </a:prstGeom>
        </p:spPr>
        <p:txBody>
          <a:bodyPr/>
          <a:lstStyle>
            <a:lvl1pPr marL="292608" indent="-292608">
              <a:spcBef>
                <a:spcPts val="1000"/>
              </a:spcBef>
              <a:buClr>
                <a:schemeClr val="accent2"/>
              </a:buClr>
              <a:buFont typeface="Arial" charset="0"/>
              <a:buChar char="•"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defRPr>
            </a:lvl2pPr>
          </a:lstStyle>
          <a:p>
            <a:pPr lvl="0"/>
            <a:r>
              <a:rPr lang="en-US" dirty="0"/>
              <a:t>Anatomy is the science of structure and the relationships among structures.</a:t>
            </a:r>
          </a:p>
          <a:p>
            <a:pPr lvl="0"/>
            <a:r>
              <a:rPr lang="en-US" dirty="0"/>
              <a:t>Physiology is the science of body functions, that is, how the body parts work.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6622711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for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"/>
          <p:cNvSpPr>
            <a:spLocks noGrp="1"/>
          </p:cNvSpPr>
          <p:nvPr>
            <p:ph sz="quarter" idx="15" hasCustomPrompt="1"/>
          </p:nvPr>
        </p:nvSpPr>
        <p:spPr>
          <a:xfrm>
            <a:off x="304800" y="5029200"/>
            <a:ext cx="8534400" cy="1143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Font typeface="Arial" charset="0"/>
              <a:buNone/>
              <a:defRPr sz="2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defRPr>
            </a:lvl2pPr>
          </a:lstStyle>
          <a:p>
            <a:pPr lvl="0"/>
            <a:r>
              <a:rPr lang="en-US" sz="2000" dirty="0"/>
              <a:t>Figure 4.5 Figure title placeholder</a:t>
            </a:r>
          </a:p>
          <a:p>
            <a:pPr lvl="0"/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8534400" cy="3276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8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</p:spTree>
    <p:extLst>
      <p:ext uri="{BB962C8B-B14F-4D97-AF65-F5344CB8AC3E}">
        <p14:creationId xmlns:p14="http://schemas.microsoft.com/office/powerpoint/2010/main" val="9771030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  <p:sp>
        <p:nvSpPr>
          <p:cNvPr id="6" name="Content Placeholder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8534400" cy="4603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Slide Number Placehold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2539791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  <p:sp>
        <p:nvSpPr>
          <p:cNvPr id="6" name="Content Placeholder 1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4114800" cy="4603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7"/>
          </p:nvPr>
        </p:nvSpPr>
        <p:spPr>
          <a:xfrm>
            <a:off x="4724400" y="1752600"/>
            <a:ext cx="4114800" cy="4603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2647604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  <p:sp>
        <p:nvSpPr>
          <p:cNvPr id="6" name="Content Placeholder 1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4114800" cy="2819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7"/>
          </p:nvPr>
        </p:nvSpPr>
        <p:spPr>
          <a:xfrm>
            <a:off x="4724400" y="1752600"/>
            <a:ext cx="4114800" cy="2819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8"/>
          </p:nvPr>
        </p:nvSpPr>
        <p:spPr>
          <a:xfrm>
            <a:off x="2286000" y="4724400"/>
            <a:ext cx="4572000" cy="14890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6132984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20738"/>
            <a:ext cx="8534400" cy="4452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5350050"/>
            <a:ext cx="8534400" cy="309975"/>
          </a:xfrm>
          <a:prstGeom prst="rect">
            <a:avLst/>
          </a:prstGeom>
        </p:spPr>
        <p:txBody>
          <a:bodyPr/>
          <a:lstStyle>
            <a:lvl1pPr>
              <a:defRPr sz="2000" b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000" dirty="0"/>
              <a:t>Figure Title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 hasCustomPrompt="1"/>
          </p:nvPr>
        </p:nvSpPr>
        <p:spPr>
          <a:xfrm>
            <a:off x="304800" y="5780675"/>
            <a:ext cx="8534400" cy="467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000" dirty="0"/>
              <a:t>Figure 4.5 Figure title placeholder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381250" cy="365125"/>
          </a:xfrm>
        </p:spPr>
        <p:txBody>
          <a:bodyPr/>
          <a:lstStyle/>
          <a:p>
            <a:fld id="{42181430-7FCB-BA4C-90CE-EB7ACCC9EC5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2667376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20738"/>
            <a:ext cx="8534400" cy="49704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304800" y="5920581"/>
            <a:ext cx="8534400" cy="435770"/>
          </a:xfrm>
          <a:prstGeom prst="rect">
            <a:avLst/>
          </a:prstGeom>
        </p:spPr>
        <p:txBody>
          <a:bodyPr/>
          <a:lstStyle>
            <a:lvl1pPr algn="ctr"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Image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381250" cy="365125"/>
          </a:xfrm>
        </p:spPr>
        <p:txBody>
          <a:bodyPr/>
          <a:lstStyle/>
          <a:p>
            <a:fld id="{42181430-7FCB-BA4C-90CE-EB7ACCC9EC5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6AE75-BF9B-88B6-B4AA-38BA1DC2E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BE0B0-6317-4BC0-A55B-2573007BA1A8}" type="datetime8">
              <a:rPr lang="ar-EG"/>
              <a:pPr>
                <a:defRPr/>
              </a:pPr>
              <a:t>15 آب، 24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51855-5C23-EA20-0E13-CE5DE7DCC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BC4E76-332D-B493-9C5E-8FC796B4B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24498-3890-458D-B0A2-7801AEC082A2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69109560"/>
      </p:ext>
    </p:extLst>
  </p:cSld>
  <p:clrMapOvr>
    <a:masterClrMapping/>
  </p:clrMapOvr>
  <p:transition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98695-5007-D83B-CF21-BEC31186F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ECD64-63D0-4C43-85D8-5B3FCD089853}" type="datetime8">
              <a:rPr lang="ar-EG"/>
              <a:pPr>
                <a:defRPr/>
              </a:pPr>
              <a:t>15 آب، 24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29A8F4-08E9-5FDC-B5C7-A65826DDB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DC62B4-09A6-D867-1355-282ED1504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AE4D8-45AC-4EA0-96D6-879B258091F9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36906208"/>
      </p:ext>
    </p:extLst>
  </p:cSld>
  <p:clrMapOvr>
    <a:masterClrMapping/>
  </p:clrMapOvr>
  <p:transition spd="slow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04FFD-6AFD-F918-329F-264719F3F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4199F-E007-4E01-9AA9-C88BCD2835A2}" type="datetime8">
              <a:rPr lang="ar-EG"/>
              <a:pPr>
                <a:defRPr/>
              </a:pPr>
              <a:t>15 آب، 24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6BFE9B-5293-F8E9-0DEA-8F593ADF6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739DD-006E-F34C-CCA2-FD8D6B471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D48B9-8A12-4267-A567-EE824A32FE75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30145170"/>
      </p:ext>
    </p:extLst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D7DCF43-C7F7-D1BE-018B-EABEE5480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AD447-451F-4F32-AA59-798EFB13B102}" type="datetime8">
              <a:rPr lang="ar-EG"/>
              <a:pPr>
                <a:defRPr/>
              </a:pPr>
              <a:t>15 آب، 24</a:t>
            </a:fld>
            <a:endParaRPr lang="ar-E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1FFDF27-154A-6674-6E1A-018BFA019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7B59935-0060-0556-6E02-13308716E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12170-1FDD-4D70-B2DC-A0F752DCC81F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22506450"/>
      </p:ext>
    </p:extLst>
  </p:cSld>
  <p:clrMapOvr>
    <a:masterClrMapping/>
  </p:clrMapOvr>
  <p:transition spd="slow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B585EA4-C88C-726B-FDF8-634CBE4F5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0B733-4468-4BF9-A232-64095531BCCA}" type="datetime8">
              <a:rPr lang="ar-EG"/>
              <a:pPr>
                <a:defRPr/>
              </a:pPr>
              <a:t>15 آب، 24</a:t>
            </a:fld>
            <a:endParaRPr lang="ar-EG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1B0CF4C-83DD-3BE1-4AAE-DC4A9221F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BB875F2-A1F2-3131-AE55-D15AF3D7D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FA848-E714-480E-AE9C-0CBDC4B838A0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24315459"/>
      </p:ext>
    </p:extLst>
  </p:cSld>
  <p:clrMapOvr>
    <a:masterClrMapping/>
  </p:clrMapOvr>
  <p:transition spd="slow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B4CD46F-DFF3-0A1F-67CE-854C62892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2D1C7-387E-48E6-B204-BE5952BA721B}" type="datetime8">
              <a:rPr lang="ar-EG"/>
              <a:pPr>
                <a:defRPr/>
              </a:pPr>
              <a:t>15 آب، 24</a:t>
            </a:fld>
            <a:endParaRPr lang="ar-EG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F61A9EC-B9E2-72AE-0D7C-6A77DF21D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264F3B6-7DC3-B600-374F-22B13B7FD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FDA88-66B5-4753-9E8F-1CC82C3E5226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71185065"/>
      </p:ext>
    </p:extLst>
  </p:cSld>
  <p:clrMapOvr>
    <a:masterClrMapping/>
  </p:clrMapOvr>
  <p:transition spd="slow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BD2DFA7-B18B-B2F9-502B-B63AA6125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0A280-428E-446E-8F49-D9ED4E302A38}" type="datetime8">
              <a:rPr lang="ar-EG"/>
              <a:pPr>
                <a:defRPr/>
              </a:pPr>
              <a:t>15 آب، 24</a:t>
            </a:fld>
            <a:endParaRPr lang="ar-EG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4AF8A75-E462-E070-39DA-8E4407FCC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426E6F9-932B-E746-0E69-F03C2D829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E38352-9560-413F-B82E-06BED5785FAC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93660009"/>
      </p:ext>
    </p:extLst>
  </p:cSld>
  <p:clrMapOvr>
    <a:masterClrMapping/>
  </p:clrMapOvr>
  <p:transition spd="slow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798C49A-C662-9C5D-7ABD-E4AF622C5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4BA4E-F69F-4AE5-9B85-321D8C4769B4}" type="datetime8">
              <a:rPr lang="ar-EG"/>
              <a:pPr>
                <a:defRPr/>
              </a:pPr>
              <a:t>15 آب، 24</a:t>
            </a:fld>
            <a:endParaRPr lang="ar-E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D0C10C-9D27-DD53-FDB6-A8F881FBC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53EF082-7460-81D8-886D-44A923F6E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3A8AA-5899-422A-822C-72BD3AB779A2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92483275"/>
      </p:ext>
    </p:extLst>
  </p:cSld>
  <p:clrMapOvr>
    <a:masterClrMapping/>
  </p:clrMapOvr>
  <p:transition spd="slow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DD52E92-990D-C535-FA0F-23EBFF9B8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3D2D2-B55E-4DDB-9A0C-381A57110CFD}" type="datetime8">
              <a:rPr lang="ar-EG"/>
              <a:pPr>
                <a:defRPr/>
              </a:pPr>
              <a:t>15 آب، 24</a:t>
            </a:fld>
            <a:endParaRPr lang="ar-E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5372CC1-F563-6450-1392-2B7BD8FF7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C122B10-3336-191C-9569-7C092425C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2A784-4773-4D25-8979-F366CF698811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42552950"/>
      </p:ext>
    </p:extLst>
  </p:cSld>
  <p:clrMapOvr>
    <a:masterClrMapping/>
  </p:clrMapOvr>
  <p:transition spd="slow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0F91B1-A0C4-3825-BD6C-35257A1AF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DAD78-DF0B-44D9-BF70-9FAA6B4577D5}" type="datetime8">
              <a:rPr lang="ar-EG"/>
              <a:pPr>
                <a:defRPr/>
              </a:pPr>
              <a:t>15 آب، 24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CA0D3-B8E2-DDD4-F554-46AA34A6B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4B4D31-9E02-7365-12FE-3341A0B80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D18E9-31F6-4EF5-A97D-733401CA6146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98370818"/>
      </p:ext>
    </p:extLst>
  </p:cSld>
  <p:clrMapOvr>
    <a:masterClrMapping/>
  </p:clrMapOvr>
  <p:transition spd="slow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38850-540C-0B1B-FFC6-D96DC4351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35BA1-21AA-4F31-9761-6C54C7418A95}" type="datetime8">
              <a:rPr lang="ar-EG"/>
              <a:pPr>
                <a:defRPr/>
              </a:pPr>
              <a:t>15 آب، 24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610EC-016A-8D57-8941-4A3D4E082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F06B6B-E7CC-0159-EA66-D7D24DE91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3B44B-FA66-4EAF-83B4-7E05651AC2B0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83836709"/>
      </p:ext>
    </p:extLst>
  </p:cSld>
  <p:clrMapOvr>
    <a:masterClrMapping/>
  </p:clrMapOvr>
  <p:transition spd="slow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781266513"/>
      </p:ext>
    </p:extLst>
  </p:cSld>
  <p:clrMapOvr>
    <a:masterClrMapping/>
  </p:clrMapOvr>
  <p:transition spd="slow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282132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304800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880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1100" kern="1200">
          <a:solidFill>
            <a:schemeClr val="tx1"/>
          </a:solidFill>
          <a:latin typeface="Source Sans Pro" charset="0"/>
          <a:ea typeface="Source Sans Pro" charset="0"/>
          <a:cs typeface="Source Sans Pro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61158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42" r:id="rId2"/>
    <p:sldLayoutId id="2147483956" r:id="rId3"/>
    <p:sldLayoutId id="2147483955" r:id="rId4"/>
    <p:sldLayoutId id="2147483957" r:id="rId5"/>
    <p:sldLayoutId id="2147483959" r:id="rId6"/>
    <p:sldLayoutId id="2147483958" r:id="rId7"/>
    <p:sldLayoutId id="2147483960" r:id="rId8"/>
    <p:sldLayoutId id="2147483961" r:id="rId9"/>
    <p:sldLayoutId id="2147483962" r:id="rId10"/>
    <p:sldLayoutId id="2147483963" r:id="rId11"/>
    <p:sldLayoutId id="2147483980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811935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4" r:id="rId1"/>
    <p:sldLayoutId id="214748396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33219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616953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302625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2" r:id="rId1"/>
    <p:sldLayoutId id="2147483973" r:id="rId2"/>
    <p:sldLayoutId id="2147483974" r:id="rId3"/>
    <p:sldLayoutId id="2147483975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40080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Copyright ©2018 John Wiley &amp; Son, Inc.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81430-7FCB-BA4C-90CE-EB7ACCC9EC5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21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600" b="0" i="0" kern="1200">
          <a:solidFill>
            <a:schemeClr val="tx1"/>
          </a:solidFill>
          <a:latin typeface="Source Sans Pro" charset="0"/>
          <a:ea typeface="Source Sans Pro" charset="0"/>
          <a:cs typeface="Source Sans Pro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F6738DC7-A69A-9A70-33B9-C1C8D4D4EB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36EC7CD5-20B0-B06D-1360-00CB839F65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6938BC-1B17-C1A8-3587-14F44E6A52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C72EB0C-7940-40EF-A2CC-D63B36877758}" type="datetime8">
              <a:rPr lang="ar-EG"/>
              <a:pPr>
                <a:defRPr/>
              </a:pPr>
              <a:t>15 آب، 24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F3F3EF-C8CA-7535-8CC9-58F0DA890E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02C2DB-5775-BA9D-0112-A80DCD6ED3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0F7352D-19C6-4855-A591-28F77E099563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59833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  <p:sldLayoutId id="2147483985" r:id="rId4"/>
    <p:sldLayoutId id="2147483986" r:id="rId5"/>
    <p:sldLayoutId id="2147483987" r:id="rId6"/>
    <p:sldLayoutId id="2147483988" r:id="rId7"/>
    <p:sldLayoutId id="2147483989" r:id="rId8"/>
    <p:sldLayoutId id="2147483990" r:id="rId9"/>
    <p:sldLayoutId id="2147483991" r:id="rId10"/>
    <p:sldLayoutId id="2147483992" r:id="rId11"/>
    <p:sldLayoutId id="2147483993" r:id="rId12"/>
    <p:sldLayoutId id="2147483994" r:id="rId13"/>
  </p:sldLayoutIdLst>
  <p:transition spd="slow">
    <p:fade/>
  </p:transition>
  <p:hf sldNum="0" hdr="0" ftr="0" dt="0"/>
  <p:txStyles>
    <p:titleStyle>
      <a:lvl1pPr algn="l" defTabSz="685800" rtl="1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1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1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1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1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1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1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1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1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r" defTabSz="685800" rtl="1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7C923D0F-F519-A925-5BE6-178E5FDC353D}"/>
              </a:ext>
            </a:extLst>
          </p:cNvPr>
          <p:cNvSpPr/>
          <p:nvPr/>
        </p:nvSpPr>
        <p:spPr>
          <a:xfrm>
            <a:off x="4540250" y="317500"/>
            <a:ext cx="5837238" cy="56832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47" name="TextBox 29">
            <a:extLst>
              <a:ext uri="{FF2B5EF4-FFF2-40B4-BE49-F238E27FC236}">
                <a16:creationId xmlns:a16="http://schemas.microsoft.com/office/drawing/2014/main" id="{72194913-8401-9A6D-2A71-2E05ABDC23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75" y="3395663"/>
            <a:ext cx="43449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3429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/>
                <a:ea typeface="Alexandria"/>
                <a:cs typeface="Alexandria"/>
              </a:rPr>
              <a:t>Prepared by Dr. Emad Zaher</a:t>
            </a:r>
          </a:p>
          <a:p>
            <a:pPr marL="0" marR="0" lvl="0" indent="0" algn="l" defTabSz="3429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/>
                <a:ea typeface="Alexandria"/>
                <a:cs typeface="Alexandria"/>
              </a:rPr>
              <a:t>Assistant Professor of Accounting</a:t>
            </a:r>
          </a:p>
        </p:txBody>
      </p:sp>
      <p:sp>
        <p:nvSpPr>
          <p:cNvPr id="6148" name="TextBox 30">
            <a:extLst>
              <a:ext uri="{FF2B5EF4-FFF2-40B4-BE49-F238E27FC236}">
                <a16:creationId xmlns:a16="http://schemas.microsoft.com/office/drawing/2014/main" id="{9ACBD80E-906A-EF29-AB9B-0681F06D1F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414588"/>
            <a:ext cx="380206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3429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3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Alexandria"/>
                <a:cs typeface="Alexandria"/>
              </a:rPr>
              <a:t>Financial Accounting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78D5391F-78F6-2BC1-E405-A6808CC54D0D}"/>
              </a:ext>
            </a:extLst>
          </p:cNvPr>
          <p:cNvSpPr/>
          <p:nvPr/>
        </p:nvSpPr>
        <p:spPr>
          <a:xfrm>
            <a:off x="79375" y="5062538"/>
            <a:ext cx="5253038" cy="168116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(10) </a:t>
            </a:r>
          </a:p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Current Liabilities</a:t>
            </a:r>
          </a:p>
        </p:txBody>
      </p:sp>
      <p:sp>
        <p:nvSpPr>
          <p:cNvPr id="6150" name="TextBox 45">
            <a:extLst>
              <a:ext uri="{FF2B5EF4-FFF2-40B4-BE49-F238E27FC236}">
                <a16:creationId xmlns:a16="http://schemas.microsoft.com/office/drawing/2014/main" id="{DF203A62-7E70-EF23-702E-0796B165B1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4502150"/>
            <a:ext cx="1428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3429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kkal Majalla" panose="02000000000000000000" pitchFamily="2" charset="-78"/>
                <a:ea typeface="+mn-ea"/>
                <a:cs typeface="Calibri" panose="020F0502020204030204" pitchFamily="34" charset="0"/>
              </a:rPr>
              <a:t>MGM611</a:t>
            </a:r>
            <a:endParaRPr kumimoji="0" lang="en-US" altLang="en-US" sz="3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/>
              <a:ea typeface="Alexandria"/>
              <a:cs typeface="Alexandria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F0FABAA-6B8F-1921-04EB-E46F2C3C455C}"/>
              </a:ext>
            </a:extLst>
          </p:cNvPr>
          <p:cNvSpPr/>
          <p:nvPr/>
        </p:nvSpPr>
        <p:spPr>
          <a:xfrm>
            <a:off x="4650257" y="616744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54" name="Graphic 21">
            <a:extLst>
              <a:ext uri="{FF2B5EF4-FFF2-40B4-BE49-F238E27FC236}">
                <a16:creationId xmlns:a16="http://schemas.microsoft.com/office/drawing/2014/main" id="{14C2040A-7DC8-1FD8-5D41-82F7B749B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46050" y="1058863"/>
            <a:ext cx="2216150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9428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T"/>
          <p:cNvSpPr>
            <a:spLocks noGrp="1"/>
          </p:cNvSpPr>
          <p:nvPr>
            <p:ph sz="quarter" idx="20"/>
          </p:nvPr>
        </p:nvSpPr>
        <p:spPr>
          <a:xfrm>
            <a:off x="1600200" y="2803357"/>
            <a:ext cx="5486400" cy="1251285"/>
          </a:xfrm>
        </p:spPr>
        <p:txBody>
          <a:bodyPr/>
          <a:lstStyle/>
          <a:p>
            <a:r>
              <a:rPr lang="en-US" sz="4800" dirty="0"/>
              <a:t>Current Liabilities</a:t>
            </a:r>
          </a:p>
        </p:txBody>
      </p:sp>
    </p:spTree>
    <p:extLst>
      <p:ext uri="{BB962C8B-B14F-4D97-AF65-F5344CB8AC3E}">
        <p14:creationId xmlns:p14="http://schemas.microsoft.com/office/powerpoint/2010/main" val="2319531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0"/>
            <a:ext cx="85344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4000" b="1" dirty="0">
                <a:ea typeface="Source Sans Pro" charset="0"/>
              </a:rPr>
              <a:t>Chapter Outline</a:t>
            </a:r>
          </a:p>
        </p:txBody>
      </p:sp>
      <p:sp>
        <p:nvSpPr>
          <p:cNvPr id="4" name="COB/LO"/>
          <p:cNvSpPr>
            <a:spLocks noGrp="1"/>
          </p:cNvSpPr>
          <p:nvPr>
            <p:ph sz="quarter" idx="14"/>
          </p:nvPr>
        </p:nvSpPr>
        <p:spPr>
          <a:xfrm>
            <a:off x="304800" y="1447800"/>
            <a:ext cx="8534400" cy="3200400"/>
          </a:xfrm>
        </p:spPr>
        <p:txBody>
          <a:bodyPr/>
          <a:lstStyle/>
          <a:p>
            <a:pPr lvl="1" indent="-520700">
              <a:lnSpc>
                <a:spcPct val="100000"/>
              </a:lnSpc>
              <a:spcBef>
                <a:spcPts val="1200"/>
              </a:spcBef>
            </a:pPr>
            <a:r>
              <a:rPr lang="en-US" sz="3200" b="1" dirty="0"/>
              <a:t>Learning Objectives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US" sz="2600" b="1" dirty="0">
                <a:solidFill>
                  <a:srgbClr val="990000"/>
                </a:solidFill>
              </a:rPr>
              <a:t>LO </a:t>
            </a:r>
            <a:r>
              <a:rPr lang="en-US" sz="2800" b="1" dirty="0">
                <a:solidFill>
                  <a:srgbClr val="990000"/>
                </a:solidFill>
              </a:rPr>
              <a:t>1</a:t>
            </a:r>
            <a:r>
              <a:rPr lang="en-US" sz="2800" dirty="0">
                <a:solidFill>
                  <a:schemeClr val="tx1"/>
                </a:solidFill>
              </a:rPr>
              <a:t>	</a:t>
            </a:r>
            <a:r>
              <a:rPr lang="en-US" sz="2800" dirty="0"/>
              <a:t>Explain how to account for current liabilities.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US" sz="2800" b="1" dirty="0">
                <a:solidFill>
                  <a:srgbClr val="990000"/>
                </a:solidFill>
              </a:rPr>
              <a:t>LO 2</a:t>
            </a:r>
            <a:r>
              <a:rPr lang="en-US" sz="2800" dirty="0"/>
              <a:t> 	Discuss how current liabilities are reported and 	analyzed.</a:t>
            </a: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315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SzPct val="100000"/>
              <a:buNone/>
            </a:pPr>
            <a:r>
              <a:rPr lang="en-US" altLang="en-US" sz="3200" b="1" dirty="0">
                <a:solidFill>
                  <a:srgbClr val="990000"/>
                </a:solidFill>
              </a:rPr>
              <a:t>What is a Current Liability?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dirty="0">
                <a:solidFill>
                  <a:srgbClr val="000000"/>
                </a:solidFill>
              </a:rPr>
              <a:t>A debt that a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sz="2800" dirty="0">
                <a:solidFill>
                  <a:srgbClr val="000000"/>
                </a:solidFill>
              </a:rPr>
              <a:t>company expects to pay within one year </a:t>
            </a:r>
            <a:r>
              <a:rPr lang="en-US" sz="2800" dirty="0">
                <a:solidFill>
                  <a:srgbClr val="FF0000"/>
                </a:solidFill>
              </a:rPr>
              <a:t>or 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sz="2800" dirty="0">
                <a:solidFill>
                  <a:srgbClr val="000000"/>
                </a:solidFill>
              </a:rPr>
              <a:t>the </a:t>
            </a:r>
            <a:r>
              <a:rPr lang="en-US" dirty="0">
                <a:solidFill>
                  <a:srgbClr val="000000"/>
                </a:solidFill>
              </a:rPr>
              <a:t>operating cycle, whichever is longer. </a:t>
            </a:r>
          </a:p>
          <a:p>
            <a:pPr marL="0" indent="0">
              <a:lnSpc>
                <a:spcPct val="100000"/>
              </a:lnSpc>
              <a:spcBef>
                <a:spcPts val="1800"/>
              </a:spcBef>
              <a:buClr>
                <a:srgbClr val="990000"/>
              </a:buClr>
              <a:buNone/>
            </a:pPr>
            <a:r>
              <a:rPr lang="en-US" altLang="en-US" dirty="0">
                <a:solidFill>
                  <a:srgbClr val="000000"/>
                </a:solidFill>
              </a:rPr>
              <a:t>Current liabilities include </a:t>
            </a:r>
            <a:r>
              <a:rPr lang="en-US" altLang="en-US" b="1" dirty="0">
                <a:solidFill>
                  <a:srgbClr val="000000"/>
                </a:solidFill>
              </a:rPr>
              <a:t>notes payable</a:t>
            </a:r>
            <a:r>
              <a:rPr lang="en-US" altLang="en-US" dirty="0">
                <a:solidFill>
                  <a:srgbClr val="000000"/>
                </a:solidFill>
              </a:rPr>
              <a:t>, </a:t>
            </a:r>
            <a:r>
              <a:rPr lang="en-US" altLang="en-US" b="1" dirty="0">
                <a:solidFill>
                  <a:srgbClr val="000000"/>
                </a:solidFill>
              </a:rPr>
              <a:t>accounts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b="1" dirty="0">
                <a:solidFill>
                  <a:srgbClr val="000000"/>
                </a:solidFill>
              </a:rPr>
              <a:t>payable</a:t>
            </a:r>
            <a:r>
              <a:rPr lang="en-US" altLang="en-US" dirty="0">
                <a:solidFill>
                  <a:srgbClr val="000000"/>
                </a:solidFill>
              </a:rPr>
              <a:t>, </a:t>
            </a:r>
            <a:r>
              <a:rPr lang="en-US" altLang="en-US" b="1" dirty="0">
                <a:solidFill>
                  <a:srgbClr val="000000"/>
                </a:solidFill>
              </a:rPr>
              <a:t>unearned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b="1" dirty="0">
                <a:solidFill>
                  <a:srgbClr val="000000"/>
                </a:solidFill>
              </a:rPr>
              <a:t>revenues</a:t>
            </a:r>
            <a:r>
              <a:rPr lang="en-US" altLang="en-US" dirty="0">
                <a:solidFill>
                  <a:srgbClr val="000000"/>
                </a:solidFill>
              </a:rPr>
              <a:t>, and </a:t>
            </a:r>
            <a:r>
              <a:rPr lang="en-US" altLang="en-US" b="1" dirty="0">
                <a:solidFill>
                  <a:srgbClr val="000000"/>
                </a:solidFill>
              </a:rPr>
              <a:t>accrued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b="1" dirty="0">
                <a:solidFill>
                  <a:srgbClr val="000000"/>
                </a:solidFill>
              </a:rPr>
              <a:t>liabilities</a:t>
            </a:r>
            <a:r>
              <a:rPr lang="en-US" altLang="en-US" dirty="0">
                <a:solidFill>
                  <a:srgbClr val="000000"/>
                </a:solidFill>
              </a:rPr>
              <a:t> such as </a:t>
            </a:r>
            <a:r>
              <a:rPr lang="en-US" altLang="en-US" b="1" dirty="0">
                <a:solidFill>
                  <a:srgbClr val="000000"/>
                </a:solidFill>
              </a:rPr>
              <a:t>taxes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b="1" dirty="0">
                <a:solidFill>
                  <a:srgbClr val="000000"/>
                </a:solidFill>
              </a:rPr>
              <a:t>payable</a:t>
            </a:r>
            <a:r>
              <a:rPr lang="en-US" altLang="en-US" dirty="0">
                <a:solidFill>
                  <a:srgbClr val="000000"/>
                </a:solidFill>
              </a:rPr>
              <a:t>, </a:t>
            </a:r>
            <a:r>
              <a:rPr lang="en-US" altLang="en-US" b="1" dirty="0">
                <a:solidFill>
                  <a:srgbClr val="000000"/>
                </a:solidFill>
              </a:rPr>
              <a:t>salaries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b="1" dirty="0">
                <a:solidFill>
                  <a:srgbClr val="000000"/>
                </a:solidFill>
              </a:rPr>
              <a:t>and wages payable</a:t>
            </a:r>
            <a:r>
              <a:rPr lang="en-US" altLang="en-US" dirty="0">
                <a:solidFill>
                  <a:srgbClr val="000000"/>
                </a:solidFill>
              </a:rPr>
              <a:t>, and </a:t>
            </a:r>
            <a:r>
              <a:rPr lang="en-US" altLang="en-US" b="1" dirty="0">
                <a:solidFill>
                  <a:srgbClr val="000000"/>
                </a:solidFill>
              </a:rPr>
              <a:t>interest payable</a:t>
            </a:r>
            <a:r>
              <a:rPr lang="en-US" altLang="en-US" dirty="0">
                <a:solidFill>
                  <a:srgbClr val="000000"/>
                </a:solidFill>
              </a:rPr>
              <a:t>.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Accounting for Current Liabilities</a:t>
            </a:r>
          </a:p>
        </p:txBody>
      </p:sp>
    </p:spTree>
    <p:extLst>
      <p:ext uri="{BB962C8B-B14F-4D97-AF65-F5344CB8AC3E}">
        <p14:creationId xmlns:p14="http://schemas.microsoft.com/office/powerpoint/2010/main" val="1140469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223624" cy="4495800"/>
          </a:xfrm>
          <a:prstGeom prst="rect">
            <a:avLst/>
          </a:prstGeom>
        </p:spPr>
        <p:txBody>
          <a:bodyPr/>
          <a:lstStyle/>
          <a:p>
            <a:pPr marL="0" lvl="1" indent="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None/>
            </a:pPr>
            <a:r>
              <a:rPr lang="en-US" altLang="en-US" sz="2800" dirty="0">
                <a:cs typeface="Times New Roman" pitchFamily="18" charset="0"/>
              </a:rPr>
              <a:t>To be classified as a current liability, a debt must be expected to be paid within:</a:t>
            </a:r>
          </a:p>
          <a:p>
            <a:pPr marL="914400" lvl="1" indent="-4572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800" dirty="0">
                <a:cs typeface="Times New Roman" pitchFamily="18" charset="0"/>
              </a:rPr>
              <a:t>one year</a:t>
            </a:r>
          </a:p>
          <a:p>
            <a:pPr marL="914400" lvl="1" indent="-4572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800" dirty="0">
                <a:cs typeface="Times New Roman" pitchFamily="18" charset="0"/>
              </a:rPr>
              <a:t>the operating cycle</a:t>
            </a:r>
          </a:p>
          <a:p>
            <a:pPr marL="914400" lvl="1" indent="-4572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800" dirty="0">
                <a:cs typeface="Times New Roman" pitchFamily="18" charset="0"/>
              </a:rPr>
              <a:t>2 years</a:t>
            </a:r>
          </a:p>
          <a:p>
            <a:pPr marL="914400" lvl="1" indent="-4572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800" dirty="0">
                <a:cs typeface="Times New Roman" pitchFamily="18" charset="0"/>
              </a:rPr>
              <a:t>(a) or (b), whichever is longer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9" name="Notched Right Arrow 8"/>
          <p:cNvSpPr/>
          <p:nvPr/>
        </p:nvSpPr>
        <p:spPr bwMode="auto">
          <a:xfrm>
            <a:off x="228600" y="4251252"/>
            <a:ext cx="554182" cy="457200"/>
          </a:xfrm>
          <a:prstGeom prst="notchedRightArrow">
            <a:avLst/>
          </a:prstGeom>
          <a:solidFill>
            <a:srgbClr val="196E78"/>
          </a:solidFill>
          <a:ln w="28575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Accounting for Current Liabilities</a:t>
            </a:r>
          </a:p>
        </p:txBody>
      </p:sp>
    </p:spTree>
    <p:extLst>
      <p:ext uri="{BB962C8B-B14F-4D97-AF65-F5344CB8AC3E}">
        <p14:creationId xmlns:p14="http://schemas.microsoft.com/office/powerpoint/2010/main" val="4213364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298824" y="1408331"/>
            <a:ext cx="8616576" cy="4763869"/>
          </a:xfrm>
          <a:prstGeom prst="rect">
            <a:avLst/>
          </a:prstGeom>
        </p:spPr>
        <p:txBody>
          <a:bodyPr/>
          <a:lstStyle/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SzPct val="100000"/>
              <a:buNone/>
            </a:pPr>
            <a:r>
              <a:rPr lang="en-US" altLang="en-US" sz="3200" b="1" dirty="0">
                <a:solidFill>
                  <a:srgbClr val="990000"/>
                </a:solidFill>
              </a:rPr>
              <a:t>Notes Payable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sz="2800" dirty="0">
                <a:solidFill>
                  <a:srgbClr val="000000"/>
                </a:solidFill>
              </a:rPr>
              <a:t>Written </a:t>
            </a:r>
            <a:r>
              <a:rPr lang="en-US" altLang="en-US" sz="2800" dirty="0">
                <a:solidFill>
                  <a:srgbClr val="FF0000"/>
                </a:solidFill>
              </a:rPr>
              <a:t>promissory</a:t>
            </a:r>
            <a:r>
              <a:rPr lang="en-US" altLang="en-US" sz="2800" dirty="0">
                <a:solidFill>
                  <a:srgbClr val="000000"/>
                </a:solidFill>
              </a:rPr>
              <a:t> note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sz="2800" dirty="0">
                <a:solidFill>
                  <a:srgbClr val="000000"/>
                </a:solidFill>
              </a:rPr>
              <a:t>Frequently issued to meet short-term financing needs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sz="2800" dirty="0">
                <a:solidFill>
                  <a:srgbClr val="000000"/>
                </a:solidFill>
              </a:rPr>
              <a:t>Requires borrower to pay interest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sz="2800" dirty="0">
                <a:solidFill>
                  <a:srgbClr val="000000"/>
                </a:solidFill>
              </a:rPr>
              <a:t>Issued for varying periods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Accounting for Current Liabilities</a:t>
            </a:r>
          </a:p>
        </p:txBody>
      </p:sp>
    </p:spTree>
    <p:extLst>
      <p:ext uri="{BB962C8B-B14F-4D97-AF65-F5344CB8AC3E}">
        <p14:creationId xmlns:p14="http://schemas.microsoft.com/office/powerpoint/2010/main" val="2108900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09456" y="1484531"/>
            <a:ext cx="8616576" cy="453526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2600" b="1" dirty="0"/>
              <a:t>Illustration:</a:t>
            </a:r>
            <a:r>
              <a:rPr lang="en-US" sz="2600" dirty="0"/>
              <a:t> First Hunan Bank agrees to lend </a:t>
            </a:r>
            <a:r>
              <a:rPr lang="en-US" sz="2600" dirty="0">
                <a:solidFill>
                  <a:srgbClr val="FF0000"/>
                </a:solidFill>
              </a:rPr>
              <a:t>¥100,000 </a:t>
            </a:r>
            <a:r>
              <a:rPr lang="en-US" sz="2600" dirty="0"/>
              <a:t>on </a:t>
            </a:r>
            <a:r>
              <a:rPr lang="en-US" sz="2600" dirty="0">
                <a:solidFill>
                  <a:srgbClr val="FF0000"/>
                </a:solidFill>
              </a:rPr>
              <a:t>September 1,</a:t>
            </a:r>
            <a:r>
              <a:rPr lang="en-US" sz="2600" dirty="0"/>
              <a:t> </a:t>
            </a:r>
            <a:r>
              <a:rPr lang="en-US" sz="2600" dirty="0">
                <a:solidFill>
                  <a:srgbClr val="FF0000"/>
                </a:solidFill>
              </a:rPr>
              <a:t>2020,</a:t>
            </a:r>
            <a:r>
              <a:rPr lang="en-US" sz="2600" dirty="0"/>
              <a:t> if Yang Enterprises </a:t>
            </a:r>
            <a:r>
              <a:rPr lang="en-US" sz="2600" dirty="0">
                <a:solidFill>
                  <a:srgbClr val="FF0000"/>
                </a:solidFill>
              </a:rPr>
              <a:t>signs a ¥100,000, 12%, four-month note maturing on January 1 </a:t>
            </a:r>
            <a:r>
              <a:rPr lang="en-US" sz="2600" dirty="0"/>
              <a:t>(amounts in thousands). When a company issues an interest-bearing note, the amount of assets it receives upon issuance of the note generally equals the note’s face value which is equal ¥100,000 the journal entry to record the issuance of notes will be.</a:t>
            </a:r>
          </a:p>
          <a:p>
            <a:pPr marL="0" indent="0">
              <a:lnSpc>
                <a:spcPct val="100000"/>
              </a:lnSpc>
              <a:spcBef>
                <a:spcPts val="18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FF0000"/>
                </a:solidFill>
              </a:rPr>
              <a:t>Sept. 1</a:t>
            </a:r>
            <a:r>
              <a:rPr lang="en-US" altLang="en-US" sz="2600" dirty="0">
                <a:solidFill>
                  <a:srgbClr val="000000"/>
                </a:solidFill>
              </a:rPr>
              <a:t>	Cash	100,000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		Notes Payable		100,000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9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Notes Payable</a:t>
            </a:r>
          </a:p>
        </p:txBody>
      </p:sp>
    </p:spTree>
    <p:extLst>
      <p:ext uri="{BB962C8B-B14F-4D97-AF65-F5344CB8AC3E}">
        <p14:creationId xmlns:p14="http://schemas.microsoft.com/office/powerpoint/2010/main" val="3751107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09456" y="1484531"/>
            <a:ext cx="8616576" cy="430666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2600" b="1" dirty="0"/>
              <a:t>Illustration:</a:t>
            </a:r>
            <a:r>
              <a:rPr lang="en-US" sz="2600" dirty="0"/>
              <a:t> If Yang prepares financial statements annually, it makes an adjusting entry at </a:t>
            </a:r>
            <a:r>
              <a:rPr lang="en-US" sz="2600" dirty="0">
                <a:solidFill>
                  <a:srgbClr val="FF0000"/>
                </a:solidFill>
              </a:rPr>
              <a:t>December 31 </a:t>
            </a:r>
            <a:r>
              <a:rPr lang="en-US" sz="2600" dirty="0"/>
              <a:t>to recognize interest expense and interest payable. Compute the interest for the </a:t>
            </a:r>
            <a:r>
              <a:rPr lang="en-US" sz="2600" dirty="0">
                <a:solidFill>
                  <a:srgbClr val="FF0000"/>
                </a:solidFill>
              </a:rPr>
              <a:t>four months </a:t>
            </a:r>
            <a:r>
              <a:rPr lang="en-US" sz="2600" dirty="0"/>
              <a:t>ended December 31, 2020.</a:t>
            </a:r>
          </a:p>
          <a:p>
            <a:pPr marL="0" indent="0" algn="ctr">
              <a:lnSpc>
                <a:spcPct val="100000"/>
              </a:lnSpc>
              <a:spcBef>
                <a:spcPts val="1800"/>
              </a:spcBef>
              <a:buNone/>
            </a:pPr>
            <a:r>
              <a:rPr lang="en-US" altLang="en-US" sz="2600" dirty="0"/>
              <a:t>¥100,000 x 12% x 4/12 = </a:t>
            </a:r>
            <a:r>
              <a:rPr lang="en-US" altLang="en-US" sz="2600" b="1" dirty="0">
                <a:solidFill>
                  <a:srgbClr val="990000"/>
                </a:solidFill>
              </a:rPr>
              <a:t>¥4,000</a:t>
            </a:r>
            <a:endParaRPr lang="en-US" sz="2600" dirty="0"/>
          </a:p>
          <a:p>
            <a:pPr marL="0" indent="0">
              <a:lnSpc>
                <a:spcPct val="100000"/>
              </a:lnSpc>
              <a:spcBef>
                <a:spcPts val="18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sz="2600" dirty="0"/>
              <a:t>Yang makes an adjusting entry as follows.</a:t>
            </a:r>
            <a:endParaRPr lang="en-US" altLang="en-US" sz="2600" dirty="0"/>
          </a:p>
          <a:p>
            <a:pPr marL="0" indent="0">
              <a:lnSpc>
                <a:spcPct val="100000"/>
              </a:lnSpc>
              <a:spcBef>
                <a:spcPts val="18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Dec. 31	Interest Expense	4,000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		Interest Payable		4,000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9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Notes Payable</a:t>
            </a:r>
          </a:p>
        </p:txBody>
      </p:sp>
    </p:spTree>
    <p:extLst>
      <p:ext uri="{BB962C8B-B14F-4D97-AF65-F5344CB8AC3E}">
        <p14:creationId xmlns:p14="http://schemas.microsoft.com/office/powerpoint/2010/main" val="65723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09456" y="1484531"/>
            <a:ext cx="8616576" cy="476386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2600" b="1" dirty="0"/>
              <a:t>Illustration:</a:t>
            </a:r>
            <a:r>
              <a:rPr lang="en-US" sz="2600" dirty="0"/>
              <a:t> At maturity (January 1, 2021), Yang must pay the face value of the note </a:t>
            </a:r>
            <a:r>
              <a:rPr lang="en-US" sz="2600" dirty="0">
                <a:solidFill>
                  <a:srgbClr val="FF0000"/>
                </a:solidFill>
              </a:rPr>
              <a:t>plus</a:t>
            </a:r>
            <a:r>
              <a:rPr lang="en-US" sz="2600" dirty="0"/>
              <a:t> interest. It records payment of the </a:t>
            </a:r>
            <a:r>
              <a:rPr lang="en-US" sz="2600" dirty="0">
                <a:solidFill>
                  <a:srgbClr val="FF0000"/>
                </a:solidFill>
              </a:rPr>
              <a:t>note and accrued interest as follows.</a:t>
            </a:r>
          </a:p>
          <a:p>
            <a:pPr marL="0" indent="0">
              <a:lnSpc>
                <a:spcPct val="100000"/>
              </a:lnSpc>
              <a:spcBef>
                <a:spcPts val="18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Jan. 1	Notes Payable	100,000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	Interest Payable	4,000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		Cash		104,000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9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Notes Payable</a:t>
            </a:r>
          </a:p>
        </p:txBody>
      </p:sp>
    </p:spTree>
    <p:extLst>
      <p:ext uri="{BB962C8B-B14F-4D97-AF65-F5344CB8AC3E}">
        <p14:creationId xmlns:p14="http://schemas.microsoft.com/office/powerpoint/2010/main" val="90291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298824" y="1408331"/>
            <a:ext cx="8616576" cy="4763869"/>
          </a:xfrm>
          <a:prstGeom prst="rect">
            <a:avLst/>
          </a:prstGeom>
        </p:spPr>
        <p:txBody>
          <a:bodyPr/>
          <a:lstStyle/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SzPct val="100000"/>
              <a:buNone/>
            </a:pPr>
            <a:r>
              <a:rPr lang="en-US" altLang="en-US" sz="3200" b="1" dirty="0">
                <a:solidFill>
                  <a:srgbClr val="990000"/>
                </a:solidFill>
              </a:rPr>
              <a:t>Sales Taxes Payable (Liability)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sz="2800" dirty="0">
                <a:solidFill>
                  <a:srgbClr val="000000"/>
                </a:solidFill>
              </a:rPr>
              <a:t>Sales taxes are expressed as a stated percentage of sales price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sz="2800" dirty="0">
                <a:solidFill>
                  <a:srgbClr val="000000"/>
                </a:solidFill>
              </a:rPr>
              <a:t>Selling company (retailer) </a:t>
            </a:r>
          </a:p>
          <a:p>
            <a:pPr lvl="2" indent="-339725">
              <a:lnSpc>
                <a:spcPct val="100000"/>
              </a:lnSpc>
              <a:spcBef>
                <a:spcPts val="9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000000"/>
                </a:solidFill>
              </a:rPr>
              <a:t>collects tax from customer</a:t>
            </a:r>
          </a:p>
          <a:p>
            <a:pPr lvl="2" indent="-339725">
              <a:lnSpc>
                <a:spcPct val="100000"/>
              </a:lnSpc>
              <a:spcBef>
                <a:spcPts val="9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000000"/>
                </a:solidFill>
              </a:rPr>
              <a:t>enters tax separately in cash register or includes in total receipts</a:t>
            </a:r>
          </a:p>
          <a:p>
            <a:pPr lvl="2" indent="-339725">
              <a:lnSpc>
                <a:spcPct val="100000"/>
              </a:lnSpc>
              <a:spcBef>
                <a:spcPts val="9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000000"/>
                </a:solidFill>
              </a:rPr>
              <a:t>remits the collections to state’s department of revenue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Accounting for Current Liabilities</a:t>
            </a:r>
          </a:p>
        </p:txBody>
      </p:sp>
    </p:spTree>
    <p:extLst>
      <p:ext uri="{BB962C8B-B14F-4D97-AF65-F5344CB8AC3E}">
        <p14:creationId xmlns:p14="http://schemas.microsoft.com/office/powerpoint/2010/main" val="18559574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09456" y="1484531"/>
            <a:ext cx="8616576" cy="476386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2600" b="1" dirty="0"/>
              <a:t>Illustration:</a:t>
            </a:r>
            <a:r>
              <a:rPr lang="en-US" sz="2600" dirty="0"/>
              <a:t> </a:t>
            </a:r>
            <a:r>
              <a:rPr lang="en-US" altLang="en-US" sz="2400" dirty="0"/>
              <a:t>The March 25 cash register reading for Cooley Grocery shows sales of €10,000 and sales taxes of €600 (sales tax rate of 6%), the journal entry is:</a:t>
            </a:r>
            <a:endParaRPr lang="en-US" sz="2600" dirty="0"/>
          </a:p>
          <a:p>
            <a:pPr marL="0" indent="0">
              <a:lnSpc>
                <a:spcPct val="100000"/>
              </a:lnSpc>
              <a:spcBef>
                <a:spcPts val="18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Mar. 25	Cash	10,600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		Sales Revenue		10,000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		Sales Taxes Payable		600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9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Sales Taxes Payable</a:t>
            </a:r>
          </a:p>
        </p:txBody>
      </p:sp>
    </p:spTree>
    <p:extLst>
      <p:ext uri="{BB962C8B-B14F-4D97-AF65-F5344CB8AC3E}">
        <p14:creationId xmlns:p14="http://schemas.microsoft.com/office/powerpoint/2010/main" val="3214907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09562" y="1289033"/>
            <a:ext cx="8616576" cy="512164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sz="2600" dirty="0"/>
              <a:t>Sometimes companies do not enter sales taxes separately in the cash register. If Cooley Grocery enters </a:t>
            </a:r>
            <a:r>
              <a:rPr lang="en-US" altLang="en-US" sz="2600" dirty="0">
                <a:solidFill>
                  <a:srgbClr val="FF0000"/>
                </a:solidFill>
              </a:rPr>
              <a:t>total receipts </a:t>
            </a:r>
            <a:r>
              <a:rPr lang="en-US" altLang="en-US" sz="2600" dirty="0"/>
              <a:t>of €10,600.  Because the amount received from the sale is equal to the sales price 100% </a:t>
            </a:r>
            <a:r>
              <a:rPr lang="en-US" altLang="en-US" sz="2600" dirty="0">
                <a:solidFill>
                  <a:srgbClr val="FF0000"/>
                </a:solidFill>
              </a:rPr>
              <a:t>plus 6%</a:t>
            </a:r>
            <a:r>
              <a:rPr lang="en-US" altLang="en-US" sz="2600" dirty="0"/>
              <a:t> of sales, we compute the sales amount as follows:</a:t>
            </a:r>
          </a:p>
          <a:p>
            <a:pPr marL="0" indent="0" algn="ctr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sz="2600" dirty="0"/>
              <a:t>€10,600 ÷ 1.06 = </a:t>
            </a:r>
            <a:r>
              <a:rPr lang="en-US" altLang="en-US" sz="2600" b="1" dirty="0"/>
              <a:t>€10,000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sz="2600" dirty="0"/>
              <a:t>                                  </a:t>
            </a:r>
            <a:r>
              <a:rPr lang="en-US" altLang="en-US" sz="2600" b="1" dirty="0">
                <a:solidFill>
                  <a:srgbClr val="FF0000"/>
                </a:solidFill>
              </a:rPr>
              <a:t>Or</a:t>
            </a:r>
            <a:r>
              <a:rPr lang="en-US" altLang="en-US" sz="2600" dirty="0"/>
              <a:t> 10600 *(106/100)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sz="2600" dirty="0">
                <a:solidFill>
                  <a:srgbClr val="FF0000"/>
                </a:solidFill>
              </a:rPr>
              <a:t>The journal entry is:</a:t>
            </a:r>
            <a:endParaRPr lang="en-US" sz="2600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Mar. 25	Cash	10,600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		Sales Revenue		10,000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  <a:tabLst>
                <a:tab pos="1371600" algn="l"/>
                <a:tab pos="1887538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		Sales Taxes Payable		600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9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Sales Taxes Payable</a:t>
            </a:r>
          </a:p>
        </p:txBody>
      </p:sp>
    </p:spTree>
    <p:extLst>
      <p:ext uri="{BB962C8B-B14F-4D97-AF65-F5344CB8AC3E}">
        <p14:creationId xmlns:p14="http://schemas.microsoft.com/office/powerpoint/2010/main" val="277743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>
          <a:xfrm>
            <a:off x="6483202" y="6322547"/>
            <a:ext cx="2381250" cy="365125"/>
          </a:xfrm>
        </p:spPr>
        <p:txBody>
          <a:bodyPr/>
          <a:lstStyle/>
          <a:p>
            <a:fld id="{67B19427-F580-D146-B60E-4CADEE75497F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624" y="1447800"/>
            <a:ext cx="8534400" cy="4773741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SzPct val="100000"/>
              <a:buNone/>
            </a:pPr>
            <a:r>
              <a:rPr lang="en-US" sz="2600" dirty="0"/>
              <a:t>How is the sales tax amount determined when the cash register total includes sales taxes?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80000"/>
              <a:buNone/>
            </a:pPr>
            <a:r>
              <a:rPr lang="en-US" sz="2600" b="1" dirty="0">
                <a:solidFill>
                  <a:srgbClr val="FF0000"/>
                </a:solidFill>
              </a:rPr>
              <a:t>Solution</a:t>
            </a:r>
            <a:r>
              <a:rPr lang="en-US" sz="2600" dirty="0">
                <a:solidFill>
                  <a:srgbClr val="FF0000"/>
                </a:solidFill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80000"/>
              <a:buNone/>
            </a:pPr>
            <a:r>
              <a:rPr lang="en-US" sz="2600" b="1" dirty="0"/>
              <a:t>First</a:t>
            </a:r>
            <a:r>
              <a:rPr lang="en-US" sz="2600" dirty="0"/>
              <a:t>, </a:t>
            </a:r>
            <a:r>
              <a:rPr lang="en-US" sz="2600" dirty="0">
                <a:solidFill>
                  <a:srgbClr val="FF0000"/>
                </a:solidFill>
              </a:rPr>
              <a:t>divide</a:t>
            </a:r>
            <a:r>
              <a:rPr lang="en-US" sz="2600" dirty="0"/>
              <a:t> the total cash register receipts by 100% plus the sales tax percentage to find the sales revenue amount.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80000"/>
              <a:buNone/>
            </a:pPr>
            <a:r>
              <a:rPr lang="en-US" sz="2600" b="1" dirty="0"/>
              <a:t>Second</a:t>
            </a:r>
            <a:r>
              <a:rPr lang="en-US" sz="2600" dirty="0"/>
              <a:t>, </a:t>
            </a:r>
            <a:r>
              <a:rPr lang="en-US" sz="2600" dirty="0">
                <a:solidFill>
                  <a:srgbClr val="FF0000"/>
                </a:solidFill>
              </a:rPr>
              <a:t>subtract</a:t>
            </a:r>
            <a:r>
              <a:rPr lang="en-US" sz="2600" dirty="0"/>
              <a:t> the sales revenue amount from the total cash register receipts to determine the sales taxes.</a:t>
            </a:r>
            <a:endParaRPr lang="en-US" altLang="en-US" sz="2600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DO IT! 1    </a:t>
            </a:r>
            <a:r>
              <a:rPr lang="en-US" b="1" dirty="0">
                <a:solidFill>
                  <a:srgbClr val="196E78"/>
                </a:solidFill>
                <a:ea typeface="Source Sans Pro" charset="0"/>
              </a:rPr>
              <a:t>Current Liabilities</a:t>
            </a:r>
            <a:endParaRPr lang="en-US" sz="2000" b="1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334320" y="762000"/>
            <a:ext cx="0" cy="457200"/>
          </a:xfrm>
          <a:prstGeom prst="line">
            <a:avLst/>
          </a:prstGeom>
          <a:ln w="38100">
            <a:solidFill>
              <a:srgbClr val="196E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9995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298824" y="1408331"/>
            <a:ext cx="8616576" cy="4763869"/>
          </a:xfrm>
          <a:prstGeom prst="rect">
            <a:avLst/>
          </a:prstGeom>
        </p:spPr>
        <p:txBody>
          <a:bodyPr/>
          <a:lstStyle/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SzPct val="100000"/>
              <a:buNone/>
            </a:pPr>
            <a:r>
              <a:rPr lang="en-US" altLang="en-US" sz="3200" b="1" dirty="0">
                <a:solidFill>
                  <a:srgbClr val="990000"/>
                </a:solidFill>
              </a:rPr>
              <a:t>Unearned Revenues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None/>
            </a:pPr>
            <a:r>
              <a:rPr lang="en-US" altLang="en-US" sz="2800" dirty="0">
                <a:solidFill>
                  <a:srgbClr val="000000"/>
                </a:solidFill>
              </a:rPr>
              <a:t>Revenues received from customers </a:t>
            </a:r>
            <a:r>
              <a:rPr lang="en-US" altLang="en-US" sz="2800" dirty="0">
                <a:solidFill>
                  <a:srgbClr val="FF0000"/>
                </a:solidFill>
              </a:rPr>
              <a:t>before</a:t>
            </a:r>
            <a:r>
              <a:rPr lang="en-US" altLang="en-US" sz="2800" dirty="0">
                <a:solidFill>
                  <a:srgbClr val="000000"/>
                </a:solidFill>
              </a:rPr>
              <a:t> the company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dirty="0">
                <a:solidFill>
                  <a:srgbClr val="FF0000"/>
                </a:solidFill>
              </a:rPr>
              <a:t>delivers</a:t>
            </a:r>
            <a:r>
              <a:rPr lang="en-US" altLang="en-US" dirty="0">
                <a:solidFill>
                  <a:srgbClr val="000000"/>
                </a:solidFill>
              </a:rPr>
              <a:t> goods or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sz="2800" dirty="0">
                <a:solidFill>
                  <a:srgbClr val="FF0000"/>
                </a:solidFill>
              </a:rPr>
              <a:t>provides</a:t>
            </a:r>
            <a:r>
              <a:rPr lang="en-US" altLang="en-US" sz="2800" dirty="0">
                <a:solidFill>
                  <a:srgbClr val="000000"/>
                </a:solidFill>
              </a:rPr>
              <a:t> services.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Accounting for Current Liabilities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816621"/>
              </p:ext>
            </p:extLst>
          </p:nvPr>
        </p:nvGraphicFramePr>
        <p:xfrm>
          <a:off x="315432" y="3962400"/>
          <a:ext cx="8546378" cy="19385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86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1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470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21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087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2245"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Account Title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Type of Business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Unearned</a:t>
                      </a:r>
                      <a:r>
                        <a:rPr lang="en-US" sz="2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Revenue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Revenue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u="none" strike="noStrike" dirty="0">
                          <a:effectLst/>
                        </a:rPr>
                        <a:t>Airline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u="none" strike="noStrike" dirty="0">
                          <a:effectLst/>
                        </a:rPr>
                        <a:t>Unearned Ticket Revenue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u="none" strike="noStrike" dirty="0">
                          <a:effectLst/>
                        </a:rPr>
                        <a:t>Ticket Revenue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u="none" strike="noStrike" dirty="0">
                          <a:effectLst/>
                        </a:rPr>
                        <a:t>Magazine publisher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u="none" strike="noStrike" dirty="0">
                          <a:effectLst/>
                        </a:rPr>
                        <a:t>Unearned Subscription Revenue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u="none" strike="noStrike" dirty="0">
                          <a:effectLst/>
                        </a:rPr>
                        <a:t>Subscription Revenue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u="none" strike="noStrike" dirty="0">
                          <a:effectLst/>
                        </a:rPr>
                        <a:t>Hotel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u="none" strike="noStrike" dirty="0">
                          <a:effectLst/>
                        </a:rPr>
                        <a:t>Unearned Rent Revenue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u="none" strike="noStrike" dirty="0">
                          <a:effectLst/>
                        </a:rPr>
                        <a:t>Rent Revenue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78490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09456" y="1484531"/>
            <a:ext cx="8616576" cy="476386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2600" b="1" dirty="0"/>
              <a:t>Illustration:</a:t>
            </a:r>
            <a:r>
              <a:rPr lang="en-US" sz="2600" dirty="0"/>
              <a:t> </a:t>
            </a:r>
            <a:r>
              <a:rPr lang="en-US" altLang="en-US" sz="2600" dirty="0"/>
              <a:t>Liverpool F.C. sells 10,000 season soccer (football) tickets at £50 each for </a:t>
            </a:r>
            <a:r>
              <a:rPr lang="en-US" altLang="en-US" sz="2600" dirty="0">
                <a:solidFill>
                  <a:srgbClr val="FF0000"/>
                </a:solidFill>
              </a:rPr>
              <a:t>its five-game home schedule</a:t>
            </a:r>
            <a:r>
              <a:rPr lang="en-US" altLang="en-US" sz="2600" dirty="0"/>
              <a:t>. The entry for the sale of season tickets is:</a:t>
            </a:r>
            <a:endParaRPr lang="en-US" sz="2600" dirty="0"/>
          </a:p>
          <a:p>
            <a:pPr marL="0" indent="0">
              <a:lnSpc>
                <a:spcPct val="100000"/>
              </a:lnSpc>
              <a:spcBef>
                <a:spcPts val="1800"/>
              </a:spcBef>
              <a:buNone/>
              <a:tabLst>
                <a:tab pos="1143000" algn="l"/>
                <a:tab pos="1600200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Aug. 6	Cash  </a:t>
            </a:r>
            <a:r>
              <a:rPr lang="en-US" altLang="en-US" sz="2400" dirty="0">
                <a:solidFill>
                  <a:srgbClr val="000000"/>
                </a:solidFill>
              </a:rPr>
              <a:t>(10,000 x £50)</a:t>
            </a:r>
            <a:r>
              <a:rPr lang="en-US" altLang="en-US" sz="2600" dirty="0">
                <a:solidFill>
                  <a:srgbClr val="000000"/>
                </a:solidFill>
              </a:rPr>
              <a:t>	500,000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  <a:tabLst>
                <a:tab pos="1143000" algn="l"/>
                <a:tab pos="1600200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		Unearned Ticket Revenue		500,000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sz="2600" dirty="0">
                <a:solidFill>
                  <a:srgbClr val="FF0000"/>
                </a:solidFill>
              </a:rPr>
              <a:t>As each game is completed</a:t>
            </a:r>
            <a:r>
              <a:rPr lang="en-US" altLang="en-US" sz="2600" dirty="0"/>
              <a:t>, Liverpool records the recognition of revenue with the following entry:</a:t>
            </a:r>
            <a:endParaRPr lang="en-US" sz="2600" dirty="0"/>
          </a:p>
          <a:p>
            <a:pPr marL="0" indent="0">
              <a:lnSpc>
                <a:spcPct val="100000"/>
              </a:lnSpc>
              <a:spcBef>
                <a:spcPts val="1800"/>
              </a:spcBef>
              <a:buNone/>
              <a:tabLst>
                <a:tab pos="1143000" algn="l"/>
                <a:tab pos="1600200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Sept. 7	Unearned Ticket Revenue 	100,000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  <a:tabLst>
                <a:tab pos="1143000" algn="l"/>
                <a:tab pos="1600200" algn="l"/>
                <a:tab pos="6400800" algn="r"/>
                <a:tab pos="7942263" algn="r"/>
              </a:tabLst>
            </a:pPr>
            <a:r>
              <a:rPr lang="en-US" altLang="en-US" sz="2600" dirty="0">
                <a:solidFill>
                  <a:srgbClr val="000000"/>
                </a:solidFill>
              </a:rPr>
              <a:t>		Ticket Revenue		100,000		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9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Unearned Revenue</a:t>
            </a:r>
          </a:p>
        </p:txBody>
      </p:sp>
    </p:spTree>
    <p:extLst>
      <p:ext uri="{BB962C8B-B14F-4D97-AF65-F5344CB8AC3E}">
        <p14:creationId xmlns:p14="http://schemas.microsoft.com/office/powerpoint/2010/main" val="3675294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298824" y="1408331"/>
            <a:ext cx="8616576" cy="4763869"/>
          </a:xfrm>
          <a:prstGeom prst="rect">
            <a:avLst/>
          </a:prstGeom>
          <a:ln w="9525">
            <a:solidFill>
              <a:schemeClr val="bg1"/>
            </a:solidFill>
          </a:ln>
        </p:spPr>
        <p:txBody>
          <a:bodyPr/>
          <a:lstStyle/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SzPct val="100000"/>
              <a:buNone/>
            </a:pPr>
            <a:r>
              <a:rPr lang="en-US" sz="3200" b="1" dirty="0">
                <a:solidFill>
                  <a:srgbClr val="990000"/>
                </a:solidFill>
              </a:rPr>
              <a:t>Current Maturities of Long-Term Debt</a:t>
            </a:r>
            <a:endParaRPr lang="en-US" altLang="en-US" sz="2800" dirty="0">
              <a:solidFill>
                <a:srgbClr val="000000"/>
              </a:solidFill>
            </a:endParaRP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sz="2800" dirty="0">
                <a:solidFill>
                  <a:srgbClr val="000000"/>
                </a:solidFill>
              </a:rPr>
              <a:t>Portion of debt that comes due in </a:t>
            </a:r>
            <a:r>
              <a:rPr lang="en-US" altLang="en-US" dirty="0">
                <a:solidFill>
                  <a:srgbClr val="000000"/>
                </a:solidFill>
              </a:rPr>
              <a:t>current year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sz="2800" dirty="0">
                <a:solidFill>
                  <a:srgbClr val="000000"/>
                </a:solidFill>
              </a:rPr>
              <a:t>No </a:t>
            </a:r>
            <a:r>
              <a:rPr lang="en-US" altLang="en-US" dirty="0">
                <a:solidFill>
                  <a:srgbClr val="000000"/>
                </a:solidFill>
              </a:rPr>
              <a:t>adjusting entry required</a:t>
            </a:r>
          </a:p>
          <a:p>
            <a:pPr marL="0" indent="0">
              <a:lnSpc>
                <a:spcPct val="100000"/>
              </a:lnSpc>
              <a:spcBef>
                <a:spcPts val="1800"/>
              </a:spcBef>
              <a:buClrTx/>
              <a:buSzTx/>
              <a:buFontTx/>
              <a:buNone/>
            </a:pPr>
            <a:r>
              <a:rPr lang="en-US" altLang="en-US" sz="2400" b="1" dirty="0">
                <a:solidFill>
                  <a:srgbClr val="000000"/>
                </a:solidFill>
              </a:rPr>
              <a:t>Illustration: </a:t>
            </a:r>
            <a:r>
              <a:rPr lang="en-US" altLang="en-US" sz="2400" dirty="0">
                <a:solidFill>
                  <a:srgbClr val="000000"/>
                </a:solidFill>
              </a:rPr>
              <a:t>Wendy Construction issues a </a:t>
            </a:r>
            <a:r>
              <a:rPr lang="en-US" altLang="en-US" sz="2400" dirty="0">
                <a:solidFill>
                  <a:srgbClr val="FF0000"/>
                </a:solidFill>
              </a:rPr>
              <a:t>five-year,</a:t>
            </a:r>
            <a:r>
              <a:rPr lang="en-US" altLang="en-US" sz="2400" dirty="0">
                <a:solidFill>
                  <a:srgbClr val="000000"/>
                </a:solidFill>
              </a:rPr>
              <a:t> interest-bearing </a:t>
            </a:r>
            <a:r>
              <a:rPr lang="en-US" altLang="en-US" sz="2400" dirty="0">
                <a:solidFill>
                  <a:srgbClr val="FF0000"/>
                </a:solidFill>
              </a:rPr>
              <a:t>€25,000 </a:t>
            </a:r>
            <a:r>
              <a:rPr lang="en-US" altLang="en-US" sz="2400" dirty="0">
                <a:solidFill>
                  <a:srgbClr val="000000"/>
                </a:solidFill>
              </a:rPr>
              <a:t>note on </a:t>
            </a:r>
            <a:r>
              <a:rPr lang="en-US" altLang="en-US" sz="2400" dirty="0">
                <a:solidFill>
                  <a:srgbClr val="FF0000"/>
                </a:solidFill>
              </a:rPr>
              <a:t>January 1, 2020</a:t>
            </a:r>
            <a:r>
              <a:rPr lang="en-US" altLang="en-US" sz="2400" dirty="0">
                <a:solidFill>
                  <a:srgbClr val="000000"/>
                </a:solidFill>
              </a:rPr>
              <a:t>. This note specifies that each January 1, starting January 1, 2021, Wendy should pay </a:t>
            </a:r>
            <a:r>
              <a:rPr lang="en-US" altLang="en-US" sz="2400" dirty="0">
                <a:solidFill>
                  <a:srgbClr val="FF0000"/>
                </a:solidFill>
              </a:rPr>
              <a:t>€5,000 </a:t>
            </a:r>
            <a:r>
              <a:rPr lang="en-US" altLang="en-US" sz="2400" dirty="0">
                <a:solidFill>
                  <a:srgbClr val="000000"/>
                </a:solidFill>
              </a:rPr>
              <a:t>of the note. When the company prepares financial statements on </a:t>
            </a:r>
            <a:r>
              <a:rPr lang="en-US" altLang="en-US" sz="2400" dirty="0">
                <a:solidFill>
                  <a:srgbClr val="FF0000"/>
                </a:solidFill>
              </a:rPr>
              <a:t>December 31, 2020</a:t>
            </a:r>
            <a:r>
              <a:rPr lang="en-US" altLang="en-US" sz="2400" dirty="0">
                <a:solidFill>
                  <a:srgbClr val="000000"/>
                </a:solidFill>
              </a:rPr>
              <a:t>, </a:t>
            </a:r>
          </a:p>
          <a:p>
            <a:pPr marL="346075" lvl="1" indent="-346075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</a:rPr>
              <a:t>Amount to be reported as a current liability?        _______</a:t>
            </a:r>
          </a:p>
          <a:p>
            <a:pPr marL="346075" lvl="1" indent="-346075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</a:rPr>
              <a:t>Amount to be reported as a non-current liability?  _________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11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Accounting for Current Liabilities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6781800" y="5166503"/>
            <a:ext cx="1295400" cy="46166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990000"/>
                </a:solidFill>
                <a:latin typeface="+mn-lt"/>
              </a:rPr>
              <a:t>€5,000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7010400" y="5618387"/>
            <a:ext cx="1295400" cy="46166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990000"/>
                </a:solidFill>
                <a:latin typeface="+mn-lt"/>
              </a:rPr>
              <a:t>€20,000</a:t>
            </a:r>
          </a:p>
        </p:txBody>
      </p:sp>
    </p:spTree>
    <p:extLst>
      <p:ext uri="{BB962C8B-B14F-4D97-AF65-F5344CB8AC3E}">
        <p14:creationId xmlns:p14="http://schemas.microsoft.com/office/powerpoint/2010/main" val="2830915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>
          <a:xfrm>
            <a:off x="6483202" y="6340475"/>
            <a:ext cx="2381250" cy="365125"/>
          </a:xfrm>
        </p:spPr>
        <p:txBody>
          <a:bodyPr/>
          <a:lstStyle/>
          <a:p>
            <a:fld id="{67B19427-F580-D146-B60E-4CADEE75497F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624" y="1447800"/>
            <a:ext cx="8534400" cy="4773741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2600" dirty="0"/>
              <a:t>You and several classmates are studying for the next accounting examination. They ask you to answer the following questions (amounts in thousands). </a:t>
            </a:r>
          </a:p>
          <a:p>
            <a:pPr marL="457200" indent="-457200">
              <a:lnSpc>
                <a:spcPct val="100000"/>
              </a:lnSpc>
              <a:spcBef>
                <a:spcPts val="1200"/>
              </a:spcBef>
              <a:buSzPct val="100000"/>
              <a:buFont typeface="Wingdings" pitchFamily="2" charset="2"/>
              <a:buAutoNum type="arabicPeriod"/>
            </a:pPr>
            <a:r>
              <a:rPr lang="en-US" sz="2600" dirty="0"/>
              <a:t>If cash is borrowed on a HK$50,000, 6-month, 12% note on </a:t>
            </a:r>
            <a:r>
              <a:rPr lang="en-US" sz="2600" dirty="0">
                <a:solidFill>
                  <a:srgbClr val="FF0000"/>
                </a:solidFill>
              </a:rPr>
              <a:t>September 1</a:t>
            </a:r>
            <a:r>
              <a:rPr lang="en-US" sz="2600" dirty="0"/>
              <a:t>, how much interest expense would be incurred by </a:t>
            </a:r>
            <a:r>
              <a:rPr lang="en-US" sz="2600" dirty="0">
                <a:solidFill>
                  <a:srgbClr val="FF0000"/>
                </a:solidFill>
              </a:rPr>
              <a:t>December 31</a:t>
            </a:r>
            <a:r>
              <a:rPr lang="en-US" sz="2600" dirty="0"/>
              <a:t>?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80000"/>
              <a:buNone/>
            </a:pPr>
            <a:r>
              <a:rPr lang="en-US" sz="2600" b="1" dirty="0"/>
              <a:t>Solution</a:t>
            </a:r>
            <a:r>
              <a:rPr lang="en-US" sz="2600" dirty="0"/>
              <a:t> </a:t>
            </a:r>
          </a:p>
          <a:p>
            <a:pPr marL="0" indent="0" algn="ctr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80000"/>
              <a:buNone/>
            </a:pPr>
            <a:r>
              <a:rPr lang="en-US" sz="2600" dirty="0"/>
              <a:t>HK$50,000 x 12% x 4/12 = </a:t>
            </a:r>
            <a:r>
              <a:rPr lang="en-US" sz="2600" b="1" dirty="0"/>
              <a:t>HK$2,000</a:t>
            </a:r>
            <a:endParaRPr lang="en-US" altLang="en-US" sz="2600" dirty="0"/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altLang="en-US" sz="2600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DO IT! 1    </a:t>
            </a:r>
            <a:r>
              <a:rPr lang="en-US" b="1" dirty="0">
                <a:solidFill>
                  <a:srgbClr val="196E78"/>
                </a:solidFill>
                <a:ea typeface="Source Sans Pro" charset="0"/>
              </a:rPr>
              <a:t>Current Liabilities</a:t>
            </a:r>
            <a:endParaRPr lang="en-US" sz="2000" b="1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334320" y="762000"/>
            <a:ext cx="0" cy="457200"/>
          </a:xfrm>
          <a:prstGeom prst="line">
            <a:avLst/>
          </a:prstGeom>
          <a:ln w="38100">
            <a:solidFill>
              <a:srgbClr val="196E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796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>
          <a:xfrm>
            <a:off x="6483202" y="6322547"/>
            <a:ext cx="2381250" cy="365125"/>
          </a:xfrm>
        </p:spPr>
        <p:txBody>
          <a:bodyPr/>
          <a:lstStyle/>
          <a:p>
            <a:fld id="{67B19427-F580-D146-B60E-4CADEE75497F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624" y="1447800"/>
            <a:ext cx="8534400" cy="4773741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2600" dirty="0"/>
              <a:t>You and several classmates are studying for the next accounting examination. They ask you to answer the following questions (amounts in thousands).  </a:t>
            </a:r>
          </a:p>
          <a:p>
            <a:pPr marL="514350" indent="-514350">
              <a:lnSpc>
                <a:spcPct val="100000"/>
              </a:lnSpc>
              <a:spcBef>
                <a:spcPts val="1200"/>
              </a:spcBef>
              <a:buSzPct val="100000"/>
              <a:buFont typeface="+mj-lt"/>
              <a:buAutoNum type="arabicPeriod" startAt="3"/>
            </a:pPr>
            <a:r>
              <a:rPr lang="en-US" sz="2600" dirty="0"/>
              <a:t>If HK$15,000 is collected in advance on </a:t>
            </a:r>
            <a:r>
              <a:rPr lang="en-US" sz="2600" dirty="0">
                <a:solidFill>
                  <a:srgbClr val="FF0000"/>
                </a:solidFill>
              </a:rPr>
              <a:t>November 1</a:t>
            </a:r>
            <a:r>
              <a:rPr lang="en-US" sz="2600" dirty="0"/>
              <a:t> for 3 months’ rent, what amount of </a:t>
            </a:r>
            <a:r>
              <a:rPr lang="en-US" sz="2600" dirty="0">
                <a:solidFill>
                  <a:srgbClr val="FF0000"/>
                </a:solidFill>
              </a:rPr>
              <a:t>rent revenue </a:t>
            </a:r>
            <a:r>
              <a:rPr lang="en-US" sz="2600" dirty="0"/>
              <a:t>should be recognized by </a:t>
            </a:r>
            <a:r>
              <a:rPr lang="en-US" sz="2600" dirty="0">
                <a:solidFill>
                  <a:srgbClr val="FF0000"/>
                </a:solidFill>
              </a:rPr>
              <a:t>December 31</a:t>
            </a:r>
            <a:r>
              <a:rPr lang="en-US" sz="2600" dirty="0"/>
              <a:t>?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80000"/>
              <a:buNone/>
            </a:pPr>
            <a:r>
              <a:rPr lang="en-US" sz="2600" b="1" dirty="0"/>
              <a:t>Solution</a:t>
            </a:r>
            <a:r>
              <a:rPr lang="en-US" sz="2600" dirty="0"/>
              <a:t> </a:t>
            </a:r>
          </a:p>
          <a:p>
            <a:pPr marL="0" indent="0" algn="ctr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80000"/>
              <a:buNone/>
            </a:pPr>
            <a:r>
              <a:rPr lang="en-US" sz="2600" dirty="0"/>
              <a:t>HK$15,000 x 2/3 = </a:t>
            </a:r>
            <a:r>
              <a:rPr lang="en-US" sz="2600" b="1" dirty="0"/>
              <a:t>HK$10,000</a:t>
            </a:r>
            <a:endParaRPr lang="en-US" altLang="en-US" sz="2600" dirty="0"/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altLang="en-US" sz="2600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DO IT! 1    </a:t>
            </a:r>
            <a:r>
              <a:rPr lang="en-US" b="1" dirty="0">
                <a:solidFill>
                  <a:srgbClr val="196E78"/>
                </a:solidFill>
                <a:ea typeface="Source Sans Pro" charset="0"/>
              </a:rPr>
              <a:t>Current Liabilities</a:t>
            </a:r>
            <a:endParaRPr lang="en-US" sz="2000" b="1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334320" y="762000"/>
            <a:ext cx="0" cy="457200"/>
          </a:xfrm>
          <a:prstGeom prst="line">
            <a:avLst/>
          </a:prstGeom>
          <a:ln w="38100">
            <a:solidFill>
              <a:srgbClr val="196E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771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298824" y="1941731"/>
            <a:ext cx="8616576" cy="4154269"/>
          </a:xfrm>
          <a:prstGeom prst="rect">
            <a:avLst/>
          </a:prstGeom>
        </p:spPr>
        <p:txBody>
          <a:bodyPr/>
          <a:lstStyle/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SzPct val="100000"/>
              <a:buNone/>
            </a:pPr>
            <a:r>
              <a:rPr lang="en-US" altLang="en-US" sz="3200" b="1" dirty="0">
                <a:solidFill>
                  <a:srgbClr val="990000"/>
                </a:solidFill>
              </a:rPr>
              <a:t>Reporting Uncertainty</a:t>
            </a:r>
            <a:endParaRPr lang="en-US" altLang="en-US" sz="2800" dirty="0">
              <a:solidFill>
                <a:srgbClr val="00000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None/>
            </a:pPr>
            <a:r>
              <a:rPr lang="en-US" altLang="en-US" b="1" dirty="0">
                <a:solidFill>
                  <a:srgbClr val="0000CC"/>
                </a:solidFill>
              </a:rPr>
              <a:t>Provision </a:t>
            </a:r>
            <a:r>
              <a:rPr lang="en-US" altLang="en-US" dirty="0">
                <a:solidFill>
                  <a:srgbClr val="000000"/>
                </a:solidFill>
              </a:rPr>
              <a:t>- Potential liability that may become an actual liability in the future  (</a:t>
            </a:r>
            <a:r>
              <a:rPr lang="en-US" sz="2000" b="1" kern="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uncertain timing or amount</a:t>
            </a:r>
            <a:r>
              <a:rPr lang="en-US" sz="18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dirty="0">
                <a:solidFill>
                  <a:srgbClr val="000000"/>
                </a:solidFill>
              </a:rPr>
              <a:t>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None/>
            </a:pPr>
            <a:r>
              <a:rPr lang="en-US" altLang="en-US" dirty="0">
                <a:solidFill>
                  <a:srgbClr val="000000"/>
                </a:solidFill>
              </a:rPr>
              <a:t>Three levels of probability: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sz="2800" dirty="0">
                <a:solidFill>
                  <a:srgbClr val="000000"/>
                </a:solidFill>
              </a:rPr>
              <a:t>Probable</a:t>
            </a:r>
            <a:endParaRPr lang="en-US" altLang="en-US" dirty="0">
              <a:solidFill>
                <a:srgbClr val="000000"/>
              </a:solidFill>
            </a:endParaRP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sz="2800" dirty="0">
                <a:solidFill>
                  <a:srgbClr val="000000"/>
                </a:solidFill>
              </a:rPr>
              <a:t>Reasonably possible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altLang="en-US" sz="2800" dirty="0">
                <a:solidFill>
                  <a:srgbClr val="000000"/>
                </a:solidFill>
              </a:rPr>
              <a:t>Remote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2</a:t>
            </a:r>
          </a:p>
        </p:txBody>
      </p:sp>
      <p:sp>
        <p:nvSpPr>
          <p:cNvPr id="11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Reporting and Analyzing Current Liabilities</a:t>
            </a:r>
          </a:p>
        </p:txBody>
      </p:sp>
    </p:spTree>
    <p:extLst>
      <p:ext uri="{BB962C8B-B14F-4D97-AF65-F5344CB8AC3E}">
        <p14:creationId xmlns:p14="http://schemas.microsoft.com/office/powerpoint/2010/main" val="5762097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AutoShape 15"/>
          <p:cNvSpPr>
            <a:spLocks noChangeArrowheads="1"/>
          </p:cNvSpPr>
          <p:nvPr/>
        </p:nvSpPr>
        <p:spPr bwMode="auto">
          <a:xfrm>
            <a:off x="3804684" y="5160628"/>
            <a:ext cx="1282700" cy="444500"/>
          </a:xfrm>
          <a:prstGeom prst="rightArrow">
            <a:avLst>
              <a:gd name="adj1" fmla="val 50000"/>
              <a:gd name="adj2" fmla="val 144299"/>
            </a:avLst>
          </a:prstGeom>
          <a:solidFill>
            <a:srgbClr val="196E7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en-US" altLang="en-US" dirty="0">
              <a:latin typeface="Arial" charset="0"/>
            </a:endParaRPr>
          </a:p>
        </p:txBody>
      </p:sp>
      <p:sp>
        <p:nvSpPr>
          <p:cNvPr id="22" name="AutoShape 14"/>
          <p:cNvSpPr>
            <a:spLocks noChangeArrowheads="1"/>
          </p:cNvSpPr>
          <p:nvPr/>
        </p:nvSpPr>
        <p:spPr bwMode="auto">
          <a:xfrm>
            <a:off x="3804684" y="3888268"/>
            <a:ext cx="1282700" cy="444500"/>
          </a:xfrm>
          <a:prstGeom prst="rightArrow">
            <a:avLst>
              <a:gd name="adj1" fmla="val 50000"/>
              <a:gd name="adj2" fmla="val 144299"/>
            </a:avLst>
          </a:prstGeom>
          <a:solidFill>
            <a:srgbClr val="196E7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en-US" altLang="en-US" dirty="0">
              <a:latin typeface="Arial" charset="0"/>
            </a:endParaRP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2</a:t>
            </a:r>
          </a:p>
        </p:txBody>
      </p:sp>
      <p:sp>
        <p:nvSpPr>
          <p:cNvPr id="11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Reporting a Provision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345113" y="2146300"/>
            <a:ext cx="3111500" cy="3949700"/>
          </a:xfrm>
          <a:prstGeom prst="rect">
            <a:avLst/>
          </a:prstGeom>
          <a:solidFill>
            <a:srgbClr val="196E7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en-US" altLang="en-US" dirty="0">
              <a:latin typeface="Arial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343525" y="1601788"/>
            <a:ext cx="3114675" cy="528637"/>
          </a:xfrm>
          <a:prstGeom prst="rect">
            <a:avLst/>
          </a:prstGeom>
          <a:solidFill>
            <a:srgbClr val="FAF5C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800" b="1" dirty="0">
                <a:latin typeface="Arial" charset="0"/>
              </a:rPr>
              <a:t>Accounting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695325" y="1601788"/>
            <a:ext cx="3114675" cy="528637"/>
          </a:xfrm>
          <a:prstGeom prst="rect">
            <a:avLst/>
          </a:prstGeom>
          <a:solidFill>
            <a:srgbClr val="FAF5C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800" b="1" dirty="0">
                <a:latin typeface="Arial" charset="0"/>
              </a:rPr>
              <a:t>Probability</a:t>
            </a: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5633965" y="2374900"/>
            <a:ext cx="2578100" cy="9779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800" b="1" dirty="0">
                <a:latin typeface="Arial" charset="0"/>
              </a:rPr>
              <a:t>Accrue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5633965" y="3594100"/>
            <a:ext cx="2578100" cy="9779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800" b="1" dirty="0">
                <a:latin typeface="Arial" charset="0"/>
              </a:rPr>
              <a:t>Footnote</a:t>
            </a:r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auto">
          <a:xfrm>
            <a:off x="3810481" y="2603500"/>
            <a:ext cx="1282700" cy="444500"/>
          </a:xfrm>
          <a:prstGeom prst="rightArrow">
            <a:avLst>
              <a:gd name="adj1" fmla="val 50000"/>
              <a:gd name="adj2" fmla="val 144299"/>
            </a:avLst>
          </a:prstGeom>
          <a:solidFill>
            <a:srgbClr val="196E7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en-US" altLang="en-US" dirty="0">
              <a:latin typeface="Arial" charset="0"/>
            </a:endParaRPr>
          </a:p>
        </p:txBody>
      </p:sp>
      <p:sp>
        <p:nvSpPr>
          <p:cNvPr id="16" name="AutoShape 8"/>
          <p:cNvSpPr>
            <a:spLocks noChangeArrowheads="1"/>
          </p:cNvSpPr>
          <p:nvPr/>
        </p:nvSpPr>
        <p:spPr bwMode="auto">
          <a:xfrm rot="1560000">
            <a:off x="3654425" y="3233738"/>
            <a:ext cx="1385888" cy="479425"/>
          </a:xfrm>
          <a:prstGeom prst="rightArrow">
            <a:avLst>
              <a:gd name="adj1" fmla="val 50000"/>
              <a:gd name="adj2" fmla="val 144550"/>
            </a:avLst>
          </a:prstGeom>
          <a:solidFill>
            <a:srgbClr val="196E7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en-US" altLang="en-US" dirty="0">
              <a:latin typeface="Arial" charset="0"/>
            </a:endParaRPr>
          </a:p>
        </p:txBody>
      </p:sp>
      <p:sp>
        <p:nvSpPr>
          <p:cNvPr id="17" name="Rectangle 9"/>
          <p:cNvSpPr>
            <a:spLocks noChangeArrowheads="1"/>
          </p:cNvSpPr>
          <p:nvPr/>
        </p:nvSpPr>
        <p:spPr bwMode="auto">
          <a:xfrm>
            <a:off x="5633965" y="4889500"/>
            <a:ext cx="2578100" cy="9779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800" b="1" dirty="0">
                <a:latin typeface="Arial" charset="0"/>
              </a:rPr>
              <a:t>Ignore</a:t>
            </a:r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696913" y="2146300"/>
            <a:ext cx="3111500" cy="3949700"/>
          </a:xfrm>
          <a:prstGeom prst="rect">
            <a:avLst/>
          </a:prstGeom>
          <a:solidFill>
            <a:srgbClr val="196E7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en-US" altLang="en-US" dirty="0">
              <a:latin typeface="Arial" charset="0"/>
            </a:endParaRP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985765" y="2374900"/>
            <a:ext cx="2578100" cy="9779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800" b="1" dirty="0">
                <a:latin typeface="Arial" charset="0"/>
              </a:rPr>
              <a:t>Probable</a:t>
            </a:r>
          </a:p>
        </p:txBody>
      </p:sp>
      <p:sp>
        <p:nvSpPr>
          <p:cNvPr id="20" name="Rectangle 12"/>
          <p:cNvSpPr>
            <a:spLocks noChangeArrowheads="1"/>
          </p:cNvSpPr>
          <p:nvPr/>
        </p:nvSpPr>
        <p:spPr bwMode="auto">
          <a:xfrm>
            <a:off x="985765" y="3594100"/>
            <a:ext cx="2578100" cy="9779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800" b="1" dirty="0">
                <a:latin typeface="Arial" charset="0"/>
              </a:rPr>
              <a:t>Reasonably</a:t>
            </a:r>
          </a:p>
          <a:p>
            <a:pPr algn="ctr"/>
            <a:r>
              <a:rPr lang="en-US" altLang="en-US" sz="2800" b="1" dirty="0">
                <a:latin typeface="Arial" charset="0"/>
              </a:rPr>
              <a:t>Possible</a:t>
            </a:r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985765" y="4889500"/>
            <a:ext cx="2578100" cy="9779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800" b="1" dirty="0">
                <a:latin typeface="Arial" charset="0"/>
              </a:rPr>
              <a:t>Remote</a:t>
            </a:r>
          </a:p>
        </p:txBody>
      </p:sp>
    </p:spTree>
    <p:extLst>
      <p:ext uri="{BB962C8B-B14F-4D97-AF65-F5344CB8AC3E}">
        <p14:creationId xmlns:p14="http://schemas.microsoft.com/office/powerpoint/2010/main" val="3038888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2" grpId="0" animBg="1"/>
      <p:bldP spid="15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223624" cy="4343400"/>
          </a:xfrm>
          <a:prstGeom prst="rect">
            <a:avLst/>
          </a:prstGeom>
        </p:spPr>
        <p:txBody>
          <a:bodyPr/>
          <a:lstStyle/>
          <a:p>
            <a:pPr marL="0" lvl="1" indent="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None/>
            </a:pPr>
            <a:r>
              <a:rPr lang="en-US" altLang="en-US" sz="2600" dirty="0">
                <a:cs typeface="Times New Roman" pitchFamily="18" charset="0"/>
              </a:rPr>
              <a:t>A provision should be recorded in the accounts when:</a:t>
            </a:r>
          </a:p>
          <a:p>
            <a:pPr marL="914400" lvl="1" indent="-4572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600" dirty="0">
                <a:cs typeface="Times New Roman" pitchFamily="18" charset="0"/>
              </a:rPr>
              <a:t>it is probable the cash outflow will happen, but the amount cannot be reliably estimated.</a:t>
            </a:r>
          </a:p>
          <a:p>
            <a:pPr marL="914400" lvl="1" indent="-4572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600" dirty="0">
                <a:cs typeface="Times New Roman" pitchFamily="18" charset="0"/>
              </a:rPr>
              <a:t>it is possible the cash outflow will happen, and the amount can be reliably estimated.</a:t>
            </a:r>
          </a:p>
          <a:p>
            <a:pPr marL="914400" lvl="1" indent="-4572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600" dirty="0">
                <a:cs typeface="Times New Roman" pitchFamily="18" charset="0"/>
              </a:rPr>
              <a:t>it is probable the cash outflow will happen, and the amount can be reliably estimated.</a:t>
            </a:r>
          </a:p>
          <a:p>
            <a:pPr marL="914400" lvl="1" indent="-4572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600" dirty="0">
                <a:cs typeface="Times New Roman" pitchFamily="18" charset="0"/>
              </a:rPr>
              <a:t>it is possible the contingency will happen, but the amount cannot be reasonably estimated.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2</a:t>
            </a:r>
          </a:p>
        </p:txBody>
      </p:sp>
      <p:sp>
        <p:nvSpPr>
          <p:cNvPr id="9" name="Notched Right Arrow 8"/>
          <p:cNvSpPr/>
          <p:nvPr/>
        </p:nvSpPr>
        <p:spPr bwMode="auto">
          <a:xfrm>
            <a:off x="163513" y="3962400"/>
            <a:ext cx="554182" cy="457200"/>
          </a:xfrm>
          <a:prstGeom prst="notchedRightArrow">
            <a:avLst/>
          </a:prstGeom>
          <a:solidFill>
            <a:srgbClr val="196E78"/>
          </a:solidFill>
          <a:ln w="28575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altLang="en-US" sz="2400" dirty="0">
              <a:latin typeface="Calibri" panose="020F0502020204030204" pitchFamily="34" charset="0"/>
            </a:endParaRPr>
          </a:p>
        </p:txBody>
      </p:sp>
      <p:sp>
        <p:nvSpPr>
          <p:cNvPr id="11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Reporting a Provision</a:t>
            </a:r>
          </a:p>
        </p:txBody>
      </p:sp>
    </p:spTree>
    <p:extLst>
      <p:ext uri="{BB962C8B-B14F-4D97-AF65-F5344CB8AC3E}">
        <p14:creationId xmlns:p14="http://schemas.microsoft.com/office/powerpoint/2010/main" val="2138236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09562" y="1447801"/>
            <a:ext cx="8616470" cy="48006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sz="3200" b="1" dirty="0"/>
              <a:t>Product Warranties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dirty="0"/>
              <a:t>Promise made by a seller to a buyer to make good on a deficiency of quantity, quality, or performance in a product.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dirty="0"/>
              <a:t>Estimated cost of honoring product warranty contracts should be recognized as an </a:t>
            </a:r>
            <a:r>
              <a:rPr lang="en-US" altLang="en-US" b="1" dirty="0"/>
              <a:t>expense in the period </a:t>
            </a:r>
            <a:r>
              <a:rPr lang="en-US" altLang="en-US" dirty="0"/>
              <a:t>in which the sale occurs.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altLang="en-US" dirty="0">
              <a:solidFill>
                <a:srgbClr val="000000"/>
              </a:solidFill>
              <a:latin typeface="Liberation Sans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altLang="en-US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2</a:t>
            </a:r>
          </a:p>
        </p:txBody>
      </p:sp>
      <p:sp>
        <p:nvSpPr>
          <p:cNvPr id="9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Reporting a Provision</a:t>
            </a:r>
          </a:p>
        </p:txBody>
      </p:sp>
    </p:spTree>
    <p:extLst>
      <p:ext uri="{BB962C8B-B14F-4D97-AF65-F5344CB8AC3E}">
        <p14:creationId xmlns:p14="http://schemas.microsoft.com/office/powerpoint/2010/main" val="21322965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04800" y="3810000"/>
            <a:ext cx="8686800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en-US" sz="2500" b="1" dirty="0"/>
              <a:t>Current ratio </a:t>
            </a:r>
            <a:r>
              <a:rPr lang="en-US" altLang="en-US" sz="2500" dirty="0"/>
              <a:t>permits us to compare liquidity of different-sized companies and of a single company at different times.</a:t>
            </a: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2</a:t>
            </a:r>
          </a:p>
        </p:txBody>
      </p:sp>
      <p:sp>
        <p:nvSpPr>
          <p:cNvPr id="13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5296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Analysis of Current Liabilities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09562" y="1469648"/>
            <a:ext cx="8034338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en-US" sz="2500" b="1" dirty="0"/>
              <a:t>Liquidity</a:t>
            </a:r>
            <a:r>
              <a:rPr lang="en-US" altLang="en-US" sz="2500" dirty="0"/>
              <a:t> refers to the ability to pay maturing obligations and meet unexpected needs for cash.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142914"/>
              </p:ext>
            </p:extLst>
          </p:nvPr>
        </p:nvGraphicFramePr>
        <p:xfrm>
          <a:off x="381000" y="2555455"/>
          <a:ext cx="8298167" cy="1097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30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9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02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9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463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Current</a:t>
                      </a:r>
                      <a:r>
                        <a:rPr lang="en-US" sz="2400" b="1" u="none" strike="noStrike" baseline="0" dirty="0">
                          <a:effectLst/>
                        </a:rPr>
                        <a:t>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Assets</a:t>
                      </a:r>
                    </a:p>
                  </a:txBody>
                  <a:tcPr marL="182880" marR="182880" marT="91440" marB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-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Current</a:t>
                      </a:r>
                      <a:r>
                        <a:rPr lang="en-US" sz="2400" b="1" u="none" strike="noStrike" baseline="0" dirty="0">
                          <a:effectLst/>
                        </a:rPr>
                        <a:t>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Liabilities</a:t>
                      </a:r>
                    </a:p>
                  </a:txBody>
                  <a:tcPr marL="182880" marR="182880" marT="91440" marB="9144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=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Working</a:t>
                      </a:r>
                      <a:r>
                        <a:rPr lang="en-US" sz="2400" b="1" u="none" strike="noStrike" baseline="0" dirty="0">
                          <a:solidFill>
                            <a:srgbClr val="990000"/>
                          </a:solidFill>
                          <a:effectLst/>
                        </a:rPr>
                        <a:t> </a:t>
                      </a:r>
                      <a:r>
                        <a:rPr lang="en-US" sz="2400" b="1" i="0" u="none" strike="noStrike" dirty="0">
                          <a:solidFill>
                            <a:srgbClr val="990000"/>
                          </a:solidFill>
                          <a:effectLst/>
                          <a:latin typeface="Calibri" panose="020F0502020204030204" pitchFamily="34" charset="0"/>
                        </a:rPr>
                        <a:t>Capital</a:t>
                      </a:r>
                    </a:p>
                  </a:txBody>
                  <a:tcPr marL="182880" marR="182880" marT="91440" marB="9144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€20,856 </a:t>
                      </a:r>
                    </a:p>
                  </a:txBody>
                  <a:tcPr marL="4233" marR="4233" marT="91440" marB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T="91440" marB="9144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€16,210</a:t>
                      </a:r>
                    </a:p>
                  </a:txBody>
                  <a:tcPr marL="4233" marR="4233" marT="91440" marB="9144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</a:t>
                      </a:r>
                    </a:p>
                  </a:txBody>
                  <a:tcPr marT="91440" marB="9144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u="none" strike="noStrike" kern="1200" dirty="0">
                          <a:solidFill>
                            <a:srgbClr val="99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€4,646</a:t>
                      </a:r>
                    </a:p>
                  </a:txBody>
                  <a:tcPr marL="4233" marR="4233" marT="91440" marB="9144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>
          <a:xfrm>
            <a:off x="7247028" y="2209800"/>
            <a:ext cx="150534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200" b="1" i="0" dirty="0">
                <a:solidFill>
                  <a:srgbClr val="196E78"/>
                </a:solidFill>
              </a:rPr>
              <a:t>ILLUSTRATION </a:t>
            </a:r>
            <a:r>
              <a:rPr lang="en-US" sz="1200" b="1" dirty="0">
                <a:solidFill>
                  <a:srgbClr val="196E78"/>
                </a:solidFill>
              </a:rPr>
              <a:t>11.6</a:t>
            </a:r>
            <a:endParaRPr lang="en-US" sz="1200" b="1" i="0" dirty="0">
              <a:solidFill>
                <a:srgbClr val="196E78"/>
              </a:solidFill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8011317"/>
              </p:ext>
            </p:extLst>
          </p:nvPr>
        </p:nvGraphicFramePr>
        <p:xfrm>
          <a:off x="376238" y="4850087"/>
          <a:ext cx="8298167" cy="1097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30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9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02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9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463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Current</a:t>
                      </a:r>
                      <a:r>
                        <a:rPr lang="en-US" sz="2400" b="1" u="none" strike="noStrike" baseline="0" dirty="0">
                          <a:effectLst/>
                        </a:rPr>
                        <a:t>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Assets</a:t>
                      </a:r>
                    </a:p>
                  </a:txBody>
                  <a:tcPr marL="182880" marR="182880" marT="91440" marB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÷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Current</a:t>
                      </a:r>
                      <a:r>
                        <a:rPr lang="en-US" sz="2400" b="1" u="none" strike="noStrike" baseline="0" dirty="0">
                          <a:effectLst/>
                        </a:rPr>
                        <a:t>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Liabilities</a:t>
                      </a:r>
                    </a:p>
                  </a:txBody>
                  <a:tcPr marL="182880" marR="182880" marT="91440" marB="9144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=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Current Ratio</a:t>
                      </a:r>
                      <a:endParaRPr lang="en-US" sz="24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2880" marR="182880" marT="91440" marB="9144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€20,856 </a:t>
                      </a:r>
                    </a:p>
                  </a:txBody>
                  <a:tcPr marL="4233" marR="4233" marT="91440" marB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÷</a:t>
                      </a:r>
                    </a:p>
                  </a:txBody>
                  <a:tcPr marT="91440" marB="9144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€16,210</a:t>
                      </a:r>
                    </a:p>
                  </a:txBody>
                  <a:tcPr marL="4233" marR="4233" marT="91440" marB="9144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</a:t>
                      </a:r>
                    </a:p>
                  </a:txBody>
                  <a:tcPr marT="91440" marB="9144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u="none" strike="noStrike" kern="1200" dirty="0">
                          <a:solidFill>
                            <a:srgbClr val="99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1.29:1</a:t>
                      </a:r>
                    </a:p>
                  </a:txBody>
                  <a:tcPr marL="4233" marR="4233" marT="91440" marB="9144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296880" y="6019800"/>
            <a:ext cx="1505340" cy="27699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en-US" sz="1200" b="1" i="0" dirty="0">
                <a:solidFill>
                  <a:srgbClr val="196E78"/>
                </a:solidFill>
              </a:rPr>
              <a:t>ILLUSTRATION 11.</a:t>
            </a:r>
            <a:r>
              <a:rPr lang="en-US" sz="1200" b="1" dirty="0">
                <a:solidFill>
                  <a:srgbClr val="196E78"/>
                </a:solidFill>
              </a:rPr>
              <a:t>7</a:t>
            </a:r>
            <a:endParaRPr lang="en-US" sz="1200" b="1" i="0" dirty="0">
              <a:solidFill>
                <a:srgbClr val="196E78"/>
              </a:solidFill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7102662" y="641736"/>
            <a:ext cx="1571744" cy="784830"/>
          </a:xfrm>
          <a:prstGeom prst="rect">
            <a:avLst/>
          </a:prstGeom>
          <a:solidFill>
            <a:srgbClr val="FAF5C9"/>
          </a:solidFill>
          <a:ln w="19050" cap="sq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en-US" sz="2500" b="1" dirty="0"/>
              <a:t>Croix Beverages</a:t>
            </a:r>
            <a:endParaRPr lang="en-US" altLang="en-US" sz="2500" dirty="0"/>
          </a:p>
        </p:txBody>
      </p:sp>
    </p:spTree>
    <p:extLst>
      <p:ext uri="{BB962C8B-B14F-4D97-AF65-F5344CB8AC3E}">
        <p14:creationId xmlns:p14="http://schemas.microsoft.com/office/powerpoint/2010/main" val="13895315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>
          <a:xfrm>
            <a:off x="6483202" y="6322547"/>
            <a:ext cx="2381250" cy="365125"/>
          </a:xfrm>
        </p:spPr>
        <p:txBody>
          <a:bodyPr/>
          <a:lstStyle/>
          <a:p>
            <a:fld id="{67B19427-F580-D146-B60E-4CADEE75497F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624" y="1447800"/>
            <a:ext cx="8534400" cy="4773741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200" dirty="0" err="1"/>
              <a:t>Tron</a:t>
            </a:r>
            <a:r>
              <a:rPr lang="en-US" sz="2200" dirty="0"/>
              <a:t> Cellular has the following account balances at December 31, 2020. </a:t>
            </a:r>
          </a:p>
          <a:p>
            <a:pPr marL="457200" indent="0">
              <a:lnSpc>
                <a:spcPct val="100000"/>
              </a:lnSpc>
              <a:spcBef>
                <a:spcPts val="600"/>
              </a:spcBef>
              <a:buNone/>
              <a:tabLst>
                <a:tab pos="7543800" algn="r"/>
              </a:tabLst>
            </a:pPr>
            <a:r>
              <a:rPr lang="en-US" sz="2200" dirty="0"/>
              <a:t>Notes payable (NT$80,000 due after 12/31/21) 	NT$200,000</a:t>
            </a:r>
          </a:p>
          <a:p>
            <a:pPr marL="457200" indent="0">
              <a:lnSpc>
                <a:spcPct val="100000"/>
              </a:lnSpc>
              <a:spcBef>
                <a:spcPts val="200"/>
              </a:spcBef>
              <a:buNone/>
              <a:tabLst>
                <a:tab pos="7543800" algn="r"/>
              </a:tabLst>
            </a:pPr>
            <a:r>
              <a:rPr lang="en-US" sz="2200" dirty="0"/>
              <a:t>Unearned service revenue 	75,000</a:t>
            </a:r>
          </a:p>
          <a:p>
            <a:pPr marL="457200" indent="0">
              <a:lnSpc>
                <a:spcPct val="100000"/>
              </a:lnSpc>
              <a:spcBef>
                <a:spcPts val="200"/>
              </a:spcBef>
              <a:buNone/>
              <a:tabLst>
                <a:tab pos="7543800" algn="r"/>
              </a:tabLst>
            </a:pPr>
            <a:r>
              <a:rPr lang="en-US" sz="2200" dirty="0"/>
              <a:t>Other long-term debt (NT$30,000 due in 2021) 	150,000</a:t>
            </a:r>
          </a:p>
          <a:p>
            <a:pPr marL="457200" indent="0">
              <a:lnSpc>
                <a:spcPct val="100000"/>
              </a:lnSpc>
              <a:spcBef>
                <a:spcPts val="200"/>
              </a:spcBef>
              <a:buNone/>
              <a:tabLst>
                <a:tab pos="7543800" algn="r"/>
              </a:tabLst>
            </a:pPr>
            <a:r>
              <a:rPr lang="en-US" sz="2200" dirty="0"/>
              <a:t>Salaries and wages payable 	22,000</a:t>
            </a:r>
          </a:p>
          <a:p>
            <a:pPr marL="457200" indent="0">
              <a:lnSpc>
                <a:spcPct val="100000"/>
              </a:lnSpc>
              <a:spcBef>
                <a:spcPts val="200"/>
              </a:spcBef>
              <a:buNone/>
              <a:tabLst>
                <a:tab pos="7543800" algn="r"/>
              </a:tabLst>
            </a:pPr>
            <a:r>
              <a:rPr lang="en-US" sz="2200" dirty="0"/>
              <a:t>Other accrued expenses 	15,000</a:t>
            </a:r>
          </a:p>
          <a:p>
            <a:pPr marL="457200" indent="0">
              <a:lnSpc>
                <a:spcPct val="100000"/>
              </a:lnSpc>
              <a:spcBef>
                <a:spcPts val="200"/>
              </a:spcBef>
              <a:buNone/>
              <a:tabLst>
                <a:tab pos="7543800" algn="r"/>
              </a:tabLst>
            </a:pPr>
            <a:r>
              <a:rPr lang="en-US" sz="2200" dirty="0"/>
              <a:t>Accounts payable 	100,000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200" dirty="0"/>
              <a:t>In addition, </a:t>
            </a:r>
            <a:r>
              <a:rPr lang="en-US" sz="2200" dirty="0" err="1"/>
              <a:t>Tron</a:t>
            </a:r>
            <a:r>
              <a:rPr lang="en-US" sz="2200" dirty="0"/>
              <a:t> is involved in a lawsuit. Legal counsel feels it is probable </a:t>
            </a:r>
            <a:r>
              <a:rPr lang="en-US" sz="2200" dirty="0" err="1"/>
              <a:t>Tron</a:t>
            </a:r>
            <a:r>
              <a:rPr lang="en-US" sz="2200" dirty="0"/>
              <a:t> will pay damages of NT$38,000 in 2021.</a:t>
            </a: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en-US" sz="2200" dirty="0"/>
              <a:t>Prepare the current liabilities section of </a:t>
            </a:r>
            <a:r>
              <a:rPr lang="en-US" sz="2200" dirty="0" err="1"/>
              <a:t>Tron’s</a:t>
            </a:r>
            <a:r>
              <a:rPr lang="en-US" sz="2200" dirty="0"/>
              <a:t> December 31, 2020, </a:t>
            </a:r>
            <a:r>
              <a:rPr lang="en-GB" sz="2200" dirty="0"/>
              <a:t>statement of financial position.</a:t>
            </a:r>
            <a:endParaRPr lang="en-US" sz="2200" dirty="0"/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en-US" sz="2200" dirty="0" err="1"/>
              <a:t>Tron’s</a:t>
            </a:r>
            <a:r>
              <a:rPr lang="en-US" sz="2200" dirty="0"/>
              <a:t> current assets are NT$504,000. Compute </a:t>
            </a:r>
            <a:r>
              <a:rPr lang="en-US" sz="2200" dirty="0" err="1"/>
              <a:t>Tron’s</a:t>
            </a:r>
            <a:r>
              <a:rPr lang="en-US" sz="2200" dirty="0"/>
              <a:t> working capital and current ratio.</a:t>
            </a:r>
            <a:endParaRPr lang="en-US" altLang="en-US" sz="2200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2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DO IT! 2    </a:t>
            </a:r>
            <a:r>
              <a:rPr lang="en-US" b="1" dirty="0">
                <a:solidFill>
                  <a:srgbClr val="196E78"/>
                </a:solidFill>
                <a:ea typeface="Source Sans Pro" charset="0"/>
              </a:rPr>
              <a:t>Reporting and Analyzing</a:t>
            </a:r>
            <a:endParaRPr lang="en-US" sz="2000" b="1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334320" y="762000"/>
            <a:ext cx="0" cy="457200"/>
          </a:xfrm>
          <a:prstGeom prst="line">
            <a:avLst/>
          </a:prstGeom>
          <a:ln w="38100">
            <a:solidFill>
              <a:srgbClr val="196E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8807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>
          <a:xfrm>
            <a:off x="6483202" y="6322547"/>
            <a:ext cx="2381250" cy="365125"/>
          </a:xfrm>
        </p:spPr>
        <p:txBody>
          <a:bodyPr/>
          <a:lstStyle/>
          <a:p>
            <a:fld id="{67B19427-F580-D146-B60E-4CADEE75497F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624" y="1447801"/>
            <a:ext cx="8534400" cy="838200"/>
          </a:xfrm>
          <a:prstGeom prst="rect">
            <a:avLst/>
          </a:prstGeom>
        </p:spPr>
        <p:txBody>
          <a:bodyPr/>
          <a:lstStyle/>
          <a:p>
            <a:pPr marL="457200" indent="-457200">
              <a:lnSpc>
                <a:spcPct val="1000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en-US" sz="2200" dirty="0"/>
              <a:t>Prepare the current liabilities section of </a:t>
            </a:r>
            <a:r>
              <a:rPr lang="en-US" sz="2200" dirty="0" err="1"/>
              <a:t>Tron's</a:t>
            </a:r>
            <a:r>
              <a:rPr lang="en-US" sz="2200" dirty="0"/>
              <a:t> December 31, 2020, statement of financial position.</a:t>
            </a:r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2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DO IT! 2    </a:t>
            </a:r>
            <a:r>
              <a:rPr lang="en-US" b="1" dirty="0">
                <a:solidFill>
                  <a:srgbClr val="196E78"/>
                </a:solidFill>
                <a:ea typeface="Source Sans Pro" charset="0"/>
              </a:rPr>
              <a:t>Reporting and Analyzing</a:t>
            </a:r>
            <a:endParaRPr lang="en-US" sz="2000" b="1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334320" y="762000"/>
            <a:ext cx="0" cy="457200"/>
          </a:xfrm>
          <a:prstGeom prst="line">
            <a:avLst/>
          </a:prstGeom>
          <a:ln w="38100">
            <a:solidFill>
              <a:srgbClr val="196E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0972868"/>
              </p:ext>
            </p:extLst>
          </p:nvPr>
        </p:nvGraphicFramePr>
        <p:xfrm>
          <a:off x="1198246" y="2432304"/>
          <a:ext cx="7412354" cy="35112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645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Current liabilities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0" marT="27432" marB="27432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Notes payable (NT$200,000 − NT$80,000)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74320" marR="457200" marT="27432" marB="27432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$120,000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Accounts payable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74320" marR="457200" marT="27432" marB="27432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100,000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Unearned service revenue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74320" marR="457200" marT="27432" marB="27432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75,000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Lawsuit liability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74320" marR="457200" marT="27432" marB="27432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38,000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Long-term debt due within one year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74320" marR="457200" marT="27432" marB="27432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30,000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Salaries and wages payable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74320" marR="457200" marT="27432" marB="27432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22,000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Other accrued expenses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74320" marR="457200" marT="27432" marB="27432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15,000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Total current liabilities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0" marT="27432" marB="27432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NT$400,000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143000" y="2871064"/>
            <a:ext cx="75438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143000" y="3268012"/>
            <a:ext cx="75438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143000" y="3659644"/>
            <a:ext cx="75438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143000" y="4040644"/>
            <a:ext cx="75438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143000" y="4437592"/>
            <a:ext cx="75438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143000" y="4829224"/>
            <a:ext cx="75438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143000" y="5210224"/>
            <a:ext cx="75438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6957073" y="5601856"/>
            <a:ext cx="1805927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77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>
          <a:xfrm>
            <a:off x="6483202" y="6322547"/>
            <a:ext cx="2381250" cy="365125"/>
          </a:xfrm>
        </p:spPr>
        <p:txBody>
          <a:bodyPr/>
          <a:lstStyle/>
          <a:p>
            <a:fld id="{67B19427-F580-D146-B60E-4CADEE75497F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04799" y="1981201"/>
            <a:ext cx="8534400" cy="3048000"/>
          </a:xfrm>
          <a:prstGeom prst="rect">
            <a:avLst/>
          </a:prstGeom>
        </p:spPr>
        <p:txBody>
          <a:bodyPr/>
          <a:lstStyle/>
          <a:p>
            <a:pPr marL="457200" indent="-457200">
              <a:lnSpc>
                <a:spcPct val="100000"/>
              </a:lnSpc>
              <a:spcBef>
                <a:spcPts val="600"/>
              </a:spcBef>
              <a:buFont typeface="+mj-lt"/>
              <a:buAutoNum type="alphaLcPeriod" startAt="2"/>
            </a:pPr>
            <a:r>
              <a:rPr lang="en-US" sz="2200" dirty="0" err="1"/>
              <a:t>Tron's</a:t>
            </a:r>
            <a:r>
              <a:rPr lang="en-US" sz="2200" dirty="0"/>
              <a:t> current assets are NT$504,000. Compute </a:t>
            </a:r>
            <a:r>
              <a:rPr lang="en-US" sz="2200" dirty="0" err="1"/>
              <a:t>Tron's</a:t>
            </a:r>
            <a:r>
              <a:rPr lang="en-US" sz="2200" dirty="0"/>
              <a:t> working capital and current ratio.</a:t>
            </a:r>
          </a:p>
          <a:p>
            <a:pPr marL="457200" indent="0">
              <a:spcBef>
                <a:spcPts val="1800"/>
              </a:spcBef>
              <a:buNone/>
            </a:pPr>
            <a:r>
              <a:rPr lang="en-US" sz="2200" dirty="0"/>
              <a:t>Working capital = Current assets − Current liabilities = </a:t>
            </a:r>
          </a:p>
          <a:p>
            <a:pPr marL="685800" indent="0">
              <a:buNone/>
            </a:pPr>
            <a:r>
              <a:rPr lang="en-US" sz="2200" dirty="0"/>
              <a:t>NT$504,000 − NT$400,000 = </a:t>
            </a:r>
            <a:r>
              <a:rPr lang="en-US" sz="2200" b="1" dirty="0"/>
              <a:t>NT$104,000</a:t>
            </a:r>
          </a:p>
          <a:p>
            <a:pPr marL="457200" indent="0">
              <a:buNone/>
            </a:pPr>
            <a:r>
              <a:rPr lang="fr-FR" sz="2200" dirty="0"/>
              <a:t>Current ratio = Current assets ÷ Current liabilities = </a:t>
            </a:r>
          </a:p>
          <a:p>
            <a:pPr marL="685800" indent="0">
              <a:buNone/>
            </a:pPr>
            <a:r>
              <a:rPr lang="fr-FR" sz="2200" dirty="0"/>
              <a:t>NT$504,000 ÷ NT$400,000 = </a:t>
            </a:r>
            <a:r>
              <a:rPr lang="fr-FR" sz="2200" b="1" dirty="0"/>
              <a:t>1.26:1</a:t>
            </a:r>
            <a:endParaRPr lang="en-US" altLang="en-US" sz="2200" b="1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2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240224" y="1164103"/>
            <a:ext cx="8534400" cy="64633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DO IT! 2    </a:t>
            </a:r>
            <a:r>
              <a:rPr lang="en-US" b="1" dirty="0">
                <a:solidFill>
                  <a:srgbClr val="196E78"/>
                </a:solidFill>
                <a:ea typeface="Source Sans Pro" charset="0"/>
              </a:rPr>
              <a:t>Reporting and Analyzing</a:t>
            </a:r>
            <a:endParaRPr lang="en-US" sz="2000" b="1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334320" y="762000"/>
            <a:ext cx="0" cy="457200"/>
          </a:xfrm>
          <a:prstGeom prst="line">
            <a:avLst/>
          </a:prstGeom>
          <a:ln w="38100">
            <a:solidFill>
              <a:srgbClr val="196E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432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spcBef>
                <a:spcPts val="1200"/>
              </a:spcBef>
              <a:buClrTx/>
              <a:buSzPct val="80000"/>
              <a:buFontTx/>
              <a:buNone/>
            </a:pPr>
            <a:r>
              <a:rPr lang="en-US" altLang="en-US" b="1" dirty="0"/>
              <a:t>“Payroll” </a:t>
            </a:r>
            <a:r>
              <a:rPr lang="en-US" altLang="en-US" dirty="0"/>
              <a:t>pertains </a:t>
            </a:r>
            <a:r>
              <a:rPr lang="en-US" altLang="en-US" dirty="0">
                <a:solidFill>
                  <a:srgbClr val="000000"/>
                </a:solidFill>
              </a:rPr>
              <a:t>to both: </a:t>
            </a:r>
          </a:p>
          <a:p>
            <a:pPr marL="457200" indent="-457200">
              <a:lnSpc>
                <a:spcPct val="100000"/>
              </a:lnSpc>
              <a:spcBef>
                <a:spcPts val="1200"/>
              </a:spcBef>
              <a:buClrTx/>
              <a:buSzPct val="80000"/>
              <a:buFontTx/>
              <a:buNone/>
            </a:pPr>
            <a:r>
              <a:rPr lang="en-US" altLang="en-US" dirty="0">
                <a:solidFill>
                  <a:srgbClr val="800000"/>
                </a:solidFill>
              </a:rPr>
              <a:t>	</a:t>
            </a:r>
            <a:r>
              <a:rPr lang="en-US" altLang="en-US" b="1" dirty="0">
                <a:solidFill>
                  <a:srgbClr val="0000CC"/>
                </a:solidFill>
              </a:rPr>
              <a:t>Salaries</a:t>
            </a:r>
            <a:r>
              <a:rPr lang="en-US" altLang="en-US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altLang="en-US" dirty="0">
                <a:solidFill>
                  <a:srgbClr val="000000"/>
                </a:solidFill>
              </a:rPr>
              <a:t>- managerial, administrative, and sales personnel (monthly or yearly rate).</a:t>
            </a:r>
          </a:p>
          <a:p>
            <a:pPr marL="457200" indent="-457200">
              <a:lnSpc>
                <a:spcPct val="100000"/>
              </a:lnSpc>
              <a:spcBef>
                <a:spcPts val="1200"/>
              </a:spcBef>
              <a:buClrTx/>
              <a:buSzPct val="80000"/>
              <a:buFontTx/>
              <a:buNone/>
            </a:pPr>
            <a:r>
              <a:rPr lang="en-US" altLang="en-US" dirty="0">
                <a:solidFill>
                  <a:srgbClr val="800000"/>
                </a:solidFill>
              </a:rPr>
              <a:t>	</a:t>
            </a:r>
            <a:r>
              <a:rPr lang="en-US" altLang="en-US" b="1" dirty="0">
                <a:solidFill>
                  <a:srgbClr val="0000CC"/>
                </a:solidFill>
              </a:rPr>
              <a:t>Wages</a:t>
            </a:r>
            <a:r>
              <a:rPr lang="en-US" altLang="en-US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altLang="en-US" dirty="0">
                <a:solidFill>
                  <a:srgbClr val="000000"/>
                </a:solidFill>
              </a:rPr>
              <a:t>- store clerks, factory employees, and manual laborers (rate per hour).</a:t>
            </a:r>
          </a:p>
          <a:p>
            <a:pPr>
              <a:lnSpc>
                <a:spcPct val="100000"/>
              </a:lnSpc>
              <a:spcBef>
                <a:spcPts val="2400"/>
              </a:spcBef>
              <a:buSzPct val="80000"/>
              <a:buNone/>
            </a:pPr>
            <a:r>
              <a:rPr lang="en-US" altLang="en-US" sz="3200" b="1" dirty="0">
                <a:solidFill>
                  <a:srgbClr val="990000"/>
                </a:solidFill>
              </a:rPr>
              <a:t>Determining the Payroll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SzPct val="80000"/>
              <a:buNone/>
            </a:pPr>
            <a:r>
              <a:rPr lang="en-US" altLang="en-US" dirty="0"/>
              <a:t>Involves computing three amounts: (1) </a:t>
            </a:r>
            <a:r>
              <a:rPr lang="en-US" altLang="en-US" b="1" dirty="0"/>
              <a:t>gross earnings</a:t>
            </a:r>
            <a:r>
              <a:rPr lang="en-US" altLang="en-US" dirty="0"/>
              <a:t>, (2) </a:t>
            </a:r>
            <a:r>
              <a:rPr lang="en-US" altLang="en-US" b="1" dirty="0"/>
              <a:t>payroll</a:t>
            </a:r>
            <a:r>
              <a:rPr lang="en-US" altLang="en-US" dirty="0"/>
              <a:t> </a:t>
            </a:r>
            <a:r>
              <a:rPr lang="en-US" altLang="en-US" b="1" dirty="0"/>
              <a:t>deductions</a:t>
            </a:r>
            <a:r>
              <a:rPr lang="en-US" altLang="en-US" dirty="0"/>
              <a:t>, and (3) </a:t>
            </a:r>
            <a:r>
              <a:rPr lang="en-US" altLang="en-US" b="1" dirty="0"/>
              <a:t>net</a:t>
            </a:r>
            <a:r>
              <a:rPr lang="en-US" altLang="en-US" dirty="0"/>
              <a:t> </a:t>
            </a:r>
            <a:r>
              <a:rPr lang="en-US" altLang="en-US" b="1" dirty="0"/>
              <a:t>pay</a:t>
            </a:r>
            <a:r>
              <a:rPr lang="en-US" altLang="en-US" dirty="0"/>
              <a:t>.</a:t>
            </a:r>
            <a:endParaRPr lang="en-US" altLang="en-US" sz="2800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3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Accounting for Payroll</a:t>
            </a:r>
          </a:p>
        </p:txBody>
      </p:sp>
    </p:spTree>
    <p:extLst>
      <p:ext uri="{BB962C8B-B14F-4D97-AF65-F5344CB8AC3E}">
        <p14:creationId xmlns:p14="http://schemas.microsoft.com/office/powerpoint/2010/main" val="26640470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1676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ClrTx/>
              <a:buSzPct val="80000"/>
              <a:buFontTx/>
              <a:buNone/>
            </a:pPr>
            <a:r>
              <a:rPr lang="en-US" altLang="en-US" sz="3200" b="1" dirty="0"/>
              <a:t>Gross Earnings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Tx/>
              <a:buSzPct val="80000"/>
              <a:buFontTx/>
              <a:buNone/>
            </a:pPr>
            <a:r>
              <a:rPr lang="en-US" altLang="en-US" dirty="0"/>
              <a:t>Total compensation earned by an employee (wages or salaries, plus any bonuses and commissions).</a:t>
            </a:r>
          </a:p>
          <a:p>
            <a:pPr>
              <a:lnSpc>
                <a:spcPct val="100000"/>
              </a:lnSpc>
              <a:spcBef>
                <a:spcPts val="1200"/>
              </a:spcBef>
              <a:buClrTx/>
              <a:buSzPct val="80000"/>
              <a:buFontTx/>
              <a:buNone/>
            </a:pPr>
            <a:endParaRPr lang="en-US" altLang="en-US" dirty="0">
              <a:solidFill>
                <a:srgbClr val="000000"/>
              </a:solidFill>
            </a:endParaRPr>
          </a:p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SzPct val="100000"/>
              <a:buNone/>
            </a:pPr>
            <a:endParaRPr lang="en-US" altLang="en-US" sz="2800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3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Determining the Payroll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978667"/>
              </p:ext>
            </p:extLst>
          </p:nvPr>
        </p:nvGraphicFramePr>
        <p:xfrm>
          <a:off x="1219200" y="3224948"/>
          <a:ext cx="6636944" cy="23024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53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8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26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8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56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6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132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>
                          <a:effectLst/>
                        </a:rPr>
                        <a:t>Type of Pay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274320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9144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>
                          <a:effectLst/>
                        </a:rPr>
                        <a:t>Hours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>
                          <a:effectLst/>
                        </a:rPr>
                        <a:t>x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>
                          <a:effectLst/>
                        </a:rPr>
                        <a:t>Rate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>
                          <a:effectLst/>
                        </a:rPr>
                        <a:t>=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>
                          <a:effectLst/>
                        </a:rPr>
                        <a:t>Gross </a:t>
                      </a:r>
                    </a:p>
                    <a:p>
                      <a:pPr algn="ctr" fontAlgn="b"/>
                      <a:r>
                        <a:rPr lang="en-US" sz="2800" b="1" u="none" strike="noStrike" dirty="0">
                          <a:effectLst/>
                        </a:rPr>
                        <a:t>Earnings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u="none" strike="noStrike" dirty="0">
                          <a:effectLst/>
                        </a:rPr>
                        <a:t>Regular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9144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u="none" strike="noStrike" dirty="0">
                          <a:effectLst/>
                        </a:rPr>
                        <a:t>40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u="none" strike="noStrike" dirty="0">
                          <a:effectLst/>
                        </a:rPr>
                        <a:t>$12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u="none" strike="noStrike" dirty="0">
                          <a:effectLst/>
                        </a:rPr>
                        <a:t>$480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u="none" strike="noStrike" dirty="0">
                          <a:effectLst/>
                        </a:rPr>
                        <a:t>Overtime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9144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u="none" strike="noStrike" dirty="0">
                          <a:effectLst/>
                        </a:rPr>
                        <a:t>4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u="none" strike="noStrike" dirty="0">
                          <a:effectLst/>
                        </a:rPr>
                        <a:t>18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u="none" strike="noStrike" dirty="0">
                          <a:effectLst/>
                        </a:rPr>
                        <a:t>72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Total wages</a:t>
                      </a:r>
                      <a:endParaRPr lang="en-US" sz="28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74320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9144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$552</a:t>
                      </a:r>
                      <a:endParaRPr lang="en-US" sz="28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5083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3F24-A862-4DC0-D9B6-68825184A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3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Payroll Deductions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9508" y="1676400"/>
            <a:ext cx="8303492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GB" sz="2600" dirty="0"/>
              <a:t>Most common types of payroll deductions: taxes,               insurance premiums, employee  savings, union dues</a:t>
            </a:r>
          </a:p>
          <a:p>
            <a:pPr marL="457200" indent="-457200">
              <a:spcBef>
                <a:spcPts val="600"/>
              </a:spcBef>
              <a:buFont typeface="Arial" pitchFamily="34" charset="0"/>
              <a:buChar char="•"/>
            </a:pPr>
            <a:r>
              <a:rPr lang="en-GB" sz="2600" dirty="0"/>
              <a:t>To the extent that a company has not remitted the amounts deducted to the proper authority at the end of the accounting period, it should recognize them as current liabilities</a:t>
            </a:r>
          </a:p>
        </p:txBody>
      </p:sp>
    </p:spTree>
    <p:extLst>
      <p:ext uri="{BB962C8B-B14F-4D97-AF65-F5344CB8AC3E}">
        <p14:creationId xmlns:p14="http://schemas.microsoft.com/office/powerpoint/2010/main" val="3037147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C1912D7B-37AD-DC6A-5464-52A62B19D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52BD1D7-E669-12B7-F840-9719A2D251A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0EBD08-45A9-FD6C-4DAC-7F95146AE518}"/>
              </a:ext>
            </a:extLst>
          </p:cNvPr>
          <p:cNvSpPr txBox="1"/>
          <p:nvPr/>
        </p:nvSpPr>
        <p:spPr>
          <a:xfrm>
            <a:off x="457200" y="990600"/>
            <a:ext cx="678180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0">
              <a:buSzPts val="1200"/>
              <a:tabLst>
                <a:tab pos="228600" algn="dec"/>
                <a:tab pos="457200" algn="l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Notes payable usually require the borrower to pay interest.</a:t>
            </a:r>
          </a:p>
          <a:p>
            <a:pPr marL="457200" algn="just">
              <a:tabLst>
                <a:tab pos="228600" algn="dec"/>
                <a:tab pos="457200" algn="l"/>
              </a:tabLs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228600" algn="dec"/>
                <a:tab pos="457200" algn="l"/>
              </a:tabLst>
            </a:pPr>
            <a:r>
              <a:rPr lang="en-US" sz="16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Answer:  True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97C5ED-51D5-9B3C-226B-CB03FAF6D60D}"/>
              </a:ext>
            </a:extLst>
          </p:cNvPr>
          <p:cNvSpPr txBox="1"/>
          <p:nvPr/>
        </p:nvSpPr>
        <p:spPr>
          <a:xfrm>
            <a:off x="457200" y="1908552"/>
            <a:ext cx="74676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0">
              <a:buSzPts val="1200"/>
              <a:tabLst>
                <a:tab pos="228600" algn="dec"/>
                <a:tab pos="457200" algn="l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Interest expense on a note payable is only recorded at maturity.</a:t>
            </a:r>
          </a:p>
          <a:p>
            <a:pPr marL="457200" indent="-457200" algn="just"/>
            <a:r>
              <a:rPr lang="en-US" sz="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Answer:  False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60AD99-88EF-7905-FEBE-AABA7E413C77}"/>
              </a:ext>
            </a:extLst>
          </p:cNvPr>
          <p:cNvSpPr txBox="1"/>
          <p:nvPr/>
        </p:nvSpPr>
        <p:spPr>
          <a:xfrm>
            <a:off x="457200" y="2692746"/>
            <a:ext cx="81534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0">
              <a:buSzPts val="1200"/>
              <a:tabLst>
                <a:tab pos="228600" algn="dec"/>
                <a:tab pos="457200" algn="l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The higher the sales tax rate, the more profit a retailer can earn.</a:t>
            </a:r>
          </a:p>
          <a:p>
            <a:pPr marL="457200" indent="-457200" algn="just"/>
            <a:r>
              <a:rPr lang="en-US" sz="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Answer:  False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5CDE0C-69E6-8A8B-3FA6-C515977C44B6}"/>
              </a:ext>
            </a:extLst>
          </p:cNvPr>
          <p:cNvSpPr txBox="1"/>
          <p:nvPr/>
        </p:nvSpPr>
        <p:spPr>
          <a:xfrm>
            <a:off x="457200" y="3476940"/>
            <a:ext cx="7620000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0">
              <a:buSzPts val="1100"/>
              <a:tabLst>
                <a:tab pos="180340" algn="l"/>
                <a:tab pos="228600" algn="dec"/>
                <a:tab pos="685800" algn="l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Notes payable usually are issued to meet long-term financing needs.</a:t>
            </a:r>
          </a:p>
          <a:p>
            <a:pPr marL="342900" lvl="0" indent="-342900" algn="just" rtl="0">
              <a:buSzPts val="1100"/>
              <a:buFont typeface="+mj-lt"/>
              <a:buAutoNum type="arabicPeriod" startAt="7"/>
              <a:tabLst>
                <a:tab pos="180340" algn="l"/>
                <a:tab pos="228600" algn="dec"/>
                <a:tab pos="685800" algn="l"/>
              </a:tabLst>
            </a:pP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>
              <a:tabLst>
                <a:tab pos="228600" algn="dec"/>
                <a:tab pos="457200" algn="l"/>
                <a:tab pos="685800" algn="l"/>
              </a:tabLst>
            </a:pPr>
            <a:r>
              <a:rPr lang="en-US" sz="16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Answer:  False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0414F63-0E5E-AB1B-FD55-66A9D01D9BD4}"/>
              </a:ext>
            </a:extLst>
          </p:cNvPr>
          <p:cNvSpPr txBox="1"/>
          <p:nvPr/>
        </p:nvSpPr>
        <p:spPr>
          <a:xfrm>
            <a:off x="457200" y="4229088"/>
            <a:ext cx="8534400" cy="1031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7313" indent="-87313" algn="just">
              <a:tabLst>
                <a:tab pos="174625" algn="l"/>
                <a:tab pos="228600" algn="dec"/>
                <a:tab pos="685800" algn="l"/>
              </a:tabLst>
            </a:pPr>
            <a:r>
              <a:rPr lang="en-US" b="1" dirty="0">
                <a:latin typeface="Times New Roman" panose="02020603050405020304" pitchFamily="18" charset="0"/>
              </a:rPr>
              <a:t>5. Companies often identify current maturities of long-term debt on the statement of financial position as long-term debt due within one year.</a:t>
            </a:r>
          </a:p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endParaRPr lang="en-US" sz="700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sz="16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16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Answer:  True</a:t>
            </a:r>
          </a:p>
        </p:txBody>
      </p:sp>
    </p:spTree>
    <p:extLst>
      <p:ext uri="{BB962C8B-B14F-4D97-AF65-F5344CB8AC3E}">
        <p14:creationId xmlns:p14="http://schemas.microsoft.com/office/powerpoint/2010/main" val="7848431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2CBBB64-0E35-CA03-A25C-41174A00A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B008A92-2D22-08D1-91F3-D89A01CD5F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748A56-9DAA-1FD8-0C56-DC88B230BF4F}"/>
              </a:ext>
            </a:extLst>
          </p:cNvPr>
          <p:cNvSpPr txBox="1"/>
          <p:nvPr/>
        </p:nvSpPr>
        <p:spPr>
          <a:xfrm>
            <a:off x="409575" y="1295400"/>
            <a:ext cx="7239000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ts val="1160"/>
              </a:lnSpc>
              <a:tabLst>
                <a:tab pos="228600" algn="dec"/>
                <a:tab pos="457200" algn="l"/>
                <a:tab pos="685800" algn="l"/>
              </a:tabLst>
            </a:pP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note payable is in the form of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a contingency that is reasonably likely to occur.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a written promissory note.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an oral agreement.</a:t>
            </a:r>
          </a:p>
          <a:p>
            <a:pPr marL="800100" indent="-342900" algn="just">
              <a:buAutoNum type="alphaLcPeriod" startAt="4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large agreement.</a:t>
            </a:r>
            <a:endParaRPr lang="en-US" sz="9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/>
            <a:r>
              <a:rPr lang="en-US" sz="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79705"/>
            <a:r>
              <a:rPr lang="en-US" sz="16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Answer: B</a:t>
            </a:r>
            <a:endParaRPr lang="en-US" sz="2000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AEEFAC-F4B0-BFF6-1294-6887E591AB1F}"/>
              </a:ext>
            </a:extLst>
          </p:cNvPr>
          <p:cNvSpPr txBox="1"/>
          <p:nvPr/>
        </p:nvSpPr>
        <p:spPr>
          <a:xfrm>
            <a:off x="409575" y="3250324"/>
            <a:ext cx="6716485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7313" indent="-87313" algn="just">
              <a:tabLst>
                <a:tab pos="228600" algn="dec"/>
                <a:tab pos="685800" algn="l"/>
              </a:tabLst>
            </a:pP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interest is recorded on an interest-bearing note, the Interest Expense account is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increased; the Notes Payable account is increased.</a:t>
            </a:r>
            <a:r>
              <a:rPr lang="ar-SA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indent="-342900" algn="just">
              <a:buAutoNum type="alphaLcPeriod" startAt="2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increased; the Notes Payable account is decreased.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indent="-342900" algn="just">
              <a:buAutoNum type="alphaLcPeriod" startAt="3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increased; the Interest Payable account is increased.</a:t>
            </a:r>
          </a:p>
          <a:p>
            <a:pPr marL="685800" indent="-228600" algn="just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decreased; the Interest Payable account is increased.</a:t>
            </a:r>
          </a:p>
          <a:p>
            <a:pPr marL="457200" indent="-457200" algn="just"/>
            <a:r>
              <a:rPr lang="en-US" sz="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79705"/>
            <a:r>
              <a:rPr lang="en-US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Answer: C</a:t>
            </a:r>
            <a:endParaRPr lang="en-US" sz="1800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0849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D7A284D-8C06-BA84-3A84-7663F5FC44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1A926D-0416-7FE5-DFEE-56B695358E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C4B9F1-4F86-579F-2800-2FF9659CE55E}"/>
              </a:ext>
            </a:extLst>
          </p:cNvPr>
          <p:cNvSpPr txBox="1"/>
          <p:nvPr/>
        </p:nvSpPr>
        <p:spPr>
          <a:xfrm>
            <a:off x="304800" y="1143000"/>
            <a:ext cx="8305800" cy="28281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0">
              <a:lnSpc>
                <a:spcPct val="150000"/>
              </a:lnSpc>
              <a:tabLst>
                <a:tab pos="228600" algn="dec"/>
                <a:tab pos="685800" algn="l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Company has total proceeds from sales of $9,540 (Including sales tax) . If the sales tax is 6%, the amount to be credited to the account Sales Revenue is:</a:t>
            </a:r>
          </a:p>
          <a:p>
            <a:pPr marL="685800" indent="-228600" algn="just">
              <a:lnSpc>
                <a:spcPct val="150000"/>
              </a:lnSpc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$9,540.</a:t>
            </a:r>
          </a:p>
          <a:p>
            <a:pPr marL="685800" indent="-228600" algn="just">
              <a:lnSpc>
                <a:spcPct val="150000"/>
              </a:lnSpc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$8,968.</a:t>
            </a:r>
          </a:p>
          <a:p>
            <a:pPr marL="685800" indent="-228600" algn="just">
              <a:lnSpc>
                <a:spcPct val="150000"/>
              </a:lnSpc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$10,112.</a:t>
            </a:r>
          </a:p>
          <a:p>
            <a:pPr marL="685800" indent="-228600" algn="just">
              <a:lnSpc>
                <a:spcPct val="150000"/>
              </a:lnSpc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$9,000.</a:t>
            </a:r>
          </a:p>
          <a:p>
            <a:pPr marL="457200" indent="-457200" algn="just">
              <a:lnSpc>
                <a:spcPct val="150000"/>
              </a:lnSpc>
            </a:pPr>
            <a:r>
              <a:rPr lang="en-US" sz="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79705"/>
            <a:r>
              <a:rPr lang="en-US" sz="16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Answer: D</a:t>
            </a:r>
            <a:endParaRPr lang="en-US" sz="2000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8647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8">
            <a:extLst>
              <a:ext uri="{FF2B5EF4-FFF2-40B4-BE49-F238E27FC236}">
                <a16:creationId xmlns:a16="http://schemas.microsoft.com/office/drawing/2014/main" id="{95323210-A13B-242F-7E4A-8F517B80C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BF58C654-E1D4-A999-E412-1AB2009BBAA4}"/>
              </a:ext>
            </a:extLst>
          </p:cNvPr>
          <p:cNvSpPr/>
          <p:nvPr/>
        </p:nvSpPr>
        <p:spPr>
          <a:xfrm flipH="1">
            <a:off x="4884738" y="3222625"/>
            <a:ext cx="4259262" cy="2778125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972" name="TextBox 9">
            <a:extLst>
              <a:ext uri="{FF2B5EF4-FFF2-40B4-BE49-F238E27FC236}">
                <a16:creationId xmlns:a16="http://schemas.microsoft.com/office/drawing/2014/main" id="{236634F9-FEA5-68F9-107E-16A25B3689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638" y="5137150"/>
            <a:ext cx="33940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/>
                <a:ea typeface="Alexandria"/>
                <a:cs typeface="Alexandria"/>
              </a:rPr>
              <a:t>Thank You</a:t>
            </a:r>
          </a:p>
        </p:txBody>
      </p:sp>
      <p:pic>
        <p:nvPicPr>
          <p:cNvPr id="83973" name="Graphic 12">
            <a:extLst>
              <a:ext uri="{FF2B5EF4-FFF2-40B4-BE49-F238E27FC236}">
                <a16:creationId xmlns:a16="http://schemas.microsoft.com/office/drawing/2014/main" id="{33695E92-DDB7-33C8-86FA-A37CB37A3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850" y="5483225"/>
            <a:ext cx="170973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209DF391-5C15-AAC5-8170-D604BD3B4620}"/>
              </a:ext>
            </a:extLst>
          </p:cNvPr>
          <p:cNvSpPr/>
          <p:nvPr/>
        </p:nvSpPr>
        <p:spPr>
          <a:xfrm rot="16200000" flipV="1">
            <a:off x="-1543843" y="4158456"/>
            <a:ext cx="2851150" cy="82391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3975" name="Graphic 21">
            <a:extLst>
              <a:ext uri="{FF2B5EF4-FFF2-40B4-BE49-F238E27FC236}">
                <a16:creationId xmlns:a16="http://schemas.microsoft.com/office/drawing/2014/main" id="{589EA8FD-2167-EF00-FC13-38211E0D4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7069138" y="1009650"/>
            <a:ext cx="1935162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204">
    <p:fade/>
  </p:transition>
</p:sld>
</file>

<file path=ppt/theme/theme1.xml><?xml version="1.0" encoding="utf-8"?>
<a:theme xmlns:a="http://schemas.openxmlformats.org/drawingml/2006/main" name="Opener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hapter Outline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arning Objectives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oncept Check Question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Key Term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ection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Image Slide Master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429CE74-7A40-4F97-89D0-B2C53862E0DB}"/>
</file>

<file path=customXml/itemProps2.xml><?xml version="1.0" encoding="utf-8"?>
<ds:datastoreItem xmlns:ds="http://schemas.openxmlformats.org/officeDocument/2006/customXml" ds:itemID="{46E8C333-36D4-49A1-8E32-D45AF86EB4A6}"/>
</file>

<file path=customXml/itemProps3.xml><?xml version="1.0" encoding="utf-8"?>
<ds:datastoreItem xmlns:ds="http://schemas.openxmlformats.org/officeDocument/2006/customXml" ds:itemID="{0F157E4E-688C-41B4-84A2-D872F669614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28295</TotalTime>
  <Words>2102</Words>
  <Application>Microsoft Office PowerPoint</Application>
  <PresentationFormat>On-screen Show (4:3)</PresentationFormat>
  <Paragraphs>351</Paragraphs>
  <Slides>33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33</vt:i4>
      </vt:variant>
    </vt:vector>
  </HeadingPairs>
  <TitlesOfParts>
    <vt:vector size="52" baseType="lpstr">
      <vt:lpstr>Alexandria</vt:lpstr>
      <vt:lpstr>Arial</vt:lpstr>
      <vt:lpstr>Calibri</vt:lpstr>
      <vt:lpstr>Calibri Light</vt:lpstr>
      <vt:lpstr>Courier New</vt:lpstr>
      <vt:lpstr>Liberation Sans</vt:lpstr>
      <vt:lpstr>Sakkal Majalla</vt:lpstr>
      <vt:lpstr>Source Sans Pro</vt:lpstr>
      <vt:lpstr>Source Sans Pro Light</vt:lpstr>
      <vt:lpstr>Times New Roman</vt:lpstr>
      <vt:lpstr>Wingdings</vt:lpstr>
      <vt:lpstr>Opener</vt:lpstr>
      <vt:lpstr>Chapter Outline</vt:lpstr>
      <vt:lpstr>Learning Objectives</vt:lpstr>
      <vt:lpstr>Concept Check Question</vt:lpstr>
      <vt:lpstr>Key Term</vt:lpstr>
      <vt:lpstr>Section</vt:lpstr>
      <vt:lpstr>Image Slide Master</vt:lpstr>
      <vt:lpstr>Office Theme</vt:lpstr>
      <vt:lpstr>PowerPoint Presentation</vt:lpstr>
      <vt:lpstr>PowerPoint Presentation</vt:lpstr>
      <vt:lpstr>Chapter Outline</vt:lpstr>
      <vt:lpstr>Accounting for Current Liabilities</vt:lpstr>
      <vt:lpstr>Accounting for Current Liabilities</vt:lpstr>
      <vt:lpstr>Accounting for Current Liabilities</vt:lpstr>
      <vt:lpstr>Notes Payable</vt:lpstr>
      <vt:lpstr>Notes Payable</vt:lpstr>
      <vt:lpstr>Notes Payable</vt:lpstr>
      <vt:lpstr>Accounting for Current Liabilities</vt:lpstr>
      <vt:lpstr>Sales Taxes Payable</vt:lpstr>
      <vt:lpstr>Sales Taxes Payable</vt:lpstr>
      <vt:lpstr>DO IT! 1    Current Liabilities</vt:lpstr>
      <vt:lpstr>Accounting for Current Liabilities</vt:lpstr>
      <vt:lpstr>Unearned Revenue</vt:lpstr>
      <vt:lpstr>Accounting for Current Liabilities</vt:lpstr>
      <vt:lpstr>DO IT! 1    Current Liabilities</vt:lpstr>
      <vt:lpstr>DO IT! 1    Current Liabilities</vt:lpstr>
      <vt:lpstr>Reporting and Analyzing Current Liabilities</vt:lpstr>
      <vt:lpstr>Reporting a Provision</vt:lpstr>
      <vt:lpstr>Reporting a Provision</vt:lpstr>
      <vt:lpstr>Reporting a Provision</vt:lpstr>
      <vt:lpstr>Analysis of Current Liabilities</vt:lpstr>
      <vt:lpstr>DO IT! 2    Reporting and Analyzing</vt:lpstr>
      <vt:lpstr>DO IT! 2    Reporting and Analyzing</vt:lpstr>
      <vt:lpstr>DO IT! 2    Reporting and Analyzing</vt:lpstr>
      <vt:lpstr>Accounting for Payroll</vt:lpstr>
      <vt:lpstr>Determining the Payroll</vt:lpstr>
      <vt:lpstr>Payroll Deductions</vt:lpstr>
      <vt:lpstr>PowerPoint Presentation</vt:lpstr>
      <vt:lpstr>PowerPoint Presentation</vt:lpstr>
      <vt:lpstr>PowerPoint Presentation</vt:lpstr>
      <vt:lpstr>PowerPoint Presentation</vt:lpstr>
    </vt:vector>
  </TitlesOfParts>
  <Company>John Wiley and Sons,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 Chapter Title</dc:title>
  <dc:creator>Garvin, Megan - Hoboken</dc:creator>
  <cp:lastModifiedBy>Dr.Emad Zaher</cp:lastModifiedBy>
  <cp:revision>3167</cp:revision>
  <cp:lastPrinted>2017-04-26T13:25:47Z</cp:lastPrinted>
  <dcterms:created xsi:type="dcterms:W3CDTF">2017-04-21T14:49:46Z</dcterms:created>
  <dcterms:modified xsi:type="dcterms:W3CDTF">2024-08-15T08:15:30Z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