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26" r:id="rId2"/>
    <p:sldId id="453" r:id="rId3"/>
    <p:sldId id="259" r:id="rId4"/>
    <p:sldId id="462" r:id="rId5"/>
    <p:sldId id="463" r:id="rId6"/>
    <p:sldId id="260" r:id="rId7"/>
    <p:sldId id="261" r:id="rId8"/>
    <p:sldId id="264" r:id="rId9"/>
    <p:sldId id="464" r:id="rId10"/>
    <p:sldId id="465" r:id="rId11"/>
    <p:sldId id="357" r:id="rId12"/>
    <p:sldId id="358" r:id="rId13"/>
    <p:sldId id="359" r:id="rId14"/>
    <p:sldId id="360" r:id="rId15"/>
    <p:sldId id="467" r:id="rId16"/>
    <p:sldId id="363" r:id="rId17"/>
    <p:sldId id="474" r:id="rId18"/>
    <p:sldId id="364" r:id="rId19"/>
    <p:sldId id="365" r:id="rId20"/>
    <p:sldId id="366" r:id="rId21"/>
    <p:sldId id="367" r:id="rId22"/>
    <p:sldId id="468" r:id="rId23"/>
    <p:sldId id="369" r:id="rId24"/>
    <p:sldId id="370" r:id="rId25"/>
    <p:sldId id="279" r:id="rId26"/>
    <p:sldId id="469" r:id="rId27"/>
    <p:sldId id="266" r:id="rId28"/>
    <p:sldId id="473" r:id="rId29"/>
    <p:sldId id="470" r:id="rId30"/>
    <p:sldId id="286" r:id="rId31"/>
    <p:sldId id="475" r:id="rId32"/>
    <p:sldId id="471" r:id="rId33"/>
    <p:sldId id="288" r:id="rId34"/>
    <p:sldId id="289" r:id="rId35"/>
    <p:sldId id="291" r:id="rId36"/>
    <p:sldId id="294" r:id="rId37"/>
    <p:sldId id="371" r:id="rId38"/>
    <p:sldId id="476" r:id="rId39"/>
    <p:sldId id="321" r:id="rId40"/>
    <p:sldId id="36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09" autoAdjust="0"/>
    <p:restoredTop sz="93690" autoAdjust="0"/>
  </p:normalViewPr>
  <p:slideViewPr>
    <p:cSldViewPr snapToGrid="0">
      <p:cViewPr>
        <p:scale>
          <a:sx n="60" d="100"/>
          <a:sy n="60" d="100"/>
        </p:scale>
        <p:origin x="62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8/24/2023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3234709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584200" y="765175"/>
            <a:ext cx="5930900" cy="3336925"/>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735555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584200" y="765175"/>
            <a:ext cx="5930900" cy="3336925"/>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440434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78500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b="0" u="none" dirty="0">
                <a:latin typeface="Huawei Sans" panose="020C0503030203020204" pitchFamily="34" charset="0"/>
              </a:rPr>
              <a:t>Users benefit more from Spark when </a:t>
            </a:r>
            <a:r>
              <a:rPr lang="en-US" altLang="zh-CN" sz="1100" kern="1200" dirty="0">
                <a:solidFill>
                  <a:schemeClr val="tx1"/>
                </a:solidFill>
                <a:effectLst/>
                <a:latin typeface="方正兰亭黑简体" panose="02000000000000000000" pitchFamily="2" charset="-122"/>
                <a:ea typeface="方正兰亭黑简体" panose="02000000000000000000" pitchFamily="2" charset="-122"/>
                <a:cs typeface="+mn-cs"/>
              </a:rPr>
              <a:t>they need to frequently perform certain operations and there is a large data volume because it is already stored</a:t>
            </a:r>
            <a:r>
              <a:rPr b="0" u="none" dirty="0">
                <a:latin typeface="Huawei Sans" panose="020C0503030203020204" pitchFamily="34" charset="0"/>
              </a:rPr>
              <a:t> in memory.</a:t>
            </a:r>
            <a:endParaRPr lang="en-US" altLang="zh-CN" dirty="0">
              <a:latin typeface="Huawei Sans" panose="020C0503030203020204" pitchFamily="34" charset="0"/>
            </a:endParaRPr>
          </a:p>
          <a:p>
            <a:pPr lvl="0"/>
            <a:r>
              <a:rPr b="0" u="none" dirty="0">
                <a:latin typeface="Huawei Sans" panose="020C0503030203020204" pitchFamily="34" charset="0"/>
              </a:rPr>
              <a:t>Public opinion analysis: </a:t>
            </a:r>
            <a:r>
              <a:rPr lang="en-US" b="0" u="none" dirty="0">
                <a:latin typeface="Huawei Sans" panose="020C0503030203020204" pitchFamily="34" charset="0"/>
              </a:rPr>
              <a:t>M</a:t>
            </a:r>
            <a:r>
              <a:rPr b="0" u="none" dirty="0">
                <a:latin typeface="Huawei Sans" panose="020C0503030203020204" pitchFamily="34" charset="0"/>
              </a:rPr>
              <a:t>onitors, analyzes, and processes sensitive and </a:t>
            </a:r>
            <a:r>
              <a:rPr lang="en-US" b="0" u="none" dirty="0">
                <a:latin typeface="Huawei Sans" panose="020C0503030203020204" pitchFamily="34" charset="0"/>
              </a:rPr>
              <a:t>trending</a:t>
            </a:r>
            <a:r>
              <a:rPr b="0" u="none" dirty="0">
                <a:latin typeface="Huawei Sans" panose="020C0503030203020204" pitchFamily="34" charset="0"/>
              </a:rPr>
              <a:t> Internet information.</a:t>
            </a:r>
          </a:p>
        </p:txBody>
      </p:sp>
      <p:sp>
        <p:nvSpPr>
          <p:cNvPr id="4" name="幻灯片图像占位符 3"/>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336335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Lightweight: Spark only</a:t>
            </a:r>
            <a:r>
              <a:rPr lang="en-US" altLang="zh-CN" b="0" u="none" dirty="0">
                <a:latin typeface="Huawei Sans" panose="020C0503030203020204" pitchFamily="34" charset="0"/>
              </a:rPr>
              <a:t> has</a:t>
            </a:r>
            <a:r>
              <a:rPr b="0" u="none" dirty="0">
                <a:latin typeface="Huawei Sans" panose="020C0503030203020204" pitchFamily="34" charset="0"/>
              </a:rPr>
              <a:t> 30,000 lines of core code.</a:t>
            </a:r>
            <a:endParaRPr lang="en-US" altLang="zh-CN" dirty="0">
              <a:latin typeface="Huawei Sans" panose="020C0503030203020204" pitchFamily="34" charset="0"/>
            </a:endParaRPr>
          </a:p>
          <a:p>
            <a:pPr lvl="1"/>
            <a:r>
              <a:rPr b="0" u="none" dirty="0">
                <a:latin typeface="Huawei Sans" panose="020C0503030203020204" pitchFamily="34" charset="0"/>
              </a:rPr>
              <a:t>Spark is developed in the easy-to-read and rich Scala language.</a:t>
            </a:r>
            <a:endParaRPr lang="en-US" altLang="zh-CN" dirty="0">
              <a:latin typeface="Huawei Sans" panose="020C0503030203020204" pitchFamily="34" charset="0"/>
            </a:endParaRPr>
          </a:p>
          <a:p>
            <a:pPr lvl="1"/>
            <a:r>
              <a:rPr lang="en-US" b="0" u="none" dirty="0">
                <a:latin typeface="Huawei Sans" panose="020C0503030203020204" pitchFamily="34" charset="0"/>
              </a:rPr>
              <a:t>It s</a:t>
            </a:r>
            <a:r>
              <a:rPr b="0" u="none" dirty="0">
                <a:latin typeface="Huawei Sans" panose="020C0503030203020204" pitchFamily="34" charset="0"/>
              </a:rPr>
              <a:t>martly leverages the infrastructure of Hadoop and Mesos.</a:t>
            </a:r>
          </a:p>
          <a:p>
            <a:r>
              <a:rPr b="0" u="none" dirty="0">
                <a:latin typeface="Huawei Sans" panose="020C0503030203020204" pitchFamily="34" charset="0"/>
              </a:rPr>
              <a:t>Fast: Spark</a:t>
            </a:r>
            <a:r>
              <a:rPr lang="en-US" altLang="zh-CN" b="0" u="none" dirty="0">
                <a:latin typeface="Huawei Sans" panose="020C0503030203020204" pitchFamily="34" charset="0"/>
              </a:rPr>
              <a:t> can respond to</a:t>
            </a:r>
            <a:r>
              <a:rPr b="0" u="none" dirty="0">
                <a:latin typeface="Huawei Sans" panose="020C0503030203020204" pitchFamily="34" charset="0"/>
              </a:rPr>
              <a:t> small data set queries </a:t>
            </a:r>
            <a:r>
              <a:rPr lang="en-US" b="0" u="none" dirty="0">
                <a:latin typeface="Huawei Sans" panose="020C0503030203020204" pitchFamily="34" charset="0"/>
              </a:rPr>
              <a:t>in just </a:t>
            </a:r>
            <a:r>
              <a:rPr b="0" u="none" dirty="0" err="1">
                <a:latin typeface="Huawei Sans" panose="020C0503030203020204" pitchFamily="34" charset="0"/>
              </a:rPr>
              <a:t>subseconds</a:t>
            </a:r>
            <a:r>
              <a:rPr b="0" u="none" dirty="0">
                <a:latin typeface="Huawei Sans" panose="020C0503030203020204" pitchFamily="34" charset="0"/>
              </a:rPr>
              <a:t>.</a:t>
            </a:r>
            <a:endParaRPr lang="en-US" altLang="zh-CN" dirty="0">
              <a:latin typeface="Huawei Sans" panose="020C0503030203020204" pitchFamily="34" charset="0"/>
            </a:endParaRPr>
          </a:p>
          <a:p>
            <a:pPr lvl="1"/>
            <a:r>
              <a:rPr b="0" u="none" dirty="0">
                <a:latin typeface="Huawei Sans" panose="020C0503030203020204" pitchFamily="34" charset="0"/>
              </a:rPr>
              <a:t>Spark </a:t>
            </a:r>
            <a:r>
              <a:rPr lang="en-US" b="0" u="none" dirty="0">
                <a:latin typeface="Huawei Sans" panose="020C0503030203020204" pitchFamily="34" charset="0"/>
              </a:rPr>
              <a:t>is</a:t>
            </a:r>
            <a:r>
              <a:rPr b="0" u="none" dirty="0">
                <a:latin typeface="Huawei Sans" panose="020C0503030203020204" pitchFamily="34" charset="0"/>
              </a:rPr>
              <a:t> higher than MapReduce, Hive or Pregel for iterative machine learning of large dataset applications, such as ad-hoc query and graph programming.</a:t>
            </a:r>
            <a:endParaRPr lang="en-US" altLang="zh-CN" dirty="0">
              <a:latin typeface="Huawei Sans" panose="020C0503030203020204" pitchFamily="34" charset="0"/>
            </a:endParaRPr>
          </a:p>
          <a:p>
            <a:pPr lvl="1"/>
            <a:r>
              <a:rPr b="0" u="none" dirty="0">
                <a:latin typeface="Huawei Sans" panose="020C0503030203020204" pitchFamily="34" charset="0"/>
              </a:rPr>
              <a:t>Spark feature</a:t>
            </a:r>
            <a:r>
              <a:rPr lang="en-US" b="0" u="none" dirty="0">
                <a:latin typeface="Huawei Sans" panose="020C0503030203020204" pitchFamily="34" charset="0"/>
              </a:rPr>
              <a:t>s</a:t>
            </a:r>
            <a:r>
              <a:rPr b="0" u="none" dirty="0">
                <a:latin typeface="Huawei Sans" panose="020C0503030203020204" pitchFamily="34" charset="0"/>
              </a:rPr>
              <a:t> in-memory computing, data locality, transmission optimization, </a:t>
            </a:r>
            <a:r>
              <a:rPr lang="en-US" b="0" u="none" dirty="0">
                <a:latin typeface="Huawei Sans" panose="020C0503030203020204" pitchFamily="34" charset="0"/>
              </a:rPr>
              <a:t>and </a:t>
            </a:r>
            <a:r>
              <a:rPr b="0" u="none" dirty="0">
                <a:latin typeface="Huawei Sans" panose="020C0503030203020204" pitchFamily="34" charset="0"/>
              </a:rPr>
              <a:t>scheduling optimization.</a:t>
            </a:r>
            <a:endParaRPr lang="en-US" altLang="zh-CN" dirty="0">
              <a:latin typeface="Huawei Sans" panose="020C0503030203020204" pitchFamily="34" charset="0"/>
            </a:endParaRPr>
          </a:p>
          <a:p>
            <a:r>
              <a:rPr b="0" u="none" dirty="0">
                <a:latin typeface="Huawei Sans" panose="020C0503030203020204" pitchFamily="34" charset="0"/>
              </a:rPr>
              <a:t>Flexible: Spark offers flexibility at different levels.</a:t>
            </a:r>
            <a:endParaRPr lang="en-US" altLang="zh-CN" dirty="0">
              <a:latin typeface="Huawei Sans" panose="020C0503030203020204" pitchFamily="34" charset="0"/>
            </a:endParaRPr>
          </a:p>
          <a:p>
            <a:pPr lvl="1"/>
            <a:r>
              <a:rPr b="0" u="none" dirty="0">
                <a:latin typeface="Huawei Sans" panose="020C0503030203020204" pitchFamily="34" charset="0"/>
              </a:rPr>
              <a:t>Spark uses the Scala trait dynamic mixing policy (such as replaceable cluster scheduler and serialized library).</a:t>
            </a:r>
            <a:endParaRPr lang="en-US" altLang="zh-CN" dirty="0">
              <a:latin typeface="Huawei Sans" panose="020C0503030203020204" pitchFamily="34" charset="0"/>
            </a:endParaRPr>
          </a:p>
          <a:p>
            <a:pPr lvl="1"/>
            <a:r>
              <a:rPr b="0" u="none" dirty="0">
                <a:latin typeface="Huawei Sans" panose="020C0503030203020204" pitchFamily="34" charset="0"/>
              </a:rPr>
              <a:t>Spark allows users to extend new data operators, data sources, and language bindings.</a:t>
            </a:r>
            <a:endParaRPr lang="en-US" altLang="zh-CN" dirty="0">
              <a:latin typeface="Huawei Sans" panose="020C0503030203020204" pitchFamily="34" charset="0"/>
            </a:endParaRPr>
          </a:p>
          <a:p>
            <a:pPr lvl="1"/>
            <a:r>
              <a:rPr b="0" u="none" dirty="0">
                <a:latin typeface="Huawei Sans" panose="020C0503030203020204" pitchFamily="34" charset="0"/>
              </a:rPr>
              <a:t>Spark supports a variety of paradigms such as in-memory computing, multi-iteration batch processing, ad-hoc query, streaming processing, and graph programming.</a:t>
            </a:r>
          </a:p>
          <a:p>
            <a:r>
              <a:rPr b="0" u="none" dirty="0">
                <a:latin typeface="Huawei Sans" panose="020C0503030203020204" pitchFamily="34" charset="0"/>
              </a:rPr>
              <a:t>Smart: Spark utilizes existing big data components.</a:t>
            </a:r>
            <a:endParaRPr lang="en-US" altLang="zh-CN" dirty="0">
              <a:latin typeface="Huawei Sans" panose="020C0503030203020204" pitchFamily="34" charset="0"/>
            </a:endParaRPr>
          </a:p>
          <a:p>
            <a:pPr lvl="1"/>
            <a:r>
              <a:rPr b="0" u="none" dirty="0">
                <a:latin typeface="Huawei Sans" panose="020C0503030203020204" pitchFamily="34" charset="0"/>
              </a:rPr>
              <a:t>Spark seamlessly combines with Hadoop.</a:t>
            </a:r>
            <a:endParaRPr lang="en-US" altLang="zh-CN" dirty="0">
              <a:latin typeface="Huawei Sans" panose="020C0503030203020204" pitchFamily="34" charset="0"/>
            </a:endParaRPr>
          </a:p>
          <a:p>
            <a:pPr lvl="1"/>
            <a:r>
              <a:rPr b="0" u="none" dirty="0">
                <a:latin typeface="Huawei Sans" panose="020C0503030203020204" pitchFamily="34" charset="0"/>
              </a:rPr>
              <a:t>Graph computing uses </a:t>
            </a:r>
            <a:r>
              <a:rPr b="0" u="none" dirty="0" err="1">
                <a:latin typeface="Huawei Sans" panose="020C0503030203020204" pitchFamily="34" charset="0"/>
              </a:rPr>
              <a:t>Pregel</a:t>
            </a:r>
            <a:r>
              <a:rPr b="0" u="none" dirty="0">
                <a:latin typeface="Huawei Sans" panose="020C0503030203020204" pitchFamily="34" charset="0"/>
              </a:rPr>
              <a:t> and </a:t>
            </a:r>
            <a:r>
              <a:rPr b="0" u="none" dirty="0" err="1">
                <a:latin typeface="Huawei Sans" panose="020C0503030203020204" pitchFamily="34" charset="0"/>
              </a:rPr>
              <a:t>PowerGraph</a:t>
            </a:r>
            <a:r>
              <a:rPr b="0" u="none" dirty="0">
                <a:latin typeface="Huawei Sans" panose="020C0503030203020204" pitchFamily="34" charset="0"/>
              </a:rPr>
              <a:t> APIs as well as the point division idea of </a:t>
            </a:r>
            <a:r>
              <a:rPr b="0" u="none" dirty="0" err="1">
                <a:latin typeface="Huawei Sans" panose="020C0503030203020204" pitchFamily="34" charset="0"/>
              </a:rPr>
              <a:t>PowerGraph</a:t>
            </a:r>
            <a:r>
              <a:rPr b="0" u="none" dirty="0">
                <a:latin typeface="Huawei Sans" panose="020C0503030203020204" pitchFamily="34" charset="0"/>
              </a:rPr>
              <a:t>.</a:t>
            </a:r>
          </a:p>
          <a:p>
            <a:endParaRPr lang="zh-CN" altLang="en-US" dirty="0">
              <a:latin typeface="Huawei Sans" panose="020C0503030203020204" pitchFamily="34" charset="0"/>
            </a:endParaRPr>
          </a:p>
        </p:txBody>
      </p:sp>
      <p:sp>
        <p:nvSpPr>
          <p:cNvPr id="4" name="幻灯片图像占位符 3"/>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985009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Spark uses one-tenth of the resources used by MapReduce but provides three times better performance.</a:t>
            </a:r>
            <a:endParaRPr lang="en-US" altLang="zh-CN" dirty="0">
              <a:latin typeface="Huawei Sans" panose="020C0503030203020204" pitchFamily="34" charset="0"/>
            </a:endParaRPr>
          </a:p>
          <a:p>
            <a:pPr lvl="0"/>
            <a:r>
              <a:rPr b="0" u="none" dirty="0">
                <a:latin typeface="Huawei Sans" panose="020C0503030203020204" pitchFamily="34" charset="0"/>
              </a:rPr>
              <a:t>Cores: </a:t>
            </a:r>
            <a:r>
              <a:rPr lang="en-US" b="0" u="none" dirty="0">
                <a:latin typeface="Huawei Sans" panose="020C0503030203020204" pitchFamily="34" charset="0"/>
              </a:rPr>
              <a:t>i</a:t>
            </a:r>
            <a:r>
              <a:rPr b="0" u="none" dirty="0">
                <a:latin typeface="Huawei Sans" panose="020C0503030203020204" pitchFamily="34" charset="0"/>
              </a:rPr>
              <a:t>ndicates the total number of cluster cores.</a:t>
            </a:r>
          </a:p>
          <a:p>
            <a:r>
              <a:rPr b="0" u="none" dirty="0">
                <a:latin typeface="Huawei Sans" panose="020C0503030203020204" pitchFamily="34" charset="0"/>
              </a:rPr>
              <a:t>Rate: </a:t>
            </a:r>
            <a:r>
              <a:rPr lang="en-US" b="0" u="none" dirty="0">
                <a:latin typeface="Huawei Sans" panose="020C0503030203020204" pitchFamily="34" charset="0"/>
              </a:rPr>
              <a:t>i</a:t>
            </a:r>
            <a:r>
              <a:rPr b="0" u="none" dirty="0">
                <a:latin typeface="Huawei Sans" panose="020C0503030203020204" pitchFamily="34" charset="0"/>
              </a:rPr>
              <a:t>ndicates the data read speed of a cluster.</a:t>
            </a:r>
            <a:endParaRPr lang="en-US" altLang="zh-CN" dirty="0">
              <a:latin typeface="Huawei Sans" panose="020C0503030203020204" pitchFamily="34" charset="0"/>
            </a:endParaRPr>
          </a:p>
          <a:p>
            <a:pPr lvl="0"/>
            <a:r>
              <a:rPr b="0" u="none" dirty="0">
                <a:latin typeface="Huawei Sans" panose="020C0503030203020204" pitchFamily="34" charset="0"/>
              </a:rPr>
              <a:t>Rate/node: </a:t>
            </a:r>
            <a:r>
              <a:rPr lang="en-US" b="0" u="none" dirty="0">
                <a:latin typeface="Huawei Sans" panose="020C0503030203020204" pitchFamily="34" charset="0"/>
              </a:rPr>
              <a:t>i</a:t>
            </a:r>
            <a:r>
              <a:rPr b="0" u="none" dirty="0">
                <a:latin typeface="Huawei Sans" panose="020C0503030203020204" pitchFamily="34" charset="0"/>
              </a:rPr>
              <a:t>ndicates the average data read speed per node.</a:t>
            </a:r>
            <a:endParaRPr lang="en-US" altLang="zh-CN" dirty="0">
              <a:latin typeface="Huawei Sans" panose="020C0503030203020204" pitchFamily="34" charset="0"/>
            </a:endParaRPr>
          </a:p>
          <a:p>
            <a:pPr lvl="0"/>
            <a:r>
              <a:rPr b="0" u="none" dirty="0">
                <a:latin typeface="Huawei Sans" panose="020C0503030203020204" pitchFamily="34" charset="0"/>
              </a:rPr>
              <a:t>Daytona Gray: </a:t>
            </a:r>
            <a:r>
              <a:rPr lang="en-US" b="0" u="none" dirty="0">
                <a:latin typeface="Huawei Sans" panose="020C0503030203020204" pitchFamily="34" charset="0"/>
              </a:rPr>
              <a:t>i</a:t>
            </a:r>
            <a:r>
              <a:rPr b="0" u="none" dirty="0">
                <a:latin typeface="Huawei Sans" panose="020C0503030203020204" pitchFamily="34" charset="0"/>
              </a:rPr>
              <a:t>ndicates a common sort competition of Sort Benchmark.</a:t>
            </a:r>
          </a:p>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559598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3812901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An RDD is the abstraction of basic data in Spark.</a:t>
            </a:r>
            <a:endParaRPr lang="en-US" altLang="zh-CN" dirty="0">
              <a:latin typeface="Huawei Sans" panose="020C0503030203020204" pitchFamily="34" charset="0"/>
            </a:endParaRPr>
          </a:p>
          <a:p>
            <a:r>
              <a:rPr b="0" u="none" dirty="0">
                <a:latin typeface="Huawei Sans" panose="020C0503030203020204" pitchFamily="34" charset="0"/>
              </a:rPr>
              <a:t>RDD generation: An RDD can be created from a Hadoop file system or other storage systems that are compatible with Hadoop, such as Hadoop Distributed File System (HDFS). Alternatively, an RDD can be converted from a parent RDD.</a:t>
            </a:r>
          </a:p>
          <a:p>
            <a:r>
              <a:rPr b="0" u="none" dirty="0">
                <a:latin typeface="Huawei Sans" panose="020C0503030203020204" pitchFamily="34" charset="0"/>
              </a:rPr>
              <a:t>RDD storage: Users can choose different storage levels (11 levels available) to store RDDs for reuse. </a:t>
            </a:r>
            <a:r>
              <a:rPr lang="en-US" b="0" u="none" dirty="0">
                <a:latin typeface="Huawei Sans" panose="020C0503030203020204" pitchFamily="34" charset="0"/>
              </a:rPr>
              <a:t>By default, </a:t>
            </a:r>
            <a:r>
              <a:rPr b="0" u="none" dirty="0">
                <a:latin typeface="Huawei Sans" panose="020C0503030203020204" pitchFamily="34" charset="0"/>
              </a:rPr>
              <a:t>RDDs are stored in memory and overflow to disks </a:t>
            </a:r>
            <a:r>
              <a:rPr lang="en-US" b="0" u="none" dirty="0">
                <a:latin typeface="Huawei Sans" panose="020C0503030203020204" pitchFamily="34" charset="0"/>
              </a:rPr>
              <a:t>if memory is </a:t>
            </a:r>
            <a:r>
              <a:rPr b="0" u="none" dirty="0">
                <a:latin typeface="Huawei Sans" panose="020C0503030203020204" pitchFamily="34" charset="0"/>
              </a:rPr>
              <a:t>insufficient.</a:t>
            </a:r>
            <a:endParaRPr lang="en-US" altLang="zh-CN" dirty="0">
              <a:latin typeface="Huawei Sans" panose="020C0503030203020204" pitchFamily="34" charset="0"/>
            </a:endParaRPr>
          </a:p>
          <a:p>
            <a:r>
              <a:rPr b="0" u="none" dirty="0">
                <a:latin typeface="Huawei Sans" panose="020C0503030203020204" pitchFamily="34" charset="0"/>
              </a:rPr>
              <a:t>RDD partition: RDDs need to be partitioned to reduce network transmission costs and distribute computing. RDDs are partitioned according to each record key to effectively join two datasets.</a:t>
            </a:r>
            <a:endParaRPr lang="en-US" altLang="zh-CN" dirty="0">
              <a:latin typeface="Huawei Sans" panose="020C0503030203020204" pitchFamily="34" charset="0"/>
            </a:endParaRPr>
          </a:p>
          <a:p>
            <a:r>
              <a:rPr b="0" u="none" dirty="0">
                <a:latin typeface="Huawei Sans" panose="020C0503030203020204" pitchFamily="34" charset="0"/>
              </a:rPr>
              <a:t>RDD advantages: RDDs are read-only and static. Therefore, Spark can provide a higher fault tolerance and implement speculative execution.</a:t>
            </a: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244990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An RDD is the abstraction of basic data in Spark.</a:t>
            </a:r>
            <a:endParaRPr lang="en-US" altLang="zh-CN" dirty="0">
              <a:latin typeface="Huawei Sans" panose="020C0503030203020204" pitchFamily="34" charset="0"/>
            </a:endParaRPr>
          </a:p>
          <a:p>
            <a:r>
              <a:rPr b="0" u="none" dirty="0">
                <a:latin typeface="Huawei Sans" panose="020C0503030203020204" pitchFamily="34" charset="0"/>
              </a:rPr>
              <a:t>RDD generation: An RDD can be created from a Hadoop file system or other storage systems that are compatible with Hadoop, such as Hadoop Distributed File System (HDFS). Alternatively, an RDD can be converted from a parent RDD.</a:t>
            </a:r>
          </a:p>
          <a:p>
            <a:r>
              <a:rPr b="0" u="none" dirty="0">
                <a:latin typeface="Huawei Sans" panose="020C0503030203020204" pitchFamily="34" charset="0"/>
              </a:rPr>
              <a:t>RDD storage: Users can choose different storage levels (11 levels available) to store RDDs for reuse. </a:t>
            </a:r>
            <a:r>
              <a:rPr lang="en-US" b="0" u="none" dirty="0">
                <a:latin typeface="Huawei Sans" panose="020C0503030203020204" pitchFamily="34" charset="0"/>
              </a:rPr>
              <a:t>By default, </a:t>
            </a:r>
            <a:r>
              <a:rPr b="0" u="none" dirty="0">
                <a:latin typeface="Huawei Sans" panose="020C0503030203020204" pitchFamily="34" charset="0"/>
              </a:rPr>
              <a:t>RDDs are stored in memory and overflow to disks </a:t>
            </a:r>
            <a:r>
              <a:rPr lang="en-US" b="0" u="none" dirty="0">
                <a:latin typeface="Huawei Sans" panose="020C0503030203020204" pitchFamily="34" charset="0"/>
              </a:rPr>
              <a:t>if memory is </a:t>
            </a:r>
            <a:r>
              <a:rPr b="0" u="none" dirty="0">
                <a:latin typeface="Huawei Sans" panose="020C0503030203020204" pitchFamily="34" charset="0"/>
              </a:rPr>
              <a:t>insufficient.</a:t>
            </a:r>
            <a:endParaRPr lang="en-US" altLang="zh-CN" dirty="0">
              <a:latin typeface="Huawei Sans" panose="020C0503030203020204" pitchFamily="34" charset="0"/>
            </a:endParaRPr>
          </a:p>
          <a:p>
            <a:r>
              <a:rPr b="0" u="none" dirty="0">
                <a:latin typeface="Huawei Sans" panose="020C0503030203020204" pitchFamily="34" charset="0"/>
              </a:rPr>
              <a:t>RDD partition: RDDs need to be partitioned to reduce network transmission costs and distribute computing. RDDs are partitioned according to each record key to effectively join two datasets.</a:t>
            </a:r>
            <a:endParaRPr lang="en-US" altLang="zh-CN" dirty="0">
              <a:latin typeface="Huawei Sans" panose="020C0503030203020204" pitchFamily="34" charset="0"/>
            </a:endParaRPr>
          </a:p>
          <a:p>
            <a:r>
              <a:rPr b="0" u="none" dirty="0">
                <a:latin typeface="Huawei Sans" panose="020C0503030203020204" pitchFamily="34" charset="0"/>
              </a:rPr>
              <a:t>RDD advantages: RDDs are read-only and static. Therefore, Spark can provide a higher fault tolerance and implement speculative execution.</a:t>
            </a: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520764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dirty="0">
                <a:latin typeface="Huawei Sans" panose="020C0503030203020204" pitchFamily="34" charset="0"/>
              </a:rPr>
              <a:t>Dependencies</a:t>
            </a:r>
            <a:endParaRPr lang="en-US" altLang="zh-CN" dirty="0">
              <a:latin typeface="Huawei Sans" panose="020C0503030203020204" pitchFamily="34" charset="0"/>
            </a:endParaRPr>
          </a:p>
          <a:p>
            <a:pPr lvl="1"/>
            <a:r>
              <a:rPr b="0" u="none" dirty="0">
                <a:latin typeface="Huawei Sans" panose="020C0503030203020204" pitchFamily="34" charset="0"/>
              </a:rPr>
              <a:t>Narrow dependencies: </a:t>
            </a:r>
            <a:r>
              <a:rPr lang="en-US" altLang="zh-CN" sz="1100" kern="1200" dirty="0">
                <a:solidFill>
                  <a:schemeClr val="tx1"/>
                </a:solidFill>
                <a:effectLst/>
                <a:latin typeface="方正兰亭黑简体" panose="02000000000000000000" pitchFamily="2" charset="-122"/>
                <a:ea typeface="方正兰亭黑简体" panose="02000000000000000000" pitchFamily="2" charset="-122"/>
                <a:cs typeface="+mn-cs"/>
              </a:rPr>
              <a:t>Only one child RDD can use each partition of a parent RDD</a:t>
            </a:r>
            <a:r>
              <a:rPr b="0" u="none" dirty="0">
                <a:latin typeface="Huawei Sans" panose="020C0503030203020204" pitchFamily="34" charset="0"/>
              </a:rPr>
              <a:t>.</a:t>
            </a:r>
            <a:endParaRPr lang="en-US" altLang="zh-CN" dirty="0">
              <a:latin typeface="Huawei Sans" panose="020C0503030203020204" pitchFamily="34" charset="0"/>
            </a:endParaRPr>
          </a:p>
          <a:p>
            <a:pPr lvl="1"/>
            <a:r>
              <a:rPr b="0" u="none" dirty="0">
                <a:latin typeface="Huawei Sans" panose="020C0503030203020204" pitchFamily="34" charset="0"/>
              </a:rPr>
              <a:t>Wide dependencies: Each partition of a parent RDD may be used by multiple child RDD partitions. This is the basis of stage division.</a:t>
            </a:r>
            <a:endParaRPr lang="zh-CN" altLang="zh-CN" dirty="0">
              <a:latin typeface="Huawei Sans" panose="020C0503030203020204" pitchFamily="34" charset="0"/>
            </a:endParaRPr>
          </a:p>
          <a:p>
            <a:r>
              <a:rPr b="0" u="none" dirty="0">
                <a:latin typeface="Huawei Sans" panose="020C0503030203020204" pitchFamily="34" charset="0"/>
              </a:rPr>
              <a:t>Lineage: indicates the dependency chain.</a:t>
            </a:r>
            <a:endParaRPr lang="en-US" altLang="zh-CN" dirty="0">
              <a:latin typeface="Huawei Sans" panose="020C0503030203020204" pitchFamily="34" charset="0"/>
              <a:sym typeface="+mn-ea"/>
            </a:endParaRPr>
          </a:p>
          <a:p>
            <a:pPr lvl="1"/>
            <a:r>
              <a:rPr b="0" u="none" dirty="0">
                <a:latin typeface="Huawei Sans" panose="020C0503030203020204" pitchFamily="34" charset="0"/>
              </a:rPr>
              <a:t>An RDD remembers how it evolved from another RDD using a lineage.</a:t>
            </a:r>
            <a:endParaRPr lang="zh-CN" altLang="en-US" dirty="0">
              <a:latin typeface="Huawei Sans" panose="020C0503030203020204" pitchFamily="34" charset="0"/>
            </a:endParaRPr>
          </a:p>
          <a:p>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1067997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93460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3171497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069230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r>
              <a:rPr b="0" u="none">
                <a:latin typeface="Huawei Sans" panose="020C0503030203020204" pitchFamily="34" charset="0"/>
              </a:rPr>
              <a:t>The transformation operation is not executed immediately. Instead, Spark records the information about the operation to be executed. The transformed RDD will not be computed until an action is called.</a:t>
            </a:r>
            <a:endParaRPr lang="zh-CN" altLang="en-US" dirty="0">
              <a:latin typeface="Huawei Sans" panose="020C0503030203020204" pitchFamily="34" charset="0"/>
            </a:endParaRPr>
          </a:p>
        </p:txBody>
      </p:sp>
    </p:spTree>
    <p:extLst>
      <p:ext uri="{BB962C8B-B14F-4D97-AF65-F5344CB8AC3E}">
        <p14:creationId xmlns:p14="http://schemas.microsoft.com/office/powerpoint/2010/main" val="14364538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r>
              <a:rPr b="0" u="none">
                <a:latin typeface="Huawei Sans" panose="020C0503030203020204" pitchFamily="34" charset="0"/>
              </a:rPr>
              <a:t>The transformation operation is not executed immediately. Instead, Spark records the information about the operation to be executed. The transformed RDD will not be computed until an action is called.</a:t>
            </a:r>
            <a:endParaRPr lang="zh-CN" altLang="en-US" dirty="0">
              <a:latin typeface="Huawei Sans" panose="020C0503030203020204" pitchFamily="34" charset="0"/>
            </a:endParaRPr>
          </a:p>
        </p:txBody>
      </p:sp>
    </p:spTree>
    <p:extLst>
      <p:ext uri="{BB962C8B-B14F-4D97-AF65-F5344CB8AC3E}">
        <p14:creationId xmlns:p14="http://schemas.microsoft.com/office/powerpoint/2010/main" val="34046078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1277060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1539799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5351911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887259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pPr marL="180000" indent="-180000">
              <a:buFont typeface="Arial" panose="020B0604020202020204" pitchFamily="34" charset="0"/>
              <a:buChar char="•"/>
            </a:pPr>
            <a:r>
              <a:rPr sz="1100" b="1" u="none" dirty="0">
                <a:solidFill>
                  <a:schemeClr val="tx1"/>
                </a:solidFill>
                <a:latin typeface="Huawei Sans" panose="020C0503030203020204" pitchFamily="34" charset="0"/>
              </a:rPr>
              <a:t>Catalyst working process</a:t>
            </a:r>
            <a:r>
              <a:rPr sz="1100" b="0" u="none" dirty="0">
                <a:solidFill>
                  <a:schemeClr val="tx1"/>
                </a:solidFill>
                <a:latin typeface="Huawei Sans" panose="020C0503030203020204" pitchFamily="34" charset="0"/>
              </a:rPr>
              <a:t>: SQL statements are parsed into a syntax tree by the Parser module. The syntax tree is called Unresolved Logical Plan, which is parsed</a:t>
            </a:r>
            <a:r>
              <a:rPr lang="en-US" altLang="zh-CN" sz="1100" b="0" u="none" dirty="0">
                <a:solidFill>
                  <a:schemeClr val="tx1"/>
                </a:solidFill>
                <a:latin typeface="Huawei Sans" panose="020C0503030203020204" pitchFamily="34" charset="0"/>
              </a:rPr>
              <a:t> into a </a:t>
            </a:r>
            <a:r>
              <a:rPr sz="1100" b="0" u="none" dirty="0">
                <a:solidFill>
                  <a:schemeClr val="tx1"/>
                </a:solidFill>
                <a:latin typeface="Huawei Sans" panose="020C0503030203020204" pitchFamily="34" charset="0"/>
              </a:rPr>
              <a:t>logical plan by the Analyzer module with the help of metadata. In this case, </a:t>
            </a:r>
            <a:r>
              <a:rPr lang="en-US" sz="1100" b="0" u="none" dirty="0">
                <a:solidFill>
                  <a:schemeClr val="tx1"/>
                </a:solidFill>
                <a:latin typeface="Huawei Sans" panose="020C0503030203020204" pitchFamily="34" charset="0"/>
              </a:rPr>
              <a:t>users should </a:t>
            </a:r>
            <a:r>
              <a:rPr sz="1100" b="0" u="none" dirty="0">
                <a:solidFill>
                  <a:schemeClr val="tx1"/>
                </a:solidFill>
                <a:latin typeface="Huawei Sans" panose="020C0503030203020204" pitchFamily="34" charset="0"/>
              </a:rPr>
              <a:t>perform in-depth optimization based on various rule-oriented optimization policies to obtain the optimized logical plan. The optimized logical execution plan is still logical and cannot be understood by the Spark system. </a:t>
            </a:r>
            <a:r>
              <a:rPr lang="en-US" sz="1100" b="0" u="none" dirty="0">
                <a:solidFill>
                  <a:schemeClr val="tx1"/>
                </a:solidFill>
                <a:latin typeface="Huawei Sans" panose="020C0503030203020204" pitchFamily="34" charset="0"/>
              </a:rPr>
              <a:t>So, it </a:t>
            </a:r>
            <a:r>
              <a:rPr sz="1100" b="0" u="none" dirty="0">
                <a:solidFill>
                  <a:schemeClr val="tx1"/>
                </a:solidFill>
                <a:latin typeface="Huawei Sans" panose="020C0503030203020204" pitchFamily="34" charset="0"/>
              </a:rPr>
              <a:t>needs to be converted </a:t>
            </a:r>
            <a:r>
              <a:rPr lang="en-US" sz="1100" b="0" u="none" dirty="0">
                <a:solidFill>
                  <a:schemeClr val="tx1"/>
                </a:solidFill>
                <a:latin typeface="Huawei Sans" panose="020C0503030203020204" pitchFamily="34" charset="0"/>
              </a:rPr>
              <a:t>in</a:t>
            </a:r>
            <a:r>
              <a:rPr sz="1100" b="0" u="none" dirty="0">
                <a:solidFill>
                  <a:schemeClr val="tx1"/>
                </a:solidFill>
                <a:latin typeface="Huawei Sans" panose="020C0503030203020204" pitchFamily="34" charset="0"/>
              </a:rPr>
              <a:t>to a physical plan.</a:t>
            </a:r>
            <a:endParaRPr lang="en-US" altLang="zh-CN" sz="1100" b="0" i="0" kern="1200" dirty="0">
              <a:solidFill>
                <a:schemeClr val="tx1"/>
              </a:solidFill>
              <a:effectLst/>
              <a:latin typeface="Huawei Sans" panose="020C0503030203020204" pitchFamily="34" charset="0"/>
              <a:ea typeface="微软雅黑" panose="020B0503020204020204" pitchFamily="34" charset="-122"/>
              <a:cs typeface="+mn-cs"/>
            </a:endParaRPr>
          </a:p>
        </p:txBody>
      </p:sp>
    </p:spTree>
    <p:extLst>
      <p:ext uri="{BB962C8B-B14F-4D97-AF65-F5344CB8AC3E}">
        <p14:creationId xmlns:p14="http://schemas.microsoft.com/office/powerpoint/2010/main" val="37651951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584200" y="765175"/>
            <a:ext cx="5930900" cy="3336925"/>
          </a:xfrm>
        </p:spPr>
      </p:sp>
      <p:sp>
        <p:nvSpPr>
          <p:cNvPr id="3" name="备注占位符 2"/>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1843616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b="0" u="none" dirty="0">
                <a:latin typeface="Huawei Sans" panose="020C0503030203020204" pitchFamily="34" charset="0"/>
              </a:rPr>
              <a:t>Differences between </a:t>
            </a:r>
            <a:r>
              <a:rPr b="0" u="none" dirty="0" err="1">
                <a:latin typeface="Huawei Sans" panose="020C0503030203020204" pitchFamily="34" charset="0"/>
              </a:rPr>
              <a:t>DataFrame</a:t>
            </a:r>
            <a:r>
              <a:rPr b="0" u="none" dirty="0">
                <a:latin typeface="Huawei Sans" panose="020C0503030203020204" pitchFamily="34" charset="0"/>
              </a:rPr>
              <a:t> and </a:t>
            </a:r>
            <a:r>
              <a:rPr b="0" u="none" dirty="0" err="1">
                <a:latin typeface="Huawei Sans" panose="020C0503030203020204" pitchFamily="34" charset="0"/>
              </a:rPr>
              <a:t>DataSet</a:t>
            </a:r>
            <a:endParaRPr lang="en-US" altLang="zh-CN" dirty="0">
              <a:latin typeface="Huawei Sans" panose="020C0503030203020204" pitchFamily="34" charset="0"/>
            </a:endParaRPr>
          </a:p>
          <a:p>
            <a:pPr lvl="1">
              <a:lnSpc>
                <a:spcPct val="100000"/>
              </a:lnSpc>
            </a:pPr>
            <a:r>
              <a:rPr b="0" u="none" dirty="0" err="1">
                <a:latin typeface="Huawei Sans" panose="020C0503030203020204" pitchFamily="34" charset="0"/>
              </a:rPr>
              <a:t>DataFrame</a:t>
            </a:r>
            <a:endParaRPr lang="en-US" altLang="zh-CN" dirty="0">
              <a:latin typeface="Huawei Sans" panose="020C0503030203020204" pitchFamily="34" charset="0"/>
            </a:endParaRPr>
          </a:p>
          <a:p>
            <a:pPr lvl="2">
              <a:lnSpc>
                <a:spcPct val="100000"/>
              </a:lnSpc>
            </a:pPr>
            <a:r>
              <a:rPr b="0" u="none" dirty="0">
                <a:latin typeface="Huawei Sans" panose="020C0503030203020204" pitchFamily="34" charset="0"/>
              </a:rPr>
              <a:t>The type of each row in </a:t>
            </a:r>
            <a:r>
              <a:rPr b="0" u="none" dirty="0" err="1">
                <a:latin typeface="Huawei Sans" panose="020C0503030203020204" pitchFamily="34" charset="0"/>
              </a:rPr>
              <a:t>DataFrame</a:t>
            </a:r>
            <a:r>
              <a:rPr b="0" u="none" dirty="0">
                <a:latin typeface="Huawei Sans" panose="020C0503030203020204" pitchFamily="34" charset="0"/>
              </a:rPr>
              <a:t> is fixed to Row. The value of each field can be obtained only after parsing, and the value of each column cannot be directly accessed.</a:t>
            </a:r>
          </a:p>
          <a:p>
            <a:pPr lvl="2">
              <a:lnSpc>
                <a:spcPct val="100000"/>
              </a:lnSpc>
            </a:pPr>
            <a:r>
              <a:rPr b="0" u="none" dirty="0">
                <a:latin typeface="Huawei Sans" panose="020C0503030203020204" pitchFamily="34" charset="0"/>
              </a:rPr>
              <a:t>The </a:t>
            </a:r>
            <a:r>
              <a:rPr b="0" u="none" dirty="0" err="1">
                <a:latin typeface="Huawei Sans" panose="020C0503030203020204" pitchFamily="34" charset="0"/>
              </a:rPr>
              <a:t>DataFrame</a:t>
            </a:r>
            <a:r>
              <a:rPr b="0" u="none" dirty="0">
                <a:latin typeface="Huawei Sans" panose="020C0503030203020204" pitchFamily="34" charset="0"/>
              </a:rPr>
              <a:t> compiler lacks security check for types.</a:t>
            </a:r>
          </a:p>
          <a:p>
            <a:pPr lvl="1">
              <a:lnSpc>
                <a:spcPct val="100000"/>
              </a:lnSpc>
            </a:pPr>
            <a:r>
              <a:rPr b="0" u="none" dirty="0" err="1">
                <a:latin typeface="Huawei Sans" panose="020C0503030203020204" pitchFamily="34" charset="0"/>
              </a:rPr>
              <a:t>DataSet</a:t>
            </a:r>
            <a:endParaRPr lang="en-US" altLang="zh-CN" dirty="0">
              <a:latin typeface="Huawei Sans" panose="020C0503030203020204" pitchFamily="34" charset="0"/>
            </a:endParaRPr>
          </a:p>
          <a:p>
            <a:pPr lvl="2">
              <a:lnSpc>
                <a:spcPct val="100000"/>
              </a:lnSpc>
            </a:pPr>
            <a:r>
              <a:rPr b="0" u="none" dirty="0">
                <a:latin typeface="Huawei Sans" panose="020C0503030203020204" pitchFamily="34" charset="0"/>
              </a:rPr>
              <a:t>The type of each row is not fixed. It can be Person or Row.</a:t>
            </a:r>
          </a:p>
          <a:p>
            <a:pPr lvl="2">
              <a:lnSpc>
                <a:spcPct val="100000"/>
              </a:lnSpc>
            </a:pPr>
            <a:r>
              <a:rPr b="0" u="none" dirty="0">
                <a:latin typeface="Huawei Sans" panose="020C0503030203020204" pitchFamily="34" charset="0"/>
              </a:rPr>
              <a:t>The </a:t>
            </a:r>
            <a:r>
              <a:rPr b="0" u="none" dirty="0" err="1">
                <a:latin typeface="Huawei Sans" panose="020C0503030203020204" pitchFamily="34" charset="0"/>
              </a:rPr>
              <a:t>DataSet</a:t>
            </a:r>
            <a:r>
              <a:rPr b="0" u="none" dirty="0">
                <a:latin typeface="Huawei Sans" panose="020C0503030203020204" pitchFamily="34" charset="0"/>
              </a:rPr>
              <a:t> type is more secure.</a:t>
            </a:r>
            <a:endParaRPr lang="en-US" altLang="zh-CN" dirty="0">
              <a:latin typeface="Huawei Sans" panose="020C0503030203020204" pitchFamily="34" charset="0"/>
            </a:endParaRPr>
          </a:p>
          <a:p>
            <a:pPr>
              <a:lnSpc>
                <a:spcPct val="100000"/>
              </a:lnSpc>
            </a:pPr>
            <a:r>
              <a:rPr b="0" u="none" dirty="0">
                <a:latin typeface="Huawei Sans" panose="020C0503030203020204" pitchFamily="34" charset="0"/>
              </a:rPr>
              <a:t>Differences between RDD and </a:t>
            </a:r>
            <a:r>
              <a:rPr b="0" u="none" dirty="0" err="1">
                <a:latin typeface="Huawei Sans" panose="020C0503030203020204" pitchFamily="34" charset="0"/>
              </a:rPr>
              <a:t>DataFram</a:t>
            </a:r>
            <a:r>
              <a:rPr b="0" u="none" dirty="0">
                <a:latin typeface="Huawei Sans" panose="020C0503030203020204" pitchFamily="34" charset="0"/>
              </a:rPr>
              <a:t>/</a:t>
            </a:r>
            <a:r>
              <a:rPr b="0" u="none" dirty="0" err="1">
                <a:latin typeface="Huawei Sans" panose="020C0503030203020204" pitchFamily="34" charset="0"/>
              </a:rPr>
              <a:t>DataSet</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RDD</a:t>
            </a:r>
          </a:p>
          <a:p>
            <a:pPr lvl="2">
              <a:lnSpc>
                <a:spcPct val="100000"/>
              </a:lnSpc>
            </a:pPr>
            <a:r>
              <a:rPr b="0" u="none" dirty="0">
                <a:latin typeface="Huawei Sans" panose="020C0503030203020204" pitchFamily="34" charset="0"/>
              </a:rPr>
              <a:t>Used for APIs of Spark1.</a:t>
            </a:r>
            <a:r>
              <a:rPr b="0" i="1" u="none" dirty="0">
                <a:latin typeface="Huawei Sans" panose="020C0503030203020204" pitchFamily="34" charset="0"/>
              </a:rPr>
              <a:t>X</a:t>
            </a:r>
            <a:r>
              <a:rPr b="0" u="none" dirty="0">
                <a:latin typeface="Huawei Sans" panose="020C0503030203020204" pitchFamily="34" charset="0"/>
              </a:rPr>
              <a:t> modules.</a:t>
            </a:r>
          </a:p>
          <a:p>
            <a:pPr lvl="2">
              <a:lnSpc>
                <a:spcPct val="100000"/>
              </a:lnSpc>
            </a:pPr>
            <a:r>
              <a:rPr b="0" u="none" dirty="0">
                <a:latin typeface="Huawei Sans" panose="020C0503030203020204" pitchFamily="34" charset="0"/>
              </a:rPr>
              <a:t>The </a:t>
            </a:r>
            <a:r>
              <a:rPr b="0" u="none" dirty="0" err="1">
                <a:latin typeface="Huawei Sans" panose="020C0503030203020204" pitchFamily="34" charset="0"/>
              </a:rPr>
              <a:t>SparkSQL</a:t>
            </a:r>
            <a:r>
              <a:rPr b="0" u="none" dirty="0">
                <a:latin typeface="Huawei Sans" panose="020C0503030203020204" pitchFamily="34" charset="0"/>
              </a:rPr>
              <a:t> operation is not supported.</a:t>
            </a:r>
          </a:p>
          <a:p>
            <a:pPr lvl="2">
              <a:lnSpc>
                <a:spcPct val="100000"/>
              </a:lnSpc>
            </a:pPr>
            <a:r>
              <a:rPr b="0" u="none" dirty="0">
                <a:latin typeface="Huawei Sans" panose="020C0503030203020204" pitchFamily="34" charset="0"/>
              </a:rPr>
              <a:t>Automatic code optimization is not supported.</a:t>
            </a:r>
          </a:p>
          <a:p>
            <a:pPr lvl="1">
              <a:lnSpc>
                <a:spcPct val="100000"/>
              </a:lnSpc>
            </a:pPr>
            <a:r>
              <a:rPr b="0" u="none" dirty="0">
                <a:latin typeface="Huawei Sans" panose="020C0503030203020204" pitchFamily="34" charset="0"/>
              </a:rPr>
              <a:t>Difference between </a:t>
            </a:r>
            <a:r>
              <a:rPr b="0" u="none" dirty="0" err="1">
                <a:latin typeface="Huawei Sans" panose="020C0503030203020204" pitchFamily="34" charset="0"/>
              </a:rPr>
              <a:t>DataFrame</a:t>
            </a:r>
            <a:r>
              <a:rPr b="0" u="none" dirty="0">
                <a:latin typeface="Huawei Sans" panose="020C0503030203020204" pitchFamily="34" charset="0"/>
              </a:rPr>
              <a:t> and </a:t>
            </a:r>
            <a:r>
              <a:rPr b="0" u="none" dirty="0" err="1">
                <a:latin typeface="Huawei Sans" panose="020C0503030203020204" pitchFamily="34" charset="0"/>
              </a:rPr>
              <a:t>DataSet</a:t>
            </a:r>
            <a:endParaRPr lang="en-US" altLang="zh-CN" dirty="0">
              <a:latin typeface="Huawei Sans" panose="020C0503030203020204" pitchFamily="34" charset="0"/>
            </a:endParaRPr>
          </a:p>
          <a:p>
            <a:pPr lvl="2">
              <a:lnSpc>
                <a:spcPct val="100000"/>
              </a:lnSpc>
            </a:pPr>
            <a:r>
              <a:rPr b="0" u="none" dirty="0">
                <a:latin typeface="Huawei Sans" panose="020C0503030203020204" pitchFamily="34" charset="0"/>
              </a:rPr>
              <a:t>Used for APIs of Spark2.</a:t>
            </a:r>
            <a:r>
              <a:rPr b="0" i="1" u="none" dirty="0">
                <a:latin typeface="Huawei Sans" panose="020C0503030203020204" pitchFamily="34" charset="0"/>
              </a:rPr>
              <a:t>X</a:t>
            </a:r>
            <a:r>
              <a:rPr b="0" u="none" dirty="0">
                <a:latin typeface="Huawei Sans" panose="020C0503030203020204" pitchFamily="34" charset="0"/>
              </a:rPr>
              <a:t> modules.</a:t>
            </a:r>
          </a:p>
          <a:p>
            <a:pPr lvl="2">
              <a:lnSpc>
                <a:spcPct val="100000"/>
              </a:lnSpc>
            </a:pPr>
            <a:r>
              <a:rPr b="0" u="none" dirty="0">
                <a:latin typeface="Huawei Sans" panose="020C0503030203020204" pitchFamily="34" charset="0"/>
              </a:rPr>
              <a:t>Supports </a:t>
            </a:r>
            <a:r>
              <a:rPr b="0" u="none" dirty="0" err="1">
                <a:latin typeface="Huawei Sans" panose="020C0503030203020204" pitchFamily="34" charset="0"/>
              </a:rPr>
              <a:t>SparkSQL</a:t>
            </a:r>
            <a:r>
              <a:rPr b="0" u="none" dirty="0">
                <a:latin typeface="Huawei Sans" panose="020C0503030203020204" pitchFamily="34" charset="0"/>
              </a:rPr>
              <a:t> operations. Temporary tables can be registered,</a:t>
            </a:r>
            <a:r>
              <a:rPr lang="en-US" altLang="zh-CN" b="0" u="none" dirty="0">
                <a:latin typeface="Huawei Sans" panose="020C0503030203020204" pitchFamily="34" charset="0"/>
              </a:rPr>
              <a:t> </a:t>
            </a:r>
            <a:r>
              <a:rPr b="0" u="none" dirty="0">
                <a:latin typeface="Huawei Sans" panose="020C0503030203020204" pitchFamily="34" charset="0"/>
              </a:rPr>
              <a:t>where SQL statements can be executed.</a:t>
            </a:r>
          </a:p>
          <a:p>
            <a:pPr lvl="2">
              <a:lnSpc>
                <a:spcPct val="100000"/>
              </a:lnSpc>
            </a:pPr>
            <a:r>
              <a:rPr b="0" u="none" dirty="0">
                <a:latin typeface="Huawei Sans" panose="020C0503030203020204" pitchFamily="34" charset="0"/>
              </a:rPr>
              <a:t>Supports some convenient storage, for example, saving files in CSV or JSON format.</a:t>
            </a:r>
          </a:p>
          <a:p>
            <a:pPr lvl="2">
              <a:lnSpc>
                <a:spcPct val="100000"/>
              </a:lnSpc>
            </a:pPr>
            <a:r>
              <a:rPr b="0" u="none" dirty="0">
                <a:latin typeface="Huawei Sans" panose="020C0503030203020204" pitchFamily="34" charset="0"/>
              </a:rPr>
              <a:t>Supports automatic code optimization because they are built based on the </a:t>
            </a:r>
            <a:r>
              <a:rPr b="0" u="none" dirty="0" err="1">
                <a:latin typeface="Huawei Sans" panose="020C0503030203020204" pitchFamily="34" charset="0"/>
              </a:rPr>
              <a:t>SparkSQL</a:t>
            </a:r>
            <a:r>
              <a:rPr b="0" u="none" dirty="0">
                <a:latin typeface="Huawei Sans" panose="020C0503030203020204" pitchFamily="34" charset="0"/>
              </a:rPr>
              <a:t> engine.</a:t>
            </a:r>
            <a:endParaRPr lang="en-US" altLang="zh-CN" dirty="0">
              <a:latin typeface="Huawei Sans" panose="020C0503030203020204" pitchFamily="34" charset="0"/>
            </a:endParaRPr>
          </a:p>
          <a:p>
            <a:pPr lvl="1">
              <a:lnSpc>
                <a:spcPct val="100000"/>
              </a:lnSpc>
            </a:pPr>
            <a:endParaRPr lang="en-US" altLang="zh-CN" dirty="0">
              <a:latin typeface="Huawei Sans" panose="020C0503030203020204" pitchFamily="34" charset="0"/>
            </a:endParaRPr>
          </a:p>
          <a:p>
            <a:pPr lvl="1">
              <a:lnSpc>
                <a:spcPct val="100000"/>
              </a:lnSpc>
            </a:pPr>
            <a:endParaRPr lang="en-US" altLang="zh-CN" dirty="0">
              <a:latin typeface="Huawei Sans" panose="020C0503030203020204" pitchFamily="34" charset="0"/>
            </a:endParaRPr>
          </a:p>
          <a:p>
            <a:pPr>
              <a:lnSpc>
                <a:spcPct val="100000"/>
              </a:lnSpc>
            </a:pPr>
            <a:endParaRPr lang="zh-CN" altLang="en-US" dirty="0">
              <a:latin typeface="Huawei Sans" panose="020C0503030203020204" pitchFamily="34" charset="0"/>
            </a:endParaRPr>
          </a:p>
        </p:txBody>
      </p:sp>
      <p:sp>
        <p:nvSpPr>
          <p:cNvPr id="7" name="幻灯片图像占位符 6"/>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6325840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584200" y="765175"/>
            <a:ext cx="5930900" cy="3336925"/>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41326204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13925329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备注占位符 2"/>
          <p:cNvSpPr>
            <a:spLocks noGrp="1"/>
          </p:cNvSpPr>
          <p:nvPr>
            <p:ph type="body" idx="1"/>
          </p:nvPr>
        </p:nvSpPr>
        <p:spPr/>
        <p:txBody>
          <a:bodyPr/>
          <a:lstStyle/>
          <a:p>
            <a:r>
              <a:rPr b="0" u="none" dirty="0">
                <a:latin typeface="Huawei Sans" panose="020C0503030203020204" pitchFamily="34" charset="0"/>
              </a:rPr>
              <a:t>Spark Core: It is similar to the distributed memory computing framework of MapReduce. The most striking feature of Spark Core is </a:t>
            </a:r>
            <a:r>
              <a:rPr lang="en-US" b="0" u="none" dirty="0">
                <a:latin typeface="Huawei Sans" panose="020C0503030203020204" pitchFamily="34" charset="0"/>
              </a:rPr>
              <a:t>that it directly in</a:t>
            </a:r>
            <a:r>
              <a:rPr b="0" u="none" dirty="0">
                <a:latin typeface="Huawei Sans" panose="020C0503030203020204" pitchFamily="34" charset="0"/>
              </a:rPr>
              <a:t>put</a:t>
            </a:r>
            <a:r>
              <a:rPr lang="en-US" b="0" u="none" dirty="0">
                <a:latin typeface="Huawei Sans" panose="020C0503030203020204" pitchFamily="34" charset="0"/>
              </a:rPr>
              <a:t>s</a:t>
            </a:r>
            <a:r>
              <a:rPr b="0" u="none" dirty="0">
                <a:latin typeface="Huawei Sans" panose="020C0503030203020204" pitchFamily="34" charset="0"/>
              </a:rPr>
              <a:t> the intermediate computing results into the memory to improve computing performance. In addition to the resource management framework in standalone mode, it also supports the resource management system of Yarn and Mesos. </a:t>
            </a:r>
            <a:r>
              <a:rPr b="0" u="none" dirty="0" err="1">
                <a:latin typeface="Huawei Sans" panose="020C0503030203020204" pitchFamily="34" charset="0"/>
              </a:rPr>
              <a:t>FusionInsight</a:t>
            </a:r>
            <a:r>
              <a:rPr b="0" u="none" dirty="0">
                <a:latin typeface="Huawei Sans" panose="020C0503030203020204" pitchFamily="34" charset="0"/>
              </a:rPr>
              <a:t> integrates only the Spark On Yarn mode. Other modes are not </a:t>
            </a:r>
            <a:r>
              <a:rPr lang="en-US" altLang="zh-CN" b="0" u="none" dirty="0">
                <a:latin typeface="Huawei Sans" panose="020C0503030203020204" pitchFamily="34" charset="0"/>
              </a:rPr>
              <a:t>currently </a:t>
            </a:r>
            <a:r>
              <a:rPr b="0" u="none" dirty="0">
                <a:latin typeface="Huawei Sans" panose="020C0503030203020204" pitchFamily="34" charset="0"/>
              </a:rPr>
              <a:t>supported.</a:t>
            </a:r>
            <a:endParaRPr lang="en-US" altLang="zh-CN" dirty="0">
              <a:latin typeface="Huawei Sans" panose="020C0503030203020204" pitchFamily="34" charset="0"/>
            </a:endParaRPr>
          </a:p>
          <a:p>
            <a:r>
              <a:rPr b="0" u="none" dirty="0">
                <a:latin typeface="Huawei Sans" panose="020C0503030203020204" pitchFamily="34" charset="0"/>
              </a:rPr>
              <a:t>Spark SQL: It is a Spark component for processing structured data. As a part of the big data framework of Apache Spark, it is mainly used to process structured data and perform SQL-like data queries. With Spark SQL, users can perform ETL operations on data in different formats (such as JSON, Parquet, and ORC) and on different data sources (such as HDFS and databases), completing specific query operations.</a:t>
            </a:r>
            <a:endParaRPr lang="en-US" altLang="zh-CN" dirty="0">
              <a:latin typeface="Huawei Sans" panose="020C0503030203020204" pitchFamily="34" charset="0"/>
            </a:endParaRPr>
          </a:p>
          <a:p>
            <a:r>
              <a:rPr b="0" u="none" dirty="0">
                <a:latin typeface="Huawei Sans" panose="020C0503030203020204" pitchFamily="34" charset="0"/>
              </a:rPr>
              <a:t>Spark Streaming: It is the stream processing engine </a:t>
            </a:r>
            <a:r>
              <a:rPr lang="en-US" b="0" u="none" dirty="0">
                <a:latin typeface="Huawei Sans" panose="020C0503030203020204" pitchFamily="34" charset="0"/>
              </a:rPr>
              <a:t>for</a:t>
            </a:r>
            <a:r>
              <a:rPr b="0" u="none" dirty="0">
                <a:latin typeface="Huawei Sans" panose="020C0503030203020204" pitchFamily="34" charset="0"/>
              </a:rPr>
              <a:t> mini batch processing. After stream data is fragmented, the computing engine of Spark Core is used to process the data. </a:t>
            </a:r>
            <a:r>
              <a:rPr lang="en-US" altLang="zh-CN" sz="1100" kern="1200" dirty="0">
                <a:solidFill>
                  <a:schemeClr val="tx1"/>
                </a:solidFill>
                <a:effectLst/>
                <a:latin typeface="方正兰亭黑简体" panose="02000000000000000000" pitchFamily="2" charset="-122"/>
                <a:ea typeface="方正兰亭黑简体" panose="02000000000000000000" pitchFamily="2" charset="-122"/>
                <a:cs typeface="+mn-cs"/>
              </a:rPr>
              <a:t>Compared to storm, it has slightly slower real-time performance but higher throughput</a:t>
            </a:r>
            <a:r>
              <a:rPr b="0" u="none" dirty="0">
                <a:latin typeface="Huawei Sans" panose="020C0503030203020204" pitchFamily="34" charset="0"/>
              </a:rPr>
              <a:t>.</a:t>
            </a:r>
            <a:endParaRPr lang="en-US" altLang="zh-CN" dirty="0">
              <a:latin typeface="Huawei Sans" panose="020C0503030203020204" pitchFamily="34" charset="0"/>
            </a:endParaRPr>
          </a:p>
          <a:p>
            <a:r>
              <a:rPr b="0" u="none" dirty="0" err="1">
                <a:latin typeface="Huawei Sans" panose="020C0503030203020204" pitchFamily="34" charset="0"/>
              </a:rPr>
              <a:t>MLlib</a:t>
            </a:r>
            <a:r>
              <a:rPr b="0" u="none" dirty="0">
                <a:latin typeface="Huawei Sans" panose="020C0503030203020204" pitchFamily="34" charset="0"/>
              </a:rPr>
              <a:t> and </a:t>
            </a:r>
            <a:r>
              <a:rPr b="0" u="none" dirty="0" err="1">
                <a:latin typeface="Huawei Sans" panose="020C0503030203020204" pitchFamily="34" charset="0"/>
              </a:rPr>
              <a:t>GraphX</a:t>
            </a:r>
            <a:r>
              <a:rPr b="0" u="none" dirty="0">
                <a:latin typeface="Huawei Sans" panose="020C0503030203020204" pitchFamily="34" charset="0"/>
              </a:rPr>
              <a:t> are algorithm libraries.</a:t>
            </a:r>
            <a:endParaRPr lang="en-US" altLang="zh-CN" dirty="0">
              <a:latin typeface="Huawei Sans" panose="020C0503030203020204" pitchFamily="34" charset="0"/>
            </a:endParaRPr>
          </a:p>
          <a:p>
            <a:pPr lvl="0"/>
            <a:r>
              <a:rPr b="0" u="none" dirty="0">
                <a:latin typeface="Huawei Sans" panose="020C0503030203020204" pitchFamily="34" charset="0"/>
              </a:rPr>
              <a:t>Structured Streaming is unique to Spark 2.0 </a:t>
            </a:r>
            <a:r>
              <a:rPr lang="en-US" b="0" u="none" dirty="0">
                <a:latin typeface="Huawei Sans" panose="020C0503030203020204" pitchFamily="34" charset="0"/>
              </a:rPr>
              <a:t>or</a:t>
            </a:r>
            <a:r>
              <a:rPr b="0" u="none" dirty="0">
                <a:latin typeface="Huawei Sans" panose="020C0503030203020204" pitchFamily="34" charset="0"/>
              </a:rPr>
              <a:t> later.</a:t>
            </a:r>
          </a:p>
          <a:p>
            <a:endParaRPr lang="en-US" altLang="zh-CN" dirty="0">
              <a:latin typeface="Huawei Sans" panose="020C0503030203020204" pitchFamily="34" charset="0"/>
            </a:endParaRPr>
          </a:p>
          <a:p>
            <a:endParaRPr lang="zh-CN" altLang="en-US" dirty="0">
              <a:latin typeface="Huawei Sans" panose="020C0503030203020204" pitchFamily="34" charset="0"/>
            </a:endParaRPr>
          </a:p>
        </p:txBody>
      </p:sp>
      <p:sp>
        <p:nvSpPr>
          <p:cNvPr id="3" name="幻灯片图像占位符 2"/>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42621305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备注占位符 2"/>
          <p:cNvSpPr>
            <a:spLocks noGrp="1"/>
          </p:cNvSpPr>
          <p:nvPr>
            <p:ph type="body" idx="1"/>
          </p:nvPr>
        </p:nvSpPr>
        <p:spPr/>
        <p:txBody>
          <a:bodyPr/>
          <a:lstStyle/>
          <a:p>
            <a:r>
              <a:rPr b="0" u="none" dirty="0">
                <a:latin typeface="Huawei Sans" panose="020C0503030203020204" pitchFamily="34" charset="0"/>
              </a:rPr>
              <a:t>Spark Core: It is similar to the distributed memory computing framework of MapReduce. The most striking feature of Spark Core is </a:t>
            </a:r>
            <a:r>
              <a:rPr lang="en-US" b="0" u="none" dirty="0">
                <a:latin typeface="Huawei Sans" panose="020C0503030203020204" pitchFamily="34" charset="0"/>
              </a:rPr>
              <a:t>that it directly in</a:t>
            </a:r>
            <a:r>
              <a:rPr b="0" u="none" dirty="0">
                <a:latin typeface="Huawei Sans" panose="020C0503030203020204" pitchFamily="34" charset="0"/>
              </a:rPr>
              <a:t>put</a:t>
            </a:r>
            <a:r>
              <a:rPr lang="en-US" b="0" u="none" dirty="0">
                <a:latin typeface="Huawei Sans" panose="020C0503030203020204" pitchFamily="34" charset="0"/>
              </a:rPr>
              <a:t>s</a:t>
            </a:r>
            <a:r>
              <a:rPr b="0" u="none" dirty="0">
                <a:latin typeface="Huawei Sans" panose="020C0503030203020204" pitchFamily="34" charset="0"/>
              </a:rPr>
              <a:t> the intermediate computing results into the memory to improve computing performance. In addition to the resource management framework in standalone mode, it also supports the resource management system of Yarn and Mesos. </a:t>
            </a:r>
            <a:r>
              <a:rPr b="0" u="none" dirty="0" err="1">
                <a:latin typeface="Huawei Sans" panose="020C0503030203020204" pitchFamily="34" charset="0"/>
              </a:rPr>
              <a:t>FusionInsight</a:t>
            </a:r>
            <a:r>
              <a:rPr b="0" u="none" dirty="0">
                <a:latin typeface="Huawei Sans" panose="020C0503030203020204" pitchFamily="34" charset="0"/>
              </a:rPr>
              <a:t> integrates only the Spark On Yarn mode. Other modes are not </a:t>
            </a:r>
            <a:r>
              <a:rPr lang="en-US" altLang="zh-CN" b="0" u="none" dirty="0">
                <a:latin typeface="Huawei Sans" panose="020C0503030203020204" pitchFamily="34" charset="0"/>
              </a:rPr>
              <a:t>currently </a:t>
            </a:r>
            <a:r>
              <a:rPr b="0" u="none" dirty="0">
                <a:latin typeface="Huawei Sans" panose="020C0503030203020204" pitchFamily="34" charset="0"/>
              </a:rPr>
              <a:t>supported.</a:t>
            </a:r>
            <a:endParaRPr lang="en-US" altLang="zh-CN" dirty="0">
              <a:latin typeface="Huawei Sans" panose="020C0503030203020204" pitchFamily="34" charset="0"/>
            </a:endParaRPr>
          </a:p>
          <a:p>
            <a:r>
              <a:rPr b="0" u="none" dirty="0">
                <a:latin typeface="Huawei Sans" panose="020C0503030203020204" pitchFamily="34" charset="0"/>
              </a:rPr>
              <a:t>Spark SQL: It is a Spark component for processing structured data. As a part of the big data framework of Apache Spark, it is mainly used to process structured data and perform SQL-like data queries. With Spark SQL, users can perform ETL operations on data in different formats (such as JSON, Parquet, and ORC) and on different data sources (such as HDFS and databases), completing specific query operations.</a:t>
            </a:r>
            <a:endParaRPr lang="en-US" altLang="zh-CN" dirty="0">
              <a:latin typeface="Huawei Sans" panose="020C0503030203020204" pitchFamily="34" charset="0"/>
            </a:endParaRPr>
          </a:p>
          <a:p>
            <a:r>
              <a:rPr b="0" u="none" dirty="0">
                <a:latin typeface="Huawei Sans" panose="020C0503030203020204" pitchFamily="34" charset="0"/>
              </a:rPr>
              <a:t>Spark Streaming: It is the stream processing engine </a:t>
            </a:r>
            <a:r>
              <a:rPr lang="en-US" b="0" u="none" dirty="0">
                <a:latin typeface="Huawei Sans" panose="020C0503030203020204" pitchFamily="34" charset="0"/>
              </a:rPr>
              <a:t>for</a:t>
            </a:r>
            <a:r>
              <a:rPr b="0" u="none" dirty="0">
                <a:latin typeface="Huawei Sans" panose="020C0503030203020204" pitchFamily="34" charset="0"/>
              </a:rPr>
              <a:t> mini batch processing. After stream data is fragmented, the computing engine of Spark Core is used to process the data. </a:t>
            </a:r>
            <a:r>
              <a:rPr lang="en-US" altLang="zh-CN" sz="1100" kern="1200" dirty="0">
                <a:solidFill>
                  <a:schemeClr val="tx1"/>
                </a:solidFill>
                <a:effectLst/>
                <a:latin typeface="方正兰亭黑简体" panose="02000000000000000000" pitchFamily="2" charset="-122"/>
                <a:ea typeface="方正兰亭黑简体" panose="02000000000000000000" pitchFamily="2" charset="-122"/>
                <a:cs typeface="+mn-cs"/>
              </a:rPr>
              <a:t>Compared to storm, it has slightly slower real-time performance but higher throughput</a:t>
            </a:r>
            <a:r>
              <a:rPr b="0" u="none" dirty="0">
                <a:latin typeface="Huawei Sans" panose="020C0503030203020204" pitchFamily="34" charset="0"/>
              </a:rPr>
              <a:t>.</a:t>
            </a:r>
            <a:endParaRPr lang="en-US" altLang="zh-CN" dirty="0">
              <a:latin typeface="Huawei Sans" panose="020C0503030203020204" pitchFamily="34" charset="0"/>
            </a:endParaRPr>
          </a:p>
          <a:p>
            <a:r>
              <a:rPr b="0" u="none" dirty="0" err="1">
                <a:latin typeface="Huawei Sans" panose="020C0503030203020204" pitchFamily="34" charset="0"/>
              </a:rPr>
              <a:t>MLlib</a:t>
            </a:r>
            <a:r>
              <a:rPr b="0" u="none" dirty="0">
                <a:latin typeface="Huawei Sans" panose="020C0503030203020204" pitchFamily="34" charset="0"/>
              </a:rPr>
              <a:t> and </a:t>
            </a:r>
            <a:r>
              <a:rPr b="0" u="none" dirty="0" err="1">
                <a:latin typeface="Huawei Sans" panose="020C0503030203020204" pitchFamily="34" charset="0"/>
              </a:rPr>
              <a:t>GraphX</a:t>
            </a:r>
            <a:r>
              <a:rPr b="0" u="none" dirty="0">
                <a:latin typeface="Huawei Sans" panose="020C0503030203020204" pitchFamily="34" charset="0"/>
              </a:rPr>
              <a:t> are algorithm libraries.</a:t>
            </a:r>
            <a:endParaRPr lang="en-US" altLang="zh-CN" dirty="0">
              <a:latin typeface="Huawei Sans" panose="020C0503030203020204" pitchFamily="34" charset="0"/>
            </a:endParaRPr>
          </a:p>
          <a:p>
            <a:pPr lvl="0"/>
            <a:r>
              <a:rPr b="0" u="none" dirty="0">
                <a:latin typeface="Huawei Sans" panose="020C0503030203020204" pitchFamily="34" charset="0"/>
              </a:rPr>
              <a:t>Structured Streaming is unique to Spark 2.0 </a:t>
            </a:r>
            <a:r>
              <a:rPr lang="en-US" b="0" u="none" dirty="0">
                <a:latin typeface="Huawei Sans" panose="020C0503030203020204" pitchFamily="34" charset="0"/>
              </a:rPr>
              <a:t>or</a:t>
            </a:r>
            <a:r>
              <a:rPr b="0" u="none" dirty="0">
                <a:latin typeface="Huawei Sans" panose="020C0503030203020204" pitchFamily="34" charset="0"/>
              </a:rPr>
              <a:t> later.</a:t>
            </a:r>
          </a:p>
          <a:p>
            <a:endParaRPr lang="en-US" altLang="zh-CN" dirty="0">
              <a:latin typeface="Huawei Sans" panose="020C0503030203020204" pitchFamily="34" charset="0"/>
            </a:endParaRPr>
          </a:p>
          <a:p>
            <a:endParaRPr lang="zh-CN" altLang="en-US" dirty="0">
              <a:latin typeface="Huawei Sans" panose="020C0503030203020204" pitchFamily="34" charset="0"/>
            </a:endParaRPr>
          </a:p>
        </p:txBody>
      </p:sp>
      <p:sp>
        <p:nvSpPr>
          <p:cNvPr id="3" name="幻灯片图像占位符 2"/>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3904772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备注占位符 2"/>
          <p:cNvSpPr>
            <a:spLocks noGrp="1"/>
          </p:cNvSpPr>
          <p:nvPr>
            <p:ph type="body" idx="1"/>
          </p:nvPr>
        </p:nvSpPr>
        <p:spPr/>
        <p:txBody>
          <a:bodyPr/>
          <a:lstStyle/>
          <a:p>
            <a:r>
              <a:rPr b="0" u="none" dirty="0">
                <a:latin typeface="Huawei Sans" panose="020C0503030203020204" pitchFamily="34" charset="0"/>
              </a:rPr>
              <a:t>Spark Core: It is similar to the distributed memory computing framework of MapReduce. The most striking feature of Spark Core is </a:t>
            </a:r>
            <a:r>
              <a:rPr lang="en-US" b="0" u="none" dirty="0">
                <a:latin typeface="Huawei Sans" panose="020C0503030203020204" pitchFamily="34" charset="0"/>
              </a:rPr>
              <a:t>that it directly in</a:t>
            </a:r>
            <a:r>
              <a:rPr b="0" u="none" dirty="0">
                <a:latin typeface="Huawei Sans" panose="020C0503030203020204" pitchFamily="34" charset="0"/>
              </a:rPr>
              <a:t>put</a:t>
            </a:r>
            <a:r>
              <a:rPr lang="en-US" b="0" u="none" dirty="0">
                <a:latin typeface="Huawei Sans" panose="020C0503030203020204" pitchFamily="34" charset="0"/>
              </a:rPr>
              <a:t>s</a:t>
            </a:r>
            <a:r>
              <a:rPr b="0" u="none" dirty="0">
                <a:latin typeface="Huawei Sans" panose="020C0503030203020204" pitchFamily="34" charset="0"/>
              </a:rPr>
              <a:t> the intermediate computing results into the memory to improve computing performance. In addition to the resource management framework in standalone mode, it also supports the resource management system of Yarn and Mesos. </a:t>
            </a:r>
            <a:r>
              <a:rPr b="0" u="none" dirty="0" err="1">
                <a:latin typeface="Huawei Sans" panose="020C0503030203020204" pitchFamily="34" charset="0"/>
              </a:rPr>
              <a:t>FusionInsight</a:t>
            </a:r>
            <a:r>
              <a:rPr b="0" u="none" dirty="0">
                <a:latin typeface="Huawei Sans" panose="020C0503030203020204" pitchFamily="34" charset="0"/>
              </a:rPr>
              <a:t> integrates only the Spark On Yarn mode. Other modes are not </a:t>
            </a:r>
            <a:r>
              <a:rPr lang="en-US" altLang="zh-CN" b="0" u="none" dirty="0">
                <a:latin typeface="Huawei Sans" panose="020C0503030203020204" pitchFamily="34" charset="0"/>
              </a:rPr>
              <a:t>currently </a:t>
            </a:r>
            <a:r>
              <a:rPr b="0" u="none" dirty="0">
                <a:latin typeface="Huawei Sans" panose="020C0503030203020204" pitchFamily="34" charset="0"/>
              </a:rPr>
              <a:t>supported.</a:t>
            </a:r>
            <a:endParaRPr lang="en-US" altLang="zh-CN" dirty="0">
              <a:latin typeface="Huawei Sans" panose="020C0503030203020204" pitchFamily="34" charset="0"/>
            </a:endParaRPr>
          </a:p>
          <a:p>
            <a:r>
              <a:rPr b="0" u="none" dirty="0">
                <a:latin typeface="Huawei Sans" panose="020C0503030203020204" pitchFamily="34" charset="0"/>
              </a:rPr>
              <a:t>Spark SQL: It is a Spark component for processing structured data. As a part of the big data framework of Apache Spark, it is mainly used to process structured data and perform SQL-like data queries. With Spark SQL, users can perform ETL operations on data in different formats (such as JSON, Parquet, and ORC) and on different data sources (such as HDFS and databases), completing specific query operations.</a:t>
            </a:r>
            <a:endParaRPr lang="en-US" altLang="zh-CN" dirty="0">
              <a:latin typeface="Huawei Sans" panose="020C0503030203020204" pitchFamily="34" charset="0"/>
            </a:endParaRPr>
          </a:p>
          <a:p>
            <a:r>
              <a:rPr b="0" u="none" dirty="0">
                <a:latin typeface="Huawei Sans" panose="020C0503030203020204" pitchFamily="34" charset="0"/>
              </a:rPr>
              <a:t>Spark Streaming: It is the stream processing engine </a:t>
            </a:r>
            <a:r>
              <a:rPr lang="en-US" b="0" u="none" dirty="0">
                <a:latin typeface="Huawei Sans" panose="020C0503030203020204" pitchFamily="34" charset="0"/>
              </a:rPr>
              <a:t>for</a:t>
            </a:r>
            <a:r>
              <a:rPr b="0" u="none" dirty="0">
                <a:latin typeface="Huawei Sans" panose="020C0503030203020204" pitchFamily="34" charset="0"/>
              </a:rPr>
              <a:t> mini batch processing. After stream data is fragmented, the computing engine of Spark Core is used to process the data. </a:t>
            </a:r>
            <a:r>
              <a:rPr lang="en-US" altLang="zh-CN" sz="1100" kern="1200" dirty="0">
                <a:solidFill>
                  <a:schemeClr val="tx1"/>
                </a:solidFill>
                <a:effectLst/>
                <a:latin typeface="方正兰亭黑简体" panose="02000000000000000000" pitchFamily="2" charset="-122"/>
                <a:ea typeface="方正兰亭黑简体" panose="02000000000000000000" pitchFamily="2" charset="-122"/>
                <a:cs typeface="+mn-cs"/>
              </a:rPr>
              <a:t>Compared to storm, it has slightly slower real-time performance but higher throughput</a:t>
            </a:r>
            <a:r>
              <a:rPr b="0" u="none" dirty="0">
                <a:latin typeface="Huawei Sans" panose="020C0503030203020204" pitchFamily="34" charset="0"/>
              </a:rPr>
              <a:t>.</a:t>
            </a:r>
            <a:endParaRPr lang="en-US" altLang="zh-CN" dirty="0">
              <a:latin typeface="Huawei Sans" panose="020C0503030203020204" pitchFamily="34" charset="0"/>
            </a:endParaRPr>
          </a:p>
          <a:p>
            <a:r>
              <a:rPr b="0" u="none" dirty="0" err="1">
                <a:latin typeface="Huawei Sans" panose="020C0503030203020204" pitchFamily="34" charset="0"/>
              </a:rPr>
              <a:t>MLlib</a:t>
            </a:r>
            <a:r>
              <a:rPr b="0" u="none" dirty="0">
                <a:latin typeface="Huawei Sans" panose="020C0503030203020204" pitchFamily="34" charset="0"/>
              </a:rPr>
              <a:t> and </a:t>
            </a:r>
            <a:r>
              <a:rPr b="0" u="none" dirty="0" err="1">
                <a:latin typeface="Huawei Sans" panose="020C0503030203020204" pitchFamily="34" charset="0"/>
              </a:rPr>
              <a:t>GraphX</a:t>
            </a:r>
            <a:r>
              <a:rPr b="0" u="none" dirty="0">
                <a:latin typeface="Huawei Sans" panose="020C0503030203020204" pitchFamily="34" charset="0"/>
              </a:rPr>
              <a:t> are algorithm libraries.</a:t>
            </a:r>
            <a:endParaRPr lang="en-US" altLang="zh-CN" dirty="0">
              <a:latin typeface="Huawei Sans" panose="020C0503030203020204" pitchFamily="34" charset="0"/>
            </a:endParaRPr>
          </a:p>
          <a:p>
            <a:pPr lvl="0"/>
            <a:r>
              <a:rPr b="0" u="none" dirty="0">
                <a:latin typeface="Huawei Sans" panose="020C0503030203020204" pitchFamily="34" charset="0"/>
              </a:rPr>
              <a:t>Structured Streaming is unique to Spark 2.0 </a:t>
            </a:r>
            <a:r>
              <a:rPr lang="en-US" b="0" u="none" dirty="0">
                <a:latin typeface="Huawei Sans" panose="020C0503030203020204" pitchFamily="34" charset="0"/>
              </a:rPr>
              <a:t>or</a:t>
            </a:r>
            <a:r>
              <a:rPr b="0" u="none" dirty="0">
                <a:latin typeface="Huawei Sans" panose="020C0503030203020204" pitchFamily="34" charset="0"/>
              </a:rPr>
              <a:t> later.</a:t>
            </a:r>
          </a:p>
          <a:p>
            <a:endParaRPr lang="en-US" altLang="zh-CN" dirty="0">
              <a:latin typeface="Huawei Sans" panose="020C0503030203020204" pitchFamily="34" charset="0"/>
            </a:endParaRPr>
          </a:p>
          <a:p>
            <a:endParaRPr lang="zh-CN" altLang="en-US" dirty="0">
              <a:latin typeface="Huawei Sans" panose="020C0503030203020204" pitchFamily="34" charset="0"/>
            </a:endParaRPr>
          </a:p>
        </p:txBody>
      </p:sp>
      <p:sp>
        <p:nvSpPr>
          <p:cNvPr id="3" name="幻灯片图像占位符 2"/>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3523336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Spark SQL syntax and Hive syntax are basically the same except for bucket operations.</a:t>
            </a:r>
            <a:endParaRPr lang="en-US" altLang="zh-CN">
              <a:latin typeface="Huawei Sans" panose="020C0503030203020204" pitchFamily="34" charset="0"/>
            </a:endParaRPr>
          </a:p>
          <a:p>
            <a:r>
              <a:rPr b="0" u="none">
                <a:latin typeface="Huawei Sans" panose="020C0503030203020204" pitchFamily="34" charset="0"/>
              </a:rPr>
              <a:t>Spark SQL is compatible with Hive functions.</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30902131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Spark SQL syntax and Hive syntax are basically the same except for bucket operations.</a:t>
            </a:r>
            <a:endParaRPr lang="en-US" altLang="zh-CN">
              <a:latin typeface="Huawei Sans" panose="020C0503030203020204" pitchFamily="34" charset="0"/>
            </a:endParaRPr>
          </a:p>
          <a:p>
            <a:r>
              <a:rPr b="0" u="none">
                <a:latin typeface="Huawei Sans" panose="020C0503030203020204" pitchFamily="34" charset="0"/>
              </a:rPr>
              <a:t>Spark SQL is compatible with Hive functions.</a:t>
            </a:r>
            <a:endParaRPr lang="en-US" altLang="zh-CN" dirty="0">
              <a:latin typeface="Huawei Sans" panose="020C0503030203020204" pitchFamily="34" charset="0"/>
            </a:endParaRPr>
          </a:p>
        </p:txBody>
      </p:sp>
      <p:sp>
        <p:nvSpPr>
          <p:cNvPr id="4" name="幻灯片图像占位符 3"/>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7725648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dirty="0">
              <a:latin typeface="Huawei Sans" panose="020C0503030203020204" pitchFamily="34" charset="0"/>
            </a:endParaRPr>
          </a:p>
        </p:txBody>
      </p:sp>
    </p:spTree>
    <p:extLst>
      <p:ext uri="{BB962C8B-B14F-4D97-AF65-F5344CB8AC3E}">
        <p14:creationId xmlns:p14="http://schemas.microsoft.com/office/powerpoint/2010/main" val="20987865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584200" y="765175"/>
            <a:ext cx="5930900" cy="3336925"/>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20296443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b="0" u="none" dirty="0">
                <a:latin typeface="Huawei Sans" panose="020C0503030203020204" pitchFamily="34" charset="0"/>
              </a:rPr>
              <a:t>The core of Structured Streaming is to regard streaming data as a database table </a:t>
            </a:r>
            <a:r>
              <a:rPr lang="en-US" altLang="zh-CN" sz="1100" b="0" i="0" kern="1200" dirty="0">
                <a:solidFill>
                  <a:schemeClr val="tx1"/>
                </a:solidFill>
                <a:effectLst/>
                <a:latin typeface="方正兰亭黑简体" panose="02000000000000000000" pitchFamily="2" charset="-122"/>
                <a:ea typeface="方正兰亭黑简体" panose="02000000000000000000" pitchFamily="2" charset="-122"/>
                <a:cs typeface="+mn-cs"/>
              </a:rPr>
              <a:t>where data is continuously increasing</a:t>
            </a:r>
            <a:r>
              <a:rPr b="0" u="none" dirty="0">
                <a:latin typeface="Huawei Sans" panose="020C0503030203020204" pitchFamily="34" charset="0"/>
              </a:rPr>
              <a:t>. Such a data processing model is similar to</a:t>
            </a:r>
            <a:r>
              <a:rPr lang="en-US" altLang="zh-CN" b="0" u="none" dirty="0">
                <a:latin typeface="Huawei Sans" panose="020C0503030203020204" pitchFamily="34" charset="0"/>
              </a:rPr>
              <a:t> </a:t>
            </a:r>
            <a:r>
              <a:rPr b="0" u="none" dirty="0">
                <a:latin typeface="Huawei Sans" panose="020C0503030203020204" pitchFamily="34" charset="0"/>
              </a:rPr>
              <a:t>data block processing. It can apply some query operations of the static database table to streaming data computing. Spark executes standard SQL query statements to obtain data from an unbounded table.</a:t>
            </a:r>
            <a:endParaRPr lang="en-US" altLang="zh-CN" dirty="0">
              <a:latin typeface="Huawei Sans" panose="020C0503030203020204" pitchFamily="34" charset="0"/>
            </a:endParaRPr>
          </a:p>
          <a:p>
            <a:pPr lvl="0"/>
            <a:r>
              <a:rPr b="0" u="none" dirty="0">
                <a:latin typeface="Huawei Sans" panose="020C0503030203020204" pitchFamily="34" charset="0"/>
              </a:rPr>
              <a:t>Unbounded table: New data is coming </a:t>
            </a:r>
            <a:r>
              <a:rPr lang="en-US" b="0" u="none" dirty="0">
                <a:latin typeface="Huawei Sans" panose="020C0503030203020204" pitchFamily="34" charset="0"/>
              </a:rPr>
              <a:t>in </a:t>
            </a:r>
            <a:r>
              <a:rPr b="0" u="none" dirty="0">
                <a:latin typeface="Huawei Sans" panose="020C0503030203020204" pitchFamily="34" charset="0"/>
              </a:rPr>
              <a:t>and the old data is discarded. This is actually a continuous structured data streaming.</a:t>
            </a: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406950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584200" y="765175"/>
            <a:ext cx="5930900" cy="3336925"/>
          </a:xfrm>
        </p:spPr>
      </p:sp>
      <p:sp>
        <p:nvSpPr>
          <p:cNvPr id="5" name="备注占位符 4"/>
          <p:cNvSpPr>
            <a:spLocks noGrp="1"/>
          </p:cNvSpPr>
          <p:nvPr>
            <p:ph type="body" idx="1"/>
          </p:nvPr>
        </p:nvSpPr>
        <p:spPr/>
        <p:txBody>
          <a:bodyPr/>
          <a:lstStyle/>
          <a:p>
            <a:pPr marL="180000" marR="0" lvl="0" indent="-180000" algn="l" defTabSz="914400" rtl="0" eaLnBrk="1" fontAlgn="base" latinLnBrk="0" hangingPunct="1">
              <a:lnSpc>
                <a:spcPct val="125000"/>
              </a:lnSpc>
              <a:spcBef>
                <a:spcPct val="0"/>
              </a:spcBef>
              <a:spcAft>
                <a:spcPts val="600"/>
              </a:spcAft>
              <a:buClrTx/>
              <a:buSzPct val="100000"/>
              <a:buFont typeface="Arial" panose="020B0604020202020204" pitchFamily="34" charset="0"/>
              <a:buChar char="•"/>
              <a:tabLst/>
              <a:defRPr/>
            </a:pPr>
            <a:r>
              <a:rPr b="0" u="none" dirty="0">
                <a:latin typeface="Huawei Sans" panose="020C0503030203020204" pitchFamily="34" charset="0"/>
              </a:rPr>
              <a:t>The first lines</a:t>
            </a:r>
            <a:r>
              <a:rPr lang="en-US" altLang="zh-CN" b="0" u="none" dirty="0">
                <a:latin typeface="Huawei Sans" panose="020C0503030203020204" pitchFamily="34" charset="0"/>
              </a:rPr>
              <a:t> in a</a:t>
            </a:r>
            <a:r>
              <a:rPr b="0" u="none" dirty="0">
                <a:latin typeface="Huawei Sans" panose="020C0503030203020204" pitchFamily="34" charset="0"/>
              </a:rPr>
              <a:t> </a:t>
            </a:r>
            <a:r>
              <a:rPr b="0" u="none" dirty="0" err="1">
                <a:latin typeface="Huawei Sans" panose="020C0503030203020204" pitchFamily="34" charset="0"/>
              </a:rPr>
              <a:t>DataFrame</a:t>
            </a:r>
            <a:r>
              <a:rPr b="0" u="none" dirty="0">
                <a:latin typeface="Huawei Sans" panose="020C0503030203020204" pitchFamily="34" charset="0"/>
              </a:rPr>
              <a:t> object </a:t>
            </a:r>
            <a:r>
              <a:rPr lang="en-US" b="0" u="none" dirty="0">
                <a:latin typeface="Huawei Sans" panose="020C0503030203020204" pitchFamily="34" charset="0"/>
              </a:rPr>
              <a:t>are</a:t>
            </a:r>
            <a:r>
              <a:rPr b="0" u="none" dirty="0">
                <a:latin typeface="Huawei Sans" panose="020C0503030203020204" pitchFamily="34" charset="0"/>
              </a:rPr>
              <a:t> an input table with data input, and the last </a:t>
            </a:r>
            <a:r>
              <a:rPr b="0" u="none" dirty="0" err="1">
                <a:latin typeface="Huawei Sans" panose="020C0503030203020204" pitchFamily="34" charset="0"/>
              </a:rPr>
              <a:t>WordCounts</a:t>
            </a:r>
            <a:r>
              <a:rPr b="0" u="none" dirty="0">
                <a:latin typeface="Huawei Sans" panose="020C0503030203020204" pitchFamily="34" charset="0"/>
              </a:rPr>
              <a:t> </a:t>
            </a:r>
            <a:r>
              <a:rPr b="0" u="none" dirty="0" err="1">
                <a:latin typeface="Huawei Sans" panose="020C0503030203020204" pitchFamily="34" charset="0"/>
              </a:rPr>
              <a:t>DataFrame</a:t>
            </a:r>
            <a:r>
              <a:rPr b="0" u="none" dirty="0">
                <a:latin typeface="Huawei Sans" panose="020C0503030203020204" pitchFamily="34" charset="0"/>
              </a:rPr>
              <a:t> is a result table with</a:t>
            </a:r>
            <a:r>
              <a:rPr lang="en-US" altLang="zh-CN" b="0" u="none" dirty="0">
                <a:latin typeface="Huawei Sans" panose="020C0503030203020204" pitchFamily="34" charset="0"/>
              </a:rPr>
              <a:t> the</a:t>
            </a:r>
            <a:r>
              <a:rPr b="0" u="none" dirty="0">
                <a:latin typeface="Huawei Sans" panose="020C0503030203020204" pitchFamily="34" charset="0"/>
              </a:rPr>
              <a:t> result set. The query on the lines </a:t>
            </a:r>
            <a:r>
              <a:rPr lang="en-US" b="0" u="none" dirty="0">
                <a:latin typeface="Huawei Sans" panose="020C0503030203020204" pitchFamily="34" charset="0"/>
              </a:rPr>
              <a:t>in the </a:t>
            </a:r>
            <a:r>
              <a:rPr b="0" u="none" dirty="0" err="1">
                <a:latin typeface="Huawei Sans" panose="020C0503030203020204" pitchFamily="34" charset="0"/>
              </a:rPr>
              <a:t>DataFrame</a:t>
            </a:r>
            <a:r>
              <a:rPr b="0" u="none" dirty="0">
                <a:latin typeface="Huawei Sans" panose="020C0503030203020204" pitchFamily="34" charset="0"/>
              </a:rPr>
              <a:t> data stream generates the </a:t>
            </a:r>
            <a:r>
              <a:rPr b="0" u="none" dirty="0" err="1">
                <a:latin typeface="Huawei Sans" panose="020C0503030203020204" pitchFamily="34" charset="0"/>
              </a:rPr>
              <a:t>wordCounts</a:t>
            </a:r>
            <a:r>
              <a:rPr b="0" u="none" dirty="0">
                <a:latin typeface="Huawei Sans" panose="020C0503030203020204" pitchFamily="34" charset="0"/>
              </a:rPr>
              <a:t> expression, which is the same as the usage on </a:t>
            </a:r>
            <a:r>
              <a:rPr lang="en-US" b="0" u="none" dirty="0">
                <a:latin typeface="Huawei Sans" panose="020C0503030203020204" pitchFamily="34" charset="0"/>
              </a:rPr>
              <a:t>a</a:t>
            </a:r>
            <a:r>
              <a:rPr b="0" u="none" dirty="0">
                <a:latin typeface="Huawei Sans" panose="020C0503030203020204" pitchFamily="34" charset="0"/>
              </a:rPr>
              <a:t> static </a:t>
            </a:r>
            <a:r>
              <a:rPr b="0" u="none" dirty="0" err="1">
                <a:latin typeface="Huawei Sans" panose="020C0503030203020204" pitchFamily="34" charset="0"/>
              </a:rPr>
              <a:t>DataFrame</a:t>
            </a:r>
            <a:r>
              <a:rPr b="0" u="none" dirty="0">
                <a:latin typeface="Huawei Sans" panose="020C0503030203020204" pitchFamily="34" charset="0"/>
              </a:rPr>
              <a:t>. However, Spark monitors socket connections to obtain new and continuously generated data. When new data is generated, Spark runs an incremental </a:t>
            </a:r>
            <a:r>
              <a:rPr b="1" u="none" dirty="0">
                <a:latin typeface="Huawei Sans" panose="020C0503030203020204" pitchFamily="34" charset="0"/>
              </a:rPr>
              <a:t>counts</a:t>
            </a:r>
            <a:r>
              <a:rPr b="0" u="none" dirty="0">
                <a:latin typeface="Huawei Sans" panose="020C0503030203020204" pitchFamily="34" charset="0"/>
              </a:rPr>
              <a:t> query on the new data, integrates the new and previously calculated </a:t>
            </a:r>
            <a:r>
              <a:rPr b="1" u="none" dirty="0">
                <a:latin typeface="Huawei Sans" panose="020C0503030203020204" pitchFamily="34" charset="0"/>
              </a:rPr>
              <a:t>counts</a:t>
            </a:r>
            <a:r>
              <a:rPr b="0" u="none" dirty="0">
                <a:latin typeface="Huawei Sans" panose="020C0503030203020204" pitchFamily="34" charset="0"/>
              </a:rPr>
              <a:t>, and obtains updated </a:t>
            </a:r>
            <a:r>
              <a:rPr b="1" u="none" dirty="0">
                <a:latin typeface="Huawei Sans" panose="020C0503030203020204" pitchFamily="34" charset="0"/>
              </a:rPr>
              <a:t>counts</a:t>
            </a:r>
            <a:r>
              <a:rPr b="0" u="none" dirty="0">
                <a:latin typeface="Huawei Sans" panose="020C0503030203020204" pitchFamily="34" charset="0"/>
              </a:rPr>
              <a:t>.</a:t>
            </a:r>
            <a:endParaRPr lang="en-US" altLang="zh-CN" dirty="0">
              <a:latin typeface="Huawei Sans" panose="020C0503030203020204" pitchFamily="34" charset="0"/>
            </a:endParaRPr>
          </a:p>
          <a:p>
            <a:pPr>
              <a:buSzPct val="100000"/>
            </a:pPr>
            <a:endParaRPr lang="zh-CN" altLang="en-US" dirty="0">
              <a:latin typeface="Huawei Sans" panose="020C0503030203020204" pitchFamily="34" charset="0"/>
            </a:endParaRPr>
          </a:p>
        </p:txBody>
      </p:sp>
    </p:spTree>
    <p:extLst>
      <p:ext uri="{BB962C8B-B14F-4D97-AF65-F5344CB8AC3E}">
        <p14:creationId xmlns:p14="http://schemas.microsoft.com/office/powerpoint/2010/main" val="36848917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b="0" u="none">
                <a:latin typeface="Huawei Sans" panose="020C0503030203020204" pitchFamily="34" charset="0"/>
              </a:rPr>
              <a:t>Basic principles of Spark Streaming: segments the input data by second or millisecond, and then periodically submits the data after segmentation.</a:t>
            </a:r>
            <a:endParaRPr lang="zh-CN" altLang="en-US" dirty="0">
              <a:latin typeface="Huawei Sans" panose="020C0503030203020204" pitchFamily="34" charset="0"/>
            </a:endParaRP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51226550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b="0" u="none" dirty="0">
                <a:latin typeface="Huawei Sans" panose="020C0503030203020204" pitchFamily="34" charset="0"/>
              </a:rPr>
              <a:t>Spark Streaming and Storm are </a:t>
            </a:r>
            <a:r>
              <a:rPr lang="en-US" b="0" u="none" dirty="0">
                <a:latin typeface="Huawei Sans" panose="020C0503030203020204" pitchFamily="34" charset="0"/>
              </a:rPr>
              <a:t>both </a:t>
            </a:r>
            <a:r>
              <a:rPr b="0" u="none" dirty="0">
                <a:latin typeface="Huawei Sans" panose="020C0503030203020204" pitchFamily="34" charset="0"/>
              </a:rPr>
              <a:t>excellent </a:t>
            </a:r>
            <a:r>
              <a:rPr lang="en-US" b="0" u="none" dirty="0">
                <a:latin typeface="Huawei Sans" panose="020C0503030203020204" pitchFamily="34" charset="0"/>
              </a:rPr>
              <a:t>at </a:t>
            </a:r>
            <a:r>
              <a:rPr b="0" u="none" dirty="0">
                <a:latin typeface="Huawei Sans" panose="020C0503030203020204" pitchFamily="34" charset="0"/>
              </a:rPr>
              <a:t>real-time computing, but </a:t>
            </a:r>
            <a:r>
              <a:rPr lang="en-US" b="0" u="none" dirty="0">
                <a:latin typeface="Huawei Sans" panose="020C0503030203020204" pitchFamily="34" charset="0"/>
              </a:rPr>
              <a:t>serve different specific</a:t>
            </a:r>
            <a:r>
              <a:rPr b="0" u="none" dirty="0">
                <a:latin typeface="Huawei Sans" panose="020C0503030203020204" pitchFamily="34" charset="0"/>
              </a:rPr>
              <a:t> scenarios. Spark Streaming is only superior</a:t>
            </a:r>
            <a:r>
              <a:rPr lang="en-US" altLang="zh-CN" b="0" u="none" dirty="0">
                <a:latin typeface="Huawei Sans" panose="020C0503030203020204" pitchFamily="34" charset="0"/>
              </a:rPr>
              <a:t> to Storm</a:t>
            </a:r>
            <a:r>
              <a:rPr b="0" u="none" dirty="0">
                <a:latin typeface="Huawei Sans" panose="020C0503030203020204" pitchFamily="34" charset="0"/>
              </a:rPr>
              <a:t> in throughput.</a:t>
            </a:r>
            <a:endParaRPr lang="en-US" altLang="zh-CN" dirty="0">
              <a:latin typeface="Huawei Sans" panose="020C0503030203020204" pitchFamily="34" charset="0"/>
            </a:endParaRPr>
          </a:p>
          <a:p>
            <a:pPr>
              <a:lnSpc>
                <a:spcPct val="100000"/>
              </a:lnSpc>
            </a:pPr>
            <a:r>
              <a:rPr b="0" u="none" dirty="0">
                <a:latin typeface="Huawei Sans" panose="020C0503030203020204" pitchFamily="34" charset="0"/>
              </a:rPr>
              <a:t>Storm:</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Storm is recommended </a:t>
            </a:r>
            <a:r>
              <a:rPr lang="en-US" b="0" u="none" dirty="0">
                <a:latin typeface="Huawei Sans" panose="020C0503030203020204" pitchFamily="34" charset="0"/>
              </a:rPr>
              <a:t>when </a:t>
            </a:r>
            <a:r>
              <a:rPr b="0" u="none" dirty="0">
                <a:latin typeface="Huawei Sans" panose="020C0503030203020204" pitchFamily="34" charset="0"/>
              </a:rPr>
              <a:t>even </a:t>
            </a:r>
            <a:r>
              <a:rPr lang="en-US" b="0" u="none" dirty="0">
                <a:latin typeface="Huawei Sans" panose="020C0503030203020204" pitchFamily="34" charset="0"/>
              </a:rPr>
              <a:t>a </a:t>
            </a:r>
            <a:r>
              <a:rPr b="0" u="none" dirty="0">
                <a:latin typeface="Huawei Sans" panose="020C0503030203020204" pitchFamily="34" charset="0"/>
              </a:rPr>
              <a:t>one</a:t>
            </a:r>
            <a:r>
              <a:rPr lang="en-US" altLang="zh-CN" b="0" u="none" dirty="0">
                <a:latin typeface="Huawei Sans" panose="020C0503030203020204" pitchFamily="34" charset="0"/>
              </a:rPr>
              <a:t>-</a:t>
            </a:r>
            <a:r>
              <a:rPr b="0" u="none" dirty="0">
                <a:latin typeface="Huawei Sans" panose="020C0503030203020204" pitchFamily="34" charset="0"/>
              </a:rPr>
              <a:t>second delay is unacceptable. For example, a financial system requires real-time financial transaction and analysis.</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If a reliable transaction mechanism and reliability mechanism are required for real-time computing, that is, </a:t>
            </a:r>
            <a:r>
              <a:rPr lang="en-US" b="0" u="none" dirty="0">
                <a:latin typeface="Huawei Sans" panose="020C0503030203020204" pitchFamily="34" charset="0"/>
              </a:rPr>
              <a:t>data</a:t>
            </a:r>
            <a:r>
              <a:rPr b="0" u="none" dirty="0">
                <a:latin typeface="Huawei Sans" panose="020C0503030203020204" pitchFamily="34" charset="0"/>
              </a:rPr>
              <a:t> </a:t>
            </a:r>
            <a:r>
              <a:rPr lang="en-US" b="0" u="none" dirty="0">
                <a:latin typeface="Huawei Sans" panose="020C0503030203020204" pitchFamily="34" charset="0"/>
              </a:rPr>
              <a:t>processing </a:t>
            </a:r>
            <a:r>
              <a:rPr b="0" u="none" dirty="0">
                <a:latin typeface="Huawei Sans" panose="020C0503030203020204" pitchFamily="34" charset="0"/>
              </a:rPr>
              <a:t>must be accurate, Storm </a:t>
            </a:r>
            <a:r>
              <a:rPr lang="en-US" b="0" u="none" dirty="0">
                <a:latin typeface="Huawei Sans" panose="020C0503030203020204" pitchFamily="34" charset="0"/>
              </a:rPr>
              <a:t>is ideal</a:t>
            </a:r>
            <a:r>
              <a:rPr b="0" u="none" dirty="0">
                <a:latin typeface="Huawei Sans" panose="020C0503030203020204" pitchFamily="34" charset="0"/>
              </a:rPr>
              <a:t>.</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If dynamic adjustment of real-time computing program parallelism is required based on the peak and off-peak hours, Storm can maximize the use of cluster resources (usually in small companies with resource constraints).</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If SQL interactive query operations and complex transformation operators do not need to be executed on a big data application system that requires real-time computing, Storm is preferred.</a:t>
            </a:r>
            <a:endParaRPr lang="en-US" altLang="zh-CN" dirty="0">
              <a:latin typeface="Huawei Sans" panose="020C0503030203020204" pitchFamily="34" charset="0"/>
            </a:endParaRPr>
          </a:p>
          <a:p>
            <a:pPr lvl="0">
              <a:lnSpc>
                <a:spcPct val="100000"/>
              </a:lnSpc>
            </a:pPr>
            <a:r>
              <a:rPr b="0" u="none" dirty="0">
                <a:latin typeface="Huawei Sans" panose="020C0503030203020204" pitchFamily="34" charset="0"/>
              </a:rPr>
              <a:t>Spark Streaming:</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If real-time computing, </a:t>
            </a:r>
            <a:r>
              <a:rPr lang="en-US" b="0" u="none" dirty="0">
                <a:latin typeface="Huawei Sans" panose="020C0503030203020204" pitchFamily="34" charset="0"/>
              </a:rPr>
              <a:t>a </a:t>
            </a:r>
            <a:r>
              <a:rPr b="0" u="none" dirty="0">
                <a:latin typeface="Huawei Sans" panose="020C0503030203020204" pitchFamily="34" charset="0"/>
              </a:rPr>
              <a:t>strong transaction mechanism, and dynamic parallelism adjustment are not required, Spark Streaming </a:t>
            </a:r>
            <a:r>
              <a:rPr lang="en-US" b="0" u="none" dirty="0">
                <a:latin typeface="Huawei Sans" panose="020C0503030203020204" pitchFamily="34" charset="0"/>
              </a:rPr>
              <a:t>should be considered</a:t>
            </a:r>
            <a:r>
              <a:rPr b="0" u="none" dirty="0">
                <a:latin typeface="Huawei Sans" panose="020C0503030203020204" pitchFamily="34" charset="0"/>
              </a:rPr>
              <a:t>.</a:t>
            </a:r>
            <a:endParaRPr lang="en-US" altLang="zh-CN" dirty="0">
              <a:latin typeface="Huawei Sans" panose="020C0503030203020204" pitchFamily="34" charset="0"/>
            </a:endParaRPr>
          </a:p>
          <a:p>
            <a:pPr lvl="1">
              <a:lnSpc>
                <a:spcPct val="100000"/>
              </a:lnSpc>
            </a:pPr>
            <a:r>
              <a:rPr b="0" u="none" dirty="0">
                <a:latin typeface="Huawei Sans" panose="020C0503030203020204" pitchFamily="34" charset="0"/>
              </a:rPr>
              <a:t>Located in the Spark ecological technology stack, Spark Streaming can seamlessly integrate with Spark Core and Spark SQL. That is, delay batch processing, interactive query, and other operations can be performed immediately and seamlessly on immediate data that is processed in real time. This feature </a:t>
            </a:r>
            <a:r>
              <a:rPr lang="en-US" b="0" u="none" dirty="0">
                <a:latin typeface="Huawei Sans" panose="020C0503030203020204" pitchFamily="34" charset="0"/>
              </a:rPr>
              <a:t>significantly</a:t>
            </a:r>
            <a:r>
              <a:rPr b="0" u="none" dirty="0">
                <a:latin typeface="Huawei Sans" panose="020C0503030203020204" pitchFamily="34" charset="0"/>
              </a:rPr>
              <a:t> enhances the advantages and functions of Spark Streaming.</a:t>
            </a:r>
          </a:p>
        </p:txBody>
      </p:sp>
      <p:sp>
        <p:nvSpPr>
          <p:cNvPr id="5" name="幻灯片图像占位符 4"/>
          <p:cNvSpPr>
            <a:spLocks noGrp="1" noRot="1" noChangeAspect="1"/>
          </p:cNvSpPr>
          <p:nvPr>
            <p:ph type="sldImg"/>
          </p:nvPr>
        </p:nvSpPr>
        <p:spPr>
          <a:xfrm>
            <a:off x="584200" y="765175"/>
            <a:ext cx="5930900" cy="3336925"/>
          </a:xfrm>
        </p:spPr>
      </p:sp>
    </p:spTree>
    <p:extLst>
      <p:ext uri="{BB962C8B-B14F-4D97-AF65-F5344CB8AC3E}">
        <p14:creationId xmlns:p14="http://schemas.microsoft.com/office/powerpoint/2010/main" val="17058990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571460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455613" y="766763"/>
            <a:ext cx="5932487" cy="3338512"/>
          </a:xfrm>
        </p:spPr>
      </p:sp>
      <p:sp>
        <p:nvSpPr>
          <p:cNvPr id="5" name="备注占位符 4"/>
          <p:cNvSpPr>
            <a:spLocks noGrp="1"/>
          </p:cNvSpPr>
          <p:nvPr>
            <p:ph type="body" idx="1"/>
          </p:nvPr>
        </p:nvSpPr>
        <p:spPr/>
        <p:txBody>
          <a:bodyPr/>
          <a:lstStyle/>
          <a:p>
            <a:endParaRPr lang="zh-CN" altLang="en-US">
              <a:latin typeface="Huawei Sans" panose="020C0503030203020204" pitchFamily="34" charset="0"/>
            </a:endParaRPr>
          </a:p>
        </p:txBody>
      </p:sp>
    </p:spTree>
    <p:extLst>
      <p:ext uri="{BB962C8B-B14F-4D97-AF65-F5344CB8AC3E}">
        <p14:creationId xmlns:p14="http://schemas.microsoft.com/office/powerpoint/2010/main" val="3033969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5#目录">
    <p:bg>
      <p:bgPr>
        <a:solidFill>
          <a:srgbClr val="EBEBEB"/>
        </a:solidFill>
        <a:effectLst/>
      </p:bgPr>
    </p:bg>
    <p:spTree>
      <p:nvGrpSpPr>
        <p:cNvPr id="1" name=""/>
        <p:cNvGrpSpPr/>
        <p:nvPr/>
      </p:nvGrpSpPr>
      <p:grpSpPr>
        <a:xfrm>
          <a:off x="0" y="0"/>
          <a:ext cx="0" cy="0"/>
          <a:chOff x="0" y="0"/>
          <a:chExt cx="0" cy="0"/>
        </a:xfrm>
      </p:grpSpPr>
      <p:sp>
        <p:nvSpPr>
          <p:cNvPr id="29" name="文本占位符 6"/>
          <p:cNvSpPr>
            <a:spLocks noGrp="1"/>
          </p:cNvSpPr>
          <p:nvPr>
            <p:ph type="body" sz="quarter" idx="10" hasCustomPrompt="1"/>
          </p:nvPr>
        </p:nvSpPr>
        <p:spPr>
          <a:xfrm>
            <a:off x="1019175" y="1844675"/>
            <a:ext cx="10153650" cy="4068811"/>
          </a:xfrm>
          <a:prstGeom prst="rect">
            <a:avLst/>
          </a:prstGeom>
        </p:spPr>
        <p:txBody>
          <a:bodyPr/>
          <a:lstStyle>
            <a:lvl1pPr marL="457017" marR="0" indent="-457017" algn="just" defTabSz="801367" rtl="0" eaLnBrk="1" fontAlgn="ctr" latinLnBrk="0" hangingPunct="1">
              <a:lnSpc>
                <a:spcPct val="140000"/>
              </a:lnSpc>
              <a:spcBef>
                <a:spcPct val="30000"/>
              </a:spcBef>
              <a:spcAft>
                <a:spcPct val="0"/>
              </a:spcAft>
              <a:buClrTx/>
              <a:buSzPct val="100000"/>
              <a:buFont typeface="+mj-lt"/>
              <a:buAutoNum type="arabicPeriod"/>
              <a:tabLst/>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fontAlgn="ctr">
              <a:buClrTx/>
              <a:buSzPct val="100000"/>
              <a:buFont typeface="Huawei Sans" panose="020C0503030203020204" pitchFamily="34" charset="0"/>
              <a:buChar char="▫"/>
              <a:defRPr baseline="0">
                <a:latin typeface="Huawei Sans" panose="020C0503030203020204" pitchFamily="34" charset="0"/>
                <a:ea typeface="方正兰亭黑简体" panose="02000000000000000000" pitchFamily="2" charset="-122"/>
              </a:defRPr>
            </a:lvl2pPr>
            <a:lvl3pPr>
              <a:defRPr/>
            </a:lvl3pPr>
            <a:lvl5pPr>
              <a:buNone/>
              <a:defRPr/>
            </a:lvl5pPr>
          </a:lstStyle>
          <a:p>
            <a:pPr marL="457200" indent="-457200">
              <a:buSzPct val="100000"/>
              <a:buFont typeface="+mj-lt"/>
              <a:buAutoNum type="arabicPeriod"/>
            </a:pPr>
            <a:r>
              <a:rPr lang="zh-CN" altLang="en-US" dirty="0"/>
              <a:t>一级目录一</a:t>
            </a:r>
            <a:endParaRPr lang="en-US" altLang="zh-CN" dirty="0"/>
          </a:p>
          <a:p>
            <a:pPr marL="653788" lvl="1" indent="-457017">
              <a:buSzPct val="100000"/>
              <a:buFont typeface="+mj-lt"/>
              <a:buAutoNum type="arabicPeriod"/>
            </a:pPr>
            <a:endParaRPr lang="en-US" altLang="zh-CN" dirty="0"/>
          </a:p>
          <a:p>
            <a:pPr marL="457200" indent="-457200">
              <a:buSzPct val="100000"/>
              <a:buFont typeface="+mj-lt"/>
              <a:buAutoNum type="arabicPeriod"/>
            </a:pPr>
            <a:r>
              <a:rPr lang="zh-CN" altLang="en-US" dirty="0"/>
              <a:t>一级目录二</a:t>
            </a:r>
            <a:endParaRPr lang="en-US" altLang="zh-CN" dirty="0"/>
          </a:p>
          <a:p>
            <a:pPr marL="457200" indent="-457200">
              <a:buSzPct val="100000"/>
              <a:buFont typeface="+mj-lt"/>
              <a:buAutoNum type="arabicPeriod"/>
            </a:pPr>
            <a:r>
              <a:rPr lang="zh-CN" altLang="en-US" dirty="0"/>
              <a:t>一级目录三</a:t>
            </a:r>
            <a:endParaRPr lang="en-US" altLang="zh-CN" dirty="0"/>
          </a:p>
          <a:p>
            <a:pPr marL="457200" indent="-457200">
              <a:buSzPct val="100000"/>
              <a:buFont typeface="+mj-lt"/>
              <a:buAutoNum type="arabicPeriod"/>
            </a:pPr>
            <a:r>
              <a:rPr lang="zh-CN" altLang="en-US" dirty="0"/>
              <a:t>一级目录四</a:t>
            </a:r>
            <a:endParaRPr lang="en-US" altLang="zh-CN" dirty="0"/>
          </a:p>
          <a:p>
            <a:endParaRPr lang="zh-CN" altLang="en-US" dirty="0"/>
          </a:p>
        </p:txBody>
      </p:sp>
      <p:cxnSp>
        <p:nvCxnSpPr>
          <p:cNvPr id="28"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01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30" name="文本框 16">
            <a:extLst>
              <a:ext uri="{FF2B5EF4-FFF2-40B4-BE49-F238E27FC236}">
                <a16:creationId xmlns:a16="http://schemas.microsoft.com/office/drawing/2014/main" id="{568EC886-2612-1F43-AB51-21A76A078357}"/>
              </a:ext>
            </a:extLst>
          </p:cNvPr>
          <p:cNvSpPr txBox="1"/>
          <p:nvPr userDrawn="1"/>
        </p:nvSpPr>
        <p:spPr>
          <a:xfrm>
            <a:off x="918916" y="630373"/>
            <a:ext cx="2252540" cy="707886"/>
          </a:xfrm>
          <a:prstGeom prst="rect">
            <a:avLst/>
          </a:prstGeom>
          <a:noFill/>
        </p:spPr>
        <p:txBody>
          <a:bodyPr wrap="none" rtlCol="0">
            <a:spAutoFit/>
          </a:bodyPr>
          <a:lstStyle>
            <a:defPPr>
              <a:defRPr lang="en-US"/>
            </a:defPPr>
            <a:lvl1pPr defTabSz="1001223" eaLnBrk="0" fontAlgn="ctr" hangingPunct="0">
              <a:defRPr sz="3640" b="0" baseline="0">
                <a:solidFill>
                  <a:schemeClr val="tx1">
                    <a:lumMod val="75000"/>
                    <a:lumOff val="25000"/>
                  </a:schemeClr>
                </a:solidFill>
                <a:latin typeface="Huawei Sans" panose="020C0503030203020204" pitchFamily="34" charset="0"/>
                <a:ea typeface="方正兰亭黑简体" panose="02000000000000000000" pitchFamily="2" charset="-122"/>
                <a:cs typeface="Huawei Sans" panose="020C0503030203020204" pitchFamily="34" charset="0"/>
              </a:defRPr>
            </a:lvl1pPr>
          </a:lstStyle>
          <a:p>
            <a:pPr algn="l" defTabSz="1001624" eaLnBrk="0" fontAlgn="ctr" hangingPunct="0"/>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Contents</a:t>
            </a:r>
          </a:p>
        </p:txBody>
      </p:sp>
    </p:spTree>
    <p:extLst>
      <p:ext uri="{BB962C8B-B14F-4D97-AF65-F5344CB8AC3E}">
        <p14:creationId xmlns:p14="http://schemas.microsoft.com/office/powerpoint/2010/main" val="1393678260"/>
      </p:ext>
    </p:extLst>
  </p:cSld>
  <p:clrMapOvr>
    <a:masterClrMapping/>
  </p:clrMapOvr>
  <p:extLst>
    <p:ext uri="{DCECCB84-F9BA-43D5-87BE-67443E8EF086}">
      <p15:sldGuideLst xmlns:p15="http://schemas.microsoft.com/office/powerpoint/2012/main">
        <p15:guide id="1" pos="642">
          <p15:clr>
            <a:srgbClr val="FBAE40"/>
          </p15:clr>
        </p15:guide>
        <p15:guide id="2" pos="7038">
          <p15:clr>
            <a:srgbClr val="FBAE40"/>
          </p15:clr>
        </p15:guide>
        <p15:guide id="3" orient="horz" pos="116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785144745"/>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1787711705"/>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12#本章总结">
    <p:spTree>
      <p:nvGrpSpPr>
        <p:cNvPr id="1" name=""/>
        <p:cNvGrpSpPr/>
        <p:nvPr/>
      </p:nvGrpSpPr>
      <p:grpSpPr>
        <a:xfrm>
          <a:off x="0" y="0"/>
          <a:ext cx="0" cy="0"/>
          <a:chOff x="0" y="0"/>
          <a:chExt cx="0" cy="0"/>
        </a:xfrm>
      </p:grpSpPr>
      <p:sp>
        <p:nvSpPr>
          <p:cNvPr id="10" name="内容占位符 6"/>
          <p:cNvSpPr>
            <a:spLocks noGrp="1"/>
          </p:cNvSpPr>
          <p:nvPr>
            <p:ph sz="quarter" idx="10" hasCustomPrompt="1"/>
          </p:nvPr>
        </p:nvSpPr>
        <p:spPr>
          <a:xfrm>
            <a:off x="1019175" y="1844675"/>
            <a:ext cx="10153650" cy="4082880"/>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vl2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2pPr>
            <a:lvl3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3pPr>
            <a:lvl4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4pPr>
            <a:lvl5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5pPr>
          </a:lstStyle>
          <a:p>
            <a:pPr lvl="0"/>
            <a:r>
              <a:rPr lang="en-US" altLang="zh-CN" dirty="0"/>
              <a:t>Click to edit</a:t>
            </a:r>
            <a:endParaRPr lang="zh-CN" altLang="en-US" dirty="0"/>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cxnSp>
        <p:nvCxnSpPr>
          <p:cNvPr id="9" name="直线连接符 14">
            <a:extLst>
              <a:ext uri="{FF2B5EF4-FFF2-40B4-BE49-F238E27FC236}">
                <a16:creationId xmlns:a16="http://schemas.microsoft.com/office/drawing/2014/main" id="{C79E9F57-49BC-DC4A-B843-36D48051C848}"/>
              </a:ext>
            </a:extLst>
          </p:cNvPr>
          <p:cNvCxnSpPr>
            <a:cxnSpLocks/>
          </p:cNvCxnSpPr>
          <p:nvPr userDrawn="1"/>
        </p:nvCxnSpPr>
        <p:spPr>
          <a:xfrm flipH="1">
            <a:off x="1029917" y="1349255"/>
            <a:ext cx="2196000" cy="0"/>
          </a:xfrm>
          <a:prstGeom prst="line">
            <a:avLst/>
          </a:prstGeom>
          <a:ln w="28575">
            <a:solidFill>
              <a:srgbClr val="C7000B"/>
            </a:solidFill>
          </a:ln>
          <a:effectLst/>
        </p:spPr>
        <p:style>
          <a:lnRef idx="2">
            <a:schemeClr val="accent1"/>
          </a:lnRef>
          <a:fillRef idx="0">
            <a:schemeClr val="accent1"/>
          </a:fillRef>
          <a:effectRef idx="1">
            <a:schemeClr val="accent1"/>
          </a:effectRef>
          <a:fontRef idx="minor">
            <a:schemeClr val="tx1"/>
          </a:fontRef>
        </p:style>
      </p:cxnSp>
      <p:sp>
        <p:nvSpPr>
          <p:cNvPr id="11" name="文本框 16">
            <a:extLst>
              <a:ext uri="{FF2B5EF4-FFF2-40B4-BE49-F238E27FC236}">
                <a16:creationId xmlns:a16="http://schemas.microsoft.com/office/drawing/2014/main" id="{568EC886-2612-1F43-AB51-21A76A078357}"/>
              </a:ext>
            </a:extLst>
          </p:cNvPr>
          <p:cNvSpPr txBox="1"/>
          <p:nvPr userDrawn="1"/>
        </p:nvSpPr>
        <p:spPr>
          <a:xfrm>
            <a:off x="918916" y="630373"/>
            <a:ext cx="2417650" cy="707886"/>
          </a:xfrm>
          <a:prstGeom prst="rect">
            <a:avLst/>
          </a:prstGeom>
          <a:noFill/>
        </p:spPr>
        <p:txBody>
          <a:bodyPr wrap="none" rtlCol="0">
            <a:spAutoFit/>
          </a:bodyPr>
          <a:lstStyle/>
          <a:p>
            <a:pPr algn="l" defTabSz="1001624" rtl="0" eaLnBrk="0" fontAlgn="ctr" hangingPunct="0">
              <a:spcBef>
                <a:spcPct val="0"/>
              </a:spcBef>
              <a:spcAft>
                <a:spcPct val="0"/>
              </a:spcAft>
            </a:pPr>
            <a:r>
              <a:rPr lang="en-US" altLang="zh-CN" sz="4000" b="0" kern="1200" baseline="0" dirty="0">
                <a:solidFill>
                  <a:srgbClr val="404040"/>
                </a:solidFill>
                <a:latin typeface="Huawei Sans" panose="020C0503030203020204" pitchFamily="34" charset="0"/>
                <a:ea typeface="方正兰亭黑简体" panose="02000000000000000000" pitchFamily="2" charset="-122"/>
                <a:cs typeface="Huawei Sans" panose="020C0503030203020204" pitchFamily="34" charset="0"/>
              </a:rPr>
              <a:t>Summary</a:t>
            </a:r>
          </a:p>
        </p:txBody>
      </p:sp>
    </p:spTree>
    <p:extLst>
      <p:ext uri="{BB962C8B-B14F-4D97-AF65-F5344CB8AC3E}">
        <p14:creationId xmlns:p14="http://schemas.microsoft.com/office/powerpoint/2010/main" val="226873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7#标题和内容（两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455613" y="447468"/>
            <a:ext cx="11293475" cy="1001920"/>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455613" y="1484312"/>
            <a:ext cx="11293476" cy="4443243"/>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3244757772"/>
      </p:ext>
    </p:extLst>
  </p:cSld>
  <p:clrMapOvr>
    <a:masterClrMapping/>
  </p:clrMapOvr>
  <p:extLst>
    <p:ext uri="{DCECCB84-F9BA-43D5-87BE-67443E8EF086}">
      <p15:sldGuideLst xmlns:p15="http://schemas.microsoft.com/office/powerpoint/2012/main">
        <p15:guide id="1" orient="horz" pos="93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8/24/2023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5.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7.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25056"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756646" y="2997361"/>
            <a:ext cx="11170918" cy="1046440"/>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 HCIA Big Data</a:t>
            </a:r>
          </a:p>
          <a:p>
            <a:r>
              <a:rPr lang="en-US" altLang="zh-CN" sz="3100" b="1" dirty="0">
                <a:solidFill>
                  <a:schemeClr val="bg1"/>
                </a:solidFill>
                <a:latin typeface="Times New Roman" panose="02020603050405020304" pitchFamily="18" charset="0"/>
                <a:cs typeface="Times New Roman" panose="02020603050405020304" pitchFamily="18" charset="0"/>
              </a:rPr>
              <a:t>Spark — In-memory Distributed Computing Engine</a:t>
            </a:r>
            <a:endParaRPr lang="en-US" sz="3100" b="1" dirty="0">
              <a:solidFill>
                <a:schemeClr val="bg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6</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605143" y="4080033"/>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Hagar Muhammed</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35245"/>
            <a:ext cx="3763405" cy="268350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b="1" dirty="0"/>
              <a:t>Spark Overview</a:t>
            </a:r>
            <a:endParaRPr lang="en-US" altLang="zh-CN" b="1" dirty="0">
              <a:sym typeface="Huawei Sans" panose="020C0503030203020204" pitchFamily="34" charset="0"/>
            </a:endParaRPr>
          </a:p>
          <a:p>
            <a:r>
              <a:rPr lang="zh-CN" altLang="en-US" dirty="0">
                <a:solidFill>
                  <a:schemeClr val="bg1">
                    <a:lumMod val="50000"/>
                  </a:schemeClr>
                </a:solidFill>
              </a:rPr>
              <a:t>Spark </a:t>
            </a:r>
            <a:r>
              <a:rPr lang="en-US" altLang="zh-CN" dirty="0">
                <a:solidFill>
                  <a:schemeClr val="bg1">
                    <a:lumMod val="50000"/>
                  </a:schemeClr>
                </a:solidFill>
              </a:rPr>
              <a:t>Use Cases</a:t>
            </a:r>
            <a:endParaRPr lang="en-US" dirty="0">
              <a:solidFill>
                <a:schemeClr val="bg1">
                  <a:lumMod val="50000"/>
                </a:schemeClr>
              </a:solidFill>
            </a:endParaRPr>
          </a:p>
          <a:p>
            <a:pPr algn="l"/>
            <a:r>
              <a:rPr lang="en-US" dirty="0">
                <a:solidFill>
                  <a:schemeClr val="bg1">
                    <a:lumMod val="50000"/>
                  </a:schemeClr>
                </a:solidFill>
              </a:rPr>
              <a:t>Spark Data Structure </a:t>
            </a:r>
          </a:p>
          <a:p>
            <a:pPr algn="l"/>
            <a:r>
              <a:rPr lang="en-US" dirty="0">
                <a:solidFill>
                  <a:schemeClr val="bg1">
                    <a:lumMod val="50000"/>
                  </a:schemeClr>
                </a:solidFill>
              </a:rPr>
              <a:t>RDD Operations Type</a:t>
            </a:r>
          </a:p>
          <a:p>
            <a:r>
              <a:rPr lang="en-US" dirty="0">
                <a:solidFill>
                  <a:schemeClr val="bg1">
                    <a:lumMod val="50000"/>
                  </a:schemeClr>
                </a:solidFill>
              </a:rPr>
              <a:t>Spark Architecture</a:t>
            </a:r>
          </a:p>
          <a:p>
            <a:r>
              <a:rPr lang="en-US" dirty="0">
                <a:solidFill>
                  <a:schemeClr val="bg1">
                    <a:lumMod val="50000"/>
                  </a:schemeClr>
                </a:solidFill>
              </a:rPr>
              <a:t>Structured Streaming Overview</a:t>
            </a: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3432359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2614" y="1332992"/>
            <a:ext cx="11293475" cy="497095"/>
          </a:xfrm>
        </p:spPr>
        <p:txBody>
          <a:bodyPr>
            <a:noAutofit/>
          </a:bodyPr>
          <a:lstStyle/>
          <a:p>
            <a:pPr fontAlgn="ctr"/>
            <a:r>
              <a:rPr sz="2800" b="1" dirty="0">
                <a:solidFill>
                  <a:srgbClr val="784658"/>
                </a:solidFill>
                <a:ea typeface="+mn-ea"/>
                <a:cs typeface="+mn-cs"/>
              </a:rPr>
              <a:t>Spark</a:t>
            </a:r>
            <a:r>
              <a:rPr lang="zh-CN" altLang="en-US" sz="2800" b="1" dirty="0">
                <a:solidFill>
                  <a:srgbClr val="784658"/>
                </a:solidFill>
                <a:ea typeface="+mn-ea"/>
                <a:cs typeface="+mn-cs"/>
              </a:rPr>
              <a:t> </a:t>
            </a:r>
            <a:r>
              <a:rPr lang="en-US" altLang="zh-CN" sz="2800" b="1" dirty="0">
                <a:solidFill>
                  <a:srgbClr val="784658"/>
                </a:solidFill>
                <a:ea typeface="+mn-ea"/>
                <a:cs typeface="+mn-cs"/>
              </a:rPr>
              <a:t>Overview</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55612" y="2055254"/>
            <a:ext cx="10536932" cy="2145538"/>
          </a:xfrm>
        </p:spPr>
        <p:txBody>
          <a:bodyPr>
            <a:noAutofit/>
          </a:bodyPr>
          <a:lstStyle/>
          <a:p>
            <a:r>
              <a:rPr sz="2800" b="0" u="none" dirty="0">
                <a:latin typeface="Huawei Sans" panose="020C0503030203020204" pitchFamily="34" charset="0"/>
              </a:rPr>
              <a:t>It is a one-stop solution that integrates batch processing, real-time streaming, interactive query, graph programming, and machine learning</a:t>
            </a:r>
            <a:r>
              <a:rPr lang="en-US" sz="2800" b="0" u="none" dirty="0">
                <a:latin typeface="Huawei Sans" panose="020C0503030203020204" pitchFamily="34" charset="0"/>
              </a:rPr>
              <a:t> in memory data processing engine</a:t>
            </a:r>
            <a:endParaRPr lang="en-US" altLang="zh-CN" sz="2800" dirty="0">
              <a:latin typeface="Huawei Sans" panose="020C0503030203020204" pitchFamily="34" charset="0"/>
              <a:sym typeface="Huawei Sans" panose="020C0503030203020204" pitchFamily="34" charset="0"/>
            </a:endParaRPr>
          </a:p>
        </p:txBody>
      </p:sp>
      <p:pic>
        <p:nvPicPr>
          <p:cNvPr id="5" name="Picture 4">
            <a:extLst>
              <a:ext uri="{FF2B5EF4-FFF2-40B4-BE49-F238E27FC236}">
                <a16:creationId xmlns:a16="http://schemas.microsoft.com/office/drawing/2014/main" id="{B14708A7-61A2-4A6A-A1B1-D994D00C17D6}"/>
              </a:ext>
            </a:extLst>
          </p:cNvPr>
          <p:cNvPicPr>
            <a:picLocks noChangeAspect="1"/>
          </p:cNvPicPr>
          <p:nvPr/>
        </p:nvPicPr>
        <p:blipFill>
          <a:blip r:embed="rId3"/>
          <a:stretch>
            <a:fillRect/>
          </a:stretch>
        </p:blipFill>
        <p:spPr>
          <a:xfrm>
            <a:off x="4302497" y="3553058"/>
            <a:ext cx="2451226" cy="1295467"/>
          </a:xfrm>
          <a:prstGeom prst="rect">
            <a:avLst/>
          </a:prstGeom>
        </p:spPr>
      </p:pic>
      <p:pic>
        <p:nvPicPr>
          <p:cNvPr id="6" name="Picture 5">
            <a:extLst>
              <a:ext uri="{FF2B5EF4-FFF2-40B4-BE49-F238E27FC236}">
                <a16:creationId xmlns:a16="http://schemas.microsoft.com/office/drawing/2014/main" id="{B7B7BF47-57CA-42B2-B744-EB6B5A5158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7" name="Graphic 6">
            <a:extLst>
              <a:ext uri="{FF2B5EF4-FFF2-40B4-BE49-F238E27FC236}">
                <a16:creationId xmlns:a16="http://schemas.microsoft.com/office/drawing/2014/main" id="{3F0B98BF-6B42-4DB9-B0E6-A1E2A8DD830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2979" y="6452082"/>
            <a:ext cx="2090144" cy="353721"/>
          </a:xfrm>
          <a:prstGeom prst="rect">
            <a:avLst/>
          </a:prstGeom>
        </p:spPr>
      </p:pic>
      <p:sp>
        <p:nvSpPr>
          <p:cNvPr id="8" name="Rectangle 7">
            <a:extLst>
              <a:ext uri="{FF2B5EF4-FFF2-40B4-BE49-F238E27FC236}">
                <a16:creationId xmlns:a16="http://schemas.microsoft.com/office/drawing/2014/main" id="{6922766E-AF78-4518-8467-8520F5DEC3AA}"/>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9" name="TextBox 8">
            <a:extLst>
              <a:ext uri="{FF2B5EF4-FFF2-40B4-BE49-F238E27FC236}">
                <a16:creationId xmlns:a16="http://schemas.microsoft.com/office/drawing/2014/main" id="{F182D979-5FDB-419D-A88D-0903E9183B9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845C223E-7DF9-4A57-9723-B0B060E6097F}"/>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580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3864" y="1190690"/>
            <a:ext cx="11293475" cy="497095"/>
          </a:xfrm>
        </p:spPr>
        <p:txBody>
          <a:bodyPr>
            <a:noAutofit/>
          </a:bodyPr>
          <a:lstStyle/>
          <a:p>
            <a:pPr fontAlgn="ctr"/>
            <a:r>
              <a:rPr lang="zh-CN" altLang="en-US" sz="2800" b="1" dirty="0">
                <a:solidFill>
                  <a:srgbClr val="784658"/>
                </a:solidFill>
                <a:ea typeface="+mn-ea"/>
                <a:cs typeface="+mn-cs"/>
              </a:rPr>
              <a:t>Spark </a:t>
            </a:r>
            <a:r>
              <a:rPr lang="en-US" altLang="zh-CN" sz="2800" b="1" dirty="0">
                <a:solidFill>
                  <a:srgbClr val="784658"/>
                </a:solidFill>
                <a:ea typeface="+mn-ea"/>
                <a:cs typeface="+mn-cs"/>
              </a:rPr>
              <a:t>Overview</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827534" y="1676082"/>
            <a:ext cx="10536932" cy="5580781"/>
          </a:xfrm>
        </p:spPr>
        <p:txBody>
          <a:bodyPr>
            <a:noAutofit/>
          </a:bodyPr>
          <a:lstStyle/>
          <a:p>
            <a:r>
              <a:rPr lang="en-US" sz="2800" b="0" u="none" dirty="0">
                <a:latin typeface="Huawei Sans" panose="020C0503030203020204" pitchFamily="34" charset="0"/>
              </a:rPr>
              <a:t>Apache spark is a Parallel Processing framework that supports in-memory processing to improve performance of big-data analytic applications</a:t>
            </a:r>
          </a:p>
          <a:p>
            <a:r>
              <a:rPr lang="en-US" sz="2800" dirty="0"/>
              <a:t>Run programs up to 100x faster than Hadoop MapReduce.</a:t>
            </a:r>
          </a:p>
          <a:p>
            <a:r>
              <a:rPr lang="en-US" sz="2800" dirty="0"/>
              <a:t>A Spark job can </a:t>
            </a:r>
          </a:p>
          <a:p>
            <a:r>
              <a:rPr lang="en-US" sz="2800" b="1" u="none" dirty="0">
                <a:latin typeface="Huawei Sans" panose="020C0503030203020204" pitchFamily="34" charset="0"/>
              </a:rPr>
              <a:t>Load</a:t>
            </a:r>
            <a:r>
              <a:rPr lang="en-US" sz="2800" b="0" u="none" dirty="0">
                <a:latin typeface="Huawei Sans" panose="020C0503030203020204" pitchFamily="34" charset="0"/>
              </a:rPr>
              <a:t> and </a:t>
            </a:r>
          </a:p>
          <a:p>
            <a:r>
              <a:rPr lang="en-US" sz="2800" b="1" dirty="0"/>
              <a:t>Cache</a:t>
            </a:r>
            <a:r>
              <a:rPr lang="en-US" sz="2800" dirty="0"/>
              <a:t> data into memory and</a:t>
            </a:r>
          </a:p>
          <a:p>
            <a:r>
              <a:rPr lang="en-US" sz="2800" b="1" u="none" dirty="0">
                <a:latin typeface="Huawei Sans" panose="020C0503030203020204" pitchFamily="34" charset="0"/>
              </a:rPr>
              <a:t>Query</a:t>
            </a:r>
            <a:r>
              <a:rPr lang="en-US" sz="2800" b="0" u="none" dirty="0">
                <a:latin typeface="Huawei Sans" panose="020C0503030203020204" pitchFamily="34" charset="0"/>
              </a:rPr>
              <a:t> it repeatedly</a:t>
            </a:r>
          </a:p>
          <a:p>
            <a:endParaRPr lang="en-US" altLang="zh-CN" sz="28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50889CED-AA61-45D4-BFFF-21F2D10CE5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A34EC699-68DA-4FA5-A558-3039DBA5F87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25CEC673-0F7F-4FAA-959B-1BD6DEDBF14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E407F3D7-7509-49F1-8A08-C59C8F52C2F2}"/>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10B8DC4-80F7-4B7B-9D63-F6611DA699EE}"/>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0885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Spark Overview</a:t>
            </a:r>
            <a:endParaRPr lang="en-US" altLang="zh-CN" dirty="0">
              <a:solidFill>
                <a:schemeClr val="bg1">
                  <a:lumMod val="50000"/>
                </a:schemeClr>
              </a:solidFill>
              <a:sym typeface="Huawei Sans" panose="020C0503030203020204" pitchFamily="34" charset="0"/>
            </a:endParaRPr>
          </a:p>
          <a:p>
            <a:r>
              <a:rPr lang="zh-CN" altLang="en-US" b="1" dirty="0"/>
              <a:t>Spark </a:t>
            </a:r>
            <a:r>
              <a:rPr lang="en-US" altLang="zh-CN" b="1" dirty="0"/>
              <a:t>Use Cases</a:t>
            </a:r>
            <a:endParaRPr lang="en-US" b="1" dirty="0"/>
          </a:p>
          <a:p>
            <a:pPr algn="l"/>
            <a:r>
              <a:rPr lang="en-US" dirty="0">
                <a:solidFill>
                  <a:schemeClr val="bg1">
                    <a:lumMod val="50000"/>
                  </a:schemeClr>
                </a:solidFill>
              </a:rPr>
              <a:t>Spark Data Structure </a:t>
            </a:r>
          </a:p>
          <a:p>
            <a:pPr algn="l"/>
            <a:r>
              <a:rPr lang="en-US" dirty="0">
                <a:solidFill>
                  <a:schemeClr val="bg1">
                    <a:lumMod val="50000"/>
                  </a:schemeClr>
                </a:solidFill>
              </a:rPr>
              <a:t>RDD Operations Type</a:t>
            </a:r>
          </a:p>
          <a:p>
            <a:r>
              <a:rPr lang="en-US" dirty="0">
                <a:solidFill>
                  <a:schemeClr val="bg1">
                    <a:lumMod val="50000"/>
                  </a:schemeClr>
                </a:solidFill>
              </a:rPr>
              <a:t>Spark Architecture</a:t>
            </a:r>
          </a:p>
          <a:p>
            <a:r>
              <a:rPr lang="en-US" dirty="0">
                <a:solidFill>
                  <a:schemeClr val="bg1">
                    <a:lumMod val="50000"/>
                  </a:schemeClr>
                </a:solidFill>
              </a:rPr>
              <a:t>Structured Streaming Overview</a:t>
            </a: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819640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9263" y="1196821"/>
            <a:ext cx="11293475" cy="497095"/>
          </a:xfrm>
        </p:spPr>
        <p:txBody>
          <a:bodyPr>
            <a:noAutofit/>
          </a:bodyPr>
          <a:lstStyle/>
          <a:p>
            <a:pPr fontAlgn="ctr"/>
            <a:r>
              <a:rPr lang="zh-CN" altLang="en-US" sz="2800" b="1" dirty="0">
                <a:solidFill>
                  <a:srgbClr val="784658"/>
                </a:solidFill>
                <a:ea typeface="+mn-ea"/>
                <a:cs typeface="+mn-cs"/>
              </a:rPr>
              <a:t>Spark </a:t>
            </a:r>
            <a:r>
              <a:rPr lang="en-US" altLang="zh-CN" sz="2800" b="1" dirty="0">
                <a:solidFill>
                  <a:srgbClr val="784658"/>
                </a:solidFill>
                <a:ea typeface="+mn-ea"/>
                <a:cs typeface="+mn-cs"/>
              </a:rPr>
              <a:t>Use Cases</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49262" y="1930761"/>
            <a:ext cx="11293476" cy="4875042"/>
          </a:xfrm>
        </p:spPr>
        <p:txBody>
          <a:bodyPr>
            <a:noAutofit/>
          </a:bodyPr>
          <a:lstStyle/>
          <a:p>
            <a:r>
              <a:rPr b="0" u="none" dirty="0">
                <a:latin typeface="Huawei Sans" panose="020C0503030203020204" pitchFamily="34" charset="0"/>
              </a:rPr>
              <a:t>Batch processing can be used for extracting, transforming, and loading (ETL).</a:t>
            </a:r>
            <a:endParaRPr lang="en-US" altLang="zh-CN" dirty="0">
              <a:latin typeface="Huawei Sans" panose="020C0503030203020204" pitchFamily="34" charset="0"/>
              <a:sym typeface="Huawei Sans" panose="020C0503030203020204" pitchFamily="34" charset="0"/>
            </a:endParaRPr>
          </a:p>
          <a:p>
            <a:r>
              <a:rPr b="0" u="none" dirty="0">
                <a:latin typeface="Huawei Sans" panose="020C0503030203020204" pitchFamily="34" charset="0"/>
              </a:rPr>
              <a:t>Machine learning can be used to automatically determine whether the comments of online buyers are positive or negative.</a:t>
            </a:r>
          </a:p>
          <a:p>
            <a:r>
              <a:rPr b="0" u="none" dirty="0">
                <a:latin typeface="Huawei Sans" panose="020C0503030203020204" pitchFamily="34" charset="0"/>
              </a:rPr>
              <a:t>Interactive analysis can be used to query the Hive warehouse.</a:t>
            </a:r>
          </a:p>
          <a:p>
            <a:r>
              <a:rPr b="0" u="none" dirty="0">
                <a:latin typeface="Huawei Sans" panose="020C0503030203020204" pitchFamily="34" charset="0"/>
              </a:rPr>
              <a:t>Streaming processing can be used for real-time businesses </a:t>
            </a:r>
            <a:r>
              <a:rPr lang="en-US" altLang="zh-CN" dirty="0"/>
              <a:t>analysis</a:t>
            </a:r>
            <a:r>
              <a:rPr b="0" u="none" dirty="0">
                <a:latin typeface="Huawei Sans" panose="020C0503030203020204" pitchFamily="34" charset="0"/>
              </a:rPr>
              <a:t>, recommendation systems, and public opinion analysis.</a:t>
            </a:r>
            <a:endParaRPr lang="en-US" altLang="zh-CN"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6D0352B3-AEC7-4C27-AC0C-6F65952C00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7CECC305-47FD-456A-8FBC-59FBA8502C3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3E99F8CD-E310-4D9C-B09A-88A0488EA3ED}"/>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67AB602E-6584-47DE-9D73-9451083439E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95F0FA78-A29C-4704-9656-DFA912A601F4}"/>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9397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1"/>
          <p:cNvSpPr>
            <a:spLocks noGrp="1"/>
          </p:cNvSpPr>
          <p:nvPr>
            <p:ph type="title"/>
          </p:nvPr>
        </p:nvSpPr>
        <p:spPr>
          <a:xfrm>
            <a:off x="584830" y="1171839"/>
            <a:ext cx="11293475" cy="497095"/>
          </a:xfrm>
        </p:spPr>
        <p:txBody>
          <a:bodyPr>
            <a:noAutofit/>
          </a:bodyPr>
          <a:lstStyle/>
          <a:p>
            <a:pPr fontAlgn="ctr"/>
            <a:r>
              <a:rPr lang="zh-CN" altLang="en-US" sz="2800" b="1" dirty="0">
                <a:solidFill>
                  <a:srgbClr val="784658"/>
                </a:solidFill>
                <a:latin typeface="Huawei Sans" panose="020C0503030203020204" pitchFamily="34" charset="0"/>
                <a:ea typeface="+mn-ea"/>
                <a:cs typeface="+mn-cs"/>
              </a:rPr>
              <a:t>Highlights of Spark</a:t>
            </a:r>
            <a:endParaRPr lang="zh-CN" altLang="en-US" sz="2800" b="1" dirty="0">
              <a:solidFill>
                <a:srgbClr val="784658"/>
              </a:solidFill>
              <a:latin typeface="Huawei Sans" panose="020C0503030203020204" pitchFamily="34" charset="0"/>
              <a:ea typeface="+mn-ea"/>
              <a:cs typeface="+mn-cs"/>
              <a:sym typeface="Huawei Sans" panose="020C0503030203020204" pitchFamily="34" charset="0"/>
            </a:endParaRPr>
          </a:p>
        </p:txBody>
      </p:sp>
      <p:grpSp>
        <p:nvGrpSpPr>
          <p:cNvPr id="18" name="249418" descr="本素材由iSlide™ 提供 iSlide™尊重知识产权并注重保护用户享有的各项权利。郑重提醒您： iSlide™插件中提供的任何信息内容的所有权、知识产权归其原始权利人或权利受让人所有，您免费/购买获得的是信息内容的使用权，并受下述条款的约束； 1. 您仅可以个人非商业用途使用该等信息内容，不可将信息内容的全部或部分用于出售，或以出租、出借、转让、分销、发布等其他任何方式供他人使用； 2. 禁止在接入互联网或移动互联网的任何网站、平台、应用或程序上以任何方式为他人提供iSlide™插件资源内容的下载。 The resource is supplied by iSlide™. iSlide™ respects all intellectual property rights and protects all the rights its users acquired.Solemnly remind you: The ownership and intellectual property of the resources supplied in iSlide Add-in belongs to its owner or the assignee of this ownership.you only acquired the usage of the resources supplied in iSlide Add-in, as well as respected the following restrain terms: 1.You are only allowed to use such resource for personal and non-commercial aim, not allowed to use such resource or part of it for the sale; or rent, lend, transfer to others; or distribution or release it in any way. 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037577" y="2168860"/>
            <a:ext cx="10388823" cy="3517301"/>
            <a:chOff x="986" y="2016163"/>
            <a:chExt cx="12191014" cy="4127462"/>
          </a:xfrm>
        </p:grpSpPr>
        <p:sp>
          <p:nvSpPr>
            <p:cNvPr id="19" name="îṥ1îḍê">
              <a:extLst>
                <a:ext uri="{FF2B5EF4-FFF2-40B4-BE49-F238E27FC236}">
                  <a16:creationId xmlns:a16="http://schemas.microsoft.com/office/drawing/2014/main" id="{B3C05C56-3429-4555-A801-C56AFE5A01ED}"/>
                </a:ext>
              </a:extLst>
            </p:cNvPr>
            <p:cNvSpPr/>
            <p:nvPr/>
          </p:nvSpPr>
          <p:spPr bwMode="auto">
            <a:xfrm>
              <a:off x="986" y="2484214"/>
              <a:ext cx="12191014" cy="1152128"/>
            </a:xfrm>
            <a:prstGeom prst="rect">
              <a:avLst/>
            </a:prstGeom>
            <a:solidFill>
              <a:srgbClr val="FFFFFF">
                <a:lumMod val="95000"/>
              </a:srgbClr>
            </a:solidFill>
            <a:ln w="19050">
              <a:noFill/>
              <a:round/>
              <a:headEnd/>
              <a:tailEnd/>
            </a:ln>
          </p:spPr>
          <p:txBody>
            <a:bodyPr wrap="square" lIns="91440" tIns="45720" rIns="91440" bIns="45720" anchor="ctr">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000000"/>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0" name="îś1ïďè">
              <a:extLst>
                <a:ext uri="{FF2B5EF4-FFF2-40B4-BE49-F238E27FC236}">
                  <a16:creationId xmlns:a16="http://schemas.microsoft.com/office/drawing/2014/main" id="{4430E8CE-4830-4059-9AEC-B676D77E3B47}"/>
                </a:ext>
              </a:extLst>
            </p:cNvPr>
            <p:cNvSpPr/>
            <p:nvPr/>
          </p:nvSpPr>
          <p:spPr bwMode="auto">
            <a:xfrm rot="5400000">
              <a:off x="758551" y="2159299"/>
              <a:ext cx="2075478" cy="1789205"/>
            </a:xfrm>
            <a:prstGeom prst="hexagon">
              <a:avLst/>
            </a:prstGeom>
            <a:solidFill>
              <a:srgbClr val="30B5C5"/>
            </a:solidFill>
            <a:ln w="57150">
              <a:solidFill>
                <a:srgbClr val="FFFFFF"/>
              </a:solidFill>
              <a:round/>
              <a:headEnd/>
              <a:tailEnd/>
            </a:ln>
          </p:spPr>
          <p:txBody>
            <a:bodyPr rot="0" spcFirstLastPara="0" vert="vert270" wrap="none" lIns="91440" tIns="45720" rIns="91440" bIns="45720" anchor="ctr" anchorCtr="1" forceAA="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r>
                <a:rPr sz="1900" b="1" u="none" dirty="0">
                  <a:solidFill>
                    <a:srgbClr val="FFFFFF"/>
                  </a:solidFill>
                  <a:latin typeface="Huawei Sans" panose="020C0503030203020204" pitchFamily="34" charset="0"/>
                </a:rPr>
                <a:t>Lightweight</a:t>
              </a:r>
            </a:p>
          </p:txBody>
        </p:sp>
        <p:sp>
          <p:nvSpPr>
            <p:cNvPr id="21" name="íş1íďe">
              <a:extLst>
                <a:ext uri="{FF2B5EF4-FFF2-40B4-BE49-F238E27FC236}">
                  <a16:creationId xmlns:a16="http://schemas.microsoft.com/office/drawing/2014/main" id="{CE334F74-F80D-4181-B368-64669F816B28}"/>
                </a:ext>
              </a:extLst>
            </p:cNvPr>
            <p:cNvSpPr txBox="1"/>
            <p:nvPr/>
          </p:nvSpPr>
          <p:spPr bwMode="auto">
            <a:xfrm>
              <a:off x="713189" y="4128651"/>
              <a:ext cx="2404960" cy="963404"/>
            </a:xfrm>
            <a:prstGeom prst="rect">
              <a:avLst/>
            </a:prstGeom>
            <a:noFill/>
            <a:ln w="9525">
              <a:noFill/>
              <a:miter lim="800000"/>
              <a:headEnd/>
              <a:tailEnd/>
            </a:ln>
          </p:spPr>
          <p:txBody>
            <a:bodyPr wrap="square" lIns="91440" tIns="45720" rIns="91440" bIns="45720" anchor="t" anchorCtr="1">
              <a:noAutofit/>
              <a:scene3d>
                <a:camera prst="orthographicFront"/>
                <a:lightRig rig="threePt" dir="t"/>
              </a:scene3d>
              <a:sp3d>
                <a:bevelT w="0" h="0"/>
              </a:sp3d>
            </a:bodyPr>
            <a:lstStyle/>
            <a:p>
              <a:pPr marL="0" marR="0" lvl="0" indent="0" algn="ctr" defTabSz="914400" eaLnBrk="1" fontAlgn="ctr" latinLnBrk="0" hangingPunct="1">
                <a:lnSpc>
                  <a:spcPct val="120000"/>
                </a:lnSpc>
                <a:spcBef>
                  <a:spcPts val="0"/>
                </a:spcBef>
                <a:spcAft>
                  <a:spcPts val="0"/>
                </a:spcAft>
                <a:buClrTx/>
                <a:buSzTx/>
                <a:buFontTx/>
                <a:buNone/>
                <a:tabLst/>
                <a:defRPr/>
              </a:pPr>
              <a:r>
                <a:rPr sz="1800" b="0" u="none" dirty="0">
                  <a:solidFill>
                    <a:srgbClr val="000000"/>
                  </a:solidFill>
                  <a:latin typeface="Huawei Sans" panose="020C0503030203020204" pitchFamily="34" charset="0"/>
                </a:rPr>
                <a:t>Spark only</a:t>
              </a:r>
              <a:r>
                <a:rPr lang="en-US" altLang="zh-CN" sz="1800" b="0" u="none" dirty="0">
                  <a:solidFill>
                    <a:srgbClr val="000000"/>
                  </a:solidFill>
                  <a:latin typeface="Huawei Sans" panose="020C0503030203020204" pitchFamily="34" charset="0"/>
                </a:rPr>
                <a:t> has</a:t>
              </a:r>
              <a:r>
                <a:rPr sz="1800" b="0" u="none" dirty="0">
                  <a:solidFill>
                    <a:srgbClr val="000000"/>
                  </a:solidFill>
                  <a:latin typeface="Huawei Sans" panose="020C0503030203020204" pitchFamily="34" charset="0"/>
                </a:rPr>
                <a:t> 30,000 lines of core code.</a:t>
              </a:r>
            </a:p>
          </p:txBody>
        </p:sp>
        <p:sp>
          <p:nvSpPr>
            <p:cNvPr id="22" name="î$ḻiḋè">
              <a:extLst>
                <a:ext uri="{FF2B5EF4-FFF2-40B4-BE49-F238E27FC236}">
                  <a16:creationId xmlns:a16="http://schemas.microsoft.com/office/drawing/2014/main" id="{2D867814-58E6-4F3C-AA62-0A1454C7D9B2}"/>
                </a:ext>
              </a:extLst>
            </p:cNvPr>
            <p:cNvSpPr/>
            <p:nvPr/>
          </p:nvSpPr>
          <p:spPr bwMode="auto">
            <a:xfrm rot="5400000">
              <a:off x="3633750" y="2159300"/>
              <a:ext cx="2075478" cy="1789205"/>
            </a:xfrm>
            <a:prstGeom prst="hexagon">
              <a:avLst/>
            </a:prstGeom>
            <a:solidFill>
              <a:srgbClr val="047ABA"/>
            </a:solidFill>
            <a:ln w="57150">
              <a:solidFill>
                <a:srgbClr val="FFFFFF"/>
              </a:solidFill>
              <a:round/>
              <a:headEnd/>
              <a:tailEnd/>
            </a:ln>
          </p:spPr>
          <p:txBody>
            <a:bodyPr rot="0" spcFirstLastPara="0" vert="vert270" wrap="none" lIns="91440" tIns="45720" rIns="91440" bIns="45720" anchor="ctr" anchorCtr="1" forceAA="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r>
                <a:rPr sz="2000" b="1" u="none" dirty="0">
                  <a:solidFill>
                    <a:srgbClr val="FFFFFF"/>
                  </a:solidFill>
                  <a:latin typeface="Huawei Sans" panose="020C0503030203020204" pitchFamily="34" charset="0"/>
                </a:rPr>
                <a:t>Fast</a:t>
              </a:r>
            </a:p>
          </p:txBody>
        </p:sp>
        <p:sp>
          <p:nvSpPr>
            <p:cNvPr id="23" name="ïśļïḍè">
              <a:extLst>
                <a:ext uri="{FF2B5EF4-FFF2-40B4-BE49-F238E27FC236}">
                  <a16:creationId xmlns:a16="http://schemas.microsoft.com/office/drawing/2014/main" id="{9F1E3FF1-78CD-403A-BB0B-D6FA761B5B9D}"/>
                </a:ext>
              </a:extLst>
            </p:cNvPr>
            <p:cNvSpPr/>
            <p:nvPr/>
          </p:nvSpPr>
          <p:spPr bwMode="auto">
            <a:xfrm rot="5400000">
              <a:off x="6508949" y="2159301"/>
              <a:ext cx="2075478" cy="1789205"/>
            </a:xfrm>
            <a:prstGeom prst="hexagon">
              <a:avLst/>
            </a:prstGeom>
            <a:solidFill>
              <a:srgbClr val="30B5C5"/>
            </a:solidFill>
            <a:ln w="57150">
              <a:solidFill>
                <a:srgbClr val="FFFFFF"/>
              </a:solidFill>
              <a:round/>
              <a:headEnd/>
              <a:tailEnd/>
            </a:ln>
          </p:spPr>
          <p:txBody>
            <a:bodyPr rot="0" spcFirstLastPara="0" vert="vert270" wrap="none" lIns="91440" tIns="45720" rIns="91440" bIns="45720" anchor="ctr" anchorCtr="1" forceAA="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r>
                <a:rPr sz="2000" b="1" u="none">
                  <a:solidFill>
                    <a:srgbClr val="FFFFFF"/>
                  </a:solidFill>
                  <a:latin typeface="Huawei Sans" panose="020C0503030203020204" pitchFamily="34" charset="0"/>
                </a:rPr>
                <a:t>Flexible</a:t>
              </a:r>
            </a:p>
          </p:txBody>
        </p:sp>
        <p:sp>
          <p:nvSpPr>
            <p:cNvPr id="24" name="íŝḷîḍè">
              <a:extLst>
                <a:ext uri="{FF2B5EF4-FFF2-40B4-BE49-F238E27FC236}">
                  <a16:creationId xmlns:a16="http://schemas.microsoft.com/office/drawing/2014/main" id="{68BB7DA6-1F06-47DD-825E-A3C23753F2A8}"/>
                </a:ext>
              </a:extLst>
            </p:cNvPr>
            <p:cNvSpPr/>
            <p:nvPr/>
          </p:nvSpPr>
          <p:spPr bwMode="auto">
            <a:xfrm rot="5400000">
              <a:off x="9384149" y="2159302"/>
              <a:ext cx="2075478" cy="1789205"/>
            </a:xfrm>
            <a:prstGeom prst="hexagon">
              <a:avLst/>
            </a:prstGeom>
            <a:solidFill>
              <a:srgbClr val="047ABA"/>
            </a:solidFill>
            <a:ln w="57150">
              <a:solidFill>
                <a:srgbClr val="FFFFFF"/>
              </a:solidFill>
              <a:round/>
              <a:headEnd/>
              <a:tailEnd/>
            </a:ln>
          </p:spPr>
          <p:txBody>
            <a:bodyPr rot="0" spcFirstLastPara="0" vert="vert270" wrap="none" lIns="91440" tIns="45720" rIns="91440" bIns="45720" anchor="ctr" anchorCtr="1" forceAA="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r>
                <a:rPr sz="2000" b="1" u="none">
                  <a:solidFill>
                    <a:srgbClr val="FFFFFF"/>
                  </a:solidFill>
                  <a:latin typeface="Huawei Sans" panose="020C0503030203020204" pitchFamily="34" charset="0"/>
                </a:rPr>
                <a:t>Smart</a:t>
              </a:r>
            </a:p>
          </p:txBody>
        </p:sp>
        <p:cxnSp>
          <p:nvCxnSpPr>
            <p:cNvPr id="34" name="直接连接符 33">
              <a:extLst>
                <a:ext uri="{FF2B5EF4-FFF2-40B4-BE49-F238E27FC236}">
                  <a16:creationId xmlns:a16="http://schemas.microsoft.com/office/drawing/2014/main" id="{69257DD2-C229-4A1D-A745-DD597037BCBA}"/>
                </a:ext>
              </a:extLst>
            </p:cNvPr>
            <p:cNvCxnSpPr/>
            <p:nvPr/>
          </p:nvCxnSpPr>
          <p:spPr>
            <a:xfrm>
              <a:off x="6096000" y="3989238"/>
              <a:ext cx="0" cy="2154387"/>
            </a:xfrm>
            <a:prstGeom prst="line">
              <a:avLst/>
            </a:prstGeom>
            <a:noFill/>
            <a:ln w="3175" cap="rnd" cmpd="sng" algn="ctr">
              <a:solidFill>
                <a:srgbClr val="FFFFFF">
                  <a:lumMod val="85000"/>
                </a:srgbClr>
              </a:solidFill>
              <a:prstDash val="dash"/>
              <a:round/>
              <a:headEnd type="none"/>
              <a:tailEnd type="none" w="med" len="med"/>
            </a:ln>
            <a:effectLst/>
          </p:spPr>
        </p:cxnSp>
        <p:grpSp>
          <p:nvGrpSpPr>
            <p:cNvPr id="35" name="iṧļîḋé">
              <a:extLst>
                <a:ext uri="{FF2B5EF4-FFF2-40B4-BE49-F238E27FC236}">
                  <a16:creationId xmlns:a16="http://schemas.microsoft.com/office/drawing/2014/main" id="{A8BCBEC8-D05C-4A0F-92F7-89A82C43C54F}"/>
                </a:ext>
              </a:extLst>
            </p:cNvPr>
            <p:cNvGrpSpPr/>
            <p:nvPr/>
          </p:nvGrpSpPr>
          <p:grpSpPr>
            <a:xfrm>
              <a:off x="3261000" y="3989238"/>
              <a:ext cx="5670000" cy="2154387"/>
              <a:chOff x="3261000" y="3989238"/>
              <a:chExt cx="5670000" cy="1814625"/>
            </a:xfrm>
          </p:grpSpPr>
          <p:cxnSp>
            <p:nvCxnSpPr>
              <p:cNvPr id="42" name="直接连接符 41">
                <a:extLst>
                  <a:ext uri="{FF2B5EF4-FFF2-40B4-BE49-F238E27FC236}">
                    <a16:creationId xmlns:a16="http://schemas.microsoft.com/office/drawing/2014/main" id="{6FAA5184-2570-4706-B46D-53B72361FD28}"/>
                  </a:ext>
                </a:extLst>
              </p:cNvPr>
              <p:cNvCxnSpPr/>
              <p:nvPr/>
            </p:nvCxnSpPr>
            <p:spPr>
              <a:xfrm>
                <a:off x="3261000" y="3989238"/>
                <a:ext cx="0" cy="1814625"/>
              </a:xfrm>
              <a:prstGeom prst="line">
                <a:avLst/>
              </a:prstGeom>
              <a:noFill/>
              <a:ln w="3175" cap="rnd" cmpd="sng" algn="ctr">
                <a:solidFill>
                  <a:srgbClr val="FFFFFF">
                    <a:lumMod val="85000"/>
                  </a:srgbClr>
                </a:solidFill>
                <a:prstDash val="dash"/>
                <a:round/>
                <a:headEnd type="none"/>
                <a:tailEnd type="none" w="med" len="med"/>
              </a:ln>
              <a:effectLst/>
            </p:spPr>
          </p:cxnSp>
          <p:cxnSp>
            <p:nvCxnSpPr>
              <p:cNvPr id="45" name="直接连接符 44">
                <a:extLst>
                  <a:ext uri="{FF2B5EF4-FFF2-40B4-BE49-F238E27FC236}">
                    <a16:creationId xmlns:a16="http://schemas.microsoft.com/office/drawing/2014/main" id="{55CDB8F1-CDEE-42D5-A809-9685659E24C6}"/>
                  </a:ext>
                </a:extLst>
              </p:cNvPr>
              <p:cNvCxnSpPr/>
              <p:nvPr/>
            </p:nvCxnSpPr>
            <p:spPr>
              <a:xfrm>
                <a:off x="8931000" y="3989238"/>
                <a:ext cx="0" cy="1814625"/>
              </a:xfrm>
              <a:prstGeom prst="line">
                <a:avLst/>
              </a:prstGeom>
              <a:noFill/>
              <a:ln w="3175" cap="rnd" cmpd="sng" algn="ctr">
                <a:solidFill>
                  <a:srgbClr val="FFFFFF">
                    <a:lumMod val="85000"/>
                  </a:srgbClr>
                </a:solidFill>
                <a:prstDash val="dash"/>
                <a:round/>
                <a:headEnd type="none"/>
                <a:tailEnd type="none" w="med" len="med"/>
              </a:ln>
              <a:effectLst/>
            </p:spPr>
          </p:cxnSp>
        </p:grpSp>
        <p:sp>
          <p:nvSpPr>
            <p:cNvPr id="36" name="iŝḷîḍè">
              <a:extLst>
                <a:ext uri="{FF2B5EF4-FFF2-40B4-BE49-F238E27FC236}">
                  <a16:creationId xmlns:a16="http://schemas.microsoft.com/office/drawing/2014/main" id="{718AA65E-AE4B-41E0-B628-D8B8FD3CC2A4}"/>
                </a:ext>
              </a:extLst>
            </p:cNvPr>
            <p:cNvSpPr txBox="1"/>
            <p:nvPr/>
          </p:nvSpPr>
          <p:spPr bwMode="auto">
            <a:xfrm>
              <a:off x="3387884" y="4128651"/>
              <a:ext cx="2541028" cy="963404"/>
            </a:xfrm>
            <a:prstGeom prst="rect">
              <a:avLst/>
            </a:prstGeom>
            <a:noFill/>
            <a:ln w="9525">
              <a:noFill/>
              <a:miter lim="800000"/>
              <a:headEnd/>
              <a:tailEnd/>
            </a:ln>
          </p:spPr>
          <p:txBody>
            <a:bodyPr wrap="square" lIns="91440" tIns="45720" rIns="91440" bIns="45720" anchor="t" anchorCtr="1">
              <a:noAutofit/>
              <a:scene3d>
                <a:camera prst="orthographicFront"/>
                <a:lightRig rig="threePt" dir="t"/>
              </a:scene3d>
              <a:sp3d>
                <a:bevelT w="0" h="0"/>
              </a:sp3d>
            </a:bodyPr>
            <a:lstStyle/>
            <a:p>
              <a:pPr marL="0" marR="0" lvl="0" indent="0" algn="ctr" defTabSz="914400" eaLnBrk="1" fontAlgn="ctr" latinLnBrk="0" hangingPunct="1">
                <a:lnSpc>
                  <a:spcPct val="120000"/>
                </a:lnSpc>
                <a:spcBef>
                  <a:spcPts val="0"/>
                </a:spcBef>
                <a:spcAft>
                  <a:spcPts val="0"/>
                </a:spcAft>
                <a:buClrTx/>
                <a:buSzPct val="80000"/>
                <a:buFontTx/>
                <a:buNone/>
                <a:tabLst/>
                <a:defRPr/>
              </a:pPr>
              <a:r>
                <a:rPr sz="1800" b="0" u="none" dirty="0">
                  <a:solidFill>
                    <a:srgbClr val="000000"/>
                  </a:solidFill>
                  <a:latin typeface="Huawei Sans" panose="020C0503030203020204" pitchFamily="34" charset="0"/>
                </a:rPr>
                <a:t>Spark</a:t>
              </a:r>
              <a:r>
                <a:rPr lang="en-US" altLang="zh-CN" sz="1800" dirty="0">
                  <a:solidFill>
                    <a:srgbClr val="000000"/>
                  </a:solidFill>
                  <a:latin typeface="Huawei Sans" panose="020C0503030203020204" pitchFamily="34" charset="0"/>
                </a:rPr>
                <a:t> can</a:t>
              </a:r>
              <a:r>
                <a:rPr sz="1800" b="0" u="none" dirty="0">
                  <a:solidFill>
                    <a:srgbClr val="000000"/>
                  </a:solidFill>
                  <a:latin typeface="Huawei Sans" panose="020C0503030203020204" pitchFamily="34" charset="0"/>
                </a:rPr>
                <a:t> respon</a:t>
              </a:r>
              <a:r>
                <a:rPr lang="en-US" sz="1800" b="0" u="none" dirty="0">
                  <a:solidFill>
                    <a:srgbClr val="000000"/>
                  </a:solidFill>
                  <a:latin typeface="Huawei Sans" panose="020C0503030203020204" pitchFamily="34" charset="0"/>
                </a:rPr>
                <a:t>d to</a:t>
              </a:r>
              <a:r>
                <a:rPr sz="1800" b="0" u="none" dirty="0">
                  <a:solidFill>
                    <a:srgbClr val="000000"/>
                  </a:solidFill>
                  <a:latin typeface="Huawei Sans" panose="020C0503030203020204" pitchFamily="34" charset="0"/>
                </a:rPr>
                <a:t> small data set queries </a:t>
              </a:r>
              <a:r>
                <a:rPr lang="en-US" sz="1800" b="0" u="none" dirty="0">
                  <a:solidFill>
                    <a:srgbClr val="000000"/>
                  </a:solidFill>
                  <a:latin typeface="Huawei Sans" panose="020C0503030203020204" pitchFamily="34" charset="0"/>
                </a:rPr>
                <a:t>in</a:t>
              </a:r>
              <a:r>
                <a:rPr sz="1800" b="0" u="none" dirty="0">
                  <a:solidFill>
                    <a:srgbClr val="000000"/>
                  </a:solidFill>
                  <a:latin typeface="Huawei Sans" panose="020C0503030203020204" pitchFamily="34" charset="0"/>
                </a:rPr>
                <a:t> </a:t>
              </a:r>
              <a:r>
                <a:rPr lang="en-US" sz="1800" b="0" u="none" dirty="0">
                  <a:solidFill>
                    <a:srgbClr val="000000"/>
                  </a:solidFill>
                  <a:latin typeface="Huawei Sans" panose="020C0503030203020204" pitchFamily="34" charset="0"/>
                </a:rPr>
                <a:t>just </a:t>
              </a:r>
              <a:r>
                <a:rPr sz="1800" b="0" u="none" dirty="0" err="1">
                  <a:solidFill>
                    <a:srgbClr val="000000"/>
                  </a:solidFill>
                  <a:latin typeface="Huawei Sans" panose="020C0503030203020204" pitchFamily="34" charset="0"/>
                </a:rPr>
                <a:t>subseconds</a:t>
              </a:r>
              <a:r>
                <a:rPr sz="1800" b="0" u="none" dirty="0">
                  <a:solidFill>
                    <a:srgbClr val="000000"/>
                  </a:solidFill>
                  <a:latin typeface="Huawei Sans" panose="020C0503030203020204" pitchFamily="34" charset="0"/>
                </a:rPr>
                <a:t>.</a:t>
              </a:r>
              <a:endParaRPr kumimoji="0" lang="en-US" altLang="zh-CN" sz="1800" b="0" i="0" u="none" strike="noStrike" kern="0" cap="none" spc="0" normalizeH="0" baseline="0" noProof="0" dirty="0">
                <a:ln>
                  <a:noFill/>
                </a:ln>
                <a:solidFill>
                  <a:srgbClr val="000000"/>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7" name="îŝľïďé">
              <a:extLst>
                <a:ext uri="{FF2B5EF4-FFF2-40B4-BE49-F238E27FC236}">
                  <a16:creationId xmlns:a16="http://schemas.microsoft.com/office/drawing/2014/main" id="{1E4A173C-2CEA-4091-9A33-A7EF1BB3D6AC}"/>
                </a:ext>
              </a:extLst>
            </p:cNvPr>
            <p:cNvSpPr txBox="1"/>
            <p:nvPr/>
          </p:nvSpPr>
          <p:spPr bwMode="auto">
            <a:xfrm>
              <a:off x="6329458" y="4128651"/>
              <a:ext cx="2434458" cy="963404"/>
            </a:xfrm>
            <a:prstGeom prst="rect">
              <a:avLst/>
            </a:prstGeom>
            <a:noFill/>
            <a:ln w="9525">
              <a:noFill/>
              <a:miter lim="800000"/>
              <a:headEnd/>
              <a:tailEnd/>
            </a:ln>
          </p:spPr>
          <p:txBody>
            <a:bodyPr wrap="square" lIns="91440" tIns="45720" rIns="91440" bIns="45720" anchor="t" anchorCtr="1">
              <a:noAutofit/>
              <a:scene3d>
                <a:camera prst="orthographicFront"/>
                <a:lightRig rig="threePt" dir="t"/>
              </a:scene3d>
              <a:sp3d>
                <a:bevelT w="0" h="0"/>
              </a:sp3d>
            </a:bodyPr>
            <a:lstStyle/>
            <a:p>
              <a:pPr marL="0" marR="0" lvl="0" indent="0" algn="ctr" defTabSz="914400" eaLnBrk="1" fontAlgn="ctr" latinLnBrk="0" hangingPunct="1">
                <a:lnSpc>
                  <a:spcPct val="120000"/>
                </a:lnSpc>
                <a:spcBef>
                  <a:spcPts val="0"/>
                </a:spcBef>
                <a:spcAft>
                  <a:spcPts val="0"/>
                </a:spcAft>
                <a:buClrTx/>
                <a:buSzTx/>
                <a:buFontTx/>
                <a:buNone/>
                <a:tabLst/>
                <a:defRPr/>
              </a:pPr>
              <a:r>
                <a:rPr sz="1800" b="0" u="none">
                  <a:solidFill>
                    <a:srgbClr val="000000"/>
                  </a:solidFill>
                  <a:latin typeface="Huawei Sans" panose="020C0503030203020204" pitchFamily="34" charset="0"/>
                </a:rPr>
                <a:t>Spark offers flexibility at different levels.</a:t>
              </a:r>
              <a:endParaRPr kumimoji="0" lang="en-US" altLang="zh-CN" sz="1800" b="0" i="0" u="none" strike="noStrike" kern="0" cap="none" spc="0" normalizeH="0" baseline="0" noProof="0" dirty="0">
                <a:ln>
                  <a:noFill/>
                </a:ln>
                <a:solidFill>
                  <a:srgbClr val="000000"/>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41" name="í$ḻîḓé">
              <a:extLst>
                <a:ext uri="{FF2B5EF4-FFF2-40B4-BE49-F238E27FC236}">
                  <a16:creationId xmlns:a16="http://schemas.microsoft.com/office/drawing/2014/main" id="{E73F029A-ABF7-4D86-A92C-62DED8F57E9E}"/>
                </a:ext>
              </a:extLst>
            </p:cNvPr>
            <p:cNvSpPr txBox="1"/>
            <p:nvPr/>
          </p:nvSpPr>
          <p:spPr bwMode="auto">
            <a:xfrm>
              <a:off x="9204655" y="4128651"/>
              <a:ext cx="2434458" cy="963404"/>
            </a:xfrm>
            <a:prstGeom prst="rect">
              <a:avLst/>
            </a:prstGeom>
            <a:noFill/>
            <a:ln w="9525">
              <a:noFill/>
              <a:miter lim="800000"/>
              <a:headEnd/>
              <a:tailEnd/>
            </a:ln>
          </p:spPr>
          <p:txBody>
            <a:bodyPr wrap="square" lIns="91440" tIns="45720" rIns="91440" bIns="45720" anchor="t" anchorCtr="1">
              <a:noAutofit/>
              <a:scene3d>
                <a:camera prst="orthographicFront"/>
                <a:lightRig rig="threePt" dir="t"/>
              </a:scene3d>
              <a:sp3d>
                <a:bevelT w="0" h="0"/>
              </a:sp3d>
            </a:bodyPr>
            <a:lstStyle/>
            <a:p>
              <a:pPr marL="0" marR="0" lvl="0" indent="0" algn="ctr" defTabSz="914400" eaLnBrk="1" fontAlgn="ctr" latinLnBrk="0" hangingPunct="1">
                <a:lnSpc>
                  <a:spcPct val="120000"/>
                </a:lnSpc>
                <a:spcBef>
                  <a:spcPts val="0"/>
                </a:spcBef>
                <a:spcAft>
                  <a:spcPts val="0"/>
                </a:spcAft>
                <a:buClrTx/>
                <a:buSzTx/>
                <a:buFontTx/>
                <a:buNone/>
                <a:tabLst/>
                <a:defRPr/>
              </a:pPr>
              <a:r>
                <a:rPr sz="1800" b="0" u="none">
                  <a:solidFill>
                    <a:srgbClr val="000000"/>
                  </a:solidFill>
                  <a:latin typeface="Huawei Sans" panose="020C0503030203020204" pitchFamily="34" charset="0"/>
                </a:rPr>
                <a:t>Spark utilizes existing big data components.</a:t>
              </a:r>
              <a:endParaRPr kumimoji="0" lang="en-US" altLang="zh-CN" sz="1800" b="0" i="0" u="none" strike="noStrike" kern="0" cap="none" spc="0" normalizeH="0" baseline="0" noProof="0" dirty="0">
                <a:ln>
                  <a:noFill/>
                </a:ln>
                <a:solidFill>
                  <a:srgbClr val="000000"/>
                </a:solidFill>
                <a:effectLst/>
                <a:uLnTx/>
                <a:uFillTx/>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pic>
        <p:nvPicPr>
          <p:cNvPr id="17" name="Picture 16">
            <a:extLst>
              <a:ext uri="{FF2B5EF4-FFF2-40B4-BE49-F238E27FC236}">
                <a16:creationId xmlns:a16="http://schemas.microsoft.com/office/drawing/2014/main" id="{46EA446C-2CE1-4B2D-AB28-50D2288F757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25" name="Graphic 24">
            <a:extLst>
              <a:ext uri="{FF2B5EF4-FFF2-40B4-BE49-F238E27FC236}">
                <a16:creationId xmlns:a16="http://schemas.microsoft.com/office/drawing/2014/main" id="{89C56EC0-9B3C-40DA-90C3-47FD3C7EFC9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2979" y="6452082"/>
            <a:ext cx="2090144" cy="353721"/>
          </a:xfrm>
          <a:prstGeom prst="rect">
            <a:avLst/>
          </a:prstGeom>
        </p:spPr>
      </p:pic>
      <p:sp>
        <p:nvSpPr>
          <p:cNvPr id="26" name="Rectangle 25">
            <a:extLst>
              <a:ext uri="{FF2B5EF4-FFF2-40B4-BE49-F238E27FC236}">
                <a16:creationId xmlns:a16="http://schemas.microsoft.com/office/drawing/2014/main" id="{5CF01802-B919-4916-B383-7ED7FEE21BBC}"/>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7" name="TextBox 26">
            <a:extLst>
              <a:ext uri="{FF2B5EF4-FFF2-40B4-BE49-F238E27FC236}">
                <a16:creationId xmlns:a16="http://schemas.microsoft.com/office/drawing/2014/main" id="{B3FB7E96-33EB-49F6-A5D0-D06AD1EE743C}"/>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8" name="TextBox 27">
            <a:extLst>
              <a:ext uri="{FF2B5EF4-FFF2-40B4-BE49-F238E27FC236}">
                <a16:creationId xmlns:a16="http://schemas.microsoft.com/office/drawing/2014/main" id="{7FEDCB2C-D008-431D-AEF1-E8D1E64CC543}"/>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134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01923" y="1121704"/>
            <a:ext cx="11293475" cy="497095"/>
          </a:xfrm>
        </p:spPr>
        <p:txBody>
          <a:bodyPr>
            <a:noAutofit/>
          </a:bodyPr>
          <a:lstStyle/>
          <a:p>
            <a:pPr fontAlgn="ctr"/>
            <a:r>
              <a:rPr lang="zh-CN" altLang="en-US" sz="2800" b="1" dirty="0">
                <a:solidFill>
                  <a:srgbClr val="784658"/>
                </a:solidFill>
                <a:latin typeface="Huawei Sans" panose="020C0503030203020204" pitchFamily="34" charset="0"/>
                <a:ea typeface="+mn-ea"/>
                <a:cs typeface="+mn-cs"/>
              </a:rPr>
              <a:t>Spark vs</a:t>
            </a:r>
            <a:r>
              <a:rPr lang="en-US" altLang="zh-CN" sz="2800" b="1" dirty="0">
                <a:solidFill>
                  <a:srgbClr val="784658"/>
                </a:solidFill>
                <a:latin typeface="Huawei Sans" panose="020C0503030203020204" pitchFamily="34" charset="0"/>
                <a:ea typeface="+mn-ea"/>
                <a:cs typeface="+mn-cs"/>
              </a:rPr>
              <a:t>.</a:t>
            </a:r>
            <a:r>
              <a:rPr lang="zh-CN" altLang="en-US" sz="2800" b="1" dirty="0">
                <a:solidFill>
                  <a:srgbClr val="784658"/>
                </a:solidFill>
                <a:latin typeface="Huawei Sans" panose="020C0503030203020204" pitchFamily="34" charset="0"/>
                <a:ea typeface="+mn-ea"/>
                <a:cs typeface="+mn-cs"/>
              </a:rPr>
              <a:t> MapReduce</a:t>
            </a:r>
            <a:endParaRPr lang="zh-CN" altLang="en-US" sz="2800" b="1" dirty="0">
              <a:solidFill>
                <a:srgbClr val="784658"/>
              </a:solidFill>
              <a:latin typeface="Huawei Sans" panose="020C0503030203020204" pitchFamily="34" charset="0"/>
              <a:ea typeface="+mn-ea"/>
              <a:cs typeface="+mn-cs"/>
              <a:sym typeface="Huawei Sans" panose="020C0503030203020204" pitchFamily="34"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901313317"/>
              </p:ext>
            </p:extLst>
          </p:nvPr>
        </p:nvGraphicFramePr>
        <p:xfrm>
          <a:off x="1559496" y="1721510"/>
          <a:ext cx="8892989" cy="4620330"/>
        </p:xfrm>
        <a:graphic>
          <a:graphicData uri="http://schemas.openxmlformats.org/drawingml/2006/table">
            <a:tbl>
              <a:tblPr firstRow="1" bandRow="1">
                <a:tableStyleId>{0505E3EF-67EA-436B-97B2-0124C06EBD24}</a:tableStyleId>
              </a:tblPr>
              <a:tblGrid>
                <a:gridCol w="3402987">
                  <a:extLst>
                    <a:ext uri="{9D8B030D-6E8A-4147-A177-3AD203B41FA5}">
                      <a16:colId xmlns:a16="http://schemas.microsoft.com/office/drawing/2014/main" val="20000"/>
                    </a:ext>
                  </a:extLst>
                </a:gridCol>
                <a:gridCol w="2745001">
                  <a:extLst>
                    <a:ext uri="{9D8B030D-6E8A-4147-A177-3AD203B41FA5}">
                      <a16:colId xmlns:a16="http://schemas.microsoft.com/office/drawing/2014/main" val="20001"/>
                    </a:ext>
                  </a:extLst>
                </a:gridCol>
                <a:gridCol w="2745001">
                  <a:extLst>
                    <a:ext uri="{9D8B030D-6E8A-4147-A177-3AD203B41FA5}">
                      <a16:colId xmlns:a16="http://schemas.microsoft.com/office/drawing/2014/main" val="20002"/>
                    </a:ext>
                  </a:extLst>
                </a:gridCol>
              </a:tblGrid>
              <a:tr h="653215">
                <a:tc>
                  <a:txBody>
                    <a:bodyPr/>
                    <a:lstStyle/>
                    <a:p>
                      <a:pPr algn="ctr" fontAlgn="ctr"/>
                      <a:endParaRPr lang="zh-CN" altLang="en-US" sz="16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sz="2000" b="1" u="none" dirty="0">
                          <a:latin typeface="Huawei Sans" panose="020C0503030203020204" pitchFamily="34" charset="0"/>
                        </a:rPr>
                        <a:t>Hadoop</a:t>
                      </a:r>
                      <a:endParaRPr lang="en-US" sz="2000" b="1" u="none" dirty="0">
                        <a:latin typeface="Huawei Sans" panose="020C0503030203020204" pitchFamily="34" charset="0"/>
                      </a:endParaRPr>
                    </a:p>
                    <a:p>
                      <a:pPr algn="ctr" fontAlgn="ctr"/>
                      <a:r>
                        <a:rPr lang="en-US" altLang="zh-CN" sz="2000" b="1" u="none" dirty="0">
                          <a:latin typeface="Huawei Sans" panose="020C0503030203020204" pitchFamily="34" charset="0"/>
                          <a:ea typeface="方正兰亭黑简体" panose="02000000000000000000" pitchFamily="2" charset="-122"/>
                          <a:cs typeface="+mn-ea"/>
                          <a:sym typeface="Huawei Sans" panose="020C0503030203020204" pitchFamily="34" charset="0"/>
                        </a:rPr>
                        <a:t>(Map Reduce)</a:t>
                      </a:r>
                      <a:endParaRPr lang="zh-CN" altLang="en-US" sz="20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sz="2000" b="1" u="none">
                          <a:latin typeface="Huawei Sans" panose="020C0503030203020204" pitchFamily="34" charset="0"/>
                        </a:rPr>
                        <a:t>Spark</a:t>
                      </a:r>
                      <a:endParaRPr lang="zh-CN" altLang="en-US" sz="20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653215">
                <a:tc>
                  <a:txBody>
                    <a:bodyPr/>
                    <a:lstStyle/>
                    <a:p>
                      <a:pPr algn="ctr" fontAlgn="ctr"/>
                      <a:r>
                        <a:rPr sz="1600" b="0" u="none" dirty="0">
                          <a:latin typeface="Huawei Sans" panose="020C0503030203020204" pitchFamily="34" charset="0"/>
                        </a:rPr>
                        <a:t>Data Size</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102.5 TB</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102 TB</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653215">
                <a:tc>
                  <a:txBody>
                    <a:bodyPr/>
                    <a:lstStyle/>
                    <a:p>
                      <a:pPr algn="ctr" fontAlgn="ctr"/>
                      <a:r>
                        <a:rPr sz="1600" b="0" u="none">
                          <a:latin typeface="Huawei Sans" panose="020C0503030203020204" pitchFamily="34" charset="0"/>
                        </a:rPr>
                        <a:t>Time Required (Minutes)</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72</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23</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653215">
                <a:tc>
                  <a:txBody>
                    <a:bodyPr/>
                    <a:lstStyle/>
                    <a:p>
                      <a:pPr algn="ctr" fontAlgn="ctr"/>
                      <a:r>
                        <a:rPr sz="1600" b="0" u="none">
                          <a:latin typeface="Huawei Sans" panose="020C0503030203020204" pitchFamily="34" charset="0"/>
                        </a:rPr>
                        <a:t>Number of Nodes</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2100</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206</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653215">
                <a:tc>
                  <a:txBody>
                    <a:bodyPr/>
                    <a:lstStyle/>
                    <a:p>
                      <a:pPr algn="ctr" fontAlgn="ctr"/>
                      <a:r>
                        <a:rPr sz="1600" b="0" u="none">
                          <a:latin typeface="Huawei Sans" panose="020C0503030203020204" pitchFamily="34" charset="0"/>
                        </a:rPr>
                        <a:t>Cores</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50400</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dirty="0">
                          <a:latin typeface="Huawei Sans" panose="020C0503030203020204" pitchFamily="34" charset="0"/>
                        </a:rPr>
                        <a:t>6592</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53215">
                <a:tc>
                  <a:txBody>
                    <a:bodyPr/>
                    <a:lstStyle/>
                    <a:p>
                      <a:pPr algn="ctr" fontAlgn="ctr"/>
                      <a:r>
                        <a:rPr sz="1600" b="0" u="none">
                          <a:latin typeface="Huawei Sans" panose="020C0503030203020204" pitchFamily="34" charset="0"/>
                        </a:rPr>
                        <a:t>Rate</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1.4 TB/min</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4.27 TB/min</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653215">
                <a:tc>
                  <a:txBody>
                    <a:bodyPr/>
                    <a:lstStyle/>
                    <a:p>
                      <a:pPr algn="ctr" fontAlgn="ctr"/>
                      <a:r>
                        <a:rPr sz="1600" b="0" u="none">
                          <a:latin typeface="Huawei Sans" panose="020C0503030203020204" pitchFamily="34" charset="0"/>
                        </a:rPr>
                        <a:t>Rate/node</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a:latin typeface="Huawei Sans" panose="020C0503030203020204" pitchFamily="34" charset="0"/>
                        </a:rPr>
                        <a:t>0.67 GB/min</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sz="1600" b="0" u="none" dirty="0">
                          <a:latin typeface="Huawei Sans" panose="020C0503030203020204" pitchFamily="34" charset="0"/>
                        </a:rPr>
                        <a:t>20.7 GB/min</a:t>
                      </a:r>
                      <a:endParaRPr lang="zh-CN" altLang="en-US" sz="1600" b="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pic>
        <p:nvPicPr>
          <p:cNvPr id="4" name="Picture 3">
            <a:extLst>
              <a:ext uri="{FF2B5EF4-FFF2-40B4-BE49-F238E27FC236}">
                <a16:creationId xmlns:a16="http://schemas.microsoft.com/office/drawing/2014/main" id="{56290389-4160-4A40-BAEF-C53238A2B3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52203"/>
            <a:ext cx="1632198" cy="1529835"/>
          </a:xfrm>
          <a:prstGeom prst="rect">
            <a:avLst/>
          </a:prstGeom>
        </p:spPr>
      </p:pic>
      <p:pic>
        <p:nvPicPr>
          <p:cNvPr id="6" name="Graphic 5">
            <a:extLst>
              <a:ext uri="{FF2B5EF4-FFF2-40B4-BE49-F238E27FC236}">
                <a16:creationId xmlns:a16="http://schemas.microsoft.com/office/drawing/2014/main" id="{FD14FDDF-F000-4D8C-98D4-45F3AA72D70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61707"/>
            <a:ext cx="2090144" cy="353721"/>
          </a:xfrm>
          <a:prstGeom prst="rect">
            <a:avLst/>
          </a:prstGeom>
        </p:spPr>
      </p:pic>
      <p:sp>
        <p:nvSpPr>
          <p:cNvPr id="7" name="Rectangle 6">
            <a:extLst>
              <a:ext uri="{FF2B5EF4-FFF2-40B4-BE49-F238E27FC236}">
                <a16:creationId xmlns:a16="http://schemas.microsoft.com/office/drawing/2014/main" id="{B0D5B61F-55C2-4F89-9D8A-3F795E2FDA22}"/>
              </a:ext>
            </a:extLst>
          </p:cNvPr>
          <p:cNvSpPr/>
          <p:nvPr/>
        </p:nvSpPr>
        <p:spPr>
          <a:xfrm>
            <a:off x="304800" y="155850"/>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8" name="TextBox 7">
            <a:extLst>
              <a:ext uri="{FF2B5EF4-FFF2-40B4-BE49-F238E27FC236}">
                <a16:creationId xmlns:a16="http://schemas.microsoft.com/office/drawing/2014/main" id="{028B86F5-0131-47D4-BEDB-88AF1975B0CC}"/>
              </a:ext>
            </a:extLst>
          </p:cNvPr>
          <p:cNvSpPr txBox="1"/>
          <p:nvPr/>
        </p:nvSpPr>
        <p:spPr>
          <a:xfrm>
            <a:off x="292001" y="253686"/>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998DC08E-5ED8-409D-94C7-3CE3741716B3}"/>
              </a:ext>
            </a:extLst>
          </p:cNvPr>
          <p:cNvSpPr txBox="1"/>
          <p:nvPr/>
        </p:nvSpPr>
        <p:spPr>
          <a:xfrm>
            <a:off x="292100" y="415543"/>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3A061B-B03A-4F91-BDC3-62BEF2907B2F}"/>
              </a:ext>
            </a:extLst>
          </p:cNvPr>
          <p:cNvSpPr txBox="1"/>
          <p:nvPr/>
        </p:nvSpPr>
        <p:spPr>
          <a:xfrm>
            <a:off x="292001" y="243054"/>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0">
            <a:extLst>
              <a:ext uri="{FF2B5EF4-FFF2-40B4-BE49-F238E27FC236}">
                <a16:creationId xmlns:a16="http://schemas.microsoft.com/office/drawing/2014/main" id="{332EA1AA-2653-4169-BAC4-68C0EA1C1078}"/>
              </a:ext>
            </a:extLst>
          </p:cNvPr>
          <p:cNvSpPr txBox="1"/>
          <p:nvPr/>
        </p:nvSpPr>
        <p:spPr>
          <a:xfrm>
            <a:off x="292100" y="404911"/>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27B2FFC8-5B30-4D9E-80A8-C139A575133B}"/>
              </a:ext>
            </a:extLst>
          </p:cNvPr>
          <p:cNvSpPr/>
          <p:nvPr/>
        </p:nvSpPr>
        <p:spPr>
          <a:xfrm>
            <a:off x="304800" y="70789"/>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3" name="TextBox 12">
            <a:extLst>
              <a:ext uri="{FF2B5EF4-FFF2-40B4-BE49-F238E27FC236}">
                <a16:creationId xmlns:a16="http://schemas.microsoft.com/office/drawing/2014/main" id="{9F07B8FA-0C5E-4EB6-88A0-197FE23FE645}"/>
              </a:ext>
            </a:extLst>
          </p:cNvPr>
          <p:cNvSpPr txBox="1"/>
          <p:nvPr/>
        </p:nvSpPr>
        <p:spPr>
          <a:xfrm>
            <a:off x="292001" y="157993"/>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E98F56F8-99E3-46E2-A3C8-000BF7B3B0B0}"/>
              </a:ext>
            </a:extLst>
          </p:cNvPr>
          <p:cNvSpPr txBox="1"/>
          <p:nvPr/>
        </p:nvSpPr>
        <p:spPr>
          <a:xfrm>
            <a:off x="292100" y="319850"/>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BD8406E9-CFF9-4F0E-A9F4-7C65948F187A}"/>
              </a:ext>
            </a:extLst>
          </p:cNvPr>
          <p:cNvSpPr/>
          <p:nvPr/>
        </p:nvSpPr>
        <p:spPr>
          <a:xfrm>
            <a:off x="304800" y="-14271"/>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TextBox 19">
            <a:extLst>
              <a:ext uri="{FF2B5EF4-FFF2-40B4-BE49-F238E27FC236}">
                <a16:creationId xmlns:a16="http://schemas.microsoft.com/office/drawing/2014/main" id="{6FEFF8D6-A669-4D20-ACE3-FDFDAB444E45}"/>
              </a:ext>
            </a:extLst>
          </p:cNvPr>
          <p:cNvSpPr txBox="1"/>
          <p:nvPr/>
        </p:nvSpPr>
        <p:spPr>
          <a:xfrm>
            <a:off x="292001" y="72933"/>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1" name="TextBox 20">
            <a:extLst>
              <a:ext uri="{FF2B5EF4-FFF2-40B4-BE49-F238E27FC236}">
                <a16:creationId xmlns:a16="http://schemas.microsoft.com/office/drawing/2014/main" id="{41A20252-4107-4629-B0FE-6BF75B845451}"/>
              </a:ext>
            </a:extLst>
          </p:cNvPr>
          <p:cNvSpPr txBox="1"/>
          <p:nvPr/>
        </p:nvSpPr>
        <p:spPr>
          <a:xfrm>
            <a:off x="292100" y="234790"/>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5C148E4E-CE84-4B7B-B3DD-FA6A4931023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23" name="Rectangle 22">
            <a:extLst>
              <a:ext uri="{FF2B5EF4-FFF2-40B4-BE49-F238E27FC236}">
                <a16:creationId xmlns:a16="http://schemas.microsoft.com/office/drawing/2014/main" id="{23C468B4-54E3-4D90-99BE-305417838BAF}"/>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4" name="TextBox 23">
            <a:extLst>
              <a:ext uri="{FF2B5EF4-FFF2-40B4-BE49-F238E27FC236}">
                <a16:creationId xmlns:a16="http://schemas.microsoft.com/office/drawing/2014/main" id="{C04B8BAD-6B82-4EFA-9D04-D20FBAD0992F}"/>
              </a:ext>
            </a:extLst>
          </p:cNvPr>
          <p:cNvSpPr txBox="1"/>
          <p:nvPr/>
        </p:nvSpPr>
        <p:spPr>
          <a:xfrm>
            <a:off x="292001" y="62300"/>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5" name="TextBox 24">
            <a:extLst>
              <a:ext uri="{FF2B5EF4-FFF2-40B4-BE49-F238E27FC236}">
                <a16:creationId xmlns:a16="http://schemas.microsoft.com/office/drawing/2014/main" id="{92D11B1B-EBE9-4DCE-8AE2-E0C85311607F}"/>
              </a:ext>
            </a:extLst>
          </p:cNvPr>
          <p:cNvSpPr txBox="1"/>
          <p:nvPr/>
        </p:nvSpPr>
        <p:spPr>
          <a:xfrm>
            <a:off x="292100" y="224157"/>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40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Spark Overview</a:t>
            </a:r>
            <a:endParaRPr lang="en-US" altLang="zh-CN" dirty="0">
              <a:solidFill>
                <a:schemeClr val="bg1">
                  <a:lumMod val="50000"/>
                </a:schemeClr>
              </a:solidFill>
              <a:sym typeface="Huawei Sans" panose="020C0503030203020204" pitchFamily="34" charset="0"/>
            </a:endParaRPr>
          </a:p>
          <a:p>
            <a:r>
              <a:rPr lang="zh-CN" altLang="en-US" dirty="0">
                <a:solidFill>
                  <a:schemeClr val="bg1">
                    <a:lumMod val="50000"/>
                  </a:schemeClr>
                </a:solidFill>
              </a:rPr>
              <a:t>Spark </a:t>
            </a:r>
            <a:r>
              <a:rPr lang="en-US" altLang="zh-CN" dirty="0">
                <a:solidFill>
                  <a:schemeClr val="bg1">
                    <a:lumMod val="50000"/>
                  </a:schemeClr>
                </a:solidFill>
              </a:rPr>
              <a:t>Use Cases</a:t>
            </a:r>
            <a:endParaRPr lang="en-US" dirty="0">
              <a:solidFill>
                <a:schemeClr val="bg1">
                  <a:lumMod val="50000"/>
                </a:schemeClr>
              </a:solidFill>
            </a:endParaRPr>
          </a:p>
          <a:p>
            <a:pPr algn="l"/>
            <a:r>
              <a:rPr lang="en-US" b="1" dirty="0"/>
              <a:t>Spark Data Structure </a:t>
            </a:r>
          </a:p>
          <a:p>
            <a:pPr algn="l"/>
            <a:r>
              <a:rPr lang="en-US" dirty="0">
                <a:solidFill>
                  <a:schemeClr val="bg1">
                    <a:lumMod val="50000"/>
                  </a:schemeClr>
                </a:solidFill>
              </a:rPr>
              <a:t>RDD Operations Type</a:t>
            </a:r>
          </a:p>
          <a:p>
            <a:r>
              <a:rPr lang="en-US" dirty="0">
                <a:solidFill>
                  <a:schemeClr val="bg1">
                    <a:lumMod val="50000"/>
                  </a:schemeClr>
                </a:solidFill>
              </a:rPr>
              <a:t>Spark Architecture</a:t>
            </a:r>
          </a:p>
          <a:p>
            <a:r>
              <a:rPr lang="en-US" dirty="0">
                <a:solidFill>
                  <a:schemeClr val="bg1">
                    <a:lumMod val="50000"/>
                  </a:schemeClr>
                </a:solidFill>
              </a:rPr>
              <a:t>Structured Streaming Overview</a:t>
            </a: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744681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40673" y="1308705"/>
            <a:ext cx="11293475" cy="497095"/>
          </a:xfrm>
        </p:spPr>
        <p:txBody>
          <a:bodyPr>
            <a:noAutofit/>
          </a:bodyPr>
          <a:lstStyle/>
          <a:p>
            <a:pPr fontAlgn="ctr"/>
            <a:r>
              <a:rPr lang="zh-CN" altLang="en-US" sz="2800" b="1" dirty="0">
                <a:solidFill>
                  <a:srgbClr val="784658"/>
                </a:solidFill>
                <a:ea typeface="+mn-ea"/>
                <a:cs typeface="+mn-cs"/>
              </a:rPr>
              <a:t>RDD </a:t>
            </a:r>
            <a:r>
              <a:rPr lang="en-US" altLang="zh-CN" sz="2800" b="1" dirty="0">
                <a:solidFill>
                  <a:srgbClr val="784658"/>
                </a:solidFill>
                <a:ea typeface="+mn-ea"/>
                <a:cs typeface="+mn-cs"/>
              </a:rPr>
              <a:t>—</a:t>
            </a:r>
            <a:r>
              <a:rPr lang="zh-CN" altLang="en-US" sz="2800" b="1" dirty="0">
                <a:solidFill>
                  <a:srgbClr val="784658"/>
                </a:solidFill>
                <a:ea typeface="+mn-ea"/>
                <a:cs typeface="+mn-cs"/>
              </a:rPr>
              <a:t> Core Concept of Spark</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540673" y="2126402"/>
            <a:ext cx="11293476" cy="4875042"/>
          </a:xfrm>
        </p:spPr>
        <p:txBody>
          <a:bodyPr>
            <a:noAutofit/>
          </a:bodyPr>
          <a:lstStyle/>
          <a:p>
            <a:r>
              <a:rPr lang="en-US" altLang="zh-CN" sz="2800" b="1" dirty="0">
                <a:latin typeface="Huawei Sans" panose="020C0503030203020204" pitchFamily="34" charset="0"/>
                <a:sym typeface="Huawei Sans" panose="020C0503030203020204" pitchFamily="34" charset="0"/>
              </a:rPr>
              <a:t>Resilient Distributed Datasets:</a:t>
            </a:r>
            <a:endParaRPr lang="en-US" altLang="zh-CN" sz="4000" baseline="-25000" dirty="0">
              <a:latin typeface="Huawei Sans" panose="020C0503030203020204" pitchFamily="34" charset="0"/>
              <a:sym typeface="Huawei Sans" panose="020C0503030203020204" pitchFamily="34" charset="0"/>
            </a:endParaRPr>
          </a:p>
          <a:p>
            <a:r>
              <a:rPr lang="en-US" altLang="zh-CN" sz="2400" b="1" dirty="0">
                <a:sym typeface="Huawei Sans" panose="020C0503030203020204" pitchFamily="34" charset="0"/>
              </a:rPr>
              <a:t>Resilient</a:t>
            </a:r>
            <a:r>
              <a:rPr lang="en-US" altLang="zh-CN" sz="2000" dirty="0">
                <a:sym typeface="Huawei Sans" panose="020C0503030203020204" pitchFamily="34" charset="0"/>
              </a:rPr>
              <a:t>: fault- tolerant with the help of RDD lineage graph (DAG),able to recompute missing or damaged partitions due to node failures.</a:t>
            </a:r>
          </a:p>
          <a:p>
            <a:r>
              <a:rPr lang="en-US" altLang="zh-CN" sz="2400" b="1" dirty="0">
                <a:sym typeface="Huawei Sans" panose="020C0503030203020204" pitchFamily="34" charset="0"/>
              </a:rPr>
              <a:t>Distributed</a:t>
            </a:r>
            <a:r>
              <a:rPr lang="en-US" altLang="zh-CN" sz="2000" dirty="0">
                <a:sym typeface="Huawei Sans" panose="020C0503030203020204" pitchFamily="34" charset="0"/>
              </a:rPr>
              <a:t>: collection of data elements resides on multiple node in cluster.</a:t>
            </a:r>
          </a:p>
          <a:p>
            <a:r>
              <a:rPr lang="en-US" altLang="zh-CN" sz="2400" b="1" dirty="0">
                <a:sym typeface="Huawei Sans" panose="020C0503030203020204" pitchFamily="34" charset="0"/>
              </a:rPr>
              <a:t>Dataset :</a:t>
            </a:r>
            <a:r>
              <a:rPr lang="en-US" altLang="zh-CN" sz="2000" dirty="0">
                <a:sym typeface="Huawei Sans" panose="020C0503030203020204" pitchFamily="34" charset="0"/>
              </a:rPr>
              <a:t> represents records of the data you work with.</a:t>
            </a:r>
          </a:p>
          <a:p>
            <a:pPr marL="0" indent="0">
              <a:buNone/>
            </a:pPr>
            <a:endParaRPr lang="en-US" altLang="zh-CN" sz="2000" dirty="0">
              <a:sym typeface="Huawei Sans" panose="020C0503030203020204" pitchFamily="34" charset="0"/>
            </a:endParaRPr>
          </a:p>
          <a:p>
            <a:endParaRPr lang="zh-CN" altLang="en-US" sz="2000" dirty="0">
              <a:latin typeface="Huawei Sans" panose="020C0503030203020204" pitchFamily="34" charset="0"/>
              <a:sym typeface="Huawei Sans" panose="020C0503030203020204" pitchFamily="34" charset="0"/>
            </a:endParaRPr>
          </a:p>
        </p:txBody>
      </p:sp>
      <p:pic>
        <p:nvPicPr>
          <p:cNvPr id="4" name="Graphic 3">
            <a:extLst>
              <a:ext uri="{FF2B5EF4-FFF2-40B4-BE49-F238E27FC236}">
                <a16:creationId xmlns:a16="http://schemas.microsoft.com/office/drawing/2014/main" id="{68D22CEE-C695-4BD8-8E01-2DE60D3D2FF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61707"/>
            <a:ext cx="2090144" cy="353721"/>
          </a:xfrm>
          <a:prstGeom prst="rect">
            <a:avLst/>
          </a:prstGeom>
        </p:spPr>
      </p:pic>
      <p:pic>
        <p:nvPicPr>
          <p:cNvPr id="5" name="Picture 4">
            <a:extLst>
              <a:ext uri="{FF2B5EF4-FFF2-40B4-BE49-F238E27FC236}">
                <a16:creationId xmlns:a16="http://schemas.microsoft.com/office/drawing/2014/main" id="{15DF733D-1C29-4BB2-A77F-DBD24C30271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6" name="Rectangle 5">
            <a:extLst>
              <a:ext uri="{FF2B5EF4-FFF2-40B4-BE49-F238E27FC236}">
                <a16:creationId xmlns:a16="http://schemas.microsoft.com/office/drawing/2014/main" id="{287C41F6-0955-4C4A-A42C-1E664140C993}"/>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2EB9D128-ADE5-4334-AB9E-F9988A997265}"/>
              </a:ext>
            </a:extLst>
          </p:cNvPr>
          <p:cNvSpPr txBox="1"/>
          <p:nvPr/>
        </p:nvSpPr>
        <p:spPr>
          <a:xfrm>
            <a:off x="292001" y="62300"/>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5A4DF7A-5BCE-4DFB-B879-5612711E0C66}"/>
              </a:ext>
            </a:extLst>
          </p:cNvPr>
          <p:cNvSpPr txBox="1"/>
          <p:nvPr/>
        </p:nvSpPr>
        <p:spPr>
          <a:xfrm>
            <a:off x="292100" y="224157"/>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9243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40672" y="1106790"/>
            <a:ext cx="11293475" cy="497095"/>
          </a:xfrm>
        </p:spPr>
        <p:txBody>
          <a:bodyPr>
            <a:noAutofit/>
          </a:bodyPr>
          <a:lstStyle/>
          <a:p>
            <a:pPr fontAlgn="ctr"/>
            <a:r>
              <a:rPr lang="zh-CN" altLang="en-US" sz="2800" b="1" dirty="0">
                <a:solidFill>
                  <a:srgbClr val="784658"/>
                </a:solidFill>
                <a:ea typeface="+mn-ea"/>
                <a:cs typeface="+mn-cs"/>
              </a:rPr>
              <a:t>RDD </a:t>
            </a:r>
            <a:r>
              <a:rPr lang="en-US" altLang="zh-CN" sz="2800" b="1" dirty="0">
                <a:solidFill>
                  <a:srgbClr val="784658"/>
                </a:solidFill>
                <a:ea typeface="+mn-ea"/>
                <a:cs typeface="+mn-cs"/>
              </a:rPr>
              <a:t>—</a:t>
            </a:r>
            <a:r>
              <a:rPr lang="zh-CN" altLang="en-US" sz="2800" b="1" dirty="0">
                <a:solidFill>
                  <a:srgbClr val="784658"/>
                </a:solidFill>
                <a:ea typeface="+mn-ea"/>
                <a:cs typeface="+mn-cs"/>
              </a:rPr>
              <a:t> Core Concept of Spark</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30291" y="1638409"/>
            <a:ext cx="11293476" cy="4875042"/>
          </a:xfrm>
        </p:spPr>
        <p:txBody>
          <a:bodyPr>
            <a:noAutofit/>
          </a:bodyPr>
          <a:lstStyle/>
          <a:p>
            <a:r>
              <a:rPr sz="2000" b="0" u="none" dirty="0">
                <a:latin typeface="Huawei Sans" panose="020C0503030203020204" pitchFamily="34" charset="0"/>
              </a:rPr>
              <a:t>RDDs are elastic, read-only, and partitioned distributed datasets.</a:t>
            </a:r>
            <a:endParaRPr lang="en-US" altLang="zh-CN" sz="2000" dirty="0">
              <a:latin typeface="Huawei Sans" panose="020C0503030203020204" pitchFamily="34" charset="0"/>
              <a:sym typeface="Huawei Sans" panose="020C0503030203020204" pitchFamily="34" charset="0"/>
            </a:endParaRPr>
          </a:p>
          <a:p>
            <a:r>
              <a:rPr lang="en-US" sz="2000" b="0" u="none" dirty="0">
                <a:latin typeface="Huawei Sans" panose="020C0503030203020204" pitchFamily="34" charset="0"/>
              </a:rPr>
              <a:t>By default, </a:t>
            </a:r>
            <a:r>
              <a:rPr sz="2000" b="0" u="none" dirty="0">
                <a:latin typeface="Huawei Sans" panose="020C0503030203020204" pitchFamily="34" charset="0"/>
              </a:rPr>
              <a:t>RDDs are stored in the memory and are written to disks when memory is insufficient.</a:t>
            </a:r>
            <a:endParaRPr lang="en-US" altLang="zh-CN" sz="2000" dirty="0">
              <a:latin typeface="Huawei Sans" panose="020C0503030203020204" pitchFamily="34" charset="0"/>
              <a:sym typeface="Huawei Sans" panose="020C0503030203020204" pitchFamily="34" charset="0"/>
            </a:endParaRPr>
          </a:p>
          <a:p>
            <a:r>
              <a:rPr sz="2000" b="0" u="none" dirty="0">
                <a:latin typeface="Huawei Sans" panose="020C0503030203020204" pitchFamily="34" charset="0"/>
              </a:rPr>
              <a:t>RDD data is stored in clusters as partitions.</a:t>
            </a:r>
            <a:endParaRPr lang="en-US" altLang="zh-CN" sz="2000" dirty="0">
              <a:latin typeface="Huawei Sans" panose="020C0503030203020204" pitchFamily="34" charset="0"/>
              <a:sym typeface="Huawei Sans" panose="020C0503030203020204" pitchFamily="34" charset="0"/>
            </a:endParaRPr>
          </a:p>
          <a:p>
            <a:r>
              <a:rPr sz="2000" b="0" u="none" dirty="0">
                <a:latin typeface="Huawei Sans" panose="020C0503030203020204" pitchFamily="34" charset="0"/>
              </a:rPr>
              <a:t>RDDs have a lineage mechanism, which allows for rapid data recovery when data is lost.</a:t>
            </a:r>
            <a:endParaRPr lang="en-US" altLang="zh-CN" sz="2000" dirty="0">
              <a:latin typeface="Huawei Sans" panose="020C0503030203020204" pitchFamily="34" charset="0"/>
              <a:sym typeface="Huawei Sans" panose="020C0503030203020204" pitchFamily="34" charset="0"/>
            </a:endParaRPr>
          </a:p>
          <a:p>
            <a:endParaRPr lang="zh-CN" altLang="en-US" sz="2000" dirty="0">
              <a:latin typeface="Huawei Sans" panose="020C0503030203020204" pitchFamily="34" charset="0"/>
              <a:sym typeface="Huawei Sans" panose="020C0503030203020204" pitchFamily="34" charset="0"/>
            </a:endParaRPr>
          </a:p>
        </p:txBody>
      </p:sp>
      <p:grpSp>
        <p:nvGrpSpPr>
          <p:cNvPr id="22" name="组合 21"/>
          <p:cNvGrpSpPr/>
          <p:nvPr/>
        </p:nvGrpSpPr>
        <p:grpSpPr>
          <a:xfrm>
            <a:off x="1703512" y="3903282"/>
            <a:ext cx="8904897" cy="2262022"/>
            <a:chOff x="2303671" y="4119728"/>
            <a:chExt cx="7777275" cy="1814382"/>
          </a:xfrm>
        </p:grpSpPr>
        <p:grpSp>
          <p:nvGrpSpPr>
            <p:cNvPr id="4" name="组合 3"/>
            <p:cNvGrpSpPr/>
            <p:nvPr/>
          </p:nvGrpSpPr>
          <p:grpSpPr>
            <a:xfrm>
              <a:off x="2303671" y="4119728"/>
              <a:ext cx="7777275" cy="1814382"/>
              <a:chOff x="2367107" y="3702850"/>
              <a:chExt cx="7777275" cy="1814382"/>
            </a:xfrm>
          </p:grpSpPr>
          <p:sp>
            <p:nvSpPr>
              <p:cNvPr id="5" name="圆角矩形 4"/>
              <p:cNvSpPr/>
              <p:nvPr/>
            </p:nvSpPr>
            <p:spPr bwMode="auto">
              <a:xfrm>
                <a:off x="2367107" y="4041068"/>
                <a:ext cx="1406594" cy="1476164"/>
              </a:xfrm>
              <a:prstGeom prst="round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90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 name="圆角矩形 5"/>
              <p:cNvSpPr/>
              <p:nvPr/>
            </p:nvSpPr>
            <p:spPr bwMode="auto">
              <a:xfrm>
                <a:off x="4203925" y="4020586"/>
                <a:ext cx="3965767" cy="1476165"/>
              </a:xfrm>
              <a:prstGeom prst="round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900"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 name="圆角矩形 6"/>
              <p:cNvSpPr/>
              <p:nvPr/>
            </p:nvSpPr>
            <p:spPr bwMode="auto">
              <a:xfrm>
                <a:off x="8760295" y="4005064"/>
                <a:ext cx="1384087" cy="1476166"/>
              </a:xfrm>
              <a:prstGeom prst="round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90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 name="文本框 7"/>
              <p:cNvSpPr txBox="1"/>
              <p:nvPr/>
            </p:nvSpPr>
            <p:spPr bwMode="auto">
              <a:xfrm>
                <a:off x="2619133" y="3702851"/>
                <a:ext cx="902542" cy="253780"/>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0" u="none" dirty="0">
                    <a:solidFill>
                      <a:srgbClr val="000000"/>
                    </a:solidFill>
                    <a:latin typeface="Huawei Sans" panose="020C0503030203020204" pitchFamily="34" charset="0"/>
                  </a:rPr>
                  <a:t>HDFS</a:t>
                </a:r>
                <a:endParaRPr lang="zh-CN" altLang="en-US" sz="14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9" name="文本框 8"/>
              <p:cNvSpPr txBox="1"/>
              <p:nvPr/>
            </p:nvSpPr>
            <p:spPr bwMode="auto">
              <a:xfrm>
                <a:off x="5524017" y="3702850"/>
                <a:ext cx="1148047" cy="253780"/>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0" u="none" dirty="0">
                    <a:solidFill>
                      <a:srgbClr val="000000"/>
                    </a:solidFill>
                    <a:latin typeface="Huawei Sans" panose="020C0503030203020204" pitchFamily="34" charset="0"/>
                  </a:rPr>
                  <a:t>Spark cluster</a:t>
                </a:r>
              </a:p>
            </p:txBody>
          </p:sp>
          <p:sp>
            <p:nvSpPr>
              <p:cNvPr id="10" name="文本框 9"/>
              <p:cNvSpPr txBox="1"/>
              <p:nvPr/>
            </p:nvSpPr>
            <p:spPr bwMode="auto">
              <a:xfrm>
                <a:off x="8630344" y="3704194"/>
                <a:ext cx="1497550" cy="426588"/>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0" u="none" dirty="0">
                    <a:solidFill>
                      <a:srgbClr val="000000"/>
                    </a:solidFill>
                    <a:latin typeface="Huawei Sans" panose="020C0503030203020204" pitchFamily="34" charset="0"/>
                  </a:rPr>
                  <a:t>External storage</a:t>
                </a:r>
              </a:p>
            </p:txBody>
          </p:sp>
          <p:sp>
            <p:nvSpPr>
              <p:cNvPr id="16" name="剪去单角的矩形 15"/>
              <p:cNvSpPr/>
              <p:nvPr/>
            </p:nvSpPr>
            <p:spPr bwMode="auto">
              <a:xfrm>
                <a:off x="2459597" y="4237850"/>
                <a:ext cx="1082504" cy="761972"/>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11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7" name="剪去单角的矩形 16"/>
              <p:cNvSpPr/>
              <p:nvPr/>
            </p:nvSpPr>
            <p:spPr bwMode="auto">
              <a:xfrm>
                <a:off x="2531605" y="4329100"/>
                <a:ext cx="1136605" cy="761972"/>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11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5" name="剪去单角的矩形 14"/>
              <p:cNvSpPr/>
              <p:nvPr/>
            </p:nvSpPr>
            <p:spPr bwMode="auto">
              <a:xfrm>
                <a:off x="2584597" y="4416165"/>
                <a:ext cx="1188865" cy="761972"/>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r>
                  <a:rPr sz="1200" b="0" u="none" dirty="0">
                    <a:solidFill>
                      <a:srgbClr val="000000"/>
                    </a:solidFill>
                    <a:latin typeface="Huawei Sans" panose="020C0503030203020204" pitchFamily="34" charset="0"/>
                  </a:rPr>
                  <a:t>Hello spark</a:t>
                </a:r>
              </a:p>
              <a:p>
                <a:pPr fontAlgn="ctr"/>
                <a:r>
                  <a:rPr sz="1200" b="0" u="none" dirty="0">
                    <a:solidFill>
                      <a:srgbClr val="000000"/>
                    </a:solidFill>
                    <a:latin typeface="Huawei Sans" panose="020C0503030203020204" pitchFamily="34" charset="0"/>
                  </a:rPr>
                  <a:t>Hello Hadoop</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fontAlgn="ctr"/>
                <a:r>
                  <a:rPr sz="1200" b="0" u="none" dirty="0">
                    <a:solidFill>
                      <a:srgbClr val="000000"/>
                    </a:solidFill>
                    <a:latin typeface="Huawei Sans" panose="020C0503030203020204" pitchFamily="34" charset="0"/>
                  </a:rPr>
                  <a:t>China mobile</a:t>
                </a:r>
                <a:endParaRPr lang="zh-CN" altLang="en-US"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8" name="圆角矩形 17"/>
              <p:cNvSpPr/>
              <p:nvPr/>
            </p:nvSpPr>
            <p:spPr bwMode="auto">
              <a:xfrm>
                <a:off x="4258814" y="4575759"/>
                <a:ext cx="1334182" cy="801767"/>
              </a:xfrm>
              <a:prstGeom prst="round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r>
                  <a:rPr sz="1200" b="0" u="none" dirty="0">
                    <a:solidFill>
                      <a:srgbClr val="000000"/>
                    </a:solidFill>
                    <a:latin typeface="Huawei Sans" panose="020C0503030203020204" pitchFamily="34" charset="0"/>
                  </a:rPr>
                  <a:t>"Hello Spark"</a:t>
                </a:r>
              </a:p>
              <a:p>
                <a:pPr fontAlgn="ctr"/>
                <a:r>
                  <a:rPr sz="1200" b="0" u="none" dirty="0">
                    <a:solidFill>
                      <a:srgbClr val="000000"/>
                    </a:solidFill>
                    <a:latin typeface="Huawei Sans" panose="020C0503030203020204" pitchFamily="34" charset="0"/>
                  </a:rPr>
                  <a:t>"Hello Hadoop"</a:t>
                </a:r>
              </a:p>
              <a:p>
                <a:pPr fontAlgn="ctr"/>
                <a:r>
                  <a:rPr sz="1200" b="0" u="none" dirty="0">
                    <a:solidFill>
                      <a:srgbClr val="000000"/>
                    </a:solidFill>
                    <a:latin typeface="Huawei Sans" panose="020C0503030203020204" pitchFamily="34" charset="0"/>
                  </a:rPr>
                  <a:t>"China Mobile"</a:t>
                </a:r>
                <a:endParaRPr lang="zh-CN" altLang="en-US"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9" name="圆角矩形 18"/>
              <p:cNvSpPr/>
              <p:nvPr/>
            </p:nvSpPr>
            <p:spPr bwMode="auto">
              <a:xfrm>
                <a:off x="5858322" y="4572491"/>
                <a:ext cx="1389807" cy="801767"/>
              </a:xfrm>
              <a:prstGeom prst="round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r>
                  <a:rPr sz="1200" b="0" u="none" dirty="0">
                    <a:solidFill>
                      <a:srgbClr val="000000"/>
                    </a:solidFill>
                    <a:latin typeface="Huawei Sans" panose="020C0503030203020204" pitchFamily="34" charset="0"/>
                  </a:rPr>
                  <a:t>"Hello, Spark"</a:t>
                </a:r>
              </a:p>
              <a:p>
                <a:pPr fontAlgn="ctr"/>
                <a:r>
                  <a:rPr sz="1200" b="0" u="none" dirty="0">
                    <a:solidFill>
                      <a:srgbClr val="000000"/>
                    </a:solidFill>
                    <a:latin typeface="Huawei Sans" panose="020C0503030203020204" pitchFamily="34" charset="0"/>
                  </a:rPr>
                  <a:t>"Hello, Hadoop"</a:t>
                </a:r>
              </a:p>
              <a:p>
                <a:pPr fontAlgn="ctr"/>
                <a:r>
                  <a:rPr sz="1200" b="0" u="none" dirty="0">
                    <a:solidFill>
                      <a:srgbClr val="000000"/>
                    </a:solidFill>
                    <a:latin typeface="Huawei Sans" panose="020C0503030203020204" pitchFamily="34" charset="0"/>
                  </a:rPr>
                  <a:t>"China, Mobile"</a:t>
                </a:r>
                <a:endParaRPr lang="zh-CN" altLang="en-US"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0" name="文本框 19"/>
              <p:cNvSpPr txBox="1"/>
              <p:nvPr/>
            </p:nvSpPr>
            <p:spPr bwMode="auto">
              <a:xfrm>
                <a:off x="4583832" y="4221088"/>
                <a:ext cx="902542" cy="253780"/>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0" u="none" dirty="0">
                    <a:solidFill>
                      <a:srgbClr val="000000"/>
                    </a:solidFill>
                    <a:latin typeface="Huawei Sans" panose="020C0503030203020204" pitchFamily="34" charset="0"/>
                  </a:rPr>
                  <a:t>RDD1</a:t>
                </a:r>
                <a:endParaRPr lang="zh-CN" altLang="en-US" sz="14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文本框 20"/>
              <p:cNvSpPr txBox="1"/>
              <p:nvPr/>
            </p:nvSpPr>
            <p:spPr bwMode="auto">
              <a:xfrm>
                <a:off x="6065318" y="4258467"/>
                <a:ext cx="902542" cy="253780"/>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0" u="none" dirty="0">
                    <a:solidFill>
                      <a:srgbClr val="000000"/>
                    </a:solidFill>
                    <a:latin typeface="Huawei Sans" panose="020C0503030203020204" pitchFamily="34" charset="0"/>
                  </a:rPr>
                  <a:t>RDD2</a:t>
                </a:r>
                <a:endParaRPr lang="zh-CN" altLang="en-US" sz="14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23" name="直接箭头连接符 22"/>
              <p:cNvCxnSpPr>
                <a:stCxn id="5" idx="3"/>
                <a:endCxn id="6" idx="1"/>
              </p:cNvCxnSpPr>
              <p:nvPr/>
            </p:nvCxnSpPr>
            <p:spPr bwMode="auto">
              <a:xfrm flipV="1">
                <a:off x="3773702" y="4758668"/>
                <a:ext cx="430223" cy="20482"/>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6" name="直接箭头连接符 25"/>
              <p:cNvCxnSpPr>
                <a:stCxn id="6" idx="3"/>
                <a:endCxn id="7" idx="1"/>
              </p:cNvCxnSpPr>
              <p:nvPr/>
            </p:nvCxnSpPr>
            <p:spPr bwMode="auto">
              <a:xfrm flipV="1">
                <a:off x="8169692" y="4743147"/>
                <a:ext cx="590603" cy="15522"/>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9" name="直接箭头连接符 28"/>
              <p:cNvCxnSpPr>
                <a:stCxn id="18" idx="3"/>
                <a:endCxn id="19" idx="1"/>
              </p:cNvCxnSpPr>
              <p:nvPr/>
            </p:nvCxnSpPr>
            <p:spPr bwMode="auto">
              <a:xfrm flipV="1">
                <a:off x="5592997" y="4973374"/>
                <a:ext cx="265325" cy="326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0" name="直接箭头连接符 39"/>
              <p:cNvCxnSpPr/>
              <p:nvPr/>
            </p:nvCxnSpPr>
            <p:spPr bwMode="auto">
              <a:xfrm flipV="1">
                <a:off x="7249180" y="4970105"/>
                <a:ext cx="322984" cy="326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2" name="直接连接符 41"/>
              <p:cNvCxnSpPr/>
              <p:nvPr/>
            </p:nvCxnSpPr>
            <p:spPr bwMode="auto">
              <a:xfrm flipV="1">
                <a:off x="7622710" y="4970105"/>
                <a:ext cx="489515" cy="6536"/>
              </a:xfrm>
              <a:prstGeom prst="line">
                <a:avLst/>
              </a:prstGeom>
              <a:solidFill>
                <a:schemeClr val="accent1"/>
              </a:solidFill>
              <a:ln w="22225" cap="flat" cmpd="sng" algn="ctr">
                <a:solidFill>
                  <a:schemeClr val="tx1"/>
                </a:solidFill>
                <a:prstDash val="sysDash"/>
                <a:round/>
                <a:headEnd type="none" w="med" len="med"/>
                <a:tailEnd type="none" w="med" len="med"/>
              </a:ln>
              <a:effectLst/>
            </p:spPr>
          </p:cxnSp>
        </p:grpSp>
        <p:sp>
          <p:nvSpPr>
            <p:cNvPr id="24" name="剪去单角的矩形 23"/>
            <p:cNvSpPr/>
            <p:nvPr/>
          </p:nvSpPr>
          <p:spPr bwMode="auto">
            <a:xfrm>
              <a:off x="8752700" y="4703571"/>
              <a:ext cx="1082504" cy="707354"/>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11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5" name="剪去单角的矩形 24"/>
            <p:cNvSpPr/>
            <p:nvPr/>
          </p:nvSpPr>
          <p:spPr bwMode="auto">
            <a:xfrm>
              <a:off x="8824708" y="4794821"/>
              <a:ext cx="1136605" cy="707354"/>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11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7" name="剪去单角的矩形 26"/>
            <p:cNvSpPr/>
            <p:nvPr/>
          </p:nvSpPr>
          <p:spPr bwMode="auto">
            <a:xfrm>
              <a:off x="8877700" y="4881886"/>
              <a:ext cx="1188865" cy="707354"/>
            </a:xfrm>
            <a:prstGeom prst="snip1Rect">
              <a:avLst/>
            </a:prstGeom>
            <a:solidFill>
              <a:srgbClr val="BEE9EE"/>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r>
                <a:rPr sz="1200" b="0" u="none" dirty="0">
                  <a:solidFill>
                    <a:srgbClr val="000000"/>
                  </a:solidFill>
                  <a:latin typeface="Huawei Sans" panose="020C0503030203020204" pitchFamily="34" charset="0"/>
                </a:rPr>
                <a:t>Hello spark</a:t>
              </a:r>
            </a:p>
            <a:p>
              <a:pPr fontAlgn="ctr"/>
              <a:r>
                <a:rPr sz="1200" b="0" u="none" dirty="0">
                  <a:solidFill>
                    <a:srgbClr val="000000"/>
                  </a:solidFill>
                  <a:latin typeface="Huawei Sans" panose="020C0503030203020204" pitchFamily="34" charset="0"/>
                </a:rPr>
                <a:t>Hello Hadoop</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fontAlgn="ctr"/>
              <a:r>
                <a:rPr sz="1200" b="0" u="none" dirty="0">
                  <a:solidFill>
                    <a:srgbClr val="000000"/>
                  </a:solidFill>
                  <a:latin typeface="Huawei Sans" panose="020C0503030203020204" pitchFamily="34" charset="0"/>
                </a:rPr>
                <a:t>China mobile</a:t>
              </a:r>
              <a:endParaRPr lang="zh-CN" altLang="en-US"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pic>
        <p:nvPicPr>
          <p:cNvPr id="28" name="Graphic 27">
            <a:extLst>
              <a:ext uri="{FF2B5EF4-FFF2-40B4-BE49-F238E27FC236}">
                <a16:creationId xmlns:a16="http://schemas.microsoft.com/office/drawing/2014/main" id="{36B82E97-B43E-4861-87D7-6971BA31D76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61707"/>
            <a:ext cx="2090144" cy="353721"/>
          </a:xfrm>
          <a:prstGeom prst="rect">
            <a:avLst/>
          </a:prstGeom>
        </p:spPr>
      </p:pic>
      <p:pic>
        <p:nvPicPr>
          <p:cNvPr id="30" name="Picture 29">
            <a:extLst>
              <a:ext uri="{FF2B5EF4-FFF2-40B4-BE49-F238E27FC236}">
                <a16:creationId xmlns:a16="http://schemas.microsoft.com/office/drawing/2014/main" id="{3CD26B72-D566-444B-A844-EF9D0C8D72C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31" name="Rectangle 30">
            <a:extLst>
              <a:ext uri="{FF2B5EF4-FFF2-40B4-BE49-F238E27FC236}">
                <a16:creationId xmlns:a16="http://schemas.microsoft.com/office/drawing/2014/main" id="{54630F16-1844-4DC6-BFAE-422E6835512C}"/>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32" name="TextBox 31">
            <a:extLst>
              <a:ext uri="{FF2B5EF4-FFF2-40B4-BE49-F238E27FC236}">
                <a16:creationId xmlns:a16="http://schemas.microsoft.com/office/drawing/2014/main" id="{A62569D6-8C22-413B-B0F5-540A12C7E459}"/>
              </a:ext>
            </a:extLst>
          </p:cNvPr>
          <p:cNvSpPr txBox="1"/>
          <p:nvPr/>
        </p:nvSpPr>
        <p:spPr>
          <a:xfrm>
            <a:off x="292001" y="62300"/>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3" name="TextBox 32">
            <a:extLst>
              <a:ext uri="{FF2B5EF4-FFF2-40B4-BE49-F238E27FC236}">
                <a16:creationId xmlns:a16="http://schemas.microsoft.com/office/drawing/2014/main" id="{9B0BE20B-DCDD-4B02-9A6C-82A33F6D91A0}"/>
              </a:ext>
            </a:extLst>
          </p:cNvPr>
          <p:cNvSpPr txBox="1"/>
          <p:nvPr/>
        </p:nvSpPr>
        <p:spPr>
          <a:xfrm>
            <a:off x="292100" y="224157"/>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906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23976" y="457861"/>
            <a:ext cx="11293475" cy="497095"/>
          </a:xfrm>
        </p:spPr>
        <p:txBody>
          <a:bodyPr>
            <a:noAutofit/>
          </a:bodyPr>
          <a:lstStyle/>
          <a:p>
            <a:pPr fontAlgn="ctr"/>
            <a:r>
              <a:rPr lang="zh-CN" altLang="en-US" sz="2800" b="1" dirty="0">
                <a:solidFill>
                  <a:srgbClr val="784658"/>
                </a:solidFill>
                <a:latin typeface="Huawei Sans" panose="020C0503030203020204" pitchFamily="34" charset="0"/>
                <a:ea typeface="+mn-ea"/>
                <a:cs typeface="+mn-cs"/>
              </a:rPr>
              <a:t>RDD Dependencies</a:t>
            </a:r>
            <a:endParaRPr lang="zh-CN" altLang="en-US" sz="28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4" name="圆角矩形 3"/>
          <p:cNvSpPr/>
          <p:nvPr/>
        </p:nvSpPr>
        <p:spPr>
          <a:xfrm>
            <a:off x="2531604" y="1239025"/>
            <a:ext cx="7235967" cy="4602243"/>
          </a:xfrm>
          <a:prstGeom prst="roundRect">
            <a:avLst>
              <a:gd name="adj" fmla="val 309"/>
            </a:avLst>
          </a:prstGeom>
          <a:solidFill>
            <a:srgbClr val="F5F5F5"/>
          </a:solidFill>
          <a:ln w="12700">
            <a:solidFill>
              <a:srgbClr val="94DAE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6" name="直接连接符 5"/>
          <p:cNvCxnSpPr/>
          <p:nvPr/>
        </p:nvCxnSpPr>
        <p:spPr bwMode="auto">
          <a:xfrm>
            <a:off x="6968768" y="1649707"/>
            <a:ext cx="0" cy="3793467"/>
          </a:xfrm>
          <a:prstGeom prst="line">
            <a:avLst/>
          </a:prstGeom>
          <a:solidFill>
            <a:schemeClr val="accent1"/>
          </a:solidFill>
          <a:ln w="12700" cap="flat" cmpd="sng" algn="ctr">
            <a:solidFill>
              <a:srgbClr val="56C4D2"/>
            </a:solidFill>
            <a:prstDash val="solid"/>
            <a:round/>
            <a:headEnd type="none" w="med" len="med"/>
            <a:tailEnd type="none" w="med" len="med"/>
          </a:ln>
          <a:effectLst/>
        </p:spPr>
      </p:cxnSp>
      <p:grpSp>
        <p:nvGrpSpPr>
          <p:cNvPr id="7" name="组合 6"/>
          <p:cNvGrpSpPr/>
          <p:nvPr/>
        </p:nvGrpSpPr>
        <p:grpSpPr>
          <a:xfrm>
            <a:off x="2936592" y="1268760"/>
            <a:ext cx="3706758" cy="4177051"/>
            <a:chOff x="5945262" y="2380700"/>
            <a:chExt cx="7414374" cy="8355069"/>
          </a:xfrm>
        </p:grpSpPr>
        <p:sp>
          <p:nvSpPr>
            <p:cNvPr id="8" name="文本框 7"/>
            <p:cNvSpPr txBox="1"/>
            <p:nvPr/>
          </p:nvSpPr>
          <p:spPr bwMode="auto">
            <a:xfrm>
              <a:off x="6051093" y="10102912"/>
              <a:ext cx="1279214" cy="632857"/>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a:solidFill>
                    <a:srgbClr val="505050"/>
                  </a:solidFill>
                  <a:latin typeface="Huawei Sans" panose="020C0503030203020204" pitchFamily="34" charset="0"/>
                </a:rPr>
                <a:t>union</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9" name="组合 8"/>
            <p:cNvGrpSpPr/>
            <p:nvPr/>
          </p:nvGrpSpPr>
          <p:grpSpPr>
            <a:xfrm>
              <a:off x="5945262" y="2380700"/>
              <a:ext cx="7414374" cy="7848650"/>
              <a:chOff x="5945262" y="2380700"/>
              <a:chExt cx="7414374" cy="7848650"/>
            </a:xfrm>
          </p:grpSpPr>
          <p:sp>
            <p:nvSpPr>
              <p:cNvPr id="10" name="矩形 9"/>
              <p:cNvSpPr/>
              <p:nvPr/>
            </p:nvSpPr>
            <p:spPr bwMode="auto">
              <a:xfrm>
                <a:off x="6177421" y="6822840"/>
                <a:ext cx="1080245" cy="1447433"/>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1" name="矩形 10"/>
              <p:cNvSpPr/>
              <p:nvPr/>
            </p:nvSpPr>
            <p:spPr bwMode="auto">
              <a:xfrm>
                <a:off x="6413598" y="6969993"/>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2" name="矩形 11"/>
              <p:cNvSpPr/>
              <p:nvPr/>
            </p:nvSpPr>
            <p:spPr bwMode="auto">
              <a:xfrm>
                <a:off x="6413598" y="7587616"/>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3" name="矩形 12"/>
              <p:cNvSpPr/>
              <p:nvPr/>
            </p:nvSpPr>
            <p:spPr bwMode="auto">
              <a:xfrm>
                <a:off x="6177421" y="8642683"/>
                <a:ext cx="1080245" cy="1447433"/>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4" name="矩形 13"/>
              <p:cNvSpPr/>
              <p:nvPr/>
            </p:nvSpPr>
            <p:spPr bwMode="auto">
              <a:xfrm>
                <a:off x="6413598" y="8789836"/>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5" name="矩形 14"/>
              <p:cNvSpPr/>
              <p:nvPr/>
            </p:nvSpPr>
            <p:spPr bwMode="auto">
              <a:xfrm>
                <a:off x="6413598" y="940745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6" name="矩形 15"/>
              <p:cNvSpPr/>
              <p:nvPr/>
            </p:nvSpPr>
            <p:spPr bwMode="auto">
              <a:xfrm>
                <a:off x="8155984" y="7092115"/>
                <a:ext cx="1080245" cy="2728724"/>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7" name="矩形 16"/>
              <p:cNvSpPr/>
              <p:nvPr/>
            </p:nvSpPr>
            <p:spPr bwMode="auto">
              <a:xfrm>
                <a:off x="8386065" y="7290672"/>
                <a:ext cx="607891"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8" name="矩形 17"/>
              <p:cNvSpPr/>
              <p:nvPr/>
            </p:nvSpPr>
            <p:spPr bwMode="auto">
              <a:xfrm>
                <a:off x="8386065" y="7903265"/>
                <a:ext cx="607891"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9" name="矩形 18"/>
              <p:cNvSpPr/>
              <p:nvPr/>
            </p:nvSpPr>
            <p:spPr bwMode="auto">
              <a:xfrm>
                <a:off x="8386065" y="8515858"/>
                <a:ext cx="607891"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0" name="矩形 19"/>
              <p:cNvSpPr/>
              <p:nvPr/>
            </p:nvSpPr>
            <p:spPr bwMode="auto">
              <a:xfrm>
                <a:off x="8398258" y="9128449"/>
                <a:ext cx="607891"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21" name="直接箭头连接符 20"/>
              <p:cNvCxnSpPr>
                <a:stCxn id="11" idx="3"/>
                <a:endCxn id="17" idx="1"/>
              </p:cNvCxnSpPr>
              <p:nvPr/>
            </p:nvCxnSpPr>
            <p:spPr bwMode="auto">
              <a:xfrm>
                <a:off x="7021488" y="7216910"/>
                <a:ext cx="1364576" cy="32067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22" name="直接箭头连接符 21"/>
              <p:cNvCxnSpPr>
                <a:stCxn id="12" idx="3"/>
                <a:endCxn id="18" idx="1"/>
              </p:cNvCxnSpPr>
              <p:nvPr/>
            </p:nvCxnSpPr>
            <p:spPr bwMode="auto">
              <a:xfrm>
                <a:off x="7021488" y="7834533"/>
                <a:ext cx="1364576" cy="31564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23" name="直接箭头连接符 22"/>
              <p:cNvCxnSpPr>
                <a:stCxn id="14" idx="3"/>
                <a:endCxn id="19" idx="1"/>
              </p:cNvCxnSpPr>
              <p:nvPr/>
            </p:nvCxnSpPr>
            <p:spPr bwMode="auto">
              <a:xfrm flipV="1">
                <a:off x="7021488" y="8762775"/>
                <a:ext cx="1364576" cy="273978"/>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24" name="直接箭头连接符 23"/>
              <p:cNvCxnSpPr>
                <a:stCxn id="15" idx="3"/>
                <a:endCxn id="20" idx="1"/>
              </p:cNvCxnSpPr>
              <p:nvPr/>
            </p:nvCxnSpPr>
            <p:spPr bwMode="auto">
              <a:xfrm flipV="1">
                <a:off x="7021488" y="9375366"/>
                <a:ext cx="1376769" cy="27901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sp>
            <p:nvSpPr>
              <p:cNvPr id="25" name="文本框 24"/>
              <p:cNvSpPr txBox="1"/>
              <p:nvPr/>
            </p:nvSpPr>
            <p:spPr bwMode="auto">
              <a:xfrm>
                <a:off x="5945262" y="5693451"/>
                <a:ext cx="1974996" cy="632857"/>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a:solidFill>
                      <a:srgbClr val="505050"/>
                    </a:solidFill>
                    <a:latin typeface="Huawei Sans" panose="020C0503030203020204" pitchFamily="34" charset="0"/>
                  </a:rPr>
                  <a:t>map, filter</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6" name="矩形 25"/>
              <p:cNvSpPr/>
              <p:nvPr/>
            </p:nvSpPr>
            <p:spPr bwMode="auto">
              <a:xfrm>
                <a:off x="6211543" y="3604459"/>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7" name="矩形 26"/>
              <p:cNvSpPr/>
              <p:nvPr/>
            </p:nvSpPr>
            <p:spPr bwMode="auto">
              <a:xfrm>
                <a:off x="6447720" y="375161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8" name="矩形 27"/>
              <p:cNvSpPr/>
              <p:nvPr/>
            </p:nvSpPr>
            <p:spPr bwMode="auto">
              <a:xfrm>
                <a:off x="6447720" y="4369235"/>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9" name="矩形 28"/>
              <p:cNvSpPr/>
              <p:nvPr/>
            </p:nvSpPr>
            <p:spPr bwMode="auto">
              <a:xfrm>
                <a:off x="6447720" y="498685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0" name="矩形 29"/>
              <p:cNvSpPr/>
              <p:nvPr/>
            </p:nvSpPr>
            <p:spPr bwMode="auto">
              <a:xfrm>
                <a:off x="8155984" y="3604459"/>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1" name="矩形 30"/>
              <p:cNvSpPr/>
              <p:nvPr/>
            </p:nvSpPr>
            <p:spPr bwMode="auto">
              <a:xfrm>
                <a:off x="8392161" y="375161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2" name="矩形 31"/>
              <p:cNvSpPr/>
              <p:nvPr/>
            </p:nvSpPr>
            <p:spPr bwMode="auto">
              <a:xfrm>
                <a:off x="8392161" y="4369235"/>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3" name="矩形 32"/>
              <p:cNvSpPr/>
              <p:nvPr/>
            </p:nvSpPr>
            <p:spPr bwMode="auto">
              <a:xfrm>
                <a:off x="8392161" y="498685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34" name="直接箭头连接符 33"/>
              <p:cNvCxnSpPr/>
              <p:nvPr/>
            </p:nvCxnSpPr>
            <p:spPr bwMode="auto">
              <a:xfrm>
                <a:off x="7055610" y="3998529"/>
                <a:ext cx="1296150" cy="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35" name="直接箭头连接符 34"/>
              <p:cNvCxnSpPr/>
              <p:nvPr/>
            </p:nvCxnSpPr>
            <p:spPr bwMode="auto">
              <a:xfrm>
                <a:off x="7055610" y="4632410"/>
                <a:ext cx="1296150" cy="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36" name="直接箭头连接符 35"/>
              <p:cNvCxnSpPr/>
              <p:nvPr/>
            </p:nvCxnSpPr>
            <p:spPr bwMode="auto">
              <a:xfrm>
                <a:off x="7055610" y="5266292"/>
                <a:ext cx="1296150" cy="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sp>
            <p:nvSpPr>
              <p:cNvPr id="37" name="文本框 36"/>
              <p:cNvSpPr txBox="1"/>
              <p:nvPr/>
            </p:nvSpPr>
            <p:spPr bwMode="auto">
              <a:xfrm>
                <a:off x="7295683" y="2380700"/>
                <a:ext cx="4084792" cy="632857"/>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a:solidFill>
                      <a:srgbClr val="505050"/>
                    </a:solidFill>
                    <a:latin typeface="Huawei Sans" panose="020C0503030203020204" pitchFamily="34" charset="0"/>
                  </a:rPr>
                  <a:t>Narrow </a:t>
                </a:r>
                <a:r>
                  <a:rPr lang="en-US" sz="1400" b="0" u="none" dirty="0">
                    <a:solidFill>
                      <a:srgbClr val="505050"/>
                    </a:solidFill>
                    <a:latin typeface="Huawei Sans" panose="020C0503030203020204" pitchFamily="34" charset="0"/>
                  </a:rPr>
                  <a:t>d</a:t>
                </a:r>
                <a:r>
                  <a:rPr sz="1400" b="0" u="none" dirty="0">
                    <a:solidFill>
                      <a:srgbClr val="505050"/>
                    </a:solidFill>
                    <a:latin typeface="Huawei Sans" panose="020C0503030203020204" pitchFamily="34" charset="0"/>
                  </a:rPr>
                  <a:t>ependencies</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8" name="矩形 37"/>
              <p:cNvSpPr/>
              <p:nvPr/>
            </p:nvSpPr>
            <p:spPr bwMode="auto">
              <a:xfrm>
                <a:off x="10242741" y="4824103"/>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9" name="矩形 38"/>
              <p:cNvSpPr/>
              <p:nvPr/>
            </p:nvSpPr>
            <p:spPr bwMode="auto">
              <a:xfrm>
                <a:off x="10478918" y="4971256"/>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0" name="矩形 39"/>
              <p:cNvSpPr/>
              <p:nvPr/>
            </p:nvSpPr>
            <p:spPr bwMode="auto">
              <a:xfrm>
                <a:off x="10478918" y="558887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1" name="矩形 40"/>
              <p:cNvSpPr/>
              <p:nvPr/>
            </p:nvSpPr>
            <p:spPr bwMode="auto">
              <a:xfrm>
                <a:off x="10478918" y="6206503"/>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2" name="矩形 41"/>
              <p:cNvSpPr/>
              <p:nvPr/>
            </p:nvSpPr>
            <p:spPr bwMode="auto">
              <a:xfrm>
                <a:off x="10242741" y="7126922"/>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3" name="矩形 42"/>
              <p:cNvSpPr/>
              <p:nvPr/>
            </p:nvSpPr>
            <p:spPr bwMode="auto">
              <a:xfrm>
                <a:off x="10478918" y="7274075"/>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4" name="矩形 43"/>
              <p:cNvSpPr/>
              <p:nvPr/>
            </p:nvSpPr>
            <p:spPr bwMode="auto">
              <a:xfrm>
                <a:off x="10478918" y="7891698"/>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5" name="矩形 44"/>
              <p:cNvSpPr/>
              <p:nvPr/>
            </p:nvSpPr>
            <p:spPr bwMode="auto">
              <a:xfrm>
                <a:off x="10478918" y="850932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6" name="矩形 45"/>
              <p:cNvSpPr/>
              <p:nvPr/>
            </p:nvSpPr>
            <p:spPr bwMode="auto">
              <a:xfrm>
                <a:off x="12279391" y="5975512"/>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7" name="矩形 46"/>
              <p:cNvSpPr/>
              <p:nvPr/>
            </p:nvSpPr>
            <p:spPr bwMode="auto">
              <a:xfrm>
                <a:off x="12515568" y="6122665"/>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8" name="矩形 47"/>
              <p:cNvSpPr/>
              <p:nvPr/>
            </p:nvSpPr>
            <p:spPr bwMode="auto">
              <a:xfrm>
                <a:off x="12515568" y="6740288"/>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9" name="矩形 48"/>
              <p:cNvSpPr/>
              <p:nvPr/>
            </p:nvSpPr>
            <p:spPr bwMode="auto">
              <a:xfrm>
                <a:off x="12515568" y="735791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50" name="直接箭头连接符 49"/>
              <p:cNvCxnSpPr/>
              <p:nvPr/>
            </p:nvCxnSpPr>
            <p:spPr bwMode="auto">
              <a:xfrm>
                <a:off x="11086809" y="5218173"/>
                <a:ext cx="1428759" cy="1193328"/>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51" name="直接箭头连接符 50"/>
              <p:cNvCxnSpPr>
                <a:endCxn id="48" idx="1"/>
              </p:cNvCxnSpPr>
              <p:nvPr/>
            </p:nvCxnSpPr>
            <p:spPr bwMode="auto">
              <a:xfrm>
                <a:off x="11086809" y="5852054"/>
                <a:ext cx="1428759" cy="1135151"/>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52" name="直接箭头连接符 51"/>
              <p:cNvCxnSpPr>
                <a:endCxn id="49" idx="1"/>
              </p:cNvCxnSpPr>
              <p:nvPr/>
            </p:nvCxnSpPr>
            <p:spPr bwMode="auto">
              <a:xfrm>
                <a:off x="11086809" y="6485935"/>
                <a:ext cx="1428759" cy="1118894"/>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53" name="直接箭头连接符 52"/>
              <p:cNvCxnSpPr>
                <a:stCxn id="43" idx="3"/>
                <a:endCxn id="47" idx="1"/>
              </p:cNvCxnSpPr>
              <p:nvPr/>
            </p:nvCxnSpPr>
            <p:spPr bwMode="auto">
              <a:xfrm flipV="1">
                <a:off x="11086809" y="6369582"/>
                <a:ext cx="1428759" cy="115140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54" name="直接箭头连接符 53"/>
              <p:cNvCxnSpPr>
                <a:stCxn id="44" idx="3"/>
                <a:endCxn id="48" idx="1"/>
              </p:cNvCxnSpPr>
              <p:nvPr/>
            </p:nvCxnSpPr>
            <p:spPr bwMode="auto">
              <a:xfrm flipV="1">
                <a:off x="11086809" y="6987206"/>
                <a:ext cx="1428759" cy="115140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55" name="直接箭头连接符 54"/>
              <p:cNvCxnSpPr>
                <a:stCxn id="45" idx="3"/>
                <a:endCxn id="49" idx="1"/>
              </p:cNvCxnSpPr>
              <p:nvPr/>
            </p:nvCxnSpPr>
            <p:spPr bwMode="auto">
              <a:xfrm flipV="1">
                <a:off x="11086809" y="7604829"/>
                <a:ext cx="1428759" cy="115140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sp>
            <p:nvSpPr>
              <p:cNvPr id="56" name="文本框 55"/>
              <p:cNvSpPr txBox="1"/>
              <p:nvPr/>
            </p:nvSpPr>
            <p:spPr bwMode="auto">
              <a:xfrm>
                <a:off x="10410013" y="9165557"/>
                <a:ext cx="2754147" cy="1063793"/>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a:solidFill>
                      <a:srgbClr val="505050"/>
                    </a:solidFill>
                    <a:latin typeface="Huawei Sans" panose="020C0503030203020204" pitchFamily="34" charset="0"/>
                  </a:rPr>
                  <a:t>join with inputs</a:t>
                </a:r>
              </a:p>
              <a:p>
                <a:pPr algn="ctr" defTabSz="1001549" eaLnBrk="0" fontAlgn="ctr" hangingPunct="0"/>
                <a:r>
                  <a:rPr sz="1400" b="0" u="none" dirty="0">
                    <a:solidFill>
                      <a:srgbClr val="505050"/>
                    </a:solidFill>
                    <a:latin typeface="Huawei Sans" panose="020C0503030203020204" pitchFamily="34" charset="0"/>
                  </a:rPr>
                  <a:t>co-partitioned </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grpSp>
        <p:nvGrpSpPr>
          <p:cNvPr id="57" name="组合 56"/>
          <p:cNvGrpSpPr/>
          <p:nvPr/>
        </p:nvGrpSpPr>
        <p:grpSpPr>
          <a:xfrm>
            <a:off x="7319991" y="1268760"/>
            <a:ext cx="2035660" cy="4332952"/>
            <a:chOff x="14713074" y="2380699"/>
            <a:chExt cx="4071790" cy="8666908"/>
          </a:xfrm>
        </p:grpSpPr>
        <p:sp>
          <p:nvSpPr>
            <p:cNvPr id="58" name="矩形 57"/>
            <p:cNvSpPr/>
            <p:nvPr/>
          </p:nvSpPr>
          <p:spPr bwMode="auto">
            <a:xfrm>
              <a:off x="14925519" y="3410669"/>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9" name="矩形 58"/>
            <p:cNvSpPr/>
            <p:nvPr/>
          </p:nvSpPr>
          <p:spPr bwMode="auto">
            <a:xfrm>
              <a:off x="15161696" y="355782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0" name="矩形 59"/>
            <p:cNvSpPr/>
            <p:nvPr/>
          </p:nvSpPr>
          <p:spPr bwMode="auto">
            <a:xfrm>
              <a:off x="15161696" y="4175445"/>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1" name="矩形 60"/>
            <p:cNvSpPr/>
            <p:nvPr/>
          </p:nvSpPr>
          <p:spPr bwMode="auto">
            <a:xfrm>
              <a:off x="15161696" y="479306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2" name="矩形 61"/>
            <p:cNvSpPr/>
            <p:nvPr/>
          </p:nvSpPr>
          <p:spPr bwMode="auto">
            <a:xfrm>
              <a:off x="16820516" y="3698646"/>
              <a:ext cx="1080245" cy="1447433"/>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3" name="矩形 62"/>
            <p:cNvSpPr/>
            <p:nvPr/>
          </p:nvSpPr>
          <p:spPr bwMode="auto">
            <a:xfrm>
              <a:off x="17056693" y="384579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4" name="矩形 63"/>
            <p:cNvSpPr/>
            <p:nvPr/>
          </p:nvSpPr>
          <p:spPr bwMode="auto">
            <a:xfrm>
              <a:off x="17056693" y="4463422"/>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65" name="直接箭头连接符 64"/>
            <p:cNvCxnSpPr>
              <a:stCxn id="59" idx="3"/>
              <a:endCxn id="64" idx="1"/>
            </p:cNvCxnSpPr>
            <p:nvPr/>
          </p:nvCxnSpPr>
          <p:spPr bwMode="auto">
            <a:xfrm>
              <a:off x="15769587" y="3804739"/>
              <a:ext cx="1287107" cy="905601"/>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66" name="直接箭头连接符 65"/>
            <p:cNvCxnSpPr>
              <a:stCxn id="59" idx="3"/>
              <a:endCxn id="63" idx="1"/>
            </p:cNvCxnSpPr>
            <p:nvPr/>
          </p:nvCxnSpPr>
          <p:spPr bwMode="auto">
            <a:xfrm>
              <a:off x="15769587" y="3804739"/>
              <a:ext cx="1287107" cy="287977"/>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67" name="直接箭头连接符 66"/>
            <p:cNvCxnSpPr>
              <a:stCxn id="60" idx="3"/>
              <a:endCxn id="63" idx="1"/>
            </p:cNvCxnSpPr>
            <p:nvPr/>
          </p:nvCxnSpPr>
          <p:spPr bwMode="auto">
            <a:xfrm flipV="1">
              <a:off x="15769587" y="4092716"/>
              <a:ext cx="1287107" cy="329646"/>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68" name="直接箭头连接符 67"/>
            <p:cNvCxnSpPr>
              <a:stCxn id="60" idx="3"/>
            </p:cNvCxnSpPr>
            <p:nvPr/>
          </p:nvCxnSpPr>
          <p:spPr bwMode="auto">
            <a:xfrm>
              <a:off x="15769587" y="4422362"/>
              <a:ext cx="1264534" cy="31134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69" name="直接箭头连接符 68"/>
            <p:cNvCxnSpPr>
              <a:stCxn id="61" idx="3"/>
              <a:endCxn id="63" idx="1"/>
            </p:cNvCxnSpPr>
            <p:nvPr/>
          </p:nvCxnSpPr>
          <p:spPr bwMode="auto">
            <a:xfrm flipV="1">
              <a:off x="15769587" y="4092716"/>
              <a:ext cx="1287107" cy="947270"/>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70" name="直接箭头连接符 69"/>
            <p:cNvCxnSpPr>
              <a:stCxn id="61" idx="3"/>
              <a:endCxn id="64" idx="1"/>
            </p:cNvCxnSpPr>
            <p:nvPr/>
          </p:nvCxnSpPr>
          <p:spPr bwMode="auto">
            <a:xfrm flipV="1">
              <a:off x="15769587" y="4710339"/>
              <a:ext cx="1287107" cy="329646"/>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sp>
          <p:nvSpPr>
            <p:cNvPr id="71" name="矩形 70"/>
            <p:cNvSpPr/>
            <p:nvPr/>
          </p:nvSpPr>
          <p:spPr bwMode="auto">
            <a:xfrm>
              <a:off x="16820516" y="6771721"/>
              <a:ext cx="1080245" cy="2023386"/>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2" name="矩形 71"/>
            <p:cNvSpPr/>
            <p:nvPr/>
          </p:nvSpPr>
          <p:spPr bwMode="auto">
            <a:xfrm>
              <a:off x="17056693" y="6918874"/>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3" name="矩形 72"/>
            <p:cNvSpPr/>
            <p:nvPr/>
          </p:nvSpPr>
          <p:spPr bwMode="auto">
            <a:xfrm>
              <a:off x="17056693" y="7536497"/>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4" name="矩形 73"/>
            <p:cNvSpPr/>
            <p:nvPr/>
          </p:nvSpPr>
          <p:spPr bwMode="auto">
            <a:xfrm>
              <a:off x="17056693" y="8154121"/>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5" name="矩形 74"/>
            <p:cNvSpPr/>
            <p:nvPr/>
          </p:nvSpPr>
          <p:spPr bwMode="auto">
            <a:xfrm>
              <a:off x="14925519" y="6138714"/>
              <a:ext cx="1080245" cy="1447433"/>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6" name="矩形 75"/>
            <p:cNvSpPr/>
            <p:nvPr/>
          </p:nvSpPr>
          <p:spPr bwMode="auto">
            <a:xfrm>
              <a:off x="15161696" y="6330366"/>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7" name="矩形 76"/>
            <p:cNvSpPr/>
            <p:nvPr/>
          </p:nvSpPr>
          <p:spPr bwMode="auto">
            <a:xfrm>
              <a:off x="15161696" y="6947989"/>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8" name="矩形 77"/>
            <p:cNvSpPr/>
            <p:nvPr/>
          </p:nvSpPr>
          <p:spPr bwMode="auto">
            <a:xfrm>
              <a:off x="14925519" y="8417704"/>
              <a:ext cx="1080245" cy="1447433"/>
            </a:xfrm>
            <a:prstGeom prst="rect">
              <a:avLst/>
            </a:prstGeom>
            <a:solidFill>
              <a:schemeClr val="bg1"/>
            </a:solidFill>
            <a:ln w="9525" cap="flat" cmpd="sng" algn="ctr">
              <a:solidFill>
                <a:schemeClr val="bg1">
                  <a:lumMod val="65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9" name="矩形 78"/>
            <p:cNvSpPr/>
            <p:nvPr/>
          </p:nvSpPr>
          <p:spPr bwMode="auto">
            <a:xfrm>
              <a:off x="15161696" y="8564857"/>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0" name="矩形 79"/>
            <p:cNvSpPr/>
            <p:nvPr/>
          </p:nvSpPr>
          <p:spPr bwMode="auto">
            <a:xfrm>
              <a:off x="15161696" y="9182480"/>
              <a:ext cx="607890" cy="493833"/>
            </a:xfrm>
            <a:prstGeom prst="rect">
              <a:avLst/>
            </a:prstGeom>
            <a:solidFill>
              <a:srgbClr val="56C4D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81" name="直接箭头连接符 80"/>
            <p:cNvCxnSpPr>
              <a:endCxn id="72" idx="1"/>
            </p:cNvCxnSpPr>
            <p:nvPr/>
          </p:nvCxnSpPr>
          <p:spPr bwMode="auto">
            <a:xfrm>
              <a:off x="15769587" y="6585464"/>
              <a:ext cx="1287107" cy="580327"/>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2" name="直接箭头连接符 81"/>
            <p:cNvCxnSpPr>
              <a:stCxn id="76" idx="3"/>
              <a:endCxn id="73" idx="1"/>
            </p:cNvCxnSpPr>
            <p:nvPr/>
          </p:nvCxnSpPr>
          <p:spPr bwMode="auto">
            <a:xfrm>
              <a:off x="15769587" y="6577283"/>
              <a:ext cx="1287107" cy="1206132"/>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3" name="直接箭头连接符 82"/>
            <p:cNvCxnSpPr>
              <a:stCxn id="76" idx="3"/>
              <a:endCxn id="74" idx="1"/>
            </p:cNvCxnSpPr>
            <p:nvPr/>
          </p:nvCxnSpPr>
          <p:spPr bwMode="auto">
            <a:xfrm>
              <a:off x="15769587" y="6577283"/>
              <a:ext cx="1287107" cy="1823755"/>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4" name="直接箭头连接符 83"/>
            <p:cNvCxnSpPr>
              <a:stCxn id="77" idx="3"/>
            </p:cNvCxnSpPr>
            <p:nvPr/>
          </p:nvCxnSpPr>
          <p:spPr bwMode="auto">
            <a:xfrm>
              <a:off x="15769587" y="7194906"/>
              <a:ext cx="1264534" cy="8181"/>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5" name="直接箭头连接符 84"/>
            <p:cNvCxnSpPr>
              <a:endCxn id="73" idx="1"/>
            </p:cNvCxnSpPr>
            <p:nvPr/>
          </p:nvCxnSpPr>
          <p:spPr bwMode="auto">
            <a:xfrm>
              <a:off x="15769587" y="7243040"/>
              <a:ext cx="1287107" cy="540375"/>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6" name="直接箭头连接符 85"/>
            <p:cNvCxnSpPr>
              <a:stCxn id="77" idx="3"/>
            </p:cNvCxnSpPr>
            <p:nvPr/>
          </p:nvCxnSpPr>
          <p:spPr bwMode="auto">
            <a:xfrm>
              <a:off x="15769587" y="7194906"/>
              <a:ext cx="1264534" cy="1222797"/>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7" name="直接箭头连接符 86"/>
            <p:cNvCxnSpPr>
              <a:stCxn id="80" idx="3"/>
              <a:endCxn id="74" idx="1"/>
            </p:cNvCxnSpPr>
            <p:nvPr/>
          </p:nvCxnSpPr>
          <p:spPr bwMode="auto">
            <a:xfrm flipV="1">
              <a:off x="15769587" y="8401038"/>
              <a:ext cx="1287107" cy="102835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8" name="直接箭头连接符 87"/>
            <p:cNvCxnSpPr>
              <a:stCxn id="80" idx="3"/>
              <a:endCxn id="73" idx="1"/>
            </p:cNvCxnSpPr>
            <p:nvPr/>
          </p:nvCxnSpPr>
          <p:spPr bwMode="auto">
            <a:xfrm flipV="1">
              <a:off x="15769587" y="7783414"/>
              <a:ext cx="1287107" cy="1645982"/>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89" name="直接箭头连接符 88"/>
            <p:cNvCxnSpPr/>
            <p:nvPr/>
          </p:nvCxnSpPr>
          <p:spPr bwMode="auto">
            <a:xfrm flipV="1">
              <a:off x="15769587" y="7243040"/>
              <a:ext cx="1264534" cy="2186357"/>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90" name="直接箭头连接符 89"/>
            <p:cNvCxnSpPr>
              <a:endCxn id="74" idx="1"/>
            </p:cNvCxnSpPr>
            <p:nvPr/>
          </p:nvCxnSpPr>
          <p:spPr bwMode="auto">
            <a:xfrm flipV="1">
              <a:off x="15769587" y="8401038"/>
              <a:ext cx="1287107" cy="444259"/>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91" name="直接箭头连接符 90"/>
            <p:cNvCxnSpPr>
              <a:endCxn id="73" idx="1"/>
            </p:cNvCxnSpPr>
            <p:nvPr/>
          </p:nvCxnSpPr>
          <p:spPr bwMode="auto">
            <a:xfrm flipV="1">
              <a:off x="15769587" y="7783414"/>
              <a:ext cx="1287107" cy="1088942"/>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cxnSp>
          <p:nvCxnSpPr>
            <p:cNvPr id="92" name="直接箭头连接符 91"/>
            <p:cNvCxnSpPr>
              <a:endCxn id="72" idx="1"/>
            </p:cNvCxnSpPr>
            <p:nvPr/>
          </p:nvCxnSpPr>
          <p:spPr bwMode="auto">
            <a:xfrm flipV="1">
              <a:off x="15769587" y="7165791"/>
              <a:ext cx="1287107" cy="1706565"/>
            </a:xfrm>
            <a:prstGeom prst="straightConnector1">
              <a:avLst/>
            </a:prstGeom>
            <a:solidFill>
              <a:schemeClr val="accent1"/>
            </a:solidFill>
            <a:ln w="9525" cap="flat" cmpd="sng" algn="ctr">
              <a:solidFill>
                <a:schemeClr val="tx1">
                  <a:lumMod val="50000"/>
                  <a:lumOff val="50000"/>
                </a:schemeClr>
              </a:solidFill>
              <a:prstDash val="solid"/>
              <a:round/>
              <a:headEnd type="none" w="med" len="med"/>
              <a:tailEnd type="triangle" w="lg" len="med"/>
            </a:ln>
            <a:effectLst/>
          </p:spPr>
        </p:cxnSp>
        <p:sp>
          <p:nvSpPr>
            <p:cNvPr id="93" name="文本框 92"/>
            <p:cNvSpPr txBox="1"/>
            <p:nvPr/>
          </p:nvSpPr>
          <p:spPr bwMode="auto">
            <a:xfrm>
              <a:off x="14857397" y="2380699"/>
              <a:ext cx="3687202" cy="632857"/>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a:solidFill>
                    <a:srgbClr val="505050"/>
                  </a:solidFill>
                  <a:latin typeface="Huawei Sans" panose="020C0503030203020204" pitchFamily="34" charset="0"/>
                </a:rPr>
                <a:t>Wide </a:t>
              </a:r>
              <a:r>
                <a:rPr lang="en-US" sz="1400" b="0" u="none" dirty="0">
                  <a:solidFill>
                    <a:srgbClr val="505050"/>
                  </a:solidFill>
                  <a:latin typeface="Huawei Sans" panose="020C0503030203020204" pitchFamily="34" charset="0"/>
                </a:rPr>
                <a:t>d</a:t>
              </a:r>
              <a:r>
                <a:rPr sz="1400" b="0" u="none" dirty="0">
                  <a:solidFill>
                    <a:srgbClr val="505050"/>
                  </a:solidFill>
                  <a:latin typeface="Huawei Sans" panose="020C0503030203020204" pitchFamily="34" charset="0"/>
                </a:rPr>
                <a:t>ependencies</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94" name="文本框 93"/>
            <p:cNvSpPr txBox="1"/>
            <p:nvPr/>
          </p:nvSpPr>
          <p:spPr bwMode="auto">
            <a:xfrm>
              <a:off x="15342817" y="5503975"/>
              <a:ext cx="2346937" cy="632857"/>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400" b="0" u="none" dirty="0" err="1">
                  <a:solidFill>
                    <a:srgbClr val="505050"/>
                  </a:solidFill>
                  <a:latin typeface="Huawei Sans" panose="020C0503030203020204" pitchFamily="34" charset="0"/>
                </a:rPr>
                <a:t>groupByKey</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95" name="文本框 94"/>
            <p:cNvSpPr txBox="1"/>
            <p:nvPr/>
          </p:nvSpPr>
          <p:spPr bwMode="auto">
            <a:xfrm>
              <a:off x="14713074" y="9983814"/>
              <a:ext cx="4071790" cy="1063793"/>
            </a:xfrm>
            <a:prstGeom prst="rect">
              <a:avLst/>
            </a:prstGeom>
            <a:noFill/>
            <a:ln w="9525">
              <a:noFill/>
              <a:miter lim="800000"/>
              <a:headEnd/>
              <a:tailEnd/>
            </a:ln>
          </p:spPr>
          <p:txBody>
            <a:bodyPr wrap="square" lIns="99980" tIns="49986" rIns="99980" bIns="49986" rtlCol="0">
              <a:noAutofit/>
            </a:bodyPr>
            <a:lstStyle/>
            <a:p>
              <a:pPr defTabSz="1001549" eaLnBrk="0" fontAlgn="ctr" hangingPunct="0"/>
              <a:r>
                <a:rPr sz="1400" b="0" u="none" dirty="0">
                  <a:solidFill>
                    <a:srgbClr val="505050"/>
                  </a:solidFill>
                  <a:latin typeface="Huawei Sans" panose="020C0503030203020204" pitchFamily="34" charset="0"/>
                </a:rPr>
                <a:t>join with inputs not</a:t>
              </a:r>
            </a:p>
            <a:p>
              <a:pPr defTabSz="1001549" eaLnBrk="0" fontAlgn="ctr" hangingPunct="0"/>
              <a:r>
                <a:rPr sz="1400" b="0" u="none" dirty="0">
                  <a:solidFill>
                    <a:srgbClr val="505050"/>
                  </a:solidFill>
                  <a:latin typeface="Huawei Sans" panose="020C0503030203020204" pitchFamily="34" charset="0"/>
                </a:rPr>
                <a:t>co-partitioned </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pic>
        <p:nvPicPr>
          <p:cNvPr id="96" name="Graphic 95">
            <a:extLst>
              <a:ext uri="{FF2B5EF4-FFF2-40B4-BE49-F238E27FC236}">
                <a16:creationId xmlns:a16="http://schemas.microsoft.com/office/drawing/2014/main" id="{AEDBAE59-BB4F-477A-8DDF-ABDB468DA86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61707"/>
            <a:ext cx="2090144" cy="353721"/>
          </a:xfrm>
          <a:prstGeom prst="rect">
            <a:avLst/>
          </a:prstGeom>
        </p:spPr>
      </p:pic>
      <p:pic>
        <p:nvPicPr>
          <p:cNvPr id="97" name="Picture 96">
            <a:extLst>
              <a:ext uri="{FF2B5EF4-FFF2-40B4-BE49-F238E27FC236}">
                <a16:creationId xmlns:a16="http://schemas.microsoft.com/office/drawing/2014/main" id="{F6363702-E5C1-4F01-8255-7E2B3CCD437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98" name="Rectangle 97">
            <a:extLst>
              <a:ext uri="{FF2B5EF4-FFF2-40B4-BE49-F238E27FC236}">
                <a16:creationId xmlns:a16="http://schemas.microsoft.com/office/drawing/2014/main" id="{E2929358-5866-4CE5-9177-F7BE2B55085A}"/>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99" name="TextBox 98">
            <a:extLst>
              <a:ext uri="{FF2B5EF4-FFF2-40B4-BE49-F238E27FC236}">
                <a16:creationId xmlns:a16="http://schemas.microsoft.com/office/drawing/2014/main" id="{91060DF4-DAA7-4696-B0FA-BD4DF0B23D73}"/>
              </a:ext>
            </a:extLst>
          </p:cNvPr>
          <p:cNvSpPr txBox="1"/>
          <p:nvPr/>
        </p:nvSpPr>
        <p:spPr>
          <a:xfrm>
            <a:off x="292001" y="62300"/>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0" name="TextBox 99">
            <a:extLst>
              <a:ext uri="{FF2B5EF4-FFF2-40B4-BE49-F238E27FC236}">
                <a16:creationId xmlns:a16="http://schemas.microsoft.com/office/drawing/2014/main" id="{91C2C159-4B18-4652-82BF-02C5FB51B51D}"/>
              </a:ext>
            </a:extLst>
          </p:cNvPr>
          <p:cNvSpPr txBox="1"/>
          <p:nvPr/>
        </p:nvSpPr>
        <p:spPr>
          <a:xfrm>
            <a:off x="292100" y="224157"/>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5847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1000"/>
                                        <p:tgtEl>
                                          <p:spTgt spid="7"/>
                                        </p:tgtEl>
                                      </p:cBhvr>
                                    </p:animEffect>
                                  </p:childTnLst>
                                </p:cTn>
                              </p:par>
                            </p:childTnLst>
                          </p:cTn>
                        </p:par>
                        <p:par>
                          <p:cTn id="12" fill="hold">
                            <p:stCondLst>
                              <p:cond delay="1500"/>
                            </p:stCondLst>
                            <p:childTnLst>
                              <p:par>
                                <p:cTn id="13" presetID="16" presetClass="entr" presetSubtype="42"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Horizontal)">
                                      <p:cBhvr>
                                        <p:cTn id="15" dur="500"/>
                                        <p:tgtEl>
                                          <p:spTgt spid="6"/>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wipe(left)">
                                      <p:cBhvr>
                                        <p:cTn id="19" dur="10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9263" y="1202380"/>
            <a:ext cx="11293475" cy="1001920"/>
          </a:xfrm>
        </p:spPr>
        <p:txBody>
          <a:bodyPr>
            <a:noAutofit/>
          </a:bodyPr>
          <a:lstStyle/>
          <a:p>
            <a:pPr fontAlgn="ctr"/>
            <a:r>
              <a:rPr lang="zh-CN" altLang="en-US" sz="2800" b="1" dirty="0">
                <a:solidFill>
                  <a:srgbClr val="784658"/>
                </a:solidFill>
                <a:ea typeface="+mn-ea"/>
                <a:cs typeface="+mn-cs"/>
              </a:rPr>
              <a:t>Differences Between Wide and Narrow Dependencies </a:t>
            </a:r>
            <a:r>
              <a:rPr lang="en-US" altLang="zh-CN" sz="2800" b="1" dirty="0">
                <a:solidFill>
                  <a:srgbClr val="784658"/>
                </a:solidFill>
                <a:ea typeface="+mn-ea"/>
                <a:cs typeface="+mn-cs"/>
              </a:rPr>
              <a:t>—</a:t>
            </a:r>
            <a:r>
              <a:rPr lang="zh-CN" altLang="en-US" sz="2800" b="1" dirty="0">
                <a:solidFill>
                  <a:srgbClr val="784658"/>
                </a:solidFill>
                <a:ea typeface="+mn-ea"/>
                <a:cs typeface="+mn-cs"/>
              </a:rPr>
              <a:t> Operator</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49262" y="2047837"/>
            <a:ext cx="11293476" cy="4443243"/>
          </a:xfrm>
        </p:spPr>
        <p:txBody>
          <a:bodyPr>
            <a:noAutofit/>
          </a:bodyPr>
          <a:lstStyle/>
          <a:p>
            <a:r>
              <a:rPr lang="en-US" sz="2400" dirty="0"/>
              <a:t>A n</a:t>
            </a:r>
            <a:r>
              <a:rPr sz="2400" b="0" u="none" dirty="0">
                <a:latin typeface="Huawei Sans" panose="020C0503030203020204" pitchFamily="34" charset="0"/>
              </a:rPr>
              <a:t>arrow dependency indicates that </a:t>
            </a:r>
            <a:r>
              <a:rPr lang="en-US" altLang="zh-CN" sz="2400" dirty="0"/>
              <a:t>only one child RDD can use each partition of a parent RDD</a:t>
            </a:r>
            <a:r>
              <a:rPr sz="2400" b="0" u="none" dirty="0">
                <a:latin typeface="Huawei Sans" panose="020C0503030203020204" pitchFamily="34" charset="0"/>
              </a:rPr>
              <a:t>, for example, </a:t>
            </a:r>
            <a:r>
              <a:rPr sz="2400" b="1" u="none" dirty="0">
                <a:latin typeface="Huawei Sans" panose="020C0503030203020204" pitchFamily="34" charset="0"/>
              </a:rPr>
              <a:t>map</a:t>
            </a:r>
            <a:r>
              <a:rPr sz="2400" b="0" u="none" dirty="0">
                <a:latin typeface="Huawei Sans" panose="020C0503030203020204" pitchFamily="34" charset="0"/>
              </a:rPr>
              <a:t>, </a:t>
            </a:r>
            <a:r>
              <a:rPr sz="2400" b="1" u="none" dirty="0">
                <a:latin typeface="Huawei Sans" panose="020C0503030203020204" pitchFamily="34" charset="0"/>
              </a:rPr>
              <a:t>filter</a:t>
            </a:r>
            <a:r>
              <a:rPr sz="2400" b="0" u="none" dirty="0">
                <a:latin typeface="Huawei Sans" panose="020C0503030203020204" pitchFamily="34" charset="0"/>
              </a:rPr>
              <a:t>, and </a:t>
            </a:r>
            <a:r>
              <a:rPr sz="2400" b="1" u="none" dirty="0">
                <a:latin typeface="Huawei Sans" panose="020C0503030203020204" pitchFamily="34" charset="0"/>
              </a:rPr>
              <a:t>union</a:t>
            </a:r>
            <a:r>
              <a:rPr sz="2400" b="0" u="none" dirty="0">
                <a:latin typeface="Huawei Sans" panose="020C0503030203020204" pitchFamily="34" charset="0"/>
              </a:rPr>
              <a:t>.</a:t>
            </a:r>
            <a:endParaRPr lang="en-US" altLang="zh-CN" sz="2400" dirty="0">
              <a:latin typeface="Huawei Sans" panose="020C0503030203020204" pitchFamily="34" charset="0"/>
              <a:sym typeface="Huawei Sans" panose="020C0503030203020204" pitchFamily="34" charset="0"/>
            </a:endParaRPr>
          </a:p>
          <a:p>
            <a:r>
              <a:rPr lang="en-US" sz="2400" b="0" u="none" dirty="0">
                <a:latin typeface="Huawei Sans" panose="020C0503030203020204" pitchFamily="34" charset="0"/>
              </a:rPr>
              <a:t>A w</a:t>
            </a:r>
            <a:r>
              <a:rPr sz="2400" b="0" u="none" dirty="0">
                <a:latin typeface="Huawei Sans" panose="020C0503030203020204" pitchFamily="34" charset="0"/>
              </a:rPr>
              <a:t>ide dependency indicates that the partitions of multiple child RDDs depend on the partition of the same parent RDD, for example, </a:t>
            </a:r>
            <a:r>
              <a:rPr sz="2400" b="1" u="none" dirty="0" err="1">
                <a:latin typeface="Huawei Sans" panose="020C0503030203020204" pitchFamily="34" charset="0"/>
              </a:rPr>
              <a:t>groupByKey</a:t>
            </a:r>
            <a:r>
              <a:rPr sz="2400" b="0" u="none" dirty="0">
                <a:latin typeface="Huawei Sans" panose="020C0503030203020204" pitchFamily="34" charset="0"/>
              </a:rPr>
              <a:t>, </a:t>
            </a:r>
            <a:r>
              <a:rPr sz="2400" b="1" u="none" dirty="0" err="1">
                <a:latin typeface="Huawei Sans" panose="020C0503030203020204" pitchFamily="34" charset="0"/>
              </a:rPr>
              <a:t>reduceByKey</a:t>
            </a:r>
            <a:r>
              <a:rPr sz="2400" b="0" u="none" dirty="0">
                <a:latin typeface="Huawei Sans" panose="020C0503030203020204" pitchFamily="34" charset="0"/>
              </a:rPr>
              <a:t>, and </a:t>
            </a:r>
            <a:r>
              <a:rPr sz="2400" b="1" u="none" dirty="0" err="1">
                <a:latin typeface="Huawei Sans" panose="020C0503030203020204" pitchFamily="34" charset="0"/>
              </a:rPr>
              <a:t>sortByKey</a:t>
            </a:r>
            <a:r>
              <a:rPr sz="2400" b="0" u="none" dirty="0">
                <a:latin typeface="Huawei Sans" panose="020C0503030203020204" pitchFamily="34" charset="0"/>
              </a:rPr>
              <a:t>.</a:t>
            </a:r>
            <a:endParaRPr lang="en-US" altLang="zh-CN" sz="2400" dirty="0">
              <a:latin typeface="Huawei Sans" panose="020C0503030203020204" pitchFamily="34" charset="0"/>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4" name="Graphic 3">
            <a:extLst>
              <a:ext uri="{FF2B5EF4-FFF2-40B4-BE49-F238E27FC236}">
                <a16:creationId xmlns:a16="http://schemas.microsoft.com/office/drawing/2014/main" id="{189BD15B-9007-47BB-B8C5-E132B4A78B1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61707"/>
            <a:ext cx="2090144" cy="353721"/>
          </a:xfrm>
          <a:prstGeom prst="rect">
            <a:avLst/>
          </a:prstGeom>
        </p:spPr>
      </p:pic>
      <p:pic>
        <p:nvPicPr>
          <p:cNvPr id="5" name="Picture 4">
            <a:extLst>
              <a:ext uri="{FF2B5EF4-FFF2-40B4-BE49-F238E27FC236}">
                <a16:creationId xmlns:a16="http://schemas.microsoft.com/office/drawing/2014/main" id="{043734CE-3425-4627-B538-E8EDA7BC4F2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6" name="Rectangle 5">
            <a:extLst>
              <a:ext uri="{FF2B5EF4-FFF2-40B4-BE49-F238E27FC236}">
                <a16:creationId xmlns:a16="http://schemas.microsoft.com/office/drawing/2014/main" id="{50422069-50F3-4C79-87CB-F62BCCC3A54C}"/>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F92BBE67-4BBF-4B19-AB56-89A182DC4667}"/>
              </a:ext>
            </a:extLst>
          </p:cNvPr>
          <p:cNvSpPr txBox="1"/>
          <p:nvPr/>
        </p:nvSpPr>
        <p:spPr>
          <a:xfrm>
            <a:off x="292001" y="62300"/>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9A2BE7A-09F1-4460-AEA5-B8D2DAE9E9F2}"/>
              </a:ext>
            </a:extLst>
          </p:cNvPr>
          <p:cNvSpPr txBox="1"/>
          <p:nvPr/>
        </p:nvSpPr>
        <p:spPr>
          <a:xfrm>
            <a:off x="292100" y="224157"/>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8496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600056" y="4000998"/>
            <a:ext cx="1584176" cy="1440160"/>
          </a:xfrm>
          <a:prstGeom prst="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ctr"/>
            <a:endParaRPr lang="zh-CN" altLang="en-US" sz="2000" dirty="0">
              <a:solidFill>
                <a:schemeClr val="tx1"/>
              </a:solidFill>
              <a:latin typeface="Huawei Sans" panose="020C0503030203020204" pitchFamily="34" charset="0"/>
            </a:endParaRPr>
          </a:p>
        </p:txBody>
      </p:sp>
      <p:sp>
        <p:nvSpPr>
          <p:cNvPr id="10" name="矩形 9"/>
          <p:cNvSpPr/>
          <p:nvPr/>
        </p:nvSpPr>
        <p:spPr>
          <a:xfrm>
            <a:off x="4295800" y="3676962"/>
            <a:ext cx="1944216" cy="2124236"/>
          </a:xfrm>
          <a:prstGeom prst="rect">
            <a:avLst/>
          </a:prstGeom>
          <a:solidFill>
            <a:srgbClr val="BEE9EE"/>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fontAlgn="ctr"/>
            <a:endParaRPr lang="zh-CN" altLang="en-US" sz="2000" dirty="0">
              <a:solidFill>
                <a:schemeClr val="tx1"/>
              </a:solidFill>
              <a:latin typeface="Huawei Sans" panose="020C0503030203020204" pitchFamily="34" charset="0"/>
            </a:endParaRPr>
          </a:p>
        </p:txBody>
      </p:sp>
      <p:sp>
        <p:nvSpPr>
          <p:cNvPr id="2" name="标题 1"/>
          <p:cNvSpPr>
            <a:spLocks noGrp="1"/>
          </p:cNvSpPr>
          <p:nvPr>
            <p:ph type="title"/>
          </p:nvPr>
        </p:nvSpPr>
        <p:spPr>
          <a:xfrm>
            <a:off x="455613" y="1056802"/>
            <a:ext cx="11040987" cy="1001920"/>
          </a:xfrm>
        </p:spPr>
        <p:txBody>
          <a:bodyPr>
            <a:noAutofit/>
          </a:bodyPr>
          <a:lstStyle/>
          <a:p>
            <a:pPr fontAlgn="ctr"/>
            <a:r>
              <a:rPr lang="zh-CN" altLang="en-US" sz="2800" b="1" dirty="0">
                <a:solidFill>
                  <a:srgbClr val="784658"/>
                </a:solidFill>
                <a:ea typeface="+mn-ea"/>
                <a:cs typeface="+mn-cs"/>
              </a:rPr>
              <a:t>Differences Between Wide and Narrow Dependencies </a:t>
            </a:r>
            <a:r>
              <a:rPr lang="en-US" altLang="zh-CN" sz="2800" b="1" dirty="0">
                <a:solidFill>
                  <a:srgbClr val="784658"/>
                </a:solidFill>
                <a:ea typeface="+mn-ea"/>
                <a:cs typeface="+mn-cs"/>
              </a:rPr>
              <a:t>—</a:t>
            </a:r>
            <a:r>
              <a:rPr lang="zh-CN" altLang="en-US" sz="2800" b="1" dirty="0">
                <a:solidFill>
                  <a:srgbClr val="784658"/>
                </a:solidFill>
                <a:ea typeface="+mn-ea"/>
                <a:cs typeface="+mn-cs"/>
              </a:rPr>
              <a:t> Fault Tolerance</a:t>
            </a:r>
            <a:endParaRPr lang="zh-CN" altLang="en-US" sz="2800" b="1" dirty="0">
              <a:solidFill>
                <a:srgbClr val="784658"/>
              </a:solidFill>
              <a:ea typeface="+mn-ea"/>
              <a:cs typeface="+mn-cs"/>
              <a:sym typeface="Huawei Sans" panose="020C0503030203020204" pitchFamily="34" charset="0"/>
            </a:endParaRPr>
          </a:p>
        </p:txBody>
      </p:sp>
      <p:sp>
        <p:nvSpPr>
          <p:cNvPr id="4" name="文本占位符 2"/>
          <p:cNvSpPr>
            <a:spLocks noGrp="1"/>
          </p:cNvSpPr>
          <p:nvPr>
            <p:ph type="body" sz="quarter" idx="10"/>
          </p:nvPr>
        </p:nvSpPr>
        <p:spPr/>
        <p:txBody>
          <a:bodyPr>
            <a:noAutofit/>
          </a:bodyPr>
          <a:lstStyle/>
          <a:p>
            <a:pPr>
              <a:lnSpc>
                <a:spcPct val="120000"/>
              </a:lnSpc>
            </a:pPr>
            <a:r>
              <a:rPr sz="2000" b="0" u="none" dirty="0">
                <a:latin typeface="Huawei Sans" panose="020C0503030203020204" pitchFamily="34" charset="0"/>
              </a:rPr>
              <a:t>If a node is faulty:</a:t>
            </a:r>
            <a:endParaRPr lang="en-US" altLang="zh-CN" sz="2000" dirty="0">
              <a:latin typeface="Huawei Sans" panose="020C0503030203020204" pitchFamily="34" charset="0"/>
              <a:sym typeface="Huawei Sans" panose="020C0503030203020204" pitchFamily="34" charset="0"/>
            </a:endParaRPr>
          </a:p>
          <a:p>
            <a:pPr lvl="1">
              <a:lnSpc>
                <a:spcPct val="120000"/>
              </a:lnSpc>
            </a:pPr>
            <a:r>
              <a:rPr sz="1800" b="0" u="none" dirty="0">
                <a:latin typeface="Huawei Sans" panose="020C0503030203020204" pitchFamily="34" charset="0"/>
              </a:rPr>
              <a:t>Narrow dependency: Only the parent RDD partition corresponding to the child RDD partition needs to be recalculated.</a:t>
            </a:r>
            <a:endParaRPr lang="en-US" altLang="zh-CN" sz="1800" dirty="0">
              <a:latin typeface="Huawei Sans" panose="020C0503030203020204" pitchFamily="34" charset="0"/>
              <a:sym typeface="Huawei Sans" panose="020C0503030203020204" pitchFamily="34" charset="0"/>
            </a:endParaRPr>
          </a:p>
          <a:p>
            <a:pPr lvl="1">
              <a:lnSpc>
                <a:spcPct val="120000"/>
              </a:lnSpc>
            </a:pPr>
            <a:r>
              <a:rPr sz="1800" b="0" u="none" dirty="0">
                <a:latin typeface="Huawei Sans" panose="020C0503030203020204" pitchFamily="34" charset="0"/>
              </a:rPr>
              <a:t>Wide dependency: In extreme cases, all parent RDD partitions need to be recalculated.</a:t>
            </a:r>
          </a:p>
          <a:p>
            <a:pPr>
              <a:lnSpc>
                <a:spcPct val="120000"/>
              </a:lnSpc>
            </a:pPr>
            <a:r>
              <a:rPr sz="2000" b="0" u="none" dirty="0">
                <a:latin typeface="Huawei Sans" panose="020C0503030203020204" pitchFamily="34" charset="0"/>
              </a:rPr>
              <a:t>As shown in the following figure, if the b1 partition is lost, a1, a2, and a3 need to be recalculated.</a:t>
            </a:r>
            <a:endParaRPr lang="zh-CN" altLang="en-US" sz="2000" dirty="0">
              <a:latin typeface="Huawei Sans" panose="020C0503030203020204" pitchFamily="34" charset="0"/>
              <a:sym typeface="Huawei Sans" panose="020C0503030203020204" pitchFamily="34" charset="0"/>
            </a:endParaRPr>
          </a:p>
        </p:txBody>
      </p:sp>
      <p:sp>
        <p:nvSpPr>
          <p:cNvPr id="3" name="圆角矩形 2"/>
          <p:cNvSpPr/>
          <p:nvPr/>
        </p:nvSpPr>
        <p:spPr>
          <a:xfrm>
            <a:off x="4655840" y="3892986"/>
            <a:ext cx="1152128" cy="360040"/>
          </a:xfrm>
          <a:prstGeom prst="round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fontAlgn="ctr"/>
            <a:r>
              <a:rPr sz="2000" b="0" u="none">
                <a:solidFill>
                  <a:schemeClr val="tx1"/>
                </a:solidFill>
                <a:latin typeface="Huawei Sans" panose="020C0503030203020204" pitchFamily="34" charset="0"/>
              </a:rPr>
              <a:t>a1</a:t>
            </a:r>
            <a:endParaRPr lang="zh-CN" altLang="en-US" sz="2000" dirty="0">
              <a:solidFill>
                <a:schemeClr val="tx1"/>
              </a:solidFill>
              <a:latin typeface="Huawei Sans" panose="020C0503030203020204" pitchFamily="34" charset="0"/>
            </a:endParaRPr>
          </a:p>
        </p:txBody>
      </p:sp>
      <p:sp>
        <p:nvSpPr>
          <p:cNvPr id="6" name="圆角矩形 5"/>
          <p:cNvSpPr/>
          <p:nvPr/>
        </p:nvSpPr>
        <p:spPr>
          <a:xfrm>
            <a:off x="4655840" y="4505054"/>
            <a:ext cx="1152128" cy="360040"/>
          </a:xfrm>
          <a:prstGeom prst="round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fontAlgn="ctr"/>
            <a:r>
              <a:rPr sz="2000" b="0" u="none">
                <a:solidFill>
                  <a:schemeClr val="tx1"/>
                </a:solidFill>
                <a:latin typeface="Huawei Sans" panose="020C0503030203020204" pitchFamily="34" charset="0"/>
              </a:rPr>
              <a:t>a2</a:t>
            </a:r>
            <a:endParaRPr lang="zh-CN" altLang="en-US" sz="2000" dirty="0">
              <a:solidFill>
                <a:schemeClr val="tx1"/>
              </a:solidFill>
              <a:latin typeface="Huawei Sans" panose="020C0503030203020204" pitchFamily="34" charset="0"/>
            </a:endParaRPr>
          </a:p>
        </p:txBody>
      </p:sp>
      <p:sp>
        <p:nvSpPr>
          <p:cNvPr id="7" name="圆角矩形 6"/>
          <p:cNvSpPr/>
          <p:nvPr/>
        </p:nvSpPr>
        <p:spPr>
          <a:xfrm>
            <a:off x="4655840" y="5189130"/>
            <a:ext cx="1152128" cy="360040"/>
          </a:xfrm>
          <a:prstGeom prst="round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fontAlgn="ctr"/>
            <a:r>
              <a:rPr sz="2000" b="0" u="none">
                <a:solidFill>
                  <a:schemeClr val="tx1"/>
                </a:solidFill>
                <a:latin typeface="Huawei Sans" panose="020C0503030203020204" pitchFamily="34" charset="0"/>
              </a:rPr>
              <a:t>a3</a:t>
            </a:r>
            <a:endParaRPr lang="zh-CN" altLang="en-US" sz="2000" dirty="0">
              <a:solidFill>
                <a:schemeClr val="tx1"/>
              </a:solidFill>
              <a:latin typeface="Huawei Sans" panose="020C0503030203020204" pitchFamily="34" charset="0"/>
            </a:endParaRPr>
          </a:p>
        </p:txBody>
      </p:sp>
      <p:sp>
        <p:nvSpPr>
          <p:cNvPr id="8" name="圆角矩形 7"/>
          <p:cNvSpPr/>
          <p:nvPr/>
        </p:nvSpPr>
        <p:spPr>
          <a:xfrm>
            <a:off x="6780076" y="4181018"/>
            <a:ext cx="1152128" cy="360040"/>
          </a:xfrm>
          <a:prstGeom prst="roundRect">
            <a:avLst/>
          </a:prstGeom>
          <a:solidFill>
            <a:srgbClr val="FDE397"/>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fontAlgn="ctr"/>
            <a:r>
              <a:rPr sz="2000" b="0" u="none">
                <a:solidFill>
                  <a:schemeClr val="tx1"/>
                </a:solidFill>
                <a:latin typeface="Huawei Sans" panose="020C0503030203020204" pitchFamily="34" charset="0"/>
              </a:rPr>
              <a:t>b1</a:t>
            </a:r>
            <a:endParaRPr lang="zh-CN" altLang="en-US" sz="2000" dirty="0">
              <a:solidFill>
                <a:schemeClr val="tx1"/>
              </a:solidFill>
              <a:latin typeface="Huawei Sans" panose="020C0503030203020204" pitchFamily="34" charset="0"/>
            </a:endParaRPr>
          </a:p>
        </p:txBody>
      </p:sp>
      <p:sp>
        <p:nvSpPr>
          <p:cNvPr id="9" name="圆角矩形 8"/>
          <p:cNvSpPr/>
          <p:nvPr/>
        </p:nvSpPr>
        <p:spPr>
          <a:xfrm>
            <a:off x="6780076" y="4829090"/>
            <a:ext cx="1152128" cy="360040"/>
          </a:xfrm>
          <a:prstGeom prst="roundRect">
            <a:avLst/>
          </a:prstGeom>
          <a:solidFill>
            <a:srgbClr val="56C4D2"/>
          </a:solidFill>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fontAlgn="ctr"/>
            <a:r>
              <a:rPr sz="2000" b="0" u="none">
                <a:solidFill>
                  <a:schemeClr val="tx1"/>
                </a:solidFill>
                <a:latin typeface="Huawei Sans" panose="020C0503030203020204" pitchFamily="34" charset="0"/>
              </a:rPr>
              <a:t>b2</a:t>
            </a:r>
            <a:endParaRPr lang="zh-CN" altLang="en-US" sz="2000" dirty="0">
              <a:solidFill>
                <a:schemeClr val="tx1"/>
              </a:solidFill>
              <a:latin typeface="Huawei Sans" panose="020C0503030203020204" pitchFamily="34" charset="0"/>
            </a:endParaRPr>
          </a:p>
        </p:txBody>
      </p:sp>
      <p:cxnSp>
        <p:nvCxnSpPr>
          <p:cNvPr id="13" name="直接箭头连接符 12"/>
          <p:cNvCxnSpPr>
            <a:endCxn id="8" idx="1"/>
          </p:cNvCxnSpPr>
          <p:nvPr/>
        </p:nvCxnSpPr>
        <p:spPr>
          <a:xfrm>
            <a:off x="5807968" y="4037002"/>
            <a:ext cx="972108" cy="324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3" idx="3"/>
            <a:endCxn id="9" idx="1"/>
          </p:cNvCxnSpPr>
          <p:nvPr/>
        </p:nvCxnSpPr>
        <p:spPr>
          <a:xfrm>
            <a:off x="5807968" y="4073006"/>
            <a:ext cx="972108" cy="9361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stCxn id="6" idx="3"/>
          </p:cNvCxnSpPr>
          <p:nvPr/>
        </p:nvCxnSpPr>
        <p:spPr>
          <a:xfrm flipV="1">
            <a:off x="5807968" y="4361038"/>
            <a:ext cx="972108" cy="324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6" idx="3"/>
          </p:cNvCxnSpPr>
          <p:nvPr/>
        </p:nvCxnSpPr>
        <p:spPr>
          <a:xfrm>
            <a:off x="5807968" y="4685074"/>
            <a:ext cx="936104" cy="288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a:stCxn id="7" idx="3"/>
          </p:cNvCxnSpPr>
          <p:nvPr/>
        </p:nvCxnSpPr>
        <p:spPr>
          <a:xfrm flipV="1">
            <a:off x="5807968" y="4397042"/>
            <a:ext cx="900100" cy="9721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flipV="1">
            <a:off x="5807968" y="4973106"/>
            <a:ext cx="936104" cy="3960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5123892" y="5805264"/>
            <a:ext cx="352982" cy="400110"/>
          </a:xfrm>
          <a:prstGeom prst="rect">
            <a:avLst/>
          </a:prstGeom>
          <a:noFill/>
        </p:spPr>
        <p:txBody>
          <a:bodyPr wrap="none" rtlCol="0">
            <a:noAutofit/>
          </a:bodyPr>
          <a:lstStyle/>
          <a:p>
            <a:pPr fontAlgn="ctr"/>
            <a:r>
              <a:rPr sz="2000" b="0" u="none">
                <a:latin typeface="Huawei Sans" panose="020C0503030203020204" pitchFamily="34" charset="0"/>
              </a:rPr>
              <a:t>A</a:t>
            </a:r>
            <a:endParaRPr lang="zh-CN" altLang="en-US" sz="2000" dirty="0">
              <a:latin typeface="Huawei Sans" panose="020C0503030203020204" pitchFamily="34" charset="0"/>
            </a:endParaRPr>
          </a:p>
        </p:txBody>
      </p:sp>
      <p:sp>
        <p:nvSpPr>
          <p:cNvPr id="25" name="文本框 24"/>
          <p:cNvSpPr txBox="1"/>
          <p:nvPr/>
        </p:nvSpPr>
        <p:spPr>
          <a:xfrm>
            <a:off x="7248128" y="5513166"/>
            <a:ext cx="356188" cy="400110"/>
          </a:xfrm>
          <a:prstGeom prst="rect">
            <a:avLst/>
          </a:prstGeom>
          <a:noFill/>
        </p:spPr>
        <p:txBody>
          <a:bodyPr wrap="none" rtlCol="0">
            <a:noAutofit/>
          </a:bodyPr>
          <a:lstStyle/>
          <a:p>
            <a:pPr fontAlgn="ctr"/>
            <a:r>
              <a:rPr sz="2000" b="0" u="none">
                <a:latin typeface="Huawei Sans" panose="020C0503030203020204" pitchFamily="34" charset="0"/>
              </a:rPr>
              <a:t>B</a:t>
            </a:r>
            <a:endParaRPr lang="zh-CN" altLang="en-US" sz="2000" dirty="0">
              <a:latin typeface="Huawei Sans" panose="020C0503030203020204" pitchFamily="34" charset="0"/>
            </a:endParaRPr>
          </a:p>
        </p:txBody>
      </p:sp>
      <p:pic>
        <p:nvPicPr>
          <p:cNvPr id="20" name="Graphic 19">
            <a:extLst>
              <a:ext uri="{FF2B5EF4-FFF2-40B4-BE49-F238E27FC236}">
                <a16:creationId xmlns:a16="http://schemas.microsoft.com/office/drawing/2014/main" id="{E9C34628-861A-4767-8FA4-EB675EB28F4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61707"/>
            <a:ext cx="2090144" cy="353721"/>
          </a:xfrm>
          <a:prstGeom prst="rect">
            <a:avLst/>
          </a:prstGeom>
        </p:spPr>
      </p:pic>
      <p:pic>
        <p:nvPicPr>
          <p:cNvPr id="22" name="Picture 21">
            <a:extLst>
              <a:ext uri="{FF2B5EF4-FFF2-40B4-BE49-F238E27FC236}">
                <a16:creationId xmlns:a16="http://schemas.microsoft.com/office/drawing/2014/main" id="{45B5F043-4688-4FE1-A2A8-3810AD52B71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462836"/>
            <a:ext cx="1632198" cy="1529835"/>
          </a:xfrm>
          <a:prstGeom prst="rect">
            <a:avLst/>
          </a:prstGeom>
        </p:spPr>
      </p:pic>
      <p:sp>
        <p:nvSpPr>
          <p:cNvPr id="26" name="Rectangle 25">
            <a:extLst>
              <a:ext uri="{FF2B5EF4-FFF2-40B4-BE49-F238E27FC236}">
                <a16:creationId xmlns:a16="http://schemas.microsoft.com/office/drawing/2014/main" id="{2F8D7ED8-52CC-446B-8524-B4952EFFAAB7}"/>
              </a:ext>
            </a:extLst>
          </p:cNvPr>
          <p:cNvSpPr/>
          <p:nvPr/>
        </p:nvSpPr>
        <p:spPr>
          <a:xfrm>
            <a:off x="304800" y="-249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33" name="TextBox 32">
            <a:extLst>
              <a:ext uri="{FF2B5EF4-FFF2-40B4-BE49-F238E27FC236}">
                <a16:creationId xmlns:a16="http://schemas.microsoft.com/office/drawing/2014/main" id="{F79F754B-B04E-422D-9704-70FD15617DBE}"/>
              </a:ext>
            </a:extLst>
          </p:cNvPr>
          <p:cNvSpPr txBox="1"/>
          <p:nvPr/>
        </p:nvSpPr>
        <p:spPr>
          <a:xfrm>
            <a:off x="292001" y="-129086"/>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4" name="TextBox 33">
            <a:extLst>
              <a:ext uri="{FF2B5EF4-FFF2-40B4-BE49-F238E27FC236}">
                <a16:creationId xmlns:a16="http://schemas.microsoft.com/office/drawing/2014/main" id="{D87DD629-9580-4E02-9D8E-BBB89411DE56}"/>
              </a:ext>
            </a:extLst>
          </p:cNvPr>
          <p:cNvSpPr txBox="1"/>
          <p:nvPr/>
        </p:nvSpPr>
        <p:spPr>
          <a:xfrm>
            <a:off x="292100" y="202892"/>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9247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Spark Overview</a:t>
            </a:r>
            <a:endParaRPr lang="en-US" altLang="zh-CN" dirty="0">
              <a:solidFill>
                <a:schemeClr val="bg1">
                  <a:lumMod val="50000"/>
                </a:schemeClr>
              </a:solidFill>
              <a:sym typeface="Huawei Sans" panose="020C0503030203020204" pitchFamily="34" charset="0"/>
            </a:endParaRPr>
          </a:p>
          <a:p>
            <a:r>
              <a:rPr lang="zh-CN" altLang="en-US" dirty="0">
                <a:solidFill>
                  <a:schemeClr val="bg1">
                    <a:lumMod val="50000"/>
                  </a:schemeClr>
                </a:solidFill>
              </a:rPr>
              <a:t>Spark </a:t>
            </a:r>
            <a:r>
              <a:rPr lang="en-US" altLang="zh-CN" dirty="0">
                <a:solidFill>
                  <a:schemeClr val="bg1">
                    <a:lumMod val="50000"/>
                  </a:schemeClr>
                </a:solidFill>
              </a:rPr>
              <a:t>Use Cases</a:t>
            </a:r>
            <a:endParaRPr lang="en-US" dirty="0">
              <a:solidFill>
                <a:schemeClr val="bg1">
                  <a:lumMod val="50000"/>
                </a:schemeClr>
              </a:solidFill>
            </a:endParaRPr>
          </a:p>
          <a:p>
            <a:pPr algn="l"/>
            <a:r>
              <a:rPr lang="en-US" dirty="0">
                <a:solidFill>
                  <a:schemeClr val="bg1">
                    <a:lumMod val="50000"/>
                  </a:schemeClr>
                </a:solidFill>
              </a:rPr>
              <a:t>Spark Data Structure </a:t>
            </a:r>
          </a:p>
          <a:p>
            <a:pPr algn="l"/>
            <a:r>
              <a:rPr lang="en-US" b="1" dirty="0"/>
              <a:t>RDD Operations Type</a:t>
            </a:r>
          </a:p>
          <a:p>
            <a:r>
              <a:rPr lang="en-US" dirty="0">
                <a:solidFill>
                  <a:schemeClr val="bg1">
                    <a:lumMod val="50000"/>
                  </a:schemeClr>
                </a:solidFill>
              </a:rPr>
              <a:t>Spark Architecture</a:t>
            </a:r>
          </a:p>
          <a:p>
            <a:r>
              <a:rPr lang="en-US" dirty="0">
                <a:solidFill>
                  <a:schemeClr val="bg1">
                    <a:lumMod val="50000"/>
                  </a:schemeClr>
                </a:solidFill>
              </a:rPr>
              <a:t>Structured Streaming Overview</a:t>
            </a: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586553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5613" y="1234277"/>
            <a:ext cx="11293475" cy="497095"/>
          </a:xfrm>
        </p:spPr>
        <p:txBody>
          <a:bodyPr>
            <a:noAutofit/>
          </a:bodyPr>
          <a:lstStyle/>
          <a:p>
            <a:pPr fontAlgn="ctr"/>
            <a:r>
              <a:rPr lang="zh-CN" altLang="en-US" sz="2800" b="1" dirty="0">
                <a:solidFill>
                  <a:srgbClr val="784658"/>
                </a:solidFill>
                <a:ea typeface="+mn-ea"/>
                <a:cs typeface="+mn-cs"/>
              </a:rPr>
              <a:t>RDD Operation Type</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55612" y="1731372"/>
            <a:ext cx="11293476" cy="4196184"/>
          </a:xfrm>
        </p:spPr>
        <p:txBody>
          <a:bodyPr>
            <a:noAutofit/>
          </a:bodyPr>
          <a:lstStyle/>
          <a:p>
            <a:pPr marL="0" indent="0">
              <a:buNone/>
            </a:pPr>
            <a:r>
              <a:rPr sz="2400" b="1" u="none" dirty="0">
                <a:latin typeface="Huawei Sans" panose="020C0503030203020204" pitchFamily="34" charset="0"/>
              </a:rPr>
              <a:t>Spark operations can be classified into creation, </a:t>
            </a:r>
            <a:r>
              <a:rPr lang="en-US" sz="2400" b="1" u="none" dirty="0">
                <a:latin typeface="Huawei Sans" panose="020C0503030203020204" pitchFamily="34" charset="0"/>
              </a:rPr>
              <a:t>Transformation</a:t>
            </a:r>
            <a:r>
              <a:rPr sz="2400" b="1" u="none" dirty="0">
                <a:latin typeface="Huawei Sans" panose="020C0503030203020204" pitchFamily="34" charset="0"/>
              </a:rPr>
              <a:t>, control, and </a:t>
            </a:r>
            <a:r>
              <a:rPr lang="en-US" sz="2400" b="1" u="none" dirty="0">
                <a:latin typeface="Huawei Sans" panose="020C0503030203020204" pitchFamily="34" charset="0"/>
              </a:rPr>
              <a:t>Action</a:t>
            </a:r>
            <a:r>
              <a:rPr sz="2400" b="0" u="none" dirty="0">
                <a:latin typeface="Huawei Sans" panose="020C0503030203020204" pitchFamily="34" charset="0"/>
              </a:rPr>
              <a:t>.</a:t>
            </a:r>
            <a:endParaRPr lang="en-US" sz="2400" b="0" u="none" dirty="0">
              <a:latin typeface="Huawei Sans" panose="020C0503030203020204" pitchFamily="34" charset="0"/>
            </a:endParaRPr>
          </a:p>
          <a:p>
            <a:pPr marL="0" indent="0">
              <a:buNone/>
            </a:pPr>
            <a:endParaRPr lang="en-US" altLang="zh-CN" sz="1050" dirty="0">
              <a:latin typeface="Huawei Sans" panose="020C0503030203020204" pitchFamily="34" charset="0"/>
              <a:sym typeface="Huawei Sans" panose="020C0503030203020204" pitchFamily="34" charset="0"/>
            </a:endParaRPr>
          </a:p>
          <a:p>
            <a:pPr lvl="1"/>
            <a:r>
              <a:rPr sz="2000" b="1" u="none" dirty="0">
                <a:latin typeface="Huawei Sans" panose="020C0503030203020204" pitchFamily="34" charset="0"/>
              </a:rPr>
              <a:t>Creation</a:t>
            </a:r>
            <a:r>
              <a:rPr sz="1800" b="0" u="none" dirty="0">
                <a:latin typeface="Huawei Sans" panose="020C0503030203020204" pitchFamily="34" charset="0"/>
              </a:rPr>
              <a:t>: </a:t>
            </a:r>
            <a:r>
              <a:rPr sz="2000" b="0" u="none" dirty="0">
                <a:latin typeface="Huawei Sans" panose="020C0503030203020204" pitchFamily="34" charset="0"/>
              </a:rPr>
              <a:t>used to create an RDD. An RDD is created through a memory collection and an external storage system</a:t>
            </a:r>
            <a:r>
              <a:rPr lang="ar-EG" sz="2000" b="0" u="none" dirty="0">
                <a:latin typeface="Huawei Sans" panose="020C0503030203020204" pitchFamily="34" charset="0"/>
              </a:rPr>
              <a:t> </a:t>
            </a:r>
            <a:r>
              <a:rPr lang="en-US" sz="2000" dirty="0">
                <a:latin typeface="Huawei Sans" panose="020C0503030203020204" pitchFamily="34" charset="0"/>
              </a:rPr>
              <a:t>or by a transformation operation</a:t>
            </a:r>
            <a:r>
              <a:rPr lang="en-US" sz="1400" b="0" i="0" dirty="0">
                <a:solidFill>
                  <a:srgbClr val="343541"/>
                </a:solidFill>
                <a:effectLst/>
                <a:latin typeface="Söhne"/>
              </a:rPr>
              <a:t>.</a:t>
            </a:r>
            <a:endParaRPr lang="en-US" sz="1800" b="0" u="none" dirty="0">
              <a:latin typeface="Huawei Sans" panose="020C0503030203020204" pitchFamily="34" charset="0"/>
            </a:endParaRPr>
          </a:p>
          <a:p>
            <a:pPr marL="457200" lvl="1" indent="0">
              <a:buNone/>
            </a:pPr>
            <a:endParaRPr lang="en-US" altLang="zh-CN" sz="1800" dirty="0">
              <a:latin typeface="Huawei Sans" panose="020C0503030203020204" pitchFamily="34" charset="0"/>
              <a:sym typeface="Huawei Sans" panose="020C0503030203020204" pitchFamily="34" charset="0"/>
            </a:endParaRPr>
          </a:p>
          <a:p>
            <a:pPr lvl="1"/>
            <a:r>
              <a:rPr sz="2000" b="1" u="none" dirty="0">
                <a:latin typeface="Huawei Sans" panose="020C0503030203020204" pitchFamily="34" charset="0"/>
              </a:rPr>
              <a:t>Transformation</a:t>
            </a:r>
            <a:r>
              <a:rPr sz="2000" b="0" u="none" dirty="0">
                <a:latin typeface="Huawei Sans" panose="020C0503030203020204" pitchFamily="34" charset="0"/>
              </a:rPr>
              <a:t>: An RDD is transformed into a new RDD through certain operations. The transformation operation of the RDD is a lazy operation, which only defines a new RDD but does not execute it immediately.</a:t>
            </a:r>
            <a:endParaRPr lang="en-US" sz="2000" dirty="0"/>
          </a:p>
          <a:p>
            <a:pPr marL="403039" lvl="1" indent="0">
              <a:buNone/>
            </a:pPr>
            <a:endParaRPr lang="en-US" altLang="zh-CN" sz="2000" dirty="0">
              <a:latin typeface="Huawei Sans" panose="020C0503030203020204" pitchFamily="34" charset="0"/>
              <a:sym typeface="Huawei Sans" panose="020C0503030203020204" pitchFamily="34" charset="0"/>
            </a:endParaRPr>
          </a:p>
          <a:p>
            <a:pPr marL="0" indent="0">
              <a:buNone/>
            </a:pPr>
            <a:endParaRPr lang="en-US" altLang="zh-CN" sz="2000" dirty="0">
              <a:latin typeface="Huawei Sans" panose="020C0503030203020204" pitchFamily="34" charset="0"/>
              <a:sym typeface="Huawei Sans" panose="020C0503030203020204" pitchFamily="34" charset="0"/>
            </a:endParaRPr>
          </a:p>
          <a:p>
            <a:endParaRPr lang="en-US" altLang="zh-CN" sz="2000" dirty="0">
              <a:latin typeface="Huawei Sans" panose="020C0503030203020204" pitchFamily="34" charset="0"/>
              <a:sym typeface="Huawei Sans" panose="020C0503030203020204" pitchFamily="34" charset="0"/>
            </a:endParaRPr>
          </a:p>
          <a:p>
            <a:pPr lvl="1"/>
            <a:endParaRPr lang="zh-CN" altLang="en-US" sz="18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10A4C967-5D55-47A6-A735-6E847746ED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8D63E93A-5AF3-49A8-910C-21E3D2CD2D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D790BD50-E39D-4227-9803-B15168FFAAC9}"/>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61CCC69B-9989-490A-B508-117286506A2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B7E182E-09E8-44DC-8993-A77AB8A01A3A}"/>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6145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6700" y="1493419"/>
            <a:ext cx="11293475" cy="497095"/>
          </a:xfrm>
        </p:spPr>
        <p:txBody>
          <a:bodyPr>
            <a:noAutofit/>
          </a:bodyPr>
          <a:lstStyle/>
          <a:p>
            <a:pPr fontAlgn="ctr"/>
            <a:r>
              <a:rPr lang="zh-CN" altLang="en-US" sz="2800" b="1" dirty="0">
                <a:solidFill>
                  <a:srgbClr val="784658"/>
                </a:solidFill>
                <a:ea typeface="+mn-ea"/>
                <a:cs typeface="+mn-cs"/>
              </a:rPr>
              <a:t>RDD Operation Type</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361506" y="1818167"/>
            <a:ext cx="10931969" cy="4896199"/>
          </a:xfrm>
        </p:spPr>
        <p:txBody>
          <a:bodyPr>
            <a:noAutofit/>
          </a:bodyPr>
          <a:lstStyle/>
          <a:p>
            <a:pPr marL="403039" lvl="1" indent="0">
              <a:buNone/>
            </a:pPr>
            <a:endParaRPr lang="en-US" altLang="zh-CN" sz="1800" dirty="0">
              <a:latin typeface="Huawei Sans" panose="020C0503030203020204" pitchFamily="34" charset="0"/>
              <a:sym typeface="Huawei Sans" panose="020C0503030203020204" pitchFamily="34" charset="0"/>
            </a:endParaRPr>
          </a:p>
          <a:p>
            <a:pPr lvl="1"/>
            <a:r>
              <a:rPr sz="2000" b="1" u="none" dirty="0">
                <a:latin typeface="Huawei Sans" panose="020C0503030203020204" pitchFamily="34" charset="0"/>
              </a:rPr>
              <a:t>Control</a:t>
            </a:r>
            <a:r>
              <a:rPr sz="1800" b="0" u="none" dirty="0">
                <a:latin typeface="Huawei Sans" panose="020C0503030203020204" pitchFamily="34" charset="0"/>
              </a:rPr>
              <a:t>: </a:t>
            </a:r>
            <a:r>
              <a:rPr sz="2000" dirty="0">
                <a:latin typeface="Huawei Sans" panose="020C0503030203020204" pitchFamily="34" charset="0"/>
              </a:rPr>
              <a:t>RDD persistence is performed. An RDD can be stored in the disk or memory based on different storage policies</a:t>
            </a:r>
            <a:r>
              <a:rPr lang="ar-EG" sz="2000" dirty="0">
                <a:latin typeface="Huawei Sans" panose="020C0503030203020204" pitchFamily="34" charset="0"/>
              </a:rPr>
              <a:t>.</a:t>
            </a:r>
          </a:p>
          <a:p>
            <a:pPr lvl="1"/>
            <a:endParaRPr sz="900" dirty="0">
              <a:latin typeface="Huawei Sans" panose="020C0503030203020204" pitchFamily="34" charset="0"/>
            </a:endParaRPr>
          </a:p>
          <a:p>
            <a:pPr lvl="1"/>
            <a:r>
              <a:rPr sz="2000" b="1" u="none" dirty="0">
                <a:latin typeface="Huawei Sans" panose="020C0503030203020204" pitchFamily="34" charset="0"/>
              </a:rPr>
              <a:t>Action</a:t>
            </a:r>
            <a:r>
              <a:rPr sz="1800" b="0" u="none" dirty="0">
                <a:latin typeface="Huawei Sans" panose="020C0503030203020204" pitchFamily="34" charset="0"/>
              </a:rPr>
              <a:t>: </a:t>
            </a:r>
            <a:r>
              <a:rPr lang="en-US" sz="2000" b="0" u="none" dirty="0">
                <a:latin typeface="Huawei Sans" panose="020C0503030203020204" pitchFamily="34" charset="0"/>
              </a:rPr>
              <a:t>a</a:t>
            </a:r>
            <a:r>
              <a:rPr sz="2000" b="0" u="none" dirty="0">
                <a:latin typeface="Huawei Sans" panose="020C0503030203020204" pitchFamily="34" charset="0"/>
              </a:rPr>
              <a:t>n operation that can trigger Spark running. </a:t>
            </a:r>
            <a:r>
              <a:rPr lang="en-US" sz="2000" b="0" u="none" dirty="0">
                <a:latin typeface="Huawei Sans" panose="020C0503030203020204" pitchFamily="34" charset="0"/>
              </a:rPr>
              <a:t>There are </a:t>
            </a:r>
            <a:r>
              <a:rPr lang="en-US" sz="2000" dirty="0"/>
              <a:t>two types of a</a:t>
            </a:r>
            <a:r>
              <a:rPr sz="2000" b="0" u="none" dirty="0">
                <a:latin typeface="Huawei Sans" panose="020C0503030203020204" pitchFamily="34" charset="0"/>
              </a:rPr>
              <a:t>ction operations in Spark. One is to output the calculation result, and the other is to save the RDD to an external file system or database.</a:t>
            </a:r>
          </a:p>
          <a:p>
            <a:endParaRPr lang="en-US" altLang="zh-CN" sz="2000" dirty="0">
              <a:latin typeface="Huawei Sans" panose="020C0503030203020204" pitchFamily="34" charset="0"/>
              <a:sym typeface="Huawei Sans" panose="020C0503030203020204" pitchFamily="34" charset="0"/>
            </a:endParaRPr>
          </a:p>
          <a:p>
            <a:endParaRPr lang="en-US" altLang="zh-CN" sz="2000" dirty="0">
              <a:latin typeface="Huawei Sans" panose="020C0503030203020204" pitchFamily="34" charset="0"/>
              <a:sym typeface="Huawei Sans" panose="020C0503030203020204" pitchFamily="34" charset="0"/>
            </a:endParaRPr>
          </a:p>
          <a:p>
            <a:pPr lvl="1"/>
            <a:endParaRPr lang="zh-CN" altLang="en-US" sz="18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1491EA3B-C7DE-477F-8A19-DCF333FAD3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6B35C48C-27BA-4B30-A104-7FADB35E3E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58E43703-82C5-48C3-B731-D2AA7DBC1B62}"/>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4C4ED6C0-1063-4E2A-9857-3CF3D273D2B9}"/>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0CC92BAB-E6C3-441C-9EFC-68FB83D59481}"/>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1040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766425" y="1336055"/>
            <a:ext cx="11293475" cy="497095"/>
          </a:xfrm>
        </p:spPr>
        <p:txBody>
          <a:bodyPr>
            <a:noAutofit/>
          </a:bodyPr>
          <a:lstStyle/>
          <a:p>
            <a:pPr fontAlgn="ctr"/>
            <a:r>
              <a:rPr lang="zh-CN" altLang="en-US" sz="2800" b="1" dirty="0">
                <a:solidFill>
                  <a:srgbClr val="784658"/>
                </a:solidFill>
                <a:ea typeface="+mn-ea"/>
                <a:cs typeface="+mn-cs"/>
              </a:rPr>
              <a:t>Creation Operation</a:t>
            </a:r>
            <a:endParaRPr lang="zh-CN" altLang="en-US" sz="28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49262" y="1929149"/>
            <a:ext cx="11293476" cy="4875042"/>
          </a:xfrm>
        </p:spPr>
        <p:txBody>
          <a:bodyPr>
            <a:noAutofit/>
          </a:bodyPr>
          <a:lstStyle/>
          <a:p>
            <a:r>
              <a:rPr sz="2400" b="0" u="none" dirty="0">
                <a:latin typeface="Huawei Sans" panose="020C0503030203020204" pitchFamily="34" charset="0"/>
              </a:rPr>
              <a:t>Currently, there are two types of basic RDD</a:t>
            </a:r>
          </a:p>
          <a:p>
            <a:pPr lvl="1"/>
            <a:r>
              <a:rPr sz="2000" b="0" u="none" dirty="0">
                <a:latin typeface="Huawei Sans" panose="020C0503030203020204" pitchFamily="34" charset="0"/>
              </a:rPr>
              <a:t>Parallel collection: An existing collection is collected and computed in parallel.</a:t>
            </a:r>
          </a:p>
          <a:p>
            <a:pPr lvl="1"/>
            <a:r>
              <a:rPr sz="2000" b="0" u="none" dirty="0">
                <a:latin typeface="Huawei Sans" panose="020C0503030203020204" pitchFamily="34" charset="0"/>
              </a:rPr>
              <a:t>External storage: A function is executed on each record in a file. The file system must be the HDFS or any storage system supported by Hadoop.</a:t>
            </a:r>
          </a:p>
          <a:p>
            <a:r>
              <a:rPr sz="2400" b="0" u="none" dirty="0">
                <a:latin typeface="Huawei Sans" panose="020C0503030203020204" pitchFamily="34" charset="0"/>
              </a:rPr>
              <a:t>The two types of RDD can be operated in the same way to obtain a series of extensions</a:t>
            </a:r>
            <a:r>
              <a:rPr lang="en-US" altLang="zh-CN" sz="2400" b="0" u="none" dirty="0">
                <a:latin typeface="Huawei Sans" panose="020C0503030203020204" pitchFamily="34" charset="0"/>
              </a:rPr>
              <a:t>,</a:t>
            </a:r>
            <a:r>
              <a:rPr sz="2400" b="0" u="none" dirty="0">
                <a:latin typeface="Huawei Sans" panose="020C0503030203020204" pitchFamily="34" charset="0"/>
              </a:rPr>
              <a:t> such as sub-RDD</a:t>
            </a:r>
            <a:r>
              <a:rPr lang="en-US" altLang="zh-CN" sz="2400" b="0" u="none" dirty="0">
                <a:latin typeface="Huawei Sans" panose="020C0503030203020204" pitchFamily="34" charset="0"/>
              </a:rPr>
              <a:t>,</a:t>
            </a:r>
            <a:r>
              <a:rPr sz="2400" b="0" u="none" dirty="0">
                <a:latin typeface="Huawei Sans" panose="020C0503030203020204" pitchFamily="34" charset="0"/>
              </a:rPr>
              <a:t> and form a lineage diagram.</a:t>
            </a:r>
          </a:p>
          <a:p>
            <a:endParaRPr lang="zh-CN" altLang="en-US"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802835BF-EB76-4943-9BA5-3EA3DE9586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F9527D14-5EDF-4042-BD2C-4735870BAF2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148555B5-BA61-47F4-BCA6-8DDCC5CECA4E}"/>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CE48D947-4DEA-47A6-8E39-489980D7058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D663B513-5BD2-4E9F-ABBA-25C8B3A2B8C1}"/>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0456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82622" y="1814848"/>
            <a:ext cx="11293475" cy="497095"/>
          </a:xfrm>
        </p:spPr>
        <p:txBody>
          <a:bodyPr>
            <a:noAutofit/>
          </a:bodyPr>
          <a:lstStyle/>
          <a:p>
            <a:pPr fontAlgn="ctr"/>
            <a:r>
              <a:rPr lang="zh-CN" altLang="en-US" sz="2400" b="1" dirty="0">
                <a:solidFill>
                  <a:srgbClr val="784658"/>
                </a:solidFill>
                <a:ea typeface="+mn-ea"/>
                <a:cs typeface="+mn-cs"/>
              </a:rPr>
              <a:t>Control Operation</a:t>
            </a:r>
          </a:p>
        </p:txBody>
      </p:sp>
      <p:sp>
        <p:nvSpPr>
          <p:cNvPr id="3" name="文本占位符 2"/>
          <p:cNvSpPr>
            <a:spLocks noGrp="1"/>
          </p:cNvSpPr>
          <p:nvPr>
            <p:ph type="body" sz="quarter" idx="10"/>
          </p:nvPr>
        </p:nvSpPr>
        <p:spPr>
          <a:xfrm>
            <a:off x="449262" y="2351924"/>
            <a:ext cx="11293476" cy="4875042"/>
          </a:xfrm>
        </p:spPr>
        <p:txBody>
          <a:bodyPr>
            <a:noAutofit/>
          </a:bodyPr>
          <a:lstStyle/>
          <a:p>
            <a:pPr algn="l"/>
            <a:r>
              <a:rPr sz="2400" b="0" u="none" dirty="0">
                <a:latin typeface="Huawei Sans" panose="020C0503030203020204" pitchFamily="34" charset="0"/>
              </a:rPr>
              <a:t>Spark </a:t>
            </a:r>
            <a:r>
              <a:rPr sz="2400" dirty="0"/>
              <a:t>can </a:t>
            </a:r>
            <a:r>
              <a:rPr lang="en-US" altLang="zh-CN" sz="2400" dirty="0"/>
              <a:t>persistently </a:t>
            </a:r>
            <a:r>
              <a:rPr sz="2400" dirty="0"/>
              <a:t>store </a:t>
            </a:r>
            <a:r>
              <a:rPr sz="2400" b="0" u="none" dirty="0">
                <a:latin typeface="Huawei Sans" panose="020C0503030203020204" pitchFamily="34" charset="0"/>
              </a:rPr>
              <a:t>RDD to the memory or disk file system persistently. The RDD in memory </a:t>
            </a:r>
            <a:r>
              <a:rPr sz="2400" dirty="0"/>
              <a:t>can </a:t>
            </a:r>
            <a:r>
              <a:rPr lang="en-US" altLang="zh-CN" sz="2400" dirty="0"/>
              <a:t>significantly</a:t>
            </a:r>
            <a:r>
              <a:rPr sz="2400" dirty="0"/>
              <a:t> improve iterative </a:t>
            </a:r>
            <a:r>
              <a:rPr sz="2400" b="0" u="none" dirty="0">
                <a:latin typeface="Huawei Sans" panose="020C0503030203020204" pitchFamily="34" charset="0"/>
              </a:rPr>
              <a:t>computing and data sharing between computing models. Generally, 60% of the memory of the execution node is used to cache data, and the remaining 40% is used to run tasks. In Spark, </a:t>
            </a:r>
            <a:r>
              <a:rPr sz="2400" b="1" u="none" dirty="0">
                <a:latin typeface="Huawei Sans" panose="020C0503030203020204" pitchFamily="34" charset="0"/>
              </a:rPr>
              <a:t>persist</a:t>
            </a:r>
            <a:r>
              <a:rPr sz="2400" b="0" u="none" dirty="0">
                <a:latin typeface="Huawei Sans" panose="020C0503030203020204" pitchFamily="34" charset="0"/>
              </a:rPr>
              <a:t> and </a:t>
            </a:r>
            <a:r>
              <a:rPr sz="2400" b="1" u="none" dirty="0">
                <a:latin typeface="Huawei Sans" panose="020C0503030203020204" pitchFamily="34" charset="0"/>
              </a:rPr>
              <a:t>cache</a:t>
            </a:r>
            <a:r>
              <a:rPr sz="2400" b="0" u="none" dirty="0">
                <a:latin typeface="Huawei Sans" panose="020C0503030203020204" pitchFamily="34" charset="0"/>
              </a:rPr>
              <a:t> operations are used for data persistency. Cache is a special case of </a:t>
            </a:r>
            <a:r>
              <a:rPr sz="2400" b="1" u="none" dirty="0">
                <a:latin typeface="Huawei Sans" panose="020C0503030203020204" pitchFamily="34" charset="0"/>
              </a:rPr>
              <a:t>persist()</a:t>
            </a:r>
            <a:r>
              <a:rPr sz="2400" b="0" u="none" dirty="0">
                <a:latin typeface="Huawei Sans" panose="020C0503030203020204" pitchFamily="34" charset="0"/>
              </a:rPr>
              <a:t>.</a:t>
            </a:r>
          </a:p>
          <a:p>
            <a:pPr algn="l"/>
            <a:endParaRPr lang="zh-CN" altLang="en-US"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D1A6B8B1-2857-4700-A527-83A052140D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3C0D2C5E-E20E-49FA-A556-E62B976C9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9F5FBDEB-74FE-4547-9F32-9993BF918E27}"/>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C6BD8732-854B-4E98-8431-AED0DCD85A75}"/>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7F025AD-ED8B-4011-9424-BB8B08072FE2}"/>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90860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68328" y="625487"/>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Transformation Operation </a:t>
            </a:r>
            <a:r>
              <a:rPr lang="en-US" altLang="zh-CN" sz="3200" b="1" dirty="0">
                <a:solidFill>
                  <a:srgbClr val="784658"/>
                </a:solidFill>
                <a:latin typeface="Huawei Sans" panose="020C0503030203020204" pitchFamily="34" charset="0"/>
                <a:ea typeface="+mn-ea"/>
                <a:cs typeface="+mn-cs"/>
              </a:rPr>
              <a:t>—</a:t>
            </a:r>
            <a:r>
              <a:rPr lang="zh-CN" altLang="en-US" sz="3200" b="1" dirty="0">
                <a:solidFill>
                  <a:srgbClr val="784658"/>
                </a:solidFill>
                <a:latin typeface="Huawei Sans" panose="020C0503030203020204" pitchFamily="34" charset="0"/>
                <a:ea typeface="+mn-ea"/>
                <a:cs typeface="+mn-cs"/>
              </a:rPr>
              <a:t> Transformation Operator</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graphicFrame>
        <p:nvGraphicFramePr>
          <p:cNvPr id="4" name="表格 3"/>
          <p:cNvGraphicFramePr>
            <a:graphicFrameLocks noGrp="1"/>
          </p:cNvGraphicFramePr>
          <p:nvPr/>
        </p:nvGraphicFramePr>
        <p:xfrm>
          <a:off x="965430" y="1304765"/>
          <a:ext cx="10261140" cy="4536503"/>
        </p:xfrm>
        <a:graphic>
          <a:graphicData uri="http://schemas.openxmlformats.org/drawingml/2006/table">
            <a:tbl>
              <a:tblPr firstRow="1" bandRow="1">
                <a:tableStyleId>{5940675A-B579-460E-94D1-54222C63F5DA}</a:tableStyleId>
              </a:tblPr>
              <a:tblGrid>
                <a:gridCol w="2832253">
                  <a:extLst>
                    <a:ext uri="{9D8B030D-6E8A-4147-A177-3AD203B41FA5}">
                      <a16:colId xmlns:a16="http://schemas.microsoft.com/office/drawing/2014/main" val="20000"/>
                    </a:ext>
                  </a:extLst>
                </a:gridCol>
                <a:gridCol w="7428887">
                  <a:extLst>
                    <a:ext uri="{9D8B030D-6E8A-4147-A177-3AD203B41FA5}">
                      <a16:colId xmlns:a16="http://schemas.microsoft.com/office/drawing/2014/main" val="20001"/>
                    </a:ext>
                  </a:extLst>
                </a:gridCol>
              </a:tblGrid>
              <a:tr h="528529">
                <a:tc>
                  <a:txBody>
                    <a:bodyPr/>
                    <a:lstStyle/>
                    <a:p>
                      <a:pPr algn="ctr" fontAlgn="ctr"/>
                      <a:r>
                        <a:rPr sz="1800" b="1" u="none" dirty="0">
                          <a:latin typeface="Huawei Sans" panose="020C0503030203020204" pitchFamily="34" charset="0"/>
                        </a:rPr>
                        <a:t>Transformation</a:t>
                      </a:r>
                      <a:endParaRPr lang="zh-CN" altLang="en-US" sz="1800" b="1"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fontAlgn="ctr"/>
                      <a:r>
                        <a:rPr sz="1800" b="1" u="none">
                          <a:latin typeface="Huawei Sans" panose="020C0503030203020204" pitchFamily="34" charset="0"/>
                        </a:rPr>
                        <a:t>Description</a:t>
                      </a:r>
                      <a:endParaRPr lang="zh-CN" altLang="en-US" sz="1800" b="1"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932199">
                <a:tc>
                  <a:txBody>
                    <a:bodyPr/>
                    <a:lstStyle/>
                    <a:p>
                      <a:pPr fontAlgn="ctr"/>
                      <a:r>
                        <a:rPr sz="1800" b="0" u="none" dirty="0">
                          <a:latin typeface="Huawei Sans" panose="020C0503030203020204" pitchFamily="34" charset="0"/>
                        </a:rPr>
                        <a:t>map(</a:t>
                      </a:r>
                      <a:r>
                        <a:rPr sz="1800" b="0" u="none" dirty="0" err="1">
                          <a:latin typeface="Huawei Sans" panose="020C0503030203020204" pitchFamily="34" charset="0"/>
                        </a:rPr>
                        <a:t>func</a:t>
                      </a:r>
                      <a:r>
                        <a:rPr sz="1800" b="0" u="none" dirty="0">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L w="28575" cap="flat" cmpd="sng" algn="ctr">
                      <a:solidFill>
                        <a:schemeClr val="tx1"/>
                      </a:solidFill>
                      <a:prstDash val="solid"/>
                      <a:round/>
                      <a:headEnd type="none" w="med" len="med"/>
                      <a:tailEnd type="none" w="med" len="med"/>
                    </a:lnL>
                  </a:tcPr>
                </a:tc>
                <a:tc>
                  <a:txBody>
                    <a:bodyPr/>
                    <a:lstStyle/>
                    <a:p>
                      <a:pPr fontAlgn="ctr"/>
                      <a:r>
                        <a:rPr sz="1800" b="0" u="none" dirty="0">
                          <a:latin typeface="Huawei Sans" panose="020C0503030203020204" pitchFamily="34" charset="0"/>
                        </a:rPr>
                        <a:t>Uses the </a:t>
                      </a:r>
                      <a:r>
                        <a:rPr sz="1800" b="1" u="none" dirty="0" err="1">
                          <a:latin typeface="Huawei Sans" panose="020C0503030203020204" pitchFamily="34" charset="0"/>
                        </a:rPr>
                        <a:t>func</a:t>
                      </a:r>
                      <a:r>
                        <a:rPr sz="1800" b="0" u="none" dirty="0">
                          <a:latin typeface="Huawei Sans" panose="020C0503030203020204" pitchFamily="34" charset="0"/>
                        </a:rPr>
                        <a:t> method to generate a new RDD for each element in the RDD that invokes </a:t>
                      </a:r>
                      <a:r>
                        <a:rPr sz="1800" b="1" u="none" dirty="0">
                          <a:latin typeface="Huawei Sans" panose="020C0503030203020204" pitchFamily="34" charset="0"/>
                        </a:rPr>
                        <a:t>map</a:t>
                      </a:r>
                      <a:r>
                        <a:rPr sz="1800" b="0" u="none" dirty="0">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932199">
                <a:tc>
                  <a:txBody>
                    <a:bodyPr/>
                    <a:lstStyle/>
                    <a:p>
                      <a:pPr fontAlgn="ctr"/>
                      <a:r>
                        <a:rPr sz="1800" b="0" u="none">
                          <a:latin typeface="Huawei Sans" panose="020C0503030203020204" pitchFamily="34" charset="0"/>
                        </a:rPr>
                        <a:t>filter(func)</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L w="28575" cap="flat" cmpd="sng" algn="ctr">
                      <a:solidFill>
                        <a:schemeClr val="tx1"/>
                      </a:solidFill>
                      <a:prstDash val="solid"/>
                      <a:round/>
                      <a:headEnd type="none" w="med" len="med"/>
                      <a:tailEnd type="none" w="med" len="med"/>
                    </a:lnL>
                  </a:tcPr>
                </a:tc>
                <a:tc>
                  <a:txBody>
                    <a:bodyPr/>
                    <a:lstStyle/>
                    <a:p>
                      <a:pPr fontAlgn="ctr"/>
                      <a:r>
                        <a:rPr sz="1800" b="1" u="none" dirty="0" err="1">
                          <a:latin typeface="Huawei Sans" panose="020C0503030203020204" pitchFamily="34" charset="0"/>
                        </a:rPr>
                        <a:t>func</a:t>
                      </a:r>
                      <a:r>
                        <a:rPr sz="1800" b="0" u="none" dirty="0">
                          <a:latin typeface="Huawei Sans" panose="020C0503030203020204" pitchFamily="34" charset="0"/>
                        </a:rPr>
                        <a:t> is used for each element of an RDD that invokes </a:t>
                      </a:r>
                      <a:r>
                        <a:rPr sz="1800" b="1" u="none" dirty="0">
                          <a:latin typeface="Huawei Sans" panose="020C0503030203020204" pitchFamily="34" charset="0"/>
                        </a:rPr>
                        <a:t>filter</a:t>
                      </a:r>
                      <a:r>
                        <a:rPr sz="1800" b="0" u="none" dirty="0">
                          <a:latin typeface="Huawei Sans" panose="020C0503030203020204" pitchFamily="34" charset="0"/>
                        </a:rPr>
                        <a:t> and then an RDD with elements containing </a:t>
                      </a:r>
                      <a:r>
                        <a:rPr sz="1800" b="1" u="none" dirty="0" err="1">
                          <a:latin typeface="Huawei Sans" panose="020C0503030203020204" pitchFamily="34" charset="0"/>
                        </a:rPr>
                        <a:t>func</a:t>
                      </a:r>
                      <a:r>
                        <a:rPr sz="1800" b="0" u="none" dirty="0">
                          <a:latin typeface="Huawei Sans" panose="020C0503030203020204" pitchFamily="34" charset="0"/>
                        </a:rPr>
                        <a:t> (the value is </a:t>
                      </a:r>
                      <a:r>
                        <a:rPr sz="1800" b="1" u="none" dirty="0">
                          <a:latin typeface="Huawei Sans" panose="020C0503030203020204" pitchFamily="34" charset="0"/>
                        </a:rPr>
                        <a:t>true</a:t>
                      </a:r>
                      <a:r>
                        <a:rPr sz="1800" b="0" u="none" dirty="0">
                          <a:latin typeface="Huawei Sans" panose="020C0503030203020204" pitchFamily="34" charset="0"/>
                        </a:rPr>
                        <a:t>) is returned.</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08" marB="45708"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932203">
                <a:tc>
                  <a:txBody>
                    <a:bodyPr/>
                    <a:lstStyle/>
                    <a:p>
                      <a:pPr fontAlgn="ctr"/>
                      <a:r>
                        <a:rPr sz="1800" b="0" u="none">
                          <a:latin typeface="Huawei Sans" panose="020C0503030203020204" pitchFamily="34" charset="0"/>
                        </a:rPr>
                        <a:t>reduceBykey(func, [numTasks])</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10" marB="45710" anchor="ctr">
                    <a:lnL w="28575" cap="flat" cmpd="sng" algn="ctr">
                      <a:solidFill>
                        <a:schemeClr val="tx1"/>
                      </a:solidFill>
                      <a:prstDash val="solid"/>
                      <a:round/>
                      <a:headEnd type="none" w="med" len="med"/>
                      <a:tailEnd type="none" w="med" len="med"/>
                    </a:lnL>
                  </a:tcPr>
                </a:tc>
                <a:tc>
                  <a:txBody>
                    <a:bodyPr/>
                    <a:lstStyle/>
                    <a:p>
                      <a:pPr fontAlgn="ctr"/>
                      <a:r>
                        <a:rPr sz="1800" b="0" u="none" dirty="0">
                          <a:latin typeface="Huawei Sans" panose="020C0503030203020204" pitchFamily="34" charset="0"/>
                        </a:rPr>
                        <a:t>It is similar to </a:t>
                      </a:r>
                      <a:r>
                        <a:rPr sz="1800" b="1" u="none" dirty="0" err="1">
                          <a:latin typeface="Huawei Sans" panose="020C0503030203020204" pitchFamily="34" charset="0"/>
                        </a:rPr>
                        <a:t>groupBykey</a:t>
                      </a:r>
                      <a:r>
                        <a:rPr sz="1800" b="0" u="none" dirty="0">
                          <a:latin typeface="Huawei Sans" panose="020C0503030203020204" pitchFamily="34" charset="0"/>
                        </a:rPr>
                        <a:t>. However, the value of each key is calculated based on the provided </a:t>
                      </a:r>
                      <a:r>
                        <a:rPr sz="1800" b="1" u="none" dirty="0" err="1">
                          <a:latin typeface="Huawei Sans" panose="020C0503030203020204" pitchFamily="34" charset="0"/>
                        </a:rPr>
                        <a:t>func</a:t>
                      </a:r>
                      <a:r>
                        <a:rPr sz="1800" b="0" u="none" dirty="0">
                          <a:latin typeface="Huawei Sans" panose="020C0503030203020204" pitchFamily="34" charset="0"/>
                        </a:rPr>
                        <a:t> to obtain a new value.</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10" marB="45710"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1211373">
                <a:tc>
                  <a:txBody>
                    <a:bodyPr/>
                    <a:lstStyle/>
                    <a:p>
                      <a:pPr fontAlgn="ctr"/>
                      <a:r>
                        <a:rPr sz="1800" b="0" u="none">
                          <a:latin typeface="Huawei Sans" panose="020C0503030203020204" pitchFamily="34" charset="0"/>
                        </a:rPr>
                        <a:t>join(otherDataset, [numTasks])</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b="0" u="none" dirty="0">
                          <a:latin typeface="Huawei Sans" panose="020C0503030203020204" pitchFamily="34" charset="0"/>
                        </a:rPr>
                        <a:t>If the data set is </a:t>
                      </a:r>
                      <a:r>
                        <a:rPr b="1" u="none" dirty="0">
                          <a:latin typeface="Huawei Sans" panose="020C0503030203020204" pitchFamily="34" charset="0"/>
                        </a:rPr>
                        <a:t>(K, V)</a:t>
                      </a:r>
                      <a:r>
                        <a:rPr b="0" u="none" dirty="0">
                          <a:latin typeface="Huawei Sans" panose="020C0503030203020204" pitchFamily="34" charset="0"/>
                        </a:rPr>
                        <a:t> and the associated data set is </a:t>
                      </a:r>
                      <a:r>
                        <a:rPr b="1" u="none" dirty="0">
                          <a:latin typeface="Huawei Sans" panose="020C0503030203020204" pitchFamily="34" charset="0"/>
                        </a:rPr>
                        <a:t>(K, W)</a:t>
                      </a:r>
                      <a:r>
                        <a:rPr b="0" u="none" dirty="0">
                          <a:latin typeface="Huawei Sans" panose="020C0503030203020204" pitchFamily="34" charset="0"/>
                        </a:rPr>
                        <a:t>, then </a:t>
                      </a:r>
                      <a:r>
                        <a:rPr b="1" u="none" dirty="0">
                          <a:latin typeface="Huawei Sans" panose="020C0503030203020204" pitchFamily="34" charset="0"/>
                        </a:rPr>
                        <a:t>(K, (V, W)</a:t>
                      </a:r>
                      <a:r>
                        <a:rPr b="0" u="none" dirty="0">
                          <a:latin typeface="Huawei Sans" panose="020C0503030203020204" pitchFamily="34" charset="0"/>
                        </a:rPr>
                        <a:t> is returned.</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a:p>
                      <a:pPr fontAlgn="ctr"/>
                      <a:r>
                        <a:rPr b="1" u="none" dirty="0" err="1">
                          <a:latin typeface="Huawei Sans" panose="020C0503030203020204" pitchFamily="34" charset="0"/>
                        </a:rPr>
                        <a:t>leftOuterJoin</a:t>
                      </a:r>
                      <a:r>
                        <a:rPr b="0" u="none" dirty="0">
                          <a:latin typeface="Huawei Sans" panose="020C0503030203020204" pitchFamily="34" charset="0"/>
                        </a:rPr>
                        <a:t>, </a:t>
                      </a:r>
                      <a:r>
                        <a:rPr b="1" u="none" dirty="0" err="1">
                          <a:latin typeface="Huawei Sans" panose="020C0503030203020204" pitchFamily="34" charset="0"/>
                        </a:rPr>
                        <a:t>rightOutJoin</a:t>
                      </a:r>
                      <a:r>
                        <a:rPr b="0" u="none" dirty="0">
                          <a:latin typeface="Huawei Sans" panose="020C0503030203020204" pitchFamily="34" charset="0"/>
                        </a:rPr>
                        <a:t>, and </a:t>
                      </a:r>
                      <a:r>
                        <a:rPr b="1" u="none" dirty="0" err="1">
                          <a:latin typeface="Huawei Sans" panose="020C0503030203020204" pitchFamily="34" charset="0"/>
                        </a:rPr>
                        <a:t>fullOuterJoin</a:t>
                      </a:r>
                      <a:r>
                        <a:rPr b="0" u="none" dirty="0">
                          <a:latin typeface="Huawei Sans" panose="020C0503030203020204" pitchFamily="34" charset="0"/>
                        </a:rPr>
                        <a:t> are supported.</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bl>
          </a:graphicData>
        </a:graphic>
      </p:graphicFrame>
      <p:pic>
        <p:nvPicPr>
          <p:cNvPr id="5" name="Picture 4">
            <a:extLst>
              <a:ext uri="{FF2B5EF4-FFF2-40B4-BE49-F238E27FC236}">
                <a16:creationId xmlns:a16="http://schemas.microsoft.com/office/drawing/2014/main" id="{4864EBCA-D25A-4640-9368-F03A034960A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47AA30ED-AF80-4B6C-920A-6FBDD669314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7" name="Rectangle 6">
            <a:extLst>
              <a:ext uri="{FF2B5EF4-FFF2-40B4-BE49-F238E27FC236}">
                <a16:creationId xmlns:a16="http://schemas.microsoft.com/office/drawing/2014/main" id="{3EE1121E-2F08-4836-87B4-02216390FD8D}"/>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8" name="TextBox 7">
            <a:extLst>
              <a:ext uri="{FF2B5EF4-FFF2-40B4-BE49-F238E27FC236}">
                <a16:creationId xmlns:a16="http://schemas.microsoft.com/office/drawing/2014/main" id="{D284EEDE-BA04-4CB0-A78F-610381CA86BF}"/>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79B7FED-5462-419E-B0AB-E12BC3FA6E13}"/>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131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68328" y="846981"/>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Action Operation </a:t>
            </a:r>
            <a:r>
              <a:rPr lang="en-US" altLang="zh-CN" sz="3200" b="1" dirty="0">
                <a:solidFill>
                  <a:srgbClr val="784658"/>
                </a:solidFill>
                <a:latin typeface="Huawei Sans" panose="020C0503030203020204" pitchFamily="34" charset="0"/>
                <a:ea typeface="+mn-ea"/>
                <a:cs typeface="+mn-cs"/>
              </a:rPr>
              <a:t>—</a:t>
            </a:r>
            <a:r>
              <a:rPr lang="zh-CN" altLang="en-US" sz="3200" b="1" dirty="0">
                <a:solidFill>
                  <a:srgbClr val="784658"/>
                </a:solidFill>
                <a:latin typeface="Huawei Sans" panose="020C0503030203020204" pitchFamily="34" charset="0"/>
                <a:ea typeface="+mn-ea"/>
                <a:cs typeface="+mn-cs"/>
              </a:rPr>
              <a:t> Action Operator</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graphicFrame>
        <p:nvGraphicFramePr>
          <p:cNvPr id="4" name="表格 3"/>
          <p:cNvGraphicFramePr>
            <a:graphicFrameLocks noGrp="1"/>
          </p:cNvGraphicFramePr>
          <p:nvPr/>
        </p:nvGraphicFramePr>
        <p:xfrm>
          <a:off x="875420" y="1565163"/>
          <a:ext cx="10441160" cy="3267993"/>
        </p:xfrm>
        <a:graphic>
          <a:graphicData uri="http://schemas.openxmlformats.org/drawingml/2006/table">
            <a:tbl>
              <a:tblPr firstRow="1" bandRow="1">
                <a:tableStyleId>{5940675A-B579-460E-94D1-54222C63F5DA}</a:tableStyleId>
              </a:tblPr>
              <a:tblGrid>
                <a:gridCol w="3417499">
                  <a:extLst>
                    <a:ext uri="{9D8B030D-6E8A-4147-A177-3AD203B41FA5}">
                      <a16:colId xmlns:a16="http://schemas.microsoft.com/office/drawing/2014/main" val="20000"/>
                    </a:ext>
                  </a:extLst>
                </a:gridCol>
                <a:gridCol w="7023661">
                  <a:extLst>
                    <a:ext uri="{9D8B030D-6E8A-4147-A177-3AD203B41FA5}">
                      <a16:colId xmlns:a16="http://schemas.microsoft.com/office/drawing/2014/main" val="20001"/>
                    </a:ext>
                  </a:extLst>
                </a:gridCol>
              </a:tblGrid>
              <a:tr h="504465">
                <a:tc>
                  <a:txBody>
                    <a:bodyPr/>
                    <a:lstStyle/>
                    <a:p>
                      <a:pPr algn="ctr" fontAlgn="ctr"/>
                      <a:r>
                        <a:rPr b="1" u="none" dirty="0">
                          <a:latin typeface="Huawei Sans" panose="020C0503030203020204" pitchFamily="34" charset="0"/>
                        </a:rPr>
                        <a:t>Action</a:t>
                      </a:r>
                      <a:endParaRPr lang="zh-CN" altLang="en-US" b="1"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fontAlgn="ctr"/>
                      <a:r>
                        <a:rPr b="1" u="none" dirty="0">
                          <a:latin typeface="Huawei Sans" panose="020C0503030203020204" pitchFamily="34" charset="0"/>
                        </a:rPr>
                        <a:t>Description</a:t>
                      </a:r>
                      <a:endParaRPr lang="zh-CN" altLang="en-US" b="1"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370840">
                <a:tc>
                  <a:txBody>
                    <a:bodyPr/>
                    <a:lstStyle/>
                    <a:p>
                      <a:pPr fontAlgn="ctr"/>
                      <a:r>
                        <a:rPr sz="1800" b="0" u="none" dirty="0">
                          <a:latin typeface="Huawei Sans" panose="020C0503030203020204" pitchFamily="34" charset="0"/>
                        </a:rPr>
                        <a:t>reduce(</a:t>
                      </a:r>
                      <a:r>
                        <a:rPr sz="1800" b="0" u="none" dirty="0" err="1">
                          <a:latin typeface="Huawei Sans" panose="020C0503030203020204" pitchFamily="34" charset="0"/>
                        </a:rPr>
                        <a:t>func</a:t>
                      </a:r>
                      <a:r>
                        <a:rPr sz="1800" b="0" u="none" dirty="0">
                          <a:latin typeface="Huawei Sans" panose="020C0503030203020204" pitchFamily="34" charset="0"/>
                        </a:rPr>
                        <a:t>)</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b="0" u="none">
                          <a:latin typeface="Huawei Sans" panose="020C0503030203020204" pitchFamily="34" charset="0"/>
                        </a:rPr>
                        <a:t>Aggregates elements in a dataset based on functions.</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70840">
                <a:tc>
                  <a:txBody>
                    <a:bodyPr/>
                    <a:lstStyle/>
                    <a:p>
                      <a:pPr fontAlgn="ctr"/>
                      <a:r>
                        <a:rPr sz="1800" b="0" u="none">
                          <a:latin typeface="Huawei Sans" panose="020C0503030203020204" pitchFamily="34" charset="0"/>
                        </a:rPr>
                        <a:t>collect()</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sz="1800" b="0" u="none">
                          <a:latin typeface="Huawei Sans" panose="020C0503030203020204" pitchFamily="34" charset="0"/>
                        </a:rPr>
                        <a:t>Used to encapsulate the </a:t>
                      </a:r>
                      <a:r>
                        <a:rPr sz="1800" b="1" u="none">
                          <a:latin typeface="Huawei Sans" panose="020C0503030203020204" pitchFamily="34" charset="0"/>
                        </a:rPr>
                        <a:t>filter</a:t>
                      </a:r>
                      <a:r>
                        <a:rPr sz="1800" b="0" u="none">
                          <a:latin typeface="Huawei Sans" panose="020C0503030203020204" pitchFamily="34" charset="0"/>
                        </a:rPr>
                        <a:t> result or a small enough result and return an array.</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70840">
                <a:tc>
                  <a:txBody>
                    <a:bodyPr/>
                    <a:lstStyle/>
                    <a:p>
                      <a:pPr fontAlgn="ctr"/>
                      <a:r>
                        <a:rPr sz="1800" b="0" u="none">
                          <a:latin typeface="Huawei Sans" panose="020C0503030203020204" pitchFamily="34" charset="0"/>
                        </a:rPr>
                        <a:t>count()</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b="0" u="none" dirty="0">
                          <a:latin typeface="Huawei Sans" panose="020C0503030203020204" pitchFamily="34" charset="0"/>
                        </a:rPr>
                        <a:t>Collects statistics on the number of elements in an RDD.</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70840">
                <a:tc>
                  <a:txBody>
                    <a:bodyPr/>
                    <a:lstStyle/>
                    <a:p>
                      <a:pPr fontAlgn="ctr"/>
                      <a:r>
                        <a:rPr sz="1800" b="0" u="none">
                          <a:latin typeface="Huawei Sans" panose="020C0503030203020204" pitchFamily="34" charset="0"/>
                        </a:rPr>
                        <a:t>first()</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b="0" u="none">
                          <a:latin typeface="Huawei Sans" panose="020C0503030203020204" pitchFamily="34" charset="0"/>
                        </a:rPr>
                        <a:t>Obtains the first element of a dataset.</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370840">
                <a:tc>
                  <a:txBody>
                    <a:bodyPr/>
                    <a:lstStyle/>
                    <a:p>
                      <a:pPr fontAlgn="ctr"/>
                      <a:r>
                        <a:rPr sz="1800" b="0" u="none">
                          <a:latin typeface="Huawei Sans" panose="020C0503030203020204" pitchFamily="34" charset="0"/>
                        </a:rPr>
                        <a:t>take(n)</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L w="28575" cap="flat" cmpd="sng" algn="ctr">
                      <a:solidFill>
                        <a:schemeClr val="tx1"/>
                      </a:solidFill>
                      <a:prstDash val="solid"/>
                      <a:round/>
                      <a:headEnd type="none" w="med" len="med"/>
                      <a:tailEnd type="none" w="med" len="med"/>
                    </a:lnL>
                  </a:tcPr>
                </a:tc>
                <a:tc>
                  <a:txBody>
                    <a:bodyPr/>
                    <a:lstStyle/>
                    <a:p>
                      <a:pPr fontAlgn="ctr"/>
                      <a:r>
                        <a:rPr b="0" u="none">
                          <a:latin typeface="Huawei Sans" panose="020C0503030203020204" pitchFamily="34" charset="0"/>
                        </a:rPr>
                        <a:t>Obtains the top elements of a dataset and returns an array.</a:t>
                      </a:r>
                      <a:endParaRPr lang="zh-CN" altLang="en-US"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370840">
                <a:tc>
                  <a:txBody>
                    <a:bodyPr/>
                    <a:lstStyle/>
                    <a:p>
                      <a:pPr fontAlgn="ctr"/>
                      <a:r>
                        <a:rPr sz="1800" b="0" u="none">
                          <a:latin typeface="Huawei Sans" panose="020C0503030203020204" pitchFamily="34" charset="0"/>
                        </a:rPr>
                        <a:t>saveAsTextFile(path)</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24" marB="45724"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fontAlgn="ctr"/>
                      <a:r>
                        <a:rPr sz="1800" b="0" u="none" dirty="0">
                          <a:latin typeface="Huawei Sans" panose="020C0503030203020204" pitchFamily="34" charset="0"/>
                        </a:rPr>
                        <a:t>This API is used to write the dataset to a text file or HDFS. Spark converts each record into a row and writes the row to the file.</a:t>
                      </a:r>
                      <a:endParaRPr lang="zh-CN" altLang="en-US" sz="1800" dirty="0">
                        <a:latin typeface="Huawei Sans" panose="020C0503030203020204" pitchFamily="34" charset="0"/>
                        <a:ea typeface="方正兰亭黑简体" panose="02000000000000000000" pitchFamily="2" charset="-122"/>
                        <a:sym typeface="Huawei Sans" panose="020C0503030203020204" pitchFamily="34" charset="0"/>
                      </a:endParaRPr>
                    </a:p>
                  </a:txBody>
                  <a:tcPr marL="91433" marR="91433" marT="45724" marB="45724"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pic>
        <p:nvPicPr>
          <p:cNvPr id="5" name="Picture 4">
            <a:extLst>
              <a:ext uri="{FF2B5EF4-FFF2-40B4-BE49-F238E27FC236}">
                <a16:creationId xmlns:a16="http://schemas.microsoft.com/office/drawing/2014/main" id="{B4688B2A-1452-449F-A99A-8E4FE904D2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1B77E806-8764-4FBA-ACBD-AA71ACA2BE2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7" name="Rectangle 6">
            <a:extLst>
              <a:ext uri="{FF2B5EF4-FFF2-40B4-BE49-F238E27FC236}">
                <a16:creationId xmlns:a16="http://schemas.microsoft.com/office/drawing/2014/main" id="{F7AB5EA3-9116-43C9-995E-2B76191E58FF}"/>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8" name="TextBox 7">
            <a:extLst>
              <a:ext uri="{FF2B5EF4-FFF2-40B4-BE49-F238E27FC236}">
                <a16:creationId xmlns:a16="http://schemas.microsoft.com/office/drawing/2014/main" id="{8F0BF891-C9A2-4797-B035-9A0B933B9DC8}"/>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6F19FAD-92E9-499B-8029-0017E65ACD1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89781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68328" y="538664"/>
            <a:ext cx="11293475" cy="497095"/>
          </a:xfrm>
        </p:spPr>
        <p:txBody>
          <a:bodyPr>
            <a:noAutofit/>
          </a:bodyPr>
          <a:lstStyle/>
          <a:p>
            <a:pPr fontAlgn="ctr"/>
            <a:r>
              <a:rPr lang="zh-CN" altLang="en-US" sz="3200" b="1" dirty="0">
                <a:solidFill>
                  <a:srgbClr val="784658"/>
                </a:solidFill>
                <a:ea typeface="+mn-ea"/>
                <a:cs typeface="+mn-cs"/>
              </a:rPr>
              <a:t>DataFrame</a:t>
            </a:r>
          </a:p>
        </p:txBody>
      </p:sp>
      <p:sp>
        <p:nvSpPr>
          <p:cNvPr id="3" name="文本占位符 2"/>
          <p:cNvSpPr>
            <a:spLocks noGrp="1"/>
          </p:cNvSpPr>
          <p:nvPr>
            <p:ph type="body" sz="quarter" idx="10"/>
          </p:nvPr>
        </p:nvSpPr>
        <p:spPr>
          <a:xfrm>
            <a:off x="449262" y="1195260"/>
            <a:ext cx="11293476" cy="4875042"/>
          </a:xfrm>
        </p:spPr>
        <p:txBody>
          <a:bodyPr>
            <a:noAutofit/>
          </a:bodyPr>
          <a:lstStyle/>
          <a:p>
            <a:r>
              <a:rPr sz="2400" b="0" u="none" dirty="0">
                <a:latin typeface="Huawei Sans" panose="020C0503030203020204" pitchFamily="34" charset="0"/>
              </a:rPr>
              <a:t>Similar to RDD, </a:t>
            </a:r>
            <a:r>
              <a:rPr sz="2400" b="0" u="none" dirty="0" err="1">
                <a:latin typeface="Huawei Sans" panose="020C0503030203020204" pitchFamily="34" charset="0"/>
              </a:rPr>
              <a:t>DataFrame</a:t>
            </a:r>
            <a:r>
              <a:rPr sz="2400" b="0" u="none" dirty="0">
                <a:latin typeface="Huawei Sans" panose="020C0503030203020204" pitchFamily="34" charset="0"/>
              </a:rPr>
              <a:t> is also an invariable, elastic, and distributed dataset. It records the data structure information, that is, schema, in addition to data. The schema is similar to a two-dimensional table.</a:t>
            </a:r>
            <a:endParaRPr lang="en-US" sz="2400" b="0" u="none" dirty="0">
              <a:latin typeface="Huawei Sans" panose="020C0503030203020204" pitchFamily="34" charset="0"/>
            </a:endParaRPr>
          </a:p>
          <a:p>
            <a:pPr marL="0" indent="0">
              <a:buNone/>
            </a:pPr>
            <a:endParaRPr lang="en-US" altLang="zh-CN" sz="2400" dirty="0">
              <a:latin typeface="Huawei Sans" panose="020C0503030203020204" pitchFamily="34" charset="0"/>
              <a:sym typeface="Huawei Sans" panose="020C0503030203020204" pitchFamily="34" charset="0"/>
            </a:endParaRPr>
          </a:p>
          <a:p>
            <a:r>
              <a:rPr sz="2400" b="0" u="none" dirty="0">
                <a:latin typeface="Huawei Sans" panose="020C0503030203020204" pitchFamily="34" charset="0"/>
              </a:rPr>
              <a:t>The query plan of </a:t>
            </a:r>
            <a:r>
              <a:rPr sz="2400" b="0" u="none" dirty="0" err="1">
                <a:latin typeface="Huawei Sans" panose="020C0503030203020204" pitchFamily="34" charset="0"/>
              </a:rPr>
              <a:t>DataFrame</a:t>
            </a:r>
            <a:r>
              <a:rPr sz="2400" b="0" u="none" dirty="0">
                <a:latin typeface="Huawei Sans" panose="020C0503030203020204" pitchFamily="34" charset="0"/>
              </a:rPr>
              <a:t> can be optimized by Spark Catalyst Optimizer. Spark is easy to use, which improves high-quality execution efficiency. Programs written by </a:t>
            </a:r>
            <a:r>
              <a:rPr sz="2400" b="0" u="none" dirty="0" err="1">
                <a:latin typeface="Huawei Sans" panose="020C0503030203020204" pitchFamily="34" charset="0"/>
              </a:rPr>
              <a:t>DataFrame</a:t>
            </a:r>
            <a:r>
              <a:rPr sz="2400" b="0" u="none" dirty="0">
                <a:latin typeface="Huawei Sans" panose="020C0503030203020204" pitchFamily="34" charset="0"/>
              </a:rPr>
              <a:t> can be converted into efficient forms for execution.</a:t>
            </a:r>
          </a:p>
          <a:p>
            <a:endParaRPr lang="zh-CN" altLang="en-US" sz="2000"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B336AC1E-E04A-4EA1-8F39-F2E3892F92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D4A1A692-7A6C-4267-965E-AF249B281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B92B0624-FF3D-4ED8-A459-F85DC88F7141}"/>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665BAF27-090D-4469-ADAF-210AA0CD5925}"/>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3327F50-9482-4AB8-8624-A6C3E96817F6}"/>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7034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71180" y="729083"/>
            <a:ext cx="11293475" cy="497095"/>
          </a:xfrm>
        </p:spPr>
        <p:txBody>
          <a:bodyPr>
            <a:noAutofit/>
          </a:bodyPr>
          <a:lstStyle/>
          <a:p>
            <a:pPr fontAlgn="ctr"/>
            <a:r>
              <a:rPr lang="zh-CN" altLang="en-US" sz="3200" b="1" dirty="0">
                <a:solidFill>
                  <a:srgbClr val="784658"/>
                </a:solidFill>
                <a:ea typeface="+mn-ea"/>
                <a:cs typeface="+mn-cs"/>
              </a:rPr>
              <a:t>DataSet</a:t>
            </a:r>
          </a:p>
        </p:txBody>
      </p:sp>
      <p:sp>
        <p:nvSpPr>
          <p:cNvPr id="3" name="文本占位符 2"/>
          <p:cNvSpPr>
            <a:spLocks noGrp="1"/>
          </p:cNvSpPr>
          <p:nvPr>
            <p:ph type="body" sz="quarter" idx="10"/>
          </p:nvPr>
        </p:nvSpPr>
        <p:spPr>
          <a:xfrm>
            <a:off x="449262" y="1651659"/>
            <a:ext cx="11293476" cy="4875042"/>
          </a:xfrm>
        </p:spPr>
        <p:txBody>
          <a:bodyPr>
            <a:noAutofit/>
          </a:bodyPr>
          <a:lstStyle/>
          <a:p>
            <a:r>
              <a:rPr sz="2400" b="0" u="none" dirty="0" err="1">
                <a:latin typeface="Huawei Sans" panose="020C0503030203020204" pitchFamily="34" charset="0"/>
              </a:rPr>
              <a:t>DataFrame</a:t>
            </a:r>
            <a:r>
              <a:rPr sz="2400" b="0" u="none" dirty="0">
                <a:latin typeface="Huawei Sans" panose="020C0503030203020204" pitchFamily="34" charset="0"/>
              </a:rPr>
              <a:t> is a special case of </a:t>
            </a:r>
            <a:r>
              <a:rPr sz="2400" b="0" u="none" dirty="0" err="1">
                <a:latin typeface="Huawei Sans" panose="020C0503030203020204" pitchFamily="34" charset="0"/>
              </a:rPr>
              <a:t>DataSet</a:t>
            </a:r>
            <a:r>
              <a:rPr sz="2400" b="0" u="none" dirty="0">
                <a:latin typeface="Huawei Sans" panose="020C0503030203020204" pitchFamily="34" charset="0"/>
              </a:rPr>
              <a:t> (</a:t>
            </a:r>
            <a:r>
              <a:rPr sz="2400" b="1" u="none" dirty="0" err="1">
                <a:latin typeface="Huawei Sans" panose="020C0503030203020204" pitchFamily="34" charset="0"/>
              </a:rPr>
              <a:t>DataFrame</a:t>
            </a:r>
            <a:r>
              <a:rPr sz="2400" b="1" u="none" dirty="0">
                <a:latin typeface="Huawei Sans" panose="020C0503030203020204" pitchFamily="34" charset="0"/>
              </a:rPr>
              <a:t>=Dataset[Row]</a:t>
            </a:r>
            <a:r>
              <a:rPr sz="2400" b="0" u="none" dirty="0">
                <a:latin typeface="Huawei Sans" panose="020C0503030203020204" pitchFamily="34" charset="0"/>
              </a:rPr>
              <a:t>). Therefore, you can use the </a:t>
            </a:r>
            <a:r>
              <a:rPr sz="2400" b="1" u="none" dirty="0">
                <a:latin typeface="Huawei Sans" panose="020C0503030203020204" pitchFamily="34" charset="0"/>
              </a:rPr>
              <a:t>as</a:t>
            </a:r>
            <a:r>
              <a:rPr sz="2400" b="0" u="none" dirty="0">
                <a:latin typeface="Huawei Sans" panose="020C0503030203020204" pitchFamily="34" charset="0"/>
              </a:rPr>
              <a:t> method to convert </a:t>
            </a:r>
            <a:r>
              <a:rPr sz="2400" b="0" u="none" dirty="0" err="1">
                <a:latin typeface="Huawei Sans" panose="020C0503030203020204" pitchFamily="34" charset="0"/>
              </a:rPr>
              <a:t>DataFrame</a:t>
            </a:r>
            <a:r>
              <a:rPr sz="2400" b="0" u="none" dirty="0">
                <a:latin typeface="Huawei Sans" panose="020C0503030203020204" pitchFamily="34" charset="0"/>
              </a:rPr>
              <a:t> to </a:t>
            </a:r>
            <a:r>
              <a:rPr sz="2400" b="0" u="none" dirty="0" err="1">
                <a:latin typeface="Huawei Sans" panose="020C0503030203020204" pitchFamily="34" charset="0"/>
              </a:rPr>
              <a:t>DataSet</a:t>
            </a:r>
            <a:r>
              <a:rPr sz="2400" b="0" u="none" dirty="0">
                <a:latin typeface="Huawei Sans" panose="020C0503030203020204" pitchFamily="34" charset="0"/>
              </a:rPr>
              <a:t>. </a:t>
            </a:r>
            <a:r>
              <a:rPr sz="2400" b="1" u="none" dirty="0">
                <a:latin typeface="Huawei Sans" panose="020C0503030203020204" pitchFamily="34" charset="0"/>
              </a:rPr>
              <a:t>Row</a:t>
            </a:r>
            <a:r>
              <a:rPr sz="2400" b="0" u="none" dirty="0">
                <a:latin typeface="Huawei Sans" panose="020C0503030203020204" pitchFamily="34" charset="0"/>
              </a:rPr>
              <a:t> is a common type</a:t>
            </a:r>
            <a:r>
              <a:rPr lang="en-US" altLang="zh-CN" sz="2400" b="0" u="none" dirty="0">
                <a:latin typeface="Huawei Sans" panose="020C0503030203020204" pitchFamily="34" charset="0"/>
              </a:rPr>
              <a:t> where a</a:t>
            </a:r>
            <a:r>
              <a:rPr sz="2400" b="0" u="none" dirty="0">
                <a:latin typeface="Huawei Sans" panose="020C0503030203020204" pitchFamily="34" charset="0"/>
              </a:rPr>
              <a:t>ll table structure information is represented by row.</a:t>
            </a:r>
            <a:endParaRPr lang="ar-EG" sz="2400" b="0" u="none" dirty="0">
              <a:latin typeface="Huawei Sans" panose="020C0503030203020204" pitchFamily="34" charset="0"/>
            </a:endParaRPr>
          </a:p>
          <a:p>
            <a:pPr marL="0" indent="0">
              <a:buNone/>
            </a:pPr>
            <a:endParaRPr sz="2400" b="0" u="none" dirty="0">
              <a:latin typeface="Huawei Sans" panose="020C0503030203020204" pitchFamily="34" charset="0"/>
            </a:endParaRPr>
          </a:p>
          <a:p>
            <a:r>
              <a:rPr sz="2400" b="0" u="none" dirty="0" err="1">
                <a:latin typeface="Huawei Sans" panose="020C0503030203020204" pitchFamily="34" charset="0"/>
              </a:rPr>
              <a:t>DataSet</a:t>
            </a:r>
            <a:r>
              <a:rPr sz="2400" b="0" u="none" dirty="0">
                <a:latin typeface="Huawei Sans" panose="020C0503030203020204" pitchFamily="34" charset="0"/>
              </a:rPr>
              <a:t>, a typed dataset, includes Dataset[Car] and Dataset[Person].</a:t>
            </a:r>
          </a:p>
          <a:p>
            <a:endParaRPr lang="zh-CN" altLang="en-US" dirty="0">
              <a:latin typeface="Huawei Sans" panose="020C0503030203020204" pitchFamily="34" charset="0"/>
              <a:sym typeface="Huawei Sans" panose="020C0503030203020204" pitchFamily="34" charset="0"/>
            </a:endParaRPr>
          </a:p>
        </p:txBody>
      </p:sp>
      <p:pic>
        <p:nvPicPr>
          <p:cNvPr id="4" name="Picture 3">
            <a:extLst>
              <a:ext uri="{FF2B5EF4-FFF2-40B4-BE49-F238E27FC236}">
                <a16:creationId xmlns:a16="http://schemas.microsoft.com/office/drawing/2014/main" id="{7A7BFC84-510F-45A3-B5FD-2FF4ECFF8D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5" name="Graphic 4">
            <a:extLst>
              <a:ext uri="{FF2B5EF4-FFF2-40B4-BE49-F238E27FC236}">
                <a16:creationId xmlns:a16="http://schemas.microsoft.com/office/drawing/2014/main" id="{9CBDB118-E74C-40F5-A071-0EF909B3D2B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6" name="Rectangle 5">
            <a:extLst>
              <a:ext uri="{FF2B5EF4-FFF2-40B4-BE49-F238E27FC236}">
                <a16:creationId xmlns:a16="http://schemas.microsoft.com/office/drawing/2014/main" id="{5E39A757-D19C-408B-990D-AE3606C4A85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F1213A6A-B64B-41D1-ADD5-787CD4BECD0D}"/>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CA5A9A0-9CD1-4395-9603-3E905D8A00FC}"/>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8736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85366" y="435455"/>
            <a:ext cx="11293475" cy="497095"/>
          </a:xfrm>
        </p:spPr>
        <p:txBody>
          <a:bodyPr>
            <a:noAutofit/>
          </a:bodyPr>
          <a:lstStyle/>
          <a:p>
            <a:pPr fontAlgn="ctr"/>
            <a:r>
              <a:rPr lang="zh-CN" altLang="en-US" sz="3200" b="1" dirty="0">
                <a:solidFill>
                  <a:srgbClr val="784658"/>
                </a:solidFill>
                <a:ea typeface="+mn-ea"/>
                <a:cs typeface="+mn-cs"/>
              </a:rPr>
              <a:t>Differences Between DataFrame, DataSet, and RDD</a:t>
            </a:r>
          </a:p>
        </p:txBody>
      </p:sp>
      <p:sp>
        <p:nvSpPr>
          <p:cNvPr id="4" name="文本占位符 2"/>
          <p:cNvSpPr>
            <a:spLocks noGrp="1"/>
          </p:cNvSpPr>
          <p:nvPr>
            <p:ph type="body" sz="quarter" idx="10"/>
          </p:nvPr>
        </p:nvSpPr>
        <p:spPr>
          <a:xfrm>
            <a:off x="606424" y="1052249"/>
            <a:ext cx="11293476" cy="4875042"/>
          </a:xfrm>
        </p:spPr>
        <p:txBody>
          <a:bodyPr>
            <a:noAutofit/>
          </a:bodyPr>
          <a:lstStyle/>
          <a:p>
            <a:r>
              <a:rPr b="0" u="none" dirty="0">
                <a:latin typeface="Huawei Sans" panose="020C0503030203020204" pitchFamily="34" charset="0"/>
              </a:rPr>
              <a:t>Assume that there are two lines of data in an RDD, which are displayed as follows:</a:t>
            </a:r>
            <a:endParaRPr lang="en-US" altLang="zh-CN" dirty="0">
              <a:latin typeface="Huawei Sans" panose="020C0503030203020204" pitchFamily="34" charset="0"/>
              <a:sym typeface="Huawei Sans" panose="020C0503030203020204" pitchFamily="34" charset="0"/>
            </a:endParaRPr>
          </a:p>
          <a:p>
            <a:pPr marL="0" indent="0">
              <a:buNone/>
            </a:pPr>
            <a:endParaRPr lang="en-US" altLang="zh-CN" dirty="0">
              <a:latin typeface="Huawei Sans" panose="020C0503030203020204" pitchFamily="34" charset="0"/>
              <a:sym typeface="Huawei Sans" panose="020C0503030203020204" pitchFamily="34" charset="0"/>
            </a:endParaRPr>
          </a:p>
          <a:p>
            <a:r>
              <a:rPr b="0" u="none" dirty="0">
                <a:latin typeface="Huawei Sans" panose="020C0503030203020204" pitchFamily="34" charset="0"/>
              </a:rPr>
              <a:t>The data in </a:t>
            </a:r>
            <a:r>
              <a:rPr b="0" u="none" dirty="0" err="1">
                <a:latin typeface="Huawei Sans" panose="020C0503030203020204" pitchFamily="34" charset="0"/>
              </a:rPr>
              <a:t>DataFrame</a:t>
            </a:r>
            <a:r>
              <a:rPr b="0" u="none" dirty="0">
                <a:latin typeface="Huawei Sans" panose="020C0503030203020204" pitchFamily="34" charset="0"/>
              </a:rPr>
              <a:t> is displayed as follows:</a:t>
            </a:r>
          </a:p>
          <a:p>
            <a:pPr marL="0" indent="0">
              <a:buNone/>
            </a:pPr>
            <a:endParaRPr lang="en-US" altLang="zh-CN" dirty="0">
              <a:latin typeface="Huawei Sans" panose="020C0503030203020204" pitchFamily="34" charset="0"/>
              <a:sym typeface="Huawei Sans" panose="020C0503030203020204" pitchFamily="34" charset="0"/>
            </a:endParaRPr>
          </a:p>
          <a:p>
            <a:pPr marL="0" indent="0">
              <a:buNone/>
            </a:pPr>
            <a:endParaRPr lang="en-US" altLang="zh-CN" dirty="0">
              <a:latin typeface="Huawei Sans" panose="020C0503030203020204" pitchFamily="34" charset="0"/>
              <a:sym typeface="Huawei Sans" panose="020C0503030203020204" pitchFamily="34" charset="0"/>
            </a:endParaRPr>
          </a:p>
          <a:p>
            <a:r>
              <a:rPr b="0" u="none" dirty="0">
                <a:latin typeface="Huawei Sans" panose="020C0503030203020204" pitchFamily="34" charset="0"/>
              </a:rPr>
              <a:t>The data in </a:t>
            </a:r>
            <a:r>
              <a:rPr b="0" u="none" dirty="0" err="1">
                <a:latin typeface="Huawei Sans" panose="020C0503030203020204" pitchFamily="34" charset="0"/>
              </a:rPr>
              <a:t>DataSet</a:t>
            </a:r>
            <a:r>
              <a:rPr b="0" u="none" dirty="0">
                <a:latin typeface="Huawei Sans" panose="020C0503030203020204" pitchFamily="34" charset="0"/>
              </a:rPr>
              <a:t> is displayed as follows:</a:t>
            </a:r>
            <a:endParaRPr lang="zh-CN" altLang="en-US" dirty="0">
              <a:latin typeface="Huawei Sans" panose="020C0503030203020204" pitchFamily="34" charset="0"/>
              <a:sym typeface="Huawei Sans" panose="020C0503030203020204" pitchFamily="34" charset="0"/>
            </a:endParaRPr>
          </a:p>
        </p:txBody>
      </p:sp>
      <p:graphicFrame>
        <p:nvGraphicFramePr>
          <p:cNvPr id="3" name="表格 2">
            <a:extLst>
              <a:ext uri="{FF2B5EF4-FFF2-40B4-BE49-F238E27FC236}">
                <a16:creationId xmlns:a16="http://schemas.microsoft.com/office/drawing/2014/main" id="{0B672B6A-92A5-4323-8629-055878BA6D6A}"/>
              </a:ext>
            </a:extLst>
          </p:cNvPr>
          <p:cNvGraphicFramePr>
            <a:graphicFrameLocks noGrp="1"/>
          </p:cNvGraphicFramePr>
          <p:nvPr/>
        </p:nvGraphicFramePr>
        <p:xfrm>
          <a:off x="2747628" y="1667272"/>
          <a:ext cx="1518742" cy="609600"/>
        </p:xfrm>
        <a:graphic>
          <a:graphicData uri="http://schemas.openxmlformats.org/drawingml/2006/table">
            <a:tbl>
              <a:tblPr firstRow="1" bandRow="1">
                <a:tableStyleId>{5C22544A-7EE6-4342-B048-85BDC9FD1C3A}</a:tableStyleId>
              </a:tblPr>
              <a:tblGrid>
                <a:gridCol w="1518742">
                  <a:extLst>
                    <a:ext uri="{9D8B030D-6E8A-4147-A177-3AD203B41FA5}">
                      <a16:colId xmlns:a16="http://schemas.microsoft.com/office/drawing/2014/main" val="2431471176"/>
                    </a:ext>
                  </a:extLst>
                </a:gridCol>
              </a:tblGrid>
              <a:tr h="286965">
                <a:tc>
                  <a:txBody>
                    <a:bodyPr/>
                    <a:lstStyle/>
                    <a:p>
                      <a:r>
                        <a:rPr lang="en-US" altLang="zh-CN" sz="1400" b="1" dirty="0">
                          <a:solidFill>
                            <a:schemeClr val="tx1"/>
                          </a:solidFill>
                        </a:rPr>
                        <a:t>1,    Lucy,    23</a:t>
                      </a:r>
                      <a:endParaRPr lang="zh-CN" altLang="en-US" sz="1400" b="1" dirty="0">
                        <a:solidFill>
                          <a:schemeClr val="tx1"/>
                        </a:solidFill>
                      </a:endParaRPr>
                    </a:p>
                  </a:txBody>
                  <a:tcPr/>
                </a:tc>
                <a:extLst>
                  <a:ext uri="{0D108BD9-81ED-4DB2-BD59-A6C34878D82A}">
                    <a16:rowId xmlns:a16="http://schemas.microsoft.com/office/drawing/2014/main" val="2228354619"/>
                  </a:ext>
                </a:extLst>
              </a:tr>
              <a:tr h="286965">
                <a:tc>
                  <a:txBody>
                    <a:bodyPr/>
                    <a:lstStyle/>
                    <a:p>
                      <a:r>
                        <a:rPr lang="en-US" altLang="zh-CN" sz="1400" b="1" dirty="0">
                          <a:solidFill>
                            <a:schemeClr val="tx1"/>
                          </a:solidFill>
                        </a:rPr>
                        <a:t>2,    Tony,   35</a:t>
                      </a:r>
                      <a:endParaRPr lang="zh-CN" altLang="en-US" sz="1400" b="1" dirty="0">
                        <a:solidFill>
                          <a:schemeClr val="tx1"/>
                        </a:solidFill>
                      </a:endParaRPr>
                    </a:p>
                  </a:txBody>
                  <a:tcPr/>
                </a:tc>
                <a:extLst>
                  <a:ext uri="{0D108BD9-81ED-4DB2-BD59-A6C34878D82A}">
                    <a16:rowId xmlns:a16="http://schemas.microsoft.com/office/drawing/2014/main" val="4249911563"/>
                  </a:ext>
                </a:extLst>
              </a:tr>
            </a:tbl>
          </a:graphicData>
        </a:graphic>
      </p:graphicFrame>
      <p:graphicFrame>
        <p:nvGraphicFramePr>
          <p:cNvPr id="10" name="表格 9">
            <a:extLst>
              <a:ext uri="{FF2B5EF4-FFF2-40B4-BE49-F238E27FC236}">
                <a16:creationId xmlns:a16="http://schemas.microsoft.com/office/drawing/2014/main" id="{C115590F-E0CB-4B34-B273-1ACB7C6971D9}"/>
              </a:ext>
            </a:extLst>
          </p:cNvPr>
          <p:cNvGraphicFramePr>
            <a:graphicFrameLocks noGrp="1"/>
          </p:cNvGraphicFramePr>
          <p:nvPr/>
        </p:nvGraphicFramePr>
        <p:xfrm>
          <a:off x="2749965" y="2924944"/>
          <a:ext cx="3708561" cy="914400"/>
        </p:xfrm>
        <a:graphic>
          <a:graphicData uri="http://schemas.openxmlformats.org/drawingml/2006/table">
            <a:tbl>
              <a:tblPr firstRow="1" bandRow="1">
                <a:tableStyleId>{5C22544A-7EE6-4342-B048-85BDC9FD1C3A}</a:tableStyleId>
              </a:tblPr>
              <a:tblGrid>
                <a:gridCol w="1236187">
                  <a:extLst>
                    <a:ext uri="{9D8B030D-6E8A-4147-A177-3AD203B41FA5}">
                      <a16:colId xmlns:a16="http://schemas.microsoft.com/office/drawing/2014/main" val="723929893"/>
                    </a:ext>
                  </a:extLst>
                </a:gridCol>
                <a:gridCol w="1236187">
                  <a:extLst>
                    <a:ext uri="{9D8B030D-6E8A-4147-A177-3AD203B41FA5}">
                      <a16:colId xmlns:a16="http://schemas.microsoft.com/office/drawing/2014/main" val="973018208"/>
                    </a:ext>
                  </a:extLst>
                </a:gridCol>
                <a:gridCol w="1236187">
                  <a:extLst>
                    <a:ext uri="{9D8B030D-6E8A-4147-A177-3AD203B41FA5}">
                      <a16:colId xmlns:a16="http://schemas.microsoft.com/office/drawing/2014/main" val="1690594063"/>
                    </a:ext>
                  </a:extLst>
                </a:gridCol>
              </a:tblGrid>
              <a:tr h="203200">
                <a:tc>
                  <a:txBody>
                    <a:bodyPr/>
                    <a:lstStyle/>
                    <a:p>
                      <a:pPr marL="0" marR="0" lvl="0" indent="0" algn="l" defTabSz="914034" rtl="0" eaLnBrk="1" fontAlgn="auto" latinLnBrk="0" hangingPunct="1">
                        <a:lnSpc>
                          <a:spcPct val="100000"/>
                        </a:lnSpc>
                        <a:spcBef>
                          <a:spcPts val="0"/>
                        </a:spcBef>
                        <a:spcAft>
                          <a:spcPts val="0"/>
                        </a:spcAft>
                        <a:buClrTx/>
                        <a:buSzTx/>
                        <a:buFontTx/>
                        <a:buNone/>
                        <a:tabLst/>
                        <a:defRPr/>
                      </a:pPr>
                      <a:r>
                        <a:rPr lang="en-US" altLang="zh-CN" sz="1400" b="1" dirty="0" err="1">
                          <a:solidFill>
                            <a:schemeClr val="tx1"/>
                          </a:solidFill>
                        </a:rPr>
                        <a:t>ID:String</a:t>
                      </a:r>
                      <a:endParaRPr lang="zh-CN" altLang="en-US" sz="1400" b="1" dirty="0">
                        <a:solidFill>
                          <a:schemeClr val="tx1"/>
                        </a:solidFill>
                      </a:endParaRPr>
                    </a:p>
                  </a:txBody>
                  <a:tcPr/>
                </a:tc>
                <a:tc>
                  <a:txBody>
                    <a:bodyPr/>
                    <a:lstStyle/>
                    <a:p>
                      <a:pPr marL="0" marR="0" lvl="0" indent="0" algn="l" defTabSz="914034" rtl="0" eaLnBrk="1" fontAlgn="auto" latinLnBrk="0" hangingPunct="1">
                        <a:lnSpc>
                          <a:spcPct val="100000"/>
                        </a:lnSpc>
                        <a:spcBef>
                          <a:spcPts val="0"/>
                        </a:spcBef>
                        <a:spcAft>
                          <a:spcPts val="0"/>
                        </a:spcAft>
                        <a:buClrTx/>
                        <a:buSzTx/>
                        <a:buFontTx/>
                        <a:buNone/>
                        <a:tabLst/>
                        <a:defRPr/>
                      </a:pPr>
                      <a:r>
                        <a:rPr lang="en-US" altLang="zh-CN" sz="1400" b="1" dirty="0" err="1">
                          <a:solidFill>
                            <a:schemeClr val="tx1"/>
                          </a:solidFill>
                        </a:rPr>
                        <a:t>Name:String</a:t>
                      </a:r>
                      <a:endParaRPr lang="zh-CN" altLang="en-US" sz="1400" b="1" dirty="0">
                        <a:solidFill>
                          <a:schemeClr val="tx1"/>
                        </a:solidFill>
                      </a:endParaRPr>
                    </a:p>
                  </a:txBody>
                  <a:tcPr/>
                </a:tc>
                <a:tc>
                  <a:txBody>
                    <a:bodyPr/>
                    <a:lstStyle/>
                    <a:p>
                      <a:pPr marL="0" marR="0" lvl="0" indent="0" algn="l" defTabSz="914034" rtl="0" eaLnBrk="1" fontAlgn="auto" latinLnBrk="0" hangingPunct="1">
                        <a:lnSpc>
                          <a:spcPct val="100000"/>
                        </a:lnSpc>
                        <a:spcBef>
                          <a:spcPts val="0"/>
                        </a:spcBef>
                        <a:spcAft>
                          <a:spcPts val="0"/>
                        </a:spcAft>
                        <a:buClrTx/>
                        <a:buSzTx/>
                        <a:buFontTx/>
                        <a:buNone/>
                        <a:tabLst/>
                        <a:defRPr/>
                      </a:pPr>
                      <a:r>
                        <a:rPr lang="en-US" altLang="zh-CN" sz="1400" b="1" dirty="0" err="1">
                          <a:solidFill>
                            <a:schemeClr val="tx1"/>
                          </a:solidFill>
                        </a:rPr>
                        <a:t>Age:int</a:t>
                      </a:r>
                      <a:endParaRPr lang="zh-CN" altLang="en-US" sz="1400" b="1" dirty="0">
                        <a:solidFill>
                          <a:schemeClr val="tx1"/>
                        </a:solidFill>
                      </a:endParaRPr>
                    </a:p>
                  </a:txBody>
                  <a:tcPr/>
                </a:tc>
                <a:extLst>
                  <a:ext uri="{0D108BD9-81ED-4DB2-BD59-A6C34878D82A}">
                    <a16:rowId xmlns:a16="http://schemas.microsoft.com/office/drawing/2014/main" val="884472851"/>
                  </a:ext>
                </a:extLst>
              </a:tr>
              <a:tr h="203200">
                <a:tc>
                  <a:txBody>
                    <a:bodyPr/>
                    <a:lstStyle/>
                    <a:p>
                      <a:r>
                        <a:rPr lang="en-US" altLang="zh-CN" sz="1400" b="1" dirty="0">
                          <a:solidFill>
                            <a:schemeClr val="tx1"/>
                          </a:solidFill>
                        </a:rPr>
                        <a:t>1</a:t>
                      </a:r>
                      <a:endParaRPr lang="zh-CN" altLang="en-US" sz="1400" b="1" dirty="0">
                        <a:solidFill>
                          <a:schemeClr val="tx1"/>
                        </a:solidFill>
                      </a:endParaRPr>
                    </a:p>
                  </a:txBody>
                  <a:tcPr/>
                </a:tc>
                <a:tc>
                  <a:txBody>
                    <a:bodyPr/>
                    <a:lstStyle/>
                    <a:p>
                      <a:r>
                        <a:rPr lang="en-US" altLang="zh-CN" sz="1400" b="1" dirty="0">
                          <a:solidFill>
                            <a:schemeClr val="tx1"/>
                          </a:solidFill>
                        </a:rPr>
                        <a:t>Lucy</a:t>
                      </a:r>
                      <a:endParaRPr lang="zh-CN" altLang="en-US" sz="1400" b="1" dirty="0">
                        <a:solidFill>
                          <a:schemeClr val="tx1"/>
                        </a:solidFill>
                      </a:endParaRPr>
                    </a:p>
                  </a:txBody>
                  <a:tcPr/>
                </a:tc>
                <a:tc>
                  <a:txBody>
                    <a:bodyPr/>
                    <a:lstStyle/>
                    <a:p>
                      <a:r>
                        <a:rPr lang="en-US" altLang="zh-CN" sz="1400" b="1" dirty="0">
                          <a:solidFill>
                            <a:schemeClr val="tx1"/>
                          </a:solidFill>
                        </a:rPr>
                        <a:t>23</a:t>
                      </a:r>
                      <a:endParaRPr lang="zh-CN" altLang="en-US" sz="1400" b="1" dirty="0">
                        <a:solidFill>
                          <a:schemeClr val="tx1"/>
                        </a:solidFill>
                      </a:endParaRPr>
                    </a:p>
                  </a:txBody>
                  <a:tcPr/>
                </a:tc>
                <a:extLst>
                  <a:ext uri="{0D108BD9-81ED-4DB2-BD59-A6C34878D82A}">
                    <a16:rowId xmlns:a16="http://schemas.microsoft.com/office/drawing/2014/main" val="1472413850"/>
                  </a:ext>
                </a:extLst>
              </a:tr>
              <a:tr h="203200">
                <a:tc>
                  <a:txBody>
                    <a:bodyPr/>
                    <a:lstStyle/>
                    <a:p>
                      <a:r>
                        <a:rPr lang="en-US" altLang="zh-CN" sz="1400" b="1" dirty="0">
                          <a:solidFill>
                            <a:schemeClr val="tx1"/>
                          </a:solidFill>
                        </a:rPr>
                        <a:t>2</a:t>
                      </a:r>
                      <a:endParaRPr lang="zh-CN" altLang="en-US" sz="1400" b="1" dirty="0">
                        <a:solidFill>
                          <a:schemeClr val="tx1"/>
                        </a:solidFill>
                      </a:endParaRPr>
                    </a:p>
                  </a:txBody>
                  <a:tcPr/>
                </a:tc>
                <a:tc>
                  <a:txBody>
                    <a:bodyPr/>
                    <a:lstStyle/>
                    <a:p>
                      <a:r>
                        <a:rPr lang="en-US" altLang="zh-CN" sz="1400" b="1" dirty="0">
                          <a:solidFill>
                            <a:schemeClr val="tx1"/>
                          </a:solidFill>
                        </a:rPr>
                        <a:t>Tony</a:t>
                      </a:r>
                      <a:endParaRPr lang="zh-CN" altLang="en-US" sz="1400" b="1" dirty="0">
                        <a:solidFill>
                          <a:schemeClr val="tx1"/>
                        </a:solidFill>
                      </a:endParaRPr>
                    </a:p>
                  </a:txBody>
                  <a:tcPr/>
                </a:tc>
                <a:tc>
                  <a:txBody>
                    <a:bodyPr/>
                    <a:lstStyle/>
                    <a:p>
                      <a:r>
                        <a:rPr lang="en-US" altLang="zh-CN" sz="1400" b="1" dirty="0">
                          <a:solidFill>
                            <a:schemeClr val="tx1"/>
                          </a:solidFill>
                        </a:rPr>
                        <a:t>35</a:t>
                      </a:r>
                      <a:endParaRPr lang="zh-CN" altLang="en-US" sz="1400" b="1" dirty="0">
                        <a:solidFill>
                          <a:schemeClr val="tx1"/>
                        </a:solidFill>
                      </a:endParaRPr>
                    </a:p>
                  </a:txBody>
                  <a:tcPr/>
                </a:tc>
                <a:extLst>
                  <a:ext uri="{0D108BD9-81ED-4DB2-BD59-A6C34878D82A}">
                    <a16:rowId xmlns:a16="http://schemas.microsoft.com/office/drawing/2014/main" val="3883126805"/>
                  </a:ext>
                </a:extLst>
              </a:tr>
            </a:tbl>
          </a:graphicData>
        </a:graphic>
      </p:graphicFrame>
      <p:graphicFrame>
        <p:nvGraphicFramePr>
          <p:cNvPr id="11" name="表格 10">
            <a:extLst>
              <a:ext uri="{FF2B5EF4-FFF2-40B4-BE49-F238E27FC236}">
                <a16:creationId xmlns:a16="http://schemas.microsoft.com/office/drawing/2014/main" id="{7C03C482-F750-4767-BBF8-C13552E8ED4F}"/>
              </a:ext>
            </a:extLst>
          </p:cNvPr>
          <p:cNvGraphicFramePr>
            <a:graphicFrameLocks noGrp="1"/>
          </p:cNvGraphicFramePr>
          <p:nvPr/>
        </p:nvGraphicFramePr>
        <p:xfrm>
          <a:off x="2747628" y="4634468"/>
          <a:ext cx="4284476" cy="1112520"/>
        </p:xfrm>
        <a:graphic>
          <a:graphicData uri="http://schemas.openxmlformats.org/drawingml/2006/table">
            <a:tbl>
              <a:tblPr firstRow="1" bandRow="1">
                <a:tableStyleId>{5C22544A-7EE6-4342-B048-85BDC9FD1C3A}</a:tableStyleId>
              </a:tblPr>
              <a:tblGrid>
                <a:gridCol w="4284476">
                  <a:extLst>
                    <a:ext uri="{9D8B030D-6E8A-4147-A177-3AD203B41FA5}">
                      <a16:colId xmlns:a16="http://schemas.microsoft.com/office/drawing/2014/main" val="3996416271"/>
                    </a:ext>
                  </a:extLst>
                </a:gridCol>
              </a:tblGrid>
              <a:tr h="370840">
                <a:tc>
                  <a:txBody>
                    <a:bodyPr/>
                    <a:lstStyle/>
                    <a:p>
                      <a:r>
                        <a:rPr lang="en-US" altLang="zh-CN" sz="1400" b="1" dirty="0" err="1">
                          <a:solidFill>
                            <a:schemeClr val="tx1"/>
                          </a:solidFill>
                        </a:rPr>
                        <a:t>Value:People</a:t>
                      </a:r>
                      <a:r>
                        <a:rPr lang="en-US" altLang="zh-CN" sz="1400" b="1" dirty="0">
                          <a:solidFill>
                            <a:schemeClr val="tx1"/>
                          </a:solidFill>
                        </a:rPr>
                        <a:t>[</a:t>
                      </a:r>
                      <a:r>
                        <a:rPr lang="en-US" altLang="zh-CN" sz="1400" b="1" dirty="0" err="1">
                          <a:solidFill>
                            <a:schemeClr val="tx1"/>
                          </a:solidFill>
                        </a:rPr>
                        <a:t>age:bight,id:bigint,name:string</a:t>
                      </a:r>
                      <a:r>
                        <a:rPr lang="en-US" altLang="zh-CN" sz="1400" b="1" dirty="0">
                          <a:solidFill>
                            <a:schemeClr val="tx1"/>
                          </a:solidFill>
                        </a:rPr>
                        <a:t>]</a:t>
                      </a:r>
                      <a:endParaRPr lang="zh-CN" altLang="en-US" sz="1400" b="1" dirty="0">
                        <a:solidFill>
                          <a:schemeClr val="tx1"/>
                        </a:solidFill>
                      </a:endParaRPr>
                    </a:p>
                  </a:txBody>
                  <a:tcPr/>
                </a:tc>
                <a:extLst>
                  <a:ext uri="{0D108BD9-81ED-4DB2-BD59-A6C34878D82A}">
                    <a16:rowId xmlns:a16="http://schemas.microsoft.com/office/drawing/2014/main" val="3060188338"/>
                  </a:ext>
                </a:extLst>
              </a:tr>
              <a:tr h="370840">
                <a:tc>
                  <a:txBody>
                    <a:bodyPr/>
                    <a:lstStyle/>
                    <a:p>
                      <a:r>
                        <a:rPr lang="en-US" altLang="zh-CN" sz="1400" b="1" dirty="0">
                          <a:solidFill>
                            <a:schemeClr val="tx1"/>
                          </a:solidFill>
                        </a:rPr>
                        <a:t>People(id=1,name=“</a:t>
                      </a:r>
                      <a:r>
                        <a:rPr lang="en-US" altLang="zh-CN" sz="1400" b="1" dirty="0" err="1">
                          <a:solidFill>
                            <a:schemeClr val="tx1"/>
                          </a:solidFill>
                        </a:rPr>
                        <a:t>Lucy”,age</a:t>
                      </a:r>
                      <a:r>
                        <a:rPr lang="en-US" altLang="zh-CN" sz="1400" b="1" dirty="0">
                          <a:solidFill>
                            <a:schemeClr val="tx1"/>
                          </a:solidFill>
                        </a:rPr>
                        <a:t>=23)</a:t>
                      </a:r>
                      <a:endParaRPr lang="zh-CN" altLang="en-US" sz="1400" b="1" dirty="0">
                        <a:solidFill>
                          <a:schemeClr val="tx1"/>
                        </a:solidFill>
                      </a:endParaRPr>
                    </a:p>
                  </a:txBody>
                  <a:tcPr/>
                </a:tc>
                <a:extLst>
                  <a:ext uri="{0D108BD9-81ED-4DB2-BD59-A6C34878D82A}">
                    <a16:rowId xmlns:a16="http://schemas.microsoft.com/office/drawing/2014/main" val="3118735450"/>
                  </a:ext>
                </a:extLst>
              </a:tr>
              <a:tr h="370840">
                <a:tc>
                  <a:txBody>
                    <a:bodyPr/>
                    <a:lstStyle/>
                    <a:p>
                      <a:pPr marL="0" marR="0" lvl="0" indent="0" algn="l" defTabSz="914034" rtl="0" eaLnBrk="1" fontAlgn="auto" latinLnBrk="0" hangingPunct="1">
                        <a:lnSpc>
                          <a:spcPct val="100000"/>
                        </a:lnSpc>
                        <a:spcBef>
                          <a:spcPts val="0"/>
                        </a:spcBef>
                        <a:spcAft>
                          <a:spcPts val="0"/>
                        </a:spcAft>
                        <a:buClrTx/>
                        <a:buSzTx/>
                        <a:buFontTx/>
                        <a:buNone/>
                        <a:tabLst/>
                        <a:defRPr/>
                      </a:pPr>
                      <a:r>
                        <a:rPr lang="en-US" altLang="zh-CN" sz="1400" b="1" dirty="0">
                          <a:solidFill>
                            <a:schemeClr val="tx1"/>
                          </a:solidFill>
                        </a:rPr>
                        <a:t>People(id=2,name=“</a:t>
                      </a:r>
                      <a:r>
                        <a:rPr lang="en-US" altLang="zh-CN" sz="1400" b="1" dirty="0" err="1">
                          <a:solidFill>
                            <a:schemeClr val="tx1"/>
                          </a:solidFill>
                        </a:rPr>
                        <a:t>Tony”,age</a:t>
                      </a:r>
                      <a:r>
                        <a:rPr lang="en-US" altLang="zh-CN" sz="1400" b="1" dirty="0">
                          <a:solidFill>
                            <a:schemeClr val="tx1"/>
                          </a:solidFill>
                        </a:rPr>
                        <a:t>=35)</a:t>
                      </a:r>
                      <a:endParaRPr lang="zh-CN" altLang="en-US" sz="1400" b="1" dirty="0">
                        <a:solidFill>
                          <a:schemeClr val="tx1"/>
                        </a:solidFill>
                      </a:endParaRPr>
                    </a:p>
                  </a:txBody>
                  <a:tcPr/>
                </a:tc>
                <a:extLst>
                  <a:ext uri="{0D108BD9-81ED-4DB2-BD59-A6C34878D82A}">
                    <a16:rowId xmlns:a16="http://schemas.microsoft.com/office/drawing/2014/main" val="3812390427"/>
                  </a:ext>
                </a:extLst>
              </a:tr>
            </a:tbl>
          </a:graphicData>
        </a:graphic>
      </p:graphicFrame>
      <p:pic>
        <p:nvPicPr>
          <p:cNvPr id="7" name="Picture 6">
            <a:extLst>
              <a:ext uri="{FF2B5EF4-FFF2-40B4-BE49-F238E27FC236}">
                <a16:creationId xmlns:a16="http://schemas.microsoft.com/office/drawing/2014/main" id="{DA879684-5812-4B34-90E2-204FEC7595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8" name="Graphic 7">
            <a:extLst>
              <a:ext uri="{FF2B5EF4-FFF2-40B4-BE49-F238E27FC236}">
                <a16:creationId xmlns:a16="http://schemas.microsoft.com/office/drawing/2014/main" id="{8C139F01-2966-43F0-8B07-2B508D29208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9" name="Rectangle 8">
            <a:extLst>
              <a:ext uri="{FF2B5EF4-FFF2-40B4-BE49-F238E27FC236}">
                <a16:creationId xmlns:a16="http://schemas.microsoft.com/office/drawing/2014/main" id="{473E0499-71FA-4B7B-838D-F44D1A0C2BB3}"/>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2" name="TextBox 11">
            <a:extLst>
              <a:ext uri="{FF2B5EF4-FFF2-40B4-BE49-F238E27FC236}">
                <a16:creationId xmlns:a16="http://schemas.microsoft.com/office/drawing/2014/main" id="{7AE6EC92-0017-4805-A5CB-A3369FF65123}"/>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E808A05E-5925-4172-818B-A4B19C2155EA}"/>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613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25" name="标题 40"/>
          <p:cNvSpPr>
            <a:spLocks noGrp="1"/>
          </p:cNvSpPr>
          <p:nvPr>
            <p:ph type="title"/>
          </p:nvPr>
        </p:nvSpPr>
        <p:spPr>
          <a:xfrm>
            <a:off x="1501606" y="724690"/>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Typical Case </a:t>
            </a:r>
            <a:r>
              <a:rPr lang="en-US" altLang="zh-CN" sz="3200" b="1" dirty="0">
                <a:solidFill>
                  <a:srgbClr val="784658"/>
                </a:solidFill>
                <a:latin typeface="Huawei Sans" panose="020C0503030203020204" pitchFamily="34" charset="0"/>
                <a:ea typeface="+mn-ea"/>
                <a:cs typeface="+mn-cs"/>
              </a:rPr>
              <a:t>—</a:t>
            </a:r>
            <a:r>
              <a:rPr lang="zh-CN" altLang="en-US" sz="3200" b="1" dirty="0">
                <a:solidFill>
                  <a:srgbClr val="784658"/>
                </a:solidFill>
                <a:latin typeface="Huawei Sans" panose="020C0503030203020204" pitchFamily="34" charset="0"/>
                <a:ea typeface="+mn-ea"/>
                <a:cs typeface="+mn-cs"/>
              </a:rPr>
              <a:t> WordCount</a:t>
            </a:r>
            <a:endParaRPr lang="en-US"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22" name="圆角矩形 21"/>
          <p:cNvSpPr/>
          <p:nvPr/>
        </p:nvSpPr>
        <p:spPr>
          <a:xfrm>
            <a:off x="1794262" y="1693995"/>
            <a:ext cx="9143958" cy="3931249"/>
          </a:xfrm>
          <a:prstGeom prst="roundRect">
            <a:avLst>
              <a:gd name="adj" fmla="val 1944"/>
            </a:avLst>
          </a:prstGeom>
          <a:solidFill>
            <a:schemeClr val="bg1"/>
          </a:solidFill>
          <a:ln>
            <a:solidFill>
              <a:srgbClr val="56C4D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23" name="组合 22"/>
          <p:cNvGrpSpPr/>
          <p:nvPr/>
        </p:nvGrpSpPr>
        <p:grpSpPr>
          <a:xfrm>
            <a:off x="1253781" y="4052910"/>
            <a:ext cx="468481" cy="1536334"/>
            <a:chOff x="2211383" y="8660306"/>
            <a:chExt cx="825808" cy="2708148"/>
          </a:xfrm>
        </p:grpSpPr>
        <p:sp>
          <p:nvSpPr>
            <p:cNvPr id="35" name="矩形 34"/>
            <p:cNvSpPr/>
            <p:nvPr/>
          </p:nvSpPr>
          <p:spPr>
            <a:xfrm>
              <a:off x="2862854" y="8660306"/>
              <a:ext cx="174336" cy="90000"/>
            </a:xfrm>
            <a:prstGeom prst="rect">
              <a:avLst/>
            </a:prstGeom>
            <a:solidFill>
              <a:srgbClr val="C5C4C4"/>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6" name="矩形 35"/>
            <p:cNvSpPr/>
            <p:nvPr/>
          </p:nvSpPr>
          <p:spPr>
            <a:xfrm>
              <a:off x="2972444" y="8809596"/>
              <a:ext cx="64746"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7" name="矩形 36"/>
            <p:cNvSpPr/>
            <p:nvPr/>
          </p:nvSpPr>
          <p:spPr>
            <a:xfrm>
              <a:off x="2991470" y="8958991"/>
              <a:ext cx="45719" cy="90000"/>
            </a:xfrm>
            <a:prstGeom prst="rect">
              <a:avLst/>
            </a:prstGeom>
            <a:solidFill>
              <a:srgbClr val="D2D1D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8" name="矩形 37"/>
            <p:cNvSpPr/>
            <p:nvPr/>
          </p:nvSpPr>
          <p:spPr>
            <a:xfrm>
              <a:off x="2833352" y="9098188"/>
              <a:ext cx="203838" cy="90000"/>
            </a:xfrm>
            <a:prstGeom prst="rect">
              <a:avLst/>
            </a:prstGeom>
            <a:solidFill>
              <a:srgbClr val="C0BFBF"/>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9" name="矩形 38"/>
            <p:cNvSpPr/>
            <p:nvPr/>
          </p:nvSpPr>
          <p:spPr>
            <a:xfrm>
              <a:off x="2471714" y="9239855"/>
              <a:ext cx="565476" cy="90000"/>
            </a:xfrm>
            <a:prstGeom prst="rect">
              <a:avLst/>
            </a:prstGeom>
            <a:solidFill>
              <a:srgbClr val="C4C3C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0" name="矩形 39"/>
            <p:cNvSpPr/>
            <p:nvPr/>
          </p:nvSpPr>
          <p:spPr>
            <a:xfrm>
              <a:off x="2715686" y="9384098"/>
              <a:ext cx="321504" cy="90000"/>
            </a:xfrm>
            <a:prstGeom prst="rect">
              <a:avLst/>
            </a:prstGeom>
            <a:solidFill>
              <a:srgbClr val="C6C5C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9" name="矩形 48"/>
            <p:cNvSpPr/>
            <p:nvPr/>
          </p:nvSpPr>
          <p:spPr>
            <a:xfrm>
              <a:off x="2580926" y="9528341"/>
              <a:ext cx="456264" cy="90000"/>
            </a:xfrm>
            <a:prstGeom prst="rect">
              <a:avLst/>
            </a:prstGeom>
            <a:solidFill>
              <a:srgbClr val="C4C3C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0" name="矩形 49"/>
            <p:cNvSpPr/>
            <p:nvPr/>
          </p:nvSpPr>
          <p:spPr>
            <a:xfrm>
              <a:off x="2607532" y="9680289"/>
              <a:ext cx="429658" cy="90000"/>
            </a:xfrm>
            <a:prstGeom prst="rect">
              <a:avLst/>
            </a:prstGeom>
            <a:solidFill>
              <a:srgbClr val="C3C2C2"/>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1" name="矩形 50"/>
            <p:cNvSpPr/>
            <p:nvPr/>
          </p:nvSpPr>
          <p:spPr>
            <a:xfrm>
              <a:off x="2792040" y="9821384"/>
              <a:ext cx="245150" cy="90000"/>
            </a:xfrm>
            <a:prstGeom prst="rect">
              <a:avLst/>
            </a:prstGeom>
            <a:solidFill>
              <a:srgbClr val="C3C2C2"/>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2" name="矩形 51"/>
            <p:cNvSpPr/>
            <p:nvPr/>
          </p:nvSpPr>
          <p:spPr>
            <a:xfrm>
              <a:off x="2447445" y="9976045"/>
              <a:ext cx="589745"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3" name="矩形 52"/>
            <p:cNvSpPr/>
            <p:nvPr/>
          </p:nvSpPr>
          <p:spPr>
            <a:xfrm>
              <a:off x="2884294" y="10114426"/>
              <a:ext cx="152896" cy="90000"/>
            </a:xfrm>
            <a:prstGeom prst="rect">
              <a:avLst/>
            </a:prstGeom>
            <a:solidFill>
              <a:srgbClr val="C5C4C4"/>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4" name="矩形 53"/>
            <p:cNvSpPr/>
            <p:nvPr/>
          </p:nvSpPr>
          <p:spPr>
            <a:xfrm>
              <a:off x="2718780" y="10260947"/>
              <a:ext cx="318410" cy="90000"/>
            </a:xfrm>
            <a:prstGeom prst="rect">
              <a:avLst/>
            </a:prstGeom>
            <a:solidFill>
              <a:srgbClr val="C2C1C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5" name="矩形 54"/>
            <p:cNvSpPr/>
            <p:nvPr/>
          </p:nvSpPr>
          <p:spPr>
            <a:xfrm>
              <a:off x="2211383" y="10399328"/>
              <a:ext cx="825807" cy="90000"/>
            </a:xfrm>
            <a:prstGeom prst="rect">
              <a:avLst/>
            </a:prstGeom>
            <a:solidFill>
              <a:srgbClr val="86858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6" name="矩形 55"/>
            <p:cNvSpPr/>
            <p:nvPr/>
          </p:nvSpPr>
          <p:spPr>
            <a:xfrm>
              <a:off x="2962982" y="10548563"/>
              <a:ext cx="74208"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7" name="矩形 56"/>
            <p:cNvSpPr/>
            <p:nvPr/>
          </p:nvSpPr>
          <p:spPr>
            <a:xfrm>
              <a:off x="2648233" y="10700511"/>
              <a:ext cx="388957"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8" name="矩形 57"/>
            <p:cNvSpPr/>
            <p:nvPr/>
          </p:nvSpPr>
          <p:spPr>
            <a:xfrm>
              <a:off x="2832741" y="10844319"/>
              <a:ext cx="204449" cy="90000"/>
            </a:xfrm>
            <a:prstGeom prst="rect">
              <a:avLst/>
            </a:prstGeom>
            <a:solidFill>
              <a:srgbClr val="C2C1C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9" name="矩形 58"/>
            <p:cNvSpPr/>
            <p:nvPr/>
          </p:nvSpPr>
          <p:spPr>
            <a:xfrm>
              <a:off x="2832741" y="10996267"/>
              <a:ext cx="204449"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0" name="矩形 59"/>
            <p:cNvSpPr/>
            <p:nvPr/>
          </p:nvSpPr>
          <p:spPr>
            <a:xfrm>
              <a:off x="2914141" y="11134647"/>
              <a:ext cx="123049" cy="90000"/>
            </a:xfrm>
            <a:prstGeom prst="rect">
              <a:avLst/>
            </a:prstGeom>
            <a:solidFill>
              <a:srgbClr val="89888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1" name="矩形 60"/>
            <p:cNvSpPr/>
            <p:nvPr/>
          </p:nvSpPr>
          <p:spPr>
            <a:xfrm>
              <a:off x="2580927" y="11278454"/>
              <a:ext cx="456264"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nvGrpSpPr>
          <p:cNvPr id="62" name="组合 61"/>
          <p:cNvGrpSpPr/>
          <p:nvPr/>
        </p:nvGrpSpPr>
        <p:grpSpPr>
          <a:xfrm>
            <a:off x="2226260" y="2132366"/>
            <a:ext cx="8273674" cy="3020163"/>
            <a:chOff x="4452418" y="3904678"/>
            <a:chExt cx="16549264" cy="6041026"/>
          </a:xfrm>
        </p:grpSpPr>
        <p:sp>
          <p:nvSpPr>
            <p:cNvPr id="63" name="矩形 62"/>
            <p:cNvSpPr/>
            <p:nvPr/>
          </p:nvSpPr>
          <p:spPr bwMode="auto">
            <a:xfrm>
              <a:off x="18223233" y="4625485"/>
              <a:ext cx="2778449" cy="5320219"/>
            </a:xfrm>
            <a:prstGeom prst="rect">
              <a:avLst/>
            </a:prstGeom>
            <a:solidFill>
              <a:srgbClr val="00BCF2">
                <a:alpha val="20000"/>
              </a:srgbClr>
            </a:solidFill>
            <a:ln w="9525" algn="ctr">
              <a:noFill/>
              <a:miter lim="800000"/>
              <a:headEnd/>
              <a:tailEnd/>
            </a:ln>
            <a:effectLst/>
          </p:spPr>
          <p:txBody>
            <a:bodyPr wrap="none" lIns="0" tIns="0" anchor="ctr">
              <a:noAutofit/>
            </a:bodyPr>
            <a:lstStyle/>
            <a:p>
              <a:pPr algn="ctr" eaLnBrk="1" fontAlgn="ctr" hangingPunct="1">
                <a:defRPr/>
              </a:pPr>
              <a:r>
                <a:rPr sz="1200" b="0" u="none">
                  <a:latin typeface="Huawei Sans" panose="020C0503030203020204" pitchFamily="34" charset="0"/>
                </a:rPr>
                <a:t>HDFS</a:t>
              </a:r>
              <a:endParaRPr lang="en-US" altLang="zh-CN"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4" name="矩形 63"/>
            <p:cNvSpPr/>
            <p:nvPr/>
          </p:nvSpPr>
          <p:spPr bwMode="auto">
            <a:xfrm>
              <a:off x="15631938" y="4625485"/>
              <a:ext cx="2502000" cy="5320219"/>
            </a:xfrm>
            <a:prstGeom prst="rect">
              <a:avLst/>
            </a:prstGeom>
            <a:solidFill>
              <a:srgbClr val="30B5C5"/>
            </a:solidFill>
            <a:ln w="9525" algn="ctr">
              <a:noFill/>
              <a:miter lim="800000"/>
              <a:headEnd/>
              <a:tailEnd/>
            </a:ln>
            <a:effectLst/>
          </p:spPr>
          <p:txBody>
            <a:bodyPr wrap="none" lIns="0" tIns="0" rIns="0" anchor="ctr">
              <a:noAutofit/>
            </a:bodyPr>
            <a:lstStyle/>
            <a:p>
              <a:pPr algn="ctr" eaLnBrk="1" fontAlgn="ctr" hangingPunct="1">
                <a:defRPr/>
              </a:pPr>
              <a:endParaRPr lang="en-US"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5" name="矩形 64"/>
            <p:cNvSpPr/>
            <p:nvPr/>
          </p:nvSpPr>
          <p:spPr bwMode="auto">
            <a:xfrm>
              <a:off x="7864668" y="4625485"/>
              <a:ext cx="2502000" cy="5316951"/>
            </a:xfrm>
            <a:prstGeom prst="rect">
              <a:avLst/>
            </a:prstGeom>
            <a:solidFill>
              <a:srgbClr val="30B5C5"/>
            </a:solidFill>
            <a:ln w="9525" algn="ctr">
              <a:noFill/>
              <a:miter lim="800000"/>
              <a:headEnd/>
              <a:tailEnd/>
            </a:ln>
            <a:effectLst/>
          </p:spPr>
          <p:txBody>
            <a:bodyPr wrap="none" lIns="0" tIns="0" rIns="0" anchor="ctr">
              <a:noAutofit/>
            </a:bodyPr>
            <a:lstStyle/>
            <a:p>
              <a:pPr algn="ctr" eaLnBrk="1" fontAlgn="ctr" hangingPunct="1">
                <a:defRPr/>
              </a:pPr>
              <a:endParaRPr lang="en-US" altLang="zh-CN"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6" name="矩形 65"/>
            <p:cNvSpPr/>
            <p:nvPr/>
          </p:nvSpPr>
          <p:spPr bwMode="auto">
            <a:xfrm>
              <a:off x="10453758" y="4625485"/>
              <a:ext cx="2502000" cy="5316951"/>
            </a:xfrm>
            <a:prstGeom prst="rect">
              <a:avLst/>
            </a:prstGeom>
            <a:solidFill>
              <a:srgbClr val="30B5C5"/>
            </a:solidFill>
            <a:ln w="9525" algn="ctr">
              <a:noFill/>
              <a:miter lim="800000"/>
              <a:headEnd/>
              <a:tailEnd/>
            </a:ln>
            <a:effectLst/>
          </p:spPr>
          <p:txBody>
            <a:bodyPr wrap="none" lIns="0" tIns="0" rIns="0" anchor="ctr">
              <a:noAutofit/>
            </a:bodyPr>
            <a:lstStyle/>
            <a:p>
              <a:pPr algn="ctr" eaLnBrk="1" fontAlgn="ctr" hangingPunct="1">
                <a:defRPr/>
              </a:pPr>
              <a:endParaRPr lang="en-US"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7" name="矩形 66"/>
            <p:cNvSpPr/>
            <p:nvPr/>
          </p:nvSpPr>
          <p:spPr bwMode="auto">
            <a:xfrm>
              <a:off x="13042848" y="4625485"/>
              <a:ext cx="2502000" cy="5320219"/>
            </a:xfrm>
            <a:prstGeom prst="rect">
              <a:avLst/>
            </a:prstGeom>
            <a:solidFill>
              <a:srgbClr val="30B5C5"/>
            </a:solidFill>
            <a:ln w="9525" algn="ctr">
              <a:noFill/>
              <a:miter lim="800000"/>
              <a:headEnd/>
              <a:tailEnd/>
            </a:ln>
            <a:effectLst/>
          </p:spPr>
          <p:txBody>
            <a:bodyPr wrap="none" lIns="0" tIns="0" rIns="0" anchor="ctr">
              <a:noAutofit/>
            </a:bodyPr>
            <a:lstStyle/>
            <a:p>
              <a:pPr algn="ctr" eaLnBrk="1" fontAlgn="ctr" hangingPunct="1">
                <a:defRPr/>
              </a:pPr>
              <a:endParaRPr lang="en-US" altLang="zh-CN"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8" name="矩形 67"/>
            <p:cNvSpPr/>
            <p:nvPr/>
          </p:nvSpPr>
          <p:spPr bwMode="auto">
            <a:xfrm>
              <a:off x="4452418" y="4625485"/>
              <a:ext cx="3241416" cy="5320219"/>
            </a:xfrm>
            <a:prstGeom prst="rect">
              <a:avLst/>
            </a:prstGeom>
            <a:solidFill>
              <a:srgbClr val="00BCF2">
                <a:alpha val="20000"/>
              </a:srgbClr>
            </a:solidFill>
            <a:ln w="9525" algn="ctr">
              <a:noFill/>
              <a:miter lim="800000"/>
              <a:headEnd/>
              <a:tailEnd/>
            </a:ln>
            <a:effectLst/>
          </p:spPr>
          <p:txBody>
            <a:bodyPr wrap="none" lIns="0" tIns="0" rIns="0" anchor="ctr">
              <a:noAutofit/>
            </a:bodyPr>
            <a:lstStyle/>
            <a:p>
              <a:pPr algn="ctr" eaLnBrk="1" fontAlgn="ctr" hangingPunct="1">
                <a:defRPr/>
              </a:pPr>
              <a:r>
                <a:rPr sz="1200" b="0" u="none">
                  <a:latin typeface="Huawei Sans" panose="020C0503030203020204" pitchFamily="34" charset="0"/>
                </a:rPr>
                <a:t>HDFS</a:t>
              </a:r>
              <a:endParaRPr lang="en-US" altLang="zh-CN"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9" name="右箭头 68"/>
            <p:cNvSpPr/>
            <p:nvPr/>
          </p:nvSpPr>
          <p:spPr bwMode="auto">
            <a:xfrm>
              <a:off x="9336160" y="3904678"/>
              <a:ext cx="2149987" cy="612847"/>
            </a:xfrm>
            <a:prstGeom prst="rightArrow">
              <a:avLst>
                <a:gd name="adj1" fmla="val 100000"/>
                <a:gd name="adj2" fmla="val 33653"/>
              </a:avLst>
            </a:prstGeom>
            <a:solidFill>
              <a:srgbClr val="56C4D2"/>
            </a:solidFill>
            <a:ln w="9525" algn="ctr">
              <a:noFill/>
              <a:miter lim="800000"/>
              <a:headEnd/>
              <a:tailEnd/>
            </a:ln>
            <a:effectLst/>
          </p:spPr>
          <p:txBody>
            <a:bodyPr wrap="none" lIns="0" tIns="0" anchor="ctr">
              <a:noAutofit/>
            </a:bodyPr>
            <a:lstStyle/>
            <a:p>
              <a:pPr algn="ctr" eaLnBrk="1" fontAlgn="ctr" hangingPunct="1">
                <a:defRPr/>
              </a:pPr>
              <a:r>
                <a:rPr sz="1600" b="0" u="none" dirty="0">
                  <a:solidFill>
                    <a:schemeClr val="bg1"/>
                  </a:solidFill>
                  <a:latin typeface="Huawei Sans" panose="020C0503030203020204" pitchFamily="34" charset="0"/>
                </a:rPr>
                <a:t>  </a:t>
              </a:r>
              <a:r>
                <a:rPr sz="1600" b="0" u="none" dirty="0" err="1">
                  <a:solidFill>
                    <a:schemeClr val="bg1"/>
                  </a:solidFill>
                  <a:latin typeface="Huawei Sans" panose="020C0503030203020204" pitchFamily="34" charset="0"/>
                </a:rPr>
                <a:t>flatMap</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0" name="右箭头 69"/>
            <p:cNvSpPr/>
            <p:nvPr/>
          </p:nvSpPr>
          <p:spPr bwMode="auto">
            <a:xfrm>
              <a:off x="11750364" y="3904678"/>
              <a:ext cx="1765766" cy="612847"/>
            </a:xfrm>
            <a:prstGeom prst="rightArrow">
              <a:avLst>
                <a:gd name="adj1" fmla="val 100000"/>
                <a:gd name="adj2" fmla="val 40009"/>
              </a:avLst>
            </a:prstGeom>
            <a:solidFill>
              <a:srgbClr val="56C4D2"/>
            </a:solidFill>
            <a:ln w="9525" algn="ctr">
              <a:noFill/>
              <a:miter lim="800000"/>
              <a:headEnd/>
              <a:tailEnd/>
            </a:ln>
            <a:effectLst/>
          </p:spPr>
          <p:txBody>
            <a:bodyPr wrap="none" lIns="0" tIns="0" anchor="ctr">
              <a:noAutofit/>
            </a:bodyPr>
            <a:lstStyle/>
            <a:p>
              <a:pPr algn="ctr" eaLnBrk="1" fontAlgn="ctr" hangingPunct="1">
                <a:defRPr/>
              </a:pPr>
              <a:r>
                <a:rPr sz="1600" b="0" u="none" dirty="0">
                  <a:solidFill>
                    <a:schemeClr val="bg1"/>
                  </a:solidFill>
                  <a:latin typeface="Huawei Sans" panose="020C0503030203020204" pitchFamily="34" charset="0"/>
                </a:rPr>
                <a:t>   map</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1" name="右箭头 70"/>
            <p:cNvSpPr/>
            <p:nvPr/>
          </p:nvSpPr>
          <p:spPr bwMode="auto">
            <a:xfrm>
              <a:off x="13780347" y="3904678"/>
              <a:ext cx="2861007" cy="612847"/>
            </a:xfrm>
            <a:prstGeom prst="rightArrow">
              <a:avLst>
                <a:gd name="adj1" fmla="val 100000"/>
                <a:gd name="adj2" fmla="val 29674"/>
              </a:avLst>
            </a:prstGeom>
            <a:solidFill>
              <a:srgbClr val="56C4D2"/>
            </a:solidFill>
            <a:ln w="9525" algn="ctr">
              <a:noFill/>
              <a:miter lim="800000"/>
              <a:headEnd/>
              <a:tailEnd/>
            </a:ln>
            <a:effectLst/>
          </p:spPr>
          <p:txBody>
            <a:bodyPr wrap="none" lIns="0" tIns="0" anchor="ctr">
              <a:noAutofit/>
            </a:bodyPr>
            <a:lstStyle/>
            <a:p>
              <a:pPr algn="ctr" eaLnBrk="1" fontAlgn="ctr" hangingPunct="1">
                <a:defRPr/>
              </a:pPr>
              <a:r>
                <a:rPr sz="1600" b="0" u="none" dirty="0">
                  <a:solidFill>
                    <a:schemeClr val="bg1"/>
                  </a:solidFill>
                  <a:latin typeface="Huawei Sans" panose="020C0503030203020204" pitchFamily="34" charset="0"/>
                </a:rPr>
                <a:t>  </a:t>
              </a:r>
              <a:r>
                <a:rPr sz="1600" b="0" u="none" dirty="0" err="1">
                  <a:solidFill>
                    <a:schemeClr val="bg1"/>
                  </a:solidFill>
                  <a:latin typeface="Huawei Sans" panose="020C0503030203020204" pitchFamily="34" charset="0"/>
                </a:rPr>
                <a:t>reduceByKey</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2" name="右箭头 71"/>
            <p:cNvSpPr/>
            <p:nvPr/>
          </p:nvSpPr>
          <p:spPr bwMode="auto">
            <a:xfrm>
              <a:off x="16905573" y="3904678"/>
              <a:ext cx="3502431" cy="612847"/>
            </a:xfrm>
            <a:prstGeom prst="rightArrow">
              <a:avLst>
                <a:gd name="adj1" fmla="val 100000"/>
                <a:gd name="adj2" fmla="val 25233"/>
              </a:avLst>
            </a:prstGeom>
            <a:solidFill>
              <a:srgbClr val="56C4D2"/>
            </a:solidFill>
            <a:ln w="9525" algn="ctr">
              <a:noFill/>
              <a:miter lim="800000"/>
              <a:headEnd/>
              <a:tailEnd/>
            </a:ln>
            <a:effectLst/>
          </p:spPr>
          <p:txBody>
            <a:bodyPr wrap="none" lIns="0" tIns="0" anchor="ctr">
              <a:noAutofit/>
            </a:bodyPr>
            <a:lstStyle/>
            <a:p>
              <a:pPr algn="ctr" eaLnBrk="1" fontAlgn="ctr" hangingPunct="1">
                <a:defRPr/>
              </a:pPr>
              <a:r>
                <a:rPr sz="1600" b="0" u="none" dirty="0">
                  <a:solidFill>
                    <a:schemeClr val="bg1"/>
                  </a:solidFill>
                  <a:latin typeface="Huawei Sans" panose="020C0503030203020204" pitchFamily="34" charset="0"/>
                </a:rPr>
                <a:t> </a:t>
              </a:r>
              <a:r>
                <a:rPr sz="1600" b="0" u="none" dirty="0" err="1">
                  <a:solidFill>
                    <a:schemeClr val="bg1"/>
                  </a:solidFill>
                  <a:latin typeface="Huawei Sans" panose="020C0503030203020204" pitchFamily="34" charset="0"/>
                </a:rPr>
                <a:t>saveAsTextFile</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3" name="流程图: 多文档 72"/>
            <p:cNvSpPr/>
            <p:nvPr/>
          </p:nvSpPr>
          <p:spPr bwMode="auto">
            <a:xfrm>
              <a:off x="4568002" y="5921035"/>
              <a:ext cx="3010248" cy="2883234"/>
            </a:xfrm>
            <a:prstGeom prst="flowChartMultidocument">
              <a:avLst/>
            </a:prstGeom>
            <a:solidFill>
              <a:srgbClr val="00BCF2"/>
            </a:solidFill>
            <a:ln w="6350" algn="ctr">
              <a:solidFill>
                <a:schemeClr val="bg1">
                  <a:lumMod val="95000"/>
                </a:schemeClr>
              </a:solidFill>
              <a:miter lim="800000"/>
              <a:headEnd/>
              <a:tailEnd/>
            </a:ln>
            <a:effectLst/>
          </p:spPr>
          <p:txBody>
            <a:bodyPr wrap="none" lIns="0" tIns="0" rIns="0" anchor="ctr">
              <a:noAutofit/>
            </a:bodyPr>
            <a:lstStyle/>
            <a:p>
              <a:pPr marL="151170" fontAlgn="ctr">
                <a:defRPr/>
              </a:pPr>
              <a:r>
                <a:rPr sz="1200" b="0" u="none" dirty="0">
                  <a:solidFill>
                    <a:schemeClr val="bg1"/>
                  </a:solidFill>
                  <a:latin typeface="Huawei Sans" panose="020C0503030203020204" pitchFamily="34" charset="0"/>
                </a:rPr>
                <a:t>An apple</a:t>
              </a:r>
            </a:p>
            <a:p>
              <a:pPr marL="151170" fontAlgn="ctr">
                <a:defRPr/>
              </a:pPr>
              <a:r>
                <a:rPr sz="1200" b="0" u="none" dirty="0">
                  <a:solidFill>
                    <a:schemeClr val="bg1"/>
                  </a:solidFill>
                  <a:latin typeface="Huawei Sans" panose="020C0503030203020204" pitchFamily="34" charset="0"/>
                </a:rPr>
                <a:t>A pair of shoes</a:t>
              </a:r>
            </a:p>
            <a:p>
              <a:pPr marL="151170" fontAlgn="ctr">
                <a:defRPr/>
              </a:pPr>
              <a:r>
                <a:rPr sz="1200" b="0" u="none" dirty="0">
                  <a:solidFill>
                    <a:schemeClr val="bg1"/>
                  </a:solidFill>
                  <a:latin typeface="Huawei Sans" panose="020C0503030203020204" pitchFamily="34" charset="0"/>
                </a:rPr>
                <a:t>Orange apple</a:t>
              </a:r>
              <a:endParaRPr lang="en-US" altLang="zh-CN"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eaLnBrk="1" fontAlgn="ctr" hangingPunct="1">
                <a:defRPr/>
              </a:pPr>
              <a:endParaRPr lang="en-US" altLang="zh-CN"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4" name="右箭头 73"/>
            <p:cNvSpPr/>
            <p:nvPr/>
          </p:nvSpPr>
          <p:spPr bwMode="auto">
            <a:xfrm>
              <a:off x="6684666" y="3904678"/>
              <a:ext cx="2387277" cy="647775"/>
            </a:xfrm>
            <a:prstGeom prst="rightArrow">
              <a:avLst>
                <a:gd name="adj1" fmla="val 100000"/>
                <a:gd name="adj2" fmla="val 27206"/>
              </a:avLst>
            </a:prstGeom>
            <a:solidFill>
              <a:srgbClr val="56C4D2"/>
            </a:solidFill>
            <a:ln w="9525" algn="ctr">
              <a:noFill/>
              <a:miter lim="800000"/>
              <a:headEnd/>
              <a:tailEnd/>
            </a:ln>
            <a:effectLst/>
          </p:spPr>
          <p:txBody>
            <a:bodyPr wrap="none" lIns="0" tIns="0" anchor="ctr">
              <a:noAutofit/>
            </a:bodyPr>
            <a:lstStyle/>
            <a:p>
              <a:pPr algn="ctr" eaLnBrk="1" fontAlgn="ctr" hangingPunct="1">
                <a:defRPr/>
              </a:pPr>
              <a:r>
                <a:rPr sz="1600" b="0" u="none" dirty="0">
                  <a:solidFill>
                    <a:schemeClr val="bg1"/>
                  </a:solidFill>
                  <a:latin typeface="Huawei Sans" panose="020C0503030203020204" pitchFamily="34" charset="0"/>
                </a:rPr>
                <a:t>  </a:t>
              </a:r>
              <a:r>
                <a:rPr sz="1600" b="0" u="none" dirty="0" err="1">
                  <a:solidFill>
                    <a:schemeClr val="bg1"/>
                  </a:solidFill>
                  <a:latin typeface="Huawei Sans" panose="020C0503030203020204" pitchFamily="34" charset="0"/>
                </a:rPr>
                <a:t>textFile</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5" name="流程图: 多文档 74"/>
            <p:cNvSpPr/>
            <p:nvPr/>
          </p:nvSpPr>
          <p:spPr bwMode="auto">
            <a:xfrm>
              <a:off x="18297935" y="5202638"/>
              <a:ext cx="2537118" cy="4680492"/>
            </a:xfrm>
            <a:prstGeom prst="flowChartMultidocument">
              <a:avLst/>
            </a:prstGeom>
            <a:solidFill>
              <a:srgbClr val="00BCF2"/>
            </a:solidFill>
            <a:ln w="6350" algn="ctr">
              <a:solidFill>
                <a:schemeClr val="bg1">
                  <a:lumMod val="95000"/>
                </a:schemeClr>
              </a:solidFill>
              <a:miter lim="800000"/>
              <a:headEnd/>
              <a:tailEnd/>
            </a:ln>
            <a:effectLst/>
          </p:spPr>
          <p:txBody>
            <a:bodyPr wrap="none" lIns="0" tIns="0" rIns="0" anchor="ctr">
              <a:noAutofit/>
            </a:bodyPr>
            <a:lstStyle/>
            <a:p>
              <a:pPr algn="ctr" eaLnBrk="1" fontAlgn="ctr" hangingPunct="1">
                <a:defRPr/>
              </a:pPr>
              <a:endParaRPr lang="en-US" altLang="zh-CN" sz="12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6" name="文本框 75"/>
            <p:cNvSpPr txBox="1"/>
            <p:nvPr/>
          </p:nvSpPr>
          <p:spPr>
            <a:xfrm>
              <a:off x="8215451" y="4692152"/>
              <a:ext cx="1800434" cy="739860"/>
            </a:xfrm>
            <a:prstGeom prst="rect">
              <a:avLst/>
            </a:prstGeom>
            <a:noFill/>
          </p:spPr>
          <p:txBody>
            <a:bodyPr>
              <a:noAutofit/>
            </a:bodyPr>
            <a:lstStyle/>
            <a:p>
              <a:pPr algn="ctr" eaLnBrk="1" fontAlgn="ctr" hangingPunct="1">
                <a:defRPr/>
              </a:pPr>
              <a:r>
                <a:rPr sz="1600" b="0" u="none">
                  <a:solidFill>
                    <a:schemeClr val="bg1"/>
                  </a:solidFill>
                  <a:latin typeface="Huawei Sans" panose="020C0503030203020204" pitchFamily="34" charset="0"/>
                </a:rPr>
                <a:t>RDD</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7" name="文本框 76"/>
            <p:cNvSpPr txBox="1"/>
            <p:nvPr/>
          </p:nvSpPr>
          <p:spPr>
            <a:xfrm>
              <a:off x="10804541" y="4692152"/>
              <a:ext cx="1800434" cy="739860"/>
            </a:xfrm>
            <a:prstGeom prst="rect">
              <a:avLst/>
            </a:prstGeom>
            <a:noFill/>
          </p:spPr>
          <p:txBody>
            <a:bodyPr>
              <a:noAutofit/>
            </a:bodyPr>
            <a:lstStyle/>
            <a:p>
              <a:pPr algn="ctr" eaLnBrk="1" fontAlgn="ctr" hangingPunct="1">
                <a:defRPr/>
              </a:pPr>
              <a:r>
                <a:rPr sz="1600" b="0" u="none">
                  <a:solidFill>
                    <a:schemeClr val="bg1"/>
                  </a:solidFill>
                  <a:latin typeface="Huawei Sans" panose="020C0503030203020204" pitchFamily="34" charset="0"/>
                </a:rPr>
                <a:t>RDD</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8" name="文本框 77"/>
            <p:cNvSpPr txBox="1"/>
            <p:nvPr/>
          </p:nvSpPr>
          <p:spPr>
            <a:xfrm>
              <a:off x="13393632" y="4692152"/>
              <a:ext cx="1800432" cy="739860"/>
            </a:xfrm>
            <a:prstGeom prst="rect">
              <a:avLst/>
            </a:prstGeom>
            <a:noFill/>
          </p:spPr>
          <p:txBody>
            <a:bodyPr>
              <a:noAutofit/>
            </a:bodyPr>
            <a:lstStyle/>
            <a:p>
              <a:pPr algn="ctr" eaLnBrk="1" fontAlgn="ctr" hangingPunct="1">
                <a:defRPr/>
              </a:pPr>
              <a:r>
                <a:rPr sz="1600" b="0" u="none">
                  <a:solidFill>
                    <a:schemeClr val="bg1"/>
                  </a:solidFill>
                  <a:latin typeface="Huawei Sans" panose="020C0503030203020204" pitchFamily="34" charset="0"/>
                </a:rPr>
                <a:t>RDD</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79" name="文本框 78"/>
            <p:cNvSpPr txBox="1"/>
            <p:nvPr/>
          </p:nvSpPr>
          <p:spPr>
            <a:xfrm>
              <a:off x="15982721" y="4692152"/>
              <a:ext cx="1800434" cy="739860"/>
            </a:xfrm>
            <a:prstGeom prst="rect">
              <a:avLst/>
            </a:prstGeom>
            <a:noFill/>
          </p:spPr>
          <p:txBody>
            <a:bodyPr>
              <a:noAutofit/>
            </a:bodyPr>
            <a:lstStyle/>
            <a:p>
              <a:pPr algn="ctr" eaLnBrk="1" fontAlgn="ctr" hangingPunct="1">
                <a:defRPr/>
              </a:pPr>
              <a:r>
                <a:rPr sz="1600" b="0" u="none">
                  <a:solidFill>
                    <a:schemeClr val="bg1"/>
                  </a:solidFill>
                  <a:latin typeface="Huawei Sans" panose="020C0503030203020204" pitchFamily="34" charset="0"/>
                </a:rPr>
                <a:t>RDD</a:t>
              </a:r>
              <a:endParaRPr lang="en-US" altLang="zh-CN" sz="16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0" name="文本框 79"/>
            <p:cNvSpPr txBox="1"/>
            <p:nvPr/>
          </p:nvSpPr>
          <p:spPr>
            <a:xfrm>
              <a:off x="5308149" y="4710541"/>
              <a:ext cx="1529954" cy="492871"/>
            </a:xfrm>
            <a:prstGeom prst="rect">
              <a:avLst/>
            </a:prstGeom>
            <a:noFill/>
          </p:spPr>
          <p:txBody>
            <a:bodyPr>
              <a:noAutofit/>
            </a:bodyPr>
            <a:lstStyle/>
            <a:p>
              <a:pPr algn="ctr" eaLnBrk="1" fontAlgn="ctr" hangingPunct="1">
                <a:defRPr/>
              </a:pPr>
              <a:r>
                <a:rPr sz="1600" b="0" u="none">
                  <a:solidFill>
                    <a:srgbClr val="505050"/>
                  </a:solidFill>
                  <a:latin typeface="Huawei Sans" panose="020C0503030203020204" pitchFamily="34" charset="0"/>
                </a:rPr>
                <a:t>HDFS</a:t>
              </a:r>
              <a:endParaRPr lang="en-US" altLang="zh-CN" sz="16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1" name="文本框 80"/>
            <p:cNvSpPr txBox="1"/>
            <p:nvPr/>
          </p:nvSpPr>
          <p:spPr>
            <a:xfrm>
              <a:off x="18936111" y="4654053"/>
              <a:ext cx="1521328" cy="739860"/>
            </a:xfrm>
            <a:prstGeom prst="rect">
              <a:avLst/>
            </a:prstGeom>
            <a:noFill/>
          </p:spPr>
          <p:txBody>
            <a:bodyPr>
              <a:noAutofit/>
            </a:bodyPr>
            <a:lstStyle/>
            <a:p>
              <a:pPr algn="ctr" eaLnBrk="1" fontAlgn="ctr" hangingPunct="1">
                <a:defRPr/>
              </a:pPr>
              <a:r>
                <a:rPr sz="1600" b="0" u="none">
                  <a:solidFill>
                    <a:srgbClr val="505050"/>
                  </a:solidFill>
                  <a:latin typeface="Huawei Sans" panose="020C0503030203020204" pitchFamily="34" charset="0"/>
                </a:rPr>
                <a:t>HDFS</a:t>
              </a:r>
              <a:endParaRPr lang="en-US" altLang="zh-CN" sz="16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2" name="矩形 81"/>
            <p:cNvSpPr/>
            <p:nvPr/>
          </p:nvSpPr>
          <p:spPr>
            <a:xfrm>
              <a:off x="10520505" y="6138715"/>
              <a:ext cx="2316046" cy="2031561"/>
            </a:xfrm>
            <a:prstGeom prst="rect">
              <a:avLst/>
            </a:prstGeom>
          </p:spPr>
          <p:txBody>
            <a:bodyPr wrap="square">
              <a:noAutofit/>
            </a:bodyPr>
            <a:lstStyle/>
            <a:p>
              <a:pPr lvl="0" fontAlgn="ctr">
                <a:defRPr/>
              </a:pPr>
              <a:r>
                <a:rPr sz="1200" b="0" u="none" dirty="0">
                  <a:solidFill>
                    <a:prstClr val="white"/>
                  </a:solidFill>
                  <a:latin typeface="Huawei Sans" panose="020C0503030203020204" pitchFamily="34" charset="0"/>
                </a:rPr>
                <a:t>An apple </a:t>
              </a:r>
              <a:endParaRPr lang="en-US" altLang="zh-CN" sz="1200" dirty="0">
                <a:solidFill>
                  <a:prstClr val="white"/>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lvl="0" fontAlgn="ctr">
                <a:defRPr/>
              </a:pPr>
              <a:r>
                <a:rPr sz="1200" b="0" u="none" dirty="0">
                  <a:solidFill>
                    <a:prstClr val="white"/>
                  </a:solidFill>
                  <a:latin typeface="Huawei Sans" panose="020C0503030203020204" pitchFamily="34" charset="0"/>
                </a:rPr>
                <a:t>A pair of shoes Orange apple</a:t>
              </a:r>
            </a:p>
          </p:txBody>
        </p:sp>
        <p:sp>
          <p:nvSpPr>
            <p:cNvPr id="83" name="矩形 82"/>
            <p:cNvSpPr/>
            <p:nvPr/>
          </p:nvSpPr>
          <p:spPr>
            <a:xfrm>
              <a:off x="7950863" y="6138715"/>
              <a:ext cx="2329608" cy="1662187"/>
            </a:xfrm>
            <a:prstGeom prst="rect">
              <a:avLst/>
            </a:prstGeom>
          </p:spPr>
          <p:txBody>
            <a:bodyPr wrap="square">
              <a:noAutofit/>
            </a:bodyPr>
            <a:lstStyle/>
            <a:p>
              <a:pPr lvl="0" fontAlgn="ctr">
                <a:defRPr/>
              </a:pPr>
              <a:r>
                <a:rPr sz="1200" b="0" u="none" dirty="0">
                  <a:solidFill>
                    <a:prstClr val="white"/>
                  </a:solidFill>
                  <a:latin typeface="Huawei Sans" panose="020C0503030203020204" pitchFamily="34" charset="0"/>
                </a:rPr>
                <a:t>An apple</a:t>
              </a:r>
            </a:p>
            <a:p>
              <a:pPr lvl="0" fontAlgn="ctr">
                <a:defRPr/>
              </a:pPr>
              <a:r>
                <a:rPr sz="1200" b="0" u="none" dirty="0">
                  <a:solidFill>
                    <a:prstClr val="white"/>
                  </a:solidFill>
                  <a:latin typeface="Huawei Sans" panose="020C0503030203020204" pitchFamily="34" charset="0"/>
                </a:rPr>
                <a:t>A pair of shoes</a:t>
              </a:r>
            </a:p>
            <a:p>
              <a:pPr lvl="0" fontAlgn="ctr">
                <a:defRPr/>
              </a:pPr>
              <a:r>
                <a:rPr sz="1200" b="0" u="none" dirty="0">
                  <a:solidFill>
                    <a:prstClr val="white"/>
                  </a:solidFill>
                  <a:latin typeface="Huawei Sans" panose="020C0503030203020204" pitchFamily="34" charset="0"/>
                </a:rPr>
                <a:t>Orange apple</a:t>
              </a:r>
            </a:p>
          </p:txBody>
        </p:sp>
        <p:sp>
          <p:nvSpPr>
            <p:cNvPr id="84" name="矩形 83"/>
            <p:cNvSpPr/>
            <p:nvPr/>
          </p:nvSpPr>
          <p:spPr>
            <a:xfrm>
              <a:off x="13230114" y="6142541"/>
              <a:ext cx="2096035" cy="3139684"/>
            </a:xfrm>
            <a:prstGeom prst="rect">
              <a:avLst/>
            </a:prstGeom>
          </p:spPr>
          <p:txBody>
            <a:bodyPr wrap="square">
              <a:noAutofit/>
            </a:bodyPr>
            <a:lstStyle/>
            <a:p>
              <a:pPr lvl="0" fontAlgn="ctr">
                <a:defRPr/>
              </a:pPr>
              <a:r>
                <a:rPr sz="1200" b="0" u="none" dirty="0">
                  <a:solidFill>
                    <a:prstClr val="white"/>
                  </a:solidFill>
                  <a:latin typeface="Huawei Sans" panose="020C0503030203020204" pitchFamily="34" charset="0"/>
                </a:rPr>
                <a:t>(An, 1)</a:t>
              </a:r>
            </a:p>
            <a:p>
              <a:pPr lvl="0" fontAlgn="ctr">
                <a:defRPr/>
              </a:pPr>
              <a:r>
                <a:rPr sz="1200" b="0" u="none" dirty="0">
                  <a:solidFill>
                    <a:prstClr val="white"/>
                  </a:solidFill>
                  <a:latin typeface="Huawei Sans" panose="020C0503030203020204" pitchFamily="34" charset="0"/>
                </a:rPr>
                <a:t>(apple, 1)</a:t>
              </a:r>
            </a:p>
            <a:p>
              <a:pPr lvl="0" fontAlgn="ctr">
                <a:defRPr/>
              </a:pPr>
              <a:r>
                <a:rPr sz="1200" b="0" u="none" dirty="0">
                  <a:solidFill>
                    <a:prstClr val="white"/>
                  </a:solidFill>
                  <a:latin typeface="Huawei Sans" panose="020C0503030203020204" pitchFamily="34" charset="0"/>
                </a:rPr>
                <a:t>(A, 1)</a:t>
              </a:r>
            </a:p>
            <a:p>
              <a:pPr lvl="0" fontAlgn="ctr">
                <a:defRPr/>
              </a:pPr>
              <a:r>
                <a:rPr sz="1200" b="0" u="none" dirty="0">
                  <a:solidFill>
                    <a:prstClr val="white"/>
                  </a:solidFill>
                  <a:latin typeface="Huawei Sans" panose="020C0503030203020204" pitchFamily="34" charset="0"/>
                </a:rPr>
                <a:t>(pair, 1)</a:t>
              </a:r>
            </a:p>
            <a:p>
              <a:pPr lvl="0" fontAlgn="ctr">
                <a:defRPr/>
              </a:pPr>
              <a:r>
                <a:rPr sz="1200" b="0" u="none" dirty="0">
                  <a:solidFill>
                    <a:prstClr val="white"/>
                  </a:solidFill>
                  <a:latin typeface="Huawei Sans" panose="020C0503030203020204" pitchFamily="34" charset="0"/>
                </a:rPr>
                <a:t>(of, 1)</a:t>
              </a:r>
            </a:p>
            <a:p>
              <a:pPr lvl="0" fontAlgn="ctr">
                <a:defRPr/>
              </a:pPr>
              <a:r>
                <a:rPr sz="1200" b="0" u="none" dirty="0">
                  <a:solidFill>
                    <a:prstClr val="white"/>
                  </a:solidFill>
                  <a:latin typeface="Huawei Sans" panose="020C0503030203020204" pitchFamily="34" charset="0"/>
                </a:rPr>
                <a:t>(shoes, 1)</a:t>
              </a:r>
            </a:p>
            <a:p>
              <a:pPr lvl="0" fontAlgn="ctr">
                <a:defRPr/>
              </a:pPr>
              <a:r>
                <a:rPr sz="1200" b="0" u="none" dirty="0">
                  <a:solidFill>
                    <a:prstClr val="white"/>
                  </a:solidFill>
                  <a:latin typeface="Huawei Sans" panose="020C0503030203020204" pitchFamily="34" charset="0"/>
                </a:rPr>
                <a:t>(Orange, 1)</a:t>
              </a:r>
            </a:p>
            <a:p>
              <a:pPr lvl="0" fontAlgn="ctr">
                <a:defRPr/>
              </a:pPr>
              <a:r>
                <a:rPr sz="1200" b="0" u="none" dirty="0">
                  <a:solidFill>
                    <a:prstClr val="white"/>
                  </a:solidFill>
                  <a:latin typeface="Huawei Sans" panose="020C0503030203020204" pitchFamily="34" charset="0"/>
                </a:rPr>
                <a:t>(apple, 1)</a:t>
              </a:r>
            </a:p>
          </p:txBody>
        </p:sp>
        <p:sp>
          <p:nvSpPr>
            <p:cNvPr id="85" name="矩形 84"/>
            <p:cNvSpPr/>
            <p:nvPr/>
          </p:nvSpPr>
          <p:spPr>
            <a:xfrm>
              <a:off x="15786270" y="6138715"/>
              <a:ext cx="2065011" cy="2770311"/>
            </a:xfrm>
            <a:prstGeom prst="rect">
              <a:avLst/>
            </a:prstGeom>
          </p:spPr>
          <p:txBody>
            <a:bodyPr wrap="square">
              <a:noAutofit/>
            </a:bodyPr>
            <a:lstStyle/>
            <a:p>
              <a:pPr lvl="0" fontAlgn="ctr">
                <a:defRPr/>
              </a:pPr>
              <a:r>
                <a:rPr sz="1200" b="0" u="none" dirty="0">
                  <a:solidFill>
                    <a:prstClr val="white"/>
                  </a:solidFill>
                  <a:latin typeface="Huawei Sans" panose="020C0503030203020204" pitchFamily="34" charset="0"/>
                </a:rPr>
                <a:t>(An, 1)</a:t>
              </a:r>
            </a:p>
            <a:p>
              <a:pPr lvl="0" fontAlgn="ctr">
                <a:defRPr/>
              </a:pPr>
              <a:r>
                <a:rPr sz="1200" b="0" u="none" dirty="0">
                  <a:solidFill>
                    <a:prstClr val="white"/>
                  </a:solidFill>
                  <a:latin typeface="Huawei Sans" panose="020C0503030203020204" pitchFamily="34" charset="0"/>
                </a:rPr>
                <a:t>(A,1)</a:t>
              </a:r>
            </a:p>
            <a:p>
              <a:pPr lvl="0" fontAlgn="ctr">
                <a:defRPr/>
              </a:pPr>
              <a:r>
                <a:rPr sz="1200" b="0" u="none" dirty="0">
                  <a:solidFill>
                    <a:prstClr val="white"/>
                  </a:solidFill>
                  <a:latin typeface="Huawei Sans" panose="020C0503030203020204" pitchFamily="34" charset="0"/>
                </a:rPr>
                <a:t>(apple, 2) </a:t>
              </a:r>
            </a:p>
            <a:p>
              <a:pPr lvl="0" fontAlgn="ctr">
                <a:defRPr/>
              </a:pPr>
              <a:r>
                <a:rPr sz="1200" b="0" u="none" dirty="0">
                  <a:solidFill>
                    <a:prstClr val="white"/>
                  </a:solidFill>
                  <a:latin typeface="Huawei Sans" panose="020C0503030203020204" pitchFamily="34" charset="0"/>
                </a:rPr>
                <a:t>(pair, 1) </a:t>
              </a:r>
            </a:p>
            <a:p>
              <a:pPr lvl="0" fontAlgn="ctr">
                <a:defRPr/>
              </a:pPr>
              <a:r>
                <a:rPr sz="1200" b="0" u="none" dirty="0">
                  <a:solidFill>
                    <a:prstClr val="white"/>
                  </a:solidFill>
                  <a:latin typeface="Huawei Sans" panose="020C0503030203020204" pitchFamily="34" charset="0"/>
                </a:rPr>
                <a:t>(of, 1) </a:t>
              </a:r>
            </a:p>
            <a:p>
              <a:pPr lvl="0" fontAlgn="ctr">
                <a:defRPr/>
              </a:pPr>
              <a:r>
                <a:rPr sz="1200" b="0" u="none" dirty="0">
                  <a:solidFill>
                    <a:prstClr val="white"/>
                  </a:solidFill>
                  <a:latin typeface="Huawei Sans" panose="020C0503030203020204" pitchFamily="34" charset="0"/>
                </a:rPr>
                <a:t>(shoes, 1) </a:t>
              </a:r>
            </a:p>
            <a:p>
              <a:pPr lvl="0" fontAlgn="ctr">
                <a:defRPr/>
              </a:pPr>
              <a:r>
                <a:rPr sz="1200" b="0" u="none" dirty="0">
                  <a:solidFill>
                    <a:prstClr val="white"/>
                  </a:solidFill>
                  <a:latin typeface="Huawei Sans" panose="020C0503030203020204" pitchFamily="34" charset="0"/>
                </a:rPr>
                <a:t>(Orange, 1) </a:t>
              </a:r>
            </a:p>
          </p:txBody>
        </p:sp>
        <p:sp>
          <p:nvSpPr>
            <p:cNvPr id="86" name="矩形 85"/>
            <p:cNvSpPr/>
            <p:nvPr/>
          </p:nvSpPr>
          <p:spPr>
            <a:xfrm>
              <a:off x="18297935" y="6282730"/>
              <a:ext cx="2159504" cy="3139684"/>
            </a:xfrm>
            <a:prstGeom prst="rect">
              <a:avLst/>
            </a:prstGeom>
          </p:spPr>
          <p:txBody>
            <a:bodyPr wrap="square">
              <a:noAutofit/>
            </a:bodyPr>
            <a:lstStyle/>
            <a:p>
              <a:pPr lvl="0" fontAlgn="ctr">
                <a:defRPr/>
              </a:pPr>
              <a:r>
                <a:rPr sz="1200" b="0" u="none" dirty="0">
                  <a:solidFill>
                    <a:prstClr val="white"/>
                  </a:solidFill>
                  <a:latin typeface="Huawei Sans" panose="020C0503030203020204" pitchFamily="34" charset="0"/>
                </a:rPr>
                <a:t>(An, 1)</a:t>
              </a:r>
            </a:p>
            <a:p>
              <a:pPr lvl="0" fontAlgn="ctr">
                <a:defRPr/>
              </a:pPr>
              <a:r>
                <a:rPr sz="1200" b="0" u="none" dirty="0">
                  <a:solidFill>
                    <a:prstClr val="white"/>
                  </a:solidFill>
                  <a:latin typeface="Huawei Sans" panose="020C0503030203020204" pitchFamily="34" charset="0"/>
                </a:rPr>
                <a:t>(A,1)</a:t>
              </a:r>
            </a:p>
            <a:p>
              <a:pPr lvl="0" fontAlgn="ctr">
                <a:defRPr/>
              </a:pPr>
              <a:r>
                <a:rPr sz="1200" b="0" u="none" dirty="0">
                  <a:solidFill>
                    <a:prstClr val="white"/>
                  </a:solidFill>
                  <a:latin typeface="Huawei Sans" panose="020C0503030203020204" pitchFamily="34" charset="0"/>
                </a:rPr>
                <a:t>(apple, 2)</a:t>
              </a:r>
            </a:p>
            <a:p>
              <a:pPr lvl="0" fontAlgn="ctr">
                <a:defRPr/>
              </a:pPr>
              <a:r>
                <a:rPr sz="1200" b="0" u="none" dirty="0">
                  <a:solidFill>
                    <a:prstClr val="white"/>
                  </a:solidFill>
                  <a:latin typeface="Huawei Sans" panose="020C0503030203020204" pitchFamily="34" charset="0"/>
                </a:rPr>
                <a:t>(pair, 1)</a:t>
              </a:r>
            </a:p>
            <a:p>
              <a:pPr lvl="0" fontAlgn="ctr">
                <a:defRPr/>
              </a:pPr>
              <a:r>
                <a:rPr sz="1200" b="0" u="none" dirty="0">
                  <a:solidFill>
                    <a:prstClr val="white"/>
                  </a:solidFill>
                  <a:latin typeface="Huawei Sans" panose="020C0503030203020204" pitchFamily="34" charset="0"/>
                </a:rPr>
                <a:t>(of, 1)</a:t>
              </a:r>
            </a:p>
            <a:p>
              <a:pPr lvl="0" fontAlgn="ctr">
                <a:defRPr/>
              </a:pPr>
              <a:r>
                <a:rPr sz="1200" b="0" u="none" dirty="0">
                  <a:solidFill>
                    <a:prstClr val="white"/>
                  </a:solidFill>
                  <a:latin typeface="Huawei Sans" panose="020C0503030203020204" pitchFamily="34" charset="0"/>
                </a:rPr>
                <a:t>(shoes, 1)</a:t>
              </a:r>
            </a:p>
            <a:p>
              <a:pPr lvl="0" fontAlgn="ctr">
                <a:defRPr/>
              </a:pPr>
              <a:r>
                <a:rPr sz="1200" b="0" u="none" dirty="0">
                  <a:solidFill>
                    <a:prstClr val="white"/>
                  </a:solidFill>
                  <a:latin typeface="Huawei Sans" panose="020C0503030203020204" pitchFamily="34" charset="0"/>
                </a:rPr>
                <a:t>(Orange, 1)</a:t>
              </a:r>
            </a:p>
          </p:txBody>
        </p:sp>
      </p:grpSp>
      <p:pic>
        <p:nvPicPr>
          <p:cNvPr id="87" name="Picture 86">
            <a:extLst>
              <a:ext uri="{FF2B5EF4-FFF2-40B4-BE49-F238E27FC236}">
                <a16:creationId xmlns:a16="http://schemas.microsoft.com/office/drawing/2014/main" id="{7D2D59D7-6422-4874-A884-AC4B31649E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88" name="Graphic 87">
            <a:extLst>
              <a:ext uri="{FF2B5EF4-FFF2-40B4-BE49-F238E27FC236}">
                <a16:creationId xmlns:a16="http://schemas.microsoft.com/office/drawing/2014/main" id="{AFD91B6B-4645-4213-A1DA-361E6A5D8FA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sp>
        <p:nvSpPr>
          <p:cNvPr id="89" name="Rectangle 88">
            <a:extLst>
              <a:ext uri="{FF2B5EF4-FFF2-40B4-BE49-F238E27FC236}">
                <a16:creationId xmlns:a16="http://schemas.microsoft.com/office/drawing/2014/main" id="{EA371D2B-8C27-423C-9A2D-96965AE474E6}"/>
              </a:ext>
            </a:extLst>
          </p:cNvPr>
          <p:cNvSpPr/>
          <p:nvPr/>
        </p:nvSpPr>
        <p:spPr>
          <a:xfrm>
            <a:off x="304800" y="29267"/>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90" name="TextBox 89">
            <a:extLst>
              <a:ext uri="{FF2B5EF4-FFF2-40B4-BE49-F238E27FC236}">
                <a16:creationId xmlns:a16="http://schemas.microsoft.com/office/drawing/2014/main" id="{46F65328-FFC2-494E-A823-B748773946FD}"/>
              </a:ext>
            </a:extLst>
          </p:cNvPr>
          <p:cNvSpPr txBox="1"/>
          <p:nvPr/>
        </p:nvSpPr>
        <p:spPr>
          <a:xfrm>
            <a:off x="292001" y="24406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1" name="TextBox 90">
            <a:extLst>
              <a:ext uri="{FF2B5EF4-FFF2-40B4-BE49-F238E27FC236}">
                <a16:creationId xmlns:a16="http://schemas.microsoft.com/office/drawing/2014/main" id="{D1062764-9A75-4480-807A-79BE1BE661EB}"/>
              </a:ext>
            </a:extLst>
          </p:cNvPr>
          <p:cNvSpPr txBox="1"/>
          <p:nvPr/>
        </p:nvSpPr>
        <p:spPr>
          <a:xfrm>
            <a:off x="292100" y="405918"/>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pic>
        <p:nvPicPr>
          <p:cNvPr id="92" name="Picture 91">
            <a:extLst>
              <a:ext uri="{FF2B5EF4-FFF2-40B4-BE49-F238E27FC236}">
                <a16:creationId xmlns:a16="http://schemas.microsoft.com/office/drawing/2014/main" id="{F66038DC-D980-44E4-A93C-F7D1FC317C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93" name="Rectangle 92">
            <a:extLst>
              <a:ext uri="{FF2B5EF4-FFF2-40B4-BE49-F238E27FC236}">
                <a16:creationId xmlns:a16="http://schemas.microsoft.com/office/drawing/2014/main" id="{C6C33C4E-C19A-4C83-A74E-EBD27F032BBA}"/>
              </a:ext>
            </a:extLst>
          </p:cNvPr>
          <p:cNvSpPr/>
          <p:nvPr/>
        </p:nvSpPr>
        <p:spPr>
          <a:xfrm>
            <a:off x="304800" y="-23896"/>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94" name="TextBox 93">
            <a:extLst>
              <a:ext uri="{FF2B5EF4-FFF2-40B4-BE49-F238E27FC236}">
                <a16:creationId xmlns:a16="http://schemas.microsoft.com/office/drawing/2014/main" id="{4C19DE96-30B4-479B-ABA5-B4F4A0142517}"/>
              </a:ext>
            </a:extLst>
          </p:cNvPr>
          <p:cNvSpPr txBox="1"/>
          <p:nvPr/>
        </p:nvSpPr>
        <p:spPr>
          <a:xfrm>
            <a:off x="292001" y="54502"/>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5" name="TextBox 94">
            <a:extLst>
              <a:ext uri="{FF2B5EF4-FFF2-40B4-BE49-F238E27FC236}">
                <a16:creationId xmlns:a16="http://schemas.microsoft.com/office/drawing/2014/main" id="{B01F68D2-8FA7-496D-9EF6-F65E1B9B988D}"/>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018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right)">
                                      <p:cBhvr>
                                        <p:cTn id="11" dur="500"/>
                                        <p:tgtEl>
                                          <p:spTgt spid="2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1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Spark Overview</a:t>
            </a:r>
            <a:endParaRPr lang="en-US" altLang="zh-CN" dirty="0">
              <a:solidFill>
                <a:schemeClr val="bg1">
                  <a:lumMod val="50000"/>
                </a:schemeClr>
              </a:solidFill>
              <a:sym typeface="Huawei Sans" panose="020C0503030203020204" pitchFamily="34" charset="0"/>
            </a:endParaRPr>
          </a:p>
          <a:p>
            <a:r>
              <a:rPr lang="zh-CN" altLang="en-US" dirty="0">
                <a:solidFill>
                  <a:schemeClr val="bg1">
                    <a:lumMod val="50000"/>
                  </a:schemeClr>
                </a:solidFill>
              </a:rPr>
              <a:t>Spark </a:t>
            </a:r>
            <a:r>
              <a:rPr lang="en-US" altLang="zh-CN" dirty="0">
                <a:solidFill>
                  <a:schemeClr val="bg1">
                    <a:lumMod val="50000"/>
                  </a:schemeClr>
                </a:solidFill>
              </a:rPr>
              <a:t>Use Cases</a:t>
            </a:r>
            <a:endParaRPr lang="en-US" dirty="0">
              <a:solidFill>
                <a:schemeClr val="bg1">
                  <a:lumMod val="50000"/>
                </a:schemeClr>
              </a:solidFill>
            </a:endParaRPr>
          </a:p>
          <a:p>
            <a:pPr algn="l"/>
            <a:r>
              <a:rPr lang="en-US" dirty="0">
                <a:solidFill>
                  <a:schemeClr val="bg1">
                    <a:lumMod val="50000"/>
                  </a:schemeClr>
                </a:solidFill>
              </a:rPr>
              <a:t>Spark Data Structure </a:t>
            </a:r>
          </a:p>
          <a:p>
            <a:pPr algn="l"/>
            <a:r>
              <a:rPr lang="en-US" dirty="0">
                <a:solidFill>
                  <a:schemeClr val="bg1">
                    <a:lumMod val="50000"/>
                  </a:schemeClr>
                </a:solidFill>
              </a:rPr>
              <a:t>RDD Operations Type</a:t>
            </a:r>
          </a:p>
          <a:p>
            <a:r>
              <a:rPr lang="en-US" b="1" dirty="0"/>
              <a:t>Spark Architecture</a:t>
            </a:r>
          </a:p>
          <a:p>
            <a:r>
              <a:rPr lang="en-US" dirty="0">
                <a:solidFill>
                  <a:schemeClr val="bg1">
                    <a:lumMod val="50000"/>
                  </a:schemeClr>
                </a:solidFill>
              </a:rPr>
              <a:t>Structured Streaming Overview</a:t>
            </a:r>
            <a:endParaRPr lang="en-US" altLang="zh-CN" dirty="0">
              <a:solidFill>
                <a:schemeClr val="bg1">
                  <a:lumMod val="50000"/>
                </a:schemeClr>
              </a:solidFill>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748292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a:xfrm>
            <a:off x="1240539" y="555357"/>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Spark</a:t>
            </a:r>
            <a:r>
              <a:rPr b="0" u="none" dirty="0">
                <a:latin typeface="Huawei Sans" panose="020C0503030203020204" pitchFamily="34" charset="0"/>
              </a:rPr>
              <a:t> </a:t>
            </a:r>
            <a:r>
              <a:rPr lang="zh-CN" altLang="en-US" sz="3200" b="1" dirty="0">
                <a:solidFill>
                  <a:srgbClr val="784658"/>
                </a:solidFill>
                <a:latin typeface="Huawei Sans" panose="020C0503030203020204" pitchFamily="34" charset="0"/>
                <a:ea typeface="+mn-ea"/>
                <a:cs typeface="+mn-cs"/>
              </a:rPr>
              <a:t>Architecture</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22" name="矩形 21"/>
          <p:cNvSpPr/>
          <p:nvPr/>
        </p:nvSpPr>
        <p:spPr>
          <a:xfrm>
            <a:off x="2044971" y="1520719"/>
            <a:ext cx="8099791" cy="44642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7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23" name="组合 22"/>
          <p:cNvGrpSpPr/>
          <p:nvPr/>
        </p:nvGrpSpPr>
        <p:grpSpPr>
          <a:xfrm>
            <a:off x="2288676" y="1759243"/>
            <a:ext cx="7580394" cy="3987222"/>
            <a:chOff x="4499677" y="3518892"/>
            <a:chExt cx="15162542" cy="7975367"/>
          </a:xfrm>
        </p:grpSpPr>
        <p:sp>
          <p:nvSpPr>
            <p:cNvPr id="24" name="椭圆 23"/>
            <p:cNvSpPr/>
            <p:nvPr/>
          </p:nvSpPr>
          <p:spPr>
            <a:xfrm>
              <a:off x="4499677" y="7398556"/>
              <a:ext cx="216038" cy="21603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7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5" name="矩形 24"/>
            <p:cNvSpPr/>
            <p:nvPr/>
          </p:nvSpPr>
          <p:spPr bwMode="auto">
            <a:xfrm>
              <a:off x="4533229" y="6519577"/>
              <a:ext cx="15128987" cy="1378268"/>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fontAlgn="ctr"/>
              <a:r>
                <a:rPr sz="1800" b="0" u="none">
                  <a:solidFill>
                    <a:schemeClr val="bg1"/>
                  </a:solidFill>
                  <a:latin typeface="Huawei Sans" panose="020C0503030203020204" pitchFamily="34" charset="0"/>
                </a:rPr>
                <a:t>Spark Core</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6" name="矩形 25"/>
            <p:cNvSpPr/>
            <p:nvPr/>
          </p:nvSpPr>
          <p:spPr bwMode="auto">
            <a:xfrm>
              <a:off x="4533229" y="8211088"/>
              <a:ext cx="7566100" cy="1378268"/>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fontAlgn="ctr"/>
              <a:r>
                <a:rPr sz="1800" b="0" u="none">
                  <a:solidFill>
                    <a:schemeClr val="bg1"/>
                  </a:solidFill>
                  <a:latin typeface="Huawei Sans" panose="020C0503030203020204" pitchFamily="34" charset="0"/>
                </a:rPr>
                <a:t>Standalone</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7" name="矩形 26"/>
            <p:cNvSpPr/>
            <p:nvPr/>
          </p:nvSpPr>
          <p:spPr bwMode="auto">
            <a:xfrm>
              <a:off x="12209793" y="8211088"/>
              <a:ext cx="2976300" cy="1378268"/>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a:solidFill>
                    <a:schemeClr val="bg1"/>
                  </a:solidFill>
                  <a:latin typeface="Huawei Sans" panose="020C0503030203020204" pitchFamily="34" charset="0"/>
                </a:rPr>
                <a:t>YARN</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8" name="矩形 27"/>
            <p:cNvSpPr/>
            <p:nvPr/>
          </p:nvSpPr>
          <p:spPr bwMode="auto">
            <a:xfrm>
              <a:off x="15296558" y="8211088"/>
              <a:ext cx="4365656" cy="1378268"/>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fontAlgn="ctr"/>
              <a:r>
                <a:rPr sz="1800" b="0" u="none">
                  <a:solidFill>
                    <a:schemeClr val="bg1"/>
                  </a:solidFill>
                  <a:latin typeface="Huawei Sans" panose="020C0503030203020204" pitchFamily="34" charset="0"/>
                </a:rPr>
                <a:t>Mesos</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9" name="矩形 28"/>
            <p:cNvSpPr/>
            <p:nvPr/>
          </p:nvSpPr>
          <p:spPr bwMode="auto">
            <a:xfrm>
              <a:off x="4533229" y="3529314"/>
              <a:ext cx="2742132" cy="2551724"/>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309" fontAlgn="ctr"/>
              <a:r>
                <a:rPr sz="1800" b="0" u="none">
                  <a:solidFill>
                    <a:schemeClr val="bg1"/>
                  </a:solidFill>
                  <a:latin typeface="Huawei Sans" panose="020C0503030203020204" pitchFamily="34" charset="0"/>
                </a:rPr>
                <a:t>Spark SQL</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0" name="矩形 29"/>
            <p:cNvSpPr/>
            <p:nvPr/>
          </p:nvSpPr>
          <p:spPr bwMode="auto">
            <a:xfrm>
              <a:off x="7393811" y="3518892"/>
              <a:ext cx="3105705" cy="2576339"/>
            </a:xfrm>
            <a:prstGeom prst="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a:solidFill>
                    <a:schemeClr val="bg1"/>
                  </a:solidFill>
                  <a:latin typeface="Huawei Sans" panose="020C0503030203020204" pitchFamily="34" charset="0"/>
                </a:rPr>
                <a:t>Structured Streaming</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1" name="矩形 30"/>
            <p:cNvSpPr/>
            <p:nvPr/>
          </p:nvSpPr>
          <p:spPr bwMode="auto">
            <a:xfrm>
              <a:off x="10617966" y="3529309"/>
              <a:ext cx="2833075" cy="2520135"/>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a:solidFill>
                    <a:schemeClr val="bg1"/>
                  </a:solidFill>
                  <a:latin typeface="Huawei Sans" panose="020C0503030203020204" pitchFamily="34" charset="0"/>
                </a:rPr>
                <a:t>Spark Streaming</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2" name="矩形 31"/>
            <p:cNvSpPr/>
            <p:nvPr/>
          </p:nvSpPr>
          <p:spPr bwMode="auto">
            <a:xfrm>
              <a:off x="13569491" y="3529307"/>
              <a:ext cx="1705886" cy="2520135"/>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a:solidFill>
                    <a:schemeClr val="bg1"/>
                  </a:solidFill>
                  <a:latin typeface="Huawei Sans" panose="020C0503030203020204" pitchFamily="34" charset="0"/>
                </a:rPr>
                <a:t>MLlib</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3" name="矩形 32"/>
            <p:cNvSpPr/>
            <p:nvPr/>
          </p:nvSpPr>
          <p:spPr bwMode="auto">
            <a:xfrm>
              <a:off x="15393827" y="3518895"/>
              <a:ext cx="2024637" cy="2520135"/>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dirty="0" err="1">
                  <a:solidFill>
                    <a:schemeClr val="bg1"/>
                  </a:solidFill>
                  <a:latin typeface="Huawei Sans" panose="020C0503030203020204" pitchFamily="34" charset="0"/>
                </a:rPr>
                <a:t>GraphX</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4" name="矩形 33"/>
            <p:cNvSpPr/>
            <p:nvPr/>
          </p:nvSpPr>
          <p:spPr bwMode="auto">
            <a:xfrm>
              <a:off x="17536915" y="3518893"/>
              <a:ext cx="2125304" cy="2520135"/>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sz="1800" b="0" u="none" dirty="0" err="1">
                  <a:solidFill>
                    <a:schemeClr val="bg1"/>
                  </a:solidFill>
                  <a:latin typeface="Huawei Sans" panose="020C0503030203020204" pitchFamily="34" charset="0"/>
                </a:rPr>
                <a:t>SparkR</a:t>
              </a: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5" name="矩形 34"/>
            <p:cNvSpPr/>
            <p:nvPr/>
          </p:nvSpPr>
          <p:spPr bwMode="auto">
            <a:xfrm>
              <a:off x="12209792" y="10020165"/>
              <a:ext cx="2804851" cy="619260"/>
            </a:xfrm>
            <a:prstGeom prst="rect">
              <a:avLst/>
            </a:prstGeom>
            <a:solidFill>
              <a:srgbClr val="30B5C5"/>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6" name="矩形 35"/>
            <p:cNvSpPr/>
            <p:nvPr/>
          </p:nvSpPr>
          <p:spPr bwMode="auto">
            <a:xfrm>
              <a:off x="12209792" y="10874179"/>
              <a:ext cx="2804851" cy="620080"/>
            </a:xfrm>
            <a:prstGeom prst="rect">
              <a:avLst/>
            </a:prstGeom>
            <a:solidFill>
              <a:srgbClr val="62B230"/>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endParaRPr lang="en-US" altLang="zh-CN" sz="180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7" name="文本框 36"/>
            <p:cNvSpPr txBox="1"/>
            <p:nvPr/>
          </p:nvSpPr>
          <p:spPr bwMode="auto">
            <a:xfrm>
              <a:off x="15095611" y="10054548"/>
              <a:ext cx="4536893" cy="571294"/>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200" b="0" u="none" dirty="0">
                  <a:solidFill>
                    <a:srgbClr val="505050"/>
                  </a:solidFill>
                  <a:latin typeface="Huawei Sans" panose="020C0503030203020204" pitchFamily="34" charset="0"/>
                </a:rPr>
                <a:t>Existing functions of Spark 1.0</a:t>
              </a:r>
            </a:p>
          </p:txBody>
        </p:sp>
        <p:sp>
          <p:nvSpPr>
            <p:cNvPr id="38" name="文本框 37"/>
            <p:cNvSpPr txBox="1"/>
            <p:nvPr/>
          </p:nvSpPr>
          <p:spPr bwMode="auto">
            <a:xfrm>
              <a:off x="15130141" y="10891707"/>
              <a:ext cx="4075175" cy="571294"/>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200" b="0" u="none" dirty="0">
                  <a:solidFill>
                    <a:srgbClr val="505050"/>
                  </a:solidFill>
                  <a:latin typeface="Huawei Sans" panose="020C0503030203020204" pitchFamily="34" charset="0"/>
                </a:rPr>
                <a:t>New functions of Spark 2.0</a:t>
              </a:r>
              <a:endParaRPr lang="en-US" altLang="zh-CN" sz="12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pic>
        <p:nvPicPr>
          <p:cNvPr id="20" name="Graphic 19">
            <a:extLst>
              <a:ext uri="{FF2B5EF4-FFF2-40B4-BE49-F238E27FC236}">
                <a16:creationId xmlns:a16="http://schemas.microsoft.com/office/drawing/2014/main" id="{72F9AB88-5F84-4C19-8B31-A152292283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21" name="Picture 20">
            <a:extLst>
              <a:ext uri="{FF2B5EF4-FFF2-40B4-BE49-F238E27FC236}">
                <a16:creationId xmlns:a16="http://schemas.microsoft.com/office/drawing/2014/main" id="{DA12D104-995F-42C5-82B6-862D048BC8F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39" name="Rectangle 38">
            <a:extLst>
              <a:ext uri="{FF2B5EF4-FFF2-40B4-BE49-F238E27FC236}">
                <a16:creationId xmlns:a16="http://schemas.microsoft.com/office/drawing/2014/main" id="{39A243E3-0522-49E8-903F-08CD2BF8FD91}"/>
              </a:ext>
            </a:extLst>
          </p:cNvPr>
          <p:cNvSpPr/>
          <p:nvPr/>
        </p:nvSpPr>
        <p:spPr>
          <a:xfrm>
            <a:off x="295278" y="106661"/>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40" name="TextBox 39">
            <a:extLst>
              <a:ext uri="{FF2B5EF4-FFF2-40B4-BE49-F238E27FC236}">
                <a16:creationId xmlns:a16="http://schemas.microsoft.com/office/drawing/2014/main" id="{550B7284-A4A4-48CD-B005-2E99CC4910F4}"/>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1" name="TextBox 40">
            <a:extLst>
              <a:ext uri="{FF2B5EF4-FFF2-40B4-BE49-F238E27FC236}">
                <a16:creationId xmlns:a16="http://schemas.microsoft.com/office/drawing/2014/main" id="{38FDE905-0E29-40AD-B781-5F714392A0F5}"/>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4187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anim calcmode="lin" valueType="num">
                                      <p:cBhvr>
                                        <p:cTn id="12" dur="500" fill="hold"/>
                                        <p:tgtEl>
                                          <p:spTgt spid="23"/>
                                        </p:tgtEl>
                                        <p:attrNameLst>
                                          <p:attrName>ppt_x</p:attrName>
                                        </p:attrNameLst>
                                      </p:cBhvr>
                                      <p:tavLst>
                                        <p:tav tm="0">
                                          <p:val>
                                            <p:strVal val="#ppt_x"/>
                                          </p:val>
                                        </p:tav>
                                        <p:tav tm="100000">
                                          <p:val>
                                            <p:strVal val="#ppt_x"/>
                                          </p:val>
                                        </p:tav>
                                      </p:tavLst>
                                    </p:anim>
                                    <p:anim calcmode="lin" valueType="num">
                                      <p:cBhvr>
                                        <p:cTn id="13" dur="5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a:xfrm>
            <a:off x="442911" y="1361912"/>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Spark Architecture</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21" name="TextBox 20">
            <a:extLst>
              <a:ext uri="{FF2B5EF4-FFF2-40B4-BE49-F238E27FC236}">
                <a16:creationId xmlns:a16="http://schemas.microsoft.com/office/drawing/2014/main" id="{19F4DAA8-0B4A-4F02-9E8C-E4769DF90A17}"/>
              </a:ext>
            </a:extLst>
          </p:cNvPr>
          <p:cNvSpPr txBox="1"/>
          <p:nvPr/>
        </p:nvSpPr>
        <p:spPr>
          <a:xfrm>
            <a:off x="272902" y="2221833"/>
            <a:ext cx="11463484" cy="1938992"/>
          </a:xfrm>
          <a:prstGeom prst="rect">
            <a:avLst/>
          </a:prstGeom>
          <a:noFill/>
        </p:spPr>
        <p:txBody>
          <a:bodyPr wrap="square">
            <a:spAutoFit/>
          </a:bodyPr>
          <a:lstStyle/>
          <a:p>
            <a:r>
              <a:rPr lang="en-US" sz="2400" b="1" u="none" dirty="0">
                <a:latin typeface="Huawei Sans" panose="020C0503030203020204" pitchFamily="34" charset="0"/>
              </a:rPr>
              <a:t>Spark Core: </a:t>
            </a:r>
            <a:r>
              <a:rPr lang="en-US" sz="2400" b="0" u="none" dirty="0">
                <a:latin typeface="Huawei Sans" panose="020C0503030203020204" pitchFamily="34" charset="0"/>
              </a:rPr>
              <a:t>It is similar to the distributed memory computing framework of MapReduce. The most striking feature of Spark Core is that it directly inputs the intermediate computing results into the memory to improve computing performance. In addition to the resource management framework in standalone mode, it also supports the resource management system of Yarn and Mesos. </a:t>
            </a:r>
            <a:endParaRPr lang="en-US" altLang="zh-CN" dirty="0">
              <a:latin typeface="Huawei Sans" panose="020C0503030203020204" pitchFamily="34" charset="0"/>
            </a:endParaRPr>
          </a:p>
        </p:txBody>
      </p:sp>
      <p:pic>
        <p:nvPicPr>
          <p:cNvPr id="4" name="Graphic 3">
            <a:extLst>
              <a:ext uri="{FF2B5EF4-FFF2-40B4-BE49-F238E27FC236}">
                <a16:creationId xmlns:a16="http://schemas.microsoft.com/office/drawing/2014/main" id="{619A03E0-8F2A-4B95-B797-96AED7F6A9F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5" name="Picture 4">
            <a:extLst>
              <a:ext uri="{FF2B5EF4-FFF2-40B4-BE49-F238E27FC236}">
                <a16:creationId xmlns:a16="http://schemas.microsoft.com/office/drawing/2014/main" id="{966A01AC-C190-43F8-85A6-9EADF4D1642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6" name="Rectangle 5">
            <a:extLst>
              <a:ext uri="{FF2B5EF4-FFF2-40B4-BE49-F238E27FC236}">
                <a16:creationId xmlns:a16="http://schemas.microsoft.com/office/drawing/2014/main" id="{E27312CB-0378-4992-8D1D-061EEA1DA994}"/>
              </a:ext>
            </a:extLst>
          </p:cNvPr>
          <p:cNvSpPr/>
          <p:nvPr/>
        </p:nvSpPr>
        <p:spPr>
          <a:xfrm>
            <a:off x="292001" y="222170"/>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BDEF4A91-584A-4B66-B8AE-0508DC3DE082}"/>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DA871B4-735B-4DAD-8FB0-7EF6463E8BBD}"/>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75264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标题 1"/>
          <p:cNvSpPr>
            <a:spLocks noGrp="1"/>
          </p:cNvSpPr>
          <p:nvPr>
            <p:ph type="title"/>
          </p:nvPr>
        </p:nvSpPr>
        <p:spPr>
          <a:xfrm>
            <a:off x="534267" y="1191726"/>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Spark Architecture</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21" name="TextBox 20">
            <a:extLst>
              <a:ext uri="{FF2B5EF4-FFF2-40B4-BE49-F238E27FC236}">
                <a16:creationId xmlns:a16="http://schemas.microsoft.com/office/drawing/2014/main" id="{19F4DAA8-0B4A-4F02-9E8C-E4769DF90A17}"/>
              </a:ext>
            </a:extLst>
          </p:cNvPr>
          <p:cNvSpPr txBox="1"/>
          <p:nvPr/>
        </p:nvSpPr>
        <p:spPr>
          <a:xfrm>
            <a:off x="364258" y="1793672"/>
            <a:ext cx="11463484" cy="3077766"/>
          </a:xfrm>
          <a:prstGeom prst="rect">
            <a:avLst/>
          </a:prstGeom>
          <a:noFill/>
        </p:spPr>
        <p:txBody>
          <a:bodyPr wrap="square">
            <a:spAutoFit/>
          </a:bodyPr>
          <a:lstStyle/>
          <a:p>
            <a:r>
              <a:rPr lang="en-US" sz="2400" b="1" u="none" dirty="0">
                <a:latin typeface="Huawei Sans" panose="020C0503030203020204" pitchFamily="34" charset="0"/>
              </a:rPr>
              <a:t>Spark SQL</a:t>
            </a:r>
            <a:r>
              <a:rPr lang="en-US" sz="2400" b="0" u="none" dirty="0">
                <a:latin typeface="Huawei Sans" panose="020C0503030203020204" pitchFamily="34" charset="0"/>
              </a:rPr>
              <a:t>: It is a Spark component for processing structured data. As a part of the big data framework of Apache Spark, it is mainly used to process structured data and perform SQL-like data queries. With Spark SQL, users can perform ETL operations on data in different formats and on different data sources (such as HDFS and databases), completing specific query operations.</a:t>
            </a:r>
            <a:endParaRPr lang="ar-EG" sz="2400" b="0" u="none" dirty="0">
              <a:latin typeface="Huawei Sans" panose="020C0503030203020204" pitchFamily="34" charset="0"/>
            </a:endParaRPr>
          </a:p>
          <a:p>
            <a:endParaRPr lang="en-US" altLang="zh-CN" dirty="0">
              <a:latin typeface="Huawei Sans" panose="020C0503030203020204" pitchFamily="34" charset="0"/>
            </a:endParaRPr>
          </a:p>
          <a:p>
            <a:r>
              <a:rPr lang="en-US" sz="2400" b="1" dirty="0">
                <a:latin typeface="Huawei Sans" panose="020C0503030203020204" pitchFamily="34" charset="0"/>
              </a:rPr>
              <a:t>Spark Streaming</a:t>
            </a:r>
            <a:r>
              <a:rPr lang="ar-EG" sz="3200" b="1" dirty="0">
                <a:latin typeface="Huawei Sans" panose="020C0503030203020204" pitchFamily="34" charset="0"/>
              </a:rPr>
              <a:t>:</a:t>
            </a:r>
            <a:r>
              <a:rPr lang="en-US" sz="3200" b="1" dirty="0">
                <a:latin typeface="Huawei Sans" panose="020C0503030203020204" pitchFamily="34" charset="0"/>
              </a:rPr>
              <a:t> </a:t>
            </a:r>
            <a:r>
              <a:rPr lang="en-US" sz="2400" b="0" u="none" dirty="0">
                <a:latin typeface="Huawei Sans" panose="020C0503030203020204" pitchFamily="34" charset="0"/>
              </a:rPr>
              <a:t>It is the stream processing engine for mini batch processing. After stream data is fragmented, the computing engine of Spark Core is used to process the data. </a:t>
            </a:r>
            <a:endParaRPr lang="en-US" altLang="zh-CN" dirty="0">
              <a:latin typeface="Huawei Sans" panose="020C0503030203020204" pitchFamily="34" charset="0"/>
            </a:endParaRPr>
          </a:p>
        </p:txBody>
      </p:sp>
      <p:pic>
        <p:nvPicPr>
          <p:cNvPr id="39" name="Graphic 38">
            <a:extLst>
              <a:ext uri="{FF2B5EF4-FFF2-40B4-BE49-F238E27FC236}">
                <a16:creationId xmlns:a16="http://schemas.microsoft.com/office/drawing/2014/main" id="{65CCDC29-A3A8-46FF-B381-196D6D31B6E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40" name="Picture 39">
            <a:extLst>
              <a:ext uri="{FF2B5EF4-FFF2-40B4-BE49-F238E27FC236}">
                <a16:creationId xmlns:a16="http://schemas.microsoft.com/office/drawing/2014/main" id="{C20545E2-0BF1-4A1F-BF91-F58E7F67491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41" name="Rectangle 40">
            <a:extLst>
              <a:ext uri="{FF2B5EF4-FFF2-40B4-BE49-F238E27FC236}">
                <a16:creationId xmlns:a16="http://schemas.microsoft.com/office/drawing/2014/main" id="{ABD12227-D5E8-424F-8A88-B58DDC87EA6B}"/>
              </a:ext>
            </a:extLst>
          </p:cNvPr>
          <p:cNvSpPr/>
          <p:nvPr/>
        </p:nvSpPr>
        <p:spPr>
          <a:xfrm>
            <a:off x="304800" y="-23896"/>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42" name="TextBox 41">
            <a:extLst>
              <a:ext uri="{FF2B5EF4-FFF2-40B4-BE49-F238E27FC236}">
                <a16:creationId xmlns:a16="http://schemas.microsoft.com/office/drawing/2014/main" id="{1B567A81-8970-48A4-9DBA-844271925FB0}"/>
              </a:ext>
            </a:extLst>
          </p:cNvPr>
          <p:cNvSpPr txBox="1"/>
          <p:nvPr/>
        </p:nvSpPr>
        <p:spPr>
          <a:xfrm>
            <a:off x="304800" y="60341"/>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6575A41A-7202-4A6C-9F5B-D34E7110CA2D}"/>
              </a:ext>
            </a:extLst>
          </p:cNvPr>
          <p:cNvSpPr txBox="1"/>
          <p:nvPr/>
        </p:nvSpPr>
        <p:spPr>
          <a:xfrm>
            <a:off x="233625" y="192334"/>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13142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14561" y="541704"/>
            <a:ext cx="11293475" cy="497095"/>
          </a:xfrm>
        </p:spPr>
        <p:txBody>
          <a:bodyPr>
            <a:noAutofit/>
          </a:bodyPr>
          <a:lstStyle/>
          <a:p>
            <a:pPr fontAlgn="ctr"/>
            <a:r>
              <a:rPr lang="zh-CN" altLang="en-US" sz="3200" b="1" dirty="0">
                <a:solidFill>
                  <a:srgbClr val="784658"/>
                </a:solidFill>
                <a:ea typeface="+mn-ea"/>
                <a:cs typeface="+mn-cs"/>
              </a:rPr>
              <a:t>Spark SQL vs</a:t>
            </a:r>
            <a:r>
              <a:rPr lang="en-US" altLang="zh-CN" sz="3200" b="1" dirty="0">
                <a:solidFill>
                  <a:srgbClr val="784658"/>
                </a:solidFill>
                <a:ea typeface="+mn-ea"/>
                <a:cs typeface="+mn-cs"/>
              </a:rPr>
              <a:t>.</a:t>
            </a:r>
            <a:r>
              <a:rPr lang="zh-CN" altLang="en-US" sz="3200" b="1" dirty="0">
                <a:solidFill>
                  <a:srgbClr val="784658"/>
                </a:solidFill>
                <a:ea typeface="+mn-ea"/>
                <a:cs typeface="+mn-cs"/>
              </a:rPr>
              <a:t> Hive</a:t>
            </a:r>
            <a:endParaRPr lang="zh-CN" altLang="en-US" sz="32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55612" y="1105677"/>
            <a:ext cx="11293476" cy="4875042"/>
          </a:xfrm>
        </p:spPr>
        <p:txBody>
          <a:bodyPr>
            <a:noAutofit/>
          </a:bodyPr>
          <a:lstStyle/>
          <a:p>
            <a:r>
              <a:rPr b="1" u="none" dirty="0">
                <a:latin typeface="Huawei Sans" panose="020C0503030203020204" pitchFamily="34" charset="0"/>
              </a:rPr>
              <a:t>Differences</a:t>
            </a:r>
            <a:endParaRPr lang="en-US" b="1" u="none" dirty="0">
              <a:latin typeface="Huawei Sans" panose="020C0503030203020204" pitchFamily="34" charset="0"/>
            </a:endParaRPr>
          </a:p>
          <a:p>
            <a:endParaRPr lang="en-US" altLang="zh-CN" sz="900" b="1" dirty="0">
              <a:latin typeface="Huawei Sans" panose="020C0503030203020204" pitchFamily="34" charset="0"/>
              <a:sym typeface="Huawei Sans" panose="020C0503030203020204" pitchFamily="34" charset="0"/>
            </a:endParaRPr>
          </a:p>
          <a:p>
            <a:pPr lvl="1"/>
            <a:r>
              <a:rPr sz="3200" b="0" u="none" dirty="0">
                <a:latin typeface="Huawei Sans" panose="020C0503030203020204" pitchFamily="34" charset="0"/>
              </a:rPr>
              <a:t>The execution engine of Spark SQL is Spark Core, and the default execution engine of Hive is MapReduce.</a:t>
            </a:r>
            <a:endParaRPr lang="en-US" altLang="zh-CN" sz="3200" dirty="0">
              <a:latin typeface="Huawei Sans" panose="020C0503030203020204" pitchFamily="34" charset="0"/>
              <a:sym typeface="Huawei Sans" panose="020C0503030203020204" pitchFamily="34" charset="0"/>
            </a:endParaRPr>
          </a:p>
          <a:p>
            <a:pPr lvl="1"/>
            <a:r>
              <a:rPr sz="3200" b="0" u="none" dirty="0">
                <a:latin typeface="Huawei Sans" panose="020C0503030203020204" pitchFamily="34" charset="0"/>
              </a:rPr>
              <a:t>Spark SQL </a:t>
            </a:r>
            <a:r>
              <a:rPr lang="en-US" sz="3200" b="0" u="none" dirty="0">
                <a:latin typeface="Huawei Sans" panose="020C0503030203020204" pitchFamily="34" charset="0"/>
              </a:rPr>
              <a:t>executes </a:t>
            </a:r>
            <a:r>
              <a:rPr sz="3200" b="0" u="none" dirty="0">
                <a:latin typeface="Huawei Sans" panose="020C0503030203020204" pitchFamily="34" charset="0"/>
              </a:rPr>
              <a:t>10 to 100 times faster than Hive.</a:t>
            </a:r>
            <a:endParaRPr lang="en-US" altLang="zh-CN" sz="3200" dirty="0">
              <a:latin typeface="Huawei Sans" panose="020C0503030203020204" pitchFamily="34" charset="0"/>
              <a:sym typeface="Huawei Sans" panose="020C0503030203020204" pitchFamily="34" charset="0"/>
            </a:endParaRPr>
          </a:p>
          <a:p>
            <a:pPr lvl="1"/>
            <a:r>
              <a:rPr sz="3200" b="0" u="none" dirty="0">
                <a:latin typeface="Huawei Sans" panose="020C0503030203020204" pitchFamily="34" charset="0"/>
              </a:rPr>
              <a:t>Spark SQL does not support buckets, but Hive does.</a:t>
            </a:r>
            <a:endParaRPr lang="en-US" altLang="zh-CN" sz="3200" dirty="0">
              <a:latin typeface="Huawei Sans" panose="020C0503030203020204" pitchFamily="34" charset="0"/>
              <a:sym typeface="Huawei Sans" panose="020C0503030203020204" pitchFamily="34" charset="0"/>
            </a:endParaRPr>
          </a:p>
          <a:p>
            <a:endParaRPr lang="en-US" altLang="zh-CN" dirty="0">
              <a:latin typeface="Huawei Sans" panose="020C0503030203020204" pitchFamily="34" charset="0"/>
              <a:sym typeface="Huawei Sans" panose="020C0503030203020204" pitchFamily="34" charset="0"/>
            </a:endParaRPr>
          </a:p>
        </p:txBody>
      </p:sp>
      <p:pic>
        <p:nvPicPr>
          <p:cNvPr id="4" name="Graphic 3">
            <a:extLst>
              <a:ext uri="{FF2B5EF4-FFF2-40B4-BE49-F238E27FC236}">
                <a16:creationId xmlns:a16="http://schemas.microsoft.com/office/drawing/2014/main" id="{74799B31-5544-44BF-9150-32350FA6A2D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5" name="Picture 4">
            <a:extLst>
              <a:ext uri="{FF2B5EF4-FFF2-40B4-BE49-F238E27FC236}">
                <a16:creationId xmlns:a16="http://schemas.microsoft.com/office/drawing/2014/main" id="{896576A1-8895-4519-8B3A-0AD39F7B759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6" name="Rectangle 5">
            <a:extLst>
              <a:ext uri="{FF2B5EF4-FFF2-40B4-BE49-F238E27FC236}">
                <a16:creationId xmlns:a16="http://schemas.microsoft.com/office/drawing/2014/main" id="{F07574D5-9048-4211-9B51-273D1F315BAD}"/>
              </a:ext>
            </a:extLst>
          </p:cNvPr>
          <p:cNvSpPr/>
          <p:nvPr/>
        </p:nvSpPr>
        <p:spPr>
          <a:xfrm>
            <a:off x="362238" y="1535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8BE4D76C-5CA7-4F21-B16B-DD2F764665A2}"/>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0712228-6C12-4CDA-8D87-1FFCD824FCD5}"/>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76386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14561" y="541704"/>
            <a:ext cx="11293475" cy="497095"/>
          </a:xfrm>
        </p:spPr>
        <p:txBody>
          <a:bodyPr>
            <a:noAutofit/>
          </a:bodyPr>
          <a:lstStyle/>
          <a:p>
            <a:pPr fontAlgn="ctr"/>
            <a:r>
              <a:rPr lang="zh-CN" altLang="en-US" sz="3200" b="1" dirty="0">
                <a:solidFill>
                  <a:srgbClr val="784658"/>
                </a:solidFill>
                <a:ea typeface="+mn-ea"/>
                <a:cs typeface="+mn-cs"/>
              </a:rPr>
              <a:t>Spark SQL vs</a:t>
            </a:r>
            <a:r>
              <a:rPr lang="en-US" altLang="zh-CN" sz="3200" b="1" dirty="0">
                <a:solidFill>
                  <a:srgbClr val="784658"/>
                </a:solidFill>
                <a:ea typeface="+mn-ea"/>
                <a:cs typeface="+mn-cs"/>
              </a:rPr>
              <a:t>.</a:t>
            </a:r>
            <a:r>
              <a:rPr lang="zh-CN" altLang="en-US" sz="3200" b="1" dirty="0">
                <a:solidFill>
                  <a:srgbClr val="784658"/>
                </a:solidFill>
                <a:ea typeface="+mn-ea"/>
                <a:cs typeface="+mn-cs"/>
              </a:rPr>
              <a:t> Hive</a:t>
            </a:r>
            <a:endParaRPr lang="zh-CN" altLang="en-US" sz="32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55612" y="1105677"/>
            <a:ext cx="11293476" cy="4875042"/>
          </a:xfrm>
        </p:spPr>
        <p:txBody>
          <a:bodyPr>
            <a:noAutofit/>
          </a:bodyPr>
          <a:lstStyle/>
          <a:p>
            <a:r>
              <a:rPr b="1" u="none" dirty="0">
                <a:latin typeface="Huawei Sans" panose="020C0503030203020204" pitchFamily="34" charset="0"/>
              </a:rPr>
              <a:t>Relationships</a:t>
            </a:r>
            <a:endParaRPr lang="en-US" b="1" u="none" dirty="0">
              <a:latin typeface="Huawei Sans" panose="020C0503030203020204" pitchFamily="34" charset="0"/>
            </a:endParaRPr>
          </a:p>
          <a:p>
            <a:pPr lvl="1"/>
            <a:endParaRPr lang="en-US" sz="1050" b="1" dirty="0">
              <a:latin typeface="Huawei Sans" panose="020C0503030203020204" pitchFamily="34" charset="0"/>
            </a:endParaRPr>
          </a:p>
          <a:p>
            <a:pPr lvl="1"/>
            <a:r>
              <a:rPr sz="3200" b="0" u="none" dirty="0">
                <a:latin typeface="Huawei Sans" panose="020C0503030203020204" pitchFamily="34" charset="0"/>
              </a:rPr>
              <a:t>Spark SQL depends on </a:t>
            </a:r>
            <a:r>
              <a:rPr lang="en-US" sz="3200" b="0" u="none" dirty="0">
                <a:latin typeface="Huawei Sans" panose="020C0503030203020204" pitchFamily="34" charset="0"/>
              </a:rPr>
              <a:t>H</a:t>
            </a:r>
            <a:r>
              <a:rPr lang="en-US" sz="3200" dirty="0"/>
              <a:t>ive</a:t>
            </a:r>
            <a:r>
              <a:rPr lang="en-US" altLang="zh-CN" sz="3200" dirty="0"/>
              <a:t>'</a:t>
            </a:r>
            <a:r>
              <a:rPr lang="en-US" sz="3200" dirty="0"/>
              <a:t>s</a:t>
            </a:r>
            <a:r>
              <a:rPr sz="3200" dirty="0"/>
              <a:t> </a:t>
            </a:r>
            <a:r>
              <a:rPr sz="3200" b="0" u="none" dirty="0">
                <a:latin typeface="Huawei Sans" panose="020C0503030203020204" pitchFamily="34" charset="0"/>
              </a:rPr>
              <a:t>metadata.</a:t>
            </a:r>
            <a:endParaRPr lang="en-US" altLang="zh-CN" sz="3200" dirty="0">
              <a:latin typeface="Huawei Sans" panose="020C0503030203020204" pitchFamily="34" charset="0"/>
              <a:sym typeface="Huawei Sans" panose="020C0503030203020204" pitchFamily="34" charset="0"/>
            </a:endParaRPr>
          </a:p>
          <a:p>
            <a:pPr lvl="1"/>
            <a:r>
              <a:rPr sz="3200" b="0" u="none" dirty="0">
                <a:latin typeface="Huawei Sans" panose="020C0503030203020204" pitchFamily="34" charset="0"/>
              </a:rPr>
              <a:t>Spark SQL is compatible with most Hive syntax and functions.</a:t>
            </a:r>
            <a:endParaRPr lang="en-US" altLang="zh-CN" sz="3200" dirty="0">
              <a:latin typeface="Huawei Sans" panose="020C0503030203020204" pitchFamily="34" charset="0"/>
              <a:sym typeface="Huawei Sans" panose="020C0503030203020204" pitchFamily="34" charset="0"/>
            </a:endParaRPr>
          </a:p>
          <a:p>
            <a:pPr lvl="1"/>
            <a:r>
              <a:rPr sz="3200" b="0" u="none" dirty="0">
                <a:latin typeface="Huawei Sans" panose="020C0503030203020204" pitchFamily="34" charset="0"/>
              </a:rPr>
              <a:t>Spark SQL can use the custom functions of Hive.</a:t>
            </a:r>
            <a:endParaRPr lang="en-US" altLang="zh-CN" sz="3200" dirty="0">
              <a:latin typeface="Huawei Sans" panose="020C0503030203020204" pitchFamily="34" charset="0"/>
              <a:sym typeface="Huawei Sans" panose="020C0503030203020204" pitchFamily="34" charset="0"/>
            </a:endParaRPr>
          </a:p>
          <a:p>
            <a:pPr lvl="1"/>
            <a:endParaRPr lang="en-US" altLang="zh-CN" sz="3200" dirty="0">
              <a:latin typeface="Huawei Sans" panose="020C0503030203020204" pitchFamily="34" charset="0"/>
              <a:sym typeface="Huawei Sans" panose="020C0503030203020204" pitchFamily="34" charset="0"/>
            </a:endParaRPr>
          </a:p>
          <a:p>
            <a:endParaRPr lang="en-US" altLang="zh-CN" dirty="0">
              <a:latin typeface="Huawei Sans" panose="020C0503030203020204" pitchFamily="34" charset="0"/>
              <a:sym typeface="Huawei Sans" panose="020C0503030203020204" pitchFamily="34" charset="0"/>
            </a:endParaRPr>
          </a:p>
        </p:txBody>
      </p:sp>
      <p:pic>
        <p:nvPicPr>
          <p:cNvPr id="4" name="Graphic 3">
            <a:extLst>
              <a:ext uri="{FF2B5EF4-FFF2-40B4-BE49-F238E27FC236}">
                <a16:creationId xmlns:a16="http://schemas.microsoft.com/office/drawing/2014/main" id="{74799B31-5544-44BF-9150-32350FA6A2D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5" name="Picture 4">
            <a:extLst>
              <a:ext uri="{FF2B5EF4-FFF2-40B4-BE49-F238E27FC236}">
                <a16:creationId xmlns:a16="http://schemas.microsoft.com/office/drawing/2014/main" id="{896576A1-8895-4519-8B3A-0AD39F7B759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6" name="Rectangle 5">
            <a:extLst>
              <a:ext uri="{FF2B5EF4-FFF2-40B4-BE49-F238E27FC236}">
                <a16:creationId xmlns:a16="http://schemas.microsoft.com/office/drawing/2014/main" id="{F07574D5-9048-4211-9B51-273D1F315BAD}"/>
              </a:ext>
            </a:extLst>
          </p:cNvPr>
          <p:cNvSpPr/>
          <p:nvPr/>
        </p:nvSpPr>
        <p:spPr>
          <a:xfrm>
            <a:off x="362238" y="153504"/>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8BE4D76C-5CA7-4F21-B16B-DD2F764665A2}"/>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0712228-6C12-4CDA-8D87-1FFCD824FCD5}"/>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50219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占位符 9"/>
          <p:cNvSpPr>
            <a:spLocks noGrp="1"/>
          </p:cNvSpPr>
          <p:nvPr>
            <p:ph type="body" sz="quarter" idx="10"/>
          </p:nvPr>
        </p:nvSpPr>
        <p:spPr>
          <a:xfrm>
            <a:off x="832514" y="1351023"/>
            <a:ext cx="10153650" cy="4701406"/>
          </a:xfrm>
        </p:spPr>
        <p:txBody>
          <a:bodyPr>
            <a:noAutofit/>
          </a:bodyPr>
          <a:lstStyle/>
          <a:p>
            <a:r>
              <a:rPr lang="en-US" dirty="0">
                <a:solidFill>
                  <a:schemeClr val="bg1">
                    <a:lumMod val="50000"/>
                  </a:schemeClr>
                </a:solidFill>
              </a:rPr>
              <a:t>Spark Overview</a:t>
            </a:r>
            <a:endParaRPr lang="en-US" altLang="zh-CN" dirty="0">
              <a:solidFill>
                <a:schemeClr val="bg1">
                  <a:lumMod val="50000"/>
                </a:schemeClr>
              </a:solidFill>
              <a:sym typeface="Huawei Sans" panose="020C0503030203020204" pitchFamily="34" charset="0"/>
            </a:endParaRPr>
          </a:p>
          <a:p>
            <a:r>
              <a:rPr lang="zh-CN" altLang="en-US" dirty="0">
                <a:solidFill>
                  <a:schemeClr val="bg1">
                    <a:lumMod val="50000"/>
                  </a:schemeClr>
                </a:solidFill>
              </a:rPr>
              <a:t>Spark </a:t>
            </a:r>
            <a:r>
              <a:rPr lang="en-US" altLang="zh-CN" dirty="0">
                <a:solidFill>
                  <a:schemeClr val="bg1">
                    <a:lumMod val="50000"/>
                  </a:schemeClr>
                </a:solidFill>
              </a:rPr>
              <a:t>Use Cases</a:t>
            </a:r>
            <a:endParaRPr lang="en-US" dirty="0">
              <a:solidFill>
                <a:schemeClr val="bg1">
                  <a:lumMod val="50000"/>
                </a:schemeClr>
              </a:solidFill>
            </a:endParaRPr>
          </a:p>
          <a:p>
            <a:pPr algn="l"/>
            <a:r>
              <a:rPr lang="en-US" dirty="0">
                <a:solidFill>
                  <a:schemeClr val="bg1">
                    <a:lumMod val="50000"/>
                  </a:schemeClr>
                </a:solidFill>
              </a:rPr>
              <a:t>Spark Data Structure </a:t>
            </a:r>
          </a:p>
          <a:p>
            <a:pPr algn="l"/>
            <a:r>
              <a:rPr lang="en-US" dirty="0">
                <a:solidFill>
                  <a:schemeClr val="bg1">
                    <a:lumMod val="50000"/>
                  </a:schemeClr>
                </a:solidFill>
              </a:rPr>
              <a:t>RDD Operations Type</a:t>
            </a:r>
          </a:p>
          <a:p>
            <a:r>
              <a:rPr lang="en-US" dirty="0">
                <a:solidFill>
                  <a:schemeClr val="bg1">
                    <a:lumMod val="50000"/>
                  </a:schemeClr>
                </a:solidFill>
              </a:rPr>
              <a:t>Spark Architecture</a:t>
            </a:r>
          </a:p>
          <a:p>
            <a:r>
              <a:rPr lang="en-US" b="1" dirty="0"/>
              <a:t>Structured Streaming Overview</a:t>
            </a:r>
            <a:endParaRPr lang="en-US" altLang="zh-CN" b="1" dirty="0">
              <a:sym typeface="Huawei Sans" panose="020C0503030203020204" pitchFamily="34" charset="0"/>
            </a:endParaRPr>
          </a:p>
          <a:p>
            <a:endParaRPr lang="en-US" altLang="zh-CN" dirty="0">
              <a:solidFill>
                <a:schemeClr val="bg1">
                  <a:lumMod val="50000"/>
                </a:schemeClr>
              </a:solidFill>
              <a:sym typeface="Huawei Sans" panose="020C0503030203020204" pitchFamily="34" charset="0"/>
            </a:endParaRPr>
          </a:p>
          <a:p>
            <a:endParaRPr lang="en-US" altLang="zh-CN" sz="2800" b="1" dirty="0">
              <a:solidFill>
                <a:srgbClr val="784658"/>
              </a:solidFill>
              <a:ea typeface="+mn-ea"/>
              <a:cs typeface="+mn-cs"/>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3" name="Picture 2">
            <a:extLst>
              <a:ext uri="{FF2B5EF4-FFF2-40B4-BE49-F238E27FC236}">
                <a16:creationId xmlns:a16="http://schemas.microsoft.com/office/drawing/2014/main" id="{A6D0E7CA-8281-41BC-9B3A-3CC807212D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314580" y="-449970"/>
            <a:ext cx="2687769" cy="1800993"/>
          </a:xfrm>
          <a:prstGeom prst="rect">
            <a:avLst/>
          </a:prstGeom>
        </p:spPr>
      </p:pic>
      <p:pic>
        <p:nvPicPr>
          <p:cNvPr id="4" name="Graphic 3">
            <a:extLst>
              <a:ext uri="{FF2B5EF4-FFF2-40B4-BE49-F238E27FC236}">
                <a16:creationId xmlns:a16="http://schemas.microsoft.com/office/drawing/2014/main" id="{1E383A14-62C6-429F-977E-18F6E3752C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2131" y="6266339"/>
            <a:ext cx="2167470" cy="591661"/>
          </a:xfrm>
          <a:prstGeom prst="rect">
            <a:avLst/>
          </a:prstGeom>
        </p:spPr>
      </p:pic>
    </p:spTree>
    <p:extLst>
      <p:ext uri="{BB962C8B-B14F-4D97-AF65-F5344CB8AC3E}">
        <p14:creationId xmlns:p14="http://schemas.microsoft.com/office/powerpoint/2010/main" val="23336367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5613" y="1202379"/>
            <a:ext cx="11293475" cy="497095"/>
          </a:xfrm>
        </p:spPr>
        <p:txBody>
          <a:bodyPr>
            <a:noAutofit/>
          </a:bodyPr>
          <a:lstStyle/>
          <a:p>
            <a:pPr fontAlgn="ctr"/>
            <a:r>
              <a:rPr lang="zh-CN" altLang="en-US" sz="3200" b="1" dirty="0">
                <a:solidFill>
                  <a:srgbClr val="784658"/>
                </a:solidFill>
                <a:ea typeface="+mn-ea"/>
                <a:cs typeface="+mn-cs"/>
              </a:rPr>
              <a:t>Structured Streaming Overview</a:t>
            </a:r>
            <a:endParaRPr lang="zh-CN" altLang="en-US" sz="3200" b="1" dirty="0">
              <a:solidFill>
                <a:srgbClr val="784658"/>
              </a:solidFill>
              <a:ea typeface="+mn-ea"/>
              <a:cs typeface="+mn-cs"/>
              <a:sym typeface="Huawei Sans" panose="020C0503030203020204" pitchFamily="34" charset="0"/>
            </a:endParaRPr>
          </a:p>
        </p:txBody>
      </p:sp>
      <p:sp>
        <p:nvSpPr>
          <p:cNvPr id="3" name="文本占位符 2"/>
          <p:cNvSpPr>
            <a:spLocks noGrp="1"/>
          </p:cNvSpPr>
          <p:nvPr>
            <p:ph type="body" sz="quarter" idx="10"/>
          </p:nvPr>
        </p:nvSpPr>
        <p:spPr>
          <a:xfrm>
            <a:off x="455612" y="1839323"/>
            <a:ext cx="11293476" cy="4875042"/>
          </a:xfrm>
        </p:spPr>
        <p:txBody>
          <a:bodyPr>
            <a:noAutofit/>
          </a:bodyPr>
          <a:lstStyle/>
          <a:p>
            <a:r>
              <a:rPr b="0" u="none" dirty="0">
                <a:latin typeface="Huawei Sans" panose="020C0503030203020204" pitchFamily="34" charset="0"/>
              </a:rPr>
              <a:t>Structured Streaming is a stream processing engine built on the Spark SQL engine. You can compile a streaming computing process like using static RDD data. Spark SQL will take care of running it incrementally and continuously</a:t>
            </a:r>
            <a:r>
              <a:rPr lang="en-US" altLang="zh-CN" b="0" u="none" dirty="0">
                <a:latin typeface="Huawei Sans" panose="020C0503030203020204" pitchFamily="34" charset="0"/>
              </a:rPr>
              <a:t>,</a:t>
            </a:r>
            <a:r>
              <a:rPr b="0" u="none" dirty="0">
                <a:latin typeface="Huawei Sans" panose="020C0503030203020204" pitchFamily="34" charset="0"/>
              </a:rPr>
              <a:t> and</a:t>
            </a:r>
            <a:r>
              <a:rPr lang="en-US" altLang="zh-CN" b="0" u="none" dirty="0">
                <a:latin typeface="Huawei Sans" panose="020C0503030203020204" pitchFamily="34" charset="0"/>
              </a:rPr>
              <a:t> then</a:t>
            </a:r>
            <a:r>
              <a:rPr b="0" u="none" dirty="0">
                <a:latin typeface="Huawei Sans" panose="020C0503030203020204" pitchFamily="34" charset="0"/>
              </a:rPr>
              <a:t> updat</a:t>
            </a:r>
            <a:r>
              <a:rPr lang="en-US" b="0" u="none" dirty="0">
                <a:latin typeface="Huawei Sans" panose="020C0503030203020204" pitchFamily="34" charset="0"/>
              </a:rPr>
              <a:t>es</a:t>
            </a:r>
            <a:r>
              <a:rPr b="0" u="none" dirty="0">
                <a:latin typeface="Huawei Sans" panose="020C0503030203020204" pitchFamily="34" charset="0"/>
              </a:rPr>
              <a:t> the final result as streaming data continues to arrive. </a:t>
            </a:r>
            <a:endParaRPr lang="en-US" altLang="zh-CN" dirty="0">
              <a:latin typeface="Huawei Sans" panose="020C0503030203020204" pitchFamily="34" charset="0"/>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pic>
        <p:nvPicPr>
          <p:cNvPr id="4" name="Graphic 3">
            <a:extLst>
              <a:ext uri="{FF2B5EF4-FFF2-40B4-BE49-F238E27FC236}">
                <a16:creationId xmlns:a16="http://schemas.microsoft.com/office/drawing/2014/main" id="{5C9837FD-7A34-4E28-9602-C9F7BE868C8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5" name="Picture 4">
            <a:extLst>
              <a:ext uri="{FF2B5EF4-FFF2-40B4-BE49-F238E27FC236}">
                <a16:creationId xmlns:a16="http://schemas.microsoft.com/office/drawing/2014/main" id="{F96D2C11-2A6A-4620-9991-9B0AF98EFAD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6" name="Rectangle 5">
            <a:extLst>
              <a:ext uri="{FF2B5EF4-FFF2-40B4-BE49-F238E27FC236}">
                <a16:creationId xmlns:a16="http://schemas.microsoft.com/office/drawing/2014/main" id="{EFF741A4-8CAC-4C8E-B091-67DA99BAE457}"/>
              </a:ext>
            </a:extLst>
          </p:cNvPr>
          <p:cNvSpPr/>
          <p:nvPr/>
        </p:nvSpPr>
        <p:spPr>
          <a:xfrm>
            <a:off x="304800" y="169262"/>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7" name="TextBox 6">
            <a:extLst>
              <a:ext uri="{FF2B5EF4-FFF2-40B4-BE49-F238E27FC236}">
                <a16:creationId xmlns:a16="http://schemas.microsoft.com/office/drawing/2014/main" id="{3662EA4D-7EBD-471C-B08A-A4CE7B097973}"/>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E4DF4B7-1190-4C3A-A338-556E06DC2E0C}"/>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62249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07468" y="564452"/>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Structured Streaming Overview</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12" name="圆角矩形 11"/>
          <p:cNvSpPr/>
          <p:nvPr/>
        </p:nvSpPr>
        <p:spPr>
          <a:xfrm>
            <a:off x="1307468" y="1160748"/>
            <a:ext cx="9414276" cy="4823978"/>
          </a:xfrm>
          <a:prstGeom prst="roundRect">
            <a:avLst>
              <a:gd name="adj" fmla="val 1688"/>
            </a:avLst>
          </a:prstGeom>
          <a:solidFill>
            <a:schemeClr val="bg1"/>
          </a:solidFill>
          <a:ln w="12700">
            <a:solidFill>
              <a:srgbClr val="56C4D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3" name="文本框 12"/>
          <p:cNvSpPr txBox="1"/>
          <p:nvPr/>
        </p:nvSpPr>
        <p:spPr bwMode="auto">
          <a:xfrm>
            <a:off x="2119336" y="1628800"/>
            <a:ext cx="2232174" cy="377947"/>
          </a:xfrm>
          <a:prstGeom prst="rect">
            <a:avLst/>
          </a:prstGeom>
          <a:solidFill>
            <a:schemeClr val="bg1"/>
          </a:solidFill>
          <a:ln w="9525">
            <a:noFill/>
            <a:miter lim="800000"/>
            <a:headEnd/>
            <a:tailEnd/>
          </a:ln>
        </p:spPr>
        <p:txBody>
          <a:bodyPr wrap="square" lIns="99980" tIns="49986" rIns="99980" bIns="49986" rtlCol="0">
            <a:noAutofit/>
          </a:bodyPr>
          <a:lstStyle/>
          <a:p>
            <a:pPr defTabSz="1001549" eaLnBrk="0" fontAlgn="ctr" hangingPunct="0"/>
            <a:r>
              <a:rPr sz="1800" b="0" u="none">
                <a:solidFill>
                  <a:srgbClr val="505050"/>
                </a:solidFill>
                <a:latin typeface="Huawei Sans" panose="020C0503030203020204" pitchFamily="34" charset="0"/>
              </a:rPr>
              <a:t>Data stream</a:t>
            </a:r>
            <a:endParaRPr lang="en-US" altLang="zh-CN" sz="18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4" name="文本框 13"/>
          <p:cNvSpPr txBox="1"/>
          <p:nvPr/>
        </p:nvSpPr>
        <p:spPr bwMode="auto">
          <a:xfrm>
            <a:off x="5195900" y="1592796"/>
            <a:ext cx="2232174" cy="377947"/>
          </a:xfrm>
          <a:prstGeom prst="rect">
            <a:avLst/>
          </a:prstGeom>
          <a:solidFill>
            <a:schemeClr val="bg1"/>
          </a:solidFill>
          <a:ln w="9525">
            <a:noFill/>
            <a:miter lim="800000"/>
            <a:headEnd/>
            <a:tailEnd/>
          </a:ln>
        </p:spPr>
        <p:txBody>
          <a:bodyPr wrap="square" lIns="99980" tIns="49986" rIns="99980" bIns="49986" rtlCol="0">
            <a:noAutofit/>
          </a:bodyPr>
          <a:lstStyle/>
          <a:p>
            <a:pPr algn="ctr" defTabSz="1001549" eaLnBrk="0" fontAlgn="ctr" hangingPunct="0"/>
            <a:r>
              <a:rPr sz="1800" b="0" u="none">
                <a:solidFill>
                  <a:srgbClr val="505050"/>
                </a:solidFill>
                <a:latin typeface="Huawei Sans" panose="020C0503030203020204" pitchFamily="34" charset="0"/>
              </a:rPr>
              <a:t>Unbounded Table</a:t>
            </a:r>
            <a:endParaRPr lang="en-US" altLang="zh-CN" sz="18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5" name="文本框 14"/>
          <p:cNvSpPr txBox="1"/>
          <p:nvPr/>
        </p:nvSpPr>
        <p:spPr bwMode="auto">
          <a:xfrm>
            <a:off x="7519862" y="2573031"/>
            <a:ext cx="2735804" cy="1498966"/>
          </a:xfrm>
          <a:prstGeom prst="rect">
            <a:avLst/>
          </a:prstGeom>
          <a:solidFill>
            <a:schemeClr val="bg1"/>
          </a:solidFill>
          <a:ln w="9525">
            <a:noFill/>
            <a:miter lim="800000"/>
            <a:headEnd/>
            <a:tailEnd/>
          </a:ln>
        </p:spPr>
        <p:txBody>
          <a:bodyPr wrap="square" lIns="99980" tIns="49986" rIns="99980" bIns="49986" rtlCol="0">
            <a:noAutofit/>
          </a:bodyPr>
          <a:lstStyle/>
          <a:p>
            <a:pPr algn="ctr" defTabSz="1001549" eaLnBrk="0" fontAlgn="ctr" hangingPunct="0"/>
            <a:r>
              <a:rPr sz="1800" b="0" u="none" dirty="0">
                <a:solidFill>
                  <a:srgbClr val="505050"/>
                </a:solidFill>
                <a:latin typeface="Huawei Sans" panose="020C0503030203020204" pitchFamily="34" charset="0"/>
              </a:rPr>
              <a:t>new data in the</a:t>
            </a:r>
          </a:p>
          <a:p>
            <a:pPr algn="ctr" defTabSz="1001549" eaLnBrk="0" fontAlgn="ctr" hangingPunct="0"/>
            <a:r>
              <a:rPr sz="1800" b="0" u="none" dirty="0">
                <a:solidFill>
                  <a:srgbClr val="505050"/>
                </a:solidFill>
                <a:latin typeface="Huawei Sans" panose="020C0503030203020204" pitchFamily="34" charset="0"/>
              </a:rPr>
              <a:t>data stream</a:t>
            </a:r>
          </a:p>
          <a:p>
            <a:pPr algn="ctr" defTabSz="1001549" eaLnBrk="0" fontAlgn="ctr" hangingPunct="0"/>
            <a:r>
              <a:rPr sz="1800" b="0" u="none" dirty="0">
                <a:solidFill>
                  <a:srgbClr val="505050"/>
                </a:solidFill>
                <a:latin typeface="Huawei Sans" panose="020C0503030203020204" pitchFamily="34" charset="0"/>
              </a:rPr>
              <a:t>=</a:t>
            </a:r>
          </a:p>
          <a:p>
            <a:pPr algn="ctr" defTabSz="1001549" eaLnBrk="0" fontAlgn="ctr" hangingPunct="0"/>
            <a:r>
              <a:rPr sz="1800" b="0" u="none" dirty="0">
                <a:solidFill>
                  <a:srgbClr val="505050"/>
                </a:solidFill>
                <a:latin typeface="Huawei Sans" panose="020C0503030203020204" pitchFamily="34" charset="0"/>
              </a:rPr>
              <a:t>new rows appended to an unbounded table</a:t>
            </a:r>
            <a:endParaRPr lang="en-US" altLang="zh-CN" sz="18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6" name="文本框 15"/>
          <p:cNvSpPr txBox="1"/>
          <p:nvPr/>
        </p:nvSpPr>
        <p:spPr bwMode="auto">
          <a:xfrm>
            <a:off x="4256954" y="5103091"/>
            <a:ext cx="4162720" cy="377947"/>
          </a:xfrm>
          <a:prstGeom prst="rect">
            <a:avLst/>
          </a:prstGeom>
          <a:solidFill>
            <a:schemeClr val="bg1"/>
          </a:solidFill>
          <a:ln w="9525">
            <a:noFill/>
            <a:miter lim="800000"/>
            <a:headEnd/>
            <a:tailEnd/>
          </a:ln>
        </p:spPr>
        <p:txBody>
          <a:bodyPr wrap="square" lIns="99980" tIns="49986" rIns="99980" bIns="49986" rtlCol="0">
            <a:noAutofit/>
          </a:bodyPr>
          <a:lstStyle/>
          <a:p>
            <a:pPr algn="ctr" defTabSz="1001549" eaLnBrk="0" fontAlgn="ctr" hangingPunct="0"/>
            <a:r>
              <a:rPr sz="1800" b="0" u="none">
                <a:solidFill>
                  <a:srgbClr val="505050"/>
                </a:solidFill>
                <a:latin typeface="Huawei Sans" panose="020C0503030203020204" pitchFamily="34" charset="0"/>
              </a:rPr>
              <a:t>Data stream as an unbounded table</a:t>
            </a:r>
            <a:endParaRPr lang="en-US" altLang="zh-CN" sz="18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17" name="组合 16"/>
          <p:cNvGrpSpPr/>
          <p:nvPr/>
        </p:nvGrpSpPr>
        <p:grpSpPr>
          <a:xfrm>
            <a:off x="2191270" y="1965824"/>
            <a:ext cx="2111758" cy="990170"/>
            <a:chOff x="827584" y="2163942"/>
            <a:chExt cx="2111758" cy="990170"/>
          </a:xfrm>
          <a:solidFill>
            <a:srgbClr val="30B5C5"/>
          </a:solidFill>
        </p:grpSpPr>
        <p:sp>
          <p:nvSpPr>
            <p:cNvPr id="18" name="矩形 17"/>
            <p:cNvSpPr/>
            <p:nvPr/>
          </p:nvSpPr>
          <p:spPr bwMode="auto">
            <a:xfrm>
              <a:off x="827584" y="2425001"/>
              <a:ext cx="180020" cy="4680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9" name="矩形 18"/>
            <p:cNvSpPr/>
            <p:nvPr/>
          </p:nvSpPr>
          <p:spPr bwMode="auto">
            <a:xfrm>
              <a:off x="1045822" y="2425001"/>
              <a:ext cx="180020" cy="4680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0" name="矩形 19"/>
            <p:cNvSpPr/>
            <p:nvPr/>
          </p:nvSpPr>
          <p:spPr bwMode="auto">
            <a:xfrm>
              <a:off x="1264060" y="2425001"/>
              <a:ext cx="180020" cy="4680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矩形 20"/>
            <p:cNvSpPr/>
            <p:nvPr/>
          </p:nvSpPr>
          <p:spPr bwMode="auto">
            <a:xfrm>
              <a:off x="1482298" y="2425001"/>
              <a:ext cx="180020" cy="468052"/>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2" name="右箭头 21"/>
            <p:cNvSpPr/>
            <p:nvPr/>
          </p:nvSpPr>
          <p:spPr bwMode="auto">
            <a:xfrm>
              <a:off x="1715206" y="2163942"/>
              <a:ext cx="1224136" cy="990170"/>
            </a:xfrm>
            <a:prstGeom prst="rightArrow">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aphicFrame>
        <p:nvGraphicFramePr>
          <p:cNvPr id="23" name="表格 22"/>
          <p:cNvGraphicFramePr>
            <a:graphicFrameLocks noGrp="1"/>
          </p:cNvGraphicFramePr>
          <p:nvPr/>
        </p:nvGraphicFramePr>
        <p:xfrm>
          <a:off x="5195900" y="2058841"/>
          <a:ext cx="2199651" cy="962360"/>
        </p:xfrm>
        <a:graphic>
          <a:graphicData uri="http://schemas.openxmlformats.org/drawingml/2006/table">
            <a:tbl>
              <a:tblPr firstRow="1" bandRow="1">
                <a:tableStyleId>{2D5ABB26-0587-4C30-8999-92F81FD0307C}</a:tableStyleId>
              </a:tblPr>
              <a:tblGrid>
                <a:gridCol w="733217">
                  <a:extLst>
                    <a:ext uri="{9D8B030D-6E8A-4147-A177-3AD203B41FA5}">
                      <a16:colId xmlns:a16="http://schemas.microsoft.com/office/drawing/2014/main" val="2697867390"/>
                    </a:ext>
                  </a:extLst>
                </a:gridCol>
                <a:gridCol w="733217">
                  <a:extLst>
                    <a:ext uri="{9D8B030D-6E8A-4147-A177-3AD203B41FA5}">
                      <a16:colId xmlns:a16="http://schemas.microsoft.com/office/drawing/2014/main" val="954299494"/>
                    </a:ext>
                  </a:extLst>
                </a:gridCol>
                <a:gridCol w="733217">
                  <a:extLst>
                    <a:ext uri="{9D8B030D-6E8A-4147-A177-3AD203B41FA5}">
                      <a16:colId xmlns:a16="http://schemas.microsoft.com/office/drawing/2014/main" val="2949980724"/>
                    </a:ext>
                  </a:extLst>
                </a:gridCol>
              </a:tblGrid>
              <a:tr h="240569">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extLst>
                  <a:ext uri="{0D108BD9-81ED-4DB2-BD59-A6C34878D82A}">
                    <a16:rowId xmlns:a16="http://schemas.microsoft.com/office/drawing/2014/main" val="209104234"/>
                  </a:ext>
                </a:extLst>
              </a:tr>
              <a:tr h="240590">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extLst>
                  <a:ext uri="{0D108BD9-81ED-4DB2-BD59-A6C34878D82A}">
                    <a16:rowId xmlns:a16="http://schemas.microsoft.com/office/drawing/2014/main" val="3917496392"/>
                  </a:ext>
                </a:extLst>
              </a:tr>
              <a:tr h="240590">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extLst>
                  <a:ext uri="{0D108BD9-81ED-4DB2-BD59-A6C34878D82A}">
                    <a16:rowId xmlns:a16="http://schemas.microsoft.com/office/drawing/2014/main" val="3204328653"/>
                  </a:ext>
                </a:extLst>
              </a:tr>
              <a:tr h="240590">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extLst>
                  <a:ext uri="{0D108BD9-81ED-4DB2-BD59-A6C34878D82A}">
                    <a16:rowId xmlns:a16="http://schemas.microsoft.com/office/drawing/2014/main" val="2367235249"/>
                  </a:ext>
                </a:extLst>
              </a:tr>
            </a:tbl>
          </a:graphicData>
        </a:graphic>
      </p:graphicFrame>
      <p:graphicFrame>
        <p:nvGraphicFramePr>
          <p:cNvPr id="24" name="表格 23"/>
          <p:cNvGraphicFramePr>
            <a:graphicFrameLocks noGrp="1"/>
          </p:cNvGraphicFramePr>
          <p:nvPr/>
        </p:nvGraphicFramePr>
        <p:xfrm>
          <a:off x="5195900" y="3211073"/>
          <a:ext cx="2199651" cy="240590"/>
        </p:xfrm>
        <a:graphic>
          <a:graphicData uri="http://schemas.openxmlformats.org/drawingml/2006/table">
            <a:tbl>
              <a:tblPr firstRow="1" bandRow="1">
                <a:tableStyleId>{2D5ABB26-0587-4C30-8999-92F81FD0307C}</a:tableStyleId>
              </a:tblPr>
              <a:tblGrid>
                <a:gridCol w="733217">
                  <a:extLst>
                    <a:ext uri="{9D8B030D-6E8A-4147-A177-3AD203B41FA5}">
                      <a16:colId xmlns:a16="http://schemas.microsoft.com/office/drawing/2014/main" val="2697867390"/>
                    </a:ext>
                  </a:extLst>
                </a:gridCol>
                <a:gridCol w="733217">
                  <a:extLst>
                    <a:ext uri="{9D8B030D-6E8A-4147-A177-3AD203B41FA5}">
                      <a16:colId xmlns:a16="http://schemas.microsoft.com/office/drawing/2014/main" val="954299494"/>
                    </a:ext>
                  </a:extLst>
                </a:gridCol>
                <a:gridCol w="733217">
                  <a:extLst>
                    <a:ext uri="{9D8B030D-6E8A-4147-A177-3AD203B41FA5}">
                      <a16:colId xmlns:a16="http://schemas.microsoft.com/office/drawing/2014/main" val="2949980724"/>
                    </a:ext>
                  </a:extLst>
                </a:gridCol>
              </a:tblGrid>
              <a:tr h="240590">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extLst>
                  <a:ext uri="{0D108BD9-81ED-4DB2-BD59-A6C34878D82A}">
                    <a16:rowId xmlns:a16="http://schemas.microsoft.com/office/drawing/2014/main" val="209104234"/>
                  </a:ext>
                </a:extLst>
              </a:tr>
            </a:tbl>
          </a:graphicData>
        </a:graphic>
      </p:graphicFrame>
      <p:graphicFrame>
        <p:nvGraphicFramePr>
          <p:cNvPr id="25" name="表格 24"/>
          <p:cNvGraphicFramePr>
            <a:graphicFrameLocks noGrp="1"/>
          </p:cNvGraphicFramePr>
          <p:nvPr/>
        </p:nvGraphicFramePr>
        <p:xfrm>
          <a:off x="5195900" y="3641535"/>
          <a:ext cx="2199651" cy="240590"/>
        </p:xfrm>
        <a:graphic>
          <a:graphicData uri="http://schemas.openxmlformats.org/drawingml/2006/table">
            <a:tbl>
              <a:tblPr firstRow="1" bandRow="1">
                <a:tableStyleId>{2D5ABB26-0587-4C30-8999-92F81FD0307C}</a:tableStyleId>
              </a:tblPr>
              <a:tblGrid>
                <a:gridCol w="733217">
                  <a:extLst>
                    <a:ext uri="{9D8B030D-6E8A-4147-A177-3AD203B41FA5}">
                      <a16:colId xmlns:a16="http://schemas.microsoft.com/office/drawing/2014/main" val="2697867390"/>
                    </a:ext>
                  </a:extLst>
                </a:gridCol>
                <a:gridCol w="733217">
                  <a:extLst>
                    <a:ext uri="{9D8B030D-6E8A-4147-A177-3AD203B41FA5}">
                      <a16:colId xmlns:a16="http://schemas.microsoft.com/office/drawing/2014/main" val="954299494"/>
                    </a:ext>
                  </a:extLst>
                </a:gridCol>
                <a:gridCol w="733217">
                  <a:extLst>
                    <a:ext uri="{9D8B030D-6E8A-4147-A177-3AD203B41FA5}">
                      <a16:colId xmlns:a16="http://schemas.microsoft.com/office/drawing/2014/main" val="2949980724"/>
                    </a:ext>
                  </a:extLst>
                </a:gridCol>
              </a:tblGrid>
              <a:tr h="240590">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extLst>
                  <a:ext uri="{0D108BD9-81ED-4DB2-BD59-A6C34878D82A}">
                    <a16:rowId xmlns:a16="http://schemas.microsoft.com/office/drawing/2014/main" val="3917496392"/>
                  </a:ext>
                </a:extLst>
              </a:tr>
            </a:tbl>
          </a:graphicData>
        </a:graphic>
      </p:graphicFrame>
      <p:graphicFrame>
        <p:nvGraphicFramePr>
          <p:cNvPr id="26" name="表格 25"/>
          <p:cNvGraphicFramePr>
            <a:graphicFrameLocks noGrp="1"/>
          </p:cNvGraphicFramePr>
          <p:nvPr/>
        </p:nvGraphicFramePr>
        <p:xfrm>
          <a:off x="5195900" y="4071997"/>
          <a:ext cx="2199651" cy="240590"/>
        </p:xfrm>
        <a:graphic>
          <a:graphicData uri="http://schemas.openxmlformats.org/drawingml/2006/table">
            <a:tbl>
              <a:tblPr firstRow="1" bandRow="1">
                <a:tableStyleId>{2D5ABB26-0587-4C30-8999-92F81FD0307C}</a:tableStyleId>
              </a:tblPr>
              <a:tblGrid>
                <a:gridCol w="733217">
                  <a:extLst>
                    <a:ext uri="{9D8B030D-6E8A-4147-A177-3AD203B41FA5}">
                      <a16:colId xmlns:a16="http://schemas.microsoft.com/office/drawing/2014/main" val="2697867390"/>
                    </a:ext>
                  </a:extLst>
                </a:gridCol>
                <a:gridCol w="733217">
                  <a:extLst>
                    <a:ext uri="{9D8B030D-6E8A-4147-A177-3AD203B41FA5}">
                      <a16:colId xmlns:a16="http://schemas.microsoft.com/office/drawing/2014/main" val="954299494"/>
                    </a:ext>
                  </a:extLst>
                </a:gridCol>
                <a:gridCol w="733217">
                  <a:extLst>
                    <a:ext uri="{9D8B030D-6E8A-4147-A177-3AD203B41FA5}">
                      <a16:colId xmlns:a16="http://schemas.microsoft.com/office/drawing/2014/main" val="2949980724"/>
                    </a:ext>
                  </a:extLst>
                </a:gridCol>
              </a:tblGrid>
              <a:tr h="240590">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40000"/>
                      </a:srgbClr>
                    </a:solidFill>
                  </a:tcPr>
                </a:tc>
                <a:extLst>
                  <a:ext uri="{0D108BD9-81ED-4DB2-BD59-A6C34878D82A}">
                    <a16:rowId xmlns:a16="http://schemas.microsoft.com/office/drawing/2014/main" val="209104234"/>
                  </a:ext>
                </a:extLst>
              </a:tr>
            </a:tbl>
          </a:graphicData>
        </a:graphic>
      </p:graphicFrame>
      <p:graphicFrame>
        <p:nvGraphicFramePr>
          <p:cNvPr id="27" name="表格 26"/>
          <p:cNvGraphicFramePr>
            <a:graphicFrameLocks noGrp="1"/>
          </p:cNvGraphicFramePr>
          <p:nvPr/>
        </p:nvGraphicFramePr>
        <p:xfrm>
          <a:off x="5195900" y="4502460"/>
          <a:ext cx="2199651" cy="240590"/>
        </p:xfrm>
        <a:graphic>
          <a:graphicData uri="http://schemas.openxmlformats.org/drawingml/2006/table">
            <a:tbl>
              <a:tblPr firstRow="1" bandRow="1">
                <a:tableStyleId>{2D5ABB26-0587-4C30-8999-92F81FD0307C}</a:tableStyleId>
              </a:tblPr>
              <a:tblGrid>
                <a:gridCol w="733217">
                  <a:extLst>
                    <a:ext uri="{9D8B030D-6E8A-4147-A177-3AD203B41FA5}">
                      <a16:colId xmlns:a16="http://schemas.microsoft.com/office/drawing/2014/main" val="2697867390"/>
                    </a:ext>
                  </a:extLst>
                </a:gridCol>
                <a:gridCol w="733217">
                  <a:extLst>
                    <a:ext uri="{9D8B030D-6E8A-4147-A177-3AD203B41FA5}">
                      <a16:colId xmlns:a16="http://schemas.microsoft.com/office/drawing/2014/main" val="954299494"/>
                    </a:ext>
                  </a:extLst>
                </a:gridCol>
                <a:gridCol w="733217">
                  <a:extLst>
                    <a:ext uri="{9D8B030D-6E8A-4147-A177-3AD203B41FA5}">
                      <a16:colId xmlns:a16="http://schemas.microsoft.com/office/drawing/2014/main" val="2949980724"/>
                    </a:ext>
                  </a:extLst>
                </a:gridCol>
              </a:tblGrid>
              <a:tr h="240590">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algn="ctr" fontAlgn="ct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endParaRPr lang="zh-CN" altLang="en-US" sz="12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marL="57709" marR="57709" marT="28855" marB="28855" anchor="ctr">
                    <a:lnL w="12700" cap="flat" cmpd="sng" algn="ctr">
                      <a:solidFill>
                        <a:srgbClr val="0096D6"/>
                      </a:solidFill>
                      <a:prstDash val="solid"/>
                      <a:round/>
                      <a:headEnd type="none" w="med" len="med"/>
                      <a:tailEnd type="none" w="med" len="med"/>
                    </a:lnL>
                    <a:lnR w="12700" cap="flat" cmpd="sng" algn="ctr">
                      <a:solidFill>
                        <a:srgbClr val="0096D6"/>
                      </a:solidFill>
                      <a:prstDash val="solid"/>
                      <a:round/>
                      <a:headEnd type="none" w="med" len="med"/>
                      <a:tailEnd type="none" w="med" len="med"/>
                    </a:lnR>
                    <a:lnT w="12700" cap="flat" cmpd="sng" algn="ctr">
                      <a:solidFill>
                        <a:srgbClr val="0096D6"/>
                      </a:solidFill>
                      <a:prstDash val="solid"/>
                      <a:round/>
                      <a:headEnd type="none" w="med" len="med"/>
                      <a:tailEnd type="none" w="med" len="med"/>
                    </a:lnT>
                    <a:lnB w="12700" cap="flat" cmpd="sng" algn="ctr">
                      <a:solidFill>
                        <a:srgbClr val="0096D6"/>
                      </a:solidFill>
                      <a:prstDash val="solid"/>
                      <a:round/>
                      <a:headEnd type="none" w="med" len="med"/>
                      <a:tailEnd type="none" w="med" len="med"/>
                    </a:lnB>
                    <a:solidFill>
                      <a:srgbClr val="0096D6">
                        <a:alpha val="10000"/>
                      </a:srgbClr>
                    </a:solidFill>
                  </a:tcPr>
                </a:tc>
                <a:extLst>
                  <a:ext uri="{0D108BD9-81ED-4DB2-BD59-A6C34878D82A}">
                    <a16:rowId xmlns:a16="http://schemas.microsoft.com/office/drawing/2014/main" val="3917496392"/>
                  </a:ext>
                </a:extLst>
              </a:tr>
            </a:tbl>
          </a:graphicData>
        </a:graphic>
      </p:graphicFrame>
      <p:cxnSp>
        <p:nvCxnSpPr>
          <p:cNvPr id="28" name="曲线连接符 27"/>
          <p:cNvCxnSpPr>
            <a:stCxn id="21" idx="2"/>
            <a:endCxn id="24" idx="1"/>
          </p:cNvCxnSpPr>
          <p:nvPr/>
        </p:nvCxnSpPr>
        <p:spPr bwMode="auto">
          <a:xfrm rot="16200000" flipH="1">
            <a:off x="3747732" y="1883198"/>
            <a:ext cx="636433" cy="2259906"/>
          </a:xfrm>
          <a:prstGeom prst="curvedConnector2">
            <a:avLst/>
          </a:prstGeom>
          <a:solidFill>
            <a:schemeClr val="accent1"/>
          </a:solidFill>
          <a:ln w="31750" cap="flat" cmpd="sng" algn="ctr">
            <a:solidFill>
              <a:srgbClr val="888888"/>
            </a:solidFill>
            <a:prstDash val="solid"/>
            <a:round/>
            <a:headEnd type="none" w="med" len="med"/>
            <a:tailEnd type="triangle"/>
          </a:ln>
          <a:effectLst/>
        </p:spPr>
      </p:cxnSp>
      <p:cxnSp>
        <p:nvCxnSpPr>
          <p:cNvPr id="29" name="曲线连接符 28"/>
          <p:cNvCxnSpPr>
            <a:stCxn id="20" idx="2"/>
            <a:endCxn id="25" idx="1"/>
          </p:cNvCxnSpPr>
          <p:nvPr/>
        </p:nvCxnSpPr>
        <p:spPr bwMode="auto">
          <a:xfrm rot="16200000" flipH="1">
            <a:off x="3423381" y="1989310"/>
            <a:ext cx="1066895" cy="2478144"/>
          </a:xfrm>
          <a:prstGeom prst="curvedConnector2">
            <a:avLst/>
          </a:prstGeom>
          <a:solidFill>
            <a:schemeClr val="accent1"/>
          </a:solidFill>
          <a:ln w="31750" cap="flat" cmpd="sng" algn="ctr">
            <a:solidFill>
              <a:srgbClr val="888888"/>
            </a:solidFill>
            <a:prstDash val="solid"/>
            <a:round/>
            <a:headEnd type="none" w="med" len="med"/>
            <a:tailEnd type="triangle"/>
          </a:ln>
          <a:effectLst/>
        </p:spPr>
      </p:cxnSp>
      <p:cxnSp>
        <p:nvCxnSpPr>
          <p:cNvPr id="30" name="曲线连接符 29"/>
          <p:cNvCxnSpPr>
            <a:stCxn id="19" idx="2"/>
            <a:endCxn id="26" idx="1"/>
          </p:cNvCxnSpPr>
          <p:nvPr/>
        </p:nvCxnSpPr>
        <p:spPr bwMode="auto">
          <a:xfrm rot="16200000" flipH="1">
            <a:off x="3099031" y="2095422"/>
            <a:ext cx="1497357" cy="2696382"/>
          </a:xfrm>
          <a:prstGeom prst="curvedConnector2">
            <a:avLst/>
          </a:prstGeom>
          <a:solidFill>
            <a:schemeClr val="accent1"/>
          </a:solidFill>
          <a:ln w="31750" cap="flat" cmpd="sng" algn="ctr">
            <a:solidFill>
              <a:srgbClr val="888888"/>
            </a:solidFill>
            <a:prstDash val="solid"/>
            <a:round/>
            <a:headEnd type="none" w="med" len="med"/>
            <a:tailEnd type="triangle"/>
          </a:ln>
          <a:effectLst/>
        </p:spPr>
      </p:cxnSp>
      <p:cxnSp>
        <p:nvCxnSpPr>
          <p:cNvPr id="31" name="曲线连接符 30"/>
          <p:cNvCxnSpPr>
            <a:stCxn id="18" idx="2"/>
            <a:endCxn id="27" idx="1"/>
          </p:cNvCxnSpPr>
          <p:nvPr/>
        </p:nvCxnSpPr>
        <p:spPr bwMode="auto">
          <a:xfrm rot="16200000" flipH="1">
            <a:off x="2774679" y="2201535"/>
            <a:ext cx="1927820" cy="2914620"/>
          </a:xfrm>
          <a:prstGeom prst="curvedConnector2">
            <a:avLst/>
          </a:prstGeom>
          <a:solidFill>
            <a:schemeClr val="accent1"/>
          </a:solidFill>
          <a:ln w="31750" cap="flat" cmpd="sng" algn="ctr">
            <a:solidFill>
              <a:srgbClr val="888888"/>
            </a:solidFill>
            <a:prstDash val="solid"/>
            <a:round/>
            <a:headEnd type="none" w="med" len="med"/>
            <a:tailEnd type="triangle"/>
          </a:ln>
          <a:effectLst/>
        </p:spPr>
      </p:cxnSp>
      <p:grpSp>
        <p:nvGrpSpPr>
          <p:cNvPr id="32" name="组合 31"/>
          <p:cNvGrpSpPr/>
          <p:nvPr/>
        </p:nvGrpSpPr>
        <p:grpSpPr>
          <a:xfrm flipH="1">
            <a:off x="10812524" y="1196752"/>
            <a:ext cx="468481" cy="1536334"/>
            <a:chOff x="2211383" y="8660306"/>
            <a:chExt cx="825808" cy="2708148"/>
          </a:xfrm>
        </p:grpSpPr>
        <p:sp>
          <p:nvSpPr>
            <p:cNvPr id="33" name="矩形 32"/>
            <p:cNvSpPr/>
            <p:nvPr/>
          </p:nvSpPr>
          <p:spPr>
            <a:xfrm>
              <a:off x="2862854" y="8660306"/>
              <a:ext cx="174336" cy="90000"/>
            </a:xfrm>
            <a:prstGeom prst="rect">
              <a:avLst/>
            </a:prstGeom>
            <a:solidFill>
              <a:srgbClr val="C5C4C4"/>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4" name="矩形 33"/>
            <p:cNvSpPr/>
            <p:nvPr/>
          </p:nvSpPr>
          <p:spPr>
            <a:xfrm>
              <a:off x="2972444" y="8809596"/>
              <a:ext cx="64746"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5" name="矩形 34"/>
            <p:cNvSpPr/>
            <p:nvPr/>
          </p:nvSpPr>
          <p:spPr>
            <a:xfrm>
              <a:off x="2991470" y="8958991"/>
              <a:ext cx="45719" cy="90000"/>
            </a:xfrm>
            <a:prstGeom prst="rect">
              <a:avLst/>
            </a:prstGeom>
            <a:solidFill>
              <a:srgbClr val="D2D1D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6" name="矩形 35"/>
            <p:cNvSpPr/>
            <p:nvPr/>
          </p:nvSpPr>
          <p:spPr>
            <a:xfrm>
              <a:off x="2833352" y="9098188"/>
              <a:ext cx="203838" cy="90000"/>
            </a:xfrm>
            <a:prstGeom prst="rect">
              <a:avLst/>
            </a:prstGeom>
            <a:solidFill>
              <a:srgbClr val="C0BFBF"/>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7" name="矩形 36"/>
            <p:cNvSpPr/>
            <p:nvPr/>
          </p:nvSpPr>
          <p:spPr>
            <a:xfrm>
              <a:off x="2471714" y="9239855"/>
              <a:ext cx="565476" cy="90000"/>
            </a:xfrm>
            <a:prstGeom prst="rect">
              <a:avLst/>
            </a:prstGeom>
            <a:solidFill>
              <a:srgbClr val="C4C3C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8" name="矩形 37"/>
            <p:cNvSpPr/>
            <p:nvPr/>
          </p:nvSpPr>
          <p:spPr>
            <a:xfrm>
              <a:off x="2715686" y="9384098"/>
              <a:ext cx="321504" cy="90000"/>
            </a:xfrm>
            <a:prstGeom prst="rect">
              <a:avLst/>
            </a:prstGeom>
            <a:solidFill>
              <a:srgbClr val="C6C5C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9" name="矩形 38"/>
            <p:cNvSpPr/>
            <p:nvPr/>
          </p:nvSpPr>
          <p:spPr>
            <a:xfrm>
              <a:off x="2580926" y="9528341"/>
              <a:ext cx="456264" cy="90000"/>
            </a:xfrm>
            <a:prstGeom prst="rect">
              <a:avLst/>
            </a:prstGeom>
            <a:solidFill>
              <a:srgbClr val="C4C3C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0" name="矩形 39"/>
            <p:cNvSpPr/>
            <p:nvPr/>
          </p:nvSpPr>
          <p:spPr>
            <a:xfrm>
              <a:off x="2607532" y="9680289"/>
              <a:ext cx="429658" cy="90000"/>
            </a:xfrm>
            <a:prstGeom prst="rect">
              <a:avLst/>
            </a:prstGeom>
            <a:solidFill>
              <a:srgbClr val="C3C2C2"/>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1" name="矩形 40"/>
            <p:cNvSpPr/>
            <p:nvPr/>
          </p:nvSpPr>
          <p:spPr>
            <a:xfrm>
              <a:off x="2792040" y="9821384"/>
              <a:ext cx="245150" cy="90000"/>
            </a:xfrm>
            <a:prstGeom prst="rect">
              <a:avLst/>
            </a:prstGeom>
            <a:solidFill>
              <a:srgbClr val="C3C2C2"/>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2" name="矩形 41"/>
            <p:cNvSpPr/>
            <p:nvPr/>
          </p:nvSpPr>
          <p:spPr>
            <a:xfrm>
              <a:off x="2447445" y="9976045"/>
              <a:ext cx="589745"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3" name="矩形 42"/>
            <p:cNvSpPr/>
            <p:nvPr/>
          </p:nvSpPr>
          <p:spPr>
            <a:xfrm>
              <a:off x="2884294" y="10114426"/>
              <a:ext cx="152896" cy="90000"/>
            </a:xfrm>
            <a:prstGeom prst="rect">
              <a:avLst/>
            </a:prstGeom>
            <a:solidFill>
              <a:srgbClr val="C5C4C4"/>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4" name="矩形 43"/>
            <p:cNvSpPr/>
            <p:nvPr/>
          </p:nvSpPr>
          <p:spPr>
            <a:xfrm>
              <a:off x="2718780" y="10260947"/>
              <a:ext cx="318410" cy="90000"/>
            </a:xfrm>
            <a:prstGeom prst="rect">
              <a:avLst/>
            </a:prstGeom>
            <a:solidFill>
              <a:srgbClr val="C2C1C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5" name="矩形 44"/>
            <p:cNvSpPr/>
            <p:nvPr/>
          </p:nvSpPr>
          <p:spPr>
            <a:xfrm>
              <a:off x="2211383" y="10399328"/>
              <a:ext cx="825807" cy="90000"/>
            </a:xfrm>
            <a:prstGeom prst="rect">
              <a:avLst/>
            </a:prstGeom>
            <a:solidFill>
              <a:srgbClr val="868583"/>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6" name="矩形 45"/>
            <p:cNvSpPr/>
            <p:nvPr/>
          </p:nvSpPr>
          <p:spPr>
            <a:xfrm>
              <a:off x="2962982" y="10548563"/>
              <a:ext cx="74208"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7" name="矩形 46"/>
            <p:cNvSpPr/>
            <p:nvPr/>
          </p:nvSpPr>
          <p:spPr>
            <a:xfrm>
              <a:off x="2648233" y="10700511"/>
              <a:ext cx="388957" cy="90000"/>
            </a:xfrm>
            <a:prstGeom prst="rect">
              <a:avLst/>
            </a:prstGeom>
            <a:solidFill>
              <a:srgbClr val="C7C6C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8" name="矩形 47"/>
            <p:cNvSpPr/>
            <p:nvPr/>
          </p:nvSpPr>
          <p:spPr>
            <a:xfrm>
              <a:off x="2832741" y="10844319"/>
              <a:ext cx="204449" cy="90000"/>
            </a:xfrm>
            <a:prstGeom prst="rect">
              <a:avLst/>
            </a:prstGeom>
            <a:solidFill>
              <a:srgbClr val="C2C1C1"/>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9" name="矩形 48"/>
            <p:cNvSpPr/>
            <p:nvPr/>
          </p:nvSpPr>
          <p:spPr>
            <a:xfrm>
              <a:off x="2832741" y="10996267"/>
              <a:ext cx="204449"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0" name="矩形 49"/>
            <p:cNvSpPr/>
            <p:nvPr/>
          </p:nvSpPr>
          <p:spPr>
            <a:xfrm>
              <a:off x="2914141" y="11134647"/>
              <a:ext cx="123049" cy="90000"/>
            </a:xfrm>
            <a:prstGeom prst="rect">
              <a:avLst/>
            </a:prstGeom>
            <a:solidFill>
              <a:srgbClr val="898886"/>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1" name="矩形 50"/>
            <p:cNvSpPr/>
            <p:nvPr/>
          </p:nvSpPr>
          <p:spPr>
            <a:xfrm>
              <a:off x="2580927" y="11278454"/>
              <a:ext cx="456264" cy="90000"/>
            </a:xfrm>
            <a:prstGeom prst="rect">
              <a:avLst/>
            </a:prstGeom>
            <a:solidFill>
              <a:srgbClr val="888785"/>
            </a:solidFill>
            <a:ln w="127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5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pic>
        <p:nvPicPr>
          <p:cNvPr id="52" name="Graphic 51">
            <a:extLst>
              <a:ext uri="{FF2B5EF4-FFF2-40B4-BE49-F238E27FC236}">
                <a16:creationId xmlns:a16="http://schemas.microsoft.com/office/drawing/2014/main" id="{F8B2B43C-FDDF-4451-979A-3B392B68B02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53" name="Picture 52">
            <a:extLst>
              <a:ext uri="{FF2B5EF4-FFF2-40B4-BE49-F238E27FC236}">
                <a16:creationId xmlns:a16="http://schemas.microsoft.com/office/drawing/2014/main" id="{D564A15B-9AC6-4FE6-A1EF-7763749087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64906" y="-441390"/>
            <a:ext cx="1632198" cy="1529835"/>
          </a:xfrm>
          <a:prstGeom prst="rect">
            <a:avLst/>
          </a:prstGeom>
        </p:spPr>
      </p:pic>
      <p:sp>
        <p:nvSpPr>
          <p:cNvPr id="54" name="Rectangle 53">
            <a:extLst>
              <a:ext uri="{FF2B5EF4-FFF2-40B4-BE49-F238E27FC236}">
                <a16:creationId xmlns:a16="http://schemas.microsoft.com/office/drawing/2014/main" id="{87F5DF8B-149B-474E-9BE2-56D6CB074FB8}"/>
              </a:ext>
            </a:extLst>
          </p:cNvPr>
          <p:cNvSpPr/>
          <p:nvPr/>
        </p:nvSpPr>
        <p:spPr>
          <a:xfrm>
            <a:off x="304800" y="169262"/>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55" name="TextBox 54">
            <a:extLst>
              <a:ext uri="{FF2B5EF4-FFF2-40B4-BE49-F238E27FC236}">
                <a16:creationId xmlns:a16="http://schemas.microsoft.com/office/drawing/2014/main" id="{173D9531-F4E1-4CA2-929D-94DE6C72F165}"/>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6" name="TextBox 55">
            <a:extLst>
              <a:ext uri="{FF2B5EF4-FFF2-40B4-BE49-F238E27FC236}">
                <a16:creationId xmlns:a16="http://schemas.microsoft.com/office/drawing/2014/main" id="{7167C2C4-8982-4D15-A37E-40689D361C0D}"/>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725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randombar(horizontal)">
                                      <p:cBhvr>
                                        <p:cTn id="11" dur="500"/>
                                        <p:tgtEl>
                                          <p:spTgt spid="13"/>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randombar(horizontal)">
                                      <p:cBhvr>
                                        <p:cTn id="14" dur="500"/>
                                        <p:tgtEl>
                                          <p:spTgt spid="14"/>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randombar(horizontal)">
                                      <p:cBhvr>
                                        <p:cTn id="17" dur="500"/>
                                        <p:tgtEl>
                                          <p:spTgt spid="15"/>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randombar(horizontal)">
                                      <p:cBhvr>
                                        <p:cTn id="20" dur="500"/>
                                        <p:tgtEl>
                                          <p:spTgt spid="16"/>
                                        </p:tgtEl>
                                      </p:cBhvr>
                                    </p:animEffect>
                                  </p:childTnLst>
                                </p:cTn>
                              </p:par>
                              <p:par>
                                <p:cTn id="21" presetID="14" presetClass="entr" presetSubtype="10"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randombar(horizontal)">
                                      <p:cBhvr>
                                        <p:cTn id="23" dur="500"/>
                                        <p:tgtEl>
                                          <p:spTgt spid="17"/>
                                        </p:tgtEl>
                                      </p:cBhvr>
                                    </p:animEffect>
                                  </p:childTnLst>
                                </p:cTn>
                              </p:par>
                              <p:par>
                                <p:cTn id="24" presetID="14" presetClass="entr" presetSubtype="10" fill="hold"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randombar(horizontal)">
                                      <p:cBhvr>
                                        <p:cTn id="26" dur="500"/>
                                        <p:tgtEl>
                                          <p:spTgt spid="23"/>
                                        </p:tgtEl>
                                      </p:cBhvr>
                                    </p:animEffect>
                                  </p:childTnLst>
                                </p:cTn>
                              </p:par>
                              <p:par>
                                <p:cTn id="27" presetID="14" presetClass="entr" presetSubtype="10"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randombar(horizontal)">
                                      <p:cBhvr>
                                        <p:cTn id="29" dur="500"/>
                                        <p:tgtEl>
                                          <p:spTgt spid="24"/>
                                        </p:tgtEl>
                                      </p:cBhvr>
                                    </p:animEffect>
                                  </p:childTnLst>
                                </p:cTn>
                              </p:par>
                              <p:par>
                                <p:cTn id="30" presetID="14" presetClass="entr" presetSubtype="10"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randombar(horizontal)">
                                      <p:cBhvr>
                                        <p:cTn id="32" dur="500"/>
                                        <p:tgtEl>
                                          <p:spTgt spid="25"/>
                                        </p:tgtEl>
                                      </p:cBhvr>
                                    </p:animEffect>
                                  </p:childTnLst>
                                </p:cTn>
                              </p:par>
                              <p:par>
                                <p:cTn id="33" presetID="14" presetClass="entr" presetSubtype="1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randombar(horizontal)">
                                      <p:cBhvr>
                                        <p:cTn id="35" dur="500"/>
                                        <p:tgtEl>
                                          <p:spTgt spid="26"/>
                                        </p:tgtEl>
                                      </p:cBhvr>
                                    </p:animEffect>
                                  </p:childTnLst>
                                </p:cTn>
                              </p:par>
                              <p:par>
                                <p:cTn id="36" presetID="14" presetClass="entr" presetSubtype="10"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randombar(horizontal)">
                                      <p:cBhvr>
                                        <p:cTn id="38" dur="500"/>
                                        <p:tgtEl>
                                          <p:spTgt spid="27"/>
                                        </p:tgtEl>
                                      </p:cBhvr>
                                    </p:animEffect>
                                  </p:childTnLst>
                                </p:cTn>
                              </p:par>
                              <p:par>
                                <p:cTn id="39" presetID="14" presetClass="entr" presetSubtype="10"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randombar(horizontal)">
                                      <p:cBhvr>
                                        <p:cTn id="41" dur="500"/>
                                        <p:tgtEl>
                                          <p:spTgt spid="28"/>
                                        </p:tgtEl>
                                      </p:cBhvr>
                                    </p:animEffect>
                                  </p:childTnLst>
                                </p:cTn>
                              </p:par>
                              <p:par>
                                <p:cTn id="42" presetID="14" presetClass="entr" presetSubtype="10" fill="hold"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randombar(horizontal)">
                                      <p:cBhvr>
                                        <p:cTn id="44" dur="500"/>
                                        <p:tgtEl>
                                          <p:spTgt spid="29"/>
                                        </p:tgtEl>
                                      </p:cBhvr>
                                    </p:animEffect>
                                  </p:childTnLst>
                                </p:cTn>
                              </p:par>
                              <p:par>
                                <p:cTn id="45" presetID="14" presetClass="entr" presetSubtype="10"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randombar(horizontal)">
                                      <p:cBhvr>
                                        <p:cTn id="47" dur="500"/>
                                        <p:tgtEl>
                                          <p:spTgt spid="30"/>
                                        </p:tgtEl>
                                      </p:cBhvr>
                                    </p:animEffect>
                                  </p:childTnLst>
                                </p:cTn>
                              </p:par>
                              <p:par>
                                <p:cTn id="48" presetID="14" presetClass="entr" presetSubtype="10"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randombar(horizontal)">
                                      <p:cBhvr>
                                        <p:cTn id="50" dur="500"/>
                                        <p:tgtEl>
                                          <p:spTgt spid="31"/>
                                        </p:tgtEl>
                                      </p:cBhvr>
                                    </p:animEffect>
                                  </p:childTnLst>
                                </p:cTn>
                              </p:par>
                            </p:childTnLst>
                          </p:cTn>
                        </p:par>
                        <p:par>
                          <p:cTn id="51" fill="hold">
                            <p:stCondLst>
                              <p:cond delay="1000"/>
                            </p:stCondLst>
                            <p:childTnLst>
                              <p:par>
                                <p:cTn id="52" presetID="22" presetClass="entr" presetSubtype="8"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55628" y="608294"/>
            <a:ext cx="11293475" cy="497095"/>
          </a:xfrm>
        </p:spPr>
        <p:txBody>
          <a:bodyPr>
            <a:noAutofit/>
          </a:bodyPr>
          <a:lstStyle/>
          <a:p>
            <a:pPr fontAlgn="ctr"/>
            <a:r>
              <a:rPr lang="en-US" altLang="en-US" sz="3200" b="1" dirty="0">
                <a:solidFill>
                  <a:srgbClr val="784658"/>
                </a:solidFill>
                <a:latin typeface="Huawei Sans" panose="020C0503030203020204" pitchFamily="34" charset="0"/>
                <a:ea typeface="+mn-ea"/>
                <a:cs typeface="+mn-cs"/>
              </a:rPr>
              <a:t>S</a:t>
            </a:r>
            <a:r>
              <a:rPr lang="zh-CN" altLang="en-US" sz="3200" b="1" dirty="0">
                <a:solidFill>
                  <a:srgbClr val="784658"/>
                </a:solidFill>
                <a:latin typeface="Huawei Sans" panose="020C0503030203020204" pitchFamily="34" charset="0"/>
                <a:ea typeface="+mn-ea"/>
                <a:cs typeface="+mn-cs"/>
              </a:rPr>
              <a:t>ample Programming Model of Structured Streaming</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sp>
        <p:nvSpPr>
          <p:cNvPr id="3" name="右箭头 2"/>
          <p:cNvSpPr/>
          <p:nvPr/>
        </p:nvSpPr>
        <p:spPr bwMode="auto">
          <a:xfrm>
            <a:off x="3107469" y="1628800"/>
            <a:ext cx="7020780" cy="360040"/>
          </a:xfrm>
          <a:prstGeom prst="rightArrow">
            <a:avLst/>
          </a:prstGeom>
          <a:solidFill>
            <a:schemeClr val="tx2">
              <a:lumMod val="20000"/>
              <a:lumOff val="80000"/>
            </a:scheme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fontAlgn="ctr"/>
            <a:endParaRPr lang="zh-CN" altLang="en-US" sz="900">
              <a:solidFill>
                <a:srgbClr val="000000"/>
              </a:solidFill>
              <a:latin typeface="Huawei Sans" panose="020C0503030203020204" pitchFamily="34" charset="0"/>
              <a:ea typeface="方正兰亭黑简体" panose="02000000000000000000" pitchFamily="2" charset="-122"/>
              <a:sym typeface="Huawei Sans" panose="020C0503030203020204" pitchFamily="34" charset="0"/>
            </a:endParaRPr>
          </a:p>
        </p:txBody>
      </p:sp>
      <p:pic>
        <p:nvPicPr>
          <p:cNvPr id="5" name="图片 4"/>
          <p:cNvPicPr>
            <a:picLocks noChangeAspect="1"/>
          </p:cNvPicPr>
          <p:nvPr/>
        </p:nvPicPr>
        <p:blipFill>
          <a:blip r:embed="rId3"/>
          <a:stretch>
            <a:fillRect/>
          </a:stretch>
        </p:blipFill>
        <p:spPr>
          <a:xfrm>
            <a:off x="2418929" y="1379622"/>
            <a:ext cx="688541" cy="717230"/>
          </a:xfrm>
          <a:prstGeom prst="rect">
            <a:avLst/>
          </a:prstGeom>
        </p:spPr>
      </p:pic>
      <p:graphicFrame>
        <p:nvGraphicFramePr>
          <p:cNvPr id="6" name="表格 5"/>
          <p:cNvGraphicFramePr>
            <a:graphicFrameLocks noGrp="1"/>
          </p:cNvGraphicFramePr>
          <p:nvPr/>
        </p:nvGraphicFramePr>
        <p:xfrm>
          <a:off x="4099821" y="1472169"/>
          <a:ext cx="1171707" cy="611636"/>
        </p:xfrm>
        <a:graphic>
          <a:graphicData uri="http://schemas.openxmlformats.org/drawingml/2006/table">
            <a:tbl>
              <a:tblPr firstRow="1" bandRow="1">
                <a:tableStyleId>{18603FDC-E32A-4AB5-989C-0864C3EAD2B8}</a:tableStyleId>
              </a:tblPr>
              <a:tblGrid>
                <a:gridCol w="1171707">
                  <a:extLst>
                    <a:ext uri="{9D8B030D-6E8A-4147-A177-3AD203B41FA5}">
                      <a16:colId xmlns:a16="http://schemas.microsoft.com/office/drawing/2014/main" val="20000"/>
                    </a:ext>
                  </a:extLst>
                </a:gridCol>
              </a:tblGrid>
              <a:tr h="305818">
                <a:tc>
                  <a:txBody>
                    <a:bodyPr/>
                    <a:lstStyle/>
                    <a:p>
                      <a:pPr marL="0" algn="l" defTabSz="914400" rtl="0" eaLnBrk="1" fontAlgn="ctr" latinLnBrk="0" hangingPunct="1"/>
                      <a:r>
                        <a:rPr sz="1400" b="0" u="none">
                          <a:solidFill>
                            <a:schemeClr val="tx1"/>
                          </a:solidFill>
                          <a:latin typeface="Huawei Sans" panose="020C0503030203020204" pitchFamily="34" charset="0"/>
                        </a:rPr>
                        <a:t>Cat dog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r h="305818">
                <a:tc>
                  <a:txBody>
                    <a:bodyPr/>
                    <a:lstStyle/>
                    <a:p>
                      <a:pPr marL="0" algn="l" defTabSz="914400" rtl="0" eaLnBrk="1" fontAlgn="ctr" latinLnBrk="0" hangingPunct="1"/>
                      <a:r>
                        <a:rPr sz="1400" b="0" u="none">
                          <a:solidFill>
                            <a:schemeClr val="tx1"/>
                          </a:solidFill>
                          <a:latin typeface="Huawei Sans" panose="020C0503030203020204" pitchFamily="34" charset="0"/>
                        </a:rPr>
                        <a:t>Dog dog</a:t>
                      </a:r>
                      <a:endParaRPr lang="zh-CN" altLang="en-US" sz="1400" b="0" kern="1200" dirty="0">
                        <a:solidFill>
                          <a:schemeClr val="tx1"/>
                        </a:solidFill>
                        <a:latin typeface="Huawei Sans" panose="020C0503030203020204" pitchFamily="34" charset="0"/>
                        <a:ea typeface="方正兰亭黑简体" panose="02000000000000000000" pitchFamily="2" charset="-122"/>
                        <a:cs typeface="+mn-cs"/>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1"/>
                  </a:ext>
                </a:extLst>
              </a:tr>
            </a:tbl>
          </a:graphicData>
        </a:graphic>
      </p:graphicFrame>
      <p:graphicFrame>
        <p:nvGraphicFramePr>
          <p:cNvPr id="7" name="表格 6"/>
          <p:cNvGraphicFramePr>
            <a:graphicFrameLocks noGrp="1"/>
          </p:cNvGraphicFramePr>
          <p:nvPr/>
        </p:nvGraphicFramePr>
        <p:xfrm>
          <a:off x="6149959" y="1624313"/>
          <a:ext cx="1128155" cy="306407"/>
        </p:xfrm>
        <a:graphic>
          <a:graphicData uri="http://schemas.openxmlformats.org/drawingml/2006/table">
            <a:tbl>
              <a:tblPr firstRow="1" bandRow="1">
                <a:tableStyleId>{21E4AEA4-8DFA-4A89-87EB-49C32662AFE0}</a:tableStyleId>
              </a:tblPr>
              <a:tblGrid>
                <a:gridCol w="1128155">
                  <a:extLst>
                    <a:ext uri="{9D8B030D-6E8A-4147-A177-3AD203B41FA5}">
                      <a16:colId xmlns:a16="http://schemas.microsoft.com/office/drawing/2014/main" val="20000"/>
                    </a:ext>
                  </a:extLst>
                </a:gridCol>
              </a:tblGrid>
              <a:tr h="306407">
                <a:tc>
                  <a:txBody>
                    <a:bodyPr/>
                    <a:lstStyle/>
                    <a:p>
                      <a:pPr fontAlgn="ctr"/>
                      <a:r>
                        <a:rPr sz="1400" b="1" u="none">
                          <a:solidFill>
                            <a:schemeClr val="tx1"/>
                          </a:solidFill>
                          <a:latin typeface="Huawei Sans" panose="020C0503030203020204" pitchFamily="34" charset="0"/>
                        </a:rPr>
                        <a:t>Owl cat </a:t>
                      </a:r>
                      <a:endParaRPr lang="zh-CN" altLang="en-US" sz="1400" b="1"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bl>
          </a:graphicData>
        </a:graphic>
      </p:graphicFrame>
      <p:graphicFrame>
        <p:nvGraphicFramePr>
          <p:cNvPr id="8" name="表格 7"/>
          <p:cNvGraphicFramePr>
            <a:graphicFrameLocks noGrp="1"/>
          </p:cNvGraphicFramePr>
          <p:nvPr/>
        </p:nvGraphicFramePr>
        <p:xfrm>
          <a:off x="8156545" y="1427180"/>
          <a:ext cx="1216055" cy="762935"/>
        </p:xfrm>
        <a:graphic>
          <a:graphicData uri="http://schemas.openxmlformats.org/drawingml/2006/table">
            <a:tbl>
              <a:tblPr firstRow="1" bandRow="1">
                <a:tableStyleId>{5C22544A-7EE6-4342-B048-85BDC9FD1C3A}</a:tableStyleId>
              </a:tblPr>
              <a:tblGrid>
                <a:gridCol w="1216055">
                  <a:extLst>
                    <a:ext uri="{9D8B030D-6E8A-4147-A177-3AD203B41FA5}">
                      <a16:colId xmlns:a16="http://schemas.microsoft.com/office/drawing/2014/main" val="20000"/>
                    </a:ext>
                  </a:extLst>
                </a:gridCol>
              </a:tblGrid>
              <a:tr h="392095">
                <a:tc>
                  <a:txBody>
                    <a:bodyPr/>
                    <a:lstStyle/>
                    <a:p>
                      <a:pPr fontAlgn="ctr"/>
                      <a:r>
                        <a:rPr sz="1400" b="1" u="none">
                          <a:solidFill>
                            <a:schemeClr val="tx1"/>
                          </a:solidFill>
                          <a:latin typeface="Huawei Sans" panose="020C0503030203020204" pitchFamily="34" charset="0"/>
                        </a:rPr>
                        <a:t>Dog</a:t>
                      </a:r>
                      <a:endParaRPr lang="zh-CN" altLang="en-US" sz="1400" b="1"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r h="370840">
                <a:tc>
                  <a:txBody>
                    <a:bodyPr/>
                    <a:lstStyle/>
                    <a:p>
                      <a:pPr marL="0" algn="l" defTabSz="914400" rtl="0" eaLnBrk="1" fontAlgn="ctr" latinLnBrk="0" hangingPunct="1"/>
                      <a:r>
                        <a:rPr sz="1400" b="1" u="none">
                          <a:solidFill>
                            <a:schemeClr val="tx1"/>
                          </a:solidFill>
                          <a:latin typeface="Huawei Sans" panose="020C0503030203020204" pitchFamily="34" charset="0"/>
                        </a:rPr>
                        <a:t>owl</a:t>
                      </a:r>
                      <a:endParaRPr lang="zh-CN" altLang="en-US" sz="1400" b="1" kern="1200" dirty="0">
                        <a:solidFill>
                          <a:schemeClr val="tx1"/>
                        </a:solidFill>
                        <a:latin typeface="Huawei Sans" panose="020C0503030203020204" pitchFamily="34" charset="0"/>
                        <a:ea typeface="方正兰亭黑简体" panose="02000000000000000000" pitchFamily="2" charset="-122"/>
                        <a:cs typeface="+mn-cs"/>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1"/>
                  </a:ext>
                </a:extLst>
              </a:tr>
            </a:tbl>
          </a:graphicData>
        </a:graphic>
      </p:graphicFrame>
      <p:cxnSp>
        <p:nvCxnSpPr>
          <p:cNvPr id="11" name="直接箭头连接符 10"/>
          <p:cNvCxnSpPr/>
          <p:nvPr/>
        </p:nvCxnSpPr>
        <p:spPr bwMode="auto">
          <a:xfrm>
            <a:off x="3313874" y="2517972"/>
            <a:ext cx="6742567"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2" name="文本框 11"/>
          <p:cNvSpPr txBox="1"/>
          <p:nvPr/>
        </p:nvSpPr>
        <p:spPr bwMode="auto">
          <a:xfrm>
            <a:off x="2383798" y="2359777"/>
            <a:ext cx="692432" cy="347170"/>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600" b="1" u="none">
                <a:solidFill>
                  <a:srgbClr val="000000"/>
                </a:solidFill>
                <a:latin typeface="Huawei Sans" panose="020C0503030203020204" pitchFamily="34" charset="0"/>
              </a:rPr>
              <a:t>Time</a:t>
            </a:r>
            <a:endParaRPr lang="zh-CN" altLang="en-US" sz="1600" b="1" dirty="0">
              <a:solidFill>
                <a:srgbClr val="000000"/>
              </a:solidFill>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endParaRPr>
          </a:p>
        </p:txBody>
      </p:sp>
      <p:sp>
        <p:nvSpPr>
          <p:cNvPr id="13" name="文本框 12"/>
          <p:cNvSpPr txBox="1"/>
          <p:nvPr/>
        </p:nvSpPr>
        <p:spPr bwMode="auto">
          <a:xfrm>
            <a:off x="4423309" y="2177413"/>
            <a:ext cx="306108" cy="316392"/>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400" b="1" u="none">
                <a:solidFill>
                  <a:srgbClr val="000000"/>
                </a:solidFill>
                <a:latin typeface="Huawei Sans" panose="020C0503030203020204" pitchFamily="34" charset="0"/>
              </a:rPr>
              <a:t>1</a:t>
            </a:r>
            <a:endParaRPr lang="zh-CN" altLang="en-US" sz="1400" b="1" dirty="0">
              <a:solidFill>
                <a:srgbClr val="000000"/>
              </a:solidFill>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endParaRPr>
          </a:p>
        </p:txBody>
      </p:sp>
      <p:sp>
        <p:nvSpPr>
          <p:cNvPr id="14" name="文本框 13"/>
          <p:cNvSpPr txBox="1"/>
          <p:nvPr/>
        </p:nvSpPr>
        <p:spPr bwMode="auto">
          <a:xfrm>
            <a:off x="6487531" y="2141934"/>
            <a:ext cx="312520" cy="316392"/>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400" b="1" u="none">
                <a:solidFill>
                  <a:srgbClr val="000000"/>
                </a:solidFill>
                <a:latin typeface="Huawei Sans" panose="020C0503030203020204" pitchFamily="34" charset="0"/>
              </a:rPr>
              <a:t>2</a:t>
            </a:r>
            <a:endParaRPr lang="zh-CN" altLang="en-US" sz="1400" b="1" dirty="0">
              <a:solidFill>
                <a:srgbClr val="000000"/>
              </a:solidFill>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endParaRPr>
          </a:p>
        </p:txBody>
      </p:sp>
      <p:sp>
        <p:nvSpPr>
          <p:cNvPr id="15" name="文本框 14"/>
          <p:cNvSpPr txBox="1"/>
          <p:nvPr/>
        </p:nvSpPr>
        <p:spPr bwMode="auto">
          <a:xfrm>
            <a:off x="8465630" y="2162249"/>
            <a:ext cx="301299" cy="316392"/>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400" b="1" u="none">
                <a:solidFill>
                  <a:srgbClr val="000000"/>
                </a:solidFill>
                <a:latin typeface="Huawei Sans" panose="020C0503030203020204" pitchFamily="34" charset="0"/>
              </a:rPr>
              <a:t>3</a:t>
            </a:r>
            <a:endParaRPr lang="zh-CN" altLang="en-US" sz="1400" b="1" dirty="0">
              <a:solidFill>
                <a:srgbClr val="000000"/>
              </a:solidFill>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endParaRPr>
          </a:p>
        </p:txBody>
      </p:sp>
      <p:cxnSp>
        <p:nvCxnSpPr>
          <p:cNvPr id="17" name="直接箭头连接符 16"/>
          <p:cNvCxnSpPr/>
          <p:nvPr/>
        </p:nvCxnSpPr>
        <p:spPr bwMode="auto">
          <a:xfrm>
            <a:off x="4619836" y="2589981"/>
            <a:ext cx="0" cy="392317"/>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cxnSp>
        <p:nvCxnSpPr>
          <p:cNvPr id="18" name="直接箭头连接符 17"/>
          <p:cNvCxnSpPr/>
          <p:nvPr/>
        </p:nvCxnSpPr>
        <p:spPr bwMode="auto">
          <a:xfrm>
            <a:off x="6600056" y="2589981"/>
            <a:ext cx="0" cy="392317"/>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cxnSp>
        <p:nvCxnSpPr>
          <p:cNvPr id="19" name="直接箭头连接符 18"/>
          <p:cNvCxnSpPr/>
          <p:nvPr/>
        </p:nvCxnSpPr>
        <p:spPr bwMode="auto">
          <a:xfrm>
            <a:off x="8616280" y="2589981"/>
            <a:ext cx="0" cy="392317"/>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graphicFrame>
        <p:nvGraphicFramePr>
          <p:cNvPr id="21" name="表格 20"/>
          <p:cNvGraphicFramePr>
            <a:graphicFrameLocks noGrp="1"/>
          </p:cNvGraphicFramePr>
          <p:nvPr/>
        </p:nvGraphicFramePr>
        <p:xfrm>
          <a:off x="4162040" y="3030185"/>
          <a:ext cx="1171707" cy="609600"/>
        </p:xfrm>
        <a:graphic>
          <a:graphicData uri="http://schemas.openxmlformats.org/drawingml/2006/table">
            <a:tbl>
              <a:tblPr firstRow="1" bandRow="1">
                <a:tableStyleId>{18603FDC-E32A-4AB5-989C-0864C3EAD2B8}</a:tableStyleId>
              </a:tblPr>
              <a:tblGrid>
                <a:gridCol w="1171707">
                  <a:extLst>
                    <a:ext uri="{9D8B030D-6E8A-4147-A177-3AD203B41FA5}">
                      <a16:colId xmlns:a16="http://schemas.microsoft.com/office/drawing/2014/main" val="20000"/>
                    </a:ext>
                  </a:extLst>
                </a:gridCol>
              </a:tblGrid>
              <a:tr h="162701">
                <a:tc>
                  <a:txBody>
                    <a:bodyPr/>
                    <a:lstStyle/>
                    <a:p>
                      <a:pPr fontAlgn="ctr"/>
                      <a:r>
                        <a:rPr sz="1400" b="0" u="none">
                          <a:solidFill>
                            <a:schemeClr val="tx1"/>
                          </a:solidFill>
                          <a:latin typeface="Huawei Sans" panose="020C0503030203020204" pitchFamily="34" charset="0"/>
                        </a:rPr>
                        <a:t>Cat dog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r h="162701">
                <a:tc>
                  <a:txBody>
                    <a:bodyPr/>
                    <a:lstStyle/>
                    <a:p>
                      <a:pPr fontAlgn="ctr"/>
                      <a:r>
                        <a:rPr sz="1400" b="0" u="none">
                          <a:solidFill>
                            <a:schemeClr val="tx1"/>
                          </a:solidFill>
                          <a:latin typeface="Huawei Sans" panose="020C0503030203020204" pitchFamily="34" charset="0"/>
                        </a:rPr>
                        <a:t>Dog dog</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1"/>
                  </a:ext>
                </a:extLst>
              </a:tr>
            </a:tbl>
          </a:graphicData>
        </a:graphic>
      </p:graphicFrame>
      <p:graphicFrame>
        <p:nvGraphicFramePr>
          <p:cNvPr id="22" name="表格 21"/>
          <p:cNvGraphicFramePr>
            <a:graphicFrameLocks noGrp="1"/>
          </p:cNvGraphicFramePr>
          <p:nvPr/>
        </p:nvGraphicFramePr>
        <p:xfrm>
          <a:off x="6057938" y="2996952"/>
          <a:ext cx="1171707" cy="914400"/>
        </p:xfrm>
        <a:graphic>
          <a:graphicData uri="http://schemas.openxmlformats.org/drawingml/2006/table">
            <a:tbl>
              <a:tblPr firstRow="1" bandRow="1">
                <a:tableStyleId>{18603FDC-E32A-4AB5-989C-0864C3EAD2B8}</a:tableStyleId>
              </a:tblPr>
              <a:tblGrid>
                <a:gridCol w="1171707">
                  <a:extLst>
                    <a:ext uri="{9D8B030D-6E8A-4147-A177-3AD203B41FA5}">
                      <a16:colId xmlns:a16="http://schemas.microsoft.com/office/drawing/2014/main" val="20000"/>
                    </a:ext>
                  </a:extLst>
                </a:gridCol>
              </a:tblGrid>
              <a:tr h="215425">
                <a:tc>
                  <a:txBody>
                    <a:bodyPr/>
                    <a:lstStyle/>
                    <a:p>
                      <a:pPr fontAlgn="ctr"/>
                      <a:r>
                        <a:rPr sz="1400" b="0" u="none">
                          <a:solidFill>
                            <a:schemeClr val="tx1"/>
                          </a:solidFill>
                          <a:latin typeface="Huawei Sans" panose="020C0503030203020204" pitchFamily="34" charset="0"/>
                        </a:rPr>
                        <a:t>Cat dog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r h="215425">
                <a:tc>
                  <a:txBody>
                    <a:bodyPr/>
                    <a:lstStyle/>
                    <a:p>
                      <a:pPr fontAlgn="ctr"/>
                      <a:r>
                        <a:rPr sz="1400" b="0" u="none">
                          <a:solidFill>
                            <a:schemeClr val="tx1"/>
                          </a:solidFill>
                          <a:latin typeface="Huawei Sans" panose="020C0503030203020204" pitchFamily="34" charset="0"/>
                        </a:rPr>
                        <a:t>Dog dog</a:t>
                      </a:r>
                      <a:endParaRPr lang="en-US" altLang="zh-CN"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1"/>
                  </a:ext>
                </a:extLst>
              </a:tr>
              <a:tr h="215425">
                <a:tc>
                  <a:txBody>
                    <a:bodyPr/>
                    <a:lstStyle/>
                    <a:p>
                      <a:pPr fontAlgn="ctr"/>
                      <a:r>
                        <a:rPr sz="1400" b="1" u="none">
                          <a:solidFill>
                            <a:schemeClr val="tx1"/>
                          </a:solidFill>
                          <a:latin typeface="Huawei Sans" panose="020C0503030203020204" pitchFamily="34" charset="0"/>
                        </a:rPr>
                        <a:t>Owl cat</a:t>
                      </a:r>
                      <a:endParaRPr lang="zh-CN" altLang="en-US" sz="1400" b="1"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2"/>
                  </a:ext>
                </a:extLst>
              </a:tr>
            </a:tbl>
          </a:graphicData>
        </a:graphic>
      </p:graphicFrame>
      <p:graphicFrame>
        <p:nvGraphicFramePr>
          <p:cNvPr id="24" name="表格 23"/>
          <p:cNvGraphicFramePr>
            <a:graphicFrameLocks noGrp="1"/>
          </p:cNvGraphicFramePr>
          <p:nvPr/>
        </p:nvGraphicFramePr>
        <p:xfrm>
          <a:off x="8092646" y="2996952"/>
          <a:ext cx="1171707" cy="1524000"/>
        </p:xfrm>
        <a:graphic>
          <a:graphicData uri="http://schemas.openxmlformats.org/drawingml/2006/table">
            <a:tbl>
              <a:tblPr firstRow="1" bandRow="1">
                <a:tableStyleId>{18603FDC-E32A-4AB5-989C-0864C3EAD2B8}</a:tableStyleId>
              </a:tblPr>
              <a:tblGrid>
                <a:gridCol w="1171707">
                  <a:extLst>
                    <a:ext uri="{9D8B030D-6E8A-4147-A177-3AD203B41FA5}">
                      <a16:colId xmlns:a16="http://schemas.microsoft.com/office/drawing/2014/main" val="20000"/>
                    </a:ext>
                  </a:extLst>
                </a:gridCol>
              </a:tblGrid>
              <a:tr h="230426">
                <a:tc>
                  <a:txBody>
                    <a:bodyPr/>
                    <a:lstStyle/>
                    <a:p>
                      <a:pPr fontAlgn="ctr"/>
                      <a:r>
                        <a:rPr sz="1400" b="0" u="none">
                          <a:solidFill>
                            <a:schemeClr val="tx1"/>
                          </a:solidFill>
                          <a:latin typeface="Huawei Sans" panose="020C0503030203020204" pitchFamily="34" charset="0"/>
                        </a:rPr>
                        <a:t>Cat dog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0"/>
                  </a:ext>
                </a:extLst>
              </a:tr>
              <a:tr h="230426">
                <a:tc>
                  <a:txBody>
                    <a:bodyPr/>
                    <a:lstStyle/>
                    <a:p>
                      <a:pPr fontAlgn="ctr"/>
                      <a:r>
                        <a:rPr sz="1400" b="0" u="none">
                          <a:solidFill>
                            <a:schemeClr val="tx1"/>
                          </a:solidFill>
                          <a:latin typeface="Huawei Sans" panose="020C0503030203020204" pitchFamily="34" charset="0"/>
                        </a:rPr>
                        <a:t>Dog dog</a:t>
                      </a:r>
                      <a:endParaRPr lang="en-US" altLang="zh-CN" sz="14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1"/>
                  </a:ext>
                </a:extLst>
              </a:tr>
              <a:tr h="230426">
                <a:tc>
                  <a:txBody>
                    <a:bodyPr/>
                    <a:lstStyle/>
                    <a:p>
                      <a:pPr fontAlgn="ctr"/>
                      <a:r>
                        <a:rPr sz="1400" b="0" u="none">
                          <a:solidFill>
                            <a:schemeClr val="tx1"/>
                          </a:solidFill>
                          <a:latin typeface="Huawei Sans" panose="020C0503030203020204" pitchFamily="34" charset="0"/>
                        </a:rPr>
                        <a:t>Owl cat</a:t>
                      </a:r>
                      <a:endParaRPr lang="zh-CN" altLang="en-US" sz="14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2"/>
                  </a:ext>
                </a:extLst>
              </a:tr>
              <a:tr h="230426">
                <a:tc>
                  <a:txBody>
                    <a:bodyPr/>
                    <a:lstStyle/>
                    <a:p>
                      <a:pPr fontAlgn="ctr"/>
                      <a:r>
                        <a:rPr sz="1400" b="1" u="none">
                          <a:solidFill>
                            <a:schemeClr val="tx1"/>
                          </a:solidFill>
                          <a:latin typeface="Huawei Sans" panose="020C0503030203020204" pitchFamily="34" charset="0"/>
                        </a:rPr>
                        <a:t>Dog</a:t>
                      </a:r>
                      <a:endParaRPr lang="zh-CN" altLang="en-US" sz="1400" b="1"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3"/>
                  </a:ext>
                </a:extLst>
              </a:tr>
              <a:tr h="230426">
                <a:tc>
                  <a:txBody>
                    <a:bodyPr/>
                    <a:lstStyle/>
                    <a:p>
                      <a:pPr fontAlgn="ctr"/>
                      <a:r>
                        <a:rPr sz="1400" b="1" u="none">
                          <a:solidFill>
                            <a:schemeClr val="tx1"/>
                          </a:solidFill>
                          <a:latin typeface="Huawei Sans" panose="020C0503030203020204" pitchFamily="34" charset="0"/>
                        </a:rPr>
                        <a:t>owl</a:t>
                      </a:r>
                      <a:endParaRPr lang="zh-CN" altLang="en-US" sz="1400" b="1"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EE9EE"/>
                    </a:solidFill>
                  </a:tcPr>
                </a:tc>
                <a:extLst>
                  <a:ext uri="{0D108BD9-81ED-4DB2-BD59-A6C34878D82A}">
                    <a16:rowId xmlns:a16="http://schemas.microsoft.com/office/drawing/2014/main" val="10004"/>
                  </a:ext>
                </a:extLst>
              </a:tr>
            </a:tbl>
          </a:graphicData>
        </a:graphic>
      </p:graphicFrame>
      <p:graphicFrame>
        <p:nvGraphicFramePr>
          <p:cNvPr id="25" name="表格 24"/>
          <p:cNvGraphicFramePr>
            <a:graphicFrameLocks noGrp="1"/>
          </p:cNvGraphicFramePr>
          <p:nvPr/>
        </p:nvGraphicFramePr>
        <p:xfrm>
          <a:off x="4099820" y="5157192"/>
          <a:ext cx="1146400" cy="741680"/>
        </p:xfrm>
        <a:graphic>
          <a:graphicData uri="http://schemas.openxmlformats.org/drawingml/2006/table">
            <a:tbl>
              <a:tblPr firstRow="1" bandRow="1">
                <a:tableStyleId>{5C22544A-7EE6-4342-B048-85BDC9FD1C3A}</a:tableStyleId>
              </a:tblPr>
              <a:tblGrid>
                <a:gridCol w="573200">
                  <a:extLst>
                    <a:ext uri="{9D8B030D-6E8A-4147-A177-3AD203B41FA5}">
                      <a16:colId xmlns:a16="http://schemas.microsoft.com/office/drawing/2014/main" val="20000"/>
                    </a:ext>
                  </a:extLst>
                </a:gridCol>
                <a:gridCol w="573200">
                  <a:extLst>
                    <a:ext uri="{9D8B030D-6E8A-4147-A177-3AD203B41FA5}">
                      <a16:colId xmlns:a16="http://schemas.microsoft.com/office/drawing/2014/main" val="20001"/>
                    </a:ext>
                  </a:extLst>
                </a:gridCol>
              </a:tblGrid>
              <a:tr h="370840">
                <a:tc>
                  <a:txBody>
                    <a:bodyPr/>
                    <a:lstStyle/>
                    <a:p>
                      <a:pPr algn="ctr" fontAlgn="ctr"/>
                      <a:r>
                        <a:rPr sz="1400" b="0" u="none">
                          <a:solidFill>
                            <a:schemeClr val="tx1"/>
                          </a:solidFill>
                          <a:latin typeface="Huawei Sans" panose="020C0503030203020204" pitchFamily="34" charset="0"/>
                        </a:rPr>
                        <a:t>Cat </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1</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0"/>
                  </a:ext>
                </a:extLst>
              </a:tr>
              <a:tr h="370840">
                <a:tc>
                  <a:txBody>
                    <a:bodyPr/>
                    <a:lstStyle/>
                    <a:p>
                      <a:pPr algn="ctr" fontAlgn="ctr"/>
                      <a:r>
                        <a:rPr sz="1400" b="0" u="none">
                          <a:solidFill>
                            <a:schemeClr val="tx1"/>
                          </a:solidFill>
                          <a:latin typeface="Huawei Sans" panose="020C0503030203020204" pitchFamily="34" charset="0"/>
                        </a:rPr>
                        <a:t>dog</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3</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1"/>
                  </a:ext>
                </a:extLst>
              </a:tr>
            </a:tbl>
          </a:graphicData>
        </a:graphic>
      </p:graphicFrame>
      <p:graphicFrame>
        <p:nvGraphicFramePr>
          <p:cNvPr id="26" name="表格 25"/>
          <p:cNvGraphicFramePr>
            <a:graphicFrameLocks noGrp="1"/>
          </p:cNvGraphicFramePr>
          <p:nvPr/>
        </p:nvGraphicFramePr>
        <p:xfrm>
          <a:off x="6101728" y="4971772"/>
          <a:ext cx="1146400" cy="1112520"/>
        </p:xfrm>
        <a:graphic>
          <a:graphicData uri="http://schemas.openxmlformats.org/drawingml/2006/table">
            <a:tbl>
              <a:tblPr firstRow="1" bandRow="1">
                <a:tableStyleId>{5C22544A-7EE6-4342-B048-85BDC9FD1C3A}</a:tableStyleId>
              </a:tblPr>
              <a:tblGrid>
                <a:gridCol w="573200">
                  <a:extLst>
                    <a:ext uri="{9D8B030D-6E8A-4147-A177-3AD203B41FA5}">
                      <a16:colId xmlns:a16="http://schemas.microsoft.com/office/drawing/2014/main" val="20000"/>
                    </a:ext>
                  </a:extLst>
                </a:gridCol>
                <a:gridCol w="573200">
                  <a:extLst>
                    <a:ext uri="{9D8B030D-6E8A-4147-A177-3AD203B41FA5}">
                      <a16:colId xmlns:a16="http://schemas.microsoft.com/office/drawing/2014/main" val="20001"/>
                    </a:ext>
                  </a:extLst>
                </a:gridCol>
              </a:tblGrid>
              <a:tr h="370840">
                <a:tc>
                  <a:txBody>
                    <a:bodyPr/>
                    <a:lstStyle/>
                    <a:p>
                      <a:pPr algn="ctr" fontAlgn="ctr"/>
                      <a:r>
                        <a:rPr sz="1400" b="0" u="none">
                          <a:solidFill>
                            <a:schemeClr val="tx1"/>
                          </a:solidFill>
                          <a:latin typeface="Huawei Sans" panose="020C0503030203020204" pitchFamily="34" charset="0"/>
                        </a:rPr>
                        <a:t>Cat </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2</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0"/>
                  </a:ext>
                </a:extLst>
              </a:tr>
              <a:tr h="370840">
                <a:tc>
                  <a:txBody>
                    <a:bodyPr/>
                    <a:lstStyle/>
                    <a:p>
                      <a:pPr algn="ctr" fontAlgn="ctr"/>
                      <a:r>
                        <a:rPr sz="1400" b="0" u="none">
                          <a:solidFill>
                            <a:schemeClr val="tx1"/>
                          </a:solidFill>
                          <a:latin typeface="Huawei Sans" panose="020C0503030203020204" pitchFamily="34" charset="0"/>
                        </a:rPr>
                        <a:t>dog</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3</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1"/>
                  </a:ext>
                </a:extLst>
              </a:tr>
              <a:tr h="370840">
                <a:tc>
                  <a:txBody>
                    <a:bodyPr/>
                    <a:lstStyle/>
                    <a:p>
                      <a:pPr algn="ctr" fontAlgn="ctr"/>
                      <a:r>
                        <a:rPr sz="1400" b="0" u="none">
                          <a:solidFill>
                            <a:schemeClr val="tx1"/>
                          </a:solidFill>
                          <a:latin typeface="Huawei Sans" panose="020C0503030203020204" pitchFamily="34" charset="0"/>
                        </a:rPr>
                        <a:t>owl</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1</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2"/>
                  </a:ext>
                </a:extLst>
              </a:tr>
            </a:tbl>
          </a:graphicData>
        </a:graphic>
      </p:graphicFrame>
      <p:graphicFrame>
        <p:nvGraphicFramePr>
          <p:cNvPr id="28" name="表格 27"/>
          <p:cNvGraphicFramePr>
            <a:graphicFrameLocks noGrp="1"/>
          </p:cNvGraphicFramePr>
          <p:nvPr/>
        </p:nvGraphicFramePr>
        <p:xfrm>
          <a:off x="8076220" y="5013176"/>
          <a:ext cx="1146400" cy="1112520"/>
        </p:xfrm>
        <a:graphic>
          <a:graphicData uri="http://schemas.openxmlformats.org/drawingml/2006/table">
            <a:tbl>
              <a:tblPr firstRow="1" bandRow="1">
                <a:tableStyleId>{5C22544A-7EE6-4342-B048-85BDC9FD1C3A}</a:tableStyleId>
              </a:tblPr>
              <a:tblGrid>
                <a:gridCol w="573200">
                  <a:extLst>
                    <a:ext uri="{9D8B030D-6E8A-4147-A177-3AD203B41FA5}">
                      <a16:colId xmlns:a16="http://schemas.microsoft.com/office/drawing/2014/main" val="20000"/>
                    </a:ext>
                  </a:extLst>
                </a:gridCol>
                <a:gridCol w="573200">
                  <a:extLst>
                    <a:ext uri="{9D8B030D-6E8A-4147-A177-3AD203B41FA5}">
                      <a16:colId xmlns:a16="http://schemas.microsoft.com/office/drawing/2014/main" val="20001"/>
                    </a:ext>
                  </a:extLst>
                </a:gridCol>
              </a:tblGrid>
              <a:tr h="370840">
                <a:tc>
                  <a:txBody>
                    <a:bodyPr/>
                    <a:lstStyle/>
                    <a:p>
                      <a:pPr algn="ctr" fontAlgn="ctr"/>
                      <a:r>
                        <a:rPr sz="1400" b="0" u="none" dirty="0">
                          <a:solidFill>
                            <a:schemeClr val="tx1"/>
                          </a:solidFill>
                          <a:latin typeface="Huawei Sans" panose="020C0503030203020204" pitchFamily="34" charset="0"/>
                        </a:rPr>
                        <a:t>Cat </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2</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0"/>
                  </a:ext>
                </a:extLst>
              </a:tr>
              <a:tr h="370840">
                <a:tc>
                  <a:txBody>
                    <a:bodyPr/>
                    <a:lstStyle/>
                    <a:p>
                      <a:pPr algn="ctr" fontAlgn="ctr"/>
                      <a:r>
                        <a:rPr sz="1400" b="0" u="none" dirty="0">
                          <a:solidFill>
                            <a:schemeClr val="tx1"/>
                          </a:solidFill>
                          <a:latin typeface="Huawei Sans" panose="020C0503030203020204" pitchFamily="34" charset="0"/>
                        </a:rPr>
                        <a:t>dog</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4</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1"/>
                  </a:ext>
                </a:extLst>
              </a:tr>
              <a:tr h="370840">
                <a:tc>
                  <a:txBody>
                    <a:bodyPr/>
                    <a:lstStyle/>
                    <a:p>
                      <a:pPr algn="ctr" fontAlgn="ctr"/>
                      <a:r>
                        <a:rPr sz="1400" b="0" u="none" dirty="0">
                          <a:solidFill>
                            <a:schemeClr val="tx1"/>
                          </a:solidFill>
                          <a:latin typeface="Huawei Sans" panose="020C0503030203020204" pitchFamily="34" charset="0"/>
                        </a:rPr>
                        <a:t>owl</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tc>
                  <a:txBody>
                    <a:bodyPr/>
                    <a:lstStyle/>
                    <a:p>
                      <a:pPr algn="ctr" fontAlgn="ctr"/>
                      <a:r>
                        <a:rPr sz="1400" b="0" u="none">
                          <a:solidFill>
                            <a:schemeClr val="tx1"/>
                          </a:solidFill>
                          <a:latin typeface="Huawei Sans" panose="020C0503030203020204" pitchFamily="34" charset="0"/>
                        </a:rPr>
                        <a:t>2</a:t>
                      </a:r>
                      <a:endParaRPr lang="zh-CN" altLang="en-US" sz="1400" b="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solidFill>
                      <a:srgbClr val="30B5C5"/>
                    </a:solidFill>
                  </a:tcPr>
                </a:tc>
                <a:extLst>
                  <a:ext uri="{0D108BD9-81ED-4DB2-BD59-A6C34878D82A}">
                    <a16:rowId xmlns:a16="http://schemas.microsoft.com/office/drawing/2014/main" val="10002"/>
                  </a:ext>
                </a:extLst>
              </a:tr>
            </a:tbl>
          </a:graphicData>
        </a:graphic>
      </p:graphicFrame>
      <p:cxnSp>
        <p:nvCxnSpPr>
          <p:cNvPr id="29" name="直接箭头连接符 28"/>
          <p:cNvCxnSpPr/>
          <p:nvPr/>
        </p:nvCxnSpPr>
        <p:spPr bwMode="auto">
          <a:xfrm>
            <a:off x="4655840" y="3717032"/>
            <a:ext cx="17180" cy="1411708"/>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cxnSp>
        <p:nvCxnSpPr>
          <p:cNvPr id="32" name="直接箭头连接符 31"/>
          <p:cNvCxnSpPr>
            <a:cxnSpLocks/>
          </p:cNvCxnSpPr>
          <p:nvPr/>
        </p:nvCxnSpPr>
        <p:spPr bwMode="auto">
          <a:xfrm>
            <a:off x="6596392" y="3926006"/>
            <a:ext cx="31138" cy="1060420"/>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cxnSp>
        <p:nvCxnSpPr>
          <p:cNvPr id="36" name="直接箭头连接符 35"/>
          <p:cNvCxnSpPr/>
          <p:nvPr/>
        </p:nvCxnSpPr>
        <p:spPr bwMode="auto">
          <a:xfrm>
            <a:off x="8605046" y="4535607"/>
            <a:ext cx="22468" cy="471036"/>
          </a:xfrm>
          <a:prstGeom prst="straightConnector1">
            <a:avLst/>
          </a:prstGeom>
          <a:solidFill>
            <a:schemeClr val="accent1"/>
          </a:solidFill>
          <a:ln w="9525" cap="flat" cmpd="sng" algn="ctr">
            <a:solidFill>
              <a:schemeClr val="tx1"/>
            </a:solidFill>
            <a:prstDash val="lgDashDot"/>
            <a:round/>
            <a:headEnd type="none" w="med" len="med"/>
            <a:tailEnd type="triangle"/>
          </a:ln>
          <a:effectLst/>
        </p:spPr>
      </p:cxnSp>
      <p:sp>
        <p:nvSpPr>
          <p:cNvPr id="39" name="文本框 38"/>
          <p:cNvSpPr txBox="1"/>
          <p:nvPr/>
        </p:nvSpPr>
        <p:spPr bwMode="auto">
          <a:xfrm>
            <a:off x="2927648" y="4626793"/>
            <a:ext cx="1639807" cy="285614"/>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200" b="0" u="none" dirty="0">
                <a:solidFill>
                  <a:srgbClr val="000000"/>
                </a:solidFill>
                <a:latin typeface="Huawei Sans" panose="020C0503030203020204" pitchFamily="34" charset="0"/>
              </a:rPr>
              <a:t>T=1 computing result</a:t>
            </a:r>
          </a:p>
        </p:txBody>
      </p:sp>
      <p:sp>
        <p:nvSpPr>
          <p:cNvPr id="40" name="文本框 39"/>
          <p:cNvSpPr txBox="1"/>
          <p:nvPr/>
        </p:nvSpPr>
        <p:spPr bwMode="auto">
          <a:xfrm>
            <a:off x="8632657" y="4625905"/>
            <a:ext cx="1639807" cy="285614"/>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200" b="0" u="none" dirty="0">
                <a:solidFill>
                  <a:srgbClr val="000000"/>
                </a:solidFill>
                <a:latin typeface="Huawei Sans" panose="020C0503030203020204" pitchFamily="34" charset="0"/>
              </a:rPr>
              <a:t>T=3 computing result</a:t>
            </a:r>
          </a:p>
        </p:txBody>
      </p:sp>
      <p:sp>
        <p:nvSpPr>
          <p:cNvPr id="41" name="文本框 40"/>
          <p:cNvSpPr txBox="1"/>
          <p:nvPr/>
        </p:nvSpPr>
        <p:spPr bwMode="auto">
          <a:xfrm>
            <a:off x="5015880" y="4612929"/>
            <a:ext cx="1639807" cy="285614"/>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200" b="0" u="none" dirty="0">
                <a:solidFill>
                  <a:srgbClr val="000000"/>
                </a:solidFill>
                <a:latin typeface="Huawei Sans" panose="020C0503030203020204" pitchFamily="34" charset="0"/>
              </a:rPr>
              <a:t>T=2 computing result</a:t>
            </a:r>
          </a:p>
        </p:txBody>
      </p:sp>
      <p:sp>
        <p:nvSpPr>
          <p:cNvPr id="42" name="文本框 41"/>
          <p:cNvSpPr txBox="1"/>
          <p:nvPr/>
        </p:nvSpPr>
        <p:spPr bwMode="auto">
          <a:xfrm>
            <a:off x="2051429" y="3068960"/>
            <a:ext cx="1773558" cy="449117"/>
          </a:xfrm>
          <a:prstGeom prst="rect">
            <a:avLst/>
          </a:prstGeom>
          <a:no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sz="1400" b="1" u="none" dirty="0">
                <a:solidFill>
                  <a:srgbClr val="000000"/>
                </a:solidFill>
                <a:latin typeface="Huawei Sans" panose="020C0503030203020204" pitchFamily="34" charset="0"/>
              </a:rPr>
              <a:t>Enter data in the unbounded table.</a:t>
            </a:r>
          </a:p>
        </p:txBody>
      </p:sp>
      <p:sp>
        <p:nvSpPr>
          <p:cNvPr id="43" name="文本框 42"/>
          <p:cNvSpPr txBox="1"/>
          <p:nvPr/>
        </p:nvSpPr>
        <p:spPr bwMode="auto">
          <a:xfrm>
            <a:off x="2524644" y="5312590"/>
            <a:ext cx="748537" cy="316392"/>
          </a:xfrm>
          <a:prstGeom prst="rect">
            <a:avLst/>
          </a:prstGeom>
          <a:noFill/>
          <a:ln w="9525">
            <a:noFill/>
            <a:miter lim="800000"/>
            <a:headEnd/>
            <a:tailEnd/>
          </a:ln>
        </p:spPr>
        <p:txBody>
          <a:bodyPr wrap="none" lIns="99980" tIns="49986" rIns="99980" bIns="49986" rtlCol="0">
            <a:noAutofit/>
          </a:bodyPr>
          <a:lstStyle/>
          <a:p>
            <a:pPr algn="ctr" defTabSz="1001649" eaLnBrk="0" fontAlgn="ctr" hangingPunct="0">
              <a:spcBef>
                <a:spcPts val="0"/>
              </a:spcBef>
              <a:spcAft>
                <a:spcPts val="0"/>
              </a:spcAft>
            </a:pPr>
            <a:r>
              <a:rPr sz="1400" b="1" u="none">
                <a:solidFill>
                  <a:srgbClr val="000000"/>
                </a:solidFill>
                <a:latin typeface="Huawei Sans" panose="020C0503030203020204" pitchFamily="34" charset="0"/>
              </a:rPr>
              <a:t>Result</a:t>
            </a:r>
          </a:p>
        </p:txBody>
      </p:sp>
      <p:pic>
        <p:nvPicPr>
          <p:cNvPr id="30" name="Graphic 29">
            <a:extLst>
              <a:ext uri="{FF2B5EF4-FFF2-40B4-BE49-F238E27FC236}">
                <a16:creationId xmlns:a16="http://schemas.microsoft.com/office/drawing/2014/main" id="{0FDF5900-A864-4CD2-AD05-0B4CE22BFA9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79" y="6452082"/>
            <a:ext cx="2090144" cy="353721"/>
          </a:xfrm>
          <a:prstGeom prst="rect">
            <a:avLst/>
          </a:prstGeom>
        </p:spPr>
      </p:pic>
      <p:pic>
        <p:nvPicPr>
          <p:cNvPr id="31" name="Picture 30">
            <a:extLst>
              <a:ext uri="{FF2B5EF4-FFF2-40B4-BE49-F238E27FC236}">
                <a16:creationId xmlns:a16="http://schemas.microsoft.com/office/drawing/2014/main" id="{39E84F25-1019-438A-AA4A-EF4731F1E6F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33" name="Rectangle 32">
            <a:extLst>
              <a:ext uri="{FF2B5EF4-FFF2-40B4-BE49-F238E27FC236}">
                <a16:creationId xmlns:a16="http://schemas.microsoft.com/office/drawing/2014/main" id="{A1FF0106-8726-4D9E-881E-A4457E3E1F53}"/>
              </a:ext>
            </a:extLst>
          </p:cNvPr>
          <p:cNvSpPr/>
          <p:nvPr/>
        </p:nvSpPr>
        <p:spPr>
          <a:xfrm>
            <a:off x="304800" y="226553"/>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34" name="TextBox 33">
            <a:extLst>
              <a:ext uri="{FF2B5EF4-FFF2-40B4-BE49-F238E27FC236}">
                <a16:creationId xmlns:a16="http://schemas.microsoft.com/office/drawing/2014/main" id="{408520D3-7B7C-4F2B-BAF2-13E6139C62DB}"/>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5" name="TextBox 34">
            <a:extLst>
              <a:ext uri="{FF2B5EF4-FFF2-40B4-BE49-F238E27FC236}">
                <a16:creationId xmlns:a16="http://schemas.microsoft.com/office/drawing/2014/main" id="{CC8130B1-B814-43FD-8AA6-00D42E940AB1}"/>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9537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355628" y="608025"/>
            <a:ext cx="11293475" cy="497095"/>
          </a:xfrm>
        </p:spPr>
        <p:txBody>
          <a:bodyPr>
            <a:noAutofit/>
          </a:bodyPr>
          <a:lstStyle/>
          <a:p>
            <a:pPr fontAlgn="ctr"/>
            <a:r>
              <a:rPr lang="zh-CN" altLang="en-US" sz="3200" b="1" dirty="0">
                <a:solidFill>
                  <a:srgbClr val="784658"/>
                </a:solidFill>
                <a:ea typeface="+mn-ea"/>
                <a:cs typeface="+mn-cs"/>
              </a:rPr>
              <a:t>Spark Streaming Overview</a:t>
            </a:r>
            <a:endParaRPr lang="zh-CN" altLang="en-US" sz="3200" b="1" dirty="0">
              <a:solidFill>
                <a:srgbClr val="784658"/>
              </a:solidFill>
              <a:ea typeface="+mn-ea"/>
              <a:cs typeface="+mn-cs"/>
              <a:sym typeface="Huawei Sans" panose="020C0503030203020204" pitchFamily="34" charset="0"/>
            </a:endParaRPr>
          </a:p>
        </p:txBody>
      </p:sp>
      <p:sp>
        <p:nvSpPr>
          <p:cNvPr id="4" name="文本占位符 3"/>
          <p:cNvSpPr>
            <a:spLocks noGrp="1"/>
          </p:cNvSpPr>
          <p:nvPr>
            <p:ph type="body" sz="quarter" idx="10"/>
          </p:nvPr>
        </p:nvSpPr>
        <p:spPr>
          <a:xfrm>
            <a:off x="455612" y="1116309"/>
            <a:ext cx="11293476" cy="4875042"/>
          </a:xfrm>
        </p:spPr>
        <p:txBody>
          <a:bodyPr>
            <a:noAutofit/>
          </a:bodyPr>
          <a:lstStyle/>
          <a:p>
            <a:r>
              <a:rPr b="0" u="none" dirty="0">
                <a:latin typeface="Huawei Sans" panose="020C0503030203020204" pitchFamily="34" charset="0"/>
              </a:rPr>
              <a:t>The basic principle of Spark Streaming is to split real-time input data streams by time slice (in seconds), and then use the Spark engine to process data of each time slice in a way similar to batch processing.</a:t>
            </a:r>
          </a:p>
          <a:p>
            <a:endParaRPr lang="zh-CN" altLang="en-US" dirty="0">
              <a:latin typeface="Huawei Sans" panose="020C0503030203020204" pitchFamily="34" charset="0"/>
              <a:sym typeface="Huawei Sans" panose="020C0503030203020204" pitchFamily="34" charset="0"/>
            </a:endParaRPr>
          </a:p>
        </p:txBody>
      </p:sp>
      <p:grpSp>
        <p:nvGrpSpPr>
          <p:cNvPr id="6" name="组合 5"/>
          <p:cNvGrpSpPr/>
          <p:nvPr/>
        </p:nvGrpSpPr>
        <p:grpSpPr>
          <a:xfrm>
            <a:off x="1378271" y="3465000"/>
            <a:ext cx="9578294" cy="1105784"/>
            <a:chOff x="2575048" y="6930802"/>
            <a:chExt cx="19158806" cy="2211823"/>
          </a:xfrm>
        </p:grpSpPr>
        <p:sp>
          <p:nvSpPr>
            <p:cNvPr id="7" name="右箭头 6"/>
            <p:cNvSpPr/>
            <p:nvPr/>
          </p:nvSpPr>
          <p:spPr bwMode="auto">
            <a:xfrm>
              <a:off x="3023555" y="7985229"/>
              <a:ext cx="3089241" cy="984778"/>
            </a:xfrm>
            <a:prstGeom prst="rightArrow">
              <a:avLst/>
            </a:prstGeom>
            <a:solidFill>
              <a:srgbClr val="94DAE2"/>
            </a:solidFill>
            <a:ln w="38100" cap="flat" cmpd="sng" algn="ctr">
              <a:noFill/>
              <a:prstDash val="solid"/>
              <a:round/>
              <a:headEnd type="none" w="med" len="med"/>
              <a:tailEnd type="none" w="med" len="med"/>
            </a:ln>
            <a:effectLst/>
          </p:spPr>
          <p:txBody>
            <a:bodyPr>
              <a:noAutofit/>
            </a:bodyPr>
            <a:lstStyle/>
            <a:p>
              <a:pPr eaLnBrk="1" fontAlgn="ctr" hangingPunct="1">
                <a:defRPr/>
              </a:pPr>
              <a:endParaRPr lang="en-US" altLang="zh-CN" sz="5400"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8" name="圆角矩形 7"/>
            <p:cNvSpPr/>
            <p:nvPr/>
          </p:nvSpPr>
          <p:spPr bwMode="auto">
            <a:xfrm>
              <a:off x="6223960" y="6998179"/>
              <a:ext cx="3355160" cy="2142648"/>
            </a:xfrm>
            <a:prstGeom prst="roundRect">
              <a:avLst>
                <a:gd name="adj" fmla="val 5991"/>
              </a:avLst>
            </a:prstGeom>
            <a:solidFill>
              <a:schemeClr val="bg1">
                <a:lumMod val="95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9" name="文本框 8"/>
            <p:cNvSpPr txBox="1"/>
            <p:nvPr/>
          </p:nvSpPr>
          <p:spPr bwMode="auto">
            <a:xfrm>
              <a:off x="2575048" y="7373357"/>
              <a:ext cx="3749094" cy="632857"/>
            </a:xfrm>
            <a:prstGeom prst="rect">
              <a:avLst/>
            </a:prstGeom>
            <a:noFill/>
            <a:ln w="9525">
              <a:noFill/>
              <a:miter lim="800000"/>
              <a:headEnd/>
              <a:tailEnd/>
            </a:ln>
          </p:spPr>
          <p:txBody>
            <a:bodyPr wrap="square" lIns="99980" tIns="49986" rIns="99980" bIns="49986" rtlCol="0">
              <a:noAutofit/>
            </a:bodyPr>
            <a:lstStyle/>
            <a:p>
              <a:pPr defTabSz="1001549" eaLnBrk="0" fontAlgn="ctr" hangingPunct="0"/>
              <a:r>
                <a:rPr lang="en-US" sz="1400" dirty="0">
                  <a:solidFill>
                    <a:srgbClr val="505050"/>
                  </a:solidFill>
                  <a:latin typeface="Huawei Sans" panose="020C0503030203020204" pitchFamily="34" charset="0"/>
                </a:rPr>
                <a:t>I</a:t>
              </a:r>
              <a:r>
                <a:rPr sz="1400" b="0" u="none" dirty="0">
                  <a:solidFill>
                    <a:srgbClr val="505050"/>
                  </a:solidFill>
                  <a:latin typeface="Huawei Sans" panose="020C0503030203020204" pitchFamily="34" charset="0"/>
                </a:rPr>
                <a:t>nput data stream</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0" name="文本框 9"/>
            <p:cNvSpPr txBox="1"/>
            <p:nvPr/>
          </p:nvSpPr>
          <p:spPr bwMode="auto">
            <a:xfrm>
              <a:off x="6570959" y="7369389"/>
              <a:ext cx="2661162" cy="1310043"/>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800" b="1" u="none">
                  <a:solidFill>
                    <a:srgbClr val="505050"/>
                  </a:solidFill>
                  <a:latin typeface="Huawei Sans" panose="020C0503030203020204" pitchFamily="34" charset="0"/>
                </a:rPr>
                <a:t>Spark</a:t>
              </a:r>
            </a:p>
            <a:p>
              <a:pPr algn="ctr" defTabSz="1001549" eaLnBrk="0" fontAlgn="ctr" hangingPunct="0"/>
              <a:r>
                <a:rPr sz="1800" b="1" u="none">
                  <a:solidFill>
                    <a:srgbClr val="505050"/>
                  </a:solidFill>
                  <a:latin typeface="Huawei Sans" panose="020C0503030203020204" pitchFamily="34" charset="0"/>
                </a:rPr>
                <a:t>Streaming</a:t>
              </a:r>
              <a:endParaRPr lang="zh-CN" altLang="en-US" sz="1800" b="1"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11" name="组合 10"/>
            <p:cNvGrpSpPr/>
            <p:nvPr/>
          </p:nvGrpSpPr>
          <p:grpSpPr>
            <a:xfrm>
              <a:off x="9777468" y="7985229"/>
              <a:ext cx="4349587" cy="984778"/>
              <a:chOff x="3725230" y="3898478"/>
              <a:chExt cx="1730138" cy="460623"/>
            </a:xfrm>
          </p:grpSpPr>
          <p:sp>
            <p:nvSpPr>
              <p:cNvPr id="20" name="右箭头 19"/>
              <p:cNvSpPr/>
              <p:nvPr/>
            </p:nvSpPr>
            <p:spPr bwMode="auto">
              <a:xfrm>
                <a:off x="4675051" y="3898478"/>
                <a:ext cx="780317" cy="460623"/>
              </a:xfrm>
              <a:prstGeom prst="rightArrow">
                <a:avLst/>
              </a:prstGeom>
              <a:solidFill>
                <a:srgbClr val="94DAE2"/>
              </a:solidFill>
              <a:ln w="38100" cap="flat" cmpd="sng" algn="ctr">
                <a:noFill/>
                <a:prstDash val="solid"/>
                <a:round/>
                <a:headEnd type="none" w="med" len="med"/>
                <a:tailEnd type="none" w="med" len="med"/>
              </a:ln>
              <a:effectLst/>
            </p:spPr>
            <p:txBody>
              <a:bodyPr>
                <a:noAutofit/>
              </a:bodyPr>
              <a:lstStyle/>
              <a:p>
                <a:pPr eaLnBrk="1" fontAlgn="ctr" hangingPunct="1">
                  <a:defRPr/>
                </a:pPr>
                <a:endParaRPr lang="en-US" altLang="zh-CN" sz="5400"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矩形 20"/>
              <p:cNvSpPr/>
              <p:nvPr/>
            </p:nvSpPr>
            <p:spPr bwMode="auto">
              <a:xfrm>
                <a:off x="3725230" y="4003453"/>
                <a:ext cx="379544" cy="250672"/>
              </a:xfrm>
              <a:prstGeom prst="rect">
                <a:avLst/>
              </a:prstGeom>
              <a:solidFill>
                <a:srgbClr val="94DAE2"/>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2" name="矩形 21"/>
              <p:cNvSpPr/>
              <p:nvPr/>
            </p:nvSpPr>
            <p:spPr bwMode="auto">
              <a:xfrm>
                <a:off x="4200140" y="4003453"/>
                <a:ext cx="379544" cy="250672"/>
              </a:xfrm>
              <a:prstGeom prst="rect">
                <a:avLst/>
              </a:prstGeom>
              <a:solidFill>
                <a:srgbClr val="94DAE2"/>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12" name="文本框 11"/>
            <p:cNvSpPr txBox="1"/>
            <p:nvPr/>
          </p:nvSpPr>
          <p:spPr bwMode="auto">
            <a:xfrm>
              <a:off x="9700405" y="7373357"/>
              <a:ext cx="4544616" cy="632857"/>
            </a:xfrm>
            <a:prstGeom prst="rect">
              <a:avLst/>
            </a:prstGeom>
            <a:noFill/>
            <a:ln w="9525">
              <a:noFill/>
              <a:miter lim="800000"/>
              <a:headEnd/>
              <a:tailEnd/>
            </a:ln>
          </p:spPr>
          <p:txBody>
            <a:bodyPr wrap="square" lIns="99980" tIns="49986" rIns="99980" bIns="49986" rtlCol="0">
              <a:noAutofit/>
            </a:bodyPr>
            <a:lstStyle/>
            <a:p>
              <a:pPr defTabSz="1001549" eaLnBrk="0" fontAlgn="ctr" hangingPunct="0"/>
              <a:r>
                <a:rPr lang="en-US" sz="1400" dirty="0">
                  <a:solidFill>
                    <a:srgbClr val="505050"/>
                  </a:solidFill>
                  <a:latin typeface="Huawei Sans" panose="020C0503030203020204" pitchFamily="34" charset="0"/>
                </a:rPr>
                <a:t>B</a:t>
              </a:r>
              <a:r>
                <a:rPr sz="1400" b="0" u="none" dirty="0">
                  <a:solidFill>
                    <a:srgbClr val="505050"/>
                  </a:solidFill>
                  <a:latin typeface="Huawei Sans" panose="020C0503030203020204" pitchFamily="34" charset="0"/>
                </a:rPr>
                <a:t>atches of input data</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3" name="圆角矩形 12"/>
            <p:cNvSpPr/>
            <p:nvPr/>
          </p:nvSpPr>
          <p:spPr bwMode="auto">
            <a:xfrm>
              <a:off x="14249593" y="6999977"/>
              <a:ext cx="3355160" cy="2142648"/>
            </a:xfrm>
            <a:prstGeom prst="roundRect">
              <a:avLst>
                <a:gd name="adj" fmla="val 5991"/>
              </a:avLst>
            </a:prstGeom>
            <a:solidFill>
              <a:schemeClr val="bg1">
                <a:lumMod val="95000"/>
              </a:schemeClr>
            </a:solidFill>
            <a:ln w="2857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4" name="文本框 13"/>
            <p:cNvSpPr txBox="1"/>
            <p:nvPr/>
          </p:nvSpPr>
          <p:spPr bwMode="auto">
            <a:xfrm>
              <a:off x="14938073" y="7371187"/>
              <a:ext cx="1978205" cy="1310043"/>
            </a:xfrm>
            <a:prstGeom prst="rect">
              <a:avLst/>
            </a:prstGeom>
            <a:noFill/>
            <a:ln w="9525">
              <a:noFill/>
              <a:miter lim="800000"/>
              <a:headEnd/>
              <a:tailEnd/>
            </a:ln>
          </p:spPr>
          <p:txBody>
            <a:bodyPr wrap="none" lIns="99980" tIns="49986" rIns="99980" bIns="49986" rtlCol="0">
              <a:noAutofit/>
            </a:bodyPr>
            <a:lstStyle/>
            <a:p>
              <a:pPr algn="ctr" defTabSz="1001549" eaLnBrk="0" fontAlgn="ctr" hangingPunct="0"/>
              <a:r>
                <a:rPr sz="1800" b="1" u="none" dirty="0">
                  <a:solidFill>
                    <a:srgbClr val="505050"/>
                  </a:solidFill>
                  <a:latin typeface="Huawei Sans" panose="020C0503030203020204" pitchFamily="34" charset="0"/>
                </a:rPr>
                <a:t>Spark</a:t>
              </a:r>
            </a:p>
            <a:p>
              <a:pPr algn="ctr" defTabSz="1001549" eaLnBrk="0" fontAlgn="ctr" hangingPunct="0"/>
              <a:r>
                <a:rPr sz="1800" b="1" u="none" dirty="0">
                  <a:solidFill>
                    <a:srgbClr val="505050"/>
                  </a:solidFill>
                  <a:latin typeface="Huawei Sans" panose="020C0503030203020204" pitchFamily="34" charset="0"/>
                </a:rPr>
                <a:t>Engine</a:t>
              </a:r>
              <a:endParaRPr lang="zh-CN" altLang="en-US" sz="1800" b="1"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15" name="组合 14"/>
            <p:cNvGrpSpPr/>
            <p:nvPr/>
          </p:nvGrpSpPr>
          <p:grpSpPr>
            <a:xfrm>
              <a:off x="17774827" y="7985229"/>
              <a:ext cx="3959027" cy="984778"/>
              <a:chOff x="7061444" y="3880213"/>
              <a:chExt cx="1730138" cy="460623"/>
            </a:xfrm>
          </p:grpSpPr>
          <p:sp>
            <p:nvSpPr>
              <p:cNvPr id="17" name="右箭头 16"/>
              <p:cNvSpPr/>
              <p:nvPr/>
            </p:nvSpPr>
            <p:spPr bwMode="auto">
              <a:xfrm>
                <a:off x="8011265" y="3880213"/>
                <a:ext cx="780317" cy="460623"/>
              </a:xfrm>
              <a:prstGeom prst="rightArrow">
                <a:avLst/>
              </a:prstGeom>
              <a:solidFill>
                <a:srgbClr val="30B5C5">
                  <a:alpha val="70000"/>
                </a:srgbClr>
              </a:solidFill>
              <a:ln w="38100" cap="flat" cmpd="sng" algn="ctr">
                <a:noFill/>
                <a:prstDash val="solid"/>
                <a:round/>
                <a:headEnd type="none" w="med" len="med"/>
                <a:tailEnd type="none" w="med" len="med"/>
              </a:ln>
              <a:effectLst/>
            </p:spPr>
            <p:txBody>
              <a:bodyPr>
                <a:noAutofit/>
              </a:bodyPr>
              <a:lstStyle/>
              <a:p>
                <a:pPr eaLnBrk="1" fontAlgn="ctr" hangingPunct="1">
                  <a:defRPr/>
                </a:pPr>
                <a:endParaRPr lang="en-US" altLang="zh-CN" sz="5400"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8" name="矩形 17"/>
              <p:cNvSpPr/>
              <p:nvPr/>
            </p:nvSpPr>
            <p:spPr bwMode="auto">
              <a:xfrm>
                <a:off x="7061444" y="3985188"/>
                <a:ext cx="379544" cy="250672"/>
              </a:xfrm>
              <a:prstGeom prst="rect">
                <a:avLst/>
              </a:prstGeom>
              <a:solidFill>
                <a:srgbClr val="30B5C5">
                  <a:alpha val="70000"/>
                </a:srgbClr>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9" name="矩形 18"/>
              <p:cNvSpPr/>
              <p:nvPr/>
            </p:nvSpPr>
            <p:spPr bwMode="auto">
              <a:xfrm>
                <a:off x="7536354" y="3985188"/>
                <a:ext cx="379544" cy="250672"/>
              </a:xfrm>
              <a:prstGeom prst="rect">
                <a:avLst/>
              </a:prstGeom>
              <a:solidFill>
                <a:srgbClr val="30B5C5">
                  <a:alpha val="70000"/>
                </a:srgbClr>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defTabSz="914309" fontAlgn="ctr"/>
                <a:endParaRPr lang="zh-CN" altLang="en-US" sz="110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16" name="文本框 15"/>
            <p:cNvSpPr txBox="1"/>
            <p:nvPr/>
          </p:nvSpPr>
          <p:spPr bwMode="auto">
            <a:xfrm>
              <a:off x="17727290" y="6930802"/>
              <a:ext cx="2847132" cy="1063793"/>
            </a:xfrm>
            <a:prstGeom prst="rect">
              <a:avLst/>
            </a:prstGeom>
            <a:noFill/>
            <a:ln w="9525">
              <a:noFill/>
              <a:miter lim="800000"/>
              <a:headEnd/>
              <a:tailEnd/>
            </a:ln>
          </p:spPr>
          <p:txBody>
            <a:bodyPr wrap="none" lIns="99980" tIns="49986" rIns="99980" bIns="49986" rtlCol="0">
              <a:noAutofit/>
            </a:bodyPr>
            <a:lstStyle/>
            <a:p>
              <a:pPr defTabSz="1001549" eaLnBrk="0" fontAlgn="ctr" hangingPunct="0"/>
              <a:r>
                <a:rPr lang="en-US" sz="1400" dirty="0">
                  <a:solidFill>
                    <a:srgbClr val="505050"/>
                  </a:solidFill>
                  <a:latin typeface="Huawei Sans" panose="020C0503030203020204" pitchFamily="34" charset="0"/>
                </a:rPr>
                <a:t>B</a:t>
              </a:r>
              <a:r>
                <a:rPr sz="1400" b="0" u="none" dirty="0">
                  <a:solidFill>
                    <a:srgbClr val="505050"/>
                  </a:solidFill>
                  <a:latin typeface="Huawei Sans" panose="020C0503030203020204" pitchFamily="34" charset="0"/>
                </a:rPr>
                <a:t>atches of</a:t>
              </a:r>
            </a:p>
            <a:p>
              <a:pPr defTabSz="1001549" eaLnBrk="0" fontAlgn="ctr" hangingPunct="0"/>
              <a:r>
                <a:rPr sz="1400" b="0" u="none" dirty="0">
                  <a:solidFill>
                    <a:srgbClr val="505050"/>
                  </a:solidFill>
                  <a:latin typeface="Huawei Sans" panose="020C0503030203020204" pitchFamily="34" charset="0"/>
                </a:rPr>
                <a:t>processed data</a:t>
              </a:r>
              <a:endParaRPr lang="zh-CN" altLang="en-US" sz="1400" dirty="0">
                <a:solidFill>
                  <a:srgbClr val="50505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23" name="矩形 22"/>
          <p:cNvSpPr/>
          <p:nvPr/>
        </p:nvSpPr>
        <p:spPr>
          <a:xfrm>
            <a:off x="1200610" y="2817003"/>
            <a:ext cx="9971954" cy="2411989"/>
          </a:xfrm>
          <a:prstGeom prst="rect">
            <a:avLst/>
          </a:prstGeom>
          <a:noFill/>
          <a:ln>
            <a:solidFill>
              <a:srgbClr val="94DAE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oAutofit/>
          </a:bodyPr>
          <a:lstStyle/>
          <a:p>
            <a:pPr algn="ctr" defTabSz="500724" eaLnBrk="0" fontAlgn="ctr" hangingPunct="0"/>
            <a:endParaRPr lang="zh-CN" altLang="en-US" sz="400" b="1" dirty="0">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pic>
        <p:nvPicPr>
          <p:cNvPr id="24" name="Graphic 23">
            <a:extLst>
              <a:ext uri="{FF2B5EF4-FFF2-40B4-BE49-F238E27FC236}">
                <a16:creationId xmlns:a16="http://schemas.microsoft.com/office/drawing/2014/main" id="{D9DC0579-85D3-462C-8CB1-9936EBA3309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25" name="Picture 24">
            <a:extLst>
              <a:ext uri="{FF2B5EF4-FFF2-40B4-BE49-F238E27FC236}">
                <a16:creationId xmlns:a16="http://schemas.microsoft.com/office/drawing/2014/main" id="{FBF66848-6792-4E50-B121-4B2A121E13B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26" name="Rectangle 25">
            <a:extLst>
              <a:ext uri="{FF2B5EF4-FFF2-40B4-BE49-F238E27FC236}">
                <a16:creationId xmlns:a16="http://schemas.microsoft.com/office/drawing/2014/main" id="{7C5FCD4D-7C26-4951-85DC-E49B74F14A7D}"/>
              </a:ext>
            </a:extLst>
          </p:cNvPr>
          <p:cNvSpPr/>
          <p:nvPr/>
        </p:nvSpPr>
        <p:spPr>
          <a:xfrm>
            <a:off x="304800" y="145063"/>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7" name="TextBox 26">
            <a:extLst>
              <a:ext uri="{FF2B5EF4-FFF2-40B4-BE49-F238E27FC236}">
                <a16:creationId xmlns:a16="http://schemas.microsoft.com/office/drawing/2014/main" id="{69E1B52D-0AEF-4AFB-AAB3-AC142B7B2C27}"/>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28" name="TextBox 27">
            <a:extLst>
              <a:ext uri="{FF2B5EF4-FFF2-40B4-BE49-F238E27FC236}">
                <a16:creationId xmlns:a16="http://schemas.microsoft.com/office/drawing/2014/main" id="{5EF82617-4AAA-490D-9F31-E433E1516010}"/>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4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511840" y="862138"/>
            <a:ext cx="11293475" cy="497095"/>
          </a:xfrm>
        </p:spPr>
        <p:txBody>
          <a:bodyPr>
            <a:noAutofit/>
          </a:bodyPr>
          <a:lstStyle/>
          <a:p>
            <a:pPr fontAlgn="ctr"/>
            <a:r>
              <a:rPr lang="zh-CN" altLang="en-US" sz="3200" b="1" dirty="0">
                <a:solidFill>
                  <a:srgbClr val="784658"/>
                </a:solidFill>
                <a:latin typeface="Huawei Sans" panose="020C0503030203020204" pitchFamily="34" charset="0"/>
                <a:ea typeface="+mn-ea"/>
                <a:cs typeface="+mn-cs"/>
              </a:rPr>
              <a:t>Spark Streaming vs</a:t>
            </a:r>
            <a:r>
              <a:rPr lang="en-US" altLang="zh-CN" sz="3200" b="1" dirty="0">
                <a:solidFill>
                  <a:srgbClr val="784658"/>
                </a:solidFill>
                <a:latin typeface="Huawei Sans" panose="020C0503030203020204" pitchFamily="34" charset="0"/>
                <a:ea typeface="+mn-ea"/>
                <a:cs typeface="+mn-cs"/>
              </a:rPr>
              <a:t>.</a:t>
            </a:r>
            <a:r>
              <a:rPr lang="zh-CN" altLang="en-US" sz="3200" b="1" dirty="0">
                <a:solidFill>
                  <a:srgbClr val="784658"/>
                </a:solidFill>
                <a:latin typeface="Huawei Sans" panose="020C0503030203020204" pitchFamily="34" charset="0"/>
                <a:ea typeface="+mn-ea"/>
                <a:cs typeface="+mn-cs"/>
              </a:rPr>
              <a:t> Storm</a:t>
            </a:r>
            <a:endParaRPr lang="zh-CN" altLang="en-US" sz="3200" b="1" dirty="0">
              <a:solidFill>
                <a:srgbClr val="784658"/>
              </a:solidFill>
              <a:latin typeface="Huawei Sans" panose="020C0503030203020204" pitchFamily="34" charset="0"/>
              <a:ea typeface="+mn-ea"/>
              <a:cs typeface="+mn-cs"/>
              <a:sym typeface="Huawei Sans" panose="020C050303020302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722547470"/>
              </p:ext>
            </p:extLst>
          </p:nvPr>
        </p:nvGraphicFramePr>
        <p:xfrm>
          <a:off x="1212112" y="1679324"/>
          <a:ext cx="9480748" cy="4061747"/>
        </p:xfrm>
        <a:graphic>
          <a:graphicData uri="http://schemas.openxmlformats.org/drawingml/2006/table">
            <a:tbl>
              <a:tblPr firstRow="1" bandRow="1">
                <a:tableStyleId>{2D5ABB26-0587-4C30-8999-92F81FD0307C}</a:tableStyleId>
              </a:tblPr>
              <a:tblGrid>
                <a:gridCol w="3360068">
                  <a:extLst>
                    <a:ext uri="{9D8B030D-6E8A-4147-A177-3AD203B41FA5}">
                      <a16:colId xmlns:a16="http://schemas.microsoft.com/office/drawing/2014/main" val="20000"/>
                    </a:ext>
                  </a:extLst>
                </a:gridCol>
                <a:gridCol w="3060340">
                  <a:extLst>
                    <a:ext uri="{9D8B030D-6E8A-4147-A177-3AD203B41FA5}">
                      <a16:colId xmlns:a16="http://schemas.microsoft.com/office/drawing/2014/main" val="20001"/>
                    </a:ext>
                  </a:extLst>
                </a:gridCol>
                <a:gridCol w="3060340">
                  <a:extLst>
                    <a:ext uri="{9D8B030D-6E8A-4147-A177-3AD203B41FA5}">
                      <a16:colId xmlns:a16="http://schemas.microsoft.com/office/drawing/2014/main" val="20002"/>
                    </a:ext>
                  </a:extLst>
                </a:gridCol>
              </a:tblGrid>
              <a:tr h="864096">
                <a:tc>
                  <a:txBody>
                    <a:bodyPr/>
                    <a:lstStyle/>
                    <a:p>
                      <a:pPr algn="ctr" fontAlgn="ctr"/>
                      <a:r>
                        <a:rPr lang="en-US" sz="1600" b="1" u="none" dirty="0">
                          <a:solidFill>
                            <a:schemeClr val="tx1"/>
                          </a:solidFill>
                          <a:latin typeface="Huawei Sans" panose="020C0503030203020204" pitchFamily="34" charset="0"/>
                        </a:rPr>
                        <a:t>Parameter</a:t>
                      </a:r>
                      <a:endParaRPr lang="zh-CN" altLang="en-US" sz="1600" b="1"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sz="1600" b="1" u="none">
                          <a:latin typeface="Huawei Sans" panose="020C0503030203020204" pitchFamily="34" charset="0"/>
                        </a:rPr>
                        <a:t>Storm</a:t>
                      </a:r>
                      <a:endParaRPr lang="zh-CN" altLang="en-US" sz="1600" b="1"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sz="1600" b="1" u="none" dirty="0">
                          <a:latin typeface="Huawei Sans" panose="020C0503030203020204" pitchFamily="34" charset="0"/>
                        </a:rPr>
                        <a:t>Spark Streaming</a:t>
                      </a:r>
                      <a:endParaRPr lang="zh-CN" altLang="en-US" sz="1600" b="1"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936104">
                <a:tc>
                  <a:txBody>
                    <a:bodyPr/>
                    <a:lstStyle/>
                    <a:p>
                      <a:pPr algn="ctr" fontAlgn="ctr"/>
                      <a:r>
                        <a:rPr sz="1600" b="0" u="none" dirty="0">
                          <a:latin typeface="Huawei Sans" panose="020C0503030203020204" pitchFamily="34" charset="0"/>
                        </a:rPr>
                        <a:t>Real-time computing model</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dirty="0">
                          <a:latin typeface="Huawei Sans" panose="020C0503030203020204" pitchFamily="34" charset="0"/>
                        </a:rPr>
                        <a:t>Real time</a:t>
                      </a:r>
                      <a:r>
                        <a:rPr lang="en-US" altLang="zh-CN" sz="1600" b="0" u="none" dirty="0">
                          <a:latin typeface="Huawei Sans" panose="020C0503030203020204" pitchFamily="34" charset="0"/>
                        </a:rPr>
                        <a:t>:</a:t>
                      </a:r>
                      <a:r>
                        <a:rPr sz="1600" b="0" u="none" dirty="0">
                          <a:latin typeface="Huawei Sans" panose="020C0503030203020204" pitchFamily="34" charset="0"/>
                        </a:rPr>
                        <a:t> A piece of data is processed once it is requested.</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dirty="0">
                          <a:latin typeface="Huawei Sans" panose="020C0503030203020204" pitchFamily="34" charset="0"/>
                        </a:rPr>
                        <a:t>Quasi real time</a:t>
                      </a:r>
                      <a:r>
                        <a:rPr lang="en-US" altLang="zh-CN" sz="1600" b="0" u="none" dirty="0">
                          <a:latin typeface="Huawei Sans" panose="020C0503030203020204" pitchFamily="34" charset="0"/>
                        </a:rPr>
                        <a:t>: </a:t>
                      </a:r>
                      <a:r>
                        <a:rPr sz="1600" b="0" u="none" dirty="0">
                          <a:latin typeface="Huawei Sans" panose="020C0503030203020204" pitchFamily="34" charset="0"/>
                        </a:rPr>
                        <a:t>Data within a time range is collected and processed as an RDD.</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78530">
                <a:tc>
                  <a:txBody>
                    <a:bodyPr/>
                    <a:lstStyle/>
                    <a:p>
                      <a:pPr algn="ctr" fontAlgn="ctr"/>
                      <a:r>
                        <a:rPr sz="1600" b="0" u="none">
                          <a:latin typeface="Huawei Sans" panose="020C0503030203020204" pitchFamily="34" charset="0"/>
                        </a:rPr>
                        <a:t>Real-time computing delay</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In milliseconds</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In seconds</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78530">
                <a:tc>
                  <a:txBody>
                    <a:bodyPr/>
                    <a:lstStyle/>
                    <a:p>
                      <a:pPr algn="ctr" fontAlgn="ctr"/>
                      <a:r>
                        <a:rPr sz="1600" b="0" u="none">
                          <a:latin typeface="Huawei Sans" panose="020C0503030203020204" pitchFamily="34" charset="0"/>
                        </a:rPr>
                        <a:t>Throughput</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Low</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High</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78530">
                <a:tc>
                  <a:txBody>
                    <a:bodyPr/>
                    <a:lstStyle/>
                    <a:p>
                      <a:pPr algn="ctr" fontAlgn="ctr"/>
                      <a:r>
                        <a:rPr sz="1600" b="0" u="none">
                          <a:latin typeface="Huawei Sans" panose="020C0503030203020204" pitchFamily="34" charset="0"/>
                        </a:rPr>
                        <a:t>Transaction mechanism</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Supported and perfect</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a:latin typeface="Huawei Sans" panose="020C0503030203020204" pitchFamily="34" charset="0"/>
                        </a:rPr>
                        <a:t>Supported but not perfect</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825957">
                <a:tc>
                  <a:txBody>
                    <a:bodyPr/>
                    <a:lstStyle/>
                    <a:p>
                      <a:pPr algn="ctr" fontAlgn="ctr"/>
                      <a:r>
                        <a:rPr sz="1600" b="0" u="none">
                          <a:latin typeface="Huawei Sans" panose="020C0503030203020204" pitchFamily="34" charset="0"/>
                        </a:rPr>
                        <a:t>Fault tolerance</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dirty="0">
                          <a:latin typeface="Huawei Sans" panose="020C0503030203020204" pitchFamily="34" charset="0"/>
                        </a:rPr>
                        <a:t>High for </a:t>
                      </a:r>
                      <a:r>
                        <a:rPr sz="1600" b="0" u="none" dirty="0" err="1">
                          <a:latin typeface="Huawei Sans" panose="020C0503030203020204" pitchFamily="34" charset="0"/>
                        </a:rPr>
                        <a:t>ZooKeeper</a:t>
                      </a:r>
                      <a:r>
                        <a:rPr sz="1600" b="0" u="none" dirty="0">
                          <a:latin typeface="Huawei Sans" panose="020C0503030203020204" pitchFamily="34" charset="0"/>
                        </a:rPr>
                        <a:t> </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sz="1600" b="0" u="none" dirty="0">
                          <a:latin typeface="Huawei Sans" panose="020C0503030203020204" pitchFamily="34" charset="0"/>
                        </a:rPr>
                        <a:t>Normal for Checkpoint </a:t>
                      </a:r>
                      <a:endParaRPr lang="zh-CN" altLang="en-US" sz="1600" dirty="0">
                        <a:latin typeface="Huawei Sans" panose="020C0503030203020204" pitchFamily="34" charset="0"/>
                        <a:ea typeface="方正兰亭黑简体" panose="02000000000000000000" pitchFamily="2" charset="-122"/>
                        <a:cs typeface="+mn-ea"/>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pic>
        <p:nvPicPr>
          <p:cNvPr id="5" name="Graphic 4">
            <a:extLst>
              <a:ext uri="{FF2B5EF4-FFF2-40B4-BE49-F238E27FC236}">
                <a16:creationId xmlns:a16="http://schemas.microsoft.com/office/drawing/2014/main" id="{49B395A0-14B1-4EDD-983F-60743C92022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6" name="Picture 5">
            <a:extLst>
              <a:ext uri="{FF2B5EF4-FFF2-40B4-BE49-F238E27FC236}">
                <a16:creationId xmlns:a16="http://schemas.microsoft.com/office/drawing/2014/main" id="{EAB8D355-567D-4062-AD49-330E57F1FBB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7" name="Rectangle 6">
            <a:extLst>
              <a:ext uri="{FF2B5EF4-FFF2-40B4-BE49-F238E27FC236}">
                <a16:creationId xmlns:a16="http://schemas.microsoft.com/office/drawing/2014/main" id="{55DBB427-7F0A-4A18-9062-B98DA1180352}"/>
              </a:ext>
            </a:extLst>
          </p:cNvPr>
          <p:cNvSpPr/>
          <p:nvPr/>
        </p:nvSpPr>
        <p:spPr>
          <a:xfrm>
            <a:off x="304800" y="106661"/>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8" name="TextBox 7">
            <a:extLst>
              <a:ext uri="{FF2B5EF4-FFF2-40B4-BE49-F238E27FC236}">
                <a16:creationId xmlns:a16="http://schemas.microsoft.com/office/drawing/2014/main" id="{B10BB4ED-4BCC-4029-9E4A-EB2CD864B133}"/>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D4AB576-A0DD-41A3-BC96-AE837C906CE1}"/>
              </a:ext>
            </a:extLst>
          </p:cNvPr>
          <p:cNvSpPr txBox="1"/>
          <p:nvPr/>
        </p:nvSpPr>
        <p:spPr>
          <a:xfrm>
            <a:off x="292100" y="352755"/>
            <a:ext cx="106352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06</a:t>
            </a:r>
            <a:endParaRPr lang="en-US" sz="1050" b="1" dirty="0">
              <a:solidFill>
                <a:srgbClr val="8E5A6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1836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C19CDA9-742D-4DF7-BFDD-5FEE2CCFE986}"/>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11">
            <a:extLst>
              <a:ext uri="{FF2B5EF4-FFF2-40B4-BE49-F238E27FC236}">
                <a16:creationId xmlns:a16="http://schemas.microsoft.com/office/drawing/2014/main" id="{9D1035C2-E38A-4137-A24E-B8E61993860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13" name="Picture 12">
            <a:extLst>
              <a:ext uri="{FF2B5EF4-FFF2-40B4-BE49-F238E27FC236}">
                <a16:creationId xmlns:a16="http://schemas.microsoft.com/office/drawing/2014/main" id="{2F2345E4-D158-4D8B-8264-5D6095CD82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16" name="TextBox 15">
            <a:extLst>
              <a:ext uri="{FF2B5EF4-FFF2-40B4-BE49-F238E27FC236}">
                <a16:creationId xmlns:a16="http://schemas.microsoft.com/office/drawing/2014/main" id="{BA52E586-1A2C-4F5A-BDC4-B018C79D8F6F}"/>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8" name="TextBox 17">
            <a:extLst>
              <a:ext uri="{FF2B5EF4-FFF2-40B4-BE49-F238E27FC236}">
                <a16:creationId xmlns:a16="http://schemas.microsoft.com/office/drawing/2014/main" id="{5B06C877-0D30-47A8-8FAE-D1F8A3559602}"/>
              </a:ext>
            </a:extLst>
          </p:cNvPr>
          <p:cNvSpPr txBox="1"/>
          <p:nvPr/>
        </p:nvSpPr>
        <p:spPr>
          <a:xfrm>
            <a:off x="431054" y="2114245"/>
            <a:ext cx="10579395" cy="3108543"/>
          </a:xfrm>
          <a:prstGeom prst="rect">
            <a:avLst/>
          </a:prstGeom>
          <a:noFill/>
        </p:spPr>
        <p:txBody>
          <a:bodyPr wrap="square">
            <a:spAutoFit/>
          </a:bodyPr>
          <a:lstStyle/>
          <a:p>
            <a:r>
              <a:rPr lang="en-US" sz="2800" b="0" i="0" dirty="0">
                <a:solidFill>
                  <a:srgbClr val="374151"/>
                </a:solidFill>
                <a:effectLst/>
                <a:latin typeface="Söhne"/>
              </a:rPr>
              <a:t>Apache Spark is an open-source, distributed data processing framework designed for high-speed, large-scale data analysis. It offers in-memory computing, enabling rapid data processing and manipulation. Spark's components include Spark Core for task scheduling and fault tolerance, Spark SQL for structured data querying, Spark Streaming for real-time data processing, Spark </a:t>
            </a:r>
            <a:r>
              <a:rPr lang="en-US" sz="2800" b="0" i="0" dirty="0" err="1">
                <a:solidFill>
                  <a:srgbClr val="374151"/>
                </a:solidFill>
                <a:effectLst/>
                <a:latin typeface="Söhne"/>
              </a:rPr>
              <a:t>MLlib</a:t>
            </a:r>
            <a:r>
              <a:rPr lang="en-US" sz="2800" b="0" i="0" dirty="0">
                <a:solidFill>
                  <a:srgbClr val="374151"/>
                </a:solidFill>
                <a:effectLst/>
                <a:latin typeface="Söhne"/>
              </a:rPr>
              <a:t> for scalable machine learning, and Spark </a:t>
            </a:r>
            <a:r>
              <a:rPr lang="en-US" sz="2800" b="0" i="0" dirty="0" err="1">
                <a:solidFill>
                  <a:srgbClr val="374151"/>
                </a:solidFill>
                <a:effectLst/>
                <a:latin typeface="Söhne"/>
              </a:rPr>
              <a:t>GraphX</a:t>
            </a:r>
            <a:r>
              <a:rPr lang="en-US" sz="2800" b="0" i="0" dirty="0">
                <a:solidFill>
                  <a:srgbClr val="374151"/>
                </a:solidFill>
                <a:effectLst/>
                <a:latin typeface="Söhne"/>
              </a:rPr>
              <a:t> for graph computation. </a:t>
            </a:r>
            <a:endParaRPr lang="en-US" sz="2800" dirty="0"/>
          </a:p>
        </p:txBody>
      </p:sp>
    </p:spTree>
    <p:extLst>
      <p:ext uri="{BB962C8B-B14F-4D97-AF65-F5344CB8AC3E}">
        <p14:creationId xmlns:p14="http://schemas.microsoft.com/office/powerpoint/2010/main" val="29660231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C19CDA9-742D-4DF7-BFDD-5FEE2CCFE986}"/>
              </a:ext>
            </a:extLst>
          </p:cNvPr>
          <p:cNvSpPr txBox="1"/>
          <p:nvPr/>
        </p:nvSpPr>
        <p:spPr>
          <a:xfrm>
            <a:off x="431054" y="535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11">
            <a:extLst>
              <a:ext uri="{FF2B5EF4-FFF2-40B4-BE49-F238E27FC236}">
                <a16:creationId xmlns:a16="http://schemas.microsoft.com/office/drawing/2014/main" id="{9D1035C2-E38A-4137-A24E-B8E61993860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2979" y="6452082"/>
            <a:ext cx="2090144" cy="353721"/>
          </a:xfrm>
          <a:prstGeom prst="rect">
            <a:avLst/>
          </a:prstGeom>
        </p:spPr>
      </p:pic>
      <p:pic>
        <p:nvPicPr>
          <p:cNvPr id="13" name="Picture 12">
            <a:extLst>
              <a:ext uri="{FF2B5EF4-FFF2-40B4-BE49-F238E27FC236}">
                <a16:creationId xmlns:a16="http://schemas.microsoft.com/office/drawing/2014/main" id="{2F2345E4-D158-4D8B-8264-5D6095CD825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363200" y="-514991"/>
            <a:ext cx="1632198" cy="1529835"/>
          </a:xfrm>
          <a:prstGeom prst="rect">
            <a:avLst/>
          </a:prstGeom>
        </p:spPr>
      </p:pic>
      <p:sp>
        <p:nvSpPr>
          <p:cNvPr id="16" name="TextBox 15">
            <a:extLst>
              <a:ext uri="{FF2B5EF4-FFF2-40B4-BE49-F238E27FC236}">
                <a16:creationId xmlns:a16="http://schemas.microsoft.com/office/drawing/2014/main" id="{BA52E586-1A2C-4F5A-BDC4-B018C79D8F6F}"/>
              </a:ext>
            </a:extLst>
          </p:cNvPr>
          <p:cNvSpPr txBox="1"/>
          <p:nvPr/>
        </p:nvSpPr>
        <p:spPr>
          <a:xfrm>
            <a:off x="292001" y="190898"/>
            <a:ext cx="1195254"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8" name="TextBox 17">
            <a:extLst>
              <a:ext uri="{FF2B5EF4-FFF2-40B4-BE49-F238E27FC236}">
                <a16:creationId xmlns:a16="http://schemas.microsoft.com/office/drawing/2014/main" id="{5B06C877-0D30-47A8-8FAE-D1F8A3559602}"/>
              </a:ext>
            </a:extLst>
          </p:cNvPr>
          <p:cNvSpPr txBox="1"/>
          <p:nvPr/>
        </p:nvSpPr>
        <p:spPr>
          <a:xfrm>
            <a:off x="471451" y="2160277"/>
            <a:ext cx="10579395" cy="1815882"/>
          </a:xfrm>
          <a:prstGeom prst="rect">
            <a:avLst/>
          </a:prstGeom>
          <a:noFill/>
        </p:spPr>
        <p:txBody>
          <a:bodyPr wrap="square">
            <a:spAutoFit/>
          </a:bodyPr>
          <a:lstStyle/>
          <a:p>
            <a:r>
              <a:rPr lang="en-US" sz="2800" b="0" i="0" dirty="0">
                <a:solidFill>
                  <a:srgbClr val="374151"/>
                </a:solidFill>
                <a:effectLst/>
                <a:latin typeface="Söhne"/>
              </a:rPr>
              <a:t>It supports various data sources, integrates with multiple programming languages, and can be used with popular cluster managers like YARN and Mesos. Spark's versatility and performance make it a favored choice for diverse data analytics tasks.</a:t>
            </a:r>
            <a:endParaRPr lang="en-US" sz="2800" dirty="0"/>
          </a:p>
        </p:txBody>
      </p:sp>
    </p:spTree>
    <p:extLst>
      <p:ext uri="{BB962C8B-B14F-4D97-AF65-F5344CB8AC3E}">
        <p14:creationId xmlns:p14="http://schemas.microsoft.com/office/powerpoint/2010/main" val="390286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B14C62-EC2A-4769-90FE-4AA5DFBF1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8378" y="-399531"/>
            <a:ext cx="2687769" cy="1800993"/>
          </a:xfrm>
          <a:prstGeom prst="rect">
            <a:avLst/>
          </a:prstGeom>
        </p:spPr>
      </p:pic>
      <p:pic>
        <p:nvPicPr>
          <p:cNvPr id="7" name="Graphic 6">
            <a:extLst>
              <a:ext uri="{FF2B5EF4-FFF2-40B4-BE49-F238E27FC236}">
                <a16:creationId xmlns:a16="http://schemas.microsoft.com/office/drawing/2014/main" id="{99942CB6-AF5A-47F4-ACE7-5EFA770880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929" y="5976537"/>
            <a:ext cx="2167470" cy="591661"/>
          </a:xfrm>
          <a:prstGeom prst="rect">
            <a:avLst/>
          </a:prstGeom>
        </p:spPr>
      </p:pic>
      <p:pic>
        <p:nvPicPr>
          <p:cNvPr id="17" name="Content Placeholder 16">
            <a:extLst>
              <a:ext uri="{FF2B5EF4-FFF2-40B4-BE49-F238E27FC236}">
                <a16:creationId xmlns:a16="http://schemas.microsoft.com/office/drawing/2014/main" id="{58195726-B3F6-4959-8007-1C4DF7026109}"/>
              </a:ext>
            </a:extLst>
          </p:cNvPr>
          <p:cNvPicPr>
            <a:picLocks noGrp="1" noChangeAspect="1"/>
          </p:cNvPicPr>
          <p:nvPr>
            <p:ph idx="1"/>
          </p:nvPr>
        </p:nvPicPr>
        <p:blipFill>
          <a:blip r:embed="rId5"/>
          <a:stretch>
            <a:fillRect/>
          </a:stretch>
        </p:blipFill>
        <p:spPr>
          <a:xfrm>
            <a:off x="1942272" y="1516965"/>
            <a:ext cx="8307455" cy="3093091"/>
          </a:xfrm>
        </p:spPr>
      </p:pic>
    </p:spTree>
    <p:extLst>
      <p:ext uri="{BB962C8B-B14F-4D97-AF65-F5344CB8AC3E}">
        <p14:creationId xmlns:p14="http://schemas.microsoft.com/office/powerpoint/2010/main" val="34134349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DIAGRAM" val="2494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15514</TotalTime>
  <Words>5138</Words>
  <Application>Microsoft Office PowerPoint</Application>
  <PresentationFormat>Widescreen</PresentationFormat>
  <Paragraphs>540</Paragraphs>
  <Slides>40</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Huawei Sans</vt:lpstr>
      <vt:lpstr>Söhne</vt:lpstr>
      <vt:lpstr>Times New Roman</vt:lpstr>
      <vt:lpstr>方正兰亭黑简体</vt:lpstr>
      <vt:lpstr>Office Theme</vt:lpstr>
      <vt:lpstr>PowerPoint Presentation</vt:lpstr>
      <vt:lpstr>PowerPoint Presentation</vt:lpstr>
      <vt:lpstr>Spark Overview</vt:lpstr>
      <vt:lpstr>Spark Overview</vt:lpstr>
      <vt:lpstr>PowerPoint Presentation</vt:lpstr>
      <vt:lpstr>Spark Use Cases</vt:lpstr>
      <vt:lpstr>Highlights of Spark</vt:lpstr>
      <vt:lpstr>Spark vs. MapReduce</vt:lpstr>
      <vt:lpstr>PowerPoint Presentation</vt:lpstr>
      <vt:lpstr>RDD — Core Concept of Spark</vt:lpstr>
      <vt:lpstr>RDD — Core Concept of Spark</vt:lpstr>
      <vt:lpstr>RDD Dependencies</vt:lpstr>
      <vt:lpstr>Differences Between Wide and Narrow Dependencies — Operator</vt:lpstr>
      <vt:lpstr>Differences Between Wide and Narrow Dependencies — Fault Tolerance</vt:lpstr>
      <vt:lpstr>PowerPoint Presentation</vt:lpstr>
      <vt:lpstr>RDD Operation Type</vt:lpstr>
      <vt:lpstr>RDD Operation Type</vt:lpstr>
      <vt:lpstr>Creation Operation</vt:lpstr>
      <vt:lpstr>Control Operation</vt:lpstr>
      <vt:lpstr>Transformation Operation — Transformation Operator</vt:lpstr>
      <vt:lpstr>Action Operation — Action Operator</vt:lpstr>
      <vt:lpstr>DataFrame</vt:lpstr>
      <vt:lpstr>DataSet</vt:lpstr>
      <vt:lpstr>Differences Between DataFrame, DataSet, and RDD</vt:lpstr>
      <vt:lpstr>Typical Case — WordCount</vt:lpstr>
      <vt:lpstr>PowerPoint Presentation</vt:lpstr>
      <vt:lpstr>Spark Architecture</vt:lpstr>
      <vt:lpstr>Spark Architecture</vt:lpstr>
      <vt:lpstr>Spark Architecture</vt:lpstr>
      <vt:lpstr>Spark SQL vs. Hive</vt:lpstr>
      <vt:lpstr>Spark SQL vs. Hive</vt:lpstr>
      <vt:lpstr>PowerPoint Presentation</vt:lpstr>
      <vt:lpstr>Structured Streaming Overview</vt:lpstr>
      <vt:lpstr>Structured Streaming Overview</vt:lpstr>
      <vt:lpstr>Sample Programming Model of Structured Streaming</vt:lpstr>
      <vt:lpstr>Spark Streaming Overview</vt:lpstr>
      <vt:lpstr>Spark Streaming vs. Storm</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74</cp:revision>
  <dcterms:created xsi:type="dcterms:W3CDTF">2023-05-27T09:20:30Z</dcterms:created>
  <dcterms:modified xsi:type="dcterms:W3CDTF">2023-08-24T14:07:26Z</dcterms:modified>
</cp:coreProperties>
</file>