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62" r:id="rId3"/>
    <p:sldId id="348" r:id="rId4"/>
    <p:sldId id="579" r:id="rId5"/>
    <p:sldId id="580" r:id="rId6"/>
    <p:sldId id="581" r:id="rId7"/>
    <p:sldId id="583" r:id="rId8"/>
    <p:sldId id="584" r:id="rId9"/>
    <p:sldId id="585" r:id="rId10"/>
    <p:sldId id="586" r:id="rId11"/>
    <p:sldId id="587" r:id="rId12"/>
    <p:sldId id="589" r:id="rId13"/>
    <p:sldId id="588" r:id="rId14"/>
    <p:sldId id="30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4035"/>
    <a:srgbClr val="15BDC9"/>
    <a:srgbClr val="0577BD"/>
    <a:srgbClr val="5BA60A"/>
    <a:srgbClr val="E27908"/>
    <a:srgbClr val="D9D9D9"/>
    <a:srgbClr val="CC2A04"/>
    <a:srgbClr val="0C3A6B"/>
    <a:srgbClr val="33CC33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0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29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949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417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31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6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6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6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035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W4 Lecture – Live Session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716" y="208296"/>
            <a:ext cx="574097" cy="6501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5526" y="3620573"/>
            <a:ext cx="221078" cy="25035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318086" y="3093289"/>
            <a:ext cx="3400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W4 Lecture outline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8778B0-6D9D-2657-EAE7-40EE4C886EE8}"/>
              </a:ext>
            </a:extLst>
          </p:cNvPr>
          <p:cNvSpPr txBox="1"/>
          <p:nvPr/>
        </p:nvSpPr>
        <p:spPr>
          <a:xfrm>
            <a:off x="4803018" y="631364"/>
            <a:ext cx="6357112" cy="5447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800"/>
              </a:lnSpc>
            </a:pPr>
            <a:r>
              <a:rPr lang="en-US" sz="2000" b="1" u="sng" dirty="0">
                <a:solidFill>
                  <a:srgbClr val="FF8C0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Today’s Lecture we will Know about </a:t>
            </a:r>
          </a:p>
          <a:p>
            <a:pPr marL="403225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Types of Leadership </a:t>
            </a:r>
          </a:p>
          <a:p>
            <a:pPr marL="403225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Methods of leadership</a:t>
            </a:r>
          </a:p>
          <a:p>
            <a:pPr marL="403225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Theories of Leadership</a:t>
            </a:r>
          </a:p>
          <a:p>
            <a:pPr marL="860425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1. The Great Man Theory</a:t>
            </a:r>
          </a:p>
          <a:p>
            <a:pPr marL="860425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2. Trait Theories of Leadership</a:t>
            </a:r>
          </a:p>
          <a:p>
            <a:pPr marL="860425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3. Behavioral Theories of Leadership</a:t>
            </a:r>
          </a:p>
          <a:p>
            <a:pPr marL="860425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4.Transactional &amp; Transformational Theories</a:t>
            </a:r>
          </a:p>
          <a:p>
            <a:pPr marL="860425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5.Contingency theory of leadership</a:t>
            </a:r>
          </a:p>
          <a:p>
            <a:pPr marL="860425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6. Neo-Charismatic Theories</a:t>
            </a:r>
          </a:p>
          <a:p>
            <a:pPr marL="463550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Leaders Take Note &amp; Traps</a:t>
            </a:r>
          </a:p>
          <a:p>
            <a:pPr marL="463550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Leading Effectively: The 70-20-10 Rule</a:t>
            </a:r>
          </a:p>
          <a:p>
            <a:pPr marL="463550" lvl="1" indent="-342900" algn="just">
              <a:lnSpc>
                <a:spcPts val="28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Self-Assessment Exercise 3</a:t>
            </a:r>
          </a:p>
          <a:p>
            <a:pPr marL="577850" lvl="2" algn="just">
              <a:lnSpc>
                <a:spcPts val="2800"/>
              </a:lnSpc>
            </a:pP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Have Charismatic Tendencies?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5C0217-4310-0F46-C1B9-C6212F691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56307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716" y="208296"/>
            <a:ext cx="574097" cy="6501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5526" y="3620573"/>
            <a:ext cx="221078" cy="25035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42155" y="3129566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W4 Lecture Objectives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8778B0-6D9D-2657-EAE7-40EE4C886EE8}"/>
              </a:ext>
            </a:extLst>
          </p:cNvPr>
          <p:cNvSpPr txBox="1"/>
          <p:nvPr/>
        </p:nvSpPr>
        <p:spPr>
          <a:xfrm>
            <a:off x="4876989" y="733866"/>
            <a:ext cx="6684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>
                <a:solidFill>
                  <a:srgbClr val="FF8C0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Introduction &amp; Learning Outcomes</a:t>
            </a:r>
          </a:p>
          <a:p>
            <a:pPr algn="just"/>
            <a:endParaRPr lang="en-US" sz="24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Learn about the types, methods, and different theories of leadership, understand its results and apply examples.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Learn about new leaders' advices and traps, and how they can use some rules to lead effectively.</a:t>
            </a:r>
          </a:p>
        </p:txBody>
      </p:sp>
    </p:spTree>
    <p:extLst>
      <p:ext uri="{BB962C8B-B14F-4D97-AF65-F5344CB8AC3E}">
        <p14:creationId xmlns:p14="http://schemas.microsoft.com/office/powerpoint/2010/main" val="355634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C4E4288A-DFC8-40A2-90E5-70E851A9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63C2D82-D4FA-4A37-BB01-1E7B21E4F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5199" y="634058"/>
            <a:ext cx="1128382" cy="847206"/>
            <a:chOff x="5307830" y="325570"/>
            <a:chExt cx="1128382" cy="847206"/>
          </a:xfrm>
        </p:grpSpPr>
        <p:sp>
          <p:nvSpPr>
            <p:cNvPr id="63" name="Freeform 5">
              <a:extLst>
                <a:ext uri="{FF2B5EF4-FFF2-40B4-BE49-F238E27FC236}">
                  <a16:creationId xmlns:a16="http://schemas.microsoft.com/office/drawing/2014/main" id="{C94E7FEF-0CE9-4AC2-94BB-02230C6DC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307830" y="577396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">
              <a:extLst>
                <a:ext uri="{FF2B5EF4-FFF2-40B4-BE49-F238E27FC236}">
                  <a16:creationId xmlns:a16="http://schemas.microsoft.com/office/drawing/2014/main" id="{EB546CC0-C1BC-48D2-8DA9-4B6028316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5720" y="325570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A9456821-26B9-4181-B181-305FB820D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09641" y="2134209"/>
            <a:ext cx="4840399" cy="4290450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noFill/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 useBgFill="1">
        <p:nvSpPr>
          <p:cNvPr id="68" name="Freeform: Shape 67">
            <a:extLst>
              <a:ext uri="{FF2B5EF4-FFF2-40B4-BE49-F238E27FC236}">
                <a16:creationId xmlns:a16="http://schemas.microsoft.com/office/drawing/2014/main" id="{0035D6FE-7FA2-4D67-8767-6F7E98AB1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0608" y="421767"/>
            <a:ext cx="2847251" cy="2523756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F8DD33FD-CDAC-8D0E-3707-1E6B3338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47" y="1028015"/>
            <a:ext cx="1703972" cy="1311259"/>
          </a:xfrm>
          <a:prstGeom prst="rect">
            <a:avLst/>
          </a:prstGeom>
        </p:spPr>
      </p:pic>
      <p:sp useBgFill="1">
        <p:nvSpPr>
          <p:cNvPr id="70" name="Freeform: Shape 69">
            <a:extLst>
              <a:ext uri="{FF2B5EF4-FFF2-40B4-BE49-F238E27FC236}">
                <a16:creationId xmlns:a16="http://schemas.microsoft.com/office/drawing/2014/main" id="{0381C401-8AFE-4396-B195-C21EA1C7FB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58854" y="4490695"/>
            <a:ext cx="2071275" cy="1835943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C380C-09F6-32ED-00D5-37BE9AF69EDA}"/>
              </a:ext>
            </a:extLst>
          </p:cNvPr>
          <p:cNvSpPr txBox="1"/>
          <p:nvPr/>
        </p:nvSpPr>
        <p:spPr>
          <a:xfrm>
            <a:off x="5259039" y="5018982"/>
            <a:ext cx="2909579" cy="615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Ice Break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6" y="1625016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B18B1DD-57CF-0852-1D96-FBD35C7637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130" y="3295016"/>
            <a:ext cx="2963421" cy="22225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485621" y="2851917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W4 Lecture</a:t>
            </a:r>
          </a:p>
        </p:txBody>
      </p:sp>
    </p:spTree>
    <p:extLst>
      <p:ext uri="{BB962C8B-B14F-4D97-AF65-F5344CB8AC3E}">
        <p14:creationId xmlns:p14="http://schemas.microsoft.com/office/powerpoint/2010/main" val="24004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9394" y="1385730"/>
            <a:ext cx="221078" cy="25035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7717" y="1338882"/>
            <a:ext cx="221078" cy="25035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0553" y="3450216"/>
            <a:ext cx="3054733" cy="6302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441A1F-F723-08DA-4D8E-7902181D4A1B}"/>
              </a:ext>
            </a:extLst>
          </p:cNvPr>
          <p:cNvSpPr txBox="1"/>
          <p:nvPr/>
        </p:nvSpPr>
        <p:spPr>
          <a:xfrm>
            <a:off x="4179382" y="1737117"/>
            <a:ext cx="71327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/>
            <a:r>
              <a:rPr lang="en-US" sz="3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Leadership Self-Assessment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8D9628-831F-B007-C841-B47287DD2D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516" y="3399478"/>
            <a:ext cx="7650665" cy="329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61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2704" y="1490264"/>
            <a:ext cx="10427749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The Interpersonal Skills Checklist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Instructions: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Below are a number of specific aspects of </a:t>
            </a: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behavior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 that suggest that a person needs to improve his or her </a:t>
            </a: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interpersonal skills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related to </a:t>
            </a: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leadership and influence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. Check each statement that is generally true for you.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You can add to the </a:t>
            </a:r>
            <a:r>
              <a:rPr lang="en-US" sz="24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reliability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 of this exercise by asking one or two other people who know you well to rate you. Then compare your self-analysis with their analysis of you.</a:t>
            </a:r>
          </a:p>
        </p:txBody>
      </p:sp>
    </p:spTree>
    <p:extLst>
      <p:ext uri="{BB962C8B-B14F-4D97-AF65-F5344CB8AC3E}">
        <p14:creationId xmlns:p14="http://schemas.microsoft.com/office/powerpoint/2010/main" val="3666713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62952" y="1420542"/>
            <a:ext cx="1042774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Scale Statements: </a:t>
            </a:r>
            <a:r>
              <a:rPr lang="en-US" sz="24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Developmental Needs and Areas for Improvement</a:t>
            </a:r>
          </a:p>
          <a:p>
            <a:pPr algn="just"/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457200" indent="-457200" algn="just">
              <a:buAutoNum type="arabicPeriod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I'm too shy and reserved.</a:t>
            </a:r>
          </a:p>
          <a:p>
            <a:pPr marL="457200" indent="-457200" algn="just">
              <a:buAutoNum type="arabicPeriod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bully and intimidate others too frequently.</a:t>
            </a:r>
          </a:p>
          <a:p>
            <a:pPr marL="457200" indent="-457200" algn="just">
              <a:buAutoNum type="arabicPeriod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tell others what they want to hear rather than emphasizing the truth.</a:t>
            </a:r>
          </a:p>
          <a:p>
            <a:pPr marL="457200" indent="-457200" algn="just">
              <a:buAutoNum type="arabicPeriod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have trouble expressing my feelings.</a:t>
            </a:r>
          </a:p>
          <a:p>
            <a:pPr marL="457200" indent="-457200" algn="just">
              <a:buAutoNum type="arabicPeriod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make negative comments about group members too readily.</a:t>
            </a:r>
          </a:p>
          <a:p>
            <a:pPr marL="457200" indent="-457200" algn="just">
              <a:buAutoNum type="arabicPeriod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Very few people pay attention to the ideas I contribute during a meeting.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13D9E3-E38C-E136-EFBE-25BCD9EEAA66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E677A65-A88F-3FB9-CED0-4F21A6C5310F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759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12704" y="1490264"/>
            <a:ext cx="10427749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The Interpersonal Skills </a:t>
            </a:r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algn="just"/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My personality isn't colorful enough.</a:t>
            </a:r>
          </a:p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People find me boring.</a:t>
            </a:r>
          </a:p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pay too little attention to the meaning behind what team members and coworkers are saying.</a:t>
            </a:r>
          </a:p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It is very difficult for me to criticize others.</a:t>
            </a:r>
          </a:p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I'm too serious most of the time.</a:t>
            </a:r>
          </a:p>
          <a:p>
            <a:pPr marL="514350" indent="-514350" algn="just">
              <a:buFont typeface="+mj-lt"/>
              <a:buAutoNum type="arabicPeriod" startAt="7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avoid controversy in dealing with others.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B7E9CC-68A8-BFD4-A00E-A989A8CD06F2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3AF99-D63B-8D18-40EB-D2DB235B077A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8938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12704" y="1490264"/>
            <a:ext cx="10427749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The Interpersonal Skills </a:t>
            </a:r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algn="just"/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514350" indent="-514350" algn="just">
              <a:buFont typeface="+mj-lt"/>
              <a:buAutoNum type="arabicPeriod" startAt="13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don't get my point across well.</a:t>
            </a:r>
          </a:p>
          <a:p>
            <a:pPr marL="514350" indent="-514350" algn="just">
              <a:buFont typeface="+mj-lt"/>
              <a:buAutoNum type="arabicPeriod" startAt="13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It's difficult for me to make small talk with others.</a:t>
            </a:r>
          </a:p>
          <a:p>
            <a:pPr marL="514350" indent="-514350" algn="just">
              <a:buFont typeface="+mj-lt"/>
              <a:buAutoNum type="arabicPeriod" startAt="13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boast too much about my accomplishments.</a:t>
            </a:r>
          </a:p>
          <a:p>
            <a:pPr marL="514350" indent="-514350" algn="just">
              <a:buFont typeface="+mj-lt"/>
              <a:buAutoNum type="arabicPeriod" startAt="13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strive too much for individual recognition instead of looking to credit the team.</a:t>
            </a:r>
          </a:p>
          <a:p>
            <a:pPr marL="514350" indent="-514350" algn="just">
              <a:buFont typeface="+mj-lt"/>
              <a:buAutoNum type="arabicPeriod" startAt="13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Self-confidence is my weak point.</a:t>
            </a:r>
          </a:p>
          <a:p>
            <a:pPr marL="514350" indent="-514350" algn="just">
              <a:buFont typeface="+mj-lt"/>
              <a:buAutoNum type="arabicPeriod" startAt="13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My spoken messages are too bland.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B7E9CC-68A8-BFD4-A00E-A989A8CD06F2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3AF99-D63B-8D18-40EB-D2DB235B077A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7315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12704" y="1490264"/>
            <a:ext cx="104277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The Interpersonal Skills </a:t>
            </a:r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algn="just"/>
            <a:endParaRPr lang="en-US" sz="20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514350" indent="-514350" algn="just">
              <a:buFont typeface="+mj-lt"/>
              <a:buAutoNum type="arabicPeriod" startAt="19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My written messages are too bland.</a:t>
            </a:r>
          </a:p>
          <a:p>
            <a:pPr marL="514350" indent="-514350" algn="just">
              <a:buFont typeface="+mj-lt"/>
              <a:buAutoNum type="arabicPeriod" startAt="19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 read people poorly.</a:t>
            </a:r>
          </a:p>
          <a:p>
            <a:pPr marL="514350" indent="-514350" algn="just">
              <a:buFont typeface="+mj-lt"/>
              <a:buAutoNum type="arabicPeriod" startAt="19"/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………………………………………………………..(Fill in your own statement).</a:t>
            </a:r>
          </a:p>
          <a:p>
            <a:pPr algn="just"/>
            <a:endParaRPr lang="en-US" sz="28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algn="just"/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Now that you have identified specific behaviors that may require change, draw up an action plan.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B7E9CC-68A8-BFD4-A00E-A989A8CD06F2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13AF99-D63B-8D18-40EB-D2DB235B077A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1034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67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F20B17-F0B9-DB5D-2828-DBF8F2E1A77B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F8204DB-09B9-F120-FAED-110CD4941DDC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 descr="Chart, bubble chart&#10;&#10;Description automatically generated">
            <a:extLst>
              <a:ext uri="{FF2B5EF4-FFF2-40B4-BE49-F238E27FC236}">
                <a16:creationId xmlns:a16="http://schemas.microsoft.com/office/drawing/2014/main" id="{EC02157F-6D71-0042-3FFD-3F13272D34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355" y="1332870"/>
            <a:ext cx="4978653" cy="4981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172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67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F20B17-F0B9-DB5D-2828-DBF8F2E1A77B}"/>
              </a:ext>
            </a:extLst>
          </p:cNvPr>
          <p:cNvSpPr txBox="1"/>
          <p:nvPr/>
        </p:nvSpPr>
        <p:spPr>
          <a:xfrm>
            <a:off x="2365371" y="543490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F8204DB-09B9-F120-FAED-110CD4941DDC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896C45E-5570-5E68-F184-64FD1EB6CDCB}"/>
              </a:ext>
            </a:extLst>
          </p:cNvPr>
          <p:cNvGrpSpPr/>
          <p:nvPr/>
        </p:nvGrpSpPr>
        <p:grpSpPr>
          <a:xfrm>
            <a:off x="3811978" y="1374070"/>
            <a:ext cx="5510151" cy="4957471"/>
            <a:chOff x="3811978" y="1374070"/>
            <a:chExt cx="5510151" cy="4957471"/>
          </a:xfrm>
        </p:grpSpPr>
        <p:pic>
          <p:nvPicPr>
            <p:cNvPr id="13" name="Picture 12" descr="Diagram&#10;&#10;Description automatically generated">
              <a:extLst>
                <a:ext uri="{FF2B5EF4-FFF2-40B4-BE49-F238E27FC236}">
                  <a16:creationId xmlns:a16="http://schemas.microsoft.com/office/drawing/2014/main" id="{82A68D99-D3D6-1851-C6FA-393079F14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1978" y="1374070"/>
              <a:ext cx="5510151" cy="4957471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A4E0D4E-F205-814B-30BC-ACD502DCF66A}"/>
                </a:ext>
              </a:extLst>
            </p:cNvPr>
            <p:cNvSpPr/>
            <p:nvPr/>
          </p:nvSpPr>
          <p:spPr>
            <a:xfrm>
              <a:off x="5830785" y="3440875"/>
              <a:ext cx="1543792" cy="299852"/>
            </a:xfrm>
            <a:prstGeom prst="rect">
              <a:avLst/>
            </a:prstGeom>
            <a:solidFill>
              <a:srgbClr val="EE4035"/>
            </a:solidFill>
            <a:ln>
              <a:solidFill>
                <a:srgbClr val="EE40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Positive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7198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F20B17-F0B9-DB5D-2828-DBF8F2E1A77B}"/>
              </a:ext>
            </a:extLst>
          </p:cNvPr>
          <p:cNvSpPr txBox="1"/>
          <p:nvPr/>
        </p:nvSpPr>
        <p:spPr>
          <a:xfrm>
            <a:off x="2382156" y="375546"/>
            <a:ext cx="492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Leadership Self-Assessment Exercise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F8204DB-09B9-F120-FAED-110CD4941DDC}"/>
              </a:ext>
            </a:extLst>
          </p:cNvPr>
          <p:cNvSpPr txBox="1"/>
          <p:nvPr/>
        </p:nvSpPr>
        <p:spPr>
          <a:xfrm>
            <a:off x="-38163" y="236724"/>
            <a:ext cx="21050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Assesment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E67E628C-7A06-3F12-2F2D-1994C20FD63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59" t="3304" r="6788" b="4248"/>
          <a:stretch/>
        </p:blipFill>
        <p:spPr>
          <a:xfrm>
            <a:off x="6513342" y="0"/>
            <a:ext cx="4423832" cy="6737698"/>
          </a:xfrm>
          <a:prstGeom prst="rect">
            <a:avLst/>
          </a:prstGeom>
        </p:spPr>
      </p:pic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4C5A29B0-D750-FC49-4533-7A337DE00F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042" y="1588240"/>
            <a:ext cx="3461014" cy="390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72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6737</TotalTime>
  <Words>489</Words>
  <Application>Microsoft Office PowerPoint</Application>
  <PresentationFormat>Widescreen</PresentationFormat>
  <Paragraphs>84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149</cp:revision>
  <dcterms:created xsi:type="dcterms:W3CDTF">2021-08-03T13:03:26Z</dcterms:created>
  <dcterms:modified xsi:type="dcterms:W3CDTF">2023-02-23T18:09:07Z</dcterms:modified>
</cp:coreProperties>
</file>