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3"/>
  </p:sldMasterIdLst>
  <p:notesMasterIdLst>
    <p:notesMasterId r:id="rId42"/>
  </p:notesMasterIdLst>
  <p:sldIdLst>
    <p:sldId id="480" r:id="rId4"/>
    <p:sldId id="256" r:id="rId5"/>
    <p:sldId id="515" r:id="rId6"/>
    <p:sldId id="516" r:id="rId7"/>
    <p:sldId id="517" r:id="rId8"/>
    <p:sldId id="518" r:id="rId9"/>
    <p:sldId id="481" r:id="rId10"/>
    <p:sldId id="482" r:id="rId11"/>
    <p:sldId id="483" r:id="rId12"/>
    <p:sldId id="276" r:id="rId13"/>
    <p:sldId id="486" r:id="rId14"/>
    <p:sldId id="492" r:id="rId15"/>
    <p:sldId id="493" r:id="rId16"/>
    <p:sldId id="494" r:id="rId17"/>
    <p:sldId id="495" r:id="rId18"/>
    <p:sldId id="496" r:id="rId19"/>
    <p:sldId id="497" r:id="rId20"/>
    <p:sldId id="498" r:id="rId21"/>
    <p:sldId id="499" r:id="rId22"/>
    <p:sldId id="503" r:id="rId23"/>
    <p:sldId id="500" r:id="rId24"/>
    <p:sldId id="501" r:id="rId25"/>
    <p:sldId id="502" r:id="rId26"/>
    <p:sldId id="489" r:id="rId27"/>
    <p:sldId id="504" r:id="rId28"/>
    <p:sldId id="505" r:id="rId29"/>
    <p:sldId id="491" r:id="rId30"/>
    <p:sldId id="506" r:id="rId31"/>
    <p:sldId id="507" r:id="rId32"/>
    <p:sldId id="508" r:id="rId33"/>
    <p:sldId id="306" r:id="rId34"/>
    <p:sldId id="510" r:id="rId35"/>
    <p:sldId id="512" r:id="rId36"/>
    <p:sldId id="511" r:id="rId37"/>
    <p:sldId id="509" r:id="rId38"/>
    <p:sldId id="514" r:id="rId39"/>
    <p:sldId id="51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515"/>
            <p14:sldId id="516"/>
            <p14:sldId id="517"/>
            <p14:sldId id="518"/>
            <p14:sldId id="481"/>
            <p14:sldId id="482"/>
            <p14:sldId id="483"/>
            <p14:sldId id="276"/>
            <p14:sldId id="486"/>
            <p14:sldId id="492"/>
            <p14:sldId id="493"/>
            <p14:sldId id="494"/>
            <p14:sldId id="495"/>
            <p14:sldId id="496"/>
            <p14:sldId id="497"/>
            <p14:sldId id="498"/>
            <p14:sldId id="499"/>
            <p14:sldId id="503"/>
            <p14:sldId id="500"/>
            <p14:sldId id="501"/>
            <p14:sldId id="502"/>
            <p14:sldId id="489"/>
            <p14:sldId id="504"/>
            <p14:sldId id="505"/>
            <p14:sldId id="491"/>
            <p14:sldId id="506"/>
            <p14:sldId id="507"/>
            <p14:sldId id="508"/>
            <p14:sldId id="306"/>
            <p14:sldId id="510"/>
            <p14:sldId id="512"/>
            <p14:sldId id="511"/>
            <p14:sldId id="509"/>
            <p14:sldId id="514"/>
            <p14:sldId id="51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E5ADC7-D923-8373-C16C-8B4EBAFC49EA}" v="48" dt="2024-02-23T16:33:47.5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5" d="100"/>
          <a:sy n="55" d="100"/>
        </p:scale>
        <p:origin x="1072"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baZiad" userId="S::heba.ziad@midocean.edu.km::0891bf16-13e0-4c75-a792-3cb8ec3b5e1f" providerId="AD" clId="Web-{88E5ADC7-D923-8373-C16C-8B4EBAFC49EA}"/>
    <pc:docChg chg="modSld">
      <pc:chgData name="HebaZiad" userId="S::heba.ziad@midocean.edu.km::0891bf16-13e0-4c75-a792-3cb8ec3b5e1f" providerId="AD" clId="Web-{88E5ADC7-D923-8373-C16C-8B4EBAFC49EA}" dt="2024-02-23T16:33:47.569" v="25" actId="20577"/>
      <pc:docMkLst>
        <pc:docMk/>
      </pc:docMkLst>
      <pc:sldChg chg="modSp">
        <pc:chgData name="HebaZiad" userId="S::heba.ziad@midocean.edu.km::0891bf16-13e0-4c75-a792-3cb8ec3b5e1f" providerId="AD" clId="Web-{88E5ADC7-D923-8373-C16C-8B4EBAFC49EA}" dt="2024-02-23T16:31:05.391" v="4" actId="20577"/>
        <pc:sldMkLst>
          <pc:docMk/>
          <pc:sldMk cId="2381303805" sldId="495"/>
        </pc:sldMkLst>
        <pc:spChg chg="mod">
          <ac:chgData name="HebaZiad" userId="S::heba.ziad@midocean.edu.km::0891bf16-13e0-4c75-a792-3cb8ec3b5e1f" providerId="AD" clId="Web-{88E5ADC7-D923-8373-C16C-8B4EBAFC49EA}" dt="2024-02-23T16:31:05.391" v="4" actId="20577"/>
          <ac:spMkLst>
            <pc:docMk/>
            <pc:sldMk cId="2381303805" sldId="495"/>
            <ac:spMk id="3" creationId="{782C1A49-78DC-0D5F-3224-2BB0237320C9}"/>
          </ac:spMkLst>
        </pc:spChg>
      </pc:sldChg>
      <pc:sldChg chg="modSp">
        <pc:chgData name="HebaZiad" userId="S::heba.ziad@midocean.edu.km::0891bf16-13e0-4c75-a792-3cb8ec3b5e1f" providerId="AD" clId="Web-{88E5ADC7-D923-8373-C16C-8B4EBAFC49EA}" dt="2024-02-23T16:32:10.831" v="13" actId="20577"/>
        <pc:sldMkLst>
          <pc:docMk/>
          <pc:sldMk cId="1986262804" sldId="498"/>
        </pc:sldMkLst>
        <pc:spChg chg="mod">
          <ac:chgData name="HebaZiad" userId="S::heba.ziad@midocean.edu.km::0891bf16-13e0-4c75-a792-3cb8ec3b5e1f" providerId="AD" clId="Web-{88E5ADC7-D923-8373-C16C-8B4EBAFC49EA}" dt="2024-02-23T16:32:10.831" v="13" actId="20577"/>
          <ac:spMkLst>
            <pc:docMk/>
            <pc:sldMk cId="1986262804" sldId="498"/>
            <ac:spMk id="5" creationId="{1EFA27A9-0A9B-748F-3673-F1DC7B1AFD84}"/>
          </ac:spMkLst>
        </pc:spChg>
      </pc:sldChg>
      <pc:sldChg chg="modSp">
        <pc:chgData name="HebaZiad" userId="S::heba.ziad@midocean.edu.km::0891bf16-13e0-4c75-a792-3cb8ec3b5e1f" providerId="AD" clId="Web-{88E5ADC7-D923-8373-C16C-8B4EBAFC49EA}" dt="2024-02-23T16:33:47.569" v="25" actId="20577"/>
        <pc:sldMkLst>
          <pc:docMk/>
          <pc:sldMk cId="1549611294" sldId="506"/>
        </pc:sldMkLst>
        <pc:spChg chg="mod">
          <ac:chgData name="HebaZiad" userId="S::heba.ziad@midocean.edu.km::0891bf16-13e0-4c75-a792-3cb8ec3b5e1f" providerId="AD" clId="Web-{88E5ADC7-D923-8373-C16C-8B4EBAFC49EA}" dt="2024-02-23T16:33:47.569" v="25" actId="20577"/>
          <ac:spMkLst>
            <pc:docMk/>
            <pc:sldMk cId="1549611294" sldId="506"/>
            <ac:spMk id="2" creationId="{E70F44DD-C841-9155-987C-E348B9DB066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441381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9718377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314389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571877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084579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62973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FC75E7-8990-C7B0-4E8A-A9F96181F7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419F89-587A-2F17-A770-27662F10D7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3B5D53-8034-0182-07C9-22328D5719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19ADD3-F08E-86A2-C4F9-CFF232E281B3}"/>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2907407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C88A3-F558-A880-0877-064C0D052A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020AE4-B70D-7F5A-BEF4-7F10A93F8D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C91CF7-FCAA-4586-1CD4-6020E3D606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3335735-083B-EA5E-B364-985A620DF482}"/>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221537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429839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307D91-AFD5-FE2A-0BD5-41A1CE839A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ACFE3B-4201-98AF-9D28-87ECA0FDA3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1F6DFE-2A9F-1857-5D01-7FDEFFCB493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B0DCEE-37D2-31CE-C5ED-5940051FA6AB}"/>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2292221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11AA6-FA7C-2658-3753-F5FDBBD3BD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7D2F20-D489-6933-05D2-BD64336232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FEFEAB-0F8B-E7CD-37A7-32A2CC6A82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FD5BA4-FF85-AE44-C184-DED65D7E946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624746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658166-77CE-CBD4-5188-BB3CE35E395B}"/>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35B677D1-DB04-313A-CE7E-E36F48FCA5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59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3475-515E-9603-B740-BAE8BDF6504D}"/>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559DA31D-5FB0-EDB5-5E6E-FB738D1027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733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14C05F-8FC9-56E2-43C8-791A24C45A3B}"/>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BB80419C-31DA-39F7-9A20-4F9394C47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185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255C6A-040E-1C77-C94F-E5D84F3F5840}"/>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01607C27-52A0-6401-1DC4-75D3C28B47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04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2F435C-CCCD-D405-6D69-98BCF5EDE777}"/>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8" name="Footer Placeholder 7">
            <a:extLst>
              <a:ext uri="{FF2B5EF4-FFF2-40B4-BE49-F238E27FC236}">
                <a16:creationId xmlns:a16="http://schemas.microsoft.com/office/drawing/2014/main" id="{6849380B-6D49-85ED-634C-FCC43D39CF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086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65BC08-6E69-A340-9D00-8720649CEAF9}"/>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4" name="Footer Placeholder 3">
            <a:extLst>
              <a:ext uri="{FF2B5EF4-FFF2-40B4-BE49-F238E27FC236}">
                <a16:creationId xmlns:a16="http://schemas.microsoft.com/office/drawing/2014/main" id="{42517349-5659-52E7-D5AD-A5BAFAB167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183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8A0B4-CA68-5A66-779E-EC9F3559D096}"/>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3" name="Footer Placeholder 2">
            <a:extLst>
              <a:ext uri="{FF2B5EF4-FFF2-40B4-BE49-F238E27FC236}">
                <a16:creationId xmlns:a16="http://schemas.microsoft.com/office/drawing/2014/main" id="{605E9475-071F-3068-ABBE-F0FAEDCD30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847E8-D7FC-044D-A7EE-43AF4E00CFA7}"/>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DE1D2E1E-B202-9B3B-D4F1-5648BA50F7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93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1CB1FF-9CE6-A95C-F062-AF09CA0F0763}"/>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6" name="Footer Placeholder 5">
            <a:extLst>
              <a:ext uri="{FF2B5EF4-FFF2-40B4-BE49-F238E27FC236}">
                <a16:creationId xmlns:a16="http://schemas.microsoft.com/office/drawing/2014/main" id="{B3B451D9-3268-338D-19A0-107AFC4AB3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05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354251-ABAA-509C-770B-8A637B32A897}"/>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7F78477A-17E5-AABA-0CF7-58B89B6E16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791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2FAC9-5171-58C0-F1D4-22043A994272}"/>
              </a:ext>
            </a:extLst>
          </p:cNvPr>
          <p:cNvSpPr>
            <a:spLocks noGrp="1"/>
          </p:cNvSpPr>
          <p:nvPr>
            <p:ph type="dt" sz="half" idx="10"/>
          </p:nvPr>
        </p:nvSpPr>
        <p:spPr/>
        <p:txBody>
          <a:body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72FB02EE-A822-41D3-9970-A17D3D0E3E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39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892599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7320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6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42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2/23/2024</a:t>
            </a:fld>
            <a:endParaRPr lang="en-US"/>
          </a:p>
        </p:txBody>
      </p:sp>
      <p:sp>
        <p:nvSpPr>
          <p:cNvPr id="5" name="Footer Placeholder 4">
            <a:extLst>
              <a:ext uri="{FF2B5EF4-FFF2-40B4-BE49-F238E27FC236}">
                <a16:creationId xmlns:a16="http://schemas.microsoft.com/office/drawing/2014/main"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996623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2.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7.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svg"/><Relationship Id="rId2" Type="http://schemas.openxmlformats.org/officeDocument/2006/relationships/image" Target="../media/image40.jpeg"/><Relationship Id="rId1" Type="http://schemas.openxmlformats.org/officeDocument/2006/relationships/slideLayout" Target="../slideLayouts/slideLayout15.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algn="ctr"/>
            <a:r>
              <a:rPr lang="ar-EG" sz="2400" b="1" dirty="0">
                <a:latin typeface="Times New Roman" panose="02020603050405020304" pitchFamily="18" charset="0"/>
                <a:cs typeface="Times New Roman" panose="02020603050405020304" pitchFamily="18" charset="0"/>
              </a:rPr>
              <a:t>إ</a:t>
            </a:r>
            <a:r>
              <a:rPr lang="ar-JO" sz="2400" b="1" dirty="0">
                <a:latin typeface="Times New Roman" panose="02020603050405020304" pitchFamily="18" charset="0"/>
                <a:cs typeface="Times New Roman" panose="02020603050405020304" pitchFamily="18" charset="0"/>
              </a:rPr>
              <a:t>عداد الدكتور</a:t>
            </a:r>
            <a:r>
              <a:rPr lang="ar-EG" sz="2400" b="1" dirty="0">
                <a:latin typeface="Times New Roman" panose="02020603050405020304" pitchFamily="18" charset="0"/>
                <a:cs typeface="Times New Roman" panose="02020603050405020304" pitchFamily="18" charset="0"/>
              </a:rPr>
              <a:t>ة/</a:t>
            </a:r>
            <a:r>
              <a:rPr lang="ar-JO" sz="2400" b="1" dirty="0">
                <a:latin typeface="Times New Roman" panose="02020603050405020304" pitchFamily="18" charset="0"/>
                <a:cs typeface="Times New Roman" panose="02020603050405020304" pitchFamily="18" charset="0"/>
              </a:rPr>
              <a:t> هبة زياد</a:t>
            </a:r>
            <a:endParaRPr lang="en-US" sz="24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61875" y="2723975"/>
            <a:ext cx="5466561" cy="646331"/>
          </a:xfrm>
          <a:prstGeom prst="rect">
            <a:avLst/>
          </a:prstGeom>
          <a:noFill/>
        </p:spPr>
        <p:txBody>
          <a:bodyPr wrap="none" rtlCol="0">
            <a:spAutoFit/>
          </a:bodyPr>
          <a:lstStyle/>
          <a:p>
            <a:pPr algn="r" rtl="1"/>
            <a:r>
              <a:rPr lang="ar-JO" sz="3600" b="1" dirty="0">
                <a:solidFill>
                  <a:srgbClr val="00B0F0"/>
                </a:solidFill>
                <a:latin typeface="Times New Roman" panose="02020603050405020304" pitchFamily="18" charset="0"/>
                <a:cs typeface="Times New Roman" panose="02020603050405020304" pitchFamily="18" charset="0"/>
              </a:rPr>
              <a:t>قوانين و</a:t>
            </a:r>
            <a:r>
              <a:rPr lang="ar-EG" sz="3600" b="1" dirty="0">
                <a:solidFill>
                  <a:srgbClr val="00B0F0"/>
                </a:solidFill>
                <a:latin typeface="Times New Roman" panose="02020603050405020304" pitchFamily="18" charset="0"/>
                <a:cs typeface="Times New Roman" panose="02020603050405020304" pitchFamily="18" charset="0"/>
              </a:rPr>
              <a:t>أ</a:t>
            </a:r>
            <a:r>
              <a:rPr lang="ar-JO" sz="3600" b="1" dirty="0">
                <a:solidFill>
                  <a:srgbClr val="00B0F0"/>
                </a:solidFill>
                <a:latin typeface="Times New Roman" panose="02020603050405020304" pitchFamily="18" charset="0"/>
                <a:cs typeface="Times New Roman" panose="02020603050405020304" pitchFamily="18" charset="0"/>
              </a:rPr>
              <a:t>خلاقيات ال</a:t>
            </a:r>
            <a:r>
              <a:rPr lang="ar-EG" sz="3600" b="1" dirty="0">
                <a:solidFill>
                  <a:srgbClr val="00B0F0"/>
                </a:solidFill>
                <a:latin typeface="Times New Roman" panose="02020603050405020304" pitchFamily="18" charset="0"/>
                <a:cs typeface="Times New Roman" panose="02020603050405020304" pitchFamily="18" charset="0"/>
              </a:rPr>
              <a:t>إ</a:t>
            </a:r>
            <a:r>
              <a:rPr lang="ar-JO" sz="3600" b="1" dirty="0">
                <a:solidFill>
                  <a:srgbClr val="00B0F0"/>
                </a:solidFill>
                <a:latin typeface="Times New Roman" panose="02020603050405020304" pitchFamily="18" charset="0"/>
                <a:cs typeface="Times New Roman" panose="02020603050405020304" pitchFamily="18" charset="0"/>
              </a:rPr>
              <a:t>علان والتسويق</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24606" y="5989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الرابعة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17651"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432BE3F-C35E-72A5-5E12-D5F69CE7C716}"/>
              </a:ext>
            </a:extLst>
          </p:cNvPr>
          <p:cNvSpPr txBox="1"/>
          <p:nvPr/>
        </p:nvSpPr>
        <p:spPr>
          <a:xfrm>
            <a:off x="4723548" y="707892"/>
            <a:ext cx="7157277" cy="7478970"/>
          </a:xfrm>
          <a:prstGeom prst="rect">
            <a:avLst/>
          </a:prstGeom>
          <a:noFill/>
        </p:spPr>
        <p:txBody>
          <a:bodyPr wrap="square">
            <a:spAutoFit/>
          </a:bodyPr>
          <a:lstStyle/>
          <a:p>
            <a:pPr algn="r" rtl="1"/>
            <a:r>
              <a:rPr lang="ar-JO" sz="2400" b="1" dirty="0"/>
              <a:t>المحاور الرئيسية </a:t>
            </a:r>
          </a:p>
          <a:p>
            <a:pPr algn="r" rtl="1"/>
            <a:endParaRPr lang="ar-JO" sz="2400" b="1" dirty="0"/>
          </a:p>
          <a:p>
            <a:pPr marL="342900" indent="-342900" algn="r" rtl="1">
              <a:buFont typeface="Courier New" panose="02070309020205020404" pitchFamily="49" charset="0"/>
              <a:buChar char="o"/>
            </a:pPr>
            <a:r>
              <a:rPr lang="ar-JO" sz="2400" dirty="0"/>
              <a:t>المقصود بالمزيج التسويقي</a:t>
            </a:r>
          </a:p>
          <a:p>
            <a:pPr marL="342900" indent="-342900" algn="r" rtl="1">
              <a:buFont typeface="Courier New" panose="02070309020205020404" pitchFamily="49" charset="0"/>
              <a:buChar char="o"/>
            </a:pPr>
            <a:r>
              <a:rPr lang="ar-JO" sz="2400" dirty="0"/>
              <a:t> أهم</a:t>
            </a:r>
            <a:r>
              <a:rPr lang="ar-EG" sz="2400" dirty="0"/>
              <a:t> أربعة</a:t>
            </a:r>
            <a:r>
              <a:rPr lang="ar-JO" sz="2400" dirty="0"/>
              <a:t> عناصر </a:t>
            </a:r>
            <a:r>
              <a:rPr lang="ar-EG" sz="2400" dirty="0"/>
              <a:t>في </a:t>
            </a:r>
            <a:r>
              <a:rPr lang="ar-JO" sz="2400" dirty="0"/>
              <a:t>المزيج التسويقي</a:t>
            </a:r>
          </a:p>
          <a:p>
            <a:pPr marL="342900" indent="-342900" algn="r" rtl="1">
              <a:buFont typeface="Courier New" panose="02070309020205020404" pitchFamily="49" charset="0"/>
              <a:buChar char="o"/>
            </a:pPr>
            <a:r>
              <a:rPr lang="ar-JO" sz="2400" dirty="0"/>
              <a:t>استراتيجيات المزيج التسويقي</a:t>
            </a:r>
          </a:p>
          <a:p>
            <a:pPr marL="342900" indent="-342900" algn="r" rtl="1">
              <a:buFont typeface="Courier New" panose="02070309020205020404" pitchFamily="49" charset="0"/>
              <a:buChar char="o"/>
            </a:pPr>
            <a:r>
              <a:rPr lang="ar-JO" sz="2400" dirty="0"/>
              <a:t>كيف يعمل المزيج التسويقي؟</a:t>
            </a:r>
          </a:p>
          <a:p>
            <a:pPr marL="342900" indent="-342900" algn="r" rtl="1">
              <a:buFont typeface="Courier New" panose="02070309020205020404" pitchFamily="49" charset="0"/>
              <a:buChar char="o"/>
            </a:pPr>
            <a:r>
              <a:rPr lang="ar-EG" sz="2400" dirty="0"/>
              <a:t>أ</a:t>
            </a:r>
            <a:r>
              <a:rPr lang="ar-JO" sz="2400" dirty="0"/>
              <a:t>ثر ال</a:t>
            </a:r>
            <a:r>
              <a:rPr lang="ar-EG" sz="2400" dirty="0"/>
              <a:t>أ</a:t>
            </a:r>
            <a:r>
              <a:rPr lang="ar-JO" sz="2400" dirty="0"/>
              <a:t>خلاق على المزيج التسويق</a:t>
            </a:r>
          </a:p>
          <a:p>
            <a:pPr marL="342900" indent="-342900" algn="r" rtl="1">
              <a:buFont typeface="Courier New" panose="02070309020205020404" pitchFamily="49" charset="0"/>
              <a:buChar char="o"/>
            </a:pPr>
            <a:r>
              <a:rPr lang="ar-EG" sz="2400" dirty="0"/>
              <a:t>المنتج </a:t>
            </a:r>
            <a:r>
              <a:rPr lang="ar-JO" sz="2400" dirty="0"/>
              <a:t>من المنظور ال</a:t>
            </a:r>
            <a:r>
              <a:rPr lang="ar-EG" sz="2400" dirty="0"/>
              <a:t>أ</a:t>
            </a:r>
            <a:r>
              <a:rPr lang="ar-JO" sz="2400" dirty="0"/>
              <a:t>خلاقي</a:t>
            </a:r>
          </a:p>
          <a:p>
            <a:pPr marL="342900" indent="-342900" algn="r" rtl="1">
              <a:buFont typeface="Courier New" panose="02070309020205020404" pitchFamily="49" charset="0"/>
              <a:buChar char="o"/>
            </a:pPr>
            <a:r>
              <a:rPr lang="ar-JO" sz="2400" dirty="0"/>
              <a:t>ال</a:t>
            </a:r>
            <a:r>
              <a:rPr lang="ar-EG" sz="2400" dirty="0"/>
              <a:t>أ</a:t>
            </a:r>
            <a:r>
              <a:rPr lang="ar-JO" sz="2400" dirty="0"/>
              <a:t>خلاق واثرها في تحسين الجودة </a:t>
            </a:r>
            <a:endParaRPr lang="ar-EG" sz="2400" dirty="0"/>
          </a:p>
          <a:p>
            <a:pPr marL="342900" indent="-342900" algn="r" rtl="1">
              <a:buFont typeface="Courier New" panose="02070309020205020404" pitchFamily="49" charset="0"/>
              <a:buChar char="o"/>
            </a:pPr>
            <a:r>
              <a:rPr lang="ar-JO" sz="2400" dirty="0"/>
              <a:t>المنتجات النافعة</a:t>
            </a:r>
          </a:p>
          <a:p>
            <a:pPr marL="342900" indent="-342900" algn="r" rtl="1">
              <a:buFont typeface="Courier New" panose="02070309020205020404" pitchFamily="49" charset="0"/>
              <a:buChar char="o"/>
            </a:pPr>
            <a:r>
              <a:rPr lang="ar-JO" sz="2400" dirty="0"/>
              <a:t>تركيبة المنتج والأخلاق </a:t>
            </a:r>
          </a:p>
          <a:p>
            <a:pPr marL="342900" indent="-342900" algn="r" rtl="1">
              <a:buFont typeface="Courier New" panose="02070309020205020404" pitchFamily="49" charset="0"/>
              <a:buChar char="o"/>
            </a:pPr>
            <a:r>
              <a:rPr lang="ar-JO" sz="2400" dirty="0"/>
              <a:t>السعر والتوزيع وفق المقاربة ال</a:t>
            </a:r>
            <a:r>
              <a:rPr lang="ar-EG" sz="2400" dirty="0"/>
              <a:t>أ</a:t>
            </a:r>
            <a:r>
              <a:rPr lang="ar-JO" sz="2400" dirty="0"/>
              <a:t>خلاقية</a:t>
            </a:r>
          </a:p>
          <a:p>
            <a:pPr marL="342900" indent="-342900" algn="r" rtl="1">
              <a:buFont typeface="Courier New" panose="02070309020205020404" pitchFamily="49" charset="0"/>
              <a:buChar char="o"/>
            </a:pPr>
            <a:r>
              <a:rPr lang="ar-JO" sz="2400" dirty="0"/>
              <a:t>الترويج ال</a:t>
            </a:r>
            <a:r>
              <a:rPr lang="ar-EG" sz="2400" dirty="0"/>
              <a:t>أ</a:t>
            </a:r>
            <a:r>
              <a:rPr lang="ar-JO" sz="2400" dirty="0"/>
              <a:t>خلاقي </a:t>
            </a:r>
            <a:endParaRPr lang="ar-EG" sz="2400" dirty="0"/>
          </a:p>
          <a:p>
            <a:pPr marL="342900" indent="-342900" algn="r" rtl="1">
              <a:buFont typeface="Courier New" panose="02070309020205020404" pitchFamily="49" charset="0"/>
              <a:buChar char="o"/>
            </a:pPr>
            <a:r>
              <a:rPr lang="ar-JO" sz="2400" dirty="0"/>
              <a:t>الرسائل الإعلانية والصدق</a:t>
            </a:r>
          </a:p>
          <a:p>
            <a:pPr marL="342900" indent="-342900" algn="r" rtl="1">
              <a:buFont typeface="Courier New" panose="02070309020205020404" pitchFamily="49" charset="0"/>
              <a:buChar char="o"/>
            </a:pPr>
            <a:endParaRPr lang="ar-JO" sz="2400" dirty="0"/>
          </a:p>
          <a:p>
            <a:pPr marL="342900" indent="-342900" algn="r" rtl="1">
              <a:buFont typeface="Courier New" panose="02070309020205020404" pitchFamily="49" charset="0"/>
              <a:buChar char="o"/>
            </a:pPr>
            <a:endParaRPr lang="ar-JO" sz="2400" dirty="0"/>
          </a:p>
          <a:p>
            <a:pPr marL="342900" indent="-342900" algn="r" rtl="1">
              <a:buFont typeface="Courier New" panose="02070309020205020404" pitchFamily="49" charset="0"/>
              <a:buChar char="o"/>
            </a:pPr>
            <a:endParaRPr lang="ar-JO" sz="2400" dirty="0"/>
          </a:p>
          <a:p>
            <a:pPr marL="342900" indent="-342900" algn="r" rtl="1">
              <a:buFont typeface="Courier New" panose="02070309020205020404" pitchFamily="49" charset="0"/>
              <a:buChar char="o"/>
            </a:pPr>
            <a:endParaRPr lang="ar-JO" sz="2400" dirty="0"/>
          </a:p>
          <a:p>
            <a:pPr marL="342900" indent="-342900" algn="r" rtl="1">
              <a:buFont typeface="Courier New" panose="02070309020205020404" pitchFamily="49" charset="0"/>
              <a:buChar char="o"/>
            </a:pPr>
            <a:endParaRPr lang="ar-JO" sz="2400" dirty="0"/>
          </a:p>
          <a:p>
            <a:pPr marL="342900" indent="-342900" algn="r" rtl="1">
              <a:buFont typeface="Courier New" panose="02070309020205020404" pitchFamily="49" charset="0"/>
              <a:buChar char="o"/>
            </a:pPr>
            <a:endParaRPr lang="ar-JO" sz="2400" dirty="0"/>
          </a:p>
        </p:txBody>
      </p:sp>
      <p:pic>
        <p:nvPicPr>
          <p:cNvPr id="4" name="Picture 3">
            <a:extLst>
              <a:ext uri="{FF2B5EF4-FFF2-40B4-BE49-F238E27FC236}">
                <a16:creationId xmlns:a16="http://schemas.microsoft.com/office/drawing/2014/main" id="{08C80483-352F-AE8C-9629-D25BFA53CA79}"/>
              </a:ext>
            </a:extLst>
          </p:cNvPr>
          <p:cNvPicPr>
            <a:picLocks noChangeAspect="1"/>
          </p:cNvPicPr>
          <p:nvPr/>
        </p:nvPicPr>
        <p:blipFill>
          <a:blip r:embed="rId3"/>
          <a:stretch>
            <a:fillRect/>
          </a:stretch>
        </p:blipFill>
        <p:spPr>
          <a:xfrm>
            <a:off x="555851" y="1184415"/>
            <a:ext cx="4505325" cy="452437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78E5E-C585-18FC-2CD7-98808719A8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AE2A85-22C7-4D49-5634-27969294B13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3687B34-BD99-A8C6-8B3F-BA77C33966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B2A8E1C-9C43-DDB9-A6E0-CE54753C17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71205274-9996-9D9C-06B3-9BC53FFAE68D}"/>
              </a:ext>
            </a:extLst>
          </p:cNvPr>
          <p:cNvSpPr txBox="1"/>
          <p:nvPr/>
        </p:nvSpPr>
        <p:spPr>
          <a:xfrm>
            <a:off x="4723548" y="1630730"/>
            <a:ext cx="7157277" cy="3785652"/>
          </a:xfrm>
          <a:prstGeom prst="rect">
            <a:avLst/>
          </a:prstGeom>
          <a:noFill/>
        </p:spPr>
        <p:txBody>
          <a:bodyPr wrap="square">
            <a:spAutoFit/>
          </a:bodyPr>
          <a:lstStyle/>
          <a:p>
            <a:pPr algn="just" rtl="1"/>
            <a:r>
              <a:rPr lang="ar-JO" sz="2400" b="1" i="0" dirty="0">
                <a:solidFill>
                  <a:srgbClr val="535353"/>
                </a:solidFill>
                <a:effectLst/>
                <a:latin typeface="cairo"/>
              </a:rPr>
              <a:t>المقصود بالمزيج التسويقي </a:t>
            </a:r>
          </a:p>
          <a:p>
            <a:pPr algn="just" rtl="1"/>
            <a:endParaRPr lang="ar-JO" sz="2400" dirty="0">
              <a:solidFill>
                <a:srgbClr val="535353"/>
              </a:solidFill>
              <a:latin typeface="cairo"/>
            </a:endParaRPr>
          </a:p>
          <a:p>
            <a:pPr algn="just" rtl="1"/>
            <a:r>
              <a:rPr lang="ar-JO" sz="2400" b="0" i="0" dirty="0">
                <a:solidFill>
                  <a:srgbClr val="535353"/>
                </a:solidFill>
                <a:effectLst/>
                <a:latin typeface="cairo"/>
              </a:rPr>
              <a:t>المزيج التسويقي يعرف بأنه مجموعة من العمليات التي تُمثلها إدارات التسويق بهدف بناء خطة تسويقية متكاملة لمساعدتهم في تحقيق أهدافهم.</a:t>
            </a:r>
          </a:p>
          <a:p>
            <a:pPr algn="just" rtl="1"/>
            <a:r>
              <a:rPr lang="ar-JO" sz="2400" b="0" i="0" dirty="0">
                <a:solidFill>
                  <a:srgbClr val="535353"/>
                </a:solidFill>
                <a:effectLst/>
                <a:latin typeface="cairo"/>
              </a:rPr>
              <a:t>كما يهدف هذا المزيج إلى إشباع رغبات وحاجات العملاء وإقناعهم بالشراء من خلال مجموعة من العناصر الأساسية كل منهم يؤثر ويتأثر بالآخر.</a:t>
            </a:r>
          </a:p>
          <a:p>
            <a:pPr algn="just" rtl="1"/>
            <a:r>
              <a:rPr lang="ar-JO" sz="2400" b="0" i="0" dirty="0">
                <a:solidFill>
                  <a:srgbClr val="535353"/>
                </a:solidFill>
                <a:effectLst/>
                <a:latin typeface="cairo"/>
              </a:rPr>
              <a:t>ويهدف أيضًا المزيج التسويقي إلى معرفة المنتجات المناسبة ووضعها في المكان المناسب، وفي الوقت المناسب لها بأنسب سعر.</a:t>
            </a:r>
          </a:p>
          <a:p>
            <a:pPr algn="just" rtl="1"/>
            <a:r>
              <a:rPr lang="ar-JO" sz="2400" b="0" i="0" dirty="0">
                <a:solidFill>
                  <a:srgbClr val="535353"/>
                </a:solidFill>
                <a:effectLst/>
                <a:latin typeface="cairo"/>
              </a:rPr>
              <a:t>ولكن في البداية دعنا نتعرف على أهم عناصر </a:t>
            </a:r>
            <a:r>
              <a:rPr lang="ar-EG" sz="2400" b="0" i="0" dirty="0">
                <a:solidFill>
                  <a:srgbClr val="535353"/>
                </a:solidFill>
                <a:effectLst/>
                <a:latin typeface="cairo"/>
              </a:rPr>
              <a:t>المزيج </a:t>
            </a:r>
            <a:r>
              <a:rPr lang="ar-JO" sz="2400" b="0" i="0" dirty="0">
                <a:solidFill>
                  <a:srgbClr val="535353"/>
                </a:solidFill>
                <a:effectLst/>
                <a:latin typeface="cairo"/>
              </a:rPr>
              <a:t>التسويقي.</a:t>
            </a:r>
          </a:p>
        </p:txBody>
      </p:sp>
      <p:pic>
        <p:nvPicPr>
          <p:cNvPr id="3" name="Picture 2">
            <a:extLst>
              <a:ext uri="{FF2B5EF4-FFF2-40B4-BE49-F238E27FC236}">
                <a16:creationId xmlns:a16="http://schemas.microsoft.com/office/drawing/2014/main" id="{B65E332B-25BF-8241-5637-6B671978ECD3}"/>
              </a:ext>
            </a:extLst>
          </p:cNvPr>
          <p:cNvPicPr>
            <a:picLocks noChangeAspect="1"/>
          </p:cNvPicPr>
          <p:nvPr/>
        </p:nvPicPr>
        <p:blipFill>
          <a:blip r:embed="rId3"/>
          <a:stretch>
            <a:fillRect/>
          </a:stretch>
        </p:blipFill>
        <p:spPr>
          <a:xfrm>
            <a:off x="180431" y="1281112"/>
            <a:ext cx="4021179" cy="5212285"/>
          </a:xfrm>
          <a:prstGeom prst="rect">
            <a:avLst/>
          </a:prstGeom>
        </p:spPr>
      </p:pic>
    </p:spTree>
    <p:extLst>
      <p:ext uri="{BB962C8B-B14F-4D97-AF65-F5344CB8AC3E}">
        <p14:creationId xmlns:p14="http://schemas.microsoft.com/office/powerpoint/2010/main" val="19536420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5627D-8D12-4E0E-023A-72B215E3E3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8466CA4-3F83-DFD2-CF4C-F1CA3349AD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CD59AE8-EC4B-5BE9-FA5A-F53E7CE62D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19366D1-88A3-EBB9-9DB0-BF95F9C4F6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7A31561-BE29-0D30-8FE4-7BB4EC9F3DBC}"/>
              </a:ext>
            </a:extLst>
          </p:cNvPr>
          <p:cNvSpPr txBox="1"/>
          <p:nvPr/>
        </p:nvSpPr>
        <p:spPr>
          <a:xfrm>
            <a:off x="4660227" y="923003"/>
            <a:ext cx="7157277" cy="5262979"/>
          </a:xfrm>
          <a:prstGeom prst="rect">
            <a:avLst/>
          </a:prstGeom>
          <a:noFill/>
        </p:spPr>
        <p:txBody>
          <a:bodyPr wrap="square">
            <a:spAutoFit/>
          </a:bodyPr>
          <a:lstStyle/>
          <a:p>
            <a:pPr algn="just" rtl="1"/>
            <a:r>
              <a:rPr lang="ar-JO" sz="2400" b="1" i="0" dirty="0">
                <a:solidFill>
                  <a:srgbClr val="535353"/>
                </a:solidFill>
                <a:effectLst/>
                <a:latin typeface="cairo"/>
              </a:rPr>
              <a:t>أهم</a:t>
            </a:r>
            <a:r>
              <a:rPr lang="ar-EG" sz="2400" b="1" i="0" dirty="0">
                <a:solidFill>
                  <a:srgbClr val="535353"/>
                </a:solidFill>
                <a:effectLst/>
                <a:latin typeface="cairo"/>
              </a:rPr>
              <a:t> أربعة عناصر</a:t>
            </a:r>
            <a:r>
              <a:rPr lang="ar-JO" sz="2400" b="1" i="0" dirty="0">
                <a:solidFill>
                  <a:srgbClr val="535353"/>
                </a:solidFill>
                <a:effectLst/>
                <a:latin typeface="cairo"/>
              </a:rPr>
              <a:t> </a:t>
            </a:r>
            <a:r>
              <a:rPr lang="ar-EG" sz="2400" b="1" i="0" dirty="0">
                <a:solidFill>
                  <a:srgbClr val="535353"/>
                </a:solidFill>
                <a:effectLst/>
                <a:latin typeface="cairo"/>
              </a:rPr>
              <a:t>في </a:t>
            </a:r>
            <a:r>
              <a:rPr lang="ar-JO" sz="2400" b="1" i="0" dirty="0">
                <a:solidFill>
                  <a:srgbClr val="535353"/>
                </a:solidFill>
                <a:effectLst/>
                <a:latin typeface="cairo"/>
              </a:rPr>
              <a:t>المزيج التسويقي</a:t>
            </a:r>
            <a:endParaRPr lang="ar-EG" sz="2400" b="1" i="0" dirty="0">
              <a:solidFill>
                <a:srgbClr val="535353"/>
              </a:solidFill>
              <a:effectLst/>
              <a:latin typeface="cairo"/>
            </a:endParaRPr>
          </a:p>
          <a:p>
            <a:pPr algn="just" rtl="1"/>
            <a:endParaRPr lang="ar-JO" sz="2400" b="1" i="0" dirty="0">
              <a:solidFill>
                <a:srgbClr val="535353"/>
              </a:solidFill>
              <a:effectLst/>
              <a:latin typeface="cairo"/>
            </a:endParaRPr>
          </a:p>
          <a:p>
            <a:pPr algn="just" rtl="1"/>
            <a:r>
              <a:rPr lang="ar-JO" sz="2400" b="0" i="0" dirty="0">
                <a:solidFill>
                  <a:srgbClr val="535353"/>
                </a:solidFill>
                <a:effectLst/>
                <a:latin typeface="cairo"/>
              </a:rPr>
              <a:t>المزيج التسويقي يعتبر أداة مهمة لبناء الأساس اللازم لتحديد المكان الصحيح للعلامة التجارية داخل السوق وبناء استراتيجية متكاملة وفعالة.</a:t>
            </a:r>
          </a:p>
          <a:p>
            <a:pPr algn="just" rtl="1"/>
            <a:endParaRPr lang="ar-JO" sz="2400" b="0" i="0" dirty="0">
              <a:solidFill>
                <a:srgbClr val="535353"/>
              </a:solidFill>
              <a:effectLst/>
              <a:latin typeface="cairo"/>
            </a:endParaRPr>
          </a:p>
          <a:p>
            <a:pPr algn="just" rtl="1"/>
            <a:r>
              <a:rPr lang="ar-JO" sz="2400" b="0" i="0" dirty="0">
                <a:solidFill>
                  <a:srgbClr val="535353"/>
                </a:solidFill>
                <a:effectLst/>
                <a:latin typeface="cairo"/>
              </a:rPr>
              <a:t>يتكون المزيج </a:t>
            </a:r>
            <a:r>
              <a:rPr lang="ar-EG" sz="2400" b="0" i="0" dirty="0">
                <a:solidFill>
                  <a:srgbClr val="535353"/>
                </a:solidFill>
                <a:effectLst/>
                <a:latin typeface="cairo"/>
              </a:rPr>
              <a:t>التسويقي </a:t>
            </a:r>
            <a:r>
              <a:rPr lang="ar-JO" sz="2400" b="0" i="0" dirty="0">
                <a:solidFill>
                  <a:srgbClr val="535353"/>
                </a:solidFill>
                <a:effectLst/>
                <a:latin typeface="cairo"/>
              </a:rPr>
              <a:t>في الأصل من أربعة عناصر رئيسية تعرف بـ “</a:t>
            </a:r>
            <a:r>
              <a:rPr lang="en-US" sz="2400" b="0" i="0" dirty="0">
                <a:solidFill>
                  <a:srgbClr val="535353"/>
                </a:solidFill>
                <a:effectLst/>
                <a:latin typeface="cairo"/>
              </a:rPr>
              <a:t>The 4P” </a:t>
            </a:r>
            <a:r>
              <a:rPr lang="ar-JO" sz="2400" b="0" i="0" dirty="0">
                <a:solidFill>
                  <a:srgbClr val="535353"/>
                </a:solidFill>
                <a:effectLst/>
                <a:latin typeface="cairo"/>
              </a:rPr>
              <a:t>وهما:</a:t>
            </a:r>
          </a:p>
          <a:p>
            <a:pPr algn="just" rtl="1"/>
            <a:r>
              <a:rPr lang="ar-JO" sz="2400" b="0" i="0" dirty="0">
                <a:solidFill>
                  <a:srgbClr val="535353"/>
                </a:solidFill>
                <a:effectLst/>
                <a:latin typeface="cairo"/>
              </a:rPr>
              <a:t>المنتج </a:t>
            </a:r>
            <a:r>
              <a:rPr lang="en-US" sz="2400" b="0" i="0" dirty="0">
                <a:solidFill>
                  <a:srgbClr val="535353"/>
                </a:solidFill>
                <a:effectLst/>
                <a:latin typeface="cairo"/>
              </a:rPr>
              <a:t>Product</a:t>
            </a:r>
            <a:r>
              <a:rPr lang="ar-EG" sz="2400" b="0" i="0" dirty="0">
                <a:solidFill>
                  <a:srgbClr val="535353"/>
                </a:solidFill>
                <a:effectLst/>
                <a:latin typeface="cairo"/>
              </a:rPr>
              <a:t> </a:t>
            </a:r>
          </a:p>
          <a:p>
            <a:pPr algn="just" rtl="1"/>
            <a:r>
              <a:rPr lang="ar-JO" sz="2400" b="0" i="0" dirty="0">
                <a:solidFill>
                  <a:srgbClr val="535353"/>
                </a:solidFill>
                <a:effectLst/>
                <a:latin typeface="cairo"/>
              </a:rPr>
              <a:t>السعر </a:t>
            </a:r>
            <a:r>
              <a:rPr lang="en-US" sz="2400" b="0" i="0" dirty="0">
                <a:solidFill>
                  <a:srgbClr val="535353"/>
                </a:solidFill>
                <a:effectLst/>
                <a:latin typeface="cairo"/>
              </a:rPr>
              <a:t>Price</a:t>
            </a:r>
            <a:r>
              <a:rPr lang="ar-EG" sz="2400" b="0" i="0" dirty="0">
                <a:solidFill>
                  <a:srgbClr val="535353"/>
                </a:solidFill>
                <a:effectLst/>
                <a:latin typeface="cairo"/>
              </a:rPr>
              <a:t>  </a:t>
            </a:r>
          </a:p>
          <a:p>
            <a:pPr algn="just" rtl="1"/>
            <a:r>
              <a:rPr lang="ar-JO" sz="2400" b="0" i="0" dirty="0">
                <a:solidFill>
                  <a:srgbClr val="535353"/>
                </a:solidFill>
                <a:effectLst/>
                <a:latin typeface="cairo"/>
              </a:rPr>
              <a:t>المكان </a:t>
            </a:r>
            <a:r>
              <a:rPr lang="en-US" sz="2400" b="0" i="0" dirty="0">
                <a:solidFill>
                  <a:srgbClr val="535353"/>
                </a:solidFill>
                <a:effectLst/>
                <a:latin typeface="cairo"/>
              </a:rPr>
              <a:t>Place</a:t>
            </a:r>
            <a:r>
              <a:rPr lang="ar-EG" sz="2400" b="0" i="0" dirty="0">
                <a:solidFill>
                  <a:srgbClr val="535353"/>
                </a:solidFill>
                <a:effectLst/>
                <a:latin typeface="cairo"/>
              </a:rPr>
              <a:t> </a:t>
            </a:r>
          </a:p>
          <a:p>
            <a:pPr algn="just" rtl="1"/>
            <a:r>
              <a:rPr lang="ar-JO" sz="2400" b="0" i="0" dirty="0">
                <a:solidFill>
                  <a:srgbClr val="535353"/>
                </a:solidFill>
                <a:effectLst/>
                <a:latin typeface="cairo"/>
              </a:rPr>
              <a:t>الترويج </a:t>
            </a:r>
            <a:r>
              <a:rPr lang="en-US" sz="2400" b="0" i="0" dirty="0">
                <a:solidFill>
                  <a:srgbClr val="535353"/>
                </a:solidFill>
                <a:effectLst/>
                <a:latin typeface="cairo"/>
              </a:rPr>
              <a:t>Promotion</a:t>
            </a:r>
            <a:endParaRPr lang="ar-EG" sz="2400" b="0" i="0" dirty="0">
              <a:solidFill>
                <a:srgbClr val="535353"/>
              </a:solidFill>
              <a:effectLst/>
              <a:latin typeface="cairo"/>
            </a:endParaRPr>
          </a:p>
          <a:p>
            <a:pPr algn="just" rtl="1"/>
            <a:endParaRPr lang="en-US" sz="2400" b="0" i="0" dirty="0">
              <a:solidFill>
                <a:srgbClr val="535353"/>
              </a:solidFill>
              <a:effectLst/>
              <a:latin typeface="cairo"/>
            </a:endParaRPr>
          </a:p>
          <a:p>
            <a:pPr algn="just" rtl="1"/>
            <a:r>
              <a:rPr lang="ar-JO" sz="2400" b="0" i="0" dirty="0">
                <a:solidFill>
                  <a:srgbClr val="535353"/>
                </a:solidFill>
                <a:effectLst/>
                <a:latin typeface="cairo"/>
              </a:rPr>
              <a:t>سنوضح فيما يلي لماذا يجب على الشركات استخدام المزيج التسويقي في العمليات التسويقية للمنتجات والخدمات.</a:t>
            </a:r>
          </a:p>
        </p:txBody>
      </p:sp>
      <p:pic>
        <p:nvPicPr>
          <p:cNvPr id="3" name="Picture 2">
            <a:extLst>
              <a:ext uri="{FF2B5EF4-FFF2-40B4-BE49-F238E27FC236}">
                <a16:creationId xmlns:a16="http://schemas.microsoft.com/office/drawing/2014/main" id="{187230D5-C62B-64DD-593D-442FD25974ED}"/>
              </a:ext>
            </a:extLst>
          </p:cNvPr>
          <p:cNvPicPr>
            <a:picLocks noChangeAspect="1"/>
          </p:cNvPicPr>
          <p:nvPr/>
        </p:nvPicPr>
        <p:blipFill>
          <a:blip r:embed="rId3"/>
          <a:stretch>
            <a:fillRect/>
          </a:stretch>
        </p:blipFill>
        <p:spPr>
          <a:xfrm>
            <a:off x="180431" y="1281112"/>
            <a:ext cx="4021179" cy="5212285"/>
          </a:xfrm>
          <a:prstGeom prst="rect">
            <a:avLst/>
          </a:prstGeom>
        </p:spPr>
      </p:pic>
    </p:spTree>
    <p:extLst>
      <p:ext uri="{BB962C8B-B14F-4D97-AF65-F5344CB8AC3E}">
        <p14:creationId xmlns:p14="http://schemas.microsoft.com/office/powerpoint/2010/main" val="3327587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781210-1CF2-2954-B424-CC69395E6E2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402EBF-24AB-6E55-27A5-218EA2E488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EADFD88-A5F4-1B3C-4B83-77AFAFAE38F8}"/>
              </a:ext>
            </a:extLst>
          </p:cNvPr>
          <p:cNvSpPr txBox="1"/>
          <p:nvPr/>
        </p:nvSpPr>
        <p:spPr>
          <a:xfrm>
            <a:off x="1177472" y="649339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095FBFB-B93D-FE9D-E6A9-040920047C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875F19A3-330A-12EF-2357-FCAD1F7E7478}"/>
              </a:ext>
            </a:extLst>
          </p:cNvPr>
          <p:cNvSpPr txBox="1"/>
          <p:nvPr/>
        </p:nvSpPr>
        <p:spPr>
          <a:xfrm>
            <a:off x="4790713" y="603409"/>
            <a:ext cx="7157277" cy="5724644"/>
          </a:xfrm>
          <a:prstGeom prst="rect">
            <a:avLst/>
          </a:prstGeom>
          <a:noFill/>
        </p:spPr>
        <p:txBody>
          <a:bodyPr wrap="square">
            <a:spAutoFit/>
          </a:bodyPr>
          <a:lstStyle/>
          <a:p>
            <a:pPr algn="just" rtl="1">
              <a:lnSpc>
                <a:spcPct val="150000"/>
              </a:lnSpc>
            </a:pPr>
            <a:r>
              <a:rPr lang="ar-JO" sz="2400" b="1" i="0" dirty="0">
                <a:solidFill>
                  <a:srgbClr val="535353"/>
                </a:solidFill>
                <a:effectLst/>
                <a:latin typeface="cairo"/>
              </a:rPr>
              <a:t>استراتيجيات المزيج التسويقي</a:t>
            </a:r>
          </a:p>
          <a:p>
            <a:pPr algn="just" rtl="1">
              <a:lnSpc>
                <a:spcPct val="150000"/>
              </a:lnSpc>
            </a:pPr>
            <a:r>
              <a:rPr lang="ar-JO" sz="2000" b="0" i="0" dirty="0">
                <a:solidFill>
                  <a:srgbClr val="535353"/>
                </a:solidFill>
                <a:effectLst/>
                <a:latin typeface="cairo"/>
              </a:rPr>
              <a:t>في بعض الأحيان تحدث بعض التغيرات الطارئة على الأسواق </a:t>
            </a:r>
            <a:r>
              <a:rPr lang="ar-EG" sz="2000" b="0" i="0" dirty="0">
                <a:solidFill>
                  <a:srgbClr val="535353"/>
                </a:solidFill>
                <a:effectLst/>
                <a:latin typeface="cairo"/>
              </a:rPr>
              <a:t>التي </a:t>
            </a:r>
            <a:r>
              <a:rPr lang="ar-JO" sz="2000" b="0" i="0" dirty="0">
                <a:solidFill>
                  <a:srgbClr val="535353"/>
                </a:solidFill>
                <a:effectLst/>
                <a:latin typeface="cairo"/>
              </a:rPr>
              <a:t>من شأنها </a:t>
            </a:r>
            <a:r>
              <a:rPr lang="ar-EG" sz="2000" b="0" i="0" dirty="0">
                <a:solidFill>
                  <a:srgbClr val="535353"/>
                </a:solidFill>
                <a:effectLst/>
                <a:latin typeface="cairo"/>
              </a:rPr>
              <a:t>ا</a:t>
            </a:r>
            <a:r>
              <a:rPr lang="ar-JO" sz="2000" b="0" i="0" dirty="0">
                <a:solidFill>
                  <a:srgbClr val="535353"/>
                </a:solidFill>
                <a:effectLst/>
                <a:latin typeface="cairo"/>
              </a:rPr>
              <a:t>حداث تأثير على المزيج التسويقي مثل تغير العادات الشرائية للمستهلكين، أو تغير نمط الحياة، </a:t>
            </a:r>
            <a:r>
              <a:rPr lang="ar-EG" sz="2000" b="0" i="0" dirty="0">
                <a:solidFill>
                  <a:srgbClr val="535353"/>
                </a:solidFill>
                <a:effectLst/>
                <a:latin typeface="cairo"/>
              </a:rPr>
              <a:t>أو </a:t>
            </a:r>
            <a:r>
              <a:rPr lang="ar-JO" sz="2000" b="0" i="0" dirty="0">
                <a:solidFill>
                  <a:srgbClr val="535353"/>
                </a:solidFill>
                <a:effectLst/>
                <a:latin typeface="cairo"/>
              </a:rPr>
              <a:t>حدوث تغيرات تقنية وتكنولوجية في الأسواق</a:t>
            </a:r>
            <a:r>
              <a:rPr lang="ar-EG" sz="2000" b="0" i="0" dirty="0">
                <a:solidFill>
                  <a:srgbClr val="535353"/>
                </a:solidFill>
                <a:effectLst/>
                <a:latin typeface="cairo"/>
              </a:rPr>
              <a:t>، </a:t>
            </a:r>
            <a:r>
              <a:rPr lang="ar-JO" sz="2000" b="0" i="0" dirty="0">
                <a:solidFill>
                  <a:srgbClr val="535353"/>
                </a:solidFill>
                <a:effectLst/>
                <a:latin typeface="cairo"/>
              </a:rPr>
              <a:t>الأمر الذي يدعو المسوقين ورواد الأعمال إلى ابتكار تكتيكات مختلفة، تساهم في الوصول للجمهور المستهدف بسهولة، وتحقيق الأهداف التسويقية والربحية، ومن أبرز </a:t>
            </a:r>
            <a:r>
              <a:rPr lang="ar-JO" sz="2000" b="0" i="0" dirty="0">
                <a:effectLst/>
                <a:latin typeface="cairo"/>
              </a:rPr>
              <a:t> </a:t>
            </a:r>
            <a:r>
              <a:rPr lang="ar-JO" sz="2000" b="0" i="0" u="none" strike="noStrike" dirty="0">
                <a:effectLst/>
                <a:latin typeface="cairo"/>
              </a:rPr>
              <a:t>استراتيجيات المزيج التسويقي</a:t>
            </a:r>
            <a:r>
              <a:rPr lang="ar-JO" sz="2000" b="0" i="0" dirty="0">
                <a:effectLst/>
                <a:latin typeface="cairo"/>
              </a:rPr>
              <a:t> </a:t>
            </a:r>
            <a:r>
              <a:rPr lang="ar-JO" sz="2000" b="0" i="0" dirty="0">
                <a:solidFill>
                  <a:srgbClr val="535353"/>
                </a:solidFill>
                <a:effectLst/>
                <a:latin typeface="cairo"/>
              </a:rPr>
              <a:t>الآتي:</a:t>
            </a:r>
          </a:p>
          <a:p>
            <a:pPr algn="just" rtl="1">
              <a:lnSpc>
                <a:spcPct val="150000"/>
              </a:lnSpc>
              <a:buFont typeface="Arial" panose="020B0604020202020204" pitchFamily="34" charset="0"/>
              <a:buChar char="•"/>
            </a:pPr>
            <a:r>
              <a:rPr lang="ar-JO" sz="2000" b="0" i="0" dirty="0">
                <a:solidFill>
                  <a:srgbClr val="535353"/>
                </a:solidFill>
                <a:effectLst/>
                <a:latin typeface="cairo"/>
              </a:rPr>
              <a:t>استخدام منصات التواصل الاجتماعي في الوصول للجمهور والتسويق للمنتجات.</a:t>
            </a:r>
          </a:p>
          <a:p>
            <a:pPr algn="just" rtl="1">
              <a:lnSpc>
                <a:spcPct val="150000"/>
              </a:lnSpc>
              <a:buFont typeface="Arial" panose="020B0604020202020204" pitchFamily="34" charset="0"/>
              <a:buChar char="•"/>
            </a:pPr>
            <a:r>
              <a:rPr lang="ar-JO" sz="2000" b="0" i="0" dirty="0">
                <a:solidFill>
                  <a:srgbClr val="535353"/>
                </a:solidFill>
                <a:effectLst/>
                <a:latin typeface="cairo"/>
              </a:rPr>
              <a:t>استخدام محركات البحث والمواقع الإلكترونية سواء بطرق مجانية أو مدفوعة.</a:t>
            </a:r>
          </a:p>
          <a:p>
            <a:pPr algn="just" rtl="1">
              <a:lnSpc>
                <a:spcPct val="150000"/>
              </a:lnSpc>
              <a:buFont typeface="Arial" panose="020B0604020202020204" pitchFamily="34" charset="0"/>
              <a:buChar char="•"/>
            </a:pPr>
            <a:r>
              <a:rPr lang="ar-JO" sz="2000" b="0" i="0" dirty="0">
                <a:solidFill>
                  <a:srgbClr val="535353"/>
                </a:solidFill>
                <a:effectLst/>
                <a:latin typeface="cairo"/>
              </a:rPr>
              <a:t>استخدام الفيديوهات والصور والقصص في الترويج للمنتجات والعلامات التجارية.</a:t>
            </a:r>
          </a:p>
          <a:p>
            <a:pPr algn="just" rtl="1">
              <a:lnSpc>
                <a:spcPct val="150000"/>
              </a:lnSpc>
              <a:buFont typeface="Arial" panose="020B0604020202020204" pitchFamily="34" charset="0"/>
              <a:buChar char="•"/>
            </a:pPr>
            <a:r>
              <a:rPr lang="ar-JO" sz="2000" b="0" i="0" dirty="0">
                <a:solidFill>
                  <a:srgbClr val="535353"/>
                </a:solidFill>
                <a:effectLst/>
                <a:latin typeface="cairo"/>
              </a:rPr>
              <a:t>تصميم مواقع إلكترونية وتطبيقات الهواتف الذكية واستخدامها في العملية التسويقية.</a:t>
            </a:r>
          </a:p>
          <a:p>
            <a:pPr algn="just" rtl="1">
              <a:lnSpc>
                <a:spcPct val="150000"/>
              </a:lnSpc>
            </a:pPr>
            <a:r>
              <a:rPr lang="ar-JO" sz="2000" b="0" i="0" dirty="0">
                <a:solidFill>
                  <a:srgbClr val="535353"/>
                </a:solidFill>
                <a:effectLst/>
                <a:latin typeface="cairo"/>
              </a:rPr>
              <a:t>وتختلف استراتيجيات المزيج التسويقي التي تستخدم في العملية التسويقية باختلاف طبيعة المنتج</a:t>
            </a:r>
            <a:r>
              <a:rPr lang="ar-EG" sz="2000" b="0" i="0" dirty="0">
                <a:solidFill>
                  <a:srgbClr val="535353"/>
                </a:solidFill>
                <a:effectLst/>
                <a:latin typeface="cairo"/>
              </a:rPr>
              <a:t>ات</a:t>
            </a:r>
            <a:r>
              <a:rPr lang="ar-JO" sz="2000" b="0" i="0" dirty="0">
                <a:solidFill>
                  <a:srgbClr val="535353"/>
                </a:solidFill>
                <a:effectLst/>
                <a:latin typeface="cairo"/>
              </a:rPr>
              <a:t> والخدم</a:t>
            </a:r>
            <a:r>
              <a:rPr lang="ar-EG" sz="2000" b="0" i="0" dirty="0">
                <a:solidFill>
                  <a:srgbClr val="535353"/>
                </a:solidFill>
                <a:effectLst/>
                <a:latin typeface="cairo"/>
              </a:rPr>
              <a:t>ات </a:t>
            </a:r>
            <a:r>
              <a:rPr lang="ar-JO" sz="2000" b="0" i="0" dirty="0">
                <a:solidFill>
                  <a:srgbClr val="535353"/>
                </a:solidFill>
                <a:effectLst/>
                <a:latin typeface="cairo"/>
              </a:rPr>
              <a:t> التي تقدمها الشركات وطبيعة العملاء المستهدفين.</a:t>
            </a:r>
          </a:p>
        </p:txBody>
      </p:sp>
      <p:pic>
        <p:nvPicPr>
          <p:cNvPr id="3" name="Picture 2">
            <a:extLst>
              <a:ext uri="{FF2B5EF4-FFF2-40B4-BE49-F238E27FC236}">
                <a16:creationId xmlns:a16="http://schemas.microsoft.com/office/drawing/2014/main" id="{9D8FD6D5-3055-EA21-5C4D-B6CE4BAF6C44}"/>
              </a:ext>
            </a:extLst>
          </p:cNvPr>
          <p:cNvPicPr>
            <a:picLocks noChangeAspect="1"/>
          </p:cNvPicPr>
          <p:nvPr/>
        </p:nvPicPr>
        <p:blipFill>
          <a:blip r:embed="rId3"/>
          <a:stretch>
            <a:fillRect/>
          </a:stretch>
        </p:blipFill>
        <p:spPr>
          <a:xfrm>
            <a:off x="180431" y="1281112"/>
            <a:ext cx="4021179" cy="5212285"/>
          </a:xfrm>
          <a:prstGeom prst="rect">
            <a:avLst/>
          </a:prstGeom>
        </p:spPr>
      </p:pic>
    </p:spTree>
    <p:extLst>
      <p:ext uri="{BB962C8B-B14F-4D97-AF65-F5344CB8AC3E}">
        <p14:creationId xmlns:p14="http://schemas.microsoft.com/office/powerpoint/2010/main" val="2256524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E29AE3-E1D7-7039-ABB1-B29F625E457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F24C1F-B332-BA69-87DB-DBB3DBEC7129}"/>
              </a:ext>
            </a:extLst>
          </p:cNvPr>
          <p:cNvSpPr/>
          <p:nvPr/>
        </p:nvSpPr>
        <p:spPr>
          <a:xfrm>
            <a:off x="2626178" y="500900"/>
            <a:ext cx="904966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9825C2B-5BB8-C7B8-6263-1FD9A121D418}"/>
              </a:ext>
            </a:extLst>
          </p:cNvPr>
          <p:cNvSpPr txBox="1"/>
          <p:nvPr/>
        </p:nvSpPr>
        <p:spPr>
          <a:xfrm>
            <a:off x="1177472" y="649339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008D013-F545-3250-C817-7EB5452BDB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D5884EB-FE35-F95A-6B09-867A8721D27D}"/>
              </a:ext>
            </a:extLst>
          </p:cNvPr>
          <p:cNvSpPr txBox="1"/>
          <p:nvPr/>
        </p:nvSpPr>
        <p:spPr>
          <a:xfrm>
            <a:off x="4553238" y="872178"/>
            <a:ext cx="7157277" cy="5262979"/>
          </a:xfrm>
          <a:prstGeom prst="rect">
            <a:avLst/>
          </a:prstGeom>
          <a:noFill/>
        </p:spPr>
        <p:txBody>
          <a:bodyPr wrap="square">
            <a:spAutoFit/>
          </a:bodyPr>
          <a:lstStyle/>
          <a:p>
            <a:pPr algn="r" rtl="1">
              <a:lnSpc>
                <a:spcPct val="150000"/>
              </a:lnSpc>
            </a:pPr>
            <a:r>
              <a:rPr lang="ar-JO" sz="2400" b="1" i="0" dirty="0">
                <a:solidFill>
                  <a:srgbClr val="535353"/>
                </a:solidFill>
                <a:effectLst/>
                <a:latin typeface="cairo"/>
              </a:rPr>
              <a:t>كيف يعمل المزيج التسويقي؟</a:t>
            </a:r>
          </a:p>
          <a:p>
            <a:pPr algn="just" rtl="1">
              <a:lnSpc>
                <a:spcPct val="150000"/>
              </a:lnSpc>
            </a:pPr>
            <a:r>
              <a:rPr lang="ar-JO" sz="2000" b="0" i="0" u="none" strike="noStrike" dirty="0">
                <a:effectLst/>
                <a:latin typeface="cairo"/>
              </a:rPr>
              <a:t>المزيج التسويقي</a:t>
            </a:r>
            <a:r>
              <a:rPr lang="ar-JO" sz="2000" b="0" i="0" dirty="0">
                <a:effectLst/>
                <a:latin typeface="cairo"/>
              </a:rPr>
              <a:t> </a:t>
            </a:r>
            <a:r>
              <a:rPr lang="ar-JO" sz="2000" b="0" i="0" dirty="0">
                <a:solidFill>
                  <a:srgbClr val="535353"/>
                </a:solidFill>
                <a:effectLst/>
                <a:latin typeface="cairo"/>
              </a:rPr>
              <a:t>هو إطار فكري يساعد المسوقين في وضع خطط استراتيجية تزيد من فاعلية العملية التسويقية.</a:t>
            </a:r>
          </a:p>
          <a:p>
            <a:pPr algn="just" rtl="1">
              <a:lnSpc>
                <a:spcPct val="150000"/>
              </a:lnSpc>
            </a:pPr>
            <a:r>
              <a:rPr lang="ar-JO" sz="2000" b="0" i="0" dirty="0">
                <a:solidFill>
                  <a:srgbClr val="535353"/>
                </a:solidFill>
                <a:effectLst/>
                <a:latin typeface="cairo"/>
              </a:rPr>
              <a:t>لأنه يمكّنهم من الحصول على إجابات لبعض الاسئلة المهمة، مثل:</a:t>
            </a:r>
          </a:p>
          <a:p>
            <a:pPr algn="just" rtl="1">
              <a:lnSpc>
                <a:spcPct val="150000"/>
              </a:lnSpc>
              <a:buFont typeface="Arial" panose="020B0604020202020204" pitchFamily="34" charset="0"/>
              <a:buChar char="•"/>
            </a:pPr>
            <a:r>
              <a:rPr lang="ar-JO" sz="2000" b="0" i="0" dirty="0">
                <a:solidFill>
                  <a:srgbClr val="535353"/>
                </a:solidFill>
                <a:effectLst/>
                <a:latin typeface="cairo"/>
              </a:rPr>
              <a:t>ما هو المنتج وماهي فوائده ومميزاته؟</a:t>
            </a:r>
          </a:p>
          <a:p>
            <a:pPr algn="just" rtl="1">
              <a:lnSpc>
                <a:spcPct val="150000"/>
              </a:lnSpc>
              <a:buFont typeface="Arial" panose="020B0604020202020204" pitchFamily="34" charset="0"/>
              <a:buChar char="•"/>
            </a:pPr>
            <a:r>
              <a:rPr lang="ar-JO" sz="2000" b="0" i="0" dirty="0">
                <a:solidFill>
                  <a:srgbClr val="535353"/>
                </a:solidFill>
                <a:effectLst/>
                <a:latin typeface="cairo"/>
              </a:rPr>
              <a:t>من هو الجمهور المستهدف؟ وما هي المشاكل التي تواجههم وكيف يعمل هذا المنتج على حلها؟</a:t>
            </a:r>
          </a:p>
          <a:p>
            <a:pPr algn="just" rtl="1">
              <a:lnSpc>
                <a:spcPct val="150000"/>
              </a:lnSpc>
              <a:buFont typeface="Arial" panose="020B0604020202020204" pitchFamily="34" charset="0"/>
              <a:buChar char="•"/>
            </a:pPr>
            <a:r>
              <a:rPr lang="ar-JO" sz="2000" b="0" i="0" dirty="0">
                <a:solidFill>
                  <a:srgbClr val="535353"/>
                </a:solidFill>
                <a:effectLst/>
                <a:latin typeface="cairo"/>
              </a:rPr>
              <a:t>ما هو سعر المنتج؟ وسعر </a:t>
            </a:r>
            <a:r>
              <a:rPr lang="ar-EG" sz="2000" b="0" i="0" dirty="0">
                <a:solidFill>
                  <a:srgbClr val="535353"/>
                </a:solidFill>
                <a:effectLst/>
                <a:latin typeface="cairo"/>
              </a:rPr>
              <a:t>ال</a:t>
            </a:r>
            <a:r>
              <a:rPr lang="ar-JO" sz="2000" b="0" i="0" dirty="0">
                <a:solidFill>
                  <a:srgbClr val="535353"/>
                </a:solidFill>
                <a:effectLst/>
                <a:latin typeface="cairo"/>
              </a:rPr>
              <a:t>منتج المنافس؟ واستراتيجيات تسعير المنتج؟</a:t>
            </a:r>
          </a:p>
          <a:p>
            <a:pPr algn="just" rtl="1">
              <a:lnSpc>
                <a:spcPct val="150000"/>
              </a:lnSpc>
              <a:buFont typeface="Arial" panose="020B0604020202020204" pitchFamily="34" charset="0"/>
              <a:buChar char="•"/>
            </a:pPr>
            <a:r>
              <a:rPr lang="ar-JO" sz="2000" b="0" i="0" dirty="0">
                <a:solidFill>
                  <a:srgbClr val="535353"/>
                </a:solidFill>
                <a:effectLst/>
                <a:latin typeface="cairo"/>
              </a:rPr>
              <a:t>ما هي العلامة التجارية؟ وما هو شعارها؟ وهل يتناسب المنتج مع هذه العلامة أم لا؟</a:t>
            </a:r>
          </a:p>
          <a:p>
            <a:pPr algn="just" rtl="1">
              <a:lnSpc>
                <a:spcPct val="150000"/>
              </a:lnSpc>
            </a:pPr>
            <a:r>
              <a:rPr lang="ar-JO" sz="2000" b="0" i="0" dirty="0">
                <a:solidFill>
                  <a:srgbClr val="535353"/>
                </a:solidFill>
                <a:effectLst/>
                <a:latin typeface="cairo"/>
              </a:rPr>
              <a:t>كل هذه الأسئلة يتم الإجابة عليها من خلال المزيج التسويقي مما يساعد المسوقين في وضع خطط</a:t>
            </a:r>
            <a:r>
              <a:rPr lang="ar-EG" sz="2000" b="0" i="0" dirty="0">
                <a:solidFill>
                  <a:srgbClr val="535353"/>
                </a:solidFill>
                <a:effectLst/>
                <a:latin typeface="cairo"/>
              </a:rPr>
              <a:t> </a:t>
            </a:r>
            <a:r>
              <a:rPr lang="ar-JO" sz="2000" b="0" i="0" dirty="0">
                <a:solidFill>
                  <a:srgbClr val="535353"/>
                </a:solidFill>
                <a:effectLst/>
                <a:latin typeface="cairo"/>
              </a:rPr>
              <a:t>تسويقية تناسب كل مرحلة من مراحل المزيج التسويقي.</a:t>
            </a:r>
          </a:p>
        </p:txBody>
      </p:sp>
      <p:pic>
        <p:nvPicPr>
          <p:cNvPr id="3" name="Picture 2">
            <a:extLst>
              <a:ext uri="{FF2B5EF4-FFF2-40B4-BE49-F238E27FC236}">
                <a16:creationId xmlns:a16="http://schemas.microsoft.com/office/drawing/2014/main" id="{50C11E30-88AE-FCA5-D3DF-902286E03288}"/>
              </a:ext>
            </a:extLst>
          </p:cNvPr>
          <p:cNvPicPr>
            <a:picLocks noChangeAspect="1"/>
          </p:cNvPicPr>
          <p:nvPr/>
        </p:nvPicPr>
        <p:blipFill>
          <a:blip r:embed="rId3"/>
          <a:stretch>
            <a:fillRect/>
          </a:stretch>
        </p:blipFill>
        <p:spPr>
          <a:xfrm>
            <a:off x="180431" y="1281112"/>
            <a:ext cx="4021179" cy="5212285"/>
          </a:xfrm>
          <a:prstGeom prst="rect">
            <a:avLst/>
          </a:prstGeom>
        </p:spPr>
      </p:pic>
    </p:spTree>
    <p:extLst>
      <p:ext uri="{BB962C8B-B14F-4D97-AF65-F5344CB8AC3E}">
        <p14:creationId xmlns:p14="http://schemas.microsoft.com/office/powerpoint/2010/main" val="33732083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90256FC-5E1B-7394-9BEF-6C9D78C3729E}"/>
              </a:ext>
            </a:extLst>
          </p:cNvPr>
          <p:cNvPicPr>
            <a:picLocks noChangeAspect="1"/>
          </p:cNvPicPr>
          <p:nvPr/>
        </p:nvPicPr>
        <p:blipFill>
          <a:blip r:embed="rId2"/>
          <a:stretch>
            <a:fillRect/>
          </a:stretch>
        </p:blipFill>
        <p:spPr>
          <a:xfrm>
            <a:off x="19051" y="0"/>
            <a:ext cx="12192000" cy="6858000"/>
          </a:xfrm>
          <a:prstGeom prst="rect">
            <a:avLst/>
          </a:prstGeom>
        </p:spPr>
      </p:pic>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style>
          <a:lnRef idx="2">
            <a:schemeClr val="accent1"/>
          </a:lnRef>
          <a:fillRef idx="1">
            <a:schemeClr val="lt1"/>
          </a:fillRef>
          <a:effectRef idx="0">
            <a:schemeClr val="accent1"/>
          </a:effectRef>
          <a:fontRef idx="minor">
            <a:schemeClr val="dk1"/>
          </a:fontRef>
        </p:style>
      </p:pic>
      <p:sp>
        <p:nvSpPr>
          <p:cNvPr id="9" name="TextBox 8">
            <a:extLst>
              <a:ext uri="{FF2B5EF4-FFF2-40B4-BE49-F238E27FC236}">
                <a16:creationId xmlns:a16="http://schemas.microsoft.com/office/drawing/2014/main" id="{921DA5DB-BE1F-986F-7398-E036D494F64A}"/>
              </a:ext>
            </a:extLst>
          </p:cNvPr>
          <p:cNvSpPr txBox="1"/>
          <p:nvPr/>
        </p:nvSpPr>
        <p:spPr>
          <a:xfrm>
            <a:off x="5205655" y="165259"/>
            <a:ext cx="6805914" cy="52322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rtl="1"/>
            <a:r>
              <a:rPr lang="ar-EG" sz="2800" b="1" dirty="0"/>
              <a:t>أ</a:t>
            </a:r>
            <a:r>
              <a:rPr lang="ar-JO" sz="2800" b="1" dirty="0"/>
              <a:t>ثر ال</a:t>
            </a:r>
            <a:r>
              <a:rPr lang="ar-EG" sz="2800" b="1" dirty="0"/>
              <a:t>أ</a:t>
            </a:r>
            <a:r>
              <a:rPr lang="ar-JO" sz="2800" b="1" dirty="0"/>
              <a:t>خلاق على المزيج التسوي</a:t>
            </a:r>
            <a:r>
              <a:rPr lang="ar-EG" sz="2800" b="1" dirty="0"/>
              <a:t>قي</a:t>
            </a:r>
            <a:r>
              <a:rPr lang="ar-JO" sz="2800" b="1" dirty="0"/>
              <a:t> </a:t>
            </a:r>
            <a:endParaRPr lang="en-US" sz="2800" b="1" dirty="0"/>
          </a:p>
        </p:txBody>
      </p:sp>
      <p:sp>
        <p:nvSpPr>
          <p:cNvPr id="4" name="TextBox 3">
            <a:extLst>
              <a:ext uri="{FF2B5EF4-FFF2-40B4-BE49-F238E27FC236}">
                <a16:creationId xmlns:a16="http://schemas.microsoft.com/office/drawing/2014/main" id="{2DB31CF7-AE35-1602-740A-569549552A13}"/>
              </a:ext>
            </a:extLst>
          </p:cNvPr>
          <p:cNvSpPr txBox="1"/>
          <p:nvPr/>
        </p:nvSpPr>
        <p:spPr>
          <a:xfrm>
            <a:off x="5651236" y="3050947"/>
            <a:ext cx="6275614" cy="193899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rtl="1"/>
            <a:r>
              <a:rPr lang="ar-JO" sz="2400" dirty="0"/>
              <a:t>أثر الأخلاق على المزيج التسويقي </a:t>
            </a:r>
            <a:endParaRPr lang="ar-EG" sz="2400" dirty="0"/>
          </a:p>
          <a:p>
            <a:pPr algn="just" rtl="1"/>
            <a:r>
              <a:rPr lang="ar-JO" sz="2400" dirty="0">
                <a:solidFill>
                  <a:srgbClr val="FF0000"/>
                </a:solidFill>
              </a:rPr>
              <a:t> </a:t>
            </a:r>
            <a:r>
              <a:rPr lang="ar-JO" sz="2400" dirty="0">
                <a:solidFill>
                  <a:schemeClr val="tx1"/>
                </a:solidFill>
              </a:rPr>
              <a:t>يسعى رجال التسويق </a:t>
            </a:r>
            <a:r>
              <a:rPr lang="ar-JO" sz="2400" dirty="0"/>
              <a:t>للتأثير على سلوك المستهلك بمختلف التطبيقات التسويقية المعدة، هذا ومن أجل کشف أثر الأخلاق على سلوك المستهلك سنحاول بيان العلاقة التي تربط الأخلاق بتلك التطبيقات.</a:t>
            </a:r>
          </a:p>
        </p:txBody>
      </p:sp>
    </p:spTree>
    <p:extLst>
      <p:ext uri="{BB962C8B-B14F-4D97-AF65-F5344CB8AC3E}">
        <p14:creationId xmlns:p14="http://schemas.microsoft.com/office/powerpoint/2010/main" val="696549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7A673E4-4C8E-F82A-8014-854A0272E762}"/>
              </a:ext>
            </a:extLst>
          </p:cNvPr>
          <p:cNvPicPr>
            <a:picLocks noChangeAspect="1"/>
          </p:cNvPicPr>
          <p:nvPr/>
        </p:nvPicPr>
        <p:blipFill>
          <a:blip r:embed="rId2"/>
          <a:stretch>
            <a:fillRect/>
          </a:stretch>
        </p:blipFill>
        <p:spPr>
          <a:xfrm>
            <a:off x="0" y="0"/>
            <a:ext cx="12192000" cy="6858000"/>
          </a:xfrm>
          <a:prstGeom prst="rect">
            <a:avLst/>
          </a:prstGeom>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4398711" y="6440492"/>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D348256-E2A9-8D81-DD63-70604F841097}"/>
              </a:ext>
            </a:extLst>
          </p:cNvPr>
          <p:cNvSpPr txBox="1"/>
          <p:nvPr/>
        </p:nvSpPr>
        <p:spPr>
          <a:xfrm>
            <a:off x="5738091" y="546619"/>
            <a:ext cx="6273478" cy="461665"/>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r" rtl="1"/>
            <a:r>
              <a:rPr lang="ar-JO" sz="2400" b="1" dirty="0"/>
              <a:t>المطلب الاول: </a:t>
            </a:r>
            <a:r>
              <a:rPr lang="ar-EG" sz="2400" b="1" dirty="0"/>
              <a:t>المنتج </a:t>
            </a:r>
            <a:r>
              <a:rPr lang="ar-JO" sz="2400" b="1" dirty="0"/>
              <a:t>من المنظور ال</a:t>
            </a:r>
            <a:r>
              <a:rPr lang="ar-EG" sz="2400" b="1" dirty="0"/>
              <a:t>أ</a:t>
            </a:r>
            <a:r>
              <a:rPr lang="ar-JO" sz="2400" b="1" dirty="0"/>
              <a:t>خلاقي</a:t>
            </a:r>
            <a:endParaRPr lang="en-US" sz="2400" b="1" dirty="0"/>
          </a:p>
        </p:txBody>
      </p:sp>
      <p:sp>
        <p:nvSpPr>
          <p:cNvPr id="9" name="TextBox 8">
            <a:extLst>
              <a:ext uri="{FF2B5EF4-FFF2-40B4-BE49-F238E27FC236}">
                <a16:creationId xmlns:a16="http://schemas.microsoft.com/office/drawing/2014/main" id="{D3640B95-C244-A9E4-EB41-147D22C579ED}"/>
              </a:ext>
            </a:extLst>
          </p:cNvPr>
          <p:cNvSpPr txBox="1"/>
          <p:nvPr/>
        </p:nvSpPr>
        <p:spPr>
          <a:xfrm>
            <a:off x="1333001" y="3316908"/>
            <a:ext cx="9465628" cy="3046988"/>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gn="just" rtl="1"/>
            <a:endParaRPr lang="ar-JO" sz="2400" dirty="0">
              <a:cs typeface="+mj-cs"/>
            </a:endParaRPr>
          </a:p>
          <a:p>
            <a:pPr marL="342900" indent="-342900" algn="just" rtl="1">
              <a:buFont typeface="Arial" pitchFamily="34" charset="0"/>
              <a:buChar char="•"/>
            </a:pPr>
            <a:r>
              <a:rPr lang="ar-JO" sz="2400" b="1" dirty="0">
                <a:cs typeface="+mj-cs"/>
              </a:rPr>
              <a:t>المطلب الأول: </a:t>
            </a:r>
            <a:r>
              <a:rPr lang="ar-JO" sz="2400" dirty="0">
                <a:cs typeface="+mj-cs"/>
              </a:rPr>
              <a:t>المنتج من المنظور الأخلاقي </a:t>
            </a:r>
            <a:endParaRPr lang="ar-EG" sz="2400" dirty="0">
              <a:cs typeface="+mj-cs"/>
            </a:endParaRPr>
          </a:p>
          <a:p>
            <a:pPr algn="just" rtl="1"/>
            <a:r>
              <a:rPr lang="ar-JO" sz="2400" dirty="0">
                <a:solidFill>
                  <a:schemeClr val="tx1"/>
                </a:solidFill>
                <a:cs typeface="+mj-cs"/>
              </a:rPr>
              <a:t>يعتبر المنتج محل التبادل سواء كان سلعة أو خدمة، هو العنصر الذي يحمل القيمة التي يرجو المستهلك تحقيقها. ومع تزايد تعقد الحياة البشرية زادت الحاجات والرغبات الأمر الذي دفع المنظمات إلى التنويع والابتكار في المنتجات لكي تقتنص فرصة إشباع المزيد من الحاجات. كما أن ضغط المنافسة أحدث تسارع</a:t>
            </a:r>
            <a:r>
              <a:rPr lang="ar-EG" sz="2400" dirty="0">
                <a:solidFill>
                  <a:schemeClr val="tx1"/>
                </a:solidFill>
                <a:cs typeface="+mj-cs"/>
              </a:rPr>
              <a:t>اً</a:t>
            </a:r>
            <a:r>
              <a:rPr lang="ar-JO" sz="2400" dirty="0">
                <a:solidFill>
                  <a:schemeClr val="tx1"/>
                </a:solidFill>
                <a:cs typeface="+mj-cs"/>
              </a:rPr>
              <a:t> بين المنظمات للبحث في تطوير منتجات تمنحها القدرة التنافسية.سنعرض من خلال هذا المطلب عدد</a:t>
            </a:r>
            <a:r>
              <a:rPr lang="ar-EG" sz="2400" dirty="0">
                <a:solidFill>
                  <a:schemeClr val="tx1"/>
                </a:solidFill>
                <a:cs typeface="+mj-cs"/>
              </a:rPr>
              <a:t>اً</a:t>
            </a:r>
            <a:r>
              <a:rPr lang="ar-JO" sz="2400" dirty="0">
                <a:solidFill>
                  <a:schemeClr val="tx1"/>
                </a:solidFill>
                <a:cs typeface="+mj-cs"/>
              </a:rPr>
              <a:t> من القضايا المتعلقة بالمنتج محاولين إظهار أهمية الأخلاق في ضبط العمليات المتعلقة بالمنتج من خلال ال</a:t>
            </a:r>
            <a:r>
              <a:rPr lang="ar-EG" sz="2400" dirty="0">
                <a:solidFill>
                  <a:schemeClr val="tx1"/>
                </a:solidFill>
                <a:cs typeface="+mj-cs"/>
              </a:rPr>
              <a:t>إ</a:t>
            </a:r>
            <a:r>
              <a:rPr lang="ar-JO" sz="2400" dirty="0">
                <a:solidFill>
                  <a:schemeClr val="tx1"/>
                </a:solidFill>
                <a:cs typeface="+mj-cs"/>
              </a:rPr>
              <a:t>لتزام بالقيم الأخلاقية</a:t>
            </a:r>
            <a:r>
              <a:rPr lang="ar-EG" sz="2400" dirty="0">
                <a:solidFill>
                  <a:schemeClr val="tx1"/>
                </a:solidFill>
                <a:cs typeface="+mj-cs"/>
              </a:rPr>
              <a:t>.</a:t>
            </a:r>
            <a:endParaRPr lang="en-US" sz="2400" dirty="0">
              <a:solidFill>
                <a:schemeClr val="tx1"/>
              </a:solidFill>
              <a:cs typeface="+mj-cs"/>
            </a:endParaRPr>
          </a:p>
        </p:txBody>
      </p:sp>
    </p:spTree>
    <p:extLst>
      <p:ext uri="{BB962C8B-B14F-4D97-AF65-F5344CB8AC3E}">
        <p14:creationId xmlns:p14="http://schemas.microsoft.com/office/powerpoint/2010/main" val="32629582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9AD188C-BC8F-93B6-BC7C-EC060FD08CB3}"/>
              </a:ext>
            </a:extLst>
          </p:cNvPr>
          <p:cNvPicPr>
            <a:picLocks noChangeAspect="1"/>
          </p:cNvPicPr>
          <p:nvPr/>
        </p:nvPicPr>
        <p:blipFill>
          <a:blip r:embed="rId2"/>
          <a:stretch>
            <a:fillRect/>
          </a:stretch>
        </p:blipFill>
        <p:spPr>
          <a:xfrm>
            <a:off x="1" y="0"/>
            <a:ext cx="12208202" cy="6858000"/>
          </a:xfrm>
          <a:prstGeom prst="rect">
            <a:avLst/>
          </a:prstGeom>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5B18C4-7A72-C7B4-2441-0B1CF5478BA0}"/>
              </a:ext>
            </a:extLst>
          </p:cNvPr>
          <p:cNvSpPr txBox="1"/>
          <p:nvPr/>
        </p:nvSpPr>
        <p:spPr>
          <a:xfrm>
            <a:off x="398145" y="1169495"/>
            <a:ext cx="5142684" cy="5078313"/>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just" rtl="1"/>
            <a:r>
              <a:rPr lang="ar-JO" sz="2400" b="1" dirty="0"/>
              <a:t>ال</a:t>
            </a:r>
            <a:r>
              <a:rPr lang="ar-EG" sz="2400" b="1" dirty="0"/>
              <a:t>أ</a:t>
            </a:r>
            <a:r>
              <a:rPr lang="ar-JO" sz="2400" b="1" dirty="0"/>
              <a:t>خلاق و</a:t>
            </a:r>
            <a:r>
              <a:rPr lang="ar-EG" sz="2400" b="1" dirty="0"/>
              <a:t>أ</a:t>
            </a:r>
            <a:r>
              <a:rPr lang="ar-JO" sz="2400" b="1" dirty="0"/>
              <a:t>ثرها في تحسين الجودة </a:t>
            </a:r>
          </a:p>
          <a:p>
            <a:pPr algn="just" rtl="1"/>
            <a:endParaRPr lang="ar-JO" sz="2000" dirty="0"/>
          </a:p>
          <a:p>
            <a:pPr algn="just" rtl="1"/>
            <a:r>
              <a:rPr lang="ar-JO" sz="2000" dirty="0"/>
              <a:t>الجودة هي مدى ملائمة المنتج للاستخدام اي القدرة على تقديم </a:t>
            </a:r>
            <a:r>
              <a:rPr lang="ar-EG" sz="2000" dirty="0"/>
              <a:t>أ</a:t>
            </a:r>
            <a:r>
              <a:rPr lang="ar-JO" sz="2000" dirty="0"/>
              <a:t>فضل و</a:t>
            </a:r>
            <a:r>
              <a:rPr lang="ar-EG" sz="2000" dirty="0"/>
              <a:t>أ</a:t>
            </a:r>
            <a:r>
              <a:rPr lang="ar-JO" sz="2000" dirty="0"/>
              <a:t>صدق صفات</a:t>
            </a:r>
            <a:r>
              <a:rPr lang="ar-EG" sz="2000" dirty="0"/>
              <a:t>.</a:t>
            </a:r>
            <a:endParaRPr lang="ar-JO" sz="2000" dirty="0"/>
          </a:p>
          <a:p>
            <a:pPr algn="just" rtl="1"/>
            <a:r>
              <a:rPr lang="ar-JO" sz="2000" dirty="0"/>
              <a:t>والمنتج الجيد هو المنتج الذي يعتبر حل</a:t>
            </a:r>
            <a:r>
              <a:rPr lang="ar-EG" sz="2000" dirty="0"/>
              <a:t>اً</a:t>
            </a:r>
            <a:r>
              <a:rPr lang="ar-JO" sz="2000" dirty="0"/>
              <a:t> لمشاكل المستهلك وليس مصدر ازعاج</a:t>
            </a:r>
            <a:r>
              <a:rPr lang="ar-EG" sz="2000" dirty="0"/>
              <a:t> له.</a:t>
            </a:r>
            <a:r>
              <a:rPr lang="ar-JO" sz="2000" dirty="0"/>
              <a:t> </a:t>
            </a:r>
          </a:p>
          <a:p>
            <a:pPr algn="just" rtl="1"/>
            <a:r>
              <a:rPr lang="ar-JO" sz="2000" dirty="0"/>
              <a:t>لعبت ال</a:t>
            </a:r>
            <a:r>
              <a:rPr lang="ar-EG" sz="2000" dirty="0"/>
              <a:t>أ</a:t>
            </a:r>
            <a:r>
              <a:rPr lang="ar-JO" sz="2000" dirty="0"/>
              <a:t>خلاق دورا</a:t>
            </a:r>
            <a:r>
              <a:rPr lang="ar-EG" sz="2000" dirty="0"/>
              <a:t>ً</a:t>
            </a:r>
            <a:r>
              <a:rPr lang="ar-JO" sz="2000" dirty="0"/>
              <a:t> بارزا</a:t>
            </a:r>
            <a:r>
              <a:rPr lang="ar-EG" sz="2000" dirty="0"/>
              <a:t>ً</a:t>
            </a:r>
            <a:r>
              <a:rPr lang="ar-JO" sz="2000" dirty="0"/>
              <a:t> في ادارة الجودة الشاملة خصوصا</a:t>
            </a:r>
            <a:r>
              <a:rPr lang="ar-EG" sz="2000" dirty="0"/>
              <a:t>ً</a:t>
            </a:r>
            <a:r>
              <a:rPr lang="ar-JO" sz="2000" dirty="0"/>
              <a:t> فيما يتعلق بالتوافق حول شعار القيام بالش</a:t>
            </a:r>
            <a:r>
              <a:rPr lang="ar-EG" sz="2000" dirty="0"/>
              <a:t>ئ</a:t>
            </a:r>
            <a:r>
              <a:rPr lang="ar-JO" sz="2000" dirty="0"/>
              <a:t> الصحيح من </a:t>
            </a:r>
            <a:r>
              <a:rPr lang="ar-EG" sz="2000" dirty="0"/>
              <a:t>أول </a:t>
            </a:r>
            <a:r>
              <a:rPr lang="ar-JO" sz="2000" dirty="0"/>
              <a:t>مرة</a:t>
            </a:r>
            <a:r>
              <a:rPr lang="ar-EG" sz="2000" dirty="0"/>
              <a:t>.</a:t>
            </a:r>
            <a:endParaRPr lang="ar-JO" sz="2000" dirty="0"/>
          </a:p>
          <a:p>
            <a:pPr algn="just" rtl="1"/>
            <a:r>
              <a:rPr lang="ar-JO" sz="2000" dirty="0"/>
              <a:t>وكذلك اعتبار ادارة الجودة الشاملة متضمنة ضمن المدونات ال</a:t>
            </a:r>
            <a:r>
              <a:rPr lang="ar-EG" sz="2000" dirty="0"/>
              <a:t>أ</a:t>
            </a:r>
            <a:r>
              <a:rPr lang="ar-JO" sz="2000" dirty="0"/>
              <a:t>خلاقية للمنظمات</a:t>
            </a:r>
            <a:r>
              <a:rPr lang="ar-EG" sz="2000" dirty="0"/>
              <a:t> </a:t>
            </a:r>
            <a:r>
              <a:rPr lang="ar-JO" sz="2000" dirty="0"/>
              <a:t>بما انها تنتمي </a:t>
            </a:r>
            <a:r>
              <a:rPr lang="ar-EG" sz="2000" dirty="0"/>
              <a:t>إلى مجال الاحكام </a:t>
            </a:r>
            <a:r>
              <a:rPr lang="ar-JO" sz="2000" dirty="0"/>
              <a:t>ال</a:t>
            </a:r>
            <a:r>
              <a:rPr lang="ar-EG" sz="2000" dirty="0"/>
              <a:t>أ</a:t>
            </a:r>
            <a:r>
              <a:rPr lang="ar-JO" sz="2000" dirty="0"/>
              <a:t>خلاقية  المتعلقة  بما هو صواب وما هو خاطئ</a:t>
            </a:r>
            <a:r>
              <a:rPr lang="ar-EG" sz="2000" dirty="0"/>
              <a:t>.</a:t>
            </a:r>
            <a:endParaRPr lang="ar-JO" sz="2000" dirty="0"/>
          </a:p>
          <a:p>
            <a:pPr algn="just" rtl="1"/>
            <a:r>
              <a:rPr lang="ar-JO" sz="2000" dirty="0"/>
              <a:t>كما لادارة الجودة الشاملة تضمينات </a:t>
            </a:r>
            <a:r>
              <a:rPr lang="ar-EG" sz="2000" dirty="0"/>
              <a:t>أ</a:t>
            </a:r>
            <a:r>
              <a:rPr lang="ar-JO" sz="2000" dirty="0"/>
              <a:t>خلاقية خاصة والتي لا تعتبر عادة واضحة في مدونة </a:t>
            </a:r>
            <a:r>
              <a:rPr lang="ar-EG" sz="2000" dirty="0"/>
              <a:t>أ</a:t>
            </a:r>
            <a:r>
              <a:rPr lang="ar-JO" sz="2000" dirty="0"/>
              <a:t>خلاقيات ال</a:t>
            </a:r>
            <a:r>
              <a:rPr lang="ar-EG" sz="2000" dirty="0"/>
              <a:t>أ</a:t>
            </a:r>
            <a:r>
              <a:rPr lang="ar-JO" sz="2000" dirty="0"/>
              <a:t>عمال وعلى هذا لا يمكن اعتبار الجودة الرديئة حدث غير </a:t>
            </a:r>
            <a:r>
              <a:rPr lang="ar-EG" sz="2000" dirty="0"/>
              <a:t>أ</a:t>
            </a:r>
            <a:r>
              <a:rPr lang="ar-JO" sz="2000" dirty="0"/>
              <a:t>خلاقي فحسب بل هي ممارسة ليست مبنية على حكمة</a:t>
            </a:r>
            <a:r>
              <a:rPr lang="ar-EG" sz="2000" dirty="0"/>
              <a:t>.</a:t>
            </a:r>
            <a:r>
              <a:rPr lang="ar-JO" sz="2000" dirty="0"/>
              <a:t>  </a:t>
            </a:r>
            <a:endParaRPr lang="en-US" sz="2000" dirty="0"/>
          </a:p>
        </p:txBody>
      </p:sp>
    </p:spTree>
    <p:extLst>
      <p:ext uri="{BB962C8B-B14F-4D97-AF65-F5344CB8AC3E}">
        <p14:creationId xmlns:p14="http://schemas.microsoft.com/office/powerpoint/2010/main" val="28938089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D35BCC3-7059-4C7E-A84C-5F6360DC8F46}"/>
              </a:ext>
            </a:extLst>
          </p:cNvPr>
          <p:cNvPicPr>
            <a:picLocks noChangeAspect="1"/>
          </p:cNvPicPr>
          <p:nvPr/>
        </p:nvPicPr>
        <p:blipFill>
          <a:blip r:embed="rId2"/>
          <a:stretch>
            <a:fillRect/>
          </a:stretch>
        </p:blipFill>
        <p:spPr>
          <a:xfrm>
            <a:off x="0" y="0"/>
            <a:ext cx="12192000" cy="6857999"/>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0425" y="0"/>
            <a:ext cx="2305141" cy="1076343"/>
          </a:xfrm>
          <a:prstGeom prst="rect">
            <a:avLst/>
          </a:prstGeom>
        </p:spPr>
      </p:pic>
      <p:sp>
        <p:nvSpPr>
          <p:cNvPr id="3" name="TextBox 2">
            <a:extLst>
              <a:ext uri="{FF2B5EF4-FFF2-40B4-BE49-F238E27FC236}">
                <a16:creationId xmlns:a16="http://schemas.microsoft.com/office/drawing/2014/main" id="{CF4B7C7B-600E-011F-5695-B159EDC1B256}"/>
              </a:ext>
            </a:extLst>
          </p:cNvPr>
          <p:cNvSpPr txBox="1"/>
          <p:nvPr/>
        </p:nvSpPr>
        <p:spPr>
          <a:xfrm>
            <a:off x="196434" y="708076"/>
            <a:ext cx="3525560" cy="4893647"/>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just" rtl="1"/>
            <a:r>
              <a:rPr lang="ar-JO" sz="2400" dirty="0"/>
              <a:t>تعتبر ال</a:t>
            </a:r>
            <a:r>
              <a:rPr lang="ar-EG" sz="2400" dirty="0"/>
              <a:t>أ</a:t>
            </a:r>
            <a:r>
              <a:rPr lang="ar-JO" sz="2400" dirty="0"/>
              <a:t>خلاق دافعا</a:t>
            </a:r>
            <a:r>
              <a:rPr lang="ar-EG" sz="2400" dirty="0"/>
              <a:t>ً</a:t>
            </a:r>
            <a:r>
              <a:rPr lang="ar-JO" sz="2400" dirty="0"/>
              <a:t> للابتكار الفعلي في المنتجات وليس في اشكالها والوانها فقط</a:t>
            </a:r>
            <a:r>
              <a:rPr lang="ar-EG" sz="2400" dirty="0"/>
              <a:t>، فالأخلاق لها أ</a:t>
            </a:r>
            <a:r>
              <a:rPr lang="ar-JO" sz="2400" dirty="0"/>
              <a:t>ثر ابداعي يظهر في </a:t>
            </a:r>
            <a:r>
              <a:rPr lang="ar-JO" sz="2400" dirty="0">
                <a:solidFill>
                  <a:schemeClr val="tx1"/>
                </a:solidFill>
              </a:rPr>
              <a:t>تقييد </a:t>
            </a:r>
            <a:r>
              <a:rPr lang="ar-JO" sz="2400" dirty="0"/>
              <a:t>الفرص التسويقية وهو ما يعتبر دعوة </a:t>
            </a:r>
            <a:r>
              <a:rPr lang="ar-EG" sz="2400" dirty="0"/>
              <a:t>إلى </a:t>
            </a:r>
            <a:r>
              <a:rPr lang="ar-JO" sz="2400" dirty="0"/>
              <a:t>التفكير في حلول عميقة والابتعاد عن الحلول السطحية الاحادية الابعاد كالتغيير في المواصفات الشكلية للمنتج وطرحه على انه منتج جديد اذ يساعد الالتزام بال</a:t>
            </a:r>
            <a:r>
              <a:rPr lang="ar-EG" sz="2400" dirty="0"/>
              <a:t>أ</a:t>
            </a:r>
            <a:r>
              <a:rPr lang="ar-JO" sz="2400" dirty="0"/>
              <a:t>خلاق على تحقيق ميزة الابداع والابتكار</a:t>
            </a:r>
            <a:r>
              <a:rPr lang="ar-EG" sz="2400" dirty="0"/>
              <a:t> </a:t>
            </a:r>
            <a:r>
              <a:rPr lang="ar-JO" sz="2400" dirty="0"/>
              <a:t>من </a:t>
            </a:r>
            <a:r>
              <a:rPr lang="ar-EG" sz="2400" dirty="0"/>
              <a:t>أ</a:t>
            </a:r>
            <a:r>
              <a:rPr lang="ar-JO" sz="2400" dirty="0"/>
              <a:t>جل الازدهار والتنمية والرفاهية </a:t>
            </a:r>
            <a:r>
              <a:rPr lang="ar-EG" sz="2400" dirty="0"/>
              <a:t>.</a:t>
            </a:r>
            <a:endParaRPr lang="en-US" sz="2400"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2AC9718-DBDE-3D5B-7971-6FCCDBE03805}"/>
              </a:ext>
            </a:extLst>
          </p:cNvPr>
          <p:cNvPicPr>
            <a:picLocks noChangeAspect="1"/>
          </p:cNvPicPr>
          <p:nvPr/>
        </p:nvPicPr>
        <p:blipFill>
          <a:blip r:embed="rId2"/>
          <a:stretch>
            <a:fillRect/>
          </a:stretch>
        </p:blipFill>
        <p:spPr>
          <a:xfrm>
            <a:off x="0" y="0"/>
            <a:ext cx="12191999" cy="6858000"/>
          </a:xfrm>
          <a:prstGeom prst="rect">
            <a:avLst/>
          </a:prstGeom>
        </p:spPr>
        <p:style>
          <a:lnRef idx="2">
            <a:schemeClr val="accent5"/>
          </a:lnRef>
          <a:fillRef idx="1">
            <a:schemeClr val="lt1"/>
          </a:fillRef>
          <a:effectRef idx="0">
            <a:schemeClr val="accent5"/>
          </a:effectRef>
          <a:fontRef idx="minor">
            <a:schemeClr val="dk1"/>
          </a:fontRef>
        </p:style>
      </p:pic>
      <p:sp>
        <p:nvSpPr>
          <p:cNvPr id="4" name="TextBox 3">
            <a:extLst>
              <a:ext uri="{FF2B5EF4-FFF2-40B4-BE49-F238E27FC236}">
                <a16:creationId xmlns:a16="http://schemas.microsoft.com/office/drawing/2014/main" id="{2A0093AB-51AE-B39B-C48E-5EAB2FE9BF64}"/>
              </a:ext>
            </a:extLst>
          </p:cNvPr>
          <p:cNvSpPr txBox="1"/>
          <p:nvPr/>
        </p:nvSpPr>
        <p:spPr>
          <a:xfrm>
            <a:off x="-785589" y="6236331"/>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2" name="TextBox 1">
            <a:extLst>
              <a:ext uri="{FF2B5EF4-FFF2-40B4-BE49-F238E27FC236}">
                <a16:creationId xmlns:a16="http://schemas.microsoft.com/office/drawing/2014/main" id="{BDAE8E19-3FC6-5F85-EECE-3C4FB6300B0B}"/>
              </a:ext>
            </a:extLst>
          </p:cNvPr>
          <p:cNvSpPr txBox="1"/>
          <p:nvPr/>
        </p:nvSpPr>
        <p:spPr>
          <a:xfrm>
            <a:off x="5308205" y="1173407"/>
            <a:ext cx="6670102" cy="4893647"/>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just" rtl="1"/>
            <a:r>
              <a:rPr lang="ar-JO" sz="2400" dirty="0"/>
              <a:t>هذا ونشير </a:t>
            </a:r>
            <a:r>
              <a:rPr lang="ar-EG" sz="2400" dirty="0"/>
              <a:t>إلى أن </a:t>
            </a:r>
            <a:r>
              <a:rPr lang="ar-JO" sz="2400" dirty="0"/>
              <a:t>المنتجات ذات الجودة  </a:t>
            </a:r>
            <a:r>
              <a:rPr lang="ar-EG" sz="2400" dirty="0"/>
              <a:t>العالية </a:t>
            </a:r>
            <a:r>
              <a:rPr lang="ar-JO" sz="2400" dirty="0"/>
              <a:t>هي المنتجات التي تحمل القيمة للمستهلك وهذه ال</a:t>
            </a:r>
            <a:r>
              <a:rPr lang="ar-EG" sz="2400" dirty="0"/>
              <a:t>أ</a:t>
            </a:r>
            <a:r>
              <a:rPr lang="ar-JO" sz="2400" dirty="0"/>
              <a:t>خيرة لا تتحقق </a:t>
            </a:r>
            <a:r>
              <a:rPr lang="ar-EG" sz="2400" dirty="0"/>
              <a:t>إلا </a:t>
            </a:r>
            <a:r>
              <a:rPr lang="ar-JO" sz="2400" dirty="0"/>
              <a:t>بمدخلات تتمثل في القيم التي منها ال</a:t>
            </a:r>
            <a:r>
              <a:rPr lang="ar-EG" sz="2400" dirty="0"/>
              <a:t>أ</a:t>
            </a:r>
            <a:r>
              <a:rPr lang="ar-JO" sz="2400" dirty="0"/>
              <a:t>خلاق. </a:t>
            </a:r>
          </a:p>
          <a:p>
            <a:pPr algn="just" rtl="1"/>
            <a:r>
              <a:rPr lang="ar-EG" sz="2400" dirty="0"/>
              <a:t>ومن المعروف </a:t>
            </a:r>
            <a:r>
              <a:rPr lang="ar-JO" sz="2400" dirty="0"/>
              <a:t>أنه قبل تق</a:t>
            </a:r>
            <a:r>
              <a:rPr lang="ar-EG" sz="2400" dirty="0"/>
              <a:t>د</a:t>
            </a:r>
            <a:r>
              <a:rPr lang="ar-JO" sz="2400" dirty="0"/>
              <a:t>يم منتج </a:t>
            </a:r>
            <a:r>
              <a:rPr lang="ar-EG" sz="2400" dirty="0"/>
              <a:t>إلى </a:t>
            </a:r>
            <a:r>
              <a:rPr lang="ar-JO" sz="2400" dirty="0"/>
              <a:t>السوق </a:t>
            </a:r>
            <a:r>
              <a:rPr lang="ar-EG" sz="2400" dirty="0"/>
              <a:t>فانه </a:t>
            </a:r>
            <a:r>
              <a:rPr lang="ar-JO" sz="2400" dirty="0"/>
              <a:t>يمر بمجموعة من العمليات التي تسبق ذلك كالانتاج والبحث والتطوير والتخزين والبيع، وكل ذلك له أثر على جودة  المنتج، وهو ال</a:t>
            </a:r>
            <a:r>
              <a:rPr lang="ar-EG" sz="2400" dirty="0"/>
              <a:t>أ</a:t>
            </a:r>
            <a:r>
              <a:rPr lang="ar-JO" sz="2400" dirty="0"/>
              <a:t>مر الذي تحكمه القيم ال</a:t>
            </a:r>
            <a:r>
              <a:rPr lang="ar-EG" sz="2400" dirty="0"/>
              <a:t>أ</a:t>
            </a:r>
            <a:r>
              <a:rPr lang="ar-JO" sz="2400" dirty="0"/>
              <a:t>خلاقية بدرجة كبيرة،</a:t>
            </a:r>
            <a:r>
              <a:rPr lang="ar-EG" sz="2400" dirty="0"/>
              <a:t> و</a:t>
            </a:r>
            <a:r>
              <a:rPr lang="ar-JO" sz="2400" dirty="0"/>
              <a:t>يعتبر الجهل سببا</a:t>
            </a:r>
            <a:r>
              <a:rPr lang="ar-EG" sz="2400" dirty="0"/>
              <a:t>ً</a:t>
            </a:r>
            <a:r>
              <a:rPr lang="ar-JO" sz="2400" dirty="0"/>
              <a:t> حتميا</a:t>
            </a:r>
            <a:r>
              <a:rPr lang="ar-EG" sz="2400" dirty="0"/>
              <a:t>ً</a:t>
            </a:r>
            <a:r>
              <a:rPr lang="ar-JO" sz="2400" dirty="0"/>
              <a:t> للعيوب في كثير من المنتجات مثل بعض أنواع العقاق</a:t>
            </a:r>
            <a:r>
              <a:rPr lang="ar-EG" sz="2400" dirty="0"/>
              <a:t>ير</a:t>
            </a:r>
            <a:r>
              <a:rPr lang="ar-JO" sz="2400" dirty="0"/>
              <a:t> و</a:t>
            </a:r>
            <a:r>
              <a:rPr lang="ar-EG" sz="2400" dirty="0"/>
              <a:t>ا</a:t>
            </a:r>
            <a:r>
              <a:rPr lang="ar-JO" sz="2400" dirty="0"/>
              <a:t>لسيارات التي </a:t>
            </a:r>
            <a:r>
              <a:rPr lang="ar-EG" sz="2400" dirty="0"/>
              <a:t>ظهر </a:t>
            </a:r>
            <a:r>
              <a:rPr lang="ar-JO" sz="2400" dirty="0"/>
              <a:t>انها ضارة. والفرد الذي يتميز بالمعرفة الجيدة في</a:t>
            </a:r>
            <a:r>
              <a:rPr lang="ar-EG" sz="2400" dirty="0"/>
              <a:t> </a:t>
            </a:r>
            <a:r>
              <a:rPr lang="ar-JO" sz="2400" dirty="0"/>
              <a:t>مجاله يمكن أن يكون في مركز أفضل لاختيار القرار</a:t>
            </a:r>
            <a:r>
              <a:rPr lang="ar-EG" sz="2400" dirty="0"/>
              <a:t>الأ</a:t>
            </a:r>
            <a:r>
              <a:rPr lang="ar-JO" sz="2400" dirty="0"/>
              <a:t>خلاقي وتجنب المشكلات والانتهاكات ال</a:t>
            </a:r>
            <a:r>
              <a:rPr lang="ar-EG" sz="2400" dirty="0"/>
              <a:t>أ</a:t>
            </a:r>
            <a:r>
              <a:rPr lang="ar-JO" sz="2400" dirty="0"/>
              <a:t>خلاقية،</a:t>
            </a:r>
            <a:r>
              <a:rPr lang="ar-EG" sz="2400" dirty="0"/>
              <a:t> و</a:t>
            </a:r>
            <a:r>
              <a:rPr lang="ar-JO" sz="2400" dirty="0"/>
              <a:t>هذا يعني أن المعرفة يمكن أن  تعني خبرة </a:t>
            </a:r>
            <a:r>
              <a:rPr lang="ar-EG" sz="2400" dirty="0"/>
              <a:t>أ</a:t>
            </a:r>
            <a:r>
              <a:rPr lang="ar-JO" sz="2400" dirty="0"/>
              <a:t>كبر في تصو</a:t>
            </a:r>
            <a:r>
              <a:rPr lang="ar-EG" sz="2400" dirty="0"/>
              <a:t>ر </a:t>
            </a:r>
            <a:r>
              <a:rPr lang="ar-JO" sz="2400" dirty="0"/>
              <a:t>وفهم العواقب والنتائج التي</a:t>
            </a:r>
            <a:r>
              <a:rPr lang="ar-EG" sz="2400" dirty="0"/>
              <a:t> </a:t>
            </a:r>
            <a:r>
              <a:rPr lang="ar-JO" sz="2400" dirty="0"/>
              <a:t>تنجم عن القرار غير ال</a:t>
            </a:r>
            <a:r>
              <a:rPr lang="ar-EG" sz="2400" dirty="0"/>
              <a:t>أ</a:t>
            </a:r>
            <a:r>
              <a:rPr lang="ar-JO" sz="2400" dirty="0"/>
              <a:t>خلاقي بشكل أفضل من الذين هم أدنى منه معرفة</a:t>
            </a:r>
            <a:r>
              <a:rPr lang="ar-EG" sz="2400" dirty="0"/>
              <a:t>.</a:t>
            </a:r>
            <a:endParaRPr lang="en-US" sz="2400" dirty="0"/>
          </a:p>
        </p:txBody>
      </p:sp>
    </p:spTree>
    <p:extLst>
      <p:ext uri="{BB962C8B-B14F-4D97-AF65-F5344CB8AC3E}">
        <p14:creationId xmlns:p14="http://schemas.microsoft.com/office/powerpoint/2010/main" val="813554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B4770A6-254F-138F-109C-9AB83BFCC218}"/>
              </a:ext>
            </a:extLst>
          </p:cNvPr>
          <p:cNvPicPr>
            <a:picLocks noChangeAspect="1"/>
          </p:cNvPicPr>
          <p:nvPr/>
        </p:nvPicPr>
        <p:blipFill>
          <a:blip r:embed="rId2"/>
          <a:stretch>
            <a:fillRect/>
          </a:stretch>
        </p:blipFill>
        <p:spPr>
          <a:xfrm>
            <a:off x="0" y="1"/>
            <a:ext cx="3167743"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5699"/>
            <a:ext cx="2305141" cy="1076343"/>
          </a:xfrm>
          <a:prstGeom prst="rect">
            <a:avLst/>
          </a:prstGeom>
        </p:spPr>
      </p:pic>
      <p:sp>
        <p:nvSpPr>
          <p:cNvPr id="3" name="TextBox 2">
            <a:extLst>
              <a:ext uri="{FF2B5EF4-FFF2-40B4-BE49-F238E27FC236}">
                <a16:creationId xmlns:a16="http://schemas.microsoft.com/office/drawing/2014/main" id="{A9743096-85E1-41B7-8255-6BBF80049BD4}"/>
              </a:ext>
            </a:extLst>
          </p:cNvPr>
          <p:cNvSpPr txBox="1"/>
          <p:nvPr/>
        </p:nvSpPr>
        <p:spPr>
          <a:xfrm>
            <a:off x="2511381" y="682508"/>
            <a:ext cx="9540610" cy="4893647"/>
          </a:xfrm>
          <a:prstGeom prst="rect">
            <a:avLst/>
          </a:prstGeom>
          <a:noFill/>
        </p:spPr>
        <p:txBody>
          <a:bodyPr wrap="square">
            <a:spAutoFit/>
          </a:bodyPr>
          <a:lstStyle/>
          <a:p>
            <a:pPr algn="just" rtl="1"/>
            <a:r>
              <a:rPr lang="ar-JO" sz="2400" b="1" dirty="0"/>
              <a:t>المنتجات النافعة</a:t>
            </a:r>
          </a:p>
          <a:p>
            <a:pPr algn="just" rtl="1"/>
            <a:r>
              <a:rPr lang="ar-JO" sz="2000" dirty="0"/>
              <a:t> </a:t>
            </a:r>
            <a:r>
              <a:rPr lang="ar-JO" sz="2400" dirty="0"/>
              <a:t>يسعى التسويق الاجتماعي لتقديم منتجات نافعة ذات أبعاد تنموية تتعدى هدف إشباع الحاجات الفردية،</a:t>
            </a:r>
            <a:r>
              <a:rPr lang="ar-EG" sz="2400" dirty="0"/>
              <a:t> </a:t>
            </a:r>
            <a:r>
              <a:rPr lang="ar-JO" sz="2400" dirty="0"/>
              <a:t>فتقديم منتج ضار أو </a:t>
            </a:r>
            <a:r>
              <a:rPr lang="ar-EG" sz="2400" dirty="0"/>
              <a:t>غير </a:t>
            </a:r>
            <a:r>
              <a:rPr lang="ar-JO" sz="2400" dirty="0"/>
              <a:t>نافع يكرّس للرداءة وينشر الأفكار الهشة التي لا تساهم في التنمية بل قد تكون سببا</a:t>
            </a:r>
            <a:r>
              <a:rPr lang="ar-EG" sz="2400" dirty="0"/>
              <a:t>ً</a:t>
            </a:r>
            <a:r>
              <a:rPr lang="ar-JO" sz="2400" dirty="0"/>
              <a:t> في عرقلتها.  </a:t>
            </a:r>
            <a:r>
              <a:rPr lang="ar-EG" sz="2400" dirty="0"/>
              <a:t>ومن خلال الالتزام بالأخلاق </a:t>
            </a:r>
            <a:r>
              <a:rPr lang="ar-JO" sz="2400" dirty="0"/>
              <a:t>تسعى المنظمة </a:t>
            </a:r>
            <a:r>
              <a:rPr lang="ar-EG" sz="2400" dirty="0"/>
              <a:t>إلى </a:t>
            </a:r>
            <a:r>
              <a:rPr lang="ar-JO" sz="2400" dirty="0"/>
              <a:t>تقديم المنتج الذي يراعي فيه عدة أبعاد كالصحة البدنية والنفسية</a:t>
            </a:r>
            <a:r>
              <a:rPr lang="ar-EG" sz="2400" dirty="0"/>
              <a:t> و</a:t>
            </a:r>
            <a:r>
              <a:rPr lang="ar-JO" sz="2400" dirty="0"/>
              <a:t>البيئ</a:t>
            </a:r>
            <a:r>
              <a:rPr lang="ar-EG" sz="2400" dirty="0"/>
              <a:t>ي</a:t>
            </a:r>
            <a:r>
              <a:rPr lang="ar-JO" sz="2400" dirty="0"/>
              <a:t>ة وبهذا يمكن للمنتج أن يلعب عدة أدوار تنموية من خلال استهلاكه. حيث لايتم التركيز فقط على ال</a:t>
            </a:r>
            <a:r>
              <a:rPr lang="ar-EG" sz="2400" dirty="0"/>
              <a:t>من</a:t>
            </a:r>
            <a:r>
              <a:rPr lang="ar-JO" sz="2400" dirty="0"/>
              <a:t>تجات الموجهة لاشباع الحاجات الف</a:t>
            </a:r>
            <a:r>
              <a:rPr lang="ar-EG" sz="2400" dirty="0"/>
              <a:t>سيو</a:t>
            </a:r>
            <a:r>
              <a:rPr lang="ar-JO" sz="2400" dirty="0"/>
              <a:t>لوجية بل يكون التركيز أيضا</a:t>
            </a:r>
            <a:r>
              <a:rPr lang="ar-EG" sz="2400" dirty="0"/>
              <a:t>ً</a:t>
            </a:r>
            <a:r>
              <a:rPr lang="ar-JO" sz="2400" dirty="0"/>
              <a:t> على المنتجات الموجهة </a:t>
            </a:r>
            <a:r>
              <a:rPr lang="ar-EG" sz="2400" dirty="0"/>
              <a:t>إل</a:t>
            </a:r>
            <a:r>
              <a:rPr lang="ar-JO" sz="2400" dirty="0"/>
              <a:t>ى الاستهلاك الفكري والمعرفي والعلمي </a:t>
            </a:r>
            <a:r>
              <a:rPr lang="ar-EG" sz="2400" dirty="0"/>
              <a:t>و</a:t>
            </a:r>
            <a:r>
              <a:rPr lang="ar-JO" sz="2400" dirty="0"/>
              <a:t>التي تنمي ال</a:t>
            </a:r>
            <a:r>
              <a:rPr lang="ar-EG" sz="2400" dirty="0"/>
              <a:t>أ</a:t>
            </a:r>
            <a:r>
              <a:rPr lang="ar-JO" sz="2400" dirty="0"/>
              <a:t>فراد في مختلف المجالات ولا تجعل </a:t>
            </a:r>
            <a:r>
              <a:rPr lang="ar-EG" sz="2400" dirty="0"/>
              <a:t>كل </a:t>
            </a:r>
            <a:r>
              <a:rPr lang="ar-JO" sz="2400" dirty="0"/>
              <a:t>اهتمامهم هو المنتجات المادية المجردة التي يتوقف نفعها مباشرة بعد استهلاكها </a:t>
            </a:r>
            <a:r>
              <a:rPr lang="ar-EG" sz="2400" dirty="0"/>
              <a:t>فاذا كان </a:t>
            </a:r>
            <a:r>
              <a:rPr lang="ar-JO" sz="2400" dirty="0"/>
              <a:t>للإنسان حاجات ف</a:t>
            </a:r>
            <a:r>
              <a:rPr lang="ar-EG" sz="2400" dirty="0"/>
              <a:t>سيو</a:t>
            </a:r>
            <a:r>
              <a:rPr lang="ar-JO" sz="2400" dirty="0"/>
              <a:t>لوجية له أيضا حاجات معنوية كلها تحتاج </a:t>
            </a:r>
            <a:r>
              <a:rPr lang="ar-EG" sz="2400" dirty="0"/>
              <a:t>إلى </a:t>
            </a:r>
            <a:r>
              <a:rPr lang="ar-JO" sz="2400" dirty="0"/>
              <a:t>اشباع حتى ي</a:t>
            </a:r>
            <a:r>
              <a:rPr lang="ar-EG" sz="2400" dirty="0"/>
              <a:t>ت</a:t>
            </a:r>
            <a:r>
              <a:rPr lang="ar-JO" sz="2400" dirty="0"/>
              <a:t>حقق التوازن في حياته فالطاقة الحسية والمعنوية في الانسان تنبع من حقيقة الجسد والروح التي ينبني عليها ازدواج الطبيعة البشرية</a:t>
            </a:r>
            <a:r>
              <a:rPr lang="ar-EG" sz="2400" dirty="0"/>
              <a:t>،</a:t>
            </a:r>
            <a:r>
              <a:rPr lang="ar-JO" sz="2400" dirty="0"/>
              <a:t> </a:t>
            </a:r>
            <a:r>
              <a:rPr lang="ar-EG" sz="2400" dirty="0"/>
              <a:t>فالانسان يحتاج إلى </a:t>
            </a:r>
            <a:r>
              <a:rPr lang="ar-JO" sz="2400" dirty="0"/>
              <a:t>الاشباع النفسي المتمثل في الحب المتبادل والانتماء والقبول الاجتماعي والتقدير والحرية والنمو وكذلك بحاجة </a:t>
            </a:r>
            <a:r>
              <a:rPr lang="ar-EG" sz="2400" dirty="0"/>
              <a:t>إلى </a:t>
            </a:r>
            <a:r>
              <a:rPr lang="ar-JO" sz="2400" dirty="0"/>
              <a:t>الفهم والوضوح الفكري وتبادل الرأي</a:t>
            </a:r>
            <a:r>
              <a:rPr lang="ar-EG" sz="2400" dirty="0"/>
              <a:t>.</a:t>
            </a:r>
            <a:endParaRPr lang="ar-JO" sz="2400" dirty="0"/>
          </a:p>
        </p:txBody>
      </p:sp>
    </p:spTree>
    <p:extLst>
      <p:ext uri="{BB962C8B-B14F-4D97-AF65-F5344CB8AC3E}">
        <p14:creationId xmlns:p14="http://schemas.microsoft.com/office/powerpoint/2010/main" val="4161247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6C6F994F-C0DB-6980-27FA-F193A3EC6D2E}"/>
              </a:ext>
            </a:extLst>
          </p:cNvPr>
          <p:cNvSpPr txBox="1"/>
          <p:nvPr/>
        </p:nvSpPr>
        <p:spPr>
          <a:xfrm>
            <a:off x="3105266" y="1289318"/>
            <a:ext cx="8734063" cy="4708981"/>
          </a:xfrm>
          <a:prstGeom prst="rect">
            <a:avLst/>
          </a:prstGeom>
          <a:noFill/>
        </p:spPr>
        <p:txBody>
          <a:bodyPr wrap="square">
            <a:spAutoFit/>
          </a:bodyPr>
          <a:lstStyle/>
          <a:p>
            <a:pPr algn="just" rtl="1"/>
            <a:r>
              <a:rPr lang="ar-JO" sz="2000" dirty="0"/>
              <a:t>وفي ذات السياق اهتم رجال ال</a:t>
            </a:r>
            <a:r>
              <a:rPr lang="ar-EG" sz="2000" dirty="0"/>
              <a:t>أ</a:t>
            </a:r>
            <a:r>
              <a:rPr lang="ar-JO" sz="2000" dirty="0"/>
              <a:t>عمال ببيع السلع الخاصة على حساب السلع العامة </a:t>
            </a:r>
            <a:r>
              <a:rPr lang="ar-EG" sz="2000" dirty="0"/>
              <a:t>ومع </a:t>
            </a:r>
            <a:r>
              <a:rPr lang="ar-JO" sz="2000" dirty="0"/>
              <a:t>زيادة السلع الخاصة يتطلب الامر خدمات عامة اكثر وهو ماليس متوفر</a:t>
            </a:r>
            <a:r>
              <a:rPr lang="ar-EG" sz="2000" dirty="0"/>
              <a:t>، </a:t>
            </a:r>
            <a:r>
              <a:rPr lang="ar-JO" sz="2000" dirty="0"/>
              <a:t>وفي الوقت الذي تفكر فيه الكثير من المنظمات في المنتجات النافعة نجد منها من يسعى </a:t>
            </a:r>
            <a:r>
              <a:rPr lang="ar-EG" sz="2000" dirty="0"/>
              <a:t>إلى </a:t>
            </a:r>
            <a:r>
              <a:rPr lang="ar-JO" sz="2000" dirty="0"/>
              <a:t>تقديم المنتجات الضارة كما تفعل منظمات صناعة السجائر التي تروّج منتجاتها في العالم  على الرغم مما تلحقه من أضرار بالغة ومدمرة بصحة الانسان</a:t>
            </a:r>
            <a:r>
              <a:rPr lang="ar-EG" sz="2000" dirty="0"/>
              <a:t> </a:t>
            </a:r>
            <a:r>
              <a:rPr lang="ar-JO" sz="2000" dirty="0"/>
              <a:t> </a:t>
            </a:r>
            <a:r>
              <a:rPr lang="ar-EG" sz="2000" dirty="0"/>
              <a:t>وا</a:t>
            </a:r>
            <a:r>
              <a:rPr lang="ar-JO" sz="2000" dirty="0"/>
              <a:t>لبيئة الزراعية وتصيب</a:t>
            </a:r>
            <a:r>
              <a:rPr lang="en-US" sz="2000" dirty="0"/>
              <a:t> </a:t>
            </a:r>
            <a:r>
              <a:rPr lang="ar-JO" sz="2000" dirty="0"/>
              <a:t>الانسان بأنواع مختلفة من الامراض . كما يلاحظ أنّ الكثيرمن المنتجات لا تعدّ بصورة جيّدة ولا</a:t>
            </a:r>
            <a:r>
              <a:rPr lang="ar-EG" sz="2000" dirty="0"/>
              <a:t> </a:t>
            </a:r>
            <a:r>
              <a:rPr lang="ar-JO" sz="2000" dirty="0"/>
              <a:t>تقدّم الخدمات بصورة طيبة، والكثير من المنتجات لا تعطي الا المنفعة القليلة، بل يمكن أن تكون ضارة أيضا. </a:t>
            </a:r>
          </a:p>
          <a:p>
            <a:pPr algn="just" rtl="1"/>
            <a:r>
              <a:rPr lang="ar-JO" sz="2000" b="1" dirty="0"/>
              <a:t>تتعلق إشكالية سلامة المنتج بعدد من الاسباب </a:t>
            </a:r>
            <a:r>
              <a:rPr lang="ar-EG" sz="2000" b="1" dirty="0"/>
              <a:t>:</a:t>
            </a:r>
            <a:endParaRPr lang="en-US" sz="2000" b="1" dirty="0"/>
          </a:p>
          <a:p>
            <a:pPr marL="342900" indent="-342900" algn="r" rtl="1">
              <a:buFont typeface="Wingdings" panose="05000000000000000000" pitchFamily="2" charset="2"/>
              <a:buChar char="q"/>
            </a:pPr>
            <a:r>
              <a:rPr lang="ar-JO" sz="2000" dirty="0"/>
              <a:t>حياد المنظمة</a:t>
            </a:r>
            <a:endParaRPr lang="en-US" sz="2000" dirty="0"/>
          </a:p>
          <a:p>
            <a:pPr marL="342900" indent="-342900" algn="r" rtl="1">
              <a:buFont typeface="Wingdings" panose="05000000000000000000" pitchFamily="2" charset="2"/>
              <a:buChar char="q"/>
            </a:pPr>
            <a:r>
              <a:rPr lang="ar-JO" sz="2000" dirty="0"/>
              <a:t>زيادة تعقيد المنتج </a:t>
            </a:r>
            <a:endParaRPr lang="en-US" sz="2000" dirty="0"/>
          </a:p>
          <a:p>
            <a:pPr marL="342900" indent="-342900" algn="r" rtl="1">
              <a:buFont typeface="Wingdings" panose="05000000000000000000" pitchFamily="2" charset="2"/>
              <a:buChar char="q"/>
            </a:pPr>
            <a:r>
              <a:rPr lang="ar-JO" sz="2000" dirty="0"/>
              <a:t>ضعف مراقبة الجودة </a:t>
            </a:r>
            <a:endParaRPr lang="ar-EG" sz="2000" dirty="0"/>
          </a:p>
          <a:p>
            <a:pPr algn="r" rtl="1"/>
            <a:endParaRPr lang="ar-JO" sz="2000" dirty="0"/>
          </a:p>
          <a:p>
            <a:pPr algn="just" rtl="1"/>
            <a:r>
              <a:rPr lang="ar-JO" sz="2000" dirty="0"/>
              <a:t> كما أنّ صناعة السيّارة إن لم يراعى فيها البعد البيئي فإنّها ستساهم في </a:t>
            </a:r>
            <a:r>
              <a:rPr lang="ar-EG" sz="2000" dirty="0"/>
              <a:t>تلوث </a:t>
            </a:r>
            <a:r>
              <a:rPr lang="ar-JO" sz="2000" dirty="0"/>
              <a:t>البيئة، وتسويق بعض </a:t>
            </a:r>
            <a:r>
              <a:rPr lang="ar-EG" sz="2000" dirty="0"/>
              <a:t>المنتجات </a:t>
            </a:r>
            <a:r>
              <a:rPr lang="ar-JO" sz="2000" dirty="0"/>
              <a:t>الغذائية قد </a:t>
            </a:r>
            <a:r>
              <a:rPr lang="ar-EG" sz="2000" dirty="0"/>
              <a:t>يكون </a:t>
            </a:r>
            <a:r>
              <a:rPr lang="ar-JO" sz="2000" dirty="0"/>
              <a:t>باستخدام الثروة الحيوانية التي يتمّ الحصول عليها في وقت خاطئ أو بطريقة مضرة، وبالتّالي فإنّ الالتزام ال</a:t>
            </a:r>
            <a:r>
              <a:rPr lang="ar-EG" sz="2000" dirty="0"/>
              <a:t>أ</a:t>
            </a:r>
            <a:r>
              <a:rPr lang="ar-JO" sz="2000" dirty="0"/>
              <a:t>خلاق</a:t>
            </a:r>
            <a:r>
              <a:rPr lang="ar-EG" sz="2000" dirty="0"/>
              <a:t>ي</a:t>
            </a:r>
            <a:r>
              <a:rPr lang="ar-JO" sz="2000" dirty="0"/>
              <a:t>  سيكون حافظا</a:t>
            </a:r>
            <a:r>
              <a:rPr lang="ar-EG" sz="2000" dirty="0"/>
              <a:t>ً </a:t>
            </a:r>
            <a:r>
              <a:rPr lang="ar-JO" sz="2000" dirty="0"/>
              <a:t>للبيئة وحاميا</a:t>
            </a:r>
            <a:r>
              <a:rPr lang="ar-EG" sz="2000" dirty="0"/>
              <a:t>ً </a:t>
            </a:r>
            <a:r>
              <a:rPr lang="ar-JO" sz="2000" dirty="0"/>
              <a:t>لها من التلوّث أو فقدان توازنها</a:t>
            </a:r>
            <a:r>
              <a:rPr lang="ar-EG" sz="2000" dirty="0"/>
              <a:t>.</a:t>
            </a:r>
            <a:endParaRPr lang="en-US" sz="2000" dirty="0"/>
          </a:p>
        </p:txBody>
      </p:sp>
      <p:pic>
        <p:nvPicPr>
          <p:cNvPr id="5" name="Picture 4">
            <a:extLst>
              <a:ext uri="{FF2B5EF4-FFF2-40B4-BE49-F238E27FC236}">
                <a16:creationId xmlns:a16="http://schemas.microsoft.com/office/drawing/2014/main" id="{C31A08C9-E7D6-1485-7FD3-C842EB7BEBA6}"/>
              </a:ext>
            </a:extLst>
          </p:cNvPr>
          <p:cNvPicPr>
            <a:picLocks noChangeAspect="1"/>
          </p:cNvPicPr>
          <p:nvPr/>
        </p:nvPicPr>
        <p:blipFill>
          <a:blip r:embed="rId3"/>
          <a:stretch>
            <a:fillRect/>
          </a:stretch>
        </p:blipFill>
        <p:spPr>
          <a:xfrm>
            <a:off x="-455160" y="1866219"/>
            <a:ext cx="3914775" cy="3343275"/>
          </a:xfrm>
          <a:prstGeom prst="rect">
            <a:avLst/>
          </a:prstGeom>
        </p:spPr>
      </p:pic>
    </p:spTree>
    <p:extLst>
      <p:ext uri="{BB962C8B-B14F-4D97-AF65-F5344CB8AC3E}">
        <p14:creationId xmlns:p14="http://schemas.microsoft.com/office/powerpoint/2010/main" val="2957249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D3A6A84-C36F-60E1-66EF-E324ACF2DA98}"/>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89AACC44-E36A-7434-3D73-E913CC834BC4}"/>
              </a:ext>
            </a:extLst>
          </p:cNvPr>
          <p:cNvSpPr txBox="1"/>
          <p:nvPr/>
        </p:nvSpPr>
        <p:spPr>
          <a:xfrm>
            <a:off x="2188029" y="2402988"/>
            <a:ext cx="7382168" cy="3046988"/>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just" rtl="1"/>
            <a:r>
              <a:rPr lang="ar-JO" sz="2400" b="1" dirty="0"/>
              <a:t>تركيبة المنتج وال</a:t>
            </a:r>
            <a:r>
              <a:rPr lang="ar-EG" sz="2400" b="1" dirty="0"/>
              <a:t>أ</a:t>
            </a:r>
            <a:r>
              <a:rPr lang="ar-JO" sz="2400" b="1" dirty="0"/>
              <a:t>خلاق </a:t>
            </a:r>
            <a:endParaRPr lang="ar-EG" sz="2400" b="1" dirty="0"/>
          </a:p>
          <a:p>
            <a:pPr algn="just" rtl="1"/>
            <a:endParaRPr lang="ar-JO" sz="2400" b="1" dirty="0"/>
          </a:p>
          <a:p>
            <a:pPr algn="just" rtl="1"/>
            <a:r>
              <a:rPr lang="ar-JO" sz="2400" dirty="0"/>
              <a:t>تتنوع المنتجات بتنوع الحاجات والرغبات البشرية التي تسعى المنظمة </a:t>
            </a:r>
            <a:r>
              <a:rPr lang="ar-EG" sz="2400" dirty="0"/>
              <a:t>إلى </a:t>
            </a:r>
            <a:r>
              <a:rPr lang="ar-JO" sz="2400" dirty="0"/>
              <a:t>اشباعها </a:t>
            </a:r>
            <a:r>
              <a:rPr lang="ar-EG" sz="2400" dirty="0"/>
              <a:t>ومن المعروف </a:t>
            </a:r>
            <a:r>
              <a:rPr lang="ar-JO" sz="2400" dirty="0"/>
              <a:t>ان الحاجات والرغبات البشرية لايمكن حصرها كما لايمكن اشباعها </a:t>
            </a:r>
            <a:r>
              <a:rPr lang="ar-JO" sz="2400" dirty="0">
                <a:solidFill>
                  <a:schemeClr val="tx1"/>
                </a:solidFill>
              </a:rPr>
              <a:t>من قبل المستهلك </a:t>
            </a:r>
            <a:r>
              <a:rPr lang="ar-JO" sz="2400" dirty="0"/>
              <a:t>وبالتالي اصبحت المنتجات المقدمة للسوق تتميز بدرجة عالية من التعقيد في تركيبتها سواء من حيث اختيار المادة الداخلة في تركيبة المنتج بما يوافق الحاجات والرغبات او باختيار التركيبة كما</a:t>
            </a:r>
            <a:r>
              <a:rPr lang="ar-EG" sz="2400" dirty="0"/>
              <a:t>ً</a:t>
            </a:r>
            <a:r>
              <a:rPr lang="ar-JO" sz="2400" dirty="0"/>
              <a:t> ونوعا</a:t>
            </a:r>
            <a:r>
              <a:rPr lang="ar-EG" sz="2400" dirty="0"/>
              <a:t>ً</a:t>
            </a:r>
            <a:r>
              <a:rPr lang="ar-JO" sz="2400" dirty="0"/>
              <a:t> بما يتلائم مع القدرة الشرائية للمستهلك</a:t>
            </a:r>
            <a:r>
              <a:rPr lang="ar-EG" sz="2400" dirty="0"/>
              <a:t>.</a:t>
            </a:r>
            <a:endParaRPr lang="en-US" sz="2400" dirty="0"/>
          </a:p>
        </p:txBody>
      </p:sp>
    </p:spTree>
    <p:extLst>
      <p:ext uri="{BB962C8B-B14F-4D97-AF65-F5344CB8AC3E}">
        <p14:creationId xmlns:p14="http://schemas.microsoft.com/office/powerpoint/2010/main" val="3788121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782C1A49-78DC-0D5F-3224-2BB0237320C9}"/>
              </a:ext>
            </a:extLst>
          </p:cNvPr>
          <p:cNvSpPr txBox="1"/>
          <p:nvPr/>
        </p:nvSpPr>
        <p:spPr>
          <a:xfrm>
            <a:off x="6379029" y="1367245"/>
            <a:ext cx="5006340" cy="3785652"/>
          </a:xfrm>
          <a:prstGeom prst="rect">
            <a:avLst/>
          </a:prstGeom>
          <a:noFill/>
        </p:spPr>
        <p:txBody>
          <a:bodyPr wrap="square" lIns="91440" tIns="45720" rIns="91440" bIns="45720" rtlCol="0" anchor="t">
            <a:spAutoFit/>
          </a:bodyPr>
          <a:lstStyle/>
          <a:p>
            <a:pPr algn="just" rtl="1"/>
            <a:r>
              <a:rPr lang="ar-JO" sz="2400" dirty="0">
                <a:cs typeface="Arial"/>
              </a:rPr>
              <a:t>تكفل ال</a:t>
            </a:r>
            <a:r>
              <a:rPr lang="ar-EG" sz="2400" dirty="0">
                <a:cs typeface="Arial"/>
              </a:rPr>
              <a:t>أ</a:t>
            </a:r>
            <a:r>
              <a:rPr lang="ar-JO" sz="2400" dirty="0">
                <a:cs typeface="Arial"/>
              </a:rPr>
              <a:t>خلاق تقديم المنتجات ذات التركيبة الصحية لانه لا يمكن للمستهلك التعرف عليها او على اثارها السلبية في غالب الاحيان،</a:t>
            </a:r>
            <a:r>
              <a:rPr lang="ar-EG" sz="2400" dirty="0">
                <a:cs typeface="Arial"/>
              </a:rPr>
              <a:t> </a:t>
            </a:r>
            <a:r>
              <a:rPr lang="ar-JO" sz="2400" dirty="0">
                <a:cs typeface="Arial"/>
              </a:rPr>
              <a:t>خصوصا  وان المنتجات في العص</a:t>
            </a:r>
            <a:r>
              <a:rPr lang="ar-EG" sz="2400" dirty="0">
                <a:cs typeface="Arial"/>
              </a:rPr>
              <a:t>ر</a:t>
            </a:r>
            <a:r>
              <a:rPr lang="ar-JO" sz="2400" dirty="0">
                <a:cs typeface="Arial"/>
              </a:rPr>
              <a:t> الحالي اصبحت تتميز بدرجة عالية من التعقيد وبعض مكوناتها تحتاج لان تكون مفصوحا" عنها لانها قد تسبب الضرر لبعض المستهلكين</a:t>
            </a:r>
            <a:r>
              <a:rPr lang="ar-EG" sz="2400" dirty="0">
                <a:cs typeface="Arial"/>
              </a:rPr>
              <a:t>،</a:t>
            </a:r>
            <a:r>
              <a:rPr lang="ar-JO" sz="2400" dirty="0">
                <a:cs typeface="Arial"/>
              </a:rPr>
              <a:t> فالمصاب بداء السكري مثلا لا يمكنه استهلاك مافيه مادة سكرية ،  كما يلزم اجتناب المكونات التي تشكل خطرا</a:t>
            </a:r>
            <a:r>
              <a:rPr lang="ar-EG" sz="2400" dirty="0">
                <a:cs typeface="Arial"/>
              </a:rPr>
              <a:t>ً</a:t>
            </a:r>
            <a:r>
              <a:rPr lang="ar-JO" sz="2400" dirty="0">
                <a:cs typeface="Arial"/>
              </a:rPr>
              <a:t> على صحة المستهلك جراء استعمال المنتج او بسوء استعماله.</a:t>
            </a:r>
            <a:endParaRPr lang="ar-EG" sz="2400" dirty="0">
              <a:solidFill>
                <a:srgbClr val="000000"/>
              </a:solidFill>
              <a:ea typeface="Calibri"/>
              <a:cs typeface="Arial"/>
            </a:endParaRPr>
          </a:p>
        </p:txBody>
      </p:sp>
      <p:pic>
        <p:nvPicPr>
          <p:cNvPr id="4" name="Picture 3">
            <a:extLst>
              <a:ext uri="{FF2B5EF4-FFF2-40B4-BE49-F238E27FC236}">
                <a16:creationId xmlns:a16="http://schemas.microsoft.com/office/drawing/2014/main" id="{AE07A802-F8B7-8E5F-9307-1510B540DE71}"/>
              </a:ext>
            </a:extLst>
          </p:cNvPr>
          <p:cNvPicPr>
            <a:picLocks noChangeAspect="1"/>
          </p:cNvPicPr>
          <p:nvPr/>
        </p:nvPicPr>
        <p:blipFill>
          <a:blip r:embed="rId3"/>
          <a:stretch>
            <a:fillRect/>
          </a:stretch>
        </p:blipFill>
        <p:spPr>
          <a:xfrm>
            <a:off x="-326571" y="0"/>
            <a:ext cx="6858000" cy="6858000"/>
          </a:xfrm>
          <a:prstGeom prst="rect">
            <a:avLst/>
          </a:prstGeom>
        </p:spPr>
      </p:pic>
    </p:spTree>
    <p:extLst>
      <p:ext uri="{BB962C8B-B14F-4D97-AF65-F5344CB8AC3E}">
        <p14:creationId xmlns:p14="http://schemas.microsoft.com/office/powerpoint/2010/main" val="2381303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D6A1A9-BD7A-DE85-2263-BC2BB5EBA1B2}"/>
              </a:ext>
            </a:extLst>
          </p:cNvPr>
          <p:cNvPicPr>
            <a:picLocks noChangeAspect="1"/>
          </p:cNvPicPr>
          <p:nvPr/>
        </p:nvPicPr>
        <p:blipFill>
          <a:blip r:embed="rId2"/>
          <a:stretch>
            <a:fillRect/>
          </a:stretch>
        </p:blipFill>
        <p:spPr>
          <a:xfrm>
            <a:off x="114824" y="237396"/>
            <a:ext cx="6096000" cy="6096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2" name="TextBox 1">
            <a:extLst>
              <a:ext uri="{FF2B5EF4-FFF2-40B4-BE49-F238E27FC236}">
                <a16:creationId xmlns:a16="http://schemas.microsoft.com/office/drawing/2014/main" id="{44AC0A68-015B-8215-81EA-014D3882667A}"/>
              </a:ext>
            </a:extLst>
          </p:cNvPr>
          <p:cNvSpPr txBox="1"/>
          <p:nvPr/>
        </p:nvSpPr>
        <p:spPr>
          <a:xfrm>
            <a:off x="5905368" y="1070417"/>
            <a:ext cx="5678347" cy="5262979"/>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just" rtl="1"/>
            <a:r>
              <a:rPr lang="ar-JO" sz="2000" dirty="0"/>
              <a:t>كما يجب على المنظمة ان لا تتسرع بدافع اقتناص الفرص التسويقية متجاهلة في ذلك استيفاء الدراسات الفنية الخاصة بتصميم المنتج وتحديد مكوناته والتعرف على اثاره </a:t>
            </a:r>
            <a:r>
              <a:rPr lang="ar-EG" sz="2000" dirty="0"/>
              <a:t>حتى </a:t>
            </a:r>
            <a:r>
              <a:rPr lang="ar-JO" sz="2000" dirty="0"/>
              <a:t>لا يكون المستهلك محل التجربة.</a:t>
            </a:r>
          </a:p>
          <a:p>
            <a:pPr algn="just" rtl="1"/>
            <a:r>
              <a:rPr lang="ar-JO" sz="2000" dirty="0"/>
              <a:t> فالمسؤولية ال</a:t>
            </a:r>
            <a:r>
              <a:rPr lang="ar-EG" sz="2000" dirty="0"/>
              <a:t>أ</a:t>
            </a:r>
            <a:r>
              <a:rPr lang="ar-JO" sz="2000" dirty="0"/>
              <a:t>خلاقية للمنتج هي التي </a:t>
            </a:r>
            <a:r>
              <a:rPr lang="ar-JO" sz="2000" dirty="0">
                <a:solidFill>
                  <a:schemeClr val="tx1"/>
                </a:solidFill>
              </a:rPr>
              <a:t>تفرض التعامل </a:t>
            </a:r>
            <a:r>
              <a:rPr lang="ar-JO" sz="2000" dirty="0"/>
              <a:t>مع المستهلك بصدق واخلاص بخصوص امور مخفية لا يمكن للمستهلك ان يكتشفها وذلك كاجتناب تقديم منتج ذو مكونات مضرة بالمستهلك او بالتغيير في قدر تلك المكونات او نوعها بما يضر به</a:t>
            </a:r>
            <a:r>
              <a:rPr lang="ar-EG" sz="2000" dirty="0"/>
              <a:t>.</a:t>
            </a:r>
            <a:r>
              <a:rPr lang="ar-JO" sz="2000" dirty="0"/>
              <a:t> </a:t>
            </a:r>
          </a:p>
          <a:p>
            <a:pPr algn="just" rtl="1"/>
            <a:r>
              <a:rPr lang="ar-JO" sz="2000" dirty="0"/>
              <a:t>فالسيارة يمكن ان تحمل من الخصائص الشكلية والسعر الذي يتلائم </a:t>
            </a:r>
            <a:r>
              <a:rPr lang="ar-EG" sz="2000" dirty="0"/>
              <a:t>مع </a:t>
            </a:r>
            <a:r>
              <a:rPr lang="ar-JO" sz="2000" dirty="0"/>
              <a:t>رغبة المستهلك لكن المادة المستخدمة في صناعتها قد لا تستجيب لشروط السلامة والام</a:t>
            </a:r>
            <a:r>
              <a:rPr lang="ar-EG" sz="2000" dirty="0"/>
              <a:t>ان، أ</a:t>
            </a:r>
            <a:r>
              <a:rPr lang="ar-JO" sz="2000" dirty="0"/>
              <a:t>و كأن  يقدم منتج غذائي يركز فيه على الذوق والنكهة باستخدام مواد مصنعة تحقق ذلك لكنها تشكل اضرار </a:t>
            </a:r>
            <a:r>
              <a:rPr lang="ar-EG" sz="2000" dirty="0"/>
              <a:t>أ</a:t>
            </a:r>
            <a:r>
              <a:rPr lang="ar-JO" sz="2000" dirty="0"/>
              <a:t>خرى على الصحة او كأن يعتقد المستهلك بأن المنتج حسب طبيعته يحمل قيم غذائية معينة لكنه خلاف ذلك ، لان التأثير عليه كان من خلال النكهة والذوق مع اهمال جانب القيمة الغذائية المرجوة</a:t>
            </a:r>
            <a:r>
              <a:rPr lang="ar-EG" sz="2000" dirty="0"/>
              <a:t>.</a:t>
            </a:r>
            <a:endParaRPr lang="ar-JO" sz="2000" dirty="0"/>
          </a:p>
          <a:p>
            <a:pPr algn="r" rtl="1"/>
            <a:endParaRPr lang="ar-JO" dirty="0"/>
          </a:p>
          <a:p>
            <a:pPr algn="r" rtl="1"/>
            <a:endParaRPr lang="en-US" dirty="0"/>
          </a:p>
        </p:txBody>
      </p:sp>
    </p:spTree>
    <p:extLst>
      <p:ext uri="{BB962C8B-B14F-4D97-AF65-F5344CB8AC3E}">
        <p14:creationId xmlns:p14="http://schemas.microsoft.com/office/powerpoint/2010/main" val="2512477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2" name="TextBox 1">
            <a:extLst>
              <a:ext uri="{FF2B5EF4-FFF2-40B4-BE49-F238E27FC236}">
                <a16:creationId xmlns:a16="http://schemas.microsoft.com/office/drawing/2014/main" id="{B626078B-1230-2885-8CE2-452824F3EFF7}"/>
              </a:ext>
            </a:extLst>
          </p:cNvPr>
          <p:cNvSpPr txBox="1"/>
          <p:nvPr/>
        </p:nvSpPr>
        <p:spPr>
          <a:xfrm>
            <a:off x="6877169" y="1760220"/>
            <a:ext cx="4590504" cy="3970318"/>
          </a:xfrm>
          <a:prstGeom prst="rect">
            <a:avLst/>
          </a:prstGeom>
          <a:noFill/>
        </p:spPr>
        <p:txBody>
          <a:bodyPr wrap="square" rtlCol="0">
            <a:spAutoFit/>
          </a:bodyPr>
          <a:lstStyle/>
          <a:p>
            <a:pPr algn="just" rtl="1"/>
            <a:r>
              <a:rPr lang="ar-JO" sz="2400" dirty="0"/>
              <a:t>ومثال على ال</a:t>
            </a:r>
            <a:r>
              <a:rPr lang="ar-EG" sz="2400" dirty="0"/>
              <a:t>أ</a:t>
            </a:r>
            <a:r>
              <a:rPr lang="ar-JO" sz="2400" dirty="0"/>
              <a:t>مانة والصدق فما يخص تركيبة المنتج ما حدث مع فرع نستلة في الولايات المتحدة ال</a:t>
            </a:r>
            <a:r>
              <a:rPr lang="ar-EG" sz="2400" dirty="0"/>
              <a:t>أ</a:t>
            </a:r>
            <a:r>
              <a:rPr lang="ar-JO" sz="2400" dirty="0"/>
              <a:t>مريكية عندما اجبر الفرع على الاعتراف بأن منتجه عصير التفاح الموجه للاطفال لم يكن يحتوي على تفاح وانما سكر الشمندر ، وقصب السكر والذرة ومكونات اخرى لينتهي فرع نستلة بدفع غرامة مقدارها 2</a:t>
            </a:r>
            <a:r>
              <a:rPr lang="en-US" sz="2400" dirty="0"/>
              <a:t>14</a:t>
            </a:r>
            <a:r>
              <a:rPr lang="ar-JO" sz="2400" dirty="0"/>
              <a:t> مليون دولار وتغريم وسجن مديرين تنفيذين</a:t>
            </a:r>
            <a:r>
              <a:rPr lang="ar-EG" sz="2400" dirty="0"/>
              <a:t> بالشركة.</a:t>
            </a:r>
            <a:endParaRPr lang="ar-JO" sz="2400" dirty="0"/>
          </a:p>
          <a:p>
            <a:endParaRPr lang="ar-JO" dirty="0"/>
          </a:p>
          <a:p>
            <a:endParaRPr lang="en-US" dirty="0"/>
          </a:p>
        </p:txBody>
      </p:sp>
      <p:pic>
        <p:nvPicPr>
          <p:cNvPr id="3" name="Picture 2">
            <a:extLst>
              <a:ext uri="{FF2B5EF4-FFF2-40B4-BE49-F238E27FC236}">
                <a16:creationId xmlns:a16="http://schemas.microsoft.com/office/drawing/2014/main" id="{3426EC8A-6DBB-42DF-04B1-D4980F688692}"/>
              </a:ext>
            </a:extLst>
          </p:cNvPr>
          <p:cNvPicPr>
            <a:picLocks noChangeAspect="1"/>
          </p:cNvPicPr>
          <p:nvPr/>
        </p:nvPicPr>
        <p:blipFill>
          <a:blip r:embed="rId3"/>
          <a:stretch>
            <a:fillRect/>
          </a:stretch>
        </p:blipFill>
        <p:spPr>
          <a:xfrm>
            <a:off x="-130628" y="97064"/>
            <a:ext cx="6858000" cy="6858000"/>
          </a:xfrm>
          <a:prstGeom prst="rect">
            <a:avLst/>
          </a:prstGeom>
        </p:spPr>
      </p:pic>
    </p:spTree>
    <p:extLst>
      <p:ext uri="{BB962C8B-B14F-4D97-AF65-F5344CB8AC3E}">
        <p14:creationId xmlns:p14="http://schemas.microsoft.com/office/powerpoint/2010/main" val="3423079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1EFA27A9-0A9B-748F-3673-F1DC7B1AFD84}"/>
              </a:ext>
            </a:extLst>
          </p:cNvPr>
          <p:cNvSpPr txBox="1"/>
          <p:nvPr/>
        </p:nvSpPr>
        <p:spPr>
          <a:xfrm>
            <a:off x="4872116" y="1154502"/>
            <a:ext cx="6654436" cy="5016758"/>
          </a:xfrm>
          <a:prstGeom prst="rect">
            <a:avLst/>
          </a:prstGeom>
          <a:noFill/>
        </p:spPr>
        <p:txBody>
          <a:bodyPr wrap="square" lIns="91440" tIns="45720" rIns="91440" bIns="45720" rtlCol="0" anchor="t">
            <a:spAutoFit/>
          </a:bodyPr>
          <a:lstStyle/>
          <a:p>
            <a:pPr algn="just" rtl="1"/>
            <a:r>
              <a:rPr lang="ar-JO" sz="2000" dirty="0"/>
              <a:t>ومن المعضلات ال</a:t>
            </a:r>
            <a:r>
              <a:rPr lang="ar-EG" sz="2000" dirty="0"/>
              <a:t>أ</a:t>
            </a:r>
            <a:r>
              <a:rPr lang="ar-JO" sz="2000" dirty="0"/>
              <a:t>خلاقية التي واجهت الكثير من المنظمات ما يسمى ببرنامج التقادم المخطط </a:t>
            </a:r>
          </a:p>
          <a:p>
            <a:pPr marL="342900" indent="-342900" algn="just" rtl="1">
              <a:buFont typeface="Wingdings" panose="05000000000000000000" pitchFamily="2" charset="2"/>
              <a:buChar char="§"/>
            </a:pPr>
            <a:r>
              <a:rPr lang="ar-JO" sz="2000" dirty="0"/>
              <a:t>حيث يصبح المستهلك في حاجة </a:t>
            </a:r>
            <a:r>
              <a:rPr lang="ar-EG" sz="2000" dirty="0"/>
              <a:t>إل</a:t>
            </a:r>
            <a:r>
              <a:rPr lang="ar-JO" sz="2000" dirty="0"/>
              <a:t>ى استبدال منتجه من غير حاجة </a:t>
            </a:r>
            <a:r>
              <a:rPr lang="ar-EG" sz="2000" dirty="0"/>
              <a:t>إلى </a:t>
            </a:r>
            <a:r>
              <a:rPr lang="ar-JO" sz="2000" dirty="0"/>
              <a:t>استبدال فعلي </a:t>
            </a:r>
          </a:p>
          <a:p>
            <a:pPr marL="342900" indent="-342900" algn="just" rtl="1">
              <a:buFont typeface="Arial" panose="020B0604020202020204" pitchFamily="34" charset="0"/>
              <a:buChar char="•"/>
            </a:pPr>
            <a:r>
              <a:rPr lang="ar-JO" sz="2000" dirty="0"/>
              <a:t>اذ اتهم النقاد بعض المنتجين بانهم يغيروا مفاهيم المستهلك تجاه الاساليب المقبوله باستمرار كي يشجعوه على الشراء اكثر . </a:t>
            </a:r>
          </a:p>
          <a:p>
            <a:pPr marL="342900" indent="-342900" algn="just" rtl="1">
              <a:buFont typeface="Arial" panose="020B0604020202020204" pitchFamily="34" charset="0"/>
              <a:buChar char="•"/>
            </a:pPr>
            <a:r>
              <a:rPr lang="ar-JO" sz="2000" dirty="0"/>
              <a:t>واتهم منتجون اخرون بحجب السمات الوظيفية الجذابة وتقديمها فيما بعد لجعل الطرازات القديمة متقادمة </a:t>
            </a:r>
          </a:p>
          <a:p>
            <a:pPr marL="342900" indent="-342900" algn="just" rtl="1">
              <a:buFont typeface="Wingdings" panose="05000000000000000000" pitchFamily="2" charset="2"/>
              <a:buChar char="v"/>
            </a:pPr>
            <a:r>
              <a:rPr lang="ar-JO" sz="2000" dirty="0"/>
              <a:t>كصناعة الدواء المنخفض الفعالية بدافع ان لا يشفي المريض فيبقى في حاجة دائمة </a:t>
            </a:r>
            <a:r>
              <a:rPr lang="ar-EG" sz="2000" dirty="0"/>
              <a:t>إلى </a:t>
            </a:r>
            <a:r>
              <a:rPr lang="ar-JO" sz="2000" dirty="0"/>
              <a:t>كمية اكثر من الدواء.</a:t>
            </a:r>
          </a:p>
          <a:p>
            <a:pPr algn="just" rtl="1"/>
            <a:endParaRPr lang="ar-JO" sz="2000" dirty="0"/>
          </a:p>
          <a:p>
            <a:pPr algn="just" rtl="1"/>
            <a:endParaRPr lang="ar-JO" sz="2000" dirty="0"/>
          </a:p>
          <a:p>
            <a:pPr algn="just" rtl="1"/>
            <a:r>
              <a:rPr lang="ar-JO" sz="2000" dirty="0">
                <a:cs typeface="Arial"/>
              </a:rPr>
              <a:t>اما اذا كان المنتج ممثلا في الخدمة فحينها يصعب قياس الجودة والاداء حتى يتم استهلاكه مع شرط تعرف المستهلك على الثقافة الاستهلاكية الكافية وبالتالي نجد بأن القيم ال</a:t>
            </a:r>
            <a:r>
              <a:rPr lang="ar-EG" sz="2000" dirty="0">
                <a:cs typeface="Arial"/>
              </a:rPr>
              <a:t>أ</a:t>
            </a:r>
            <a:r>
              <a:rPr lang="ar-JO" sz="2000" dirty="0">
                <a:cs typeface="Arial"/>
              </a:rPr>
              <a:t>خلاقية لها دور كبير في حماية المستهلك</a:t>
            </a:r>
            <a:r>
              <a:rPr lang="ar-EG" sz="2000" dirty="0">
                <a:cs typeface="Arial"/>
              </a:rPr>
              <a:t> </a:t>
            </a:r>
            <a:r>
              <a:rPr lang="ar-JO" sz="2000" dirty="0">
                <a:cs typeface="Arial"/>
              </a:rPr>
              <a:t>فمقدم الخدمة ان لم يكن صادقا</a:t>
            </a:r>
            <a:r>
              <a:rPr lang="ar-EG" sz="2000" dirty="0">
                <a:cs typeface="Arial"/>
              </a:rPr>
              <a:t>ً </a:t>
            </a:r>
            <a:r>
              <a:rPr lang="ar-JO" sz="2000" dirty="0">
                <a:cs typeface="Arial"/>
              </a:rPr>
              <a:t>يمكنه ان يكذب ويغير في الخدمة المقدمة مقارنة بالخدمة الموعوده</a:t>
            </a:r>
            <a:endParaRPr lang="en-US" sz="2000" dirty="0">
              <a:cs typeface="Arial"/>
            </a:endParaRPr>
          </a:p>
        </p:txBody>
      </p:sp>
      <p:pic>
        <p:nvPicPr>
          <p:cNvPr id="6" name="Picture 5">
            <a:extLst>
              <a:ext uri="{FF2B5EF4-FFF2-40B4-BE49-F238E27FC236}">
                <a16:creationId xmlns:a16="http://schemas.microsoft.com/office/drawing/2014/main" id="{123719B8-C9A4-A2EB-B117-91BB6B2F11E4}"/>
              </a:ext>
            </a:extLst>
          </p:cNvPr>
          <p:cNvPicPr>
            <a:picLocks noChangeAspect="1"/>
          </p:cNvPicPr>
          <p:nvPr/>
        </p:nvPicPr>
        <p:blipFill>
          <a:blip r:embed="rId3"/>
          <a:stretch>
            <a:fillRect/>
          </a:stretch>
        </p:blipFill>
        <p:spPr>
          <a:xfrm>
            <a:off x="228600" y="686739"/>
            <a:ext cx="4457700" cy="5484521"/>
          </a:xfrm>
          <a:prstGeom prst="rect">
            <a:avLst/>
          </a:prstGeom>
        </p:spPr>
      </p:pic>
    </p:spTree>
    <p:extLst>
      <p:ext uri="{BB962C8B-B14F-4D97-AF65-F5344CB8AC3E}">
        <p14:creationId xmlns:p14="http://schemas.microsoft.com/office/powerpoint/2010/main" val="1986262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2" name="TextBox 1">
            <a:extLst>
              <a:ext uri="{FF2B5EF4-FFF2-40B4-BE49-F238E27FC236}">
                <a16:creationId xmlns:a16="http://schemas.microsoft.com/office/drawing/2014/main" id="{A56BAE98-CE23-5519-B3DB-78A95FC72066}"/>
              </a:ext>
            </a:extLst>
          </p:cNvPr>
          <p:cNvSpPr txBox="1"/>
          <p:nvPr/>
        </p:nvSpPr>
        <p:spPr>
          <a:xfrm>
            <a:off x="2875896" y="2166671"/>
            <a:ext cx="5593189" cy="193899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r" rtl="1"/>
            <a:r>
              <a:rPr lang="ar-JO" sz="2400" b="1" dirty="0"/>
              <a:t>المطلب الثاني : السعر والتوزيع وفق المقاربة ال</a:t>
            </a:r>
            <a:r>
              <a:rPr lang="ar-EG" sz="2400" b="1" dirty="0"/>
              <a:t>أ</a:t>
            </a:r>
            <a:r>
              <a:rPr lang="ar-JO" sz="2400" b="1" dirty="0"/>
              <a:t>خلاقية </a:t>
            </a:r>
          </a:p>
          <a:p>
            <a:pPr algn="r" rtl="1"/>
            <a:endParaRPr lang="ar-JO" sz="2400" dirty="0"/>
          </a:p>
          <a:p>
            <a:pPr algn="just" rtl="1"/>
            <a:r>
              <a:rPr lang="ar-JO" sz="2400" dirty="0"/>
              <a:t>يؤثر كل من السعر والتوزيع على المستهلك </a:t>
            </a:r>
            <a:r>
              <a:rPr lang="ar-EG" sz="2400" dirty="0"/>
              <a:t>و</a:t>
            </a:r>
            <a:r>
              <a:rPr lang="ar-JO" sz="2400" dirty="0"/>
              <a:t>لصياغة الاستراتيجيات والس</a:t>
            </a:r>
            <a:r>
              <a:rPr lang="ar-EG" sz="2400" dirty="0"/>
              <a:t>ياسات</a:t>
            </a:r>
            <a:r>
              <a:rPr lang="ar-JO" sz="2400" dirty="0"/>
              <a:t> الخاصة بكل من السعر والتوزيع يوجد هنالك العديد من الطرق والتصورات</a:t>
            </a:r>
            <a:r>
              <a:rPr lang="ar-EG" sz="2400" dirty="0"/>
              <a:t>.</a:t>
            </a:r>
            <a:r>
              <a:rPr lang="ar-JO" sz="2400" dirty="0"/>
              <a:t> </a:t>
            </a:r>
            <a:endParaRPr lang="en-US" sz="2400" dirty="0"/>
          </a:p>
        </p:txBody>
      </p:sp>
      <p:pic>
        <p:nvPicPr>
          <p:cNvPr id="3" name="Picture 2">
            <a:extLst>
              <a:ext uri="{FF2B5EF4-FFF2-40B4-BE49-F238E27FC236}">
                <a16:creationId xmlns:a16="http://schemas.microsoft.com/office/drawing/2014/main" id="{6213A2DD-9321-9776-37F6-C28DDEEFC23C}"/>
              </a:ext>
            </a:extLst>
          </p:cNvPr>
          <p:cNvPicPr>
            <a:picLocks noChangeAspect="1"/>
          </p:cNvPicPr>
          <p:nvPr/>
        </p:nvPicPr>
        <p:blipFill>
          <a:blip r:embed="rId3"/>
          <a:stretch>
            <a:fillRect/>
          </a:stretch>
        </p:blipFill>
        <p:spPr>
          <a:xfrm>
            <a:off x="6411686" y="3149386"/>
            <a:ext cx="5780314" cy="3795019"/>
          </a:xfrm>
          <a:prstGeom prst="rect">
            <a:avLst/>
          </a:prstGeom>
        </p:spPr>
      </p:pic>
    </p:spTree>
    <p:extLst>
      <p:ext uri="{BB962C8B-B14F-4D97-AF65-F5344CB8AC3E}">
        <p14:creationId xmlns:p14="http://schemas.microsoft.com/office/powerpoint/2010/main" val="3517238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2" name="TextBox 1">
            <a:extLst>
              <a:ext uri="{FF2B5EF4-FFF2-40B4-BE49-F238E27FC236}">
                <a16:creationId xmlns:a16="http://schemas.microsoft.com/office/drawing/2014/main" id="{2017F177-3934-A211-5805-0DD2CAB56803}"/>
              </a:ext>
            </a:extLst>
          </p:cNvPr>
          <p:cNvSpPr txBox="1"/>
          <p:nvPr/>
        </p:nvSpPr>
        <p:spPr>
          <a:xfrm>
            <a:off x="4245427" y="1269799"/>
            <a:ext cx="7469777" cy="4832092"/>
          </a:xfrm>
          <a:prstGeom prst="rect">
            <a:avLst/>
          </a:prstGeom>
          <a:noFill/>
        </p:spPr>
        <p:txBody>
          <a:bodyPr wrap="square" rtlCol="0">
            <a:spAutoFit/>
          </a:bodyPr>
          <a:lstStyle/>
          <a:p>
            <a:pPr algn="just" rtl="1"/>
            <a:r>
              <a:rPr lang="ar-EG" sz="2400" b="1" dirty="0"/>
              <a:t>السعر</a:t>
            </a:r>
          </a:p>
          <a:p>
            <a:pPr algn="just" rtl="1"/>
            <a:endParaRPr lang="ar-EG" sz="2400" b="1" dirty="0"/>
          </a:p>
          <a:p>
            <a:pPr algn="just" rtl="1"/>
            <a:r>
              <a:rPr lang="ar-JO" sz="2000" dirty="0"/>
              <a:t>السعر هو احد العناصر الهامة التي تعتمدها المنظمة حين تخطط برامجها التسويقية والسعر غالبا</a:t>
            </a:r>
            <a:r>
              <a:rPr lang="ar-EG" sz="2000" dirty="0"/>
              <a:t>ً</a:t>
            </a:r>
            <a:r>
              <a:rPr lang="ar-JO" sz="2000" dirty="0"/>
              <a:t> ما يكون المعيار الاساسي لاتخاذ قرار الشراء لهذا تعمل المنظمة على ايجاد السعر المناسب لقدرة المستهلك الشرائية ولما كان السعر اداة في يد المستهلك لقياس الجودة اصبح المستهلك عرضة لاستغلا</a:t>
            </a:r>
            <a:r>
              <a:rPr lang="ar-EG" sz="2000" dirty="0"/>
              <a:t>ل</a:t>
            </a:r>
            <a:r>
              <a:rPr lang="ar-JO" sz="2000" dirty="0"/>
              <a:t> جهلة ونقص خبرته في ايهامه بأن سعر السلعة المرتفع دليل على جودتها العالية</a:t>
            </a:r>
            <a:r>
              <a:rPr lang="ar-EG" sz="2000" dirty="0"/>
              <a:t>.</a:t>
            </a:r>
            <a:endParaRPr lang="ar-JO" sz="2000" dirty="0"/>
          </a:p>
          <a:p>
            <a:pPr algn="just" rtl="1"/>
            <a:endParaRPr lang="ar-JO" sz="2000" dirty="0"/>
          </a:p>
          <a:p>
            <a:pPr algn="just" rtl="1"/>
            <a:r>
              <a:rPr lang="ar-JO" sz="2000" dirty="0"/>
              <a:t>كما يعتبر السعر محفزا</a:t>
            </a:r>
            <a:r>
              <a:rPr lang="ar-EG" sz="2000" dirty="0"/>
              <a:t>ً</a:t>
            </a:r>
            <a:r>
              <a:rPr lang="ar-JO" sz="2000" dirty="0"/>
              <a:t> قويا على الشراء وهو ما يغري المستهلك على مزيد من الاستهلاك وفي هذا يمكن ان يكون تخفيض السعر من خلال طرق عديدة كالكذب او التخفيض في تكاليف الانتاج بحذف عناصر ضرورية في المنتج ويضر </a:t>
            </a:r>
            <a:r>
              <a:rPr lang="ar-EG" sz="2000" dirty="0"/>
              <a:t>حذفها </a:t>
            </a:r>
            <a:r>
              <a:rPr lang="ar-JO" sz="2000" dirty="0"/>
              <a:t>بالمستهلك او يكون تخفيض السعر بايهام المستهلك بأن المنتج مكافئ  لمنتج جيد مشابه له . كما يظهر الخداع في بيع الموسوعات العلمية والمجلات والسيارات والعقارات والكثير من الخدمات حيث يكون المستهلك غير قادر على المقارنة بين الاسعار . وك</a:t>
            </a:r>
            <a:r>
              <a:rPr lang="ar-EG" sz="2000" dirty="0"/>
              <a:t>ذلك</a:t>
            </a:r>
            <a:r>
              <a:rPr lang="ar-JO" sz="2000" dirty="0"/>
              <a:t> ال</a:t>
            </a:r>
            <a:r>
              <a:rPr lang="ar-EG" sz="2000" dirty="0"/>
              <a:t>إ</a:t>
            </a:r>
            <a:r>
              <a:rPr lang="ar-JO" sz="2000" dirty="0"/>
              <a:t>علان عن البيع بأسعار التكلفة او اسعار الجملة او بخصومات مزيفة حيث يستغل جهل المستهلك</a:t>
            </a:r>
            <a:r>
              <a:rPr lang="ar-JO" dirty="0"/>
              <a:t>.</a:t>
            </a:r>
            <a:endParaRPr lang="en-US" dirty="0"/>
          </a:p>
        </p:txBody>
      </p:sp>
      <p:pic>
        <p:nvPicPr>
          <p:cNvPr id="3" name="Picture 2">
            <a:extLst>
              <a:ext uri="{FF2B5EF4-FFF2-40B4-BE49-F238E27FC236}">
                <a16:creationId xmlns:a16="http://schemas.microsoft.com/office/drawing/2014/main" id="{1ED4D03E-8953-E2C8-BEFE-3B5945FCA981}"/>
              </a:ext>
            </a:extLst>
          </p:cNvPr>
          <p:cNvPicPr>
            <a:picLocks noChangeAspect="1"/>
          </p:cNvPicPr>
          <p:nvPr/>
        </p:nvPicPr>
        <p:blipFill>
          <a:blip r:embed="rId3"/>
          <a:stretch>
            <a:fillRect/>
          </a:stretch>
        </p:blipFill>
        <p:spPr>
          <a:xfrm>
            <a:off x="0" y="533400"/>
            <a:ext cx="4038600" cy="6200106"/>
          </a:xfrm>
          <a:prstGeom prst="rect">
            <a:avLst/>
          </a:prstGeom>
        </p:spPr>
      </p:pic>
    </p:spTree>
    <p:extLst>
      <p:ext uri="{BB962C8B-B14F-4D97-AF65-F5344CB8AC3E}">
        <p14:creationId xmlns:p14="http://schemas.microsoft.com/office/powerpoint/2010/main" val="1023941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3" name="TextBox 2">
            <a:extLst>
              <a:ext uri="{FF2B5EF4-FFF2-40B4-BE49-F238E27FC236}">
                <a16:creationId xmlns:a16="http://schemas.microsoft.com/office/drawing/2014/main" id="{2E377FCD-EC44-2D24-9E98-729441C620C8}"/>
              </a:ext>
            </a:extLst>
          </p:cNvPr>
          <p:cNvSpPr txBox="1"/>
          <p:nvPr/>
        </p:nvSpPr>
        <p:spPr>
          <a:xfrm>
            <a:off x="4637314" y="1574157"/>
            <a:ext cx="6844772" cy="4093428"/>
          </a:xfrm>
          <a:prstGeom prst="rect">
            <a:avLst/>
          </a:prstGeom>
          <a:noFill/>
        </p:spPr>
        <p:txBody>
          <a:bodyPr wrap="square" rtlCol="0">
            <a:spAutoFit/>
          </a:bodyPr>
          <a:lstStyle/>
          <a:p>
            <a:pPr algn="just" rtl="1"/>
            <a:r>
              <a:rPr lang="ar-JO" sz="2000" dirty="0"/>
              <a:t>ونشير </a:t>
            </a:r>
            <a:r>
              <a:rPr lang="ar-EG" sz="2000" dirty="0"/>
              <a:t>إلى </a:t>
            </a:r>
            <a:r>
              <a:rPr lang="ar-JO" sz="2000" dirty="0"/>
              <a:t>ان السعر يمكن تحديده بناء على سعر التكلفة،</a:t>
            </a:r>
            <a:r>
              <a:rPr lang="ar-EG" sz="2000" dirty="0"/>
              <a:t> </a:t>
            </a:r>
            <a:r>
              <a:rPr lang="ar-JO" sz="2000" dirty="0"/>
              <a:t>وفي هذا يتبين دور ال</a:t>
            </a:r>
            <a:r>
              <a:rPr lang="ar-EG" sz="2000" dirty="0"/>
              <a:t>أ</a:t>
            </a:r>
            <a:r>
              <a:rPr lang="ar-JO" sz="2000" dirty="0"/>
              <a:t>خلاق في تخفيض التكاليف بأنواعها، فالمنظمة التي يسودها الثقة،</a:t>
            </a:r>
            <a:r>
              <a:rPr lang="ar-EG" sz="2000" dirty="0"/>
              <a:t> و</a:t>
            </a:r>
            <a:r>
              <a:rPr lang="ar-JO" sz="2000" dirty="0"/>
              <a:t>الاحترام والصدق ويقل فيها الاسراف والتبذير تزيد فيها مصادر تخفيض التكلفة وبالتالي يتيح ذلك مجالا</a:t>
            </a:r>
            <a:r>
              <a:rPr lang="ar-EG" sz="2000" dirty="0"/>
              <a:t>ً</a:t>
            </a:r>
            <a:r>
              <a:rPr lang="ar-JO" sz="2000" dirty="0"/>
              <a:t> واسعا للتحكم في سعر المنتجات والرفق بالمستهلك</a:t>
            </a:r>
            <a:r>
              <a:rPr lang="ar-EG" sz="2000" dirty="0"/>
              <a:t>.</a:t>
            </a:r>
            <a:endParaRPr lang="ar-JO" sz="2000" dirty="0"/>
          </a:p>
          <a:p>
            <a:pPr algn="just" rtl="1"/>
            <a:endParaRPr lang="ar-JO" sz="2000" dirty="0"/>
          </a:p>
          <a:p>
            <a:pPr algn="just" rtl="1"/>
            <a:r>
              <a:rPr lang="ar-JO" sz="2000" dirty="0"/>
              <a:t>كما يمكن رفع الاسعار بدافع استغلال حاجة المستهلك اذ تتهم بعض المنظمات بمبالغتها في الزيادات للسعر مقارنة بجودة سلعها</a:t>
            </a:r>
            <a:r>
              <a:rPr lang="ar-EG" sz="2000" dirty="0"/>
              <a:t>.</a:t>
            </a:r>
            <a:endParaRPr lang="ar-JO" sz="2000" dirty="0"/>
          </a:p>
          <a:p>
            <a:pPr algn="just" rtl="1"/>
            <a:endParaRPr lang="ar-JO" sz="2000" dirty="0"/>
          </a:p>
          <a:p>
            <a:pPr algn="just" rtl="1"/>
            <a:endParaRPr lang="ar-JO" sz="2000" dirty="0"/>
          </a:p>
          <a:p>
            <a:pPr algn="just" rtl="1"/>
            <a:r>
              <a:rPr lang="ar-JO" sz="2000" dirty="0"/>
              <a:t>فالممارسات غير ال</a:t>
            </a:r>
            <a:r>
              <a:rPr lang="ar-EG" sz="2000" dirty="0"/>
              <a:t>أ</a:t>
            </a:r>
            <a:r>
              <a:rPr lang="ar-JO" sz="2000" dirty="0"/>
              <a:t>خلاقية ت</a:t>
            </a:r>
            <a:r>
              <a:rPr lang="ar-EG" sz="2000" dirty="0"/>
              <a:t>ت</a:t>
            </a:r>
            <a:r>
              <a:rPr lang="ar-JO" sz="2000" dirty="0"/>
              <a:t>سبب في رفع مستوى الاسعار للسلع والخدمات بلا مبرر سوى تحقيق مزيد من الارباح ما يترتب عليه ارتفاع في حجم الانفاق الاستهلاكي مقابل انخفاض في حجم الادخار المحلي وبالتالي س</a:t>
            </a:r>
            <a:r>
              <a:rPr lang="ar-EG" sz="2000" dirty="0"/>
              <a:t>تت</a:t>
            </a:r>
            <a:r>
              <a:rPr lang="ar-JO" sz="2000" dirty="0"/>
              <a:t>جه معدلات النمو الاقتصادي نحو الانخفاض</a:t>
            </a:r>
            <a:r>
              <a:rPr lang="ar-EG" sz="2000" dirty="0"/>
              <a:t>.</a:t>
            </a:r>
            <a:endParaRPr lang="en-US" sz="2000" dirty="0"/>
          </a:p>
        </p:txBody>
      </p:sp>
      <p:pic>
        <p:nvPicPr>
          <p:cNvPr id="5" name="Picture 4">
            <a:extLst>
              <a:ext uri="{FF2B5EF4-FFF2-40B4-BE49-F238E27FC236}">
                <a16:creationId xmlns:a16="http://schemas.microsoft.com/office/drawing/2014/main" id="{80498BED-167D-A9DF-1439-40EE8A50AF43}"/>
              </a:ext>
            </a:extLst>
          </p:cNvPr>
          <p:cNvPicPr>
            <a:picLocks noChangeAspect="1"/>
          </p:cNvPicPr>
          <p:nvPr/>
        </p:nvPicPr>
        <p:blipFill>
          <a:blip r:embed="rId3"/>
          <a:stretch>
            <a:fillRect/>
          </a:stretch>
        </p:blipFill>
        <p:spPr>
          <a:xfrm>
            <a:off x="0" y="-524604"/>
            <a:ext cx="5643435" cy="7382604"/>
          </a:xfrm>
          <a:prstGeom prst="rect">
            <a:avLst/>
          </a:prstGeom>
        </p:spPr>
      </p:pic>
    </p:spTree>
    <p:extLst>
      <p:ext uri="{BB962C8B-B14F-4D97-AF65-F5344CB8AC3E}">
        <p14:creationId xmlns:p14="http://schemas.microsoft.com/office/powerpoint/2010/main" val="768124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2" name="TextBox 1">
            <a:extLst>
              <a:ext uri="{FF2B5EF4-FFF2-40B4-BE49-F238E27FC236}">
                <a16:creationId xmlns:a16="http://schemas.microsoft.com/office/drawing/2014/main" id="{EF041D4C-6B44-E2BF-E328-037D5C62F2CC}"/>
              </a:ext>
            </a:extLst>
          </p:cNvPr>
          <p:cNvSpPr txBox="1"/>
          <p:nvPr/>
        </p:nvSpPr>
        <p:spPr>
          <a:xfrm>
            <a:off x="2046514" y="1076343"/>
            <a:ext cx="8153400" cy="1200329"/>
          </a:xfrm>
          <a:prstGeom prst="rect">
            <a:avLst/>
          </a:prstGeom>
          <a:noFill/>
        </p:spPr>
        <p:txBody>
          <a:bodyPr wrap="square" rtlCol="0">
            <a:spAutoFit/>
          </a:bodyPr>
          <a:lstStyle/>
          <a:p>
            <a:pPr algn="ctr"/>
            <a:r>
              <a:rPr lang="ar-JO" sz="7200" dirty="0"/>
              <a:t>التوزيع الاخلاقي</a:t>
            </a:r>
            <a:endParaRPr lang="en-US" dirty="0"/>
          </a:p>
        </p:txBody>
      </p:sp>
      <p:pic>
        <p:nvPicPr>
          <p:cNvPr id="3" name="Picture 2">
            <a:extLst>
              <a:ext uri="{FF2B5EF4-FFF2-40B4-BE49-F238E27FC236}">
                <a16:creationId xmlns:a16="http://schemas.microsoft.com/office/drawing/2014/main" id="{765A5C2F-E7EB-C577-D4FC-69896E7300CF}"/>
              </a:ext>
            </a:extLst>
          </p:cNvPr>
          <p:cNvPicPr>
            <a:picLocks noChangeAspect="1"/>
          </p:cNvPicPr>
          <p:nvPr/>
        </p:nvPicPr>
        <p:blipFill>
          <a:blip r:embed="rId3"/>
          <a:stretch>
            <a:fillRect/>
          </a:stretch>
        </p:blipFill>
        <p:spPr>
          <a:xfrm>
            <a:off x="3091542" y="2035627"/>
            <a:ext cx="6008916" cy="3940629"/>
          </a:xfrm>
          <a:prstGeom prst="rect">
            <a:avLst/>
          </a:prstGeom>
        </p:spPr>
      </p:pic>
    </p:spTree>
    <p:extLst>
      <p:ext uri="{BB962C8B-B14F-4D97-AF65-F5344CB8AC3E}">
        <p14:creationId xmlns:p14="http://schemas.microsoft.com/office/powerpoint/2010/main" val="1892457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2" name="TextBox 1">
            <a:extLst>
              <a:ext uri="{FF2B5EF4-FFF2-40B4-BE49-F238E27FC236}">
                <a16:creationId xmlns:a16="http://schemas.microsoft.com/office/drawing/2014/main" id="{77C182B3-97EB-C6DF-A5E9-72504D261479}"/>
              </a:ext>
            </a:extLst>
          </p:cNvPr>
          <p:cNvSpPr txBox="1"/>
          <p:nvPr/>
        </p:nvSpPr>
        <p:spPr>
          <a:xfrm>
            <a:off x="7314444" y="1008995"/>
            <a:ext cx="3940628" cy="4832092"/>
          </a:xfrm>
          <a:prstGeom prst="rect">
            <a:avLst/>
          </a:prstGeom>
          <a:noFill/>
        </p:spPr>
        <p:txBody>
          <a:bodyPr wrap="square" rtlCol="0">
            <a:spAutoFit/>
          </a:bodyPr>
          <a:lstStyle/>
          <a:p>
            <a:pPr algn="just" rtl="1"/>
            <a:r>
              <a:rPr lang="ar-JO" sz="2400" b="1" dirty="0"/>
              <a:t>التوزيع </a:t>
            </a:r>
            <a:endParaRPr lang="ar-EG" sz="2400" b="1" dirty="0"/>
          </a:p>
          <a:p>
            <a:pPr algn="just" rtl="1"/>
            <a:endParaRPr lang="ar-JO" sz="2400" b="1" dirty="0"/>
          </a:p>
          <a:p>
            <a:pPr algn="just" rtl="1"/>
            <a:r>
              <a:rPr lang="ar-JO" sz="2000" dirty="0"/>
              <a:t>التوزيع هو </a:t>
            </a:r>
            <a:r>
              <a:rPr lang="ar-EG" sz="2000" dirty="0"/>
              <a:t>أ</a:t>
            </a:r>
            <a:r>
              <a:rPr lang="ar-JO" sz="2000" dirty="0"/>
              <a:t>حد الانشطة التسويقية التي تمارسها المنظمة من </a:t>
            </a:r>
            <a:r>
              <a:rPr lang="ar-EG" sz="2000" dirty="0"/>
              <a:t>أ</a:t>
            </a:r>
            <a:r>
              <a:rPr lang="ar-JO" sz="2000" dirty="0"/>
              <a:t>جل ايصال المنتج </a:t>
            </a:r>
            <a:r>
              <a:rPr lang="ar-EG" sz="2000" dirty="0"/>
              <a:t>إلى </a:t>
            </a:r>
            <a:r>
              <a:rPr lang="ar-JO" sz="2000" dirty="0"/>
              <a:t>المستهلك في الوقت والمكان المناسب، </a:t>
            </a:r>
            <a:r>
              <a:rPr lang="ar-EG" sz="2000" dirty="0"/>
              <a:t>وعليه </a:t>
            </a:r>
            <a:r>
              <a:rPr lang="ar-JO" sz="2000" dirty="0"/>
              <a:t>فالمنظمة الملتزمة </a:t>
            </a:r>
            <a:r>
              <a:rPr lang="ar-EG" sz="2000" dirty="0"/>
              <a:t>أ</a:t>
            </a:r>
            <a:r>
              <a:rPr lang="ar-JO" sz="2000" dirty="0"/>
              <a:t>خلاقيا</a:t>
            </a:r>
            <a:r>
              <a:rPr lang="ar-EG" sz="2000" dirty="0"/>
              <a:t>ً</a:t>
            </a:r>
            <a:r>
              <a:rPr lang="ar-JO" sz="2000" dirty="0"/>
              <a:t> توفي بوعودها بتوفير المنتج بالكمية والنوعية المطلوبة والمتفق  عليها وفي المكان والزمان المتفق عليهما </a:t>
            </a:r>
            <a:r>
              <a:rPr lang="ar-EG" sz="2000" dirty="0"/>
              <a:t>حتى </a:t>
            </a:r>
            <a:r>
              <a:rPr lang="ar-JO" sz="2000" dirty="0"/>
              <a:t>تحقق المنفعة المطلوبة للمستهلك</a:t>
            </a:r>
            <a:r>
              <a:rPr lang="ar-EG" sz="2000" dirty="0"/>
              <a:t>.</a:t>
            </a:r>
            <a:endParaRPr lang="ar-JO" sz="2000" dirty="0"/>
          </a:p>
          <a:p>
            <a:pPr algn="just" rtl="1"/>
            <a:r>
              <a:rPr lang="ar-JO" sz="2000" dirty="0"/>
              <a:t>وفي هذا نجد افتقار الكثير من المنظمات </a:t>
            </a:r>
            <a:r>
              <a:rPr lang="ar-EG" sz="2000" dirty="0"/>
              <a:t>إلى </a:t>
            </a:r>
            <a:r>
              <a:rPr lang="ar-JO" sz="2000" dirty="0"/>
              <a:t>موظفي الصيانة والاصلاح المدربين والقادرين على تنفيذ شروط الضمان بالاضافة </a:t>
            </a:r>
            <a:r>
              <a:rPr lang="ar-EG" sz="2000" dirty="0"/>
              <a:t>إلى </a:t>
            </a:r>
            <a:r>
              <a:rPr lang="ar-JO" sz="2000" dirty="0"/>
              <a:t>التكلفة العالية لاصلاح البضاعة وبالتالي يقع المستهلك ضحية وعد الضمان الذي يوضع كحافز للشراء</a:t>
            </a:r>
            <a:r>
              <a:rPr lang="ar-EG" sz="2000" dirty="0"/>
              <a:t>.</a:t>
            </a:r>
            <a:r>
              <a:rPr lang="ar-JO" sz="2000" dirty="0"/>
              <a:t> </a:t>
            </a:r>
            <a:endParaRPr lang="en-US" sz="2000" dirty="0"/>
          </a:p>
        </p:txBody>
      </p:sp>
      <p:pic>
        <p:nvPicPr>
          <p:cNvPr id="3" name="Picture 2">
            <a:extLst>
              <a:ext uri="{FF2B5EF4-FFF2-40B4-BE49-F238E27FC236}">
                <a16:creationId xmlns:a16="http://schemas.microsoft.com/office/drawing/2014/main" id="{7C566474-0623-7E41-E783-D80E7EA0A8AB}"/>
              </a:ext>
            </a:extLst>
          </p:cNvPr>
          <p:cNvPicPr>
            <a:picLocks noChangeAspect="1"/>
          </p:cNvPicPr>
          <p:nvPr/>
        </p:nvPicPr>
        <p:blipFill>
          <a:blip r:embed="rId3"/>
          <a:stretch>
            <a:fillRect/>
          </a:stretch>
        </p:blipFill>
        <p:spPr>
          <a:xfrm>
            <a:off x="-500744" y="-124495"/>
            <a:ext cx="6934201" cy="7624751"/>
          </a:xfrm>
          <a:prstGeom prst="rect">
            <a:avLst/>
          </a:prstGeom>
        </p:spPr>
      </p:pic>
    </p:spTree>
    <p:extLst>
      <p:ext uri="{BB962C8B-B14F-4D97-AF65-F5344CB8AC3E}">
        <p14:creationId xmlns:p14="http://schemas.microsoft.com/office/powerpoint/2010/main" val="3092711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2" name="TextBox 1">
            <a:extLst>
              <a:ext uri="{FF2B5EF4-FFF2-40B4-BE49-F238E27FC236}">
                <a16:creationId xmlns:a16="http://schemas.microsoft.com/office/drawing/2014/main" id="{468853C0-D3DD-0544-7C9E-692F4B617ED5}"/>
              </a:ext>
            </a:extLst>
          </p:cNvPr>
          <p:cNvSpPr txBox="1"/>
          <p:nvPr/>
        </p:nvSpPr>
        <p:spPr>
          <a:xfrm>
            <a:off x="6222546" y="1690062"/>
            <a:ext cx="5693229" cy="3785652"/>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just" rtl="1"/>
            <a:r>
              <a:rPr lang="ar-JO" sz="2000" dirty="0"/>
              <a:t>حفظ المنتج ووصوله بهيئة صحية </a:t>
            </a:r>
            <a:r>
              <a:rPr lang="ar-EG" sz="2000" dirty="0"/>
              <a:t>إلى </a:t>
            </a:r>
            <a:r>
              <a:rPr lang="ar-JO" sz="2000" dirty="0"/>
              <a:t>المستهلك يمر بعدة مراحل ويتطلب مراع</a:t>
            </a:r>
            <a:r>
              <a:rPr lang="ar-EG" sz="2000" dirty="0"/>
              <a:t>اة</a:t>
            </a:r>
            <a:r>
              <a:rPr lang="ar-JO" sz="2000" dirty="0"/>
              <a:t> الشروط المعمول بها وفي هذا يمكن للمنظمة ان تبحث عن تخفيض تكاليف التوزيع او تقتنص الفرصة التسويقية في وقتها</a:t>
            </a:r>
            <a:r>
              <a:rPr lang="ar-EG" sz="2000" dirty="0"/>
              <a:t>.</a:t>
            </a:r>
            <a:r>
              <a:rPr lang="ar-JO" sz="2000" dirty="0"/>
              <a:t> </a:t>
            </a:r>
          </a:p>
          <a:p>
            <a:pPr algn="just" rtl="1"/>
            <a:r>
              <a:rPr lang="ar-JO" sz="2000" dirty="0"/>
              <a:t> في حين ان طبيعة المنتج تفرض ان يوزع بطريقة </a:t>
            </a:r>
            <a:r>
              <a:rPr lang="ar-JO" sz="2000" dirty="0">
                <a:solidFill>
                  <a:schemeClr val="tx1"/>
                </a:solidFill>
              </a:rPr>
              <a:t>مخالفة</a:t>
            </a:r>
            <a:r>
              <a:rPr lang="ar-JO" sz="2000" dirty="0"/>
              <a:t> ، فقد تخزن السلعة في مكان غير مخصص للتخزين مع عدم علم المستهلك بذلك كما ان الجشع والرغبة في تحقيق مستويات عليا للتوزيع قد يدفع المنظمة </a:t>
            </a:r>
            <a:r>
              <a:rPr lang="ar-EG" sz="2000" dirty="0"/>
              <a:t>إلى </a:t>
            </a:r>
            <a:r>
              <a:rPr lang="ar-JO" sz="2000" dirty="0"/>
              <a:t>التوزيع المكثف من غير دراسة ولا استعداد لتنظيم قنوات التوزيع فيتسبب ذلك في رفع الاسعار بسبب الاكثار من الوسطاء او عد</a:t>
            </a:r>
            <a:r>
              <a:rPr lang="ar-EG" sz="2000" dirty="0"/>
              <a:t>م</a:t>
            </a:r>
            <a:r>
              <a:rPr lang="ar-JO" sz="2000" dirty="0"/>
              <a:t> كفاءة الوسطاء او تقديمهم خدمات غير ضرورية او مكررة ونتيجة ذلك تكون تكاليف التوزيع مرتفعة جد</a:t>
            </a:r>
            <a:r>
              <a:rPr lang="ar-EG" sz="2000" dirty="0"/>
              <a:t>اً</a:t>
            </a:r>
            <a:r>
              <a:rPr lang="ar-JO" sz="2000" dirty="0"/>
              <a:t> ويتكبد المستهلكون هذه التكاليف الزائدة في صورة اسعار مرتفعة</a:t>
            </a:r>
            <a:r>
              <a:rPr lang="ar-EG" sz="2000" dirty="0"/>
              <a:t>.</a:t>
            </a:r>
            <a:r>
              <a:rPr lang="ar-JO" sz="2000" dirty="0"/>
              <a:t> </a:t>
            </a:r>
            <a:endParaRPr lang="en-US" sz="2000" dirty="0"/>
          </a:p>
        </p:txBody>
      </p:sp>
      <p:pic>
        <p:nvPicPr>
          <p:cNvPr id="3" name="Picture 2">
            <a:extLst>
              <a:ext uri="{FF2B5EF4-FFF2-40B4-BE49-F238E27FC236}">
                <a16:creationId xmlns:a16="http://schemas.microsoft.com/office/drawing/2014/main" id="{25FB3BF3-663C-69FE-F994-E0D4979E3323}"/>
              </a:ext>
            </a:extLst>
          </p:cNvPr>
          <p:cNvPicPr>
            <a:picLocks noChangeAspect="1"/>
          </p:cNvPicPr>
          <p:nvPr/>
        </p:nvPicPr>
        <p:blipFill>
          <a:blip r:embed="rId3"/>
          <a:stretch>
            <a:fillRect/>
          </a:stretch>
        </p:blipFill>
        <p:spPr>
          <a:xfrm>
            <a:off x="276225" y="721179"/>
            <a:ext cx="5427888" cy="5067300"/>
          </a:xfrm>
          <a:prstGeom prst="rect">
            <a:avLst/>
          </a:prstGeom>
        </p:spPr>
      </p:pic>
    </p:spTree>
    <p:extLst>
      <p:ext uri="{BB962C8B-B14F-4D97-AF65-F5344CB8AC3E}">
        <p14:creationId xmlns:p14="http://schemas.microsoft.com/office/powerpoint/2010/main" val="347459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26" y="-108857"/>
            <a:ext cx="1989455" cy="999236"/>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689348" y="6295363"/>
            <a:ext cx="5063673" cy="400110"/>
          </a:xfrm>
          <a:prstGeom prst="rect">
            <a:avLst/>
          </a:prstGeom>
          <a:noFill/>
        </p:spPr>
        <p:txBody>
          <a:bodyPr wrap="square" rtlCol="0">
            <a:spAutoFit/>
          </a:bodyPr>
          <a:lstStyle/>
          <a:p>
            <a:pPr algn="ctr"/>
            <a:r>
              <a:rPr lang="en-US" sz="2000" b="1" dirty="0"/>
              <a:t>www.midocean.ae</a:t>
            </a:r>
          </a:p>
        </p:txBody>
      </p:sp>
      <p:sp>
        <p:nvSpPr>
          <p:cNvPr id="2" name="TextBox 1">
            <a:extLst>
              <a:ext uri="{FF2B5EF4-FFF2-40B4-BE49-F238E27FC236}">
                <a16:creationId xmlns:a16="http://schemas.microsoft.com/office/drawing/2014/main" id="{E545D41E-43AF-8A25-AC85-3ACF83F17869}"/>
              </a:ext>
            </a:extLst>
          </p:cNvPr>
          <p:cNvSpPr txBox="1"/>
          <p:nvPr/>
        </p:nvSpPr>
        <p:spPr>
          <a:xfrm>
            <a:off x="5072742" y="579703"/>
            <a:ext cx="6422571" cy="4093428"/>
          </a:xfrm>
          <a:prstGeom prst="rect">
            <a:avLst/>
          </a:prstGeom>
          <a:noFill/>
        </p:spPr>
        <p:txBody>
          <a:bodyPr wrap="square" rtlCol="0">
            <a:spAutoFit/>
          </a:bodyPr>
          <a:lstStyle/>
          <a:p>
            <a:pPr algn="just" rtl="1"/>
            <a:r>
              <a:rPr lang="ar-JO" sz="2000" dirty="0"/>
              <a:t>ومع تطور وسائل النقل ومحلات التخزين </a:t>
            </a:r>
            <a:r>
              <a:rPr lang="ar-EG" sz="2000" dirty="0"/>
              <a:t>أ</a:t>
            </a:r>
            <a:r>
              <a:rPr lang="ar-JO" sz="2000" dirty="0"/>
              <a:t>صبح ب</a:t>
            </a:r>
            <a:r>
              <a:rPr lang="ar-EG" sz="2000" dirty="0"/>
              <a:t>إ</a:t>
            </a:r>
            <a:r>
              <a:rPr lang="ar-JO" sz="2000" dirty="0"/>
              <a:t>مكان المنظمات التحكم في توزيع المنتجات حسب الطلب وفي هذا قد تلجأ </a:t>
            </a:r>
            <a:r>
              <a:rPr lang="ar-EG" sz="2000" dirty="0"/>
              <a:t>إلى </a:t>
            </a:r>
            <a:r>
              <a:rPr lang="ar-JO" sz="2000" dirty="0"/>
              <a:t>الاحتكار من </a:t>
            </a:r>
            <a:r>
              <a:rPr lang="ar-EG" sz="2000" dirty="0"/>
              <a:t>أ</a:t>
            </a:r>
            <a:r>
              <a:rPr lang="ar-JO" sz="2000" dirty="0"/>
              <a:t>جل تحقيق مستوى عالي من الارباح جراء ارتفاع الاسعار بسبب زيادة الطلب، هذا ما يلحق بالمستهلك الضرر سواء من حيث الاسعار او من  حيث عدم توفر المنتج في السوق حين الحاجة اليه</a:t>
            </a:r>
            <a:r>
              <a:rPr lang="ar-EG" sz="2000" dirty="0"/>
              <a:t>.</a:t>
            </a:r>
            <a:r>
              <a:rPr lang="ar-JO" sz="2000" dirty="0"/>
              <a:t> </a:t>
            </a:r>
          </a:p>
          <a:p>
            <a:pPr algn="just" rtl="1"/>
            <a:endParaRPr lang="ar-EG" sz="2000" dirty="0"/>
          </a:p>
          <a:p>
            <a:pPr algn="just" rtl="1"/>
            <a:r>
              <a:rPr lang="ar-JO" sz="2000" dirty="0"/>
              <a:t>كما يتهم رجال البيع في انهم يرغمون ال</a:t>
            </a:r>
            <a:r>
              <a:rPr lang="ar-EG" sz="2000" dirty="0"/>
              <a:t>آ</a:t>
            </a:r>
            <a:r>
              <a:rPr lang="ar-JO" sz="2000" dirty="0"/>
              <a:t>خرين على شراء بضائعهم التي لا يرغبون اصلا</a:t>
            </a:r>
            <a:r>
              <a:rPr lang="ar-EG" sz="2000" dirty="0"/>
              <a:t>ً </a:t>
            </a:r>
            <a:r>
              <a:rPr lang="ar-JO" sz="2000" dirty="0"/>
              <a:t>في شرائها</a:t>
            </a:r>
            <a:r>
              <a:rPr lang="ar-EG" sz="2000" dirty="0"/>
              <a:t>، </a:t>
            </a:r>
            <a:r>
              <a:rPr lang="ar-JO" sz="2000" dirty="0"/>
              <a:t>ويقال: </a:t>
            </a:r>
            <a:r>
              <a:rPr lang="ar-EG" sz="2000" dirty="0"/>
              <a:t>أن </a:t>
            </a:r>
            <a:r>
              <a:rPr lang="ar-JO" sz="2000" dirty="0"/>
              <a:t>السيارات والخدمات المالية وغير المنقولة والتجهيزات المنزلية غالبا ما تباع ولا تشترى</a:t>
            </a:r>
            <a:r>
              <a:rPr lang="ar-EG" sz="2000" dirty="0"/>
              <a:t>.</a:t>
            </a:r>
            <a:endParaRPr lang="ar-JO" sz="2000" dirty="0"/>
          </a:p>
          <a:p>
            <a:pPr algn="just" rtl="1"/>
            <a:endParaRPr lang="ar-JO" sz="2000" dirty="0"/>
          </a:p>
          <a:p>
            <a:pPr algn="just" rtl="1"/>
            <a:r>
              <a:rPr lang="ar-JO" sz="2000" dirty="0"/>
              <a:t>اذ يتم تدريس الباعة فن مراوغة المشترين بشكل خاص اذ يرغمونهم على الشراء كي يحصلوا منهم على مكافأة او سمسرة</a:t>
            </a:r>
            <a:r>
              <a:rPr lang="ar-EG" sz="2000" dirty="0"/>
              <a:t>، </a:t>
            </a:r>
            <a:r>
              <a:rPr lang="ar-JO" sz="2000" dirty="0"/>
              <a:t>وفي بعض الاحيان يتم وعدهم ب</a:t>
            </a:r>
            <a:r>
              <a:rPr lang="ar-EG" sz="2000" dirty="0"/>
              <a:t>ا</a:t>
            </a:r>
            <a:r>
              <a:rPr lang="ar-JO" sz="2000" dirty="0"/>
              <a:t>عطاء مكافأة  كبيرة حتى يجتهدوا لبيع كمية كبيرة من السلع.</a:t>
            </a:r>
            <a:endParaRPr lang="en-US" dirty="0"/>
          </a:p>
        </p:txBody>
      </p:sp>
      <p:pic>
        <p:nvPicPr>
          <p:cNvPr id="3" name="Picture 2">
            <a:extLst>
              <a:ext uri="{FF2B5EF4-FFF2-40B4-BE49-F238E27FC236}">
                <a16:creationId xmlns:a16="http://schemas.microsoft.com/office/drawing/2014/main" id="{3E3FA060-CB49-5BEF-3111-2B007609298C}"/>
              </a:ext>
            </a:extLst>
          </p:cNvPr>
          <p:cNvPicPr>
            <a:picLocks noChangeAspect="1"/>
          </p:cNvPicPr>
          <p:nvPr/>
        </p:nvPicPr>
        <p:blipFill>
          <a:blip r:embed="rId3"/>
          <a:stretch>
            <a:fillRect/>
          </a:stretch>
        </p:blipFill>
        <p:spPr>
          <a:xfrm>
            <a:off x="696687" y="1436914"/>
            <a:ext cx="3733800" cy="4400550"/>
          </a:xfrm>
          <a:prstGeom prst="rect">
            <a:avLst/>
          </a:prstGeom>
        </p:spPr>
      </p:pic>
    </p:spTree>
    <p:extLst>
      <p:ext uri="{BB962C8B-B14F-4D97-AF65-F5344CB8AC3E}">
        <p14:creationId xmlns:p14="http://schemas.microsoft.com/office/powerpoint/2010/main" val="3002523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1CF9735-47CE-2D15-4559-7E8C3E803B53}"/>
              </a:ext>
            </a:extLst>
          </p:cNvPr>
          <p:cNvPicPr>
            <a:picLocks noChangeAspect="1"/>
          </p:cNvPicPr>
          <p:nvPr/>
        </p:nvPicPr>
        <p:blipFill>
          <a:blip r:embed="rId2"/>
          <a:stretch>
            <a:fillRect/>
          </a:stretch>
        </p:blipFill>
        <p:spPr>
          <a:xfrm>
            <a:off x="0" y="0"/>
            <a:ext cx="12192000" cy="6858000"/>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26" y="-108857"/>
            <a:ext cx="1989455" cy="999236"/>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689348" y="6295363"/>
            <a:ext cx="5063673" cy="400110"/>
          </a:xfrm>
          <a:prstGeom prst="rect">
            <a:avLst/>
          </a:prstGeom>
          <a:noFill/>
        </p:spPr>
        <p:txBody>
          <a:bodyPr wrap="square" rtlCol="0">
            <a:spAutoFit/>
          </a:bodyPr>
          <a:lstStyle/>
          <a:p>
            <a:pPr algn="ctr"/>
            <a:r>
              <a:rPr lang="en-US" sz="2000" b="1" dirty="0"/>
              <a:t>www.midocean.ae</a:t>
            </a:r>
          </a:p>
        </p:txBody>
      </p:sp>
      <p:sp>
        <p:nvSpPr>
          <p:cNvPr id="2" name="TextBox 1">
            <a:extLst>
              <a:ext uri="{FF2B5EF4-FFF2-40B4-BE49-F238E27FC236}">
                <a16:creationId xmlns:a16="http://schemas.microsoft.com/office/drawing/2014/main" id="{61A73497-5DDC-06E3-F7E2-91DEC2E1338F}"/>
              </a:ext>
            </a:extLst>
          </p:cNvPr>
          <p:cNvSpPr txBox="1"/>
          <p:nvPr/>
        </p:nvSpPr>
        <p:spPr>
          <a:xfrm>
            <a:off x="6111396" y="1120676"/>
            <a:ext cx="5540829" cy="2400657"/>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just" rtl="1"/>
            <a:r>
              <a:rPr lang="ar-JO" sz="2200" dirty="0"/>
              <a:t>وفي عملية التوزيع يحتك الموزع او الوسيط بالمستهلك فيجري بينهما اتصال وتفاعل قد يتطلب الامر تقديم معلومات شخصية خاصة </a:t>
            </a:r>
            <a:r>
              <a:rPr lang="ar-EG" sz="2200" dirty="0"/>
              <a:t>ب</a:t>
            </a:r>
            <a:r>
              <a:rPr lang="ar-JO" sz="2200" dirty="0"/>
              <a:t>المستهلك او الكشف غير المباشر عنها من خلال التواصل المستمر بينهما</a:t>
            </a:r>
            <a:r>
              <a:rPr lang="ar-EG" sz="2200" dirty="0"/>
              <a:t>، و</a:t>
            </a:r>
            <a:r>
              <a:rPr lang="ar-JO" sz="2200" dirty="0"/>
              <a:t>يستدعي الامر من المسوق ان يكون </a:t>
            </a:r>
            <a:r>
              <a:rPr lang="ar-EG" sz="2200" dirty="0"/>
              <a:t>أميناً </a:t>
            </a:r>
            <a:r>
              <a:rPr lang="ar-JO" sz="2200" dirty="0"/>
              <a:t>بحيث لا يكشف ويسرد تلك المعلومات لاطراف غير معنية</a:t>
            </a:r>
            <a:r>
              <a:rPr lang="ar-EG" sz="2200" dirty="0"/>
              <a:t>.</a:t>
            </a:r>
            <a:endParaRPr lang="ar-JO" sz="2200" dirty="0"/>
          </a:p>
          <a:p>
            <a:pPr algn="just" rtl="1"/>
            <a:endParaRPr lang="ar-JO" dirty="0"/>
          </a:p>
        </p:txBody>
      </p:sp>
    </p:spTree>
    <p:extLst>
      <p:ext uri="{BB962C8B-B14F-4D97-AF65-F5344CB8AC3E}">
        <p14:creationId xmlns:p14="http://schemas.microsoft.com/office/powerpoint/2010/main" val="14037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C80CA81-F437-4E18-187D-E5390C9508B1}"/>
              </a:ext>
            </a:extLst>
          </p:cNvPr>
          <p:cNvPicPr>
            <a:picLocks noChangeAspect="1"/>
          </p:cNvPicPr>
          <p:nvPr/>
        </p:nvPicPr>
        <p:blipFill>
          <a:blip r:embed="rId3"/>
          <a:stretch>
            <a:fillRect/>
          </a:stretch>
        </p:blipFill>
        <p:spPr>
          <a:xfrm>
            <a:off x="292100" y="279400"/>
            <a:ext cx="8752915" cy="6858000"/>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495BC78-DDD9-5678-33A5-070439A98AB1}"/>
              </a:ext>
            </a:extLst>
          </p:cNvPr>
          <p:cNvSpPr txBox="1"/>
          <p:nvPr/>
        </p:nvSpPr>
        <p:spPr>
          <a:xfrm>
            <a:off x="8251373" y="2915648"/>
            <a:ext cx="3418114" cy="58477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ar-JO" sz="3200" dirty="0"/>
              <a:t>الترويج ال</a:t>
            </a:r>
            <a:r>
              <a:rPr lang="ar-EG" sz="3200" dirty="0"/>
              <a:t>أ</a:t>
            </a:r>
            <a:r>
              <a:rPr lang="ar-JO" sz="3200" dirty="0"/>
              <a:t>خلاقي</a:t>
            </a:r>
            <a:endParaRPr lang="en-US" sz="3200" dirty="0"/>
          </a:p>
        </p:txBody>
      </p:sp>
    </p:spTree>
    <p:extLst>
      <p:ext uri="{BB962C8B-B14F-4D97-AF65-F5344CB8AC3E}">
        <p14:creationId xmlns:p14="http://schemas.microsoft.com/office/powerpoint/2010/main" val="377322520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70F44DD-C841-9155-987C-E348B9DB0665}"/>
              </a:ext>
            </a:extLst>
          </p:cNvPr>
          <p:cNvSpPr txBox="1"/>
          <p:nvPr/>
        </p:nvSpPr>
        <p:spPr>
          <a:xfrm>
            <a:off x="5682342" y="2198914"/>
            <a:ext cx="5445004" cy="2462213"/>
          </a:xfrm>
          <a:prstGeom prst="rect">
            <a:avLst/>
          </a:prstGeom>
          <a:noFill/>
        </p:spPr>
        <p:txBody>
          <a:bodyPr wrap="square" lIns="91440" tIns="45720" rIns="91440" bIns="45720" rtlCol="0" anchor="t">
            <a:spAutoFit/>
          </a:bodyPr>
          <a:lstStyle/>
          <a:p>
            <a:pPr algn="just" rtl="1"/>
            <a:r>
              <a:rPr lang="ar-JO" sz="2200" dirty="0">
                <a:cs typeface="Arial"/>
              </a:rPr>
              <a:t>يعتبر الترويج </a:t>
            </a:r>
            <a:r>
              <a:rPr lang="ar-EG" sz="2200" dirty="0">
                <a:cs typeface="Arial"/>
              </a:rPr>
              <a:t>أحد أهم </a:t>
            </a:r>
            <a:r>
              <a:rPr lang="ar-JO" sz="2200" dirty="0">
                <a:cs typeface="Arial"/>
              </a:rPr>
              <a:t>العناصر الاساسية للمزيج التسويقي التي يستخدمها المسوق للتأثير على المستهلك  لما يملكه هذا العنصر من قدرة على ذلك</a:t>
            </a:r>
            <a:r>
              <a:rPr lang="ar-EG" sz="2200" dirty="0">
                <a:cs typeface="Arial"/>
              </a:rPr>
              <a:t>، </a:t>
            </a:r>
            <a:r>
              <a:rPr lang="ar-JO" sz="2200" dirty="0">
                <a:cs typeface="Arial"/>
              </a:rPr>
              <a:t>وبظهور وسائل الاتصال الحديثة والاهتمام المكثف بال</a:t>
            </a:r>
            <a:r>
              <a:rPr lang="ar-EG" sz="2200" dirty="0">
                <a:cs typeface="Arial"/>
              </a:rPr>
              <a:t>إ</a:t>
            </a:r>
            <a:r>
              <a:rPr lang="ar-JO" sz="2200" dirty="0">
                <a:cs typeface="Arial"/>
              </a:rPr>
              <a:t>علان </a:t>
            </a:r>
            <a:r>
              <a:rPr lang="ar-EG" sz="2200" dirty="0">
                <a:cs typeface="Arial"/>
              </a:rPr>
              <a:t>أ</a:t>
            </a:r>
            <a:r>
              <a:rPr lang="ar-JO" sz="2200" dirty="0">
                <a:cs typeface="Arial"/>
              </a:rPr>
              <a:t>صبح </a:t>
            </a:r>
            <a:r>
              <a:rPr lang="ar-JO" sz="2200" dirty="0" err="1">
                <a:solidFill>
                  <a:srgbClr val="000000"/>
                </a:solidFill>
                <a:cs typeface="Arial"/>
              </a:rPr>
              <a:t>للاعلان</a:t>
            </a:r>
            <a:r>
              <a:rPr lang="ar-JO" sz="2200" dirty="0">
                <a:solidFill>
                  <a:srgbClr val="FF0000"/>
                </a:solidFill>
                <a:cs typeface="Arial"/>
              </a:rPr>
              <a:t> </a:t>
            </a:r>
            <a:r>
              <a:rPr lang="ar-JO" sz="2200" dirty="0">
                <a:cs typeface="Arial"/>
              </a:rPr>
              <a:t>في كثير من الاحيان القدرة على صناعة الحاجات والرغبات. فأصبحت المنظمات ترتكز عليه أكثر من ارتكازها على عنصر اخر</a:t>
            </a:r>
            <a:r>
              <a:rPr lang="ar-EG" sz="2200" dirty="0">
                <a:cs typeface="Arial"/>
              </a:rPr>
              <a:t>.</a:t>
            </a:r>
            <a:endParaRPr lang="en-US" sz="2200" dirty="0">
              <a:cs typeface="Arial"/>
            </a:endParaRPr>
          </a:p>
        </p:txBody>
      </p:sp>
      <p:pic>
        <p:nvPicPr>
          <p:cNvPr id="4" name="Picture 3">
            <a:extLst>
              <a:ext uri="{FF2B5EF4-FFF2-40B4-BE49-F238E27FC236}">
                <a16:creationId xmlns:a16="http://schemas.microsoft.com/office/drawing/2014/main" id="{2A1F7384-1273-2983-081F-02112429C7BB}"/>
              </a:ext>
            </a:extLst>
          </p:cNvPr>
          <p:cNvPicPr>
            <a:picLocks noChangeAspect="1"/>
          </p:cNvPicPr>
          <p:nvPr/>
        </p:nvPicPr>
        <p:blipFill>
          <a:blip r:embed="rId4"/>
          <a:stretch>
            <a:fillRect/>
          </a:stretch>
        </p:blipFill>
        <p:spPr>
          <a:xfrm>
            <a:off x="180431" y="1385887"/>
            <a:ext cx="5324475" cy="5254399"/>
          </a:xfrm>
          <a:prstGeom prst="rect">
            <a:avLst/>
          </a:prstGeom>
        </p:spPr>
      </p:pic>
    </p:spTree>
    <p:extLst>
      <p:ext uri="{BB962C8B-B14F-4D97-AF65-F5344CB8AC3E}">
        <p14:creationId xmlns:p14="http://schemas.microsoft.com/office/powerpoint/2010/main" val="154961129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2E06352-DDEA-7289-96E1-2D3F30F52D23}"/>
              </a:ext>
            </a:extLst>
          </p:cNvPr>
          <p:cNvSpPr txBox="1"/>
          <p:nvPr/>
        </p:nvSpPr>
        <p:spPr>
          <a:xfrm>
            <a:off x="5061857" y="1212473"/>
            <a:ext cx="6357258" cy="446276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r>
              <a:rPr lang="ar-JO" sz="2400" b="1" dirty="0"/>
              <a:t>قوة وتنوع الرسائل </a:t>
            </a:r>
            <a:r>
              <a:rPr lang="ar-EG" sz="2400" b="1" dirty="0"/>
              <a:t>الإعلانية</a:t>
            </a:r>
            <a:endParaRPr lang="ar-JO" sz="2400" b="1" dirty="0">
              <a:solidFill>
                <a:srgbClr val="FF0000"/>
              </a:solidFill>
            </a:endParaRPr>
          </a:p>
          <a:p>
            <a:pPr algn="r" rtl="1"/>
            <a:endParaRPr lang="ar-JO" sz="2000" dirty="0"/>
          </a:p>
          <a:p>
            <a:pPr algn="just" rtl="1"/>
            <a:r>
              <a:rPr lang="ar-JO" sz="2000" dirty="0"/>
              <a:t>يضعف المستهلك </a:t>
            </a:r>
            <a:r>
              <a:rPr lang="ar-EG" sz="2000" dirty="0"/>
              <a:t>أمام </a:t>
            </a:r>
            <a:r>
              <a:rPr lang="ar-JO" sz="2000" dirty="0"/>
              <a:t>قوة الرسائل </a:t>
            </a:r>
            <a:r>
              <a:rPr lang="ar-EG" sz="2000" dirty="0"/>
              <a:t>الإعلانية </a:t>
            </a:r>
            <a:r>
              <a:rPr lang="ar-JO" sz="2000" dirty="0"/>
              <a:t>التي يتلقاها باستمرار وفي كل مكان</a:t>
            </a:r>
            <a:r>
              <a:rPr lang="ar-EG" sz="2000" dirty="0"/>
              <a:t> </a:t>
            </a:r>
            <a:r>
              <a:rPr lang="ar-JO" sz="2000" dirty="0"/>
              <a:t>والتي تقوم وكالات متخصصة في ال</a:t>
            </a:r>
            <a:r>
              <a:rPr lang="ar-EG" sz="2000" dirty="0"/>
              <a:t>إ</a:t>
            </a:r>
            <a:r>
              <a:rPr lang="ar-JO" sz="2000" dirty="0"/>
              <a:t>علان بتصميمها بعناية فائقة وبالاعتماد على وسائل تكنولوجية جد</a:t>
            </a:r>
            <a:r>
              <a:rPr lang="ar-EG" sz="2000" dirty="0"/>
              <a:t>يدة</a:t>
            </a:r>
            <a:r>
              <a:rPr lang="ar-JO" sz="2000" dirty="0"/>
              <a:t> متطورة وعلم النفس و</a:t>
            </a:r>
            <a:r>
              <a:rPr lang="ar-EG" sz="2000" dirty="0"/>
              <a:t>علم </a:t>
            </a:r>
            <a:r>
              <a:rPr lang="ar-JO" sz="2000" dirty="0"/>
              <a:t>الاجتماع  </a:t>
            </a:r>
            <a:r>
              <a:rPr lang="ar-JO" sz="2000" dirty="0">
                <a:solidFill>
                  <a:schemeClr val="tx1"/>
                </a:solidFill>
              </a:rPr>
              <a:t>لتستثير</a:t>
            </a:r>
            <a:r>
              <a:rPr lang="ar-JO" sz="2000" dirty="0"/>
              <a:t> بذلك خبايا في نفس الفرد وتحركه نحو اتجاهات لم يكن يعلمها ولا يرغبها في حين مضى</a:t>
            </a:r>
            <a:r>
              <a:rPr lang="ar-EG" sz="2000" dirty="0"/>
              <a:t>.</a:t>
            </a:r>
            <a:endParaRPr lang="ar-JO" sz="2000" dirty="0"/>
          </a:p>
          <a:p>
            <a:pPr algn="just" rtl="1"/>
            <a:r>
              <a:rPr lang="ar-JO" sz="2000" dirty="0"/>
              <a:t>فالضغط العالي على المستهلك يؤدي </a:t>
            </a:r>
            <a:r>
              <a:rPr lang="ar-EG" sz="2000" dirty="0"/>
              <a:t>إلى </a:t>
            </a:r>
            <a:r>
              <a:rPr lang="ar-JO" sz="2000" dirty="0"/>
              <a:t>خلق حاجات غير ضرورية او خلق حاجات لا يستطيع تحقيقها وبالتالي يولد لدى المستهلك شعو</a:t>
            </a:r>
            <a:r>
              <a:rPr lang="ar-EG" sz="2000" dirty="0"/>
              <a:t>راً </a:t>
            </a:r>
            <a:r>
              <a:rPr lang="ar-JO" sz="2000" dirty="0"/>
              <a:t>بالحرمان</a:t>
            </a:r>
            <a:r>
              <a:rPr lang="ar-EG" sz="2000" dirty="0"/>
              <a:t>.</a:t>
            </a:r>
            <a:endParaRPr lang="ar-JO" sz="2000" dirty="0"/>
          </a:p>
          <a:p>
            <a:pPr algn="just" rtl="1"/>
            <a:r>
              <a:rPr lang="ar-JO" sz="2000" dirty="0"/>
              <a:t>فأمام  التطور السريع في سلوك المستهلك زادت الحاجة </a:t>
            </a:r>
            <a:r>
              <a:rPr lang="ar-EG" sz="2000" dirty="0"/>
              <a:t>إلى </a:t>
            </a:r>
            <a:r>
              <a:rPr lang="ar-JO" sz="2000" dirty="0"/>
              <a:t>مزيد من التركيز على الاشهار من </a:t>
            </a:r>
            <a:r>
              <a:rPr lang="ar-EG" sz="2000" dirty="0"/>
              <a:t>أ</a:t>
            </a:r>
            <a:r>
              <a:rPr lang="ar-JO" sz="2000" dirty="0"/>
              <a:t>جل التميز والاعتماد على مستوى عالي من الابداع في اعداد الرسائل ال</a:t>
            </a:r>
            <a:r>
              <a:rPr lang="ar-EG" sz="2000" dirty="0"/>
              <a:t>إ</a:t>
            </a:r>
            <a:r>
              <a:rPr lang="ar-JO" sz="2000" dirty="0"/>
              <a:t>علانية الامر الذي ادى </a:t>
            </a:r>
            <a:r>
              <a:rPr lang="ar-EG" sz="2000" dirty="0"/>
              <a:t>إلى </a:t>
            </a:r>
            <a:r>
              <a:rPr lang="ar-JO" sz="2000" dirty="0"/>
              <a:t>ظهور </a:t>
            </a:r>
            <a:r>
              <a:rPr lang="ar-JO" sz="2000" dirty="0">
                <a:solidFill>
                  <a:schemeClr val="tx1"/>
                </a:solidFill>
              </a:rPr>
              <a:t>معضلة</a:t>
            </a:r>
            <a:r>
              <a:rPr lang="ar-JO" sz="2000" dirty="0"/>
              <a:t> الانحراف ال</a:t>
            </a:r>
            <a:r>
              <a:rPr lang="ar-EG" sz="2000" dirty="0"/>
              <a:t>أ</a:t>
            </a:r>
            <a:r>
              <a:rPr lang="ar-JO" sz="2000" dirty="0"/>
              <a:t>خلاقي</a:t>
            </a:r>
            <a:r>
              <a:rPr lang="ar-EG" sz="2000" dirty="0"/>
              <a:t> </a:t>
            </a:r>
            <a:r>
              <a:rPr lang="ar-JO" sz="2000" dirty="0"/>
              <a:t>مثل استخدام النساء الجميلات واستثارة الغريزة الجنسية والرسائل ال</a:t>
            </a:r>
            <a:r>
              <a:rPr lang="ar-EG" sz="2000" dirty="0"/>
              <a:t>إ</a:t>
            </a:r>
            <a:r>
              <a:rPr lang="ar-JO" sz="2000" dirty="0"/>
              <a:t>علانية الغامضة وغير الموثوقة واستخدام العبارات العامية غير اللائقة</a:t>
            </a:r>
            <a:r>
              <a:rPr lang="ar-EG" sz="2000" dirty="0"/>
              <a:t>.</a:t>
            </a:r>
            <a:endParaRPr lang="en-US" sz="2000" dirty="0"/>
          </a:p>
        </p:txBody>
      </p:sp>
      <p:pic>
        <p:nvPicPr>
          <p:cNvPr id="4" name="Picture 3">
            <a:extLst>
              <a:ext uri="{FF2B5EF4-FFF2-40B4-BE49-F238E27FC236}">
                <a16:creationId xmlns:a16="http://schemas.microsoft.com/office/drawing/2014/main" id="{53BE9A6E-36AD-CCA9-0584-85A36827C854}"/>
              </a:ext>
            </a:extLst>
          </p:cNvPr>
          <p:cNvPicPr>
            <a:picLocks noChangeAspect="1"/>
          </p:cNvPicPr>
          <p:nvPr/>
        </p:nvPicPr>
        <p:blipFill>
          <a:blip r:embed="rId4"/>
          <a:stretch>
            <a:fillRect/>
          </a:stretch>
        </p:blipFill>
        <p:spPr>
          <a:xfrm>
            <a:off x="425859" y="1790700"/>
            <a:ext cx="4119426" cy="4316186"/>
          </a:xfrm>
          <a:prstGeom prst="rect">
            <a:avLst/>
          </a:prstGeom>
        </p:spPr>
      </p:pic>
    </p:spTree>
    <p:extLst>
      <p:ext uri="{BB962C8B-B14F-4D97-AF65-F5344CB8AC3E}">
        <p14:creationId xmlns:p14="http://schemas.microsoft.com/office/powerpoint/2010/main" val="312277751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4787900" y="62121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1338"/>
            <a:ext cx="2002971" cy="1076343"/>
          </a:xfrm>
          <a:prstGeom prst="rect">
            <a:avLst/>
          </a:prstGeom>
        </p:spPr>
      </p:pic>
      <p:sp>
        <p:nvSpPr>
          <p:cNvPr id="2" name="TextBox 1">
            <a:extLst>
              <a:ext uri="{FF2B5EF4-FFF2-40B4-BE49-F238E27FC236}">
                <a16:creationId xmlns:a16="http://schemas.microsoft.com/office/drawing/2014/main" id="{B76917A4-AC6D-B342-2601-B885EE000209}"/>
              </a:ext>
            </a:extLst>
          </p:cNvPr>
          <p:cNvSpPr txBox="1"/>
          <p:nvPr/>
        </p:nvSpPr>
        <p:spPr>
          <a:xfrm>
            <a:off x="6096001" y="1741122"/>
            <a:ext cx="5507264" cy="3354765"/>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just" rtl="1"/>
            <a:r>
              <a:rPr lang="ar-JO" sz="2200" dirty="0"/>
              <a:t>ويحث الترويج على النزعة الاستهلاكية من خلال الاعتماد على تقنيات ذات درجة عالية من الاقناع وكذ</a:t>
            </a:r>
            <a:r>
              <a:rPr lang="ar-EG" sz="2200" dirty="0"/>
              <a:t>لك</a:t>
            </a:r>
            <a:r>
              <a:rPr lang="ar-JO" sz="2200" dirty="0"/>
              <a:t> الحث على احداث مزيد من الحاجات والرغبات البشرية</a:t>
            </a:r>
            <a:r>
              <a:rPr lang="ar-EG" sz="2200" dirty="0"/>
              <a:t>، </a:t>
            </a:r>
            <a:r>
              <a:rPr lang="ar-JO" sz="2200" dirty="0"/>
              <a:t>ويشير اخصائيو</a:t>
            </a:r>
            <a:r>
              <a:rPr lang="ar-EG" sz="2200" dirty="0"/>
              <a:t>ن</a:t>
            </a:r>
            <a:r>
              <a:rPr lang="ar-JO" sz="2200" dirty="0"/>
              <a:t> الترويج </a:t>
            </a:r>
            <a:r>
              <a:rPr lang="ar-EG" sz="2200" dirty="0"/>
              <a:t>إلى </a:t>
            </a:r>
            <a:r>
              <a:rPr lang="ar-JO" sz="2200" dirty="0"/>
              <a:t>انه يمكن اقناع المستهلك في اغلب الاحيان بشراء تلك السلعة التي تكون غير ضرورية له</a:t>
            </a:r>
            <a:r>
              <a:rPr lang="ar-EG" sz="2200" dirty="0"/>
              <a:t>.</a:t>
            </a:r>
            <a:r>
              <a:rPr lang="ar-JO" sz="2200" dirty="0"/>
              <a:t> </a:t>
            </a:r>
          </a:p>
          <a:p>
            <a:pPr algn="just" rtl="1"/>
            <a:endParaRPr lang="ar-JO" sz="2200" dirty="0"/>
          </a:p>
          <a:p>
            <a:pPr algn="just" rtl="1"/>
            <a:r>
              <a:rPr lang="ar-JO" sz="2200" dirty="0"/>
              <a:t>يقول </a:t>
            </a:r>
            <a:r>
              <a:rPr lang="en-US" sz="2200" dirty="0"/>
              <a:t>Charles  </a:t>
            </a:r>
            <a:r>
              <a:rPr lang="en-US" sz="2200" dirty="0" err="1"/>
              <a:t>revson</a:t>
            </a:r>
            <a:r>
              <a:rPr lang="en-US" sz="2200" dirty="0"/>
              <a:t> </a:t>
            </a:r>
            <a:r>
              <a:rPr lang="ar-JO" sz="2200" dirty="0"/>
              <a:t>  مؤسس علامة </a:t>
            </a:r>
            <a:r>
              <a:rPr lang="en-US" sz="2200" dirty="0"/>
              <a:t>Revlon </a:t>
            </a:r>
            <a:r>
              <a:rPr lang="ar-JO" sz="2200" dirty="0"/>
              <a:t> نصنع في المصنع مواد التجميل وفي محلات العطور نبيع حلما</a:t>
            </a:r>
            <a:r>
              <a:rPr lang="ar-EG" sz="2200" dirty="0"/>
              <a:t>ً.</a:t>
            </a:r>
            <a:endParaRPr lang="ar-JO" sz="2200" dirty="0"/>
          </a:p>
          <a:p>
            <a:pPr algn="just" rtl="1"/>
            <a:endParaRPr lang="ar-JO" dirty="0"/>
          </a:p>
          <a:p>
            <a:pPr algn="just" rtl="1"/>
            <a:endParaRPr lang="en-US" dirty="0"/>
          </a:p>
        </p:txBody>
      </p:sp>
      <p:pic>
        <p:nvPicPr>
          <p:cNvPr id="4" name="Picture 3">
            <a:extLst>
              <a:ext uri="{FF2B5EF4-FFF2-40B4-BE49-F238E27FC236}">
                <a16:creationId xmlns:a16="http://schemas.microsoft.com/office/drawing/2014/main" id="{DBBADCFC-3D06-DB3F-3415-12FC01050355}"/>
              </a:ext>
            </a:extLst>
          </p:cNvPr>
          <p:cNvPicPr>
            <a:picLocks noChangeAspect="1"/>
          </p:cNvPicPr>
          <p:nvPr/>
        </p:nvPicPr>
        <p:blipFill>
          <a:blip r:embed="rId4"/>
          <a:stretch>
            <a:fillRect/>
          </a:stretch>
        </p:blipFill>
        <p:spPr>
          <a:xfrm>
            <a:off x="176894" y="1260603"/>
            <a:ext cx="5559878" cy="4596493"/>
          </a:xfrm>
          <a:prstGeom prst="rect">
            <a:avLst/>
          </a:prstGeom>
        </p:spPr>
      </p:pic>
    </p:spTree>
    <p:extLst>
      <p:ext uri="{BB962C8B-B14F-4D97-AF65-F5344CB8AC3E}">
        <p14:creationId xmlns:p14="http://schemas.microsoft.com/office/powerpoint/2010/main" val="350020538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7110D54-8430-340C-1190-BB5D57488AF8}"/>
              </a:ext>
            </a:extLst>
          </p:cNvPr>
          <p:cNvSpPr txBox="1"/>
          <p:nvPr/>
        </p:nvSpPr>
        <p:spPr>
          <a:xfrm>
            <a:off x="4314425" y="925741"/>
            <a:ext cx="7467139" cy="4431983"/>
          </a:xfrm>
          <a:prstGeom prst="rect">
            <a:avLst/>
          </a:prstGeom>
          <a:noFill/>
        </p:spPr>
        <p:txBody>
          <a:bodyPr wrap="square" rtlCol="0">
            <a:spAutoFit/>
          </a:bodyPr>
          <a:lstStyle/>
          <a:p>
            <a:pPr algn="r" rtl="1"/>
            <a:r>
              <a:rPr lang="ar-EG" sz="2400" b="1" dirty="0"/>
              <a:t>الإعلان</a:t>
            </a:r>
          </a:p>
          <a:p>
            <a:pPr algn="r" rtl="1"/>
            <a:endParaRPr lang="ar-JO" b="1" dirty="0"/>
          </a:p>
          <a:p>
            <a:pPr marL="342900" indent="-342900" algn="just" rtl="1">
              <a:buFont typeface="Arial" pitchFamily="34" charset="0"/>
              <a:buChar char="•"/>
            </a:pPr>
            <a:r>
              <a:rPr lang="ar-EG" sz="2000" dirty="0"/>
              <a:t>الإعلان </a:t>
            </a:r>
            <a:r>
              <a:rPr lang="ar-JO" sz="2000" dirty="0"/>
              <a:t>قد يساعد في خلق رغبات استهلاكية لدى المستهلك لا يستطيع اشباعها بما هو متاح لديه من موارد مالية مما يؤدي الى عدم استقرار حياته الاجتماعية</a:t>
            </a:r>
            <a:r>
              <a:rPr lang="ar-EG" sz="2000" dirty="0"/>
              <a:t>.</a:t>
            </a:r>
            <a:endParaRPr lang="ar-JO" sz="2000" dirty="0"/>
          </a:p>
          <a:p>
            <a:pPr marL="342900" indent="-342900" algn="just" rtl="1">
              <a:buFont typeface="Arial" pitchFamily="34" charset="0"/>
              <a:buChar char="•"/>
            </a:pPr>
            <a:r>
              <a:rPr lang="ar-JO" sz="2000" dirty="0"/>
              <a:t>كما يدخل ال</a:t>
            </a:r>
            <a:r>
              <a:rPr lang="ar-EG" sz="2000" dirty="0"/>
              <a:t>إ</a:t>
            </a:r>
            <a:r>
              <a:rPr lang="ar-JO" sz="2000" dirty="0"/>
              <a:t>علان تعديلا</a:t>
            </a:r>
            <a:r>
              <a:rPr lang="ar-EG" sz="2000" dirty="0"/>
              <a:t>ً</a:t>
            </a:r>
            <a:r>
              <a:rPr lang="ar-JO" sz="2000" dirty="0"/>
              <a:t> او تغييرا</a:t>
            </a:r>
            <a:r>
              <a:rPr lang="ar-EG" sz="2000" dirty="0"/>
              <a:t>ً</a:t>
            </a:r>
            <a:r>
              <a:rPr lang="ar-JO" sz="2000" dirty="0"/>
              <a:t> في عادات الفرد فيسبب الحيرة والاحباط لديه بسبب تنوع المعروضات وصعوبة الاختيار</a:t>
            </a:r>
            <a:r>
              <a:rPr lang="ar-EG" sz="2000" dirty="0"/>
              <a:t>.</a:t>
            </a:r>
            <a:r>
              <a:rPr lang="ar-JO" sz="2000" dirty="0"/>
              <a:t> </a:t>
            </a:r>
          </a:p>
          <a:p>
            <a:pPr marL="342900" indent="-342900" algn="just" rtl="1">
              <a:buFont typeface="Arial" pitchFamily="34" charset="0"/>
              <a:buChar char="•"/>
            </a:pPr>
            <a:r>
              <a:rPr lang="ar-JO" sz="2000" dirty="0"/>
              <a:t>كثيرا</a:t>
            </a:r>
            <a:r>
              <a:rPr lang="ar-EG" sz="2000" dirty="0"/>
              <a:t>ً</a:t>
            </a:r>
            <a:r>
              <a:rPr lang="ar-JO" sz="2000" dirty="0"/>
              <a:t> ما يولد ال</a:t>
            </a:r>
            <a:r>
              <a:rPr lang="ar-EG" sz="2000" dirty="0"/>
              <a:t>إ</a:t>
            </a:r>
            <a:r>
              <a:rPr lang="ar-JO" sz="2000" dirty="0"/>
              <a:t>علان متطلبات</a:t>
            </a:r>
            <a:r>
              <a:rPr lang="ar-EG" sz="2000" dirty="0"/>
              <a:t> </a:t>
            </a:r>
            <a:r>
              <a:rPr lang="ar-JO" sz="2000" dirty="0"/>
              <a:t>جديدة لدى الانسان لم يكن في حاجة اليها وربما وجدت اعداد غفيرة من الناس غير قادرة على اق</a:t>
            </a:r>
            <a:r>
              <a:rPr lang="ar-EG" sz="2000" dirty="0"/>
              <a:t>تن</a:t>
            </a:r>
            <a:r>
              <a:rPr lang="ar-JO" sz="2000" dirty="0"/>
              <a:t>اء ما يعلن عنه مع الرغبة فيه. </a:t>
            </a:r>
            <a:endParaRPr lang="ar-EG" sz="2000" dirty="0"/>
          </a:p>
          <a:p>
            <a:pPr marL="342900" indent="-342900" algn="just" rtl="1">
              <a:buFont typeface="Arial" pitchFamily="34" charset="0"/>
              <a:buChar char="•"/>
            </a:pPr>
            <a:r>
              <a:rPr lang="ar-JO" sz="2000" dirty="0"/>
              <a:t>كما يلحق ال</a:t>
            </a:r>
            <a:r>
              <a:rPr lang="ar-EG" sz="2000" dirty="0"/>
              <a:t>إ</a:t>
            </a:r>
            <a:r>
              <a:rPr lang="ar-JO" sz="2000" dirty="0"/>
              <a:t>علان الكثير من الاذى ال</a:t>
            </a:r>
            <a:r>
              <a:rPr lang="ar-EG" sz="2000" dirty="0"/>
              <a:t>أ</a:t>
            </a:r>
            <a:r>
              <a:rPr lang="ar-JO" sz="2000" dirty="0"/>
              <a:t>خلاقي بالمستهلك لما فيه من تمويه ومبالغة واستثارة للخيال وعبارات مقنعة كثيرا</a:t>
            </a:r>
            <a:r>
              <a:rPr lang="ar-EG" sz="2000" dirty="0"/>
              <a:t>ً</a:t>
            </a:r>
            <a:r>
              <a:rPr lang="ar-JO" sz="2000" dirty="0"/>
              <a:t> ما تكون السبيل </a:t>
            </a:r>
            <a:r>
              <a:rPr lang="ar-EG" sz="2000" dirty="0"/>
              <a:t>إلى </a:t>
            </a:r>
            <a:r>
              <a:rPr lang="ar-JO" sz="2000" dirty="0"/>
              <a:t>تكوين قناعات خاطئة</a:t>
            </a:r>
            <a:r>
              <a:rPr lang="ar-EG" sz="2000" dirty="0"/>
              <a:t>.</a:t>
            </a:r>
            <a:endParaRPr lang="ar-JO" sz="2000" dirty="0"/>
          </a:p>
          <a:p>
            <a:pPr marL="342900" indent="-342900" algn="just" rtl="1">
              <a:buFont typeface="Arial" pitchFamily="34" charset="0"/>
              <a:buChar char="•"/>
            </a:pPr>
            <a:r>
              <a:rPr lang="ar-JO" sz="2000" dirty="0"/>
              <a:t>ثم ان ال</a:t>
            </a:r>
            <a:r>
              <a:rPr lang="ar-EG" sz="2000" dirty="0"/>
              <a:t>إ</a:t>
            </a:r>
            <a:r>
              <a:rPr lang="ar-JO" sz="2000" dirty="0"/>
              <a:t>علان لا يبين حقيقة الموضوع المعلن عنه بصفة كاملة بل يعبر عن الجانب المغري منه ويترك ما يكون خلاف ذلك.</a:t>
            </a:r>
          </a:p>
          <a:p>
            <a:pPr marL="342900" indent="-342900" algn="just" rtl="1">
              <a:buFont typeface="Arial" pitchFamily="34" charset="0"/>
              <a:buChar char="•"/>
            </a:pPr>
            <a:r>
              <a:rPr lang="ar-JO" sz="2000" dirty="0"/>
              <a:t>كما قد يسيئ ال</a:t>
            </a:r>
            <a:r>
              <a:rPr lang="ar-EG" sz="2000" dirty="0"/>
              <a:t>إ</a:t>
            </a:r>
            <a:r>
              <a:rPr lang="ar-JO" sz="2000" dirty="0"/>
              <a:t>علان </a:t>
            </a:r>
            <a:r>
              <a:rPr lang="ar-EG" sz="2000" dirty="0"/>
              <a:t>إلى </a:t>
            </a:r>
            <a:r>
              <a:rPr lang="ar-JO" sz="2000" dirty="0"/>
              <a:t>ذكاء وفطنة متلقي الرسالة ال</a:t>
            </a:r>
            <a:r>
              <a:rPr lang="ar-EG" sz="2000" dirty="0"/>
              <a:t>إ</a:t>
            </a:r>
            <a:r>
              <a:rPr lang="ar-JO" sz="2000" dirty="0"/>
              <a:t>علانية ويحاول تضليل الجمهور عن قصد وسابق  تخطيط او من خلال ال</a:t>
            </a:r>
            <a:r>
              <a:rPr lang="ar-EG" sz="2000" dirty="0"/>
              <a:t>إ</a:t>
            </a:r>
            <a:r>
              <a:rPr lang="ar-JO" sz="2000" dirty="0"/>
              <a:t>علان لمنتجات مطورة والحقيقة خلاف ذلك</a:t>
            </a:r>
            <a:r>
              <a:rPr lang="ar-EG" sz="2000" dirty="0"/>
              <a:t>.</a:t>
            </a:r>
            <a:endParaRPr lang="en-US" sz="2000" dirty="0"/>
          </a:p>
        </p:txBody>
      </p:sp>
      <p:pic>
        <p:nvPicPr>
          <p:cNvPr id="5" name="Picture 4">
            <a:extLst>
              <a:ext uri="{FF2B5EF4-FFF2-40B4-BE49-F238E27FC236}">
                <a16:creationId xmlns:a16="http://schemas.microsoft.com/office/drawing/2014/main" id="{184ECDF1-CE8E-816F-3200-07E51160BB43}"/>
              </a:ext>
            </a:extLst>
          </p:cNvPr>
          <p:cNvPicPr>
            <a:picLocks noChangeAspect="1"/>
          </p:cNvPicPr>
          <p:nvPr/>
        </p:nvPicPr>
        <p:blipFill>
          <a:blip r:embed="rId4"/>
          <a:stretch>
            <a:fillRect/>
          </a:stretch>
        </p:blipFill>
        <p:spPr>
          <a:xfrm>
            <a:off x="0" y="1155870"/>
            <a:ext cx="4062585" cy="4817408"/>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91E976E-FCAD-2272-FED2-89B2D763C771}"/>
              </a:ext>
            </a:extLst>
          </p:cNvPr>
          <p:cNvPicPr>
            <a:picLocks noChangeAspect="1"/>
          </p:cNvPicPr>
          <p:nvPr/>
        </p:nvPicPr>
        <p:blipFill>
          <a:blip r:embed="rId3"/>
          <a:stretch>
            <a:fillRect/>
          </a:stretch>
        </p:blipFill>
        <p:spPr>
          <a:xfrm>
            <a:off x="1" y="0"/>
            <a:ext cx="4855028"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09773" y="2352657"/>
            <a:ext cx="2305141" cy="1076343"/>
          </a:xfrm>
          <a:prstGeom prst="rect">
            <a:avLst/>
          </a:prstGeom>
        </p:spPr>
      </p:pic>
      <p:sp>
        <p:nvSpPr>
          <p:cNvPr id="4" name="TextBox 3">
            <a:extLst>
              <a:ext uri="{FF2B5EF4-FFF2-40B4-BE49-F238E27FC236}">
                <a16:creationId xmlns:a16="http://schemas.microsoft.com/office/drawing/2014/main" id="{50B59571-35DD-38B3-B6B3-C794941C8165}"/>
              </a:ext>
            </a:extLst>
          </p:cNvPr>
          <p:cNvSpPr txBox="1"/>
          <p:nvPr/>
        </p:nvSpPr>
        <p:spPr>
          <a:xfrm>
            <a:off x="4597758" y="2081816"/>
            <a:ext cx="6928833" cy="2554545"/>
          </a:xfrm>
          <a:prstGeom prst="rect">
            <a:avLst/>
          </a:prstGeom>
          <a:noFill/>
        </p:spPr>
        <p:txBody>
          <a:bodyPr wrap="square" rtlCol="0">
            <a:spAutoFit/>
          </a:bodyPr>
          <a:lstStyle/>
          <a:p>
            <a:pPr marL="342900" indent="-342900" algn="just" rtl="1">
              <a:buFont typeface="Arial" pitchFamily="34" charset="0"/>
              <a:buChar char="•"/>
            </a:pPr>
            <a:r>
              <a:rPr lang="ar-JO" sz="2000" dirty="0">
                <a:cs typeface="+mj-cs"/>
              </a:rPr>
              <a:t>كما </a:t>
            </a:r>
            <a:r>
              <a:rPr lang="ar-EG" sz="2000" dirty="0">
                <a:cs typeface="+mj-cs"/>
              </a:rPr>
              <a:t>أن للإعلان </a:t>
            </a:r>
            <a:r>
              <a:rPr lang="ar-JO" sz="2000" dirty="0">
                <a:cs typeface="+mj-cs"/>
              </a:rPr>
              <a:t>دور في ضبط التحولات السوسيو ثقافية ب</a:t>
            </a:r>
            <a:r>
              <a:rPr lang="ar-EG" sz="2000" dirty="0">
                <a:cs typeface="+mj-cs"/>
              </a:rPr>
              <a:t>ا</a:t>
            </a:r>
            <a:r>
              <a:rPr lang="ar-JO" sz="2000" dirty="0">
                <a:cs typeface="+mj-cs"/>
              </a:rPr>
              <a:t>عتباره حاملا</a:t>
            </a:r>
            <a:r>
              <a:rPr lang="ar-EG" sz="2000" dirty="0">
                <a:cs typeface="+mj-cs"/>
              </a:rPr>
              <a:t>ً</a:t>
            </a:r>
            <a:r>
              <a:rPr lang="ar-JO" sz="2000" dirty="0">
                <a:cs typeface="+mj-cs"/>
              </a:rPr>
              <a:t> للمعلومة فهو اداة لنقل وتدعيم النماذج الثقافية فيما هو ابعد من نشاطه التجاري</a:t>
            </a:r>
            <a:r>
              <a:rPr lang="ar-EG" sz="2000" dirty="0">
                <a:cs typeface="+mj-cs"/>
              </a:rPr>
              <a:t>.</a:t>
            </a:r>
            <a:r>
              <a:rPr lang="ar-JO" sz="2000" dirty="0">
                <a:cs typeface="+mj-cs"/>
              </a:rPr>
              <a:t> </a:t>
            </a:r>
          </a:p>
          <a:p>
            <a:pPr algn="just" rtl="1"/>
            <a:r>
              <a:rPr lang="ar-JO" sz="2000" dirty="0">
                <a:cs typeface="+mj-cs"/>
              </a:rPr>
              <a:t>فهو يهيئ الفرد او المستهلك لكي يتقبل صورة عن نفسه وان يستوعب نموذجا</a:t>
            </a:r>
            <a:r>
              <a:rPr lang="ar-EG" sz="2000" dirty="0">
                <a:cs typeface="+mj-cs"/>
              </a:rPr>
              <a:t>ً</a:t>
            </a:r>
            <a:r>
              <a:rPr lang="ar-JO" sz="2000" dirty="0">
                <a:cs typeface="+mj-cs"/>
              </a:rPr>
              <a:t> فكريا</a:t>
            </a:r>
            <a:r>
              <a:rPr lang="ar-EG" sz="2000" dirty="0">
                <a:cs typeface="+mj-cs"/>
              </a:rPr>
              <a:t>ً</a:t>
            </a:r>
            <a:r>
              <a:rPr lang="ar-JO" sz="2000" dirty="0">
                <a:cs typeface="+mj-cs"/>
              </a:rPr>
              <a:t> وسلوكيا</a:t>
            </a:r>
            <a:r>
              <a:rPr lang="ar-EG" sz="2000" dirty="0">
                <a:cs typeface="+mj-cs"/>
              </a:rPr>
              <a:t>ً</a:t>
            </a:r>
            <a:r>
              <a:rPr lang="ar-JO" sz="2000" dirty="0">
                <a:cs typeface="+mj-cs"/>
              </a:rPr>
              <a:t>، فهو يحفزه على تغييرها بشكل ديناميكي او عل</a:t>
            </a:r>
            <a:r>
              <a:rPr lang="ar-EG" sz="2000" dirty="0">
                <a:cs typeface="+mj-cs"/>
              </a:rPr>
              <a:t>ى</a:t>
            </a:r>
            <a:r>
              <a:rPr lang="ar-JO" sz="2000" dirty="0">
                <a:cs typeface="+mj-cs"/>
              </a:rPr>
              <a:t> تدعيمها والتكيف مع تحولات المحيط ، فنجده يتدخل بشكل يومي في الطريقة التي يدرك بها الناس العالم او استجابتهم التكيفية الواعية او غير الواعية، الفعلية او الذهنية</a:t>
            </a:r>
            <a:r>
              <a:rPr lang="ar-EG" sz="2000" dirty="0">
                <a:cs typeface="+mj-cs"/>
              </a:rPr>
              <a:t>.</a:t>
            </a:r>
            <a:endParaRPr lang="ar-JO" sz="2000" dirty="0">
              <a:cs typeface="+mj-cs"/>
            </a:endParaRPr>
          </a:p>
          <a:p>
            <a:pPr algn="just" rtl="1"/>
            <a:r>
              <a:rPr lang="ar-JO" sz="2000" dirty="0">
                <a:cs typeface="+mj-cs"/>
              </a:rPr>
              <a:t>فال</a:t>
            </a:r>
            <a:r>
              <a:rPr lang="ar-EG" sz="2000" dirty="0">
                <a:cs typeface="+mj-cs"/>
              </a:rPr>
              <a:t>إ</a:t>
            </a:r>
            <a:r>
              <a:rPr lang="ar-JO" sz="2000" dirty="0">
                <a:cs typeface="+mj-cs"/>
              </a:rPr>
              <a:t>علان يعتبر ضابطا ثقافيا</a:t>
            </a:r>
            <a:r>
              <a:rPr lang="ar-EG" sz="2000" dirty="0">
                <a:cs typeface="+mj-cs"/>
              </a:rPr>
              <a:t>ً</a:t>
            </a:r>
            <a:r>
              <a:rPr lang="ar-JO" sz="2000" dirty="0">
                <a:cs typeface="+mj-cs"/>
              </a:rPr>
              <a:t> و مؤشر حساس على تحولات اساليب الحياة ،</a:t>
            </a:r>
          </a:p>
          <a:p>
            <a:pPr algn="just" rtl="1"/>
            <a:r>
              <a:rPr lang="ar-JO" sz="2000" dirty="0">
                <a:cs typeface="+mj-cs"/>
              </a:rPr>
              <a:t>ونشر التجديد او التغير الخاص بأنماط التفكير والسلوك</a:t>
            </a:r>
            <a:endParaRPr lang="en-US" sz="2000" dirty="0">
              <a:cs typeface="+mj-cs"/>
            </a:endParaRPr>
          </a:p>
        </p:txBody>
      </p:sp>
    </p:spTree>
    <p:extLst>
      <p:ext uri="{BB962C8B-B14F-4D97-AF65-F5344CB8AC3E}">
        <p14:creationId xmlns:p14="http://schemas.microsoft.com/office/powerpoint/2010/main" val="410496609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ECAA9-4DD3-9EF2-131F-FF9EF51BF99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727231E-B379-9CF4-1D6F-3FED3FD7E24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D9D6745-5F23-CCEC-922E-32B363861F27}"/>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CF779722-2DFC-3EB9-39B9-3A68A83043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4736ACDE-F751-5F1E-CA85-A508C50C5ADE}"/>
              </a:ext>
            </a:extLst>
          </p:cNvPr>
          <p:cNvSpPr txBox="1"/>
          <p:nvPr/>
        </p:nvSpPr>
        <p:spPr>
          <a:xfrm>
            <a:off x="6519713" y="3059668"/>
            <a:ext cx="5556658" cy="584775"/>
          </a:xfrm>
          <a:prstGeom prst="rect">
            <a:avLst/>
          </a:prstGeom>
          <a:noFill/>
        </p:spPr>
        <p:txBody>
          <a:bodyPr wrap="square" rtlCol="0">
            <a:spAutoFit/>
          </a:bodyPr>
          <a:lstStyle/>
          <a:p>
            <a:pPr algn="ctr"/>
            <a:r>
              <a:rPr lang="ar-JO" sz="3200" dirty="0"/>
              <a:t>الرسائل ال</a:t>
            </a:r>
            <a:r>
              <a:rPr lang="ar-EG" sz="3200" dirty="0"/>
              <a:t>إ</a:t>
            </a:r>
            <a:r>
              <a:rPr lang="ar-JO" sz="3200" dirty="0"/>
              <a:t>علانية والصدق</a:t>
            </a:r>
            <a:endParaRPr lang="en-US" sz="3200" dirty="0"/>
          </a:p>
        </p:txBody>
      </p:sp>
      <p:pic>
        <p:nvPicPr>
          <p:cNvPr id="5" name="Picture 4">
            <a:extLst>
              <a:ext uri="{FF2B5EF4-FFF2-40B4-BE49-F238E27FC236}">
                <a16:creationId xmlns:a16="http://schemas.microsoft.com/office/drawing/2014/main" id="{1D8DBB80-06D3-E91C-A6B5-68531886ADCF}"/>
              </a:ext>
            </a:extLst>
          </p:cNvPr>
          <p:cNvPicPr>
            <a:picLocks noChangeAspect="1"/>
          </p:cNvPicPr>
          <p:nvPr/>
        </p:nvPicPr>
        <p:blipFill>
          <a:blip r:embed="rId4"/>
          <a:stretch>
            <a:fillRect/>
          </a:stretch>
        </p:blipFill>
        <p:spPr>
          <a:xfrm>
            <a:off x="-271314" y="215443"/>
            <a:ext cx="6791027" cy="6858000"/>
          </a:xfrm>
          <a:prstGeom prst="rect">
            <a:avLst/>
          </a:prstGeom>
        </p:spPr>
      </p:pic>
    </p:spTree>
    <p:extLst>
      <p:ext uri="{BB962C8B-B14F-4D97-AF65-F5344CB8AC3E}">
        <p14:creationId xmlns:p14="http://schemas.microsoft.com/office/powerpoint/2010/main" val="97904977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41AD7-3298-ACF2-A5C3-C34C631BB91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C164DD3-D9CE-E217-4024-2639C564612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342074A-DBB7-3488-45C8-0CF3E295839A}"/>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D795E8A-975B-C60B-3029-192685C411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40E906A6-05F8-73DF-F1BB-934E615673FC}"/>
              </a:ext>
            </a:extLst>
          </p:cNvPr>
          <p:cNvSpPr txBox="1"/>
          <p:nvPr/>
        </p:nvSpPr>
        <p:spPr>
          <a:xfrm>
            <a:off x="4282633" y="727647"/>
            <a:ext cx="7359177" cy="604428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rtl="1">
              <a:lnSpc>
                <a:spcPct val="150000"/>
              </a:lnSpc>
            </a:pPr>
            <a:r>
              <a:rPr lang="ar-JO" dirty="0"/>
              <a:t> </a:t>
            </a:r>
            <a:r>
              <a:rPr lang="ar-JO" sz="2000" dirty="0"/>
              <a:t>يظهر الصدق في الوعود المقدمة عبر الرسائل ال</a:t>
            </a:r>
            <a:r>
              <a:rPr lang="ar-EG" sz="2000" dirty="0"/>
              <a:t>إ</a:t>
            </a:r>
            <a:r>
              <a:rPr lang="ar-JO" sz="2000" dirty="0"/>
              <a:t>علانية المتعلقة بما هو </a:t>
            </a:r>
            <a:r>
              <a:rPr lang="ar-JO" sz="2000" dirty="0">
                <a:solidFill>
                  <a:schemeClr val="tx1"/>
                </a:solidFill>
              </a:rPr>
              <a:t>موجود</a:t>
            </a:r>
            <a:r>
              <a:rPr lang="ar-JO" sz="2000" dirty="0">
                <a:solidFill>
                  <a:srgbClr val="FF0000"/>
                </a:solidFill>
              </a:rPr>
              <a:t> </a:t>
            </a:r>
            <a:r>
              <a:rPr lang="ar-JO" sz="2000" dirty="0"/>
              <a:t>حقا</a:t>
            </a:r>
            <a:r>
              <a:rPr lang="ar-EG" sz="2000" dirty="0"/>
              <a:t>ً </a:t>
            </a:r>
            <a:r>
              <a:rPr lang="ar-JO" sz="2000" dirty="0"/>
              <a:t>.</a:t>
            </a:r>
          </a:p>
          <a:p>
            <a:pPr algn="just" rtl="1">
              <a:lnSpc>
                <a:spcPct val="150000"/>
              </a:lnSpc>
            </a:pPr>
            <a:r>
              <a:rPr lang="ar-JO" sz="2000" dirty="0"/>
              <a:t>خاصة وان الكثير من المنظمات تلجأ في </a:t>
            </a:r>
            <a:r>
              <a:rPr lang="ar-EG" sz="2000" dirty="0"/>
              <a:t>إ</a:t>
            </a:r>
            <a:r>
              <a:rPr lang="ar-JO" sz="2000" dirty="0"/>
              <a:t>عداد الرسائل ال</a:t>
            </a:r>
            <a:r>
              <a:rPr lang="ar-EG" sz="2000" dirty="0"/>
              <a:t>إ</a:t>
            </a:r>
            <a:r>
              <a:rPr lang="ar-JO" sz="2000" dirty="0"/>
              <a:t>علانية </a:t>
            </a:r>
            <a:r>
              <a:rPr lang="ar-EG" sz="2000" dirty="0"/>
              <a:t>إلى </a:t>
            </a:r>
            <a:r>
              <a:rPr lang="ar-JO" sz="2000" dirty="0"/>
              <a:t>وكالات الاشهار والاتصال التي ليست لها دراية بأوضاع وقدرات المنظمة  وتركيزها يكون مبني فقط على ان تقدم رسالة </a:t>
            </a:r>
            <a:r>
              <a:rPr lang="ar-EG" sz="2000" dirty="0"/>
              <a:t>إ</a:t>
            </a:r>
            <a:r>
              <a:rPr lang="ar-JO" sz="2000" dirty="0"/>
              <a:t>علانية تخلق فيها الطلب على المنتجات من دون ان تكون لها دراية بقدرة المنظمة على الوفاء بالوعود المقدمة</a:t>
            </a:r>
            <a:r>
              <a:rPr lang="ar-EG" sz="2000" dirty="0"/>
              <a:t>.</a:t>
            </a:r>
            <a:endParaRPr lang="ar-JO" sz="2000" dirty="0"/>
          </a:p>
          <a:p>
            <a:pPr algn="just" rtl="1">
              <a:lnSpc>
                <a:spcPct val="150000"/>
              </a:lnSpc>
            </a:pPr>
            <a:endParaRPr lang="ar-JO" sz="2000" dirty="0"/>
          </a:p>
          <a:p>
            <a:pPr algn="just" rtl="1">
              <a:lnSpc>
                <a:spcPct val="150000"/>
              </a:lnSpc>
            </a:pPr>
            <a:r>
              <a:rPr lang="ar-JO" sz="2000" dirty="0"/>
              <a:t>كما قد يكون الكذب في الرسائل ال</a:t>
            </a:r>
            <a:r>
              <a:rPr lang="ar-EG" sz="2000" dirty="0"/>
              <a:t>إ</a:t>
            </a:r>
            <a:r>
              <a:rPr lang="ar-JO" sz="2000" dirty="0"/>
              <a:t>علانية باستغلال بعض الخدع  السينمائية في التصوير لابهار المستهلك بنتائج استعمال السلعة او محاولة </a:t>
            </a:r>
            <a:r>
              <a:rPr lang="ar-JO" sz="2000" dirty="0">
                <a:solidFill>
                  <a:schemeClr val="tx1"/>
                </a:solidFill>
              </a:rPr>
              <a:t>اشعار</a:t>
            </a:r>
            <a:r>
              <a:rPr lang="ar-JO" sz="2000" dirty="0"/>
              <a:t> المستهلك ان مالديه من سلع اصبح غير صالح او لم يعد مواكبا" للتقدم ، او استخدام الخدع اللفظية التي تشد انتباه المستهلك.</a:t>
            </a:r>
          </a:p>
          <a:p>
            <a:pPr algn="just" rtl="1">
              <a:lnSpc>
                <a:spcPct val="150000"/>
              </a:lnSpc>
            </a:pPr>
            <a:r>
              <a:rPr lang="ar-JO" sz="2000" dirty="0"/>
              <a:t> وهذا ما قامت به شركة نستلة في حملتها ال</a:t>
            </a:r>
            <a:r>
              <a:rPr lang="ar-EG" sz="2000" dirty="0"/>
              <a:t>إ</a:t>
            </a:r>
            <a:r>
              <a:rPr lang="ar-JO" sz="2000" dirty="0"/>
              <a:t>علانية لاقناع الامهات الافريقيات باستبدال حليب الام بحليب البودر دون الالتفات </a:t>
            </a:r>
            <a:r>
              <a:rPr lang="ar-EG" sz="2000" dirty="0"/>
              <a:t>إلى </a:t>
            </a:r>
            <a:r>
              <a:rPr lang="ar-JO" sz="2000" dirty="0"/>
              <a:t>ملائمة وصحة حليب الام، ودون الاهتمام بالبيئة الثقافية والفقر الذي تعاني منه الدول الافريقية.</a:t>
            </a:r>
            <a:endParaRPr lang="en-US" sz="2000" dirty="0"/>
          </a:p>
        </p:txBody>
      </p:sp>
      <p:pic>
        <p:nvPicPr>
          <p:cNvPr id="7" name="Picture 6">
            <a:extLst>
              <a:ext uri="{FF2B5EF4-FFF2-40B4-BE49-F238E27FC236}">
                <a16:creationId xmlns:a16="http://schemas.microsoft.com/office/drawing/2014/main" id="{4C763DC2-7E0B-2617-3EF4-FA425D04B125}"/>
              </a:ext>
            </a:extLst>
          </p:cNvPr>
          <p:cNvPicPr>
            <a:picLocks noChangeAspect="1"/>
          </p:cNvPicPr>
          <p:nvPr/>
        </p:nvPicPr>
        <p:blipFill>
          <a:blip r:embed="rId4"/>
          <a:stretch>
            <a:fillRect/>
          </a:stretch>
        </p:blipFill>
        <p:spPr>
          <a:xfrm>
            <a:off x="0" y="1723192"/>
            <a:ext cx="4282633" cy="5134808"/>
          </a:xfrm>
          <a:prstGeom prst="rect">
            <a:avLst/>
          </a:prstGeom>
        </p:spPr>
      </p:pic>
    </p:spTree>
    <p:extLst>
      <p:ext uri="{BB962C8B-B14F-4D97-AF65-F5344CB8AC3E}">
        <p14:creationId xmlns:p14="http://schemas.microsoft.com/office/powerpoint/2010/main" val="222605432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6902FDA4-4109-690C-2F77-38728BD0F9CD}"/>
              </a:ext>
            </a:extLst>
          </p:cNvPr>
          <p:cNvSpPr txBox="1"/>
          <p:nvPr/>
        </p:nvSpPr>
        <p:spPr>
          <a:xfrm>
            <a:off x="5410199" y="1851335"/>
            <a:ext cx="6077755" cy="4197624"/>
          </a:xfrm>
          <a:prstGeom prst="rect">
            <a:avLst/>
          </a:prstGeom>
          <a:noFill/>
        </p:spPr>
        <p:txBody>
          <a:bodyPr wrap="square" rtlCol="0">
            <a:spAutoFit/>
          </a:bodyPr>
          <a:lstStyle/>
          <a:p>
            <a:pPr algn="just" rtl="1">
              <a:lnSpc>
                <a:spcPct val="150000"/>
              </a:lnSpc>
            </a:pPr>
            <a:r>
              <a:rPr lang="ar-JO" sz="2000" dirty="0"/>
              <a:t>كما لل</a:t>
            </a:r>
            <a:r>
              <a:rPr lang="ar-EG" sz="2000" dirty="0"/>
              <a:t>إ</a:t>
            </a:r>
            <a:r>
              <a:rPr lang="ar-JO" sz="2000" dirty="0"/>
              <a:t>علان والمبالغة فيه دعم لزيادة الاستهلاك المادي، هذا ما يصنع واقعا</a:t>
            </a:r>
            <a:r>
              <a:rPr lang="ar-EG" sz="2000" dirty="0"/>
              <a:t>ً</a:t>
            </a:r>
            <a:r>
              <a:rPr lang="ar-JO" sz="2000" dirty="0"/>
              <a:t> تقدس فيه المادة ويعرض فيه عن القيم الحقيقية التي لا وجود للانسان من دونها، </a:t>
            </a:r>
          </a:p>
          <a:p>
            <a:pPr algn="just" rtl="1">
              <a:lnSpc>
                <a:spcPct val="150000"/>
              </a:lnSpc>
            </a:pPr>
            <a:r>
              <a:rPr lang="ar-JO" sz="2000" dirty="0"/>
              <a:t>وغالبا ما يقدم ال</a:t>
            </a:r>
            <a:r>
              <a:rPr lang="ar-EG" sz="2000" dirty="0"/>
              <a:t>إ</a:t>
            </a:r>
            <a:r>
              <a:rPr lang="ar-JO" sz="2000" dirty="0"/>
              <a:t>علان وخاصة الاستهلاكي منه للمستهلك معلومات غير كافية، بحيث</a:t>
            </a:r>
            <a:r>
              <a:rPr lang="ar-EG" sz="2000" dirty="0"/>
              <a:t> </a:t>
            </a:r>
            <a:r>
              <a:rPr lang="ar-JO" sz="2000" dirty="0"/>
              <a:t>لا يستطيع اتخاذ قرارته الشرائية بشكل سليم</a:t>
            </a:r>
            <a:r>
              <a:rPr lang="ar-EG" sz="2000" dirty="0"/>
              <a:t>.</a:t>
            </a:r>
            <a:endParaRPr lang="ar-JO" sz="2000" dirty="0"/>
          </a:p>
          <a:p>
            <a:pPr algn="just" rtl="1">
              <a:lnSpc>
                <a:spcPct val="150000"/>
              </a:lnSpc>
            </a:pPr>
            <a:r>
              <a:rPr lang="ar-JO" sz="2000" dirty="0"/>
              <a:t>اذ تظهر التأثيرات السلبية لل</a:t>
            </a:r>
            <a:r>
              <a:rPr lang="ar-EG" sz="2000" dirty="0"/>
              <a:t>إ</a:t>
            </a:r>
            <a:r>
              <a:rPr lang="ar-JO" sz="2000" dirty="0"/>
              <a:t>علان غير ال</a:t>
            </a:r>
            <a:r>
              <a:rPr lang="ar-EG" sz="2000" dirty="0"/>
              <a:t>أ</a:t>
            </a:r>
            <a:r>
              <a:rPr lang="ar-JO" sz="2000" dirty="0"/>
              <a:t>خلاقي في تقديم معلومات غير دقيقة والمبالغة في اطراء المنتج وهو ما يشكل انطباعات مخادعة تغري المستهلكين بالشراء وتثير الرغبات الدفينة وتربط المنتجات بالغرائز، وتخلق الحاجات الوهمية وتحولها </a:t>
            </a:r>
            <a:r>
              <a:rPr lang="ar-EG" sz="2000" dirty="0"/>
              <a:t>إلى </a:t>
            </a:r>
            <a:r>
              <a:rPr lang="ar-JO" sz="2000" dirty="0"/>
              <a:t>حاجات اساسية.</a:t>
            </a:r>
            <a:endParaRPr lang="en-US" sz="2000" dirty="0"/>
          </a:p>
        </p:txBody>
      </p:sp>
      <p:pic>
        <p:nvPicPr>
          <p:cNvPr id="7" name="Picture 6">
            <a:extLst>
              <a:ext uri="{FF2B5EF4-FFF2-40B4-BE49-F238E27FC236}">
                <a16:creationId xmlns:a16="http://schemas.microsoft.com/office/drawing/2014/main" id="{2A027AD3-130F-D82B-2187-837B9FD934F7}"/>
              </a:ext>
            </a:extLst>
          </p:cNvPr>
          <p:cNvPicPr>
            <a:picLocks noChangeAspect="1"/>
          </p:cNvPicPr>
          <p:nvPr/>
        </p:nvPicPr>
        <p:blipFill>
          <a:blip r:embed="rId4"/>
          <a:stretch>
            <a:fillRect/>
          </a:stretch>
        </p:blipFill>
        <p:spPr>
          <a:xfrm>
            <a:off x="459922" y="1431471"/>
            <a:ext cx="4950278" cy="3995057"/>
          </a:xfrm>
          <a:prstGeom prst="rect">
            <a:avLst/>
          </a:prstGeom>
        </p:spPr>
      </p:pic>
    </p:spTree>
    <p:extLst>
      <p:ext uri="{BB962C8B-B14F-4D97-AF65-F5344CB8AC3E}">
        <p14:creationId xmlns:p14="http://schemas.microsoft.com/office/powerpoint/2010/main" val="75330320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395D8-70DF-9105-DE7C-41AE0EE3974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1011D0A-0B0F-287D-36D5-C0D8768D0A6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605DAEA-3938-C074-3970-AA82DAA5522C}"/>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8C70F960-B086-8404-E589-40B9459253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4F9E6F00-7371-600E-EF8E-6CB9DE8A6A84}"/>
              </a:ext>
            </a:extLst>
          </p:cNvPr>
          <p:cNvSpPr txBox="1"/>
          <p:nvPr/>
        </p:nvSpPr>
        <p:spPr>
          <a:xfrm>
            <a:off x="4887532" y="1649496"/>
            <a:ext cx="5568196" cy="4770537"/>
          </a:xfrm>
          <a:prstGeom prst="rect">
            <a:avLst/>
          </a:prstGeom>
          <a:noFill/>
        </p:spPr>
        <p:txBody>
          <a:bodyPr wrap="square" rtlCol="0">
            <a:spAutoFit/>
          </a:bodyPr>
          <a:lstStyle/>
          <a:p>
            <a:pPr algn="just" rtl="1"/>
            <a:r>
              <a:rPr lang="ar-JO" sz="2400" dirty="0"/>
              <a:t>كما قد تكون المبالغة سببا</a:t>
            </a:r>
            <a:r>
              <a:rPr lang="ar-EG" sz="2400" dirty="0"/>
              <a:t>ً</a:t>
            </a:r>
            <a:r>
              <a:rPr lang="ar-JO" sz="2400" dirty="0"/>
              <a:t> في تشويه الحقيقة وبالتالي الوقوع في الكذب</a:t>
            </a:r>
            <a:r>
              <a:rPr lang="ar-EG" sz="2400" dirty="0"/>
              <a:t>،</a:t>
            </a:r>
            <a:r>
              <a:rPr lang="ar-JO" sz="2400" dirty="0"/>
              <a:t> كأن يربط ال</a:t>
            </a:r>
            <a:r>
              <a:rPr lang="ar-EG" sz="2400" dirty="0"/>
              <a:t>إ</a:t>
            </a:r>
            <a:r>
              <a:rPr lang="ar-JO" sz="2400" dirty="0"/>
              <a:t>علان استهلاك المنتج بتحقيق السعادة كلها، او متعة حقيقية</a:t>
            </a:r>
            <a:r>
              <a:rPr lang="ar-EG" sz="2400" dirty="0"/>
              <a:t>،</a:t>
            </a:r>
            <a:r>
              <a:rPr lang="ar-JO" sz="2400" dirty="0"/>
              <a:t> وفي الحقيقة هذا وهم لا يخرج عن النطاق  النفسي للمستهلك</a:t>
            </a:r>
            <a:r>
              <a:rPr lang="ar-EG" sz="2400" dirty="0"/>
              <a:t>.</a:t>
            </a:r>
            <a:endParaRPr lang="ar-JO" sz="2400" dirty="0"/>
          </a:p>
          <a:p>
            <a:pPr algn="just" rtl="1"/>
            <a:endParaRPr lang="ar-JO" sz="2400" dirty="0"/>
          </a:p>
          <a:p>
            <a:pPr algn="just" rtl="1"/>
            <a:r>
              <a:rPr lang="ar-JO" sz="2400" dirty="0"/>
              <a:t>كما قد تكون بعض المنتجات بالنظر في طبيعة مكوناتها ذات نفع محدد بشروط ما، لكن ال</a:t>
            </a:r>
            <a:r>
              <a:rPr lang="ar-EG" sz="2400" dirty="0"/>
              <a:t>إ</a:t>
            </a:r>
            <a:r>
              <a:rPr lang="ar-JO" sz="2400" dirty="0"/>
              <a:t>علان يحاول جعل استهلاك ذلك المنتج ضمن دائرة اوسع مما هي عليه، فمثلا بعض المأكولات لها اثر كبير في زيادة الدهون في الجسم، وبالتالي يلزم استهلاكها الحيطة في عدم الاكثار منها لكن الاعلان يحاول جعلها واسعة الاستهلاك</a:t>
            </a:r>
          </a:p>
          <a:p>
            <a:pPr algn="just" rtl="1"/>
            <a:endParaRPr lang="ar-JO" sz="2000" dirty="0">
              <a:solidFill>
                <a:srgbClr val="FF0000"/>
              </a:solidFill>
            </a:endParaRPr>
          </a:p>
          <a:p>
            <a:pPr algn="just" rtl="1"/>
            <a:r>
              <a:rPr lang="ar-JO" sz="2000" dirty="0"/>
              <a:t> </a:t>
            </a:r>
            <a:endParaRPr lang="en-US" sz="2000" dirty="0"/>
          </a:p>
        </p:txBody>
      </p:sp>
      <p:pic>
        <p:nvPicPr>
          <p:cNvPr id="6" name="Picture 5">
            <a:extLst>
              <a:ext uri="{FF2B5EF4-FFF2-40B4-BE49-F238E27FC236}">
                <a16:creationId xmlns:a16="http://schemas.microsoft.com/office/drawing/2014/main" id="{A2A4E9AC-FB2C-5ECE-2CDF-D038785BDC58}"/>
              </a:ext>
            </a:extLst>
          </p:cNvPr>
          <p:cNvPicPr>
            <a:picLocks noChangeAspect="1"/>
          </p:cNvPicPr>
          <p:nvPr/>
        </p:nvPicPr>
        <p:blipFill>
          <a:blip r:embed="rId4"/>
          <a:stretch>
            <a:fillRect/>
          </a:stretch>
        </p:blipFill>
        <p:spPr>
          <a:xfrm>
            <a:off x="0" y="1155869"/>
            <a:ext cx="4887532" cy="4887532"/>
          </a:xfrm>
          <a:prstGeom prst="rect">
            <a:avLst/>
          </a:prstGeom>
        </p:spPr>
      </p:pic>
    </p:spTree>
    <p:extLst>
      <p:ext uri="{BB962C8B-B14F-4D97-AF65-F5344CB8AC3E}">
        <p14:creationId xmlns:p14="http://schemas.microsoft.com/office/powerpoint/2010/main" val="197559532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A0ED2-6819-0BCE-0EA0-3EBA146897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945BE81-9F72-0C9D-35AF-5EC99D8DFC3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0FB3A8-670F-23A7-6EDE-4D9752FDE682}"/>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8DC9F6CE-8D50-BA4B-07EE-E7D048530F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A5CAD65-366A-53FF-F227-A9919CDEE8A8}"/>
              </a:ext>
            </a:extLst>
          </p:cNvPr>
          <p:cNvPicPr>
            <a:picLocks noChangeAspect="1"/>
          </p:cNvPicPr>
          <p:nvPr/>
        </p:nvPicPr>
        <p:blipFill>
          <a:blip r:embed="rId4"/>
          <a:stretch>
            <a:fillRect/>
          </a:stretch>
        </p:blipFill>
        <p:spPr>
          <a:xfrm>
            <a:off x="7354117" y="1155869"/>
            <a:ext cx="4848225" cy="5715000"/>
          </a:xfrm>
          <a:prstGeom prst="rect">
            <a:avLst/>
          </a:prstGeom>
        </p:spPr>
      </p:pic>
      <p:sp>
        <p:nvSpPr>
          <p:cNvPr id="4" name="TextBox 3">
            <a:extLst>
              <a:ext uri="{FF2B5EF4-FFF2-40B4-BE49-F238E27FC236}">
                <a16:creationId xmlns:a16="http://schemas.microsoft.com/office/drawing/2014/main" id="{EBF02F89-6397-BA2B-9519-0A28282AA59E}"/>
              </a:ext>
            </a:extLst>
          </p:cNvPr>
          <p:cNvSpPr txBox="1"/>
          <p:nvPr/>
        </p:nvSpPr>
        <p:spPr>
          <a:xfrm>
            <a:off x="903514" y="1611086"/>
            <a:ext cx="6270172" cy="523220"/>
          </a:xfrm>
          <a:prstGeom prst="rect">
            <a:avLst/>
          </a:prstGeom>
          <a:noFill/>
        </p:spPr>
        <p:txBody>
          <a:bodyPr wrap="square" rtlCol="0">
            <a:spAutoFit/>
          </a:bodyPr>
          <a:lstStyle/>
          <a:p>
            <a:pPr algn="r" rtl="1"/>
            <a:r>
              <a:rPr lang="ar-JO" sz="2800" b="1" dirty="0"/>
              <a:t>ملخص</a:t>
            </a:r>
            <a:r>
              <a:rPr lang="ar-JO" dirty="0"/>
              <a:t> </a:t>
            </a:r>
            <a:endParaRPr lang="en-US" dirty="0"/>
          </a:p>
        </p:txBody>
      </p:sp>
      <p:sp>
        <p:nvSpPr>
          <p:cNvPr id="5" name="Rectangle 4"/>
          <p:cNvSpPr/>
          <p:nvPr/>
        </p:nvSpPr>
        <p:spPr>
          <a:xfrm>
            <a:off x="1077686" y="1747936"/>
            <a:ext cx="6096000" cy="4893647"/>
          </a:xfrm>
          <a:prstGeom prst="rect">
            <a:avLst/>
          </a:prstGeom>
        </p:spPr>
        <p:txBody>
          <a:bodyPr>
            <a:spAutoFit/>
          </a:bodyPr>
          <a:lstStyle/>
          <a:p>
            <a:pPr marL="342900" lvl="0" indent="-342900" algn="r" rtl="1">
              <a:buFont typeface="Courier New" panose="02070309020205020404" pitchFamily="49" charset="0"/>
              <a:buChar char="o"/>
            </a:pPr>
            <a:endParaRPr lang="ar-JO" sz="2400" dirty="0">
              <a:solidFill>
                <a:prstClr val="black"/>
              </a:solidFill>
            </a:endParaRPr>
          </a:p>
          <a:p>
            <a:pPr marL="342900" lvl="0" indent="-342900" algn="r" rtl="1">
              <a:buFont typeface="Courier New" panose="02070309020205020404" pitchFamily="49" charset="0"/>
              <a:buChar char="o"/>
            </a:pPr>
            <a:r>
              <a:rPr lang="ar-JO" sz="2400" dirty="0">
                <a:solidFill>
                  <a:prstClr val="black"/>
                </a:solidFill>
              </a:rPr>
              <a:t>المقصود بالمزيج التسويقي</a:t>
            </a:r>
          </a:p>
          <a:p>
            <a:pPr marL="342900" lvl="0" indent="-342900" algn="r" rtl="1">
              <a:buFont typeface="Courier New" panose="02070309020205020404" pitchFamily="49" charset="0"/>
              <a:buChar char="o"/>
            </a:pPr>
            <a:r>
              <a:rPr lang="ar-JO" sz="2400" dirty="0">
                <a:solidFill>
                  <a:prstClr val="black"/>
                </a:solidFill>
              </a:rPr>
              <a:t> أهم أربعة عناصر في المزيج التسويقي</a:t>
            </a:r>
          </a:p>
          <a:p>
            <a:pPr marL="342900" lvl="0" indent="-342900" algn="r" rtl="1">
              <a:buFont typeface="Courier New" panose="02070309020205020404" pitchFamily="49" charset="0"/>
              <a:buChar char="o"/>
            </a:pPr>
            <a:r>
              <a:rPr lang="ar-JO" sz="2400" dirty="0">
                <a:solidFill>
                  <a:prstClr val="black"/>
                </a:solidFill>
              </a:rPr>
              <a:t>استراتيجيات المزيج التسويقي</a:t>
            </a:r>
          </a:p>
          <a:p>
            <a:pPr marL="342900" lvl="0" indent="-342900" algn="r" rtl="1">
              <a:buFont typeface="Courier New" panose="02070309020205020404" pitchFamily="49" charset="0"/>
              <a:buChar char="o"/>
            </a:pPr>
            <a:r>
              <a:rPr lang="ar-JO" sz="2400" dirty="0">
                <a:solidFill>
                  <a:prstClr val="black"/>
                </a:solidFill>
              </a:rPr>
              <a:t>كيف يعمل المزيج التسويقي؟</a:t>
            </a:r>
          </a:p>
          <a:p>
            <a:pPr marL="342900" lvl="0" indent="-342900" algn="r" rtl="1">
              <a:buFont typeface="Courier New" panose="02070309020205020404" pitchFamily="49" charset="0"/>
              <a:buChar char="o"/>
            </a:pPr>
            <a:r>
              <a:rPr lang="ar-JO" sz="2400" dirty="0">
                <a:solidFill>
                  <a:prstClr val="black"/>
                </a:solidFill>
              </a:rPr>
              <a:t>أثر الأخلاق على المزيج التسويق</a:t>
            </a:r>
          </a:p>
          <a:p>
            <a:pPr marL="342900" lvl="0" indent="-342900" algn="r" rtl="1">
              <a:buFont typeface="Courier New" panose="02070309020205020404" pitchFamily="49" charset="0"/>
              <a:buChar char="o"/>
            </a:pPr>
            <a:r>
              <a:rPr lang="ar-JO" sz="2400" dirty="0">
                <a:solidFill>
                  <a:prstClr val="black"/>
                </a:solidFill>
              </a:rPr>
              <a:t>المنتج من المنظور الأخلاقي</a:t>
            </a:r>
          </a:p>
          <a:p>
            <a:pPr marL="342900" lvl="0" indent="-342900" algn="r" rtl="1">
              <a:buFont typeface="Courier New" panose="02070309020205020404" pitchFamily="49" charset="0"/>
              <a:buChar char="o"/>
            </a:pPr>
            <a:r>
              <a:rPr lang="ar-JO" sz="2400" dirty="0">
                <a:solidFill>
                  <a:prstClr val="black"/>
                </a:solidFill>
              </a:rPr>
              <a:t>الأخلاق واثرها في تحسين الجودة </a:t>
            </a:r>
          </a:p>
          <a:p>
            <a:pPr marL="342900" lvl="0" indent="-342900" algn="r" rtl="1">
              <a:buFont typeface="Courier New" panose="02070309020205020404" pitchFamily="49" charset="0"/>
              <a:buChar char="o"/>
            </a:pPr>
            <a:r>
              <a:rPr lang="ar-JO" sz="2400" dirty="0">
                <a:solidFill>
                  <a:prstClr val="black"/>
                </a:solidFill>
              </a:rPr>
              <a:t>المنتجات النافعة</a:t>
            </a:r>
          </a:p>
          <a:p>
            <a:pPr marL="342900" lvl="0" indent="-342900" algn="r" rtl="1">
              <a:buFont typeface="Courier New" panose="02070309020205020404" pitchFamily="49" charset="0"/>
              <a:buChar char="o"/>
            </a:pPr>
            <a:r>
              <a:rPr lang="ar-JO" sz="2400" dirty="0">
                <a:solidFill>
                  <a:prstClr val="black"/>
                </a:solidFill>
              </a:rPr>
              <a:t>تركيبة المنتج والأخلاق </a:t>
            </a:r>
          </a:p>
          <a:p>
            <a:pPr marL="342900" lvl="0" indent="-342900" algn="r" rtl="1">
              <a:buFont typeface="Courier New" panose="02070309020205020404" pitchFamily="49" charset="0"/>
              <a:buChar char="o"/>
            </a:pPr>
            <a:r>
              <a:rPr lang="ar-JO" sz="2400" dirty="0">
                <a:solidFill>
                  <a:prstClr val="black"/>
                </a:solidFill>
              </a:rPr>
              <a:t>السعر والتوزيع وفق المقاربة الأخلاقية</a:t>
            </a:r>
          </a:p>
          <a:p>
            <a:pPr marL="342900" lvl="0" indent="-342900" algn="r" rtl="1">
              <a:buFont typeface="Courier New" panose="02070309020205020404" pitchFamily="49" charset="0"/>
              <a:buChar char="o"/>
            </a:pPr>
            <a:r>
              <a:rPr lang="ar-JO" sz="2400" dirty="0">
                <a:solidFill>
                  <a:prstClr val="black"/>
                </a:solidFill>
              </a:rPr>
              <a:t>الترويج الأخلاقي </a:t>
            </a:r>
          </a:p>
          <a:p>
            <a:pPr marL="342900" lvl="0" indent="-342900" algn="r" rtl="1">
              <a:buFont typeface="Courier New" panose="02070309020205020404" pitchFamily="49" charset="0"/>
              <a:buChar char="o"/>
            </a:pPr>
            <a:r>
              <a:rPr lang="ar-JO" sz="2400" dirty="0">
                <a:solidFill>
                  <a:prstClr val="black"/>
                </a:solidFill>
              </a:rPr>
              <a:t>الرسائل الإعلانية والصدق</a:t>
            </a:r>
          </a:p>
        </p:txBody>
      </p:sp>
    </p:spTree>
    <p:extLst>
      <p:ext uri="{BB962C8B-B14F-4D97-AF65-F5344CB8AC3E}">
        <p14:creationId xmlns:p14="http://schemas.microsoft.com/office/powerpoint/2010/main" val="351353362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94d26e34a1e5bbd4833c5df3fc15272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d55269a033fd16b9cbe5fca74ebeda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01379F7-7EB4-4FBE-B55F-1993CF79F1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A5E1BD7-FAC5-4BD1-9492-1469FC73A6B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1810</TotalTime>
  <Words>3697</Words>
  <Application>Microsoft Office PowerPoint</Application>
  <PresentationFormat>Widescreen</PresentationFormat>
  <Paragraphs>219</Paragraphs>
  <Slides>38</Slides>
  <Notes>12</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Heba Awawdeh</cp:lastModifiedBy>
  <cp:revision>502</cp:revision>
  <dcterms:created xsi:type="dcterms:W3CDTF">2023-04-29T09:08:23Z</dcterms:created>
  <dcterms:modified xsi:type="dcterms:W3CDTF">2024-02-23T16:33:48Z</dcterms:modified>
</cp:coreProperties>
</file>