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96" r:id="rId5"/>
    <p:sldId id="497" r:id="rId6"/>
    <p:sldId id="313" r:id="rId7"/>
    <p:sldId id="500" r:id="rId8"/>
    <p:sldId id="276" r:id="rId9"/>
    <p:sldId id="529" r:id="rId10"/>
    <p:sldId id="532" r:id="rId11"/>
    <p:sldId id="534" r:id="rId12"/>
    <p:sldId id="533" r:id="rId13"/>
    <p:sldId id="528" r:id="rId14"/>
    <p:sldId id="563" r:id="rId15"/>
    <p:sldId id="567" r:id="rId16"/>
    <p:sldId id="568" r:id="rId17"/>
    <p:sldId id="564" r:id="rId18"/>
    <p:sldId id="565" r:id="rId19"/>
    <p:sldId id="566" r:id="rId20"/>
    <p:sldId id="498" r:id="rId21"/>
    <p:sldId id="569" r:id="rId22"/>
    <p:sldId id="535" r:id="rId23"/>
    <p:sldId id="502" r:id="rId24"/>
    <p:sldId id="501" r:id="rId25"/>
    <p:sldId id="574" r:id="rId26"/>
    <p:sldId id="575" r:id="rId27"/>
    <p:sldId id="570" r:id="rId28"/>
    <p:sldId id="580" r:id="rId29"/>
    <p:sldId id="256" r:id="rId30"/>
    <p:sldId id="542" r:id="rId31"/>
    <p:sldId id="587" r:id="rId32"/>
    <p:sldId id="589" r:id="rId33"/>
    <p:sldId id="590" r:id="rId34"/>
    <p:sldId id="591" r:id="rId35"/>
    <p:sldId id="592" r:id="rId36"/>
    <p:sldId id="593" r:id="rId37"/>
    <p:sldId id="594" r:id="rId38"/>
    <p:sldId id="595" r:id="rId39"/>
    <p:sldId id="576" r:id="rId40"/>
    <p:sldId id="581" r:id="rId41"/>
    <p:sldId id="583" r:id="rId42"/>
    <p:sldId id="584" r:id="rId43"/>
    <p:sldId id="582" r:id="rId44"/>
    <p:sldId id="585" r:id="rId45"/>
    <p:sldId id="586" r:id="rId46"/>
    <p:sldId id="596" r:id="rId47"/>
    <p:sldId id="588" r:id="rId48"/>
    <p:sldId id="597" r:id="rId49"/>
    <p:sldId id="577" r:id="rId50"/>
    <p:sldId id="578" r:id="rId51"/>
    <p:sldId id="524" r:id="rId52"/>
    <p:sldId id="598"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7"/>
            <p14:sldId id="313"/>
            <p14:sldId id="500"/>
            <p14:sldId id="276"/>
            <p14:sldId id="529"/>
            <p14:sldId id="532"/>
            <p14:sldId id="534"/>
            <p14:sldId id="533"/>
            <p14:sldId id="528"/>
            <p14:sldId id="563"/>
            <p14:sldId id="567"/>
            <p14:sldId id="568"/>
            <p14:sldId id="564"/>
            <p14:sldId id="565"/>
            <p14:sldId id="566"/>
            <p14:sldId id="498"/>
            <p14:sldId id="569"/>
            <p14:sldId id="535"/>
            <p14:sldId id="502"/>
            <p14:sldId id="501"/>
            <p14:sldId id="574"/>
            <p14:sldId id="575"/>
            <p14:sldId id="570"/>
            <p14:sldId id="580"/>
            <p14:sldId id="256"/>
            <p14:sldId id="542"/>
            <p14:sldId id="587"/>
            <p14:sldId id="589"/>
            <p14:sldId id="590"/>
            <p14:sldId id="591"/>
            <p14:sldId id="592"/>
            <p14:sldId id="593"/>
            <p14:sldId id="594"/>
            <p14:sldId id="595"/>
            <p14:sldId id="576"/>
            <p14:sldId id="581"/>
            <p14:sldId id="583"/>
            <p14:sldId id="584"/>
            <p14:sldId id="582"/>
            <p14:sldId id="585"/>
            <p14:sldId id="586"/>
            <p14:sldId id="596"/>
            <p14:sldId id="588"/>
            <p14:sldId id="597"/>
            <p14:sldId id="577"/>
            <p14:sldId id="578"/>
            <p14:sldId id="524"/>
            <p14:sldId id="5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7" d="100"/>
          <a:sy n="57" d="100"/>
        </p:scale>
        <p:origin x="92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masrawy.com/crossmedia/el-3a2doun/" TargetMode="Externa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6.png"/><Relationship Id="rId11" Type="http://schemas.openxmlformats.org/officeDocument/2006/relationships/image" Target="../media/image21.svg"/><Relationship Id="rId5" Type="http://schemas.openxmlformats.org/officeDocument/2006/relationships/image" Target="../media/image15.sv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30.pn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4.svg"/><Relationship Id="rId5" Type="http://schemas.openxmlformats.org/officeDocument/2006/relationships/image" Target="../media/image33.png"/><Relationship Id="rId10" Type="http://schemas.openxmlformats.org/officeDocument/2006/relationships/image" Target="../media/image38.svg"/><Relationship Id="rId4" Type="http://schemas.openxmlformats.org/officeDocument/2006/relationships/image" Target="../media/image32.svg"/><Relationship Id="rId9" Type="http://schemas.openxmlformats.org/officeDocument/2006/relationships/image" Target="../media/image37.png"/></Relationships>
</file>

<file path=ppt/slides/_rels/slide22.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42.png"/><Relationship Id="rId11" Type="http://schemas.openxmlformats.org/officeDocument/2006/relationships/image" Target="../media/image47.svg"/><Relationship Id="rId5" Type="http://schemas.openxmlformats.org/officeDocument/2006/relationships/image" Target="../media/image41.svg"/><Relationship Id="rId10" Type="http://schemas.openxmlformats.org/officeDocument/2006/relationships/image" Target="../media/image46.png"/><Relationship Id="rId4" Type="http://schemas.openxmlformats.org/officeDocument/2006/relationships/image" Target="../media/image40.png"/><Relationship Id="rId9" Type="http://schemas.openxmlformats.org/officeDocument/2006/relationships/image" Target="../media/image45.png"/></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png"/></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57.png"/><Relationship Id="rId4" Type="http://schemas.openxmlformats.org/officeDocument/2006/relationships/image" Target="../media/image56.png"/></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8" Type="http://schemas.openxmlformats.org/officeDocument/2006/relationships/image" Target="../media/image65.sv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63.svg"/><Relationship Id="rId5" Type="http://schemas.openxmlformats.org/officeDocument/2006/relationships/image" Target="../media/image62.png"/><Relationship Id="rId4" Type="http://schemas.openxmlformats.org/officeDocument/2006/relationships/image" Target="../media/image61.svg"/></Relationships>
</file>

<file path=ppt/slides/_rels/slide3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72.svg"/><Relationship Id="rId13" Type="http://schemas.openxmlformats.org/officeDocument/2006/relationships/image" Target="../media/image77.png"/><Relationship Id="rId3" Type="http://schemas.openxmlformats.org/officeDocument/2006/relationships/image" Target="../media/image67.png"/><Relationship Id="rId7" Type="http://schemas.openxmlformats.org/officeDocument/2006/relationships/image" Target="../media/image71.png"/><Relationship Id="rId12" Type="http://schemas.openxmlformats.org/officeDocument/2006/relationships/image" Target="../media/image76.png"/><Relationship Id="rId17" Type="http://schemas.openxmlformats.org/officeDocument/2006/relationships/image" Target="../media/image81.svg"/><Relationship Id="rId2" Type="http://schemas.openxmlformats.org/officeDocument/2006/relationships/image" Target="../media/image5.png"/><Relationship Id="rId16" Type="http://schemas.openxmlformats.org/officeDocument/2006/relationships/image" Target="../media/image80.png"/><Relationship Id="rId1" Type="http://schemas.openxmlformats.org/officeDocument/2006/relationships/slideLayout" Target="../slideLayouts/slideLayout1.xml"/><Relationship Id="rId6" Type="http://schemas.openxmlformats.org/officeDocument/2006/relationships/image" Target="../media/image70.png"/><Relationship Id="rId11" Type="http://schemas.openxmlformats.org/officeDocument/2006/relationships/image" Target="../media/image75.svg"/><Relationship Id="rId5" Type="http://schemas.openxmlformats.org/officeDocument/2006/relationships/image" Target="../media/image69.svg"/><Relationship Id="rId15" Type="http://schemas.openxmlformats.org/officeDocument/2006/relationships/image" Target="../media/image79.png"/><Relationship Id="rId10" Type="http://schemas.openxmlformats.org/officeDocument/2006/relationships/image" Target="../media/image74.png"/><Relationship Id="rId4" Type="http://schemas.openxmlformats.org/officeDocument/2006/relationships/image" Target="../media/image68.png"/><Relationship Id="rId9" Type="http://schemas.openxmlformats.org/officeDocument/2006/relationships/image" Target="../media/image73.png"/><Relationship Id="rId14" Type="http://schemas.openxmlformats.org/officeDocument/2006/relationships/image" Target="../media/image78.svg"/></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8" Type="http://schemas.openxmlformats.org/officeDocument/2006/relationships/image" Target="../media/image87.svg"/><Relationship Id="rId3" Type="http://schemas.openxmlformats.org/officeDocument/2006/relationships/image" Target="../media/image82.png"/><Relationship Id="rId7" Type="http://schemas.openxmlformats.org/officeDocument/2006/relationships/image" Target="../media/image86.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5.svg"/><Relationship Id="rId5" Type="http://schemas.openxmlformats.org/officeDocument/2006/relationships/image" Target="../media/image84.png"/><Relationship Id="rId4" Type="http://schemas.openxmlformats.org/officeDocument/2006/relationships/image" Target="../media/image83.svg"/></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image" Target="../media/image93.svg"/><Relationship Id="rId13" Type="http://schemas.openxmlformats.org/officeDocument/2006/relationships/image" Target="../media/image98.png"/><Relationship Id="rId18" Type="http://schemas.openxmlformats.org/officeDocument/2006/relationships/image" Target="../media/image103.png"/><Relationship Id="rId3" Type="http://schemas.openxmlformats.org/officeDocument/2006/relationships/image" Target="../media/image88.png"/><Relationship Id="rId7" Type="http://schemas.openxmlformats.org/officeDocument/2006/relationships/image" Target="../media/image92.png"/><Relationship Id="rId12" Type="http://schemas.openxmlformats.org/officeDocument/2006/relationships/image" Target="../media/image97.png"/><Relationship Id="rId17" Type="http://schemas.openxmlformats.org/officeDocument/2006/relationships/image" Target="../media/image102.svg"/><Relationship Id="rId2" Type="http://schemas.openxmlformats.org/officeDocument/2006/relationships/image" Target="../media/image5.png"/><Relationship Id="rId16" Type="http://schemas.openxmlformats.org/officeDocument/2006/relationships/image" Target="../media/image101.png"/><Relationship Id="rId20" Type="http://schemas.openxmlformats.org/officeDocument/2006/relationships/image" Target="../media/image105.svg"/><Relationship Id="rId1" Type="http://schemas.openxmlformats.org/officeDocument/2006/relationships/slideLayout" Target="../slideLayouts/slideLayout1.xml"/><Relationship Id="rId6" Type="http://schemas.openxmlformats.org/officeDocument/2006/relationships/image" Target="../media/image91.png"/><Relationship Id="rId11" Type="http://schemas.openxmlformats.org/officeDocument/2006/relationships/image" Target="../media/image96.svg"/><Relationship Id="rId5" Type="http://schemas.openxmlformats.org/officeDocument/2006/relationships/image" Target="../media/image90.svg"/><Relationship Id="rId15" Type="http://schemas.openxmlformats.org/officeDocument/2006/relationships/image" Target="../media/image100.png"/><Relationship Id="rId10" Type="http://schemas.openxmlformats.org/officeDocument/2006/relationships/image" Target="../media/image95.png"/><Relationship Id="rId19" Type="http://schemas.openxmlformats.org/officeDocument/2006/relationships/image" Target="../media/image104.png"/><Relationship Id="rId4" Type="http://schemas.openxmlformats.org/officeDocument/2006/relationships/image" Target="../media/image89.png"/><Relationship Id="rId9" Type="http://schemas.openxmlformats.org/officeDocument/2006/relationships/image" Target="../media/image94.png"/><Relationship Id="rId14" Type="http://schemas.openxmlformats.org/officeDocument/2006/relationships/image" Target="../media/image99.svg"/></Relationships>
</file>

<file path=ppt/slides/_rels/slide46.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108.png"/><Relationship Id="rId4" Type="http://schemas.openxmlformats.org/officeDocument/2006/relationships/image" Target="../media/image107.png"/></Relationships>
</file>

<file path=ppt/slides/_rels/slide47.xml.rels><?xml version="1.0" encoding="UTF-8" standalone="yes"?>
<Relationships xmlns="http://schemas.openxmlformats.org/package/2006/relationships"><Relationship Id="rId8" Type="http://schemas.openxmlformats.org/officeDocument/2006/relationships/image" Target="../media/image114.svg"/><Relationship Id="rId3" Type="http://schemas.openxmlformats.org/officeDocument/2006/relationships/image" Target="../media/image109.png"/><Relationship Id="rId7" Type="http://schemas.openxmlformats.org/officeDocument/2006/relationships/image" Target="../media/image11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12.svg"/><Relationship Id="rId5" Type="http://schemas.openxmlformats.org/officeDocument/2006/relationships/image" Target="../media/image111.png"/><Relationship Id="rId10" Type="http://schemas.openxmlformats.org/officeDocument/2006/relationships/image" Target="../media/image116.svg"/><Relationship Id="rId4" Type="http://schemas.openxmlformats.org/officeDocument/2006/relationships/image" Target="../media/image110.svg"/><Relationship Id="rId9" Type="http://schemas.openxmlformats.org/officeDocument/2006/relationships/image" Target="../media/image115.png"/></Relationships>
</file>

<file path=ppt/slides/_rels/slide48.xml.rels><?xml version="1.0" encoding="UTF-8" standalone="yes"?>
<Relationships xmlns="http://schemas.openxmlformats.org/package/2006/relationships"><Relationship Id="rId3" Type="http://schemas.openxmlformats.org/officeDocument/2006/relationships/hyperlink" Target="https://doi.org/10.54254/2753-7064/25/20231946" TargetMode="External"/><Relationship Id="rId2" Type="http://schemas.openxmlformats.org/officeDocument/2006/relationships/hyperlink" Target="https://doi.org/10.31269/triplec.v22i1.1483" TargetMode="Externa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hyperlink" Target="https://doi.org/10.4108/eai.17-6-2022.2322694" TargetMode="External"/><Relationship Id="rId4" Type="http://schemas.openxmlformats.org/officeDocument/2006/relationships/hyperlink" Target="https://doi.org/10.25299/ijmcr.v1i1.4587"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https://doi.org/10.54254/2753-7048/56/20241685" TargetMode="External"/><Relationship Id="rId2" Type="http://schemas.openxmlformats.org/officeDocument/2006/relationships/hyperlink" Target="https://doi.org/10.1093/acrefore/9780190228613.013.1355" TargetMode="Externa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hyperlink" Target="https://doi.org/10.34719/bmry9489"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jpeg"/><Relationship Id="rId1" Type="http://schemas.openxmlformats.org/officeDocument/2006/relationships/slideLayout" Target="../slideLayouts/slideLayout16.xml"/><Relationship Id="rId5" Type="http://schemas.openxmlformats.org/officeDocument/2006/relationships/image" Target="../media/image120.png"/><Relationship Id="rId4" Type="http://schemas.openxmlformats.org/officeDocument/2006/relationships/image" Target="../media/image1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a:t>
            </a:r>
            <a:r>
              <a:rPr lang="ar-EG" sz="2800" b="1">
                <a:solidFill>
                  <a:schemeClr val="bg1"/>
                </a:solidFill>
                <a:latin typeface="Times New Roman" panose="02020603050405020304" pitchFamily="18" charset="0"/>
                <a:cs typeface="Times New Roman" panose="02020603050405020304" pitchFamily="18" charset="0"/>
              </a:rPr>
              <a:t>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232902"/>
          </a:xfrm>
          <a:prstGeom prst="rect">
            <a:avLst/>
          </a:prstGeom>
          <a:noFill/>
        </p:spPr>
        <p:txBody>
          <a:bodyPr wrap="square" rtlCol="0">
            <a:spAutoFit/>
          </a:bodyPr>
          <a:lstStyle/>
          <a:p>
            <a:pPr algn="ctr">
              <a:lnSpc>
                <a:spcPct val="200000"/>
              </a:lnSpc>
            </a:pPr>
            <a:r>
              <a:rPr lang="ar-EG" sz="2000" b="1">
                <a:solidFill>
                  <a:srgbClr val="00B0F0"/>
                </a:solidFill>
                <a:latin typeface="Alexandria" pitchFamily="2" charset="-78"/>
                <a:cs typeface="Alexandria" pitchFamily="2" charset="-78"/>
              </a:rPr>
              <a:t>المحاضرة الأولى: </a:t>
            </a:r>
          </a:p>
          <a:p>
            <a:pPr algn="ctr">
              <a:lnSpc>
                <a:spcPct val="200000"/>
              </a:lnSpc>
            </a:pPr>
            <a:r>
              <a:rPr lang="ar-EG" sz="2000" b="1">
                <a:solidFill>
                  <a:srgbClr val="00B0F0"/>
                </a:solidFill>
                <a:latin typeface="Alexandria" pitchFamily="2" charset="-78"/>
                <a:cs typeface="Alexandria" pitchFamily="2" charset="-78"/>
              </a:rPr>
              <a:t>الإعلام الجديد من الويب 2.0  إلى الميتافيرس</a:t>
            </a:r>
            <a:endParaRPr lang="ar-EG"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55837" y="412640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848474" y="1753136"/>
            <a:ext cx="3044283" cy="461665"/>
          </a:xfrm>
          <a:prstGeom prst="rect">
            <a:avLst/>
          </a:prstGeom>
          <a:noFill/>
        </p:spPr>
        <p:txBody>
          <a:bodyPr wrap="square" rtlCol="0">
            <a:spAutoFit/>
          </a:bodyPr>
          <a:lstStyle/>
          <a:p>
            <a:r>
              <a:rPr lang="ar-EG" sz="2400" b="1">
                <a:solidFill>
                  <a:srgbClr val="00B0F0"/>
                </a:solidFill>
                <a:latin typeface="Alexandria" charset="0"/>
                <a:cs typeface="Alexandria" charset="0"/>
              </a:rPr>
              <a:t>محتويات المحاضرة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22" name="Group 21">
            <a:extLst>
              <a:ext uri="{FF2B5EF4-FFF2-40B4-BE49-F238E27FC236}">
                <a16:creationId xmlns:a16="http://schemas.microsoft.com/office/drawing/2014/main" id="{0762835E-386F-7726-D23D-8002E03F278A}"/>
              </a:ext>
            </a:extLst>
          </p:cNvPr>
          <p:cNvGrpSpPr/>
          <p:nvPr/>
        </p:nvGrpSpPr>
        <p:grpSpPr>
          <a:xfrm>
            <a:off x="9667737" y="1105823"/>
            <a:ext cx="1594842" cy="373142"/>
            <a:chOff x="12241768" y="1975723"/>
            <a:chExt cx="1594842" cy="373142"/>
          </a:xfrm>
        </p:grpSpPr>
        <p:sp>
          <p:nvSpPr>
            <p:cNvPr id="3" name="Shape 0"/>
            <p:cNvSpPr/>
            <p:nvPr/>
          </p:nvSpPr>
          <p:spPr>
            <a:xfrm>
              <a:off x="12241768" y="1975723"/>
              <a:ext cx="1594842" cy="373142"/>
            </a:xfrm>
            <a:prstGeom prst="roundRect">
              <a:avLst>
                <a:gd name="adj" fmla="val 6383"/>
              </a:avLst>
            </a:prstGeom>
            <a:solidFill>
              <a:srgbClr val="D7D6F5"/>
            </a:solidFill>
            <a:ln/>
          </p:spPr>
          <p:txBody>
            <a:bodyPr/>
            <a:lstStyle/>
            <a:p>
              <a:endParaRPr lang="en-US"/>
            </a:p>
          </p:txBody>
        </p:sp>
        <p:sp>
          <p:nvSpPr>
            <p:cNvPr id="4" name="Text 1"/>
            <p:cNvSpPr/>
            <p:nvPr/>
          </p:nvSpPr>
          <p:spPr>
            <a:xfrm>
              <a:off x="12360831" y="2035254"/>
              <a:ext cx="1356717" cy="254079"/>
            </a:xfrm>
            <a:prstGeom prst="rect">
              <a:avLst/>
            </a:prstGeom>
            <a:noFill/>
            <a:ln/>
          </p:spPr>
          <p:txBody>
            <a:bodyPr wrap="none" lIns="0" tIns="0" rIns="0" bIns="0" rtlCol="0" anchor="t"/>
            <a:lstStyle/>
            <a:p>
              <a:pPr marL="0" indent="0" algn="r" rtl="1">
                <a:lnSpc>
                  <a:spcPts val="2000"/>
                </a:lnSpc>
                <a:buNone/>
              </a:pPr>
              <a:r>
                <a:rPr lang="ar-EG" sz="1250">
                  <a:solidFill>
                    <a:srgbClr val="49495A"/>
                  </a:solidFill>
                  <a:latin typeface="Alexandria" pitchFamily="34" charset="0"/>
                  <a:ea typeface="Alexandria" pitchFamily="34" charset="-122"/>
                  <a:cs typeface="Alexandria" pitchFamily="34" charset="-120"/>
                </a:rPr>
                <a:t>المحاضرة الأولى</a:t>
              </a:r>
              <a:endParaRPr lang="en-US" sz="1250" dirty="0"/>
            </a:p>
          </p:txBody>
        </p:sp>
      </p:grpSp>
      <p:grpSp>
        <p:nvGrpSpPr>
          <p:cNvPr id="27" name="Group 26">
            <a:extLst>
              <a:ext uri="{FF2B5EF4-FFF2-40B4-BE49-F238E27FC236}">
                <a16:creationId xmlns:a16="http://schemas.microsoft.com/office/drawing/2014/main" id="{704EB2B0-19E1-F330-544E-1E8236293E5F}"/>
              </a:ext>
            </a:extLst>
          </p:cNvPr>
          <p:cNvGrpSpPr/>
          <p:nvPr/>
        </p:nvGrpSpPr>
        <p:grpSpPr>
          <a:xfrm>
            <a:off x="3256157" y="2434209"/>
            <a:ext cx="8697950" cy="4107213"/>
            <a:chOff x="793790" y="2075617"/>
            <a:chExt cx="6482000" cy="5385554"/>
          </a:xfrm>
        </p:grpSpPr>
        <p:sp>
          <p:nvSpPr>
            <p:cNvPr id="29" name="Shape 1">
              <a:extLst>
                <a:ext uri="{FF2B5EF4-FFF2-40B4-BE49-F238E27FC236}">
                  <a16:creationId xmlns:a16="http://schemas.microsoft.com/office/drawing/2014/main" id="{64B26048-104B-E2C8-0BE7-A05C4CF06E0E}"/>
                </a:ext>
              </a:extLst>
            </p:cNvPr>
            <p:cNvSpPr/>
            <p:nvPr/>
          </p:nvSpPr>
          <p:spPr>
            <a:xfrm>
              <a:off x="793790" y="2075617"/>
              <a:ext cx="6459141" cy="1017508"/>
            </a:xfrm>
            <a:prstGeom prst="roundRect">
              <a:avLst>
                <a:gd name="adj" fmla="val 10784"/>
              </a:avLst>
            </a:prstGeom>
            <a:solidFill>
              <a:srgbClr val="FBFCFE"/>
            </a:solidFill>
            <a:ln w="22860">
              <a:solidFill>
                <a:srgbClr val="CFD2D8"/>
              </a:solidFill>
              <a:prstDash val="solid"/>
            </a:ln>
          </p:spPr>
          <p:txBody>
            <a:bodyPr/>
            <a:lstStyle/>
            <a:p>
              <a:pPr algn="just"/>
              <a:endParaRPr lang="en-US" sz="1600"/>
            </a:p>
          </p:txBody>
        </p:sp>
        <p:pic>
          <p:nvPicPr>
            <p:cNvPr id="30" name="Image 1" descr="preencoded.png">
              <a:extLst>
                <a:ext uri="{FF2B5EF4-FFF2-40B4-BE49-F238E27FC236}">
                  <a16:creationId xmlns:a16="http://schemas.microsoft.com/office/drawing/2014/main" id="{C32DD3A5-986D-0975-4F38-AB95FE3F4E10}"/>
                </a:ext>
              </a:extLst>
            </p:cNvPr>
            <p:cNvPicPr>
              <a:picLocks noChangeAspect="1"/>
            </p:cNvPicPr>
            <p:nvPr/>
          </p:nvPicPr>
          <p:blipFill>
            <a:blip r:embed="rId5"/>
            <a:stretch>
              <a:fillRect/>
            </a:stretch>
          </p:blipFill>
          <p:spPr>
            <a:xfrm>
              <a:off x="7184350" y="2075617"/>
              <a:ext cx="91440" cy="1017508"/>
            </a:xfrm>
            <a:prstGeom prst="rect">
              <a:avLst/>
            </a:prstGeom>
          </p:spPr>
        </p:pic>
        <p:sp>
          <p:nvSpPr>
            <p:cNvPr id="31" name="Text 2">
              <a:extLst>
                <a:ext uri="{FF2B5EF4-FFF2-40B4-BE49-F238E27FC236}">
                  <a16:creationId xmlns:a16="http://schemas.microsoft.com/office/drawing/2014/main" id="{87288F9C-E9FE-1E75-7A7C-7E524F8AD7EB}"/>
                </a:ext>
              </a:extLst>
            </p:cNvPr>
            <p:cNvSpPr/>
            <p:nvPr/>
          </p:nvSpPr>
          <p:spPr>
            <a:xfrm>
              <a:off x="3860363" y="2267069"/>
              <a:ext cx="3132534" cy="263485"/>
            </a:xfrm>
            <a:prstGeom prst="rect">
              <a:avLst/>
            </a:prstGeom>
            <a:noFill/>
            <a:ln/>
          </p:spPr>
          <p:txBody>
            <a:bodyPr wrap="none" lIns="0" tIns="0" rIns="0" bIns="0" rtlCol="0" anchor="t"/>
            <a:lstStyle/>
            <a:p>
              <a:pPr marL="0" indent="0" algn="just" rtl="1">
                <a:lnSpc>
                  <a:spcPts val="2050"/>
                </a:lnSpc>
                <a:buNone/>
              </a:pPr>
              <a:r>
                <a:rPr lang="en-US" sz="1600" b="1" dirty="0">
                  <a:solidFill>
                    <a:srgbClr val="3257B8"/>
                  </a:solidFill>
                  <a:latin typeface="Alexandria Bold" pitchFamily="34" charset="0"/>
                  <a:ea typeface="Alexandria Bold" pitchFamily="34" charset="-122"/>
                  <a:cs typeface="Alexandria Bold" pitchFamily="34" charset="-120"/>
                </a:rPr>
                <a:t>مفهوم الإعلام الجديد المتطور:</a:t>
              </a:r>
              <a:endParaRPr lang="en-US" sz="1600" dirty="0"/>
            </a:p>
          </p:txBody>
        </p:sp>
        <p:sp>
          <p:nvSpPr>
            <p:cNvPr id="35" name="Text 3">
              <a:extLst>
                <a:ext uri="{FF2B5EF4-FFF2-40B4-BE49-F238E27FC236}">
                  <a16:creationId xmlns:a16="http://schemas.microsoft.com/office/drawing/2014/main" id="{43E13739-646A-4E95-767D-B806A18277E0}"/>
                </a:ext>
              </a:extLst>
            </p:cNvPr>
            <p:cNvSpPr/>
            <p:nvPr/>
          </p:nvSpPr>
          <p:spPr>
            <a:xfrm>
              <a:off x="985242" y="2631758"/>
              <a:ext cx="6007656" cy="269915"/>
            </a:xfrm>
            <a:prstGeom prst="rect">
              <a:avLst/>
            </a:prstGeom>
            <a:noFill/>
            <a:ln/>
          </p:spPr>
          <p:txBody>
            <a:bodyPr wrap="none" lIns="0" tIns="0" rIns="0" bIns="0" rtlCol="0" anchor="t"/>
            <a:lstStyle/>
            <a:p>
              <a:pPr marL="0" indent="0" algn="just" rtl="1">
                <a:lnSpc>
                  <a:spcPts val="2100"/>
                </a:lnSpc>
                <a:buNone/>
              </a:pPr>
              <a:r>
                <a:rPr lang="en-US" sz="1600" dirty="0">
                  <a:solidFill>
                    <a:srgbClr val="15213F"/>
                  </a:solidFill>
                  <a:latin typeface="Alexandria" pitchFamily="34" charset="0"/>
                  <a:ea typeface="Alexandria" pitchFamily="34" charset="-122"/>
                  <a:cs typeface="Alexandria" pitchFamily="34" charset="-120"/>
                </a:rPr>
                <a:t>الانتقال من عصر التفاعل (Web 2.0) إلى عصر الملكية واللامركزية (Web 3.0).</a:t>
              </a:r>
              <a:endParaRPr lang="en-US" sz="1600" dirty="0"/>
            </a:p>
          </p:txBody>
        </p:sp>
        <p:sp>
          <p:nvSpPr>
            <p:cNvPr id="36" name="Shape 4">
              <a:extLst>
                <a:ext uri="{FF2B5EF4-FFF2-40B4-BE49-F238E27FC236}">
                  <a16:creationId xmlns:a16="http://schemas.microsoft.com/office/drawing/2014/main" id="{F965D104-36D7-F4E4-D823-C7FC7A6C47FE}"/>
                </a:ext>
              </a:extLst>
            </p:cNvPr>
            <p:cNvSpPr/>
            <p:nvPr/>
          </p:nvSpPr>
          <p:spPr>
            <a:xfrm>
              <a:off x="793790" y="3261717"/>
              <a:ext cx="6459141" cy="1287423"/>
            </a:xfrm>
            <a:prstGeom prst="roundRect">
              <a:avLst>
                <a:gd name="adj" fmla="val 8523"/>
              </a:avLst>
            </a:prstGeom>
            <a:solidFill>
              <a:srgbClr val="FBFCFE"/>
            </a:solidFill>
            <a:ln w="22860">
              <a:solidFill>
                <a:srgbClr val="CFD2D8"/>
              </a:solidFill>
              <a:prstDash val="solid"/>
            </a:ln>
          </p:spPr>
          <p:txBody>
            <a:bodyPr/>
            <a:lstStyle/>
            <a:p>
              <a:pPr algn="just"/>
              <a:endParaRPr lang="en-US" sz="1600"/>
            </a:p>
          </p:txBody>
        </p:sp>
        <p:pic>
          <p:nvPicPr>
            <p:cNvPr id="37" name="Image 2" descr="preencoded.png">
              <a:extLst>
                <a:ext uri="{FF2B5EF4-FFF2-40B4-BE49-F238E27FC236}">
                  <a16:creationId xmlns:a16="http://schemas.microsoft.com/office/drawing/2014/main" id="{C69B6A7F-1807-02FA-2E7A-45F79B11FD81}"/>
                </a:ext>
              </a:extLst>
            </p:cNvPr>
            <p:cNvPicPr>
              <a:picLocks noChangeAspect="1"/>
            </p:cNvPicPr>
            <p:nvPr/>
          </p:nvPicPr>
          <p:blipFill>
            <a:blip r:embed="rId6"/>
            <a:stretch>
              <a:fillRect/>
            </a:stretch>
          </p:blipFill>
          <p:spPr>
            <a:xfrm>
              <a:off x="7184350" y="3261717"/>
              <a:ext cx="91440" cy="1287423"/>
            </a:xfrm>
            <a:prstGeom prst="rect">
              <a:avLst/>
            </a:prstGeom>
          </p:spPr>
        </p:pic>
        <p:sp>
          <p:nvSpPr>
            <p:cNvPr id="38" name="Text 5">
              <a:extLst>
                <a:ext uri="{FF2B5EF4-FFF2-40B4-BE49-F238E27FC236}">
                  <a16:creationId xmlns:a16="http://schemas.microsoft.com/office/drawing/2014/main" id="{BCC4451C-524C-C582-727E-238B81E2F60D}"/>
                </a:ext>
              </a:extLst>
            </p:cNvPr>
            <p:cNvSpPr/>
            <p:nvPr/>
          </p:nvSpPr>
          <p:spPr>
            <a:xfrm>
              <a:off x="3001566" y="3453170"/>
              <a:ext cx="3991332" cy="263485"/>
            </a:xfrm>
            <a:prstGeom prst="rect">
              <a:avLst/>
            </a:prstGeom>
            <a:noFill/>
            <a:ln/>
          </p:spPr>
          <p:txBody>
            <a:bodyPr wrap="none" lIns="0" tIns="0" rIns="0" bIns="0" rtlCol="0" anchor="t"/>
            <a:lstStyle/>
            <a:p>
              <a:pPr marL="0" indent="0" algn="just" rtl="1">
                <a:lnSpc>
                  <a:spcPts val="2050"/>
                </a:lnSpc>
                <a:buNone/>
              </a:pPr>
              <a:r>
                <a:rPr lang="en-US" sz="1600" b="1" dirty="0">
                  <a:solidFill>
                    <a:srgbClr val="3257B8"/>
                  </a:solidFill>
                  <a:latin typeface="Alexandria Bold" pitchFamily="34" charset="0"/>
                  <a:ea typeface="Alexandria Bold" pitchFamily="34" charset="-122"/>
                  <a:cs typeface="Alexandria Bold" pitchFamily="34" charset="-120"/>
                </a:rPr>
                <a:t>العلاقات العامة في العوالم الافتراضية:</a:t>
              </a:r>
              <a:endParaRPr lang="en-US" sz="1600" dirty="0"/>
            </a:p>
          </p:txBody>
        </p:sp>
        <p:sp>
          <p:nvSpPr>
            <p:cNvPr id="39" name="Text 6">
              <a:extLst>
                <a:ext uri="{FF2B5EF4-FFF2-40B4-BE49-F238E27FC236}">
                  <a16:creationId xmlns:a16="http://schemas.microsoft.com/office/drawing/2014/main" id="{977E41CC-FD43-7D4B-22A8-3830B8D65E94}"/>
                </a:ext>
              </a:extLst>
            </p:cNvPr>
            <p:cNvSpPr/>
            <p:nvPr/>
          </p:nvSpPr>
          <p:spPr>
            <a:xfrm>
              <a:off x="985242" y="3817858"/>
              <a:ext cx="6007656" cy="539829"/>
            </a:xfrm>
            <a:prstGeom prst="rect">
              <a:avLst/>
            </a:prstGeom>
            <a:noFill/>
            <a:ln/>
          </p:spPr>
          <p:txBody>
            <a:bodyPr wrap="square" lIns="0" tIns="0" rIns="0" bIns="0" rtlCol="0" anchor="t"/>
            <a:lstStyle/>
            <a:p>
              <a:pPr marL="0" indent="0" algn="just" rtl="1">
                <a:lnSpc>
                  <a:spcPts val="2100"/>
                </a:lnSpc>
                <a:buNone/>
              </a:pPr>
              <a:r>
                <a:rPr lang="en-US" sz="1600" dirty="0">
                  <a:solidFill>
                    <a:srgbClr val="15213F"/>
                  </a:solidFill>
                  <a:latin typeface="Alexandria" pitchFamily="34" charset="0"/>
                  <a:ea typeface="Alexandria" pitchFamily="34" charset="-122"/>
                  <a:cs typeface="Alexandria" pitchFamily="34" charset="-120"/>
                </a:rPr>
                <a:t>تعريف "الميتافيرس" (Metaverse) والفرص التي يتيحها لممارسي </a:t>
              </a:r>
              <a:r>
                <a:rPr lang="en-US" sz="1600">
                  <a:solidFill>
                    <a:srgbClr val="15213F"/>
                  </a:solidFill>
                  <a:latin typeface="Alexandria" pitchFamily="34" charset="0"/>
                  <a:ea typeface="Alexandria" pitchFamily="34" charset="-122"/>
                  <a:cs typeface="Alexandria" pitchFamily="34" charset="-120"/>
                </a:rPr>
                <a:t>العلاقات العامة</a:t>
              </a:r>
              <a:r>
                <a:rPr lang="ar-EG" sz="1600">
                  <a:solidFill>
                    <a:srgbClr val="15213F"/>
                  </a:solidFill>
                  <a:latin typeface="Alexandria" pitchFamily="34" charset="0"/>
                  <a:ea typeface="Alexandria" pitchFamily="34" charset="-122"/>
                  <a:cs typeface="Alexandria" pitchFamily="34" charset="-120"/>
                </a:rPr>
                <a:t>.</a:t>
              </a:r>
              <a:endParaRPr lang="en-US" sz="1600" dirty="0"/>
            </a:p>
          </p:txBody>
        </p:sp>
        <p:sp>
          <p:nvSpPr>
            <p:cNvPr id="40" name="Shape 7">
              <a:extLst>
                <a:ext uri="{FF2B5EF4-FFF2-40B4-BE49-F238E27FC236}">
                  <a16:creationId xmlns:a16="http://schemas.microsoft.com/office/drawing/2014/main" id="{385E61C7-0A14-2AAC-667A-FA1FCBF72470}"/>
                </a:ext>
              </a:extLst>
            </p:cNvPr>
            <p:cNvSpPr/>
            <p:nvPr/>
          </p:nvSpPr>
          <p:spPr>
            <a:xfrm>
              <a:off x="793790" y="4717733"/>
              <a:ext cx="6459141" cy="1287423"/>
            </a:xfrm>
            <a:prstGeom prst="roundRect">
              <a:avLst>
                <a:gd name="adj" fmla="val 8523"/>
              </a:avLst>
            </a:prstGeom>
            <a:solidFill>
              <a:srgbClr val="FBFCFE"/>
            </a:solidFill>
            <a:ln w="22860">
              <a:solidFill>
                <a:srgbClr val="CFD2D8"/>
              </a:solidFill>
              <a:prstDash val="solid"/>
            </a:ln>
          </p:spPr>
          <p:txBody>
            <a:bodyPr/>
            <a:lstStyle/>
            <a:p>
              <a:pPr algn="just"/>
              <a:endParaRPr lang="en-US" sz="1600"/>
            </a:p>
          </p:txBody>
        </p:sp>
        <p:pic>
          <p:nvPicPr>
            <p:cNvPr id="41" name="Image 3" descr="preencoded.png">
              <a:extLst>
                <a:ext uri="{FF2B5EF4-FFF2-40B4-BE49-F238E27FC236}">
                  <a16:creationId xmlns:a16="http://schemas.microsoft.com/office/drawing/2014/main" id="{09EC658A-6739-089D-5CF8-97368CBAADF2}"/>
                </a:ext>
              </a:extLst>
            </p:cNvPr>
            <p:cNvPicPr>
              <a:picLocks noChangeAspect="1"/>
            </p:cNvPicPr>
            <p:nvPr/>
          </p:nvPicPr>
          <p:blipFill>
            <a:blip r:embed="rId6"/>
            <a:stretch>
              <a:fillRect/>
            </a:stretch>
          </p:blipFill>
          <p:spPr>
            <a:xfrm>
              <a:off x="7184350" y="4717733"/>
              <a:ext cx="91440" cy="1287423"/>
            </a:xfrm>
            <a:prstGeom prst="rect">
              <a:avLst/>
            </a:prstGeom>
          </p:spPr>
        </p:pic>
        <p:sp>
          <p:nvSpPr>
            <p:cNvPr id="42" name="Text 8">
              <a:extLst>
                <a:ext uri="{FF2B5EF4-FFF2-40B4-BE49-F238E27FC236}">
                  <a16:creationId xmlns:a16="http://schemas.microsoft.com/office/drawing/2014/main" id="{C03B15E0-010D-72BD-5B80-D900103F1977}"/>
                </a:ext>
              </a:extLst>
            </p:cNvPr>
            <p:cNvSpPr/>
            <p:nvPr/>
          </p:nvSpPr>
          <p:spPr>
            <a:xfrm>
              <a:off x="4689634" y="4909185"/>
              <a:ext cx="2303264" cy="263485"/>
            </a:xfrm>
            <a:prstGeom prst="rect">
              <a:avLst/>
            </a:prstGeom>
            <a:noFill/>
            <a:ln/>
          </p:spPr>
          <p:txBody>
            <a:bodyPr wrap="none" lIns="0" tIns="0" rIns="0" bIns="0" rtlCol="0" anchor="t"/>
            <a:lstStyle/>
            <a:p>
              <a:pPr marL="0" indent="0" algn="just" rtl="1">
                <a:lnSpc>
                  <a:spcPts val="2050"/>
                </a:lnSpc>
                <a:buNone/>
              </a:pPr>
              <a:r>
                <a:rPr lang="en-US" sz="1600" b="1" dirty="0">
                  <a:solidFill>
                    <a:srgbClr val="3257B8"/>
                  </a:solidFill>
                  <a:latin typeface="Alexandria Bold" pitchFamily="34" charset="0"/>
                  <a:ea typeface="Alexandria Bold" pitchFamily="34" charset="-122"/>
                  <a:cs typeface="Alexandria Bold" pitchFamily="34" charset="-120"/>
                </a:rPr>
                <a:t>تحليل الجمهور الحديث:</a:t>
              </a:r>
              <a:endParaRPr lang="en-US" sz="1600" dirty="0"/>
            </a:p>
          </p:txBody>
        </p:sp>
        <p:sp>
          <p:nvSpPr>
            <p:cNvPr id="43" name="Text 9">
              <a:extLst>
                <a:ext uri="{FF2B5EF4-FFF2-40B4-BE49-F238E27FC236}">
                  <a16:creationId xmlns:a16="http://schemas.microsoft.com/office/drawing/2014/main" id="{C6AD6AD0-72CD-C668-B5FC-EDDB7EFBB68B}"/>
                </a:ext>
              </a:extLst>
            </p:cNvPr>
            <p:cNvSpPr/>
            <p:nvPr/>
          </p:nvSpPr>
          <p:spPr>
            <a:xfrm>
              <a:off x="985242" y="5273873"/>
              <a:ext cx="6007656" cy="539829"/>
            </a:xfrm>
            <a:prstGeom prst="rect">
              <a:avLst/>
            </a:prstGeom>
            <a:noFill/>
            <a:ln/>
          </p:spPr>
          <p:txBody>
            <a:bodyPr wrap="square" lIns="0" tIns="0" rIns="0" bIns="0" rtlCol="0" anchor="t"/>
            <a:lstStyle/>
            <a:p>
              <a:pPr marL="0" indent="0" algn="just" rtl="1">
                <a:lnSpc>
                  <a:spcPts val="2100"/>
                </a:lnSpc>
                <a:buNone/>
              </a:pPr>
              <a:r>
                <a:rPr lang="en-US" sz="1600" dirty="0">
                  <a:solidFill>
                    <a:srgbClr val="15213F"/>
                  </a:solidFill>
                  <a:latin typeface="Alexandria" pitchFamily="34" charset="0"/>
                  <a:ea typeface="Alexandria" pitchFamily="34" charset="-122"/>
                  <a:cs typeface="Alexandria" pitchFamily="34" charset="-120"/>
                </a:rPr>
                <a:t>الانتقال من البيانات الديموغرافية التقليدية إلى "تحليل السلوك الرقمي" (Digital Behavior</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باستخدام </a:t>
              </a:r>
              <a:r>
                <a:rPr lang="en-US" sz="1600" dirty="0">
                  <a:solidFill>
                    <a:srgbClr val="15213F"/>
                  </a:solidFill>
                  <a:latin typeface="Alexandria" pitchFamily="34" charset="0"/>
                  <a:ea typeface="Alexandria" pitchFamily="34" charset="-122"/>
                  <a:cs typeface="Alexandria" pitchFamily="34" charset="-120"/>
                </a:rPr>
                <a:t>البيانات الضخمة.</a:t>
              </a:r>
              <a:endParaRPr lang="en-US" sz="1600" dirty="0"/>
            </a:p>
          </p:txBody>
        </p:sp>
        <p:sp>
          <p:nvSpPr>
            <p:cNvPr id="44" name="Shape 10">
              <a:extLst>
                <a:ext uri="{FF2B5EF4-FFF2-40B4-BE49-F238E27FC236}">
                  <a16:creationId xmlns:a16="http://schemas.microsoft.com/office/drawing/2014/main" id="{0440D1D6-21C9-B765-7A35-9889AF2F03C3}"/>
                </a:ext>
              </a:extLst>
            </p:cNvPr>
            <p:cNvSpPr/>
            <p:nvPr/>
          </p:nvSpPr>
          <p:spPr>
            <a:xfrm>
              <a:off x="793790" y="6173748"/>
              <a:ext cx="6459141" cy="1287423"/>
            </a:xfrm>
            <a:prstGeom prst="roundRect">
              <a:avLst>
                <a:gd name="adj" fmla="val 8523"/>
              </a:avLst>
            </a:prstGeom>
            <a:solidFill>
              <a:srgbClr val="FBFCFE"/>
            </a:solidFill>
            <a:ln w="22860">
              <a:solidFill>
                <a:srgbClr val="CFD2D8"/>
              </a:solidFill>
              <a:prstDash val="solid"/>
            </a:ln>
          </p:spPr>
          <p:txBody>
            <a:bodyPr/>
            <a:lstStyle/>
            <a:p>
              <a:pPr algn="just"/>
              <a:endParaRPr lang="en-US" sz="1600"/>
            </a:p>
          </p:txBody>
        </p:sp>
        <p:pic>
          <p:nvPicPr>
            <p:cNvPr id="45" name="Image 4" descr="preencoded.png">
              <a:extLst>
                <a:ext uri="{FF2B5EF4-FFF2-40B4-BE49-F238E27FC236}">
                  <a16:creationId xmlns:a16="http://schemas.microsoft.com/office/drawing/2014/main" id="{47C5A631-355B-1A07-EE33-E9724B678747}"/>
                </a:ext>
              </a:extLst>
            </p:cNvPr>
            <p:cNvPicPr>
              <a:picLocks noChangeAspect="1"/>
            </p:cNvPicPr>
            <p:nvPr/>
          </p:nvPicPr>
          <p:blipFill>
            <a:blip r:embed="rId6"/>
            <a:stretch>
              <a:fillRect/>
            </a:stretch>
          </p:blipFill>
          <p:spPr>
            <a:xfrm>
              <a:off x="7184350" y="6173748"/>
              <a:ext cx="91440" cy="1287423"/>
            </a:xfrm>
            <a:prstGeom prst="rect">
              <a:avLst/>
            </a:prstGeom>
          </p:spPr>
        </p:pic>
        <p:sp>
          <p:nvSpPr>
            <p:cNvPr id="46" name="Text 11">
              <a:extLst>
                <a:ext uri="{FF2B5EF4-FFF2-40B4-BE49-F238E27FC236}">
                  <a16:creationId xmlns:a16="http://schemas.microsoft.com/office/drawing/2014/main" id="{80B98A69-BFB5-232E-4BBD-B6A7D4382FE7}"/>
                </a:ext>
              </a:extLst>
            </p:cNvPr>
            <p:cNvSpPr/>
            <p:nvPr/>
          </p:nvSpPr>
          <p:spPr>
            <a:xfrm>
              <a:off x="4884182" y="6365200"/>
              <a:ext cx="2108716" cy="263485"/>
            </a:xfrm>
            <a:prstGeom prst="rect">
              <a:avLst/>
            </a:prstGeom>
            <a:noFill/>
            <a:ln/>
          </p:spPr>
          <p:txBody>
            <a:bodyPr wrap="none" lIns="0" tIns="0" rIns="0" bIns="0" rtlCol="0" anchor="t"/>
            <a:lstStyle/>
            <a:p>
              <a:pPr marL="0" indent="0" algn="just" rtl="1">
                <a:lnSpc>
                  <a:spcPts val="2050"/>
                </a:lnSpc>
                <a:buNone/>
              </a:pPr>
              <a:r>
                <a:rPr lang="en-US" sz="1600" b="1" dirty="0">
                  <a:solidFill>
                    <a:srgbClr val="3257B8"/>
                  </a:solidFill>
                  <a:latin typeface="Alexandria Bold" pitchFamily="34" charset="0"/>
                  <a:ea typeface="Alexandria Bold" pitchFamily="34" charset="-122"/>
                  <a:cs typeface="Alexandria Bold" pitchFamily="34" charset="-120"/>
                </a:rPr>
                <a:t>مستقبل المنصات:</a:t>
              </a:r>
              <a:endParaRPr lang="en-US" sz="1600" dirty="0"/>
            </a:p>
          </p:txBody>
        </p:sp>
        <p:sp>
          <p:nvSpPr>
            <p:cNvPr id="47" name="Text 12">
              <a:extLst>
                <a:ext uri="{FF2B5EF4-FFF2-40B4-BE49-F238E27FC236}">
                  <a16:creationId xmlns:a16="http://schemas.microsoft.com/office/drawing/2014/main" id="{B4D7C6B2-4952-4706-02F7-64C779152DD0}"/>
                </a:ext>
              </a:extLst>
            </p:cNvPr>
            <p:cNvSpPr/>
            <p:nvPr/>
          </p:nvSpPr>
          <p:spPr>
            <a:xfrm>
              <a:off x="985242" y="6729889"/>
              <a:ext cx="6007656" cy="539829"/>
            </a:xfrm>
            <a:prstGeom prst="rect">
              <a:avLst/>
            </a:prstGeom>
            <a:noFill/>
            <a:ln/>
          </p:spPr>
          <p:txBody>
            <a:bodyPr wrap="square" lIns="0" tIns="0" rIns="0" bIns="0" rtlCol="0" anchor="t"/>
            <a:lstStyle/>
            <a:p>
              <a:pPr marL="0" indent="0" algn="just" rtl="1">
                <a:lnSpc>
                  <a:spcPts val="2100"/>
                </a:lnSpc>
                <a:buNone/>
              </a:pPr>
              <a:r>
                <a:rPr lang="en-US" sz="1600" dirty="0">
                  <a:solidFill>
                    <a:srgbClr val="15213F"/>
                  </a:solidFill>
                  <a:latin typeface="Alexandria" pitchFamily="34" charset="0"/>
                  <a:ea typeface="Alexandria" pitchFamily="34" charset="-122"/>
                  <a:cs typeface="Alexandria" pitchFamily="34" charset="-120"/>
                </a:rPr>
                <a:t>الفرق بين المنصات المركزية (فيسبوك/إكس) والمنصات اللامركزية (تطبيقات البلوك تشين) وتأثيرها على الاتصال المؤسسي.</a:t>
              </a:r>
              <a:endParaRPr lang="en-US" sz="1600" dirty="0"/>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203874"/>
            <a:ext cx="11786186" cy="485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783513" y="1898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09617" y="29672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43913" y="522077"/>
            <a:ext cx="1000526"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2596" y="1203874"/>
            <a:ext cx="11468229" cy="4852034"/>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يشهد العالم اليوم تحولًا جذريًا في الطريقة التي نتلقى بها المعلومات ونتفاعل معها بفضل ظهور الإعلام الجديد، الذي يعتمد بشكل أساسي على الإنترنت والتقنيات الحديثة. هذا النوع من الإعلام ليس مجرد امتداد لما سبق؛ بل هو قفزة نوعية في عملية الاتصال، حيث أصبح بإمكان الأفراد إنشاء المحتوى ومشاركته على نطاق واسع وبسهولة غير مسبوقة، ما كسر احتكار المؤسسات الإعلامية التقليدية للمعلومة وأتاح فرصًا جديدة للتعبير عن الآراء والأفكار.</a:t>
            </a:r>
          </a:p>
          <a:p>
            <a:pPr algn="just" rtl="1">
              <a:lnSpc>
                <a:spcPct val="150000"/>
              </a:lnSpc>
            </a:pPr>
            <a:r>
              <a:rPr lang="ar-EG" sz="1600" dirty="0">
                <a:latin typeface="Alexandria" pitchFamily="2" charset="-78"/>
                <a:cs typeface="Alexandria" pitchFamily="2" charset="-78"/>
              </a:rPr>
              <a:t>فالإعلام الجديد يتميز بسرعته وتفاعليته، حيث يشمل الوسائل المختلفة مثل شبكات التواصل الاجتماعي، المدونات، وقنوات الفيديو على الإنترنت. هذه الوسائل مكّنت الجمهور من أن يكون شريكًا فعّالًا في إنتاج ونشر المعلومات، وبالتالي تغيير طبيعة العلاقة التقليدية بين المُرسل والمُستقبل. هذا التطور أحدث ثورة في مفهوم الإعلام، حيث لم يعد الجمهور متلقيًا فقط، بل أصبح صانعًا للمحتوى.</a:t>
            </a:r>
          </a:p>
          <a:p>
            <a:pPr algn="just" rtl="1">
              <a:lnSpc>
                <a:spcPct val="150000"/>
              </a:lnSpc>
            </a:pPr>
            <a:r>
              <a:rPr lang="ar-EG" sz="1600" dirty="0">
                <a:latin typeface="Alexandria" pitchFamily="2" charset="-78"/>
                <a:cs typeface="Alexandria" pitchFamily="2" charset="-78"/>
              </a:rPr>
              <a:t>ومع ظهور الإعلام الجديد، أصبح الوصول إلى المعلومات أكثر ديمقراطية وانتشارًا. لم يعد الإعلام مقيدًا بحدود جغرافية أو اقتصادية، بل أصبح في متناول الجميع، مما يعزز حرية التعبير والتواصل بين الثقافات المختلفة.</a:t>
            </a:r>
          </a:p>
          <a:p>
            <a:pPr algn="just" rtl="1">
              <a:lnSpc>
                <a:spcPct val="150000"/>
              </a:lnSpc>
            </a:pPr>
            <a:r>
              <a:rPr lang="ar-EG" sz="1600" dirty="0">
                <a:latin typeface="Alexandria" pitchFamily="2" charset="-78"/>
                <a:cs typeface="Alexandria" pitchFamily="2" charset="-78"/>
              </a:rPr>
              <a:t>في ظل هذا التغير، تواجه وسائل الإعلام التقليدية تحديات هائلة للتكيف مع الواقع الجديد، إذ أصبحت بحاجة إلى دمج تقنيات الإعلام الجديد في أساليبها لتظل ذات صلة بالجمهور المعاصر. هذا التحول في الإعلام لا يشمل فقط الأدوات، بل يمتد إلى تأثيره الاجتماعي والثقافي، حيث أصبح الإعلام الجديد قوة فعالة في تشكيل الرأي العام وصياغة الاتجاهات المجتمعية.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9141" y="1685495"/>
            <a:ext cx="112738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754545" y="1049461"/>
            <a:ext cx="3902032" cy="521970"/>
          </a:xfrm>
          <a:prstGeom prst="rect">
            <a:avLst/>
          </a:prstGeom>
          <a:noFill/>
        </p:spPr>
        <p:txBody>
          <a:bodyPr wrap="square" rtlCol="0">
            <a:spAutoFit/>
          </a:bodyPr>
          <a:lstStyle/>
          <a:p>
            <a:r>
              <a:rPr lang="ar-EG" sz="2800" b="1">
                <a:latin typeface="Alexandria" charset="0"/>
                <a:cs typeface="Alexandria" charset="0"/>
              </a:rPr>
              <a:t>مفهوم الإعلام الجديد</a:t>
            </a:r>
            <a:endParaRPr lang="en-US" sz="2800" b="1">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01</a:t>
            </a:r>
            <a:endParaRPr lang="en-US" sz="4400" b="1">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A7579F26-AE05-0A27-5EE0-F386B52D8258}"/>
              </a:ext>
            </a:extLst>
          </p:cNvPr>
          <p:cNvGrpSpPr/>
          <p:nvPr/>
        </p:nvGrpSpPr>
        <p:grpSpPr>
          <a:xfrm>
            <a:off x="498600" y="2090146"/>
            <a:ext cx="11034964" cy="1441725"/>
            <a:chOff x="793790" y="4175403"/>
            <a:chExt cx="13042820" cy="1824276"/>
          </a:xfrm>
        </p:grpSpPr>
        <p:sp>
          <p:nvSpPr>
            <p:cNvPr id="8" name="Shape 4"/>
            <p:cNvSpPr/>
            <p:nvPr/>
          </p:nvSpPr>
          <p:spPr>
            <a:xfrm>
              <a:off x="7414379" y="4175403"/>
              <a:ext cx="6422231" cy="1824276"/>
            </a:xfrm>
            <a:prstGeom prst="roundRect">
              <a:avLst>
                <a:gd name="adj" fmla="val 1632"/>
              </a:avLst>
            </a:prstGeom>
            <a:solidFill>
              <a:srgbClr val="FBFAFF"/>
            </a:solidFill>
            <a:ln w="22860">
              <a:solidFill>
                <a:srgbClr val="D0CED9"/>
              </a:solidFill>
              <a:prstDash val="solid"/>
            </a:ln>
          </p:spPr>
          <p:txBody>
            <a:bodyPr/>
            <a:lstStyle/>
            <a:p>
              <a:pPr algn="just"/>
              <a:endParaRPr lang="en-US" sz="1600"/>
            </a:p>
          </p:txBody>
        </p:sp>
        <p:sp>
          <p:nvSpPr>
            <p:cNvPr id="9" name="Text 5"/>
            <p:cNvSpPr/>
            <p:nvPr/>
          </p:nvSpPr>
          <p:spPr>
            <a:xfrm>
              <a:off x="10606564" y="4396621"/>
              <a:ext cx="3008828"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قاموس التكنولوجيا الرقمية</a:t>
              </a:r>
              <a:endParaRPr lang="en-US" sz="1600" dirty="0"/>
            </a:p>
          </p:txBody>
        </p:sp>
        <p:sp>
          <p:nvSpPr>
            <p:cNvPr id="11" name="Text 6"/>
            <p:cNvSpPr/>
            <p:nvPr/>
          </p:nvSpPr>
          <p:spPr>
            <a:xfrm>
              <a:off x="7635597" y="4825841"/>
              <a:ext cx="5979795"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"اندماج الكمبيوتر وشبكات الكمبيوتر والوسائل المتعددة"</a:t>
              </a:r>
              <a:endParaRPr lang="en-US" sz="1600" dirty="0"/>
            </a:p>
          </p:txBody>
        </p:sp>
        <p:sp>
          <p:nvSpPr>
            <p:cNvPr id="13" name="Shape 7"/>
            <p:cNvSpPr/>
            <p:nvPr/>
          </p:nvSpPr>
          <p:spPr>
            <a:xfrm>
              <a:off x="793790" y="4175403"/>
              <a:ext cx="6422231" cy="1824276"/>
            </a:xfrm>
            <a:prstGeom prst="roundRect">
              <a:avLst>
                <a:gd name="adj" fmla="val 1632"/>
              </a:avLst>
            </a:prstGeom>
            <a:solidFill>
              <a:srgbClr val="FBFAFF"/>
            </a:solidFill>
            <a:ln w="22860">
              <a:solidFill>
                <a:srgbClr val="D0CED9"/>
              </a:solidFill>
              <a:prstDash val="solid"/>
            </a:ln>
          </p:spPr>
          <p:txBody>
            <a:bodyPr/>
            <a:lstStyle/>
            <a:p>
              <a:pPr algn="just"/>
              <a:endParaRPr lang="en-US" sz="1600"/>
            </a:p>
          </p:txBody>
        </p:sp>
        <p:sp>
          <p:nvSpPr>
            <p:cNvPr id="14" name="Text 8"/>
            <p:cNvSpPr/>
            <p:nvPr/>
          </p:nvSpPr>
          <p:spPr>
            <a:xfrm>
              <a:off x="4513898" y="4396621"/>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قاموس ويست</a:t>
              </a:r>
              <a:endParaRPr lang="en-US" sz="1600" dirty="0"/>
            </a:p>
          </p:txBody>
        </p:sp>
        <p:sp>
          <p:nvSpPr>
            <p:cNvPr id="15" name="Text 9"/>
            <p:cNvSpPr/>
            <p:nvPr/>
          </p:nvSpPr>
          <p:spPr>
            <a:xfrm>
              <a:off x="1015008" y="4825841"/>
              <a:ext cx="5979795"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مجموعة تكنولوجيات الاتصال التي تولدت من التزاوج بين الكمبيوتر والوسائل التقليدية للإعلام، والطباعة والتصوير الفوتوغرافي والصوت والفيديو.</a:t>
              </a:r>
              <a:endParaRPr lang="en-US" sz="1600" dirty="0"/>
            </a:p>
          </p:txBody>
        </p:sp>
      </p:grpSp>
      <p:grpSp>
        <p:nvGrpSpPr>
          <p:cNvPr id="16" name="Group 15">
            <a:extLst>
              <a:ext uri="{FF2B5EF4-FFF2-40B4-BE49-F238E27FC236}">
                <a16:creationId xmlns:a16="http://schemas.microsoft.com/office/drawing/2014/main" id="{46A5FD7C-95EC-04E8-FB69-68C99ED366AC}"/>
              </a:ext>
            </a:extLst>
          </p:cNvPr>
          <p:cNvGrpSpPr/>
          <p:nvPr/>
        </p:nvGrpSpPr>
        <p:grpSpPr>
          <a:xfrm>
            <a:off x="538976" y="3706700"/>
            <a:ext cx="10847802" cy="2284658"/>
            <a:chOff x="793790" y="1513285"/>
            <a:chExt cx="7632025" cy="2552580"/>
          </a:xfrm>
        </p:grpSpPr>
        <p:sp>
          <p:nvSpPr>
            <p:cNvPr id="17" name="Text 2"/>
            <p:cNvSpPr/>
            <p:nvPr/>
          </p:nvSpPr>
          <p:spPr>
            <a:xfrm>
              <a:off x="3464004" y="1513285"/>
              <a:ext cx="4961811" cy="620078"/>
            </a:xfrm>
            <a:custGeom>
              <a:avLst/>
              <a:gdLst>
                <a:gd name="csX0" fmla="*/ 0 w 4961811"/>
                <a:gd name="csY0" fmla="*/ 0 h 620078"/>
                <a:gd name="csX1" fmla="*/ 452076 w 4961811"/>
                <a:gd name="csY1" fmla="*/ 0 h 620078"/>
                <a:gd name="csX2" fmla="*/ 1102625 w 4961811"/>
                <a:gd name="csY2" fmla="*/ 0 h 620078"/>
                <a:gd name="csX3" fmla="*/ 1554701 w 4961811"/>
                <a:gd name="csY3" fmla="*/ 0 h 620078"/>
                <a:gd name="csX4" fmla="*/ 2006777 w 4961811"/>
                <a:gd name="csY4" fmla="*/ 0 h 620078"/>
                <a:gd name="csX5" fmla="*/ 2558089 w 4961811"/>
                <a:gd name="csY5" fmla="*/ 0 h 620078"/>
                <a:gd name="csX6" fmla="*/ 3010165 w 4961811"/>
                <a:gd name="csY6" fmla="*/ 0 h 620078"/>
                <a:gd name="csX7" fmla="*/ 3412623 w 4961811"/>
                <a:gd name="csY7" fmla="*/ 0 h 620078"/>
                <a:gd name="csX8" fmla="*/ 3914318 w 4961811"/>
                <a:gd name="csY8" fmla="*/ 0 h 620078"/>
                <a:gd name="csX9" fmla="*/ 4316776 w 4961811"/>
                <a:gd name="csY9" fmla="*/ 0 h 620078"/>
                <a:gd name="csX10" fmla="*/ 4961811 w 4961811"/>
                <a:gd name="csY10" fmla="*/ 0 h 620078"/>
                <a:gd name="csX11" fmla="*/ 4961811 w 4961811"/>
                <a:gd name="csY11" fmla="*/ 297637 h 620078"/>
                <a:gd name="csX12" fmla="*/ 4961811 w 4961811"/>
                <a:gd name="csY12" fmla="*/ 620078 h 620078"/>
                <a:gd name="csX13" fmla="*/ 4460117 w 4961811"/>
                <a:gd name="csY13" fmla="*/ 620078 h 620078"/>
                <a:gd name="csX14" fmla="*/ 3809568 w 4961811"/>
                <a:gd name="csY14" fmla="*/ 620078 h 620078"/>
                <a:gd name="csX15" fmla="*/ 3407110 w 4961811"/>
                <a:gd name="csY15" fmla="*/ 620078 h 620078"/>
                <a:gd name="csX16" fmla="*/ 2855798 w 4961811"/>
                <a:gd name="csY16" fmla="*/ 620078 h 620078"/>
                <a:gd name="csX17" fmla="*/ 2403722 w 4961811"/>
                <a:gd name="csY17" fmla="*/ 620078 h 620078"/>
                <a:gd name="csX18" fmla="*/ 2001264 w 4961811"/>
                <a:gd name="csY18" fmla="*/ 620078 h 620078"/>
                <a:gd name="csX19" fmla="*/ 1598806 w 4961811"/>
                <a:gd name="csY19" fmla="*/ 620078 h 620078"/>
                <a:gd name="csX20" fmla="*/ 948257 w 4961811"/>
                <a:gd name="csY20" fmla="*/ 620078 h 620078"/>
                <a:gd name="csX21" fmla="*/ 545799 w 4961811"/>
                <a:gd name="csY21" fmla="*/ 620078 h 620078"/>
                <a:gd name="csX22" fmla="*/ 0 w 4961811"/>
                <a:gd name="csY22" fmla="*/ 620078 h 620078"/>
                <a:gd name="csX23" fmla="*/ 0 w 4961811"/>
                <a:gd name="csY23" fmla="*/ 310039 h 620078"/>
                <a:gd name="csX24" fmla="*/ 0 w 4961811"/>
                <a:gd name="csY24" fmla="*/ 0 h 62007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Lst>
              <a:rect l="l" t="t" r="r" b="b"/>
              <a:pathLst>
                <a:path w="4961811" h="620078" fill="none" extrusionOk="0">
                  <a:moveTo>
                    <a:pt x="0" y="0"/>
                  </a:moveTo>
                  <a:cubicBezTo>
                    <a:pt x="182634" y="-6018"/>
                    <a:pt x="264016" y="48017"/>
                    <a:pt x="452076" y="0"/>
                  </a:cubicBezTo>
                  <a:cubicBezTo>
                    <a:pt x="640136" y="-48017"/>
                    <a:pt x="937404" y="18275"/>
                    <a:pt x="1102625" y="0"/>
                  </a:cubicBezTo>
                  <a:cubicBezTo>
                    <a:pt x="1267846" y="-18275"/>
                    <a:pt x="1430997" y="40828"/>
                    <a:pt x="1554701" y="0"/>
                  </a:cubicBezTo>
                  <a:cubicBezTo>
                    <a:pt x="1678405" y="-40828"/>
                    <a:pt x="1800492" y="18749"/>
                    <a:pt x="2006777" y="0"/>
                  </a:cubicBezTo>
                  <a:cubicBezTo>
                    <a:pt x="2213062" y="-18749"/>
                    <a:pt x="2357893" y="52641"/>
                    <a:pt x="2558089" y="0"/>
                  </a:cubicBezTo>
                  <a:cubicBezTo>
                    <a:pt x="2758285" y="-52641"/>
                    <a:pt x="2909304" y="34232"/>
                    <a:pt x="3010165" y="0"/>
                  </a:cubicBezTo>
                  <a:cubicBezTo>
                    <a:pt x="3111026" y="-34232"/>
                    <a:pt x="3246504" y="44621"/>
                    <a:pt x="3412623" y="0"/>
                  </a:cubicBezTo>
                  <a:cubicBezTo>
                    <a:pt x="3578742" y="-44621"/>
                    <a:pt x="3735636" y="10438"/>
                    <a:pt x="3914318" y="0"/>
                  </a:cubicBezTo>
                  <a:cubicBezTo>
                    <a:pt x="4093001" y="-10438"/>
                    <a:pt x="4198118" y="39599"/>
                    <a:pt x="4316776" y="0"/>
                  </a:cubicBezTo>
                  <a:cubicBezTo>
                    <a:pt x="4435434" y="-39599"/>
                    <a:pt x="4758606" y="7070"/>
                    <a:pt x="4961811" y="0"/>
                  </a:cubicBezTo>
                  <a:cubicBezTo>
                    <a:pt x="4982723" y="136585"/>
                    <a:pt x="4946402" y="162575"/>
                    <a:pt x="4961811" y="297637"/>
                  </a:cubicBezTo>
                  <a:cubicBezTo>
                    <a:pt x="4977220" y="432699"/>
                    <a:pt x="4945010" y="473929"/>
                    <a:pt x="4961811" y="620078"/>
                  </a:cubicBezTo>
                  <a:cubicBezTo>
                    <a:pt x="4720055" y="628064"/>
                    <a:pt x="4662744" y="605632"/>
                    <a:pt x="4460117" y="620078"/>
                  </a:cubicBezTo>
                  <a:cubicBezTo>
                    <a:pt x="4257490" y="634524"/>
                    <a:pt x="4114604" y="565279"/>
                    <a:pt x="3809568" y="620078"/>
                  </a:cubicBezTo>
                  <a:cubicBezTo>
                    <a:pt x="3504532" y="674877"/>
                    <a:pt x="3497527" y="608992"/>
                    <a:pt x="3407110" y="620078"/>
                  </a:cubicBezTo>
                  <a:cubicBezTo>
                    <a:pt x="3316693" y="631164"/>
                    <a:pt x="3105558" y="593992"/>
                    <a:pt x="2855798" y="620078"/>
                  </a:cubicBezTo>
                  <a:cubicBezTo>
                    <a:pt x="2606038" y="646164"/>
                    <a:pt x="2533161" y="609052"/>
                    <a:pt x="2403722" y="620078"/>
                  </a:cubicBezTo>
                  <a:cubicBezTo>
                    <a:pt x="2274283" y="631104"/>
                    <a:pt x="2193675" y="614960"/>
                    <a:pt x="2001264" y="620078"/>
                  </a:cubicBezTo>
                  <a:cubicBezTo>
                    <a:pt x="1808853" y="625196"/>
                    <a:pt x="1761665" y="572261"/>
                    <a:pt x="1598806" y="620078"/>
                  </a:cubicBezTo>
                  <a:cubicBezTo>
                    <a:pt x="1435947" y="667895"/>
                    <a:pt x="1146171" y="552930"/>
                    <a:pt x="948257" y="620078"/>
                  </a:cubicBezTo>
                  <a:cubicBezTo>
                    <a:pt x="750343" y="687226"/>
                    <a:pt x="692545" y="575237"/>
                    <a:pt x="545799" y="620078"/>
                  </a:cubicBezTo>
                  <a:cubicBezTo>
                    <a:pt x="399053" y="664919"/>
                    <a:pt x="152950" y="570197"/>
                    <a:pt x="0" y="620078"/>
                  </a:cubicBezTo>
                  <a:cubicBezTo>
                    <a:pt x="-29636" y="513183"/>
                    <a:pt x="19298" y="389852"/>
                    <a:pt x="0" y="310039"/>
                  </a:cubicBezTo>
                  <a:cubicBezTo>
                    <a:pt x="-19298" y="230226"/>
                    <a:pt x="18758" y="68041"/>
                    <a:pt x="0" y="0"/>
                  </a:cubicBezTo>
                  <a:close/>
                </a:path>
                <a:path w="4961811" h="620078" stroke="0" extrusionOk="0">
                  <a:moveTo>
                    <a:pt x="0" y="0"/>
                  </a:moveTo>
                  <a:cubicBezTo>
                    <a:pt x="195692" y="-3557"/>
                    <a:pt x="274878" y="22800"/>
                    <a:pt x="402458" y="0"/>
                  </a:cubicBezTo>
                  <a:cubicBezTo>
                    <a:pt x="530038" y="-22800"/>
                    <a:pt x="802802" y="26941"/>
                    <a:pt x="953770" y="0"/>
                  </a:cubicBezTo>
                  <a:cubicBezTo>
                    <a:pt x="1104738" y="-26941"/>
                    <a:pt x="1257782" y="50326"/>
                    <a:pt x="1554701" y="0"/>
                  </a:cubicBezTo>
                  <a:cubicBezTo>
                    <a:pt x="1851620" y="-50326"/>
                    <a:pt x="1940599" y="58750"/>
                    <a:pt x="2155631" y="0"/>
                  </a:cubicBezTo>
                  <a:cubicBezTo>
                    <a:pt x="2370663" y="-58750"/>
                    <a:pt x="2412953" y="38796"/>
                    <a:pt x="2657325" y="0"/>
                  </a:cubicBezTo>
                  <a:cubicBezTo>
                    <a:pt x="2901697" y="-38796"/>
                    <a:pt x="2962214" y="3575"/>
                    <a:pt x="3159020" y="0"/>
                  </a:cubicBezTo>
                  <a:cubicBezTo>
                    <a:pt x="3355826" y="-3575"/>
                    <a:pt x="3477371" y="19027"/>
                    <a:pt x="3759950" y="0"/>
                  </a:cubicBezTo>
                  <a:cubicBezTo>
                    <a:pt x="4042529" y="-19027"/>
                    <a:pt x="4228298" y="17275"/>
                    <a:pt x="4360881" y="0"/>
                  </a:cubicBezTo>
                  <a:cubicBezTo>
                    <a:pt x="4493464" y="-17275"/>
                    <a:pt x="4703601" y="51731"/>
                    <a:pt x="4961811" y="0"/>
                  </a:cubicBezTo>
                  <a:cubicBezTo>
                    <a:pt x="4992191" y="132164"/>
                    <a:pt x="4954307" y="207793"/>
                    <a:pt x="4961811" y="297637"/>
                  </a:cubicBezTo>
                  <a:cubicBezTo>
                    <a:pt x="4969315" y="387481"/>
                    <a:pt x="4960411" y="471523"/>
                    <a:pt x="4961811" y="620078"/>
                  </a:cubicBezTo>
                  <a:cubicBezTo>
                    <a:pt x="4839834" y="621633"/>
                    <a:pt x="4505821" y="604582"/>
                    <a:pt x="4360881" y="620078"/>
                  </a:cubicBezTo>
                  <a:cubicBezTo>
                    <a:pt x="4215941" y="635574"/>
                    <a:pt x="4040995" y="582491"/>
                    <a:pt x="3759950" y="620078"/>
                  </a:cubicBezTo>
                  <a:cubicBezTo>
                    <a:pt x="3478905" y="657665"/>
                    <a:pt x="3402017" y="588979"/>
                    <a:pt x="3307874" y="620078"/>
                  </a:cubicBezTo>
                  <a:cubicBezTo>
                    <a:pt x="3213731" y="651177"/>
                    <a:pt x="3068771" y="601595"/>
                    <a:pt x="2855798" y="620078"/>
                  </a:cubicBezTo>
                  <a:cubicBezTo>
                    <a:pt x="2642825" y="638561"/>
                    <a:pt x="2561146" y="573376"/>
                    <a:pt x="2304486" y="620078"/>
                  </a:cubicBezTo>
                  <a:cubicBezTo>
                    <a:pt x="2047826" y="666780"/>
                    <a:pt x="1910486" y="575667"/>
                    <a:pt x="1802791" y="620078"/>
                  </a:cubicBezTo>
                  <a:cubicBezTo>
                    <a:pt x="1695097" y="664489"/>
                    <a:pt x="1414616" y="562133"/>
                    <a:pt x="1251479" y="620078"/>
                  </a:cubicBezTo>
                  <a:cubicBezTo>
                    <a:pt x="1088342" y="678023"/>
                    <a:pt x="972373" y="583501"/>
                    <a:pt x="749785" y="620078"/>
                  </a:cubicBezTo>
                  <a:cubicBezTo>
                    <a:pt x="527197" y="656655"/>
                    <a:pt x="361966" y="557873"/>
                    <a:pt x="0" y="620078"/>
                  </a:cubicBezTo>
                  <a:cubicBezTo>
                    <a:pt x="-35079" y="488092"/>
                    <a:pt x="27505" y="450851"/>
                    <a:pt x="0" y="310039"/>
                  </a:cubicBezTo>
                  <a:cubicBezTo>
                    <a:pt x="-27505" y="169227"/>
                    <a:pt x="16172" y="108805"/>
                    <a:pt x="0" y="0"/>
                  </a:cubicBezTo>
                  <a:close/>
                </a:path>
              </a:pathLst>
            </a:custGeom>
            <a:ln>
              <a:extLst>
                <a:ext uri="{C807C97D-BFC1-408E-A445-0C87EB9F89A2}">
                  <ask:lineSketchStyleProps xmlns:ask="http://schemas.microsoft.com/office/drawing/2018/sketchyshapes" sd="2387762521">
                    <a:prstGeom prst="rect">
                      <a:avLst/>
                    </a:prstGeom>
                    <ask:type>
                      <ask:lineSketchScribble/>
                    </ask:type>
                  </ask:lineSketchStyleProps>
                </a:ext>
              </a:extLst>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indent="0" algn="r" rtl="1">
                <a:lnSpc>
                  <a:spcPts val="4850"/>
                </a:lnSpc>
                <a:buNone/>
              </a:pPr>
              <a:r>
                <a:rPr lang="en-US" b="1" dirty="0">
                  <a:solidFill>
                    <a:srgbClr val="403CCF"/>
                  </a:solidFill>
                  <a:latin typeface="Alexandria" pitchFamily="34" charset="0"/>
                  <a:ea typeface="Alexandria" pitchFamily="34" charset="-122"/>
                  <a:cs typeface="Alexandria" pitchFamily="34" charset="-120"/>
                </a:rPr>
                <a:t>التعريف الاصطلاحي</a:t>
              </a:r>
              <a:endParaRPr lang="en-US" b="1" dirty="0"/>
            </a:p>
          </p:txBody>
        </p:sp>
        <p:sp>
          <p:nvSpPr>
            <p:cNvPr id="18" name="Text 3"/>
            <p:cNvSpPr/>
            <p:nvPr/>
          </p:nvSpPr>
          <p:spPr>
            <a:xfrm>
              <a:off x="793790" y="2299573"/>
              <a:ext cx="7632025" cy="952619"/>
            </a:xfrm>
            <a:custGeom>
              <a:avLst/>
              <a:gdLst>
                <a:gd name="csX0" fmla="*/ 0 w 7632025"/>
                <a:gd name="csY0" fmla="*/ 0 h 952619"/>
                <a:gd name="csX1" fmla="*/ 510759 w 7632025"/>
                <a:gd name="csY1" fmla="*/ 0 h 952619"/>
                <a:gd name="csX2" fmla="*/ 868877 w 7632025"/>
                <a:gd name="csY2" fmla="*/ 0 h 952619"/>
                <a:gd name="csX3" fmla="*/ 1379635 w 7632025"/>
                <a:gd name="csY3" fmla="*/ 0 h 952619"/>
                <a:gd name="csX4" fmla="*/ 2043034 w 7632025"/>
                <a:gd name="csY4" fmla="*/ 0 h 952619"/>
                <a:gd name="csX5" fmla="*/ 2401152 w 7632025"/>
                <a:gd name="csY5" fmla="*/ 0 h 952619"/>
                <a:gd name="csX6" fmla="*/ 2988231 w 7632025"/>
                <a:gd name="csY6" fmla="*/ 0 h 952619"/>
                <a:gd name="csX7" fmla="*/ 3498990 w 7632025"/>
                <a:gd name="csY7" fmla="*/ 0 h 952619"/>
                <a:gd name="csX8" fmla="*/ 3933428 w 7632025"/>
                <a:gd name="csY8" fmla="*/ 0 h 952619"/>
                <a:gd name="csX9" fmla="*/ 4520507 w 7632025"/>
                <a:gd name="csY9" fmla="*/ 0 h 952619"/>
                <a:gd name="csX10" fmla="*/ 5183906 w 7632025"/>
                <a:gd name="csY10" fmla="*/ 0 h 952619"/>
                <a:gd name="csX11" fmla="*/ 5618345 w 7632025"/>
                <a:gd name="csY11" fmla="*/ 0 h 952619"/>
                <a:gd name="csX12" fmla="*/ 6281744 w 7632025"/>
                <a:gd name="csY12" fmla="*/ 0 h 952619"/>
                <a:gd name="csX13" fmla="*/ 6868823 w 7632025"/>
                <a:gd name="csY13" fmla="*/ 0 h 952619"/>
                <a:gd name="csX14" fmla="*/ 7632025 w 7632025"/>
                <a:gd name="csY14" fmla="*/ 0 h 952619"/>
                <a:gd name="csX15" fmla="*/ 7632025 w 7632025"/>
                <a:gd name="csY15" fmla="*/ 447731 h 952619"/>
                <a:gd name="csX16" fmla="*/ 7632025 w 7632025"/>
                <a:gd name="csY16" fmla="*/ 952619 h 952619"/>
                <a:gd name="csX17" fmla="*/ 7044946 w 7632025"/>
                <a:gd name="csY17" fmla="*/ 952619 h 952619"/>
                <a:gd name="csX18" fmla="*/ 6381547 w 7632025"/>
                <a:gd name="csY18" fmla="*/ 952619 h 952619"/>
                <a:gd name="csX19" fmla="*/ 5870788 w 7632025"/>
                <a:gd name="csY19" fmla="*/ 952619 h 952619"/>
                <a:gd name="csX20" fmla="*/ 5512670 w 7632025"/>
                <a:gd name="csY20" fmla="*/ 952619 h 952619"/>
                <a:gd name="csX21" fmla="*/ 4925592 w 7632025"/>
                <a:gd name="csY21" fmla="*/ 952619 h 952619"/>
                <a:gd name="csX22" fmla="*/ 4262192 w 7632025"/>
                <a:gd name="csY22" fmla="*/ 952619 h 952619"/>
                <a:gd name="csX23" fmla="*/ 3827754 w 7632025"/>
                <a:gd name="csY23" fmla="*/ 952619 h 952619"/>
                <a:gd name="csX24" fmla="*/ 3316995 w 7632025"/>
                <a:gd name="csY24" fmla="*/ 952619 h 952619"/>
                <a:gd name="csX25" fmla="*/ 2882557 w 7632025"/>
                <a:gd name="csY25" fmla="*/ 952619 h 952619"/>
                <a:gd name="csX26" fmla="*/ 2295478 w 7632025"/>
                <a:gd name="csY26" fmla="*/ 952619 h 952619"/>
                <a:gd name="csX27" fmla="*/ 1784720 w 7632025"/>
                <a:gd name="csY27" fmla="*/ 952619 h 952619"/>
                <a:gd name="csX28" fmla="*/ 1197641 w 7632025"/>
                <a:gd name="csY28" fmla="*/ 952619 h 952619"/>
                <a:gd name="csX29" fmla="*/ 610562 w 7632025"/>
                <a:gd name="csY29" fmla="*/ 952619 h 952619"/>
                <a:gd name="csX30" fmla="*/ 0 w 7632025"/>
                <a:gd name="csY30" fmla="*/ 952619 h 952619"/>
                <a:gd name="csX31" fmla="*/ 0 w 7632025"/>
                <a:gd name="csY31" fmla="*/ 476310 h 952619"/>
                <a:gd name="csX32" fmla="*/ 0 w 7632025"/>
                <a:gd name="csY32" fmla="*/ 0 h 95261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Lst>
              <a:rect l="l" t="t" r="r" b="b"/>
              <a:pathLst>
                <a:path w="7632025" h="952619" fill="none" extrusionOk="0">
                  <a:moveTo>
                    <a:pt x="0" y="0"/>
                  </a:moveTo>
                  <a:cubicBezTo>
                    <a:pt x="196221" y="-37336"/>
                    <a:pt x="348599" y="17874"/>
                    <a:pt x="510759" y="0"/>
                  </a:cubicBezTo>
                  <a:cubicBezTo>
                    <a:pt x="672919" y="-17874"/>
                    <a:pt x="727441" y="21984"/>
                    <a:pt x="868877" y="0"/>
                  </a:cubicBezTo>
                  <a:cubicBezTo>
                    <a:pt x="1010313" y="-21984"/>
                    <a:pt x="1170240" y="46083"/>
                    <a:pt x="1379635" y="0"/>
                  </a:cubicBezTo>
                  <a:cubicBezTo>
                    <a:pt x="1589030" y="-46083"/>
                    <a:pt x="1894091" y="54709"/>
                    <a:pt x="2043034" y="0"/>
                  </a:cubicBezTo>
                  <a:cubicBezTo>
                    <a:pt x="2191977" y="-54709"/>
                    <a:pt x="2239711" y="42044"/>
                    <a:pt x="2401152" y="0"/>
                  </a:cubicBezTo>
                  <a:cubicBezTo>
                    <a:pt x="2562593" y="-42044"/>
                    <a:pt x="2784804" y="28288"/>
                    <a:pt x="2988231" y="0"/>
                  </a:cubicBezTo>
                  <a:cubicBezTo>
                    <a:pt x="3191658" y="-28288"/>
                    <a:pt x="3340524" y="13223"/>
                    <a:pt x="3498990" y="0"/>
                  </a:cubicBezTo>
                  <a:cubicBezTo>
                    <a:pt x="3657456" y="-13223"/>
                    <a:pt x="3748327" y="45351"/>
                    <a:pt x="3933428" y="0"/>
                  </a:cubicBezTo>
                  <a:cubicBezTo>
                    <a:pt x="4118529" y="-45351"/>
                    <a:pt x="4381968" y="58910"/>
                    <a:pt x="4520507" y="0"/>
                  </a:cubicBezTo>
                  <a:cubicBezTo>
                    <a:pt x="4659046" y="-58910"/>
                    <a:pt x="4897212" y="46008"/>
                    <a:pt x="5183906" y="0"/>
                  </a:cubicBezTo>
                  <a:cubicBezTo>
                    <a:pt x="5470600" y="-46008"/>
                    <a:pt x="5434467" y="11148"/>
                    <a:pt x="5618345" y="0"/>
                  </a:cubicBezTo>
                  <a:cubicBezTo>
                    <a:pt x="5802223" y="-11148"/>
                    <a:pt x="5982622" y="14832"/>
                    <a:pt x="6281744" y="0"/>
                  </a:cubicBezTo>
                  <a:cubicBezTo>
                    <a:pt x="6580866" y="-14832"/>
                    <a:pt x="6605968" y="59421"/>
                    <a:pt x="6868823" y="0"/>
                  </a:cubicBezTo>
                  <a:cubicBezTo>
                    <a:pt x="7131678" y="-59421"/>
                    <a:pt x="7473787" y="14702"/>
                    <a:pt x="7632025" y="0"/>
                  </a:cubicBezTo>
                  <a:cubicBezTo>
                    <a:pt x="7679395" y="155049"/>
                    <a:pt x="7598203" y="327598"/>
                    <a:pt x="7632025" y="447731"/>
                  </a:cubicBezTo>
                  <a:cubicBezTo>
                    <a:pt x="7665847" y="567864"/>
                    <a:pt x="7618497" y="824986"/>
                    <a:pt x="7632025" y="952619"/>
                  </a:cubicBezTo>
                  <a:cubicBezTo>
                    <a:pt x="7492682" y="1008651"/>
                    <a:pt x="7326361" y="882553"/>
                    <a:pt x="7044946" y="952619"/>
                  </a:cubicBezTo>
                  <a:cubicBezTo>
                    <a:pt x="6763531" y="1022685"/>
                    <a:pt x="6689987" y="933285"/>
                    <a:pt x="6381547" y="952619"/>
                  </a:cubicBezTo>
                  <a:cubicBezTo>
                    <a:pt x="6073107" y="971953"/>
                    <a:pt x="6124409" y="918075"/>
                    <a:pt x="5870788" y="952619"/>
                  </a:cubicBezTo>
                  <a:cubicBezTo>
                    <a:pt x="5617167" y="987163"/>
                    <a:pt x="5605516" y="952091"/>
                    <a:pt x="5512670" y="952619"/>
                  </a:cubicBezTo>
                  <a:cubicBezTo>
                    <a:pt x="5419824" y="953147"/>
                    <a:pt x="5106753" y="905279"/>
                    <a:pt x="4925592" y="952619"/>
                  </a:cubicBezTo>
                  <a:cubicBezTo>
                    <a:pt x="4744431" y="999959"/>
                    <a:pt x="4563748" y="937077"/>
                    <a:pt x="4262192" y="952619"/>
                  </a:cubicBezTo>
                  <a:cubicBezTo>
                    <a:pt x="3960636" y="968161"/>
                    <a:pt x="3922726" y="923804"/>
                    <a:pt x="3827754" y="952619"/>
                  </a:cubicBezTo>
                  <a:cubicBezTo>
                    <a:pt x="3732782" y="981434"/>
                    <a:pt x="3481977" y="928183"/>
                    <a:pt x="3316995" y="952619"/>
                  </a:cubicBezTo>
                  <a:cubicBezTo>
                    <a:pt x="3152013" y="977055"/>
                    <a:pt x="3062482" y="931989"/>
                    <a:pt x="2882557" y="952619"/>
                  </a:cubicBezTo>
                  <a:cubicBezTo>
                    <a:pt x="2702632" y="973249"/>
                    <a:pt x="2467933" y="916198"/>
                    <a:pt x="2295478" y="952619"/>
                  </a:cubicBezTo>
                  <a:cubicBezTo>
                    <a:pt x="2123023" y="989040"/>
                    <a:pt x="1978737" y="941473"/>
                    <a:pt x="1784720" y="952619"/>
                  </a:cubicBezTo>
                  <a:cubicBezTo>
                    <a:pt x="1590703" y="963765"/>
                    <a:pt x="1373619" y="909924"/>
                    <a:pt x="1197641" y="952619"/>
                  </a:cubicBezTo>
                  <a:cubicBezTo>
                    <a:pt x="1021663" y="995314"/>
                    <a:pt x="777515" y="941469"/>
                    <a:pt x="610562" y="952619"/>
                  </a:cubicBezTo>
                  <a:cubicBezTo>
                    <a:pt x="443609" y="963769"/>
                    <a:pt x="225292" y="946986"/>
                    <a:pt x="0" y="952619"/>
                  </a:cubicBezTo>
                  <a:cubicBezTo>
                    <a:pt x="-9108" y="811521"/>
                    <a:pt x="32657" y="622353"/>
                    <a:pt x="0" y="476310"/>
                  </a:cubicBezTo>
                  <a:cubicBezTo>
                    <a:pt x="-32657" y="330267"/>
                    <a:pt x="51033" y="148217"/>
                    <a:pt x="0" y="0"/>
                  </a:cubicBezTo>
                  <a:close/>
                </a:path>
                <a:path w="7632025" h="952619" stroke="0" extrusionOk="0">
                  <a:moveTo>
                    <a:pt x="0" y="0"/>
                  </a:moveTo>
                  <a:cubicBezTo>
                    <a:pt x="175396" y="-9805"/>
                    <a:pt x="279667" y="23497"/>
                    <a:pt x="358118" y="0"/>
                  </a:cubicBezTo>
                  <a:cubicBezTo>
                    <a:pt x="436569" y="-23497"/>
                    <a:pt x="730543" y="54395"/>
                    <a:pt x="1021517" y="0"/>
                  </a:cubicBezTo>
                  <a:cubicBezTo>
                    <a:pt x="1312491" y="-54395"/>
                    <a:pt x="1516551" y="16669"/>
                    <a:pt x="1684916" y="0"/>
                  </a:cubicBezTo>
                  <a:cubicBezTo>
                    <a:pt x="1853281" y="-16669"/>
                    <a:pt x="2238263" y="73842"/>
                    <a:pt x="2424636" y="0"/>
                  </a:cubicBezTo>
                  <a:cubicBezTo>
                    <a:pt x="2611009" y="-73842"/>
                    <a:pt x="2651184" y="38282"/>
                    <a:pt x="2782754" y="0"/>
                  </a:cubicBezTo>
                  <a:cubicBezTo>
                    <a:pt x="2914324" y="-38282"/>
                    <a:pt x="3170050" y="78060"/>
                    <a:pt x="3446153" y="0"/>
                  </a:cubicBezTo>
                  <a:cubicBezTo>
                    <a:pt x="3722256" y="-78060"/>
                    <a:pt x="3816450" y="37513"/>
                    <a:pt x="4185872" y="0"/>
                  </a:cubicBezTo>
                  <a:cubicBezTo>
                    <a:pt x="4555294" y="-37513"/>
                    <a:pt x="4498906" y="57887"/>
                    <a:pt x="4772951" y="0"/>
                  </a:cubicBezTo>
                  <a:cubicBezTo>
                    <a:pt x="5046996" y="-57887"/>
                    <a:pt x="5085739" y="30937"/>
                    <a:pt x="5283710" y="0"/>
                  </a:cubicBezTo>
                  <a:cubicBezTo>
                    <a:pt x="5481681" y="-30937"/>
                    <a:pt x="5510428" y="36240"/>
                    <a:pt x="5641828" y="0"/>
                  </a:cubicBezTo>
                  <a:cubicBezTo>
                    <a:pt x="5773228" y="-36240"/>
                    <a:pt x="5879846" y="28272"/>
                    <a:pt x="6076266" y="0"/>
                  </a:cubicBezTo>
                  <a:cubicBezTo>
                    <a:pt x="6272686" y="-28272"/>
                    <a:pt x="6314593" y="36917"/>
                    <a:pt x="6434384" y="0"/>
                  </a:cubicBezTo>
                  <a:cubicBezTo>
                    <a:pt x="6554175" y="-36917"/>
                    <a:pt x="7054213" y="21351"/>
                    <a:pt x="7632025" y="0"/>
                  </a:cubicBezTo>
                  <a:cubicBezTo>
                    <a:pt x="7648676" y="153589"/>
                    <a:pt x="7611384" y="292522"/>
                    <a:pt x="7632025" y="485836"/>
                  </a:cubicBezTo>
                  <a:cubicBezTo>
                    <a:pt x="7652666" y="679150"/>
                    <a:pt x="7625788" y="797615"/>
                    <a:pt x="7632025" y="952619"/>
                  </a:cubicBezTo>
                  <a:cubicBezTo>
                    <a:pt x="7496422" y="985672"/>
                    <a:pt x="7328379" y="902722"/>
                    <a:pt x="7121266" y="952619"/>
                  </a:cubicBezTo>
                  <a:cubicBezTo>
                    <a:pt x="6914153" y="1002516"/>
                    <a:pt x="6786492" y="897449"/>
                    <a:pt x="6457867" y="952619"/>
                  </a:cubicBezTo>
                  <a:cubicBezTo>
                    <a:pt x="6129242" y="1007789"/>
                    <a:pt x="6057062" y="886632"/>
                    <a:pt x="5718148" y="952619"/>
                  </a:cubicBezTo>
                  <a:cubicBezTo>
                    <a:pt x="5379234" y="1018606"/>
                    <a:pt x="5140116" y="900050"/>
                    <a:pt x="4978429" y="952619"/>
                  </a:cubicBezTo>
                  <a:cubicBezTo>
                    <a:pt x="4816742" y="1005188"/>
                    <a:pt x="4611045" y="907341"/>
                    <a:pt x="4391350" y="952619"/>
                  </a:cubicBezTo>
                  <a:cubicBezTo>
                    <a:pt x="4171655" y="997897"/>
                    <a:pt x="4005964" y="930675"/>
                    <a:pt x="3727951" y="952619"/>
                  </a:cubicBezTo>
                  <a:cubicBezTo>
                    <a:pt x="3449938" y="974563"/>
                    <a:pt x="3292587" y="919698"/>
                    <a:pt x="2988231" y="952619"/>
                  </a:cubicBezTo>
                  <a:cubicBezTo>
                    <a:pt x="2683875" y="985540"/>
                    <a:pt x="2654010" y="929175"/>
                    <a:pt x="2477473" y="952619"/>
                  </a:cubicBezTo>
                  <a:cubicBezTo>
                    <a:pt x="2300936" y="976063"/>
                    <a:pt x="2125309" y="942701"/>
                    <a:pt x="1966714" y="952619"/>
                  </a:cubicBezTo>
                  <a:cubicBezTo>
                    <a:pt x="1808119" y="962537"/>
                    <a:pt x="1711034" y="925659"/>
                    <a:pt x="1608596" y="952619"/>
                  </a:cubicBezTo>
                  <a:cubicBezTo>
                    <a:pt x="1506158" y="979579"/>
                    <a:pt x="1294903" y="941818"/>
                    <a:pt x="1097837" y="952619"/>
                  </a:cubicBezTo>
                  <a:cubicBezTo>
                    <a:pt x="900771" y="963420"/>
                    <a:pt x="733804" y="909266"/>
                    <a:pt x="510759" y="952619"/>
                  </a:cubicBezTo>
                  <a:cubicBezTo>
                    <a:pt x="287714" y="995972"/>
                    <a:pt x="187657" y="925778"/>
                    <a:pt x="0" y="952619"/>
                  </a:cubicBezTo>
                  <a:cubicBezTo>
                    <a:pt x="-38924" y="802652"/>
                    <a:pt x="35052" y="673913"/>
                    <a:pt x="0" y="466783"/>
                  </a:cubicBezTo>
                  <a:cubicBezTo>
                    <a:pt x="-35052" y="259653"/>
                    <a:pt x="9799" y="216673"/>
                    <a:pt x="0" y="0"/>
                  </a:cubicBezTo>
                  <a:close/>
                </a:path>
              </a:pathLst>
            </a:custGeom>
            <a:ln>
              <a:extLst>
                <a:ext uri="{C807C97D-BFC1-408E-A445-0C87EB9F89A2}">
                  <ask:lineSketchStyleProps xmlns:ask="http://schemas.microsoft.com/office/drawing/2018/sketchyshapes" sd="4147669447">
                    <a:prstGeom prst="rect">
                      <a:avLst/>
                    </a:prstGeom>
                    <ask:type>
                      <ask:lineSketchScribble/>
                    </ask:type>
                  </ask:lineSketchStyleProps>
                </a:ext>
              </a:extLst>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يشير إلى مختلف أشكال الإعلام الرقمي الذي يتم تقديمه من خلال قالب رقمي تفاعلي، وهو يعتمد على دمج النصوص والصور والفيديوهات والصوت، عبر الاعتماد على جهاز الكمبيوتر كأداة أساسية في عملية الإنتاج والعرض.</a:t>
              </a:r>
              <a:endParaRPr lang="en-US" sz="1550" dirty="0"/>
            </a:p>
          </p:txBody>
        </p:sp>
        <p:sp>
          <p:nvSpPr>
            <p:cNvPr id="19" name="Text 4"/>
            <p:cNvSpPr/>
            <p:nvPr/>
          </p:nvSpPr>
          <p:spPr>
            <a:xfrm>
              <a:off x="793790" y="3430786"/>
              <a:ext cx="7632025" cy="635079"/>
            </a:xfrm>
            <a:custGeom>
              <a:avLst/>
              <a:gdLst>
                <a:gd name="csX0" fmla="*/ 0 w 7632025"/>
                <a:gd name="csY0" fmla="*/ 0 h 635079"/>
                <a:gd name="csX1" fmla="*/ 739719 w 7632025"/>
                <a:gd name="csY1" fmla="*/ 0 h 635079"/>
                <a:gd name="csX2" fmla="*/ 1174158 w 7632025"/>
                <a:gd name="csY2" fmla="*/ 0 h 635079"/>
                <a:gd name="csX3" fmla="*/ 1913877 w 7632025"/>
                <a:gd name="csY3" fmla="*/ 0 h 635079"/>
                <a:gd name="csX4" fmla="*/ 2424636 w 7632025"/>
                <a:gd name="csY4" fmla="*/ 0 h 635079"/>
                <a:gd name="csX5" fmla="*/ 3088035 w 7632025"/>
                <a:gd name="csY5" fmla="*/ 0 h 635079"/>
                <a:gd name="csX6" fmla="*/ 3598793 w 7632025"/>
                <a:gd name="csY6" fmla="*/ 0 h 635079"/>
                <a:gd name="csX7" fmla="*/ 4185872 w 7632025"/>
                <a:gd name="csY7" fmla="*/ 0 h 635079"/>
                <a:gd name="csX8" fmla="*/ 4925592 w 7632025"/>
                <a:gd name="csY8" fmla="*/ 0 h 635079"/>
                <a:gd name="csX9" fmla="*/ 5360030 w 7632025"/>
                <a:gd name="csY9" fmla="*/ 0 h 635079"/>
                <a:gd name="csX10" fmla="*/ 5718148 w 7632025"/>
                <a:gd name="csY10" fmla="*/ 0 h 635079"/>
                <a:gd name="csX11" fmla="*/ 6228907 w 7632025"/>
                <a:gd name="csY11" fmla="*/ 0 h 635079"/>
                <a:gd name="csX12" fmla="*/ 6587025 w 7632025"/>
                <a:gd name="csY12" fmla="*/ 0 h 635079"/>
                <a:gd name="csX13" fmla="*/ 7632025 w 7632025"/>
                <a:gd name="csY13" fmla="*/ 0 h 635079"/>
                <a:gd name="csX14" fmla="*/ 7632025 w 7632025"/>
                <a:gd name="csY14" fmla="*/ 330241 h 635079"/>
                <a:gd name="csX15" fmla="*/ 7632025 w 7632025"/>
                <a:gd name="csY15" fmla="*/ 635079 h 635079"/>
                <a:gd name="csX16" fmla="*/ 6968626 w 7632025"/>
                <a:gd name="csY16" fmla="*/ 635079 h 635079"/>
                <a:gd name="csX17" fmla="*/ 6305227 w 7632025"/>
                <a:gd name="csY17" fmla="*/ 635079 h 635079"/>
                <a:gd name="csX18" fmla="*/ 5947109 w 7632025"/>
                <a:gd name="csY18" fmla="*/ 635079 h 635079"/>
                <a:gd name="csX19" fmla="*/ 5207389 w 7632025"/>
                <a:gd name="csY19" fmla="*/ 635079 h 635079"/>
                <a:gd name="csX20" fmla="*/ 4696631 w 7632025"/>
                <a:gd name="csY20" fmla="*/ 635079 h 635079"/>
                <a:gd name="csX21" fmla="*/ 4033232 w 7632025"/>
                <a:gd name="csY21" fmla="*/ 635079 h 635079"/>
                <a:gd name="csX22" fmla="*/ 3293512 w 7632025"/>
                <a:gd name="csY22" fmla="*/ 635079 h 635079"/>
                <a:gd name="csX23" fmla="*/ 2935394 w 7632025"/>
                <a:gd name="csY23" fmla="*/ 635079 h 635079"/>
                <a:gd name="csX24" fmla="*/ 2577276 w 7632025"/>
                <a:gd name="csY24" fmla="*/ 635079 h 635079"/>
                <a:gd name="csX25" fmla="*/ 2219158 w 7632025"/>
                <a:gd name="csY25" fmla="*/ 635079 h 635079"/>
                <a:gd name="csX26" fmla="*/ 1632079 w 7632025"/>
                <a:gd name="csY26" fmla="*/ 635079 h 635079"/>
                <a:gd name="csX27" fmla="*/ 1273961 w 7632025"/>
                <a:gd name="csY27" fmla="*/ 635079 h 635079"/>
                <a:gd name="csX28" fmla="*/ 763202 w 7632025"/>
                <a:gd name="csY28" fmla="*/ 635079 h 635079"/>
                <a:gd name="csX29" fmla="*/ 0 w 7632025"/>
                <a:gd name="csY29" fmla="*/ 635079 h 635079"/>
                <a:gd name="csX30" fmla="*/ 0 w 7632025"/>
                <a:gd name="csY30" fmla="*/ 304838 h 635079"/>
                <a:gd name="csX31" fmla="*/ 0 w 7632025"/>
                <a:gd name="csY31" fmla="*/ 0 h 6350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Lst>
              <a:rect l="l" t="t" r="r" b="b"/>
              <a:pathLst>
                <a:path w="7632025" h="635079" fill="none" extrusionOk="0">
                  <a:moveTo>
                    <a:pt x="0" y="0"/>
                  </a:moveTo>
                  <a:cubicBezTo>
                    <a:pt x="326690" y="-66240"/>
                    <a:pt x="444719" y="10918"/>
                    <a:pt x="739719" y="0"/>
                  </a:cubicBezTo>
                  <a:cubicBezTo>
                    <a:pt x="1034719" y="-10918"/>
                    <a:pt x="971838" y="456"/>
                    <a:pt x="1174158" y="0"/>
                  </a:cubicBezTo>
                  <a:cubicBezTo>
                    <a:pt x="1376478" y="-456"/>
                    <a:pt x="1651212" y="49043"/>
                    <a:pt x="1913877" y="0"/>
                  </a:cubicBezTo>
                  <a:cubicBezTo>
                    <a:pt x="2176542" y="-49043"/>
                    <a:pt x="2305020" y="55147"/>
                    <a:pt x="2424636" y="0"/>
                  </a:cubicBezTo>
                  <a:cubicBezTo>
                    <a:pt x="2544252" y="-55147"/>
                    <a:pt x="2820572" y="54934"/>
                    <a:pt x="3088035" y="0"/>
                  </a:cubicBezTo>
                  <a:cubicBezTo>
                    <a:pt x="3355498" y="-54934"/>
                    <a:pt x="3377344" y="30787"/>
                    <a:pt x="3598793" y="0"/>
                  </a:cubicBezTo>
                  <a:cubicBezTo>
                    <a:pt x="3820242" y="-30787"/>
                    <a:pt x="3964058" y="37743"/>
                    <a:pt x="4185872" y="0"/>
                  </a:cubicBezTo>
                  <a:cubicBezTo>
                    <a:pt x="4407686" y="-37743"/>
                    <a:pt x="4577686" y="31694"/>
                    <a:pt x="4925592" y="0"/>
                  </a:cubicBezTo>
                  <a:cubicBezTo>
                    <a:pt x="5273498" y="-31694"/>
                    <a:pt x="5193387" y="48939"/>
                    <a:pt x="5360030" y="0"/>
                  </a:cubicBezTo>
                  <a:cubicBezTo>
                    <a:pt x="5526673" y="-48939"/>
                    <a:pt x="5545777" y="31801"/>
                    <a:pt x="5718148" y="0"/>
                  </a:cubicBezTo>
                  <a:cubicBezTo>
                    <a:pt x="5890519" y="-31801"/>
                    <a:pt x="6112745" y="36800"/>
                    <a:pt x="6228907" y="0"/>
                  </a:cubicBezTo>
                  <a:cubicBezTo>
                    <a:pt x="6345069" y="-36800"/>
                    <a:pt x="6413362" y="37475"/>
                    <a:pt x="6587025" y="0"/>
                  </a:cubicBezTo>
                  <a:cubicBezTo>
                    <a:pt x="6760688" y="-37475"/>
                    <a:pt x="7220705" y="22106"/>
                    <a:pt x="7632025" y="0"/>
                  </a:cubicBezTo>
                  <a:cubicBezTo>
                    <a:pt x="7651098" y="164795"/>
                    <a:pt x="7593734" y="235410"/>
                    <a:pt x="7632025" y="330241"/>
                  </a:cubicBezTo>
                  <a:cubicBezTo>
                    <a:pt x="7670316" y="425072"/>
                    <a:pt x="7603857" y="560686"/>
                    <a:pt x="7632025" y="635079"/>
                  </a:cubicBezTo>
                  <a:cubicBezTo>
                    <a:pt x="7314348" y="700313"/>
                    <a:pt x="7115438" y="574094"/>
                    <a:pt x="6968626" y="635079"/>
                  </a:cubicBezTo>
                  <a:cubicBezTo>
                    <a:pt x="6821814" y="696064"/>
                    <a:pt x="6519768" y="558859"/>
                    <a:pt x="6305227" y="635079"/>
                  </a:cubicBezTo>
                  <a:cubicBezTo>
                    <a:pt x="6090686" y="711299"/>
                    <a:pt x="6070254" y="626683"/>
                    <a:pt x="5947109" y="635079"/>
                  </a:cubicBezTo>
                  <a:cubicBezTo>
                    <a:pt x="5823964" y="643475"/>
                    <a:pt x="5461073" y="553353"/>
                    <a:pt x="5207389" y="635079"/>
                  </a:cubicBezTo>
                  <a:cubicBezTo>
                    <a:pt x="4953705" y="716805"/>
                    <a:pt x="4814221" y="613654"/>
                    <a:pt x="4696631" y="635079"/>
                  </a:cubicBezTo>
                  <a:cubicBezTo>
                    <a:pt x="4579041" y="656504"/>
                    <a:pt x="4301153" y="563936"/>
                    <a:pt x="4033232" y="635079"/>
                  </a:cubicBezTo>
                  <a:cubicBezTo>
                    <a:pt x="3765311" y="706222"/>
                    <a:pt x="3536704" y="567885"/>
                    <a:pt x="3293512" y="635079"/>
                  </a:cubicBezTo>
                  <a:cubicBezTo>
                    <a:pt x="3050320" y="702273"/>
                    <a:pt x="3018227" y="620065"/>
                    <a:pt x="2935394" y="635079"/>
                  </a:cubicBezTo>
                  <a:cubicBezTo>
                    <a:pt x="2852561" y="650093"/>
                    <a:pt x="2697096" y="625653"/>
                    <a:pt x="2577276" y="635079"/>
                  </a:cubicBezTo>
                  <a:cubicBezTo>
                    <a:pt x="2457456" y="644505"/>
                    <a:pt x="2312910" y="596334"/>
                    <a:pt x="2219158" y="635079"/>
                  </a:cubicBezTo>
                  <a:cubicBezTo>
                    <a:pt x="2125406" y="673824"/>
                    <a:pt x="1860957" y="589315"/>
                    <a:pt x="1632079" y="635079"/>
                  </a:cubicBezTo>
                  <a:cubicBezTo>
                    <a:pt x="1403201" y="680843"/>
                    <a:pt x="1403815" y="632028"/>
                    <a:pt x="1273961" y="635079"/>
                  </a:cubicBezTo>
                  <a:cubicBezTo>
                    <a:pt x="1144107" y="638130"/>
                    <a:pt x="990143" y="599117"/>
                    <a:pt x="763202" y="635079"/>
                  </a:cubicBezTo>
                  <a:cubicBezTo>
                    <a:pt x="536261" y="671041"/>
                    <a:pt x="197674" y="624640"/>
                    <a:pt x="0" y="635079"/>
                  </a:cubicBezTo>
                  <a:cubicBezTo>
                    <a:pt x="-18856" y="530995"/>
                    <a:pt x="6478" y="437757"/>
                    <a:pt x="0" y="304838"/>
                  </a:cubicBezTo>
                  <a:cubicBezTo>
                    <a:pt x="-6478" y="171919"/>
                    <a:pt x="17670" y="123913"/>
                    <a:pt x="0" y="0"/>
                  </a:cubicBezTo>
                  <a:close/>
                </a:path>
                <a:path w="7632025" h="635079" stroke="0" extrusionOk="0">
                  <a:moveTo>
                    <a:pt x="0" y="0"/>
                  </a:moveTo>
                  <a:cubicBezTo>
                    <a:pt x="294850" y="-78817"/>
                    <a:pt x="514201" y="55082"/>
                    <a:pt x="663399" y="0"/>
                  </a:cubicBezTo>
                  <a:cubicBezTo>
                    <a:pt x="812597" y="-55082"/>
                    <a:pt x="944580" y="7054"/>
                    <a:pt x="1174158" y="0"/>
                  </a:cubicBezTo>
                  <a:cubicBezTo>
                    <a:pt x="1403736" y="-7054"/>
                    <a:pt x="1690849" y="45950"/>
                    <a:pt x="1913877" y="0"/>
                  </a:cubicBezTo>
                  <a:cubicBezTo>
                    <a:pt x="2136905" y="-45950"/>
                    <a:pt x="2285415" y="30177"/>
                    <a:pt x="2653596" y="0"/>
                  </a:cubicBezTo>
                  <a:cubicBezTo>
                    <a:pt x="3021777" y="-30177"/>
                    <a:pt x="3108893" y="7065"/>
                    <a:pt x="3316995" y="0"/>
                  </a:cubicBezTo>
                  <a:cubicBezTo>
                    <a:pt x="3525097" y="-7065"/>
                    <a:pt x="3674845" y="22819"/>
                    <a:pt x="3904074" y="0"/>
                  </a:cubicBezTo>
                  <a:cubicBezTo>
                    <a:pt x="4133303" y="-22819"/>
                    <a:pt x="4203041" y="31785"/>
                    <a:pt x="4338513" y="0"/>
                  </a:cubicBezTo>
                  <a:cubicBezTo>
                    <a:pt x="4473985" y="-31785"/>
                    <a:pt x="4681008" y="3207"/>
                    <a:pt x="4849271" y="0"/>
                  </a:cubicBezTo>
                  <a:cubicBezTo>
                    <a:pt x="5017534" y="-3207"/>
                    <a:pt x="5351825" y="72241"/>
                    <a:pt x="5588991" y="0"/>
                  </a:cubicBezTo>
                  <a:cubicBezTo>
                    <a:pt x="5826157" y="-72241"/>
                    <a:pt x="5836061" y="37601"/>
                    <a:pt x="6023429" y="0"/>
                  </a:cubicBezTo>
                  <a:cubicBezTo>
                    <a:pt x="6210797" y="-37601"/>
                    <a:pt x="6517668" y="40670"/>
                    <a:pt x="6763148" y="0"/>
                  </a:cubicBezTo>
                  <a:cubicBezTo>
                    <a:pt x="7008628" y="-40670"/>
                    <a:pt x="6957455" y="31214"/>
                    <a:pt x="7121266" y="0"/>
                  </a:cubicBezTo>
                  <a:cubicBezTo>
                    <a:pt x="7285077" y="-31214"/>
                    <a:pt x="7462982" y="25913"/>
                    <a:pt x="7632025" y="0"/>
                  </a:cubicBezTo>
                  <a:cubicBezTo>
                    <a:pt x="7641763" y="137990"/>
                    <a:pt x="7622640" y="193140"/>
                    <a:pt x="7632025" y="298487"/>
                  </a:cubicBezTo>
                  <a:cubicBezTo>
                    <a:pt x="7641410" y="403834"/>
                    <a:pt x="7623220" y="487183"/>
                    <a:pt x="7632025" y="635079"/>
                  </a:cubicBezTo>
                  <a:cubicBezTo>
                    <a:pt x="7514505" y="667556"/>
                    <a:pt x="7238764" y="627744"/>
                    <a:pt x="7121266" y="635079"/>
                  </a:cubicBezTo>
                  <a:cubicBezTo>
                    <a:pt x="7003768" y="642414"/>
                    <a:pt x="6858515" y="626256"/>
                    <a:pt x="6686828" y="635079"/>
                  </a:cubicBezTo>
                  <a:cubicBezTo>
                    <a:pt x="6515141" y="643902"/>
                    <a:pt x="6261320" y="586027"/>
                    <a:pt x="6023429" y="635079"/>
                  </a:cubicBezTo>
                  <a:cubicBezTo>
                    <a:pt x="5785538" y="684131"/>
                    <a:pt x="5679254" y="621686"/>
                    <a:pt x="5512670" y="635079"/>
                  </a:cubicBezTo>
                  <a:cubicBezTo>
                    <a:pt x="5346086" y="648472"/>
                    <a:pt x="5024925" y="594529"/>
                    <a:pt x="4849271" y="635079"/>
                  </a:cubicBezTo>
                  <a:cubicBezTo>
                    <a:pt x="4673617" y="675629"/>
                    <a:pt x="4339653" y="571363"/>
                    <a:pt x="4109552" y="635079"/>
                  </a:cubicBezTo>
                  <a:cubicBezTo>
                    <a:pt x="3879451" y="698795"/>
                    <a:pt x="3712851" y="623168"/>
                    <a:pt x="3598793" y="635079"/>
                  </a:cubicBezTo>
                  <a:cubicBezTo>
                    <a:pt x="3484735" y="646990"/>
                    <a:pt x="3222047" y="608808"/>
                    <a:pt x="2935394" y="635079"/>
                  </a:cubicBezTo>
                  <a:cubicBezTo>
                    <a:pt x="2648741" y="661350"/>
                    <a:pt x="2483225" y="598089"/>
                    <a:pt x="2348315" y="635079"/>
                  </a:cubicBezTo>
                  <a:cubicBezTo>
                    <a:pt x="2213405" y="672069"/>
                    <a:pt x="2061628" y="583733"/>
                    <a:pt x="1913877" y="635079"/>
                  </a:cubicBezTo>
                  <a:cubicBezTo>
                    <a:pt x="1766126" y="686425"/>
                    <a:pt x="1674404" y="586556"/>
                    <a:pt x="1479439" y="635079"/>
                  </a:cubicBezTo>
                  <a:cubicBezTo>
                    <a:pt x="1284474" y="683602"/>
                    <a:pt x="1117518" y="604379"/>
                    <a:pt x="968680" y="635079"/>
                  </a:cubicBezTo>
                  <a:cubicBezTo>
                    <a:pt x="819842" y="665779"/>
                    <a:pt x="691694" y="629769"/>
                    <a:pt x="610562" y="635079"/>
                  </a:cubicBezTo>
                  <a:cubicBezTo>
                    <a:pt x="529430" y="640389"/>
                    <a:pt x="271930" y="562288"/>
                    <a:pt x="0" y="635079"/>
                  </a:cubicBezTo>
                  <a:cubicBezTo>
                    <a:pt x="-25646" y="527686"/>
                    <a:pt x="32407" y="459099"/>
                    <a:pt x="0" y="330241"/>
                  </a:cubicBezTo>
                  <a:cubicBezTo>
                    <a:pt x="-32407" y="201383"/>
                    <a:pt x="25169" y="108960"/>
                    <a:pt x="0" y="0"/>
                  </a:cubicBezTo>
                  <a:close/>
                </a:path>
              </a:pathLst>
            </a:custGeom>
            <a:ln>
              <a:extLst>
                <a:ext uri="{C807C97D-BFC1-408E-A445-0C87EB9F89A2}">
                  <ask:lineSketchStyleProps xmlns:ask="http://schemas.microsoft.com/office/drawing/2018/sketchyshapes" sd="1624823210">
                    <a:prstGeom prst="rect">
                      <a:avLst/>
                    </a:prstGeom>
                    <ask:type>
                      <ask:lineSketchScribble/>
                    </ask:type>
                  </ask:lineSketchStyleProps>
                </a:ext>
              </a:extLst>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كما يشير إلى الوسائل الإعلامية الحديثة التي تعتمد على التقنيات الرقمية والتطورات التكنولوجية، خاصة الإنترنت.</a:t>
              </a:r>
              <a:endParaRPr lang="en-US" sz="1550" dirty="0"/>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3" y="1685495"/>
            <a:ext cx="1147938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مفاهيم ذات صلة بالإعلام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27825" y="2251505"/>
            <a:ext cx="11278236" cy="411337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يشير إلى الأنظمة التي تستخدم التكنولوجيا الرقمية مثل التلفزيون الرقمي والراديو الرقمي. يتميز الإعلام الرقمي باستخدامه الكمبيوتر لدمج وسائل الإعلام التقليدية مع التطبيقات التكنولوجية الحديثة. يتضمن أي نظام يعتمد على التكنولوجيا الرقمية، مثل الصحافة الإلكترونية والبث الرقمي.</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يعتمد على التفاعل المباشر بين المستخدمين ووسائل الإعلام. يظهر في شبكة الإنترنت، التلفزيون التفاعلي، والراديو التفاعلي، حيث يتمكن الجمهور من المشاركة الفعّالة من خلال التعليقات، التصويت، والحوارات التفاعلية، مما يعزز تجربة المستخدمين بشكل مباشر.</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310101E7-13DD-ADE4-6251-B769BEFC654C}"/>
              </a:ext>
            </a:extLst>
          </p:cNvPr>
          <p:cNvSpPr/>
          <p:nvPr/>
        </p:nvSpPr>
        <p:spPr>
          <a:xfrm>
            <a:off x="7599962" y="1781221"/>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1) الإعلام الرقمي:</a:t>
            </a:r>
            <a:endParaRPr lang="en-US" sz="2400" b="1" dirty="0">
              <a:solidFill>
                <a:schemeClr val="bg1"/>
              </a:solidFill>
              <a:latin typeface="Aldhabi" panose="01000000000000000000" pitchFamily="2" charset="-78"/>
              <a:cs typeface="Alexandria"/>
            </a:endParaRPr>
          </a:p>
        </p:txBody>
      </p:sp>
      <p:sp>
        <p:nvSpPr>
          <p:cNvPr id="8" name="Rectangle: Rounded Corners 7">
            <a:extLst>
              <a:ext uri="{FF2B5EF4-FFF2-40B4-BE49-F238E27FC236}">
                <a16:creationId xmlns:a16="http://schemas.microsoft.com/office/drawing/2014/main" id="{7B27E32E-25CC-2B5D-2830-6415C9827A9B}"/>
              </a:ext>
            </a:extLst>
          </p:cNvPr>
          <p:cNvSpPr/>
          <p:nvPr/>
        </p:nvSpPr>
        <p:spPr>
          <a:xfrm>
            <a:off x="7685667" y="3653980"/>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2) الإعلام التفاعلي:</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792858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مفاهيم ذات صلة بالإعلام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65657"/>
            <a:ext cx="10721308" cy="3374706"/>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يتناول وسائل الإعلام التي تعتمد على شبكات الاتصال مثل الإنترنت. الإعلام </a:t>
            </a:r>
            <a:r>
              <a:rPr lang="ar-EG" sz="1600">
                <a:latin typeface="Alexandria" pitchFamily="2" charset="-78"/>
                <a:cs typeface="Alexandria" pitchFamily="2" charset="-78"/>
              </a:rPr>
              <a:t>الشبكي ويركز </a:t>
            </a:r>
            <a:r>
              <a:rPr lang="ar-EG" sz="1600" dirty="0">
                <a:latin typeface="Alexandria" pitchFamily="2" charset="-78"/>
                <a:cs typeface="Alexandria" pitchFamily="2" charset="-78"/>
              </a:rPr>
              <a:t>على قدرة المستخدمين على الوصول إلى المعلومات وتبادلها عبر الشبكات مثل الشبكات الاجتماعية، البريد الإلكتروني، والمدونات.</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هذا المصطلح مستمد من تعبير "الفضاء السيبراني" الذي صاغه الكاتب ويليام جبسون في روايته عام 1894. يشير إلى البيئة الافتراضية التي تتداخل فيها التقنيات الرقمية ووسائل الإعلام الإلكترونية.</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310101E7-13DD-ADE4-6251-B769BEFC65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3) الإعلام الشبكي:</a:t>
            </a:r>
            <a:endParaRPr lang="en-US" sz="2400" b="1" dirty="0">
              <a:solidFill>
                <a:schemeClr val="bg1"/>
              </a:solidFill>
              <a:latin typeface="Aldhabi" panose="01000000000000000000" pitchFamily="2" charset="-78"/>
              <a:cs typeface="Alexandria"/>
            </a:endParaRPr>
          </a:p>
        </p:txBody>
      </p:sp>
      <p:sp>
        <p:nvSpPr>
          <p:cNvPr id="8" name="Rectangle: Rounded Corners 7">
            <a:extLst>
              <a:ext uri="{FF2B5EF4-FFF2-40B4-BE49-F238E27FC236}">
                <a16:creationId xmlns:a16="http://schemas.microsoft.com/office/drawing/2014/main" id="{7B27E32E-25CC-2B5D-2830-6415C9827A9B}"/>
              </a:ext>
            </a:extLst>
          </p:cNvPr>
          <p:cNvSpPr/>
          <p:nvPr/>
        </p:nvSpPr>
        <p:spPr>
          <a:xfrm>
            <a:off x="6490325" y="3606117"/>
            <a:ext cx="475936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 إعلام الوسائط السيبرانية: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243705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مفاهيم ذات صلة بالإعلام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65657"/>
            <a:ext cx="10721308" cy="263604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يستخدم هذا المصطلح للدلالة على اندماج الكمبيوتر مع الاتصال، مشيرًا إلى نظام إعلامي جديد يعتمد على تكنولوجيا المعلوماتية، ويسهم في تغيير طريقة تداول المعلومات ونقلها.</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يشمل تقنيات دمج النص، الصورة، والفيديو في محتوى إعلامي واحد، وهو ما نشهده في التطبيقات مثل الأفلام الوثائقية الإلكترونية والمواقع التفاعلية التي تستخدم مزيجاً من النصوص، الصوت، والصور لإنشاء تجربة إعلامية غنية.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7B27E32E-25CC-2B5D-2830-6415C9827A9B}"/>
              </a:ext>
            </a:extLst>
          </p:cNvPr>
          <p:cNvSpPr/>
          <p:nvPr/>
        </p:nvSpPr>
        <p:spPr>
          <a:xfrm>
            <a:off x="6835698" y="3429000"/>
            <a:ext cx="450289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6) إعلام الوسائط المتعددة:</a:t>
            </a:r>
            <a:endParaRPr lang="en-US" sz="2400" b="1" dirty="0">
              <a:solidFill>
                <a:schemeClr val="bg1"/>
              </a:solidFill>
              <a:latin typeface="Aldhabi" panose="01000000000000000000" pitchFamily="2" charset="-78"/>
              <a:cs typeface="Alexandria"/>
            </a:endParaRPr>
          </a:p>
        </p:txBody>
      </p:sp>
      <p:sp>
        <p:nvSpPr>
          <p:cNvPr id="9" name="Rectangle: Rounded Corners 8">
            <a:extLst>
              <a:ext uri="{FF2B5EF4-FFF2-40B4-BE49-F238E27FC236}">
                <a16:creationId xmlns:a16="http://schemas.microsoft.com/office/drawing/2014/main" id="{4B6066CD-BCF5-390E-524D-60E3A92814A0}"/>
              </a:ext>
            </a:extLst>
          </p:cNvPr>
          <p:cNvSpPr/>
          <p:nvPr/>
        </p:nvSpPr>
        <p:spPr>
          <a:xfrm>
            <a:off x="7091916" y="195659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5) إعلام المعلومات:</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507160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مفاهيم ذات صلة بالإعلام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65657"/>
            <a:ext cx="10721308" cy="300537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تعني الدمج والتكامل بين المواد المتوفرة للمحتوى، وهي نص وصوت وصور وفيديو وجرافيك ورسوم، وكل عنصر يحكي جزءاً من القصة. كما يشير المفهوم إلى استخدام وسائط متعددة لسرد قصة أو تقديم محتوى عبر عدة منصات إعلامية مختلفة، حيث يتم توزيع المحتوى من خلال قنوات متنوعة مثل التلفزيون، الإنترنت، الصحف، والوسائط الاجتماعية. تهدف هذه التقنية إلى تحقيق تفاعل أكبر مع الجمهور من خلال دمج الوسائط المتعددة في تجربة موحدة. على سبيل المثال، يتم تقديم بعض المحتويات في شكل فيديو على موقع إلكتروني، بينما يتم نشر تفاصيل إضافية عبر وسائل التواصل الاجتماعي، ما يعزز تكامل التجربة الإعلامية ويشجع على مشاركة الجمهور</a:t>
            </a:r>
          </a:p>
          <a:p>
            <a:pPr marL="285750" indent="-285750" algn="ctr" rtl="1">
              <a:lnSpc>
                <a:spcPct val="150000"/>
              </a:lnSpc>
              <a:buFont typeface="Arial" panose="020B0604020202020204" pitchFamily="34" charset="0"/>
              <a:buChar char="•"/>
            </a:pPr>
            <a:r>
              <a:rPr lang="en-US" sz="1600" dirty="0">
                <a:latin typeface="Alexandria" pitchFamily="2" charset="-78"/>
                <a:cs typeface="Alexandria" pitchFamily="2" charset="-78"/>
                <a:hlinkClick r:id="rId2"/>
              </a:rPr>
              <a:t>https://www.masrawy.com/crossmedia/el-3a2doun/</a:t>
            </a:r>
            <a:r>
              <a:rPr lang="ar-EG" sz="1600" dirty="0">
                <a:latin typeface="Alexandria" pitchFamily="2" charset="-78"/>
                <a:cs typeface="Alexandria" pitchFamily="2" charset="-78"/>
              </a:rPr>
              <a:t> </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4B6066CD-BCF5-390E-524D-60E3A92814A0}"/>
              </a:ext>
            </a:extLst>
          </p:cNvPr>
          <p:cNvSpPr/>
          <p:nvPr/>
        </p:nvSpPr>
        <p:spPr>
          <a:xfrm>
            <a:off x="5218771" y="1956599"/>
            <a:ext cx="603092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7) الإعلام المتقاطع </a:t>
            </a:r>
            <a:r>
              <a:rPr lang="en-US" sz="2800" b="1" dirty="0" err="1">
                <a:solidFill>
                  <a:schemeClr val="bg1"/>
                </a:solidFill>
                <a:latin typeface="Alexandria" pitchFamily="2" charset="-78"/>
                <a:cs typeface="Alexandria" pitchFamily="2" charset="-78"/>
              </a:rPr>
              <a:t>Crossmedia</a:t>
            </a:r>
            <a:r>
              <a:rPr lang="en-US" sz="2800" b="1" dirty="0">
                <a:solidFill>
                  <a:schemeClr val="bg1"/>
                </a:solidFill>
                <a:latin typeface="Alexandria" pitchFamily="2" charset="-78"/>
                <a:cs typeface="Alexandria" pitchFamily="2" charset="-78"/>
              </a:rPr>
              <a:t> </a:t>
            </a:r>
            <a:endParaRPr lang="en-US" sz="2400" b="1" dirty="0">
              <a:solidFill>
                <a:schemeClr val="bg1"/>
              </a:solidFill>
              <a:latin typeface="Alexandria" pitchFamily="2" charset="-78"/>
              <a:cs typeface="Alexandria" pitchFamily="2" charset="-78"/>
            </a:endParaRPr>
          </a:p>
        </p:txBody>
      </p:sp>
    </p:spTree>
    <p:extLst>
      <p:ext uri="{BB962C8B-B14F-4D97-AF65-F5344CB8AC3E}">
        <p14:creationId xmlns:p14="http://schemas.microsoft.com/office/powerpoint/2010/main" val="660419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59287"/>
            <a:ext cx="10812720" cy="4596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93992" y="610531"/>
            <a:ext cx="7856146"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a:t>
            </a:r>
            <a:r>
              <a:rPr lang="ar-EG" sz="2400" b="1" dirty="0">
                <a:solidFill>
                  <a:srgbClr val="FF0000"/>
                </a:solidFill>
                <a:latin typeface="Alexandria" pitchFamily="2" charset="-78"/>
                <a:cs typeface="Alexandria" pitchFamily="2" charset="-78"/>
              </a:rPr>
              <a:t>هل الإعلام الجديد هو مواقع التواصل فقط؟</a:t>
            </a:r>
          </a:p>
        </p:txBody>
      </p:sp>
      <p:sp>
        <p:nvSpPr>
          <p:cNvPr id="5" name="Rectangle 4"/>
          <p:cNvSpPr/>
          <p:nvPr/>
        </p:nvSpPr>
        <p:spPr>
          <a:xfrm>
            <a:off x="836980" y="6233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10025" y="73735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78619" y="945373"/>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9FA69D7-CEF7-8164-A195-35C6427437C2}"/>
              </a:ext>
            </a:extLst>
          </p:cNvPr>
          <p:cNvPicPr>
            <a:picLocks noChangeAspect="1"/>
          </p:cNvPicPr>
          <p:nvPr/>
        </p:nvPicPr>
        <p:blipFill>
          <a:blip r:embed="rId3"/>
          <a:srcRect t="16665"/>
          <a:stretch>
            <a:fillRect/>
          </a:stretch>
        </p:blipFill>
        <p:spPr>
          <a:xfrm>
            <a:off x="1778409" y="1521269"/>
            <a:ext cx="8635181" cy="45327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7663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67990" y="1231789"/>
            <a:ext cx="11463454" cy="5235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نشأة وتطور الإعلام الجديد</a:t>
            </a:r>
            <a:endParaRPr lang="ar-EG" sz="2400" b="1" dirty="0">
              <a:latin typeface="Alexandria" pitchFamily="2" charset="-78"/>
              <a:cs typeface="Alexandria" pitchFamily="2" charset="-78"/>
            </a:endParaRPr>
          </a:p>
        </p:txBody>
      </p:sp>
      <p:sp>
        <p:nvSpPr>
          <p:cNvPr id="5" name="Rectangle 4"/>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94367" y="709704"/>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2">
            <a:extLst>
              <a:ext uri="{FF2B5EF4-FFF2-40B4-BE49-F238E27FC236}">
                <a16:creationId xmlns:a16="http://schemas.microsoft.com/office/drawing/2014/main" id="{2A4FE2FA-F7D2-EC9D-7319-D657A012BEFF}"/>
              </a:ext>
            </a:extLst>
          </p:cNvPr>
          <p:cNvSpPr/>
          <p:nvPr/>
        </p:nvSpPr>
        <p:spPr>
          <a:xfrm>
            <a:off x="3475575" y="1298580"/>
            <a:ext cx="8271276" cy="688037"/>
          </a:xfrm>
          <a:prstGeom prst="rect">
            <a:avLst/>
          </a:prstGeom>
          <a:noFill/>
          <a:ln/>
        </p:spPr>
        <p:txBody>
          <a:bodyPr wrap="none" lIns="0" tIns="0" rIns="0" bIns="0" rtlCol="0" anchor="t"/>
          <a:lstStyle/>
          <a:p>
            <a:pPr marL="0" indent="0" algn="just" rtl="1">
              <a:lnSpc>
                <a:spcPts val="4850"/>
              </a:lnSpc>
              <a:buNone/>
            </a:pPr>
            <a:r>
              <a:rPr lang="en-US" b="1">
                <a:solidFill>
                  <a:srgbClr val="FF0000"/>
                </a:solidFill>
                <a:latin typeface="Alexandria Bold" pitchFamily="34" charset="0"/>
                <a:ea typeface="Alexandria Bold" pitchFamily="34" charset="-122"/>
                <a:cs typeface="Alexandria Bold" pitchFamily="34" charset="-120"/>
              </a:rPr>
              <a:t>البدايات</a:t>
            </a:r>
            <a:r>
              <a:rPr lang="ar-EG" b="1">
                <a:solidFill>
                  <a:srgbClr val="FF0000"/>
                </a:solidFill>
                <a:latin typeface="Alexandria Bold" pitchFamily="34" charset="0"/>
                <a:ea typeface="Alexandria Bold" pitchFamily="34" charset="-122"/>
                <a:cs typeface="Alexandria Bold" pitchFamily="34" charset="-120"/>
              </a:rPr>
              <a:t>:</a:t>
            </a:r>
            <a:r>
              <a:rPr lang="en-US" b="1">
                <a:solidFill>
                  <a:srgbClr val="FF0000"/>
                </a:solidFill>
                <a:latin typeface="Alexandria Bold" pitchFamily="34" charset="0"/>
                <a:ea typeface="Alexandria Bold" pitchFamily="34" charset="-122"/>
                <a:cs typeface="Alexandria Bold" pitchFamily="34" charset="-120"/>
              </a:rPr>
              <a:t> </a:t>
            </a:r>
            <a:r>
              <a:rPr lang="en-US" b="1" dirty="0">
                <a:solidFill>
                  <a:srgbClr val="FF0000"/>
                </a:solidFill>
                <a:latin typeface="Alexandria Bold" pitchFamily="34" charset="0"/>
                <a:ea typeface="Alexandria Bold" pitchFamily="34" charset="-122"/>
                <a:cs typeface="Alexandria Bold" pitchFamily="34" charset="-120"/>
              </a:rPr>
              <a:t>مطالب الدول النامية في السبعينيات</a:t>
            </a:r>
            <a:endParaRPr lang="en-US" dirty="0">
              <a:solidFill>
                <a:srgbClr val="FF0000"/>
              </a:solidFill>
            </a:endParaRPr>
          </a:p>
        </p:txBody>
      </p:sp>
      <p:grpSp>
        <p:nvGrpSpPr>
          <p:cNvPr id="13" name="Group 12">
            <a:extLst>
              <a:ext uri="{FF2B5EF4-FFF2-40B4-BE49-F238E27FC236}">
                <a16:creationId xmlns:a16="http://schemas.microsoft.com/office/drawing/2014/main" id="{57DC0E3B-640D-E793-A16B-EBE104977D6F}"/>
              </a:ext>
            </a:extLst>
          </p:cNvPr>
          <p:cNvGrpSpPr/>
          <p:nvPr/>
        </p:nvGrpSpPr>
        <p:grpSpPr>
          <a:xfrm>
            <a:off x="457200" y="2074034"/>
            <a:ext cx="11124411" cy="3033225"/>
            <a:chOff x="793790" y="2671524"/>
            <a:chExt cx="7632025" cy="3244453"/>
          </a:xfrm>
        </p:grpSpPr>
        <p:sp>
          <p:nvSpPr>
            <p:cNvPr id="8" name="Text 3"/>
            <p:cNvSpPr/>
            <p:nvPr/>
          </p:nvSpPr>
          <p:spPr>
            <a:xfrm>
              <a:off x="4344948" y="2671524"/>
              <a:ext cx="4080867" cy="372070"/>
            </a:xfrm>
            <a:prstGeom prst="rect">
              <a:avLst/>
            </a:prstGeom>
            <a:noFill/>
            <a:ln/>
          </p:spPr>
          <p:txBody>
            <a:bodyPr wrap="none" lIns="0" tIns="0" rIns="0" bIns="0" rtlCol="0" anchor="t"/>
            <a:lstStyle/>
            <a:p>
              <a:pPr marL="0" indent="0" algn="just" rtl="1">
                <a:lnSpc>
                  <a:spcPts val="2900"/>
                </a:lnSpc>
                <a:buNone/>
              </a:pPr>
              <a:r>
                <a:rPr lang="en-US" b="1">
                  <a:solidFill>
                    <a:srgbClr val="3257B8"/>
                  </a:solidFill>
                  <a:latin typeface="Alexandria Bold" pitchFamily="34" charset="0"/>
                  <a:ea typeface="Alexandria Bold" pitchFamily="34" charset="-122"/>
                  <a:cs typeface="Alexandria Bold" pitchFamily="34" charset="-120"/>
                </a:rPr>
                <a:t>1970 </a:t>
              </a:r>
              <a:r>
                <a:rPr lang="ar-EG" b="1">
                  <a:solidFill>
                    <a:srgbClr val="3257B8"/>
                  </a:solidFill>
                  <a:latin typeface="Alexandria Bold" pitchFamily="34" charset="0"/>
                  <a:ea typeface="Alexandria Bold" pitchFamily="34" charset="-122"/>
                  <a:cs typeface="Alexandria Bold" pitchFamily="34" charset="-120"/>
                </a:rPr>
                <a:t> و</a:t>
              </a:r>
              <a:r>
                <a:rPr lang="en-US" b="1">
                  <a:solidFill>
                    <a:srgbClr val="3257B8"/>
                  </a:solidFill>
                  <a:latin typeface="Alexandria Bold" pitchFamily="34" charset="0"/>
                  <a:ea typeface="Alexandria Bold" pitchFamily="34" charset="-122"/>
                  <a:cs typeface="Alexandria Bold" pitchFamily="34" charset="-120"/>
                </a:rPr>
                <a:t>الانطلاق </a:t>
              </a:r>
              <a:r>
                <a:rPr lang="en-US" b="1" dirty="0">
                  <a:solidFill>
                    <a:srgbClr val="3257B8"/>
                  </a:solidFill>
                  <a:latin typeface="Alexandria Bold" pitchFamily="34" charset="0"/>
                  <a:ea typeface="Alexandria Bold" pitchFamily="34" charset="-122"/>
                  <a:cs typeface="Alexandria Bold" pitchFamily="34" charset="-120"/>
                </a:rPr>
                <a:t>من اليونسكو</a:t>
              </a:r>
              <a:endParaRPr lang="en-US" dirty="0"/>
            </a:p>
          </p:txBody>
        </p:sp>
        <p:sp>
          <p:nvSpPr>
            <p:cNvPr id="9" name="Text 4"/>
            <p:cNvSpPr/>
            <p:nvPr/>
          </p:nvSpPr>
          <p:spPr>
            <a:xfrm>
              <a:off x="793790" y="3241953"/>
              <a:ext cx="7632025"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بدأت مطالب الدول النامية بمعالجة اختلال النظام الاتصالي في المؤتمر العام لليونسكو عام 1970، عبر طرح مشكلة </a:t>
              </a:r>
              <a:r>
                <a:rPr lang="en-US" sz="1550" b="1" dirty="0">
                  <a:solidFill>
                    <a:srgbClr val="15213F"/>
                  </a:solidFill>
                  <a:latin typeface="Alexandria" pitchFamily="34" charset="0"/>
                  <a:ea typeface="Alexandria" pitchFamily="34" charset="-122"/>
                  <a:cs typeface="Alexandria" pitchFamily="34" charset="-120"/>
                </a:rPr>
                <a:t>عدم التوازن في تدفق الإعلام والمعلومات</a:t>
              </a:r>
              <a:r>
                <a:rPr lang="en-US" sz="1550" dirty="0">
                  <a:solidFill>
                    <a:srgbClr val="15213F"/>
                  </a:solidFill>
                  <a:latin typeface="Alexandria" pitchFamily="34" charset="0"/>
                  <a:ea typeface="Alexandria" pitchFamily="34" charset="-122"/>
                  <a:cs typeface="Alexandria" pitchFamily="34" charset="-120"/>
                </a:rPr>
                <a:t> بين الدول الصناعية المتقدمة والدول النامية. كانت هذه المرحلة بمثابة الشرارة الأولى لنقاش عالمي حول حق الشعوب في التعبير عن نفسها والوصول إلى المعلومات.</a:t>
              </a:r>
              <a:endParaRPr lang="en-US" sz="1550" dirty="0"/>
            </a:p>
          </p:txBody>
        </p:sp>
        <p:sp>
          <p:nvSpPr>
            <p:cNvPr id="11" name="Text 5"/>
            <p:cNvSpPr/>
            <p:nvPr/>
          </p:nvSpPr>
          <p:spPr>
            <a:xfrm>
              <a:off x="5448776" y="4710470"/>
              <a:ext cx="2977039" cy="372070"/>
            </a:xfrm>
            <a:prstGeom prst="rect">
              <a:avLst/>
            </a:prstGeom>
            <a:noFill/>
            <a:ln/>
          </p:spPr>
          <p:txBody>
            <a:bodyPr wrap="none" lIns="0" tIns="0" rIns="0" bIns="0" rtlCol="0" anchor="t"/>
            <a:lstStyle/>
            <a:p>
              <a:pPr marL="0" indent="0" algn="just" rtl="1">
                <a:lnSpc>
                  <a:spcPts val="2900"/>
                </a:lnSpc>
                <a:buNone/>
              </a:pPr>
              <a:r>
                <a:rPr lang="en-US" sz="2300" b="1" dirty="0">
                  <a:solidFill>
                    <a:srgbClr val="3257B8"/>
                  </a:solidFill>
                  <a:latin typeface="Alexandria Bold" pitchFamily="34" charset="0"/>
                  <a:ea typeface="Alexandria Bold" pitchFamily="34" charset="-122"/>
                  <a:cs typeface="Alexandria Bold" pitchFamily="34" charset="-120"/>
                </a:rPr>
                <a:t>المطلب الجوهري</a:t>
              </a:r>
              <a:endParaRPr lang="en-US" sz="2300" dirty="0"/>
            </a:p>
          </p:txBody>
        </p:sp>
        <p:sp>
          <p:nvSpPr>
            <p:cNvPr id="12" name="Text 6"/>
            <p:cNvSpPr/>
            <p:nvPr/>
          </p:nvSpPr>
          <p:spPr>
            <a:xfrm>
              <a:off x="793790" y="5280898"/>
              <a:ext cx="763202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ركّزت الدول النامية على ضرورة </a:t>
              </a:r>
              <a:r>
                <a:rPr lang="en-US" sz="1550" b="1" dirty="0">
                  <a:solidFill>
                    <a:srgbClr val="15213F"/>
                  </a:solidFill>
                  <a:latin typeface="Alexandria" pitchFamily="34" charset="0"/>
                  <a:ea typeface="Alexandria" pitchFamily="34" charset="-122"/>
                  <a:cs typeface="Alexandria" pitchFamily="34" charset="-120"/>
                </a:rPr>
                <a:t>تعديل التدفق الدولي للأنباء</a:t>
              </a:r>
              <a:r>
                <a:rPr lang="en-US" sz="1550" dirty="0">
                  <a:solidFill>
                    <a:srgbClr val="15213F"/>
                  </a:solidFill>
                  <a:latin typeface="Alexandria" pitchFamily="34" charset="0"/>
                  <a:ea typeface="Alexandria" pitchFamily="34" charset="-122"/>
                  <a:cs typeface="Alexandria" pitchFamily="34" charset="-120"/>
                </a:rPr>
                <a:t> ليصبح تبادليًا لا أحاديًا، بوصفه </a:t>
              </a:r>
              <a:r>
                <a:rPr lang="en-US" sz="1550" dirty="0">
                  <a:solidFill>
                    <a:srgbClr val="FFFFFF"/>
                  </a:solidFill>
                  <a:highlight>
                    <a:srgbClr val="3257B8"/>
                  </a:highlight>
                  <a:latin typeface="Alexandria" pitchFamily="34" charset="0"/>
                  <a:ea typeface="Alexandria" pitchFamily="34" charset="-122"/>
                  <a:cs typeface="Alexandria" pitchFamily="34" charset="-120"/>
                </a:rPr>
                <a:t>حقًا أساسيًا</a:t>
              </a:r>
              <a:r>
                <a:rPr lang="en-US" sz="1550" dirty="0">
                  <a:solidFill>
                    <a:srgbClr val="15213F"/>
                  </a:solidFill>
                  <a:latin typeface="Alexandria" pitchFamily="34" charset="0"/>
                  <a:ea typeface="Alexandria" pitchFamily="34" charset="-122"/>
                  <a:cs typeface="Alexandria" pitchFamily="34" charset="-120"/>
                </a:rPr>
                <a:t> يضمن لها التعريف بنفسها وإبراز قضاياها أمام العالم.</a:t>
              </a:r>
              <a:endParaRPr lang="en-US" sz="1550" dirty="0"/>
            </a:p>
          </p:txBody>
        </p:sp>
      </p:grpSp>
      <p:pic>
        <p:nvPicPr>
          <p:cNvPr id="14" name="Picture 13">
            <a:extLst>
              <a:ext uri="{FF2B5EF4-FFF2-40B4-BE49-F238E27FC236}">
                <a16:creationId xmlns:a16="http://schemas.microsoft.com/office/drawing/2014/main" id="{E52C6F45-0059-BBE4-D8B7-0062ED81128F}"/>
              </a:ext>
            </a:extLst>
          </p:cNvPr>
          <p:cNvPicPr>
            <a:picLocks noChangeAspect="1"/>
          </p:cNvPicPr>
          <p:nvPr/>
        </p:nvPicPr>
        <p:blipFill>
          <a:blip r:embed="rId3"/>
          <a:stretch>
            <a:fillRect/>
          </a:stretch>
        </p:blipFill>
        <p:spPr>
          <a:xfrm>
            <a:off x="1125773" y="1396403"/>
            <a:ext cx="1102780" cy="1102780"/>
          </a:xfrm>
          <a:prstGeom prst="ellipse">
            <a:avLst/>
          </a:prstGeom>
          <a:ln>
            <a:noFill/>
          </a:ln>
          <a:effectLst>
            <a:softEdge rad="112500"/>
          </a:effectLst>
        </p:spPr>
      </p:pic>
      <p:grpSp>
        <p:nvGrpSpPr>
          <p:cNvPr id="15" name="Group 14">
            <a:extLst>
              <a:ext uri="{FF2B5EF4-FFF2-40B4-BE49-F238E27FC236}">
                <a16:creationId xmlns:a16="http://schemas.microsoft.com/office/drawing/2014/main" id="{1CFCCEA4-1ED2-EE5C-CE2A-4472993259B0}"/>
              </a:ext>
            </a:extLst>
          </p:cNvPr>
          <p:cNvGrpSpPr/>
          <p:nvPr/>
        </p:nvGrpSpPr>
        <p:grpSpPr>
          <a:xfrm>
            <a:off x="575301" y="5266171"/>
            <a:ext cx="11041398" cy="1042624"/>
            <a:chOff x="8917543" y="5425083"/>
            <a:chExt cx="4926568" cy="1478280"/>
          </a:xfrm>
        </p:grpSpPr>
        <p:sp>
          <p:nvSpPr>
            <p:cNvPr id="16" name="Shape 7"/>
            <p:cNvSpPr/>
            <p:nvPr/>
          </p:nvSpPr>
          <p:spPr>
            <a:xfrm>
              <a:off x="8917543" y="5425083"/>
              <a:ext cx="4926568" cy="1478280"/>
            </a:xfrm>
            <a:prstGeom prst="roundRect">
              <a:avLst>
                <a:gd name="adj" fmla="val 5639"/>
              </a:avLst>
            </a:prstGeom>
            <a:solidFill>
              <a:srgbClr val="C3CFEF"/>
            </a:solidFill>
            <a:ln/>
          </p:spPr>
          <p:txBody>
            <a:bodyPr/>
            <a:lstStyle/>
            <a:p>
              <a:pPr algn="just"/>
              <a:endParaRPr lang="en-US"/>
            </a:p>
          </p:txBody>
        </p:sp>
        <p:pic>
          <p:nvPicPr>
            <p:cNvPr id="17" name="Image 1" descr="preencoded.png"/>
            <p:cNvPicPr>
              <a:picLocks noChangeAspect="1"/>
            </p:cNvPicPr>
            <p:nvPr/>
          </p:nvPicPr>
          <p:blipFill>
            <a:blip r:embed="rId4"/>
            <a:stretch>
              <a:fillRect/>
            </a:stretch>
          </p:blipFill>
          <p:spPr>
            <a:xfrm>
              <a:off x="9115901" y="5720358"/>
              <a:ext cx="248007" cy="198358"/>
            </a:xfrm>
            <a:prstGeom prst="rect">
              <a:avLst/>
            </a:prstGeom>
          </p:spPr>
        </p:pic>
        <p:sp>
          <p:nvSpPr>
            <p:cNvPr id="18" name="Text 8"/>
            <p:cNvSpPr/>
            <p:nvPr/>
          </p:nvSpPr>
          <p:spPr>
            <a:xfrm>
              <a:off x="9562267" y="5672971"/>
              <a:ext cx="4083487" cy="952619"/>
            </a:xfrm>
            <a:prstGeom prst="rect">
              <a:avLst/>
            </a:prstGeom>
            <a:noFill/>
            <a:ln/>
          </p:spPr>
          <p:txBody>
            <a:bodyPr wrap="square" lIns="0" tIns="0" rIns="0" bIns="0" rtlCol="0" anchor="t"/>
            <a:lstStyle/>
            <a:p>
              <a:pPr marL="0" indent="0" algn="just" rtl="1">
                <a:lnSpc>
                  <a:spcPts val="2500"/>
                </a:lnSpc>
                <a:buNone/>
              </a:pPr>
              <a:r>
                <a:rPr lang="en-US" sz="1550" b="1" dirty="0">
                  <a:solidFill>
                    <a:srgbClr val="000000"/>
                  </a:solidFill>
                  <a:latin typeface="Alexandria" pitchFamily="34" charset="0"/>
                  <a:ea typeface="Alexandria" pitchFamily="34" charset="-122"/>
                  <a:cs typeface="Alexandria" pitchFamily="34" charset="-120"/>
                </a:rPr>
                <a:t>نقطة تحول تاريخية:</a:t>
              </a:r>
              <a:r>
                <a:rPr lang="en-US" sz="1550" dirty="0">
                  <a:solidFill>
                    <a:srgbClr val="000000"/>
                  </a:solidFill>
                  <a:latin typeface="Alexandria" pitchFamily="34" charset="0"/>
                  <a:ea typeface="Alexandria" pitchFamily="34" charset="-122"/>
                  <a:cs typeface="Alexandria" pitchFamily="34" charset="-120"/>
                </a:rPr>
                <a:t> المؤتمر العام لليونسكو 1970 يمثل أول اعتراف رسمي بوجود اختلال في النظام الإعلامي العالمي</a:t>
              </a:r>
              <a:endParaRPr lang="en-US" sz="1550" dirty="0"/>
            </a:p>
          </p:txBody>
        </p:sp>
      </p:grpSp>
    </p:spTree>
    <p:extLst>
      <p:ext uri="{BB962C8B-B14F-4D97-AF65-F5344CB8AC3E}">
        <p14:creationId xmlns:p14="http://schemas.microsoft.com/office/powerpoint/2010/main" val="2683619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3D201-260B-6B9C-9AB1-3995086515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DEB3DA-1175-4CB1-4A26-7E48222E7581}"/>
              </a:ext>
            </a:extLst>
          </p:cNvPr>
          <p:cNvSpPr/>
          <p:nvPr/>
        </p:nvSpPr>
        <p:spPr>
          <a:xfrm>
            <a:off x="367990" y="1231789"/>
            <a:ext cx="11463454" cy="5235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537D92-B60B-76D3-41CC-E38F5992F6D1}"/>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نشأة وتطور الإعلام الجديد</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445AC883-56DE-8EE5-AFB7-D54054BC62F1}"/>
              </a:ext>
            </a:extLst>
          </p:cNvPr>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FB333E-53F5-EB68-0D2B-AEBDAAA9AF3A}"/>
              </a:ext>
            </a:extLst>
          </p:cNvPr>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1DE78B-FDAF-59A5-DBE3-0514C55B6D7A}"/>
              </a:ext>
            </a:extLst>
          </p:cNvPr>
          <p:cNvSpPr txBox="1"/>
          <p:nvPr/>
        </p:nvSpPr>
        <p:spPr>
          <a:xfrm>
            <a:off x="1194367" y="709704"/>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030A5A0-8FD2-37B7-3A34-39A15D8AC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1" name="Text 2"/>
          <p:cNvSpPr/>
          <p:nvPr/>
        </p:nvSpPr>
        <p:spPr>
          <a:xfrm>
            <a:off x="5589131" y="1425968"/>
            <a:ext cx="6063893" cy="607376"/>
          </a:xfrm>
          <a:prstGeom prst="rect">
            <a:avLst/>
          </a:prstGeom>
          <a:noFill/>
          <a:ln/>
        </p:spPr>
        <p:txBody>
          <a:bodyPr wrap="square" lIns="0" tIns="0" rIns="0" bIns="0" rtlCol="0" anchor="t"/>
          <a:lstStyle/>
          <a:p>
            <a:pPr marL="0" indent="0" algn="r">
              <a:lnSpc>
                <a:spcPct val="150000"/>
              </a:lnSpc>
              <a:buNone/>
            </a:pPr>
            <a:r>
              <a:rPr lang="en-US" sz="2000" b="1">
                <a:solidFill>
                  <a:srgbClr val="3257B8"/>
                </a:solidFill>
                <a:latin typeface="Alexandria Bold" pitchFamily="34" charset="0"/>
                <a:ea typeface="Alexandria Bold" pitchFamily="34" charset="-122"/>
                <a:cs typeface="Alexandria Bold" pitchFamily="34" charset="-120"/>
              </a:rPr>
              <a:t>1973 </a:t>
            </a:r>
            <a:r>
              <a:rPr lang="ar-EG" sz="2000" b="1">
                <a:solidFill>
                  <a:srgbClr val="3257B8"/>
                </a:solidFill>
                <a:latin typeface="Alexandria Bold" pitchFamily="34" charset="0"/>
                <a:ea typeface="Alexandria Bold" pitchFamily="34" charset="-122"/>
                <a:cs typeface="Alexandria Bold" pitchFamily="34" charset="-120"/>
              </a:rPr>
              <a:t>  </a:t>
            </a:r>
            <a:r>
              <a:rPr lang="en-US" sz="2000" b="1">
                <a:solidFill>
                  <a:srgbClr val="3257B8"/>
                </a:solidFill>
                <a:latin typeface="Alexandria Bold" pitchFamily="34" charset="0"/>
                <a:ea typeface="Alexandria Bold" pitchFamily="34" charset="-122"/>
                <a:cs typeface="Alexandria Bold" pitchFamily="34" charset="-120"/>
              </a:rPr>
              <a:t>التبلور </a:t>
            </a:r>
            <a:r>
              <a:rPr lang="en-US" sz="2000" b="1" dirty="0">
                <a:solidFill>
                  <a:srgbClr val="3257B8"/>
                </a:solidFill>
                <a:latin typeface="Alexandria Bold" pitchFamily="34" charset="0"/>
                <a:ea typeface="Alexandria Bold" pitchFamily="34" charset="-122"/>
                <a:cs typeface="Alexandria Bold" pitchFamily="34" charset="-120"/>
              </a:rPr>
              <a:t>السياسي عبر حركة عدم الانحياز</a:t>
            </a:r>
            <a:endParaRPr lang="en-US" sz="2000" dirty="0"/>
          </a:p>
        </p:txBody>
      </p:sp>
      <p:grpSp>
        <p:nvGrpSpPr>
          <p:cNvPr id="22" name="Group 21">
            <a:extLst>
              <a:ext uri="{FF2B5EF4-FFF2-40B4-BE49-F238E27FC236}">
                <a16:creationId xmlns:a16="http://schemas.microsoft.com/office/drawing/2014/main" id="{CDA09F03-A4BE-DDF2-A660-D68026F76BAE}"/>
              </a:ext>
            </a:extLst>
          </p:cNvPr>
          <p:cNvGrpSpPr/>
          <p:nvPr/>
        </p:nvGrpSpPr>
        <p:grpSpPr>
          <a:xfrm>
            <a:off x="520391" y="2074034"/>
            <a:ext cx="11151218" cy="4074262"/>
            <a:chOff x="782955" y="2501265"/>
            <a:chExt cx="7578090" cy="5192196"/>
          </a:xfrm>
        </p:grpSpPr>
        <p:sp>
          <p:nvSpPr>
            <p:cNvPr id="23" name="Shape 3"/>
            <p:cNvSpPr/>
            <p:nvPr/>
          </p:nvSpPr>
          <p:spPr>
            <a:xfrm>
              <a:off x="4657239" y="2552205"/>
              <a:ext cx="3691176" cy="3540324"/>
            </a:xfrm>
            <a:prstGeom prst="roundRect">
              <a:avLst>
                <a:gd name="adj" fmla="val 2322"/>
              </a:avLst>
            </a:prstGeom>
            <a:solidFill>
              <a:srgbClr val="E9ECF2"/>
            </a:solidFill>
            <a:ln w="7620">
              <a:solidFill>
                <a:srgbClr val="CFD2D8"/>
              </a:solidFill>
              <a:prstDash val="solid"/>
            </a:ln>
          </p:spPr>
          <p:txBody>
            <a:bodyPr/>
            <a:lstStyle/>
            <a:p>
              <a:pPr algn="just">
                <a:lnSpc>
                  <a:spcPct val="150000"/>
                </a:lnSpc>
              </a:pPr>
              <a:endParaRPr lang="en-US" sz="2000"/>
            </a:p>
          </p:txBody>
        </p:sp>
        <p:sp>
          <p:nvSpPr>
            <p:cNvPr id="24" name="Text 4"/>
            <p:cNvSpPr/>
            <p:nvPr/>
          </p:nvSpPr>
          <p:spPr>
            <a:xfrm>
              <a:off x="5061585" y="2704624"/>
              <a:ext cx="3096101" cy="305753"/>
            </a:xfrm>
            <a:prstGeom prst="rect">
              <a:avLst/>
            </a:prstGeom>
            <a:noFill/>
            <a:ln/>
          </p:spPr>
          <p:txBody>
            <a:bodyPr wrap="none" lIns="0" tIns="0" rIns="0" bIns="0" rtlCol="0" anchor="t"/>
            <a:lstStyle/>
            <a:p>
              <a:pPr marL="0" indent="0" algn="just" rtl="1">
                <a:lnSpc>
                  <a:spcPct val="150000"/>
                </a:lnSpc>
                <a:buNone/>
              </a:pPr>
              <a:r>
                <a:rPr lang="en-US" sz="2000" b="1" dirty="0">
                  <a:solidFill>
                    <a:srgbClr val="15213F"/>
                  </a:solidFill>
                  <a:latin typeface="Alexandria Bold" pitchFamily="34" charset="0"/>
                  <a:ea typeface="Alexandria Bold" pitchFamily="34" charset="-122"/>
                  <a:cs typeface="Alexandria Bold" pitchFamily="34" charset="-120"/>
                </a:rPr>
                <a:t>مؤتمر القمة الرابع - الجزائر</a:t>
              </a:r>
              <a:endParaRPr lang="en-US" sz="2000" dirty="0"/>
            </a:p>
          </p:txBody>
        </p:sp>
        <p:sp>
          <p:nvSpPr>
            <p:cNvPr id="26" name="Text 5"/>
            <p:cNvSpPr/>
            <p:nvPr/>
          </p:nvSpPr>
          <p:spPr>
            <a:xfrm>
              <a:off x="4817026" y="3411503"/>
              <a:ext cx="3340661" cy="2034160"/>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جاءت البداية العملية ضمن </a:t>
              </a:r>
              <a:r>
                <a:rPr lang="en-US" sz="1600" b="1" dirty="0">
                  <a:solidFill>
                    <a:srgbClr val="15213F"/>
                  </a:solidFill>
                  <a:latin typeface="Alexandria" pitchFamily="34" charset="0"/>
                  <a:ea typeface="Alexandria" pitchFamily="34" charset="-122"/>
                  <a:cs typeface="Alexandria" pitchFamily="34" charset="-120"/>
                </a:rPr>
                <a:t>حركة دول عدم الانحياز</a:t>
              </a:r>
              <a:r>
                <a:rPr lang="en-US" sz="1600" dirty="0">
                  <a:solidFill>
                    <a:srgbClr val="15213F"/>
                  </a:solidFill>
                  <a:latin typeface="Alexandria" pitchFamily="34" charset="0"/>
                  <a:ea typeface="Alexandria" pitchFamily="34" charset="-122"/>
                  <a:cs typeface="Alexandria" pitchFamily="34" charset="-120"/>
                </a:rPr>
                <a:t>، إذ أقرّ مؤتمر القمة الرابع في الجزائر عام 1973 ضرورة توحيد الموقف الإعلامي للدول النامية في مواجهة الهيمنة الإعلامية الغربية.</a:t>
              </a:r>
              <a:endParaRPr lang="en-US" sz="1600" dirty="0"/>
            </a:p>
          </p:txBody>
        </p:sp>
        <p:sp>
          <p:nvSpPr>
            <p:cNvPr id="27" name="Shape 6"/>
            <p:cNvSpPr/>
            <p:nvPr/>
          </p:nvSpPr>
          <p:spPr>
            <a:xfrm>
              <a:off x="782955" y="2501265"/>
              <a:ext cx="3691176" cy="3540323"/>
            </a:xfrm>
            <a:prstGeom prst="roundRect">
              <a:avLst>
                <a:gd name="adj" fmla="val 2322"/>
              </a:avLst>
            </a:prstGeom>
            <a:solidFill>
              <a:srgbClr val="E9ECF2"/>
            </a:solidFill>
            <a:ln w="7620">
              <a:solidFill>
                <a:srgbClr val="CFD2D8"/>
              </a:solidFill>
              <a:prstDash val="solid"/>
            </a:ln>
          </p:spPr>
          <p:txBody>
            <a:bodyPr/>
            <a:lstStyle/>
            <a:p>
              <a:pPr algn="just">
                <a:lnSpc>
                  <a:spcPct val="150000"/>
                </a:lnSpc>
              </a:pPr>
              <a:endParaRPr lang="en-US" sz="2000"/>
            </a:p>
          </p:txBody>
        </p:sp>
        <p:sp>
          <p:nvSpPr>
            <p:cNvPr id="28" name="Text 7"/>
            <p:cNvSpPr/>
            <p:nvPr/>
          </p:nvSpPr>
          <p:spPr>
            <a:xfrm>
              <a:off x="1823918" y="2704624"/>
              <a:ext cx="2446853" cy="305753"/>
            </a:xfrm>
            <a:prstGeom prst="rect">
              <a:avLst/>
            </a:prstGeom>
            <a:noFill/>
            <a:ln/>
          </p:spPr>
          <p:txBody>
            <a:bodyPr wrap="none" lIns="0" tIns="0" rIns="0" bIns="0" rtlCol="0" anchor="t"/>
            <a:lstStyle/>
            <a:p>
              <a:pPr marL="0" indent="0" algn="just" rtl="1">
                <a:lnSpc>
                  <a:spcPct val="150000"/>
                </a:lnSpc>
                <a:buNone/>
              </a:pPr>
              <a:r>
                <a:rPr lang="en-US" sz="2000" b="1" dirty="0">
                  <a:solidFill>
                    <a:srgbClr val="15213F"/>
                  </a:solidFill>
                  <a:latin typeface="Alexandria Bold" pitchFamily="34" charset="0"/>
                  <a:ea typeface="Alexandria Bold" pitchFamily="34" charset="-122"/>
                  <a:cs typeface="Alexandria Bold" pitchFamily="34" charset="-120"/>
                </a:rPr>
                <a:t>أهداف استراتيجية</a:t>
              </a:r>
              <a:endParaRPr lang="en-US" sz="2000" dirty="0"/>
            </a:p>
          </p:txBody>
        </p:sp>
        <p:sp>
          <p:nvSpPr>
            <p:cNvPr id="29" name="Text 8"/>
            <p:cNvSpPr/>
            <p:nvPr/>
          </p:nvSpPr>
          <p:spPr>
            <a:xfrm>
              <a:off x="986314" y="3127772"/>
              <a:ext cx="3284458" cy="626269"/>
            </a:xfrm>
            <a:prstGeom prst="rect">
              <a:avLst/>
            </a:prstGeom>
            <a:noFill/>
            <a:ln/>
          </p:spPr>
          <p:txBody>
            <a:bodyPr wrap="square" lIns="0" tIns="0" rIns="0" bIns="0" rtlCol="0" anchor="t"/>
            <a:lstStyle/>
            <a:p>
              <a:pPr marL="342900" indent="-342900"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توحيد الموقف الإعلامي للدول النامية</a:t>
              </a:r>
              <a:endParaRPr lang="en-US" sz="1600" dirty="0"/>
            </a:p>
          </p:txBody>
        </p:sp>
        <p:sp>
          <p:nvSpPr>
            <p:cNvPr id="30" name="Text 9"/>
            <p:cNvSpPr/>
            <p:nvPr/>
          </p:nvSpPr>
          <p:spPr>
            <a:xfrm>
              <a:off x="986314" y="3822502"/>
              <a:ext cx="3284458" cy="626269"/>
            </a:xfrm>
            <a:prstGeom prst="rect">
              <a:avLst/>
            </a:prstGeom>
            <a:noFill/>
            <a:ln/>
          </p:spPr>
          <p:txBody>
            <a:bodyPr wrap="square" lIns="0" tIns="0" rIns="0" bIns="0" rtlCol="0" anchor="t"/>
            <a:lstStyle/>
            <a:p>
              <a:pPr marL="342900" indent="-342900"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دعم تبادل الأفكار والمعلومات بين دول الجنوب</a:t>
              </a:r>
              <a:endParaRPr lang="en-US" sz="1600" dirty="0"/>
            </a:p>
          </p:txBody>
        </p:sp>
        <p:sp>
          <p:nvSpPr>
            <p:cNvPr id="31" name="Text 10"/>
            <p:cNvSpPr/>
            <p:nvPr/>
          </p:nvSpPr>
          <p:spPr>
            <a:xfrm>
              <a:off x="986314" y="4517231"/>
              <a:ext cx="3284458" cy="626269"/>
            </a:xfrm>
            <a:prstGeom prst="rect">
              <a:avLst/>
            </a:prstGeom>
            <a:noFill/>
            <a:ln/>
          </p:spPr>
          <p:txBody>
            <a:bodyPr wrap="square" lIns="0" tIns="0" rIns="0" bIns="0" rtlCol="0" anchor="t"/>
            <a:lstStyle/>
            <a:p>
              <a:pPr marL="342900" indent="-342900"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توسيع قنوات الاتصال المباشر فيما بينها</a:t>
              </a:r>
              <a:endParaRPr lang="en-US" sz="1600" dirty="0"/>
            </a:p>
          </p:txBody>
        </p:sp>
        <p:sp>
          <p:nvSpPr>
            <p:cNvPr id="32" name="Text 11"/>
            <p:cNvSpPr/>
            <p:nvPr/>
          </p:nvSpPr>
          <p:spPr>
            <a:xfrm>
              <a:off x="986314" y="5211961"/>
              <a:ext cx="3284458" cy="626269"/>
            </a:xfrm>
            <a:prstGeom prst="rect">
              <a:avLst/>
            </a:prstGeom>
            <a:noFill/>
            <a:ln/>
          </p:spPr>
          <p:txBody>
            <a:bodyPr wrap="square" lIns="0" tIns="0" rIns="0" bIns="0" rtlCol="0" anchor="t"/>
            <a:lstStyle/>
            <a:p>
              <a:pPr marL="342900" indent="-342900"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كسر احتكار الوكالات الإخبارية الغربية</a:t>
              </a:r>
              <a:endParaRPr lang="en-US" sz="1600" dirty="0"/>
            </a:p>
          </p:txBody>
        </p:sp>
        <p:sp>
          <p:nvSpPr>
            <p:cNvPr id="33" name="Shape 12"/>
            <p:cNvSpPr/>
            <p:nvPr/>
          </p:nvSpPr>
          <p:spPr>
            <a:xfrm>
              <a:off x="782955" y="6237327"/>
              <a:ext cx="7578090" cy="1456134"/>
            </a:xfrm>
            <a:prstGeom prst="roundRect">
              <a:avLst>
                <a:gd name="adj" fmla="val 5646"/>
              </a:avLst>
            </a:prstGeom>
            <a:solidFill>
              <a:srgbClr val="E9ECF2"/>
            </a:solidFill>
            <a:ln w="7620">
              <a:solidFill>
                <a:srgbClr val="CFD2D8"/>
              </a:solidFill>
              <a:prstDash val="solid"/>
            </a:ln>
          </p:spPr>
          <p:txBody>
            <a:bodyPr/>
            <a:lstStyle/>
            <a:p>
              <a:pPr algn="just">
                <a:lnSpc>
                  <a:spcPct val="150000"/>
                </a:lnSpc>
              </a:pPr>
              <a:endParaRPr lang="en-US" sz="2000"/>
            </a:p>
          </p:txBody>
        </p:sp>
        <p:sp>
          <p:nvSpPr>
            <p:cNvPr id="34" name="Text 13"/>
            <p:cNvSpPr/>
            <p:nvPr/>
          </p:nvSpPr>
          <p:spPr>
            <a:xfrm>
              <a:off x="5710833" y="6440686"/>
              <a:ext cx="2446853" cy="305753"/>
            </a:xfrm>
            <a:prstGeom prst="rect">
              <a:avLst/>
            </a:prstGeom>
            <a:noFill/>
            <a:ln/>
          </p:spPr>
          <p:txBody>
            <a:bodyPr wrap="none" lIns="0" tIns="0" rIns="0" bIns="0" rtlCol="0" anchor="t"/>
            <a:lstStyle/>
            <a:p>
              <a:pPr marL="0" indent="0" algn="just" rtl="1">
                <a:lnSpc>
                  <a:spcPct val="150000"/>
                </a:lnSpc>
                <a:buNone/>
              </a:pPr>
              <a:r>
                <a:rPr lang="en-US" sz="2000" b="1" dirty="0">
                  <a:solidFill>
                    <a:srgbClr val="15213F"/>
                  </a:solidFill>
                  <a:latin typeface="Alexandria Bold" pitchFamily="34" charset="0"/>
                  <a:ea typeface="Alexandria Bold" pitchFamily="34" charset="-122"/>
                  <a:cs typeface="Alexandria Bold" pitchFamily="34" charset="-120"/>
                </a:rPr>
                <a:t>الأثر السياسي</a:t>
              </a:r>
              <a:endParaRPr lang="en-US" sz="2000" dirty="0"/>
            </a:p>
          </p:txBody>
        </p:sp>
        <p:sp>
          <p:nvSpPr>
            <p:cNvPr id="35" name="Text 14"/>
            <p:cNvSpPr/>
            <p:nvPr/>
          </p:nvSpPr>
          <p:spPr>
            <a:xfrm>
              <a:off x="986314" y="6863834"/>
              <a:ext cx="7171373" cy="62626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شكّل هذا المؤتمر نقطة تحول حاسمة في تحويل المطالب من مجرد نقاشات أكاديمية إلى </a:t>
              </a:r>
              <a:r>
                <a:rPr lang="en-US" sz="1600" dirty="0">
                  <a:solidFill>
                    <a:srgbClr val="FFFFFF"/>
                  </a:solidFill>
                  <a:highlight>
                    <a:srgbClr val="3257B8"/>
                  </a:highlight>
                  <a:latin typeface="Alexandria" pitchFamily="34" charset="0"/>
                  <a:ea typeface="Alexandria" pitchFamily="34" charset="-122"/>
                  <a:cs typeface="Alexandria" pitchFamily="34" charset="-120"/>
                </a:rPr>
                <a:t>موقف سياسي موحد</a:t>
              </a:r>
              <a:r>
                <a:rPr lang="en-US" sz="1600" dirty="0">
                  <a:solidFill>
                    <a:srgbClr val="15213F"/>
                  </a:solidFill>
                  <a:latin typeface="Alexandria" pitchFamily="34" charset="0"/>
                  <a:ea typeface="Alexandria" pitchFamily="34" charset="-122"/>
                  <a:cs typeface="Alexandria" pitchFamily="34" charset="-120"/>
                </a:rPr>
                <a:t> تتبناه كتلة كبيرة من دول العالم الثالث.</a:t>
              </a:r>
              <a:endParaRPr lang="en-US" sz="1600" dirty="0"/>
            </a:p>
          </p:txBody>
        </p:sp>
      </p:grpSp>
    </p:spTree>
    <p:extLst>
      <p:ext uri="{BB962C8B-B14F-4D97-AF65-F5344CB8AC3E}">
        <p14:creationId xmlns:p14="http://schemas.microsoft.com/office/powerpoint/2010/main" val="3450534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4744E-AB75-4B71-40B6-A026E5DD23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A0248D-5226-E597-2264-42E50FF88385}"/>
              </a:ext>
            </a:extLst>
          </p:cNvPr>
          <p:cNvSpPr/>
          <p:nvPr/>
        </p:nvSpPr>
        <p:spPr>
          <a:xfrm>
            <a:off x="367990" y="1231789"/>
            <a:ext cx="11463454" cy="5235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D63B22B-244E-D690-AC70-4CABC154F767}"/>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نشأة وتطور الإعلام الجديد</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85D3442-2FE7-9268-DA4A-7E1D60EC92A0}"/>
              </a:ext>
            </a:extLst>
          </p:cNvPr>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215AC9-E85B-146C-CC95-91E9878CB4DC}"/>
              </a:ext>
            </a:extLst>
          </p:cNvPr>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EDE871-1CE9-3AAD-38D7-A0F4999645BF}"/>
              </a:ext>
            </a:extLst>
          </p:cNvPr>
          <p:cNvSpPr txBox="1"/>
          <p:nvPr/>
        </p:nvSpPr>
        <p:spPr>
          <a:xfrm>
            <a:off x="1194367" y="709704"/>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9F61256-919D-D446-B12E-97329FCABD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2"/>
          <p:cNvSpPr/>
          <p:nvPr/>
        </p:nvSpPr>
        <p:spPr>
          <a:xfrm>
            <a:off x="4149844" y="1327989"/>
            <a:ext cx="7556421" cy="746045"/>
          </a:xfrm>
          <a:prstGeom prst="rect">
            <a:avLst/>
          </a:prstGeom>
          <a:noFill/>
          <a:ln/>
        </p:spPr>
        <p:txBody>
          <a:bodyPr wrap="square" lIns="0" tIns="0" rIns="0" bIns="0" rtlCol="0" anchor="t"/>
          <a:lstStyle/>
          <a:p>
            <a:pPr marL="0" indent="0" algn="r" rtl="1">
              <a:lnSpc>
                <a:spcPts val="4850"/>
              </a:lnSpc>
              <a:buNone/>
            </a:pPr>
            <a:r>
              <a:rPr lang="en-US" sz="2000" b="1" dirty="0">
                <a:solidFill>
                  <a:srgbClr val="3257B8"/>
                </a:solidFill>
                <a:latin typeface="Alexandria Bold" pitchFamily="34" charset="0"/>
                <a:ea typeface="Alexandria Bold" pitchFamily="34" charset="-122"/>
                <a:cs typeface="Alexandria Bold" pitchFamily="34" charset="-120"/>
              </a:rPr>
              <a:t>التسعينيات والألفية الجديدة: تحولات جذرية</a:t>
            </a:r>
            <a:endParaRPr lang="en-US" sz="2000" dirty="0"/>
          </a:p>
        </p:txBody>
      </p:sp>
      <p:grpSp>
        <p:nvGrpSpPr>
          <p:cNvPr id="22" name="Group 21">
            <a:extLst>
              <a:ext uri="{FF2B5EF4-FFF2-40B4-BE49-F238E27FC236}">
                <a16:creationId xmlns:a16="http://schemas.microsoft.com/office/drawing/2014/main" id="{AFAFD0F1-D855-A6D5-1D15-AFE112CCFFA7}"/>
              </a:ext>
            </a:extLst>
          </p:cNvPr>
          <p:cNvGrpSpPr/>
          <p:nvPr/>
        </p:nvGrpSpPr>
        <p:grpSpPr>
          <a:xfrm>
            <a:off x="3111190" y="2033343"/>
            <a:ext cx="8497229" cy="4114953"/>
            <a:chOff x="6280190" y="2537936"/>
            <a:chExt cx="7556420" cy="5143857"/>
          </a:xfrm>
        </p:grpSpPr>
        <p:sp>
          <p:nvSpPr>
            <p:cNvPr id="8" name="Shape 3"/>
            <p:cNvSpPr/>
            <p:nvPr/>
          </p:nvSpPr>
          <p:spPr>
            <a:xfrm>
              <a:off x="13590508" y="2537936"/>
              <a:ext cx="22860" cy="5143857"/>
            </a:xfrm>
            <a:prstGeom prst="roundRect">
              <a:avLst>
                <a:gd name="adj" fmla="val 364651"/>
              </a:avLst>
            </a:prstGeom>
            <a:solidFill>
              <a:srgbClr val="CFD2D8"/>
            </a:solidFill>
            <a:ln/>
          </p:spPr>
          <p:txBody>
            <a:bodyPr/>
            <a:lstStyle/>
            <a:p>
              <a:endParaRPr lang="en-US"/>
            </a:p>
          </p:txBody>
        </p:sp>
        <p:sp>
          <p:nvSpPr>
            <p:cNvPr id="9" name="Shape 4"/>
            <p:cNvSpPr/>
            <p:nvPr/>
          </p:nvSpPr>
          <p:spPr>
            <a:xfrm>
              <a:off x="12817673" y="2749748"/>
              <a:ext cx="595313" cy="22860"/>
            </a:xfrm>
            <a:prstGeom prst="roundRect">
              <a:avLst>
                <a:gd name="adj" fmla="val 364651"/>
              </a:avLst>
            </a:prstGeom>
            <a:solidFill>
              <a:srgbClr val="CFD2D8"/>
            </a:solidFill>
            <a:ln/>
          </p:spPr>
          <p:txBody>
            <a:bodyPr/>
            <a:lstStyle/>
            <a:p>
              <a:endParaRPr lang="en-US"/>
            </a:p>
          </p:txBody>
        </p:sp>
        <p:sp>
          <p:nvSpPr>
            <p:cNvPr id="11" name="Shape 5"/>
            <p:cNvSpPr/>
            <p:nvPr/>
          </p:nvSpPr>
          <p:spPr>
            <a:xfrm>
              <a:off x="13390126" y="2537936"/>
              <a:ext cx="446484" cy="446484"/>
            </a:xfrm>
            <a:prstGeom prst="roundRect">
              <a:avLst>
                <a:gd name="adj" fmla="val 18670"/>
              </a:avLst>
            </a:prstGeom>
            <a:solidFill>
              <a:srgbClr val="E9ECF2"/>
            </a:solidFill>
            <a:ln w="7620">
              <a:solidFill>
                <a:srgbClr val="CFD2D8"/>
              </a:solidFill>
              <a:prstDash val="solid"/>
            </a:ln>
          </p:spPr>
          <p:txBody>
            <a:bodyPr/>
            <a:lstStyle/>
            <a:p>
              <a:endParaRPr lang="en-US"/>
            </a:p>
          </p:txBody>
        </p:sp>
        <p:sp>
          <p:nvSpPr>
            <p:cNvPr id="12" name="Text 6"/>
            <p:cNvSpPr/>
            <p:nvPr/>
          </p:nvSpPr>
          <p:spPr>
            <a:xfrm>
              <a:off x="13464540" y="2575143"/>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1</a:t>
              </a:r>
              <a:endParaRPr lang="en-US" sz="2300" dirty="0"/>
            </a:p>
          </p:txBody>
        </p:sp>
        <p:sp>
          <p:nvSpPr>
            <p:cNvPr id="13" name="Text 7"/>
            <p:cNvSpPr/>
            <p:nvPr/>
          </p:nvSpPr>
          <p:spPr>
            <a:xfrm>
              <a:off x="9696688" y="2606159"/>
              <a:ext cx="2924294"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التسعينيات: تراجع الفكرة</a:t>
              </a:r>
              <a:endParaRPr lang="en-US" sz="1950" dirty="0"/>
            </a:p>
          </p:txBody>
        </p:sp>
        <p:sp>
          <p:nvSpPr>
            <p:cNvPr id="14" name="Text 8"/>
            <p:cNvSpPr/>
            <p:nvPr/>
          </p:nvSpPr>
          <p:spPr>
            <a:xfrm>
              <a:off x="6280190" y="3035379"/>
              <a:ext cx="6340793"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مع انهيار الاتحاد السوفيتي وتراجع الشيوعية كداعمة لفكرة "النظام الإعلامي الجديد"، </a:t>
              </a:r>
              <a:r>
                <a:rPr lang="en-US" sz="1550" b="1" dirty="0">
                  <a:solidFill>
                    <a:srgbClr val="15213F"/>
                  </a:solidFill>
                  <a:latin typeface="Alexandria" pitchFamily="34" charset="0"/>
                  <a:ea typeface="Alexandria" pitchFamily="34" charset="-122"/>
                  <a:cs typeface="Alexandria" pitchFamily="34" charset="-120"/>
                </a:rPr>
                <a:t>تخلّت اليونسكو</a:t>
              </a:r>
              <a:r>
                <a:rPr lang="en-US" sz="1550" dirty="0">
                  <a:solidFill>
                    <a:srgbClr val="15213F"/>
                  </a:solidFill>
                  <a:latin typeface="Alexandria" pitchFamily="34" charset="0"/>
                  <a:ea typeface="Alexandria" pitchFamily="34" charset="-122"/>
                  <a:cs typeface="Alexandria" pitchFamily="34" charset="-120"/>
                </a:rPr>
                <a:t> عن القضية باعتبارها ملفًا عالميًا. كان هذا إيذانًا بنهاية حقبة وبداية أخرى.</a:t>
              </a:r>
              <a:endParaRPr lang="en-US" sz="1550" dirty="0"/>
            </a:p>
          </p:txBody>
        </p:sp>
        <p:sp>
          <p:nvSpPr>
            <p:cNvPr id="15" name="Shape 9"/>
            <p:cNvSpPr/>
            <p:nvPr/>
          </p:nvSpPr>
          <p:spPr>
            <a:xfrm>
              <a:off x="12817673" y="4596646"/>
              <a:ext cx="595313" cy="22860"/>
            </a:xfrm>
            <a:prstGeom prst="roundRect">
              <a:avLst>
                <a:gd name="adj" fmla="val 364651"/>
              </a:avLst>
            </a:prstGeom>
            <a:solidFill>
              <a:srgbClr val="CFD2D8"/>
            </a:solidFill>
            <a:ln/>
          </p:spPr>
          <p:txBody>
            <a:bodyPr/>
            <a:lstStyle/>
            <a:p>
              <a:endParaRPr lang="en-US"/>
            </a:p>
          </p:txBody>
        </p:sp>
        <p:sp>
          <p:nvSpPr>
            <p:cNvPr id="16" name="Shape 10"/>
            <p:cNvSpPr/>
            <p:nvPr/>
          </p:nvSpPr>
          <p:spPr>
            <a:xfrm>
              <a:off x="13390126" y="4384834"/>
              <a:ext cx="446484" cy="446484"/>
            </a:xfrm>
            <a:prstGeom prst="roundRect">
              <a:avLst>
                <a:gd name="adj" fmla="val 18670"/>
              </a:avLst>
            </a:prstGeom>
            <a:solidFill>
              <a:srgbClr val="E9ECF2"/>
            </a:solidFill>
            <a:ln w="7620">
              <a:solidFill>
                <a:srgbClr val="CFD2D8"/>
              </a:solidFill>
              <a:prstDash val="solid"/>
            </a:ln>
          </p:spPr>
          <p:txBody>
            <a:bodyPr/>
            <a:lstStyle/>
            <a:p>
              <a:endParaRPr lang="en-US"/>
            </a:p>
          </p:txBody>
        </p:sp>
        <p:sp>
          <p:nvSpPr>
            <p:cNvPr id="17" name="Text 11"/>
            <p:cNvSpPr/>
            <p:nvPr/>
          </p:nvSpPr>
          <p:spPr>
            <a:xfrm>
              <a:off x="13464540" y="4422041"/>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2</a:t>
              </a:r>
              <a:endParaRPr lang="en-US" sz="2300" dirty="0"/>
            </a:p>
          </p:txBody>
        </p:sp>
        <p:sp>
          <p:nvSpPr>
            <p:cNvPr id="18" name="Text 12"/>
            <p:cNvSpPr/>
            <p:nvPr/>
          </p:nvSpPr>
          <p:spPr>
            <a:xfrm>
              <a:off x="9173647" y="4453057"/>
              <a:ext cx="3447336"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انتقال النقاش خارج اليونسكو</a:t>
              </a:r>
              <a:endParaRPr lang="en-US" sz="1950" dirty="0"/>
            </a:p>
          </p:txBody>
        </p:sp>
        <p:sp>
          <p:nvSpPr>
            <p:cNvPr id="19" name="Text 13"/>
            <p:cNvSpPr/>
            <p:nvPr/>
          </p:nvSpPr>
          <p:spPr>
            <a:xfrm>
              <a:off x="6280190" y="4882277"/>
              <a:ext cx="6340793"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خرجت المؤتمرات والنقاشات إلى أطر دولية ذات طابع </a:t>
              </a:r>
              <a:r>
                <a:rPr lang="en-US" sz="1550" dirty="0">
                  <a:solidFill>
                    <a:srgbClr val="FFFFFF"/>
                  </a:solidFill>
                  <a:highlight>
                    <a:srgbClr val="3257B8"/>
                  </a:highlight>
                  <a:latin typeface="Alexandria" pitchFamily="34" charset="0"/>
                  <a:ea typeface="Alexandria" pitchFamily="34" charset="-122"/>
                  <a:cs typeface="Alexandria" pitchFamily="34" charset="-120"/>
                </a:rPr>
                <a:t>اقتصادي وتقني</a:t>
              </a:r>
              <a:r>
                <a:rPr lang="en-US" sz="1550" dirty="0">
                  <a:solidFill>
                    <a:srgbClr val="15213F"/>
                  </a:solidFill>
                  <a:latin typeface="Alexandria" pitchFamily="34" charset="0"/>
                  <a:ea typeface="Alexandria" pitchFamily="34" charset="-122"/>
                  <a:cs typeface="Alexandria" pitchFamily="34" charset="-120"/>
                </a:rPr>
                <a:t>، وتبنّتها منظمات مثل: منظمة التجارة العالمية، ومنظمة التعاون والتنمية الاقتصادية، والاتحاد الدولي للاتصالات.</a:t>
              </a:r>
              <a:endParaRPr lang="en-US" sz="1550" dirty="0"/>
            </a:p>
          </p:txBody>
        </p:sp>
        <p:sp>
          <p:nvSpPr>
            <p:cNvPr id="20" name="Shape 14"/>
            <p:cNvSpPr/>
            <p:nvPr/>
          </p:nvSpPr>
          <p:spPr>
            <a:xfrm>
              <a:off x="12817673" y="6443543"/>
              <a:ext cx="595313" cy="22860"/>
            </a:xfrm>
            <a:prstGeom prst="roundRect">
              <a:avLst>
                <a:gd name="adj" fmla="val 364651"/>
              </a:avLst>
            </a:prstGeom>
            <a:solidFill>
              <a:srgbClr val="CFD2D8"/>
            </a:solidFill>
            <a:ln/>
          </p:spPr>
          <p:txBody>
            <a:bodyPr/>
            <a:lstStyle/>
            <a:p>
              <a:endParaRPr lang="en-US"/>
            </a:p>
          </p:txBody>
        </p:sp>
        <p:sp>
          <p:nvSpPr>
            <p:cNvPr id="21" name="Shape 15"/>
            <p:cNvSpPr/>
            <p:nvPr/>
          </p:nvSpPr>
          <p:spPr>
            <a:xfrm>
              <a:off x="13390126" y="6231731"/>
              <a:ext cx="446484" cy="446484"/>
            </a:xfrm>
            <a:prstGeom prst="roundRect">
              <a:avLst>
                <a:gd name="adj" fmla="val 18670"/>
              </a:avLst>
            </a:prstGeom>
            <a:solidFill>
              <a:srgbClr val="E9ECF2"/>
            </a:solidFill>
            <a:ln w="7620">
              <a:solidFill>
                <a:srgbClr val="CFD2D8"/>
              </a:solidFill>
              <a:prstDash val="solid"/>
            </a:ln>
          </p:spPr>
          <p:txBody>
            <a:bodyPr/>
            <a:lstStyle/>
            <a:p>
              <a:endParaRPr lang="en-US"/>
            </a:p>
          </p:txBody>
        </p:sp>
        <p:sp>
          <p:nvSpPr>
            <p:cNvPr id="23" name="Text 16"/>
            <p:cNvSpPr/>
            <p:nvPr/>
          </p:nvSpPr>
          <p:spPr>
            <a:xfrm>
              <a:off x="13464540" y="6268938"/>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3</a:t>
              </a:r>
              <a:endParaRPr lang="en-US" sz="2300" dirty="0"/>
            </a:p>
          </p:txBody>
        </p:sp>
        <p:sp>
          <p:nvSpPr>
            <p:cNvPr id="24" name="Text 17"/>
            <p:cNvSpPr/>
            <p:nvPr/>
          </p:nvSpPr>
          <p:spPr>
            <a:xfrm>
              <a:off x="8783479" y="6299954"/>
              <a:ext cx="3837503"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ظهور مصطلح "الفجوة الرقمية"</a:t>
              </a:r>
              <a:endParaRPr lang="en-US" sz="1950" dirty="0"/>
            </a:p>
          </p:txBody>
        </p:sp>
        <p:sp>
          <p:nvSpPr>
            <p:cNvPr id="26" name="Text 18"/>
            <p:cNvSpPr/>
            <p:nvPr/>
          </p:nvSpPr>
          <p:spPr>
            <a:xfrm>
              <a:off x="6280190" y="6729174"/>
              <a:ext cx="6340793"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أصبح التعبير الأبرز عن الاختلال بين الشمال والجنوب هو </a:t>
              </a:r>
              <a:r>
                <a:rPr lang="en-US" sz="1550" b="1" dirty="0">
                  <a:solidFill>
                    <a:srgbClr val="15213F"/>
                  </a:solidFill>
                  <a:latin typeface="Alexandria" pitchFamily="34" charset="0"/>
                  <a:ea typeface="Alexandria" pitchFamily="34" charset="-122"/>
                  <a:cs typeface="Alexandria" pitchFamily="34" charset="-120"/>
                </a:rPr>
                <a:t>الفجوة الرقمية</a:t>
              </a:r>
              <a:r>
                <a:rPr lang="en-US" sz="1550" dirty="0">
                  <a:solidFill>
                    <a:srgbClr val="15213F"/>
                  </a:solidFill>
                  <a:latin typeface="Alexandria" pitchFamily="34" charset="0"/>
                  <a:ea typeface="Alexandria" pitchFamily="34" charset="-122"/>
                  <a:cs typeface="Alexandria" pitchFamily="34" charset="-120"/>
                </a:rPr>
                <a:t> بدلًا من النظام الإعلامي الجديد، مما يعكس تحول الخطاب من السياسي إلى التقني.</a:t>
              </a:r>
              <a:endParaRPr lang="en-US" sz="1550" dirty="0"/>
            </a:p>
          </p:txBody>
        </p:sp>
      </p:grpSp>
      <p:pic>
        <p:nvPicPr>
          <p:cNvPr id="27" name="Picture 26">
            <a:extLst>
              <a:ext uri="{FF2B5EF4-FFF2-40B4-BE49-F238E27FC236}">
                <a16:creationId xmlns:a16="http://schemas.microsoft.com/office/drawing/2014/main" id="{7D02D4E6-F43E-7128-C7D1-0AA9FD812549}"/>
              </a:ext>
            </a:extLst>
          </p:cNvPr>
          <p:cNvPicPr>
            <a:picLocks noChangeAspect="1"/>
          </p:cNvPicPr>
          <p:nvPr/>
        </p:nvPicPr>
        <p:blipFill>
          <a:blip r:embed="rId3"/>
          <a:stretch>
            <a:fillRect/>
          </a:stretch>
        </p:blipFill>
        <p:spPr>
          <a:xfrm>
            <a:off x="433027" y="1633034"/>
            <a:ext cx="2455140" cy="473609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47829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3A788-A110-079C-428F-5B915ADA12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91EF9C-0C99-444B-C83E-BEF81571B816}"/>
              </a:ext>
            </a:extLst>
          </p:cNvPr>
          <p:cNvSpPr/>
          <p:nvPr/>
        </p:nvSpPr>
        <p:spPr>
          <a:xfrm>
            <a:off x="535260" y="1231788"/>
            <a:ext cx="11240428" cy="531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8A7CA7-C83B-05BE-E22B-37C0952D917F}"/>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نشأة وتطور الإعلام الجديد</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199BE65-99AE-BA49-8436-41E76538E999}"/>
              </a:ext>
            </a:extLst>
          </p:cNvPr>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11CFE3-359C-E673-B45A-7EFEC1E6EA23}"/>
              </a:ext>
            </a:extLst>
          </p:cNvPr>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081F19-1F04-76D4-826B-25767E868594}"/>
              </a:ext>
            </a:extLst>
          </p:cNvPr>
          <p:cNvSpPr txBox="1"/>
          <p:nvPr/>
        </p:nvSpPr>
        <p:spPr>
          <a:xfrm>
            <a:off x="1194367" y="709704"/>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837C2CD-482B-FA3F-E247-680530EC05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2"/>
          <p:cNvSpPr/>
          <p:nvPr/>
        </p:nvSpPr>
        <p:spPr>
          <a:xfrm>
            <a:off x="3806235" y="1345306"/>
            <a:ext cx="7850505" cy="451961"/>
          </a:xfrm>
          <a:prstGeom prst="rect">
            <a:avLst/>
          </a:prstGeom>
          <a:noFill/>
          <a:ln/>
        </p:spPr>
        <p:txBody>
          <a:bodyPr wrap="none" lIns="0" tIns="0" rIns="0" bIns="0" rtlCol="0" anchor="t"/>
          <a:lstStyle/>
          <a:p>
            <a:pPr marL="0" indent="0" algn="r" rtl="1">
              <a:lnSpc>
                <a:spcPts val="3550"/>
              </a:lnSpc>
              <a:buNone/>
            </a:pPr>
            <a:r>
              <a:rPr lang="en-US" sz="2000" b="1" dirty="0">
                <a:solidFill>
                  <a:srgbClr val="3257B8"/>
                </a:solidFill>
                <a:latin typeface="Alexandria Bold" pitchFamily="34" charset="0"/>
                <a:ea typeface="Alexandria Bold" pitchFamily="34" charset="-122"/>
                <a:cs typeface="Alexandria Bold" pitchFamily="34" charset="-120"/>
              </a:rPr>
              <a:t>مؤتمرا جنيف وتونس: نحو مجتمع المعلومات</a:t>
            </a:r>
            <a:endParaRPr lang="en-US" sz="2000" dirty="0"/>
          </a:p>
        </p:txBody>
      </p:sp>
      <p:grpSp>
        <p:nvGrpSpPr>
          <p:cNvPr id="19" name="Group 18">
            <a:extLst>
              <a:ext uri="{FF2B5EF4-FFF2-40B4-BE49-F238E27FC236}">
                <a16:creationId xmlns:a16="http://schemas.microsoft.com/office/drawing/2014/main" id="{59284529-CBFA-6EF3-10E6-6E37FA230993}"/>
              </a:ext>
            </a:extLst>
          </p:cNvPr>
          <p:cNvGrpSpPr/>
          <p:nvPr/>
        </p:nvGrpSpPr>
        <p:grpSpPr>
          <a:xfrm>
            <a:off x="724829" y="1947793"/>
            <a:ext cx="10864158" cy="4600552"/>
            <a:chOff x="2087285" y="4715828"/>
            <a:chExt cx="10463213" cy="3067883"/>
          </a:xfrm>
        </p:grpSpPr>
        <p:sp>
          <p:nvSpPr>
            <p:cNvPr id="2" name="Text 3"/>
            <p:cNvSpPr/>
            <p:nvPr/>
          </p:nvSpPr>
          <p:spPr>
            <a:xfrm>
              <a:off x="10735032" y="4715828"/>
              <a:ext cx="1807964" cy="225981"/>
            </a:xfrm>
            <a:prstGeom prst="rect">
              <a:avLst/>
            </a:prstGeom>
            <a:noFill/>
            <a:ln/>
          </p:spPr>
          <p:txBody>
            <a:bodyPr wrap="none" lIns="0" tIns="0" rIns="0" bIns="0" rtlCol="0" anchor="t"/>
            <a:lstStyle/>
            <a:p>
              <a:pPr marL="0" indent="0" algn="just" rtl="1">
                <a:lnSpc>
                  <a:spcPts val="1750"/>
                </a:lnSpc>
                <a:buNone/>
              </a:pPr>
              <a:r>
                <a:rPr lang="en-US" sz="1600" b="1">
                  <a:solidFill>
                    <a:srgbClr val="15213F"/>
                  </a:solidFill>
                  <a:latin typeface="Alexandria" pitchFamily="2" charset="-78"/>
                  <a:ea typeface="Alexandria Bold" pitchFamily="34" charset="-122"/>
                  <a:cs typeface="Alexandria" pitchFamily="2" charset="-78"/>
                </a:rPr>
                <a:t>2003 </a:t>
              </a:r>
              <a:r>
                <a:rPr lang="ar-EG" sz="1600" b="1">
                  <a:solidFill>
                    <a:srgbClr val="15213F"/>
                  </a:solidFill>
                  <a:latin typeface="Alexandria" pitchFamily="2" charset="-78"/>
                  <a:ea typeface="Alexandria Bold" pitchFamily="34" charset="-122"/>
                  <a:cs typeface="Alexandria" pitchFamily="2" charset="-78"/>
                </a:rPr>
                <a:t> </a:t>
              </a:r>
              <a:r>
                <a:rPr lang="en-US" sz="1600" b="1">
                  <a:solidFill>
                    <a:srgbClr val="15213F"/>
                  </a:solidFill>
                  <a:latin typeface="Alexandria" pitchFamily="2" charset="-78"/>
                  <a:ea typeface="Alexandria Bold" pitchFamily="34" charset="-122"/>
                  <a:cs typeface="Alexandria" pitchFamily="2" charset="-78"/>
                </a:rPr>
                <a:t>مؤتمر </a:t>
              </a:r>
              <a:r>
                <a:rPr lang="en-US" sz="1600" b="1" dirty="0">
                  <a:solidFill>
                    <a:srgbClr val="15213F"/>
                  </a:solidFill>
                  <a:latin typeface="Alexandria" pitchFamily="2" charset="-78"/>
                  <a:ea typeface="Alexandria Bold" pitchFamily="34" charset="-122"/>
                  <a:cs typeface="Alexandria" pitchFamily="2" charset="-78"/>
                </a:rPr>
                <a:t>جنيف</a:t>
              </a:r>
              <a:endParaRPr lang="en-US" sz="1600" dirty="0">
                <a:latin typeface="Alexandria" pitchFamily="2" charset="-78"/>
                <a:cs typeface="Alexandria" pitchFamily="2" charset="-78"/>
              </a:endParaRPr>
            </a:p>
          </p:txBody>
        </p:sp>
        <p:sp>
          <p:nvSpPr>
            <p:cNvPr id="8" name="Text 4"/>
            <p:cNvSpPr/>
            <p:nvPr/>
          </p:nvSpPr>
          <p:spPr>
            <a:xfrm>
              <a:off x="7405568" y="5028486"/>
              <a:ext cx="5137428" cy="878680"/>
            </a:xfrm>
            <a:prstGeom prst="rect">
              <a:avLst/>
            </a:prstGeom>
            <a:noFill/>
            <a:ln/>
          </p:spPr>
          <p:txBody>
            <a:bodyPr wrap="square" lIns="0" tIns="0" rIns="0" bIns="0" rtlCol="0" anchor="t"/>
            <a:lstStyle/>
            <a:p>
              <a:pPr marL="0" indent="0" algn="just" rtl="1">
                <a:lnSpc>
                  <a:spcPts val="1800"/>
                </a:lnSpc>
                <a:buNone/>
              </a:pPr>
              <a:r>
                <a:rPr lang="en-US" sz="1600" dirty="0">
                  <a:solidFill>
                    <a:srgbClr val="15213F"/>
                  </a:solidFill>
                  <a:latin typeface="Alexandria" pitchFamily="2" charset="-78"/>
                  <a:ea typeface="Alexandria" pitchFamily="34" charset="-122"/>
                  <a:cs typeface="Alexandria" pitchFamily="2" charset="-78"/>
                </a:rPr>
                <a:t>أعلن المشاركون التزامهم ببناء </a:t>
              </a:r>
              <a:r>
                <a:rPr lang="en-US" sz="1600" b="1" dirty="0">
                  <a:solidFill>
                    <a:srgbClr val="15213F"/>
                  </a:solidFill>
                  <a:latin typeface="Alexandria" pitchFamily="2" charset="-78"/>
                  <a:ea typeface="Alexandria" pitchFamily="34" charset="-122"/>
                  <a:cs typeface="Alexandria" pitchFamily="2" charset="-78"/>
                </a:rPr>
                <a:t>مجتمع المعلومات</a:t>
              </a:r>
              <a:r>
                <a:rPr lang="en-US" sz="1600" dirty="0">
                  <a:solidFill>
                    <a:srgbClr val="15213F"/>
                  </a:solidFill>
                  <a:latin typeface="Alexandria" pitchFamily="2" charset="-78"/>
                  <a:ea typeface="Alexandria" pitchFamily="34" charset="-122"/>
                  <a:cs typeface="Alexandria" pitchFamily="2" charset="-78"/>
                </a:rPr>
                <a:t> وتقليص الفجوة بين الشمال والجنوب، مع التأكيد على استفادة جميع الدول من فرص تكنولوجيا المعلومات والاتصالات، وتعزيز التنوع الثقافي والاجتماعي.</a:t>
              </a:r>
              <a:endParaRPr lang="en-US" sz="1600" dirty="0">
                <a:latin typeface="Alexandria" pitchFamily="2" charset="-78"/>
                <a:cs typeface="Alexandria" pitchFamily="2" charset="-78"/>
              </a:endParaRPr>
            </a:p>
          </p:txBody>
        </p:sp>
        <p:sp>
          <p:nvSpPr>
            <p:cNvPr id="9" name="Text 5"/>
            <p:cNvSpPr/>
            <p:nvPr/>
          </p:nvSpPr>
          <p:spPr>
            <a:xfrm>
              <a:off x="5416868" y="4715828"/>
              <a:ext cx="1807964" cy="225981"/>
            </a:xfrm>
            <a:prstGeom prst="rect">
              <a:avLst/>
            </a:prstGeom>
            <a:noFill/>
            <a:ln/>
          </p:spPr>
          <p:txBody>
            <a:bodyPr wrap="none" lIns="0" tIns="0" rIns="0" bIns="0" rtlCol="0" anchor="t"/>
            <a:lstStyle/>
            <a:p>
              <a:pPr marL="0" indent="0" algn="just" rtl="1">
                <a:lnSpc>
                  <a:spcPts val="1750"/>
                </a:lnSpc>
                <a:buNone/>
              </a:pPr>
              <a:r>
                <a:rPr lang="en-US" sz="1600" b="1">
                  <a:solidFill>
                    <a:srgbClr val="15213F"/>
                  </a:solidFill>
                  <a:latin typeface="Alexandria" pitchFamily="2" charset="-78"/>
                  <a:ea typeface="Alexandria Bold" pitchFamily="34" charset="-122"/>
                  <a:cs typeface="Alexandria" pitchFamily="2" charset="-78"/>
                </a:rPr>
                <a:t>2005</a:t>
              </a:r>
              <a:r>
                <a:rPr lang="ar-EG" sz="1600" b="1">
                  <a:solidFill>
                    <a:srgbClr val="15213F"/>
                  </a:solidFill>
                  <a:latin typeface="Alexandria" pitchFamily="2" charset="-78"/>
                  <a:ea typeface="Alexandria Bold" pitchFamily="34" charset="-122"/>
                  <a:cs typeface="Alexandria" pitchFamily="2" charset="-78"/>
                </a:rPr>
                <a:t> </a:t>
              </a:r>
              <a:r>
                <a:rPr lang="en-US" sz="1600" b="1">
                  <a:solidFill>
                    <a:srgbClr val="15213F"/>
                  </a:solidFill>
                  <a:latin typeface="Alexandria" pitchFamily="2" charset="-78"/>
                  <a:ea typeface="Alexandria Bold" pitchFamily="34" charset="-122"/>
                  <a:cs typeface="Alexandria" pitchFamily="2" charset="-78"/>
                </a:rPr>
                <a:t>مؤتمر </a:t>
              </a:r>
              <a:r>
                <a:rPr lang="en-US" sz="1600" b="1" dirty="0">
                  <a:solidFill>
                    <a:srgbClr val="15213F"/>
                  </a:solidFill>
                  <a:latin typeface="Alexandria" pitchFamily="2" charset="-78"/>
                  <a:ea typeface="Alexandria Bold" pitchFamily="34" charset="-122"/>
                  <a:cs typeface="Alexandria" pitchFamily="2" charset="-78"/>
                </a:rPr>
                <a:t>تونس</a:t>
              </a:r>
              <a:endParaRPr lang="en-US" sz="1600" dirty="0">
                <a:latin typeface="Alexandria" pitchFamily="2" charset="-78"/>
                <a:cs typeface="Alexandria" pitchFamily="2" charset="-78"/>
              </a:endParaRPr>
            </a:p>
          </p:txBody>
        </p:sp>
        <p:sp>
          <p:nvSpPr>
            <p:cNvPr id="11" name="Text 6"/>
            <p:cNvSpPr/>
            <p:nvPr/>
          </p:nvSpPr>
          <p:spPr>
            <a:xfrm>
              <a:off x="2087285" y="5028486"/>
              <a:ext cx="5137547" cy="819729"/>
            </a:xfrm>
            <a:prstGeom prst="rect">
              <a:avLst/>
            </a:prstGeom>
            <a:noFill/>
            <a:ln/>
          </p:spPr>
          <p:txBody>
            <a:bodyPr wrap="square" lIns="0" tIns="0" rIns="0" bIns="0" rtlCol="0" anchor="t"/>
            <a:lstStyle/>
            <a:p>
              <a:pPr marL="0" indent="0" algn="just" rtl="1">
                <a:lnSpc>
                  <a:spcPts val="1800"/>
                </a:lnSpc>
                <a:buNone/>
              </a:pPr>
              <a:r>
                <a:rPr lang="en-US" sz="1600" dirty="0">
                  <a:solidFill>
                    <a:srgbClr val="15213F"/>
                  </a:solidFill>
                  <a:latin typeface="Alexandria" pitchFamily="2" charset="-78"/>
                  <a:ea typeface="Alexandria" pitchFamily="34" charset="-122"/>
                  <a:cs typeface="Alexandria" pitchFamily="2" charset="-78"/>
                </a:rPr>
                <a:t>جاء مؤتمر تونس بوصفه برنامجًا تكميليًا، وركّز على الالتزام بحرية التعبير وحرية تدفق المعلومات عالميًا، والاهتمام بالآليات المالية اللازمة لسد الفجوة الرقمية، ودعم حرية استخدام الإنترنت لجميع الشعوب.</a:t>
              </a:r>
              <a:endParaRPr lang="en-US" sz="1600" dirty="0">
                <a:latin typeface="Alexandria" pitchFamily="2" charset="-78"/>
                <a:cs typeface="Alexandria" pitchFamily="2" charset="-78"/>
              </a:endParaRPr>
            </a:p>
          </p:txBody>
        </p:sp>
        <p:sp>
          <p:nvSpPr>
            <p:cNvPr id="12" name="Shape 7"/>
            <p:cNvSpPr/>
            <p:nvPr/>
          </p:nvSpPr>
          <p:spPr>
            <a:xfrm>
              <a:off x="2087285" y="5957734"/>
              <a:ext cx="10455712" cy="25598"/>
            </a:xfrm>
            <a:prstGeom prst="rect">
              <a:avLst/>
            </a:prstGeom>
            <a:solidFill>
              <a:srgbClr val="15213F">
                <a:alpha val="50000"/>
              </a:srgbClr>
            </a:solidFill>
            <a:ln/>
          </p:spPr>
          <p:txBody>
            <a:bodyPr/>
            <a:lstStyle/>
            <a:p>
              <a:pPr algn="just"/>
              <a:endParaRPr lang="en-US" sz="1600">
                <a:latin typeface="Alexandria" pitchFamily="2" charset="-78"/>
                <a:cs typeface="Alexandria" pitchFamily="2" charset="-78"/>
              </a:endParaRPr>
            </a:p>
          </p:txBody>
        </p:sp>
        <p:sp>
          <p:nvSpPr>
            <p:cNvPr id="13" name="Text 8"/>
            <p:cNvSpPr/>
            <p:nvPr/>
          </p:nvSpPr>
          <p:spPr>
            <a:xfrm>
              <a:off x="4969073" y="6290429"/>
              <a:ext cx="2169557" cy="271105"/>
            </a:xfrm>
            <a:prstGeom prst="rect">
              <a:avLst/>
            </a:prstGeom>
            <a:noFill/>
            <a:ln/>
          </p:spPr>
          <p:txBody>
            <a:bodyPr wrap="none" lIns="0" tIns="0" rIns="0" bIns="0" rtlCol="0" anchor="t"/>
            <a:lstStyle/>
            <a:p>
              <a:pPr marL="0" indent="0" algn="just" rtl="1">
                <a:lnSpc>
                  <a:spcPts val="2100"/>
                </a:lnSpc>
                <a:buNone/>
              </a:pPr>
              <a:r>
                <a:rPr lang="en-US" sz="1600" b="1" dirty="0">
                  <a:solidFill>
                    <a:srgbClr val="3257B8"/>
                  </a:solidFill>
                  <a:latin typeface="Alexandria" pitchFamily="2" charset="-78"/>
                  <a:ea typeface="Alexandria Bold" pitchFamily="34" charset="-122"/>
                  <a:cs typeface="Alexandria" pitchFamily="2" charset="-78"/>
                </a:rPr>
                <a:t>المبادئ الأساسية</a:t>
              </a:r>
              <a:endParaRPr lang="en-US" sz="1600" dirty="0">
                <a:latin typeface="Alexandria" pitchFamily="2" charset="-78"/>
                <a:cs typeface="Alexandria" pitchFamily="2" charset="-78"/>
              </a:endParaRPr>
            </a:p>
          </p:txBody>
        </p:sp>
        <p:sp>
          <p:nvSpPr>
            <p:cNvPr id="14" name="Text 9"/>
            <p:cNvSpPr/>
            <p:nvPr/>
          </p:nvSpPr>
          <p:spPr>
            <a:xfrm>
              <a:off x="2087285" y="6706076"/>
              <a:ext cx="5051346" cy="231458"/>
            </a:xfrm>
            <a:prstGeom prst="rect">
              <a:avLst/>
            </a:prstGeom>
            <a:noFill/>
            <a:ln/>
          </p:spPr>
          <p:txBody>
            <a:bodyPr wrap="none" lIns="0" tIns="0" rIns="0" bIns="0" rtlCol="0" anchor="t"/>
            <a:lstStyle/>
            <a:p>
              <a:pPr marL="342900" indent="-342900" algn="just" rtl="1">
                <a:lnSpc>
                  <a:spcPts val="1800"/>
                </a:lnSpc>
                <a:buSzPct val="100000"/>
                <a:buChar char="•"/>
              </a:pPr>
              <a:r>
                <a:rPr lang="en-US" sz="1600" dirty="0">
                  <a:solidFill>
                    <a:srgbClr val="15213F"/>
                  </a:solidFill>
                  <a:latin typeface="Alexandria" pitchFamily="2" charset="-78"/>
                  <a:ea typeface="Alexandria" pitchFamily="34" charset="-122"/>
                  <a:cs typeface="Alexandria" pitchFamily="2" charset="-78"/>
                </a:rPr>
                <a:t>حرية التعبير وحرية تدفق المعلومات</a:t>
              </a:r>
              <a:endParaRPr lang="en-US" sz="1600" dirty="0">
                <a:latin typeface="Alexandria" pitchFamily="2" charset="-78"/>
                <a:cs typeface="Alexandria" pitchFamily="2" charset="-78"/>
              </a:endParaRPr>
            </a:p>
          </p:txBody>
        </p:sp>
        <p:sp>
          <p:nvSpPr>
            <p:cNvPr id="15" name="Text 10"/>
            <p:cNvSpPr/>
            <p:nvPr/>
          </p:nvSpPr>
          <p:spPr>
            <a:xfrm>
              <a:off x="2087285" y="6988135"/>
              <a:ext cx="5051346" cy="231458"/>
            </a:xfrm>
            <a:prstGeom prst="rect">
              <a:avLst/>
            </a:prstGeom>
            <a:noFill/>
            <a:ln/>
          </p:spPr>
          <p:txBody>
            <a:bodyPr wrap="none" lIns="0" tIns="0" rIns="0" bIns="0" rtlCol="0" anchor="t"/>
            <a:lstStyle/>
            <a:p>
              <a:pPr marL="342900" indent="-342900" algn="just" rtl="1">
                <a:lnSpc>
                  <a:spcPts val="1800"/>
                </a:lnSpc>
                <a:buSzPct val="100000"/>
                <a:buChar char="•"/>
              </a:pPr>
              <a:r>
                <a:rPr lang="en-US" sz="1600" dirty="0">
                  <a:solidFill>
                    <a:srgbClr val="15213F"/>
                  </a:solidFill>
                  <a:latin typeface="Alexandria" pitchFamily="2" charset="-78"/>
                  <a:ea typeface="Alexandria" pitchFamily="34" charset="-122"/>
                  <a:cs typeface="Alexandria" pitchFamily="2" charset="-78"/>
                </a:rPr>
                <a:t>الآليات المالية لسد الفجوة الرقمية</a:t>
              </a:r>
              <a:endParaRPr lang="en-US" sz="1600" dirty="0">
                <a:latin typeface="Alexandria" pitchFamily="2" charset="-78"/>
                <a:cs typeface="Alexandria" pitchFamily="2" charset="-78"/>
              </a:endParaRPr>
            </a:p>
          </p:txBody>
        </p:sp>
        <p:sp>
          <p:nvSpPr>
            <p:cNvPr id="16" name="Text 11"/>
            <p:cNvSpPr/>
            <p:nvPr/>
          </p:nvSpPr>
          <p:spPr>
            <a:xfrm>
              <a:off x="2087285" y="7270194"/>
              <a:ext cx="5051346" cy="231458"/>
            </a:xfrm>
            <a:prstGeom prst="rect">
              <a:avLst/>
            </a:prstGeom>
            <a:noFill/>
            <a:ln/>
          </p:spPr>
          <p:txBody>
            <a:bodyPr wrap="none" lIns="0" tIns="0" rIns="0" bIns="0" rtlCol="0" anchor="t"/>
            <a:lstStyle/>
            <a:p>
              <a:pPr marL="342900" indent="-342900" algn="just" rtl="1">
                <a:lnSpc>
                  <a:spcPts val="1800"/>
                </a:lnSpc>
                <a:buSzPct val="100000"/>
                <a:buChar char="•"/>
              </a:pPr>
              <a:r>
                <a:rPr lang="en-US" sz="1600" dirty="0">
                  <a:solidFill>
                    <a:srgbClr val="15213F"/>
                  </a:solidFill>
                  <a:latin typeface="Alexandria" pitchFamily="2" charset="-78"/>
                  <a:ea typeface="Alexandria" pitchFamily="34" charset="-122"/>
                  <a:cs typeface="Alexandria" pitchFamily="2" charset="-78"/>
                </a:rPr>
                <a:t>حرية استخدام الإنترنت للجميع</a:t>
              </a:r>
              <a:endParaRPr lang="en-US" sz="1600" dirty="0">
                <a:latin typeface="Alexandria" pitchFamily="2" charset="-78"/>
                <a:cs typeface="Alexandria" pitchFamily="2" charset="-78"/>
              </a:endParaRPr>
            </a:p>
          </p:txBody>
        </p:sp>
        <p:sp>
          <p:nvSpPr>
            <p:cNvPr id="17" name="Text 12"/>
            <p:cNvSpPr/>
            <p:nvPr/>
          </p:nvSpPr>
          <p:spPr>
            <a:xfrm>
              <a:off x="2087285" y="7552253"/>
              <a:ext cx="5051346" cy="231458"/>
            </a:xfrm>
            <a:prstGeom prst="rect">
              <a:avLst/>
            </a:prstGeom>
            <a:noFill/>
            <a:ln/>
          </p:spPr>
          <p:txBody>
            <a:bodyPr wrap="none" lIns="0" tIns="0" rIns="0" bIns="0" rtlCol="0" anchor="t"/>
            <a:lstStyle/>
            <a:p>
              <a:pPr marL="342900" indent="-342900" algn="just" rtl="1">
                <a:lnSpc>
                  <a:spcPts val="1800"/>
                </a:lnSpc>
                <a:buSzPct val="100000"/>
                <a:buChar char="•"/>
              </a:pPr>
              <a:r>
                <a:rPr lang="en-US" sz="1600" dirty="0">
                  <a:solidFill>
                    <a:srgbClr val="15213F"/>
                  </a:solidFill>
                  <a:latin typeface="Alexandria" pitchFamily="2" charset="-78"/>
                  <a:ea typeface="Alexandria" pitchFamily="34" charset="-122"/>
                  <a:cs typeface="Alexandria" pitchFamily="2" charset="-78"/>
                </a:rPr>
                <a:t>تمكين الأفراد من فرص التكنولوجيا</a:t>
              </a:r>
              <a:endParaRPr lang="en-US" sz="1600" dirty="0">
                <a:latin typeface="Alexandria" pitchFamily="2" charset="-78"/>
                <a:cs typeface="Alexandria" pitchFamily="2" charset="-78"/>
              </a:endParaRPr>
            </a:p>
          </p:txBody>
        </p:sp>
        <p:sp>
          <p:nvSpPr>
            <p:cNvPr id="18" name="Text 13"/>
            <p:cNvSpPr/>
            <p:nvPr/>
          </p:nvSpPr>
          <p:spPr>
            <a:xfrm>
              <a:off x="10380940" y="6290429"/>
              <a:ext cx="2169557" cy="271105"/>
            </a:xfrm>
            <a:prstGeom prst="rect">
              <a:avLst/>
            </a:prstGeom>
            <a:noFill/>
            <a:ln/>
          </p:spPr>
          <p:txBody>
            <a:bodyPr wrap="none" lIns="0" tIns="0" rIns="0" bIns="0" rtlCol="0" anchor="t"/>
            <a:lstStyle/>
            <a:p>
              <a:pPr marL="0" indent="0" algn="just" rtl="1">
                <a:lnSpc>
                  <a:spcPts val="2100"/>
                </a:lnSpc>
                <a:buNone/>
              </a:pPr>
              <a:r>
                <a:rPr lang="en-US" sz="1600" b="1" dirty="0">
                  <a:solidFill>
                    <a:srgbClr val="3257B8"/>
                  </a:solidFill>
                  <a:latin typeface="Alexandria" pitchFamily="2" charset="-78"/>
                  <a:ea typeface="Alexandria Bold" pitchFamily="34" charset="-122"/>
                  <a:cs typeface="Alexandria" pitchFamily="2" charset="-78"/>
                </a:rPr>
                <a:t>الأثر المباشر</a:t>
              </a:r>
              <a:endParaRPr lang="en-US" sz="1600" dirty="0">
                <a:latin typeface="Alexandria" pitchFamily="2" charset="-78"/>
                <a:cs typeface="Alexandria" pitchFamily="2" charset="-78"/>
              </a:endParaRPr>
            </a:p>
          </p:txBody>
        </p:sp>
        <p:sp>
          <p:nvSpPr>
            <p:cNvPr id="20" name="Text 14"/>
            <p:cNvSpPr/>
            <p:nvPr/>
          </p:nvSpPr>
          <p:spPr>
            <a:xfrm>
              <a:off x="7499152" y="6706076"/>
              <a:ext cx="5051346" cy="694373"/>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2" charset="-78"/>
                  <a:ea typeface="Alexandria" pitchFamily="34" charset="-122"/>
                  <a:cs typeface="Alexandria" pitchFamily="2" charset="-78"/>
                </a:rPr>
                <a:t>شهد العالم لاحقًا إصلاحات تكنولوجية في الاتصال والإعلام، خصوصًا </a:t>
              </a:r>
              <a:r>
                <a:rPr lang="en-US" sz="1600" dirty="0">
                  <a:solidFill>
                    <a:srgbClr val="FFFFFF"/>
                  </a:solidFill>
                  <a:highlight>
                    <a:srgbClr val="3257B8"/>
                  </a:highlight>
                  <a:latin typeface="Alexandria" pitchFamily="2" charset="-78"/>
                  <a:ea typeface="Alexandria" pitchFamily="34" charset="-122"/>
                  <a:cs typeface="Alexandria" pitchFamily="2" charset="-78"/>
                </a:rPr>
                <a:t>توسيع إتاحة الإنترنت</a:t>
              </a:r>
              <a:r>
                <a:rPr lang="en-US" sz="1600" dirty="0">
                  <a:solidFill>
                    <a:srgbClr val="15213F"/>
                  </a:solidFill>
                  <a:latin typeface="Alexandria" pitchFamily="2" charset="-78"/>
                  <a:ea typeface="Alexandria" pitchFamily="34" charset="-122"/>
                  <a:cs typeface="Alexandria" pitchFamily="2" charset="-78"/>
                </a:rPr>
                <a:t> لقطاعات واسعة من الجمهور في مختلف البلدان، مما غير وجه الإعلام العالمي.</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1991546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76BD0-CFDF-8216-20C3-8BAA59886C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EBA8AC-7D52-9025-1EE8-49A01A54B12C}"/>
              </a:ext>
            </a:extLst>
          </p:cNvPr>
          <p:cNvSpPr/>
          <p:nvPr/>
        </p:nvSpPr>
        <p:spPr>
          <a:xfrm>
            <a:off x="387708" y="1231788"/>
            <a:ext cx="11412870" cy="5392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DBB4A4-3193-E8FC-824C-C3B4516FAFC7}"/>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نشأة وتطور الإعلام الجديد</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1EF66BE9-7D2D-601E-EAE8-6268E7AF7592}"/>
              </a:ext>
            </a:extLst>
          </p:cNvPr>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87BCFA-1D4F-0426-9FB4-43BAB1A341D5}"/>
              </a:ext>
            </a:extLst>
          </p:cNvPr>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243459-0870-EC39-7901-B9B616A37C50}"/>
              </a:ext>
            </a:extLst>
          </p:cNvPr>
          <p:cNvSpPr txBox="1"/>
          <p:nvPr/>
        </p:nvSpPr>
        <p:spPr>
          <a:xfrm>
            <a:off x="1194367" y="709704"/>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FF29E8B-8655-8A05-CD59-6EB112258D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2"/>
          <p:cNvSpPr/>
          <p:nvPr/>
        </p:nvSpPr>
        <p:spPr>
          <a:xfrm>
            <a:off x="4140115" y="1387467"/>
            <a:ext cx="7215545" cy="491133"/>
          </a:xfrm>
          <a:prstGeom prst="rect">
            <a:avLst/>
          </a:prstGeom>
          <a:noFill/>
          <a:ln/>
        </p:spPr>
        <p:txBody>
          <a:bodyPr wrap="none" lIns="0" tIns="0" rIns="0" bIns="0" rtlCol="0" anchor="t"/>
          <a:lstStyle/>
          <a:p>
            <a:pPr marL="0" indent="0" algn="r" rtl="1">
              <a:lnSpc>
                <a:spcPts val="3850"/>
              </a:lnSpc>
              <a:buNone/>
            </a:pPr>
            <a:r>
              <a:rPr lang="en-US" sz="2000" b="1">
                <a:solidFill>
                  <a:srgbClr val="3257B8"/>
                </a:solidFill>
                <a:latin typeface="Alexandria Bold" pitchFamily="34" charset="0"/>
                <a:ea typeface="Alexandria Bold" pitchFamily="34" charset="-122"/>
                <a:cs typeface="Alexandria Bold" pitchFamily="34" charset="-120"/>
              </a:rPr>
              <a:t>الإنترنت</a:t>
            </a:r>
            <a:r>
              <a:rPr lang="ar-EG" sz="2000" b="1">
                <a:solidFill>
                  <a:srgbClr val="3257B8"/>
                </a:solidFill>
                <a:latin typeface="Alexandria Bold" pitchFamily="34" charset="0"/>
                <a:ea typeface="Alexandria Bold" pitchFamily="34" charset="-122"/>
                <a:cs typeface="Alexandria Bold" pitchFamily="34" charset="-120"/>
              </a:rPr>
              <a:t>:</a:t>
            </a:r>
            <a:r>
              <a:rPr lang="en-US" sz="2000" b="1">
                <a:solidFill>
                  <a:srgbClr val="3257B8"/>
                </a:solidFill>
                <a:latin typeface="Alexandria Bold" pitchFamily="34" charset="0"/>
                <a:ea typeface="Alexandria Bold" pitchFamily="34" charset="-122"/>
                <a:cs typeface="Alexandria Bold" pitchFamily="34" charset="-120"/>
              </a:rPr>
              <a:t> </a:t>
            </a:r>
            <a:r>
              <a:rPr lang="en-US" sz="2000" b="1" dirty="0">
                <a:solidFill>
                  <a:srgbClr val="3257B8"/>
                </a:solidFill>
                <a:latin typeface="Alexandria Bold" pitchFamily="34" charset="0"/>
                <a:ea typeface="Alexandria Bold" pitchFamily="34" charset="-122"/>
                <a:cs typeface="Alexandria Bold" pitchFamily="34" charset="-120"/>
              </a:rPr>
              <a:t>الوعاء الجديد للإعلام المعاصر</a:t>
            </a:r>
            <a:endParaRPr lang="en-US" sz="2000" dirty="0"/>
          </a:p>
        </p:txBody>
      </p:sp>
      <p:grpSp>
        <p:nvGrpSpPr>
          <p:cNvPr id="23" name="Group 22">
            <a:extLst>
              <a:ext uri="{FF2B5EF4-FFF2-40B4-BE49-F238E27FC236}">
                <a16:creationId xmlns:a16="http://schemas.microsoft.com/office/drawing/2014/main" id="{5FDB55B7-2906-3720-9D29-F6A7DA1C42F8}"/>
              </a:ext>
            </a:extLst>
          </p:cNvPr>
          <p:cNvGrpSpPr/>
          <p:nvPr/>
        </p:nvGrpSpPr>
        <p:grpSpPr>
          <a:xfrm>
            <a:off x="628531" y="2010251"/>
            <a:ext cx="10649414" cy="4300051"/>
            <a:chOff x="628531" y="2010251"/>
            <a:chExt cx="7886938" cy="5293639"/>
          </a:xfrm>
        </p:grpSpPr>
        <p:sp>
          <p:nvSpPr>
            <p:cNvPr id="4" name="Shape 3"/>
            <p:cNvSpPr/>
            <p:nvPr/>
          </p:nvSpPr>
          <p:spPr>
            <a:xfrm>
              <a:off x="4650581" y="2010251"/>
              <a:ext cx="3864888" cy="2303264"/>
            </a:xfrm>
            <a:prstGeom prst="roundRect">
              <a:avLst>
                <a:gd name="adj" fmla="val 2866"/>
              </a:avLst>
            </a:prstGeom>
            <a:solidFill>
              <a:srgbClr val="E9ECF2"/>
            </a:solidFill>
            <a:ln w="7620">
              <a:solidFill>
                <a:srgbClr val="CFD2D8"/>
              </a:solidFill>
              <a:prstDash val="solid"/>
            </a:ln>
          </p:spPr>
          <p:txBody>
            <a:bodyPr/>
            <a:lstStyle/>
            <a:p>
              <a:endParaRPr lang="en-US"/>
            </a:p>
          </p:txBody>
        </p:sp>
        <p:pic>
          <p:nvPicPr>
            <p:cNvPr id="8" name="Image 1" descr="preencoded.png"/>
            <p:cNvPicPr>
              <a:picLocks noChangeAspect="1"/>
            </p:cNvPicPr>
            <p:nvPr/>
          </p:nvPicPr>
          <p:blipFill>
            <a:blip r:embed="rId3"/>
            <a:stretch>
              <a:fillRect/>
            </a:stretch>
          </p:blipFill>
          <p:spPr>
            <a:xfrm>
              <a:off x="7879437" y="2174915"/>
              <a:ext cx="471368" cy="471368"/>
            </a:xfrm>
            <a:prstGeom prst="rect">
              <a:avLst/>
            </a:prstGeom>
          </p:spPr>
        </p:pic>
        <p:pic>
          <p:nvPicPr>
            <p:cNvPr id="9" name="Image 2"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009096" y="2304574"/>
              <a:ext cx="212050" cy="212050"/>
            </a:xfrm>
            <a:prstGeom prst="rect">
              <a:avLst/>
            </a:prstGeom>
          </p:spPr>
        </p:pic>
        <p:sp>
          <p:nvSpPr>
            <p:cNvPr id="11" name="Text 4"/>
            <p:cNvSpPr/>
            <p:nvPr/>
          </p:nvSpPr>
          <p:spPr>
            <a:xfrm>
              <a:off x="6366153" y="2803327"/>
              <a:ext cx="1984653" cy="245507"/>
            </a:xfrm>
            <a:prstGeom prst="rect">
              <a:avLst/>
            </a:prstGeom>
            <a:noFill/>
            <a:ln/>
          </p:spPr>
          <p:txBody>
            <a:bodyPr wrap="none" lIns="0" tIns="0" rIns="0" bIns="0" rtlCol="0" anchor="t"/>
            <a:lstStyle/>
            <a:p>
              <a:pPr marL="0" indent="0" algn="r" rtl="1">
                <a:lnSpc>
                  <a:spcPts val="1900"/>
                </a:lnSpc>
                <a:buNone/>
              </a:pPr>
              <a:r>
                <a:rPr lang="en-US" sz="1500" b="1" dirty="0">
                  <a:solidFill>
                    <a:srgbClr val="15213F"/>
                  </a:solidFill>
                  <a:latin typeface="Alexandria Bold" pitchFamily="34" charset="0"/>
                  <a:ea typeface="Alexandria Bold" pitchFamily="34" charset="-122"/>
                  <a:cs typeface="Alexandria Bold" pitchFamily="34" charset="-120"/>
                </a:rPr>
                <a:t>حاضنة الإعلام الجديد</a:t>
              </a:r>
              <a:endParaRPr lang="en-US" sz="1500" dirty="0"/>
            </a:p>
          </p:txBody>
        </p:sp>
        <p:sp>
          <p:nvSpPr>
            <p:cNvPr id="12" name="Text 5"/>
            <p:cNvSpPr/>
            <p:nvPr/>
          </p:nvSpPr>
          <p:spPr>
            <a:xfrm>
              <a:off x="4815245" y="3143012"/>
              <a:ext cx="3535561" cy="754380"/>
            </a:xfrm>
            <a:prstGeom prst="rect">
              <a:avLst/>
            </a:prstGeom>
            <a:noFill/>
            <a:ln/>
          </p:spPr>
          <p:txBody>
            <a:bodyPr wrap="square" lIns="0" tIns="0" rIns="0" bIns="0" rtlCol="0" anchor="t"/>
            <a:lstStyle/>
            <a:p>
              <a:pPr marL="0" indent="0" algn="just" rtl="1">
                <a:lnSpc>
                  <a:spcPts val="1950"/>
                </a:lnSpc>
                <a:buNone/>
              </a:pPr>
              <a:r>
                <a:rPr lang="en-US" sz="1600" dirty="0">
                  <a:solidFill>
                    <a:srgbClr val="15213F"/>
                  </a:solidFill>
                  <a:latin typeface="Alexandria" pitchFamily="34" charset="0"/>
                  <a:ea typeface="Alexandria" pitchFamily="34" charset="-122"/>
                  <a:cs typeface="Alexandria" pitchFamily="34" charset="-120"/>
                </a:rPr>
                <a:t>أصبحت شبكة الإنترنت الوعاء الأوسع الذي يحتضن </a:t>
              </a:r>
              <a:r>
                <a:rPr lang="en-US" sz="1600" b="1" dirty="0">
                  <a:solidFill>
                    <a:srgbClr val="15213F"/>
                  </a:solidFill>
                  <a:latin typeface="Alexandria" pitchFamily="34" charset="0"/>
                  <a:ea typeface="Alexandria" pitchFamily="34" charset="-122"/>
                  <a:cs typeface="Alexandria" pitchFamily="34" charset="-120"/>
                </a:rPr>
                <a:t>الإعلام الجديد</a:t>
              </a:r>
              <a:r>
                <a:rPr lang="en-US" sz="1600" dirty="0">
                  <a:solidFill>
                    <a:srgbClr val="15213F"/>
                  </a:solidFill>
                  <a:latin typeface="Alexandria" pitchFamily="34" charset="0"/>
                  <a:ea typeface="Alexandria" pitchFamily="34" charset="-122"/>
                  <a:cs typeface="Alexandria" pitchFamily="34" charset="-120"/>
                </a:rPr>
                <a:t> ويحدد ملامحه، محولةً إياه من حلم إلى واقع ملموس يعيشه الملايين يوميًا.</a:t>
              </a:r>
              <a:endParaRPr lang="en-US" sz="1600" dirty="0"/>
            </a:p>
          </p:txBody>
        </p:sp>
        <p:sp>
          <p:nvSpPr>
            <p:cNvPr id="13" name="Shape 6"/>
            <p:cNvSpPr/>
            <p:nvPr/>
          </p:nvSpPr>
          <p:spPr>
            <a:xfrm>
              <a:off x="628531" y="2010251"/>
              <a:ext cx="3865007" cy="2303265"/>
            </a:xfrm>
            <a:prstGeom prst="roundRect">
              <a:avLst>
                <a:gd name="adj" fmla="val 2866"/>
              </a:avLst>
            </a:prstGeom>
            <a:solidFill>
              <a:srgbClr val="E9ECF2"/>
            </a:solidFill>
            <a:ln w="7620">
              <a:solidFill>
                <a:srgbClr val="CFD2D8"/>
              </a:solidFill>
              <a:prstDash val="solid"/>
            </a:ln>
          </p:spPr>
          <p:txBody>
            <a:bodyPr/>
            <a:lstStyle/>
            <a:p>
              <a:endParaRPr lang="en-US"/>
            </a:p>
          </p:txBody>
        </p:sp>
        <p:pic>
          <p:nvPicPr>
            <p:cNvPr id="14" name="Image 3" descr="preencoded.png"/>
            <p:cNvPicPr>
              <a:picLocks noChangeAspect="1"/>
            </p:cNvPicPr>
            <p:nvPr/>
          </p:nvPicPr>
          <p:blipFill>
            <a:blip r:embed="rId6"/>
            <a:stretch>
              <a:fillRect/>
            </a:stretch>
          </p:blipFill>
          <p:spPr>
            <a:xfrm>
              <a:off x="3857506" y="2174915"/>
              <a:ext cx="471368" cy="471368"/>
            </a:xfrm>
            <a:prstGeom prst="rect">
              <a:avLst/>
            </a:prstGeom>
          </p:spPr>
        </p:pic>
        <p:pic>
          <p:nvPicPr>
            <p:cNvPr id="15" name="Image 4"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987165" y="2304574"/>
              <a:ext cx="212050" cy="212050"/>
            </a:xfrm>
            <a:prstGeom prst="rect">
              <a:avLst/>
            </a:prstGeom>
          </p:spPr>
        </p:pic>
        <p:sp>
          <p:nvSpPr>
            <p:cNvPr id="16" name="Text 7"/>
            <p:cNvSpPr/>
            <p:nvPr/>
          </p:nvSpPr>
          <p:spPr>
            <a:xfrm>
              <a:off x="2364581" y="2803327"/>
              <a:ext cx="1964293" cy="245507"/>
            </a:xfrm>
            <a:prstGeom prst="rect">
              <a:avLst/>
            </a:prstGeom>
            <a:noFill/>
            <a:ln/>
          </p:spPr>
          <p:txBody>
            <a:bodyPr wrap="none" lIns="0" tIns="0" rIns="0" bIns="0" rtlCol="0" anchor="t"/>
            <a:lstStyle/>
            <a:p>
              <a:pPr marL="0" indent="0" algn="r" rtl="1">
                <a:lnSpc>
                  <a:spcPts val="1900"/>
                </a:lnSpc>
                <a:buNone/>
              </a:pPr>
              <a:r>
                <a:rPr lang="en-US" sz="1500" b="1" dirty="0">
                  <a:solidFill>
                    <a:srgbClr val="15213F"/>
                  </a:solidFill>
                  <a:latin typeface="Alexandria Bold" pitchFamily="34" charset="0"/>
                  <a:ea typeface="Alexandria Bold" pitchFamily="34" charset="-122"/>
                  <a:cs typeface="Alexandria Bold" pitchFamily="34" charset="-120"/>
                </a:rPr>
                <a:t>مرونة الاستخدام</a:t>
              </a:r>
              <a:endParaRPr lang="en-US" sz="1500" dirty="0"/>
            </a:p>
          </p:txBody>
        </p:sp>
        <p:sp>
          <p:nvSpPr>
            <p:cNvPr id="17" name="Text 8"/>
            <p:cNvSpPr/>
            <p:nvPr/>
          </p:nvSpPr>
          <p:spPr>
            <a:xfrm>
              <a:off x="793194" y="3143012"/>
              <a:ext cx="3535680" cy="1005840"/>
            </a:xfrm>
            <a:prstGeom prst="rect">
              <a:avLst/>
            </a:prstGeom>
            <a:noFill/>
            <a:ln/>
          </p:spPr>
          <p:txBody>
            <a:bodyPr wrap="square" lIns="0" tIns="0" rIns="0" bIns="0" rtlCol="0" anchor="t"/>
            <a:lstStyle/>
            <a:p>
              <a:pPr marL="0" indent="0" algn="just" rtl="1">
                <a:lnSpc>
                  <a:spcPts val="1950"/>
                </a:lnSpc>
                <a:buNone/>
              </a:pPr>
              <a:r>
                <a:rPr lang="en-US" sz="1600" dirty="0">
                  <a:solidFill>
                    <a:srgbClr val="15213F"/>
                  </a:solidFill>
                  <a:latin typeface="Alexandria" pitchFamily="34" charset="0"/>
                  <a:ea typeface="Alexandria" pitchFamily="34" charset="-122"/>
                  <a:cs typeface="Alexandria" pitchFamily="34" charset="-120"/>
                </a:rPr>
                <a:t>وفرت الإنترنت </a:t>
              </a:r>
              <a:r>
                <a:rPr lang="en-US" sz="1600" dirty="0">
                  <a:solidFill>
                    <a:srgbClr val="FFFFFF"/>
                  </a:solidFill>
                  <a:highlight>
                    <a:srgbClr val="3257B8"/>
                  </a:highlight>
                  <a:latin typeface="Alexandria" pitchFamily="34" charset="0"/>
                  <a:ea typeface="Alexandria" pitchFamily="34" charset="-122"/>
                  <a:cs typeface="Alexandria" pitchFamily="34" charset="-120"/>
                </a:rPr>
                <a:t>مرونة عالية</a:t>
              </a:r>
              <a:r>
                <a:rPr lang="en-US" sz="1600" dirty="0">
                  <a:solidFill>
                    <a:srgbClr val="15213F"/>
                  </a:solidFill>
                  <a:latin typeface="Alexandria" pitchFamily="34" charset="0"/>
                  <a:ea typeface="Alexandria" pitchFamily="34" charset="-122"/>
                  <a:cs typeface="Alexandria" pitchFamily="34" charset="-120"/>
                </a:rPr>
                <a:t> في الاستخدام والتصفح، مما جعل الوصول إلى المعلومات أسهل وأسرع من أي وقت مضى، وكسرت احتكار المؤسسات الإعلامية التقليدية.</a:t>
              </a:r>
              <a:endParaRPr lang="en-US" sz="1600" dirty="0"/>
            </a:p>
          </p:txBody>
        </p:sp>
        <p:sp>
          <p:nvSpPr>
            <p:cNvPr id="18" name="Shape 9"/>
            <p:cNvSpPr/>
            <p:nvPr/>
          </p:nvSpPr>
          <p:spPr>
            <a:xfrm>
              <a:off x="628531" y="4470559"/>
              <a:ext cx="7886938" cy="1800344"/>
            </a:xfrm>
            <a:prstGeom prst="roundRect">
              <a:avLst>
                <a:gd name="adj" fmla="val 3666"/>
              </a:avLst>
            </a:prstGeom>
            <a:solidFill>
              <a:srgbClr val="E9ECF2"/>
            </a:solidFill>
            <a:ln w="7620">
              <a:solidFill>
                <a:srgbClr val="CFD2D8"/>
              </a:solidFill>
              <a:prstDash val="solid"/>
            </a:ln>
          </p:spPr>
          <p:txBody>
            <a:bodyPr/>
            <a:lstStyle/>
            <a:p>
              <a:endParaRPr lang="en-US"/>
            </a:p>
          </p:txBody>
        </p:sp>
        <p:pic>
          <p:nvPicPr>
            <p:cNvPr id="19" name="Image 5" descr="preencoded.png"/>
            <p:cNvPicPr>
              <a:picLocks noChangeAspect="1"/>
            </p:cNvPicPr>
            <p:nvPr/>
          </p:nvPicPr>
          <p:blipFill>
            <a:blip r:embed="rId9"/>
            <a:stretch>
              <a:fillRect/>
            </a:stretch>
          </p:blipFill>
          <p:spPr>
            <a:xfrm>
              <a:off x="7879437" y="4635222"/>
              <a:ext cx="471368" cy="471368"/>
            </a:xfrm>
            <a:prstGeom prst="rect">
              <a:avLst/>
            </a:prstGeom>
          </p:spPr>
        </p:pic>
        <p:pic>
          <p:nvPicPr>
            <p:cNvPr id="20" name="Image 6"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009096" y="4764881"/>
              <a:ext cx="212050" cy="212050"/>
            </a:xfrm>
            <a:prstGeom prst="rect">
              <a:avLst/>
            </a:prstGeom>
          </p:spPr>
        </p:pic>
        <p:sp>
          <p:nvSpPr>
            <p:cNvPr id="21" name="Text 10"/>
            <p:cNvSpPr/>
            <p:nvPr/>
          </p:nvSpPr>
          <p:spPr>
            <a:xfrm>
              <a:off x="6055162" y="5263634"/>
              <a:ext cx="2295644" cy="245507"/>
            </a:xfrm>
            <a:prstGeom prst="rect">
              <a:avLst/>
            </a:prstGeom>
            <a:noFill/>
            <a:ln/>
          </p:spPr>
          <p:txBody>
            <a:bodyPr wrap="none" lIns="0" tIns="0" rIns="0" bIns="0" rtlCol="0" anchor="t"/>
            <a:lstStyle/>
            <a:p>
              <a:pPr marL="0" indent="0" algn="r" rtl="1">
                <a:lnSpc>
                  <a:spcPts val="1900"/>
                </a:lnSpc>
                <a:buNone/>
              </a:pPr>
              <a:r>
                <a:rPr lang="en-US" sz="1500" b="1" dirty="0">
                  <a:solidFill>
                    <a:srgbClr val="15213F"/>
                  </a:solidFill>
                  <a:latin typeface="Alexandria Bold" pitchFamily="34" charset="0"/>
                  <a:ea typeface="Alexandria Bold" pitchFamily="34" charset="-122"/>
                  <a:cs typeface="Alexandria Bold" pitchFamily="34" charset="-120"/>
                </a:rPr>
                <a:t>حرية التبادل المعلوماتي</a:t>
              </a:r>
              <a:endParaRPr lang="en-US" sz="1500" dirty="0"/>
            </a:p>
          </p:txBody>
        </p:sp>
        <p:sp>
          <p:nvSpPr>
            <p:cNvPr id="22" name="Text 11"/>
            <p:cNvSpPr/>
            <p:nvPr/>
          </p:nvSpPr>
          <p:spPr>
            <a:xfrm>
              <a:off x="793194" y="5603319"/>
              <a:ext cx="7557611" cy="502920"/>
            </a:xfrm>
            <a:prstGeom prst="rect">
              <a:avLst/>
            </a:prstGeom>
            <a:noFill/>
            <a:ln/>
          </p:spPr>
          <p:txBody>
            <a:bodyPr wrap="square" lIns="0" tIns="0" rIns="0" bIns="0" rtlCol="0" anchor="t"/>
            <a:lstStyle/>
            <a:p>
              <a:pPr marL="0" indent="0" algn="just" rtl="1">
                <a:lnSpc>
                  <a:spcPts val="1950"/>
                </a:lnSpc>
                <a:buNone/>
              </a:pPr>
              <a:r>
                <a:rPr lang="en-US" sz="1600" dirty="0">
                  <a:solidFill>
                    <a:srgbClr val="15213F"/>
                  </a:solidFill>
                  <a:latin typeface="Alexandria" pitchFamily="34" charset="0"/>
                  <a:ea typeface="Alexandria" pitchFamily="34" charset="-122"/>
                  <a:cs typeface="Alexandria" pitchFamily="34" charset="-120"/>
                </a:rPr>
                <a:t>منحت حرية أكبر في الوصول إلى المعلومات وتبادلها عبر الحدود، محققة جزءًا كبيرًا من أحلام الدول النامية في السبعينيات بتدفق إعلامي متوازن.</a:t>
              </a:r>
              <a:endParaRPr lang="en-US" sz="1600" dirty="0"/>
            </a:p>
          </p:txBody>
        </p:sp>
        <p:sp>
          <p:nvSpPr>
            <p:cNvPr id="24" name="Text 12"/>
            <p:cNvSpPr/>
            <p:nvPr/>
          </p:nvSpPr>
          <p:spPr>
            <a:xfrm>
              <a:off x="628531" y="6624280"/>
              <a:ext cx="7651313" cy="502920"/>
            </a:xfrm>
            <a:prstGeom prst="rect">
              <a:avLst/>
            </a:prstGeom>
            <a:noFill/>
            <a:ln/>
          </p:spPr>
          <p:txBody>
            <a:bodyPr wrap="square" lIns="0" tIns="0" rIns="0" bIns="0" rtlCol="0" anchor="t"/>
            <a:lstStyle/>
            <a:p>
              <a:pPr marL="0" indent="0" algn="just" rtl="1">
                <a:lnSpc>
                  <a:spcPts val="1950"/>
                </a:lnSpc>
                <a:buNone/>
              </a:pPr>
              <a:r>
                <a:rPr lang="en-US" sz="1600" i="1" dirty="0">
                  <a:solidFill>
                    <a:srgbClr val="15213F"/>
                  </a:solidFill>
                  <a:latin typeface="Alexandria" pitchFamily="34" charset="0"/>
                  <a:ea typeface="Alexandria" pitchFamily="34" charset="-122"/>
                  <a:cs typeface="Alexandria" pitchFamily="34" charset="-120"/>
                </a:rPr>
                <a:t>"لقد تحول الحلم بنظام إعلامي عادل من مطلب سياسي في قاعات اليونسكو إلى واقع تقني في العالم الرقمي، حيث أصبح لكل فرد القدرة على أن يكون مرسلًا ومستقبلًا للمعلومات."</a:t>
              </a:r>
              <a:endParaRPr lang="en-US" sz="1600" dirty="0"/>
            </a:p>
          </p:txBody>
        </p:sp>
        <p:sp>
          <p:nvSpPr>
            <p:cNvPr id="26" name="Shape 13"/>
            <p:cNvSpPr/>
            <p:nvPr/>
          </p:nvSpPr>
          <p:spPr>
            <a:xfrm>
              <a:off x="8492609" y="6447592"/>
              <a:ext cx="22860" cy="856298"/>
            </a:xfrm>
            <a:prstGeom prst="rect">
              <a:avLst/>
            </a:prstGeom>
            <a:solidFill>
              <a:srgbClr val="3257B8"/>
            </a:solidFill>
            <a:ln/>
          </p:spPr>
          <p:txBody>
            <a:bodyPr/>
            <a:lstStyle/>
            <a:p>
              <a:endParaRPr lang="en-US"/>
            </a:p>
          </p:txBody>
        </p:sp>
      </p:grpSp>
      <p:pic>
        <p:nvPicPr>
          <p:cNvPr id="27" name="Image 0" descr="preencoded.png"/>
          <p:cNvPicPr>
            <a:picLocks noChangeAspect="1"/>
          </p:cNvPicPr>
          <p:nvPr/>
        </p:nvPicPr>
        <p:blipFill>
          <a:blip r:embed="rId12"/>
          <a:stretch>
            <a:fillRect/>
          </a:stretch>
        </p:blipFill>
        <p:spPr>
          <a:xfrm>
            <a:off x="2405476" y="118689"/>
            <a:ext cx="1404457" cy="2106686"/>
          </a:xfrm>
          <a:prstGeom prst="ellipse">
            <a:avLst/>
          </a:prstGeom>
          <a:ln>
            <a:noFill/>
          </a:ln>
          <a:effectLst>
            <a:softEdge rad="112500"/>
          </a:effectLst>
        </p:spPr>
      </p:pic>
    </p:spTree>
    <p:extLst>
      <p:ext uri="{BB962C8B-B14F-4D97-AF65-F5344CB8AC3E}">
        <p14:creationId xmlns:p14="http://schemas.microsoft.com/office/powerpoint/2010/main" val="2045495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ECF6B-7785-A8FF-8FF9-7D1CF21B49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7C816B-C688-7336-F690-B24612471FEE}"/>
              </a:ext>
            </a:extLst>
          </p:cNvPr>
          <p:cNvSpPr/>
          <p:nvPr/>
        </p:nvSpPr>
        <p:spPr>
          <a:xfrm>
            <a:off x="836340" y="1231789"/>
            <a:ext cx="10649415"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3C39A0-89E2-CA49-4C5A-351868B40397}"/>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نشأة وتطور الإعلام الجديد</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FB3566E-F8E4-9014-FDD7-4B1C6D783BDA}"/>
              </a:ext>
            </a:extLst>
          </p:cNvPr>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7F2559-6F27-2188-09A5-178E5D6CDC8B}"/>
              </a:ext>
            </a:extLst>
          </p:cNvPr>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F7F417B-3412-7BA8-1196-EB1AF0B7FAD5}"/>
              </a:ext>
            </a:extLst>
          </p:cNvPr>
          <p:cNvSpPr txBox="1"/>
          <p:nvPr/>
        </p:nvSpPr>
        <p:spPr>
          <a:xfrm>
            <a:off x="1194367" y="709704"/>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3AA0CE9-7BA3-04B1-7171-A6494912B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2">
            <a:extLst>
              <a:ext uri="{FF2B5EF4-FFF2-40B4-BE49-F238E27FC236}">
                <a16:creationId xmlns:a16="http://schemas.microsoft.com/office/drawing/2014/main" id="{98846381-C560-3084-C946-10D3EF6E936F}"/>
              </a:ext>
            </a:extLst>
          </p:cNvPr>
          <p:cNvSpPr/>
          <p:nvPr/>
        </p:nvSpPr>
        <p:spPr>
          <a:xfrm>
            <a:off x="3707000" y="1231789"/>
            <a:ext cx="7621191" cy="875586"/>
          </a:xfrm>
          <a:prstGeom prst="rect">
            <a:avLst/>
          </a:prstGeom>
          <a:noFill/>
          <a:ln/>
        </p:spPr>
        <p:txBody>
          <a:bodyPr wrap="square" lIns="0" tIns="0" rIns="0" bIns="0" rtlCol="0" anchor="t"/>
          <a:lstStyle/>
          <a:p>
            <a:pPr marL="0" indent="0" algn="r" rtl="1">
              <a:lnSpc>
                <a:spcPts val="4650"/>
              </a:lnSpc>
              <a:buNone/>
            </a:pPr>
            <a:r>
              <a:rPr lang="en-US" sz="2000" b="1" dirty="0">
                <a:solidFill>
                  <a:srgbClr val="3257B8"/>
                </a:solidFill>
                <a:latin typeface="Alexandria Bold" pitchFamily="34" charset="0"/>
                <a:ea typeface="Alexandria Bold" pitchFamily="34" charset="-122"/>
                <a:cs typeface="Alexandria Bold" pitchFamily="34" charset="-120"/>
              </a:rPr>
              <a:t>رحلة </a:t>
            </a:r>
            <a:r>
              <a:rPr lang="en-US" sz="2000" b="1">
                <a:solidFill>
                  <a:srgbClr val="3257B8"/>
                </a:solidFill>
                <a:latin typeface="Alexandria Bold" pitchFamily="34" charset="0"/>
                <a:ea typeface="Alexandria Bold" pitchFamily="34" charset="-122"/>
                <a:cs typeface="Alexandria Bold" pitchFamily="34" charset="-120"/>
              </a:rPr>
              <a:t>الويب:</a:t>
            </a:r>
            <a:r>
              <a:rPr lang="ar-EG" sz="2000" b="1">
                <a:solidFill>
                  <a:srgbClr val="3257B8"/>
                </a:solidFill>
                <a:latin typeface="Alexandria Bold" pitchFamily="34" charset="0"/>
                <a:ea typeface="Alexandria Bold" pitchFamily="34" charset="-122"/>
                <a:cs typeface="Alexandria Bold" pitchFamily="34" charset="-120"/>
              </a:rPr>
              <a:t> </a:t>
            </a:r>
            <a:r>
              <a:rPr lang="en-US" sz="2000" b="1">
                <a:solidFill>
                  <a:srgbClr val="3257B8"/>
                </a:solidFill>
                <a:latin typeface="Alexandria Bold" pitchFamily="34" charset="0"/>
                <a:ea typeface="Alexandria Bold" pitchFamily="34" charset="-122"/>
                <a:cs typeface="Alexandria Bold" pitchFamily="34" charset="-120"/>
              </a:rPr>
              <a:t>من </a:t>
            </a:r>
            <a:r>
              <a:rPr lang="en-US" sz="2000" b="1" dirty="0">
                <a:solidFill>
                  <a:srgbClr val="3257B8"/>
                </a:solidFill>
                <a:latin typeface="Alexandria Bold" pitchFamily="34" charset="0"/>
                <a:ea typeface="Alexandria Bold" pitchFamily="34" charset="-122"/>
                <a:cs typeface="Alexandria Bold" pitchFamily="34" charset="-120"/>
              </a:rPr>
              <a:t>القراءة إلى الملكية</a:t>
            </a:r>
            <a:endParaRPr lang="en-US" sz="2000" dirty="0"/>
          </a:p>
        </p:txBody>
      </p:sp>
      <p:grpSp>
        <p:nvGrpSpPr>
          <p:cNvPr id="4" name="Group 3">
            <a:extLst>
              <a:ext uri="{FF2B5EF4-FFF2-40B4-BE49-F238E27FC236}">
                <a16:creationId xmlns:a16="http://schemas.microsoft.com/office/drawing/2014/main" id="{40B9F44D-38E9-A926-5D2E-1D1DBB4E3C63}"/>
              </a:ext>
            </a:extLst>
          </p:cNvPr>
          <p:cNvGrpSpPr/>
          <p:nvPr/>
        </p:nvGrpSpPr>
        <p:grpSpPr>
          <a:xfrm>
            <a:off x="863809" y="1947793"/>
            <a:ext cx="7467599" cy="3941314"/>
            <a:chOff x="761345" y="2432328"/>
            <a:chExt cx="7621251" cy="5275779"/>
          </a:xfrm>
        </p:grpSpPr>
        <p:sp>
          <p:nvSpPr>
            <p:cNvPr id="8" name="Shape 3"/>
            <p:cNvSpPr/>
            <p:nvPr/>
          </p:nvSpPr>
          <p:spPr>
            <a:xfrm>
              <a:off x="975479" y="2432328"/>
              <a:ext cx="22860" cy="5275778"/>
            </a:xfrm>
            <a:prstGeom prst="roundRect">
              <a:avLst>
                <a:gd name="adj" fmla="val 349754"/>
              </a:avLst>
            </a:prstGeom>
            <a:solidFill>
              <a:srgbClr val="CFD2D8"/>
            </a:solidFill>
            <a:ln/>
          </p:spPr>
          <p:txBody>
            <a:bodyPr/>
            <a:lstStyle/>
            <a:p>
              <a:endParaRPr lang="en-US"/>
            </a:p>
          </p:txBody>
        </p:sp>
        <p:sp>
          <p:nvSpPr>
            <p:cNvPr id="9" name="Shape 4"/>
            <p:cNvSpPr/>
            <p:nvPr/>
          </p:nvSpPr>
          <p:spPr>
            <a:xfrm>
              <a:off x="1166753" y="2634972"/>
              <a:ext cx="571024" cy="22860"/>
            </a:xfrm>
            <a:prstGeom prst="roundRect">
              <a:avLst>
                <a:gd name="adj" fmla="val 349754"/>
              </a:avLst>
            </a:prstGeom>
            <a:solidFill>
              <a:srgbClr val="CFD2D8"/>
            </a:solidFill>
            <a:ln/>
          </p:spPr>
          <p:txBody>
            <a:bodyPr/>
            <a:lstStyle/>
            <a:p>
              <a:endParaRPr lang="en-US"/>
            </a:p>
          </p:txBody>
        </p:sp>
        <p:sp>
          <p:nvSpPr>
            <p:cNvPr id="11" name="Shape 5"/>
            <p:cNvSpPr/>
            <p:nvPr/>
          </p:nvSpPr>
          <p:spPr>
            <a:xfrm>
              <a:off x="761345" y="2432328"/>
              <a:ext cx="428268" cy="428268"/>
            </a:xfrm>
            <a:prstGeom prst="roundRect">
              <a:avLst>
                <a:gd name="adj" fmla="val 18669"/>
              </a:avLst>
            </a:prstGeom>
            <a:solidFill>
              <a:srgbClr val="E9ECF2"/>
            </a:solidFill>
            <a:ln w="7620">
              <a:solidFill>
                <a:srgbClr val="CFD2D8"/>
              </a:solidFill>
              <a:prstDash val="solid"/>
            </a:ln>
          </p:spPr>
          <p:txBody>
            <a:bodyPr/>
            <a:lstStyle/>
            <a:p>
              <a:endParaRPr lang="en-US"/>
            </a:p>
          </p:txBody>
        </p:sp>
        <p:sp>
          <p:nvSpPr>
            <p:cNvPr id="12" name="Text 6"/>
            <p:cNvSpPr/>
            <p:nvPr/>
          </p:nvSpPr>
          <p:spPr>
            <a:xfrm>
              <a:off x="832664" y="2467987"/>
              <a:ext cx="285512" cy="356830"/>
            </a:xfrm>
            <a:prstGeom prst="rect">
              <a:avLst/>
            </a:prstGeom>
            <a:noFill/>
            <a:ln/>
          </p:spPr>
          <p:txBody>
            <a:bodyPr wrap="none" lIns="0" tIns="0" rIns="0" bIns="0" rtlCol="0" anchor="t"/>
            <a:lstStyle/>
            <a:p>
              <a:pPr marL="0" indent="0" algn="ctr">
                <a:lnSpc>
                  <a:spcPts val="2200"/>
                </a:lnSpc>
                <a:buNone/>
              </a:pPr>
              <a:r>
                <a:rPr lang="en-US" sz="2200" b="1" dirty="0">
                  <a:solidFill>
                    <a:srgbClr val="15213F"/>
                  </a:solidFill>
                  <a:latin typeface="Alexandria Bold" pitchFamily="34" charset="0"/>
                  <a:ea typeface="Alexandria Bold" pitchFamily="34" charset="-122"/>
                  <a:cs typeface="Alexandria Bold" pitchFamily="34" charset="-120"/>
                </a:rPr>
                <a:t>1</a:t>
              </a:r>
              <a:endParaRPr lang="en-US" sz="2200" dirty="0"/>
            </a:p>
          </p:txBody>
        </p:sp>
        <p:sp>
          <p:nvSpPr>
            <p:cNvPr id="13" name="Text 7"/>
            <p:cNvSpPr/>
            <p:nvPr/>
          </p:nvSpPr>
          <p:spPr>
            <a:xfrm>
              <a:off x="1927384" y="2497693"/>
              <a:ext cx="2379464" cy="297418"/>
            </a:xfrm>
            <a:prstGeom prst="rect">
              <a:avLst/>
            </a:prstGeom>
            <a:noFill/>
            <a:ln/>
          </p:spPr>
          <p:txBody>
            <a:bodyPr wrap="none" lIns="0" tIns="0" rIns="0" bIns="0" rtlCol="0" anchor="t"/>
            <a:lstStyle/>
            <a:p>
              <a:pPr marL="0" indent="0" algn="l">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Web 1.0</a:t>
              </a:r>
              <a:endParaRPr lang="en-US" sz="1850" dirty="0"/>
            </a:p>
          </p:txBody>
        </p:sp>
        <p:sp>
          <p:nvSpPr>
            <p:cNvPr id="14" name="Text 8"/>
            <p:cNvSpPr/>
            <p:nvPr/>
          </p:nvSpPr>
          <p:spPr>
            <a:xfrm>
              <a:off x="1927384" y="2909292"/>
              <a:ext cx="6455212" cy="304562"/>
            </a:xfrm>
            <a:prstGeom prst="rect">
              <a:avLst/>
            </a:prstGeom>
            <a:noFill/>
            <a:ln/>
          </p:spPr>
          <p:txBody>
            <a:bodyPr wrap="none" lIns="0" tIns="0" rIns="0" bIns="0" rtlCol="0" anchor="t"/>
            <a:lstStyle/>
            <a:p>
              <a:pPr marL="0" indent="0" algn="l">
                <a:lnSpc>
                  <a:spcPts val="2350"/>
                </a:lnSpc>
                <a:buNone/>
              </a:pPr>
              <a:r>
                <a:rPr lang="en-US" sz="1450" b="1" dirty="0">
                  <a:solidFill>
                    <a:srgbClr val="15213F"/>
                  </a:solidFill>
                  <a:latin typeface="Alexandria" pitchFamily="34" charset="0"/>
                  <a:ea typeface="Alexandria" pitchFamily="34" charset="-122"/>
                  <a:cs typeface="Alexandria" pitchFamily="34" charset="-120"/>
                </a:rPr>
                <a:t>1990-2004</a:t>
              </a:r>
              <a:endParaRPr lang="en-US" sz="1450" dirty="0"/>
            </a:p>
          </p:txBody>
        </p:sp>
        <p:sp>
          <p:nvSpPr>
            <p:cNvPr id="15" name="Text 9"/>
            <p:cNvSpPr/>
            <p:nvPr/>
          </p:nvSpPr>
          <p:spPr>
            <a:xfrm>
              <a:off x="1927384" y="3328035"/>
              <a:ext cx="6455212" cy="609124"/>
            </a:xfrm>
            <a:prstGeom prst="rect">
              <a:avLst/>
            </a:prstGeom>
            <a:noFill/>
            <a:ln/>
          </p:spPr>
          <p:txBody>
            <a:bodyPr wrap="square" lIns="0" tIns="0" rIns="0" bIns="0" rtlCol="0" anchor="t"/>
            <a:lstStyle/>
            <a:p>
              <a:pPr marL="0" indent="0" algn="l" rtl="1">
                <a:lnSpc>
                  <a:spcPts val="2350"/>
                </a:lnSpc>
                <a:buNone/>
              </a:pPr>
              <a:r>
                <a:rPr lang="en-US" sz="1450" dirty="0">
                  <a:solidFill>
                    <a:srgbClr val="15213F"/>
                  </a:solidFill>
                  <a:latin typeface="Alexandria" pitchFamily="34" charset="0"/>
                  <a:ea typeface="Alexandria" pitchFamily="34" charset="-122"/>
                  <a:cs typeface="Alexandria" pitchFamily="34" charset="-120"/>
                </a:rPr>
                <a:t>عصر القراءة فقط. مواقع ثابتة، محتوى أحادي الاتجاه، المستخدم متلقي سلبي</a:t>
              </a:r>
              <a:endParaRPr lang="en-US" sz="1450" dirty="0"/>
            </a:p>
          </p:txBody>
        </p:sp>
        <p:sp>
          <p:nvSpPr>
            <p:cNvPr id="16" name="Shape 10"/>
            <p:cNvSpPr/>
            <p:nvPr/>
          </p:nvSpPr>
          <p:spPr>
            <a:xfrm>
              <a:off x="1166753" y="4520446"/>
              <a:ext cx="571024" cy="22860"/>
            </a:xfrm>
            <a:prstGeom prst="roundRect">
              <a:avLst>
                <a:gd name="adj" fmla="val 349754"/>
              </a:avLst>
            </a:prstGeom>
            <a:solidFill>
              <a:srgbClr val="CFD2D8"/>
            </a:solidFill>
            <a:ln/>
          </p:spPr>
          <p:txBody>
            <a:bodyPr/>
            <a:lstStyle/>
            <a:p>
              <a:endParaRPr lang="en-US"/>
            </a:p>
          </p:txBody>
        </p:sp>
        <p:sp>
          <p:nvSpPr>
            <p:cNvPr id="17" name="Shape 11"/>
            <p:cNvSpPr/>
            <p:nvPr/>
          </p:nvSpPr>
          <p:spPr>
            <a:xfrm>
              <a:off x="761345" y="4317802"/>
              <a:ext cx="428268" cy="428268"/>
            </a:xfrm>
            <a:prstGeom prst="roundRect">
              <a:avLst>
                <a:gd name="adj" fmla="val 18669"/>
              </a:avLst>
            </a:prstGeom>
            <a:solidFill>
              <a:srgbClr val="E9ECF2"/>
            </a:solidFill>
            <a:ln w="7620">
              <a:solidFill>
                <a:srgbClr val="CFD2D8"/>
              </a:solidFill>
              <a:prstDash val="solid"/>
            </a:ln>
          </p:spPr>
          <p:txBody>
            <a:bodyPr/>
            <a:lstStyle/>
            <a:p>
              <a:endParaRPr lang="en-US"/>
            </a:p>
          </p:txBody>
        </p:sp>
        <p:sp>
          <p:nvSpPr>
            <p:cNvPr id="18" name="Text 12"/>
            <p:cNvSpPr/>
            <p:nvPr/>
          </p:nvSpPr>
          <p:spPr>
            <a:xfrm>
              <a:off x="832664" y="4353461"/>
              <a:ext cx="285512" cy="356830"/>
            </a:xfrm>
            <a:prstGeom prst="rect">
              <a:avLst/>
            </a:prstGeom>
            <a:noFill/>
            <a:ln/>
          </p:spPr>
          <p:txBody>
            <a:bodyPr wrap="none" lIns="0" tIns="0" rIns="0" bIns="0" rtlCol="0" anchor="t"/>
            <a:lstStyle/>
            <a:p>
              <a:pPr marL="0" indent="0" algn="ctr">
                <a:lnSpc>
                  <a:spcPts val="2200"/>
                </a:lnSpc>
                <a:buNone/>
              </a:pPr>
              <a:r>
                <a:rPr lang="en-US" sz="2200" b="1" dirty="0">
                  <a:solidFill>
                    <a:srgbClr val="15213F"/>
                  </a:solidFill>
                  <a:latin typeface="Alexandria Bold" pitchFamily="34" charset="0"/>
                  <a:ea typeface="Alexandria Bold" pitchFamily="34" charset="-122"/>
                  <a:cs typeface="Alexandria Bold" pitchFamily="34" charset="-120"/>
                </a:rPr>
                <a:t>2</a:t>
              </a:r>
              <a:endParaRPr lang="en-US" sz="2200" dirty="0"/>
            </a:p>
          </p:txBody>
        </p:sp>
        <p:sp>
          <p:nvSpPr>
            <p:cNvPr id="19" name="Text 13"/>
            <p:cNvSpPr/>
            <p:nvPr/>
          </p:nvSpPr>
          <p:spPr>
            <a:xfrm>
              <a:off x="1927384" y="4383167"/>
              <a:ext cx="2379464" cy="297418"/>
            </a:xfrm>
            <a:prstGeom prst="rect">
              <a:avLst/>
            </a:prstGeom>
            <a:noFill/>
            <a:ln/>
          </p:spPr>
          <p:txBody>
            <a:bodyPr wrap="none" lIns="0" tIns="0" rIns="0" bIns="0" rtlCol="0" anchor="t"/>
            <a:lstStyle/>
            <a:p>
              <a:pPr marL="0" indent="0" algn="l">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Web 2.0</a:t>
              </a:r>
              <a:endParaRPr lang="en-US" sz="1850" dirty="0"/>
            </a:p>
          </p:txBody>
        </p:sp>
        <p:sp>
          <p:nvSpPr>
            <p:cNvPr id="20" name="Text 14"/>
            <p:cNvSpPr/>
            <p:nvPr/>
          </p:nvSpPr>
          <p:spPr>
            <a:xfrm>
              <a:off x="1927384" y="4794766"/>
              <a:ext cx="6455212" cy="304562"/>
            </a:xfrm>
            <a:prstGeom prst="rect">
              <a:avLst/>
            </a:prstGeom>
            <a:noFill/>
            <a:ln/>
          </p:spPr>
          <p:txBody>
            <a:bodyPr wrap="none" lIns="0" tIns="0" rIns="0" bIns="0" rtlCol="0" anchor="t"/>
            <a:lstStyle/>
            <a:p>
              <a:pPr marL="0" indent="0" algn="l">
                <a:lnSpc>
                  <a:spcPts val="2350"/>
                </a:lnSpc>
                <a:buNone/>
              </a:pPr>
              <a:r>
                <a:rPr lang="en-US" sz="1450" b="1" dirty="0">
                  <a:solidFill>
                    <a:srgbClr val="15213F"/>
                  </a:solidFill>
                  <a:latin typeface="Alexandria" pitchFamily="34" charset="0"/>
                  <a:ea typeface="Alexandria" pitchFamily="34" charset="-122"/>
                  <a:cs typeface="Alexandria" pitchFamily="34" charset="-120"/>
                </a:rPr>
                <a:t>2004-2020</a:t>
              </a:r>
              <a:endParaRPr lang="en-US" sz="1450" dirty="0"/>
            </a:p>
          </p:txBody>
        </p:sp>
        <p:sp>
          <p:nvSpPr>
            <p:cNvPr id="21" name="Text 15"/>
            <p:cNvSpPr/>
            <p:nvPr/>
          </p:nvSpPr>
          <p:spPr>
            <a:xfrm>
              <a:off x="1927384" y="5213509"/>
              <a:ext cx="6455212" cy="609124"/>
            </a:xfrm>
            <a:prstGeom prst="rect">
              <a:avLst/>
            </a:prstGeom>
            <a:noFill/>
            <a:ln/>
          </p:spPr>
          <p:txBody>
            <a:bodyPr wrap="square" lIns="0" tIns="0" rIns="0" bIns="0" rtlCol="0" anchor="t"/>
            <a:lstStyle/>
            <a:p>
              <a:pPr marL="0" indent="0" algn="just" rtl="1">
                <a:lnSpc>
                  <a:spcPts val="2350"/>
                </a:lnSpc>
                <a:buNone/>
              </a:pPr>
              <a:r>
                <a:rPr lang="en-US" sz="1450" dirty="0">
                  <a:solidFill>
                    <a:srgbClr val="15213F"/>
                  </a:solidFill>
                  <a:latin typeface="Alexandria" pitchFamily="34" charset="0"/>
                  <a:ea typeface="Alexandria" pitchFamily="34" charset="-122"/>
                  <a:cs typeface="Alexandria" pitchFamily="34" charset="-120"/>
                </a:rPr>
                <a:t>عصر </a:t>
              </a:r>
              <a:r>
                <a:rPr lang="en-US" sz="1450">
                  <a:solidFill>
                    <a:srgbClr val="15213F"/>
                  </a:solidFill>
                  <a:latin typeface="Alexandria" pitchFamily="34" charset="0"/>
                  <a:ea typeface="Alexandria" pitchFamily="34" charset="-122"/>
                  <a:cs typeface="Alexandria" pitchFamily="34" charset="-120"/>
                </a:rPr>
                <a:t>القراءة والكتابة</a:t>
              </a:r>
              <a:r>
                <a:rPr lang="ar-EG" sz="1450">
                  <a:solidFill>
                    <a:srgbClr val="15213F"/>
                  </a:solidFill>
                  <a:latin typeface="Alexandria" pitchFamily="34" charset="0"/>
                  <a:ea typeface="Alexandria" pitchFamily="34" charset="-122"/>
                  <a:cs typeface="Alexandria" pitchFamily="34" charset="-120"/>
                </a:rPr>
                <a:t> القائم على </a:t>
              </a:r>
              <a:r>
                <a:rPr lang="en-US" sz="1450">
                  <a:solidFill>
                    <a:srgbClr val="15213F"/>
                  </a:solidFill>
                  <a:latin typeface="Alexandria" pitchFamily="34" charset="0"/>
                  <a:ea typeface="Alexandria" pitchFamily="34" charset="-122"/>
                  <a:cs typeface="Alexandria" pitchFamily="34" charset="-120"/>
                </a:rPr>
                <a:t>منصات </a:t>
              </a:r>
              <a:r>
                <a:rPr lang="en-US" sz="1450" dirty="0">
                  <a:solidFill>
                    <a:srgbClr val="15213F"/>
                  </a:solidFill>
                  <a:latin typeface="Alexandria" pitchFamily="34" charset="0"/>
                  <a:ea typeface="Alexandria" pitchFamily="34" charset="-122"/>
                  <a:cs typeface="Alexandria" pitchFamily="34" charset="-120"/>
                </a:rPr>
                <a:t>تفاعلية</a:t>
              </a:r>
              <a:r>
                <a:rPr lang="en-US" sz="1450">
                  <a:solidFill>
                    <a:srgbClr val="15213F"/>
                  </a:solidFill>
                  <a:latin typeface="Alexandria" pitchFamily="34" charset="0"/>
                  <a:ea typeface="Alexandria" pitchFamily="34" charset="-122"/>
                  <a:cs typeface="Alexandria" pitchFamily="34" charset="-120"/>
                </a:rPr>
                <a:t>، </a:t>
              </a:r>
              <a:r>
                <a:rPr lang="ar-EG" sz="1450">
                  <a:solidFill>
                    <a:srgbClr val="15213F"/>
                  </a:solidFill>
                  <a:latin typeface="Alexandria" pitchFamily="34" charset="0"/>
                  <a:ea typeface="Alexandria" pitchFamily="34" charset="-122"/>
                  <a:cs typeface="Alexandria" pitchFamily="34" charset="-120"/>
                </a:rPr>
                <a:t>و</a:t>
              </a:r>
              <a:r>
                <a:rPr lang="en-US" sz="1450">
                  <a:solidFill>
                    <a:srgbClr val="15213F"/>
                  </a:solidFill>
                  <a:latin typeface="Alexandria" pitchFamily="34" charset="0"/>
                  <a:ea typeface="Alexandria" pitchFamily="34" charset="-122"/>
                  <a:cs typeface="Alexandria" pitchFamily="34" charset="-120"/>
                </a:rPr>
                <a:t>محتوى </a:t>
              </a:r>
              <a:r>
                <a:rPr lang="ar-EG" sz="1450">
                  <a:solidFill>
                    <a:srgbClr val="15213F"/>
                  </a:solidFill>
                  <a:latin typeface="Alexandria" pitchFamily="34" charset="0"/>
                  <a:ea typeface="Alexandria" pitchFamily="34" charset="-122"/>
                  <a:cs typeface="Alexandria" pitchFamily="34" charset="-120"/>
                </a:rPr>
                <a:t>منتج </a:t>
              </a:r>
              <a:r>
                <a:rPr lang="en-US" sz="1450">
                  <a:solidFill>
                    <a:srgbClr val="15213F"/>
                  </a:solidFill>
                  <a:latin typeface="Alexandria" pitchFamily="34" charset="0"/>
                  <a:ea typeface="Alexandria" pitchFamily="34" charset="-122"/>
                  <a:cs typeface="Alexandria" pitchFamily="34" charset="-120"/>
                </a:rPr>
                <a:t>من </a:t>
              </a:r>
              <a:r>
                <a:rPr lang="en-US" sz="1450" dirty="0">
                  <a:solidFill>
                    <a:srgbClr val="15213F"/>
                  </a:solidFill>
                  <a:latin typeface="Alexandria" pitchFamily="34" charset="0"/>
                  <a:ea typeface="Alexandria" pitchFamily="34" charset="-122"/>
                  <a:cs typeface="Alexandria" pitchFamily="34" charset="-120"/>
                </a:rPr>
                <a:t>المستخدمين، وسائل التواصل الاجتماعي</a:t>
              </a:r>
              <a:endParaRPr lang="en-US" sz="1450" dirty="0"/>
            </a:p>
          </p:txBody>
        </p:sp>
        <p:sp>
          <p:nvSpPr>
            <p:cNvPr id="22" name="Shape 16"/>
            <p:cNvSpPr/>
            <p:nvPr/>
          </p:nvSpPr>
          <p:spPr>
            <a:xfrm>
              <a:off x="1166753" y="6405920"/>
              <a:ext cx="571024" cy="22860"/>
            </a:xfrm>
            <a:prstGeom prst="roundRect">
              <a:avLst>
                <a:gd name="adj" fmla="val 349754"/>
              </a:avLst>
            </a:prstGeom>
            <a:solidFill>
              <a:srgbClr val="CFD2D8"/>
            </a:solidFill>
            <a:ln/>
          </p:spPr>
          <p:txBody>
            <a:bodyPr/>
            <a:lstStyle/>
            <a:p>
              <a:endParaRPr lang="en-US"/>
            </a:p>
          </p:txBody>
        </p:sp>
        <p:sp>
          <p:nvSpPr>
            <p:cNvPr id="23" name="Shape 17"/>
            <p:cNvSpPr/>
            <p:nvPr/>
          </p:nvSpPr>
          <p:spPr>
            <a:xfrm>
              <a:off x="761345" y="6203275"/>
              <a:ext cx="428268" cy="428268"/>
            </a:xfrm>
            <a:prstGeom prst="roundRect">
              <a:avLst>
                <a:gd name="adj" fmla="val 18669"/>
              </a:avLst>
            </a:prstGeom>
            <a:solidFill>
              <a:srgbClr val="E9ECF2"/>
            </a:solidFill>
            <a:ln w="7620">
              <a:solidFill>
                <a:srgbClr val="CFD2D8"/>
              </a:solidFill>
              <a:prstDash val="solid"/>
            </a:ln>
          </p:spPr>
          <p:txBody>
            <a:bodyPr/>
            <a:lstStyle/>
            <a:p>
              <a:endParaRPr lang="en-US"/>
            </a:p>
          </p:txBody>
        </p:sp>
        <p:sp>
          <p:nvSpPr>
            <p:cNvPr id="24" name="Text 18"/>
            <p:cNvSpPr/>
            <p:nvPr/>
          </p:nvSpPr>
          <p:spPr>
            <a:xfrm>
              <a:off x="832664" y="6238935"/>
              <a:ext cx="285512" cy="356830"/>
            </a:xfrm>
            <a:prstGeom prst="rect">
              <a:avLst/>
            </a:prstGeom>
            <a:noFill/>
            <a:ln/>
          </p:spPr>
          <p:txBody>
            <a:bodyPr wrap="none" lIns="0" tIns="0" rIns="0" bIns="0" rtlCol="0" anchor="t"/>
            <a:lstStyle/>
            <a:p>
              <a:pPr marL="0" indent="0" algn="ctr">
                <a:lnSpc>
                  <a:spcPts val="2200"/>
                </a:lnSpc>
                <a:buNone/>
              </a:pPr>
              <a:r>
                <a:rPr lang="en-US" sz="2200" b="1" dirty="0">
                  <a:solidFill>
                    <a:srgbClr val="15213F"/>
                  </a:solidFill>
                  <a:latin typeface="Alexandria Bold" pitchFamily="34" charset="0"/>
                  <a:ea typeface="Alexandria Bold" pitchFamily="34" charset="-122"/>
                  <a:cs typeface="Alexandria Bold" pitchFamily="34" charset="-120"/>
                </a:rPr>
                <a:t>3</a:t>
              </a:r>
              <a:endParaRPr lang="en-US" sz="2200" dirty="0"/>
            </a:p>
          </p:txBody>
        </p:sp>
        <p:sp>
          <p:nvSpPr>
            <p:cNvPr id="26" name="Text 19"/>
            <p:cNvSpPr/>
            <p:nvPr/>
          </p:nvSpPr>
          <p:spPr>
            <a:xfrm>
              <a:off x="1927384" y="6268641"/>
              <a:ext cx="2379464" cy="297418"/>
            </a:xfrm>
            <a:prstGeom prst="rect">
              <a:avLst/>
            </a:prstGeom>
            <a:noFill/>
            <a:ln/>
          </p:spPr>
          <p:txBody>
            <a:bodyPr wrap="none" lIns="0" tIns="0" rIns="0" bIns="0" rtlCol="0" anchor="t"/>
            <a:lstStyle/>
            <a:p>
              <a:pPr marL="0" indent="0" algn="l">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Web 3.0</a:t>
              </a:r>
              <a:endParaRPr lang="en-US" sz="1850" dirty="0"/>
            </a:p>
          </p:txBody>
        </p:sp>
        <p:sp>
          <p:nvSpPr>
            <p:cNvPr id="27" name="Text 20"/>
            <p:cNvSpPr/>
            <p:nvPr/>
          </p:nvSpPr>
          <p:spPr>
            <a:xfrm>
              <a:off x="1927384" y="6680240"/>
              <a:ext cx="6455212" cy="304562"/>
            </a:xfrm>
            <a:prstGeom prst="rect">
              <a:avLst/>
            </a:prstGeom>
            <a:noFill/>
            <a:ln/>
          </p:spPr>
          <p:txBody>
            <a:bodyPr wrap="none" lIns="0" tIns="0" rIns="0" bIns="0" rtlCol="0" anchor="t"/>
            <a:lstStyle/>
            <a:p>
              <a:pPr marL="0" indent="0" algn="l" rtl="1">
                <a:lnSpc>
                  <a:spcPts val="2350"/>
                </a:lnSpc>
                <a:buNone/>
              </a:pPr>
              <a:r>
                <a:rPr lang="en-US" sz="1450" b="1">
                  <a:solidFill>
                    <a:srgbClr val="15213F"/>
                  </a:solidFill>
                  <a:latin typeface="Alexandria" pitchFamily="34" charset="0"/>
                  <a:ea typeface="Alexandria" pitchFamily="34" charset="-122"/>
                  <a:cs typeface="Alexandria" pitchFamily="34" charset="-120"/>
                </a:rPr>
                <a:t>2020</a:t>
              </a:r>
              <a:r>
                <a:rPr lang="ar-EG" sz="1450" b="1">
                  <a:solidFill>
                    <a:srgbClr val="15213F"/>
                  </a:solidFill>
                  <a:latin typeface="Alexandria" pitchFamily="34" charset="0"/>
                  <a:ea typeface="Alexandria" pitchFamily="34" charset="-122"/>
                  <a:cs typeface="Alexandria" pitchFamily="34" charset="-120"/>
                </a:rPr>
                <a:t> حتى </a:t>
              </a:r>
              <a:r>
                <a:rPr lang="en-US" sz="1450" b="1">
                  <a:solidFill>
                    <a:srgbClr val="15213F"/>
                  </a:solidFill>
                  <a:latin typeface="Alexandria" pitchFamily="34" charset="0"/>
                  <a:ea typeface="Alexandria" pitchFamily="34" charset="-122"/>
                  <a:cs typeface="Alexandria" pitchFamily="34" charset="-120"/>
                </a:rPr>
                <a:t>الآن</a:t>
              </a:r>
              <a:endParaRPr lang="en-US" sz="1450" dirty="0"/>
            </a:p>
          </p:txBody>
        </p:sp>
        <p:sp>
          <p:nvSpPr>
            <p:cNvPr id="28" name="Text 21"/>
            <p:cNvSpPr/>
            <p:nvPr/>
          </p:nvSpPr>
          <p:spPr>
            <a:xfrm>
              <a:off x="1927384" y="7098983"/>
              <a:ext cx="6455212" cy="609124"/>
            </a:xfrm>
            <a:prstGeom prst="rect">
              <a:avLst/>
            </a:prstGeom>
            <a:noFill/>
            <a:ln/>
          </p:spPr>
          <p:txBody>
            <a:bodyPr wrap="square" lIns="0" tIns="0" rIns="0" bIns="0" rtlCol="0" anchor="t"/>
            <a:lstStyle/>
            <a:p>
              <a:pPr marL="0" indent="0" algn="r" rtl="1">
                <a:lnSpc>
                  <a:spcPts val="2350"/>
                </a:lnSpc>
                <a:buNone/>
              </a:pPr>
              <a:r>
                <a:rPr lang="en-US" sz="1450" dirty="0">
                  <a:solidFill>
                    <a:srgbClr val="15213F"/>
                  </a:solidFill>
                  <a:latin typeface="Alexandria" pitchFamily="34" charset="0"/>
                  <a:ea typeface="Alexandria" pitchFamily="34" charset="-122"/>
                  <a:cs typeface="Alexandria" pitchFamily="34" charset="-120"/>
                </a:rPr>
                <a:t>عصر القراءة </a:t>
              </a:r>
              <a:r>
                <a:rPr lang="en-US" sz="1450">
                  <a:solidFill>
                    <a:srgbClr val="15213F"/>
                  </a:solidFill>
                  <a:latin typeface="Alexandria" pitchFamily="34" charset="0"/>
                  <a:ea typeface="Alexandria" pitchFamily="34" charset="-122"/>
                  <a:cs typeface="Alexandria" pitchFamily="34" charset="-120"/>
                </a:rPr>
                <a:t>والكتابة والملكية</a:t>
              </a:r>
              <a:r>
                <a:rPr lang="ar-EG" sz="1450">
                  <a:solidFill>
                    <a:srgbClr val="15213F"/>
                  </a:solidFill>
                  <a:latin typeface="Alexandria" pitchFamily="34" charset="0"/>
                  <a:ea typeface="Alexandria" pitchFamily="34" charset="-122"/>
                  <a:cs typeface="Alexandria" pitchFamily="34" charset="-120"/>
                </a:rPr>
                <a:t>،</a:t>
              </a:r>
              <a:r>
                <a:rPr lang="en-US" sz="1450">
                  <a:solidFill>
                    <a:srgbClr val="15213F"/>
                  </a:solidFill>
                  <a:latin typeface="Alexandria" pitchFamily="34" charset="0"/>
                  <a:ea typeface="Alexandria" pitchFamily="34" charset="-122"/>
                  <a:cs typeface="Alexandria" pitchFamily="34" charset="-120"/>
                </a:rPr>
                <a:t> </a:t>
              </a:r>
              <a:r>
                <a:rPr lang="en-US" sz="1450" dirty="0">
                  <a:solidFill>
                    <a:srgbClr val="15213F"/>
                  </a:solidFill>
                  <a:latin typeface="Alexandria" pitchFamily="34" charset="0"/>
                  <a:ea typeface="Alexandria" pitchFamily="34" charset="-122"/>
                  <a:cs typeface="Alexandria" pitchFamily="34" charset="-120"/>
                </a:rPr>
                <a:t>لامركزية، بلوك تشين، ملكية حقيقية للبيانات والأصول</a:t>
              </a:r>
              <a:endParaRPr lang="en-US" sz="1450" dirty="0"/>
            </a:p>
          </p:txBody>
        </p:sp>
      </p:grpSp>
      <p:pic>
        <p:nvPicPr>
          <p:cNvPr id="29" name="Picture 28">
            <a:extLst>
              <a:ext uri="{FF2B5EF4-FFF2-40B4-BE49-F238E27FC236}">
                <a16:creationId xmlns:a16="http://schemas.microsoft.com/office/drawing/2014/main" id="{6BEBB00D-8FF8-392D-D957-9FA68CC23757}"/>
              </a:ext>
            </a:extLst>
          </p:cNvPr>
          <p:cNvPicPr>
            <a:picLocks noChangeAspect="1"/>
          </p:cNvPicPr>
          <p:nvPr/>
        </p:nvPicPr>
        <p:blipFill>
          <a:blip r:embed="rId3"/>
          <a:stretch>
            <a:fillRect/>
          </a:stretch>
        </p:blipFill>
        <p:spPr>
          <a:xfrm>
            <a:off x="8894875" y="2158811"/>
            <a:ext cx="2223499" cy="33352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67789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8B27A-B1D3-CE04-ECA0-981728A917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6A200D-E257-3317-31E7-9CBD364D34CE}"/>
              </a:ext>
            </a:extLst>
          </p:cNvPr>
          <p:cNvSpPr/>
          <p:nvPr/>
        </p:nvSpPr>
        <p:spPr>
          <a:xfrm>
            <a:off x="464635" y="1314801"/>
            <a:ext cx="11262730" cy="5074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A0985FF-EF90-EE00-6208-CEF23511A85D}"/>
              </a:ext>
            </a:extLst>
          </p:cNvPr>
          <p:cNvSpPr txBox="1"/>
          <p:nvPr/>
        </p:nvSpPr>
        <p:spPr>
          <a:xfrm>
            <a:off x="4125951" y="341034"/>
            <a:ext cx="4497172" cy="523220"/>
          </a:xfrm>
          <a:prstGeom prst="rect">
            <a:avLst/>
          </a:prstGeom>
          <a:noFill/>
        </p:spPr>
        <p:txBody>
          <a:bodyPr wrap="square" rtlCol="0">
            <a:spAutoFit/>
          </a:bodyPr>
          <a:lstStyle/>
          <a:p>
            <a:pPr algn="r" rtl="1"/>
            <a:r>
              <a:rPr lang="ar-EG" sz="2800" b="1">
                <a:latin typeface="Alexandria" charset="0"/>
                <a:cs typeface="Alexandria" charset="0"/>
              </a:rPr>
              <a:t>ما بين </a:t>
            </a:r>
            <a:r>
              <a:rPr lang="en-US" sz="2800" b="1">
                <a:latin typeface="Alexandria" charset="0"/>
                <a:cs typeface="Alexandria" charset="0"/>
              </a:rPr>
              <a:t>Web2</a:t>
            </a:r>
            <a:r>
              <a:rPr lang="ar-EG" sz="2800" b="1">
                <a:latin typeface="Alexandria" charset="0"/>
                <a:cs typeface="Alexandria" charset="0"/>
              </a:rPr>
              <a:t> و </a:t>
            </a:r>
            <a:r>
              <a:rPr lang="en-US" sz="2800" b="1">
                <a:latin typeface="Alexandria" charset="0"/>
                <a:cs typeface="Alexandria" charset="0"/>
              </a:rPr>
              <a:t>Web 3</a:t>
            </a:r>
          </a:p>
        </p:txBody>
      </p:sp>
      <p:sp>
        <p:nvSpPr>
          <p:cNvPr id="5" name="Rectangle 4">
            <a:extLst>
              <a:ext uri="{FF2B5EF4-FFF2-40B4-BE49-F238E27FC236}">
                <a16:creationId xmlns:a16="http://schemas.microsoft.com/office/drawing/2014/main" id="{AABE5A59-C75E-8530-B1A5-283B510CA7BE}"/>
              </a:ext>
            </a:extLst>
          </p:cNvPr>
          <p:cNvSpPr/>
          <p:nvPr/>
        </p:nvSpPr>
        <p:spPr>
          <a:xfrm>
            <a:off x="942245" y="1699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3D7A28-0477-EC18-BDBD-BC3EDACB997E}"/>
              </a:ext>
            </a:extLst>
          </p:cNvPr>
          <p:cNvSpPr txBox="1"/>
          <p:nvPr/>
        </p:nvSpPr>
        <p:spPr>
          <a:xfrm>
            <a:off x="1025191" y="23268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4FB2D7-3116-C366-2F8A-1C7CD3253EF8}"/>
              </a:ext>
            </a:extLst>
          </p:cNvPr>
          <p:cNvSpPr txBox="1"/>
          <p:nvPr/>
        </p:nvSpPr>
        <p:spPr>
          <a:xfrm>
            <a:off x="1138885" y="546451"/>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01</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1FC5E1F-0630-B91E-4CC0-68EB7DE209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0A2D0B8E-EC41-6E29-FCF0-64B1ECAB23F9}"/>
              </a:ext>
            </a:extLst>
          </p:cNvPr>
          <p:cNvGrpSpPr/>
          <p:nvPr/>
        </p:nvGrpSpPr>
        <p:grpSpPr>
          <a:xfrm>
            <a:off x="4261819" y="2391144"/>
            <a:ext cx="7190483" cy="3888542"/>
            <a:chOff x="6280190" y="2692122"/>
            <a:chExt cx="7556420" cy="4383048"/>
          </a:xfrm>
        </p:grpSpPr>
        <p:pic>
          <p:nvPicPr>
            <p:cNvPr id="4" name="Image 1" descr="preencoded.png"/>
            <p:cNvPicPr>
              <a:picLocks noChangeAspect="1"/>
            </p:cNvPicPr>
            <p:nvPr/>
          </p:nvPicPr>
          <p:blipFill>
            <a:blip r:embed="rId3"/>
            <a:stretch>
              <a:fillRect/>
            </a:stretch>
          </p:blipFill>
          <p:spPr>
            <a:xfrm>
              <a:off x="12844343" y="2692122"/>
              <a:ext cx="992267" cy="1461016"/>
            </a:xfrm>
            <a:prstGeom prst="rect">
              <a:avLst/>
            </a:prstGeom>
          </p:spPr>
        </p:pic>
        <p:sp>
          <p:nvSpPr>
            <p:cNvPr id="2" name="Text 1"/>
            <p:cNvSpPr/>
            <p:nvPr/>
          </p:nvSpPr>
          <p:spPr>
            <a:xfrm>
              <a:off x="10165080" y="289048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أزمة الخصوصية</a:t>
              </a:r>
              <a:endParaRPr lang="en-US" sz="1950" dirty="0"/>
            </a:p>
          </p:txBody>
        </p:sp>
        <p:sp>
          <p:nvSpPr>
            <p:cNvPr id="8" name="Text 2"/>
            <p:cNvSpPr/>
            <p:nvPr/>
          </p:nvSpPr>
          <p:spPr>
            <a:xfrm>
              <a:off x="6280190" y="3319701"/>
              <a:ext cx="6365796"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بياناتك الشخصية هي العملة الحقيقية للمنصات "المجانية". كل نقرة، كل إعجاب، كل تفاعل </a:t>
              </a:r>
              <a:r>
                <a:rPr lang="en-US" sz="1600" dirty="0">
                  <a:solidFill>
                    <a:srgbClr val="15213F"/>
                  </a:solidFill>
                  <a:latin typeface="Alexandria" pitchFamily="34" charset="0"/>
                  <a:ea typeface="Alexandria" pitchFamily="34" charset="-122"/>
                  <a:cs typeface="Alexandria" pitchFamily="34" charset="-120"/>
                </a:rPr>
                <a:t>يُسجل</a:t>
              </a:r>
              <a:r>
                <a:rPr lang="en-US" sz="1550" dirty="0">
                  <a:solidFill>
                    <a:srgbClr val="15213F"/>
                  </a:solidFill>
                  <a:latin typeface="Alexandria" pitchFamily="34" charset="0"/>
                  <a:ea typeface="Alexandria" pitchFamily="34" charset="-122"/>
                  <a:cs typeface="Alexandria" pitchFamily="34" charset="-120"/>
                </a:rPr>
                <a:t> ويُحلل ويُباع</a:t>
              </a:r>
              <a:endParaRPr lang="en-US" sz="1550" dirty="0"/>
            </a:p>
          </p:txBody>
        </p:sp>
        <p:pic>
          <p:nvPicPr>
            <p:cNvPr id="9" name="Image 2" descr="preencoded.png"/>
            <p:cNvPicPr>
              <a:picLocks noChangeAspect="1"/>
            </p:cNvPicPr>
            <p:nvPr/>
          </p:nvPicPr>
          <p:blipFill>
            <a:blip r:embed="rId4"/>
            <a:stretch>
              <a:fillRect/>
            </a:stretch>
          </p:blipFill>
          <p:spPr>
            <a:xfrm>
              <a:off x="12844343" y="4153138"/>
              <a:ext cx="992267" cy="1461016"/>
            </a:xfrm>
            <a:prstGeom prst="rect">
              <a:avLst/>
            </a:prstGeom>
          </p:spPr>
        </p:pic>
        <p:sp>
          <p:nvSpPr>
            <p:cNvPr id="11" name="Text 3"/>
            <p:cNvSpPr/>
            <p:nvPr/>
          </p:nvSpPr>
          <p:spPr>
            <a:xfrm>
              <a:off x="10165080" y="4351496"/>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احتكار البيانات</a:t>
              </a:r>
              <a:endParaRPr lang="en-US" sz="1950" dirty="0"/>
            </a:p>
          </p:txBody>
        </p:sp>
        <p:sp>
          <p:nvSpPr>
            <p:cNvPr id="12" name="Text 4"/>
            <p:cNvSpPr/>
            <p:nvPr/>
          </p:nvSpPr>
          <p:spPr>
            <a:xfrm>
              <a:off x="6280190" y="4780717"/>
              <a:ext cx="6365796"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تسيطر قلة من الشركات العملاقة على كميات هائلة من البيانات، مما يخلق عدم توازن في القوة والتأثير</a:t>
              </a:r>
              <a:endParaRPr lang="en-US" sz="1600" dirty="0"/>
            </a:p>
          </p:txBody>
        </p:sp>
        <p:pic>
          <p:nvPicPr>
            <p:cNvPr id="14" name="Image 3" descr="preencoded.png"/>
            <p:cNvPicPr>
              <a:picLocks noChangeAspect="1"/>
            </p:cNvPicPr>
            <p:nvPr/>
          </p:nvPicPr>
          <p:blipFill>
            <a:blip r:embed="rId5"/>
            <a:stretch>
              <a:fillRect/>
            </a:stretch>
          </p:blipFill>
          <p:spPr>
            <a:xfrm>
              <a:off x="12844343" y="5614154"/>
              <a:ext cx="992267" cy="1461016"/>
            </a:xfrm>
            <a:prstGeom prst="rect">
              <a:avLst/>
            </a:prstGeom>
          </p:spPr>
        </p:pic>
        <p:sp>
          <p:nvSpPr>
            <p:cNvPr id="15" name="Text 5"/>
            <p:cNvSpPr/>
            <p:nvPr/>
          </p:nvSpPr>
          <p:spPr>
            <a:xfrm>
              <a:off x="10165080" y="5812512"/>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المركزية المفرطة</a:t>
              </a:r>
              <a:endParaRPr lang="en-US" sz="1950" dirty="0"/>
            </a:p>
          </p:txBody>
        </p:sp>
        <p:sp>
          <p:nvSpPr>
            <p:cNvPr id="16" name="Text 6"/>
            <p:cNvSpPr/>
            <p:nvPr/>
          </p:nvSpPr>
          <p:spPr>
            <a:xfrm>
              <a:off x="6280190" y="6241733"/>
              <a:ext cx="6365796"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سيطرة الخوارزميات المركزية على ما تراه وما لا تراه، مع تهديد دائم بالإيقاف أو الحظر دون سابق إنذار</a:t>
              </a:r>
              <a:endParaRPr lang="en-US" sz="1600" dirty="0"/>
            </a:p>
          </p:txBody>
        </p:sp>
      </p:grpSp>
      <p:sp>
        <p:nvSpPr>
          <p:cNvPr id="17" name="Text 0"/>
          <p:cNvSpPr/>
          <p:nvPr/>
        </p:nvSpPr>
        <p:spPr>
          <a:xfrm>
            <a:off x="4804447" y="1524331"/>
            <a:ext cx="6647855" cy="620078"/>
          </a:xfrm>
          <a:prstGeom prst="rect">
            <a:avLst/>
          </a:prstGeom>
          <a:noFill/>
          <a:ln/>
        </p:spPr>
        <p:txBody>
          <a:bodyPr wrap="none" lIns="0" tIns="0" rIns="0" bIns="0" rtlCol="0" anchor="t"/>
          <a:lstStyle/>
          <a:p>
            <a:pPr marL="0" indent="0" algn="r" rtl="1">
              <a:lnSpc>
                <a:spcPts val="4850"/>
              </a:lnSpc>
              <a:buNone/>
            </a:pPr>
            <a:r>
              <a:rPr lang="en-US" sz="2000" b="1">
                <a:solidFill>
                  <a:srgbClr val="3257B8"/>
                </a:solidFill>
                <a:latin typeface="Alexandria Bold" pitchFamily="34" charset="0"/>
                <a:ea typeface="Alexandria Bold" pitchFamily="34" charset="-122"/>
                <a:cs typeface="Alexandria Bold" pitchFamily="34" charset="-120"/>
              </a:rPr>
              <a:t>عصر التفاعل </a:t>
            </a:r>
            <a:r>
              <a:rPr lang="en-US" sz="2000" b="1" dirty="0">
                <a:solidFill>
                  <a:srgbClr val="3257B8"/>
                </a:solidFill>
                <a:latin typeface="Alexandria Bold" pitchFamily="34" charset="0"/>
                <a:ea typeface="Alexandria Bold" pitchFamily="34" charset="-122"/>
                <a:cs typeface="Alexandria Bold" pitchFamily="34" charset="-120"/>
              </a:rPr>
              <a:t>ثورة الويب 2.0</a:t>
            </a:r>
            <a:endParaRPr lang="en-US" sz="2000" dirty="0"/>
          </a:p>
        </p:txBody>
      </p:sp>
      <p:pic>
        <p:nvPicPr>
          <p:cNvPr id="18" name="Picture 17">
            <a:extLst>
              <a:ext uri="{FF2B5EF4-FFF2-40B4-BE49-F238E27FC236}">
                <a16:creationId xmlns:a16="http://schemas.microsoft.com/office/drawing/2014/main" id="{F84877FC-4F83-B989-8819-3B576CA4CF94}"/>
              </a:ext>
            </a:extLst>
          </p:cNvPr>
          <p:cNvPicPr>
            <a:picLocks noChangeAspect="1"/>
          </p:cNvPicPr>
          <p:nvPr/>
        </p:nvPicPr>
        <p:blipFill>
          <a:blip r:embed="rId6"/>
          <a:stretch>
            <a:fillRect/>
          </a:stretch>
        </p:blipFill>
        <p:spPr>
          <a:xfrm>
            <a:off x="635784" y="1460406"/>
            <a:ext cx="3166045" cy="47490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77344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B28C5-8A6F-2D23-8B32-9F5F5E2C89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F04006-90C4-17C0-8092-8ECD8A1C0A66}"/>
              </a:ext>
            </a:extLst>
          </p:cNvPr>
          <p:cNvSpPr/>
          <p:nvPr/>
        </p:nvSpPr>
        <p:spPr>
          <a:xfrm>
            <a:off x="464635" y="1345306"/>
            <a:ext cx="11262730" cy="5074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D5D5CFC-A5B9-7B48-0D41-27F146510F0D}"/>
              </a:ext>
            </a:extLst>
          </p:cNvPr>
          <p:cNvSpPr txBox="1"/>
          <p:nvPr/>
        </p:nvSpPr>
        <p:spPr>
          <a:xfrm>
            <a:off x="4125951" y="341034"/>
            <a:ext cx="4497172" cy="523220"/>
          </a:xfrm>
          <a:prstGeom prst="rect">
            <a:avLst/>
          </a:prstGeom>
          <a:noFill/>
        </p:spPr>
        <p:txBody>
          <a:bodyPr wrap="square" rtlCol="0">
            <a:spAutoFit/>
          </a:bodyPr>
          <a:lstStyle/>
          <a:p>
            <a:pPr algn="r" rtl="1"/>
            <a:r>
              <a:rPr lang="ar-EG" sz="2800" b="1">
                <a:latin typeface="Alexandria" charset="0"/>
                <a:cs typeface="Alexandria" charset="0"/>
              </a:rPr>
              <a:t>ما بين </a:t>
            </a:r>
            <a:r>
              <a:rPr lang="en-US" sz="2800" b="1">
                <a:latin typeface="Alexandria" charset="0"/>
                <a:cs typeface="Alexandria" charset="0"/>
              </a:rPr>
              <a:t>Web2</a:t>
            </a:r>
            <a:r>
              <a:rPr lang="ar-EG" sz="2800" b="1">
                <a:latin typeface="Alexandria" charset="0"/>
                <a:cs typeface="Alexandria" charset="0"/>
              </a:rPr>
              <a:t> و </a:t>
            </a:r>
            <a:r>
              <a:rPr lang="en-US" sz="2800" b="1">
                <a:latin typeface="Alexandria" charset="0"/>
                <a:cs typeface="Alexandria" charset="0"/>
              </a:rPr>
              <a:t>Web 3</a:t>
            </a:r>
          </a:p>
        </p:txBody>
      </p:sp>
      <p:sp>
        <p:nvSpPr>
          <p:cNvPr id="5" name="Rectangle 4">
            <a:extLst>
              <a:ext uri="{FF2B5EF4-FFF2-40B4-BE49-F238E27FC236}">
                <a16:creationId xmlns:a16="http://schemas.microsoft.com/office/drawing/2014/main" id="{9FDBADBF-E80B-319E-40A9-571839DAEAF8}"/>
              </a:ext>
            </a:extLst>
          </p:cNvPr>
          <p:cNvSpPr/>
          <p:nvPr/>
        </p:nvSpPr>
        <p:spPr>
          <a:xfrm>
            <a:off x="942245" y="1699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935F10-4255-CCE8-75E2-00F4B16522A9}"/>
              </a:ext>
            </a:extLst>
          </p:cNvPr>
          <p:cNvSpPr txBox="1"/>
          <p:nvPr/>
        </p:nvSpPr>
        <p:spPr>
          <a:xfrm>
            <a:off x="1025191" y="23268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48C577-F81B-71FF-E8AD-7A458E5ADD9C}"/>
              </a:ext>
            </a:extLst>
          </p:cNvPr>
          <p:cNvSpPr txBox="1"/>
          <p:nvPr/>
        </p:nvSpPr>
        <p:spPr>
          <a:xfrm>
            <a:off x="1138885" y="546451"/>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01</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FF6564B-27EB-8B9B-4374-1DAB34A269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9" name="Text 0"/>
          <p:cNvSpPr/>
          <p:nvPr/>
        </p:nvSpPr>
        <p:spPr>
          <a:xfrm>
            <a:off x="1644473" y="1382337"/>
            <a:ext cx="9796463" cy="620078"/>
          </a:xfrm>
          <a:prstGeom prst="rect">
            <a:avLst/>
          </a:prstGeom>
          <a:noFill/>
          <a:ln/>
        </p:spPr>
        <p:txBody>
          <a:bodyPr wrap="none" lIns="0" tIns="0" rIns="0" bIns="0" rtlCol="0" anchor="t"/>
          <a:lstStyle/>
          <a:p>
            <a:pPr marL="0" indent="0" algn="r" rtl="1">
              <a:lnSpc>
                <a:spcPts val="4850"/>
              </a:lnSpc>
              <a:buNone/>
            </a:pPr>
            <a:r>
              <a:rPr lang="en-US" sz="2000" b="1" dirty="0">
                <a:solidFill>
                  <a:srgbClr val="3257B8"/>
                </a:solidFill>
                <a:latin typeface="Alexandria Bold" pitchFamily="34" charset="0"/>
                <a:ea typeface="Alexandria Bold" pitchFamily="34" charset="-122"/>
                <a:cs typeface="Alexandria Bold" pitchFamily="34" charset="-120"/>
              </a:rPr>
              <a:t>ظهور </a:t>
            </a:r>
            <a:r>
              <a:rPr lang="en-US" sz="2000" b="1">
                <a:solidFill>
                  <a:srgbClr val="3257B8"/>
                </a:solidFill>
                <a:latin typeface="Alexandria Bold" pitchFamily="34" charset="0"/>
                <a:ea typeface="Alexandria Bold" pitchFamily="34" charset="-122"/>
                <a:cs typeface="Alexandria Bold" pitchFamily="34" charset="-120"/>
              </a:rPr>
              <a:t>الويب 3.0</a:t>
            </a:r>
            <a:r>
              <a:rPr lang="ar-EG" sz="2000" b="1">
                <a:solidFill>
                  <a:srgbClr val="3257B8"/>
                </a:solidFill>
                <a:latin typeface="Alexandria Bold" pitchFamily="34" charset="0"/>
                <a:ea typeface="Alexandria Bold" pitchFamily="34" charset="-122"/>
                <a:cs typeface="Alexandria Bold" pitchFamily="34" charset="-120"/>
              </a:rPr>
              <a:t> </a:t>
            </a:r>
            <a:r>
              <a:rPr lang="en-US" sz="2000" b="1">
                <a:solidFill>
                  <a:srgbClr val="3257B8"/>
                </a:solidFill>
                <a:latin typeface="Alexandria Bold" pitchFamily="34" charset="0"/>
                <a:ea typeface="Alexandria Bold" pitchFamily="34" charset="-122"/>
                <a:cs typeface="Alexandria Bold" pitchFamily="34" charset="-120"/>
              </a:rPr>
              <a:t>القراءة </a:t>
            </a:r>
            <a:r>
              <a:rPr lang="en-US" sz="2000" b="1" dirty="0">
                <a:solidFill>
                  <a:srgbClr val="3257B8"/>
                </a:solidFill>
                <a:latin typeface="Alexandria Bold" pitchFamily="34" charset="0"/>
                <a:ea typeface="Alexandria Bold" pitchFamily="34" charset="-122"/>
                <a:cs typeface="Alexandria Bold" pitchFamily="34" charset="-120"/>
              </a:rPr>
              <a:t>والكتابة والملكية</a:t>
            </a:r>
            <a:endParaRPr lang="en-US" sz="2000" dirty="0"/>
          </a:p>
        </p:txBody>
      </p:sp>
      <p:grpSp>
        <p:nvGrpSpPr>
          <p:cNvPr id="20" name="Group 19">
            <a:extLst>
              <a:ext uri="{FF2B5EF4-FFF2-40B4-BE49-F238E27FC236}">
                <a16:creationId xmlns:a16="http://schemas.microsoft.com/office/drawing/2014/main" id="{CB3566D0-DDDF-7C00-64F1-191B3DFE3A11}"/>
              </a:ext>
            </a:extLst>
          </p:cNvPr>
          <p:cNvGrpSpPr/>
          <p:nvPr/>
        </p:nvGrpSpPr>
        <p:grpSpPr>
          <a:xfrm>
            <a:off x="735981" y="2048767"/>
            <a:ext cx="10851834" cy="1686635"/>
            <a:chOff x="6888480" y="3065859"/>
            <a:chExt cx="6955631" cy="2083832"/>
          </a:xfrm>
        </p:grpSpPr>
        <p:sp>
          <p:nvSpPr>
            <p:cNvPr id="22" name="Text 2"/>
            <p:cNvSpPr/>
            <p:nvPr/>
          </p:nvSpPr>
          <p:spPr>
            <a:xfrm>
              <a:off x="6888480" y="3065859"/>
              <a:ext cx="695563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يعد الويب </a:t>
              </a:r>
              <a:r>
                <a:rPr lang="en-US" sz="1600">
                  <a:solidFill>
                    <a:srgbClr val="15213F"/>
                  </a:solidFill>
                  <a:latin typeface="Alexandria" pitchFamily="34" charset="0"/>
                  <a:ea typeface="Alexandria" pitchFamily="34" charset="-122"/>
                  <a:cs typeface="Alexandria" pitchFamily="34" charset="-120"/>
                </a:rPr>
                <a:t>3.0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بإعادة </a:t>
              </a:r>
              <a:r>
                <a:rPr lang="en-US" sz="1600" dirty="0">
                  <a:solidFill>
                    <a:srgbClr val="15213F"/>
                  </a:solidFill>
                  <a:latin typeface="Alexandria" pitchFamily="34" charset="0"/>
                  <a:ea typeface="Alexandria" pitchFamily="34" charset="-122"/>
                  <a:cs typeface="Alexandria" pitchFamily="34" charset="-120"/>
                </a:rPr>
                <a:t>السلطة للمستخدمين من خلال اللامركزية. لم يعد على المستخدمين الاعتماد على شركات وسيطة لتخزين بياناتهم أو التحكم في هوياتهم الرقمية.</a:t>
              </a:r>
              <a:endParaRPr lang="en-US" sz="1600" dirty="0"/>
            </a:p>
          </p:txBody>
        </p:sp>
        <p:sp>
          <p:nvSpPr>
            <p:cNvPr id="23" name="Text 3"/>
            <p:cNvSpPr/>
            <p:nvPr/>
          </p:nvSpPr>
          <p:spPr>
            <a:xfrm>
              <a:off x="6888480" y="4197072"/>
              <a:ext cx="695563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في هذا النموذج، أنت تمتلك بياناتك، محتواك، وحتى جزءاً من المنصات التي تستخدمها. هذا التحول الأساسي يفتح آفاقاً جديدة للعلاقات العامة المبنية على الثقة الحقيقية والشفافية الكاملة.</a:t>
              </a:r>
              <a:endParaRPr lang="en-US" sz="1600" dirty="0"/>
            </a:p>
          </p:txBody>
        </p:sp>
      </p:grpSp>
      <p:grpSp>
        <p:nvGrpSpPr>
          <p:cNvPr id="24" name="Group 23">
            <a:extLst>
              <a:ext uri="{FF2B5EF4-FFF2-40B4-BE49-F238E27FC236}">
                <a16:creationId xmlns:a16="http://schemas.microsoft.com/office/drawing/2014/main" id="{69F7E976-4F35-7C74-4008-60BE44DAC65B}"/>
              </a:ext>
            </a:extLst>
          </p:cNvPr>
          <p:cNvGrpSpPr/>
          <p:nvPr/>
        </p:nvGrpSpPr>
        <p:grpSpPr>
          <a:xfrm>
            <a:off x="604185" y="3730181"/>
            <a:ext cx="11020767" cy="2358385"/>
            <a:chOff x="793790" y="1260634"/>
            <a:chExt cx="13042821" cy="2163127"/>
          </a:xfrm>
        </p:grpSpPr>
        <p:sp>
          <p:nvSpPr>
            <p:cNvPr id="26" name="Text 1"/>
            <p:cNvSpPr/>
            <p:nvPr/>
          </p:nvSpPr>
          <p:spPr>
            <a:xfrm>
              <a:off x="10859572" y="1260634"/>
              <a:ext cx="2977039" cy="372070"/>
            </a:xfrm>
            <a:prstGeom prst="rect">
              <a:avLst/>
            </a:prstGeom>
            <a:noFill/>
            <a:ln/>
          </p:spPr>
          <p:txBody>
            <a:bodyPr wrap="none" lIns="0" tIns="0" rIns="0" bIns="0" rtlCol="0" anchor="t"/>
            <a:lstStyle/>
            <a:p>
              <a:pPr marL="0" indent="0" algn="just" rtl="1">
                <a:lnSpc>
                  <a:spcPts val="2900"/>
                </a:lnSpc>
                <a:buNone/>
              </a:pPr>
              <a:r>
                <a:rPr lang="en-US" sz="2400" b="1" dirty="0">
                  <a:solidFill>
                    <a:srgbClr val="3257B8"/>
                  </a:solidFill>
                  <a:latin typeface="Alexandria Bold" pitchFamily="34" charset="0"/>
                  <a:ea typeface="Alexandria Bold" pitchFamily="34" charset="-122"/>
                  <a:cs typeface="Alexandria Bold" pitchFamily="34" charset="-120"/>
                </a:rPr>
                <a:t>تحول نموذج الربح</a:t>
              </a:r>
              <a:endParaRPr lang="en-US" sz="2400" dirty="0"/>
            </a:p>
          </p:txBody>
        </p:sp>
        <p:sp>
          <p:nvSpPr>
            <p:cNvPr id="27" name="Text 2"/>
            <p:cNvSpPr/>
            <p:nvPr/>
          </p:nvSpPr>
          <p:spPr>
            <a:xfrm>
              <a:off x="793790" y="1930360"/>
              <a:ext cx="130428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في الويب 2.0، تستحوذ المنصات على الجزء الأكبر من عائدات المحتوى الذي ينتجه المبدعون. يوتيوب يأخذ 45%، تيك توك يدفع مبالغ ضئيلة، والمؤثرون يعتمدون على صفقات الإعلانات المتقلبة.</a:t>
              </a:r>
              <a:endParaRPr lang="en-US" sz="1600" dirty="0"/>
            </a:p>
          </p:txBody>
        </p:sp>
        <p:sp>
          <p:nvSpPr>
            <p:cNvPr id="28" name="Text 3"/>
            <p:cNvSpPr/>
            <p:nvPr/>
          </p:nvSpPr>
          <p:spPr>
            <a:xfrm>
              <a:off x="793790" y="2788682"/>
              <a:ext cx="130428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الويب </a:t>
              </a:r>
              <a:r>
                <a:rPr lang="en-US" sz="1600">
                  <a:solidFill>
                    <a:srgbClr val="15213F"/>
                  </a:solidFill>
                  <a:latin typeface="Alexandria" pitchFamily="34" charset="0"/>
                  <a:ea typeface="Alexandria" pitchFamily="34" charset="-122"/>
                  <a:cs typeface="Alexandria" pitchFamily="34" charset="-120"/>
                </a:rPr>
                <a:t>3.0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يقلب </a:t>
              </a:r>
              <a:r>
                <a:rPr lang="en-US" sz="1600" dirty="0">
                  <a:solidFill>
                    <a:srgbClr val="15213F"/>
                  </a:solidFill>
                  <a:latin typeface="Alexandria" pitchFamily="34" charset="0"/>
                  <a:ea typeface="Alexandria" pitchFamily="34" charset="-122"/>
                  <a:cs typeface="Alexandria" pitchFamily="34" charset="-120"/>
                </a:rPr>
                <a:t>هذه المعادلة رأساً على عقب. من خلال NFTs والعملات الرقمية والعقود الذكية، يمكن للمبدعين بيع محتواهم مباشرة لجمهورهم، الاحتفاظ بنسبة أكبر من الأرباح، وحتى الحصول على نسبة من المبيعات الثانوية. هذا يعني استدامة أفضل للمبدعين وعلاقات أقوى مع جماهيرهم.</a:t>
              </a:r>
              <a:endParaRPr lang="en-US" sz="1600" dirty="0"/>
            </a:p>
          </p:txBody>
        </p:sp>
      </p:grpSp>
    </p:spTree>
    <p:extLst>
      <p:ext uri="{BB962C8B-B14F-4D97-AF65-F5344CB8AC3E}">
        <p14:creationId xmlns:p14="http://schemas.microsoft.com/office/powerpoint/2010/main" val="597533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B4F73-B212-CA9B-61E8-047805E0A2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4874D1-9A7B-A601-1D49-C2A1203BB7CE}"/>
              </a:ext>
            </a:extLst>
          </p:cNvPr>
          <p:cNvSpPr/>
          <p:nvPr/>
        </p:nvSpPr>
        <p:spPr>
          <a:xfrm>
            <a:off x="535259" y="1498435"/>
            <a:ext cx="11262730" cy="5074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FDEBCF-9C94-9127-C618-09F2DDE8F236}"/>
              </a:ext>
            </a:extLst>
          </p:cNvPr>
          <p:cNvSpPr txBox="1"/>
          <p:nvPr/>
        </p:nvSpPr>
        <p:spPr>
          <a:xfrm>
            <a:off x="3055434" y="341034"/>
            <a:ext cx="6222381" cy="523220"/>
          </a:xfrm>
          <a:prstGeom prst="rect">
            <a:avLst/>
          </a:prstGeom>
          <a:noFill/>
        </p:spPr>
        <p:txBody>
          <a:bodyPr wrap="square" rtlCol="0">
            <a:spAutoFit/>
          </a:bodyPr>
          <a:lstStyle/>
          <a:p>
            <a:pPr algn="r" rtl="1"/>
            <a:r>
              <a:rPr lang="ar-EG" sz="2800" b="1">
                <a:latin typeface="Alexandria" charset="0"/>
                <a:cs typeface="Alexandria" charset="0"/>
              </a:rPr>
              <a:t>الإعلام الجديد في عصر </a:t>
            </a:r>
            <a:r>
              <a:rPr lang="en-US" sz="2800" b="1">
                <a:latin typeface="Alexandria" charset="0"/>
                <a:cs typeface="Alexandria" charset="0"/>
              </a:rPr>
              <a:t>Web 3.0</a:t>
            </a:r>
          </a:p>
        </p:txBody>
      </p:sp>
      <p:sp>
        <p:nvSpPr>
          <p:cNvPr id="5" name="Rectangle 4">
            <a:extLst>
              <a:ext uri="{FF2B5EF4-FFF2-40B4-BE49-F238E27FC236}">
                <a16:creationId xmlns:a16="http://schemas.microsoft.com/office/drawing/2014/main" id="{681D042D-225C-EA4E-3877-C52340585A95}"/>
              </a:ext>
            </a:extLst>
          </p:cNvPr>
          <p:cNvSpPr/>
          <p:nvPr/>
        </p:nvSpPr>
        <p:spPr>
          <a:xfrm>
            <a:off x="942245" y="1699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38F904-6D33-B046-781B-CEAB63A55D7F}"/>
              </a:ext>
            </a:extLst>
          </p:cNvPr>
          <p:cNvSpPr txBox="1"/>
          <p:nvPr/>
        </p:nvSpPr>
        <p:spPr>
          <a:xfrm>
            <a:off x="1025191" y="23268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EA7357-D6BC-6359-363A-2417EDC6BE9A}"/>
              </a:ext>
            </a:extLst>
          </p:cNvPr>
          <p:cNvSpPr txBox="1"/>
          <p:nvPr/>
        </p:nvSpPr>
        <p:spPr>
          <a:xfrm>
            <a:off x="1138885" y="546451"/>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01</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45A62C3-E858-D5F6-42E6-CB9C4E0AA3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0">
            <a:extLst>
              <a:ext uri="{FF2B5EF4-FFF2-40B4-BE49-F238E27FC236}">
                <a16:creationId xmlns:a16="http://schemas.microsoft.com/office/drawing/2014/main" id="{E3E941CA-6FDB-FC7B-63DC-6839239CBA6D}"/>
              </a:ext>
            </a:extLst>
          </p:cNvPr>
          <p:cNvSpPr/>
          <p:nvPr/>
        </p:nvSpPr>
        <p:spPr>
          <a:xfrm>
            <a:off x="5735798" y="1387742"/>
            <a:ext cx="5774650" cy="620078"/>
          </a:xfrm>
          <a:prstGeom prst="rect">
            <a:avLst/>
          </a:prstGeom>
          <a:noFill/>
          <a:ln/>
        </p:spPr>
        <p:txBody>
          <a:bodyPr wrap="none" lIns="0" tIns="0" rIns="0" bIns="0" rtlCol="0" anchor="t"/>
          <a:lstStyle/>
          <a:p>
            <a:pPr marL="0" indent="0" algn="r" rtl="1">
              <a:lnSpc>
                <a:spcPts val="4850"/>
              </a:lnSpc>
              <a:buNone/>
            </a:pPr>
            <a:r>
              <a:rPr lang="en-US" sz="2400" b="1" dirty="0">
                <a:solidFill>
                  <a:srgbClr val="3257B8"/>
                </a:solidFill>
                <a:latin typeface="Alexandria Bold" pitchFamily="34" charset="0"/>
                <a:ea typeface="Alexandria Bold" pitchFamily="34" charset="-122"/>
                <a:cs typeface="Alexandria Bold" pitchFamily="34" charset="-120"/>
              </a:rPr>
              <a:t>ركائز الويب </a:t>
            </a:r>
            <a:r>
              <a:rPr lang="en-US" sz="2400" b="1">
                <a:solidFill>
                  <a:srgbClr val="3257B8"/>
                </a:solidFill>
                <a:latin typeface="Alexandria Bold" pitchFamily="34" charset="0"/>
                <a:ea typeface="Alexandria Bold" pitchFamily="34" charset="-122"/>
                <a:cs typeface="Alexandria Bold" pitchFamily="34" charset="-120"/>
              </a:rPr>
              <a:t>3.0 </a:t>
            </a:r>
            <a:r>
              <a:rPr lang="ar-EG" sz="2400" b="1">
                <a:solidFill>
                  <a:srgbClr val="3257B8"/>
                </a:solidFill>
                <a:latin typeface="Alexandria Bold" pitchFamily="34" charset="0"/>
                <a:ea typeface="Alexandria Bold" pitchFamily="34" charset="-122"/>
                <a:cs typeface="Alexandria Bold" pitchFamily="34" charset="-120"/>
              </a:rPr>
              <a:t> </a:t>
            </a:r>
            <a:r>
              <a:rPr lang="en-US" sz="2400" b="1">
                <a:solidFill>
                  <a:srgbClr val="3257B8"/>
                </a:solidFill>
                <a:latin typeface="Alexandria Bold" pitchFamily="34" charset="0"/>
                <a:ea typeface="Alexandria Bold" pitchFamily="34" charset="-122"/>
                <a:cs typeface="Alexandria Bold" pitchFamily="34" charset="-120"/>
              </a:rPr>
              <a:t>الأساسية</a:t>
            </a:r>
            <a:endParaRPr lang="en-US" sz="2400" dirty="0"/>
          </a:p>
        </p:txBody>
      </p:sp>
      <p:sp>
        <p:nvSpPr>
          <p:cNvPr id="17" name="Text 12"/>
          <p:cNvSpPr/>
          <p:nvPr/>
        </p:nvSpPr>
        <p:spPr>
          <a:xfrm>
            <a:off x="777895" y="5430603"/>
            <a:ext cx="10636210" cy="880946"/>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تعمل هذه الركائز الثلاث معاً لإنشاء إنترنت أكثر ذكاءً، أماناً، وعدالة. البلوك تشين توفر الأساس التقني للثقة، اللامركزية تضمن عدم تركز السلطة، والذكاء الاصطناعي الدلالي يجعل التفاعل أكثر طبيعية وفعالية.</a:t>
            </a:r>
            <a:endParaRPr lang="en-US" sz="1550" dirty="0"/>
          </a:p>
        </p:txBody>
      </p:sp>
      <p:grpSp>
        <p:nvGrpSpPr>
          <p:cNvPr id="18" name="Group 17">
            <a:extLst>
              <a:ext uri="{FF2B5EF4-FFF2-40B4-BE49-F238E27FC236}">
                <a16:creationId xmlns:a16="http://schemas.microsoft.com/office/drawing/2014/main" id="{0B0DD22F-9D96-C6A2-66D5-F14D94B8CDF3}"/>
              </a:ext>
            </a:extLst>
          </p:cNvPr>
          <p:cNvGrpSpPr/>
          <p:nvPr/>
        </p:nvGrpSpPr>
        <p:grpSpPr>
          <a:xfrm>
            <a:off x="2531327" y="2050256"/>
            <a:ext cx="7455907" cy="3025271"/>
            <a:chOff x="843320" y="2429351"/>
            <a:chExt cx="12960786" cy="3529489"/>
          </a:xfrm>
        </p:grpSpPr>
        <p:pic>
          <p:nvPicPr>
            <p:cNvPr id="4" name="Image 0" descr="preencoded.png"/>
            <p:cNvPicPr>
              <a:picLocks noChangeAspect="1"/>
            </p:cNvPicPr>
            <p:nvPr/>
          </p:nvPicPr>
          <p:blipFill>
            <a:blip r:embed="rId3"/>
            <a:stretch>
              <a:fillRect/>
            </a:stretch>
          </p:blipFill>
          <p:spPr>
            <a:xfrm>
              <a:off x="9499997" y="2429351"/>
              <a:ext cx="2152055" cy="1143476"/>
            </a:xfrm>
            <a:prstGeom prst="rect">
              <a:avLst/>
            </a:prstGeom>
          </p:spPr>
        </p:pic>
        <p:sp>
          <p:nvSpPr>
            <p:cNvPr id="8" name="Text 1"/>
            <p:cNvSpPr/>
            <p:nvPr/>
          </p:nvSpPr>
          <p:spPr>
            <a:xfrm>
              <a:off x="10436543" y="2968347"/>
              <a:ext cx="279083" cy="348853"/>
            </a:xfrm>
            <a:prstGeom prst="rect">
              <a:avLst/>
            </a:prstGeom>
            <a:noFill/>
            <a:ln/>
          </p:spPr>
          <p:txBody>
            <a:bodyPr wrap="none" lIns="0" tIns="0" rIns="0" bIns="0" rtlCol="0" anchor="t"/>
            <a:lstStyle/>
            <a:p>
              <a:pPr marL="0" indent="0" algn="ctr" rtl="1">
                <a:lnSpc>
                  <a:spcPts val="3500"/>
                </a:lnSpc>
                <a:buNone/>
              </a:pPr>
              <a:r>
                <a:rPr lang="en-US" sz="2150" b="1" dirty="0">
                  <a:solidFill>
                    <a:srgbClr val="15213F"/>
                  </a:solidFill>
                  <a:latin typeface="Alexandria Bold" pitchFamily="34" charset="0"/>
                  <a:ea typeface="Alexandria Bold" pitchFamily="34" charset="-122"/>
                  <a:cs typeface="Alexandria Bold" pitchFamily="34" charset="-120"/>
                </a:rPr>
                <a:t>1</a:t>
              </a:r>
              <a:endParaRPr lang="en-US" sz="2150" dirty="0"/>
            </a:p>
          </p:txBody>
        </p:sp>
        <p:sp>
          <p:nvSpPr>
            <p:cNvPr id="9" name="Text 2"/>
            <p:cNvSpPr/>
            <p:nvPr/>
          </p:nvSpPr>
          <p:spPr>
            <a:xfrm>
              <a:off x="6276380" y="2627709"/>
              <a:ext cx="3025259"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الذكاء الاصطناعي الدلالي</a:t>
              </a:r>
              <a:endParaRPr lang="en-US" sz="1950" dirty="0"/>
            </a:p>
          </p:txBody>
        </p:sp>
        <p:sp>
          <p:nvSpPr>
            <p:cNvPr id="11" name="Text 3"/>
            <p:cNvSpPr/>
            <p:nvPr/>
          </p:nvSpPr>
          <p:spPr>
            <a:xfrm>
              <a:off x="6276380" y="3056930"/>
              <a:ext cx="3025259"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فهم سياقي للمعلومات</a:t>
              </a:r>
              <a:endParaRPr lang="en-US" sz="1550" dirty="0"/>
            </a:p>
          </p:txBody>
        </p:sp>
        <p:sp>
          <p:nvSpPr>
            <p:cNvPr id="12" name="Shape 4"/>
            <p:cNvSpPr/>
            <p:nvPr/>
          </p:nvSpPr>
          <p:spPr>
            <a:xfrm>
              <a:off x="843320" y="3588068"/>
              <a:ext cx="8607147" cy="11430"/>
            </a:xfrm>
            <a:prstGeom prst="roundRect">
              <a:avLst>
                <a:gd name="adj" fmla="val 729302"/>
              </a:avLst>
            </a:prstGeom>
            <a:solidFill>
              <a:srgbClr val="CFD2D8"/>
            </a:solidFill>
            <a:ln/>
          </p:spPr>
          <p:txBody>
            <a:bodyPr/>
            <a:lstStyle/>
            <a:p>
              <a:endParaRPr lang="en-US"/>
            </a:p>
          </p:txBody>
        </p:sp>
        <p:pic>
          <p:nvPicPr>
            <p:cNvPr id="13" name="Image 1" descr="preencoded.png"/>
            <p:cNvPicPr>
              <a:picLocks noChangeAspect="1"/>
            </p:cNvPicPr>
            <p:nvPr/>
          </p:nvPicPr>
          <p:blipFill>
            <a:blip r:embed="rId4"/>
            <a:stretch>
              <a:fillRect/>
            </a:stretch>
          </p:blipFill>
          <p:spPr>
            <a:xfrm>
              <a:off x="8423910" y="3622358"/>
              <a:ext cx="4304109" cy="1143476"/>
            </a:xfrm>
            <a:prstGeom prst="rect">
              <a:avLst/>
            </a:prstGeom>
          </p:spPr>
        </p:pic>
        <p:sp>
          <p:nvSpPr>
            <p:cNvPr id="14" name="Text 5"/>
            <p:cNvSpPr/>
            <p:nvPr/>
          </p:nvSpPr>
          <p:spPr>
            <a:xfrm>
              <a:off x="10436543" y="4019669"/>
              <a:ext cx="279083" cy="348853"/>
            </a:xfrm>
            <a:prstGeom prst="rect">
              <a:avLst/>
            </a:prstGeom>
            <a:noFill/>
            <a:ln/>
          </p:spPr>
          <p:txBody>
            <a:bodyPr wrap="none" lIns="0" tIns="0" rIns="0" bIns="0" rtlCol="0" anchor="t"/>
            <a:lstStyle/>
            <a:p>
              <a:pPr marL="0" indent="0" algn="ctr" rtl="1">
                <a:lnSpc>
                  <a:spcPts val="3500"/>
                </a:lnSpc>
                <a:buNone/>
              </a:pPr>
              <a:r>
                <a:rPr lang="en-US" sz="2150" b="1" dirty="0">
                  <a:solidFill>
                    <a:srgbClr val="15213F"/>
                  </a:solidFill>
                  <a:latin typeface="Alexandria Bold" pitchFamily="34" charset="0"/>
                  <a:ea typeface="Alexandria Bold" pitchFamily="34" charset="-122"/>
                  <a:cs typeface="Alexandria Bold" pitchFamily="34" charset="-120"/>
                </a:rPr>
                <a:t>2</a:t>
              </a:r>
              <a:endParaRPr lang="en-US" sz="2150" dirty="0"/>
            </a:p>
          </p:txBody>
        </p:sp>
        <p:sp>
          <p:nvSpPr>
            <p:cNvPr id="15" name="Text 6"/>
            <p:cNvSpPr/>
            <p:nvPr/>
          </p:nvSpPr>
          <p:spPr>
            <a:xfrm>
              <a:off x="5958483" y="3820716"/>
              <a:ext cx="2267069"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تقنية البلوك تشين</a:t>
              </a:r>
              <a:endParaRPr lang="en-US" sz="1950" dirty="0"/>
            </a:p>
          </p:txBody>
        </p:sp>
        <p:sp>
          <p:nvSpPr>
            <p:cNvPr id="16" name="Text 7"/>
            <p:cNvSpPr/>
            <p:nvPr/>
          </p:nvSpPr>
          <p:spPr>
            <a:xfrm>
              <a:off x="5958483" y="4249936"/>
              <a:ext cx="2267069"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الشفافية والأمان والثبات</a:t>
              </a:r>
              <a:endParaRPr lang="en-US" sz="1550" dirty="0"/>
            </a:p>
          </p:txBody>
        </p:sp>
        <p:sp>
          <p:nvSpPr>
            <p:cNvPr id="19" name="Shape 8"/>
            <p:cNvSpPr/>
            <p:nvPr/>
          </p:nvSpPr>
          <p:spPr>
            <a:xfrm>
              <a:off x="843320" y="4781074"/>
              <a:ext cx="7531060" cy="11430"/>
            </a:xfrm>
            <a:prstGeom prst="roundRect">
              <a:avLst>
                <a:gd name="adj" fmla="val 729302"/>
              </a:avLst>
            </a:prstGeom>
            <a:solidFill>
              <a:srgbClr val="CFD2D8"/>
            </a:solidFill>
            <a:ln/>
          </p:spPr>
          <p:txBody>
            <a:bodyPr/>
            <a:lstStyle/>
            <a:p>
              <a:endParaRPr lang="en-US"/>
            </a:p>
          </p:txBody>
        </p:sp>
        <p:pic>
          <p:nvPicPr>
            <p:cNvPr id="20" name="Image 2" descr="preencoded.png"/>
            <p:cNvPicPr>
              <a:picLocks noChangeAspect="1"/>
            </p:cNvPicPr>
            <p:nvPr/>
          </p:nvPicPr>
          <p:blipFill>
            <a:blip r:embed="rId5"/>
            <a:stretch>
              <a:fillRect/>
            </a:stretch>
          </p:blipFill>
          <p:spPr>
            <a:xfrm>
              <a:off x="7347942" y="4815364"/>
              <a:ext cx="6456164" cy="1143476"/>
            </a:xfrm>
            <a:prstGeom prst="rect">
              <a:avLst/>
            </a:prstGeom>
          </p:spPr>
        </p:pic>
        <p:sp>
          <p:nvSpPr>
            <p:cNvPr id="21" name="Text 9"/>
            <p:cNvSpPr/>
            <p:nvPr/>
          </p:nvSpPr>
          <p:spPr>
            <a:xfrm>
              <a:off x="10436543" y="5212675"/>
              <a:ext cx="279083" cy="348853"/>
            </a:xfrm>
            <a:prstGeom prst="rect">
              <a:avLst/>
            </a:prstGeom>
            <a:noFill/>
            <a:ln/>
          </p:spPr>
          <p:txBody>
            <a:bodyPr wrap="none" lIns="0" tIns="0" rIns="0" bIns="0" rtlCol="0" anchor="t"/>
            <a:lstStyle/>
            <a:p>
              <a:pPr marL="0" indent="0" algn="ctr" rtl="1">
                <a:lnSpc>
                  <a:spcPts val="3500"/>
                </a:lnSpc>
                <a:buNone/>
              </a:pPr>
              <a:r>
                <a:rPr lang="en-US" sz="2150" b="1" dirty="0">
                  <a:solidFill>
                    <a:srgbClr val="15213F"/>
                  </a:solidFill>
                  <a:latin typeface="Alexandria Bold" pitchFamily="34" charset="0"/>
                  <a:ea typeface="Alexandria Bold" pitchFamily="34" charset="-122"/>
                  <a:cs typeface="Alexandria Bold" pitchFamily="34" charset="-120"/>
                </a:rPr>
                <a:t>3</a:t>
              </a:r>
              <a:endParaRPr lang="en-US" sz="2150" dirty="0"/>
            </a:p>
          </p:txBody>
        </p:sp>
        <p:sp>
          <p:nvSpPr>
            <p:cNvPr id="22" name="Text 10"/>
            <p:cNvSpPr/>
            <p:nvPr/>
          </p:nvSpPr>
          <p:spPr>
            <a:xfrm>
              <a:off x="5044916" y="5013722"/>
              <a:ext cx="2104668"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اللامركزية الكاملة</a:t>
              </a:r>
              <a:endParaRPr lang="en-US" sz="1950" dirty="0"/>
            </a:p>
          </p:txBody>
        </p:sp>
        <p:sp>
          <p:nvSpPr>
            <p:cNvPr id="23" name="Text 11"/>
            <p:cNvSpPr/>
            <p:nvPr/>
          </p:nvSpPr>
          <p:spPr>
            <a:xfrm>
              <a:off x="5044916" y="5442942"/>
              <a:ext cx="210466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توزيع القوة والتحكم</a:t>
              </a:r>
              <a:endParaRPr lang="en-US" sz="1550" dirty="0"/>
            </a:p>
          </p:txBody>
        </p:sp>
      </p:grpSp>
    </p:spTree>
    <p:extLst>
      <p:ext uri="{BB962C8B-B14F-4D97-AF65-F5344CB8AC3E}">
        <p14:creationId xmlns:p14="http://schemas.microsoft.com/office/powerpoint/2010/main" val="266704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6F1C21-7CDF-2ADB-489B-7388F4A67F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596F17-1FC6-F638-F5BB-1AB1FFBC6B62}"/>
              </a:ext>
            </a:extLst>
          </p:cNvPr>
          <p:cNvSpPr/>
          <p:nvPr/>
        </p:nvSpPr>
        <p:spPr>
          <a:xfrm>
            <a:off x="434899" y="1314801"/>
            <a:ext cx="11262730" cy="5074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7F44CA-6481-8CD3-4E2C-ADA71C97FFCA}"/>
              </a:ext>
            </a:extLst>
          </p:cNvPr>
          <p:cNvSpPr txBox="1"/>
          <p:nvPr/>
        </p:nvSpPr>
        <p:spPr>
          <a:xfrm>
            <a:off x="2543342" y="341034"/>
            <a:ext cx="7314336" cy="523220"/>
          </a:xfrm>
          <a:prstGeom prst="rect">
            <a:avLst/>
          </a:prstGeom>
          <a:noFill/>
        </p:spPr>
        <p:txBody>
          <a:bodyPr wrap="square" rtlCol="0">
            <a:spAutoFit/>
          </a:bodyPr>
          <a:lstStyle/>
          <a:p>
            <a:pPr algn="ctr"/>
            <a:r>
              <a:rPr lang="ar-EG" sz="2800" b="1">
                <a:latin typeface="Alexandria" charset="0"/>
                <a:cs typeface="Alexandria" charset="0"/>
              </a:rPr>
              <a:t>مقارنة محورية  بين العصرين</a:t>
            </a:r>
          </a:p>
        </p:txBody>
      </p:sp>
      <p:sp>
        <p:nvSpPr>
          <p:cNvPr id="5" name="Rectangle 4">
            <a:extLst>
              <a:ext uri="{FF2B5EF4-FFF2-40B4-BE49-F238E27FC236}">
                <a16:creationId xmlns:a16="http://schemas.microsoft.com/office/drawing/2014/main" id="{0CABCF59-18FB-4FAB-F9FC-8CEC442DBA50}"/>
              </a:ext>
            </a:extLst>
          </p:cNvPr>
          <p:cNvSpPr/>
          <p:nvPr/>
        </p:nvSpPr>
        <p:spPr>
          <a:xfrm>
            <a:off x="942245" y="1699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D8379D-69C4-B571-D59C-A1011CC9A77D}"/>
              </a:ext>
            </a:extLst>
          </p:cNvPr>
          <p:cNvSpPr txBox="1"/>
          <p:nvPr/>
        </p:nvSpPr>
        <p:spPr>
          <a:xfrm>
            <a:off x="1025191" y="23268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B30598D-8BD5-3EC3-D243-81A6E4B9B6E2}"/>
              </a:ext>
            </a:extLst>
          </p:cNvPr>
          <p:cNvSpPr txBox="1"/>
          <p:nvPr/>
        </p:nvSpPr>
        <p:spPr>
          <a:xfrm>
            <a:off x="1138885" y="546451"/>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01</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CD0861D-CF56-D135-2A3C-8BEDD1479B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2" name="Group 31">
            <a:extLst>
              <a:ext uri="{FF2B5EF4-FFF2-40B4-BE49-F238E27FC236}">
                <a16:creationId xmlns:a16="http://schemas.microsoft.com/office/drawing/2014/main" id="{2C13DA36-2937-881E-5936-8CD614550F36}"/>
              </a:ext>
            </a:extLst>
          </p:cNvPr>
          <p:cNvGrpSpPr/>
          <p:nvPr/>
        </p:nvGrpSpPr>
        <p:grpSpPr>
          <a:xfrm>
            <a:off x="659975" y="1628565"/>
            <a:ext cx="10579843" cy="4374358"/>
            <a:chOff x="793790" y="2617470"/>
            <a:chExt cx="13042821" cy="4011573"/>
          </a:xfrm>
        </p:grpSpPr>
        <p:sp>
          <p:nvSpPr>
            <p:cNvPr id="2" name="Shape 1"/>
            <p:cNvSpPr/>
            <p:nvPr/>
          </p:nvSpPr>
          <p:spPr>
            <a:xfrm>
              <a:off x="793790" y="2617470"/>
              <a:ext cx="13042821" cy="4011573"/>
            </a:xfrm>
            <a:prstGeom prst="roundRect">
              <a:avLst>
                <a:gd name="adj" fmla="val 2078"/>
              </a:avLst>
            </a:prstGeom>
            <a:noFill/>
            <a:ln w="7620">
              <a:solidFill>
                <a:srgbClr val="000000">
                  <a:alpha val="8000"/>
                </a:srgbClr>
              </a:solidFill>
              <a:prstDash val="solid"/>
            </a:ln>
          </p:spPr>
          <p:txBody>
            <a:bodyPr/>
            <a:lstStyle/>
            <a:p>
              <a:endParaRPr lang="en-US"/>
            </a:p>
          </p:txBody>
        </p:sp>
        <p:sp>
          <p:nvSpPr>
            <p:cNvPr id="4" name="Shape 2"/>
            <p:cNvSpPr/>
            <p:nvPr/>
          </p:nvSpPr>
          <p:spPr>
            <a:xfrm>
              <a:off x="801410" y="2625090"/>
              <a:ext cx="13027581" cy="570905"/>
            </a:xfrm>
            <a:prstGeom prst="rect">
              <a:avLst/>
            </a:prstGeom>
            <a:solidFill>
              <a:srgbClr val="FFFFFF">
                <a:alpha val="4000"/>
              </a:srgbClr>
            </a:solidFill>
            <a:ln/>
          </p:spPr>
          <p:txBody>
            <a:bodyPr/>
            <a:lstStyle/>
            <a:p>
              <a:endParaRPr lang="en-US"/>
            </a:p>
          </p:txBody>
        </p:sp>
        <p:sp>
          <p:nvSpPr>
            <p:cNvPr id="8" name="Text 3"/>
            <p:cNvSpPr/>
            <p:nvPr/>
          </p:nvSpPr>
          <p:spPr>
            <a:xfrm>
              <a:off x="1000006" y="2751773"/>
              <a:ext cx="3898463" cy="317540"/>
            </a:xfrm>
            <a:prstGeom prst="rect">
              <a:avLst/>
            </a:prstGeom>
            <a:noFill/>
            <a:ln/>
          </p:spPr>
          <p:txBody>
            <a:bodyPr wrap="none" lIns="0" tIns="0" rIns="0" bIns="0" rtlCol="0" anchor="t"/>
            <a:lstStyle/>
            <a:p>
              <a:pPr marL="0" indent="0" rtl="1">
                <a:lnSpc>
                  <a:spcPts val="2500"/>
                </a:lnSpc>
                <a:buNone/>
              </a:pPr>
              <a:r>
                <a:rPr lang="en-US" sz="1550" b="1" dirty="0">
                  <a:solidFill>
                    <a:srgbClr val="15213F"/>
                  </a:solidFill>
                  <a:latin typeface="Alexandria" pitchFamily="34" charset="0"/>
                  <a:ea typeface="Alexandria" pitchFamily="34" charset="-122"/>
                  <a:cs typeface="Alexandria" pitchFamily="34" charset="-120"/>
                </a:rPr>
                <a:t>البعد</a:t>
              </a:r>
              <a:endParaRPr lang="en-US" sz="1550" dirty="0"/>
            </a:p>
          </p:txBody>
        </p:sp>
        <p:sp>
          <p:nvSpPr>
            <p:cNvPr id="9" name="Text 4"/>
            <p:cNvSpPr/>
            <p:nvPr/>
          </p:nvSpPr>
          <p:spPr>
            <a:xfrm>
              <a:off x="5302806" y="2751773"/>
              <a:ext cx="3894653" cy="317540"/>
            </a:xfrm>
            <a:prstGeom prst="rect">
              <a:avLst/>
            </a:prstGeom>
            <a:noFill/>
            <a:ln/>
          </p:spPr>
          <p:txBody>
            <a:bodyPr wrap="none" lIns="0" tIns="0" rIns="0" bIns="0" rtlCol="0" anchor="t"/>
            <a:lstStyle/>
            <a:p>
              <a:pPr marL="0" indent="0" algn="r" rtl="1">
                <a:lnSpc>
                  <a:spcPts val="2500"/>
                </a:lnSpc>
                <a:buNone/>
              </a:pPr>
              <a:r>
                <a:rPr lang="en-US" sz="1550" b="1" dirty="0">
                  <a:solidFill>
                    <a:srgbClr val="15213F"/>
                  </a:solidFill>
                  <a:latin typeface="Alexandria" pitchFamily="34" charset="0"/>
                  <a:ea typeface="Alexandria" pitchFamily="34" charset="-122"/>
                  <a:cs typeface="Alexandria" pitchFamily="34" charset="-120"/>
                </a:rPr>
                <a:t>الويب 2.0</a:t>
              </a:r>
              <a:endParaRPr lang="en-US" sz="1550" dirty="0"/>
            </a:p>
          </p:txBody>
        </p:sp>
        <p:sp>
          <p:nvSpPr>
            <p:cNvPr id="11" name="Text 5"/>
            <p:cNvSpPr/>
            <p:nvPr/>
          </p:nvSpPr>
          <p:spPr>
            <a:xfrm>
              <a:off x="9601795" y="2751773"/>
              <a:ext cx="4028837" cy="317540"/>
            </a:xfrm>
            <a:prstGeom prst="rect">
              <a:avLst/>
            </a:prstGeom>
            <a:noFill/>
            <a:ln/>
          </p:spPr>
          <p:txBody>
            <a:bodyPr wrap="none" lIns="0" tIns="0" rIns="0" bIns="0" rtlCol="0" anchor="t"/>
            <a:lstStyle/>
            <a:p>
              <a:pPr marL="0" indent="0" algn="r" rtl="1">
                <a:lnSpc>
                  <a:spcPts val="2500"/>
                </a:lnSpc>
                <a:buNone/>
              </a:pPr>
              <a:r>
                <a:rPr lang="en-US" sz="1550" b="1" dirty="0">
                  <a:solidFill>
                    <a:srgbClr val="15213F"/>
                  </a:solidFill>
                  <a:latin typeface="Alexandria" pitchFamily="34" charset="0"/>
                  <a:ea typeface="Alexandria" pitchFamily="34" charset="-122"/>
                  <a:cs typeface="Alexandria" pitchFamily="34" charset="-120"/>
                </a:rPr>
                <a:t>الويب 3.0</a:t>
              </a:r>
              <a:endParaRPr lang="en-US" sz="1550" dirty="0"/>
            </a:p>
          </p:txBody>
        </p:sp>
        <p:sp>
          <p:nvSpPr>
            <p:cNvPr id="12" name="Shape 6"/>
            <p:cNvSpPr/>
            <p:nvPr/>
          </p:nvSpPr>
          <p:spPr>
            <a:xfrm>
              <a:off x="801410" y="3195995"/>
              <a:ext cx="13027581" cy="570905"/>
            </a:xfrm>
            <a:prstGeom prst="rect">
              <a:avLst/>
            </a:prstGeom>
            <a:solidFill>
              <a:srgbClr val="000000">
                <a:alpha val="4000"/>
              </a:srgbClr>
            </a:solidFill>
            <a:ln/>
          </p:spPr>
          <p:txBody>
            <a:bodyPr/>
            <a:lstStyle/>
            <a:p>
              <a:endParaRPr lang="en-US"/>
            </a:p>
          </p:txBody>
        </p:sp>
        <p:sp>
          <p:nvSpPr>
            <p:cNvPr id="13" name="Text 7"/>
            <p:cNvSpPr/>
            <p:nvPr/>
          </p:nvSpPr>
          <p:spPr>
            <a:xfrm>
              <a:off x="1000006" y="3322677"/>
              <a:ext cx="3898463" cy="317540"/>
            </a:xfrm>
            <a:prstGeom prst="rect">
              <a:avLst/>
            </a:prstGeom>
            <a:noFill/>
            <a:ln/>
          </p:spPr>
          <p:txBody>
            <a:bodyPr wrap="none" lIns="0" tIns="0" rIns="0" bIns="0" rtlCol="0" anchor="t"/>
            <a:lstStyle/>
            <a:p>
              <a:pPr marL="0" indent="0" rtl="1">
                <a:lnSpc>
                  <a:spcPts val="2500"/>
                </a:lnSpc>
                <a:buNone/>
              </a:pPr>
              <a:r>
                <a:rPr lang="en-US" sz="1550" dirty="0">
                  <a:solidFill>
                    <a:srgbClr val="15213F"/>
                  </a:solidFill>
                  <a:latin typeface="Alexandria" pitchFamily="34" charset="0"/>
                  <a:ea typeface="Alexandria" pitchFamily="34" charset="-122"/>
                  <a:cs typeface="Alexandria" pitchFamily="34" charset="-120"/>
                </a:rPr>
                <a:t>ملكية البيانات</a:t>
              </a:r>
              <a:endParaRPr lang="en-US" sz="1550" dirty="0"/>
            </a:p>
          </p:txBody>
        </p:sp>
        <p:sp>
          <p:nvSpPr>
            <p:cNvPr id="14" name="Text 8"/>
            <p:cNvSpPr/>
            <p:nvPr/>
          </p:nvSpPr>
          <p:spPr>
            <a:xfrm>
              <a:off x="5302806" y="3322677"/>
              <a:ext cx="3894653"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المنصات تمتلك كل شيء</a:t>
              </a:r>
              <a:endParaRPr lang="en-US" sz="1550" dirty="0"/>
            </a:p>
          </p:txBody>
        </p:sp>
        <p:sp>
          <p:nvSpPr>
            <p:cNvPr id="15" name="Text 9"/>
            <p:cNvSpPr/>
            <p:nvPr/>
          </p:nvSpPr>
          <p:spPr>
            <a:xfrm>
              <a:off x="9601795" y="3322677"/>
              <a:ext cx="4028837"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المستخدم يمتلك بياناته</a:t>
              </a:r>
              <a:endParaRPr lang="en-US" sz="1550" dirty="0"/>
            </a:p>
          </p:txBody>
        </p:sp>
        <p:sp>
          <p:nvSpPr>
            <p:cNvPr id="16" name="Shape 10"/>
            <p:cNvSpPr/>
            <p:nvPr/>
          </p:nvSpPr>
          <p:spPr>
            <a:xfrm>
              <a:off x="801410" y="3766899"/>
              <a:ext cx="13027581" cy="570905"/>
            </a:xfrm>
            <a:prstGeom prst="rect">
              <a:avLst/>
            </a:prstGeom>
            <a:solidFill>
              <a:srgbClr val="FFFFFF">
                <a:alpha val="4000"/>
              </a:srgbClr>
            </a:solidFill>
            <a:ln/>
          </p:spPr>
          <p:txBody>
            <a:bodyPr/>
            <a:lstStyle/>
            <a:p>
              <a:endParaRPr lang="en-US"/>
            </a:p>
          </p:txBody>
        </p:sp>
        <p:sp>
          <p:nvSpPr>
            <p:cNvPr id="17" name="Text 11"/>
            <p:cNvSpPr/>
            <p:nvPr/>
          </p:nvSpPr>
          <p:spPr>
            <a:xfrm>
              <a:off x="1000006" y="3893582"/>
              <a:ext cx="3898463" cy="317540"/>
            </a:xfrm>
            <a:prstGeom prst="rect">
              <a:avLst/>
            </a:prstGeom>
            <a:noFill/>
            <a:ln/>
          </p:spPr>
          <p:txBody>
            <a:bodyPr wrap="none" lIns="0" tIns="0" rIns="0" bIns="0" rtlCol="0" anchor="t"/>
            <a:lstStyle/>
            <a:p>
              <a:pPr marL="0" indent="0" rtl="1">
                <a:lnSpc>
                  <a:spcPts val="2500"/>
                </a:lnSpc>
                <a:buNone/>
              </a:pPr>
              <a:r>
                <a:rPr lang="en-US" sz="1550" dirty="0">
                  <a:solidFill>
                    <a:srgbClr val="15213F"/>
                  </a:solidFill>
                  <a:latin typeface="Alexandria" pitchFamily="34" charset="0"/>
                  <a:ea typeface="Alexandria" pitchFamily="34" charset="-122"/>
                  <a:cs typeface="Alexandria" pitchFamily="34" charset="-120"/>
                </a:rPr>
                <a:t>الوصول للجمهور</a:t>
              </a:r>
              <a:endParaRPr lang="en-US" sz="1550" dirty="0"/>
            </a:p>
          </p:txBody>
        </p:sp>
        <p:sp>
          <p:nvSpPr>
            <p:cNvPr id="18" name="Text 12"/>
            <p:cNvSpPr/>
            <p:nvPr/>
          </p:nvSpPr>
          <p:spPr>
            <a:xfrm>
              <a:off x="5302806" y="3893582"/>
              <a:ext cx="3894653"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عبر خوارزميات مركزية</a:t>
              </a:r>
              <a:endParaRPr lang="en-US" sz="1550" dirty="0"/>
            </a:p>
          </p:txBody>
        </p:sp>
        <p:sp>
          <p:nvSpPr>
            <p:cNvPr id="19" name="Text 13"/>
            <p:cNvSpPr/>
            <p:nvPr/>
          </p:nvSpPr>
          <p:spPr>
            <a:xfrm>
              <a:off x="9601795" y="3893582"/>
              <a:ext cx="4028837"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مباشر وغير وسيط</a:t>
              </a:r>
              <a:endParaRPr lang="en-US" sz="1550" dirty="0"/>
            </a:p>
          </p:txBody>
        </p:sp>
        <p:sp>
          <p:nvSpPr>
            <p:cNvPr id="20" name="Shape 14"/>
            <p:cNvSpPr/>
            <p:nvPr/>
          </p:nvSpPr>
          <p:spPr>
            <a:xfrm>
              <a:off x="801410" y="4337804"/>
              <a:ext cx="13027581" cy="570905"/>
            </a:xfrm>
            <a:prstGeom prst="rect">
              <a:avLst/>
            </a:prstGeom>
            <a:solidFill>
              <a:srgbClr val="000000">
                <a:alpha val="4000"/>
              </a:srgbClr>
            </a:solidFill>
            <a:ln/>
          </p:spPr>
          <p:txBody>
            <a:bodyPr/>
            <a:lstStyle/>
            <a:p>
              <a:endParaRPr lang="en-US"/>
            </a:p>
          </p:txBody>
        </p:sp>
        <p:sp>
          <p:nvSpPr>
            <p:cNvPr id="21" name="Text 15"/>
            <p:cNvSpPr/>
            <p:nvPr/>
          </p:nvSpPr>
          <p:spPr>
            <a:xfrm>
              <a:off x="1000006" y="4464487"/>
              <a:ext cx="3898463" cy="317540"/>
            </a:xfrm>
            <a:prstGeom prst="rect">
              <a:avLst/>
            </a:prstGeom>
            <a:noFill/>
            <a:ln/>
          </p:spPr>
          <p:txBody>
            <a:bodyPr wrap="none" lIns="0" tIns="0" rIns="0" bIns="0" rtlCol="0" anchor="t"/>
            <a:lstStyle/>
            <a:p>
              <a:pPr marL="0" indent="0" rtl="1">
                <a:lnSpc>
                  <a:spcPts val="2500"/>
                </a:lnSpc>
                <a:buNone/>
              </a:pPr>
              <a:r>
                <a:rPr lang="en-US" sz="1550" dirty="0">
                  <a:solidFill>
                    <a:srgbClr val="15213F"/>
                  </a:solidFill>
                  <a:latin typeface="Alexandria" pitchFamily="34" charset="0"/>
                  <a:ea typeface="Alexandria" pitchFamily="34" charset="-122"/>
                  <a:cs typeface="Alexandria" pitchFamily="34" charset="-120"/>
                </a:rPr>
                <a:t>قياس الأثر</a:t>
              </a:r>
              <a:endParaRPr lang="en-US" sz="1550" dirty="0"/>
            </a:p>
          </p:txBody>
        </p:sp>
        <p:sp>
          <p:nvSpPr>
            <p:cNvPr id="22" name="Text 16"/>
            <p:cNvSpPr/>
            <p:nvPr/>
          </p:nvSpPr>
          <p:spPr>
            <a:xfrm>
              <a:off x="5302806" y="4464487"/>
              <a:ext cx="3894653"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مقاييس محدودة توفرها المنصة</a:t>
              </a:r>
              <a:endParaRPr lang="en-US" sz="1550" dirty="0"/>
            </a:p>
          </p:txBody>
        </p:sp>
        <p:sp>
          <p:nvSpPr>
            <p:cNvPr id="23" name="Text 17"/>
            <p:cNvSpPr/>
            <p:nvPr/>
          </p:nvSpPr>
          <p:spPr>
            <a:xfrm>
              <a:off x="9601795" y="4464487"/>
              <a:ext cx="4028837"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شفافية كاملة وبيانات على البلوك تشين</a:t>
              </a:r>
              <a:endParaRPr lang="en-US" sz="1550" dirty="0"/>
            </a:p>
          </p:txBody>
        </p:sp>
        <p:sp>
          <p:nvSpPr>
            <p:cNvPr id="24" name="Shape 18"/>
            <p:cNvSpPr/>
            <p:nvPr/>
          </p:nvSpPr>
          <p:spPr>
            <a:xfrm>
              <a:off x="801410" y="4908709"/>
              <a:ext cx="13027581" cy="570905"/>
            </a:xfrm>
            <a:prstGeom prst="rect">
              <a:avLst/>
            </a:prstGeom>
            <a:solidFill>
              <a:srgbClr val="FFFFFF">
                <a:alpha val="4000"/>
              </a:srgbClr>
            </a:solidFill>
            <a:ln/>
          </p:spPr>
          <p:txBody>
            <a:bodyPr/>
            <a:lstStyle/>
            <a:p>
              <a:endParaRPr lang="en-US"/>
            </a:p>
          </p:txBody>
        </p:sp>
        <p:sp>
          <p:nvSpPr>
            <p:cNvPr id="26" name="Text 19"/>
            <p:cNvSpPr/>
            <p:nvPr/>
          </p:nvSpPr>
          <p:spPr>
            <a:xfrm>
              <a:off x="1000006" y="5035391"/>
              <a:ext cx="3898463" cy="317540"/>
            </a:xfrm>
            <a:prstGeom prst="rect">
              <a:avLst/>
            </a:prstGeom>
            <a:noFill/>
            <a:ln/>
          </p:spPr>
          <p:txBody>
            <a:bodyPr wrap="none" lIns="0" tIns="0" rIns="0" bIns="0" rtlCol="0" anchor="t"/>
            <a:lstStyle/>
            <a:p>
              <a:pPr marL="0" indent="0" rtl="1">
                <a:lnSpc>
                  <a:spcPts val="2500"/>
                </a:lnSpc>
                <a:buNone/>
              </a:pPr>
              <a:r>
                <a:rPr lang="en-US" sz="1550" dirty="0">
                  <a:solidFill>
                    <a:srgbClr val="15213F"/>
                  </a:solidFill>
                  <a:latin typeface="Alexandria" pitchFamily="34" charset="0"/>
                  <a:ea typeface="Alexandria" pitchFamily="34" charset="-122"/>
                  <a:cs typeface="Alexandria" pitchFamily="34" charset="-120"/>
                </a:rPr>
                <a:t>الثقة</a:t>
              </a:r>
              <a:endParaRPr lang="en-US" sz="1550" dirty="0"/>
            </a:p>
          </p:txBody>
        </p:sp>
        <p:sp>
          <p:nvSpPr>
            <p:cNvPr id="27" name="Text 20"/>
            <p:cNvSpPr/>
            <p:nvPr/>
          </p:nvSpPr>
          <p:spPr>
            <a:xfrm>
              <a:off x="5302806" y="5035391"/>
              <a:ext cx="3894653"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معتمدة على سمعة المنصة</a:t>
              </a:r>
              <a:endParaRPr lang="en-US" sz="1550" dirty="0"/>
            </a:p>
          </p:txBody>
        </p:sp>
        <p:sp>
          <p:nvSpPr>
            <p:cNvPr id="28" name="Text 21"/>
            <p:cNvSpPr/>
            <p:nvPr/>
          </p:nvSpPr>
          <p:spPr>
            <a:xfrm>
              <a:off x="9601795" y="5035391"/>
              <a:ext cx="4028837"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مبنية على الشفافية التقنية</a:t>
              </a:r>
              <a:endParaRPr lang="en-US" sz="1550" dirty="0"/>
            </a:p>
          </p:txBody>
        </p:sp>
        <p:sp>
          <p:nvSpPr>
            <p:cNvPr id="29" name="Shape 22"/>
            <p:cNvSpPr/>
            <p:nvPr/>
          </p:nvSpPr>
          <p:spPr>
            <a:xfrm>
              <a:off x="801410" y="5479613"/>
              <a:ext cx="13027581" cy="570905"/>
            </a:xfrm>
            <a:prstGeom prst="rect">
              <a:avLst/>
            </a:prstGeom>
            <a:solidFill>
              <a:srgbClr val="000000">
                <a:alpha val="4000"/>
              </a:srgbClr>
            </a:solidFill>
            <a:ln/>
          </p:spPr>
          <p:txBody>
            <a:bodyPr/>
            <a:lstStyle/>
            <a:p>
              <a:endParaRPr lang="en-US"/>
            </a:p>
          </p:txBody>
        </p:sp>
        <p:sp>
          <p:nvSpPr>
            <p:cNvPr id="30" name="Text 23"/>
            <p:cNvSpPr/>
            <p:nvPr/>
          </p:nvSpPr>
          <p:spPr>
            <a:xfrm>
              <a:off x="1000006" y="5606296"/>
              <a:ext cx="3898463" cy="317540"/>
            </a:xfrm>
            <a:prstGeom prst="rect">
              <a:avLst/>
            </a:prstGeom>
            <a:noFill/>
            <a:ln/>
          </p:spPr>
          <p:txBody>
            <a:bodyPr wrap="none" lIns="0" tIns="0" rIns="0" bIns="0" rtlCol="0" anchor="t"/>
            <a:lstStyle/>
            <a:p>
              <a:pPr marL="0" indent="0" rtl="1">
                <a:lnSpc>
                  <a:spcPts val="2500"/>
                </a:lnSpc>
                <a:buNone/>
              </a:pPr>
              <a:r>
                <a:rPr lang="en-US" sz="1550" dirty="0">
                  <a:solidFill>
                    <a:srgbClr val="15213F"/>
                  </a:solidFill>
                  <a:latin typeface="Alexandria" pitchFamily="34" charset="0"/>
                  <a:ea typeface="Alexandria" pitchFamily="34" charset="-122"/>
                  <a:cs typeface="Alexandria" pitchFamily="34" charset="-120"/>
                </a:rPr>
                <a:t>المجتمعات</a:t>
              </a:r>
              <a:endParaRPr lang="en-US" sz="1550" dirty="0"/>
            </a:p>
          </p:txBody>
        </p:sp>
        <p:sp>
          <p:nvSpPr>
            <p:cNvPr id="31" name="Text 24"/>
            <p:cNvSpPr/>
            <p:nvPr/>
          </p:nvSpPr>
          <p:spPr>
            <a:xfrm>
              <a:off x="5302806" y="5606296"/>
              <a:ext cx="3894653"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مؤقتة وتابعة للمنصة</a:t>
              </a:r>
              <a:endParaRPr lang="en-US" sz="1550" dirty="0"/>
            </a:p>
          </p:txBody>
        </p:sp>
        <p:sp>
          <p:nvSpPr>
            <p:cNvPr id="33" name="Text 25"/>
            <p:cNvSpPr/>
            <p:nvPr/>
          </p:nvSpPr>
          <p:spPr>
            <a:xfrm>
              <a:off x="9601795" y="5606296"/>
              <a:ext cx="4028837"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مملوكة ومستدامة بالرموز</a:t>
              </a:r>
              <a:endParaRPr lang="en-US" sz="1550" dirty="0"/>
            </a:p>
          </p:txBody>
        </p:sp>
        <p:sp>
          <p:nvSpPr>
            <p:cNvPr id="34" name="Shape 26"/>
            <p:cNvSpPr/>
            <p:nvPr/>
          </p:nvSpPr>
          <p:spPr>
            <a:xfrm>
              <a:off x="801410" y="6050518"/>
              <a:ext cx="13027581" cy="570905"/>
            </a:xfrm>
            <a:prstGeom prst="rect">
              <a:avLst/>
            </a:prstGeom>
            <a:solidFill>
              <a:srgbClr val="FFFFFF">
                <a:alpha val="4000"/>
              </a:srgbClr>
            </a:solidFill>
            <a:ln/>
          </p:spPr>
          <p:txBody>
            <a:bodyPr/>
            <a:lstStyle/>
            <a:p>
              <a:endParaRPr lang="en-US"/>
            </a:p>
          </p:txBody>
        </p:sp>
        <p:sp>
          <p:nvSpPr>
            <p:cNvPr id="35" name="Text 27"/>
            <p:cNvSpPr/>
            <p:nvPr/>
          </p:nvSpPr>
          <p:spPr>
            <a:xfrm>
              <a:off x="1000006" y="6177201"/>
              <a:ext cx="3898463" cy="317540"/>
            </a:xfrm>
            <a:prstGeom prst="rect">
              <a:avLst/>
            </a:prstGeom>
            <a:noFill/>
            <a:ln/>
          </p:spPr>
          <p:txBody>
            <a:bodyPr wrap="none" lIns="0" tIns="0" rIns="0" bIns="0" rtlCol="0" anchor="t"/>
            <a:lstStyle/>
            <a:p>
              <a:pPr marL="0" indent="0" rtl="1">
                <a:lnSpc>
                  <a:spcPts val="2500"/>
                </a:lnSpc>
                <a:buNone/>
              </a:pPr>
              <a:r>
                <a:rPr lang="en-US" sz="1550" dirty="0">
                  <a:solidFill>
                    <a:srgbClr val="15213F"/>
                  </a:solidFill>
                  <a:latin typeface="Alexandria" pitchFamily="34" charset="0"/>
                  <a:ea typeface="Alexandria" pitchFamily="34" charset="-122"/>
                  <a:cs typeface="Alexandria" pitchFamily="34" charset="-120"/>
                </a:rPr>
                <a:t>نموذج الدفع</a:t>
              </a:r>
              <a:endParaRPr lang="en-US" sz="1550" dirty="0"/>
            </a:p>
          </p:txBody>
        </p:sp>
        <p:sp>
          <p:nvSpPr>
            <p:cNvPr id="36" name="Text 28"/>
            <p:cNvSpPr/>
            <p:nvPr/>
          </p:nvSpPr>
          <p:spPr>
            <a:xfrm>
              <a:off x="5302806" y="6177201"/>
              <a:ext cx="3894653"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الإعلانات والرعايات</a:t>
              </a:r>
              <a:endParaRPr lang="en-US" sz="1550" dirty="0"/>
            </a:p>
          </p:txBody>
        </p:sp>
        <p:sp>
          <p:nvSpPr>
            <p:cNvPr id="37" name="Text 29"/>
            <p:cNvSpPr/>
            <p:nvPr/>
          </p:nvSpPr>
          <p:spPr>
            <a:xfrm>
              <a:off x="9601795" y="6177201"/>
              <a:ext cx="4028837"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ملكية مباشرة ورموز رقمية</a:t>
              </a:r>
              <a:endParaRPr lang="en-US" sz="1550" dirty="0"/>
            </a:p>
          </p:txBody>
        </p:sp>
      </p:grpSp>
    </p:spTree>
    <p:extLst>
      <p:ext uri="{BB962C8B-B14F-4D97-AF65-F5344CB8AC3E}">
        <p14:creationId xmlns:p14="http://schemas.microsoft.com/office/powerpoint/2010/main" val="796661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A90FB-1F1F-4FF6-6866-E4FF934FF2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BED3C8-5A39-1771-81A2-BF80229C4D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83271EE-8388-EB31-D975-2EEF6D5B5D7F}"/>
              </a:ext>
            </a:extLst>
          </p:cNvPr>
          <p:cNvSpPr txBox="1"/>
          <p:nvPr/>
        </p:nvSpPr>
        <p:spPr>
          <a:xfrm>
            <a:off x="2569144" y="730571"/>
            <a:ext cx="7053712" cy="523220"/>
          </a:xfrm>
          <a:prstGeom prst="rect">
            <a:avLst/>
          </a:prstGeom>
          <a:noFill/>
        </p:spPr>
        <p:txBody>
          <a:bodyPr wrap="square" rtlCol="0">
            <a:spAutoFit/>
          </a:bodyPr>
          <a:lstStyle/>
          <a:p>
            <a:pPr algn="ctr"/>
            <a:r>
              <a:rPr lang="ar-EG" sz="2800" b="1">
                <a:latin typeface="Alexandria" charset="0"/>
                <a:cs typeface="Alexandria" charset="0"/>
              </a:rPr>
              <a:t>الظواهر المصاحبة لظهور الإعلام الجديد</a:t>
            </a:r>
          </a:p>
        </p:txBody>
      </p:sp>
      <p:sp>
        <p:nvSpPr>
          <p:cNvPr id="5" name="Rectangle 4">
            <a:extLst>
              <a:ext uri="{FF2B5EF4-FFF2-40B4-BE49-F238E27FC236}">
                <a16:creationId xmlns:a16="http://schemas.microsoft.com/office/drawing/2014/main" id="{71254D46-97B9-841C-2E97-A6925A30D3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37C74A-7C34-4BA4-BAEC-1386FD7A438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882BF88-B5A0-E309-782C-0CEA9D0CDA89}"/>
              </a:ext>
            </a:extLst>
          </p:cNvPr>
          <p:cNvSpPr txBox="1"/>
          <p:nvPr/>
        </p:nvSpPr>
        <p:spPr>
          <a:xfrm>
            <a:off x="1214179" y="1231789"/>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01</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68489BA-D389-978E-FA35-37D49CE621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879D7ADE-3021-CFEB-C935-45678DDFD95B}"/>
              </a:ext>
            </a:extLst>
          </p:cNvPr>
          <p:cNvGrpSpPr/>
          <p:nvPr/>
        </p:nvGrpSpPr>
        <p:grpSpPr>
          <a:xfrm>
            <a:off x="793909" y="2141974"/>
            <a:ext cx="10368462" cy="3578602"/>
            <a:chOff x="793909" y="2346722"/>
            <a:chExt cx="13042702" cy="4707969"/>
          </a:xfrm>
        </p:grpSpPr>
        <p:sp>
          <p:nvSpPr>
            <p:cNvPr id="4" name="Shape 3"/>
            <p:cNvSpPr/>
            <p:nvPr/>
          </p:nvSpPr>
          <p:spPr>
            <a:xfrm>
              <a:off x="7414498" y="2842855"/>
              <a:ext cx="6124456" cy="198358"/>
            </a:xfrm>
            <a:prstGeom prst="roundRect">
              <a:avLst>
                <a:gd name="adj" fmla="val 15009"/>
              </a:avLst>
            </a:prstGeom>
            <a:solidFill>
              <a:srgbClr val="EAE8F3"/>
            </a:solidFill>
            <a:ln/>
          </p:spPr>
          <p:txBody>
            <a:bodyPr/>
            <a:lstStyle/>
            <a:p>
              <a:pPr algn="just"/>
              <a:endParaRPr lang="en-US"/>
            </a:p>
          </p:txBody>
        </p:sp>
        <p:sp>
          <p:nvSpPr>
            <p:cNvPr id="8" name="Shape 4"/>
            <p:cNvSpPr/>
            <p:nvPr/>
          </p:nvSpPr>
          <p:spPr>
            <a:xfrm>
              <a:off x="13241298" y="2644378"/>
              <a:ext cx="595313" cy="595313"/>
            </a:xfrm>
            <a:prstGeom prst="roundRect">
              <a:avLst>
                <a:gd name="adj" fmla="val 76800"/>
              </a:avLst>
            </a:prstGeom>
            <a:solidFill>
              <a:srgbClr val="EAE8F3"/>
            </a:solidFill>
            <a:ln/>
          </p:spPr>
          <p:txBody>
            <a:bodyPr/>
            <a:lstStyle/>
            <a:p>
              <a:pPr algn="just"/>
              <a:endParaRPr lang="en-US"/>
            </a:p>
          </p:txBody>
        </p:sp>
        <p:pic>
          <p:nvPicPr>
            <p:cNvPr id="9"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90126" y="2793206"/>
              <a:ext cx="297656" cy="297656"/>
            </a:xfrm>
            <a:prstGeom prst="rect">
              <a:avLst/>
            </a:prstGeom>
          </p:spPr>
        </p:pic>
        <p:sp>
          <p:nvSpPr>
            <p:cNvPr id="11" name="Text 5"/>
            <p:cNvSpPr/>
            <p:nvPr/>
          </p:nvSpPr>
          <p:spPr>
            <a:xfrm>
              <a:off x="11157347" y="3438049"/>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كسر الاحتكار</a:t>
              </a:r>
              <a:endParaRPr lang="en-US" sz="1950" dirty="0"/>
            </a:p>
          </p:txBody>
        </p:sp>
        <p:sp>
          <p:nvSpPr>
            <p:cNvPr id="12" name="Text 6"/>
            <p:cNvSpPr/>
            <p:nvPr/>
          </p:nvSpPr>
          <p:spPr>
            <a:xfrm>
              <a:off x="7612737" y="3867269"/>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كسر احتكار المؤسسات الإعلامية الكبرى - أصبح الأفراد قادرين على إنشاء محتوى إعلامي وتوزيعه بشكل مباشر</a:t>
              </a:r>
              <a:endParaRPr lang="en-US" sz="1550" dirty="0"/>
            </a:p>
          </p:txBody>
        </p:sp>
        <p:sp>
          <p:nvSpPr>
            <p:cNvPr id="13" name="Shape 7"/>
            <p:cNvSpPr/>
            <p:nvPr/>
          </p:nvSpPr>
          <p:spPr>
            <a:xfrm>
              <a:off x="793909" y="2545199"/>
              <a:ext cx="6124456" cy="198358"/>
            </a:xfrm>
            <a:prstGeom prst="roundRect">
              <a:avLst>
                <a:gd name="adj" fmla="val 15009"/>
              </a:avLst>
            </a:prstGeom>
            <a:solidFill>
              <a:srgbClr val="EAE8F3"/>
            </a:solidFill>
            <a:ln/>
          </p:spPr>
          <p:txBody>
            <a:bodyPr/>
            <a:lstStyle/>
            <a:p>
              <a:pPr algn="just"/>
              <a:endParaRPr lang="en-US"/>
            </a:p>
          </p:txBody>
        </p:sp>
        <p:sp>
          <p:nvSpPr>
            <p:cNvPr id="14" name="Shape 8"/>
            <p:cNvSpPr/>
            <p:nvPr/>
          </p:nvSpPr>
          <p:spPr>
            <a:xfrm>
              <a:off x="6620708" y="2346722"/>
              <a:ext cx="595313" cy="595313"/>
            </a:xfrm>
            <a:prstGeom prst="roundRect">
              <a:avLst>
                <a:gd name="adj" fmla="val 76800"/>
              </a:avLst>
            </a:prstGeom>
            <a:solidFill>
              <a:srgbClr val="EAE8F3"/>
            </a:solidFill>
            <a:ln/>
          </p:spPr>
          <p:txBody>
            <a:bodyPr/>
            <a:lstStyle/>
            <a:p>
              <a:pPr algn="just"/>
              <a:endParaRPr lang="en-US"/>
            </a:p>
          </p:txBody>
        </p:sp>
        <p:pic>
          <p:nvPicPr>
            <p:cNvPr id="15"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69537" y="2495550"/>
              <a:ext cx="297656" cy="297656"/>
            </a:xfrm>
            <a:prstGeom prst="rect">
              <a:avLst/>
            </a:prstGeom>
          </p:spPr>
        </p:pic>
        <p:sp>
          <p:nvSpPr>
            <p:cNvPr id="16" name="Text 9"/>
            <p:cNvSpPr/>
            <p:nvPr/>
          </p:nvSpPr>
          <p:spPr>
            <a:xfrm>
              <a:off x="4536758" y="3140393"/>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طبقة جديدة</a:t>
              </a:r>
              <a:endParaRPr lang="en-US" sz="1950" dirty="0"/>
            </a:p>
          </p:txBody>
        </p:sp>
        <p:sp>
          <p:nvSpPr>
            <p:cNvPr id="17" name="Text 10"/>
            <p:cNvSpPr/>
            <p:nvPr/>
          </p:nvSpPr>
          <p:spPr>
            <a:xfrm>
              <a:off x="992148" y="3569613"/>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ظهور طبقة جديدة من الإعلاميين - لم يعد الإعلام محصوراً في المحترفين</a:t>
              </a:r>
              <a:endParaRPr lang="en-US" sz="1550" dirty="0"/>
            </a:p>
          </p:txBody>
        </p:sp>
        <p:sp>
          <p:nvSpPr>
            <p:cNvPr id="18" name="Shape 11"/>
            <p:cNvSpPr/>
            <p:nvPr/>
          </p:nvSpPr>
          <p:spPr>
            <a:xfrm>
              <a:off x="7414498" y="5395198"/>
              <a:ext cx="6124456" cy="198358"/>
            </a:xfrm>
            <a:prstGeom prst="roundRect">
              <a:avLst>
                <a:gd name="adj" fmla="val 15009"/>
              </a:avLst>
            </a:prstGeom>
            <a:solidFill>
              <a:srgbClr val="EAE8F3"/>
            </a:solidFill>
            <a:ln/>
          </p:spPr>
          <p:txBody>
            <a:bodyPr/>
            <a:lstStyle/>
            <a:p>
              <a:pPr algn="just"/>
              <a:endParaRPr lang="en-US"/>
            </a:p>
          </p:txBody>
        </p:sp>
        <p:sp>
          <p:nvSpPr>
            <p:cNvPr id="19" name="Shape 12"/>
            <p:cNvSpPr/>
            <p:nvPr/>
          </p:nvSpPr>
          <p:spPr>
            <a:xfrm>
              <a:off x="13241298" y="5196721"/>
              <a:ext cx="595313" cy="595313"/>
            </a:xfrm>
            <a:prstGeom prst="roundRect">
              <a:avLst>
                <a:gd name="adj" fmla="val 76800"/>
              </a:avLst>
            </a:prstGeom>
            <a:solidFill>
              <a:srgbClr val="EAE8F3"/>
            </a:solidFill>
            <a:ln/>
          </p:spPr>
          <p:txBody>
            <a:bodyPr/>
            <a:lstStyle/>
            <a:p>
              <a:pPr algn="just"/>
              <a:endParaRPr lang="en-US"/>
            </a:p>
          </p:txBody>
        </p:sp>
        <p:pic>
          <p:nvPicPr>
            <p:cNvPr id="20"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390126" y="5345549"/>
              <a:ext cx="297656" cy="297656"/>
            </a:xfrm>
            <a:prstGeom prst="rect">
              <a:avLst/>
            </a:prstGeom>
          </p:spPr>
        </p:pic>
        <p:sp>
          <p:nvSpPr>
            <p:cNvPr id="21" name="Text 13"/>
            <p:cNvSpPr/>
            <p:nvPr/>
          </p:nvSpPr>
          <p:spPr>
            <a:xfrm>
              <a:off x="11157347" y="5990392"/>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منابر الحوار</a:t>
              </a:r>
              <a:endParaRPr lang="en-US" sz="1950" dirty="0"/>
            </a:p>
          </p:txBody>
        </p:sp>
        <p:sp>
          <p:nvSpPr>
            <p:cNvPr id="22" name="Text 14"/>
            <p:cNvSpPr/>
            <p:nvPr/>
          </p:nvSpPr>
          <p:spPr>
            <a:xfrm>
              <a:off x="7612737" y="6419612"/>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ظهور منابر جديدة للحوار - بات بإمكان أي شخص التفاعل والمشاركة في النقاشات</a:t>
              </a:r>
              <a:endParaRPr lang="en-US" sz="1550" dirty="0"/>
            </a:p>
          </p:txBody>
        </p:sp>
        <p:sp>
          <p:nvSpPr>
            <p:cNvPr id="23" name="Shape 15"/>
            <p:cNvSpPr/>
            <p:nvPr/>
          </p:nvSpPr>
          <p:spPr>
            <a:xfrm>
              <a:off x="793909" y="5097542"/>
              <a:ext cx="6124456" cy="198358"/>
            </a:xfrm>
            <a:prstGeom prst="roundRect">
              <a:avLst>
                <a:gd name="adj" fmla="val 15009"/>
              </a:avLst>
            </a:prstGeom>
            <a:solidFill>
              <a:srgbClr val="EAE8F3"/>
            </a:solidFill>
            <a:ln/>
          </p:spPr>
          <p:txBody>
            <a:bodyPr/>
            <a:lstStyle/>
            <a:p>
              <a:pPr algn="just"/>
              <a:endParaRPr lang="en-US"/>
            </a:p>
          </p:txBody>
        </p:sp>
        <p:sp>
          <p:nvSpPr>
            <p:cNvPr id="24" name="Shape 16"/>
            <p:cNvSpPr/>
            <p:nvPr/>
          </p:nvSpPr>
          <p:spPr>
            <a:xfrm>
              <a:off x="6620708" y="4899065"/>
              <a:ext cx="595313" cy="595313"/>
            </a:xfrm>
            <a:prstGeom prst="roundRect">
              <a:avLst>
                <a:gd name="adj" fmla="val 76800"/>
              </a:avLst>
            </a:prstGeom>
            <a:solidFill>
              <a:srgbClr val="EAE8F3"/>
            </a:solidFill>
            <a:ln/>
          </p:spPr>
          <p:txBody>
            <a:bodyPr/>
            <a:lstStyle/>
            <a:p>
              <a:pPr algn="just"/>
              <a:endParaRPr lang="en-US"/>
            </a:p>
          </p:txBody>
        </p:sp>
        <p:pic>
          <p:nvPicPr>
            <p:cNvPr id="26"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69537" y="5047893"/>
              <a:ext cx="297656" cy="297656"/>
            </a:xfrm>
            <a:prstGeom prst="rect">
              <a:avLst/>
            </a:prstGeom>
          </p:spPr>
        </p:pic>
        <p:sp>
          <p:nvSpPr>
            <p:cNvPr id="27" name="Text 17"/>
            <p:cNvSpPr/>
            <p:nvPr/>
          </p:nvSpPr>
          <p:spPr>
            <a:xfrm>
              <a:off x="4536758" y="5692735"/>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إعلام الجمهور</a:t>
              </a:r>
              <a:endParaRPr lang="en-US" sz="1950" dirty="0"/>
            </a:p>
          </p:txBody>
        </p:sp>
        <p:sp>
          <p:nvSpPr>
            <p:cNvPr id="28" name="Text 18"/>
            <p:cNvSpPr/>
            <p:nvPr/>
          </p:nvSpPr>
          <p:spPr>
            <a:xfrm>
              <a:off x="992148" y="6121956"/>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ظهور إعلام الجمهور إلى الجمهور - أصبح الجمهور نفسه مصدراً للمعلومات</a:t>
              </a:r>
              <a:endParaRPr lang="en-US" sz="1550" dirty="0"/>
            </a:p>
          </p:txBody>
        </p:sp>
      </p:grpSp>
    </p:spTree>
    <p:extLst>
      <p:ext uri="{BB962C8B-B14F-4D97-AF65-F5344CB8AC3E}">
        <p14:creationId xmlns:p14="http://schemas.microsoft.com/office/powerpoint/2010/main" val="3468768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4E2644-21E8-DAF3-105D-DE7CBEBB2A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0B1B3B-3CBA-DD4C-FD6E-675CF4A86DDD}"/>
              </a:ext>
            </a:extLst>
          </p:cNvPr>
          <p:cNvSpPr/>
          <p:nvPr/>
        </p:nvSpPr>
        <p:spPr>
          <a:xfrm>
            <a:off x="438876" y="18033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119E30-B0F6-9994-ED6C-86585909F3BA}"/>
              </a:ext>
            </a:extLst>
          </p:cNvPr>
          <p:cNvSpPr txBox="1"/>
          <p:nvPr/>
        </p:nvSpPr>
        <p:spPr>
          <a:xfrm>
            <a:off x="2569144" y="730571"/>
            <a:ext cx="7053712" cy="523220"/>
          </a:xfrm>
          <a:prstGeom prst="rect">
            <a:avLst/>
          </a:prstGeom>
          <a:noFill/>
        </p:spPr>
        <p:txBody>
          <a:bodyPr wrap="square" rtlCol="0">
            <a:spAutoFit/>
          </a:bodyPr>
          <a:lstStyle/>
          <a:p>
            <a:pPr algn="ctr"/>
            <a:r>
              <a:rPr lang="ar-EG" sz="2800" b="1">
                <a:latin typeface="Alexandria" charset="0"/>
                <a:cs typeface="Alexandria" charset="0"/>
              </a:rPr>
              <a:t>الظواهر المصاحبة لظهور الإعلام الجديد</a:t>
            </a:r>
          </a:p>
        </p:txBody>
      </p:sp>
      <p:sp>
        <p:nvSpPr>
          <p:cNvPr id="5" name="Rectangle 4">
            <a:extLst>
              <a:ext uri="{FF2B5EF4-FFF2-40B4-BE49-F238E27FC236}">
                <a16:creationId xmlns:a16="http://schemas.microsoft.com/office/drawing/2014/main" id="{0F7D0854-23BB-69E6-EEAF-38217B6EF7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4B6A06-5606-B338-70BC-40554ABB946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127532-EB0B-82D1-3CBE-73D6874E987A}"/>
              </a:ext>
            </a:extLst>
          </p:cNvPr>
          <p:cNvSpPr txBox="1"/>
          <p:nvPr/>
        </p:nvSpPr>
        <p:spPr>
          <a:xfrm>
            <a:off x="1214179" y="1231789"/>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01</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5CD94C9-9C6A-BBCA-519A-E327F7AC5E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9" name="Group 28">
            <a:extLst>
              <a:ext uri="{FF2B5EF4-FFF2-40B4-BE49-F238E27FC236}">
                <a16:creationId xmlns:a16="http://schemas.microsoft.com/office/drawing/2014/main" id="{2BC7062A-AA5C-D530-126B-A6BB12628B42}"/>
              </a:ext>
            </a:extLst>
          </p:cNvPr>
          <p:cNvGrpSpPr/>
          <p:nvPr/>
        </p:nvGrpSpPr>
        <p:grpSpPr>
          <a:xfrm>
            <a:off x="546410" y="2357211"/>
            <a:ext cx="10409647" cy="3043911"/>
            <a:chOff x="793790" y="2453640"/>
            <a:chExt cx="7556421" cy="4707731"/>
          </a:xfrm>
        </p:grpSpPr>
        <p:sp>
          <p:nvSpPr>
            <p:cNvPr id="30" name="Shape 3">
              <a:extLst>
                <a:ext uri="{FF2B5EF4-FFF2-40B4-BE49-F238E27FC236}">
                  <a16:creationId xmlns:a16="http://schemas.microsoft.com/office/drawing/2014/main" id="{B02317DB-8CC8-89D3-7F2F-8996B5AA8810}"/>
                </a:ext>
              </a:extLst>
            </p:cNvPr>
            <p:cNvSpPr/>
            <p:nvPr/>
          </p:nvSpPr>
          <p:spPr>
            <a:xfrm>
              <a:off x="4671179" y="2453640"/>
              <a:ext cx="3679031" cy="2572226"/>
            </a:xfrm>
            <a:prstGeom prst="roundRect">
              <a:avLst>
                <a:gd name="adj" fmla="val 1157"/>
              </a:avLst>
            </a:prstGeom>
            <a:solidFill>
              <a:srgbClr val="EAE8F3"/>
            </a:solidFill>
            <a:ln/>
          </p:spPr>
          <p:txBody>
            <a:bodyPr/>
            <a:lstStyle/>
            <a:p>
              <a:endParaRPr lang="en-US"/>
            </a:p>
          </p:txBody>
        </p:sp>
        <p:pic>
          <p:nvPicPr>
            <p:cNvPr id="31" name="Image 1" descr="preencoded.png">
              <a:extLst>
                <a:ext uri="{FF2B5EF4-FFF2-40B4-BE49-F238E27FC236}">
                  <a16:creationId xmlns:a16="http://schemas.microsoft.com/office/drawing/2014/main" id="{F7D8573C-D99B-241E-9153-425E95860DEB}"/>
                </a:ext>
              </a:extLst>
            </p:cNvPr>
            <p:cNvPicPr>
              <a:picLocks noChangeAspect="1"/>
            </p:cNvPicPr>
            <p:nvPr/>
          </p:nvPicPr>
          <p:blipFill>
            <a:blip r:embed="rId3"/>
            <a:stretch>
              <a:fillRect/>
            </a:stretch>
          </p:blipFill>
          <p:spPr>
            <a:xfrm>
              <a:off x="7556540" y="2651998"/>
              <a:ext cx="595313" cy="595313"/>
            </a:xfrm>
            <a:prstGeom prst="rect">
              <a:avLst/>
            </a:prstGeom>
          </p:spPr>
        </p:pic>
        <p:pic>
          <p:nvPicPr>
            <p:cNvPr id="32" name="Image 2" descr="preencoded.png">
              <a:extLst>
                <a:ext uri="{FF2B5EF4-FFF2-40B4-BE49-F238E27FC236}">
                  <a16:creationId xmlns:a16="http://schemas.microsoft.com/office/drawing/2014/main" id="{282E175A-26FB-800F-6E07-9207F209CAD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720251" y="2815590"/>
              <a:ext cx="267891" cy="267891"/>
            </a:xfrm>
            <a:prstGeom prst="rect">
              <a:avLst/>
            </a:prstGeom>
          </p:spPr>
        </p:pic>
        <p:sp>
          <p:nvSpPr>
            <p:cNvPr id="33" name="Text 4">
              <a:extLst>
                <a:ext uri="{FF2B5EF4-FFF2-40B4-BE49-F238E27FC236}">
                  <a16:creationId xmlns:a16="http://schemas.microsoft.com/office/drawing/2014/main" id="{45935DB3-B44B-EC2A-CF75-6B3097DEE92A}"/>
                </a:ext>
              </a:extLst>
            </p:cNvPr>
            <p:cNvSpPr/>
            <p:nvPr/>
          </p:nvSpPr>
          <p:spPr>
            <a:xfrm>
              <a:off x="5670947" y="344566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مضامين جديدة</a:t>
              </a:r>
              <a:endParaRPr lang="en-US" sz="1950" dirty="0"/>
            </a:p>
          </p:txBody>
        </p:sp>
        <p:sp>
          <p:nvSpPr>
            <p:cNvPr id="34" name="Text 5">
              <a:extLst>
                <a:ext uri="{FF2B5EF4-FFF2-40B4-BE49-F238E27FC236}">
                  <a16:creationId xmlns:a16="http://schemas.microsoft.com/office/drawing/2014/main" id="{50BF56E3-0B0E-4A24-F05C-DFF4958BEDB2}"/>
                </a:ext>
              </a:extLst>
            </p:cNvPr>
            <p:cNvSpPr/>
            <p:nvPr/>
          </p:nvSpPr>
          <p:spPr>
            <a:xfrm>
              <a:off x="4869537" y="3874889"/>
              <a:ext cx="3282315"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ظهور مضامين ثقافية وإعلامية جديدة - أتاح نشر محتويات ثقافية مبتكرة وغير تقليدية</a:t>
              </a:r>
              <a:endParaRPr lang="en-US" sz="1550" dirty="0"/>
            </a:p>
          </p:txBody>
        </p:sp>
        <p:sp>
          <p:nvSpPr>
            <p:cNvPr id="35" name="Shape 6">
              <a:extLst>
                <a:ext uri="{FF2B5EF4-FFF2-40B4-BE49-F238E27FC236}">
                  <a16:creationId xmlns:a16="http://schemas.microsoft.com/office/drawing/2014/main" id="{DF874140-CFC2-F39E-4D34-342D6BEB0192}"/>
                </a:ext>
              </a:extLst>
            </p:cNvPr>
            <p:cNvSpPr/>
            <p:nvPr/>
          </p:nvSpPr>
          <p:spPr>
            <a:xfrm>
              <a:off x="793790" y="2453640"/>
              <a:ext cx="3679031" cy="2572226"/>
            </a:xfrm>
            <a:prstGeom prst="roundRect">
              <a:avLst>
                <a:gd name="adj" fmla="val 1157"/>
              </a:avLst>
            </a:prstGeom>
            <a:solidFill>
              <a:srgbClr val="EAE8F3"/>
            </a:solidFill>
            <a:ln/>
          </p:spPr>
          <p:txBody>
            <a:bodyPr/>
            <a:lstStyle/>
            <a:p>
              <a:endParaRPr lang="en-US"/>
            </a:p>
          </p:txBody>
        </p:sp>
        <p:pic>
          <p:nvPicPr>
            <p:cNvPr id="36" name="Image 3" descr="preencoded.png">
              <a:extLst>
                <a:ext uri="{FF2B5EF4-FFF2-40B4-BE49-F238E27FC236}">
                  <a16:creationId xmlns:a16="http://schemas.microsoft.com/office/drawing/2014/main" id="{71412186-B218-EAE0-344A-ED69A00DD92E}"/>
                </a:ext>
              </a:extLst>
            </p:cNvPr>
            <p:cNvPicPr>
              <a:picLocks noChangeAspect="1"/>
            </p:cNvPicPr>
            <p:nvPr/>
          </p:nvPicPr>
          <p:blipFill>
            <a:blip r:embed="rId6"/>
            <a:stretch>
              <a:fillRect/>
            </a:stretch>
          </p:blipFill>
          <p:spPr>
            <a:xfrm>
              <a:off x="3679150" y="2651998"/>
              <a:ext cx="595313" cy="595313"/>
            </a:xfrm>
            <a:prstGeom prst="rect">
              <a:avLst/>
            </a:prstGeom>
          </p:spPr>
        </p:pic>
        <p:pic>
          <p:nvPicPr>
            <p:cNvPr id="37" name="Image 4" descr="preencoded.png">
              <a:extLst>
                <a:ext uri="{FF2B5EF4-FFF2-40B4-BE49-F238E27FC236}">
                  <a16:creationId xmlns:a16="http://schemas.microsoft.com/office/drawing/2014/main" id="{01499C92-43AD-9046-9F77-75B87DD9C5E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842861" y="2815590"/>
              <a:ext cx="267891" cy="267891"/>
            </a:xfrm>
            <a:prstGeom prst="rect">
              <a:avLst/>
            </a:prstGeom>
          </p:spPr>
        </p:pic>
        <p:sp>
          <p:nvSpPr>
            <p:cNvPr id="38" name="Text 7">
              <a:extLst>
                <a:ext uri="{FF2B5EF4-FFF2-40B4-BE49-F238E27FC236}">
                  <a16:creationId xmlns:a16="http://schemas.microsoft.com/office/drawing/2014/main" id="{B0935576-0B63-1EE6-ACAC-0D06A61132BF}"/>
                </a:ext>
              </a:extLst>
            </p:cNvPr>
            <p:cNvSpPr/>
            <p:nvPr/>
          </p:nvSpPr>
          <p:spPr>
            <a:xfrm>
              <a:off x="1793558" y="344566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وضع الأجندة</a:t>
              </a:r>
              <a:endParaRPr lang="en-US" sz="1950" dirty="0"/>
            </a:p>
          </p:txBody>
        </p:sp>
        <p:sp>
          <p:nvSpPr>
            <p:cNvPr id="39" name="Text 8">
              <a:extLst>
                <a:ext uri="{FF2B5EF4-FFF2-40B4-BE49-F238E27FC236}">
                  <a16:creationId xmlns:a16="http://schemas.microsoft.com/office/drawing/2014/main" id="{5E8CD30C-F063-8653-23E5-F7856CB660B7}"/>
                </a:ext>
              </a:extLst>
            </p:cNvPr>
            <p:cNvSpPr/>
            <p:nvPr/>
          </p:nvSpPr>
          <p:spPr>
            <a:xfrm>
              <a:off x="992148" y="3874889"/>
              <a:ext cx="3282315"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المشاركة في وضع الأجندة - تسليط الضوء بكثافة على قضايا مسكوت عنها</a:t>
              </a:r>
              <a:endParaRPr lang="en-US" sz="1550" dirty="0"/>
            </a:p>
          </p:txBody>
        </p:sp>
        <p:sp>
          <p:nvSpPr>
            <p:cNvPr id="40" name="Shape 9">
              <a:extLst>
                <a:ext uri="{FF2B5EF4-FFF2-40B4-BE49-F238E27FC236}">
                  <a16:creationId xmlns:a16="http://schemas.microsoft.com/office/drawing/2014/main" id="{70DB9E2D-8EB5-D871-057C-F57B9235BD82}"/>
                </a:ext>
              </a:extLst>
            </p:cNvPr>
            <p:cNvSpPr/>
            <p:nvPr/>
          </p:nvSpPr>
          <p:spPr>
            <a:xfrm>
              <a:off x="793790" y="5224224"/>
              <a:ext cx="7556421" cy="1937147"/>
            </a:xfrm>
            <a:prstGeom prst="roundRect">
              <a:avLst>
                <a:gd name="adj" fmla="val 1537"/>
              </a:avLst>
            </a:prstGeom>
            <a:solidFill>
              <a:srgbClr val="EAE8F3"/>
            </a:solidFill>
            <a:ln/>
          </p:spPr>
          <p:txBody>
            <a:bodyPr/>
            <a:lstStyle/>
            <a:p>
              <a:endParaRPr lang="en-US"/>
            </a:p>
          </p:txBody>
        </p:sp>
        <p:pic>
          <p:nvPicPr>
            <p:cNvPr id="41" name="Image 5" descr="preencoded.png">
              <a:extLst>
                <a:ext uri="{FF2B5EF4-FFF2-40B4-BE49-F238E27FC236}">
                  <a16:creationId xmlns:a16="http://schemas.microsoft.com/office/drawing/2014/main" id="{43B707E0-B164-DA3D-E7F9-AEB05AB45453}"/>
                </a:ext>
              </a:extLst>
            </p:cNvPr>
            <p:cNvPicPr>
              <a:picLocks noChangeAspect="1"/>
            </p:cNvPicPr>
            <p:nvPr/>
          </p:nvPicPr>
          <p:blipFill>
            <a:blip r:embed="rId9"/>
            <a:stretch>
              <a:fillRect/>
            </a:stretch>
          </p:blipFill>
          <p:spPr>
            <a:xfrm>
              <a:off x="7556540" y="5422583"/>
              <a:ext cx="595313" cy="595313"/>
            </a:xfrm>
            <a:prstGeom prst="rect">
              <a:avLst/>
            </a:prstGeom>
          </p:spPr>
        </p:pic>
        <p:pic>
          <p:nvPicPr>
            <p:cNvPr id="42" name="Image 6" descr="preencoded.png">
              <a:extLst>
                <a:ext uri="{FF2B5EF4-FFF2-40B4-BE49-F238E27FC236}">
                  <a16:creationId xmlns:a16="http://schemas.microsoft.com/office/drawing/2014/main" id="{27478A45-0B13-51E1-6D0B-5B61C08F820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720251" y="5586174"/>
              <a:ext cx="267891" cy="267891"/>
            </a:xfrm>
            <a:prstGeom prst="rect">
              <a:avLst/>
            </a:prstGeom>
          </p:spPr>
        </p:pic>
        <p:sp>
          <p:nvSpPr>
            <p:cNvPr id="43" name="Text 10">
              <a:extLst>
                <a:ext uri="{FF2B5EF4-FFF2-40B4-BE49-F238E27FC236}">
                  <a16:creationId xmlns:a16="http://schemas.microsoft.com/office/drawing/2014/main" id="{DE9D03D0-A4FC-F4F0-07C4-05DB768FBD2F}"/>
                </a:ext>
              </a:extLst>
            </p:cNvPr>
            <p:cNvSpPr/>
            <p:nvPr/>
          </p:nvSpPr>
          <p:spPr>
            <a:xfrm>
              <a:off x="5670947" y="621625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المجتمع الافتراضي</a:t>
              </a:r>
              <a:endParaRPr lang="en-US" sz="1950" dirty="0"/>
            </a:p>
          </p:txBody>
        </p:sp>
        <p:sp>
          <p:nvSpPr>
            <p:cNvPr id="44" name="Text 11">
              <a:extLst>
                <a:ext uri="{FF2B5EF4-FFF2-40B4-BE49-F238E27FC236}">
                  <a16:creationId xmlns:a16="http://schemas.microsoft.com/office/drawing/2014/main" id="{9F68F4C4-0519-4634-589E-5CB2347723FD}"/>
                </a:ext>
              </a:extLst>
            </p:cNvPr>
            <p:cNvSpPr/>
            <p:nvPr/>
          </p:nvSpPr>
          <p:spPr>
            <a:xfrm>
              <a:off x="992148" y="6645473"/>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نشوء ظاهرة المجتمع الافتراضي والشبكات الاجتماعية</a:t>
              </a:r>
              <a:endParaRPr lang="en-US" sz="1550" dirty="0"/>
            </a:p>
          </p:txBody>
        </p:sp>
      </p:grpSp>
    </p:spTree>
    <p:extLst>
      <p:ext uri="{BB962C8B-B14F-4D97-AF65-F5344CB8AC3E}">
        <p14:creationId xmlns:p14="http://schemas.microsoft.com/office/powerpoint/2010/main" val="1568969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96F74-75DC-E91B-E401-FF950ADDD6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96D7C9-AD3B-3C26-DFC1-38A8E1DDB5A6}"/>
              </a:ext>
            </a:extLst>
          </p:cNvPr>
          <p:cNvSpPr/>
          <p:nvPr/>
        </p:nvSpPr>
        <p:spPr>
          <a:xfrm>
            <a:off x="438876" y="18033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D4C9767-F2A6-28DD-59EA-E79A78BDDBC4}"/>
              </a:ext>
            </a:extLst>
          </p:cNvPr>
          <p:cNvSpPr txBox="1"/>
          <p:nvPr/>
        </p:nvSpPr>
        <p:spPr>
          <a:xfrm>
            <a:off x="2569144" y="730571"/>
            <a:ext cx="7053712" cy="523220"/>
          </a:xfrm>
          <a:prstGeom prst="rect">
            <a:avLst/>
          </a:prstGeom>
          <a:noFill/>
        </p:spPr>
        <p:txBody>
          <a:bodyPr wrap="square" rtlCol="0">
            <a:spAutoFit/>
          </a:bodyPr>
          <a:lstStyle/>
          <a:p>
            <a:pPr algn="ctr"/>
            <a:r>
              <a:rPr lang="ar-EG" sz="2800" b="1">
                <a:latin typeface="Alexandria" charset="0"/>
                <a:cs typeface="Alexandria" charset="0"/>
              </a:rPr>
              <a:t>الظواهر المصاحبة لظهور الإعلام الجديد</a:t>
            </a:r>
          </a:p>
        </p:txBody>
      </p:sp>
      <p:sp>
        <p:nvSpPr>
          <p:cNvPr id="5" name="Rectangle 4">
            <a:extLst>
              <a:ext uri="{FF2B5EF4-FFF2-40B4-BE49-F238E27FC236}">
                <a16:creationId xmlns:a16="http://schemas.microsoft.com/office/drawing/2014/main" id="{E5814702-7BD8-1862-5D1C-ED92ACF388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D18682-D0CD-E66D-4D2D-CB132A6D3E0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440F71-16D6-089E-98C9-D59C446C4BC9}"/>
              </a:ext>
            </a:extLst>
          </p:cNvPr>
          <p:cNvSpPr txBox="1"/>
          <p:nvPr/>
        </p:nvSpPr>
        <p:spPr>
          <a:xfrm>
            <a:off x="1214179" y="1231789"/>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01</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0B0EB8E-55FC-5098-DB08-07D2CE3923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1" name="Group 20">
            <a:extLst>
              <a:ext uri="{FF2B5EF4-FFF2-40B4-BE49-F238E27FC236}">
                <a16:creationId xmlns:a16="http://schemas.microsoft.com/office/drawing/2014/main" id="{FDD608FF-E1CF-CA9F-42C8-41E3C0D342BD}"/>
              </a:ext>
            </a:extLst>
          </p:cNvPr>
          <p:cNvGrpSpPr/>
          <p:nvPr/>
        </p:nvGrpSpPr>
        <p:grpSpPr>
          <a:xfrm>
            <a:off x="579864" y="2255954"/>
            <a:ext cx="10459844" cy="3370257"/>
            <a:chOff x="793790" y="3193971"/>
            <a:chExt cx="13065680" cy="3211830"/>
          </a:xfrm>
        </p:grpSpPr>
        <p:sp>
          <p:nvSpPr>
            <p:cNvPr id="2" name="Shape 3"/>
            <p:cNvSpPr/>
            <p:nvPr/>
          </p:nvSpPr>
          <p:spPr>
            <a:xfrm>
              <a:off x="7414379" y="3193971"/>
              <a:ext cx="6422231" cy="1506736"/>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4" name="Image 0" descr="preencoded.png"/>
            <p:cNvPicPr>
              <a:picLocks noChangeAspect="1"/>
            </p:cNvPicPr>
            <p:nvPr/>
          </p:nvPicPr>
          <p:blipFill>
            <a:blip r:embed="rId3"/>
            <a:stretch>
              <a:fillRect/>
            </a:stretch>
          </p:blipFill>
          <p:spPr>
            <a:xfrm>
              <a:off x="13768030" y="3193971"/>
              <a:ext cx="91440" cy="1506736"/>
            </a:xfrm>
            <a:prstGeom prst="rect">
              <a:avLst/>
            </a:prstGeom>
          </p:spPr>
        </p:pic>
        <p:sp>
          <p:nvSpPr>
            <p:cNvPr id="8" name="Text 4"/>
            <p:cNvSpPr/>
            <p:nvPr/>
          </p:nvSpPr>
          <p:spPr>
            <a:xfrm>
              <a:off x="10923389" y="3415189"/>
              <a:ext cx="2623423"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تفكيك الحدود الجغرافية</a:t>
              </a:r>
              <a:endParaRPr lang="en-US" sz="1950" dirty="0"/>
            </a:p>
          </p:txBody>
        </p:sp>
        <p:sp>
          <p:nvSpPr>
            <p:cNvPr id="9" name="Text 5"/>
            <p:cNvSpPr/>
            <p:nvPr/>
          </p:nvSpPr>
          <p:spPr>
            <a:xfrm>
              <a:off x="7635597" y="3844409"/>
              <a:ext cx="59112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أصبح الإعلام الجديد يتيح الوصول إلى المعلومات من أي مكان في العالم، مما ساهم في عالمية المعلومات</a:t>
              </a:r>
              <a:endParaRPr lang="en-US" sz="1550" dirty="0"/>
            </a:p>
          </p:txBody>
        </p:sp>
        <p:sp>
          <p:nvSpPr>
            <p:cNvPr id="11" name="Shape 6"/>
            <p:cNvSpPr/>
            <p:nvPr/>
          </p:nvSpPr>
          <p:spPr>
            <a:xfrm>
              <a:off x="793790" y="3193971"/>
              <a:ext cx="6422231" cy="1506736"/>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12" name="Image 1" descr="preencoded.png"/>
            <p:cNvPicPr>
              <a:picLocks noChangeAspect="1"/>
            </p:cNvPicPr>
            <p:nvPr/>
          </p:nvPicPr>
          <p:blipFill>
            <a:blip r:embed="rId3"/>
            <a:stretch>
              <a:fillRect/>
            </a:stretch>
          </p:blipFill>
          <p:spPr>
            <a:xfrm>
              <a:off x="7147441" y="3193971"/>
              <a:ext cx="91440" cy="1506736"/>
            </a:xfrm>
            <a:prstGeom prst="rect">
              <a:avLst/>
            </a:prstGeom>
          </p:spPr>
        </p:pic>
        <p:sp>
          <p:nvSpPr>
            <p:cNvPr id="13" name="Text 7"/>
            <p:cNvSpPr/>
            <p:nvPr/>
          </p:nvSpPr>
          <p:spPr>
            <a:xfrm>
              <a:off x="4445318" y="3415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تغير نماذج العمل</a:t>
              </a:r>
              <a:endParaRPr lang="en-US" sz="1950" dirty="0"/>
            </a:p>
          </p:txBody>
        </p:sp>
        <p:sp>
          <p:nvSpPr>
            <p:cNvPr id="14" name="Text 8"/>
            <p:cNvSpPr/>
            <p:nvPr/>
          </p:nvSpPr>
          <p:spPr>
            <a:xfrm>
              <a:off x="1015008" y="3844409"/>
              <a:ext cx="59112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تحولت العديد من المؤسسات الإعلامية إلى نماذج تعتمد على المحتوى الرقمي والتفاعل مع الجمهور</a:t>
              </a:r>
              <a:endParaRPr lang="en-US" sz="1550" dirty="0"/>
            </a:p>
          </p:txBody>
        </p:sp>
        <p:sp>
          <p:nvSpPr>
            <p:cNvPr id="15" name="Shape 9"/>
            <p:cNvSpPr/>
            <p:nvPr/>
          </p:nvSpPr>
          <p:spPr>
            <a:xfrm>
              <a:off x="7414379" y="4899065"/>
              <a:ext cx="6422231" cy="1506736"/>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16" name="Image 2" descr="preencoded.png"/>
            <p:cNvPicPr>
              <a:picLocks noChangeAspect="1"/>
            </p:cNvPicPr>
            <p:nvPr/>
          </p:nvPicPr>
          <p:blipFill>
            <a:blip r:embed="rId3"/>
            <a:stretch>
              <a:fillRect/>
            </a:stretch>
          </p:blipFill>
          <p:spPr>
            <a:xfrm>
              <a:off x="13768030" y="4899065"/>
              <a:ext cx="91440" cy="1506736"/>
            </a:xfrm>
            <a:prstGeom prst="rect">
              <a:avLst/>
            </a:prstGeom>
          </p:spPr>
        </p:pic>
        <p:sp>
          <p:nvSpPr>
            <p:cNvPr id="17" name="Text 10"/>
            <p:cNvSpPr/>
            <p:nvPr/>
          </p:nvSpPr>
          <p:spPr>
            <a:xfrm>
              <a:off x="10744081" y="5120283"/>
              <a:ext cx="2802731"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زيادة المعلومات المضللة</a:t>
              </a:r>
              <a:endParaRPr lang="en-US" sz="1950" dirty="0"/>
            </a:p>
          </p:txBody>
        </p:sp>
        <p:sp>
          <p:nvSpPr>
            <p:cNvPr id="18" name="Text 11"/>
            <p:cNvSpPr/>
            <p:nvPr/>
          </p:nvSpPr>
          <p:spPr>
            <a:xfrm>
              <a:off x="7635597" y="5549503"/>
              <a:ext cx="59112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مع توافر المعلومات بشكل غير مسبوق، ظهرت تحديات تتعلق بالتحقق من صحة المعلومات</a:t>
              </a:r>
              <a:endParaRPr lang="en-US" sz="1550" dirty="0"/>
            </a:p>
          </p:txBody>
        </p:sp>
        <p:sp>
          <p:nvSpPr>
            <p:cNvPr id="19" name="Shape 12"/>
            <p:cNvSpPr/>
            <p:nvPr/>
          </p:nvSpPr>
          <p:spPr>
            <a:xfrm>
              <a:off x="793790" y="4899065"/>
              <a:ext cx="6422231" cy="1506736"/>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20" name="Image 3" descr="preencoded.png"/>
            <p:cNvPicPr>
              <a:picLocks noChangeAspect="1"/>
            </p:cNvPicPr>
            <p:nvPr/>
          </p:nvPicPr>
          <p:blipFill>
            <a:blip r:embed="rId3"/>
            <a:stretch>
              <a:fillRect/>
            </a:stretch>
          </p:blipFill>
          <p:spPr>
            <a:xfrm>
              <a:off x="7147441" y="4899065"/>
              <a:ext cx="91440" cy="1506736"/>
            </a:xfrm>
            <a:prstGeom prst="rect">
              <a:avLst/>
            </a:prstGeom>
          </p:spPr>
        </p:pic>
        <p:sp>
          <p:nvSpPr>
            <p:cNvPr id="22" name="Text 13"/>
            <p:cNvSpPr/>
            <p:nvPr/>
          </p:nvSpPr>
          <p:spPr>
            <a:xfrm>
              <a:off x="4252674" y="5120283"/>
              <a:ext cx="267354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الخصوصية والأمان</a:t>
              </a:r>
              <a:endParaRPr lang="en-US" sz="1950" dirty="0"/>
            </a:p>
          </p:txBody>
        </p:sp>
        <p:sp>
          <p:nvSpPr>
            <p:cNvPr id="23" name="Text 14"/>
            <p:cNvSpPr/>
            <p:nvPr/>
          </p:nvSpPr>
          <p:spPr>
            <a:xfrm>
              <a:off x="1015008" y="5549503"/>
              <a:ext cx="59112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زادت المخاوف المتعلقة بالخصوصية في ظل استخدام البيانات الشخصية</a:t>
              </a:r>
              <a:endParaRPr lang="en-US" sz="1550" dirty="0"/>
            </a:p>
          </p:txBody>
        </p:sp>
      </p:grpSp>
    </p:spTree>
    <p:extLst>
      <p:ext uri="{BB962C8B-B14F-4D97-AF65-F5344CB8AC3E}">
        <p14:creationId xmlns:p14="http://schemas.microsoft.com/office/powerpoint/2010/main" val="4239728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431C5A-F382-93AA-449B-E9503804AF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811BC1-41F8-0C4F-B9F9-11AE9CBAC81A}"/>
              </a:ext>
            </a:extLst>
          </p:cNvPr>
          <p:cNvSpPr/>
          <p:nvPr/>
        </p:nvSpPr>
        <p:spPr>
          <a:xfrm>
            <a:off x="334537" y="1345306"/>
            <a:ext cx="11508057" cy="5243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D9057C-89FD-E201-1F0C-D11838007E53}"/>
              </a:ext>
            </a:extLst>
          </p:cNvPr>
          <p:cNvSpPr txBox="1"/>
          <p:nvPr/>
        </p:nvSpPr>
        <p:spPr>
          <a:xfrm>
            <a:off x="4085922" y="366774"/>
            <a:ext cx="4586382" cy="523220"/>
          </a:xfrm>
          <a:prstGeom prst="rect">
            <a:avLst/>
          </a:prstGeom>
          <a:noFill/>
        </p:spPr>
        <p:txBody>
          <a:bodyPr wrap="square" rtlCol="0">
            <a:spAutoFit/>
          </a:bodyPr>
          <a:lstStyle/>
          <a:p>
            <a:r>
              <a:rPr lang="ar-EG" sz="2800" b="1">
                <a:latin typeface="Alexandria" charset="0"/>
                <a:cs typeface="Alexandria" charset="0"/>
              </a:rPr>
              <a:t>خصائص الإعلام الجديد</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D10C6239-D6AE-252D-0D85-10E8BA72C0A1}"/>
              </a:ext>
            </a:extLst>
          </p:cNvPr>
          <p:cNvSpPr/>
          <p:nvPr/>
        </p:nvSpPr>
        <p:spPr>
          <a:xfrm>
            <a:off x="953548" y="891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70A7BE-175E-B427-13B9-ADD54790C9AE}"/>
              </a:ext>
            </a:extLst>
          </p:cNvPr>
          <p:cNvSpPr txBox="1"/>
          <p:nvPr/>
        </p:nvSpPr>
        <p:spPr>
          <a:xfrm>
            <a:off x="1075952" y="32829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492D410-495B-E656-25C7-28ABD359E207}"/>
              </a:ext>
            </a:extLst>
          </p:cNvPr>
          <p:cNvSpPr txBox="1"/>
          <p:nvPr/>
        </p:nvSpPr>
        <p:spPr>
          <a:xfrm>
            <a:off x="1172662" y="562483"/>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01</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CDA90E5-3B0B-6C08-4A49-D3F5C1FF34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1" name="Group 20">
            <a:extLst>
              <a:ext uri="{FF2B5EF4-FFF2-40B4-BE49-F238E27FC236}">
                <a16:creationId xmlns:a16="http://schemas.microsoft.com/office/drawing/2014/main" id="{9A2D8101-5F28-4996-58A5-0E3043A691D3}"/>
              </a:ext>
            </a:extLst>
          </p:cNvPr>
          <p:cNvGrpSpPr/>
          <p:nvPr/>
        </p:nvGrpSpPr>
        <p:grpSpPr>
          <a:xfrm>
            <a:off x="385114" y="1565024"/>
            <a:ext cx="11322038" cy="3388805"/>
            <a:chOff x="793790" y="1985724"/>
            <a:chExt cx="13042821" cy="5628323"/>
          </a:xfrm>
        </p:grpSpPr>
        <p:sp>
          <p:nvSpPr>
            <p:cNvPr id="2" name="Shape 3"/>
            <p:cNvSpPr/>
            <p:nvPr/>
          </p:nvSpPr>
          <p:spPr>
            <a:xfrm>
              <a:off x="13042821" y="1985724"/>
              <a:ext cx="793790" cy="1461016"/>
            </a:xfrm>
            <a:prstGeom prst="roundRect">
              <a:avLst>
                <a:gd name="adj" fmla="val 360049"/>
              </a:avLst>
            </a:prstGeom>
            <a:solidFill>
              <a:srgbClr val="EAE8F3"/>
            </a:solidFill>
            <a:ln/>
          </p:spPr>
          <p:txBody>
            <a:bodyPr/>
            <a:lstStyle/>
            <a:p>
              <a:pPr algn="just"/>
              <a:endParaRPr lang="en-US" sz="1600"/>
            </a:p>
          </p:txBody>
        </p:sp>
        <p:sp>
          <p:nvSpPr>
            <p:cNvPr id="4" name="Text 4"/>
            <p:cNvSpPr/>
            <p:nvPr/>
          </p:nvSpPr>
          <p:spPr>
            <a:xfrm>
              <a:off x="13290947" y="2530197"/>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1</a:t>
              </a:r>
              <a:endParaRPr lang="en-US" sz="1600" dirty="0"/>
            </a:p>
          </p:txBody>
        </p:sp>
        <p:sp>
          <p:nvSpPr>
            <p:cNvPr id="8" name="Text 5"/>
            <p:cNvSpPr/>
            <p:nvPr/>
          </p:nvSpPr>
          <p:spPr>
            <a:xfrm>
              <a:off x="10363557" y="2184083"/>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49495A"/>
                  </a:solidFill>
                  <a:latin typeface="Alexandria" pitchFamily="34" charset="0"/>
                  <a:ea typeface="Alexandria" pitchFamily="34" charset="-122"/>
                  <a:cs typeface="Alexandria" pitchFamily="34" charset="-120"/>
                </a:rPr>
                <a:t>الكونية</a:t>
              </a:r>
              <a:endParaRPr lang="en-US" sz="1600" b="1" dirty="0"/>
            </a:p>
          </p:txBody>
        </p:sp>
        <p:sp>
          <p:nvSpPr>
            <p:cNvPr id="9" name="Text 6"/>
            <p:cNvSpPr/>
            <p:nvPr/>
          </p:nvSpPr>
          <p:spPr>
            <a:xfrm>
              <a:off x="793790" y="2613303"/>
              <a:ext cx="12050673"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يمكن للأفراد من مختلف أنحاء العالم الوصول إلى المحتوى الإعلامي بسهولة، سواء كان ذلك عبر شبكة الإنترنت أو منصات التواصل الاجتماعي</a:t>
              </a:r>
              <a:endParaRPr lang="en-US" sz="1600" dirty="0"/>
            </a:p>
          </p:txBody>
        </p:sp>
        <p:sp>
          <p:nvSpPr>
            <p:cNvPr id="11" name="Shape 7"/>
            <p:cNvSpPr/>
            <p:nvPr/>
          </p:nvSpPr>
          <p:spPr>
            <a:xfrm>
              <a:off x="13042821" y="3645098"/>
              <a:ext cx="793790" cy="1190744"/>
            </a:xfrm>
            <a:prstGeom prst="roundRect">
              <a:avLst>
                <a:gd name="adj" fmla="val 360049"/>
              </a:avLst>
            </a:prstGeom>
            <a:solidFill>
              <a:srgbClr val="EAE8F3"/>
            </a:solidFill>
            <a:ln/>
          </p:spPr>
          <p:txBody>
            <a:bodyPr/>
            <a:lstStyle/>
            <a:p>
              <a:pPr algn="just"/>
              <a:endParaRPr lang="en-US" sz="1600"/>
            </a:p>
          </p:txBody>
        </p:sp>
        <p:sp>
          <p:nvSpPr>
            <p:cNvPr id="12" name="Text 8"/>
            <p:cNvSpPr/>
            <p:nvPr/>
          </p:nvSpPr>
          <p:spPr>
            <a:xfrm>
              <a:off x="13290947" y="4054435"/>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2</a:t>
              </a:r>
              <a:endParaRPr lang="en-US" sz="1600" dirty="0"/>
            </a:p>
          </p:txBody>
        </p:sp>
        <p:sp>
          <p:nvSpPr>
            <p:cNvPr id="13" name="Text 9"/>
            <p:cNvSpPr/>
            <p:nvPr/>
          </p:nvSpPr>
          <p:spPr>
            <a:xfrm>
              <a:off x="10363557" y="3843457"/>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49495A"/>
                  </a:solidFill>
                  <a:latin typeface="Alexandria" pitchFamily="34" charset="0"/>
                  <a:ea typeface="Alexandria" pitchFamily="34" charset="-122"/>
                  <a:cs typeface="Alexandria" pitchFamily="34" charset="-120"/>
                </a:rPr>
                <a:t>اللاتزامنية</a:t>
              </a:r>
              <a:endParaRPr lang="en-US" sz="1600" b="1" dirty="0"/>
            </a:p>
          </p:txBody>
        </p:sp>
        <p:sp>
          <p:nvSpPr>
            <p:cNvPr id="14" name="Text 10"/>
            <p:cNvSpPr/>
            <p:nvPr/>
          </p:nvSpPr>
          <p:spPr>
            <a:xfrm>
              <a:off x="793790" y="4272677"/>
              <a:ext cx="1205067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يتيح للمستخدمين الوصول إلى المحتوى في أي وقت ومن أي مكان، دون الحاجة إلى الانتظار لبث مباشر</a:t>
              </a:r>
              <a:endParaRPr lang="en-US" sz="1600" dirty="0"/>
            </a:p>
          </p:txBody>
        </p:sp>
        <p:sp>
          <p:nvSpPr>
            <p:cNvPr id="15" name="Shape 11"/>
            <p:cNvSpPr/>
            <p:nvPr/>
          </p:nvSpPr>
          <p:spPr>
            <a:xfrm>
              <a:off x="13042821" y="5034201"/>
              <a:ext cx="793790" cy="1190744"/>
            </a:xfrm>
            <a:prstGeom prst="roundRect">
              <a:avLst>
                <a:gd name="adj" fmla="val 360049"/>
              </a:avLst>
            </a:prstGeom>
            <a:solidFill>
              <a:srgbClr val="EAE8F3"/>
            </a:solidFill>
            <a:ln/>
          </p:spPr>
          <p:txBody>
            <a:bodyPr/>
            <a:lstStyle/>
            <a:p>
              <a:pPr algn="just"/>
              <a:endParaRPr lang="en-US" sz="1600"/>
            </a:p>
          </p:txBody>
        </p:sp>
        <p:sp>
          <p:nvSpPr>
            <p:cNvPr id="16" name="Text 12"/>
            <p:cNvSpPr/>
            <p:nvPr/>
          </p:nvSpPr>
          <p:spPr>
            <a:xfrm>
              <a:off x="13290947" y="5443537"/>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3</a:t>
              </a:r>
              <a:endParaRPr lang="en-US" sz="1600" dirty="0"/>
            </a:p>
          </p:txBody>
        </p:sp>
        <p:sp>
          <p:nvSpPr>
            <p:cNvPr id="17" name="Text 13"/>
            <p:cNvSpPr/>
            <p:nvPr/>
          </p:nvSpPr>
          <p:spPr>
            <a:xfrm>
              <a:off x="10363557" y="5232559"/>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49495A"/>
                  </a:solidFill>
                  <a:latin typeface="Alexandria" pitchFamily="34" charset="0"/>
                  <a:ea typeface="Alexandria" pitchFamily="34" charset="-122"/>
                  <a:cs typeface="Alexandria" pitchFamily="34" charset="-120"/>
                </a:rPr>
                <a:t>الحركة والمرونة</a:t>
              </a:r>
              <a:endParaRPr lang="en-US" sz="1600" b="1" dirty="0"/>
            </a:p>
          </p:txBody>
        </p:sp>
        <p:sp>
          <p:nvSpPr>
            <p:cNvPr id="18" name="Text 14"/>
            <p:cNvSpPr/>
            <p:nvPr/>
          </p:nvSpPr>
          <p:spPr>
            <a:xfrm>
              <a:off x="793790" y="5661779"/>
              <a:ext cx="1205067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يمكن تكييف المحتوى وتغييره بسرعة لتلبية احتياجات المستخدمين والتطورات السريعة</a:t>
              </a:r>
              <a:endParaRPr lang="en-US" sz="1600" dirty="0"/>
            </a:p>
          </p:txBody>
        </p:sp>
        <p:sp>
          <p:nvSpPr>
            <p:cNvPr id="19" name="Shape 15"/>
            <p:cNvSpPr/>
            <p:nvPr/>
          </p:nvSpPr>
          <p:spPr>
            <a:xfrm>
              <a:off x="13042821" y="6423303"/>
              <a:ext cx="793790" cy="1190744"/>
            </a:xfrm>
            <a:prstGeom prst="roundRect">
              <a:avLst>
                <a:gd name="adj" fmla="val 360049"/>
              </a:avLst>
            </a:prstGeom>
            <a:solidFill>
              <a:srgbClr val="EAE8F3"/>
            </a:solidFill>
            <a:ln/>
          </p:spPr>
          <p:txBody>
            <a:bodyPr/>
            <a:lstStyle/>
            <a:p>
              <a:pPr algn="just"/>
              <a:endParaRPr lang="en-US" sz="1600"/>
            </a:p>
          </p:txBody>
        </p:sp>
        <p:sp>
          <p:nvSpPr>
            <p:cNvPr id="20" name="Text 16"/>
            <p:cNvSpPr/>
            <p:nvPr/>
          </p:nvSpPr>
          <p:spPr>
            <a:xfrm>
              <a:off x="13290947" y="6832640"/>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4</a:t>
              </a:r>
              <a:endParaRPr lang="en-US" sz="1600" dirty="0"/>
            </a:p>
          </p:txBody>
        </p:sp>
        <p:sp>
          <p:nvSpPr>
            <p:cNvPr id="22" name="Text 17"/>
            <p:cNvSpPr/>
            <p:nvPr/>
          </p:nvSpPr>
          <p:spPr>
            <a:xfrm>
              <a:off x="10363557" y="6621661"/>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49495A"/>
                  </a:solidFill>
                  <a:latin typeface="Alexandria" pitchFamily="34" charset="0"/>
                  <a:ea typeface="Alexandria" pitchFamily="34" charset="-122"/>
                  <a:cs typeface="Alexandria" pitchFamily="34" charset="-120"/>
                </a:rPr>
                <a:t>التفاعلية</a:t>
              </a:r>
              <a:endParaRPr lang="en-US" sz="1600" b="1" dirty="0"/>
            </a:p>
          </p:txBody>
        </p:sp>
        <p:sp>
          <p:nvSpPr>
            <p:cNvPr id="23" name="Text 18"/>
            <p:cNvSpPr/>
            <p:nvPr/>
          </p:nvSpPr>
          <p:spPr>
            <a:xfrm>
              <a:off x="793790" y="7050881"/>
              <a:ext cx="1205067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يتيح تفاعلاً ثنائياً بين المستخدمين والمحتوى من خلال التعليقات والإعجابات وإنشاء محتوى جديد</a:t>
              </a:r>
              <a:endParaRPr lang="en-US" sz="1600" dirty="0"/>
            </a:p>
          </p:txBody>
        </p:sp>
      </p:grpSp>
      <p:grpSp>
        <p:nvGrpSpPr>
          <p:cNvPr id="24" name="Group 23">
            <a:extLst>
              <a:ext uri="{FF2B5EF4-FFF2-40B4-BE49-F238E27FC236}">
                <a16:creationId xmlns:a16="http://schemas.microsoft.com/office/drawing/2014/main" id="{7E274B58-9308-7C52-2FB0-AC2C7587E41B}"/>
              </a:ext>
            </a:extLst>
          </p:cNvPr>
          <p:cNvGrpSpPr/>
          <p:nvPr/>
        </p:nvGrpSpPr>
        <p:grpSpPr>
          <a:xfrm>
            <a:off x="0" y="5082910"/>
            <a:ext cx="12110223" cy="1488219"/>
            <a:chOff x="793790" y="3656409"/>
            <a:chExt cx="13042821" cy="2286953"/>
          </a:xfrm>
        </p:grpSpPr>
        <p:sp>
          <p:nvSpPr>
            <p:cNvPr id="26" name="Shape 3"/>
            <p:cNvSpPr/>
            <p:nvPr/>
          </p:nvSpPr>
          <p:spPr>
            <a:xfrm>
              <a:off x="793790" y="3656409"/>
              <a:ext cx="13042821" cy="2286953"/>
            </a:xfrm>
            <a:prstGeom prst="roundRect">
              <a:avLst>
                <a:gd name="adj" fmla="val 1302"/>
              </a:avLst>
            </a:prstGeom>
            <a:solidFill>
              <a:srgbClr val="EAE8F3"/>
            </a:solidFill>
            <a:ln/>
          </p:spPr>
          <p:txBody>
            <a:bodyPr/>
            <a:lstStyle/>
            <a:p>
              <a:endParaRPr lang="en-US"/>
            </a:p>
          </p:txBody>
        </p:sp>
        <p:sp>
          <p:nvSpPr>
            <p:cNvPr id="27" name="Shape 4"/>
            <p:cNvSpPr/>
            <p:nvPr/>
          </p:nvSpPr>
          <p:spPr>
            <a:xfrm>
              <a:off x="7315200" y="3656409"/>
              <a:ext cx="6521410" cy="1143476"/>
            </a:xfrm>
            <a:prstGeom prst="roundRect">
              <a:avLst>
                <a:gd name="adj" fmla="val 2604"/>
              </a:avLst>
            </a:prstGeom>
            <a:solidFill>
              <a:srgbClr val="EAE8F3"/>
            </a:solidFill>
            <a:ln/>
          </p:spPr>
          <p:txBody>
            <a:bodyPr/>
            <a:lstStyle/>
            <a:p>
              <a:endParaRPr lang="en-US"/>
            </a:p>
          </p:txBody>
        </p:sp>
        <p:sp>
          <p:nvSpPr>
            <p:cNvPr id="28" name="Text 5"/>
            <p:cNvSpPr/>
            <p:nvPr/>
          </p:nvSpPr>
          <p:spPr>
            <a:xfrm>
              <a:off x="11157347" y="3854768"/>
              <a:ext cx="2480905" cy="310158"/>
            </a:xfrm>
            <a:prstGeom prst="rect">
              <a:avLst/>
            </a:prstGeom>
            <a:noFill/>
            <a:ln/>
          </p:spPr>
          <p:txBody>
            <a:bodyPr wrap="none" lIns="0" tIns="0" rIns="0" bIns="0" rtlCol="0" anchor="t"/>
            <a:lstStyle/>
            <a:p>
              <a:pPr marL="0" indent="0" algn="r" rtl="1">
                <a:lnSpc>
                  <a:spcPts val="2400"/>
                </a:lnSpc>
                <a:buNone/>
              </a:pPr>
              <a:r>
                <a:rPr lang="ar-EG" sz="1600" b="1">
                  <a:solidFill>
                    <a:srgbClr val="49495A"/>
                  </a:solidFill>
                  <a:latin typeface="Alexandria" pitchFamily="34" charset="0"/>
                  <a:ea typeface="Alexandria" pitchFamily="34" charset="-122"/>
                  <a:cs typeface="Alexandria" pitchFamily="34" charset="-120"/>
                </a:rPr>
                <a:t>5 </a:t>
              </a:r>
              <a:r>
                <a:rPr lang="en-US" sz="1600" b="1">
                  <a:solidFill>
                    <a:srgbClr val="49495A"/>
                  </a:solidFill>
                  <a:latin typeface="Alexandria" pitchFamily="34" charset="0"/>
                  <a:ea typeface="Alexandria" pitchFamily="34" charset="-122"/>
                  <a:cs typeface="Alexandria" pitchFamily="34" charset="-120"/>
                </a:rPr>
                <a:t>اندماج </a:t>
              </a:r>
              <a:r>
                <a:rPr lang="en-US" sz="1600" b="1" dirty="0">
                  <a:solidFill>
                    <a:srgbClr val="49495A"/>
                  </a:solidFill>
                  <a:latin typeface="Alexandria" pitchFamily="34" charset="0"/>
                  <a:ea typeface="Alexandria" pitchFamily="34" charset="-122"/>
                  <a:cs typeface="Alexandria" pitchFamily="34" charset="-120"/>
                </a:rPr>
                <a:t>الوسائط</a:t>
              </a:r>
              <a:endParaRPr lang="en-US" sz="1600" b="1" dirty="0"/>
            </a:p>
          </p:txBody>
        </p:sp>
        <p:sp>
          <p:nvSpPr>
            <p:cNvPr id="29" name="Text 6"/>
            <p:cNvSpPr/>
            <p:nvPr/>
          </p:nvSpPr>
          <p:spPr>
            <a:xfrm>
              <a:off x="7513558" y="4283988"/>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يجمع بين مختلف أشكال الوسائط مثل النص، الصور، الفيديو، والصوت</a:t>
              </a:r>
              <a:endParaRPr lang="en-US" sz="1550" dirty="0"/>
            </a:p>
          </p:txBody>
        </p:sp>
        <p:sp>
          <p:nvSpPr>
            <p:cNvPr id="30" name="Shape 7"/>
            <p:cNvSpPr/>
            <p:nvPr/>
          </p:nvSpPr>
          <p:spPr>
            <a:xfrm>
              <a:off x="793790" y="3656409"/>
              <a:ext cx="6521410" cy="1143476"/>
            </a:xfrm>
            <a:prstGeom prst="rect">
              <a:avLst/>
            </a:prstGeom>
            <a:solidFill>
              <a:srgbClr val="EAE8F3"/>
            </a:solidFill>
            <a:ln/>
          </p:spPr>
          <p:txBody>
            <a:bodyPr/>
            <a:lstStyle/>
            <a:p>
              <a:endParaRPr lang="en-US"/>
            </a:p>
          </p:txBody>
        </p:sp>
        <p:sp>
          <p:nvSpPr>
            <p:cNvPr id="31" name="Shape 8"/>
            <p:cNvSpPr/>
            <p:nvPr/>
          </p:nvSpPr>
          <p:spPr>
            <a:xfrm>
              <a:off x="793790" y="3656409"/>
              <a:ext cx="22860" cy="1143476"/>
            </a:xfrm>
            <a:prstGeom prst="roundRect">
              <a:avLst>
                <a:gd name="adj" fmla="val 130232"/>
              </a:avLst>
            </a:prstGeom>
            <a:solidFill>
              <a:srgbClr val="D0CED9"/>
            </a:solidFill>
            <a:ln/>
          </p:spPr>
          <p:txBody>
            <a:bodyPr/>
            <a:lstStyle/>
            <a:p>
              <a:endParaRPr lang="en-US"/>
            </a:p>
          </p:txBody>
        </p:sp>
        <p:sp>
          <p:nvSpPr>
            <p:cNvPr id="32" name="Text 9"/>
            <p:cNvSpPr/>
            <p:nvPr/>
          </p:nvSpPr>
          <p:spPr>
            <a:xfrm>
              <a:off x="4635937" y="3854768"/>
              <a:ext cx="2480905" cy="310158"/>
            </a:xfrm>
            <a:prstGeom prst="rect">
              <a:avLst/>
            </a:prstGeom>
            <a:noFill/>
            <a:ln/>
          </p:spPr>
          <p:txBody>
            <a:bodyPr wrap="none" lIns="0" tIns="0" rIns="0" bIns="0" rtlCol="0" anchor="t"/>
            <a:lstStyle/>
            <a:p>
              <a:pPr marL="0" indent="0" algn="r" rtl="1">
                <a:lnSpc>
                  <a:spcPts val="2400"/>
                </a:lnSpc>
                <a:buNone/>
              </a:pPr>
              <a:r>
                <a:rPr lang="ar-EG" sz="1600" b="1">
                  <a:solidFill>
                    <a:srgbClr val="49495A"/>
                  </a:solidFill>
                  <a:latin typeface="Alexandria" pitchFamily="34" charset="0"/>
                  <a:ea typeface="Alexandria" pitchFamily="34" charset="-122"/>
                  <a:cs typeface="Alexandria" pitchFamily="34" charset="-120"/>
                </a:rPr>
                <a:t>6 </a:t>
              </a:r>
              <a:r>
                <a:rPr lang="en-US" sz="1600" b="1">
                  <a:solidFill>
                    <a:srgbClr val="49495A"/>
                  </a:solidFill>
                  <a:latin typeface="Alexandria" pitchFamily="34" charset="0"/>
                  <a:ea typeface="Alexandria" pitchFamily="34" charset="-122"/>
                  <a:cs typeface="Alexandria" pitchFamily="34" charset="-120"/>
                </a:rPr>
                <a:t>التخزين </a:t>
              </a:r>
              <a:r>
                <a:rPr lang="en-US" sz="1600" b="1" dirty="0">
                  <a:solidFill>
                    <a:srgbClr val="49495A"/>
                  </a:solidFill>
                  <a:latin typeface="Alexandria" pitchFamily="34" charset="0"/>
                  <a:ea typeface="Alexandria" pitchFamily="34" charset="-122"/>
                  <a:cs typeface="Alexandria" pitchFamily="34" charset="-120"/>
                </a:rPr>
                <a:t>والحفظ</a:t>
              </a:r>
              <a:endParaRPr lang="en-US" sz="1600" b="1" dirty="0"/>
            </a:p>
          </p:txBody>
        </p:sp>
        <p:sp>
          <p:nvSpPr>
            <p:cNvPr id="33" name="Text 10"/>
            <p:cNvSpPr/>
            <p:nvPr/>
          </p:nvSpPr>
          <p:spPr>
            <a:xfrm>
              <a:off x="992148" y="4283988"/>
              <a:ext cx="6124694" cy="317540"/>
            </a:xfrm>
            <a:prstGeom prst="rect">
              <a:avLst/>
            </a:prstGeom>
            <a:noFill/>
            <a:ln/>
          </p:spPr>
          <p:txBody>
            <a:bodyPr wrap="none" lIns="0" tIns="0" rIns="0" bIns="0" rtlCol="0" anchor="t"/>
            <a:lstStyle/>
            <a:p>
              <a:pPr marL="0" indent="0" rtl="1">
                <a:lnSpc>
                  <a:spcPts val="2500"/>
                </a:lnSpc>
                <a:buNone/>
              </a:pPr>
              <a:r>
                <a:rPr lang="en-US" sz="1550" dirty="0">
                  <a:solidFill>
                    <a:srgbClr val="49495A"/>
                  </a:solidFill>
                  <a:latin typeface="Alexandria" pitchFamily="34" charset="0"/>
                  <a:ea typeface="Alexandria" pitchFamily="34" charset="-122"/>
                  <a:cs typeface="Alexandria" pitchFamily="34" charset="-120"/>
                </a:rPr>
                <a:t>يمكن للمستخدمين حفظ وتخزين المحتوى للرجوع إليه لاحقاً</a:t>
              </a:r>
              <a:endParaRPr lang="en-US" sz="1550" dirty="0"/>
            </a:p>
          </p:txBody>
        </p:sp>
        <p:sp>
          <p:nvSpPr>
            <p:cNvPr id="34" name="Shape 11"/>
            <p:cNvSpPr/>
            <p:nvPr/>
          </p:nvSpPr>
          <p:spPr>
            <a:xfrm>
              <a:off x="7315200" y="4799886"/>
              <a:ext cx="6521410" cy="1143476"/>
            </a:xfrm>
            <a:prstGeom prst="rect">
              <a:avLst/>
            </a:prstGeom>
            <a:solidFill>
              <a:srgbClr val="EAE8F3"/>
            </a:solidFill>
            <a:ln/>
          </p:spPr>
          <p:txBody>
            <a:bodyPr/>
            <a:lstStyle/>
            <a:p>
              <a:endParaRPr lang="en-US"/>
            </a:p>
          </p:txBody>
        </p:sp>
        <p:sp>
          <p:nvSpPr>
            <p:cNvPr id="35" name="Shape 12"/>
            <p:cNvSpPr/>
            <p:nvPr/>
          </p:nvSpPr>
          <p:spPr>
            <a:xfrm>
              <a:off x="7315200" y="4799886"/>
              <a:ext cx="6521410" cy="22860"/>
            </a:xfrm>
            <a:prstGeom prst="roundRect">
              <a:avLst>
                <a:gd name="adj" fmla="val 130232"/>
              </a:avLst>
            </a:prstGeom>
            <a:solidFill>
              <a:srgbClr val="D0CED9"/>
            </a:solidFill>
            <a:ln/>
          </p:spPr>
          <p:txBody>
            <a:bodyPr/>
            <a:lstStyle/>
            <a:p>
              <a:endParaRPr lang="en-US"/>
            </a:p>
          </p:txBody>
        </p:sp>
        <p:sp>
          <p:nvSpPr>
            <p:cNvPr id="36" name="Text 13"/>
            <p:cNvSpPr/>
            <p:nvPr/>
          </p:nvSpPr>
          <p:spPr>
            <a:xfrm>
              <a:off x="11157347" y="4998244"/>
              <a:ext cx="2480905" cy="310158"/>
            </a:xfrm>
            <a:prstGeom prst="rect">
              <a:avLst/>
            </a:prstGeom>
            <a:noFill/>
            <a:ln/>
          </p:spPr>
          <p:txBody>
            <a:bodyPr wrap="none" lIns="0" tIns="0" rIns="0" bIns="0" rtlCol="0" anchor="t"/>
            <a:lstStyle/>
            <a:p>
              <a:pPr marL="0" indent="0" algn="r" rtl="1">
                <a:lnSpc>
                  <a:spcPts val="2400"/>
                </a:lnSpc>
                <a:buNone/>
              </a:pPr>
              <a:r>
                <a:rPr lang="ar-EG" sz="1600" b="1">
                  <a:solidFill>
                    <a:srgbClr val="49495A"/>
                  </a:solidFill>
                  <a:latin typeface="Alexandria" pitchFamily="34" charset="0"/>
                  <a:ea typeface="Alexandria" pitchFamily="34" charset="-122"/>
                  <a:cs typeface="Alexandria" pitchFamily="34" charset="-120"/>
                </a:rPr>
                <a:t>7 </a:t>
              </a:r>
              <a:r>
                <a:rPr lang="en-US" sz="1600" b="1">
                  <a:solidFill>
                    <a:srgbClr val="49495A"/>
                  </a:solidFill>
                  <a:latin typeface="Alexandria" pitchFamily="34" charset="0"/>
                  <a:ea typeface="Alexandria" pitchFamily="34" charset="-122"/>
                  <a:cs typeface="Alexandria" pitchFamily="34" charset="-120"/>
                </a:rPr>
                <a:t>المشاركة </a:t>
              </a:r>
              <a:r>
                <a:rPr lang="en-US" sz="1600" b="1" dirty="0">
                  <a:solidFill>
                    <a:srgbClr val="49495A"/>
                  </a:solidFill>
                  <a:latin typeface="Alexandria" pitchFamily="34" charset="0"/>
                  <a:ea typeface="Alexandria" pitchFamily="34" charset="-122"/>
                  <a:cs typeface="Alexandria" pitchFamily="34" charset="-120"/>
                </a:rPr>
                <a:t>والانتشار</a:t>
              </a:r>
              <a:endParaRPr lang="en-US" sz="1600" b="1" dirty="0"/>
            </a:p>
          </p:txBody>
        </p:sp>
        <p:sp>
          <p:nvSpPr>
            <p:cNvPr id="37" name="Text 14"/>
            <p:cNvSpPr/>
            <p:nvPr/>
          </p:nvSpPr>
          <p:spPr>
            <a:xfrm>
              <a:off x="7513558" y="5427464"/>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يشجع على المشاركة والانتشار الواسع للمحتوى بسهولة وسرعة</a:t>
              </a:r>
              <a:endParaRPr lang="en-US" sz="1550" dirty="0"/>
            </a:p>
          </p:txBody>
        </p:sp>
        <p:sp>
          <p:nvSpPr>
            <p:cNvPr id="38" name="Shape 15"/>
            <p:cNvSpPr/>
            <p:nvPr/>
          </p:nvSpPr>
          <p:spPr>
            <a:xfrm>
              <a:off x="793790" y="4799886"/>
              <a:ext cx="6521410" cy="1143476"/>
            </a:xfrm>
            <a:prstGeom prst="rect">
              <a:avLst/>
            </a:prstGeom>
            <a:solidFill>
              <a:srgbClr val="EAE8F3"/>
            </a:solidFill>
            <a:ln/>
          </p:spPr>
          <p:txBody>
            <a:bodyPr/>
            <a:lstStyle/>
            <a:p>
              <a:endParaRPr lang="en-US"/>
            </a:p>
          </p:txBody>
        </p:sp>
        <p:sp>
          <p:nvSpPr>
            <p:cNvPr id="39" name="Shape 16"/>
            <p:cNvSpPr/>
            <p:nvPr/>
          </p:nvSpPr>
          <p:spPr>
            <a:xfrm>
              <a:off x="793790" y="4799886"/>
              <a:ext cx="22860" cy="1143476"/>
            </a:xfrm>
            <a:prstGeom prst="roundRect">
              <a:avLst>
                <a:gd name="adj" fmla="val 130232"/>
              </a:avLst>
            </a:prstGeom>
            <a:solidFill>
              <a:srgbClr val="D0CED9"/>
            </a:solidFill>
            <a:ln/>
          </p:spPr>
          <p:txBody>
            <a:bodyPr/>
            <a:lstStyle/>
            <a:p>
              <a:endParaRPr lang="en-US"/>
            </a:p>
          </p:txBody>
        </p:sp>
        <p:sp>
          <p:nvSpPr>
            <p:cNvPr id="40" name="Shape 17"/>
            <p:cNvSpPr/>
            <p:nvPr/>
          </p:nvSpPr>
          <p:spPr>
            <a:xfrm>
              <a:off x="793790" y="4799886"/>
              <a:ext cx="6521410" cy="22860"/>
            </a:xfrm>
            <a:prstGeom prst="roundRect">
              <a:avLst>
                <a:gd name="adj" fmla="val 130232"/>
              </a:avLst>
            </a:prstGeom>
            <a:solidFill>
              <a:srgbClr val="D0CED9"/>
            </a:solidFill>
            <a:ln/>
          </p:spPr>
          <p:txBody>
            <a:bodyPr/>
            <a:lstStyle/>
            <a:p>
              <a:endParaRPr lang="en-US"/>
            </a:p>
          </p:txBody>
        </p:sp>
        <p:sp>
          <p:nvSpPr>
            <p:cNvPr id="41" name="Text 18"/>
            <p:cNvSpPr/>
            <p:nvPr/>
          </p:nvSpPr>
          <p:spPr>
            <a:xfrm>
              <a:off x="4635937" y="4998244"/>
              <a:ext cx="2480905" cy="310158"/>
            </a:xfrm>
            <a:prstGeom prst="rect">
              <a:avLst/>
            </a:prstGeom>
            <a:noFill/>
            <a:ln/>
          </p:spPr>
          <p:txBody>
            <a:bodyPr wrap="none" lIns="0" tIns="0" rIns="0" bIns="0" rtlCol="0" anchor="t"/>
            <a:lstStyle/>
            <a:p>
              <a:pPr marL="0" indent="0" algn="r" rtl="1">
                <a:lnSpc>
                  <a:spcPts val="2400"/>
                </a:lnSpc>
                <a:buNone/>
              </a:pPr>
              <a:r>
                <a:rPr lang="ar-EG" sz="1600" b="1">
                  <a:solidFill>
                    <a:srgbClr val="49495A"/>
                  </a:solidFill>
                  <a:latin typeface="Alexandria" pitchFamily="34" charset="0"/>
                  <a:ea typeface="Alexandria" pitchFamily="34" charset="-122"/>
                  <a:cs typeface="Alexandria" pitchFamily="34" charset="-120"/>
                </a:rPr>
                <a:t>8 </a:t>
              </a:r>
              <a:r>
                <a:rPr lang="en-US" sz="1600" b="1">
                  <a:solidFill>
                    <a:srgbClr val="49495A"/>
                  </a:solidFill>
                  <a:latin typeface="Alexandria" pitchFamily="34" charset="0"/>
                  <a:ea typeface="Alexandria" pitchFamily="34" charset="-122"/>
                  <a:cs typeface="Alexandria" pitchFamily="34" charset="-120"/>
                </a:rPr>
                <a:t>الانتباه </a:t>
              </a:r>
              <a:r>
                <a:rPr lang="en-US" sz="1600" b="1" dirty="0">
                  <a:solidFill>
                    <a:srgbClr val="49495A"/>
                  </a:solidFill>
                  <a:latin typeface="Alexandria" pitchFamily="34" charset="0"/>
                  <a:ea typeface="Alexandria" pitchFamily="34" charset="-122"/>
                  <a:cs typeface="Alexandria" pitchFamily="34" charset="-120"/>
                </a:rPr>
                <a:t>والتركيز</a:t>
              </a:r>
              <a:endParaRPr lang="en-US" sz="1600" b="1" dirty="0"/>
            </a:p>
          </p:txBody>
        </p:sp>
        <p:sp>
          <p:nvSpPr>
            <p:cNvPr id="42" name="Text 19"/>
            <p:cNvSpPr/>
            <p:nvPr/>
          </p:nvSpPr>
          <p:spPr>
            <a:xfrm>
              <a:off x="992148" y="5427464"/>
              <a:ext cx="6124694" cy="317540"/>
            </a:xfrm>
            <a:prstGeom prst="rect">
              <a:avLst/>
            </a:prstGeom>
            <a:noFill/>
            <a:ln/>
          </p:spPr>
          <p:txBody>
            <a:bodyPr wrap="none" lIns="0" tIns="0" rIns="0" bIns="0" rtlCol="0" anchor="t"/>
            <a:lstStyle/>
            <a:p>
              <a:pPr marL="0" indent="0" rtl="1">
                <a:lnSpc>
                  <a:spcPts val="2500"/>
                </a:lnSpc>
                <a:buNone/>
              </a:pPr>
              <a:r>
                <a:rPr lang="en-US" sz="1550" dirty="0">
                  <a:solidFill>
                    <a:srgbClr val="49495A"/>
                  </a:solidFill>
                  <a:latin typeface="Alexandria" pitchFamily="34" charset="0"/>
                  <a:ea typeface="Alexandria" pitchFamily="34" charset="-122"/>
                  <a:cs typeface="Alexandria" pitchFamily="34" charset="-120"/>
                </a:rPr>
                <a:t>يتطلب القدرة على تحديد المحتوى الذي يستحق الانتباه</a:t>
              </a:r>
              <a:endParaRPr lang="en-US" sz="1550" dirty="0"/>
            </a:p>
          </p:txBody>
        </p:sp>
      </p:grpSp>
    </p:spTree>
    <p:extLst>
      <p:ext uri="{BB962C8B-B14F-4D97-AF65-F5344CB8AC3E}">
        <p14:creationId xmlns:p14="http://schemas.microsoft.com/office/powerpoint/2010/main" val="2262822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69871-C866-30BE-1DB5-675974CFAE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9E16AC4-AE42-E5EC-036D-739188ED0A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AACB843-1E2C-3F1B-EA0B-55CDBFCE9EB3}"/>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8F76032-8156-812A-3CFD-077F4B54A3CB}"/>
              </a:ext>
            </a:extLst>
          </p:cNvPr>
          <p:cNvSpPr/>
          <p:nvPr/>
        </p:nvSpPr>
        <p:spPr>
          <a:xfrm>
            <a:off x="735979" y="1155869"/>
            <a:ext cx="10738625"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75D8DAF-F991-9995-36B8-9E50C45FF4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3919FE4-6E83-D507-63F9-493DCEA1C53E}"/>
              </a:ext>
            </a:extLst>
          </p:cNvPr>
          <p:cNvSpPr txBox="1"/>
          <p:nvPr/>
        </p:nvSpPr>
        <p:spPr>
          <a:xfrm>
            <a:off x="2126681" y="410271"/>
            <a:ext cx="6660480"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توظيف </a:t>
            </a:r>
            <a:r>
              <a:rPr lang="en-US" sz="2400" b="1">
                <a:latin typeface="Alexandria" pitchFamily="34" charset="0"/>
                <a:ea typeface="Alexandria" pitchFamily="34" charset="-122"/>
                <a:cs typeface="Alexandria" pitchFamily="34" charset="-120"/>
              </a:rPr>
              <a:t>الإعلام الجديد في العلاقات العامة</a:t>
            </a:r>
            <a:endParaRPr lang="en-US" sz="2400" b="1" dirty="0"/>
          </a:p>
        </p:txBody>
      </p:sp>
      <p:grpSp>
        <p:nvGrpSpPr>
          <p:cNvPr id="2" name="Group 1">
            <a:extLst>
              <a:ext uri="{FF2B5EF4-FFF2-40B4-BE49-F238E27FC236}">
                <a16:creationId xmlns:a16="http://schemas.microsoft.com/office/drawing/2014/main" id="{A375A6FC-8255-AD22-3978-718CB839B2A3}"/>
              </a:ext>
            </a:extLst>
          </p:cNvPr>
          <p:cNvGrpSpPr/>
          <p:nvPr/>
        </p:nvGrpSpPr>
        <p:grpSpPr>
          <a:xfrm>
            <a:off x="1003609" y="1562095"/>
            <a:ext cx="10234763" cy="3945563"/>
            <a:chOff x="793790" y="2660332"/>
            <a:chExt cx="13050440" cy="3837504"/>
          </a:xfrm>
        </p:grpSpPr>
        <p:sp>
          <p:nvSpPr>
            <p:cNvPr id="4" name="Text 3"/>
            <p:cNvSpPr/>
            <p:nvPr/>
          </p:nvSpPr>
          <p:spPr>
            <a:xfrm>
              <a:off x="9867186" y="2660332"/>
              <a:ext cx="3969425" cy="496133"/>
            </a:xfrm>
            <a:prstGeom prst="rect">
              <a:avLst/>
            </a:prstGeom>
            <a:noFill/>
            <a:ln/>
          </p:spPr>
          <p:txBody>
            <a:bodyPr wrap="none" lIns="0" tIns="0" rIns="0" bIns="0" rtlCol="0" anchor="t"/>
            <a:lstStyle/>
            <a:p>
              <a:pPr marL="0" indent="0" algn="just" rtl="1">
                <a:lnSpc>
                  <a:spcPts val="3900"/>
                </a:lnSpc>
                <a:buNone/>
              </a:pPr>
              <a:r>
                <a:rPr lang="en-US" sz="3200" dirty="0">
                  <a:solidFill>
                    <a:srgbClr val="403CCF"/>
                  </a:solidFill>
                  <a:latin typeface="Alexandria" pitchFamily="34" charset="0"/>
                  <a:ea typeface="Alexandria" pitchFamily="34" charset="-122"/>
                  <a:cs typeface="Alexandria" pitchFamily="34" charset="-120"/>
                </a:rPr>
                <a:t>المميزات</a:t>
              </a:r>
              <a:endParaRPr lang="en-US" sz="3200" dirty="0"/>
            </a:p>
          </p:txBody>
        </p:sp>
        <p:sp>
          <p:nvSpPr>
            <p:cNvPr id="6" name="Shape 4"/>
            <p:cNvSpPr/>
            <p:nvPr/>
          </p:nvSpPr>
          <p:spPr>
            <a:xfrm>
              <a:off x="6626662" y="3677364"/>
              <a:ext cx="446484" cy="446484"/>
            </a:xfrm>
            <a:prstGeom prst="roundRect">
              <a:avLst>
                <a:gd name="adj" fmla="val 6668"/>
              </a:avLst>
            </a:prstGeom>
            <a:solidFill>
              <a:srgbClr val="EAE8F3"/>
            </a:solidFill>
            <a:ln/>
          </p:spPr>
          <p:txBody>
            <a:bodyPr/>
            <a:lstStyle/>
            <a:p>
              <a:pPr algn="just"/>
              <a:endParaRPr lang="en-US" sz="2000"/>
            </a:p>
          </p:txBody>
        </p:sp>
        <p:sp>
          <p:nvSpPr>
            <p:cNvPr id="7" name="Text 5"/>
            <p:cNvSpPr/>
            <p:nvPr/>
          </p:nvSpPr>
          <p:spPr>
            <a:xfrm>
              <a:off x="3947398" y="3745587"/>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التفاعل المباشر</a:t>
              </a:r>
              <a:endParaRPr lang="en-US" sz="2000" dirty="0"/>
            </a:p>
          </p:txBody>
        </p:sp>
        <p:sp>
          <p:nvSpPr>
            <p:cNvPr id="8" name="Text 6"/>
            <p:cNvSpPr/>
            <p:nvPr/>
          </p:nvSpPr>
          <p:spPr>
            <a:xfrm>
              <a:off x="793790" y="4254103"/>
              <a:ext cx="563451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يسمح بالتفاعل الفوري بين المؤسسات والجمهور، مما يساهم في بناء علاقات أقوى</a:t>
              </a:r>
              <a:endParaRPr lang="en-US" sz="1600" dirty="0"/>
            </a:p>
          </p:txBody>
        </p:sp>
        <p:sp>
          <p:nvSpPr>
            <p:cNvPr id="9" name="Shape 7"/>
            <p:cNvSpPr/>
            <p:nvPr/>
          </p:nvSpPr>
          <p:spPr>
            <a:xfrm>
              <a:off x="6626662" y="5286018"/>
              <a:ext cx="446484" cy="446484"/>
            </a:xfrm>
            <a:prstGeom prst="roundRect">
              <a:avLst>
                <a:gd name="adj" fmla="val 6668"/>
              </a:avLst>
            </a:prstGeom>
            <a:solidFill>
              <a:srgbClr val="EAE8F3"/>
            </a:solidFill>
            <a:ln/>
          </p:spPr>
          <p:txBody>
            <a:bodyPr/>
            <a:lstStyle/>
            <a:p>
              <a:pPr algn="just"/>
              <a:endParaRPr lang="en-US" sz="2000"/>
            </a:p>
          </p:txBody>
        </p:sp>
        <p:sp>
          <p:nvSpPr>
            <p:cNvPr id="10" name="Text 8"/>
            <p:cNvSpPr/>
            <p:nvPr/>
          </p:nvSpPr>
          <p:spPr>
            <a:xfrm>
              <a:off x="3947398" y="5354241"/>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الوصول الواسع</a:t>
              </a:r>
              <a:endParaRPr lang="en-US" sz="2000" dirty="0"/>
            </a:p>
          </p:txBody>
        </p:sp>
        <p:sp>
          <p:nvSpPr>
            <p:cNvPr id="11" name="Text 9"/>
            <p:cNvSpPr/>
            <p:nvPr/>
          </p:nvSpPr>
          <p:spPr>
            <a:xfrm>
              <a:off x="793790" y="5862757"/>
              <a:ext cx="563451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يمكن الوصول إلى جمهور أكبر وبطرق أكثر تنوعاً، مما يعزز من فعالية الحملات الإعلامية</a:t>
              </a:r>
              <a:endParaRPr lang="en-US" sz="1600" dirty="0"/>
            </a:p>
          </p:txBody>
        </p:sp>
        <p:sp>
          <p:nvSpPr>
            <p:cNvPr id="12" name="Shape 10"/>
            <p:cNvSpPr/>
            <p:nvPr/>
          </p:nvSpPr>
          <p:spPr>
            <a:xfrm>
              <a:off x="13397746" y="3677364"/>
              <a:ext cx="446484" cy="446484"/>
            </a:xfrm>
            <a:prstGeom prst="roundRect">
              <a:avLst>
                <a:gd name="adj" fmla="val 6668"/>
              </a:avLst>
            </a:prstGeom>
            <a:solidFill>
              <a:srgbClr val="EAE8F3"/>
            </a:solidFill>
            <a:ln/>
          </p:spPr>
          <p:txBody>
            <a:bodyPr/>
            <a:lstStyle/>
            <a:p>
              <a:pPr algn="just"/>
              <a:endParaRPr lang="en-US" sz="2000"/>
            </a:p>
          </p:txBody>
        </p:sp>
        <p:sp>
          <p:nvSpPr>
            <p:cNvPr id="13" name="Text 11"/>
            <p:cNvSpPr/>
            <p:nvPr/>
          </p:nvSpPr>
          <p:spPr>
            <a:xfrm>
              <a:off x="10718483" y="3745587"/>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التكلفة المنخفضة</a:t>
              </a:r>
              <a:endParaRPr lang="en-US" sz="2000" dirty="0"/>
            </a:p>
          </p:txBody>
        </p:sp>
        <p:sp>
          <p:nvSpPr>
            <p:cNvPr id="14" name="Text 12"/>
            <p:cNvSpPr/>
            <p:nvPr/>
          </p:nvSpPr>
          <p:spPr>
            <a:xfrm>
              <a:off x="7564874" y="4254103"/>
              <a:ext cx="563451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غالباً ما تكون تكلفة الحملات عبر الإعلام الجديد أقل مقارنةً بوسائل الإعلام التقليدية</a:t>
              </a:r>
              <a:endParaRPr lang="en-US" sz="1600" dirty="0"/>
            </a:p>
          </p:txBody>
        </p:sp>
        <p:sp>
          <p:nvSpPr>
            <p:cNvPr id="15" name="Shape 13"/>
            <p:cNvSpPr/>
            <p:nvPr/>
          </p:nvSpPr>
          <p:spPr>
            <a:xfrm>
              <a:off x="13397746" y="5286018"/>
              <a:ext cx="446484" cy="446484"/>
            </a:xfrm>
            <a:prstGeom prst="roundRect">
              <a:avLst>
                <a:gd name="adj" fmla="val 6668"/>
              </a:avLst>
            </a:prstGeom>
            <a:solidFill>
              <a:srgbClr val="EAE8F3"/>
            </a:solidFill>
            <a:ln/>
          </p:spPr>
          <p:txBody>
            <a:bodyPr/>
            <a:lstStyle/>
            <a:p>
              <a:pPr algn="just"/>
              <a:endParaRPr lang="en-US" sz="2000"/>
            </a:p>
          </p:txBody>
        </p:sp>
        <p:sp>
          <p:nvSpPr>
            <p:cNvPr id="16" name="Text 14"/>
            <p:cNvSpPr/>
            <p:nvPr/>
          </p:nvSpPr>
          <p:spPr>
            <a:xfrm>
              <a:off x="10718483" y="5354241"/>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القياس الدقيق</a:t>
              </a:r>
              <a:endParaRPr lang="en-US" sz="2000" dirty="0"/>
            </a:p>
          </p:txBody>
        </p:sp>
        <p:sp>
          <p:nvSpPr>
            <p:cNvPr id="17" name="Text 15"/>
            <p:cNvSpPr/>
            <p:nvPr/>
          </p:nvSpPr>
          <p:spPr>
            <a:xfrm>
              <a:off x="7564874" y="5862757"/>
              <a:ext cx="5634514"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إمكانية قياس النتائج وتحليل البيانات بدقة عالية</a:t>
              </a:r>
              <a:endParaRPr lang="en-US" sz="1600" dirty="0"/>
            </a:p>
          </p:txBody>
        </p:sp>
      </p:grpSp>
    </p:spTree>
    <p:extLst>
      <p:ext uri="{BB962C8B-B14F-4D97-AF65-F5344CB8AC3E}">
        <p14:creationId xmlns:p14="http://schemas.microsoft.com/office/powerpoint/2010/main" val="8372578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35979" y="1155869"/>
            <a:ext cx="10738625"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D238716-9BC4-233F-F8A2-A9FCC4EB1543}"/>
              </a:ext>
            </a:extLst>
          </p:cNvPr>
          <p:cNvSpPr txBox="1"/>
          <p:nvPr/>
        </p:nvSpPr>
        <p:spPr>
          <a:xfrm>
            <a:off x="2126681" y="410271"/>
            <a:ext cx="6660480"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توظيف </a:t>
            </a:r>
            <a:r>
              <a:rPr lang="en-US" sz="2400" b="1">
                <a:latin typeface="Alexandria" pitchFamily="34" charset="0"/>
                <a:ea typeface="Alexandria" pitchFamily="34" charset="-122"/>
                <a:cs typeface="Alexandria" pitchFamily="34" charset="-120"/>
              </a:rPr>
              <a:t>الإعلام الجديد في العلاقات العامة</a:t>
            </a:r>
            <a:endParaRPr lang="en-US" sz="2400" b="1" dirty="0"/>
          </a:p>
        </p:txBody>
      </p:sp>
      <p:grpSp>
        <p:nvGrpSpPr>
          <p:cNvPr id="17" name="Group 16">
            <a:extLst>
              <a:ext uri="{FF2B5EF4-FFF2-40B4-BE49-F238E27FC236}">
                <a16:creationId xmlns:a16="http://schemas.microsoft.com/office/drawing/2014/main" id="{32B9A9ED-9484-F423-93AC-2726EE0118F4}"/>
              </a:ext>
            </a:extLst>
          </p:cNvPr>
          <p:cNvGrpSpPr/>
          <p:nvPr/>
        </p:nvGrpSpPr>
        <p:grpSpPr>
          <a:xfrm>
            <a:off x="1115215" y="1739590"/>
            <a:ext cx="10136366" cy="3480510"/>
            <a:chOff x="793909" y="2348151"/>
            <a:chExt cx="13042702" cy="3651408"/>
          </a:xfrm>
        </p:grpSpPr>
        <p:sp>
          <p:nvSpPr>
            <p:cNvPr id="4" name="Text 2"/>
            <p:cNvSpPr/>
            <p:nvPr/>
          </p:nvSpPr>
          <p:spPr>
            <a:xfrm>
              <a:off x="8874800" y="2348151"/>
              <a:ext cx="4961811" cy="620078"/>
            </a:xfrm>
            <a:prstGeom prst="rect">
              <a:avLst/>
            </a:prstGeom>
            <a:noFill/>
            <a:ln/>
          </p:spPr>
          <p:txBody>
            <a:bodyPr wrap="none" lIns="0" tIns="0" rIns="0" bIns="0" rtlCol="0" anchor="t"/>
            <a:lstStyle/>
            <a:p>
              <a:pPr marL="0" indent="0" algn="just" rtl="1">
                <a:lnSpc>
                  <a:spcPts val="4850"/>
                </a:lnSpc>
                <a:buNone/>
              </a:pPr>
              <a:r>
                <a:rPr lang="ar-EG" sz="4000">
                  <a:solidFill>
                    <a:srgbClr val="403CCF"/>
                  </a:solidFill>
                  <a:latin typeface="Alexandria" pitchFamily="34" charset="0"/>
                  <a:ea typeface="Alexandria" pitchFamily="34" charset="-122"/>
                  <a:cs typeface="Alexandria" pitchFamily="34" charset="-120"/>
                </a:rPr>
                <a:t>السلبيات</a:t>
              </a:r>
              <a:endParaRPr lang="en-US" sz="4000" dirty="0"/>
            </a:p>
          </p:txBody>
        </p:sp>
        <p:pic>
          <p:nvPicPr>
            <p:cNvPr id="6" name="Image 0" descr="preencoded.png"/>
            <p:cNvPicPr>
              <a:picLocks noChangeAspect="1"/>
            </p:cNvPicPr>
            <p:nvPr/>
          </p:nvPicPr>
          <p:blipFill>
            <a:blip r:embed="rId3"/>
            <a:stretch>
              <a:fillRect/>
            </a:stretch>
          </p:blipFill>
          <p:spPr>
            <a:xfrm>
              <a:off x="9621322" y="3265884"/>
              <a:ext cx="4215289" cy="2535317"/>
            </a:xfrm>
            <a:prstGeom prst="rect">
              <a:avLst/>
            </a:prstGeom>
          </p:spPr>
        </p:pic>
        <p:sp>
          <p:nvSpPr>
            <p:cNvPr id="7" name="Text 3"/>
            <p:cNvSpPr/>
            <p:nvPr/>
          </p:nvSpPr>
          <p:spPr>
            <a:xfrm>
              <a:off x="11157347" y="3464243"/>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نقص المصداقية</a:t>
              </a:r>
              <a:endParaRPr lang="en-US" sz="2000" dirty="0"/>
            </a:p>
          </p:txBody>
        </p:sp>
        <p:sp>
          <p:nvSpPr>
            <p:cNvPr id="8" name="Text 4"/>
            <p:cNvSpPr/>
            <p:nvPr/>
          </p:nvSpPr>
          <p:spPr>
            <a:xfrm>
              <a:off x="9819680" y="3893463"/>
              <a:ext cx="3818573"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قد يواجه الإعلام الجديد تحديات في مصداقيته، حيث يمكن أن تنتشر المعلومات المضللة بسهولة</a:t>
              </a:r>
              <a:endParaRPr lang="en-US" sz="1600" dirty="0"/>
            </a:p>
          </p:txBody>
        </p:sp>
        <p:pic>
          <p:nvPicPr>
            <p:cNvPr id="9" name="Image 1" descr="preencoded.png"/>
            <p:cNvPicPr>
              <a:picLocks noChangeAspect="1"/>
            </p:cNvPicPr>
            <p:nvPr/>
          </p:nvPicPr>
          <p:blipFill>
            <a:blip r:embed="rId4"/>
            <a:stretch>
              <a:fillRect/>
            </a:stretch>
          </p:blipFill>
          <p:spPr>
            <a:xfrm>
              <a:off x="5207556" y="3265884"/>
              <a:ext cx="4215408" cy="2535317"/>
            </a:xfrm>
            <a:prstGeom prst="rect">
              <a:avLst/>
            </a:prstGeom>
          </p:spPr>
        </p:pic>
        <p:sp>
          <p:nvSpPr>
            <p:cNvPr id="10" name="Text 5"/>
            <p:cNvSpPr/>
            <p:nvPr/>
          </p:nvSpPr>
          <p:spPr>
            <a:xfrm>
              <a:off x="6742271" y="3464243"/>
              <a:ext cx="2482334"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الإفراط في المعلومات</a:t>
              </a:r>
              <a:endParaRPr lang="en-US" sz="2000" dirty="0"/>
            </a:p>
          </p:txBody>
        </p:sp>
        <p:sp>
          <p:nvSpPr>
            <p:cNvPr id="11" name="Text 6"/>
            <p:cNvSpPr/>
            <p:nvPr/>
          </p:nvSpPr>
          <p:spPr>
            <a:xfrm>
              <a:off x="5405914" y="3893463"/>
              <a:ext cx="3818692"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كثرة المعلومات المتاحة قد تجعل من الصعب على الجمهور التمييز بين المعلومات المفيدة وغير المفيدة</a:t>
              </a:r>
              <a:endParaRPr lang="en-US" sz="1600" dirty="0"/>
            </a:p>
          </p:txBody>
        </p:sp>
        <p:pic>
          <p:nvPicPr>
            <p:cNvPr id="12" name="Image 2" descr="preencoded.png"/>
            <p:cNvPicPr>
              <a:picLocks noChangeAspect="1"/>
            </p:cNvPicPr>
            <p:nvPr/>
          </p:nvPicPr>
          <p:blipFill>
            <a:blip r:embed="rId3"/>
            <a:stretch>
              <a:fillRect/>
            </a:stretch>
          </p:blipFill>
          <p:spPr>
            <a:xfrm>
              <a:off x="793909" y="3265884"/>
              <a:ext cx="4215289" cy="2535317"/>
            </a:xfrm>
            <a:prstGeom prst="rect">
              <a:avLst/>
            </a:prstGeom>
          </p:spPr>
        </p:pic>
        <p:sp>
          <p:nvSpPr>
            <p:cNvPr id="13" name="Text 7"/>
            <p:cNvSpPr/>
            <p:nvPr/>
          </p:nvSpPr>
          <p:spPr>
            <a:xfrm>
              <a:off x="2329934" y="3464243"/>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التشتت</a:t>
              </a:r>
              <a:endParaRPr lang="en-US" sz="2000" dirty="0"/>
            </a:p>
          </p:txBody>
        </p:sp>
        <p:sp>
          <p:nvSpPr>
            <p:cNvPr id="14" name="Text 8"/>
            <p:cNvSpPr/>
            <p:nvPr/>
          </p:nvSpPr>
          <p:spPr>
            <a:xfrm>
              <a:off x="992267" y="3893463"/>
              <a:ext cx="3818573"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قد يؤدي التنوع الكبير في المنصات إلى تشتت الجمهور وعدم قدرتهم على التركيز على الرسائل الرئيسية</a:t>
              </a:r>
              <a:endParaRPr lang="en-US" sz="1600" dirty="0"/>
            </a:p>
          </p:txBody>
        </p:sp>
        <p:pic>
          <p:nvPicPr>
            <p:cNvPr id="16" name="Image 3" descr="preencoded.png"/>
            <p:cNvPicPr>
              <a:picLocks noChangeAspect="1"/>
            </p:cNvPicPr>
            <p:nvPr/>
          </p:nvPicPr>
          <p:blipFill>
            <a:blip r:embed="rId5"/>
            <a:stretch>
              <a:fillRect/>
            </a:stretch>
          </p:blipFill>
          <p:spPr>
            <a:xfrm>
              <a:off x="992148" y="5801201"/>
              <a:ext cx="248007" cy="198358"/>
            </a:xfrm>
            <a:prstGeom prst="rect">
              <a:avLst/>
            </a:prstGeom>
          </p:spPr>
        </p:pic>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a:latin typeface="Alexandria" pitchFamily="2" charset="-78"/>
                <a:cs typeface="Alexandria" pitchFamily="2" charset="-78"/>
              </a:rPr>
              <a:t>أدوات </a:t>
            </a:r>
            <a:r>
              <a:rPr lang="ar-EG" sz="2400" b="1" dirty="0">
                <a:latin typeface="Alexandria" pitchFamily="2" charset="-78"/>
                <a:cs typeface="Alexandria" pitchFamily="2" charset="-78"/>
              </a:rPr>
              <a:t>الإعلام الجديد التي يمكن توظيفها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617239"/>
            <a:ext cx="10721308" cy="4852034"/>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التواصل المباشر:</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تتيح وسائل التواصل الاجتماعي مثل فيسبوك وتويتر للشركات التفاعل الفوري مع جمهورها. هذا التفاعل المباشر يساعد في بناء علاقات شخصية وتعزيز الثقة، مما يؤدي إلى تحسين صورة العلامة التجارية.</a:t>
            </a:r>
          </a:p>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المحتوى المخصص:</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يتضمن إنشاء محتوى مثل الفيديوهات والمقالات الذي يلبي احتياجات الجمهور. المحتوى المخصص يساهم في زيادة الوعي بالعلامة التجارية ويعزز الانخراط من خلال تقديم معلومات قيمة ومفيدة.</a:t>
            </a:r>
          </a:p>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استخدام المؤثرين:</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يعتمد هذا الأسلوب على توظيف المؤثرين في وسائل التواصل الاجتماعي لزيادة الوصول إلى جمهور أكبر. المؤثرون يعززون المصداقية من خلال التوصيات الطبيعية، مما يجعل رسائل العلامة التجارية أكثر تأثيراً.</a:t>
            </a:r>
          </a:p>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الاستماع الاجتماعي: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يتضمن هذا الأسلوب مراقبة النقاشات والمحادثات عبر الإنترنت لجمع البيانات حول آراء الجمهور وتفضيلاتهم. هذه المعلومات تساعد الشركات على تحسين استراتيجياتها وتقديم محتوى يتماشى مع توقعات الجمهور.</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643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6FC351-4028-9820-B173-5A4281ED15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8D3590D-3C15-4243-D4B1-E8FAF550660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00673-4B1E-CBE3-46A6-5921CF03A0C2}"/>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5D25E3E-82B9-90CD-16E6-99FBFD47AE7A}"/>
              </a:ext>
            </a:extLst>
          </p:cNvPr>
          <p:cNvSpPr/>
          <p:nvPr/>
        </p:nvSpPr>
        <p:spPr>
          <a:xfrm>
            <a:off x="1" y="1100763"/>
            <a:ext cx="11847610" cy="5411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C76692A-CBF7-AD8D-1DD8-FBE5CAFAFD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39A0B9-DF3B-72E6-4C0A-8DD651E42579}"/>
              </a:ext>
            </a:extLst>
          </p:cNvPr>
          <p:cNvSpPr txBox="1"/>
          <p:nvPr/>
        </p:nvSpPr>
        <p:spPr>
          <a:xfrm>
            <a:off x="2519644" y="457061"/>
            <a:ext cx="6088270"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العلاقات العامة في العوالم الافتراضية</a:t>
            </a:r>
            <a:endParaRPr lang="en-US" sz="2400" b="1" dirty="0"/>
          </a:p>
        </p:txBody>
      </p:sp>
      <p:grpSp>
        <p:nvGrpSpPr>
          <p:cNvPr id="22" name="Group 21">
            <a:extLst>
              <a:ext uri="{FF2B5EF4-FFF2-40B4-BE49-F238E27FC236}">
                <a16:creationId xmlns:a16="http://schemas.microsoft.com/office/drawing/2014/main" id="{632F1CE5-D479-623E-1913-61E96D3B3C6A}"/>
              </a:ext>
            </a:extLst>
          </p:cNvPr>
          <p:cNvGrpSpPr/>
          <p:nvPr/>
        </p:nvGrpSpPr>
        <p:grpSpPr>
          <a:xfrm>
            <a:off x="35467" y="1562095"/>
            <a:ext cx="11812143" cy="4976222"/>
            <a:chOff x="793790" y="2390537"/>
            <a:chExt cx="13042821" cy="4147780"/>
          </a:xfrm>
        </p:grpSpPr>
        <p:sp>
          <p:nvSpPr>
            <p:cNvPr id="2" name="Text 1"/>
            <p:cNvSpPr/>
            <p:nvPr/>
          </p:nvSpPr>
          <p:spPr>
            <a:xfrm>
              <a:off x="9622274" y="2390537"/>
              <a:ext cx="4214336" cy="372070"/>
            </a:xfrm>
            <a:prstGeom prst="rect">
              <a:avLst/>
            </a:prstGeom>
            <a:noFill/>
            <a:ln/>
          </p:spPr>
          <p:txBody>
            <a:bodyPr wrap="none" lIns="0" tIns="0" rIns="0" bIns="0" rtlCol="0" anchor="t"/>
            <a:lstStyle/>
            <a:p>
              <a:pPr marL="0" indent="0" algn="just" rtl="1">
                <a:lnSpc>
                  <a:spcPts val="2900"/>
                </a:lnSpc>
                <a:buNone/>
              </a:pPr>
              <a:r>
                <a:rPr lang="en-US" sz="1600" b="1" dirty="0">
                  <a:solidFill>
                    <a:srgbClr val="3257B8"/>
                  </a:solidFill>
                  <a:latin typeface="Alexandria Bold" pitchFamily="34" charset="0"/>
                  <a:ea typeface="Alexandria Bold" pitchFamily="34" charset="-122"/>
                  <a:cs typeface="Alexandria Bold" pitchFamily="34" charset="-120"/>
                </a:rPr>
                <a:t>التحول التدريجي بين العالمين</a:t>
              </a:r>
              <a:endParaRPr lang="en-US" sz="1600" dirty="0"/>
            </a:p>
          </p:txBody>
        </p:sp>
        <p:sp>
          <p:nvSpPr>
            <p:cNvPr id="4" name="Text 2"/>
            <p:cNvSpPr/>
            <p:nvPr/>
          </p:nvSpPr>
          <p:spPr>
            <a:xfrm>
              <a:off x="793790" y="3060263"/>
              <a:ext cx="130428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الواقعية تتطلب التواجد في كلا النموذجين. المنصات المركزية لا تزال تستضيف معظم الجمهور، بينما المنصات اللامركزية تمثل المستقبل. الاستراتيجية المثلى هي بناء جسور بينهما.</a:t>
              </a:r>
              <a:endParaRPr lang="en-US" sz="1600" dirty="0"/>
            </a:p>
          </p:txBody>
        </p:sp>
        <p:sp>
          <p:nvSpPr>
            <p:cNvPr id="6" name="Shape 3"/>
            <p:cNvSpPr/>
            <p:nvPr/>
          </p:nvSpPr>
          <p:spPr>
            <a:xfrm>
              <a:off x="793790" y="3918585"/>
              <a:ext cx="13042821" cy="2619732"/>
            </a:xfrm>
            <a:prstGeom prst="roundRect">
              <a:avLst>
                <a:gd name="adj" fmla="val 3182"/>
              </a:avLst>
            </a:prstGeom>
            <a:solidFill>
              <a:srgbClr val="E9ECF2"/>
            </a:solidFill>
            <a:ln w="7620">
              <a:solidFill>
                <a:srgbClr val="CFD2D8"/>
              </a:solidFill>
              <a:prstDash val="solid"/>
            </a:ln>
          </p:spPr>
          <p:txBody>
            <a:bodyPr/>
            <a:lstStyle/>
            <a:p>
              <a:pPr algn="just"/>
              <a:endParaRPr lang="en-US" sz="1600"/>
            </a:p>
          </p:txBody>
        </p:sp>
        <p:sp>
          <p:nvSpPr>
            <p:cNvPr id="7" name="Shape 4"/>
            <p:cNvSpPr/>
            <p:nvPr/>
          </p:nvSpPr>
          <p:spPr>
            <a:xfrm>
              <a:off x="7315200" y="3926205"/>
              <a:ext cx="6513790" cy="1143476"/>
            </a:xfrm>
            <a:prstGeom prst="roundRect">
              <a:avLst>
                <a:gd name="adj" fmla="val 7290"/>
              </a:avLst>
            </a:prstGeom>
            <a:solidFill>
              <a:srgbClr val="E9ECF2"/>
            </a:solidFill>
            <a:ln/>
          </p:spPr>
          <p:txBody>
            <a:bodyPr/>
            <a:lstStyle/>
            <a:p>
              <a:pPr algn="just"/>
              <a:endParaRPr lang="en-US" sz="1600"/>
            </a:p>
          </p:txBody>
        </p:sp>
        <p:sp>
          <p:nvSpPr>
            <p:cNvPr id="8" name="Text 5"/>
            <p:cNvSpPr/>
            <p:nvPr/>
          </p:nvSpPr>
          <p:spPr>
            <a:xfrm>
              <a:off x="10196393" y="4124563"/>
              <a:ext cx="3434239"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الحفاظ على الحضور التقليدي</a:t>
              </a:r>
              <a:endParaRPr lang="en-US" sz="1600" dirty="0"/>
            </a:p>
          </p:txBody>
        </p:sp>
        <p:sp>
          <p:nvSpPr>
            <p:cNvPr id="9" name="Text 6"/>
            <p:cNvSpPr/>
            <p:nvPr/>
          </p:nvSpPr>
          <p:spPr>
            <a:xfrm>
              <a:off x="7513558" y="4553783"/>
              <a:ext cx="6117074" cy="317540"/>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استمر في بناء جمهورك على المنصات الكبرى حيث يتواجد الناس اليوم</a:t>
              </a:r>
              <a:endParaRPr lang="en-US" sz="1600" dirty="0"/>
            </a:p>
          </p:txBody>
        </p:sp>
        <p:sp>
          <p:nvSpPr>
            <p:cNvPr id="10" name="Shape 7"/>
            <p:cNvSpPr/>
            <p:nvPr/>
          </p:nvSpPr>
          <p:spPr>
            <a:xfrm>
              <a:off x="801410" y="3926205"/>
              <a:ext cx="6513790" cy="1143476"/>
            </a:xfrm>
            <a:prstGeom prst="rect">
              <a:avLst/>
            </a:prstGeom>
            <a:solidFill>
              <a:srgbClr val="E9ECF2"/>
            </a:solidFill>
            <a:ln/>
          </p:spPr>
          <p:txBody>
            <a:bodyPr/>
            <a:lstStyle/>
            <a:p>
              <a:pPr algn="just"/>
              <a:endParaRPr lang="en-US" sz="1600"/>
            </a:p>
          </p:txBody>
        </p:sp>
        <p:sp>
          <p:nvSpPr>
            <p:cNvPr id="11" name="Shape 8"/>
            <p:cNvSpPr/>
            <p:nvPr/>
          </p:nvSpPr>
          <p:spPr>
            <a:xfrm>
              <a:off x="801410" y="3926205"/>
              <a:ext cx="22860" cy="1143476"/>
            </a:xfrm>
            <a:prstGeom prst="roundRect">
              <a:avLst>
                <a:gd name="adj" fmla="val 364651"/>
              </a:avLst>
            </a:prstGeom>
            <a:solidFill>
              <a:srgbClr val="CFD2D8"/>
            </a:solidFill>
            <a:ln/>
          </p:spPr>
          <p:txBody>
            <a:bodyPr/>
            <a:lstStyle/>
            <a:p>
              <a:pPr algn="just"/>
              <a:endParaRPr lang="en-US" sz="1600"/>
            </a:p>
          </p:txBody>
        </p:sp>
        <p:sp>
          <p:nvSpPr>
            <p:cNvPr id="12" name="Text 9"/>
            <p:cNvSpPr/>
            <p:nvPr/>
          </p:nvSpPr>
          <p:spPr>
            <a:xfrm>
              <a:off x="4635937" y="4124563"/>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التجريب اللامركزي</a:t>
              </a:r>
              <a:endParaRPr lang="en-US" sz="1600" dirty="0"/>
            </a:p>
          </p:txBody>
        </p:sp>
        <p:sp>
          <p:nvSpPr>
            <p:cNvPr id="13" name="Text 10"/>
            <p:cNvSpPr/>
            <p:nvPr/>
          </p:nvSpPr>
          <p:spPr>
            <a:xfrm>
              <a:off x="999768" y="4553783"/>
              <a:ext cx="6117074" cy="317540"/>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ابدأ مشاريع </a:t>
              </a:r>
              <a:r>
                <a:rPr lang="en-US" sz="1600">
                  <a:solidFill>
                    <a:srgbClr val="15213F"/>
                  </a:solidFill>
                  <a:latin typeface="Alexandria" pitchFamily="34" charset="0"/>
                  <a:ea typeface="Alexandria" pitchFamily="34" charset="-122"/>
                  <a:cs typeface="Alexandria" pitchFamily="34" charset="-120"/>
                </a:rPr>
                <a:t>تجريبية على </a:t>
              </a:r>
              <a:r>
                <a:rPr lang="en-US" sz="1600" dirty="0">
                  <a:solidFill>
                    <a:srgbClr val="15213F"/>
                  </a:solidFill>
                  <a:latin typeface="Alexandria" pitchFamily="34" charset="0"/>
                  <a:ea typeface="Alexandria" pitchFamily="34" charset="-122"/>
                  <a:cs typeface="Alexandria" pitchFamily="34" charset="-120"/>
                </a:rPr>
                <a:t>المنصات الجديدة لفهم إمكانياتها</a:t>
              </a:r>
              <a:endParaRPr lang="en-US" sz="1600" dirty="0"/>
            </a:p>
          </p:txBody>
        </p:sp>
        <p:sp>
          <p:nvSpPr>
            <p:cNvPr id="14" name="Shape 11"/>
            <p:cNvSpPr/>
            <p:nvPr/>
          </p:nvSpPr>
          <p:spPr>
            <a:xfrm>
              <a:off x="7315200" y="5069681"/>
              <a:ext cx="6513790" cy="1461016"/>
            </a:xfrm>
            <a:prstGeom prst="rect">
              <a:avLst/>
            </a:prstGeom>
            <a:solidFill>
              <a:srgbClr val="E9ECF2"/>
            </a:solidFill>
            <a:ln/>
          </p:spPr>
          <p:txBody>
            <a:bodyPr/>
            <a:lstStyle/>
            <a:p>
              <a:pPr algn="just"/>
              <a:endParaRPr lang="en-US" sz="1600"/>
            </a:p>
          </p:txBody>
        </p:sp>
        <p:sp>
          <p:nvSpPr>
            <p:cNvPr id="15" name="Shape 12"/>
            <p:cNvSpPr/>
            <p:nvPr/>
          </p:nvSpPr>
          <p:spPr>
            <a:xfrm>
              <a:off x="7315200" y="5069681"/>
              <a:ext cx="6513790" cy="22860"/>
            </a:xfrm>
            <a:prstGeom prst="roundRect">
              <a:avLst>
                <a:gd name="adj" fmla="val 364651"/>
              </a:avLst>
            </a:prstGeom>
            <a:solidFill>
              <a:srgbClr val="CFD2D8"/>
            </a:solidFill>
            <a:ln/>
          </p:spPr>
          <p:txBody>
            <a:bodyPr/>
            <a:lstStyle/>
            <a:p>
              <a:pPr algn="just"/>
              <a:endParaRPr lang="en-US" sz="1600"/>
            </a:p>
          </p:txBody>
        </p:sp>
        <p:sp>
          <p:nvSpPr>
            <p:cNvPr id="16" name="Text 13"/>
            <p:cNvSpPr/>
            <p:nvPr/>
          </p:nvSpPr>
          <p:spPr>
            <a:xfrm>
              <a:off x="11095673" y="5268039"/>
              <a:ext cx="2534960"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بناء الملكية المباشرة</a:t>
              </a:r>
              <a:endParaRPr lang="en-US" sz="1600" dirty="0"/>
            </a:p>
          </p:txBody>
        </p:sp>
        <p:sp>
          <p:nvSpPr>
            <p:cNvPr id="17" name="Text 14"/>
            <p:cNvSpPr/>
            <p:nvPr/>
          </p:nvSpPr>
          <p:spPr>
            <a:xfrm>
              <a:off x="7513558" y="5697260"/>
              <a:ext cx="611707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استثمر في قوائم البريد الإلكتروني والمواقع الخاصة التي تمتلكها بالكامل</a:t>
              </a:r>
              <a:endParaRPr lang="en-US" sz="1600" dirty="0"/>
            </a:p>
          </p:txBody>
        </p:sp>
        <p:sp>
          <p:nvSpPr>
            <p:cNvPr id="19" name="Shape 15"/>
            <p:cNvSpPr/>
            <p:nvPr/>
          </p:nvSpPr>
          <p:spPr>
            <a:xfrm>
              <a:off x="801410" y="5069681"/>
              <a:ext cx="6513790" cy="1461016"/>
            </a:xfrm>
            <a:prstGeom prst="rect">
              <a:avLst/>
            </a:prstGeom>
            <a:solidFill>
              <a:srgbClr val="E9ECF2"/>
            </a:solidFill>
            <a:ln/>
          </p:spPr>
          <p:txBody>
            <a:bodyPr/>
            <a:lstStyle/>
            <a:p>
              <a:pPr algn="just"/>
              <a:endParaRPr lang="en-US" sz="1600"/>
            </a:p>
          </p:txBody>
        </p:sp>
        <p:sp>
          <p:nvSpPr>
            <p:cNvPr id="20" name="Shape 16"/>
            <p:cNvSpPr/>
            <p:nvPr/>
          </p:nvSpPr>
          <p:spPr>
            <a:xfrm>
              <a:off x="801410" y="5069681"/>
              <a:ext cx="22860" cy="1461016"/>
            </a:xfrm>
            <a:prstGeom prst="roundRect">
              <a:avLst>
                <a:gd name="adj" fmla="val 364651"/>
              </a:avLst>
            </a:prstGeom>
            <a:solidFill>
              <a:srgbClr val="CFD2D8"/>
            </a:solidFill>
            <a:ln/>
          </p:spPr>
          <p:txBody>
            <a:bodyPr/>
            <a:lstStyle/>
            <a:p>
              <a:pPr algn="just"/>
              <a:endParaRPr lang="en-US" sz="1600"/>
            </a:p>
          </p:txBody>
        </p:sp>
        <p:sp>
          <p:nvSpPr>
            <p:cNvPr id="21" name="Shape 17"/>
            <p:cNvSpPr/>
            <p:nvPr/>
          </p:nvSpPr>
          <p:spPr>
            <a:xfrm>
              <a:off x="801410" y="5069681"/>
              <a:ext cx="6513790" cy="22860"/>
            </a:xfrm>
            <a:prstGeom prst="roundRect">
              <a:avLst>
                <a:gd name="adj" fmla="val 364651"/>
              </a:avLst>
            </a:prstGeom>
            <a:solidFill>
              <a:srgbClr val="CFD2D8"/>
            </a:solidFill>
            <a:ln/>
          </p:spPr>
          <p:txBody>
            <a:bodyPr/>
            <a:lstStyle/>
            <a:p>
              <a:pPr algn="just"/>
              <a:endParaRPr lang="en-US" sz="1600"/>
            </a:p>
          </p:txBody>
        </p:sp>
        <p:sp>
          <p:nvSpPr>
            <p:cNvPr id="24" name="Text 18"/>
            <p:cNvSpPr/>
            <p:nvPr/>
          </p:nvSpPr>
          <p:spPr>
            <a:xfrm>
              <a:off x="4635937" y="5268039"/>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النقل التدريجي</a:t>
              </a:r>
              <a:endParaRPr lang="en-US" sz="1600" dirty="0"/>
            </a:p>
          </p:txBody>
        </p:sp>
        <p:sp>
          <p:nvSpPr>
            <p:cNvPr id="26" name="Text 19"/>
            <p:cNvSpPr/>
            <p:nvPr/>
          </p:nvSpPr>
          <p:spPr>
            <a:xfrm>
              <a:off x="999768" y="5697260"/>
              <a:ext cx="6117074" cy="317540"/>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وجه جمهورك تدريجياً نحو القنوات التي تمتلكها بالكامل</a:t>
              </a:r>
              <a:endParaRPr lang="en-US" sz="1600" dirty="0"/>
            </a:p>
          </p:txBody>
        </p:sp>
      </p:grpSp>
    </p:spTree>
    <p:extLst>
      <p:ext uri="{BB962C8B-B14F-4D97-AF65-F5344CB8AC3E}">
        <p14:creationId xmlns:p14="http://schemas.microsoft.com/office/powerpoint/2010/main" val="18179149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CEE65-B261-1A08-8F30-337C1EA2D1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281D0E2-B63E-EE77-1808-08AAA545AC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2E98D80-538F-E0AB-F305-844FD1120D9A}"/>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F3065C8-584C-E285-345A-1C1DF0D8379B}"/>
              </a:ext>
            </a:extLst>
          </p:cNvPr>
          <p:cNvSpPr/>
          <p:nvPr/>
        </p:nvSpPr>
        <p:spPr>
          <a:xfrm>
            <a:off x="180431" y="1155869"/>
            <a:ext cx="11294173"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7A0AC59-6B08-597C-00AF-8B5A023391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F3AE5A5-BF19-7CCD-7EE1-D4BE6FA2DE49}"/>
              </a:ext>
            </a:extLst>
          </p:cNvPr>
          <p:cNvSpPr txBox="1"/>
          <p:nvPr/>
        </p:nvSpPr>
        <p:spPr>
          <a:xfrm>
            <a:off x="2519644" y="457061"/>
            <a:ext cx="6088270"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العلاقات العامة في العوالم الافتراضية</a:t>
            </a:r>
            <a:endParaRPr lang="en-US" sz="2400" b="1" dirty="0"/>
          </a:p>
        </p:txBody>
      </p:sp>
      <p:grpSp>
        <p:nvGrpSpPr>
          <p:cNvPr id="27" name="Group 26">
            <a:extLst>
              <a:ext uri="{FF2B5EF4-FFF2-40B4-BE49-F238E27FC236}">
                <a16:creationId xmlns:a16="http://schemas.microsoft.com/office/drawing/2014/main" id="{54D6C24E-EC1C-7B97-D70D-8A33E3E3256E}"/>
              </a:ext>
            </a:extLst>
          </p:cNvPr>
          <p:cNvGrpSpPr/>
          <p:nvPr/>
        </p:nvGrpSpPr>
        <p:grpSpPr>
          <a:xfrm>
            <a:off x="3615201" y="1303786"/>
            <a:ext cx="7589350" cy="3781169"/>
            <a:chOff x="693582" y="2217908"/>
            <a:chExt cx="7589350" cy="2682825"/>
          </a:xfrm>
        </p:grpSpPr>
        <p:sp>
          <p:nvSpPr>
            <p:cNvPr id="28" name="Text 2"/>
            <p:cNvSpPr/>
            <p:nvPr/>
          </p:nvSpPr>
          <p:spPr>
            <a:xfrm>
              <a:off x="726511" y="2217908"/>
              <a:ext cx="7556421" cy="537022"/>
            </a:xfrm>
            <a:prstGeom prst="rect">
              <a:avLst/>
            </a:prstGeom>
            <a:noFill/>
            <a:ln/>
          </p:spPr>
          <p:txBody>
            <a:bodyPr wrap="square" lIns="0" tIns="0" rIns="0" bIns="0" rtlCol="0" anchor="t"/>
            <a:lstStyle/>
            <a:p>
              <a:pPr marL="0" indent="0" algn="just" rtl="1">
                <a:lnSpc>
                  <a:spcPts val="4850"/>
                </a:lnSpc>
                <a:buNone/>
              </a:pPr>
              <a:r>
                <a:rPr lang="en-US" sz="1600" b="1">
                  <a:solidFill>
                    <a:srgbClr val="3257B8"/>
                  </a:solidFill>
                  <a:latin typeface="Alexandria Bold" pitchFamily="34" charset="0"/>
                  <a:ea typeface="Alexandria Bold" pitchFamily="34" charset="-122"/>
                  <a:cs typeface="Alexandria Bold" pitchFamily="34" charset="-120"/>
                </a:rPr>
                <a:t>الميتافيرس </a:t>
              </a:r>
              <a:r>
                <a:rPr lang="en-US" sz="1600" b="1" dirty="0">
                  <a:solidFill>
                    <a:srgbClr val="3257B8"/>
                  </a:solidFill>
                  <a:latin typeface="Alexandria Bold" pitchFamily="34" charset="0"/>
                  <a:ea typeface="Alexandria Bold" pitchFamily="34" charset="-122"/>
                  <a:cs typeface="Alexandria Bold" pitchFamily="34" charset="-120"/>
                </a:rPr>
                <a:t>ما وراء الضجيج الإعلامي</a:t>
              </a:r>
              <a:endParaRPr lang="en-US" sz="1600" dirty="0"/>
            </a:p>
          </p:txBody>
        </p:sp>
        <p:sp>
          <p:nvSpPr>
            <p:cNvPr id="29" name="Text 3"/>
            <p:cNvSpPr/>
            <p:nvPr/>
          </p:nvSpPr>
          <p:spPr>
            <a:xfrm>
              <a:off x="2723360" y="3046587"/>
              <a:ext cx="5526643" cy="161117"/>
            </a:xfrm>
            <a:prstGeom prst="rect">
              <a:avLst/>
            </a:prstGeom>
            <a:noFill/>
            <a:ln/>
          </p:spPr>
          <p:txBody>
            <a:bodyPr wrap="none" lIns="0" tIns="0" rIns="0" bIns="0" rtlCol="0" anchor="t"/>
            <a:lstStyle/>
            <a:p>
              <a:pPr marL="0" indent="0" algn="just" rtl="1">
                <a:lnSpc>
                  <a:spcPts val="2900"/>
                </a:lnSpc>
                <a:buNone/>
              </a:pPr>
              <a:r>
                <a:rPr lang="en-US" sz="1600" b="1" dirty="0">
                  <a:solidFill>
                    <a:srgbClr val="3257B8"/>
                  </a:solidFill>
                  <a:latin typeface="Alexandria Bold" pitchFamily="34" charset="0"/>
                  <a:ea typeface="Alexandria Bold" pitchFamily="34" charset="-122"/>
                  <a:cs typeface="Alexandria Bold" pitchFamily="34" charset="-120"/>
                </a:rPr>
                <a:t>الإنترنت المُجسد (Embodied Internet)</a:t>
              </a:r>
              <a:endParaRPr lang="en-US" sz="1600" dirty="0"/>
            </a:p>
          </p:txBody>
        </p:sp>
        <p:sp>
          <p:nvSpPr>
            <p:cNvPr id="30" name="Text 4"/>
            <p:cNvSpPr/>
            <p:nvPr/>
          </p:nvSpPr>
          <p:spPr>
            <a:xfrm>
              <a:off x="693582" y="3629901"/>
              <a:ext cx="7556421" cy="412511"/>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الميتافيرس ليس مجرد لعبة فيديو متطورة، بل هو تطور طبيعي للإنترنت. بدلاً من النظر إلى المحتوى من خلف شاشة، ستكون داخله. بدلاً من القراءة عن مكان، ستزوره. بدلاً من مشاهدة حدث، ستحضره.</a:t>
              </a:r>
              <a:endParaRPr lang="en-US" sz="1600" dirty="0"/>
            </a:p>
          </p:txBody>
        </p:sp>
        <p:sp>
          <p:nvSpPr>
            <p:cNvPr id="31" name="Text 5"/>
            <p:cNvSpPr/>
            <p:nvPr/>
          </p:nvSpPr>
          <p:spPr>
            <a:xfrm>
              <a:off x="693582" y="4625726"/>
              <a:ext cx="7556421" cy="275007"/>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هذا التحول من التجارب ثنائية الأبعاد إلى البيئات الغامرة ثلاثية الأبعاد يعيد تشكيل كيفية تواصل المؤسسات مع جماهيرها بطرق أكثر عمقاً وتأثيراً.</a:t>
              </a:r>
              <a:endParaRPr lang="en-US" sz="1600" dirty="0"/>
            </a:p>
          </p:txBody>
        </p:sp>
      </p:grpSp>
      <p:pic>
        <p:nvPicPr>
          <p:cNvPr id="32" name="Picture 31">
            <a:extLst>
              <a:ext uri="{FF2B5EF4-FFF2-40B4-BE49-F238E27FC236}">
                <a16:creationId xmlns:a16="http://schemas.microsoft.com/office/drawing/2014/main" id="{AA31D6F6-F87D-19DC-043A-DD9C2F78F363}"/>
              </a:ext>
            </a:extLst>
          </p:cNvPr>
          <p:cNvPicPr>
            <a:picLocks noChangeAspect="1"/>
          </p:cNvPicPr>
          <p:nvPr/>
        </p:nvPicPr>
        <p:blipFill>
          <a:blip r:embed="rId3"/>
          <a:stretch>
            <a:fillRect/>
          </a:stretch>
        </p:blipFill>
        <p:spPr>
          <a:xfrm>
            <a:off x="485967" y="2556422"/>
            <a:ext cx="2823699" cy="27760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091316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C1494-F7AD-7660-05D3-9D3ED309E1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742E79-A675-F83C-7F7D-D87F941BB9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100D29D-99B2-0A79-6D00-BCEAA5D65873}"/>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BCC881-27C5-72DD-DD0C-9C2AF9BFA94A}"/>
              </a:ext>
            </a:extLst>
          </p:cNvPr>
          <p:cNvSpPr/>
          <p:nvPr/>
        </p:nvSpPr>
        <p:spPr>
          <a:xfrm>
            <a:off x="180431" y="1155869"/>
            <a:ext cx="11294173"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C2FC9DA-CF7D-B2B0-3DC7-7BFE39EBE1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47A49E3-1319-C8A3-277A-812265F6C214}"/>
              </a:ext>
            </a:extLst>
          </p:cNvPr>
          <p:cNvSpPr txBox="1"/>
          <p:nvPr/>
        </p:nvSpPr>
        <p:spPr>
          <a:xfrm>
            <a:off x="2519644" y="457061"/>
            <a:ext cx="6088270"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العلاقات العامة في العوالم الافتراضية</a:t>
            </a:r>
            <a:endParaRPr lang="en-US" sz="2400" b="1" dirty="0"/>
          </a:p>
        </p:txBody>
      </p:sp>
      <p:sp>
        <p:nvSpPr>
          <p:cNvPr id="2" name="Text 0"/>
          <p:cNvSpPr/>
          <p:nvPr/>
        </p:nvSpPr>
        <p:spPr>
          <a:xfrm>
            <a:off x="5563779" y="1377038"/>
            <a:ext cx="5683687" cy="491847"/>
          </a:xfrm>
          <a:prstGeom prst="rect">
            <a:avLst/>
          </a:prstGeom>
          <a:noFill/>
          <a:ln/>
        </p:spPr>
        <p:txBody>
          <a:bodyPr wrap="none" lIns="0" tIns="0" rIns="0" bIns="0" rtlCol="0" anchor="t"/>
          <a:lstStyle/>
          <a:p>
            <a:pPr marL="0" indent="0" algn="r" rtl="1">
              <a:lnSpc>
                <a:spcPts val="3850"/>
              </a:lnSpc>
              <a:buNone/>
            </a:pPr>
            <a:r>
              <a:rPr lang="en-US" sz="2400" b="1" dirty="0">
                <a:solidFill>
                  <a:srgbClr val="3257B8"/>
                </a:solidFill>
                <a:latin typeface="Alexandria Bold" pitchFamily="34" charset="0"/>
                <a:ea typeface="Alexandria Bold" pitchFamily="34" charset="-122"/>
                <a:cs typeface="Alexandria Bold" pitchFamily="34" charset="-120"/>
              </a:rPr>
              <a:t>مكونات الميتافيرس الأساسية</a:t>
            </a:r>
            <a:endParaRPr lang="en-US" sz="2400" dirty="0"/>
          </a:p>
        </p:txBody>
      </p:sp>
      <p:grpSp>
        <p:nvGrpSpPr>
          <p:cNvPr id="19" name="Group 18">
            <a:extLst>
              <a:ext uri="{FF2B5EF4-FFF2-40B4-BE49-F238E27FC236}">
                <a16:creationId xmlns:a16="http://schemas.microsoft.com/office/drawing/2014/main" id="{42D8D379-0F5E-85CF-BB4F-D730FB7DA527}"/>
              </a:ext>
            </a:extLst>
          </p:cNvPr>
          <p:cNvGrpSpPr/>
          <p:nvPr/>
        </p:nvGrpSpPr>
        <p:grpSpPr>
          <a:xfrm>
            <a:off x="546410" y="1358893"/>
            <a:ext cx="11062010" cy="4998205"/>
            <a:chOff x="1626156" y="1239441"/>
            <a:chExt cx="11377970" cy="7210150"/>
          </a:xfrm>
        </p:grpSpPr>
        <p:pic>
          <p:nvPicPr>
            <p:cNvPr id="4" name="Image 0" descr="preencoded.png"/>
            <p:cNvPicPr>
              <a:picLocks noChangeAspect="1"/>
            </p:cNvPicPr>
            <p:nvPr/>
          </p:nvPicPr>
          <p:blipFill>
            <a:blip r:embed="rId3"/>
            <a:stretch>
              <a:fillRect/>
            </a:stretch>
          </p:blipFill>
          <p:spPr>
            <a:xfrm>
              <a:off x="1626156" y="1239441"/>
              <a:ext cx="11377970" cy="5207079"/>
            </a:xfrm>
            <a:prstGeom prst="rect">
              <a:avLst/>
            </a:prstGeom>
          </p:spPr>
        </p:pic>
        <p:sp>
          <p:nvSpPr>
            <p:cNvPr id="6" name="Text 1"/>
            <p:cNvSpPr/>
            <p:nvPr/>
          </p:nvSpPr>
          <p:spPr>
            <a:xfrm>
              <a:off x="2152787" y="2025253"/>
              <a:ext cx="2516926" cy="314616"/>
            </a:xfrm>
            <a:prstGeom prst="rect">
              <a:avLst/>
            </a:prstGeom>
            <a:noFill/>
            <a:ln/>
          </p:spPr>
          <p:txBody>
            <a:bodyPr wrap="none" lIns="0" tIns="0" rIns="0" bIns="0" rtlCol="0" anchor="t"/>
            <a:lstStyle/>
            <a:p>
              <a:pPr marL="0" indent="0" algn="just" rtl="1">
                <a:lnSpc>
                  <a:spcPts val="1650"/>
                </a:lnSpc>
                <a:buNone/>
              </a:pPr>
              <a:r>
                <a:rPr lang="en-US" sz="1400" b="1" dirty="0">
                  <a:solidFill>
                    <a:srgbClr val="15213F"/>
                  </a:solidFill>
                  <a:latin typeface="Alexandria Bold" pitchFamily="34" charset="0"/>
                  <a:ea typeface="Alexandria Bold" pitchFamily="34" charset="-122"/>
                  <a:cs typeface="Alexandria Bold" pitchFamily="34" charset="-120"/>
                </a:rPr>
                <a:t>نظارات VR</a:t>
              </a:r>
              <a:endParaRPr lang="en-US" sz="1400" dirty="0"/>
            </a:p>
          </p:txBody>
        </p:sp>
        <p:sp>
          <p:nvSpPr>
            <p:cNvPr id="7" name="Text 2"/>
            <p:cNvSpPr/>
            <p:nvPr/>
          </p:nvSpPr>
          <p:spPr>
            <a:xfrm>
              <a:off x="1895500" y="2429360"/>
              <a:ext cx="2774213" cy="251693"/>
            </a:xfrm>
            <a:prstGeom prst="rect">
              <a:avLst/>
            </a:prstGeom>
            <a:noFill/>
            <a:ln/>
          </p:spPr>
          <p:txBody>
            <a:bodyPr wrap="none" lIns="0" tIns="0" rIns="0" bIns="0" rtlCol="0" anchor="t"/>
            <a:lstStyle/>
            <a:p>
              <a:pPr marL="0" indent="0" algn="just" rtl="1">
                <a:lnSpc>
                  <a:spcPts val="1350"/>
                </a:lnSpc>
                <a:buNone/>
              </a:pPr>
              <a:r>
                <a:rPr lang="en-US" sz="1400" dirty="0">
                  <a:solidFill>
                    <a:srgbClr val="15213F"/>
                  </a:solidFill>
                  <a:latin typeface="Alexandria" pitchFamily="34" charset="0"/>
                  <a:ea typeface="Alexandria" pitchFamily="34" charset="-122"/>
                  <a:cs typeface="Alexandria" pitchFamily="34" charset="-120"/>
                </a:rPr>
                <a:t>غمر كامل في بيئة رقمية</a:t>
              </a:r>
              <a:endParaRPr lang="en-US" sz="1400" dirty="0"/>
            </a:p>
          </p:txBody>
        </p:sp>
        <p:sp>
          <p:nvSpPr>
            <p:cNvPr id="8" name="Text 3"/>
            <p:cNvSpPr/>
            <p:nvPr/>
          </p:nvSpPr>
          <p:spPr>
            <a:xfrm>
              <a:off x="10184578" y="3610917"/>
              <a:ext cx="2516927" cy="314616"/>
            </a:xfrm>
            <a:prstGeom prst="rect">
              <a:avLst/>
            </a:prstGeom>
            <a:noFill/>
            <a:ln/>
          </p:spPr>
          <p:txBody>
            <a:bodyPr wrap="none" lIns="0" tIns="0" rIns="0" bIns="0" rtlCol="0" anchor="t"/>
            <a:lstStyle/>
            <a:p>
              <a:pPr marL="0" indent="0" algn="just" rtl="1">
                <a:lnSpc>
                  <a:spcPts val="1650"/>
                </a:lnSpc>
                <a:buNone/>
              </a:pPr>
              <a:r>
                <a:rPr lang="en-US" sz="1400" b="1" dirty="0">
                  <a:solidFill>
                    <a:srgbClr val="15213F"/>
                  </a:solidFill>
                  <a:latin typeface="Alexandria Bold" pitchFamily="34" charset="0"/>
                  <a:ea typeface="Alexandria Bold" pitchFamily="34" charset="-122"/>
                  <a:cs typeface="Alexandria Bold" pitchFamily="34" charset="-120"/>
                </a:rPr>
                <a:t>الواقع المعزز</a:t>
              </a:r>
              <a:endParaRPr lang="en-US" sz="1400" dirty="0"/>
            </a:p>
          </p:txBody>
        </p:sp>
        <p:sp>
          <p:nvSpPr>
            <p:cNvPr id="9" name="Text 4"/>
            <p:cNvSpPr/>
            <p:nvPr/>
          </p:nvSpPr>
          <p:spPr>
            <a:xfrm>
              <a:off x="10184578" y="4015023"/>
              <a:ext cx="2550486" cy="503386"/>
            </a:xfrm>
            <a:prstGeom prst="rect">
              <a:avLst/>
            </a:prstGeom>
            <a:noFill/>
            <a:ln/>
          </p:spPr>
          <p:txBody>
            <a:bodyPr wrap="square" lIns="0" tIns="0" rIns="0" bIns="0" rtlCol="0" anchor="t"/>
            <a:lstStyle/>
            <a:p>
              <a:pPr marL="0" indent="0" algn="just" rtl="1">
                <a:lnSpc>
                  <a:spcPts val="1350"/>
                </a:lnSpc>
                <a:buNone/>
              </a:pPr>
              <a:r>
                <a:rPr lang="en-US" sz="1400" dirty="0">
                  <a:solidFill>
                    <a:srgbClr val="15213F"/>
                  </a:solidFill>
                  <a:latin typeface="Alexandria" pitchFamily="34" charset="0"/>
                  <a:ea typeface="Alexandria" pitchFamily="34" charset="-122"/>
                  <a:cs typeface="Alexandria" pitchFamily="34" charset="-120"/>
                </a:rPr>
                <a:t>دمج المحتوى الرقمي مع العالم الحقيقي</a:t>
              </a:r>
              <a:endParaRPr lang="en-US" sz="1400" dirty="0"/>
            </a:p>
          </p:txBody>
        </p:sp>
        <p:sp>
          <p:nvSpPr>
            <p:cNvPr id="10" name="Text 5"/>
            <p:cNvSpPr/>
            <p:nvPr/>
          </p:nvSpPr>
          <p:spPr>
            <a:xfrm>
              <a:off x="2152787" y="4494638"/>
              <a:ext cx="2516926" cy="314616"/>
            </a:xfrm>
            <a:prstGeom prst="rect">
              <a:avLst/>
            </a:prstGeom>
            <a:noFill/>
            <a:ln/>
          </p:spPr>
          <p:txBody>
            <a:bodyPr wrap="none" lIns="0" tIns="0" rIns="0" bIns="0" rtlCol="0" anchor="t"/>
            <a:lstStyle/>
            <a:p>
              <a:pPr marL="0" indent="0" algn="just" rtl="1">
                <a:lnSpc>
                  <a:spcPts val="1650"/>
                </a:lnSpc>
                <a:buNone/>
              </a:pPr>
              <a:r>
                <a:rPr lang="en-US" sz="1400" b="1" dirty="0">
                  <a:solidFill>
                    <a:srgbClr val="15213F"/>
                  </a:solidFill>
                  <a:latin typeface="Alexandria Bold" pitchFamily="34" charset="0"/>
                  <a:ea typeface="Alexandria Bold" pitchFamily="34" charset="-122"/>
                  <a:cs typeface="Alexandria Bold" pitchFamily="34" charset="-120"/>
                </a:rPr>
                <a:t>العالم المستمر</a:t>
              </a:r>
              <a:endParaRPr lang="en-US" sz="1400" dirty="0"/>
            </a:p>
          </p:txBody>
        </p:sp>
        <p:sp>
          <p:nvSpPr>
            <p:cNvPr id="11" name="Text 6"/>
            <p:cNvSpPr/>
            <p:nvPr/>
          </p:nvSpPr>
          <p:spPr>
            <a:xfrm>
              <a:off x="1895500" y="4898744"/>
              <a:ext cx="2774213" cy="503386"/>
            </a:xfrm>
            <a:prstGeom prst="rect">
              <a:avLst/>
            </a:prstGeom>
            <a:noFill/>
            <a:ln/>
          </p:spPr>
          <p:txBody>
            <a:bodyPr wrap="square" lIns="0" tIns="0" rIns="0" bIns="0" rtlCol="0" anchor="t"/>
            <a:lstStyle/>
            <a:p>
              <a:pPr marL="0" indent="0" algn="just" rtl="1">
                <a:lnSpc>
                  <a:spcPts val="1350"/>
                </a:lnSpc>
                <a:buNone/>
              </a:pPr>
              <a:r>
                <a:rPr lang="en-US" sz="1400" dirty="0">
                  <a:solidFill>
                    <a:srgbClr val="15213F"/>
                  </a:solidFill>
                  <a:latin typeface="Alexandria" pitchFamily="34" charset="0"/>
                  <a:ea typeface="Alexandria" pitchFamily="34" charset="-122"/>
                  <a:cs typeface="Alexandria" pitchFamily="34" charset="-120"/>
                </a:rPr>
                <a:t>عوالم افتراضية دائمة ومترابطة</a:t>
              </a:r>
              <a:endParaRPr lang="en-US" sz="1400" dirty="0"/>
            </a:p>
          </p:txBody>
        </p:sp>
        <p:sp>
          <p:nvSpPr>
            <p:cNvPr id="12" name="Shape 7"/>
            <p:cNvSpPr/>
            <p:nvPr/>
          </p:nvSpPr>
          <p:spPr>
            <a:xfrm>
              <a:off x="9316403" y="6623564"/>
              <a:ext cx="3687723" cy="1826027"/>
            </a:xfrm>
            <a:prstGeom prst="roundRect">
              <a:avLst>
                <a:gd name="adj" fmla="val 32176"/>
              </a:avLst>
            </a:prstGeom>
            <a:solidFill>
              <a:srgbClr val="E9ECF2"/>
            </a:solidFill>
            <a:ln w="7620">
              <a:solidFill>
                <a:srgbClr val="CFD2D8"/>
              </a:solidFill>
              <a:prstDash val="solid"/>
            </a:ln>
          </p:spPr>
          <p:txBody>
            <a:bodyPr/>
            <a:lstStyle/>
            <a:p>
              <a:pPr algn="just"/>
              <a:endParaRPr lang="en-US" sz="1400"/>
            </a:p>
          </p:txBody>
        </p:sp>
        <p:sp>
          <p:nvSpPr>
            <p:cNvPr id="13" name="Text 8"/>
            <p:cNvSpPr/>
            <p:nvPr/>
          </p:nvSpPr>
          <p:spPr>
            <a:xfrm>
              <a:off x="10760750" y="6788587"/>
              <a:ext cx="2078355" cy="245983"/>
            </a:xfrm>
            <a:prstGeom prst="rect">
              <a:avLst/>
            </a:prstGeom>
            <a:noFill/>
            <a:ln/>
          </p:spPr>
          <p:txBody>
            <a:bodyPr wrap="none" lIns="0" tIns="0" rIns="0" bIns="0" rtlCol="0" anchor="t"/>
            <a:lstStyle/>
            <a:p>
              <a:pPr marL="0" indent="0" algn="just" rtl="1">
                <a:lnSpc>
                  <a:spcPts val="1900"/>
                </a:lnSpc>
                <a:buNone/>
              </a:pPr>
              <a:r>
                <a:rPr lang="en-US" sz="1400" b="1" dirty="0">
                  <a:solidFill>
                    <a:srgbClr val="15213F"/>
                  </a:solidFill>
                  <a:latin typeface="Alexandria Bold" pitchFamily="34" charset="0"/>
                  <a:ea typeface="Alexandria Bold" pitchFamily="34" charset="-122"/>
                  <a:cs typeface="Alexandria Bold" pitchFamily="34" charset="-120"/>
                </a:rPr>
                <a:t>الواقع الافتراضي (VR)</a:t>
              </a:r>
              <a:endParaRPr lang="en-US" sz="1400" dirty="0"/>
            </a:p>
          </p:txBody>
        </p:sp>
        <p:sp>
          <p:nvSpPr>
            <p:cNvPr id="14" name="Text 9"/>
            <p:cNvSpPr/>
            <p:nvPr/>
          </p:nvSpPr>
          <p:spPr>
            <a:xfrm>
              <a:off x="9481423" y="7128986"/>
              <a:ext cx="3357682" cy="503634"/>
            </a:xfrm>
            <a:prstGeom prst="rect">
              <a:avLst/>
            </a:prstGeom>
            <a:noFill/>
            <a:ln/>
          </p:spPr>
          <p:txBody>
            <a:bodyPr wrap="square" lIns="0" tIns="0" rIns="0" bIns="0" rtlCol="0" anchor="t"/>
            <a:lstStyle/>
            <a:p>
              <a:pPr marL="0" indent="0" algn="just" rtl="1">
                <a:lnSpc>
                  <a:spcPts val="1950"/>
                </a:lnSpc>
                <a:buNone/>
              </a:pPr>
              <a:r>
                <a:rPr lang="en-US" sz="1400" dirty="0">
                  <a:solidFill>
                    <a:srgbClr val="15213F"/>
                  </a:solidFill>
                  <a:latin typeface="Alexandria" pitchFamily="34" charset="0"/>
                  <a:ea typeface="Alexandria" pitchFamily="34" charset="-122"/>
                  <a:cs typeface="Alexandria" pitchFamily="34" charset="-120"/>
                </a:rPr>
                <a:t>غمر كامل في بيئة رقمية باستخدام نظارات متخصصة تعزل المستخدم عن العالم الحقيقي</a:t>
              </a:r>
              <a:endParaRPr lang="en-US" sz="1400" dirty="0"/>
            </a:p>
          </p:txBody>
        </p:sp>
        <p:sp>
          <p:nvSpPr>
            <p:cNvPr id="15" name="Shape 10"/>
            <p:cNvSpPr/>
            <p:nvPr/>
          </p:nvSpPr>
          <p:spPr>
            <a:xfrm>
              <a:off x="5471279" y="6623565"/>
              <a:ext cx="3687723" cy="1826025"/>
            </a:xfrm>
            <a:prstGeom prst="roundRect">
              <a:avLst>
                <a:gd name="adj" fmla="val 32176"/>
              </a:avLst>
            </a:prstGeom>
            <a:solidFill>
              <a:srgbClr val="E9ECF2"/>
            </a:solidFill>
            <a:ln w="7620">
              <a:solidFill>
                <a:srgbClr val="CFD2D8"/>
              </a:solidFill>
              <a:prstDash val="solid"/>
            </a:ln>
          </p:spPr>
          <p:txBody>
            <a:bodyPr/>
            <a:lstStyle/>
            <a:p>
              <a:pPr algn="just"/>
              <a:endParaRPr lang="en-US" sz="1400"/>
            </a:p>
          </p:txBody>
        </p:sp>
        <p:sp>
          <p:nvSpPr>
            <p:cNvPr id="16" name="Text 11"/>
            <p:cNvSpPr/>
            <p:nvPr/>
          </p:nvSpPr>
          <p:spPr>
            <a:xfrm>
              <a:off x="7026473" y="6788587"/>
              <a:ext cx="1967508" cy="245983"/>
            </a:xfrm>
            <a:prstGeom prst="rect">
              <a:avLst/>
            </a:prstGeom>
            <a:noFill/>
            <a:ln/>
          </p:spPr>
          <p:txBody>
            <a:bodyPr wrap="none" lIns="0" tIns="0" rIns="0" bIns="0" rtlCol="0" anchor="t"/>
            <a:lstStyle/>
            <a:p>
              <a:pPr marL="0" indent="0" algn="just" rtl="1">
                <a:lnSpc>
                  <a:spcPts val="1900"/>
                </a:lnSpc>
                <a:buNone/>
              </a:pPr>
              <a:r>
                <a:rPr lang="en-US" sz="1400" b="1" dirty="0">
                  <a:solidFill>
                    <a:srgbClr val="15213F"/>
                  </a:solidFill>
                  <a:latin typeface="Alexandria Bold" pitchFamily="34" charset="0"/>
                  <a:ea typeface="Alexandria Bold" pitchFamily="34" charset="-122"/>
                  <a:cs typeface="Alexandria Bold" pitchFamily="34" charset="-120"/>
                </a:rPr>
                <a:t>الواقع المعزز (AR)</a:t>
              </a:r>
              <a:endParaRPr lang="en-US" sz="1400" dirty="0"/>
            </a:p>
          </p:txBody>
        </p:sp>
        <p:sp>
          <p:nvSpPr>
            <p:cNvPr id="17" name="Text 12"/>
            <p:cNvSpPr/>
            <p:nvPr/>
          </p:nvSpPr>
          <p:spPr>
            <a:xfrm>
              <a:off x="5636300" y="7128986"/>
              <a:ext cx="3357682" cy="503634"/>
            </a:xfrm>
            <a:prstGeom prst="rect">
              <a:avLst/>
            </a:prstGeom>
            <a:noFill/>
            <a:ln/>
          </p:spPr>
          <p:txBody>
            <a:bodyPr wrap="square" lIns="0" tIns="0" rIns="0" bIns="0" rtlCol="0" anchor="t"/>
            <a:lstStyle/>
            <a:p>
              <a:pPr marL="0" indent="0" algn="just" rtl="1">
                <a:lnSpc>
                  <a:spcPts val="1950"/>
                </a:lnSpc>
                <a:buNone/>
              </a:pPr>
              <a:r>
                <a:rPr lang="en-US" sz="1400" dirty="0">
                  <a:solidFill>
                    <a:srgbClr val="15213F"/>
                  </a:solidFill>
                  <a:latin typeface="Alexandria" pitchFamily="34" charset="0"/>
                  <a:ea typeface="Alexandria" pitchFamily="34" charset="-122"/>
                  <a:cs typeface="Alexandria" pitchFamily="34" charset="-120"/>
                </a:rPr>
                <a:t>دمج العناصر الرقمية مع العالم الحقيقي، مما يعزز الإدراك دون عزل المستخدم</a:t>
              </a:r>
              <a:endParaRPr lang="en-US" sz="1400" dirty="0"/>
            </a:p>
          </p:txBody>
        </p:sp>
        <p:sp>
          <p:nvSpPr>
            <p:cNvPr id="20" name="Shape 13"/>
            <p:cNvSpPr/>
            <p:nvPr/>
          </p:nvSpPr>
          <p:spPr>
            <a:xfrm>
              <a:off x="1626156" y="6623566"/>
              <a:ext cx="3687723" cy="1826023"/>
            </a:xfrm>
            <a:prstGeom prst="roundRect">
              <a:avLst>
                <a:gd name="adj" fmla="val 32176"/>
              </a:avLst>
            </a:prstGeom>
            <a:solidFill>
              <a:srgbClr val="E9ECF2"/>
            </a:solidFill>
            <a:ln w="7620">
              <a:solidFill>
                <a:srgbClr val="CFD2D8"/>
              </a:solidFill>
              <a:prstDash val="solid"/>
            </a:ln>
          </p:spPr>
          <p:txBody>
            <a:bodyPr/>
            <a:lstStyle/>
            <a:p>
              <a:pPr algn="just"/>
              <a:endParaRPr lang="en-US" sz="1400"/>
            </a:p>
          </p:txBody>
        </p:sp>
        <p:sp>
          <p:nvSpPr>
            <p:cNvPr id="21" name="Text 14"/>
            <p:cNvSpPr/>
            <p:nvPr/>
          </p:nvSpPr>
          <p:spPr>
            <a:xfrm>
              <a:off x="3181350" y="6788587"/>
              <a:ext cx="1967508" cy="245983"/>
            </a:xfrm>
            <a:prstGeom prst="rect">
              <a:avLst/>
            </a:prstGeom>
            <a:noFill/>
            <a:ln/>
          </p:spPr>
          <p:txBody>
            <a:bodyPr wrap="none" lIns="0" tIns="0" rIns="0" bIns="0" rtlCol="0" anchor="t"/>
            <a:lstStyle/>
            <a:p>
              <a:pPr marL="0" indent="0" algn="just" rtl="1">
                <a:lnSpc>
                  <a:spcPts val="1900"/>
                </a:lnSpc>
                <a:buNone/>
              </a:pPr>
              <a:r>
                <a:rPr lang="en-US" sz="1400" b="1" dirty="0">
                  <a:solidFill>
                    <a:srgbClr val="15213F"/>
                  </a:solidFill>
                  <a:latin typeface="Alexandria Bold" pitchFamily="34" charset="0"/>
                  <a:ea typeface="Alexandria Bold" pitchFamily="34" charset="-122"/>
                  <a:cs typeface="Alexandria Bold" pitchFamily="34" charset="-120"/>
                </a:rPr>
                <a:t>العوالم المستمرة</a:t>
              </a:r>
              <a:endParaRPr lang="en-US" sz="1400" dirty="0"/>
            </a:p>
          </p:txBody>
        </p:sp>
        <p:sp>
          <p:nvSpPr>
            <p:cNvPr id="22" name="Text 15"/>
            <p:cNvSpPr/>
            <p:nvPr/>
          </p:nvSpPr>
          <p:spPr>
            <a:xfrm>
              <a:off x="1791176" y="7128986"/>
              <a:ext cx="3357682" cy="503634"/>
            </a:xfrm>
            <a:prstGeom prst="rect">
              <a:avLst/>
            </a:prstGeom>
            <a:noFill/>
            <a:ln/>
          </p:spPr>
          <p:txBody>
            <a:bodyPr wrap="square" lIns="0" tIns="0" rIns="0" bIns="0" rtlCol="0" anchor="t"/>
            <a:lstStyle/>
            <a:p>
              <a:pPr marL="0" indent="0" algn="just" rtl="1">
                <a:lnSpc>
                  <a:spcPts val="1950"/>
                </a:lnSpc>
                <a:buNone/>
              </a:pPr>
              <a:r>
                <a:rPr lang="en-US" sz="1400" dirty="0">
                  <a:solidFill>
                    <a:srgbClr val="15213F"/>
                  </a:solidFill>
                  <a:latin typeface="Alexandria" pitchFamily="34" charset="0"/>
                  <a:ea typeface="Alexandria" pitchFamily="34" charset="-122"/>
                  <a:cs typeface="Alexandria" pitchFamily="34" charset="-120"/>
                </a:rPr>
                <a:t>بيئات افتراضية تستمر في الوجود والتطور حتى عندما لا تكون متصلاً</a:t>
              </a:r>
              <a:endParaRPr lang="en-US" sz="1400" dirty="0"/>
            </a:p>
          </p:txBody>
        </p:sp>
      </p:grpSp>
    </p:spTree>
    <p:extLst>
      <p:ext uri="{BB962C8B-B14F-4D97-AF65-F5344CB8AC3E}">
        <p14:creationId xmlns:p14="http://schemas.microsoft.com/office/powerpoint/2010/main" val="9258500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410FF-71D5-0C08-CCCB-052D83D3E9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BE012B-37F1-FCCD-6032-DF6896262F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6142AB9-9F21-4B66-0CEF-ACD42BB25B85}"/>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70D46E8-8707-BC1D-8975-2086D54874B9}"/>
              </a:ext>
            </a:extLst>
          </p:cNvPr>
          <p:cNvSpPr/>
          <p:nvPr/>
        </p:nvSpPr>
        <p:spPr>
          <a:xfrm>
            <a:off x="180431" y="1155869"/>
            <a:ext cx="11294173"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01EFA5F-7966-641E-F820-F7BB807F70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49931F5-A126-898F-C8EC-C58C53A27E44}"/>
              </a:ext>
            </a:extLst>
          </p:cNvPr>
          <p:cNvSpPr txBox="1"/>
          <p:nvPr/>
        </p:nvSpPr>
        <p:spPr>
          <a:xfrm>
            <a:off x="2519644" y="457061"/>
            <a:ext cx="6088270"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العلاقات العامة في العوالم الافتراضية</a:t>
            </a:r>
            <a:endParaRPr lang="en-US" sz="2400" b="1" dirty="0"/>
          </a:p>
        </p:txBody>
      </p:sp>
      <p:sp>
        <p:nvSpPr>
          <p:cNvPr id="2" name="Text 0"/>
          <p:cNvSpPr/>
          <p:nvPr/>
        </p:nvSpPr>
        <p:spPr>
          <a:xfrm>
            <a:off x="4716847" y="1202784"/>
            <a:ext cx="6536650" cy="608409"/>
          </a:xfrm>
          <a:prstGeom prst="rect">
            <a:avLst/>
          </a:prstGeom>
          <a:noFill/>
          <a:ln/>
        </p:spPr>
        <p:txBody>
          <a:bodyPr wrap="none" lIns="0" tIns="0" rIns="0" bIns="0" rtlCol="0" anchor="t"/>
          <a:lstStyle/>
          <a:p>
            <a:pPr marL="0" indent="0" algn="r" rtl="1">
              <a:lnSpc>
                <a:spcPts val="4750"/>
              </a:lnSpc>
              <a:buNone/>
            </a:pPr>
            <a:r>
              <a:rPr lang="en-US" sz="2800" b="1" dirty="0">
                <a:solidFill>
                  <a:srgbClr val="3257B8"/>
                </a:solidFill>
                <a:latin typeface="Alexandria Bold" pitchFamily="34" charset="0"/>
                <a:ea typeface="Alexandria Bold" pitchFamily="34" charset="-122"/>
                <a:cs typeface="Alexandria Bold" pitchFamily="34" charset="-120"/>
              </a:rPr>
              <a:t>الاقتصاد الافتراضي والأفاتار</a:t>
            </a:r>
            <a:endParaRPr lang="en-US" sz="2800" dirty="0"/>
          </a:p>
        </p:txBody>
      </p:sp>
      <p:grpSp>
        <p:nvGrpSpPr>
          <p:cNvPr id="13" name="Group 12">
            <a:extLst>
              <a:ext uri="{FF2B5EF4-FFF2-40B4-BE49-F238E27FC236}">
                <a16:creationId xmlns:a16="http://schemas.microsoft.com/office/drawing/2014/main" id="{9370300E-EDA5-A28A-13F7-F144902F22EC}"/>
              </a:ext>
            </a:extLst>
          </p:cNvPr>
          <p:cNvGrpSpPr/>
          <p:nvPr/>
        </p:nvGrpSpPr>
        <p:grpSpPr>
          <a:xfrm>
            <a:off x="3780263" y="2014217"/>
            <a:ext cx="7354469" cy="2043946"/>
            <a:chOff x="7560231" y="2191703"/>
            <a:chExt cx="6299121" cy="2043946"/>
          </a:xfrm>
        </p:grpSpPr>
        <p:sp>
          <p:nvSpPr>
            <p:cNvPr id="4" name="Text 2"/>
            <p:cNvSpPr/>
            <p:nvPr/>
          </p:nvSpPr>
          <p:spPr>
            <a:xfrm>
              <a:off x="7560231" y="2191703"/>
              <a:ext cx="6299121" cy="934403"/>
            </a:xfrm>
            <a:prstGeom prst="rect">
              <a:avLst/>
            </a:prstGeom>
            <a:noFill/>
            <a:ln/>
          </p:spPr>
          <p:txBody>
            <a:bodyPr wrap="squar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الأفاتار ليس مجرد تمثيل بصري، بل هو امتداد لهويتك في العوالم الافتراضية. الناس ينفقون مئات الدولارات على ملابس افتراضية، إكسسوارات رقمية، وتخصيصات لأفاتاراتهم.</a:t>
              </a:r>
              <a:endParaRPr lang="en-US" sz="1600" dirty="0"/>
            </a:p>
          </p:txBody>
        </p:sp>
        <p:sp>
          <p:nvSpPr>
            <p:cNvPr id="6" name="Text 3"/>
            <p:cNvSpPr/>
            <p:nvPr/>
          </p:nvSpPr>
          <p:spPr>
            <a:xfrm>
              <a:off x="7560231" y="3301246"/>
              <a:ext cx="6299121" cy="934403"/>
            </a:xfrm>
            <a:prstGeom prst="rect">
              <a:avLst/>
            </a:prstGeom>
            <a:noFill/>
            <a:ln/>
          </p:spPr>
          <p:txBody>
            <a:bodyPr wrap="squar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بالنسبة للعلامات التجارية، هذا يفتح سوقاً جديداً بالكامل. يمكن لشركة أزياء بيع ملابس افتراضية بهوامش ربح عالية جداً. يمكن لشركة سيارات السماح للمستخدمين بقيادة نماذج افتراضية من سياراتها.</a:t>
              </a:r>
              <a:endParaRPr lang="en-US" sz="1600" dirty="0"/>
            </a:p>
          </p:txBody>
        </p:sp>
      </p:grpSp>
      <p:pic>
        <p:nvPicPr>
          <p:cNvPr id="7" name="Picture 6">
            <a:extLst>
              <a:ext uri="{FF2B5EF4-FFF2-40B4-BE49-F238E27FC236}">
                <a16:creationId xmlns:a16="http://schemas.microsoft.com/office/drawing/2014/main" id="{6FDB156C-BC5A-9AF3-5B88-FE0F8C0CDAB1}"/>
              </a:ext>
            </a:extLst>
          </p:cNvPr>
          <p:cNvPicPr>
            <a:picLocks noChangeAspect="1"/>
          </p:cNvPicPr>
          <p:nvPr/>
        </p:nvPicPr>
        <p:blipFill>
          <a:blip r:embed="rId3"/>
          <a:stretch>
            <a:fillRect/>
          </a:stretch>
        </p:blipFill>
        <p:spPr>
          <a:xfrm>
            <a:off x="415157" y="1358893"/>
            <a:ext cx="2874453" cy="287445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grpSp>
        <p:nvGrpSpPr>
          <p:cNvPr id="14" name="Group 13">
            <a:extLst>
              <a:ext uri="{FF2B5EF4-FFF2-40B4-BE49-F238E27FC236}">
                <a16:creationId xmlns:a16="http://schemas.microsoft.com/office/drawing/2014/main" id="{8DE1CE89-605D-157A-56A5-B784CE51857D}"/>
              </a:ext>
            </a:extLst>
          </p:cNvPr>
          <p:cNvGrpSpPr/>
          <p:nvPr/>
        </p:nvGrpSpPr>
        <p:grpSpPr>
          <a:xfrm>
            <a:off x="611454" y="4464389"/>
            <a:ext cx="10432126" cy="1892959"/>
            <a:chOff x="778669" y="6074331"/>
            <a:chExt cx="13073062" cy="1618179"/>
          </a:xfrm>
        </p:grpSpPr>
        <p:sp>
          <p:nvSpPr>
            <p:cNvPr id="8" name="Text 4"/>
            <p:cNvSpPr/>
            <p:nvPr/>
          </p:nvSpPr>
          <p:spPr>
            <a:xfrm>
              <a:off x="7436882" y="6074331"/>
              <a:ext cx="6414849" cy="642461"/>
            </a:xfrm>
            <a:prstGeom prst="rect">
              <a:avLst/>
            </a:prstGeom>
            <a:noFill/>
            <a:ln/>
          </p:spPr>
          <p:txBody>
            <a:bodyPr wrap="none" lIns="0" tIns="0" rIns="0" bIns="0" rtlCol="0" anchor="t"/>
            <a:lstStyle/>
            <a:p>
              <a:pPr marL="0" indent="0" algn="ctr" rtl="1">
                <a:lnSpc>
                  <a:spcPts val="5050"/>
                </a:lnSpc>
                <a:buNone/>
              </a:pPr>
              <a:r>
                <a:rPr lang="en-US" sz="5050" b="1" dirty="0">
                  <a:solidFill>
                    <a:srgbClr val="15213F"/>
                  </a:solidFill>
                  <a:latin typeface="Alexandria Bold" pitchFamily="34" charset="0"/>
                  <a:ea typeface="Alexandria Bold" pitchFamily="34" charset="-122"/>
                  <a:cs typeface="Alexandria Bold" pitchFamily="34" charset="-120"/>
                </a:rPr>
                <a:t>$54B</a:t>
              </a:r>
              <a:endParaRPr lang="en-US" sz="5050" dirty="0"/>
            </a:p>
          </p:txBody>
        </p:sp>
        <p:sp>
          <p:nvSpPr>
            <p:cNvPr id="9" name="Text 5"/>
            <p:cNvSpPr/>
            <p:nvPr/>
          </p:nvSpPr>
          <p:spPr>
            <a:xfrm>
              <a:off x="9197102" y="6960037"/>
              <a:ext cx="2894409" cy="304205"/>
            </a:xfrm>
            <a:prstGeom prst="rect">
              <a:avLst/>
            </a:prstGeom>
            <a:noFill/>
            <a:ln/>
          </p:spPr>
          <p:txBody>
            <a:bodyPr wrap="none" lIns="0" tIns="0" rIns="0" bIns="0" rtlCol="0" anchor="t"/>
            <a:lstStyle/>
            <a:p>
              <a:pPr marL="0" indent="0" algn="ctr" rtl="1">
                <a:lnSpc>
                  <a:spcPts val="2350"/>
                </a:lnSpc>
                <a:buNone/>
              </a:pPr>
              <a:r>
                <a:rPr lang="en-US" sz="1900" b="1" dirty="0">
                  <a:solidFill>
                    <a:srgbClr val="15213F"/>
                  </a:solidFill>
                  <a:latin typeface="Alexandria Bold" pitchFamily="34" charset="0"/>
                  <a:ea typeface="Alexandria Bold" pitchFamily="34" charset="-122"/>
                  <a:cs typeface="Alexandria Bold" pitchFamily="34" charset="-120"/>
                </a:rPr>
                <a:t>سوق الأصول الافتراضية</a:t>
              </a:r>
              <a:endParaRPr lang="en-US" sz="1900" dirty="0"/>
            </a:p>
          </p:txBody>
        </p:sp>
        <p:sp>
          <p:nvSpPr>
            <p:cNvPr id="10" name="Text 6"/>
            <p:cNvSpPr/>
            <p:nvPr/>
          </p:nvSpPr>
          <p:spPr>
            <a:xfrm>
              <a:off x="7436882" y="7381042"/>
              <a:ext cx="6414849" cy="311468"/>
            </a:xfrm>
            <a:prstGeom prst="rect">
              <a:avLst/>
            </a:prstGeom>
            <a:noFill/>
            <a:ln/>
          </p:spPr>
          <p:txBody>
            <a:bodyPr wrap="none" lIns="0" tIns="0" rIns="0" bIns="0" rtlCol="0" anchor="t"/>
            <a:lstStyle/>
            <a:p>
              <a:pPr marL="0" indent="0" algn="ctr" rtl="1">
                <a:lnSpc>
                  <a:spcPts val="2450"/>
                </a:lnSpc>
                <a:buNone/>
              </a:pPr>
              <a:r>
                <a:rPr lang="en-US" sz="1500" dirty="0">
                  <a:solidFill>
                    <a:srgbClr val="15213F"/>
                  </a:solidFill>
                  <a:latin typeface="Alexandria" pitchFamily="34" charset="0"/>
                  <a:ea typeface="Alexandria" pitchFamily="34" charset="-122"/>
                  <a:cs typeface="Alexandria" pitchFamily="34" charset="-120"/>
                </a:rPr>
                <a:t>القيمة المتوقعة بحلول 2030</a:t>
              </a:r>
              <a:endParaRPr lang="en-US" sz="1500" dirty="0"/>
            </a:p>
          </p:txBody>
        </p:sp>
        <p:sp>
          <p:nvSpPr>
            <p:cNvPr id="11" name="Text 7"/>
            <p:cNvSpPr/>
            <p:nvPr/>
          </p:nvSpPr>
          <p:spPr>
            <a:xfrm>
              <a:off x="778669" y="6074331"/>
              <a:ext cx="6414968" cy="642461"/>
            </a:xfrm>
            <a:prstGeom prst="rect">
              <a:avLst/>
            </a:prstGeom>
            <a:noFill/>
            <a:ln/>
          </p:spPr>
          <p:txBody>
            <a:bodyPr wrap="none" lIns="0" tIns="0" rIns="0" bIns="0" rtlCol="0" anchor="t"/>
            <a:lstStyle/>
            <a:p>
              <a:pPr marL="0" indent="0" algn="ctr" rtl="1">
                <a:lnSpc>
                  <a:spcPts val="5050"/>
                </a:lnSpc>
                <a:buNone/>
              </a:pPr>
              <a:r>
                <a:rPr lang="en-US" sz="5050" b="1" dirty="0">
                  <a:solidFill>
                    <a:srgbClr val="15213F"/>
                  </a:solidFill>
                  <a:latin typeface="Alexandria Bold" pitchFamily="34" charset="0"/>
                  <a:ea typeface="Alexandria Bold" pitchFamily="34" charset="-122"/>
                  <a:cs typeface="Alexandria Bold" pitchFamily="34" charset="-120"/>
                </a:rPr>
                <a:t>$1.4K</a:t>
              </a:r>
              <a:endParaRPr lang="en-US" sz="5050" dirty="0"/>
            </a:p>
          </p:txBody>
        </p:sp>
        <p:sp>
          <p:nvSpPr>
            <p:cNvPr id="12" name="Text 8"/>
            <p:cNvSpPr/>
            <p:nvPr/>
          </p:nvSpPr>
          <p:spPr>
            <a:xfrm>
              <a:off x="2769394" y="6960037"/>
              <a:ext cx="2433518" cy="304205"/>
            </a:xfrm>
            <a:prstGeom prst="rect">
              <a:avLst/>
            </a:prstGeom>
            <a:noFill/>
            <a:ln/>
          </p:spPr>
          <p:txBody>
            <a:bodyPr wrap="none" lIns="0" tIns="0" rIns="0" bIns="0" rtlCol="0" anchor="t"/>
            <a:lstStyle/>
            <a:p>
              <a:pPr marL="0" indent="0" algn="ctr" rtl="1">
                <a:lnSpc>
                  <a:spcPts val="2350"/>
                </a:lnSpc>
                <a:buNone/>
              </a:pPr>
              <a:r>
                <a:rPr lang="en-US" sz="1900" b="1" dirty="0">
                  <a:solidFill>
                    <a:srgbClr val="15213F"/>
                  </a:solidFill>
                  <a:latin typeface="Alexandria Bold" pitchFamily="34" charset="0"/>
                  <a:ea typeface="Alexandria Bold" pitchFamily="34" charset="-122"/>
                  <a:cs typeface="Alexandria Bold" pitchFamily="34" charset="-120"/>
                </a:rPr>
                <a:t>متوسط الإنفاق</a:t>
              </a:r>
              <a:endParaRPr lang="en-US" sz="1900" dirty="0"/>
            </a:p>
          </p:txBody>
        </p:sp>
        <p:sp>
          <p:nvSpPr>
            <p:cNvPr id="15" name="Text 9"/>
            <p:cNvSpPr/>
            <p:nvPr/>
          </p:nvSpPr>
          <p:spPr>
            <a:xfrm>
              <a:off x="778669" y="7381042"/>
              <a:ext cx="6414968" cy="311468"/>
            </a:xfrm>
            <a:prstGeom prst="rect">
              <a:avLst/>
            </a:prstGeom>
            <a:noFill/>
            <a:ln/>
          </p:spPr>
          <p:txBody>
            <a:bodyPr wrap="none" lIns="0" tIns="0" rIns="0" bIns="0" rtlCol="0" anchor="t"/>
            <a:lstStyle/>
            <a:p>
              <a:pPr marL="0" indent="0" algn="ctr" rtl="1">
                <a:lnSpc>
                  <a:spcPts val="2450"/>
                </a:lnSpc>
                <a:buNone/>
              </a:pPr>
              <a:r>
                <a:rPr lang="en-US" sz="1500" dirty="0">
                  <a:solidFill>
                    <a:srgbClr val="15213F"/>
                  </a:solidFill>
                  <a:latin typeface="Alexandria" pitchFamily="34" charset="0"/>
                  <a:ea typeface="Alexandria" pitchFamily="34" charset="-122"/>
                  <a:cs typeface="Alexandria" pitchFamily="34" charset="-120"/>
                </a:rPr>
                <a:t>على الأفاتار والإكسسوارات سنوياً</a:t>
              </a:r>
              <a:endParaRPr lang="en-US" sz="1500" dirty="0"/>
            </a:p>
          </p:txBody>
        </p:sp>
      </p:grpSp>
    </p:spTree>
    <p:extLst>
      <p:ext uri="{BB962C8B-B14F-4D97-AF65-F5344CB8AC3E}">
        <p14:creationId xmlns:p14="http://schemas.microsoft.com/office/powerpoint/2010/main" val="18632215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6531F-3817-055B-3E6D-0EAFCCBC43D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E21CBA7-BA1C-6713-EA94-C7C56F82CF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C6E7E5B-F70C-3235-7F10-8A2FB74AFF54}"/>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B923B4E-C2A9-8CFB-44C9-6B8E4E75A34C}"/>
              </a:ext>
            </a:extLst>
          </p:cNvPr>
          <p:cNvSpPr/>
          <p:nvPr/>
        </p:nvSpPr>
        <p:spPr>
          <a:xfrm>
            <a:off x="180431" y="1155869"/>
            <a:ext cx="11294173"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39F9B79-733E-618D-61DE-994396587C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78BD7E1-DA78-F745-2202-8E76BAAB37A1}"/>
              </a:ext>
            </a:extLst>
          </p:cNvPr>
          <p:cNvSpPr txBox="1"/>
          <p:nvPr/>
        </p:nvSpPr>
        <p:spPr>
          <a:xfrm>
            <a:off x="2519644" y="457061"/>
            <a:ext cx="6088270"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العلاقات العامة في العوالم الافتراضية</a:t>
            </a:r>
            <a:endParaRPr lang="en-US" sz="2400" b="1" dirty="0"/>
          </a:p>
        </p:txBody>
      </p:sp>
      <p:sp>
        <p:nvSpPr>
          <p:cNvPr id="2" name="Text 0"/>
          <p:cNvSpPr/>
          <p:nvPr/>
        </p:nvSpPr>
        <p:spPr>
          <a:xfrm>
            <a:off x="3559640" y="1312923"/>
            <a:ext cx="7656433" cy="620078"/>
          </a:xfrm>
          <a:prstGeom prst="rect">
            <a:avLst/>
          </a:prstGeom>
          <a:noFill/>
          <a:ln/>
        </p:spPr>
        <p:txBody>
          <a:bodyPr wrap="none" lIns="0" tIns="0" rIns="0" bIns="0" rtlCol="0" anchor="t"/>
          <a:lstStyle/>
          <a:p>
            <a:pPr marL="0" indent="0" algn="r" rtl="1">
              <a:lnSpc>
                <a:spcPts val="4850"/>
              </a:lnSpc>
              <a:buNone/>
            </a:pPr>
            <a:r>
              <a:rPr lang="en-US" sz="2400" b="1" dirty="0">
                <a:solidFill>
                  <a:srgbClr val="3257B8"/>
                </a:solidFill>
                <a:latin typeface="Alexandria Bold" pitchFamily="34" charset="0"/>
                <a:ea typeface="Alexandria Bold" pitchFamily="34" charset="-122"/>
                <a:cs typeface="Alexandria Bold" pitchFamily="34" charset="-120"/>
              </a:rPr>
              <a:t>إطلاق المنتجات في الميتافيرس</a:t>
            </a:r>
            <a:endParaRPr lang="en-US" sz="2400" dirty="0"/>
          </a:p>
        </p:txBody>
      </p:sp>
      <p:grpSp>
        <p:nvGrpSpPr>
          <p:cNvPr id="13" name="Group 12">
            <a:extLst>
              <a:ext uri="{FF2B5EF4-FFF2-40B4-BE49-F238E27FC236}">
                <a16:creationId xmlns:a16="http://schemas.microsoft.com/office/drawing/2014/main" id="{1CA49F4D-FD0F-AFC6-6913-4383DD0473FF}"/>
              </a:ext>
            </a:extLst>
          </p:cNvPr>
          <p:cNvGrpSpPr/>
          <p:nvPr/>
        </p:nvGrpSpPr>
        <p:grpSpPr>
          <a:xfrm>
            <a:off x="390293" y="1987903"/>
            <a:ext cx="11084312" cy="4524409"/>
            <a:chOff x="793790" y="2076257"/>
            <a:chExt cx="13042820" cy="4791577"/>
          </a:xfrm>
        </p:grpSpPr>
        <p:sp>
          <p:nvSpPr>
            <p:cNvPr id="4" name="Text 1"/>
            <p:cNvSpPr/>
            <p:nvPr/>
          </p:nvSpPr>
          <p:spPr>
            <a:xfrm>
              <a:off x="10555359" y="2076257"/>
              <a:ext cx="2977039" cy="372070"/>
            </a:xfrm>
            <a:prstGeom prst="rect">
              <a:avLst/>
            </a:prstGeom>
            <a:ln/>
          </p:spPr>
          <p:style>
            <a:lnRef idx="1">
              <a:schemeClr val="accent5"/>
            </a:lnRef>
            <a:fillRef idx="2">
              <a:schemeClr val="accent5"/>
            </a:fillRef>
            <a:effectRef idx="1">
              <a:schemeClr val="accent5"/>
            </a:effectRef>
            <a:fontRef idx="minor">
              <a:schemeClr val="dk1"/>
            </a:fontRef>
          </p:style>
          <p:txBody>
            <a:bodyPr wrap="none" lIns="0" tIns="0" rIns="0" bIns="0" rtlCol="0" anchor="t"/>
            <a:lstStyle/>
            <a:p>
              <a:pPr marL="0" indent="0" algn="just" rtl="1">
                <a:lnSpc>
                  <a:spcPts val="2900"/>
                </a:lnSpc>
                <a:buNone/>
              </a:pPr>
              <a:r>
                <a:rPr lang="en-US" sz="2000" b="1" dirty="0">
                  <a:solidFill>
                    <a:srgbClr val="3257B8"/>
                  </a:solidFill>
                  <a:latin typeface="Alexandria Bold" pitchFamily="34" charset="0"/>
                  <a:ea typeface="Alexandria Bold" pitchFamily="34" charset="-122"/>
                  <a:cs typeface="Alexandria Bold" pitchFamily="34" charset="-120"/>
                </a:rPr>
                <a:t>دراسات حالة رائدة</a:t>
              </a:r>
              <a:endParaRPr lang="en-US" sz="2000" dirty="0"/>
            </a:p>
          </p:txBody>
        </p:sp>
        <p:pic>
          <p:nvPicPr>
            <p:cNvPr id="6" name="Image 0" descr="preencoded.png"/>
            <p:cNvPicPr>
              <a:picLocks noChangeAspect="1"/>
            </p:cNvPicPr>
            <p:nvPr/>
          </p:nvPicPr>
          <p:blipFill>
            <a:blip r:embed="rId3"/>
            <a:stretch>
              <a:fillRect/>
            </a:stretch>
          </p:blipFill>
          <p:spPr>
            <a:xfrm>
              <a:off x="793790" y="2895124"/>
              <a:ext cx="3011091" cy="1860947"/>
            </a:xfrm>
            <a:prstGeom prst="rect">
              <a:avLst/>
            </a:prstGeom>
          </p:spPr>
        </p:pic>
        <p:sp>
          <p:nvSpPr>
            <p:cNvPr id="7" name="Text 2"/>
            <p:cNvSpPr/>
            <p:nvPr/>
          </p:nvSpPr>
          <p:spPr>
            <a:xfrm>
              <a:off x="793790" y="5004078"/>
              <a:ext cx="2480905" cy="310158"/>
            </a:xfrm>
            <a:prstGeom prst="rect">
              <a:avLst/>
            </a:prstGeom>
            <a:noFill/>
            <a:ln/>
          </p:spPr>
          <p:txBody>
            <a:bodyPr wrap="none" lIns="0" tIns="0" rIns="0" bIns="0" rtlCol="0" anchor="t"/>
            <a:lstStyle/>
            <a:p>
              <a:pPr marL="0" indent="0" algn="just">
                <a:lnSpc>
                  <a:spcPts val="2400"/>
                </a:lnSpc>
                <a:buNone/>
              </a:pPr>
              <a:r>
                <a:rPr lang="en-US" sz="1950" b="1">
                  <a:solidFill>
                    <a:srgbClr val="15213F"/>
                  </a:solidFill>
                  <a:latin typeface="Alexandria Bold" pitchFamily="34" charset="0"/>
                  <a:ea typeface="Alexandria Bold" pitchFamily="34" charset="-122"/>
                  <a:cs typeface="Alexandria Bold" pitchFamily="34" charset="-120"/>
                </a:rPr>
                <a:t>Nike </a:t>
              </a:r>
              <a:r>
                <a:rPr lang="ar-EG" sz="1950" b="1">
                  <a:solidFill>
                    <a:srgbClr val="15213F"/>
                  </a:solidFill>
                  <a:latin typeface="Alexandria Bold" pitchFamily="34" charset="0"/>
                  <a:ea typeface="Alexandria Bold" pitchFamily="34" charset="-122"/>
                  <a:cs typeface="Alexandria Bold" pitchFamily="34" charset="-120"/>
                </a:rPr>
                <a:t> </a:t>
              </a:r>
              <a:r>
                <a:rPr lang="en-US" sz="1950" b="1">
                  <a:solidFill>
                    <a:srgbClr val="15213F"/>
                  </a:solidFill>
                  <a:latin typeface="Alexandria Bold" pitchFamily="34" charset="0"/>
                  <a:ea typeface="Alexandria Bold" pitchFamily="34" charset="-122"/>
                  <a:cs typeface="Alexandria Bold" pitchFamily="34" charset="-120"/>
                </a:rPr>
                <a:t>في </a:t>
              </a:r>
              <a:r>
                <a:rPr lang="en-US" sz="1950" b="1" dirty="0">
                  <a:solidFill>
                    <a:srgbClr val="15213F"/>
                  </a:solidFill>
                  <a:latin typeface="Alexandria Bold" pitchFamily="34" charset="0"/>
                  <a:ea typeface="Alexandria Bold" pitchFamily="34" charset="-122"/>
                  <a:cs typeface="Alexandria Bold" pitchFamily="34" charset="-120"/>
                </a:rPr>
                <a:t>Roblox</a:t>
              </a:r>
              <a:endParaRPr lang="en-US" sz="1950" dirty="0"/>
            </a:p>
          </p:txBody>
        </p:sp>
        <p:sp>
          <p:nvSpPr>
            <p:cNvPr id="8" name="Text 3"/>
            <p:cNvSpPr/>
            <p:nvPr/>
          </p:nvSpPr>
          <p:spPr>
            <a:xfrm>
              <a:off x="793790" y="5433298"/>
              <a:ext cx="4182189" cy="1270158"/>
            </a:xfrm>
            <a:custGeom>
              <a:avLst/>
              <a:gdLst>
                <a:gd name="csX0" fmla="*/ 0 w 4182189"/>
                <a:gd name="csY0" fmla="*/ 0 h 1270158"/>
                <a:gd name="csX1" fmla="*/ 597456 w 4182189"/>
                <a:gd name="csY1" fmla="*/ 0 h 1270158"/>
                <a:gd name="csX2" fmla="*/ 1194911 w 4182189"/>
                <a:gd name="csY2" fmla="*/ 0 h 1270158"/>
                <a:gd name="csX3" fmla="*/ 1834189 w 4182189"/>
                <a:gd name="csY3" fmla="*/ 0 h 1270158"/>
                <a:gd name="csX4" fmla="*/ 2431644 w 4182189"/>
                <a:gd name="csY4" fmla="*/ 0 h 1270158"/>
                <a:gd name="csX5" fmla="*/ 3112744 w 4182189"/>
                <a:gd name="csY5" fmla="*/ 0 h 1270158"/>
                <a:gd name="csX6" fmla="*/ 4182189 w 4182189"/>
                <a:gd name="csY6" fmla="*/ 0 h 1270158"/>
                <a:gd name="csX7" fmla="*/ 4182189 w 4182189"/>
                <a:gd name="csY7" fmla="*/ 448789 h 1270158"/>
                <a:gd name="csX8" fmla="*/ 4182189 w 4182189"/>
                <a:gd name="csY8" fmla="*/ 846772 h 1270158"/>
                <a:gd name="csX9" fmla="*/ 4182189 w 4182189"/>
                <a:gd name="csY9" fmla="*/ 1270158 h 1270158"/>
                <a:gd name="csX10" fmla="*/ 3668377 w 4182189"/>
                <a:gd name="csY10" fmla="*/ 1270158 h 1270158"/>
                <a:gd name="csX11" fmla="*/ 3154565 w 4182189"/>
                <a:gd name="csY11" fmla="*/ 1270158 h 1270158"/>
                <a:gd name="csX12" fmla="*/ 2473466 w 4182189"/>
                <a:gd name="csY12" fmla="*/ 1270158 h 1270158"/>
                <a:gd name="csX13" fmla="*/ 1876010 w 4182189"/>
                <a:gd name="csY13" fmla="*/ 1270158 h 1270158"/>
                <a:gd name="csX14" fmla="*/ 1320377 w 4182189"/>
                <a:gd name="csY14" fmla="*/ 1270158 h 1270158"/>
                <a:gd name="csX15" fmla="*/ 806565 w 4182189"/>
                <a:gd name="csY15" fmla="*/ 1270158 h 1270158"/>
                <a:gd name="csX16" fmla="*/ 0 w 4182189"/>
                <a:gd name="csY16" fmla="*/ 1270158 h 1270158"/>
                <a:gd name="csX17" fmla="*/ 0 w 4182189"/>
                <a:gd name="csY17" fmla="*/ 821369 h 1270158"/>
                <a:gd name="csX18" fmla="*/ 0 w 4182189"/>
                <a:gd name="csY18" fmla="*/ 410684 h 1270158"/>
                <a:gd name="csX19" fmla="*/ 0 w 4182189"/>
                <a:gd name="csY19" fmla="*/ 0 h 127015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Lst>
              <a:rect l="l" t="t" r="r" b="b"/>
              <a:pathLst>
                <a:path w="4182189" h="1270158" fill="none" extrusionOk="0">
                  <a:moveTo>
                    <a:pt x="0" y="0"/>
                  </a:moveTo>
                  <a:cubicBezTo>
                    <a:pt x="174179" y="-10219"/>
                    <a:pt x="430317" y="82"/>
                    <a:pt x="597456" y="0"/>
                  </a:cubicBezTo>
                  <a:cubicBezTo>
                    <a:pt x="764595" y="-82"/>
                    <a:pt x="1018314" y="48222"/>
                    <a:pt x="1194911" y="0"/>
                  </a:cubicBezTo>
                  <a:cubicBezTo>
                    <a:pt x="1371508" y="-48222"/>
                    <a:pt x="1608990" y="34806"/>
                    <a:pt x="1834189" y="0"/>
                  </a:cubicBezTo>
                  <a:cubicBezTo>
                    <a:pt x="2059388" y="-34806"/>
                    <a:pt x="2239416" y="31418"/>
                    <a:pt x="2431644" y="0"/>
                  </a:cubicBezTo>
                  <a:cubicBezTo>
                    <a:pt x="2623873" y="-31418"/>
                    <a:pt x="2959908" y="67447"/>
                    <a:pt x="3112744" y="0"/>
                  </a:cubicBezTo>
                  <a:cubicBezTo>
                    <a:pt x="3265580" y="-67447"/>
                    <a:pt x="3863260" y="77039"/>
                    <a:pt x="4182189" y="0"/>
                  </a:cubicBezTo>
                  <a:cubicBezTo>
                    <a:pt x="4186261" y="98052"/>
                    <a:pt x="4137904" y="319692"/>
                    <a:pt x="4182189" y="448789"/>
                  </a:cubicBezTo>
                  <a:cubicBezTo>
                    <a:pt x="4226474" y="577886"/>
                    <a:pt x="4180497" y="688550"/>
                    <a:pt x="4182189" y="846772"/>
                  </a:cubicBezTo>
                  <a:cubicBezTo>
                    <a:pt x="4183881" y="1004994"/>
                    <a:pt x="4178462" y="1078112"/>
                    <a:pt x="4182189" y="1270158"/>
                  </a:cubicBezTo>
                  <a:cubicBezTo>
                    <a:pt x="4066021" y="1272087"/>
                    <a:pt x="3881621" y="1258972"/>
                    <a:pt x="3668377" y="1270158"/>
                  </a:cubicBezTo>
                  <a:cubicBezTo>
                    <a:pt x="3455133" y="1281344"/>
                    <a:pt x="3295770" y="1253443"/>
                    <a:pt x="3154565" y="1270158"/>
                  </a:cubicBezTo>
                  <a:cubicBezTo>
                    <a:pt x="3013360" y="1286873"/>
                    <a:pt x="2652886" y="1231446"/>
                    <a:pt x="2473466" y="1270158"/>
                  </a:cubicBezTo>
                  <a:cubicBezTo>
                    <a:pt x="2294046" y="1308870"/>
                    <a:pt x="2145003" y="1259758"/>
                    <a:pt x="1876010" y="1270158"/>
                  </a:cubicBezTo>
                  <a:cubicBezTo>
                    <a:pt x="1607017" y="1280558"/>
                    <a:pt x="1587648" y="1259706"/>
                    <a:pt x="1320377" y="1270158"/>
                  </a:cubicBezTo>
                  <a:cubicBezTo>
                    <a:pt x="1053106" y="1280610"/>
                    <a:pt x="993906" y="1262426"/>
                    <a:pt x="806565" y="1270158"/>
                  </a:cubicBezTo>
                  <a:cubicBezTo>
                    <a:pt x="619224" y="1277890"/>
                    <a:pt x="398984" y="1269544"/>
                    <a:pt x="0" y="1270158"/>
                  </a:cubicBezTo>
                  <a:cubicBezTo>
                    <a:pt x="-9766" y="1170883"/>
                    <a:pt x="33565" y="1002968"/>
                    <a:pt x="0" y="821369"/>
                  </a:cubicBezTo>
                  <a:cubicBezTo>
                    <a:pt x="-33565" y="639770"/>
                    <a:pt x="41269" y="535597"/>
                    <a:pt x="0" y="410684"/>
                  </a:cubicBezTo>
                  <a:cubicBezTo>
                    <a:pt x="-41269" y="285771"/>
                    <a:pt x="31605" y="145968"/>
                    <a:pt x="0" y="0"/>
                  </a:cubicBezTo>
                  <a:close/>
                </a:path>
                <a:path w="4182189" h="1270158" stroke="0" extrusionOk="0">
                  <a:moveTo>
                    <a:pt x="0" y="0"/>
                  </a:moveTo>
                  <a:cubicBezTo>
                    <a:pt x="311796" y="-12821"/>
                    <a:pt x="351360" y="62587"/>
                    <a:pt x="639277" y="0"/>
                  </a:cubicBezTo>
                  <a:cubicBezTo>
                    <a:pt x="927194" y="-62587"/>
                    <a:pt x="1097455" y="59842"/>
                    <a:pt x="1278555" y="0"/>
                  </a:cubicBezTo>
                  <a:cubicBezTo>
                    <a:pt x="1459655" y="-59842"/>
                    <a:pt x="1653804" y="11254"/>
                    <a:pt x="1959654" y="0"/>
                  </a:cubicBezTo>
                  <a:cubicBezTo>
                    <a:pt x="2265504" y="-11254"/>
                    <a:pt x="2357479" y="59331"/>
                    <a:pt x="2557110" y="0"/>
                  </a:cubicBezTo>
                  <a:cubicBezTo>
                    <a:pt x="2756741" y="-59331"/>
                    <a:pt x="2948694" y="43448"/>
                    <a:pt x="3112744" y="0"/>
                  </a:cubicBezTo>
                  <a:cubicBezTo>
                    <a:pt x="3276794" y="-43448"/>
                    <a:pt x="3433135" y="24272"/>
                    <a:pt x="3584733" y="0"/>
                  </a:cubicBezTo>
                  <a:cubicBezTo>
                    <a:pt x="3736331" y="-24272"/>
                    <a:pt x="3991339" y="7803"/>
                    <a:pt x="4182189" y="0"/>
                  </a:cubicBezTo>
                  <a:cubicBezTo>
                    <a:pt x="4230648" y="102363"/>
                    <a:pt x="4173414" y="326301"/>
                    <a:pt x="4182189" y="410684"/>
                  </a:cubicBezTo>
                  <a:cubicBezTo>
                    <a:pt x="4190964" y="495067"/>
                    <a:pt x="4165129" y="736034"/>
                    <a:pt x="4182189" y="859474"/>
                  </a:cubicBezTo>
                  <a:cubicBezTo>
                    <a:pt x="4199249" y="982914"/>
                    <a:pt x="4142416" y="1093936"/>
                    <a:pt x="4182189" y="1270158"/>
                  </a:cubicBezTo>
                  <a:cubicBezTo>
                    <a:pt x="4038752" y="1289094"/>
                    <a:pt x="3841207" y="1251288"/>
                    <a:pt x="3710199" y="1270158"/>
                  </a:cubicBezTo>
                  <a:cubicBezTo>
                    <a:pt x="3579191" y="1289028"/>
                    <a:pt x="3206524" y="1203441"/>
                    <a:pt x="3029100" y="1270158"/>
                  </a:cubicBezTo>
                  <a:cubicBezTo>
                    <a:pt x="2851676" y="1336875"/>
                    <a:pt x="2748072" y="1222329"/>
                    <a:pt x="2473466" y="1270158"/>
                  </a:cubicBezTo>
                  <a:cubicBezTo>
                    <a:pt x="2198860" y="1317987"/>
                    <a:pt x="2104093" y="1265471"/>
                    <a:pt x="1876010" y="1270158"/>
                  </a:cubicBezTo>
                  <a:cubicBezTo>
                    <a:pt x="1647927" y="1274845"/>
                    <a:pt x="1413452" y="1264124"/>
                    <a:pt x="1278555" y="1270158"/>
                  </a:cubicBezTo>
                  <a:cubicBezTo>
                    <a:pt x="1143658" y="1276192"/>
                    <a:pt x="857039" y="1267784"/>
                    <a:pt x="722921" y="1270158"/>
                  </a:cubicBezTo>
                  <a:cubicBezTo>
                    <a:pt x="588803" y="1272532"/>
                    <a:pt x="240819" y="1233182"/>
                    <a:pt x="0" y="1270158"/>
                  </a:cubicBezTo>
                  <a:cubicBezTo>
                    <a:pt x="-44134" y="1176131"/>
                    <a:pt x="40214" y="1050419"/>
                    <a:pt x="0" y="884877"/>
                  </a:cubicBezTo>
                  <a:cubicBezTo>
                    <a:pt x="-40214" y="719335"/>
                    <a:pt x="11823" y="644117"/>
                    <a:pt x="0" y="486894"/>
                  </a:cubicBezTo>
                  <a:cubicBezTo>
                    <a:pt x="-11823" y="329671"/>
                    <a:pt x="43491" y="236046"/>
                    <a:pt x="0" y="0"/>
                  </a:cubicBezTo>
                  <a:close/>
                </a:path>
              </a:pathLst>
            </a:custGeom>
            <a:ln>
              <a:extLst>
                <a:ext uri="{C807C97D-BFC1-408E-A445-0C87EB9F89A2}">
                  <ask:lineSketchStyleProps xmlns:ask="http://schemas.microsoft.com/office/drawing/2018/sketchyshapes" sd="12557614">
                    <a:prstGeom prst="rect">
                      <a:avLst/>
                    </a:prstGeom>
                    <ask:type>
                      <ask:lineSketchScribble/>
                    </ask:type>
                  </ask:lineSketchStyleProps>
                </a:ext>
              </a:extLst>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أطلقت Nike مساحة "Nikeland" في Roblox حيث يمكن للاعبين شراء أحذية افتراضية لأفاتاراتهم. حققت ملايين الزيارات وعززت الولاء بين الجيل الصاعد.</a:t>
              </a:r>
              <a:endParaRPr lang="en-US" sz="1550" dirty="0"/>
            </a:p>
          </p:txBody>
        </p:sp>
        <p:pic>
          <p:nvPicPr>
            <p:cNvPr id="9" name="Image 1" descr="preencoded.png"/>
            <p:cNvPicPr>
              <a:picLocks noChangeAspect="1"/>
            </p:cNvPicPr>
            <p:nvPr/>
          </p:nvPicPr>
          <p:blipFill>
            <a:blip r:embed="rId4"/>
            <a:stretch>
              <a:fillRect/>
            </a:stretch>
          </p:blipFill>
          <p:spPr>
            <a:xfrm>
              <a:off x="5326237" y="2763655"/>
              <a:ext cx="3011210" cy="1861066"/>
            </a:xfrm>
            <a:prstGeom prst="rect">
              <a:avLst/>
            </a:prstGeom>
          </p:spPr>
        </p:pic>
        <p:sp>
          <p:nvSpPr>
            <p:cNvPr id="10" name="Text 4"/>
            <p:cNvSpPr/>
            <p:nvPr/>
          </p:nvSpPr>
          <p:spPr>
            <a:xfrm>
              <a:off x="5720591" y="4803730"/>
              <a:ext cx="2942272" cy="310158"/>
            </a:xfrm>
            <a:prstGeom prst="rect">
              <a:avLst/>
            </a:prstGeom>
            <a:noFill/>
            <a:ln/>
          </p:spPr>
          <p:txBody>
            <a:bodyPr wrap="none" lIns="0" tIns="0" rIns="0" bIns="0" rtlCol="0" anchor="t"/>
            <a:lstStyle/>
            <a:p>
              <a:pPr marL="0" indent="0" algn="just"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Gucci في Decentraland</a:t>
              </a:r>
              <a:endParaRPr lang="en-US" sz="1950" dirty="0"/>
            </a:p>
          </p:txBody>
        </p:sp>
        <p:sp>
          <p:nvSpPr>
            <p:cNvPr id="11" name="Text 5"/>
            <p:cNvSpPr/>
            <p:nvPr/>
          </p:nvSpPr>
          <p:spPr>
            <a:xfrm>
              <a:off x="5223986" y="5433417"/>
              <a:ext cx="4182308" cy="1434417"/>
            </a:xfrm>
            <a:custGeom>
              <a:avLst/>
              <a:gdLst>
                <a:gd name="csX0" fmla="*/ 0 w 4182308"/>
                <a:gd name="csY0" fmla="*/ 0 h 1434417"/>
                <a:gd name="csX1" fmla="*/ 639296 w 4182308"/>
                <a:gd name="csY1" fmla="*/ 0 h 1434417"/>
                <a:gd name="csX2" fmla="*/ 1236768 w 4182308"/>
                <a:gd name="csY2" fmla="*/ 0 h 1434417"/>
                <a:gd name="csX3" fmla="*/ 1876064 w 4182308"/>
                <a:gd name="csY3" fmla="*/ 0 h 1434417"/>
                <a:gd name="csX4" fmla="*/ 2389890 w 4182308"/>
                <a:gd name="csY4" fmla="*/ 0 h 1434417"/>
                <a:gd name="csX5" fmla="*/ 2987363 w 4182308"/>
                <a:gd name="csY5" fmla="*/ 0 h 1434417"/>
                <a:gd name="csX6" fmla="*/ 3459366 w 4182308"/>
                <a:gd name="csY6" fmla="*/ 0 h 1434417"/>
                <a:gd name="csX7" fmla="*/ 4182308 w 4182308"/>
                <a:gd name="csY7" fmla="*/ 0 h 1434417"/>
                <a:gd name="csX8" fmla="*/ 4182308 w 4182308"/>
                <a:gd name="csY8" fmla="*/ 435106 h 1434417"/>
                <a:gd name="csX9" fmla="*/ 4182308 w 4182308"/>
                <a:gd name="csY9" fmla="*/ 870213 h 1434417"/>
                <a:gd name="csX10" fmla="*/ 4182308 w 4182308"/>
                <a:gd name="csY10" fmla="*/ 1434417 h 1434417"/>
                <a:gd name="csX11" fmla="*/ 3543012 w 4182308"/>
                <a:gd name="csY11" fmla="*/ 1434417 h 1434417"/>
                <a:gd name="csX12" fmla="*/ 2987363 w 4182308"/>
                <a:gd name="csY12" fmla="*/ 1434417 h 1434417"/>
                <a:gd name="csX13" fmla="*/ 2515360 w 4182308"/>
                <a:gd name="csY13" fmla="*/ 1434417 h 1434417"/>
                <a:gd name="csX14" fmla="*/ 2043356 w 4182308"/>
                <a:gd name="csY14" fmla="*/ 1434417 h 1434417"/>
                <a:gd name="csX15" fmla="*/ 1445884 w 4182308"/>
                <a:gd name="csY15" fmla="*/ 1434417 h 1434417"/>
                <a:gd name="csX16" fmla="*/ 890234 w 4182308"/>
                <a:gd name="csY16" fmla="*/ 1434417 h 1434417"/>
                <a:gd name="csX17" fmla="*/ 0 w 4182308"/>
                <a:gd name="csY17" fmla="*/ 1434417 h 1434417"/>
                <a:gd name="csX18" fmla="*/ 0 w 4182308"/>
                <a:gd name="csY18" fmla="*/ 927590 h 1434417"/>
                <a:gd name="csX19" fmla="*/ 0 w 4182308"/>
                <a:gd name="csY19" fmla="*/ 420762 h 1434417"/>
                <a:gd name="csX20" fmla="*/ 0 w 4182308"/>
                <a:gd name="csY20" fmla="*/ 0 h 14344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4182308" h="1434417" fill="none" extrusionOk="0">
                  <a:moveTo>
                    <a:pt x="0" y="0"/>
                  </a:moveTo>
                  <a:cubicBezTo>
                    <a:pt x="219953" y="-56679"/>
                    <a:pt x="389825" y="47937"/>
                    <a:pt x="639296" y="0"/>
                  </a:cubicBezTo>
                  <a:cubicBezTo>
                    <a:pt x="888767" y="-47937"/>
                    <a:pt x="939094" y="13050"/>
                    <a:pt x="1236768" y="0"/>
                  </a:cubicBezTo>
                  <a:cubicBezTo>
                    <a:pt x="1534442" y="-13050"/>
                    <a:pt x="1613955" y="56474"/>
                    <a:pt x="1876064" y="0"/>
                  </a:cubicBezTo>
                  <a:cubicBezTo>
                    <a:pt x="2138173" y="-56474"/>
                    <a:pt x="2197736" y="42795"/>
                    <a:pt x="2389890" y="0"/>
                  </a:cubicBezTo>
                  <a:cubicBezTo>
                    <a:pt x="2582044" y="-42795"/>
                    <a:pt x="2796200" y="61471"/>
                    <a:pt x="2987363" y="0"/>
                  </a:cubicBezTo>
                  <a:cubicBezTo>
                    <a:pt x="3178526" y="-61471"/>
                    <a:pt x="3285073" y="12280"/>
                    <a:pt x="3459366" y="0"/>
                  </a:cubicBezTo>
                  <a:cubicBezTo>
                    <a:pt x="3633659" y="-12280"/>
                    <a:pt x="3826528" y="47552"/>
                    <a:pt x="4182308" y="0"/>
                  </a:cubicBezTo>
                  <a:cubicBezTo>
                    <a:pt x="4230694" y="95019"/>
                    <a:pt x="4178537" y="322074"/>
                    <a:pt x="4182308" y="435106"/>
                  </a:cubicBezTo>
                  <a:cubicBezTo>
                    <a:pt x="4186079" y="548138"/>
                    <a:pt x="4153654" y="727516"/>
                    <a:pt x="4182308" y="870213"/>
                  </a:cubicBezTo>
                  <a:cubicBezTo>
                    <a:pt x="4210962" y="1012910"/>
                    <a:pt x="4119875" y="1184618"/>
                    <a:pt x="4182308" y="1434417"/>
                  </a:cubicBezTo>
                  <a:cubicBezTo>
                    <a:pt x="3924985" y="1448904"/>
                    <a:pt x="3805293" y="1415396"/>
                    <a:pt x="3543012" y="1434417"/>
                  </a:cubicBezTo>
                  <a:cubicBezTo>
                    <a:pt x="3280731" y="1453438"/>
                    <a:pt x="3157127" y="1405019"/>
                    <a:pt x="2987363" y="1434417"/>
                  </a:cubicBezTo>
                  <a:cubicBezTo>
                    <a:pt x="2817599" y="1463815"/>
                    <a:pt x="2623847" y="1413497"/>
                    <a:pt x="2515360" y="1434417"/>
                  </a:cubicBezTo>
                  <a:cubicBezTo>
                    <a:pt x="2406873" y="1455337"/>
                    <a:pt x="2269857" y="1394004"/>
                    <a:pt x="2043356" y="1434417"/>
                  </a:cubicBezTo>
                  <a:cubicBezTo>
                    <a:pt x="1816855" y="1474830"/>
                    <a:pt x="1648705" y="1384352"/>
                    <a:pt x="1445884" y="1434417"/>
                  </a:cubicBezTo>
                  <a:cubicBezTo>
                    <a:pt x="1243063" y="1484482"/>
                    <a:pt x="1055904" y="1377667"/>
                    <a:pt x="890234" y="1434417"/>
                  </a:cubicBezTo>
                  <a:cubicBezTo>
                    <a:pt x="724564" y="1491167"/>
                    <a:pt x="386961" y="1401100"/>
                    <a:pt x="0" y="1434417"/>
                  </a:cubicBezTo>
                  <a:cubicBezTo>
                    <a:pt x="-55781" y="1269078"/>
                    <a:pt x="43469" y="1116624"/>
                    <a:pt x="0" y="927590"/>
                  </a:cubicBezTo>
                  <a:cubicBezTo>
                    <a:pt x="-43469" y="738556"/>
                    <a:pt x="25675" y="601815"/>
                    <a:pt x="0" y="420762"/>
                  </a:cubicBezTo>
                  <a:cubicBezTo>
                    <a:pt x="-25675" y="239709"/>
                    <a:pt x="27238" y="129435"/>
                    <a:pt x="0" y="0"/>
                  </a:cubicBezTo>
                  <a:close/>
                </a:path>
                <a:path w="4182308" h="1434417" stroke="0" extrusionOk="0">
                  <a:moveTo>
                    <a:pt x="0" y="0"/>
                  </a:moveTo>
                  <a:cubicBezTo>
                    <a:pt x="256253" y="-47643"/>
                    <a:pt x="336251" y="16516"/>
                    <a:pt x="513826" y="0"/>
                  </a:cubicBezTo>
                  <a:cubicBezTo>
                    <a:pt x="691401" y="-16516"/>
                    <a:pt x="891464" y="30142"/>
                    <a:pt x="1069476" y="0"/>
                  </a:cubicBezTo>
                  <a:cubicBezTo>
                    <a:pt x="1247488" y="-30142"/>
                    <a:pt x="1480989" y="20861"/>
                    <a:pt x="1625125" y="0"/>
                  </a:cubicBezTo>
                  <a:cubicBezTo>
                    <a:pt x="1769261" y="-20861"/>
                    <a:pt x="2038895" y="27601"/>
                    <a:pt x="2264421" y="0"/>
                  </a:cubicBezTo>
                  <a:cubicBezTo>
                    <a:pt x="2489947" y="-27601"/>
                    <a:pt x="2646581" y="73169"/>
                    <a:pt x="2945540" y="0"/>
                  </a:cubicBezTo>
                  <a:cubicBezTo>
                    <a:pt x="3244499" y="-73169"/>
                    <a:pt x="3427392" y="47810"/>
                    <a:pt x="3626659" y="0"/>
                  </a:cubicBezTo>
                  <a:cubicBezTo>
                    <a:pt x="3825926" y="-47810"/>
                    <a:pt x="4060578" y="20289"/>
                    <a:pt x="4182308" y="0"/>
                  </a:cubicBezTo>
                  <a:cubicBezTo>
                    <a:pt x="4230346" y="96871"/>
                    <a:pt x="4139486" y="288664"/>
                    <a:pt x="4182308" y="449451"/>
                  </a:cubicBezTo>
                  <a:cubicBezTo>
                    <a:pt x="4225130" y="610238"/>
                    <a:pt x="4133838" y="766460"/>
                    <a:pt x="4182308" y="884557"/>
                  </a:cubicBezTo>
                  <a:cubicBezTo>
                    <a:pt x="4230778" y="1002654"/>
                    <a:pt x="4159753" y="1262071"/>
                    <a:pt x="4182308" y="1434417"/>
                  </a:cubicBezTo>
                  <a:cubicBezTo>
                    <a:pt x="3908687" y="1461865"/>
                    <a:pt x="3740425" y="1420053"/>
                    <a:pt x="3543012" y="1434417"/>
                  </a:cubicBezTo>
                  <a:cubicBezTo>
                    <a:pt x="3345599" y="1448781"/>
                    <a:pt x="3113349" y="1420255"/>
                    <a:pt x="2945540" y="1434417"/>
                  </a:cubicBezTo>
                  <a:cubicBezTo>
                    <a:pt x="2777731" y="1448579"/>
                    <a:pt x="2533712" y="1376777"/>
                    <a:pt x="2264421" y="1434417"/>
                  </a:cubicBezTo>
                  <a:cubicBezTo>
                    <a:pt x="1995130" y="1492057"/>
                    <a:pt x="1725602" y="1379622"/>
                    <a:pt x="1583302" y="1434417"/>
                  </a:cubicBezTo>
                  <a:cubicBezTo>
                    <a:pt x="1441002" y="1489212"/>
                    <a:pt x="1209426" y="1392366"/>
                    <a:pt x="1111299" y="1434417"/>
                  </a:cubicBezTo>
                  <a:cubicBezTo>
                    <a:pt x="1013172" y="1476468"/>
                    <a:pt x="657062" y="1413163"/>
                    <a:pt x="513826" y="1434417"/>
                  </a:cubicBezTo>
                  <a:cubicBezTo>
                    <a:pt x="370590" y="1455671"/>
                    <a:pt x="155687" y="1426981"/>
                    <a:pt x="0" y="1434417"/>
                  </a:cubicBezTo>
                  <a:cubicBezTo>
                    <a:pt x="-59373" y="1214712"/>
                    <a:pt x="58694" y="1171967"/>
                    <a:pt x="0" y="927590"/>
                  </a:cubicBezTo>
                  <a:cubicBezTo>
                    <a:pt x="-58694" y="683213"/>
                    <a:pt x="33517" y="681137"/>
                    <a:pt x="0" y="463795"/>
                  </a:cubicBezTo>
                  <a:cubicBezTo>
                    <a:pt x="-33517" y="246454"/>
                    <a:pt x="22408" y="94741"/>
                    <a:pt x="0" y="0"/>
                  </a:cubicBezTo>
                  <a:close/>
                </a:path>
              </a:pathLst>
            </a:custGeom>
            <a:ln>
              <a:extLst>
                <a:ext uri="{C807C97D-BFC1-408E-A445-0C87EB9F89A2}">
                  <ask:lineSketchStyleProps xmlns:ask="http://schemas.microsoft.com/office/drawing/2018/sketchyshapes" sd="3472926354">
                    <a:prstGeom prst="rect">
                      <a:avLst/>
                    </a:prstGeom>
                    <ask:type>
                      <ask:lineSketchScribble/>
                    </ask:type>
                  </ask:lineSketchStyleProps>
                </a:ext>
              </a:extLst>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باعت Gucci حقائب يد افتراضية بآلاف الدولارات، بعضها بأسعار أعلى من نظيراتها الحقيقية. أثبتت أن الفخامة الرقمية سوق حقيقي.</a:t>
              </a:r>
              <a:endParaRPr lang="en-US" sz="1550" dirty="0"/>
            </a:p>
          </p:txBody>
        </p:sp>
        <p:pic>
          <p:nvPicPr>
            <p:cNvPr id="12" name="Image 2" descr="preencoded.png"/>
            <p:cNvPicPr>
              <a:picLocks noChangeAspect="1"/>
            </p:cNvPicPr>
            <p:nvPr/>
          </p:nvPicPr>
          <p:blipFill>
            <a:blip r:embed="rId5"/>
            <a:stretch>
              <a:fillRect/>
            </a:stretch>
          </p:blipFill>
          <p:spPr>
            <a:xfrm>
              <a:off x="10433896" y="2787327"/>
              <a:ext cx="3011210" cy="1861066"/>
            </a:xfrm>
            <a:prstGeom prst="rect">
              <a:avLst/>
            </a:prstGeom>
          </p:spPr>
        </p:pic>
        <p:sp>
          <p:nvSpPr>
            <p:cNvPr id="14" name="Text 6"/>
            <p:cNvSpPr/>
            <p:nvPr/>
          </p:nvSpPr>
          <p:spPr>
            <a:xfrm>
              <a:off x="10622703" y="4803730"/>
              <a:ext cx="3030974" cy="310158"/>
            </a:xfrm>
            <a:prstGeom prst="rect">
              <a:avLst/>
            </a:prstGeom>
            <a:noFill/>
            <a:ln/>
          </p:spPr>
          <p:txBody>
            <a:bodyPr wrap="none" lIns="0" tIns="0" rIns="0" bIns="0" rtlCol="0" anchor="t"/>
            <a:lstStyle/>
            <a:p>
              <a:pPr marL="0" indent="0" algn="just"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معارض الأزياء الافتراضية</a:t>
              </a:r>
              <a:endParaRPr lang="en-US" sz="1950" dirty="0"/>
            </a:p>
          </p:txBody>
        </p:sp>
        <p:sp>
          <p:nvSpPr>
            <p:cNvPr id="15" name="Text 7"/>
            <p:cNvSpPr/>
            <p:nvPr/>
          </p:nvSpPr>
          <p:spPr>
            <a:xfrm>
              <a:off x="9654302" y="5433417"/>
              <a:ext cx="4182308" cy="1127365"/>
            </a:xfrm>
            <a:custGeom>
              <a:avLst/>
              <a:gdLst>
                <a:gd name="csX0" fmla="*/ 0 w 4182308"/>
                <a:gd name="csY0" fmla="*/ 0 h 1127365"/>
                <a:gd name="csX1" fmla="*/ 681119 w 4182308"/>
                <a:gd name="csY1" fmla="*/ 0 h 1127365"/>
                <a:gd name="csX2" fmla="*/ 1278591 w 4182308"/>
                <a:gd name="csY2" fmla="*/ 0 h 1127365"/>
                <a:gd name="csX3" fmla="*/ 1876064 w 4182308"/>
                <a:gd name="csY3" fmla="*/ 0 h 1127365"/>
                <a:gd name="csX4" fmla="*/ 2515360 w 4182308"/>
                <a:gd name="csY4" fmla="*/ 0 h 1127365"/>
                <a:gd name="csX5" fmla="*/ 3196478 w 4182308"/>
                <a:gd name="csY5" fmla="*/ 0 h 1127365"/>
                <a:gd name="csX6" fmla="*/ 4182308 w 4182308"/>
                <a:gd name="csY6" fmla="*/ 0 h 1127365"/>
                <a:gd name="csX7" fmla="*/ 4182308 w 4182308"/>
                <a:gd name="csY7" fmla="*/ 574956 h 1127365"/>
                <a:gd name="csX8" fmla="*/ 4182308 w 4182308"/>
                <a:gd name="csY8" fmla="*/ 1127365 h 1127365"/>
                <a:gd name="csX9" fmla="*/ 3668482 w 4182308"/>
                <a:gd name="csY9" fmla="*/ 1127365 h 1127365"/>
                <a:gd name="csX10" fmla="*/ 3112832 w 4182308"/>
                <a:gd name="csY10" fmla="*/ 1127365 h 1127365"/>
                <a:gd name="csX11" fmla="*/ 2640829 w 4182308"/>
                <a:gd name="csY11" fmla="*/ 1127365 h 1127365"/>
                <a:gd name="csX12" fmla="*/ 2085179 w 4182308"/>
                <a:gd name="csY12" fmla="*/ 1127365 h 1127365"/>
                <a:gd name="csX13" fmla="*/ 1487707 w 4182308"/>
                <a:gd name="csY13" fmla="*/ 1127365 h 1127365"/>
                <a:gd name="csX14" fmla="*/ 1015703 w 4182308"/>
                <a:gd name="csY14" fmla="*/ 1127365 h 1127365"/>
                <a:gd name="csX15" fmla="*/ 0 w 4182308"/>
                <a:gd name="csY15" fmla="*/ 1127365 h 1127365"/>
                <a:gd name="csX16" fmla="*/ 0 w 4182308"/>
                <a:gd name="csY16" fmla="*/ 552409 h 1127365"/>
                <a:gd name="csX17" fmla="*/ 0 w 4182308"/>
                <a:gd name="csY17" fmla="*/ 0 h 11273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4182308" h="1127365" fill="none" extrusionOk="0">
                  <a:moveTo>
                    <a:pt x="0" y="0"/>
                  </a:moveTo>
                  <a:cubicBezTo>
                    <a:pt x="221246" y="-24295"/>
                    <a:pt x="383526" y="22332"/>
                    <a:pt x="681119" y="0"/>
                  </a:cubicBezTo>
                  <a:cubicBezTo>
                    <a:pt x="978712" y="-22332"/>
                    <a:pt x="1063452" y="12850"/>
                    <a:pt x="1278591" y="0"/>
                  </a:cubicBezTo>
                  <a:cubicBezTo>
                    <a:pt x="1493730" y="-12850"/>
                    <a:pt x="1603010" y="45026"/>
                    <a:pt x="1876064" y="0"/>
                  </a:cubicBezTo>
                  <a:cubicBezTo>
                    <a:pt x="2149118" y="-45026"/>
                    <a:pt x="2291968" y="14499"/>
                    <a:pt x="2515360" y="0"/>
                  </a:cubicBezTo>
                  <a:cubicBezTo>
                    <a:pt x="2738752" y="-14499"/>
                    <a:pt x="2919547" y="13704"/>
                    <a:pt x="3196478" y="0"/>
                  </a:cubicBezTo>
                  <a:cubicBezTo>
                    <a:pt x="3473409" y="-13704"/>
                    <a:pt x="3879758" y="69772"/>
                    <a:pt x="4182308" y="0"/>
                  </a:cubicBezTo>
                  <a:cubicBezTo>
                    <a:pt x="4223699" y="182668"/>
                    <a:pt x="4151381" y="420645"/>
                    <a:pt x="4182308" y="574956"/>
                  </a:cubicBezTo>
                  <a:cubicBezTo>
                    <a:pt x="4213235" y="729267"/>
                    <a:pt x="4178859" y="932527"/>
                    <a:pt x="4182308" y="1127365"/>
                  </a:cubicBezTo>
                  <a:cubicBezTo>
                    <a:pt x="3951103" y="1144883"/>
                    <a:pt x="3922593" y="1126842"/>
                    <a:pt x="3668482" y="1127365"/>
                  </a:cubicBezTo>
                  <a:cubicBezTo>
                    <a:pt x="3414371" y="1127888"/>
                    <a:pt x="3261624" y="1076874"/>
                    <a:pt x="3112832" y="1127365"/>
                  </a:cubicBezTo>
                  <a:cubicBezTo>
                    <a:pt x="2964040" y="1177856"/>
                    <a:pt x="2747452" y="1101897"/>
                    <a:pt x="2640829" y="1127365"/>
                  </a:cubicBezTo>
                  <a:cubicBezTo>
                    <a:pt x="2534206" y="1152833"/>
                    <a:pt x="2316006" y="1121410"/>
                    <a:pt x="2085179" y="1127365"/>
                  </a:cubicBezTo>
                  <a:cubicBezTo>
                    <a:pt x="1854352" y="1133320"/>
                    <a:pt x="1766743" y="1119796"/>
                    <a:pt x="1487707" y="1127365"/>
                  </a:cubicBezTo>
                  <a:cubicBezTo>
                    <a:pt x="1208671" y="1134934"/>
                    <a:pt x="1212055" y="1074743"/>
                    <a:pt x="1015703" y="1127365"/>
                  </a:cubicBezTo>
                  <a:cubicBezTo>
                    <a:pt x="819351" y="1179987"/>
                    <a:pt x="397094" y="1013094"/>
                    <a:pt x="0" y="1127365"/>
                  </a:cubicBezTo>
                  <a:cubicBezTo>
                    <a:pt x="-46212" y="846382"/>
                    <a:pt x="5730" y="771894"/>
                    <a:pt x="0" y="552409"/>
                  </a:cubicBezTo>
                  <a:cubicBezTo>
                    <a:pt x="-5730" y="332924"/>
                    <a:pt x="22882" y="245594"/>
                    <a:pt x="0" y="0"/>
                  </a:cubicBezTo>
                  <a:close/>
                </a:path>
                <a:path w="4182308" h="1127365" stroke="0" extrusionOk="0">
                  <a:moveTo>
                    <a:pt x="0" y="0"/>
                  </a:moveTo>
                  <a:cubicBezTo>
                    <a:pt x="266307" y="-46193"/>
                    <a:pt x="469378" y="48475"/>
                    <a:pt x="681119" y="0"/>
                  </a:cubicBezTo>
                  <a:cubicBezTo>
                    <a:pt x="892860" y="-48475"/>
                    <a:pt x="937995" y="42058"/>
                    <a:pt x="1153122" y="0"/>
                  </a:cubicBezTo>
                  <a:cubicBezTo>
                    <a:pt x="1368249" y="-42058"/>
                    <a:pt x="1461964" y="6629"/>
                    <a:pt x="1750595" y="0"/>
                  </a:cubicBezTo>
                  <a:cubicBezTo>
                    <a:pt x="2039226" y="-6629"/>
                    <a:pt x="2201024" y="55154"/>
                    <a:pt x="2348067" y="0"/>
                  </a:cubicBezTo>
                  <a:cubicBezTo>
                    <a:pt x="2495110" y="-55154"/>
                    <a:pt x="2719511" y="38005"/>
                    <a:pt x="2861894" y="0"/>
                  </a:cubicBezTo>
                  <a:cubicBezTo>
                    <a:pt x="3004277" y="-38005"/>
                    <a:pt x="3129842" y="45760"/>
                    <a:pt x="3333897" y="0"/>
                  </a:cubicBezTo>
                  <a:cubicBezTo>
                    <a:pt x="3537952" y="-45760"/>
                    <a:pt x="3871900" y="48196"/>
                    <a:pt x="4182308" y="0"/>
                  </a:cubicBezTo>
                  <a:cubicBezTo>
                    <a:pt x="4209810" y="155107"/>
                    <a:pt x="4122900" y="359440"/>
                    <a:pt x="4182308" y="529862"/>
                  </a:cubicBezTo>
                  <a:cubicBezTo>
                    <a:pt x="4241716" y="700284"/>
                    <a:pt x="4155416" y="968612"/>
                    <a:pt x="4182308" y="1127365"/>
                  </a:cubicBezTo>
                  <a:cubicBezTo>
                    <a:pt x="4027638" y="1149844"/>
                    <a:pt x="3801753" y="1080665"/>
                    <a:pt x="3668482" y="1127365"/>
                  </a:cubicBezTo>
                  <a:cubicBezTo>
                    <a:pt x="3535211" y="1174065"/>
                    <a:pt x="3279400" y="1089494"/>
                    <a:pt x="3112832" y="1127365"/>
                  </a:cubicBezTo>
                  <a:cubicBezTo>
                    <a:pt x="2946264" y="1165236"/>
                    <a:pt x="2769111" y="1072734"/>
                    <a:pt x="2599006" y="1127365"/>
                  </a:cubicBezTo>
                  <a:cubicBezTo>
                    <a:pt x="2428901" y="1181996"/>
                    <a:pt x="2232128" y="1120210"/>
                    <a:pt x="2043356" y="1127365"/>
                  </a:cubicBezTo>
                  <a:cubicBezTo>
                    <a:pt x="1854584" y="1134520"/>
                    <a:pt x="1716201" y="1103816"/>
                    <a:pt x="1571353" y="1127365"/>
                  </a:cubicBezTo>
                  <a:cubicBezTo>
                    <a:pt x="1426505" y="1150914"/>
                    <a:pt x="1198474" y="1065476"/>
                    <a:pt x="890234" y="1127365"/>
                  </a:cubicBezTo>
                  <a:cubicBezTo>
                    <a:pt x="581994" y="1189254"/>
                    <a:pt x="337931" y="1080304"/>
                    <a:pt x="0" y="1127365"/>
                  </a:cubicBezTo>
                  <a:cubicBezTo>
                    <a:pt x="-49485" y="850902"/>
                    <a:pt x="12524" y="799910"/>
                    <a:pt x="0" y="552409"/>
                  </a:cubicBezTo>
                  <a:cubicBezTo>
                    <a:pt x="-12524" y="304908"/>
                    <a:pt x="16684" y="262564"/>
                    <a:pt x="0" y="0"/>
                  </a:cubicBezTo>
                  <a:close/>
                </a:path>
              </a:pathLst>
            </a:custGeom>
            <a:ln>
              <a:extLst>
                <a:ext uri="{C807C97D-BFC1-408E-A445-0C87EB9F89A2}">
                  <ask:lineSketchStyleProps xmlns:ask="http://schemas.microsoft.com/office/drawing/2018/sketchyshapes" sd="1233245177">
                    <a:prstGeom prst="rect">
                      <a:avLst/>
                    </a:prstGeom>
                    <ask:type>
                      <ask:lineSketchScribble/>
                    </ask:type>
                  </ask:lineSketchStyleProps>
                </a:ext>
              </a:extLst>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عشرات العلامات الفاخرة تستضيف الآن عروض أزياء في الميتافيرس، تجذب جمهوراً أوسع وتخلق ضجة إعلامية أكبر.</a:t>
              </a:r>
              <a:endParaRPr lang="en-US" sz="1550" dirty="0"/>
            </a:p>
          </p:txBody>
        </p:sp>
      </p:grpSp>
    </p:spTree>
    <p:extLst>
      <p:ext uri="{BB962C8B-B14F-4D97-AF65-F5344CB8AC3E}">
        <p14:creationId xmlns:p14="http://schemas.microsoft.com/office/powerpoint/2010/main" val="8141461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FF0B8-5CD7-A5AB-223F-0823CBAD1A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9AD266-C1A3-19AE-DE10-0E8DDD46B27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51E3DE5-7F17-6633-A39D-5C2A37BBE5D8}"/>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DB014D2-3719-FC14-E073-2431E1937463}"/>
              </a:ext>
            </a:extLst>
          </p:cNvPr>
          <p:cNvSpPr/>
          <p:nvPr/>
        </p:nvSpPr>
        <p:spPr>
          <a:xfrm>
            <a:off x="180431" y="1155869"/>
            <a:ext cx="11294173"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03CA643-8C89-B9E6-7D3C-A6DF5CFB3D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0D0B2A2-507D-8EEB-541A-ECC06FB93C8C}"/>
              </a:ext>
            </a:extLst>
          </p:cNvPr>
          <p:cNvSpPr txBox="1"/>
          <p:nvPr/>
        </p:nvSpPr>
        <p:spPr>
          <a:xfrm>
            <a:off x="2519644" y="457061"/>
            <a:ext cx="6088270"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العلاقات العامة في العوالم الافتراضية</a:t>
            </a:r>
            <a:endParaRPr lang="en-US" sz="2400" b="1" dirty="0"/>
          </a:p>
        </p:txBody>
      </p:sp>
      <p:grpSp>
        <p:nvGrpSpPr>
          <p:cNvPr id="19" name="Group 18">
            <a:extLst>
              <a:ext uri="{FF2B5EF4-FFF2-40B4-BE49-F238E27FC236}">
                <a16:creationId xmlns:a16="http://schemas.microsoft.com/office/drawing/2014/main" id="{E3412726-340F-F3E3-DC4A-68C2E1C322B9}"/>
              </a:ext>
            </a:extLst>
          </p:cNvPr>
          <p:cNvGrpSpPr/>
          <p:nvPr/>
        </p:nvGrpSpPr>
        <p:grpSpPr>
          <a:xfrm>
            <a:off x="423746" y="1358892"/>
            <a:ext cx="10850137" cy="4774279"/>
            <a:chOff x="6272213" y="541972"/>
            <a:chExt cx="7572375" cy="7145656"/>
          </a:xfrm>
        </p:grpSpPr>
        <p:sp>
          <p:nvSpPr>
            <p:cNvPr id="2" name="Text 0"/>
            <p:cNvSpPr/>
            <p:nvPr/>
          </p:nvSpPr>
          <p:spPr>
            <a:xfrm>
              <a:off x="6901101" y="541972"/>
              <a:ext cx="6943487" cy="613886"/>
            </a:xfrm>
            <a:prstGeom prst="rect">
              <a:avLst/>
            </a:prstGeom>
            <a:noFill/>
            <a:ln/>
          </p:spPr>
          <p:txBody>
            <a:bodyPr wrap="none" lIns="0" tIns="0" rIns="0" bIns="0" rtlCol="0" anchor="t"/>
            <a:lstStyle/>
            <a:p>
              <a:pPr marL="0" indent="0" algn="just" rtl="1">
                <a:lnSpc>
                  <a:spcPts val="4800"/>
                </a:lnSpc>
                <a:buNone/>
              </a:pPr>
              <a:r>
                <a:rPr lang="en-US" sz="1600" b="1">
                  <a:solidFill>
                    <a:srgbClr val="3257B8"/>
                  </a:solidFill>
                  <a:latin typeface="Alexandria Bold" pitchFamily="34" charset="0"/>
                  <a:ea typeface="Alexandria Bold" pitchFamily="34" charset="-122"/>
                  <a:cs typeface="Alexandria Bold" pitchFamily="34" charset="-120"/>
                </a:rPr>
                <a:t>الإيجابيات</a:t>
              </a:r>
              <a:endParaRPr lang="en-US" sz="1600" dirty="0"/>
            </a:p>
          </p:txBody>
        </p:sp>
        <p:sp>
          <p:nvSpPr>
            <p:cNvPr id="4" name="Text 1"/>
            <p:cNvSpPr/>
            <p:nvPr/>
          </p:nvSpPr>
          <p:spPr>
            <a:xfrm>
              <a:off x="10551914" y="1234440"/>
              <a:ext cx="3292673" cy="368260"/>
            </a:xfrm>
            <a:prstGeom prst="rect">
              <a:avLst/>
            </a:prstGeom>
            <a:noFill/>
            <a:ln/>
          </p:spPr>
          <p:txBody>
            <a:bodyPr wrap="none" lIns="0" tIns="0" rIns="0" bIns="0" rtlCol="0" anchor="t"/>
            <a:lstStyle/>
            <a:p>
              <a:pPr marL="0" indent="0" algn="just" rtl="1">
                <a:lnSpc>
                  <a:spcPts val="2900"/>
                </a:lnSpc>
                <a:buNone/>
              </a:pPr>
              <a:r>
                <a:rPr lang="en-US" sz="1600" b="1" dirty="0">
                  <a:solidFill>
                    <a:srgbClr val="3257B8"/>
                  </a:solidFill>
                  <a:latin typeface="Alexandria Bold" pitchFamily="34" charset="0"/>
                  <a:ea typeface="Alexandria Bold" pitchFamily="34" charset="-122"/>
                  <a:cs typeface="Alexandria Bold" pitchFamily="34" charset="-120"/>
                </a:rPr>
                <a:t>من التخمين إلى اليقين</a:t>
              </a:r>
              <a:endParaRPr lang="en-US" sz="1600" dirty="0"/>
            </a:p>
          </p:txBody>
        </p:sp>
        <p:sp>
          <p:nvSpPr>
            <p:cNvPr id="6" name="Text 2"/>
            <p:cNvSpPr/>
            <p:nvPr/>
          </p:nvSpPr>
          <p:spPr>
            <a:xfrm>
              <a:off x="6272213" y="1897380"/>
              <a:ext cx="7572375" cy="628650"/>
            </a:xfrm>
            <a:prstGeom prst="rect">
              <a:avLst/>
            </a:prstGeom>
            <a:noFill/>
            <a:ln/>
          </p:spPr>
          <p:txBody>
            <a:bodyPr wrap="squar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في العلاقات العامة التقليدية، كان قياس الأثر تقريبياً في أحسن الأحوال. كم شخصاً قرأ البيان الصحفي؟ كم منهم تأثر؟ الإجابات كانت غامضة.</a:t>
              </a:r>
              <a:endParaRPr lang="en-US" sz="1600" dirty="0"/>
            </a:p>
          </p:txBody>
        </p:sp>
        <p:sp>
          <p:nvSpPr>
            <p:cNvPr id="7" name="Text 3"/>
            <p:cNvSpPr/>
            <p:nvPr/>
          </p:nvSpPr>
          <p:spPr>
            <a:xfrm>
              <a:off x="6272213" y="2747010"/>
              <a:ext cx="7572375" cy="314325"/>
            </a:xfrm>
            <a:prstGeom prst="rect">
              <a:avLst/>
            </a:prstGeom>
            <a:noFill/>
            <a:ln/>
          </p:spPr>
          <p:txBody>
            <a:bodyPr wrap="non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الإعلام الرقمي يوفر مقاييس دقيقة ولحظية:</a:t>
              </a:r>
              <a:endParaRPr lang="en-US" sz="1600" dirty="0"/>
            </a:p>
          </p:txBody>
        </p:sp>
        <p:sp>
          <p:nvSpPr>
            <p:cNvPr id="8" name="Shape 4"/>
            <p:cNvSpPr/>
            <p:nvPr/>
          </p:nvSpPr>
          <p:spPr>
            <a:xfrm>
              <a:off x="13402628" y="3282315"/>
              <a:ext cx="441960" cy="441960"/>
            </a:xfrm>
            <a:prstGeom prst="roundRect">
              <a:avLst>
                <a:gd name="adj" fmla="val 18671"/>
              </a:avLst>
            </a:prstGeom>
            <a:solidFill>
              <a:srgbClr val="E9ECF2"/>
            </a:solidFill>
            <a:ln w="7620">
              <a:solidFill>
                <a:srgbClr val="CFD2D8"/>
              </a:solidFill>
              <a:prstDash val="solid"/>
            </a:ln>
          </p:spPr>
          <p:txBody>
            <a:bodyPr/>
            <a:lstStyle/>
            <a:p>
              <a:pPr algn="just"/>
              <a:endParaRPr lang="en-US" sz="1600"/>
            </a:p>
          </p:txBody>
        </p:sp>
        <p:sp>
          <p:nvSpPr>
            <p:cNvPr id="9" name="Text 5"/>
            <p:cNvSpPr/>
            <p:nvPr/>
          </p:nvSpPr>
          <p:spPr>
            <a:xfrm>
              <a:off x="9796463" y="3349823"/>
              <a:ext cx="3409712" cy="306943"/>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معدلات الوصول والمشاهدة</a:t>
              </a:r>
              <a:endParaRPr lang="en-US" sz="1600" dirty="0"/>
            </a:p>
          </p:txBody>
        </p:sp>
        <p:sp>
          <p:nvSpPr>
            <p:cNvPr id="10" name="Text 6"/>
            <p:cNvSpPr/>
            <p:nvPr/>
          </p:nvSpPr>
          <p:spPr>
            <a:xfrm>
              <a:off x="6272213" y="3774638"/>
              <a:ext cx="6933962" cy="314325"/>
            </a:xfrm>
            <a:prstGeom prst="rect">
              <a:avLst/>
            </a:prstGeom>
            <a:noFill/>
            <a:ln/>
          </p:spPr>
          <p:txBody>
            <a:bodyPr wrap="non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عدد الأشخاص الذين شاهدوا المحتوى بالضبط</a:t>
              </a:r>
              <a:endParaRPr lang="en-US" sz="1600" dirty="0"/>
            </a:p>
          </p:txBody>
        </p:sp>
        <p:sp>
          <p:nvSpPr>
            <p:cNvPr id="11" name="Shape 7"/>
            <p:cNvSpPr/>
            <p:nvPr/>
          </p:nvSpPr>
          <p:spPr>
            <a:xfrm>
              <a:off x="13402628" y="4481870"/>
              <a:ext cx="441960" cy="441960"/>
            </a:xfrm>
            <a:prstGeom prst="roundRect">
              <a:avLst>
                <a:gd name="adj" fmla="val 18671"/>
              </a:avLst>
            </a:prstGeom>
            <a:solidFill>
              <a:srgbClr val="E9ECF2"/>
            </a:solidFill>
            <a:ln w="7620">
              <a:solidFill>
                <a:srgbClr val="CFD2D8"/>
              </a:solidFill>
              <a:prstDash val="solid"/>
            </a:ln>
          </p:spPr>
          <p:txBody>
            <a:bodyPr/>
            <a:lstStyle/>
            <a:p>
              <a:pPr algn="just"/>
              <a:endParaRPr lang="en-US" sz="1600"/>
            </a:p>
          </p:txBody>
        </p:sp>
        <p:sp>
          <p:nvSpPr>
            <p:cNvPr id="12" name="Text 8"/>
            <p:cNvSpPr/>
            <p:nvPr/>
          </p:nvSpPr>
          <p:spPr>
            <a:xfrm>
              <a:off x="10750272" y="4549378"/>
              <a:ext cx="2455902" cy="306943"/>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التفاعل والمشاركة</a:t>
              </a:r>
              <a:endParaRPr lang="en-US" sz="1600" dirty="0"/>
            </a:p>
          </p:txBody>
        </p:sp>
        <p:sp>
          <p:nvSpPr>
            <p:cNvPr id="13" name="Text 9"/>
            <p:cNvSpPr/>
            <p:nvPr/>
          </p:nvSpPr>
          <p:spPr>
            <a:xfrm>
              <a:off x="6272213" y="4974193"/>
              <a:ext cx="6933962" cy="314325"/>
            </a:xfrm>
            <a:prstGeom prst="rect">
              <a:avLst/>
            </a:prstGeom>
            <a:noFill/>
            <a:ln/>
          </p:spPr>
          <p:txBody>
            <a:bodyPr wrap="non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من أعجب، شارك، علق، أو اتخذ إجراء</a:t>
              </a:r>
              <a:endParaRPr lang="en-US" sz="1600" dirty="0"/>
            </a:p>
          </p:txBody>
        </p:sp>
        <p:sp>
          <p:nvSpPr>
            <p:cNvPr id="14" name="Shape 10"/>
            <p:cNvSpPr/>
            <p:nvPr/>
          </p:nvSpPr>
          <p:spPr>
            <a:xfrm>
              <a:off x="13402628" y="5681424"/>
              <a:ext cx="441960" cy="441960"/>
            </a:xfrm>
            <a:prstGeom prst="roundRect">
              <a:avLst>
                <a:gd name="adj" fmla="val 18671"/>
              </a:avLst>
            </a:prstGeom>
            <a:solidFill>
              <a:srgbClr val="E9ECF2"/>
            </a:solidFill>
            <a:ln w="7620">
              <a:solidFill>
                <a:srgbClr val="CFD2D8"/>
              </a:solidFill>
              <a:prstDash val="solid"/>
            </a:ln>
          </p:spPr>
          <p:txBody>
            <a:bodyPr/>
            <a:lstStyle/>
            <a:p>
              <a:pPr algn="just"/>
              <a:endParaRPr lang="en-US" sz="1600"/>
            </a:p>
          </p:txBody>
        </p:sp>
        <p:sp>
          <p:nvSpPr>
            <p:cNvPr id="15" name="Text 11"/>
            <p:cNvSpPr/>
            <p:nvPr/>
          </p:nvSpPr>
          <p:spPr>
            <a:xfrm>
              <a:off x="10750272" y="5748933"/>
              <a:ext cx="2455902" cy="306943"/>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التحويل والأثر</a:t>
              </a:r>
              <a:endParaRPr lang="en-US" sz="1600" dirty="0"/>
            </a:p>
          </p:txBody>
        </p:sp>
        <p:sp>
          <p:nvSpPr>
            <p:cNvPr id="16" name="Text 12"/>
            <p:cNvSpPr/>
            <p:nvPr/>
          </p:nvSpPr>
          <p:spPr>
            <a:xfrm>
              <a:off x="6272213" y="6173748"/>
              <a:ext cx="6933962" cy="314325"/>
            </a:xfrm>
            <a:prstGeom prst="rect">
              <a:avLst/>
            </a:prstGeom>
            <a:noFill/>
            <a:ln/>
          </p:spPr>
          <p:txBody>
            <a:bodyPr wrap="non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كم شخصاً انتقل من المشاهدة إلى الفعل</a:t>
              </a:r>
              <a:endParaRPr lang="en-US" sz="1600" dirty="0"/>
            </a:p>
          </p:txBody>
        </p:sp>
        <p:sp>
          <p:nvSpPr>
            <p:cNvPr id="17" name="Shape 13"/>
            <p:cNvSpPr/>
            <p:nvPr/>
          </p:nvSpPr>
          <p:spPr>
            <a:xfrm>
              <a:off x="13402628" y="6880979"/>
              <a:ext cx="441960" cy="441960"/>
            </a:xfrm>
            <a:prstGeom prst="roundRect">
              <a:avLst>
                <a:gd name="adj" fmla="val 18671"/>
              </a:avLst>
            </a:prstGeom>
            <a:solidFill>
              <a:srgbClr val="E9ECF2"/>
            </a:solidFill>
            <a:ln w="7620">
              <a:solidFill>
                <a:srgbClr val="CFD2D8"/>
              </a:solidFill>
              <a:prstDash val="solid"/>
            </a:ln>
          </p:spPr>
          <p:txBody>
            <a:bodyPr/>
            <a:lstStyle/>
            <a:p>
              <a:pPr algn="just"/>
              <a:endParaRPr lang="en-US" sz="1600"/>
            </a:p>
          </p:txBody>
        </p:sp>
        <p:sp>
          <p:nvSpPr>
            <p:cNvPr id="20" name="Text 14"/>
            <p:cNvSpPr/>
            <p:nvPr/>
          </p:nvSpPr>
          <p:spPr>
            <a:xfrm>
              <a:off x="10750272" y="6948488"/>
              <a:ext cx="2455902" cy="306943"/>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التكلفة لكل نتيجة</a:t>
              </a:r>
              <a:endParaRPr lang="en-US" sz="1600" dirty="0"/>
            </a:p>
          </p:txBody>
        </p:sp>
        <p:sp>
          <p:nvSpPr>
            <p:cNvPr id="21" name="Text 15"/>
            <p:cNvSpPr/>
            <p:nvPr/>
          </p:nvSpPr>
          <p:spPr>
            <a:xfrm>
              <a:off x="6272213" y="7373303"/>
              <a:ext cx="6933962" cy="314325"/>
            </a:xfrm>
            <a:prstGeom prst="rect">
              <a:avLst/>
            </a:prstGeom>
            <a:noFill/>
            <a:ln/>
          </p:spPr>
          <p:txBody>
            <a:bodyPr wrap="non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حساب دقيق للعائد على الاستثمار</a:t>
              </a:r>
              <a:endParaRPr lang="en-US" sz="1600" dirty="0"/>
            </a:p>
          </p:txBody>
        </p:sp>
      </p:grpSp>
    </p:spTree>
    <p:extLst>
      <p:ext uri="{BB962C8B-B14F-4D97-AF65-F5344CB8AC3E}">
        <p14:creationId xmlns:p14="http://schemas.microsoft.com/office/powerpoint/2010/main" val="34892688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F5AA9-A118-9F16-BC05-23AA5F99D9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8A85EBF-100E-2217-A5A5-856594CE1C4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74BDF4A-3C15-D978-2A14-36B9F49CF963}"/>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1138F89-5AF3-645D-A6B4-DBB226D01ED0}"/>
              </a:ext>
            </a:extLst>
          </p:cNvPr>
          <p:cNvSpPr/>
          <p:nvPr/>
        </p:nvSpPr>
        <p:spPr>
          <a:xfrm>
            <a:off x="180431" y="1155869"/>
            <a:ext cx="11294173"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7F88E83-C68C-2C56-D57F-250A6DEBA2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5F0C9FE-9F5A-7350-739D-3726DA8D31FF}"/>
              </a:ext>
            </a:extLst>
          </p:cNvPr>
          <p:cNvSpPr txBox="1"/>
          <p:nvPr/>
        </p:nvSpPr>
        <p:spPr>
          <a:xfrm>
            <a:off x="2519644" y="457061"/>
            <a:ext cx="6088270"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العلاقات العامة في العوالم الافتراضية</a:t>
            </a:r>
            <a:endParaRPr lang="en-US" sz="2400" b="1" dirty="0"/>
          </a:p>
        </p:txBody>
      </p:sp>
      <p:grpSp>
        <p:nvGrpSpPr>
          <p:cNvPr id="13" name="Group 12">
            <a:extLst>
              <a:ext uri="{FF2B5EF4-FFF2-40B4-BE49-F238E27FC236}">
                <a16:creationId xmlns:a16="http://schemas.microsoft.com/office/drawing/2014/main" id="{B75C7E1F-203A-5269-EA5D-4857D88CBC09}"/>
              </a:ext>
            </a:extLst>
          </p:cNvPr>
          <p:cNvGrpSpPr/>
          <p:nvPr/>
        </p:nvGrpSpPr>
        <p:grpSpPr>
          <a:xfrm>
            <a:off x="423746" y="1202590"/>
            <a:ext cx="10696617" cy="5154510"/>
            <a:chOff x="793790" y="1538645"/>
            <a:chExt cx="7556421" cy="5152192"/>
          </a:xfrm>
        </p:grpSpPr>
        <p:sp>
          <p:nvSpPr>
            <p:cNvPr id="2" name="Text 0"/>
            <p:cNvSpPr/>
            <p:nvPr/>
          </p:nvSpPr>
          <p:spPr>
            <a:xfrm>
              <a:off x="1630561" y="1538645"/>
              <a:ext cx="6719649" cy="620078"/>
            </a:xfrm>
            <a:prstGeom prst="rect">
              <a:avLst/>
            </a:prstGeom>
            <a:noFill/>
            <a:ln/>
          </p:spPr>
          <p:txBody>
            <a:bodyPr wrap="none" lIns="0" tIns="0" rIns="0" bIns="0" rtlCol="0" anchor="t"/>
            <a:lstStyle/>
            <a:p>
              <a:pPr marL="0" indent="0" algn="r" rtl="1">
                <a:lnSpc>
                  <a:spcPts val="4850"/>
                </a:lnSpc>
                <a:buNone/>
              </a:pPr>
              <a:r>
                <a:rPr lang="en-US" sz="2400" b="1">
                  <a:solidFill>
                    <a:srgbClr val="3257B8"/>
                  </a:solidFill>
                  <a:latin typeface="Alexandria Bold" pitchFamily="34" charset="0"/>
                  <a:ea typeface="Alexandria Bold" pitchFamily="34" charset="-122"/>
                  <a:cs typeface="Alexandria Bold" pitchFamily="34" charset="-120"/>
                </a:rPr>
                <a:t>السلبيات</a:t>
              </a:r>
              <a:endParaRPr lang="en-US" sz="2400" dirty="0"/>
            </a:p>
          </p:txBody>
        </p:sp>
        <p:sp>
          <p:nvSpPr>
            <p:cNvPr id="4" name="Text 1"/>
            <p:cNvSpPr/>
            <p:nvPr/>
          </p:nvSpPr>
          <p:spPr>
            <a:xfrm>
              <a:off x="5373172" y="2238018"/>
              <a:ext cx="2977039" cy="372070"/>
            </a:xfrm>
            <a:prstGeom prst="rect">
              <a:avLst/>
            </a:prstGeom>
            <a:noFill/>
            <a:ln/>
          </p:spPr>
          <p:txBody>
            <a:bodyPr wrap="none" lIns="0" tIns="0" rIns="0" bIns="0" rtlCol="0" anchor="t"/>
            <a:lstStyle/>
            <a:p>
              <a:pPr marL="0" indent="0" algn="r" rtl="1">
                <a:lnSpc>
                  <a:spcPts val="2900"/>
                </a:lnSpc>
                <a:buNone/>
              </a:pPr>
              <a:r>
                <a:rPr lang="en-US" sz="2300" b="1" dirty="0">
                  <a:solidFill>
                    <a:srgbClr val="3257B8"/>
                  </a:solidFill>
                  <a:latin typeface="Alexandria Bold" pitchFamily="34" charset="0"/>
                  <a:ea typeface="Alexandria Bold" pitchFamily="34" charset="-122"/>
                  <a:cs typeface="Alexandria Bold" pitchFamily="34" charset="-120"/>
                </a:rPr>
                <a:t>تأثير الفراشة الرقمي</a:t>
              </a:r>
              <a:endParaRPr lang="en-US" sz="2300" dirty="0"/>
            </a:p>
          </p:txBody>
        </p:sp>
        <p:sp>
          <p:nvSpPr>
            <p:cNvPr id="6" name="Text 2"/>
            <p:cNvSpPr/>
            <p:nvPr/>
          </p:nvSpPr>
          <p:spPr>
            <a:xfrm>
              <a:off x="793790" y="2907744"/>
              <a:ext cx="75564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نفس السرعة التي تتيح انتشار الرسائل الإيجابية تعمل أيضاً للأزمات. شكوى عميل واحد على تويتر يمكن أن تتحول إلى أزمة علاقات عامة كاملة في ساعات معدودة.</a:t>
              </a:r>
              <a:endParaRPr lang="en-US" sz="1600" dirty="0"/>
            </a:p>
          </p:txBody>
        </p:sp>
        <p:sp>
          <p:nvSpPr>
            <p:cNvPr id="7" name="Text 3"/>
            <p:cNvSpPr/>
            <p:nvPr/>
          </p:nvSpPr>
          <p:spPr>
            <a:xfrm>
              <a:off x="793790" y="3766066"/>
              <a:ext cx="755642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الشائعات تنتشر أسرع من الحقائق. فيديو مُضلل أو صورة محرفة يمكن أن تلحق أضراراً بالسمعة تتطلب شهوراً لإصلاحها. لا يوجد وقت للتحضير أو التروي - الاستجابة يجب أن تكون فورية.</a:t>
              </a:r>
              <a:endParaRPr lang="en-US" sz="1600" dirty="0"/>
            </a:p>
          </p:txBody>
        </p:sp>
        <p:sp>
          <p:nvSpPr>
            <p:cNvPr id="8" name="Text 4"/>
            <p:cNvSpPr/>
            <p:nvPr/>
          </p:nvSpPr>
          <p:spPr>
            <a:xfrm>
              <a:off x="4696063" y="5041106"/>
              <a:ext cx="3654147" cy="654963"/>
            </a:xfrm>
            <a:prstGeom prst="rect">
              <a:avLst/>
            </a:prstGeom>
            <a:noFill/>
            <a:ln/>
          </p:spPr>
          <p:txBody>
            <a:bodyPr wrap="none" lIns="0" tIns="0" rIns="0" bIns="0" rtlCol="0" anchor="t"/>
            <a:lstStyle/>
            <a:p>
              <a:pPr marL="0" indent="0" algn="ctr" rtl="1">
                <a:lnSpc>
                  <a:spcPts val="5150"/>
                </a:lnSpc>
                <a:buNone/>
              </a:pPr>
              <a:r>
                <a:rPr lang="en-US" sz="5150" b="1" dirty="0">
                  <a:solidFill>
                    <a:srgbClr val="15213F"/>
                  </a:solidFill>
                  <a:latin typeface="Alexandria Bold" pitchFamily="34" charset="0"/>
                  <a:ea typeface="Alexandria Bold" pitchFamily="34" charset="-122"/>
                  <a:cs typeface="Alexandria Bold" pitchFamily="34" charset="-120"/>
                </a:rPr>
                <a:t>&lt;60m</a:t>
              </a:r>
              <a:endParaRPr lang="en-US" sz="5150" dirty="0"/>
            </a:p>
          </p:txBody>
        </p:sp>
        <p:sp>
          <p:nvSpPr>
            <p:cNvPr id="9" name="Text 5"/>
            <p:cNvSpPr/>
            <p:nvPr/>
          </p:nvSpPr>
          <p:spPr>
            <a:xfrm>
              <a:off x="5282684" y="5944076"/>
              <a:ext cx="2480905"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متوسط زمن الأزمة</a:t>
              </a:r>
              <a:endParaRPr lang="en-US" sz="1950" dirty="0"/>
            </a:p>
          </p:txBody>
        </p:sp>
        <p:sp>
          <p:nvSpPr>
            <p:cNvPr id="10" name="Text 6"/>
            <p:cNvSpPr/>
            <p:nvPr/>
          </p:nvSpPr>
          <p:spPr>
            <a:xfrm>
              <a:off x="4696063" y="6373297"/>
              <a:ext cx="3654147"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من الحدث إلى الانتشار العام</a:t>
              </a:r>
              <a:endParaRPr lang="en-US" sz="1550" dirty="0"/>
            </a:p>
          </p:txBody>
        </p:sp>
        <p:sp>
          <p:nvSpPr>
            <p:cNvPr id="11" name="Text 7"/>
            <p:cNvSpPr/>
            <p:nvPr/>
          </p:nvSpPr>
          <p:spPr>
            <a:xfrm>
              <a:off x="793790" y="5041106"/>
              <a:ext cx="3654266" cy="654963"/>
            </a:xfrm>
            <a:prstGeom prst="rect">
              <a:avLst/>
            </a:prstGeom>
            <a:noFill/>
            <a:ln/>
          </p:spPr>
          <p:txBody>
            <a:bodyPr wrap="none" lIns="0" tIns="0" rIns="0" bIns="0" rtlCol="0" anchor="t"/>
            <a:lstStyle/>
            <a:p>
              <a:pPr marL="0" indent="0" algn="ctr" rtl="1">
                <a:lnSpc>
                  <a:spcPts val="5150"/>
                </a:lnSpc>
                <a:buNone/>
              </a:pPr>
              <a:r>
                <a:rPr lang="en-US" sz="5150" b="1" dirty="0">
                  <a:solidFill>
                    <a:srgbClr val="15213F"/>
                  </a:solidFill>
                  <a:latin typeface="Alexandria Bold" pitchFamily="34" charset="0"/>
                  <a:ea typeface="Alexandria Bold" pitchFamily="34" charset="-122"/>
                  <a:cs typeface="Alexandria Bold" pitchFamily="34" charset="-120"/>
                </a:rPr>
                <a:t>6x</a:t>
              </a:r>
              <a:endParaRPr lang="en-US" sz="5150" dirty="0"/>
            </a:p>
          </p:txBody>
        </p:sp>
        <p:sp>
          <p:nvSpPr>
            <p:cNvPr id="12" name="Text 8"/>
            <p:cNvSpPr/>
            <p:nvPr/>
          </p:nvSpPr>
          <p:spPr>
            <a:xfrm>
              <a:off x="1012150" y="5944076"/>
              <a:ext cx="3217664"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سرعة انتشار الأخبار السلبية</a:t>
              </a:r>
              <a:endParaRPr lang="en-US" sz="1950" dirty="0"/>
            </a:p>
          </p:txBody>
        </p:sp>
        <p:sp>
          <p:nvSpPr>
            <p:cNvPr id="14" name="Text 9"/>
            <p:cNvSpPr/>
            <p:nvPr/>
          </p:nvSpPr>
          <p:spPr>
            <a:xfrm>
              <a:off x="793790" y="6373297"/>
              <a:ext cx="3654266"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مقارنة بالإيجابية</a:t>
              </a:r>
              <a:endParaRPr lang="en-US" sz="1550" dirty="0"/>
            </a:p>
          </p:txBody>
        </p:sp>
      </p:grpSp>
    </p:spTree>
    <p:extLst>
      <p:ext uri="{BB962C8B-B14F-4D97-AF65-F5344CB8AC3E}">
        <p14:creationId xmlns:p14="http://schemas.microsoft.com/office/powerpoint/2010/main" val="35984944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1645E-D09C-3744-0E51-981D675C4EE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2E10DC9-A5AB-F83E-596A-B1460EAD774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5E4FF00-8A76-EC6F-D2D9-DB7241045045}"/>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B68F223-2229-6C0E-1BC6-3F02366786AC}"/>
              </a:ext>
            </a:extLst>
          </p:cNvPr>
          <p:cNvSpPr/>
          <p:nvPr/>
        </p:nvSpPr>
        <p:spPr>
          <a:xfrm>
            <a:off x="390293" y="1155869"/>
            <a:ext cx="11084311" cy="54902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5D4A233-3E7E-46B3-0423-89D97AC05C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B2AB4E9-AFC0-C953-B5ED-2E4236C64E16}"/>
              </a:ext>
            </a:extLst>
          </p:cNvPr>
          <p:cNvSpPr txBox="1"/>
          <p:nvPr/>
        </p:nvSpPr>
        <p:spPr>
          <a:xfrm>
            <a:off x="2519644" y="457061"/>
            <a:ext cx="6088270"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العلاقات العامة في العوالم الافتراضية</a:t>
            </a:r>
            <a:endParaRPr lang="en-US" sz="2400" b="1" dirty="0"/>
          </a:p>
        </p:txBody>
      </p:sp>
      <p:grpSp>
        <p:nvGrpSpPr>
          <p:cNvPr id="15" name="Group 14">
            <a:extLst>
              <a:ext uri="{FF2B5EF4-FFF2-40B4-BE49-F238E27FC236}">
                <a16:creationId xmlns:a16="http://schemas.microsoft.com/office/drawing/2014/main" id="{883ED0F2-FCCD-0568-D957-9B7373184710}"/>
              </a:ext>
            </a:extLst>
          </p:cNvPr>
          <p:cNvGrpSpPr/>
          <p:nvPr/>
        </p:nvGrpSpPr>
        <p:grpSpPr>
          <a:xfrm>
            <a:off x="944286" y="1760848"/>
            <a:ext cx="10296144" cy="4144307"/>
            <a:chOff x="944285" y="485537"/>
            <a:chExt cx="12741712" cy="7258526"/>
          </a:xfrm>
        </p:grpSpPr>
        <p:sp>
          <p:nvSpPr>
            <p:cNvPr id="16" name="Text 0"/>
            <p:cNvSpPr/>
            <p:nvPr/>
          </p:nvSpPr>
          <p:spPr>
            <a:xfrm>
              <a:off x="9088160" y="485537"/>
              <a:ext cx="4597837" cy="550783"/>
            </a:xfrm>
            <a:prstGeom prst="rect">
              <a:avLst/>
            </a:prstGeom>
            <a:noFill/>
            <a:ln/>
          </p:spPr>
          <p:txBody>
            <a:bodyPr wrap="none" lIns="0" tIns="0" rIns="0" bIns="0" rtlCol="0" anchor="t"/>
            <a:lstStyle/>
            <a:p>
              <a:pPr marL="0" indent="0" algn="r" rtl="1">
                <a:lnSpc>
                  <a:spcPct val="150000"/>
                </a:lnSpc>
                <a:buNone/>
              </a:pPr>
              <a:r>
                <a:rPr lang="en-US" sz="1600" b="1" dirty="0">
                  <a:solidFill>
                    <a:srgbClr val="3257B8"/>
                  </a:solidFill>
                  <a:latin typeface="Alexandria Bold" pitchFamily="34" charset="0"/>
                  <a:ea typeface="Alexandria Bold" pitchFamily="34" charset="-122"/>
                  <a:cs typeface="Alexandria Bold" pitchFamily="34" charset="-120"/>
                </a:rPr>
                <a:t>خريطة التحول الرقمي</a:t>
              </a:r>
              <a:endParaRPr lang="en-US" sz="1600" dirty="0"/>
            </a:p>
          </p:txBody>
        </p:sp>
        <p:pic>
          <p:nvPicPr>
            <p:cNvPr id="17" name="Image 0" descr="preencoded.png"/>
            <p:cNvPicPr>
              <a:picLocks noChangeAspect="1"/>
            </p:cNvPicPr>
            <p:nvPr/>
          </p:nvPicPr>
          <p:blipFill>
            <a:blip r:embed="rId3"/>
            <a:stretch>
              <a:fillRect/>
            </a:stretch>
          </p:blipFill>
          <p:spPr>
            <a:xfrm>
              <a:off x="944285" y="1388745"/>
              <a:ext cx="12741712" cy="5593199"/>
            </a:xfrm>
            <a:prstGeom prst="rect">
              <a:avLst/>
            </a:prstGeom>
          </p:spPr>
        </p:pic>
        <p:sp>
          <p:nvSpPr>
            <p:cNvPr id="19" name="Text 1"/>
            <p:cNvSpPr/>
            <p:nvPr/>
          </p:nvSpPr>
          <p:spPr>
            <a:xfrm>
              <a:off x="9290992" y="5373043"/>
              <a:ext cx="2233476" cy="345146"/>
            </a:xfrm>
            <a:prstGeom prst="rect">
              <a:avLst/>
            </a:prstGeom>
            <a:noFill/>
            <a:ln/>
          </p:spPr>
          <p:txBody>
            <a:bodyPr wrap="none" lIns="0" tIns="0" rIns="0" bIns="0" rtlCol="0" anchor="t"/>
            <a:lstStyle/>
            <a:p>
              <a:pPr marL="0" indent="0" algn="ctr" rtl="1">
                <a:lnSpc>
                  <a:spcPct val="150000"/>
                </a:lnSpc>
                <a:buNone/>
              </a:pPr>
              <a:r>
                <a:rPr lang="en-US" sz="1600" b="1" dirty="0">
                  <a:solidFill>
                    <a:srgbClr val="3257B8"/>
                  </a:solidFill>
                  <a:latin typeface="Alexandria Bold" pitchFamily="34" charset="0"/>
                  <a:ea typeface="Alexandria Bold" pitchFamily="34" charset="-122"/>
                  <a:cs typeface="Alexandria Bold" pitchFamily="34" charset="-120"/>
                </a:rPr>
                <a:t>الحاضر</a:t>
              </a:r>
              <a:endParaRPr lang="en-US" sz="1600" dirty="0"/>
            </a:p>
          </p:txBody>
        </p:sp>
        <p:sp>
          <p:nvSpPr>
            <p:cNvPr id="20" name="Text 2"/>
            <p:cNvSpPr/>
            <p:nvPr/>
          </p:nvSpPr>
          <p:spPr>
            <a:xfrm>
              <a:off x="9290992" y="5816363"/>
              <a:ext cx="2233476" cy="552233"/>
            </a:xfrm>
            <a:prstGeom prst="rect">
              <a:avLst/>
            </a:prstGeom>
            <a:noFill/>
            <a:ln/>
          </p:spPr>
          <p:txBody>
            <a:bodyPr wrap="square" lIns="0" tIns="0" rIns="0" bIns="0" rtlCol="0" anchor="t"/>
            <a:lstStyle/>
            <a:p>
              <a:pPr marL="0" indent="0" algn="ctr" rtl="1">
                <a:lnSpc>
                  <a:spcPct val="150000"/>
                </a:lnSpc>
                <a:buNone/>
              </a:pPr>
              <a:r>
                <a:rPr lang="en-US" sz="1600" dirty="0">
                  <a:solidFill>
                    <a:srgbClr val="15213F"/>
                  </a:solidFill>
                  <a:latin typeface="Alexandria" pitchFamily="34" charset="0"/>
                  <a:ea typeface="Alexandria" pitchFamily="34" charset="-122"/>
                  <a:cs typeface="Alexandria" pitchFamily="34" charset="-120"/>
                </a:rPr>
                <a:t>منصات التواصل التقليدية</a:t>
              </a:r>
              <a:endParaRPr lang="en-US" sz="1600" dirty="0"/>
            </a:p>
          </p:txBody>
        </p:sp>
        <p:sp>
          <p:nvSpPr>
            <p:cNvPr id="21" name="Text 3"/>
            <p:cNvSpPr/>
            <p:nvPr/>
          </p:nvSpPr>
          <p:spPr>
            <a:xfrm>
              <a:off x="3020078" y="5287140"/>
              <a:ext cx="2233476" cy="345146"/>
            </a:xfrm>
            <a:prstGeom prst="rect">
              <a:avLst/>
            </a:prstGeom>
            <a:noFill/>
            <a:ln/>
          </p:spPr>
          <p:txBody>
            <a:bodyPr wrap="none" lIns="0" tIns="0" rIns="0" bIns="0" rtlCol="0" anchor="t"/>
            <a:lstStyle/>
            <a:p>
              <a:pPr marL="0" indent="0" algn="ctr" rtl="1">
                <a:lnSpc>
                  <a:spcPct val="150000"/>
                </a:lnSpc>
                <a:buNone/>
              </a:pPr>
              <a:r>
                <a:rPr lang="en-US" sz="1600" b="1" dirty="0">
                  <a:solidFill>
                    <a:srgbClr val="3257B8"/>
                  </a:solidFill>
                  <a:latin typeface="Alexandria Bold" pitchFamily="34" charset="0"/>
                  <a:ea typeface="Alexandria Bold" pitchFamily="34" charset="-122"/>
                  <a:cs typeface="Alexandria Bold" pitchFamily="34" charset="-120"/>
                </a:rPr>
                <a:t>المستقبل</a:t>
              </a:r>
              <a:endParaRPr lang="en-US" sz="1600" dirty="0"/>
            </a:p>
          </p:txBody>
        </p:sp>
        <p:sp>
          <p:nvSpPr>
            <p:cNvPr id="22" name="Text 4"/>
            <p:cNvSpPr/>
            <p:nvPr/>
          </p:nvSpPr>
          <p:spPr>
            <a:xfrm>
              <a:off x="3020078" y="5730460"/>
              <a:ext cx="2233476" cy="552233"/>
            </a:xfrm>
            <a:prstGeom prst="rect">
              <a:avLst/>
            </a:prstGeom>
            <a:noFill/>
            <a:ln/>
          </p:spPr>
          <p:txBody>
            <a:bodyPr wrap="square" lIns="0" tIns="0" rIns="0" bIns="0" rtlCol="0" anchor="t"/>
            <a:lstStyle/>
            <a:p>
              <a:pPr marL="0" indent="0" algn="ctr" rtl="1">
                <a:lnSpc>
                  <a:spcPct val="150000"/>
                </a:lnSpc>
                <a:buNone/>
              </a:pPr>
              <a:r>
                <a:rPr lang="en-US" sz="1600" dirty="0">
                  <a:solidFill>
                    <a:srgbClr val="15213F"/>
                  </a:solidFill>
                  <a:latin typeface="Alexandria" pitchFamily="34" charset="0"/>
                  <a:ea typeface="Alexandria" pitchFamily="34" charset="-122"/>
                  <a:cs typeface="Alexandria" pitchFamily="34" charset="-120"/>
                </a:rPr>
                <a:t>منصات لامركزية والميتافيرس</a:t>
              </a:r>
              <a:endParaRPr lang="en-US" sz="1600" dirty="0"/>
            </a:p>
          </p:txBody>
        </p:sp>
        <p:sp>
          <p:nvSpPr>
            <p:cNvPr id="24" name="Text 5"/>
            <p:cNvSpPr/>
            <p:nvPr/>
          </p:nvSpPr>
          <p:spPr>
            <a:xfrm>
              <a:off x="6137127" y="1975275"/>
              <a:ext cx="2233476" cy="345146"/>
            </a:xfrm>
            <a:prstGeom prst="rect">
              <a:avLst/>
            </a:prstGeom>
            <a:noFill/>
            <a:ln/>
          </p:spPr>
          <p:txBody>
            <a:bodyPr wrap="none" lIns="0" tIns="0" rIns="0" bIns="0" rtlCol="0" anchor="t"/>
            <a:lstStyle/>
            <a:p>
              <a:pPr marL="0" indent="0" algn="ctr" rtl="1">
                <a:lnSpc>
                  <a:spcPct val="150000"/>
                </a:lnSpc>
                <a:buNone/>
              </a:pPr>
              <a:r>
                <a:rPr lang="en-US" sz="1600" b="1" dirty="0">
                  <a:solidFill>
                    <a:srgbClr val="3257B8"/>
                  </a:solidFill>
                  <a:latin typeface="Alexandria Bold" pitchFamily="34" charset="0"/>
                  <a:ea typeface="Alexandria Bold" pitchFamily="34" charset="-122"/>
                  <a:cs typeface="Alexandria Bold" pitchFamily="34" charset="-120"/>
                </a:rPr>
                <a:t>الانتقال</a:t>
              </a:r>
              <a:endParaRPr lang="en-US" sz="1600" dirty="0"/>
            </a:p>
          </p:txBody>
        </p:sp>
        <p:sp>
          <p:nvSpPr>
            <p:cNvPr id="26" name="Text 6"/>
            <p:cNvSpPr/>
            <p:nvPr/>
          </p:nvSpPr>
          <p:spPr>
            <a:xfrm>
              <a:off x="6137127" y="2418596"/>
              <a:ext cx="2233476" cy="552233"/>
            </a:xfrm>
            <a:prstGeom prst="rect">
              <a:avLst/>
            </a:prstGeom>
            <a:noFill/>
            <a:ln/>
          </p:spPr>
          <p:txBody>
            <a:bodyPr wrap="square" lIns="0" tIns="0" rIns="0" bIns="0" rtlCol="0" anchor="t"/>
            <a:lstStyle/>
            <a:p>
              <a:pPr marL="0" indent="0" algn="ctr" rtl="1">
                <a:lnSpc>
                  <a:spcPct val="150000"/>
                </a:lnSpc>
                <a:buNone/>
              </a:pPr>
              <a:r>
                <a:rPr lang="en-US" sz="1600" dirty="0">
                  <a:solidFill>
                    <a:srgbClr val="15213F"/>
                  </a:solidFill>
                  <a:latin typeface="Alexandria" pitchFamily="34" charset="0"/>
                  <a:ea typeface="Alexandria" pitchFamily="34" charset="-122"/>
                  <a:cs typeface="Alexandria" pitchFamily="34" charset="-120"/>
                </a:rPr>
                <a:t>استراتيجيات هجينة بين القديم والجديد</a:t>
              </a:r>
              <a:endParaRPr lang="en-US" sz="1600" dirty="0"/>
            </a:p>
          </p:txBody>
        </p:sp>
        <p:sp>
          <p:nvSpPr>
            <p:cNvPr id="27" name="Text 7"/>
            <p:cNvSpPr/>
            <p:nvPr/>
          </p:nvSpPr>
          <p:spPr>
            <a:xfrm>
              <a:off x="944285" y="7180183"/>
              <a:ext cx="12741712" cy="563880"/>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التحول من الإعلام التقليدي إلى النماذج اللامركزية ليس قفزة واحدة، بل رحلة تدريجية تتطلب تخطيطاً استراتيجياً وتنفيذاً مرحلياً. المؤسسات الناجحة تبني جسوراً بين الحاضر والمستقبل بدلاً من حرق السفن.</a:t>
              </a:r>
              <a:endParaRPr lang="en-US" sz="1600" dirty="0"/>
            </a:p>
          </p:txBody>
        </p:sp>
      </p:grpSp>
    </p:spTree>
    <p:extLst>
      <p:ext uri="{BB962C8B-B14F-4D97-AF65-F5344CB8AC3E}">
        <p14:creationId xmlns:p14="http://schemas.microsoft.com/office/powerpoint/2010/main" val="20987095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92740-11E0-A854-79CD-FC612A48D9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011400-31ED-EFE8-678F-1F9D81FA45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6335D5A-CD45-196A-B7FB-8976EAA0B617}"/>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963DBB9-82C1-DED1-7DF7-77F9C9D877D0}"/>
              </a:ext>
            </a:extLst>
          </p:cNvPr>
          <p:cNvSpPr/>
          <p:nvPr/>
        </p:nvSpPr>
        <p:spPr>
          <a:xfrm>
            <a:off x="735979" y="1155869"/>
            <a:ext cx="10738625"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7A5A482-C5DB-71D2-2100-3D4F53B665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547625-F84E-74BB-F104-DB8D9993A212}"/>
              </a:ext>
            </a:extLst>
          </p:cNvPr>
          <p:cNvSpPr txBox="1"/>
          <p:nvPr/>
        </p:nvSpPr>
        <p:spPr>
          <a:xfrm>
            <a:off x="2126680" y="410271"/>
            <a:ext cx="7251495"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الجمهور ما بين الإعلام التقليدي والإعلام الجديد</a:t>
            </a:r>
            <a:endParaRPr lang="en-US" sz="2400" b="1" dirty="0"/>
          </a:p>
        </p:txBody>
      </p:sp>
      <p:sp>
        <p:nvSpPr>
          <p:cNvPr id="2" name="Text 2">
            <a:extLst>
              <a:ext uri="{FF2B5EF4-FFF2-40B4-BE49-F238E27FC236}">
                <a16:creationId xmlns:a16="http://schemas.microsoft.com/office/drawing/2014/main" id="{611D4C45-9533-E36D-AC7B-3665F17C3595}"/>
              </a:ext>
            </a:extLst>
          </p:cNvPr>
          <p:cNvSpPr/>
          <p:nvPr/>
        </p:nvSpPr>
        <p:spPr>
          <a:xfrm>
            <a:off x="6978608" y="1384718"/>
            <a:ext cx="4391978" cy="429816"/>
          </a:xfrm>
          <a:prstGeom prst="rect">
            <a:avLst/>
          </a:prstGeom>
          <a:noFill/>
          <a:ln/>
        </p:spPr>
        <p:txBody>
          <a:bodyPr wrap="none" lIns="0" tIns="0" rIns="0" bIns="0" rtlCol="0" anchor="t"/>
          <a:lstStyle/>
          <a:p>
            <a:pPr marL="0" indent="0" algn="r" rtl="1">
              <a:lnSpc>
                <a:spcPts val="3350"/>
              </a:lnSpc>
              <a:buNone/>
            </a:pPr>
            <a:r>
              <a:rPr lang="en-US" sz="2000" b="1" dirty="0">
                <a:solidFill>
                  <a:srgbClr val="403CCF"/>
                </a:solidFill>
                <a:latin typeface="Alexandria" pitchFamily="34" charset="0"/>
                <a:ea typeface="Alexandria" pitchFamily="34" charset="-122"/>
                <a:cs typeface="Alexandria" pitchFamily="34" charset="-120"/>
              </a:rPr>
              <a:t>الجمهور في الإعلام التقليدي</a:t>
            </a:r>
            <a:endParaRPr lang="en-US" sz="2000" b="1" dirty="0"/>
          </a:p>
        </p:txBody>
      </p:sp>
      <p:grpSp>
        <p:nvGrpSpPr>
          <p:cNvPr id="11" name="Group 10">
            <a:extLst>
              <a:ext uri="{FF2B5EF4-FFF2-40B4-BE49-F238E27FC236}">
                <a16:creationId xmlns:a16="http://schemas.microsoft.com/office/drawing/2014/main" id="{8E847D7C-A86B-FBB2-96AA-4116597B87C6}"/>
              </a:ext>
            </a:extLst>
          </p:cNvPr>
          <p:cNvGrpSpPr/>
          <p:nvPr/>
        </p:nvGrpSpPr>
        <p:grpSpPr>
          <a:xfrm>
            <a:off x="4460489" y="2354983"/>
            <a:ext cx="6565652" cy="2688484"/>
            <a:chOff x="550069" y="1465064"/>
            <a:chExt cx="5904071" cy="1808440"/>
          </a:xfrm>
        </p:grpSpPr>
        <p:sp>
          <p:nvSpPr>
            <p:cNvPr id="4" name="Text 3"/>
            <p:cNvSpPr/>
            <p:nvPr/>
          </p:nvSpPr>
          <p:spPr>
            <a:xfrm>
              <a:off x="4391144" y="1465064"/>
              <a:ext cx="2062996" cy="257889"/>
            </a:xfrm>
            <a:prstGeom prst="rect">
              <a:avLst/>
            </a:prstGeom>
            <a:noFill/>
            <a:ln/>
          </p:spPr>
          <p:txBody>
            <a:bodyPr wrap="none" lIns="0" tIns="0" rIns="0" bIns="0" rtlCol="0" anchor="t"/>
            <a:lstStyle/>
            <a:p>
              <a:pPr marL="0" indent="0" algn="just" rtl="1">
                <a:lnSpc>
                  <a:spcPts val="2000"/>
                </a:lnSpc>
                <a:buNone/>
              </a:pPr>
              <a:r>
                <a:rPr lang="en-US" sz="1600" dirty="0">
                  <a:solidFill>
                    <a:srgbClr val="403CCF"/>
                  </a:solidFill>
                  <a:latin typeface="Alexandria" pitchFamily="34" charset="0"/>
                  <a:ea typeface="Alexandria" pitchFamily="34" charset="-122"/>
                  <a:cs typeface="Alexandria" pitchFamily="34" charset="-120"/>
                </a:rPr>
                <a:t>التعريف</a:t>
              </a:r>
              <a:endParaRPr lang="en-US" sz="1600" dirty="0"/>
            </a:p>
          </p:txBody>
        </p:sp>
        <p:sp>
          <p:nvSpPr>
            <p:cNvPr id="6" name="Text 4"/>
            <p:cNvSpPr/>
            <p:nvPr/>
          </p:nvSpPr>
          <p:spPr>
            <a:xfrm>
              <a:off x="550069" y="1860471"/>
              <a:ext cx="5904071" cy="440055"/>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في سياق وسائل الإعلام التقليدية، يمكن تعريف الجمهور على أنه المستقبل المحتمل للمحتوى الإعلامي.</a:t>
              </a:r>
              <a:endParaRPr lang="en-US" sz="1600" dirty="0"/>
            </a:p>
          </p:txBody>
        </p:sp>
        <p:sp>
          <p:nvSpPr>
            <p:cNvPr id="7" name="Text 5"/>
            <p:cNvSpPr/>
            <p:nvPr/>
          </p:nvSpPr>
          <p:spPr>
            <a:xfrm>
              <a:off x="4391144" y="2438043"/>
              <a:ext cx="2062996" cy="257889"/>
            </a:xfrm>
            <a:prstGeom prst="rect">
              <a:avLst/>
            </a:prstGeom>
            <a:noFill/>
            <a:ln/>
          </p:spPr>
          <p:txBody>
            <a:bodyPr wrap="none" lIns="0" tIns="0" rIns="0" bIns="0" rtlCol="0" anchor="t"/>
            <a:lstStyle/>
            <a:p>
              <a:pPr marL="0" indent="0" algn="just" rtl="1">
                <a:lnSpc>
                  <a:spcPts val="2000"/>
                </a:lnSpc>
                <a:buNone/>
              </a:pPr>
              <a:r>
                <a:rPr lang="en-US" sz="1600" dirty="0">
                  <a:solidFill>
                    <a:srgbClr val="403CCF"/>
                  </a:solidFill>
                  <a:latin typeface="Alexandria" pitchFamily="34" charset="0"/>
                  <a:ea typeface="Alexandria" pitchFamily="34" charset="-122"/>
                  <a:cs typeface="Alexandria" pitchFamily="34" charset="-120"/>
                </a:rPr>
                <a:t>التحديد</a:t>
              </a:r>
              <a:endParaRPr lang="en-US" sz="1600" dirty="0"/>
            </a:p>
          </p:txBody>
        </p:sp>
        <p:sp>
          <p:nvSpPr>
            <p:cNvPr id="8" name="Text 6"/>
            <p:cNvSpPr/>
            <p:nvPr/>
          </p:nvSpPr>
          <p:spPr>
            <a:xfrm>
              <a:off x="550069" y="2833449"/>
              <a:ext cx="5904071" cy="440055"/>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يتم تحديد جمهور وسائل الإعلام التقليدية بناءً على عدة عوامل، مثل: العمر، الجنس، الموقع الجغرافي، والاهتمامات.</a:t>
              </a:r>
              <a:endParaRPr lang="en-US" sz="1600" dirty="0"/>
            </a:p>
          </p:txBody>
        </p:sp>
      </p:grpSp>
      <p:pic>
        <p:nvPicPr>
          <p:cNvPr id="9" name="Picture 8">
            <a:extLst>
              <a:ext uri="{FF2B5EF4-FFF2-40B4-BE49-F238E27FC236}">
                <a16:creationId xmlns:a16="http://schemas.microsoft.com/office/drawing/2014/main" id="{F739450B-BF96-362A-FC06-B2C944B449BA}"/>
              </a:ext>
            </a:extLst>
          </p:cNvPr>
          <p:cNvPicPr>
            <a:picLocks noChangeAspect="1"/>
          </p:cNvPicPr>
          <p:nvPr/>
        </p:nvPicPr>
        <p:blipFill>
          <a:blip r:embed="rId3"/>
          <a:stretch>
            <a:fillRect/>
          </a:stretch>
        </p:blipFill>
        <p:spPr>
          <a:xfrm>
            <a:off x="1081668" y="2202058"/>
            <a:ext cx="2930358" cy="29303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115449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E7AC0-57CB-9BBD-12D3-C74A3F941F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C3A022-AE8E-836E-EE5D-3D145008394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FBF812C-301F-B354-BE5B-142E412CE465}"/>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630BD9B-9ED8-D46D-AE22-B0C3EBE9CD56}"/>
              </a:ext>
            </a:extLst>
          </p:cNvPr>
          <p:cNvSpPr/>
          <p:nvPr/>
        </p:nvSpPr>
        <p:spPr>
          <a:xfrm>
            <a:off x="735979" y="1155869"/>
            <a:ext cx="10738625"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9ABEA1A-F5A5-6CC4-EF24-5D8802ABD5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F89791B-3A28-576B-998C-34CE2081D44E}"/>
              </a:ext>
            </a:extLst>
          </p:cNvPr>
          <p:cNvSpPr txBox="1"/>
          <p:nvPr/>
        </p:nvSpPr>
        <p:spPr>
          <a:xfrm>
            <a:off x="2126680" y="410271"/>
            <a:ext cx="7251495"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الجمهور ما بين الإعلام التقليدي والإعلام الجديد</a:t>
            </a:r>
            <a:endParaRPr lang="en-US" sz="2400" b="1" dirty="0"/>
          </a:p>
        </p:txBody>
      </p:sp>
      <p:sp>
        <p:nvSpPr>
          <p:cNvPr id="4" name="Text 2"/>
          <p:cNvSpPr/>
          <p:nvPr/>
        </p:nvSpPr>
        <p:spPr>
          <a:xfrm>
            <a:off x="8056602" y="1256997"/>
            <a:ext cx="3261886" cy="716769"/>
          </a:xfrm>
          <a:prstGeom prst="rect">
            <a:avLst/>
          </a:prstGeom>
          <a:noFill/>
          <a:ln/>
        </p:spPr>
        <p:txBody>
          <a:bodyPr wrap="none" lIns="0" tIns="0" rIns="0" bIns="0" rtlCol="0" anchor="t"/>
          <a:lstStyle/>
          <a:p>
            <a:pPr marL="0" indent="0" algn="r" rtl="1">
              <a:lnSpc>
                <a:spcPts val="4850"/>
              </a:lnSpc>
              <a:buNone/>
            </a:pPr>
            <a:r>
              <a:rPr lang="en-US" sz="2000" b="1" dirty="0">
                <a:solidFill>
                  <a:srgbClr val="403CCF"/>
                </a:solidFill>
                <a:latin typeface="Alexandria" pitchFamily="34" charset="0"/>
                <a:ea typeface="Alexandria" pitchFamily="34" charset="-122"/>
                <a:cs typeface="Alexandria" pitchFamily="34" charset="-120"/>
              </a:rPr>
              <a:t>الجمهور في الإعلام الجديد</a:t>
            </a:r>
            <a:endParaRPr lang="en-US" sz="2000" b="1" dirty="0"/>
          </a:p>
        </p:txBody>
      </p:sp>
      <p:grpSp>
        <p:nvGrpSpPr>
          <p:cNvPr id="19" name="Group 18">
            <a:extLst>
              <a:ext uri="{FF2B5EF4-FFF2-40B4-BE49-F238E27FC236}">
                <a16:creationId xmlns:a16="http://schemas.microsoft.com/office/drawing/2014/main" id="{C548C8F9-0765-234F-9DC1-7103FB098721}"/>
              </a:ext>
            </a:extLst>
          </p:cNvPr>
          <p:cNvGrpSpPr/>
          <p:nvPr/>
        </p:nvGrpSpPr>
        <p:grpSpPr>
          <a:xfrm>
            <a:off x="883241" y="2176790"/>
            <a:ext cx="10425518" cy="3934078"/>
            <a:chOff x="892969" y="2516743"/>
            <a:chExt cx="12943641" cy="4581406"/>
          </a:xfrm>
        </p:grpSpPr>
        <p:sp>
          <p:nvSpPr>
            <p:cNvPr id="2" name="Shape 3"/>
            <p:cNvSpPr/>
            <p:nvPr/>
          </p:nvSpPr>
          <p:spPr>
            <a:xfrm>
              <a:off x="9489162" y="2516743"/>
              <a:ext cx="2173724" cy="1461016"/>
            </a:xfrm>
            <a:prstGeom prst="roundRect">
              <a:avLst>
                <a:gd name="adj" fmla="val 2038"/>
              </a:avLst>
            </a:prstGeom>
            <a:solidFill>
              <a:srgbClr val="EAE8F3"/>
            </a:solidFill>
            <a:ln/>
          </p:spPr>
          <p:txBody>
            <a:bodyPr/>
            <a:lstStyle/>
            <a:p>
              <a:pPr algn="just"/>
              <a:endParaRPr lang="en-US" sz="1600"/>
            </a:p>
          </p:txBody>
        </p:sp>
        <p:pic>
          <p:nvPicPr>
            <p:cNvPr id="6"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36543" y="3107650"/>
              <a:ext cx="279083" cy="279083"/>
            </a:xfrm>
            <a:prstGeom prst="rect">
              <a:avLst/>
            </a:prstGeom>
          </p:spPr>
        </p:pic>
        <p:sp>
          <p:nvSpPr>
            <p:cNvPr id="7" name="Text 4"/>
            <p:cNvSpPr/>
            <p:nvPr/>
          </p:nvSpPr>
          <p:spPr>
            <a:xfrm>
              <a:off x="6809899" y="2715101"/>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المستخدم (User)</a:t>
              </a:r>
              <a:endParaRPr lang="en-US" sz="1600" dirty="0"/>
            </a:p>
          </p:txBody>
        </p:sp>
        <p:sp>
          <p:nvSpPr>
            <p:cNvPr id="8" name="Text 5"/>
            <p:cNvSpPr/>
            <p:nvPr/>
          </p:nvSpPr>
          <p:spPr>
            <a:xfrm>
              <a:off x="992148" y="3144322"/>
              <a:ext cx="8298656"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الأفراد الذين يتفاعلون مع المحتوى على منصات الإعلام الجديد. هؤلاء يمكن أن يكونوا مستهلكين للمعلومات أو منتجين لها</a:t>
              </a:r>
              <a:endParaRPr lang="en-US" sz="1600" dirty="0"/>
            </a:p>
          </p:txBody>
        </p:sp>
        <p:sp>
          <p:nvSpPr>
            <p:cNvPr id="9" name="Shape 6"/>
            <p:cNvSpPr/>
            <p:nvPr/>
          </p:nvSpPr>
          <p:spPr>
            <a:xfrm>
              <a:off x="892969" y="3968234"/>
              <a:ext cx="8497014" cy="11430"/>
            </a:xfrm>
            <a:prstGeom prst="roundRect">
              <a:avLst>
                <a:gd name="adj" fmla="val 260465"/>
              </a:avLst>
            </a:prstGeom>
            <a:solidFill>
              <a:srgbClr val="D0CED9"/>
            </a:solidFill>
            <a:ln/>
          </p:spPr>
          <p:txBody>
            <a:bodyPr/>
            <a:lstStyle/>
            <a:p>
              <a:pPr algn="just"/>
              <a:endParaRPr lang="en-US" sz="1600"/>
            </a:p>
          </p:txBody>
        </p:sp>
        <p:sp>
          <p:nvSpPr>
            <p:cNvPr id="10" name="Shape 7"/>
            <p:cNvSpPr/>
            <p:nvPr/>
          </p:nvSpPr>
          <p:spPr>
            <a:xfrm>
              <a:off x="8402241" y="4076938"/>
              <a:ext cx="4347567" cy="1461016"/>
            </a:xfrm>
            <a:prstGeom prst="roundRect">
              <a:avLst>
                <a:gd name="adj" fmla="val 2038"/>
              </a:avLst>
            </a:prstGeom>
            <a:solidFill>
              <a:srgbClr val="EAE8F3"/>
            </a:solidFill>
            <a:ln/>
          </p:spPr>
          <p:txBody>
            <a:bodyPr/>
            <a:lstStyle/>
            <a:p>
              <a:pPr algn="just"/>
              <a:endParaRPr lang="en-US" sz="1600"/>
            </a:p>
          </p:txBody>
        </p:sp>
        <p:pic>
          <p:nvPicPr>
            <p:cNvPr id="11"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36543" y="4667845"/>
              <a:ext cx="279083" cy="279083"/>
            </a:xfrm>
            <a:prstGeom prst="rect">
              <a:avLst/>
            </a:prstGeom>
          </p:spPr>
        </p:pic>
        <p:sp>
          <p:nvSpPr>
            <p:cNvPr id="12" name="Text 8"/>
            <p:cNvSpPr/>
            <p:nvPr/>
          </p:nvSpPr>
          <p:spPr>
            <a:xfrm>
              <a:off x="5722977" y="4275296"/>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المدون (Blogger)</a:t>
              </a:r>
              <a:endParaRPr lang="en-US" sz="1600" dirty="0"/>
            </a:p>
          </p:txBody>
        </p:sp>
        <p:sp>
          <p:nvSpPr>
            <p:cNvPr id="13" name="Text 9"/>
            <p:cNvSpPr/>
            <p:nvPr/>
          </p:nvSpPr>
          <p:spPr>
            <a:xfrm>
              <a:off x="992148" y="4704517"/>
              <a:ext cx="7211735"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شخص يكتب محتوى على مدونته الخاصة أو منصات التدوين، ويساهم في تشكيل الآراء العامة حول موضوعات معينة</a:t>
              </a:r>
              <a:endParaRPr lang="en-US" sz="1600" dirty="0"/>
            </a:p>
          </p:txBody>
        </p:sp>
        <p:sp>
          <p:nvSpPr>
            <p:cNvPr id="14" name="Shape 10"/>
            <p:cNvSpPr/>
            <p:nvPr/>
          </p:nvSpPr>
          <p:spPr>
            <a:xfrm>
              <a:off x="892969" y="5528429"/>
              <a:ext cx="7410093" cy="11430"/>
            </a:xfrm>
            <a:prstGeom prst="roundRect">
              <a:avLst>
                <a:gd name="adj" fmla="val 260465"/>
              </a:avLst>
            </a:prstGeom>
            <a:solidFill>
              <a:srgbClr val="D0CED9"/>
            </a:solidFill>
            <a:ln/>
          </p:spPr>
          <p:txBody>
            <a:bodyPr/>
            <a:lstStyle/>
            <a:p>
              <a:pPr algn="just"/>
              <a:endParaRPr lang="en-US" sz="1600"/>
            </a:p>
          </p:txBody>
        </p:sp>
        <p:sp>
          <p:nvSpPr>
            <p:cNvPr id="15" name="Shape 11"/>
            <p:cNvSpPr/>
            <p:nvPr/>
          </p:nvSpPr>
          <p:spPr>
            <a:xfrm>
              <a:off x="7315200" y="5637133"/>
              <a:ext cx="6521410" cy="1461016"/>
            </a:xfrm>
            <a:prstGeom prst="roundRect">
              <a:avLst>
                <a:gd name="adj" fmla="val 2038"/>
              </a:avLst>
            </a:prstGeom>
            <a:solidFill>
              <a:srgbClr val="EAE8F3"/>
            </a:solidFill>
            <a:ln/>
          </p:spPr>
          <p:txBody>
            <a:bodyPr/>
            <a:lstStyle/>
            <a:p>
              <a:pPr algn="just"/>
              <a:endParaRPr lang="en-US" sz="1600"/>
            </a:p>
          </p:txBody>
        </p:sp>
        <p:pic>
          <p:nvPicPr>
            <p:cNvPr id="16"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36423" y="6228040"/>
              <a:ext cx="279083" cy="279083"/>
            </a:xfrm>
            <a:prstGeom prst="rect">
              <a:avLst/>
            </a:prstGeom>
          </p:spPr>
        </p:pic>
        <p:sp>
          <p:nvSpPr>
            <p:cNvPr id="17" name="Text 12"/>
            <p:cNvSpPr/>
            <p:nvPr/>
          </p:nvSpPr>
          <p:spPr>
            <a:xfrm>
              <a:off x="4635937" y="5835491"/>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المؤثر (Influencer)</a:t>
              </a:r>
              <a:endParaRPr lang="en-US" sz="1600" dirty="0"/>
            </a:p>
          </p:txBody>
        </p:sp>
        <p:sp>
          <p:nvSpPr>
            <p:cNvPr id="20" name="Text 13"/>
            <p:cNvSpPr/>
            <p:nvPr/>
          </p:nvSpPr>
          <p:spPr>
            <a:xfrm>
              <a:off x="992148" y="6264712"/>
              <a:ext cx="612469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مستخدم لديه عدد كبير من المتابعين على وسائل التواصل الاجتماعي، ويستخدم هذه المتابعة للتأثير على آراء وسلوكيات الآخرين</a:t>
              </a:r>
              <a:endParaRPr lang="en-US" sz="1600" dirty="0"/>
            </a:p>
          </p:txBody>
        </p:sp>
      </p:grpSp>
    </p:spTree>
    <p:extLst>
      <p:ext uri="{BB962C8B-B14F-4D97-AF65-F5344CB8AC3E}">
        <p14:creationId xmlns:p14="http://schemas.microsoft.com/office/powerpoint/2010/main" val="38761216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98219-A107-8200-F85C-2DD66A2441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134394-B43E-1828-CCE4-77E25D3BE84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1B010B-67E1-84EE-DB38-0BF167EE7666}"/>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F76DF43-F5F4-2217-AD35-85D43CCD8896}"/>
              </a:ext>
            </a:extLst>
          </p:cNvPr>
          <p:cNvSpPr/>
          <p:nvPr/>
        </p:nvSpPr>
        <p:spPr>
          <a:xfrm>
            <a:off x="735979" y="1155869"/>
            <a:ext cx="10738625"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D941CBD-7016-387C-7DA6-7B0CE626BD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BBDD66A-CEDD-63C1-E7D6-847CEC1DEA43}"/>
              </a:ext>
            </a:extLst>
          </p:cNvPr>
          <p:cNvSpPr txBox="1"/>
          <p:nvPr/>
        </p:nvSpPr>
        <p:spPr>
          <a:xfrm>
            <a:off x="2126680" y="410271"/>
            <a:ext cx="7251495"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الجمهور ما بين الإعلام التقليدي والإعلام الجديد</a:t>
            </a:r>
            <a:endParaRPr lang="en-US" sz="2400" b="1" dirty="0"/>
          </a:p>
        </p:txBody>
      </p:sp>
      <p:sp>
        <p:nvSpPr>
          <p:cNvPr id="4" name="Text 2">
            <a:extLst>
              <a:ext uri="{FF2B5EF4-FFF2-40B4-BE49-F238E27FC236}">
                <a16:creationId xmlns:a16="http://schemas.microsoft.com/office/drawing/2014/main" id="{DB798655-F2A0-34DA-871D-2E197722D679}"/>
              </a:ext>
            </a:extLst>
          </p:cNvPr>
          <p:cNvSpPr/>
          <p:nvPr/>
        </p:nvSpPr>
        <p:spPr>
          <a:xfrm>
            <a:off x="8056602" y="1256997"/>
            <a:ext cx="3261886" cy="716769"/>
          </a:xfrm>
          <a:prstGeom prst="rect">
            <a:avLst/>
          </a:prstGeom>
          <a:noFill/>
          <a:ln/>
        </p:spPr>
        <p:txBody>
          <a:bodyPr wrap="none" lIns="0" tIns="0" rIns="0" bIns="0" rtlCol="0" anchor="t"/>
          <a:lstStyle/>
          <a:p>
            <a:pPr marL="0" indent="0" algn="r" rtl="1">
              <a:lnSpc>
                <a:spcPts val="4850"/>
              </a:lnSpc>
              <a:buNone/>
            </a:pPr>
            <a:r>
              <a:rPr lang="en-US" sz="2000" b="1" dirty="0">
                <a:solidFill>
                  <a:srgbClr val="403CCF"/>
                </a:solidFill>
                <a:latin typeface="Alexandria" pitchFamily="34" charset="0"/>
                <a:ea typeface="Alexandria" pitchFamily="34" charset="-122"/>
                <a:cs typeface="Alexandria" pitchFamily="34" charset="-120"/>
              </a:rPr>
              <a:t>الجمهور في الإعلام الجديد</a:t>
            </a:r>
            <a:endParaRPr lang="en-US" sz="2000" b="1" dirty="0"/>
          </a:p>
        </p:txBody>
      </p:sp>
      <p:grpSp>
        <p:nvGrpSpPr>
          <p:cNvPr id="21" name="Group 20">
            <a:extLst>
              <a:ext uri="{FF2B5EF4-FFF2-40B4-BE49-F238E27FC236}">
                <a16:creationId xmlns:a16="http://schemas.microsoft.com/office/drawing/2014/main" id="{DE1E1C95-B9FC-285E-7373-A3000BFD7ACD}"/>
              </a:ext>
            </a:extLst>
          </p:cNvPr>
          <p:cNvGrpSpPr/>
          <p:nvPr/>
        </p:nvGrpSpPr>
        <p:grpSpPr>
          <a:xfrm>
            <a:off x="3762067" y="2264201"/>
            <a:ext cx="7556421" cy="3437930"/>
            <a:chOff x="793790" y="3390900"/>
            <a:chExt cx="7556421" cy="3437930"/>
          </a:xfrm>
        </p:grpSpPr>
        <p:sp>
          <p:nvSpPr>
            <p:cNvPr id="22" name="Shape 3"/>
            <p:cNvSpPr/>
            <p:nvPr/>
          </p:nvSpPr>
          <p:spPr>
            <a:xfrm>
              <a:off x="793790" y="3390900"/>
              <a:ext cx="7556421" cy="1778556"/>
            </a:xfrm>
            <a:prstGeom prst="roundRect">
              <a:avLst>
                <a:gd name="adj" fmla="val 1674"/>
              </a:avLst>
            </a:prstGeom>
            <a:solidFill>
              <a:srgbClr val="EAE8F3"/>
            </a:solidFill>
            <a:ln/>
          </p:spPr>
          <p:txBody>
            <a:bodyPr/>
            <a:lstStyle/>
            <a:p>
              <a:endParaRPr lang="en-US"/>
            </a:p>
          </p:txBody>
        </p:sp>
        <p:sp>
          <p:nvSpPr>
            <p:cNvPr id="24" name="Text 4"/>
            <p:cNvSpPr/>
            <p:nvPr/>
          </p:nvSpPr>
          <p:spPr>
            <a:xfrm>
              <a:off x="3831431" y="3589258"/>
              <a:ext cx="4320421"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المواطن الصحفي (Citizen Journalist)</a:t>
              </a:r>
              <a:endParaRPr lang="en-US" sz="1950" dirty="0"/>
            </a:p>
          </p:txBody>
        </p:sp>
        <p:sp>
          <p:nvSpPr>
            <p:cNvPr id="26" name="Text 5"/>
            <p:cNvSpPr/>
            <p:nvPr/>
          </p:nvSpPr>
          <p:spPr>
            <a:xfrm>
              <a:off x="992148" y="4018478"/>
              <a:ext cx="7159704"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يشير إلى الأفراد الذين يقومون بتغطية الأحداث ونشر الأخبار عبر منصاتهم الخاصة دون أن يكونوا مرتبطين بمؤسسة إعلامية تقليدية. وهذا يشمل استخدام الهواتف الذكية لنشر الصور والفيديوهات عن الأحداث الجارية.</a:t>
              </a:r>
              <a:endParaRPr lang="en-US" sz="1550" dirty="0"/>
            </a:p>
          </p:txBody>
        </p:sp>
        <p:sp>
          <p:nvSpPr>
            <p:cNvPr id="27" name="Shape 6"/>
            <p:cNvSpPr/>
            <p:nvPr/>
          </p:nvSpPr>
          <p:spPr>
            <a:xfrm>
              <a:off x="793790" y="5367814"/>
              <a:ext cx="7556421" cy="1461016"/>
            </a:xfrm>
            <a:prstGeom prst="roundRect">
              <a:avLst>
                <a:gd name="adj" fmla="val 2038"/>
              </a:avLst>
            </a:prstGeom>
            <a:solidFill>
              <a:srgbClr val="EAE8F3"/>
            </a:solidFill>
            <a:ln/>
          </p:spPr>
          <p:txBody>
            <a:bodyPr/>
            <a:lstStyle/>
            <a:p>
              <a:endParaRPr lang="en-US"/>
            </a:p>
          </p:txBody>
        </p:sp>
        <p:sp>
          <p:nvSpPr>
            <p:cNvPr id="28" name="Text 7"/>
            <p:cNvSpPr/>
            <p:nvPr/>
          </p:nvSpPr>
          <p:spPr>
            <a:xfrm>
              <a:off x="3515201" y="5566172"/>
              <a:ext cx="4636651"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الجمهور التفاعلي (Interactive Audience)</a:t>
              </a:r>
              <a:endParaRPr lang="en-US" sz="1950" dirty="0"/>
            </a:p>
          </p:txBody>
        </p:sp>
        <p:sp>
          <p:nvSpPr>
            <p:cNvPr id="29" name="Text 8"/>
            <p:cNvSpPr/>
            <p:nvPr/>
          </p:nvSpPr>
          <p:spPr>
            <a:xfrm>
              <a:off x="992148" y="5995392"/>
              <a:ext cx="715970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يشير إلى الجمهور الذي يشارك بنشاط في إنشاء وتوزيع المحتوى، مما يعكس تحولات في كيفية استهلاك المعلومات والتفاعل معها.</a:t>
              </a:r>
              <a:endParaRPr lang="en-US" sz="1550" dirty="0"/>
            </a:p>
          </p:txBody>
        </p:sp>
      </p:grpSp>
      <p:pic>
        <p:nvPicPr>
          <p:cNvPr id="30" name="Picture 29">
            <a:extLst>
              <a:ext uri="{FF2B5EF4-FFF2-40B4-BE49-F238E27FC236}">
                <a16:creationId xmlns:a16="http://schemas.microsoft.com/office/drawing/2014/main" id="{D7739418-DF94-D59C-A55F-F3CA6039DA24}"/>
              </a:ext>
            </a:extLst>
          </p:cNvPr>
          <p:cNvPicPr>
            <a:picLocks noChangeAspect="1"/>
          </p:cNvPicPr>
          <p:nvPr/>
        </p:nvPicPr>
        <p:blipFill>
          <a:blip r:embed="rId3"/>
          <a:stretch>
            <a:fillRect/>
          </a:stretch>
        </p:blipFill>
        <p:spPr>
          <a:xfrm>
            <a:off x="776265" y="1996611"/>
            <a:ext cx="2597121" cy="38956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28807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73F61-FA0D-D0D8-C6C1-21D517C1A73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86FDDF-FE82-8BD1-DBB2-4A3DAED2E3B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DC1AF0-3B20-19E7-A5D0-1D7666D7FDF5}"/>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3DD8B28-6B03-2F29-604A-1EF9396BE6A7}"/>
              </a:ext>
            </a:extLst>
          </p:cNvPr>
          <p:cNvSpPr/>
          <p:nvPr/>
        </p:nvSpPr>
        <p:spPr>
          <a:xfrm>
            <a:off x="379141" y="1144602"/>
            <a:ext cx="11351942"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63D08A6-C52A-6048-EA29-ACAC18A692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8508B1F-E0D0-755C-8BAF-923B08860895}"/>
              </a:ext>
            </a:extLst>
          </p:cNvPr>
          <p:cNvSpPr txBox="1"/>
          <p:nvPr/>
        </p:nvSpPr>
        <p:spPr>
          <a:xfrm>
            <a:off x="2519644" y="457061"/>
            <a:ext cx="4764774"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تحليل الجمهور</a:t>
            </a:r>
            <a:endParaRPr lang="en-US" sz="2400" b="1" dirty="0"/>
          </a:p>
        </p:txBody>
      </p:sp>
      <p:sp>
        <p:nvSpPr>
          <p:cNvPr id="2" name="Text 0">
            <a:extLst>
              <a:ext uri="{FF2B5EF4-FFF2-40B4-BE49-F238E27FC236}">
                <a16:creationId xmlns:a16="http://schemas.microsoft.com/office/drawing/2014/main" id="{4771A9B2-03AD-A10E-DE96-C775D06918FC}"/>
              </a:ext>
            </a:extLst>
          </p:cNvPr>
          <p:cNvSpPr/>
          <p:nvPr/>
        </p:nvSpPr>
        <p:spPr>
          <a:xfrm>
            <a:off x="3809068" y="1235506"/>
            <a:ext cx="7556421" cy="774911"/>
          </a:xfrm>
          <a:prstGeom prst="rect">
            <a:avLst/>
          </a:prstGeom>
          <a:noFill/>
          <a:ln/>
        </p:spPr>
        <p:txBody>
          <a:bodyPr wrap="square" lIns="0" tIns="0" rIns="0" bIns="0" rtlCol="0" anchor="t"/>
          <a:lstStyle/>
          <a:p>
            <a:pPr marL="0" indent="0" algn="r" rtl="1">
              <a:lnSpc>
                <a:spcPts val="4850"/>
              </a:lnSpc>
              <a:buNone/>
            </a:pPr>
            <a:r>
              <a:rPr lang="en-US" sz="2400" b="1">
                <a:solidFill>
                  <a:srgbClr val="3257B8"/>
                </a:solidFill>
                <a:latin typeface="Alexandria Bold" pitchFamily="34" charset="0"/>
                <a:ea typeface="Alexandria Bold" pitchFamily="34" charset="-122"/>
                <a:cs typeface="Alexandria Bold" pitchFamily="34" charset="-120"/>
              </a:rPr>
              <a:t>السلوك الرقمي </a:t>
            </a:r>
            <a:r>
              <a:rPr lang="en-US" sz="2400" b="1" dirty="0">
                <a:solidFill>
                  <a:srgbClr val="3257B8"/>
                </a:solidFill>
                <a:latin typeface="Alexandria Bold" pitchFamily="34" charset="0"/>
                <a:ea typeface="Alexandria Bold" pitchFamily="34" charset="-122"/>
                <a:cs typeface="Alexandria Bold" pitchFamily="34" charset="-120"/>
              </a:rPr>
              <a:t>المفتاح الحقيقي</a:t>
            </a:r>
            <a:endParaRPr lang="en-US" sz="2400" dirty="0"/>
          </a:p>
        </p:txBody>
      </p:sp>
      <p:grpSp>
        <p:nvGrpSpPr>
          <p:cNvPr id="7" name="Group 6">
            <a:extLst>
              <a:ext uri="{FF2B5EF4-FFF2-40B4-BE49-F238E27FC236}">
                <a16:creationId xmlns:a16="http://schemas.microsoft.com/office/drawing/2014/main" id="{152222CE-00D3-3366-1EE1-D08121F9AE6C}"/>
              </a:ext>
            </a:extLst>
          </p:cNvPr>
          <p:cNvGrpSpPr/>
          <p:nvPr/>
        </p:nvGrpSpPr>
        <p:grpSpPr>
          <a:xfrm>
            <a:off x="460917" y="1952608"/>
            <a:ext cx="10904571" cy="2025708"/>
            <a:chOff x="793790" y="3375422"/>
            <a:chExt cx="7556421" cy="2798207"/>
          </a:xfrm>
        </p:grpSpPr>
        <p:sp>
          <p:nvSpPr>
            <p:cNvPr id="4" name="Text 1"/>
            <p:cNvSpPr/>
            <p:nvPr/>
          </p:nvSpPr>
          <p:spPr>
            <a:xfrm>
              <a:off x="3598545" y="3375422"/>
              <a:ext cx="4751665" cy="372070"/>
            </a:xfrm>
            <a:prstGeom prst="rect">
              <a:avLst/>
            </a:prstGeom>
            <a:noFill/>
            <a:ln/>
          </p:spPr>
          <p:txBody>
            <a:bodyPr wrap="none" lIns="0" tIns="0" rIns="0" bIns="0" rtlCol="0" anchor="t"/>
            <a:lstStyle/>
            <a:p>
              <a:pPr marL="0" indent="0" algn="just" rtl="1">
                <a:lnSpc>
                  <a:spcPts val="2900"/>
                </a:lnSpc>
                <a:buNone/>
              </a:pPr>
              <a:r>
                <a:rPr lang="en-US" sz="1600" b="1" dirty="0">
                  <a:solidFill>
                    <a:srgbClr val="3257B8"/>
                  </a:solidFill>
                  <a:latin typeface="Alexandria Bold" pitchFamily="34" charset="0"/>
                  <a:ea typeface="Alexandria Bold" pitchFamily="34" charset="-122"/>
                  <a:cs typeface="Alexandria Bold" pitchFamily="34" charset="-120"/>
                </a:rPr>
                <a:t>ما يفعله الجمهور أهم مما يقوله</a:t>
              </a:r>
              <a:endParaRPr lang="en-US" sz="1600" dirty="0"/>
            </a:p>
          </p:txBody>
        </p:sp>
        <p:sp>
          <p:nvSpPr>
            <p:cNvPr id="6" name="Text 2"/>
            <p:cNvSpPr/>
            <p:nvPr/>
          </p:nvSpPr>
          <p:spPr>
            <a:xfrm>
              <a:off x="793790" y="4045148"/>
              <a:ext cx="755642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في العالم الرقمي، كل تفاعل يترك أثراً. النقرات، الوقت المستغرق في القراءة، نوع المحتوى الذي يُشارك، التسلسل الذي يتم به تصفح الموقع - كل هذه الإشارات تكشف أكثر بكثير من استبيان تقليدي.</a:t>
              </a:r>
              <a:endParaRPr lang="en-US" sz="1600" dirty="0"/>
            </a:p>
          </p:txBody>
        </p:sp>
        <p:sp>
          <p:nvSpPr>
            <p:cNvPr id="8" name="Text 3"/>
            <p:cNvSpPr/>
            <p:nvPr/>
          </p:nvSpPr>
          <p:spPr>
            <a:xfrm>
              <a:off x="793790" y="5221010"/>
              <a:ext cx="755642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السلوك الرقمي يكشف النوايا الحقيقية، الاهتمامات العميقة، والأنماط المخفية التي لا يعيها المستخدمون أنفسهم. شخص يقضي 10 دقائق في قراءة مقال عن الاستدامة يُظهر اهتماماً حقيقياً أكثر من ألف استبيان يدعي فيه الناس الاهتمام بالبيئة.</a:t>
              </a:r>
              <a:endParaRPr lang="en-US" sz="1600" dirty="0"/>
            </a:p>
          </p:txBody>
        </p:sp>
      </p:grpSp>
      <p:sp>
        <p:nvSpPr>
          <p:cNvPr id="9" name="Cloud 8">
            <a:extLst>
              <a:ext uri="{FF2B5EF4-FFF2-40B4-BE49-F238E27FC236}">
                <a16:creationId xmlns:a16="http://schemas.microsoft.com/office/drawing/2014/main" id="{34BC38F7-E454-2215-0EF0-1AA703206C2A}"/>
              </a:ext>
            </a:extLst>
          </p:cNvPr>
          <p:cNvSpPr/>
          <p:nvPr/>
        </p:nvSpPr>
        <p:spPr>
          <a:xfrm>
            <a:off x="326353" y="947492"/>
            <a:ext cx="1739590" cy="1405053"/>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a:t>السيكوغرافية ما وراء الديموغرافية</a:t>
            </a:r>
            <a:endParaRPr lang="en-US"/>
          </a:p>
        </p:txBody>
      </p:sp>
      <p:grpSp>
        <p:nvGrpSpPr>
          <p:cNvPr id="15" name="Group 14">
            <a:extLst>
              <a:ext uri="{FF2B5EF4-FFF2-40B4-BE49-F238E27FC236}">
                <a16:creationId xmlns:a16="http://schemas.microsoft.com/office/drawing/2014/main" id="{47685F24-2C52-1EAC-4F3E-39BD639577B2}"/>
              </a:ext>
            </a:extLst>
          </p:cNvPr>
          <p:cNvGrpSpPr/>
          <p:nvPr/>
        </p:nvGrpSpPr>
        <p:grpSpPr>
          <a:xfrm>
            <a:off x="379141" y="4402063"/>
            <a:ext cx="11095464" cy="2098982"/>
            <a:chOff x="6212086" y="1796653"/>
            <a:chExt cx="7632025" cy="2336720"/>
          </a:xfrm>
        </p:grpSpPr>
        <p:sp>
          <p:nvSpPr>
            <p:cNvPr id="12" name="Text 7"/>
            <p:cNvSpPr/>
            <p:nvPr/>
          </p:nvSpPr>
          <p:spPr>
            <a:xfrm>
              <a:off x="8121491" y="1796653"/>
              <a:ext cx="5722620" cy="372070"/>
            </a:xfrm>
            <a:prstGeom prst="rect">
              <a:avLst/>
            </a:prstGeom>
            <a:noFill/>
            <a:ln/>
          </p:spPr>
          <p:txBody>
            <a:bodyPr wrap="none" lIns="0" tIns="0" rIns="0" bIns="0" rtlCol="0" anchor="t"/>
            <a:lstStyle/>
            <a:p>
              <a:pPr marL="0" indent="0" algn="r" rtl="1">
                <a:lnSpc>
                  <a:spcPts val="2900"/>
                </a:lnSpc>
                <a:buNone/>
              </a:pPr>
              <a:r>
                <a:rPr lang="en-US" sz="2300" b="1" dirty="0">
                  <a:solidFill>
                    <a:srgbClr val="3257B8"/>
                  </a:solidFill>
                  <a:latin typeface="Alexandria Bold" pitchFamily="34" charset="0"/>
                  <a:ea typeface="Alexandria Bold" pitchFamily="34" charset="-122"/>
                  <a:cs typeface="Alexandria Bold" pitchFamily="34" charset="-120"/>
                </a:rPr>
                <a:t>البصمة الرقمية تكشف الهوية الحقيقية</a:t>
              </a:r>
              <a:endParaRPr lang="en-US" sz="2300" dirty="0"/>
            </a:p>
          </p:txBody>
        </p:sp>
        <p:sp>
          <p:nvSpPr>
            <p:cNvPr id="13" name="Text 8"/>
            <p:cNvSpPr/>
            <p:nvPr/>
          </p:nvSpPr>
          <p:spPr>
            <a:xfrm>
              <a:off x="6212086" y="2367082"/>
              <a:ext cx="7632025"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التحليل السايكوجرافي يتجاوز "من أنت" ليجيب على "لماذا تفعل ما تفعل". من خلال تحليل المحتوى الذي يستهلكه الأشخاص، الحسابات التي يتابعونها، الوقت الذي يقضونه في التفاعل مع موضوعات معينة، يمكن بناء صورة نفسية دقيقة.</a:t>
              </a:r>
              <a:endParaRPr lang="en-US" sz="1550" dirty="0"/>
            </a:p>
          </p:txBody>
        </p:sp>
        <p:sp>
          <p:nvSpPr>
            <p:cNvPr id="14" name="Text 9"/>
            <p:cNvSpPr/>
            <p:nvPr/>
          </p:nvSpPr>
          <p:spPr>
            <a:xfrm>
              <a:off x="6212086" y="3498294"/>
              <a:ext cx="763202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هذا الفهم العميق يسمح للعلاقات العامة بصياغة رسائل تتصل مع القيم الجوهرية للجمهور، وليس فقط مع خصائصهم السطحية.</a:t>
              </a:r>
              <a:endParaRPr lang="en-US" sz="1550" dirty="0"/>
            </a:p>
          </p:txBody>
        </p:sp>
      </p:grpSp>
    </p:spTree>
    <p:extLst>
      <p:ext uri="{BB962C8B-B14F-4D97-AF65-F5344CB8AC3E}">
        <p14:creationId xmlns:p14="http://schemas.microsoft.com/office/powerpoint/2010/main" val="31666730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EE341-AC4D-00FA-A033-4AD860CED0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17EA511-353D-7512-42E5-E83BCB62C1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9D80B8E-F81D-6B92-AE8B-F1E82F5D32C2}"/>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D3C21F1-EF93-3081-AABA-83CE0307D968}"/>
              </a:ext>
            </a:extLst>
          </p:cNvPr>
          <p:cNvSpPr/>
          <p:nvPr/>
        </p:nvSpPr>
        <p:spPr>
          <a:xfrm>
            <a:off x="104037" y="1199708"/>
            <a:ext cx="11294173"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26355A-2693-9A8A-B944-BEAE67E4B9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DA6C075-A0F9-7148-9DF2-C2A64BC1295E}"/>
              </a:ext>
            </a:extLst>
          </p:cNvPr>
          <p:cNvSpPr txBox="1"/>
          <p:nvPr/>
        </p:nvSpPr>
        <p:spPr>
          <a:xfrm>
            <a:off x="2519644" y="457061"/>
            <a:ext cx="4764774"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تحليل الجمهور</a:t>
            </a:r>
            <a:endParaRPr lang="en-US" sz="2400" b="1" dirty="0"/>
          </a:p>
        </p:txBody>
      </p:sp>
      <p:sp>
        <p:nvSpPr>
          <p:cNvPr id="4" name="Text 0"/>
          <p:cNvSpPr/>
          <p:nvPr/>
        </p:nvSpPr>
        <p:spPr>
          <a:xfrm>
            <a:off x="7284418" y="1169894"/>
            <a:ext cx="4042817" cy="674190"/>
          </a:xfrm>
          <a:prstGeom prst="rect">
            <a:avLst/>
          </a:prstGeom>
          <a:noFill/>
          <a:ln/>
        </p:spPr>
        <p:txBody>
          <a:bodyPr wrap="none" lIns="0" tIns="0" rIns="0" bIns="0" rtlCol="0" anchor="t"/>
          <a:lstStyle/>
          <a:p>
            <a:pPr marL="0" indent="0" algn="r" rtl="1">
              <a:lnSpc>
                <a:spcPts val="4850"/>
              </a:lnSpc>
              <a:buNone/>
            </a:pPr>
            <a:r>
              <a:rPr lang="en-US" sz="2000" b="1">
                <a:solidFill>
                  <a:srgbClr val="3257B8"/>
                </a:solidFill>
                <a:latin typeface="Alexandria Bold" pitchFamily="34" charset="0"/>
                <a:ea typeface="Alexandria Bold" pitchFamily="34" charset="-122"/>
                <a:cs typeface="Alexandria Bold" pitchFamily="34" charset="-120"/>
              </a:rPr>
              <a:t>البيانات الضخمة</a:t>
            </a:r>
            <a:r>
              <a:rPr lang="ar-EG" sz="2000" b="1">
                <a:solidFill>
                  <a:srgbClr val="3257B8"/>
                </a:solidFill>
                <a:latin typeface="Alexandria Bold" pitchFamily="34" charset="0"/>
                <a:ea typeface="Alexandria Bold" pitchFamily="34" charset="-122"/>
                <a:cs typeface="Alexandria Bold" pitchFamily="34" charset="-120"/>
              </a:rPr>
              <a:t> و</a:t>
            </a:r>
            <a:r>
              <a:rPr lang="en-US" sz="2000" b="1">
                <a:solidFill>
                  <a:srgbClr val="3257B8"/>
                </a:solidFill>
                <a:latin typeface="Alexandria Bold" pitchFamily="34" charset="0"/>
                <a:ea typeface="Alexandria Bold" pitchFamily="34" charset="-122"/>
                <a:cs typeface="Alexandria Bold" pitchFamily="34" charset="-120"/>
              </a:rPr>
              <a:t>دور </a:t>
            </a:r>
            <a:r>
              <a:rPr lang="en-US" sz="2000" b="1" dirty="0">
                <a:solidFill>
                  <a:srgbClr val="3257B8"/>
                </a:solidFill>
                <a:latin typeface="Alexandria Bold" pitchFamily="34" charset="0"/>
                <a:ea typeface="Alexandria Bold" pitchFamily="34" charset="-122"/>
                <a:cs typeface="Alexandria Bold" pitchFamily="34" charset="-120"/>
              </a:rPr>
              <a:t>الـ 5Vs</a:t>
            </a:r>
            <a:endParaRPr lang="en-US" sz="2000" dirty="0"/>
          </a:p>
        </p:txBody>
      </p:sp>
      <p:sp>
        <p:nvSpPr>
          <p:cNvPr id="6" name="Text 11"/>
          <p:cNvSpPr/>
          <p:nvPr/>
        </p:nvSpPr>
        <p:spPr>
          <a:xfrm>
            <a:off x="591015" y="5905155"/>
            <a:ext cx="10736220" cy="495784"/>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فهم هذه الأبعاد الخمسة ضروري لممارسي العلاقات العامة الذين يتعاملون مع تدفق مستمر من </a:t>
            </a:r>
            <a:r>
              <a:rPr lang="en-US" sz="1550">
                <a:solidFill>
                  <a:srgbClr val="15213F"/>
                </a:solidFill>
                <a:latin typeface="Alexandria" pitchFamily="34" charset="0"/>
                <a:ea typeface="Alexandria" pitchFamily="34" charset="-122"/>
                <a:cs typeface="Alexandria" pitchFamily="34" charset="-120"/>
              </a:rPr>
              <a:t>المعلومات عن </a:t>
            </a:r>
            <a:r>
              <a:rPr lang="ar-EG" sz="1550">
                <a:solidFill>
                  <a:srgbClr val="15213F"/>
                </a:solidFill>
                <a:latin typeface="Alexandria" pitchFamily="34" charset="0"/>
                <a:ea typeface="Alexandria" pitchFamily="34" charset="-122"/>
                <a:cs typeface="Alexandria" pitchFamily="34" charset="-120"/>
              </a:rPr>
              <a:t>ال</a:t>
            </a:r>
            <a:r>
              <a:rPr lang="en-US" sz="1550">
                <a:solidFill>
                  <a:srgbClr val="15213F"/>
                </a:solidFill>
                <a:latin typeface="Alexandria" pitchFamily="34" charset="0"/>
                <a:ea typeface="Alexandria" pitchFamily="34" charset="-122"/>
                <a:cs typeface="Alexandria" pitchFamily="34" charset="-120"/>
              </a:rPr>
              <a:t>جماهي</a:t>
            </a:r>
            <a:r>
              <a:rPr lang="ar-EG" sz="1550">
                <a:solidFill>
                  <a:srgbClr val="15213F"/>
                </a:solidFill>
                <a:latin typeface="Alexandria" pitchFamily="34" charset="0"/>
                <a:ea typeface="Alexandria" pitchFamily="34" charset="-122"/>
                <a:cs typeface="Alexandria" pitchFamily="34" charset="-120"/>
              </a:rPr>
              <a:t>ر</a:t>
            </a:r>
            <a:r>
              <a:rPr lang="en-US" sz="1550">
                <a:solidFill>
                  <a:srgbClr val="15213F"/>
                </a:solidFill>
                <a:latin typeface="Alexandria" pitchFamily="34" charset="0"/>
                <a:ea typeface="Alexandria" pitchFamily="34" charset="-122"/>
                <a:cs typeface="Alexandria" pitchFamily="34" charset="-120"/>
              </a:rPr>
              <a:t>.</a:t>
            </a:r>
            <a:endParaRPr lang="en-US" sz="1550" dirty="0"/>
          </a:p>
        </p:txBody>
      </p:sp>
      <p:grpSp>
        <p:nvGrpSpPr>
          <p:cNvPr id="24" name="Group 23">
            <a:extLst>
              <a:ext uri="{FF2B5EF4-FFF2-40B4-BE49-F238E27FC236}">
                <a16:creationId xmlns:a16="http://schemas.microsoft.com/office/drawing/2014/main" id="{9AD63AE8-D1D5-7844-DD36-6C8C0487C9E9}"/>
              </a:ext>
            </a:extLst>
          </p:cNvPr>
          <p:cNvGrpSpPr/>
          <p:nvPr/>
        </p:nvGrpSpPr>
        <p:grpSpPr>
          <a:xfrm>
            <a:off x="1208028" y="1562095"/>
            <a:ext cx="9086190" cy="4271294"/>
            <a:chOff x="793790" y="2070378"/>
            <a:chExt cx="13042820" cy="4564975"/>
          </a:xfrm>
        </p:grpSpPr>
        <p:sp>
          <p:nvSpPr>
            <p:cNvPr id="7" name="Text 1"/>
            <p:cNvSpPr/>
            <p:nvPr/>
          </p:nvSpPr>
          <p:spPr>
            <a:xfrm>
              <a:off x="9597628" y="2763679"/>
              <a:ext cx="2480905" cy="310158"/>
            </a:xfrm>
            <a:prstGeom prst="rect">
              <a:avLst/>
            </a:prstGeom>
            <a:noFill/>
            <a:ln/>
          </p:spPr>
          <p:txBody>
            <a:bodyPr wrap="none" lIns="0" tIns="0" rIns="0" bIns="0" rtlCol="0" anchor="t"/>
            <a:lstStyle/>
            <a:p>
              <a:pPr marL="0" indent="0" algn="l"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الحجم Volume</a:t>
              </a:r>
              <a:endParaRPr lang="en-US" sz="1950" dirty="0"/>
            </a:p>
          </p:txBody>
        </p:sp>
        <p:sp>
          <p:nvSpPr>
            <p:cNvPr id="8" name="Text 2"/>
            <p:cNvSpPr/>
            <p:nvPr/>
          </p:nvSpPr>
          <p:spPr>
            <a:xfrm>
              <a:off x="9597628" y="3192899"/>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pitchFamily="34" charset="0"/>
                  <a:ea typeface="Alexandria" pitchFamily="34" charset="-122"/>
                  <a:cs typeface="Alexandria" pitchFamily="34" charset="-120"/>
                </a:rPr>
                <a:t>كميات هائلة من البيانات تُنتج كل ثانية</a:t>
              </a:r>
              <a:endParaRPr lang="en-US" sz="1550" dirty="0"/>
            </a:p>
          </p:txBody>
        </p:sp>
        <p:pic>
          <p:nvPicPr>
            <p:cNvPr id="9" name="Image 0" descr="preencoded.png"/>
            <p:cNvPicPr>
              <a:picLocks noChangeAspect="1"/>
            </p:cNvPicPr>
            <p:nvPr/>
          </p:nvPicPr>
          <p:blipFill>
            <a:blip r:embed="rId3"/>
            <a:stretch>
              <a:fillRect/>
            </a:stretch>
          </p:blipFill>
          <p:spPr>
            <a:xfrm>
              <a:off x="5032653" y="2070378"/>
              <a:ext cx="4564975" cy="4564975"/>
            </a:xfrm>
            <a:prstGeom prst="rect">
              <a:avLst/>
            </a:prstGeom>
          </p:spPr>
        </p:pic>
        <p:pic>
          <p:nvPicPr>
            <p:cNvPr id="10"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126432" y="3522285"/>
              <a:ext cx="279083" cy="279083"/>
            </a:xfrm>
            <a:prstGeom prst="rect">
              <a:avLst/>
            </a:prstGeom>
          </p:spPr>
        </p:pic>
        <p:sp>
          <p:nvSpPr>
            <p:cNvPr id="11" name="Text 3"/>
            <p:cNvSpPr/>
            <p:nvPr/>
          </p:nvSpPr>
          <p:spPr>
            <a:xfrm>
              <a:off x="2551748" y="230564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السرعة Velocity</a:t>
              </a:r>
              <a:endParaRPr lang="en-US" sz="1950" dirty="0"/>
            </a:p>
          </p:txBody>
        </p:sp>
        <p:sp>
          <p:nvSpPr>
            <p:cNvPr id="12" name="Text 4"/>
            <p:cNvSpPr/>
            <p:nvPr/>
          </p:nvSpPr>
          <p:spPr>
            <a:xfrm>
              <a:off x="793790" y="2734866"/>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معدل توليد ومعالجة البيانات</a:t>
              </a:r>
              <a:endParaRPr lang="en-US" sz="1550" dirty="0"/>
            </a:p>
          </p:txBody>
        </p:sp>
        <p:pic>
          <p:nvPicPr>
            <p:cNvPr id="13" name="Image 2" descr="preencoded.png"/>
            <p:cNvPicPr>
              <a:picLocks noChangeAspect="1"/>
            </p:cNvPicPr>
            <p:nvPr/>
          </p:nvPicPr>
          <p:blipFill>
            <a:blip r:embed="rId6"/>
            <a:stretch>
              <a:fillRect/>
            </a:stretch>
          </p:blipFill>
          <p:spPr>
            <a:xfrm>
              <a:off x="5032653" y="2070378"/>
              <a:ext cx="4564975" cy="4564975"/>
            </a:xfrm>
            <a:prstGeom prst="rect">
              <a:avLst/>
            </a:prstGeom>
          </p:spPr>
        </p:pic>
        <p:pic>
          <p:nvPicPr>
            <p:cNvPr id="14"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812220" y="3095208"/>
              <a:ext cx="279083" cy="279083"/>
            </a:xfrm>
            <a:prstGeom prst="rect">
              <a:avLst/>
            </a:prstGeom>
          </p:spPr>
        </p:pic>
        <p:sp>
          <p:nvSpPr>
            <p:cNvPr id="15" name="Text 5"/>
            <p:cNvSpPr/>
            <p:nvPr/>
          </p:nvSpPr>
          <p:spPr>
            <a:xfrm>
              <a:off x="2154912" y="3820597"/>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التنوع Variety</a:t>
              </a:r>
              <a:endParaRPr lang="en-US" sz="1950" dirty="0"/>
            </a:p>
          </p:txBody>
        </p:sp>
        <p:sp>
          <p:nvSpPr>
            <p:cNvPr id="16" name="Text 6"/>
            <p:cNvSpPr/>
            <p:nvPr/>
          </p:nvSpPr>
          <p:spPr>
            <a:xfrm>
              <a:off x="793790" y="4249817"/>
              <a:ext cx="3842028"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أنواع مختلفة من البيانات المنظمة وغير المنظمة</a:t>
              </a:r>
              <a:endParaRPr lang="en-US" sz="1550" dirty="0"/>
            </a:p>
          </p:txBody>
        </p:sp>
        <p:pic>
          <p:nvPicPr>
            <p:cNvPr id="17" name="Image 4" descr="preencoded.png"/>
            <p:cNvPicPr>
              <a:picLocks noChangeAspect="1"/>
            </p:cNvPicPr>
            <p:nvPr/>
          </p:nvPicPr>
          <p:blipFill>
            <a:blip r:embed="rId9"/>
            <a:stretch>
              <a:fillRect/>
            </a:stretch>
          </p:blipFill>
          <p:spPr>
            <a:xfrm>
              <a:off x="5032653" y="2070378"/>
              <a:ext cx="4564975" cy="4564975"/>
            </a:xfrm>
            <a:prstGeom prst="rect">
              <a:avLst/>
            </a:prstGeom>
          </p:spPr>
        </p:pic>
        <p:pic>
          <p:nvPicPr>
            <p:cNvPr id="19"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999976" y="4213205"/>
              <a:ext cx="279083" cy="279083"/>
            </a:xfrm>
            <a:prstGeom prst="rect">
              <a:avLst/>
            </a:prstGeom>
          </p:spPr>
        </p:pic>
        <p:sp>
          <p:nvSpPr>
            <p:cNvPr id="20" name="Text 7"/>
            <p:cNvSpPr/>
            <p:nvPr/>
          </p:nvSpPr>
          <p:spPr>
            <a:xfrm>
              <a:off x="2551748" y="5653207"/>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الدقة Veracity</a:t>
              </a:r>
              <a:endParaRPr lang="en-US" sz="1950" dirty="0"/>
            </a:p>
          </p:txBody>
        </p:sp>
        <p:sp>
          <p:nvSpPr>
            <p:cNvPr id="21" name="Text 8"/>
            <p:cNvSpPr/>
            <p:nvPr/>
          </p:nvSpPr>
          <p:spPr>
            <a:xfrm>
              <a:off x="793790" y="6082427"/>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جودة وموثوقية البيانات</a:t>
              </a:r>
              <a:endParaRPr lang="en-US" sz="1550" dirty="0"/>
            </a:p>
          </p:txBody>
        </p:sp>
        <p:pic>
          <p:nvPicPr>
            <p:cNvPr id="22" name="Image 6" descr="preencoded.png"/>
            <p:cNvPicPr>
              <a:picLocks noChangeAspect="1"/>
            </p:cNvPicPr>
            <p:nvPr/>
          </p:nvPicPr>
          <p:blipFill>
            <a:blip r:embed="rId12"/>
            <a:stretch>
              <a:fillRect/>
            </a:stretch>
          </p:blipFill>
          <p:spPr>
            <a:xfrm>
              <a:off x="5032653" y="2070378"/>
              <a:ext cx="4564975" cy="4564975"/>
            </a:xfrm>
            <a:prstGeom prst="rect">
              <a:avLst/>
            </a:prstGeom>
          </p:spPr>
        </p:pic>
        <p:pic>
          <p:nvPicPr>
            <p:cNvPr id="26" name="Image 7" descr="preencoded.png"/>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812220" y="5331202"/>
              <a:ext cx="279083" cy="279083"/>
            </a:xfrm>
            <a:prstGeom prst="rect">
              <a:avLst/>
            </a:prstGeom>
          </p:spPr>
        </p:pic>
        <p:sp>
          <p:nvSpPr>
            <p:cNvPr id="27" name="Text 9"/>
            <p:cNvSpPr/>
            <p:nvPr/>
          </p:nvSpPr>
          <p:spPr>
            <a:xfrm>
              <a:off x="9597628" y="5195054"/>
              <a:ext cx="2480905" cy="310158"/>
            </a:xfrm>
            <a:prstGeom prst="rect">
              <a:avLst/>
            </a:prstGeom>
            <a:noFill/>
            <a:ln/>
          </p:spPr>
          <p:txBody>
            <a:bodyPr wrap="none" lIns="0" tIns="0" rIns="0" bIns="0" rtlCol="0" anchor="t"/>
            <a:lstStyle/>
            <a:p>
              <a:pPr marL="0" indent="0" algn="l"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القيمة Value</a:t>
              </a:r>
              <a:endParaRPr lang="en-US" sz="1950" dirty="0"/>
            </a:p>
          </p:txBody>
        </p:sp>
        <p:sp>
          <p:nvSpPr>
            <p:cNvPr id="28" name="Text 10"/>
            <p:cNvSpPr/>
            <p:nvPr/>
          </p:nvSpPr>
          <p:spPr>
            <a:xfrm>
              <a:off x="9597628" y="5624274"/>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pitchFamily="34" charset="0"/>
                  <a:ea typeface="Alexandria" pitchFamily="34" charset="-122"/>
                  <a:cs typeface="Alexandria" pitchFamily="34" charset="-120"/>
                </a:rPr>
                <a:t>القدرة على استخلاص رؤى ذات معنى</a:t>
              </a:r>
              <a:endParaRPr lang="en-US" sz="1550" dirty="0"/>
            </a:p>
          </p:txBody>
        </p:sp>
        <p:pic>
          <p:nvPicPr>
            <p:cNvPr id="29" name="Image 8" descr="preencoded.png"/>
            <p:cNvPicPr>
              <a:picLocks noChangeAspect="1"/>
            </p:cNvPicPr>
            <p:nvPr/>
          </p:nvPicPr>
          <p:blipFill>
            <a:blip r:embed="rId15"/>
            <a:stretch>
              <a:fillRect/>
            </a:stretch>
          </p:blipFill>
          <p:spPr>
            <a:xfrm>
              <a:off x="5032653" y="2070378"/>
              <a:ext cx="4564975" cy="4564975"/>
            </a:xfrm>
            <a:prstGeom prst="rect">
              <a:avLst/>
            </a:prstGeom>
          </p:spPr>
        </p:pic>
        <p:pic>
          <p:nvPicPr>
            <p:cNvPr id="30" name="Image 9" descr="preencoded.png"/>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126432" y="4904125"/>
              <a:ext cx="279083" cy="279083"/>
            </a:xfrm>
            <a:prstGeom prst="rect">
              <a:avLst/>
            </a:prstGeom>
          </p:spPr>
        </p:pic>
      </p:grpSp>
    </p:spTree>
    <p:extLst>
      <p:ext uri="{BB962C8B-B14F-4D97-AF65-F5344CB8AC3E}">
        <p14:creationId xmlns:p14="http://schemas.microsoft.com/office/powerpoint/2010/main" val="18607135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60DF0-F45E-3F66-3035-0BEDFFF284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BC9369-29A4-3A48-5EBE-CD06A5F7C9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2DF65F7-CC93-064F-ACAB-AFFD766CD84B}"/>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597A387-FF2A-67BB-137A-609F92DCC584}"/>
              </a:ext>
            </a:extLst>
          </p:cNvPr>
          <p:cNvSpPr/>
          <p:nvPr/>
        </p:nvSpPr>
        <p:spPr>
          <a:xfrm>
            <a:off x="457201" y="1155869"/>
            <a:ext cx="11017404"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788F452-8E27-6DEC-4421-4071F018A5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54B98F1-1B65-E9B4-743E-115F1EC75EF6}"/>
              </a:ext>
            </a:extLst>
          </p:cNvPr>
          <p:cNvSpPr txBox="1"/>
          <p:nvPr/>
        </p:nvSpPr>
        <p:spPr>
          <a:xfrm>
            <a:off x="2519644" y="457061"/>
            <a:ext cx="4764774"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تحليل الجمهور</a:t>
            </a:r>
            <a:endParaRPr lang="en-US" sz="2400" b="1" dirty="0"/>
          </a:p>
        </p:txBody>
      </p:sp>
      <p:grpSp>
        <p:nvGrpSpPr>
          <p:cNvPr id="21" name="Group 20">
            <a:extLst>
              <a:ext uri="{FF2B5EF4-FFF2-40B4-BE49-F238E27FC236}">
                <a16:creationId xmlns:a16="http://schemas.microsoft.com/office/drawing/2014/main" id="{94640774-FD4B-D305-94B8-FDDAE73F1B5A}"/>
              </a:ext>
            </a:extLst>
          </p:cNvPr>
          <p:cNvGrpSpPr/>
          <p:nvPr/>
        </p:nvGrpSpPr>
        <p:grpSpPr>
          <a:xfrm>
            <a:off x="814040" y="1358893"/>
            <a:ext cx="10515600" cy="4787445"/>
            <a:chOff x="912495" y="2701409"/>
            <a:chExt cx="12805410" cy="5042178"/>
          </a:xfrm>
        </p:grpSpPr>
        <p:sp>
          <p:nvSpPr>
            <p:cNvPr id="2" name="Text 0"/>
            <p:cNvSpPr/>
            <p:nvPr/>
          </p:nvSpPr>
          <p:spPr>
            <a:xfrm>
              <a:off x="4471392" y="2701409"/>
              <a:ext cx="9246513" cy="553641"/>
            </a:xfrm>
            <a:prstGeom prst="rect">
              <a:avLst/>
            </a:prstGeom>
            <a:noFill/>
            <a:ln/>
          </p:spPr>
          <p:txBody>
            <a:bodyPr wrap="none" lIns="0" tIns="0" rIns="0" bIns="0" rtlCol="0" anchor="t"/>
            <a:lstStyle/>
            <a:p>
              <a:pPr marL="0" indent="0" algn="just" rtl="1">
                <a:lnSpc>
                  <a:spcPts val="4350"/>
                </a:lnSpc>
                <a:buNone/>
              </a:pPr>
              <a:r>
                <a:rPr lang="en-US" b="1">
                  <a:solidFill>
                    <a:srgbClr val="3257B8"/>
                  </a:solidFill>
                  <a:latin typeface="Alexandria Bold" pitchFamily="34" charset="0"/>
                  <a:ea typeface="Alexandria Bold" pitchFamily="34" charset="-122"/>
                  <a:cs typeface="Alexandria Bold" pitchFamily="34" charset="-120"/>
                </a:rPr>
                <a:t>تتبع الرحلة</a:t>
              </a:r>
              <a:r>
                <a:rPr lang="ar-EG" b="1">
                  <a:solidFill>
                    <a:srgbClr val="3257B8"/>
                  </a:solidFill>
                  <a:latin typeface="Alexandria Bold" pitchFamily="34" charset="0"/>
                  <a:ea typeface="Alexandria Bold" pitchFamily="34" charset="-122"/>
                  <a:cs typeface="Alexandria Bold" pitchFamily="34" charset="-120"/>
                </a:rPr>
                <a:t> </a:t>
              </a:r>
              <a:r>
                <a:rPr lang="en-US" b="1">
                  <a:solidFill>
                    <a:srgbClr val="3257B8"/>
                  </a:solidFill>
                  <a:latin typeface="Alexandria Bold" pitchFamily="34" charset="0"/>
                  <a:ea typeface="Alexandria Bold" pitchFamily="34" charset="-122"/>
                  <a:cs typeface="Alexandria Bold" pitchFamily="34" charset="-120"/>
                </a:rPr>
                <a:t>من </a:t>
              </a:r>
              <a:r>
                <a:rPr lang="en-US" b="1" dirty="0">
                  <a:solidFill>
                    <a:srgbClr val="3257B8"/>
                  </a:solidFill>
                  <a:latin typeface="Alexandria Bold" pitchFamily="34" charset="0"/>
                  <a:ea typeface="Alexandria Bold" pitchFamily="34" charset="-122"/>
                  <a:cs typeface="Alexandria Bold" pitchFamily="34" charset="-120"/>
                </a:rPr>
                <a:t>الكوكيز إلى البيانات الطوعية</a:t>
              </a:r>
              <a:endParaRPr lang="en-US" dirty="0"/>
            </a:p>
          </p:txBody>
        </p:sp>
        <p:sp>
          <p:nvSpPr>
            <p:cNvPr id="4" name="Shape 1"/>
            <p:cNvSpPr/>
            <p:nvPr/>
          </p:nvSpPr>
          <p:spPr>
            <a:xfrm>
              <a:off x="7303770" y="3520678"/>
              <a:ext cx="22860" cy="3456980"/>
            </a:xfrm>
            <a:prstGeom prst="roundRect">
              <a:avLst>
                <a:gd name="adj" fmla="val 325474"/>
              </a:avLst>
            </a:prstGeom>
            <a:solidFill>
              <a:srgbClr val="CFD2D8"/>
            </a:solidFill>
            <a:ln/>
          </p:spPr>
          <p:txBody>
            <a:bodyPr/>
            <a:lstStyle/>
            <a:p>
              <a:pPr algn="just"/>
              <a:endParaRPr lang="en-US" sz="1600"/>
            </a:p>
          </p:txBody>
        </p:sp>
        <p:sp>
          <p:nvSpPr>
            <p:cNvPr id="6" name="Shape 2"/>
            <p:cNvSpPr/>
            <p:nvPr/>
          </p:nvSpPr>
          <p:spPr>
            <a:xfrm>
              <a:off x="6607433" y="3708440"/>
              <a:ext cx="531376" cy="22860"/>
            </a:xfrm>
            <a:prstGeom prst="roundRect">
              <a:avLst>
                <a:gd name="adj" fmla="val 325474"/>
              </a:avLst>
            </a:prstGeom>
            <a:solidFill>
              <a:srgbClr val="CFD2D8"/>
            </a:solidFill>
            <a:ln/>
          </p:spPr>
          <p:txBody>
            <a:bodyPr/>
            <a:lstStyle/>
            <a:p>
              <a:pPr algn="just"/>
              <a:endParaRPr lang="en-US" sz="1600"/>
            </a:p>
          </p:txBody>
        </p:sp>
        <p:sp>
          <p:nvSpPr>
            <p:cNvPr id="7" name="Shape 3"/>
            <p:cNvSpPr/>
            <p:nvPr/>
          </p:nvSpPr>
          <p:spPr>
            <a:xfrm>
              <a:off x="7115949" y="3520678"/>
              <a:ext cx="398502" cy="398502"/>
            </a:xfrm>
            <a:prstGeom prst="roundRect">
              <a:avLst>
                <a:gd name="adj" fmla="val 18671"/>
              </a:avLst>
            </a:prstGeom>
            <a:solidFill>
              <a:srgbClr val="E9ECF2"/>
            </a:solidFill>
            <a:ln w="7620">
              <a:solidFill>
                <a:srgbClr val="CFD2D8"/>
              </a:solidFill>
              <a:prstDash val="solid"/>
            </a:ln>
          </p:spPr>
          <p:txBody>
            <a:bodyPr/>
            <a:lstStyle/>
            <a:p>
              <a:pPr algn="just"/>
              <a:endParaRPr lang="en-US" sz="1600"/>
            </a:p>
          </p:txBody>
        </p:sp>
        <p:sp>
          <p:nvSpPr>
            <p:cNvPr id="8" name="Text 4"/>
            <p:cNvSpPr/>
            <p:nvPr/>
          </p:nvSpPr>
          <p:spPr>
            <a:xfrm>
              <a:off x="7182326" y="3553837"/>
              <a:ext cx="265628" cy="332065"/>
            </a:xfrm>
            <a:prstGeom prst="rect">
              <a:avLst/>
            </a:prstGeom>
            <a:noFill/>
            <a:ln/>
          </p:spPr>
          <p:txBody>
            <a:bodyPr wrap="none" lIns="0" tIns="0" rIns="0" bIns="0" rtlCol="0" anchor="t"/>
            <a:lstStyle/>
            <a:p>
              <a:pPr marL="0" indent="0" algn="just">
                <a:lnSpc>
                  <a:spcPts val="2050"/>
                </a:lnSpc>
                <a:buNone/>
              </a:pPr>
              <a:r>
                <a:rPr lang="en-US" sz="1600" b="1" dirty="0">
                  <a:solidFill>
                    <a:srgbClr val="15213F"/>
                  </a:solidFill>
                  <a:latin typeface="Alexandria Bold" pitchFamily="34" charset="0"/>
                  <a:ea typeface="Alexandria Bold" pitchFamily="34" charset="-122"/>
                  <a:cs typeface="Alexandria Bold" pitchFamily="34" charset="-120"/>
                </a:rPr>
                <a:t>1</a:t>
              </a:r>
              <a:endParaRPr lang="en-US" sz="1600" dirty="0"/>
            </a:p>
          </p:txBody>
        </p:sp>
        <p:sp>
          <p:nvSpPr>
            <p:cNvPr id="9" name="Text 5"/>
            <p:cNvSpPr/>
            <p:nvPr/>
          </p:nvSpPr>
          <p:spPr>
            <a:xfrm>
              <a:off x="4198382" y="3581519"/>
              <a:ext cx="2231112" cy="276820"/>
            </a:xfrm>
            <a:prstGeom prst="rect">
              <a:avLst/>
            </a:prstGeom>
            <a:noFill/>
            <a:ln/>
          </p:spPr>
          <p:txBody>
            <a:bodyPr wrap="none" lIns="0" tIns="0" rIns="0" bIns="0" rtlCol="0" anchor="t"/>
            <a:lstStyle/>
            <a:p>
              <a:pPr marL="0" indent="0" algn="just">
                <a:lnSpc>
                  <a:spcPts val="2150"/>
                </a:lnSpc>
                <a:buNone/>
              </a:pPr>
              <a:r>
                <a:rPr lang="en-US" sz="1600" b="1" dirty="0">
                  <a:solidFill>
                    <a:srgbClr val="15213F"/>
                  </a:solidFill>
                  <a:latin typeface="Alexandria Bold" pitchFamily="34" charset="0"/>
                  <a:ea typeface="Alexandria Bold" pitchFamily="34" charset="-122"/>
                  <a:cs typeface="Alexandria Bold" pitchFamily="34" charset="-120"/>
                </a:rPr>
                <a:t>Third-Party Cookies</a:t>
              </a:r>
              <a:endParaRPr lang="en-US" sz="1600" dirty="0"/>
            </a:p>
          </p:txBody>
        </p:sp>
        <p:sp>
          <p:nvSpPr>
            <p:cNvPr id="10" name="Text 6"/>
            <p:cNvSpPr/>
            <p:nvPr/>
          </p:nvSpPr>
          <p:spPr>
            <a:xfrm>
              <a:off x="912495" y="3964543"/>
              <a:ext cx="5516999" cy="566738"/>
            </a:xfrm>
            <a:prstGeom prst="rect">
              <a:avLst/>
            </a:prstGeom>
            <a:noFill/>
            <a:ln/>
          </p:spPr>
          <p:txBody>
            <a:bodyPr wrap="square" lIns="0" tIns="0" rIns="0" bIns="0" rtlCol="0" anchor="t"/>
            <a:lstStyle/>
            <a:p>
              <a:pPr marL="0" indent="0" algn="just" rtl="1">
                <a:lnSpc>
                  <a:spcPts val="2200"/>
                </a:lnSpc>
                <a:buNone/>
              </a:pPr>
              <a:r>
                <a:rPr lang="en-US" sz="1600" dirty="0">
                  <a:solidFill>
                    <a:srgbClr val="15213F"/>
                  </a:solidFill>
                  <a:latin typeface="Alexandria" pitchFamily="34" charset="0"/>
                  <a:ea typeface="Alexandria" pitchFamily="34" charset="-122"/>
                  <a:cs typeface="Alexandria" pitchFamily="34" charset="-120"/>
                </a:rPr>
                <a:t>ملفات تعريف تتبع المستخدمين عبر مواقع متعددة، أصبحت مرفوضة بسبب مخاوف الخصوصية</a:t>
              </a:r>
              <a:endParaRPr lang="en-US" sz="1600" dirty="0"/>
            </a:p>
          </p:txBody>
        </p:sp>
        <p:sp>
          <p:nvSpPr>
            <p:cNvPr id="11" name="Shape 7"/>
            <p:cNvSpPr/>
            <p:nvPr/>
          </p:nvSpPr>
          <p:spPr>
            <a:xfrm>
              <a:off x="7491591" y="4771192"/>
              <a:ext cx="531376" cy="22860"/>
            </a:xfrm>
            <a:prstGeom prst="roundRect">
              <a:avLst>
                <a:gd name="adj" fmla="val 325474"/>
              </a:avLst>
            </a:prstGeom>
            <a:solidFill>
              <a:srgbClr val="CFD2D8"/>
            </a:solidFill>
            <a:ln/>
          </p:spPr>
          <p:txBody>
            <a:bodyPr/>
            <a:lstStyle/>
            <a:p>
              <a:pPr algn="just"/>
              <a:endParaRPr lang="en-US" sz="1600"/>
            </a:p>
          </p:txBody>
        </p:sp>
        <p:sp>
          <p:nvSpPr>
            <p:cNvPr id="12" name="Shape 8"/>
            <p:cNvSpPr/>
            <p:nvPr/>
          </p:nvSpPr>
          <p:spPr>
            <a:xfrm>
              <a:off x="7115949" y="4583430"/>
              <a:ext cx="398502" cy="398502"/>
            </a:xfrm>
            <a:prstGeom prst="roundRect">
              <a:avLst>
                <a:gd name="adj" fmla="val 18671"/>
              </a:avLst>
            </a:prstGeom>
            <a:solidFill>
              <a:srgbClr val="E9ECF2"/>
            </a:solidFill>
            <a:ln w="7620">
              <a:solidFill>
                <a:srgbClr val="CFD2D8"/>
              </a:solidFill>
              <a:prstDash val="solid"/>
            </a:ln>
          </p:spPr>
          <p:txBody>
            <a:bodyPr/>
            <a:lstStyle/>
            <a:p>
              <a:pPr algn="just"/>
              <a:endParaRPr lang="en-US" sz="1600"/>
            </a:p>
          </p:txBody>
        </p:sp>
        <p:sp>
          <p:nvSpPr>
            <p:cNvPr id="13" name="Text 9"/>
            <p:cNvSpPr/>
            <p:nvPr/>
          </p:nvSpPr>
          <p:spPr>
            <a:xfrm>
              <a:off x="7182326" y="4616589"/>
              <a:ext cx="265628" cy="332065"/>
            </a:xfrm>
            <a:prstGeom prst="rect">
              <a:avLst/>
            </a:prstGeom>
            <a:noFill/>
            <a:ln/>
          </p:spPr>
          <p:txBody>
            <a:bodyPr wrap="none" lIns="0" tIns="0" rIns="0" bIns="0" rtlCol="0" anchor="t"/>
            <a:lstStyle/>
            <a:p>
              <a:pPr marL="0" indent="0" algn="just">
                <a:lnSpc>
                  <a:spcPts val="2050"/>
                </a:lnSpc>
                <a:buNone/>
              </a:pPr>
              <a:r>
                <a:rPr lang="en-US" sz="1600" b="1" dirty="0">
                  <a:solidFill>
                    <a:srgbClr val="15213F"/>
                  </a:solidFill>
                  <a:latin typeface="Alexandria Bold" pitchFamily="34" charset="0"/>
                  <a:ea typeface="Alexandria Bold" pitchFamily="34" charset="-122"/>
                  <a:cs typeface="Alexandria Bold" pitchFamily="34" charset="-120"/>
                </a:rPr>
                <a:t>2</a:t>
              </a:r>
              <a:endParaRPr lang="en-US" sz="1600" dirty="0"/>
            </a:p>
          </p:txBody>
        </p:sp>
        <p:sp>
          <p:nvSpPr>
            <p:cNvPr id="14" name="Text 10"/>
            <p:cNvSpPr/>
            <p:nvPr/>
          </p:nvSpPr>
          <p:spPr>
            <a:xfrm>
              <a:off x="8200906" y="4644271"/>
              <a:ext cx="2214324" cy="276820"/>
            </a:xfrm>
            <a:prstGeom prst="rect">
              <a:avLst/>
            </a:prstGeom>
            <a:noFill/>
            <a:ln/>
          </p:spPr>
          <p:txBody>
            <a:bodyPr wrap="none" lIns="0" tIns="0" rIns="0" bIns="0" rtlCol="0" anchor="t"/>
            <a:lstStyle/>
            <a:p>
              <a:pPr marL="0" indent="0" algn="just">
                <a:lnSpc>
                  <a:spcPts val="2150"/>
                </a:lnSpc>
                <a:buNone/>
              </a:pPr>
              <a:r>
                <a:rPr lang="en-US" sz="1600" b="1" dirty="0">
                  <a:solidFill>
                    <a:srgbClr val="15213F"/>
                  </a:solidFill>
                  <a:latin typeface="Alexandria Bold" pitchFamily="34" charset="0"/>
                  <a:ea typeface="Alexandria Bold" pitchFamily="34" charset="-122"/>
                  <a:cs typeface="Alexandria Bold" pitchFamily="34" charset="-120"/>
                </a:rPr>
                <a:t>First-Party Data</a:t>
              </a:r>
              <a:endParaRPr lang="en-US" sz="1600" dirty="0"/>
            </a:p>
          </p:txBody>
        </p:sp>
        <p:sp>
          <p:nvSpPr>
            <p:cNvPr id="15" name="Text 11"/>
            <p:cNvSpPr/>
            <p:nvPr/>
          </p:nvSpPr>
          <p:spPr>
            <a:xfrm>
              <a:off x="8200906" y="5027295"/>
              <a:ext cx="5516999" cy="283369"/>
            </a:xfrm>
            <a:prstGeom prst="rect">
              <a:avLst/>
            </a:prstGeom>
            <a:noFill/>
            <a:ln/>
          </p:spPr>
          <p:txBody>
            <a:bodyPr wrap="none" lIns="0" tIns="0" rIns="0" bIns="0" rtlCol="0" anchor="t"/>
            <a:lstStyle/>
            <a:p>
              <a:pPr marL="0" indent="0" algn="just" rtl="1">
                <a:lnSpc>
                  <a:spcPts val="2200"/>
                </a:lnSpc>
                <a:buNone/>
              </a:pPr>
              <a:r>
                <a:rPr lang="en-US" sz="1600" dirty="0">
                  <a:solidFill>
                    <a:srgbClr val="15213F"/>
                  </a:solidFill>
                  <a:latin typeface="Alexandria" pitchFamily="34" charset="0"/>
                  <a:ea typeface="Alexandria" pitchFamily="34" charset="-122"/>
                  <a:cs typeface="Alexandria" pitchFamily="34" charset="-120"/>
                </a:rPr>
                <a:t>بيانات يجمعها الموقع مباشرة من زواره عبر التفاعلات والتسجيلات</a:t>
              </a:r>
              <a:endParaRPr lang="en-US" sz="1600" dirty="0"/>
            </a:p>
          </p:txBody>
        </p:sp>
        <p:sp>
          <p:nvSpPr>
            <p:cNvPr id="16" name="Shape 12"/>
            <p:cNvSpPr/>
            <p:nvPr/>
          </p:nvSpPr>
          <p:spPr>
            <a:xfrm>
              <a:off x="6607433" y="5687258"/>
              <a:ext cx="531376" cy="22860"/>
            </a:xfrm>
            <a:prstGeom prst="roundRect">
              <a:avLst>
                <a:gd name="adj" fmla="val 325474"/>
              </a:avLst>
            </a:prstGeom>
            <a:solidFill>
              <a:srgbClr val="CFD2D8"/>
            </a:solidFill>
            <a:ln/>
          </p:spPr>
          <p:txBody>
            <a:bodyPr/>
            <a:lstStyle/>
            <a:p>
              <a:pPr algn="just"/>
              <a:endParaRPr lang="en-US" sz="1600"/>
            </a:p>
          </p:txBody>
        </p:sp>
        <p:sp>
          <p:nvSpPr>
            <p:cNvPr id="17" name="Shape 13"/>
            <p:cNvSpPr/>
            <p:nvPr/>
          </p:nvSpPr>
          <p:spPr>
            <a:xfrm>
              <a:off x="7115949" y="5499497"/>
              <a:ext cx="398502" cy="398502"/>
            </a:xfrm>
            <a:prstGeom prst="roundRect">
              <a:avLst>
                <a:gd name="adj" fmla="val 18671"/>
              </a:avLst>
            </a:prstGeom>
            <a:solidFill>
              <a:srgbClr val="E9ECF2"/>
            </a:solidFill>
            <a:ln w="7620">
              <a:solidFill>
                <a:srgbClr val="CFD2D8"/>
              </a:solidFill>
              <a:prstDash val="solid"/>
            </a:ln>
          </p:spPr>
          <p:txBody>
            <a:bodyPr/>
            <a:lstStyle/>
            <a:p>
              <a:pPr algn="just"/>
              <a:endParaRPr lang="en-US" sz="1600"/>
            </a:p>
          </p:txBody>
        </p:sp>
        <p:sp>
          <p:nvSpPr>
            <p:cNvPr id="19" name="Text 14"/>
            <p:cNvSpPr/>
            <p:nvPr/>
          </p:nvSpPr>
          <p:spPr>
            <a:xfrm>
              <a:off x="7182326" y="5532656"/>
              <a:ext cx="265628" cy="332065"/>
            </a:xfrm>
            <a:prstGeom prst="rect">
              <a:avLst/>
            </a:prstGeom>
            <a:noFill/>
            <a:ln/>
          </p:spPr>
          <p:txBody>
            <a:bodyPr wrap="none" lIns="0" tIns="0" rIns="0" bIns="0" rtlCol="0" anchor="t"/>
            <a:lstStyle/>
            <a:p>
              <a:pPr marL="0" indent="0" algn="just">
                <a:lnSpc>
                  <a:spcPts val="2050"/>
                </a:lnSpc>
                <a:buNone/>
              </a:pPr>
              <a:r>
                <a:rPr lang="en-US" sz="1600" b="1" dirty="0">
                  <a:solidFill>
                    <a:srgbClr val="15213F"/>
                  </a:solidFill>
                  <a:latin typeface="Alexandria Bold" pitchFamily="34" charset="0"/>
                  <a:ea typeface="Alexandria Bold" pitchFamily="34" charset="-122"/>
                  <a:cs typeface="Alexandria Bold" pitchFamily="34" charset="-120"/>
                </a:rPr>
                <a:t>3</a:t>
              </a:r>
              <a:endParaRPr lang="en-US" sz="1600" dirty="0"/>
            </a:p>
          </p:txBody>
        </p:sp>
        <p:sp>
          <p:nvSpPr>
            <p:cNvPr id="20" name="Text 15"/>
            <p:cNvSpPr/>
            <p:nvPr/>
          </p:nvSpPr>
          <p:spPr>
            <a:xfrm>
              <a:off x="4215170" y="5560338"/>
              <a:ext cx="2214324" cy="276820"/>
            </a:xfrm>
            <a:prstGeom prst="rect">
              <a:avLst/>
            </a:prstGeom>
            <a:noFill/>
            <a:ln/>
          </p:spPr>
          <p:txBody>
            <a:bodyPr wrap="none" lIns="0" tIns="0" rIns="0" bIns="0" rtlCol="0" anchor="t"/>
            <a:lstStyle/>
            <a:p>
              <a:pPr marL="0" indent="0" algn="just">
                <a:lnSpc>
                  <a:spcPts val="2150"/>
                </a:lnSpc>
                <a:buNone/>
              </a:pPr>
              <a:r>
                <a:rPr lang="en-US" sz="1600" b="1" dirty="0">
                  <a:solidFill>
                    <a:srgbClr val="15213F"/>
                  </a:solidFill>
                  <a:latin typeface="Alexandria Bold" pitchFamily="34" charset="0"/>
                  <a:ea typeface="Alexandria Bold" pitchFamily="34" charset="-122"/>
                  <a:cs typeface="Alexandria Bold" pitchFamily="34" charset="-120"/>
                </a:rPr>
                <a:t>Zero-Party Data</a:t>
              </a:r>
              <a:endParaRPr lang="en-US" sz="1600" dirty="0"/>
            </a:p>
          </p:txBody>
        </p:sp>
        <p:sp>
          <p:nvSpPr>
            <p:cNvPr id="22" name="Text 16"/>
            <p:cNvSpPr/>
            <p:nvPr/>
          </p:nvSpPr>
          <p:spPr>
            <a:xfrm>
              <a:off x="912495" y="5943362"/>
              <a:ext cx="5516999" cy="566738"/>
            </a:xfrm>
            <a:prstGeom prst="rect">
              <a:avLst/>
            </a:prstGeom>
            <a:noFill/>
            <a:ln/>
          </p:spPr>
          <p:txBody>
            <a:bodyPr wrap="square" lIns="0" tIns="0" rIns="0" bIns="0" rtlCol="0" anchor="t"/>
            <a:lstStyle/>
            <a:p>
              <a:pPr marL="0" indent="0" algn="just" rtl="1">
                <a:lnSpc>
                  <a:spcPts val="2200"/>
                </a:lnSpc>
                <a:buNone/>
              </a:pPr>
              <a:r>
                <a:rPr lang="en-US" sz="1600" dirty="0">
                  <a:solidFill>
                    <a:srgbClr val="15213F"/>
                  </a:solidFill>
                  <a:latin typeface="Alexandria" pitchFamily="34" charset="0"/>
                  <a:ea typeface="Alexandria" pitchFamily="34" charset="-122"/>
                  <a:cs typeface="Alexandria" pitchFamily="34" charset="-120"/>
                </a:rPr>
                <a:t>معلومات يشاركها المستخدمون طوعاً وعمداً مع العلامات التجارية مقابل قيمة واضحة</a:t>
              </a:r>
              <a:endParaRPr lang="en-US" sz="1600" dirty="0"/>
            </a:p>
          </p:txBody>
        </p:sp>
        <p:sp>
          <p:nvSpPr>
            <p:cNvPr id="24" name="Text 17"/>
            <p:cNvSpPr/>
            <p:nvPr/>
          </p:nvSpPr>
          <p:spPr>
            <a:xfrm>
              <a:off x="912495" y="7176849"/>
              <a:ext cx="12805410" cy="566738"/>
            </a:xfrm>
            <a:prstGeom prst="rect">
              <a:avLst/>
            </a:prstGeom>
            <a:noFill/>
            <a:ln/>
          </p:spPr>
          <p:txBody>
            <a:bodyPr wrap="square" lIns="0" tIns="0" rIns="0" bIns="0" rtlCol="0" anchor="t"/>
            <a:lstStyle/>
            <a:p>
              <a:pPr marL="0" indent="0" algn="just" rtl="1">
                <a:lnSpc>
                  <a:spcPts val="2200"/>
                </a:lnSpc>
                <a:buNone/>
              </a:pPr>
              <a:r>
                <a:rPr lang="en-US" sz="1600" dirty="0">
                  <a:solidFill>
                    <a:srgbClr val="15213F"/>
                  </a:solidFill>
                  <a:latin typeface="Alexandria" pitchFamily="34" charset="0"/>
                  <a:ea typeface="Alexandria" pitchFamily="34" charset="-122"/>
                  <a:cs typeface="Alexandria" pitchFamily="34" charset="-120"/>
                </a:rPr>
                <a:t>التحول نحو Zero-Party Data يعكس نموذجاً جديداً قائماً على الشفافية والمنفعة المتبادلة، حيث يحصل المستخدمون على تجارب مخصصة مقابل مشاركة بياناتهم بوعي.</a:t>
              </a:r>
              <a:endParaRPr lang="en-US" sz="1600" dirty="0"/>
            </a:p>
          </p:txBody>
        </p:sp>
      </p:grpSp>
    </p:spTree>
    <p:extLst>
      <p:ext uri="{BB962C8B-B14F-4D97-AF65-F5344CB8AC3E}">
        <p14:creationId xmlns:p14="http://schemas.microsoft.com/office/powerpoint/2010/main" val="41793983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8E74E-07B8-247B-439A-6E9E6A39726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B04EA1-EDA4-0A3D-0B93-80E4A882CC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33A3535-E722-E5B8-4D47-1B066DB0E3F3}"/>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CA98F-7757-8965-F3FE-741F56D34EEC}"/>
              </a:ext>
            </a:extLst>
          </p:cNvPr>
          <p:cNvSpPr/>
          <p:nvPr/>
        </p:nvSpPr>
        <p:spPr>
          <a:xfrm>
            <a:off x="180431" y="1100763"/>
            <a:ext cx="11502329" cy="5411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853748C-1604-495C-21C6-CBB887FCB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DBE8AD-2AAF-90BA-24CC-5E6151D9B103}"/>
              </a:ext>
            </a:extLst>
          </p:cNvPr>
          <p:cNvSpPr txBox="1"/>
          <p:nvPr/>
        </p:nvSpPr>
        <p:spPr>
          <a:xfrm>
            <a:off x="2519644" y="457061"/>
            <a:ext cx="4764774"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تحليل الجمهور</a:t>
            </a:r>
            <a:endParaRPr lang="en-US" sz="2400" b="1" dirty="0"/>
          </a:p>
        </p:txBody>
      </p:sp>
      <p:grpSp>
        <p:nvGrpSpPr>
          <p:cNvPr id="2" name="Group 1">
            <a:extLst>
              <a:ext uri="{FF2B5EF4-FFF2-40B4-BE49-F238E27FC236}">
                <a16:creationId xmlns:a16="http://schemas.microsoft.com/office/drawing/2014/main" id="{68B7AE0E-BCFA-7674-5AE1-30965BDE5F15}"/>
              </a:ext>
            </a:extLst>
          </p:cNvPr>
          <p:cNvGrpSpPr/>
          <p:nvPr/>
        </p:nvGrpSpPr>
        <p:grpSpPr>
          <a:xfrm>
            <a:off x="180431" y="1358894"/>
            <a:ext cx="11383384" cy="4791638"/>
            <a:chOff x="793790" y="2078950"/>
            <a:chExt cx="13042820" cy="4071581"/>
          </a:xfrm>
        </p:grpSpPr>
        <p:sp>
          <p:nvSpPr>
            <p:cNvPr id="4" name="Text 0"/>
            <p:cNvSpPr/>
            <p:nvPr/>
          </p:nvSpPr>
          <p:spPr>
            <a:xfrm>
              <a:off x="8674298" y="2078950"/>
              <a:ext cx="5162312" cy="620078"/>
            </a:xfrm>
            <a:prstGeom prst="rect">
              <a:avLst/>
            </a:prstGeom>
            <a:noFill/>
            <a:ln/>
          </p:spPr>
          <p:txBody>
            <a:bodyPr wrap="none" lIns="0" tIns="0" rIns="0" bIns="0" rtlCol="0" anchor="t"/>
            <a:lstStyle/>
            <a:p>
              <a:pPr marL="0" indent="0" algn="just" rtl="1">
                <a:lnSpc>
                  <a:spcPts val="4850"/>
                </a:lnSpc>
                <a:buNone/>
              </a:pPr>
              <a:r>
                <a:rPr lang="en-US" sz="2800" b="1" dirty="0">
                  <a:solidFill>
                    <a:srgbClr val="3257B8"/>
                  </a:solidFill>
                  <a:latin typeface="Alexandria Bold" pitchFamily="34" charset="0"/>
                  <a:ea typeface="Alexandria Bold" pitchFamily="34" charset="-122"/>
                  <a:cs typeface="Alexandria Bold" pitchFamily="34" charset="-120"/>
                </a:rPr>
                <a:t>أدوات التحليل الحديثة</a:t>
              </a:r>
              <a:endParaRPr lang="en-US" sz="2800" dirty="0"/>
            </a:p>
          </p:txBody>
        </p:sp>
        <p:sp>
          <p:nvSpPr>
            <p:cNvPr id="6" name="Shape 1"/>
            <p:cNvSpPr/>
            <p:nvPr/>
          </p:nvSpPr>
          <p:spPr>
            <a:xfrm>
              <a:off x="793790" y="3095863"/>
              <a:ext cx="4215289" cy="3054668"/>
            </a:xfrm>
            <a:prstGeom prst="roundRect">
              <a:avLst>
                <a:gd name="adj" fmla="val 2729"/>
              </a:avLst>
            </a:prstGeom>
            <a:solidFill>
              <a:srgbClr val="FBFCFE"/>
            </a:solidFill>
            <a:ln w="22860">
              <a:solidFill>
                <a:srgbClr val="CFD2D8"/>
              </a:solidFill>
              <a:prstDash val="solid"/>
            </a:ln>
          </p:spPr>
          <p:txBody>
            <a:bodyPr/>
            <a:lstStyle/>
            <a:p>
              <a:pPr algn="just"/>
              <a:endParaRPr lang="en-US" sz="2000"/>
            </a:p>
          </p:txBody>
        </p:sp>
        <p:sp>
          <p:nvSpPr>
            <p:cNvPr id="7" name="Shape 2"/>
            <p:cNvSpPr/>
            <p:nvPr/>
          </p:nvSpPr>
          <p:spPr>
            <a:xfrm>
              <a:off x="816650" y="3118723"/>
              <a:ext cx="4169569" cy="595313"/>
            </a:xfrm>
            <a:prstGeom prst="roundRect">
              <a:avLst>
                <a:gd name="adj" fmla="val 9395"/>
              </a:avLst>
            </a:prstGeom>
            <a:solidFill>
              <a:srgbClr val="E9ECF2"/>
            </a:solidFill>
            <a:ln/>
          </p:spPr>
          <p:txBody>
            <a:bodyPr/>
            <a:lstStyle/>
            <a:p>
              <a:pPr algn="just"/>
              <a:endParaRPr lang="en-US" sz="2000"/>
            </a:p>
          </p:txBody>
        </p:sp>
        <p:pic>
          <p:nvPicPr>
            <p:cNvPr id="8"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752606" y="3263622"/>
              <a:ext cx="297656" cy="297656"/>
            </a:xfrm>
            <a:prstGeom prst="rect">
              <a:avLst/>
            </a:prstGeom>
          </p:spPr>
        </p:pic>
        <p:sp>
          <p:nvSpPr>
            <p:cNvPr id="9" name="Text 3"/>
            <p:cNvSpPr/>
            <p:nvPr/>
          </p:nvSpPr>
          <p:spPr>
            <a:xfrm>
              <a:off x="1015008" y="3912394"/>
              <a:ext cx="2480905" cy="310158"/>
            </a:xfrm>
            <a:prstGeom prst="rect">
              <a:avLst/>
            </a:prstGeom>
            <a:noFill/>
            <a:ln/>
          </p:spPr>
          <p:txBody>
            <a:bodyPr wrap="none" lIns="0" tIns="0" rIns="0" bIns="0" rtlCol="0" anchor="t"/>
            <a:lstStyle/>
            <a:p>
              <a:pPr marL="0" indent="0" algn="just">
                <a:lnSpc>
                  <a:spcPts val="2400"/>
                </a:lnSpc>
                <a:buNone/>
              </a:pPr>
              <a:r>
                <a:rPr lang="en-US" sz="2000" b="1" dirty="0">
                  <a:solidFill>
                    <a:srgbClr val="15213F"/>
                  </a:solidFill>
                  <a:latin typeface="Alexandria Bold" pitchFamily="34" charset="0"/>
                  <a:ea typeface="Alexandria Bold" pitchFamily="34" charset="-122"/>
                  <a:cs typeface="Alexandria Bold" pitchFamily="34" charset="-120"/>
                </a:rPr>
                <a:t>Google Analytics 4</a:t>
              </a:r>
              <a:endParaRPr lang="en-US" sz="2000" dirty="0"/>
            </a:p>
          </p:txBody>
        </p:sp>
        <p:sp>
          <p:nvSpPr>
            <p:cNvPr id="10" name="Text 4"/>
            <p:cNvSpPr/>
            <p:nvPr/>
          </p:nvSpPr>
          <p:spPr>
            <a:xfrm>
              <a:off x="1015008" y="4341614"/>
              <a:ext cx="3772853" cy="1587698"/>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منصة تحليلات متقدمة تركز على رحلة المستخدم عبر الأجهزة والمنصات، مع التركيز على الأحداث بدلاً من الجلسات، وتوفر ذكاء اصطناعي تنبؤي لفهم السلوك المستقبلي.</a:t>
              </a:r>
              <a:endParaRPr lang="en-US" sz="1600" dirty="0"/>
            </a:p>
          </p:txBody>
        </p:sp>
        <p:sp>
          <p:nvSpPr>
            <p:cNvPr id="11" name="Shape 5"/>
            <p:cNvSpPr/>
            <p:nvPr/>
          </p:nvSpPr>
          <p:spPr>
            <a:xfrm>
              <a:off x="5207437" y="3095863"/>
              <a:ext cx="4215408" cy="3054668"/>
            </a:xfrm>
            <a:prstGeom prst="roundRect">
              <a:avLst>
                <a:gd name="adj" fmla="val 2729"/>
              </a:avLst>
            </a:prstGeom>
            <a:solidFill>
              <a:srgbClr val="FBFCFE"/>
            </a:solidFill>
            <a:ln w="22860">
              <a:solidFill>
                <a:srgbClr val="CFD2D8"/>
              </a:solidFill>
              <a:prstDash val="solid"/>
            </a:ln>
          </p:spPr>
          <p:txBody>
            <a:bodyPr/>
            <a:lstStyle/>
            <a:p>
              <a:pPr algn="just"/>
              <a:endParaRPr lang="en-US" sz="2000"/>
            </a:p>
          </p:txBody>
        </p:sp>
        <p:sp>
          <p:nvSpPr>
            <p:cNvPr id="12" name="Shape 6"/>
            <p:cNvSpPr/>
            <p:nvPr/>
          </p:nvSpPr>
          <p:spPr>
            <a:xfrm>
              <a:off x="5230297" y="3118723"/>
              <a:ext cx="4169688" cy="595313"/>
            </a:xfrm>
            <a:prstGeom prst="roundRect">
              <a:avLst>
                <a:gd name="adj" fmla="val 9395"/>
              </a:avLst>
            </a:prstGeom>
            <a:solidFill>
              <a:srgbClr val="E9ECF2"/>
            </a:solidFill>
            <a:ln/>
          </p:spPr>
          <p:txBody>
            <a:bodyPr/>
            <a:lstStyle/>
            <a:p>
              <a:pPr algn="just"/>
              <a:endParaRPr lang="en-US" sz="2000"/>
            </a:p>
          </p:txBody>
        </p:sp>
        <p:pic>
          <p:nvPicPr>
            <p:cNvPr id="13"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166253" y="3263622"/>
              <a:ext cx="297656" cy="297656"/>
            </a:xfrm>
            <a:prstGeom prst="rect">
              <a:avLst/>
            </a:prstGeom>
          </p:spPr>
        </p:pic>
        <p:sp>
          <p:nvSpPr>
            <p:cNvPr id="14" name="Text 7"/>
            <p:cNvSpPr/>
            <p:nvPr/>
          </p:nvSpPr>
          <p:spPr>
            <a:xfrm>
              <a:off x="5428655" y="3912394"/>
              <a:ext cx="2480905" cy="310158"/>
            </a:xfrm>
            <a:prstGeom prst="rect">
              <a:avLst/>
            </a:prstGeom>
            <a:noFill/>
            <a:ln/>
          </p:spPr>
          <p:txBody>
            <a:bodyPr wrap="none" lIns="0" tIns="0" rIns="0" bIns="0" rtlCol="0" anchor="t"/>
            <a:lstStyle/>
            <a:p>
              <a:pPr marL="0" indent="0" algn="just">
                <a:lnSpc>
                  <a:spcPts val="2400"/>
                </a:lnSpc>
                <a:buNone/>
              </a:pPr>
              <a:r>
                <a:rPr lang="en-US" sz="2000" b="1" dirty="0">
                  <a:solidFill>
                    <a:srgbClr val="15213F"/>
                  </a:solidFill>
                  <a:latin typeface="Alexandria Bold" pitchFamily="34" charset="0"/>
                  <a:ea typeface="Alexandria Bold" pitchFamily="34" charset="-122"/>
                  <a:cs typeface="Alexandria Bold" pitchFamily="34" charset="-120"/>
                </a:rPr>
                <a:t>Hotjar</a:t>
              </a:r>
              <a:endParaRPr lang="en-US" sz="2000" dirty="0"/>
            </a:p>
          </p:txBody>
        </p:sp>
        <p:sp>
          <p:nvSpPr>
            <p:cNvPr id="15" name="Text 8"/>
            <p:cNvSpPr/>
            <p:nvPr/>
          </p:nvSpPr>
          <p:spPr>
            <a:xfrm>
              <a:off x="5428655" y="4341614"/>
              <a:ext cx="3772972"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أداة تحليل بصري تُظهر خرائط حرارية لنقرات المستخدمين، تسجيلات الجلسات، واستطلاعات فورية لفهم كيفية تفاعل الزوار فعلياً مع المحتوى والتصميم.</a:t>
              </a:r>
              <a:endParaRPr lang="en-US" sz="1600" dirty="0"/>
            </a:p>
          </p:txBody>
        </p:sp>
        <p:sp>
          <p:nvSpPr>
            <p:cNvPr id="16" name="Shape 9"/>
            <p:cNvSpPr/>
            <p:nvPr/>
          </p:nvSpPr>
          <p:spPr>
            <a:xfrm>
              <a:off x="9621203" y="3095863"/>
              <a:ext cx="4215289" cy="3054668"/>
            </a:xfrm>
            <a:prstGeom prst="roundRect">
              <a:avLst>
                <a:gd name="adj" fmla="val 2729"/>
              </a:avLst>
            </a:prstGeom>
            <a:solidFill>
              <a:srgbClr val="FBFCFE"/>
            </a:solidFill>
            <a:ln w="22860">
              <a:solidFill>
                <a:srgbClr val="CFD2D8"/>
              </a:solidFill>
              <a:prstDash val="solid"/>
            </a:ln>
          </p:spPr>
          <p:txBody>
            <a:bodyPr/>
            <a:lstStyle/>
            <a:p>
              <a:pPr algn="just"/>
              <a:endParaRPr lang="en-US" sz="2000"/>
            </a:p>
          </p:txBody>
        </p:sp>
        <p:sp>
          <p:nvSpPr>
            <p:cNvPr id="17" name="Shape 10"/>
            <p:cNvSpPr/>
            <p:nvPr/>
          </p:nvSpPr>
          <p:spPr>
            <a:xfrm>
              <a:off x="9644063" y="3118723"/>
              <a:ext cx="4169569" cy="595313"/>
            </a:xfrm>
            <a:prstGeom prst="roundRect">
              <a:avLst>
                <a:gd name="adj" fmla="val 9395"/>
              </a:avLst>
            </a:prstGeom>
            <a:solidFill>
              <a:srgbClr val="E9ECF2"/>
            </a:solidFill>
            <a:ln/>
          </p:spPr>
          <p:txBody>
            <a:bodyPr/>
            <a:lstStyle/>
            <a:p>
              <a:pPr algn="just"/>
              <a:endParaRPr lang="en-US" sz="2000"/>
            </a:p>
          </p:txBody>
        </p:sp>
        <p:pic>
          <p:nvPicPr>
            <p:cNvPr id="19"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580019" y="3263622"/>
              <a:ext cx="297656" cy="297656"/>
            </a:xfrm>
            <a:prstGeom prst="rect">
              <a:avLst/>
            </a:prstGeom>
          </p:spPr>
        </p:pic>
        <p:sp>
          <p:nvSpPr>
            <p:cNvPr id="20" name="Text 11"/>
            <p:cNvSpPr/>
            <p:nvPr/>
          </p:nvSpPr>
          <p:spPr>
            <a:xfrm>
              <a:off x="9842421" y="3912394"/>
              <a:ext cx="3483293" cy="310158"/>
            </a:xfrm>
            <a:prstGeom prst="rect">
              <a:avLst/>
            </a:prstGeom>
            <a:noFill/>
            <a:ln/>
          </p:spPr>
          <p:txBody>
            <a:bodyPr wrap="none" lIns="0" tIns="0" rIns="0" bIns="0" rtlCol="0" anchor="t"/>
            <a:lstStyle/>
            <a:p>
              <a:pPr marL="0" indent="0" algn="just">
                <a:lnSpc>
                  <a:spcPts val="2400"/>
                </a:lnSpc>
                <a:buNone/>
              </a:pPr>
              <a:r>
                <a:rPr lang="en-US" sz="2000" b="1" dirty="0">
                  <a:solidFill>
                    <a:srgbClr val="15213F"/>
                  </a:solidFill>
                  <a:latin typeface="Alexandria Bold" pitchFamily="34" charset="0"/>
                  <a:ea typeface="Alexandria Bold" pitchFamily="34" charset="-122"/>
                  <a:cs typeface="Alexandria Bold" pitchFamily="34" charset="-120"/>
                </a:rPr>
                <a:t>Brandwatch / Sprout Social</a:t>
              </a:r>
              <a:endParaRPr lang="en-US" sz="2000" dirty="0"/>
            </a:p>
          </p:txBody>
        </p:sp>
        <p:sp>
          <p:nvSpPr>
            <p:cNvPr id="21" name="Text 12"/>
            <p:cNvSpPr/>
            <p:nvPr/>
          </p:nvSpPr>
          <p:spPr>
            <a:xfrm>
              <a:off x="9842421" y="4341614"/>
              <a:ext cx="3772853"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منصات الاستماع الاجتماعي التي تتتبع الإشارات والمشاعر والاتجاهات عبر شبكات التواصل الاجتماعي لفهم كيف يتحدث الجمهور عن العلامة التجارية.</a:t>
              </a:r>
              <a:endParaRPr lang="en-US" sz="1600" dirty="0"/>
            </a:p>
          </p:txBody>
        </p:sp>
      </p:grpSp>
    </p:spTree>
    <p:extLst>
      <p:ext uri="{BB962C8B-B14F-4D97-AF65-F5344CB8AC3E}">
        <p14:creationId xmlns:p14="http://schemas.microsoft.com/office/powerpoint/2010/main" val="18277476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1BD5C-7590-C7B8-2AA8-C48200E806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8E493-4D14-E25C-71EF-F626D89C40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0D51325-C0BF-2355-BB0A-87760A61FCF6}"/>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969F6D8-D9FF-377B-D62C-A390ADBCDB06}"/>
              </a:ext>
            </a:extLst>
          </p:cNvPr>
          <p:cNvSpPr/>
          <p:nvPr/>
        </p:nvSpPr>
        <p:spPr>
          <a:xfrm>
            <a:off x="735979" y="1155869"/>
            <a:ext cx="10738625"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48131BD-EBA3-7123-759E-3D92F4DD87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70083B4-EA11-7F5F-E169-BD2679E137A3}"/>
              </a:ext>
            </a:extLst>
          </p:cNvPr>
          <p:cNvSpPr txBox="1"/>
          <p:nvPr/>
        </p:nvSpPr>
        <p:spPr>
          <a:xfrm>
            <a:off x="2519644" y="457061"/>
            <a:ext cx="4764774"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تحليل الجمهور</a:t>
            </a:r>
            <a:endParaRPr lang="en-US" sz="2400" b="1" dirty="0"/>
          </a:p>
        </p:txBody>
      </p:sp>
      <p:sp>
        <p:nvSpPr>
          <p:cNvPr id="2" name="Text 0">
            <a:extLst>
              <a:ext uri="{FF2B5EF4-FFF2-40B4-BE49-F238E27FC236}">
                <a16:creationId xmlns:a16="http://schemas.microsoft.com/office/drawing/2014/main" id="{4AB407FF-DEF0-B81E-A5F9-1B3733FDCB59}"/>
              </a:ext>
            </a:extLst>
          </p:cNvPr>
          <p:cNvSpPr/>
          <p:nvPr/>
        </p:nvSpPr>
        <p:spPr>
          <a:xfrm>
            <a:off x="6484382" y="1303787"/>
            <a:ext cx="4878711" cy="470364"/>
          </a:xfrm>
          <a:prstGeom prst="rect">
            <a:avLst/>
          </a:prstGeom>
          <a:noFill/>
          <a:ln/>
        </p:spPr>
        <p:txBody>
          <a:bodyPr wrap="none" lIns="0" tIns="0" rIns="0" bIns="0" rtlCol="0" anchor="t"/>
          <a:lstStyle/>
          <a:p>
            <a:pPr marL="0" indent="0" algn="r" rtl="1">
              <a:lnSpc>
                <a:spcPts val="4850"/>
              </a:lnSpc>
              <a:buNone/>
            </a:pPr>
            <a:r>
              <a:rPr lang="en-US" sz="2400" b="1" dirty="0">
                <a:solidFill>
                  <a:srgbClr val="3257B8"/>
                </a:solidFill>
                <a:latin typeface="Alexandria Bold" pitchFamily="34" charset="0"/>
                <a:ea typeface="Alexandria Bold" pitchFamily="34" charset="-122"/>
                <a:cs typeface="Alexandria Bold" pitchFamily="34" charset="-120"/>
              </a:rPr>
              <a:t>قياس النجاح في العصر الرقمي</a:t>
            </a:r>
            <a:endParaRPr lang="en-US" sz="2400" dirty="0"/>
          </a:p>
        </p:txBody>
      </p:sp>
      <p:grpSp>
        <p:nvGrpSpPr>
          <p:cNvPr id="34" name="Group 33">
            <a:extLst>
              <a:ext uri="{FF2B5EF4-FFF2-40B4-BE49-F238E27FC236}">
                <a16:creationId xmlns:a16="http://schemas.microsoft.com/office/drawing/2014/main" id="{3A2714E1-9DB8-2C27-7A31-731DE87287A5}"/>
              </a:ext>
            </a:extLst>
          </p:cNvPr>
          <p:cNvGrpSpPr/>
          <p:nvPr/>
        </p:nvGrpSpPr>
        <p:grpSpPr>
          <a:xfrm>
            <a:off x="793790" y="1922069"/>
            <a:ext cx="10569303" cy="4222254"/>
            <a:chOff x="793790" y="1853446"/>
            <a:chExt cx="13042821" cy="5222082"/>
          </a:xfrm>
        </p:grpSpPr>
        <p:sp>
          <p:nvSpPr>
            <p:cNvPr id="4" name="Text 1"/>
            <p:cNvSpPr/>
            <p:nvPr/>
          </p:nvSpPr>
          <p:spPr>
            <a:xfrm>
              <a:off x="9961126" y="1853446"/>
              <a:ext cx="3875484" cy="372070"/>
            </a:xfrm>
            <a:prstGeom prst="rect">
              <a:avLst/>
            </a:prstGeom>
            <a:noFill/>
            <a:ln/>
          </p:spPr>
          <p:txBody>
            <a:bodyPr wrap="none" lIns="0" tIns="0" rIns="0" bIns="0" rtlCol="0" anchor="t"/>
            <a:lstStyle/>
            <a:p>
              <a:pPr marL="0" indent="0" algn="r" rtl="1">
                <a:lnSpc>
                  <a:spcPts val="2900"/>
                </a:lnSpc>
                <a:buNone/>
              </a:pPr>
              <a:r>
                <a:rPr lang="en-US" sz="1600" b="1" dirty="0">
                  <a:solidFill>
                    <a:srgbClr val="3257B8"/>
                  </a:solidFill>
                  <a:latin typeface="Alexandria Bold" pitchFamily="34" charset="0"/>
                  <a:ea typeface="Alexandria Bold" pitchFamily="34" charset="-122"/>
                  <a:cs typeface="Alexandria Bold" pitchFamily="34" charset="-120"/>
                </a:rPr>
                <a:t>ما وراء المقاييس التقليدية</a:t>
              </a:r>
              <a:endParaRPr lang="en-US" sz="1600" dirty="0"/>
            </a:p>
          </p:txBody>
        </p:sp>
        <p:sp>
          <p:nvSpPr>
            <p:cNvPr id="6" name="Shape 2"/>
            <p:cNvSpPr/>
            <p:nvPr/>
          </p:nvSpPr>
          <p:spPr>
            <a:xfrm>
              <a:off x="793790" y="2523172"/>
              <a:ext cx="13042821" cy="4011573"/>
            </a:xfrm>
            <a:prstGeom prst="roundRect">
              <a:avLst>
                <a:gd name="adj" fmla="val 2078"/>
              </a:avLst>
            </a:prstGeom>
            <a:noFill/>
            <a:ln w="7620">
              <a:solidFill>
                <a:srgbClr val="000000">
                  <a:alpha val="8000"/>
                </a:srgbClr>
              </a:solidFill>
              <a:prstDash val="solid"/>
            </a:ln>
          </p:spPr>
          <p:txBody>
            <a:bodyPr/>
            <a:lstStyle/>
            <a:p>
              <a:endParaRPr lang="en-US" sz="1600"/>
            </a:p>
          </p:txBody>
        </p:sp>
        <p:sp>
          <p:nvSpPr>
            <p:cNvPr id="7" name="Shape 3"/>
            <p:cNvSpPr/>
            <p:nvPr/>
          </p:nvSpPr>
          <p:spPr>
            <a:xfrm>
              <a:off x="801410" y="2530793"/>
              <a:ext cx="13027581" cy="570905"/>
            </a:xfrm>
            <a:prstGeom prst="rect">
              <a:avLst/>
            </a:prstGeom>
            <a:solidFill>
              <a:srgbClr val="FFFFFF">
                <a:alpha val="4000"/>
              </a:srgbClr>
            </a:solidFill>
            <a:ln/>
          </p:spPr>
          <p:txBody>
            <a:bodyPr/>
            <a:lstStyle/>
            <a:p>
              <a:endParaRPr lang="en-US" sz="1600"/>
            </a:p>
          </p:txBody>
        </p:sp>
        <p:sp>
          <p:nvSpPr>
            <p:cNvPr id="8" name="Text 4"/>
            <p:cNvSpPr/>
            <p:nvPr/>
          </p:nvSpPr>
          <p:spPr>
            <a:xfrm>
              <a:off x="999887" y="2657475"/>
              <a:ext cx="4810482" cy="317540"/>
            </a:xfrm>
            <a:prstGeom prst="rect">
              <a:avLst/>
            </a:prstGeom>
            <a:noFill/>
            <a:ln/>
          </p:spPr>
          <p:txBody>
            <a:bodyPr wrap="none" lIns="0" tIns="0" rIns="0" bIns="0" rtlCol="0" anchor="t"/>
            <a:lstStyle/>
            <a:p>
              <a:pPr marL="0" indent="0" algn="r"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المقياس</a:t>
              </a:r>
              <a:endParaRPr lang="en-US" sz="1600" dirty="0"/>
            </a:p>
          </p:txBody>
        </p:sp>
        <p:sp>
          <p:nvSpPr>
            <p:cNvPr id="9" name="Text 5"/>
            <p:cNvSpPr/>
            <p:nvPr/>
          </p:nvSpPr>
          <p:spPr>
            <a:xfrm>
              <a:off x="6214705" y="2657475"/>
              <a:ext cx="3503890" cy="317540"/>
            </a:xfrm>
            <a:prstGeom prst="rect">
              <a:avLst/>
            </a:prstGeom>
            <a:noFill/>
            <a:ln/>
          </p:spPr>
          <p:txBody>
            <a:bodyPr wrap="none" lIns="0" tIns="0" rIns="0" bIns="0" rtlCol="0" anchor="t"/>
            <a:lstStyle/>
            <a:p>
              <a:pPr marL="0" indent="0" algn="r"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الوصف</a:t>
              </a:r>
              <a:endParaRPr lang="en-US" sz="1600" dirty="0"/>
            </a:p>
          </p:txBody>
        </p:sp>
        <p:sp>
          <p:nvSpPr>
            <p:cNvPr id="10" name="Text 6"/>
            <p:cNvSpPr/>
            <p:nvPr/>
          </p:nvSpPr>
          <p:spPr>
            <a:xfrm>
              <a:off x="10122932" y="2657475"/>
              <a:ext cx="3507700" cy="317540"/>
            </a:xfrm>
            <a:prstGeom prst="rect">
              <a:avLst/>
            </a:prstGeom>
            <a:noFill/>
            <a:ln/>
          </p:spPr>
          <p:txBody>
            <a:bodyPr wrap="none" lIns="0" tIns="0" rIns="0" bIns="0" rtlCol="0" anchor="t"/>
            <a:lstStyle/>
            <a:p>
              <a:pPr marL="0" indent="0" algn="r"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الأهمية</a:t>
              </a:r>
              <a:endParaRPr lang="en-US" sz="1600" dirty="0"/>
            </a:p>
          </p:txBody>
        </p:sp>
        <p:sp>
          <p:nvSpPr>
            <p:cNvPr id="11" name="Shape 7"/>
            <p:cNvSpPr/>
            <p:nvPr/>
          </p:nvSpPr>
          <p:spPr>
            <a:xfrm>
              <a:off x="801410" y="3101697"/>
              <a:ext cx="13027581" cy="570905"/>
            </a:xfrm>
            <a:prstGeom prst="rect">
              <a:avLst/>
            </a:prstGeom>
            <a:solidFill>
              <a:srgbClr val="000000">
                <a:alpha val="4000"/>
              </a:srgbClr>
            </a:solidFill>
            <a:ln/>
          </p:spPr>
          <p:txBody>
            <a:bodyPr/>
            <a:lstStyle/>
            <a:p>
              <a:endParaRPr lang="en-US" sz="1600"/>
            </a:p>
          </p:txBody>
        </p:sp>
        <p:sp>
          <p:nvSpPr>
            <p:cNvPr id="12" name="Text 8"/>
            <p:cNvSpPr/>
            <p:nvPr/>
          </p:nvSpPr>
          <p:spPr>
            <a:xfrm>
              <a:off x="999887" y="3228380"/>
              <a:ext cx="4810482" cy="317540"/>
            </a:xfrm>
            <a:prstGeom prst="rect">
              <a:avLst/>
            </a:prstGeom>
            <a:noFill/>
            <a:ln/>
          </p:spPr>
          <p:txBody>
            <a:bodyPr wrap="none" lIns="0" tIns="0" rIns="0" bIns="0" rtlCol="0" anchor="t"/>
            <a:lstStyle/>
            <a:p>
              <a:pPr marL="0" indent="0" rtl="1">
                <a:lnSpc>
                  <a:spcPts val="2500"/>
                </a:lnSpc>
                <a:buNone/>
              </a:pPr>
              <a:r>
                <a:rPr lang="en-US" sz="1600" dirty="0">
                  <a:solidFill>
                    <a:srgbClr val="15213F"/>
                  </a:solidFill>
                  <a:latin typeface="Alexandria" pitchFamily="34" charset="0"/>
                  <a:ea typeface="Alexandria" pitchFamily="34" charset="-122"/>
                  <a:cs typeface="Alexandria" pitchFamily="34" charset="-120"/>
                </a:rPr>
                <a:t>معدل التفاعل (Engagement Rate)</a:t>
              </a:r>
              <a:endParaRPr lang="en-US" sz="1600" dirty="0"/>
            </a:p>
          </p:txBody>
        </p:sp>
        <p:sp>
          <p:nvSpPr>
            <p:cNvPr id="13" name="Text 9"/>
            <p:cNvSpPr/>
            <p:nvPr/>
          </p:nvSpPr>
          <p:spPr>
            <a:xfrm>
              <a:off x="6214705" y="3228380"/>
              <a:ext cx="3503890"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نسبة التفاعلات من إجمالي الوصول</a:t>
              </a:r>
              <a:endParaRPr lang="en-US" sz="1600" dirty="0"/>
            </a:p>
          </p:txBody>
        </p:sp>
        <p:sp>
          <p:nvSpPr>
            <p:cNvPr id="14" name="Text 10"/>
            <p:cNvSpPr/>
            <p:nvPr/>
          </p:nvSpPr>
          <p:spPr>
            <a:xfrm>
              <a:off x="10122932" y="3228380"/>
              <a:ext cx="3507700"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عالية جداً</a:t>
              </a:r>
              <a:endParaRPr lang="en-US" sz="1600" dirty="0"/>
            </a:p>
          </p:txBody>
        </p:sp>
        <p:sp>
          <p:nvSpPr>
            <p:cNvPr id="15" name="Shape 11"/>
            <p:cNvSpPr/>
            <p:nvPr/>
          </p:nvSpPr>
          <p:spPr>
            <a:xfrm>
              <a:off x="801410" y="3672602"/>
              <a:ext cx="13027581" cy="570905"/>
            </a:xfrm>
            <a:prstGeom prst="rect">
              <a:avLst/>
            </a:prstGeom>
            <a:solidFill>
              <a:srgbClr val="FFFFFF">
                <a:alpha val="4000"/>
              </a:srgbClr>
            </a:solidFill>
            <a:ln/>
          </p:spPr>
          <p:txBody>
            <a:bodyPr/>
            <a:lstStyle/>
            <a:p>
              <a:endParaRPr lang="en-US" sz="1600"/>
            </a:p>
          </p:txBody>
        </p:sp>
        <p:sp>
          <p:nvSpPr>
            <p:cNvPr id="16" name="Text 12"/>
            <p:cNvSpPr/>
            <p:nvPr/>
          </p:nvSpPr>
          <p:spPr>
            <a:xfrm>
              <a:off x="999887" y="3799284"/>
              <a:ext cx="4810482" cy="317540"/>
            </a:xfrm>
            <a:prstGeom prst="rect">
              <a:avLst/>
            </a:prstGeom>
            <a:noFill/>
            <a:ln/>
          </p:spPr>
          <p:txBody>
            <a:bodyPr wrap="none" lIns="0" tIns="0" rIns="0" bIns="0" rtlCol="0" anchor="t"/>
            <a:lstStyle/>
            <a:p>
              <a:pPr marL="0" indent="0" rtl="1">
                <a:lnSpc>
                  <a:spcPts val="2500"/>
                </a:lnSpc>
                <a:buNone/>
              </a:pPr>
              <a:r>
                <a:rPr lang="en-US" sz="1600" dirty="0">
                  <a:solidFill>
                    <a:srgbClr val="15213F"/>
                  </a:solidFill>
                  <a:latin typeface="Alexandria" pitchFamily="34" charset="0"/>
                  <a:ea typeface="Alexandria" pitchFamily="34" charset="-122"/>
                  <a:cs typeface="Alexandria" pitchFamily="34" charset="-120"/>
                </a:rPr>
                <a:t>المشاعر الصافية (Net Sentiment)</a:t>
              </a:r>
              <a:endParaRPr lang="en-US" sz="1600" dirty="0"/>
            </a:p>
          </p:txBody>
        </p:sp>
        <p:sp>
          <p:nvSpPr>
            <p:cNvPr id="17" name="Text 13"/>
            <p:cNvSpPr/>
            <p:nvPr/>
          </p:nvSpPr>
          <p:spPr>
            <a:xfrm>
              <a:off x="6214705" y="3799284"/>
              <a:ext cx="3503890"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توازن المشاعر الإيجابية والسلبية</a:t>
              </a:r>
              <a:endParaRPr lang="en-US" sz="1600" dirty="0"/>
            </a:p>
          </p:txBody>
        </p:sp>
        <p:sp>
          <p:nvSpPr>
            <p:cNvPr id="19" name="Text 14"/>
            <p:cNvSpPr/>
            <p:nvPr/>
          </p:nvSpPr>
          <p:spPr>
            <a:xfrm>
              <a:off x="10122932" y="3799284"/>
              <a:ext cx="3507700"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عالية</a:t>
              </a:r>
              <a:endParaRPr lang="en-US" sz="1600" dirty="0"/>
            </a:p>
          </p:txBody>
        </p:sp>
        <p:sp>
          <p:nvSpPr>
            <p:cNvPr id="20" name="Shape 15"/>
            <p:cNvSpPr/>
            <p:nvPr/>
          </p:nvSpPr>
          <p:spPr>
            <a:xfrm>
              <a:off x="801410" y="4243507"/>
              <a:ext cx="13027581" cy="570905"/>
            </a:xfrm>
            <a:prstGeom prst="rect">
              <a:avLst/>
            </a:prstGeom>
            <a:solidFill>
              <a:srgbClr val="000000">
                <a:alpha val="4000"/>
              </a:srgbClr>
            </a:solidFill>
            <a:ln/>
          </p:spPr>
          <p:txBody>
            <a:bodyPr/>
            <a:lstStyle/>
            <a:p>
              <a:endParaRPr lang="en-US" sz="1600"/>
            </a:p>
          </p:txBody>
        </p:sp>
        <p:sp>
          <p:nvSpPr>
            <p:cNvPr id="21" name="Text 16"/>
            <p:cNvSpPr/>
            <p:nvPr/>
          </p:nvSpPr>
          <p:spPr>
            <a:xfrm>
              <a:off x="999887" y="4370189"/>
              <a:ext cx="4810482" cy="317540"/>
            </a:xfrm>
            <a:prstGeom prst="rect">
              <a:avLst/>
            </a:prstGeom>
            <a:noFill/>
            <a:ln/>
          </p:spPr>
          <p:txBody>
            <a:bodyPr wrap="none" lIns="0" tIns="0" rIns="0" bIns="0" rtlCol="0" anchor="t"/>
            <a:lstStyle/>
            <a:p>
              <a:pPr marL="0" indent="0" rtl="1">
                <a:lnSpc>
                  <a:spcPts val="2500"/>
                </a:lnSpc>
                <a:buNone/>
              </a:pPr>
              <a:r>
                <a:rPr lang="en-US" sz="1600" dirty="0">
                  <a:solidFill>
                    <a:srgbClr val="15213F"/>
                  </a:solidFill>
                  <a:latin typeface="Alexandria" pitchFamily="34" charset="0"/>
                  <a:ea typeface="Alexandria" pitchFamily="34" charset="-122"/>
                  <a:cs typeface="Alexandria" pitchFamily="34" charset="-120"/>
                </a:rPr>
                <a:t>معدل التحويل</a:t>
              </a:r>
              <a:endParaRPr lang="en-US" sz="1600" dirty="0"/>
            </a:p>
          </p:txBody>
        </p:sp>
        <p:sp>
          <p:nvSpPr>
            <p:cNvPr id="22" name="Text 17"/>
            <p:cNvSpPr/>
            <p:nvPr/>
          </p:nvSpPr>
          <p:spPr>
            <a:xfrm>
              <a:off x="6214705" y="4370189"/>
              <a:ext cx="3503890"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من يتحول من جمهور إلى عميل أو داعم</a:t>
              </a:r>
              <a:endParaRPr lang="en-US" sz="1600" dirty="0"/>
            </a:p>
          </p:txBody>
        </p:sp>
        <p:sp>
          <p:nvSpPr>
            <p:cNvPr id="24" name="Text 18"/>
            <p:cNvSpPr/>
            <p:nvPr/>
          </p:nvSpPr>
          <p:spPr>
            <a:xfrm>
              <a:off x="10122932" y="4370189"/>
              <a:ext cx="3507700"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عالية جداً</a:t>
              </a:r>
              <a:endParaRPr lang="en-US" sz="1600" dirty="0"/>
            </a:p>
          </p:txBody>
        </p:sp>
        <p:sp>
          <p:nvSpPr>
            <p:cNvPr id="26" name="Shape 19"/>
            <p:cNvSpPr/>
            <p:nvPr/>
          </p:nvSpPr>
          <p:spPr>
            <a:xfrm>
              <a:off x="801410" y="4814411"/>
              <a:ext cx="13027581" cy="570905"/>
            </a:xfrm>
            <a:prstGeom prst="rect">
              <a:avLst/>
            </a:prstGeom>
            <a:solidFill>
              <a:srgbClr val="FFFFFF">
                <a:alpha val="4000"/>
              </a:srgbClr>
            </a:solidFill>
            <a:ln/>
          </p:spPr>
          <p:txBody>
            <a:bodyPr/>
            <a:lstStyle/>
            <a:p>
              <a:endParaRPr lang="en-US" sz="1600"/>
            </a:p>
          </p:txBody>
        </p:sp>
        <p:sp>
          <p:nvSpPr>
            <p:cNvPr id="27" name="Text 20"/>
            <p:cNvSpPr/>
            <p:nvPr/>
          </p:nvSpPr>
          <p:spPr>
            <a:xfrm>
              <a:off x="999887" y="4941094"/>
              <a:ext cx="4810482" cy="317540"/>
            </a:xfrm>
            <a:prstGeom prst="rect">
              <a:avLst/>
            </a:prstGeom>
            <a:noFill/>
            <a:ln/>
          </p:spPr>
          <p:txBody>
            <a:bodyPr wrap="none" lIns="0" tIns="0" rIns="0" bIns="0" rtlCol="0" anchor="t"/>
            <a:lstStyle/>
            <a:p>
              <a:pPr marL="0" indent="0" rtl="1">
                <a:lnSpc>
                  <a:spcPts val="2500"/>
                </a:lnSpc>
                <a:buNone/>
              </a:pPr>
              <a:r>
                <a:rPr lang="en-US" sz="1600" dirty="0">
                  <a:solidFill>
                    <a:srgbClr val="15213F"/>
                  </a:solidFill>
                  <a:latin typeface="Alexandria" pitchFamily="34" charset="0"/>
                  <a:ea typeface="Alexandria" pitchFamily="34" charset="-122"/>
                  <a:cs typeface="Alexandria" pitchFamily="34" charset="-120"/>
                </a:rPr>
                <a:t>القيمة الدائمة للعميل (LTV)</a:t>
              </a:r>
              <a:endParaRPr lang="en-US" sz="1600" dirty="0"/>
            </a:p>
          </p:txBody>
        </p:sp>
        <p:sp>
          <p:nvSpPr>
            <p:cNvPr id="28" name="Text 21"/>
            <p:cNvSpPr/>
            <p:nvPr/>
          </p:nvSpPr>
          <p:spPr>
            <a:xfrm>
              <a:off x="6214705" y="4941094"/>
              <a:ext cx="3503890"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القيمة الإجمالية للعلاقة طويلة الأمد</a:t>
              </a:r>
              <a:endParaRPr lang="en-US" sz="1600" dirty="0"/>
            </a:p>
          </p:txBody>
        </p:sp>
        <p:sp>
          <p:nvSpPr>
            <p:cNvPr id="29" name="Text 22"/>
            <p:cNvSpPr/>
            <p:nvPr/>
          </p:nvSpPr>
          <p:spPr>
            <a:xfrm>
              <a:off x="10122932" y="4941094"/>
              <a:ext cx="3507700"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متوسطة</a:t>
              </a:r>
              <a:endParaRPr lang="en-US" sz="1600" dirty="0"/>
            </a:p>
          </p:txBody>
        </p:sp>
        <p:sp>
          <p:nvSpPr>
            <p:cNvPr id="30" name="Shape 23"/>
            <p:cNvSpPr/>
            <p:nvPr/>
          </p:nvSpPr>
          <p:spPr>
            <a:xfrm>
              <a:off x="801410" y="5385316"/>
              <a:ext cx="13027581" cy="570905"/>
            </a:xfrm>
            <a:prstGeom prst="rect">
              <a:avLst/>
            </a:prstGeom>
            <a:solidFill>
              <a:srgbClr val="000000">
                <a:alpha val="4000"/>
              </a:srgbClr>
            </a:solidFill>
            <a:ln/>
          </p:spPr>
          <p:txBody>
            <a:bodyPr/>
            <a:lstStyle/>
            <a:p>
              <a:endParaRPr lang="en-US" sz="1600"/>
            </a:p>
          </p:txBody>
        </p:sp>
        <p:sp>
          <p:nvSpPr>
            <p:cNvPr id="31" name="Text 24"/>
            <p:cNvSpPr/>
            <p:nvPr/>
          </p:nvSpPr>
          <p:spPr>
            <a:xfrm>
              <a:off x="999887" y="5511998"/>
              <a:ext cx="4810482" cy="317540"/>
            </a:xfrm>
            <a:prstGeom prst="rect">
              <a:avLst/>
            </a:prstGeom>
            <a:noFill/>
            <a:ln/>
          </p:spPr>
          <p:txBody>
            <a:bodyPr wrap="none" lIns="0" tIns="0" rIns="0" bIns="0" rtlCol="0" anchor="t"/>
            <a:lstStyle/>
            <a:p>
              <a:pPr marL="0" indent="0" rtl="1">
                <a:lnSpc>
                  <a:spcPts val="2500"/>
                </a:lnSpc>
                <a:buNone/>
              </a:pPr>
              <a:r>
                <a:rPr lang="en-US" sz="1600" dirty="0">
                  <a:solidFill>
                    <a:srgbClr val="15213F"/>
                  </a:solidFill>
                  <a:latin typeface="Alexandria" pitchFamily="34" charset="0"/>
                  <a:ea typeface="Alexandria" pitchFamily="34" charset="-122"/>
                  <a:cs typeface="Alexandria" pitchFamily="34" charset="-120"/>
                </a:rPr>
                <a:t>حصة الصوت (Share of Voice)</a:t>
              </a:r>
              <a:endParaRPr lang="en-US" sz="1600" dirty="0"/>
            </a:p>
          </p:txBody>
        </p:sp>
        <p:sp>
          <p:nvSpPr>
            <p:cNvPr id="32" name="Text 25"/>
            <p:cNvSpPr/>
            <p:nvPr/>
          </p:nvSpPr>
          <p:spPr>
            <a:xfrm>
              <a:off x="6214705" y="5511998"/>
              <a:ext cx="3503890"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نسبة الإشارات في القطاع</a:t>
              </a:r>
              <a:endParaRPr lang="en-US" sz="1600" dirty="0"/>
            </a:p>
          </p:txBody>
        </p:sp>
        <p:sp>
          <p:nvSpPr>
            <p:cNvPr id="33" name="Text 26"/>
            <p:cNvSpPr/>
            <p:nvPr/>
          </p:nvSpPr>
          <p:spPr>
            <a:xfrm>
              <a:off x="10122932" y="5511998"/>
              <a:ext cx="3507700"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متوسطة</a:t>
              </a:r>
              <a:endParaRPr lang="en-US" sz="1600" dirty="0"/>
            </a:p>
          </p:txBody>
        </p:sp>
        <p:sp>
          <p:nvSpPr>
            <p:cNvPr id="35" name="Shape 27"/>
            <p:cNvSpPr/>
            <p:nvPr/>
          </p:nvSpPr>
          <p:spPr>
            <a:xfrm>
              <a:off x="801410" y="5956221"/>
              <a:ext cx="13027581" cy="570905"/>
            </a:xfrm>
            <a:prstGeom prst="rect">
              <a:avLst/>
            </a:prstGeom>
            <a:solidFill>
              <a:srgbClr val="FFFFFF">
                <a:alpha val="4000"/>
              </a:srgbClr>
            </a:solidFill>
            <a:ln/>
          </p:spPr>
          <p:txBody>
            <a:bodyPr/>
            <a:lstStyle/>
            <a:p>
              <a:endParaRPr lang="en-US" sz="1600"/>
            </a:p>
          </p:txBody>
        </p:sp>
        <p:sp>
          <p:nvSpPr>
            <p:cNvPr id="36" name="Text 28"/>
            <p:cNvSpPr/>
            <p:nvPr/>
          </p:nvSpPr>
          <p:spPr>
            <a:xfrm>
              <a:off x="999887" y="6082903"/>
              <a:ext cx="4810482" cy="317540"/>
            </a:xfrm>
            <a:prstGeom prst="rect">
              <a:avLst/>
            </a:prstGeom>
            <a:noFill/>
            <a:ln/>
          </p:spPr>
          <p:txBody>
            <a:bodyPr wrap="none" lIns="0" tIns="0" rIns="0" bIns="0" rtlCol="0" anchor="t"/>
            <a:lstStyle/>
            <a:p>
              <a:pPr marL="0" indent="0" rtl="1">
                <a:lnSpc>
                  <a:spcPts val="2500"/>
                </a:lnSpc>
                <a:buNone/>
              </a:pPr>
              <a:r>
                <a:rPr lang="en-US" sz="1600" dirty="0">
                  <a:solidFill>
                    <a:srgbClr val="15213F"/>
                  </a:solidFill>
                  <a:latin typeface="Alexandria" pitchFamily="34" charset="0"/>
                  <a:ea typeface="Alexandria" pitchFamily="34" charset="-122"/>
                  <a:cs typeface="Alexandria" pitchFamily="34" charset="-120"/>
                </a:rPr>
                <a:t>معدل النمو العضوي</a:t>
              </a:r>
              <a:endParaRPr lang="en-US" sz="1600" dirty="0"/>
            </a:p>
          </p:txBody>
        </p:sp>
        <p:sp>
          <p:nvSpPr>
            <p:cNvPr id="37" name="Text 29"/>
            <p:cNvSpPr/>
            <p:nvPr/>
          </p:nvSpPr>
          <p:spPr>
            <a:xfrm>
              <a:off x="6214705" y="6082903"/>
              <a:ext cx="3503890"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نمو الجمهور دون إعلانات مدفوعة</a:t>
              </a:r>
              <a:endParaRPr lang="en-US" sz="1600" dirty="0"/>
            </a:p>
          </p:txBody>
        </p:sp>
        <p:sp>
          <p:nvSpPr>
            <p:cNvPr id="38" name="Text 30"/>
            <p:cNvSpPr/>
            <p:nvPr/>
          </p:nvSpPr>
          <p:spPr>
            <a:xfrm>
              <a:off x="10122932" y="6082903"/>
              <a:ext cx="3507700"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عالية</a:t>
              </a:r>
              <a:endParaRPr lang="en-US" sz="1600" dirty="0"/>
            </a:p>
          </p:txBody>
        </p:sp>
        <p:sp>
          <p:nvSpPr>
            <p:cNvPr id="39" name="Text 31"/>
            <p:cNvSpPr/>
            <p:nvPr/>
          </p:nvSpPr>
          <p:spPr>
            <a:xfrm>
              <a:off x="793790" y="6757988"/>
              <a:ext cx="13042821"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المفتاح هو تطوير إطار قياس شامل يربط المقاييس الرقمية بالنتائج التجارية الحقيقية.</a:t>
              </a:r>
              <a:endParaRPr lang="en-US" sz="1600" dirty="0"/>
            </a:p>
          </p:txBody>
        </p:sp>
      </p:grpSp>
    </p:spTree>
    <p:extLst>
      <p:ext uri="{BB962C8B-B14F-4D97-AF65-F5344CB8AC3E}">
        <p14:creationId xmlns:p14="http://schemas.microsoft.com/office/powerpoint/2010/main" val="15068880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54045-18C0-7F14-62BC-62C021E5AA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3D34AF-9389-0FE2-061A-B219BC3368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3C0D014-0420-32D4-D9F4-9FDFF9251463}"/>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BF46C0A-854C-7C49-3AA8-B018B47AD5D6}"/>
              </a:ext>
            </a:extLst>
          </p:cNvPr>
          <p:cNvSpPr/>
          <p:nvPr/>
        </p:nvSpPr>
        <p:spPr>
          <a:xfrm>
            <a:off x="374074" y="1196009"/>
            <a:ext cx="11334705"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16D29D-AF88-1571-93E4-B9D9D2CE67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2B483E1-4674-AECC-1558-6A227B69BF73}"/>
              </a:ext>
            </a:extLst>
          </p:cNvPr>
          <p:cNvSpPr txBox="1"/>
          <p:nvPr/>
        </p:nvSpPr>
        <p:spPr>
          <a:xfrm>
            <a:off x="2519644" y="457061"/>
            <a:ext cx="4764774"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مستقبل المنصات</a:t>
            </a:r>
            <a:endParaRPr lang="en-US" sz="2400" b="1" dirty="0"/>
          </a:p>
        </p:txBody>
      </p:sp>
      <p:sp>
        <p:nvSpPr>
          <p:cNvPr id="4" name="Text 0"/>
          <p:cNvSpPr/>
          <p:nvPr/>
        </p:nvSpPr>
        <p:spPr>
          <a:xfrm>
            <a:off x="3975929" y="1303787"/>
            <a:ext cx="7498675" cy="620078"/>
          </a:xfrm>
          <a:prstGeom prst="rect">
            <a:avLst/>
          </a:prstGeom>
          <a:noFill/>
          <a:ln/>
        </p:spPr>
        <p:txBody>
          <a:bodyPr wrap="none" lIns="0" tIns="0" rIns="0" bIns="0" rtlCol="0" anchor="t"/>
          <a:lstStyle/>
          <a:p>
            <a:pPr marL="0" indent="0" algn="r" rtl="1">
              <a:lnSpc>
                <a:spcPts val="4850"/>
              </a:lnSpc>
              <a:buNone/>
            </a:pPr>
            <a:r>
              <a:rPr lang="en-US" sz="2400" b="1" dirty="0">
                <a:solidFill>
                  <a:srgbClr val="3257B8"/>
                </a:solidFill>
                <a:latin typeface="Alexandria Bold" pitchFamily="34" charset="0"/>
                <a:ea typeface="Alexandria Bold" pitchFamily="34" charset="-122"/>
                <a:cs typeface="Alexandria Bold" pitchFamily="34" charset="-120"/>
              </a:rPr>
              <a:t>اتجاهات ناشئة تستحق المراقبة</a:t>
            </a:r>
            <a:endParaRPr lang="en-US" sz="2400" dirty="0"/>
          </a:p>
        </p:txBody>
      </p:sp>
      <p:grpSp>
        <p:nvGrpSpPr>
          <p:cNvPr id="6" name="Group 5">
            <a:extLst>
              <a:ext uri="{FF2B5EF4-FFF2-40B4-BE49-F238E27FC236}">
                <a16:creationId xmlns:a16="http://schemas.microsoft.com/office/drawing/2014/main" id="{C25B9DDE-9E22-A067-2C8D-1E3FC766D765}"/>
              </a:ext>
            </a:extLst>
          </p:cNvPr>
          <p:cNvGrpSpPr/>
          <p:nvPr/>
        </p:nvGrpSpPr>
        <p:grpSpPr>
          <a:xfrm>
            <a:off x="793789" y="2167029"/>
            <a:ext cx="10535850" cy="4385423"/>
            <a:chOff x="793790" y="1660327"/>
            <a:chExt cx="13042820" cy="5925860"/>
          </a:xfrm>
        </p:grpSpPr>
        <p:sp>
          <p:nvSpPr>
            <p:cNvPr id="7" name="Shape 1">
              <a:extLst>
                <a:ext uri="{FF2B5EF4-FFF2-40B4-BE49-F238E27FC236}">
                  <a16:creationId xmlns:a16="http://schemas.microsoft.com/office/drawing/2014/main" id="{4CD500A6-0AFE-5C0D-4764-60E913769ACC}"/>
                </a:ext>
              </a:extLst>
            </p:cNvPr>
            <p:cNvSpPr/>
            <p:nvPr/>
          </p:nvSpPr>
          <p:spPr>
            <a:xfrm>
              <a:off x="7303770" y="1660327"/>
              <a:ext cx="22860" cy="5925860"/>
            </a:xfrm>
            <a:prstGeom prst="roundRect">
              <a:avLst>
                <a:gd name="adj" fmla="val 364651"/>
              </a:avLst>
            </a:prstGeom>
            <a:solidFill>
              <a:srgbClr val="CFD2D8"/>
            </a:solidFill>
            <a:ln/>
          </p:spPr>
          <p:txBody>
            <a:bodyPr/>
            <a:lstStyle/>
            <a:p>
              <a:pPr algn="just" rtl="1"/>
              <a:endParaRPr lang="en-US"/>
            </a:p>
          </p:txBody>
        </p:sp>
        <p:sp>
          <p:nvSpPr>
            <p:cNvPr id="8" name="Shape 2">
              <a:extLst>
                <a:ext uri="{FF2B5EF4-FFF2-40B4-BE49-F238E27FC236}">
                  <a16:creationId xmlns:a16="http://schemas.microsoft.com/office/drawing/2014/main" id="{6FFD0BC4-1816-1AEE-D7D8-885137C96C87}"/>
                </a:ext>
              </a:extLst>
            </p:cNvPr>
            <p:cNvSpPr/>
            <p:nvPr/>
          </p:nvSpPr>
          <p:spPr>
            <a:xfrm>
              <a:off x="7515582" y="1872139"/>
              <a:ext cx="595313" cy="22860"/>
            </a:xfrm>
            <a:prstGeom prst="roundRect">
              <a:avLst>
                <a:gd name="adj" fmla="val 364651"/>
              </a:avLst>
            </a:prstGeom>
            <a:solidFill>
              <a:srgbClr val="CFD2D8"/>
            </a:solidFill>
            <a:ln/>
          </p:spPr>
          <p:txBody>
            <a:bodyPr/>
            <a:lstStyle/>
            <a:p>
              <a:pPr algn="just" rtl="1"/>
              <a:endParaRPr lang="en-US"/>
            </a:p>
          </p:txBody>
        </p:sp>
        <p:sp>
          <p:nvSpPr>
            <p:cNvPr id="9" name="Shape 3">
              <a:extLst>
                <a:ext uri="{FF2B5EF4-FFF2-40B4-BE49-F238E27FC236}">
                  <a16:creationId xmlns:a16="http://schemas.microsoft.com/office/drawing/2014/main" id="{9561DD32-CFFB-ED48-7FDF-B3B4BE128E1D}"/>
                </a:ext>
              </a:extLst>
            </p:cNvPr>
            <p:cNvSpPr/>
            <p:nvPr/>
          </p:nvSpPr>
          <p:spPr>
            <a:xfrm>
              <a:off x="7091958" y="1660327"/>
              <a:ext cx="446484" cy="446484"/>
            </a:xfrm>
            <a:prstGeom prst="roundRect">
              <a:avLst>
                <a:gd name="adj" fmla="val 18670"/>
              </a:avLst>
            </a:prstGeom>
            <a:solidFill>
              <a:srgbClr val="E9ECF2"/>
            </a:solidFill>
            <a:ln w="7620">
              <a:solidFill>
                <a:srgbClr val="CFD2D8"/>
              </a:solidFill>
              <a:prstDash val="solid"/>
            </a:ln>
          </p:spPr>
          <p:txBody>
            <a:bodyPr/>
            <a:lstStyle/>
            <a:p>
              <a:pPr algn="just" rtl="1"/>
              <a:endParaRPr lang="en-US"/>
            </a:p>
          </p:txBody>
        </p:sp>
        <p:sp>
          <p:nvSpPr>
            <p:cNvPr id="10" name="Text 4">
              <a:extLst>
                <a:ext uri="{FF2B5EF4-FFF2-40B4-BE49-F238E27FC236}">
                  <a16:creationId xmlns:a16="http://schemas.microsoft.com/office/drawing/2014/main" id="{9A8C6455-5B00-B345-49FA-D1B84B77B063}"/>
                </a:ext>
              </a:extLst>
            </p:cNvPr>
            <p:cNvSpPr/>
            <p:nvPr/>
          </p:nvSpPr>
          <p:spPr>
            <a:xfrm>
              <a:off x="7166372" y="1697534"/>
              <a:ext cx="297656" cy="372070"/>
            </a:xfrm>
            <a:prstGeom prst="rect">
              <a:avLst/>
            </a:prstGeom>
            <a:noFill/>
            <a:ln/>
          </p:spPr>
          <p:txBody>
            <a:bodyPr wrap="none" lIns="0" tIns="0" rIns="0" bIns="0" rtlCol="0" anchor="t"/>
            <a:lstStyle/>
            <a:p>
              <a:pPr marL="0" indent="0" algn="just"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1</a:t>
              </a:r>
              <a:endParaRPr lang="en-US" sz="2300" dirty="0"/>
            </a:p>
          </p:txBody>
        </p:sp>
        <p:sp>
          <p:nvSpPr>
            <p:cNvPr id="11" name="Text 5">
              <a:extLst>
                <a:ext uri="{FF2B5EF4-FFF2-40B4-BE49-F238E27FC236}">
                  <a16:creationId xmlns:a16="http://schemas.microsoft.com/office/drawing/2014/main" id="{DF164D9F-5646-9C2E-307F-DB6BE577164D}"/>
                </a:ext>
              </a:extLst>
            </p:cNvPr>
            <p:cNvSpPr/>
            <p:nvPr/>
          </p:nvSpPr>
          <p:spPr>
            <a:xfrm>
              <a:off x="8307467" y="1728549"/>
              <a:ext cx="3220641" cy="310158"/>
            </a:xfrm>
            <a:prstGeom prst="rect">
              <a:avLst/>
            </a:prstGeom>
            <a:noFill/>
            <a:ln/>
          </p:spPr>
          <p:txBody>
            <a:bodyPr wrap="none" lIns="0" tIns="0" rIns="0" bIns="0" rtlCol="0" anchor="t"/>
            <a:lstStyle/>
            <a:p>
              <a:pPr marL="0" indent="0" algn="just"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الذكاء الاصطناعي التوليدي</a:t>
              </a:r>
              <a:endParaRPr lang="en-US" sz="1950" dirty="0"/>
            </a:p>
          </p:txBody>
        </p:sp>
        <p:sp>
          <p:nvSpPr>
            <p:cNvPr id="12" name="Text 6">
              <a:extLst>
                <a:ext uri="{FF2B5EF4-FFF2-40B4-BE49-F238E27FC236}">
                  <a16:creationId xmlns:a16="http://schemas.microsoft.com/office/drawing/2014/main" id="{D062D37D-B730-D56B-8CFE-9CD146A1E7A4}"/>
                </a:ext>
              </a:extLst>
            </p:cNvPr>
            <p:cNvSpPr/>
            <p:nvPr/>
          </p:nvSpPr>
          <p:spPr>
            <a:xfrm>
              <a:off x="8307467" y="2157770"/>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قدرة متزايدة على إنشاء نصوص، صور، وفيديوهات واقعية قد تحول إنتاج المحتوى بالكامل</a:t>
              </a:r>
              <a:endParaRPr lang="en-US" sz="1550" dirty="0"/>
            </a:p>
          </p:txBody>
        </p:sp>
        <p:sp>
          <p:nvSpPr>
            <p:cNvPr id="13" name="Shape 7">
              <a:extLst>
                <a:ext uri="{FF2B5EF4-FFF2-40B4-BE49-F238E27FC236}">
                  <a16:creationId xmlns:a16="http://schemas.microsoft.com/office/drawing/2014/main" id="{D5DE9772-4543-EBE0-4923-72F0CFF7EFBB}"/>
                </a:ext>
              </a:extLst>
            </p:cNvPr>
            <p:cNvSpPr/>
            <p:nvPr/>
          </p:nvSpPr>
          <p:spPr>
            <a:xfrm>
              <a:off x="6519505" y="3062764"/>
              <a:ext cx="595313" cy="22860"/>
            </a:xfrm>
            <a:prstGeom prst="roundRect">
              <a:avLst>
                <a:gd name="adj" fmla="val 364651"/>
              </a:avLst>
            </a:prstGeom>
            <a:solidFill>
              <a:srgbClr val="CFD2D8"/>
            </a:solidFill>
            <a:ln/>
          </p:spPr>
          <p:txBody>
            <a:bodyPr/>
            <a:lstStyle/>
            <a:p>
              <a:pPr algn="just" rtl="1"/>
              <a:endParaRPr lang="en-US"/>
            </a:p>
          </p:txBody>
        </p:sp>
        <p:sp>
          <p:nvSpPr>
            <p:cNvPr id="14" name="Shape 8">
              <a:extLst>
                <a:ext uri="{FF2B5EF4-FFF2-40B4-BE49-F238E27FC236}">
                  <a16:creationId xmlns:a16="http://schemas.microsoft.com/office/drawing/2014/main" id="{6E04DDB0-E64F-B454-D137-EFC006DE67F8}"/>
                </a:ext>
              </a:extLst>
            </p:cNvPr>
            <p:cNvSpPr/>
            <p:nvPr/>
          </p:nvSpPr>
          <p:spPr>
            <a:xfrm>
              <a:off x="7091958" y="2850952"/>
              <a:ext cx="446484" cy="446484"/>
            </a:xfrm>
            <a:prstGeom prst="roundRect">
              <a:avLst>
                <a:gd name="adj" fmla="val 18670"/>
              </a:avLst>
            </a:prstGeom>
            <a:solidFill>
              <a:srgbClr val="E9ECF2"/>
            </a:solidFill>
            <a:ln w="7620">
              <a:solidFill>
                <a:srgbClr val="CFD2D8"/>
              </a:solidFill>
              <a:prstDash val="solid"/>
            </a:ln>
          </p:spPr>
          <p:txBody>
            <a:bodyPr/>
            <a:lstStyle/>
            <a:p>
              <a:pPr algn="just" rtl="1"/>
              <a:endParaRPr lang="en-US"/>
            </a:p>
          </p:txBody>
        </p:sp>
        <p:sp>
          <p:nvSpPr>
            <p:cNvPr id="15" name="Text 9">
              <a:extLst>
                <a:ext uri="{FF2B5EF4-FFF2-40B4-BE49-F238E27FC236}">
                  <a16:creationId xmlns:a16="http://schemas.microsoft.com/office/drawing/2014/main" id="{D75E7F5A-AC1D-B4A2-EBCD-DB91B7DC047C}"/>
                </a:ext>
              </a:extLst>
            </p:cNvPr>
            <p:cNvSpPr/>
            <p:nvPr/>
          </p:nvSpPr>
          <p:spPr>
            <a:xfrm>
              <a:off x="7166372" y="2888159"/>
              <a:ext cx="297656" cy="372070"/>
            </a:xfrm>
            <a:prstGeom prst="rect">
              <a:avLst/>
            </a:prstGeom>
            <a:noFill/>
            <a:ln/>
          </p:spPr>
          <p:txBody>
            <a:bodyPr wrap="none" lIns="0" tIns="0" rIns="0" bIns="0" rtlCol="0" anchor="t"/>
            <a:lstStyle/>
            <a:p>
              <a:pPr marL="0" indent="0" algn="just"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2</a:t>
              </a:r>
              <a:endParaRPr lang="en-US" sz="2300" dirty="0"/>
            </a:p>
          </p:txBody>
        </p:sp>
        <p:sp>
          <p:nvSpPr>
            <p:cNvPr id="16" name="Text 10">
              <a:extLst>
                <a:ext uri="{FF2B5EF4-FFF2-40B4-BE49-F238E27FC236}">
                  <a16:creationId xmlns:a16="http://schemas.microsoft.com/office/drawing/2014/main" id="{207F0F5B-5E9F-B279-9555-38FECF49A5B2}"/>
                </a:ext>
              </a:extLst>
            </p:cNvPr>
            <p:cNvSpPr/>
            <p:nvPr/>
          </p:nvSpPr>
          <p:spPr>
            <a:xfrm>
              <a:off x="2889409" y="2919174"/>
              <a:ext cx="3433524" cy="310158"/>
            </a:xfrm>
            <a:prstGeom prst="rect">
              <a:avLst/>
            </a:prstGeom>
            <a:noFill/>
            <a:ln/>
          </p:spPr>
          <p:txBody>
            <a:bodyPr wrap="none" lIns="0" tIns="0" rIns="0" bIns="0" rtlCol="0" anchor="t"/>
            <a:lstStyle/>
            <a:p>
              <a:pPr marL="0" indent="0" algn="just"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الويب المكاني (Spatial Web)</a:t>
              </a:r>
              <a:endParaRPr lang="en-US" sz="1950" dirty="0"/>
            </a:p>
          </p:txBody>
        </p:sp>
        <p:sp>
          <p:nvSpPr>
            <p:cNvPr id="17" name="Text 11">
              <a:extLst>
                <a:ext uri="{FF2B5EF4-FFF2-40B4-BE49-F238E27FC236}">
                  <a16:creationId xmlns:a16="http://schemas.microsoft.com/office/drawing/2014/main" id="{1A2923FD-3FE3-787E-6EC3-BF05CFD4BDF1}"/>
                </a:ext>
              </a:extLst>
            </p:cNvPr>
            <p:cNvSpPr/>
            <p:nvPr/>
          </p:nvSpPr>
          <p:spPr>
            <a:xfrm>
              <a:off x="793790" y="3348395"/>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دمج العالمين الرقمي والمادي من خلال الواقع المعزز المنتشر في كل مكان</a:t>
              </a:r>
              <a:endParaRPr lang="en-US" sz="1550" dirty="0"/>
            </a:p>
          </p:txBody>
        </p:sp>
        <p:sp>
          <p:nvSpPr>
            <p:cNvPr id="19" name="Shape 12">
              <a:extLst>
                <a:ext uri="{FF2B5EF4-FFF2-40B4-BE49-F238E27FC236}">
                  <a16:creationId xmlns:a16="http://schemas.microsoft.com/office/drawing/2014/main" id="{62802589-A6CB-F0C0-DE1B-A86A17C0CC92}"/>
                </a:ext>
              </a:extLst>
            </p:cNvPr>
            <p:cNvSpPr/>
            <p:nvPr/>
          </p:nvSpPr>
          <p:spPr>
            <a:xfrm>
              <a:off x="7515582" y="4089083"/>
              <a:ext cx="595313" cy="22860"/>
            </a:xfrm>
            <a:prstGeom prst="roundRect">
              <a:avLst>
                <a:gd name="adj" fmla="val 364651"/>
              </a:avLst>
            </a:prstGeom>
            <a:solidFill>
              <a:srgbClr val="CFD2D8"/>
            </a:solidFill>
            <a:ln/>
          </p:spPr>
          <p:txBody>
            <a:bodyPr/>
            <a:lstStyle/>
            <a:p>
              <a:pPr algn="just" rtl="1"/>
              <a:endParaRPr lang="en-US"/>
            </a:p>
          </p:txBody>
        </p:sp>
        <p:sp>
          <p:nvSpPr>
            <p:cNvPr id="20" name="Shape 13">
              <a:extLst>
                <a:ext uri="{FF2B5EF4-FFF2-40B4-BE49-F238E27FC236}">
                  <a16:creationId xmlns:a16="http://schemas.microsoft.com/office/drawing/2014/main" id="{F1026FC3-2862-4038-95CB-C7917CD3EA32}"/>
                </a:ext>
              </a:extLst>
            </p:cNvPr>
            <p:cNvSpPr/>
            <p:nvPr/>
          </p:nvSpPr>
          <p:spPr>
            <a:xfrm>
              <a:off x="7091958" y="3877270"/>
              <a:ext cx="446484" cy="446484"/>
            </a:xfrm>
            <a:prstGeom prst="roundRect">
              <a:avLst>
                <a:gd name="adj" fmla="val 18670"/>
              </a:avLst>
            </a:prstGeom>
            <a:solidFill>
              <a:srgbClr val="E9ECF2"/>
            </a:solidFill>
            <a:ln w="7620">
              <a:solidFill>
                <a:srgbClr val="CFD2D8"/>
              </a:solidFill>
              <a:prstDash val="solid"/>
            </a:ln>
          </p:spPr>
          <p:txBody>
            <a:bodyPr/>
            <a:lstStyle/>
            <a:p>
              <a:pPr algn="just" rtl="1"/>
              <a:endParaRPr lang="en-US"/>
            </a:p>
          </p:txBody>
        </p:sp>
        <p:sp>
          <p:nvSpPr>
            <p:cNvPr id="21" name="Text 14">
              <a:extLst>
                <a:ext uri="{FF2B5EF4-FFF2-40B4-BE49-F238E27FC236}">
                  <a16:creationId xmlns:a16="http://schemas.microsoft.com/office/drawing/2014/main" id="{D485C589-9EF8-6C24-DFB6-87798FB68BC2}"/>
                </a:ext>
              </a:extLst>
            </p:cNvPr>
            <p:cNvSpPr/>
            <p:nvPr/>
          </p:nvSpPr>
          <p:spPr>
            <a:xfrm>
              <a:off x="7166372" y="3914477"/>
              <a:ext cx="297656" cy="372070"/>
            </a:xfrm>
            <a:prstGeom prst="rect">
              <a:avLst/>
            </a:prstGeom>
            <a:noFill/>
            <a:ln/>
          </p:spPr>
          <p:txBody>
            <a:bodyPr wrap="none" lIns="0" tIns="0" rIns="0" bIns="0" rtlCol="0" anchor="t"/>
            <a:lstStyle/>
            <a:p>
              <a:pPr marL="0" indent="0" algn="just"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3</a:t>
              </a:r>
              <a:endParaRPr lang="en-US" sz="2300" dirty="0"/>
            </a:p>
          </p:txBody>
        </p:sp>
        <p:sp>
          <p:nvSpPr>
            <p:cNvPr id="22" name="Text 15">
              <a:extLst>
                <a:ext uri="{FF2B5EF4-FFF2-40B4-BE49-F238E27FC236}">
                  <a16:creationId xmlns:a16="http://schemas.microsoft.com/office/drawing/2014/main" id="{20D51104-B731-E0E5-25B3-1FCB56A5221A}"/>
                </a:ext>
              </a:extLst>
            </p:cNvPr>
            <p:cNvSpPr/>
            <p:nvPr/>
          </p:nvSpPr>
          <p:spPr>
            <a:xfrm>
              <a:off x="8307467" y="3945493"/>
              <a:ext cx="2480905" cy="310158"/>
            </a:xfrm>
            <a:prstGeom prst="rect">
              <a:avLst/>
            </a:prstGeom>
            <a:noFill/>
            <a:ln/>
          </p:spPr>
          <p:txBody>
            <a:bodyPr wrap="none" lIns="0" tIns="0" rIns="0" bIns="0" rtlCol="0" anchor="t"/>
            <a:lstStyle/>
            <a:p>
              <a:pPr marL="0" indent="0" algn="just"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إنترنت الأشياء (IoT)</a:t>
              </a:r>
              <a:endParaRPr lang="en-US" sz="1950" dirty="0"/>
            </a:p>
          </p:txBody>
        </p:sp>
        <p:sp>
          <p:nvSpPr>
            <p:cNvPr id="24" name="Text 16">
              <a:extLst>
                <a:ext uri="{FF2B5EF4-FFF2-40B4-BE49-F238E27FC236}">
                  <a16:creationId xmlns:a16="http://schemas.microsoft.com/office/drawing/2014/main" id="{FA6D95FB-AE82-5AD4-05B7-CB6E687AEF82}"/>
                </a:ext>
              </a:extLst>
            </p:cNvPr>
            <p:cNvSpPr/>
            <p:nvPr/>
          </p:nvSpPr>
          <p:spPr>
            <a:xfrm>
              <a:off x="8307467" y="4374713"/>
              <a:ext cx="5529143" cy="317540"/>
            </a:xfrm>
            <a:prstGeom prst="rect">
              <a:avLst/>
            </a:prstGeom>
            <a:noFill/>
            <a:ln/>
          </p:spPr>
          <p:txBody>
            <a:bodyPr wrap="non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مليارات الأجهزة المتصلة تولد بيانات وفرص اتصال جديدة</a:t>
              </a:r>
              <a:endParaRPr lang="en-US" sz="1550" dirty="0"/>
            </a:p>
          </p:txBody>
        </p:sp>
        <p:sp>
          <p:nvSpPr>
            <p:cNvPr id="26" name="Shape 17">
              <a:extLst>
                <a:ext uri="{FF2B5EF4-FFF2-40B4-BE49-F238E27FC236}">
                  <a16:creationId xmlns:a16="http://schemas.microsoft.com/office/drawing/2014/main" id="{C5E84263-C11D-1B83-6952-B804307379B6}"/>
                </a:ext>
              </a:extLst>
            </p:cNvPr>
            <p:cNvSpPr/>
            <p:nvPr/>
          </p:nvSpPr>
          <p:spPr>
            <a:xfrm>
              <a:off x="6519505" y="5115520"/>
              <a:ext cx="595313" cy="22860"/>
            </a:xfrm>
            <a:prstGeom prst="roundRect">
              <a:avLst>
                <a:gd name="adj" fmla="val 364651"/>
              </a:avLst>
            </a:prstGeom>
            <a:solidFill>
              <a:srgbClr val="CFD2D8"/>
            </a:solidFill>
            <a:ln/>
          </p:spPr>
          <p:txBody>
            <a:bodyPr/>
            <a:lstStyle/>
            <a:p>
              <a:pPr algn="just" rtl="1"/>
              <a:endParaRPr lang="en-US"/>
            </a:p>
          </p:txBody>
        </p:sp>
        <p:sp>
          <p:nvSpPr>
            <p:cNvPr id="27" name="Shape 18">
              <a:extLst>
                <a:ext uri="{FF2B5EF4-FFF2-40B4-BE49-F238E27FC236}">
                  <a16:creationId xmlns:a16="http://schemas.microsoft.com/office/drawing/2014/main" id="{B1888105-7E08-D3C4-7DE4-F12EA1AC85F1}"/>
                </a:ext>
              </a:extLst>
            </p:cNvPr>
            <p:cNvSpPr/>
            <p:nvPr/>
          </p:nvSpPr>
          <p:spPr>
            <a:xfrm>
              <a:off x="7091958" y="4903708"/>
              <a:ext cx="446484" cy="446484"/>
            </a:xfrm>
            <a:prstGeom prst="roundRect">
              <a:avLst>
                <a:gd name="adj" fmla="val 18670"/>
              </a:avLst>
            </a:prstGeom>
            <a:solidFill>
              <a:srgbClr val="E9ECF2"/>
            </a:solidFill>
            <a:ln w="7620">
              <a:solidFill>
                <a:srgbClr val="CFD2D8"/>
              </a:solidFill>
              <a:prstDash val="solid"/>
            </a:ln>
          </p:spPr>
          <p:txBody>
            <a:bodyPr/>
            <a:lstStyle/>
            <a:p>
              <a:pPr algn="just" rtl="1"/>
              <a:endParaRPr lang="en-US"/>
            </a:p>
          </p:txBody>
        </p:sp>
        <p:sp>
          <p:nvSpPr>
            <p:cNvPr id="28" name="Text 19">
              <a:extLst>
                <a:ext uri="{FF2B5EF4-FFF2-40B4-BE49-F238E27FC236}">
                  <a16:creationId xmlns:a16="http://schemas.microsoft.com/office/drawing/2014/main" id="{4E5303FF-6A9A-1254-B386-32B25EEAB242}"/>
                </a:ext>
              </a:extLst>
            </p:cNvPr>
            <p:cNvSpPr/>
            <p:nvPr/>
          </p:nvSpPr>
          <p:spPr>
            <a:xfrm>
              <a:off x="7166372" y="4940915"/>
              <a:ext cx="297656" cy="372070"/>
            </a:xfrm>
            <a:prstGeom prst="rect">
              <a:avLst/>
            </a:prstGeom>
            <a:noFill/>
            <a:ln/>
          </p:spPr>
          <p:txBody>
            <a:bodyPr wrap="none" lIns="0" tIns="0" rIns="0" bIns="0" rtlCol="0" anchor="t"/>
            <a:lstStyle/>
            <a:p>
              <a:pPr marL="0" indent="0" algn="just"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4</a:t>
              </a:r>
              <a:endParaRPr lang="en-US" sz="2300" dirty="0"/>
            </a:p>
          </p:txBody>
        </p:sp>
        <p:sp>
          <p:nvSpPr>
            <p:cNvPr id="29" name="Text 20">
              <a:extLst>
                <a:ext uri="{FF2B5EF4-FFF2-40B4-BE49-F238E27FC236}">
                  <a16:creationId xmlns:a16="http://schemas.microsoft.com/office/drawing/2014/main" id="{8FA1F346-04B3-0CE0-F094-8EF26D1C5805}"/>
                </a:ext>
              </a:extLst>
            </p:cNvPr>
            <p:cNvSpPr/>
            <p:nvPr/>
          </p:nvSpPr>
          <p:spPr>
            <a:xfrm>
              <a:off x="3842028" y="4971931"/>
              <a:ext cx="2480905" cy="310158"/>
            </a:xfrm>
            <a:prstGeom prst="rect">
              <a:avLst/>
            </a:prstGeom>
            <a:noFill/>
            <a:ln/>
          </p:spPr>
          <p:txBody>
            <a:bodyPr wrap="none" lIns="0" tIns="0" rIns="0" bIns="0" rtlCol="0" anchor="t"/>
            <a:lstStyle/>
            <a:p>
              <a:pPr marL="0" indent="0" algn="just"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الصوت والبودكاست</a:t>
              </a:r>
              <a:endParaRPr lang="en-US" sz="1950" dirty="0"/>
            </a:p>
          </p:txBody>
        </p:sp>
        <p:sp>
          <p:nvSpPr>
            <p:cNvPr id="30" name="Text 21">
              <a:extLst>
                <a:ext uri="{FF2B5EF4-FFF2-40B4-BE49-F238E27FC236}">
                  <a16:creationId xmlns:a16="http://schemas.microsoft.com/office/drawing/2014/main" id="{7D72DEE4-1438-C7B5-4FDC-963582008418}"/>
                </a:ext>
              </a:extLst>
            </p:cNvPr>
            <p:cNvSpPr/>
            <p:nvPr/>
          </p:nvSpPr>
          <p:spPr>
            <a:xfrm>
              <a:off x="793790" y="5401151"/>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عودة الصوت كوسيلة رئيسية مع انتشار السماعات الذكية والاستماع أثناء التنقل</a:t>
              </a:r>
              <a:endParaRPr lang="en-US" sz="1550" dirty="0"/>
            </a:p>
          </p:txBody>
        </p:sp>
        <p:sp>
          <p:nvSpPr>
            <p:cNvPr id="31" name="Shape 22">
              <a:extLst>
                <a:ext uri="{FF2B5EF4-FFF2-40B4-BE49-F238E27FC236}">
                  <a16:creationId xmlns:a16="http://schemas.microsoft.com/office/drawing/2014/main" id="{2B23B00E-8820-188F-2E13-D330C563607F}"/>
                </a:ext>
              </a:extLst>
            </p:cNvPr>
            <p:cNvSpPr/>
            <p:nvPr/>
          </p:nvSpPr>
          <p:spPr>
            <a:xfrm>
              <a:off x="7515582" y="6141958"/>
              <a:ext cx="595313" cy="22860"/>
            </a:xfrm>
            <a:prstGeom prst="roundRect">
              <a:avLst>
                <a:gd name="adj" fmla="val 364651"/>
              </a:avLst>
            </a:prstGeom>
            <a:solidFill>
              <a:srgbClr val="CFD2D8"/>
            </a:solidFill>
            <a:ln/>
          </p:spPr>
          <p:txBody>
            <a:bodyPr/>
            <a:lstStyle/>
            <a:p>
              <a:pPr algn="just" rtl="1"/>
              <a:endParaRPr lang="en-US"/>
            </a:p>
          </p:txBody>
        </p:sp>
        <p:sp>
          <p:nvSpPr>
            <p:cNvPr id="32" name="Shape 23">
              <a:extLst>
                <a:ext uri="{FF2B5EF4-FFF2-40B4-BE49-F238E27FC236}">
                  <a16:creationId xmlns:a16="http://schemas.microsoft.com/office/drawing/2014/main" id="{3A166682-D767-93B8-FF0F-05346BF43C12}"/>
                </a:ext>
              </a:extLst>
            </p:cNvPr>
            <p:cNvSpPr/>
            <p:nvPr/>
          </p:nvSpPr>
          <p:spPr>
            <a:xfrm>
              <a:off x="7091958" y="5930146"/>
              <a:ext cx="446484" cy="446484"/>
            </a:xfrm>
            <a:prstGeom prst="roundRect">
              <a:avLst>
                <a:gd name="adj" fmla="val 18670"/>
              </a:avLst>
            </a:prstGeom>
            <a:solidFill>
              <a:srgbClr val="E9ECF2"/>
            </a:solidFill>
            <a:ln w="7620">
              <a:solidFill>
                <a:srgbClr val="CFD2D8"/>
              </a:solidFill>
              <a:prstDash val="solid"/>
            </a:ln>
          </p:spPr>
          <p:txBody>
            <a:bodyPr/>
            <a:lstStyle/>
            <a:p>
              <a:pPr algn="just" rtl="1"/>
              <a:endParaRPr lang="en-US"/>
            </a:p>
          </p:txBody>
        </p:sp>
        <p:sp>
          <p:nvSpPr>
            <p:cNvPr id="33" name="Text 24">
              <a:extLst>
                <a:ext uri="{FF2B5EF4-FFF2-40B4-BE49-F238E27FC236}">
                  <a16:creationId xmlns:a16="http://schemas.microsoft.com/office/drawing/2014/main" id="{B03CB4EF-47BC-DB11-F903-B4EB3B8D738B}"/>
                </a:ext>
              </a:extLst>
            </p:cNvPr>
            <p:cNvSpPr/>
            <p:nvPr/>
          </p:nvSpPr>
          <p:spPr>
            <a:xfrm>
              <a:off x="7166372" y="5967353"/>
              <a:ext cx="297656" cy="372070"/>
            </a:xfrm>
            <a:prstGeom prst="rect">
              <a:avLst/>
            </a:prstGeom>
            <a:noFill/>
            <a:ln/>
          </p:spPr>
          <p:txBody>
            <a:bodyPr wrap="none" lIns="0" tIns="0" rIns="0" bIns="0" rtlCol="0" anchor="t"/>
            <a:lstStyle/>
            <a:p>
              <a:pPr marL="0" indent="0" algn="just"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5</a:t>
              </a:r>
              <a:endParaRPr lang="en-US" sz="2300" dirty="0"/>
            </a:p>
          </p:txBody>
        </p:sp>
        <p:sp>
          <p:nvSpPr>
            <p:cNvPr id="34" name="Text 25">
              <a:extLst>
                <a:ext uri="{FF2B5EF4-FFF2-40B4-BE49-F238E27FC236}">
                  <a16:creationId xmlns:a16="http://schemas.microsoft.com/office/drawing/2014/main" id="{662DB42B-EAE7-37B3-5868-6FDFCD598BE8}"/>
                </a:ext>
              </a:extLst>
            </p:cNvPr>
            <p:cNvSpPr/>
            <p:nvPr/>
          </p:nvSpPr>
          <p:spPr>
            <a:xfrm>
              <a:off x="8307467" y="5998369"/>
              <a:ext cx="2480905" cy="310158"/>
            </a:xfrm>
            <a:prstGeom prst="rect">
              <a:avLst/>
            </a:prstGeom>
            <a:noFill/>
            <a:ln/>
          </p:spPr>
          <p:txBody>
            <a:bodyPr wrap="none" lIns="0" tIns="0" rIns="0" bIns="0" rtlCol="0" anchor="t"/>
            <a:lstStyle/>
            <a:p>
              <a:pPr marL="0" indent="0" algn="just"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الخصوصية أولاً</a:t>
              </a:r>
              <a:endParaRPr lang="en-US" sz="1950" dirty="0"/>
            </a:p>
          </p:txBody>
        </p:sp>
        <p:sp>
          <p:nvSpPr>
            <p:cNvPr id="35" name="Text 26">
              <a:extLst>
                <a:ext uri="{FF2B5EF4-FFF2-40B4-BE49-F238E27FC236}">
                  <a16:creationId xmlns:a16="http://schemas.microsoft.com/office/drawing/2014/main" id="{D306F539-DD23-BE91-7308-2530D137DB61}"/>
                </a:ext>
              </a:extLst>
            </p:cNvPr>
            <p:cNvSpPr/>
            <p:nvPr/>
          </p:nvSpPr>
          <p:spPr>
            <a:xfrm>
              <a:off x="8307467" y="6427589"/>
              <a:ext cx="5529143" cy="317540"/>
            </a:xfrm>
            <a:prstGeom prst="rect">
              <a:avLst/>
            </a:prstGeom>
            <a:noFill/>
            <a:ln/>
          </p:spPr>
          <p:txBody>
            <a:bodyPr wrap="non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تنظيمات أشد وتوقعات أعلى من المستخدمين لحماية بياناتهم</a:t>
              </a:r>
              <a:endParaRPr lang="en-US" sz="1550" dirty="0"/>
            </a:p>
          </p:txBody>
        </p:sp>
      </p:grpSp>
    </p:spTree>
    <p:extLst>
      <p:ext uri="{BB962C8B-B14F-4D97-AF65-F5344CB8AC3E}">
        <p14:creationId xmlns:p14="http://schemas.microsoft.com/office/powerpoint/2010/main" val="29538216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B1F68-676D-F798-9A29-EF9E1196363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921AF3-11A6-0338-4C02-7279EBAE0C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24D08FA-EB9E-5671-0F2A-BD901302DD77}"/>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CD7F58-B6D5-A7DC-08B6-2B0124B7C0FD}"/>
              </a:ext>
            </a:extLst>
          </p:cNvPr>
          <p:cNvSpPr/>
          <p:nvPr/>
        </p:nvSpPr>
        <p:spPr>
          <a:xfrm>
            <a:off x="472371" y="1266230"/>
            <a:ext cx="11334705"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A6FA149-2C73-19DC-B7D9-0FEB07ED1F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64B035-7835-521B-2A2E-359EB1F741FE}"/>
              </a:ext>
            </a:extLst>
          </p:cNvPr>
          <p:cNvSpPr txBox="1"/>
          <p:nvPr/>
        </p:nvSpPr>
        <p:spPr>
          <a:xfrm>
            <a:off x="2519644" y="457061"/>
            <a:ext cx="4764774"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مستقبل المنصات</a:t>
            </a:r>
            <a:endParaRPr lang="en-US" sz="2400" b="1" dirty="0"/>
          </a:p>
        </p:txBody>
      </p:sp>
      <p:sp>
        <p:nvSpPr>
          <p:cNvPr id="2" name="Text 0"/>
          <p:cNvSpPr/>
          <p:nvPr/>
        </p:nvSpPr>
        <p:spPr>
          <a:xfrm>
            <a:off x="5909466" y="1414148"/>
            <a:ext cx="5663446" cy="461332"/>
          </a:xfrm>
          <a:prstGeom prst="rect">
            <a:avLst/>
          </a:prstGeom>
          <a:noFill/>
          <a:ln/>
        </p:spPr>
        <p:txBody>
          <a:bodyPr wrap="none" lIns="0" tIns="0" rIns="0" bIns="0" rtlCol="0" anchor="t"/>
          <a:lstStyle/>
          <a:p>
            <a:pPr marL="0" indent="0" algn="r" rtl="1">
              <a:lnSpc>
                <a:spcPts val="4850"/>
              </a:lnSpc>
              <a:buNone/>
            </a:pPr>
            <a:r>
              <a:rPr lang="en-US" sz="2800" b="1" dirty="0">
                <a:solidFill>
                  <a:srgbClr val="3257B8"/>
                </a:solidFill>
                <a:latin typeface="Alexandria Bold" pitchFamily="34" charset="0"/>
                <a:ea typeface="Alexandria Bold" pitchFamily="34" charset="-122"/>
                <a:cs typeface="Alexandria Bold" pitchFamily="34" charset="-120"/>
              </a:rPr>
              <a:t>بناء استراتيجية متكاملة</a:t>
            </a:r>
            <a:endParaRPr lang="en-US" sz="2800" dirty="0"/>
          </a:p>
        </p:txBody>
      </p:sp>
      <p:grpSp>
        <p:nvGrpSpPr>
          <p:cNvPr id="36" name="Group 35">
            <a:extLst>
              <a:ext uri="{FF2B5EF4-FFF2-40B4-BE49-F238E27FC236}">
                <a16:creationId xmlns:a16="http://schemas.microsoft.com/office/drawing/2014/main" id="{88F9AF1F-B6D3-CF53-AB69-4E434476DF36}"/>
              </a:ext>
            </a:extLst>
          </p:cNvPr>
          <p:cNvGrpSpPr/>
          <p:nvPr/>
        </p:nvGrpSpPr>
        <p:grpSpPr>
          <a:xfrm>
            <a:off x="793790" y="2040948"/>
            <a:ext cx="10925839" cy="4316152"/>
            <a:chOff x="793790" y="1417915"/>
            <a:chExt cx="13042821" cy="6093023"/>
          </a:xfrm>
        </p:grpSpPr>
        <p:sp>
          <p:nvSpPr>
            <p:cNvPr id="37" name="Text 1"/>
            <p:cNvSpPr/>
            <p:nvPr/>
          </p:nvSpPr>
          <p:spPr>
            <a:xfrm>
              <a:off x="8749308" y="1417915"/>
              <a:ext cx="5087303" cy="372070"/>
            </a:xfrm>
            <a:prstGeom prst="rect">
              <a:avLst/>
            </a:prstGeom>
            <a:noFill/>
            <a:ln/>
          </p:spPr>
          <p:txBody>
            <a:bodyPr wrap="none" lIns="0" tIns="0" rIns="0" bIns="0" rtlCol="0" anchor="t"/>
            <a:lstStyle/>
            <a:p>
              <a:pPr marL="0" indent="0" algn="just" rtl="1">
                <a:lnSpc>
                  <a:spcPts val="2900"/>
                </a:lnSpc>
                <a:buNone/>
              </a:pPr>
              <a:r>
                <a:rPr lang="en-US" sz="1600" b="1" dirty="0">
                  <a:solidFill>
                    <a:srgbClr val="3257B8"/>
                  </a:solidFill>
                  <a:latin typeface="Alexandria Bold" pitchFamily="34" charset="0"/>
                  <a:ea typeface="Alexandria Bold" pitchFamily="34" charset="-122"/>
                  <a:cs typeface="Alexandria Bold" pitchFamily="34" charset="-120"/>
                </a:rPr>
                <a:t>الربط بين القنوات القديمة والجديدة</a:t>
              </a:r>
              <a:endParaRPr lang="en-US" sz="1600" dirty="0"/>
            </a:p>
          </p:txBody>
        </p:sp>
        <p:sp>
          <p:nvSpPr>
            <p:cNvPr id="38" name="Text 2"/>
            <p:cNvSpPr/>
            <p:nvPr/>
          </p:nvSpPr>
          <p:spPr>
            <a:xfrm>
              <a:off x="793790" y="2087642"/>
              <a:ext cx="130428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أفضل الاستراتيجيات لا تتخلى عن القنوات التقليدية، بل تدمجها بسلاسة مع الرقمية. بيان صحفي يمكن أن يُشارك على وسائل التواصل، يُحلل بالذكاء الاصطناعي، ويُعاد تعبئته كمحتوى فيديو للميتافيرس.</a:t>
              </a:r>
              <a:endParaRPr lang="en-US" sz="1600" dirty="0"/>
            </a:p>
          </p:txBody>
        </p:sp>
        <p:sp>
          <p:nvSpPr>
            <p:cNvPr id="39" name="Text 3"/>
            <p:cNvSpPr/>
            <p:nvPr/>
          </p:nvSpPr>
          <p:spPr>
            <a:xfrm>
              <a:off x="9795986" y="3234095"/>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بحث وتحليل</a:t>
              </a:r>
              <a:endParaRPr lang="en-US" sz="1600" dirty="0"/>
            </a:p>
          </p:txBody>
        </p:sp>
        <p:sp>
          <p:nvSpPr>
            <p:cNvPr id="40" name="Text 4"/>
            <p:cNvSpPr/>
            <p:nvPr/>
          </p:nvSpPr>
          <p:spPr>
            <a:xfrm>
              <a:off x="9795986" y="3663315"/>
              <a:ext cx="4040624" cy="317540"/>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فهم الجمهور والمنافسة</a:t>
              </a:r>
              <a:endParaRPr lang="en-US" sz="1600" dirty="0"/>
            </a:p>
          </p:txBody>
        </p:sp>
        <p:pic>
          <p:nvPicPr>
            <p:cNvPr id="41" name="Image 0" descr="preencoded.png"/>
            <p:cNvPicPr>
              <a:picLocks noChangeAspect="1"/>
            </p:cNvPicPr>
            <p:nvPr/>
          </p:nvPicPr>
          <p:blipFill>
            <a:blip r:embed="rId3"/>
            <a:stretch>
              <a:fillRect/>
            </a:stretch>
          </p:blipFill>
          <p:spPr>
            <a:xfrm>
              <a:off x="5032653" y="2945963"/>
              <a:ext cx="4564975" cy="4564975"/>
            </a:xfrm>
            <a:prstGeom prst="rect">
              <a:avLst/>
            </a:prstGeom>
          </p:spPr>
        </p:pic>
        <p:pic>
          <p:nvPicPr>
            <p:cNvPr id="42"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715667" y="3579435"/>
              <a:ext cx="296942" cy="296942"/>
            </a:xfrm>
            <a:prstGeom prst="rect">
              <a:avLst/>
            </a:prstGeom>
          </p:spPr>
        </p:pic>
        <p:sp>
          <p:nvSpPr>
            <p:cNvPr id="43" name="Text 5"/>
            <p:cNvSpPr/>
            <p:nvPr/>
          </p:nvSpPr>
          <p:spPr>
            <a:xfrm>
              <a:off x="2353389" y="3234095"/>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تخطيط استراتيجي</a:t>
              </a:r>
              <a:endParaRPr lang="en-US" sz="1600" dirty="0"/>
            </a:p>
          </p:txBody>
        </p:sp>
        <p:sp>
          <p:nvSpPr>
            <p:cNvPr id="44" name="Text 6"/>
            <p:cNvSpPr/>
            <p:nvPr/>
          </p:nvSpPr>
          <p:spPr>
            <a:xfrm>
              <a:off x="793790" y="3663315"/>
              <a:ext cx="4040505" cy="317540"/>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وضع الأهداف والرسائل</a:t>
              </a:r>
              <a:endParaRPr lang="en-US" sz="1600" dirty="0"/>
            </a:p>
          </p:txBody>
        </p:sp>
        <p:pic>
          <p:nvPicPr>
            <p:cNvPr id="45" name="Image 2" descr="preencoded.png"/>
            <p:cNvPicPr>
              <a:picLocks noChangeAspect="1"/>
            </p:cNvPicPr>
            <p:nvPr/>
          </p:nvPicPr>
          <p:blipFill>
            <a:blip r:embed="rId6"/>
            <a:stretch>
              <a:fillRect/>
            </a:stretch>
          </p:blipFill>
          <p:spPr>
            <a:xfrm>
              <a:off x="5032653" y="2945963"/>
              <a:ext cx="4564975" cy="4564975"/>
            </a:xfrm>
            <a:prstGeom prst="rect">
              <a:avLst/>
            </a:prstGeom>
          </p:spPr>
        </p:pic>
        <p:pic>
          <p:nvPicPr>
            <p:cNvPr id="46"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41660" y="3854113"/>
              <a:ext cx="296942" cy="296942"/>
            </a:xfrm>
            <a:prstGeom prst="rect">
              <a:avLst/>
            </a:prstGeom>
          </p:spPr>
        </p:pic>
        <p:sp>
          <p:nvSpPr>
            <p:cNvPr id="47" name="Text 7"/>
            <p:cNvSpPr/>
            <p:nvPr/>
          </p:nvSpPr>
          <p:spPr>
            <a:xfrm>
              <a:off x="2154912" y="4855012"/>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إنشاء المحتوى</a:t>
              </a:r>
              <a:endParaRPr lang="en-US" sz="1600" dirty="0"/>
            </a:p>
          </p:txBody>
        </p:sp>
        <p:sp>
          <p:nvSpPr>
            <p:cNvPr id="48" name="Text 8"/>
            <p:cNvSpPr/>
            <p:nvPr/>
          </p:nvSpPr>
          <p:spPr>
            <a:xfrm>
              <a:off x="793790" y="5284232"/>
              <a:ext cx="3842028" cy="317540"/>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إنتاج متعدد الوسائط</a:t>
              </a:r>
              <a:endParaRPr lang="en-US" sz="1600" dirty="0"/>
            </a:p>
          </p:txBody>
        </p:sp>
        <p:pic>
          <p:nvPicPr>
            <p:cNvPr id="49" name="Image 4" descr="preencoded.png"/>
            <p:cNvPicPr>
              <a:picLocks noChangeAspect="1"/>
            </p:cNvPicPr>
            <p:nvPr/>
          </p:nvPicPr>
          <p:blipFill>
            <a:blip r:embed="rId9"/>
            <a:stretch>
              <a:fillRect/>
            </a:stretch>
          </p:blipFill>
          <p:spPr>
            <a:xfrm>
              <a:off x="5032653" y="2945963"/>
              <a:ext cx="4564975" cy="4564975"/>
            </a:xfrm>
            <a:prstGeom prst="rect">
              <a:avLst/>
            </a:prstGeom>
          </p:spPr>
        </p:pic>
        <p:pic>
          <p:nvPicPr>
            <p:cNvPr id="50"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592544" y="5354538"/>
              <a:ext cx="296942" cy="296942"/>
            </a:xfrm>
            <a:prstGeom prst="rect">
              <a:avLst/>
            </a:prstGeom>
          </p:spPr>
        </p:pic>
        <p:sp>
          <p:nvSpPr>
            <p:cNvPr id="51" name="Text 9"/>
            <p:cNvSpPr/>
            <p:nvPr/>
          </p:nvSpPr>
          <p:spPr>
            <a:xfrm>
              <a:off x="2353389" y="6475928"/>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التوزيع المتكامل</a:t>
              </a:r>
              <a:endParaRPr lang="en-US" sz="1600" dirty="0"/>
            </a:p>
          </p:txBody>
        </p:sp>
        <p:sp>
          <p:nvSpPr>
            <p:cNvPr id="52" name="Text 10"/>
            <p:cNvSpPr/>
            <p:nvPr/>
          </p:nvSpPr>
          <p:spPr>
            <a:xfrm>
              <a:off x="793790" y="6905149"/>
              <a:ext cx="4040505" cy="317540"/>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نشر عبر القنوات المناسبة</a:t>
              </a:r>
              <a:endParaRPr lang="en-US" sz="1600" dirty="0"/>
            </a:p>
          </p:txBody>
        </p:sp>
        <p:pic>
          <p:nvPicPr>
            <p:cNvPr id="53" name="Image 6" descr="preencoded.png"/>
            <p:cNvPicPr>
              <a:picLocks noChangeAspect="1"/>
            </p:cNvPicPr>
            <p:nvPr/>
          </p:nvPicPr>
          <p:blipFill>
            <a:blip r:embed="rId12"/>
            <a:stretch>
              <a:fillRect/>
            </a:stretch>
          </p:blipFill>
          <p:spPr>
            <a:xfrm>
              <a:off x="5032653" y="2945963"/>
              <a:ext cx="4564975" cy="4564975"/>
            </a:xfrm>
            <a:prstGeom prst="rect">
              <a:avLst/>
            </a:prstGeom>
          </p:spPr>
        </p:pic>
        <p:pic>
          <p:nvPicPr>
            <p:cNvPr id="54" name="Image 7" descr="preencoded.png"/>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617434" y="6580287"/>
              <a:ext cx="296942" cy="296942"/>
            </a:xfrm>
            <a:prstGeom prst="rect">
              <a:avLst/>
            </a:prstGeom>
          </p:spPr>
        </p:pic>
        <p:sp>
          <p:nvSpPr>
            <p:cNvPr id="55" name="Text 11"/>
            <p:cNvSpPr/>
            <p:nvPr/>
          </p:nvSpPr>
          <p:spPr>
            <a:xfrm>
              <a:off x="9795986" y="6475928"/>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التفاعل والاستماع</a:t>
              </a:r>
              <a:endParaRPr lang="en-US" sz="1600" dirty="0"/>
            </a:p>
          </p:txBody>
        </p:sp>
        <p:sp>
          <p:nvSpPr>
            <p:cNvPr id="56" name="Text 12"/>
            <p:cNvSpPr/>
            <p:nvPr/>
          </p:nvSpPr>
          <p:spPr>
            <a:xfrm>
              <a:off x="9795986" y="6905149"/>
              <a:ext cx="4040624" cy="317540"/>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الحوار مع الجمهور</a:t>
              </a:r>
              <a:endParaRPr lang="en-US" sz="1600" dirty="0"/>
            </a:p>
          </p:txBody>
        </p:sp>
        <p:pic>
          <p:nvPicPr>
            <p:cNvPr id="57" name="Image 8" descr="preencoded.png"/>
            <p:cNvPicPr>
              <a:picLocks noChangeAspect="1"/>
            </p:cNvPicPr>
            <p:nvPr/>
          </p:nvPicPr>
          <p:blipFill>
            <a:blip r:embed="rId15"/>
            <a:stretch>
              <a:fillRect/>
            </a:stretch>
          </p:blipFill>
          <p:spPr>
            <a:xfrm>
              <a:off x="5032653" y="2945963"/>
              <a:ext cx="4564975" cy="4564975"/>
            </a:xfrm>
            <a:prstGeom prst="rect">
              <a:avLst/>
            </a:prstGeom>
          </p:spPr>
        </p:pic>
        <p:pic>
          <p:nvPicPr>
            <p:cNvPr id="58" name="Image 9" descr="preencoded.png"/>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191440" y="6305610"/>
              <a:ext cx="296942" cy="296942"/>
            </a:xfrm>
            <a:prstGeom prst="rect">
              <a:avLst/>
            </a:prstGeom>
          </p:spPr>
        </p:pic>
        <p:sp>
          <p:nvSpPr>
            <p:cNvPr id="59" name="Text 13"/>
            <p:cNvSpPr/>
            <p:nvPr/>
          </p:nvSpPr>
          <p:spPr>
            <a:xfrm>
              <a:off x="9994463" y="4855012"/>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القياس والتحسين</a:t>
              </a:r>
              <a:endParaRPr lang="en-US" sz="1600" dirty="0"/>
            </a:p>
          </p:txBody>
        </p:sp>
        <p:sp>
          <p:nvSpPr>
            <p:cNvPr id="60" name="Text 14"/>
            <p:cNvSpPr/>
            <p:nvPr/>
          </p:nvSpPr>
          <p:spPr>
            <a:xfrm>
              <a:off x="9994463" y="5284232"/>
              <a:ext cx="3842147" cy="317540"/>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تحليل النتائج والتعلم</a:t>
              </a:r>
              <a:endParaRPr lang="en-US" sz="1600" dirty="0"/>
            </a:p>
          </p:txBody>
        </p:sp>
        <p:pic>
          <p:nvPicPr>
            <p:cNvPr id="61" name="Image 10" descr="preencoded.png"/>
            <p:cNvPicPr>
              <a:picLocks noChangeAspect="1"/>
            </p:cNvPicPr>
            <p:nvPr/>
          </p:nvPicPr>
          <p:blipFill>
            <a:blip r:embed="rId18"/>
            <a:stretch>
              <a:fillRect/>
            </a:stretch>
          </p:blipFill>
          <p:spPr>
            <a:xfrm>
              <a:off x="5032653" y="2945963"/>
              <a:ext cx="4564975" cy="4564975"/>
            </a:xfrm>
            <a:prstGeom prst="rect">
              <a:avLst/>
            </a:prstGeom>
          </p:spPr>
        </p:pic>
        <p:pic>
          <p:nvPicPr>
            <p:cNvPr id="62" name="Image 11" descr="preencoded.png"/>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740557" y="4805184"/>
              <a:ext cx="296942" cy="296942"/>
            </a:xfrm>
            <a:prstGeom prst="rect">
              <a:avLst/>
            </a:prstGeom>
          </p:spPr>
        </p:pic>
      </p:grpSp>
    </p:spTree>
    <p:extLst>
      <p:ext uri="{BB962C8B-B14F-4D97-AF65-F5344CB8AC3E}">
        <p14:creationId xmlns:p14="http://schemas.microsoft.com/office/powerpoint/2010/main" val="19720896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55BF2-F057-1DD7-A64B-3CE1F0157E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9909760-99AC-D505-4B4B-7A24A6C768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2E7C9A3-BF2B-9922-CF20-7EDA8A60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2" name="Picture 21">
            <a:extLst>
              <a:ext uri="{FF2B5EF4-FFF2-40B4-BE49-F238E27FC236}">
                <a16:creationId xmlns:a16="http://schemas.microsoft.com/office/drawing/2014/main" id="{29416E72-D2D1-7709-983B-89AFA3120025}"/>
              </a:ext>
            </a:extLst>
          </p:cNvPr>
          <p:cNvPicPr>
            <a:picLocks noChangeAspect="1"/>
          </p:cNvPicPr>
          <p:nvPr/>
        </p:nvPicPr>
        <p:blipFill>
          <a:blip r:embed="rId3"/>
          <a:stretch>
            <a:fillRect/>
          </a:stretch>
        </p:blipFill>
        <p:spPr>
          <a:xfrm>
            <a:off x="9008313" y="0"/>
            <a:ext cx="3183687" cy="6858000"/>
          </a:xfrm>
          <a:prstGeom prst="rect">
            <a:avLst/>
          </a:prstGeom>
        </p:spPr>
      </p:pic>
      <p:sp>
        <p:nvSpPr>
          <p:cNvPr id="26" name="TextBox 25">
            <a:extLst>
              <a:ext uri="{FF2B5EF4-FFF2-40B4-BE49-F238E27FC236}">
                <a16:creationId xmlns:a16="http://schemas.microsoft.com/office/drawing/2014/main" id="{33812D81-29DB-144A-9059-22897C631F11}"/>
              </a:ext>
            </a:extLst>
          </p:cNvPr>
          <p:cNvSpPr txBox="1"/>
          <p:nvPr/>
        </p:nvSpPr>
        <p:spPr>
          <a:xfrm>
            <a:off x="1206833" y="500900"/>
            <a:ext cx="6272560" cy="623697"/>
          </a:xfrm>
          <a:prstGeom prst="rect">
            <a:avLst/>
          </a:prstGeom>
          <a:noFill/>
        </p:spPr>
        <p:txBody>
          <a:bodyPr wrap="square">
            <a:spAutoFit/>
          </a:bodyPr>
          <a:lstStyle/>
          <a:p>
            <a:pPr marL="0" indent="0" algn="r" rtl="1">
              <a:lnSpc>
                <a:spcPts val="4850"/>
              </a:lnSpc>
              <a:buNone/>
            </a:pPr>
            <a:r>
              <a:rPr lang="en-US" sz="1800" b="1">
                <a:solidFill>
                  <a:srgbClr val="3257B8"/>
                </a:solidFill>
                <a:latin typeface="Alexandria Bold" pitchFamily="34" charset="0"/>
                <a:ea typeface="Alexandria Bold" pitchFamily="34" charset="-122"/>
                <a:cs typeface="Alexandria Bold" pitchFamily="34" charset="-120"/>
              </a:rPr>
              <a:t>الرؤية المستقبلية 2030 </a:t>
            </a:r>
            <a:r>
              <a:rPr lang="ar-EG" sz="1800" b="1">
                <a:solidFill>
                  <a:srgbClr val="3257B8"/>
                </a:solidFill>
                <a:latin typeface="Alexandria Bold" pitchFamily="34" charset="0"/>
                <a:ea typeface="Alexandria Bold" pitchFamily="34" charset="-122"/>
                <a:cs typeface="Alexandria Bold" pitchFamily="34" charset="-120"/>
              </a:rPr>
              <a:t> </a:t>
            </a:r>
            <a:r>
              <a:rPr lang="en-US" sz="1800" b="1">
                <a:solidFill>
                  <a:srgbClr val="3257B8"/>
                </a:solidFill>
                <a:latin typeface="Alexandria Bold" pitchFamily="34" charset="0"/>
                <a:ea typeface="Alexandria Bold" pitchFamily="34" charset="-122"/>
                <a:cs typeface="Alexandria Bold" pitchFamily="34" charset="-120"/>
              </a:rPr>
              <a:t>وما بعدها</a:t>
            </a:r>
            <a:endParaRPr lang="en-US" sz="1800" dirty="0"/>
          </a:p>
        </p:txBody>
      </p:sp>
      <p:grpSp>
        <p:nvGrpSpPr>
          <p:cNvPr id="27" name="Group 26">
            <a:extLst>
              <a:ext uri="{FF2B5EF4-FFF2-40B4-BE49-F238E27FC236}">
                <a16:creationId xmlns:a16="http://schemas.microsoft.com/office/drawing/2014/main" id="{0CBB8320-1C04-A857-8049-09C535C5C0C6}"/>
              </a:ext>
            </a:extLst>
          </p:cNvPr>
          <p:cNvGrpSpPr/>
          <p:nvPr/>
        </p:nvGrpSpPr>
        <p:grpSpPr>
          <a:xfrm>
            <a:off x="180432" y="1545970"/>
            <a:ext cx="8471500" cy="5186783"/>
            <a:chOff x="697587" y="2000131"/>
            <a:chExt cx="7748826" cy="5548788"/>
          </a:xfrm>
        </p:grpSpPr>
        <p:sp>
          <p:nvSpPr>
            <p:cNvPr id="28" name="Text 1"/>
            <p:cNvSpPr/>
            <p:nvPr/>
          </p:nvSpPr>
          <p:spPr>
            <a:xfrm>
              <a:off x="2918341" y="2000131"/>
              <a:ext cx="5431869" cy="372070"/>
            </a:xfrm>
            <a:prstGeom prst="rect">
              <a:avLst/>
            </a:prstGeom>
            <a:noFill/>
            <a:ln/>
          </p:spPr>
          <p:txBody>
            <a:bodyPr wrap="none" lIns="0" tIns="0" rIns="0" bIns="0" rtlCol="0" anchor="t"/>
            <a:lstStyle/>
            <a:p>
              <a:pPr marL="0" indent="0" algn="r" rtl="1">
                <a:lnSpc>
                  <a:spcPts val="2900"/>
                </a:lnSpc>
                <a:buNone/>
              </a:pPr>
              <a:r>
                <a:rPr lang="en-US" sz="2000" b="1" dirty="0">
                  <a:solidFill>
                    <a:srgbClr val="3257B8"/>
                  </a:solidFill>
                  <a:latin typeface="Alexandria Bold" pitchFamily="34" charset="0"/>
                  <a:ea typeface="Alexandria Bold" pitchFamily="34" charset="-122"/>
                  <a:cs typeface="Alexandria Bold" pitchFamily="34" charset="-120"/>
                </a:rPr>
                <a:t>كيف ستبدو العلاقات العامة بعد عقد؟</a:t>
              </a:r>
              <a:endParaRPr lang="en-US" sz="2000" dirty="0"/>
            </a:p>
          </p:txBody>
        </p:sp>
        <p:sp>
          <p:nvSpPr>
            <p:cNvPr id="29" name="Shape 2"/>
            <p:cNvSpPr/>
            <p:nvPr/>
          </p:nvSpPr>
          <p:spPr>
            <a:xfrm>
              <a:off x="4671179" y="2669857"/>
              <a:ext cx="3679031" cy="2546271"/>
            </a:xfrm>
            <a:prstGeom prst="roundRect">
              <a:avLst>
                <a:gd name="adj" fmla="val 3274"/>
              </a:avLst>
            </a:prstGeom>
            <a:solidFill>
              <a:srgbClr val="FBFCFE"/>
            </a:solidFill>
            <a:ln w="22860">
              <a:solidFill>
                <a:srgbClr val="CFD2D8"/>
              </a:solidFill>
              <a:prstDash val="solid"/>
            </a:ln>
          </p:spPr>
          <p:txBody>
            <a:bodyPr/>
            <a:lstStyle/>
            <a:p>
              <a:endParaRPr lang="en-US"/>
            </a:p>
          </p:txBody>
        </p:sp>
        <p:pic>
          <p:nvPicPr>
            <p:cNvPr id="30" name="Image 1" descr="preencoded.png"/>
            <p:cNvPicPr>
              <a:picLocks noChangeAspect="1"/>
            </p:cNvPicPr>
            <p:nvPr/>
          </p:nvPicPr>
          <p:blipFill>
            <a:blip r:embed="rId4"/>
            <a:stretch>
              <a:fillRect/>
            </a:stretch>
          </p:blipFill>
          <p:spPr>
            <a:xfrm>
              <a:off x="4574977" y="2573655"/>
              <a:ext cx="238125" cy="238125"/>
            </a:xfrm>
            <a:prstGeom prst="rect">
              <a:avLst/>
            </a:prstGeom>
          </p:spPr>
        </p:pic>
        <p:pic>
          <p:nvPicPr>
            <p:cNvPr id="31" name="Image 2" descr="preencoded.png"/>
            <p:cNvPicPr>
              <a:picLocks noChangeAspect="1"/>
            </p:cNvPicPr>
            <p:nvPr/>
          </p:nvPicPr>
          <p:blipFill>
            <a:blip r:embed="rId5"/>
            <a:stretch>
              <a:fillRect/>
            </a:stretch>
          </p:blipFill>
          <p:spPr>
            <a:xfrm>
              <a:off x="8208288" y="5074206"/>
              <a:ext cx="238125" cy="238125"/>
            </a:xfrm>
            <a:prstGeom prst="rect">
              <a:avLst/>
            </a:prstGeom>
          </p:spPr>
        </p:pic>
        <p:sp>
          <p:nvSpPr>
            <p:cNvPr id="32" name="Text 3"/>
            <p:cNvSpPr/>
            <p:nvPr/>
          </p:nvSpPr>
          <p:spPr>
            <a:xfrm>
              <a:off x="4991695" y="2990374"/>
              <a:ext cx="3037999" cy="1587698"/>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"الحدود بين الرقمي والمادي ستختفي تماماً. كل تفاعل سيكون مدعوماً بالذكاء الاصطناعي، محمياً بالبلوك تشين، ومُحسّناً بالبيانات اللحظية."</a:t>
              </a:r>
              <a:endParaRPr lang="en-US" sz="1600" dirty="0"/>
            </a:p>
          </p:txBody>
        </p:sp>
        <p:sp>
          <p:nvSpPr>
            <p:cNvPr id="33" name="Shape 4"/>
            <p:cNvSpPr/>
            <p:nvPr/>
          </p:nvSpPr>
          <p:spPr>
            <a:xfrm>
              <a:off x="793790" y="2669857"/>
              <a:ext cx="3679031" cy="2546271"/>
            </a:xfrm>
            <a:prstGeom prst="roundRect">
              <a:avLst>
                <a:gd name="adj" fmla="val 3274"/>
              </a:avLst>
            </a:prstGeom>
            <a:solidFill>
              <a:srgbClr val="FBFCFE"/>
            </a:solidFill>
            <a:ln w="22860">
              <a:solidFill>
                <a:srgbClr val="CFD2D8"/>
              </a:solidFill>
              <a:prstDash val="solid"/>
            </a:ln>
          </p:spPr>
          <p:txBody>
            <a:bodyPr/>
            <a:lstStyle/>
            <a:p>
              <a:endParaRPr lang="en-US"/>
            </a:p>
          </p:txBody>
        </p:sp>
        <p:pic>
          <p:nvPicPr>
            <p:cNvPr id="34" name="Image 3" descr="preencoded.png"/>
            <p:cNvPicPr>
              <a:picLocks noChangeAspect="1"/>
            </p:cNvPicPr>
            <p:nvPr/>
          </p:nvPicPr>
          <p:blipFill>
            <a:blip r:embed="rId4"/>
            <a:stretch>
              <a:fillRect/>
            </a:stretch>
          </p:blipFill>
          <p:spPr>
            <a:xfrm>
              <a:off x="697587" y="2573655"/>
              <a:ext cx="238125" cy="238125"/>
            </a:xfrm>
            <a:prstGeom prst="rect">
              <a:avLst/>
            </a:prstGeom>
          </p:spPr>
        </p:pic>
        <p:pic>
          <p:nvPicPr>
            <p:cNvPr id="35" name="Image 4" descr="preencoded.png"/>
            <p:cNvPicPr>
              <a:picLocks noChangeAspect="1"/>
            </p:cNvPicPr>
            <p:nvPr/>
          </p:nvPicPr>
          <p:blipFill>
            <a:blip r:embed="rId5"/>
            <a:stretch>
              <a:fillRect/>
            </a:stretch>
          </p:blipFill>
          <p:spPr>
            <a:xfrm>
              <a:off x="4330898" y="5074206"/>
              <a:ext cx="238125" cy="238125"/>
            </a:xfrm>
            <a:prstGeom prst="rect">
              <a:avLst/>
            </a:prstGeom>
          </p:spPr>
        </p:pic>
        <p:sp>
          <p:nvSpPr>
            <p:cNvPr id="36" name="Text 5"/>
            <p:cNvSpPr/>
            <p:nvPr/>
          </p:nvSpPr>
          <p:spPr>
            <a:xfrm>
              <a:off x="1114306" y="2990374"/>
              <a:ext cx="3037999" cy="1905238"/>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"الأفاتارات الرقمية ستصبح المتحدثين الرسميين للمؤسسات، متاحين 24/7 بعشرات اللغات، قادرين على إجراء محادثات شخصية مع ملايين الأشخاص في وقت واحد."</a:t>
              </a:r>
              <a:endParaRPr lang="en-US" sz="1600" dirty="0"/>
            </a:p>
          </p:txBody>
        </p:sp>
        <p:sp>
          <p:nvSpPr>
            <p:cNvPr id="37" name="Shape 6"/>
            <p:cNvSpPr/>
            <p:nvPr/>
          </p:nvSpPr>
          <p:spPr>
            <a:xfrm>
              <a:off x="793790" y="5414486"/>
              <a:ext cx="7556421" cy="1276112"/>
            </a:xfrm>
            <a:prstGeom prst="roundRect">
              <a:avLst>
                <a:gd name="adj" fmla="val 6532"/>
              </a:avLst>
            </a:prstGeom>
            <a:solidFill>
              <a:srgbClr val="FBFCFE"/>
            </a:solidFill>
            <a:ln w="22860">
              <a:solidFill>
                <a:srgbClr val="CFD2D8"/>
              </a:solidFill>
              <a:prstDash val="solid"/>
            </a:ln>
          </p:spPr>
          <p:txBody>
            <a:bodyPr/>
            <a:lstStyle/>
            <a:p>
              <a:endParaRPr lang="en-US"/>
            </a:p>
          </p:txBody>
        </p:sp>
        <p:pic>
          <p:nvPicPr>
            <p:cNvPr id="38" name="Image 5" descr="preencoded.png"/>
            <p:cNvPicPr>
              <a:picLocks noChangeAspect="1"/>
            </p:cNvPicPr>
            <p:nvPr/>
          </p:nvPicPr>
          <p:blipFill>
            <a:blip r:embed="rId4"/>
            <a:stretch>
              <a:fillRect/>
            </a:stretch>
          </p:blipFill>
          <p:spPr>
            <a:xfrm>
              <a:off x="697587" y="5318284"/>
              <a:ext cx="238125" cy="238125"/>
            </a:xfrm>
            <a:prstGeom prst="rect">
              <a:avLst/>
            </a:prstGeom>
          </p:spPr>
        </p:pic>
        <p:pic>
          <p:nvPicPr>
            <p:cNvPr id="39" name="Image 6" descr="preencoded.png"/>
            <p:cNvPicPr>
              <a:picLocks noChangeAspect="1"/>
            </p:cNvPicPr>
            <p:nvPr/>
          </p:nvPicPr>
          <p:blipFill>
            <a:blip r:embed="rId5"/>
            <a:stretch>
              <a:fillRect/>
            </a:stretch>
          </p:blipFill>
          <p:spPr>
            <a:xfrm>
              <a:off x="8208288" y="6548676"/>
              <a:ext cx="238125" cy="238125"/>
            </a:xfrm>
            <a:prstGeom prst="rect">
              <a:avLst/>
            </a:prstGeom>
          </p:spPr>
        </p:pic>
        <p:sp>
          <p:nvSpPr>
            <p:cNvPr id="40" name="Text 7"/>
            <p:cNvSpPr/>
            <p:nvPr/>
          </p:nvSpPr>
          <p:spPr>
            <a:xfrm>
              <a:off x="1114306" y="5735003"/>
              <a:ext cx="6915388"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"المجتمعات اللامركزية ستحل محل المنصات المركزية، ومفهوم 'المتابعين' سيُستبدل بمفهوم 'الشركاء المالكين' للعلامات التجارية."</a:t>
              </a:r>
              <a:endParaRPr lang="en-US" sz="1600" dirty="0"/>
            </a:p>
          </p:txBody>
        </p:sp>
        <p:sp>
          <p:nvSpPr>
            <p:cNvPr id="41" name="Text 8"/>
            <p:cNvSpPr/>
            <p:nvPr/>
          </p:nvSpPr>
          <p:spPr>
            <a:xfrm>
              <a:off x="793790" y="6913840"/>
              <a:ext cx="75564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هذا ليس خيالاً علمياً - البذور موجودة اليوم. المؤسسات التي تستعد الآن ستقود، والباقي سيتبع أو يختفي.</a:t>
              </a:r>
              <a:endParaRPr lang="en-US" sz="1600" dirty="0"/>
            </a:p>
          </p:txBody>
        </p:sp>
      </p:grpSp>
    </p:spTree>
    <p:extLst>
      <p:ext uri="{BB962C8B-B14F-4D97-AF65-F5344CB8AC3E}">
        <p14:creationId xmlns:p14="http://schemas.microsoft.com/office/powerpoint/2010/main" val="29540449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DF90C-0B42-C7B4-789F-F49ED7E87D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22E9F3-8C96-21B3-E7CC-2E1CF784E7F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99AB64-2F88-60D6-D03E-CF3690CB3B3C}"/>
              </a:ext>
            </a:extLst>
          </p:cNvPr>
          <p:cNvSpPr/>
          <p:nvPr/>
        </p:nvSpPr>
        <p:spPr>
          <a:xfrm>
            <a:off x="8607914" y="952845"/>
            <a:ext cx="3403655" cy="5983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4A17598-8C77-B66F-4E26-03706E3AFC41}"/>
              </a:ext>
            </a:extLst>
          </p:cNvPr>
          <p:cNvSpPr/>
          <p:nvPr/>
        </p:nvSpPr>
        <p:spPr>
          <a:xfrm>
            <a:off x="89210" y="1155869"/>
            <a:ext cx="11675327" cy="535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7508EB8-D085-8E5B-161D-0960D77DAC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68C4C28-A2F1-CBB4-392C-B15DB264FEAC}"/>
              </a:ext>
            </a:extLst>
          </p:cNvPr>
          <p:cNvSpPr txBox="1"/>
          <p:nvPr/>
        </p:nvSpPr>
        <p:spPr>
          <a:xfrm>
            <a:off x="5452946" y="410271"/>
            <a:ext cx="1237786" cy="643702"/>
          </a:xfrm>
          <a:prstGeom prst="rect">
            <a:avLst/>
          </a:prstGeom>
          <a:noFill/>
        </p:spPr>
        <p:txBody>
          <a:bodyPr wrap="square">
            <a:spAutoFit/>
          </a:bodyPr>
          <a:lstStyle/>
          <a:p>
            <a:pPr marL="0" indent="0" algn="r" rtl="1">
              <a:lnSpc>
                <a:spcPts val="4850"/>
              </a:lnSpc>
              <a:buNone/>
            </a:pPr>
            <a:r>
              <a:rPr lang="ar-EG" sz="2400" b="1">
                <a:latin typeface="Alexandria" pitchFamily="34" charset="0"/>
                <a:ea typeface="Alexandria" pitchFamily="34" charset="-122"/>
                <a:cs typeface="Alexandria" pitchFamily="34" charset="-120"/>
              </a:rPr>
              <a:t>خاتمة</a:t>
            </a:r>
            <a:endParaRPr lang="en-US" sz="2400" b="1" dirty="0"/>
          </a:p>
        </p:txBody>
      </p:sp>
      <p:grpSp>
        <p:nvGrpSpPr>
          <p:cNvPr id="21" name="Group 20">
            <a:extLst>
              <a:ext uri="{FF2B5EF4-FFF2-40B4-BE49-F238E27FC236}">
                <a16:creationId xmlns:a16="http://schemas.microsoft.com/office/drawing/2014/main" id="{30203F38-FA8E-15C1-370E-BB4C10D26346}"/>
              </a:ext>
            </a:extLst>
          </p:cNvPr>
          <p:cNvGrpSpPr/>
          <p:nvPr/>
        </p:nvGrpSpPr>
        <p:grpSpPr>
          <a:xfrm>
            <a:off x="278780" y="1053973"/>
            <a:ext cx="11199541" cy="5239107"/>
            <a:chOff x="1584960" y="1366361"/>
            <a:chExt cx="11460480" cy="6229945"/>
          </a:xfrm>
        </p:grpSpPr>
        <p:sp>
          <p:nvSpPr>
            <p:cNvPr id="2" name="Text 1"/>
            <p:cNvSpPr/>
            <p:nvPr/>
          </p:nvSpPr>
          <p:spPr>
            <a:xfrm>
              <a:off x="4971931" y="1366361"/>
              <a:ext cx="8073509" cy="990838"/>
            </a:xfrm>
            <a:prstGeom prst="rect">
              <a:avLst/>
            </a:prstGeom>
            <a:noFill/>
            <a:ln/>
          </p:spPr>
          <p:txBody>
            <a:bodyPr wrap="none" lIns="0" tIns="0" rIns="0" bIns="0" rtlCol="0" anchor="t"/>
            <a:lstStyle/>
            <a:p>
              <a:pPr marL="0" indent="0" algn="just" rtl="1">
                <a:lnSpc>
                  <a:spcPts val="7800"/>
                </a:lnSpc>
                <a:buNone/>
              </a:pPr>
              <a:r>
                <a:rPr lang="en-US" sz="1600" b="1" dirty="0">
                  <a:solidFill>
                    <a:srgbClr val="3257B8"/>
                  </a:solidFill>
                  <a:latin typeface="Alexandria Bold" pitchFamily="34" charset="0"/>
                  <a:ea typeface="Alexandria Bold" pitchFamily="34" charset="-122"/>
                  <a:cs typeface="Alexandria Bold" pitchFamily="34" charset="-120"/>
                </a:rPr>
                <a:t>المستقبل يُبنى اليوم</a:t>
              </a:r>
              <a:endParaRPr lang="en-US" sz="1600" dirty="0"/>
            </a:p>
          </p:txBody>
        </p:sp>
        <p:sp>
          <p:nvSpPr>
            <p:cNvPr id="4" name="Text 2"/>
            <p:cNvSpPr/>
            <p:nvPr/>
          </p:nvSpPr>
          <p:spPr>
            <a:xfrm>
              <a:off x="1584960" y="2594967"/>
              <a:ext cx="11460480" cy="507444"/>
            </a:xfrm>
            <a:prstGeom prst="rect">
              <a:avLst/>
            </a:prstGeom>
            <a:noFill/>
            <a:ln/>
          </p:spPr>
          <p:txBody>
            <a:bodyPr wrap="square" lIns="0" tIns="0" rIns="0" bIns="0" rtlCol="0" anchor="t"/>
            <a:lstStyle/>
            <a:p>
              <a:pPr marL="0" indent="0" algn="just" rtl="1">
                <a:lnSpc>
                  <a:spcPts val="1950"/>
                </a:lnSpc>
                <a:buNone/>
              </a:pPr>
              <a:r>
                <a:rPr lang="en-US" sz="1600" dirty="0">
                  <a:solidFill>
                    <a:srgbClr val="15213F"/>
                  </a:solidFill>
                  <a:latin typeface="Alexandria" pitchFamily="34" charset="0"/>
                  <a:ea typeface="Alexandria" pitchFamily="34" charset="-122"/>
                  <a:cs typeface="Alexandria" pitchFamily="34" charset="-120"/>
                </a:rPr>
                <a:t>لقد استكشفنا معاً رحلة طويلة من الويب 2.0 إلى الميتافيرس، من البيانات الضخمة إلى الهويات اللامركزية، من المنصات المركزية إلى المجتمعات المملوكة. الدروس واضحة: التحول ليس اختيارياً، والتردد مكلف.</a:t>
              </a:r>
              <a:endParaRPr lang="en-US" sz="1600" dirty="0"/>
            </a:p>
          </p:txBody>
        </p:sp>
        <p:sp>
          <p:nvSpPr>
            <p:cNvPr id="6" name="Shape 3"/>
            <p:cNvSpPr/>
            <p:nvPr/>
          </p:nvSpPr>
          <p:spPr>
            <a:xfrm>
              <a:off x="7394496" y="3280767"/>
              <a:ext cx="5650944" cy="475536"/>
            </a:xfrm>
            <a:prstGeom prst="roundRect">
              <a:avLst>
                <a:gd name="adj" fmla="val 480100"/>
              </a:avLst>
            </a:prstGeom>
            <a:solidFill>
              <a:srgbClr val="E9ECF2"/>
            </a:solidFill>
            <a:ln w="7620">
              <a:solidFill>
                <a:srgbClr val="CFD2D8"/>
              </a:solidFill>
              <a:prstDash val="solid"/>
            </a:ln>
          </p:spPr>
          <p:txBody>
            <a:bodyPr/>
            <a:lstStyle/>
            <a:p>
              <a:pPr algn="just"/>
              <a:endParaRPr lang="en-US" sz="1600"/>
            </a:p>
          </p:txBody>
        </p:sp>
        <p:pic>
          <p:nvPicPr>
            <p:cNvPr id="7"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01143" y="3399592"/>
              <a:ext cx="237768" cy="237768"/>
            </a:xfrm>
            <a:prstGeom prst="rect">
              <a:avLst/>
            </a:prstGeom>
          </p:spPr>
        </p:pic>
        <p:sp>
          <p:nvSpPr>
            <p:cNvPr id="8" name="Text 4"/>
            <p:cNvSpPr/>
            <p:nvPr/>
          </p:nvSpPr>
          <p:spPr>
            <a:xfrm>
              <a:off x="10905173" y="3914775"/>
              <a:ext cx="1981795" cy="247769"/>
            </a:xfrm>
            <a:prstGeom prst="rect">
              <a:avLst/>
            </a:prstGeom>
            <a:noFill/>
            <a:ln/>
          </p:spPr>
          <p:txBody>
            <a:bodyPr wrap="none" lIns="0" tIns="0" rIns="0" bIns="0" rtlCol="0" anchor="t"/>
            <a:lstStyle/>
            <a:p>
              <a:pPr marL="0" indent="0" algn="just" rtl="1">
                <a:lnSpc>
                  <a:spcPts val="1950"/>
                </a:lnSpc>
                <a:buNone/>
              </a:pPr>
              <a:r>
                <a:rPr lang="en-US" sz="1600" b="1" dirty="0">
                  <a:solidFill>
                    <a:srgbClr val="15213F"/>
                  </a:solidFill>
                  <a:latin typeface="Alexandria Bold" pitchFamily="34" charset="0"/>
                  <a:ea typeface="Alexandria Bold" pitchFamily="34" charset="-122"/>
                  <a:cs typeface="Alexandria Bold" pitchFamily="34" charset="-120"/>
                </a:rPr>
                <a:t>تعلم باستمرار</a:t>
              </a:r>
              <a:endParaRPr lang="en-US" sz="1600" dirty="0"/>
            </a:p>
          </p:txBody>
        </p:sp>
        <p:sp>
          <p:nvSpPr>
            <p:cNvPr id="9" name="Shape 5"/>
            <p:cNvSpPr/>
            <p:nvPr/>
          </p:nvSpPr>
          <p:spPr>
            <a:xfrm>
              <a:off x="1584960" y="3280767"/>
              <a:ext cx="5651063" cy="475536"/>
            </a:xfrm>
            <a:prstGeom prst="roundRect">
              <a:avLst>
                <a:gd name="adj" fmla="val 480100"/>
              </a:avLst>
            </a:prstGeom>
            <a:solidFill>
              <a:srgbClr val="E9ECF2"/>
            </a:solidFill>
            <a:ln w="7620">
              <a:solidFill>
                <a:srgbClr val="CFD2D8"/>
              </a:solidFill>
              <a:prstDash val="solid"/>
            </a:ln>
          </p:spPr>
          <p:txBody>
            <a:bodyPr/>
            <a:lstStyle/>
            <a:p>
              <a:pPr algn="just"/>
              <a:endParaRPr lang="en-US" sz="1600"/>
            </a:p>
          </p:txBody>
        </p:sp>
        <p:pic>
          <p:nvPicPr>
            <p:cNvPr id="10"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291608" y="3399592"/>
              <a:ext cx="237768" cy="237768"/>
            </a:xfrm>
            <a:prstGeom prst="rect">
              <a:avLst/>
            </a:prstGeom>
          </p:spPr>
        </p:pic>
        <p:sp>
          <p:nvSpPr>
            <p:cNvPr id="11" name="Text 6"/>
            <p:cNvSpPr/>
            <p:nvPr/>
          </p:nvSpPr>
          <p:spPr>
            <a:xfrm>
              <a:off x="5095756" y="3914775"/>
              <a:ext cx="1981795" cy="247769"/>
            </a:xfrm>
            <a:prstGeom prst="rect">
              <a:avLst/>
            </a:prstGeom>
            <a:noFill/>
            <a:ln/>
          </p:spPr>
          <p:txBody>
            <a:bodyPr wrap="none" lIns="0" tIns="0" rIns="0" bIns="0" rtlCol="0" anchor="t"/>
            <a:lstStyle/>
            <a:p>
              <a:pPr marL="0" indent="0" algn="just" rtl="1">
                <a:lnSpc>
                  <a:spcPts val="1950"/>
                </a:lnSpc>
                <a:buNone/>
              </a:pPr>
              <a:r>
                <a:rPr lang="en-US" sz="1600" b="1" dirty="0">
                  <a:solidFill>
                    <a:srgbClr val="15213F"/>
                  </a:solidFill>
                  <a:latin typeface="Alexandria Bold" pitchFamily="34" charset="0"/>
                  <a:ea typeface="Alexandria Bold" pitchFamily="34" charset="-122"/>
                  <a:cs typeface="Alexandria Bold" pitchFamily="34" charset="-120"/>
                </a:rPr>
                <a:t>جرب بجرأة</a:t>
              </a:r>
              <a:endParaRPr lang="en-US" sz="1600" dirty="0"/>
            </a:p>
          </p:txBody>
        </p:sp>
        <p:sp>
          <p:nvSpPr>
            <p:cNvPr id="12" name="Shape 7"/>
            <p:cNvSpPr/>
            <p:nvPr/>
          </p:nvSpPr>
          <p:spPr>
            <a:xfrm>
              <a:off x="7394496" y="4479488"/>
              <a:ext cx="5650944" cy="475536"/>
            </a:xfrm>
            <a:prstGeom prst="roundRect">
              <a:avLst>
                <a:gd name="adj" fmla="val 480100"/>
              </a:avLst>
            </a:prstGeom>
            <a:solidFill>
              <a:srgbClr val="E9ECF2"/>
            </a:solidFill>
            <a:ln w="7620">
              <a:solidFill>
                <a:srgbClr val="CFD2D8"/>
              </a:solidFill>
              <a:prstDash val="solid"/>
            </a:ln>
          </p:spPr>
          <p:txBody>
            <a:bodyPr/>
            <a:lstStyle/>
            <a:p>
              <a:pPr algn="just"/>
              <a:endParaRPr lang="en-US" sz="1600"/>
            </a:p>
          </p:txBody>
        </p:sp>
        <p:pic>
          <p:nvPicPr>
            <p:cNvPr id="13"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01143" y="4598313"/>
              <a:ext cx="237768" cy="237768"/>
            </a:xfrm>
            <a:prstGeom prst="rect">
              <a:avLst/>
            </a:prstGeom>
          </p:spPr>
        </p:pic>
        <p:sp>
          <p:nvSpPr>
            <p:cNvPr id="14" name="Text 8"/>
            <p:cNvSpPr/>
            <p:nvPr/>
          </p:nvSpPr>
          <p:spPr>
            <a:xfrm>
              <a:off x="10905173" y="5113496"/>
              <a:ext cx="1981795" cy="247769"/>
            </a:xfrm>
            <a:prstGeom prst="rect">
              <a:avLst/>
            </a:prstGeom>
            <a:noFill/>
            <a:ln/>
          </p:spPr>
          <p:txBody>
            <a:bodyPr wrap="none" lIns="0" tIns="0" rIns="0" bIns="0" rtlCol="0" anchor="t"/>
            <a:lstStyle/>
            <a:p>
              <a:pPr marL="0" indent="0" algn="just" rtl="1">
                <a:lnSpc>
                  <a:spcPts val="1950"/>
                </a:lnSpc>
                <a:buNone/>
              </a:pPr>
              <a:r>
                <a:rPr lang="en-US" sz="1600" b="1" dirty="0">
                  <a:solidFill>
                    <a:srgbClr val="15213F"/>
                  </a:solidFill>
                  <a:latin typeface="Alexandria Bold" pitchFamily="34" charset="0"/>
                  <a:ea typeface="Alexandria Bold" pitchFamily="34" charset="-122"/>
                  <a:cs typeface="Alexandria Bold" pitchFamily="34" charset="-120"/>
                </a:rPr>
                <a:t>تكيف بسرعة</a:t>
              </a:r>
              <a:endParaRPr lang="en-US" sz="1600" dirty="0"/>
            </a:p>
          </p:txBody>
        </p:sp>
        <p:sp>
          <p:nvSpPr>
            <p:cNvPr id="15" name="Shape 9"/>
            <p:cNvSpPr/>
            <p:nvPr/>
          </p:nvSpPr>
          <p:spPr>
            <a:xfrm>
              <a:off x="1584960" y="4479488"/>
              <a:ext cx="5651063" cy="475536"/>
            </a:xfrm>
            <a:prstGeom prst="roundRect">
              <a:avLst>
                <a:gd name="adj" fmla="val 480100"/>
              </a:avLst>
            </a:prstGeom>
            <a:solidFill>
              <a:srgbClr val="E9ECF2"/>
            </a:solidFill>
            <a:ln w="7620">
              <a:solidFill>
                <a:srgbClr val="CFD2D8"/>
              </a:solidFill>
              <a:prstDash val="solid"/>
            </a:ln>
          </p:spPr>
          <p:txBody>
            <a:bodyPr/>
            <a:lstStyle/>
            <a:p>
              <a:pPr algn="just"/>
              <a:endParaRPr lang="en-US" sz="1600"/>
            </a:p>
          </p:txBody>
        </p:sp>
        <p:pic>
          <p:nvPicPr>
            <p:cNvPr id="16"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291608" y="4598313"/>
              <a:ext cx="237768" cy="237768"/>
            </a:xfrm>
            <a:prstGeom prst="rect">
              <a:avLst/>
            </a:prstGeom>
          </p:spPr>
        </p:pic>
        <p:sp>
          <p:nvSpPr>
            <p:cNvPr id="17" name="Text 10"/>
            <p:cNvSpPr/>
            <p:nvPr/>
          </p:nvSpPr>
          <p:spPr>
            <a:xfrm>
              <a:off x="5095756" y="5113496"/>
              <a:ext cx="1981795" cy="247769"/>
            </a:xfrm>
            <a:prstGeom prst="rect">
              <a:avLst/>
            </a:prstGeom>
            <a:noFill/>
            <a:ln/>
          </p:spPr>
          <p:txBody>
            <a:bodyPr wrap="none" lIns="0" tIns="0" rIns="0" bIns="0" rtlCol="0" anchor="t"/>
            <a:lstStyle/>
            <a:p>
              <a:pPr marL="0" indent="0" algn="just" rtl="1">
                <a:lnSpc>
                  <a:spcPts val="1950"/>
                </a:lnSpc>
                <a:buNone/>
              </a:pPr>
              <a:r>
                <a:rPr lang="en-US" sz="1600" b="1" dirty="0">
                  <a:solidFill>
                    <a:srgbClr val="15213F"/>
                  </a:solidFill>
                  <a:latin typeface="Alexandria Bold" pitchFamily="34" charset="0"/>
                  <a:ea typeface="Alexandria Bold" pitchFamily="34" charset="-122"/>
                  <a:cs typeface="Alexandria Bold" pitchFamily="34" charset="-120"/>
                </a:rPr>
                <a:t>قُد بثقة</a:t>
              </a:r>
              <a:endParaRPr lang="en-US" sz="1600" dirty="0"/>
            </a:p>
          </p:txBody>
        </p:sp>
        <p:sp>
          <p:nvSpPr>
            <p:cNvPr id="19" name="Text 11"/>
            <p:cNvSpPr/>
            <p:nvPr/>
          </p:nvSpPr>
          <p:spPr>
            <a:xfrm>
              <a:off x="10358795" y="5757505"/>
              <a:ext cx="2686645" cy="297180"/>
            </a:xfrm>
            <a:prstGeom prst="rect">
              <a:avLst/>
            </a:prstGeom>
            <a:noFill/>
            <a:ln/>
          </p:spPr>
          <p:txBody>
            <a:bodyPr wrap="none" lIns="0" tIns="0" rIns="0" bIns="0" rtlCol="0" anchor="t"/>
            <a:lstStyle/>
            <a:p>
              <a:pPr marL="0" indent="0" algn="just" rtl="1">
                <a:lnSpc>
                  <a:spcPts val="2300"/>
                </a:lnSpc>
                <a:buNone/>
              </a:pPr>
              <a:r>
                <a:rPr lang="en-US" sz="1600" b="1" dirty="0">
                  <a:solidFill>
                    <a:srgbClr val="3257B8"/>
                  </a:solidFill>
                  <a:latin typeface="Alexandria Bold" pitchFamily="34" charset="0"/>
                  <a:ea typeface="Alexandria Bold" pitchFamily="34" charset="-122"/>
                  <a:cs typeface="Alexandria Bold" pitchFamily="34" charset="-120"/>
                </a:rPr>
                <a:t>السؤال الوحيد المتبقي:</a:t>
              </a:r>
              <a:endParaRPr lang="en-US" sz="1600" dirty="0"/>
            </a:p>
          </p:txBody>
        </p:sp>
        <p:sp>
          <p:nvSpPr>
            <p:cNvPr id="20" name="Text 12"/>
            <p:cNvSpPr/>
            <p:nvPr/>
          </p:nvSpPr>
          <p:spPr>
            <a:xfrm>
              <a:off x="2609969" y="6530221"/>
              <a:ext cx="10197703" cy="396240"/>
            </a:xfrm>
            <a:prstGeom prst="rect">
              <a:avLst/>
            </a:prstGeom>
            <a:noFill/>
            <a:ln/>
          </p:spPr>
          <p:txBody>
            <a:bodyPr wrap="none" lIns="0" tIns="0" rIns="0" bIns="0" rtlCol="0" anchor="t"/>
            <a:lstStyle/>
            <a:p>
              <a:pPr marL="0" indent="0" algn="just" rtl="1">
                <a:lnSpc>
                  <a:spcPts val="3100"/>
                </a:lnSpc>
                <a:buNone/>
              </a:pPr>
              <a:r>
                <a:rPr lang="en-US" sz="1600" b="1" dirty="0">
                  <a:solidFill>
                    <a:srgbClr val="3257B8"/>
                  </a:solidFill>
                  <a:latin typeface="Alexandria Bold" pitchFamily="34" charset="0"/>
                  <a:ea typeface="Alexandria Bold" pitchFamily="34" charset="-122"/>
                  <a:cs typeface="Alexandria Bold" pitchFamily="34" charset="-120"/>
                </a:rPr>
                <a:t>هل ستكون في طليعة التحول، أم ستنتظر حتى يصبح التغيير إلزامياً؟</a:t>
              </a:r>
              <a:endParaRPr lang="en-US" sz="1600" dirty="0"/>
            </a:p>
          </p:txBody>
        </p:sp>
        <p:sp>
          <p:nvSpPr>
            <p:cNvPr id="22" name="Shape 13"/>
            <p:cNvSpPr/>
            <p:nvPr/>
          </p:nvSpPr>
          <p:spPr>
            <a:xfrm>
              <a:off x="13022580" y="6292453"/>
              <a:ext cx="22860" cy="871776"/>
            </a:xfrm>
            <a:prstGeom prst="rect">
              <a:avLst/>
            </a:prstGeom>
            <a:solidFill>
              <a:srgbClr val="3257B8"/>
            </a:solidFill>
            <a:ln/>
          </p:spPr>
          <p:txBody>
            <a:bodyPr/>
            <a:lstStyle/>
            <a:p>
              <a:pPr algn="just"/>
              <a:endParaRPr lang="en-US" sz="1600"/>
            </a:p>
          </p:txBody>
        </p:sp>
        <p:sp>
          <p:nvSpPr>
            <p:cNvPr id="24" name="Text 14"/>
            <p:cNvSpPr/>
            <p:nvPr/>
          </p:nvSpPr>
          <p:spPr>
            <a:xfrm>
              <a:off x="1584960" y="7342584"/>
              <a:ext cx="11460480" cy="253722"/>
            </a:xfrm>
            <a:prstGeom prst="rect">
              <a:avLst/>
            </a:prstGeom>
            <a:noFill/>
            <a:ln/>
          </p:spPr>
          <p:txBody>
            <a:bodyPr wrap="none" lIns="0" tIns="0" rIns="0" bIns="0" rtlCol="0" anchor="t"/>
            <a:lstStyle/>
            <a:p>
              <a:pPr marL="0" indent="0" algn="just" rtl="1">
                <a:lnSpc>
                  <a:spcPts val="1950"/>
                </a:lnSpc>
                <a:buNone/>
              </a:pPr>
              <a:r>
                <a:rPr lang="en-US" sz="1600" dirty="0">
                  <a:solidFill>
                    <a:srgbClr val="15213F"/>
                  </a:solidFill>
                  <a:latin typeface="Alexandria" pitchFamily="34" charset="0"/>
                  <a:ea typeface="Alexandria" pitchFamily="34" charset="-122"/>
                  <a:cs typeface="Alexandria" pitchFamily="34" charset="-120"/>
                </a:rPr>
                <a:t>المستقبل ينتمي لمن يجرؤ على تخيله وبنائه. الإعلام الجديد ليس وجهة نهائية، بل رحلة مستمرة من التطور والابتكار. انطلق الآن.</a:t>
              </a:r>
              <a:endParaRPr lang="en-US" sz="1600" dirty="0"/>
            </a:p>
          </p:txBody>
        </p:sp>
      </p:grpSp>
    </p:spTree>
    <p:extLst>
      <p:ext uri="{BB962C8B-B14F-4D97-AF65-F5344CB8AC3E}">
        <p14:creationId xmlns:p14="http://schemas.microsoft.com/office/powerpoint/2010/main" val="22024931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قائمة المراجع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2013634"/>
            <a:ext cx="10632412" cy="3610668"/>
          </a:xfrm>
          <a:prstGeom prst="rect">
            <a:avLst/>
          </a:prstGeom>
          <a:noFill/>
        </p:spPr>
        <p:txBody>
          <a:bodyPr wrap="square" rtlCol="0">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Knoche, M. (2024). Development of Media Technologies as “New Media” from the Perspective of a Critique of the Political Economy of the Media. </a:t>
            </a: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tripleC</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Communication Capitalism &amp; Critique Open Access Journal for a Global Sustainable Information Society, 22(1), 25–43.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a:rPr>
              <a:t>https://doi.org/10.31269/triplec.v22i1.1483</a:t>
            </a:r>
            <a:endPar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Yao, R. (2024). Analysis and Development Trend of Traditional media and new media communication. Communications in Humanities Research, 25(1), 203–210.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a:rPr>
              <a:t>https://doi.org/10.54254/2753-7064/25/20231946</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Febrina</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D., &amp; Halim, U. (2020). New media in Public Relations: A study of new media in </a:t>
            </a: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Ragunan</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Zoo as a tourism destination. International Journal of Media and Communication Research, 1(1), 12–21.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4"/>
              </a:rPr>
              <a:t>https://doi.org/10.25299/ijmcr.v1i1.4587</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Li, J. (2022). New Media Public Relations Strategy model based on Support Vector Machine Algorithm. Proceedings of the International Conference on Information Economy, Data Modeling and Cloud Computing, ICIDC 2022, 17-19 June 2022, Qingdao, China.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5"/>
              </a:rPr>
              <a:t>https://doi.org/10.4108/eai.17-6-2022.2322694</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قائمة المراجع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04240" y="2006121"/>
            <a:ext cx="10632412" cy="2641172"/>
          </a:xfrm>
          <a:prstGeom prst="rect">
            <a:avLst/>
          </a:prstGeom>
          <a:noFill/>
        </p:spPr>
        <p:txBody>
          <a:bodyPr wrap="square" rtlCol="0">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Khamis, S. (2024). (Re)Visiting the potentials and limitations of new media as tools for resistance among Arab diasporas. Oxford Research Encyclopedia of Communication.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a:rPr>
              <a:t>https://doi.org/10.1093/acrefore/9780190228613.013.1355</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Xiao, M. (2024). Analysis of Traditional Brand Rejuvenation Marketing Communication Strategy in the new Media Era. Lecture Notes in Education Psychology and Public Media, 56(1), 256–261.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a:rPr>
              <a:t>https://doi.org/10.54254/2753-7048/56/20241685</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Murphy, C. (2010). A study on how new media is impacting on the Irish public relations industry.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4"/>
              </a:rPr>
              <a:t>https://doi.org/10.34719/bmry9489</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2840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6FDFF25-268C-4F43-A993-595B28679958}"/>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172</TotalTime>
  <Words>4461</Words>
  <Application>Microsoft Office PowerPoint</Application>
  <PresentationFormat>Widescreen</PresentationFormat>
  <Paragraphs>527</Paragraphs>
  <Slides>50</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50</vt:i4>
      </vt:variant>
    </vt:vector>
  </HeadingPairs>
  <TitlesOfParts>
    <vt:vector size="60" baseType="lpstr">
      <vt:lpstr>Aldhabi</vt:lpstr>
      <vt:lpstr>Alexandria</vt:lpstr>
      <vt:lpstr>Alexandria 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7</cp:revision>
  <dcterms:created xsi:type="dcterms:W3CDTF">2023-04-29T09:08:00Z</dcterms:created>
  <dcterms:modified xsi:type="dcterms:W3CDTF">2026-01-22T02:45:35Z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