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3.xml" ContentType="application/vnd.openxmlformats-officedocument.presentationml.slide+xml"/>
  <Override PartName="/ppt/slides/slide20.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21.xml" ContentType="application/vnd.openxmlformats-officedocument.presentationml.slide+xml"/>
  <Override PartName="/ppt/slides/slide19.xml" ContentType="application/vnd.openxmlformats-officedocument.presentationml.slide+xml"/>
  <Override PartName="/ppt/slides/slide42.xml" ContentType="application/vnd.openxmlformats-officedocument.presentationml.slide+xml"/>
  <Override PartName="/ppt/slides/slide31.xml" ContentType="application/vnd.openxmlformats-officedocument.presentationml.slide+xml"/>
  <Override PartName="/ppt/slides/slide22.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32.xml" ContentType="application/vnd.openxmlformats-officedocument.presentationml.slide+xml"/>
  <Override PartName="/ppt/slides/slide30.xml" ContentType="application/vnd.openxmlformats-officedocument.presentationml.slide+xml"/>
  <Override PartName="/ppt/slides/slide34.xml" ContentType="application/vnd.openxmlformats-officedocument.presentationml.slide+xml"/>
  <Override PartName="/ppt/slides/slide41.xml" ContentType="application/vnd.openxmlformats-officedocument.presentationml.slide+xml"/>
  <Override PartName="/ppt/slides/slide33.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37.xml" ContentType="application/vnd.openxmlformats-officedocument.presentationml.slide+xml"/>
  <Override PartName="/ppt/slides/slide35.xml" ContentType="application/vnd.openxmlformats-officedocument.presentationml.slide+xml"/>
  <Override PartName="/ppt/slides/slide38.xml" ContentType="application/vnd.openxmlformats-officedocument.presentationml.slide+xml"/>
  <Override PartName="/ppt/slides/slide3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1.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16.xml" ContentType="application/vnd.openxmlformats-officedocument.presentationml.notesSlide+xml"/>
  <Override PartName="/ppt/notesSlides/notesSlide12.xml" ContentType="application/vnd.openxmlformats-officedocument.presentationml.notesSlide+xml"/>
  <Override PartName="/ppt/notesSlides/notesSlide18.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17.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27.xml" ContentType="application/vnd.openxmlformats-officedocument.presentationml.notesSlide+xml"/>
  <Override PartName="/ppt/notesSlides/notesSlide30.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6.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1.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303" r:id="rId2"/>
    <p:sldId id="271" r:id="rId3"/>
    <p:sldId id="313" r:id="rId4"/>
    <p:sldId id="350" r:id="rId5"/>
    <p:sldId id="453" r:id="rId6"/>
    <p:sldId id="352" r:id="rId7"/>
    <p:sldId id="351" r:id="rId8"/>
    <p:sldId id="454" r:id="rId9"/>
    <p:sldId id="455" r:id="rId10"/>
    <p:sldId id="456" r:id="rId11"/>
    <p:sldId id="457" r:id="rId12"/>
    <p:sldId id="387" r:id="rId13"/>
    <p:sldId id="388" r:id="rId14"/>
    <p:sldId id="389" r:id="rId15"/>
    <p:sldId id="390" r:id="rId16"/>
    <p:sldId id="391" r:id="rId17"/>
    <p:sldId id="392" r:id="rId18"/>
    <p:sldId id="393" r:id="rId19"/>
    <p:sldId id="394" r:id="rId20"/>
    <p:sldId id="395" r:id="rId21"/>
    <p:sldId id="396" r:id="rId22"/>
    <p:sldId id="397" r:id="rId23"/>
    <p:sldId id="419" r:id="rId24"/>
    <p:sldId id="441" r:id="rId25"/>
    <p:sldId id="461" r:id="rId26"/>
    <p:sldId id="399" r:id="rId27"/>
    <p:sldId id="400" r:id="rId28"/>
    <p:sldId id="459" r:id="rId29"/>
    <p:sldId id="401" r:id="rId30"/>
    <p:sldId id="420" r:id="rId31"/>
    <p:sldId id="442" r:id="rId32"/>
    <p:sldId id="443" r:id="rId33"/>
    <p:sldId id="403" r:id="rId34"/>
    <p:sldId id="421" r:id="rId35"/>
    <p:sldId id="444" r:id="rId36"/>
    <p:sldId id="445" r:id="rId37"/>
    <p:sldId id="446" r:id="rId38"/>
    <p:sldId id="447" r:id="rId39"/>
    <p:sldId id="448" r:id="rId40"/>
    <p:sldId id="462" r:id="rId41"/>
    <p:sldId id="386" r:id="rId42"/>
    <p:sldId id="460"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350"/>
            <p14:sldId id="453"/>
            <p14:sldId id="352"/>
            <p14:sldId id="351"/>
            <p14:sldId id="454"/>
            <p14:sldId id="455"/>
            <p14:sldId id="456"/>
            <p14:sldId id="457"/>
            <p14:sldId id="387"/>
            <p14:sldId id="388"/>
            <p14:sldId id="389"/>
            <p14:sldId id="390"/>
            <p14:sldId id="391"/>
            <p14:sldId id="392"/>
            <p14:sldId id="393"/>
            <p14:sldId id="394"/>
            <p14:sldId id="395"/>
            <p14:sldId id="396"/>
            <p14:sldId id="397"/>
            <p14:sldId id="419"/>
            <p14:sldId id="441"/>
            <p14:sldId id="461"/>
            <p14:sldId id="399"/>
            <p14:sldId id="400"/>
            <p14:sldId id="459"/>
            <p14:sldId id="401"/>
            <p14:sldId id="420"/>
            <p14:sldId id="442"/>
            <p14:sldId id="443"/>
            <p14:sldId id="403"/>
            <p14:sldId id="421"/>
            <p14:sldId id="444"/>
            <p14:sldId id="445"/>
            <p14:sldId id="446"/>
            <p14:sldId id="447"/>
            <p14:sldId id="448"/>
            <p14:sldId id="462"/>
            <p14:sldId id="386"/>
            <p14:sldId id="460"/>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D24E4"/>
    <a:srgbClr val="3034D8"/>
    <a:srgbClr val="3164D7"/>
    <a:srgbClr val="3851D0"/>
    <a:srgbClr val="2E36DA"/>
    <a:srgbClr val="5868DC"/>
    <a:srgbClr val="FFFFFF"/>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0" d="100"/>
          <a:sy n="60" d="100"/>
        </p:scale>
        <p:origin x="-996" y="-192"/>
      </p:cViewPr>
      <p:guideLst>
        <p:guide orient="horz" pos="2160"/>
        <p:guide pos="3840"/>
      </p:guideLst>
    </p:cSldViewPr>
  </p:slideViewPr>
  <p:notesTextViewPr>
    <p:cViewPr>
      <p:scale>
        <a:sx n="1" d="1"/>
        <a:sy n="1" d="1"/>
      </p:scale>
      <p:origin x="0" y="0"/>
    </p:cViewPr>
  </p:notesTextViewPr>
  <p:sorterViewPr>
    <p:cViewPr>
      <p:scale>
        <a:sx n="100" d="100"/>
        <a:sy n="100" d="100"/>
      </p:scale>
      <p:origin x="0" y="3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41</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09960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fif"/><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4.xml"/><Relationship Id="rId6" Type="http://schemas.openxmlformats.org/officeDocument/2006/relationships/image" Target="../media/image8.JPG"/><Relationship Id="rId5" Type="http://schemas.openxmlformats.org/officeDocument/2006/relationships/image" Target="../media/image5.jfif"/><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hyperlink" Target="https://youtu.be/vPfyOdzAdxw?si=Lmn9WKTDtLF_Noaq" TargetMode="External"/><Relationship Id="rId2" Type="http://schemas.openxmlformats.org/officeDocument/2006/relationships/notesSlide" Target="../notesSlides/notesSlide35.xml"/><Relationship Id="rId1" Type="http://schemas.openxmlformats.org/officeDocument/2006/relationships/slideLayout" Target="../slideLayouts/slideLayout14.xml"/><Relationship Id="rId6" Type="http://schemas.openxmlformats.org/officeDocument/2006/relationships/image" Target="../media/image9.jpeg"/><Relationship Id="rId5" Type="http://schemas.openxmlformats.org/officeDocument/2006/relationships/image" Target="../media/image5.jfif"/><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4.xml"/><Relationship Id="rId5" Type="http://schemas.openxmlformats.org/officeDocument/2006/relationships/image" Target="../media/image5.jfif"/><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71000" y="3428274"/>
            <a:ext cx="4144083" cy="646331"/>
          </a:xfrm>
          <a:prstGeom prst="rect">
            <a:avLst/>
          </a:prstGeom>
          <a:noFill/>
        </p:spPr>
        <p:txBody>
          <a:bodyPr wrap="none" rtlCol="0">
            <a:spAutoFit/>
          </a:bodyPr>
          <a:lstStyle/>
          <a:p>
            <a:pPr algn="ctr"/>
            <a:r>
              <a:rPr lang="ar-EG" sz="3600" b="1" dirty="0">
                <a:solidFill>
                  <a:srgbClr val="00B0F0"/>
                </a:solidFill>
                <a:latin typeface="Times New Roman" panose="02020603050405020304" pitchFamily="18" charset="0"/>
                <a:cs typeface="Times New Roman" panose="02020603050405020304" pitchFamily="18" charset="0"/>
              </a:rPr>
              <a:t>نظريات الإعلان والتسويق </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smtClean="0">
                <a:solidFill>
                  <a:schemeClr val="tx1"/>
                </a:solidFill>
                <a:latin typeface="Times New Roman" panose="02020603050405020304" pitchFamily="18" charset="0"/>
                <a:cs typeface="Times New Roman" panose="02020603050405020304" pitchFamily="18" charset="0"/>
              </a:rPr>
              <a:t>6</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69783" y="4802552"/>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a:t>
            </a:r>
            <a:r>
              <a:rPr lang="en-US" sz="2000" dirty="0" smtClean="0">
                <a:latin typeface="Times New Roman" panose="02020603050405020304" pitchFamily="18" charset="0"/>
                <a:cs typeface="Times New Roman" panose="02020603050405020304" pitchFamily="18" charset="0"/>
              </a:rPr>
              <a:t>122</a:t>
            </a:r>
            <a:endParaRPr lang="en-US" sz="2000" dirty="0">
              <a:latin typeface="Times New Roman" panose="02020603050405020304" pitchFamily="18" charset="0"/>
              <a:cs typeface="Times New Roman" panose="02020603050405020304" pitchFamily="18" charset="0"/>
            </a:endParaRPr>
          </a:p>
        </p:txBody>
      </p:sp>
      <p:sp>
        <p:nvSpPr>
          <p:cNvPr id="14" name="TextBox 11">
            <a:extLst>
              <a:ext uri="{FF2B5EF4-FFF2-40B4-BE49-F238E27FC236}">
                <a16:creationId xmlns:a16="http://schemas.microsoft.com/office/drawing/2014/main" xmlns="" xmlns:lc="http://schemas.openxmlformats.org/drawingml/2006/lockedCanvas" id="{8C520B7F-7764-8B81-C7C7-A7440DA2CCAF}"/>
              </a:ext>
            </a:extLst>
          </p:cNvPr>
          <p:cNvSpPr txBox="1"/>
          <p:nvPr/>
        </p:nvSpPr>
        <p:spPr>
          <a:xfrm>
            <a:off x="-526106" y="6263830"/>
            <a:ext cx="3312390"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د. معتز نبيل </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5" name="TextBox 12">
            <a:extLst>
              <a:ext uri="{FF2B5EF4-FFF2-40B4-BE49-F238E27FC236}">
                <a16:creationId xmlns:a16="http://schemas.microsoft.com/office/drawing/2014/main" xmlns="" xmlns:lc="http://schemas.openxmlformats.org/drawingml/2006/lockedCanvas" id="{8F2D6F91-78DB-C333-FFAC-FF52CB9F2DF3}"/>
              </a:ext>
            </a:extLst>
          </p:cNvPr>
          <p:cNvSpPr txBox="1"/>
          <p:nvPr/>
        </p:nvSpPr>
        <p:spPr>
          <a:xfrm>
            <a:off x="-1313143" y="5830966"/>
            <a:ext cx="4886463"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إعداد</a:t>
            </a:r>
            <a:endParaRPr lang="en-US" sz="2400" b="1" dirty="0">
              <a:solidFill>
                <a:srgbClr val="00B0F0"/>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0FC09A20-3784-E726-8307-1CEFC15841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4844"/>
    </mc:Choice>
    <mc:Fallback xmlns="">
      <p:transition spd="slow" advTm="14844"/>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096000" y="1259391"/>
            <a:ext cx="4261945" cy="707886"/>
          </a:xfrm>
          <a:prstGeom prst="rect">
            <a:avLst/>
          </a:prstGeom>
          <a:noFill/>
        </p:spPr>
        <p:txBody>
          <a:bodyPr wrap="square" rtlCol="0">
            <a:spAutoFit/>
          </a:bodyPr>
          <a:lstStyle/>
          <a:p>
            <a:pPr algn="ctr" rtl="1"/>
            <a:r>
              <a:rPr lang="ar-EG" sz="2000" b="1" dirty="0" smtClean="0">
                <a:solidFill>
                  <a:srgbClr val="00B0F0"/>
                </a:solidFill>
                <a:latin typeface="Times New Roman" panose="02020603050405020304" pitchFamily="18" charset="0"/>
                <a:cs typeface="Times New Roman" panose="02020603050405020304" pitchFamily="18" charset="0"/>
              </a:rPr>
              <a:t>نظريات إعلانية تهدف </a:t>
            </a:r>
            <a:r>
              <a:rPr lang="ar-EG" sz="2000" b="1" dirty="0">
                <a:solidFill>
                  <a:srgbClr val="00B0F0"/>
                </a:solidFill>
                <a:latin typeface="Times New Roman" panose="02020603050405020304" pitchFamily="18" charset="0"/>
                <a:cs typeface="Times New Roman" panose="02020603050405020304" pitchFamily="18" charset="0"/>
              </a:rPr>
              <a:t>ل</a:t>
            </a:r>
            <a:r>
              <a:rPr lang="ar-EG" sz="2000" b="1" dirty="0" smtClean="0">
                <a:solidFill>
                  <a:srgbClr val="00B0F0"/>
                </a:solidFill>
                <a:latin typeface="Times New Roman" panose="02020603050405020304" pitchFamily="18" charset="0"/>
                <a:cs typeface="Times New Roman" panose="02020603050405020304" pitchFamily="18" charset="0"/>
              </a:rPr>
              <a:t>لتأثير على مرحلة الشراء</a:t>
            </a:r>
          </a:p>
          <a:p>
            <a:pPr algn="ctr" rtl="1"/>
            <a:r>
              <a:rPr lang="en-US" sz="2000" b="1" dirty="0" err="1">
                <a:solidFill>
                  <a:srgbClr val="00B0F0"/>
                </a:solidFill>
                <a:latin typeface="Times New Roman" panose="02020603050405020304" pitchFamily="18" charset="0"/>
                <a:cs typeface="Times New Roman" panose="02020603050405020304" pitchFamily="18" charset="0"/>
              </a:rPr>
              <a:t>Lavidge</a:t>
            </a:r>
            <a:r>
              <a:rPr lang="en-US" sz="2000" b="1" dirty="0">
                <a:solidFill>
                  <a:srgbClr val="00B0F0"/>
                </a:solidFill>
                <a:latin typeface="Times New Roman" panose="02020603050405020304" pitchFamily="18" charset="0"/>
                <a:cs typeface="Times New Roman" panose="02020603050405020304" pitchFamily="18" charset="0"/>
              </a:rPr>
              <a:t> &amp; </a:t>
            </a:r>
            <a:r>
              <a:rPr lang="en-US" sz="2000" b="1" dirty="0" smtClean="0">
                <a:solidFill>
                  <a:srgbClr val="00B0F0"/>
                </a:solidFill>
                <a:latin typeface="Times New Roman" panose="02020603050405020304" pitchFamily="18" charset="0"/>
                <a:cs typeface="Times New Roman" panose="02020603050405020304" pitchFamily="18" charset="0"/>
              </a:rPr>
              <a:t>Steiner – Belch &amp; Belch </a:t>
            </a:r>
            <a:endParaRPr lang="ar-EG" sz="20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7154"/>
    </mc:Choice>
    <mc:Fallback xmlns="">
      <p:transition spd="slow" advTm="171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598250" y="2323527"/>
            <a:ext cx="8417320" cy="3323987"/>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2000" b="1" spc="50" dirty="0" smtClean="0">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2000" b="1" spc="50" dirty="0" smtClean="0">
                <a:latin typeface="Tajawal ExtraBold" panose="00000800000000000000" pitchFamily="2" charset="-78"/>
                <a:cs typeface="+mj-cs"/>
              </a:rPr>
              <a:t>نموذج </a:t>
            </a:r>
            <a:r>
              <a:rPr lang="en-US" sz="2000" b="1" spc="50" dirty="0" err="1">
                <a:latin typeface="Times New Roman" pitchFamily="18" charset="0"/>
                <a:cs typeface="+mj-cs"/>
              </a:rPr>
              <a:t>Lavidge</a:t>
            </a:r>
            <a:r>
              <a:rPr lang="en-US" sz="2000" b="1" spc="50" dirty="0">
                <a:latin typeface="Times New Roman" pitchFamily="18" charset="0"/>
                <a:cs typeface="+mj-cs"/>
              </a:rPr>
              <a:t> &amp; Steiner</a:t>
            </a:r>
            <a:r>
              <a:rPr lang="ar-EG" sz="2000" b="1" spc="50" dirty="0" smtClean="0">
                <a:latin typeface="Tajawal ExtraBold" panose="00000800000000000000" pitchFamily="2" charset="-78"/>
                <a:cs typeface="+mj-cs"/>
              </a:rPr>
              <a:t>.</a:t>
            </a:r>
          </a:p>
          <a:p>
            <a:pPr marL="1308100" lvl="0" indent="-282575" algn="just" rtl="1">
              <a:lnSpc>
                <a:spcPct val="150000"/>
              </a:lnSpc>
              <a:buSzPct val="180000"/>
              <a:buFont typeface="Arial" pitchFamily="34" charset="0"/>
              <a:buChar char="•"/>
            </a:pPr>
            <a:r>
              <a:rPr lang="ar-EG" sz="2000" b="1" spc="50" dirty="0" smtClean="0">
                <a:latin typeface="Tajawal ExtraBold" panose="00000800000000000000" pitchFamily="2" charset="-78"/>
                <a:cs typeface="+mj-cs"/>
              </a:rPr>
              <a:t>أهداف نموذج </a:t>
            </a:r>
            <a:r>
              <a:rPr lang="en-US" sz="2000" b="1" spc="50" dirty="0" err="1">
                <a:latin typeface="Times New Roman" pitchFamily="18" charset="0"/>
                <a:cs typeface="+mj-cs"/>
              </a:rPr>
              <a:t>Lavidge</a:t>
            </a:r>
            <a:r>
              <a:rPr lang="en-US" sz="2000" b="1" spc="50" dirty="0">
                <a:latin typeface="Times New Roman" pitchFamily="18" charset="0"/>
                <a:cs typeface="+mj-cs"/>
              </a:rPr>
              <a:t> &amp; Steiner</a:t>
            </a:r>
            <a:r>
              <a:rPr lang="ar-EG" sz="2000" b="1" spc="50" dirty="0" smtClean="0">
                <a:latin typeface="Tajawal ExtraBold" panose="00000800000000000000" pitchFamily="2" charset="-78"/>
                <a:cs typeface="+mj-cs"/>
              </a:rPr>
              <a:t>.</a:t>
            </a:r>
          </a:p>
          <a:p>
            <a:pPr marL="1308100" lvl="0" indent="-282575" algn="just" rtl="1">
              <a:lnSpc>
                <a:spcPct val="150000"/>
              </a:lnSpc>
              <a:buSzPct val="180000"/>
              <a:buFont typeface="Arial" pitchFamily="34" charset="0"/>
              <a:buChar char="•"/>
            </a:pPr>
            <a:r>
              <a:rPr lang="ar-EG" sz="2000" b="1" spc="50" dirty="0" smtClean="0">
                <a:latin typeface="Tajawal ExtraBold" panose="00000800000000000000" pitchFamily="2" charset="-78"/>
                <a:cs typeface="+mj-cs"/>
              </a:rPr>
              <a:t>مراحل </a:t>
            </a:r>
            <a:r>
              <a:rPr lang="ar-EG" sz="2000" b="1" spc="50" dirty="0">
                <a:latin typeface="Tajawal ExtraBold" panose="00000800000000000000" pitchFamily="2" charset="-78"/>
                <a:cs typeface="+mj-cs"/>
              </a:rPr>
              <a:t>نموذج </a:t>
            </a:r>
            <a:r>
              <a:rPr lang="en-US" sz="2000" b="1" spc="50" dirty="0" err="1">
                <a:latin typeface="Times New Roman" pitchFamily="18" charset="0"/>
                <a:cs typeface="Times New Roman" pitchFamily="18" charset="0"/>
              </a:rPr>
              <a:t>Lavidge</a:t>
            </a:r>
            <a:r>
              <a:rPr lang="en-US" sz="2000" b="1" spc="50" dirty="0">
                <a:latin typeface="Times New Roman" pitchFamily="18" charset="0"/>
                <a:cs typeface="Times New Roman" pitchFamily="18" charset="0"/>
              </a:rPr>
              <a:t> &amp; </a:t>
            </a:r>
            <a:r>
              <a:rPr lang="en-US" sz="2000" b="1" spc="50" dirty="0" smtClean="0">
                <a:latin typeface="Times New Roman" pitchFamily="18" charset="0"/>
                <a:cs typeface="Times New Roman" pitchFamily="18" charset="0"/>
              </a:rPr>
              <a:t>Steiner</a:t>
            </a:r>
            <a:r>
              <a:rPr lang="ar-EG" sz="2000" b="1" spc="50" dirty="0" smtClean="0">
                <a:latin typeface="Times New Roman" pitchFamily="18" charset="0"/>
                <a:cs typeface="Times New Roman" pitchFamily="18" charset="0"/>
              </a:rPr>
              <a:t>.</a:t>
            </a:r>
            <a:endParaRPr lang="ar-EG" sz="2000" b="1" spc="50" dirty="0" smtClean="0">
              <a:latin typeface="Tajawal ExtraBold" panose="00000800000000000000" pitchFamily="2" charset="-78"/>
              <a:cs typeface="+mj-cs"/>
            </a:endParaRPr>
          </a:p>
          <a:p>
            <a:pPr algn="just" rtl="1">
              <a:lnSpc>
                <a:spcPct val="150000"/>
              </a:lnSpc>
              <a:buSzPct val="180000"/>
            </a:pPr>
            <a:r>
              <a:rPr lang="ar-EG" sz="2000" b="1" spc="50" dirty="0" smtClean="0">
                <a:latin typeface="Tajawal ExtraBold" panose="00000800000000000000" pitchFamily="2" charset="-78"/>
                <a:cs typeface="+mj-cs"/>
              </a:rPr>
              <a:t>3. نموذج </a:t>
            </a:r>
            <a:r>
              <a:rPr lang="en-US" sz="2000" b="1" spc="50" dirty="0" smtClean="0">
                <a:latin typeface="Times New Roman" pitchFamily="18" charset="0"/>
                <a:cs typeface="+mj-cs"/>
              </a:rPr>
              <a:t>Belch &amp; Belch</a:t>
            </a:r>
            <a:r>
              <a:rPr lang="ar-EG" sz="2000" b="1" spc="50" dirty="0" smtClean="0">
                <a:latin typeface="Tajawal ExtraBold" panose="00000800000000000000" pitchFamily="2" charset="-78"/>
                <a:cs typeface="+mj-cs"/>
              </a:rPr>
              <a:t>. </a:t>
            </a:r>
          </a:p>
          <a:p>
            <a:pPr marL="1304925" lvl="0" indent="-342900" algn="just" rtl="1">
              <a:lnSpc>
                <a:spcPct val="150000"/>
              </a:lnSpc>
              <a:buSzPct val="180000"/>
              <a:buFont typeface="Arial" pitchFamily="34" charset="0"/>
              <a:buChar char="•"/>
            </a:pPr>
            <a:r>
              <a:rPr lang="ar-EG" sz="2000" b="1" spc="50" dirty="0" smtClean="0">
                <a:latin typeface="Tajawal ExtraBold" panose="00000800000000000000" pitchFamily="2" charset="-78"/>
              </a:rPr>
              <a:t>مراحل </a:t>
            </a:r>
            <a:r>
              <a:rPr lang="ar-EG" sz="2000" b="1" spc="50" dirty="0">
                <a:latin typeface="Tajawal ExtraBold" panose="00000800000000000000" pitchFamily="2" charset="-78"/>
              </a:rPr>
              <a:t>نموذج </a:t>
            </a:r>
            <a:r>
              <a:rPr lang="en-US" sz="2000" b="1" spc="50" dirty="0" smtClean="0">
                <a:latin typeface="Times New Roman" pitchFamily="18" charset="0"/>
              </a:rPr>
              <a:t>Belch &amp; Belch</a:t>
            </a:r>
            <a:r>
              <a:rPr lang="ar-EG" sz="2000" b="1" spc="50" dirty="0" smtClean="0">
                <a:latin typeface="Tajawal ExtraBold" panose="00000800000000000000" pitchFamily="2" charset="-78"/>
              </a:rPr>
              <a:t>.</a:t>
            </a:r>
            <a:endParaRPr lang="ar-EG" sz="2000" b="1" spc="50" dirty="0" smtClean="0">
              <a:latin typeface="Tajawal ExtraBold" panose="00000800000000000000" pitchFamily="2" charset="-78"/>
              <a:cs typeface="+mj-cs"/>
            </a:endParaRPr>
          </a:p>
          <a:p>
            <a:pPr algn="just" rtl="1">
              <a:lnSpc>
                <a:spcPct val="150000"/>
              </a:lnSpc>
              <a:buSzPct val="180000"/>
            </a:pPr>
            <a:r>
              <a:rPr lang="ar-EG" sz="2000" b="1" spc="50" dirty="0" smtClean="0">
                <a:latin typeface="Tajawal ExtraBold" panose="00000800000000000000" pitchFamily="2" charset="-78"/>
                <a:cs typeface="+mj-cs"/>
              </a:rPr>
              <a:t>4. الخاتمة </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45417"/>
    </mc:Choice>
    <mc:Fallback xmlns="">
      <p:transition spd="slow" advTm="45417"/>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تمهيد</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32398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b="1" spc="50" dirty="0" smtClean="0">
                <a:latin typeface="Tajawal ExtraBold" panose="00000800000000000000" pitchFamily="2" charset="-78"/>
                <a:cs typeface="+mj-cs"/>
              </a:rPr>
              <a:t>يعد نموذج </a:t>
            </a:r>
            <a:r>
              <a:rPr lang="en-US" sz="2000" b="1" spc="50" dirty="0" err="1">
                <a:latin typeface="Times New Roman" pitchFamily="18" charset="0"/>
                <a:cs typeface="Times New Roman" pitchFamily="18" charset="0"/>
              </a:rPr>
              <a:t>Lavidge</a:t>
            </a:r>
            <a:r>
              <a:rPr lang="en-US" sz="2000" b="1" spc="50" dirty="0">
                <a:latin typeface="Times New Roman" pitchFamily="18" charset="0"/>
                <a:cs typeface="Times New Roman" pitchFamily="18" charset="0"/>
              </a:rPr>
              <a:t> &amp; </a:t>
            </a:r>
            <a:r>
              <a:rPr lang="en-US" sz="2000" b="1" spc="50" dirty="0" smtClean="0">
                <a:latin typeface="Times New Roman" pitchFamily="18" charset="0"/>
                <a:cs typeface="Times New Roman" pitchFamily="18" charset="0"/>
              </a:rPr>
              <a:t>Steiner</a:t>
            </a:r>
            <a:r>
              <a:rPr lang="ar-EG" sz="2000" b="1" spc="50" dirty="0" smtClean="0">
                <a:latin typeface="Times New Roman" pitchFamily="18" charset="0"/>
                <a:cs typeface="Times New Roman" pitchFamily="18" charset="0"/>
              </a:rPr>
              <a:t> </a:t>
            </a:r>
            <a:r>
              <a:rPr lang="ar-EG" sz="2000" b="1" spc="50" dirty="0" smtClean="0">
                <a:latin typeface="Tajawal ExtraBold" panose="00000800000000000000" pitchFamily="2" charset="-78"/>
                <a:cs typeface="+mj-cs"/>
              </a:rPr>
              <a:t>هو </a:t>
            </a:r>
            <a:r>
              <a:rPr lang="ar-EG" sz="2000" b="1" spc="50" dirty="0">
                <a:latin typeface="Tajawal ExtraBold" panose="00000800000000000000" pitchFamily="2" charset="-78"/>
                <a:cs typeface="+mj-cs"/>
              </a:rPr>
              <a:t>نموذج إعلاني مشهور تم تطويره بواسطة وليام لافيدج وفيليب ستاينر في عام 1961. يستخدم هذا النموذج لفهم وتحليل رد فعل الجمهور تجاه الإعلانات وقياس فعالية حملات </a:t>
            </a:r>
            <a:r>
              <a:rPr lang="ar-EG" sz="2000" b="1" spc="50" dirty="0" smtClean="0">
                <a:latin typeface="Tajawal ExtraBold" panose="00000800000000000000" pitchFamily="2" charset="-78"/>
                <a:cs typeface="+mj-cs"/>
              </a:rPr>
              <a:t>التسويق. حيث تركز </a:t>
            </a:r>
            <a:r>
              <a:rPr lang="ar-EG" sz="2000" b="1" spc="50" dirty="0">
                <a:latin typeface="Tajawal ExtraBold" panose="00000800000000000000" pitchFamily="2" charset="-78"/>
                <a:cs typeface="+mj-cs"/>
              </a:rPr>
              <a:t>فكرة النموذج على المراحل النفسية التي يمر بها </a:t>
            </a:r>
            <a:r>
              <a:rPr lang="ar-EG" sz="2000" b="1" spc="50" dirty="0" smtClean="0">
                <a:latin typeface="Tajawal ExtraBold" panose="00000800000000000000" pitchFamily="2" charset="-78"/>
                <a:cs typeface="+mj-cs"/>
              </a:rPr>
              <a:t>المستهلكين </a:t>
            </a:r>
            <a:r>
              <a:rPr lang="ar-EG" sz="2000" b="1" spc="50" dirty="0">
                <a:latin typeface="Tajawal ExtraBold" panose="00000800000000000000" pitchFamily="2" charset="-78"/>
                <a:cs typeface="+mj-cs"/>
              </a:rPr>
              <a:t>ليصلوا إلى </a:t>
            </a:r>
            <a:r>
              <a:rPr lang="ar-EG" sz="2000" b="1" spc="50" dirty="0" smtClean="0">
                <a:latin typeface="Tajawal ExtraBold" panose="00000800000000000000" pitchFamily="2" charset="-78"/>
                <a:cs typeface="+mj-cs"/>
              </a:rPr>
              <a:t>مرحلة </a:t>
            </a:r>
            <a:r>
              <a:rPr lang="ar-EG" sz="2000" b="1" spc="50" dirty="0">
                <a:latin typeface="Tajawal ExtraBold" panose="00000800000000000000" pitchFamily="2" charset="-78"/>
                <a:cs typeface="+mj-cs"/>
              </a:rPr>
              <a:t>الشراء</a:t>
            </a:r>
            <a:r>
              <a:rPr lang="ar-EG" sz="2000" b="1" spc="50" dirty="0" smtClean="0">
                <a:latin typeface="Tajawal ExtraBold" panose="00000800000000000000" pitchFamily="2" charset="-78"/>
                <a:cs typeface="+mj-cs"/>
              </a:rPr>
              <a:t>.</a:t>
            </a:r>
          </a:p>
          <a:p>
            <a:pPr marL="342900" lvl="0" indent="-342900" algn="just" rtl="1">
              <a:lnSpc>
                <a:spcPct val="150000"/>
              </a:lnSpc>
              <a:buFont typeface="Wingdings" pitchFamily="2" charset="2"/>
              <a:buChar char="Ø"/>
            </a:pPr>
            <a:r>
              <a:rPr lang="ar-EG" sz="2000" b="1" spc="50" dirty="0">
                <a:latin typeface="Tajawal ExtraBold" panose="00000800000000000000" pitchFamily="2" charset="-78"/>
              </a:rPr>
              <a:t>يتم استخدام نموذج </a:t>
            </a:r>
            <a:r>
              <a:rPr lang="en-US" sz="2000" b="1" spc="50" dirty="0" err="1">
                <a:latin typeface="Times New Roman" pitchFamily="18" charset="0"/>
                <a:cs typeface="Times New Roman" pitchFamily="18" charset="0"/>
              </a:rPr>
              <a:t>Lavidge</a:t>
            </a:r>
            <a:r>
              <a:rPr lang="en-US" sz="2000" b="1" spc="50" dirty="0">
                <a:latin typeface="Times New Roman" pitchFamily="18" charset="0"/>
                <a:cs typeface="Times New Roman" pitchFamily="18" charset="0"/>
              </a:rPr>
              <a:t> &amp; </a:t>
            </a:r>
            <a:r>
              <a:rPr lang="en-US" sz="2000" b="1" spc="50" dirty="0" smtClean="0">
                <a:latin typeface="Times New Roman" pitchFamily="18" charset="0"/>
                <a:cs typeface="Times New Roman" pitchFamily="18" charset="0"/>
              </a:rPr>
              <a:t>Steiner</a:t>
            </a:r>
            <a:r>
              <a:rPr lang="ar-EG" sz="2000" b="1" spc="50" dirty="0" smtClean="0">
                <a:latin typeface="Times New Roman" pitchFamily="18" charset="0"/>
                <a:cs typeface="Times New Roman" pitchFamily="18" charset="0"/>
              </a:rPr>
              <a:t> </a:t>
            </a:r>
            <a:r>
              <a:rPr lang="ar-EG" sz="2000" b="1" spc="50" dirty="0" smtClean="0">
                <a:latin typeface="Tajawal ExtraBold" panose="00000800000000000000" pitchFamily="2" charset="-78"/>
              </a:rPr>
              <a:t>كأداة </a:t>
            </a:r>
            <a:r>
              <a:rPr lang="ar-EG" sz="2000" b="1" spc="50" dirty="0">
                <a:latin typeface="Tajawal ExtraBold" panose="00000800000000000000" pitchFamily="2" charset="-78"/>
              </a:rPr>
              <a:t>لفهم تأثير الإعلانات وقياس قوة تأثيرها على المستهلكين. </a:t>
            </a:r>
            <a:r>
              <a:rPr lang="ar-EG" sz="2000" b="1" spc="50" dirty="0" smtClean="0">
                <a:latin typeface="Tajawal ExtraBold" panose="00000800000000000000" pitchFamily="2" charset="-78"/>
              </a:rPr>
              <a:t>مما يساعد </a:t>
            </a:r>
            <a:r>
              <a:rPr lang="ar-EG" sz="2000" b="1" spc="50" dirty="0">
                <a:latin typeface="Tajawal ExtraBold" panose="00000800000000000000" pitchFamily="2" charset="-78"/>
              </a:rPr>
              <a:t>النموذج على تحديد المرحلة التي يمر بها العملاء المحتملين وضبط الاستراتيجيات الإعلانية وفقًا لكل مرحلة بحيث يكون للإعلان تأثير فعال.</a:t>
            </a:r>
            <a:endParaRPr lang="en-US" sz="2000" b="1" spc="50" dirty="0">
              <a:latin typeface="Tajawal ExtraBold" panose="000008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3197599"/>
      </p:ext>
    </p:extLst>
  </p:cSld>
  <p:clrMapOvr>
    <a:masterClrMapping/>
  </p:clrMapOvr>
  <mc:AlternateContent xmlns:mc="http://schemas.openxmlformats.org/markup-compatibility/2006" xmlns:p14="http://schemas.microsoft.com/office/powerpoint/2010/main">
    <mc:Choice Requires="p14">
      <p:transition spd="slow" p14:dur="2000" advTm="225848"/>
    </mc:Choice>
    <mc:Fallback xmlns="">
      <p:transition spd="slow" advTm="22584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تمهيد</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32398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b="1" spc="50" dirty="0">
                <a:latin typeface="Tajawal ExtraBold" panose="00000800000000000000" pitchFamily="2" charset="-78"/>
                <a:cs typeface="+mj-cs"/>
              </a:rPr>
              <a:t>يعد نموذج </a:t>
            </a:r>
            <a:r>
              <a:rPr lang="en-US" sz="2000" b="1" spc="50" dirty="0">
                <a:latin typeface="Times New Roman" pitchFamily="18" charset="0"/>
                <a:cs typeface="Times New Roman" pitchFamily="18" charset="0"/>
              </a:rPr>
              <a:t>Belch &amp; </a:t>
            </a:r>
            <a:r>
              <a:rPr lang="en-US" sz="2000" b="1" spc="50" dirty="0" smtClean="0">
                <a:latin typeface="Times New Roman" pitchFamily="18" charset="0"/>
                <a:cs typeface="Times New Roman" pitchFamily="18" charset="0"/>
              </a:rPr>
              <a:t>Belch</a:t>
            </a:r>
            <a:r>
              <a:rPr lang="ar-EG" sz="2000" b="1" spc="50" dirty="0" smtClean="0">
                <a:latin typeface="Times New Roman" pitchFamily="18" charset="0"/>
                <a:cs typeface="Times New Roman" pitchFamily="18" charset="0"/>
              </a:rPr>
              <a:t> </a:t>
            </a:r>
            <a:r>
              <a:rPr lang="ar-EG" sz="2000" b="1" spc="50" dirty="0" smtClean="0">
                <a:latin typeface="Tajawal ExtraBold" panose="00000800000000000000" pitchFamily="2" charset="-78"/>
                <a:cs typeface="+mj-cs"/>
              </a:rPr>
              <a:t>هو </a:t>
            </a:r>
            <a:r>
              <a:rPr lang="ar-EG" sz="2000" b="1" spc="50" dirty="0">
                <a:latin typeface="Tajawal ExtraBold" panose="00000800000000000000" pitchFamily="2" charset="-78"/>
                <a:cs typeface="+mj-cs"/>
              </a:rPr>
              <a:t>نموذج إعلاني </a:t>
            </a:r>
            <a:r>
              <a:rPr lang="ar-EG" sz="2000" b="1" spc="50" dirty="0" smtClean="0">
                <a:latin typeface="Tajawal ExtraBold" panose="00000800000000000000" pitchFamily="2" charset="-78"/>
                <a:cs typeface="+mj-cs"/>
              </a:rPr>
              <a:t>شهير، حيث تم </a:t>
            </a:r>
            <a:r>
              <a:rPr lang="ar-EG" sz="2000" b="1" spc="50" dirty="0">
                <a:latin typeface="Tajawal ExtraBold" panose="00000800000000000000" pitchFamily="2" charset="-78"/>
                <a:cs typeface="+mj-cs"/>
              </a:rPr>
              <a:t>تطوير هذا النموذج لفهم سلوك المستهلكين وتأثير الإعلانات عليهم. </a:t>
            </a:r>
            <a:r>
              <a:rPr lang="ar-EG" sz="2000" b="1" spc="50" dirty="0" smtClean="0">
                <a:latin typeface="Tajawal ExtraBold" panose="00000800000000000000" pitchFamily="2" charset="-78"/>
                <a:cs typeface="+mj-cs"/>
              </a:rPr>
              <a:t>حيث يتميز </a:t>
            </a:r>
            <a:r>
              <a:rPr lang="ar-EG" sz="2000" b="1" spc="50" dirty="0">
                <a:latin typeface="Tajawal ExtraBold" panose="00000800000000000000" pitchFamily="2" charset="-78"/>
                <a:cs typeface="+mj-cs"/>
              </a:rPr>
              <a:t>هذا النموذج بالتركيز على التفاعل بين العوامل الداخلية والخارجية التي تؤثر على استجابة الفرد للإعلانات</a:t>
            </a:r>
            <a:r>
              <a:rPr lang="ar-EG" sz="2000" b="1" spc="50" dirty="0" smtClean="0">
                <a:latin typeface="Tajawal ExtraBold" panose="00000800000000000000" pitchFamily="2" charset="-78"/>
                <a:cs typeface="+mj-cs"/>
              </a:rPr>
              <a:t>.</a:t>
            </a:r>
          </a:p>
          <a:p>
            <a:pPr marL="342900" lvl="0" indent="-342900" algn="just" rtl="1">
              <a:lnSpc>
                <a:spcPct val="150000"/>
              </a:lnSpc>
              <a:buFont typeface="Wingdings" pitchFamily="2" charset="2"/>
              <a:buChar char="Ø"/>
            </a:pPr>
            <a:r>
              <a:rPr lang="ar-EG" sz="2000" b="1" spc="50" dirty="0" smtClean="0">
                <a:latin typeface="Tajawal ExtraBold" panose="00000800000000000000" pitchFamily="2" charset="-78"/>
              </a:rPr>
              <a:t>فمن </a:t>
            </a:r>
            <a:r>
              <a:rPr lang="ar-EG" sz="2000" b="1" spc="50" dirty="0">
                <a:latin typeface="Tajawal ExtraBold" panose="00000800000000000000" pitchFamily="2" charset="-78"/>
              </a:rPr>
              <a:t>خلال هذا النموذج، يمكن للشركات تحديد طرق فعالة للتواصل مع الجمهور المستهدف وتصميم حملات إعلانية مثمرة. </a:t>
            </a:r>
            <a:endParaRPr lang="ar-EG" sz="2000" b="1" spc="50" dirty="0" smtClean="0">
              <a:latin typeface="Tajawal ExtraBold" panose="00000800000000000000" pitchFamily="2" charset="-78"/>
            </a:endParaRPr>
          </a:p>
          <a:p>
            <a:pPr marL="342900" lvl="0" indent="-342900" algn="just" rtl="1">
              <a:lnSpc>
                <a:spcPct val="150000"/>
              </a:lnSpc>
              <a:buFont typeface="Wingdings" pitchFamily="2" charset="2"/>
              <a:buChar char="Ø"/>
            </a:pPr>
            <a:r>
              <a:rPr lang="ar-EG" sz="2000" b="1" spc="50" dirty="0" smtClean="0">
                <a:latin typeface="Tajawal ExtraBold" panose="00000800000000000000" pitchFamily="2" charset="-78"/>
              </a:rPr>
              <a:t>يوفر نموذج </a:t>
            </a:r>
            <a:r>
              <a:rPr lang="en-US" sz="2000" b="1" spc="50" dirty="0">
                <a:latin typeface="Times New Roman" pitchFamily="18" charset="0"/>
                <a:cs typeface="Times New Roman" pitchFamily="18" charset="0"/>
              </a:rPr>
              <a:t>Belch &amp; </a:t>
            </a:r>
            <a:r>
              <a:rPr lang="en-US" sz="2000" b="1" spc="50" dirty="0" smtClean="0">
                <a:latin typeface="Times New Roman" pitchFamily="18" charset="0"/>
                <a:cs typeface="Times New Roman" pitchFamily="18" charset="0"/>
              </a:rPr>
              <a:t>Belch</a:t>
            </a:r>
            <a:r>
              <a:rPr lang="ar-EG" sz="2000" b="1" spc="50" dirty="0" smtClean="0">
                <a:latin typeface="Times New Roman" pitchFamily="18" charset="0"/>
                <a:cs typeface="Times New Roman" pitchFamily="18" charset="0"/>
              </a:rPr>
              <a:t> </a:t>
            </a:r>
            <a:r>
              <a:rPr lang="ar-EG" sz="2000" b="1" spc="50" dirty="0" smtClean="0">
                <a:latin typeface="Tajawal ExtraBold" panose="00000800000000000000" pitchFamily="2" charset="-78"/>
              </a:rPr>
              <a:t>إطارًا </a:t>
            </a:r>
            <a:r>
              <a:rPr lang="ar-EG" sz="2000" b="1" spc="50" dirty="0">
                <a:latin typeface="Tajawal ExtraBold" panose="00000800000000000000" pitchFamily="2" charset="-78"/>
              </a:rPr>
              <a:t>مفيدًا لتحليل استجابة المستهلك للإعلانات وتحديد نقاط القوة والضعف في الحملات.</a:t>
            </a:r>
            <a:endParaRPr lang="en-US" sz="2000" b="1" spc="50" dirty="0">
              <a:latin typeface="Tajawal ExtraBold" panose="000008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0209574"/>
      </p:ext>
    </p:extLst>
  </p:cSld>
  <p:clrMapOvr>
    <a:masterClrMapping/>
  </p:clrMapOvr>
  <mc:AlternateContent xmlns:mc="http://schemas.openxmlformats.org/markup-compatibility/2006" xmlns:p14="http://schemas.microsoft.com/office/powerpoint/2010/main">
    <mc:Choice Requires="p14">
      <p:transition spd="slow" p14:dur="2000" advTm="96439"/>
    </mc:Choice>
    <mc:Fallback xmlns="">
      <p:transition spd="slow" advTm="96439"/>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096000" y="1104472"/>
            <a:ext cx="3122714" cy="461665"/>
          </a:xfrm>
          <a:prstGeom prst="rect">
            <a:avLst/>
          </a:prstGeom>
          <a:noFill/>
        </p:spPr>
        <p:txBody>
          <a:bodyPr wrap="none" rtlCol="0">
            <a:spAutoFit/>
          </a:bodyPr>
          <a:lstStyle/>
          <a:p>
            <a:pPr lvl="0" algn="ctr" rtl="1"/>
            <a:r>
              <a:rPr lang="ar-EG" sz="2400" b="1" dirty="0">
                <a:solidFill>
                  <a:srgbClr val="00B0F0"/>
                </a:solidFill>
                <a:cs typeface="Times New Roman"/>
              </a:rPr>
              <a:t>نموذج </a:t>
            </a:r>
            <a:r>
              <a:rPr lang="en-US" sz="2400" b="1" dirty="0" err="1">
                <a:solidFill>
                  <a:srgbClr val="00B0F0"/>
                </a:solidFill>
                <a:cs typeface="Times New Roman"/>
              </a:rPr>
              <a:t>Lavidge</a:t>
            </a:r>
            <a:r>
              <a:rPr lang="en-US" sz="2400" b="1" dirty="0">
                <a:solidFill>
                  <a:srgbClr val="00B0F0"/>
                </a:solidFill>
                <a:cs typeface="Times New Roman"/>
              </a:rPr>
              <a:t> &amp; Steiner</a:t>
            </a: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p:cNvPicPr>
            <a:picLocks noGrp="1" noChangeAspect="1" noChangeArrowheads="1"/>
          </p:cNvPicPr>
          <p:nvPr>
            <p:ph type="pic" sz="quarter" idx="10"/>
          </p:nvPr>
        </p:nvPicPr>
        <p:blipFill>
          <a:blip r:embed="rId4">
            <a:extLst>
              <a:ext uri="{28A0092B-C50C-407E-A947-70E740481C1C}">
                <a14:useLocalDpi xmlns:a14="http://schemas.microsoft.com/office/drawing/2010/main" val="0"/>
              </a:ext>
            </a:extLst>
          </a:blip>
          <a:srcRect t="87" b="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7096"/>
      </p:ext>
    </p:extLst>
  </p:cSld>
  <p:clrMapOvr>
    <a:masterClrMapping/>
  </p:clrMapOvr>
  <mc:AlternateContent xmlns:mc="http://schemas.openxmlformats.org/markup-compatibility/2006" xmlns:p14="http://schemas.microsoft.com/office/powerpoint/2010/main">
    <mc:Choice Requires="p14">
      <p:transition spd="slow" p14:dur="2000" advTm="7731"/>
    </mc:Choice>
    <mc:Fallback xmlns="">
      <p:transition spd="slow" advTm="77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28442" y="1412953"/>
            <a:ext cx="3745294" cy="461665"/>
          </a:xfrm>
          <a:prstGeom prst="rect">
            <a:avLst/>
          </a:prstGeom>
          <a:noFill/>
        </p:spPr>
        <p:txBody>
          <a:bodyPr wrap="square" rtlCol="0">
            <a:spAutoFit/>
          </a:bodyPr>
          <a:lstStyle/>
          <a:p>
            <a:pPr lvl="0" algn="ctr" rtl="1"/>
            <a:r>
              <a:rPr lang="ar-EG" sz="2400" b="1" dirty="0">
                <a:solidFill>
                  <a:srgbClr val="00B0F0"/>
                </a:solidFill>
                <a:cs typeface="Times New Roman"/>
              </a:rPr>
              <a:t>نموذج </a:t>
            </a:r>
            <a:r>
              <a:rPr lang="en-US" sz="2400" b="1" dirty="0" err="1">
                <a:solidFill>
                  <a:srgbClr val="00B0F0"/>
                </a:solidFill>
                <a:cs typeface="Times New Roman"/>
              </a:rPr>
              <a:t>Lavidge</a:t>
            </a:r>
            <a:r>
              <a:rPr lang="en-US" sz="2400" b="1" dirty="0">
                <a:solidFill>
                  <a:srgbClr val="00B0F0"/>
                </a:solidFill>
                <a:cs typeface="Times New Roman"/>
              </a:rPr>
              <a:t> &amp; Steiner</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631490"/>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200" spc="50" dirty="0" smtClean="0">
                <a:latin typeface="Times New Roman" pitchFamily="18" charset="0"/>
                <a:cs typeface="Times New Roman" pitchFamily="18" charset="0"/>
              </a:rPr>
              <a:t>نظرية </a:t>
            </a:r>
            <a:r>
              <a:rPr lang="en-US" sz="2200" spc="50" dirty="0" err="1">
                <a:latin typeface="Times New Roman" pitchFamily="18" charset="0"/>
                <a:cs typeface="Times New Roman" pitchFamily="18" charset="0"/>
              </a:rPr>
              <a:t>Lavidge</a:t>
            </a:r>
            <a:r>
              <a:rPr lang="en-US" sz="2200" spc="50" dirty="0">
                <a:latin typeface="Times New Roman" pitchFamily="18" charset="0"/>
                <a:cs typeface="Times New Roman" pitchFamily="18" charset="0"/>
              </a:rPr>
              <a:t> &amp; Steiner </a:t>
            </a:r>
            <a:r>
              <a:rPr lang="ar-EG" sz="2200" spc="50" dirty="0" smtClean="0">
                <a:latin typeface="Times New Roman" pitchFamily="18" charset="0"/>
                <a:cs typeface="Times New Roman" pitchFamily="18" charset="0"/>
              </a:rPr>
              <a:t> هى </a:t>
            </a:r>
            <a:r>
              <a:rPr lang="ar-EG" sz="2200" spc="50" dirty="0">
                <a:latin typeface="Times New Roman" pitchFamily="18" charset="0"/>
                <a:cs typeface="Times New Roman" pitchFamily="18" charset="0"/>
              </a:rPr>
              <a:t>نظرية </a:t>
            </a:r>
            <a:r>
              <a:rPr lang="ar-EG" sz="2200" spc="50" dirty="0" smtClean="0">
                <a:latin typeface="Times New Roman" pitchFamily="18" charset="0"/>
                <a:cs typeface="Times New Roman" pitchFamily="18" charset="0"/>
              </a:rPr>
              <a:t>تستخدم </a:t>
            </a:r>
            <a:r>
              <a:rPr lang="ar-EG" sz="2200" spc="50" dirty="0">
                <a:latin typeface="Times New Roman" pitchFamily="18" charset="0"/>
                <a:cs typeface="Times New Roman" pitchFamily="18" charset="0"/>
              </a:rPr>
              <a:t>في مجال التسويق </a:t>
            </a:r>
            <a:r>
              <a:rPr lang="ar-EG" sz="2200" spc="50" dirty="0" smtClean="0">
                <a:latin typeface="Times New Roman" pitchFamily="18" charset="0"/>
                <a:cs typeface="Times New Roman" pitchFamily="18" charset="0"/>
              </a:rPr>
              <a:t>والإعلان تهدف </a:t>
            </a:r>
            <a:r>
              <a:rPr lang="ar-EG" sz="2200" spc="50" dirty="0">
                <a:latin typeface="Times New Roman" pitchFamily="18" charset="0"/>
                <a:cs typeface="Times New Roman" pitchFamily="18" charset="0"/>
              </a:rPr>
              <a:t>إلى فهم وتفسير سلوك المستهلكين في استجابتهم للإعلانات والتسويق</a:t>
            </a:r>
            <a:r>
              <a:rPr lang="ar-EG" sz="22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200" spc="50" dirty="0">
                <a:latin typeface="Times New Roman" pitchFamily="18" charset="0"/>
                <a:cs typeface="Times New Roman" pitchFamily="18" charset="0"/>
              </a:rPr>
              <a:t>تعتبر </a:t>
            </a:r>
            <a:r>
              <a:rPr lang="ar-EG" sz="2200" spc="50" dirty="0" smtClean="0">
                <a:latin typeface="Times New Roman" pitchFamily="18" charset="0"/>
                <a:cs typeface="Times New Roman" pitchFamily="18" charset="0"/>
              </a:rPr>
              <a:t>نظرية</a:t>
            </a:r>
            <a:r>
              <a:rPr lang="en-US" sz="2200" spc="50" dirty="0" err="1" smtClean="0">
                <a:latin typeface="Times New Roman" pitchFamily="18" charset="0"/>
                <a:cs typeface="Times New Roman" pitchFamily="18" charset="0"/>
              </a:rPr>
              <a:t>Lavidge</a:t>
            </a:r>
            <a:r>
              <a:rPr lang="en-US" sz="2200" spc="50" dirty="0" smtClean="0">
                <a:latin typeface="Times New Roman" pitchFamily="18" charset="0"/>
                <a:cs typeface="Times New Roman" pitchFamily="18" charset="0"/>
              </a:rPr>
              <a:t> </a:t>
            </a:r>
            <a:r>
              <a:rPr lang="en-US" sz="2200" spc="50" dirty="0">
                <a:latin typeface="Times New Roman" pitchFamily="18" charset="0"/>
                <a:cs typeface="Times New Roman" pitchFamily="18" charset="0"/>
              </a:rPr>
              <a:t>&amp; Steiner </a:t>
            </a:r>
            <a:r>
              <a:rPr lang="ar-EG" sz="2200" spc="50" dirty="0" smtClean="0">
                <a:latin typeface="Times New Roman" pitchFamily="18" charset="0"/>
                <a:cs typeface="Times New Roman" pitchFamily="18" charset="0"/>
              </a:rPr>
              <a:t> أداة </a:t>
            </a:r>
            <a:r>
              <a:rPr lang="ar-EG" sz="2200" spc="50" dirty="0">
                <a:latin typeface="Times New Roman" pitchFamily="18" charset="0"/>
                <a:cs typeface="Times New Roman" pitchFamily="18" charset="0"/>
              </a:rPr>
              <a:t>قيمة في فهم وتحليل استجابة المستهلكين للإعلانات وأثرها على اتخاذ القرارات </a:t>
            </a:r>
            <a:r>
              <a:rPr lang="ar-EG" sz="2200" spc="50" dirty="0" smtClean="0">
                <a:latin typeface="Times New Roman" pitchFamily="18" charset="0"/>
                <a:cs typeface="Times New Roman" pitchFamily="18" charset="0"/>
              </a:rPr>
              <a:t>التسويقية؛ لذلك تساهم </a:t>
            </a:r>
            <a:r>
              <a:rPr lang="ar-EG" sz="2200" spc="50" dirty="0">
                <a:latin typeface="Times New Roman" pitchFamily="18" charset="0"/>
                <a:cs typeface="Times New Roman" pitchFamily="18" charset="0"/>
              </a:rPr>
              <a:t>في توجيه استراتيجيات الإعلان والتسويق لتحقيق تأثير أكبر على الجمهور المستهدف.</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1074756"/>
      </p:ext>
    </p:extLst>
  </p:cSld>
  <p:clrMapOvr>
    <a:masterClrMapping/>
  </p:clrMapOvr>
  <mc:AlternateContent xmlns:mc="http://schemas.openxmlformats.org/markup-compatibility/2006" xmlns:p14="http://schemas.microsoft.com/office/powerpoint/2010/main">
    <mc:Choice Requires="p14">
      <p:transition spd="slow" p14:dur="2000" advTm="55867"/>
    </mc:Choice>
    <mc:Fallback xmlns="">
      <p:transition spd="slow" advTm="5586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122194" y="1117694"/>
            <a:ext cx="3360214" cy="400110"/>
          </a:xfrm>
          <a:prstGeom prst="rect">
            <a:avLst/>
          </a:prstGeom>
          <a:noFill/>
        </p:spPr>
        <p:txBody>
          <a:bodyPr wrap="none" rtlCol="0">
            <a:spAutoFit/>
          </a:bodyPr>
          <a:lstStyle/>
          <a:p>
            <a:pPr lvl="0" algn="just" rtl="1"/>
            <a:r>
              <a:rPr lang="ar-EG" sz="2000" b="1" dirty="0" smtClean="0">
                <a:solidFill>
                  <a:srgbClr val="00B0F0"/>
                </a:solidFill>
                <a:latin typeface="Times New Roman" pitchFamily="18" charset="0"/>
                <a:cs typeface="Times New Roman" pitchFamily="18" charset="0"/>
              </a:rPr>
              <a:t>أهداف نموذج </a:t>
            </a:r>
            <a:r>
              <a:rPr lang="en-US" sz="2000" b="1" dirty="0" err="1">
                <a:solidFill>
                  <a:srgbClr val="00B0F0"/>
                </a:solidFill>
                <a:latin typeface="Times New Roman" pitchFamily="18" charset="0"/>
                <a:cs typeface="Times New Roman" pitchFamily="18" charset="0"/>
              </a:rPr>
              <a:t>Lavidge</a:t>
            </a:r>
            <a:r>
              <a:rPr lang="en-US" sz="2000" b="1" dirty="0">
                <a:solidFill>
                  <a:srgbClr val="00B0F0"/>
                </a:solidFill>
                <a:latin typeface="Times New Roman" pitchFamily="18" charset="0"/>
                <a:cs typeface="Times New Roman" pitchFamily="18" charset="0"/>
              </a:rPr>
              <a:t> &amp; Steiner</a:t>
            </a: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p:cNvPicPr>
            <a:picLocks noGrp="1" noChangeAspect="1" noChangeArrowheads="1"/>
          </p:cNvPicPr>
          <p:nvPr>
            <p:ph type="pic" sz="quarter" idx="10"/>
          </p:nvPr>
        </p:nvPicPr>
        <p:blipFill>
          <a:blip r:embed="rId4">
            <a:extLst>
              <a:ext uri="{28A0092B-C50C-407E-A947-70E740481C1C}">
                <a14:useLocalDpi xmlns:a14="http://schemas.microsoft.com/office/drawing/2010/main" val="0"/>
              </a:ext>
            </a:extLst>
          </a:blip>
          <a:srcRect t="87" b="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6858262"/>
      </p:ext>
    </p:extLst>
  </p:cSld>
  <p:clrMapOvr>
    <a:masterClrMapping/>
  </p:clrMapOvr>
  <mc:AlternateContent xmlns:mc="http://schemas.openxmlformats.org/markup-compatibility/2006" xmlns:p14="http://schemas.microsoft.com/office/powerpoint/2010/main">
    <mc:Choice Requires="p14">
      <p:transition spd="slow" p14:dur="2000" advTm="7912"/>
    </mc:Choice>
    <mc:Fallback xmlns="">
      <p:transition spd="slow" advTm="79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139321"/>
          </a:xfrm>
          <a:prstGeom prst="rect">
            <a:avLst/>
          </a:prstGeom>
          <a:noFill/>
        </p:spPr>
        <p:txBody>
          <a:bodyPr wrap="square" rtlCol="0">
            <a:spAutoFit/>
          </a:bodyPr>
          <a:lstStyle/>
          <a:p>
            <a:pPr lvl="0" algn="just" rtl="1">
              <a:lnSpc>
                <a:spcPct val="150000"/>
              </a:lnSpc>
            </a:pPr>
            <a:r>
              <a:rPr lang="ar-EG" sz="2200" b="1" u="sng" spc="50" dirty="0" smtClean="0">
                <a:latin typeface="Times New Roman" pitchFamily="18" charset="0"/>
                <a:cs typeface="Times New Roman" pitchFamily="18" charset="0"/>
              </a:rPr>
              <a:t>1. زيادة </a:t>
            </a:r>
            <a:r>
              <a:rPr lang="ar-EG" sz="2200" b="1" u="sng" spc="50" dirty="0">
                <a:latin typeface="Times New Roman" pitchFamily="18" charset="0"/>
                <a:cs typeface="Times New Roman" pitchFamily="18" charset="0"/>
              </a:rPr>
              <a:t>وعي العلامة التجارية:</a:t>
            </a:r>
            <a:r>
              <a:rPr lang="ar-EG" sz="2200" b="1" spc="50" dirty="0">
                <a:latin typeface="Times New Roman" pitchFamily="18" charset="0"/>
                <a:cs typeface="Times New Roman" pitchFamily="18" charset="0"/>
              </a:rPr>
              <a:t> </a:t>
            </a:r>
            <a:r>
              <a:rPr lang="ar-EG" sz="2200" spc="50" dirty="0">
                <a:latin typeface="Times New Roman" pitchFamily="18" charset="0"/>
                <a:cs typeface="Times New Roman" pitchFamily="18" charset="0"/>
              </a:rPr>
              <a:t>يهدف النموذج إلى زيادة الوعي بالعلامة التجارية عند الجمهور المستهدف، من خلال تقديم رسائل إعلانية جذابة </a:t>
            </a:r>
            <a:r>
              <a:rPr lang="ar-EG" sz="2200" spc="50" dirty="0" smtClean="0">
                <a:latin typeface="Times New Roman" pitchFamily="18" charset="0"/>
                <a:cs typeface="Times New Roman" pitchFamily="18" charset="0"/>
              </a:rPr>
              <a:t>ومميزة </a:t>
            </a:r>
            <a:r>
              <a:rPr lang="ar-EG" sz="2200" spc="50" dirty="0">
                <a:latin typeface="Times New Roman" pitchFamily="18" charset="0"/>
                <a:cs typeface="Times New Roman" pitchFamily="18" charset="0"/>
              </a:rPr>
              <a:t>تعكس قيم ورؤية العلامة التجارية</a:t>
            </a:r>
            <a:r>
              <a:rPr lang="ar-EG" sz="2200" spc="50" dirty="0" smtClean="0">
                <a:latin typeface="Times New Roman" pitchFamily="18" charset="0"/>
                <a:cs typeface="Times New Roman" pitchFamily="18" charset="0"/>
              </a:rPr>
              <a:t>.</a:t>
            </a:r>
          </a:p>
          <a:p>
            <a:pPr lvl="0" algn="just" rtl="1">
              <a:lnSpc>
                <a:spcPct val="150000"/>
              </a:lnSpc>
            </a:pPr>
            <a:r>
              <a:rPr lang="ar-EG" sz="2200" b="1" u="sng" spc="50" dirty="0" smtClean="0">
                <a:latin typeface="Times New Roman" pitchFamily="18" charset="0"/>
                <a:cs typeface="Times New Roman" pitchFamily="18" charset="0"/>
              </a:rPr>
              <a:t>2</a:t>
            </a:r>
            <a:r>
              <a:rPr lang="ar-EG" sz="2200" b="1" u="sng" spc="50" dirty="0">
                <a:latin typeface="Times New Roman" pitchFamily="18" charset="0"/>
                <a:cs typeface="Times New Roman" pitchFamily="18" charset="0"/>
              </a:rPr>
              <a:t>. تحفيز الرغبة والاهتمام:</a:t>
            </a:r>
            <a:r>
              <a:rPr lang="ar-EG" sz="2200" b="1" spc="50" dirty="0">
                <a:latin typeface="Times New Roman" pitchFamily="18" charset="0"/>
                <a:cs typeface="Times New Roman" pitchFamily="18" charset="0"/>
              </a:rPr>
              <a:t> </a:t>
            </a:r>
            <a:r>
              <a:rPr lang="ar-EG" sz="2200" spc="50" dirty="0">
                <a:latin typeface="Times New Roman" pitchFamily="18" charset="0"/>
                <a:cs typeface="Times New Roman" pitchFamily="18" charset="0"/>
              </a:rPr>
              <a:t>يعمل النموذج على إثارة الرغبة والاهتمام بمنتجات أو خدمات العلامة التجارية، من خلال توجيه رسائل إعلانية مثيرة وجذابة وتبرز الفوائد والمزايا التي يمكن أن تقدمها العلامة التجارية للمستهلكين.</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89258" y="1412953"/>
            <a:ext cx="3824121" cy="461665"/>
          </a:xfrm>
          <a:prstGeom prst="rect">
            <a:avLst/>
          </a:prstGeom>
          <a:noFill/>
        </p:spPr>
        <p:txBody>
          <a:bodyPr wrap="square" rtlCol="0">
            <a:spAutoFit/>
          </a:bodyPr>
          <a:lstStyle/>
          <a:p>
            <a:pPr lvl="0" algn="ctr" rtl="1"/>
            <a:r>
              <a:rPr lang="ar-EG" sz="2400" b="1" dirty="0">
                <a:solidFill>
                  <a:srgbClr val="00B0F0"/>
                </a:solidFill>
                <a:cs typeface="Times New Roman"/>
              </a:rPr>
              <a:t>أهداف نموذج </a:t>
            </a:r>
            <a:r>
              <a:rPr lang="en-US" sz="2400" b="1" dirty="0" err="1">
                <a:solidFill>
                  <a:srgbClr val="00B0F0"/>
                </a:solidFill>
                <a:cs typeface="Times New Roman"/>
              </a:rPr>
              <a:t>Lavidge</a:t>
            </a:r>
            <a:r>
              <a:rPr lang="en-US" sz="2400" b="1" dirty="0">
                <a:solidFill>
                  <a:srgbClr val="00B0F0"/>
                </a:solidFill>
                <a:cs typeface="Times New Roman"/>
              </a:rPr>
              <a:t> &amp; Steiner</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3099657"/>
      </p:ext>
    </p:extLst>
  </p:cSld>
  <p:clrMapOvr>
    <a:masterClrMapping/>
  </p:clrMapOvr>
  <mc:AlternateContent xmlns:mc="http://schemas.openxmlformats.org/markup-compatibility/2006" xmlns:p14="http://schemas.microsoft.com/office/powerpoint/2010/main">
    <mc:Choice Requires="p14">
      <p:transition spd="slow" p14:dur="2000" advTm="261820"/>
    </mc:Choice>
    <mc:Fallback xmlns="">
      <p:transition spd="slow" advTm="26182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139321"/>
          </a:xfrm>
          <a:prstGeom prst="rect">
            <a:avLst/>
          </a:prstGeom>
          <a:noFill/>
        </p:spPr>
        <p:txBody>
          <a:bodyPr wrap="square" rtlCol="0">
            <a:spAutoFit/>
          </a:bodyPr>
          <a:lstStyle/>
          <a:p>
            <a:pPr lvl="0" algn="just" rtl="1">
              <a:lnSpc>
                <a:spcPct val="150000"/>
              </a:lnSpc>
            </a:pPr>
            <a:r>
              <a:rPr lang="ar-EG" sz="2200" b="1" u="sng" spc="50" dirty="0">
                <a:latin typeface="Times New Roman" pitchFamily="18" charset="0"/>
                <a:cs typeface="Times New Roman" pitchFamily="18" charset="0"/>
              </a:rPr>
              <a:t>3. تحقيق التفاعل:</a:t>
            </a:r>
            <a:r>
              <a:rPr lang="ar-EG" sz="2200" b="1" spc="50" dirty="0">
                <a:latin typeface="Times New Roman" pitchFamily="18" charset="0"/>
                <a:cs typeface="Times New Roman" pitchFamily="18" charset="0"/>
              </a:rPr>
              <a:t> </a:t>
            </a:r>
            <a:r>
              <a:rPr lang="ar-EG" sz="2200" spc="50" dirty="0">
                <a:latin typeface="Times New Roman" pitchFamily="18" charset="0"/>
                <a:cs typeface="Times New Roman" pitchFamily="18" charset="0"/>
              </a:rPr>
              <a:t>يهدف النموذج إلى تعزيز التفاعل والمشاركة من الجمهور المستهدف، سواء من خلال استجابات المستخدمين للإعلانات أو المشاركة في نشاطات المسابقات أو الاستفادة من العروض </a:t>
            </a:r>
            <a:r>
              <a:rPr lang="ar-EG" sz="2200" spc="50" dirty="0" smtClean="0">
                <a:latin typeface="Times New Roman" pitchFamily="18" charset="0"/>
                <a:cs typeface="Times New Roman" pitchFamily="18" charset="0"/>
              </a:rPr>
              <a:t>الخاصة.</a:t>
            </a:r>
          </a:p>
          <a:p>
            <a:pPr lvl="0" algn="just" rtl="1">
              <a:lnSpc>
                <a:spcPct val="150000"/>
              </a:lnSpc>
            </a:pPr>
            <a:r>
              <a:rPr lang="ar-EG" sz="2200" b="1" u="sng" spc="50" dirty="0" smtClean="0">
                <a:latin typeface="Times New Roman" pitchFamily="18" charset="0"/>
                <a:cs typeface="Times New Roman" pitchFamily="18" charset="0"/>
              </a:rPr>
              <a:t>4. </a:t>
            </a:r>
            <a:r>
              <a:rPr lang="ar-EG" sz="2200" b="1" u="sng" spc="50" dirty="0">
                <a:latin typeface="Times New Roman" pitchFamily="18" charset="0"/>
                <a:cs typeface="Times New Roman" pitchFamily="18" charset="0"/>
              </a:rPr>
              <a:t>تحسين اتخاذ القرار الشرائي:</a:t>
            </a:r>
            <a:r>
              <a:rPr lang="ar-EG" sz="2200" b="1" spc="50" dirty="0">
                <a:latin typeface="Times New Roman" pitchFamily="18" charset="0"/>
                <a:cs typeface="Times New Roman" pitchFamily="18" charset="0"/>
              </a:rPr>
              <a:t> </a:t>
            </a:r>
            <a:r>
              <a:rPr lang="ar-EG" sz="2200" spc="50" dirty="0">
                <a:latin typeface="Times New Roman" pitchFamily="18" charset="0"/>
                <a:cs typeface="Times New Roman" pitchFamily="18" charset="0"/>
              </a:rPr>
              <a:t>يعمل النموذج على تعزيز قرارات الشراء للمستهلكين، من خلال تقديم معلومات كافية واجتذاب الانتباه إلى فوائد وقيم المنتج أو الخدمة التي تقدمها العلامة التجارية.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89258" y="1412953"/>
            <a:ext cx="3824121" cy="461665"/>
          </a:xfrm>
          <a:prstGeom prst="rect">
            <a:avLst/>
          </a:prstGeom>
          <a:noFill/>
        </p:spPr>
        <p:txBody>
          <a:bodyPr wrap="square" rtlCol="0">
            <a:spAutoFit/>
          </a:bodyPr>
          <a:lstStyle/>
          <a:p>
            <a:pPr lvl="0" algn="ctr" rtl="1"/>
            <a:r>
              <a:rPr lang="ar-EG" sz="2400" b="1" dirty="0">
                <a:solidFill>
                  <a:srgbClr val="00B0F0"/>
                </a:solidFill>
                <a:cs typeface="Times New Roman"/>
              </a:rPr>
              <a:t>أهداف نموذج </a:t>
            </a:r>
            <a:r>
              <a:rPr lang="en-US" sz="2400" b="1" dirty="0" err="1">
                <a:solidFill>
                  <a:srgbClr val="00B0F0"/>
                </a:solidFill>
                <a:cs typeface="Times New Roman"/>
              </a:rPr>
              <a:t>Lavidge</a:t>
            </a:r>
            <a:r>
              <a:rPr lang="en-US" sz="2400" b="1" dirty="0">
                <a:solidFill>
                  <a:srgbClr val="00B0F0"/>
                </a:solidFill>
                <a:cs typeface="Times New Roman"/>
              </a:rPr>
              <a:t> &amp; Steiner</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5829138"/>
      </p:ext>
    </p:extLst>
  </p:cSld>
  <p:clrMapOvr>
    <a:masterClrMapping/>
  </p:clrMapOvr>
  <mc:AlternateContent xmlns:mc="http://schemas.openxmlformats.org/markup-compatibility/2006" xmlns:p14="http://schemas.microsoft.com/office/powerpoint/2010/main">
    <mc:Choice Requires="p14">
      <p:transition spd="slow" p14:dur="2000" advTm="128346"/>
    </mc:Choice>
    <mc:Fallback xmlns="">
      <p:transition spd="slow" advTm="12834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062872"/>
          </a:xfrm>
          <a:prstGeom prst="rect">
            <a:avLst/>
          </a:prstGeom>
          <a:noFill/>
        </p:spPr>
        <p:txBody>
          <a:bodyPr wrap="square" rtlCol="0">
            <a:spAutoFit/>
          </a:bodyPr>
          <a:lstStyle/>
          <a:p>
            <a:pPr lvl="0" algn="just" rtl="1">
              <a:lnSpc>
                <a:spcPct val="150000"/>
              </a:lnSpc>
            </a:pPr>
            <a:r>
              <a:rPr lang="ar-EG" sz="2200" b="1" u="sng" spc="50" dirty="0" smtClean="0">
                <a:latin typeface="Times New Roman" pitchFamily="18" charset="0"/>
                <a:cs typeface="Times New Roman" pitchFamily="18" charset="0"/>
              </a:rPr>
              <a:t>5. </a:t>
            </a:r>
            <a:r>
              <a:rPr lang="ar-EG" sz="2200" b="1" u="sng" spc="50" dirty="0">
                <a:latin typeface="Times New Roman" pitchFamily="18" charset="0"/>
                <a:cs typeface="Times New Roman" pitchFamily="18" charset="0"/>
              </a:rPr>
              <a:t>بناء الولاء للعلامة التجارية:</a:t>
            </a:r>
            <a:r>
              <a:rPr lang="ar-EG" sz="2200" b="1" spc="50" dirty="0">
                <a:latin typeface="Times New Roman" pitchFamily="18" charset="0"/>
                <a:cs typeface="Times New Roman" pitchFamily="18" charset="0"/>
              </a:rPr>
              <a:t> </a:t>
            </a:r>
            <a:r>
              <a:rPr lang="ar-EG" sz="2200" spc="50" dirty="0">
                <a:latin typeface="Times New Roman" pitchFamily="18" charset="0"/>
                <a:cs typeface="Times New Roman" pitchFamily="18" charset="0"/>
              </a:rPr>
              <a:t>يهدف النموذج إلى بناء علاقة تفاعلية ومستدامة مع الجمهور المستهدف وتعزيز الولاء للعلامة التجارية، من خلال تقديم رسائل إعلانية موجهة وتجربة شاملة تضمن تفوق العلامة التجارية على المنافسين وتلبية احتياجات وتطلعات العملاء.</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89258" y="1412953"/>
            <a:ext cx="3824121" cy="461665"/>
          </a:xfrm>
          <a:prstGeom prst="rect">
            <a:avLst/>
          </a:prstGeom>
          <a:noFill/>
        </p:spPr>
        <p:txBody>
          <a:bodyPr wrap="square" rtlCol="0">
            <a:spAutoFit/>
          </a:bodyPr>
          <a:lstStyle/>
          <a:p>
            <a:pPr lvl="0" algn="ctr" rtl="1"/>
            <a:r>
              <a:rPr lang="ar-EG" sz="2400" b="1" dirty="0">
                <a:solidFill>
                  <a:srgbClr val="00B0F0"/>
                </a:solidFill>
                <a:cs typeface="Times New Roman"/>
              </a:rPr>
              <a:t>أهداف نموذج </a:t>
            </a:r>
            <a:r>
              <a:rPr lang="en-US" sz="2400" b="1" dirty="0" err="1">
                <a:solidFill>
                  <a:srgbClr val="00B0F0"/>
                </a:solidFill>
                <a:cs typeface="Times New Roman"/>
              </a:rPr>
              <a:t>Lavidge</a:t>
            </a:r>
            <a:r>
              <a:rPr lang="en-US" sz="2400" b="1" dirty="0">
                <a:solidFill>
                  <a:srgbClr val="00B0F0"/>
                </a:solidFill>
                <a:cs typeface="Times New Roman"/>
              </a:rPr>
              <a:t> &amp; Steiner</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9129540"/>
      </p:ext>
    </p:extLst>
  </p:cSld>
  <p:clrMapOvr>
    <a:masterClrMapping/>
  </p:clrMapOvr>
  <mc:AlternateContent xmlns:mc="http://schemas.openxmlformats.org/markup-compatibility/2006" xmlns:p14="http://schemas.microsoft.com/office/powerpoint/2010/main">
    <mc:Choice Requires="p14">
      <p:transition spd="slow" p14:dur="2000" advTm="88575"/>
    </mc:Choice>
    <mc:Fallback xmlns="">
      <p:transition spd="slow" advTm="88575"/>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323987"/>
          </a:xfrm>
          <a:prstGeom prst="rect">
            <a:avLst/>
          </a:prstGeom>
          <a:noFill/>
        </p:spPr>
        <p:txBody>
          <a:bodyPr wrap="square" rtlCol="0">
            <a:spAutoFit/>
          </a:bodyPr>
          <a:lstStyle/>
          <a:p>
            <a:pPr lvl="0" algn="just" rtl="1">
              <a:lnSpc>
                <a:spcPct val="150000"/>
              </a:lnSpc>
            </a:pPr>
            <a:r>
              <a:rPr lang="ar-EG" sz="2000" b="1" dirty="0" smtClean="0">
                <a:latin typeface="Times New Roman" pitchFamily="18" charset="0"/>
                <a:cs typeface="Times New Roman" pitchFamily="18" charset="0"/>
              </a:rPr>
              <a:t>يتبع النموذج ستة مراحل  رئيسية:</a:t>
            </a:r>
          </a:p>
          <a:p>
            <a:pPr lvl="0" algn="just" rtl="1">
              <a:lnSpc>
                <a:spcPct val="150000"/>
              </a:lnSpc>
            </a:pPr>
            <a:r>
              <a:rPr lang="ar-EG" sz="2000" b="1" dirty="0" smtClean="0">
                <a:latin typeface="Times New Roman" pitchFamily="18" charset="0"/>
                <a:cs typeface="Times New Roman" pitchFamily="18" charset="0"/>
              </a:rPr>
              <a:t>الوعى</a:t>
            </a:r>
          </a:p>
          <a:p>
            <a:pPr lvl="0" algn="just" rtl="1">
              <a:lnSpc>
                <a:spcPct val="150000"/>
              </a:lnSpc>
            </a:pPr>
            <a:r>
              <a:rPr lang="ar-EG" sz="2000" b="1" dirty="0" smtClean="0">
                <a:latin typeface="Times New Roman" pitchFamily="18" charset="0"/>
                <a:cs typeface="Times New Roman" pitchFamily="18" charset="0"/>
              </a:rPr>
              <a:t>	المعرفة</a:t>
            </a:r>
          </a:p>
          <a:p>
            <a:pPr lvl="0" algn="just" rtl="1">
              <a:lnSpc>
                <a:spcPct val="150000"/>
              </a:lnSpc>
            </a:pPr>
            <a:r>
              <a:rPr lang="ar-EG" sz="2000" b="1" dirty="0" smtClean="0">
                <a:latin typeface="Times New Roman" pitchFamily="18" charset="0"/>
                <a:cs typeface="Times New Roman" pitchFamily="18" charset="0"/>
              </a:rPr>
              <a:t>		    الميل أو الحب	</a:t>
            </a:r>
          </a:p>
          <a:p>
            <a:pPr lvl="0" algn="just" rtl="1">
              <a:lnSpc>
                <a:spcPct val="150000"/>
              </a:lnSpc>
            </a:pPr>
            <a:r>
              <a:rPr lang="ar-EG" sz="2000" b="1" dirty="0">
                <a:latin typeface="Times New Roman" pitchFamily="18" charset="0"/>
                <a:cs typeface="Times New Roman" pitchFamily="18" charset="0"/>
              </a:rPr>
              <a:t>	</a:t>
            </a:r>
            <a:r>
              <a:rPr lang="ar-EG" sz="2000" b="1" dirty="0" smtClean="0">
                <a:latin typeface="Times New Roman" pitchFamily="18" charset="0"/>
                <a:cs typeface="Times New Roman" pitchFamily="18" charset="0"/>
              </a:rPr>
              <a:t>			التفضيل</a:t>
            </a:r>
          </a:p>
          <a:p>
            <a:pPr lvl="0" algn="just" rtl="1">
              <a:lnSpc>
                <a:spcPct val="150000"/>
              </a:lnSpc>
            </a:pPr>
            <a:r>
              <a:rPr lang="ar-EG" sz="2000" b="1" dirty="0">
                <a:latin typeface="Times New Roman" pitchFamily="18" charset="0"/>
                <a:cs typeface="Times New Roman" pitchFamily="18" charset="0"/>
              </a:rPr>
              <a:t>	</a:t>
            </a:r>
            <a:r>
              <a:rPr lang="ar-EG" sz="2000" b="1" dirty="0" smtClean="0">
                <a:latin typeface="Times New Roman" pitchFamily="18" charset="0"/>
                <a:cs typeface="Times New Roman" pitchFamily="18" charset="0"/>
              </a:rPr>
              <a:t>				      الاقتناع</a:t>
            </a:r>
          </a:p>
          <a:p>
            <a:pPr lvl="0" algn="just" rtl="1">
              <a:lnSpc>
                <a:spcPct val="150000"/>
              </a:lnSpc>
            </a:pPr>
            <a:r>
              <a:rPr lang="ar-EG" sz="2000" b="1" dirty="0">
                <a:latin typeface="Times New Roman" pitchFamily="18" charset="0"/>
                <a:cs typeface="Times New Roman" pitchFamily="18" charset="0"/>
              </a:rPr>
              <a:t>	</a:t>
            </a:r>
            <a:r>
              <a:rPr lang="ar-EG" sz="2000" b="1" dirty="0" smtClean="0">
                <a:latin typeface="Times New Roman" pitchFamily="18" charset="0"/>
                <a:cs typeface="Times New Roman" pitchFamily="18" charset="0"/>
              </a:rPr>
              <a:t>						الشراء </a:t>
            </a:r>
            <a:endParaRPr lang="ar-EG" sz="2000" b="1"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89258" y="1412953"/>
            <a:ext cx="3934480" cy="430887"/>
          </a:xfrm>
          <a:prstGeom prst="rect">
            <a:avLst/>
          </a:prstGeom>
          <a:noFill/>
        </p:spPr>
        <p:txBody>
          <a:bodyPr wrap="square" rtlCol="0">
            <a:spAutoFit/>
          </a:bodyPr>
          <a:lstStyle/>
          <a:p>
            <a:pPr lvl="0" algn="ctr" rtl="1"/>
            <a:r>
              <a:rPr lang="ar-EG" sz="2200" b="1" dirty="0">
                <a:solidFill>
                  <a:srgbClr val="00B0F0"/>
                </a:solidFill>
                <a:cs typeface="Times New Roman"/>
              </a:rPr>
              <a:t>مراحل نموذج </a:t>
            </a:r>
            <a:r>
              <a:rPr lang="en-US" sz="2200" b="1" dirty="0" err="1">
                <a:solidFill>
                  <a:srgbClr val="00B0F0"/>
                </a:solidFill>
                <a:cs typeface="Times New Roman"/>
              </a:rPr>
              <a:t>Lavidge</a:t>
            </a:r>
            <a:r>
              <a:rPr lang="en-US" sz="2200" b="1" dirty="0">
                <a:solidFill>
                  <a:srgbClr val="00B0F0"/>
                </a:solidFill>
                <a:cs typeface="Times New Roman"/>
              </a:rPr>
              <a:t> &amp; </a:t>
            </a:r>
            <a:r>
              <a:rPr lang="en-US" sz="2200" b="1" dirty="0" smtClean="0">
                <a:solidFill>
                  <a:srgbClr val="00B0F0"/>
                </a:solidFill>
                <a:cs typeface="Times New Roman"/>
              </a:rPr>
              <a:t>Steiner</a:t>
            </a:r>
            <a:endParaRPr lang="en-US" sz="2200" b="1" dirty="0">
              <a:solidFill>
                <a:srgbClr val="00B0F0"/>
              </a:solidFill>
              <a:cs typeface="Times New Roman"/>
            </a:endParaRP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39601"/>
    </mc:Choice>
    <mc:Fallback xmlns="">
      <p:transition spd="slow" advTm="3960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3934480" cy="430887"/>
          </a:xfrm>
          <a:prstGeom prst="rect">
            <a:avLst/>
          </a:prstGeom>
          <a:noFill/>
        </p:spPr>
        <p:txBody>
          <a:bodyPr wrap="square" rtlCol="0">
            <a:spAutoFit/>
          </a:bodyPr>
          <a:lstStyle/>
          <a:p>
            <a:pPr lvl="0" algn="ctr" rtl="1"/>
            <a:r>
              <a:rPr lang="ar-EG" sz="2200" b="1" dirty="0">
                <a:solidFill>
                  <a:srgbClr val="00B0F0"/>
                </a:solidFill>
                <a:cs typeface="Times New Roman"/>
              </a:rPr>
              <a:t>مراحل نموذج </a:t>
            </a:r>
            <a:r>
              <a:rPr lang="en-US" sz="2200" b="1" dirty="0" err="1">
                <a:solidFill>
                  <a:srgbClr val="00B0F0"/>
                </a:solidFill>
                <a:cs typeface="Times New Roman"/>
              </a:rPr>
              <a:t>Lavidge</a:t>
            </a:r>
            <a:r>
              <a:rPr lang="en-US" sz="2200" b="1" dirty="0">
                <a:solidFill>
                  <a:srgbClr val="00B0F0"/>
                </a:solidFill>
                <a:cs typeface="Times New Roman"/>
              </a:rPr>
              <a:t> &amp; </a:t>
            </a:r>
            <a:r>
              <a:rPr lang="en-US" sz="2200" b="1" dirty="0" smtClean="0">
                <a:solidFill>
                  <a:srgbClr val="00B0F0"/>
                </a:solidFill>
                <a:cs typeface="Times New Roman"/>
              </a:rPr>
              <a:t>Steiner</a:t>
            </a:r>
            <a:endParaRPr lang="en-US" sz="2200" b="1" dirty="0">
              <a:solidFill>
                <a:srgbClr val="00B0F0"/>
              </a:solidFill>
              <a:cs typeface="Times New Roman"/>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341122" y="2428945"/>
            <a:ext cx="8417320" cy="2954655"/>
          </a:xfrm>
          <a:prstGeom prst="rect">
            <a:avLst/>
          </a:prstGeom>
          <a:noFill/>
        </p:spPr>
        <p:txBody>
          <a:bodyPr wrap="square" rtlCol="0">
            <a:spAutoFit/>
          </a:bodyPr>
          <a:lstStyle/>
          <a:p>
            <a:pPr algn="just" rtl="1">
              <a:lnSpc>
                <a:spcPct val="150000"/>
              </a:lnSpc>
            </a:pPr>
            <a:r>
              <a:rPr lang="ar-EG" sz="2400" b="1" u="sng" spc="50" dirty="0" smtClean="0">
                <a:latin typeface="Times New Roman" pitchFamily="18" charset="0"/>
                <a:cs typeface="Times New Roman" pitchFamily="18" charset="0"/>
              </a:rPr>
              <a:t>المرحلة الأولى الوعى :</a:t>
            </a:r>
          </a:p>
          <a:p>
            <a:pPr marL="34290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في </a:t>
            </a:r>
            <a:r>
              <a:rPr lang="ar-EG" sz="2000" spc="50" dirty="0">
                <a:latin typeface="Times New Roman" pitchFamily="18" charset="0"/>
                <a:cs typeface="Times New Roman" pitchFamily="18" charset="0"/>
              </a:rPr>
              <a:t>هذه المرحلة، يتعرف المستهلك على العلامة التجارية أو المنتج ويصبح مدركًا لوجودهما وبعض المعلومات الأساسية عنهما</a:t>
            </a:r>
            <a:r>
              <a:rPr lang="ar-EG" sz="2000" spc="50" dirty="0" smtClean="0">
                <a:latin typeface="Times New Roman" pitchFamily="18" charset="0"/>
                <a:cs typeface="Times New Roman" pitchFamily="18" charset="0"/>
              </a:rPr>
              <a:t>.</a:t>
            </a:r>
          </a:p>
          <a:p>
            <a:pPr marL="34290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حيث </a:t>
            </a:r>
            <a:r>
              <a:rPr lang="ar-EG" sz="2000" spc="50" dirty="0">
                <a:latin typeface="Times New Roman" pitchFamily="18" charset="0"/>
                <a:cs typeface="Times New Roman" pitchFamily="18" charset="0"/>
              </a:rPr>
              <a:t>يعد الوعى مفهوم يُشير إلى درجة الوعي والمعرفة التي يمتلكها الجمهور حول إعلان معين أو حملة إعلانية. </a:t>
            </a:r>
            <a:r>
              <a:rPr lang="ar-EG" sz="2000" spc="50" dirty="0" smtClean="0">
                <a:latin typeface="Times New Roman" pitchFamily="18" charset="0"/>
                <a:cs typeface="Times New Roman" pitchFamily="18" charset="0"/>
              </a:rPr>
              <a:t>حيث يُعتبر </a:t>
            </a:r>
            <a:r>
              <a:rPr lang="ar-EG" sz="2000" spc="50" dirty="0">
                <a:latin typeface="Times New Roman" pitchFamily="18" charset="0"/>
                <a:cs typeface="Times New Roman" pitchFamily="18" charset="0"/>
              </a:rPr>
              <a:t>الوعي الإعلاني مهمًا لنجاح الإعلانات، حيث يؤثر في قدرة الإعلان على جذب الانتباه والوصول إلى الجمهور المستهدف.</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113847"/>
    </mc:Choice>
    <mc:Fallback xmlns="">
      <p:transition spd="slow" advTm="11384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4170963" cy="461665"/>
          </a:xfrm>
          <a:prstGeom prst="rect">
            <a:avLst/>
          </a:prstGeom>
          <a:noFill/>
        </p:spPr>
        <p:txBody>
          <a:bodyPr wrap="square" rtlCol="0">
            <a:spAutoFit/>
          </a:bodyPr>
          <a:lstStyle/>
          <a:p>
            <a:pPr lvl="0" algn="ctr" rtl="1"/>
            <a:r>
              <a:rPr lang="ar-EG" sz="2400" b="1" dirty="0">
                <a:solidFill>
                  <a:srgbClr val="00B0F0"/>
                </a:solidFill>
                <a:cs typeface="Times New Roman"/>
              </a:rPr>
              <a:t>مراحل نموذج </a:t>
            </a:r>
            <a:r>
              <a:rPr lang="en-US" sz="2400" b="1" dirty="0" err="1">
                <a:solidFill>
                  <a:srgbClr val="00B0F0"/>
                </a:solidFill>
                <a:cs typeface="Times New Roman"/>
              </a:rPr>
              <a:t>Lavidge</a:t>
            </a:r>
            <a:r>
              <a:rPr lang="en-US" sz="2400" b="1" dirty="0">
                <a:solidFill>
                  <a:srgbClr val="00B0F0"/>
                </a:solidFill>
                <a:cs typeface="Times New Roman"/>
              </a:rPr>
              <a:t> &amp; Steiner</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xmlns="" id="{4527402C-3F97-690D-9C20-A459E375AEB7}"/>
              </a:ext>
            </a:extLst>
          </p:cNvPr>
          <p:cNvSpPr txBox="1"/>
          <p:nvPr/>
        </p:nvSpPr>
        <p:spPr>
          <a:xfrm>
            <a:off x="3341122" y="2428945"/>
            <a:ext cx="8417320" cy="332398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كما يعزز درجة الوعى استراتيجيات </a:t>
            </a:r>
            <a:r>
              <a:rPr lang="ar-EG" sz="2000" b="1" spc="50" dirty="0">
                <a:latin typeface="Times New Roman" pitchFamily="18" charset="0"/>
                <a:cs typeface="Times New Roman" pitchFamily="18" charset="0"/>
              </a:rPr>
              <a:t>التوعية </a:t>
            </a:r>
            <a:r>
              <a:rPr lang="ar-EG" sz="2000" b="1" spc="50" dirty="0" smtClean="0">
                <a:latin typeface="Times New Roman" pitchFamily="18" charset="0"/>
                <a:cs typeface="Times New Roman" pitchFamily="18" charset="0"/>
              </a:rPr>
              <a:t>الإعلانية. </a:t>
            </a:r>
            <a:r>
              <a:rPr lang="ar-EG" sz="2000" b="1" spc="50" dirty="0">
                <a:latin typeface="Times New Roman" pitchFamily="18" charset="0"/>
                <a:cs typeface="Times New Roman" pitchFamily="18" charset="0"/>
              </a:rPr>
              <a:t>وتشمل هذه الاستراتيجيات استخدام وسائل الإعلام المختلفة مثل التلفزيون، والإنترنت، والصحف، والمجلات، ووسائل التواصل الاجتماعي. كما يمكن استخدام تقنيات التواصل المبتكرة مثل الإعلانات التفاعلية والإعلانات الذكية لجذب انتباه الجمهور وتعزيز التفاعل مع الإعلان</a:t>
            </a:r>
            <a:r>
              <a:rPr lang="ar-EG" sz="2000" b="1" spc="50" dirty="0" smtClean="0">
                <a:latin typeface="Times New Roman" pitchFamily="18" charset="0"/>
                <a:cs typeface="Times New Roman" pitchFamily="18" charset="0"/>
              </a:rPr>
              <a:t>.</a:t>
            </a:r>
          </a:p>
          <a:p>
            <a:pPr marL="34290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بالإضافة </a:t>
            </a:r>
            <a:r>
              <a:rPr lang="ar-EG" sz="2000" b="1" spc="50" dirty="0">
                <a:latin typeface="Times New Roman" pitchFamily="18" charset="0"/>
                <a:cs typeface="Times New Roman" pitchFamily="18" charset="0"/>
              </a:rPr>
              <a:t>إلى ذلك، يمكن استخدام الأبحاث والدراسات لقياس مستوى الوعي الإعلاني </a:t>
            </a:r>
            <a:r>
              <a:rPr lang="ar-EG" sz="2000" b="1" spc="50" dirty="0" smtClean="0">
                <a:latin typeface="Times New Roman" pitchFamily="18" charset="0"/>
                <a:cs typeface="Times New Roman" pitchFamily="18" charset="0"/>
              </a:rPr>
              <a:t>وتقييم </a:t>
            </a:r>
            <a:r>
              <a:rPr lang="ar-EG" sz="2000" b="1" spc="50" dirty="0">
                <a:latin typeface="Times New Roman" pitchFamily="18" charset="0"/>
                <a:cs typeface="Times New Roman" pitchFamily="18" charset="0"/>
              </a:rPr>
              <a:t>فعالية الإعلانات. </a:t>
            </a:r>
            <a:r>
              <a:rPr lang="ar-EG" sz="2000" b="1" spc="50" dirty="0" smtClean="0">
                <a:latin typeface="Times New Roman" pitchFamily="18" charset="0"/>
                <a:cs typeface="Times New Roman" pitchFamily="18" charset="0"/>
              </a:rPr>
              <a:t>حيث يمكن </a:t>
            </a:r>
            <a:r>
              <a:rPr lang="ar-EG" sz="2000" b="1" spc="50" dirty="0">
                <a:latin typeface="Times New Roman" pitchFamily="18" charset="0"/>
                <a:cs typeface="Times New Roman" pitchFamily="18" charset="0"/>
              </a:rPr>
              <a:t>استخدام تحليلات البيانات وردود فعل الجمهور </a:t>
            </a:r>
            <a:r>
              <a:rPr lang="ar-EG" sz="2000" b="1" spc="50" dirty="0" smtClean="0">
                <a:latin typeface="Times New Roman" pitchFamily="18" charset="0"/>
                <a:cs typeface="Times New Roman" pitchFamily="18" charset="0"/>
              </a:rPr>
              <a:t>لتقييم </a:t>
            </a:r>
            <a:r>
              <a:rPr lang="ar-EG" sz="2000" b="1" spc="50" dirty="0">
                <a:latin typeface="Times New Roman" pitchFamily="18" charset="0"/>
                <a:cs typeface="Times New Roman" pitchFamily="18" charset="0"/>
              </a:rPr>
              <a:t>التأثير وفهم استجابة الجمهور للإعلان.</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168674"/>
    </mc:Choice>
    <mc:Fallback xmlns="">
      <p:transition spd="slow" advTm="16867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123658"/>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dirty="0" smtClean="0">
                <a:latin typeface="Times New Roman" pitchFamily="18" charset="0"/>
                <a:cs typeface="Times New Roman" pitchFamily="18" charset="0"/>
              </a:rPr>
              <a:t>لذلك يعد </a:t>
            </a:r>
            <a:r>
              <a:rPr lang="ar-EG" sz="2200" dirty="0">
                <a:latin typeface="Times New Roman" pitchFamily="18" charset="0"/>
                <a:cs typeface="Times New Roman" pitchFamily="18" charset="0"/>
              </a:rPr>
              <a:t>الوعي الإعلاني هدفًا مهمًا للشركات والمعلنين في تحقيق أهدافهم التسويقية وزيادة مبيعاتهم. من خلال تعزيز الوعي الإعلاني وتوجيه الجمهور نحو الفهم والتفاعل مع الإعلان، </a:t>
            </a:r>
            <a:r>
              <a:rPr lang="ar-EG" sz="2200" dirty="0" smtClean="0">
                <a:latin typeface="Times New Roman" pitchFamily="18" charset="0"/>
                <a:cs typeface="Times New Roman" pitchFamily="18" charset="0"/>
              </a:rPr>
              <a:t>لذلك يمكن </a:t>
            </a:r>
            <a:r>
              <a:rPr lang="ar-EG" sz="2200" dirty="0">
                <a:latin typeface="Times New Roman" pitchFamily="18" charset="0"/>
                <a:cs typeface="Times New Roman" pitchFamily="18" charset="0"/>
              </a:rPr>
              <a:t>للشركات بناء علاقات قوية مع العملاء وتعزيز استجابتهم للعروض والعلامات التجارية.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89259" y="1412953"/>
            <a:ext cx="3855652" cy="430887"/>
          </a:xfrm>
          <a:prstGeom prst="rect">
            <a:avLst/>
          </a:prstGeom>
          <a:noFill/>
        </p:spPr>
        <p:txBody>
          <a:bodyPr wrap="square" rtlCol="0">
            <a:spAutoFit/>
          </a:bodyPr>
          <a:lstStyle/>
          <a:p>
            <a:pPr lvl="0" algn="ctr" rtl="1"/>
            <a:r>
              <a:rPr lang="ar-EG" sz="2200" b="1" dirty="0">
                <a:solidFill>
                  <a:srgbClr val="00B0F0"/>
                </a:solidFill>
                <a:cs typeface="Times New Roman"/>
              </a:rPr>
              <a:t>مراحل نموذج </a:t>
            </a:r>
            <a:r>
              <a:rPr lang="en-US" sz="2200" b="1" dirty="0" err="1">
                <a:solidFill>
                  <a:srgbClr val="00B0F0"/>
                </a:solidFill>
                <a:cs typeface="Times New Roman"/>
              </a:rPr>
              <a:t>Lavidge</a:t>
            </a:r>
            <a:r>
              <a:rPr lang="en-US" sz="2200" b="1" dirty="0">
                <a:solidFill>
                  <a:srgbClr val="00B0F0"/>
                </a:solidFill>
                <a:cs typeface="Times New Roman"/>
              </a:rPr>
              <a:t> &amp; Steiner</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39362"/>
    </mc:Choice>
    <mc:Fallback xmlns="">
      <p:transition spd="slow" advTm="3936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492990"/>
          </a:xfrm>
          <a:prstGeom prst="rect">
            <a:avLst/>
          </a:prstGeom>
          <a:noFill/>
        </p:spPr>
        <p:txBody>
          <a:bodyPr wrap="square" rtlCol="0">
            <a:spAutoFit/>
          </a:bodyPr>
          <a:lstStyle/>
          <a:p>
            <a:pPr lvl="0" algn="just" rtl="1">
              <a:lnSpc>
                <a:spcPct val="150000"/>
              </a:lnSpc>
            </a:pPr>
            <a:r>
              <a:rPr lang="ar-EG" sz="2400" u="sng" spc="50" dirty="0" smtClean="0">
                <a:latin typeface="Times New Roman" pitchFamily="18" charset="0"/>
                <a:cs typeface="Times New Roman" pitchFamily="18" charset="0"/>
              </a:rPr>
              <a:t>المرحلة الثانية المعرفة:</a:t>
            </a:r>
          </a:p>
          <a:p>
            <a:pPr marL="342900" lvl="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في </a:t>
            </a:r>
            <a:r>
              <a:rPr lang="ar-EG" sz="2000" spc="50" dirty="0">
                <a:latin typeface="Times New Roman" pitchFamily="18" charset="0"/>
                <a:cs typeface="Times New Roman" pitchFamily="18" charset="0"/>
              </a:rPr>
              <a:t>هذه المرحلة، يتطلب الأمر توفير مزيد من المعلومات والتثقيف للمستهلكين لزيادة وعيهم وفهمهم للعلامة التجارية أو المنتج. يتم تقديم معلومات تفصيلية حول فوائد </a:t>
            </a:r>
            <a:r>
              <a:rPr lang="ar-EG" sz="2000" spc="50" dirty="0" smtClean="0">
                <a:latin typeface="Times New Roman" pitchFamily="18" charset="0"/>
                <a:cs typeface="Times New Roman" pitchFamily="18" charset="0"/>
              </a:rPr>
              <a:t>ومميزات </a:t>
            </a:r>
            <a:r>
              <a:rPr lang="ar-EG" sz="2000" spc="50" dirty="0">
                <a:latin typeface="Times New Roman" pitchFamily="18" charset="0"/>
                <a:cs typeface="Times New Roman" pitchFamily="18" charset="0"/>
              </a:rPr>
              <a:t>المنتج، وكيفية استخدامه، والتفسيرات الفنية، وغيرها من التفاصيل المُفيدة للمستهلك لتعزيز مستوى المعرفة والفهم </a:t>
            </a:r>
            <a:r>
              <a:rPr lang="ar-EG" sz="2000" spc="50" dirty="0" smtClean="0">
                <a:latin typeface="Times New Roman" pitchFamily="18" charset="0"/>
                <a:cs typeface="Times New Roman" pitchFamily="18" charset="0"/>
              </a:rPr>
              <a:t>الأساسي </a:t>
            </a:r>
            <a:r>
              <a:rPr lang="ar-EG" sz="2000" spc="50" dirty="0">
                <a:latin typeface="Times New Roman" pitchFamily="18" charset="0"/>
                <a:cs typeface="Times New Roman" pitchFamily="18" charset="0"/>
              </a:rPr>
              <a:t>للمنتج أو العلامة التجارية.</a:t>
            </a:r>
            <a:endParaRPr lang="en-US" sz="20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89259" y="1412953"/>
            <a:ext cx="3934480" cy="461665"/>
          </a:xfrm>
          <a:prstGeom prst="rect">
            <a:avLst/>
          </a:prstGeom>
          <a:noFill/>
        </p:spPr>
        <p:txBody>
          <a:bodyPr wrap="square" rtlCol="0">
            <a:spAutoFit/>
          </a:bodyPr>
          <a:lstStyle/>
          <a:p>
            <a:pPr lvl="0" algn="ctr" rtl="1"/>
            <a:r>
              <a:rPr lang="ar-EG" sz="2400" b="1" dirty="0">
                <a:solidFill>
                  <a:srgbClr val="00B0F0"/>
                </a:solidFill>
                <a:cs typeface="Times New Roman"/>
              </a:rPr>
              <a:t>مراحل نموذج </a:t>
            </a:r>
            <a:r>
              <a:rPr lang="en-US" sz="2400" b="1" dirty="0" err="1">
                <a:solidFill>
                  <a:srgbClr val="00B0F0"/>
                </a:solidFill>
                <a:cs typeface="Times New Roman"/>
              </a:rPr>
              <a:t>Lavidge</a:t>
            </a:r>
            <a:r>
              <a:rPr lang="en-US" sz="2400" b="1" dirty="0">
                <a:solidFill>
                  <a:srgbClr val="00B0F0"/>
                </a:solidFill>
                <a:cs typeface="Times New Roman"/>
              </a:rPr>
              <a:t> &amp; Steiner</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58777"/>
    </mc:Choice>
    <mc:Fallback xmlns="">
      <p:transition spd="slow" advTm="5877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1883657"/>
          </a:xfrm>
          <a:prstGeom prst="rect">
            <a:avLst/>
          </a:prstGeom>
          <a:noFill/>
        </p:spPr>
        <p:txBody>
          <a:bodyPr wrap="square" rtlCol="0">
            <a:spAutoFit/>
          </a:bodyPr>
          <a:lstStyle/>
          <a:p>
            <a:pPr lvl="0" algn="just" rtl="1">
              <a:lnSpc>
                <a:spcPct val="150000"/>
              </a:lnSpc>
            </a:pPr>
            <a:r>
              <a:rPr lang="ar-EG" sz="2000" spc="60" dirty="0" smtClean="0">
                <a:latin typeface="Times New Roman" pitchFamily="18" charset="0"/>
                <a:cs typeface="Times New Roman" pitchFamily="18" charset="0"/>
              </a:rPr>
              <a:t>إذاً</a:t>
            </a:r>
            <a:r>
              <a:rPr lang="ar-EG" sz="2000" spc="60" dirty="0">
                <a:latin typeface="Times New Roman" pitchFamily="18" charset="0"/>
                <a:cs typeface="Times New Roman" pitchFamily="18" charset="0"/>
              </a:rPr>
              <a:t>، يتعرض الجمهور </a:t>
            </a:r>
            <a:r>
              <a:rPr lang="ar-EG" sz="2000" spc="60" dirty="0" smtClean="0">
                <a:latin typeface="Times New Roman" pitchFamily="18" charset="0"/>
                <a:cs typeface="Times New Roman" pitchFamily="18" charset="0"/>
              </a:rPr>
              <a:t>للحملة </a:t>
            </a:r>
            <a:r>
              <a:rPr lang="ar-EG" sz="2000" spc="60" dirty="0">
                <a:latin typeface="Times New Roman" pitchFamily="18" charset="0"/>
                <a:cs typeface="Times New Roman" pitchFamily="18" charset="0"/>
              </a:rPr>
              <a:t>ويكتسب </a:t>
            </a:r>
            <a:r>
              <a:rPr lang="ar-EG" sz="2000" spc="60" dirty="0" smtClean="0">
                <a:latin typeface="Times New Roman" pitchFamily="18" charset="0"/>
                <a:cs typeface="Times New Roman" pitchFamily="18" charset="0"/>
              </a:rPr>
              <a:t>المعلومات </a:t>
            </a:r>
            <a:r>
              <a:rPr lang="ar-EG" sz="2000" spc="60" dirty="0">
                <a:latin typeface="Times New Roman" pitchFamily="18" charset="0"/>
                <a:cs typeface="Times New Roman" pitchFamily="18" charset="0"/>
              </a:rPr>
              <a:t>في مرحلة </a:t>
            </a:r>
            <a:r>
              <a:rPr lang="ar-EG" sz="2000" spc="60" dirty="0" smtClean="0">
                <a:latin typeface="Times New Roman" pitchFamily="18" charset="0"/>
                <a:cs typeface="Times New Roman" pitchFamily="18" charset="0"/>
              </a:rPr>
              <a:t>المعرفة </a:t>
            </a:r>
            <a:r>
              <a:rPr lang="ar-EG" sz="2000" spc="60" dirty="0">
                <a:latin typeface="Times New Roman" pitchFamily="18" charset="0"/>
                <a:cs typeface="Times New Roman" pitchFamily="18" charset="0"/>
              </a:rPr>
              <a:t>في </a:t>
            </a:r>
            <a:r>
              <a:rPr lang="ar-EG" sz="2000" spc="60" dirty="0" smtClean="0">
                <a:latin typeface="Times New Roman" pitchFamily="18" charset="0"/>
                <a:cs typeface="Times New Roman" pitchFamily="18" charset="0"/>
              </a:rPr>
              <a:t>نموذج</a:t>
            </a:r>
            <a:r>
              <a:rPr lang="en-US" sz="2000" spc="60" dirty="0" err="1" smtClean="0">
                <a:latin typeface="Times New Roman" pitchFamily="18" charset="0"/>
                <a:cs typeface="Times New Roman" pitchFamily="18" charset="0"/>
              </a:rPr>
              <a:t>Lavidge</a:t>
            </a:r>
            <a:r>
              <a:rPr lang="en-US" sz="2000" spc="60" dirty="0" smtClean="0">
                <a:latin typeface="Times New Roman" pitchFamily="18" charset="0"/>
                <a:cs typeface="Times New Roman" pitchFamily="18" charset="0"/>
              </a:rPr>
              <a:t> </a:t>
            </a:r>
            <a:r>
              <a:rPr lang="en-US" sz="2000" spc="60" dirty="0">
                <a:latin typeface="Times New Roman" pitchFamily="18" charset="0"/>
                <a:cs typeface="Times New Roman" pitchFamily="18" charset="0"/>
              </a:rPr>
              <a:t>&amp; Steiner. </a:t>
            </a:r>
            <a:r>
              <a:rPr lang="ar-EG" sz="2000" spc="60" dirty="0" smtClean="0">
                <a:latin typeface="Times New Roman" pitchFamily="18" charset="0"/>
                <a:cs typeface="Times New Roman" pitchFamily="18" charset="0"/>
              </a:rPr>
              <a:t> حيث تهدف </a:t>
            </a:r>
            <a:r>
              <a:rPr lang="ar-EG" sz="2000" spc="60" dirty="0">
                <a:latin typeface="Times New Roman" pitchFamily="18" charset="0"/>
                <a:cs typeface="Times New Roman" pitchFamily="18" charset="0"/>
              </a:rPr>
              <a:t>هذه المرحلة إلى زيادة الفهم المتعمق وتوفير معلومات إضافية للمستهلكين حول المنتج أو العلامة التجارية، وبالتالي تعزيز الإدراك الكامل والفهم لفوائد ورسالة العلامة التجارية أو المنتج.</a:t>
            </a:r>
            <a:endParaRPr lang="en-US" sz="2000" spc="6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89259" y="1412953"/>
            <a:ext cx="3729527" cy="430887"/>
          </a:xfrm>
          <a:prstGeom prst="rect">
            <a:avLst/>
          </a:prstGeom>
          <a:noFill/>
        </p:spPr>
        <p:txBody>
          <a:bodyPr wrap="square" rtlCol="0">
            <a:spAutoFit/>
          </a:bodyPr>
          <a:lstStyle/>
          <a:p>
            <a:pPr lvl="0" algn="ctr" rtl="1"/>
            <a:r>
              <a:rPr lang="ar-EG" sz="2200" b="1" dirty="0">
                <a:solidFill>
                  <a:srgbClr val="00B0F0"/>
                </a:solidFill>
                <a:cs typeface="Times New Roman"/>
              </a:rPr>
              <a:t>مراحل نموذج </a:t>
            </a:r>
            <a:r>
              <a:rPr lang="en-US" sz="2200" b="1" dirty="0" err="1">
                <a:solidFill>
                  <a:srgbClr val="00B0F0"/>
                </a:solidFill>
                <a:cs typeface="Times New Roman"/>
              </a:rPr>
              <a:t>Lavidge</a:t>
            </a:r>
            <a:r>
              <a:rPr lang="en-US" sz="2200" b="1" dirty="0">
                <a:solidFill>
                  <a:srgbClr val="00B0F0"/>
                </a:solidFill>
                <a:cs typeface="Times New Roman"/>
              </a:rPr>
              <a:t> &amp; Steiner</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41043"/>
    </mc:Choice>
    <mc:Fallback xmlns="">
      <p:transition spd="slow" advTm="41043"/>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908489"/>
          </a:xfrm>
          <a:prstGeom prst="rect">
            <a:avLst/>
          </a:prstGeom>
          <a:noFill/>
        </p:spPr>
        <p:txBody>
          <a:bodyPr wrap="square" rtlCol="0">
            <a:spAutoFit/>
          </a:bodyPr>
          <a:lstStyle/>
          <a:p>
            <a:pPr lvl="0" algn="just" rtl="1">
              <a:lnSpc>
                <a:spcPct val="150000"/>
              </a:lnSpc>
            </a:pPr>
            <a:r>
              <a:rPr lang="ar-EG" sz="2200" b="1" u="sng" dirty="0">
                <a:latin typeface="Times New Roman" pitchFamily="18" charset="0"/>
                <a:cs typeface="Times New Roman" pitchFamily="18" charset="0"/>
              </a:rPr>
              <a:t>المرحلة </a:t>
            </a:r>
            <a:r>
              <a:rPr lang="ar-EG" sz="2200" b="1" u="sng" dirty="0" smtClean="0">
                <a:latin typeface="Times New Roman" pitchFamily="18" charset="0"/>
                <a:cs typeface="Times New Roman" pitchFamily="18" charset="0"/>
              </a:rPr>
              <a:t>الثالثة الميل أو الحب:</a:t>
            </a:r>
            <a:endParaRPr lang="ar-EG" sz="2200" b="1" u="sng" dirty="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تهدف </a:t>
            </a:r>
            <a:r>
              <a:rPr lang="ar-EG" sz="2000" spc="50" dirty="0">
                <a:latin typeface="Times New Roman" pitchFamily="18" charset="0"/>
                <a:cs typeface="Times New Roman" pitchFamily="18" charset="0"/>
              </a:rPr>
              <a:t>هذه المرحلة إلى تطوير ردود فعل إيجابية من قبل الجمهور تجاه العلامة التجارية أو </a:t>
            </a:r>
            <a:r>
              <a:rPr lang="ar-EG" sz="2000" spc="50" dirty="0" smtClean="0">
                <a:latin typeface="Times New Roman" pitchFamily="18" charset="0"/>
                <a:cs typeface="Times New Roman" pitchFamily="18" charset="0"/>
              </a:rPr>
              <a:t>المنتج في </a:t>
            </a:r>
            <a:r>
              <a:rPr lang="ar-EG" sz="2000" spc="50" dirty="0">
                <a:latin typeface="Times New Roman" pitchFamily="18" charset="0"/>
                <a:cs typeface="Times New Roman" pitchFamily="18" charset="0"/>
              </a:rPr>
              <a:t>مرحلة الميل، </a:t>
            </a:r>
            <a:r>
              <a:rPr lang="ar-EG" sz="2000" spc="50" dirty="0" smtClean="0">
                <a:latin typeface="Times New Roman" pitchFamily="18" charset="0"/>
                <a:cs typeface="Times New Roman" pitchFamily="18" charset="0"/>
              </a:rPr>
              <a:t>حيث يزيد </a:t>
            </a:r>
            <a:r>
              <a:rPr lang="ar-EG" sz="2000" spc="50" dirty="0">
                <a:latin typeface="Times New Roman" pitchFamily="18" charset="0"/>
                <a:cs typeface="Times New Roman" pitchFamily="18" charset="0"/>
              </a:rPr>
              <a:t>اهتمام المستهلكين بالعلامة التجارية أو المنتج ويتشكل وجهة نظر إيجابية تجاهما. يمكن أن يرتبط هذا الميل بوجود فوائد فريدة أو خاصة للعلامة التجارية أو المنتج التي تميزها عن المنافسين، ويمكن أن يكون نتيجة لتجربة إيجابية سابقة مع العلامة التجارية أو المنتج</a:t>
            </a:r>
            <a:r>
              <a:rPr lang="ar-EG" sz="2000" spc="50" dirty="0" smtClean="0">
                <a:latin typeface="Times New Roman" pitchFamily="18" charset="0"/>
                <a:cs typeface="Times New Roman" pitchFamily="18" charset="0"/>
              </a:rPr>
              <a:t>.</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89259" y="1412953"/>
            <a:ext cx="3729527" cy="430887"/>
          </a:xfrm>
          <a:prstGeom prst="rect">
            <a:avLst/>
          </a:prstGeom>
          <a:noFill/>
        </p:spPr>
        <p:txBody>
          <a:bodyPr wrap="square" rtlCol="0">
            <a:spAutoFit/>
          </a:bodyPr>
          <a:lstStyle/>
          <a:p>
            <a:pPr lvl="0" algn="ctr" rtl="1"/>
            <a:r>
              <a:rPr lang="ar-EG" sz="2200" b="1" dirty="0">
                <a:solidFill>
                  <a:srgbClr val="00B0F0"/>
                </a:solidFill>
                <a:cs typeface="Times New Roman"/>
              </a:rPr>
              <a:t>مراحل نموذج </a:t>
            </a:r>
            <a:r>
              <a:rPr lang="en-US" sz="2200" b="1" dirty="0" err="1">
                <a:solidFill>
                  <a:srgbClr val="00B0F0"/>
                </a:solidFill>
                <a:cs typeface="Times New Roman"/>
              </a:rPr>
              <a:t>Lavidge</a:t>
            </a:r>
            <a:r>
              <a:rPr lang="en-US" sz="2200" b="1" dirty="0">
                <a:solidFill>
                  <a:srgbClr val="00B0F0"/>
                </a:solidFill>
                <a:cs typeface="Times New Roman"/>
              </a:rPr>
              <a:t> &amp; Steiner</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146836"/>
    </mc:Choice>
    <mc:Fallback xmlns="">
      <p:transition spd="slow" advTm="146836"/>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32398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تحظى </a:t>
            </a:r>
            <a:r>
              <a:rPr lang="ar-EG" sz="2000" spc="50" dirty="0">
                <a:latin typeface="Times New Roman" pitchFamily="18" charset="0"/>
                <a:cs typeface="Times New Roman" pitchFamily="18" charset="0"/>
              </a:rPr>
              <a:t>هذه المرحلة بأهمية كبيرة لأنها تعكس التحول من مجرد استيعاب المستهلكين للمعلومات إلى تطوير ارتباط عاطفي وإيجابي مع العلامة التجارية أو </a:t>
            </a:r>
            <a:r>
              <a:rPr lang="ar-EG" sz="2000" spc="50" dirty="0" smtClean="0">
                <a:latin typeface="Times New Roman" pitchFamily="18" charset="0"/>
                <a:cs typeface="Times New Roman" pitchFamily="18" charset="0"/>
              </a:rPr>
              <a:t>المنتج وتشجع </a:t>
            </a:r>
            <a:r>
              <a:rPr lang="ar-EG" sz="2000" spc="50" dirty="0">
                <a:latin typeface="Times New Roman" pitchFamily="18" charset="0"/>
                <a:cs typeface="Times New Roman" pitchFamily="18" charset="0"/>
              </a:rPr>
              <a:t>استراتيجيات التسويق والإعلان الناجحة المستهلكين على تطوير هذا الميل وإدمانه على العلامة التجارية أو المنتج</a:t>
            </a:r>
            <a:r>
              <a:rPr lang="ar-EG" sz="20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لذلك في مرحلة الميل يكون المستهلكون متحمسين ومتفاعلين مع العلامة التجارية أو المنتج، ويعربون عن إيجابية واهتمام كبير بهما. يتمكن المستهلكون من التعبير عن هذا الميل من خلال الثناء على المنتج، ونشر التجارب الإيجابية، وإبداء الدعم والولاء للعلامة التجارية.</a:t>
            </a:r>
            <a:endParaRPr lang="ar-EG" sz="20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89259" y="1412953"/>
            <a:ext cx="3729527" cy="430887"/>
          </a:xfrm>
          <a:prstGeom prst="rect">
            <a:avLst/>
          </a:prstGeom>
          <a:noFill/>
        </p:spPr>
        <p:txBody>
          <a:bodyPr wrap="square" rtlCol="0">
            <a:spAutoFit/>
          </a:bodyPr>
          <a:lstStyle/>
          <a:p>
            <a:pPr lvl="0" algn="ctr" rtl="1"/>
            <a:r>
              <a:rPr lang="ar-EG" sz="2200" b="1" dirty="0">
                <a:solidFill>
                  <a:srgbClr val="00B0F0"/>
                </a:solidFill>
                <a:cs typeface="Times New Roman"/>
              </a:rPr>
              <a:t>مراحل نموذج </a:t>
            </a:r>
            <a:r>
              <a:rPr lang="en-US" sz="2200" b="1" dirty="0" err="1">
                <a:solidFill>
                  <a:srgbClr val="00B0F0"/>
                </a:solidFill>
                <a:cs typeface="Times New Roman"/>
              </a:rPr>
              <a:t>Lavidge</a:t>
            </a:r>
            <a:r>
              <a:rPr lang="en-US" sz="2200" b="1" dirty="0">
                <a:solidFill>
                  <a:srgbClr val="00B0F0"/>
                </a:solidFill>
                <a:cs typeface="Times New Roman"/>
              </a:rPr>
              <a:t> &amp; Steiner</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88357"/>
    </mc:Choice>
    <mc:Fallback xmlns="">
      <p:transition spd="slow" advTm="88357"/>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877985"/>
          </a:xfrm>
          <a:prstGeom prst="rect">
            <a:avLst/>
          </a:prstGeom>
          <a:noFill/>
        </p:spPr>
        <p:txBody>
          <a:bodyPr wrap="square" rtlCol="0">
            <a:spAutoFit/>
          </a:bodyPr>
          <a:lstStyle/>
          <a:p>
            <a:pPr lvl="0" algn="just" rtl="1">
              <a:lnSpc>
                <a:spcPct val="150000"/>
              </a:lnSpc>
            </a:pPr>
            <a:r>
              <a:rPr lang="ar-EG" sz="2200" b="1" u="sng" spc="50" dirty="0">
                <a:latin typeface="Times New Roman" pitchFamily="18" charset="0"/>
                <a:cs typeface="Times New Roman" pitchFamily="18" charset="0"/>
              </a:rPr>
              <a:t>المرحلة </a:t>
            </a:r>
            <a:r>
              <a:rPr lang="ar-EG" sz="2200" b="1" u="sng" spc="50" dirty="0" smtClean="0">
                <a:latin typeface="Times New Roman" pitchFamily="18" charset="0"/>
                <a:cs typeface="Times New Roman" pitchFamily="18" charset="0"/>
              </a:rPr>
              <a:t>الرابعة التفضيل:</a:t>
            </a:r>
          </a:p>
          <a:p>
            <a:pPr marL="342900" lvl="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في </a:t>
            </a:r>
            <a:r>
              <a:rPr lang="ar-EG" sz="2000" spc="50" dirty="0">
                <a:latin typeface="Times New Roman" pitchFamily="18" charset="0"/>
                <a:cs typeface="Times New Roman" pitchFamily="18" charset="0"/>
              </a:rPr>
              <a:t>مرحلة التفضيل، يمكن للمستهلكين التعبير عن ارتباطهم العاطفي بالعلامة التجارية وقد يشمل ذلك مشاركة تجاربهم الإيجابية معها، والترويج لها لدى الآخرين، واختيار منتجاتها بشكل مستمر</a:t>
            </a:r>
            <a:r>
              <a:rPr lang="ar-EG" sz="20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فعلى سبيل المثال: </a:t>
            </a:r>
            <a:r>
              <a:rPr lang="ar-EG" sz="2000" spc="50" dirty="0">
                <a:latin typeface="Times New Roman" pitchFamily="18" charset="0"/>
                <a:cs typeface="Times New Roman" pitchFamily="18" charset="0"/>
              </a:rPr>
              <a:t>في حالة شركة تصنيع السيارات، يمكن للمستهلك تفضيل علامة تجارية معينة بناءً على الجودة </a:t>
            </a:r>
            <a:r>
              <a:rPr lang="ar-EG" sz="2000" spc="50" dirty="0" smtClean="0">
                <a:latin typeface="Times New Roman" pitchFamily="18" charset="0"/>
                <a:cs typeface="Times New Roman" pitchFamily="18" charset="0"/>
              </a:rPr>
              <a:t>الموثوق فيها </a:t>
            </a:r>
            <a:r>
              <a:rPr lang="ar-EG" sz="2000" spc="50" dirty="0">
                <a:latin typeface="Times New Roman" pitchFamily="18" charset="0"/>
                <a:cs typeface="Times New Roman" pitchFamily="18" charset="0"/>
              </a:rPr>
              <a:t>التي تقدمها هذه العلامة والتجارب الإيجابية التي قام بها المستهلكون السابقون.</a:t>
            </a:r>
            <a:endParaRPr lang="ar-EG" sz="2000" spc="50" dirty="0" smtClean="0">
              <a:latin typeface="Times New Roman" pitchFamily="18" charset="0"/>
              <a:cs typeface="Times New Roman" pitchFamily="18" charset="0"/>
            </a:endParaRPr>
          </a:p>
          <a:p>
            <a:pPr lvl="0" algn="just" rtl="1">
              <a:lnSpc>
                <a:spcPct val="150000"/>
              </a:lnSpc>
            </a:pPr>
            <a:r>
              <a:rPr lang="ar-EG" sz="2200" spc="50" dirty="0">
                <a:latin typeface="Times New Roman" pitchFamily="18" charset="0"/>
                <a:cs typeface="Times New Roman" pitchFamily="18" charset="0"/>
              </a:rPr>
              <a:t>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89259" y="1412953"/>
            <a:ext cx="3729527" cy="430887"/>
          </a:xfrm>
          <a:prstGeom prst="rect">
            <a:avLst/>
          </a:prstGeom>
          <a:noFill/>
        </p:spPr>
        <p:txBody>
          <a:bodyPr wrap="square" rtlCol="0">
            <a:spAutoFit/>
          </a:bodyPr>
          <a:lstStyle/>
          <a:p>
            <a:pPr lvl="0" algn="ctr" rtl="1"/>
            <a:r>
              <a:rPr lang="ar-EG" sz="2200" b="1" dirty="0">
                <a:solidFill>
                  <a:srgbClr val="00B0F0"/>
                </a:solidFill>
                <a:cs typeface="Times New Roman"/>
              </a:rPr>
              <a:t>مراحل نموذج </a:t>
            </a:r>
            <a:r>
              <a:rPr lang="en-US" sz="2200" b="1" dirty="0" err="1">
                <a:solidFill>
                  <a:srgbClr val="00B0F0"/>
                </a:solidFill>
                <a:cs typeface="Times New Roman"/>
              </a:rPr>
              <a:t>Lavidge</a:t>
            </a:r>
            <a:r>
              <a:rPr lang="en-US" sz="2200" b="1" dirty="0">
                <a:solidFill>
                  <a:srgbClr val="00B0F0"/>
                </a:solidFill>
                <a:cs typeface="Times New Roman"/>
              </a:rPr>
              <a:t> &amp; Steiner</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644865"/>
      </p:ext>
    </p:extLst>
  </p:cSld>
  <p:clrMapOvr>
    <a:masterClrMapping/>
  </p:clrMapOvr>
  <mc:AlternateContent xmlns:mc="http://schemas.openxmlformats.org/markup-compatibility/2006" xmlns:p14="http://schemas.microsoft.com/office/powerpoint/2010/main">
    <mc:Choice Requires="p14">
      <p:transition spd="slow" p14:dur="2000" advTm="160383"/>
    </mc:Choice>
    <mc:Fallback xmlns="">
      <p:transition spd="slow" advTm="160383"/>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031325"/>
          </a:xfrm>
          <a:prstGeom prst="rect">
            <a:avLst/>
          </a:prstGeom>
          <a:noFill/>
        </p:spPr>
        <p:txBody>
          <a:bodyPr wrap="square" rtlCol="0">
            <a:spAutoFit/>
          </a:bodyPr>
          <a:lstStyle/>
          <a:p>
            <a:pPr lvl="0" algn="just" rtl="1">
              <a:lnSpc>
                <a:spcPct val="150000"/>
              </a:lnSpc>
            </a:pPr>
            <a:r>
              <a:rPr lang="ar-EG" sz="2400" b="1" u="sng" spc="50" dirty="0">
                <a:latin typeface="Times New Roman" pitchFamily="18" charset="0"/>
                <a:cs typeface="Times New Roman" pitchFamily="18" charset="0"/>
              </a:rPr>
              <a:t>المرحلة </a:t>
            </a:r>
            <a:r>
              <a:rPr lang="ar-EG" sz="2400" b="1" u="sng" spc="50" dirty="0" smtClean="0">
                <a:latin typeface="Times New Roman" pitchFamily="18" charset="0"/>
                <a:cs typeface="Times New Roman" pitchFamily="18" charset="0"/>
              </a:rPr>
              <a:t>الخامسة الاقتناع:</a:t>
            </a:r>
          </a:p>
          <a:p>
            <a:pPr marL="342900" lvl="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يمكن </a:t>
            </a:r>
            <a:r>
              <a:rPr lang="ar-EG" sz="2000" spc="50" dirty="0">
                <a:latin typeface="Times New Roman" pitchFamily="18" charset="0"/>
                <a:cs typeface="Times New Roman" pitchFamily="18" charset="0"/>
              </a:rPr>
              <a:t>لمفهوم الاقتناع </a:t>
            </a:r>
            <a:r>
              <a:rPr lang="ar-EG" sz="2000" spc="50" dirty="0" smtClean="0">
                <a:latin typeface="Times New Roman" pitchFamily="18" charset="0"/>
                <a:cs typeface="Times New Roman" pitchFamily="18" charset="0"/>
              </a:rPr>
              <a:t>أن يتضمن </a:t>
            </a:r>
            <a:r>
              <a:rPr lang="ar-EG" sz="2000" spc="50" dirty="0">
                <a:latin typeface="Times New Roman" pitchFamily="18" charset="0"/>
                <a:cs typeface="Times New Roman" pitchFamily="18" charset="0"/>
              </a:rPr>
              <a:t>عملية تغيير المعتقدات أو الاتجاهات لدى المستهلكين نحو العلامة التجارية أو المنتج. </a:t>
            </a:r>
            <a:r>
              <a:rPr lang="ar-EG" sz="2000" spc="50" dirty="0" smtClean="0">
                <a:latin typeface="Times New Roman" pitchFamily="18" charset="0"/>
                <a:cs typeface="Times New Roman" pitchFamily="18" charset="0"/>
              </a:rPr>
              <a:t>ففي النموذج </a:t>
            </a:r>
            <a:r>
              <a:rPr lang="ar-EG" sz="2000" spc="50" dirty="0">
                <a:latin typeface="Times New Roman" pitchFamily="18" charset="0"/>
                <a:cs typeface="Times New Roman" pitchFamily="18" charset="0"/>
              </a:rPr>
              <a:t>يتم ذلك عادة من خلال استخدام تطبيقات الإعلان وتوجيه الرسالة لتأثير الجمهور وتغيير وجهات نظرهم.</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89259" y="1412953"/>
            <a:ext cx="3729527" cy="430887"/>
          </a:xfrm>
          <a:prstGeom prst="rect">
            <a:avLst/>
          </a:prstGeom>
          <a:noFill/>
        </p:spPr>
        <p:txBody>
          <a:bodyPr wrap="square" rtlCol="0">
            <a:spAutoFit/>
          </a:bodyPr>
          <a:lstStyle/>
          <a:p>
            <a:pPr lvl="0" algn="ctr" rtl="1"/>
            <a:r>
              <a:rPr lang="ar-EG" sz="2200" b="1" dirty="0">
                <a:solidFill>
                  <a:srgbClr val="00B0F0"/>
                </a:solidFill>
                <a:cs typeface="Times New Roman"/>
              </a:rPr>
              <a:t>مراحل نموذج </a:t>
            </a:r>
            <a:r>
              <a:rPr lang="en-US" sz="2200" b="1" dirty="0" err="1">
                <a:solidFill>
                  <a:srgbClr val="00B0F0"/>
                </a:solidFill>
                <a:cs typeface="Times New Roman"/>
              </a:rPr>
              <a:t>Lavidge</a:t>
            </a:r>
            <a:r>
              <a:rPr lang="en-US" sz="2200" b="1" dirty="0">
                <a:solidFill>
                  <a:srgbClr val="00B0F0"/>
                </a:solidFill>
                <a:cs typeface="Times New Roman"/>
              </a:rPr>
              <a:t> &amp; Steiner</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644865"/>
      </p:ext>
    </p:extLst>
  </p:cSld>
  <p:clrMapOvr>
    <a:masterClrMapping/>
  </p:clrMapOvr>
  <mc:AlternateContent xmlns:mc="http://schemas.openxmlformats.org/markup-compatibility/2006" xmlns:p14="http://schemas.microsoft.com/office/powerpoint/2010/main">
    <mc:Choice Requires="p14">
      <p:transition spd="slow" p14:dur="2000" advTm="81195"/>
    </mc:Choice>
    <mc:Fallback xmlns="">
      <p:transition spd="slow" advTm="81195"/>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89229"/>
            <a:ext cx="8417320" cy="332398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ففي مرحلة الوعى والمعرفة </a:t>
            </a:r>
            <a:r>
              <a:rPr lang="ar-EG" sz="2000" spc="50" dirty="0">
                <a:latin typeface="Times New Roman" pitchFamily="18" charset="0"/>
                <a:cs typeface="Times New Roman" pitchFamily="18" charset="0"/>
              </a:rPr>
              <a:t>يتعرف المستهلكون على العلامة التجارية أو المنتج ويستوعبون المعلومات حولها. بعد </a:t>
            </a:r>
            <a:r>
              <a:rPr lang="ar-EG" sz="2000" spc="50" dirty="0" smtClean="0">
                <a:latin typeface="Times New Roman" pitchFamily="18" charset="0"/>
                <a:cs typeface="Times New Roman" pitchFamily="18" charset="0"/>
              </a:rPr>
              <a:t>ذلك </a:t>
            </a:r>
            <a:r>
              <a:rPr lang="ar-EG" sz="2000" spc="50" dirty="0">
                <a:latin typeface="Times New Roman" pitchFamily="18" charset="0"/>
                <a:cs typeface="Times New Roman" pitchFamily="18" charset="0"/>
              </a:rPr>
              <a:t>ينتقل المستهلكون إلى مرحلة الميل أو </a:t>
            </a:r>
            <a:r>
              <a:rPr lang="ar-EG" sz="2000" spc="50" dirty="0" smtClean="0">
                <a:latin typeface="Times New Roman" pitchFamily="18" charset="0"/>
                <a:cs typeface="Times New Roman" pitchFamily="18" charset="0"/>
              </a:rPr>
              <a:t>الحب ثم التفضيل </a:t>
            </a:r>
            <a:r>
              <a:rPr lang="ar-EG" sz="2000" spc="50" dirty="0">
                <a:latin typeface="Times New Roman" pitchFamily="18" charset="0"/>
                <a:cs typeface="Times New Roman" pitchFamily="18" charset="0"/>
              </a:rPr>
              <a:t>حيث يتطور اهتمامهم بالعلامة التجارية ويشعرون بالإيجابية </a:t>
            </a:r>
            <a:r>
              <a:rPr lang="ar-EG" sz="2000" spc="50" dirty="0" smtClean="0">
                <a:latin typeface="Times New Roman" pitchFamily="18" charset="0"/>
                <a:cs typeface="Times New Roman" pitchFamily="18" charset="0"/>
              </a:rPr>
              <a:t>تجاه المنتج أو الخدمة المعلن عنها.</a:t>
            </a:r>
          </a:p>
          <a:p>
            <a:pPr marL="342900" lvl="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من هنا يأتي دور </a:t>
            </a:r>
            <a:r>
              <a:rPr lang="ar-EG" sz="2000" spc="50" dirty="0">
                <a:latin typeface="Times New Roman" pitchFamily="18" charset="0"/>
                <a:cs typeface="Times New Roman" pitchFamily="18" charset="0"/>
              </a:rPr>
              <a:t>الإقناع في تعزيز تفضيل المستهلكين للعلامة التجارية أو المنتج. </a:t>
            </a:r>
            <a:r>
              <a:rPr lang="ar-EG" sz="2000" spc="50" dirty="0" smtClean="0">
                <a:latin typeface="Times New Roman" pitchFamily="18" charset="0"/>
                <a:cs typeface="Times New Roman" pitchFamily="18" charset="0"/>
              </a:rPr>
              <a:t>حيث يمكن </a:t>
            </a:r>
            <a:r>
              <a:rPr lang="ar-EG" sz="2000" spc="50" dirty="0">
                <a:latin typeface="Times New Roman" pitchFamily="18" charset="0"/>
                <a:cs typeface="Times New Roman" pitchFamily="18" charset="0"/>
              </a:rPr>
              <a:t>تحقيق ذلك من خلال استخدام تقنيات الإعلان والتسويق المباشر، وإبراز الفوائد </a:t>
            </a:r>
            <a:r>
              <a:rPr lang="ar-EG" sz="2000" spc="50" dirty="0" smtClean="0">
                <a:latin typeface="Times New Roman" pitchFamily="18" charset="0"/>
                <a:cs typeface="Times New Roman" pitchFamily="18" charset="0"/>
              </a:rPr>
              <a:t>والمميزات </a:t>
            </a:r>
            <a:r>
              <a:rPr lang="ar-EG" sz="2000" spc="50" dirty="0">
                <a:latin typeface="Times New Roman" pitchFamily="18" charset="0"/>
                <a:cs typeface="Times New Roman" pitchFamily="18" charset="0"/>
              </a:rPr>
              <a:t>التي تميز العلامة التجارية عن منافسيها، وإقناع المستهلكين بأن العلامة التجارية تلبي احتياجاتهم وتلبي توقعاتهم بشكل أفضل.</a:t>
            </a:r>
            <a:endParaRPr lang="ar-EG"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89259" y="1412953"/>
            <a:ext cx="3729527" cy="430887"/>
          </a:xfrm>
          <a:prstGeom prst="rect">
            <a:avLst/>
          </a:prstGeom>
          <a:noFill/>
        </p:spPr>
        <p:txBody>
          <a:bodyPr wrap="square" rtlCol="0">
            <a:spAutoFit/>
          </a:bodyPr>
          <a:lstStyle/>
          <a:p>
            <a:pPr lvl="0" algn="ctr" rtl="1"/>
            <a:r>
              <a:rPr lang="ar-EG" sz="2200" b="1" dirty="0">
                <a:solidFill>
                  <a:srgbClr val="00B0F0"/>
                </a:solidFill>
                <a:cs typeface="Times New Roman"/>
              </a:rPr>
              <a:t>مراحل نموذج </a:t>
            </a:r>
            <a:r>
              <a:rPr lang="en-US" sz="2200" b="1" dirty="0" err="1">
                <a:solidFill>
                  <a:srgbClr val="00B0F0"/>
                </a:solidFill>
                <a:cs typeface="Times New Roman"/>
              </a:rPr>
              <a:t>Lavidge</a:t>
            </a:r>
            <a:r>
              <a:rPr lang="en-US" sz="2200" b="1" dirty="0">
                <a:solidFill>
                  <a:srgbClr val="00B0F0"/>
                </a:solidFill>
                <a:cs typeface="Times New Roman"/>
              </a:rPr>
              <a:t> &amp; Steiner</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644865"/>
      </p:ext>
    </p:extLst>
  </p:cSld>
  <p:clrMapOvr>
    <a:masterClrMapping/>
  </p:clrMapOvr>
  <mc:AlternateContent xmlns:mc="http://schemas.openxmlformats.org/markup-compatibility/2006" xmlns:p14="http://schemas.microsoft.com/office/powerpoint/2010/main">
    <mc:Choice Requires="p14">
      <p:transition spd="slow" p14:dur="2000" advTm="192194"/>
    </mc:Choice>
    <mc:Fallback xmlns="">
      <p:transition spd="slow" advTm="19219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139321"/>
          </a:xfrm>
          <a:prstGeom prst="rect">
            <a:avLst/>
          </a:prstGeom>
          <a:noFill/>
        </p:spPr>
        <p:txBody>
          <a:bodyPr wrap="square" rtlCol="0">
            <a:spAutoFit/>
          </a:bodyPr>
          <a:lstStyle/>
          <a:p>
            <a:pPr lvl="0" algn="just" rtl="1">
              <a:lnSpc>
                <a:spcPct val="150000"/>
              </a:lnSpc>
            </a:pPr>
            <a:r>
              <a:rPr lang="ar-EG" sz="2200" b="1" u="sng" spc="50" dirty="0">
                <a:latin typeface="Times New Roman" pitchFamily="18" charset="0"/>
                <a:cs typeface="Times New Roman" pitchFamily="18" charset="0"/>
              </a:rPr>
              <a:t>المرحلة </a:t>
            </a:r>
            <a:r>
              <a:rPr lang="ar-EG" sz="2200" b="1" u="sng" spc="50" dirty="0" smtClean="0">
                <a:latin typeface="Times New Roman" pitchFamily="18" charset="0"/>
                <a:cs typeface="Times New Roman" pitchFamily="18" charset="0"/>
              </a:rPr>
              <a:t>السادسة الشراء:</a:t>
            </a:r>
          </a:p>
          <a:p>
            <a:pPr marL="342900" lvl="0" indent="-342900" algn="just" rtl="1">
              <a:lnSpc>
                <a:spcPct val="150000"/>
              </a:lnSpc>
              <a:buFont typeface="Wingdings" pitchFamily="2" charset="2"/>
              <a:buChar char="Ø"/>
            </a:pPr>
            <a:r>
              <a:rPr lang="ar-EG" sz="2200" spc="50" dirty="0" smtClean="0">
                <a:latin typeface="Times New Roman" pitchFamily="18" charset="0"/>
                <a:cs typeface="Times New Roman" pitchFamily="18" charset="0"/>
              </a:rPr>
              <a:t>يتم </a:t>
            </a:r>
            <a:r>
              <a:rPr lang="ar-EG" sz="2200" spc="50" dirty="0">
                <a:latin typeface="Times New Roman" pitchFamily="18" charset="0"/>
                <a:cs typeface="Times New Roman" pitchFamily="18" charset="0"/>
              </a:rPr>
              <a:t>تفسير هذه المرحلة بأنها الخطوة التي يتخذها المستهلك لشراء أو اقتناء المنتج بعد أن تم تنمية اهتمامه وإقناعه بالعلامة التجارية أو المنتج</a:t>
            </a:r>
            <a:r>
              <a:rPr lang="ar-EG" sz="22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200" spc="50" dirty="0" smtClean="0">
                <a:latin typeface="Times New Roman" pitchFamily="18" charset="0"/>
                <a:cs typeface="Times New Roman" pitchFamily="18" charset="0"/>
              </a:rPr>
              <a:t>في </a:t>
            </a:r>
            <a:r>
              <a:rPr lang="ar-EG" sz="2200" spc="50" dirty="0">
                <a:latin typeface="Times New Roman" pitchFamily="18" charset="0"/>
                <a:cs typeface="Times New Roman" pitchFamily="18" charset="0"/>
              </a:rPr>
              <a:t>مرحلة </a:t>
            </a:r>
            <a:r>
              <a:rPr lang="ar-EG" sz="2200" spc="50" dirty="0" smtClean="0">
                <a:latin typeface="Times New Roman" pitchFamily="18" charset="0"/>
                <a:cs typeface="Times New Roman" pitchFamily="18" charset="0"/>
              </a:rPr>
              <a:t>الشراء، </a:t>
            </a:r>
            <a:r>
              <a:rPr lang="ar-EG" sz="2200" spc="50" dirty="0">
                <a:latin typeface="Times New Roman" pitchFamily="18" charset="0"/>
                <a:cs typeface="Times New Roman" pitchFamily="18" charset="0"/>
              </a:rPr>
              <a:t>يقوم المستهلك باتخاذ قرار الشراء والتصرف الفعلي للاقتناء. </a:t>
            </a:r>
            <a:r>
              <a:rPr lang="ar-EG" sz="2200" spc="50" dirty="0" smtClean="0">
                <a:latin typeface="Times New Roman" pitchFamily="18" charset="0"/>
                <a:cs typeface="Times New Roman" pitchFamily="18" charset="0"/>
              </a:rPr>
              <a:t>حيث يعتمد </a:t>
            </a:r>
            <a:r>
              <a:rPr lang="ar-EG" sz="2200" spc="50" dirty="0">
                <a:latin typeface="Times New Roman" pitchFamily="18" charset="0"/>
                <a:cs typeface="Times New Roman" pitchFamily="18" charset="0"/>
              </a:rPr>
              <a:t>هذا القرار بناءً على النواحي الاقتصادية والمنفعة الشخصية التي يتوقعها المستهلك من المنتج.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89259" y="1412953"/>
            <a:ext cx="3729527" cy="430887"/>
          </a:xfrm>
          <a:prstGeom prst="rect">
            <a:avLst/>
          </a:prstGeom>
          <a:noFill/>
        </p:spPr>
        <p:txBody>
          <a:bodyPr wrap="square" rtlCol="0">
            <a:spAutoFit/>
          </a:bodyPr>
          <a:lstStyle/>
          <a:p>
            <a:pPr lvl="0" algn="ctr" rtl="1"/>
            <a:r>
              <a:rPr lang="ar-EG" sz="2200" b="1" dirty="0">
                <a:solidFill>
                  <a:srgbClr val="00B0F0"/>
                </a:solidFill>
                <a:cs typeface="Times New Roman"/>
              </a:rPr>
              <a:t>مراحل نموذج </a:t>
            </a:r>
            <a:r>
              <a:rPr lang="en-US" sz="2200" b="1" dirty="0" err="1">
                <a:solidFill>
                  <a:srgbClr val="00B0F0"/>
                </a:solidFill>
                <a:cs typeface="Times New Roman"/>
              </a:rPr>
              <a:t>Lavidge</a:t>
            </a:r>
            <a:r>
              <a:rPr lang="en-US" sz="2200" b="1" dirty="0">
                <a:solidFill>
                  <a:srgbClr val="00B0F0"/>
                </a:solidFill>
                <a:cs typeface="Times New Roman"/>
              </a:rPr>
              <a:t> &amp; Steiner</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6550674"/>
      </p:ext>
    </p:extLst>
  </p:cSld>
  <p:clrMapOvr>
    <a:masterClrMapping/>
  </p:clrMapOvr>
  <mc:AlternateContent xmlns:mc="http://schemas.openxmlformats.org/markup-compatibility/2006" xmlns:p14="http://schemas.microsoft.com/office/powerpoint/2010/main">
    <mc:Choice Requires="p14">
      <p:transition spd="slow" p14:dur="2000" advTm="92122"/>
    </mc:Choice>
    <mc:Fallback xmlns="">
      <p:transition spd="slow" advTm="9212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123658"/>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200" spc="50" dirty="0" smtClean="0">
                <a:latin typeface="Times New Roman" pitchFamily="18" charset="0"/>
                <a:cs typeface="Times New Roman" pitchFamily="18" charset="0"/>
              </a:rPr>
              <a:t>ففي </a:t>
            </a:r>
            <a:r>
              <a:rPr lang="ar-EG" sz="2200" spc="50" dirty="0">
                <a:latin typeface="Times New Roman" pitchFamily="18" charset="0"/>
                <a:cs typeface="Times New Roman" pitchFamily="18" charset="0"/>
              </a:rPr>
              <a:t>هذه المرحلة، يتم التأكيد على التفاعل الفعلي مع العلامة التجارية أو المنتج عن طريق الشراء. وهذا يعني أن المستهلك يقوم بإتمام عملية الشراء ويحصل على المنتج. </a:t>
            </a:r>
            <a:r>
              <a:rPr lang="ar-EG" sz="2200" spc="50" dirty="0" smtClean="0">
                <a:latin typeface="Times New Roman" pitchFamily="18" charset="0"/>
                <a:cs typeface="Times New Roman" pitchFamily="18" charset="0"/>
              </a:rPr>
              <a:t>حيث يمكن </a:t>
            </a:r>
            <a:r>
              <a:rPr lang="ar-EG" sz="2200" spc="50" dirty="0">
                <a:latin typeface="Times New Roman" pitchFamily="18" charset="0"/>
                <a:cs typeface="Times New Roman" pitchFamily="18" charset="0"/>
              </a:rPr>
              <a:t>أن تكون العوامل المؤثرة في هذه المرحلة </a:t>
            </a:r>
            <a:r>
              <a:rPr lang="ar-EG" sz="2200" spc="50" dirty="0" smtClean="0">
                <a:latin typeface="Times New Roman" pitchFamily="18" charset="0"/>
                <a:cs typeface="Times New Roman" pitchFamily="18" charset="0"/>
              </a:rPr>
              <a:t>هى </a:t>
            </a:r>
            <a:r>
              <a:rPr lang="ar-EG" sz="2200" spc="50" dirty="0">
                <a:latin typeface="Times New Roman" pitchFamily="18" charset="0"/>
                <a:cs typeface="Times New Roman" pitchFamily="18" charset="0"/>
              </a:rPr>
              <a:t>السعر، </a:t>
            </a:r>
            <a:r>
              <a:rPr lang="ar-EG" sz="2200" spc="50" dirty="0" smtClean="0">
                <a:latin typeface="Times New Roman" pitchFamily="18" charset="0"/>
                <a:cs typeface="Times New Roman" pitchFamily="18" charset="0"/>
              </a:rPr>
              <a:t>وسهولة </a:t>
            </a:r>
            <a:r>
              <a:rPr lang="ar-EG" sz="2200" spc="50" dirty="0">
                <a:latin typeface="Times New Roman" pitchFamily="18" charset="0"/>
                <a:cs typeface="Times New Roman" pitchFamily="18" charset="0"/>
              </a:rPr>
              <a:t>الحصول على </a:t>
            </a:r>
            <a:r>
              <a:rPr lang="ar-EG" sz="2200" spc="50" dirty="0" smtClean="0">
                <a:latin typeface="Times New Roman" pitchFamily="18" charset="0"/>
                <a:cs typeface="Times New Roman" pitchFamily="18" charset="0"/>
              </a:rPr>
              <a:t>المنتج.</a:t>
            </a:r>
            <a:endParaRPr lang="ar-EG" sz="22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89259" y="1412953"/>
            <a:ext cx="3729527" cy="430887"/>
          </a:xfrm>
          <a:prstGeom prst="rect">
            <a:avLst/>
          </a:prstGeom>
          <a:noFill/>
        </p:spPr>
        <p:txBody>
          <a:bodyPr wrap="square" rtlCol="0">
            <a:spAutoFit/>
          </a:bodyPr>
          <a:lstStyle/>
          <a:p>
            <a:pPr lvl="0" algn="ctr" rtl="1"/>
            <a:r>
              <a:rPr lang="ar-EG" sz="2200" b="1" dirty="0">
                <a:solidFill>
                  <a:srgbClr val="00B0F0"/>
                </a:solidFill>
                <a:cs typeface="Times New Roman"/>
              </a:rPr>
              <a:t>مراحل نموذج </a:t>
            </a:r>
            <a:r>
              <a:rPr lang="en-US" sz="2200" b="1" dirty="0" err="1">
                <a:solidFill>
                  <a:srgbClr val="00B0F0"/>
                </a:solidFill>
                <a:cs typeface="Times New Roman"/>
              </a:rPr>
              <a:t>Lavidge</a:t>
            </a:r>
            <a:r>
              <a:rPr lang="en-US" sz="2200" b="1" dirty="0">
                <a:solidFill>
                  <a:srgbClr val="00B0F0"/>
                </a:solidFill>
                <a:cs typeface="Times New Roman"/>
              </a:rPr>
              <a:t> &amp; Steiner</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3696299"/>
      </p:ext>
    </p:extLst>
  </p:cSld>
  <p:clrMapOvr>
    <a:masterClrMapping/>
  </p:clrMapOvr>
  <mc:AlternateContent xmlns:mc="http://schemas.openxmlformats.org/markup-compatibility/2006" xmlns:p14="http://schemas.microsoft.com/office/powerpoint/2010/main">
    <mc:Choice Requires="p14">
      <p:transition spd="slow" p14:dur="2000" advTm="161186"/>
    </mc:Choice>
    <mc:Fallback xmlns="">
      <p:transition spd="slow" advTm="16118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89259" y="1412953"/>
            <a:ext cx="4407444" cy="430887"/>
          </a:xfrm>
          <a:prstGeom prst="rect">
            <a:avLst/>
          </a:prstGeom>
          <a:noFill/>
        </p:spPr>
        <p:txBody>
          <a:bodyPr wrap="square" rtlCol="0">
            <a:spAutoFit/>
          </a:bodyPr>
          <a:lstStyle/>
          <a:p>
            <a:pPr lvl="0" algn="ctr" rtl="1"/>
            <a:r>
              <a:rPr lang="ar-EG" sz="2200" b="1" dirty="0" smtClean="0">
                <a:solidFill>
                  <a:srgbClr val="00B0F0"/>
                </a:solidFill>
                <a:cs typeface="Times New Roman"/>
              </a:rPr>
              <a:t>حالة عملية عن نموذج </a:t>
            </a:r>
            <a:r>
              <a:rPr lang="en-US" sz="2200" b="1" dirty="0" err="1">
                <a:solidFill>
                  <a:srgbClr val="00B0F0"/>
                </a:solidFill>
                <a:cs typeface="Times New Roman"/>
              </a:rPr>
              <a:t>Lavidge</a:t>
            </a:r>
            <a:r>
              <a:rPr lang="en-US" sz="2200" b="1" dirty="0">
                <a:solidFill>
                  <a:srgbClr val="00B0F0"/>
                </a:solidFill>
                <a:cs typeface="Times New Roman"/>
              </a:rPr>
              <a:t> &amp; Steiner</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3"/>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5060731" y="2670038"/>
            <a:ext cx="4203894" cy="2792672"/>
          </a:xfrm>
          <a:prstGeom prst="rect">
            <a:avLst/>
          </a:prstGeom>
          <a:solidFill>
            <a:srgbClr val="FFFFFF">
              <a:shade val="85000"/>
            </a:srgbClr>
          </a:solidFill>
          <a:ln w="19050" cap="sq">
            <a:solidFill>
              <a:schemeClr val="accent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20" name="TextBox 19">
            <a:extLst>
              <a:ext uri="{FF2B5EF4-FFF2-40B4-BE49-F238E27FC236}">
                <a16:creationId xmlns="" xmlns:a16="http://schemas.microsoft.com/office/drawing/2014/main" id="{4527402C-3F97-690D-9C20-A459E375AEB7}"/>
              </a:ext>
            </a:extLst>
          </p:cNvPr>
          <p:cNvSpPr txBox="1"/>
          <p:nvPr/>
        </p:nvSpPr>
        <p:spPr>
          <a:xfrm>
            <a:off x="3598250" y="2045080"/>
            <a:ext cx="8417320" cy="539378"/>
          </a:xfrm>
          <a:prstGeom prst="rect">
            <a:avLst/>
          </a:prstGeom>
          <a:noFill/>
        </p:spPr>
        <p:txBody>
          <a:bodyPr wrap="square" rtlCol="0">
            <a:spAutoFit/>
          </a:bodyPr>
          <a:lstStyle/>
          <a:p>
            <a:pPr marL="231775" indent="-231775" algn="just" rtl="1">
              <a:lnSpc>
                <a:spcPct val="150000"/>
              </a:lnSpc>
              <a:buFont typeface="Arial" pitchFamily="34" charset="0"/>
              <a:buChar char="•"/>
            </a:pPr>
            <a:r>
              <a:rPr lang="ar-EG" sz="2200" b="1" u="sng" spc="20" dirty="0">
                <a:effectLst>
                  <a:outerShdw blurRad="38100" dist="38100" dir="2700000" algn="tl">
                    <a:srgbClr val="000000">
                      <a:alpha val="43137"/>
                    </a:srgbClr>
                  </a:outerShdw>
                </a:effectLst>
                <a:latin typeface="Times New Roman" pitchFamily="18" charset="0"/>
                <a:cs typeface="Times New Roman" pitchFamily="18" charset="0"/>
              </a:rPr>
              <a:t>حالة عملية عن نموذج </a:t>
            </a:r>
            <a:r>
              <a:rPr lang="en-US" sz="2200" b="1" u="sng" spc="20" dirty="0" err="1" smtClean="0">
                <a:effectLst>
                  <a:outerShdw blurRad="38100" dist="38100" dir="2700000" algn="tl">
                    <a:srgbClr val="000000">
                      <a:alpha val="43137"/>
                    </a:srgbClr>
                  </a:outerShdw>
                </a:effectLst>
                <a:latin typeface="Times New Roman" pitchFamily="18" charset="0"/>
                <a:cs typeface="Times New Roman" pitchFamily="18" charset="0"/>
              </a:rPr>
              <a:t>Lavidge</a:t>
            </a:r>
            <a:r>
              <a:rPr lang="en-US" sz="2200" b="1" u="sng" spc="20"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2200" b="1" u="sng" spc="20" dirty="0">
                <a:effectLst>
                  <a:outerShdw blurRad="38100" dist="38100" dir="2700000" algn="tl">
                    <a:srgbClr val="000000">
                      <a:alpha val="43137"/>
                    </a:srgbClr>
                  </a:outerShdw>
                </a:effectLst>
                <a:latin typeface="Times New Roman" pitchFamily="18" charset="0"/>
                <a:cs typeface="Times New Roman" pitchFamily="18" charset="0"/>
              </a:rPr>
              <a:t>&amp; </a:t>
            </a:r>
            <a:r>
              <a:rPr lang="en-US" sz="2200" b="1" u="sng" spc="20" dirty="0" smtClean="0">
                <a:effectLst>
                  <a:outerShdw blurRad="38100" dist="38100" dir="2700000" algn="tl">
                    <a:srgbClr val="000000">
                      <a:alpha val="43137"/>
                    </a:srgbClr>
                  </a:outerShdw>
                </a:effectLst>
                <a:latin typeface="Times New Roman" pitchFamily="18" charset="0"/>
                <a:cs typeface="Times New Roman" pitchFamily="18" charset="0"/>
              </a:rPr>
              <a:t>Steiner</a:t>
            </a:r>
            <a:r>
              <a:rPr lang="ar-EG" sz="2200" b="1" u="sng" spc="20" dirty="0" smtClean="0">
                <a:effectLst>
                  <a:outerShdw blurRad="38100" dist="38100" dir="2700000" algn="tl">
                    <a:srgbClr val="000000">
                      <a:alpha val="43137"/>
                    </a:srgbClr>
                  </a:outerShdw>
                </a:effectLst>
                <a:latin typeface="Times New Roman" pitchFamily="18" charset="0"/>
                <a:cs typeface="Times New Roman" pitchFamily="18" charset="0"/>
              </a:rPr>
              <a:t>:</a:t>
            </a:r>
            <a:endParaRPr lang="en-US" sz="2200" b="1" u="sng" spc="20"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21" name="TextBox 20"/>
          <p:cNvSpPr txBox="1"/>
          <p:nvPr/>
        </p:nvSpPr>
        <p:spPr>
          <a:xfrm>
            <a:off x="3880215" y="5549460"/>
            <a:ext cx="6564925" cy="400110"/>
          </a:xfrm>
          <a:prstGeom prst="rect">
            <a:avLst/>
          </a:prstGeom>
          <a:noFill/>
        </p:spPr>
        <p:txBody>
          <a:bodyPr wrap="square" rtlCol="0">
            <a:spAutoFit/>
          </a:bodyPr>
          <a:lstStyle/>
          <a:p>
            <a:pPr algn="ctr" rtl="1"/>
            <a:r>
              <a:rPr lang="ar-EG" sz="2000" b="1" dirty="0" smtClean="0">
                <a:solidFill>
                  <a:schemeClr val="accent1"/>
                </a:solidFill>
                <a:cs typeface="+mj-cs"/>
              </a:rPr>
              <a:t>إعلان البنك العربي</a:t>
            </a:r>
          </a:p>
        </p:txBody>
      </p:sp>
    </p:spTree>
    <p:extLst>
      <p:ext uri="{BB962C8B-B14F-4D97-AF65-F5344CB8AC3E}">
        <p14:creationId xmlns:p14="http://schemas.microsoft.com/office/powerpoint/2010/main" val="1745005813"/>
      </p:ext>
    </p:extLst>
  </p:cSld>
  <p:clrMapOvr>
    <a:masterClrMapping/>
  </p:clrMapOvr>
  <mc:AlternateContent xmlns:mc="http://schemas.openxmlformats.org/markup-compatibility/2006" xmlns:p14="http://schemas.microsoft.com/office/powerpoint/2010/main">
    <mc:Choice Requires="p14">
      <p:transition spd="slow" p14:dur="2000" advTm="161186"/>
    </mc:Choice>
    <mc:Fallback xmlns="">
      <p:transition spd="slow" advTm="16118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210235" y="1117694"/>
            <a:ext cx="2775119" cy="461665"/>
          </a:xfrm>
          <a:prstGeom prst="rect">
            <a:avLst/>
          </a:prstGeom>
          <a:noFill/>
        </p:spPr>
        <p:txBody>
          <a:bodyPr wrap="none" rtlCol="0">
            <a:spAutoFit/>
          </a:bodyPr>
          <a:lstStyle/>
          <a:p>
            <a:pPr lvl="0" algn="just" rtl="1"/>
            <a:r>
              <a:rPr lang="ar-EG" sz="2400" b="1" dirty="0" smtClean="0">
                <a:solidFill>
                  <a:srgbClr val="00B0F0"/>
                </a:solidFill>
                <a:latin typeface="Times New Roman" pitchFamily="18" charset="0"/>
                <a:cs typeface="Times New Roman" pitchFamily="18" charset="0"/>
              </a:rPr>
              <a:t>نموذج </a:t>
            </a:r>
            <a:r>
              <a:rPr lang="en-US" sz="2400" b="1" dirty="0" smtClean="0">
                <a:solidFill>
                  <a:srgbClr val="00B0F0"/>
                </a:solidFill>
                <a:latin typeface="Times New Roman" pitchFamily="18" charset="0"/>
                <a:cs typeface="Times New Roman" pitchFamily="18" charset="0"/>
              </a:rPr>
              <a:t>Belch </a:t>
            </a:r>
            <a:r>
              <a:rPr lang="ar-EG" sz="2400" b="1" dirty="0" smtClean="0">
                <a:solidFill>
                  <a:srgbClr val="00B0F0"/>
                </a:solidFill>
                <a:latin typeface="Times New Roman" pitchFamily="18" charset="0"/>
                <a:cs typeface="Times New Roman" pitchFamily="18" charset="0"/>
              </a:rPr>
              <a:t>&amp; </a:t>
            </a:r>
            <a:r>
              <a:rPr lang="en-US" sz="2400" b="1" dirty="0" smtClean="0">
                <a:solidFill>
                  <a:srgbClr val="00B0F0"/>
                </a:solidFill>
                <a:latin typeface="Times New Roman" pitchFamily="18" charset="0"/>
                <a:cs typeface="Times New Roman" pitchFamily="18" charset="0"/>
              </a:rPr>
              <a:t>Belch</a:t>
            </a:r>
            <a:endParaRPr lang="en-US" sz="2400" b="1" dirty="0">
              <a:solidFill>
                <a:srgbClr val="00B0F0"/>
              </a:solidFill>
              <a:latin typeface="Tajawal Medium" panose="00000600000000000000" pitchFamily="2" charset="-78"/>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p:cNvPicPr>
            <a:picLocks noGrp="1" noChangeAspect="1" noChangeArrowheads="1"/>
          </p:cNvPicPr>
          <p:nvPr>
            <p:ph type="pic" sz="quarter" idx="10"/>
          </p:nvPr>
        </p:nvPicPr>
        <p:blipFill>
          <a:blip r:embed="rId4">
            <a:extLst>
              <a:ext uri="{28A0092B-C50C-407E-A947-70E740481C1C}">
                <a14:useLocalDpi xmlns:a14="http://schemas.microsoft.com/office/drawing/2010/main" val="0"/>
              </a:ext>
            </a:extLst>
          </a:blip>
          <a:srcRect t="87" b="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93786"/>
      </p:ext>
    </p:extLst>
  </p:cSld>
  <p:clrMapOvr>
    <a:masterClrMapping/>
  </p:clrMapOvr>
  <mc:AlternateContent xmlns:mc="http://schemas.openxmlformats.org/markup-compatibility/2006" xmlns:p14="http://schemas.microsoft.com/office/powerpoint/2010/main">
    <mc:Choice Requires="p14">
      <p:transition spd="slow" p14:dur="2000" advTm="16960"/>
    </mc:Choice>
    <mc:Fallback xmlns="">
      <p:transition spd="slow" advTm="169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09608" y="1412953"/>
            <a:ext cx="2972783" cy="461665"/>
          </a:xfrm>
          <a:prstGeom prst="rect">
            <a:avLst/>
          </a:prstGeom>
          <a:noFill/>
        </p:spPr>
        <p:txBody>
          <a:bodyPr wrap="square" rtlCol="0">
            <a:spAutoFit/>
          </a:bodyPr>
          <a:lstStyle/>
          <a:p>
            <a:pPr lvl="0" algn="ctr" rtl="1"/>
            <a:r>
              <a:rPr lang="ar-EG" sz="2400" b="1" dirty="0">
                <a:solidFill>
                  <a:srgbClr val="00B0F0"/>
                </a:solidFill>
                <a:latin typeface="Times New Roman" pitchFamily="18" charset="0"/>
                <a:cs typeface="Times New Roman" pitchFamily="18" charset="0"/>
              </a:rPr>
              <a:t>نموذج </a:t>
            </a:r>
            <a:r>
              <a:rPr lang="en-US" sz="2400" b="1" dirty="0">
                <a:solidFill>
                  <a:srgbClr val="00B0F0"/>
                </a:solidFill>
                <a:latin typeface="Times New Roman" pitchFamily="18" charset="0"/>
                <a:cs typeface="Times New Roman" pitchFamily="18" charset="0"/>
              </a:rPr>
              <a:t>Belch </a:t>
            </a:r>
            <a:r>
              <a:rPr lang="ar-EG" sz="2400" b="1" dirty="0">
                <a:solidFill>
                  <a:srgbClr val="00B0F0"/>
                </a:solidFill>
                <a:latin typeface="Times New Roman" pitchFamily="18" charset="0"/>
                <a:cs typeface="Times New Roman" pitchFamily="18" charset="0"/>
              </a:rPr>
              <a:t>&amp; </a:t>
            </a:r>
            <a:r>
              <a:rPr lang="en-US" sz="2400" b="1" dirty="0">
                <a:solidFill>
                  <a:srgbClr val="00B0F0"/>
                </a:solidFill>
                <a:latin typeface="Times New Roman" pitchFamily="18" charset="0"/>
                <a:cs typeface="Times New Roman" pitchFamily="18" charset="0"/>
              </a:rPr>
              <a:t>Belch</a:t>
            </a:r>
            <a:endParaRPr lang="en-US" sz="24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4527402C-3F97-690D-9C20-A459E375AEB7}"/>
              </a:ext>
            </a:extLst>
          </p:cNvPr>
          <p:cNvSpPr txBox="1"/>
          <p:nvPr/>
        </p:nvSpPr>
        <p:spPr>
          <a:xfrm>
            <a:off x="3598250" y="2495028"/>
            <a:ext cx="8417320" cy="240065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اهتم نموذج </a:t>
            </a:r>
            <a:r>
              <a:rPr lang="en-US" sz="2000" b="1" spc="50" dirty="0" smtClean="0">
                <a:latin typeface="Times New Roman" pitchFamily="18" charset="0"/>
                <a:cs typeface="Times New Roman" pitchFamily="18" charset="0"/>
              </a:rPr>
              <a:t>Belch &amp; Belch</a:t>
            </a:r>
            <a:r>
              <a:rPr lang="ar-EG" sz="2000" b="1" spc="50" dirty="0" smtClean="0">
                <a:latin typeface="Times New Roman" pitchFamily="18" charset="0"/>
                <a:cs typeface="Times New Roman" pitchFamily="18" charset="0"/>
              </a:rPr>
              <a:t> بكيفية تحليل سلوك المستهلك بقرار الشراء، حيث يعد هذا القرار قرار فردى، حيث تتم عملية الشراء نتيجة مجموعة من الاتجاهات والدوافع والتعلم للمستهلك.</a:t>
            </a:r>
          </a:p>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كما يحلل هذا النموذج كيفية استخدام وسائل الإعلام والأنشطة الترويجية بهدف إقناع المستهلك بالمنتج المعلن عنها نتيجة التعرض للإعلان أو باقى الأنشطة الترويجية. </a:t>
            </a:r>
            <a:endParaRPr lang="ar-EG" sz="2000" b="1" spc="50" dirty="0">
              <a:latin typeface="Times New Roman" pitchFamily="18" charset="0"/>
              <a:cs typeface="Times New Roman" pitchFamily="18" charset="0"/>
            </a:endParaRP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0545857"/>
      </p:ext>
    </p:extLst>
  </p:cSld>
  <p:clrMapOvr>
    <a:masterClrMapping/>
  </p:clrMapOvr>
  <mc:AlternateContent xmlns:mc="http://schemas.openxmlformats.org/markup-compatibility/2006" xmlns:p14="http://schemas.microsoft.com/office/powerpoint/2010/main">
    <mc:Choice Requires="p14">
      <p:transition spd="slow" p14:dur="2000" advTm="161550"/>
    </mc:Choice>
    <mc:Fallback xmlns="">
      <p:transition spd="slow" advTm="16155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338599" y="1117694"/>
            <a:ext cx="2927403" cy="400110"/>
          </a:xfrm>
          <a:prstGeom prst="rect">
            <a:avLst/>
          </a:prstGeom>
          <a:noFill/>
        </p:spPr>
        <p:txBody>
          <a:bodyPr wrap="none" rtlCol="0">
            <a:spAutoFit/>
          </a:bodyPr>
          <a:lstStyle/>
          <a:p>
            <a:pPr lvl="0" algn="just" rtl="1"/>
            <a:r>
              <a:rPr lang="ar-EG" sz="2000" b="1" dirty="0">
                <a:solidFill>
                  <a:srgbClr val="00B0F0"/>
                </a:solidFill>
                <a:latin typeface="Times New Roman" pitchFamily="18" charset="0"/>
                <a:cs typeface="Times New Roman" pitchFamily="18" charset="0"/>
              </a:rPr>
              <a:t>مراحل نموذج </a:t>
            </a:r>
            <a:r>
              <a:rPr lang="en-US" sz="2000" b="1" dirty="0">
                <a:solidFill>
                  <a:srgbClr val="00B0F0"/>
                </a:solidFill>
                <a:latin typeface="Times New Roman" pitchFamily="18" charset="0"/>
                <a:cs typeface="Times New Roman" pitchFamily="18" charset="0"/>
              </a:rPr>
              <a:t>Belch &amp; Belch</a:t>
            </a: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p:cNvPicPr>
            <a:picLocks noGrp="1" noChangeAspect="1" noChangeArrowheads="1"/>
          </p:cNvPicPr>
          <p:nvPr>
            <p:ph type="pic" sz="quarter" idx="10"/>
          </p:nvPr>
        </p:nvPicPr>
        <p:blipFill>
          <a:blip r:embed="rId4">
            <a:extLst>
              <a:ext uri="{28A0092B-C50C-407E-A947-70E740481C1C}">
                <a14:useLocalDpi xmlns:a14="http://schemas.microsoft.com/office/drawing/2010/main" val="0"/>
              </a:ext>
            </a:extLst>
          </a:blip>
          <a:srcRect t="87" b="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2029839"/>
      </p:ext>
    </p:extLst>
  </p:cSld>
  <p:clrMapOvr>
    <a:masterClrMapping/>
  </p:clrMapOvr>
  <mc:AlternateContent xmlns:mc="http://schemas.openxmlformats.org/markup-compatibility/2006" xmlns:p14="http://schemas.microsoft.com/office/powerpoint/2010/main">
    <mc:Choice Requires="p14">
      <p:transition spd="slow" p14:dur="2000" advTm="100444"/>
    </mc:Choice>
    <mc:Fallback xmlns="">
      <p:transition spd="slow" advTm="1004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862322"/>
          </a:xfrm>
          <a:prstGeom prst="rect">
            <a:avLst/>
          </a:prstGeom>
          <a:noFill/>
        </p:spPr>
        <p:txBody>
          <a:bodyPr wrap="square" rtlCol="0">
            <a:spAutoFit/>
          </a:bodyPr>
          <a:lstStyle/>
          <a:p>
            <a:pPr lvl="0" algn="just" rtl="1">
              <a:lnSpc>
                <a:spcPct val="150000"/>
              </a:lnSpc>
            </a:pPr>
            <a:r>
              <a:rPr lang="ar-EG" sz="2000" b="1" u="sng" dirty="0" smtClean="0">
                <a:latin typeface="Times New Roman" pitchFamily="18" charset="0"/>
                <a:cs typeface="Times New Roman" pitchFamily="18" charset="0"/>
              </a:rPr>
              <a:t>مراحل نموذج </a:t>
            </a:r>
            <a:r>
              <a:rPr lang="en-US" sz="2000" b="1" u="sng" dirty="0" smtClean="0">
                <a:latin typeface="Times New Roman" pitchFamily="18" charset="0"/>
                <a:cs typeface="Times New Roman" pitchFamily="18" charset="0"/>
              </a:rPr>
              <a:t>Belch &amp; Belch </a:t>
            </a:r>
            <a:r>
              <a:rPr lang="ar-EG" sz="2000" b="1" u="sng" dirty="0" smtClean="0">
                <a:latin typeface="Times New Roman" pitchFamily="18" charset="0"/>
                <a:cs typeface="Times New Roman" pitchFamily="18" charset="0"/>
              </a:rPr>
              <a:t>: </a:t>
            </a:r>
          </a:p>
          <a:p>
            <a:pPr lvl="0" algn="r" rtl="1">
              <a:lnSpc>
                <a:spcPct val="150000"/>
              </a:lnSpc>
            </a:pPr>
            <a:r>
              <a:rPr lang="ar-EG" sz="2000" b="1" dirty="0" smtClean="0">
                <a:latin typeface="Simplified Arabic" pitchFamily="18" charset="-78"/>
                <a:cs typeface="Simplified Arabic" pitchFamily="18" charset="-78"/>
              </a:rPr>
              <a:t>	إدراك </a:t>
            </a:r>
            <a:r>
              <a:rPr lang="ar-EG" sz="2000" b="1" dirty="0">
                <a:latin typeface="Simplified Arabic" pitchFamily="18" charset="-78"/>
                <a:cs typeface="Simplified Arabic" pitchFamily="18" charset="-78"/>
              </a:rPr>
              <a:t>المشكلة</a:t>
            </a:r>
            <a:r>
              <a:rPr lang="ar-EG" sz="2000" b="1" dirty="0" smtClean="0">
                <a:latin typeface="Simplified Arabic" pitchFamily="18" charset="-78"/>
                <a:cs typeface="Simplified Arabic" pitchFamily="18" charset="-78"/>
              </a:rPr>
              <a:t>.</a:t>
            </a:r>
          </a:p>
          <a:p>
            <a:pPr lvl="0" algn="r" rtl="1">
              <a:lnSpc>
                <a:spcPct val="150000"/>
              </a:lnSpc>
            </a:pPr>
            <a:r>
              <a:rPr lang="ar-EG" sz="2000" b="1" dirty="0" smtClean="0">
                <a:latin typeface="Simplified Arabic" pitchFamily="18" charset="-78"/>
                <a:cs typeface="Simplified Arabic" pitchFamily="18" charset="-78"/>
              </a:rPr>
              <a:t>		البحث </a:t>
            </a:r>
            <a:r>
              <a:rPr lang="ar-EG" sz="2000" b="1" dirty="0">
                <a:latin typeface="Simplified Arabic" pitchFamily="18" charset="-78"/>
                <a:cs typeface="Simplified Arabic" pitchFamily="18" charset="-78"/>
              </a:rPr>
              <a:t>عن المعلومات</a:t>
            </a:r>
            <a:r>
              <a:rPr lang="ar-EG" sz="2000" b="1" dirty="0" smtClean="0">
                <a:latin typeface="Simplified Arabic" pitchFamily="18" charset="-78"/>
                <a:cs typeface="Simplified Arabic" pitchFamily="18" charset="-78"/>
              </a:rPr>
              <a:t>.</a:t>
            </a:r>
          </a:p>
          <a:p>
            <a:pPr lvl="0" algn="r" rtl="1">
              <a:lnSpc>
                <a:spcPct val="150000"/>
              </a:lnSpc>
            </a:pPr>
            <a:r>
              <a:rPr lang="ar-EG" sz="2000" b="1" dirty="0">
                <a:latin typeface="Simplified Arabic" pitchFamily="18" charset="-78"/>
                <a:cs typeface="Simplified Arabic" pitchFamily="18" charset="-78"/>
              </a:rPr>
              <a:t>	</a:t>
            </a:r>
            <a:r>
              <a:rPr lang="ar-EG" sz="2000" b="1" dirty="0" smtClean="0">
                <a:latin typeface="Simplified Arabic" pitchFamily="18" charset="-78"/>
                <a:cs typeface="Simplified Arabic" pitchFamily="18" charset="-78"/>
              </a:rPr>
              <a:t>			 تقييم </a:t>
            </a:r>
            <a:r>
              <a:rPr lang="ar-EG" sz="2000" b="1" dirty="0">
                <a:latin typeface="Simplified Arabic" pitchFamily="18" charset="-78"/>
                <a:cs typeface="Simplified Arabic" pitchFamily="18" charset="-78"/>
              </a:rPr>
              <a:t>البدائل.</a:t>
            </a:r>
            <a:endParaRPr lang="en-US" sz="2000" b="1" dirty="0">
              <a:latin typeface="Simplified Arabic" pitchFamily="18" charset="-78"/>
              <a:cs typeface="Simplified Arabic" pitchFamily="18" charset="-78"/>
            </a:endParaRPr>
          </a:p>
          <a:p>
            <a:pPr lvl="0" algn="r" rtl="1">
              <a:lnSpc>
                <a:spcPct val="150000"/>
              </a:lnSpc>
            </a:pPr>
            <a:r>
              <a:rPr lang="ar-EG" sz="2000" b="1" dirty="0">
                <a:latin typeface="Simplified Arabic" pitchFamily="18" charset="-78"/>
                <a:cs typeface="Simplified Arabic" pitchFamily="18" charset="-78"/>
              </a:rPr>
              <a:t>	</a:t>
            </a:r>
            <a:r>
              <a:rPr lang="ar-EG" sz="2000" b="1" dirty="0" smtClean="0">
                <a:latin typeface="Simplified Arabic" pitchFamily="18" charset="-78"/>
                <a:cs typeface="Simplified Arabic" pitchFamily="18" charset="-78"/>
              </a:rPr>
              <a:t>				    اتخاذ </a:t>
            </a:r>
            <a:r>
              <a:rPr lang="ar-EG" sz="2000" b="1" dirty="0">
                <a:latin typeface="Simplified Arabic" pitchFamily="18" charset="-78"/>
                <a:cs typeface="Simplified Arabic" pitchFamily="18" charset="-78"/>
              </a:rPr>
              <a:t>قرار الشراء. </a:t>
            </a:r>
            <a:endParaRPr lang="ar-EG" sz="2000" b="1" dirty="0" smtClean="0">
              <a:latin typeface="Simplified Arabic" pitchFamily="18" charset="-78"/>
              <a:cs typeface="Simplified Arabic" pitchFamily="18" charset="-78"/>
            </a:endParaRPr>
          </a:p>
          <a:p>
            <a:pPr lvl="0" algn="r" rtl="1">
              <a:lnSpc>
                <a:spcPct val="150000"/>
              </a:lnSpc>
            </a:pPr>
            <a:r>
              <a:rPr lang="ar-EG" sz="2000" b="1" dirty="0">
                <a:latin typeface="Simplified Arabic" pitchFamily="18" charset="-78"/>
                <a:cs typeface="Simplified Arabic" pitchFamily="18" charset="-78"/>
              </a:rPr>
              <a:t>	</a:t>
            </a:r>
            <a:r>
              <a:rPr lang="ar-EG" sz="2000" b="1" dirty="0" smtClean="0">
                <a:latin typeface="Simplified Arabic" pitchFamily="18" charset="-78"/>
                <a:cs typeface="Simplified Arabic" pitchFamily="18" charset="-78"/>
              </a:rPr>
              <a:t>						سلوك </a:t>
            </a:r>
            <a:r>
              <a:rPr lang="ar-EG" sz="2000" b="1" dirty="0">
                <a:latin typeface="Simplified Arabic" pitchFamily="18" charset="-78"/>
                <a:cs typeface="Simplified Arabic" pitchFamily="18" charset="-78"/>
              </a:rPr>
              <a:t>ما بعد الشراء</a:t>
            </a:r>
            <a:r>
              <a:rPr lang="ar-EG" sz="2000" b="1" dirty="0" smtClean="0">
                <a:latin typeface="Simplified Arabic" pitchFamily="18" charset="-78"/>
                <a:cs typeface="Simplified Arabic" pitchFamily="18" charset="-78"/>
              </a:rPr>
              <a:t>.</a:t>
            </a:r>
            <a:endParaRPr lang="en-US" sz="2000" b="1" dirty="0">
              <a:latin typeface="Simplified Arabic" pitchFamily="18" charset="-78"/>
              <a:cs typeface="Simplified Arabic" pitchFamily="18"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09608" y="1412953"/>
            <a:ext cx="3319741" cy="430887"/>
          </a:xfrm>
          <a:prstGeom prst="rect">
            <a:avLst/>
          </a:prstGeom>
          <a:noFill/>
        </p:spPr>
        <p:txBody>
          <a:bodyPr wrap="square" rtlCol="0">
            <a:spAutoFit/>
          </a:bodyPr>
          <a:lstStyle/>
          <a:p>
            <a:pPr lvl="0" algn="ctr" rtl="1"/>
            <a:r>
              <a:rPr lang="ar-EG" sz="2200" b="1" dirty="0">
                <a:solidFill>
                  <a:srgbClr val="00B0F0"/>
                </a:solidFill>
                <a:latin typeface="Times New Roman" pitchFamily="18" charset="0"/>
                <a:cs typeface="Times New Roman" pitchFamily="18" charset="0"/>
              </a:rPr>
              <a:t>مراحل </a:t>
            </a:r>
            <a:r>
              <a:rPr lang="ar-EG" sz="2200" b="1" dirty="0" smtClean="0">
                <a:solidFill>
                  <a:srgbClr val="00B0F0"/>
                </a:solidFill>
                <a:latin typeface="Times New Roman" pitchFamily="18" charset="0"/>
                <a:cs typeface="Times New Roman" pitchFamily="18" charset="0"/>
              </a:rPr>
              <a:t>نموذج </a:t>
            </a:r>
            <a:r>
              <a:rPr lang="en-US" sz="2200" b="1" dirty="0" smtClean="0">
                <a:solidFill>
                  <a:srgbClr val="00B0F0"/>
                </a:solidFill>
                <a:latin typeface="Times New Roman" pitchFamily="18" charset="0"/>
                <a:cs typeface="Times New Roman" pitchFamily="18" charset="0"/>
              </a:rPr>
              <a:t>Belch &amp; Belch</a:t>
            </a:r>
            <a:endParaRPr lang="en-US" sz="2200" b="1" dirty="0">
              <a:solidFill>
                <a:srgbClr val="00B0F0"/>
              </a:solidFill>
              <a:latin typeface="Times New Roman" pitchFamily="18" charset="0"/>
              <a:cs typeface="Times New Roman" pitchFamily="18" charset="0"/>
            </a:endParaRP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0094270"/>
      </p:ext>
    </p:extLst>
  </p:cSld>
  <p:clrMapOvr>
    <a:masterClrMapping/>
  </p:clrMapOvr>
  <mc:AlternateContent xmlns:mc="http://schemas.openxmlformats.org/markup-compatibility/2006" xmlns:p14="http://schemas.microsoft.com/office/powerpoint/2010/main">
    <mc:Choice Requires="p14">
      <p:transition spd="slow" p14:dur="2000" advTm="133966"/>
    </mc:Choice>
    <mc:Fallback xmlns="">
      <p:transition spd="slow" advTm="13396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323987"/>
          </a:xfrm>
          <a:prstGeom prst="rect">
            <a:avLst/>
          </a:prstGeom>
          <a:noFill/>
        </p:spPr>
        <p:txBody>
          <a:bodyPr wrap="square" rtlCol="0">
            <a:spAutoFit/>
          </a:bodyPr>
          <a:lstStyle/>
          <a:p>
            <a:pPr lvl="0" algn="just" rtl="1">
              <a:lnSpc>
                <a:spcPct val="150000"/>
              </a:lnSpc>
            </a:pPr>
            <a:r>
              <a:rPr lang="ar-EG" sz="2000" b="1" u="sng" spc="50" dirty="0" smtClean="0">
                <a:latin typeface="Times New Roman" pitchFamily="18" charset="0"/>
                <a:cs typeface="Times New Roman" pitchFamily="18" charset="0"/>
              </a:rPr>
              <a:t>المرحلة الأولى  إدراك المشكلة:</a:t>
            </a:r>
            <a:endParaRPr lang="ar-EG" sz="2000" b="1" spc="50" dirty="0" smtClean="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تأتى مرحلة إدراك المشكلة كمرحلة أولى من مراحل النموذج التي تدفع المستهلك إلى البحث عن حل للمشكلة التي يمر بها المستهلك، حيث يعتبر وضعية العميل داخل مشكلة ما هى من أقوى الدوافع التي توضع للعميل أسباب لشراء المنتج المعلن عنه إذا كان يتناسب مع احتياجاته ورغباته.</a:t>
            </a:r>
          </a:p>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ولذلك يوضح النموذج أن مرحلة إدراك المشكلة هى بداية نجاح بيع المنتج للعميل بعد دراسة أسباب دوافع العميل لشراء المنتج. 		</a:t>
            </a:r>
            <a:endParaRPr lang="ar-EG" sz="2000" b="1"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09608" y="1412953"/>
            <a:ext cx="3319741" cy="430887"/>
          </a:xfrm>
          <a:prstGeom prst="rect">
            <a:avLst/>
          </a:prstGeom>
          <a:noFill/>
        </p:spPr>
        <p:txBody>
          <a:bodyPr wrap="square" rtlCol="0">
            <a:spAutoFit/>
          </a:bodyPr>
          <a:lstStyle/>
          <a:p>
            <a:pPr lvl="0" algn="ctr" rtl="1"/>
            <a:r>
              <a:rPr lang="ar-EG" sz="2200" b="1" dirty="0">
                <a:solidFill>
                  <a:srgbClr val="00B0F0"/>
                </a:solidFill>
                <a:latin typeface="Times New Roman" pitchFamily="18" charset="0"/>
                <a:cs typeface="Times New Roman" pitchFamily="18" charset="0"/>
              </a:rPr>
              <a:t>مراحل </a:t>
            </a:r>
            <a:r>
              <a:rPr lang="ar-EG" sz="2200" b="1" dirty="0" smtClean="0">
                <a:solidFill>
                  <a:srgbClr val="00B0F0"/>
                </a:solidFill>
                <a:latin typeface="Times New Roman" pitchFamily="18" charset="0"/>
                <a:cs typeface="Times New Roman" pitchFamily="18" charset="0"/>
              </a:rPr>
              <a:t>نموذج </a:t>
            </a:r>
            <a:r>
              <a:rPr lang="en-US" sz="2200" b="1" dirty="0" smtClean="0">
                <a:solidFill>
                  <a:srgbClr val="00B0F0"/>
                </a:solidFill>
                <a:latin typeface="Times New Roman" pitchFamily="18" charset="0"/>
                <a:cs typeface="Times New Roman" pitchFamily="18" charset="0"/>
              </a:rPr>
              <a:t>Belch &amp; Belch</a:t>
            </a:r>
            <a:endParaRPr lang="en-US" sz="2200" b="1" dirty="0">
              <a:solidFill>
                <a:srgbClr val="00B0F0"/>
              </a:solidFill>
              <a:latin typeface="Times New Roman" pitchFamily="18" charset="0"/>
              <a:cs typeface="Times New Roman" pitchFamily="18" charset="0"/>
            </a:endParaRP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4993779"/>
      </p:ext>
    </p:extLst>
  </p:cSld>
  <p:clrMapOvr>
    <a:masterClrMapping/>
  </p:clrMapOvr>
  <mc:AlternateContent xmlns:mc="http://schemas.openxmlformats.org/markup-compatibility/2006" xmlns:p14="http://schemas.microsoft.com/office/powerpoint/2010/main">
    <mc:Choice Requires="p14">
      <p:transition spd="slow" p14:dur="2000" advTm="176196"/>
    </mc:Choice>
    <mc:Fallback xmlns="">
      <p:transition spd="slow" advTm="17619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323987"/>
          </a:xfrm>
          <a:prstGeom prst="rect">
            <a:avLst/>
          </a:prstGeom>
          <a:noFill/>
        </p:spPr>
        <p:txBody>
          <a:bodyPr wrap="square" rtlCol="0">
            <a:spAutoFit/>
          </a:bodyPr>
          <a:lstStyle/>
          <a:p>
            <a:pPr lvl="0" algn="just" rtl="1">
              <a:lnSpc>
                <a:spcPct val="150000"/>
              </a:lnSpc>
            </a:pPr>
            <a:r>
              <a:rPr lang="ar-EG" sz="2000" b="1" u="sng" spc="50" dirty="0" smtClean="0">
                <a:latin typeface="Times New Roman" pitchFamily="18" charset="0"/>
                <a:cs typeface="Times New Roman" pitchFamily="18" charset="0"/>
              </a:rPr>
              <a:t>المرحلة الثانية البحث عن المعلومات :</a:t>
            </a:r>
            <a:endParaRPr lang="ar-EG" sz="2000" b="1" spc="50" dirty="0" smtClean="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ففي </a:t>
            </a:r>
            <a:r>
              <a:rPr lang="ar-EG" sz="2000" b="1" spc="50" dirty="0">
                <a:latin typeface="Times New Roman" pitchFamily="18" charset="0"/>
                <a:cs typeface="Times New Roman" pitchFamily="18" charset="0"/>
              </a:rPr>
              <a:t>هذه المرحلة </a:t>
            </a:r>
            <a:r>
              <a:rPr lang="ar-EG" sz="2000" b="1" spc="50" dirty="0" smtClean="0">
                <a:latin typeface="Times New Roman" pitchFamily="18" charset="0"/>
                <a:cs typeface="Times New Roman" pitchFamily="18" charset="0"/>
              </a:rPr>
              <a:t>يتم التوجيه بشكل </a:t>
            </a:r>
            <a:r>
              <a:rPr lang="ar-EG" sz="2000" b="1" spc="50" dirty="0">
                <a:latin typeface="Times New Roman" pitchFamily="18" charset="0"/>
                <a:cs typeface="Times New Roman" pitchFamily="18" charset="0"/>
              </a:rPr>
              <a:t>عام في سياق تحليل عمليات التسويق والإعلان. </a:t>
            </a:r>
            <a:r>
              <a:rPr lang="ar-EG" sz="2000" b="1" spc="50" dirty="0" smtClean="0">
                <a:latin typeface="Times New Roman" pitchFamily="18" charset="0"/>
                <a:cs typeface="Times New Roman" pitchFamily="18" charset="0"/>
              </a:rPr>
              <a:t>ففي </a:t>
            </a:r>
            <a:r>
              <a:rPr lang="ar-EG" sz="2000" b="1" spc="50" dirty="0">
                <a:latin typeface="Times New Roman" pitchFamily="18" charset="0"/>
                <a:cs typeface="Times New Roman" pitchFamily="18" charset="0"/>
              </a:rPr>
              <a:t>هذا </a:t>
            </a:r>
            <a:r>
              <a:rPr lang="ar-EG" sz="2000" b="1" spc="50" dirty="0" smtClean="0">
                <a:latin typeface="Times New Roman" pitchFamily="18" charset="0"/>
                <a:cs typeface="Times New Roman" pitchFamily="18" charset="0"/>
              </a:rPr>
              <a:t>النموذج </a:t>
            </a:r>
            <a:r>
              <a:rPr lang="ar-EG" sz="2000" b="1" spc="50" dirty="0">
                <a:latin typeface="Times New Roman" pitchFamily="18" charset="0"/>
                <a:cs typeface="Times New Roman" pitchFamily="18" charset="0"/>
              </a:rPr>
              <a:t>يعتبر البحث عن المعلومات جزءًا من عملية استهلاك المعلومات التي تؤثر على قرارات المستهلكين فيما يتعلق بالمنتج أو الخدمة التي يرغبون في شرائها.</a:t>
            </a:r>
            <a:r>
              <a:rPr lang="ar-EG" sz="2000" b="1" spc="50" dirty="0" smtClean="0">
                <a:latin typeface="Times New Roman" pitchFamily="18" charset="0"/>
                <a:cs typeface="Times New Roman" pitchFamily="18" charset="0"/>
              </a:rPr>
              <a:t>	</a:t>
            </a:r>
          </a:p>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فمن </a:t>
            </a:r>
            <a:r>
              <a:rPr lang="ar-EG" sz="2000" b="1" spc="50" dirty="0">
                <a:latin typeface="Times New Roman" pitchFamily="18" charset="0"/>
                <a:cs typeface="Times New Roman" pitchFamily="18" charset="0"/>
              </a:rPr>
              <a:t>خلال البحث عن المعلومات، يسعى المستهلكون إلى تجميع واستيعاب المعلومات المتعلقة بالعلامة التجارية أو المنتج، وذلك لفهم مميزاته وفوائده، </a:t>
            </a:r>
            <a:r>
              <a:rPr lang="ar-EG" sz="2000" b="1" spc="50" dirty="0" smtClean="0">
                <a:latin typeface="Times New Roman" pitchFamily="18" charset="0"/>
                <a:cs typeface="Times New Roman" pitchFamily="18" charset="0"/>
              </a:rPr>
              <a:t>وتقييمه </a:t>
            </a:r>
            <a:r>
              <a:rPr lang="ar-EG" sz="2000" b="1" spc="50" dirty="0">
                <a:latin typeface="Times New Roman" pitchFamily="18" charset="0"/>
                <a:cs typeface="Times New Roman" pitchFamily="18" charset="0"/>
              </a:rPr>
              <a:t>ومقارنته ببدائل أخرى المتاحة في السوق.</a:t>
            </a:r>
            <a:r>
              <a:rPr lang="ar-EG" sz="2000" b="1" spc="50" dirty="0" smtClean="0">
                <a:latin typeface="Times New Roman" pitchFamily="18" charset="0"/>
                <a:cs typeface="Times New Roman" pitchFamily="18" charset="0"/>
              </a:rPr>
              <a:t>	</a:t>
            </a:r>
            <a:endParaRPr lang="ar-EG" sz="2000" b="1"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09608" y="1412953"/>
            <a:ext cx="3319741" cy="430887"/>
          </a:xfrm>
          <a:prstGeom prst="rect">
            <a:avLst/>
          </a:prstGeom>
          <a:noFill/>
        </p:spPr>
        <p:txBody>
          <a:bodyPr wrap="square" rtlCol="0">
            <a:spAutoFit/>
          </a:bodyPr>
          <a:lstStyle/>
          <a:p>
            <a:pPr lvl="0" algn="ctr" rtl="1"/>
            <a:r>
              <a:rPr lang="ar-EG" sz="2200" b="1" dirty="0">
                <a:solidFill>
                  <a:srgbClr val="00B0F0"/>
                </a:solidFill>
                <a:latin typeface="Times New Roman" pitchFamily="18" charset="0"/>
                <a:cs typeface="Times New Roman" pitchFamily="18" charset="0"/>
              </a:rPr>
              <a:t>مراحل </a:t>
            </a:r>
            <a:r>
              <a:rPr lang="ar-EG" sz="2200" b="1" dirty="0" smtClean="0">
                <a:solidFill>
                  <a:srgbClr val="00B0F0"/>
                </a:solidFill>
                <a:latin typeface="Times New Roman" pitchFamily="18" charset="0"/>
                <a:cs typeface="Times New Roman" pitchFamily="18" charset="0"/>
              </a:rPr>
              <a:t>نموذج </a:t>
            </a:r>
            <a:r>
              <a:rPr lang="en-US" sz="2200" b="1" dirty="0" smtClean="0">
                <a:solidFill>
                  <a:srgbClr val="00B0F0"/>
                </a:solidFill>
                <a:latin typeface="Times New Roman" pitchFamily="18" charset="0"/>
                <a:cs typeface="Times New Roman" pitchFamily="18" charset="0"/>
              </a:rPr>
              <a:t>Belch &amp; Belch</a:t>
            </a:r>
            <a:endParaRPr lang="en-US" sz="2200" b="1" dirty="0">
              <a:solidFill>
                <a:srgbClr val="00B0F0"/>
              </a:solidFill>
              <a:latin typeface="Times New Roman" pitchFamily="18" charset="0"/>
              <a:cs typeface="Times New Roman" pitchFamily="18" charset="0"/>
            </a:endParaRP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1605808"/>
      </p:ext>
    </p:extLst>
  </p:cSld>
  <p:clrMapOvr>
    <a:masterClrMapping/>
  </p:clrMapOvr>
  <mc:AlternateContent xmlns:mc="http://schemas.openxmlformats.org/markup-compatibility/2006" xmlns:p14="http://schemas.microsoft.com/office/powerpoint/2010/main">
    <mc:Choice Requires="p14">
      <p:transition spd="slow" p14:dur="2000" advTm="123444"/>
    </mc:Choice>
    <mc:Fallback xmlns="">
      <p:transition spd="slow" advTm="123444"/>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40065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لذلك تشمل </a:t>
            </a:r>
            <a:r>
              <a:rPr lang="ar-EG" sz="2000" b="1" spc="50" dirty="0">
                <a:latin typeface="Times New Roman" pitchFamily="18" charset="0"/>
                <a:cs typeface="Times New Roman" pitchFamily="18" charset="0"/>
              </a:rPr>
              <a:t>مرحلة البحث عن المعلومات في </a:t>
            </a:r>
            <a:r>
              <a:rPr lang="ar-EG" sz="2000" b="1" spc="50" dirty="0" smtClean="0">
                <a:latin typeface="Times New Roman" pitchFamily="18" charset="0"/>
                <a:cs typeface="Times New Roman" pitchFamily="18" charset="0"/>
              </a:rPr>
              <a:t>نموذج </a:t>
            </a:r>
            <a:r>
              <a:rPr lang="en-US" sz="2000" b="1" spc="50" dirty="0">
                <a:latin typeface="Times New Roman" pitchFamily="18" charset="0"/>
                <a:cs typeface="Times New Roman" pitchFamily="18" charset="0"/>
              </a:rPr>
              <a:t>Belch &amp; </a:t>
            </a:r>
            <a:r>
              <a:rPr lang="en-US" sz="2000" b="1" spc="50" dirty="0" smtClean="0">
                <a:latin typeface="Times New Roman" pitchFamily="18" charset="0"/>
                <a:cs typeface="Times New Roman" pitchFamily="18" charset="0"/>
              </a:rPr>
              <a:t>Belch</a:t>
            </a:r>
            <a:r>
              <a:rPr lang="ar-EG" sz="2000" b="1" spc="50" dirty="0" smtClean="0">
                <a:latin typeface="Times New Roman" pitchFamily="18" charset="0"/>
                <a:cs typeface="Times New Roman" pitchFamily="18" charset="0"/>
              </a:rPr>
              <a:t> استخدام </a:t>
            </a:r>
            <a:r>
              <a:rPr lang="ar-EG" sz="2000" b="1" spc="50" dirty="0">
                <a:latin typeface="Times New Roman" pitchFamily="18" charset="0"/>
                <a:cs typeface="Times New Roman" pitchFamily="18" charset="0"/>
              </a:rPr>
              <a:t>مصادر مختلفة للحصول على المعلومات، مثل الإعلانات، والمواقع الإلكترونية، والاستعانة بآراء الآخرين، والاستعلام من الأصدقاء أو العائلة، وقراءة المقالات أو </a:t>
            </a:r>
            <a:r>
              <a:rPr lang="ar-EG" sz="2000" b="1" spc="50" dirty="0" smtClean="0">
                <a:latin typeface="Times New Roman" pitchFamily="18" charset="0"/>
                <a:cs typeface="Times New Roman" pitchFamily="18" charset="0"/>
              </a:rPr>
              <a:t>الآراء </a:t>
            </a:r>
            <a:r>
              <a:rPr lang="ar-EG" sz="2000" b="1" spc="50" dirty="0">
                <a:latin typeface="Times New Roman" pitchFamily="18" charset="0"/>
                <a:cs typeface="Times New Roman" pitchFamily="18" charset="0"/>
              </a:rPr>
              <a:t>عبر الإنترنت، والمشاركة في المنتديات والمجتمعات عبر الإنترنت، والتجربة الشخصية للعلامة التجارية أو المنتج.</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09608" y="1412953"/>
            <a:ext cx="3319741" cy="430887"/>
          </a:xfrm>
          <a:prstGeom prst="rect">
            <a:avLst/>
          </a:prstGeom>
          <a:noFill/>
        </p:spPr>
        <p:txBody>
          <a:bodyPr wrap="square" rtlCol="0">
            <a:spAutoFit/>
          </a:bodyPr>
          <a:lstStyle/>
          <a:p>
            <a:pPr lvl="0" algn="ctr" rtl="1"/>
            <a:r>
              <a:rPr lang="ar-EG" sz="2200" b="1" dirty="0">
                <a:solidFill>
                  <a:srgbClr val="00B0F0"/>
                </a:solidFill>
                <a:latin typeface="Times New Roman" pitchFamily="18" charset="0"/>
                <a:cs typeface="Times New Roman" pitchFamily="18" charset="0"/>
              </a:rPr>
              <a:t>مراحل </a:t>
            </a:r>
            <a:r>
              <a:rPr lang="ar-EG" sz="2200" b="1" dirty="0" smtClean="0">
                <a:solidFill>
                  <a:srgbClr val="00B0F0"/>
                </a:solidFill>
                <a:latin typeface="Times New Roman" pitchFamily="18" charset="0"/>
                <a:cs typeface="Times New Roman" pitchFamily="18" charset="0"/>
              </a:rPr>
              <a:t>نموذج </a:t>
            </a:r>
            <a:r>
              <a:rPr lang="en-US" sz="2200" b="1" dirty="0" smtClean="0">
                <a:solidFill>
                  <a:srgbClr val="00B0F0"/>
                </a:solidFill>
                <a:latin typeface="Times New Roman" pitchFamily="18" charset="0"/>
                <a:cs typeface="Times New Roman" pitchFamily="18" charset="0"/>
              </a:rPr>
              <a:t>Belch &amp; Belch</a:t>
            </a:r>
            <a:endParaRPr lang="en-US" sz="2200" b="1" dirty="0">
              <a:solidFill>
                <a:srgbClr val="00B0F0"/>
              </a:solidFill>
              <a:latin typeface="Times New Roman" pitchFamily="18" charset="0"/>
              <a:cs typeface="Times New Roman" pitchFamily="18" charset="0"/>
            </a:endParaRP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9312883"/>
      </p:ext>
    </p:extLst>
  </p:cSld>
  <p:clrMapOvr>
    <a:masterClrMapping/>
  </p:clrMapOvr>
  <mc:AlternateContent xmlns:mc="http://schemas.openxmlformats.org/markup-compatibility/2006" xmlns:p14="http://schemas.microsoft.com/office/powerpoint/2010/main">
    <mc:Choice Requires="p14">
      <p:transition spd="slow" p14:dur="2000" advTm="185305"/>
    </mc:Choice>
    <mc:Fallback xmlns="">
      <p:transition spd="slow" advTm="185305"/>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785652"/>
          </a:xfrm>
          <a:prstGeom prst="rect">
            <a:avLst/>
          </a:prstGeom>
          <a:noFill/>
        </p:spPr>
        <p:txBody>
          <a:bodyPr wrap="square" rtlCol="0">
            <a:spAutoFit/>
          </a:bodyPr>
          <a:lstStyle/>
          <a:p>
            <a:pPr lvl="0" algn="just" rtl="1">
              <a:lnSpc>
                <a:spcPct val="150000"/>
              </a:lnSpc>
            </a:pPr>
            <a:r>
              <a:rPr lang="ar-EG" sz="2000" b="1" u="sng" spc="50" dirty="0" smtClean="0">
                <a:latin typeface="Times New Roman" pitchFamily="18" charset="0"/>
                <a:cs typeface="Times New Roman" pitchFamily="18" charset="0"/>
              </a:rPr>
              <a:t>المرحلة الثالثة تقييم البدائل:</a:t>
            </a:r>
          </a:p>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بعد </a:t>
            </a:r>
            <a:r>
              <a:rPr lang="ar-EG" sz="2000" b="1" spc="50" dirty="0">
                <a:latin typeface="Times New Roman" pitchFamily="18" charset="0"/>
                <a:cs typeface="Times New Roman" pitchFamily="18" charset="0"/>
              </a:rPr>
              <a:t>توجيه المستهلكين إلى وجود مشكلة واضحة وإدراك تلك المشكلة، يقوم المستهلكون </a:t>
            </a:r>
            <a:r>
              <a:rPr lang="ar-EG" sz="2000" b="1" spc="50" dirty="0" smtClean="0">
                <a:latin typeface="Times New Roman" pitchFamily="18" charset="0"/>
                <a:cs typeface="Times New Roman" pitchFamily="18" charset="0"/>
              </a:rPr>
              <a:t>بتقييم </a:t>
            </a:r>
            <a:r>
              <a:rPr lang="ar-EG" sz="2000" b="1" spc="50" dirty="0">
                <a:latin typeface="Times New Roman" pitchFamily="18" charset="0"/>
                <a:cs typeface="Times New Roman" pitchFamily="18" charset="0"/>
              </a:rPr>
              <a:t>البدائل المتاحة لحل المشكلة أو تلبية </a:t>
            </a:r>
            <a:r>
              <a:rPr lang="ar-EG" sz="2000" b="1" spc="50" dirty="0" smtClean="0">
                <a:latin typeface="Times New Roman" pitchFamily="18" charset="0"/>
                <a:cs typeface="Times New Roman" pitchFamily="18" charset="0"/>
              </a:rPr>
              <a:t>الحاجة من خلال </a:t>
            </a:r>
            <a:r>
              <a:rPr lang="ar-EG" sz="2000" b="1" spc="50" dirty="0">
                <a:latin typeface="Times New Roman" pitchFamily="18" charset="0"/>
                <a:cs typeface="Times New Roman" pitchFamily="18" charset="0"/>
              </a:rPr>
              <a:t>مرحلة </a:t>
            </a:r>
            <a:r>
              <a:rPr lang="ar-EG" sz="2000" b="1" spc="50" dirty="0" smtClean="0">
                <a:latin typeface="Times New Roman" pitchFamily="18" charset="0"/>
                <a:cs typeface="Times New Roman" pitchFamily="18" charset="0"/>
              </a:rPr>
              <a:t>تقييم </a:t>
            </a:r>
            <a:r>
              <a:rPr lang="ar-EG" sz="2000" b="1" spc="50" dirty="0">
                <a:latin typeface="Times New Roman" pitchFamily="18" charset="0"/>
                <a:cs typeface="Times New Roman" pitchFamily="18" charset="0"/>
              </a:rPr>
              <a:t>البدائل، </a:t>
            </a:r>
            <a:r>
              <a:rPr lang="ar-EG" sz="2000" b="1" spc="50" dirty="0" smtClean="0">
                <a:latin typeface="Times New Roman" pitchFamily="18" charset="0"/>
                <a:cs typeface="Times New Roman" pitchFamily="18" charset="0"/>
              </a:rPr>
              <a:t>حيث يمكن </a:t>
            </a:r>
            <a:r>
              <a:rPr lang="ar-EG" sz="2000" b="1" spc="50" dirty="0">
                <a:latin typeface="Times New Roman" pitchFamily="18" charset="0"/>
                <a:cs typeface="Times New Roman" pitchFamily="18" charset="0"/>
              </a:rPr>
              <a:t>للمستهلكين مقارنة العلامات التجارية المختلفة والمنتجات أو الخدمات المتاحة </a:t>
            </a:r>
            <a:r>
              <a:rPr lang="ar-EG" sz="2000" b="1" spc="50" dirty="0" smtClean="0">
                <a:latin typeface="Times New Roman" pitchFamily="18" charset="0"/>
                <a:cs typeface="Times New Roman" pitchFamily="18" charset="0"/>
              </a:rPr>
              <a:t>أمام المنتج أو الخدمة المعروضه عليهم. ولذلك تتم عملية التقييم بناءًا على عدة عوامل؛ لذلك </a:t>
            </a:r>
            <a:r>
              <a:rPr lang="ar-EG" sz="2000" b="1" spc="50" dirty="0">
                <a:latin typeface="Times New Roman" pitchFamily="18" charset="0"/>
                <a:cs typeface="Times New Roman" pitchFamily="18" charset="0"/>
              </a:rPr>
              <a:t>تتضمن </a:t>
            </a:r>
            <a:r>
              <a:rPr lang="ar-EG" sz="2000" b="1" spc="50" dirty="0" smtClean="0">
                <a:latin typeface="Times New Roman" pitchFamily="18" charset="0"/>
                <a:cs typeface="Times New Roman" pitchFamily="18" charset="0"/>
              </a:rPr>
              <a:t>هذه العوامل مثل  عوامل المراجعات </a:t>
            </a:r>
            <a:r>
              <a:rPr lang="ar-EG" sz="2000" b="1" spc="50" dirty="0">
                <a:latin typeface="Times New Roman" pitchFamily="18" charset="0"/>
                <a:cs typeface="Times New Roman" pitchFamily="18" charset="0"/>
              </a:rPr>
              <a:t>والتجارب السابقة، وسمعة العلامة التجارية، ومعرفة العلامة التجارية، والفوائد المقدمة، والسعر، والجودة، والملاءمة للحاجة الشخصية، وغيرها من عوامل القرار.</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09608" y="1412953"/>
            <a:ext cx="3319741" cy="430887"/>
          </a:xfrm>
          <a:prstGeom prst="rect">
            <a:avLst/>
          </a:prstGeom>
          <a:noFill/>
        </p:spPr>
        <p:txBody>
          <a:bodyPr wrap="square" rtlCol="0">
            <a:spAutoFit/>
          </a:bodyPr>
          <a:lstStyle/>
          <a:p>
            <a:pPr lvl="0" algn="ctr" rtl="1"/>
            <a:r>
              <a:rPr lang="ar-EG" sz="2200" b="1" dirty="0">
                <a:solidFill>
                  <a:srgbClr val="00B0F0"/>
                </a:solidFill>
                <a:latin typeface="Times New Roman" pitchFamily="18" charset="0"/>
                <a:cs typeface="Times New Roman" pitchFamily="18" charset="0"/>
              </a:rPr>
              <a:t>مراحل </a:t>
            </a:r>
            <a:r>
              <a:rPr lang="ar-EG" sz="2200" b="1" dirty="0" smtClean="0">
                <a:solidFill>
                  <a:srgbClr val="00B0F0"/>
                </a:solidFill>
                <a:latin typeface="Times New Roman" pitchFamily="18" charset="0"/>
                <a:cs typeface="Times New Roman" pitchFamily="18" charset="0"/>
              </a:rPr>
              <a:t>نموذج </a:t>
            </a:r>
            <a:r>
              <a:rPr lang="en-US" sz="2200" b="1" dirty="0" smtClean="0">
                <a:solidFill>
                  <a:srgbClr val="00B0F0"/>
                </a:solidFill>
                <a:latin typeface="Times New Roman" pitchFamily="18" charset="0"/>
                <a:cs typeface="Times New Roman" pitchFamily="18" charset="0"/>
              </a:rPr>
              <a:t>Belch &amp; Belch</a:t>
            </a:r>
            <a:endParaRPr lang="en-US" sz="2200" b="1" dirty="0">
              <a:solidFill>
                <a:srgbClr val="00B0F0"/>
              </a:solidFill>
              <a:latin typeface="Times New Roman" pitchFamily="18" charset="0"/>
              <a:cs typeface="Times New Roman" pitchFamily="18" charset="0"/>
            </a:endParaRP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7070129"/>
      </p:ext>
    </p:extLst>
  </p:cSld>
  <p:clrMapOvr>
    <a:masterClrMapping/>
  </p:clrMapOvr>
  <mc:AlternateContent xmlns:mc="http://schemas.openxmlformats.org/markup-compatibility/2006" xmlns:p14="http://schemas.microsoft.com/office/powerpoint/2010/main">
    <mc:Choice Requires="p14">
      <p:transition spd="slow" p14:dur="2000" advTm="130415"/>
    </mc:Choice>
    <mc:Fallback xmlns="">
      <p:transition spd="slow" advTm="130415"/>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40065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b="1" dirty="0" smtClean="0">
                <a:latin typeface="Times New Roman" pitchFamily="18" charset="0"/>
                <a:cs typeface="Times New Roman" pitchFamily="18" charset="0"/>
              </a:rPr>
              <a:t>لذلك في </a:t>
            </a:r>
            <a:r>
              <a:rPr lang="ar-EG" sz="2000" b="1" dirty="0">
                <a:latin typeface="Times New Roman" pitchFamily="18" charset="0"/>
                <a:cs typeface="Times New Roman" pitchFamily="18" charset="0"/>
              </a:rPr>
              <a:t>هذه المرحلة، يقوم المستهلكون </a:t>
            </a:r>
            <a:r>
              <a:rPr lang="ar-EG" sz="2000" b="1" dirty="0" smtClean="0">
                <a:latin typeface="Times New Roman" pitchFamily="18" charset="0"/>
                <a:cs typeface="Times New Roman" pitchFamily="18" charset="0"/>
              </a:rPr>
              <a:t>بتقييم </a:t>
            </a:r>
            <a:r>
              <a:rPr lang="ar-EG" sz="2000" b="1" dirty="0">
                <a:latin typeface="Times New Roman" pitchFamily="18" charset="0"/>
                <a:cs typeface="Times New Roman" pitchFamily="18" charset="0"/>
              </a:rPr>
              <a:t>البدائل المتاحة بناءً على العوامل المهمة بالنسبة لهم </a:t>
            </a:r>
            <a:r>
              <a:rPr lang="ar-EG" sz="2000" b="1" dirty="0" smtClean="0">
                <a:latin typeface="Times New Roman" pitchFamily="18" charset="0"/>
                <a:cs typeface="Times New Roman" pitchFamily="18" charset="0"/>
              </a:rPr>
              <a:t>حيث يضعون المقارنات حتى يتثنى لهم الاختيار الأمثل لهم. من </a:t>
            </a:r>
            <a:r>
              <a:rPr lang="ar-EG" sz="2000" b="1" dirty="0">
                <a:latin typeface="Times New Roman" pitchFamily="18" charset="0"/>
                <a:cs typeface="Times New Roman" pitchFamily="18" charset="0"/>
              </a:rPr>
              <a:t>المهم أن يفهم المسوقون هذه المرحلة ويعرفوا كيفية تميز </a:t>
            </a:r>
            <a:r>
              <a:rPr lang="ar-EG" sz="2000" b="1" dirty="0" smtClean="0">
                <a:latin typeface="Times New Roman" pitchFamily="18" charset="0"/>
                <a:cs typeface="Times New Roman" pitchFamily="18" charset="0"/>
              </a:rPr>
              <a:t>المنتج </a:t>
            </a:r>
            <a:r>
              <a:rPr lang="ar-EG" sz="2000" b="1" dirty="0">
                <a:latin typeface="Times New Roman" pitchFamily="18" charset="0"/>
                <a:cs typeface="Times New Roman" pitchFamily="18" charset="0"/>
              </a:rPr>
              <a:t>أو </a:t>
            </a:r>
            <a:r>
              <a:rPr lang="ar-EG" sz="2000" b="1" dirty="0" smtClean="0">
                <a:latin typeface="Times New Roman" pitchFamily="18" charset="0"/>
                <a:cs typeface="Times New Roman" pitchFamily="18" charset="0"/>
              </a:rPr>
              <a:t>الخدمة المعلن عنها مع </a:t>
            </a:r>
            <a:r>
              <a:rPr lang="ar-EG" sz="2000" b="1" dirty="0">
                <a:latin typeface="Times New Roman" pitchFamily="18" charset="0"/>
                <a:cs typeface="Times New Roman" pitchFamily="18" charset="0"/>
              </a:rPr>
              <a:t>البدائل المتاحة وكيفية تلبية احتياجات المستهلكين وتسليط الضوء على الفوائد والمزايا المميزة </a:t>
            </a:r>
            <a:r>
              <a:rPr lang="ar-EG" sz="2000" b="1" dirty="0" smtClean="0">
                <a:latin typeface="Times New Roman" pitchFamily="18" charset="0"/>
                <a:cs typeface="Times New Roman" pitchFamily="18" charset="0"/>
              </a:rPr>
              <a:t>للمنتج المعلن عنه.</a:t>
            </a:r>
          </a:p>
          <a:p>
            <a:pPr lvl="0" algn="just" rtl="1">
              <a:lnSpc>
                <a:spcPct val="150000"/>
              </a:lnSpc>
            </a:pPr>
            <a:r>
              <a:rPr lang="ar-EG" sz="2000" b="1" dirty="0">
                <a:latin typeface="Times New Roman" pitchFamily="18" charset="0"/>
                <a:cs typeface="Times New Roman" pitchFamily="18" charset="0"/>
              </a:rPr>
              <a:t>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09608" y="1412953"/>
            <a:ext cx="3319741" cy="430887"/>
          </a:xfrm>
          <a:prstGeom prst="rect">
            <a:avLst/>
          </a:prstGeom>
          <a:noFill/>
        </p:spPr>
        <p:txBody>
          <a:bodyPr wrap="square" rtlCol="0">
            <a:spAutoFit/>
          </a:bodyPr>
          <a:lstStyle/>
          <a:p>
            <a:pPr lvl="0" algn="ctr" rtl="1"/>
            <a:r>
              <a:rPr lang="ar-EG" sz="2200" b="1" dirty="0">
                <a:solidFill>
                  <a:srgbClr val="00B0F0"/>
                </a:solidFill>
                <a:latin typeface="Times New Roman" pitchFamily="18" charset="0"/>
                <a:cs typeface="Times New Roman" pitchFamily="18" charset="0"/>
              </a:rPr>
              <a:t>مراحل </a:t>
            </a:r>
            <a:r>
              <a:rPr lang="ar-EG" sz="2200" b="1" dirty="0" smtClean="0">
                <a:solidFill>
                  <a:srgbClr val="00B0F0"/>
                </a:solidFill>
                <a:latin typeface="Times New Roman" pitchFamily="18" charset="0"/>
                <a:cs typeface="Times New Roman" pitchFamily="18" charset="0"/>
              </a:rPr>
              <a:t>نموذج </a:t>
            </a:r>
            <a:r>
              <a:rPr lang="en-US" sz="2200" b="1" dirty="0" smtClean="0">
                <a:solidFill>
                  <a:srgbClr val="00B0F0"/>
                </a:solidFill>
                <a:latin typeface="Times New Roman" pitchFamily="18" charset="0"/>
                <a:cs typeface="Times New Roman" pitchFamily="18" charset="0"/>
              </a:rPr>
              <a:t>Belch &amp; Belch</a:t>
            </a:r>
            <a:endParaRPr lang="en-US" sz="2200" b="1" dirty="0">
              <a:solidFill>
                <a:srgbClr val="00B0F0"/>
              </a:solidFill>
              <a:latin typeface="Times New Roman" pitchFamily="18" charset="0"/>
              <a:cs typeface="Times New Roman" pitchFamily="18" charset="0"/>
            </a:endParaRP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7830250"/>
      </p:ext>
    </p:extLst>
  </p:cSld>
  <p:clrMapOvr>
    <a:masterClrMapping/>
  </p:clrMapOvr>
  <mc:AlternateContent xmlns:mc="http://schemas.openxmlformats.org/markup-compatibility/2006" xmlns:p14="http://schemas.microsoft.com/office/powerpoint/2010/main">
    <mc:Choice Requires="p14">
      <p:transition spd="slow" p14:dur="2000" advTm="67042"/>
    </mc:Choice>
    <mc:Fallback xmlns="">
      <p:transition spd="slow" advTm="67042"/>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862322"/>
          </a:xfrm>
          <a:prstGeom prst="rect">
            <a:avLst/>
          </a:prstGeom>
          <a:noFill/>
        </p:spPr>
        <p:txBody>
          <a:bodyPr wrap="square" rtlCol="0">
            <a:spAutoFit/>
          </a:bodyPr>
          <a:lstStyle/>
          <a:p>
            <a:pPr lvl="0" algn="just" rtl="1">
              <a:lnSpc>
                <a:spcPct val="150000"/>
              </a:lnSpc>
            </a:pPr>
            <a:r>
              <a:rPr lang="ar-EG" sz="2000" b="1" u="sng" spc="50" dirty="0" smtClean="0">
                <a:latin typeface="Times New Roman" pitchFamily="18" charset="0"/>
                <a:cs typeface="Times New Roman" pitchFamily="18" charset="0"/>
              </a:rPr>
              <a:t>المرحلة الرابعة: اتخاذ قرار الشراء:</a:t>
            </a:r>
          </a:p>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في نموذج</a:t>
            </a:r>
            <a:r>
              <a:rPr lang="en-US" sz="2000" b="1" spc="50" dirty="0" smtClean="0">
                <a:latin typeface="Times New Roman" pitchFamily="18" charset="0"/>
                <a:cs typeface="Times New Roman" pitchFamily="18" charset="0"/>
              </a:rPr>
              <a:t>Belch </a:t>
            </a:r>
            <a:r>
              <a:rPr lang="en-US" sz="2000" b="1" spc="50" dirty="0">
                <a:latin typeface="Times New Roman" pitchFamily="18" charset="0"/>
                <a:cs typeface="Times New Roman" pitchFamily="18" charset="0"/>
              </a:rPr>
              <a:t>&amp; Belch ، </a:t>
            </a:r>
            <a:r>
              <a:rPr lang="ar-EG" sz="2000" b="1" spc="50" dirty="0">
                <a:latin typeface="Times New Roman" pitchFamily="18" charset="0"/>
                <a:cs typeface="Times New Roman" pitchFamily="18" charset="0"/>
              </a:rPr>
              <a:t>تأتي مرحلة اتخاذ قرار الشراء بعد مرحلة </a:t>
            </a:r>
            <a:r>
              <a:rPr lang="ar-EG" sz="2000" b="1" spc="50" dirty="0" smtClean="0">
                <a:latin typeface="Times New Roman" pitchFamily="18" charset="0"/>
                <a:cs typeface="Times New Roman" pitchFamily="18" charset="0"/>
              </a:rPr>
              <a:t>تقييم </a:t>
            </a:r>
            <a:r>
              <a:rPr lang="ar-EG" sz="2000" b="1" spc="50" dirty="0">
                <a:latin typeface="Times New Roman" pitchFamily="18" charset="0"/>
                <a:cs typeface="Times New Roman" pitchFamily="18" charset="0"/>
              </a:rPr>
              <a:t>البدائل. </a:t>
            </a:r>
            <a:r>
              <a:rPr lang="ar-EG" sz="2000" b="1" spc="50" dirty="0" smtClean="0">
                <a:latin typeface="Times New Roman" pitchFamily="18" charset="0"/>
                <a:cs typeface="Times New Roman" pitchFamily="18" charset="0"/>
              </a:rPr>
              <a:t>حيث تُعتبر </a:t>
            </a:r>
            <a:r>
              <a:rPr lang="ar-EG" sz="2000" b="1" spc="50" dirty="0">
                <a:latin typeface="Times New Roman" pitchFamily="18" charset="0"/>
                <a:cs typeface="Times New Roman" pitchFamily="18" charset="0"/>
              </a:rPr>
              <a:t>هذه المرحلة حاسمة في عملية اتخاذ القرار بشراء المستهلك للمنتج أو الخدمة</a:t>
            </a:r>
            <a:r>
              <a:rPr lang="ar-EG" sz="2000" b="1"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خلال </a:t>
            </a:r>
            <a:r>
              <a:rPr lang="ar-EG" sz="2000" b="1" spc="50" dirty="0">
                <a:latin typeface="Times New Roman" pitchFamily="18" charset="0"/>
                <a:cs typeface="Times New Roman" pitchFamily="18" charset="0"/>
              </a:rPr>
              <a:t>مرحلة اتخاذ قرار الشراء، يقوم المستهلك بتوزيع </a:t>
            </a:r>
            <a:r>
              <a:rPr lang="ar-EG" sz="2000" b="1" spc="50" dirty="0" smtClean="0">
                <a:latin typeface="Times New Roman" pitchFamily="18" charset="0"/>
                <a:cs typeface="Times New Roman" pitchFamily="18" charset="0"/>
              </a:rPr>
              <a:t>الأولويات، حيث يتلقى </a:t>
            </a:r>
            <a:r>
              <a:rPr lang="ar-EG" sz="2000" b="1" spc="50" dirty="0">
                <a:latin typeface="Times New Roman" pitchFamily="18" charset="0"/>
                <a:cs typeface="Times New Roman" pitchFamily="18" charset="0"/>
              </a:rPr>
              <a:t>المستهلك المعلومات التي تم جمعها خلال مرحلة البحث </a:t>
            </a:r>
            <a:r>
              <a:rPr lang="ar-EG" sz="2000" b="1" spc="50" dirty="0" smtClean="0">
                <a:latin typeface="Times New Roman" pitchFamily="18" charset="0"/>
                <a:cs typeface="Times New Roman" pitchFamily="18" charset="0"/>
              </a:rPr>
              <a:t>وتقييم </a:t>
            </a:r>
            <a:r>
              <a:rPr lang="ar-EG" sz="2000" b="1" spc="50" dirty="0">
                <a:latin typeface="Times New Roman" pitchFamily="18" charset="0"/>
                <a:cs typeface="Times New Roman" pitchFamily="18" charset="0"/>
              </a:rPr>
              <a:t>البدائل ويقوم بتحليلها </a:t>
            </a:r>
            <a:r>
              <a:rPr lang="ar-EG" sz="2000" b="1" spc="50" dirty="0" smtClean="0">
                <a:latin typeface="Times New Roman" pitchFamily="18" charset="0"/>
                <a:cs typeface="Times New Roman" pitchFamily="18" charset="0"/>
              </a:rPr>
              <a:t>ومقارنتها لاتخاذ القرار النهائي.</a:t>
            </a:r>
            <a:endParaRPr lang="ar-EG" sz="2000" b="1"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09608" y="1412953"/>
            <a:ext cx="3319741" cy="430887"/>
          </a:xfrm>
          <a:prstGeom prst="rect">
            <a:avLst/>
          </a:prstGeom>
          <a:noFill/>
        </p:spPr>
        <p:txBody>
          <a:bodyPr wrap="square" rtlCol="0">
            <a:spAutoFit/>
          </a:bodyPr>
          <a:lstStyle/>
          <a:p>
            <a:pPr lvl="0" algn="ctr" rtl="1"/>
            <a:r>
              <a:rPr lang="ar-EG" sz="2200" b="1" dirty="0">
                <a:solidFill>
                  <a:srgbClr val="00B0F0"/>
                </a:solidFill>
                <a:latin typeface="Times New Roman" pitchFamily="18" charset="0"/>
                <a:cs typeface="Times New Roman" pitchFamily="18" charset="0"/>
              </a:rPr>
              <a:t>مراحل </a:t>
            </a:r>
            <a:r>
              <a:rPr lang="ar-EG" sz="2200" b="1" dirty="0" smtClean="0">
                <a:solidFill>
                  <a:srgbClr val="00B0F0"/>
                </a:solidFill>
                <a:latin typeface="Times New Roman" pitchFamily="18" charset="0"/>
                <a:cs typeface="Times New Roman" pitchFamily="18" charset="0"/>
              </a:rPr>
              <a:t>نموذج </a:t>
            </a:r>
            <a:r>
              <a:rPr lang="en-US" sz="2200" b="1" dirty="0" smtClean="0">
                <a:solidFill>
                  <a:srgbClr val="00B0F0"/>
                </a:solidFill>
                <a:latin typeface="Times New Roman" pitchFamily="18" charset="0"/>
                <a:cs typeface="Times New Roman" pitchFamily="18" charset="0"/>
              </a:rPr>
              <a:t>Belch &amp; Belch</a:t>
            </a:r>
            <a:endParaRPr lang="en-US" sz="2200" b="1" dirty="0">
              <a:solidFill>
                <a:srgbClr val="00B0F0"/>
              </a:solidFill>
              <a:latin typeface="Times New Roman" pitchFamily="18" charset="0"/>
              <a:cs typeface="Times New Roman" pitchFamily="18" charset="0"/>
            </a:endParaRP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4189065"/>
      </p:ext>
    </p:extLst>
  </p:cSld>
  <p:clrMapOvr>
    <a:masterClrMapping/>
  </p:clrMapOvr>
  <mc:AlternateContent xmlns:mc="http://schemas.openxmlformats.org/markup-compatibility/2006" xmlns:p14="http://schemas.microsoft.com/office/powerpoint/2010/main">
    <mc:Choice Requires="p14">
      <p:transition spd="slow" p14:dur="2000" advTm="58938"/>
    </mc:Choice>
    <mc:Fallback xmlns="">
      <p:transition spd="slow" advTm="58938"/>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862322"/>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تتأثر هذه المرحلة بعوامل متعددة، بما في ذلك الأسعار، والجودة، والفوائد المقدمة، والتوافر، وخيارات الشراء، والتوصيات الشخصية، والتأثيرات الاجتماعية. </a:t>
            </a:r>
          </a:p>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حيث يعتمد </a:t>
            </a:r>
            <a:r>
              <a:rPr lang="ar-EG" sz="2000" b="1" spc="50" dirty="0">
                <a:latin typeface="Times New Roman" pitchFamily="18" charset="0"/>
                <a:cs typeface="Times New Roman" pitchFamily="18" charset="0"/>
              </a:rPr>
              <a:t>المستهلكون على هذه العوامل لاتخاذ قرار نهائي بشأن شراء المنتج أو الخدمة </a:t>
            </a:r>
            <a:r>
              <a:rPr lang="ar-EG" sz="2000" b="1" spc="50" dirty="0" smtClean="0">
                <a:latin typeface="Times New Roman" pitchFamily="18" charset="0"/>
                <a:cs typeface="Times New Roman" pitchFamily="18" charset="0"/>
              </a:rPr>
              <a:t>المطلوبة أثناء </a:t>
            </a:r>
            <a:r>
              <a:rPr lang="ar-EG" sz="2000" b="1" spc="50" dirty="0">
                <a:latin typeface="Times New Roman" pitchFamily="18" charset="0"/>
                <a:cs typeface="Times New Roman" pitchFamily="18" charset="0"/>
              </a:rPr>
              <a:t>مرحلة اتخاذ القرار، </a:t>
            </a:r>
            <a:r>
              <a:rPr lang="ar-EG" sz="2000" b="1" spc="50" dirty="0" smtClean="0">
                <a:latin typeface="Times New Roman" pitchFamily="18" charset="0"/>
                <a:cs typeface="Times New Roman" pitchFamily="18" charset="0"/>
              </a:rPr>
              <a:t>حيث يمكن </a:t>
            </a:r>
            <a:r>
              <a:rPr lang="ar-EG" sz="2000" b="1" spc="50" dirty="0">
                <a:latin typeface="Times New Roman" pitchFamily="18" charset="0"/>
                <a:cs typeface="Times New Roman" pitchFamily="18" charset="0"/>
              </a:rPr>
              <a:t>أن </a:t>
            </a:r>
            <a:r>
              <a:rPr lang="ar-EG" sz="2000" b="1" spc="50" dirty="0" smtClean="0">
                <a:latin typeface="Times New Roman" pitchFamily="18" charset="0"/>
                <a:cs typeface="Times New Roman" pitchFamily="18" charset="0"/>
              </a:rPr>
              <a:t>يتجه </a:t>
            </a:r>
            <a:r>
              <a:rPr lang="ar-EG" sz="2000" b="1" spc="50" dirty="0">
                <a:latin typeface="Times New Roman" pitchFamily="18" charset="0"/>
                <a:cs typeface="Times New Roman" pitchFamily="18" charset="0"/>
              </a:rPr>
              <a:t>المستهلك إما لاتخاذ قرار الشراء أو الاستمرار في البحث وتقديم </a:t>
            </a:r>
            <a:r>
              <a:rPr lang="ar-EG" sz="2000" b="1" spc="50" dirty="0" smtClean="0">
                <a:latin typeface="Times New Roman" pitchFamily="18" charset="0"/>
                <a:cs typeface="Times New Roman" pitchFamily="18" charset="0"/>
              </a:rPr>
              <a:t>تقييمات </a:t>
            </a:r>
            <a:r>
              <a:rPr lang="ar-EG" sz="2000" b="1" spc="50" dirty="0">
                <a:latin typeface="Times New Roman" pitchFamily="18" charset="0"/>
                <a:cs typeface="Times New Roman" pitchFamily="18" charset="0"/>
              </a:rPr>
              <a:t>أكثر تفصيلًا للبدائل أو حتى تأجيل الشراء إلى وقت لاحق.</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09608" y="1412953"/>
            <a:ext cx="3319741" cy="430887"/>
          </a:xfrm>
          <a:prstGeom prst="rect">
            <a:avLst/>
          </a:prstGeom>
          <a:noFill/>
        </p:spPr>
        <p:txBody>
          <a:bodyPr wrap="square" rtlCol="0">
            <a:spAutoFit/>
          </a:bodyPr>
          <a:lstStyle/>
          <a:p>
            <a:pPr lvl="0" algn="ctr" rtl="1"/>
            <a:r>
              <a:rPr lang="ar-EG" sz="2200" b="1" dirty="0">
                <a:solidFill>
                  <a:srgbClr val="00B0F0"/>
                </a:solidFill>
                <a:latin typeface="Times New Roman" pitchFamily="18" charset="0"/>
                <a:cs typeface="Times New Roman" pitchFamily="18" charset="0"/>
              </a:rPr>
              <a:t>مراحل </a:t>
            </a:r>
            <a:r>
              <a:rPr lang="ar-EG" sz="2200" b="1" dirty="0" smtClean="0">
                <a:solidFill>
                  <a:srgbClr val="00B0F0"/>
                </a:solidFill>
                <a:latin typeface="Times New Roman" pitchFamily="18" charset="0"/>
                <a:cs typeface="Times New Roman" pitchFamily="18" charset="0"/>
              </a:rPr>
              <a:t>نموذج </a:t>
            </a:r>
            <a:r>
              <a:rPr lang="en-US" sz="2200" b="1" dirty="0" smtClean="0">
                <a:solidFill>
                  <a:srgbClr val="00B0F0"/>
                </a:solidFill>
                <a:latin typeface="Times New Roman" pitchFamily="18" charset="0"/>
                <a:cs typeface="Times New Roman" pitchFamily="18" charset="0"/>
              </a:rPr>
              <a:t>Belch &amp; Belch</a:t>
            </a:r>
            <a:endParaRPr lang="en-US" sz="2200" b="1" dirty="0">
              <a:solidFill>
                <a:srgbClr val="00B0F0"/>
              </a:solidFill>
              <a:latin typeface="Times New Roman" pitchFamily="18" charset="0"/>
              <a:cs typeface="Times New Roman" pitchFamily="18" charset="0"/>
            </a:endParaRP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4766664"/>
      </p:ext>
    </p:extLst>
  </p:cSld>
  <p:clrMapOvr>
    <a:masterClrMapping/>
  </p:clrMapOvr>
  <mc:AlternateContent xmlns:mc="http://schemas.openxmlformats.org/markup-compatibility/2006" xmlns:p14="http://schemas.microsoft.com/office/powerpoint/2010/main">
    <mc:Choice Requires="p14">
      <p:transition spd="slow" p14:dur="2000" advTm="108041"/>
    </mc:Choice>
    <mc:Fallback xmlns="">
      <p:transition spd="slow" advTm="10804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40065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تعتبر مهمة </a:t>
            </a:r>
            <a:r>
              <a:rPr lang="ar-EG" sz="2000" b="1" spc="50" dirty="0">
                <a:latin typeface="Times New Roman" pitchFamily="18" charset="0"/>
                <a:cs typeface="Times New Roman" pitchFamily="18" charset="0"/>
              </a:rPr>
              <a:t>المسوقين </a:t>
            </a:r>
            <a:r>
              <a:rPr lang="ar-EG" sz="2000" b="1" spc="50" dirty="0" smtClean="0">
                <a:latin typeface="Times New Roman" pitchFamily="18" charset="0"/>
                <a:cs typeface="Times New Roman" pitchFamily="18" charset="0"/>
              </a:rPr>
              <a:t>هى </a:t>
            </a:r>
            <a:r>
              <a:rPr lang="ar-EG" sz="2000" b="1" spc="50" dirty="0">
                <a:latin typeface="Times New Roman" pitchFamily="18" charset="0"/>
                <a:cs typeface="Times New Roman" pitchFamily="18" charset="0"/>
              </a:rPr>
              <a:t>تسهيل هذه المرحلة عن طريق توفير معلومات واضحة حول المنتج أو الخدمة، وإيجاد طرق لتحسين </a:t>
            </a:r>
            <a:r>
              <a:rPr lang="ar-EG" sz="2000" b="1" spc="50" dirty="0" smtClean="0">
                <a:latin typeface="Times New Roman" pitchFamily="18" charset="0"/>
                <a:cs typeface="Times New Roman" pitchFamily="18" charset="0"/>
              </a:rPr>
              <a:t>قوة </a:t>
            </a:r>
            <a:r>
              <a:rPr lang="ar-EG" sz="2000" b="1" spc="50" dirty="0">
                <a:latin typeface="Times New Roman" pitchFamily="18" charset="0"/>
                <a:cs typeface="Times New Roman" pitchFamily="18" charset="0"/>
              </a:rPr>
              <a:t>العلامة التجارية وثقة المستهلك، وإظهار القيمة المضافة التي تقدمها منتجاتهم أو خدماتهم</a:t>
            </a:r>
            <a:r>
              <a:rPr lang="ar-EG" sz="2000" b="1"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000" b="1" spc="50" dirty="0" smtClean="0">
                <a:latin typeface="Times New Roman" pitchFamily="18" charset="0"/>
                <a:cs typeface="Times New Roman" pitchFamily="18" charset="0"/>
              </a:rPr>
              <a:t>من </a:t>
            </a:r>
            <a:r>
              <a:rPr lang="ar-EG" sz="2000" b="1" spc="50" dirty="0">
                <a:latin typeface="Times New Roman" pitchFamily="18" charset="0"/>
                <a:cs typeface="Times New Roman" pitchFamily="18" charset="0"/>
              </a:rPr>
              <a:t>المهم أيضًا الاهتمام بتجربة المستهلك في هذه المرحلة وتوفير دعم لهم للتغلب على أي مخاوف أو عقبات تواجهم أثناء اتخاذ القرار.</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09608" y="1412953"/>
            <a:ext cx="3319741" cy="430887"/>
          </a:xfrm>
          <a:prstGeom prst="rect">
            <a:avLst/>
          </a:prstGeom>
          <a:noFill/>
        </p:spPr>
        <p:txBody>
          <a:bodyPr wrap="square" rtlCol="0">
            <a:spAutoFit/>
          </a:bodyPr>
          <a:lstStyle/>
          <a:p>
            <a:pPr lvl="0" algn="ctr" rtl="1"/>
            <a:r>
              <a:rPr lang="ar-EG" sz="2200" b="1" dirty="0">
                <a:solidFill>
                  <a:srgbClr val="00B0F0"/>
                </a:solidFill>
                <a:latin typeface="Times New Roman" pitchFamily="18" charset="0"/>
                <a:cs typeface="Times New Roman" pitchFamily="18" charset="0"/>
              </a:rPr>
              <a:t>مراحل </a:t>
            </a:r>
            <a:r>
              <a:rPr lang="ar-EG" sz="2200" b="1" dirty="0" smtClean="0">
                <a:solidFill>
                  <a:srgbClr val="00B0F0"/>
                </a:solidFill>
                <a:latin typeface="Times New Roman" pitchFamily="18" charset="0"/>
                <a:cs typeface="Times New Roman" pitchFamily="18" charset="0"/>
              </a:rPr>
              <a:t>نموذج </a:t>
            </a:r>
            <a:r>
              <a:rPr lang="en-US" sz="2200" b="1" dirty="0" smtClean="0">
                <a:solidFill>
                  <a:srgbClr val="00B0F0"/>
                </a:solidFill>
                <a:latin typeface="Times New Roman" pitchFamily="18" charset="0"/>
                <a:cs typeface="Times New Roman" pitchFamily="18" charset="0"/>
              </a:rPr>
              <a:t>Belch &amp; Belch</a:t>
            </a:r>
            <a:endParaRPr lang="en-US" sz="2200" b="1" dirty="0">
              <a:solidFill>
                <a:srgbClr val="00B0F0"/>
              </a:solidFill>
              <a:latin typeface="Times New Roman" pitchFamily="18" charset="0"/>
              <a:cs typeface="Times New Roman" pitchFamily="18" charset="0"/>
            </a:endParaRP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3334826"/>
      </p:ext>
    </p:extLst>
  </p:cSld>
  <p:clrMapOvr>
    <a:masterClrMapping/>
  </p:clrMapOvr>
  <mc:AlternateContent xmlns:mc="http://schemas.openxmlformats.org/markup-compatibility/2006" xmlns:p14="http://schemas.microsoft.com/office/powerpoint/2010/main">
    <mc:Choice Requires="p14">
      <p:transition spd="slow" p14:dur="2000" advTm="36769"/>
    </mc:Choice>
    <mc:Fallback xmlns="">
      <p:transition spd="slow" advTm="36769"/>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785652"/>
          </a:xfrm>
          <a:prstGeom prst="rect">
            <a:avLst/>
          </a:prstGeom>
          <a:noFill/>
        </p:spPr>
        <p:txBody>
          <a:bodyPr wrap="square" rtlCol="0">
            <a:spAutoFit/>
          </a:bodyPr>
          <a:lstStyle/>
          <a:p>
            <a:pPr lvl="0" algn="just" rtl="1">
              <a:lnSpc>
                <a:spcPct val="150000"/>
              </a:lnSpc>
            </a:pPr>
            <a:r>
              <a:rPr lang="ar-EG" sz="2000" b="1" u="sng" spc="50" dirty="0" smtClean="0">
                <a:latin typeface="Simplified Arabic" pitchFamily="18" charset="-78"/>
                <a:cs typeface="Simplified Arabic" pitchFamily="18" charset="-78"/>
              </a:rPr>
              <a:t>المرحلة الخامسة: سلوك </a:t>
            </a:r>
            <a:r>
              <a:rPr lang="ar-EG" sz="2000" b="1" u="sng" spc="50" dirty="0">
                <a:latin typeface="Simplified Arabic" pitchFamily="18" charset="-78"/>
                <a:cs typeface="Simplified Arabic" pitchFamily="18" charset="-78"/>
              </a:rPr>
              <a:t>ما بعد </a:t>
            </a:r>
            <a:r>
              <a:rPr lang="ar-EG" sz="2000" b="1" u="sng" spc="50" dirty="0" smtClean="0">
                <a:latin typeface="Simplified Arabic" pitchFamily="18" charset="-78"/>
                <a:cs typeface="Simplified Arabic" pitchFamily="18" charset="-78"/>
              </a:rPr>
              <a:t>الشراء:</a:t>
            </a:r>
          </a:p>
          <a:p>
            <a:pPr marL="342900" lvl="0" indent="-342900" algn="just" rtl="1">
              <a:lnSpc>
                <a:spcPct val="150000"/>
              </a:lnSpc>
              <a:buFont typeface="Wingdings" pitchFamily="2" charset="2"/>
              <a:buChar char="Ø"/>
            </a:pPr>
            <a:r>
              <a:rPr lang="ar-EG" sz="2000" b="1" spc="50" dirty="0" smtClean="0">
                <a:latin typeface="Simplified Arabic" pitchFamily="18" charset="-78"/>
                <a:cs typeface="Simplified Arabic" pitchFamily="18" charset="-78"/>
              </a:rPr>
              <a:t>تُعني </a:t>
            </a:r>
            <a:r>
              <a:rPr lang="ar-EG" sz="2000" b="1" spc="50" dirty="0">
                <a:latin typeface="Simplified Arabic" pitchFamily="18" charset="-78"/>
                <a:cs typeface="Simplified Arabic" pitchFamily="18" charset="-78"/>
              </a:rPr>
              <a:t>مرحلة سلوك ما بعد الشراء </a:t>
            </a:r>
            <a:r>
              <a:rPr lang="ar-EG" sz="2000" b="1" spc="50" dirty="0" smtClean="0">
                <a:latin typeface="Simplified Arabic" pitchFamily="18" charset="-78"/>
                <a:cs typeface="Simplified Arabic" pitchFamily="18" charset="-78"/>
              </a:rPr>
              <a:t>بتقييم </a:t>
            </a:r>
            <a:r>
              <a:rPr lang="ar-EG" sz="2000" b="1" spc="50" dirty="0">
                <a:latin typeface="Simplified Arabic" pitchFamily="18" charset="-78"/>
                <a:cs typeface="Simplified Arabic" pitchFamily="18" charset="-78"/>
              </a:rPr>
              <a:t>المستهلك لتجربته مع المنتج أو الخدمة ومستوى رضاه، وقد يتضمن أيضًا سلوك المستهلك بعد الشراء مثل إعطاء تعليقات أو </a:t>
            </a:r>
            <a:r>
              <a:rPr lang="ar-EG" sz="2000" b="1" spc="50" dirty="0" smtClean="0">
                <a:latin typeface="Simplified Arabic" pitchFamily="18" charset="-78"/>
                <a:cs typeface="Simplified Arabic" pitchFamily="18" charset="-78"/>
              </a:rPr>
              <a:t>تقييم </a:t>
            </a:r>
            <a:r>
              <a:rPr lang="ar-EG" sz="2000" b="1" spc="50" dirty="0">
                <a:latin typeface="Simplified Arabic" pitchFamily="18" charset="-78"/>
                <a:cs typeface="Simplified Arabic" pitchFamily="18" charset="-78"/>
              </a:rPr>
              <a:t>المنتج على الإنترنت أو التوصية به للآخرين</a:t>
            </a:r>
            <a:r>
              <a:rPr lang="ar-EG" sz="2000" b="1" spc="50" dirty="0" smtClean="0">
                <a:latin typeface="Simplified Arabic" pitchFamily="18" charset="-78"/>
                <a:cs typeface="Simplified Arabic" pitchFamily="18" charset="-78"/>
              </a:rPr>
              <a:t>.</a:t>
            </a:r>
          </a:p>
          <a:p>
            <a:pPr marL="342900" lvl="0" indent="-342900" algn="just" rtl="1">
              <a:lnSpc>
                <a:spcPct val="150000"/>
              </a:lnSpc>
              <a:buFont typeface="Wingdings" pitchFamily="2" charset="2"/>
              <a:buChar char="Ø"/>
            </a:pPr>
            <a:r>
              <a:rPr lang="ar-EG" sz="2000" b="1" spc="50" dirty="0" smtClean="0">
                <a:latin typeface="Simplified Arabic" pitchFamily="18" charset="-78"/>
                <a:cs typeface="Simplified Arabic" pitchFamily="18" charset="-78"/>
              </a:rPr>
              <a:t>حيث تعد </a:t>
            </a:r>
            <a:r>
              <a:rPr lang="ar-EG" sz="2000" b="1" spc="50" dirty="0">
                <a:latin typeface="Simplified Arabic" pitchFamily="18" charset="-78"/>
                <a:cs typeface="Simplified Arabic" pitchFamily="18" charset="-78"/>
              </a:rPr>
              <a:t>مرحلة سلوك ما بعد الشراء أيضًا فرصة هامة للشركات لبناء علاقة طويلة الأجل مع المستهلك وخلق الولاء. </a:t>
            </a:r>
            <a:r>
              <a:rPr lang="ar-EG" sz="2000" b="1" spc="50" dirty="0" smtClean="0">
                <a:latin typeface="Simplified Arabic" pitchFamily="18" charset="-78"/>
                <a:cs typeface="Simplified Arabic" pitchFamily="18" charset="-78"/>
              </a:rPr>
              <a:t>حيث يمكن </a:t>
            </a:r>
            <a:r>
              <a:rPr lang="ar-EG" sz="2000" b="1" spc="50" dirty="0">
                <a:latin typeface="Simplified Arabic" pitchFamily="18" charset="-78"/>
                <a:cs typeface="Simplified Arabic" pitchFamily="18" charset="-78"/>
              </a:rPr>
              <a:t>أن </a:t>
            </a:r>
            <a:r>
              <a:rPr lang="ar-EG" sz="2000" b="1" spc="50" dirty="0" smtClean="0">
                <a:latin typeface="Simplified Arabic" pitchFamily="18" charset="-78"/>
                <a:cs typeface="Simplified Arabic" pitchFamily="18" charset="-78"/>
              </a:rPr>
              <a:t>تُعزز </a:t>
            </a:r>
            <a:r>
              <a:rPr lang="ar-EG" sz="2000" b="1" spc="50" dirty="0">
                <a:latin typeface="Simplified Arabic" pitchFamily="18" charset="-78"/>
                <a:cs typeface="Simplified Arabic" pitchFamily="18" charset="-78"/>
              </a:rPr>
              <a:t>هذه المرحلة من خلال توفير خدمات ما بعد البيع المتميزة، وحل المشاكل والاستفسارات بشكل سريع وفعال، وتقديم الدعم الفني، وتوفير عروض خاصة وبرامج </a:t>
            </a:r>
            <a:r>
              <a:rPr lang="ar-EG" sz="2000" b="1" spc="50" dirty="0" smtClean="0">
                <a:latin typeface="Simplified Arabic" pitchFamily="18" charset="-78"/>
                <a:cs typeface="Simplified Arabic" pitchFamily="18" charset="-78"/>
              </a:rPr>
              <a:t>الولاء</a:t>
            </a:r>
            <a:r>
              <a:rPr lang="ar-EG" sz="2000" b="1" spc="50" dirty="0">
                <a:latin typeface="Simplified Arabic" pitchFamily="18" charset="-78"/>
                <a:cs typeface="Simplified Arabic" pitchFamily="18" charset="-78"/>
              </a:rPr>
              <a:t>.</a:t>
            </a:r>
            <a:endParaRPr lang="ar-EG" sz="2000" b="1"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09608" y="1412953"/>
            <a:ext cx="3319741" cy="430887"/>
          </a:xfrm>
          <a:prstGeom prst="rect">
            <a:avLst/>
          </a:prstGeom>
          <a:noFill/>
        </p:spPr>
        <p:txBody>
          <a:bodyPr wrap="square" rtlCol="0">
            <a:spAutoFit/>
          </a:bodyPr>
          <a:lstStyle/>
          <a:p>
            <a:pPr lvl="0" algn="ctr" rtl="1"/>
            <a:r>
              <a:rPr lang="ar-EG" sz="2200" b="1" dirty="0">
                <a:solidFill>
                  <a:srgbClr val="00B0F0"/>
                </a:solidFill>
                <a:latin typeface="Times New Roman" pitchFamily="18" charset="0"/>
                <a:cs typeface="Times New Roman" pitchFamily="18" charset="0"/>
              </a:rPr>
              <a:t>مراحل </a:t>
            </a:r>
            <a:r>
              <a:rPr lang="ar-EG" sz="2200" b="1" dirty="0" smtClean="0">
                <a:solidFill>
                  <a:srgbClr val="00B0F0"/>
                </a:solidFill>
                <a:latin typeface="Times New Roman" pitchFamily="18" charset="0"/>
                <a:cs typeface="Times New Roman" pitchFamily="18" charset="0"/>
              </a:rPr>
              <a:t>نموذج </a:t>
            </a:r>
            <a:r>
              <a:rPr lang="en-US" sz="2200" b="1" dirty="0" smtClean="0">
                <a:solidFill>
                  <a:srgbClr val="00B0F0"/>
                </a:solidFill>
                <a:latin typeface="Times New Roman" pitchFamily="18" charset="0"/>
                <a:cs typeface="Times New Roman" pitchFamily="18" charset="0"/>
              </a:rPr>
              <a:t>Belch &amp; Belch</a:t>
            </a:r>
            <a:endParaRPr lang="en-US" sz="2200" b="1" dirty="0">
              <a:solidFill>
                <a:srgbClr val="00B0F0"/>
              </a:solidFill>
              <a:latin typeface="Times New Roman" pitchFamily="18" charset="0"/>
              <a:cs typeface="Times New Roman" pitchFamily="18" charset="0"/>
            </a:endParaRP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6052685"/>
      </p:ext>
    </p:extLst>
  </p:cSld>
  <p:clrMapOvr>
    <a:masterClrMapping/>
  </p:clrMapOvr>
  <mc:AlternateContent xmlns:mc="http://schemas.openxmlformats.org/markup-compatibility/2006" xmlns:p14="http://schemas.microsoft.com/office/powerpoint/2010/main">
    <mc:Choice Requires="p14">
      <p:transition spd="slow" p14:dur="2000" advTm="114214"/>
    </mc:Choice>
    <mc:Fallback xmlns="">
      <p:transition spd="slow" advTm="114214"/>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794573"/>
            <a:ext cx="8417320" cy="1015663"/>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b="1" spc="60" dirty="0" smtClean="0">
                <a:latin typeface="Simplified Arabic" pitchFamily="18" charset="-78"/>
                <a:cs typeface="Simplified Arabic" pitchFamily="18" charset="-78"/>
              </a:rPr>
              <a:t>لذلك من المهم فهم </a:t>
            </a:r>
            <a:r>
              <a:rPr lang="ar-EG" sz="2000" b="1" spc="60" dirty="0">
                <a:latin typeface="Simplified Arabic" pitchFamily="18" charset="-78"/>
                <a:cs typeface="Simplified Arabic" pitchFamily="18" charset="-78"/>
              </a:rPr>
              <a:t>سلوك المستهلك بعد الشراء هو أمر حاسم للشركات لتحسين منتجاتهم أو خدماتهم وتلبية توقعات المستهلكين، وزيادة الولاء والإشارة إلى العملاء آخرين.</a:t>
            </a:r>
            <a:endParaRPr lang="ar-EG" sz="2000" b="1" spc="6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09608" y="1412953"/>
            <a:ext cx="3319741" cy="430887"/>
          </a:xfrm>
          <a:prstGeom prst="rect">
            <a:avLst/>
          </a:prstGeom>
          <a:noFill/>
        </p:spPr>
        <p:txBody>
          <a:bodyPr wrap="square" rtlCol="0">
            <a:spAutoFit/>
          </a:bodyPr>
          <a:lstStyle/>
          <a:p>
            <a:pPr lvl="0" algn="ctr" rtl="1"/>
            <a:r>
              <a:rPr lang="ar-EG" sz="2200" b="1" dirty="0">
                <a:solidFill>
                  <a:srgbClr val="00B0F0"/>
                </a:solidFill>
                <a:latin typeface="Times New Roman" pitchFamily="18" charset="0"/>
                <a:cs typeface="Times New Roman" pitchFamily="18" charset="0"/>
              </a:rPr>
              <a:t>مراحل </a:t>
            </a:r>
            <a:r>
              <a:rPr lang="ar-EG" sz="2200" b="1" dirty="0" smtClean="0">
                <a:solidFill>
                  <a:srgbClr val="00B0F0"/>
                </a:solidFill>
                <a:latin typeface="Times New Roman" pitchFamily="18" charset="0"/>
                <a:cs typeface="Times New Roman" pitchFamily="18" charset="0"/>
              </a:rPr>
              <a:t>نموذج </a:t>
            </a:r>
            <a:r>
              <a:rPr lang="en-US" sz="2200" b="1" dirty="0" smtClean="0">
                <a:solidFill>
                  <a:srgbClr val="00B0F0"/>
                </a:solidFill>
                <a:latin typeface="Times New Roman" pitchFamily="18" charset="0"/>
                <a:cs typeface="Times New Roman" pitchFamily="18" charset="0"/>
              </a:rPr>
              <a:t>Belch &amp; Belch</a:t>
            </a:r>
            <a:endParaRPr lang="en-US" sz="2200" b="1" dirty="0">
              <a:solidFill>
                <a:srgbClr val="00B0F0"/>
              </a:solidFill>
              <a:latin typeface="Times New Roman" pitchFamily="18" charset="0"/>
              <a:cs typeface="Times New Roman" pitchFamily="18" charset="0"/>
            </a:endParaRP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920817"/>
      </p:ext>
    </p:extLst>
  </p:cSld>
  <p:clrMapOvr>
    <a:masterClrMapping/>
  </p:clrMapOvr>
  <mc:AlternateContent xmlns:mc="http://schemas.openxmlformats.org/markup-compatibility/2006" xmlns:p14="http://schemas.microsoft.com/office/powerpoint/2010/main">
    <mc:Choice Requires="p14">
      <p:transition spd="slow" p14:dur="2000" advTm="35789"/>
    </mc:Choice>
    <mc:Fallback xmlns="">
      <p:transition spd="slow" advTm="3578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89259" y="1412953"/>
            <a:ext cx="4407444" cy="430887"/>
          </a:xfrm>
          <a:prstGeom prst="rect">
            <a:avLst/>
          </a:prstGeom>
          <a:noFill/>
        </p:spPr>
        <p:txBody>
          <a:bodyPr wrap="square" rtlCol="0">
            <a:spAutoFit/>
          </a:bodyPr>
          <a:lstStyle/>
          <a:p>
            <a:pPr lvl="0" algn="ctr" rtl="1"/>
            <a:r>
              <a:rPr lang="ar-EG" sz="2200" b="1" dirty="0" smtClean="0">
                <a:solidFill>
                  <a:srgbClr val="00B0F0"/>
                </a:solidFill>
                <a:cs typeface="Times New Roman"/>
              </a:rPr>
              <a:t>حالة عملية عن نموذج </a:t>
            </a:r>
            <a:r>
              <a:rPr lang="en-US" sz="2200" b="1" dirty="0">
                <a:solidFill>
                  <a:srgbClr val="00B0F0"/>
                </a:solidFill>
                <a:cs typeface="Times New Roman"/>
              </a:rPr>
              <a:t>Belch &amp; </a:t>
            </a:r>
            <a:r>
              <a:rPr lang="en-US" sz="2200" b="1" dirty="0" smtClean="0">
                <a:solidFill>
                  <a:srgbClr val="00B0F0"/>
                </a:solidFill>
                <a:cs typeface="Times New Roman"/>
              </a:rPr>
              <a:t>Belch</a:t>
            </a:r>
            <a:endParaRPr lang="en-US" sz="2200" b="1" dirty="0">
              <a:solidFill>
                <a:srgbClr val="00B0F0"/>
              </a:solidFill>
              <a:cs typeface="Times New Roman"/>
            </a:endParaRP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3"/>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4916091" y="2884606"/>
            <a:ext cx="4493172" cy="2664854"/>
          </a:xfrm>
          <a:prstGeom prst="rect">
            <a:avLst/>
          </a:prstGeom>
          <a:solidFill>
            <a:srgbClr val="FFFFFF">
              <a:shade val="85000"/>
            </a:srgbClr>
          </a:solidFill>
          <a:ln w="19050" cap="sq">
            <a:solidFill>
              <a:schemeClr val="accent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20" name="TextBox 19">
            <a:extLst>
              <a:ext uri="{FF2B5EF4-FFF2-40B4-BE49-F238E27FC236}">
                <a16:creationId xmlns="" xmlns:a16="http://schemas.microsoft.com/office/drawing/2014/main" id="{4527402C-3F97-690D-9C20-A459E375AEB7}"/>
              </a:ext>
            </a:extLst>
          </p:cNvPr>
          <p:cNvSpPr txBox="1"/>
          <p:nvPr/>
        </p:nvSpPr>
        <p:spPr>
          <a:xfrm>
            <a:off x="3598250" y="2045080"/>
            <a:ext cx="8417320" cy="539378"/>
          </a:xfrm>
          <a:prstGeom prst="rect">
            <a:avLst/>
          </a:prstGeom>
          <a:noFill/>
        </p:spPr>
        <p:txBody>
          <a:bodyPr wrap="square" rtlCol="0">
            <a:spAutoFit/>
          </a:bodyPr>
          <a:lstStyle/>
          <a:p>
            <a:pPr marL="231775" indent="-231775" algn="just" rtl="1">
              <a:lnSpc>
                <a:spcPct val="150000"/>
              </a:lnSpc>
              <a:buFont typeface="Arial" pitchFamily="34" charset="0"/>
              <a:buChar char="•"/>
            </a:pPr>
            <a:r>
              <a:rPr lang="ar-EG" sz="2200" b="1" u="sng" spc="20" dirty="0">
                <a:effectLst>
                  <a:outerShdw blurRad="38100" dist="38100" dir="2700000" algn="tl">
                    <a:srgbClr val="000000">
                      <a:alpha val="43137"/>
                    </a:srgbClr>
                  </a:outerShdw>
                </a:effectLst>
                <a:latin typeface="Times New Roman" pitchFamily="18" charset="0"/>
                <a:cs typeface="Times New Roman" pitchFamily="18" charset="0"/>
              </a:rPr>
              <a:t>حالة عملية عن نموذج </a:t>
            </a:r>
            <a:r>
              <a:rPr lang="en-US" sz="2200" b="1" u="sng" spc="20" dirty="0">
                <a:effectLst>
                  <a:outerShdw blurRad="38100" dist="38100" dir="2700000" algn="tl">
                    <a:srgbClr val="000000">
                      <a:alpha val="43137"/>
                    </a:srgbClr>
                  </a:outerShdw>
                </a:effectLst>
                <a:latin typeface="Times New Roman" pitchFamily="18" charset="0"/>
                <a:cs typeface="Times New Roman" pitchFamily="18" charset="0"/>
              </a:rPr>
              <a:t>Belch &amp; </a:t>
            </a:r>
            <a:r>
              <a:rPr lang="en-US" sz="2200" b="1" u="sng" spc="20" dirty="0" smtClean="0">
                <a:effectLst>
                  <a:outerShdw blurRad="38100" dist="38100" dir="2700000" algn="tl">
                    <a:srgbClr val="000000">
                      <a:alpha val="43137"/>
                    </a:srgbClr>
                  </a:outerShdw>
                </a:effectLst>
                <a:latin typeface="Times New Roman" pitchFamily="18" charset="0"/>
                <a:cs typeface="Times New Roman" pitchFamily="18" charset="0"/>
              </a:rPr>
              <a:t>Belch</a:t>
            </a:r>
            <a:r>
              <a:rPr lang="ar-EG" sz="2200" b="1" u="sng" spc="20" dirty="0" smtClean="0">
                <a:effectLst>
                  <a:outerShdw blurRad="38100" dist="38100" dir="2700000" algn="tl">
                    <a:srgbClr val="000000">
                      <a:alpha val="43137"/>
                    </a:srgbClr>
                  </a:outerShdw>
                </a:effectLst>
                <a:latin typeface="Times New Roman" pitchFamily="18" charset="0"/>
                <a:cs typeface="Times New Roman" pitchFamily="18" charset="0"/>
              </a:rPr>
              <a:t>:</a:t>
            </a:r>
            <a:endParaRPr lang="en-US" sz="2200" b="1" u="sng" spc="20"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21" name="TextBox 20"/>
          <p:cNvSpPr txBox="1"/>
          <p:nvPr/>
        </p:nvSpPr>
        <p:spPr>
          <a:xfrm>
            <a:off x="3880214" y="5623387"/>
            <a:ext cx="6564925" cy="707886"/>
          </a:xfrm>
          <a:prstGeom prst="rect">
            <a:avLst/>
          </a:prstGeom>
          <a:noFill/>
        </p:spPr>
        <p:txBody>
          <a:bodyPr wrap="square" rtlCol="0">
            <a:spAutoFit/>
          </a:bodyPr>
          <a:lstStyle/>
          <a:p>
            <a:pPr algn="ctr" rtl="1"/>
            <a:r>
              <a:rPr lang="ar-EG" sz="2000" b="1" dirty="0" smtClean="0">
                <a:solidFill>
                  <a:schemeClr val="accent1"/>
                </a:solidFill>
                <a:cs typeface="+mj-cs"/>
              </a:rPr>
              <a:t>إعلان مستشفى أهل مصر</a:t>
            </a:r>
          </a:p>
          <a:p>
            <a:pPr algn="ctr" rtl="1"/>
            <a:r>
              <a:rPr lang="en-US" sz="2000" b="1" dirty="0">
                <a:solidFill>
                  <a:schemeClr val="accent1"/>
                </a:solidFill>
                <a:cs typeface="+mj-cs"/>
                <a:hlinkClick r:id="rId7"/>
              </a:rPr>
              <a:t>https://</a:t>
            </a:r>
            <a:r>
              <a:rPr lang="en-US" sz="2000" b="1" dirty="0" smtClean="0">
                <a:solidFill>
                  <a:schemeClr val="accent1"/>
                </a:solidFill>
                <a:cs typeface="+mj-cs"/>
                <a:hlinkClick r:id="rId7"/>
              </a:rPr>
              <a:t>youtu.be/vPfyOdzAdxw?si=Lmn9WKTDtLF_Noaq</a:t>
            </a:r>
            <a:r>
              <a:rPr lang="ar-EG" sz="2000" b="1" dirty="0" smtClean="0">
                <a:solidFill>
                  <a:schemeClr val="accent1"/>
                </a:solidFill>
                <a:cs typeface="+mj-cs"/>
              </a:rPr>
              <a:t> </a:t>
            </a:r>
          </a:p>
        </p:txBody>
      </p:sp>
    </p:spTree>
    <p:extLst>
      <p:ext uri="{BB962C8B-B14F-4D97-AF65-F5344CB8AC3E}">
        <p14:creationId xmlns:p14="http://schemas.microsoft.com/office/powerpoint/2010/main" val="692894060"/>
      </p:ext>
    </p:extLst>
  </p:cSld>
  <p:clrMapOvr>
    <a:masterClrMapping/>
  </p:clrMapOvr>
  <mc:AlternateContent xmlns:mc="http://schemas.openxmlformats.org/markup-compatibility/2006" xmlns:p14="http://schemas.microsoft.com/office/powerpoint/2010/main">
    <mc:Choice Requires="p14">
      <p:transition spd="slow" p14:dur="2000" advTm="161186"/>
    </mc:Choice>
    <mc:Fallback xmlns="">
      <p:transition spd="slow" advTm="161186"/>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330385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خاتمة</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492990"/>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spc="50" dirty="0">
                <a:latin typeface="Simplified Arabic" pitchFamily="18" charset="-78"/>
                <a:cs typeface="Times New Roman"/>
              </a:rPr>
              <a:t>قدمت المحاضرة نموذج </a:t>
            </a:r>
            <a:r>
              <a:rPr lang="en-US" sz="2100" b="1" spc="50" dirty="0" err="1">
                <a:latin typeface="Simplified Arabic" pitchFamily="18" charset="-78"/>
              </a:rPr>
              <a:t>Lavidge</a:t>
            </a:r>
            <a:r>
              <a:rPr lang="en-US" sz="2100" b="1" spc="50" dirty="0">
                <a:latin typeface="Simplified Arabic" pitchFamily="18" charset="-78"/>
              </a:rPr>
              <a:t> &amp; </a:t>
            </a:r>
            <a:r>
              <a:rPr lang="en-US" sz="2100" b="1" spc="50" dirty="0" smtClean="0">
                <a:latin typeface="Simplified Arabic" pitchFamily="18" charset="-78"/>
              </a:rPr>
              <a:t>Steiner</a:t>
            </a:r>
            <a:r>
              <a:rPr lang="ar-EG" sz="2100" b="1" spc="50" dirty="0" smtClean="0">
                <a:latin typeface="Simplified Arabic" pitchFamily="18" charset="-78"/>
                <a:cs typeface="Times New Roman"/>
              </a:rPr>
              <a:t> الإعلاني </a:t>
            </a:r>
            <a:r>
              <a:rPr lang="ar-EG" sz="2100" b="1" spc="50" dirty="0">
                <a:latin typeface="Simplified Arabic" pitchFamily="18" charset="-78"/>
                <a:cs typeface="Times New Roman"/>
              </a:rPr>
              <a:t>لمعرفة ما هى مراحل </a:t>
            </a:r>
            <a:r>
              <a:rPr lang="ar-EG" sz="2100" b="1" spc="50" dirty="0" smtClean="0">
                <a:latin typeface="Simplified Arabic" pitchFamily="18" charset="-78"/>
                <a:cs typeface="Times New Roman"/>
              </a:rPr>
              <a:t>النموذج </a:t>
            </a:r>
            <a:r>
              <a:rPr lang="ar-EG" sz="2100" b="1" spc="50" dirty="0">
                <a:latin typeface="Simplified Arabic" pitchFamily="18" charset="-78"/>
                <a:cs typeface="Times New Roman"/>
              </a:rPr>
              <a:t>لدى متلقى الرسالة الإعلانية، </a:t>
            </a:r>
            <a:r>
              <a:rPr lang="ar-EG" sz="2100" b="1" spc="50" dirty="0" smtClean="0">
                <a:latin typeface="Simplified Arabic" pitchFamily="18" charset="-78"/>
                <a:cs typeface="Times New Roman"/>
              </a:rPr>
              <a:t>وأهداف النموذج .</a:t>
            </a:r>
          </a:p>
          <a:p>
            <a:pPr marL="342900" lvl="0" indent="-342900" algn="just" rtl="1">
              <a:lnSpc>
                <a:spcPct val="150000"/>
              </a:lnSpc>
              <a:buFont typeface="Wingdings" pitchFamily="2" charset="2"/>
              <a:buChar char="Ø"/>
            </a:pPr>
            <a:r>
              <a:rPr lang="ar-EG" sz="2100" b="1" spc="50" dirty="0" smtClean="0">
                <a:latin typeface="Simplified Arabic" pitchFamily="18" charset="-78"/>
                <a:cs typeface="Times New Roman"/>
              </a:rPr>
              <a:t>كما قدمت المحاضرة عرضًا عن </a:t>
            </a:r>
            <a:r>
              <a:rPr lang="ar-EG" sz="2100" b="1" spc="50" dirty="0">
                <a:latin typeface="Simplified Arabic" pitchFamily="18" charset="-78"/>
                <a:cs typeface="Times New Roman"/>
              </a:rPr>
              <a:t>نموذج نموذج </a:t>
            </a:r>
            <a:r>
              <a:rPr lang="en-US" sz="2100" b="1" spc="50" dirty="0">
                <a:latin typeface="Simplified Arabic" pitchFamily="18" charset="-78"/>
                <a:cs typeface="Times New Roman"/>
              </a:rPr>
              <a:t>Belch &amp; </a:t>
            </a:r>
            <a:r>
              <a:rPr lang="en-US" sz="2100" b="1" spc="50" dirty="0" smtClean="0">
                <a:latin typeface="Simplified Arabic" pitchFamily="18" charset="-78"/>
                <a:cs typeface="Times New Roman"/>
              </a:rPr>
              <a:t>Belch</a:t>
            </a:r>
            <a:r>
              <a:rPr lang="ar-EG" sz="2100" b="1" spc="50" dirty="0" smtClean="0">
                <a:latin typeface="Simplified Arabic" pitchFamily="18" charset="-78"/>
                <a:cs typeface="Times New Roman"/>
              </a:rPr>
              <a:t> ومراحله المختلفة بداية من مرحلة إدراك المشكلة حتى الوصول إلى مرحلة السلوك ما بعد الشراء.</a:t>
            </a:r>
          </a:p>
          <a:p>
            <a:pPr marL="342900" lvl="0" indent="-342900" algn="just" rtl="1">
              <a:lnSpc>
                <a:spcPct val="150000"/>
              </a:lnSpc>
              <a:buFont typeface="Wingdings" pitchFamily="2" charset="2"/>
              <a:buChar char="Ø"/>
            </a:pPr>
            <a:endParaRPr lang="ar-EG" sz="2000" b="1" spc="50" dirty="0">
              <a:latin typeface="Simplified Arabic" pitchFamily="18" charset="-78"/>
              <a:cs typeface="Simplified Arabic" pitchFamily="18"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prstClr val="white"/>
                </a:solidFill>
                <a:latin typeface="Times New Roman" panose="02020603050405020304" pitchFamily="18" charset="0"/>
                <a:cs typeface="Times New Roman" panose="02020603050405020304" pitchFamily="18" charset="0"/>
              </a:rPr>
              <a:t>6</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2" descr="D:\Work\IAEMS 2\نظريات الإعلان والتسويق\Lecture 1\download (1).jf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438275"/>
            <a:ext cx="3385474" cy="210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6504121"/>
      </p:ext>
    </p:extLst>
  </p:cSld>
  <p:clrMapOvr>
    <a:masterClrMapping/>
  </p:clrMapOvr>
  <mc:AlternateContent xmlns:mc="http://schemas.openxmlformats.org/markup-compatibility/2006" xmlns:p14="http://schemas.microsoft.com/office/powerpoint/2010/main">
    <mc:Choice Requires="p14">
      <p:transition spd="slow" p14:dur="2000" advTm="31797"/>
    </mc:Choice>
    <mc:Fallback xmlns="">
      <p:transition spd="slow" advTm="31797"/>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3816347453"/>
      </p:ext>
    </p:extLst>
  </p:cSld>
  <p:clrMapOvr>
    <a:masterClrMapping/>
  </p:clrMapOvr>
  <mc:AlternateContent xmlns:mc="http://schemas.openxmlformats.org/markup-compatibility/2006" xmlns:p14="http://schemas.microsoft.com/office/powerpoint/2010/main">
    <mc:Choice Requires="p14">
      <p:transition spd="slow" p14:dur="2000" advTm="19320"/>
    </mc:Choice>
    <mc:Fallback xmlns="">
      <p:transition spd="slow" advTm="1932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8D460AB-958E-4585-B84E-398A1EACA2D1}"/>
</file>

<file path=customXml/itemProps2.xml><?xml version="1.0" encoding="utf-8"?>
<ds:datastoreItem xmlns:ds="http://schemas.openxmlformats.org/officeDocument/2006/customXml" ds:itemID="{EC5A1981-060F-4BE6-8E3B-4FCD2EF87F98}"/>
</file>

<file path=customXml/itemProps3.xml><?xml version="1.0" encoding="utf-8"?>
<ds:datastoreItem xmlns:ds="http://schemas.openxmlformats.org/officeDocument/2006/customXml" ds:itemID="{48306B2A-FC90-44E4-BBA0-75B94F95E9F3}"/>
</file>

<file path=docProps/app.xml><?xml version="1.0" encoding="utf-8"?>
<Properties xmlns="http://schemas.openxmlformats.org/officeDocument/2006/extended-properties" xmlns:vt="http://schemas.openxmlformats.org/officeDocument/2006/docPropsVTypes">
  <TotalTime>1456</TotalTime>
  <Words>2281</Words>
  <Application>Microsoft Office PowerPoint</Application>
  <PresentationFormat>Custom</PresentationFormat>
  <Paragraphs>251</Paragraphs>
  <Slides>42</Slides>
  <Notes>36</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93</cp:revision>
  <dcterms:created xsi:type="dcterms:W3CDTF">2023-04-29T09:08:23Z</dcterms:created>
  <dcterms:modified xsi:type="dcterms:W3CDTF">2025-05-23T20:03:37Z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