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1pPr>
    <a:lvl2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2pPr>
    <a:lvl3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3pPr>
    <a:lvl4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4pPr>
    <a:lvl5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5pPr>
    <a:lvl6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6pPr>
    <a:lvl7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7pPr>
    <a:lvl8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8pPr>
    <a:lvl9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wholeTbl>
    <a:band2H>
      <a:tcTxStyle b="def" i="def"/>
      <a:tcStyle>
        <a:tcBdr/>
        <a:fill>
          <a:solidFill>
            <a:srgbClr val="FFFFFF"/>
          </a:solidFill>
        </a:fill>
      </a:tcStyle>
    </a:band2H>
    <a:firstCo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Col>
    <a:lastRow>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19" name="Shape 119"/>
          <p:cNvSpPr/>
          <p:nvPr>
            <p:ph type="sldImg"/>
          </p:nvPr>
        </p:nvSpPr>
        <p:spPr>
          <a:xfrm>
            <a:off x="1143000" y="685800"/>
            <a:ext cx="4572000" cy="3429000"/>
          </a:xfrm>
          <a:prstGeom prst="rect">
            <a:avLst/>
          </a:prstGeom>
        </p:spPr>
        <p:txBody>
          <a:bodyPr/>
          <a:lstStyle/>
          <a:p>
            <a:pPr/>
          </a:p>
        </p:txBody>
      </p:sp>
      <p:sp>
        <p:nvSpPr>
          <p:cNvPr id="120" name="Shape 12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n-lt"/>
        <a:ea typeface="+mn-ea"/>
        <a:cs typeface="+mn-cs"/>
        <a:sym typeface="Calibri"/>
      </a:defRPr>
    </a:lvl1pPr>
    <a:lvl2pPr indent="228600" algn="r" defTabSz="1828800" latinLnBrk="0">
      <a:defRPr sz="2400">
        <a:latin typeface="+mn-lt"/>
        <a:ea typeface="+mn-ea"/>
        <a:cs typeface="+mn-cs"/>
        <a:sym typeface="Calibri"/>
      </a:defRPr>
    </a:lvl2pPr>
    <a:lvl3pPr indent="457200" algn="r" defTabSz="1828800" latinLnBrk="0">
      <a:defRPr sz="2400">
        <a:latin typeface="+mn-lt"/>
        <a:ea typeface="+mn-ea"/>
        <a:cs typeface="+mn-cs"/>
        <a:sym typeface="Calibri"/>
      </a:defRPr>
    </a:lvl3pPr>
    <a:lvl4pPr indent="685800" algn="r" defTabSz="1828800" latinLnBrk="0">
      <a:defRPr sz="2400">
        <a:latin typeface="+mn-lt"/>
        <a:ea typeface="+mn-ea"/>
        <a:cs typeface="+mn-cs"/>
        <a:sym typeface="Calibri"/>
      </a:defRPr>
    </a:lvl4pPr>
    <a:lvl5pPr indent="914400" algn="r" defTabSz="1828800" latinLnBrk="0">
      <a:defRPr sz="2400">
        <a:latin typeface="+mn-lt"/>
        <a:ea typeface="+mn-ea"/>
        <a:cs typeface="+mn-cs"/>
        <a:sym typeface="Calibri"/>
      </a:defRPr>
    </a:lvl5pPr>
    <a:lvl6pPr indent="1143000" algn="r" defTabSz="1828800" latinLnBrk="0">
      <a:defRPr sz="2400">
        <a:latin typeface="+mn-lt"/>
        <a:ea typeface="+mn-ea"/>
        <a:cs typeface="+mn-cs"/>
        <a:sym typeface="Calibri"/>
      </a:defRPr>
    </a:lvl6pPr>
    <a:lvl7pPr indent="1371600" algn="r" defTabSz="1828800" latinLnBrk="0">
      <a:defRPr sz="2400">
        <a:latin typeface="+mn-lt"/>
        <a:ea typeface="+mn-ea"/>
        <a:cs typeface="+mn-cs"/>
        <a:sym typeface="Calibri"/>
      </a:defRPr>
    </a:lvl7pPr>
    <a:lvl8pPr indent="1600200" algn="r" defTabSz="1828800" latinLnBrk="0">
      <a:defRPr sz="2400">
        <a:latin typeface="+mn-lt"/>
        <a:ea typeface="+mn-ea"/>
        <a:cs typeface="+mn-cs"/>
        <a:sym typeface="Calibri"/>
      </a:defRPr>
    </a:lvl8pPr>
    <a:lvl9pPr indent="1828800" algn="r" defTabSz="1828800" latinLnBrk="0">
      <a:defRPr sz="24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2"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2" cy="3000376"/>
          </a:xfrm>
          <a:prstGeom prst="rect">
            <a:avLst/>
          </a:prstGeom>
        </p:spPr>
        <p:txBody>
          <a:bodyPr anchor="b"/>
          <a:lstStyle>
            <a:lvl1pPr marL="0" indent="0">
              <a:spcBef>
                <a:spcPts val="900"/>
              </a:spcBef>
              <a:buSzTx/>
              <a:buFontTx/>
              <a:buNone/>
              <a:defRPr sz="4000">
                <a:solidFill>
                  <a:srgbClr val="888888"/>
                </a:solidFill>
              </a:defRPr>
            </a:lvl1pPr>
            <a:lvl2pPr marL="0" indent="0">
              <a:spcBef>
                <a:spcPts val="900"/>
              </a:spcBef>
              <a:buSzTx/>
              <a:buFontTx/>
              <a:buNone/>
              <a:defRPr sz="4000">
                <a:solidFill>
                  <a:srgbClr val="888888"/>
                </a:solidFill>
              </a:defRPr>
            </a:lvl2pPr>
            <a:lvl3pPr marL="0" indent="0">
              <a:spcBef>
                <a:spcPts val="900"/>
              </a:spcBef>
              <a:buSzTx/>
              <a:buFontTx/>
              <a:buNone/>
              <a:defRPr sz="4000">
                <a:solidFill>
                  <a:srgbClr val="888888"/>
                </a:solidFill>
              </a:defRPr>
            </a:lvl3pPr>
            <a:lvl4pPr marL="0" indent="0">
              <a:spcBef>
                <a:spcPts val="900"/>
              </a:spcBef>
              <a:buSzTx/>
              <a:buFontTx/>
              <a:buNone/>
              <a:defRPr sz="4000">
                <a:solidFill>
                  <a:srgbClr val="888888"/>
                </a:solidFill>
              </a:defRPr>
            </a:lvl4pPr>
            <a:lvl5pPr marL="0" indent="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8" indent="-640078">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0">
              <a:spcBef>
                <a:spcPts val="1100"/>
              </a:spcBef>
              <a:buSzTx/>
              <a:buFontTx/>
              <a:buNone/>
              <a:defRPr b="1" sz="4800"/>
            </a:lvl2pPr>
            <a:lvl3pPr marL="0" indent="0">
              <a:spcBef>
                <a:spcPts val="1100"/>
              </a:spcBef>
              <a:buSzTx/>
              <a:buFontTx/>
              <a:buNone/>
              <a:defRPr b="1" sz="4800"/>
            </a:lvl3pPr>
            <a:lvl4pPr marL="0" indent="0">
              <a:spcBef>
                <a:spcPts val="1100"/>
              </a:spcBef>
              <a:buSzTx/>
              <a:buFontTx/>
              <a:buNone/>
              <a:defRPr b="1" sz="4800"/>
            </a:lvl4pPr>
            <a:lvl5pPr marL="0" indent="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66" name="Google Shape;122;p4" descr="Google Shape;122;p4"/>
          <p:cNvPicPr>
            <a:picLocks noChangeAspect="1"/>
          </p:cNvPicPr>
          <p:nvPr/>
        </p:nvPicPr>
        <p:blipFill>
          <a:blip r:embed="rId3">
            <a:extLst/>
          </a:blip>
          <a:stretch>
            <a:fillRect/>
          </a:stretch>
        </p:blipFill>
        <p:spPr>
          <a:xfrm>
            <a:off x="4881576" y="11898486"/>
            <a:ext cx="19804458" cy="409678"/>
          </a:xfrm>
          <a:prstGeom prst="rect">
            <a:avLst/>
          </a:prstGeom>
          <a:ln w="12700">
            <a:miter lim="400000"/>
          </a:ln>
        </p:spPr>
      </p:pic>
      <p:pic>
        <p:nvPicPr>
          <p:cNvPr id="67" name="Google Shape;123;p4" descr="Google Shape;123;p4"/>
          <p:cNvPicPr>
            <a:picLocks noChangeAspect="1"/>
          </p:cNvPicPr>
          <p:nvPr/>
        </p:nvPicPr>
        <p:blipFill>
          <a:blip r:embed="rId4">
            <a:extLst/>
          </a:blip>
          <a:stretch>
            <a:fillRect/>
          </a:stretch>
        </p:blipFill>
        <p:spPr>
          <a:xfrm>
            <a:off x="-216074" y="4409644"/>
            <a:ext cx="477302" cy="5419069"/>
          </a:xfrm>
          <a:prstGeom prst="rect">
            <a:avLst/>
          </a:prstGeom>
          <a:ln w="12700">
            <a:miter lim="400000"/>
          </a:ln>
        </p:spPr>
      </p:pic>
      <p:pic>
        <p:nvPicPr>
          <p:cNvPr id="68" name="Google Shape;124;p4" descr="Google Shape;124;p4"/>
          <p:cNvPicPr>
            <a:picLocks noChangeAspect="1"/>
          </p:cNvPicPr>
          <p:nvPr/>
        </p:nvPicPr>
        <p:blipFill>
          <a:blip r:embed="rId4">
            <a:extLst/>
          </a:blip>
          <a:stretch>
            <a:fillRect/>
          </a:stretch>
        </p:blipFill>
        <p:spPr>
          <a:xfrm>
            <a:off x="24145349" y="4409644"/>
            <a:ext cx="477302" cy="5419069"/>
          </a:xfrm>
          <a:prstGeom prst="rect">
            <a:avLst/>
          </a:prstGeom>
          <a:ln w="12700">
            <a:miter lim="400000"/>
          </a:ln>
        </p:spPr>
      </p:pic>
      <p:sp>
        <p:nvSpPr>
          <p:cNvPr id="69"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02 , 04</a:t>
            </a:r>
          </a:p>
        </p:txBody>
      </p:sp>
      <p:sp>
        <p:nvSpPr>
          <p:cNvPr id="70"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1" name="MTH 112 Lecture 04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04 PPt.</a:t>
            </a:r>
          </a:p>
        </p:txBody>
      </p:sp>
      <p:sp>
        <p:nvSpPr>
          <p:cNvPr id="72"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73" name="Slide Number"/>
          <p:cNvSpPr txBox="1"/>
          <p:nvPr>
            <p:ph type="sldNum" sz="quarter" idx="2"/>
          </p:nvPr>
        </p:nvSpPr>
        <p:spPr>
          <a:xfrm>
            <a:off x="22665777"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pic>
        <p:nvPicPr>
          <p:cNvPr id="74" name="Google Shape;121;p4" descr="Google Shape;121;p4"/>
          <p:cNvPicPr>
            <a:picLocks noChangeAspect="1"/>
          </p:cNvPicPr>
          <p:nvPr/>
        </p:nvPicPr>
        <p:blipFill>
          <a:blip r:embed="rId5">
            <a:extLst/>
          </a:blip>
          <a:stretch>
            <a:fillRect/>
          </a:stretch>
        </p:blipFill>
        <p:spPr>
          <a:xfrm>
            <a:off x="1303480" y="11017956"/>
            <a:ext cx="2444851" cy="2192415"/>
          </a:xfrm>
          <a:prstGeom prst="rect">
            <a:avLst/>
          </a:prstGeom>
          <a:ln w="12700">
            <a:miter lim="400000"/>
          </a:ln>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1"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2"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3" name="عنصر نائب للنص 3"/>
          <p:cNvSpPr/>
          <p:nvPr>
            <p:ph type="body" sz="quarter" idx="21"/>
          </p:nvPr>
        </p:nvSpPr>
        <p:spPr>
          <a:xfrm>
            <a:off x="3962400" y="2870200"/>
            <a:ext cx="6016627" cy="9382126"/>
          </a:xfrm>
          <a:prstGeom prst="rect">
            <a:avLst/>
          </a:prstGeom>
        </p:spPr>
        <p:txBody>
          <a:bodyPr/>
          <a:lstStyle/>
          <a:p>
            <a:pPr/>
          </a:p>
        </p:txBody>
      </p:sp>
      <p:sp>
        <p:nvSpPr>
          <p:cNvPr id="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1" name="Title Text"/>
          <p:cNvSpPr txBox="1"/>
          <p:nvPr>
            <p:ph type="title"/>
          </p:nvPr>
        </p:nvSpPr>
        <p:spPr>
          <a:xfrm>
            <a:off x="6632575" y="9601200"/>
            <a:ext cx="10972802" cy="1133476"/>
          </a:xfrm>
          <a:prstGeom prst="rect">
            <a:avLst/>
          </a:prstGeom>
        </p:spPr>
        <p:txBody>
          <a:bodyPr anchor="b"/>
          <a:lstStyle>
            <a:lvl1pPr algn="r">
              <a:defRPr b="1" sz="4000"/>
            </a:lvl1pPr>
          </a:lstStyle>
          <a:p>
            <a:pPr/>
            <a:r>
              <a:t>Title Text</a:t>
            </a:r>
          </a:p>
        </p:txBody>
      </p:sp>
      <p:sp>
        <p:nvSpPr>
          <p:cNvPr id="92" name="عنصر نائب للصورة 2"/>
          <p:cNvSpPr/>
          <p:nvPr>
            <p:ph type="pic" sz="half" idx="21"/>
          </p:nvPr>
        </p:nvSpPr>
        <p:spPr>
          <a:xfrm>
            <a:off x="6632575" y="1225550"/>
            <a:ext cx="10972802" cy="8229600"/>
          </a:xfrm>
          <a:prstGeom prst="rect">
            <a:avLst/>
          </a:prstGeom>
        </p:spPr>
        <p:txBody>
          <a:bodyPr lIns="91439" tIns="45719" rIns="91439" bIns="45719">
            <a:noAutofit/>
          </a:bodyPr>
          <a:lstStyle/>
          <a:p>
            <a:pPr/>
          </a:p>
        </p:txBody>
      </p:sp>
      <p:sp>
        <p:nvSpPr>
          <p:cNvPr id="93" name="Body Level One…"/>
          <p:cNvSpPr txBox="1"/>
          <p:nvPr>
            <p:ph type="body" sz="quarter" idx="1"/>
          </p:nvPr>
        </p:nvSpPr>
        <p:spPr>
          <a:xfrm>
            <a:off x="6632575" y="10734675"/>
            <a:ext cx="10972802" cy="1609725"/>
          </a:xfrm>
          <a:prstGeom prst="rect">
            <a:avLst/>
          </a:prstGeom>
        </p:spPr>
        <p:txBody>
          <a:bodyPr/>
          <a:lstStyle>
            <a:lvl1pPr marL="0" indent="0">
              <a:spcBef>
                <a:spcPts val="600"/>
              </a:spcBef>
              <a:buSzTx/>
              <a:buFontTx/>
              <a:buNone/>
              <a:defRPr sz="2800"/>
            </a:lvl1pPr>
            <a:lvl2pPr marL="0" indent="0">
              <a:spcBef>
                <a:spcPts val="600"/>
              </a:spcBef>
              <a:buSzTx/>
              <a:buFontTx/>
              <a:buNone/>
              <a:defRPr sz="2800"/>
            </a:lvl2pPr>
            <a:lvl3pPr marL="0" indent="0">
              <a:spcBef>
                <a:spcPts val="600"/>
              </a:spcBef>
              <a:buSzTx/>
              <a:buFontTx/>
              <a:buNone/>
              <a:defRPr sz="2800"/>
            </a:lvl3pPr>
            <a:lvl4pPr marL="0" indent="0">
              <a:spcBef>
                <a:spcPts val="600"/>
              </a:spcBef>
              <a:buSzTx/>
              <a:buFontTx/>
              <a:buNone/>
              <a:defRPr sz="2800"/>
            </a:lvl4pPr>
            <a:lvl5pPr marL="0" indent="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1" name="مربع نص 1"/>
          <p:cNvSpPr txBox="1"/>
          <p:nvPr/>
        </p:nvSpPr>
        <p:spPr>
          <a:xfrm>
            <a:off x="4709429" y="756016"/>
            <a:ext cx="4333716" cy="614679"/>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02" name="Body Level One…"/>
          <p:cNvSpPr txBox="1"/>
          <p:nvPr>
            <p:ph type="body" idx="1"/>
          </p:nvPr>
        </p:nvSpPr>
        <p:spPr>
          <a:xfrm>
            <a:off x="3904227" y="1778000"/>
            <a:ext cx="16575545" cy="101600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Lecturer: Dr. Sahar ALBOSAILY"/>
          <p:cNvSpPr txBox="1"/>
          <p:nvPr/>
        </p:nvSpPr>
        <p:spPr>
          <a:xfrm>
            <a:off x="18658449" y="12876100"/>
            <a:ext cx="5221902" cy="61467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4" name="Slide Number"/>
          <p:cNvSpPr txBox="1"/>
          <p:nvPr>
            <p:ph type="sldNum" sz="quarter" idx="2"/>
          </p:nvPr>
        </p:nvSpPr>
        <p:spPr>
          <a:xfrm>
            <a:off x="8342053" y="794118"/>
            <a:ext cx="551179" cy="614679"/>
          </a:xfrm>
          <a:prstGeom prst="rect">
            <a:avLst/>
          </a:prstGeom>
        </p:spPr>
        <p:txBody>
          <a:bodyPr/>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11" name="Title Text"/>
          <p:cNvSpPr txBox="1"/>
          <p:nvPr>
            <p:ph type="title"/>
          </p:nvPr>
        </p:nvSpPr>
        <p:spPr>
          <a:xfrm>
            <a:off x="3048000" y="2244725"/>
            <a:ext cx="18288000" cy="4775202"/>
          </a:xfrm>
          <a:prstGeom prst="rect">
            <a:avLst/>
          </a:prstGeom>
        </p:spPr>
        <p:txBody>
          <a:bodyPr lIns="91398" tIns="91398" rIns="91398" bIns="91398" anchor="b"/>
          <a:lstStyle>
            <a:lvl1pPr>
              <a:lnSpc>
                <a:spcPct val="90000"/>
              </a:lnSpc>
              <a:defRPr sz="12000"/>
            </a:lvl1pPr>
          </a:lstStyle>
          <a:p>
            <a:pPr/>
            <a:r>
              <a:t>Title Text</a:t>
            </a:r>
          </a:p>
        </p:txBody>
      </p:sp>
      <p:sp>
        <p:nvSpPr>
          <p:cNvPr id="112" name="Body Level One…"/>
          <p:cNvSpPr txBox="1"/>
          <p:nvPr>
            <p:ph type="body" sz="quarter" idx="1"/>
          </p:nvPr>
        </p:nvSpPr>
        <p:spPr>
          <a:xfrm>
            <a:off x="3048000" y="7204075"/>
            <a:ext cx="18288000" cy="3311525"/>
          </a:xfrm>
          <a:prstGeom prst="rect">
            <a:avLst/>
          </a:prstGeom>
        </p:spPr>
        <p:txBody>
          <a:bodyPr lIns="91398" tIns="91398" rIns="91398" bIns="91398"/>
          <a:lstStyle>
            <a:lvl1pPr marL="762000" indent="-711200" algn="ctr">
              <a:lnSpc>
                <a:spcPct val="90000"/>
              </a:lnSpc>
              <a:spcBef>
                <a:spcPts val="2000"/>
              </a:spcBef>
              <a:buSzTx/>
              <a:buFontTx/>
              <a:buNone/>
              <a:defRPr sz="4800"/>
            </a:lvl1pPr>
            <a:lvl2pPr marL="762000" indent="-228600" algn="ctr">
              <a:lnSpc>
                <a:spcPct val="90000"/>
              </a:lnSpc>
              <a:spcBef>
                <a:spcPts val="2000"/>
              </a:spcBef>
              <a:buSzTx/>
              <a:buFontTx/>
              <a:buNone/>
              <a:defRPr sz="4800"/>
            </a:lvl2pPr>
            <a:lvl3pPr marL="762000" indent="50800" algn="ctr">
              <a:lnSpc>
                <a:spcPct val="90000"/>
              </a:lnSpc>
              <a:spcBef>
                <a:spcPts val="2000"/>
              </a:spcBef>
              <a:buSzTx/>
              <a:buFontTx/>
              <a:buNone/>
              <a:defRPr sz="4800"/>
            </a:lvl3pPr>
            <a:lvl4pPr marL="762000" indent="50800" algn="ctr">
              <a:lnSpc>
                <a:spcPct val="90000"/>
              </a:lnSpc>
              <a:spcBef>
                <a:spcPts val="2000"/>
              </a:spcBef>
              <a:buSzTx/>
              <a:buFontTx/>
              <a:buNone/>
              <a:defRPr sz="4800"/>
            </a:lvl4pPr>
            <a:lvl5pPr marL="762000" indent="508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22203134" y="12835911"/>
            <a:ext cx="504467" cy="483828"/>
          </a:xfrm>
          <a:prstGeom prst="rect">
            <a:avLst/>
          </a:prstGeom>
        </p:spPr>
        <p:txBody>
          <a:bodyPr lIns="91398" tIns="91398" rIns="91398" bIns="91398"/>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1"/>
            <a:ext cx="504546" cy="483908"/>
          </a:xfrm>
          <a:prstGeom prst="rect">
            <a:avLst/>
          </a:prstGeom>
          <a:ln w="12700">
            <a:miter lim="400000"/>
          </a:ln>
        </p:spPr>
        <p:txBody>
          <a:bodyPr wrap="none" lIns="91438" tIns="91438" rIns="91438" bIns="91438"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3pPr>
      <a:lvl4pPr marL="2103120" marR="0" indent="-731519"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Relationships>

</file>

<file path=ppt/slides/_rels/slide2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2" name="Google Shape;108;p3" descr="Google Shape;108;p3"/>
          <p:cNvPicPr>
            <a:picLocks noChangeAspect="1"/>
          </p:cNvPicPr>
          <p:nvPr/>
        </p:nvPicPr>
        <p:blipFill>
          <a:blip r:embed="rId2">
            <a:extLst/>
          </a:blip>
          <a:stretch>
            <a:fillRect/>
          </a:stretch>
        </p:blipFill>
        <p:spPr>
          <a:xfrm>
            <a:off x="-143930" y="-235807"/>
            <a:ext cx="24671861" cy="14187614"/>
          </a:xfrm>
          <a:prstGeom prst="rect">
            <a:avLst/>
          </a:prstGeom>
          <a:ln w="12700">
            <a:miter lim="400000"/>
          </a:ln>
        </p:spPr>
      </p:pic>
      <p:sp>
        <p:nvSpPr>
          <p:cNvPr id="123" name="Google Shape;109;p3"/>
          <p:cNvSpPr/>
          <p:nvPr/>
        </p:nvSpPr>
        <p:spPr>
          <a:xfrm rot="10800000">
            <a:off x="-312704" y="-270574"/>
            <a:ext cx="25009409"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91438" tIns="91438" rIns="91438" bIns="91438" anchor="ctr"/>
          <a:lstStyle/>
          <a:p>
            <a:pPr algn="ctr">
              <a:defRPr>
                <a:solidFill>
                  <a:srgbClr val="FFFFFF"/>
                </a:solidFill>
              </a:defRPr>
            </a:pPr>
          </a:p>
        </p:txBody>
      </p:sp>
      <p:pic>
        <p:nvPicPr>
          <p:cNvPr id="124" name="Google Shape;110;p3" descr="Google Shape;110;p3"/>
          <p:cNvPicPr>
            <a:picLocks noChangeAspect="1"/>
          </p:cNvPicPr>
          <p:nvPr/>
        </p:nvPicPr>
        <p:blipFill>
          <a:blip r:embed="rId3">
            <a:extLst/>
          </a:blip>
          <a:stretch>
            <a:fillRect/>
          </a:stretch>
        </p:blipFill>
        <p:spPr>
          <a:xfrm>
            <a:off x="9744502" y="-788821"/>
            <a:ext cx="11442305" cy="13127339"/>
          </a:xfrm>
          <a:prstGeom prst="rect">
            <a:avLst/>
          </a:prstGeom>
          <a:ln w="12700">
            <a:miter lim="400000"/>
          </a:ln>
        </p:spPr>
      </p:pic>
      <p:pic>
        <p:nvPicPr>
          <p:cNvPr id="125" name="Google Shape;111;p3" descr="Google Shape;111;p3"/>
          <p:cNvPicPr>
            <a:picLocks noChangeAspect="1"/>
          </p:cNvPicPr>
          <p:nvPr/>
        </p:nvPicPr>
        <p:blipFill>
          <a:blip r:embed="rId4">
            <a:extLst/>
          </a:blip>
          <a:stretch>
            <a:fillRect/>
          </a:stretch>
        </p:blipFill>
        <p:spPr>
          <a:xfrm>
            <a:off x="4470400" y="1830178"/>
            <a:ext cx="13428902" cy="3944672"/>
          </a:xfrm>
          <a:prstGeom prst="rect">
            <a:avLst/>
          </a:prstGeom>
          <a:ln w="12700">
            <a:miter lim="400000"/>
          </a:ln>
        </p:spPr>
      </p:pic>
      <p:pic>
        <p:nvPicPr>
          <p:cNvPr id="126"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27" name="Google Shape;113;p3"/>
          <p:cNvSpPr txBox="1"/>
          <p:nvPr/>
        </p:nvSpPr>
        <p:spPr>
          <a:xfrm>
            <a:off x="5565771" y="3097999"/>
            <a:ext cx="13527949" cy="2646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000">
                <a:solidFill>
                  <a:srgbClr val="FFFFFF"/>
                </a:solidFill>
                <a:latin typeface="Tajawal Medium"/>
                <a:ea typeface="Tajawal Medium"/>
                <a:cs typeface="Tajawal Medium"/>
                <a:sym typeface="Tajawal Medium"/>
              </a:defRPr>
            </a:pPr>
            <a:r>
              <a:t>Elasticity of Demand and Supply</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a:t>
            </a:r>
            <a:r>
              <a:t>4</a:t>
            </a:r>
          </a:p>
        </p:txBody>
      </p:sp>
      <p:pic>
        <p:nvPicPr>
          <p:cNvPr id="128" name="Google Shape;114;p3" descr="Google Shape;114;p3"/>
          <p:cNvPicPr>
            <a:picLocks noChangeAspect="1"/>
          </p:cNvPicPr>
          <p:nvPr/>
        </p:nvPicPr>
        <p:blipFill>
          <a:blip r:embed="rId6">
            <a:extLst/>
          </a:blip>
          <a:stretch>
            <a:fillRect/>
          </a:stretch>
        </p:blipFill>
        <p:spPr>
          <a:xfrm>
            <a:off x="1303480" y="9868854"/>
            <a:ext cx="3398952" cy="3048002"/>
          </a:xfrm>
          <a:prstGeom prst="rect">
            <a:avLst/>
          </a:prstGeom>
          <a:ln w="12700">
            <a:miter lim="400000"/>
          </a:ln>
        </p:spPr>
      </p:pic>
      <p:pic>
        <p:nvPicPr>
          <p:cNvPr id="129" name="Google Shape;115;p3" descr="Google Shape;115;p3"/>
          <p:cNvPicPr>
            <a:picLocks noChangeAspect="1"/>
          </p:cNvPicPr>
          <p:nvPr/>
        </p:nvPicPr>
        <p:blipFill>
          <a:blip r:embed="rId7">
            <a:extLst/>
          </a:blip>
          <a:stretch>
            <a:fillRect/>
          </a:stretch>
        </p:blipFill>
        <p:spPr>
          <a:xfrm rot="10800000">
            <a:off x="7224886" y="10568375"/>
            <a:ext cx="11764804" cy="2069336"/>
          </a:xfrm>
          <a:prstGeom prst="rect">
            <a:avLst/>
          </a:prstGeom>
          <a:ln w="12700">
            <a:miter lim="400000"/>
          </a:ln>
        </p:spPr>
      </p:pic>
      <p:sp>
        <p:nvSpPr>
          <p:cNvPr id="130" name="Google Shape;116;p3"/>
          <p:cNvSpPr txBox="1"/>
          <p:nvPr/>
        </p:nvSpPr>
        <p:spPr>
          <a:xfrm>
            <a:off x="8440204" y="10636108"/>
            <a:ext cx="9334170"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2" name="Slide Number"/>
          <p:cNvSpPr txBox="1"/>
          <p:nvPr>
            <p:ph type="sldNum" sz="quarter" idx="2"/>
          </p:nvPr>
        </p:nvSpPr>
        <p:spPr>
          <a:xfrm>
            <a:off x="22665777"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33" name="Google Shape;128;p4"/>
          <p:cNvSpPr txBox="1"/>
          <p:nvPr/>
        </p:nvSpPr>
        <p:spPr>
          <a:xfrm>
            <a:off x="2298073" y="4451436"/>
            <a:ext cx="19787855" cy="35609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spcBef>
                <a:spcPts val="1200"/>
              </a:spcBef>
              <a:defRPr b="1">
                <a:solidFill>
                  <a:srgbClr val="0A1F61"/>
                </a:solidFill>
                <a:latin typeface="Tajawal Medium"/>
                <a:ea typeface="Tajawal Medium"/>
                <a:cs typeface="Tajawal Medium"/>
                <a:sym typeface="Tajawal Medium"/>
              </a:defRPr>
            </a:pPr>
            <a:r>
              <a:t>At the end of this lecture, you should be able to:</a:t>
            </a:r>
          </a:p>
          <a:p>
            <a:pPr marL="360947" indent="-360947" algn="just">
              <a:spcBef>
                <a:spcPts val="400"/>
              </a:spcBef>
              <a:buSzPct val="100000"/>
              <a:buChar char="•"/>
              <a:defRPr>
                <a:solidFill>
                  <a:srgbClr val="0A1F61"/>
                </a:solidFill>
                <a:latin typeface="Tajawal Medium"/>
                <a:ea typeface="Tajawal Medium"/>
                <a:cs typeface="Tajawal Medium"/>
                <a:sym typeface="Tajawal Medium"/>
              </a:defRPr>
            </a:pPr>
            <a:r>
              <a:t>Calculate the coefficient of price elasticity of demand at a point on the demand function</a:t>
            </a:r>
          </a:p>
          <a:p>
            <a:pPr marL="360947" indent="-360947" algn="just">
              <a:spcBef>
                <a:spcPts val="400"/>
              </a:spcBef>
              <a:buSzPct val="100000"/>
              <a:buChar char="•"/>
              <a:defRPr>
                <a:solidFill>
                  <a:srgbClr val="0A1F61"/>
                </a:solidFill>
                <a:latin typeface="Tajawal Medium"/>
                <a:ea typeface="Tajawal Medium"/>
                <a:cs typeface="Tajawal Medium"/>
                <a:sym typeface="Tajawal Medium"/>
              </a:defRPr>
            </a:pPr>
            <a:r>
              <a:t>Calculate the coefficient of price elasticity of demand averaged along an arc on the demand function</a:t>
            </a:r>
          </a:p>
          <a:p>
            <a:pPr marL="360947" indent="-360947" algn="just">
              <a:buSzPct val="100000"/>
              <a:buChar char="•"/>
              <a:defRPr>
                <a:solidFill>
                  <a:srgbClr val="0A1F61"/>
                </a:solidFill>
                <a:latin typeface="Tajawal Medium"/>
                <a:ea typeface="Tajawal Medium"/>
                <a:cs typeface="Tajawal Medium"/>
                <a:sym typeface="Tajawal Medium"/>
              </a:defRPr>
            </a:pPr>
            <a:r>
              <a:t>Calculate the coefficient of price elasticity of supply</a:t>
            </a:r>
          </a:p>
        </p:txBody>
      </p:sp>
      <p:sp>
        <p:nvSpPr>
          <p:cNvPr id="13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Elasticity of Demand and Supply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6" name="Slide Number"/>
          <p:cNvSpPr txBox="1"/>
          <p:nvPr>
            <p:ph type="sldNum" sz="quarter" idx="2"/>
          </p:nvPr>
        </p:nvSpPr>
        <p:spPr>
          <a:xfrm>
            <a:off x="22665777"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3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Elasticity of Demand, Supply and Income</a:t>
            </a:r>
          </a:p>
        </p:txBody>
      </p:sp>
      <p:sp>
        <p:nvSpPr>
          <p:cNvPr id="138" name="Google Shape;128;p4"/>
          <p:cNvSpPr txBox="1"/>
          <p:nvPr/>
        </p:nvSpPr>
        <p:spPr>
          <a:xfrm>
            <a:off x="2276808" y="4472702"/>
            <a:ext cx="19066204" cy="4088322"/>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just">
              <a:spcBef>
                <a:spcPts val="1200"/>
              </a:spcBef>
              <a:defRPr b="1">
                <a:solidFill>
                  <a:srgbClr val="0A1F61"/>
                </a:solidFill>
                <a:latin typeface="Tajawal Medium"/>
                <a:ea typeface="Tajawal Medium"/>
                <a:cs typeface="Tajawal Medium"/>
                <a:sym typeface="Tajawal Medium"/>
              </a:defRPr>
            </a:pPr>
            <a:r>
              <a:t>Elasticity:</a:t>
            </a:r>
          </a:p>
          <a:p>
            <a:pPr marL="360947" indent="-360947" algn="just">
              <a:lnSpc>
                <a:spcPct val="123666"/>
              </a:lnSpc>
              <a:spcBef>
                <a:spcPts val="800"/>
              </a:spcBef>
              <a:buSzPct val="60000"/>
              <a:buBlip>
                <a:blip r:embed="rId2"/>
              </a:buBlip>
              <a:defRPr>
                <a:solidFill>
                  <a:srgbClr val="0A1F61"/>
                </a:solidFill>
                <a:latin typeface="Tajawal Medium"/>
                <a:ea typeface="Tajawal Medium"/>
                <a:cs typeface="Tajawal Medium"/>
                <a:sym typeface="Tajawal Medium"/>
              </a:defRPr>
            </a:pPr>
            <a:r>
              <a:t>The concept of elasticity, denoted by the symbol </a:t>
            </a:r>
            <a14:m>
              <m:oMath>
                <m:r>
                  <a:rPr xmlns:a="http://schemas.openxmlformats.org/drawingml/2006/main" sz="4950" i="1">
                    <a:solidFill>
                      <a:srgbClr val="0A1F61"/>
                    </a:solidFill>
                    <a:latin typeface="Cambria Math" panose="02040503050406030204" pitchFamily="18" charset="0"/>
                  </a:rPr>
                  <m:t>ϵ</m:t>
                </m:r>
              </m:oMath>
            </a14:m>
            <a:r>
              <a:t>, as used in economics, is the ratio of the percentage change in the quantity demanded (or supplied) to a percentage change in an economic variable. e.g.: price, income, etc.</a:t>
            </a:r>
          </a:p>
          <a:p>
            <a:pPr marL="360947" indent="-360947" algn="just">
              <a:lnSpc>
                <a:spcPct val="123666"/>
              </a:lnSpc>
              <a:buSzPct val="60000"/>
              <a:buBlip>
                <a:blip r:embed="rId2"/>
              </a:buBlip>
              <a:defRPr>
                <a:solidFill>
                  <a:srgbClr val="0A1F61"/>
                </a:solidFill>
                <a:latin typeface="Tajawal Medium"/>
                <a:ea typeface="Tajawal Medium"/>
                <a:cs typeface="Tajawal Medium"/>
                <a:sym typeface="Tajawal Medium"/>
              </a:defRPr>
            </a:pPr>
            <a:r>
              <a:t>Elasticity may be used to predict the responsiveness of demand (and supply) to changes in such economic variables.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0"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1" name="Google Shape;128;p4"/>
          <p:cNvSpPr txBox="1"/>
          <p:nvPr/>
        </p:nvSpPr>
        <p:spPr>
          <a:xfrm>
            <a:off x="2298072" y="4511044"/>
            <a:ext cx="19066205" cy="615652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15000"/>
              </a:lnSpc>
              <a:defRPr b="1">
                <a:solidFill>
                  <a:srgbClr val="0A1F61"/>
                </a:solidFill>
                <a:latin typeface="Tajawal Medium"/>
                <a:ea typeface="Tajawal Medium"/>
                <a:cs typeface="Tajawal Medium"/>
                <a:sym typeface="Tajawal Medium"/>
              </a:defRPr>
            </a:pPr>
            <a:r>
              <a:t>Price elasticity of demand:</a:t>
            </a:r>
          </a:p>
          <a:p>
            <a:pPr algn="l">
              <a:lnSpc>
                <a:spcPct val="115000"/>
              </a:lnSpc>
              <a:defRPr>
                <a:solidFill>
                  <a:srgbClr val="0A1F61"/>
                </a:solidFill>
                <a:latin typeface="Tajawal Medium"/>
                <a:ea typeface="Tajawal Medium"/>
                <a:cs typeface="Tajawal Medium"/>
                <a:sym typeface="Tajawal Medium"/>
              </a:defRPr>
            </a:pPr>
            <a:r>
              <a:t>Price elasticity of demand measures the responsiveness (sensitivity) of quantity demanded to changes in the good’s own price. It is also referred to as own-price elasticity. It is represented by the general elasticity formula.</a:t>
            </a:r>
          </a:p>
          <a:p>
            <a:pPr algn="ctr">
              <a:lnSpc>
                <a:spcPct val="115000"/>
              </a:lnSpc>
              <a:defRPr>
                <a:solidFill>
                  <a:srgbClr val="0A1F61"/>
                </a:solidFill>
                <a:latin typeface="Tajawal Medium"/>
                <a:ea typeface="Tajawal Medium"/>
                <a:cs typeface="Tajawal Medium"/>
                <a:sym typeface="Tajawal Medium"/>
              </a:defRPr>
            </a:pPr>
            <a:r>
              <a:t>                                                                                           </a:t>
            </a:r>
            <a14:m>
              <m:oMath>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f>
                      <m:fPr>
                        <m:ctrlPr>
                          <a:rPr xmlns:a="http://schemas.openxmlformats.org/drawingml/2006/main" sz="4350" i="1">
                            <a:solidFill>
                              <a:srgbClr val="0A1F61"/>
                            </a:solidFill>
                            <a:latin typeface="Cambria Math" panose="02040503050406030204" pitchFamily="18" charset="0"/>
                          </a:rPr>
                        </m:ctrlPr>
                        <m:type m:val="bar"/>
                      </m:fPr>
                      <m:num>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Q</m:t>
                        </m:r>
                      </m:num>
                      <m:den>
                        <m:r>
                          <a:rPr xmlns:a="http://schemas.openxmlformats.org/drawingml/2006/main" sz="4350" i="1">
                            <a:solidFill>
                              <a:srgbClr val="0A1F61"/>
                            </a:solidFill>
                            <a:latin typeface="Cambria Math" panose="02040503050406030204" pitchFamily="18" charset="0"/>
                          </a:rPr>
                          <m:t>Q</m:t>
                        </m:r>
                      </m:den>
                    </m:f>
                    <m:r>
                      <a:rPr xmlns:a="http://schemas.openxmlformats.org/drawingml/2006/main" sz="4350" i="1">
                        <a:solidFill>
                          <a:srgbClr val="0A1F61"/>
                        </a:solidFill>
                        <a:latin typeface="Cambria Math" panose="02040503050406030204" pitchFamily="18" charset="0"/>
                      </a:rPr>
                      <m:t>100</m:t>
                    </m:r>
                  </m:num>
                  <m:den>
                    <m:f>
                      <m:fPr>
                        <m:ctrlPr>
                          <a:rPr xmlns:a="http://schemas.openxmlformats.org/drawingml/2006/main" sz="4350" i="1">
                            <a:solidFill>
                              <a:srgbClr val="0A1F61"/>
                            </a:solidFill>
                            <a:latin typeface="Cambria Math" panose="02040503050406030204" pitchFamily="18" charset="0"/>
                          </a:rPr>
                        </m:ctrlPr>
                        <m:type m:val="bar"/>
                      </m:fPr>
                      <m:num>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P</m:t>
                        </m:r>
                      </m:num>
                      <m:den>
                        <m:r>
                          <a:rPr xmlns:a="http://schemas.openxmlformats.org/drawingml/2006/main" sz="4350" i="1">
                            <a:solidFill>
                              <a:srgbClr val="0A1F61"/>
                            </a:solidFill>
                            <a:latin typeface="Cambria Math" panose="02040503050406030204" pitchFamily="18" charset="0"/>
                          </a:rPr>
                          <m:t>P</m:t>
                        </m:r>
                      </m:den>
                    </m:f>
                    <m:r>
                      <a:rPr xmlns:a="http://schemas.openxmlformats.org/drawingml/2006/main" sz="4350" i="1">
                        <a:solidFill>
                          <a:srgbClr val="0A1F61"/>
                        </a:solidFill>
                        <a:latin typeface="Cambria Math" panose="02040503050406030204" pitchFamily="18" charset="0"/>
                      </a:rPr>
                      <m:t>100</m:t>
                    </m:r>
                  </m:den>
                </m:f>
              </m:oMath>
            </a14:m>
          </a:p>
          <a:p>
            <a:pPr algn="l">
              <a:lnSpc>
                <a:spcPct val="115000"/>
              </a:lnSpc>
              <a:defRPr>
                <a:solidFill>
                  <a:srgbClr val="0A1F61"/>
                </a:solidFill>
                <a:latin typeface="Tajawal Medium"/>
                <a:ea typeface="Tajawal Medium"/>
                <a:cs typeface="Tajawal Medium"/>
                <a:sym typeface="Tajawal Medium"/>
              </a:defRPr>
            </a:pPr>
            <a:r>
              <a:t>which simplifies to:                                     </a:t>
            </a:r>
            <a14:m>
              <m:oMath>
                <m:sSub>
                  <m:e>
                    <m:r>
                      <a:rPr xmlns:a="http://schemas.openxmlformats.org/drawingml/2006/main" sz="4350" i="1">
                        <a:solidFill>
                          <a:srgbClr val="0A1F61"/>
                        </a:solidFill>
                        <a:latin typeface="Cambria Math" panose="02040503050406030204" pitchFamily="18" charset="0"/>
                      </a:rPr>
                      <m:t>ϵ</m:t>
                    </m:r>
                  </m:e>
                  <m:sub>
                    <m:r>
                      <a:rPr xmlns:a="http://schemas.openxmlformats.org/drawingml/2006/main" sz="4350" i="1">
                        <a:solidFill>
                          <a:srgbClr val="0A1F61"/>
                        </a:solidFill>
                        <a:latin typeface="Cambria Math" panose="02040503050406030204" pitchFamily="18" charset="0"/>
                      </a:rPr>
                      <m:t>d</m:t>
                    </m:r>
                  </m:sub>
                </m:sSub>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Q</m:t>
                    </m:r>
                  </m:num>
                  <m:den>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P</m:t>
                    </m:r>
                  </m:den>
                </m:f>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P</m:t>
                    </m:r>
                  </m:num>
                  <m:den>
                    <m:r>
                      <a:rPr xmlns:a="http://schemas.openxmlformats.org/drawingml/2006/main" sz="4350" i="1">
                        <a:solidFill>
                          <a:srgbClr val="0A1F61"/>
                        </a:solidFill>
                        <a:latin typeface="Cambria Math" panose="02040503050406030204" pitchFamily="18" charset="0"/>
                      </a:rPr>
                      <m:t>Q</m:t>
                    </m:r>
                  </m:den>
                </m:f>
              </m:oMath>
            </a14:m>
          </a:p>
        </p:txBody>
      </p:sp>
      <p:sp>
        <p:nvSpPr>
          <p:cNvPr id="142" name="TextBox 2"/>
          <p:cNvSpPr txBox="1"/>
          <p:nvPr/>
        </p:nvSpPr>
        <p:spPr>
          <a:xfrm>
            <a:off x="4888849" y="1324882"/>
            <a:ext cx="13420211"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Elasticity of Demand and Supply</a:t>
            </a:r>
          </a:p>
        </p:txBody>
      </p:sp>
      <p:sp>
        <p:nvSpPr>
          <p:cNvPr id="143" name="TextBox 8"/>
          <p:cNvSpPr txBox="1"/>
          <p:nvPr/>
        </p:nvSpPr>
        <p:spPr>
          <a:xfrm>
            <a:off x="15042808" y="7482223"/>
            <a:ext cx="1722618" cy="123854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4400">
                <a:solidFill>
                  <a:srgbClr val="0A1F61"/>
                </a:solidFill>
                <a:latin typeface="Tajawal Medium"/>
                <a:ea typeface="Tajawal Medium"/>
                <a:cs typeface="Tajawal Medium"/>
                <a:sym typeface="Tajawal Medium"/>
              </a:defRPr>
            </a:lvl1pPr>
          </a:lstStyle>
          <a:p>
            <a:pPr/>
            <a14:m>
              <m:oMathPara>
                <m:oMathParaPr>
                  <m:jc m:val="center"/>
                </m:oMathParaPr>
                <m:oMath>
                  <m:f>
                    <m:fPr>
                      <m:ctrlPr>
                        <a:rPr xmlns:a="http://schemas.openxmlformats.org/drawingml/2006/main" sz="4250" i="1">
                          <a:solidFill>
                            <a:srgbClr val="0A1F61"/>
                          </a:solidFill>
                          <a:latin typeface="Cambria Math" panose="02040503050406030204" pitchFamily="18" charset="0"/>
                        </a:rPr>
                      </m:ctrlPr>
                      <m:type m:val="bar"/>
                    </m:fPr>
                    <m:num>
                      <m:sSub>
                        <m:e>
                          <m:r>
                            <a:rPr xmlns:a="http://schemas.openxmlformats.org/drawingml/2006/main" sz="4250" i="1">
                              <a:solidFill>
                                <a:srgbClr val="0A1F61"/>
                              </a:solidFill>
                              <a:latin typeface="Cambria Math" panose="02040503050406030204" pitchFamily="18" charset="0"/>
                            </a:rPr>
                            <m:t>%</m:t>
                          </m:r>
                          <m:r>
                            <a:rPr xmlns:a="http://schemas.openxmlformats.org/drawingml/2006/main" sz="4250" i="1">
                              <a:solidFill>
                                <a:srgbClr val="0A1F61"/>
                              </a:solidFill>
                              <a:latin typeface="Cambria Math" panose="02040503050406030204" pitchFamily="18" charset="0"/>
                            </a:rPr>
                            <m:t>∆</m:t>
                          </m:r>
                          <m:r>
                            <a:rPr xmlns:a="http://schemas.openxmlformats.org/drawingml/2006/main" sz="4250" i="1">
                              <a:solidFill>
                                <a:srgbClr val="0A1F61"/>
                              </a:solidFill>
                              <a:latin typeface="Cambria Math" panose="02040503050406030204" pitchFamily="18" charset="0"/>
                            </a:rPr>
                            <m:t>𝑄</m:t>
                          </m:r>
                        </m:e>
                        <m:sub>
                          <m:r>
                            <a:rPr xmlns:a="http://schemas.openxmlformats.org/drawingml/2006/main" sz="4250" i="1">
                              <a:solidFill>
                                <a:srgbClr val="0A1F61"/>
                              </a:solidFill>
                              <a:latin typeface="Cambria Math" panose="02040503050406030204" pitchFamily="18" charset="0"/>
                            </a:rPr>
                            <m:t>𝑑</m:t>
                          </m:r>
                        </m:sub>
                      </m:sSub>
                    </m:num>
                    <m:den>
                      <m:r>
                        <a:rPr xmlns:a="http://schemas.openxmlformats.org/drawingml/2006/main" sz="4250" i="1">
                          <a:solidFill>
                            <a:srgbClr val="0A1F61"/>
                          </a:solidFill>
                          <a:latin typeface="Cambria Math" panose="02040503050406030204" pitchFamily="18" charset="0"/>
                        </a:rPr>
                        <m:t>%</m:t>
                      </m:r>
                      <m:r>
                        <a:rPr xmlns:a="http://schemas.openxmlformats.org/drawingml/2006/main" sz="4250" i="1">
                          <a:solidFill>
                            <a:srgbClr val="0A1F61"/>
                          </a:solidFill>
                          <a:latin typeface="Cambria Math" panose="02040503050406030204" pitchFamily="18" charset="0"/>
                        </a:rPr>
                        <m:t>∆</m:t>
                      </m:r>
                      <m:r>
                        <a:rPr xmlns:a="http://schemas.openxmlformats.org/drawingml/2006/main" sz="4250" i="1">
                          <a:solidFill>
                            <a:srgbClr val="0A1F61"/>
                          </a:solidFill>
                          <a:latin typeface="Cambria Math" panose="02040503050406030204" pitchFamily="18" charset="0"/>
                        </a:rPr>
                        <m:t>P</m:t>
                      </m:r>
                    </m:den>
                  </m:f>
                </m:oMath>
              </m:oMathPara>
            </a14:m>
          </a:p>
        </p:txBody>
      </p:sp>
      <p:sp>
        <p:nvSpPr>
          <p:cNvPr id="144" name="TextBox 9"/>
          <p:cNvSpPr txBox="1"/>
          <p:nvPr/>
        </p:nvSpPr>
        <p:spPr>
          <a:xfrm>
            <a:off x="4713067" y="7433006"/>
            <a:ext cx="9960331" cy="142586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defRPr>
                <a:solidFill>
                  <a:srgbClr val="0A1F61"/>
                </a:solidFill>
                <a:latin typeface="Cambria Math"/>
                <a:ea typeface="Cambria Math"/>
                <a:cs typeface="Cambria Math"/>
                <a:sym typeface="Cambria Math"/>
              </a:defRPr>
            </a:pPr>
            <a14:m>
              <m:oMath>
                <m:sSub>
                  <m:e>
                    <m:r>
                      <a:rPr xmlns:a="http://schemas.openxmlformats.org/drawingml/2006/main" sz="3900" i="1">
                        <a:solidFill>
                          <a:srgbClr val="0A1F61"/>
                        </a:solidFill>
                        <a:latin typeface="Cambria Math" panose="02040503050406030204" pitchFamily="18" charset="0"/>
                      </a:rPr>
                      <m:t>𝜀</m:t>
                    </m:r>
                  </m:e>
                  <m:sub>
                    <m:r>
                      <a:rPr xmlns:a="http://schemas.openxmlformats.org/drawingml/2006/main" sz="3900" i="1">
                        <a:solidFill>
                          <a:srgbClr val="0A1F61"/>
                        </a:solidFill>
                        <a:latin typeface="Cambria Math" panose="02040503050406030204" pitchFamily="18" charset="0"/>
                      </a:rPr>
                      <m:t>𝑑</m:t>
                    </m:r>
                  </m:sub>
                </m:sSub>
              </m:oMath>
            </a14:m>
            <a:r>
              <a:rPr>
                <a:latin typeface="Tajawal Medium"/>
                <a:ea typeface="Tajawal Medium"/>
                <a:cs typeface="Tajawal Medium"/>
                <a:sym typeface="Tajawal Medium"/>
              </a:rPr>
              <a:t>=</a:t>
            </a:r>
            <a14:m>
              <m:oMath>
                <m:f>
                  <m:fPr>
                    <m:ctrlPr>
                      <a:rPr xmlns:a="http://schemas.openxmlformats.org/drawingml/2006/main" sz="3600" i="1">
                        <a:solidFill>
                          <a:srgbClr val="0A1F61"/>
                        </a:solidFill>
                        <a:latin typeface="Cambria Math" panose="02040503050406030204" pitchFamily="18" charset="0"/>
                      </a:rPr>
                    </m:ctrlPr>
                    <m:type m:val="bar"/>
                  </m:fPr>
                  <m:num>
                    <m:r>
                      <m:rPr>
                        <m:nor/>
                      </m:rPr>
                      <a:rPr xmlns:a="http://schemas.openxmlformats.org/drawingml/2006/main" sz="3600" i="1">
                        <a:solidFill>
                          <a:srgbClr val="0A1F61"/>
                        </a:solidFill>
                        <a:latin typeface="Cambria Math" panose="02040503050406030204" pitchFamily="18" charset="0"/>
                      </a:rPr>
                      <m:t>Percentagechangeinquantitydemanded</m:t>
                    </m:r>
                  </m:num>
                  <m:den>
                    <m:r>
                      <m:rPr>
                        <m:nor/>
                      </m:rPr>
                      <a:rPr xmlns:a="http://schemas.openxmlformats.org/drawingml/2006/main" sz="3600" i="1">
                        <a:solidFill>
                          <a:srgbClr val="0A1F61"/>
                        </a:solidFill>
                        <a:latin typeface="Cambria Math" panose="02040503050406030204" pitchFamily="18" charset="0"/>
                      </a:rPr>
                      <m:t>Percentagechangeinprice</m:t>
                    </m:r>
                  </m:den>
                </m:f>
              </m:oMath>
            </a14:m>
            <a:r>
              <a:rPr>
                <a:latin typeface="Tajawal Medium"/>
                <a:ea typeface="Tajawal Medium"/>
                <a:cs typeface="Tajawal Medium"/>
                <a:sym typeface="Tajawal Medium"/>
              </a:rPr>
              <a:t>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6"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7" name="TextBox 2"/>
          <p:cNvSpPr txBox="1"/>
          <p:nvPr/>
        </p:nvSpPr>
        <p:spPr>
          <a:xfrm>
            <a:off x="4888849" y="1324882"/>
            <a:ext cx="13385652"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Elasticity of Demand and Supply </a:t>
            </a:r>
          </a:p>
        </p:txBody>
      </p:sp>
      <p:sp>
        <p:nvSpPr>
          <p:cNvPr id="148" name="Google Shape;128;p4"/>
          <p:cNvSpPr txBox="1"/>
          <p:nvPr/>
        </p:nvSpPr>
        <p:spPr>
          <a:xfrm>
            <a:off x="2213013" y="4323846"/>
            <a:ext cx="20732048" cy="324095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15000"/>
              </a:lnSpc>
              <a:defRPr b="1">
                <a:solidFill>
                  <a:srgbClr val="0A1F61"/>
                </a:solidFill>
                <a:latin typeface="Tajawal Medium"/>
                <a:ea typeface="Tajawal Medium"/>
                <a:cs typeface="Tajawal Medium"/>
                <a:sym typeface="Tajawal Medium"/>
              </a:defRPr>
            </a:pPr>
            <a:r>
              <a:t>Price elasticity of demand:</a:t>
            </a:r>
          </a:p>
          <a:p>
            <a:pPr algn="l">
              <a:lnSpc>
                <a:spcPct val="115000"/>
              </a:lnSpc>
              <a:defRPr>
                <a:solidFill>
                  <a:srgbClr val="0A1F61"/>
                </a:solidFill>
                <a:latin typeface="Tajawal Medium"/>
                <a:ea typeface="Tajawal Medium"/>
                <a:cs typeface="Tajawal Medium"/>
                <a:sym typeface="Tajawal Medium"/>
              </a:defRPr>
            </a:pPr>
            <a:r>
              <a:t>There are two approaches to measuring price elasticity: </a:t>
            </a:r>
            <a:r>
              <a:rPr b="1"/>
              <a:t>Point elasticity</a:t>
            </a:r>
            <a:r>
              <a:t> </a:t>
            </a:r>
            <a:r>
              <a:t>and </a:t>
            </a:r>
            <a:r>
              <a:rPr b="1">
                <a:solidFill>
                  <a:srgbClr val="182C6A"/>
                </a:solidFill>
              </a:rPr>
              <a:t>arc elasticity</a:t>
            </a:r>
            <a:r>
              <a:t>.</a:t>
            </a:r>
          </a:p>
          <a:p>
            <a:pPr algn="l">
              <a:lnSpc>
                <a:spcPct val="115000"/>
              </a:lnSpc>
              <a:defRPr>
                <a:solidFill>
                  <a:srgbClr val="0A1F61"/>
                </a:solidFill>
                <a:latin typeface="Tajawal Medium"/>
                <a:ea typeface="Tajawal Medium"/>
                <a:cs typeface="Tajawal Medium"/>
                <a:sym typeface="Tajawal Medium"/>
              </a:defRPr>
            </a:pPr>
          </a:p>
          <a:p>
            <a:pPr marL="571500" indent="-571500" algn="l">
              <a:lnSpc>
                <a:spcPct val="115000"/>
              </a:lnSpc>
              <a:buSzPct val="100000"/>
              <a:buChar char="▪"/>
              <a:defRPr b="1">
                <a:solidFill>
                  <a:srgbClr val="0A1F61"/>
                </a:solidFill>
                <a:latin typeface="Tajawal Medium"/>
                <a:ea typeface="Tajawal Medium"/>
                <a:cs typeface="Tajawal Medium"/>
                <a:sym typeface="Tajawal Medium"/>
              </a:defRPr>
            </a:pPr>
            <a:r>
              <a:t>Point elasticity </a:t>
            </a:r>
            <a:r>
              <a:rPr b="0"/>
              <a:t>measures elasticity at a point on the demand function.</a:t>
            </a:r>
            <a:endParaRPr b="0"/>
          </a:p>
          <a:p>
            <a:pPr marL="571500" indent="-571500" algn="l">
              <a:lnSpc>
                <a:spcPct val="115000"/>
              </a:lnSpc>
              <a:buSzPct val="100000"/>
              <a:buChar char="▪"/>
              <a:defRPr b="1">
                <a:solidFill>
                  <a:srgbClr val="0A1F61"/>
                </a:solidFill>
                <a:latin typeface="Tajawal Medium"/>
                <a:ea typeface="Tajawal Medium"/>
                <a:cs typeface="Tajawal Medium"/>
                <a:sym typeface="Tajawal Medium"/>
              </a:defRPr>
            </a:pPr>
            <a:r>
              <a:t>Arc elasticity </a:t>
            </a:r>
            <a:r>
              <a:rPr b="0"/>
              <a:t>measures elasticity over an interval on the demand function</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0"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1" name="TextBox 2"/>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Point elasticity of demand</a:t>
            </a:r>
          </a:p>
        </p:txBody>
      </p:sp>
      <p:sp>
        <p:nvSpPr>
          <p:cNvPr id="152" name="Google Shape;128;p4"/>
          <p:cNvSpPr txBox="1"/>
          <p:nvPr/>
        </p:nvSpPr>
        <p:spPr>
          <a:xfrm>
            <a:off x="2319338" y="4685353"/>
            <a:ext cx="20732048" cy="6288123"/>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15000"/>
              </a:lnSpc>
              <a:defRPr>
                <a:solidFill>
                  <a:srgbClr val="0A1F61"/>
                </a:solidFill>
                <a:latin typeface="Tajawal Medium"/>
                <a:ea typeface="Tajawal Medium"/>
                <a:cs typeface="Tajawal Medium"/>
                <a:sym typeface="Tajawal Medium"/>
              </a:defRPr>
            </a:pPr>
            <a:r>
              <a:t>Given the linear demand function,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a</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b</m:t>
                </m:r>
                <m:r>
                  <a:rPr xmlns:a="http://schemas.openxmlformats.org/drawingml/2006/main" sz="4400" i="1">
                    <a:solidFill>
                      <a:srgbClr val="0A1F61"/>
                    </a:solidFill>
                    <a:latin typeface="Cambria Math" panose="02040503050406030204" pitchFamily="18" charset="0"/>
                  </a:rPr>
                  <m:t>Q</m:t>
                </m:r>
              </m:oMath>
            </a14:m>
            <a:r>
              <a:t>,</a:t>
            </a:r>
          </a:p>
          <a:p>
            <a:pPr algn="l">
              <a:lnSpc>
                <a:spcPct val="115000"/>
              </a:lnSpc>
              <a:defRPr>
                <a:solidFill>
                  <a:srgbClr val="0A1F61"/>
                </a:solidFill>
                <a:latin typeface="Tajawal Medium"/>
                <a:ea typeface="Tajawal Medium"/>
                <a:cs typeface="Tajawal Medium"/>
                <a:sym typeface="Tajawal Medium"/>
              </a:defRPr>
            </a:pPr>
            <a:r>
              <a:t>t</a:t>
            </a:r>
            <a:r>
              <a:t>he formula for point elasticity of demand at any point (</a:t>
            </a:r>
            <a14:m>
              <m:oMath>
                <m:sSub>
                  <m:e>
                    <m:sSub>
                      <m:e>
                        <m:r>
                          <a:rPr xmlns:a="http://schemas.openxmlformats.org/drawingml/2006/main" sz="4450" i="1">
                            <a:solidFill>
                              <a:srgbClr val="0A1F61"/>
                            </a:solidFill>
                            <a:latin typeface="Cambria Math" panose="02040503050406030204" pitchFamily="18" charset="0"/>
                          </a:rPr>
                          <m:t>𝑃</m:t>
                        </m:r>
                      </m:e>
                      <m:sub>
                        <m:r>
                          <a:rPr xmlns:a="http://schemas.openxmlformats.org/drawingml/2006/main" sz="4450" i="1">
                            <a:solidFill>
                              <a:srgbClr val="0A1F61"/>
                            </a:solidFill>
                            <a:latin typeface="Cambria Math" panose="02040503050406030204" pitchFamily="18" charset="0"/>
                          </a:rPr>
                          <m:t>0</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𝑄</m:t>
                    </m:r>
                  </m:e>
                  <m:sub>
                    <m:r>
                      <a:rPr xmlns:a="http://schemas.openxmlformats.org/drawingml/2006/main" sz="4450" i="1">
                        <a:solidFill>
                          <a:srgbClr val="0A1F61"/>
                        </a:solidFill>
                        <a:latin typeface="Cambria Math" panose="02040503050406030204" pitchFamily="18" charset="0"/>
                      </a:rPr>
                      <m:t>0</m:t>
                    </m:r>
                  </m:sub>
                </m:sSub>
              </m:oMath>
            </a14:m>
            <a:r>
              <a:t> ) is</a:t>
            </a:r>
          </a:p>
          <a:p>
            <a:pPr algn="ctr">
              <a:lnSpc>
                <a:spcPct val="115000"/>
              </a:lnSpc>
              <a:defRPr>
                <a:solidFill>
                  <a:srgbClr val="0A1F61"/>
                </a:solidFill>
                <a:latin typeface="Tajawal Medium"/>
                <a:ea typeface="Tajawal Medium"/>
                <a:cs typeface="Tajawal Medium"/>
                <a:sym typeface="Tajawal Medium"/>
              </a:defRPr>
            </a:pPr>
          </a:p>
          <a:p>
            <a:pPr algn="ctr">
              <a:lnSpc>
                <a:spcPct val="115000"/>
              </a:lnSpc>
              <a:defRPr>
                <a:solidFill>
                  <a:srgbClr val="0A1F61"/>
                </a:solidFill>
                <a:latin typeface="Tajawal Medium"/>
                <a:ea typeface="Tajawal Medium"/>
                <a:cs typeface="Tajawal Medium"/>
                <a:sym typeface="Tajawal Medium"/>
              </a:defRPr>
            </a:pPr>
            <a14:m>
              <m:oMath>
                <m:sSub>
                  <m:e>
                    <m:r>
                      <a:rPr xmlns:a="http://schemas.openxmlformats.org/drawingml/2006/main" sz="4350" i="1">
                        <a:solidFill>
                          <a:srgbClr val="0A1F61"/>
                        </a:solidFill>
                        <a:latin typeface="Cambria Math" panose="02040503050406030204" pitchFamily="18" charset="0"/>
                      </a:rPr>
                      <m:t>ϵ</m:t>
                    </m:r>
                  </m:e>
                  <m:sub>
                    <m:r>
                      <a:rPr xmlns:a="http://schemas.openxmlformats.org/drawingml/2006/main" sz="4350" i="1">
                        <a:solidFill>
                          <a:srgbClr val="0A1F61"/>
                        </a:solidFill>
                        <a:latin typeface="Cambria Math" panose="02040503050406030204" pitchFamily="18" charset="0"/>
                      </a:rPr>
                      <m:t>d</m:t>
                    </m:r>
                  </m:sub>
                </m:sSub>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Q</m:t>
                    </m:r>
                  </m:num>
                  <m:den>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P</m:t>
                    </m:r>
                  </m:den>
                </m:f>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P</m:t>
                    </m:r>
                  </m:num>
                  <m:den>
                    <m:r>
                      <a:rPr xmlns:a="http://schemas.openxmlformats.org/drawingml/2006/main" sz="4350" i="1">
                        <a:solidFill>
                          <a:srgbClr val="0A1F61"/>
                        </a:solidFill>
                        <a:latin typeface="Cambria Math" panose="02040503050406030204" pitchFamily="18" charset="0"/>
                      </a:rPr>
                      <m:t>Q</m:t>
                    </m:r>
                  </m:den>
                </m:f>
              </m:oMath>
            </a14:m>
            <a:r>
              <a:t> </a:t>
            </a:r>
          </a:p>
          <a:p>
            <a:pPr algn="ctr">
              <a:lnSpc>
                <a:spcPct val="115000"/>
              </a:lnSpc>
              <a:defRPr>
                <a:solidFill>
                  <a:srgbClr val="0A1F61"/>
                </a:solidFill>
                <a:latin typeface="Tajawal Medium"/>
                <a:ea typeface="Tajawal Medium"/>
                <a:cs typeface="Tajawal Medium"/>
                <a:sym typeface="Tajawal Medium"/>
              </a:defRPr>
            </a:pPr>
            <a:r>
              <a:t>or</a:t>
            </a:r>
          </a:p>
          <a:p>
            <a:pPr algn="ctr">
              <a:lnSpc>
                <a:spcPct val="115000"/>
              </a:lnSpc>
              <a:defRPr>
                <a:solidFill>
                  <a:srgbClr val="0A1F61"/>
                </a:solidFill>
                <a:latin typeface="Tajawal Medium"/>
                <a:ea typeface="Tajawal Medium"/>
                <a:cs typeface="Tajawal Medium"/>
                <a:sym typeface="Tajawal Medium"/>
              </a:defRPr>
            </a:pPr>
            <a14:m>
              <m:oMath>
                <m:sSub>
                  <m:e>
                    <m:r>
                      <a:rPr xmlns:a="http://schemas.openxmlformats.org/drawingml/2006/main" sz="4350" i="1">
                        <a:solidFill>
                          <a:srgbClr val="0A1F61"/>
                        </a:solidFill>
                        <a:latin typeface="Cambria Math" panose="02040503050406030204" pitchFamily="18" charset="0"/>
                      </a:rPr>
                      <m:t>ϵ</m:t>
                    </m:r>
                  </m:e>
                  <m:sub>
                    <m:r>
                      <a:rPr xmlns:a="http://schemas.openxmlformats.org/drawingml/2006/main" sz="4350" i="1">
                        <a:solidFill>
                          <a:srgbClr val="0A1F61"/>
                        </a:solidFill>
                        <a:latin typeface="Cambria Math" panose="02040503050406030204" pitchFamily="18" charset="0"/>
                      </a:rPr>
                      <m:t>d</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b</m:t>
                    </m:r>
                  </m:den>
                </m:f>
                <m:f>
                  <m:fPr>
                    <m:ctrlPr>
                      <a:rPr xmlns:a="http://schemas.openxmlformats.org/drawingml/2006/main" sz="4350" i="1">
                        <a:solidFill>
                          <a:srgbClr val="0A1F61"/>
                        </a:solidFill>
                        <a:latin typeface="Cambria Math" panose="02040503050406030204" pitchFamily="18" charset="0"/>
                      </a:rPr>
                    </m:ctrlPr>
                    <m:type m:val="bar"/>
                  </m:fPr>
                  <m:num>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num>
                  <m:den>
                    <m:sSub>
                      <m:e>
                        <m:r>
                          <a:rPr xmlns:a="http://schemas.openxmlformats.org/drawingml/2006/main" sz="4350" i="1">
                            <a:solidFill>
                              <a:srgbClr val="0A1F61"/>
                            </a:solidFill>
                            <a:latin typeface="Cambria Math" panose="02040503050406030204" pitchFamily="18" charset="0"/>
                          </a:rPr>
                          <m:t>Q</m:t>
                        </m:r>
                      </m:e>
                      <m:sub>
                        <m:r>
                          <a:rPr xmlns:a="http://schemas.openxmlformats.org/drawingml/2006/main" sz="4350" i="1">
                            <a:solidFill>
                              <a:srgbClr val="0A1F61"/>
                            </a:solidFill>
                            <a:latin typeface="Cambria Math" panose="02040503050406030204" pitchFamily="18" charset="0"/>
                          </a:rPr>
                          <m:t>0</m:t>
                        </m:r>
                      </m:sub>
                    </m:sSub>
                  </m:den>
                </m:f>
              </m:oMath>
            </a14:m>
            <a:r>
              <a:t>    since        slope = </a:t>
            </a:r>
            <a14:m>
              <m:oMath>
                <m:f>
                  <m:fPr>
                    <m:ctrlPr>
                      <a:rPr xmlns:a="http://schemas.openxmlformats.org/drawingml/2006/main" sz="4350" i="1">
                        <a:solidFill>
                          <a:srgbClr val="0A1F61"/>
                        </a:solidFill>
                        <a:latin typeface="Cambria Math" panose="02040503050406030204" pitchFamily="18" charset="0"/>
                      </a:rPr>
                    </m:ctrlPr>
                    <m:type m:val="bar"/>
                  </m:fPr>
                  <m:num>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Q</m:t>
                    </m:r>
                  </m:num>
                  <m:den>
                    <m:r>
                      <m:rPr>
                        <m:sty m:val="p"/>
                      </m:rPr>
                      <a:rPr xmlns:a="http://schemas.openxmlformats.org/drawingml/2006/main" sz="4350" i="1">
                        <a:solidFill>
                          <a:srgbClr val="0A1F61"/>
                        </a:solidFill>
                        <a:latin typeface="Cambria Math" panose="02040503050406030204" pitchFamily="18" charset="0"/>
                      </a:rPr>
                      <m:t>Δ</m:t>
                    </m:r>
                    <m:r>
                      <a:rPr xmlns:a="http://schemas.openxmlformats.org/drawingml/2006/main" sz="4350" i="1">
                        <a:solidFill>
                          <a:srgbClr val="0A1F61"/>
                        </a:solidFill>
                        <a:latin typeface="Cambria Math" panose="02040503050406030204" pitchFamily="18" charset="0"/>
                      </a:rPr>
                      <m:t>P</m:t>
                    </m:r>
                  </m:den>
                </m:f>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b</m:t>
                    </m:r>
                  </m:den>
                </m:f>
              </m:oMath>
            </a14:m>
          </a:p>
        </p:txBody>
      </p:sp>
      <p:sp>
        <p:nvSpPr>
          <p:cNvPr id="153" name="TextBox 5"/>
          <p:cNvSpPr txBox="1"/>
          <p:nvPr/>
        </p:nvSpPr>
        <p:spPr>
          <a:xfrm>
            <a:off x="2315769" y="4025551"/>
            <a:ext cx="12359286" cy="637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b="1">
                <a:solidFill>
                  <a:srgbClr val="182C6A"/>
                </a:solidFill>
                <a:latin typeface="Tajawal Medium"/>
                <a:ea typeface="Tajawal Medium"/>
                <a:cs typeface="Tajawal Medium"/>
                <a:sym typeface="Tajawal Medium"/>
              </a:defRPr>
            </a:pPr>
            <a:r>
              <a:t>Point elasticity of </a:t>
            </a:r>
            <a:r>
              <a:rPr>
                <a:solidFill>
                  <a:srgbClr val="0A1F61"/>
                </a:solidFill>
              </a:rPr>
              <a:t>demand</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5"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6" name="TextBox 2"/>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Example </a:t>
            </a:r>
            <a:r>
              <a:rPr sz="3600"/>
              <a:t> A(i, ii, iii)</a:t>
            </a:r>
          </a:p>
        </p:txBody>
      </p:sp>
      <p:sp>
        <p:nvSpPr>
          <p:cNvPr id="157" name="Google Shape;128;p4"/>
          <p:cNvSpPr txBox="1"/>
          <p:nvPr/>
        </p:nvSpPr>
        <p:spPr>
          <a:xfrm>
            <a:off x="2676841" y="4437410"/>
            <a:ext cx="19030318" cy="437906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15000"/>
              </a:lnSpc>
              <a:defRPr>
                <a:solidFill>
                  <a:srgbClr val="0A1F61"/>
                </a:solidFill>
                <a:latin typeface="Tajawal Medium"/>
                <a:ea typeface="Tajawal Medium"/>
                <a:cs typeface="Tajawal Medium"/>
                <a:sym typeface="Tajawal Medium"/>
              </a:defRPr>
            </a:pPr>
            <a:r>
              <a:rPr b="1"/>
              <a:t>Example</a:t>
            </a:r>
            <a:r>
              <a:t>:</a:t>
            </a:r>
          </a:p>
          <a:p>
            <a:pPr algn="l">
              <a:lnSpc>
                <a:spcPct val="115000"/>
              </a:lnSpc>
              <a:defRPr>
                <a:solidFill>
                  <a:srgbClr val="0A1F61"/>
                </a:solidFill>
                <a:latin typeface="Tajawal Medium"/>
                <a:ea typeface="Tajawal Medium"/>
                <a:cs typeface="Tajawal Medium"/>
                <a:sym typeface="Tajawal Medium"/>
              </a:defRPr>
            </a:pPr>
            <a:r>
              <a:t>Given the demand function for computers as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2400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r>
                  <a:rPr xmlns:a="http://schemas.openxmlformats.org/drawingml/2006/main" sz="4400" i="1">
                    <a:solidFill>
                      <a:srgbClr val="0A1F61"/>
                    </a:solidFill>
                    <a:latin typeface="Cambria Math" panose="02040503050406030204" pitchFamily="18" charset="0"/>
                  </a:rPr>
                  <m:t>Q</m:t>
                </m:r>
              </m:oMath>
            </a14:m>
            <a:r>
              <a:t>.</a:t>
            </a:r>
          </a:p>
          <a:p>
            <a:pPr marL="601578" indent="-601578" algn="l">
              <a:lnSpc>
                <a:spcPct val="115000"/>
              </a:lnSpc>
              <a:buSzPct val="100000"/>
              <a:buAutoNum type="alphaUcPeriod" startAt="1"/>
              <a:defRPr b="1">
                <a:solidFill>
                  <a:srgbClr val="0A1F61"/>
                </a:solidFill>
                <a:latin typeface="Tajawal Medium"/>
                <a:ea typeface="Tajawal Medium"/>
                <a:cs typeface="Tajawal Medium"/>
                <a:sym typeface="Tajawal Medium"/>
              </a:defRPr>
            </a:pPr>
            <a:r>
              <a:t>Determine the coefficient of point elasticity of demand when</a:t>
            </a:r>
          </a:p>
          <a:p>
            <a:pPr marL="2192338" indent="-742950" algn="l">
              <a:lnSpc>
                <a:spcPct val="115000"/>
              </a:lnSpc>
              <a:buSzPct val="100000"/>
              <a:buAutoNum type="romanLcParenBoth" startAt="1"/>
              <a:defRPr b="1">
                <a:solidFill>
                  <a:srgbClr val="0A1F61"/>
                </a:solidFill>
                <a:latin typeface="Tajawal Medium"/>
                <a:ea typeface="Tajawal Medium"/>
                <a:cs typeface="Tajawal Medium"/>
                <a:sym typeface="Tajawal Medium"/>
              </a:defRPr>
            </a:pPr>
            <a:r>
              <a:t> </a:t>
            </a:r>
            <a14:m>
              <m:oMath>
                <m:r>
                  <a:rPr xmlns:a="http://schemas.openxmlformats.org/drawingml/2006/main" sz="4500" i="1">
                    <a:solidFill>
                      <a:srgbClr val="0A1F61"/>
                    </a:solidFill>
                    <a:latin typeface="Cambria Math" panose="02040503050406030204" pitchFamily="18" charset="0"/>
                  </a:rPr>
                  <m:t>P</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1800</m:t>
                </m:r>
              </m:oMath>
            </a14:m>
            <a:r>
              <a:t>,</a:t>
            </a:r>
          </a:p>
          <a:p>
            <a:pPr marL="2192338" indent="-742950" algn="l">
              <a:lnSpc>
                <a:spcPct val="115000"/>
              </a:lnSpc>
              <a:buSzPct val="100000"/>
              <a:buAutoNum type="romanLcParenBoth" startAt="1"/>
              <a:defRPr b="1">
                <a:solidFill>
                  <a:srgbClr val="0A1F61"/>
                </a:solidFill>
                <a:latin typeface="Tajawal Medium"/>
                <a:ea typeface="Tajawal Medium"/>
                <a:cs typeface="Tajawal Medium"/>
                <a:sym typeface="Tajawal Medium"/>
              </a:defRPr>
            </a:pPr>
            <a:r>
              <a:t> </a:t>
            </a:r>
            <a14:m>
              <m:oMath>
                <m:r>
                  <a:rPr xmlns:a="http://schemas.openxmlformats.org/drawingml/2006/main" sz="4500" i="1">
                    <a:solidFill>
                      <a:srgbClr val="0A1F61"/>
                    </a:solidFill>
                    <a:latin typeface="Cambria Math" panose="02040503050406030204" pitchFamily="18" charset="0"/>
                  </a:rPr>
                  <m:t>P</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1200</m:t>
                </m:r>
              </m:oMath>
            </a14:m>
            <a:r>
              <a:t>    </a:t>
            </a:r>
            <a:endParaRPr b="0"/>
          </a:p>
          <a:p>
            <a:pPr marL="2192338" indent="-742950" algn="l">
              <a:lnSpc>
                <a:spcPct val="115000"/>
              </a:lnSpc>
              <a:buSzPct val="100000"/>
              <a:buAutoNum type="romanLcParenBoth" startAt="1"/>
              <a:defRPr b="1">
                <a:solidFill>
                  <a:srgbClr val="0A1F61"/>
                </a:solidFill>
                <a:latin typeface="Tajawal Medium"/>
                <a:ea typeface="Tajawal Medium"/>
                <a:cs typeface="Tajawal Medium"/>
                <a:sym typeface="Tajawal Medium"/>
              </a:defRPr>
            </a:pPr>
            <a14:m>
              <m:oMath>
                <m:r>
                  <a:rPr xmlns:a="http://schemas.openxmlformats.org/drawingml/2006/main" sz="4500" i="1">
                    <a:solidFill>
                      <a:srgbClr val="0A1F61"/>
                    </a:solidFill>
                    <a:latin typeface="Cambria Math" panose="02040503050406030204" pitchFamily="18" charset="0"/>
                  </a:rPr>
                  <m:t>P</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600</m:t>
                </m:r>
              </m:oMath>
            </a14:m>
            <a:r>
              <a:t>.    </a:t>
            </a:r>
            <a:endParaRPr b="0"/>
          </a:p>
          <a:p>
            <a:pPr algn="l">
              <a:lnSpc>
                <a:spcPct val="115000"/>
              </a:lnSpc>
              <a:defRPr>
                <a:solidFill>
                  <a:srgbClr val="0A1F61"/>
                </a:solidFill>
                <a:latin typeface="Tajawal Medium"/>
                <a:ea typeface="Tajawal Medium"/>
                <a:cs typeface="Tajawal Medium"/>
                <a:sym typeface="Tajawal Medium"/>
              </a:defRPr>
            </a:pPr>
            <a:r>
              <a:t>Give a verbal description of each result.</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9"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0" name="TextBox 2"/>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A (i) (1/2)</a:t>
            </a:r>
          </a:p>
        </p:txBody>
      </p:sp>
      <p:sp>
        <p:nvSpPr>
          <p:cNvPr id="161" name="Google Shape;128;p4"/>
          <p:cNvSpPr txBox="1"/>
          <p:nvPr/>
        </p:nvSpPr>
        <p:spPr>
          <a:xfrm>
            <a:off x="996376" y="4394880"/>
            <a:ext cx="20732048" cy="6333042"/>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A (i)</a:t>
            </a:r>
          </a:p>
          <a:p>
            <a:pPr algn="l">
              <a:spcBef>
                <a:spcPts val="1000"/>
              </a:spcBef>
              <a:defRPr>
                <a:solidFill>
                  <a:srgbClr val="0A1F61"/>
                </a:solidFill>
                <a:latin typeface="Tajawal Medium"/>
                <a:ea typeface="Tajawal Medium"/>
                <a:cs typeface="Tajawal Medium"/>
                <a:sym typeface="Tajawal Medium"/>
              </a:defRPr>
            </a:pPr>
            <a:r>
              <a:t>At </a:t>
            </a:r>
            <a14:m>
              <m:oMath>
                <m:r>
                  <a:rPr xmlns:a="http://schemas.openxmlformats.org/drawingml/2006/main" sz="4500" i="1">
                    <a:solidFill>
                      <a:srgbClr val="0A1F61"/>
                    </a:solidFill>
                    <a:latin typeface="Cambria Math" panose="02040503050406030204" pitchFamily="18" charset="0"/>
                  </a:rPr>
                  <m:t>P</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1800</m:t>
                </m:r>
              </m:oMath>
            </a14:m>
            <a:r>
              <a:t>  the quantity of computers demanded, </a:t>
            </a:r>
            <a14:m>
              <m:oMath>
                <m:r>
                  <a:rPr xmlns:a="http://schemas.openxmlformats.org/drawingml/2006/main" sz="5000" i="1">
                    <a:solidFill>
                      <a:srgbClr val="0A1F61"/>
                    </a:solidFill>
                    <a:latin typeface="Cambria Math" panose="02040503050406030204" pitchFamily="18" charset="0"/>
                  </a:rPr>
                  <m:t>Q</m:t>
                </m:r>
              </m:oMath>
            </a14:m>
            <a:r>
              <a:t>, is calculated by substituting </a:t>
            </a:r>
            <a14:m>
              <m:oMath>
                <m:r>
                  <a:rPr xmlns:a="http://schemas.openxmlformats.org/drawingml/2006/main" sz="4500" i="1">
                    <a:solidFill>
                      <a:srgbClr val="0A1F61"/>
                    </a:solidFill>
                    <a:latin typeface="Cambria Math" panose="02040503050406030204" pitchFamily="18" charset="0"/>
                  </a:rPr>
                  <m:t>P</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1800</m:t>
                </m:r>
              </m:oMath>
            </a14:m>
            <a:r>
              <a:t> into the demand function:</a:t>
            </a:r>
          </a:p>
          <a:p>
            <a:pPr algn="l">
              <a:spcBef>
                <a:spcPts val="1000"/>
              </a:spcBef>
              <a:defRPr>
                <a:solidFill>
                  <a:srgbClr val="0A1F61"/>
                </a:solidFill>
                <a:latin typeface="Tajawal Medium"/>
                <a:ea typeface="Tajawal Medium"/>
                <a:cs typeface="Tajawal Medium"/>
                <a:sym typeface="Tajawal Medium"/>
              </a:defRPr>
            </a:pPr>
            <a14:m>
              <m:oMathPara>
                <m:oMathParaPr>
                  <m:jc m:val="left"/>
                </m:oMathParaPr>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2400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1800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2400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600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1200</m:t>
                  </m:r>
                </m:oMath>
              </m:oMathPara>
            </a14:m>
          </a:p>
          <a:p>
            <a:pPr algn="l">
              <a:spcBef>
                <a:spcPts val="200"/>
              </a:spcBef>
              <a:defRPr>
                <a:solidFill>
                  <a:srgbClr val="0A1F61"/>
                </a:solidFill>
                <a:latin typeface="Tajawal Medium"/>
                <a:ea typeface="Tajawal Medium"/>
                <a:cs typeface="Tajawal Medium"/>
                <a:sym typeface="Tajawal Medium"/>
              </a:defRPr>
            </a:pPr>
            <a:r>
              <a:t>       </a:t>
            </a:r>
          </a:p>
          <a:p>
            <a:pPr algn="l">
              <a:spcBef>
                <a:spcPts val="200"/>
              </a:spcBef>
              <a:defRPr>
                <a:solidFill>
                  <a:srgbClr val="0A1F61"/>
                </a:solidFill>
                <a:latin typeface="Tajawal Medium"/>
                <a:ea typeface="Tajawal Medium"/>
                <a:cs typeface="Tajawal Medium"/>
                <a:sym typeface="Tajawal Medium"/>
              </a:defRPr>
            </a:pPr>
            <a:r>
              <a:t>The value of point elasticity of demand at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1800,</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1200</m:t>
                </m:r>
              </m:oMath>
            </a14:m>
            <a:r>
              <a:t>)  is calculated by substituting these values along with </a:t>
            </a:r>
            <a14:m>
              <m:oMath>
                <m:r>
                  <a:rPr xmlns:a="http://schemas.openxmlformats.org/drawingml/2006/main" sz="4500" i="1">
                    <a:solidFill>
                      <a:srgbClr val="0A1F61"/>
                    </a:solidFill>
                    <a:latin typeface="Cambria Math" panose="02040503050406030204" pitchFamily="18" charset="0"/>
                  </a:rPr>
                  <m:t>b</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0.5</m:t>
                </m:r>
              </m:oMath>
            </a14:m>
            <a:r>
              <a:t> into formula</a:t>
            </a:r>
          </a:p>
          <a:p>
            <a:pPr algn="ctr">
              <a:spcBef>
                <a:spcPts val="200"/>
              </a:spcBef>
              <a:defRPr>
                <a:solidFill>
                  <a:srgbClr val="0A1F61"/>
                </a:solidFill>
                <a:latin typeface="Tajawal Medium"/>
                <a:ea typeface="Tajawal Medium"/>
                <a:cs typeface="Tajawal Medium"/>
                <a:sym typeface="Tajawal Medium"/>
              </a:defRPr>
            </a:pPr>
            <a14:m>
              <m:oMathPara>
                <m:oMathParaPr>
                  <m:jc m:val="center"/>
                </m:oMathParaPr>
                <m:oMath>
                  <m:sSub>
                    <m:e>
                      <m:r>
                        <a:rPr xmlns:a="http://schemas.openxmlformats.org/drawingml/2006/main" sz="4350" i="1">
                          <a:solidFill>
                            <a:srgbClr val="0A1F61"/>
                          </a:solidFill>
                          <a:latin typeface="Cambria Math" panose="02040503050406030204" pitchFamily="18" charset="0"/>
                        </a:rPr>
                        <m:t>ϵ</m:t>
                      </m:r>
                    </m:e>
                    <m:sub>
                      <m:r>
                        <a:rPr xmlns:a="http://schemas.openxmlformats.org/drawingml/2006/main" sz="4350" i="1">
                          <a:solidFill>
                            <a:srgbClr val="0A1F61"/>
                          </a:solidFill>
                          <a:latin typeface="Cambria Math" panose="02040503050406030204" pitchFamily="18" charset="0"/>
                        </a:rPr>
                        <m:t>d</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b</m:t>
                      </m:r>
                    </m:den>
                  </m:f>
                  <m:f>
                    <m:fPr>
                      <m:ctrlPr>
                        <a:rPr xmlns:a="http://schemas.openxmlformats.org/drawingml/2006/main" sz="4350" i="1">
                          <a:solidFill>
                            <a:srgbClr val="0A1F61"/>
                          </a:solidFill>
                          <a:latin typeface="Cambria Math" panose="02040503050406030204" pitchFamily="18" charset="0"/>
                        </a:rPr>
                      </m:ctrlPr>
                      <m:type m:val="bar"/>
                    </m:fPr>
                    <m:num>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num>
                    <m:den>
                      <m:sSub>
                        <m:e>
                          <m:r>
                            <a:rPr xmlns:a="http://schemas.openxmlformats.org/drawingml/2006/main" sz="4350" i="1">
                              <a:solidFill>
                                <a:srgbClr val="0A1F61"/>
                              </a:solidFill>
                              <a:latin typeface="Cambria Math" panose="02040503050406030204" pitchFamily="18" charset="0"/>
                            </a:rPr>
                            <m:t>Q</m:t>
                          </m:r>
                        </m:e>
                        <m:sub>
                          <m:r>
                            <a:rPr xmlns:a="http://schemas.openxmlformats.org/drawingml/2006/main" sz="4350" i="1">
                              <a:solidFill>
                                <a:srgbClr val="0A1F61"/>
                              </a:solidFill>
                              <a:latin typeface="Cambria Math" panose="02040503050406030204" pitchFamily="18" charset="0"/>
                            </a:rPr>
                            <m:t>0</m:t>
                          </m:r>
                        </m:sub>
                      </m:sSub>
                    </m:den>
                  </m:f>
                </m:oMath>
              </m:oMathPara>
            </a14:m>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3" name="Slide Number"/>
          <p:cNvSpPr txBox="1"/>
          <p:nvPr>
            <p:ph type="sldNum" sz="quarter" idx="2"/>
          </p:nvPr>
        </p:nvSpPr>
        <p:spPr>
          <a:xfrm>
            <a:off x="22665777" y="12943847"/>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4" name="TextBox 11"/>
          <p:cNvSpPr txBox="1"/>
          <p:nvPr/>
        </p:nvSpPr>
        <p:spPr>
          <a:xfrm>
            <a:off x="1830366" y="4354676"/>
            <a:ext cx="19555825" cy="642667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spcBef>
                <a:spcPts val="1000"/>
              </a:spcBef>
              <a:defRPr b="1">
                <a:solidFill>
                  <a:srgbClr val="0A1F61"/>
                </a:solidFill>
                <a:latin typeface="Tajawal Medium"/>
                <a:ea typeface="Tajawal Medium"/>
                <a:cs typeface="Tajawal Medium"/>
                <a:sym typeface="Tajawal Medium"/>
              </a:defRPr>
            </a:pPr>
            <a:r>
              <a:t>Solution A (i):</a:t>
            </a:r>
          </a:p>
          <a:p>
            <a:pPr algn="l">
              <a:lnSpc>
                <a:spcPct val="111300"/>
              </a:lnSpc>
              <a:defRPr>
                <a:solidFill>
                  <a:srgbClr val="0A1F61"/>
                </a:solidFill>
                <a:latin typeface="Tajawal Medium"/>
                <a:ea typeface="Tajawal Medium"/>
                <a:cs typeface="Tajawal Medium"/>
                <a:sym typeface="Tajawal Medium"/>
              </a:defRPr>
            </a:pPr>
            <a:r>
              <a:t>                             </a:t>
            </a:r>
            <a14:m>
              <m:oMath>
                <m:sSub>
                  <m:e>
                    <m:r>
                      <a:rPr xmlns:a="http://schemas.openxmlformats.org/drawingml/2006/main" sz="4350" i="1">
                        <a:solidFill>
                          <a:srgbClr val="0A1F61"/>
                        </a:solidFill>
                        <a:latin typeface="Cambria Math" panose="02040503050406030204" pitchFamily="18" charset="0"/>
                      </a:rPr>
                      <m:t>ϵ</m:t>
                    </m:r>
                  </m:e>
                  <m:sub>
                    <m:r>
                      <a:rPr xmlns:a="http://schemas.openxmlformats.org/drawingml/2006/main" sz="4350" i="1">
                        <a:solidFill>
                          <a:srgbClr val="0A1F61"/>
                        </a:solidFill>
                        <a:latin typeface="Cambria Math" panose="02040503050406030204" pitchFamily="18" charset="0"/>
                      </a:rPr>
                      <m:t>d</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b</m:t>
                    </m:r>
                  </m:den>
                </m:f>
                <m:f>
                  <m:fPr>
                    <m:ctrlPr>
                      <a:rPr xmlns:a="http://schemas.openxmlformats.org/drawingml/2006/main" sz="4350" i="1">
                        <a:solidFill>
                          <a:srgbClr val="0A1F61"/>
                        </a:solidFill>
                        <a:latin typeface="Cambria Math" panose="02040503050406030204" pitchFamily="18" charset="0"/>
                      </a:rPr>
                    </m:ctrlPr>
                    <m:type m:val="bar"/>
                  </m:fPr>
                  <m:num>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num>
                  <m:den>
                    <m:sSub>
                      <m:e>
                        <m:r>
                          <a:rPr xmlns:a="http://schemas.openxmlformats.org/drawingml/2006/main" sz="4350" i="1">
                            <a:solidFill>
                              <a:srgbClr val="0A1F61"/>
                            </a:solidFill>
                            <a:latin typeface="Cambria Math" panose="02040503050406030204" pitchFamily="18" charset="0"/>
                          </a:rPr>
                          <m:t>Q</m:t>
                        </m:r>
                      </m:e>
                      <m:sub>
                        <m:r>
                          <a:rPr xmlns:a="http://schemas.openxmlformats.org/drawingml/2006/main" sz="4350" i="1">
                            <a:solidFill>
                              <a:srgbClr val="0A1F61"/>
                            </a:solidFill>
                            <a:latin typeface="Cambria Math" panose="02040503050406030204" pitchFamily="18" charset="0"/>
                          </a:rPr>
                          <m:t>0</m:t>
                        </m:r>
                      </m:sub>
                    </m:sSub>
                  </m:den>
                </m:f>
              </m:oMath>
            </a14:m>
          </a:p>
          <a:p>
            <a:pPr algn="l">
              <a:lnSpc>
                <a:spcPct val="111300"/>
              </a:lnSpc>
              <a:defRPr>
                <a:solidFill>
                  <a:srgbClr val="0A1F61"/>
                </a:solidFill>
                <a:latin typeface="Tajawal Medium"/>
                <a:ea typeface="Tajawal Medium"/>
                <a:cs typeface="Tajawal Medium"/>
                <a:sym typeface="Tajawal Medium"/>
              </a:defRPr>
            </a:pPr>
            <a:r>
              <a:t>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0.5</m:t>
                    </m:r>
                  </m:den>
                </m:f>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1800</m:t>
                    </m:r>
                  </m:num>
                  <m:den>
                    <m:r>
                      <a:rPr xmlns:a="http://schemas.openxmlformats.org/drawingml/2006/main" sz="4350" i="1">
                        <a:solidFill>
                          <a:srgbClr val="0A1F61"/>
                        </a:solidFill>
                        <a:latin typeface="Cambria Math" panose="02040503050406030204" pitchFamily="18" charset="0"/>
                      </a:rPr>
                      <m:t>1200</m:t>
                    </m:r>
                  </m:den>
                </m:f>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1800</m:t>
                    </m:r>
                  </m:num>
                  <m:den>
                    <m:r>
                      <a:rPr xmlns:a="http://schemas.openxmlformats.org/drawingml/2006/main" sz="4350" i="1">
                        <a:solidFill>
                          <a:srgbClr val="0A1F61"/>
                        </a:solidFill>
                        <a:latin typeface="Cambria Math" panose="02040503050406030204" pitchFamily="18" charset="0"/>
                      </a:rPr>
                      <m:t>600</m:t>
                    </m:r>
                  </m:den>
                </m:f>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3</m:t>
                    </m:r>
                  </m:num>
                  <m:den>
                    <m:r>
                      <a:rPr xmlns:a="http://schemas.openxmlformats.org/drawingml/2006/main" sz="4350" i="1">
                        <a:solidFill>
                          <a:srgbClr val="0A1F61"/>
                        </a:solidFill>
                        <a:latin typeface="Cambria Math" panose="02040503050406030204" pitchFamily="18" charset="0"/>
                      </a:rPr>
                      <m:t>1</m:t>
                    </m:r>
                  </m:den>
                </m:f>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3</m:t>
                </m:r>
              </m:oMath>
            </a14:m>
          </a:p>
          <a:p>
            <a:pPr algn="l">
              <a:lnSpc>
                <a:spcPct val="111300"/>
              </a:lnSpc>
              <a:defRPr>
                <a:solidFill>
                  <a:srgbClr val="0A1F61"/>
                </a:solidFill>
                <a:latin typeface="Tajawal Medium"/>
                <a:ea typeface="Tajawal Medium"/>
                <a:cs typeface="Tajawal Medium"/>
                <a:sym typeface="Tajawal Medium"/>
              </a:defRPr>
            </a:pPr>
          </a:p>
          <a:p>
            <a:pPr algn="l">
              <a:lnSpc>
                <a:spcPct val="111300"/>
              </a:lnSpc>
              <a:defRPr>
                <a:solidFill>
                  <a:srgbClr val="0A1F61"/>
                </a:solidFill>
                <a:latin typeface="Tajawal Medium"/>
                <a:ea typeface="Tajawal Medium"/>
                <a:cs typeface="Tajawal Medium"/>
                <a:sym typeface="Tajawal Medium"/>
              </a:defRPr>
            </a:pPr>
            <a:r>
              <a:t>The coefficient of point elasticity of demand is </a:t>
            </a:r>
            <a14:m>
              <m:oMath>
                <m:sSub>
                  <m:e>
                    <m:r>
                      <a:rPr xmlns:a="http://schemas.openxmlformats.org/drawingml/2006/main" sz="4500" i="1">
                        <a:solidFill>
                          <a:srgbClr val="0A1F61"/>
                        </a:solidFill>
                        <a:latin typeface="Cambria Math" panose="02040503050406030204" pitchFamily="18" charset="0"/>
                      </a:rPr>
                      <m:t>ϵ</m:t>
                    </m:r>
                  </m:e>
                  <m:sub>
                    <m:r>
                      <a:rPr xmlns:a="http://schemas.openxmlformats.org/drawingml/2006/main" sz="4500" i="1">
                        <a:solidFill>
                          <a:srgbClr val="0A1F61"/>
                        </a:solidFill>
                        <a:latin typeface="Cambria Math" panose="02040503050406030204" pitchFamily="18" charset="0"/>
                      </a:rPr>
                      <m:t>d</m:t>
                    </m:r>
                  </m:sub>
                </m:sSub>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3</m:t>
                </m:r>
              </m:oMath>
            </a14:m>
            <a:r>
              <a:t>, which indicates that at the price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1800</m:t>
                </m:r>
              </m:oMath>
            </a14:m>
            <a:r>
              <a:t>, a 1%  increase (decrease) in price will cause a 3% decrease (increase) in the quantity of computers demanded.</a:t>
            </a:r>
          </a:p>
          <a:p>
            <a:pPr algn="l">
              <a:lnSpc>
                <a:spcPct val="111300"/>
              </a:lnSpc>
              <a:defRPr>
                <a:solidFill>
                  <a:srgbClr val="0A1F61"/>
                </a:solidFill>
                <a:latin typeface="Tajawal Medium"/>
                <a:ea typeface="Tajawal Medium"/>
                <a:cs typeface="Tajawal Medium"/>
                <a:sym typeface="Tajawal Medium"/>
              </a:defRPr>
            </a:pPr>
            <a:r>
              <a:t>Demand is elastic, </a:t>
            </a:r>
            <a14:m>
              <m:oMath>
                <m:r>
                  <a:rPr xmlns:a="http://schemas.openxmlformats.org/drawingml/2006/main" sz="4750" i="1">
                    <a:solidFill>
                      <a:srgbClr val="0A1F61"/>
                    </a:solidFill>
                    <a:latin typeface="Cambria Math" panose="02040503050406030204" pitchFamily="18" charset="0"/>
                  </a:rPr>
                  <m:t>|</m:t>
                </m:r>
                <m:sSub>
                  <m:e>
                    <m:r>
                      <a:rPr xmlns:a="http://schemas.openxmlformats.org/drawingml/2006/main" sz="4750" i="1">
                        <a:solidFill>
                          <a:srgbClr val="0A1F61"/>
                        </a:solidFill>
                        <a:latin typeface="Cambria Math" panose="02040503050406030204" pitchFamily="18" charset="0"/>
                      </a:rPr>
                      <m:t>ϵ</m:t>
                    </m:r>
                  </m:e>
                  <m:sub>
                    <m:r>
                      <a:rPr xmlns:a="http://schemas.openxmlformats.org/drawingml/2006/main" sz="4750" i="1">
                        <a:solidFill>
                          <a:srgbClr val="0A1F61"/>
                        </a:solidFill>
                        <a:latin typeface="Cambria Math" panose="02040503050406030204" pitchFamily="18" charset="0"/>
                      </a:rPr>
                      <m:t>d</m:t>
                    </m:r>
                  </m:sub>
                </m:sSub>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&gt;</m:t>
                </m:r>
                <m:r>
                  <a:rPr xmlns:a="http://schemas.openxmlformats.org/drawingml/2006/main" sz="4750" i="1">
                    <a:solidFill>
                      <a:srgbClr val="0A1F61"/>
                    </a:solidFill>
                    <a:latin typeface="Cambria Math" panose="02040503050406030204" pitchFamily="18" charset="0"/>
                  </a:rPr>
                  <m:t>1</m:t>
                </m:r>
              </m:oMath>
            </a14:m>
            <a:r>
              <a:t>.</a:t>
            </a:r>
          </a:p>
        </p:txBody>
      </p:sp>
      <p:sp>
        <p:nvSpPr>
          <p:cNvPr id="165" name="TextBox 13"/>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A (i) (2/2)</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8" name="Google Shape;128;p4"/>
          <p:cNvSpPr txBox="1"/>
          <p:nvPr/>
        </p:nvSpPr>
        <p:spPr>
          <a:xfrm>
            <a:off x="996376" y="4437410"/>
            <a:ext cx="20732048" cy="8081295"/>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A (ii) (iii):</a:t>
            </a:r>
          </a:p>
          <a:p>
            <a:pPr algn="l">
              <a:spcBef>
                <a:spcPts val="1000"/>
              </a:spcBef>
              <a:defRPr b="1">
                <a:solidFill>
                  <a:srgbClr val="0A1F61"/>
                </a:solidFill>
                <a:latin typeface="Tajawal Medium"/>
                <a:ea typeface="Tajawal Medium"/>
                <a:cs typeface="Tajawal Medium"/>
                <a:sym typeface="Tajawal Medium"/>
              </a:defRPr>
            </a:pPr>
            <a:r>
              <a:rPr b="0"/>
              <a:t>The calculations for price elasticity of demand for P= 1200 and P = 600 are carried out in the same way as (i) and are summarized below:</a:t>
            </a:r>
            <a:endParaRPr b="0"/>
          </a:p>
          <a:p>
            <a:pPr algn="l">
              <a:spcBef>
                <a:spcPts val="1000"/>
              </a:spcBef>
              <a:defRPr b="1">
                <a:solidFill>
                  <a:srgbClr val="0A1F61"/>
                </a:solidFill>
                <a:latin typeface="Tajawal Medium"/>
                <a:ea typeface="Tajawal Medium"/>
                <a:cs typeface="Tajawal Medium"/>
                <a:sym typeface="Tajawal Medium"/>
              </a:defRPr>
            </a:pPr>
            <a:endParaRPr b="0"/>
          </a:p>
          <a:p>
            <a:pPr algn="l">
              <a:spcBef>
                <a:spcPts val="1000"/>
              </a:spcBef>
              <a:defRPr b="1">
                <a:solidFill>
                  <a:srgbClr val="0A1F61"/>
                </a:solidFill>
                <a:latin typeface="Tajawal Medium"/>
                <a:ea typeface="Tajawal Medium"/>
                <a:cs typeface="Tajawal Medium"/>
                <a:sym typeface="Tajawal Medium"/>
              </a:defRPr>
            </a:pPr>
            <a:r>
              <a:rPr b="0"/>
              <a:t>       </a:t>
            </a:r>
            <a14:m>
              <m:oMath>
                <m:sSub>
                  <m:e>
                    <m:r>
                      <a:rPr xmlns:a="http://schemas.openxmlformats.org/drawingml/2006/main" sz="4450" i="1">
                        <a:solidFill>
                          <a:srgbClr val="0A1F61"/>
                        </a:solidFill>
                        <a:latin typeface="Cambria Math" panose="02040503050406030204" pitchFamily="18" charset="0"/>
                      </a:rPr>
                      <m:t>P</m:t>
                    </m:r>
                  </m:e>
                  <m:sub>
                    <m:r>
                      <a:rPr xmlns:a="http://schemas.openxmlformats.org/drawingml/2006/main" sz="4450" i="1">
                        <a:solidFill>
                          <a:srgbClr val="0A1F61"/>
                        </a:solidFill>
                        <a:latin typeface="Cambria Math" panose="02040503050406030204" pitchFamily="18" charset="0"/>
                      </a:rPr>
                      <m:t>0</m:t>
                    </m:r>
                  </m:sub>
                </m:sSub>
              </m:oMath>
            </a14:m>
            <a:r>
              <a:rPr b="0"/>
              <a:t>                                    </a:t>
            </a:r>
            <a:r>
              <a:t>1800</a:t>
            </a:r>
            <a:r>
              <a:rPr b="0"/>
              <a:t>                                   </a:t>
            </a:r>
            <a:r>
              <a:t>1200</a:t>
            </a:r>
            <a:r>
              <a:rPr b="0"/>
              <a:t>                                      </a:t>
            </a:r>
            <a:r>
              <a:t>600</a:t>
            </a:r>
            <a:r>
              <a:rPr b="0"/>
              <a:t>  </a:t>
            </a:r>
            <a:endParaRPr b="0"/>
          </a:p>
          <a:p>
            <a:pPr algn="l">
              <a:spcBef>
                <a:spcPts val="1000"/>
              </a:spcBef>
              <a:defRPr b="1">
                <a:solidFill>
                  <a:srgbClr val="0A1F61"/>
                </a:solidFill>
                <a:latin typeface="Tajawal Medium"/>
                <a:ea typeface="Tajawal Medium"/>
                <a:cs typeface="Tajawal Medium"/>
                <a:sym typeface="Tajawal Medium"/>
              </a:defRPr>
            </a:pPr>
            <a:r>
              <a:rPr b="0"/>
              <a:t>Calculate </a:t>
            </a:r>
            <a14:m>
              <m:oMath>
                <m:sSub>
                  <m:e>
                    <m:r>
                      <a:rPr xmlns:a="http://schemas.openxmlformats.org/drawingml/2006/main" sz="4700" i="1">
                        <a:solidFill>
                          <a:srgbClr val="0A1F61"/>
                        </a:solidFill>
                        <a:latin typeface="Cambria Math" panose="02040503050406030204" pitchFamily="18" charset="0"/>
                      </a:rPr>
                      <m:t>Q</m:t>
                    </m:r>
                  </m:e>
                  <m:sub>
                    <m:r>
                      <a:rPr xmlns:a="http://schemas.openxmlformats.org/drawingml/2006/main" sz="4700" i="1">
                        <a:solidFill>
                          <a:srgbClr val="0A1F61"/>
                        </a:solidFill>
                        <a:latin typeface="Cambria Math" panose="02040503050406030204" pitchFamily="18" charset="0"/>
                      </a:rPr>
                      <m:t>0</m:t>
                    </m:r>
                  </m:sub>
                </m:sSub>
              </m:oMath>
            </a14:m>
            <a:r>
              <a:rPr b="0"/>
              <a:t>         </a:t>
            </a:r>
            <a14:m>
              <m:oMath>
                <m:sSub>
                  <m:e>
                    <m:r>
                      <a:rPr xmlns:a="http://schemas.openxmlformats.org/drawingml/2006/main" sz="4400" i="1">
                        <a:solidFill>
                          <a:srgbClr val="0A1F61"/>
                        </a:solidFill>
                        <a:latin typeface="Cambria Math" panose="02040503050406030204" pitchFamily="18" charset="0"/>
                      </a:rPr>
                      <m:t>P</m:t>
                    </m:r>
                  </m:e>
                  <m:sub>
                    <m:r>
                      <a:rPr xmlns:a="http://schemas.openxmlformats.org/drawingml/2006/main" sz="4400" i="1">
                        <a:solidFill>
                          <a:srgbClr val="0A1F61"/>
                        </a:solidFill>
                        <a:latin typeface="Cambria Math" panose="02040503050406030204" pitchFamily="18" charset="0"/>
                      </a:rPr>
                      <m:t>0</m:t>
                    </m:r>
                  </m:sub>
                </m:sSub>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2400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sSub>
                  <m:e>
                    <m:r>
                      <a:rPr xmlns:a="http://schemas.openxmlformats.org/drawingml/2006/main" sz="4400" i="1">
                        <a:solidFill>
                          <a:srgbClr val="0A1F61"/>
                        </a:solidFill>
                        <a:latin typeface="Cambria Math" panose="02040503050406030204" pitchFamily="18" charset="0"/>
                      </a:rPr>
                      <m:t>Q</m:t>
                    </m:r>
                  </m:e>
                  <m:sub>
                    <m:r>
                      <a:rPr xmlns:a="http://schemas.openxmlformats.org/drawingml/2006/main" sz="4400" i="1">
                        <a:solidFill>
                          <a:srgbClr val="0A1F61"/>
                        </a:solidFill>
                        <a:latin typeface="Cambria Math" panose="02040503050406030204" pitchFamily="18" charset="0"/>
                      </a:rPr>
                      <m:t>0</m:t>
                    </m:r>
                  </m:sub>
                </m:sSub>
              </m:oMath>
            </a14:m>
            <a:r>
              <a:rPr b="0"/>
              <a:t>                 </a:t>
            </a:r>
            <a:endParaRPr b="0"/>
          </a:p>
          <a:p>
            <a:pPr algn="l">
              <a:spcBef>
                <a:spcPts val="1000"/>
              </a:spcBef>
              <a:defRPr b="1">
                <a:solidFill>
                  <a:srgbClr val="0A1F61"/>
                </a:solidFill>
                <a:latin typeface="Tajawal Medium"/>
                <a:ea typeface="Tajawal Medium"/>
                <a:cs typeface="Tajawal Medium"/>
                <a:sym typeface="Tajawal Medium"/>
              </a:defRPr>
            </a:pPr>
            <a:r>
              <a:rPr b="0"/>
              <a:t>                         </a:t>
            </a:r>
            <a14:m>
              <m:oMath>
                <m:r>
                  <a:rPr xmlns:a="http://schemas.openxmlformats.org/drawingml/2006/main" sz="4450" i="1">
                    <a:solidFill>
                      <a:srgbClr val="0A1F61"/>
                    </a:solidFill>
                    <a:latin typeface="Cambria Math" panose="02040503050406030204" pitchFamily="18" charset="0"/>
                  </a:rPr>
                  <m:t>1800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2400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0.5</m:t>
                </m:r>
                <m:sSub>
                  <m:e>
                    <m:r>
                      <a:rPr xmlns:a="http://schemas.openxmlformats.org/drawingml/2006/main" sz="4450" i="1">
                        <a:solidFill>
                          <a:srgbClr val="0A1F61"/>
                        </a:solidFill>
                        <a:latin typeface="Cambria Math" panose="02040503050406030204" pitchFamily="18" charset="0"/>
                      </a:rPr>
                      <m:t>Q</m:t>
                    </m:r>
                  </m:e>
                  <m:sub>
                    <m:r>
                      <a:rPr xmlns:a="http://schemas.openxmlformats.org/drawingml/2006/main" sz="4450" i="1">
                        <a:solidFill>
                          <a:srgbClr val="0A1F61"/>
                        </a:solidFill>
                        <a:latin typeface="Cambria Math" panose="02040503050406030204" pitchFamily="18" charset="0"/>
                      </a:rPr>
                      <m:t>0</m:t>
                    </m:r>
                  </m:sub>
                </m:sSub>
              </m:oMath>
            </a14:m>
            <a:r>
              <a:rPr b="0"/>
              <a:t>          </a:t>
            </a:r>
            <a14:m>
              <m:oMath>
                <m:r>
                  <a:rPr xmlns:a="http://schemas.openxmlformats.org/drawingml/2006/main" sz="4450" i="1">
                    <a:solidFill>
                      <a:srgbClr val="0A1F61"/>
                    </a:solidFill>
                    <a:latin typeface="Cambria Math" panose="02040503050406030204" pitchFamily="18" charset="0"/>
                  </a:rPr>
                  <m:t>1200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2400</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0.5</m:t>
                </m:r>
                <m:sSub>
                  <m:e>
                    <m:r>
                      <a:rPr xmlns:a="http://schemas.openxmlformats.org/drawingml/2006/main" sz="4450" i="1">
                        <a:solidFill>
                          <a:srgbClr val="0A1F61"/>
                        </a:solidFill>
                        <a:latin typeface="Cambria Math" panose="02040503050406030204" pitchFamily="18" charset="0"/>
                      </a:rPr>
                      <m:t>Q</m:t>
                    </m:r>
                  </m:e>
                  <m:sub>
                    <m:r>
                      <a:rPr xmlns:a="http://schemas.openxmlformats.org/drawingml/2006/main" sz="4450" i="1">
                        <a:solidFill>
                          <a:srgbClr val="0A1F61"/>
                        </a:solidFill>
                        <a:latin typeface="Cambria Math" panose="02040503050406030204" pitchFamily="18" charset="0"/>
                      </a:rPr>
                      <m:t>0</m:t>
                    </m:r>
                  </m:sub>
                </m:sSub>
              </m:oMath>
            </a14:m>
            <a:r>
              <a:rPr b="0"/>
              <a:t>            </a:t>
            </a:r>
            <a14:m>
              <m:oMath>
                <m:r>
                  <a:rPr xmlns:a="http://schemas.openxmlformats.org/drawingml/2006/main" sz="4400" i="1">
                    <a:solidFill>
                      <a:srgbClr val="0A1F61"/>
                    </a:solidFill>
                    <a:latin typeface="Cambria Math" panose="02040503050406030204" pitchFamily="18" charset="0"/>
                  </a:rPr>
                  <m:t>600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2400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sSub>
                  <m:e>
                    <m:r>
                      <a:rPr xmlns:a="http://schemas.openxmlformats.org/drawingml/2006/main" sz="4400" i="1">
                        <a:solidFill>
                          <a:srgbClr val="0A1F61"/>
                        </a:solidFill>
                        <a:latin typeface="Cambria Math" panose="02040503050406030204" pitchFamily="18" charset="0"/>
                      </a:rPr>
                      <m:t>Q</m:t>
                    </m:r>
                  </m:e>
                  <m:sub>
                    <m:r>
                      <a:rPr xmlns:a="http://schemas.openxmlformats.org/drawingml/2006/main" sz="4400" i="1">
                        <a:solidFill>
                          <a:srgbClr val="0A1F61"/>
                        </a:solidFill>
                        <a:latin typeface="Cambria Math" panose="02040503050406030204" pitchFamily="18" charset="0"/>
                      </a:rPr>
                      <m:t>0</m:t>
                    </m:r>
                  </m:sub>
                </m:sSub>
              </m:oMath>
            </a14:m>
            <a:endParaRPr b="0"/>
          </a:p>
          <a:p>
            <a:pPr algn="l">
              <a:spcBef>
                <a:spcPts val="1000"/>
              </a:spcBef>
              <a:defRPr b="1">
                <a:solidFill>
                  <a:srgbClr val="0A1F61"/>
                </a:solidFill>
                <a:latin typeface="Tajawal Medium"/>
                <a:ea typeface="Tajawal Medium"/>
                <a:cs typeface="Tajawal Medium"/>
                <a:sym typeface="Tajawal Medium"/>
              </a:defRPr>
            </a:pPr>
            <a:r>
              <a:rPr b="0"/>
              <a:t>                                         </a:t>
            </a:r>
            <a14:m>
              <m:oMath>
                <m:r>
                  <a:rPr xmlns:a="http://schemas.openxmlformats.org/drawingml/2006/main" sz="4400" i="1">
                    <a:solidFill>
                      <a:srgbClr val="0A1F61"/>
                    </a:solidFill>
                    <a:latin typeface="Cambria Math" panose="02040503050406030204" pitchFamily="18" charset="0"/>
                  </a:rPr>
                  <m:t>0.5</m:t>
                </m:r>
                <m:sSub>
                  <m:e>
                    <m:r>
                      <a:rPr xmlns:a="http://schemas.openxmlformats.org/drawingml/2006/main" sz="4400" i="1">
                        <a:solidFill>
                          <a:srgbClr val="0A1F61"/>
                        </a:solidFill>
                        <a:latin typeface="Cambria Math" panose="02040503050406030204" pitchFamily="18" charset="0"/>
                      </a:rPr>
                      <m:t>Q</m:t>
                    </m:r>
                  </m:e>
                  <m:sub>
                    <m:r>
                      <a:rPr xmlns:a="http://schemas.openxmlformats.org/drawingml/2006/main" sz="4400" i="1">
                        <a:solidFill>
                          <a:srgbClr val="0A1F61"/>
                        </a:solidFill>
                        <a:latin typeface="Cambria Math" panose="02040503050406030204" pitchFamily="18" charset="0"/>
                      </a:rPr>
                      <m:t>0</m:t>
                    </m:r>
                  </m:sub>
                </m:sSub>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600</m:t>
                </m:r>
              </m:oMath>
            </a14:m>
            <a:r>
              <a:rPr b="0"/>
              <a:t>           </a:t>
            </a:r>
            <a:endParaRPr b="0"/>
          </a:p>
          <a:p>
            <a:pPr algn="l">
              <a:spcBef>
                <a:spcPts val="1000"/>
              </a:spcBef>
              <a:defRPr b="1">
                <a:solidFill>
                  <a:srgbClr val="0A1F61"/>
                </a:solidFill>
                <a:latin typeface="Tajawal Medium"/>
                <a:ea typeface="Tajawal Medium"/>
                <a:cs typeface="Tajawal Medium"/>
                <a:sym typeface="Tajawal Medium"/>
              </a:defRPr>
            </a:pPr>
            <a:r>
              <a:rPr b="0"/>
              <a:t>                                          </a:t>
            </a:r>
            <a14:m>
              <m:oMath>
                <m:sSub>
                  <m:e>
                    <m:r>
                      <a:rPr xmlns:a="http://schemas.openxmlformats.org/drawingml/2006/main" sz="4450" i="1">
                        <a:solidFill>
                          <a:srgbClr val="0A1F61"/>
                        </a:solidFill>
                        <a:latin typeface="Cambria Math" panose="02040503050406030204" pitchFamily="18" charset="0"/>
                      </a:rPr>
                      <m:t>Q</m:t>
                    </m:r>
                  </m:e>
                  <m:sub>
                    <m:r>
                      <a:rPr xmlns:a="http://schemas.openxmlformats.org/drawingml/2006/main" sz="4450" i="1">
                        <a:solidFill>
                          <a:srgbClr val="0A1F61"/>
                        </a:solidFill>
                        <a:latin typeface="Cambria Math" panose="02040503050406030204" pitchFamily="18" charset="0"/>
                      </a:rPr>
                      <m:t>0</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1200</m:t>
                </m:r>
              </m:oMath>
            </a14:m>
            <a:r>
              <a:rPr b="0"/>
              <a:t>                 </a:t>
            </a:r>
            <a14:m>
              <m:oMath>
                <m:sSub>
                  <m:e>
                    <m:r>
                      <a:rPr xmlns:a="http://schemas.openxmlformats.org/drawingml/2006/main" sz="4450" i="1">
                        <a:solidFill>
                          <a:srgbClr val="0A1F61"/>
                        </a:solidFill>
                        <a:latin typeface="Cambria Math" panose="02040503050406030204" pitchFamily="18" charset="0"/>
                      </a:rPr>
                      <m:t>Q</m:t>
                    </m:r>
                  </m:e>
                  <m:sub>
                    <m:r>
                      <a:rPr xmlns:a="http://schemas.openxmlformats.org/drawingml/2006/main" sz="4450" i="1">
                        <a:solidFill>
                          <a:srgbClr val="0A1F61"/>
                        </a:solidFill>
                        <a:latin typeface="Cambria Math" panose="02040503050406030204" pitchFamily="18" charset="0"/>
                      </a:rPr>
                      <m:t>0</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2400</m:t>
                </m:r>
              </m:oMath>
            </a14:m>
            <a:r>
              <a:rPr b="0"/>
              <a:t>                             </a:t>
            </a:r>
            <a14:m>
              <m:oMath>
                <m:sSub>
                  <m:e>
                    <m:r>
                      <a:rPr xmlns:a="http://schemas.openxmlformats.org/drawingml/2006/main" sz="4450" i="1">
                        <a:solidFill>
                          <a:srgbClr val="0A1F61"/>
                        </a:solidFill>
                        <a:latin typeface="Cambria Math" panose="02040503050406030204" pitchFamily="18" charset="0"/>
                      </a:rPr>
                      <m:t>Q</m:t>
                    </m:r>
                  </m:e>
                  <m:sub>
                    <m:r>
                      <a:rPr xmlns:a="http://schemas.openxmlformats.org/drawingml/2006/main" sz="4450" i="1">
                        <a:solidFill>
                          <a:srgbClr val="0A1F61"/>
                        </a:solidFill>
                        <a:latin typeface="Cambria Math" panose="02040503050406030204" pitchFamily="18" charset="0"/>
                      </a:rPr>
                      <m:t>0</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3600</m:t>
                </m:r>
              </m:oMath>
            </a14:m>
            <a:endParaRPr b="0"/>
          </a:p>
          <a:p>
            <a:pPr lvl="8" indent="1828800" algn="l">
              <a:spcBef>
                <a:spcPts val="1000"/>
              </a:spcBef>
              <a:defRPr b="1">
                <a:solidFill>
                  <a:srgbClr val="0A1F61"/>
                </a:solidFill>
                <a:latin typeface="Tajawal Medium"/>
                <a:ea typeface="Tajawal Medium"/>
                <a:cs typeface="Tajawal Medium"/>
                <a:sym typeface="Tajawal Medium"/>
              </a:defRPr>
            </a:pPr>
            <a:endParaRPr b="0"/>
          </a:p>
          <a:p>
            <a:pPr algn="l">
              <a:spcBef>
                <a:spcPts val="1000"/>
              </a:spcBef>
              <a:defRPr>
                <a:solidFill>
                  <a:srgbClr val="0A1F61"/>
                </a:solidFill>
                <a:latin typeface="Tajawal Medium"/>
                <a:ea typeface="Tajawal Medium"/>
                <a:cs typeface="Tajawal Medium"/>
                <a:sym typeface="Tajawal Medium"/>
              </a:defRPr>
            </a:pPr>
          </a:p>
        </p:txBody>
      </p:sp>
      <p:sp>
        <p:nvSpPr>
          <p:cNvPr id="169" name="TextBox 13"/>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A (ii, iii) (1/2)</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1" name="Google Shape;128;p4"/>
          <p:cNvSpPr txBox="1"/>
          <p:nvPr/>
        </p:nvSpPr>
        <p:spPr>
          <a:xfrm>
            <a:off x="1245192" y="4178376"/>
            <a:ext cx="20732049" cy="6815075"/>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A (ii) (iii):</a:t>
            </a:r>
            <a:endParaRPr b="0"/>
          </a:p>
          <a:p>
            <a:pPr algn="l">
              <a:spcBef>
                <a:spcPts val="1000"/>
              </a:spcBef>
              <a:defRPr b="1">
                <a:solidFill>
                  <a:srgbClr val="0A1F61"/>
                </a:solidFill>
                <a:latin typeface="Tajawal Medium"/>
                <a:ea typeface="Tajawal Medium"/>
                <a:cs typeface="Tajawal Medium"/>
                <a:sym typeface="Tajawal Medium"/>
              </a:defRPr>
            </a:pPr>
            <a:r>
              <a:rPr b="0"/>
              <a:t>      </a:t>
            </a:r>
            <a14:m>
              <m:oMath>
                <m:sSub>
                  <m:e>
                    <m:r>
                      <a:rPr xmlns:a="http://schemas.openxmlformats.org/drawingml/2006/main" sz="4450" i="1">
                        <a:solidFill>
                          <a:srgbClr val="0A1F61"/>
                        </a:solidFill>
                        <a:latin typeface="Cambria Math" panose="02040503050406030204" pitchFamily="18" charset="0"/>
                      </a:rPr>
                      <m:t>P</m:t>
                    </m:r>
                  </m:e>
                  <m:sub>
                    <m:r>
                      <a:rPr xmlns:a="http://schemas.openxmlformats.org/drawingml/2006/main" sz="4450" i="1">
                        <a:solidFill>
                          <a:srgbClr val="0A1F61"/>
                        </a:solidFill>
                        <a:latin typeface="Cambria Math" panose="02040503050406030204" pitchFamily="18" charset="0"/>
                      </a:rPr>
                      <m:t>0</m:t>
                    </m:r>
                  </m:sub>
                </m:sSub>
              </m:oMath>
            </a14:m>
            <a:r>
              <a:rPr b="0"/>
              <a:t>                              </a:t>
            </a:r>
            <a:r>
              <a:t>1800</a:t>
            </a:r>
            <a:r>
              <a:rPr b="0"/>
              <a:t>                                       </a:t>
            </a:r>
            <a:r>
              <a:t>1200</a:t>
            </a:r>
            <a:r>
              <a:rPr b="0"/>
              <a:t>                                                   </a:t>
            </a:r>
            <a:r>
              <a:t>600</a:t>
            </a:r>
            <a:r>
              <a:rPr b="0"/>
              <a:t>  </a:t>
            </a:r>
            <a:endParaRPr b="0"/>
          </a:p>
          <a:p>
            <a:pPr algn="l">
              <a:spcBef>
                <a:spcPts val="1000"/>
              </a:spcBef>
              <a:defRPr b="1">
                <a:solidFill>
                  <a:srgbClr val="0A1F61"/>
                </a:solidFill>
                <a:latin typeface="Tajawal Medium"/>
                <a:ea typeface="Tajawal Medium"/>
                <a:cs typeface="Tajawal Medium"/>
                <a:sym typeface="Tajawal Medium"/>
              </a:defRPr>
            </a:pPr>
            <a:r>
              <a:t>Calculate</a:t>
            </a:r>
            <a:r>
              <a:rPr b="0"/>
              <a:t> </a:t>
            </a:r>
            <a14:m>
              <m:oMath>
                <m:sSub>
                  <m:e>
                    <m:r>
                      <a:rPr xmlns:a="http://schemas.openxmlformats.org/drawingml/2006/main" sz="4450" i="1">
                        <a:solidFill>
                          <a:srgbClr val="0A1F61"/>
                        </a:solidFill>
                        <a:latin typeface="Cambria Math" panose="02040503050406030204" pitchFamily="18" charset="0"/>
                      </a:rPr>
                      <m:t>ϵ</m:t>
                    </m:r>
                  </m:e>
                  <m:sub>
                    <m:r>
                      <a:rPr xmlns:a="http://schemas.openxmlformats.org/drawingml/2006/main" sz="4450" i="1">
                        <a:solidFill>
                          <a:srgbClr val="0A1F61"/>
                        </a:solidFill>
                        <a:latin typeface="Cambria Math" panose="02040503050406030204" pitchFamily="18" charset="0"/>
                      </a:rPr>
                      <m:t>d</m:t>
                    </m:r>
                  </m:sub>
                </m:sSub>
              </m:oMath>
            </a14:m>
            <a:r>
              <a:rPr b="0"/>
              <a:t>            </a:t>
            </a:r>
            <a14:m>
              <m:oMath>
                <m:sSub>
                  <m:e>
                    <m:r>
                      <a:rPr xmlns:a="http://schemas.openxmlformats.org/drawingml/2006/main" sz="4350" i="1">
                        <a:solidFill>
                          <a:srgbClr val="0A1F61"/>
                        </a:solidFill>
                        <a:latin typeface="Cambria Math" panose="02040503050406030204" pitchFamily="18" charset="0"/>
                      </a:rPr>
                      <m:t>ϵ</m:t>
                    </m:r>
                  </m:e>
                  <m:sub>
                    <m:r>
                      <a:rPr xmlns:a="http://schemas.openxmlformats.org/drawingml/2006/main" sz="4350" i="1">
                        <a:solidFill>
                          <a:srgbClr val="0A1F61"/>
                        </a:solidFill>
                        <a:latin typeface="Cambria Math" panose="02040503050406030204" pitchFamily="18" charset="0"/>
                      </a:rPr>
                      <m:t>d</m:t>
                    </m:r>
                  </m:sub>
                </m:sSub>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b</m:t>
                    </m:r>
                  </m:den>
                </m:f>
                <m:f>
                  <m:fPr>
                    <m:ctrlPr>
                      <a:rPr xmlns:a="http://schemas.openxmlformats.org/drawingml/2006/main" sz="4350" i="1">
                        <a:solidFill>
                          <a:srgbClr val="0A1F61"/>
                        </a:solidFill>
                        <a:latin typeface="Cambria Math" panose="02040503050406030204" pitchFamily="18" charset="0"/>
                      </a:rPr>
                    </m:ctrlPr>
                    <m:type m:val="bar"/>
                  </m:fPr>
                  <m:num>
                    <m:sSub>
                      <m:e>
                        <m:r>
                          <a:rPr xmlns:a="http://schemas.openxmlformats.org/drawingml/2006/main" sz="4350" i="1">
                            <a:solidFill>
                              <a:srgbClr val="0A1F61"/>
                            </a:solidFill>
                            <a:latin typeface="Cambria Math" panose="02040503050406030204" pitchFamily="18" charset="0"/>
                          </a:rPr>
                          <m:t>P</m:t>
                        </m:r>
                      </m:e>
                      <m:sub>
                        <m:r>
                          <a:rPr xmlns:a="http://schemas.openxmlformats.org/drawingml/2006/main" sz="4350" i="1">
                            <a:solidFill>
                              <a:srgbClr val="0A1F61"/>
                            </a:solidFill>
                            <a:latin typeface="Cambria Math" panose="02040503050406030204" pitchFamily="18" charset="0"/>
                          </a:rPr>
                          <m:t>0</m:t>
                        </m:r>
                      </m:sub>
                    </m:sSub>
                  </m:num>
                  <m:den>
                    <m:sSub>
                      <m:e>
                        <m:r>
                          <a:rPr xmlns:a="http://schemas.openxmlformats.org/drawingml/2006/main" sz="4350" i="1">
                            <a:solidFill>
                              <a:srgbClr val="0A1F61"/>
                            </a:solidFill>
                            <a:latin typeface="Cambria Math" panose="02040503050406030204" pitchFamily="18" charset="0"/>
                          </a:rPr>
                          <m:t>Q</m:t>
                        </m:r>
                      </m:e>
                      <m:sub>
                        <m:r>
                          <a:rPr xmlns:a="http://schemas.openxmlformats.org/drawingml/2006/main" sz="4350" i="1">
                            <a:solidFill>
                              <a:srgbClr val="0A1F61"/>
                            </a:solidFill>
                            <a:latin typeface="Cambria Math" panose="02040503050406030204" pitchFamily="18" charset="0"/>
                          </a:rPr>
                          <m:t>0</m:t>
                        </m:r>
                      </m:sub>
                    </m:sSub>
                  </m:den>
                </m:f>
              </m:oMath>
            </a14:m>
            <a:r>
              <a:rPr b="0"/>
              <a:t>                 </a:t>
            </a:r>
            <a:endParaRPr b="0"/>
          </a:p>
          <a:p>
            <a:pPr algn="l">
              <a:spcBef>
                <a:spcPts val="1000"/>
              </a:spcBef>
              <a:defRPr b="1">
                <a:solidFill>
                  <a:srgbClr val="0A1F61"/>
                </a:solidFill>
                <a:latin typeface="Tajawal Medium"/>
                <a:ea typeface="Tajawal Medium"/>
                <a:cs typeface="Tajawal Medium"/>
                <a:sym typeface="Tajawal Medium"/>
              </a:defRPr>
            </a:pPr>
            <a:r>
              <a:rPr b="0"/>
              <a:t>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0.5</m:t>
                    </m:r>
                  </m:den>
                </m:f>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1800</m:t>
                    </m:r>
                  </m:num>
                  <m:den>
                    <m:r>
                      <a:rPr xmlns:a="http://schemas.openxmlformats.org/drawingml/2006/main" sz="4350" i="1">
                        <a:solidFill>
                          <a:srgbClr val="0A1F61"/>
                        </a:solidFill>
                        <a:latin typeface="Cambria Math" panose="02040503050406030204" pitchFamily="18" charset="0"/>
                      </a:rPr>
                      <m:t>1200</m:t>
                    </m:r>
                  </m:den>
                </m:f>
              </m:oMath>
            </a14:m>
            <a:r>
              <a:rPr b="0"/>
              <a:t>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0.5</m:t>
                    </m:r>
                  </m:den>
                </m:f>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1200</m:t>
                    </m:r>
                  </m:num>
                  <m:den>
                    <m:r>
                      <a:rPr xmlns:a="http://schemas.openxmlformats.org/drawingml/2006/main" sz="4350" i="1">
                        <a:solidFill>
                          <a:srgbClr val="0A1F61"/>
                        </a:solidFill>
                        <a:latin typeface="Cambria Math" panose="02040503050406030204" pitchFamily="18" charset="0"/>
                      </a:rPr>
                      <m:t>2400</m:t>
                    </m:r>
                  </m:den>
                </m:f>
              </m:oMath>
            </a14:m>
            <a:r>
              <a:rPr b="0"/>
              <a:t>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0.5</m:t>
                    </m:r>
                  </m:den>
                </m:f>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600</m:t>
                    </m:r>
                  </m:num>
                  <m:den>
                    <m:r>
                      <a:rPr xmlns:a="http://schemas.openxmlformats.org/drawingml/2006/main" sz="4350" i="1">
                        <a:solidFill>
                          <a:srgbClr val="0A1F61"/>
                        </a:solidFill>
                        <a:latin typeface="Cambria Math" panose="02040503050406030204" pitchFamily="18" charset="0"/>
                      </a:rPr>
                      <m:t>3600</m:t>
                    </m:r>
                  </m:den>
                </m:f>
              </m:oMath>
            </a14:m>
            <a:endParaRPr b="0"/>
          </a:p>
          <a:p>
            <a:pPr algn="l">
              <a:spcBef>
                <a:spcPts val="1000"/>
              </a:spcBef>
              <a:defRPr b="1">
                <a:solidFill>
                  <a:srgbClr val="0A1F61"/>
                </a:solidFill>
                <a:latin typeface="Tajawal Medium"/>
                <a:ea typeface="Tajawal Medium"/>
                <a:cs typeface="Tajawal Medium"/>
                <a:sym typeface="Tajawal Medium"/>
              </a:defRPr>
            </a:pPr>
            <a:r>
              <a:rPr b="0"/>
              <a:t>                                   </a:t>
            </a:r>
            <a14:m>
              <m:oMath>
                <m:r>
                  <a:rPr xmlns:a="http://schemas.openxmlformats.org/drawingml/2006/main" sz="5150" i="1">
                    <a:solidFill>
                      <a:srgbClr val="0A1F61"/>
                    </a:solidFill>
                    <a:latin typeface="Cambria Math" panose="02040503050406030204" pitchFamily="18" charset="0"/>
                  </a:rPr>
                  <m:t>=</m:t>
                </m:r>
                <m:r>
                  <a:rPr xmlns:a="http://schemas.openxmlformats.org/drawingml/2006/main" sz="5150" i="1">
                    <a:solidFill>
                      <a:srgbClr val="0A1F61"/>
                    </a:solidFill>
                    <a:latin typeface="Cambria Math" panose="02040503050406030204" pitchFamily="18" charset="0"/>
                  </a:rPr>
                  <m:t>-</m:t>
                </m:r>
                <m:r>
                  <a:rPr xmlns:a="http://schemas.openxmlformats.org/drawingml/2006/main" sz="5150" i="1">
                    <a:solidFill>
                      <a:srgbClr val="0A1F61"/>
                    </a:solidFill>
                    <a:latin typeface="Cambria Math" panose="02040503050406030204" pitchFamily="18" charset="0"/>
                  </a:rPr>
                  <m:t>3</m:t>
                </m:r>
              </m:oMath>
            </a14:m>
            <a:r>
              <a:rPr b="0"/>
              <a:t>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1200</m:t>
                    </m:r>
                  </m:num>
                  <m:den>
                    <m:r>
                      <a:rPr xmlns:a="http://schemas.openxmlformats.org/drawingml/2006/main" sz="4350" i="1">
                        <a:solidFill>
                          <a:srgbClr val="0A1F61"/>
                        </a:solidFill>
                        <a:latin typeface="Cambria Math" panose="02040503050406030204" pitchFamily="18" charset="0"/>
                      </a:rPr>
                      <m:t>1200</m:t>
                    </m:r>
                  </m:den>
                </m:f>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1</m:t>
                </m:r>
              </m:oMath>
            </a14:m>
            <a:r>
              <a:rPr b="0"/>
              <a:t>                        </a:t>
            </a:r>
            <a14:m>
              <m:oMath>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f>
                  <m:fPr>
                    <m:ctrlPr>
                      <a:rPr xmlns:a="http://schemas.openxmlformats.org/drawingml/2006/main" sz="4350" i="1">
                        <a:solidFill>
                          <a:srgbClr val="0A1F61"/>
                        </a:solidFill>
                        <a:latin typeface="Cambria Math" panose="02040503050406030204" pitchFamily="18" charset="0"/>
                      </a:rPr>
                    </m:ctrlPr>
                    <m:type m:val="bar"/>
                  </m:fPr>
                  <m:num>
                    <m:r>
                      <a:rPr xmlns:a="http://schemas.openxmlformats.org/drawingml/2006/main" sz="4350" i="1">
                        <a:solidFill>
                          <a:srgbClr val="0A1F61"/>
                        </a:solidFill>
                        <a:latin typeface="Cambria Math" panose="02040503050406030204" pitchFamily="18" charset="0"/>
                      </a:rPr>
                      <m:t>1</m:t>
                    </m:r>
                  </m:num>
                  <m:den>
                    <m:r>
                      <a:rPr xmlns:a="http://schemas.openxmlformats.org/drawingml/2006/main" sz="4350" i="1">
                        <a:solidFill>
                          <a:srgbClr val="0A1F61"/>
                        </a:solidFill>
                        <a:latin typeface="Cambria Math" panose="02040503050406030204" pitchFamily="18" charset="0"/>
                      </a:rPr>
                      <m:t>3</m:t>
                    </m:r>
                  </m:den>
                </m:f>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0.33</m:t>
                </m:r>
              </m:oMath>
            </a14:m>
            <a:r>
              <a:t>Demand</a:t>
            </a:r>
            <a:r>
              <a:rPr b="0"/>
              <a:t>                Demand is elastic             Demand is unit elastic                       Demand is inelastic</a:t>
            </a:r>
            <a:endParaRPr b="0"/>
          </a:p>
          <a:p>
            <a:pPr algn="l">
              <a:spcBef>
                <a:spcPts val="1000"/>
              </a:spcBef>
              <a:defRPr b="1">
                <a:solidFill>
                  <a:srgbClr val="0A1F61"/>
                </a:solidFill>
                <a:latin typeface="Tajawal Medium"/>
                <a:ea typeface="Tajawal Medium"/>
                <a:cs typeface="Tajawal Medium"/>
                <a:sym typeface="Tajawal Medium"/>
              </a:defRPr>
            </a:pPr>
            <a:r>
              <a:rPr b="0"/>
              <a:t>                                 </a:t>
            </a:r>
            <a14:m>
              <m:oMath>
                <m:r>
                  <a:rPr xmlns:a="http://schemas.openxmlformats.org/drawingml/2006/main" sz="4750" i="1">
                    <a:solidFill>
                      <a:srgbClr val="0A1F61"/>
                    </a:solidFill>
                    <a:latin typeface="Cambria Math" panose="02040503050406030204" pitchFamily="18" charset="0"/>
                  </a:rPr>
                  <m:t>|</m:t>
                </m:r>
                <m:sSub>
                  <m:e>
                    <m:r>
                      <a:rPr xmlns:a="http://schemas.openxmlformats.org/drawingml/2006/main" sz="4750" i="1">
                        <a:solidFill>
                          <a:srgbClr val="0A1F61"/>
                        </a:solidFill>
                        <a:latin typeface="Cambria Math" panose="02040503050406030204" pitchFamily="18" charset="0"/>
                      </a:rPr>
                      <m:t>ϵ</m:t>
                    </m:r>
                  </m:e>
                  <m:sub>
                    <m:r>
                      <a:rPr xmlns:a="http://schemas.openxmlformats.org/drawingml/2006/main" sz="4750" i="1">
                        <a:solidFill>
                          <a:srgbClr val="0A1F61"/>
                        </a:solidFill>
                        <a:latin typeface="Cambria Math" panose="02040503050406030204" pitchFamily="18" charset="0"/>
                      </a:rPr>
                      <m:t>d</m:t>
                    </m:r>
                  </m:sub>
                </m:sSub>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&gt;</m:t>
                </m:r>
                <m:r>
                  <a:rPr xmlns:a="http://schemas.openxmlformats.org/drawingml/2006/main" sz="4750" i="1">
                    <a:solidFill>
                      <a:srgbClr val="0A1F61"/>
                    </a:solidFill>
                    <a:latin typeface="Cambria Math" panose="02040503050406030204" pitchFamily="18" charset="0"/>
                  </a:rPr>
                  <m:t>1</m:t>
                </m:r>
              </m:oMath>
            </a14:m>
            <a:r>
              <a:rPr b="0"/>
              <a:t>                            </a:t>
            </a:r>
            <a14:m>
              <m:oMath>
                <m:r>
                  <a:rPr xmlns:a="http://schemas.openxmlformats.org/drawingml/2006/main" sz="4750" i="1">
                    <a:solidFill>
                      <a:srgbClr val="0A1F61"/>
                    </a:solidFill>
                    <a:latin typeface="Cambria Math" panose="02040503050406030204" pitchFamily="18" charset="0"/>
                  </a:rPr>
                  <m:t>|</m:t>
                </m:r>
                <m:sSub>
                  <m:e>
                    <m:r>
                      <a:rPr xmlns:a="http://schemas.openxmlformats.org/drawingml/2006/main" sz="4750" i="1">
                        <a:solidFill>
                          <a:srgbClr val="0A1F61"/>
                        </a:solidFill>
                        <a:latin typeface="Cambria Math" panose="02040503050406030204" pitchFamily="18" charset="0"/>
                      </a:rPr>
                      <m:t>ϵ</m:t>
                    </m:r>
                  </m:e>
                  <m:sub>
                    <m:r>
                      <a:rPr xmlns:a="http://schemas.openxmlformats.org/drawingml/2006/main" sz="4750" i="1">
                        <a:solidFill>
                          <a:srgbClr val="0A1F61"/>
                        </a:solidFill>
                        <a:latin typeface="Cambria Math" panose="02040503050406030204" pitchFamily="18" charset="0"/>
                      </a:rPr>
                      <m:t>d</m:t>
                    </m:r>
                  </m:sub>
                </m:sSub>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1</m:t>
                </m:r>
              </m:oMath>
            </a14:m>
            <a:r>
              <a:rPr b="0"/>
              <a:t>                                         </a:t>
            </a:r>
            <a14:m>
              <m:oMath>
                <m:r>
                  <a:rPr xmlns:a="http://schemas.openxmlformats.org/drawingml/2006/main" sz="4750" i="1">
                    <a:solidFill>
                      <a:srgbClr val="0A1F61"/>
                    </a:solidFill>
                    <a:latin typeface="Cambria Math" panose="02040503050406030204" pitchFamily="18" charset="0"/>
                  </a:rPr>
                  <m:t>|</m:t>
                </m:r>
                <m:sSub>
                  <m:e>
                    <m:r>
                      <a:rPr xmlns:a="http://schemas.openxmlformats.org/drawingml/2006/main" sz="4750" i="1">
                        <a:solidFill>
                          <a:srgbClr val="0A1F61"/>
                        </a:solidFill>
                        <a:latin typeface="Cambria Math" panose="02040503050406030204" pitchFamily="18" charset="0"/>
                      </a:rPr>
                      <m:t>ϵ</m:t>
                    </m:r>
                  </m:e>
                  <m:sub>
                    <m:r>
                      <a:rPr xmlns:a="http://schemas.openxmlformats.org/drawingml/2006/main" sz="4750" i="1">
                        <a:solidFill>
                          <a:srgbClr val="0A1F61"/>
                        </a:solidFill>
                        <a:latin typeface="Cambria Math" panose="02040503050406030204" pitchFamily="18" charset="0"/>
                      </a:rPr>
                      <m:t>d</m:t>
                    </m:r>
                  </m:sub>
                </m:sSub>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&lt;</m:t>
                </m:r>
                <m:r>
                  <a:rPr xmlns:a="http://schemas.openxmlformats.org/drawingml/2006/main" sz="4750" i="1">
                    <a:solidFill>
                      <a:srgbClr val="0A1F61"/>
                    </a:solidFill>
                    <a:latin typeface="Cambria Math" panose="02040503050406030204" pitchFamily="18" charset="0"/>
                  </a:rPr>
                  <m:t>1</m:t>
                </m:r>
              </m:oMath>
            </a14:m>
          </a:p>
        </p:txBody>
      </p:sp>
      <p:sp>
        <p:nvSpPr>
          <p:cNvPr id="1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3" name="TextBox 13"/>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A (ii, iii) (2/2)</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6" name="TextBox 2"/>
          <p:cNvSpPr txBox="1"/>
          <p:nvPr/>
        </p:nvSpPr>
        <p:spPr>
          <a:xfrm>
            <a:off x="2236026" y="4292577"/>
            <a:ext cx="20110425" cy="353516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04400"/>
              </a:lnSpc>
              <a:defRPr b="1" sz="4400">
                <a:solidFill>
                  <a:srgbClr val="0A1F61"/>
                </a:solidFill>
                <a:latin typeface="Tajawal Medium"/>
                <a:ea typeface="Tajawal Medium"/>
                <a:cs typeface="Tajawal Medium"/>
                <a:sym typeface="Tajawal Medium"/>
              </a:defRPr>
            </a:pPr>
            <a:r>
              <a:t>Notes:</a:t>
            </a:r>
          </a:p>
          <a:p>
            <a:pPr algn="l">
              <a:lnSpc>
                <a:spcPct val="130500"/>
              </a:lnSpc>
              <a:defRPr>
                <a:solidFill>
                  <a:srgbClr val="0A1F61"/>
                </a:solidFill>
                <a:latin typeface="Cambria Math"/>
                <a:ea typeface="Cambria Math"/>
                <a:cs typeface="Cambria Math"/>
                <a:sym typeface="Cambria Math"/>
              </a:defRPr>
            </a:pPr>
            <a14:m>
              <m:oMath>
                <m:sSub>
                  <m:e>
                    <m:r>
                      <a:rPr xmlns:a="http://schemas.openxmlformats.org/drawingml/2006/main" sz="4550" i="1">
                        <a:solidFill>
                          <a:srgbClr val="0A1F61"/>
                        </a:solidFill>
                        <a:latin typeface="Cambria Math" panose="02040503050406030204" pitchFamily="18" charset="0"/>
                      </a:rPr>
                      <m:t>ϵ</m:t>
                    </m:r>
                  </m:e>
                  <m:sub>
                    <m:r>
                      <a:rPr xmlns:a="http://schemas.openxmlformats.org/drawingml/2006/main" sz="4550" i="1">
                        <a:solidFill>
                          <a:srgbClr val="0A1F61"/>
                        </a:solidFill>
                        <a:latin typeface="Cambria Math" panose="02040503050406030204" pitchFamily="18" charset="0"/>
                      </a:rPr>
                      <m:t>d</m:t>
                    </m:r>
                  </m:sub>
                </m:sSub>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1</m:t>
                </m:r>
              </m:oMath>
            </a14:m>
            <a:r>
              <a:rPr>
                <a:latin typeface="Tajawal Medium"/>
                <a:ea typeface="Tajawal Medium"/>
                <a:cs typeface="Tajawal Medium"/>
                <a:sym typeface="Tajawal Medium"/>
              </a:rPr>
              <a:t> indicates that at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1200</m:t>
                </m:r>
              </m:oMath>
            </a14:m>
            <a:r>
              <a:rPr>
                <a:latin typeface="Tajawal Medium"/>
                <a:ea typeface="Tajawal Medium"/>
                <a:cs typeface="Tajawal Medium"/>
                <a:sym typeface="Tajawal Medium"/>
              </a:rPr>
              <a:t>, a 1% increase (decrease) in price will cause a 1% decrease (increase) in the quantity of computers demanded.</a:t>
            </a:r>
            <a:endParaRPr>
              <a:latin typeface="Tajawal Medium"/>
              <a:ea typeface="Tajawal Medium"/>
              <a:cs typeface="Tajawal Medium"/>
              <a:sym typeface="Tajawal Medium"/>
            </a:endParaRPr>
          </a:p>
          <a:p>
            <a:pPr algn="l">
              <a:lnSpc>
                <a:spcPct val="130500"/>
              </a:lnSpc>
              <a:defRPr>
                <a:solidFill>
                  <a:srgbClr val="0A1F61"/>
                </a:solidFill>
                <a:latin typeface="Cambria Math"/>
                <a:ea typeface="Cambria Math"/>
                <a:cs typeface="Cambria Math"/>
                <a:sym typeface="Cambria Math"/>
              </a:defRPr>
            </a:pPr>
            <a14:m>
              <m:oMath>
                <m:sSub>
                  <m:e>
                    <m:r>
                      <a:rPr xmlns:a="http://schemas.openxmlformats.org/drawingml/2006/main" sz="4450" i="1">
                        <a:solidFill>
                          <a:srgbClr val="0A1F61"/>
                        </a:solidFill>
                        <a:latin typeface="Cambria Math" panose="02040503050406030204" pitchFamily="18" charset="0"/>
                      </a:rPr>
                      <m:t>ϵ</m:t>
                    </m:r>
                  </m:e>
                  <m:sub>
                    <m:r>
                      <a:rPr xmlns:a="http://schemas.openxmlformats.org/drawingml/2006/main" sz="4450" i="1">
                        <a:solidFill>
                          <a:srgbClr val="0A1F61"/>
                        </a:solidFill>
                        <a:latin typeface="Cambria Math" panose="02040503050406030204" pitchFamily="18" charset="0"/>
                      </a:rPr>
                      <m:t>d</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0.33</m:t>
                </m:r>
              </m:oMath>
            </a14:m>
            <a:r>
              <a:rPr>
                <a:latin typeface="Tajawal Medium"/>
                <a:ea typeface="Tajawal Medium"/>
                <a:cs typeface="Tajawal Medium"/>
                <a:sym typeface="Tajawal Medium"/>
              </a:rPr>
              <a:t> (correct to 2 decimal places) indicates that at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600</m:t>
                </m:r>
              </m:oMath>
            </a14:m>
            <a:r>
              <a:rPr>
                <a:latin typeface="Tajawal Medium"/>
                <a:ea typeface="Tajawal Medium"/>
                <a:cs typeface="Tajawal Medium"/>
                <a:sym typeface="Tajawal Medium"/>
              </a:rPr>
              <a:t>, a 1 % increase (decrease) in price will cause a 0.33% decrease (increase) in the quantity of computers demanded.</a:t>
            </a:r>
          </a:p>
        </p:txBody>
      </p:sp>
      <p:sp>
        <p:nvSpPr>
          <p:cNvPr id="177" name="TextBox 3"/>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0" name="TextBox 2"/>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Example </a:t>
            </a:r>
            <a:r>
              <a:rPr sz="3600"/>
              <a:t> B(i, ii)</a:t>
            </a:r>
          </a:p>
        </p:txBody>
      </p:sp>
      <p:sp>
        <p:nvSpPr>
          <p:cNvPr id="181" name="Google Shape;128;p4"/>
          <p:cNvSpPr txBox="1"/>
          <p:nvPr/>
        </p:nvSpPr>
        <p:spPr>
          <a:xfrm>
            <a:off x="1825976" y="4018787"/>
            <a:ext cx="20732048" cy="6396144"/>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15000"/>
              </a:lnSpc>
              <a:defRPr>
                <a:solidFill>
                  <a:srgbClr val="0A1F61"/>
                </a:solidFill>
                <a:latin typeface="Tajawal Medium"/>
                <a:ea typeface="Tajawal Medium"/>
                <a:cs typeface="Tajawal Medium"/>
                <a:sym typeface="Tajawal Medium"/>
              </a:defRPr>
            </a:pPr>
            <a:r>
              <a:rPr b="1"/>
              <a:t>Example</a:t>
            </a:r>
            <a:r>
              <a:t>:(Continued)</a:t>
            </a:r>
          </a:p>
          <a:p>
            <a:pPr algn="l">
              <a:lnSpc>
                <a:spcPct val="115000"/>
              </a:lnSpc>
              <a:defRPr>
                <a:solidFill>
                  <a:srgbClr val="0A1F61"/>
                </a:solidFill>
                <a:latin typeface="Tajawal Medium"/>
                <a:ea typeface="Tajawal Medium"/>
                <a:cs typeface="Tajawal Medium"/>
                <a:sym typeface="Tajawal Medium"/>
              </a:defRPr>
            </a:pPr>
            <a:r>
              <a:t>Given the demand function for computers as </a:t>
            </a:r>
            <a14:m>
              <m:oMath>
                <m:r>
                  <a:rPr xmlns:a="http://schemas.openxmlformats.org/drawingml/2006/main" sz="4350" i="1">
                    <a:solidFill>
                      <a:srgbClr val="0A1F61"/>
                    </a:solidFill>
                    <a:latin typeface="Cambria Math" panose="02040503050406030204" pitchFamily="18" charset="0"/>
                  </a:rPr>
                  <m:t>P</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2400</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0.5</m:t>
                </m:r>
                <m:r>
                  <a:rPr xmlns:a="http://schemas.openxmlformats.org/drawingml/2006/main" sz="4350" i="1">
                    <a:solidFill>
                      <a:srgbClr val="0A1F61"/>
                    </a:solidFill>
                    <a:latin typeface="Cambria Math" panose="02040503050406030204" pitchFamily="18" charset="0"/>
                  </a:rPr>
                  <m:t>Q</m:t>
                </m:r>
                <m:r>
                  <a:rPr xmlns:a="http://schemas.openxmlformats.org/drawingml/2006/main" sz="4350" i="1">
                    <a:solidFill>
                      <a:srgbClr val="0A1F61"/>
                    </a:solidFill>
                    <a:latin typeface="Cambria Math" panose="02040503050406030204" pitchFamily="18" charset="0"/>
                  </a:rPr>
                  <m:t>.</m:t>
                </m:r>
              </m:oMath>
            </a14:m>
          </a:p>
          <a:p>
            <a:pPr marL="601578" indent="-601578" algn="l">
              <a:lnSpc>
                <a:spcPct val="115000"/>
              </a:lnSpc>
              <a:buSzPct val="100000"/>
              <a:buAutoNum type="alphaUcPeriod" startAt="2"/>
              <a:defRPr>
                <a:solidFill>
                  <a:srgbClr val="0A1F61"/>
                </a:solidFill>
                <a:latin typeface="Tajawal Medium"/>
                <a:ea typeface="Tajawal Medium"/>
                <a:cs typeface="Tajawal Medium"/>
                <a:sym typeface="Tajawal Medium"/>
              </a:defRPr>
            </a:pPr>
            <a:r>
              <a:t> If the price of computers increases by 12%, calculate the percentage change in the quantity demanded at P =1800, P = 1200 and P = 600.</a:t>
            </a:r>
          </a:p>
          <a:p>
            <a:pPr lvl="1" marL="1236578" indent="-601578" algn="l">
              <a:lnSpc>
                <a:spcPct val="115000"/>
              </a:lnSpc>
              <a:buSzPct val="100000"/>
              <a:buAutoNum type="romanLcParenBoth" startAt="1"/>
              <a:defRPr>
                <a:solidFill>
                  <a:srgbClr val="0A1F61"/>
                </a:solidFill>
                <a:latin typeface="Tajawal Medium"/>
                <a:ea typeface="Tajawal Medium"/>
                <a:cs typeface="Tajawal Medium"/>
                <a:sym typeface="Tajawal Medium"/>
              </a:defRPr>
            </a:pPr>
            <a:r>
              <a:t> </a:t>
            </a:r>
            <a:r>
              <a:rPr b="1"/>
              <a:t>First use the definition of elasticity</a:t>
            </a:r>
            <a:endParaRPr b="1"/>
          </a:p>
          <a:p>
            <a:pPr algn="l">
              <a:lnSpc>
                <a:spcPct val="115000"/>
              </a:lnSpc>
              <a:defRPr b="1">
                <a:solidFill>
                  <a:srgbClr val="0A1F61"/>
                </a:solidFill>
                <a:latin typeface="Tajawal Medium"/>
                <a:ea typeface="Tajawal Medium"/>
                <a:cs typeface="Tajawal Medium"/>
                <a:sym typeface="Tajawal Medium"/>
              </a:defRPr>
            </a:pPr>
          </a:p>
          <a:p>
            <a:pPr marL="601578" indent="-601578" algn="l">
              <a:lnSpc>
                <a:spcPct val="115000"/>
              </a:lnSpc>
              <a:buSzPct val="100000"/>
              <a:buAutoNum type="romanLcParenBoth" startAt="3"/>
              <a:defRPr b="1">
                <a:solidFill>
                  <a:srgbClr val="0A1F61"/>
                </a:solidFill>
                <a:latin typeface="Tajawal Medium"/>
                <a:ea typeface="Tajawal Medium"/>
                <a:cs typeface="Tajawal Medium"/>
                <a:sym typeface="Tajawal Medium"/>
              </a:defRPr>
            </a:pPr>
          </a:p>
          <a:p>
            <a:pPr algn="l">
              <a:lnSpc>
                <a:spcPct val="115000"/>
              </a:lnSpc>
              <a:defRPr b="1">
                <a:solidFill>
                  <a:srgbClr val="0A1F61"/>
                </a:solidFill>
                <a:latin typeface="Tajawal Medium"/>
                <a:ea typeface="Tajawal Medium"/>
                <a:cs typeface="Tajawal Medium"/>
                <a:sym typeface="Tajawal Medium"/>
              </a:defRPr>
            </a:pPr>
          </a:p>
          <a:p>
            <a:pPr marL="601578" indent="-601578" algn="l">
              <a:lnSpc>
                <a:spcPct val="115000"/>
              </a:lnSpc>
              <a:buSzPct val="100000"/>
              <a:buAutoNum type="romanLcParenBoth" startAt="2"/>
              <a:defRPr b="1">
                <a:solidFill>
                  <a:srgbClr val="0A1F61"/>
                </a:solidFill>
                <a:latin typeface="Tajawal Medium"/>
                <a:ea typeface="Tajawal Medium"/>
                <a:cs typeface="Tajawal Medium"/>
                <a:sym typeface="Tajawal Medium"/>
              </a:defRPr>
            </a:pPr>
            <a:r>
              <a:t>      Then calculate the exact percentage changes and compare them with the answers in (i).</a:t>
            </a:r>
          </a:p>
        </p:txBody>
      </p:sp>
      <p:sp>
        <p:nvSpPr>
          <p:cNvPr id="182" name="TextBox 4"/>
          <p:cNvSpPr txBox="1"/>
          <p:nvPr/>
        </p:nvSpPr>
        <p:spPr>
          <a:xfrm>
            <a:off x="4852543" y="7596124"/>
            <a:ext cx="9553583" cy="142586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defRPr>
                <a:solidFill>
                  <a:srgbClr val="0A1F61"/>
                </a:solidFill>
                <a:latin typeface="Cambria Math"/>
                <a:ea typeface="Cambria Math"/>
                <a:cs typeface="Cambria Math"/>
                <a:sym typeface="Cambria Math"/>
              </a:defRPr>
            </a:pPr>
            <a14:m>
              <m:oMath>
                <m:sSub>
                  <m:e>
                    <m:r>
                      <a:rPr xmlns:a="http://schemas.openxmlformats.org/drawingml/2006/main" sz="3900" i="1">
                        <a:solidFill>
                          <a:srgbClr val="0A1F61"/>
                        </a:solidFill>
                        <a:latin typeface="Cambria Math" panose="02040503050406030204" pitchFamily="18" charset="0"/>
                      </a:rPr>
                      <m:t>𝜀</m:t>
                    </m:r>
                  </m:e>
                  <m:sub>
                    <m:r>
                      <a:rPr xmlns:a="http://schemas.openxmlformats.org/drawingml/2006/main" sz="3900" i="1">
                        <a:solidFill>
                          <a:srgbClr val="0A1F61"/>
                        </a:solidFill>
                        <a:latin typeface="Cambria Math" panose="02040503050406030204" pitchFamily="18" charset="0"/>
                      </a:rPr>
                      <m:t>𝑑</m:t>
                    </m:r>
                  </m:sub>
                </m:sSub>
              </m:oMath>
            </a14:m>
            <a:r>
              <a:t> </a:t>
            </a:r>
            <a:r>
              <a:rPr>
                <a:latin typeface="Tajawal Medium"/>
                <a:ea typeface="Tajawal Medium"/>
                <a:cs typeface="Tajawal Medium"/>
                <a:sym typeface="Tajawal Medium"/>
              </a:rPr>
              <a:t>=</a:t>
            </a:r>
            <a14:m>
              <m:oMath>
                <m:f>
                  <m:fPr>
                    <m:ctrlPr>
                      <a:rPr xmlns:a="http://schemas.openxmlformats.org/drawingml/2006/main" sz="3600" i="1">
                        <a:solidFill>
                          <a:srgbClr val="0A1F61"/>
                        </a:solidFill>
                        <a:latin typeface="Cambria Math" panose="02040503050406030204" pitchFamily="18" charset="0"/>
                      </a:rPr>
                    </m:ctrlPr>
                    <m:type m:val="bar"/>
                  </m:fPr>
                  <m:num>
                    <m:r>
                      <m:rPr>
                        <m:nor/>
                      </m:rPr>
                      <a:rPr xmlns:a="http://schemas.openxmlformats.org/drawingml/2006/main" sz="3600" i="1">
                        <a:solidFill>
                          <a:srgbClr val="0A1F61"/>
                        </a:solidFill>
                        <a:latin typeface="Cambria Math" panose="02040503050406030204" pitchFamily="18" charset="0"/>
                      </a:rPr>
                      <m:t>Percentagechangeinquantitydemanded</m:t>
                    </m:r>
                  </m:num>
                  <m:den>
                    <m:r>
                      <m:rPr>
                        <m:nor/>
                      </m:rPr>
                      <a:rPr xmlns:a="http://schemas.openxmlformats.org/drawingml/2006/main" sz="3600" i="1">
                        <a:solidFill>
                          <a:srgbClr val="0A1F61"/>
                        </a:solidFill>
                        <a:latin typeface="Cambria Math" panose="02040503050406030204" pitchFamily="18" charset="0"/>
                      </a:rPr>
                      <m:t>Percentagechangeinprice</m:t>
                    </m:r>
                  </m:den>
                </m:f>
              </m:oMath>
            </a14:m>
          </a:p>
        </p:txBody>
      </p:sp>
      <p:sp>
        <p:nvSpPr>
          <p:cNvPr id="183" name="TextBox 5"/>
          <p:cNvSpPr txBox="1"/>
          <p:nvPr/>
        </p:nvSpPr>
        <p:spPr>
          <a:xfrm>
            <a:off x="13709524" y="8036008"/>
            <a:ext cx="1722618" cy="5461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a:solidFill>
                  <a:srgbClr val="0A1F61"/>
                </a:solidFill>
                <a:latin typeface="Tajawal Medium"/>
                <a:ea typeface="Tajawal Medium"/>
                <a:cs typeface="Tajawal Medium"/>
                <a:sym typeface="Tajawal Medium"/>
              </a:defRPr>
            </a:lvl1pPr>
          </a:lstStyle>
          <a:p>
            <a:pPr/>
            <a:r>
              <a:t>=</a:t>
            </a:r>
          </a:p>
        </p:txBody>
      </p:sp>
      <p:sp>
        <p:nvSpPr>
          <p:cNvPr id="184" name="TextBox 1"/>
          <p:cNvSpPr txBox="1"/>
          <p:nvPr/>
        </p:nvSpPr>
        <p:spPr>
          <a:xfrm>
            <a:off x="15050827" y="7639032"/>
            <a:ext cx="1880946" cy="1340054"/>
          </a:xfrm>
          <a:prstGeom prst="rect">
            <a:avLst/>
          </a:prstGeom>
          <a:ln w="12700">
            <a:miter lim="400000"/>
          </a:ln>
        </p:spPr>
        <p:txBody>
          <a:bodyPr wrap="none" lIns="0" tIns="0" rIns="0" bIns="0">
            <a:spAutoFit/>
          </a:bodyPr>
          <a:lstStyle/>
          <a:p>
            <a:pPr algn="l" defTabSz="914400" latinLnBrk="1">
              <a:defRPr sz="1800"/>
            </a:pPr>
            <a14:m>
              <m:oMathPara>
                <m:oMathParaPr>
                  <m:jc m:val="centerGroup"/>
                </m:oMathParaPr>
                <m:oMath>
                  <m:f>
                    <m:fPr>
                      <m:ctrlPr>
                        <a:rPr xmlns:a="http://schemas.openxmlformats.org/drawingml/2006/main" sz="3600" i="1">
                          <a:solidFill>
                            <a:srgbClr val="0A1F61"/>
                          </a:solidFill>
                          <a:latin typeface="Cambria Math" panose="02040503050406030204" pitchFamily="18" charset="0"/>
                        </a:rPr>
                      </m:ctrlPr>
                      <m:type m:val="bar"/>
                    </m:fPr>
                    <m:num>
                      <m:sSub>
                        <m:e>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𝑄</m:t>
                          </m:r>
                        </m:e>
                        <m:sub>
                          <m:r>
                            <a:rPr xmlns:a="http://schemas.openxmlformats.org/drawingml/2006/main" sz="3600" i="1">
                              <a:solidFill>
                                <a:srgbClr val="0A1F61"/>
                              </a:solidFill>
                              <a:latin typeface="Cambria Math" panose="02040503050406030204" pitchFamily="18" charset="0"/>
                            </a:rPr>
                            <m:t>𝑑</m:t>
                          </m:r>
                        </m:sub>
                      </m:sSub>
                      <m:d>
                        <m:dPr>
                          <m:ctrlPr>
                            <a:rPr xmlns:a="http://schemas.openxmlformats.org/drawingml/2006/main" sz="3600" i="1">
                              <a:solidFill>
                                <a:srgbClr val="0A1F61"/>
                              </a:solidFill>
                              <a:latin typeface="Cambria Math" panose="02040503050406030204" pitchFamily="18" charset="0"/>
                            </a:rPr>
                          </m:ctrlPr>
                        </m:dPr>
                        <m:e>
                          <m:r>
                            <a:rPr xmlns:a="http://schemas.openxmlformats.org/drawingml/2006/main" sz="3600" i="1">
                              <a:solidFill>
                                <a:srgbClr val="0A1F61"/>
                              </a:solidFill>
                              <a:latin typeface="Cambria Math" panose="02040503050406030204" pitchFamily="18" charset="0"/>
                            </a:rPr>
                            <m:t>%</m:t>
                          </m:r>
                        </m:e>
                      </m:d>
                    </m:num>
                    <m:den>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P</m:t>
                      </m:r>
                      <m:d>
                        <m:dPr>
                          <m:ctrlPr>
                            <a:rPr xmlns:a="http://schemas.openxmlformats.org/drawingml/2006/main" sz="3600" i="1">
                              <a:solidFill>
                                <a:srgbClr val="0A1F61"/>
                              </a:solidFill>
                              <a:latin typeface="Cambria Math" panose="02040503050406030204" pitchFamily="18" charset="0"/>
                            </a:rPr>
                          </m:ctrlPr>
                        </m:dPr>
                        <m:e>
                          <m:r>
                            <a:rPr xmlns:a="http://schemas.openxmlformats.org/drawingml/2006/main" sz="3600" i="1">
                              <a:solidFill>
                                <a:srgbClr val="0A1F61"/>
                              </a:solidFill>
                              <a:latin typeface="Cambria Math" panose="02040503050406030204" pitchFamily="18" charset="0"/>
                            </a:rPr>
                            <m:t>%</m:t>
                          </m:r>
                        </m:e>
                      </m:d>
                    </m:den>
                  </m:f>
                </m:oMath>
              </m:oMathPara>
            </a14:m>
            <a:endParaRPr sz="3600">
              <a:solidFill>
                <a:srgbClr val="0A1F61"/>
              </a:solidFill>
            </a:endParaRP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7" name="Google Shape;128;p4"/>
          <p:cNvSpPr txBox="1"/>
          <p:nvPr/>
        </p:nvSpPr>
        <p:spPr>
          <a:xfrm>
            <a:off x="1700295" y="4331403"/>
            <a:ext cx="21395792" cy="461168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B (i):</a:t>
            </a:r>
          </a:p>
          <a:p>
            <a:pPr algn="l">
              <a:spcBef>
                <a:spcPts val="1000"/>
              </a:spcBef>
              <a:defRPr>
                <a:solidFill>
                  <a:srgbClr val="0A1F61"/>
                </a:solidFill>
                <a:latin typeface="Tajawal Medium"/>
                <a:ea typeface="Tajawal Medium"/>
                <a:cs typeface="Tajawal Medium"/>
                <a:sym typeface="Tajawal Medium"/>
              </a:defRPr>
            </a:pPr>
            <a:r>
              <a:t>The definition</a:t>
            </a:r>
          </a:p>
          <a:p>
            <a:pPr algn="ctr">
              <a:lnSpc>
                <a:spcPct val="111300"/>
              </a:lnSpc>
              <a:defRPr>
                <a:solidFill>
                  <a:srgbClr val="0A1F61"/>
                </a:solidFill>
                <a:latin typeface="Tajawal Medium"/>
                <a:ea typeface="Tajawal Medium"/>
                <a:cs typeface="Tajawal Medium"/>
                <a:sym typeface="Tajawal Medium"/>
              </a:defRPr>
            </a:pPr>
            <a:r>
              <a:t>                                                                                                                                              (2.13)</a:t>
            </a:r>
          </a:p>
          <a:p>
            <a:pPr lvl="8" algn="l">
              <a:lnSpc>
                <a:spcPct val="111300"/>
              </a:lnSpc>
              <a:defRPr>
                <a:solidFill>
                  <a:srgbClr val="0A1F61"/>
                </a:solidFill>
                <a:latin typeface="Tajawal Medium"/>
                <a:ea typeface="Tajawal Medium"/>
                <a:cs typeface="Tajawal Medium"/>
                <a:sym typeface="Tajawal Medium"/>
              </a:defRPr>
            </a:pPr>
          </a:p>
          <a:p>
            <a:pPr lvl="8" algn="l">
              <a:lnSpc>
                <a:spcPct val="111300"/>
              </a:lnSpc>
              <a:defRPr>
                <a:solidFill>
                  <a:srgbClr val="0A1F61"/>
                </a:solidFill>
                <a:latin typeface="Tajawal Medium"/>
                <a:ea typeface="Tajawal Medium"/>
                <a:cs typeface="Tajawal Medium"/>
                <a:sym typeface="Tajawal Medium"/>
              </a:defRPr>
            </a:pPr>
            <a:r>
              <a:t>may be re arranged as </a:t>
            </a:r>
          </a:p>
          <a:p>
            <a:pPr indent="1449387" algn="l">
              <a:spcBef>
                <a:spcPts val="1000"/>
              </a:spcBef>
              <a:defRPr>
                <a:solidFill>
                  <a:srgbClr val="0A1F61"/>
                </a:solidFill>
                <a:latin typeface="Tajawal Medium"/>
                <a:ea typeface="Tajawal Medium"/>
                <a:cs typeface="Tajawal Medium"/>
                <a:sym typeface="Tajawal Medium"/>
              </a:defRPr>
            </a:pPr>
            <a:r>
              <a:t>                                  </a:t>
            </a:r>
            <a14:m>
              <m:oMath>
                <m:r>
                  <m:rPr>
                    <m:sty m:val="p"/>
                  </m:rPr>
                  <a:rPr xmlns:a="http://schemas.openxmlformats.org/drawingml/2006/main" sz="4400" i="1">
                    <a:solidFill>
                      <a:srgbClr val="0A1F61"/>
                    </a:solidFill>
                    <a:latin typeface="Cambria Math" panose="02040503050406030204" pitchFamily="18" charset="0"/>
                  </a:rPr>
                  <m:t>Δ</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m:rPr>
                    <m:sty m:val="p"/>
                  </m:rPr>
                  <a:rPr xmlns:a="http://schemas.openxmlformats.org/drawingml/2006/main" sz="4400" i="1">
                    <a:solidFill>
                      <a:srgbClr val="0A1F61"/>
                    </a:solidFill>
                    <a:latin typeface="Cambria Math" panose="02040503050406030204" pitchFamily="18" charset="0"/>
                  </a:rPr>
                  <m:t>Δ</m:t>
                </m:r>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m:t>
                </m:r>
                <m:sSub>
                  <m:e>
                    <m:r>
                      <a:rPr xmlns:a="http://schemas.openxmlformats.org/drawingml/2006/main" sz="4400" i="1">
                        <a:solidFill>
                          <a:srgbClr val="0A1F61"/>
                        </a:solidFill>
                        <a:latin typeface="Cambria Math" panose="02040503050406030204" pitchFamily="18" charset="0"/>
                      </a:rPr>
                      <m:t>ϵ</m:t>
                    </m:r>
                  </m:e>
                  <m:sub>
                    <m:r>
                      <a:rPr xmlns:a="http://schemas.openxmlformats.org/drawingml/2006/main" sz="4400" i="1">
                        <a:solidFill>
                          <a:srgbClr val="0A1F61"/>
                        </a:solidFill>
                        <a:latin typeface="Cambria Math" panose="02040503050406030204" pitchFamily="18" charset="0"/>
                      </a:rPr>
                      <m:t>d</m:t>
                    </m:r>
                  </m:sub>
                </m:sSub>
              </m:oMath>
            </a14:m>
            <a:r>
              <a:t>   </a:t>
            </a:r>
          </a:p>
        </p:txBody>
      </p:sp>
      <p:sp>
        <p:nvSpPr>
          <p:cNvPr id="188" name="TextBox 10"/>
          <p:cNvSpPr txBox="1"/>
          <p:nvPr/>
        </p:nvSpPr>
        <p:spPr>
          <a:xfrm>
            <a:off x="4833398" y="5333470"/>
            <a:ext cx="9553584" cy="1425870"/>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defRPr>
                <a:solidFill>
                  <a:srgbClr val="0A1F61"/>
                </a:solidFill>
                <a:latin typeface="Cambria Math"/>
                <a:ea typeface="Cambria Math"/>
                <a:cs typeface="Cambria Math"/>
                <a:sym typeface="Cambria Math"/>
              </a:defRPr>
            </a:pPr>
            <a14:m>
              <m:oMath>
                <m:sSub>
                  <m:e>
                    <m:r>
                      <a:rPr xmlns:a="http://schemas.openxmlformats.org/drawingml/2006/main" sz="3900" i="1">
                        <a:solidFill>
                          <a:srgbClr val="0A1F61"/>
                        </a:solidFill>
                        <a:latin typeface="Cambria Math" panose="02040503050406030204" pitchFamily="18" charset="0"/>
                      </a:rPr>
                      <m:t>𝜀</m:t>
                    </m:r>
                  </m:e>
                  <m:sub>
                    <m:r>
                      <a:rPr xmlns:a="http://schemas.openxmlformats.org/drawingml/2006/main" sz="3900" i="1">
                        <a:solidFill>
                          <a:srgbClr val="0A1F61"/>
                        </a:solidFill>
                        <a:latin typeface="Cambria Math" panose="02040503050406030204" pitchFamily="18" charset="0"/>
                      </a:rPr>
                      <m:t>𝑑</m:t>
                    </m:r>
                  </m:sub>
                </m:sSub>
              </m:oMath>
            </a14:m>
            <a:r>
              <a:t> </a:t>
            </a:r>
            <a:r>
              <a:rPr>
                <a:latin typeface="Tajawal Medium"/>
                <a:ea typeface="Tajawal Medium"/>
                <a:cs typeface="Tajawal Medium"/>
                <a:sym typeface="Tajawal Medium"/>
              </a:rPr>
              <a:t>=</a:t>
            </a:r>
            <a14:m>
              <m:oMath>
                <m:f>
                  <m:fPr>
                    <m:ctrlPr>
                      <a:rPr xmlns:a="http://schemas.openxmlformats.org/drawingml/2006/main" sz="3600" i="1">
                        <a:solidFill>
                          <a:srgbClr val="0A1F61"/>
                        </a:solidFill>
                        <a:latin typeface="Cambria Math" panose="02040503050406030204" pitchFamily="18" charset="0"/>
                      </a:rPr>
                    </m:ctrlPr>
                    <m:type m:val="bar"/>
                  </m:fPr>
                  <m:num>
                    <m:r>
                      <m:rPr>
                        <m:nor/>
                      </m:rPr>
                      <a:rPr xmlns:a="http://schemas.openxmlformats.org/drawingml/2006/main" sz="3600" i="1">
                        <a:solidFill>
                          <a:srgbClr val="0A1F61"/>
                        </a:solidFill>
                        <a:latin typeface="Cambria Math" panose="02040503050406030204" pitchFamily="18" charset="0"/>
                      </a:rPr>
                      <m:t>Percentagechangeinquantitydemanded</m:t>
                    </m:r>
                  </m:num>
                  <m:den>
                    <m:r>
                      <m:rPr>
                        <m:nor/>
                      </m:rPr>
                      <a:rPr xmlns:a="http://schemas.openxmlformats.org/drawingml/2006/main" sz="3600" i="1">
                        <a:solidFill>
                          <a:srgbClr val="0A1F61"/>
                        </a:solidFill>
                        <a:latin typeface="Cambria Math" panose="02040503050406030204" pitchFamily="18" charset="0"/>
                      </a:rPr>
                      <m:t>Percentagechangeinprice</m:t>
                    </m:r>
                  </m:den>
                </m:f>
              </m:oMath>
            </a14:m>
          </a:p>
        </p:txBody>
      </p:sp>
      <p:sp>
        <p:nvSpPr>
          <p:cNvPr id="189" name="TextBox 11"/>
          <p:cNvSpPr txBox="1"/>
          <p:nvPr/>
        </p:nvSpPr>
        <p:spPr>
          <a:xfrm>
            <a:off x="13773318" y="5683670"/>
            <a:ext cx="1722618" cy="5461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a:solidFill>
                  <a:srgbClr val="0A1F61"/>
                </a:solidFill>
                <a:latin typeface="Tajawal Medium"/>
                <a:ea typeface="Tajawal Medium"/>
                <a:cs typeface="Tajawal Medium"/>
                <a:sym typeface="Tajawal Medium"/>
              </a:defRPr>
            </a:lvl1pPr>
          </a:lstStyle>
          <a:p>
            <a:pPr/>
            <a:r>
              <a:t>=</a:t>
            </a:r>
          </a:p>
        </p:txBody>
      </p:sp>
      <p:sp>
        <p:nvSpPr>
          <p:cNvPr id="190" name="TextBox 14"/>
          <p:cNvSpPr txBox="1"/>
          <p:nvPr/>
        </p:nvSpPr>
        <p:spPr>
          <a:xfrm>
            <a:off x="14955124" y="5351117"/>
            <a:ext cx="1880946" cy="1340055"/>
          </a:xfrm>
          <a:prstGeom prst="rect">
            <a:avLst/>
          </a:prstGeom>
          <a:ln w="12700">
            <a:miter lim="400000"/>
          </a:ln>
        </p:spPr>
        <p:txBody>
          <a:bodyPr wrap="none" lIns="0" tIns="0" rIns="0" bIns="0">
            <a:spAutoFit/>
          </a:bodyPr>
          <a:lstStyle/>
          <a:p>
            <a:pPr algn="l" defTabSz="914400" latinLnBrk="1">
              <a:defRPr sz="1800"/>
            </a:pPr>
            <a14:m>
              <m:oMathPara>
                <m:oMathParaPr>
                  <m:jc m:val="centerGroup"/>
                </m:oMathParaPr>
                <m:oMath>
                  <m:f>
                    <m:fPr>
                      <m:ctrlPr>
                        <a:rPr xmlns:a="http://schemas.openxmlformats.org/drawingml/2006/main" sz="3600" i="1">
                          <a:solidFill>
                            <a:srgbClr val="0A1F61"/>
                          </a:solidFill>
                          <a:latin typeface="Cambria Math" panose="02040503050406030204" pitchFamily="18" charset="0"/>
                        </a:rPr>
                      </m:ctrlPr>
                      <m:type m:val="bar"/>
                    </m:fPr>
                    <m:num>
                      <m:sSub>
                        <m:e>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𝑄</m:t>
                          </m:r>
                        </m:e>
                        <m:sub>
                          <m:r>
                            <a:rPr xmlns:a="http://schemas.openxmlformats.org/drawingml/2006/main" sz="3600" i="1">
                              <a:solidFill>
                                <a:srgbClr val="0A1F61"/>
                              </a:solidFill>
                              <a:latin typeface="Cambria Math" panose="02040503050406030204" pitchFamily="18" charset="0"/>
                            </a:rPr>
                            <m:t>𝑑</m:t>
                          </m:r>
                        </m:sub>
                      </m:sSub>
                      <m:d>
                        <m:dPr>
                          <m:ctrlPr>
                            <a:rPr xmlns:a="http://schemas.openxmlformats.org/drawingml/2006/main" sz="3600" i="1">
                              <a:solidFill>
                                <a:srgbClr val="0A1F61"/>
                              </a:solidFill>
                              <a:latin typeface="Cambria Math" panose="02040503050406030204" pitchFamily="18" charset="0"/>
                            </a:rPr>
                          </m:ctrlPr>
                        </m:dPr>
                        <m:e>
                          <m:r>
                            <a:rPr xmlns:a="http://schemas.openxmlformats.org/drawingml/2006/main" sz="3600" i="1">
                              <a:solidFill>
                                <a:srgbClr val="0A1F61"/>
                              </a:solidFill>
                              <a:latin typeface="Cambria Math" panose="02040503050406030204" pitchFamily="18" charset="0"/>
                            </a:rPr>
                            <m:t>%</m:t>
                          </m:r>
                        </m:e>
                      </m:d>
                    </m:num>
                    <m:den>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P</m:t>
                      </m:r>
                      <m:d>
                        <m:dPr>
                          <m:ctrlPr>
                            <a:rPr xmlns:a="http://schemas.openxmlformats.org/drawingml/2006/main" sz="3600" i="1">
                              <a:solidFill>
                                <a:srgbClr val="0A1F61"/>
                              </a:solidFill>
                              <a:latin typeface="Cambria Math" panose="02040503050406030204" pitchFamily="18" charset="0"/>
                            </a:rPr>
                          </m:ctrlPr>
                        </m:dPr>
                        <m:e>
                          <m:r>
                            <a:rPr xmlns:a="http://schemas.openxmlformats.org/drawingml/2006/main" sz="3600" i="1">
                              <a:solidFill>
                                <a:srgbClr val="0A1F61"/>
                              </a:solidFill>
                              <a:latin typeface="Cambria Math" panose="02040503050406030204" pitchFamily="18" charset="0"/>
                            </a:rPr>
                            <m:t>%</m:t>
                          </m:r>
                        </m:e>
                      </m:d>
                    </m:den>
                  </m:f>
                </m:oMath>
              </m:oMathPara>
            </a14:m>
            <a:endParaRPr sz="3600">
              <a:solidFill>
                <a:srgbClr val="0A1F61"/>
              </a:solidFill>
            </a:endParaRPr>
          </a:p>
        </p:txBody>
      </p:sp>
      <p:sp>
        <p:nvSpPr>
          <p:cNvPr id="191" name="TextBox 15"/>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B (i) (1/4)</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4" name="Google Shape;128;p4"/>
          <p:cNvSpPr txBox="1"/>
          <p:nvPr/>
        </p:nvSpPr>
        <p:spPr>
          <a:xfrm>
            <a:off x="1825859" y="4304819"/>
            <a:ext cx="19804459" cy="650925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B (i):</a:t>
            </a:r>
          </a:p>
          <a:p>
            <a:pPr marL="571500" indent="-571500" algn="l">
              <a:spcBef>
                <a:spcPts val="1000"/>
              </a:spcBef>
              <a:buSzPct val="100000"/>
              <a:buFont typeface="Arial"/>
              <a:buChar char="•"/>
              <a:defRPr>
                <a:solidFill>
                  <a:srgbClr val="0A1F61"/>
                </a:solidFill>
                <a:latin typeface="Tajawal Medium"/>
                <a:ea typeface="Tajawal Medium"/>
                <a:cs typeface="Tajawal Medium"/>
                <a:sym typeface="Tajawal Medium"/>
              </a:defRPr>
            </a:pPr>
            <a:r>
              <a:t>At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1800</m:t>
                </m:r>
              </m:oMath>
            </a14:m>
            <a:r>
              <a:t> we have calculated that </a:t>
            </a:r>
            <a14:m>
              <m:oMath>
                <m:sSub>
                  <m:e>
                    <m:r>
                      <a:rPr xmlns:a="http://schemas.openxmlformats.org/drawingml/2006/main" sz="4500" i="1">
                        <a:solidFill>
                          <a:srgbClr val="0A1F61"/>
                        </a:solidFill>
                        <a:latin typeface="Cambria Math" panose="02040503050406030204" pitchFamily="18" charset="0"/>
                      </a:rPr>
                      <m:t>ϵ</m:t>
                    </m:r>
                  </m:e>
                  <m:sub>
                    <m:r>
                      <a:rPr xmlns:a="http://schemas.openxmlformats.org/drawingml/2006/main" sz="4500" i="1">
                        <a:solidFill>
                          <a:srgbClr val="0A1F61"/>
                        </a:solidFill>
                        <a:latin typeface="Cambria Math" panose="02040503050406030204" pitchFamily="18" charset="0"/>
                      </a:rPr>
                      <m:t>d</m:t>
                    </m:r>
                  </m:sub>
                </m:sSub>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3</m:t>
                </m:r>
              </m:oMath>
            </a14:m>
            <a:r>
              <a:t>. To calculate the percentage change in </a:t>
            </a:r>
            <a14:m>
              <m:oMath>
                <m:r>
                  <a:rPr xmlns:a="http://schemas.openxmlformats.org/drawingml/2006/main" sz="4950" i="1">
                    <a:solidFill>
                      <a:srgbClr val="0A1F61"/>
                    </a:solidFill>
                    <a:latin typeface="Cambria Math" panose="02040503050406030204" pitchFamily="18" charset="0"/>
                  </a:rPr>
                  <m:t>Q</m:t>
                </m:r>
              </m:oMath>
            </a14:m>
            <a:r>
              <a:t>, substitute </a:t>
            </a:r>
            <a14:m>
              <m:oMath>
                <m:sSub>
                  <m:e>
                    <m:r>
                      <a:rPr xmlns:a="http://schemas.openxmlformats.org/drawingml/2006/main" sz="4500" i="1">
                        <a:solidFill>
                          <a:srgbClr val="0A1F61"/>
                        </a:solidFill>
                        <a:latin typeface="Cambria Math" panose="02040503050406030204" pitchFamily="18" charset="0"/>
                      </a:rPr>
                      <m:t>ϵ</m:t>
                    </m:r>
                  </m:e>
                  <m:sub>
                    <m:r>
                      <a:rPr xmlns:a="http://schemas.openxmlformats.org/drawingml/2006/main" sz="4500" i="1">
                        <a:solidFill>
                          <a:srgbClr val="0A1F61"/>
                        </a:solidFill>
                        <a:latin typeface="Cambria Math" panose="02040503050406030204" pitchFamily="18" charset="0"/>
                      </a:rPr>
                      <m:t>d</m:t>
                    </m:r>
                  </m:sub>
                </m:sSub>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3</m:t>
                </m:r>
              </m:oMath>
            </a14:m>
            <a:r>
              <a:t> and  </a:t>
            </a:r>
            <a14:m>
              <m:oMath>
                <m:r>
                  <a:rPr xmlns:a="http://schemas.openxmlformats.org/drawingml/2006/main" sz="5300" i="1">
                    <a:solidFill>
                      <a:srgbClr val="0A1F61"/>
                    </a:solidFill>
                    <a:latin typeface="Cambria Math" panose="02040503050406030204" pitchFamily="18" charset="0"/>
                  </a:rPr>
                  <m:t>∆</m:t>
                </m:r>
              </m:oMath>
            </a14:m>
            <a:r>
              <a:t>P = 12% into equation (2.13):</a:t>
            </a:r>
          </a:p>
          <a:p>
            <a:pPr indent="1449387" algn="l">
              <a:spcBef>
                <a:spcPts val="1000"/>
              </a:spcBef>
              <a:defRPr>
                <a:solidFill>
                  <a:srgbClr val="0A1F61"/>
                </a:solidFill>
                <a:latin typeface="Tajawal Medium"/>
                <a:ea typeface="Tajawal Medium"/>
                <a:cs typeface="Tajawal Medium"/>
                <a:sym typeface="Tajawal Medium"/>
              </a:defRPr>
            </a:pPr>
          </a:p>
          <a:p>
            <a:pPr indent="1449387" algn="l">
              <a:spcBef>
                <a:spcPts val="1000"/>
              </a:spcBef>
              <a:defRPr>
                <a:solidFill>
                  <a:srgbClr val="0A1F61"/>
                </a:solidFill>
                <a:latin typeface="Tajawal Medium"/>
                <a:ea typeface="Tajawal Medium"/>
                <a:cs typeface="Tajawal Medium"/>
                <a:sym typeface="Tajawal Medium"/>
              </a:defRPr>
            </a:pPr>
            <a:r>
              <a:t>                                                </a:t>
            </a:r>
            <a14:m>
              <m:oMath>
                <m:r>
                  <a:rPr xmlns:a="http://schemas.openxmlformats.org/drawingml/2006/main" sz="5150" i="1">
                    <a:solidFill>
                      <a:srgbClr val="0A1F61"/>
                    </a:solidFill>
                    <a:latin typeface="Cambria Math" panose="02040503050406030204" pitchFamily="18" charset="0"/>
                  </a:rPr>
                  <m:t>∆</m:t>
                </m:r>
                <m:r>
                  <a:rPr xmlns:a="http://schemas.openxmlformats.org/drawingml/2006/main" sz="5150" i="1">
                    <a:solidFill>
                      <a:srgbClr val="0A1F61"/>
                    </a:solidFill>
                    <a:latin typeface="Cambria Math" panose="02040503050406030204" pitchFamily="18" charset="0"/>
                  </a:rPr>
                  <m:t>𝑄</m:t>
                </m:r>
              </m:oMath>
            </a14:m>
            <a:r>
              <a:t>=(12% )(  -3 )= -36%</a:t>
            </a:r>
          </a:p>
          <a:p>
            <a:pPr indent="1449387" algn="l">
              <a:spcBef>
                <a:spcPts val="1000"/>
              </a:spcBef>
              <a:defRPr>
                <a:solidFill>
                  <a:srgbClr val="0A1F61"/>
                </a:solidFill>
                <a:latin typeface="Tajawal Medium"/>
                <a:ea typeface="Tajawal Medium"/>
                <a:cs typeface="Tajawal Medium"/>
                <a:sym typeface="Tajawal Medium"/>
              </a:defRPr>
            </a:pPr>
          </a:p>
          <a:p>
            <a:pPr algn="l">
              <a:spcBef>
                <a:spcPts val="1000"/>
              </a:spcBef>
              <a:defRPr>
                <a:solidFill>
                  <a:srgbClr val="0A1F61"/>
                </a:solidFill>
                <a:latin typeface="Tajawal Medium"/>
                <a:ea typeface="Tajawal Medium"/>
                <a:cs typeface="Tajawal Medium"/>
                <a:sym typeface="Tajawal Medium"/>
              </a:defRPr>
            </a:pPr>
            <a:r>
              <a:t>The quantity demanded decreases by 36%, a larger percentage decrease than the 12% price increase. Demand is strongly responsive to price change and this is described as </a:t>
            </a:r>
            <a:r>
              <a:rPr b="1"/>
              <a:t>elastic demand</a:t>
            </a:r>
            <a:r>
              <a:t>.</a:t>
            </a:r>
          </a:p>
        </p:txBody>
      </p:sp>
      <p:sp>
        <p:nvSpPr>
          <p:cNvPr id="195" name="TextBox 15"/>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B (i) (2/4)</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8" name="Google Shape;128;p4"/>
          <p:cNvSpPr txBox="1"/>
          <p:nvPr/>
        </p:nvSpPr>
        <p:spPr>
          <a:xfrm>
            <a:off x="1755587" y="4457386"/>
            <a:ext cx="20477851" cy="596315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B (i):</a:t>
            </a:r>
          </a:p>
          <a:p>
            <a:pPr marL="571500" indent="-571500" algn="l">
              <a:spcBef>
                <a:spcPts val="1000"/>
              </a:spcBef>
              <a:buSzPct val="100000"/>
              <a:buFont typeface="Arial"/>
              <a:buChar char="•"/>
              <a:defRPr>
                <a:solidFill>
                  <a:srgbClr val="0A1F61"/>
                </a:solidFill>
                <a:latin typeface="Tajawal Medium"/>
                <a:ea typeface="Tajawal Medium"/>
                <a:cs typeface="Tajawal Medium"/>
                <a:sym typeface="Tajawal Medium"/>
              </a:defRPr>
            </a:pPr>
            <a:r>
              <a:t>At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1200</m:t>
                </m:r>
              </m:oMath>
            </a14:m>
            <a:r>
              <a:t> we have calculated that </a:t>
            </a:r>
            <a14:m>
              <m:oMath>
                <m:sSub>
                  <m:e>
                    <m:r>
                      <a:rPr xmlns:a="http://schemas.openxmlformats.org/drawingml/2006/main" sz="4550" i="1">
                        <a:solidFill>
                          <a:srgbClr val="0A1F61"/>
                        </a:solidFill>
                        <a:latin typeface="Cambria Math" panose="02040503050406030204" pitchFamily="18" charset="0"/>
                      </a:rPr>
                      <m:t>ϵ</m:t>
                    </m:r>
                  </m:e>
                  <m:sub>
                    <m:r>
                      <a:rPr xmlns:a="http://schemas.openxmlformats.org/drawingml/2006/main" sz="4550" i="1">
                        <a:solidFill>
                          <a:srgbClr val="0A1F61"/>
                        </a:solidFill>
                        <a:latin typeface="Cambria Math" panose="02040503050406030204" pitchFamily="18" charset="0"/>
                      </a:rPr>
                      <m:t>d</m:t>
                    </m:r>
                  </m:sub>
                </m:sSub>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1</m:t>
                </m:r>
              </m:oMath>
            </a14:m>
            <a:r>
              <a:t>. To calculate the percentage change in </a:t>
            </a:r>
            <a14:m>
              <m:oMath>
                <m:r>
                  <a:rPr xmlns:a="http://schemas.openxmlformats.org/drawingml/2006/main" sz="4950" i="1">
                    <a:solidFill>
                      <a:srgbClr val="0A1F61"/>
                    </a:solidFill>
                    <a:latin typeface="Cambria Math" panose="02040503050406030204" pitchFamily="18" charset="0"/>
                  </a:rPr>
                  <m:t>Q</m:t>
                </m:r>
              </m:oMath>
            </a14:m>
            <a:r>
              <a:t>, substitute </a:t>
            </a:r>
            <a14:m>
              <m:oMath>
                <m:sSub>
                  <m:e>
                    <m:r>
                      <a:rPr xmlns:a="http://schemas.openxmlformats.org/drawingml/2006/main" sz="4550" i="1">
                        <a:solidFill>
                          <a:srgbClr val="0A1F61"/>
                        </a:solidFill>
                        <a:latin typeface="Cambria Math" panose="02040503050406030204" pitchFamily="18" charset="0"/>
                      </a:rPr>
                      <m:t>ϵ</m:t>
                    </m:r>
                  </m:e>
                  <m:sub>
                    <m:r>
                      <a:rPr xmlns:a="http://schemas.openxmlformats.org/drawingml/2006/main" sz="4550" i="1">
                        <a:solidFill>
                          <a:srgbClr val="0A1F61"/>
                        </a:solidFill>
                        <a:latin typeface="Cambria Math" panose="02040503050406030204" pitchFamily="18" charset="0"/>
                      </a:rPr>
                      <m:t>d</m:t>
                    </m:r>
                  </m:sub>
                </m:sSub>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1</m:t>
                </m:r>
              </m:oMath>
            </a14:m>
            <a:r>
              <a:t> and  </a:t>
            </a:r>
            <a14:m>
              <m:oMath>
                <m:r>
                  <a:rPr xmlns:a="http://schemas.openxmlformats.org/drawingml/2006/main" sz="5300" i="1">
                    <a:solidFill>
                      <a:srgbClr val="0A1F61"/>
                    </a:solidFill>
                    <a:latin typeface="Cambria Math" panose="02040503050406030204" pitchFamily="18" charset="0"/>
                  </a:rPr>
                  <m:t>∆</m:t>
                </m:r>
              </m:oMath>
            </a14:m>
            <a:r>
              <a:t>P = 12% into equation (2.13):</a:t>
            </a:r>
          </a:p>
          <a:p>
            <a:pPr indent="1449387" algn="l">
              <a:spcBef>
                <a:spcPts val="1000"/>
              </a:spcBef>
              <a:defRPr>
                <a:solidFill>
                  <a:srgbClr val="0A1F61"/>
                </a:solidFill>
                <a:latin typeface="Tajawal Medium"/>
                <a:ea typeface="Tajawal Medium"/>
                <a:cs typeface="Tajawal Medium"/>
                <a:sym typeface="Tajawal Medium"/>
              </a:defRPr>
            </a:pPr>
          </a:p>
          <a:p>
            <a:pPr indent="1449387" algn="l">
              <a:spcBef>
                <a:spcPts val="1000"/>
              </a:spcBef>
              <a:defRPr>
                <a:solidFill>
                  <a:srgbClr val="0A1F61"/>
                </a:solidFill>
                <a:latin typeface="Tajawal Medium"/>
                <a:ea typeface="Tajawal Medium"/>
                <a:cs typeface="Tajawal Medium"/>
                <a:sym typeface="Tajawal Medium"/>
              </a:defRPr>
            </a:pPr>
            <a:r>
              <a:t>                                                </a:t>
            </a:r>
            <a14:m>
              <m:oMath>
                <m:r>
                  <a:rPr xmlns:a="http://schemas.openxmlformats.org/drawingml/2006/main" sz="5150" i="1">
                    <a:solidFill>
                      <a:srgbClr val="0A1F61"/>
                    </a:solidFill>
                    <a:latin typeface="Cambria Math" panose="02040503050406030204" pitchFamily="18" charset="0"/>
                  </a:rPr>
                  <m:t>∆</m:t>
                </m:r>
                <m:r>
                  <a:rPr xmlns:a="http://schemas.openxmlformats.org/drawingml/2006/main" sz="5150" i="1">
                    <a:solidFill>
                      <a:srgbClr val="0A1F61"/>
                    </a:solidFill>
                    <a:latin typeface="Cambria Math" panose="02040503050406030204" pitchFamily="18" charset="0"/>
                  </a:rPr>
                  <m:t>𝑄</m:t>
                </m:r>
              </m:oMath>
            </a14:m>
            <a:r>
              <a:t>=(12% )(  -1 )= -12%</a:t>
            </a:r>
          </a:p>
          <a:p>
            <a:pPr indent="1449387" algn="l">
              <a:spcBef>
                <a:spcPts val="1000"/>
              </a:spcBef>
              <a:defRPr>
                <a:solidFill>
                  <a:srgbClr val="0A1F61"/>
                </a:solidFill>
                <a:latin typeface="Tajawal Medium"/>
                <a:ea typeface="Tajawal Medium"/>
                <a:cs typeface="Tajawal Medium"/>
                <a:sym typeface="Tajawal Medium"/>
              </a:defRPr>
            </a:pPr>
          </a:p>
          <a:p>
            <a:pPr algn="l">
              <a:spcBef>
                <a:spcPts val="1000"/>
              </a:spcBef>
              <a:defRPr>
                <a:solidFill>
                  <a:srgbClr val="0A1F61"/>
                </a:solidFill>
                <a:latin typeface="Tajawal Medium"/>
                <a:ea typeface="Tajawal Medium"/>
                <a:cs typeface="Tajawal Medium"/>
                <a:sym typeface="Tajawal Medium"/>
              </a:defRPr>
            </a:pPr>
            <a:r>
              <a:t>The quantity demanded decreases by 12%, a larger percentage decrease than the 12% price increase. This is described as </a:t>
            </a:r>
            <a:r>
              <a:rPr b="1"/>
              <a:t>unit elastic demand</a:t>
            </a:r>
            <a:r>
              <a:t>.</a:t>
            </a:r>
          </a:p>
          <a:p>
            <a:pPr indent="1449387" algn="l">
              <a:spcBef>
                <a:spcPts val="1000"/>
              </a:spcBef>
              <a:defRPr>
                <a:solidFill>
                  <a:srgbClr val="0A1F61"/>
                </a:solidFill>
                <a:latin typeface="Cambria Math"/>
                <a:ea typeface="Cambria Math"/>
                <a:cs typeface="Cambria Math"/>
                <a:sym typeface="Cambria Math"/>
              </a:defRPr>
            </a:pPr>
            <a:r>
              <a:t>  </a:t>
            </a:r>
          </a:p>
        </p:txBody>
      </p:sp>
      <p:sp>
        <p:nvSpPr>
          <p:cNvPr id="199" name="TextBox 15"/>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B (i) (3/4)</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2" name="Google Shape;128;p4"/>
          <p:cNvSpPr txBox="1"/>
          <p:nvPr/>
        </p:nvSpPr>
        <p:spPr>
          <a:xfrm>
            <a:off x="1505392" y="4379526"/>
            <a:ext cx="19945877" cy="596315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B (i):</a:t>
            </a:r>
          </a:p>
          <a:p>
            <a:pPr marL="571500" indent="-571500" algn="l">
              <a:spcBef>
                <a:spcPts val="1000"/>
              </a:spcBef>
              <a:buSzPct val="100000"/>
              <a:buFont typeface="Arial"/>
              <a:buChar char="•"/>
              <a:defRPr>
                <a:solidFill>
                  <a:srgbClr val="0A1F61"/>
                </a:solidFill>
                <a:latin typeface="Tajawal Medium"/>
                <a:ea typeface="Tajawal Medium"/>
                <a:cs typeface="Tajawal Medium"/>
                <a:sym typeface="Tajawal Medium"/>
              </a:defRPr>
            </a:pPr>
            <a:r>
              <a:t>At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600</m:t>
                </m:r>
              </m:oMath>
            </a14:m>
            <a:r>
              <a:t> we have calculated that </a:t>
            </a:r>
            <a14:m>
              <m:oMath>
                <m:sSub>
                  <m:e>
                    <m:r>
                      <a:rPr xmlns:a="http://schemas.openxmlformats.org/drawingml/2006/main" sz="4450" i="1">
                        <a:solidFill>
                          <a:srgbClr val="0A1F61"/>
                        </a:solidFill>
                        <a:latin typeface="Cambria Math" panose="02040503050406030204" pitchFamily="18" charset="0"/>
                      </a:rPr>
                      <m:t>ϵ</m:t>
                    </m:r>
                  </m:e>
                  <m:sub>
                    <m:r>
                      <a:rPr xmlns:a="http://schemas.openxmlformats.org/drawingml/2006/main" sz="4450" i="1">
                        <a:solidFill>
                          <a:srgbClr val="0A1F61"/>
                        </a:solidFill>
                        <a:latin typeface="Cambria Math" panose="02040503050406030204" pitchFamily="18" charset="0"/>
                      </a:rPr>
                      <m:t>d</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0.33</m:t>
                </m:r>
              </m:oMath>
            </a14:m>
            <a:r>
              <a:t>. To calculate the percentage change in </a:t>
            </a:r>
            <a14:m>
              <m:oMath>
                <m:r>
                  <a:rPr xmlns:a="http://schemas.openxmlformats.org/drawingml/2006/main" sz="4950" i="1">
                    <a:solidFill>
                      <a:srgbClr val="0A1F61"/>
                    </a:solidFill>
                    <a:latin typeface="Cambria Math" panose="02040503050406030204" pitchFamily="18" charset="0"/>
                  </a:rPr>
                  <m:t>Q</m:t>
                </m:r>
              </m:oMath>
            </a14:m>
            <a:r>
              <a:t>, substitute </a:t>
            </a:r>
            <a14:m>
              <m:oMath>
                <m:sSub>
                  <m:e>
                    <m:r>
                      <a:rPr xmlns:a="http://schemas.openxmlformats.org/drawingml/2006/main" sz="4450" i="1">
                        <a:solidFill>
                          <a:srgbClr val="0A1F61"/>
                        </a:solidFill>
                        <a:latin typeface="Cambria Math" panose="02040503050406030204" pitchFamily="18" charset="0"/>
                      </a:rPr>
                      <m:t>ϵ</m:t>
                    </m:r>
                  </m:e>
                  <m:sub>
                    <m:r>
                      <a:rPr xmlns:a="http://schemas.openxmlformats.org/drawingml/2006/main" sz="4450" i="1">
                        <a:solidFill>
                          <a:srgbClr val="0A1F61"/>
                        </a:solidFill>
                        <a:latin typeface="Cambria Math" panose="02040503050406030204" pitchFamily="18" charset="0"/>
                      </a:rPr>
                      <m:t>d</m:t>
                    </m:r>
                  </m:sub>
                </m:sSub>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0.33</m:t>
                </m:r>
              </m:oMath>
            </a14:m>
            <a:r>
              <a:t> and  </a:t>
            </a:r>
            <a14:m>
              <m:oMath>
                <m:r>
                  <a:rPr xmlns:a="http://schemas.openxmlformats.org/drawingml/2006/main" sz="5300" i="1">
                    <a:solidFill>
                      <a:srgbClr val="0A1F61"/>
                    </a:solidFill>
                    <a:latin typeface="Cambria Math" panose="02040503050406030204" pitchFamily="18" charset="0"/>
                  </a:rPr>
                  <m:t>∆</m:t>
                </m:r>
              </m:oMath>
            </a14:m>
            <a:r>
              <a:t>P = 12% into equation (2.13):</a:t>
            </a:r>
          </a:p>
          <a:p>
            <a:pPr indent="1449387" algn="l">
              <a:spcBef>
                <a:spcPts val="1000"/>
              </a:spcBef>
              <a:defRPr>
                <a:solidFill>
                  <a:srgbClr val="0A1F61"/>
                </a:solidFill>
                <a:latin typeface="Tajawal Medium"/>
                <a:ea typeface="Tajawal Medium"/>
                <a:cs typeface="Tajawal Medium"/>
                <a:sym typeface="Tajawal Medium"/>
              </a:defRPr>
            </a:pPr>
          </a:p>
          <a:p>
            <a:pPr indent="1449387" algn="l">
              <a:spcBef>
                <a:spcPts val="1000"/>
              </a:spcBef>
              <a:defRPr>
                <a:solidFill>
                  <a:srgbClr val="0A1F61"/>
                </a:solidFill>
                <a:latin typeface="Tajawal Medium"/>
                <a:ea typeface="Tajawal Medium"/>
                <a:cs typeface="Tajawal Medium"/>
                <a:sym typeface="Tajawal Medium"/>
              </a:defRPr>
            </a:pPr>
            <a:r>
              <a:t>                                                </a:t>
            </a:r>
            <a14:m>
              <m:oMath>
                <m:r>
                  <a:rPr xmlns:a="http://schemas.openxmlformats.org/drawingml/2006/main" sz="5150" i="1">
                    <a:solidFill>
                      <a:srgbClr val="0A1F61"/>
                    </a:solidFill>
                    <a:latin typeface="Cambria Math" panose="02040503050406030204" pitchFamily="18" charset="0"/>
                  </a:rPr>
                  <m:t>∆</m:t>
                </m:r>
                <m:r>
                  <a:rPr xmlns:a="http://schemas.openxmlformats.org/drawingml/2006/main" sz="5150" i="1">
                    <a:solidFill>
                      <a:srgbClr val="0A1F61"/>
                    </a:solidFill>
                    <a:latin typeface="Cambria Math" panose="02040503050406030204" pitchFamily="18" charset="0"/>
                  </a:rPr>
                  <m:t>𝑄</m:t>
                </m:r>
              </m:oMath>
            </a14:m>
            <a:r>
              <a:t>=(12% )(  -0.33 )= -3.96%</a:t>
            </a:r>
          </a:p>
          <a:p>
            <a:pPr indent="1449387" algn="l">
              <a:spcBef>
                <a:spcPts val="1000"/>
              </a:spcBef>
              <a:defRPr>
                <a:solidFill>
                  <a:srgbClr val="0A1F61"/>
                </a:solidFill>
                <a:latin typeface="Tajawal Medium"/>
                <a:ea typeface="Tajawal Medium"/>
                <a:cs typeface="Tajawal Medium"/>
                <a:sym typeface="Tajawal Medium"/>
              </a:defRPr>
            </a:pPr>
          </a:p>
          <a:p>
            <a:pPr algn="l">
              <a:spcBef>
                <a:spcPts val="1000"/>
              </a:spcBef>
              <a:defRPr>
                <a:solidFill>
                  <a:srgbClr val="0A1F61"/>
                </a:solidFill>
                <a:latin typeface="Tajawal Medium"/>
                <a:ea typeface="Tajawal Medium"/>
                <a:cs typeface="Tajawal Medium"/>
                <a:sym typeface="Tajawal Medium"/>
              </a:defRPr>
            </a:pPr>
            <a:r>
              <a:t>The quantity demanded decreases by 3.96%, a smaller percentage decrease than the 12% price increase. So, demand is weakly responsive to price, hence it is described as </a:t>
            </a:r>
            <a:r>
              <a:rPr b="1"/>
              <a:t>inelastic demand</a:t>
            </a:r>
            <a:r>
              <a:t>.</a:t>
            </a:r>
          </a:p>
        </p:txBody>
      </p:sp>
      <p:sp>
        <p:nvSpPr>
          <p:cNvPr id="203" name="TextBox 15"/>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B (i) (4/4)</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6" name="Google Shape;128;p4"/>
          <p:cNvSpPr txBox="1"/>
          <p:nvPr/>
        </p:nvSpPr>
        <p:spPr>
          <a:xfrm>
            <a:off x="1505392" y="4379526"/>
            <a:ext cx="19945877" cy="329723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B (ii):</a:t>
            </a:r>
          </a:p>
          <a:p>
            <a:pPr algn="l">
              <a:spcBef>
                <a:spcPts val="1000"/>
              </a:spcBef>
              <a:defRPr b="1">
                <a:solidFill>
                  <a:srgbClr val="0A1F61"/>
                </a:solidFill>
                <a:latin typeface="Tajawal Medium"/>
                <a:ea typeface="Tajawal Medium"/>
                <a:cs typeface="Tajawal Medium"/>
                <a:sym typeface="Tajawal Medium"/>
              </a:defRPr>
            </a:pPr>
            <a:r>
              <a:rPr b="0"/>
              <a:t>The calculation of the exact percentage change in </a:t>
            </a:r>
            <a14:m>
              <m:oMath>
                <m:r>
                  <a:rPr xmlns:a="http://schemas.openxmlformats.org/drawingml/2006/main" sz="4950" i="1">
                    <a:solidFill>
                      <a:srgbClr val="0A1F61"/>
                    </a:solidFill>
                    <a:latin typeface="Cambria Math" panose="02040503050406030204" pitchFamily="18" charset="0"/>
                  </a:rPr>
                  <m:t>Q</m:t>
                </m:r>
              </m:oMath>
            </a14:m>
            <a:r>
              <a:rPr b="0"/>
              <a:t> requires basic arithmetic. Start by calculating the price which results from an increase of 12% on the initial price</a:t>
            </a:r>
            <a:endParaRPr b="0"/>
          </a:p>
          <a:p>
            <a:pPr indent="1449387" algn="l">
              <a:spcBef>
                <a:spcPts val="1000"/>
              </a:spcBef>
              <a:defRPr>
                <a:solidFill>
                  <a:srgbClr val="0A1F61"/>
                </a:solidFill>
                <a:latin typeface="Tajawal Medium"/>
                <a:ea typeface="Tajawal Medium"/>
                <a:cs typeface="Tajawal Medium"/>
                <a:sym typeface="Tajawal Medium"/>
              </a:defRPr>
            </a:pPr>
            <a:r>
              <a:t>   </a:t>
            </a:r>
            <a14:m>
              <m:oMath>
                <m:r>
                  <m:rPr>
                    <m:nor/>
                  </m:rPr>
                  <a:rPr xmlns:a="http://schemas.openxmlformats.org/drawingml/2006/main" sz="4200" i="1">
                    <a:solidFill>
                      <a:srgbClr val="0A1F61"/>
                    </a:solidFill>
                    <a:latin typeface="Cambria Math" panose="02040503050406030204" pitchFamily="18" charset="0"/>
                  </a:rPr>
                  <m:t>Increase</m:t>
                </m:r>
                <m:r>
                  <a:rPr xmlns:a="http://schemas.openxmlformats.org/drawingml/2006/main" sz="4200" i="1">
                    <a:solidFill>
                      <a:srgbClr val="0A1F61"/>
                    </a:solidFill>
                    <a:latin typeface="Cambria Math" panose="02040503050406030204" pitchFamily="18" charset="0"/>
                  </a:rPr>
                  <m:t>P</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1800</m:t>
                </m:r>
                <m:r>
                  <m:rPr>
                    <m:nor/>
                  </m:rPr>
                  <a:rPr xmlns:a="http://schemas.openxmlformats.org/drawingml/2006/main" sz="4200" i="1">
                    <a:solidFill>
                      <a:srgbClr val="0A1F61"/>
                    </a:solidFill>
                    <a:latin typeface="Cambria Math" panose="02040503050406030204" pitchFamily="18" charset="0"/>
                  </a:rPr>
                  <m:t>by</m:t>
                </m:r>
                <m:r>
                  <a:rPr xmlns:a="http://schemas.openxmlformats.org/drawingml/2006/main" sz="4200" i="1">
                    <a:solidFill>
                      <a:srgbClr val="0A1F61"/>
                    </a:solidFill>
                    <a:latin typeface="Cambria Math" panose="02040503050406030204" pitchFamily="18" charset="0"/>
                  </a:rPr>
                  <m:t>12</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sSub>
                  <m:e>
                    <m:r>
                      <a:rPr xmlns:a="http://schemas.openxmlformats.org/drawingml/2006/main" sz="4200" i="1">
                        <a:solidFill>
                          <a:srgbClr val="0A1F61"/>
                        </a:solidFill>
                        <a:latin typeface="Cambria Math" panose="02040503050406030204" pitchFamily="18" charset="0"/>
                      </a:rPr>
                      <m:t>P</m:t>
                    </m:r>
                  </m:e>
                  <m:sub>
                    <m:r>
                      <m:rPr>
                        <m:nor/>
                      </m:rPr>
                      <a:rPr xmlns:a="http://schemas.openxmlformats.org/drawingml/2006/main" sz="4200" i="1">
                        <a:solidFill>
                          <a:srgbClr val="0A1F61"/>
                        </a:solidFill>
                        <a:latin typeface="Cambria Math" panose="02040503050406030204" pitchFamily="18" charset="0"/>
                      </a:rPr>
                      <m:t>new</m:t>
                    </m:r>
                  </m:sub>
                </m:sSub>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112</m:t>
                    </m:r>
                  </m:num>
                  <m:den>
                    <m:r>
                      <a:rPr xmlns:a="http://schemas.openxmlformats.org/drawingml/2006/main" sz="4200" i="1">
                        <a:solidFill>
                          <a:srgbClr val="0A1F61"/>
                        </a:solidFill>
                        <a:latin typeface="Cambria Math" panose="02040503050406030204" pitchFamily="18" charset="0"/>
                      </a:rPr>
                      <m:t>100</m:t>
                    </m:r>
                  </m:den>
                </m:f>
                <m:r>
                  <a:rPr xmlns:a="http://schemas.openxmlformats.org/drawingml/2006/main" sz="4200" i="1">
                    <a:solidFill>
                      <a:srgbClr val="0A1F61"/>
                    </a:solidFill>
                    <a:latin typeface="Cambria Math" panose="02040503050406030204" pitchFamily="18" charset="0"/>
                  </a:rPr>
                  <m:t>P</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1.12</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1800</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2016</m:t>
                </m:r>
              </m:oMath>
            </a14:m>
            <a:r>
              <a:t>    </a:t>
            </a:r>
          </a:p>
        </p:txBody>
      </p:sp>
      <p:sp>
        <p:nvSpPr>
          <p:cNvPr id="207" name="TextBox 15"/>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B (ii) (1/2)</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0" name="Google Shape;128;p4"/>
          <p:cNvSpPr txBox="1"/>
          <p:nvPr/>
        </p:nvSpPr>
        <p:spPr>
          <a:xfrm>
            <a:off x="1781855" y="4351880"/>
            <a:ext cx="19945877" cy="7269062"/>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1000"/>
              </a:spcBef>
              <a:defRPr b="1">
                <a:solidFill>
                  <a:srgbClr val="0A1F61"/>
                </a:solidFill>
                <a:latin typeface="Tajawal Medium"/>
                <a:ea typeface="Tajawal Medium"/>
                <a:cs typeface="Tajawal Medium"/>
                <a:sym typeface="Tajawal Medium"/>
              </a:defRPr>
            </a:pPr>
            <a:r>
              <a:t>Solution B (ii):</a:t>
            </a:r>
          </a:p>
          <a:p>
            <a:pPr algn="l">
              <a:spcBef>
                <a:spcPts val="1000"/>
              </a:spcBef>
              <a:defRPr>
                <a:solidFill>
                  <a:srgbClr val="0A1F61"/>
                </a:solidFill>
                <a:latin typeface="Tajawal Medium"/>
                <a:ea typeface="Tajawal Medium"/>
                <a:cs typeface="Tajawal Medium"/>
                <a:sym typeface="Tajawal Medium"/>
              </a:defRPr>
            </a:pPr>
            <a:r>
              <a:t>Then calculate the corresponding values of </a:t>
            </a:r>
            <a14:m>
              <m:oMath>
                <m:r>
                  <a:rPr xmlns:a="http://schemas.openxmlformats.org/drawingml/2006/main" sz="4950" i="1">
                    <a:solidFill>
                      <a:srgbClr val="0A1F61"/>
                    </a:solidFill>
                    <a:latin typeface="Cambria Math" panose="02040503050406030204" pitchFamily="18" charset="0"/>
                  </a:rPr>
                  <m:t>Q</m:t>
                </m:r>
              </m:oMath>
            </a14:m>
            <a:r>
              <a:t> from the equation of the demand function. </a:t>
            </a:r>
          </a:p>
          <a:p>
            <a:pPr algn="l">
              <a:spcBef>
                <a:spcPts val="1000"/>
              </a:spcBef>
              <a:defRPr>
                <a:solidFill>
                  <a:srgbClr val="0A1F61"/>
                </a:solidFill>
                <a:latin typeface="Tajawal Medium"/>
                <a:ea typeface="Tajawal Medium"/>
                <a:cs typeface="Tajawal Medium"/>
                <a:sym typeface="Tajawal Medium"/>
              </a:defRPr>
            </a:pPr>
            <a:r>
              <a:t> When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1800,</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1200</m:t>
                </m:r>
              </m:oMath>
            </a14:m>
            <a:r>
              <a:t> and when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2016,</m:t>
                </m:r>
                <m:r>
                  <a:rPr xmlns:a="http://schemas.openxmlformats.org/drawingml/2006/main" sz="4400" i="1">
                    <a:solidFill>
                      <a:srgbClr val="0A1F61"/>
                    </a:solidFill>
                    <a:latin typeface="Cambria Math" panose="02040503050406030204" pitchFamily="18" charset="0"/>
                  </a:rPr>
                  <m:t>Q</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768.</m:t>
                </m:r>
              </m:oMath>
            </a14:m>
          </a:p>
          <a:p>
            <a:pPr algn="l">
              <a:spcBef>
                <a:spcPts val="1000"/>
              </a:spcBef>
              <a:defRPr>
                <a:solidFill>
                  <a:srgbClr val="0A1F61"/>
                </a:solidFill>
                <a:latin typeface="Tajawal Medium"/>
                <a:ea typeface="Tajawal Medium"/>
                <a:cs typeface="Tajawal Medium"/>
                <a:sym typeface="Tajawal Medium"/>
              </a:defRPr>
            </a:pPr>
          </a:p>
          <a:p>
            <a:pPr algn="l">
              <a:spcBef>
                <a:spcPts val="1000"/>
              </a:spcBef>
              <a:defRPr>
                <a:solidFill>
                  <a:srgbClr val="0A1F61"/>
                </a:solidFill>
                <a:latin typeface="Tajawal Medium"/>
                <a:ea typeface="Tajawal Medium"/>
                <a:cs typeface="Tajawal Medium"/>
                <a:sym typeface="Tajawal Medium"/>
              </a:defRPr>
            </a:pPr>
          </a:p>
          <a:p>
            <a:pPr algn="l">
              <a:spcBef>
                <a:spcPts val="1000"/>
              </a:spcBef>
              <a:defRPr>
                <a:solidFill>
                  <a:srgbClr val="0A1F61"/>
                </a:solidFill>
                <a:latin typeface="Tajawal Medium"/>
                <a:ea typeface="Tajawal Medium"/>
                <a:cs typeface="Tajawal Medium"/>
                <a:sym typeface="Tajawal Medium"/>
              </a:defRPr>
            </a:pPr>
            <a:r>
              <a:t>    1800, 1200         2016, 768      </a:t>
            </a:r>
            <a14:m>
              <m:oMath>
                <m:f>
                  <m:fPr>
                    <m:ctrlPr>
                      <a:rPr xmlns:a="http://schemas.openxmlformats.org/drawingml/2006/main" sz="3500" i="1">
                        <a:solidFill>
                          <a:srgbClr val="0A1F61"/>
                        </a:solidFill>
                        <a:latin typeface="Cambria Math" panose="02040503050406030204" pitchFamily="18" charset="0"/>
                      </a:rPr>
                    </m:ctrlPr>
                    <m:type m:val="bar"/>
                  </m:fPr>
                  <m:num>
                    <m:r>
                      <a:rPr xmlns:a="http://schemas.openxmlformats.org/drawingml/2006/main" sz="3500" i="1">
                        <a:solidFill>
                          <a:srgbClr val="0A1F61"/>
                        </a:solidFill>
                        <a:latin typeface="Cambria Math" panose="02040503050406030204" pitchFamily="18" charset="0"/>
                      </a:rPr>
                      <m:t>768</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1200</m:t>
                    </m:r>
                  </m:num>
                  <m:den>
                    <m:r>
                      <a:rPr xmlns:a="http://schemas.openxmlformats.org/drawingml/2006/main" sz="3500" i="1">
                        <a:solidFill>
                          <a:srgbClr val="0A1F61"/>
                        </a:solidFill>
                        <a:latin typeface="Cambria Math" panose="02040503050406030204" pitchFamily="18" charset="0"/>
                      </a:rPr>
                      <m:t>1200</m:t>
                    </m:r>
                  </m:den>
                </m:f>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100</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36</m:t>
                </m:r>
                <m:r>
                  <a:rPr xmlns:a="http://schemas.openxmlformats.org/drawingml/2006/main" sz="3500" i="1">
                    <a:solidFill>
                      <a:srgbClr val="0A1F61"/>
                    </a:solidFill>
                    <a:latin typeface="Cambria Math" panose="02040503050406030204" pitchFamily="18" charset="0"/>
                  </a:rPr>
                  <m:t>%</m:t>
                </m:r>
              </m:oMath>
            </a14:m>
            <a:r>
              <a:rPr sz="2900"/>
              <a:t>         </a:t>
            </a:r>
            <a:r>
              <a:t>-3           </a:t>
            </a:r>
            <a14:m>
              <m:oMath>
                <m:r>
                  <m:rPr>
                    <m:sty m:val="p"/>
                  </m:rPr>
                  <a:rPr xmlns:a="http://schemas.openxmlformats.org/drawingml/2006/main" sz="3550" i="1">
                    <a:solidFill>
                      <a:srgbClr val="0A1F61"/>
                    </a:solidFill>
                    <a:latin typeface="Cambria Math" panose="02040503050406030204" pitchFamily="18" charset="0"/>
                  </a:rPr>
                  <m:t>Δ</m:t>
                </m:r>
                <m:r>
                  <a:rPr xmlns:a="http://schemas.openxmlformats.org/drawingml/2006/main" sz="3550" i="1">
                    <a:solidFill>
                      <a:srgbClr val="0A1F61"/>
                    </a:solidFill>
                    <a:latin typeface="Cambria Math" panose="02040503050406030204" pitchFamily="18" charset="0"/>
                  </a:rPr>
                  <m:t>Q</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3</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12</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36</m:t>
                </m:r>
                <m:r>
                  <a:rPr xmlns:a="http://schemas.openxmlformats.org/drawingml/2006/main" sz="3550" i="1">
                    <a:solidFill>
                      <a:srgbClr val="0A1F61"/>
                    </a:solidFill>
                    <a:latin typeface="Cambria Math" panose="02040503050406030204" pitchFamily="18" charset="0"/>
                  </a:rPr>
                  <m:t>%</m:t>
                </m:r>
              </m:oMath>
            </a14:m>
            <a:endParaRPr sz="2900"/>
          </a:p>
          <a:p>
            <a:pPr algn="l">
              <a:spcBef>
                <a:spcPts val="1000"/>
              </a:spcBef>
              <a:defRPr>
                <a:solidFill>
                  <a:srgbClr val="0A1F61"/>
                </a:solidFill>
                <a:latin typeface="Tajawal Medium"/>
                <a:ea typeface="Tajawal Medium"/>
                <a:cs typeface="Tajawal Medium"/>
                <a:sym typeface="Tajawal Medium"/>
              </a:defRPr>
            </a:pPr>
            <a:r>
              <a:t>    1200, 2400        1344, 2122      </a:t>
            </a:r>
            <a14:m>
              <m:oMath>
                <m:f>
                  <m:fPr>
                    <m:ctrlPr>
                      <a:rPr xmlns:a="http://schemas.openxmlformats.org/drawingml/2006/main" sz="3500" i="1">
                        <a:solidFill>
                          <a:srgbClr val="0A1F61"/>
                        </a:solidFill>
                        <a:latin typeface="Cambria Math" panose="02040503050406030204" pitchFamily="18" charset="0"/>
                      </a:rPr>
                    </m:ctrlPr>
                    <m:type m:val="bar"/>
                  </m:fPr>
                  <m:num>
                    <m:r>
                      <a:rPr xmlns:a="http://schemas.openxmlformats.org/drawingml/2006/main" sz="3500" i="1">
                        <a:solidFill>
                          <a:srgbClr val="0A1F61"/>
                        </a:solidFill>
                        <a:latin typeface="Cambria Math" panose="02040503050406030204" pitchFamily="18" charset="0"/>
                      </a:rPr>
                      <m:t>2112</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2400</m:t>
                    </m:r>
                  </m:num>
                  <m:den>
                    <m:r>
                      <a:rPr xmlns:a="http://schemas.openxmlformats.org/drawingml/2006/main" sz="3500" i="1">
                        <a:solidFill>
                          <a:srgbClr val="0A1F61"/>
                        </a:solidFill>
                        <a:latin typeface="Cambria Math" panose="02040503050406030204" pitchFamily="18" charset="0"/>
                      </a:rPr>
                      <m:t>2400</m:t>
                    </m:r>
                  </m:den>
                </m:f>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100</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12</m:t>
                </m:r>
                <m:r>
                  <a:rPr xmlns:a="http://schemas.openxmlformats.org/drawingml/2006/main" sz="3500" i="1">
                    <a:solidFill>
                      <a:srgbClr val="0A1F61"/>
                    </a:solidFill>
                    <a:latin typeface="Cambria Math" panose="02040503050406030204" pitchFamily="18" charset="0"/>
                  </a:rPr>
                  <m:t>%</m:t>
                </m:r>
              </m:oMath>
            </a14:m>
            <a:r>
              <a:rPr sz="2900"/>
              <a:t>      </a:t>
            </a:r>
            <a:r>
              <a:t>-1          </a:t>
            </a:r>
            <a14:m>
              <m:oMath>
                <m:r>
                  <m:rPr>
                    <m:sty m:val="p"/>
                  </m:rPr>
                  <a:rPr xmlns:a="http://schemas.openxmlformats.org/drawingml/2006/main" sz="3550" i="1">
                    <a:solidFill>
                      <a:srgbClr val="0A1F61"/>
                    </a:solidFill>
                    <a:latin typeface="Cambria Math" panose="02040503050406030204" pitchFamily="18" charset="0"/>
                  </a:rPr>
                  <m:t>Δ</m:t>
                </m:r>
                <m:r>
                  <a:rPr xmlns:a="http://schemas.openxmlformats.org/drawingml/2006/main" sz="3550" i="1">
                    <a:solidFill>
                      <a:srgbClr val="0A1F61"/>
                    </a:solidFill>
                    <a:latin typeface="Cambria Math" panose="02040503050406030204" pitchFamily="18" charset="0"/>
                  </a:rPr>
                  <m:t>Q</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1</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12</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m:t>
                </m:r>
                <m:r>
                  <a:rPr xmlns:a="http://schemas.openxmlformats.org/drawingml/2006/main" sz="3550" i="1">
                    <a:solidFill>
                      <a:srgbClr val="0A1F61"/>
                    </a:solidFill>
                    <a:latin typeface="Cambria Math" panose="02040503050406030204" pitchFamily="18" charset="0"/>
                  </a:rPr>
                  <m:t>12</m:t>
                </m:r>
                <m:r>
                  <a:rPr xmlns:a="http://schemas.openxmlformats.org/drawingml/2006/main" sz="3550" i="1">
                    <a:solidFill>
                      <a:srgbClr val="0A1F61"/>
                    </a:solidFill>
                    <a:latin typeface="Cambria Math" panose="02040503050406030204" pitchFamily="18" charset="0"/>
                  </a:rPr>
                  <m:t>%</m:t>
                </m:r>
              </m:oMath>
            </a14:m>
            <a:endParaRPr sz="2900"/>
          </a:p>
          <a:p>
            <a:pPr algn="l">
              <a:spcBef>
                <a:spcPts val="1000"/>
              </a:spcBef>
              <a:defRPr>
                <a:solidFill>
                  <a:srgbClr val="0A1F61"/>
                </a:solidFill>
                <a:latin typeface="Tajawal Medium"/>
                <a:ea typeface="Tajawal Medium"/>
                <a:cs typeface="Tajawal Medium"/>
                <a:sym typeface="Tajawal Medium"/>
              </a:defRPr>
            </a:pPr>
            <a:r>
              <a:t>     600, 3600         672, 3456        </a:t>
            </a:r>
            <a14:m>
              <m:oMath>
                <m:f>
                  <m:fPr>
                    <m:ctrlPr>
                      <a:rPr xmlns:a="http://schemas.openxmlformats.org/drawingml/2006/main" sz="3500" i="1">
                        <a:solidFill>
                          <a:srgbClr val="0A1F61"/>
                        </a:solidFill>
                        <a:latin typeface="Cambria Math" panose="02040503050406030204" pitchFamily="18" charset="0"/>
                      </a:rPr>
                    </m:ctrlPr>
                    <m:type m:val="bar"/>
                  </m:fPr>
                  <m:num>
                    <m:r>
                      <a:rPr xmlns:a="http://schemas.openxmlformats.org/drawingml/2006/main" sz="3500" i="1">
                        <a:solidFill>
                          <a:srgbClr val="0A1F61"/>
                        </a:solidFill>
                        <a:latin typeface="Cambria Math" panose="02040503050406030204" pitchFamily="18" charset="0"/>
                      </a:rPr>
                      <m:t>3456</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3600</m:t>
                    </m:r>
                  </m:num>
                  <m:den>
                    <m:r>
                      <a:rPr xmlns:a="http://schemas.openxmlformats.org/drawingml/2006/main" sz="3500" i="1">
                        <a:solidFill>
                          <a:srgbClr val="0A1F61"/>
                        </a:solidFill>
                        <a:latin typeface="Cambria Math" panose="02040503050406030204" pitchFamily="18" charset="0"/>
                      </a:rPr>
                      <m:t>3600</m:t>
                    </m:r>
                  </m:den>
                </m:f>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100</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4</m:t>
                </m:r>
                <m:r>
                  <a:rPr xmlns:a="http://schemas.openxmlformats.org/drawingml/2006/main" sz="3500" i="1">
                    <a:solidFill>
                      <a:srgbClr val="0A1F61"/>
                    </a:solidFill>
                    <a:latin typeface="Cambria Math" panose="02040503050406030204" pitchFamily="18" charset="0"/>
                  </a:rPr>
                  <m:t>%</m:t>
                </m:r>
              </m:oMath>
            </a14:m>
            <a:r>
              <a:rPr sz="2900"/>
              <a:t>      </a:t>
            </a:r>
            <a14:m>
              <m:oMath>
                <m:r>
                  <a:rPr xmlns:a="http://schemas.openxmlformats.org/drawingml/2006/main" sz="3500" i="1">
                    <a:solidFill>
                      <a:srgbClr val="0A1F61"/>
                    </a:solidFill>
                    <a:latin typeface="Cambria Math" panose="02040503050406030204" pitchFamily="18" charset="0"/>
                  </a:rPr>
                  <m:t>-</m:t>
                </m:r>
                <m:f>
                  <m:fPr>
                    <m:ctrlPr>
                      <a:rPr xmlns:a="http://schemas.openxmlformats.org/drawingml/2006/main" sz="3500" i="1">
                        <a:solidFill>
                          <a:srgbClr val="0A1F61"/>
                        </a:solidFill>
                        <a:latin typeface="Cambria Math" panose="02040503050406030204" pitchFamily="18" charset="0"/>
                      </a:rPr>
                    </m:ctrlPr>
                    <m:type m:val="bar"/>
                  </m:fPr>
                  <m:num>
                    <m:r>
                      <a:rPr xmlns:a="http://schemas.openxmlformats.org/drawingml/2006/main" sz="3500" i="1">
                        <a:solidFill>
                          <a:srgbClr val="0A1F61"/>
                        </a:solidFill>
                        <a:latin typeface="Cambria Math" panose="02040503050406030204" pitchFamily="18" charset="0"/>
                      </a:rPr>
                      <m:t>1</m:t>
                    </m:r>
                  </m:num>
                  <m:den>
                    <m:r>
                      <a:rPr xmlns:a="http://schemas.openxmlformats.org/drawingml/2006/main" sz="3500" i="1">
                        <a:solidFill>
                          <a:srgbClr val="0A1F61"/>
                        </a:solidFill>
                        <a:latin typeface="Cambria Math" panose="02040503050406030204" pitchFamily="18" charset="0"/>
                      </a:rPr>
                      <m:t>3</m:t>
                    </m:r>
                  </m:den>
                </m:f>
              </m:oMath>
            </a14:m>
            <a:r>
              <a:rPr sz="2900"/>
              <a:t>             </a:t>
            </a:r>
            <a14:m>
              <m:oMath>
                <m:r>
                  <m:rPr>
                    <m:sty m:val="p"/>
                  </m:rPr>
                  <a:rPr xmlns:a="http://schemas.openxmlformats.org/drawingml/2006/main" sz="3500" i="1">
                    <a:solidFill>
                      <a:srgbClr val="0A1F61"/>
                    </a:solidFill>
                    <a:latin typeface="Cambria Math" panose="02040503050406030204" pitchFamily="18" charset="0"/>
                  </a:rPr>
                  <m:t>Δ</m:t>
                </m:r>
                <m:r>
                  <a:rPr xmlns:a="http://schemas.openxmlformats.org/drawingml/2006/main" sz="3500" i="1">
                    <a:solidFill>
                      <a:srgbClr val="0A1F61"/>
                    </a:solidFill>
                    <a:latin typeface="Cambria Math" panose="02040503050406030204" pitchFamily="18" charset="0"/>
                  </a:rPr>
                  <m:t>Q</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m:t>
                </m:r>
                <m:f>
                  <m:fPr>
                    <m:ctrlPr>
                      <a:rPr xmlns:a="http://schemas.openxmlformats.org/drawingml/2006/main" sz="3500" i="1">
                        <a:solidFill>
                          <a:srgbClr val="0A1F61"/>
                        </a:solidFill>
                        <a:latin typeface="Cambria Math" panose="02040503050406030204" pitchFamily="18" charset="0"/>
                      </a:rPr>
                    </m:ctrlPr>
                    <m:type m:val="bar"/>
                  </m:fPr>
                  <m:num>
                    <m:r>
                      <a:rPr xmlns:a="http://schemas.openxmlformats.org/drawingml/2006/main" sz="3500" i="1">
                        <a:solidFill>
                          <a:srgbClr val="0A1F61"/>
                        </a:solidFill>
                        <a:latin typeface="Cambria Math" panose="02040503050406030204" pitchFamily="18" charset="0"/>
                      </a:rPr>
                      <m:t>1</m:t>
                    </m:r>
                  </m:num>
                  <m:den>
                    <m:r>
                      <a:rPr xmlns:a="http://schemas.openxmlformats.org/drawingml/2006/main" sz="3500" i="1">
                        <a:solidFill>
                          <a:srgbClr val="0A1F61"/>
                        </a:solidFill>
                        <a:latin typeface="Cambria Math" panose="02040503050406030204" pitchFamily="18" charset="0"/>
                      </a:rPr>
                      <m:t>3</m:t>
                    </m:r>
                  </m:den>
                </m:f>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12</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m:t>
                </m:r>
                <m:r>
                  <a:rPr xmlns:a="http://schemas.openxmlformats.org/drawingml/2006/main" sz="3500" i="1">
                    <a:solidFill>
                      <a:srgbClr val="0A1F61"/>
                    </a:solidFill>
                    <a:latin typeface="Cambria Math" panose="02040503050406030204" pitchFamily="18" charset="0"/>
                  </a:rPr>
                  <m:t>4</m:t>
                </m:r>
                <m:r>
                  <a:rPr xmlns:a="http://schemas.openxmlformats.org/drawingml/2006/main" sz="3500" i="1">
                    <a:solidFill>
                      <a:srgbClr val="0A1F61"/>
                    </a:solidFill>
                    <a:latin typeface="Cambria Math" panose="02040503050406030204" pitchFamily="18" charset="0"/>
                  </a:rPr>
                  <m:t>%</m:t>
                </m:r>
              </m:oMath>
            </a14:m>
          </a:p>
        </p:txBody>
      </p:sp>
      <p:sp>
        <p:nvSpPr>
          <p:cNvPr id="211" name="TextBox 15"/>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B (i) (2/2)</a:t>
            </a:r>
          </a:p>
        </p:txBody>
      </p:sp>
      <p:graphicFrame>
        <p:nvGraphicFramePr>
          <p:cNvPr id="212" name="Table 3"/>
          <p:cNvGraphicFramePr/>
          <p:nvPr/>
        </p:nvGraphicFramePr>
        <p:xfrm>
          <a:off x="1935664" y="6588229"/>
          <a:ext cx="20025306" cy="2396828"/>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877952"/>
                <a:gridCol w="2084617"/>
                <a:gridCol w="6513617"/>
                <a:gridCol w="2121353"/>
                <a:gridCol w="5427763"/>
              </a:tblGrid>
              <a:tr h="866747">
                <a:tc>
                  <a:txBody>
                    <a:bodyPr/>
                    <a:lstStyle/>
                    <a:p>
                      <a:pPr algn="ctr">
                        <a:defRPr sz="1800"/>
                      </a:pPr>
                      <a:r>
                        <a:rPr b="1" sz="3600">
                          <a:solidFill>
                            <a:srgbClr val="0A1F61"/>
                          </a:solidFill>
                          <a:latin typeface="Tajawal Medium"/>
                          <a:ea typeface="Tajawal Medium"/>
                          <a:cs typeface="Tajawal Medium"/>
                          <a:sym typeface="Tajawal Medium"/>
                        </a:rPr>
                        <a:t>Initial P, Q</a:t>
                      </a:r>
                    </a:p>
                  </a:txBody>
                  <a:tcPr marL="45720" marR="45720" marT="45720" marB="45720" anchor="ctr" anchorCtr="0" horzOverflow="overflow">
                    <a:lnL w="12700">
                      <a:miter lim="400000"/>
                    </a:lnL>
                    <a:lnR w="12700">
                      <a:miter lim="400000"/>
                    </a:lnR>
                    <a:lnT w="28575">
                      <a:solidFill>
                        <a:srgbClr val="182C6A"/>
                      </a:solidFill>
                    </a:lnT>
                    <a:lnB w="28575">
                      <a:solidFill>
                        <a:srgbClr val="182C6A"/>
                      </a:solidFill>
                    </a:lnB>
                    <a:solidFill>
                      <a:srgbClr val="E2F2FA"/>
                    </a:solidFill>
                  </a:tcPr>
                </a:tc>
                <a:tc>
                  <a:txBody>
                    <a:bodyPr/>
                    <a:lstStyle/>
                    <a:p>
                      <a:pPr algn="ctr">
                        <a:defRPr sz="1800"/>
                      </a:pPr>
                      <a:r>
                        <a:rPr b="1" sz="3600">
                          <a:solidFill>
                            <a:srgbClr val="0A1F61"/>
                          </a:solidFill>
                          <a:latin typeface="Tajawal Medium"/>
                          <a:ea typeface="Tajawal Medium"/>
                          <a:cs typeface="Tajawal Medium"/>
                          <a:sym typeface="Tajawal Medium"/>
                        </a:rPr>
                        <a:t>New P, Q</a:t>
                      </a:r>
                    </a:p>
                  </a:txBody>
                  <a:tcPr marL="45720" marR="45720" marT="45720" marB="45720" anchor="ctr" anchorCtr="0" horzOverflow="overflow">
                    <a:lnL w="12700">
                      <a:miter lim="400000"/>
                    </a:lnL>
                    <a:lnR w="12700">
                      <a:miter lim="400000"/>
                    </a:lnR>
                    <a:lnT w="28575">
                      <a:solidFill>
                        <a:srgbClr val="182C6A"/>
                      </a:solidFill>
                    </a:lnT>
                    <a:lnB w="28575">
                      <a:solidFill>
                        <a:srgbClr val="182C6A"/>
                      </a:solidFill>
                    </a:lnB>
                    <a:solidFill>
                      <a:srgbClr val="E2F2FA"/>
                    </a:solidFill>
                  </a:tcPr>
                </a:tc>
                <a:tc>
                  <a:txBody>
                    <a:bodyPr/>
                    <a:lstStyle/>
                    <a:p>
                      <a:pPr algn="ctr">
                        <a:lnSpc>
                          <a:spcPct val="156333"/>
                        </a:lnSpc>
                        <a:defRPr sz="1800"/>
                      </a:pPr>
                      <a:r>
                        <a:rPr b="1" sz="2800">
                          <a:solidFill>
                            <a:srgbClr val="0A1F61"/>
                          </a:solidFill>
                          <a:latin typeface="Tajawal Medium"/>
                          <a:ea typeface="Tajawal Medium"/>
                          <a:cs typeface="Tajawal Medium"/>
                          <a:sym typeface="Tajawal Medium"/>
                        </a:rPr>
                        <a:t>Percentage change in Q by direct calculation</a:t>
                      </a:r>
                    </a:p>
                  </a:txBody>
                  <a:tcPr marL="45720" marR="45720" marT="45720" marB="45720" anchor="ctr" anchorCtr="0" horzOverflow="overflow">
                    <a:lnL w="12700">
                      <a:miter lim="400000"/>
                    </a:lnL>
                    <a:lnR w="12700">
                      <a:miter lim="400000"/>
                    </a:lnR>
                    <a:lnT w="28575">
                      <a:solidFill>
                        <a:srgbClr val="182C6A"/>
                      </a:solidFill>
                    </a:lnT>
                    <a:lnB w="28575">
                      <a:solidFill>
                        <a:srgbClr val="182C6A"/>
                      </a:solidFill>
                    </a:lnB>
                    <a:solidFill>
                      <a:srgbClr val="E2F2FA"/>
                    </a:solidFill>
                  </a:tcPr>
                </a:tc>
                <a:tc>
                  <a:txBody>
                    <a:bodyPr/>
                    <a:lstStyle/>
                    <a:p>
                      <a:pPr algn="ctr">
                        <a:defRPr sz="3600">
                          <a:solidFill>
                            <a:srgbClr val="0A1F61"/>
                          </a:solidFill>
                          <a:latin typeface="Cambria Math"/>
                          <a:ea typeface="Cambria Math"/>
                          <a:cs typeface="Cambria Math"/>
                          <a:sym typeface="Cambria Math"/>
                        </a:defRPr>
                      </a:pPr>
                      <a:r>
                        <a:rPr b="1">
                          <a:latin typeface="Tajawal Medium"/>
                          <a:ea typeface="Tajawal Medium"/>
                          <a:cs typeface="Tajawal Medium"/>
                          <a:sym typeface="Tajawal Medium"/>
                        </a:rPr>
                        <a:t> </a:t>
                      </a:r>
                    </a:p>
                  </a:txBody>
                  <a:tcPr marL="45720" marR="45720" marT="45720" marB="45720" anchor="ctr" anchorCtr="0" horzOverflow="overflow">
                    <a:lnL w="12700">
                      <a:miter lim="400000"/>
                    </a:lnL>
                    <a:lnR w="12700">
                      <a:miter lim="400000"/>
                    </a:lnR>
                    <a:lnT w="28575">
                      <a:solidFill>
                        <a:srgbClr val="182C6A"/>
                      </a:solidFill>
                    </a:lnT>
                    <a:lnB w="28575">
                      <a:solidFill>
                        <a:srgbClr val="182C6A"/>
                      </a:solidFill>
                    </a:lnB>
                    <a:solidFill>
                      <a:srgbClr val="E2F2FA"/>
                    </a:solidFill>
                  </a:tcPr>
                </a:tc>
                <a:tc>
                  <a:txBody>
                    <a:bodyPr/>
                    <a:lstStyle/>
                    <a:p>
                      <a:pPr algn="ctr">
                        <a:defRPr sz="2800">
                          <a:solidFill>
                            <a:srgbClr val="0A1F61"/>
                          </a:solidFill>
                          <a:latin typeface="Cambria Math"/>
                          <a:ea typeface="Cambria Math"/>
                          <a:cs typeface="Cambria Math"/>
                          <a:sym typeface="Cambria Math"/>
                        </a:defRPr>
                      </a:pPr>
                      <a:endParaRPr b="1">
                        <a:latin typeface="Tajawal Medium"/>
                        <a:ea typeface="Tajawal Medium"/>
                        <a:cs typeface="Tajawal Medium"/>
                        <a:sym typeface="Tajawal Medium"/>
                      </a:endParaRPr>
                    </a:p>
                    <a:p>
                      <a:pPr algn="ctr">
                        <a:defRPr b="1" sz="2800">
                          <a:solidFill>
                            <a:srgbClr val="0A1F61"/>
                          </a:solidFill>
                          <a:latin typeface="Tajawal Medium"/>
                          <a:ea typeface="Tajawal Medium"/>
                          <a:cs typeface="Tajawal Medium"/>
                          <a:sym typeface="Tajawal Medium"/>
                        </a:defRPr>
                      </a:pPr>
                      <a:r>
                        <a:t>By formula (2.13)</a:t>
                      </a:r>
                    </a:p>
                  </a:txBody>
                  <a:tcPr marL="45720" marR="45720" marT="45720" marB="45720" anchor="ctr" anchorCtr="0" horzOverflow="overflow">
                    <a:lnL w="12700">
                      <a:miter lim="400000"/>
                    </a:lnL>
                    <a:lnR w="12700">
                      <a:miter lim="400000"/>
                    </a:lnR>
                    <a:lnT w="28575">
                      <a:solidFill>
                        <a:srgbClr val="182C6A"/>
                      </a:solidFill>
                    </a:lnT>
                    <a:lnB w="28575">
                      <a:solidFill>
                        <a:srgbClr val="182C6A"/>
                      </a:solidFill>
                    </a:lnB>
                    <a:solidFill>
                      <a:srgbClr val="E2F2FA"/>
                    </a:solidFill>
                  </a:tcPr>
                </a:tc>
              </a:tr>
            </a:tbl>
          </a:graphicData>
        </a:graphic>
      </p:graphicFrame>
      <p:sp>
        <p:nvSpPr>
          <p:cNvPr id="213" name="Equation"/>
          <p:cNvSpPr txBox="1"/>
          <p:nvPr/>
        </p:nvSpPr>
        <p:spPr>
          <a:xfrm>
            <a:off x="15337245" y="6958943"/>
            <a:ext cx="344613" cy="320471"/>
          </a:xfrm>
          <a:prstGeom prst="rect">
            <a:avLst/>
          </a:prstGeom>
          <a:ln w="12700">
            <a:miter lim="400000"/>
          </a:ln>
        </p:spPr>
        <p:txBody>
          <a:bodyPr wrap="none" lIns="0" tIns="0" rIns="0" bIns="0">
            <a:spAutoFit/>
          </a:bodyPr>
          <a:lstStyle/>
          <a:p>
            <a:pPr algn="l" defTabSz="914400" latinLnBrk="1">
              <a:defRPr sz="1800"/>
            </a:pPr>
            <a14:m>
              <m:oMathPara>
                <m:oMathParaPr>
                  <m:jc m:val="centerGroup"/>
                </m:oMathParaPr>
                <m:oMath>
                  <m:sSub>
                    <m:e>
                      <m:r>
                        <a:rPr xmlns:a="http://schemas.openxmlformats.org/drawingml/2006/main" sz="3600" i="1">
                          <a:solidFill>
                            <a:srgbClr val="000000"/>
                          </a:solidFill>
                          <a:latin typeface="Cambria Math" panose="02040503050406030204" pitchFamily="18" charset="0"/>
                        </a:rPr>
                        <m:t>ϵ</m:t>
                      </m:r>
                    </m:e>
                    <m:sub>
                      <m:r>
                        <a:rPr xmlns:a="http://schemas.openxmlformats.org/drawingml/2006/main" sz="3600" i="1">
                          <a:solidFill>
                            <a:srgbClr val="000000"/>
                          </a:solidFill>
                          <a:latin typeface="Cambria Math" panose="02040503050406030204" pitchFamily="18" charset="0"/>
                        </a:rPr>
                        <m:t>d</m:t>
                      </m:r>
                    </m:sub>
                  </m:sSub>
                </m:oMath>
              </m:oMathPara>
            </a14:m>
            <a:endParaRPr sz="3600"/>
          </a:p>
        </p:txBody>
      </p:sp>
      <p:sp>
        <p:nvSpPr>
          <p:cNvPr id="214" name="Equation"/>
          <p:cNvSpPr txBox="1"/>
          <p:nvPr/>
        </p:nvSpPr>
        <p:spPr>
          <a:xfrm>
            <a:off x="17025013" y="6637186"/>
            <a:ext cx="3770057" cy="441629"/>
          </a:xfrm>
          <a:prstGeom prst="rect">
            <a:avLst/>
          </a:prstGeom>
          <a:ln w="12700">
            <a:miter lim="400000"/>
          </a:ln>
        </p:spPr>
        <p:txBody>
          <a:bodyPr wrap="none" lIns="0" tIns="0" rIns="0" bIns="0">
            <a:spAutoFit/>
          </a:bodyPr>
          <a:lstStyle/>
          <a:p>
            <a:pPr algn="l" defTabSz="914400" latinLnBrk="1">
              <a:defRPr sz="1800"/>
            </a:pPr>
            <a14:m>
              <m:oMathPara>
                <m:oMathParaPr>
                  <m:jc m:val="centerGroup"/>
                </m:oMathParaPr>
                <m:oMath>
                  <m:r>
                    <m:rPr>
                      <m:sty m:val="p"/>
                    </m:rPr>
                    <a:rPr xmlns:a="http://schemas.openxmlformats.org/drawingml/2006/main" sz="3600" i="1">
                      <a:solidFill>
                        <a:srgbClr val="0A1F61"/>
                      </a:solidFill>
                      <a:latin typeface="Cambria Math" panose="02040503050406030204" pitchFamily="18" charset="0"/>
                    </a:rPr>
                    <m:t>Δ</m:t>
                  </m:r>
                  <m:r>
                    <a:rPr xmlns:a="http://schemas.openxmlformats.org/drawingml/2006/main" sz="3600" i="1">
                      <a:solidFill>
                        <a:srgbClr val="0A1F61"/>
                      </a:solidFill>
                      <a:latin typeface="Cambria Math" panose="02040503050406030204" pitchFamily="18" charset="0"/>
                    </a:rPr>
                    <m:t>Q</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m:t>
                  </m:r>
                  <m:r>
                    <m:rPr>
                      <m:sty m:val="p"/>
                    </m:rPr>
                    <a:rPr xmlns:a="http://schemas.openxmlformats.org/drawingml/2006/main" sz="3600" i="1">
                      <a:solidFill>
                        <a:srgbClr val="0A1F61"/>
                      </a:solidFill>
                      <a:latin typeface="Cambria Math" panose="02040503050406030204" pitchFamily="18" charset="0"/>
                    </a:rPr>
                    <m:t>Δ</m:t>
                  </m:r>
                  <m:r>
                    <a:rPr xmlns:a="http://schemas.openxmlformats.org/drawingml/2006/main" sz="3600" i="1">
                      <a:solidFill>
                        <a:srgbClr val="0A1F61"/>
                      </a:solidFill>
                      <a:latin typeface="Cambria Math" panose="02040503050406030204" pitchFamily="18" charset="0"/>
                    </a:rPr>
                    <m:t>P</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m:t>
                  </m:r>
                  <m:sSub>
                    <m:e>
                      <m:r>
                        <a:rPr xmlns:a="http://schemas.openxmlformats.org/drawingml/2006/main" sz="3600" i="1">
                          <a:solidFill>
                            <a:srgbClr val="0A1F61"/>
                          </a:solidFill>
                          <a:latin typeface="Cambria Math" panose="02040503050406030204" pitchFamily="18" charset="0"/>
                        </a:rPr>
                        <m:t>ϵ</m:t>
                      </m:r>
                    </m:e>
                    <m:sub>
                      <m:r>
                        <a:rPr xmlns:a="http://schemas.openxmlformats.org/drawingml/2006/main" sz="3600" i="1">
                          <a:solidFill>
                            <a:srgbClr val="0A1F61"/>
                          </a:solidFill>
                          <a:latin typeface="Cambria Math" panose="02040503050406030204" pitchFamily="18" charset="0"/>
                        </a:rPr>
                        <m:t>d</m:t>
                      </m:r>
                    </m:sub>
                  </m:sSub>
                </m:oMath>
              </m:oMathPara>
            </a14:m>
            <a:endParaRPr sz="3600">
              <a:solidFill>
                <a:srgbClr val="0A1F61"/>
              </a:solidFill>
            </a:endParaRP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7" name="TextBox 7"/>
          <p:cNvSpPr txBox="1"/>
          <p:nvPr/>
        </p:nvSpPr>
        <p:spPr>
          <a:xfrm>
            <a:off x="2294503" y="4663502"/>
            <a:ext cx="19066205" cy="57790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16000"/>
              </a:lnSpc>
              <a:defRPr b="1" sz="4000">
                <a:solidFill>
                  <a:srgbClr val="182C6A"/>
                </a:solidFill>
                <a:latin typeface="Tajawal Medium"/>
                <a:ea typeface="Tajawal Medium"/>
                <a:cs typeface="Tajawal Medium"/>
                <a:sym typeface="Tajawal Medium"/>
              </a:defRPr>
            </a:pPr>
            <a:r>
              <a:t>Comment: </a:t>
            </a:r>
            <a:r>
              <a:rPr b="0" sz="3600"/>
              <a:t>The exact value of elasticity, -1/3, not the rounded value, -0.33, was used for accurate results when P = 600. The rounded value of elasticity, -0.33, would give approximately the same answer, -3.96%, as obtained by direct calculation. At prices P = 1800 and P = 1200, no rounding of ed was required; the percentage change in demand was exactly the same, whether calculated directly or calculated by equation (2.13). </a:t>
            </a:r>
            <a:endParaRPr b="0" sz="3600"/>
          </a:p>
          <a:p>
            <a:pPr algn="just">
              <a:lnSpc>
                <a:spcPct val="116000"/>
              </a:lnSpc>
              <a:defRPr>
                <a:solidFill>
                  <a:srgbClr val="182C6A"/>
                </a:solidFill>
                <a:latin typeface="Tajawal Medium"/>
                <a:ea typeface="Tajawal Medium"/>
                <a:cs typeface="Tajawal Medium"/>
                <a:sym typeface="Tajawal Medium"/>
              </a:defRPr>
            </a:pPr>
            <a:r>
              <a:t>In general, the computer firm is not only interested in the percentage change in the price of computers, but also in the percentage change in demand which results from the price changes.</a:t>
            </a:r>
          </a:p>
        </p:txBody>
      </p:sp>
      <p:sp>
        <p:nvSpPr>
          <p:cNvPr id="218" name="TextBox 4"/>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Solution</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1" name="TextBox 2"/>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Example </a:t>
            </a:r>
            <a:r>
              <a:rPr sz="3600"/>
              <a:t> C</a:t>
            </a:r>
          </a:p>
        </p:txBody>
      </p:sp>
      <p:sp>
        <p:nvSpPr>
          <p:cNvPr id="222" name="Google Shape;128;p4"/>
          <p:cNvSpPr txBox="1"/>
          <p:nvPr/>
        </p:nvSpPr>
        <p:spPr>
          <a:xfrm>
            <a:off x="1825976" y="4595781"/>
            <a:ext cx="20732048" cy="363833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15000"/>
              </a:lnSpc>
              <a:defRPr>
                <a:solidFill>
                  <a:srgbClr val="0A1F61"/>
                </a:solidFill>
                <a:latin typeface="Tajawal Medium"/>
                <a:ea typeface="Tajawal Medium"/>
                <a:cs typeface="Tajawal Medium"/>
                <a:sym typeface="Tajawal Medium"/>
              </a:defRPr>
            </a:pPr>
            <a:r>
              <a:rPr b="1"/>
              <a:t>Example</a:t>
            </a:r>
            <a:r>
              <a:t>:(Continued)</a:t>
            </a:r>
          </a:p>
          <a:p>
            <a:pPr algn="l">
              <a:lnSpc>
                <a:spcPct val="115000"/>
              </a:lnSpc>
              <a:defRPr>
                <a:solidFill>
                  <a:srgbClr val="0A1F61"/>
                </a:solidFill>
                <a:latin typeface="Tajawal Medium"/>
                <a:ea typeface="Tajawal Medium"/>
                <a:cs typeface="Tajawal Medium"/>
                <a:sym typeface="Tajawal Medium"/>
              </a:defRPr>
            </a:pPr>
            <a:r>
              <a:t>Given the demand function for computers as </a:t>
            </a:r>
            <a14:m>
              <m:oMath>
                <m:r>
                  <a:rPr xmlns:a="http://schemas.openxmlformats.org/drawingml/2006/main" sz="4400" i="1">
                    <a:solidFill>
                      <a:srgbClr val="0A1F61"/>
                    </a:solidFill>
                    <a:latin typeface="Cambria Math" panose="02040503050406030204" pitchFamily="18" charset="0"/>
                  </a:rPr>
                  <m:t>P</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2400</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0.5</m:t>
                </m:r>
                <m:r>
                  <a:rPr xmlns:a="http://schemas.openxmlformats.org/drawingml/2006/main" sz="4400" i="1">
                    <a:solidFill>
                      <a:srgbClr val="0A1F61"/>
                    </a:solidFill>
                    <a:latin typeface="Cambria Math" panose="02040503050406030204" pitchFamily="18" charset="0"/>
                  </a:rPr>
                  <m:t>Q</m:t>
                </m:r>
              </m:oMath>
            </a14:m>
            <a:r>
              <a:t>.</a:t>
            </a:r>
          </a:p>
          <a:p>
            <a:pPr lvl="2" indent="1449387" algn="l">
              <a:defRPr>
                <a:solidFill>
                  <a:srgbClr val="0A1F61"/>
                </a:solidFill>
                <a:latin typeface="Tajawal Medium"/>
                <a:ea typeface="Tajawal Medium"/>
                <a:cs typeface="Tajawal Medium"/>
                <a:sym typeface="Tajawal Medium"/>
              </a:defRPr>
            </a:pPr>
          </a:p>
          <a:p>
            <a:pPr lvl="2" algn="l">
              <a:defRPr b="1">
                <a:solidFill>
                  <a:srgbClr val="0A1F61"/>
                </a:solidFill>
                <a:latin typeface="Tajawal Medium"/>
                <a:ea typeface="Tajawal Medium"/>
                <a:cs typeface="Tajawal Medium"/>
                <a:sym typeface="Tajawal Medium"/>
              </a:defRPr>
            </a:pPr>
            <a:r>
              <a:t>C.  Graph the demand function, indicating where demand is elastic, unit elastic and inelastic.</a:t>
            </a:r>
          </a:p>
          <a:p>
            <a:pPr lvl="2" indent="1449387" algn="l">
              <a:defRPr>
                <a:solidFill>
                  <a:srgbClr val="0A1F61"/>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5" name="TextBox 7"/>
          <p:cNvSpPr txBox="1"/>
          <p:nvPr/>
        </p:nvSpPr>
        <p:spPr>
          <a:xfrm>
            <a:off x="2549685" y="3578983"/>
            <a:ext cx="20916724" cy="637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(c) The graph of the demand function is given in Figure 2.35</a:t>
            </a:r>
            <a:r>
              <a:rPr b="0"/>
              <a:t>.</a:t>
            </a:r>
          </a:p>
        </p:txBody>
      </p:sp>
      <p:graphicFrame>
        <p:nvGraphicFramePr>
          <p:cNvPr id="226" name="Table 34"/>
          <p:cNvGraphicFramePr/>
          <p:nvPr/>
        </p:nvGraphicFramePr>
        <p:xfrm>
          <a:off x="3980713" y="5303083"/>
          <a:ext cx="16414305" cy="6166886"/>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2051788"/>
                <a:gridCol w="2009886"/>
                <a:gridCol w="2093689"/>
                <a:gridCol w="2051788"/>
                <a:gridCol w="2051788"/>
                <a:gridCol w="2051788"/>
                <a:gridCol w="2051788"/>
                <a:gridCol w="2051788"/>
              </a:tblGrid>
              <a:tr h="1233377">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r h="1233377">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r h="1233377">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r h="1233377">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r h="1233377">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p>
                  </a:txBody>
                  <a:tcPr marL="45720" marR="45720" marT="45720" marB="45720" anchor="t"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bl>
          </a:graphicData>
        </a:graphic>
      </p:graphicFrame>
      <p:sp>
        <p:nvSpPr>
          <p:cNvPr id="227" name="Straight Connector 35"/>
          <p:cNvSpPr/>
          <p:nvPr/>
        </p:nvSpPr>
        <p:spPr>
          <a:xfrm flipH="1">
            <a:off x="3997842" y="5018566"/>
            <a:ext cx="1" cy="6485862"/>
          </a:xfrm>
          <a:prstGeom prst="line">
            <a:avLst/>
          </a:prstGeom>
          <a:ln w="50800">
            <a:solidFill>
              <a:schemeClr val="accent1"/>
            </a:solidFill>
          </a:ln>
          <a:effectLst>
            <a:outerShdw sx="100000" sy="100000" kx="0" ky="0" algn="b" rotWithShape="0" blurRad="76200" dist="38100" dir="5400000">
              <a:srgbClr val="000000">
                <a:alpha val="38000"/>
              </a:srgbClr>
            </a:outerShdw>
          </a:effectLst>
        </p:spPr>
        <p:txBody>
          <a:bodyPr lIns="45718" tIns="45718" rIns="45718" bIns="45718"/>
          <a:lstStyle/>
          <a:p>
            <a:pPr/>
          </a:p>
        </p:txBody>
      </p:sp>
      <p:sp>
        <p:nvSpPr>
          <p:cNvPr id="228" name="Straight Connector 36"/>
          <p:cNvSpPr/>
          <p:nvPr/>
        </p:nvSpPr>
        <p:spPr>
          <a:xfrm flipH="1" flipV="1">
            <a:off x="3934047" y="11504428"/>
            <a:ext cx="17352336" cy="1"/>
          </a:xfrm>
          <a:prstGeom prst="line">
            <a:avLst/>
          </a:prstGeom>
          <a:ln w="50800">
            <a:solidFill>
              <a:schemeClr val="accent1"/>
            </a:solidFill>
          </a:ln>
          <a:effectLst>
            <a:outerShdw sx="100000" sy="100000" kx="0" ky="0" algn="b" rotWithShape="0" blurRad="76200" dist="38100" dir="5400000">
              <a:srgbClr val="000000">
                <a:alpha val="38000"/>
              </a:srgbClr>
            </a:outerShdw>
          </a:effectLst>
        </p:spPr>
        <p:txBody>
          <a:bodyPr lIns="45718" tIns="45718" rIns="45718" bIns="45718"/>
          <a:lstStyle/>
          <a:p>
            <a:pPr/>
          </a:p>
        </p:txBody>
      </p:sp>
      <p:sp>
        <p:nvSpPr>
          <p:cNvPr id="229" name="TextBox 40"/>
          <p:cNvSpPr txBox="1"/>
          <p:nvPr/>
        </p:nvSpPr>
        <p:spPr>
          <a:xfrm>
            <a:off x="2980305" y="10022313"/>
            <a:ext cx="828276"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600</a:t>
            </a:r>
          </a:p>
        </p:txBody>
      </p:sp>
      <p:sp>
        <p:nvSpPr>
          <p:cNvPr id="230" name="TextBox 41"/>
          <p:cNvSpPr txBox="1"/>
          <p:nvPr/>
        </p:nvSpPr>
        <p:spPr>
          <a:xfrm>
            <a:off x="2767655" y="8686155"/>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1200</a:t>
            </a:r>
          </a:p>
        </p:txBody>
      </p:sp>
      <p:sp>
        <p:nvSpPr>
          <p:cNvPr id="231" name="TextBox 42"/>
          <p:cNvSpPr txBox="1"/>
          <p:nvPr/>
        </p:nvSpPr>
        <p:spPr>
          <a:xfrm>
            <a:off x="2834995" y="5095895"/>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3000</a:t>
            </a:r>
          </a:p>
        </p:txBody>
      </p:sp>
      <p:sp>
        <p:nvSpPr>
          <p:cNvPr id="232" name="TextBox 43"/>
          <p:cNvSpPr txBox="1"/>
          <p:nvPr/>
        </p:nvSpPr>
        <p:spPr>
          <a:xfrm>
            <a:off x="2774743" y="7459867"/>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1800</a:t>
            </a:r>
          </a:p>
        </p:txBody>
      </p:sp>
      <p:sp>
        <p:nvSpPr>
          <p:cNvPr id="233" name="TextBox 44"/>
          <p:cNvSpPr txBox="1"/>
          <p:nvPr/>
        </p:nvSpPr>
        <p:spPr>
          <a:xfrm>
            <a:off x="2732213" y="6205225"/>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2400</a:t>
            </a:r>
          </a:p>
        </p:txBody>
      </p:sp>
      <p:sp>
        <p:nvSpPr>
          <p:cNvPr id="234" name="TextBox 45"/>
          <p:cNvSpPr txBox="1"/>
          <p:nvPr/>
        </p:nvSpPr>
        <p:spPr>
          <a:xfrm>
            <a:off x="3026379" y="10940257"/>
            <a:ext cx="828276"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0</a:t>
            </a:r>
          </a:p>
        </p:txBody>
      </p:sp>
      <p:sp>
        <p:nvSpPr>
          <p:cNvPr id="235" name="TextBox 46"/>
          <p:cNvSpPr txBox="1"/>
          <p:nvPr/>
        </p:nvSpPr>
        <p:spPr>
          <a:xfrm>
            <a:off x="3476490" y="11475429"/>
            <a:ext cx="828276"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0</a:t>
            </a:r>
          </a:p>
        </p:txBody>
      </p:sp>
      <p:sp>
        <p:nvSpPr>
          <p:cNvPr id="236" name="TextBox 47"/>
          <p:cNvSpPr txBox="1"/>
          <p:nvPr/>
        </p:nvSpPr>
        <p:spPr>
          <a:xfrm>
            <a:off x="5493132" y="11408091"/>
            <a:ext cx="828276"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600</a:t>
            </a:r>
          </a:p>
        </p:txBody>
      </p:sp>
      <p:sp>
        <p:nvSpPr>
          <p:cNvPr id="237" name="TextBox 48"/>
          <p:cNvSpPr txBox="1"/>
          <p:nvPr/>
        </p:nvSpPr>
        <p:spPr>
          <a:xfrm>
            <a:off x="7406994" y="11432899"/>
            <a:ext cx="1087000" cy="60541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1200</a:t>
            </a:r>
          </a:p>
        </p:txBody>
      </p:sp>
      <p:sp>
        <p:nvSpPr>
          <p:cNvPr id="238" name="TextBox 49"/>
          <p:cNvSpPr txBox="1"/>
          <p:nvPr/>
        </p:nvSpPr>
        <p:spPr>
          <a:xfrm>
            <a:off x="9391737" y="11418724"/>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1800</a:t>
            </a:r>
          </a:p>
        </p:txBody>
      </p:sp>
      <p:sp>
        <p:nvSpPr>
          <p:cNvPr id="239" name="TextBox 50"/>
          <p:cNvSpPr txBox="1"/>
          <p:nvPr/>
        </p:nvSpPr>
        <p:spPr>
          <a:xfrm>
            <a:off x="11560779" y="11397457"/>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2400</a:t>
            </a:r>
          </a:p>
        </p:txBody>
      </p:sp>
      <p:sp>
        <p:nvSpPr>
          <p:cNvPr id="240" name="TextBox 51"/>
          <p:cNvSpPr txBox="1"/>
          <p:nvPr/>
        </p:nvSpPr>
        <p:spPr>
          <a:xfrm>
            <a:off x="13627037" y="11464797"/>
            <a:ext cx="1087001"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3000</a:t>
            </a:r>
          </a:p>
        </p:txBody>
      </p:sp>
      <p:sp>
        <p:nvSpPr>
          <p:cNvPr id="241" name="TextBox 52"/>
          <p:cNvSpPr txBox="1"/>
          <p:nvPr/>
        </p:nvSpPr>
        <p:spPr>
          <a:xfrm>
            <a:off x="15650770" y="11425811"/>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3600</a:t>
            </a:r>
          </a:p>
        </p:txBody>
      </p:sp>
      <p:sp>
        <p:nvSpPr>
          <p:cNvPr id="242" name="TextBox 53"/>
          <p:cNvSpPr txBox="1"/>
          <p:nvPr/>
        </p:nvSpPr>
        <p:spPr>
          <a:xfrm>
            <a:off x="17674499" y="11429355"/>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4200</a:t>
            </a:r>
          </a:p>
        </p:txBody>
      </p:sp>
      <p:sp>
        <p:nvSpPr>
          <p:cNvPr id="243" name="TextBox 54"/>
          <p:cNvSpPr txBox="1"/>
          <p:nvPr/>
        </p:nvSpPr>
        <p:spPr>
          <a:xfrm>
            <a:off x="19591906" y="11390368"/>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a:solidFill>
                  <a:srgbClr val="182C6A"/>
                </a:solidFill>
                <a:latin typeface="Times New Roman"/>
                <a:ea typeface="Times New Roman"/>
                <a:cs typeface="Times New Roman"/>
                <a:sym typeface="Times New Roman"/>
              </a:defRPr>
            </a:lvl1pPr>
          </a:lstStyle>
          <a:p>
            <a:pPr/>
            <a:r>
              <a:t>4200</a:t>
            </a:r>
          </a:p>
        </p:txBody>
      </p:sp>
      <p:sp>
        <p:nvSpPr>
          <p:cNvPr id="244" name="Straight Connector 59"/>
          <p:cNvSpPr/>
          <p:nvPr/>
        </p:nvSpPr>
        <p:spPr>
          <a:xfrm>
            <a:off x="3173372" y="6038265"/>
            <a:ext cx="17861815" cy="5618184"/>
          </a:xfrm>
          <a:prstGeom prst="line">
            <a:avLst/>
          </a:prstGeom>
          <a:ln w="50800">
            <a:solidFill>
              <a:srgbClr val="000000"/>
            </a:solidFill>
          </a:ln>
          <a:effectLst>
            <a:outerShdw sx="100000" sy="100000" kx="0" ky="0" algn="b" rotWithShape="0" blurRad="76200" dist="38100" dir="5400000">
              <a:srgbClr val="000000">
                <a:alpha val="38000"/>
              </a:srgbClr>
            </a:outerShdw>
          </a:effectLst>
        </p:spPr>
        <p:txBody>
          <a:bodyPr lIns="45718" tIns="45718" rIns="45718" bIns="45718"/>
          <a:lstStyle/>
          <a:p>
            <a:pPr/>
          </a:p>
        </p:txBody>
      </p:sp>
      <p:sp>
        <p:nvSpPr>
          <p:cNvPr id="245" name="Flowchart: Connector 58"/>
          <p:cNvSpPr/>
          <p:nvPr/>
        </p:nvSpPr>
        <p:spPr>
          <a:xfrm>
            <a:off x="3916326" y="6319282"/>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46" name="Flowchart: Connector 57"/>
          <p:cNvSpPr/>
          <p:nvPr/>
        </p:nvSpPr>
        <p:spPr>
          <a:xfrm>
            <a:off x="5890438" y="6953694"/>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47" name="Flowchart: Connector 65"/>
          <p:cNvSpPr/>
          <p:nvPr/>
        </p:nvSpPr>
        <p:spPr>
          <a:xfrm>
            <a:off x="8020494" y="7637722"/>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48" name="Flowchart: Connector 66"/>
          <p:cNvSpPr/>
          <p:nvPr/>
        </p:nvSpPr>
        <p:spPr>
          <a:xfrm>
            <a:off x="10044225" y="8279220"/>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49" name="Flowchart: Connector 67"/>
          <p:cNvSpPr/>
          <p:nvPr/>
        </p:nvSpPr>
        <p:spPr>
          <a:xfrm>
            <a:off x="12153016" y="8878188"/>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50" name="Flowchart: Connector 68"/>
          <p:cNvSpPr/>
          <p:nvPr/>
        </p:nvSpPr>
        <p:spPr>
          <a:xfrm>
            <a:off x="14134216" y="9583477"/>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51" name="Flowchart: Connector 69"/>
          <p:cNvSpPr/>
          <p:nvPr/>
        </p:nvSpPr>
        <p:spPr>
          <a:xfrm>
            <a:off x="16179209" y="10203708"/>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52" name="Flowchart: Connector 70"/>
          <p:cNvSpPr/>
          <p:nvPr/>
        </p:nvSpPr>
        <p:spPr>
          <a:xfrm>
            <a:off x="18224199" y="10845203"/>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53" name="Flowchart: Connector 71"/>
          <p:cNvSpPr/>
          <p:nvPr/>
        </p:nvSpPr>
        <p:spPr>
          <a:xfrm>
            <a:off x="20141601" y="11359108"/>
            <a:ext cx="233917" cy="191387"/>
          </a:xfrm>
          <a:prstGeom prst="ellipse">
            <a:avLst/>
          </a:prstGeom>
          <a:solidFill>
            <a:srgbClr val="182C6A"/>
          </a:solidFill>
          <a:ln w="50800">
            <a:solidFill>
              <a:srgbClr val="182C6A"/>
            </a:solidFill>
          </a:ln>
          <a:effectLst>
            <a:outerShdw sx="100000" sy="100000" kx="0" ky="0" algn="b" rotWithShape="0" blurRad="76200" dist="38100" dir="5400000">
              <a:srgbClr val="000000">
                <a:alpha val="35000"/>
              </a:srgbClr>
            </a:outerShdw>
          </a:effectLst>
        </p:spPr>
        <p:txBody>
          <a:bodyPr lIns="91438" tIns="91438" rIns="91438" bIns="91438" anchor="ctr"/>
          <a:lstStyle/>
          <a:p>
            <a:pPr/>
          </a:p>
        </p:txBody>
      </p:sp>
      <p:sp>
        <p:nvSpPr>
          <p:cNvPr id="254" name="TextBox 72"/>
          <p:cNvSpPr txBox="1"/>
          <p:nvPr/>
        </p:nvSpPr>
        <p:spPr>
          <a:xfrm>
            <a:off x="21360455" y="11096203"/>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182C6A"/>
                </a:solidFill>
                <a:latin typeface="Times New Roman"/>
                <a:ea typeface="Times New Roman"/>
                <a:cs typeface="Times New Roman"/>
                <a:sym typeface="Times New Roman"/>
              </a:defRPr>
            </a:lvl1pPr>
          </a:lstStyle>
          <a:p>
            <a:pPr/>
            <a:r>
              <a:t>Q</a:t>
            </a:r>
          </a:p>
        </p:txBody>
      </p:sp>
      <p:sp>
        <p:nvSpPr>
          <p:cNvPr id="255" name="TextBox 73"/>
          <p:cNvSpPr txBox="1"/>
          <p:nvPr/>
        </p:nvSpPr>
        <p:spPr>
          <a:xfrm>
            <a:off x="3309918" y="4507560"/>
            <a:ext cx="1087000" cy="60541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182C6A"/>
                </a:solidFill>
                <a:latin typeface="Times New Roman"/>
                <a:ea typeface="Times New Roman"/>
                <a:cs typeface="Times New Roman"/>
                <a:sym typeface="Times New Roman"/>
              </a:defRPr>
            </a:lvl1pPr>
          </a:lstStyle>
          <a:p>
            <a:pPr/>
            <a:r>
              <a:t>P</a:t>
            </a:r>
          </a:p>
        </p:txBody>
      </p:sp>
      <p:sp>
        <p:nvSpPr>
          <p:cNvPr id="256" name="TextBox 80"/>
          <p:cNvSpPr txBox="1"/>
          <p:nvPr/>
        </p:nvSpPr>
        <p:spPr>
          <a:xfrm>
            <a:off x="4888849" y="1324882"/>
            <a:ext cx="12359286"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5600">
                <a:solidFill>
                  <a:srgbClr val="FFFFFF"/>
                </a:solidFill>
                <a:latin typeface="Tajawal Medium"/>
                <a:ea typeface="Tajawal Medium"/>
                <a:cs typeface="Tajawal Medium"/>
                <a:sym typeface="Tajawal Medium"/>
              </a:defRPr>
            </a:pPr>
            <a:r>
              <a:t>Solution </a:t>
            </a:r>
            <a:r>
              <a:rPr sz="3600"/>
              <a:t>C</a:t>
            </a:r>
          </a:p>
        </p:txBody>
      </p:sp>
      <p:sp>
        <p:nvSpPr>
          <p:cNvPr id="257" name="Straight Arrow Connector 82"/>
          <p:cNvSpPr/>
          <p:nvPr/>
        </p:nvSpPr>
        <p:spPr>
          <a:xfrm flipH="1">
            <a:off x="12440093" y="6783571"/>
            <a:ext cx="786809" cy="1850067"/>
          </a:xfrm>
          <a:prstGeom prst="line">
            <a:avLst/>
          </a:prstGeom>
          <a:ln w="50800">
            <a:solidFill>
              <a:srgbClr val="FF9518"/>
            </a:solidFill>
            <a:tailEnd type="triangle"/>
          </a:ln>
          <a:effectLst>
            <a:outerShdw sx="100000" sy="100000" kx="0" ky="0" algn="b" rotWithShape="0" blurRad="76200" dist="38100" dir="5400000">
              <a:srgbClr val="000000">
                <a:alpha val="38000"/>
              </a:srgbClr>
            </a:outerShdw>
          </a:effectLst>
        </p:spPr>
        <p:txBody>
          <a:bodyPr lIns="45718" tIns="45718" rIns="45718" bIns="45718"/>
          <a:lstStyle/>
          <a:p>
            <a:pPr/>
          </a:p>
        </p:txBody>
      </p:sp>
      <p:sp>
        <p:nvSpPr>
          <p:cNvPr id="258" name="Straight Arrow Connector 85"/>
          <p:cNvSpPr/>
          <p:nvPr/>
        </p:nvSpPr>
        <p:spPr>
          <a:xfrm>
            <a:off x="4827180" y="5167422"/>
            <a:ext cx="7612912" cy="2466755"/>
          </a:xfrm>
          <a:prstGeom prst="line">
            <a:avLst/>
          </a:prstGeom>
          <a:ln w="50800">
            <a:solidFill>
              <a:srgbClr val="FF9518"/>
            </a:solidFill>
            <a:headEnd type="triangle"/>
            <a:tailEnd type="triangle"/>
          </a:ln>
          <a:effectLst>
            <a:outerShdw sx="100000" sy="100000" kx="0" ky="0" algn="b" rotWithShape="0" blurRad="76200" dist="38100" dir="5400000">
              <a:srgbClr val="000000">
                <a:alpha val="38000"/>
              </a:srgbClr>
            </a:outerShdw>
          </a:effectLst>
        </p:spPr>
        <p:txBody>
          <a:bodyPr lIns="45718" tIns="45718" rIns="45718" bIns="45718"/>
          <a:lstStyle/>
          <a:p>
            <a:pPr/>
          </a:p>
        </p:txBody>
      </p:sp>
      <p:sp>
        <p:nvSpPr>
          <p:cNvPr id="259" name="Straight Arrow Connector 88"/>
          <p:cNvSpPr/>
          <p:nvPr/>
        </p:nvSpPr>
        <p:spPr>
          <a:xfrm>
            <a:off x="12996530" y="7829107"/>
            <a:ext cx="8025808" cy="2544724"/>
          </a:xfrm>
          <a:prstGeom prst="line">
            <a:avLst/>
          </a:prstGeom>
          <a:ln w="50800">
            <a:solidFill>
              <a:srgbClr val="FF9518"/>
            </a:solidFill>
            <a:headEnd type="triangle"/>
            <a:tailEnd type="triangle"/>
          </a:ln>
          <a:effectLst>
            <a:outerShdw sx="100000" sy="100000" kx="0" ky="0" algn="b" rotWithShape="0" blurRad="76200" dist="38100" dir="5400000">
              <a:srgbClr val="000000">
                <a:alpha val="38000"/>
              </a:srgbClr>
            </a:outerShdw>
          </a:effectLst>
        </p:spPr>
        <p:txBody>
          <a:bodyPr lIns="45718" tIns="45718" rIns="45718" bIns="45718"/>
          <a:lstStyle/>
          <a:p>
            <a:pPr/>
          </a:p>
        </p:txBody>
      </p:sp>
      <p:sp>
        <p:nvSpPr>
          <p:cNvPr id="260" name="TextBox 93"/>
          <p:cNvSpPr txBox="1"/>
          <p:nvPr/>
        </p:nvSpPr>
        <p:spPr>
          <a:xfrm>
            <a:off x="8548688" y="7208873"/>
            <a:ext cx="1084411" cy="675535"/>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defRPr sz="3200">
                <a:solidFill>
                  <a:srgbClr val="182C6A"/>
                </a:solidFill>
                <a:latin typeface="Cambria Math"/>
                <a:ea typeface="Cambria Math"/>
                <a:cs typeface="Cambria Math"/>
                <a:sym typeface="Cambria Math"/>
              </a:defRPr>
            </a:pPr>
            <a14:m>
              <m:oMath>
                <m:sSub>
                  <m:e>
                    <m:r>
                      <a:rPr xmlns:a="http://schemas.openxmlformats.org/drawingml/2006/main" sz="3500" i="1">
                        <a:solidFill>
                          <a:srgbClr val="182C6A"/>
                        </a:solidFill>
                        <a:latin typeface="Cambria Math" panose="02040503050406030204" pitchFamily="18" charset="0"/>
                      </a:rPr>
                      <m:t>𝜀</m:t>
                    </m:r>
                  </m:e>
                  <m:sub>
                    <m:r>
                      <a:rPr xmlns:a="http://schemas.openxmlformats.org/drawingml/2006/main" sz="3500" i="1">
                        <a:solidFill>
                          <a:srgbClr val="182C6A"/>
                        </a:solidFill>
                        <a:latin typeface="Cambria Math" panose="02040503050406030204" pitchFamily="18" charset="0"/>
                      </a:rPr>
                      <m:t>𝑑</m:t>
                    </m:r>
                  </m:sub>
                </m:sSub>
              </m:oMath>
            </a14:m>
            <a:r>
              <a:rPr>
                <a:latin typeface="+mn-lt"/>
                <a:ea typeface="+mn-ea"/>
                <a:cs typeface="+mn-cs"/>
                <a:sym typeface="Calibri"/>
              </a:rPr>
              <a:t>=-3</a:t>
            </a:r>
          </a:p>
        </p:txBody>
      </p:sp>
      <p:sp>
        <p:nvSpPr>
          <p:cNvPr id="261" name="TextBox 94"/>
          <p:cNvSpPr txBox="1"/>
          <p:nvPr/>
        </p:nvSpPr>
        <p:spPr>
          <a:xfrm>
            <a:off x="12443747" y="8509589"/>
            <a:ext cx="1084411" cy="675535"/>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defRPr sz="3200">
                <a:solidFill>
                  <a:srgbClr val="182C6A"/>
                </a:solidFill>
                <a:latin typeface="Cambria Math"/>
                <a:ea typeface="Cambria Math"/>
                <a:cs typeface="Cambria Math"/>
                <a:sym typeface="Cambria Math"/>
              </a:defRPr>
            </a:pPr>
            <a14:m>
              <m:oMath>
                <m:sSub>
                  <m:e>
                    <m:r>
                      <a:rPr xmlns:a="http://schemas.openxmlformats.org/drawingml/2006/main" sz="3500" i="1">
                        <a:solidFill>
                          <a:srgbClr val="182C6A"/>
                        </a:solidFill>
                        <a:latin typeface="Cambria Math" panose="02040503050406030204" pitchFamily="18" charset="0"/>
                      </a:rPr>
                      <m:t>𝜀</m:t>
                    </m:r>
                  </m:e>
                  <m:sub>
                    <m:r>
                      <a:rPr xmlns:a="http://schemas.openxmlformats.org/drawingml/2006/main" sz="3500" i="1">
                        <a:solidFill>
                          <a:srgbClr val="182C6A"/>
                        </a:solidFill>
                        <a:latin typeface="Cambria Math" panose="02040503050406030204" pitchFamily="18" charset="0"/>
                      </a:rPr>
                      <m:t>𝑑</m:t>
                    </m:r>
                  </m:sub>
                </m:sSub>
              </m:oMath>
            </a14:m>
            <a:r>
              <a:rPr>
                <a:latin typeface="+mn-lt"/>
                <a:ea typeface="+mn-ea"/>
                <a:cs typeface="+mn-cs"/>
                <a:sym typeface="Calibri"/>
              </a:rPr>
              <a:t>=-1</a:t>
            </a:r>
          </a:p>
        </p:txBody>
      </p:sp>
      <p:sp>
        <p:nvSpPr>
          <p:cNvPr id="262" name="TextBox 95"/>
          <p:cNvSpPr txBox="1"/>
          <p:nvPr/>
        </p:nvSpPr>
        <p:spPr>
          <a:xfrm>
            <a:off x="16442446" y="9746511"/>
            <a:ext cx="2022762" cy="675534"/>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defRPr sz="3200">
                <a:solidFill>
                  <a:srgbClr val="182C6A"/>
                </a:solidFill>
                <a:latin typeface="Cambria Math"/>
                <a:ea typeface="Cambria Math"/>
                <a:cs typeface="Cambria Math"/>
                <a:sym typeface="Cambria Math"/>
              </a:defRPr>
            </a:pPr>
            <a14:m>
              <m:oMath>
                <m:sSub>
                  <m:e>
                    <m:r>
                      <a:rPr xmlns:a="http://schemas.openxmlformats.org/drawingml/2006/main" sz="3400" i="1">
                        <a:solidFill>
                          <a:srgbClr val="182C6A"/>
                        </a:solidFill>
                        <a:latin typeface="Cambria Math" panose="02040503050406030204" pitchFamily="18" charset="0"/>
                      </a:rPr>
                      <m:t>𝜀</m:t>
                    </m:r>
                  </m:e>
                  <m:sub>
                    <m:r>
                      <a:rPr xmlns:a="http://schemas.openxmlformats.org/drawingml/2006/main" sz="3400" i="1">
                        <a:solidFill>
                          <a:srgbClr val="182C6A"/>
                        </a:solidFill>
                        <a:latin typeface="Cambria Math" panose="02040503050406030204" pitchFamily="18" charset="0"/>
                      </a:rPr>
                      <m:t>𝑑</m:t>
                    </m:r>
                  </m:sub>
                </m:sSub>
                <m:r>
                  <a:rPr xmlns:a="http://schemas.openxmlformats.org/drawingml/2006/main" sz="3400" i="1">
                    <a:solidFill>
                      <a:srgbClr val="182C6A"/>
                    </a:solidFill>
                    <a:latin typeface="Cambria Math" panose="02040503050406030204" pitchFamily="18" charset="0"/>
                  </a:rPr>
                  <m:t>≈</m:t>
                </m:r>
              </m:oMath>
            </a14:m>
            <a:r>
              <a:rPr>
                <a:latin typeface="+mn-lt"/>
                <a:ea typeface="+mn-ea"/>
                <a:cs typeface="+mn-cs"/>
                <a:sym typeface="Calibri"/>
              </a:rPr>
              <a:t> -0.33</a:t>
            </a:r>
          </a:p>
        </p:txBody>
      </p:sp>
      <p:sp>
        <p:nvSpPr>
          <p:cNvPr id="263" name="TextBox 96"/>
          <p:cNvSpPr txBox="1"/>
          <p:nvPr/>
        </p:nvSpPr>
        <p:spPr>
          <a:xfrm rot="817861">
            <a:off x="8772450" y="5848697"/>
            <a:ext cx="1439707" cy="696857"/>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a:solidFill>
                  <a:srgbClr val="182C6A"/>
                </a:solidFill>
                <a:latin typeface="Times New Roman"/>
                <a:ea typeface="Times New Roman"/>
                <a:cs typeface="Times New Roman"/>
                <a:sym typeface="Times New Roman"/>
              </a:defRPr>
            </a:lvl1pPr>
          </a:lstStyle>
          <a:p>
            <a:pPr/>
            <a:r>
              <a:t>Elastic</a:t>
            </a:r>
          </a:p>
        </p:txBody>
      </p:sp>
      <p:sp>
        <p:nvSpPr>
          <p:cNvPr id="264" name="TextBox 97"/>
          <p:cNvSpPr txBox="1"/>
          <p:nvPr/>
        </p:nvSpPr>
        <p:spPr>
          <a:xfrm rot="1040004">
            <a:off x="15984325" y="8213572"/>
            <a:ext cx="1744210" cy="696857"/>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a:solidFill>
                  <a:srgbClr val="182C6A"/>
                </a:solidFill>
                <a:latin typeface="Times New Roman"/>
                <a:ea typeface="Times New Roman"/>
                <a:cs typeface="Times New Roman"/>
                <a:sym typeface="Times New Roman"/>
              </a:defRPr>
            </a:lvl1pPr>
          </a:lstStyle>
          <a:p>
            <a:pPr/>
            <a:r>
              <a:t>Inelastic</a:t>
            </a:r>
          </a:p>
        </p:txBody>
      </p:sp>
      <p:sp>
        <p:nvSpPr>
          <p:cNvPr id="265" name="TextBox 98"/>
          <p:cNvSpPr txBox="1"/>
          <p:nvPr/>
        </p:nvSpPr>
        <p:spPr>
          <a:xfrm rot="1040004">
            <a:off x="12569958" y="5836191"/>
            <a:ext cx="2290484" cy="696857"/>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a:solidFill>
                  <a:srgbClr val="182C6A"/>
                </a:solidFill>
                <a:latin typeface="Times New Roman"/>
                <a:ea typeface="Times New Roman"/>
                <a:cs typeface="Times New Roman"/>
                <a:sym typeface="Times New Roman"/>
              </a:defRPr>
            </a:lvl1pPr>
          </a:lstStyle>
          <a:p>
            <a:pPr/>
            <a:r>
              <a:t>Unit elastic</a:t>
            </a:r>
          </a:p>
        </p:txBody>
      </p:sp>
      <p:sp>
        <p:nvSpPr>
          <p:cNvPr id="266" name="Text"/>
          <p:cNvSpPr txBox="1"/>
          <p:nvPr/>
        </p:nvSpPr>
        <p:spPr>
          <a:xfrm>
            <a:off x="11716597" y="6537613"/>
            <a:ext cx="950807" cy="640773"/>
          </a:xfrm>
          <a:prstGeom prst="rect">
            <a:avLst/>
          </a:prstGeom>
          <a:ln w="12700">
            <a:miter lim="400000"/>
          </a:ln>
        </p:spPr>
        <p:txBody>
          <a:bodyPr wrap="none" lIns="91438" tIns="91438" rIns="91438" bIns="91438">
            <a:spAutoFit/>
          </a:bodyPr>
          <a:lstStyle/>
          <a:p>
            <a:pPr/>
          </a:p>
        </p:txBody>
      </p:sp>
      <p:sp>
        <p:nvSpPr>
          <p:cNvPr id="267" name="Figure 2.35: Variation of price elasticity of demand with price along the demand function"/>
          <p:cNvSpPr txBox="1"/>
          <p:nvPr/>
        </p:nvSpPr>
        <p:spPr>
          <a:xfrm>
            <a:off x="4138245" y="4413414"/>
            <a:ext cx="17739604" cy="109066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lgn="l">
              <a:defRPr sz="2900">
                <a:solidFill>
                  <a:srgbClr val="182C6A"/>
                </a:solidFill>
                <a:latin typeface="Tajawal Medium"/>
                <a:ea typeface="Tajawal Medium"/>
                <a:cs typeface="Tajawal Medium"/>
                <a:sym typeface="Tajawal Medium"/>
              </a:defRPr>
            </a:pPr>
            <a:r>
              <a:t>Figure 2.35: Variation of price elasticity of demand with price along the demand function </a:t>
            </a:r>
            <a14:m>
              <m:oMath>
                <m:r>
                  <a:rPr xmlns:a="http://schemas.openxmlformats.org/drawingml/2006/main" sz="3550" i="1">
                    <a:solidFill>
                      <a:srgbClr val="182C6A"/>
                    </a:solidFill>
                    <a:latin typeface="Cambria Math" panose="02040503050406030204" pitchFamily="18" charset="0"/>
                  </a:rPr>
                  <m:t>P</m:t>
                </m:r>
                <m:r>
                  <a:rPr xmlns:a="http://schemas.openxmlformats.org/drawingml/2006/main" sz="3550" i="1">
                    <a:solidFill>
                      <a:srgbClr val="182C6A"/>
                    </a:solidFill>
                    <a:latin typeface="Cambria Math" panose="02040503050406030204" pitchFamily="18" charset="0"/>
                  </a:rPr>
                  <m:t>=</m:t>
                </m:r>
                <m:r>
                  <a:rPr xmlns:a="http://schemas.openxmlformats.org/drawingml/2006/main" sz="3550" i="1">
                    <a:solidFill>
                      <a:srgbClr val="182C6A"/>
                    </a:solidFill>
                    <a:latin typeface="Cambria Math" panose="02040503050406030204" pitchFamily="18" charset="0"/>
                  </a:rPr>
                  <m:t>2400</m:t>
                </m:r>
                <m:r>
                  <a:rPr xmlns:a="http://schemas.openxmlformats.org/drawingml/2006/main" sz="3550" i="1">
                    <a:solidFill>
                      <a:srgbClr val="182C6A"/>
                    </a:solidFill>
                    <a:latin typeface="Cambria Math" panose="02040503050406030204" pitchFamily="18" charset="0"/>
                  </a:rPr>
                  <m:t>=</m:t>
                </m:r>
                <m:r>
                  <a:rPr xmlns:a="http://schemas.openxmlformats.org/drawingml/2006/main" sz="3550" i="1">
                    <a:solidFill>
                      <a:srgbClr val="182C6A"/>
                    </a:solidFill>
                    <a:latin typeface="Cambria Math" panose="02040503050406030204" pitchFamily="18" charset="0"/>
                  </a:rPr>
                  <m:t>0.5</m:t>
                </m:r>
                <m:r>
                  <a:rPr xmlns:a="http://schemas.openxmlformats.org/drawingml/2006/main" sz="3550" i="1">
                    <a:solidFill>
                      <a:srgbClr val="182C6A"/>
                    </a:solidFill>
                    <a:latin typeface="Cambria Math" panose="02040503050406030204" pitchFamily="18" charset="0"/>
                  </a:rPr>
                  <m:t>Q</m:t>
                </m:r>
              </m:oMath>
            </a14:m>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0" name="TextBox 2"/>
          <p:cNvSpPr txBox="1"/>
          <p:nvPr/>
        </p:nvSpPr>
        <p:spPr>
          <a:xfrm>
            <a:off x="4888849" y="1324882"/>
            <a:ext cx="13582093"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Coefficient of price elasticity of demand</a:t>
            </a:r>
          </a:p>
        </p:txBody>
      </p:sp>
      <p:sp>
        <p:nvSpPr>
          <p:cNvPr id="271" name="TextBox 7"/>
          <p:cNvSpPr txBox="1"/>
          <p:nvPr/>
        </p:nvSpPr>
        <p:spPr>
          <a:xfrm>
            <a:off x="2592215" y="4344529"/>
            <a:ext cx="20916724" cy="659989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Coefficient of price elasticity of demand</a:t>
            </a:r>
          </a:p>
          <a:p>
            <a:pPr algn="l">
              <a:lnSpc>
                <a:spcPct val="130500"/>
              </a:lnSpc>
              <a:defRPr>
                <a:solidFill>
                  <a:srgbClr val="182C6A"/>
                </a:solidFill>
                <a:latin typeface="Tajawal Medium"/>
                <a:ea typeface="Tajawal Medium"/>
                <a:cs typeface="Tajawal Medium"/>
                <a:sym typeface="Tajawal Medium"/>
              </a:defRPr>
            </a:pPr>
            <a:r>
              <a:t>There are three categories of price elasticity: </a:t>
            </a:r>
            <a:r>
              <a:rPr b="1"/>
              <a:t>elastic, inelastic</a:t>
            </a:r>
            <a:r>
              <a:t> and </a:t>
            </a:r>
            <a:r>
              <a:rPr b="1"/>
              <a:t>unit elastic</a:t>
            </a:r>
            <a:r>
              <a:t>.</a:t>
            </a:r>
          </a:p>
          <a:p>
            <a:pPr algn="l">
              <a:lnSpc>
                <a:spcPct val="130500"/>
              </a:lnSpc>
              <a:defRPr>
                <a:solidFill>
                  <a:srgbClr val="182C6A"/>
                </a:solidFill>
                <a:latin typeface="Tajawal Medium"/>
                <a:ea typeface="Tajawal Medium"/>
                <a:cs typeface="Tajawal Medium"/>
                <a:sym typeface="Tajawal Medium"/>
              </a:defRPr>
            </a:pPr>
          </a:p>
          <a:p>
            <a:pPr lvl="3" marL="571500" indent="-571500" algn="l">
              <a:lnSpc>
                <a:spcPct val="130500"/>
              </a:lnSpc>
              <a:buSzPct val="100000"/>
              <a:buFont typeface="Arial"/>
              <a:buChar char="•"/>
              <a:defRPr b="1">
                <a:solidFill>
                  <a:srgbClr val="182C6A"/>
                </a:solidFill>
                <a:latin typeface="Tajawal Medium"/>
                <a:ea typeface="Tajawal Medium"/>
                <a:cs typeface="Tajawal Medium"/>
                <a:sym typeface="Tajawal Medium"/>
              </a:defRPr>
            </a:pPr>
            <a:r>
              <a:t>Elastic demand </a:t>
            </a:r>
            <a14:m>
              <m:oMath>
                <m:r>
                  <a:rPr xmlns:a="http://schemas.openxmlformats.org/drawingml/2006/main" sz="4550" i="1">
                    <a:solidFill>
                      <a:srgbClr val="182C6A"/>
                    </a:solidFill>
                    <a:latin typeface="Cambria Math" panose="02040503050406030204" pitchFamily="18" charset="0"/>
                  </a:rPr>
                  <m:t>-</m:t>
                </m:r>
                <m:r>
                  <m:rPr>
                    <m:sty m:val="p"/>
                  </m:rP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&lt;</m:t>
                </m:r>
                <m:sSub>
                  <m:e>
                    <m:r>
                      <a:rPr xmlns:a="http://schemas.openxmlformats.org/drawingml/2006/main" sz="4550" i="1">
                        <a:solidFill>
                          <a:srgbClr val="182C6A"/>
                        </a:solidFill>
                        <a:latin typeface="Cambria Math" panose="02040503050406030204" pitchFamily="18" charset="0"/>
                      </a:rPr>
                      <m:t>ϵ</m:t>
                    </m:r>
                  </m:e>
                  <m:sub>
                    <m:r>
                      <a:rPr xmlns:a="http://schemas.openxmlformats.org/drawingml/2006/main" sz="4550" i="1">
                        <a:solidFill>
                          <a:srgbClr val="182C6A"/>
                        </a:solidFill>
                        <a:latin typeface="Cambria Math" panose="02040503050406030204" pitchFamily="18" charset="0"/>
                      </a:rPr>
                      <m:t>d</m:t>
                    </m:r>
                  </m:sub>
                </m:sSub>
                <m:r>
                  <a:rPr xmlns:a="http://schemas.openxmlformats.org/drawingml/2006/main" sz="4550" i="1">
                    <a:solidFill>
                      <a:srgbClr val="182C6A"/>
                    </a:solidFill>
                    <a:latin typeface="Cambria Math" panose="02040503050406030204" pitchFamily="18" charset="0"/>
                  </a:rPr>
                  <m:t>&lt;</m:t>
                </m:r>
                <m: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1</m:t>
                </m:r>
              </m:oMath>
            </a14:m>
            <a:r>
              <a:rPr b="0"/>
              <a:t>: demand is strongly responsive to changes in price. that is, the percentage change in demand is greater than the percentage change in price. When </a:t>
            </a:r>
            <a14:m>
              <m:oMath>
                <m:sSub>
                  <m:e>
                    <m:r>
                      <a:rPr xmlns:a="http://schemas.openxmlformats.org/drawingml/2006/main" sz="4550" i="1">
                        <a:solidFill>
                          <a:srgbClr val="182C6A"/>
                        </a:solidFill>
                        <a:latin typeface="Cambria Math" panose="02040503050406030204" pitchFamily="18" charset="0"/>
                      </a:rPr>
                      <m:t>ϵ</m:t>
                    </m:r>
                  </m:e>
                  <m:sub>
                    <m:r>
                      <a:rPr xmlns:a="http://schemas.openxmlformats.org/drawingml/2006/main" sz="4550" i="1">
                        <a:solidFill>
                          <a:srgbClr val="182C6A"/>
                        </a:solidFill>
                        <a:latin typeface="Cambria Math" panose="02040503050406030204" pitchFamily="18" charset="0"/>
                      </a:rPr>
                      <m:t>d</m:t>
                    </m:r>
                  </m:sub>
                </m:sSub>
                <m: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m:t>
                </m:r>
                <m:r>
                  <m:rPr>
                    <m:sty m:val="p"/>
                  </m:rPr>
                  <a:rPr xmlns:a="http://schemas.openxmlformats.org/drawingml/2006/main" sz="4550" i="1">
                    <a:solidFill>
                      <a:srgbClr val="182C6A"/>
                    </a:solidFill>
                    <a:latin typeface="Cambria Math" panose="02040503050406030204" pitchFamily="18" charset="0"/>
                  </a:rPr>
                  <m:t>∞</m:t>
                </m:r>
              </m:oMath>
            </a14:m>
            <a:r>
              <a:rPr b="0"/>
              <a:t>, demand for the good is perfectly elastic. The demand function is horizontal with slope = 0; that is, </a:t>
            </a:r>
            <a:endParaRPr b="0"/>
          </a:p>
          <a:p>
            <a:pPr algn="l">
              <a:lnSpc>
                <a:spcPct val="130500"/>
              </a:lnSpc>
              <a:defRPr b="1">
                <a:solidFill>
                  <a:srgbClr val="182C6A"/>
                </a:solidFill>
                <a:latin typeface="Tajawal Medium"/>
                <a:ea typeface="Tajawal Medium"/>
                <a:cs typeface="Tajawal Medium"/>
                <a:sym typeface="Tajawal Medium"/>
              </a:defRPr>
            </a:pPr>
            <a:r>
              <a:rPr b="0"/>
              <a:t>                                                   </a:t>
            </a:r>
            <a14:m>
              <m:oMath>
                <m:f>
                  <m:fPr>
                    <m:ctrlPr>
                      <a:rPr xmlns:a="http://schemas.openxmlformats.org/drawingml/2006/main" sz="4450" i="1">
                        <a:solidFill>
                          <a:srgbClr val="182C6A"/>
                        </a:solidFill>
                        <a:latin typeface="Cambria Math" panose="02040503050406030204" pitchFamily="18" charset="0"/>
                      </a:rPr>
                    </m:ctrlPr>
                    <m:type m:val="bar"/>
                  </m:fPr>
                  <m:num>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P</m:t>
                    </m:r>
                  </m:num>
                  <m:den>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den>
                </m:f>
                <m:r>
                  <a:rPr xmlns:a="http://schemas.openxmlformats.org/drawingml/2006/main" sz="4450" i="1">
                    <a:solidFill>
                      <a:srgbClr val="182C6A"/>
                    </a:solidFill>
                    <a:latin typeface="Cambria Math" panose="02040503050406030204" pitchFamily="18" charset="0"/>
                  </a:rPr>
                  <m:t>=</m:t>
                </m:r>
                <m:f>
                  <m:fPr>
                    <m:ctrlPr>
                      <a:rPr xmlns:a="http://schemas.openxmlformats.org/drawingml/2006/main" sz="4450" i="1">
                        <a:solidFill>
                          <a:srgbClr val="182C6A"/>
                        </a:solidFill>
                        <a:latin typeface="Cambria Math" panose="02040503050406030204" pitchFamily="18" charset="0"/>
                      </a:rPr>
                    </m:ctrlPr>
                    <m:type m:val="bar"/>
                  </m:fPr>
                  <m:num>
                    <m:r>
                      <a:rPr xmlns:a="http://schemas.openxmlformats.org/drawingml/2006/main" sz="4450" i="1">
                        <a:solidFill>
                          <a:srgbClr val="182C6A"/>
                        </a:solidFill>
                        <a:latin typeface="Cambria Math" panose="02040503050406030204" pitchFamily="18" charset="0"/>
                      </a:rPr>
                      <m:t>0</m:t>
                    </m:r>
                  </m:num>
                  <m:den>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den>
                </m:f>
                <m:r>
                  <a:rPr xmlns:a="http://schemas.openxmlformats.org/drawingml/2006/main" sz="4450" i="1">
                    <a:solidFill>
                      <a:srgbClr val="182C6A"/>
                    </a:solidFill>
                    <a:latin typeface="Cambria Math" panose="02040503050406030204" pitchFamily="18" charset="0"/>
                  </a:rPr>
                  <m:t>→</m:t>
                </m:r>
                <m:f>
                  <m:fPr>
                    <m:ctrlPr>
                      <a:rPr xmlns:a="http://schemas.openxmlformats.org/drawingml/2006/main" sz="4450" i="1">
                        <a:solidFill>
                          <a:srgbClr val="182C6A"/>
                        </a:solidFill>
                        <a:latin typeface="Cambria Math" panose="02040503050406030204" pitchFamily="18" charset="0"/>
                      </a:rPr>
                    </m:ctrlPr>
                    <m:type m:val="bar"/>
                  </m:fPr>
                  <m:num>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num>
                  <m:den>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P</m:t>
                    </m:r>
                  </m:den>
                </m:f>
                <m:r>
                  <a:rPr xmlns:a="http://schemas.openxmlformats.org/drawingml/2006/main" sz="4450" i="1">
                    <a:solidFill>
                      <a:srgbClr val="182C6A"/>
                    </a:solidFill>
                    <a:latin typeface="Cambria Math" panose="02040503050406030204" pitchFamily="18" charset="0"/>
                  </a:rPr>
                  <m:t>=</m:t>
                </m:r>
                <m:f>
                  <m:fPr>
                    <m:ctrlPr>
                      <a:rPr xmlns:a="http://schemas.openxmlformats.org/drawingml/2006/main" sz="4450" i="1">
                        <a:solidFill>
                          <a:srgbClr val="182C6A"/>
                        </a:solidFill>
                        <a:latin typeface="Cambria Math" panose="02040503050406030204" pitchFamily="18" charset="0"/>
                      </a:rPr>
                    </m:ctrlPr>
                    <m:type m:val="bar"/>
                  </m:fPr>
                  <m:num>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num>
                  <m:den>
                    <m:r>
                      <a:rPr xmlns:a="http://schemas.openxmlformats.org/drawingml/2006/main" sz="4450" i="1">
                        <a:solidFill>
                          <a:srgbClr val="182C6A"/>
                        </a:solidFill>
                        <a:latin typeface="Cambria Math" panose="02040503050406030204" pitchFamily="18" charset="0"/>
                      </a:rPr>
                      <m:t>0</m:t>
                    </m:r>
                  </m:den>
                </m:f>
                <m:r>
                  <a:rPr xmlns:a="http://schemas.openxmlformats.org/drawingml/2006/main" sz="4450" i="1">
                    <a:solidFill>
                      <a:srgbClr val="182C6A"/>
                    </a:solidFill>
                    <a:latin typeface="Cambria Math" panose="02040503050406030204" pitchFamily="18" charset="0"/>
                  </a:rPr>
                  <m:t>=</m:t>
                </m:r>
                <m:r>
                  <m:rPr>
                    <m:sty m:val="p"/>
                  </m:rP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P</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0</m:t>
                </m:r>
                <m:r>
                  <a:rPr xmlns:a="http://schemas.openxmlformats.org/drawingml/2006/main" sz="4450" i="1">
                    <a:solidFill>
                      <a:srgbClr val="182C6A"/>
                    </a:solidFill>
                    <a:latin typeface="Cambria Math" panose="02040503050406030204" pitchFamily="18" charset="0"/>
                  </a:rPr>
                  <m:t>)</m:t>
                </m:r>
              </m:oMath>
            </a14:m>
            <a:endParaRPr b="0"/>
          </a:p>
          <a:p>
            <a:pPr algn="l">
              <a:defRPr>
                <a:solidFill>
                  <a:srgbClr val="182C6A"/>
                </a:solidFill>
                <a:latin typeface="Tajawal Medium"/>
                <a:ea typeface="Tajawal Medium"/>
                <a:cs typeface="Tajawal Medium"/>
                <a:sym typeface="Tajawal Medium"/>
              </a:defRPr>
            </a:pPr>
            <a:r>
              <a:t>Note: when </a:t>
            </a:r>
            <a14:m>
              <m:oMath>
                <m:sSub>
                  <m:e>
                    <m:r>
                      <a:rPr xmlns:a="http://schemas.openxmlformats.org/drawingml/2006/main" sz="4550" i="1">
                        <a:solidFill>
                          <a:srgbClr val="182C6A"/>
                        </a:solidFill>
                        <a:latin typeface="Cambria Math" panose="02040503050406030204" pitchFamily="18" charset="0"/>
                      </a:rPr>
                      <m:t>ϵ</m:t>
                    </m:r>
                  </m:e>
                  <m:sub>
                    <m:r>
                      <a:rPr xmlns:a="http://schemas.openxmlformats.org/drawingml/2006/main" sz="4550" i="1">
                        <a:solidFill>
                          <a:srgbClr val="182C6A"/>
                        </a:solidFill>
                        <a:latin typeface="Cambria Math" panose="02040503050406030204" pitchFamily="18" charset="0"/>
                      </a:rPr>
                      <m:t>d</m:t>
                    </m:r>
                  </m:sub>
                </m:sSub>
                <m:r>
                  <a:rPr xmlns:a="http://schemas.openxmlformats.org/drawingml/2006/main" sz="4550" i="1">
                    <a:solidFill>
                      <a:srgbClr val="182C6A"/>
                    </a:solidFill>
                    <a:latin typeface="Cambria Math" panose="02040503050406030204" pitchFamily="18" charset="0"/>
                  </a:rPr>
                  <m:t>&lt;</m:t>
                </m:r>
                <m: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1,</m:t>
                </m:r>
                <m:r>
                  <a:rPr xmlns:a="http://schemas.openxmlformats.org/drawingml/2006/main" sz="4550" i="1">
                    <a:solidFill>
                      <a:srgbClr val="182C6A"/>
                    </a:solidFill>
                    <a:latin typeface="Cambria Math" panose="02040503050406030204" pitchFamily="18" charset="0"/>
                  </a:rPr>
                  <m:t>|</m:t>
                </m:r>
                <m:sSub>
                  <m:e>
                    <m:r>
                      <a:rPr xmlns:a="http://schemas.openxmlformats.org/drawingml/2006/main" sz="4550" i="1">
                        <a:solidFill>
                          <a:srgbClr val="182C6A"/>
                        </a:solidFill>
                        <a:latin typeface="Cambria Math" panose="02040503050406030204" pitchFamily="18" charset="0"/>
                      </a:rPr>
                      <m:t>ϵ</m:t>
                    </m:r>
                  </m:e>
                  <m:sub>
                    <m:r>
                      <a:rPr xmlns:a="http://schemas.openxmlformats.org/drawingml/2006/main" sz="4550" i="1">
                        <a:solidFill>
                          <a:srgbClr val="182C6A"/>
                        </a:solidFill>
                        <a:latin typeface="Cambria Math" panose="02040503050406030204" pitchFamily="18" charset="0"/>
                      </a:rPr>
                      <m:t>d</m:t>
                    </m:r>
                  </m:sub>
                </m:sSub>
                <m: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&gt;</m:t>
                </m:r>
                <m:r>
                  <a:rPr xmlns:a="http://schemas.openxmlformats.org/drawingml/2006/main" sz="4550" i="1">
                    <a:solidFill>
                      <a:srgbClr val="182C6A"/>
                    </a:solidFill>
                    <a:latin typeface="Cambria Math" panose="02040503050406030204" pitchFamily="18" charset="0"/>
                  </a:rPr>
                  <m:t>1</m:t>
                </m:r>
              </m:oMath>
            </a14:m>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4" name="TextBox 2"/>
          <p:cNvSpPr txBox="1"/>
          <p:nvPr/>
        </p:nvSpPr>
        <p:spPr>
          <a:xfrm>
            <a:off x="4888849" y="1324882"/>
            <a:ext cx="13582093"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Coefficient of price elasticity of demand</a:t>
            </a:r>
          </a:p>
        </p:txBody>
      </p:sp>
      <p:sp>
        <p:nvSpPr>
          <p:cNvPr id="275" name="TextBox 7"/>
          <p:cNvSpPr txBox="1"/>
          <p:nvPr/>
        </p:nvSpPr>
        <p:spPr>
          <a:xfrm>
            <a:off x="2592215" y="4344529"/>
            <a:ext cx="20916724" cy="589449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Coefficient of price elasticity of demand:</a:t>
            </a:r>
          </a:p>
          <a:p>
            <a:pPr algn="l">
              <a:lnSpc>
                <a:spcPct val="130500"/>
              </a:lnSpc>
              <a:defRPr>
                <a:solidFill>
                  <a:srgbClr val="182C6A"/>
                </a:solidFill>
                <a:latin typeface="Tajawal Medium"/>
                <a:ea typeface="Tajawal Medium"/>
                <a:cs typeface="Tajawal Medium"/>
                <a:sym typeface="Tajawal Medium"/>
              </a:defRPr>
            </a:pPr>
          </a:p>
          <a:p>
            <a:pPr lvl="3" marL="571500" indent="-571500" algn="l">
              <a:lnSpc>
                <a:spcPct val="130500"/>
              </a:lnSpc>
              <a:buSzPct val="100000"/>
              <a:buFont typeface="Arial"/>
              <a:buChar char="•"/>
              <a:defRPr b="1">
                <a:solidFill>
                  <a:srgbClr val="182C6A"/>
                </a:solidFill>
                <a:latin typeface="Tajawal Medium"/>
                <a:ea typeface="Tajawal Medium"/>
                <a:cs typeface="Tajawal Medium"/>
                <a:sym typeface="Tajawal Medium"/>
              </a:defRPr>
            </a:pPr>
            <a:r>
              <a:t>Inelastic demand </a:t>
            </a:r>
            <a14:m>
              <m:oMath>
                <m: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1</m:t>
                </m:r>
                <m:r>
                  <a:rPr xmlns:a="http://schemas.openxmlformats.org/drawingml/2006/main" sz="4550" i="1">
                    <a:solidFill>
                      <a:srgbClr val="182C6A"/>
                    </a:solidFill>
                    <a:latin typeface="Cambria Math" panose="02040503050406030204" pitchFamily="18" charset="0"/>
                  </a:rPr>
                  <m:t>&lt;</m:t>
                </m:r>
                <m:sSub>
                  <m:e>
                    <m:r>
                      <a:rPr xmlns:a="http://schemas.openxmlformats.org/drawingml/2006/main" sz="4550" i="1">
                        <a:solidFill>
                          <a:srgbClr val="182C6A"/>
                        </a:solidFill>
                        <a:latin typeface="Cambria Math" panose="02040503050406030204" pitchFamily="18" charset="0"/>
                      </a:rPr>
                      <m:t>ϵ</m:t>
                    </m:r>
                  </m:e>
                  <m:sub>
                    <m:r>
                      <a:rPr xmlns:a="http://schemas.openxmlformats.org/drawingml/2006/main" sz="4550" i="1">
                        <a:solidFill>
                          <a:srgbClr val="182C6A"/>
                        </a:solidFill>
                        <a:latin typeface="Cambria Math" panose="02040503050406030204" pitchFamily="18" charset="0"/>
                      </a:rPr>
                      <m:t>d</m:t>
                    </m:r>
                  </m:sub>
                </m:sSub>
                <m:r>
                  <a:rPr xmlns:a="http://schemas.openxmlformats.org/drawingml/2006/main" sz="4550" i="1">
                    <a:solidFill>
                      <a:srgbClr val="182C6A"/>
                    </a:solidFill>
                    <a:latin typeface="Cambria Math" panose="02040503050406030204" pitchFamily="18" charset="0"/>
                  </a:rPr>
                  <m:t>&lt;</m:t>
                </m:r>
                <m:r>
                  <a:rPr xmlns:a="http://schemas.openxmlformats.org/drawingml/2006/main" sz="4550" i="1">
                    <a:solidFill>
                      <a:srgbClr val="182C6A"/>
                    </a:solidFill>
                    <a:latin typeface="Cambria Math" panose="02040503050406030204" pitchFamily="18" charset="0"/>
                  </a:rPr>
                  <m:t>0</m:t>
                </m:r>
              </m:oMath>
            </a14:m>
            <a:r>
              <a:rPr b="0"/>
              <a:t>: demand is weakly responsive to changes in price. that is, the percentage change in demand is less than the percentage change in price. When </a:t>
            </a:r>
            <a14:m>
              <m:oMath>
                <m:sSub>
                  <m:e>
                    <m:r>
                      <a:rPr xmlns:a="http://schemas.openxmlformats.org/drawingml/2006/main" sz="4550" i="1">
                        <a:solidFill>
                          <a:srgbClr val="182C6A"/>
                        </a:solidFill>
                        <a:latin typeface="Cambria Math" panose="02040503050406030204" pitchFamily="18" charset="0"/>
                      </a:rPr>
                      <m:t>ϵ</m:t>
                    </m:r>
                  </m:e>
                  <m:sub>
                    <m:r>
                      <a:rPr xmlns:a="http://schemas.openxmlformats.org/drawingml/2006/main" sz="4550" i="1">
                        <a:solidFill>
                          <a:srgbClr val="182C6A"/>
                        </a:solidFill>
                        <a:latin typeface="Cambria Math" panose="02040503050406030204" pitchFamily="18" charset="0"/>
                      </a:rPr>
                      <m:t>d</m:t>
                    </m:r>
                  </m:sub>
                </m:sSub>
                <m:r>
                  <a:rPr xmlns:a="http://schemas.openxmlformats.org/drawingml/2006/main" sz="4550" i="1">
                    <a:solidFill>
                      <a:srgbClr val="182C6A"/>
                    </a:solidFill>
                    <a:latin typeface="Cambria Math" panose="02040503050406030204" pitchFamily="18" charset="0"/>
                  </a:rPr>
                  <m:t>=</m:t>
                </m:r>
                <m:r>
                  <a:rPr xmlns:a="http://schemas.openxmlformats.org/drawingml/2006/main" sz="4550" i="1">
                    <a:solidFill>
                      <a:srgbClr val="182C6A"/>
                    </a:solidFill>
                    <a:latin typeface="Cambria Math" panose="02040503050406030204" pitchFamily="18" charset="0"/>
                  </a:rPr>
                  <m:t>0</m:t>
                </m:r>
              </m:oMath>
            </a14:m>
            <a:r>
              <a:rPr b="0"/>
              <a:t>, demand for the good is perfectly inelastic. The demand function is vertical with slope =</a:t>
            </a:r>
            <a14:m>
              <m:oMath>
                <m:r>
                  <m:rPr>
                    <m:sty m:val="p"/>
                  </m:rPr>
                  <a:rPr xmlns:a="http://schemas.openxmlformats.org/drawingml/2006/main" sz="5250" i="1">
                    <a:solidFill>
                      <a:srgbClr val="182C6A"/>
                    </a:solidFill>
                    <a:latin typeface="Cambria Math" panose="02040503050406030204" pitchFamily="18" charset="0"/>
                  </a:rPr>
                  <m:t>∞</m:t>
                </m:r>
              </m:oMath>
            </a14:m>
            <a:r>
              <a:rPr b="0"/>
              <a:t>; that is, </a:t>
            </a:r>
            <a:endParaRPr b="0"/>
          </a:p>
          <a:p>
            <a:pPr algn="l">
              <a:lnSpc>
                <a:spcPct val="130500"/>
              </a:lnSpc>
              <a:defRPr b="1">
                <a:solidFill>
                  <a:srgbClr val="182C6A"/>
                </a:solidFill>
                <a:latin typeface="Tajawal Medium"/>
                <a:ea typeface="Tajawal Medium"/>
                <a:cs typeface="Tajawal Medium"/>
                <a:sym typeface="Tajawal Medium"/>
              </a:defRPr>
            </a:pPr>
            <a:r>
              <a:rPr b="0"/>
              <a:t>                                                   </a:t>
            </a:r>
            <a14:m>
              <m:oMath>
                <m:f>
                  <m:fPr>
                    <m:ctrlPr>
                      <a:rPr xmlns:a="http://schemas.openxmlformats.org/drawingml/2006/main" sz="4450" i="1">
                        <a:solidFill>
                          <a:srgbClr val="182C6A"/>
                        </a:solidFill>
                        <a:latin typeface="Cambria Math" panose="02040503050406030204" pitchFamily="18" charset="0"/>
                      </a:rPr>
                    </m:ctrlPr>
                    <m:type m:val="bar"/>
                  </m:fPr>
                  <m:num>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P</m:t>
                    </m:r>
                  </m:num>
                  <m:den>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den>
                </m:f>
                <m:r>
                  <a:rPr xmlns:a="http://schemas.openxmlformats.org/drawingml/2006/main" sz="4450" i="1">
                    <a:solidFill>
                      <a:srgbClr val="182C6A"/>
                    </a:solidFill>
                    <a:latin typeface="Cambria Math" panose="02040503050406030204" pitchFamily="18" charset="0"/>
                  </a:rPr>
                  <m:t>=</m:t>
                </m:r>
                <m:f>
                  <m:fPr>
                    <m:ctrlPr>
                      <a:rPr xmlns:a="http://schemas.openxmlformats.org/drawingml/2006/main" sz="4450" i="1">
                        <a:solidFill>
                          <a:srgbClr val="182C6A"/>
                        </a:solidFill>
                        <a:latin typeface="Cambria Math" panose="02040503050406030204" pitchFamily="18" charset="0"/>
                      </a:rPr>
                    </m:ctrlPr>
                    <m:type m:val="bar"/>
                  </m:fPr>
                  <m:num>
                    <m:r>
                      <m:rPr>
                        <m:sty m:val="p"/>
                      </m:rPr>
                      <a:rPr xmlns:a="http://schemas.openxmlformats.org/drawingml/2006/main" sz="4450" i="1">
                        <a:solidFill>
                          <a:srgbClr val="182C6A"/>
                        </a:solidFill>
                        <a:latin typeface="Cambria Math" panose="02040503050406030204" pitchFamily="18" charset="0"/>
                      </a:rPr>
                      <m:t>∞</m:t>
                    </m:r>
                  </m:num>
                  <m:den>
                    <m:r>
                      <a:rPr xmlns:a="http://schemas.openxmlformats.org/drawingml/2006/main" sz="4450" i="1">
                        <a:solidFill>
                          <a:srgbClr val="182C6A"/>
                        </a:solidFill>
                        <a:latin typeface="Cambria Math" panose="02040503050406030204" pitchFamily="18" charset="0"/>
                      </a:rPr>
                      <m:t>1</m:t>
                    </m:r>
                  </m:den>
                </m:f>
                <m:r>
                  <a:rPr xmlns:a="http://schemas.openxmlformats.org/drawingml/2006/main" sz="4450" i="1">
                    <a:solidFill>
                      <a:srgbClr val="182C6A"/>
                    </a:solidFill>
                    <a:latin typeface="Cambria Math" panose="02040503050406030204" pitchFamily="18" charset="0"/>
                  </a:rPr>
                  <m:t>→</m:t>
                </m:r>
                <m:f>
                  <m:fPr>
                    <m:ctrlPr>
                      <a:rPr xmlns:a="http://schemas.openxmlformats.org/drawingml/2006/main" sz="4450" i="1">
                        <a:solidFill>
                          <a:srgbClr val="182C6A"/>
                        </a:solidFill>
                        <a:latin typeface="Cambria Math" panose="02040503050406030204" pitchFamily="18" charset="0"/>
                      </a:rPr>
                    </m:ctrlPr>
                    <m:type m:val="bar"/>
                  </m:fPr>
                  <m:num>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num>
                  <m:den>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P</m:t>
                    </m:r>
                  </m:den>
                </m:f>
                <m:r>
                  <a:rPr xmlns:a="http://schemas.openxmlformats.org/drawingml/2006/main" sz="4450" i="1">
                    <a:solidFill>
                      <a:srgbClr val="182C6A"/>
                    </a:solidFill>
                    <a:latin typeface="Cambria Math" panose="02040503050406030204" pitchFamily="18" charset="0"/>
                  </a:rPr>
                  <m:t>=</m:t>
                </m:r>
                <m:f>
                  <m:fPr>
                    <m:ctrlPr>
                      <a:rPr xmlns:a="http://schemas.openxmlformats.org/drawingml/2006/main" sz="4450" i="1">
                        <a:solidFill>
                          <a:srgbClr val="182C6A"/>
                        </a:solidFill>
                        <a:latin typeface="Cambria Math" panose="02040503050406030204" pitchFamily="18" charset="0"/>
                      </a:rPr>
                    </m:ctrlPr>
                    <m:type m:val="bar"/>
                  </m:fPr>
                  <m:num>
                    <m:r>
                      <a:rPr xmlns:a="http://schemas.openxmlformats.org/drawingml/2006/main" sz="4450" i="1">
                        <a:solidFill>
                          <a:srgbClr val="182C6A"/>
                        </a:solidFill>
                        <a:latin typeface="Cambria Math" panose="02040503050406030204" pitchFamily="18" charset="0"/>
                      </a:rPr>
                      <m:t>1</m:t>
                    </m:r>
                  </m:num>
                  <m:den>
                    <m:r>
                      <m:rPr>
                        <m:sty m:val="p"/>
                      </m:rPr>
                      <a:rPr xmlns:a="http://schemas.openxmlformats.org/drawingml/2006/main" sz="4450" i="1">
                        <a:solidFill>
                          <a:srgbClr val="182C6A"/>
                        </a:solidFill>
                        <a:latin typeface="Cambria Math" panose="02040503050406030204" pitchFamily="18" charset="0"/>
                      </a:rPr>
                      <m:t>∞</m:t>
                    </m:r>
                  </m:den>
                </m:f>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0</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Q</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0</m:t>
                </m:r>
                <m:r>
                  <a:rPr xmlns:a="http://schemas.openxmlformats.org/drawingml/2006/main" sz="4450" i="1">
                    <a:solidFill>
                      <a:srgbClr val="182C6A"/>
                    </a:solidFill>
                    <a:latin typeface="Cambria Math" panose="02040503050406030204" pitchFamily="18" charset="0"/>
                  </a:rPr>
                  <m:t>)</m:t>
                </m:r>
              </m:oMath>
            </a14:m>
            <a:endParaRPr b="0"/>
          </a:p>
          <a:p>
            <a:pPr algn="l">
              <a:defRPr>
                <a:solidFill>
                  <a:srgbClr val="182C6A"/>
                </a:solidFill>
                <a:latin typeface="Tajawal Medium"/>
                <a:ea typeface="Tajawal Medium"/>
                <a:cs typeface="Tajawal Medium"/>
                <a:sym typeface="Tajawal Medium"/>
              </a:defRPr>
            </a:pPr>
            <a:r>
              <a:t>Note: when </a:t>
            </a:r>
            <a14:m>
              <m:oMath>
                <m:r>
                  <a:rPr xmlns:a="http://schemas.openxmlformats.org/drawingml/2006/main" sz="4800" i="1">
                    <a:solidFill>
                      <a:srgbClr val="182C6A"/>
                    </a:solidFill>
                    <a:latin typeface="Cambria Math" panose="02040503050406030204" pitchFamily="18" charset="0"/>
                  </a:rPr>
                  <m:t>|</m:t>
                </m:r>
                <m:sSub>
                  <m:e>
                    <m:r>
                      <a:rPr xmlns:a="http://schemas.openxmlformats.org/drawingml/2006/main" sz="4800" i="1">
                        <a:solidFill>
                          <a:srgbClr val="182C6A"/>
                        </a:solidFill>
                        <a:latin typeface="Cambria Math" panose="02040503050406030204" pitchFamily="18" charset="0"/>
                      </a:rPr>
                      <m:t>ϵ</m:t>
                    </m:r>
                  </m:e>
                  <m:sub>
                    <m:r>
                      <a:rPr xmlns:a="http://schemas.openxmlformats.org/drawingml/2006/main" sz="4800" i="1">
                        <a:solidFill>
                          <a:srgbClr val="182C6A"/>
                        </a:solidFill>
                        <a:latin typeface="Cambria Math" panose="02040503050406030204" pitchFamily="18" charset="0"/>
                      </a:rPr>
                      <m:t>d</m:t>
                    </m:r>
                  </m:sub>
                </m:sSub>
                <m:r>
                  <a:rPr xmlns:a="http://schemas.openxmlformats.org/drawingml/2006/main" sz="4800" i="1">
                    <a:solidFill>
                      <a:srgbClr val="182C6A"/>
                    </a:solidFill>
                    <a:latin typeface="Cambria Math" panose="02040503050406030204" pitchFamily="18" charset="0"/>
                  </a:rPr>
                  <m:t>|</m:t>
                </m:r>
                <m:r>
                  <a:rPr xmlns:a="http://schemas.openxmlformats.org/drawingml/2006/main" sz="4800" i="1">
                    <a:solidFill>
                      <a:srgbClr val="182C6A"/>
                    </a:solidFill>
                    <a:latin typeface="Cambria Math" panose="02040503050406030204" pitchFamily="18" charset="0"/>
                  </a:rPr>
                  <m:t>&lt;</m:t>
                </m:r>
                <m:r>
                  <a:rPr xmlns:a="http://schemas.openxmlformats.org/drawingml/2006/main" sz="4800" i="1">
                    <a:solidFill>
                      <a:srgbClr val="182C6A"/>
                    </a:solidFill>
                    <a:latin typeface="Cambria Math" panose="02040503050406030204" pitchFamily="18" charset="0"/>
                  </a:rPr>
                  <m:t>1</m:t>
                </m:r>
              </m:oMath>
            </a14:m>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78" name="Image" descr="Image"/>
          <p:cNvPicPr>
            <a:picLocks noChangeAspect="1"/>
          </p:cNvPicPr>
          <p:nvPr/>
        </p:nvPicPr>
        <p:blipFill>
          <a:blip r:embed="rId2">
            <a:extLst/>
          </a:blip>
          <a:stretch>
            <a:fillRect/>
          </a:stretch>
        </p:blipFill>
        <p:spPr>
          <a:xfrm>
            <a:off x="11703248" y="7625937"/>
            <a:ext cx="11080484" cy="3970014"/>
          </a:xfrm>
          <a:prstGeom prst="rect">
            <a:avLst/>
          </a:prstGeom>
          <a:ln w="12700">
            <a:miter lim="400000"/>
          </a:ln>
        </p:spPr>
      </p:pic>
      <p:sp>
        <p:nvSpPr>
          <p:cNvPr id="279" name="TextBox 2"/>
          <p:cNvSpPr txBox="1"/>
          <p:nvPr/>
        </p:nvSpPr>
        <p:spPr>
          <a:xfrm>
            <a:off x="4888849" y="1324882"/>
            <a:ext cx="13582093" cy="942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Coefficient of price elasticity of demand</a:t>
            </a:r>
          </a:p>
        </p:txBody>
      </p:sp>
      <p:sp>
        <p:nvSpPr>
          <p:cNvPr id="280" name="TextBox 7"/>
          <p:cNvSpPr txBox="1"/>
          <p:nvPr/>
        </p:nvSpPr>
        <p:spPr>
          <a:xfrm>
            <a:off x="2592215" y="4344529"/>
            <a:ext cx="20916724" cy="322557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b="1">
                <a:solidFill>
                  <a:srgbClr val="182C6A"/>
                </a:solidFill>
                <a:latin typeface="Tajawal Medium"/>
                <a:ea typeface="Tajawal Medium"/>
                <a:cs typeface="Tajawal Medium"/>
                <a:sym typeface="Tajawal Medium"/>
              </a:defRPr>
            </a:pPr>
            <a:r>
              <a:t>Coefficient of price elasticity of demand</a:t>
            </a:r>
          </a:p>
          <a:p>
            <a:pPr algn="l">
              <a:lnSpc>
                <a:spcPct val="130500"/>
              </a:lnSpc>
              <a:defRPr b="1">
                <a:solidFill>
                  <a:srgbClr val="182C6A"/>
                </a:solidFill>
                <a:latin typeface="Tajawal Medium"/>
                <a:ea typeface="Tajawal Medium"/>
                <a:cs typeface="Tajawal Medium"/>
                <a:sym typeface="Tajawal Medium"/>
              </a:defRPr>
            </a:pPr>
          </a:p>
          <a:p>
            <a:pPr lvl="3" marL="571500" indent="-571500" algn="l">
              <a:lnSpc>
                <a:spcPct val="130500"/>
              </a:lnSpc>
              <a:buSzPct val="100000"/>
              <a:buFont typeface="Arial"/>
              <a:buChar char="•"/>
              <a:defRPr b="1">
                <a:solidFill>
                  <a:srgbClr val="182C6A"/>
                </a:solidFill>
                <a:latin typeface="Tajawal Medium"/>
                <a:ea typeface="Tajawal Medium"/>
                <a:cs typeface="Tajawal Medium"/>
                <a:sym typeface="Tajawal Medium"/>
              </a:defRPr>
            </a:pPr>
            <a:r>
              <a:t>Unit elastic demand </a:t>
            </a:r>
            <a14:m>
              <m:oMath>
                <m:sSub>
                  <m:e>
                    <m:r>
                      <a:rPr xmlns:a="http://schemas.openxmlformats.org/drawingml/2006/main" sz="4650" i="1">
                        <a:solidFill>
                          <a:srgbClr val="182C6A"/>
                        </a:solidFill>
                        <a:latin typeface="Cambria Math" panose="02040503050406030204" pitchFamily="18" charset="0"/>
                      </a:rPr>
                      <m:t>ϵ</m:t>
                    </m:r>
                  </m:e>
                  <m:sub>
                    <m:r>
                      <a:rPr xmlns:a="http://schemas.openxmlformats.org/drawingml/2006/main" sz="4650" i="1">
                        <a:solidFill>
                          <a:srgbClr val="182C6A"/>
                        </a:solidFill>
                        <a:latin typeface="Cambria Math" panose="02040503050406030204" pitchFamily="18" charset="0"/>
                      </a:rPr>
                      <m:t>d</m:t>
                    </m:r>
                  </m:sub>
                </m:sSub>
                <m:r>
                  <a:rPr xmlns:a="http://schemas.openxmlformats.org/drawingml/2006/main" sz="4650" i="1">
                    <a:solidFill>
                      <a:srgbClr val="182C6A"/>
                    </a:solidFill>
                    <a:latin typeface="Cambria Math" panose="02040503050406030204" pitchFamily="18" charset="0"/>
                  </a:rPr>
                  <m:t>=</m:t>
                </m:r>
                <m:r>
                  <a:rPr xmlns:a="http://schemas.openxmlformats.org/drawingml/2006/main" sz="4650" i="1">
                    <a:solidFill>
                      <a:srgbClr val="182C6A"/>
                    </a:solidFill>
                    <a:latin typeface="Cambria Math" panose="02040503050406030204" pitchFamily="18" charset="0"/>
                  </a:rPr>
                  <m:t>-</m:t>
                </m:r>
                <m:r>
                  <a:rPr xmlns:a="http://schemas.openxmlformats.org/drawingml/2006/main" sz="4650" i="1">
                    <a:solidFill>
                      <a:srgbClr val="182C6A"/>
                    </a:solidFill>
                    <a:latin typeface="Cambria Math" panose="02040503050406030204" pitchFamily="18" charset="0"/>
                  </a:rPr>
                  <m:t>1</m:t>
                </m:r>
              </m:oMath>
            </a14:m>
            <a:r>
              <a:rPr b="0"/>
              <a:t>: the percentage change in demand is equal to -1. The numerical scale for the coefficient of price elasticity of demand is shown in Figure 2.36. </a:t>
            </a:r>
            <a:endParaRPr b="0"/>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3"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Arc price elasticity of demand </a:t>
            </a:r>
          </a:p>
        </p:txBody>
      </p:sp>
      <p:sp>
        <p:nvSpPr>
          <p:cNvPr id="284" name="TextBox 7"/>
          <p:cNvSpPr txBox="1"/>
          <p:nvPr/>
        </p:nvSpPr>
        <p:spPr>
          <a:xfrm>
            <a:off x="2592215" y="4344529"/>
            <a:ext cx="19804459" cy="713739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Arc price elasticity of demand </a:t>
            </a:r>
            <a:r>
              <a:t>measures the elasticity of demand over an interval on the demand function. Instead of using the price and quantity at a point as in point elasticity, arc elasticity uses the average of the prices and quantities </a:t>
            </a:r>
            <a:r>
              <a:rPr u="sng"/>
              <a:t>at the beginning and end of the stated interval: </a:t>
            </a:r>
          </a:p>
          <a:p>
            <a:pPr algn="l">
              <a:lnSpc>
                <a:spcPct val="130500"/>
              </a:lnSpc>
              <a:defRPr>
                <a:solidFill>
                  <a:srgbClr val="182C6A"/>
                </a:solidFill>
                <a:latin typeface="Tajawal Medium"/>
                <a:ea typeface="Tajawal Medium"/>
                <a:cs typeface="Tajawal Medium"/>
                <a:sym typeface="Tajawal Medium"/>
              </a:defRPr>
            </a:pPr>
            <a:r>
              <a:t>                                             </a:t>
            </a:r>
            <a14:m>
              <m:oMath>
                <m:sSub>
                  <m:e>
                    <m:r>
                      <a:rPr xmlns:a="http://schemas.openxmlformats.org/drawingml/2006/main" sz="4350" i="1">
                        <a:solidFill>
                          <a:srgbClr val="182C6A"/>
                        </a:solidFill>
                        <a:latin typeface="Cambria Math" panose="02040503050406030204" pitchFamily="18" charset="0"/>
                      </a:rPr>
                      <m:t>ϵ</m:t>
                    </m:r>
                  </m:e>
                  <m:sub>
                    <m:r>
                      <a:rPr xmlns:a="http://schemas.openxmlformats.org/drawingml/2006/main" sz="4350" i="1">
                        <a:solidFill>
                          <a:srgbClr val="182C6A"/>
                        </a:solidFill>
                        <a:latin typeface="Cambria Math" panose="02040503050406030204" pitchFamily="18" charset="0"/>
                      </a:rPr>
                      <m:t>d</m:t>
                    </m:r>
                  </m:sub>
                </m:sSub>
                <m:r>
                  <a:rPr xmlns:a="http://schemas.openxmlformats.org/drawingml/2006/main" sz="4350" i="1">
                    <a:solidFill>
                      <a:srgbClr val="182C6A"/>
                    </a:solidFill>
                    <a:latin typeface="Cambria Math" panose="02040503050406030204" pitchFamily="18" charset="0"/>
                  </a:rPr>
                  <m:t>=</m:t>
                </m:r>
                <m:f>
                  <m:fPr>
                    <m:ctrlPr>
                      <a:rPr xmlns:a="http://schemas.openxmlformats.org/drawingml/2006/main" sz="4350" i="1">
                        <a:solidFill>
                          <a:srgbClr val="182C6A"/>
                        </a:solidFill>
                        <a:latin typeface="Cambria Math" panose="02040503050406030204" pitchFamily="18" charset="0"/>
                      </a:rPr>
                    </m:ctrlPr>
                    <m:type m:val="bar"/>
                  </m:fPr>
                  <m:num>
                    <m:r>
                      <m:rPr>
                        <m:sty m:val="p"/>
                      </m:rPr>
                      <a:rPr xmlns:a="http://schemas.openxmlformats.org/drawingml/2006/main" sz="4350" i="1">
                        <a:solidFill>
                          <a:srgbClr val="182C6A"/>
                        </a:solidFill>
                        <a:latin typeface="Cambria Math" panose="02040503050406030204" pitchFamily="18" charset="0"/>
                      </a:rPr>
                      <m:t>Δ</m:t>
                    </m:r>
                    <m:r>
                      <a:rPr xmlns:a="http://schemas.openxmlformats.org/drawingml/2006/main" sz="4350" i="1">
                        <a:solidFill>
                          <a:srgbClr val="182C6A"/>
                        </a:solidFill>
                        <a:latin typeface="Cambria Math" panose="02040503050406030204" pitchFamily="18" charset="0"/>
                      </a:rPr>
                      <m:t>Q</m:t>
                    </m:r>
                  </m:num>
                  <m:den>
                    <m:r>
                      <m:rPr>
                        <m:sty m:val="p"/>
                      </m:rPr>
                      <a:rPr xmlns:a="http://schemas.openxmlformats.org/drawingml/2006/main" sz="4350" i="1">
                        <a:solidFill>
                          <a:srgbClr val="182C6A"/>
                        </a:solidFill>
                        <a:latin typeface="Cambria Math" panose="02040503050406030204" pitchFamily="18" charset="0"/>
                      </a:rPr>
                      <m:t>Δ</m:t>
                    </m:r>
                    <m:r>
                      <a:rPr xmlns:a="http://schemas.openxmlformats.org/drawingml/2006/main" sz="4350" i="1">
                        <a:solidFill>
                          <a:srgbClr val="182C6A"/>
                        </a:solidFill>
                        <a:latin typeface="Cambria Math" panose="02040503050406030204" pitchFamily="18" charset="0"/>
                      </a:rPr>
                      <m:t>P</m:t>
                    </m:r>
                  </m:den>
                </m:f>
                <m:r>
                  <a:rPr xmlns:a="http://schemas.openxmlformats.org/drawingml/2006/main" sz="4350" i="1">
                    <a:solidFill>
                      <a:srgbClr val="182C6A"/>
                    </a:solidFill>
                    <a:latin typeface="Cambria Math" panose="02040503050406030204" pitchFamily="18" charset="0"/>
                  </a:rPr>
                  <m:t>.</m:t>
                </m:r>
                <m:f>
                  <m:fPr>
                    <m:ctrlPr>
                      <a:rPr xmlns:a="http://schemas.openxmlformats.org/drawingml/2006/main" sz="4350" i="1">
                        <a:solidFill>
                          <a:srgbClr val="182C6A"/>
                        </a:solidFill>
                        <a:latin typeface="Cambria Math" panose="02040503050406030204" pitchFamily="18" charset="0"/>
                      </a:rPr>
                    </m:ctrlPr>
                    <m:type m:val="bar"/>
                  </m:fPr>
                  <m:num>
                    <m:f>
                      <m:fPr>
                        <m:ctrlPr>
                          <a:rPr xmlns:a="http://schemas.openxmlformats.org/drawingml/2006/main" sz="4350" i="1">
                            <a:solidFill>
                              <a:srgbClr val="182C6A"/>
                            </a:solidFill>
                            <a:latin typeface="Cambria Math" panose="02040503050406030204" pitchFamily="18" charset="0"/>
                          </a:rPr>
                        </m:ctrlPr>
                        <m:type m:val="bar"/>
                      </m:fPr>
                      <m:num>
                        <m:r>
                          <a:rPr xmlns:a="http://schemas.openxmlformats.org/drawingml/2006/main" sz="4350" i="1">
                            <a:solidFill>
                              <a:srgbClr val="182C6A"/>
                            </a:solidFill>
                            <a:latin typeface="Cambria Math" panose="02040503050406030204" pitchFamily="18" charset="0"/>
                          </a:rPr>
                          <m:t>1</m:t>
                        </m:r>
                      </m:num>
                      <m:den>
                        <m:r>
                          <a:rPr xmlns:a="http://schemas.openxmlformats.org/drawingml/2006/main" sz="4350" i="1">
                            <a:solidFill>
                              <a:srgbClr val="182C6A"/>
                            </a:solidFill>
                            <a:latin typeface="Cambria Math" panose="02040503050406030204" pitchFamily="18" charset="0"/>
                          </a:rPr>
                          <m:t>2</m:t>
                        </m:r>
                      </m:den>
                    </m:f>
                    <m:r>
                      <a:rPr xmlns:a="http://schemas.openxmlformats.org/drawingml/2006/main" sz="4350" i="1">
                        <a:solidFill>
                          <a:srgbClr val="182C6A"/>
                        </a:solidFill>
                        <a:latin typeface="Cambria Math" panose="02040503050406030204" pitchFamily="18" charset="0"/>
                      </a:rPr>
                      <m:t>[</m:t>
                    </m:r>
                    <m:sSub>
                      <m:e>
                        <m:r>
                          <a:rPr xmlns:a="http://schemas.openxmlformats.org/drawingml/2006/main" sz="4350" i="1">
                            <a:solidFill>
                              <a:srgbClr val="182C6A"/>
                            </a:solidFill>
                            <a:latin typeface="Cambria Math" panose="02040503050406030204" pitchFamily="18" charset="0"/>
                          </a:rPr>
                          <m:t>P</m:t>
                        </m:r>
                      </m:e>
                      <m:sub>
                        <m:r>
                          <a:rPr xmlns:a="http://schemas.openxmlformats.org/drawingml/2006/main" sz="4350" i="1">
                            <a:solidFill>
                              <a:srgbClr val="182C6A"/>
                            </a:solidFill>
                            <a:latin typeface="Cambria Math" panose="02040503050406030204" pitchFamily="18" charset="0"/>
                          </a:rPr>
                          <m:t>1</m:t>
                        </m:r>
                      </m:sub>
                    </m:sSub>
                    <m:r>
                      <a:rPr xmlns:a="http://schemas.openxmlformats.org/drawingml/2006/main" sz="4350" i="1">
                        <a:solidFill>
                          <a:srgbClr val="182C6A"/>
                        </a:solidFill>
                        <a:latin typeface="Cambria Math" panose="02040503050406030204" pitchFamily="18" charset="0"/>
                      </a:rPr>
                      <m:t>+</m:t>
                    </m:r>
                    <m:sSub>
                      <m:e>
                        <m:r>
                          <a:rPr xmlns:a="http://schemas.openxmlformats.org/drawingml/2006/main" sz="4350" i="1">
                            <a:solidFill>
                              <a:srgbClr val="182C6A"/>
                            </a:solidFill>
                            <a:latin typeface="Cambria Math" panose="02040503050406030204" pitchFamily="18" charset="0"/>
                          </a:rPr>
                          <m:t>P</m:t>
                        </m:r>
                      </m:e>
                      <m:sub>
                        <m:r>
                          <a:rPr xmlns:a="http://schemas.openxmlformats.org/drawingml/2006/main" sz="4350" i="1">
                            <a:solidFill>
                              <a:srgbClr val="182C6A"/>
                            </a:solidFill>
                            <a:latin typeface="Cambria Math" panose="02040503050406030204" pitchFamily="18" charset="0"/>
                          </a:rPr>
                          <m:t>2</m:t>
                        </m:r>
                      </m:sub>
                    </m:sSub>
                    <m:r>
                      <a:rPr xmlns:a="http://schemas.openxmlformats.org/drawingml/2006/main" sz="4350" i="1">
                        <a:solidFill>
                          <a:srgbClr val="182C6A"/>
                        </a:solidFill>
                        <a:latin typeface="Cambria Math" panose="02040503050406030204" pitchFamily="18" charset="0"/>
                      </a:rPr>
                      <m:t>]</m:t>
                    </m:r>
                  </m:num>
                  <m:den>
                    <m:f>
                      <m:fPr>
                        <m:ctrlPr>
                          <a:rPr xmlns:a="http://schemas.openxmlformats.org/drawingml/2006/main" sz="4350" i="1">
                            <a:solidFill>
                              <a:srgbClr val="182C6A"/>
                            </a:solidFill>
                            <a:latin typeface="Cambria Math" panose="02040503050406030204" pitchFamily="18" charset="0"/>
                          </a:rPr>
                        </m:ctrlPr>
                        <m:type m:val="bar"/>
                      </m:fPr>
                      <m:num>
                        <m:r>
                          <a:rPr xmlns:a="http://schemas.openxmlformats.org/drawingml/2006/main" sz="4350" i="1">
                            <a:solidFill>
                              <a:srgbClr val="182C6A"/>
                            </a:solidFill>
                            <a:latin typeface="Cambria Math" panose="02040503050406030204" pitchFamily="18" charset="0"/>
                          </a:rPr>
                          <m:t>1</m:t>
                        </m:r>
                      </m:num>
                      <m:den>
                        <m:r>
                          <a:rPr xmlns:a="http://schemas.openxmlformats.org/drawingml/2006/main" sz="4350" i="1">
                            <a:solidFill>
                              <a:srgbClr val="182C6A"/>
                            </a:solidFill>
                            <a:latin typeface="Cambria Math" panose="02040503050406030204" pitchFamily="18" charset="0"/>
                          </a:rPr>
                          <m:t>2</m:t>
                        </m:r>
                      </m:den>
                    </m:f>
                    <m:r>
                      <a:rPr xmlns:a="http://schemas.openxmlformats.org/drawingml/2006/main" sz="4350" i="1">
                        <a:solidFill>
                          <a:srgbClr val="182C6A"/>
                        </a:solidFill>
                        <a:latin typeface="Cambria Math" panose="02040503050406030204" pitchFamily="18" charset="0"/>
                      </a:rPr>
                      <m:t>[</m:t>
                    </m:r>
                    <m:sSub>
                      <m:e>
                        <m:r>
                          <a:rPr xmlns:a="http://schemas.openxmlformats.org/drawingml/2006/main" sz="4350" i="1">
                            <a:solidFill>
                              <a:srgbClr val="182C6A"/>
                            </a:solidFill>
                            <a:latin typeface="Cambria Math" panose="02040503050406030204" pitchFamily="18" charset="0"/>
                          </a:rPr>
                          <m:t>Q</m:t>
                        </m:r>
                      </m:e>
                      <m:sub>
                        <m:r>
                          <a:rPr xmlns:a="http://schemas.openxmlformats.org/drawingml/2006/main" sz="4350" i="1">
                            <a:solidFill>
                              <a:srgbClr val="182C6A"/>
                            </a:solidFill>
                            <a:latin typeface="Cambria Math" panose="02040503050406030204" pitchFamily="18" charset="0"/>
                          </a:rPr>
                          <m:t>1</m:t>
                        </m:r>
                      </m:sub>
                    </m:sSub>
                    <m:r>
                      <a:rPr xmlns:a="http://schemas.openxmlformats.org/drawingml/2006/main" sz="4350" i="1">
                        <a:solidFill>
                          <a:srgbClr val="182C6A"/>
                        </a:solidFill>
                        <a:latin typeface="Cambria Math" panose="02040503050406030204" pitchFamily="18" charset="0"/>
                      </a:rPr>
                      <m:t>+</m:t>
                    </m:r>
                    <m:sSub>
                      <m:e>
                        <m:r>
                          <a:rPr xmlns:a="http://schemas.openxmlformats.org/drawingml/2006/main" sz="4350" i="1">
                            <a:solidFill>
                              <a:srgbClr val="182C6A"/>
                            </a:solidFill>
                            <a:latin typeface="Cambria Math" panose="02040503050406030204" pitchFamily="18" charset="0"/>
                          </a:rPr>
                          <m:t>Q</m:t>
                        </m:r>
                      </m:e>
                      <m:sub>
                        <m:r>
                          <a:rPr xmlns:a="http://schemas.openxmlformats.org/drawingml/2006/main" sz="4350" i="1">
                            <a:solidFill>
                              <a:srgbClr val="182C6A"/>
                            </a:solidFill>
                            <a:latin typeface="Cambria Math" panose="02040503050406030204" pitchFamily="18" charset="0"/>
                          </a:rPr>
                          <m:t>2</m:t>
                        </m:r>
                      </m:sub>
                    </m:sSub>
                    <m:r>
                      <a:rPr xmlns:a="http://schemas.openxmlformats.org/drawingml/2006/main" sz="4350" i="1">
                        <a:solidFill>
                          <a:srgbClr val="182C6A"/>
                        </a:solidFill>
                        <a:latin typeface="Cambria Math" panose="02040503050406030204" pitchFamily="18" charset="0"/>
                      </a:rPr>
                      <m:t>]</m:t>
                    </m:r>
                  </m:den>
                </m:f>
              </m:oMath>
            </a14:m>
            <a:r>
              <a:t> =  </a:t>
            </a:r>
            <a14:m>
              <m:oMath>
                <m:f>
                  <m:fPr>
                    <m:ctrlPr>
                      <a:rPr xmlns:a="http://schemas.openxmlformats.org/drawingml/2006/main" sz="4350" i="1">
                        <a:solidFill>
                          <a:srgbClr val="182C6A"/>
                        </a:solidFill>
                        <a:latin typeface="Cambria Math" panose="02040503050406030204" pitchFamily="18" charset="0"/>
                      </a:rPr>
                    </m:ctrlPr>
                    <m:type m:val="bar"/>
                  </m:fPr>
                  <m:num>
                    <m:r>
                      <m:rPr>
                        <m:sty m:val="p"/>
                      </m:rPr>
                      <a:rPr xmlns:a="http://schemas.openxmlformats.org/drawingml/2006/main" sz="4350" i="1">
                        <a:solidFill>
                          <a:srgbClr val="182C6A"/>
                        </a:solidFill>
                        <a:latin typeface="Cambria Math" panose="02040503050406030204" pitchFamily="18" charset="0"/>
                      </a:rPr>
                      <m:t>Δ</m:t>
                    </m:r>
                    <m:r>
                      <a:rPr xmlns:a="http://schemas.openxmlformats.org/drawingml/2006/main" sz="4350" i="1">
                        <a:solidFill>
                          <a:srgbClr val="182C6A"/>
                        </a:solidFill>
                        <a:latin typeface="Cambria Math" panose="02040503050406030204" pitchFamily="18" charset="0"/>
                      </a:rPr>
                      <m:t>Q</m:t>
                    </m:r>
                  </m:num>
                  <m:den>
                    <m:r>
                      <m:rPr>
                        <m:sty m:val="p"/>
                      </m:rPr>
                      <a:rPr xmlns:a="http://schemas.openxmlformats.org/drawingml/2006/main" sz="4350" i="1">
                        <a:solidFill>
                          <a:srgbClr val="182C6A"/>
                        </a:solidFill>
                        <a:latin typeface="Cambria Math" panose="02040503050406030204" pitchFamily="18" charset="0"/>
                      </a:rPr>
                      <m:t>Δ</m:t>
                    </m:r>
                    <m:r>
                      <a:rPr xmlns:a="http://schemas.openxmlformats.org/drawingml/2006/main" sz="4350" i="1">
                        <a:solidFill>
                          <a:srgbClr val="182C6A"/>
                        </a:solidFill>
                        <a:latin typeface="Cambria Math" panose="02040503050406030204" pitchFamily="18" charset="0"/>
                      </a:rPr>
                      <m:t>P</m:t>
                    </m:r>
                  </m:den>
                </m:f>
                <m:r>
                  <a:rPr xmlns:a="http://schemas.openxmlformats.org/drawingml/2006/main" sz="4350" i="1">
                    <a:solidFill>
                      <a:srgbClr val="182C6A"/>
                    </a:solidFill>
                    <a:latin typeface="Cambria Math" panose="02040503050406030204" pitchFamily="18" charset="0"/>
                  </a:rPr>
                  <m:t>.</m:t>
                </m:r>
                <m:f>
                  <m:fPr>
                    <m:ctrlPr>
                      <a:rPr xmlns:a="http://schemas.openxmlformats.org/drawingml/2006/main" sz="4350" i="1">
                        <a:solidFill>
                          <a:srgbClr val="182C6A"/>
                        </a:solidFill>
                        <a:latin typeface="Cambria Math" panose="02040503050406030204" pitchFamily="18" charset="0"/>
                      </a:rPr>
                    </m:ctrlPr>
                    <m:type m:val="bar"/>
                  </m:fPr>
                  <m:num>
                    <m:sSub>
                      <m:e>
                        <m:r>
                          <a:rPr xmlns:a="http://schemas.openxmlformats.org/drawingml/2006/main" sz="4350" i="1">
                            <a:solidFill>
                              <a:srgbClr val="182C6A"/>
                            </a:solidFill>
                            <a:latin typeface="Cambria Math" panose="02040503050406030204" pitchFamily="18" charset="0"/>
                          </a:rPr>
                          <m:t>P</m:t>
                        </m:r>
                      </m:e>
                      <m:sub>
                        <m:r>
                          <a:rPr xmlns:a="http://schemas.openxmlformats.org/drawingml/2006/main" sz="4350" i="1">
                            <a:solidFill>
                              <a:srgbClr val="182C6A"/>
                            </a:solidFill>
                            <a:latin typeface="Cambria Math" panose="02040503050406030204" pitchFamily="18" charset="0"/>
                          </a:rPr>
                          <m:t>1</m:t>
                        </m:r>
                      </m:sub>
                    </m:sSub>
                    <m:r>
                      <a:rPr xmlns:a="http://schemas.openxmlformats.org/drawingml/2006/main" sz="4350" i="1">
                        <a:solidFill>
                          <a:srgbClr val="182C6A"/>
                        </a:solidFill>
                        <a:latin typeface="Cambria Math" panose="02040503050406030204" pitchFamily="18" charset="0"/>
                      </a:rPr>
                      <m:t>+</m:t>
                    </m:r>
                    <m:sSub>
                      <m:e>
                        <m:r>
                          <a:rPr xmlns:a="http://schemas.openxmlformats.org/drawingml/2006/main" sz="4350" i="1">
                            <a:solidFill>
                              <a:srgbClr val="182C6A"/>
                            </a:solidFill>
                            <a:latin typeface="Cambria Math" panose="02040503050406030204" pitchFamily="18" charset="0"/>
                          </a:rPr>
                          <m:t>P</m:t>
                        </m:r>
                      </m:e>
                      <m:sub>
                        <m:r>
                          <a:rPr xmlns:a="http://schemas.openxmlformats.org/drawingml/2006/main" sz="4350" i="1">
                            <a:solidFill>
                              <a:srgbClr val="182C6A"/>
                            </a:solidFill>
                            <a:latin typeface="Cambria Math" panose="02040503050406030204" pitchFamily="18" charset="0"/>
                          </a:rPr>
                          <m:t>2</m:t>
                        </m:r>
                      </m:sub>
                    </m:sSub>
                  </m:num>
                  <m:den>
                    <m:sSub>
                      <m:e>
                        <m:r>
                          <a:rPr xmlns:a="http://schemas.openxmlformats.org/drawingml/2006/main" sz="4350" i="1">
                            <a:solidFill>
                              <a:srgbClr val="182C6A"/>
                            </a:solidFill>
                            <a:latin typeface="Cambria Math" panose="02040503050406030204" pitchFamily="18" charset="0"/>
                          </a:rPr>
                          <m:t>Q</m:t>
                        </m:r>
                      </m:e>
                      <m:sub>
                        <m:r>
                          <a:rPr xmlns:a="http://schemas.openxmlformats.org/drawingml/2006/main" sz="4350" i="1">
                            <a:solidFill>
                              <a:srgbClr val="182C6A"/>
                            </a:solidFill>
                            <a:latin typeface="Cambria Math" panose="02040503050406030204" pitchFamily="18" charset="0"/>
                          </a:rPr>
                          <m:t>1</m:t>
                        </m:r>
                      </m:sub>
                    </m:sSub>
                    <m:r>
                      <a:rPr xmlns:a="http://schemas.openxmlformats.org/drawingml/2006/main" sz="4350" i="1">
                        <a:solidFill>
                          <a:srgbClr val="182C6A"/>
                        </a:solidFill>
                        <a:latin typeface="Cambria Math" panose="02040503050406030204" pitchFamily="18" charset="0"/>
                      </a:rPr>
                      <m:t>+</m:t>
                    </m:r>
                    <m:sSub>
                      <m:e>
                        <m:r>
                          <a:rPr xmlns:a="http://schemas.openxmlformats.org/drawingml/2006/main" sz="4350" i="1">
                            <a:solidFill>
                              <a:srgbClr val="182C6A"/>
                            </a:solidFill>
                            <a:latin typeface="Cambria Math" panose="02040503050406030204" pitchFamily="18" charset="0"/>
                          </a:rPr>
                          <m:t>Q</m:t>
                        </m:r>
                      </m:e>
                      <m:sub>
                        <m:r>
                          <a:rPr xmlns:a="http://schemas.openxmlformats.org/drawingml/2006/main" sz="4350" i="1">
                            <a:solidFill>
                              <a:srgbClr val="182C6A"/>
                            </a:solidFill>
                            <a:latin typeface="Cambria Math" panose="02040503050406030204" pitchFamily="18" charset="0"/>
                          </a:rPr>
                          <m:t>2</m:t>
                        </m:r>
                      </m:sub>
                    </m:sSub>
                  </m:den>
                </m:f>
              </m:oMath>
            </a14:m>
          </a:p>
          <a:p>
            <a:pPr algn="l">
              <a:lnSpc>
                <a:spcPct val="130500"/>
              </a:lnSpc>
              <a:defRPr>
                <a:solidFill>
                  <a:srgbClr val="182C6A"/>
                </a:solidFill>
                <a:latin typeface="Tajawal Medium"/>
                <a:ea typeface="Tajawal Medium"/>
                <a:cs typeface="Tajawal Medium"/>
                <a:sym typeface="Tajawal Medium"/>
              </a:defRPr>
            </a:pPr>
            <a:r>
              <a:t>This formula is often referred to as the midpoints elasticity formula or arc-price elasticity </a:t>
            </a:r>
          </a:p>
          <a:p>
            <a:pPr algn="l">
              <a:lnSpc>
                <a:spcPct val="130500"/>
              </a:lnSpc>
              <a:defRPr>
                <a:solidFill>
                  <a:srgbClr val="182C6A"/>
                </a:solidFill>
                <a:latin typeface="Tajawal Medium"/>
                <a:ea typeface="Tajawal Medium"/>
                <a:cs typeface="Tajawal Medium"/>
                <a:sym typeface="Tajawal Medium"/>
              </a:defRPr>
            </a:pPr>
            <a:r>
              <a:t>formula. </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7"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Arc price elasticity of demand </a:t>
            </a:r>
          </a:p>
        </p:txBody>
      </p:sp>
      <p:sp>
        <p:nvSpPr>
          <p:cNvPr id="288" name="TextBox 7"/>
          <p:cNvSpPr txBox="1"/>
          <p:nvPr/>
        </p:nvSpPr>
        <p:spPr>
          <a:xfrm>
            <a:off x="2592215" y="4344529"/>
            <a:ext cx="19804459" cy="36547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Note</a:t>
            </a:r>
            <a:r>
              <a:t>: For linear functions, the arc-price elasticity of demand formula can also be written as </a:t>
            </a:r>
          </a:p>
          <a:p>
            <a:pPr algn="l">
              <a:lnSpc>
                <a:spcPct val="130500"/>
              </a:lnSpc>
              <a:defRPr>
                <a:solidFill>
                  <a:srgbClr val="182C6A"/>
                </a:solidFill>
                <a:latin typeface="Tajawal Medium"/>
                <a:ea typeface="Tajawal Medium"/>
                <a:cs typeface="Tajawal Medium"/>
                <a:sym typeface="Tajawal Medium"/>
              </a:defRPr>
            </a:pPr>
          </a:p>
          <a:p>
            <a:pPr algn="l">
              <a:lnSpc>
                <a:spcPct val="130500"/>
              </a:lnSpc>
              <a:defRPr>
                <a:solidFill>
                  <a:srgbClr val="182C6A"/>
                </a:solidFill>
                <a:latin typeface="Tajawal Medium"/>
                <a:ea typeface="Tajawal Medium"/>
                <a:cs typeface="Tajawal Medium"/>
                <a:sym typeface="Tajawal Medium"/>
              </a:defRPr>
            </a:pPr>
            <a:r>
              <a:t>                         </a:t>
            </a:r>
            <a14:m>
              <m:oMath>
                <m:sSub>
                  <m:e>
                    <m:r>
                      <a:rPr xmlns:a="http://schemas.openxmlformats.org/drawingml/2006/main" sz="4300" i="1">
                        <a:solidFill>
                          <a:srgbClr val="182C6A"/>
                        </a:solidFill>
                        <a:latin typeface="Cambria Math" panose="02040503050406030204" pitchFamily="18" charset="0"/>
                      </a:rPr>
                      <m:t>ϵ</m:t>
                    </m:r>
                  </m:e>
                  <m:sub>
                    <m:r>
                      <a:rPr xmlns:a="http://schemas.openxmlformats.org/drawingml/2006/main" sz="4300" i="1">
                        <a:solidFill>
                          <a:srgbClr val="182C6A"/>
                        </a:solidFill>
                        <a:latin typeface="Cambria Math" panose="02040503050406030204" pitchFamily="18" charset="0"/>
                      </a:rPr>
                      <m:t>d</m:t>
                    </m:r>
                  </m:sub>
                </m:sSub>
                <m:r>
                  <a:rPr xmlns:a="http://schemas.openxmlformats.org/drawingml/2006/main" sz="4300" i="1">
                    <a:solidFill>
                      <a:srgbClr val="182C6A"/>
                    </a:solidFill>
                    <a:latin typeface="Cambria Math" panose="02040503050406030204" pitchFamily="18" charset="0"/>
                  </a:rPr>
                  <m:t>=</m:t>
                </m:r>
                <m:f>
                  <m:fPr>
                    <m:ctrlPr>
                      <a:rPr xmlns:a="http://schemas.openxmlformats.org/drawingml/2006/main" sz="4300" i="1">
                        <a:solidFill>
                          <a:srgbClr val="182C6A"/>
                        </a:solidFill>
                        <a:latin typeface="Cambria Math" panose="02040503050406030204" pitchFamily="18" charset="0"/>
                      </a:rPr>
                    </m:ctrlPr>
                    <m:type m:val="bar"/>
                  </m:fPr>
                  <m:num>
                    <m:r>
                      <m:rPr>
                        <m:sty m:val="p"/>
                      </m:rPr>
                      <a:rPr xmlns:a="http://schemas.openxmlformats.org/drawingml/2006/main" sz="4300" i="1">
                        <a:solidFill>
                          <a:srgbClr val="182C6A"/>
                        </a:solidFill>
                        <a:latin typeface="Cambria Math" panose="02040503050406030204" pitchFamily="18" charset="0"/>
                      </a:rPr>
                      <m:t>Δ</m:t>
                    </m:r>
                    <m:r>
                      <a:rPr xmlns:a="http://schemas.openxmlformats.org/drawingml/2006/main" sz="4300" i="1">
                        <a:solidFill>
                          <a:srgbClr val="182C6A"/>
                        </a:solidFill>
                        <a:latin typeface="Cambria Math" panose="02040503050406030204" pitchFamily="18" charset="0"/>
                      </a:rPr>
                      <m:t>Q</m:t>
                    </m:r>
                  </m:num>
                  <m:den>
                    <m:r>
                      <m:rPr>
                        <m:sty m:val="p"/>
                      </m:rPr>
                      <a:rPr xmlns:a="http://schemas.openxmlformats.org/drawingml/2006/main" sz="4300" i="1">
                        <a:solidFill>
                          <a:srgbClr val="182C6A"/>
                        </a:solidFill>
                        <a:latin typeface="Cambria Math" panose="02040503050406030204" pitchFamily="18" charset="0"/>
                      </a:rPr>
                      <m:t>Δ</m:t>
                    </m:r>
                    <m:r>
                      <a:rPr xmlns:a="http://schemas.openxmlformats.org/drawingml/2006/main" sz="4300" i="1">
                        <a:solidFill>
                          <a:srgbClr val="182C6A"/>
                        </a:solidFill>
                        <a:latin typeface="Cambria Math" panose="02040503050406030204" pitchFamily="18" charset="0"/>
                      </a:rPr>
                      <m:t>P</m:t>
                    </m:r>
                  </m:den>
                </m:f>
                <m:r>
                  <a:rPr xmlns:a="http://schemas.openxmlformats.org/drawingml/2006/main" sz="4300" i="1">
                    <a:solidFill>
                      <a:srgbClr val="182C6A"/>
                    </a:solidFill>
                    <a:latin typeface="Cambria Math" panose="02040503050406030204" pitchFamily="18" charset="0"/>
                  </a:rPr>
                  <m:t>.</m:t>
                </m:r>
                <m:f>
                  <m:fPr>
                    <m:ctrlPr>
                      <a:rPr xmlns:a="http://schemas.openxmlformats.org/drawingml/2006/main" sz="4300" i="1">
                        <a:solidFill>
                          <a:srgbClr val="182C6A"/>
                        </a:solidFill>
                        <a:latin typeface="Cambria Math" panose="02040503050406030204" pitchFamily="18" charset="0"/>
                      </a:rPr>
                    </m:ctrlPr>
                    <m:type m:val="bar"/>
                  </m:fPr>
                  <m:num>
                    <m:sSub>
                      <m:e>
                        <m:r>
                          <a:rPr xmlns:a="http://schemas.openxmlformats.org/drawingml/2006/main" sz="4300" i="1">
                            <a:solidFill>
                              <a:srgbClr val="182C6A"/>
                            </a:solidFill>
                            <a:latin typeface="Cambria Math" panose="02040503050406030204" pitchFamily="18" charset="0"/>
                          </a:rPr>
                          <m:t>P</m:t>
                        </m:r>
                      </m:e>
                      <m:sub>
                        <m:r>
                          <a:rPr xmlns:a="http://schemas.openxmlformats.org/drawingml/2006/main" sz="4300" i="1">
                            <a:solidFill>
                              <a:srgbClr val="182C6A"/>
                            </a:solidFill>
                            <a:latin typeface="Cambria Math" panose="02040503050406030204" pitchFamily="18" charset="0"/>
                          </a:rPr>
                          <m:t>1</m:t>
                        </m:r>
                      </m:sub>
                    </m:sSub>
                    <m:r>
                      <a:rPr xmlns:a="http://schemas.openxmlformats.org/drawingml/2006/main" sz="4300" i="1">
                        <a:solidFill>
                          <a:srgbClr val="182C6A"/>
                        </a:solidFill>
                        <a:latin typeface="Cambria Math" panose="02040503050406030204" pitchFamily="18" charset="0"/>
                      </a:rPr>
                      <m:t>+</m:t>
                    </m:r>
                    <m:sSub>
                      <m:e>
                        <m:r>
                          <a:rPr xmlns:a="http://schemas.openxmlformats.org/drawingml/2006/main" sz="4300" i="1">
                            <a:solidFill>
                              <a:srgbClr val="182C6A"/>
                            </a:solidFill>
                            <a:latin typeface="Cambria Math" panose="02040503050406030204" pitchFamily="18" charset="0"/>
                          </a:rPr>
                          <m:t>P</m:t>
                        </m:r>
                      </m:e>
                      <m:sub>
                        <m:r>
                          <a:rPr xmlns:a="http://schemas.openxmlformats.org/drawingml/2006/main" sz="4300" i="1">
                            <a:solidFill>
                              <a:srgbClr val="182C6A"/>
                            </a:solidFill>
                            <a:latin typeface="Cambria Math" panose="02040503050406030204" pitchFamily="18" charset="0"/>
                          </a:rPr>
                          <m:t>2</m:t>
                        </m:r>
                      </m:sub>
                    </m:sSub>
                  </m:num>
                  <m:den>
                    <m:sSub>
                      <m:e>
                        <m:r>
                          <a:rPr xmlns:a="http://schemas.openxmlformats.org/drawingml/2006/main" sz="4300" i="1">
                            <a:solidFill>
                              <a:srgbClr val="182C6A"/>
                            </a:solidFill>
                            <a:latin typeface="Cambria Math" panose="02040503050406030204" pitchFamily="18" charset="0"/>
                          </a:rPr>
                          <m:t>Q</m:t>
                        </m:r>
                      </m:e>
                      <m:sub>
                        <m:r>
                          <a:rPr xmlns:a="http://schemas.openxmlformats.org/drawingml/2006/main" sz="4300" i="1">
                            <a:solidFill>
                              <a:srgbClr val="182C6A"/>
                            </a:solidFill>
                            <a:latin typeface="Cambria Math" panose="02040503050406030204" pitchFamily="18" charset="0"/>
                          </a:rPr>
                          <m:t>1</m:t>
                        </m:r>
                      </m:sub>
                    </m:sSub>
                    <m:r>
                      <a:rPr xmlns:a="http://schemas.openxmlformats.org/drawingml/2006/main" sz="4300" i="1">
                        <a:solidFill>
                          <a:srgbClr val="182C6A"/>
                        </a:solidFill>
                        <a:latin typeface="Cambria Math" panose="02040503050406030204" pitchFamily="18" charset="0"/>
                      </a:rPr>
                      <m:t>+</m:t>
                    </m:r>
                    <m:sSub>
                      <m:e>
                        <m:r>
                          <a:rPr xmlns:a="http://schemas.openxmlformats.org/drawingml/2006/main" sz="4300" i="1">
                            <a:solidFill>
                              <a:srgbClr val="182C6A"/>
                            </a:solidFill>
                            <a:latin typeface="Cambria Math" panose="02040503050406030204" pitchFamily="18" charset="0"/>
                          </a:rPr>
                          <m:t>Q</m:t>
                        </m:r>
                      </m:e>
                      <m:sub>
                        <m:r>
                          <a:rPr xmlns:a="http://schemas.openxmlformats.org/drawingml/2006/main" sz="4300" i="1">
                            <a:solidFill>
                              <a:srgbClr val="182C6A"/>
                            </a:solidFill>
                            <a:latin typeface="Cambria Math" panose="02040503050406030204" pitchFamily="18" charset="0"/>
                          </a:rPr>
                          <m:t>2</m:t>
                        </m:r>
                      </m:sub>
                    </m:sSub>
                  </m:den>
                </m:f>
                <m:r>
                  <a:rPr xmlns:a="http://schemas.openxmlformats.org/drawingml/2006/main" sz="4300" i="1">
                    <a:solidFill>
                      <a:srgbClr val="182C6A"/>
                    </a:solidFill>
                    <a:latin typeface="Cambria Math" panose="02040503050406030204" pitchFamily="18" charset="0"/>
                  </a:rPr>
                  <m:t>=</m:t>
                </m:r>
                <m:r>
                  <a:rPr xmlns:a="http://schemas.openxmlformats.org/drawingml/2006/main" sz="4300" i="1">
                    <a:solidFill>
                      <a:srgbClr val="182C6A"/>
                    </a:solidFill>
                    <a:latin typeface="Cambria Math" panose="02040503050406030204" pitchFamily="18" charset="0"/>
                  </a:rPr>
                  <m:t>-</m:t>
                </m:r>
                <m:f>
                  <m:fPr>
                    <m:ctrlPr>
                      <a:rPr xmlns:a="http://schemas.openxmlformats.org/drawingml/2006/main" sz="4300" i="1">
                        <a:solidFill>
                          <a:srgbClr val="182C6A"/>
                        </a:solidFill>
                        <a:latin typeface="Cambria Math" panose="02040503050406030204" pitchFamily="18" charset="0"/>
                      </a:rPr>
                    </m:ctrlPr>
                    <m:type m:val="bar"/>
                  </m:fPr>
                  <m:num>
                    <m:r>
                      <a:rPr xmlns:a="http://schemas.openxmlformats.org/drawingml/2006/main" sz="4300" i="1">
                        <a:solidFill>
                          <a:srgbClr val="182C6A"/>
                        </a:solidFill>
                        <a:latin typeface="Cambria Math" panose="02040503050406030204" pitchFamily="18" charset="0"/>
                      </a:rPr>
                      <m:t>1</m:t>
                    </m:r>
                  </m:num>
                  <m:den>
                    <m:r>
                      <a:rPr xmlns:a="http://schemas.openxmlformats.org/drawingml/2006/main" sz="4300" i="1">
                        <a:solidFill>
                          <a:srgbClr val="182C6A"/>
                        </a:solidFill>
                        <a:latin typeface="Cambria Math" panose="02040503050406030204" pitchFamily="18" charset="0"/>
                      </a:rPr>
                      <m:t>b</m:t>
                    </m:r>
                  </m:den>
                </m:f>
                <m:r>
                  <a:rPr xmlns:a="http://schemas.openxmlformats.org/drawingml/2006/main" sz="4300" i="1">
                    <a:solidFill>
                      <a:srgbClr val="182C6A"/>
                    </a:solidFill>
                    <a:latin typeface="Cambria Math" panose="02040503050406030204" pitchFamily="18" charset="0"/>
                  </a:rPr>
                  <m:t>.</m:t>
                </m:r>
                <m:f>
                  <m:fPr>
                    <m:ctrlPr>
                      <a:rPr xmlns:a="http://schemas.openxmlformats.org/drawingml/2006/main" sz="4300" i="1">
                        <a:solidFill>
                          <a:srgbClr val="182C6A"/>
                        </a:solidFill>
                        <a:latin typeface="Cambria Math" panose="02040503050406030204" pitchFamily="18" charset="0"/>
                      </a:rPr>
                    </m:ctrlPr>
                    <m:type m:val="bar"/>
                  </m:fPr>
                  <m:num>
                    <m:sSub>
                      <m:e>
                        <m:r>
                          <a:rPr xmlns:a="http://schemas.openxmlformats.org/drawingml/2006/main" sz="4300" i="1">
                            <a:solidFill>
                              <a:srgbClr val="182C6A"/>
                            </a:solidFill>
                            <a:latin typeface="Cambria Math" panose="02040503050406030204" pitchFamily="18" charset="0"/>
                          </a:rPr>
                          <m:t>P</m:t>
                        </m:r>
                      </m:e>
                      <m:sub>
                        <m:r>
                          <a:rPr xmlns:a="http://schemas.openxmlformats.org/drawingml/2006/main" sz="4300" i="1">
                            <a:solidFill>
                              <a:srgbClr val="182C6A"/>
                            </a:solidFill>
                            <a:latin typeface="Cambria Math" panose="02040503050406030204" pitchFamily="18" charset="0"/>
                          </a:rPr>
                          <m:t>1</m:t>
                        </m:r>
                      </m:sub>
                    </m:sSub>
                    <m:r>
                      <a:rPr xmlns:a="http://schemas.openxmlformats.org/drawingml/2006/main" sz="4300" i="1">
                        <a:solidFill>
                          <a:srgbClr val="182C6A"/>
                        </a:solidFill>
                        <a:latin typeface="Cambria Math" panose="02040503050406030204" pitchFamily="18" charset="0"/>
                      </a:rPr>
                      <m:t>+</m:t>
                    </m:r>
                    <m:sSub>
                      <m:e>
                        <m:r>
                          <a:rPr xmlns:a="http://schemas.openxmlformats.org/drawingml/2006/main" sz="4300" i="1">
                            <a:solidFill>
                              <a:srgbClr val="182C6A"/>
                            </a:solidFill>
                            <a:latin typeface="Cambria Math" panose="02040503050406030204" pitchFamily="18" charset="0"/>
                          </a:rPr>
                          <m:t>P</m:t>
                        </m:r>
                      </m:e>
                      <m:sub>
                        <m:r>
                          <a:rPr xmlns:a="http://schemas.openxmlformats.org/drawingml/2006/main" sz="4300" i="1">
                            <a:solidFill>
                              <a:srgbClr val="182C6A"/>
                            </a:solidFill>
                            <a:latin typeface="Cambria Math" panose="02040503050406030204" pitchFamily="18" charset="0"/>
                          </a:rPr>
                          <m:t>2</m:t>
                        </m:r>
                      </m:sub>
                    </m:sSub>
                  </m:num>
                  <m:den>
                    <m:sSub>
                      <m:e>
                        <m:r>
                          <a:rPr xmlns:a="http://schemas.openxmlformats.org/drawingml/2006/main" sz="4300" i="1">
                            <a:solidFill>
                              <a:srgbClr val="182C6A"/>
                            </a:solidFill>
                            <a:latin typeface="Cambria Math" panose="02040503050406030204" pitchFamily="18" charset="0"/>
                          </a:rPr>
                          <m:t>Q</m:t>
                        </m:r>
                      </m:e>
                      <m:sub>
                        <m:r>
                          <a:rPr xmlns:a="http://schemas.openxmlformats.org/drawingml/2006/main" sz="4300" i="1">
                            <a:solidFill>
                              <a:srgbClr val="182C6A"/>
                            </a:solidFill>
                            <a:latin typeface="Cambria Math" panose="02040503050406030204" pitchFamily="18" charset="0"/>
                          </a:rPr>
                          <m:t>1</m:t>
                        </m:r>
                      </m:sub>
                    </m:sSub>
                    <m:r>
                      <a:rPr xmlns:a="http://schemas.openxmlformats.org/drawingml/2006/main" sz="4300" i="1">
                        <a:solidFill>
                          <a:srgbClr val="182C6A"/>
                        </a:solidFill>
                        <a:latin typeface="Cambria Math" panose="02040503050406030204" pitchFamily="18" charset="0"/>
                      </a:rPr>
                      <m:t>+</m:t>
                    </m:r>
                    <m:sSub>
                      <m:e>
                        <m:r>
                          <a:rPr xmlns:a="http://schemas.openxmlformats.org/drawingml/2006/main" sz="4300" i="1">
                            <a:solidFill>
                              <a:srgbClr val="182C6A"/>
                            </a:solidFill>
                            <a:latin typeface="Cambria Math" panose="02040503050406030204" pitchFamily="18" charset="0"/>
                          </a:rPr>
                          <m:t>Q</m:t>
                        </m:r>
                      </m:e>
                      <m:sub>
                        <m:r>
                          <a:rPr xmlns:a="http://schemas.openxmlformats.org/drawingml/2006/main" sz="4300" i="1">
                            <a:solidFill>
                              <a:srgbClr val="182C6A"/>
                            </a:solidFill>
                            <a:latin typeface="Cambria Math" panose="02040503050406030204" pitchFamily="18" charset="0"/>
                          </a:rPr>
                          <m:t>2</m:t>
                        </m:r>
                      </m:sub>
                    </m:sSub>
                  </m:den>
                </m:f>
                <m:r>
                  <m:rPr>
                    <m:nor/>
                  </m:rPr>
                  <a:rPr xmlns:a="http://schemas.openxmlformats.org/drawingml/2006/main" sz="4300" i="1">
                    <a:solidFill>
                      <a:srgbClr val="182C6A"/>
                    </a:solidFill>
                    <a:latin typeface="Cambria Math" panose="02040503050406030204" pitchFamily="18" charset="0"/>
                  </a:rPr>
                  <m:t>since</m:t>
                </m:r>
                <m:f>
                  <m:fPr>
                    <m:ctrlPr>
                      <a:rPr xmlns:a="http://schemas.openxmlformats.org/drawingml/2006/main" sz="4300" i="1">
                        <a:solidFill>
                          <a:srgbClr val="182C6A"/>
                        </a:solidFill>
                        <a:latin typeface="Cambria Math" panose="02040503050406030204" pitchFamily="18" charset="0"/>
                      </a:rPr>
                    </m:ctrlPr>
                    <m:type m:val="bar"/>
                  </m:fPr>
                  <m:num>
                    <m:r>
                      <m:rPr>
                        <m:sty m:val="p"/>
                      </m:rPr>
                      <a:rPr xmlns:a="http://schemas.openxmlformats.org/drawingml/2006/main" sz="4300" i="1">
                        <a:solidFill>
                          <a:srgbClr val="182C6A"/>
                        </a:solidFill>
                        <a:latin typeface="Cambria Math" panose="02040503050406030204" pitchFamily="18" charset="0"/>
                      </a:rPr>
                      <m:t>Δ</m:t>
                    </m:r>
                    <m:r>
                      <a:rPr xmlns:a="http://schemas.openxmlformats.org/drawingml/2006/main" sz="4300" i="1">
                        <a:solidFill>
                          <a:srgbClr val="182C6A"/>
                        </a:solidFill>
                        <a:latin typeface="Cambria Math" panose="02040503050406030204" pitchFamily="18" charset="0"/>
                      </a:rPr>
                      <m:t>Q</m:t>
                    </m:r>
                  </m:num>
                  <m:den>
                    <m:r>
                      <m:rPr>
                        <m:sty m:val="p"/>
                      </m:rPr>
                      <a:rPr xmlns:a="http://schemas.openxmlformats.org/drawingml/2006/main" sz="4300" i="1">
                        <a:solidFill>
                          <a:srgbClr val="182C6A"/>
                        </a:solidFill>
                        <a:latin typeface="Cambria Math" panose="02040503050406030204" pitchFamily="18" charset="0"/>
                      </a:rPr>
                      <m:t>Δ</m:t>
                    </m:r>
                    <m:r>
                      <a:rPr xmlns:a="http://schemas.openxmlformats.org/drawingml/2006/main" sz="4300" i="1">
                        <a:solidFill>
                          <a:srgbClr val="182C6A"/>
                        </a:solidFill>
                        <a:latin typeface="Cambria Math" panose="02040503050406030204" pitchFamily="18" charset="0"/>
                      </a:rPr>
                      <m:t>P</m:t>
                    </m:r>
                  </m:den>
                </m:f>
                <m:r>
                  <a:rPr xmlns:a="http://schemas.openxmlformats.org/drawingml/2006/main" sz="4300" i="1">
                    <a:solidFill>
                      <a:srgbClr val="182C6A"/>
                    </a:solidFill>
                    <a:latin typeface="Cambria Math" panose="02040503050406030204" pitchFamily="18" charset="0"/>
                  </a:rPr>
                  <m:t>=</m:t>
                </m:r>
                <m:r>
                  <a:rPr xmlns:a="http://schemas.openxmlformats.org/drawingml/2006/main" sz="4300" i="1">
                    <a:solidFill>
                      <a:srgbClr val="182C6A"/>
                    </a:solidFill>
                    <a:latin typeface="Cambria Math" panose="02040503050406030204" pitchFamily="18" charset="0"/>
                  </a:rPr>
                  <m:t>-</m:t>
                </m:r>
                <m:f>
                  <m:fPr>
                    <m:ctrlPr>
                      <a:rPr xmlns:a="http://schemas.openxmlformats.org/drawingml/2006/main" sz="4300" i="1">
                        <a:solidFill>
                          <a:srgbClr val="182C6A"/>
                        </a:solidFill>
                        <a:latin typeface="Cambria Math" panose="02040503050406030204" pitchFamily="18" charset="0"/>
                      </a:rPr>
                    </m:ctrlPr>
                    <m:type m:val="bar"/>
                  </m:fPr>
                  <m:num>
                    <m:r>
                      <a:rPr xmlns:a="http://schemas.openxmlformats.org/drawingml/2006/main" sz="4300" i="1">
                        <a:solidFill>
                          <a:srgbClr val="182C6A"/>
                        </a:solidFill>
                        <a:latin typeface="Cambria Math" panose="02040503050406030204" pitchFamily="18" charset="0"/>
                      </a:rPr>
                      <m:t>1</m:t>
                    </m:r>
                  </m:num>
                  <m:den>
                    <m:r>
                      <a:rPr xmlns:a="http://schemas.openxmlformats.org/drawingml/2006/main" sz="4300" i="1">
                        <a:solidFill>
                          <a:srgbClr val="182C6A"/>
                        </a:solidFill>
                        <a:latin typeface="Cambria Math" panose="02040503050406030204" pitchFamily="18" charset="0"/>
                      </a:rPr>
                      <m:t>b</m:t>
                    </m:r>
                  </m:den>
                </m:f>
              </m:oMath>
            </a14: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1"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Arc price elasticity of Supply </a:t>
            </a:r>
          </a:p>
        </p:txBody>
      </p:sp>
      <p:sp>
        <p:nvSpPr>
          <p:cNvPr id="292" name="TextBox 7"/>
          <p:cNvSpPr txBox="1"/>
          <p:nvPr/>
        </p:nvSpPr>
        <p:spPr>
          <a:xfrm>
            <a:off x="2592215" y="4344529"/>
            <a:ext cx="19804459" cy="651269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t>The same ideas as developed with respect to the price elasticity of demand can be applied to the analysis of the price elasticity of supply at a point on the supply function or averaged along an arc on the supply function. As the supply function is positively sloped, the coefficient of price elasticity of supply will be positive. </a:t>
            </a:r>
          </a:p>
          <a:p>
            <a:pPr algn="l">
              <a:lnSpc>
                <a:spcPct val="130500"/>
              </a:lnSpc>
              <a:defRPr>
                <a:solidFill>
                  <a:srgbClr val="182C6A"/>
                </a:solidFill>
                <a:latin typeface="Tajawal Medium"/>
                <a:ea typeface="Tajawal Medium"/>
                <a:cs typeface="Tajawal Medium"/>
                <a:sym typeface="Tajawal Medium"/>
              </a:defRPr>
            </a:pPr>
            <a:r>
              <a:t>The coefficient of price elasticity of supply is given by the formula </a:t>
            </a:r>
          </a:p>
          <a:p>
            <a:pPr algn="l">
              <a:lnSpc>
                <a:spcPct val="130500"/>
              </a:lnSpc>
              <a:defRPr>
                <a:solidFill>
                  <a:srgbClr val="182C6A"/>
                </a:solidFill>
                <a:latin typeface="Tajawal Medium"/>
                <a:ea typeface="Tajawal Medium"/>
                <a:cs typeface="Tajawal Medium"/>
                <a:sym typeface="Tajawal Medium"/>
              </a:defRPr>
            </a:pPr>
          </a:p>
          <a:p>
            <a:pPr algn="l">
              <a:lnSpc>
                <a:spcPct val="130500"/>
              </a:lnSpc>
              <a:defRPr>
                <a:solidFill>
                  <a:srgbClr val="182C6A"/>
                </a:solidFill>
                <a:latin typeface="Tajawal Medium"/>
                <a:ea typeface="Tajawal Medium"/>
                <a:cs typeface="Tajawal Medium"/>
                <a:sym typeface="Tajawal Medium"/>
              </a:defRPr>
            </a:pPr>
            <a:r>
              <a:t>                </a:t>
            </a:r>
            <a14:m>
              <m:oMath>
                <m:sSub>
                  <m:e>
                    <m:r>
                      <a:rPr xmlns:a="http://schemas.openxmlformats.org/drawingml/2006/main" sz="3900" i="1">
                        <a:solidFill>
                          <a:srgbClr val="182C6A"/>
                        </a:solidFill>
                        <a:latin typeface="Cambria Math" panose="02040503050406030204" pitchFamily="18" charset="0"/>
                      </a:rPr>
                      <m:t>ϵ</m:t>
                    </m:r>
                  </m:e>
                  <m:sub>
                    <m:r>
                      <a:rPr xmlns:a="http://schemas.openxmlformats.org/drawingml/2006/main" sz="3900" i="1">
                        <a:solidFill>
                          <a:srgbClr val="182C6A"/>
                        </a:solidFill>
                        <a:latin typeface="Cambria Math" panose="02040503050406030204" pitchFamily="18" charset="0"/>
                      </a:rPr>
                      <m:t>s</m:t>
                    </m:r>
                  </m:sub>
                </m:sSub>
                <m:r>
                  <a:rPr xmlns:a="http://schemas.openxmlformats.org/drawingml/2006/main" sz="3900" i="1">
                    <a:solidFill>
                      <a:srgbClr val="182C6A"/>
                    </a:solidFill>
                    <a:latin typeface="Cambria Math" panose="02040503050406030204" pitchFamily="18" charset="0"/>
                  </a:rPr>
                  <m:t>=</m:t>
                </m:r>
                <m:f>
                  <m:fPr>
                    <m:ctrlPr>
                      <a:rPr xmlns:a="http://schemas.openxmlformats.org/drawingml/2006/main" sz="3900" i="1">
                        <a:solidFill>
                          <a:srgbClr val="182C6A"/>
                        </a:solidFill>
                        <a:latin typeface="Cambria Math" panose="02040503050406030204" pitchFamily="18" charset="0"/>
                      </a:rPr>
                    </m:ctrlPr>
                    <m:type m:val="bar"/>
                  </m:fPr>
                  <m:num>
                    <m:r>
                      <m:rPr>
                        <m:nor/>
                      </m:rPr>
                      <a:rPr xmlns:a="http://schemas.openxmlformats.org/drawingml/2006/main" sz="3900" i="1">
                        <a:solidFill>
                          <a:srgbClr val="182C6A"/>
                        </a:solidFill>
                        <a:latin typeface="Cambria Math" panose="02040503050406030204" pitchFamily="18" charset="0"/>
                      </a:rPr>
                      <m:t>Percentage change in quantity supplied</m:t>
                    </m:r>
                  </m:num>
                  <m:den>
                    <m:r>
                      <m:rPr>
                        <m:nor/>
                      </m:rPr>
                      <a:rPr xmlns:a="http://schemas.openxmlformats.org/drawingml/2006/main" sz="3900" i="1">
                        <a:solidFill>
                          <a:srgbClr val="182C6A"/>
                        </a:solidFill>
                        <a:latin typeface="Cambria Math" panose="02040503050406030204" pitchFamily="18" charset="0"/>
                      </a:rPr>
                      <m:t>Percentage change in price</m:t>
                    </m:r>
                  </m:den>
                </m:f>
                <m:r>
                  <a:rPr xmlns:a="http://schemas.openxmlformats.org/drawingml/2006/main" sz="3900" i="1">
                    <a:solidFill>
                      <a:srgbClr val="182C6A"/>
                    </a:solidFill>
                    <a:latin typeface="Cambria Math" panose="02040503050406030204" pitchFamily="18" charset="0"/>
                  </a:rPr>
                  <m:t>=</m:t>
                </m:r>
                <m:f>
                  <m:fPr>
                    <m:ctrlPr>
                      <a:rPr xmlns:a="http://schemas.openxmlformats.org/drawingml/2006/main" sz="3900" i="1">
                        <a:solidFill>
                          <a:srgbClr val="182C6A"/>
                        </a:solidFill>
                        <a:latin typeface="Cambria Math" panose="02040503050406030204" pitchFamily="18" charset="0"/>
                      </a:rPr>
                    </m:ctrlPr>
                    <m:type m:val="bar"/>
                  </m:fPr>
                  <m:num>
                    <m:r>
                      <a:rPr xmlns:a="http://schemas.openxmlformats.org/drawingml/2006/main" sz="3900" i="1">
                        <a:solidFill>
                          <a:srgbClr val="182C6A"/>
                        </a:solidFill>
                        <a:latin typeface="Cambria Math" panose="02040503050406030204" pitchFamily="18" charset="0"/>
                      </a:rPr>
                      <m:t>%</m:t>
                    </m:r>
                    <m:r>
                      <m:rPr>
                        <m:sty m:val="p"/>
                      </m:rPr>
                      <a:rPr xmlns:a="http://schemas.openxmlformats.org/drawingml/2006/main" sz="3900" i="1">
                        <a:solidFill>
                          <a:srgbClr val="182C6A"/>
                        </a:solidFill>
                        <a:latin typeface="Cambria Math" panose="02040503050406030204" pitchFamily="18" charset="0"/>
                      </a:rPr>
                      <m:t>Δ</m:t>
                    </m:r>
                    <m:sSub>
                      <m:e>
                        <m:r>
                          <a:rPr xmlns:a="http://schemas.openxmlformats.org/drawingml/2006/main" sz="3900" i="1">
                            <a:solidFill>
                              <a:srgbClr val="182C6A"/>
                            </a:solidFill>
                            <a:latin typeface="Cambria Math" panose="02040503050406030204" pitchFamily="18" charset="0"/>
                          </a:rPr>
                          <m:t>Q</m:t>
                        </m:r>
                      </m:e>
                      <m:sub>
                        <m:r>
                          <a:rPr xmlns:a="http://schemas.openxmlformats.org/drawingml/2006/main" sz="3900" i="1">
                            <a:solidFill>
                              <a:srgbClr val="182C6A"/>
                            </a:solidFill>
                            <a:latin typeface="Cambria Math" panose="02040503050406030204" pitchFamily="18" charset="0"/>
                          </a:rPr>
                          <m:t>s</m:t>
                        </m:r>
                      </m:sub>
                    </m:sSub>
                  </m:num>
                  <m:den>
                    <m:r>
                      <a:rPr xmlns:a="http://schemas.openxmlformats.org/drawingml/2006/main" sz="3900" i="1">
                        <a:solidFill>
                          <a:srgbClr val="182C6A"/>
                        </a:solidFill>
                        <a:latin typeface="Cambria Math" panose="02040503050406030204" pitchFamily="18" charset="0"/>
                      </a:rPr>
                      <m:t>%</m:t>
                    </m:r>
                    <m:r>
                      <m:rPr>
                        <m:sty m:val="p"/>
                      </m:rPr>
                      <a:rPr xmlns:a="http://schemas.openxmlformats.org/drawingml/2006/main" sz="3900" i="1">
                        <a:solidFill>
                          <a:srgbClr val="182C6A"/>
                        </a:solidFill>
                        <a:latin typeface="Cambria Math" panose="02040503050406030204" pitchFamily="18" charset="0"/>
                      </a:rPr>
                      <m:t>Δ</m:t>
                    </m:r>
                    <m:r>
                      <a:rPr xmlns:a="http://schemas.openxmlformats.org/drawingml/2006/main" sz="3900" i="1">
                        <a:solidFill>
                          <a:srgbClr val="182C6A"/>
                        </a:solidFill>
                        <a:latin typeface="Cambria Math" panose="02040503050406030204" pitchFamily="18" charset="0"/>
                      </a:rPr>
                      <m:t>P</m:t>
                    </m:r>
                  </m:den>
                </m:f>
                <m:r>
                  <a:rPr xmlns:a="http://schemas.openxmlformats.org/drawingml/2006/main" sz="3900" i="1">
                    <a:solidFill>
                      <a:srgbClr val="182C6A"/>
                    </a:solidFill>
                    <a:latin typeface="Cambria Math" panose="02040503050406030204" pitchFamily="18" charset="0"/>
                  </a:rPr>
                  <m:t>=</m:t>
                </m:r>
                <m:f>
                  <m:fPr>
                    <m:ctrlPr>
                      <a:rPr xmlns:a="http://schemas.openxmlformats.org/drawingml/2006/main" sz="3900" i="1">
                        <a:solidFill>
                          <a:srgbClr val="182C6A"/>
                        </a:solidFill>
                        <a:latin typeface="Cambria Math" panose="02040503050406030204" pitchFamily="18" charset="0"/>
                      </a:rPr>
                    </m:ctrlPr>
                    <m:type m:val="bar"/>
                  </m:fPr>
                  <m:num>
                    <m:r>
                      <m:rPr>
                        <m:sty m:val="p"/>
                      </m:rPr>
                      <a:rPr xmlns:a="http://schemas.openxmlformats.org/drawingml/2006/main" sz="3900" i="1">
                        <a:solidFill>
                          <a:srgbClr val="182C6A"/>
                        </a:solidFill>
                        <a:latin typeface="Cambria Math" panose="02040503050406030204" pitchFamily="18" charset="0"/>
                      </a:rPr>
                      <m:t>Δ</m:t>
                    </m:r>
                    <m:r>
                      <a:rPr xmlns:a="http://schemas.openxmlformats.org/drawingml/2006/main" sz="3900" i="1">
                        <a:solidFill>
                          <a:srgbClr val="182C6A"/>
                        </a:solidFill>
                        <a:latin typeface="Cambria Math" panose="02040503050406030204" pitchFamily="18" charset="0"/>
                      </a:rPr>
                      <m:t>Q</m:t>
                    </m:r>
                  </m:num>
                  <m:den>
                    <m:r>
                      <m:rPr>
                        <m:sty m:val="p"/>
                      </m:rPr>
                      <a:rPr xmlns:a="http://schemas.openxmlformats.org/drawingml/2006/main" sz="3900" i="1">
                        <a:solidFill>
                          <a:srgbClr val="182C6A"/>
                        </a:solidFill>
                        <a:latin typeface="Cambria Math" panose="02040503050406030204" pitchFamily="18" charset="0"/>
                      </a:rPr>
                      <m:t>Δ</m:t>
                    </m:r>
                    <m:r>
                      <a:rPr xmlns:a="http://schemas.openxmlformats.org/drawingml/2006/main" sz="3900" i="1">
                        <a:solidFill>
                          <a:srgbClr val="182C6A"/>
                        </a:solidFill>
                        <a:latin typeface="Cambria Math" panose="02040503050406030204" pitchFamily="18" charset="0"/>
                      </a:rPr>
                      <m:t>P</m:t>
                    </m:r>
                  </m:den>
                </m:f>
                <m:r>
                  <a:rPr xmlns:a="http://schemas.openxmlformats.org/drawingml/2006/main" sz="3900" i="1">
                    <a:solidFill>
                      <a:srgbClr val="182C6A"/>
                    </a:solidFill>
                    <a:latin typeface="Cambria Math" panose="02040503050406030204" pitchFamily="18" charset="0"/>
                  </a:rPr>
                  <m:t>.</m:t>
                </m:r>
                <m:f>
                  <m:fPr>
                    <m:ctrlPr>
                      <a:rPr xmlns:a="http://schemas.openxmlformats.org/drawingml/2006/main" sz="3900" i="1">
                        <a:solidFill>
                          <a:srgbClr val="182C6A"/>
                        </a:solidFill>
                        <a:latin typeface="Cambria Math" panose="02040503050406030204" pitchFamily="18" charset="0"/>
                      </a:rPr>
                    </m:ctrlPr>
                    <m:type m:val="bar"/>
                  </m:fPr>
                  <m:num>
                    <m:r>
                      <a:rPr xmlns:a="http://schemas.openxmlformats.org/drawingml/2006/main" sz="3900" i="1">
                        <a:solidFill>
                          <a:srgbClr val="182C6A"/>
                        </a:solidFill>
                        <a:latin typeface="Cambria Math" panose="02040503050406030204" pitchFamily="18" charset="0"/>
                      </a:rPr>
                      <m:t>P</m:t>
                    </m:r>
                  </m:num>
                  <m:den>
                    <m:r>
                      <a:rPr xmlns:a="http://schemas.openxmlformats.org/drawingml/2006/main" sz="3900" i="1">
                        <a:solidFill>
                          <a:srgbClr val="182C6A"/>
                        </a:solidFill>
                        <a:latin typeface="Cambria Math" panose="02040503050406030204" pitchFamily="18" charset="0"/>
                      </a:rPr>
                      <m:t>Q</m:t>
                    </m:r>
                  </m:den>
                </m:f>
              </m:oMath>
            </a14:m>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5"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Arc price elasticity of Supply </a:t>
            </a:r>
          </a:p>
        </p:txBody>
      </p:sp>
      <p:sp>
        <p:nvSpPr>
          <p:cNvPr id="296" name="TextBox 7"/>
          <p:cNvSpPr txBox="1"/>
          <p:nvPr/>
        </p:nvSpPr>
        <p:spPr>
          <a:xfrm>
            <a:off x="2592215" y="4344529"/>
            <a:ext cx="19804459" cy="72771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t>Given the supply function, </a:t>
            </a:r>
            <a14:m>
              <m:oMath>
                <m:r>
                  <a:rPr xmlns:a="http://schemas.openxmlformats.org/drawingml/2006/main" sz="4400" i="1">
                    <a:solidFill>
                      <a:srgbClr val="182C6A"/>
                    </a:solidFill>
                    <a:latin typeface="Cambria Math" panose="02040503050406030204" pitchFamily="18" charset="0"/>
                  </a:rPr>
                  <m:t>P</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c</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d</m:t>
                </m:r>
                <m:r>
                  <a:rPr xmlns:a="http://schemas.openxmlformats.org/drawingml/2006/main" sz="4400" i="1">
                    <a:solidFill>
                      <a:srgbClr val="182C6A"/>
                    </a:solidFill>
                    <a:latin typeface="Cambria Math" panose="02040503050406030204" pitchFamily="18" charset="0"/>
                  </a:rPr>
                  <m:t>Q</m:t>
                </m:r>
              </m:oMath>
            </a14:m>
            <a:r>
              <a:t>, slope = </a:t>
            </a:r>
            <a14:m>
              <m:oMath>
                <m:r>
                  <a:rPr xmlns:a="http://schemas.openxmlformats.org/drawingml/2006/main" sz="4400" i="1">
                    <a:solidFill>
                      <a:srgbClr val="182C6A"/>
                    </a:solidFill>
                    <a:latin typeface="Cambria Math" panose="02040503050406030204" pitchFamily="18" charset="0"/>
                  </a:rPr>
                  <m:t>d</m:t>
                </m:r>
                <m:r>
                  <a:rPr xmlns:a="http://schemas.openxmlformats.org/drawingml/2006/main" sz="4400" i="1">
                    <a:solidFill>
                      <a:srgbClr val="182C6A"/>
                    </a:solidFill>
                    <a:latin typeface="Cambria Math" panose="02040503050406030204" pitchFamily="18" charset="0"/>
                  </a:rPr>
                  <m:t>=</m:t>
                </m:r>
                <m:r>
                  <m:rPr>
                    <m:sty m:val="p"/>
                  </m:rPr>
                  <a:rPr xmlns:a="http://schemas.openxmlformats.org/drawingml/2006/main" sz="4400" i="1">
                    <a:solidFill>
                      <a:srgbClr val="182C6A"/>
                    </a:solidFill>
                    <a:latin typeface="Cambria Math" panose="02040503050406030204" pitchFamily="18" charset="0"/>
                  </a:rPr>
                  <m:t>Δ</m:t>
                </m:r>
                <m:r>
                  <a:rPr xmlns:a="http://schemas.openxmlformats.org/drawingml/2006/main" sz="4400" i="1">
                    <a:solidFill>
                      <a:srgbClr val="182C6A"/>
                    </a:solidFill>
                    <a:latin typeface="Cambria Math" panose="02040503050406030204" pitchFamily="18" charset="0"/>
                  </a:rPr>
                  <m:t>P</m:t>
                </m:r>
                <m:r>
                  <a:rPr xmlns:a="http://schemas.openxmlformats.org/drawingml/2006/main" sz="4400" i="1">
                    <a:solidFill>
                      <a:srgbClr val="182C6A"/>
                    </a:solidFill>
                    <a:latin typeface="Cambria Math" panose="02040503050406030204" pitchFamily="18" charset="0"/>
                  </a:rPr>
                  <m:t>/</m:t>
                </m:r>
                <m:r>
                  <m:rPr>
                    <m:sty m:val="p"/>
                  </m:rPr>
                  <a:rPr xmlns:a="http://schemas.openxmlformats.org/drawingml/2006/main" sz="4400" i="1">
                    <a:solidFill>
                      <a:srgbClr val="182C6A"/>
                    </a:solidFill>
                    <a:latin typeface="Cambria Math" panose="02040503050406030204" pitchFamily="18" charset="0"/>
                  </a:rPr>
                  <m:t>Δ</m:t>
                </m:r>
                <m:r>
                  <a:rPr xmlns:a="http://schemas.openxmlformats.org/drawingml/2006/main" sz="4400" i="1">
                    <a:solidFill>
                      <a:srgbClr val="182C6A"/>
                    </a:solidFill>
                    <a:latin typeface="Cambria Math" panose="02040503050406030204" pitchFamily="18" charset="0"/>
                  </a:rPr>
                  <m:t>Q</m:t>
                </m:r>
              </m:oMath>
            </a14:m>
            <a:r>
              <a:t>. Then, </a:t>
            </a:r>
            <a14:m>
              <m:oMath>
                <m:r>
                  <a:rPr xmlns:a="http://schemas.openxmlformats.org/drawingml/2006/main" sz="4450" i="1">
                    <a:solidFill>
                      <a:srgbClr val="182C6A"/>
                    </a:solidFill>
                    <a:latin typeface="Cambria Math" panose="02040503050406030204" pitchFamily="18" charset="0"/>
                  </a:rPr>
                  <m:t>1</m:t>
                </m:r>
                <m:r>
                  <a:rPr xmlns:a="http://schemas.openxmlformats.org/drawingml/2006/main" sz="4450" i="1">
                    <a:solidFill>
                      <a:srgbClr val="182C6A"/>
                    </a:solidFill>
                    <a:latin typeface="Cambria Math" panose="02040503050406030204" pitchFamily="18" charset="0"/>
                  </a:rPr>
                  <m:t>/</m:t>
                </m:r>
                <m:r>
                  <a:rPr xmlns:a="http://schemas.openxmlformats.org/drawingml/2006/main" sz="4450" i="1">
                    <a:solidFill>
                      <a:srgbClr val="182C6A"/>
                    </a:solidFill>
                    <a:latin typeface="Cambria Math" panose="02040503050406030204" pitchFamily="18" charset="0"/>
                  </a:rPr>
                  <m:t>d</m:t>
                </m:r>
                <m:r>
                  <a:rPr xmlns:a="http://schemas.openxmlformats.org/drawingml/2006/main" sz="4450" i="1">
                    <a:solidFill>
                      <a:srgbClr val="182C6A"/>
                    </a:solidFill>
                    <a:latin typeface="Cambria Math" panose="02040503050406030204" pitchFamily="18" charset="0"/>
                  </a:rPr>
                  <m:t>=</m:t>
                </m:r>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Q</m:t>
                </m:r>
                <m:r>
                  <a:rPr xmlns:a="http://schemas.openxmlformats.org/drawingml/2006/main" sz="4450" i="1">
                    <a:solidFill>
                      <a:srgbClr val="182C6A"/>
                    </a:solidFill>
                    <a:latin typeface="Cambria Math" panose="02040503050406030204" pitchFamily="18" charset="0"/>
                  </a:rPr>
                  <m:t>/</m:t>
                </m:r>
                <m:r>
                  <m:rPr>
                    <m:sty m:val="p"/>
                  </m:rPr>
                  <a:rPr xmlns:a="http://schemas.openxmlformats.org/drawingml/2006/main" sz="4450" i="1">
                    <a:solidFill>
                      <a:srgbClr val="182C6A"/>
                    </a:solidFill>
                    <a:latin typeface="Cambria Math" panose="02040503050406030204" pitchFamily="18" charset="0"/>
                  </a:rPr>
                  <m:t>Δ</m:t>
                </m:r>
                <m:r>
                  <a:rPr xmlns:a="http://schemas.openxmlformats.org/drawingml/2006/main" sz="4450" i="1">
                    <a:solidFill>
                      <a:srgbClr val="182C6A"/>
                    </a:solidFill>
                    <a:latin typeface="Cambria Math" panose="02040503050406030204" pitchFamily="18" charset="0"/>
                  </a:rPr>
                  <m:t>P</m:t>
                </m:r>
              </m:oMath>
            </a14:m>
            <a:r>
              <a:t>; hence, </a:t>
            </a:r>
          </a:p>
          <a:p>
            <a:pPr algn="l">
              <a:lnSpc>
                <a:spcPct val="130500"/>
              </a:lnSpc>
              <a:defRPr>
                <a:solidFill>
                  <a:srgbClr val="182C6A"/>
                </a:solidFill>
                <a:latin typeface="Tajawal Medium"/>
                <a:ea typeface="Tajawal Medium"/>
                <a:cs typeface="Tajawal Medium"/>
                <a:sym typeface="Tajawal Medium"/>
              </a:defRPr>
            </a:pPr>
            <a:r>
              <a:t>the point elasticity of supply formula is </a:t>
            </a:r>
          </a:p>
          <a:p>
            <a:pPr algn="l">
              <a:lnSpc>
                <a:spcPct val="130500"/>
              </a:lnSpc>
              <a:defRPr>
                <a:solidFill>
                  <a:srgbClr val="182C6A"/>
                </a:solidFill>
                <a:latin typeface="Tajawal Medium"/>
                <a:ea typeface="Tajawal Medium"/>
                <a:cs typeface="Tajawal Medium"/>
                <a:sym typeface="Tajawal Medium"/>
              </a:defRPr>
            </a:pPr>
          </a:p>
          <a:p>
            <a:pPr algn="ctr">
              <a:lnSpc>
                <a:spcPct val="130500"/>
              </a:lnSpc>
              <a:defRPr>
                <a:solidFill>
                  <a:srgbClr val="182C6A"/>
                </a:solidFill>
                <a:latin typeface="Tajawal Medium"/>
                <a:ea typeface="Tajawal Medium"/>
                <a:cs typeface="Tajawal Medium"/>
                <a:sym typeface="Tajawal Medium"/>
              </a:defRPr>
            </a:pPr>
            <a:r>
              <a:t>   </a:t>
            </a:r>
            <a14:m>
              <m:oMath>
                <m:sSub>
                  <m:e>
                    <m:r>
                      <a:rPr xmlns:a="http://schemas.openxmlformats.org/drawingml/2006/main" sz="4350" i="1">
                        <a:solidFill>
                          <a:srgbClr val="182C6A"/>
                        </a:solidFill>
                        <a:latin typeface="Cambria Math" panose="02040503050406030204" pitchFamily="18" charset="0"/>
                      </a:rPr>
                      <m:t>ϵ</m:t>
                    </m:r>
                  </m:e>
                  <m:sub>
                    <m:r>
                      <a:rPr xmlns:a="http://schemas.openxmlformats.org/drawingml/2006/main" sz="4350" i="1">
                        <a:solidFill>
                          <a:srgbClr val="182C6A"/>
                        </a:solidFill>
                        <a:latin typeface="Cambria Math" panose="02040503050406030204" pitchFamily="18" charset="0"/>
                      </a:rPr>
                      <m:t>s</m:t>
                    </m:r>
                  </m:sub>
                </m:sSub>
                <m:r>
                  <a:rPr xmlns:a="http://schemas.openxmlformats.org/drawingml/2006/main" sz="4350" i="1">
                    <a:solidFill>
                      <a:srgbClr val="182C6A"/>
                    </a:solidFill>
                    <a:latin typeface="Cambria Math" panose="02040503050406030204" pitchFamily="18" charset="0"/>
                  </a:rPr>
                  <m:t>=</m:t>
                </m:r>
                <m:f>
                  <m:fPr>
                    <m:ctrlPr>
                      <a:rPr xmlns:a="http://schemas.openxmlformats.org/drawingml/2006/main" sz="4350" i="1">
                        <a:solidFill>
                          <a:srgbClr val="182C6A"/>
                        </a:solidFill>
                        <a:latin typeface="Cambria Math" panose="02040503050406030204" pitchFamily="18" charset="0"/>
                      </a:rPr>
                    </m:ctrlPr>
                    <m:type m:val="bar"/>
                  </m:fPr>
                  <m:num>
                    <m:r>
                      <a:rPr xmlns:a="http://schemas.openxmlformats.org/drawingml/2006/main" sz="4350" i="1">
                        <a:solidFill>
                          <a:srgbClr val="182C6A"/>
                        </a:solidFill>
                        <a:latin typeface="Cambria Math" panose="02040503050406030204" pitchFamily="18" charset="0"/>
                      </a:rPr>
                      <m:t>1</m:t>
                    </m:r>
                  </m:num>
                  <m:den>
                    <m:r>
                      <a:rPr xmlns:a="http://schemas.openxmlformats.org/drawingml/2006/main" sz="4350" i="1">
                        <a:solidFill>
                          <a:srgbClr val="182C6A"/>
                        </a:solidFill>
                        <a:latin typeface="Cambria Math" panose="02040503050406030204" pitchFamily="18" charset="0"/>
                      </a:rPr>
                      <m:t>d</m:t>
                    </m:r>
                  </m:den>
                </m:f>
                <m:f>
                  <m:fPr>
                    <m:ctrlPr>
                      <a:rPr xmlns:a="http://schemas.openxmlformats.org/drawingml/2006/main" sz="4350" i="1">
                        <a:solidFill>
                          <a:srgbClr val="182C6A"/>
                        </a:solidFill>
                        <a:latin typeface="Cambria Math" panose="02040503050406030204" pitchFamily="18" charset="0"/>
                      </a:rPr>
                    </m:ctrlPr>
                    <m:type m:val="bar"/>
                  </m:fPr>
                  <m:num>
                    <m:r>
                      <a:rPr xmlns:a="http://schemas.openxmlformats.org/drawingml/2006/main" sz="4350" i="1">
                        <a:solidFill>
                          <a:srgbClr val="182C6A"/>
                        </a:solidFill>
                        <a:latin typeface="Cambria Math" panose="02040503050406030204" pitchFamily="18" charset="0"/>
                      </a:rPr>
                      <m:t>P</m:t>
                    </m:r>
                  </m:num>
                  <m:den>
                    <m:r>
                      <a:rPr xmlns:a="http://schemas.openxmlformats.org/drawingml/2006/main" sz="4350" i="1">
                        <a:solidFill>
                          <a:srgbClr val="182C6A"/>
                        </a:solidFill>
                        <a:latin typeface="Cambria Math" panose="02040503050406030204" pitchFamily="18" charset="0"/>
                      </a:rPr>
                      <m:t>Q</m:t>
                    </m:r>
                  </m:den>
                </m:f>
              </m:oMath>
            </a14:m>
          </a:p>
          <a:p>
            <a:pPr algn="l">
              <a:lnSpc>
                <a:spcPct val="130500"/>
              </a:lnSpc>
              <a:defRPr>
                <a:solidFill>
                  <a:srgbClr val="182C6A"/>
                </a:solidFill>
                <a:latin typeface="Tajawal Medium"/>
                <a:ea typeface="Tajawal Medium"/>
                <a:cs typeface="Tajawal Medium"/>
                <a:sym typeface="Tajawal Medium"/>
              </a:defRPr>
            </a:pPr>
            <a:r>
              <a:rPr b="1"/>
              <a:t>Note</a:t>
            </a:r>
            <a:r>
              <a:t>:</a:t>
            </a:r>
          </a:p>
          <a:p>
            <a:pPr algn="l">
              <a:lnSpc>
                <a:spcPct val="130500"/>
              </a:lnSpc>
              <a:defRPr>
                <a:solidFill>
                  <a:srgbClr val="182C6A"/>
                </a:solidFill>
                <a:latin typeface="Tajawal Medium"/>
                <a:ea typeface="Tajawal Medium"/>
                <a:cs typeface="Tajawal Medium"/>
                <a:sym typeface="Tajawal Medium"/>
              </a:defRPr>
            </a:pPr>
            <a14:m>
              <m:oMath>
                <m:sSub>
                  <m:e>
                    <m:r>
                      <a:rPr xmlns:a="http://schemas.openxmlformats.org/drawingml/2006/main" sz="4650" i="1">
                        <a:solidFill>
                          <a:srgbClr val="182C6A"/>
                        </a:solidFill>
                        <a:latin typeface="Cambria Math" panose="02040503050406030204" pitchFamily="18" charset="0"/>
                      </a:rPr>
                      <m:t>ϵ</m:t>
                    </m:r>
                  </m:e>
                  <m:sub>
                    <m:r>
                      <a:rPr xmlns:a="http://schemas.openxmlformats.org/drawingml/2006/main" sz="4650" i="1">
                        <a:solidFill>
                          <a:srgbClr val="182C6A"/>
                        </a:solidFill>
                        <a:latin typeface="Cambria Math" panose="02040503050406030204" pitchFamily="18" charset="0"/>
                      </a:rPr>
                      <m:t>s</m:t>
                    </m:r>
                  </m:sub>
                </m:sSub>
                <m:r>
                  <a:rPr xmlns:a="http://schemas.openxmlformats.org/drawingml/2006/main" sz="4650" i="1">
                    <a:solidFill>
                      <a:srgbClr val="182C6A"/>
                    </a:solidFill>
                    <a:latin typeface="Cambria Math" panose="02040503050406030204" pitchFamily="18" charset="0"/>
                  </a:rPr>
                  <m:t>&gt;</m:t>
                </m:r>
                <m:r>
                  <a:rPr xmlns:a="http://schemas.openxmlformats.org/drawingml/2006/main" sz="4650" i="1">
                    <a:solidFill>
                      <a:srgbClr val="182C6A"/>
                    </a:solidFill>
                    <a:latin typeface="Cambria Math" panose="02040503050406030204" pitchFamily="18" charset="0"/>
                  </a:rPr>
                  <m:t>1</m:t>
                </m:r>
              </m:oMath>
            </a14:m>
            <a:r>
              <a:t>: supply is </a:t>
            </a:r>
            <a:r>
              <a:rPr b="1"/>
              <a:t>elastic</a:t>
            </a:r>
            <a:r>
              <a:t>; </a:t>
            </a:r>
          </a:p>
          <a:p>
            <a:pPr algn="l">
              <a:lnSpc>
                <a:spcPct val="130500"/>
              </a:lnSpc>
              <a:defRPr>
                <a:solidFill>
                  <a:srgbClr val="182C6A"/>
                </a:solidFill>
                <a:latin typeface="Tajawal Medium"/>
                <a:ea typeface="Tajawal Medium"/>
                <a:cs typeface="Tajawal Medium"/>
                <a:sym typeface="Tajawal Medium"/>
              </a:defRPr>
            </a:pPr>
            <a14:m>
              <m:oMath>
                <m:sSub>
                  <m:e>
                    <m:r>
                      <a:rPr xmlns:a="http://schemas.openxmlformats.org/drawingml/2006/main" sz="4650" i="1">
                        <a:solidFill>
                          <a:srgbClr val="182C6A"/>
                        </a:solidFill>
                        <a:latin typeface="Cambria Math" panose="02040503050406030204" pitchFamily="18" charset="0"/>
                      </a:rPr>
                      <m:t>ϵ</m:t>
                    </m:r>
                  </m:e>
                  <m:sub>
                    <m:r>
                      <a:rPr xmlns:a="http://schemas.openxmlformats.org/drawingml/2006/main" sz="4650" i="1">
                        <a:solidFill>
                          <a:srgbClr val="182C6A"/>
                        </a:solidFill>
                        <a:latin typeface="Cambria Math" panose="02040503050406030204" pitchFamily="18" charset="0"/>
                      </a:rPr>
                      <m:t>s</m:t>
                    </m:r>
                  </m:sub>
                </m:sSub>
                <m:r>
                  <a:rPr xmlns:a="http://schemas.openxmlformats.org/drawingml/2006/main" sz="4650" i="1">
                    <a:solidFill>
                      <a:srgbClr val="182C6A"/>
                    </a:solidFill>
                    <a:latin typeface="Cambria Math" panose="02040503050406030204" pitchFamily="18" charset="0"/>
                  </a:rPr>
                  <m:t>&lt;</m:t>
                </m:r>
                <m:r>
                  <a:rPr xmlns:a="http://schemas.openxmlformats.org/drawingml/2006/main" sz="4650" i="1">
                    <a:solidFill>
                      <a:srgbClr val="182C6A"/>
                    </a:solidFill>
                    <a:latin typeface="Cambria Math" panose="02040503050406030204" pitchFamily="18" charset="0"/>
                  </a:rPr>
                  <m:t>1</m:t>
                </m:r>
              </m:oMath>
            </a14:m>
            <a:r>
              <a:t>: supply is </a:t>
            </a:r>
            <a:r>
              <a:rPr b="1"/>
              <a:t>inelastic</a:t>
            </a:r>
            <a:r>
              <a:t>; </a:t>
            </a:r>
          </a:p>
          <a:p>
            <a:pPr algn="l">
              <a:lnSpc>
                <a:spcPct val="130500"/>
              </a:lnSpc>
              <a:defRPr>
                <a:solidFill>
                  <a:srgbClr val="182C6A"/>
                </a:solidFill>
                <a:latin typeface="Tajawal Medium"/>
                <a:ea typeface="Tajawal Medium"/>
                <a:cs typeface="Tajawal Medium"/>
                <a:sym typeface="Tajawal Medium"/>
              </a:defRPr>
            </a:pPr>
            <a14:m>
              <m:oMath>
                <m:sSub>
                  <m:e>
                    <m:r>
                      <a:rPr xmlns:a="http://schemas.openxmlformats.org/drawingml/2006/main" sz="4650" i="1">
                        <a:solidFill>
                          <a:srgbClr val="182C6A"/>
                        </a:solidFill>
                        <a:latin typeface="Cambria Math" panose="02040503050406030204" pitchFamily="18" charset="0"/>
                      </a:rPr>
                      <m:t>ϵ</m:t>
                    </m:r>
                  </m:e>
                  <m:sub>
                    <m:r>
                      <a:rPr xmlns:a="http://schemas.openxmlformats.org/drawingml/2006/main" sz="4650" i="1">
                        <a:solidFill>
                          <a:srgbClr val="182C6A"/>
                        </a:solidFill>
                        <a:latin typeface="Cambria Math" panose="02040503050406030204" pitchFamily="18" charset="0"/>
                      </a:rPr>
                      <m:t>s</m:t>
                    </m:r>
                  </m:sub>
                </m:sSub>
                <m:r>
                  <a:rPr xmlns:a="http://schemas.openxmlformats.org/drawingml/2006/main" sz="4650" i="1">
                    <a:solidFill>
                      <a:srgbClr val="182C6A"/>
                    </a:solidFill>
                    <a:latin typeface="Cambria Math" panose="02040503050406030204" pitchFamily="18" charset="0"/>
                  </a:rPr>
                  <m:t>=</m:t>
                </m:r>
                <m:r>
                  <a:rPr xmlns:a="http://schemas.openxmlformats.org/drawingml/2006/main" sz="4650" i="1">
                    <a:solidFill>
                      <a:srgbClr val="182C6A"/>
                    </a:solidFill>
                    <a:latin typeface="Cambria Math" panose="02040503050406030204" pitchFamily="18" charset="0"/>
                  </a:rPr>
                  <m:t>1</m:t>
                </m:r>
              </m:oMath>
            </a14:m>
            <a:r>
              <a:t>: supply is </a:t>
            </a:r>
            <a:r>
              <a:rPr b="1"/>
              <a:t>unit elastic</a:t>
            </a:r>
            <a:r>
              <a:t>.</a:t>
            </a:r>
            <a:b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9"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Example</a:t>
            </a:r>
          </a:p>
        </p:txBody>
      </p:sp>
      <p:sp>
        <p:nvSpPr>
          <p:cNvPr id="300" name="TextBox 7"/>
          <p:cNvSpPr txBox="1"/>
          <p:nvPr/>
        </p:nvSpPr>
        <p:spPr>
          <a:xfrm>
            <a:off x="2592215" y="4344529"/>
            <a:ext cx="19804459" cy="705810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Example</a:t>
            </a:r>
            <a:r>
              <a:t>:</a:t>
            </a:r>
          </a:p>
          <a:p>
            <a:pPr algn="l">
              <a:lnSpc>
                <a:spcPct val="130500"/>
              </a:lnSpc>
              <a:defRPr>
                <a:solidFill>
                  <a:srgbClr val="182C6A"/>
                </a:solidFill>
                <a:latin typeface="Tajawal Medium"/>
                <a:ea typeface="Tajawal Medium"/>
                <a:cs typeface="Tajawal Medium"/>
                <a:sym typeface="Tajawal Medium"/>
              </a:defRPr>
            </a:pPr>
            <a:r>
              <a:t>Given the supply function, </a:t>
            </a:r>
            <a14:m>
              <m:oMath>
                <m:r>
                  <a:rPr xmlns:a="http://schemas.openxmlformats.org/drawingml/2006/main" sz="4400" i="1">
                    <a:solidFill>
                      <a:srgbClr val="182C6A"/>
                    </a:solidFill>
                    <a:latin typeface="Cambria Math" panose="02040503050406030204" pitchFamily="18" charset="0"/>
                  </a:rPr>
                  <m:t>P</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20</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0.5</m:t>
                </m:r>
                <m:r>
                  <a:rPr xmlns:a="http://schemas.openxmlformats.org/drawingml/2006/main" sz="4400" i="1">
                    <a:solidFill>
                      <a:srgbClr val="182C6A"/>
                    </a:solidFill>
                    <a:latin typeface="Cambria Math" panose="02040503050406030204" pitchFamily="18" charset="0"/>
                  </a:rPr>
                  <m:t>Q</m:t>
                </m:r>
              </m:oMath>
            </a14:m>
            <a:r>
              <a:t>,</a:t>
            </a:r>
          </a:p>
          <a:p>
            <a:pPr marL="601578" indent="-601578" algn="l">
              <a:lnSpc>
                <a:spcPct val="130500"/>
              </a:lnSpc>
              <a:buSzPct val="100000"/>
              <a:buAutoNum type="alphaLcParenR" startAt="1"/>
              <a:defRPr>
                <a:solidFill>
                  <a:srgbClr val="182C6A"/>
                </a:solidFill>
                <a:latin typeface="Tajawal Medium"/>
                <a:ea typeface="Tajawal Medium"/>
                <a:cs typeface="Tajawal Medium"/>
                <a:sym typeface="Tajawal Medium"/>
              </a:defRPr>
            </a:pPr>
            <a:r>
              <a:t>Calculate the arc price elasticity of supply when price increases from £40 to £60.</a:t>
            </a:r>
          </a:p>
          <a:p>
            <a:pPr marL="601578" indent="-601578" algn="l">
              <a:lnSpc>
                <a:spcPct val="130500"/>
              </a:lnSpc>
              <a:buSzPct val="100000"/>
              <a:buAutoNum type="alphaLcParenR" startAt="1"/>
              <a:defRPr>
                <a:solidFill>
                  <a:srgbClr val="182C6A"/>
                </a:solidFill>
                <a:latin typeface="Tajawal Medium"/>
                <a:ea typeface="Tajawal Medium"/>
                <a:cs typeface="Tajawal Medium"/>
                <a:sym typeface="Tajawal Medium"/>
              </a:defRPr>
            </a:pPr>
            <a:r>
              <a:t>Calculate the percentage change in quantity supplied in response to a price increase of 10% when P=£40.</a:t>
            </a:r>
          </a:p>
          <a:p>
            <a:pPr algn="l">
              <a:lnSpc>
                <a:spcPct val="130500"/>
              </a:lnSpc>
              <a:defRPr>
                <a:solidFill>
                  <a:srgbClr val="182C6A"/>
                </a:solidFill>
                <a:latin typeface="Tajawal Medium"/>
                <a:ea typeface="Tajawal Medium"/>
                <a:cs typeface="Tajawal Medium"/>
                <a:sym typeface="Tajawal Medium"/>
              </a:defRPr>
            </a:pPr>
            <a:r>
              <a:t>    (i) By using the definition of elastity in equation (2.16).</a:t>
            </a:r>
          </a:p>
          <a:p>
            <a:pPr algn="l">
              <a:lnSpc>
                <a:spcPct val="130500"/>
              </a:lnSpc>
              <a:defRPr>
                <a:solidFill>
                  <a:srgbClr val="182C6A"/>
                </a:solidFill>
                <a:latin typeface="Tajawal Medium"/>
                <a:ea typeface="Tajawal Medium"/>
                <a:cs typeface="Tajawal Medium"/>
                <a:sym typeface="Tajawal Medium"/>
              </a:defRPr>
            </a:pPr>
            <a:r>
              <a:t>    (ii) Exactly by using ordinary arithmetic.</a:t>
            </a:r>
          </a:p>
          <a:p>
            <a:pPr algn="l">
              <a:lnSpc>
                <a:spcPct val="130500"/>
              </a:lnSpc>
              <a:defRPr>
                <a:solidFill>
                  <a:srgbClr val="182C6A"/>
                </a:solidFill>
                <a:latin typeface="Tajawal Medium"/>
                <a:ea typeface="Tajawal Medium"/>
                <a:cs typeface="Tajawal Medium"/>
                <a:sym typeface="Tajawal Medium"/>
              </a:defRPr>
            </a:pPr>
            <a:r>
              <a:t>Comment and explain the difference between (i) and (ii)</a:t>
            </a:r>
          </a:p>
          <a:p>
            <a:pPr algn="ctr">
              <a:lnSpc>
                <a:spcPct val="130500"/>
              </a:lnSpc>
              <a:defRPr>
                <a:solidFill>
                  <a:srgbClr val="182C6A"/>
                </a:solidFill>
                <a:latin typeface="Tajawal Medium"/>
                <a:ea typeface="Tajawal Medium"/>
                <a:cs typeface="Tajawal Medium"/>
                <a:sym typeface="Tajawal Medium"/>
              </a:defRPr>
            </a:pPr>
            <a:r>
              <a:t>  </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3"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304"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452" name="Drawing"/>
          <p:cNvGrpSpPr/>
          <p:nvPr/>
        </p:nvGrpSpPr>
        <p:grpSpPr>
          <a:xfrm>
            <a:off x="4542281" y="3230812"/>
            <a:ext cx="17929707" cy="8643087"/>
            <a:chOff x="0" y="0"/>
            <a:chExt cx="17929705" cy="8643086"/>
          </a:xfrm>
        </p:grpSpPr>
        <p:sp>
          <p:nvSpPr>
            <p:cNvPr id="305" name="Line"/>
            <p:cNvSpPr/>
            <p:nvPr/>
          </p:nvSpPr>
          <p:spPr>
            <a:xfrm>
              <a:off x="1374466" y="208480"/>
              <a:ext cx="102014" cy="6849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171" y="3677"/>
                    <a:pt x="12343" y="7353"/>
                    <a:pt x="15943" y="10953"/>
                  </a:cubicBezTo>
                  <a:cubicBezTo>
                    <a:pt x="19543" y="14553"/>
                    <a:pt x="20571" y="1807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 name="Line"/>
            <p:cNvSpPr/>
            <p:nvPr/>
          </p:nvSpPr>
          <p:spPr>
            <a:xfrm>
              <a:off x="1403613" y="33710"/>
              <a:ext cx="281751" cy="364223"/>
            </a:xfrm>
            <a:custGeom>
              <a:avLst/>
              <a:gdLst/>
              <a:ahLst/>
              <a:cxnLst>
                <a:cxn ang="0">
                  <a:pos x="wd2" y="hd2"/>
                </a:cxn>
                <a:cxn ang="5400000">
                  <a:pos x="wd2" y="hd2"/>
                </a:cxn>
                <a:cxn ang="10800000">
                  <a:pos x="wd2" y="hd2"/>
                </a:cxn>
                <a:cxn ang="16200000">
                  <a:pos x="wd2" y="hd2"/>
                </a:cxn>
              </a:cxnLst>
              <a:rect l="0" t="0" r="r" b="b"/>
              <a:pathLst>
                <a:path w="21600" h="21309" fill="norm" stroke="1" extrusionOk="0">
                  <a:moveTo>
                    <a:pt x="0" y="9372"/>
                  </a:moveTo>
                  <a:cubicBezTo>
                    <a:pt x="2607" y="6530"/>
                    <a:pt x="5214" y="3688"/>
                    <a:pt x="7821" y="1983"/>
                  </a:cubicBezTo>
                  <a:cubicBezTo>
                    <a:pt x="10428" y="277"/>
                    <a:pt x="13034" y="-291"/>
                    <a:pt x="15828" y="135"/>
                  </a:cubicBezTo>
                  <a:cubicBezTo>
                    <a:pt x="18621" y="562"/>
                    <a:pt x="21600" y="1983"/>
                    <a:pt x="21600" y="5109"/>
                  </a:cubicBezTo>
                  <a:cubicBezTo>
                    <a:pt x="21600" y="8235"/>
                    <a:pt x="18621" y="13067"/>
                    <a:pt x="14524" y="16051"/>
                  </a:cubicBezTo>
                  <a:cubicBezTo>
                    <a:pt x="10428" y="19035"/>
                    <a:pt x="5214" y="20172"/>
                    <a:pt x="0" y="213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 name="Line"/>
            <p:cNvSpPr/>
            <p:nvPr/>
          </p:nvSpPr>
          <p:spPr>
            <a:xfrm>
              <a:off x="1855384" y="456225"/>
              <a:ext cx="262320" cy="874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 name="Line"/>
            <p:cNvSpPr/>
            <p:nvPr/>
          </p:nvSpPr>
          <p:spPr>
            <a:xfrm>
              <a:off x="1840811" y="601958"/>
              <a:ext cx="291467" cy="1311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 name="Line"/>
            <p:cNvSpPr/>
            <p:nvPr/>
          </p:nvSpPr>
          <p:spPr>
            <a:xfrm>
              <a:off x="2435722" y="307276"/>
              <a:ext cx="454365" cy="650038"/>
            </a:xfrm>
            <a:custGeom>
              <a:avLst/>
              <a:gdLst/>
              <a:ahLst/>
              <a:cxnLst>
                <a:cxn ang="0">
                  <a:pos x="wd2" y="hd2"/>
                </a:cxn>
                <a:cxn ang="5400000">
                  <a:pos x="wd2" y="hd2"/>
                </a:cxn>
                <a:cxn ang="10800000">
                  <a:pos x="wd2" y="hd2"/>
                </a:cxn>
                <a:cxn ang="16200000">
                  <a:pos x="wd2" y="hd2"/>
                </a:cxn>
              </a:cxnLst>
              <a:rect l="0" t="0" r="r" b="b"/>
              <a:pathLst>
                <a:path w="21493" h="21253" fill="norm" stroke="1" extrusionOk="0">
                  <a:moveTo>
                    <a:pt x="8395" y="8681"/>
                  </a:moveTo>
                  <a:cubicBezTo>
                    <a:pt x="7246" y="8363"/>
                    <a:pt x="6097" y="8046"/>
                    <a:pt x="5408" y="7093"/>
                  </a:cubicBezTo>
                  <a:cubicBezTo>
                    <a:pt x="4719" y="6140"/>
                    <a:pt x="4489" y="4552"/>
                    <a:pt x="5523" y="3202"/>
                  </a:cubicBezTo>
                  <a:cubicBezTo>
                    <a:pt x="6557" y="1852"/>
                    <a:pt x="8855" y="740"/>
                    <a:pt x="10578" y="263"/>
                  </a:cubicBezTo>
                  <a:cubicBezTo>
                    <a:pt x="12302" y="-213"/>
                    <a:pt x="13450" y="-54"/>
                    <a:pt x="14255" y="819"/>
                  </a:cubicBezTo>
                  <a:cubicBezTo>
                    <a:pt x="15059" y="1693"/>
                    <a:pt x="15519" y="3281"/>
                    <a:pt x="14370" y="5822"/>
                  </a:cubicBezTo>
                  <a:cubicBezTo>
                    <a:pt x="13221" y="8363"/>
                    <a:pt x="10463" y="11858"/>
                    <a:pt x="8280" y="14240"/>
                  </a:cubicBezTo>
                  <a:cubicBezTo>
                    <a:pt x="6097" y="16622"/>
                    <a:pt x="4489" y="17893"/>
                    <a:pt x="2995" y="19005"/>
                  </a:cubicBezTo>
                  <a:cubicBezTo>
                    <a:pt x="1502" y="20116"/>
                    <a:pt x="123" y="21069"/>
                    <a:pt x="8" y="21228"/>
                  </a:cubicBezTo>
                  <a:cubicBezTo>
                    <a:pt x="-107" y="21387"/>
                    <a:pt x="1042" y="20752"/>
                    <a:pt x="4259" y="19640"/>
                  </a:cubicBezTo>
                  <a:cubicBezTo>
                    <a:pt x="7476" y="18528"/>
                    <a:pt x="12761" y="16940"/>
                    <a:pt x="15978" y="15908"/>
                  </a:cubicBezTo>
                  <a:cubicBezTo>
                    <a:pt x="19195" y="14875"/>
                    <a:pt x="20344" y="14399"/>
                    <a:pt x="21493" y="139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 name="Line"/>
            <p:cNvSpPr/>
            <p:nvPr/>
          </p:nvSpPr>
          <p:spPr>
            <a:xfrm>
              <a:off x="2878847" y="465605"/>
              <a:ext cx="334098" cy="384099"/>
            </a:xfrm>
            <a:custGeom>
              <a:avLst/>
              <a:gdLst/>
              <a:ahLst/>
              <a:cxnLst>
                <a:cxn ang="0">
                  <a:pos x="wd2" y="hd2"/>
                </a:cxn>
                <a:cxn ang="5400000">
                  <a:pos x="wd2" y="hd2"/>
                </a:cxn>
                <a:cxn ang="10800000">
                  <a:pos x="wd2" y="hd2"/>
                </a:cxn>
                <a:cxn ang="16200000">
                  <a:pos x="wd2" y="hd2"/>
                </a:cxn>
              </a:cxnLst>
              <a:rect l="0" t="0" r="r" b="b"/>
              <a:pathLst>
                <a:path w="20923" h="21349" fill="norm" stroke="1" extrusionOk="0">
                  <a:moveTo>
                    <a:pt x="14394" y="5959"/>
                  </a:moveTo>
                  <a:cubicBezTo>
                    <a:pt x="14394" y="4609"/>
                    <a:pt x="14394" y="3259"/>
                    <a:pt x="13177" y="2584"/>
                  </a:cubicBezTo>
                  <a:cubicBezTo>
                    <a:pt x="11960" y="1909"/>
                    <a:pt x="9526" y="1909"/>
                    <a:pt x="7092" y="3529"/>
                  </a:cubicBezTo>
                  <a:cubicBezTo>
                    <a:pt x="4659" y="5149"/>
                    <a:pt x="2225" y="8389"/>
                    <a:pt x="1008" y="11359"/>
                  </a:cubicBezTo>
                  <a:cubicBezTo>
                    <a:pt x="-209" y="14329"/>
                    <a:pt x="-209" y="17029"/>
                    <a:pt x="399" y="18784"/>
                  </a:cubicBezTo>
                  <a:cubicBezTo>
                    <a:pt x="1008" y="20539"/>
                    <a:pt x="2225" y="21349"/>
                    <a:pt x="4354" y="21349"/>
                  </a:cubicBezTo>
                  <a:cubicBezTo>
                    <a:pt x="6484" y="21349"/>
                    <a:pt x="9526" y="20539"/>
                    <a:pt x="12568" y="17569"/>
                  </a:cubicBezTo>
                  <a:cubicBezTo>
                    <a:pt x="15611" y="14599"/>
                    <a:pt x="18653" y="9469"/>
                    <a:pt x="20022" y="6094"/>
                  </a:cubicBezTo>
                  <a:cubicBezTo>
                    <a:pt x="21391" y="2719"/>
                    <a:pt x="21087" y="1099"/>
                    <a:pt x="19870" y="424"/>
                  </a:cubicBezTo>
                  <a:cubicBezTo>
                    <a:pt x="18653" y="-251"/>
                    <a:pt x="16523" y="19"/>
                    <a:pt x="14394" y="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 name="Line"/>
            <p:cNvSpPr/>
            <p:nvPr/>
          </p:nvSpPr>
          <p:spPr>
            <a:xfrm>
              <a:off x="3837349" y="179333"/>
              <a:ext cx="49866" cy="553785"/>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0" y="0"/>
                  </a:moveTo>
                  <a:cubicBezTo>
                    <a:pt x="7855" y="6253"/>
                    <a:pt x="15709" y="12505"/>
                    <a:pt x="18655" y="16105"/>
                  </a:cubicBezTo>
                  <a:cubicBezTo>
                    <a:pt x="21600" y="19705"/>
                    <a:pt x="19636" y="20653"/>
                    <a:pt x="1767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2" name="Line"/>
            <p:cNvSpPr/>
            <p:nvPr/>
          </p:nvSpPr>
          <p:spPr>
            <a:xfrm>
              <a:off x="3764483" y="383359"/>
              <a:ext cx="408052" cy="1603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71" y="18327"/>
                    <a:pt x="1543" y="15055"/>
                    <a:pt x="5143" y="11455"/>
                  </a:cubicBezTo>
                  <a:cubicBezTo>
                    <a:pt x="8743" y="7855"/>
                    <a:pt x="15171" y="3927"/>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 name="Line"/>
            <p:cNvSpPr/>
            <p:nvPr/>
          </p:nvSpPr>
          <p:spPr>
            <a:xfrm>
              <a:off x="4437889" y="208480"/>
              <a:ext cx="325483" cy="304179"/>
            </a:xfrm>
            <a:custGeom>
              <a:avLst/>
              <a:gdLst/>
              <a:ahLst/>
              <a:cxnLst>
                <a:cxn ang="0">
                  <a:pos x="wd2" y="hd2"/>
                </a:cxn>
                <a:cxn ang="5400000">
                  <a:pos x="wd2" y="hd2"/>
                </a:cxn>
                <a:cxn ang="10800000">
                  <a:pos x="wd2" y="hd2"/>
                </a:cxn>
                <a:cxn ang="16200000">
                  <a:pos x="wd2" y="hd2"/>
                </a:cxn>
              </a:cxnLst>
              <a:rect l="0" t="0" r="r" b="b"/>
              <a:pathLst>
                <a:path w="21283" h="21133" fill="norm" stroke="1" extrusionOk="0">
                  <a:moveTo>
                    <a:pt x="19813" y="5063"/>
                  </a:moveTo>
                  <a:cubicBezTo>
                    <a:pt x="18860" y="3713"/>
                    <a:pt x="17907" y="2362"/>
                    <a:pt x="15366" y="2194"/>
                  </a:cubicBezTo>
                  <a:cubicBezTo>
                    <a:pt x="12825" y="2025"/>
                    <a:pt x="8695" y="3037"/>
                    <a:pt x="5836" y="5400"/>
                  </a:cubicBezTo>
                  <a:cubicBezTo>
                    <a:pt x="2977" y="7762"/>
                    <a:pt x="1389" y="11475"/>
                    <a:pt x="595" y="14175"/>
                  </a:cubicBezTo>
                  <a:cubicBezTo>
                    <a:pt x="-199" y="16875"/>
                    <a:pt x="-199" y="18563"/>
                    <a:pt x="595" y="19744"/>
                  </a:cubicBezTo>
                  <a:cubicBezTo>
                    <a:pt x="1389" y="20925"/>
                    <a:pt x="2977" y="21600"/>
                    <a:pt x="6313" y="20756"/>
                  </a:cubicBezTo>
                  <a:cubicBezTo>
                    <a:pt x="9648" y="19912"/>
                    <a:pt x="14730" y="17550"/>
                    <a:pt x="17589" y="14681"/>
                  </a:cubicBezTo>
                  <a:cubicBezTo>
                    <a:pt x="20448" y="11813"/>
                    <a:pt x="21083" y="8438"/>
                    <a:pt x="21242" y="5906"/>
                  </a:cubicBezTo>
                  <a:cubicBezTo>
                    <a:pt x="21401" y="3375"/>
                    <a:pt x="21083" y="1688"/>
                    <a:pt x="20448" y="844"/>
                  </a:cubicBezTo>
                  <a:cubicBezTo>
                    <a:pt x="19813" y="0"/>
                    <a:pt x="18860" y="0"/>
                    <a:pt x="1790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4" name="Line"/>
            <p:cNvSpPr/>
            <p:nvPr/>
          </p:nvSpPr>
          <p:spPr>
            <a:xfrm>
              <a:off x="5032358" y="310492"/>
              <a:ext cx="29147" cy="1020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 name="Line"/>
            <p:cNvSpPr/>
            <p:nvPr/>
          </p:nvSpPr>
          <p:spPr>
            <a:xfrm>
              <a:off x="5192664" y="48173"/>
              <a:ext cx="422626" cy="5537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28" y="189"/>
                    <a:pt x="13655" y="379"/>
                    <a:pt x="10552" y="947"/>
                  </a:cubicBezTo>
                  <a:cubicBezTo>
                    <a:pt x="7448" y="1516"/>
                    <a:pt x="5214" y="2463"/>
                    <a:pt x="4097" y="3695"/>
                  </a:cubicBezTo>
                  <a:cubicBezTo>
                    <a:pt x="2979" y="4926"/>
                    <a:pt x="2979" y="6442"/>
                    <a:pt x="3600" y="7200"/>
                  </a:cubicBezTo>
                  <a:cubicBezTo>
                    <a:pt x="4221" y="7958"/>
                    <a:pt x="5462" y="7958"/>
                    <a:pt x="6703" y="7768"/>
                  </a:cubicBezTo>
                  <a:cubicBezTo>
                    <a:pt x="7945" y="7579"/>
                    <a:pt x="9186" y="7200"/>
                    <a:pt x="10800" y="7011"/>
                  </a:cubicBezTo>
                  <a:cubicBezTo>
                    <a:pt x="12414" y="6821"/>
                    <a:pt x="14400" y="6821"/>
                    <a:pt x="15766" y="7200"/>
                  </a:cubicBezTo>
                  <a:cubicBezTo>
                    <a:pt x="17131" y="7579"/>
                    <a:pt x="17876" y="8337"/>
                    <a:pt x="18248" y="9284"/>
                  </a:cubicBezTo>
                  <a:cubicBezTo>
                    <a:pt x="18621" y="10232"/>
                    <a:pt x="18621" y="11368"/>
                    <a:pt x="17752" y="12600"/>
                  </a:cubicBezTo>
                  <a:cubicBezTo>
                    <a:pt x="16883" y="13832"/>
                    <a:pt x="15145" y="15158"/>
                    <a:pt x="12041" y="16674"/>
                  </a:cubicBezTo>
                  <a:cubicBezTo>
                    <a:pt x="8938" y="18189"/>
                    <a:pt x="4469" y="1989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 name="Line"/>
            <p:cNvSpPr/>
            <p:nvPr/>
          </p:nvSpPr>
          <p:spPr>
            <a:xfrm>
              <a:off x="5764519" y="0"/>
              <a:ext cx="514056" cy="519815"/>
            </a:xfrm>
            <a:custGeom>
              <a:avLst/>
              <a:gdLst/>
              <a:ahLst/>
              <a:cxnLst>
                <a:cxn ang="0">
                  <a:pos x="wd2" y="hd2"/>
                </a:cxn>
                <a:cxn ang="5400000">
                  <a:pos x="wd2" y="hd2"/>
                </a:cxn>
                <a:cxn ang="10800000">
                  <a:pos x="wd2" y="hd2"/>
                </a:cxn>
                <a:cxn ang="16200000">
                  <a:pos x="wd2" y="hd2"/>
                </a:cxn>
              </a:cxnLst>
              <a:rect l="0" t="0" r="r" b="b"/>
              <a:pathLst>
                <a:path w="21362" h="21205" fill="norm" stroke="1" extrusionOk="0">
                  <a:moveTo>
                    <a:pt x="18629" y="3154"/>
                  </a:moveTo>
                  <a:cubicBezTo>
                    <a:pt x="18629" y="2163"/>
                    <a:pt x="18629" y="1172"/>
                    <a:pt x="18124" y="578"/>
                  </a:cubicBezTo>
                  <a:cubicBezTo>
                    <a:pt x="17619" y="-17"/>
                    <a:pt x="16610" y="-215"/>
                    <a:pt x="14390" y="280"/>
                  </a:cubicBezTo>
                  <a:cubicBezTo>
                    <a:pt x="12169" y="776"/>
                    <a:pt x="8737" y="1965"/>
                    <a:pt x="6113" y="4145"/>
                  </a:cubicBezTo>
                  <a:cubicBezTo>
                    <a:pt x="3489" y="6324"/>
                    <a:pt x="1672" y="9495"/>
                    <a:pt x="763" y="12170"/>
                  </a:cubicBezTo>
                  <a:cubicBezTo>
                    <a:pt x="-145" y="14846"/>
                    <a:pt x="-145" y="17025"/>
                    <a:pt x="259" y="18413"/>
                  </a:cubicBezTo>
                  <a:cubicBezTo>
                    <a:pt x="662" y="19800"/>
                    <a:pt x="1470" y="20394"/>
                    <a:pt x="3489" y="20791"/>
                  </a:cubicBezTo>
                  <a:cubicBezTo>
                    <a:pt x="5507" y="21187"/>
                    <a:pt x="8737" y="21385"/>
                    <a:pt x="11563" y="20989"/>
                  </a:cubicBezTo>
                  <a:cubicBezTo>
                    <a:pt x="14390" y="20592"/>
                    <a:pt x="16812" y="19602"/>
                    <a:pt x="18528" y="17719"/>
                  </a:cubicBezTo>
                  <a:cubicBezTo>
                    <a:pt x="20244" y="15836"/>
                    <a:pt x="21253" y="13062"/>
                    <a:pt x="21354" y="10684"/>
                  </a:cubicBezTo>
                  <a:cubicBezTo>
                    <a:pt x="21455" y="8306"/>
                    <a:pt x="20648" y="6324"/>
                    <a:pt x="18831" y="5334"/>
                  </a:cubicBezTo>
                  <a:cubicBezTo>
                    <a:pt x="17014" y="4343"/>
                    <a:pt x="14188" y="4343"/>
                    <a:pt x="11362" y="43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 name="Line"/>
            <p:cNvSpPr/>
            <p:nvPr/>
          </p:nvSpPr>
          <p:spPr>
            <a:xfrm>
              <a:off x="5921328" y="252199"/>
              <a:ext cx="291466" cy="4663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5175"/>
                    <a:pt x="10800" y="10350"/>
                    <a:pt x="14400" y="13950"/>
                  </a:cubicBezTo>
                  <a:cubicBezTo>
                    <a:pt x="18000" y="17550"/>
                    <a:pt x="19800" y="1957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 name="Line"/>
            <p:cNvSpPr/>
            <p:nvPr/>
          </p:nvSpPr>
          <p:spPr>
            <a:xfrm>
              <a:off x="1311626" y="1727044"/>
              <a:ext cx="431518" cy="524493"/>
            </a:xfrm>
            <a:custGeom>
              <a:avLst/>
              <a:gdLst/>
              <a:ahLst/>
              <a:cxnLst>
                <a:cxn ang="0">
                  <a:pos x="wd2" y="hd2"/>
                </a:cxn>
                <a:cxn ang="5400000">
                  <a:pos x="wd2" y="hd2"/>
                </a:cxn>
                <a:cxn ang="10800000">
                  <a:pos x="wd2" y="hd2"/>
                </a:cxn>
                <a:cxn ang="16200000">
                  <a:pos x="wd2" y="hd2"/>
                </a:cxn>
              </a:cxnLst>
              <a:rect l="0" t="0" r="r" b="b"/>
              <a:pathLst>
                <a:path w="21085" h="21396" fill="norm" stroke="1" extrusionOk="0">
                  <a:moveTo>
                    <a:pt x="14463" y="4041"/>
                  </a:moveTo>
                  <a:cubicBezTo>
                    <a:pt x="15413" y="3447"/>
                    <a:pt x="16362" y="2852"/>
                    <a:pt x="16481" y="2159"/>
                  </a:cubicBezTo>
                  <a:cubicBezTo>
                    <a:pt x="16600" y="1465"/>
                    <a:pt x="15888" y="673"/>
                    <a:pt x="14345" y="276"/>
                  </a:cubicBezTo>
                  <a:cubicBezTo>
                    <a:pt x="12802" y="-120"/>
                    <a:pt x="10428" y="-120"/>
                    <a:pt x="7936" y="474"/>
                  </a:cubicBezTo>
                  <a:cubicBezTo>
                    <a:pt x="5444" y="1069"/>
                    <a:pt x="2833" y="2258"/>
                    <a:pt x="1409" y="3348"/>
                  </a:cubicBezTo>
                  <a:cubicBezTo>
                    <a:pt x="-16" y="4438"/>
                    <a:pt x="-253" y="5429"/>
                    <a:pt x="222" y="6221"/>
                  </a:cubicBezTo>
                  <a:cubicBezTo>
                    <a:pt x="696" y="7014"/>
                    <a:pt x="1883" y="7608"/>
                    <a:pt x="4613" y="8104"/>
                  </a:cubicBezTo>
                  <a:cubicBezTo>
                    <a:pt x="7343" y="8599"/>
                    <a:pt x="11615" y="8996"/>
                    <a:pt x="14345" y="8996"/>
                  </a:cubicBezTo>
                  <a:cubicBezTo>
                    <a:pt x="17074" y="8996"/>
                    <a:pt x="18261" y="8599"/>
                    <a:pt x="18261" y="8401"/>
                  </a:cubicBezTo>
                  <a:cubicBezTo>
                    <a:pt x="18261" y="8203"/>
                    <a:pt x="17074" y="8203"/>
                    <a:pt x="14938" y="9293"/>
                  </a:cubicBezTo>
                  <a:cubicBezTo>
                    <a:pt x="12802" y="10383"/>
                    <a:pt x="9716" y="12563"/>
                    <a:pt x="7817" y="14148"/>
                  </a:cubicBezTo>
                  <a:cubicBezTo>
                    <a:pt x="5918" y="15733"/>
                    <a:pt x="5206" y="16724"/>
                    <a:pt x="4969" y="17715"/>
                  </a:cubicBezTo>
                  <a:cubicBezTo>
                    <a:pt x="4732" y="18706"/>
                    <a:pt x="4969" y="19697"/>
                    <a:pt x="6749" y="20390"/>
                  </a:cubicBezTo>
                  <a:cubicBezTo>
                    <a:pt x="8529" y="21084"/>
                    <a:pt x="11852" y="21480"/>
                    <a:pt x="14582" y="21381"/>
                  </a:cubicBezTo>
                  <a:cubicBezTo>
                    <a:pt x="17312" y="21282"/>
                    <a:pt x="19448" y="20687"/>
                    <a:pt x="20398" y="19895"/>
                  </a:cubicBezTo>
                  <a:cubicBezTo>
                    <a:pt x="21347" y="19102"/>
                    <a:pt x="21110" y="18111"/>
                    <a:pt x="20872" y="171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19" name="Line"/>
            <p:cNvSpPr/>
            <p:nvPr/>
          </p:nvSpPr>
          <p:spPr>
            <a:xfrm>
              <a:off x="1840811" y="2277884"/>
              <a:ext cx="357360" cy="347598"/>
            </a:xfrm>
            <a:custGeom>
              <a:avLst/>
              <a:gdLst/>
              <a:ahLst/>
              <a:cxnLst>
                <a:cxn ang="0">
                  <a:pos x="wd2" y="hd2"/>
                </a:cxn>
                <a:cxn ang="5400000">
                  <a:pos x="wd2" y="hd2"/>
                </a:cxn>
                <a:cxn ang="10800000">
                  <a:pos x="wd2" y="hd2"/>
                </a:cxn>
                <a:cxn ang="16200000">
                  <a:pos x="wd2" y="hd2"/>
                </a:cxn>
              </a:cxnLst>
              <a:rect l="0" t="0" r="r" b="b"/>
              <a:pathLst>
                <a:path w="20908" h="21466" fill="norm" stroke="1" extrusionOk="0">
                  <a:moveTo>
                    <a:pt x="20463" y="1800"/>
                  </a:moveTo>
                  <a:cubicBezTo>
                    <a:pt x="19042" y="900"/>
                    <a:pt x="17621" y="0"/>
                    <a:pt x="15489" y="0"/>
                  </a:cubicBezTo>
                  <a:cubicBezTo>
                    <a:pt x="13358" y="0"/>
                    <a:pt x="10516" y="900"/>
                    <a:pt x="8526" y="1800"/>
                  </a:cubicBezTo>
                  <a:cubicBezTo>
                    <a:pt x="6537" y="2700"/>
                    <a:pt x="5400" y="3600"/>
                    <a:pt x="4547" y="4950"/>
                  </a:cubicBezTo>
                  <a:cubicBezTo>
                    <a:pt x="3695" y="6300"/>
                    <a:pt x="3126" y="8100"/>
                    <a:pt x="3695" y="9150"/>
                  </a:cubicBezTo>
                  <a:cubicBezTo>
                    <a:pt x="4263" y="10200"/>
                    <a:pt x="5968" y="10500"/>
                    <a:pt x="8242" y="10800"/>
                  </a:cubicBezTo>
                  <a:cubicBezTo>
                    <a:pt x="10516" y="11100"/>
                    <a:pt x="13358" y="11400"/>
                    <a:pt x="15489" y="11700"/>
                  </a:cubicBezTo>
                  <a:cubicBezTo>
                    <a:pt x="17621" y="12000"/>
                    <a:pt x="19042" y="12300"/>
                    <a:pt x="20037" y="13500"/>
                  </a:cubicBezTo>
                  <a:cubicBezTo>
                    <a:pt x="21032" y="14700"/>
                    <a:pt x="21600" y="16800"/>
                    <a:pt x="19326" y="18450"/>
                  </a:cubicBezTo>
                  <a:cubicBezTo>
                    <a:pt x="17053" y="20100"/>
                    <a:pt x="11937" y="21300"/>
                    <a:pt x="8242" y="21450"/>
                  </a:cubicBezTo>
                  <a:cubicBezTo>
                    <a:pt x="4547" y="21600"/>
                    <a:pt x="2274" y="20700"/>
                    <a:pt x="0" y="198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0" name="Line"/>
            <p:cNvSpPr/>
            <p:nvPr/>
          </p:nvSpPr>
          <p:spPr>
            <a:xfrm>
              <a:off x="2525755" y="1928126"/>
              <a:ext cx="364332"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1" name="Line"/>
            <p:cNvSpPr/>
            <p:nvPr/>
          </p:nvSpPr>
          <p:spPr>
            <a:xfrm>
              <a:off x="2613195" y="2030138"/>
              <a:ext cx="378906" cy="1020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262" y="17486"/>
                    <a:pt x="10523" y="13371"/>
                    <a:pt x="14123" y="9771"/>
                  </a:cubicBezTo>
                  <a:cubicBezTo>
                    <a:pt x="17723" y="6171"/>
                    <a:pt x="19662" y="3086"/>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2" name="Line"/>
            <p:cNvSpPr/>
            <p:nvPr/>
          </p:nvSpPr>
          <p:spPr>
            <a:xfrm>
              <a:off x="3487591" y="1574477"/>
              <a:ext cx="537702" cy="572249"/>
            </a:xfrm>
            <a:custGeom>
              <a:avLst/>
              <a:gdLst/>
              <a:ahLst/>
              <a:cxnLst>
                <a:cxn ang="0">
                  <a:pos x="wd2" y="hd2"/>
                </a:cxn>
                <a:cxn ang="5400000">
                  <a:pos x="wd2" y="hd2"/>
                </a:cxn>
                <a:cxn ang="10800000">
                  <a:pos x="wd2" y="hd2"/>
                </a:cxn>
                <a:cxn ang="16200000">
                  <a:pos x="wd2" y="hd2"/>
                </a:cxn>
              </a:cxnLst>
              <a:rect l="0" t="0" r="r" b="b"/>
              <a:pathLst>
                <a:path w="20973" h="21382" fill="norm" stroke="1" extrusionOk="0">
                  <a:moveTo>
                    <a:pt x="0" y="20837"/>
                  </a:moveTo>
                  <a:cubicBezTo>
                    <a:pt x="2084" y="16118"/>
                    <a:pt x="4168" y="11399"/>
                    <a:pt x="5400" y="8404"/>
                  </a:cubicBezTo>
                  <a:cubicBezTo>
                    <a:pt x="6632" y="5409"/>
                    <a:pt x="7011" y="4138"/>
                    <a:pt x="7295" y="2868"/>
                  </a:cubicBezTo>
                  <a:cubicBezTo>
                    <a:pt x="7579" y="1597"/>
                    <a:pt x="7768" y="327"/>
                    <a:pt x="8337" y="54"/>
                  </a:cubicBezTo>
                  <a:cubicBezTo>
                    <a:pt x="8905" y="-218"/>
                    <a:pt x="9853" y="508"/>
                    <a:pt x="11368" y="2686"/>
                  </a:cubicBezTo>
                  <a:cubicBezTo>
                    <a:pt x="12884" y="4864"/>
                    <a:pt x="14968" y="8495"/>
                    <a:pt x="16579" y="10764"/>
                  </a:cubicBezTo>
                  <a:cubicBezTo>
                    <a:pt x="18189" y="13032"/>
                    <a:pt x="19326" y="13940"/>
                    <a:pt x="20179" y="14757"/>
                  </a:cubicBezTo>
                  <a:cubicBezTo>
                    <a:pt x="21032" y="15574"/>
                    <a:pt x="21600" y="16300"/>
                    <a:pt x="19705" y="17116"/>
                  </a:cubicBezTo>
                  <a:cubicBezTo>
                    <a:pt x="17811" y="17933"/>
                    <a:pt x="13453" y="18841"/>
                    <a:pt x="9758" y="19567"/>
                  </a:cubicBezTo>
                  <a:cubicBezTo>
                    <a:pt x="6063" y="20293"/>
                    <a:pt x="3032" y="20837"/>
                    <a:pt x="0" y="2138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3" name="Line"/>
            <p:cNvSpPr/>
            <p:nvPr/>
          </p:nvSpPr>
          <p:spPr>
            <a:xfrm>
              <a:off x="4207860" y="1576972"/>
              <a:ext cx="503887" cy="511461"/>
            </a:xfrm>
            <a:custGeom>
              <a:avLst/>
              <a:gdLst/>
              <a:ahLst/>
              <a:cxnLst>
                <a:cxn ang="0">
                  <a:pos x="wd2" y="hd2"/>
                </a:cxn>
                <a:cxn ang="5400000">
                  <a:pos x="wd2" y="hd2"/>
                </a:cxn>
                <a:cxn ang="10800000">
                  <a:pos x="wd2" y="hd2"/>
                </a:cxn>
                <a:cxn ang="16200000">
                  <a:pos x="wd2" y="hd2"/>
                </a:cxn>
              </a:cxnLst>
              <a:rect l="0" t="0" r="r" b="b"/>
              <a:pathLst>
                <a:path w="21338" h="21254" fill="norm" stroke="1" extrusionOk="0">
                  <a:moveTo>
                    <a:pt x="12081" y="4297"/>
                  </a:moveTo>
                  <a:cubicBezTo>
                    <a:pt x="12492" y="3288"/>
                    <a:pt x="12904" y="2278"/>
                    <a:pt x="12595" y="1673"/>
                  </a:cubicBezTo>
                  <a:cubicBezTo>
                    <a:pt x="12287" y="1067"/>
                    <a:pt x="11258" y="865"/>
                    <a:pt x="9715" y="865"/>
                  </a:cubicBezTo>
                  <a:cubicBezTo>
                    <a:pt x="8172" y="865"/>
                    <a:pt x="6115" y="1067"/>
                    <a:pt x="4161" y="2480"/>
                  </a:cubicBezTo>
                  <a:cubicBezTo>
                    <a:pt x="2207" y="3893"/>
                    <a:pt x="355" y="6518"/>
                    <a:pt x="47" y="9041"/>
                  </a:cubicBezTo>
                  <a:cubicBezTo>
                    <a:pt x="-262" y="11564"/>
                    <a:pt x="972" y="13987"/>
                    <a:pt x="3132" y="15501"/>
                  </a:cubicBezTo>
                  <a:cubicBezTo>
                    <a:pt x="5292" y="17015"/>
                    <a:pt x="8378" y="17620"/>
                    <a:pt x="10949" y="17519"/>
                  </a:cubicBezTo>
                  <a:cubicBezTo>
                    <a:pt x="13521" y="17418"/>
                    <a:pt x="15578" y="16611"/>
                    <a:pt x="16915" y="14592"/>
                  </a:cubicBezTo>
                  <a:cubicBezTo>
                    <a:pt x="18252" y="12574"/>
                    <a:pt x="18869" y="9344"/>
                    <a:pt x="17944" y="6618"/>
                  </a:cubicBezTo>
                  <a:cubicBezTo>
                    <a:pt x="17018" y="3893"/>
                    <a:pt x="14549" y="1673"/>
                    <a:pt x="12801" y="663"/>
                  </a:cubicBezTo>
                  <a:cubicBezTo>
                    <a:pt x="11052" y="-346"/>
                    <a:pt x="10024" y="-144"/>
                    <a:pt x="9098" y="865"/>
                  </a:cubicBezTo>
                  <a:cubicBezTo>
                    <a:pt x="8172" y="1875"/>
                    <a:pt x="7349" y="3691"/>
                    <a:pt x="7761" y="5205"/>
                  </a:cubicBezTo>
                  <a:cubicBezTo>
                    <a:pt x="8172" y="6719"/>
                    <a:pt x="9818" y="7931"/>
                    <a:pt x="12287" y="10555"/>
                  </a:cubicBezTo>
                  <a:cubicBezTo>
                    <a:pt x="14755" y="13179"/>
                    <a:pt x="18047" y="17217"/>
                    <a:pt x="21338" y="2125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4" name="Line"/>
            <p:cNvSpPr/>
            <p:nvPr/>
          </p:nvSpPr>
          <p:spPr>
            <a:xfrm>
              <a:off x="3458444" y="2132152"/>
              <a:ext cx="1515622" cy="2914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31" y="2520"/>
                    <a:pt x="16062" y="5040"/>
                    <a:pt x="13569" y="7380"/>
                  </a:cubicBezTo>
                  <a:cubicBezTo>
                    <a:pt x="11077" y="9720"/>
                    <a:pt x="8862" y="11880"/>
                    <a:pt x="6646" y="14220"/>
                  </a:cubicBezTo>
                  <a:cubicBezTo>
                    <a:pt x="4431" y="16560"/>
                    <a:pt x="2215" y="1908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5" name="Line"/>
            <p:cNvSpPr/>
            <p:nvPr/>
          </p:nvSpPr>
          <p:spPr>
            <a:xfrm>
              <a:off x="3793630" y="2456729"/>
              <a:ext cx="496124" cy="535247"/>
            </a:xfrm>
            <a:custGeom>
              <a:avLst/>
              <a:gdLst/>
              <a:ahLst/>
              <a:cxnLst>
                <a:cxn ang="0">
                  <a:pos x="wd2" y="hd2"/>
                </a:cxn>
                <a:cxn ang="5400000">
                  <a:pos x="wd2" y="hd2"/>
                </a:cxn>
                <a:cxn ang="10800000">
                  <a:pos x="wd2" y="hd2"/>
                </a:cxn>
                <a:cxn ang="16200000">
                  <a:pos x="wd2" y="hd2"/>
                </a:cxn>
              </a:cxnLst>
              <a:rect l="0" t="0" r="r" b="b"/>
              <a:pathLst>
                <a:path w="21212" h="21441" fill="norm" stroke="1" extrusionOk="0">
                  <a:moveTo>
                    <a:pt x="0" y="21441"/>
                  </a:moveTo>
                  <a:cubicBezTo>
                    <a:pt x="831" y="17744"/>
                    <a:pt x="1662" y="14046"/>
                    <a:pt x="2700" y="10836"/>
                  </a:cubicBezTo>
                  <a:cubicBezTo>
                    <a:pt x="3738" y="7625"/>
                    <a:pt x="4985" y="4900"/>
                    <a:pt x="5712" y="3052"/>
                  </a:cubicBezTo>
                  <a:cubicBezTo>
                    <a:pt x="6438" y="1203"/>
                    <a:pt x="6646" y="230"/>
                    <a:pt x="7165" y="36"/>
                  </a:cubicBezTo>
                  <a:cubicBezTo>
                    <a:pt x="7685" y="-159"/>
                    <a:pt x="8515" y="425"/>
                    <a:pt x="10385" y="2176"/>
                  </a:cubicBezTo>
                  <a:cubicBezTo>
                    <a:pt x="12254" y="3927"/>
                    <a:pt x="15162" y="6846"/>
                    <a:pt x="17135" y="8695"/>
                  </a:cubicBezTo>
                  <a:cubicBezTo>
                    <a:pt x="19108" y="10544"/>
                    <a:pt x="20146" y="11322"/>
                    <a:pt x="20769" y="12198"/>
                  </a:cubicBezTo>
                  <a:cubicBezTo>
                    <a:pt x="21392" y="13073"/>
                    <a:pt x="21600" y="14046"/>
                    <a:pt x="19731" y="15117"/>
                  </a:cubicBezTo>
                  <a:cubicBezTo>
                    <a:pt x="17862" y="16187"/>
                    <a:pt x="13915" y="17355"/>
                    <a:pt x="10696" y="18133"/>
                  </a:cubicBezTo>
                  <a:cubicBezTo>
                    <a:pt x="7477" y="18911"/>
                    <a:pt x="4985" y="19300"/>
                    <a:pt x="2492" y="196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6" name="Line"/>
            <p:cNvSpPr/>
            <p:nvPr/>
          </p:nvSpPr>
          <p:spPr>
            <a:xfrm>
              <a:off x="4420281" y="2411207"/>
              <a:ext cx="263473" cy="651345"/>
            </a:xfrm>
            <a:custGeom>
              <a:avLst/>
              <a:gdLst/>
              <a:ahLst/>
              <a:cxnLst>
                <a:cxn ang="0">
                  <a:pos x="wd2" y="hd2"/>
                </a:cxn>
                <a:cxn ang="5400000">
                  <a:pos x="wd2" y="hd2"/>
                </a:cxn>
                <a:cxn ang="10800000">
                  <a:pos x="wd2" y="hd2"/>
                </a:cxn>
                <a:cxn ang="16200000">
                  <a:pos x="wd2" y="hd2"/>
                </a:cxn>
              </a:cxnLst>
              <a:rect l="0" t="0" r="r" b="b"/>
              <a:pathLst>
                <a:path w="21301" h="21453" fill="norm" stroke="1" extrusionOk="0">
                  <a:moveTo>
                    <a:pt x="0" y="4249"/>
                  </a:moveTo>
                  <a:cubicBezTo>
                    <a:pt x="3927" y="9369"/>
                    <a:pt x="7855" y="14489"/>
                    <a:pt x="10211" y="17529"/>
                  </a:cubicBezTo>
                  <a:cubicBezTo>
                    <a:pt x="12567" y="20569"/>
                    <a:pt x="13353" y="21529"/>
                    <a:pt x="13549" y="21449"/>
                  </a:cubicBezTo>
                  <a:cubicBezTo>
                    <a:pt x="13745" y="21369"/>
                    <a:pt x="13353" y="20249"/>
                    <a:pt x="11585" y="17529"/>
                  </a:cubicBezTo>
                  <a:cubicBezTo>
                    <a:pt x="9818" y="14809"/>
                    <a:pt x="6676" y="10489"/>
                    <a:pt x="4909" y="7529"/>
                  </a:cubicBezTo>
                  <a:cubicBezTo>
                    <a:pt x="3142" y="4569"/>
                    <a:pt x="2749" y="2969"/>
                    <a:pt x="3142" y="1849"/>
                  </a:cubicBezTo>
                  <a:cubicBezTo>
                    <a:pt x="3535" y="729"/>
                    <a:pt x="4713" y="89"/>
                    <a:pt x="7265" y="9"/>
                  </a:cubicBezTo>
                  <a:cubicBezTo>
                    <a:pt x="9818" y="-71"/>
                    <a:pt x="13745" y="409"/>
                    <a:pt x="16495" y="969"/>
                  </a:cubicBezTo>
                  <a:cubicBezTo>
                    <a:pt x="19244" y="1529"/>
                    <a:pt x="20815" y="2169"/>
                    <a:pt x="21207" y="3289"/>
                  </a:cubicBezTo>
                  <a:cubicBezTo>
                    <a:pt x="21600" y="4409"/>
                    <a:pt x="20815" y="6009"/>
                    <a:pt x="17673" y="7289"/>
                  </a:cubicBezTo>
                  <a:cubicBezTo>
                    <a:pt x="14531" y="8569"/>
                    <a:pt x="9033" y="9529"/>
                    <a:pt x="3535" y="1048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7" name="Line"/>
            <p:cNvSpPr/>
            <p:nvPr/>
          </p:nvSpPr>
          <p:spPr>
            <a:xfrm>
              <a:off x="5556996" y="1971846"/>
              <a:ext cx="1" cy="43720"/>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8" name="Line"/>
            <p:cNvSpPr/>
            <p:nvPr/>
          </p:nvSpPr>
          <p:spPr>
            <a:xfrm>
              <a:off x="6241939" y="1272329"/>
              <a:ext cx="145734" cy="6995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40" y="3300"/>
                    <a:pt x="2880" y="6600"/>
                    <a:pt x="6480" y="10200"/>
                  </a:cubicBezTo>
                  <a:cubicBezTo>
                    <a:pt x="10080" y="13800"/>
                    <a:pt x="15840" y="177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29" name="Line"/>
            <p:cNvSpPr/>
            <p:nvPr/>
          </p:nvSpPr>
          <p:spPr>
            <a:xfrm>
              <a:off x="6241939" y="1159689"/>
              <a:ext cx="347591" cy="331240"/>
            </a:xfrm>
            <a:custGeom>
              <a:avLst/>
              <a:gdLst/>
              <a:ahLst/>
              <a:cxnLst>
                <a:cxn ang="0">
                  <a:pos x="wd2" y="hd2"/>
                </a:cxn>
                <a:cxn ang="5400000">
                  <a:pos x="wd2" y="hd2"/>
                </a:cxn>
                <a:cxn ang="10800000">
                  <a:pos x="wd2" y="hd2"/>
                </a:cxn>
                <a:cxn ang="16200000">
                  <a:pos x="wd2" y="hd2"/>
                </a:cxn>
              </a:cxnLst>
              <a:rect l="0" t="0" r="r" b="b"/>
              <a:pathLst>
                <a:path w="21466" h="21346" fill="norm" stroke="1" extrusionOk="0">
                  <a:moveTo>
                    <a:pt x="0" y="8198"/>
                  </a:moveTo>
                  <a:cubicBezTo>
                    <a:pt x="0" y="6633"/>
                    <a:pt x="0" y="5068"/>
                    <a:pt x="1800" y="3503"/>
                  </a:cubicBezTo>
                  <a:cubicBezTo>
                    <a:pt x="3600" y="1937"/>
                    <a:pt x="7200" y="372"/>
                    <a:pt x="10500" y="59"/>
                  </a:cubicBezTo>
                  <a:cubicBezTo>
                    <a:pt x="13800" y="-254"/>
                    <a:pt x="16800" y="685"/>
                    <a:pt x="18750" y="2876"/>
                  </a:cubicBezTo>
                  <a:cubicBezTo>
                    <a:pt x="20700" y="5068"/>
                    <a:pt x="21600" y="8511"/>
                    <a:pt x="21450" y="10703"/>
                  </a:cubicBezTo>
                  <a:cubicBezTo>
                    <a:pt x="21300" y="12894"/>
                    <a:pt x="20100" y="13833"/>
                    <a:pt x="16650" y="15398"/>
                  </a:cubicBezTo>
                  <a:cubicBezTo>
                    <a:pt x="13200" y="16963"/>
                    <a:pt x="7500" y="19155"/>
                    <a:pt x="1800" y="2134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0" name="Line"/>
            <p:cNvSpPr/>
            <p:nvPr/>
          </p:nvSpPr>
          <p:spPr>
            <a:xfrm>
              <a:off x="6679137" y="1694953"/>
              <a:ext cx="72868" cy="2477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1" name="Line"/>
            <p:cNvSpPr/>
            <p:nvPr/>
          </p:nvSpPr>
          <p:spPr>
            <a:xfrm>
              <a:off x="7014323" y="1388914"/>
              <a:ext cx="58294" cy="3934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2667"/>
                    <a:pt x="10800" y="5333"/>
                    <a:pt x="14400" y="8933"/>
                  </a:cubicBezTo>
                  <a:cubicBezTo>
                    <a:pt x="18000" y="12533"/>
                    <a:pt x="19800" y="17067"/>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2" name="Line"/>
            <p:cNvSpPr/>
            <p:nvPr/>
          </p:nvSpPr>
          <p:spPr>
            <a:xfrm>
              <a:off x="6956030" y="1505501"/>
              <a:ext cx="306039" cy="1165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3" y="17100"/>
                    <a:pt x="686" y="12600"/>
                    <a:pt x="1714" y="9900"/>
                  </a:cubicBezTo>
                  <a:cubicBezTo>
                    <a:pt x="2743" y="7200"/>
                    <a:pt x="4457" y="6300"/>
                    <a:pt x="7886" y="4950"/>
                  </a:cubicBezTo>
                  <a:cubicBezTo>
                    <a:pt x="11314" y="3600"/>
                    <a:pt x="16457" y="1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3" name="Line"/>
            <p:cNvSpPr/>
            <p:nvPr/>
          </p:nvSpPr>
          <p:spPr>
            <a:xfrm>
              <a:off x="7393228" y="1228609"/>
              <a:ext cx="104820" cy="524638"/>
            </a:xfrm>
            <a:custGeom>
              <a:avLst/>
              <a:gdLst/>
              <a:ahLst/>
              <a:cxnLst>
                <a:cxn ang="0">
                  <a:pos x="wd2" y="hd2"/>
                </a:cxn>
                <a:cxn ang="5400000">
                  <a:pos x="wd2" y="hd2"/>
                </a:cxn>
                <a:cxn ang="10800000">
                  <a:pos x="wd2" y="hd2"/>
                </a:cxn>
                <a:cxn ang="16200000">
                  <a:pos x="wd2" y="hd2"/>
                </a:cxn>
              </a:cxnLst>
              <a:rect l="0" t="0" r="r" b="b"/>
              <a:pathLst>
                <a:path w="21185" h="21600" fill="norm" stroke="1" extrusionOk="0">
                  <a:moveTo>
                    <a:pt x="0" y="0"/>
                  </a:moveTo>
                  <a:cubicBezTo>
                    <a:pt x="3927" y="4600"/>
                    <a:pt x="7855" y="9200"/>
                    <a:pt x="10800" y="12300"/>
                  </a:cubicBezTo>
                  <a:cubicBezTo>
                    <a:pt x="13745" y="15400"/>
                    <a:pt x="15709" y="17000"/>
                    <a:pt x="17673" y="18300"/>
                  </a:cubicBezTo>
                  <a:cubicBezTo>
                    <a:pt x="19636" y="19600"/>
                    <a:pt x="21600" y="20600"/>
                    <a:pt x="21109" y="21100"/>
                  </a:cubicBezTo>
                  <a:cubicBezTo>
                    <a:pt x="20618" y="21600"/>
                    <a:pt x="17673" y="21600"/>
                    <a:pt x="1472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4" name="Line"/>
            <p:cNvSpPr/>
            <p:nvPr/>
          </p:nvSpPr>
          <p:spPr>
            <a:xfrm>
              <a:off x="7351461" y="1036358"/>
              <a:ext cx="282430" cy="439997"/>
            </a:xfrm>
            <a:custGeom>
              <a:avLst/>
              <a:gdLst/>
              <a:ahLst/>
              <a:cxnLst>
                <a:cxn ang="0">
                  <a:pos x="wd2" y="hd2"/>
                </a:cxn>
                <a:cxn ang="5400000">
                  <a:pos x="wd2" y="hd2"/>
                </a:cxn>
                <a:cxn ang="10800000">
                  <a:pos x="wd2" y="hd2"/>
                </a:cxn>
                <a:cxn ang="16200000">
                  <a:pos x="wd2" y="hd2"/>
                </a:cxn>
              </a:cxnLst>
              <a:rect l="0" t="0" r="r" b="b"/>
              <a:pathLst>
                <a:path w="21285" h="21499" fill="norm" stroke="1" extrusionOk="0">
                  <a:moveTo>
                    <a:pt x="2050" y="21499"/>
                  </a:moveTo>
                  <a:cubicBezTo>
                    <a:pt x="1317" y="15802"/>
                    <a:pt x="585" y="10106"/>
                    <a:pt x="219" y="6664"/>
                  </a:cubicBezTo>
                  <a:cubicBezTo>
                    <a:pt x="-147" y="3222"/>
                    <a:pt x="-147" y="2035"/>
                    <a:pt x="951" y="1204"/>
                  </a:cubicBezTo>
                  <a:cubicBezTo>
                    <a:pt x="2050" y="374"/>
                    <a:pt x="4246" y="-101"/>
                    <a:pt x="7175" y="18"/>
                  </a:cubicBezTo>
                  <a:cubicBezTo>
                    <a:pt x="10104" y="136"/>
                    <a:pt x="13765" y="848"/>
                    <a:pt x="16511" y="2391"/>
                  </a:cubicBezTo>
                  <a:cubicBezTo>
                    <a:pt x="19256" y="3934"/>
                    <a:pt x="21087" y="6308"/>
                    <a:pt x="21270" y="7969"/>
                  </a:cubicBezTo>
                  <a:cubicBezTo>
                    <a:pt x="21453" y="9631"/>
                    <a:pt x="19989" y="10580"/>
                    <a:pt x="17243" y="11648"/>
                  </a:cubicBezTo>
                  <a:cubicBezTo>
                    <a:pt x="14497" y="12717"/>
                    <a:pt x="10470" y="13903"/>
                    <a:pt x="6443" y="150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5" name="Line"/>
            <p:cNvSpPr/>
            <p:nvPr/>
          </p:nvSpPr>
          <p:spPr>
            <a:xfrm>
              <a:off x="7784166" y="1449915"/>
              <a:ext cx="337727" cy="390772"/>
            </a:xfrm>
            <a:custGeom>
              <a:avLst/>
              <a:gdLst/>
              <a:ahLst/>
              <a:cxnLst>
                <a:cxn ang="0">
                  <a:pos x="wd2" y="hd2"/>
                </a:cxn>
                <a:cxn ang="5400000">
                  <a:pos x="wd2" y="hd2"/>
                </a:cxn>
                <a:cxn ang="10800000">
                  <a:pos x="wd2" y="hd2"/>
                </a:cxn>
                <a:cxn ang="16200000">
                  <a:pos x="wd2" y="hd2"/>
                </a:cxn>
              </a:cxnLst>
              <a:rect l="0" t="0" r="r" b="b"/>
              <a:pathLst>
                <a:path w="21151" h="21451" fill="norm" stroke="1" extrusionOk="0">
                  <a:moveTo>
                    <a:pt x="3810" y="6251"/>
                  </a:moveTo>
                  <a:cubicBezTo>
                    <a:pt x="2593" y="5451"/>
                    <a:pt x="1376" y="4651"/>
                    <a:pt x="768" y="3584"/>
                  </a:cubicBezTo>
                  <a:cubicBezTo>
                    <a:pt x="159" y="2518"/>
                    <a:pt x="159" y="1184"/>
                    <a:pt x="1224" y="518"/>
                  </a:cubicBezTo>
                  <a:cubicBezTo>
                    <a:pt x="2289" y="-149"/>
                    <a:pt x="4419" y="-149"/>
                    <a:pt x="5940" y="384"/>
                  </a:cubicBezTo>
                  <a:cubicBezTo>
                    <a:pt x="7461" y="918"/>
                    <a:pt x="8374" y="1984"/>
                    <a:pt x="8678" y="3984"/>
                  </a:cubicBezTo>
                  <a:cubicBezTo>
                    <a:pt x="8982" y="5984"/>
                    <a:pt x="8678" y="8918"/>
                    <a:pt x="7461" y="11451"/>
                  </a:cubicBezTo>
                  <a:cubicBezTo>
                    <a:pt x="6244" y="13984"/>
                    <a:pt x="4114" y="16118"/>
                    <a:pt x="2441" y="17718"/>
                  </a:cubicBezTo>
                  <a:cubicBezTo>
                    <a:pt x="768" y="19318"/>
                    <a:pt x="-449" y="20384"/>
                    <a:pt x="159" y="20918"/>
                  </a:cubicBezTo>
                  <a:cubicBezTo>
                    <a:pt x="768" y="21451"/>
                    <a:pt x="3202" y="21451"/>
                    <a:pt x="7005" y="21451"/>
                  </a:cubicBezTo>
                  <a:cubicBezTo>
                    <a:pt x="10807" y="21451"/>
                    <a:pt x="15979" y="21451"/>
                    <a:pt x="21151" y="2145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6" name="Line"/>
            <p:cNvSpPr/>
            <p:nvPr/>
          </p:nvSpPr>
          <p:spPr>
            <a:xfrm>
              <a:off x="6314806" y="2015565"/>
              <a:ext cx="1836233" cy="291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657" y="19440"/>
                    <a:pt x="3314" y="17280"/>
                    <a:pt x="5029" y="15660"/>
                  </a:cubicBezTo>
                  <a:cubicBezTo>
                    <a:pt x="6743" y="14040"/>
                    <a:pt x="8514" y="12960"/>
                    <a:pt x="10486" y="11520"/>
                  </a:cubicBezTo>
                  <a:cubicBezTo>
                    <a:pt x="12457" y="10080"/>
                    <a:pt x="14629" y="8280"/>
                    <a:pt x="16514" y="6300"/>
                  </a:cubicBezTo>
                  <a:cubicBezTo>
                    <a:pt x="18400" y="4320"/>
                    <a:pt x="20000" y="216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7" name="Line"/>
            <p:cNvSpPr/>
            <p:nvPr/>
          </p:nvSpPr>
          <p:spPr>
            <a:xfrm>
              <a:off x="6433931" y="2491626"/>
              <a:ext cx="491747" cy="409752"/>
            </a:xfrm>
            <a:custGeom>
              <a:avLst/>
              <a:gdLst/>
              <a:ahLst/>
              <a:cxnLst>
                <a:cxn ang="0">
                  <a:pos x="wd2" y="hd2"/>
                </a:cxn>
                <a:cxn ang="5400000">
                  <a:pos x="wd2" y="hd2"/>
                </a:cxn>
                <a:cxn ang="10800000">
                  <a:pos x="wd2" y="hd2"/>
                </a:cxn>
                <a:cxn ang="16200000">
                  <a:pos x="wd2" y="hd2"/>
                </a:cxn>
              </a:cxnLst>
              <a:rect l="0" t="0" r="r" b="b"/>
              <a:pathLst>
                <a:path w="20628" h="21186" fill="norm" stroke="1" extrusionOk="0">
                  <a:moveTo>
                    <a:pt x="19456" y="4772"/>
                  </a:moveTo>
                  <a:cubicBezTo>
                    <a:pt x="19660" y="3516"/>
                    <a:pt x="19863" y="2260"/>
                    <a:pt x="19354" y="1381"/>
                  </a:cubicBezTo>
                  <a:cubicBezTo>
                    <a:pt x="18844" y="502"/>
                    <a:pt x="17622" y="0"/>
                    <a:pt x="15278" y="0"/>
                  </a:cubicBezTo>
                  <a:cubicBezTo>
                    <a:pt x="12935" y="0"/>
                    <a:pt x="9471" y="502"/>
                    <a:pt x="6516" y="2512"/>
                  </a:cubicBezTo>
                  <a:cubicBezTo>
                    <a:pt x="3561" y="4521"/>
                    <a:pt x="1116" y="8037"/>
                    <a:pt x="301" y="11302"/>
                  </a:cubicBezTo>
                  <a:cubicBezTo>
                    <a:pt x="-514" y="14567"/>
                    <a:pt x="301" y="17581"/>
                    <a:pt x="3052" y="19340"/>
                  </a:cubicBezTo>
                  <a:cubicBezTo>
                    <a:pt x="5803" y="21098"/>
                    <a:pt x="10490" y="21600"/>
                    <a:pt x="13954" y="20847"/>
                  </a:cubicBezTo>
                  <a:cubicBezTo>
                    <a:pt x="17418" y="20093"/>
                    <a:pt x="19660" y="18084"/>
                    <a:pt x="20373" y="15572"/>
                  </a:cubicBezTo>
                  <a:cubicBezTo>
                    <a:pt x="21086" y="13060"/>
                    <a:pt x="20271" y="10047"/>
                    <a:pt x="18335" y="8414"/>
                  </a:cubicBezTo>
                  <a:cubicBezTo>
                    <a:pt x="16399" y="6781"/>
                    <a:pt x="13343" y="6530"/>
                    <a:pt x="10286" y="62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8" name="Line"/>
            <p:cNvSpPr/>
            <p:nvPr/>
          </p:nvSpPr>
          <p:spPr>
            <a:xfrm>
              <a:off x="6679137" y="2715082"/>
              <a:ext cx="247747" cy="3497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39" name="Line"/>
            <p:cNvSpPr/>
            <p:nvPr/>
          </p:nvSpPr>
          <p:spPr>
            <a:xfrm>
              <a:off x="7189202" y="2933681"/>
              <a:ext cx="116587" cy="2331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0" name="Line"/>
            <p:cNvSpPr/>
            <p:nvPr/>
          </p:nvSpPr>
          <p:spPr>
            <a:xfrm>
              <a:off x="7509814" y="2613070"/>
              <a:ext cx="72868" cy="3643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1" name="Line"/>
            <p:cNvSpPr/>
            <p:nvPr/>
          </p:nvSpPr>
          <p:spPr>
            <a:xfrm>
              <a:off x="7466095" y="2744229"/>
              <a:ext cx="306039"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771" y="17280"/>
                    <a:pt x="7543" y="12960"/>
                    <a:pt x="11143" y="9360"/>
                  </a:cubicBezTo>
                  <a:cubicBezTo>
                    <a:pt x="14743" y="5760"/>
                    <a:pt x="18171" y="288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2" name="Line"/>
            <p:cNvSpPr/>
            <p:nvPr/>
          </p:nvSpPr>
          <p:spPr>
            <a:xfrm>
              <a:off x="7906046" y="2382701"/>
              <a:ext cx="461362" cy="443304"/>
            </a:xfrm>
            <a:custGeom>
              <a:avLst/>
              <a:gdLst/>
              <a:ahLst/>
              <a:cxnLst>
                <a:cxn ang="0">
                  <a:pos x="wd2" y="hd2"/>
                </a:cxn>
                <a:cxn ang="5400000">
                  <a:pos x="wd2" y="hd2"/>
                </a:cxn>
                <a:cxn ang="10800000">
                  <a:pos x="wd2" y="hd2"/>
                </a:cxn>
                <a:cxn ang="16200000">
                  <a:pos x="wd2" y="hd2"/>
                </a:cxn>
              </a:cxnLst>
              <a:rect l="0" t="0" r="r" b="b"/>
              <a:pathLst>
                <a:path w="20722" h="20970" fill="norm" stroke="1" extrusionOk="0">
                  <a:moveTo>
                    <a:pt x="17549" y="4693"/>
                  </a:moveTo>
                  <a:cubicBezTo>
                    <a:pt x="17331" y="3544"/>
                    <a:pt x="17113" y="2395"/>
                    <a:pt x="15585" y="1590"/>
                  </a:cubicBezTo>
                  <a:cubicBezTo>
                    <a:pt x="14058" y="786"/>
                    <a:pt x="11222" y="327"/>
                    <a:pt x="9149" y="97"/>
                  </a:cubicBezTo>
                  <a:cubicBezTo>
                    <a:pt x="7076" y="-133"/>
                    <a:pt x="5767" y="-133"/>
                    <a:pt x="4131" y="2165"/>
                  </a:cubicBezTo>
                  <a:cubicBezTo>
                    <a:pt x="2494" y="4463"/>
                    <a:pt x="531" y="9058"/>
                    <a:pt x="94" y="12505"/>
                  </a:cubicBezTo>
                  <a:cubicBezTo>
                    <a:pt x="-342" y="15952"/>
                    <a:pt x="749" y="18250"/>
                    <a:pt x="3040" y="19629"/>
                  </a:cubicBezTo>
                  <a:cubicBezTo>
                    <a:pt x="5331" y="21007"/>
                    <a:pt x="8822" y="21467"/>
                    <a:pt x="12094" y="20318"/>
                  </a:cubicBezTo>
                  <a:cubicBezTo>
                    <a:pt x="15367" y="19169"/>
                    <a:pt x="18422" y="16412"/>
                    <a:pt x="19840" y="13539"/>
                  </a:cubicBezTo>
                  <a:cubicBezTo>
                    <a:pt x="21258" y="10667"/>
                    <a:pt x="21040" y="7680"/>
                    <a:pt x="18640" y="5612"/>
                  </a:cubicBezTo>
                  <a:cubicBezTo>
                    <a:pt x="16240" y="3544"/>
                    <a:pt x="11658" y="2395"/>
                    <a:pt x="8931" y="2165"/>
                  </a:cubicBezTo>
                  <a:cubicBezTo>
                    <a:pt x="6203" y="1935"/>
                    <a:pt x="5331" y="2624"/>
                    <a:pt x="4458" y="33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3" name="Line"/>
            <p:cNvSpPr/>
            <p:nvPr/>
          </p:nvSpPr>
          <p:spPr>
            <a:xfrm>
              <a:off x="8107318" y="2642216"/>
              <a:ext cx="262320" cy="276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000" y="379"/>
                    <a:pt x="4000" y="758"/>
                    <a:pt x="7600" y="4358"/>
                  </a:cubicBezTo>
                  <a:cubicBezTo>
                    <a:pt x="11200" y="7958"/>
                    <a:pt x="16400" y="14779"/>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4" name="Line"/>
            <p:cNvSpPr/>
            <p:nvPr/>
          </p:nvSpPr>
          <p:spPr>
            <a:xfrm>
              <a:off x="8500797" y="2704447"/>
              <a:ext cx="364332" cy="299299"/>
            </a:xfrm>
            <a:custGeom>
              <a:avLst/>
              <a:gdLst/>
              <a:ahLst/>
              <a:cxnLst>
                <a:cxn ang="0">
                  <a:pos x="wd2" y="hd2"/>
                </a:cxn>
                <a:cxn ang="5400000">
                  <a:pos x="wd2" y="hd2"/>
                </a:cxn>
                <a:cxn ang="10800000">
                  <a:pos x="wd2" y="hd2"/>
                </a:cxn>
                <a:cxn ang="16200000">
                  <a:pos x="wd2" y="hd2"/>
                </a:cxn>
              </a:cxnLst>
              <a:rect l="0" t="0" r="r" b="b"/>
              <a:pathLst>
                <a:path w="21600" h="21124" fill="norm" stroke="1" extrusionOk="0">
                  <a:moveTo>
                    <a:pt x="0" y="11036"/>
                  </a:moveTo>
                  <a:cubicBezTo>
                    <a:pt x="1152" y="7951"/>
                    <a:pt x="2304" y="4865"/>
                    <a:pt x="3888" y="2808"/>
                  </a:cubicBezTo>
                  <a:cubicBezTo>
                    <a:pt x="5472" y="751"/>
                    <a:pt x="7488" y="-278"/>
                    <a:pt x="8640" y="65"/>
                  </a:cubicBezTo>
                  <a:cubicBezTo>
                    <a:pt x="9792" y="408"/>
                    <a:pt x="10080" y="2122"/>
                    <a:pt x="9648" y="4522"/>
                  </a:cubicBezTo>
                  <a:cubicBezTo>
                    <a:pt x="9216" y="6922"/>
                    <a:pt x="8064" y="10008"/>
                    <a:pt x="7056" y="12922"/>
                  </a:cubicBezTo>
                  <a:cubicBezTo>
                    <a:pt x="6048" y="15836"/>
                    <a:pt x="5184" y="18579"/>
                    <a:pt x="5904" y="19951"/>
                  </a:cubicBezTo>
                  <a:cubicBezTo>
                    <a:pt x="6624" y="21322"/>
                    <a:pt x="8928" y="21322"/>
                    <a:pt x="11808" y="20808"/>
                  </a:cubicBezTo>
                  <a:cubicBezTo>
                    <a:pt x="14688" y="20293"/>
                    <a:pt x="18144" y="19265"/>
                    <a:pt x="21600" y="1823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5" name="Line"/>
            <p:cNvSpPr/>
            <p:nvPr/>
          </p:nvSpPr>
          <p:spPr>
            <a:xfrm>
              <a:off x="1520199" y="4201556"/>
              <a:ext cx="72867" cy="71409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3673"/>
                    <a:pt x="8640" y="7347"/>
                    <a:pt x="12240" y="10947"/>
                  </a:cubicBezTo>
                  <a:cubicBezTo>
                    <a:pt x="15840" y="14547"/>
                    <a:pt x="18720" y="18073"/>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6" name="Line"/>
            <p:cNvSpPr/>
            <p:nvPr/>
          </p:nvSpPr>
          <p:spPr>
            <a:xfrm>
              <a:off x="1472134" y="4123091"/>
              <a:ext cx="397651" cy="355358"/>
            </a:xfrm>
            <a:custGeom>
              <a:avLst/>
              <a:gdLst/>
              <a:ahLst/>
              <a:cxnLst>
                <a:cxn ang="0">
                  <a:pos x="wd2" y="hd2"/>
                </a:cxn>
                <a:cxn ang="5400000">
                  <a:pos x="wd2" y="hd2"/>
                </a:cxn>
                <a:cxn ang="10800000">
                  <a:pos x="wd2" y="hd2"/>
                </a:cxn>
                <a:cxn ang="16200000">
                  <a:pos x="wd2" y="hd2"/>
                </a:cxn>
              </a:cxnLst>
              <a:rect l="0" t="0" r="r" b="b"/>
              <a:pathLst>
                <a:path w="20802" h="21353" fill="norm" stroke="1" extrusionOk="0">
                  <a:moveTo>
                    <a:pt x="227" y="16099"/>
                  </a:moveTo>
                  <a:cubicBezTo>
                    <a:pt x="-27" y="12012"/>
                    <a:pt x="-281" y="7926"/>
                    <a:pt x="735" y="5007"/>
                  </a:cubicBezTo>
                  <a:cubicBezTo>
                    <a:pt x="1752" y="2088"/>
                    <a:pt x="4039" y="337"/>
                    <a:pt x="6580" y="45"/>
                  </a:cubicBezTo>
                  <a:cubicBezTo>
                    <a:pt x="9121" y="-247"/>
                    <a:pt x="11917" y="921"/>
                    <a:pt x="14585" y="2818"/>
                  </a:cubicBezTo>
                  <a:cubicBezTo>
                    <a:pt x="17253" y="4715"/>
                    <a:pt x="19794" y="7342"/>
                    <a:pt x="20557" y="9823"/>
                  </a:cubicBezTo>
                  <a:cubicBezTo>
                    <a:pt x="21319" y="12304"/>
                    <a:pt x="20303" y="14639"/>
                    <a:pt x="17507" y="16537"/>
                  </a:cubicBezTo>
                  <a:cubicBezTo>
                    <a:pt x="14712" y="18434"/>
                    <a:pt x="10138" y="19894"/>
                    <a:pt x="7724" y="20623"/>
                  </a:cubicBezTo>
                  <a:cubicBezTo>
                    <a:pt x="5310" y="21353"/>
                    <a:pt x="5055" y="21353"/>
                    <a:pt x="4801" y="213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7" name="Line"/>
            <p:cNvSpPr/>
            <p:nvPr/>
          </p:nvSpPr>
          <p:spPr>
            <a:xfrm>
              <a:off x="1899104" y="4551314"/>
              <a:ext cx="116587" cy="3060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429"/>
                    <a:pt x="7200" y="6857"/>
                    <a:pt x="10800" y="10457"/>
                  </a:cubicBezTo>
                  <a:cubicBezTo>
                    <a:pt x="14400" y="14057"/>
                    <a:pt x="18000" y="17829"/>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48" name="Line"/>
            <p:cNvSpPr/>
            <p:nvPr/>
          </p:nvSpPr>
          <p:spPr>
            <a:xfrm>
              <a:off x="2467462" y="4478448"/>
              <a:ext cx="233173"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349" name="Line"/>
            <p:cNvSpPr/>
            <p:nvPr/>
          </p:nvSpPr>
          <p:spPr>
            <a:xfrm>
              <a:off x="2496608" y="4580462"/>
              <a:ext cx="291467" cy="437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0" name="Line"/>
            <p:cNvSpPr/>
            <p:nvPr/>
          </p:nvSpPr>
          <p:spPr>
            <a:xfrm>
              <a:off x="3191174" y="3919180"/>
              <a:ext cx="573310" cy="1134306"/>
            </a:xfrm>
            <a:custGeom>
              <a:avLst/>
              <a:gdLst/>
              <a:ahLst/>
              <a:cxnLst>
                <a:cxn ang="0">
                  <a:pos x="wd2" y="hd2"/>
                </a:cxn>
                <a:cxn ang="5400000">
                  <a:pos x="wd2" y="hd2"/>
                </a:cxn>
                <a:cxn ang="10800000">
                  <a:pos x="wd2" y="hd2"/>
                </a:cxn>
                <a:cxn ang="16200000">
                  <a:pos x="wd2" y="hd2"/>
                </a:cxn>
              </a:cxnLst>
              <a:rect l="0" t="0" r="r" b="b"/>
              <a:pathLst>
                <a:path w="21422" h="21462" fill="norm" stroke="1" extrusionOk="0">
                  <a:moveTo>
                    <a:pt x="13254" y="6446"/>
                  </a:moveTo>
                  <a:cubicBezTo>
                    <a:pt x="13980" y="5251"/>
                    <a:pt x="14706" y="4056"/>
                    <a:pt x="14615" y="2999"/>
                  </a:cubicBezTo>
                  <a:cubicBezTo>
                    <a:pt x="14525" y="1942"/>
                    <a:pt x="13617" y="1023"/>
                    <a:pt x="12709" y="517"/>
                  </a:cubicBezTo>
                  <a:cubicBezTo>
                    <a:pt x="11802" y="12"/>
                    <a:pt x="10894" y="-80"/>
                    <a:pt x="10168" y="58"/>
                  </a:cubicBezTo>
                  <a:cubicBezTo>
                    <a:pt x="9442" y="196"/>
                    <a:pt x="8898" y="563"/>
                    <a:pt x="8535" y="1758"/>
                  </a:cubicBezTo>
                  <a:cubicBezTo>
                    <a:pt x="8172" y="2953"/>
                    <a:pt x="7990" y="4975"/>
                    <a:pt x="8172" y="7135"/>
                  </a:cubicBezTo>
                  <a:cubicBezTo>
                    <a:pt x="8353" y="9295"/>
                    <a:pt x="8898" y="11593"/>
                    <a:pt x="8807" y="13661"/>
                  </a:cubicBezTo>
                  <a:cubicBezTo>
                    <a:pt x="8716" y="15729"/>
                    <a:pt x="7990" y="17568"/>
                    <a:pt x="7264" y="18717"/>
                  </a:cubicBezTo>
                  <a:cubicBezTo>
                    <a:pt x="6538" y="19866"/>
                    <a:pt x="5812" y="20325"/>
                    <a:pt x="4995" y="20693"/>
                  </a:cubicBezTo>
                  <a:cubicBezTo>
                    <a:pt x="4178" y="21060"/>
                    <a:pt x="3271" y="21336"/>
                    <a:pt x="2363" y="21428"/>
                  </a:cubicBezTo>
                  <a:cubicBezTo>
                    <a:pt x="1456" y="21520"/>
                    <a:pt x="548" y="21428"/>
                    <a:pt x="185" y="21152"/>
                  </a:cubicBezTo>
                  <a:cubicBezTo>
                    <a:pt x="-178" y="20877"/>
                    <a:pt x="4" y="20417"/>
                    <a:pt x="639" y="19774"/>
                  </a:cubicBezTo>
                  <a:cubicBezTo>
                    <a:pt x="1274" y="19130"/>
                    <a:pt x="2363" y="18303"/>
                    <a:pt x="3815" y="17660"/>
                  </a:cubicBezTo>
                  <a:cubicBezTo>
                    <a:pt x="5267" y="17016"/>
                    <a:pt x="7082" y="16557"/>
                    <a:pt x="8898" y="16465"/>
                  </a:cubicBezTo>
                  <a:cubicBezTo>
                    <a:pt x="10713" y="16373"/>
                    <a:pt x="12528" y="16649"/>
                    <a:pt x="14161" y="16786"/>
                  </a:cubicBezTo>
                  <a:cubicBezTo>
                    <a:pt x="15795" y="16924"/>
                    <a:pt x="17247" y="16924"/>
                    <a:pt x="18427" y="16327"/>
                  </a:cubicBezTo>
                  <a:cubicBezTo>
                    <a:pt x="19607" y="15729"/>
                    <a:pt x="20514" y="14534"/>
                    <a:pt x="21422" y="133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1" name="Line"/>
            <p:cNvSpPr/>
            <p:nvPr/>
          </p:nvSpPr>
          <p:spPr>
            <a:xfrm>
              <a:off x="3312712" y="4463875"/>
              <a:ext cx="378906"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2" name="Line"/>
            <p:cNvSpPr/>
            <p:nvPr/>
          </p:nvSpPr>
          <p:spPr>
            <a:xfrm>
              <a:off x="3942682" y="4318143"/>
              <a:ext cx="362277" cy="466345"/>
            </a:xfrm>
            <a:custGeom>
              <a:avLst/>
              <a:gdLst/>
              <a:ahLst/>
              <a:cxnLst>
                <a:cxn ang="0">
                  <a:pos x="wd2" y="hd2"/>
                </a:cxn>
                <a:cxn ang="5400000">
                  <a:pos x="wd2" y="hd2"/>
                </a:cxn>
                <a:cxn ang="10800000">
                  <a:pos x="wd2" y="hd2"/>
                </a:cxn>
                <a:cxn ang="16200000">
                  <a:pos x="wd2" y="hd2"/>
                </a:cxn>
              </a:cxnLst>
              <a:rect l="0" t="0" r="r" b="b"/>
              <a:pathLst>
                <a:path w="21196" h="21600" fill="norm" stroke="1" extrusionOk="0">
                  <a:moveTo>
                    <a:pt x="9185" y="0"/>
                  </a:moveTo>
                  <a:cubicBezTo>
                    <a:pt x="7764" y="225"/>
                    <a:pt x="6343" y="450"/>
                    <a:pt x="4780" y="1912"/>
                  </a:cubicBezTo>
                  <a:cubicBezTo>
                    <a:pt x="3217" y="3375"/>
                    <a:pt x="1511" y="6075"/>
                    <a:pt x="659" y="8100"/>
                  </a:cubicBezTo>
                  <a:cubicBezTo>
                    <a:pt x="-194" y="10125"/>
                    <a:pt x="-194" y="11475"/>
                    <a:pt x="517" y="12262"/>
                  </a:cubicBezTo>
                  <a:cubicBezTo>
                    <a:pt x="1227" y="13050"/>
                    <a:pt x="2648" y="13275"/>
                    <a:pt x="5490" y="13050"/>
                  </a:cubicBezTo>
                  <a:cubicBezTo>
                    <a:pt x="8332" y="12825"/>
                    <a:pt x="12595" y="12150"/>
                    <a:pt x="15295" y="11475"/>
                  </a:cubicBezTo>
                  <a:cubicBezTo>
                    <a:pt x="17995" y="10800"/>
                    <a:pt x="19132" y="10125"/>
                    <a:pt x="19985" y="9112"/>
                  </a:cubicBezTo>
                  <a:cubicBezTo>
                    <a:pt x="20838" y="8100"/>
                    <a:pt x="21406" y="6750"/>
                    <a:pt x="21122" y="6412"/>
                  </a:cubicBezTo>
                  <a:cubicBezTo>
                    <a:pt x="20838" y="6075"/>
                    <a:pt x="19701" y="6750"/>
                    <a:pt x="18848" y="8212"/>
                  </a:cubicBezTo>
                  <a:cubicBezTo>
                    <a:pt x="17995" y="9675"/>
                    <a:pt x="17427" y="11925"/>
                    <a:pt x="17569" y="14288"/>
                  </a:cubicBezTo>
                  <a:cubicBezTo>
                    <a:pt x="17711" y="16650"/>
                    <a:pt x="18564" y="19125"/>
                    <a:pt x="1941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3" name="Line"/>
            <p:cNvSpPr/>
            <p:nvPr/>
          </p:nvSpPr>
          <p:spPr>
            <a:xfrm>
              <a:off x="4451741" y="4356086"/>
              <a:ext cx="298868" cy="280064"/>
            </a:xfrm>
            <a:custGeom>
              <a:avLst/>
              <a:gdLst/>
              <a:ahLst/>
              <a:cxnLst>
                <a:cxn ang="0">
                  <a:pos x="wd2" y="hd2"/>
                </a:cxn>
                <a:cxn ang="5400000">
                  <a:pos x="wd2" y="hd2"/>
                </a:cxn>
                <a:cxn ang="10800000">
                  <a:pos x="wd2" y="hd2"/>
                </a:cxn>
                <a:cxn ang="16200000">
                  <a:pos x="wd2" y="hd2"/>
                </a:cxn>
              </a:cxnLst>
              <a:rect l="0" t="0" r="r" b="b"/>
              <a:pathLst>
                <a:path w="21434" h="20755" fill="norm" stroke="1" extrusionOk="0">
                  <a:moveTo>
                    <a:pt x="12376" y="5828"/>
                  </a:moveTo>
                  <a:cubicBezTo>
                    <a:pt x="12724" y="4028"/>
                    <a:pt x="13073" y="2228"/>
                    <a:pt x="12202" y="1148"/>
                  </a:cubicBezTo>
                  <a:cubicBezTo>
                    <a:pt x="11331" y="68"/>
                    <a:pt x="9240" y="-292"/>
                    <a:pt x="7499" y="248"/>
                  </a:cubicBezTo>
                  <a:cubicBezTo>
                    <a:pt x="5757" y="788"/>
                    <a:pt x="4363" y="2228"/>
                    <a:pt x="3144" y="4748"/>
                  </a:cubicBezTo>
                  <a:cubicBezTo>
                    <a:pt x="1924" y="7268"/>
                    <a:pt x="879" y="10868"/>
                    <a:pt x="357" y="13568"/>
                  </a:cubicBezTo>
                  <a:cubicBezTo>
                    <a:pt x="-166" y="16268"/>
                    <a:pt x="-166" y="18068"/>
                    <a:pt x="705" y="19328"/>
                  </a:cubicBezTo>
                  <a:cubicBezTo>
                    <a:pt x="1576" y="20588"/>
                    <a:pt x="3318" y="21308"/>
                    <a:pt x="6802" y="20228"/>
                  </a:cubicBezTo>
                  <a:cubicBezTo>
                    <a:pt x="10286" y="19148"/>
                    <a:pt x="15511" y="16268"/>
                    <a:pt x="18299" y="13928"/>
                  </a:cubicBezTo>
                  <a:cubicBezTo>
                    <a:pt x="21086" y="11588"/>
                    <a:pt x="21434" y="9788"/>
                    <a:pt x="21434" y="7988"/>
                  </a:cubicBezTo>
                  <a:cubicBezTo>
                    <a:pt x="21434" y="6188"/>
                    <a:pt x="21086" y="4388"/>
                    <a:pt x="19169" y="3308"/>
                  </a:cubicBezTo>
                  <a:cubicBezTo>
                    <a:pt x="17253" y="2228"/>
                    <a:pt x="13769" y="1868"/>
                    <a:pt x="10286" y="15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4" name="Line"/>
            <p:cNvSpPr/>
            <p:nvPr/>
          </p:nvSpPr>
          <p:spPr>
            <a:xfrm>
              <a:off x="4944918" y="4769914"/>
              <a:ext cx="160307" cy="26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5" name="Line"/>
            <p:cNvSpPr/>
            <p:nvPr/>
          </p:nvSpPr>
          <p:spPr>
            <a:xfrm>
              <a:off x="6679137" y="4114116"/>
              <a:ext cx="131161" cy="6995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00" y="4050"/>
                    <a:pt x="8000" y="8100"/>
                    <a:pt x="11600" y="11700"/>
                  </a:cubicBezTo>
                  <a:cubicBezTo>
                    <a:pt x="15200" y="15300"/>
                    <a:pt x="18400" y="1845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6" name="Line"/>
            <p:cNvSpPr/>
            <p:nvPr/>
          </p:nvSpPr>
          <p:spPr>
            <a:xfrm>
              <a:off x="6626286" y="3887662"/>
              <a:ext cx="401968" cy="415908"/>
            </a:xfrm>
            <a:custGeom>
              <a:avLst/>
              <a:gdLst/>
              <a:ahLst/>
              <a:cxnLst>
                <a:cxn ang="0">
                  <a:pos x="wd2" y="hd2"/>
                </a:cxn>
                <a:cxn ang="5400000">
                  <a:pos x="wd2" y="hd2"/>
                </a:cxn>
                <a:cxn ang="10800000">
                  <a:pos x="wd2" y="hd2"/>
                </a:cxn>
                <a:cxn ang="16200000">
                  <a:pos x="wd2" y="hd2"/>
                </a:cxn>
              </a:cxnLst>
              <a:rect l="0" t="0" r="r" b="b"/>
              <a:pathLst>
                <a:path w="20544" h="21257" fill="norm" stroke="1" extrusionOk="0">
                  <a:moveTo>
                    <a:pt x="3446" y="21257"/>
                  </a:moveTo>
                  <a:cubicBezTo>
                    <a:pt x="1956" y="16788"/>
                    <a:pt x="467" y="12319"/>
                    <a:pt x="94" y="8967"/>
                  </a:cubicBezTo>
                  <a:cubicBezTo>
                    <a:pt x="-278" y="5616"/>
                    <a:pt x="467" y="3381"/>
                    <a:pt x="2081" y="1891"/>
                  </a:cubicBezTo>
                  <a:cubicBezTo>
                    <a:pt x="3694" y="402"/>
                    <a:pt x="6177" y="-343"/>
                    <a:pt x="9281" y="154"/>
                  </a:cubicBezTo>
                  <a:cubicBezTo>
                    <a:pt x="12384" y="650"/>
                    <a:pt x="16108" y="2388"/>
                    <a:pt x="18343" y="3878"/>
                  </a:cubicBezTo>
                  <a:cubicBezTo>
                    <a:pt x="20577" y="5367"/>
                    <a:pt x="21322" y="6609"/>
                    <a:pt x="19584" y="8967"/>
                  </a:cubicBezTo>
                  <a:cubicBezTo>
                    <a:pt x="17846" y="11326"/>
                    <a:pt x="13625" y="14802"/>
                    <a:pt x="9405" y="1827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7" name="Line"/>
            <p:cNvSpPr/>
            <p:nvPr/>
          </p:nvSpPr>
          <p:spPr>
            <a:xfrm>
              <a:off x="7201180" y="4496341"/>
              <a:ext cx="250342" cy="307175"/>
            </a:xfrm>
            <a:custGeom>
              <a:avLst/>
              <a:gdLst/>
              <a:ahLst/>
              <a:cxnLst>
                <a:cxn ang="0">
                  <a:pos x="wd2" y="hd2"/>
                </a:cxn>
                <a:cxn ang="5400000">
                  <a:pos x="wd2" y="hd2"/>
                </a:cxn>
                <a:cxn ang="10800000">
                  <a:pos x="wd2" y="hd2"/>
                </a:cxn>
                <a:cxn ang="16200000">
                  <a:pos x="wd2" y="hd2"/>
                </a:cxn>
              </a:cxnLst>
              <a:rect l="0" t="0" r="r" b="b"/>
              <a:pathLst>
                <a:path w="21407" h="21013" fill="norm" stroke="1" extrusionOk="0">
                  <a:moveTo>
                    <a:pt x="222" y="4758"/>
                  </a:moveTo>
                  <a:cubicBezTo>
                    <a:pt x="638" y="3096"/>
                    <a:pt x="1053" y="1435"/>
                    <a:pt x="2299" y="604"/>
                  </a:cubicBezTo>
                  <a:cubicBezTo>
                    <a:pt x="3545" y="-227"/>
                    <a:pt x="5622" y="-227"/>
                    <a:pt x="7076" y="770"/>
                  </a:cubicBezTo>
                  <a:cubicBezTo>
                    <a:pt x="8530" y="1767"/>
                    <a:pt x="9361" y="3761"/>
                    <a:pt x="8945" y="6419"/>
                  </a:cubicBezTo>
                  <a:cubicBezTo>
                    <a:pt x="8530" y="9078"/>
                    <a:pt x="6869" y="12401"/>
                    <a:pt x="4792" y="15059"/>
                  </a:cubicBezTo>
                  <a:cubicBezTo>
                    <a:pt x="2715" y="17718"/>
                    <a:pt x="222" y="19711"/>
                    <a:pt x="15" y="20542"/>
                  </a:cubicBezTo>
                  <a:cubicBezTo>
                    <a:pt x="-193" y="21373"/>
                    <a:pt x="1884" y="21041"/>
                    <a:pt x="5830" y="20044"/>
                  </a:cubicBezTo>
                  <a:cubicBezTo>
                    <a:pt x="9776" y="19047"/>
                    <a:pt x="15592" y="17385"/>
                    <a:pt x="21407" y="1572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8" name="Line"/>
            <p:cNvSpPr/>
            <p:nvPr/>
          </p:nvSpPr>
          <p:spPr>
            <a:xfrm>
              <a:off x="7772133" y="4201556"/>
              <a:ext cx="262320" cy="582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59" name="Line"/>
            <p:cNvSpPr/>
            <p:nvPr/>
          </p:nvSpPr>
          <p:spPr>
            <a:xfrm>
              <a:off x="7713840" y="4391009"/>
              <a:ext cx="306040"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0" name="Line"/>
            <p:cNvSpPr/>
            <p:nvPr/>
          </p:nvSpPr>
          <p:spPr>
            <a:xfrm>
              <a:off x="8439009" y="3567394"/>
              <a:ext cx="542707" cy="1129736"/>
            </a:xfrm>
            <a:custGeom>
              <a:avLst/>
              <a:gdLst/>
              <a:ahLst/>
              <a:cxnLst>
                <a:cxn ang="0">
                  <a:pos x="wd2" y="hd2"/>
                </a:cxn>
                <a:cxn ang="5400000">
                  <a:pos x="wd2" y="hd2"/>
                </a:cxn>
                <a:cxn ang="10800000">
                  <a:pos x="wd2" y="hd2"/>
                </a:cxn>
                <a:cxn ang="16200000">
                  <a:pos x="wd2" y="hd2"/>
                </a:cxn>
              </a:cxnLst>
              <a:rect l="0" t="0" r="r" b="b"/>
              <a:pathLst>
                <a:path w="21355" h="21376" fill="norm" stroke="1" extrusionOk="0">
                  <a:moveTo>
                    <a:pt x="7019" y="9241"/>
                  </a:moveTo>
                  <a:cubicBezTo>
                    <a:pt x="10077" y="8138"/>
                    <a:pt x="13136" y="7035"/>
                    <a:pt x="14760" y="5795"/>
                  </a:cubicBezTo>
                  <a:cubicBezTo>
                    <a:pt x="16385" y="4554"/>
                    <a:pt x="16576" y="3175"/>
                    <a:pt x="16290" y="2164"/>
                  </a:cubicBezTo>
                  <a:cubicBezTo>
                    <a:pt x="16003" y="1153"/>
                    <a:pt x="15238" y="509"/>
                    <a:pt x="14378" y="188"/>
                  </a:cubicBezTo>
                  <a:cubicBezTo>
                    <a:pt x="13518" y="-134"/>
                    <a:pt x="12562" y="-134"/>
                    <a:pt x="11797" y="923"/>
                  </a:cubicBezTo>
                  <a:cubicBezTo>
                    <a:pt x="11033" y="1980"/>
                    <a:pt x="10459" y="4094"/>
                    <a:pt x="10268" y="6714"/>
                  </a:cubicBezTo>
                  <a:cubicBezTo>
                    <a:pt x="10077" y="9333"/>
                    <a:pt x="10268" y="12458"/>
                    <a:pt x="9504" y="14802"/>
                  </a:cubicBezTo>
                  <a:cubicBezTo>
                    <a:pt x="8739" y="17146"/>
                    <a:pt x="7019" y="18709"/>
                    <a:pt x="5776" y="19628"/>
                  </a:cubicBezTo>
                  <a:cubicBezTo>
                    <a:pt x="4534" y="20547"/>
                    <a:pt x="3769" y="20823"/>
                    <a:pt x="2909" y="21052"/>
                  </a:cubicBezTo>
                  <a:cubicBezTo>
                    <a:pt x="2049" y="21282"/>
                    <a:pt x="1093" y="21466"/>
                    <a:pt x="520" y="21328"/>
                  </a:cubicBezTo>
                  <a:cubicBezTo>
                    <a:pt x="-54" y="21190"/>
                    <a:pt x="-245" y="20731"/>
                    <a:pt x="424" y="20041"/>
                  </a:cubicBezTo>
                  <a:cubicBezTo>
                    <a:pt x="1093" y="19352"/>
                    <a:pt x="2622" y="18433"/>
                    <a:pt x="3865" y="17881"/>
                  </a:cubicBezTo>
                  <a:cubicBezTo>
                    <a:pt x="5107" y="17330"/>
                    <a:pt x="6063" y="17146"/>
                    <a:pt x="7019" y="17146"/>
                  </a:cubicBezTo>
                  <a:cubicBezTo>
                    <a:pt x="7974" y="17146"/>
                    <a:pt x="8930" y="17330"/>
                    <a:pt x="9790" y="17560"/>
                  </a:cubicBezTo>
                  <a:cubicBezTo>
                    <a:pt x="10651" y="17789"/>
                    <a:pt x="11415" y="18065"/>
                    <a:pt x="12849" y="18157"/>
                  </a:cubicBezTo>
                  <a:cubicBezTo>
                    <a:pt x="14282" y="18249"/>
                    <a:pt x="16385" y="18157"/>
                    <a:pt x="17914" y="17652"/>
                  </a:cubicBezTo>
                  <a:cubicBezTo>
                    <a:pt x="19443" y="17146"/>
                    <a:pt x="20399" y="16227"/>
                    <a:pt x="21355" y="153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1" name="Line"/>
            <p:cNvSpPr/>
            <p:nvPr/>
          </p:nvSpPr>
          <p:spPr>
            <a:xfrm>
              <a:off x="8529943" y="4172410"/>
              <a:ext cx="466346"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50" y="17280"/>
                    <a:pt x="11700" y="12960"/>
                    <a:pt x="15300" y="9360"/>
                  </a:cubicBezTo>
                  <a:cubicBezTo>
                    <a:pt x="18900" y="5760"/>
                    <a:pt x="20250" y="288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2" name="Line"/>
            <p:cNvSpPr/>
            <p:nvPr/>
          </p:nvSpPr>
          <p:spPr>
            <a:xfrm>
              <a:off x="9362933" y="3732175"/>
              <a:ext cx="427806" cy="649119"/>
            </a:xfrm>
            <a:custGeom>
              <a:avLst/>
              <a:gdLst/>
              <a:ahLst/>
              <a:cxnLst>
                <a:cxn ang="0">
                  <a:pos x="wd2" y="hd2"/>
                </a:cxn>
                <a:cxn ang="5400000">
                  <a:pos x="wd2" y="hd2"/>
                </a:cxn>
                <a:cxn ang="10800000">
                  <a:pos x="wd2" y="hd2"/>
                </a:cxn>
                <a:cxn ang="16200000">
                  <a:pos x="wd2" y="hd2"/>
                </a:cxn>
              </a:cxnLst>
              <a:rect l="0" t="0" r="r" b="b"/>
              <a:pathLst>
                <a:path w="21373" h="21380" fill="norm" stroke="1" extrusionOk="0">
                  <a:moveTo>
                    <a:pt x="19542" y="2020"/>
                  </a:moveTo>
                  <a:cubicBezTo>
                    <a:pt x="20513" y="1380"/>
                    <a:pt x="21484" y="740"/>
                    <a:pt x="21363" y="340"/>
                  </a:cubicBezTo>
                  <a:cubicBezTo>
                    <a:pt x="21241" y="-60"/>
                    <a:pt x="20028" y="-220"/>
                    <a:pt x="18086" y="500"/>
                  </a:cubicBezTo>
                  <a:cubicBezTo>
                    <a:pt x="16145" y="1220"/>
                    <a:pt x="13475" y="2820"/>
                    <a:pt x="10684" y="5220"/>
                  </a:cubicBezTo>
                  <a:cubicBezTo>
                    <a:pt x="7893" y="7620"/>
                    <a:pt x="4981" y="10820"/>
                    <a:pt x="3160" y="13140"/>
                  </a:cubicBezTo>
                  <a:cubicBezTo>
                    <a:pt x="1340" y="15460"/>
                    <a:pt x="612" y="16900"/>
                    <a:pt x="248" y="18020"/>
                  </a:cubicBezTo>
                  <a:cubicBezTo>
                    <a:pt x="-116" y="19140"/>
                    <a:pt x="-116" y="19940"/>
                    <a:pt x="491" y="20500"/>
                  </a:cubicBezTo>
                  <a:cubicBezTo>
                    <a:pt x="1097" y="21060"/>
                    <a:pt x="2311" y="21380"/>
                    <a:pt x="4253" y="21380"/>
                  </a:cubicBezTo>
                  <a:cubicBezTo>
                    <a:pt x="6194" y="21380"/>
                    <a:pt x="8864" y="21060"/>
                    <a:pt x="10684" y="20660"/>
                  </a:cubicBezTo>
                  <a:cubicBezTo>
                    <a:pt x="12504" y="20260"/>
                    <a:pt x="13475" y="19780"/>
                    <a:pt x="14082" y="18660"/>
                  </a:cubicBezTo>
                  <a:cubicBezTo>
                    <a:pt x="14688" y="17540"/>
                    <a:pt x="14931" y="15780"/>
                    <a:pt x="14446" y="14740"/>
                  </a:cubicBezTo>
                  <a:cubicBezTo>
                    <a:pt x="13960" y="13700"/>
                    <a:pt x="12747" y="13380"/>
                    <a:pt x="10563" y="13460"/>
                  </a:cubicBezTo>
                  <a:cubicBezTo>
                    <a:pt x="8378" y="13540"/>
                    <a:pt x="5223" y="14020"/>
                    <a:pt x="2068" y="145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3" name="Line"/>
            <p:cNvSpPr/>
            <p:nvPr/>
          </p:nvSpPr>
          <p:spPr>
            <a:xfrm>
              <a:off x="9717627" y="3968384"/>
              <a:ext cx="309138" cy="336390"/>
            </a:xfrm>
            <a:custGeom>
              <a:avLst/>
              <a:gdLst/>
              <a:ahLst/>
              <a:cxnLst>
                <a:cxn ang="0">
                  <a:pos x="wd2" y="hd2"/>
                </a:cxn>
                <a:cxn ang="5400000">
                  <a:pos x="wd2" y="hd2"/>
                </a:cxn>
                <a:cxn ang="10800000">
                  <a:pos x="wd2" y="hd2"/>
                </a:cxn>
                <a:cxn ang="16200000">
                  <a:pos x="wd2" y="hd2"/>
                </a:cxn>
              </a:cxnLst>
              <a:rect l="0" t="0" r="r" b="b"/>
              <a:pathLst>
                <a:path w="20214" h="21368" fill="norm" stroke="1" extrusionOk="0">
                  <a:moveTo>
                    <a:pt x="19538" y="0"/>
                  </a:moveTo>
                  <a:cubicBezTo>
                    <a:pt x="16361" y="0"/>
                    <a:pt x="13185" y="0"/>
                    <a:pt x="9850" y="2314"/>
                  </a:cubicBezTo>
                  <a:cubicBezTo>
                    <a:pt x="6514" y="4629"/>
                    <a:pt x="3020" y="9257"/>
                    <a:pt x="1273" y="12343"/>
                  </a:cubicBezTo>
                  <a:cubicBezTo>
                    <a:pt x="-474" y="15429"/>
                    <a:pt x="-474" y="16971"/>
                    <a:pt x="1591" y="18360"/>
                  </a:cubicBezTo>
                  <a:cubicBezTo>
                    <a:pt x="3655" y="19749"/>
                    <a:pt x="7785" y="20983"/>
                    <a:pt x="10961" y="21291"/>
                  </a:cubicBezTo>
                  <a:cubicBezTo>
                    <a:pt x="14138" y="21600"/>
                    <a:pt x="16361" y="20983"/>
                    <a:pt x="18108" y="19286"/>
                  </a:cubicBezTo>
                  <a:cubicBezTo>
                    <a:pt x="19855" y="17589"/>
                    <a:pt x="21126" y="14811"/>
                    <a:pt x="19379" y="12189"/>
                  </a:cubicBezTo>
                  <a:cubicBezTo>
                    <a:pt x="17632" y="9566"/>
                    <a:pt x="12867" y="7097"/>
                    <a:pt x="8102" y="46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4" name="Line"/>
            <p:cNvSpPr/>
            <p:nvPr/>
          </p:nvSpPr>
          <p:spPr>
            <a:xfrm>
              <a:off x="757697" y="5802020"/>
              <a:ext cx="375704" cy="527235"/>
            </a:xfrm>
            <a:custGeom>
              <a:avLst/>
              <a:gdLst/>
              <a:ahLst/>
              <a:cxnLst>
                <a:cxn ang="0">
                  <a:pos x="wd2" y="hd2"/>
                </a:cxn>
                <a:cxn ang="5400000">
                  <a:pos x="wd2" y="hd2"/>
                </a:cxn>
                <a:cxn ang="10800000">
                  <a:pos x="wd2" y="hd2"/>
                </a:cxn>
                <a:cxn ang="16200000">
                  <a:pos x="wd2" y="hd2"/>
                </a:cxn>
              </a:cxnLst>
              <a:rect l="0" t="0" r="r" b="b"/>
              <a:pathLst>
                <a:path w="21146" h="21508" fill="norm" stroke="1" extrusionOk="0">
                  <a:moveTo>
                    <a:pt x="8466" y="1890"/>
                  </a:moveTo>
                  <a:cubicBezTo>
                    <a:pt x="9013" y="899"/>
                    <a:pt x="9560" y="-92"/>
                    <a:pt x="9423" y="7"/>
                  </a:cubicBezTo>
                  <a:cubicBezTo>
                    <a:pt x="9287" y="106"/>
                    <a:pt x="8466" y="1295"/>
                    <a:pt x="6826" y="3376"/>
                  </a:cubicBezTo>
                  <a:cubicBezTo>
                    <a:pt x="5185" y="5457"/>
                    <a:pt x="2725" y="8429"/>
                    <a:pt x="1358" y="10411"/>
                  </a:cubicBezTo>
                  <a:cubicBezTo>
                    <a:pt x="-10" y="12392"/>
                    <a:pt x="-283" y="13383"/>
                    <a:pt x="264" y="13879"/>
                  </a:cubicBezTo>
                  <a:cubicBezTo>
                    <a:pt x="811" y="14374"/>
                    <a:pt x="2178" y="14374"/>
                    <a:pt x="5049" y="14275"/>
                  </a:cubicBezTo>
                  <a:cubicBezTo>
                    <a:pt x="7920" y="14176"/>
                    <a:pt x="12294" y="13978"/>
                    <a:pt x="15165" y="13680"/>
                  </a:cubicBezTo>
                  <a:cubicBezTo>
                    <a:pt x="18036" y="13383"/>
                    <a:pt x="19403" y="12987"/>
                    <a:pt x="20223" y="12095"/>
                  </a:cubicBezTo>
                  <a:cubicBezTo>
                    <a:pt x="21044" y="11203"/>
                    <a:pt x="21317" y="9816"/>
                    <a:pt x="21044" y="9618"/>
                  </a:cubicBezTo>
                  <a:cubicBezTo>
                    <a:pt x="20770" y="9420"/>
                    <a:pt x="19950" y="10411"/>
                    <a:pt x="19266" y="12095"/>
                  </a:cubicBezTo>
                  <a:cubicBezTo>
                    <a:pt x="18583" y="13780"/>
                    <a:pt x="18036" y="16158"/>
                    <a:pt x="18036" y="17842"/>
                  </a:cubicBezTo>
                  <a:cubicBezTo>
                    <a:pt x="18036" y="19526"/>
                    <a:pt x="18583" y="20517"/>
                    <a:pt x="19130" y="215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5" name="Line"/>
            <p:cNvSpPr/>
            <p:nvPr/>
          </p:nvSpPr>
          <p:spPr>
            <a:xfrm>
              <a:off x="1335079" y="5924557"/>
              <a:ext cx="336571" cy="320057"/>
            </a:xfrm>
            <a:custGeom>
              <a:avLst/>
              <a:gdLst/>
              <a:ahLst/>
              <a:cxnLst>
                <a:cxn ang="0">
                  <a:pos x="wd2" y="hd2"/>
                </a:cxn>
                <a:cxn ang="5400000">
                  <a:pos x="wd2" y="hd2"/>
                </a:cxn>
                <a:cxn ang="10800000">
                  <a:pos x="wd2" y="hd2"/>
                </a:cxn>
                <a:cxn ang="16200000">
                  <a:pos x="wd2" y="hd2"/>
                </a:cxn>
              </a:cxnLst>
              <a:rect l="0" t="0" r="r" b="b"/>
              <a:pathLst>
                <a:path w="20785" h="20928" fill="norm" stroke="1" extrusionOk="0">
                  <a:moveTo>
                    <a:pt x="14132" y="734"/>
                  </a:moveTo>
                  <a:cubicBezTo>
                    <a:pt x="12632" y="416"/>
                    <a:pt x="11132" y="98"/>
                    <a:pt x="8732" y="2481"/>
                  </a:cubicBezTo>
                  <a:cubicBezTo>
                    <a:pt x="6332" y="4863"/>
                    <a:pt x="3032" y="9945"/>
                    <a:pt x="1382" y="13281"/>
                  </a:cubicBezTo>
                  <a:cubicBezTo>
                    <a:pt x="-268" y="16616"/>
                    <a:pt x="-268" y="18204"/>
                    <a:pt x="482" y="19316"/>
                  </a:cubicBezTo>
                  <a:cubicBezTo>
                    <a:pt x="1232" y="20428"/>
                    <a:pt x="2732" y="21063"/>
                    <a:pt x="5132" y="20904"/>
                  </a:cubicBezTo>
                  <a:cubicBezTo>
                    <a:pt x="7532" y="20745"/>
                    <a:pt x="10832" y="19792"/>
                    <a:pt x="13832" y="17569"/>
                  </a:cubicBezTo>
                  <a:cubicBezTo>
                    <a:pt x="16832" y="15345"/>
                    <a:pt x="19532" y="11851"/>
                    <a:pt x="20432" y="8516"/>
                  </a:cubicBezTo>
                  <a:cubicBezTo>
                    <a:pt x="21332" y="5181"/>
                    <a:pt x="20432" y="2004"/>
                    <a:pt x="18632" y="734"/>
                  </a:cubicBezTo>
                  <a:cubicBezTo>
                    <a:pt x="16832" y="-537"/>
                    <a:pt x="14132" y="98"/>
                    <a:pt x="11432" y="73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6" name="Line"/>
            <p:cNvSpPr/>
            <p:nvPr/>
          </p:nvSpPr>
          <p:spPr>
            <a:xfrm>
              <a:off x="2234289" y="5906629"/>
              <a:ext cx="30604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7" name="Line"/>
            <p:cNvSpPr/>
            <p:nvPr/>
          </p:nvSpPr>
          <p:spPr>
            <a:xfrm>
              <a:off x="2234289" y="6037789"/>
              <a:ext cx="393479" cy="582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33" y="18000"/>
                    <a:pt x="9067" y="14400"/>
                    <a:pt x="12667" y="10800"/>
                  </a:cubicBezTo>
                  <a:cubicBezTo>
                    <a:pt x="16267" y="7200"/>
                    <a:pt x="18933" y="3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8" name="Line"/>
            <p:cNvSpPr/>
            <p:nvPr/>
          </p:nvSpPr>
          <p:spPr>
            <a:xfrm>
              <a:off x="2924091" y="5678084"/>
              <a:ext cx="403194" cy="505438"/>
            </a:xfrm>
            <a:custGeom>
              <a:avLst/>
              <a:gdLst/>
              <a:ahLst/>
              <a:cxnLst>
                <a:cxn ang="0">
                  <a:pos x="wd2" y="hd2"/>
                </a:cxn>
                <a:cxn ang="5400000">
                  <a:pos x="wd2" y="hd2"/>
                </a:cxn>
                <a:cxn ang="10800000">
                  <a:pos x="wd2" y="hd2"/>
                </a:cxn>
                <a:cxn ang="16200000">
                  <a:pos x="wd2" y="hd2"/>
                </a:cxn>
              </a:cxnLst>
              <a:rect l="0" t="0" r="r" b="b"/>
              <a:pathLst>
                <a:path w="21600" h="21404" fill="norm" stroke="1" extrusionOk="0">
                  <a:moveTo>
                    <a:pt x="9889" y="8444"/>
                  </a:moveTo>
                  <a:cubicBezTo>
                    <a:pt x="8588" y="8033"/>
                    <a:pt x="7287" y="7621"/>
                    <a:pt x="6376" y="6798"/>
                  </a:cubicBezTo>
                  <a:cubicBezTo>
                    <a:pt x="5465" y="5975"/>
                    <a:pt x="4945" y="4741"/>
                    <a:pt x="5986" y="3507"/>
                  </a:cubicBezTo>
                  <a:cubicBezTo>
                    <a:pt x="7027" y="2273"/>
                    <a:pt x="9629" y="1038"/>
                    <a:pt x="11581" y="421"/>
                  </a:cubicBezTo>
                  <a:cubicBezTo>
                    <a:pt x="13533" y="-196"/>
                    <a:pt x="14834" y="-196"/>
                    <a:pt x="15875" y="833"/>
                  </a:cubicBezTo>
                  <a:cubicBezTo>
                    <a:pt x="16916" y="1861"/>
                    <a:pt x="17696" y="3918"/>
                    <a:pt x="16005" y="7004"/>
                  </a:cubicBezTo>
                  <a:cubicBezTo>
                    <a:pt x="14313" y="10090"/>
                    <a:pt x="10149" y="14204"/>
                    <a:pt x="7417" y="16570"/>
                  </a:cubicBezTo>
                  <a:cubicBezTo>
                    <a:pt x="4684" y="18935"/>
                    <a:pt x="3383" y="19553"/>
                    <a:pt x="2212" y="20170"/>
                  </a:cubicBezTo>
                  <a:cubicBezTo>
                    <a:pt x="1041" y="20787"/>
                    <a:pt x="0" y="21404"/>
                    <a:pt x="0" y="21404"/>
                  </a:cubicBezTo>
                  <a:cubicBezTo>
                    <a:pt x="0" y="21404"/>
                    <a:pt x="1041" y="20787"/>
                    <a:pt x="3513" y="19861"/>
                  </a:cubicBezTo>
                  <a:cubicBezTo>
                    <a:pt x="5986" y="18935"/>
                    <a:pt x="9889" y="17701"/>
                    <a:pt x="13142" y="17495"/>
                  </a:cubicBezTo>
                  <a:cubicBezTo>
                    <a:pt x="16395" y="17290"/>
                    <a:pt x="18998" y="18113"/>
                    <a:pt x="21600" y="189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69" name="Line"/>
            <p:cNvSpPr/>
            <p:nvPr/>
          </p:nvSpPr>
          <p:spPr>
            <a:xfrm>
              <a:off x="3402652" y="5803413"/>
              <a:ext cx="314467" cy="258666"/>
            </a:xfrm>
            <a:custGeom>
              <a:avLst/>
              <a:gdLst/>
              <a:ahLst/>
              <a:cxnLst>
                <a:cxn ang="0">
                  <a:pos x="wd2" y="hd2"/>
                </a:cxn>
                <a:cxn ang="5400000">
                  <a:pos x="wd2" y="hd2"/>
                </a:cxn>
                <a:cxn ang="10800000">
                  <a:pos x="wd2" y="hd2"/>
                </a:cxn>
                <a:cxn ang="16200000">
                  <a:pos x="wd2" y="hd2"/>
                </a:cxn>
              </a:cxnLst>
              <a:rect l="0" t="0" r="r" b="b"/>
              <a:pathLst>
                <a:path w="21186" h="21299" fill="norm" stroke="1" extrusionOk="0">
                  <a:moveTo>
                    <a:pt x="10632" y="8499"/>
                  </a:moveTo>
                  <a:cubicBezTo>
                    <a:pt x="11614" y="6899"/>
                    <a:pt x="12596" y="5299"/>
                    <a:pt x="12596" y="3699"/>
                  </a:cubicBezTo>
                  <a:cubicBezTo>
                    <a:pt x="12596" y="2099"/>
                    <a:pt x="11614" y="499"/>
                    <a:pt x="10305" y="99"/>
                  </a:cubicBezTo>
                  <a:cubicBezTo>
                    <a:pt x="8996" y="-301"/>
                    <a:pt x="7359" y="499"/>
                    <a:pt x="5559" y="2699"/>
                  </a:cubicBezTo>
                  <a:cubicBezTo>
                    <a:pt x="3759" y="4899"/>
                    <a:pt x="1796" y="8499"/>
                    <a:pt x="814" y="11299"/>
                  </a:cubicBezTo>
                  <a:cubicBezTo>
                    <a:pt x="-168" y="14099"/>
                    <a:pt x="-168" y="16099"/>
                    <a:pt x="323" y="17899"/>
                  </a:cubicBezTo>
                  <a:cubicBezTo>
                    <a:pt x="814" y="19699"/>
                    <a:pt x="1796" y="21299"/>
                    <a:pt x="4741" y="21299"/>
                  </a:cubicBezTo>
                  <a:cubicBezTo>
                    <a:pt x="7687" y="21299"/>
                    <a:pt x="12596" y="19699"/>
                    <a:pt x="15705" y="17899"/>
                  </a:cubicBezTo>
                  <a:cubicBezTo>
                    <a:pt x="18814" y="16099"/>
                    <a:pt x="20123" y="14099"/>
                    <a:pt x="20777" y="12099"/>
                  </a:cubicBezTo>
                  <a:cubicBezTo>
                    <a:pt x="21432" y="10099"/>
                    <a:pt x="21432" y="8099"/>
                    <a:pt x="19796" y="6499"/>
                  </a:cubicBezTo>
                  <a:cubicBezTo>
                    <a:pt x="18159" y="4899"/>
                    <a:pt x="14887" y="3699"/>
                    <a:pt x="11614" y="249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0" name="Line"/>
            <p:cNvSpPr/>
            <p:nvPr/>
          </p:nvSpPr>
          <p:spPr>
            <a:xfrm>
              <a:off x="4376561" y="5673457"/>
              <a:ext cx="43721" cy="51006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5143"/>
                    <a:pt x="21600" y="10286"/>
                    <a:pt x="18000" y="13886"/>
                  </a:cubicBezTo>
                  <a:cubicBezTo>
                    <a:pt x="14400" y="17486"/>
                    <a:pt x="7200" y="1954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1" name="Line"/>
            <p:cNvSpPr/>
            <p:nvPr/>
          </p:nvSpPr>
          <p:spPr>
            <a:xfrm>
              <a:off x="4245401" y="5833763"/>
              <a:ext cx="466346" cy="1020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2" name="Line"/>
            <p:cNvSpPr/>
            <p:nvPr/>
          </p:nvSpPr>
          <p:spPr>
            <a:xfrm>
              <a:off x="5061504" y="5425711"/>
              <a:ext cx="43721" cy="4226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3" name="Line"/>
            <p:cNvSpPr/>
            <p:nvPr/>
          </p:nvSpPr>
          <p:spPr>
            <a:xfrm>
              <a:off x="4959491" y="5717177"/>
              <a:ext cx="422626" cy="4080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41" y="5143"/>
                    <a:pt x="9683" y="10286"/>
                    <a:pt x="6083" y="13886"/>
                  </a:cubicBezTo>
                  <a:cubicBezTo>
                    <a:pt x="2483" y="17486"/>
                    <a:pt x="1241" y="1954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4" name="Line"/>
            <p:cNvSpPr/>
            <p:nvPr/>
          </p:nvSpPr>
          <p:spPr>
            <a:xfrm>
              <a:off x="5085793" y="6018761"/>
              <a:ext cx="340044" cy="429734"/>
            </a:xfrm>
            <a:custGeom>
              <a:avLst/>
              <a:gdLst/>
              <a:ahLst/>
              <a:cxnLst>
                <a:cxn ang="0">
                  <a:pos x="wd2" y="hd2"/>
                </a:cxn>
                <a:cxn ang="5400000">
                  <a:pos x="wd2" y="hd2"/>
                </a:cxn>
                <a:cxn ang="10800000">
                  <a:pos x="wd2" y="hd2"/>
                </a:cxn>
                <a:cxn ang="16200000">
                  <a:pos x="wd2" y="hd2"/>
                </a:cxn>
              </a:cxnLst>
              <a:rect l="0" t="0" r="r" b="b"/>
              <a:pathLst>
                <a:path w="21600" h="20998" fill="norm" stroke="1" extrusionOk="0">
                  <a:moveTo>
                    <a:pt x="3086" y="10899"/>
                  </a:moveTo>
                  <a:cubicBezTo>
                    <a:pt x="4011" y="8525"/>
                    <a:pt x="4937" y="6152"/>
                    <a:pt x="6171" y="4372"/>
                  </a:cubicBezTo>
                  <a:cubicBezTo>
                    <a:pt x="7406" y="2591"/>
                    <a:pt x="8949" y="1405"/>
                    <a:pt x="10800" y="692"/>
                  </a:cubicBezTo>
                  <a:cubicBezTo>
                    <a:pt x="12651" y="-20"/>
                    <a:pt x="14811" y="-257"/>
                    <a:pt x="16046" y="336"/>
                  </a:cubicBezTo>
                  <a:cubicBezTo>
                    <a:pt x="17280" y="930"/>
                    <a:pt x="17589" y="2354"/>
                    <a:pt x="15274" y="5084"/>
                  </a:cubicBezTo>
                  <a:cubicBezTo>
                    <a:pt x="12960" y="7813"/>
                    <a:pt x="8023" y="11849"/>
                    <a:pt x="4783" y="14697"/>
                  </a:cubicBezTo>
                  <a:cubicBezTo>
                    <a:pt x="1543" y="17545"/>
                    <a:pt x="0" y="19207"/>
                    <a:pt x="0" y="20156"/>
                  </a:cubicBezTo>
                  <a:cubicBezTo>
                    <a:pt x="0" y="21106"/>
                    <a:pt x="1543" y="21343"/>
                    <a:pt x="5400" y="20394"/>
                  </a:cubicBezTo>
                  <a:cubicBezTo>
                    <a:pt x="9257" y="19444"/>
                    <a:pt x="15429" y="17308"/>
                    <a:pt x="21600" y="1517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5" name="Line"/>
            <p:cNvSpPr/>
            <p:nvPr/>
          </p:nvSpPr>
          <p:spPr>
            <a:xfrm>
              <a:off x="5639465" y="5651146"/>
              <a:ext cx="568471" cy="461973"/>
            </a:xfrm>
            <a:custGeom>
              <a:avLst/>
              <a:gdLst/>
              <a:ahLst/>
              <a:cxnLst>
                <a:cxn ang="0">
                  <a:pos x="wd2" y="hd2"/>
                </a:cxn>
                <a:cxn ang="5400000">
                  <a:pos x="wd2" y="hd2"/>
                </a:cxn>
                <a:cxn ang="10800000">
                  <a:pos x="wd2" y="hd2"/>
                </a:cxn>
                <a:cxn ang="16200000">
                  <a:pos x="wd2" y="hd2"/>
                </a:cxn>
              </a:cxnLst>
              <a:rect l="0" t="0" r="r" b="b"/>
              <a:pathLst>
                <a:path w="21064" h="20961" fill="norm" stroke="1" extrusionOk="0">
                  <a:moveTo>
                    <a:pt x="8284" y="8286"/>
                  </a:moveTo>
                  <a:cubicBezTo>
                    <a:pt x="8824" y="7184"/>
                    <a:pt x="9364" y="6082"/>
                    <a:pt x="9814" y="4649"/>
                  </a:cubicBezTo>
                  <a:cubicBezTo>
                    <a:pt x="10264" y="3217"/>
                    <a:pt x="10624" y="1453"/>
                    <a:pt x="10084" y="572"/>
                  </a:cubicBezTo>
                  <a:cubicBezTo>
                    <a:pt x="9544" y="-310"/>
                    <a:pt x="8104" y="-310"/>
                    <a:pt x="6304" y="1563"/>
                  </a:cubicBezTo>
                  <a:cubicBezTo>
                    <a:pt x="4504" y="3437"/>
                    <a:pt x="2344" y="7184"/>
                    <a:pt x="1084" y="10490"/>
                  </a:cubicBezTo>
                  <a:cubicBezTo>
                    <a:pt x="-176" y="13796"/>
                    <a:pt x="-536" y="16661"/>
                    <a:pt x="1084" y="18535"/>
                  </a:cubicBezTo>
                  <a:cubicBezTo>
                    <a:pt x="2704" y="20408"/>
                    <a:pt x="6304" y="21290"/>
                    <a:pt x="9544" y="20849"/>
                  </a:cubicBezTo>
                  <a:cubicBezTo>
                    <a:pt x="12784" y="20408"/>
                    <a:pt x="15664" y="18645"/>
                    <a:pt x="17734" y="15670"/>
                  </a:cubicBezTo>
                  <a:cubicBezTo>
                    <a:pt x="19804" y="12694"/>
                    <a:pt x="21064" y="8506"/>
                    <a:pt x="21064" y="5641"/>
                  </a:cubicBezTo>
                  <a:cubicBezTo>
                    <a:pt x="21064" y="2776"/>
                    <a:pt x="19804" y="1233"/>
                    <a:pt x="17194" y="1012"/>
                  </a:cubicBezTo>
                  <a:cubicBezTo>
                    <a:pt x="14584" y="792"/>
                    <a:pt x="10624" y="1894"/>
                    <a:pt x="6664" y="299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6" name="Line"/>
            <p:cNvSpPr/>
            <p:nvPr/>
          </p:nvSpPr>
          <p:spPr>
            <a:xfrm>
              <a:off x="5804741" y="5906629"/>
              <a:ext cx="218600" cy="3351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2191"/>
                    <a:pt x="9600" y="4383"/>
                    <a:pt x="13200" y="7983"/>
                  </a:cubicBezTo>
                  <a:cubicBezTo>
                    <a:pt x="16800" y="11583"/>
                    <a:pt x="19200" y="16591"/>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7" name="Line"/>
            <p:cNvSpPr/>
            <p:nvPr/>
          </p:nvSpPr>
          <p:spPr>
            <a:xfrm>
              <a:off x="878693" y="6676214"/>
              <a:ext cx="534955" cy="539845"/>
            </a:xfrm>
            <a:custGeom>
              <a:avLst/>
              <a:gdLst/>
              <a:ahLst/>
              <a:cxnLst>
                <a:cxn ang="0">
                  <a:pos x="wd2" y="hd2"/>
                </a:cxn>
                <a:cxn ang="5400000">
                  <a:pos x="wd2" y="hd2"/>
                </a:cxn>
                <a:cxn ang="10800000">
                  <a:pos x="wd2" y="hd2"/>
                </a:cxn>
                <a:cxn ang="16200000">
                  <a:pos x="wd2" y="hd2"/>
                </a:cxn>
              </a:cxnLst>
              <a:rect l="0" t="0" r="r" b="b"/>
              <a:pathLst>
                <a:path w="20866" h="21432" fill="norm" stroke="1" extrusionOk="0">
                  <a:moveTo>
                    <a:pt x="18769" y="3582"/>
                  </a:moveTo>
                  <a:cubicBezTo>
                    <a:pt x="18580" y="2618"/>
                    <a:pt x="18390" y="1654"/>
                    <a:pt x="17727" y="979"/>
                  </a:cubicBezTo>
                  <a:cubicBezTo>
                    <a:pt x="17064" y="304"/>
                    <a:pt x="15927" y="-82"/>
                    <a:pt x="14127" y="14"/>
                  </a:cubicBezTo>
                  <a:cubicBezTo>
                    <a:pt x="12327" y="111"/>
                    <a:pt x="9864" y="689"/>
                    <a:pt x="7211" y="2907"/>
                  </a:cubicBezTo>
                  <a:cubicBezTo>
                    <a:pt x="4559" y="5125"/>
                    <a:pt x="1717" y="8982"/>
                    <a:pt x="580" y="12068"/>
                  </a:cubicBezTo>
                  <a:cubicBezTo>
                    <a:pt x="-557" y="15154"/>
                    <a:pt x="11" y="17468"/>
                    <a:pt x="2001" y="19011"/>
                  </a:cubicBezTo>
                  <a:cubicBezTo>
                    <a:pt x="3990" y="20554"/>
                    <a:pt x="7401" y="21325"/>
                    <a:pt x="10148" y="21422"/>
                  </a:cubicBezTo>
                  <a:cubicBezTo>
                    <a:pt x="12896" y="21518"/>
                    <a:pt x="14980" y="20939"/>
                    <a:pt x="16685" y="19975"/>
                  </a:cubicBezTo>
                  <a:cubicBezTo>
                    <a:pt x="18390" y="19011"/>
                    <a:pt x="19717" y="17661"/>
                    <a:pt x="20380" y="16022"/>
                  </a:cubicBezTo>
                  <a:cubicBezTo>
                    <a:pt x="21043" y="14382"/>
                    <a:pt x="21043" y="12454"/>
                    <a:pt x="20285" y="10525"/>
                  </a:cubicBezTo>
                  <a:cubicBezTo>
                    <a:pt x="19527" y="8597"/>
                    <a:pt x="18011" y="6668"/>
                    <a:pt x="16590" y="5800"/>
                  </a:cubicBezTo>
                  <a:cubicBezTo>
                    <a:pt x="15169" y="4932"/>
                    <a:pt x="13843" y="5125"/>
                    <a:pt x="13085" y="5414"/>
                  </a:cubicBezTo>
                  <a:cubicBezTo>
                    <a:pt x="12327" y="5704"/>
                    <a:pt x="12138" y="6089"/>
                    <a:pt x="11948" y="64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8" name="Line"/>
            <p:cNvSpPr/>
            <p:nvPr/>
          </p:nvSpPr>
          <p:spPr>
            <a:xfrm>
              <a:off x="1155867" y="6926759"/>
              <a:ext cx="276893" cy="5392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926" y="6032"/>
                    <a:pt x="9853" y="12065"/>
                    <a:pt x="13453" y="15665"/>
                  </a:cubicBezTo>
                  <a:cubicBezTo>
                    <a:pt x="17053" y="19265"/>
                    <a:pt x="19326" y="20432"/>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79" name="Line"/>
            <p:cNvSpPr/>
            <p:nvPr/>
          </p:nvSpPr>
          <p:spPr>
            <a:xfrm>
              <a:off x="1840811" y="7072491"/>
              <a:ext cx="26232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0" name="Line"/>
            <p:cNvSpPr/>
            <p:nvPr/>
          </p:nvSpPr>
          <p:spPr>
            <a:xfrm>
              <a:off x="1884531" y="7189077"/>
              <a:ext cx="21860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1" name="Line"/>
            <p:cNvSpPr/>
            <p:nvPr/>
          </p:nvSpPr>
          <p:spPr>
            <a:xfrm>
              <a:off x="1673635" y="7465969"/>
              <a:ext cx="36017" cy="306040"/>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3818" y="0"/>
                  </a:moveTo>
                  <a:cubicBezTo>
                    <a:pt x="1118" y="5486"/>
                    <a:pt x="-1582" y="10971"/>
                    <a:pt x="1118" y="14571"/>
                  </a:cubicBezTo>
                  <a:cubicBezTo>
                    <a:pt x="3818" y="18171"/>
                    <a:pt x="11918" y="19886"/>
                    <a:pt x="2001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2" name="Line"/>
            <p:cNvSpPr/>
            <p:nvPr/>
          </p:nvSpPr>
          <p:spPr>
            <a:xfrm>
              <a:off x="2849207" y="6836043"/>
              <a:ext cx="274053" cy="688220"/>
            </a:xfrm>
            <a:custGeom>
              <a:avLst/>
              <a:gdLst/>
              <a:ahLst/>
              <a:cxnLst>
                <a:cxn ang="0">
                  <a:pos x="wd2" y="hd2"/>
                </a:cxn>
                <a:cxn ang="5400000">
                  <a:pos x="wd2" y="hd2"/>
                </a:cxn>
                <a:cxn ang="10800000">
                  <a:pos x="wd2" y="hd2"/>
                </a:cxn>
                <a:cxn ang="16200000">
                  <a:pos x="wd2" y="hd2"/>
                </a:cxn>
              </a:cxnLst>
              <a:rect l="0" t="0" r="r" b="b"/>
              <a:pathLst>
                <a:path w="20309" h="21251" fill="norm" stroke="1" extrusionOk="0">
                  <a:moveTo>
                    <a:pt x="20309" y="551"/>
                  </a:moveTo>
                  <a:cubicBezTo>
                    <a:pt x="18869" y="101"/>
                    <a:pt x="17429" y="-349"/>
                    <a:pt x="14549" y="401"/>
                  </a:cubicBezTo>
                  <a:cubicBezTo>
                    <a:pt x="11669" y="1151"/>
                    <a:pt x="7349" y="3101"/>
                    <a:pt x="4109" y="6026"/>
                  </a:cubicBezTo>
                  <a:cubicBezTo>
                    <a:pt x="869" y="8951"/>
                    <a:pt x="-1291" y="12851"/>
                    <a:pt x="869" y="15551"/>
                  </a:cubicBezTo>
                  <a:cubicBezTo>
                    <a:pt x="3029" y="18251"/>
                    <a:pt x="9509" y="19751"/>
                    <a:pt x="15989" y="2125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3" name="Line"/>
            <p:cNvSpPr/>
            <p:nvPr/>
          </p:nvSpPr>
          <p:spPr>
            <a:xfrm>
              <a:off x="3269166" y="7043345"/>
              <a:ext cx="355438" cy="466345"/>
            </a:xfrm>
            <a:custGeom>
              <a:avLst/>
              <a:gdLst/>
              <a:ahLst/>
              <a:cxnLst>
                <a:cxn ang="0">
                  <a:pos x="wd2" y="hd2"/>
                </a:cxn>
                <a:cxn ang="5400000">
                  <a:pos x="wd2" y="hd2"/>
                </a:cxn>
                <a:cxn ang="10800000">
                  <a:pos x="wd2" y="hd2"/>
                </a:cxn>
                <a:cxn ang="16200000">
                  <a:pos x="wd2" y="hd2"/>
                </a:cxn>
              </a:cxnLst>
              <a:rect l="0" t="0" r="r" b="b"/>
              <a:pathLst>
                <a:path w="21073" h="21600" fill="norm" stroke="1" extrusionOk="0">
                  <a:moveTo>
                    <a:pt x="12086" y="0"/>
                  </a:moveTo>
                  <a:cubicBezTo>
                    <a:pt x="8342" y="3150"/>
                    <a:pt x="4598" y="6300"/>
                    <a:pt x="2438" y="8550"/>
                  </a:cubicBezTo>
                  <a:cubicBezTo>
                    <a:pt x="278" y="10800"/>
                    <a:pt x="-298" y="12150"/>
                    <a:pt x="134" y="12825"/>
                  </a:cubicBezTo>
                  <a:cubicBezTo>
                    <a:pt x="566" y="13500"/>
                    <a:pt x="2006" y="13500"/>
                    <a:pt x="5174" y="13162"/>
                  </a:cubicBezTo>
                  <a:cubicBezTo>
                    <a:pt x="8342" y="12825"/>
                    <a:pt x="13238" y="12150"/>
                    <a:pt x="16262" y="11475"/>
                  </a:cubicBezTo>
                  <a:cubicBezTo>
                    <a:pt x="19286" y="10800"/>
                    <a:pt x="20438" y="10125"/>
                    <a:pt x="20870" y="9225"/>
                  </a:cubicBezTo>
                  <a:cubicBezTo>
                    <a:pt x="21302" y="8325"/>
                    <a:pt x="21014" y="7200"/>
                    <a:pt x="20294" y="6975"/>
                  </a:cubicBezTo>
                  <a:cubicBezTo>
                    <a:pt x="19574" y="6750"/>
                    <a:pt x="18422" y="7425"/>
                    <a:pt x="17558" y="9113"/>
                  </a:cubicBezTo>
                  <a:cubicBezTo>
                    <a:pt x="16694" y="10800"/>
                    <a:pt x="16118" y="13500"/>
                    <a:pt x="15686" y="15413"/>
                  </a:cubicBezTo>
                  <a:cubicBezTo>
                    <a:pt x="15254" y="17325"/>
                    <a:pt x="14966" y="18450"/>
                    <a:pt x="15398" y="19350"/>
                  </a:cubicBezTo>
                  <a:cubicBezTo>
                    <a:pt x="15830" y="20250"/>
                    <a:pt x="16982" y="20925"/>
                    <a:pt x="1813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4" name="Line"/>
            <p:cNvSpPr/>
            <p:nvPr/>
          </p:nvSpPr>
          <p:spPr>
            <a:xfrm>
              <a:off x="3754768" y="7091232"/>
              <a:ext cx="294472" cy="277583"/>
            </a:xfrm>
            <a:custGeom>
              <a:avLst/>
              <a:gdLst/>
              <a:ahLst/>
              <a:cxnLst>
                <a:cxn ang="0">
                  <a:pos x="wd2" y="hd2"/>
                </a:cxn>
                <a:cxn ang="5400000">
                  <a:pos x="wd2" y="hd2"/>
                </a:cxn>
                <a:cxn ang="10800000">
                  <a:pos x="wd2" y="hd2"/>
                </a:cxn>
                <a:cxn ang="16200000">
                  <a:pos x="wd2" y="hd2"/>
                </a:cxn>
              </a:cxnLst>
              <a:rect l="0" t="0" r="r" b="b"/>
              <a:pathLst>
                <a:path w="21465" h="20920" fill="norm" stroke="1" extrusionOk="0">
                  <a:moveTo>
                    <a:pt x="13456" y="5178"/>
                  </a:moveTo>
                  <a:cubicBezTo>
                    <a:pt x="13810" y="3347"/>
                    <a:pt x="14164" y="1517"/>
                    <a:pt x="13456" y="601"/>
                  </a:cubicBezTo>
                  <a:cubicBezTo>
                    <a:pt x="12748" y="-314"/>
                    <a:pt x="10977" y="-314"/>
                    <a:pt x="8675" y="1517"/>
                  </a:cubicBezTo>
                  <a:cubicBezTo>
                    <a:pt x="6374" y="3347"/>
                    <a:pt x="3541" y="7008"/>
                    <a:pt x="1948" y="9754"/>
                  </a:cubicBezTo>
                  <a:cubicBezTo>
                    <a:pt x="354" y="12500"/>
                    <a:pt x="0" y="14330"/>
                    <a:pt x="0" y="16161"/>
                  </a:cubicBezTo>
                  <a:cubicBezTo>
                    <a:pt x="0" y="17991"/>
                    <a:pt x="354" y="19822"/>
                    <a:pt x="2479" y="20554"/>
                  </a:cubicBezTo>
                  <a:cubicBezTo>
                    <a:pt x="4603" y="21286"/>
                    <a:pt x="8498" y="20920"/>
                    <a:pt x="11685" y="19456"/>
                  </a:cubicBezTo>
                  <a:cubicBezTo>
                    <a:pt x="14872" y="17991"/>
                    <a:pt x="17351" y="15428"/>
                    <a:pt x="18944" y="12866"/>
                  </a:cubicBezTo>
                  <a:cubicBezTo>
                    <a:pt x="20538" y="10303"/>
                    <a:pt x="21246" y="7740"/>
                    <a:pt x="21423" y="5544"/>
                  </a:cubicBezTo>
                  <a:cubicBezTo>
                    <a:pt x="21600" y="3347"/>
                    <a:pt x="21246" y="1517"/>
                    <a:pt x="19830" y="784"/>
                  </a:cubicBezTo>
                  <a:cubicBezTo>
                    <a:pt x="18413" y="52"/>
                    <a:pt x="15934" y="418"/>
                    <a:pt x="13456" y="7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5" name="Line"/>
            <p:cNvSpPr/>
            <p:nvPr/>
          </p:nvSpPr>
          <p:spPr>
            <a:xfrm>
              <a:off x="4259974" y="7145358"/>
              <a:ext cx="306040" cy="145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6" name="Line"/>
            <p:cNvSpPr/>
            <p:nvPr/>
          </p:nvSpPr>
          <p:spPr>
            <a:xfrm>
              <a:off x="4866439" y="6901255"/>
              <a:ext cx="442812" cy="456132"/>
            </a:xfrm>
            <a:custGeom>
              <a:avLst/>
              <a:gdLst/>
              <a:ahLst/>
              <a:cxnLst>
                <a:cxn ang="0">
                  <a:pos x="wd2" y="hd2"/>
                </a:cxn>
                <a:cxn ang="5400000">
                  <a:pos x="wd2" y="hd2"/>
                </a:cxn>
                <a:cxn ang="10800000">
                  <a:pos x="wd2" y="hd2"/>
                </a:cxn>
                <a:cxn ang="16200000">
                  <a:pos x="wd2" y="hd2"/>
                </a:cxn>
              </a:cxnLst>
              <a:rect l="0" t="0" r="r" b="b"/>
              <a:pathLst>
                <a:path w="21402" h="21127" fill="norm" stroke="1" extrusionOk="0">
                  <a:moveTo>
                    <a:pt x="3793" y="9281"/>
                  </a:moveTo>
                  <a:cubicBezTo>
                    <a:pt x="2854" y="8606"/>
                    <a:pt x="1915" y="7931"/>
                    <a:pt x="1445" y="7031"/>
                  </a:cubicBezTo>
                  <a:cubicBezTo>
                    <a:pt x="976" y="6131"/>
                    <a:pt x="976" y="5006"/>
                    <a:pt x="2267" y="3769"/>
                  </a:cubicBezTo>
                  <a:cubicBezTo>
                    <a:pt x="3559" y="2531"/>
                    <a:pt x="6141" y="1181"/>
                    <a:pt x="8019" y="506"/>
                  </a:cubicBezTo>
                  <a:cubicBezTo>
                    <a:pt x="9898" y="-169"/>
                    <a:pt x="11072" y="-169"/>
                    <a:pt x="11776" y="506"/>
                  </a:cubicBezTo>
                  <a:cubicBezTo>
                    <a:pt x="12480" y="1181"/>
                    <a:pt x="12715" y="2531"/>
                    <a:pt x="11424" y="5568"/>
                  </a:cubicBezTo>
                  <a:cubicBezTo>
                    <a:pt x="10132" y="8606"/>
                    <a:pt x="7315" y="13331"/>
                    <a:pt x="5437" y="16031"/>
                  </a:cubicBezTo>
                  <a:cubicBezTo>
                    <a:pt x="3559" y="18731"/>
                    <a:pt x="2619" y="19406"/>
                    <a:pt x="1680" y="20081"/>
                  </a:cubicBezTo>
                  <a:cubicBezTo>
                    <a:pt x="741" y="20756"/>
                    <a:pt x="-198" y="21431"/>
                    <a:pt x="37" y="20981"/>
                  </a:cubicBezTo>
                  <a:cubicBezTo>
                    <a:pt x="272" y="20531"/>
                    <a:pt x="1680" y="18956"/>
                    <a:pt x="2972" y="17944"/>
                  </a:cubicBezTo>
                  <a:cubicBezTo>
                    <a:pt x="4263" y="16931"/>
                    <a:pt x="5437" y="16481"/>
                    <a:pt x="6728" y="16706"/>
                  </a:cubicBezTo>
                  <a:cubicBezTo>
                    <a:pt x="8019" y="16931"/>
                    <a:pt x="9428" y="17831"/>
                    <a:pt x="11893" y="17494"/>
                  </a:cubicBezTo>
                  <a:cubicBezTo>
                    <a:pt x="14359" y="17156"/>
                    <a:pt x="17880" y="15581"/>
                    <a:pt x="21402" y="1400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7" name="Line"/>
            <p:cNvSpPr/>
            <p:nvPr/>
          </p:nvSpPr>
          <p:spPr>
            <a:xfrm>
              <a:off x="5315950" y="6954712"/>
              <a:ext cx="333782" cy="278711"/>
            </a:xfrm>
            <a:custGeom>
              <a:avLst/>
              <a:gdLst/>
              <a:ahLst/>
              <a:cxnLst>
                <a:cxn ang="0">
                  <a:pos x="wd2" y="hd2"/>
                </a:cxn>
                <a:cxn ang="5400000">
                  <a:pos x="wd2" y="hd2"/>
                </a:cxn>
                <a:cxn ang="10800000">
                  <a:pos x="wd2" y="hd2"/>
                </a:cxn>
                <a:cxn ang="16200000">
                  <a:pos x="wd2" y="hd2"/>
                </a:cxn>
              </a:cxnLst>
              <a:rect l="0" t="0" r="r" b="b"/>
              <a:pathLst>
                <a:path w="21202" h="21005" fill="norm" stroke="1" extrusionOk="0">
                  <a:moveTo>
                    <a:pt x="13460" y="3385"/>
                  </a:moveTo>
                  <a:cubicBezTo>
                    <a:pt x="12534" y="1921"/>
                    <a:pt x="11609" y="456"/>
                    <a:pt x="10374" y="90"/>
                  </a:cubicBezTo>
                  <a:cubicBezTo>
                    <a:pt x="9140" y="-276"/>
                    <a:pt x="7597" y="456"/>
                    <a:pt x="5900" y="2653"/>
                  </a:cubicBezTo>
                  <a:cubicBezTo>
                    <a:pt x="4203" y="4849"/>
                    <a:pt x="2352" y="8510"/>
                    <a:pt x="1272" y="11256"/>
                  </a:cubicBezTo>
                  <a:cubicBezTo>
                    <a:pt x="192" y="14002"/>
                    <a:pt x="-117" y="15832"/>
                    <a:pt x="37" y="17663"/>
                  </a:cubicBezTo>
                  <a:cubicBezTo>
                    <a:pt x="192" y="19493"/>
                    <a:pt x="809" y="21324"/>
                    <a:pt x="3894" y="20958"/>
                  </a:cubicBezTo>
                  <a:cubicBezTo>
                    <a:pt x="6980" y="20592"/>
                    <a:pt x="12534" y="18029"/>
                    <a:pt x="15774" y="15649"/>
                  </a:cubicBezTo>
                  <a:cubicBezTo>
                    <a:pt x="19014" y="13270"/>
                    <a:pt x="19940" y="11073"/>
                    <a:pt x="20557" y="8877"/>
                  </a:cubicBezTo>
                  <a:cubicBezTo>
                    <a:pt x="21174" y="6680"/>
                    <a:pt x="21483" y="4483"/>
                    <a:pt x="20866" y="3019"/>
                  </a:cubicBezTo>
                  <a:cubicBezTo>
                    <a:pt x="20249" y="1555"/>
                    <a:pt x="18706" y="822"/>
                    <a:pt x="17163" y="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8" name="Line"/>
            <p:cNvSpPr/>
            <p:nvPr/>
          </p:nvSpPr>
          <p:spPr>
            <a:xfrm>
              <a:off x="5775595" y="6533280"/>
              <a:ext cx="280838" cy="786958"/>
            </a:xfrm>
            <a:custGeom>
              <a:avLst/>
              <a:gdLst/>
              <a:ahLst/>
              <a:cxnLst>
                <a:cxn ang="0">
                  <a:pos x="wd2" y="hd2"/>
                </a:cxn>
                <a:cxn ang="5400000">
                  <a:pos x="wd2" y="hd2"/>
                </a:cxn>
                <a:cxn ang="10800000">
                  <a:pos x="wd2" y="hd2"/>
                </a:cxn>
                <a:cxn ang="16200000">
                  <a:pos x="wd2" y="hd2"/>
                </a:cxn>
              </a:cxnLst>
              <a:rect l="0" t="0" r="r" b="b"/>
              <a:pathLst>
                <a:path w="21165" h="21600" fill="norm" stroke="1" extrusionOk="0">
                  <a:moveTo>
                    <a:pt x="0" y="0"/>
                  </a:moveTo>
                  <a:cubicBezTo>
                    <a:pt x="2197" y="0"/>
                    <a:pt x="4393" y="0"/>
                    <a:pt x="7505" y="867"/>
                  </a:cubicBezTo>
                  <a:cubicBezTo>
                    <a:pt x="10617" y="1733"/>
                    <a:pt x="14644" y="3467"/>
                    <a:pt x="17390" y="5533"/>
                  </a:cubicBezTo>
                  <a:cubicBezTo>
                    <a:pt x="20136" y="7600"/>
                    <a:pt x="21600" y="10000"/>
                    <a:pt x="21051" y="12133"/>
                  </a:cubicBezTo>
                  <a:cubicBezTo>
                    <a:pt x="20502" y="14267"/>
                    <a:pt x="17939" y="16133"/>
                    <a:pt x="14461" y="17667"/>
                  </a:cubicBezTo>
                  <a:cubicBezTo>
                    <a:pt x="10983" y="19200"/>
                    <a:pt x="6590" y="20400"/>
                    <a:pt x="219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89" name="Line"/>
            <p:cNvSpPr/>
            <p:nvPr/>
          </p:nvSpPr>
          <p:spPr>
            <a:xfrm>
              <a:off x="6358526" y="6824745"/>
              <a:ext cx="364332" cy="26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56" y="4000"/>
                    <a:pt x="6912" y="8000"/>
                    <a:pt x="10512" y="11600"/>
                  </a:cubicBezTo>
                  <a:cubicBezTo>
                    <a:pt x="14112" y="15200"/>
                    <a:pt x="17856" y="18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0" name="Line"/>
            <p:cNvSpPr/>
            <p:nvPr/>
          </p:nvSpPr>
          <p:spPr>
            <a:xfrm>
              <a:off x="6300232" y="6826924"/>
              <a:ext cx="306040" cy="347581"/>
            </a:xfrm>
            <a:custGeom>
              <a:avLst/>
              <a:gdLst/>
              <a:ahLst/>
              <a:cxnLst>
                <a:cxn ang="0">
                  <a:pos x="wd2" y="hd2"/>
                </a:cxn>
                <a:cxn ang="5400000">
                  <a:pos x="wd2" y="hd2"/>
                </a:cxn>
                <a:cxn ang="10800000">
                  <a:pos x="wd2" y="hd2"/>
                </a:cxn>
                <a:cxn ang="16200000">
                  <a:pos x="wd2" y="hd2"/>
                </a:cxn>
              </a:cxnLst>
              <a:rect l="0" t="0" r="r" b="b"/>
              <a:pathLst>
                <a:path w="21600" h="21465" fill="norm" stroke="1" extrusionOk="0">
                  <a:moveTo>
                    <a:pt x="21600" y="2565"/>
                  </a:moveTo>
                  <a:cubicBezTo>
                    <a:pt x="20571" y="1365"/>
                    <a:pt x="19543" y="165"/>
                    <a:pt x="18343" y="15"/>
                  </a:cubicBezTo>
                  <a:cubicBezTo>
                    <a:pt x="17143" y="-135"/>
                    <a:pt x="15771" y="765"/>
                    <a:pt x="12686" y="4515"/>
                  </a:cubicBezTo>
                  <a:cubicBezTo>
                    <a:pt x="9600" y="8265"/>
                    <a:pt x="4800" y="14865"/>
                    <a:pt x="0" y="2146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1" name="Line"/>
            <p:cNvSpPr/>
            <p:nvPr/>
          </p:nvSpPr>
          <p:spPr>
            <a:xfrm>
              <a:off x="6833831" y="6740013"/>
              <a:ext cx="282505" cy="405345"/>
            </a:xfrm>
            <a:custGeom>
              <a:avLst/>
              <a:gdLst/>
              <a:ahLst/>
              <a:cxnLst>
                <a:cxn ang="0">
                  <a:pos x="wd2" y="hd2"/>
                </a:cxn>
                <a:cxn ang="5400000">
                  <a:pos x="wd2" y="hd2"/>
                </a:cxn>
                <a:cxn ang="10800000">
                  <a:pos x="wd2" y="hd2"/>
                </a:cxn>
                <a:cxn ang="16200000">
                  <a:pos x="wd2" y="hd2"/>
                </a:cxn>
              </a:cxnLst>
              <a:rect l="0" t="0" r="r" b="b"/>
              <a:pathLst>
                <a:path w="21291" h="21457" fill="norm" stroke="1" extrusionOk="0">
                  <a:moveTo>
                    <a:pt x="3718" y="6800"/>
                  </a:moveTo>
                  <a:cubicBezTo>
                    <a:pt x="3718" y="5514"/>
                    <a:pt x="3718" y="4228"/>
                    <a:pt x="4267" y="3071"/>
                  </a:cubicBezTo>
                  <a:cubicBezTo>
                    <a:pt x="4816" y="1914"/>
                    <a:pt x="5915" y="886"/>
                    <a:pt x="7562" y="371"/>
                  </a:cubicBezTo>
                  <a:cubicBezTo>
                    <a:pt x="9210" y="-143"/>
                    <a:pt x="11406" y="-143"/>
                    <a:pt x="12688" y="500"/>
                  </a:cubicBezTo>
                  <a:cubicBezTo>
                    <a:pt x="13969" y="1143"/>
                    <a:pt x="14335" y="2428"/>
                    <a:pt x="13237" y="4743"/>
                  </a:cubicBezTo>
                  <a:cubicBezTo>
                    <a:pt x="12138" y="7057"/>
                    <a:pt x="9576" y="10400"/>
                    <a:pt x="7562" y="12586"/>
                  </a:cubicBezTo>
                  <a:cubicBezTo>
                    <a:pt x="5549" y="14771"/>
                    <a:pt x="4084" y="15800"/>
                    <a:pt x="2620" y="17086"/>
                  </a:cubicBezTo>
                  <a:cubicBezTo>
                    <a:pt x="1155" y="18371"/>
                    <a:pt x="-309" y="19914"/>
                    <a:pt x="57" y="20686"/>
                  </a:cubicBezTo>
                  <a:cubicBezTo>
                    <a:pt x="423" y="21457"/>
                    <a:pt x="2620" y="21457"/>
                    <a:pt x="5549" y="21457"/>
                  </a:cubicBezTo>
                  <a:cubicBezTo>
                    <a:pt x="8477" y="21457"/>
                    <a:pt x="12138" y="21457"/>
                    <a:pt x="14884" y="21457"/>
                  </a:cubicBezTo>
                  <a:cubicBezTo>
                    <a:pt x="17630" y="21457"/>
                    <a:pt x="19460" y="21457"/>
                    <a:pt x="20376" y="21328"/>
                  </a:cubicBezTo>
                  <a:cubicBezTo>
                    <a:pt x="21291" y="21200"/>
                    <a:pt x="21291" y="20943"/>
                    <a:pt x="21291" y="206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2" name="Line"/>
            <p:cNvSpPr/>
            <p:nvPr/>
          </p:nvSpPr>
          <p:spPr>
            <a:xfrm>
              <a:off x="2278009" y="8063474"/>
              <a:ext cx="291467"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3" name="Line"/>
            <p:cNvSpPr/>
            <p:nvPr/>
          </p:nvSpPr>
          <p:spPr>
            <a:xfrm>
              <a:off x="2350876" y="8136340"/>
              <a:ext cx="364332"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20" y="17280"/>
                    <a:pt x="8640" y="12960"/>
                    <a:pt x="12240" y="9360"/>
                  </a:cubicBezTo>
                  <a:cubicBezTo>
                    <a:pt x="15840" y="5760"/>
                    <a:pt x="18720" y="288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4" name="Line"/>
            <p:cNvSpPr/>
            <p:nvPr/>
          </p:nvSpPr>
          <p:spPr>
            <a:xfrm>
              <a:off x="3212986" y="7907072"/>
              <a:ext cx="430744" cy="506161"/>
            </a:xfrm>
            <a:custGeom>
              <a:avLst/>
              <a:gdLst/>
              <a:ahLst/>
              <a:cxnLst>
                <a:cxn ang="0">
                  <a:pos x="wd2" y="hd2"/>
                </a:cxn>
                <a:cxn ang="5400000">
                  <a:pos x="wd2" y="hd2"/>
                </a:cxn>
                <a:cxn ang="10800000">
                  <a:pos x="wd2" y="hd2"/>
                </a:cxn>
                <a:cxn ang="16200000">
                  <a:pos x="wd2" y="hd2"/>
                </a:cxn>
              </a:cxnLst>
              <a:rect l="0" t="0" r="r" b="b"/>
              <a:pathLst>
                <a:path w="21281" h="21435" fill="norm" stroke="1" extrusionOk="0">
                  <a:moveTo>
                    <a:pt x="9967" y="1069"/>
                  </a:moveTo>
                  <a:cubicBezTo>
                    <a:pt x="10927" y="452"/>
                    <a:pt x="11887" y="-165"/>
                    <a:pt x="11887" y="41"/>
                  </a:cubicBezTo>
                  <a:cubicBezTo>
                    <a:pt x="11887" y="246"/>
                    <a:pt x="10927" y="1275"/>
                    <a:pt x="9247" y="3024"/>
                  </a:cubicBezTo>
                  <a:cubicBezTo>
                    <a:pt x="7567" y="4772"/>
                    <a:pt x="5167" y="7241"/>
                    <a:pt x="3247" y="9298"/>
                  </a:cubicBezTo>
                  <a:cubicBezTo>
                    <a:pt x="1327" y="11355"/>
                    <a:pt x="-113" y="13001"/>
                    <a:pt x="7" y="13824"/>
                  </a:cubicBezTo>
                  <a:cubicBezTo>
                    <a:pt x="127" y="14646"/>
                    <a:pt x="1807" y="14646"/>
                    <a:pt x="4447" y="14544"/>
                  </a:cubicBezTo>
                  <a:cubicBezTo>
                    <a:pt x="7087" y="14441"/>
                    <a:pt x="10687" y="14235"/>
                    <a:pt x="13687" y="13618"/>
                  </a:cubicBezTo>
                  <a:cubicBezTo>
                    <a:pt x="16687" y="13001"/>
                    <a:pt x="19087" y="11972"/>
                    <a:pt x="20287" y="10944"/>
                  </a:cubicBezTo>
                  <a:cubicBezTo>
                    <a:pt x="21487" y="9915"/>
                    <a:pt x="21487" y="8886"/>
                    <a:pt x="20887" y="8269"/>
                  </a:cubicBezTo>
                  <a:cubicBezTo>
                    <a:pt x="20287" y="7652"/>
                    <a:pt x="19087" y="7446"/>
                    <a:pt x="18127" y="7755"/>
                  </a:cubicBezTo>
                  <a:cubicBezTo>
                    <a:pt x="17167" y="8064"/>
                    <a:pt x="16447" y="8886"/>
                    <a:pt x="15847" y="10738"/>
                  </a:cubicBezTo>
                  <a:cubicBezTo>
                    <a:pt x="15247" y="12589"/>
                    <a:pt x="14767" y="15469"/>
                    <a:pt x="14647" y="17424"/>
                  </a:cubicBezTo>
                  <a:cubicBezTo>
                    <a:pt x="14527" y="19378"/>
                    <a:pt x="14767" y="20406"/>
                    <a:pt x="15607" y="20921"/>
                  </a:cubicBezTo>
                  <a:cubicBezTo>
                    <a:pt x="16447" y="21435"/>
                    <a:pt x="17887" y="21435"/>
                    <a:pt x="19327" y="214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5" name="Line"/>
            <p:cNvSpPr/>
            <p:nvPr/>
          </p:nvSpPr>
          <p:spPr>
            <a:xfrm>
              <a:off x="3768816" y="8063474"/>
              <a:ext cx="346641" cy="287550"/>
            </a:xfrm>
            <a:custGeom>
              <a:avLst/>
              <a:gdLst/>
              <a:ahLst/>
              <a:cxnLst>
                <a:cxn ang="0">
                  <a:pos x="wd2" y="hd2"/>
                </a:cxn>
                <a:cxn ang="5400000">
                  <a:pos x="wd2" y="hd2"/>
                </a:cxn>
                <a:cxn ang="10800000">
                  <a:pos x="wd2" y="hd2"/>
                </a:cxn>
                <a:cxn ang="16200000">
                  <a:pos x="wd2" y="hd2"/>
                </a:cxn>
              </a:cxnLst>
              <a:rect l="0" t="0" r="r" b="b"/>
              <a:pathLst>
                <a:path w="21114" h="21310" fill="norm" stroke="1" extrusionOk="0">
                  <a:moveTo>
                    <a:pt x="13051" y="3240"/>
                  </a:moveTo>
                  <a:cubicBezTo>
                    <a:pt x="12163" y="1800"/>
                    <a:pt x="11276" y="360"/>
                    <a:pt x="9796" y="360"/>
                  </a:cubicBezTo>
                  <a:cubicBezTo>
                    <a:pt x="8317" y="360"/>
                    <a:pt x="6246" y="1800"/>
                    <a:pt x="4470" y="4320"/>
                  </a:cubicBezTo>
                  <a:cubicBezTo>
                    <a:pt x="2695" y="6840"/>
                    <a:pt x="1215" y="10440"/>
                    <a:pt x="476" y="13140"/>
                  </a:cubicBezTo>
                  <a:cubicBezTo>
                    <a:pt x="-264" y="15840"/>
                    <a:pt x="-264" y="17640"/>
                    <a:pt x="1363" y="19080"/>
                  </a:cubicBezTo>
                  <a:cubicBezTo>
                    <a:pt x="2991" y="20520"/>
                    <a:pt x="6246" y="21600"/>
                    <a:pt x="9352" y="21240"/>
                  </a:cubicBezTo>
                  <a:cubicBezTo>
                    <a:pt x="12459" y="20880"/>
                    <a:pt x="15418" y="19080"/>
                    <a:pt x="17489" y="16380"/>
                  </a:cubicBezTo>
                  <a:cubicBezTo>
                    <a:pt x="19561" y="13680"/>
                    <a:pt x="20744" y="10080"/>
                    <a:pt x="21040" y="7380"/>
                  </a:cubicBezTo>
                  <a:cubicBezTo>
                    <a:pt x="21336" y="4680"/>
                    <a:pt x="20744" y="2880"/>
                    <a:pt x="19265" y="1800"/>
                  </a:cubicBezTo>
                  <a:cubicBezTo>
                    <a:pt x="17785" y="720"/>
                    <a:pt x="15418" y="360"/>
                    <a:pt x="13051"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6" name="Line"/>
            <p:cNvSpPr/>
            <p:nvPr/>
          </p:nvSpPr>
          <p:spPr>
            <a:xfrm>
              <a:off x="4522293" y="7713715"/>
              <a:ext cx="72868" cy="6557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40" y="4480"/>
                    <a:pt x="2880" y="8960"/>
                    <a:pt x="6480" y="12560"/>
                  </a:cubicBezTo>
                  <a:cubicBezTo>
                    <a:pt x="10080" y="16160"/>
                    <a:pt x="15840" y="1888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7" name="Line"/>
            <p:cNvSpPr/>
            <p:nvPr/>
          </p:nvSpPr>
          <p:spPr>
            <a:xfrm>
              <a:off x="3026103" y="7656255"/>
              <a:ext cx="1627350" cy="986832"/>
            </a:xfrm>
            <a:custGeom>
              <a:avLst/>
              <a:gdLst/>
              <a:ahLst/>
              <a:cxnLst>
                <a:cxn ang="0">
                  <a:pos x="wd2" y="hd2"/>
                </a:cxn>
                <a:cxn ang="5400000">
                  <a:pos x="wd2" y="hd2"/>
                </a:cxn>
                <a:cxn ang="10800000">
                  <a:pos x="wd2" y="hd2"/>
                </a:cxn>
                <a:cxn ang="16200000">
                  <a:pos x="wd2" y="hd2"/>
                </a:cxn>
              </a:cxnLst>
              <a:rect l="0" t="0" r="r" b="b"/>
              <a:pathLst>
                <a:path w="21536" h="21509" fill="norm" stroke="1" extrusionOk="0">
                  <a:moveTo>
                    <a:pt x="20186" y="3158"/>
                  </a:moveTo>
                  <a:cubicBezTo>
                    <a:pt x="18836" y="2523"/>
                    <a:pt x="17486" y="1888"/>
                    <a:pt x="15750" y="1411"/>
                  </a:cubicBezTo>
                  <a:cubicBezTo>
                    <a:pt x="14015" y="935"/>
                    <a:pt x="11893" y="617"/>
                    <a:pt x="9772" y="406"/>
                  </a:cubicBezTo>
                  <a:cubicBezTo>
                    <a:pt x="7650" y="194"/>
                    <a:pt x="5529" y="88"/>
                    <a:pt x="4147" y="35"/>
                  </a:cubicBezTo>
                  <a:cubicBezTo>
                    <a:pt x="2765" y="-18"/>
                    <a:pt x="2122" y="-18"/>
                    <a:pt x="1543" y="88"/>
                  </a:cubicBezTo>
                  <a:cubicBezTo>
                    <a:pt x="965" y="194"/>
                    <a:pt x="450" y="406"/>
                    <a:pt x="193" y="882"/>
                  </a:cubicBezTo>
                  <a:cubicBezTo>
                    <a:pt x="-64" y="1358"/>
                    <a:pt x="-64" y="2100"/>
                    <a:pt x="193" y="3953"/>
                  </a:cubicBezTo>
                  <a:cubicBezTo>
                    <a:pt x="450" y="5806"/>
                    <a:pt x="965" y="8770"/>
                    <a:pt x="1318" y="11629"/>
                  </a:cubicBezTo>
                  <a:cubicBezTo>
                    <a:pt x="1672" y="14488"/>
                    <a:pt x="1865" y="17241"/>
                    <a:pt x="1993" y="18882"/>
                  </a:cubicBezTo>
                  <a:cubicBezTo>
                    <a:pt x="2122" y="20523"/>
                    <a:pt x="2186" y="21053"/>
                    <a:pt x="2411" y="21317"/>
                  </a:cubicBezTo>
                  <a:cubicBezTo>
                    <a:pt x="2636" y="21582"/>
                    <a:pt x="3022" y="21582"/>
                    <a:pt x="4115" y="21264"/>
                  </a:cubicBezTo>
                  <a:cubicBezTo>
                    <a:pt x="5207" y="20947"/>
                    <a:pt x="7007" y="20311"/>
                    <a:pt x="9097" y="19729"/>
                  </a:cubicBezTo>
                  <a:cubicBezTo>
                    <a:pt x="11186" y="19147"/>
                    <a:pt x="13565" y="18617"/>
                    <a:pt x="15493" y="18194"/>
                  </a:cubicBezTo>
                  <a:cubicBezTo>
                    <a:pt x="17422" y="17770"/>
                    <a:pt x="18900" y="17453"/>
                    <a:pt x="19832" y="17294"/>
                  </a:cubicBezTo>
                  <a:cubicBezTo>
                    <a:pt x="20765" y="17135"/>
                    <a:pt x="21150" y="17135"/>
                    <a:pt x="21536" y="171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398" name="Line"/>
            <p:cNvSpPr/>
            <p:nvPr/>
          </p:nvSpPr>
          <p:spPr>
            <a:xfrm>
              <a:off x="-1" y="5128469"/>
              <a:ext cx="2919235" cy="632428"/>
            </a:xfrm>
            <a:custGeom>
              <a:avLst/>
              <a:gdLst/>
              <a:ahLst/>
              <a:cxnLst>
                <a:cxn ang="0">
                  <a:pos x="wd2" y="hd2"/>
                </a:cxn>
                <a:cxn ang="5400000">
                  <a:pos x="wd2" y="hd2"/>
                </a:cxn>
                <a:cxn ang="10800000">
                  <a:pos x="wd2" y="hd2"/>
                </a:cxn>
                <a:cxn ang="16200000">
                  <a:pos x="wd2" y="hd2"/>
                </a:cxn>
              </a:cxnLst>
              <a:rect l="0" t="0" r="r" b="b"/>
              <a:pathLst>
                <a:path w="21562" h="21466" fill="norm" stroke="1" extrusionOk="0">
                  <a:moveTo>
                    <a:pt x="21562" y="13551"/>
                  </a:moveTo>
                  <a:cubicBezTo>
                    <a:pt x="20916" y="11243"/>
                    <a:pt x="20270" y="8935"/>
                    <a:pt x="19517" y="7121"/>
                  </a:cubicBezTo>
                  <a:cubicBezTo>
                    <a:pt x="18763" y="5307"/>
                    <a:pt x="17902" y="3988"/>
                    <a:pt x="16987" y="2916"/>
                  </a:cubicBezTo>
                  <a:cubicBezTo>
                    <a:pt x="16072" y="1845"/>
                    <a:pt x="15104" y="1020"/>
                    <a:pt x="14099" y="526"/>
                  </a:cubicBezTo>
                  <a:cubicBezTo>
                    <a:pt x="13094" y="31"/>
                    <a:pt x="12054" y="-134"/>
                    <a:pt x="11067" y="113"/>
                  </a:cubicBezTo>
                  <a:cubicBezTo>
                    <a:pt x="10080" y="361"/>
                    <a:pt x="9147" y="1020"/>
                    <a:pt x="8071" y="2422"/>
                  </a:cubicBezTo>
                  <a:cubicBezTo>
                    <a:pt x="6995" y="3823"/>
                    <a:pt x="5775" y="5967"/>
                    <a:pt x="4698" y="8193"/>
                  </a:cubicBezTo>
                  <a:cubicBezTo>
                    <a:pt x="3622" y="10419"/>
                    <a:pt x="2689" y="12727"/>
                    <a:pt x="2043" y="14788"/>
                  </a:cubicBezTo>
                  <a:cubicBezTo>
                    <a:pt x="1397" y="16849"/>
                    <a:pt x="1038" y="18663"/>
                    <a:pt x="787" y="19817"/>
                  </a:cubicBezTo>
                  <a:cubicBezTo>
                    <a:pt x="536" y="20971"/>
                    <a:pt x="393" y="21466"/>
                    <a:pt x="321" y="21301"/>
                  </a:cubicBezTo>
                  <a:cubicBezTo>
                    <a:pt x="249" y="21136"/>
                    <a:pt x="249" y="20312"/>
                    <a:pt x="249" y="19487"/>
                  </a:cubicBezTo>
                  <a:cubicBezTo>
                    <a:pt x="249" y="18663"/>
                    <a:pt x="249" y="17839"/>
                    <a:pt x="249" y="17014"/>
                  </a:cubicBezTo>
                  <a:cubicBezTo>
                    <a:pt x="249" y="16190"/>
                    <a:pt x="249" y="15365"/>
                    <a:pt x="213" y="15365"/>
                  </a:cubicBezTo>
                  <a:cubicBezTo>
                    <a:pt x="177" y="15365"/>
                    <a:pt x="106" y="16190"/>
                    <a:pt x="52" y="17344"/>
                  </a:cubicBezTo>
                  <a:cubicBezTo>
                    <a:pt x="-2" y="18498"/>
                    <a:pt x="-38" y="19982"/>
                    <a:pt x="70" y="20724"/>
                  </a:cubicBezTo>
                  <a:cubicBezTo>
                    <a:pt x="177" y="21466"/>
                    <a:pt x="428" y="21466"/>
                    <a:pt x="913" y="21466"/>
                  </a:cubicBezTo>
                  <a:cubicBezTo>
                    <a:pt x="1397" y="21466"/>
                    <a:pt x="2115" y="21466"/>
                    <a:pt x="2832" y="2146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399" name="Line"/>
            <p:cNvSpPr/>
            <p:nvPr/>
          </p:nvSpPr>
          <p:spPr>
            <a:xfrm>
              <a:off x="435097" y="1031677"/>
              <a:ext cx="749918" cy="3286467"/>
            </a:xfrm>
            <a:custGeom>
              <a:avLst/>
              <a:gdLst/>
              <a:ahLst/>
              <a:cxnLst>
                <a:cxn ang="0">
                  <a:pos x="wd2" y="hd2"/>
                </a:cxn>
                <a:cxn ang="5400000">
                  <a:pos x="wd2" y="hd2"/>
                </a:cxn>
                <a:cxn ang="10800000">
                  <a:pos x="wd2" y="hd2"/>
                </a:cxn>
                <a:cxn ang="16200000">
                  <a:pos x="wd2" y="hd2"/>
                </a:cxn>
              </a:cxnLst>
              <a:rect l="0" t="0" r="r" b="b"/>
              <a:pathLst>
                <a:path w="21513" h="21522" fill="norm" stroke="1" extrusionOk="0">
                  <a:moveTo>
                    <a:pt x="21513" y="21522"/>
                  </a:moveTo>
                  <a:cubicBezTo>
                    <a:pt x="19423" y="21268"/>
                    <a:pt x="17332" y="21013"/>
                    <a:pt x="15033" y="20520"/>
                  </a:cubicBezTo>
                  <a:cubicBezTo>
                    <a:pt x="12734" y="20027"/>
                    <a:pt x="10225" y="19295"/>
                    <a:pt x="8065" y="18500"/>
                  </a:cubicBezTo>
                  <a:cubicBezTo>
                    <a:pt x="5905" y="17705"/>
                    <a:pt x="4094" y="16846"/>
                    <a:pt x="2839" y="15891"/>
                  </a:cubicBezTo>
                  <a:cubicBezTo>
                    <a:pt x="1585" y="14937"/>
                    <a:pt x="888" y="13887"/>
                    <a:pt x="470" y="12742"/>
                  </a:cubicBezTo>
                  <a:cubicBezTo>
                    <a:pt x="52" y="11597"/>
                    <a:pt x="-87" y="10356"/>
                    <a:pt x="52" y="9290"/>
                  </a:cubicBezTo>
                  <a:cubicBezTo>
                    <a:pt x="192" y="8225"/>
                    <a:pt x="610" y="7334"/>
                    <a:pt x="1167" y="6475"/>
                  </a:cubicBezTo>
                  <a:cubicBezTo>
                    <a:pt x="1725" y="5616"/>
                    <a:pt x="2421" y="4789"/>
                    <a:pt x="3676" y="3994"/>
                  </a:cubicBezTo>
                  <a:cubicBezTo>
                    <a:pt x="4930" y="3199"/>
                    <a:pt x="6741" y="2435"/>
                    <a:pt x="8483" y="1862"/>
                  </a:cubicBezTo>
                  <a:cubicBezTo>
                    <a:pt x="10225" y="1290"/>
                    <a:pt x="11898" y="908"/>
                    <a:pt x="13152" y="622"/>
                  </a:cubicBezTo>
                  <a:cubicBezTo>
                    <a:pt x="14406" y="336"/>
                    <a:pt x="15242" y="145"/>
                    <a:pt x="15312" y="65"/>
                  </a:cubicBezTo>
                  <a:cubicBezTo>
                    <a:pt x="15381" y="-14"/>
                    <a:pt x="14685" y="17"/>
                    <a:pt x="13988" y="49"/>
                  </a:cubicBezTo>
                  <a:cubicBezTo>
                    <a:pt x="13291" y="81"/>
                    <a:pt x="12594" y="113"/>
                    <a:pt x="11898" y="161"/>
                  </a:cubicBezTo>
                  <a:cubicBezTo>
                    <a:pt x="11201" y="208"/>
                    <a:pt x="10504" y="272"/>
                    <a:pt x="10504" y="288"/>
                  </a:cubicBezTo>
                  <a:cubicBezTo>
                    <a:pt x="10504" y="304"/>
                    <a:pt x="11201" y="272"/>
                    <a:pt x="11898" y="224"/>
                  </a:cubicBezTo>
                  <a:cubicBezTo>
                    <a:pt x="12594" y="176"/>
                    <a:pt x="13291" y="113"/>
                    <a:pt x="14267" y="49"/>
                  </a:cubicBezTo>
                  <a:cubicBezTo>
                    <a:pt x="15242" y="-14"/>
                    <a:pt x="16496" y="-78"/>
                    <a:pt x="17472" y="288"/>
                  </a:cubicBezTo>
                  <a:cubicBezTo>
                    <a:pt x="18447" y="654"/>
                    <a:pt x="19144" y="1449"/>
                    <a:pt x="19841" y="224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00" name="Line"/>
            <p:cNvSpPr/>
            <p:nvPr/>
          </p:nvSpPr>
          <p:spPr>
            <a:xfrm>
              <a:off x="9112874" y="5119673"/>
              <a:ext cx="87441" cy="307496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102"/>
                    <a:pt x="9600" y="205"/>
                    <a:pt x="10800" y="495"/>
                  </a:cubicBezTo>
                  <a:cubicBezTo>
                    <a:pt x="12000" y="785"/>
                    <a:pt x="9600" y="1263"/>
                    <a:pt x="7800" y="2150"/>
                  </a:cubicBezTo>
                  <a:cubicBezTo>
                    <a:pt x="6000" y="3037"/>
                    <a:pt x="4800" y="4334"/>
                    <a:pt x="4200" y="5630"/>
                  </a:cubicBezTo>
                  <a:cubicBezTo>
                    <a:pt x="3600" y="6927"/>
                    <a:pt x="3600" y="8224"/>
                    <a:pt x="4200" y="9572"/>
                  </a:cubicBezTo>
                  <a:cubicBezTo>
                    <a:pt x="4800" y="10919"/>
                    <a:pt x="6000" y="12318"/>
                    <a:pt x="7200" y="13683"/>
                  </a:cubicBezTo>
                  <a:cubicBezTo>
                    <a:pt x="8400" y="15048"/>
                    <a:pt x="9600" y="16379"/>
                    <a:pt x="12000" y="17693"/>
                  </a:cubicBezTo>
                  <a:cubicBezTo>
                    <a:pt x="14400" y="19007"/>
                    <a:pt x="18000" y="20303"/>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01" name="Line"/>
            <p:cNvSpPr/>
            <p:nvPr/>
          </p:nvSpPr>
          <p:spPr>
            <a:xfrm>
              <a:off x="11644006" y="4434729"/>
              <a:ext cx="631269" cy="604318"/>
            </a:xfrm>
            <a:custGeom>
              <a:avLst/>
              <a:gdLst/>
              <a:ahLst/>
              <a:cxnLst>
                <a:cxn ang="0">
                  <a:pos x="wd2" y="hd2"/>
                </a:cxn>
                <a:cxn ang="5400000">
                  <a:pos x="wd2" y="hd2"/>
                </a:cxn>
                <a:cxn ang="10800000">
                  <a:pos x="wd2" y="hd2"/>
                </a:cxn>
                <a:cxn ang="16200000">
                  <a:pos x="wd2" y="hd2"/>
                </a:cxn>
              </a:cxnLst>
              <a:rect l="0" t="0" r="r" b="b"/>
              <a:pathLst>
                <a:path w="21427" h="21497" fill="norm" stroke="1" extrusionOk="0">
                  <a:moveTo>
                    <a:pt x="21427" y="0"/>
                  </a:moveTo>
                  <a:cubicBezTo>
                    <a:pt x="19448" y="346"/>
                    <a:pt x="17470" y="691"/>
                    <a:pt x="14749" y="2333"/>
                  </a:cubicBezTo>
                  <a:cubicBezTo>
                    <a:pt x="12029" y="3974"/>
                    <a:pt x="8566" y="6912"/>
                    <a:pt x="6010" y="9504"/>
                  </a:cubicBezTo>
                  <a:cubicBezTo>
                    <a:pt x="3454" y="12096"/>
                    <a:pt x="1806" y="14342"/>
                    <a:pt x="899" y="16070"/>
                  </a:cubicBezTo>
                  <a:cubicBezTo>
                    <a:pt x="-8" y="17798"/>
                    <a:pt x="-173" y="19008"/>
                    <a:pt x="157" y="19872"/>
                  </a:cubicBezTo>
                  <a:cubicBezTo>
                    <a:pt x="487" y="20736"/>
                    <a:pt x="1311" y="21254"/>
                    <a:pt x="2630" y="21427"/>
                  </a:cubicBezTo>
                  <a:cubicBezTo>
                    <a:pt x="3949" y="21600"/>
                    <a:pt x="5763" y="21427"/>
                    <a:pt x="7082" y="21168"/>
                  </a:cubicBezTo>
                  <a:cubicBezTo>
                    <a:pt x="8401" y="20909"/>
                    <a:pt x="9226" y="20563"/>
                    <a:pt x="9967" y="20131"/>
                  </a:cubicBezTo>
                  <a:cubicBezTo>
                    <a:pt x="10709" y="19699"/>
                    <a:pt x="11369" y="19181"/>
                    <a:pt x="11616" y="18490"/>
                  </a:cubicBezTo>
                  <a:cubicBezTo>
                    <a:pt x="11864" y="17798"/>
                    <a:pt x="11699" y="16934"/>
                    <a:pt x="10627" y="16157"/>
                  </a:cubicBezTo>
                  <a:cubicBezTo>
                    <a:pt x="9555" y="15379"/>
                    <a:pt x="7577" y="14688"/>
                    <a:pt x="5845" y="14688"/>
                  </a:cubicBezTo>
                  <a:cubicBezTo>
                    <a:pt x="4114" y="14688"/>
                    <a:pt x="2630" y="15379"/>
                    <a:pt x="1146" y="1607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2" name="Line"/>
            <p:cNvSpPr/>
            <p:nvPr/>
          </p:nvSpPr>
          <p:spPr>
            <a:xfrm>
              <a:off x="12127191" y="4634334"/>
              <a:ext cx="410109" cy="336288"/>
            </a:xfrm>
            <a:custGeom>
              <a:avLst/>
              <a:gdLst/>
              <a:ahLst/>
              <a:cxnLst>
                <a:cxn ang="0">
                  <a:pos x="wd2" y="hd2"/>
                </a:cxn>
                <a:cxn ang="5400000">
                  <a:pos x="wd2" y="hd2"/>
                </a:cxn>
                <a:cxn ang="10800000">
                  <a:pos x="wd2" y="hd2"/>
                </a:cxn>
                <a:cxn ang="16200000">
                  <a:pos x="wd2" y="hd2"/>
                </a:cxn>
              </a:cxnLst>
              <a:rect l="0" t="0" r="r" b="b"/>
              <a:pathLst>
                <a:path w="20722" h="21061" fill="norm" stroke="1" extrusionOk="0">
                  <a:moveTo>
                    <a:pt x="13373" y="3927"/>
                  </a:moveTo>
                  <a:cubicBezTo>
                    <a:pt x="13864" y="2406"/>
                    <a:pt x="14355" y="885"/>
                    <a:pt x="13864" y="276"/>
                  </a:cubicBezTo>
                  <a:cubicBezTo>
                    <a:pt x="13373" y="-332"/>
                    <a:pt x="11901" y="-28"/>
                    <a:pt x="9692" y="2102"/>
                  </a:cubicBezTo>
                  <a:cubicBezTo>
                    <a:pt x="7483" y="4231"/>
                    <a:pt x="4537" y="8186"/>
                    <a:pt x="2819" y="10924"/>
                  </a:cubicBezTo>
                  <a:cubicBezTo>
                    <a:pt x="1101" y="13662"/>
                    <a:pt x="610" y="15183"/>
                    <a:pt x="242" y="16705"/>
                  </a:cubicBezTo>
                  <a:cubicBezTo>
                    <a:pt x="-127" y="18226"/>
                    <a:pt x="-372" y="19747"/>
                    <a:pt x="1837" y="20507"/>
                  </a:cubicBezTo>
                  <a:cubicBezTo>
                    <a:pt x="4046" y="21268"/>
                    <a:pt x="8710" y="21268"/>
                    <a:pt x="12269" y="20355"/>
                  </a:cubicBezTo>
                  <a:cubicBezTo>
                    <a:pt x="15828" y="19443"/>
                    <a:pt x="18283" y="17617"/>
                    <a:pt x="19633" y="15031"/>
                  </a:cubicBezTo>
                  <a:cubicBezTo>
                    <a:pt x="20983" y="12445"/>
                    <a:pt x="21228" y="9099"/>
                    <a:pt x="19510" y="6665"/>
                  </a:cubicBezTo>
                  <a:cubicBezTo>
                    <a:pt x="17792" y="4231"/>
                    <a:pt x="14110" y="2710"/>
                    <a:pt x="10428" y="1189"/>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3" name="Line"/>
            <p:cNvSpPr/>
            <p:nvPr/>
          </p:nvSpPr>
          <p:spPr>
            <a:xfrm>
              <a:off x="13120524" y="4507595"/>
              <a:ext cx="306040" cy="437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43" y="14400"/>
                    <a:pt x="10286" y="7200"/>
                    <a:pt x="13886" y="3600"/>
                  </a:cubicBezTo>
                  <a:cubicBezTo>
                    <a:pt x="17486" y="0"/>
                    <a:pt x="19543" y="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4" name="Line"/>
            <p:cNvSpPr/>
            <p:nvPr/>
          </p:nvSpPr>
          <p:spPr>
            <a:xfrm>
              <a:off x="13135097" y="4638754"/>
              <a:ext cx="335187" cy="728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5" name="Line"/>
            <p:cNvSpPr/>
            <p:nvPr/>
          </p:nvSpPr>
          <p:spPr>
            <a:xfrm>
              <a:off x="13730009" y="4381293"/>
              <a:ext cx="409464" cy="534355"/>
            </a:xfrm>
            <a:custGeom>
              <a:avLst/>
              <a:gdLst/>
              <a:ahLst/>
              <a:cxnLst>
                <a:cxn ang="0">
                  <a:pos x="wd2" y="hd2"/>
                </a:cxn>
                <a:cxn ang="5400000">
                  <a:pos x="wd2" y="hd2"/>
                </a:cxn>
                <a:cxn ang="10800000">
                  <a:pos x="wd2" y="hd2"/>
                </a:cxn>
                <a:cxn ang="16200000">
                  <a:pos x="wd2" y="hd2"/>
                </a:cxn>
              </a:cxnLst>
              <a:rect l="0" t="0" r="r" b="b"/>
              <a:pathLst>
                <a:path w="21171" h="21600" fill="norm" stroke="1" extrusionOk="0">
                  <a:moveTo>
                    <a:pt x="10683" y="7462"/>
                  </a:moveTo>
                  <a:cubicBezTo>
                    <a:pt x="9929" y="6676"/>
                    <a:pt x="9176" y="5891"/>
                    <a:pt x="9176" y="4909"/>
                  </a:cubicBezTo>
                  <a:cubicBezTo>
                    <a:pt x="9176" y="3927"/>
                    <a:pt x="9929" y="2749"/>
                    <a:pt x="11311" y="1767"/>
                  </a:cubicBezTo>
                  <a:cubicBezTo>
                    <a:pt x="12692" y="785"/>
                    <a:pt x="14702" y="0"/>
                    <a:pt x="16711" y="0"/>
                  </a:cubicBezTo>
                  <a:cubicBezTo>
                    <a:pt x="18720" y="0"/>
                    <a:pt x="20730" y="785"/>
                    <a:pt x="21106" y="2258"/>
                  </a:cubicBezTo>
                  <a:cubicBezTo>
                    <a:pt x="21483" y="3731"/>
                    <a:pt x="20227" y="5891"/>
                    <a:pt x="16836" y="9033"/>
                  </a:cubicBezTo>
                  <a:cubicBezTo>
                    <a:pt x="13446" y="12175"/>
                    <a:pt x="7920" y="16298"/>
                    <a:pt x="4530" y="18655"/>
                  </a:cubicBezTo>
                  <a:cubicBezTo>
                    <a:pt x="1139" y="21011"/>
                    <a:pt x="-117" y="21600"/>
                    <a:pt x="9" y="21600"/>
                  </a:cubicBezTo>
                  <a:cubicBezTo>
                    <a:pt x="134" y="21600"/>
                    <a:pt x="1641" y="21011"/>
                    <a:pt x="5283" y="20520"/>
                  </a:cubicBezTo>
                  <a:cubicBezTo>
                    <a:pt x="8925" y="20029"/>
                    <a:pt x="14702" y="19636"/>
                    <a:pt x="20478" y="19244"/>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6" name="Line"/>
            <p:cNvSpPr/>
            <p:nvPr/>
          </p:nvSpPr>
          <p:spPr>
            <a:xfrm>
              <a:off x="14212391" y="4463875"/>
              <a:ext cx="359294" cy="368880"/>
            </a:xfrm>
            <a:custGeom>
              <a:avLst/>
              <a:gdLst/>
              <a:ahLst/>
              <a:cxnLst>
                <a:cxn ang="0">
                  <a:pos x="wd2" y="hd2"/>
                </a:cxn>
                <a:cxn ang="5400000">
                  <a:pos x="wd2" y="hd2"/>
                </a:cxn>
                <a:cxn ang="10800000">
                  <a:pos x="wd2" y="hd2"/>
                </a:cxn>
                <a:cxn ang="16200000">
                  <a:pos x="wd2" y="hd2"/>
                </a:cxn>
              </a:cxnLst>
              <a:rect l="0" t="0" r="r" b="b"/>
              <a:pathLst>
                <a:path w="21021" h="21302" fill="norm" stroke="1" extrusionOk="0">
                  <a:moveTo>
                    <a:pt x="12003" y="9257"/>
                  </a:moveTo>
                  <a:cubicBezTo>
                    <a:pt x="12571" y="7294"/>
                    <a:pt x="13140" y="5330"/>
                    <a:pt x="12714" y="4208"/>
                  </a:cubicBezTo>
                  <a:cubicBezTo>
                    <a:pt x="12287" y="3086"/>
                    <a:pt x="10866" y="2805"/>
                    <a:pt x="9019" y="3647"/>
                  </a:cubicBezTo>
                  <a:cubicBezTo>
                    <a:pt x="7171" y="4488"/>
                    <a:pt x="4898" y="6452"/>
                    <a:pt x="3193" y="8977"/>
                  </a:cubicBezTo>
                  <a:cubicBezTo>
                    <a:pt x="1487" y="11501"/>
                    <a:pt x="350" y="14587"/>
                    <a:pt x="66" y="16831"/>
                  </a:cubicBezTo>
                  <a:cubicBezTo>
                    <a:pt x="-218" y="19075"/>
                    <a:pt x="350" y="20478"/>
                    <a:pt x="3050" y="21039"/>
                  </a:cubicBezTo>
                  <a:cubicBezTo>
                    <a:pt x="5750" y="21600"/>
                    <a:pt x="10582" y="21319"/>
                    <a:pt x="14277" y="19636"/>
                  </a:cubicBezTo>
                  <a:cubicBezTo>
                    <a:pt x="17971" y="17953"/>
                    <a:pt x="20529" y="14868"/>
                    <a:pt x="20956" y="11782"/>
                  </a:cubicBezTo>
                  <a:cubicBezTo>
                    <a:pt x="21382" y="8696"/>
                    <a:pt x="19677" y="5610"/>
                    <a:pt x="17261" y="3647"/>
                  </a:cubicBezTo>
                  <a:cubicBezTo>
                    <a:pt x="14845" y="1683"/>
                    <a:pt x="11719" y="842"/>
                    <a:pt x="8593"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7" name="Line"/>
            <p:cNvSpPr/>
            <p:nvPr/>
          </p:nvSpPr>
          <p:spPr>
            <a:xfrm>
              <a:off x="15073342" y="4347289"/>
              <a:ext cx="78061" cy="466345"/>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19059" y="0"/>
                  </a:moveTo>
                  <a:cubicBezTo>
                    <a:pt x="20329" y="4950"/>
                    <a:pt x="21600" y="9900"/>
                    <a:pt x="18424" y="13500"/>
                  </a:cubicBezTo>
                  <a:cubicBezTo>
                    <a:pt x="15247" y="17100"/>
                    <a:pt x="7624" y="19350"/>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8" name="Line"/>
            <p:cNvSpPr/>
            <p:nvPr/>
          </p:nvSpPr>
          <p:spPr>
            <a:xfrm>
              <a:off x="14971330" y="4493022"/>
              <a:ext cx="466346" cy="1165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00" y="18000"/>
                    <a:pt x="1800" y="14400"/>
                    <a:pt x="5400" y="10800"/>
                  </a:cubicBezTo>
                  <a:cubicBezTo>
                    <a:pt x="9000" y="7200"/>
                    <a:pt x="15300" y="36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09" name="Line"/>
            <p:cNvSpPr/>
            <p:nvPr/>
          </p:nvSpPr>
          <p:spPr>
            <a:xfrm>
              <a:off x="15772861" y="4099544"/>
              <a:ext cx="29146" cy="3789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0" name="Line"/>
            <p:cNvSpPr/>
            <p:nvPr/>
          </p:nvSpPr>
          <p:spPr>
            <a:xfrm>
              <a:off x="15612554" y="4493022"/>
              <a:ext cx="495492" cy="3934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306" y="4533"/>
                    <a:pt x="11012" y="9067"/>
                    <a:pt x="7412" y="12667"/>
                  </a:cubicBezTo>
                  <a:cubicBezTo>
                    <a:pt x="3812" y="16267"/>
                    <a:pt x="1906" y="18933"/>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1" name="Line"/>
            <p:cNvSpPr/>
            <p:nvPr/>
          </p:nvSpPr>
          <p:spPr>
            <a:xfrm>
              <a:off x="15838234" y="4771736"/>
              <a:ext cx="313531" cy="397365"/>
            </a:xfrm>
            <a:custGeom>
              <a:avLst/>
              <a:gdLst/>
              <a:ahLst/>
              <a:cxnLst>
                <a:cxn ang="0">
                  <a:pos x="wd2" y="hd2"/>
                </a:cxn>
                <a:cxn ang="5400000">
                  <a:pos x="wd2" y="hd2"/>
                </a:cxn>
                <a:cxn ang="10800000">
                  <a:pos x="wd2" y="hd2"/>
                </a:cxn>
                <a:cxn ang="16200000">
                  <a:pos x="wd2" y="hd2"/>
                </a:cxn>
              </a:cxnLst>
              <a:rect l="0" t="0" r="r" b="b"/>
              <a:pathLst>
                <a:path w="21448" h="21288" fill="norm" stroke="1" extrusionOk="0">
                  <a:moveTo>
                    <a:pt x="3503" y="8490"/>
                  </a:moveTo>
                  <a:cubicBezTo>
                    <a:pt x="5830" y="6148"/>
                    <a:pt x="8156" y="3806"/>
                    <a:pt x="10150" y="2374"/>
                  </a:cubicBezTo>
                  <a:cubicBezTo>
                    <a:pt x="12143" y="943"/>
                    <a:pt x="13805" y="422"/>
                    <a:pt x="15466" y="162"/>
                  </a:cubicBezTo>
                  <a:cubicBezTo>
                    <a:pt x="17128" y="-98"/>
                    <a:pt x="18790" y="-98"/>
                    <a:pt x="19620" y="553"/>
                  </a:cubicBezTo>
                  <a:cubicBezTo>
                    <a:pt x="20451" y="1203"/>
                    <a:pt x="20451" y="2504"/>
                    <a:pt x="18291" y="4847"/>
                  </a:cubicBezTo>
                  <a:cubicBezTo>
                    <a:pt x="16131" y="7189"/>
                    <a:pt x="11811" y="10572"/>
                    <a:pt x="8820" y="12654"/>
                  </a:cubicBezTo>
                  <a:cubicBezTo>
                    <a:pt x="5830" y="14736"/>
                    <a:pt x="4168" y="15516"/>
                    <a:pt x="2673" y="16688"/>
                  </a:cubicBezTo>
                  <a:cubicBezTo>
                    <a:pt x="1177" y="17859"/>
                    <a:pt x="-152" y="19420"/>
                    <a:pt x="14" y="20331"/>
                  </a:cubicBezTo>
                  <a:cubicBezTo>
                    <a:pt x="180" y="21242"/>
                    <a:pt x="1842" y="21502"/>
                    <a:pt x="5663" y="21112"/>
                  </a:cubicBezTo>
                  <a:cubicBezTo>
                    <a:pt x="9485" y="20721"/>
                    <a:pt x="15466" y="19680"/>
                    <a:pt x="21448" y="18639"/>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2" name="Line"/>
            <p:cNvSpPr/>
            <p:nvPr/>
          </p:nvSpPr>
          <p:spPr>
            <a:xfrm>
              <a:off x="16485352" y="4345194"/>
              <a:ext cx="569832" cy="551774"/>
            </a:xfrm>
            <a:custGeom>
              <a:avLst/>
              <a:gdLst/>
              <a:ahLst/>
              <a:cxnLst>
                <a:cxn ang="0">
                  <a:pos x="wd2" y="hd2"/>
                </a:cxn>
                <a:cxn ang="5400000">
                  <a:pos x="wd2" y="hd2"/>
                </a:cxn>
                <a:cxn ang="10800000">
                  <a:pos x="wd2" y="hd2"/>
                </a:cxn>
                <a:cxn ang="16200000">
                  <a:pos x="wd2" y="hd2"/>
                </a:cxn>
              </a:cxnLst>
              <a:rect l="0" t="0" r="r" b="b"/>
              <a:pathLst>
                <a:path w="20768" h="20970" fill="norm" stroke="1" extrusionOk="0">
                  <a:moveTo>
                    <a:pt x="10681" y="8941"/>
                  </a:moveTo>
                  <a:cubicBezTo>
                    <a:pt x="11035" y="7095"/>
                    <a:pt x="11389" y="5248"/>
                    <a:pt x="11566" y="3679"/>
                  </a:cubicBezTo>
                  <a:cubicBezTo>
                    <a:pt x="11743" y="2110"/>
                    <a:pt x="11743" y="818"/>
                    <a:pt x="10770" y="264"/>
                  </a:cubicBezTo>
                  <a:cubicBezTo>
                    <a:pt x="9796" y="-290"/>
                    <a:pt x="7848" y="-105"/>
                    <a:pt x="5724" y="2110"/>
                  </a:cubicBezTo>
                  <a:cubicBezTo>
                    <a:pt x="3599" y="4325"/>
                    <a:pt x="1298" y="8572"/>
                    <a:pt x="412" y="11987"/>
                  </a:cubicBezTo>
                  <a:cubicBezTo>
                    <a:pt x="-473" y="15402"/>
                    <a:pt x="58" y="17987"/>
                    <a:pt x="2094" y="19464"/>
                  </a:cubicBezTo>
                  <a:cubicBezTo>
                    <a:pt x="4130" y="20941"/>
                    <a:pt x="7671" y="21310"/>
                    <a:pt x="10858" y="20664"/>
                  </a:cubicBezTo>
                  <a:cubicBezTo>
                    <a:pt x="14045" y="20018"/>
                    <a:pt x="16878" y="18356"/>
                    <a:pt x="18648" y="15956"/>
                  </a:cubicBezTo>
                  <a:cubicBezTo>
                    <a:pt x="20419" y="13556"/>
                    <a:pt x="21127" y="10418"/>
                    <a:pt x="20596" y="8295"/>
                  </a:cubicBezTo>
                  <a:cubicBezTo>
                    <a:pt x="20065" y="6172"/>
                    <a:pt x="18294" y="5064"/>
                    <a:pt x="15550" y="5248"/>
                  </a:cubicBezTo>
                  <a:cubicBezTo>
                    <a:pt x="12806" y="5433"/>
                    <a:pt x="9088" y="6910"/>
                    <a:pt x="5370" y="8387"/>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3" name="Line"/>
            <p:cNvSpPr/>
            <p:nvPr/>
          </p:nvSpPr>
          <p:spPr>
            <a:xfrm>
              <a:off x="16647257" y="4711621"/>
              <a:ext cx="378905"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938" y="0"/>
                    <a:pt x="3877" y="0"/>
                    <a:pt x="7477" y="3600"/>
                  </a:cubicBezTo>
                  <a:cubicBezTo>
                    <a:pt x="11077" y="7200"/>
                    <a:pt x="16338" y="14400"/>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4" name="Line"/>
            <p:cNvSpPr/>
            <p:nvPr/>
          </p:nvSpPr>
          <p:spPr>
            <a:xfrm>
              <a:off x="11931881" y="5448317"/>
              <a:ext cx="670665" cy="526994"/>
            </a:xfrm>
            <a:custGeom>
              <a:avLst/>
              <a:gdLst/>
              <a:ahLst/>
              <a:cxnLst>
                <a:cxn ang="0">
                  <a:pos x="wd2" y="hd2"/>
                </a:cxn>
                <a:cxn ang="5400000">
                  <a:pos x="wd2" y="hd2"/>
                </a:cxn>
                <a:cxn ang="10800000">
                  <a:pos x="wd2" y="hd2"/>
                </a:cxn>
                <a:cxn ang="16200000">
                  <a:pos x="wd2" y="hd2"/>
                </a:cxn>
              </a:cxnLst>
              <a:rect l="0" t="0" r="r" b="b"/>
              <a:pathLst>
                <a:path w="21150" h="21111" fill="norm" stroke="1" extrusionOk="0">
                  <a:moveTo>
                    <a:pt x="17722" y="3764"/>
                  </a:moveTo>
                  <a:cubicBezTo>
                    <a:pt x="15271" y="2208"/>
                    <a:pt x="12820" y="651"/>
                    <a:pt x="10676" y="164"/>
                  </a:cubicBezTo>
                  <a:cubicBezTo>
                    <a:pt x="8531" y="-322"/>
                    <a:pt x="6693" y="262"/>
                    <a:pt x="4931" y="2013"/>
                  </a:cubicBezTo>
                  <a:cubicBezTo>
                    <a:pt x="3169" y="3764"/>
                    <a:pt x="1484" y="6683"/>
                    <a:pt x="642" y="9310"/>
                  </a:cubicBezTo>
                  <a:cubicBezTo>
                    <a:pt x="-201" y="11937"/>
                    <a:pt x="-201" y="14273"/>
                    <a:pt x="565" y="16219"/>
                  </a:cubicBezTo>
                  <a:cubicBezTo>
                    <a:pt x="1331" y="18164"/>
                    <a:pt x="2863" y="19721"/>
                    <a:pt x="5467" y="20500"/>
                  </a:cubicBezTo>
                  <a:cubicBezTo>
                    <a:pt x="8071" y="21278"/>
                    <a:pt x="11748" y="21278"/>
                    <a:pt x="14429" y="20694"/>
                  </a:cubicBezTo>
                  <a:cubicBezTo>
                    <a:pt x="17110" y="20110"/>
                    <a:pt x="18795" y="18943"/>
                    <a:pt x="19867" y="17289"/>
                  </a:cubicBezTo>
                  <a:cubicBezTo>
                    <a:pt x="20939" y="15635"/>
                    <a:pt x="21399" y="13494"/>
                    <a:pt x="21016" y="11451"/>
                  </a:cubicBezTo>
                  <a:cubicBezTo>
                    <a:pt x="20633" y="9408"/>
                    <a:pt x="19408" y="7462"/>
                    <a:pt x="17416" y="6100"/>
                  </a:cubicBezTo>
                  <a:cubicBezTo>
                    <a:pt x="15425" y="4737"/>
                    <a:pt x="12667" y="3959"/>
                    <a:pt x="10905" y="4056"/>
                  </a:cubicBezTo>
                  <a:cubicBezTo>
                    <a:pt x="9144" y="4154"/>
                    <a:pt x="8378" y="5127"/>
                    <a:pt x="7612" y="61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5" name="Line"/>
            <p:cNvSpPr/>
            <p:nvPr/>
          </p:nvSpPr>
          <p:spPr>
            <a:xfrm>
              <a:off x="12246128" y="5717177"/>
              <a:ext cx="320613" cy="4954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218" y="5082"/>
                    <a:pt x="12436" y="10165"/>
                    <a:pt x="16036" y="13765"/>
                  </a:cubicBezTo>
                  <a:cubicBezTo>
                    <a:pt x="19636" y="17365"/>
                    <a:pt x="20618" y="19482"/>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6" name="Line"/>
            <p:cNvSpPr/>
            <p:nvPr/>
          </p:nvSpPr>
          <p:spPr>
            <a:xfrm>
              <a:off x="12818432" y="5969255"/>
              <a:ext cx="316666" cy="371629"/>
            </a:xfrm>
            <a:custGeom>
              <a:avLst/>
              <a:gdLst/>
              <a:ahLst/>
              <a:cxnLst>
                <a:cxn ang="0">
                  <a:pos x="wd2" y="hd2"/>
                </a:cxn>
                <a:cxn ang="5400000">
                  <a:pos x="wd2" y="hd2"/>
                </a:cxn>
                <a:cxn ang="10800000">
                  <a:pos x="wd2" y="hd2"/>
                </a:cxn>
                <a:cxn ang="16200000">
                  <a:pos x="wd2" y="hd2"/>
                </a:cxn>
              </a:cxnLst>
              <a:rect l="0" t="0" r="r" b="b"/>
              <a:pathLst>
                <a:path w="21334" h="21185" fill="norm" stroke="1" extrusionOk="0">
                  <a:moveTo>
                    <a:pt x="1698" y="8061"/>
                  </a:moveTo>
                  <a:cubicBezTo>
                    <a:pt x="1698" y="6676"/>
                    <a:pt x="1698" y="5291"/>
                    <a:pt x="2025" y="3907"/>
                  </a:cubicBezTo>
                  <a:cubicBezTo>
                    <a:pt x="2352" y="2522"/>
                    <a:pt x="3007" y="1138"/>
                    <a:pt x="4152" y="445"/>
                  </a:cubicBezTo>
                  <a:cubicBezTo>
                    <a:pt x="5298" y="-247"/>
                    <a:pt x="6934" y="-247"/>
                    <a:pt x="8407" y="1276"/>
                  </a:cubicBezTo>
                  <a:cubicBezTo>
                    <a:pt x="9879" y="2799"/>
                    <a:pt x="11189" y="5845"/>
                    <a:pt x="10043" y="8891"/>
                  </a:cubicBezTo>
                  <a:cubicBezTo>
                    <a:pt x="8898" y="11938"/>
                    <a:pt x="5298" y="14984"/>
                    <a:pt x="3007" y="17061"/>
                  </a:cubicBezTo>
                  <a:cubicBezTo>
                    <a:pt x="716" y="19138"/>
                    <a:pt x="-266" y="20245"/>
                    <a:pt x="61" y="20799"/>
                  </a:cubicBezTo>
                  <a:cubicBezTo>
                    <a:pt x="389" y="21353"/>
                    <a:pt x="2025" y="21353"/>
                    <a:pt x="5789" y="20522"/>
                  </a:cubicBezTo>
                  <a:cubicBezTo>
                    <a:pt x="9552" y="19691"/>
                    <a:pt x="15443" y="18030"/>
                    <a:pt x="21334" y="16368"/>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7" name="Line"/>
            <p:cNvSpPr/>
            <p:nvPr/>
          </p:nvSpPr>
          <p:spPr>
            <a:xfrm>
              <a:off x="13441136" y="5775470"/>
              <a:ext cx="364332"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8" name="Line"/>
            <p:cNvSpPr/>
            <p:nvPr/>
          </p:nvSpPr>
          <p:spPr>
            <a:xfrm>
              <a:off x="13514003" y="5921202"/>
              <a:ext cx="291465"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19" name="Line"/>
            <p:cNvSpPr/>
            <p:nvPr/>
          </p:nvSpPr>
          <p:spPr>
            <a:xfrm>
              <a:off x="14232429" y="5495245"/>
              <a:ext cx="491155" cy="790290"/>
            </a:xfrm>
            <a:custGeom>
              <a:avLst/>
              <a:gdLst/>
              <a:ahLst/>
              <a:cxnLst>
                <a:cxn ang="0">
                  <a:pos x="wd2" y="hd2"/>
                </a:cxn>
                <a:cxn ang="5400000">
                  <a:pos x="wd2" y="hd2"/>
                </a:cxn>
                <a:cxn ang="10800000">
                  <a:pos x="wd2" y="hd2"/>
                </a:cxn>
                <a:cxn ang="16200000">
                  <a:pos x="wd2" y="hd2"/>
                </a:cxn>
              </a:cxnLst>
              <a:rect l="0" t="0" r="r" b="b"/>
              <a:pathLst>
                <a:path w="21411" h="21427" fill="norm" stroke="1" extrusionOk="0">
                  <a:moveTo>
                    <a:pt x="21411" y="90"/>
                  </a:moveTo>
                  <a:cubicBezTo>
                    <a:pt x="19082" y="-41"/>
                    <a:pt x="16752" y="-173"/>
                    <a:pt x="13576" y="815"/>
                  </a:cubicBezTo>
                  <a:cubicBezTo>
                    <a:pt x="10399" y="1803"/>
                    <a:pt x="6376" y="3910"/>
                    <a:pt x="3729" y="6544"/>
                  </a:cubicBezTo>
                  <a:cubicBezTo>
                    <a:pt x="1082" y="9178"/>
                    <a:pt x="-189" y="12339"/>
                    <a:pt x="23" y="14776"/>
                  </a:cubicBezTo>
                  <a:cubicBezTo>
                    <a:pt x="235" y="17212"/>
                    <a:pt x="1929" y="18925"/>
                    <a:pt x="3729" y="19912"/>
                  </a:cubicBezTo>
                  <a:cubicBezTo>
                    <a:pt x="5529" y="20900"/>
                    <a:pt x="7435" y="21164"/>
                    <a:pt x="9340" y="21427"/>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0" name="Line"/>
            <p:cNvSpPr/>
            <p:nvPr/>
          </p:nvSpPr>
          <p:spPr>
            <a:xfrm>
              <a:off x="14616955" y="5609956"/>
              <a:ext cx="543828" cy="625125"/>
            </a:xfrm>
            <a:custGeom>
              <a:avLst/>
              <a:gdLst/>
              <a:ahLst/>
              <a:cxnLst>
                <a:cxn ang="0">
                  <a:pos x="wd2" y="hd2"/>
                </a:cxn>
                <a:cxn ang="5400000">
                  <a:pos x="wd2" y="hd2"/>
                </a:cxn>
                <a:cxn ang="10800000">
                  <a:pos x="wd2" y="hd2"/>
                </a:cxn>
                <a:cxn ang="16200000">
                  <a:pos x="wd2" y="hd2"/>
                </a:cxn>
              </a:cxnLst>
              <a:rect l="0" t="0" r="r" b="b"/>
              <a:pathLst>
                <a:path w="21399" h="21382" fill="norm" stroke="1" extrusionOk="0">
                  <a:moveTo>
                    <a:pt x="21399" y="1674"/>
                  </a:moveTo>
                  <a:cubicBezTo>
                    <a:pt x="20826" y="1009"/>
                    <a:pt x="20252" y="344"/>
                    <a:pt x="19487" y="95"/>
                  </a:cubicBezTo>
                  <a:cubicBezTo>
                    <a:pt x="18723" y="-154"/>
                    <a:pt x="17767" y="12"/>
                    <a:pt x="15473" y="1508"/>
                  </a:cubicBezTo>
                  <a:cubicBezTo>
                    <a:pt x="13180" y="3003"/>
                    <a:pt x="9548" y="5828"/>
                    <a:pt x="6776" y="8569"/>
                  </a:cubicBezTo>
                  <a:cubicBezTo>
                    <a:pt x="4004" y="11311"/>
                    <a:pt x="2093" y="13969"/>
                    <a:pt x="1041" y="15963"/>
                  </a:cubicBezTo>
                  <a:cubicBezTo>
                    <a:pt x="-10" y="17957"/>
                    <a:pt x="-201" y="19286"/>
                    <a:pt x="181" y="20117"/>
                  </a:cubicBezTo>
                  <a:cubicBezTo>
                    <a:pt x="564" y="20948"/>
                    <a:pt x="1519" y="21280"/>
                    <a:pt x="3049" y="21363"/>
                  </a:cubicBezTo>
                  <a:cubicBezTo>
                    <a:pt x="4578" y="21446"/>
                    <a:pt x="6680" y="21280"/>
                    <a:pt x="8592" y="20366"/>
                  </a:cubicBezTo>
                  <a:cubicBezTo>
                    <a:pt x="10503" y="19452"/>
                    <a:pt x="12224" y="17791"/>
                    <a:pt x="13084" y="16378"/>
                  </a:cubicBezTo>
                  <a:cubicBezTo>
                    <a:pt x="13944" y="14966"/>
                    <a:pt x="13944" y="13803"/>
                    <a:pt x="12224" y="13055"/>
                  </a:cubicBezTo>
                  <a:cubicBezTo>
                    <a:pt x="10503" y="12308"/>
                    <a:pt x="7063" y="11975"/>
                    <a:pt x="3622" y="11643"/>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1" name="Line"/>
            <p:cNvSpPr/>
            <p:nvPr/>
          </p:nvSpPr>
          <p:spPr>
            <a:xfrm>
              <a:off x="15026849" y="5874676"/>
              <a:ext cx="340997" cy="333112"/>
            </a:xfrm>
            <a:custGeom>
              <a:avLst/>
              <a:gdLst/>
              <a:ahLst/>
              <a:cxnLst>
                <a:cxn ang="0">
                  <a:pos x="wd2" y="hd2"/>
                </a:cxn>
                <a:cxn ang="5400000">
                  <a:pos x="wd2" y="hd2"/>
                </a:cxn>
                <a:cxn ang="10800000">
                  <a:pos x="wd2" y="hd2"/>
                </a:cxn>
                <a:cxn ang="16200000">
                  <a:pos x="wd2" y="hd2"/>
                </a:cxn>
              </a:cxnLst>
              <a:rect l="0" t="0" r="r" b="b"/>
              <a:pathLst>
                <a:path w="21059" h="21160" fill="norm" stroke="1" extrusionOk="0">
                  <a:moveTo>
                    <a:pt x="19071" y="2030"/>
                  </a:moveTo>
                  <a:cubicBezTo>
                    <a:pt x="17871" y="1104"/>
                    <a:pt x="16671" y="179"/>
                    <a:pt x="13671" y="1104"/>
                  </a:cubicBezTo>
                  <a:cubicBezTo>
                    <a:pt x="10671" y="2030"/>
                    <a:pt x="5871" y="4807"/>
                    <a:pt x="3171" y="7739"/>
                  </a:cubicBezTo>
                  <a:cubicBezTo>
                    <a:pt x="471" y="10670"/>
                    <a:pt x="-129" y="13756"/>
                    <a:pt x="21" y="16070"/>
                  </a:cubicBezTo>
                  <a:cubicBezTo>
                    <a:pt x="171" y="18384"/>
                    <a:pt x="1071" y="19927"/>
                    <a:pt x="3321" y="20699"/>
                  </a:cubicBezTo>
                  <a:cubicBezTo>
                    <a:pt x="5571" y="21470"/>
                    <a:pt x="9171" y="21470"/>
                    <a:pt x="12471" y="19156"/>
                  </a:cubicBezTo>
                  <a:cubicBezTo>
                    <a:pt x="15771" y="16841"/>
                    <a:pt x="18771" y="12213"/>
                    <a:pt x="20121" y="8973"/>
                  </a:cubicBezTo>
                  <a:cubicBezTo>
                    <a:pt x="21471" y="5733"/>
                    <a:pt x="21171" y="3881"/>
                    <a:pt x="20421" y="2493"/>
                  </a:cubicBezTo>
                  <a:cubicBezTo>
                    <a:pt x="19671" y="1104"/>
                    <a:pt x="18471" y="179"/>
                    <a:pt x="16821" y="24"/>
                  </a:cubicBezTo>
                  <a:cubicBezTo>
                    <a:pt x="15171" y="-130"/>
                    <a:pt x="13071" y="487"/>
                    <a:pt x="10971" y="1104"/>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2" name="Line"/>
            <p:cNvSpPr/>
            <p:nvPr/>
          </p:nvSpPr>
          <p:spPr>
            <a:xfrm>
              <a:off x="15554262" y="5979495"/>
              <a:ext cx="26232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3" name="Line"/>
            <p:cNvSpPr/>
            <p:nvPr/>
          </p:nvSpPr>
          <p:spPr>
            <a:xfrm>
              <a:off x="15899162" y="5770415"/>
              <a:ext cx="641454" cy="466984"/>
            </a:xfrm>
            <a:custGeom>
              <a:avLst/>
              <a:gdLst/>
              <a:ahLst/>
              <a:cxnLst>
                <a:cxn ang="0">
                  <a:pos x="wd2" y="hd2"/>
                </a:cxn>
                <a:cxn ang="5400000">
                  <a:pos x="wd2" y="hd2"/>
                </a:cxn>
                <a:cxn ang="10800000">
                  <a:pos x="wd2" y="hd2"/>
                </a:cxn>
                <a:cxn ang="16200000">
                  <a:pos x="wd2" y="hd2"/>
                </a:cxn>
              </a:cxnLst>
              <a:rect l="0" t="0" r="r" b="b"/>
              <a:pathLst>
                <a:path w="21445" h="21188" fill="norm" stroke="1" extrusionOk="0">
                  <a:moveTo>
                    <a:pt x="4547" y="6842"/>
                  </a:moveTo>
                  <a:cubicBezTo>
                    <a:pt x="4385" y="5740"/>
                    <a:pt x="4223" y="4638"/>
                    <a:pt x="4304" y="3536"/>
                  </a:cubicBezTo>
                  <a:cubicBezTo>
                    <a:pt x="4385" y="2434"/>
                    <a:pt x="4710" y="1332"/>
                    <a:pt x="5441" y="671"/>
                  </a:cubicBezTo>
                  <a:cubicBezTo>
                    <a:pt x="6171" y="9"/>
                    <a:pt x="7308" y="-211"/>
                    <a:pt x="8039" y="230"/>
                  </a:cubicBezTo>
                  <a:cubicBezTo>
                    <a:pt x="8770" y="671"/>
                    <a:pt x="9095" y="1773"/>
                    <a:pt x="8689" y="3867"/>
                  </a:cubicBezTo>
                  <a:cubicBezTo>
                    <a:pt x="8283" y="5960"/>
                    <a:pt x="7146" y="9046"/>
                    <a:pt x="5847" y="11471"/>
                  </a:cubicBezTo>
                  <a:cubicBezTo>
                    <a:pt x="4547" y="13895"/>
                    <a:pt x="3086" y="15658"/>
                    <a:pt x="1949" y="17201"/>
                  </a:cubicBezTo>
                  <a:cubicBezTo>
                    <a:pt x="812" y="18744"/>
                    <a:pt x="0" y="20067"/>
                    <a:pt x="0" y="20728"/>
                  </a:cubicBezTo>
                  <a:cubicBezTo>
                    <a:pt x="0" y="21389"/>
                    <a:pt x="812" y="21389"/>
                    <a:pt x="3086" y="20397"/>
                  </a:cubicBezTo>
                  <a:cubicBezTo>
                    <a:pt x="5359" y="19405"/>
                    <a:pt x="9095" y="17422"/>
                    <a:pt x="11612" y="15548"/>
                  </a:cubicBezTo>
                  <a:cubicBezTo>
                    <a:pt x="14129" y="13675"/>
                    <a:pt x="15429" y="11911"/>
                    <a:pt x="16241" y="10258"/>
                  </a:cubicBezTo>
                  <a:cubicBezTo>
                    <a:pt x="17053" y="8605"/>
                    <a:pt x="17377" y="7062"/>
                    <a:pt x="17215" y="5960"/>
                  </a:cubicBezTo>
                  <a:cubicBezTo>
                    <a:pt x="17053" y="4858"/>
                    <a:pt x="16403" y="4197"/>
                    <a:pt x="15753" y="4307"/>
                  </a:cubicBezTo>
                  <a:cubicBezTo>
                    <a:pt x="15104" y="4418"/>
                    <a:pt x="14454" y="5299"/>
                    <a:pt x="13723" y="6732"/>
                  </a:cubicBezTo>
                  <a:cubicBezTo>
                    <a:pt x="12992" y="8165"/>
                    <a:pt x="12180" y="10148"/>
                    <a:pt x="11774" y="12022"/>
                  </a:cubicBezTo>
                  <a:cubicBezTo>
                    <a:pt x="11368" y="13895"/>
                    <a:pt x="11368" y="15658"/>
                    <a:pt x="11774" y="16650"/>
                  </a:cubicBezTo>
                  <a:cubicBezTo>
                    <a:pt x="12180" y="17642"/>
                    <a:pt x="12992" y="17862"/>
                    <a:pt x="14211" y="17642"/>
                  </a:cubicBezTo>
                  <a:cubicBezTo>
                    <a:pt x="15429" y="17422"/>
                    <a:pt x="17053" y="16760"/>
                    <a:pt x="18352" y="15438"/>
                  </a:cubicBezTo>
                  <a:cubicBezTo>
                    <a:pt x="19651" y="14116"/>
                    <a:pt x="20626" y="12132"/>
                    <a:pt x="21113" y="10369"/>
                  </a:cubicBezTo>
                  <a:cubicBezTo>
                    <a:pt x="21600" y="8605"/>
                    <a:pt x="21600" y="7062"/>
                    <a:pt x="20788" y="6071"/>
                  </a:cubicBezTo>
                  <a:cubicBezTo>
                    <a:pt x="19976" y="5079"/>
                    <a:pt x="18352" y="4638"/>
                    <a:pt x="16728" y="4197"/>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4" name="Line"/>
            <p:cNvSpPr/>
            <p:nvPr/>
          </p:nvSpPr>
          <p:spPr>
            <a:xfrm>
              <a:off x="16603537" y="5586017"/>
              <a:ext cx="274709" cy="699518"/>
            </a:xfrm>
            <a:custGeom>
              <a:avLst/>
              <a:gdLst/>
              <a:ahLst/>
              <a:cxnLst>
                <a:cxn ang="0">
                  <a:pos x="wd2" y="hd2"/>
                </a:cxn>
                <a:cxn ang="5400000">
                  <a:pos x="wd2" y="hd2"/>
                </a:cxn>
                <a:cxn ang="10800000">
                  <a:pos x="wd2" y="hd2"/>
                </a:cxn>
                <a:cxn ang="16200000">
                  <a:pos x="wd2" y="hd2"/>
                </a:cxn>
              </a:cxnLst>
              <a:rect l="0" t="0" r="r" b="b"/>
              <a:pathLst>
                <a:path w="20358" h="21600" fill="norm" stroke="1" extrusionOk="0">
                  <a:moveTo>
                    <a:pt x="6480" y="0"/>
                  </a:moveTo>
                  <a:cubicBezTo>
                    <a:pt x="10800" y="1500"/>
                    <a:pt x="15120" y="3000"/>
                    <a:pt x="17820" y="5175"/>
                  </a:cubicBezTo>
                  <a:cubicBezTo>
                    <a:pt x="20520" y="7350"/>
                    <a:pt x="21600" y="10200"/>
                    <a:pt x="18360" y="13050"/>
                  </a:cubicBezTo>
                  <a:cubicBezTo>
                    <a:pt x="15120" y="15900"/>
                    <a:pt x="7560" y="18750"/>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5" name="Line"/>
            <p:cNvSpPr/>
            <p:nvPr/>
          </p:nvSpPr>
          <p:spPr>
            <a:xfrm>
              <a:off x="17040735" y="5688030"/>
              <a:ext cx="378905" cy="2914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54" y="4320"/>
                    <a:pt x="8308" y="8640"/>
                    <a:pt x="11908" y="12240"/>
                  </a:cubicBezTo>
                  <a:cubicBezTo>
                    <a:pt x="15508" y="15840"/>
                    <a:pt x="18554" y="18720"/>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6" name="Line"/>
            <p:cNvSpPr/>
            <p:nvPr/>
          </p:nvSpPr>
          <p:spPr>
            <a:xfrm>
              <a:off x="17099028" y="5688030"/>
              <a:ext cx="262320"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00" y="2304"/>
                    <a:pt x="13600" y="4608"/>
                    <a:pt x="10000" y="8208"/>
                  </a:cubicBezTo>
                  <a:cubicBezTo>
                    <a:pt x="6400" y="11808"/>
                    <a:pt x="3200" y="16704"/>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7" name="Line"/>
            <p:cNvSpPr/>
            <p:nvPr/>
          </p:nvSpPr>
          <p:spPr>
            <a:xfrm>
              <a:off x="17587026" y="5615163"/>
              <a:ext cx="269812" cy="419682"/>
            </a:xfrm>
            <a:custGeom>
              <a:avLst/>
              <a:gdLst/>
              <a:ahLst/>
              <a:cxnLst>
                <a:cxn ang="0">
                  <a:pos x="wd2" y="hd2"/>
                </a:cxn>
                <a:cxn ang="5400000">
                  <a:pos x="wd2" y="hd2"/>
                </a:cxn>
                <a:cxn ang="10800000">
                  <a:pos x="wd2" y="hd2"/>
                </a:cxn>
                <a:cxn ang="16200000">
                  <a:pos x="wd2" y="hd2"/>
                </a:cxn>
              </a:cxnLst>
              <a:rect l="0" t="0" r="r" b="b"/>
              <a:pathLst>
                <a:path w="21424" h="21450" fill="norm" stroke="1" extrusionOk="0">
                  <a:moveTo>
                    <a:pt x="5224" y="6703"/>
                  </a:moveTo>
                  <a:cubicBezTo>
                    <a:pt x="4067" y="5710"/>
                    <a:pt x="2910" y="4717"/>
                    <a:pt x="2717" y="3600"/>
                  </a:cubicBezTo>
                  <a:cubicBezTo>
                    <a:pt x="2524" y="2483"/>
                    <a:pt x="3295" y="1241"/>
                    <a:pt x="4645" y="621"/>
                  </a:cubicBezTo>
                  <a:cubicBezTo>
                    <a:pt x="5995" y="0"/>
                    <a:pt x="7924" y="0"/>
                    <a:pt x="9853" y="0"/>
                  </a:cubicBezTo>
                  <a:cubicBezTo>
                    <a:pt x="11781" y="0"/>
                    <a:pt x="13710" y="0"/>
                    <a:pt x="15060" y="621"/>
                  </a:cubicBezTo>
                  <a:cubicBezTo>
                    <a:pt x="16410" y="1241"/>
                    <a:pt x="17181" y="2483"/>
                    <a:pt x="15831" y="4966"/>
                  </a:cubicBezTo>
                  <a:cubicBezTo>
                    <a:pt x="14481" y="7448"/>
                    <a:pt x="11010" y="11172"/>
                    <a:pt x="8503" y="13407"/>
                  </a:cubicBezTo>
                  <a:cubicBezTo>
                    <a:pt x="5995" y="15641"/>
                    <a:pt x="4453" y="16386"/>
                    <a:pt x="2910" y="17503"/>
                  </a:cubicBezTo>
                  <a:cubicBezTo>
                    <a:pt x="1367" y="18621"/>
                    <a:pt x="-176" y="20110"/>
                    <a:pt x="17" y="20855"/>
                  </a:cubicBezTo>
                  <a:cubicBezTo>
                    <a:pt x="210" y="21600"/>
                    <a:pt x="2138" y="21600"/>
                    <a:pt x="5995" y="21103"/>
                  </a:cubicBezTo>
                  <a:cubicBezTo>
                    <a:pt x="9853" y="20607"/>
                    <a:pt x="15638" y="19614"/>
                    <a:pt x="21424" y="18621"/>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8" name="Line"/>
            <p:cNvSpPr/>
            <p:nvPr/>
          </p:nvSpPr>
          <p:spPr>
            <a:xfrm>
              <a:off x="13747174" y="6912185"/>
              <a:ext cx="306040" cy="145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29" name="Line"/>
            <p:cNvSpPr/>
            <p:nvPr/>
          </p:nvSpPr>
          <p:spPr>
            <a:xfrm>
              <a:off x="13761747" y="7072491"/>
              <a:ext cx="26232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30" name="Line"/>
            <p:cNvSpPr/>
            <p:nvPr/>
          </p:nvSpPr>
          <p:spPr>
            <a:xfrm>
              <a:off x="14510522" y="6790823"/>
              <a:ext cx="505178" cy="651055"/>
            </a:xfrm>
            <a:custGeom>
              <a:avLst/>
              <a:gdLst/>
              <a:ahLst/>
              <a:cxnLst>
                <a:cxn ang="0">
                  <a:pos x="wd2" y="hd2"/>
                </a:cxn>
                <a:cxn ang="5400000">
                  <a:pos x="wd2" y="hd2"/>
                </a:cxn>
                <a:cxn ang="10800000">
                  <a:pos x="wd2" y="hd2"/>
                </a:cxn>
                <a:cxn ang="16200000">
                  <a:pos x="wd2" y="hd2"/>
                </a:cxn>
              </a:cxnLst>
              <a:rect l="0" t="0" r="r" b="b"/>
              <a:pathLst>
                <a:path w="20993" h="21286" fill="norm" stroke="1" extrusionOk="0">
                  <a:moveTo>
                    <a:pt x="19755" y="8732"/>
                  </a:moveTo>
                  <a:cubicBezTo>
                    <a:pt x="17736" y="8573"/>
                    <a:pt x="15718" y="8414"/>
                    <a:pt x="14305" y="7938"/>
                  </a:cubicBezTo>
                  <a:cubicBezTo>
                    <a:pt x="12892" y="7462"/>
                    <a:pt x="12084" y="6667"/>
                    <a:pt x="12084" y="5556"/>
                  </a:cubicBezTo>
                  <a:cubicBezTo>
                    <a:pt x="12084" y="4444"/>
                    <a:pt x="12892" y="3014"/>
                    <a:pt x="13800" y="2062"/>
                  </a:cubicBezTo>
                  <a:cubicBezTo>
                    <a:pt x="14708" y="1109"/>
                    <a:pt x="15718" y="632"/>
                    <a:pt x="16929" y="314"/>
                  </a:cubicBezTo>
                  <a:cubicBezTo>
                    <a:pt x="18140" y="-3"/>
                    <a:pt x="19553" y="-162"/>
                    <a:pt x="20361" y="235"/>
                  </a:cubicBezTo>
                  <a:cubicBezTo>
                    <a:pt x="21168" y="632"/>
                    <a:pt x="21370" y="1585"/>
                    <a:pt x="19957" y="3491"/>
                  </a:cubicBezTo>
                  <a:cubicBezTo>
                    <a:pt x="18544" y="5397"/>
                    <a:pt x="15516" y="8256"/>
                    <a:pt x="12084" y="10956"/>
                  </a:cubicBezTo>
                  <a:cubicBezTo>
                    <a:pt x="8652" y="13656"/>
                    <a:pt x="4817" y="16197"/>
                    <a:pt x="2596" y="17864"/>
                  </a:cubicBezTo>
                  <a:cubicBezTo>
                    <a:pt x="376" y="19532"/>
                    <a:pt x="-230" y="20326"/>
                    <a:pt x="73" y="20803"/>
                  </a:cubicBezTo>
                  <a:cubicBezTo>
                    <a:pt x="376" y="21279"/>
                    <a:pt x="1587" y="21438"/>
                    <a:pt x="4514" y="21120"/>
                  </a:cubicBezTo>
                  <a:cubicBezTo>
                    <a:pt x="7441" y="20803"/>
                    <a:pt x="12084" y="20009"/>
                    <a:pt x="15112" y="18897"/>
                  </a:cubicBezTo>
                  <a:cubicBezTo>
                    <a:pt x="18140" y="17785"/>
                    <a:pt x="19553" y="16356"/>
                    <a:pt x="20260" y="15006"/>
                  </a:cubicBezTo>
                  <a:cubicBezTo>
                    <a:pt x="20966" y="13656"/>
                    <a:pt x="20966" y="12385"/>
                    <a:pt x="19654" y="11591"/>
                  </a:cubicBezTo>
                  <a:cubicBezTo>
                    <a:pt x="18342" y="10797"/>
                    <a:pt x="15718" y="10479"/>
                    <a:pt x="13901" y="10559"/>
                  </a:cubicBezTo>
                  <a:cubicBezTo>
                    <a:pt x="12084" y="10638"/>
                    <a:pt x="11075" y="11114"/>
                    <a:pt x="10065" y="11591"/>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31" name="Line"/>
            <p:cNvSpPr/>
            <p:nvPr/>
          </p:nvSpPr>
          <p:spPr>
            <a:xfrm>
              <a:off x="15036403" y="6955905"/>
              <a:ext cx="350873" cy="387201"/>
            </a:xfrm>
            <a:custGeom>
              <a:avLst/>
              <a:gdLst/>
              <a:ahLst/>
              <a:cxnLst>
                <a:cxn ang="0">
                  <a:pos x="wd2" y="hd2"/>
                </a:cxn>
                <a:cxn ang="5400000">
                  <a:pos x="wd2" y="hd2"/>
                </a:cxn>
                <a:cxn ang="10800000">
                  <a:pos x="wd2" y="hd2"/>
                </a:cxn>
                <a:cxn ang="16200000">
                  <a:pos x="wd2" y="hd2"/>
                </a:cxn>
              </a:cxnLst>
              <a:rect l="0" t="0" r="r" b="b"/>
              <a:pathLst>
                <a:path w="20802" h="21255" fill="norm" stroke="1" extrusionOk="0">
                  <a:moveTo>
                    <a:pt x="17742" y="0"/>
                  </a:moveTo>
                  <a:cubicBezTo>
                    <a:pt x="13422" y="1600"/>
                    <a:pt x="9102" y="3200"/>
                    <a:pt x="5934" y="5600"/>
                  </a:cubicBezTo>
                  <a:cubicBezTo>
                    <a:pt x="2766" y="8000"/>
                    <a:pt x="750" y="11200"/>
                    <a:pt x="174" y="14000"/>
                  </a:cubicBezTo>
                  <a:cubicBezTo>
                    <a:pt x="-402" y="16800"/>
                    <a:pt x="462" y="19200"/>
                    <a:pt x="2622" y="20400"/>
                  </a:cubicBezTo>
                  <a:cubicBezTo>
                    <a:pt x="4782" y="21600"/>
                    <a:pt x="8238" y="21600"/>
                    <a:pt x="11550" y="20000"/>
                  </a:cubicBezTo>
                  <a:cubicBezTo>
                    <a:pt x="14862" y="18400"/>
                    <a:pt x="18030" y="15200"/>
                    <a:pt x="19614" y="12000"/>
                  </a:cubicBezTo>
                  <a:cubicBezTo>
                    <a:pt x="21198" y="8800"/>
                    <a:pt x="21198" y="5600"/>
                    <a:pt x="19614" y="3600"/>
                  </a:cubicBezTo>
                  <a:cubicBezTo>
                    <a:pt x="18030" y="1600"/>
                    <a:pt x="14862" y="800"/>
                    <a:pt x="11694"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32" name="Line"/>
            <p:cNvSpPr/>
            <p:nvPr/>
          </p:nvSpPr>
          <p:spPr>
            <a:xfrm>
              <a:off x="14150275" y="6670770"/>
              <a:ext cx="1572187" cy="961116"/>
            </a:xfrm>
            <a:custGeom>
              <a:avLst/>
              <a:gdLst/>
              <a:ahLst/>
              <a:cxnLst>
                <a:cxn ang="0">
                  <a:pos x="wd2" y="hd2"/>
                </a:cxn>
                <a:cxn ang="5400000">
                  <a:pos x="wd2" y="hd2"/>
                </a:cxn>
                <a:cxn ang="10800000">
                  <a:pos x="wd2" y="hd2"/>
                </a:cxn>
                <a:cxn ang="16200000">
                  <a:pos x="wd2" y="hd2"/>
                </a:cxn>
              </a:cxnLst>
              <a:rect l="0" t="0" r="r" b="b"/>
              <a:pathLst>
                <a:path w="21510" h="21508" fill="norm" stroke="1" extrusionOk="0">
                  <a:moveTo>
                    <a:pt x="20206" y="2467"/>
                  </a:moveTo>
                  <a:cubicBezTo>
                    <a:pt x="20339" y="4750"/>
                    <a:pt x="20472" y="7033"/>
                    <a:pt x="20671" y="9370"/>
                  </a:cubicBezTo>
                  <a:cubicBezTo>
                    <a:pt x="20870" y="11708"/>
                    <a:pt x="21136" y="14099"/>
                    <a:pt x="21302" y="15838"/>
                  </a:cubicBezTo>
                  <a:cubicBezTo>
                    <a:pt x="21469" y="17578"/>
                    <a:pt x="21535" y="18665"/>
                    <a:pt x="21502" y="19535"/>
                  </a:cubicBezTo>
                  <a:cubicBezTo>
                    <a:pt x="21469" y="20404"/>
                    <a:pt x="21336" y="21056"/>
                    <a:pt x="21103" y="21274"/>
                  </a:cubicBezTo>
                  <a:cubicBezTo>
                    <a:pt x="20870" y="21491"/>
                    <a:pt x="20538" y="21274"/>
                    <a:pt x="19309" y="21165"/>
                  </a:cubicBezTo>
                  <a:cubicBezTo>
                    <a:pt x="18079" y="21056"/>
                    <a:pt x="15952" y="21056"/>
                    <a:pt x="13560" y="21056"/>
                  </a:cubicBezTo>
                  <a:cubicBezTo>
                    <a:pt x="11167" y="21056"/>
                    <a:pt x="8509" y="21056"/>
                    <a:pt x="6349" y="21111"/>
                  </a:cubicBezTo>
                  <a:cubicBezTo>
                    <a:pt x="4189" y="21165"/>
                    <a:pt x="2527" y="21274"/>
                    <a:pt x="1530" y="21383"/>
                  </a:cubicBezTo>
                  <a:cubicBezTo>
                    <a:pt x="533" y="21491"/>
                    <a:pt x="201" y="21600"/>
                    <a:pt x="68" y="21383"/>
                  </a:cubicBezTo>
                  <a:cubicBezTo>
                    <a:pt x="-65" y="21165"/>
                    <a:pt x="1" y="20622"/>
                    <a:pt x="234" y="18828"/>
                  </a:cubicBezTo>
                  <a:cubicBezTo>
                    <a:pt x="467" y="17034"/>
                    <a:pt x="865" y="13990"/>
                    <a:pt x="1032" y="11218"/>
                  </a:cubicBezTo>
                  <a:cubicBezTo>
                    <a:pt x="1198" y="8446"/>
                    <a:pt x="1131" y="5946"/>
                    <a:pt x="998" y="4207"/>
                  </a:cubicBezTo>
                  <a:cubicBezTo>
                    <a:pt x="865" y="2467"/>
                    <a:pt x="666" y="1489"/>
                    <a:pt x="799" y="1000"/>
                  </a:cubicBezTo>
                  <a:cubicBezTo>
                    <a:pt x="932" y="511"/>
                    <a:pt x="1397" y="511"/>
                    <a:pt x="3025" y="511"/>
                  </a:cubicBezTo>
                  <a:cubicBezTo>
                    <a:pt x="4654" y="511"/>
                    <a:pt x="7445" y="511"/>
                    <a:pt x="10070" y="456"/>
                  </a:cubicBezTo>
                  <a:cubicBezTo>
                    <a:pt x="12696" y="402"/>
                    <a:pt x="15155" y="293"/>
                    <a:pt x="17846" y="130"/>
                  </a:cubicBezTo>
                  <a:cubicBezTo>
                    <a:pt x="18508" y="90"/>
                    <a:pt x="19184" y="47"/>
                    <a:pt x="19857"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433" name="Line"/>
            <p:cNvSpPr/>
            <p:nvPr/>
          </p:nvSpPr>
          <p:spPr>
            <a:xfrm>
              <a:off x="11546610" y="1782393"/>
              <a:ext cx="218601" cy="276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4" name="Line"/>
            <p:cNvSpPr/>
            <p:nvPr/>
          </p:nvSpPr>
          <p:spPr>
            <a:xfrm>
              <a:off x="13528575" y="651215"/>
              <a:ext cx="603282" cy="562821"/>
            </a:xfrm>
            <a:custGeom>
              <a:avLst/>
              <a:gdLst/>
              <a:ahLst/>
              <a:cxnLst>
                <a:cxn ang="0">
                  <a:pos x="wd2" y="hd2"/>
                </a:cxn>
                <a:cxn ang="5400000">
                  <a:pos x="wd2" y="hd2"/>
                </a:cxn>
                <a:cxn ang="10800000">
                  <a:pos x="wd2" y="hd2"/>
                </a:cxn>
                <a:cxn ang="16200000">
                  <a:pos x="wd2" y="hd2"/>
                </a:cxn>
              </a:cxnLst>
              <a:rect l="0" t="0" r="r" b="b"/>
              <a:pathLst>
                <a:path w="21460" h="21390" fill="norm" stroke="1" extrusionOk="0">
                  <a:moveTo>
                    <a:pt x="0" y="19728"/>
                  </a:moveTo>
                  <a:cubicBezTo>
                    <a:pt x="2246" y="15113"/>
                    <a:pt x="4493" y="10498"/>
                    <a:pt x="5789" y="7636"/>
                  </a:cubicBezTo>
                  <a:cubicBezTo>
                    <a:pt x="7085" y="4775"/>
                    <a:pt x="7430" y="3667"/>
                    <a:pt x="7776" y="2559"/>
                  </a:cubicBezTo>
                  <a:cubicBezTo>
                    <a:pt x="8122" y="1452"/>
                    <a:pt x="8467" y="344"/>
                    <a:pt x="9072" y="67"/>
                  </a:cubicBezTo>
                  <a:cubicBezTo>
                    <a:pt x="9677" y="-210"/>
                    <a:pt x="10541" y="344"/>
                    <a:pt x="12355" y="2375"/>
                  </a:cubicBezTo>
                  <a:cubicBezTo>
                    <a:pt x="14170" y="4405"/>
                    <a:pt x="16934" y="7913"/>
                    <a:pt x="18662" y="9944"/>
                  </a:cubicBezTo>
                  <a:cubicBezTo>
                    <a:pt x="20390" y="11975"/>
                    <a:pt x="21082" y="12528"/>
                    <a:pt x="21341" y="13267"/>
                  </a:cubicBezTo>
                  <a:cubicBezTo>
                    <a:pt x="21600" y="14005"/>
                    <a:pt x="21427" y="14928"/>
                    <a:pt x="20909" y="15482"/>
                  </a:cubicBezTo>
                  <a:cubicBezTo>
                    <a:pt x="20390" y="16036"/>
                    <a:pt x="19526" y="16221"/>
                    <a:pt x="16070" y="17144"/>
                  </a:cubicBezTo>
                  <a:cubicBezTo>
                    <a:pt x="12614" y="18067"/>
                    <a:pt x="6566" y="19728"/>
                    <a:pt x="518" y="213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5" name="Line"/>
            <p:cNvSpPr/>
            <p:nvPr/>
          </p:nvSpPr>
          <p:spPr>
            <a:xfrm>
              <a:off x="14243856" y="484121"/>
              <a:ext cx="482230" cy="455297"/>
            </a:xfrm>
            <a:custGeom>
              <a:avLst/>
              <a:gdLst/>
              <a:ahLst/>
              <a:cxnLst>
                <a:cxn ang="0">
                  <a:pos x="wd2" y="hd2"/>
                </a:cxn>
                <a:cxn ang="5400000">
                  <a:pos x="wd2" y="hd2"/>
                </a:cxn>
                <a:cxn ang="10800000">
                  <a:pos x="wd2" y="hd2"/>
                </a:cxn>
                <a:cxn ang="16200000">
                  <a:pos x="wd2" y="hd2"/>
                </a:cxn>
              </a:cxnLst>
              <a:rect l="0" t="0" r="r" b="b"/>
              <a:pathLst>
                <a:path w="21022" h="21088" fill="norm" stroke="1" extrusionOk="0">
                  <a:moveTo>
                    <a:pt x="13924" y="4108"/>
                  </a:moveTo>
                  <a:cubicBezTo>
                    <a:pt x="14348" y="2983"/>
                    <a:pt x="14771" y="1858"/>
                    <a:pt x="14454" y="1071"/>
                  </a:cubicBezTo>
                  <a:cubicBezTo>
                    <a:pt x="14136" y="283"/>
                    <a:pt x="13077" y="-167"/>
                    <a:pt x="11171" y="58"/>
                  </a:cubicBezTo>
                  <a:cubicBezTo>
                    <a:pt x="9265" y="283"/>
                    <a:pt x="6512" y="1183"/>
                    <a:pt x="4289" y="3770"/>
                  </a:cubicBezTo>
                  <a:cubicBezTo>
                    <a:pt x="2065" y="6358"/>
                    <a:pt x="371" y="10633"/>
                    <a:pt x="54" y="13783"/>
                  </a:cubicBezTo>
                  <a:cubicBezTo>
                    <a:pt x="-264" y="16933"/>
                    <a:pt x="795" y="18958"/>
                    <a:pt x="3865" y="20083"/>
                  </a:cubicBezTo>
                  <a:cubicBezTo>
                    <a:pt x="6936" y="21208"/>
                    <a:pt x="12018" y="21433"/>
                    <a:pt x="15407" y="20533"/>
                  </a:cubicBezTo>
                  <a:cubicBezTo>
                    <a:pt x="18795" y="19633"/>
                    <a:pt x="20489" y="17608"/>
                    <a:pt x="20912" y="15245"/>
                  </a:cubicBezTo>
                  <a:cubicBezTo>
                    <a:pt x="21336" y="12883"/>
                    <a:pt x="20489" y="10183"/>
                    <a:pt x="19007" y="8608"/>
                  </a:cubicBezTo>
                  <a:cubicBezTo>
                    <a:pt x="17524" y="7033"/>
                    <a:pt x="15407" y="6583"/>
                    <a:pt x="13395" y="6920"/>
                  </a:cubicBezTo>
                  <a:cubicBezTo>
                    <a:pt x="11383" y="7258"/>
                    <a:pt x="9477" y="8383"/>
                    <a:pt x="7571" y="9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6" name="Line"/>
            <p:cNvSpPr/>
            <p:nvPr/>
          </p:nvSpPr>
          <p:spPr>
            <a:xfrm>
              <a:off x="14432119" y="718544"/>
              <a:ext cx="276893" cy="408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11" y="2057"/>
                    <a:pt x="6821" y="4114"/>
                    <a:pt x="10421" y="7714"/>
                  </a:cubicBezTo>
                  <a:cubicBezTo>
                    <a:pt x="14021" y="11314"/>
                    <a:pt x="17811" y="164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7" name="Line"/>
            <p:cNvSpPr/>
            <p:nvPr/>
          </p:nvSpPr>
          <p:spPr>
            <a:xfrm>
              <a:off x="13732602" y="1184889"/>
              <a:ext cx="1253301" cy="2914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921" y="2520"/>
                    <a:pt x="16242" y="5040"/>
                    <a:pt x="13479" y="7380"/>
                  </a:cubicBezTo>
                  <a:cubicBezTo>
                    <a:pt x="10716" y="9720"/>
                    <a:pt x="7870" y="11880"/>
                    <a:pt x="5609" y="14220"/>
                  </a:cubicBezTo>
                  <a:cubicBezTo>
                    <a:pt x="3349" y="16560"/>
                    <a:pt x="1674" y="190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8" name="Line"/>
            <p:cNvSpPr/>
            <p:nvPr/>
          </p:nvSpPr>
          <p:spPr>
            <a:xfrm>
              <a:off x="13907481" y="1529077"/>
              <a:ext cx="556377" cy="486489"/>
            </a:xfrm>
            <a:custGeom>
              <a:avLst/>
              <a:gdLst/>
              <a:ahLst/>
              <a:cxnLst>
                <a:cxn ang="0">
                  <a:pos x="wd2" y="hd2"/>
                </a:cxn>
                <a:cxn ang="5400000">
                  <a:pos x="wd2" y="hd2"/>
                </a:cxn>
                <a:cxn ang="10800000">
                  <a:pos x="wd2" y="hd2"/>
                </a:cxn>
                <a:cxn ang="16200000">
                  <a:pos x="wd2" y="hd2"/>
                </a:cxn>
              </a:cxnLst>
              <a:rect l="0" t="0" r="r" b="b"/>
              <a:pathLst>
                <a:path w="21512" h="21418" fill="norm" stroke="1" extrusionOk="0">
                  <a:moveTo>
                    <a:pt x="0" y="21418"/>
                  </a:moveTo>
                  <a:cubicBezTo>
                    <a:pt x="188" y="19279"/>
                    <a:pt x="376" y="17141"/>
                    <a:pt x="1127" y="13826"/>
                  </a:cubicBezTo>
                  <a:cubicBezTo>
                    <a:pt x="1878" y="10511"/>
                    <a:pt x="3193" y="6020"/>
                    <a:pt x="4132" y="3347"/>
                  </a:cubicBezTo>
                  <a:cubicBezTo>
                    <a:pt x="5071" y="673"/>
                    <a:pt x="5635" y="-182"/>
                    <a:pt x="6198" y="32"/>
                  </a:cubicBezTo>
                  <a:cubicBezTo>
                    <a:pt x="6762" y="246"/>
                    <a:pt x="7325" y="1529"/>
                    <a:pt x="8922" y="3561"/>
                  </a:cubicBezTo>
                  <a:cubicBezTo>
                    <a:pt x="10518" y="5592"/>
                    <a:pt x="13148" y="8372"/>
                    <a:pt x="15026" y="9976"/>
                  </a:cubicBezTo>
                  <a:cubicBezTo>
                    <a:pt x="16904" y="11580"/>
                    <a:pt x="18031" y="12008"/>
                    <a:pt x="19158" y="12543"/>
                  </a:cubicBezTo>
                  <a:cubicBezTo>
                    <a:pt x="20285" y="13077"/>
                    <a:pt x="21412" y="13719"/>
                    <a:pt x="21506" y="14254"/>
                  </a:cubicBezTo>
                  <a:cubicBezTo>
                    <a:pt x="21600" y="14788"/>
                    <a:pt x="20661" y="15216"/>
                    <a:pt x="17750" y="15965"/>
                  </a:cubicBezTo>
                  <a:cubicBezTo>
                    <a:pt x="14838" y="16713"/>
                    <a:pt x="9955" y="17782"/>
                    <a:pt x="6950" y="18531"/>
                  </a:cubicBezTo>
                  <a:cubicBezTo>
                    <a:pt x="3944" y="19279"/>
                    <a:pt x="2817" y="19707"/>
                    <a:pt x="1690" y="201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39" name="Line"/>
            <p:cNvSpPr/>
            <p:nvPr/>
          </p:nvSpPr>
          <p:spPr>
            <a:xfrm>
              <a:off x="14694438" y="1377908"/>
              <a:ext cx="289956" cy="698548"/>
            </a:xfrm>
            <a:custGeom>
              <a:avLst/>
              <a:gdLst/>
              <a:ahLst/>
              <a:cxnLst>
                <a:cxn ang="0">
                  <a:pos x="wd2" y="hd2"/>
                </a:cxn>
                <a:cxn ang="5400000">
                  <a:pos x="wd2" y="hd2"/>
                </a:cxn>
                <a:cxn ang="10800000">
                  <a:pos x="wd2" y="hd2"/>
                </a:cxn>
                <a:cxn ang="16200000">
                  <a:pos x="wd2" y="hd2"/>
                </a:cxn>
              </a:cxnLst>
              <a:rect l="0" t="0" r="r" b="b"/>
              <a:pathLst>
                <a:path w="20795" h="21421" fill="norm" stroke="1" extrusionOk="0">
                  <a:moveTo>
                    <a:pt x="0" y="7041"/>
                  </a:moveTo>
                  <a:cubicBezTo>
                    <a:pt x="3135" y="10319"/>
                    <a:pt x="6271" y="13596"/>
                    <a:pt x="8187" y="15756"/>
                  </a:cubicBezTo>
                  <a:cubicBezTo>
                    <a:pt x="10103" y="17916"/>
                    <a:pt x="10800" y="18959"/>
                    <a:pt x="11497" y="19852"/>
                  </a:cubicBezTo>
                  <a:cubicBezTo>
                    <a:pt x="12194" y="20746"/>
                    <a:pt x="12890" y="21491"/>
                    <a:pt x="12368" y="21417"/>
                  </a:cubicBezTo>
                  <a:cubicBezTo>
                    <a:pt x="11845" y="21342"/>
                    <a:pt x="10103" y="20448"/>
                    <a:pt x="8361" y="18288"/>
                  </a:cubicBezTo>
                  <a:cubicBezTo>
                    <a:pt x="6619" y="16128"/>
                    <a:pt x="4877" y="12702"/>
                    <a:pt x="4006" y="9797"/>
                  </a:cubicBezTo>
                  <a:cubicBezTo>
                    <a:pt x="3135" y="6892"/>
                    <a:pt x="3135" y="4509"/>
                    <a:pt x="3135" y="2945"/>
                  </a:cubicBezTo>
                  <a:cubicBezTo>
                    <a:pt x="3135" y="1381"/>
                    <a:pt x="3135" y="636"/>
                    <a:pt x="4006" y="263"/>
                  </a:cubicBezTo>
                  <a:cubicBezTo>
                    <a:pt x="4877" y="-109"/>
                    <a:pt x="6619" y="-109"/>
                    <a:pt x="9581" y="412"/>
                  </a:cubicBezTo>
                  <a:cubicBezTo>
                    <a:pt x="12542" y="934"/>
                    <a:pt x="16723" y="1977"/>
                    <a:pt x="18987" y="3243"/>
                  </a:cubicBezTo>
                  <a:cubicBezTo>
                    <a:pt x="21252" y="4509"/>
                    <a:pt x="21600" y="5999"/>
                    <a:pt x="18813" y="7488"/>
                  </a:cubicBezTo>
                  <a:cubicBezTo>
                    <a:pt x="16026" y="8978"/>
                    <a:pt x="10103" y="10468"/>
                    <a:pt x="4181" y="119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0" name="Line"/>
            <p:cNvSpPr/>
            <p:nvPr/>
          </p:nvSpPr>
          <p:spPr>
            <a:xfrm>
              <a:off x="15189929" y="937143"/>
              <a:ext cx="26232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1" name="Line"/>
            <p:cNvSpPr/>
            <p:nvPr/>
          </p:nvSpPr>
          <p:spPr>
            <a:xfrm>
              <a:off x="15204502" y="1097449"/>
              <a:ext cx="291467"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2" name="Line"/>
            <p:cNvSpPr/>
            <p:nvPr/>
          </p:nvSpPr>
          <p:spPr>
            <a:xfrm>
              <a:off x="15743714" y="328414"/>
              <a:ext cx="131160" cy="331838"/>
            </a:xfrm>
            <a:custGeom>
              <a:avLst/>
              <a:gdLst/>
              <a:ahLst/>
              <a:cxnLst>
                <a:cxn ang="0">
                  <a:pos x="wd2" y="hd2"/>
                </a:cxn>
                <a:cxn ang="5400000">
                  <a:pos x="wd2" y="hd2"/>
                </a:cxn>
                <a:cxn ang="10800000">
                  <a:pos x="wd2" y="hd2"/>
                </a:cxn>
                <a:cxn ang="16200000">
                  <a:pos x="wd2" y="hd2"/>
                </a:cxn>
              </a:cxnLst>
              <a:rect l="0" t="0" r="r" b="b"/>
              <a:pathLst>
                <a:path w="21600" h="21079" fill="norm" stroke="1" extrusionOk="0">
                  <a:moveTo>
                    <a:pt x="0" y="4416"/>
                  </a:moveTo>
                  <a:cubicBezTo>
                    <a:pt x="2400" y="1948"/>
                    <a:pt x="4800" y="-521"/>
                    <a:pt x="7200" y="96"/>
                  </a:cubicBezTo>
                  <a:cubicBezTo>
                    <a:pt x="9600" y="713"/>
                    <a:pt x="12000" y="4416"/>
                    <a:pt x="14400" y="8428"/>
                  </a:cubicBezTo>
                  <a:cubicBezTo>
                    <a:pt x="16800" y="12439"/>
                    <a:pt x="19200" y="16759"/>
                    <a:pt x="21600" y="210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3" name="Line"/>
            <p:cNvSpPr/>
            <p:nvPr/>
          </p:nvSpPr>
          <p:spPr>
            <a:xfrm>
              <a:off x="15802006" y="587385"/>
              <a:ext cx="699518" cy="52463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450" y="2200"/>
                    <a:pt x="15300" y="4400"/>
                    <a:pt x="11700" y="8000"/>
                  </a:cubicBezTo>
                  <a:cubicBezTo>
                    <a:pt x="8100" y="11600"/>
                    <a:pt x="4050" y="16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4" name="Line"/>
            <p:cNvSpPr/>
            <p:nvPr/>
          </p:nvSpPr>
          <p:spPr>
            <a:xfrm>
              <a:off x="16224632" y="1112022"/>
              <a:ext cx="102013" cy="26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5" name="Line"/>
            <p:cNvSpPr/>
            <p:nvPr/>
          </p:nvSpPr>
          <p:spPr>
            <a:xfrm>
              <a:off x="16195485" y="1330622"/>
              <a:ext cx="378906" cy="43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69" y="2880"/>
                    <a:pt x="12738" y="5760"/>
                    <a:pt x="9138" y="9360"/>
                  </a:cubicBezTo>
                  <a:cubicBezTo>
                    <a:pt x="5538" y="12960"/>
                    <a:pt x="2769" y="172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6" name="Line"/>
            <p:cNvSpPr/>
            <p:nvPr/>
          </p:nvSpPr>
          <p:spPr>
            <a:xfrm>
              <a:off x="16326644" y="1688274"/>
              <a:ext cx="466346" cy="295645"/>
            </a:xfrm>
            <a:custGeom>
              <a:avLst/>
              <a:gdLst/>
              <a:ahLst/>
              <a:cxnLst>
                <a:cxn ang="0">
                  <a:pos x="wd2" y="hd2"/>
                </a:cxn>
                <a:cxn ang="5400000">
                  <a:pos x="wd2" y="hd2"/>
                </a:cxn>
                <a:cxn ang="10800000">
                  <a:pos x="wd2" y="hd2"/>
                </a:cxn>
                <a:cxn ang="16200000">
                  <a:pos x="wd2" y="hd2"/>
                </a:cxn>
              </a:cxnLst>
              <a:rect l="0" t="0" r="r" b="b"/>
              <a:pathLst>
                <a:path w="21600" h="21203" fill="norm" stroke="1" extrusionOk="0">
                  <a:moveTo>
                    <a:pt x="0" y="9885"/>
                  </a:moveTo>
                  <a:cubicBezTo>
                    <a:pt x="1575" y="7447"/>
                    <a:pt x="3150" y="5008"/>
                    <a:pt x="4725" y="3266"/>
                  </a:cubicBezTo>
                  <a:cubicBezTo>
                    <a:pt x="6300" y="1524"/>
                    <a:pt x="7875" y="479"/>
                    <a:pt x="9225" y="130"/>
                  </a:cubicBezTo>
                  <a:cubicBezTo>
                    <a:pt x="10575" y="-218"/>
                    <a:pt x="11700" y="130"/>
                    <a:pt x="12263" y="1176"/>
                  </a:cubicBezTo>
                  <a:cubicBezTo>
                    <a:pt x="12825" y="2221"/>
                    <a:pt x="12825" y="3963"/>
                    <a:pt x="12150" y="6401"/>
                  </a:cubicBezTo>
                  <a:cubicBezTo>
                    <a:pt x="11475" y="8840"/>
                    <a:pt x="10125" y="11976"/>
                    <a:pt x="8663" y="14588"/>
                  </a:cubicBezTo>
                  <a:cubicBezTo>
                    <a:pt x="7200" y="17201"/>
                    <a:pt x="5625" y="19292"/>
                    <a:pt x="5400" y="20337"/>
                  </a:cubicBezTo>
                  <a:cubicBezTo>
                    <a:pt x="5175" y="21382"/>
                    <a:pt x="6300" y="21382"/>
                    <a:pt x="9225" y="20859"/>
                  </a:cubicBezTo>
                  <a:cubicBezTo>
                    <a:pt x="12150" y="20337"/>
                    <a:pt x="16875" y="19292"/>
                    <a:pt x="21600" y="182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7" name="Line"/>
            <p:cNvSpPr/>
            <p:nvPr/>
          </p:nvSpPr>
          <p:spPr>
            <a:xfrm>
              <a:off x="16822136" y="733117"/>
              <a:ext cx="247746"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8" name="Line"/>
            <p:cNvSpPr/>
            <p:nvPr/>
          </p:nvSpPr>
          <p:spPr>
            <a:xfrm>
              <a:off x="16865856" y="907997"/>
              <a:ext cx="262320"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9" name="Line"/>
            <p:cNvSpPr/>
            <p:nvPr/>
          </p:nvSpPr>
          <p:spPr>
            <a:xfrm>
              <a:off x="17546219" y="459154"/>
              <a:ext cx="383487" cy="570288"/>
            </a:xfrm>
            <a:custGeom>
              <a:avLst/>
              <a:gdLst/>
              <a:ahLst/>
              <a:cxnLst>
                <a:cxn ang="0">
                  <a:pos x="wd2" y="hd2"/>
                </a:cxn>
                <a:cxn ang="5400000">
                  <a:pos x="wd2" y="hd2"/>
                </a:cxn>
                <a:cxn ang="10800000">
                  <a:pos x="wd2" y="hd2"/>
                </a:cxn>
                <a:cxn ang="16200000">
                  <a:pos x="wd2" y="hd2"/>
                </a:cxn>
              </a:cxnLst>
              <a:rect l="0" t="0" r="r" b="b"/>
              <a:pathLst>
                <a:path w="21315" h="21490" fill="norm" stroke="1" extrusionOk="0">
                  <a:moveTo>
                    <a:pt x="255" y="10324"/>
                  </a:moveTo>
                  <a:cubicBezTo>
                    <a:pt x="-15" y="8493"/>
                    <a:pt x="-285" y="6663"/>
                    <a:pt x="660" y="4924"/>
                  </a:cubicBezTo>
                  <a:cubicBezTo>
                    <a:pt x="1605" y="3185"/>
                    <a:pt x="3765" y="1537"/>
                    <a:pt x="6195" y="714"/>
                  </a:cubicBezTo>
                  <a:cubicBezTo>
                    <a:pt x="8625" y="-110"/>
                    <a:pt x="11325" y="-110"/>
                    <a:pt x="13215" y="165"/>
                  </a:cubicBezTo>
                  <a:cubicBezTo>
                    <a:pt x="15105" y="439"/>
                    <a:pt x="16185" y="988"/>
                    <a:pt x="14970" y="3734"/>
                  </a:cubicBezTo>
                  <a:cubicBezTo>
                    <a:pt x="13755" y="6480"/>
                    <a:pt x="10245" y="11422"/>
                    <a:pt x="7950" y="14259"/>
                  </a:cubicBezTo>
                  <a:cubicBezTo>
                    <a:pt x="5655" y="17097"/>
                    <a:pt x="4575" y="17829"/>
                    <a:pt x="3630" y="18561"/>
                  </a:cubicBezTo>
                  <a:cubicBezTo>
                    <a:pt x="2685" y="19293"/>
                    <a:pt x="1875" y="20026"/>
                    <a:pt x="2280" y="20575"/>
                  </a:cubicBezTo>
                  <a:cubicBezTo>
                    <a:pt x="2685" y="21124"/>
                    <a:pt x="4305" y="21490"/>
                    <a:pt x="7680" y="21490"/>
                  </a:cubicBezTo>
                  <a:cubicBezTo>
                    <a:pt x="11055" y="21490"/>
                    <a:pt x="16185" y="21124"/>
                    <a:pt x="21315" y="207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50" name="Line"/>
            <p:cNvSpPr/>
            <p:nvPr/>
          </p:nvSpPr>
          <p:spPr>
            <a:xfrm>
              <a:off x="16279816" y="171400"/>
              <a:ext cx="589141" cy="1552701"/>
            </a:xfrm>
            <a:custGeom>
              <a:avLst/>
              <a:gdLst/>
              <a:ahLst/>
              <a:cxnLst>
                <a:cxn ang="0">
                  <a:pos x="wd2" y="hd2"/>
                </a:cxn>
                <a:cxn ang="5400000">
                  <a:pos x="wd2" y="hd2"/>
                </a:cxn>
                <a:cxn ang="10800000">
                  <a:pos x="wd2" y="hd2"/>
                </a:cxn>
                <a:cxn ang="16200000">
                  <a:pos x="wd2" y="hd2"/>
                </a:cxn>
              </a:cxnLst>
              <a:rect l="0" t="0" r="r" b="b"/>
              <a:pathLst>
                <a:path w="21126" h="21575" fill="norm" stroke="1" extrusionOk="0">
                  <a:moveTo>
                    <a:pt x="18402" y="21575"/>
                  </a:moveTo>
                  <a:cubicBezTo>
                    <a:pt x="19273" y="20022"/>
                    <a:pt x="20144" y="18470"/>
                    <a:pt x="20666" y="16884"/>
                  </a:cubicBezTo>
                  <a:cubicBezTo>
                    <a:pt x="21189" y="15297"/>
                    <a:pt x="21363" y="13677"/>
                    <a:pt x="20666" y="11754"/>
                  </a:cubicBezTo>
                  <a:cubicBezTo>
                    <a:pt x="19969" y="9830"/>
                    <a:pt x="18402" y="7603"/>
                    <a:pt x="16747" y="6084"/>
                  </a:cubicBezTo>
                  <a:cubicBezTo>
                    <a:pt x="15092" y="4565"/>
                    <a:pt x="13350" y="3755"/>
                    <a:pt x="11347" y="3046"/>
                  </a:cubicBezTo>
                  <a:cubicBezTo>
                    <a:pt x="9344" y="2338"/>
                    <a:pt x="7079" y="1730"/>
                    <a:pt x="5337" y="1426"/>
                  </a:cubicBezTo>
                  <a:cubicBezTo>
                    <a:pt x="3595" y="1123"/>
                    <a:pt x="2376" y="1123"/>
                    <a:pt x="2202" y="1089"/>
                  </a:cubicBezTo>
                  <a:cubicBezTo>
                    <a:pt x="2028" y="1055"/>
                    <a:pt x="2899" y="988"/>
                    <a:pt x="3769" y="920"/>
                  </a:cubicBezTo>
                  <a:cubicBezTo>
                    <a:pt x="4640" y="853"/>
                    <a:pt x="5511" y="785"/>
                    <a:pt x="6382" y="684"/>
                  </a:cubicBezTo>
                  <a:cubicBezTo>
                    <a:pt x="7253" y="582"/>
                    <a:pt x="8124" y="448"/>
                    <a:pt x="8124" y="313"/>
                  </a:cubicBezTo>
                  <a:cubicBezTo>
                    <a:pt x="8124" y="178"/>
                    <a:pt x="7253" y="43"/>
                    <a:pt x="6382" y="9"/>
                  </a:cubicBezTo>
                  <a:cubicBezTo>
                    <a:pt x="5511" y="-25"/>
                    <a:pt x="4640" y="42"/>
                    <a:pt x="3508" y="110"/>
                  </a:cubicBezTo>
                  <a:cubicBezTo>
                    <a:pt x="2376" y="177"/>
                    <a:pt x="982" y="245"/>
                    <a:pt x="373" y="448"/>
                  </a:cubicBezTo>
                  <a:cubicBezTo>
                    <a:pt x="-237" y="650"/>
                    <a:pt x="-63" y="987"/>
                    <a:pt x="634" y="1426"/>
                  </a:cubicBezTo>
                  <a:cubicBezTo>
                    <a:pt x="1331" y="1865"/>
                    <a:pt x="2550" y="2405"/>
                    <a:pt x="3595" y="3181"/>
                  </a:cubicBezTo>
                  <a:cubicBezTo>
                    <a:pt x="4640" y="3958"/>
                    <a:pt x="5511" y="4970"/>
                    <a:pt x="6382" y="598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451" name="Line"/>
            <p:cNvSpPr/>
            <p:nvPr/>
          </p:nvSpPr>
          <p:spPr>
            <a:xfrm>
              <a:off x="11199014" y="3897946"/>
              <a:ext cx="2723041" cy="649459"/>
            </a:xfrm>
            <a:custGeom>
              <a:avLst/>
              <a:gdLst/>
              <a:ahLst/>
              <a:cxnLst>
                <a:cxn ang="0">
                  <a:pos x="wd2" y="hd2"/>
                </a:cxn>
                <a:cxn ang="5400000">
                  <a:pos x="wd2" y="hd2"/>
                </a:cxn>
                <a:cxn ang="10800000">
                  <a:pos x="wd2" y="hd2"/>
                </a:cxn>
                <a:cxn ang="16200000">
                  <a:pos x="wd2" y="hd2"/>
                </a:cxn>
              </a:cxnLst>
              <a:rect l="0" t="0" r="r" b="b"/>
              <a:pathLst>
                <a:path w="21583" h="21391" fill="norm" stroke="1" extrusionOk="0">
                  <a:moveTo>
                    <a:pt x="21583" y="10480"/>
                  </a:moveTo>
                  <a:cubicBezTo>
                    <a:pt x="21583" y="9680"/>
                    <a:pt x="21583" y="8880"/>
                    <a:pt x="21506" y="8240"/>
                  </a:cubicBezTo>
                  <a:cubicBezTo>
                    <a:pt x="21429" y="7600"/>
                    <a:pt x="21275" y="7120"/>
                    <a:pt x="20678" y="6080"/>
                  </a:cubicBezTo>
                  <a:cubicBezTo>
                    <a:pt x="20081" y="5040"/>
                    <a:pt x="19042" y="3440"/>
                    <a:pt x="17964" y="2320"/>
                  </a:cubicBezTo>
                  <a:cubicBezTo>
                    <a:pt x="16886" y="1200"/>
                    <a:pt x="15769" y="560"/>
                    <a:pt x="14460" y="240"/>
                  </a:cubicBezTo>
                  <a:cubicBezTo>
                    <a:pt x="13151" y="-80"/>
                    <a:pt x="11649" y="-80"/>
                    <a:pt x="10417" y="240"/>
                  </a:cubicBezTo>
                  <a:cubicBezTo>
                    <a:pt x="9185" y="560"/>
                    <a:pt x="8223" y="1200"/>
                    <a:pt x="7356" y="2160"/>
                  </a:cubicBezTo>
                  <a:cubicBezTo>
                    <a:pt x="6490" y="3120"/>
                    <a:pt x="5720" y="4400"/>
                    <a:pt x="4950" y="6320"/>
                  </a:cubicBezTo>
                  <a:cubicBezTo>
                    <a:pt x="4180" y="8240"/>
                    <a:pt x="3410" y="10800"/>
                    <a:pt x="2755" y="12960"/>
                  </a:cubicBezTo>
                  <a:cubicBezTo>
                    <a:pt x="2101" y="15120"/>
                    <a:pt x="1562" y="16880"/>
                    <a:pt x="1177" y="18080"/>
                  </a:cubicBezTo>
                  <a:cubicBezTo>
                    <a:pt x="792" y="19280"/>
                    <a:pt x="561" y="19920"/>
                    <a:pt x="368" y="20480"/>
                  </a:cubicBezTo>
                  <a:cubicBezTo>
                    <a:pt x="176" y="21040"/>
                    <a:pt x="22" y="21520"/>
                    <a:pt x="2" y="21360"/>
                  </a:cubicBezTo>
                  <a:cubicBezTo>
                    <a:pt x="-17" y="21200"/>
                    <a:pt x="99" y="20400"/>
                    <a:pt x="214" y="19680"/>
                  </a:cubicBezTo>
                  <a:cubicBezTo>
                    <a:pt x="330" y="18960"/>
                    <a:pt x="445" y="18320"/>
                    <a:pt x="580" y="16960"/>
                  </a:cubicBezTo>
                  <a:cubicBezTo>
                    <a:pt x="715" y="15600"/>
                    <a:pt x="869" y="13520"/>
                    <a:pt x="907" y="13040"/>
                  </a:cubicBezTo>
                  <a:cubicBezTo>
                    <a:pt x="946" y="12560"/>
                    <a:pt x="869" y="13680"/>
                    <a:pt x="792" y="14640"/>
                  </a:cubicBezTo>
                  <a:cubicBezTo>
                    <a:pt x="715" y="15600"/>
                    <a:pt x="638" y="16400"/>
                    <a:pt x="580" y="17200"/>
                  </a:cubicBezTo>
                  <a:cubicBezTo>
                    <a:pt x="522" y="18000"/>
                    <a:pt x="484" y="18800"/>
                    <a:pt x="541" y="19440"/>
                  </a:cubicBezTo>
                  <a:cubicBezTo>
                    <a:pt x="599" y="20080"/>
                    <a:pt x="753" y="20560"/>
                    <a:pt x="926" y="20640"/>
                  </a:cubicBezTo>
                  <a:cubicBezTo>
                    <a:pt x="1100" y="20720"/>
                    <a:pt x="1292" y="20400"/>
                    <a:pt x="1831" y="19840"/>
                  </a:cubicBezTo>
                  <a:cubicBezTo>
                    <a:pt x="2370" y="19280"/>
                    <a:pt x="3256" y="18480"/>
                    <a:pt x="4141" y="1768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5"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456"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560" name="Drawing"/>
          <p:cNvGrpSpPr/>
          <p:nvPr/>
        </p:nvGrpSpPr>
        <p:grpSpPr>
          <a:xfrm>
            <a:off x="6572545" y="3287783"/>
            <a:ext cx="15516357" cy="7163683"/>
            <a:chOff x="0" y="0"/>
            <a:chExt cx="15516355" cy="7163682"/>
          </a:xfrm>
        </p:grpSpPr>
        <p:sp>
          <p:nvSpPr>
            <p:cNvPr id="457" name="Line"/>
            <p:cNvSpPr/>
            <p:nvPr/>
          </p:nvSpPr>
          <p:spPr>
            <a:xfrm>
              <a:off x="0" y="627569"/>
              <a:ext cx="320613" cy="450061"/>
            </a:xfrm>
            <a:custGeom>
              <a:avLst/>
              <a:gdLst/>
              <a:ahLst/>
              <a:cxnLst>
                <a:cxn ang="0">
                  <a:pos x="wd2" y="hd2"/>
                </a:cxn>
                <a:cxn ang="5400000">
                  <a:pos x="wd2" y="hd2"/>
                </a:cxn>
                <a:cxn ang="10800000">
                  <a:pos x="wd2" y="hd2"/>
                </a:cxn>
                <a:cxn ang="16200000">
                  <a:pos x="wd2" y="hd2"/>
                </a:cxn>
              </a:cxnLst>
              <a:rect l="0" t="0" r="r" b="b"/>
              <a:pathLst>
                <a:path w="21600" h="21289" fill="norm" stroke="1" extrusionOk="0">
                  <a:moveTo>
                    <a:pt x="21600" y="919"/>
                  </a:moveTo>
                  <a:cubicBezTo>
                    <a:pt x="18327" y="460"/>
                    <a:pt x="15055" y="0"/>
                    <a:pt x="11782" y="0"/>
                  </a:cubicBezTo>
                  <a:cubicBezTo>
                    <a:pt x="8509" y="0"/>
                    <a:pt x="5236" y="460"/>
                    <a:pt x="3109" y="1149"/>
                  </a:cubicBezTo>
                  <a:cubicBezTo>
                    <a:pt x="982" y="1838"/>
                    <a:pt x="0" y="2757"/>
                    <a:pt x="0" y="3677"/>
                  </a:cubicBezTo>
                  <a:cubicBezTo>
                    <a:pt x="0" y="4596"/>
                    <a:pt x="982" y="5515"/>
                    <a:pt x="3109" y="6319"/>
                  </a:cubicBezTo>
                  <a:cubicBezTo>
                    <a:pt x="5236" y="7123"/>
                    <a:pt x="8509" y="7813"/>
                    <a:pt x="10964" y="8272"/>
                  </a:cubicBezTo>
                  <a:cubicBezTo>
                    <a:pt x="13418" y="8732"/>
                    <a:pt x="15055" y="8962"/>
                    <a:pt x="14891" y="8962"/>
                  </a:cubicBezTo>
                  <a:cubicBezTo>
                    <a:pt x="14727" y="8962"/>
                    <a:pt x="12764" y="8732"/>
                    <a:pt x="10309" y="9536"/>
                  </a:cubicBezTo>
                  <a:cubicBezTo>
                    <a:pt x="7855" y="10340"/>
                    <a:pt x="4909" y="12179"/>
                    <a:pt x="3109" y="13672"/>
                  </a:cubicBezTo>
                  <a:cubicBezTo>
                    <a:pt x="1309" y="15166"/>
                    <a:pt x="655" y="16315"/>
                    <a:pt x="2127" y="17694"/>
                  </a:cubicBezTo>
                  <a:cubicBezTo>
                    <a:pt x="3600" y="19072"/>
                    <a:pt x="7200" y="20681"/>
                    <a:pt x="10636" y="21140"/>
                  </a:cubicBezTo>
                  <a:cubicBezTo>
                    <a:pt x="14073" y="21600"/>
                    <a:pt x="17345" y="20911"/>
                    <a:pt x="20618" y="2022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8" name="Line"/>
            <p:cNvSpPr/>
            <p:nvPr/>
          </p:nvSpPr>
          <p:spPr>
            <a:xfrm>
              <a:off x="393478" y="1115012"/>
              <a:ext cx="276893" cy="365464"/>
            </a:xfrm>
            <a:custGeom>
              <a:avLst/>
              <a:gdLst/>
              <a:ahLst/>
              <a:cxnLst>
                <a:cxn ang="0">
                  <a:pos x="wd2" y="hd2"/>
                </a:cxn>
                <a:cxn ang="5400000">
                  <a:pos x="wd2" y="hd2"/>
                </a:cxn>
                <a:cxn ang="10800000">
                  <a:pos x="wd2" y="hd2"/>
                </a:cxn>
                <a:cxn ang="16200000">
                  <a:pos x="wd2" y="hd2"/>
                </a:cxn>
              </a:cxnLst>
              <a:rect l="0" t="0" r="r" b="b"/>
              <a:pathLst>
                <a:path w="21600" h="21382" fill="norm" stroke="1" extrusionOk="0">
                  <a:moveTo>
                    <a:pt x="15916" y="1607"/>
                  </a:moveTo>
                  <a:cubicBezTo>
                    <a:pt x="14021" y="1039"/>
                    <a:pt x="12126" y="470"/>
                    <a:pt x="10232" y="186"/>
                  </a:cubicBezTo>
                  <a:cubicBezTo>
                    <a:pt x="8337" y="-98"/>
                    <a:pt x="6442" y="-98"/>
                    <a:pt x="4737" y="470"/>
                  </a:cubicBezTo>
                  <a:cubicBezTo>
                    <a:pt x="3032" y="1039"/>
                    <a:pt x="1516" y="2176"/>
                    <a:pt x="1326" y="3313"/>
                  </a:cubicBezTo>
                  <a:cubicBezTo>
                    <a:pt x="1137" y="4449"/>
                    <a:pt x="2274" y="5586"/>
                    <a:pt x="5495" y="7149"/>
                  </a:cubicBezTo>
                  <a:cubicBezTo>
                    <a:pt x="8716" y="8713"/>
                    <a:pt x="14021" y="10702"/>
                    <a:pt x="17242" y="12265"/>
                  </a:cubicBezTo>
                  <a:cubicBezTo>
                    <a:pt x="20463" y="13828"/>
                    <a:pt x="21600" y="14965"/>
                    <a:pt x="21600" y="16244"/>
                  </a:cubicBezTo>
                  <a:cubicBezTo>
                    <a:pt x="21600" y="17523"/>
                    <a:pt x="20463" y="18944"/>
                    <a:pt x="17621" y="19939"/>
                  </a:cubicBezTo>
                  <a:cubicBezTo>
                    <a:pt x="14779" y="20934"/>
                    <a:pt x="10232" y="21502"/>
                    <a:pt x="7200" y="21360"/>
                  </a:cubicBezTo>
                  <a:cubicBezTo>
                    <a:pt x="4168" y="21218"/>
                    <a:pt x="2653" y="20365"/>
                    <a:pt x="1705" y="19086"/>
                  </a:cubicBezTo>
                  <a:cubicBezTo>
                    <a:pt x="758" y="17807"/>
                    <a:pt x="379" y="16102"/>
                    <a:pt x="0" y="1439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9" name="Line"/>
            <p:cNvSpPr/>
            <p:nvPr/>
          </p:nvSpPr>
          <p:spPr>
            <a:xfrm>
              <a:off x="1267874" y="851026"/>
              <a:ext cx="291466"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0" name="Line"/>
            <p:cNvSpPr/>
            <p:nvPr/>
          </p:nvSpPr>
          <p:spPr>
            <a:xfrm>
              <a:off x="1282448" y="1055052"/>
              <a:ext cx="26232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1" name="Line"/>
            <p:cNvSpPr/>
            <p:nvPr/>
          </p:nvSpPr>
          <p:spPr>
            <a:xfrm>
              <a:off x="2171418" y="518007"/>
              <a:ext cx="547188" cy="464179"/>
            </a:xfrm>
            <a:custGeom>
              <a:avLst/>
              <a:gdLst/>
              <a:ahLst/>
              <a:cxnLst>
                <a:cxn ang="0">
                  <a:pos x="wd2" y="hd2"/>
                </a:cxn>
                <a:cxn ang="5400000">
                  <a:pos x="wd2" y="hd2"/>
                </a:cxn>
                <a:cxn ang="10800000">
                  <a:pos x="wd2" y="hd2"/>
                </a:cxn>
                <a:cxn ang="16200000">
                  <a:pos x="wd2" y="hd2"/>
                </a:cxn>
              </a:cxnLst>
              <a:rect l="0" t="0" r="r" b="b"/>
              <a:pathLst>
                <a:path w="21343" h="21500" fill="norm" stroke="1" extrusionOk="0">
                  <a:moveTo>
                    <a:pt x="0" y="21500"/>
                  </a:moveTo>
                  <a:cubicBezTo>
                    <a:pt x="2084" y="16550"/>
                    <a:pt x="4168" y="11600"/>
                    <a:pt x="5495" y="8225"/>
                  </a:cubicBezTo>
                  <a:cubicBezTo>
                    <a:pt x="6821" y="4850"/>
                    <a:pt x="7389" y="3050"/>
                    <a:pt x="8147" y="1813"/>
                  </a:cubicBezTo>
                  <a:cubicBezTo>
                    <a:pt x="8905" y="575"/>
                    <a:pt x="9853" y="-100"/>
                    <a:pt x="10611" y="12"/>
                  </a:cubicBezTo>
                  <a:cubicBezTo>
                    <a:pt x="11368" y="125"/>
                    <a:pt x="11937" y="1025"/>
                    <a:pt x="13168" y="2825"/>
                  </a:cubicBezTo>
                  <a:cubicBezTo>
                    <a:pt x="14400" y="4625"/>
                    <a:pt x="16295" y="7325"/>
                    <a:pt x="17621" y="9125"/>
                  </a:cubicBezTo>
                  <a:cubicBezTo>
                    <a:pt x="18947" y="10925"/>
                    <a:pt x="19705" y="11825"/>
                    <a:pt x="20368" y="12725"/>
                  </a:cubicBezTo>
                  <a:cubicBezTo>
                    <a:pt x="21032" y="13625"/>
                    <a:pt x="21600" y="14525"/>
                    <a:pt x="21221" y="15200"/>
                  </a:cubicBezTo>
                  <a:cubicBezTo>
                    <a:pt x="20842" y="15875"/>
                    <a:pt x="19516" y="16325"/>
                    <a:pt x="16389" y="17113"/>
                  </a:cubicBezTo>
                  <a:cubicBezTo>
                    <a:pt x="13263" y="17900"/>
                    <a:pt x="8337" y="19025"/>
                    <a:pt x="3411" y="2015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2" name="Line"/>
            <p:cNvSpPr/>
            <p:nvPr/>
          </p:nvSpPr>
          <p:spPr>
            <a:xfrm>
              <a:off x="2806865" y="520066"/>
              <a:ext cx="503675" cy="593280"/>
            </a:xfrm>
            <a:custGeom>
              <a:avLst/>
              <a:gdLst/>
              <a:ahLst/>
              <a:cxnLst>
                <a:cxn ang="0">
                  <a:pos x="wd2" y="hd2"/>
                </a:cxn>
                <a:cxn ang="5400000">
                  <a:pos x="wd2" y="hd2"/>
                </a:cxn>
                <a:cxn ang="10800000">
                  <a:pos x="wd2" y="hd2"/>
                </a:cxn>
                <a:cxn ang="16200000">
                  <a:pos x="wd2" y="hd2"/>
                </a:cxn>
              </a:cxnLst>
              <a:rect l="0" t="0" r="r" b="b"/>
              <a:pathLst>
                <a:path w="20931" h="21447" fill="norm" stroke="1" extrusionOk="0">
                  <a:moveTo>
                    <a:pt x="15985" y="1954"/>
                  </a:moveTo>
                  <a:cubicBezTo>
                    <a:pt x="15380" y="1252"/>
                    <a:pt x="14774" y="549"/>
                    <a:pt x="13462" y="198"/>
                  </a:cubicBezTo>
                  <a:cubicBezTo>
                    <a:pt x="12150" y="-153"/>
                    <a:pt x="10131" y="-153"/>
                    <a:pt x="7709" y="1164"/>
                  </a:cubicBezTo>
                  <a:cubicBezTo>
                    <a:pt x="5286" y="2481"/>
                    <a:pt x="2460" y="5115"/>
                    <a:pt x="1047" y="7047"/>
                  </a:cubicBezTo>
                  <a:cubicBezTo>
                    <a:pt x="-366" y="8979"/>
                    <a:pt x="-366" y="10208"/>
                    <a:pt x="1148" y="11349"/>
                  </a:cubicBezTo>
                  <a:cubicBezTo>
                    <a:pt x="2662" y="12491"/>
                    <a:pt x="5690" y="13545"/>
                    <a:pt x="9021" y="13632"/>
                  </a:cubicBezTo>
                  <a:cubicBezTo>
                    <a:pt x="12352" y="13720"/>
                    <a:pt x="15985" y="12842"/>
                    <a:pt x="18206" y="11086"/>
                  </a:cubicBezTo>
                  <a:cubicBezTo>
                    <a:pt x="20427" y="9330"/>
                    <a:pt x="21234" y="6696"/>
                    <a:pt x="20830" y="4676"/>
                  </a:cubicBezTo>
                  <a:cubicBezTo>
                    <a:pt x="20427" y="2657"/>
                    <a:pt x="18812" y="1252"/>
                    <a:pt x="16389" y="988"/>
                  </a:cubicBezTo>
                  <a:cubicBezTo>
                    <a:pt x="13967" y="725"/>
                    <a:pt x="10737" y="1603"/>
                    <a:pt x="9021" y="2657"/>
                  </a:cubicBezTo>
                  <a:cubicBezTo>
                    <a:pt x="7305" y="3710"/>
                    <a:pt x="7103" y="4940"/>
                    <a:pt x="7608" y="6257"/>
                  </a:cubicBezTo>
                  <a:cubicBezTo>
                    <a:pt x="8113" y="7574"/>
                    <a:pt x="9324" y="8979"/>
                    <a:pt x="11342" y="11525"/>
                  </a:cubicBezTo>
                  <a:cubicBezTo>
                    <a:pt x="13361" y="14071"/>
                    <a:pt x="16187" y="17759"/>
                    <a:pt x="19013" y="2144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3" name="Line"/>
            <p:cNvSpPr/>
            <p:nvPr/>
          </p:nvSpPr>
          <p:spPr>
            <a:xfrm>
              <a:off x="2142270" y="1129133"/>
              <a:ext cx="1471902" cy="86226"/>
            </a:xfrm>
            <a:custGeom>
              <a:avLst/>
              <a:gdLst/>
              <a:ahLst/>
              <a:cxnLst>
                <a:cxn ang="0">
                  <a:pos x="wd2" y="hd2"/>
                </a:cxn>
                <a:cxn ang="5400000">
                  <a:pos x="wd2" y="hd2"/>
                </a:cxn>
                <a:cxn ang="10800000">
                  <a:pos x="wd2" y="hd2"/>
                </a:cxn>
                <a:cxn ang="16200000">
                  <a:pos x="wd2" y="hd2"/>
                </a:cxn>
              </a:cxnLst>
              <a:rect l="0" t="0" r="r" b="b"/>
              <a:pathLst>
                <a:path w="21600" h="21300" fill="norm" stroke="1" extrusionOk="0">
                  <a:moveTo>
                    <a:pt x="0" y="21300"/>
                  </a:moveTo>
                  <a:cubicBezTo>
                    <a:pt x="1069" y="16500"/>
                    <a:pt x="2139" y="11700"/>
                    <a:pt x="3956" y="8100"/>
                  </a:cubicBezTo>
                  <a:cubicBezTo>
                    <a:pt x="5774" y="4500"/>
                    <a:pt x="8341" y="2100"/>
                    <a:pt x="10978" y="900"/>
                  </a:cubicBezTo>
                  <a:cubicBezTo>
                    <a:pt x="13616" y="-300"/>
                    <a:pt x="16325" y="-300"/>
                    <a:pt x="18107" y="900"/>
                  </a:cubicBezTo>
                  <a:cubicBezTo>
                    <a:pt x="19889" y="2100"/>
                    <a:pt x="20745" y="4500"/>
                    <a:pt x="21600" y="69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4" name="Line"/>
            <p:cNvSpPr/>
            <p:nvPr/>
          </p:nvSpPr>
          <p:spPr>
            <a:xfrm>
              <a:off x="2284456" y="1370806"/>
              <a:ext cx="491960" cy="471203"/>
            </a:xfrm>
            <a:custGeom>
              <a:avLst/>
              <a:gdLst/>
              <a:ahLst/>
              <a:cxnLst>
                <a:cxn ang="0">
                  <a:pos x="wd2" y="hd2"/>
                </a:cxn>
                <a:cxn ang="5400000">
                  <a:pos x="wd2" y="hd2"/>
                </a:cxn>
                <a:cxn ang="10800000">
                  <a:pos x="wd2" y="hd2"/>
                </a:cxn>
                <a:cxn ang="16200000">
                  <a:pos x="wd2" y="hd2"/>
                </a:cxn>
              </a:cxnLst>
              <a:rect l="0" t="0" r="r" b="b"/>
              <a:pathLst>
                <a:path w="21238" h="21600" fill="norm" stroke="1" extrusionOk="0">
                  <a:moveTo>
                    <a:pt x="153" y="21600"/>
                  </a:moveTo>
                  <a:cubicBezTo>
                    <a:pt x="-56" y="20487"/>
                    <a:pt x="-266" y="19373"/>
                    <a:pt x="1097" y="16144"/>
                  </a:cubicBezTo>
                  <a:cubicBezTo>
                    <a:pt x="2460" y="12915"/>
                    <a:pt x="5396" y="7571"/>
                    <a:pt x="7074" y="4342"/>
                  </a:cubicBezTo>
                  <a:cubicBezTo>
                    <a:pt x="8751" y="1113"/>
                    <a:pt x="9171" y="0"/>
                    <a:pt x="9800" y="0"/>
                  </a:cubicBezTo>
                  <a:cubicBezTo>
                    <a:pt x="10429" y="0"/>
                    <a:pt x="11268" y="1113"/>
                    <a:pt x="12631" y="3340"/>
                  </a:cubicBezTo>
                  <a:cubicBezTo>
                    <a:pt x="13994" y="5567"/>
                    <a:pt x="15882" y="8907"/>
                    <a:pt x="17140" y="11023"/>
                  </a:cubicBezTo>
                  <a:cubicBezTo>
                    <a:pt x="18398" y="13138"/>
                    <a:pt x="19027" y="14029"/>
                    <a:pt x="19761" y="14808"/>
                  </a:cubicBezTo>
                  <a:cubicBezTo>
                    <a:pt x="20495" y="15588"/>
                    <a:pt x="21334" y="16256"/>
                    <a:pt x="21229" y="16812"/>
                  </a:cubicBezTo>
                  <a:cubicBezTo>
                    <a:pt x="21124" y="17369"/>
                    <a:pt x="20076" y="17814"/>
                    <a:pt x="16616" y="18594"/>
                  </a:cubicBezTo>
                  <a:cubicBezTo>
                    <a:pt x="13155" y="19373"/>
                    <a:pt x="7284" y="20487"/>
                    <a:pt x="141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5" name="Line"/>
            <p:cNvSpPr/>
            <p:nvPr/>
          </p:nvSpPr>
          <p:spPr>
            <a:xfrm>
              <a:off x="2972947" y="1326167"/>
              <a:ext cx="393873" cy="659285"/>
            </a:xfrm>
            <a:custGeom>
              <a:avLst/>
              <a:gdLst/>
              <a:ahLst/>
              <a:cxnLst>
                <a:cxn ang="0">
                  <a:pos x="wd2" y="hd2"/>
                </a:cxn>
                <a:cxn ang="5400000">
                  <a:pos x="wd2" y="hd2"/>
                </a:cxn>
                <a:cxn ang="10800000">
                  <a:pos x="wd2" y="hd2"/>
                </a:cxn>
                <a:cxn ang="16200000">
                  <a:pos x="wd2" y="hd2"/>
                </a:cxn>
              </a:cxnLst>
              <a:rect l="0" t="0" r="r" b="b"/>
              <a:pathLst>
                <a:path w="21101" h="21398" fill="norm" stroke="1" extrusionOk="0">
                  <a:moveTo>
                    <a:pt x="0" y="5390"/>
                  </a:moveTo>
                  <a:cubicBezTo>
                    <a:pt x="260" y="9963"/>
                    <a:pt x="520" y="14535"/>
                    <a:pt x="911" y="17373"/>
                  </a:cubicBezTo>
                  <a:cubicBezTo>
                    <a:pt x="1301" y="20211"/>
                    <a:pt x="1822" y="21314"/>
                    <a:pt x="2342" y="21393"/>
                  </a:cubicBezTo>
                  <a:cubicBezTo>
                    <a:pt x="2863" y="21472"/>
                    <a:pt x="3383" y="20526"/>
                    <a:pt x="3383" y="17767"/>
                  </a:cubicBezTo>
                  <a:cubicBezTo>
                    <a:pt x="3383" y="15008"/>
                    <a:pt x="2863" y="10436"/>
                    <a:pt x="2472" y="7598"/>
                  </a:cubicBezTo>
                  <a:cubicBezTo>
                    <a:pt x="2082" y="4760"/>
                    <a:pt x="1822" y="3656"/>
                    <a:pt x="1561" y="2710"/>
                  </a:cubicBezTo>
                  <a:cubicBezTo>
                    <a:pt x="1301" y="1764"/>
                    <a:pt x="1041" y="976"/>
                    <a:pt x="1561" y="503"/>
                  </a:cubicBezTo>
                  <a:cubicBezTo>
                    <a:pt x="2082" y="30"/>
                    <a:pt x="3383" y="-128"/>
                    <a:pt x="5855" y="108"/>
                  </a:cubicBezTo>
                  <a:cubicBezTo>
                    <a:pt x="8328" y="345"/>
                    <a:pt x="11971" y="976"/>
                    <a:pt x="14704" y="1922"/>
                  </a:cubicBezTo>
                  <a:cubicBezTo>
                    <a:pt x="17436" y="2868"/>
                    <a:pt x="19258" y="4129"/>
                    <a:pt x="20299" y="5154"/>
                  </a:cubicBezTo>
                  <a:cubicBezTo>
                    <a:pt x="21340" y="6179"/>
                    <a:pt x="21600" y="6967"/>
                    <a:pt x="19648" y="7834"/>
                  </a:cubicBezTo>
                  <a:cubicBezTo>
                    <a:pt x="17696" y="8701"/>
                    <a:pt x="13533" y="9647"/>
                    <a:pt x="10280" y="10278"/>
                  </a:cubicBezTo>
                  <a:cubicBezTo>
                    <a:pt x="7027" y="10908"/>
                    <a:pt x="4684" y="11224"/>
                    <a:pt x="2342" y="1153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6" name="Line"/>
            <p:cNvSpPr/>
            <p:nvPr/>
          </p:nvSpPr>
          <p:spPr>
            <a:xfrm>
              <a:off x="4051369" y="1098772"/>
              <a:ext cx="14575" cy="437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7" name="Line"/>
            <p:cNvSpPr/>
            <p:nvPr/>
          </p:nvSpPr>
          <p:spPr>
            <a:xfrm>
              <a:off x="5071499" y="151509"/>
              <a:ext cx="58293" cy="7286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4608"/>
                    <a:pt x="14400" y="9216"/>
                    <a:pt x="18000" y="12816"/>
                  </a:cubicBezTo>
                  <a:cubicBezTo>
                    <a:pt x="21600" y="16416"/>
                    <a:pt x="21600" y="19008"/>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8" name="Line"/>
            <p:cNvSpPr/>
            <p:nvPr/>
          </p:nvSpPr>
          <p:spPr>
            <a:xfrm>
              <a:off x="5086071" y="17718"/>
              <a:ext cx="262036" cy="396111"/>
            </a:xfrm>
            <a:custGeom>
              <a:avLst/>
              <a:gdLst/>
              <a:ahLst/>
              <a:cxnLst>
                <a:cxn ang="0">
                  <a:pos x="wd2" y="hd2"/>
                </a:cxn>
                <a:cxn ang="5400000">
                  <a:pos x="wd2" y="hd2"/>
                </a:cxn>
                <a:cxn ang="10800000">
                  <a:pos x="wd2" y="hd2"/>
                </a:cxn>
                <a:cxn ang="16200000">
                  <a:pos x="wd2" y="hd2"/>
                </a:cxn>
              </a:cxnLst>
              <a:rect l="0" t="0" r="r" b="b"/>
              <a:pathLst>
                <a:path w="20806" h="21220" fill="norm" stroke="1" extrusionOk="0">
                  <a:moveTo>
                    <a:pt x="0" y="9509"/>
                  </a:moveTo>
                  <a:cubicBezTo>
                    <a:pt x="0" y="8208"/>
                    <a:pt x="0" y="6907"/>
                    <a:pt x="0" y="5215"/>
                  </a:cubicBezTo>
                  <a:cubicBezTo>
                    <a:pt x="0" y="3524"/>
                    <a:pt x="0" y="1442"/>
                    <a:pt x="2121" y="531"/>
                  </a:cubicBezTo>
                  <a:cubicBezTo>
                    <a:pt x="4243" y="-380"/>
                    <a:pt x="8486" y="-120"/>
                    <a:pt x="11957" y="1312"/>
                  </a:cubicBezTo>
                  <a:cubicBezTo>
                    <a:pt x="15429" y="2743"/>
                    <a:pt x="18129" y="5345"/>
                    <a:pt x="19671" y="7427"/>
                  </a:cubicBezTo>
                  <a:cubicBezTo>
                    <a:pt x="21214" y="9509"/>
                    <a:pt x="21600" y="11071"/>
                    <a:pt x="18129" y="13283"/>
                  </a:cubicBezTo>
                  <a:cubicBezTo>
                    <a:pt x="14657" y="15495"/>
                    <a:pt x="7329" y="18357"/>
                    <a:pt x="0" y="212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69" name="Line"/>
            <p:cNvSpPr/>
            <p:nvPr/>
          </p:nvSpPr>
          <p:spPr>
            <a:xfrm>
              <a:off x="5362964" y="588707"/>
              <a:ext cx="58294" cy="3789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0" name="Line"/>
            <p:cNvSpPr/>
            <p:nvPr/>
          </p:nvSpPr>
          <p:spPr>
            <a:xfrm>
              <a:off x="5945895" y="311815"/>
              <a:ext cx="14574" cy="43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6000"/>
                    <a:pt x="14400" y="12000"/>
                    <a:pt x="18000" y="15600"/>
                  </a:cubicBezTo>
                  <a:cubicBezTo>
                    <a:pt x="21600" y="19200"/>
                    <a:pt x="21600" y="20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1" name="Line"/>
            <p:cNvSpPr/>
            <p:nvPr/>
          </p:nvSpPr>
          <p:spPr>
            <a:xfrm>
              <a:off x="5785589" y="472121"/>
              <a:ext cx="437199" cy="1020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60" y="15429"/>
                    <a:pt x="6720" y="9257"/>
                    <a:pt x="10320" y="5657"/>
                  </a:cubicBezTo>
                  <a:cubicBezTo>
                    <a:pt x="13920" y="2057"/>
                    <a:pt x="17760" y="1029"/>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2" name="Line"/>
            <p:cNvSpPr/>
            <p:nvPr/>
          </p:nvSpPr>
          <p:spPr>
            <a:xfrm>
              <a:off x="6383093" y="0"/>
              <a:ext cx="297044" cy="839046"/>
            </a:xfrm>
            <a:custGeom>
              <a:avLst/>
              <a:gdLst/>
              <a:ahLst/>
              <a:cxnLst>
                <a:cxn ang="0">
                  <a:pos x="wd2" y="hd2"/>
                </a:cxn>
                <a:cxn ang="5400000">
                  <a:pos x="wd2" y="hd2"/>
                </a:cxn>
                <a:cxn ang="10800000">
                  <a:pos x="wd2" y="hd2"/>
                </a:cxn>
                <a:cxn ang="16200000">
                  <a:pos x="wd2" y="hd2"/>
                </a:cxn>
              </a:cxnLst>
              <a:rect l="0" t="0" r="r" b="b"/>
              <a:pathLst>
                <a:path w="21303" h="21441" fill="norm" stroke="1" extrusionOk="0">
                  <a:moveTo>
                    <a:pt x="0" y="3871"/>
                  </a:moveTo>
                  <a:cubicBezTo>
                    <a:pt x="348" y="7968"/>
                    <a:pt x="697" y="12065"/>
                    <a:pt x="1045" y="14423"/>
                  </a:cubicBezTo>
                  <a:cubicBezTo>
                    <a:pt x="1394" y="16782"/>
                    <a:pt x="1742" y="17402"/>
                    <a:pt x="1916" y="18023"/>
                  </a:cubicBezTo>
                  <a:cubicBezTo>
                    <a:pt x="2090" y="18644"/>
                    <a:pt x="2090" y="19265"/>
                    <a:pt x="2264" y="19947"/>
                  </a:cubicBezTo>
                  <a:cubicBezTo>
                    <a:pt x="2439" y="20630"/>
                    <a:pt x="2787" y="21375"/>
                    <a:pt x="2787" y="21437"/>
                  </a:cubicBezTo>
                  <a:cubicBezTo>
                    <a:pt x="2787" y="21499"/>
                    <a:pt x="2439" y="20878"/>
                    <a:pt x="2090" y="18830"/>
                  </a:cubicBezTo>
                  <a:cubicBezTo>
                    <a:pt x="1742" y="16782"/>
                    <a:pt x="1394" y="13306"/>
                    <a:pt x="1219" y="10265"/>
                  </a:cubicBezTo>
                  <a:cubicBezTo>
                    <a:pt x="1045" y="7223"/>
                    <a:pt x="1045" y="4616"/>
                    <a:pt x="1219" y="3002"/>
                  </a:cubicBezTo>
                  <a:cubicBezTo>
                    <a:pt x="1394" y="1389"/>
                    <a:pt x="1742" y="768"/>
                    <a:pt x="2787" y="396"/>
                  </a:cubicBezTo>
                  <a:cubicBezTo>
                    <a:pt x="3832" y="23"/>
                    <a:pt x="5574" y="-101"/>
                    <a:pt x="8013" y="85"/>
                  </a:cubicBezTo>
                  <a:cubicBezTo>
                    <a:pt x="10452" y="271"/>
                    <a:pt x="13587" y="768"/>
                    <a:pt x="16200" y="1699"/>
                  </a:cubicBezTo>
                  <a:cubicBezTo>
                    <a:pt x="18813" y="2630"/>
                    <a:pt x="20903" y="3996"/>
                    <a:pt x="21252" y="5299"/>
                  </a:cubicBezTo>
                  <a:cubicBezTo>
                    <a:pt x="21600" y="6602"/>
                    <a:pt x="20206" y="7844"/>
                    <a:pt x="16374" y="8899"/>
                  </a:cubicBezTo>
                  <a:cubicBezTo>
                    <a:pt x="12542" y="9954"/>
                    <a:pt x="6271" y="10823"/>
                    <a:pt x="0" y="1169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3" name="Line"/>
            <p:cNvSpPr/>
            <p:nvPr/>
          </p:nvSpPr>
          <p:spPr>
            <a:xfrm>
              <a:off x="6637921" y="574115"/>
              <a:ext cx="371824" cy="349778"/>
            </a:xfrm>
            <a:custGeom>
              <a:avLst/>
              <a:gdLst/>
              <a:ahLst/>
              <a:cxnLst>
                <a:cxn ang="0">
                  <a:pos x="wd2" y="hd2"/>
                </a:cxn>
                <a:cxn ang="5400000">
                  <a:pos x="wd2" y="hd2"/>
                </a:cxn>
                <a:cxn ang="10800000">
                  <a:pos x="wd2" y="hd2"/>
                </a:cxn>
                <a:cxn ang="16200000">
                  <a:pos x="wd2" y="hd2"/>
                </a:cxn>
              </a:cxnLst>
              <a:rect l="0" t="0" r="r" b="b"/>
              <a:pathLst>
                <a:path w="21472" h="21305" fill="norm" stroke="1" extrusionOk="0">
                  <a:moveTo>
                    <a:pt x="4641" y="5327"/>
                  </a:moveTo>
                  <a:cubicBezTo>
                    <a:pt x="4360" y="3847"/>
                    <a:pt x="4080" y="2368"/>
                    <a:pt x="5062" y="1332"/>
                  </a:cubicBezTo>
                  <a:cubicBezTo>
                    <a:pt x="6043" y="297"/>
                    <a:pt x="8288" y="-295"/>
                    <a:pt x="9550" y="149"/>
                  </a:cubicBezTo>
                  <a:cubicBezTo>
                    <a:pt x="10812" y="593"/>
                    <a:pt x="11093" y="2072"/>
                    <a:pt x="10812" y="4143"/>
                  </a:cubicBezTo>
                  <a:cubicBezTo>
                    <a:pt x="10532" y="6215"/>
                    <a:pt x="9690" y="8878"/>
                    <a:pt x="8147" y="11245"/>
                  </a:cubicBezTo>
                  <a:cubicBezTo>
                    <a:pt x="6604" y="13612"/>
                    <a:pt x="4360" y="15683"/>
                    <a:pt x="2677" y="17310"/>
                  </a:cubicBezTo>
                  <a:cubicBezTo>
                    <a:pt x="994" y="18938"/>
                    <a:pt x="-128" y="20121"/>
                    <a:pt x="12" y="20713"/>
                  </a:cubicBezTo>
                  <a:cubicBezTo>
                    <a:pt x="153" y="21305"/>
                    <a:pt x="1555" y="21305"/>
                    <a:pt x="5342" y="21305"/>
                  </a:cubicBezTo>
                  <a:cubicBezTo>
                    <a:pt x="9129" y="21305"/>
                    <a:pt x="15301" y="21305"/>
                    <a:pt x="21472" y="2130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4" name="Line"/>
            <p:cNvSpPr/>
            <p:nvPr/>
          </p:nvSpPr>
          <p:spPr>
            <a:xfrm>
              <a:off x="5056925" y="1201618"/>
              <a:ext cx="2200566" cy="115754"/>
            </a:xfrm>
            <a:custGeom>
              <a:avLst/>
              <a:gdLst/>
              <a:ahLst/>
              <a:cxnLst>
                <a:cxn ang="0">
                  <a:pos x="wd2" y="hd2"/>
                </a:cxn>
                <a:cxn ang="5400000">
                  <a:pos x="wd2" y="hd2"/>
                </a:cxn>
                <a:cxn ang="10800000">
                  <a:pos x="wd2" y="hd2"/>
                </a:cxn>
                <a:cxn ang="16200000">
                  <a:pos x="wd2" y="hd2"/>
                </a:cxn>
              </a:cxnLst>
              <a:rect l="0" t="0" r="r" b="b"/>
              <a:pathLst>
                <a:path w="21600" h="21446" fill="norm" stroke="1" extrusionOk="0">
                  <a:moveTo>
                    <a:pt x="0" y="21446"/>
                  </a:moveTo>
                  <a:cubicBezTo>
                    <a:pt x="1430" y="16046"/>
                    <a:pt x="2861" y="10646"/>
                    <a:pt x="4458" y="7046"/>
                  </a:cubicBezTo>
                  <a:cubicBezTo>
                    <a:pt x="6056" y="3446"/>
                    <a:pt x="7820" y="1646"/>
                    <a:pt x="9775" y="746"/>
                  </a:cubicBezTo>
                  <a:cubicBezTo>
                    <a:pt x="11730" y="-154"/>
                    <a:pt x="13875" y="-154"/>
                    <a:pt x="15878" y="296"/>
                  </a:cubicBezTo>
                  <a:cubicBezTo>
                    <a:pt x="17881" y="746"/>
                    <a:pt x="19740" y="1646"/>
                    <a:pt x="21600" y="254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5" name="Line"/>
            <p:cNvSpPr/>
            <p:nvPr/>
          </p:nvSpPr>
          <p:spPr>
            <a:xfrm>
              <a:off x="5279507" y="1569353"/>
              <a:ext cx="529743" cy="429465"/>
            </a:xfrm>
            <a:custGeom>
              <a:avLst/>
              <a:gdLst/>
              <a:ahLst/>
              <a:cxnLst>
                <a:cxn ang="0">
                  <a:pos x="wd2" y="hd2"/>
                </a:cxn>
                <a:cxn ang="5400000">
                  <a:pos x="wd2" y="hd2"/>
                </a:cxn>
                <a:cxn ang="10800000">
                  <a:pos x="wd2" y="hd2"/>
                </a:cxn>
                <a:cxn ang="16200000">
                  <a:pos x="wd2" y="hd2"/>
                </a:cxn>
              </a:cxnLst>
              <a:rect l="0" t="0" r="r" b="b"/>
              <a:pathLst>
                <a:path w="21221" h="20985" fill="norm" stroke="1" extrusionOk="0">
                  <a:moveTo>
                    <a:pt x="16770" y="6202"/>
                  </a:moveTo>
                  <a:cubicBezTo>
                    <a:pt x="16964" y="4303"/>
                    <a:pt x="17159" y="2404"/>
                    <a:pt x="16478" y="1218"/>
                  </a:cubicBezTo>
                  <a:cubicBezTo>
                    <a:pt x="15797" y="31"/>
                    <a:pt x="14240" y="-444"/>
                    <a:pt x="11710" y="505"/>
                  </a:cubicBezTo>
                  <a:cubicBezTo>
                    <a:pt x="9181" y="1455"/>
                    <a:pt x="5678" y="3829"/>
                    <a:pt x="3440" y="7033"/>
                  </a:cubicBezTo>
                  <a:cubicBezTo>
                    <a:pt x="1202" y="10237"/>
                    <a:pt x="229" y="14272"/>
                    <a:pt x="35" y="16765"/>
                  </a:cubicBezTo>
                  <a:cubicBezTo>
                    <a:pt x="-160" y="19257"/>
                    <a:pt x="424" y="20207"/>
                    <a:pt x="2564" y="20681"/>
                  </a:cubicBezTo>
                  <a:cubicBezTo>
                    <a:pt x="4705" y="21156"/>
                    <a:pt x="8402" y="21156"/>
                    <a:pt x="11613" y="20088"/>
                  </a:cubicBezTo>
                  <a:cubicBezTo>
                    <a:pt x="14824" y="19020"/>
                    <a:pt x="17548" y="16883"/>
                    <a:pt x="19202" y="14985"/>
                  </a:cubicBezTo>
                  <a:cubicBezTo>
                    <a:pt x="20856" y="13086"/>
                    <a:pt x="21440" y="11424"/>
                    <a:pt x="21148" y="9763"/>
                  </a:cubicBezTo>
                  <a:cubicBezTo>
                    <a:pt x="20856" y="8101"/>
                    <a:pt x="19689" y="6440"/>
                    <a:pt x="17645" y="5965"/>
                  </a:cubicBezTo>
                  <a:cubicBezTo>
                    <a:pt x="15602" y="5490"/>
                    <a:pt x="12683" y="6202"/>
                    <a:pt x="9764" y="69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6" name="Line"/>
            <p:cNvSpPr/>
            <p:nvPr/>
          </p:nvSpPr>
          <p:spPr>
            <a:xfrm>
              <a:off x="5523270" y="1827435"/>
              <a:ext cx="174881" cy="3351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5948"/>
                    <a:pt x="10800" y="11896"/>
                    <a:pt x="14400" y="15496"/>
                  </a:cubicBezTo>
                  <a:cubicBezTo>
                    <a:pt x="18000" y="19096"/>
                    <a:pt x="19800" y="20348"/>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7" name="Line"/>
            <p:cNvSpPr/>
            <p:nvPr/>
          </p:nvSpPr>
          <p:spPr>
            <a:xfrm>
              <a:off x="6120774" y="1725422"/>
              <a:ext cx="58294" cy="3351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5948"/>
                    <a:pt x="3600" y="11896"/>
                    <a:pt x="7200" y="15496"/>
                  </a:cubicBezTo>
                  <a:cubicBezTo>
                    <a:pt x="10800" y="19096"/>
                    <a:pt x="16200" y="20348"/>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8" name="Line"/>
            <p:cNvSpPr/>
            <p:nvPr/>
          </p:nvSpPr>
          <p:spPr>
            <a:xfrm>
              <a:off x="6033335" y="1871155"/>
              <a:ext cx="247746"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847" y="14400"/>
                    <a:pt x="1694" y="7200"/>
                    <a:pt x="3176" y="3600"/>
                  </a:cubicBezTo>
                  <a:cubicBezTo>
                    <a:pt x="4659" y="0"/>
                    <a:pt x="6776" y="0"/>
                    <a:pt x="9953" y="0"/>
                  </a:cubicBezTo>
                  <a:cubicBezTo>
                    <a:pt x="13129" y="0"/>
                    <a:pt x="17365"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79" name="Line"/>
            <p:cNvSpPr/>
            <p:nvPr/>
          </p:nvSpPr>
          <p:spPr>
            <a:xfrm>
              <a:off x="6459332" y="1517455"/>
              <a:ext cx="494656" cy="486458"/>
            </a:xfrm>
            <a:custGeom>
              <a:avLst/>
              <a:gdLst/>
              <a:ahLst/>
              <a:cxnLst>
                <a:cxn ang="0">
                  <a:pos x="wd2" y="hd2"/>
                </a:cxn>
                <a:cxn ang="5400000">
                  <a:pos x="wd2" y="hd2"/>
                </a:cxn>
                <a:cxn ang="10800000">
                  <a:pos x="wd2" y="hd2"/>
                </a:cxn>
                <a:cxn ang="16200000">
                  <a:pos x="wd2" y="hd2"/>
                </a:cxn>
              </a:cxnLst>
              <a:rect l="0" t="0" r="r" b="b"/>
              <a:pathLst>
                <a:path w="21149" h="20798" fill="norm" stroke="1" extrusionOk="0">
                  <a:moveTo>
                    <a:pt x="15433" y="6399"/>
                  </a:moveTo>
                  <a:cubicBezTo>
                    <a:pt x="16056" y="5361"/>
                    <a:pt x="16679" y="4322"/>
                    <a:pt x="16990" y="3284"/>
                  </a:cubicBezTo>
                  <a:cubicBezTo>
                    <a:pt x="17302" y="2245"/>
                    <a:pt x="17302" y="1207"/>
                    <a:pt x="16679" y="584"/>
                  </a:cubicBezTo>
                  <a:cubicBezTo>
                    <a:pt x="16056" y="-39"/>
                    <a:pt x="14810" y="-247"/>
                    <a:pt x="12421" y="376"/>
                  </a:cubicBezTo>
                  <a:cubicBezTo>
                    <a:pt x="10033" y="999"/>
                    <a:pt x="6502" y="2453"/>
                    <a:pt x="3906" y="4634"/>
                  </a:cubicBezTo>
                  <a:cubicBezTo>
                    <a:pt x="1310" y="6815"/>
                    <a:pt x="-352" y="9722"/>
                    <a:pt x="63" y="12734"/>
                  </a:cubicBezTo>
                  <a:cubicBezTo>
                    <a:pt x="479" y="15745"/>
                    <a:pt x="2971" y="18861"/>
                    <a:pt x="6190" y="20107"/>
                  </a:cubicBezTo>
                  <a:cubicBezTo>
                    <a:pt x="9410" y="21353"/>
                    <a:pt x="13356" y="20730"/>
                    <a:pt x="16263" y="19691"/>
                  </a:cubicBezTo>
                  <a:cubicBezTo>
                    <a:pt x="19171" y="18653"/>
                    <a:pt x="21040" y="17199"/>
                    <a:pt x="21144" y="14915"/>
                  </a:cubicBezTo>
                  <a:cubicBezTo>
                    <a:pt x="21248" y="12630"/>
                    <a:pt x="19586" y="9515"/>
                    <a:pt x="16263" y="8268"/>
                  </a:cubicBezTo>
                  <a:cubicBezTo>
                    <a:pt x="12940" y="7022"/>
                    <a:pt x="7956" y="7645"/>
                    <a:pt x="2971" y="82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0" name="Line"/>
            <p:cNvSpPr/>
            <p:nvPr/>
          </p:nvSpPr>
          <p:spPr>
            <a:xfrm>
              <a:off x="6703705" y="1842008"/>
              <a:ext cx="233173" cy="26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950" y="5600"/>
                    <a:pt x="9900" y="11200"/>
                    <a:pt x="13500" y="14800"/>
                  </a:cubicBezTo>
                  <a:cubicBezTo>
                    <a:pt x="17100" y="18400"/>
                    <a:pt x="19350" y="200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1" name="Line"/>
            <p:cNvSpPr/>
            <p:nvPr/>
          </p:nvSpPr>
          <p:spPr>
            <a:xfrm>
              <a:off x="7196603" y="1846866"/>
              <a:ext cx="279487" cy="276987"/>
            </a:xfrm>
            <a:custGeom>
              <a:avLst/>
              <a:gdLst/>
              <a:ahLst/>
              <a:cxnLst>
                <a:cxn ang="0">
                  <a:pos x="wd2" y="hd2"/>
                </a:cxn>
                <a:cxn ang="5400000">
                  <a:pos x="wd2" y="hd2"/>
                </a:cxn>
                <a:cxn ang="10800000">
                  <a:pos x="wd2" y="hd2"/>
                </a:cxn>
                <a:cxn ang="16200000">
                  <a:pos x="wd2" y="hd2"/>
                </a:cxn>
              </a:cxnLst>
              <a:rect l="0" t="0" r="r" b="b"/>
              <a:pathLst>
                <a:path w="21426" h="21235" fill="norm" stroke="1" extrusionOk="0">
                  <a:moveTo>
                    <a:pt x="198" y="2979"/>
                  </a:moveTo>
                  <a:cubicBezTo>
                    <a:pt x="1688" y="1490"/>
                    <a:pt x="3178" y="0"/>
                    <a:pt x="4481" y="0"/>
                  </a:cubicBezTo>
                  <a:cubicBezTo>
                    <a:pt x="5785" y="0"/>
                    <a:pt x="6902" y="1490"/>
                    <a:pt x="7460" y="3166"/>
                  </a:cubicBezTo>
                  <a:cubicBezTo>
                    <a:pt x="8019" y="4841"/>
                    <a:pt x="8019" y="6703"/>
                    <a:pt x="7460" y="8566"/>
                  </a:cubicBezTo>
                  <a:cubicBezTo>
                    <a:pt x="6902" y="10428"/>
                    <a:pt x="5785" y="12290"/>
                    <a:pt x="4109" y="14338"/>
                  </a:cubicBezTo>
                  <a:cubicBezTo>
                    <a:pt x="2433" y="16386"/>
                    <a:pt x="198" y="18621"/>
                    <a:pt x="12" y="19924"/>
                  </a:cubicBezTo>
                  <a:cubicBezTo>
                    <a:pt x="-174" y="21228"/>
                    <a:pt x="1688" y="21600"/>
                    <a:pt x="5598" y="20855"/>
                  </a:cubicBezTo>
                  <a:cubicBezTo>
                    <a:pt x="9509" y="20110"/>
                    <a:pt x="15467" y="18248"/>
                    <a:pt x="21426" y="163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2" name="Line"/>
            <p:cNvSpPr/>
            <p:nvPr/>
          </p:nvSpPr>
          <p:spPr>
            <a:xfrm>
              <a:off x="1340740" y="3445068"/>
              <a:ext cx="262321"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483" name="Line"/>
            <p:cNvSpPr/>
            <p:nvPr/>
          </p:nvSpPr>
          <p:spPr>
            <a:xfrm>
              <a:off x="1253301" y="3649095"/>
              <a:ext cx="364333" cy="145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0"/>
                    <a:pt x="11520" y="0"/>
                    <a:pt x="15120" y="3600"/>
                  </a:cubicBezTo>
                  <a:cubicBezTo>
                    <a:pt x="18720" y="7200"/>
                    <a:pt x="2016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4" name="Line"/>
            <p:cNvSpPr/>
            <p:nvPr/>
          </p:nvSpPr>
          <p:spPr>
            <a:xfrm>
              <a:off x="2166224" y="3080737"/>
              <a:ext cx="296660" cy="859824"/>
            </a:xfrm>
            <a:custGeom>
              <a:avLst/>
              <a:gdLst/>
              <a:ahLst/>
              <a:cxnLst>
                <a:cxn ang="0">
                  <a:pos x="wd2" y="hd2"/>
                </a:cxn>
                <a:cxn ang="5400000">
                  <a:pos x="wd2" y="hd2"/>
                </a:cxn>
                <a:cxn ang="10800000">
                  <a:pos x="wd2" y="hd2"/>
                </a:cxn>
                <a:cxn ang="16200000">
                  <a:pos x="wd2" y="hd2"/>
                </a:cxn>
              </a:cxnLst>
              <a:rect l="0" t="0" r="r" b="b"/>
              <a:pathLst>
                <a:path w="21276" h="21600" fill="norm" stroke="1" extrusionOk="0">
                  <a:moveTo>
                    <a:pt x="21276" y="0"/>
                  </a:moveTo>
                  <a:cubicBezTo>
                    <a:pt x="16399" y="1464"/>
                    <a:pt x="11521" y="2929"/>
                    <a:pt x="7341" y="5369"/>
                  </a:cubicBezTo>
                  <a:cubicBezTo>
                    <a:pt x="3160" y="7810"/>
                    <a:pt x="-324" y="11227"/>
                    <a:pt x="24" y="14095"/>
                  </a:cubicBezTo>
                  <a:cubicBezTo>
                    <a:pt x="373" y="16963"/>
                    <a:pt x="4553" y="19281"/>
                    <a:pt x="873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5" name="Line"/>
            <p:cNvSpPr/>
            <p:nvPr/>
          </p:nvSpPr>
          <p:spPr>
            <a:xfrm>
              <a:off x="2544819" y="3265642"/>
              <a:ext cx="326117" cy="466976"/>
            </a:xfrm>
            <a:custGeom>
              <a:avLst/>
              <a:gdLst/>
              <a:ahLst/>
              <a:cxnLst>
                <a:cxn ang="0">
                  <a:pos x="wd2" y="hd2"/>
                </a:cxn>
                <a:cxn ang="5400000">
                  <a:pos x="wd2" y="hd2"/>
                </a:cxn>
                <a:cxn ang="10800000">
                  <a:pos x="wd2" y="hd2"/>
                </a:cxn>
                <a:cxn ang="16200000">
                  <a:pos x="wd2" y="hd2"/>
                </a:cxn>
              </a:cxnLst>
              <a:rect l="0" t="0" r="r" b="b"/>
              <a:pathLst>
                <a:path w="21016" h="21188" fill="norm" stroke="1" extrusionOk="0">
                  <a:moveTo>
                    <a:pt x="5990" y="8142"/>
                  </a:moveTo>
                  <a:cubicBezTo>
                    <a:pt x="4738" y="7480"/>
                    <a:pt x="3486" y="6819"/>
                    <a:pt x="2703" y="5937"/>
                  </a:cubicBezTo>
                  <a:cubicBezTo>
                    <a:pt x="1920" y="5056"/>
                    <a:pt x="1607" y="3954"/>
                    <a:pt x="2703" y="2852"/>
                  </a:cubicBezTo>
                  <a:cubicBezTo>
                    <a:pt x="3799" y="1750"/>
                    <a:pt x="6303" y="648"/>
                    <a:pt x="8338" y="207"/>
                  </a:cubicBezTo>
                  <a:cubicBezTo>
                    <a:pt x="10372" y="-234"/>
                    <a:pt x="11938" y="-14"/>
                    <a:pt x="12877" y="1309"/>
                  </a:cubicBezTo>
                  <a:cubicBezTo>
                    <a:pt x="13816" y="2631"/>
                    <a:pt x="14129" y="5056"/>
                    <a:pt x="12094" y="8142"/>
                  </a:cubicBezTo>
                  <a:cubicBezTo>
                    <a:pt x="10059" y="11227"/>
                    <a:pt x="5677" y="14974"/>
                    <a:pt x="3016" y="17399"/>
                  </a:cubicBezTo>
                  <a:cubicBezTo>
                    <a:pt x="355" y="19823"/>
                    <a:pt x="-584" y="20925"/>
                    <a:pt x="355" y="21146"/>
                  </a:cubicBezTo>
                  <a:cubicBezTo>
                    <a:pt x="1294" y="21366"/>
                    <a:pt x="4112" y="20705"/>
                    <a:pt x="7868" y="19823"/>
                  </a:cubicBezTo>
                  <a:cubicBezTo>
                    <a:pt x="11625" y="18942"/>
                    <a:pt x="16320" y="17839"/>
                    <a:pt x="21016" y="1673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6" name="Line"/>
            <p:cNvSpPr/>
            <p:nvPr/>
          </p:nvSpPr>
          <p:spPr>
            <a:xfrm>
              <a:off x="3016667" y="3182749"/>
              <a:ext cx="188660" cy="786958"/>
            </a:xfrm>
            <a:custGeom>
              <a:avLst/>
              <a:gdLst/>
              <a:ahLst/>
              <a:cxnLst>
                <a:cxn ang="0">
                  <a:pos x="wd2" y="hd2"/>
                </a:cxn>
                <a:cxn ang="5400000">
                  <a:pos x="wd2" y="hd2"/>
                </a:cxn>
                <a:cxn ang="10800000">
                  <a:pos x="wd2" y="hd2"/>
                </a:cxn>
                <a:cxn ang="16200000">
                  <a:pos x="wd2" y="hd2"/>
                </a:cxn>
              </a:cxnLst>
              <a:rect l="0" t="0" r="r" b="b"/>
              <a:pathLst>
                <a:path w="19973" h="21600" fill="norm" stroke="1" extrusionOk="0">
                  <a:moveTo>
                    <a:pt x="1543" y="0"/>
                  </a:moveTo>
                  <a:cubicBezTo>
                    <a:pt x="6171" y="933"/>
                    <a:pt x="10800" y="1867"/>
                    <a:pt x="14657" y="4000"/>
                  </a:cubicBezTo>
                  <a:cubicBezTo>
                    <a:pt x="18514" y="6133"/>
                    <a:pt x="21600" y="9467"/>
                    <a:pt x="19029" y="12600"/>
                  </a:cubicBezTo>
                  <a:cubicBezTo>
                    <a:pt x="16457" y="15733"/>
                    <a:pt x="8229" y="18667"/>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7" name="Line"/>
            <p:cNvSpPr/>
            <p:nvPr/>
          </p:nvSpPr>
          <p:spPr>
            <a:xfrm>
              <a:off x="3657891" y="3619947"/>
              <a:ext cx="58294"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488" name="Line"/>
            <p:cNvSpPr/>
            <p:nvPr/>
          </p:nvSpPr>
          <p:spPr>
            <a:xfrm>
              <a:off x="4591528" y="2937735"/>
              <a:ext cx="377978" cy="551054"/>
            </a:xfrm>
            <a:custGeom>
              <a:avLst/>
              <a:gdLst/>
              <a:ahLst/>
              <a:cxnLst>
                <a:cxn ang="0">
                  <a:pos x="wd2" y="hd2"/>
                </a:cxn>
                <a:cxn ang="5400000">
                  <a:pos x="wd2" y="hd2"/>
                </a:cxn>
                <a:cxn ang="10800000">
                  <a:pos x="wd2" y="hd2"/>
                </a:cxn>
                <a:cxn ang="16200000">
                  <a:pos x="wd2" y="hd2"/>
                </a:cxn>
              </a:cxnLst>
              <a:rect l="0" t="0" r="r" b="b"/>
              <a:pathLst>
                <a:path w="21008" h="21307" fill="norm" stroke="1" extrusionOk="0">
                  <a:moveTo>
                    <a:pt x="12907" y="3839"/>
                  </a:moveTo>
                  <a:cubicBezTo>
                    <a:pt x="13987" y="2149"/>
                    <a:pt x="15067" y="458"/>
                    <a:pt x="15202" y="83"/>
                  </a:cubicBezTo>
                  <a:cubicBezTo>
                    <a:pt x="15337" y="-293"/>
                    <a:pt x="14527" y="646"/>
                    <a:pt x="12502" y="2337"/>
                  </a:cubicBezTo>
                  <a:cubicBezTo>
                    <a:pt x="10477" y="4027"/>
                    <a:pt x="7237" y="6469"/>
                    <a:pt x="5077" y="8065"/>
                  </a:cubicBezTo>
                  <a:cubicBezTo>
                    <a:pt x="2917" y="9662"/>
                    <a:pt x="1837" y="10413"/>
                    <a:pt x="1027" y="11258"/>
                  </a:cubicBezTo>
                  <a:cubicBezTo>
                    <a:pt x="217" y="12104"/>
                    <a:pt x="-323" y="13043"/>
                    <a:pt x="217" y="13512"/>
                  </a:cubicBezTo>
                  <a:cubicBezTo>
                    <a:pt x="757" y="13982"/>
                    <a:pt x="2377" y="13982"/>
                    <a:pt x="5212" y="13888"/>
                  </a:cubicBezTo>
                  <a:cubicBezTo>
                    <a:pt x="8047" y="13794"/>
                    <a:pt x="12097" y="13606"/>
                    <a:pt x="14797" y="13324"/>
                  </a:cubicBezTo>
                  <a:cubicBezTo>
                    <a:pt x="17497" y="13043"/>
                    <a:pt x="18847" y="12667"/>
                    <a:pt x="19792" y="12010"/>
                  </a:cubicBezTo>
                  <a:cubicBezTo>
                    <a:pt x="20737" y="11352"/>
                    <a:pt x="21277" y="10413"/>
                    <a:pt x="20872" y="10037"/>
                  </a:cubicBezTo>
                  <a:cubicBezTo>
                    <a:pt x="20467" y="9662"/>
                    <a:pt x="19117" y="9850"/>
                    <a:pt x="18037" y="10695"/>
                  </a:cubicBezTo>
                  <a:cubicBezTo>
                    <a:pt x="16957" y="11540"/>
                    <a:pt x="16147" y="13043"/>
                    <a:pt x="16417" y="14921"/>
                  </a:cubicBezTo>
                  <a:cubicBezTo>
                    <a:pt x="16687" y="16799"/>
                    <a:pt x="18037" y="19053"/>
                    <a:pt x="19387" y="2130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89" name="Line"/>
            <p:cNvSpPr/>
            <p:nvPr/>
          </p:nvSpPr>
          <p:spPr>
            <a:xfrm>
              <a:off x="5149513" y="3051590"/>
              <a:ext cx="286319" cy="303871"/>
            </a:xfrm>
            <a:custGeom>
              <a:avLst/>
              <a:gdLst/>
              <a:ahLst/>
              <a:cxnLst>
                <a:cxn ang="0">
                  <a:pos x="wd2" y="hd2"/>
                </a:cxn>
                <a:cxn ang="5400000">
                  <a:pos x="wd2" y="hd2"/>
                </a:cxn>
                <a:cxn ang="10800000">
                  <a:pos x="wd2" y="hd2"/>
                </a:cxn>
                <a:cxn ang="16200000">
                  <a:pos x="wd2" y="hd2"/>
                </a:cxn>
              </a:cxnLst>
              <a:rect l="0" t="0" r="r" b="b"/>
              <a:pathLst>
                <a:path w="21218" h="21447" fill="norm" stroke="1" extrusionOk="0">
                  <a:moveTo>
                    <a:pt x="21218" y="2057"/>
                  </a:moveTo>
                  <a:cubicBezTo>
                    <a:pt x="16898" y="2057"/>
                    <a:pt x="12578" y="2057"/>
                    <a:pt x="8978" y="3257"/>
                  </a:cubicBezTo>
                  <a:cubicBezTo>
                    <a:pt x="5378" y="4457"/>
                    <a:pt x="2498" y="6857"/>
                    <a:pt x="1058" y="9771"/>
                  </a:cubicBezTo>
                  <a:cubicBezTo>
                    <a:pt x="-382" y="12686"/>
                    <a:pt x="-382" y="16114"/>
                    <a:pt x="1238" y="18343"/>
                  </a:cubicBezTo>
                  <a:cubicBezTo>
                    <a:pt x="2858" y="20571"/>
                    <a:pt x="6098" y="21600"/>
                    <a:pt x="9338" y="21429"/>
                  </a:cubicBezTo>
                  <a:cubicBezTo>
                    <a:pt x="12578" y="21257"/>
                    <a:pt x="15818" y="19886"/>
                    <a:pt x="17978" y="16971"/>
                  </a:cubicBezTo>
                  <a:cubicBezTo>
                    <a:pt x="20138" y="14057"/>
                    <a:pt x="21218" y="9600"/>
                    <a:pt x="21218" y="6514"/>
                  </a:cubicBezTo>
                  <a:cubicBezTo>
                    <a:pt x="21218" y="3429"/>
                    <a:pt x="20138" y="1714"/>
                    <a:pt x="19418" y="857"/>
                  </a:cubicBezTo>
                  <a:cubicBezTo>
                    <a:pt x="18698" y="0"/>
                    <a:pt x="18338" y="0"/>
                    <a:pt x="17978"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0" name="Line"/>
            <p:cNvSpPr/>
            <p:nvPr/>
          </p:nvSpPr>
          <p:spPr>
            <a:xfrm>
              <a:off x="6149920" y="2847564"/>
              <a:ext cx="22508" cy="539213"/>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12960" y="0"/>
                  </a:moveTo>
                  <a:cubicBezTo>
                    <a:pt x="17280" y="5449"/>
                    <a:pt x="21600" y="10897"/>
                    <a:pt x="19440" y="14497"/>
                  </a:cubicBezTo>
                  <a:cubicBezTo>
                    <a:pt x="17280" y="18097"/>
                    <a:pt x="8640" y="1984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1" name="Line"/>
            <p:cNvSpPr/>
            <p:nvPr/>
          </p:nvSpPr>
          <p:spPr>
            <a:xfrm>
              <a:off x="5989615" y="3124456"/>
              <a:ext cx="495492" cy="582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35" y="14400"/>
                    <a:pt x="1271" y="7200"/>
                    <a:pt x="4871" y="3600"/>
                  </a:cubicBezTo>
                  <a:cubicBezTo>
                    <a:pt x="8471" y="0"/>
                    <a:pt x="15035"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2" name="Line"/>
            <p:cNvSpPr/>
            <p:nvPr/>
          </p:nvSpPr>
          <p:spPr>
            <a:xfrm>
              <a:off x="6619585" y="2822323"/>
              <a:ext cx="608759" cy="577554"/>
            </a:xfrm>
            <a:custGeom>
              <a:avLst/>
              <a:gdLst/>
              <a:ahLst/>
              <a:cxnLst>
                <a:cxn ang="0">
                  <a:pos x="wd2" y="hd2"/>
                </a:cxn>
                <a:cxn ang="5400000">
                  <a:pos x="wd2" y="hd2"/>
                </a:cxn>
                <a:cxn ang="10800000">
                  <a:pos x="wd2" y="hd2"/>
                </a:cxn>
                <a:cxn ang="16200000">
                  <a:pos x="wd2" y="hd2"/>
                </a:cxn>
              </a:cxnLst>
              <a:rect l="0" t="0" r="r" b="b"/>
              <a:pathLst>
                <a:path w="21483" h="21401" fill="norm" stroke="1" extrusionOk="0">
                  <a:moveTo>
                    <a:pt x="21483" y="935"/>
                  </a:moveTo>
                  <a:cubicBezTo>
                    <a:pt x="20797" y="395"/>
                    <a:pt x="20112" y="-145"/>
                    <a:pt x="18483" y="35"/>
                  </a:cubicBezTo>
                  <a:cubicBezTo>
                    <a:pt x="16854" y="215"/>
                    <a:pt x="14283" y="1115"/>
                    <a:pt x="11454" y="3185"/>
                  </a:cubicBezTo>
                  <a:cubicBezTo>
                    <a:pt x="8626" y="5255"/>
                    <a:pt x="5540" y="8495"/>
                    <a:pt x="3569" y="11105"/>
                  </a:cubicBezTo>
                  <a:cubicBezTo>
                    <a:pt x="1597" y="13715"/>
                    <a:pt x="740" y="15695"/>
                    <a:pt x="312" y="17135"/>
                  </a:cubicBezTo>
                  <a:cubicBezTo>
                    <a:pt x="-117" y="18575"/>
                    <a:pt x="-117" y="19475"/>
                    <a:pt x="397" y="20105"/>
                  </a:cubicBezTo>
                  <a:cubicBezTo>
                    <a:pt x="912" y="20735"/>
                    <a:pt x="1940" y="21095"/>
                    <a:pt x="3312" y="21275"/>
                  </a:cubicBezTo>
                  <a:cubicBezTo>
                    <a:pt x="4683" y="21455"/>
                    <a:pt x="6397" y="21455"/>
                    <a:pt x="7683" y="21185"/>
                  </a:cubicBezTo>
                  <a:cubicBezTo>
                    <a:pt x="8969" y="20915"/>
                    <a:pt x="9826" y="20375"/>
                    <a:pt x="10426" y="19655"/>
                  </a:cubicBezTo>
                  <a:cubicBezTo>
                    <a:pt x="11026" y="18935"/>
                    <a:pt x="11369" y="18035"/>
                    <a:pt x="11112" y="16505"/>
                  </a:cubicBezTo>
                  <a:cubicBezTo>
                    <a:pt x="10854" y="14975"/>
                    <a:pt x="9997" y="12815"/>
                    <a:pt x="8626" y="12005"/>
                  </a:cubicBezTo>
                  <a:cubicBezTo>
                    <a:pt x="7254" y="11195"/>
                    <a:pt x="5369" y="11735"/>
                    <a:pt x="3483" y="122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3" name="Line"/>
            <p:cNvSpPr/>
            <p:nvPr/>
          </p:nvSpPr>
          <p:spPr>
            <a:xfrm>
              <a:off x="7072222" y="3053763"/>
              <a:ext cx="314140" cy="337871"/>
            </a:xfrm>
            <a:custGeom>
              <a:avLst/>
              <a:gdLst/>
              <a:ahLst/>
              <a:cxnLst>
                <a:cxn ang="0">
                  <a:pos x="wd2" y="hd2"/>
                </a:cxn>
                <a:cxn ang="5400000">
                  <a:pos x="wd2" y="hd2"/>
                </a:cxn>
                <a:cxn ang="10800000">
                  <a:pos x="wd2" y="hd2"/>
                </a:cxn>
                <a:cxn ang="16200000">
                  <a:pos x="wd2" y="hd2"/>
                </a:cxn>
              </a:cxnLst>
              <a:rect l="0" t="0" r="r" b="b"/>
              <a:pathLst>
                <a:path w="21164" h="21462" fill="norm" stroke="1" extrusionOk="0">
                  <a:moveTo>
                    <a:pt x="14445" y="2639"/>
                  </a:moveTo>
                  <a:cubicBezTo>
                    <a:pt x="13463" y="1405"/>
                    <a:pt x="12482" y="171"/>
                    <a:pt x="11336" y="16"/>
                  </a:cubicBezTo>
                  <a:cubicBezTo>
                    <a:pt x="10191" y="-138"/>
                    <a:pt x="8882" y="788"/>
                    <a:pt x="6918" y="3565"/>
                  </a:cubicBezTo>
                  <a:cubicBezTo>
                    <a:pt x="4954" y="6342"/>
                    <a:pt x="2336" y="10971"/>
                    <a:pt x="1027" y="14056"/>
                  </a:cubicBezTo>
                  <a:cubicBezTo>
                    <a:pt x="-282" y="17142"/>
                    <a:pt x="-282" y="18685"/>
                    <a:pt x="700" y="19765"/>
                  </a:cubicBezTo>
                  <a:cubicBezTo>
                    <a:pt x="1682" y="20845"/>
                    <a:pt x="3645" y="21462"/>
                    <a:pt x="6591" y="21462"/>
                  </a:cubicBezTo>
                  <a:cubicBezTo>
                    <a:pt x="9536" y="21462"/>
                    <a:pt x="13463" y="20845"/>
                    <a:pt x="16409" y="18993"/>
                  </a:cubicBezTo>
                  <a:cubicBezTo>
                    <a:pt x="19354" y="17142"/>
                    <a:pt x="21318" y="14056"/>
                    <a:pt x="21154" y="11279"/>
                  </a:cubicBezTo>
                  <a:cubicBezTo>
                    <a:pt x="20991" y="8502"/>
                    <a:pt x="18700" y="6033"/>
                    <a:pt x="15591" y="4799"/>
                  </a:cubicBezTo>
                  <a:cubicBezTo>
                    <a:pt x="12482" y="3565"/>
                    <a:pt x="8554" y="3565"/>
                    <a:pt x="4627" y="356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4" name="Line"/>
            <p:cNvSpPr/>
            <p:nvPr/>
          </p:nvSpPr>
          <p:spPr>
            <a:xfrm>
              <a:off x="4937749" y="3707387"/>
              <a:ext cx="2562630" cy="24290"/>
            </a:xfrm>
            <a:custGeom>
              <a:avLst/>
              <a:gdLst/>
              <a:ahLst/>
              <a:cxnLst>
                <a:cxn ang="0">
                  <a:pos x="wd2" y="hd2"/>
                </a:cxn>
                <a:cxn ang="5400000">
                  <a:pos x="wd2" y="hd2"/>
                </a:cxn>
                <a:cxn ang="10800000">
                  <a:pos x="wd2" y="hd2"/>
                </a:cxn>
                <a:cxn ang="16200000">
                  <a:pos x="wd2" y="hd2"/>
                </a:cxn>
              </a:cxnLst>
              <a:rect l="0" t="0" r="r" b="b"/>
              <a:pathLst>
                <a:path w="21581" h="21600" fill="norm" stroke="1" extrusionOk="0">
                  <a:moveTo>
                    <a:pt x="513" y="0"/>
                  </a:moveTo>
                  <a:cubicBezTo>
                    <a:pt x="267" y="4320"/>
                    <a:pt x="22" y="8640"/>
                    <a:pt x="1" y="12960"/>
                  </a:cubicBezTo>
                  <a:cubicBezTo>
                    <a:pt x="-19" y="17280"/>
                    <a:pt x="186" y="21600"/>
                    <a:pt x="1086" y="21600"/>
                  </a:cubicBezTo>
                  <a:cubicBezTo>
                    <a:pt x="1986" y="21600"/>
                    <a:pt x="3581" y="17280"/>
                    <a:pt x="5299" y="15120"/>
                  </a:cubicBezTo>
                  <a:cubicBezTo>
                    <a:pt x="7017" y="12960"/>
                    <a:pt x="8858" y="12960"/>
                    <a:pt x="10638" y="12960"/>
                  </a:cubicBezTo>
                  <a:cubicBezTo>
                    <a:pt x="12417" y="12960"/>
                    <a:pt x="14136" y="12960"/>
                    <a:pt x="15731" y="10800"/>
                  </a:cubicBezTo>
                  <a:cubicBezTo>
                    <a:pt x="17326" y="8640"/>
                    <a:pt x="18799" y="4320"/>
                    <a:pt x="19658" y="2160"/>
                  </a:cubicBezTo>
                  <a:cubicBezTo>
                    <a:pt x="20517" y="0"/>
                    <a:pt x="20763" y="0"/>
                    <a:pt x="21029" y="0"/>
                  </a:cubicBezTo>
                  <a:cubicBezTo>
                    <a:pt x="21295" y="0"/>
                    <a:pt x="21581" y="0"/>
                    <a:pt x="21581" y="0"/>
                  </a:cubicBezTo>
                  <a:cubicBezTo>
                    <a:pt x="21581" y="0"/>
                    <a:pt x="21295" y="0"/>
                    <a:pt x="21008"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5" name="Line"/>
            <p:cNvSpPr/>
            <p:nvPr/>
          </p:nvSpPr>
          <p:spPr>
            <a:xfrm>
              <a:off x="5049437" y="4244005"/>
              <a:ext cx="338770" cy="600098"/>
            </a:xfrm>
            <a:custGeom>
              <a:avLst/>
              <a:gdLst/>
              <a:ahLst/>
              <a:cxnLst>
                <a:cxn ang="0">
                  <a:pos x="wd2" y="hd2"/>
                </a:cxn>
                <a:cxn ang="5400000">
                  <a:pos x="wd2" y="hd2"/>
                </a:cxn>
                <a:cxn ang="10800000">
                  <a:pos x="wd2" y="hd2"/>
                </a:cxn>
                <a:cxn ang="16200000">
                  <a:pos x="wd2" y="hd2"/>
                </a:cxn>
              </a:cxnLst>
              <a:rect l="0" t="0" r="r" b="b"/>
              <a:pathLst>
                <a:path w="21216" h="21519" fill="norm" stroke="1" extrusionOk="0">
                  <a:moveTo>
                    <a:pt x="17810" y="4274"/>
                  </a:moveTo>
                  <a:cubicBezTo>
                    <a:pt x="16289" y="4448"/>
                    <a:pt x="14768" y="4622"/>
                    <a:pt x="13855" y="4274"/>
                  </a:cubicBezTo>
                  <a:cubicBezTo>
                    <a:pt x="12943" y="3925"/>
                    <a:pt x="12638" y="3054"/>
                    <a:pt x="13095" y="2096"/>
                  </a:cubicBezTo>
                  <a:cubicBezTo>
                    <a:pt x="13551" y="1138"/>
                    <a:pt x="14768" y="93"/>
                    <a:pt x="15224" y="6"/>
                  </a:cubicBezTo>
                  <a:cubicBezTo>
                    <a:pt x="15681" y="-81"/>
                    <a:pt x="15377" y="790"/>
                    <a:pt x="13095" y="2706"/>
                  </a:cubicBezTo>
                  <a:cubicBezTo>
                    <a:pt x="10813" y="4622"/>
                    <a:pt x="6554" y="7584"/>
                    <a:pt x="3816" y="9587"/>
                  </a:cubicBezTo>
                  <a:cubicBezTo>
                    <a:pt x="1078" y="11590"/>
                    <a:pt x="-139" y="12635"/>
                    <a:pt x="13" y="13158"/>
                  </a:cubicBezTo>
                  <a:cubicBezTo>
                    <a:pt x="165" y="13680"/>
                    <a:pt x="1686" y="13680"/>
                    <a:pt x="4881" y="13593"/>
                  </a:cubicBezTo>
                  <a:cubicBezTo>
                    <a:pt x="8075" y="13506"/>
                    <a:pt x="12943" y="13332"/>
                    <a:pt x="16137" y="13158"/>
                  </a:cubicBezTo>
                  <a:cubicBezTo>
                    <a:pt x="19331" y="12984"/>
                    <a:pt x="20853" y="12809"/>
                    <a:pt x="21157" y="12374"/>
                  </a:cubicBezTo>
                  <a:cubicBezTo>
                    <a:pt x="21461" y="11938"/>
                    <a:pt x="20548" y="11242"/>
                    <a:pt x="19636" y="11242"/>
                  </a:cubicBezTo>
                  <a:cubicBezTo>
                    <a:pt x="18723" y="11242"/>
                    <a:pt x="17810" y="11938"/>
                    <a:pt x="17050" y="12984"/>
                  </a:cubicBezTo>
                  <a:cubicBezTo>
                    <a:pt x="16289" y="14029"/>
                    <a:pt x="15681" y="15422"/>
                    <a:pt x="15985" y="16903"/>
                  </a:cubicBezTo>
                  <a:cubicBezTo>
                    <a:pt x="16289" y="18384"/>
                    <a:pt x="17506" y="19951"/>
                    <a:pt x="18723" y="2151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6" name="Line"/>
            <p:cNvSpPr/>
            <p:nvPr/>
          </p:nvSpPr>
          <p:spPr>
            <a:xfrm>
              <a:off x="5467204" y="4368042"/>
              <a:ext cx="371821" cy="317859"/>
            </a:xfrm>
            <a:custGeom>
              <a:avLst/>
              <a:gdLst/>
              <a:ahLst/>
              <a:cxnLst>
                <a:cxn ang="0">
                  <a:pos x="wd2" y="hd2"/>
                </a:cxn>
                <a:cxn ang="5400000">
                  <a:pos x="wd2" y="hd2"/>
                </a:cxn>
                <a:cxn ang="10800000">
                  <a:pos x="wd2" y="hd2"/>
                </a:cxn>
                <a:cxn ang="16200000">
                  <a:pos x="wd2" y="hd2"/>
                </a:cxn>
              </a:cxnLst>
              <a:rect l="0" t="0" r="r" b="b"/>
              <a:pathLst>
                <a:path w="21196" h="21095" fill="norm" stroke="1" extrusionOk="0">
                  <a:moveTo>
                    <a:pt x="13165" y="2579"/>
                  </a:moveTo>
                  <a:cubicBezTo>
                    <a:pt x="12058" y="1290"/>
                    <a:pt x="10950" y="0"/>
                    <a:pt x="9565" y="0"/>
                  </a:cubicBezTo>
                  <a:cubicBezTo>
                    <a:pt x="8181" y="0"/>
                    <a:pt x="6519" y="1290"/>
                    <a:pt x="4719" y="3385"/>
                  </a:cubicBezTo>
                  <a:cubicBezTo>
                    <a:pt x="2919" y="5481"/>
                    <a:pt x="981" y="8382"/>
                    <a:pt x="288" y="11445"/>
                  </a:cubicBezTo>
                  <a:cubicBezTo>
                    <a:pt x="-404" y="14507"/>
                    <a:pt x="150" y="17731"/>
                    <a:pt x="1950" y="19504"/>
                  </a:cubicBezTo>
                  <a:cubicBezTo>
                    <a:pt x="3750" y="21278"/>
                    <a:pt x="6796" y="21600"/>
                    <a:pt x="10119" y="20310"/>
                  </a:cubicBezTo>
                  <a:cubicBezTo>
                    <a:pt x="13442" y="19021"/>
                    <a:pt x="17042" y="16119"/>
                    <a:pt x="18981" y="13863"/>
                  </a:cubicBezTo>
                  <a:cubicBezTo>
                    <a:pt x="20919" y="11606"/>
                    <a:pt x="21196" y="9994"/>
                    <a:pt x="21196" y="8382"/>
                  </a:cubicBezTo>
                  <a:cubicBezTo>
                    <a:pt x="21196" y="6770"/>
                    <a:pt x="20919" y="5158"/>
                    <a:pt x="19119" y="4191"/>
                  </a:cubicBezTo>
                  <a:cubicBezTo>
                    <a:pt x="17319" y="3224"/>
                    <a:pt x="13996" y="2901"/>
                    <a:pt x="10673" y="25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7" name="Line"/>
            <p:cNvSpPr/>
            <p:nvPr/>
          </p:nvSpPr>
          <p:spPr>
            <a:xfrm>
              <a:off x="6266507" y="4217452"/>
              <a:ext cx="14574" cy="43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8" name="Line"/>
            <p:cNvSpPr/>
            <p:nvPr/>
          </p:nvSpPr>
          <p:spPr>
            <a:xfrm>
              <a:off x="6047908" y="4392332"/>
              <a:ext cx="510066"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583" y="18000"/>
                    <a:pt x="13166" y="14400"/>
                    <a:pt x="16766" y="10800"/>
                  </a:cubicBezTo>
                  <a:cubicBezTo>
                    <a:pt x="20366" y="7200"/>
                    <a:pt x="20983" y="3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99" name="Line"/>
            <p:cNvSpPr/>
            <p:nvPr/>
          </p:nvSpPr>
          <p:spPr>
            <a:xfrm>
              <a:off x="6791320" y="4080647"/>
              <a:ext cx="421732" cy="547522"/>
            </a:xfrm>
            <a:custGeom>
              <a:avLst/>
              <a:gdLst/>
              <a:ahLst/>
              <a:cxnLst>
                <a:cxn ang="0">
                  <a:pos x="wd2" y="hd2"/>
                </a:cxn>
                <a:cxn ang="5400000">
                  <a:pos x="wd2" y="hd2"/>
                </a:cxn>
                <a:cxn ang="10800000">
                  <a:pos x="wd2" y="hd2"/>
                </a:cxn>
                <a:cxn ang="16200000">
                  <a:pos x="wd2" y="hd2"/>
                </a:cxn>
              </a:cxnLst>
              <a:rect l="0" t="0" r="r" b="b"/>
              <a:pathLst>
                <a:path w="20836" h="21170" fill="norm" stroke="1" extrusionOk="0">
                  <a:moveTo>
                    <a:pt x="12951" y="10361"/>
                  </a:moveTo>
                  <a:cubicBezTo>
                    <a:pt x="11751" y="10173"/>
                    <a:pt x="10551" y="9986"/>
                    <a:pt x="9231" y="8953"/>
                  </a:cubicBezTo>
                  <a:cubicBezTo>
                    <a:pt x="7911" y="7920"/>
                    <a:pt x="6471" y="6041"/>
                    <a:pt x="6591" y="4445"/>
                  </a:cubicBezTo>
                  <a:cubicBezTo>
                    <a:pt x="6711" y="2848"/>
                    <a:pt x="8391" y="1533"/>
                    <a:pt x="9831" y="782"/>
                  </a:cubicBezTo>
                  <a:cubicBezTo>
                    <a:pt x="11271" y="31"/>
                    <a:pt x="12471" y="-157"/>
                    <a:pt x="13551" y="125"/>
                  </a:cubicBezTo>
                  <a:cubicBezTo>
                    <a:pt x="14631" y="406"/>
                    <a:pt x="15591" y="1158"/>
                    <a:pt x="14991" y="3036"/>
                  </a:cubicBezTo>
                  <a:cubicBezTo>
                    <a:pt x="14391" y="4914"/>
                    <a:pt x="12231" y="7920"/>
                    <a:pt x="9591" y="10361"/>
                  </a:cubicBezTo>
                  <a:cubicBezTo>
                    <a:pt x="6951" y="12803"/>
                    <a:pt x="3831" y="14681"/>
                    <a:pt x="2031" y="16090"/>
                  </a:cubicBezTo>
                  <a:cubicBezTo>
                    <a:pt x="231" y="17499"/>
                    <a:pt x="-249" y="18438"/>
                    <a:pt x="111" y="19189"/>
                  </a:cubicBezTo>
                  <a:cubicBezTo>
                    <a:pt x="471" y="19940"/>
                    <a:pt x="1671" y="20504"/>
                    <a:pt x="3951" y="20880"/>
                  </a:cubicBezTo>
                  <a:cubicBezTo>
                    <a:pt x="6231" y="21255"/>
                    <a:pt x="9591" y="21443"/>
                    <a:pt x="12711" y="20316"/>
                  </a:cubicBezTo>
                  <a:cubicBezTo>
                    <a:pt x="15831" y="19189"/>
                    <a:pt x="18711" y="16747"/>
                    <a:pt x="20031" y="14963"/>
                  </a:cubicBezTo>
                  <a:cubicBezTo>
                    <a:pt x="21351" y="13179"/>
                    <a:pt x="21111" y="12052"/>
                    <a:pt x="18831" y="11394"/>
                  </a:cubicBezTo>
                  <a:cubicBezTo>
                    <a:pt x="16551" y="10737"/>
                    <a:pt x="12231" y="10549"/>
                    <a:pt x="7911" y="1036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0" name="Line"/>
            <p:cNvSpPr/>
            <p:nvPr/>
          </p:nvSpPr>
          <p:spPr>
            <a:xfrm>
              <a:off x="7255546" y="4206784"/>
              <a:ext cx="302046" cy="274226"/>
            </a:xfrm>
            <a:custGeom>
              <a:avLst/>
              <a:gdLst/>
              <a:ahLst/>
              <a:cxnLst>
                <a:cxn ang="0">
                  <a:pos x="wd2" y="hd2"/>
                </a:cxn>
                <a:cxn ang="5400000">
                  <a:pos x="wd2" y="hd2"/>
                </a:cxn>
                <a:cxn ang="10800000">
                  <a:pos x="wd2" y="hd2"/>
                </a:cxn>
                <a:cxn ang="16200000">
                  <a:pos x="wd2" y="hd2"/>
                </a:cxn>
              </a:cxnLst>
              <a:rect l="0" t="0" r="r" b="b"/>
              <a:pathLst>
                <a:path w="20349" h="21023" fill="norm" stroke="1" extrusionOk="0">
                  <a:moveTo>
                    <a:pt x="15840" y="4170"/>
                  </a:moveTo>
                  <a:cubicBezTo>
                    <a:pt x="14858" y="2680"/>
                    <a:pt x="13876" y="1191"/>
                    <a:pt x="12567" y="446"/>
                  </a:cubicBezTo>
                  <a:cubicBezTo>
                    <a:pt x="11258" y="-299"/>
                    <a:pt x="9621" y="-299"/>
                    <a:pt x="7331" y="1935"/>
                  </a:cubicBezTo>
                  <a:cubicBezTo>
                    <a:pt x="5040" y="4170"/>
                    <a:pt x="2094" y="8639"/>
                    <a:pt x="785" y="11991"/>
                  </a:cubicBezTo>
                  <a:cubicBezTo>
                    <a:pt x="-524" y="15342"/>
                    <a:pt x="-197" y="17577"/>
                    <a:pt x="1767" y="19067"/>
                  </a:cubicBezTo>
                  <a:cubicBezTo>
                    <a:pt x="3731" y="20556"/>
                    <a:pt x="7331" y="21301"/>
                    <a:pt x="10931" y="20929"/>
                  </a:cubicBezTo>
                  <a:cubicBezTo>
                    <a:pt x="14531" y="20556"/>
                    <a:pt x="18131" y="19067"/>
                    <a:pt x="19603" y="16273"/>
                  </a:cubicBezTo>
                  <a:cubicBezTo>
                    <a:pt x="21076" y="13480"/>
                    <a:pt x="20421" y="9384"/>
                    <a:pt x="17149" y="6591"/>
                  </a:cubicBezTo>
                  <a:cubicBezTo>
                    <a:pt x="13876" y="3798"/>
                    <a:pt x="7985" y="2308"/>
                    <a:pt x="2094" y="81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1" name="Line"/>
            <p:cNvSpPr/>
            <p:nvPr/>
          </p:nvSpPr>
          <p:spPr>
            <a:xfrm>
              <a:off x="1165861" y="5893379"/>
              <a:ext cx="393479" cy="437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2" name="Line"/>
            <p:cNvSpPr/>
            <p:nvPr/>
          </p:nvSpPr>
          <p:spPr>
            <a:xfrm>
              <a:off x="1224155" y="5995391"/>
              <a:ext cx="393479" cy="874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3" name="Line"/>
            <p:cNvSpPr/>
            <p:nvPr/>
          </p:nvSpPr>
          <p:spPr>
            <a:xfrm>
              <a:off x="2462277" y="5587340"/>
              <a:ext cx="306645" cy="786958"/>
            </a:xfrm>
            <a:custGeom>
              <a:avLst/>
              <a:gdLst/>
              <a:ahLst/>
              <a:cxnLst>
                <a:cxn ang="0">
                  <a:pos x="wd2" y="hd2"/>
                </a:cxn>
                <a:cxn ang="5400000">
                  <a:pos x="wd2" y="hd2"/>
                </a:cxn>
                <a:cxn ang="10800000">
                  <a:pos x="wd2" y="hd2"/>
                </a:cxn>
                <a:cxn ang="16200000">
                  <a:pos x="wd2" y="hd2"/>
                </a:cxn>
              </a:cxnLst>
              <a:rect l="0" t="0" r="r" b="b"/>
              <a:pathLst>
                <a:path w="21305" h="21600" fill="norm" stroke="1" extrusionOk="0">
                  <a:moveTo>
                    <a:pt x="19280" y="0"/>
                  </a:moveTo>
                  <a:cubicBezTo>
                    <a:pt x="17593" y="133"/>
                    <a:pt x="15905" y="267"/>
                    <a:pt x="13542" y="1400"/>
                  </a:cubicBezTo>
                  <a:cubicBezTo>
                    <a:pt x="11180" y="2533"/>
                    <a:pt x="8142" y="4667"/>
                    <a:pt x="5442" y="7267"/>
                  </a:cubicBezTo>
                  <a:cubicBezTo>
                    <a:pt x="2742" y="9867"/>
                    <a:pt x="380" y="12933"/>
                    <a:pt x="42" y="15267"/>
                  </a:cubicBezTo>
                  <a:cubicBezTo>
                    <a:pt x="-295" y="17600"/>
                    <a:pt x="1392" y="19200"/>
                    <a:pt x="5274" y="20133"/>
                  </a:cubicBezTo>
                  <a:cubicBezTo>
                    <a:pt x="9155" y="21067"/>
                    <a:pt x="15230" y="21333"/>
                    <a:pt x="2130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4" name="Line"/>
            <p:cNvSpPr/>
            <p:nvPr/>
          </p:nvSpPr>
          <p:spPr>
            <a:xfrm>
              <a:off x="2958374" y="5652715"/>
              <a:ext cx="291466" cy="509702"/>
            </a:xfrm>
            <a:custGeom>
              <a:avLst/>
              <a:gdLst/>
              <a:ahLst/>
              <a:cxnLst>
                <a:cxn ang="0">
                  <a:pos x="wd2" y="hd2"/>
                </a:cxn>
                <a:cxn ang="5400000">
                  <a:pos x="wd2" y="hd2"/>
                </a:cxn>
                <a:cxn ang="10800000">
                  <a:pos x="wd2" y="hd2"/>
                </a:cxn>
                <a:cxn ang="16200000">
                  <a:pos x="wd2" y="hd2"/>
                </a:cxn>
              </a:cxnLst>
              <a:rect l="0" t="0" r="r" b="b"/>
              <a:pathLst>
                <a:path w="21600" h="21381" fill="norm" stroke="1" extrusionOk="0">
                  <a:moveTo>
                    <a:pt x="2160" y="9484"/>
                  </a:moveTo>
                  <a:cubicBezTo>
                    <a:pt x="1080" y="8669"/>
                    <a:pt x="0" y="7854"/>
                    <a:pt x="0" y="6530"/>
                  </a:cubicBezTo>
                  <a:cubicBezTo>
                    <a:pt x="0" y="5205"/>
                    <a:pt x="1080" y="3371"/>
                    <a:pt x="3240" y="2047"/>
                  </a:cubicBezTo>
                  <a:cubicBezTo>
                    <a:pt x="5400" y="722"/>
                    <a:pt x="8640" y="-93"/>
                    <a:pt x="11700" y="9"/>
                  </a:cubicBezTo>
                  <a:cubicBezTo>
                    <a:pt x="14760" y="111"/>
                    <a:pt x="17640" y="1130"/>
                    <a:pt x="17820" y="3677"/>
                  </a:cubicBezTo>
                  <a:cubicBezTo>
                    <a:pt x="18000" y="6224"/>
                    <a:pt x="15480" y="10299"/>
                    <a:pt x="12600" y="13050"/>
                  </a:cubicBezTo>
                  <a:cubicBezTo>
                    <a:pt x="9720" y="15801"/>
                    <a:pt x="6480" y="17228"/>
                    <a:pt x="4140" y="18349"/>
                  </a:cubicBezTo>
                  <a:cubicBezTo>
                    <a:pt x="1800" y="19469"/>
                    <a:pt x="360" y="20284"/>
                    <a:pt x="540" y="20794"/>
                  </a:cubicBezTo>
                  <a:cubicBezTo>
                    <a:pt x="720" y="21303"/>
                    <a:pt x="2520" y="21507"/>
                    <a:pt x="6300" y="21303"/>
                  </a:cubicBezTo>
                  <a:cubicBezTo>
                    <a:pt x="10080" y="21099"/>
                    <a:pt x="15840" y="20488"/>
                    <a:pt x="21600" y="1987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5" name="Line"/>
            <p:cNvSpPr/>
            <p:nvPr/>
          </p:nvSpPr>
          <p:spPr>
            <a:xfrm>
              <a:off x="3512158" y="5601913"/>
              <a:ext cx="197246" cy="714091"/>
            </a:xfrm>
            <a:custGeom>
              <a:avLst/>
              <a:gdLst/>
              <a:ahLst/>
              <a:cxnLst>
                <a:cxn ang="0">
                  <a:pos x="wd2" y="hd2"/>
                </a:cxn>
                <a:cxn ang="5400000">
                  <a:pos x="wd2" y="hd2"/>
                </a:cxn>
                <a:cxn ang="10800000">
                  <a:pos x="wd2" y="hd2"/>
                </a:cxn>
                <a:cxn ang="16200000">
                  <a:pos x="wd2" y="hd2"/>
                </a:cxn>
              </a:cxnLst>
              <a:rect l="0" t="0" r="r" b="b"/>
              <a:pathLst>
                <a:path w="20882" h="21600" fill="norm" stroke="1" extrusionOk="0">
                  <a:moveTo>
                    <a:pt x="4629" y="0"/>
                  </a:moveTo>
                  <a:cubicBezTo>
                    <a:pt x="7200" y="0"/>
                    <a:pt x="9771" y="0"/>
                    <a:pt x="12857" y="1102"/>
                  </a:cubicBezTo>
                  <a:cubicBezTo>
                    <a:pt x="15943" y="2204"/>
                    <a:pt x="19543" y="4408"/>
                    <a:pt x="20571" y="7053"/>
                  </a:cubicBezTo>
                  <a:cubicBezTo>
                    <a:pt x="21600" y="9698"/>
                    <a:pt x="20057" y="12784"/>
                    <a:pt x="16200" y="15282"/>
                  </a:cubicBezTo>
                  <a:cubicBezTo>
                    <a:pt x="12343" y="17780"/>
                    <a:pt x="6171" y="1969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6" name="Line"/>
            <p:cNvSpPr/>
            <p:nvPr/>
          </p:nvSpPr>
          <p:spPr>
            <a:xfrm>
              <a:off x="4138809" y="6053684"/>
              <a:ext cx="1" cy="58295"/>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07" name="Line"/>
            <p:cNvSpPr/>
            <p:nvPr/>
          </p:nvSpPr>
          <p:spPr>
            <a:xfrm>
              <a:off x="5013205" y="5541025"/>
              <a:ext cx="311893" cy="454367"/>
            </a:xfrm>
            <a:custGeom>
              <a:avLst/>
              <a:gdLst/>
              <a:ahLst/>
              <a:cxnLst>
                <a:cxn ang="0">
                  <a:pos x="wd2" y="hd2"/>
                </a:cxn>
                <a:cxn ang="5400000">
                  <a:pos x="wd2" y="hd2"/>
                </a:cxn>
                <a:cxn ang="10800000">
                  <a:pos x="wd2" y="hd2"/>
                </a:cxn>
                <a:cxn ang="16200000">
                  <a:pos x="wd2" y="hd2"/>
                </a:cxn>
              </a:cxnLst>
              <a:rect l="0" t="0" r="r" b="b"/>
              <a:pathLst>
                <a:path w="21336" h="21493" fill="norm" stroke="1" extrusionOk="0">
                  <a:moveTo>
                    <a:pt x="0" y="10463"/>
                  </a:moveTo>
                  <a:cubicBezTo>
                    <a:pt x="4320" y="8625"/>
                    <a:pt x="8640" y="6787"/>
                    <a:pt x="11631" y="5523"/>
                  </a:cubicBezTo>
                  <a:cubicBezTo>
                    <a:pt x="14622" y="4259"/>
                    <a:pt x="16283" y="3570"/>
                    <a:pt x="17778" y="2536"/>
                  </a:cubicBezTo>
                  <a:cubicBezTo>
                    <a:pt x="19274" y="1502"/>
                    <a:pt x="20603" y="123"/>
                    <a:pt x="21102" y="8"/>
                  </a:cubicBezTo>
                  <a:cubicBezTo>
                    <a:pt x="21600" y="-107"/>
                    <a:pt x="21268" y="1042"/>
                    <a:pt x="20437" y="3685"/>
                  </a:cubicBezTo>
                  <a:cubicBezTo>
                    <a:pt x="19606" y="6327"/>
                    <a:pt x="18277" y="10463"/>
                    <a:pt x="17945" y="13680"/>
                  </a:cubicBezTo>
                  <a:cubicBezTo>
                    <a:pt x="17612" y="16897"/>
                    <a:pt x="18277" y="19195"/>
                    <a:pt x="18942" y="214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8" name="Line"/>
            <p:cNvSpPr/>
            <p:nvPr/>
          </p:nvSpPr>
          <p:spPr>
            <a:xfrm>
              <a:off x="5478377" y="5540299"/>
              <a:ext cx="382218" cy="437066"/>
            </a:xfrm>
            <a:custGeom>
              <a:avLst/>
              <a:gdLst/>
              <a:ahLst/>
              <a:cxnLst>
                <a:cxn ang="0">
                  <a:pos x="wd2" y="hd2"/>
                </a:cxn>
                <a:cxn ang="5400000">
                  <a:pos x="wd2" y="hd2"/>
                </a:cxn>
                <a:cxn ang="10800000">
                  <a:pos x="wd2" y="hd2"/>
                </a:cxn>
                <a:cxn ang="16200000">
                  <a:pos x="wd2" y="hd2"/>
                </a:cxn>
              </a:cxnLst>
              <a:rect l="0" t="0" r="r" b="b"/>
              <a:pathLst>
                <a:path w="20982" h="20897" fill="norm" stroke="1" extrusionOk="0">
                  <a:moveTo>
                    <a:pt x="13665" y="3642"/>
                  </a:moveTo>
                  <a:cubicBezTo>
                    <a:pt x="13931" y="2249"/>
                    <a:pt x="14198" y="855"/>
                    <a:pt x="13665" y="275"/>
                  </a:cubicBezTo>
                  <a:cubicBezTo>
                    <a:pt x="13131" y="-306"/>
                    <a:pt x="11798" y="-74"/>
                    <a:pt x="9531" y="2017"/>
                  </a:cubicBezTo>
                  <a:cubicBezTo>
                    <a:pt x="7265" y="4107"/>
                    <a:pt x="4065" y="8055"/>
                    <a:pt x="2198" y="10726"/>
                  </a:cubicBezTo>
                  <a:cubicBezTo>
                    <a:pt x="331" y="13397"/>
                    <a:pt x="-202" y="14791"/>
                    <a:pt x="65" y="16417"/>
                  </a:cubicBezTo>
                  <a:cubicBezTo>
                    <a:pt x="331" y="18042"/>
                    <a:pt x="1398" y="19900"/>
                    <a:pt x="3531" y="20597"/>
                  </a:cubicBezTo>
                  <a:cubicBezTo>
                    <a:pt x="5665" y="21294"/>
                    <a:pt x="8865" y="20829"/>
                    <a:pt x="12065" y="18623"/>
                  </a:cubicBezTo>
                  <a:cubicBezTo>
                    <a:pt x="15265" y="16417"/>
                    <a:pt x="18465" y="12468"/>
                    <a:pt x="19931" y="9681"/>
                  </a:cubicBezTo>
                  <a:cubicBezTo>
                    <a:pt x="21398" y="6894"/>
                    <a:pt x="21131" y="5268"/>
                    <a:pt x="20331" y="4339"/>
                  </a:cubicBezTo>
                  <a:cubicBezTo>
                    <a:pt x="19531" y="3410"/>
                    <a:pt x="18198" y="3178"/>
                    <a:pt x="16865" y="3294"/>
                  </a:cubicBezTo>
                  <a:cubicBezTo>
                    <a:pt x="15531" y="3410"/>
                    <a:pt x="14198" y="3875"/>
                    <a:pt x="12865" y="433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9" name="Line"/>
            <p:cNvSpPr/>
            <p:nvPr/>
          </p:nvSpPr>
          <p:spPr>
            <a:xfrm>
              <a:off x="5944940" y="5542522"/>
              <a:ext cx="399930" cy="403123"/>
            </a:xfrm>
            <a:custGeom>
              <a:avLst/>
              <a:gdLst/>
              <a:ahLst/>
              <a:cxnLst>
                <a:cxn ang="0">
                  <a:pos x="wd2" y="hd2"/>
                </a:cxn>
                <a:cxn ang="5400000">
                  <a:pos x="wd2" y="hd2"/>
                </a:cxn>
                <a:cxn ang="10800000">
                  <a:pos x="wd2" y="hd2"/>
                </a:cxn>
                <a:cxn ang="16200000">
                  <a:pos x="wd2" y="hd2"/>
                </a:cxn>
              </a:cxnLst>
              <a:rect l="0" t="0" r="r" b="b"/>
              <a:pathLst>
                <a:path w="20678" h="20843" fill="norm" stroke="1" extrusionOk="0">
                  <a:moveTo>
                    <a:pt x="13612" y="2318"/>
                  </a:moveTo>
                  <a:cubicBezTo>
                    <a:pt x="12607" y="1313"/>
                    <a:pt x="11603" y="308"/>
                    <a:pt x="10473" y="57"/>
                  </a:cubicBezTo>
                  <a:cubicBezTo>
                    <a:pt x="9342" y="-194"/>
                    <a:pt x="8087" y="308"/>
                    <a:pt x="6203" y="3197"/>
                  </a:cubicBezTo>
                  <a:cubicBezTo>
                    <a:pt x="4319" y="6085"/>
                    <a:pt x="1807" y="11359"/>
                    <a:pt x="677" y="14625"/>
                  </a:cubicBezTo>
                  <a:cubicBezTo>
                    <a:pt x="-453" y="17890"/>
                    <a:pt x="-202" y="19146"/>
                    <a:pt x="1682" y="20025"/>
                  </a:cubicBezTo>
                  <a:cubicBezTo>
                    <a:pt x="3566" y="20904"/>
                    <a:pt x="7082" y="21406"/>
                    <a:pt x="10598" y="19773"/>
                  </a:cubicBezTo>
                  <a:cubicBezTo>
                    <a:pt x="14114" y="18141"/>
                    <a:pt x="17631" y="14373"/>
                    <a:pt x="19389" y="11862"/>
                  </a:cubicBezTo>
                  <a:cubicBezTo>
                    <a:pt x="21147" y="9350"/>
                    <a:pt x="21147" y="8094"/>
                    <a:pt x="19138" y="6839"/>
                  </a:cubicBezTo>
                  <a:cubicBezTo>
                    <a:pt x="17128" y="5583"/>
                    <a:pt x="13110" y="4327"/>
                    <a:pt x="9091" y="307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0" name="Line"/>
            <p:cNvSpPr/>
            <p:nvPr/>
          </p:nvSpPr>
          <p:spPr>
            <a:xfrm>
              <a:off x="5027779" y="6212713"/>
              <a:ext cx="1559341" cy="59571"/>
            </a:xfrm>
            <a:custGeom>
              <a:avLst/>
              <a:gdLst/>
              <a:ahLst/>
              <a:cxnLst>
                <a:cxn ang="0">
                  <a:pos x="wd2" y="hd2"/>
                </a:cxn>
                <a:cxn ang="5400000">
                  <a:pos x="wd2" y="hd2"/>
                </a:cxn>
                <a:cxn ang="10800000">
                  <a:pos x="wd2" y="hd2"/>
                </a:cxn>
                <a:cxn ang="16200000">
                  <a:pos x="wd2" y="hd2"/>
                </a:cxn>
              </a:cxnLst>
              <a:rect l="0" t="0" r="r" b="b"/>
              <a:pathLst>
                <a:path w="21600" h="20375" fill="norm" stroke="1" extrusionOk="0">
                  <a:moveTo>
                    <a:pt x="0" y="20375"/>
                  </a:moveTo>
                  <a:cubicBezTo>
                    <a:pt x="2288" y="15390"/>
                    <a:pt x="4576" y="10406"/>
                    <a:pt x="6830" y="6252"/>
                  </a:cubicBezTo>
                  <a:cubicBezTo>
                    <a:pt x="9084" y="2098"/>
                    <a:pt x="11305" y="-1225"/>
                    <a:pt x="13761" y="437"/>
                  </a:cubicBezTo>
                  <a:cubicBezTo>
                    <a:pt x="16217" y="2098"/>
                    <a:pt x="18908" y="8744"/>
                    <a:pt x="21600" y="153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1" name="Line"/>
            <p:cNvSpPr/>
            <p:nvPr/>
          </p:nvSpPr>
          <p:spPr>
            <a:xfrm>
              <a:off x="5251236" y="6566038"/>
              <a:ext cx="242055" cy="449483"/>
            </a:xfrm>
            <a:custGeom>
              <a:avLst/>
              <a:gdLst/>
              <a:ahLst/>
              <a:cxnLst>
                <a:cxn ang="0">
                  <a:pos x="wd2" y="hd2"/>
                </a:cxn>
                <a:cxn ang="5400000">
                  <a:pos x="wd2" y="hd2"/>
                </a:cxn>
                <a:cxn ang="10800000">
                  <a:pos x="wd2" y="hd2"/>
                </a:cxn>
                <a:cxn ang="16200000">
                  <a:pos x="wd2" y="hd2"/>
                </a:cxn>
              </a:cxnLst>
              <a:rect l="0" t="0" r="r" b="b"/>
              <a:pathLst>
                <a:path w="21104" h="21491" fill="norm" stroke="1" extrusionOk="0">
                  <a:moveTo>
                    <a:pt x="3388" y="11736"/>
                  </a:moveTo>
                  <a:cubicBezTo>
                    <a:pt x="1694" y="11039"/>
                    <a:pt x="0" y="10343"/>
                    <a:pt x="0" y="9530"/>
                  </a:cubicBezTo>
                  <a:cubicBezTo>
                    <a:pt x="0" y="8717"/>
                    <a:pt x="1694" y="7788"/>
                    <a:pt x="4447" y="6743"/>
                  </a:cubicBezTo>
                  <a:cubicBezTo>
                    <a:pt x="7200" y="5697"/>
                    <a:pt x="11012" y="4536"/>
                    <a:pt x="14188" y="3143"/>
                  </a:cubicBezTo>
                  <a:cubicBezTo>
                    <a:pt x="17365" y="1749"/>
                    <a:pt x="19906" y="123"/>
                    <a:pt x="20753" y="7"/>
                  </a:cubicBezTo>
                  <a:cubicBezTo>
                    <a:pt x="21600" y="-109"/>
                    <a:pt x="20753" y="1285"/>
                    <a:pt x="19906" y="5117"/>
                  </a:cubicBezTo>
                  <a:cubicBezTo>
                    <a:pt x="19059" y="8949"/>
                    <a:pt x="18212" y="15220"/>
                    <a:pt x="17365" y="2149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2" name="Line"/>
            <p:cNvSpPr/>
            <p:nvPr/>
          </p:nvSpPr>
          <p:spPr>
            <a:xfrm>
              <a:off x="5805540" y="6525494"/>
              <a:ext cx="562980" cy="638189"/>
            </a:xfrm>
            <a:custGeom>
              <a:avLst/>
              <a:gdLst/>
              <a:ahLst/>
              <a:cxnLst>
                <a:cxn ang="0">
                  <a:pos x="wd2" y="hd2"/>
                </a:cxn>
                <a:cxn ang="5400000">
                  <a:pos x="wd2" y="hd2"/>
                </a:cxn>
                <a:cxn ang="10800000">
                  <a:pos x="wd2" y="hd2"/>
                </a:cxn>
                <a:cxn ang="16200000">
                  <a:pos x="wd2" y="hd2"/>
                </a:cxn>
              </a:cxnLst>
              <a:rect l="0" t="0" r="r" b="b"/>
              <a:pathLst>
                <a:path w="21396" h="21177" fill="norm" stroke="1" extrusionOk="0">
                  <a:moveTo>
                    <a:pt x="4227" y="8523"/>
                  </a:moveTo>
                  <a:cubicBezTo>
                    <a:pt x="4227" y="6750"/>
                    <a:pt x="4227" y="4977"/>
                    <a:pt x="5150" y="3526"/>
                  </a:cubicBezTo>
                  <a:cubicBezTo>
                    <a:pt x="6073" y="2076"/>
                    <a:pt x="7919" y="947"/>
                    <a:pt x="9304" y="383"/>
                  </a:cubicBezTo>
                  <a:cubicBezTo>
                    <a:pt x="10688" y="-181"/>
                    <a:pt x="11611" y="-181"/>
                    <a:pt x="12350" y="786"/>
                  </a:cubicBezTo>
                  <a:cubicBezTo>
                    <a:pt x="13088" y="1753"/>
                    <a:pt x="13642" y="3688"/>
                    <a:pt x="12165" y="6428"/>
                  </a:cubicBezTo>
                  <a:cubicBezTo>
                    <a:pt x="10688" y="9168"/>
                    <a:pt x="7181" y="12715"/>
                    <a:pt x="4965" y="14891"/>
                  </a:cubicBezTo>
                  <a:cubicBezTo>
                    <a:pt x="2750" y="17067"/>
                    <a:pt x="1827" y="17873"/>
                    <a:pt x="1088" y="18679"/>
                  </a:cubicBezTo>
                  <a:cubicBezTo>
                    <a:pt x="350" y="19485"/>
                    <a:pt x="-204" y="20291"/>
                    <a:pt x="73" y="20774"/>
                  </a:cubicBezTo>
                  <a:cubicBezTo>
                    <a:pt x="350" y="21258"/>
                    <a:pt x="1458" y="21419"/>
                    <a:pt x="4688" y="20613"/>
                  </a:cubicBezTo>
                  <a:cubicBezTo>
                    <a:pt x="7919" y="19807"/>
                    <a:pt x="13273" y="18034"/>
                    <a:pt x="16411" y="16825"/>
                  </a:cubicBezTo>
                  <a:cubicBezTo>
                    <a:pt x="19550" y="15616"/>
                    <a:pt x="20473" y="14971"/>
                    <a:pt x="21396" y="1432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3" name="Line"/>
            <p:cNvSpPr/>
            <p:nvPr/>
          </p:nvSpPr>
          <p:spPr>
            <a:xfrm>
              <a:off x="6321699" y="6683139"/>
              <a:ext cx="366182" cy="381054"/>
            </a:xfrm>
            <a:custGeom>
              <a:avLst/>
              <a:gdLst/>
              <a:ahLst/>
              <a:cxnLst>
                <a:cxn ang="0">
                  <a:pos x="wd2" y="hd2"/>
                </a:cxn>
                <a:cxn ang="5400000">
                  <a:pos x="wd2" y="hd2"/>
                </a:cxn>
                <a:cxn ang="10800000">
                  <a:pos x="wd2" y="hd2"/>
                </a:cxn>
                <a:cxn ang="16200000">
                  <a:pos x="wd2" y="hd2"/>
                </a:cxn>
              </a:cxnLst>
              <a:rect l="0" t="0" r="r" b="b"/>
              <a:pathLst>
                <a:path w="20875" h="21179" fill="norm" stroke="1" extrusionOk="0">
                  <a:moveTo>
                    <a:pt x="15131" y="5514"/>
                  </a:moveTo>
                  <a:cubicBezTo>
                    <a:pt x="15131" y="4164"/>
                    <a:pt x="15131" y="2814"/>
                    <a:pt x="14438" y="1869"/>
                  </a:cubicBezTo>
                  <a:cubicBezTo>
                    <a:pt x="13746" y="924"/>
                    <a:pt x="12361" y="384"/>
                    <a:pt x="10977" y="114"/>
                  </a:cubicBezTo>
                  <a:cubicBezTo>
                    <a:pt x="9592" y="-156"/>
                    <a:pt x="8208" y="-156"/>
                    <a:pt x="6269" y="2544"/>
                  </a:cubicBezTo>
                  <a:cubicBezTo>
                    <a:pt x="4331" y="5244"/>
                    <a:pt x="1838" y="10644"/>
                    <a:pt x="731" y="14154"/>
                  </a:cubicBezTo>
                  <a:cubicBezTo>
                    <a:pt x="-377" y="17664"/>
                    <a:pt x="-100" y="19284"/>
                    <a:pt x="731" y="20229"/>
                  </a:cubicBezTo>
                  <a:cubicBezTo>
                    <a:pt x="1561" y="21174"/>
                    <a:pt x="2946" y="21444"/>
                    <a:pt x="5715" y="20904"/>
                  </a:cubicBezTo>
                  <a:cubicBezTo>
                    <a:pt x="8485" y="20364"/>
                    <a:pt x="12638" y="19014"/>
                    <a:pt x="15546" y="17124"/>
                  </a:cubicBezTo>
                  <a:cubicBezTo>
                    <a:pt x="18454" y="15234"/>
                    <a:pt x="20115" y="12804"/>
                    <a:pt x="20669" y="10239"/>
                  </a:cubicBezTo>
                  <a:cubicBezTo>
                    <a:pt x="21223" y="7674"/>
                    <a:pt x="20669" y="4974"/>
                    <a:pt x="18869" y="3624"/>
                  </a:cubicBezTo>
                  <a:cubicBezTo>
                    <a:pt x="17069" y="2274"/>
                    <a:pt x="14023" y="2274"/>
                    <a:pt x="10977" y="227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4" name="Line"/>
            <p:cNvSpPr/>
            <p:nvPr/>
          </p:nvSpPr>
          <p:spPr>
            <a:xfrm>
              <a:off x="5960468" y="5587340"/>
              <a:ext cx="757811" cy="276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69" y="16295"/>
                    <a:pt x="9138" y="10989"/>
                    <a:pt x="12738" y="7389"/>
                  </a:cubicBezTo>
                  <a:cubicBezTo>
                    <a:pt x="16338" y="3789"/>
                    <a:pt x="18969" y="1895"/>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5" name="Line"/>
            <p:cNvSpPr/>
            <p:nvPr/>
          </p:nvSpPr>
          <p:spPr>
            <a:xfrm>
              <a:off x="6659985" y="6520029"/>
              <a:ext cx="816105" cy="3789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00" y="16892"/>
                    <a:pt x="7200" y="12185"/>
                    <a:pt x="10800" y="8585"/>
                  </a:cubicBezTo>
                  <a:cubicBezTo>
                    <a:pt x="14400" y="4985"/>
                    <a:pt x="18000" y="2492"/>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6" name="Line"/>
            <p:cNvSpPr/>
            <p:nvPr/>
          </p:nvSpPr>
          <p:spPr>
            <a:xfrm>
              <a:off x="8029873" y="5966245"/>
              <a:ext cx="335186"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22" y="17280"/>
                    <a:pt x="10643" y="12960"/>
                    <a:pt x="14243" y="9360"/>
                  </a:cubicBezTo>
                  <a:cubicBezTo>
                    <a:pt x="17843" y="5760"/>
                    <a:pt x="19722" y="288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7" name="Line"/>
            <p:cNvSpPr/>
            <p:nvPr/>
          </p:nvSpPr>
          <p:spPr>
            <a:xfrm>
              <a:off x="8088167" y="5864232"/>
              <a:ext cx="655798" cy="204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60" y="19029"/>
                    <a:pt x="320" y="16457"/>
                    <a:pt x="1120" y="13629"/>
                  </a:cubicBezTo>
                  <a:cubicBezTo>
                    <a:pt x="1920" y="10800"/>
                    <a:pt x="3360" y="7714"/>
                    <a:pt x="4880" y="6429"/>
                  </a:cubicBezTo>
                  <a:cubicBezTo>
                    <a:pt x="6400" y="5143"/>
                    <a:pt x="8000" y="5657"/>
                    <a:pt x="9120" y="6943"/>
                  </a:cubicBezTo>
                  <a:cubicBezTo>
                    <a:pt x="10240" y="8229"/>
                    <a:pt x="10880" y="10286"/>
                    <a:pt x="11440" y="12343"/>
                  </a:cubicBezTo>
                  <a:cubicBezTo>
                    <a:pt x="12000" y="14400"/>
                    <a:pt x="12480" y="16457"/>
                    <a:pt x="13120" y="17486"/>
                  </a:cubicBezTo>
                  <a:cubicBezTo>
                    <a:pt x="13760" y="18514"/>
                    <a:pt x="14560" y="18514"/>
                    <a:pt x="16000" y="15429"/>
                  </a:cubicBezTo>
                  <a:cubicBezTo>
                    <a:pt x="17440" y="12343"/>
                    <a:pt x="19520" y="6171"/>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8" name="Line"/>
            <p:cNvSpPr/>
            <p:nvPr/>
          </p:nvSpPr>
          <p:spPr>
            <a:xfrm>
              <a:off x="8161032" y="6170270"/>
              <a:ext cx="655798" cy="2477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60" y="17788"/>
                    <a:pt x="1920" y="13976"/>
                    <a:pt x="2880" y="11224"/>
                  </a:cubicBezTo>
                  <a:cubicBezTo>
                    <a:pt x="3840" y="8471"/>
                    <a:pt x="4800" y="6776"/>
                    <a:pt x="5920" y="7200"/>
                  </a:cubicBezTo>
                  <a:cubicBezTo>
                    <a:pt x="7040" y="7624"/>
                    <a:pt x="8320" y="10165"/>
                    <a:pt x="9200" y="12282"/>
                  </a:cubicBezTo>
                  <a:cubicBezTo>
                    <a:pt x="10080" y="14400"/>
                    <a:pt x="10560" y="16094"/>
                    <a:pt x="11200" y="17153"/>
                  </a:cubicBezTo>
                  <a:cubicBezTo>
                    <a:pt x="11840" y="18212"/>
                    <a:pt x="12640" y="18635"/>
                    <a:pt x="14400" y="15671"/>
                  </a:cubicBezTo>
                  <a:cubicBezTo>
                    <a:pt x="16160" y="12706"/>
                    <a:pt x="18880" y="6353"/>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19" name="Line"/>
            <p:cNvSpPr/>
            <p:nvPr/>
          </p:nvSpPr>
          <p:spPr>
            <a:xfrm>
              <a:off x="9137442" y="5757984"/>
              <a:ext cx="335124" cy="689179"/>
            </a:xfrm>
            <a:custGeom>
              <a:avLst/>
              <a:gdLst/>
              <a:ahLst/>
              <a:cxnLst>
                <a:cxn ang="0">
                  <a:pos x="wd2" y="hd2"/>
                </a:cxn>
                <a:cxn ang="5400000">
                  <a:pos x="wd2" y="hd2"/>
                </a:cxn>
                <a:cxn ang="10800000">
                  <a:pos x="wd2" y="hd2"/>
                </a:cxn>
                <a:cxn ang="16200000">
                  <a:pos x="wd2" y="hd2"/>
                </a:cxn>
              </a:cxnLst>
              <a:rect l="0" t="0" r="r" b="b"/>
              <a:pathLst>
                <a:path w="21287" h="21134" fill="norm" stroke="1" extrusionOk="0">
                  <a:moveTo>
                    <a:pt x="0" y="8174"/>
                  </a:moveTo>
                  <a:cubicBezTo>
                    <a:pt x="4320" y="6833"/>
                    <a:pt x="8640" y="5493"/>
                    <a:pt x="12034" y="4301"/>
                  </a:cubicBezTo>
                  <a:cubicBezTo>
                    <a:pt x="15429" y="3109"/>
                    <a:pt x="17897" y="2066"/>
                    <a:pt x="19440" y="1173"/>
                  </a:cubicBezTo>
                  <a:cubicBezTo>
                    <a:pt x="20983" y="279"/>
                    <a:pt x="21600" y="-466"/>
                    <a:pt x="21137" y="353"/>
                  </a:cubicBezTo>
                  <a:cubicBezTo>
                    <a:pt x="20674" y="1173"/>
                    <a:pt x="19131" y="3556"/>
                    <a:pt x="17280" y="6535"/>
                  </a:cubicBezTo>
                  <a:cubicBezTo>
                    <a:pt x="15429" y="9515"/>
                    <a:pt x="13269" y="13090"/>
                    <a:pt x="12343" y="15622"/>
                  </a:cubicBezTo>
                  <a:cubicBezTo>
                    <a:pt x="11417" y="18155"/>
                    <a:pt x="11726" y="19644"/>
                    <a:pt x="12034" y="2113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20" name="Line"/>
            <p:cNvSpPr/>
            <p:nvPr/>
          </p:nvSpPr>
          <p:spPr>
            <a:xfrm>
              <a:off x="9530921" y="6286857"/>
              <a:ext cx="43720"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21" name="Line"/>
            <p:cNvSpPr/>
            <p:nvPr/>
          </p:nvSpPr>
          <p:spPr>
            <a:xfrm>
              <a:off x="9908295" y="5691528"/>
              <a:ext cx="569889" cy="738117"/>
            </a:xfrm>
            <a:custGeom>
              <a:avLst/>
              <a:gdLst/>
              <a:ahLst/>
              <a:cxnLst>
                <a:cxn ang="0">
                  <a:pos x="wd2" y="hd2"/>
                </a:cxn>
                <a:cxn ang="5400000">
                  <a:pos x="wd2" y="hd2"/>
                </a:cxn>
                <a:cxn ang="10800000">
                  <a:pos x="wd2" y="hd2"/>
                </a:cxn>
                <a:cxn ang="16200000">
                  <a:pos x="wd2" y="hd2"/>
                </a:cxn>
              </a:cxnLst>
              <a:rect l="0" t="0" r="r" b="b"/>
              <a:pathLst>
                <a:path w="21294" h="21451" fill="norm" stroke="1" extrusionOk="0">
                  <a:moveTo>
                    <a:pt x="21294" y="1208"/>
                  </a:moveTo>
                  <a:cubicBezTo>
                    <a:pt x="20749" y="643"/>
                    <a:pt x="20205" y="78"/>
                    <a:pt x="19388" y="8"/>
                  </a:cubicBezTo>
                  <a:cubicBezTo>
                    <a:pt x="18571" y="-63"/>
                    <a:pt x="17482" y="361"/>
                    <a:pt x="15304" y="1843"/>
                  </a:cubicBezTo>
                  <a:cubicBezTo>
                    <a:pt x="13126" y="3325"/>
                    <a:pt x="9859" y="5866"/>
                    <a:pt x="7045" y="8902"/>
                  </a:cubicBezTo>
                  <a:cubicBezTo>
                    <a:pt x="4232" y="11937"/>
                    <a:pt x="1872" y="15466"/>
                    <a:pt x="783" y="17655"/>
                  </a:cubicBezTo>
                  <a:cubicBezTo>
                    <a:pt x="-306" y="19843"/>
                    <a:pt x="-124" y="20690"/>
                    <a:pt x="511" y="21113"/>
                  </a:cubicBezTo>
                  <a:cubicBezTo>
                    <a:pt x="1146" y="21537"/>
                    <a:pt x="2235" y="21537"/>
                    <a:pt x="3687" y="21255"/>
                  </a:cubicBezTo>
                  <a:cubicBezTo>
                    <a:pt x="5139" y="20972"/>
                    <a:pt x="6955" y="20408"/>
                    <a:pt x="8225" y="19843"/>
                  </a:cubicBezTo>
                  <a:cubicBezTo>
                    <a:pt x="9496" y="19278"/>
                    <a:pt x="10222" y="18713"/>
                    <a:pt x="10766" y="17866"/>
                  </a:cubicBezTo>
                  <a:cubicBezTo>
                    <a:pt x="11311" y="17019"/>
                    <a:pt x="11674" y="15890"/>
                    <a:pt x="11402" y="15184"/>
                  </a:cubicBezTo>
                  <a:cubicBezTo>
                    <a:pt x="11129" y="14478"/>
                    <a:pt x="10222" y="14196"/>
                    <a:pt x="8679" y="14266"/>
                  </a:cubicBezTo>
                  <a:cubicBezTo>
                    <a:pt x="7136" y="14337"/>
                    <a:pt x="4958" y="14761"/>
                    <a:pt x="2780" y="151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22" name="Line"/>
            <p:cNvSpPr/>
            <p:nvPr/>
          </p:nvSpPr>
          <p:spPr>
            <a:xfrm>
              <a:off x="10342603" y="5791366"/>
              <a:ext cx="470765" cy="646176"/>
            </a:xfrm>
            <a:custGeom>
              <a:avLst/>
              <a:gdLst/>
              <a:ahLst/>
              <a:cxnLst>
                <a:cxn ang="0">
                  <a:pos x="wd2" y="hd2"/>
                </a:cxn>
                <a:cxn ang="5400000">
                  <a:pos x="wd2" y="hd2"/>
                </a:cxn>
                <a:cxn ang="10800000">
                  <a:pos x="wd2" y="hd2"/>
                </a:cxn>
                <a:cxn ang="16200000">
                  <a:pos x="wd2" y="hd2"/>
                </a:cxn>
              </a:cxnLst>
              <a:rect l="0" t="0" r="r" b="b"/>
              <a:pathLst>
                <a:path w="21360" h="21442" fill="norm" stroke="1" extrusionOk="0">
                  <a:moveTo>
                    <a:pt x="21360" y="0"/>
                  </a:moveTo>
                  <a:cubicBezTo>
                    <a:pt x="20258" y="0"/>
                    <a:pt x="19156" y="0"/>
                    <a:pt x="17062" y="1370"/>
                  </a:cubicBezTo>
                  <a:cubicBezTo>
                    <a:pt x="14968" y="2740"/>
                    <a:pt x="11882" y="5481"/>
                    <a:pt x="8907" y="8543"/>
                  </a:cubicBezTo>
                  <a:cubicBezTo>
                    <a:pt x="5931" y="11606"/>
                    <a:pt x="3066" y="14991"/>
                    <a:pt x="1523" y="17167"/>
                  </a:cubicBezTo>
                  <a:cubicBezTo>
                    <a:pt x="-20" y="19343"/>
                    <a:pt x="-240" y="20310"/>
                    <a:pt x="201" y="20875"/>
                  </a:cubicBezTo>
                  <a:cubicBezTo>
                    <a:pt x="642" y="21439"/>
                    <a:pt x="1744" y="21600"/>
                    <a:pt x="3617" y="21278"/>
                  </a:cubicBezTo>
                  <a:cubicBezTo>
                    <a:pt x="5491" y="20955"/>
                    <a:pt x="8136" y="20149"/>
                    <a:pt x="9789" y="19424"/>
                  </a:cubicBezTo>
                  <a:cubicBezTo>
                    <a:pt x="11442" y="18699"/>
                    <a:pt x="12103" y="18054"/>
                    <a:pt x="12544" y="17006"/>
                  </a:cubicBezTo>
                  <a:cubicBezTo>
                    <a:pt x="12984" y="15958"/>
                    <a:pt x="13205" y="14507"/>
                    <a:pt x="12323" y="13621"/>
                  </a:cubicBezTo>
                  <a:cubicBezTo>
                    <a:pt x="11442" y="12734"/>
                    <a:pt x="9458" y="12412"/>
                    <a:pt x="7474" y="120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23" name="Line"/>
            <p:cNvSpPr/>
            <p:nvPr/>
          </p:nvSpPr>
          <p:spPr>
            <a:xfrm>
              <a:off x="10786929" y="5765068"/>
              <a:ext cx="425112" cy="628257"/>
            </a:xfrm>
            <a:custGeom>
              <a:avLst/>
              <a:gdLst/>
              <a:ahLst/>
              <a:cxnLst>
                <a:cxn ang="0">
                  <a:pos x="wd2" y="hd2"/>
                </a:cxn>
                <a:cxn ang="5400000">
                  <a:pos x="wd2" y="hd2"/>
                </a:cxn>
                <a:cxn ang="10800000">
                  <a:pos x="wd2" y="hd2"/>
                </a:cxn>
                <a:cxn ang="16200000">
                  <a:pos x="wd2" y="hd2"/>
                </a:cxn>
              </a:cxnLst>
              <a:rect l="0" t="0" r="r" b="b"/>
              <a:pathLst>
                <a:path w="21239" h="21163" fill="norm" stroke="1" extrusionOk="0">
                  <a:moveTo>
                    <a:pt x="20980" y="2849"/>
                  </a:moveTo>
                  <a:cubicBezTo>
                    <a:pt x="21222" y="1704"/>
                    <a:pt x="21465" y="558"/>
                    <a:pt x="20858" y="149"/>
                  </a:cubicBezTo>
                  <a:cubicBezTo>
                    <a:pt x="20252" y="-260"/>
                    <a:pt x="18795" y="67"/>
                    <a:pt x="15640" y="2440"/>
                  </a:cubicBezTo>
                  <a:cubicBezTo>
                    <a:pt x="12485" y="4813"/>
                    <a:pt x="7631" y="9231"/>
                    <a:pt x="4719" y="12258"/>
                  </a:cubicBezTo>
                  <a:cubicBezTo>
                    <a:pt x="1807" y="15285"/>
                    <a:pt x="836" y="16922"/>
                    <a:pt x="350" y="18149"/>
                  </a:cubicBezTo>
                  <a:cubicBezTo>
                    <a:pt x="-135" y="19376"/>
                    <a:pt x="-135" y="20195"/>
                    <a:pt x="472" y="20685"/>
                  </a:cubicBezTo>
                  <a:cubicBezTo>
                    <a:pt x="1078" y="21176"/>
                    <a:pt x="2292" y="21340"/>
                    <a:pt x="4476" y="20931"/>
                  </a:cubicBezTo>
                  <a:cubicBezTo>
                    <a:pt x="6660" y="20522"/>
                    <a:pt x="9816" y="19540"/>
                    <a:pt x="11757" y="18640"/>
                  </a:cubicBezTo>
                  <a:cubicBezTo>
                    <a:pt x="13699" y="17740"/>
                    <a:pt x="14427" y="16922"/>
                    <a:pt x="14427" y="16185"/>
                  </a:cubicBezTo>
                  <a:cubicBezTo>
                    <a:pt x="14427" y="15449"/>
                    <a:pt x="13699" y="14795"/>
                    <a:pt x="11757" y="14549"/>
                  </a:cubicBezTo>
                  <a:cubicBezTo>
                    <a:pt x="9816" y="14304"/>
                    <a:pt x="6660" y="14467"/>
                    <a:pt x="3505" y="1463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24" name="Line"/>
            <p:cNvSpPr/>
            <p:nvPr/>
          </p:nvSpPr>
          <p:spPr>
            <a:xfrm>
              <a:off x="9676653" y="1215358"/>
              <a:ext cx="204027" cy="2623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25" name="Line"/>
            <p:cNvSpPr/>
            <p:nvPr/>
          </p:nvSpPr>
          <p:spPr>
            <a:xfrm>
              <a:off x="12110390" y="477597"/>
              <a:ext cx="552838" cy="548309"/>
            </a:xfrm>
            <a:custGeom>
              <a:avLst/>
              <a:gdLst/>
              <a:ahLst/>
              <a:cxnLst>
                <a:cxn ang="0">
                  <a:pos x="wd2" y="hd2"/>
                </a:cxn>
                <a:cxn ang="5400000">
                  <a:pos x="wd2" y="hd2"/>
                </a:cxn>
                <a:cxn ang="10800000">
                  <a:pos x="wd2" y="hd2"/>
                </a:cxn>
                <a:cxn ang="16200000">
                  <a:pos x="wd2" y="hd2"/>
                </a:cxn>
              </a:cxnLst>
              <a:rect l="0" t="0" r="r" b="b"/>
              <a:pathLst>
                <a:path w="21376" h="21386" fill="norm" stroke="1" extrusionOk="0">
                  <a:moveTo>
                    <a:pt x="1127" y="19681"/>
                  </a:moveTo>
                  <a:cubicBezTo>
                    <a:pt x="3193" y="15133"/>
                    <a:pt x="5259" y="10586"/>
                    <a:pt x="6386" y="7744"/>
                  </a:cubicBezTo>
                  <a:cubicBezTo>
                    <a:pt x="7513" y="4902"/>
                    <a:pt x="7701" y="3765"/>
                    <a:pt x="7983" y="2628"/>
                  </a:cubicBezTo>
                  <a:cubicBezTo>
                    <a:pt x="8264" y="1491"/>
                    <a:pt x="8640" y="354"/>
                    <a:pt x="9297" y="70"/>
                  </a:cubicBezTo>
                  <a:cubicBezTo>
                    <a:pt x="9955" y="-214"/>
                    <a:pt x="10894" y="354"/>
                    <a:pt x="12490" y="1870"/>
                  </a:cubicBezTo>
                  <a:cubicBezTo>
                    <a:pt x="14087" y="3386"/>
                    <a:pt x="16341" y="5849"/>
                    <a:pt x="17843" y="7460"/>
                  </a:cubicBezTo>
                  <a:cubicBezTo>
                    <a:pt x="19346" y="9070"/>
                    <a:pt x="20097" y="9828"/>
                    <a:pt x="20661" y="10681"/>
                  </a:cubicBezTo>
                  <a:cubicBezTo>
                    <a:pt x="21224" y="11533"/>
                    <a:pt x="21600" y="12481"/>
                    <a:pt x="21224" y="13144"/>
                  </a:cubicBezTo>
                  <a:cubicBezTo>
                    <a:pt x="20849" y="13807"/>
                    <a:pt x="19722" y="14186"/>
                    <a:pt x="16529" y="15228"/>
                  </a:cubicBezTo>
                  <a:cubicBezTo>
                    <a:pt x="13336" y="16270"/>
                    <a:pt x="8077" y="17975"/>
                    <a:pt x="4977" y="19112"/>
                  </a:cubicBezTo>
                  <a:cubicBezTo>
                    <a:pt x="1878" y="20249"/>
                    <a:pt x="939" y="20818"/>
                    <a:pt x="0" y="21386"/>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26" name="Line"/>
            <p:cNvSpPr/>
            <p:nvPr/>
          </p:nvSpPr>
          <p:spPr>
            <a:xfrm>
              <a:off x="12859112" y="446541"/>
              <a:ext cx="417747" cy="460198"/>
            </a:xfrm>
            <a:custGeom>
              <a:avLst/>
              <a:gdLst/>
              <a:ahLst/>
              <a:cxnLst>
                <a:cxn ang="0">
                  <a:pos x="wd2" y="hd2"/>
                </a:cxn>
                <a:cxn ang="5400000">
                  <a:pos x="wd2" y="hd2"/>
                </a:cxn>
                <a:cxn ang="10800000">
                  <a:pos x="wd2" y="hd2"/>
                </a:cxn>
                <a:cxn ang="16200000">
                  <a:pos x="wd2" y="hd2"/>
                </a:cxn>
              </a:cxnLst>
              <a:rect l="0" t="0" r="r" b="b"/>
              <a:pathLst>
                <a:path w="20639" h="21096" fill="norm" stroke="1" extrusionOk="0">
                  <a:moveTo>
                    <a:pt x="17009" y="3176"/>
                  </a:moveTo>
                  <a:cubicBezTo>
                    <a:pt x="16289" y="2063"/>
                    <a:pt x="15569" y="949"/>
                    <a:pt x="14489" y="393"/>
                  </a:cubicBezTo>
                  <a:cubicBezTo>
                    <a:pt x="13409" y="-164"/>
                    <a:pt x="11969" y="-164"/>
                    <a:pt x="9689" y="615"/>
                  </a:cubicBezTo>
                  <a:cubicBezTo>
                    <a:pt x="7409" y="1395"/>
                    <a:pt x="4289" y="2954"/>
                    <a:pt x="2249" y="5848"/>
                  </a:cubicBezTo>
                  <a:cubicBezTo>
                    <a:pt x="209" y="8743"/>
                    <a:pt x="-751" y="12974"/>
                    <a:pt x="689" y="15869"/>
                  </a:cubicBezTo>
                  <a:cubicBezTo>
                    <a:pt x="2129" y="18764"/>
                    <a:pt x="5969" y="20323"/>
                    <a:pt x="9089" y="20879"/>
                  </a:cubicBezTo>
                  <a:cubicBezTo>
                    <a:pt x="12209" y="21436"/>
                    <a:pt x="14609" y="20991"/>
                    <a:pt x="16649" y="18652"/>
                  </a:cubicBezTo>
                  <a:cubicBezTo>
                    <a:pt x="18689" y="16314"/>
                    <a:pt x="20369" y="12083"/>
                    <a:pt x="20609" y="8743"/>
                  </a:cubicBezTo>
                  <a:cubicBezTo>
                    <a:pt x="20849" y="5403"/>
                    <a:pt x="19649" y="2954"/>
                    <a:pt x="17009" y="2508"/>
                  </a:cubicBezTo>
                  <a:cubicBezTo>
                    <a:pt x="14369" y="2063"/>
                    <a:pt x="10289" y="3622"/>
                    <a:pt x="6209" y="518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27" name="Line"/>
            <p:cNvSpPr/>
            <p:nvPr/>
          </p:nvSpPr>
          <p:spPr>
            <a:xfrm>
              <a:off x="12970213" y="676147"/>
              <a:ext cx="306040" cy="3206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143" y="4255"/>
                    <a:pt x="10286" y="8509"/>
                    <a:pt x="13886" y="12109"/>
                  </a:cubicBezTo>
                  <a:cubicBezTo>
                    <a:pt x="17486" y="15709"/>
                    <a:pt x="19543" y="18655"/>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28" name="Line"/>
            <p:cNvSpPr/>
            <p:nvPr/>
          </p:nvSpPr>
          <p:spPr>
            <a:xfrm>
              <a:off x="12241549" y="1069625"/>
              <a:ext cx="1209583" cy="1748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171" y="1200"/>
                    <a:pt x="16742" y="2400"/>
                    <a:pt x="14053" y="4500"/>
                  </a:cubicBezTo>
                  <a:cubicBezTo>
                    <a:pt x="11364" y="6600"/>
                    <a:pt x="8414" y="9600"/>
                    <a:pt x="6029" y="12600"/>
                  </a:cubicBezTo>
                  <a:cubicBezTo>
                    <a:pt x="3643" y="15600"/>
                    <a:pt x="1822" y="18600"/>
                    <a:pt x="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29" name="Line"/>
            <p:cNvSpPr/>
            <p:nvPr/>
          </p:nvSpPr>
          <p:spPr>
            <a:xfrm>
              <a:off x="12270696" y="1382752"/>
              <a:ext cx="592647" cy="488404"/>
            </a:xfrm>
            <a:custGeom>
              <a:avLst/>
              <a:gdLst/>
              <a:ahLst/>
              <a:cxnLst>
                <a:cxn ang="0">
                  <a:pos x="wd2" y="hd2"/>
                </a:cxn>
                <a:cxn ang="5400000">
                  <a:pos x="wd2" y="hd2"/>
                </a:cxn>
                <a:cxn ang="10800000">
                  <a:pos x="wd2" y="hd2"/>
                </a:cxn>
                <a:cxn ang="16200000">
                  <a:pos x="wd2" y="hd2"/>
                </a:cxn>
              </a:cxnLst>
              <a:rect l="0" t="0" r="r" b="b"/>
              <a:pathLst>
                <a:path w="21600" h="21502" fill="norm" stroke="1" extrusionOk="0">
                  <a:moveTo>
                    <a:pt x="0" y="21502"/>
                  </a:moveTo>
                  <a:cubicBezTo>
                    <a:pt x="1239" y="19577"/>
                    <a:pt x="2479" y="17652"/>
                    <a:pt x="3718" y="14338"/>
                  </a:cubicBezTo>
                  <a:cubicBezTo>
                    <a:pt x="4957" y="11023"/>
                    <a:pt x="6197" y="6318"/>
                    <a:pt x="7082" y="3538"/>
                  </a:cubicBezTo>
                  <a:cubicBezTo>
                    <a:pt x="7967" y="757"/>
                    <a:pt x="8498" y="-98"/>
                    <a:pt x="9207" y="9"/>
                  </a:cubicBezTo>
                  <a:cubicBezTo>
                    <a:pt x="9915" y="116"/>
                    <a:pt x="10800" y="1185"/>
                    <a:pt x="12659" y="3431"/>
                  </a:cubicBezTo>
                  <a:cubicBezTo>
                    <a:pt x="14518" y="5676"/>
                    <a:pt x="17351" y="9098"/>
                    <a:pt x="19121" y="11237"/>
                  </a:cubicBezTo>
                  <a:cubicBezTo>
                    <a:pt x="20892" y="13375"/>
                    <a:pt x="21600" y="14231"/>
                    <a:pt x="21600" y="14979"/>
                  </a:cubicBezTo>
                  <a:cubicBezTo>
                    <a:pt x="21600" y="15728"/>
                    <a:pt x="20892" y="16369"/>
                    <a:pt x="17439" y="17439"/>
                  </a:cubicBezTo>
                  <a:cubicBezTo>
                    <a:pt x="13987" y="18508"/>
                    <a:pt x="7790" y="20005"/>
                    <a:pt x="1593" y="21502"/>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0" name="Line"/>
            <p:cNvSpPr/>
            <p:nvPr/>
          </p:nvSpPr>
          <p:spPr>
            <a:xfrm>
              <a:off x="12987930" y="1363696"/>
              <a:ext cx="324183" cy="614331"/>
            </a:xfrm>
            <a:custGeom>
              <a:avLst/>
              <a:gdLst/>
              <a:ahLst/>
              <a:cxnLst>
                <a:cxn ang="0">
                  <a:pos x="wd2" y="hd2"/>
                </a:cxn>
                <a:cxn ang="5400000">
                  <a:pos x="wd2" y="hd2"/>
                </a:cxn>
                <a:cxn ang="10800000">
                  <a:pos x="wd2" y="hd2"/>
                </a:cxn>
                <a:cxn ang="16200000">
                  <a:pos x="wd2" y="hd2"/>
                </a:cxn>
              </a:cxnLst>
              <a:rect l="0" t="0" r="r" b="b"/>
              <a:pathLst>
                <a:path w="20891" h="21341" fill="norm" stroke="1" extrusionOk="0">
                  <a:moveTo>
                    <a:pt x="1675" y="3960"/>
                  </a:moveTo>
                  <a:cubicBezTo>
                    <a:pt x="3867" y="8179"/>
                    <a:pt x="6058" y="12397"/>
                    <a:pt x="7467" y="15013"/>
                  </a:cubicBezTo>
                  <a:cubicBezTo>
                    <a:pt x="8875" y="17628"/>
                    <a:pt x="9501" y="18641"/>
                    <a:pt x="9971" y="19569"/>
                  </a:cubicBezTo>
                  <a:cubicBezTo>
                    <a:pt x="10440" y="20497"/>
                    <a:pt x="10754" y="21341"/>
                    <a:pt x="10910" y="21341"/>
                  </a:cubicBezTo>
                  <a:cubicBezTo>
                    <a:pt x="11067" y="21341"/>
                    <a:pt x="11067" y="20497"/>
                    <a:pt x="9658" y="18135"/>
                  </a:cubicBezTo>
                  <a:cubicBezTo>
                    <a:pt x="8249" y="15772"/>
                    <a:pt x="5432" y="11891"/>
                    <a:pt x="3554" y="9107"/>
                  </a:cubicBezTo>
                  <a:cubicBezTo>
                    <a:pt x="1675" y="6322"/>
                    <a:pt x="736" y="4635"/>
                    <a:pt x="267" y="3369"/>
                  </a:cubicBezTo>
                  <a:cubicBezTo>
                    <a:pt x="-203" y="2103"/>
                    <a:pt x="-203" y="1260"/>
                    <a:pt x="1519" y="669"/>
                  </a:cubicBezTo>
                  <a:cubicBezTo>
                    <a:pt x="3240" y="78"/>
                    <a:pt x="6684" y="-259"/>
                    <a:pt x="10284" y="247"/>
                  </a:cubicBezTo>
                  <a:cubicBezTo>
                    <a:pt x="13884" y="754"/>
                    <a:pt x="17640" y="2103"/>
                    <a:pt x="19519" y="3285"/>
                  </a:cubicBezTo>
                  <a:cubicBezTo>
                    <a:pt x="21397" y="4466"/>
                    <a:pt x="21397" y="5478"/>
                    <a:pt x="19206" y="6660"/>
                  </a:cubicBezTo>
                  <a:cubicBezTo>
                    <a:pt x="17014" y="7841"/>
                    <a:pt x="12632" y="9191"/>
                    <a:pt x="8249" y="10541"/>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1" name="Line"/>
            <p:cNvSpPr/>
            <p:nvPr/>
          </p:nvSpPr>
          <p:spPr>
            <a:xfrm>
              <a:off x="13742596" y="996759"/>
              <a:ext cx="291466"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2" name="Line"/>
            <p:cNvSpPr/>
            <p:nvPr/>
          </p:nvSpPr>
          <p:spPr>
            <a:xfrm>
              <a:off x="13713449" y="1186211"/>
              <a:ext cx="26232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3" name="Line"/>
            <p:cNvSpPr/>
            <p:nvPr/>
          </p:nvSpPr>
          <p:spPr>
            <a:xfrm>
              <a:off x="14335242" y="707452"/>
              <a:ext cx="281751" cy="525289"/>
            </a:xfrm>
            <a:custGeom>
              <a:avLst/>
              <a:gdLst/>
              <a:ahLst/>
              <a:cxnLst>
                <a:cxn ang="0">
                  <a:pos x="wd2" y="hd2"/>
                </a:cxn>
                <a:cxn ang="5400000">
                  <a:pos x="wd2" y="hd2"/>
                </a:cxn>
                <a:cxn ang="10800000">
                  <a:pos x="wd2" y="hd2"/>
                </a:cxn>
                <a:cxn ang="16200000">
                  <a:pos x="wd2" y="hd2"/>
                </a:cxn>
              </a:cxnLst>
              <a:rect l="0" t="0" r="r" b="b"/>
              <a:pathLst>
                <a:path w="21600" h="21428" fill="norm" stroke="1" extrusionOk="0">
                  <a:moveTo>
                    <a:pt x="1490" y="8829"/>
                  </a:moveTo>
                  <a:cubicBezTo>
                    <a:pt x="1490" y="6253"/>
                    <a:pt x="1490" y="3677"/>
                    <a:pt x="2421" y="2191"/>
                  </a:cubicBezTo>
                  <a:cubicBezTo>
                    <a:pt x="3352" y="705"/>
                    <a:pt x="5214" y="308"/>
                    <a:pt x="7076" y="110"/>
                  </a:cubicBezTo>
                  <a:cubicBezTo>
                    <a:pt x="8938" y="-88"/>
                    <a:pt x="10800" y="-88"/>
                    <a:pt x="12848" y="705"/>
                  </a:cubicBezTo>
                  <a:cubicBezTo>
                    <a:pt x="14897" y="1497"/>
                    <a:pt x="17131" y="3083"/>
                    <a:pt x="16386" y="5956"/>
                  </a:cubicBezTo>
                  <a:cubicBezTo>
                    <a:pt x="15641" y="8829"/>
                    <a:pt x="11917" y="12991"/>
                    <a:pt x="9310" y="15567"/>
                  </a:cubicBezTo>
                  <a:cubicBezTo>
                    <a:pt x="6703" y="18143"/>
                    <a:pt x="5214" y="19134"/>
                    <a:pt x="3538" y="19927"/>
                  </a:cubicBezTo>
                  <a:cubicBezTo>
                    <a:pt x="1862" y="20719"/>
                    <a:pt x="0" y="21314"/>
                    <a:pt x="0" y="21413"/>
                  </a:cubicBezTo>
                  <a:cubicBezTo>
                    <a:pt x="0" y="21512"/>
                    <a:pt x="1862" y="21116"/>
                    <a:pt x="5772" y="20818"/>
                  </a:cubicBezTo>
                  <a:cubicBezTo>
                    <a:pt x="9683" y="20521"/>
                    <a:pt x="15641" y="20323"/>
                    <a:pt x="21600" y="20125"/>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4" name="Line"/>
            <p:cNvSpPr/>
            <p:nvPr/>
          </p:nvSpPr>
          <p:spPr>
            <a:xfrm>
              <a:off x="12576735" y="2341067"/>
              <a:ext cx="330163" cy="769403"/>
            </a:xfrm>
            <a:custGeom>
              <a:avLst/>
              <a:gdLst/>
              <a:ahLst/>
              <a:cxnLst>
                <a:cxn ang="0">
                  <a:pos x="wd2" y="hd2"/>
                </a:cxn>
                <a:cxn ang="5400000">
                  <a:pos x="wd2" y="hd2"/>
                </a:cxn>
                <a:cxn ang="10800000">
                  <a:pos x="wd2" y="hd2"/>
                </a:cxn>
                <a:cxn ang="16200000">
                  <a:pos x="wd2" y="hd2"/>
                </a:cxn>
              </a:cxnLst>
              <a:rect l="0" t="0" r="r" b="b"/>
              <a:pathLst>
                <a:path w="20972" h="21382" fill="norm" stroke="1" extrusionOk="0">
                  <a:moveTo>
                    <a:pt x="0" y="2736"/>
                  </a:moveTo>
                  <a:cubicBezTo>
                    <a:pt x="1851" y="6111"/>
                    <a:pt x="3703" y="9486"/>
                    <a:pt x="5246" y="11916"/>
                  </a:cubicBezTo>
                  <a:cubicBezTo>
                    <a:pt x="6789" y="14346"/>
                    <a:pt x="8023" y="15831"/>
                    <a:pt x="8640" y="16911"/>
                  </a:cubicBezTo>
                  <a:cubicBezTo>
                    <a:pt x="9257" y="17991"/>
                    <a:pt x="9257" y="18666"/>
                    <a:pt x="8949" y="19476"/>
                  </a:cubicBezTo>
                  <a:cubicBezTo>
                    <a:pt x="8640" y="20286"/>
                    <a:pt x="8023" y="21231"/>
                    <a:pt x="7560" y="21366"/>
                  </a:cubicBezTo>
                  <a:cubicBezTo>
                    <a:pt x="7097" y="21501"/>
                    <a:pt x="6789" y="20826"/>
                    <a:pt x="6634" y="18261"/>
                  </a:cubicBezTo>
                  <a:cubicBezTo>
                    <a:pt x="6480" y="15696"/>
                    <a:pt x="6480" y="11241"/>
                    <a:pt x="6480" y="8338"/>
                  </a:cubicBezTo>
                  <a:cubicBezTo>
                    <a:pt x="6480" y="5436"/>
                    <a:pt x="6480" y="4086"/>
                    <a:pt x="6634" y="2938"/>
                  </a:cubicBezTo>
                  <a:cubicBezTo>
                    <a:pt x="6789" y="1791"/>
                    <a:pt x="7097" y="846"/>
                    <a:pt x="8486" y="373"/>
                  </a:cubicBezTo>
                  <a:cubicBezTo>
                    <a:pt x="9874" y="-99"/>
                    <a:pt x="12343" y="-99"/>
                    <a:pt x="14503" y="238"/>
                  </a:cubicBezTo>
                  <a:cubicBezTo>
                    <a:pt x="16663" y="576"/>
                    <a:pt x="18514" y="1251"/>
                    <a:pt x="19749" y="1993"/>
                  </a:cubicBezTo>
                  <a:cubicBezTo>
                    <a:pt x="20983" y="2736"/>
                    <a:pt x="21600" y="3546"/>
                    <a:pt x="20057" y="4693"/>
                  </a:cubicBezTo>
                  <a:cubicBezTo>
                    <a:pt x="18514" y="5841"/>
                    <a:pt x="14811" y="7326"/>
                    <a:pt x="11880" y="8271"/>
                  </a:cubicBezTo>
                  <a:cubicBezTo>
                    <a:pt x="8949" y="9216"/>
                    <a:pt x="6789" y="9621"/>
                    <a:pt x="4629" y="10026"/>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5" name="Line"/>
            <p:cNvSpPr/>
            <p:nvPr/>
          </p:nvSpPr>
          <p:spPr>
            <a:xfrm>
              <a:off x="13028506" y="2862138"/>
              <a:ext cx="72867" cy="2331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6" name="Line"/>
            <p:cNvSpPr/>
            <p:nvPr/>
          </p:nvSpPr>
          <p:spPr>
            <a:xfrm>
              <a:off x="13538570" y="2658112"/>
              <a:ext cx="21860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7" name="Line"/>
            <p:cNvSpPr/>
            <p:nvPr/>
          </p:nvSpPr>
          <p:spPr>
            <a:xfrm>
              <a:off x="13538570" y="2847564"/>
              <a:ext cx="24774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8" name="Line"/>
            <p:cNvSpPr/>
            <p:nvPr/>
          </p:nvSpPr>
          <p:spPr>
            <a:xfrm>
              <a:off x="14057912" y="2322926"/>
              <a:ext cx="366309" cy="641225"/>
            </a:xfrm>
            <a:custGeom>
              <a:avLst/>
              <a:gdLst/>
              <a:ahLst/>
              <a:cxnLst>
                <a:cxn ang="0">
                  <a:pos x="wd2" y="hd2"/>
                </a:cxn>
                <a:cxn ang="5400000">
                  <a:pos x="wd2" y="hd2"/>
                </a:cxn>
                <a:cxn ang="10800000">
                  <a:pos x="wd2" y="hd2"/>
                </a:cxn>
                <a:cxn ang="16200000">
                  <a:pos x="wd2" y="hd2"/>
                </a:cxn>
              </a:cxnLst>
              <a:rect l="0" t="0" r="r" b="b"/>
              <a:pathLst>
                <a:path w="21153" h="21600" fill="norm" stroke="1" extrusionOk="0">
                  <a:moveTo>
                    <a:pt x="12929" y="0"/>
                  </a:moveTo>
                  <a:cubicBezTo>
                    <a:pt x="9563" y="3764"/>
                    <a:pt x="6197" y="7527"/>
                    <a:pt x="4093" y="9736"/>
                  </a:cubicBezTo>
                  <a:cubicBezTo>
                    <a:pt x="1989" y="11945"/>
                    <a:pt x="1148" y="12600"/>
                    <a:pt x="587" y="13336"/>
                  </a:cubicBezTo>
                  <a:cubicBezTo>
                    <a:pt x="26" y="14073"/>
                    <a:pt x="-255" y="14891"/>
                    <a:pt x="306" y="15300"/>
                  </a:cubicBezTo>
                  <a:cubicBezTo>
                    <a:pt x="867" y="15709"/>
                    <a:pt x="2270" y="15709"/>
                    <a:pt x="5075" y="15382"/>
                  </a:cubicBezTo>
                  <a:cubicBezTo>
                    <a:pt x="7880" y="15055"/>
                    <a:pt x="12088" y="14400"/>
                    <a:pt x="15033" y="13827"/>
                  </a:cubicBezTo>
                  <a:cubicBezTo>
                    <a:pt x="17979" y="13255"/>
                    <a:pt x="19662" y="12764"/>
                    <a:pt x="20503" y="12109"/>
                  </a:cubicBezTo>
                  <a:cubicBezTo>
                    <a:pt x="21345" y="11455"/>
                    <a:pt x="21345" y="10636"/>
                    <a:pt x="20644" y="10309"/>
                  </a:cubicBezTo>
                  <a:cubicBezTo>
                    <a:pt x="19942" y="9982"/>
                    <a:pt x="18540" y="10145"/>
                    <a:pt x="17558" y="11373"/>
                  </a:cubicBezTo>
                  <a:cubicBezTo>
                    <a:pt x="16576" y="12600"/>
                    <a:pt x="16015" y="14891"/>
                    <a:pt x="16155" y="16773"/>
                  </a:cubicBezTo>
                  <a:cubicBezTo>
                    <a:pt x="16296" y="18655"/>
                    <a:pt x="17137" y="20127"/>
                    <a:pt x="17979"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39" name="Line"/>
            <p:cNvSpPr/>
            <p:nvPr/>
          </p:nvSpPr>
          <p:spPr>
            <a:xfrm>
              <a:off x="14564168" y="2474416"/>
              <a:ext cx="339179" cy="375744"/>
            </a:xfrm>
            <a:custGeom>
              <a:avLst/>
              <a:gdLst/>
              <a:ahLst/>
              <a:cxnLst>
                <a:cxn ang="0">
                  <a:pos x="wd2" y="hd2"/>
                </a:cxn>
                <a:cxn ang="5400000">
                  <a:pos x="wd2" y="hd2"/>
                </a:cxn>
                <a:cxn ang="10800000">
                  <a:pos x="wd2" y="hd2"/>
                </a:cxn>
                <a:cxn ang="16200000">
                  <a:pos x="wd2" y="hd2"/>
                </a:cxn>
              </a:cxnLst>
              <a:rect l="0" t="0" r="r" b="b"/>
              <a:pathLst>
                <a:path w="20660" h="21149" fill="norm" stroke="1" extrusionOk="0">
                  <a:moveTo>
                    <a:pt x="11207" y="7058"/>
                  </a:moveTo>
                  <a:cubicBezTo>
                    <a:pt x="10615" y="4598"/>
                    <a:pt x="10023" y="2137"/>
                    <a:pt x="8988" y="906"/>
                  </a:cubicBezTo>
                  <a:cubicBezTo>
                    <a:pt x="7952" y="-324"/>
                    <a:pt x="6472" y="-324"/>
                    <a:pt x="4845" y="1043"/>
                  </a:cubicBezTo>
                  <a:cubicBezTo>
                    <a:pt x="3218" y="2410"/>
                    <a:pt x="1442" y="5144"/>
                    <a:pt x="555" y="8152"/>
                  </a:cubicBezTo>
                  <a:cubicBezTo>
                    <a:pt x="-333" y="11160"/>
                    <a:pt x="-333" y="14441"/>
                    <a:pt x="1886" y="16901"/>
                  </a:cubicBezTo>
                  <a:cubicBezTo>
                    <a:pt x="4105" y="19362"/>
                    <a:pt x="8544" y="21003"/>
                    <a:pt x="12242" y="21139"/>
                  </a:cubicBezTo>
                  <a:cubicBezTo>
                    <a:pt x="15941" y="21276"/>
                    <a:pt x="18900" y="19909"/>
                    <a:pt x="20083" y="17448"/>
                  </a:cubicBezTo>
                  <a:cubicBezTo>
                    <a:pt x="21267" y="14987"/>
                    <a:pt x="20675" y="11433"/>
                    <a:pt x="17864" y="8835"/>
                  </a:cubicBezTo>
                  <a:cubicBezTo>
                    <a:pt x="15053" y="6238"/>
                    <a:pt x="10023" y="4598"/>
                    <a:pt x="4993" y="2957"/>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0" name="Line"/>
            <p:cNvSpPr/>
            <p:nvPr/>
          </p:nvSpPr>
          <p:spPr>
            <a:xfrm>
              <a:off x="12649600" y="3475192"/>
              <a:ext cx="326939" cy="742261"/>
            </a:xfrm>
            <a:custGeom>
              <a:avLst/>
              <a:gdLst/>
              <a:ahLst/>
              <a:cxnLst>
                <a:cxn ang="0">
                  <a:pos x="wd2" y="hd2"/>
                </a:cxn>
                <a:cxn ang="5400000">
                  <a:pos x="wd2" y="hd2"/>
                </a:cxn>
                <a:cxn ang="10800000">
                  <a:pos x="wd2" y="hd2"/>
                </a:cxn>
                <a:cxn ang="16200000">
                  <a:pos x="wd2" y="hd2"/>
                </a:cxn>
              </a:cxnLst>
              <a:rect l="0" t="0" r="r" b="b"/>
              <a:pathLst>
                <a:path w="21378" h="21572" fill="norm" stroke="1" extrusionOk="0">
                  <a:moveTo>
                    <a:pt x="0" y="2937"/>
                  </a:moveTo>
                  <a:cubicBezTo>
                    <a:pt x="1588" y="7031"/>
                    <a:pt x="3176" y="11125"/>
                    <a:pt x="4447" y="13948"/>
                  </a:cubicBezTo>
                  <a:cubicBezTo>
                    <a:pt x="5718" y="16772"/>
                    <a:pt x="6671" y="18325"/>
                    <a:pt x="7306" y="19525"/>
                  </a:cubicBezTo>
                  <a:cubicBezTo>
                    <a:pt x="7941" y="20725"/>
                    <a:pt x="8259" y="21572"/>
                    <a:pt x="7941" y="21572"/>
                  </a:cubicBezTo>
                  <a:cubicBezTo>
                    <a:pt x="7624" y="21572"/>
                    <a:pt x="6671" y="20725"/>
                    <a:pt x="5718" y="18113"/>
                  </a:cubicBezTo>
                  <a:cubicBezTo>
                    <a:pt x="4765" y="15501"/>
                    <a:pt x="3812" y="11125"/>
                    <a:pt x="3176" y="8231"/>
                  </a:cubicBezTo>
                  <a:cubicBezTo>
                    <a:pt x="2541" y="5337"/>
                    <a:pt x="2224" y="3925"/>
                    <a:pt x="2224" y="2866"/>
                  </a:cubicBezTo>
                  <a:cubicBezTo>
                    <a:pt x="2224" y="1807"/>
                    <a:pt x="2541" y="1101"/>
                    <a:pt x="3494" y="678"/>
                  </a:cubicBezTo>
                  <a:cubicBezTo>
                    <a:pt x="4447" y="254"/>
                    <a:pt x="6035" y="113"/>
                    <a:pt x="8100" y="43"/>
                  </a:cubicBezTo>
                  <a:cubicBezTo>
                    <a:pt x="10165" y="-28"/>
                    <a:pt x="12706" y="-28"/>
                    <a:pt x="14612" y="184"/>
                  </a:cubicBezTo>
                  <a:cubicBezTo>
                    <a:pt x="16518" y="396"/>
                    <a:pt x="17788" y="819"/>
                    <a:pt x="18900" y="1313"/>
                  </a:cubicBezTo>
                  <a:cubicBezTo>
                    <a:pt x="20012" y="1807"/>
                    <a:pt x="20965" y="2372"/>
                    <a:pt x="21282" y="3007"/>
                  </a:cubicBezTo>
                  <a:cubicBezTo>
                    <a:pt x="21600" y="3643"/>
                    <a:pt x="21282" y="4348"/>
                    <a:pt x="17947" y="5478"/>
                  </a:cubicBezTo>
                  <a:cubicBezTo>
                    <a:pt x="14612" y="6607"/>
                    <a:pt x="8259" y="8160"/>
                    <a:pt x="1906" y="9713"/>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1" name="Line"/>
            <p:cNvSpPr/>
            <p:nvPr/>
          </p:nvSpPr>
          <p:spPr>
            <a:xfrm>
              <a:off x="13147799" y="3994247"/>
              <a:ext cx="303333" cy="350799"/>
            </a:xfrm>
            <a:custGeom>
              <a:avLst/>
              <a:gdLst/>
              <a:ahLst/>
              <a:cxnLst>
                <a:cxn ang="0">
                  <a:pos x="wd2" y="hd2"/>
                </a:cxn>
                <a:cxn ang="5400000">
                  <a:pos x="wd2" y="hd2"/>
                </a:cxn>
                <a:cxn ang="10800000">
                  <a:pos x="wd2" y="hd2"/>
                </a:cxn>
                <a:cxn ang="16200000">
                  <a:pos x="wd2" y="hd2"/>
                </a:cxn>
              </a:cxnLst>
              <a:rect l="0" t="0" r="r" b="b"/>
              <a:pathLst>
                <a:path w="21074" h="21079" fill="norm" stroke="1" extrusionOk="0">
                  <a:moveTo>
                    <a:pt x="2849" y="8158"/>
                  </a:moveTo>
                  <a:cubicBezTo>
                    <a:pt x="2174" y="6698"/>
                    <a:pt x="1499" y="5239"/>
                    <a:pt x="1668" y="3925"/>
                  </a:cubicBezTo>
                  <a:cubicBezTo>
                    <a:pt x="1836" y="2612"/>
                    <a:pt x="2849" y="1444"/>
                    <a:pt x="4368" y="715"/>
                  </a:cubicBezTo>
                  <a:cubicBezTo>
                    <a:pt x="5886" y="-15"/>
                    <a:pt x="7911" y="-307"/>
                    <a:pt x="9430" y="423"/>
                  </a:cubicBezTo>
                  <a:cubicBezTo>
                    <a:pt x="10949" y="1152"/>
                    <a:pt x="11961" y="2904"/>
                    <a:pt x="10780" y="5531"/>
                  </a:cubicBezTo>
                  <a:cubicBezTo>
                    <a:pt x="9599" y="8158"/>
                    <a:pt x="6224" y="11661"/>
                    <a:pt x="3693" y="14434"/>
                  </a:cubicBezTo>
                  <a:cubicBezTo>
                    <a:pt x="1162" y="17207"/>
                    <a:pt x="-526" y="19250"/>
                    <a:pt x="149" y="20271"/>
                  </a:cubicBezTo>
                  <a:cubicBezTo>
                    <a:pt x="824" y="21293"/>
                    <a:pt x="3861" y="21293"/>
                    <a:pt x="7743" y="20563"/>
                  </a:cubicBezTo>
                  <a:cubicBezTo>
                    <a:pt x="11624" y="19834"/>
                    <a:pt x="16349" y="18374"/>
                    <a:pt x="21074" y="16915"/>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2" name="Line"/>
            <p:cNvSpPr/>
            <p:nvPr/>
          </p:nvSpPr>
          <p:spPr>
            <a:xfrm>
              <a:off x="13698876" y="3765680"/>
              <a:ext cx="247746"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3" name="Line"/>
            <p:cNvSpPr/>
            <p:nvPr/>
          </p:nvSpPr>
          <p:spPr>
            <a:xfrm>
              <a:off x="13684302" y="3925986"/>
              <a:ext cx="349760" cy="874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4" name="Line"/>
            <p:cNvSpPr/>
            <p:nvPr/>
          </p:nvSpPr>
          <p:spPr>
            <a:xfrm>
              <a:off x="14315581" y="3376767"/>
              <a:ext cx="622025" cy="687023"/>
            </a:xfrm>
            <a:custGeom>
              <a:avLst/>
              <a:gdLst/>
              <a:ahLst/>
              <a:cxnLst>
                <a:cxn ang="0">
                  <a:pos x="wd2" y="hd2"/>
                </a:cxn>
                <a:cxn ang="5400000">
                  <a:pos x="wd2" y="hd2"/>
                </a:cxn>
                <a:cxn ang="10800000">
                  <a:pos x="wd2" y="hd2"/>
                </a:cxn>
                <a:cxn ang="16200000">
                  <a:pos x="wd2" y="hd2"/>
                </a:cxn>
              </a:cxnLst>
              <a:rect l="0" t="0" r="r" b="b"/>
              <a:pathLst>
                <a:path w="21441" h="21363" fill="norm" stroke="1" extrusionOk="0">
                  <a:moveTo>
                    <a:pt x="21441" y="1671"/>
                  </a:moveTo>
                  <a:cubicBezTo>
                    <a:pt x="20939" y="1066"/>
                    <a:pt x="20436" y="462"/>
                    <a:pt x="19683" y="160"/>
                  </a:cubicBezTo>
                  <a:cubicBezTo>
                    <a:pt x="18929" y="-142"/>
                    <a:pt x="17925" y="-142"/>
                    <a:pt x="15664" y="1293"/>
                  </a:cubicBezTo>
                  <a:cubicBezTo>
                    <a:pt x="13404" y="2728"/>
                    <a:pt x="9888" y="5598"/>
                    <a:pt x="7041" y="8694"/>
                  </a:cubicBezTo>
                  <a:cubicBezTo>
                    <a:pt x="4194" y="11791"/>
                    <a:pt x="2018" y="15114"/>
                    <a:pt x="929" y="17229"/>
                  </a:cubicBezTo>
                  <a:cubicBezTo>
                    <a:pt x="-159" y="19343"/>
                    <a:pt x="-159" y="20250"/>
                    <a:pt x="260" y="20778"/>
                  </a:cubicBezTo>
                  <a:cubicBezTo>
                    <a:pt x="678" y="21307"/>
                    <a:pt x="1515" y="21458"/>
                    <a:pt x="2771" y="21307"/>
                  </a:cubicBezTo>
                  <a:cubicBezTo>
                    <a:pt x="4027" y="21156"/>
                    <a:pt x="5701" y="20703"/>
                    <a:pt x="6874" y="20174"/>
                  </a:cubicBezTo>
                  <a:cubicBezTo>
                    <a:pt x="8046" y="19645"/>
                    <a:pt x="8715" y="19041"/>
                    <a:pt x="8883" y="17908"/>
                  </a:cubicBezTo>
                  <a:cubicBezTo>
                    <a:pt x="9050" y="16775"/>
                    <a:pt x="8715" y="15114"/>
                    <a:pt x="7460" y="14208"/>
                  </a:cubicBezTo>
                  <a:cubicBezTo>
                    <a:pt x="6204" y="13301"/>
                    <a:pt x="4027" y="13150"/>
                    <a:pt x="1850" y="12999"/>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5" name="Line"/>
            <p:cNvSpPr/>
            <p:nvPr/>
          </p:nvSpPr>
          <p:spPr>
            <a:xfrm>
              <a:off x="14728141" y="3678241"/>
              <a:ext cx="333539" cy="302098"/>
            </a:xfrm>
            <a:custGeom>
              <a:avLst/>
              <a:gdLst/>
              <a:ahLst/>
              <a:cxnLst>
                <a:cxn ang="0">
                  <a:pos x="wd2" y="hd2"/>
                </a:cxn>
                <a:cxn ang="5400000">
                  <a:pos x="wd2" y="hd2"/>
                </a:cxn>
                <a:cxn ang="10800000">
                  <a:pos x="wd2" y="hd2"/>
                </a:cxn>
                <a:cxn ang="16200000">
                  <a:pos x="wd2" y="hd2"/>
                </a:cxn>
              </a:cxnLst>
              <a:rect l="0" t="0" r="r" b="b"/>
              <a:pathLst>
                <a:path w="21187" h="20989" fill="norm" stroke="1" extrusionOk="0">
                  <a:moveTo>
                    <a:pt x="15157" y="1012"/>
                  </a:moveTo>
                  <a:cubicBezTo>
                    <a:pt x="13614" y="337"/>
                    <a:pt x="12071" y="-338"/>
                    <a:pt x="9602" y="1012"/>
                  </a:cubicBezTo>
                  <a:cubicBezTo>
                    <a:pt x="7134" y="2362"/>
                    <a:pt x="3739" y="5737"/>
                    <a:pt x="1888" y="9112"/>
                  </a:cubicBezTo>
                  <a:cubicBezTo>
                    <a:pt x="37" y="12487"/>
                    <a:pt x="-272" y="15862"/>
                    <a:pt x="191" y="18056"/>
                  </a:cubicBezTo>
                  <a:cubicBezTo>
                    <a:pt x="654" y="20250"/>
                    <a:pt x="1888" y="21262"/>
                    <a:pt x="4974" y="20924"/>
                  </a:cubicBezTo>
                  <a:cubicBezTo>
                    <a:pt x="8059" y="20587"/>
                    <a:pt x="12997" y="18899"/>
                    <a:pt x="16237" y="17043"/>
                  </a:cubicBezTo>
                  <a:cubicBezTo>
                    <a:pt x="19477" y="15187"/>
                    <a:pt x="21019" y="13162"/>
                    <a:pt x="21174" y="10631"/>
                  </a:cubicBezTo>
                  <a:cubicBezTo>
                    <a:pt x="21328" y="8099"/>
                    <a:pt x="20094" y="5062"/>
                    <a:pt x="17471" y="3206"/>
                  </a:cubicBezTo>
                  <a:cubicBezTo>
                    <a:pt x="14848" y="1349"/>
                    <a:pt x="10837" y="674"/>
                    <a:pt x="6825"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6" name="Line"/>
            <p:cNvSpPr/>
            <p:nvPr/>
          </p:nvSpPr>
          <p:spPr>
            <a:xfrm>
              <a:off x="12807483" y="4807464"/>
              <a:ext cx="678260" cy="563805"/>
            </a:xfrm>
            <a:custGeom>
              <a:avLst/>
              <a:gdLst/>
              <a:ahLst/>
              <a:cxnLst>
                <a:cxn ang="0">
                  <a:pos x="wd2" y="hd2"/>
                </a:cxn>
                <a:cxn ang="5400000">
                  <a:pos x="wd2" y="hd2"/>
                </a:cxn>
                <a:cxn ang="10800000">
                  <a:pos x="wd2" y="hd2"/>
                </a:cxn>
                <a:cxn ang="16200000">
                  <a:pos x="wd2" y="hd2"/>
                </a:cxn>
              </a:cxnLst>
              <a:rect l="0" t="0" r="r" b="b"/>
              <a:pathLst>
                <a:path w="20944" h="21245" fill="norm" stroke="1" extrusionOk="0">
                  <a:moveTo>
                    <a:pt x="15825" y="7421"/>
                  </a:moveTo>
                  <a:cubicBezTo>
                    <a:pt x="16725" y="6323"/>
                    <a:pt x="17625" y="5224"/>
                    <a:pt x="18150" y="4218"/>
                  </a:cubicBezTo>
                  <a:cubicBezTo>
                    <a:pt x="18675" y="3211"/>
                    <a:pt x="18825" y="2296"/>
                    <a:pt x="18225" y="1472"/>
                  </a:cubicBezTo>
                  <a:cubicBezTo>
                    <a:pt x="17625" y="648"/>
                    <a:pt x="16275" y="-84"/>
                    <a:pt x="13875" y="8"/>
                  </a:cubicBezTo>
                  <a:cubicBezTo>
                    <a:pt x="11475" y="99"/>
                    <a:pt x="8025" y="1014"/>
                    <a:pt x="5400" y="2845"/>
                  </a:cubicBezTo>
                  <a:cubicBezTo>
                    <a:pt x="2775" y="4675"/>
                    <a:pt x="975" y="7421"/>
                    <a:pt x="300" y="10075"/>
                  </a:cubicBezTo>
                  <a:cubicBezTo>
                    <a:pt x="-375" y="12730"/>
                    <a:pt x="75" y="15292"/>
                    <a:pt x="1800" y="17306"/>
                  </a:cubicBezTo>
                  <a:cubicBezTo>
                    <a:pt x="3525" y="19319"/>
                    <a:pt x="6525" y="20784"/>
                    <a:pt x="9375" y="21150"/>
                  </a:cubicBezTo>
                  <a:cubicBezTo>
                    <a:pt x="12225" y="21516"/>
                    <a:pt x="14925" y="20784"/>
                    <a:pt x="16950" y="19685"/>
                  </a:cubicBezTo>
                  <a:cubicBezTo>
                    <a:pt x="18975" y="18587"/>
                    <a:pt x="20325" y="17123"/>
                    <a:pt x="20775" y="15018"/>
                  </a:cubicBezTo>
                  <a:cubicBezTo>
                    <a:pt x="21225" y="12913"/>
                    <a:pt x="20775" y="10167"/>
                    <a:pt x="19425" y="8428"/>
                  </a:cubicBezTo>
                  <a:cubicBezTo>
                    <a:pt x="18075" y="6689"/>
                    <a:pt x="15825" y="5957"/>
                    <a:pt x="13950" y="6231"/>
                  </a:cubicBezTo>
                  <a:cubicBezTo>
                    <a:pt x="12075" y="6506"/>
                    <a:pt x="10575" y="7787"/>
                    <a:pt x="9075" y="9069"/>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7" name="Line"/>
            <p:cNvSpPr/>
            <p:nvPr/>
          </p:nvSpPr>
          <p:spPr>
            <a:xfrm>
              <a:off x="13115945" y="5179288"/>
              <a:ext cx="262320" cy="3497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000" y="0"/>
                    <a:pt x="4000" y="0"/>
                    <a:pt x="5400" y="750"/>
                  </a:cubicBezTo>
                  <a:cubicBezTo>
                    <a:pt x="6800" y="1500"/>
                    <a:pt x="7600" y="3000"/>
                    <a:pt x="10200" y="6600"/>
                  </a:cubicBezTo>
                  <a:cubicBezTo>
                    <a:pt x="12800" y="10200"/>
                    <a:pt x="17200" y="15900"/>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8" name="Line"/>
            <p:cNvSpPr/>
            <p:nvPr/>
          </p:nvSpPr>
          <p:spPr>
            <a:xfrm>
              <a:off x="13669729" y="5368741"/>
              <a:ext cx="102014" cy="2477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14" y="4659"/>
                    <a:pt x="8229" y="9318"/>
                    <a:pt x="11829" y="12918"/>
                  </a:cubicBezTo>
                  <a:cubicBezTo>
                    <a:pt x="15429" y="16518"/>
                    <a:pt x="18514" y="19059"/>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49" name="Line"/>
            <p:cNvSpPr/>
            <p:nvPr/>
          </p:nvSpPr>
          <p:spPr>
            <a:xfrm>
              <a:off x="14150647" y="5091849"/>
              <a:ext cx="233173" cy="1"/>
            </a:xfrm>
            <a:prstGeom prst="ellipse">
              <a:avLst/>
            </a:prstGeom>
            <a:noFill/>
            <a:ln w="88900" cap="rnd">
              <a:solidFill>
                <a:srgbClr val="982ABC"/>
              </a:solidFill>
              <a:prstDash val="solid"/>
              <a:round/>
            </a:ln>
            <a:effectLst/>
          </p:spPr>
          <p:txBody>
            <a:bodyPr wrap="square" lIns="45718" tIns="45718" rIns="45718" bIns="45718" numCol="1" anchor="t">
              <a:noAutofit/>
            </a:bodyPr>
            <a:lstStyle/>
            <a:p>
              <a:pPr/>
            </a:p>
          </p:txBody>
        </p:sp>
        <p:sp>
          <p:nvSpPr>
            <p:cNvPr id="550" name="Line"/>
            <p:cNvSpPr/>
            <p:nvPr/>
          </p:nvSpPr>
          <p:spPr>
            <a:xfrm>
              <a:off x="14106927" y="5325021"/>
              <a:ext cx="204028" cy="1"/>
            </a:xfrm>
            <a:prstGeom prst="ellipse">
              <a:avLst/>
            </a:prstGeom>
            <a:noFill/>
            <a:ln w="88900" cap="rnd">
              <a:solidFill>
                <a:srgbClr val="982ABC"/>
              </a:solidFill>
              <a:prstDash val="solid"/>
              <a:round/>
            </a:ln>
            <a:effectLst/>
          </p:spPr>
          <p:txBody>
            <a:bodyPr wrap="square" lIns="45718" tIns="45718" rIns="45718" bIns="45718" numCol="1" anchor="t">
              <a:noAutofit/>
            </a:bodyPr>
            <a:lstStyle/>
            <a:p>
              <a:pPr/>
            </a:p>
          </p:txBody>
        </p:sp>
        <p:sp>
          <p:nvSpPr>
            <p:cNvPr id="551" name="Line"/>
            <p:cNvSpPr/>
            <p:nvPr/>
          </p:nvSpPr>
          <p:spPr>
            <a:xfrm>
              <a:off x="14652167" y="4800383"/>
              <a:ext cx="349509" cy="612079"/>
            </a:xfrm>
            <a:custGeom>
              <a:avLst/>
              <a:gdLst/>
              <a:ahLst/>
              <a:cxnLst>
                <a:cxn ang="0">
                  <a:pos x="wd2" y="hd2"/>
                </a:cxn>
                <a:cxn ang="5400000">
                  <a:pos x="wd2" y="hd2"/>
                </a:cxn>
                <a:cxn ang="10800000">
                  <a:pos x="wd2" y="hd2"/>
                </a:cxn>
                <a:cxn ang="16200000">
                  <a:pos x="wd2" y="hd2"/>
                </a:cxn>
              </a:cxnLst>
              <a:rect l="0" t="0" r="r" b="b"/>
              <a:pathLst>
                <a:path w="20721" h="21600" fill="norm" stroke="1" extrusionOk="0">
                  <a:moveTo>
                    <a:pt x="10875" y="0"/>
                  </a:moveTo>
                  <a:cubicBezTo>
                    <a:pt x="8859" y="1371"/>
                    <a:pt x="6843" y="2743"/>
                    <a:pt x="5115" y="4286"/>
                  </a:cubicBezTo>
                  <a:cubicBezTo>
                    <a:pt x="3387" y="5829"/>
                    <a:pt x="1947" y="7543"/>
                    <a:pt x="939" y="9086"/>
                  </a:cubicBezTo>
                  <a:cubicBezTo>
                    <a:pt x="-69" y="10629"/>
                    <a:pt x="-645" y="12000"/>
                    <a:pt x="1227" y="12857"/>
                  </a:cubicBezTo>
                  <a:cubicBezTo>
                    <a:pt x="3099" y="13714"/>
                    <a:pt x="7419" y="14057"/>
                    <a:pt x="10299" y="14057"/>
                  </a:cubicBezTo>
                  <a:cubicBezTo>
                    <a:pt x="13179" y="14057"/>
                    <a:pt x="14619" y="13714"/>
                    <a:pt x="16059" y="13371"/>
                  </a:cubicBezTo>
                  <a:cubicBezTo>
                    <a:pt x="17499" y="13029"/>
                    <a:pt x="18939" y="12686"/>
                    <a:pt x="19803" y="12086"/>
                  </a:cubicBezTo>
                  <a:cubicBezTo>
                    <a:pt x="20667" y="11486"/>
                    <a:pt x="20955" y="10629"/>
                    <a:pt x="20523" y="10457"/>
                  </a:cubicBezTo>
                  <a:cubicBezTo>
                    <a:pt x="20091" y="10286"/>
                    <a:pt x="18939" y="10800"/>
                    <a:pt x="17931" y="12000"/>
                  </a:cubicBezTo>
                  <a:cubicBezTo>
                    <a:pt x="16923" y="13200"/>
                    <a:pt x="16059" y="15086"/>
                    <a:pt x="16059" y="16800"/>
                  </a:cubicBezTo>
                  <a:cubicBezTo>
                    <a:pt x="16059" y="18514"/>
                    <a:pt x="16923" y="20057"/>
                    <a:pt x="17787"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2" name="Line"/>
            <p:cNvSpPr/>
            <p:nvPr/>
          </p:nvSpPr>
          <p:spPr>
            <a:xfrm>
              <a:off x="15127056" y="4928327"/>
              <a:ext cx="383773" cy="343839"/>
            </a:xfrm>
            <a:custGeom>
              <a:avLst/>
              <a:gdLst/>
              <a:ahLst/>
              <a:cxnLst>
                <a:cxn ang="0">
                  <a:pos x="wd2" y="hd2"/>
                </a:cxn>
                <a:cxn ang="5400000">
                  <a:pos x="wd2" y="hd2"/>
                </a:cxn>
                <a:cxn ang="10800000">
                  <a:pos x="wd2" y="hd2"/>
                </a:cxn>
                <a:cxn ang="16200000">
                  <a:pos x="wd2" y="hd2"/>
                </a:cxn>
              </a:cxnLst>
              <a:rect l="0" t="0" r="r" b="b"/>
              <a:pathLst>
                <a:path w="20810" h="20944" fill="norm" stroke="1" extrusionOk="0">
                  <a:moveTo>
                    <a:pt x="13434" y="5522"/>
                  </a:moveTo>
                  <a:cubicBezTo>
                    <a:pt x="12907" y="3451"/>
                    <a:pt x="12380" y="1379"/>
                    <a:pt x="11459" y="492"/>
                  </a:cubicBezTo>
                  <a:cubicBezTo>
                    <a:pt x="10537" y="-396"/>
                    <a:pt x="9220" y="-100"/>
                    <a:pt x="7639" y="1527"/>
                  </a:cubicBezTo>
                  <a:cubicBezTo>
                    <a:pt x="6059" y="3155"/>
                    <a:pt x="4215" y="6114"/>
                    <a:pt x="3293" y="9072"/>
                  </a:cubicBezTo>
                  <a:cubicBezTo>
                    <a:pt x="2371" y="12031"/>
                    <a:pt x="2371" y="14990"/>
                    <a:pt x="3688" y="17062"/>
                  </a:cubicBezTo>
                  <a:cubicBezTo>
                    <a:pt x="5005" y="19133"/>
                    <a:pt x="7639" y="20316"/>
                    <a:pt x="10405" y="20760"/>
                  </a:cubicBezTo>
                  <a:cubicBezTo>
                    <a:pt x="13171" y="21204"/>
                    <a:pt x="16068" y="20908"/>
                    <a:pt x="18176" y="19133"/>
                  </a:cubicBezTo>
                  <a:cubicBezTo>
                    <a:pt x="20283" y="17357"/>
                    <a:pt x="21600" y="14103"/>
                    <a:pt x="20283" y="10700"/>
                  </a:cubicBezTo>
                  <a:cubicBezTo>
                    <a:pt x="18966" y="7297"/>
                    <a:pt x="15015" y="3746"/>
                    <a:pt x="11195" y="2119"/>
                  </a:cubicBezTo>
                  <a:cubicBezTo>
                    <a:pt x="7376" y="492"/>
                    <a:pt x="3688" y="788"/>
                    <a:pt x="0" y="1083"/>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3" name="Line"/>
            <p:cNvSpPr/>
            <p:nvPr/>
          </p:nvSpPr>
          <p:spPr>
            <a:xfrm>
              <a:off x="13033363" y="6197118"/>
              <a:ext cx="668652" cy="590830"/>
            </a:xfrm>
            <a:custGeom>
              <a:avLst/>
              <a:gdLst/>
              <a:ahLst/>
              <a:cxnLst>
                <a:cxn ang="0">
                  <a:pos x="wd2" y="hd2"/>
                </a:cxn>
                <a:cxn ang="5400000">
                  <a:pos x="wd2" y="hd2"/>
                </a:cxn>
                <a:cxn ang="10800000">
                  <a:pos x="wd2" y="hd2"/>
                </a:cxn>
                <a:cxn ang="16200000">
                  <a:pos x="wd2" y="hd2"/>
                </a:cxn>
              </a:cxnLst>
              <a:rect l="0" t="0" r="r" b="b"/>
              <a:pathLst>
                <a:path w="21390" h="21186" fill="norm" stroke="1" extrusionOk="0">
                  <a:moveTo>
                    <a:pt x="18492" y="4263"/>
                  </a:moveTo>
                  <a:cubicBezTo>
                    <a:pt x="18803" y="3392"/>
                    <a:pt x="19114" y="2521"/>
                    <a:pt x="18958" y="1824"/>
                  </a:cubicBezTo>
                  <a:cubicBezTo>
                    <a:pt x="18803" y="1128"/>
                    <a:pt x="18181" y="605"/>
                    <a:pt x="16705" y="257"/>
                  </a:cubicBezTo>
                  <a:cubicBezTo>
                    <a:pt x="15229" y="-92"/>
                    <a:pt x="12898" y="-266"/>
                    <a:pt x="10178" y="953"/>
                  </a:cubicBezTo>
                  <a:cubicBezTo>
                    <a:pt x="7459" y="2173"/>
                    <a:pt x="4351" y="4786"/>
                    <a:pt x="2486" y="7137"/>
                  </a:cubicBezTo>
                  <a:cubicBezTo>
                    <a:pt x="622" y="9489"/>
                    <a:pt x="0" y="11579"/>
                    <a:pt x="0" y="13495"/>
                  </a:cubicBezTo>
                  <a:cubicBezTo>
                    <a:pt x="0" y="15411"/>
                    <a:pt x="622" y="17153"/>
                    <a:pt x="2253" y="18547"/>
                  </a:cubicBezTo>
                  <a:cubicBezTo>
                    <a:pt x="3885" y="19940"/>
                    <a:pt x="6527" y="20986"/>
                    <a:pt x="9479" y="21160"/>
                  </a:cubicBezTo>
                  <a:cubicBezTo>
                    <a:pt x="12432" y="21334"/>
                    <a:pt x="15695" y="20637"/>
                    <a:pt x="17793" y="19505"/>
                  </a:cubicBezTo>
                  <a:cubicBezTo>
                    <a:pt x="19891" y="18373"/>
                    <a:pt x="20823" y="16805"/>
                    <a:pt x="21212" y="14889"/>
                  </a:cubicBezTo>
                  <a:cubicBezTo>
                    <a:pt x="21600" y="12973"/>
                    <a:pt x="21445" y="10708"/>
                    <a:pt x="19813" y="8792"/>
                  </a:cubicBezTo>
                  <a:cubicBezTo>
                    <a:pt x="18181" y="6876"/>
                    <a:pt x="15073" y="5308"/>
                    <a:pt x="13209" y="4699"/>
                  </a:cubicBezTo>
                  <a:cubicBezTo>
                    <a:pt x="11344" y="4089"/>
                    <a:pt x="10722" y="4437"/>
                    <a:pt x="10101" y="4786"/>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4" name="Line"/>
            <p:cNvSpPr/>
            <p:nvPr/>
          </p:nvSpPr>
          <p:spPr>
            <a:xfrm>
              <a:off x="13363691" y="6622042"/>
              <a:ext cx="218600"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5" name="Line"/>
            <p:cNvSpPr/>
            <p:nvPr/>
          </p:nvSpPr>
          <p:spPr>
            <a:xfrm>
              <a:off x="13869782" y="6826068"/>
              <a:ext cx="295439" cy="317294"/>
            </a:xfrm>
            <a:custGeom>
              <a:avLst/>
              <a:gdLst/>
              <a:ahLst/>
              <a:cxnLst>
                <a:cxn ang="0">
                  <a:pos x="wd2" y="hd2"/>
                </a:cxn>
                <a:cxn ang="5400000">
                  <a:pos x="wd2" y="hd2"/>
                </a:cxn>
                <a:cxn ang="10800000">
                  <a:pos x="wd2" y="hd2"/>
                </a:cxn>
                <a:cxn ang="16200000">
                  <a:pos x="wd2" y="hd2"/>
                </a:cxn>
              </a:cxnLst>
              <a:rect l="0" t="0" r="r" b="b"/>
              <a:pathLst>
                <a:path w="21188" h="21376" fill="norm" stroke="1" extrusionOk="0">
                  <a:moveTo>
                    <a:pt x="1330" y="6873"/>
                  </a:moveTo>
                  <a:cubicBezTo>
                    <a:pt x="1330" y="5236"/>
                    <a:pt x="1330" y="3600"/>
                    <a:pt x="2027" y="2291"/>
                  </a:cubicBezTo>
                  <a:cubicBezTo>
                    <a:pt x="2723" y="982"/>
                    <a:pt x="4117" y="0"/>
                    <a:pt x="5511" y="0"/>
                  </a:cubicBezTo>
                  <a:cubicBezTo>
                    <a:pt x="6904" y="0"/>
                    <a:pt x="8298" y="982"/>
                    <a:pt x="8994" y="2291"/>
                  </a:cubicBezTo>
                  <a:cubicBezTo>
                    <a:pt x="9691" y="3600"/>
                    <a:pt x="9691" y="5236"/>
                    <a:pt x="8472" y="7527"/>
                  </a:cubicBezTo>
                  <a:cubicBezTo>
                    <a:pt x="7253" y="9818"/>
                    <a:pt x="4814" y="12764"/>
                    <a:pt x="2898" y="15218"/>
                  </a:cubicBezTo>
                  <a:cubicBezTo>
                    <a:pt x="982" y="17673"/>
                    <a:pt x="-412" y="19636"/>
                    <a:pt x="111" y="20618"/>
                  </a:cubicBezTo>
                  <a:cubicBezTo>
                    <a:pt x="633" y="21600"/>
                    <a:pt x="3072" y="21600"/>
                    <a:pt x="6904" y="20782"/>
                  </a:cubicBezTo>
                  <a:cubicBezTo>
                    <a:pt x="10736" y="19964"/>
                    <a:pt x="15962" y="18327"/>
                    <a:pt x="21188" y="16691"/>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6" name="Line"/>
            <p:cNvSpPr/>
            <p:nvPr/>
          </p:nvSpPr>
          <p:spPr>
            <a:xfrm>
              <a:off x="14369246" y="6578322"/>
              <a:ext cx="233173"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7" name="Line"/>
            <p:cNvSpPr/>
            <p:nvPr/>
          </p:nvSpPr>
          <p:spPr>
            <a:xfrm>
              <a:off x="14340099" y="6753201"/>
              <a:ext cx="21860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8" name="Line"/>
            <p:cNvSpPr/>
            <p:nvPr/>
          </p:nvSpPr>
          <p:spPr>
            <a:xfrm>
              <a:off x="14655855" y="6335434"/>
              <a:ext cx="374770" cy="580863"/>
            </a:xfrm>
            <a:custGeom>
              <a:avLst/>
              <a:gdLst/>
              <a:ahLst/>
              <a:cxnLst>
                <a:cxn ang="0">
                  <a:pos x="wd2" y="hd2"/>
                </a:cxn>
                <a:cxn ang="5400000">
                  <a:pos x="wd2" y="hd2"/>
                </a:cxn>
                <a:cxn ang="10800000">
                  <a:pos x="wd2" y="hd2"/>
                </a:cxn>
                <a:cxn ang="16200000">
                  <a:pos x="wd2" y="hd2"/>
                </a:cxn>
              </a:cxnLst>
              <a:rect l="0" t="0" r="r" b="b"/>
              <a:pathLst>
                <a:path w="21364" h="21523" fill="norm" stroke="1" extrusionOk="0">
                  <a:moveTo>
                    <a:pt x="16062" y="10080"/>
                  </a:moveTo>
                  <a:cubicBezTo>
                    <a:pt x="16615" y="9180"/>
                    <a:pt x="17169" y="8280"/>
                    <a:pt x="16754" y="7830"/>
                  </a:cubicBezTo>
                  <a:cubicBezTo>
                    <a:pt x="16338" y="7380"/>
                    <a:pt x="14954" y="7380"/>
                    <a:pt x="13569" y="7380"/>
                  </a:cubicBezTo>
                  <a:cubicBezTo>
                    <a:pt x="12185" y="7380"/>
                    <a:pt x="10800" y="7380"/>
                    <a:pt x="9415" y="7290"/>
                  </a:cubicBezTo>
                  <a:cubicBezTo>
                    <a:pt x="8031" y="7200"/>
                    <a:pt x="6646" y="7020"/>
                    <a:pt x="5815" y="6390"/>
                  </a:cubicBezTo>
                  <a:cubicBezTo>
                    <a:pt x="4985" y="5760"/>
                    <a:pt x="4708" y="4680"/>
                    <a:pt x="5815" y="3600"/>
                  </a:cubicBezTo>
                  <a:cubicBezTo>
                    <a:pt x="6923" y="2520"/>
                    <a:pt x="9415" y="1440"/>
                    <a:pt x="11492" y="810"/>
                  </a:cubicBezTo>
                  <a:cubicBezTo>
                    <a:pt x="13569" y="180"/>
                    <a:pt x="15231" y="0"/>
                    <a:pt x="16754" y="0"/>
                  </a:cubicBezTo>
                  <a:cubicBezTo>
                    <a:pt x="18277" y="0"/>
                    <a:pt x="19662" y="180"/>
                    <a:pt x="18554" y="2250"/>
                  </a:cubicBezTo>
                  <a:cubicBezTo>
                    <a:pt x="17446" y="4320"/>
                    <a:pt x="13846" y="8280"/>
                    <a:pt x="10800" y="10890"/>
                  </a:cubicBezTo>
                  <a:cubicBezTo>
                    <a:pt x="7754" y="13500"/>
                    <a:pt x="5262" y="14760"/>
                    <a:pt x="3323" y="16200"/>
                  </a:cubicBezTo>
                  <a:cubicBezTo>
                    <a:pt x="1385" y="17640"/>
                    <a:pt x="0" y="19260"/>
                    <a:pt x="0" y="20250"/>
                  </a:cubicBezTo>
                  <a:cubicBezTo>
                    <a:pt x="0" y="21240"/>
                    <a:pt x="1385" y="21600"/>
                    <a:pt x="4569" y="21510"/>
                  </a:cubicBezTo>
                  <a:cubicBezTo>
                    <a:pt x="7754" y="21420"/>
                    <a:pt x="12738" y="20880"/>
                    <a:pt x="16062" y="19620"/>
                  </a:cubicBezTo>
                  <a:cubicBezTo>
                    <a:pt x="19385" y="18360"/>
                    <a:pt x="21046" y="16380"/>
                    <a:pt x="21323" y="15030"/>
                  </a:cubicBezTo>
                  <a:cubicBezTo>
                    <a:pt x="21600" y="13680"/>
                    <a:pt x="20492" y="12960"/>
                    <a:pt x="17585" y="12330"/>
                  </a:cubicBezTo>
                  <a:cubicBezTo>
                    <a:pt x="14677" y="11700"/>
                    <a:pt x="9969" y="11160"/>
                    <a:pt x="5262" y="10620"/>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sp>
          <p:nvSpPr>
            <p:cNvPr id="559" name="Line"/>
            <p:cNvSpPr/>
            <p:nvPr/>
          </p:nvSpPr>
          <p:spPr>
            <a:xfrm>
              <a:off x="15154763" y="6429154"/>
              <a:ext cx="361593" cy="336452"/>
            </a:xfrm>
            <a:custGeom>
              <a:avLst/>
              <a:gdLst/>
              <a:ahLst/>
              <a:cxnLst>
                <a:cxn ang="0">
                  <a:pos x="wd2" y="hd2"/>
                </a:cxn>
                <a:cxn ang="5400000">
                  <a:pos x="wd2" y="hd2"/>
                </a:cxn>
                <a:cxn ang="10800000">
                  <a:pos x="wd2" y="hd2"/>
                </a:cxn>
                <a:cxn ang="16200000">
                  <a:pos x="wd2" y="hd2"/>
                </a:cxn>
              </a:cxnLst>
              <a:rect l="0" t="0" r="r" b="b"/>
              <a:pathLst>
                <a:path w="20613" h="21071" fill="norm" stroke="1" extrusionOk="0">
                  <a:moveTo>
                    <a:pt x="15036" y="215"/>
                  </a:moveTo>
                  <a:cubicBezTo>
                    <a:pt x="13097" y="-89"/>
                    <a:pt x="11159" y="-393"/>
                    <a:pt x="8666" y="1737"/>
                  </a:cubicBezTo>
                  <a:cubicBezTo>
                    <a:pt x="6174" y="3866"/>
                    <a:pt x="3128" y="8430"/>
                    <a:pt x="1466" y="11624"/>
                  </a:cubicBezTo>
                  <a:cubicBezTo>
                    <a:pt x="-195" y="14818"/>
                    <a:pt x="-472" y="16644"/>
                    <a:pt x="774" y="18165"/>
                  </a:cubicBezTo>
                  <a:cubicBezTo>
                    <a:pt x="2020" y="19686"/>
                    <a:pt x="4790" y="20903"/>
                    <a:pt x="8251" y="21055"/>
                  </a:cubicBezTo>
                  <a:cubicBezTo>
                    <a:pt x="11713" y="21207"/>
                    <a:pt x="15866" y="20294"/>
                    <a:pt x="18220" y="18165"/>
                  </a:cubicBezTo>
                  <a:cubicBezTo>
                    <a:pt x="20574" y="16035"/>
                    <a:pt x="21128" y="12689"/>
                    <a:pt x="20159" y="9951"/>
                  </a:cubicBezTo>
                  <a:cubicBezTo>
                    <a:pt x="19190" y="7213"/>
                    <a:pt x="16697" y="5083"/>
                    <a:pt x="13374" y="4018"/>
                  </a:cubicBezTo>
                  <a:cubicBezTo>
                    <a:pt x="10051" y="2953"/>
                    <a:pt x="5897" y="2953"/>
                    <a:pt x="1743" y="2953"/>
                  </a:cubicBezTo>
                </a:path>
              </a:pathLst>
            </a:custGeom>
            <a:noFill/>
            <a:ln w="88900" cap="rnd">
              <a:solidFill>
                <a:srgbClr val="982ABC"/>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3"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564"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609" name="Drawing"/>
          <p:cNvGrpSpPr/>
          <p:nvPr/>
        </p:nvGrpSpPr>
        <p:grpSpPr>
          <a:xfrm>
            <a:off x="7201290" y="4432367"/>
            <a:ext cx="14789780" cy="5792748"/>
            <a:chOff x="0" y="0"/>
            <a:chExt cx="14789779" cy="5792747"/>
          </a:xfrm>
        </p:grpSpPr>
        <p:sp>
          <p:nvSpPr>
            <p:cNvPr id="565" name="Line"/>
            <p:cNvSpPr/>
            <p:nvPr/>
          </p:nvSpPr>
          <p:spPr>
            <a:xfrm>
              <a:off x="0" y="-1"/>
              <a:ext cx="426145" cy="563766"/>
            </a:xfrm>
            <a:custGeom>
              <a:avLst/>
              <a:gdLst/>
              <a:ahLst/>
              <a:cxnLst>
                <a:cxn ang="0">
                  <a:pos x="wd2" y="hd2"/>
                </a:cxn>
                <a:cxn ang="5400000">
                  <a:pos x="wd2" y="hd2"/>
                </a:cxn>
                <a:cxn ang="10800000">
                  <a:pos x="wd2" y="hd2"/>
                </a:cxn>
                <a:cxn ang="16200000">
                  <a:pos x="wd2" y="hd2"/>
                </a:cxn>
              </a:cxnLst>
              <a:rect l="0" t="0" r="r" b="b"/>
              <a:pathLst>
                <a:path w="21290" h="21425" fill="norm" stroke="1" extrusionOk="0">
                  <a:moveTo>
                    <a:pt x="19553" y="2135"/>
                  </a:moveTo>
                  <a:cubicBezTo>
                    <a:pt x="20524" y="1397"/>
                    <a:pt x="21495" y="658"/>
                    <a:pt x="21252" y="289"/>
                  </a:cubicBezTo>
                  <a:cubicBezTo>
                    <a:pt x="21010" y="-80"/>
                    <a:pt x="19553" y="-80"/>
                    <a:pt x="16762" y="197"/>
                  </a:cubicBezTo>
                  <a:cubicBezTo>
                    <a:pt x="13971" y="474"/>
                    <a:pt x="9846" y="1028"/>
                    <a:pt x="7297" y="1674"/>
                  </a:cubicBezTo>
                  <a:cubicBezTo>
                    <a:pt x="4749" y="2320"/>
                    <a:pt x="3778" y="3058"/>
                    <a:pt x="3171" y="3889"/>
                  </a:cubicBezTo>
                  <a:cubicBezTo>
                    <a:pt x="2565" y="4720"/>
                    <a:pt x="2322" y="5643"/>
                    <a:pt x="2807" y="6289"/>
                  </a:cubicBezTo>
                  <a:cubicBezTo>
                    <a:pt x="3293" y="6935"/>
                    <a:pt x="4506" y="7305"/>
                    <a:pt x="6812" y="7674"/>
                  </a:cubicBezTo>
                  <a:cubicBezTo>
                    <a:pt x="9117" y="8043"/>
                    <a:pt x="12515" y="8412"/>
                    <a:pt x="14942" y="8505"/>
                  </a:cubicBezTo>
                  <a:cubicBezTo>
                    <a:pt x="17369" y="8597"/>
                    <a:pt x="18825" y="8412"/>
                    <a:pt x="18947" y="8228"/>
                  </a:cubicBezTo>
                  <a:cubicBezTo>
                    <a:pt x="19068" y="8043"/>
                    <a:pt x="17855" y="7858"/>
                    <a:pt x="15792" y="8135"/>
                  </a:cubicBezTo>
                  <a:cubicBezTo>
                    <a:pt x="13729" y="8412"/>
                    <a:pt x="10816" y="9151"/>
                    <a:pt x="8389" y="10166"/>
                  </a:cubicBezTo>
                  <a:cubicBezTo>
                    <a:pt x="5962" y="11182"/>
                    <a:pt x="4021" y="12474"/>
                    <a:pt x="2686" y="13489"/>
                  </a:cubicBezTo>
                  <a:cubicBezTo>
                    <a:pt x="1351" y="14505"/>
                    <a:pt x="623" y="15243"/>
                    <a:pt x="259" y="16258"/>
                  </a:cubicBezTo>
                  <a:cubicBezTo>
                    <a:pt x="-105" y="17274"/>
                    <a:pt x="-105" y="18566"/>
                    <a:pt x="380" y="19489"/>
                  </a:cubicBezTo>
                  <a:cubicBezTo>
                    <a:pt x="866" y="20412"/>
                    <a:pt x="1837" y="20966"/>
                    <a:pt x="3899" y="21243"/>
                  </a:cubicBezTo>
                  <a:cubicBezTo>
                    <a:pt x="5962" y="21520"/>
                    <a:pt x="9117" y="21520"/>
                    <a:pt x="11666" y="20966"/>
                  </a:cubicBezTo>
                  <a:cubicBezTo>
                    <a:pt x="14214" y="20412"/>
                    <a:pt x="16156" y="19305"/>
                    <a:pt x="18097" y="1819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6" name="Line"/>
            <p:cNvSpPr/>
            <p:nvPr/>
          </p:nvSpPr>
          <p:spPr>
            <a:xfrm>
              <a:off x="464251" y="634273"/>
              <a:ext cx="345844" cy="315673"/>
            </a:xfrm>
            <a:custGeom>
              <a:avLst/>
              <a:gdLst/>
              <a:ahLst/>
              <a:cxnLst>
                <a:cxn ang="0">
                  <a:pos x="wd2" y="hd2"/>
                </a:cxn>
                <a:cxn ang="5400000">
                  <a:pos x="wd2" y="hd2"/>
                </a:cxn>
                <a:cxn ang="10800000">
                  <a:pos x="wd2" y="hd2"/>
                </a:cxn>
                <a:cxn ang="16200000">
                  <a:pos x="wd2" y="hd2"/>
                </a:cxn>
              </a:cxnLst>
              <a:rect l="0" t="0" r="r" b="b"/>
              <a:pathLst>
                <a:path w="21358" h="21267" fill="norm" stroke="1" extrusionOk="0">
                  <a:moveTo>
                    <a:pt x="18900" y="1309"/>
                  </a:moveTo>
                  <a:cubicBezTo>
                    <a:pt x="15900" y="655"/>
                    <a:pt x="12900" y="0"/>
                    <a:pt x="10350" y="0"/>
                  </a:cubicBezTo>
                  <a:cubicBezTo>
                    <a:pt x="7800" y="0"/>
                    <a:pt x="5700" y="655"/>
                    <a:pt x="4200" y="1636"/>
                  </a:cubicBezTo>
                  <a:cubicBezTo>
                    <a:pt x="2700" y="2618"/>
                    <a:pt x="1800" y="3927"/>
                    <a:pt x="1950" y="5073"/>
                  </a:cubicBezTo>
                  <a:cubicBezTo>
                    <a:pt x="2100" y="6218"/>
                    <a:pt x="3300" y="7200"/>
                    <a:pt x="5700" y="8018"/>
                  </a:cubicBezTo>
                  <a:cubicBezTo>
                    <a:pt x="8100" y="8836"/>
                    <a:pt x="11700" y="9491"/>
                    <a:pt x="14250" y="10145"/>
                  </a:cubicBezTo>
                  <a:cubicBezTo>
                    <a:pt x="16800" y="10800"/>
                    <a:pt x="18300" y="11455"/>
                    <a:pt x="19500" y="12764"/>
                  </a:cubicBezTo>
                  <a:cubicBezTo>
                    <a:pt x="20700" y="14073"/>
                    <a:pt x="21600" y="16036"/>
                    <a:pt x="21300" y="17509"/>
                  </a:cubicBezTo>
                  <a:cubicBezTo>
                    <a:pt x="21000" y="18982"/>
                    <a:pt x="19500" y="19964"/>
                    <a:pt x="16950" y="20618"/>
                  </a:cubicBezTo>
                  <a:cubicBezTo>
                    <a:pt x="14400" y="21273"/>
                    <a:pt x="10800" y="21600"/>
                    <a:pt x="7800" y="20782"/>
                  </a:cubicBezTo>
                  <a:cubicBezTo>
                    <a:pt x="4800" y="19964"/>
                    <a:pt x="2400" y="18000"/>
                    <a:pt x="0" y="1603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7" name="Line"/>
            <p:cNvSpPr/>
            <p:nvPr/>
          </p:nvSpPr>
          <p:spPr>
            <a:xfrm>
              <a:off x="1294928" y="376812"/>
              <a:ext cx="1" cy="14574"/>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568" name="Line"/>
            <p:cNvSpPr/>
            <p:nvPr/>
          </p:nvSpPr>
          <p:spPr>
            <a:xfrm>
              <a:off x="1265781" y="362239"/>
              <a:ext cx="30604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69" name="Line"/>
            <p:cNvSpPr/>
            <p:nvPr/>
          </p:nvSpPr>
          <p:spPr>
            <a:xfrm>
              <a:off x="1309501" y="286775"/>
              <a:ext cx="496784" cy="133758"/>
            </a:xfrm>
            <a:custGeom>
              <a:avLst/>
              <a:gdLst/>
              <a:ahLst/>
              <a:cxnLst>
                <a:cxn ang="0">
                  <a:pos x="wd2" y="hd2"/>
                </a:cxn>
                <a:cxn ang="5400000">
                  <a:pos x="wd2" y="hd2"/>
                </a:cxn>
                <a:cxn ang="10800000">
                  <a:pos x="wd2" y="hd2"/>
                </a:cxn>
                <a:cxn ang="16200000">
                  <a:pos x="wd2" y="hd2"/>
                </a:cxn>
              </a:cxnLst>
              <a:rect l="0" t="0" r="r" b="b"/>
              <a:pathLst>
                <a:path w="21446" h="21241" fill="norm" stroke="1" extrusionOk="0">
                  <a:moveTo>
                    <a:pt x="0" y="21241"/>
                  </a:moveTo>
                  <a:cubicBezTo>
                    <a:pt x="629" y="18155"/>
                    <a:pt x="1258" y="15070"/>
                    <a:pt x="2621" y="13527"/>
                  </a:cubicBezTo>
                  <a:cubicBezTo>
                    <a:pt x="3984" y="11984"/>
                    <a:pt x="6082" y="11984"/>
                    <a:pt x="8074" y="13527"/>
                  </a:cubicBezTo>
                  <a:cubicBezTo>
                    <a:pt x="10066" y="15070"/>
                    <a:pt x="11953" y="18155"/>
                    <a:pt x="13841" y="17770"/>
                  </a:cubicBezTo>
                  <a:cubicBezTo>
                    <a:pt x="15728" y="17384"/>
                    <a:pt x="17616" y="13527"/>
                    <a:pt x="18979" y="9284"/>
                  </a:cubicBezTo>
                  <a:cubicBezTo>
                    <a:pt x="20342" y="5041"/>
                    <a:pt x="21181" y="412"/>
                    <a:pt x="21390" y="27"/>
                  </a:cubicBezTo>
                  <a:cubicBezTo>
                    <a:pt x="21600" y="-359"/>
                    <a:pt x="21181" y="3498"/>
                    <a:pt x="20761" y="735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0" name="Line"/>
            <p:cNvSpPr/>
            <p:nvPr/>
          </p:nvSpPr>
          <p:spPr>
            <a:xfrm>
              <a:off x="1309501" y="551691"/>
              <a:ext cx="539213" cy="204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9" y="19029"/>
                    <a:pt x="778" y="16457"/>
                    <a:pt x="1946" y="14143"/>
                  </a:cubicBezTo>
                  <a:cubicBezTo>
                    <a:pt x="3114" y="11829"/>
                    <a:pt x="5059" y="9771"/>
                    <a:pt x="6422" y="9514"/>
                  </a:cubicBezTo>
                  <a:cubicBezTo>
                    <a:pt x="7784" y="9257"/>
                    <a:pt x="8562" y="10800"/>
                    <a:pt x="9730" y="13114"/>
                  </a:cubicBezTo>
                  <a:cubicBezTo>
                    <a:pt x="10897" y="15429"/>
                    <a:pt x="12454" y="18514"/>
                    <a:pt x="14497" y="16457"/>
                  </a:cubicBezTo>
                  <a:cubicBezTo>
                    <a:pt x="16541" y="14400"/>
                    <a:pt x="1907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1" name="Line"/>
            <p:cNvSpPr/>
            <p:nvPr/>
          </p:nvSpPr>
          <p:spPr>
            <a:xfrm>
              <a:off x="2402497" y="161831"/>
              <a:ext cx="389479" cy="623033"/>
            </a:xfrm>
            <a:custGeom>
              <a:avLst/>
              <a:gdLst/>
              <a:ahLst/>
              <a:cxnLst>
                <a:cxn ang="0">
                  <a:pos x="wd2" y="hd2"/>
                </a:cxn>
                <a:cxn ang="5400000">
                  <a:pos x="wd2" y="hd2"/>
                </a:cxn>
                <a:cxn ang="10800000">
                  <a:pos x="wd2" y="hd2"/>
                </a:cxn>
                <a:cxn ang="16200000">
                  <a:pos x="wd2" y="hd2"/>
                </a:cxn>
              </a:cxnLst>
              <a:rect l="0" t="0" r="r" b="b"/>
              <a:pathLst>
                <a:path w="21120" h="20829" fill="norm" stroke="1" extrusionOk="0">
                  <a:moveTo>
                    <a:pt x="0" y="9623"/>
                  </a:moveTo>
                  <a:cubicBezTo>
                    <a:pt x="6059" y="7349"/>
                    <a:pt x="12117" y="5076"/>
                    <a:pt x="15541" y="3614"/>
                  </a:cubicBezTo>
                  <a:cubicBezTo>
                    <a:pt x="18966" y="2152"/>
                    <a:pt x="19756" y="1503"/>
                    <a:pt x="20415" y="772"/>
                  </a:cubicBezTo>
                  <a:cubicBezTo>
                    <a:pt x="21073" y="41"/>
                    <a:pt x="21600" y="-771"/>
                    <a:pt x="20415" y="1421"/>
                  </a:cubicBezTo>
                  <a:cubicBezTo>
                    <a:pt x="19229" y="3614"/>
                    <a:pt x="16332" y="8811"/>
                    <a:pt x="14488" y="12221"/>
                  </a:cubicBezTo>
                  <a:cubicBezTo>
                    <a:pt x="12644" y="15632"/>
                    <a:pt x="11854" y="17256"/>
                    <a:pt x="11854" y="18393"/>
                  </a:cubicBezTo>
                  <a:cubicBezTo>
                    <a:pt x="11854" y="19530"/>
                    <a:pt x="12644" y="20179"/>
                    <a:pt x="13434" y="208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2" name="Line"/>
            <p:cNvSpPr/>
            <p:nvPr/>
          </p:nvSpPr>
          <p:spPr>
            <a:xfrm>
              <a:off x="2956281" y="537118"/>
              <a:ext cx="14574"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3" name="Line"/>
            <p:cNvSpPr/>
            <p:nvPr/>
          </p:nvSpPr>
          <p:spPr>
            <a:xfrm>
              <a:off x="3287850" y="158213"/>
              <a:ext cx="513682" cy="608759"/>
            </a:xfrm>
            <a:custGeom>
              <a:avLst/>
              <a:gdLst/>
              <a:ahLst/>
              <a:cxnLst>
                <a:cxn ang="0">
                  <a:pos x="wd2" y="hd2"/>
                </a:cxn>
                <a:cxn ang="5400000">
                  <a:pos x="wd2" y="hd2"/>
                </a:cxn>
                <a:cxn ang="10800000">
                  <a:pos x="wd2" y="hd2"/>
                </a:cxn>
                <a:cxn ang="16200000">
                  <a:pos x="wd2" y="hd2"/>
                </a:cxn>
              </a:cxnLst>
              <a:rect l="0" t="0" r="r" b="b"/>
              <a:pathLst>
                <a:path w="21347" h="21483" fill="norm" stroke="1" extrusionOk="0">
                  <a:moveTo>
                    <a:pt x="21347" y="0"/>
                  </a:moveTo>
                  <a:cubicBezTo>
                    <a:pt x="19328" y="0"/>
                    <a:pt x="17310" y="0"/>
                    <a:pt x="14383" y="1543"/>
                  </a:cubicBezTo>
                  <a:cubicBezTo>
                    <a:pt x="11455" y="3086"/>
                    <a:pt x="7620" y="6171"/>
                    <a:pt x="4996" y="9343"/>
                  </a:cubicBezTo>
                  <a:cubicBezTo>
                    <a:pt x="2371" y="12514"/>
                    <a:pt x="958" y="15771"/>
                    <a:pt x="353" y="17829"/>
                  </a:cubicBezTo>
                  <a:cubicBezTo>
                    <a:pt x="-253" y="19886"/>
                    <a:pt x="-51" y="20743"/>
                    <a:pt x="756" y="21171"/>
                  </a:cubicBezTo>
                  <a:cubicBezTo>
                    <a:pt x="1564" y="21600"/>
                    <a:pt x="2977" y="21600"/>
                    <a:pt x="4491" y="21086"/>
                  </a:cubicBezTo>
                  <a:cubicBezTo>
                    <a:pt x="6005" y="20571"/>
                    <a:pt x="7620" y="19543"/>
                    <a:pt x="8629" y="18514"/>
                  </a:cubicBezTo>
                  <a:cubicBezTo>
                    <a:pt x="9639" y="17486"/>
                    <a:pt x="10042" y="16457"/>
                    <a:pt x="10244" y="15429"/>
                  </a:cubicBezTo>
                  <a:cubicBezTo>
                    <a:pt x="10446" y="14400"/>
                    <a:pt x="10446" y="13371"/>
                    <a:pt x="9941" y="12771"/>
                  </a:cubicBezTo>
                  <a:cubicBezTo>
                    <a:pt x="9437" y="12171"/>
                    <a:pt x="8427" y="12000"/>
                    <a:pt x="7418" y="11914"/>
                  </a:cubicBezTo>
                  <a:cubicBezTo>
                    <a:pt x="6409" y="11829"/>
                    <a:pt x="5399" y="11829"/>
                    <a:pt x="4390" y="12343"/>
                  </a:cubicBezTo>
                  <a:cubicBezTo>
                    <a:pt x="3381" y="12857"/>
                    <a:pt x="2371" y="13886"/>
                    <a:pt x="1362" y="149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4" name="Line"/>
            <p:cNvSpPr/>
            <p:nvPr/>
          </p:nvSpPr>
          <p:spPr>
            <a:xfrm>
              <a:off x="3637157" y="129066"/>
              <a:ext cx="601573" cy="601001"/>
            </a:xfrm>
            <a:custGeom>
              <a:avLst/>
              <a:gdLst/>
              <a:ahLst/>
              <a:cxnLst>
                <a:cxn ang="0">
                  <a:pos x="wd2" y="hd2"/>
                </a:cxn>
                <a:cxn ang="5400000">
                  <a:pos x="wd2" y="hd2"/>
                </a:cxn>
                <a:cxn ang="10800000">
                  <a:pos x="wd2" y="hd2"/>
                </a:cxn>
                <a:cxn ang="16200000">
                  <a:pos x="wd2" y="hd2"/>
                </a:cxn>
              </a:cxnLst>
              <a:rect l="0" t="0" r="r" b="b"/>
              <a:pathLst>
                <a:path w="21399" h="21379" fill="norm" stroke="1" extrusionOk="0">
                  <a:moveTo>
                    <a:pt x="21399" y="0"/>
                  </a:moveTo>
                  <a:cubicBezTo>
                    <a:pt x="17770" y="2246"/>
                    <a:pt x="14141" y="4493"/>
                    <a:pt x="10599" y="7603"/>
                  </a:cubicBezTo>
                  <a:cubicBezTo>
                    <a:pt x="7057" y="10714"/>
                    <a:pt x="3601" y="14688"/>
                    <a:pt x="1786" y="17107"/>
                  </a:cubicBezTo>
                  <a:cubicBezTo>
                    <a:pt x="-28" y="19526"/>
                    <a:pt x="-201" y="20390"/>
                    <a:pt x="145" y="20909"/>
                  </a:cubicBezTo>
                  <a:cubicBezTo>
                    <a:pt x="490" y="21427"/>
                    <a:pt x="1354" y="21600"/>
                    <a:pt x="3687" y="20995"/>
                  </a:cubicBezTo>
                  <a:cubicBezTo>
                    <a:pt x="6020" y="20390"/>
                    <a:pt x="9821" y="19008"/>
                    <a:pt x="12500" y="17453"/>
                  </a:cubicBezTo>
                  <a:cubicBezTo>
                    <a:pt x="15178" y="15898"/>
                    <a:pt x="16733" y="14170"/>
                    <a:pt x="17511" y="12874"/>
                  </a:cubicBezTo>
                  <a:cubicBezTo>
                    <a:pt x="18289" y="11578"/>
                    <a:pt x="18289" y="10714"/>
                    <a:pt x="17684" y="10282"/>
                  </a:cubicBezTo>
                  <a:cubicBezTo>
                    <a:pt x="17079" y="9850"/>
                    <a:pt x="15869" y="9850"/>
                    <a:pt x="14746" y="10195"/>
                  </a:cubicBezTo>
                  <a:cubicBezTo>
                    <a:pt x="13623" y="10541"/>
                    <a:pt x="12586" y="11232"/>
                    <a:pt x="11549" y="1192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5" name="Line"/>
            <p:cNvSpPr/>
            <p:nvPr/>
          </p:nvSpPr>
          <p:spPr>
            <a:xfrm>
              <a:off x="4225979" y="187359"/>
              <a:ext cx="639401" cy="602560"/>
            </a:xfrm>
            <a:custGeom>
              <a:avLst/>
              <a:gdLst/>
              <a:ahLst/>
              <a:cxnLst>
                <a:cxn ang="0">
                  <a:pos x="wd2" y="hd2"/>
                </a:cxn>
                <a:cxn ang="5400000">
                  <a:pos x="wd2" y="hd2"/>
                </a:cxn>
                <a:cxn ang="10800000">
                  <a:pos x="wd2" y="hd2"/>
                </a:cxn>
                <a:cxn ang="16200000">
                  <a:pos x="wd2" y="hd2"/>
                </a:cxn>
              </a:cxnLst>
              <a:rect l="0" t="0" r="r" b="b"/>
              <a:pathLst>
                <a:path w="21539" h="21434" fill="norm" stroke="1" extrusionOk="0">
                  <a:moveTo>
                    <a:pt x="21539" y="0"/>
                  </a:moveTo>
                  <a:cubicBezTo>
                    <a:pt x="17284" y="2246"/>
                    <a:pt x="13030" y="4493"/>
                    <a:pt x="9594" y="7171"/>
                  </a:cubicBezTo>
                  <a:cubicBezTo>
                    <a:pt x="6157" y="9850"/>
                    <a:pt x="3539" y="12960"/>
                    <a:pt x="2066" y="14947"/>
                  </a:cubicBezTo>
                  <a:cubicBezTo>
                    <a:pt x="594" y="16934"/>
                    <a:pt x="266" y="17798"/>
                    <a:pt x="103" y="18662"/>
                  </a:cubicBezTo>
                  <a:cubicBezTo>
                    <a:pt x="-61" y="19526"/>
                    <a:pt x="-61" y="20390"/>
                    <a:pt x="348" y="20909"/>
                  </a:cubicBezTo>
                  <a:cubicBezTo>
                    <a:pt x="757" y="21427"/>
                    <a:pt x="1575" y="21600"/>
                    <a:pt x="2884" y="21254"/>
                  </a:cubicBezTo>
                  <a:cubicBezTo>
                    <a:pt x="4194" y="20909"/>
                    <a:pt x="5994" y="20045"/>
                    <a:pt x="7303" y="18835"/>
                  </a:cubicBezTo>
                  <a:cubicBezTo>
                    <a:pt x="8612" y="17626"/>
                    <a:pt x="9430" y="16070"/>
                    <a:pt x="9839" y="14861"/>
                  </a:cubicBezTo>
                  <a:cubicBezTo>
                    <a:pt x="10248" y="13651"/>
                    <a:pt x="10248" y="12787"/>
                    <a:pt x="9839" y="12269"/>
                  </a:cubicBezTo>
                  <a:cubicBezTo>
                    <a:pt x="9430" y="11750"/>
                    <a:pt x="8612" y="11578"/>
                    <a:pt x="7794" y="11578"/>
                  </a:cubicBezTo>
                  <a:cubicBezTo>
                    <a:pt x="6975" y="11578"/>
                    <a:pt x="6157" y="11750"/>
                    <a:pt x="5339" y="1192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6" name="Line"/>
            <p:cNvSpPr/>
            <p:nvPr/>
          </p:nvSpPr>
          <p:spPr>
            <a:xfrm>
              <a:off x="104720" y="2105419"/>
              <a:ext cx="490692" cy="615527"/>
            </a:xfrm>
            <a:custGeom>
              <a:avLst/>
              <a:gdLst/>
              <a:ahLst/>
              <a:cxnLst>
                <a:cxn ang="0">
                  <a:pos x="wd2" y="hd2"/>
                </a:cxn>
                <a:cxn ang="5400000">
                  <a:pos x="wd2" y="hd2"/>
                </a:cxn>
                <a:cxn ang="10800000">
                  <a:pos x="wd2" y="hd2"/>
                </a:cxn>
                <a:cxn ang="16200000">
                  <a:pos x="wd2" y="hd2"/>
                </a:cxn>
              </a:cxnLst>
              <a:rect l="0" t="0" r="r" b="b"/>
              <a:pathLst>
                <a:path w="21391" h="21382" fill="norm" stroke="1" extrusionOk="0">
                  <a:moveTo>
                    <a:pt x="21391" y="1207"/>
                  </a:moveTo>
                  <a:cubicBezTo>
                    <a:pt x="19273" y="532"/>
                    <a:pt x="17156" y="-143"/>
                    <a:pt x="14509" y="26"/>
                  </a:cubicBezTo>
                  <a:cubicBezTo>
                    <a:pt x="11862" y="194"/>
                    <a:pt x="8685" y="1207"/>
                    <a:pt x="6779" y="2051"/>
                  </a:cubicBezTo>
                  <a:cubicBezTo>
                    <a:pt x="4873" y="2895"/>
                    <a:pt x="4238" y="3570"/>
                    <a:pt x="3815" y="4329"/>
                  </a:cubicBezTo>
                  <a:cubicBezTo>
                    <a:pt x="3391" y="5088"/>
                    <a:pt x="3179" y="5932"/>
                    <a:pt x="3603" y="6523"/>
                  </a:cubicBezTo>
                  <a:cubicBezTo>
                    <a:pt x="4026" y="7113"/>
                    <a:pt x="5085" y="7451"/>
                    <a:pt x="6991" y="7788"/>
                  </a:cubicBezTo>
                  <a:cubicBezTo>
                    <a:pt x="8897" y="8126"/>
                    <a:pt x="11650" y="8463"/>
                    <a:pt x="13556" y="8632"/>
                  </a:cubicBezTo>
                  <a:cubicBezTo>
                    <a:pt x="15462" y="8801"/>
                    <a:pt x="16520" y="8801"/>
                    <a:pt x="16520" y="8801"/>
                  </a:cubicBezTo>
                  <a:cubicBezTo>
                    <a:pt x="16520" y="8801"/>
                    <a:pt x="15462" y="8801"/>
                    <a:pt x="13450" y="9476"/>
                  </a:cubicBezTo>
                  <a:cubicBezTo>
                    <a:pt x="11438" y="10151"/>
                    <a:pt x="8473" y="11501"/>
                    <a:pt x="6038" y="13020"/>
                  </a:cubicBezTo>
                  <a:cubicBezTo>
                    <a:pt x="3603" y="14538"/>
                    <a:pt x="1697" y="16226"/>
                    <a:pt x="744" y="17491"/>
                  </a:cubicBezTo>
                  <a:cubicBezTo>
                    <a:pt x="-209" y="18757"/>
                    <a:pt x="-209" y="19601"/>
                    <a:pt x="532" y="20276"/>
                  </a:cubicBezTo>
                  <a:cubicBezTo>
                    <a:pt x="1273" y="20951"/>
                    <a:pt x="2756" y="21457"/>
                    <a:pt x="5085" y="21373"/>
                  </a:cubicBezTo>
                  <a:cubicBezTo>
                    <a:pt x="7415" y="21288"/>
                    <a:pt x="10591" y="20613"/>
                    <a:pt x="12815" y="20023"/>
                  </a:cubicBezTo>
                  <a:cubicBezTo>
                    <a:pt x="15038" y="19432"/>
                    <a:pt x="16309" y="18926"/>
                    <a:pt x="17262" y="18335"/>
                  </a:cubicBezTo>
                  <a:cubicBezTo>
                    <a:pt x="18215" y="17745"/>
                    <a:pt x="18850" y="17070"/>
                    <a:pt x="18532" y="16732"/>
                  </a:cubicBezTo>
                  <a:cubicBezTo>
                    <a:pt x="18215" y="16395"/>
                    <a:pt x="16944" y="16395"/>
                    <a:pt x="15779" y="16563"/>
                  </a:cubicBezTo>
                  <a:cubicBezTo>
                    <a:pt x="14615" y="16732"/>
                    <a:pt x="13556" y="17070"/>
                    <a:pt x="12497" y="1740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7" name="Line"/>
            <p:cNvSpPr/>
            <p:nvPr/>
          </p:nvSpPr>
          <p:spPr>
            <a:xfrm>
              <a:off x="689936" y="2606522"/>
              <a:ext cx="311360" cy="347446"/>
            </a:xfrm>
            <a:custGeom>
              <a:avLst/>
              <a:gdLst/>
              <a:ahLst/>
              <a:cxnLst>
                <a:cxn ang="0">
                  <a:pos x="wd2" y="hd2"/>
                </a:cxn>
                <a:cxn ang="5400000">
                  <a:pos x="wd2" y="hd2"/>
                </a:cxn>
                <a:cxn ang="10800000">
                  <a:pos x="wd2" y="hd2"/>
                </a:cxn>
                <a:cxn ang="16200000">
                  <a:pos x="wd2" y="hd2"/>
                </a:cxn>
              </a:cxnLst>
              <a:rect l="0" t="0" r="r" b="b"/>
              <a:pathLst>
                <a:path w="21299" h="21457" fill="norm" stroke="1" extrusionOk="0">
                  <a:moveTo>
                    <a:pt x="13473" y="0"/>
                  </a:moveTo>
                  <a:cubicBezTo>
                    <a:pt x="10150" y="300"/>
                    <a:pt x="6826" y="600"/>
                    <a:pt x="4334" y="1200"/>
                  </a:cubicBezTo>
                  <a:cubicBezTo>
                    <a:pt x="1842" y="1800"/>
                    <a:pt x="180" y="2700"/>
                    <a:pt x="14" y="3600"/>
                  </a:cubicBezTo>
                  <a:cubicBezTo>
                    <a:pt x="-152" y="4500"/>
                    <a:pt x="1177" y="5400"/>
                    <a:pt x="4500" y="6900"/>
                  </a:cubicBezTo>
                  <a:cubicBezTo>
                    <a:pt x="7823" y="8400"/>
                    <a:pt x="13140" y="10500"/>
                    <a:pt x="16463" y="12000"/>
                  </a:cubicBezTo>
                  <a:cubicBezTo>
                    <a:pt x="19786" y="13500"/>
                    <a:pt x="21116" y="14400"/>
                    <a:pt x="21282" y="15450"/>
                  </a:cubicBezTo>
                  <a:cubicBezTo>
                    <a:pt x="21448" y="16500"/>
                    <a:pt x="20451" y="17700"/>
                    <a:pt x="18457" y="18750"/>
                  </a:cubicBezTo>
                  <a:cubicBezTo>
                    <a:pt x="16463" y="19800"/>
                    <a:pt x="13473" y="20700"/>
                    <a:pt x="10648" y="21150"/>
                  </a:cubicBezTo>
                  <a:cubicBezTo>
                    <a:pt x="7823" y="21600"/>
                    <a:pt x="5165" y="21600"/>
                    <a:pt x="3836" y="20850"/>
                  </a:cubicBezTo>
                  <a:cubicBezTo>
                    <a:pt x="2506" y="20100"/>
                    <a:pt x="2506" y="18600"/>
                    <a:pt x="2506" y="171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8" name="Line"/>
            <p:cNvSpPr/>
            <p:nvPr/>
          </p:nvSpPr>
          <p:spPr>
            <a:xfrm>
              <a:off x="1848713" y="2154752"/>
              <a:ext cx="592036" cy="801530"/>
            </a:xfrm>
            <a:custGeom>
              <a:avLst/>
              <a:gdLst/>
              <a:ahLst/>
              <a:cxnLst>
                <a:cxn ang="0">
                  <a:pos x="wd2" y="hd2"/>
                </a:cxn>
                <a:cxn ang="5400000">
                  <a:pos x="wd2" y="hd2"/>
                </a:cxn>
                <a:cxn ang="10800000">
                  <a:pos x="wd2" y="hd2"/>
                </a:cxn>
                <a:cxn ang="16200000">
                  <a:pos x="wd2" y="hd2"/>
                </a:cxn>
              </a:cxnLst>
              <a:rect l="0" t="0" r="r" b="b"/>
              <a:pathLst>
                <a:path w="21402" h="21600" fill="norm" stroke="1" extrusionOk="0">
                  <a:moveTo>
                    <a:pt x="0" y="0"/>
                  </a:moveTo>
                  <a:cubicBezTo>
                    <a:pt x="4917" y="1571"/>
                    <a:pt x="9834" y="3142"/>
                    <a:pt x="12907" y="4124"/>
                  </a:cubicBezTo>
                  <a:cubicBezTo>
                    <a:pt x="15980" y="5105"/>
                    <a:pt x="17210" y="5498"/>
                    <a:pt x="18351" y="5825"/>
                  </a:cubicBezTo>
                  <a:cubicBezTo>
                    <a:pt x="19493" y="6153"/>
                    <a:pt x="20546" y="6415"/>
                    <a:pt x="21073" y="6873"/>
                  </a:cubicBezTo>
                  <a:cubicBezTo>
                    <a:pt x="21600" y="7331"/>
                    <a:pt x="21600" y="7985"/>
                    <a:pt x="20283" y="8902"/>
                  </a:cubicBezTo>
                  <a:cubicBezTo>
                    <a:pt x="18966" y="9818"/>
                    <a:pt x="16332" y="10996"/>
                    <a:pt x="13259" y="12633"/>
                  </a:cubicBezTo>
                  <a:cubicBezTo>
                    <a:pt x="10185" y="14269"/>
                    <a:pt x="6673" y="16364"/>
                    <a:pt x="4566" y="17935"/>
                  </a:cubicBezTo>
                  <a:cubicBezTo>
                    <a:pt x="2459" y="19505"/>
                    <a:pt x="1756" y="20553"/>
                    <a:pt x="105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79" name="Line"/>
            <p:cNvSpPr/>
            <p:nvPr/>
          </p:nvSpPr>
          <p:spPr>
            <a:xfrm>
              <a:off x="2723109" y="2186714"/>
              <a:ext cx="318445" cy="725848"/>
            </a:xfrm>
            <a:custGeom>
              <a:avLst/>
              <a:gdLst/>
              <a:ahLst/>
              <a:cxnLst>
                <a:cxn ang="0">
                  <a:pos x="wd2" y="hd2"/>
                </a:cxn>
                <a:cxn ang="5400000">
                  <a:pos x="wd2" y="hd2"/>
                </a:cxn>
                <a:cxn ang="10800000">
                  <a:pos x="wd2" y="hd2"/>
                </a:cxn>
                <a:cxn ang="16200000">
                  <a:pos x="wd2" y="hd2"/>
                </a:cxn>
              </a:cxnLst>
              <a:rect l="0" t="0" r="r" b="b"/>
              <a:pathLst>
                <a:path w="21454" h="21374" fill="norm" stroke="1" extrusionOk="0">
                  <a:moveTo>
                    <a:pt x="0" y="9358"/>
                  </a:moveTo>
                  <a:cubicBezTo>
                    <a:pt x="5236" y="7928"/>
                    <a:pt x="10473" y="6497"/>
                    <a:pt x="13582" y="5424"/>
                  </a:cubicBezTo>
                  <a:cubicBezTo>
                    <a:pt x="16691" y="4351"/>
                    <a:pt x="17673" y="3636"/>
                    <a:pt x="18818" y="2635"/>
                  </a:cubicBezTo>
                  <a:cubicBezTo>
                    <a:pt x="19964" y="1634"/>
                    <a:pt x="21273" y="346"/>
                    <a:pt x="21436" y="60"/>
                  </a:cubicBezTo>
                  <a:cubicBezTo>
                    <a:pt x="21600" y="-226"/>
                    <a:pt x="20618" y="489"/>
                    <a:pt x="18655" y="2635"/>
                  </a:cubicBezTo>
                  <a:cubicBezTo>
                    <a:pt x="16691" y="4781"/>
                    <a:pt x="13745" y="8357"/>
                    <a:pt x="11945" y="11718"/>
                  </a:cubicBezTo>
                  <a:cubicBezTo>
                    <a:pt x="10145" y="15080"/>
                    <a:pt x="9491" y="18227"/>
                    <a:pt x="8836" y="2137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0" name="Line"/>
            <p:cNvSpPr/>
            <p:nvPr/>
          </p:nvSpPr>
          <p:spPr>
            <a:xfrm>
              <a:off x="2795975" y="2854269"/>
              <a:ext cx="247747" cy="582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1" name="Line"/>
            <p:cNvSpPr/>
            <p:nvPr/>
          </p:nvSpPr>
          <p:spPr>
            <a:xfrm>
              <a:off x="4879953" y="2868727"/>
              <a:ext cx="582932" cy="58409"/>
            </a:xfrm>
            <a:custGeom>
              <a:avLst/>
              <a:gdLst/>
              <a:ahLst/>
              <a:cxnLst>
                <a:cxn ang="0">
                  <a:pos x="wd2" y="hd2"/>
                </a:cxn>
                <a:cxn ang="5400000">
                  <a:pos x="wd2" y="hd2"/>
                </a:cxn>
                <a:cxn ang="10800000">
                  <a:pos x="wd2" y="hd2"/>
                </a:cxn>
                <a:cxn ang="16200000">
                  <a:pos x="wd2" y="hd2"/>
                </a:cxn>
              </a:cxnLst>
              <a:rect l="0" t="0" r="r" b="b"/>
              <a:pathLst>
                <a:path w="21600" h="19978" fill="norm" stroke="1" extrusionOk="0">
                  <a:moveTo>
                    <a:pt x="0" y="5024"/>
                  </a:moveTo>
                  <a:cubicBezTo>
                    <a:pt x="4140" y="1701"/>
                    <a:pt x="8280" y="-1622"/>
                    <a:pt x="11880" y="870"/>
                  </a:cubicBezTo>
                  <a:cubicBezTo>
                    <a:pt x="15480" y="3363"/>
                    <a:pt x="18540" y="11670"/>
                    <a:pt x="21600" y="1997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2" name="Line"/>
            <p:cNvSpPr/>
            <p:nvPr/>
          </p:nvSpPr>
          <p:spPr>
            <a:xfrm>
              <a:off x="4981966" y="2766829"/>
              <a:ext cx="632265" cy="422626"/>
            </a:xfrm>
            <a:custGeom>
              <a:avLst/>
              <a:gdLst/>
              <a:ahLst/>
              <a:cxnLst>
                <a:cxn ang="0">
                  <a:pos x="wd2" y="hd2"/>
                </a:cxn>
                <a:cxn ang="5400000">
                  <a:pos x="wd2" y="hd2"/>
                </a:cxn>
                <a:cxn ang="10800000">
                  <a:pos x="wd2" y="hd2"/>
                </a:cxn>
                <a:cxn ang="16200000">
                  <a:pos x="wd2" y="hd2"/>
                </a:cxn>
              </a:cxnLst>
              <a:rect l="0" t="0" r="r" b="b"/>
              <a:pathLst>
                <a:path w="21461" h="21600" fill="norm" stroke="1" extrusionOk="0">
                  <a:moveTo>
                    <a:pt x="0" y="11917"/>
                  </a:moveTo>
                  <a:cubicBezTo>
                    <a:pt x="5606" y="11421"/>
                    <a:pt x="11212" y="10924"/>
                    <a:pt x="14592" y="10428"/>
                  </a:cubicBezTo>
                  <a:cubicBezTo>
                    <a:pt x="17973" y="9931"/>
                    <a:pt x="19127" y="9434"/>
                    <a:pt x="19456" y="8566"/>
                  </a:cubicBezTo>
                  <a:cubicBezTo>
                    <a:pt x="19786" y="7697"/>
                    <a:pt x="19292" y="6455"/>
                    <a:pt x="18220" y="5214"/>
                  </a:cubicBezTo>
                  <a:cubicBezTo>
                    <a:pt x="17148" y="3972"/>
                    <a:pt x="15499" y="2731"/>
                    <a:pt x="14180" y="1738"/>
                  </a:cubicBezTo>
                  <a:cubicBezTo>
                    <a:pt x="12861" y="745"/>
                    <a:pt x="11872" y="0"/>
                    <a:pt x="11789" y="0"/>
                  </a:cubicBezTo>
                  <a:cubicBezTo>
                    <a:pt x="11707" y="0"/>
                    <a:pt x="12531" y="745"/>
                    <a:pt x="13768" y="1986"/>
                  </a:cubicBezTo>
                  <a:cubicBezTo>
                    <a:pt x="15005" y="3228"/>
                    <a:pt x="16653" y="4966"/>
                    <a:pt x="17808" y="6207"/>
                  </a:cubicBezTo>
                  <a:cubicBezTo>
                    <a:pt x="18962" y="7448"/>
                    <a:pt x="19621" y="8193"/>
                    <a:pt x="20281" y="9186"/>
                  </a:cubicBezTo>
                  <a:cubicBezTo>
                    <a:pt x="20940" y="10179"/>
                    <a:pt x="21600" y="11421"/>
                    <a:pt x="21435" y="12538"/>
                  </a:cubicBezTo>
                  <a:cubicBezTo>
                    <a:pt x="21270" y="13655"/>
                    <a:pt x="20281" y="14648"/>
                    <a:pt x="17313" y="16138"/>
                  </a:cubicBezTo>
                  <a:cubicBezTo>
                    <a:pt x="14345" y="17628"/>
                    <a:pt x="9398" y="19614"/>
                    <a:pt x="445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3" name="Line"/>
            <p:cNvSpPr/>
            <p:nvPr/>
          </p:nvSpPr>
          <p:spPr>
            <a:xfrm>
              <a:off x="6690968" y="2321520"/>
              <a:ext cx="214671" cy="571669"/>
            </a:xfrm>
            <a:custGeom>
              <a:avLst/>
              <a:gdLst/>
              <a:ahLst/>
              <a:cxnLst>
                <a:cxn ang="0">
                  <a:pos x="wd2" y="hd2"/>
                </a:cxn>
                <a:cxn ang="5400000">
                  <a:pos x="wd2" y="hd2"/>
                </a:cxn>
                <a:cxn ang="10800000">
                  <a:pos x="wd2" y="hd2"/>
                </a:cxn>
                <a:cxn ang="16200000">
                  <a:pos x="wd2" y="hd2"/>
                </a:cxn>
              </a:cxnLst>
              <a:rect l="0" t="0" r="r" b="b"/>
              <a:pathLst>
                <a:path w="21212" h="21008" fill="norm" stroke="1" extrusionOk="0">
                  <a:moveTo>
                    <a:pt x="14012" y="1369"/>
                  </a:moveTo>
                  <a:cubicBezTo>
                    <a:pt x="14492" y="477"/>
                    <a:pt x="14972" y="-416"/>
                    <a:pt x="14252" y="209"/>
                  </a:cubicBezTo>
                  <a:cubicBezTo>
                    <a:pt x="13532" y="834"/>
                    <a:pt x="11612" y="2976"/>
                    <a:pt x="8972" y="6100"/>
                  </a:cubicBezTo>
                  <a:cubicBezTo>
                    <a:pt x="6332" y="9224"/>
                    <a:pt x="2972" y="13329"/>
                    <a:pt x="1292" y="16007"/>
                  </a:cubicBezTo>
                  <a:cubicBezTo>
                    <a:pt x="-388" y="18685"/>
                    <a:pt x="-388" y="19934"/>
                    <a:pt x="1052" y="20559"/>
                  </a:cubicBezTo>
                  <a:cubicBezTo>
                    <a:pt x="2492" y="21184"/>
                    <a:pt x="5372" y="21184"/>
                    <a:pt x="8972" y="20381"/>
                  </a:cubicBezTo>
                  <a:cubicBezTo>
                    <a:pt x="12572" y="19577"/>
                    <a:pt x="16892" y="17971"/>
                    <a:pt x="21212" y="163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4" name="Line"/>
            <p:cNvSpPr/>
            <p:nvPr/>
          </p:nvSpPr>
          <p:spPr>
            <a:xfrm>
              <a:off x="6570452" y="1598828"/>
              <a:ext cx="1195010" cy="1342881"/>
            </a:xfrm>
            <a:custGeom>
              <a:avLst/>
              <a:gdLst/>
              <a:ahLst/>
              <a:cxnLst>
                <a:cxn ang="0">
                  <a:pos x="wd2" y="hd2"/>
                </a:cxn>
                <a:cxn ang="5400000">
                  <a:pos x="wd2" y="hd2"/>
                </a:cxn>
                <a:cxn ang="10800000">
                  <a:pos x="wd2" y="hd2"/>
                </a:cxn>
                <a:cxn ang="16200000">
                  <a:pos x="wd2" y="hd2"/>
                </a:cxn>
              </a:cxnLst>
              <a:rect l="0" t="0" r="r" b="b"/>
              <a:pathLst>
                <a:path w="21600" h="21479" fill="norm" stroke="1" extrusionOk="0">
                  <a:moveTo>
                    <a:pt x="0" y="16351"/>
                  </a:moveTo>
                  <a:cubicBezTo>
                    <a:pt x="2898" y="15185"/>
                    <a:pt x="5795" y="14020"/>
                    <a:pt x="8122" y="12660"/>
                  </a:cubicBezTo>
                  <a:cubicBezTo>
                    <a:pt x="10449" y="11301"/>
                    <a:pt x="12205" y="9747"/>
                    <a:pt x="13390" y="7804"/>
                  </a:cubicBezTo>
                  <a:cubicBezTo>
                    <a:pt x="14576" y="5862"/>
                    <a:pt x="15190" y="3531"/>
                    <a:pt x="15454" y="2171"/>
                  </a:cubicBezTo>
                  <a:cubicBezTo>
                    <a:pt x="15717" y="811"/>
                    <a:pt x="15629" y="423"/>
                    <a:pt x="15366" y="190"/>
                  </a:cubicBezTo>
                  <a:cubicBezTo>
                    <a:pt x="15102" y="-43"/>
                    <a:pt x="14663" y="-121"/>
                    <a:pt x="14137" y="306"/>
                  </a:cubicBezTo>
                  <a:cubicBezTo>
                    <a:pt x="13610" y="734"/>
                    <a:pt x="12995" y="1666"/>
                    <a:pt x="12424" y="3142"/>
                  </a:cubicBezTo>
                  <a:cubicBezTo>
                    <a:pt x="11854" y="4619"/>
                    <a:pt x="11327" y="6639"/>
                    <a:pt x="10888" y="9008"/>
                  </a:cubicBezTo>
                  <a:cubicBezTo>
                    <a:pt x="10449" y="11378"/>
                    <a:pt x="10098" y="14098"/>
                    <a:pt x="9922" y="15652"/>
                  </a:cubicBezTo>
                  <a:cubicBezTo>
                    <a:pt x="9746" y="17206"/>
                    <a:pt x="9746" y="17594"/>
                    <a:pt x="9659" y="18060"/>
                  </a:cubicBezTo>
                  <a:cubicBezTo>
                    <a:pt x="9571" y="18526"/>
                    <a:pt x="9395" y="19070"/>
                    <a:pt x="9395" y="19109"/>
                  </a:cubicBezTo>
                  <a:cubicBezTo>
                    <a:pt x="9395" y="19148"/>
                    <a:pt x="9571" y="18682"/>
                    <a:pt x="10010" y="17866"/>
                  </a:cubicBezTo>
                  <a:cubicBezTo>
                    <a:pt x="10449" y="17050"/>
                    <a:pt x="11151" y="15885"/>
                    <a:pt x="11722" y="15185"/>
                  </a:cubicBezTo>
                  <a:cubicBezTo>
                    <a:pt x="12293" y="14486"/>
                    <a:pt x="12732" y="14253"/>
                    <a:pt x="12951" y="14331"/>
                  </a:cubicBezTo>
                  <a:cubicBezTo>
                    <a:pt x="13171" y="14408"/>
                    <a:pt x="13171" y="14797"/>
                    <a:pt x="13171" y="15380"/>
                  </a:cubicBezTo>
                  <a:cubicBezTo>
                    <a:pt x="13171" y="15962"/>
                    <a:pt x="13171" y="16739"/>
                    <a:pt x="13171" y="17439"/>
                  </a:cubicBezTo>
                  <a:cubicBezTo>
                    <a:pt x="13171" y="18138"/>
                    <a:pt x="13171" y="18760"/>
                    <a:pt x="13390" y="19070"/>
                  </a:cubicBezTo>
                  <a:cubicBezTo>
                    <a:pt x="13610" y="19381"/>
                    <a:pt x="14049" y="19381"/>
                    <a:pt x="14927" y="18993"/>
                  </a:cubicBezTo>
                  <a:cubicBezTo>
                    <a:pt x="15805" y="18604"/>
                    <a:pt x="17122" y="17827"/>
                    <a:pt x="17912" y="17283"/>
                  </a:cubicBezTo>
                  <a:cubicBezTo>
                    <a:pt x="18702" y="16739"/>
                    <a:pt x="18966" y="16429"/>
                    <a:pt x="19185" y="16079"/>
                  </a:cubicBezTo>
                  <a:cubicBezTo>
                    <a:pt x="19405" y="15729"/>
                    <a:pt x="19580" y="15341"/>
                    <a:pt x="19361" y="15147"/>
                  </a:cubicBezTo>
                  <a:cubicBezTo>
                    <a:pt x="19141" y="14952"/>
                    <a:pt x="18527" y="14952"/>
                    <a:pt x="18044" y="15108"/>
                  </a:cubicBezTo>
                  <a:cubicBezTo>
                    <a:pt x="17561" y="15263"/>
                    <a:pt x="17210" y="15574"/>
                    <a:pt x="16902" y="16234"/>
                  </a:cubicBezTo>
                  <a:cubicBezTo>
                    <a:pt x="16595" y="16895"/>
                    <a:pt x="16332" y="17905"/>
                    <a:pt x="16815" y="18837"/>
                  </a:cubicBezTo>
                  <a:cubicBezTo>
                    <a:pt x="17298" y="19770"/>
                    <a:pt x="18527" y="20624"/>
                    <a:pt x="19449" y="21052"/>
                  </a:cubicBezTo>
                  <a:cubicBezTo>
                    <a:pt x="20371" y="21479"/>
                    <a:pt x="20985" y="21479"/>
                    <a:pt x="21600" y="214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5" name="Line"/>
            <p:cNvSpPr/>
            <p:nvPr/>
          </p:nvSpPr>
          <p:spPr>
            <a:xfrm>
              <a:off x="8894243" y="2023592"/>
              <a:ext cx="576292" cy="949859"/>
            </a:xfrm>
            <a:custGeom>
              <a:avLst/>
              <a:gdLst/>
              <a:ahLst/>
              <a:cxnLst>
                <a:cxn ang="0">
                  <a:pos x="wd2" y="hd2"/>
                </a:cxn>
                <a:cxn ang="5400000">
                  <a:pos x="wd2" y="hd2"/>
                </a:cxn>
                <a:cxn ang="10800000">
                  <a:pos x="wd2" y="hd2"/>
                </a:cxn>
                <a:cxn ang="16200000">
                  <a:pos x="wd2" y="hd2"/>
                </a:cxn>
              </a:cxnLst>
              <a:rect l="0" t="0" r="r" b="b"/>
              <a:pathLst>
                <a:path w="21533" h="21549" fill="norm" stroke="1" extrusionOk="0">
                  <a:moveTo>
                    <a:pt x="296" y="4298"/>
                  </a:moveTo>
                  <a:cubicBezTo>
                    <a:pt x="659" y="8486"/>
                    <a:pt x="1022" y="12673"/>
                    <a:pt x="1204" y="15373"/>
                  </a:cubicBezTo>
                  <a:cubicBezTo>
                    <a:pt x="1385" y="18073"/>
                    <a:pt x="1385" y="19286"/>
                    <a:pt x="1294" y="20167"/>
                  </a:cubicBezTo>
                  <a:cubicBezTo>
                    <a:pt x="1204" y="21049"/>
                    <a:pt x="1022" y="21600"/>
                    <a:pt x="841" y="21545"/>
                  </a:cubicBezTo>
                  <a:cubicBezTo>
                    <a:pt x="659" y="21490"/>
                    <a:pt x="478" y="20829"/>
                    <a:pt x="296" y="18349"/>
                  </a:cubicBezTo>
                  <a:cubicBezTo>
                    <a:pt x="115" y="15869"/>
                    <a:pt x="-67" y="11571"/>
                    <a:pt x="24" y="8431"/>
                  </a:cubicBezTo>
                  <a:cubicBezTo>
                    <a:pt x="115" y="5290"/>
                    <a:pt x="478" y="3306"/>
                    <a:pt x="931" y="2094"/>
                  </a:cubicBezTo>
                  <a:cubicBezTo>
                    <a:pt x="1385" y="882"/>
                    <a:pt x="1930" y="441"/>
                    <a:pt x="2656" y="220"/>
                  </a:cubicBezTo>
                  <a:cubicBezTo>
                    <a:pt x="3382" y="0"/>
                    <a:pt x="4289" y="0"/>
                    <a:pt x="5197" y="0"/>
                  </a:cubicBezTo>
                  <a:cubicBezTo>
                    <a:pt x="6104" y="0"/>
                    <a:pt x="7012" y="0"/>
                    <a:pt x="8010" y="441"/>
                  </a:cubicBezTo>
                  <a:cubicBezTo>
                    <a:pt x="9009" y="882"/>
                    <a:pt x="10098" y="1763"/>
                    <a:pt x="10370" y="2810"/>
                  </a:cubicBezTo>
                  <a:cubicBezTo>
                    <a:pt x="10642" y="3857"/>
                    <a:pt x="10098" y="5069"/>
                    <a:pt x="9372" y="5951"/>
                  </a:cubicBezTo>
                  <a:cubicBezTo>
                    <a:pt x="8646" y="6833"/>
                    <a:pt x="7738" y="7384"/>
                    <a:pt x="6558" y="8045"/>
                  </a:cubicBezTo>
                  <a:cubicBezTo>
                    <a:pt x="5378" y="8706"/>
                    <a:pt x="3926" y="9478"/>
                    <a:pt x="3745" y="9643"/>
                  </a:cubicBezTo>
                  <a:cubicBezTo>
                    <a:pt x="3563" y="9808"/>
                    <a:pt x="4652" y="9367"/>
                    <a:pt x="6104" y="8927"/>
                  </a:cubicBezTo>
                  <a:cubicBezTo>
                    <a:pt x="7557" y="8486"/>
                    <a:pt x="9372" y="8045"/>
                    <a:pt x="10733" y="7990"/>
                  </a:cubicBezTo>
                  <a:cubicBezTo>
                    <a:pt x="12094" y="7935"/>
                    <a:pt x="13002" y="8265"/>
                    <a:pt x="13637" y="9312"/>
                  </a:cubicBezTo>
                  <a:cubicBezTo>
                    <a:pt x="14272" y="10359"/>
                    <a:pt x="14636" y="12122"/>
                    <a:pt x="14726" y="13280"/>
                  </a:cubicBezTo>
                  <a:cubicBezTo>
                    <a:pt x="14817" y="14437"/>
                    <a:pt x="14636" y="14988"/>
                    <a:pt x="14454" y="14933"/>
                  </a:cubicBezTo>
                  <a:cubicBezTo>
                    <a:pt x="14273" y="14878"/>
                    <a:pt x="14091" y="14216"/>
                    <a:pt x="14182" y="12508"/>
                  </a:cubicBezTo>
                  <a:cubicBezTo>
                    <a:pt x="14272" y="10800"/>
                    <a:pt x="14636" y="8045"/>
                    <a:pt x="15180" y="6392"/>
                  </a:cubicBezTo>
                  <a:cubicBezTo>
                    <a:pt x="15725" y="4739"/>
                    <a:pt x="16451" y="4188"/>
                    <a:pt x="17540" y="4133"/>
                  </a:cubicBezTo>
                  <a:cubicBezTo>
                    <a:pt x="18629" y="4078"/>
                    <a:pt x="20081" y="4518"/>
                    <a:pt x="21533" y="495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6" name="Line"/>
            <p:cNvSpPr/>
            <p:nvPr/>
          </p:nvSpPr>
          <p:spPr>
            <a:xfrm>
              <a:off x="9572546" y="2402497"/>
              <a:ext cx="14575" cy="2331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7" name="Line"/>
            <p:cNvSpPr/>
            <p:nvPr/>
          </p:nvSpPr>
          <p:spPr>
            <a:xfrm>
              <a:off x="9645413" y="2067311"/>
              <a:ext cx="72868" cy="13116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8" name="Line"/>
            <p:cNvSpPr/>
            <p:nvPr/>
          </p:nvSpPr>
          <p:spPr>
            <a:xfrm>
              <a:off x="9765042" y="2251152"/>
              <a:ext cx="565317" cy="355372"/>
            </a:xfrm>
            <a:custGeom>
              <a:avLst/>
              <a:gdLst/>
              <a:ahLst/>
              <a:cxnLst>
                <a:cxn ang="0">
                  <a:pos x="wd2" y="hd2"/>
                </a:cxn>
                <a:cxn ang="5400000">
                  <a:pos x="wd2" y="hd2"/>
                </a:cxn>
                <a:cxn ang="10800000">
                  <a:pos x="wd2" y="hd2"/>
                </a:cxn>
                <a:cxn ang="16200000">
                  <a:pos x="wd2" y="hd2"/>
                </a:cxn>
              </a:cxnLst>
              <a:rect l="0" t="0" r="r" b="b"/>
              <a:pathLst>
                <a:path w="21484" h="21353" fill="norm" stroke="1" extrusionOk="0">
                  <a:moveTo>
                    <a:pt x="9853" y="2088"/>
                  </a:moveTo>
                  <a:cubicBezTo>
                    <a:pt x="9299" y="921"/>
                    <a:pt x="8746" y="-247"/>
                    <a:pt x="7361" y="45"/>
                  </a:cubicBezTo>
                  <a:cubicBezTo>
                    <a:pt x="5976" y="337"/>
                    <a:pt x="3761" y="2088"/>
                    <a:pt x="2376" y="4569"/>
                  </a:cubicBezTo>
                  <a:cubicBezTo>
                    <a:pt x="992" y="7050"/>
                    <a:pt x="438" y="10261"/>
                    <a:pt x="161" y="12596"/>
                  </a:cubicBezTo>
                  <a:cubicBezTo>
                    <a:pt x="-116" y="14931"/>
                    <a:pt x="-116" y="16391"/>
                    <a:pt x="807" y="17412"/>
                  </a:cubicBezTo>
                  <a:cubicBezTo>
                    <a:pt x="1730" y="18434"/>
                    <a:pt x="3576" y="19018"/>
                    <a:pt x="5976" y="18288"/>
                  </a:cubicBezTo>
                  <a:cubicBezTo>
                    <a:pt x="8376" y="17558"/>
                    <a:pt x="11330" y="15515"/>
                    <a:pt x="13269" y="14056"/>
                  </a:cubicBezTo>
                  <a:cubicBezTo>
                    <a:pt x="15207" y="12596"/>
                    <a:pt x="16130" y="11721"/>
                    <a:pt x="16869" y="10699"/>
                  </a:cubicBezTo>
                  <a:cubicBezTo>
                    <a:pt x="17607" y="9677"/>
                    <a:pt x="18161" y="8510"/>
                    <a:pt x="18069" y="7488"/>
                  </a:cubicBezTo>
                  <a:cubicBezTo>
                    <a:pt x="17976" y="6467"/>
                    <a:pt x="17238" y="5591"/>
                    <a:pt x="16315" y="5445"/>
                  </a:cubicBezTo>
                  <a:cubicBezTo>
                    <a:pt x="15392" y="5299"/>
                    <a:pt x="14284" y="5883"/>
                    <a:pt x="13176" y="7634"/>
                  </a:cubicBezTo>
                  <a:cubicBezTo>
                    <a:pt x="12069" y="9385"/>
                    <a:pt x="10961" y="12304"/>
                    <a:pt x="10407" y="14494"/>
                  </a:cubicBezTo>
                  <a:cubicBezTo>
                    <a:pt x="9853" y="16683"/>
                    <a:pt x="9853" y="18142"/>
                    <a:pt x="10869" y="19164"/>
                  </a:cubicBezTo>
                  <a:cubicBezTo>
                    <a:pt x="11884" y="20185"/>
                    <a:pt x="13915" y="20769"/>
                    <a:pt x="15853" y="21061"/>
                  </a:cubicBezTo>
                  <a:cubicBezTo>
                    <a:pt x="17792" y="21353"/>
                    <a:pt x="19638" y="21353"/>
                    <a:pt x="21484" y="213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89" name="Line"/>
            <p:cNvSpPr/>
            <p:nvPr/>
          </p:nvSpPr>
          <p:spPr>
            <a:xfrm>
              <a:off x="10854995" y="1583802"/>
              <a:ext cx="728663" cy="1040790"/>
            </a:xfrm>
            <a:custGeom>
              <a:avLst/>
              <a:gdLst/>
              <a:ahLst/>
              <a:cxnLst>
                <a:cxn ang="0">
                  <a:pos x="wd2" y="hd2"/>
                </a:cxn>
                <a:cxn ang="5400000">
                  <a:pos x="wd2" y="hd2"/>
                </a:cxn>
                <a:cxn ang="10800000">
                  <a:pos x="wd2" y="hd2"/>
                </a:cxn>
                <a:cxn ang="16200000">
                  <a:pos x="wd2" y="hd2"/>
                </a:cxn>
              </a:cxnLst>
              <a:rect l="0" t="0" r="r" b="b"/>
              <a:pathLst>
                <a:path w="21600" h="21425" fill="norm" stroke="1" extrusionOk="0">
                  <a:moveTo>
                    <a:pt x="0" y="15053"/>
                  </a:moveTo>
                  <a:cubicBezTo>
                    <a:pt x="720" y="15353"/>
                    <a:pt x="1440" y="15653"/>
                    <a:pt x="3024" y="15203"/>
                  </a:cubicBezTo>
                  <a:cubicBezTo>
                    <a:pt x="4608" y="14753"/>
                    <a:pt x="7056" y="13553"/>
                    <a:pt x="8280" y="12653"/>
                  </a:cubicBezTo>
                  <a:cubicBezTo>
                    <a:pt x="9504" y="11753"/>
                    <a:pt x="9504" y="11153"/>
                    <a:pt x="9432" y="10603"/>
                  </a:cubicBezTo>
                  <a:cubicBezTo>
                    <a:pt x="9360" y="10053"/>
                    <a:pt x="9216" y="9553"/>
                    <a:pt x="8280" y="9503"/>
                  </a:cubicBezTo>
                  <a:cubicBezTo>
                    <a:pt x="7344" y="9453"/>
                    <a:pt x="5616" y="9853"/>
                    <a:pt x="4176" y="11653"/>
                  </a:cubicBezTo>
                  <a:cubicBezTo>
                    <a:pt x="2736" y="13453"/>
                    <a:pt x="1584" y="16653"/>
                    <a:pt x="1080" y="18503"/>
                  </a:cubicBezTo>
                  <a:cubicBezTo>
                    <a:pt x="576" y="20353"/>
                    <a:pt x="720" y="20853"/>
                    <a:pt x="1152" y="21153"/>
                  </a:cubicBezTo>
                  <a:cubicBezTo>
                    <a:pt x="1584" y="21453"/>
                    <a:pt x="2304" y="21553"/>
                    <a:pt x="3888" y="21203"/>
                  </a:cubicBezTo>
                  <a:cubicBezTo>
                    <a:pt x="5472" y="20853"/>
                    <a:pt x="7920" y="20053"/>
                    <a:pt x="10080" y="18603"/>
                  </a:cubicBezTo>
                  <a:cubicBezTo>
                    <a:pt x="12240" y="17153"/>
                    <a:pt x="14112" y="15053"/>
                    <a:pt x="15840" y="12553"/>
                  </a:cubicBezTo>
                  <a:cubicBezTo>
                    <a:pt x="17568" y="10053"/>
                    <a:pt x="19152" y="7153"/>
                    <a:pt x="20088" y="5203"/>
                  </a:cubicBezTo>
                  <a:cubicBezTo>
                    <a:pt x="21024" y="3253"/>
                    <a:pt x="21312" y="2253"/>
                    <a:pt x="21456" y="1453"/>
                  </a:cubicBezTo>
                  <a:cubicBezTo>
                    <a:pt x="21600" y="653"/>
                    <a:pt x="21600" y="53"/>
                    <a:pt x="21312" y="3"/>
                  </a:cubicBezTo>
                  <a:cubicBezTo>
                    <a:pt x="21024" y="-47"/>
                    <a:pt x="20448" y="453"/>
                    <a:pt x="19512" y="2153"/>
                  </a:cubicBezTo>
                  <a:cubicBezTo>
                    <a:pt x="18576" y="3853"/>
                    <a:pt x="17280" y="6753"/>
                    <a:pt x="16488" y="9453"/>
                  </a:cubicBezTo>
                  <a:cubicBezTo>
                    <a:pt x="15696" y="12153"/>
                    <a:pt x="15408" y="14653"/>
                    <a:pt x="15264" y="16153"/>
                  </a:cubicBezTo>
                  <a:cubicBezTo>
                    <a:pt x="15120" y="17653"/>
                    <a:pt x="15120" y="18153"/>
                    <a:pt x="15480" y="18453"/>
                  </a:cubicBezTo>
                  <a:cubicBezTo>
                    <a:pt x="15840" y="18753"/>
                    <a:pt x="16560" y="18853"/>
                    <a:pt x="17640" y="18753"/>
                  </a:cubicBezTo>
                  <a:cubicBezTo>
                    <a:pt x="18720" y="18653"/>
                    <a:pt x="20160" y="18353"/>
                    <a:pt x="21600" y="180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0" name="Line"/>
            <p:cNvSpPr/>
            <p:nvPr/>
          </p:nvSpPr>
          <p:spPr>
            <a:xfrm>
              <a:off x="11567922" y="1919763"/>
              <a:ext cx="1123307" cy="587525"/>
            </a:xfrm>
            <a:custGeom>
              <a:avLst/>
              <a:gdLst/>
              <a:ahLst/>
              <a:cxnLst>
                <a:cxn ang="0">
                  <a:pos x="wd2" y="hd2"/>
                </a:cxn>
                <a:cxn ang="5400000">
                  <a:pos x="wd2" y="hd2"/>
                </a:cxn>
                <a:cxn ang="10800000">
                  <a:pos x="wd2" y="hd2"/>
                </a:cxn>
                <a:cxn ang="16200000">
                  <a:pos x="wd2" y="hd2"/>
                </a:cxn>
              </a:cxnLst>
              <a:rect l="0" t="0" r="r" b="b"/>
              <a:pathLst>
                <a:path w="21529" h="21239" fill="norm" stroke="1" extrusionOk="0">
                  <a:moveTo>
                    <a:pt x="5608" y="10075"/>
                  </a:moveTo>
                  <a:cubicBezTo>
                    <a:pt x="5795" y="9197"/>
                    <a:pt x="5981" y="8319"/>
                    <a:pt x="5701" y="7880"/>
                  </a:cubicBezTo>
                  <a:cubicBezTo>
                    <a:pt x="5422" y="7441"/>
                    <a:pt x="4677" y="7441"/>
                    <a:pt x="3700" y="8582"/>
                  </a:cubicBezTo>
                  <a:cubicBezTo>
                    <a:pt x="2722" y="9724"/>
                    <a:pt x="1512" y="12007"/>
                    <a:pt x="813" y="13587"/>
                  </a:cubicBezTo>
                  <a:cubicBezTo>
                    <a:pt x="115" y="15168"/>
                    <a:pt x="-71" y="16046"/>
                    <a:pt x="22" y="16748"/>
                  </a:cubicBezTo>
                  <a:cubicBezTo>
                    <a:pt x="115" y="17451"/>
                    <a:pt x="488" y="17977"/>
                    <a:pt x="1232" y="17714"/>
                  </a:cubicBezTo>
                  <a:cubicBezTo>
                    <a:pt x="1977" y="17451"/>
                    <a:pt x="3095" y="16397"/>
                    <a:pt x="3932" y="15080"/>
                  </a:cubicBezTo>
                  <a:cubicBezTo>
                    <a:pt x="4770" y="13763"/>
                    <a:pt x="5329" y="12182"/>
                    <a:pt x="5701" y="10953"/>
                  </a:cubicBezTo>
                  <a:cubicBezTo>
                    <a:pt x="6074" y="9724"/>
                    <a:pt x="6260" y="8846"/>
                    <a:pt x="6120" y="8846"/>
                  </a:cubicBezTo>
                  <a:cubicBezTo>
                    <a:pt x="5981" y="8846"/>
                    <a:pt x="5515" y="9724"/>
                    <a:pt x="5143" y="11041"/>
                  </a:cubicBezTo>
                  <a:cubicBezTo>
                    <a:pt x="4770" y="12358"/>
                    <a:pt x="4491" y="14114"/>
                    <a:pt x="4351" y="15431"/>
                  </a:cubicBezTo>
                  <a:cubicBezTo>
                    <a:pt x="4212" y="16748"/>
                    <a:pt x="4212" y="17626"/>
                    <a:pt x="4445" y="18065"/>
                  </a:cubicBezTo>
                  <a:cubicBezTo>
                    <a:pt x="4677" y="18504"/>
                    <a:pt x="5143" y="18504"/>
                    <a:pt x="5934" y="17363"/>
                  </a:cubicBezTo>
                  <a:cubicBezTo>
                    <a:pt x="6726" y="16221"/>
                    <a:pt x="7843" y="13938"/>
                    <a:pt x="8495" y="12358"/>
                  </a:cubicBezTo>
                  <a:cubicBezTo>
                    <a:pt x="9146" y="10777"/>
                    <a:pt x="9332" y="9899"/>
                    <a:pt x="9472" y="9021"/>
                  </a:cubicBezTo>
                  <a:cubicBezTo>
                    <a:pt x="9612" y="8143"/>
                    <a:pt x="9705" y="7265"/>
                    <a:pt x="9891" y="7265"/>
                  </a:cubicBezTo>
                  <a:cubicBezTo>
                    <a:pt x="10077" y="7265"/>
                    <a:pt x="10357" y="8143"/>
                    <a:pt x="10682" y="9373"/>
                  </a:cubicBezTo>
                  <a:cubicBezTo>
                    <a:pt x="11008" y="10602"/>
                    <a:pt x="11381" y="12182"/>
                    <a:pt x="11334" y="13851"/>
                  </a:cubicBezTo>
                  <a:cubicBezTo>
                    <a:pt x="11288" y="15519"/>
                    <a:pt x="10822" y="17275"/>
                    <a:pt x="10357" y="18329"/>
                  </a:cubicBezTo>
                  <a:cubicBezTo>
                    <a:pt x="9891" y="19382"/>
                    <a:pt x="9426" y="19734"/>
                    <a:pt x="8867" y="20173"/>
                  </a:cubicBezTo>
                  <a:cubicBezTo>
                    <a:pt x="8308" y="20612"/>
                    <a:pt x="7657" y="21138"/>
                    <a:pt x="7610" y="21226"/>
                  </a:cubicBezTo>
                  <a:cubicBezTo>
                    <a:pt x="7563" y="21314"/>
                    <a:pt x="8122" y="20963"/>
                    <a:pt x="9239" y="19558"/>
                  </a:cubicBezTo>
                  <a:cubicBezTo>
                    <a:pt x="10357" y="18153"/>
                    <a:pt x="12032" y="15695"/>
                    <a:pt x="13429" y="13060"/>
                  </a:cubicBezTo>
                  <a:cubicBezTo>
                    <a:pt x="14826" y="10426"/>
                    <a:pt x="15943" y="7616"/>
                    <a:pt x="16641" y="5334"/>
                  </a:cubicBezTo>
                  <a:cubicBezTo>
                    <a:pt x="17339" y="3051"/>
                    <a:pt x="17619" y="1294"/>
                    <a:pt x="17526" y="504"/>
                  </a:cubicBezTo>
                  <a:cubicBezTo>
                    <a:pt x="17432" y="-286"/>
                    <a:pt x="16967" y="-110"/>
                    <a:pt x="16455" y="768"/>
                  </a:cubicBezTo>
                  <a:cubicBezTo>
                    <a:pt x="15943" y="1646"/>
                    <a:pt x="15384" y="3226"/>
                    <a:pt x="15105" y="5509"/>
                  </a:cubicBezTo>
                  <a:cubicBezTo>
                    <a:pt x="14826" y="7792"/>
                    <a:pt x="14826" y="10777"/>
                    <a:pt x="14919" y="12709"/>
                  </a:cubicBezTo>
                  <a:cubicBezTo>
                    <a:pt x="15012" y="14641"/>
                    <a:pt x="15198" y="15519"/>
                    <a:pt x="15524" y="16134"/>
                  </a:cubicBezTo>
                  <a:cubicBezTo>
                    <a:pt x="15850" y="16748"/>
                    <a:pt x="16315" y="17099"/>
                    <a:pt x="16501" y="16836"/>
                  </a:cubicBezTo>
                  <a:cubicBezTo>
                    <a:pt x="16688" y="16573"/>
                    <a:pt x="16595" y="15695"/>
                    <a:pt x="16455" y="14816"/>
                  </a:cubicBezTo>
                  <a:cubicBezTo>
                    <a:pt x="16315" y="13938"/>
                    <a:pt x="16129" y="13060"/>
                    <a:pt x="16082" y="12182"/>
                  </a:cubicBezTo>
                  <a:cubicBezTo>
                    <a:pt x="16036" y="11304"/>
                    <a:pt x="16129" y="10426"/>
                    <a:pt x="16408" y="9812"/>
                  </a:cubicBezTo>
                  <a:cubicBezTo>
                    <a:pt x="16688" y="9197"/>
                    <a:pt x="17153" y="8846"/>
                    <a:pt x="17619" y="8407"/>
                  </a:cubicBezTo>
                  <a:cubicBezTo>
                    <a:pt x="18084" y="7968"/>
                    <a:pt x="18550" y="7441"/>
                    <a:pt x="19155" y="7177"/>
                  </a:cubicBezTo>
                  <a:cubicBezTo>
                    <a:pt x="19760" y="6914"/>
                    <a:pt x="20505" y="6914"/>
                    <a:pt x="20831" y="7441"/>
                  </a:cubicBezTo>
                  <a:cubicBezTo>
                    <a:pt x="21157" y="7968"/>
                    <a:pt x="21063" y="9021"/>
                    <a:pt x="21110" y="10426"/>
                  </a:cubicBezTo>
                  <a:cubicBezTo>
                    <a:pt x="21157" y="11831"/>
                    <a:pt x="21343" y="13587"/>
                    <a:pt x="21529" y="153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1" name="Line"/>
            <p:cNvSpPr/>
            <p:nvPr/>
          </p:nvSpPr>
          <p:spPr>
            <a:xfrm>
              <a:off x="12705800" y="1883289"/>
              <a:ext cx="145735" cy="154877"/>
            </a:xfrm>
            <a:custGeom>
              <a:avLst/>
              <a:gdLst/>
              <a:ahLst/>
              <a:cxnLst>
                <a:cxn ang="0">
                  <a:pos x="wd2" y="hd2"/>
                </a:cxn>
                <a:cxn ang="5400000">
                  <a:pos x="wd2" y="hd2"/>
                </a:cxn>
                <a:cxn ang="10800000">
                  <a:pos x="wd2" y="hd2"/>
                </a:cxn>
                <a:cxn ang="16200000">
                  <a:pos x="wd2" y="hd2"/>
                </a:cxn>
              </a:cxnLst>
              <a:rect l="0" t="0" r="r" b="b"/>
              <a:pathLst>
                <a:path w="21600" h="20868" fill="norm" stroke="1" extrusionOk="0">
                  <a:moveTo>
                    <a:pt x="0" y="20868"/>
                  </a:moveTo>
                  <a:cubicBezTo>
                    <a:pt x="1440" y="14977"/>
                    <a:pt x="2880" y="9086"/>
                    <a:pt x="5040" y="5159"/>
                  </a:cubicBezTo>
                  <a:cubicBezTo>
                    <a:pt x="7200" y="1232"/>
                    <a:pt x="10080" y="-732"/>
                    <a:pt x="12960" y="250"/>
                  </a:cubicBezTo>
                  <a:cubicBezTo>
                    <a:pt x="15840" y="1232"/>
                    <a:pt x="18720" y="5159"/>
                    <a:pt x="21600" y="90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2" name="Line"/>
            <p:cNvSpPr/>
            <p:nvPr/>
          </p:nvSpPr>
          <p:spPr>
            <a:xfrm>
              <a:off x="12855861" y="2052738"/>
              <a:ext cx="345432" cy="148540"/>
            </a:xfrm>
            <a:custGeom>
              <a:avLst/>
              <a:gdLst/>
              <a:ahLst/>
              <a:cxnLst>
                <a:cxn ang="0">
                  <a:pos x="wd2" y="hd2"/>
                </a:cxn>
                <a:cxn ang="5400000">
                  <a:pos x="wd2" y="hd2"/>
                </a:cxn>
                <a:cxn ang="10800000">
                  <a:pos x="wd2" y="hd2"/>
                </a:cxn>
                <a:cxn ang="16200000">
                  <a:pos x="wd2" y="hd2"/>
                </a:cxn>
              </a:cxnLst>
              <a:rect l="0" t="0" r="r" b="b"/>
              <a:pathLst>
                <a:path w="21333" h="21306" fill="norm" stroke="1" extrusionOk="0">
                  <a:moveTo>
                    <a:pt x="14133" y="0"/>
                  </a:moveTo>
                  <a:cubicBezTo>
                    <a:pt x="11133" y="697"/>
                    <a:pt x="8133" y="1394"/>
                    <a:pt x="5433" y="3135"/>
                  </a:cubicBezTo>
                  <a:cubicBezTo>
                    <a:pt x="2733" y="4877"/>
                    <a:pt x="333" y="7664"/>
                    <a:pt x="33" y="10103"/>
                  </a:cubicBezTo>
                  <a:cubicBezTo>
                    <a:pt x="-267" y="12542"/>
                    <a:pt x="1533" y="14632"/>
                    <a:pt x="3933" y="16723"/>
                  </a:cubicBezTo>
                  <a:cubicBezTo>
                    <a:pt x="6333" y="18813"/>
                    <a:pt x="9333" y="20903"/>
                    <a:pt x="12333" y="21252"/>
                  </a:cubicBezTo>
                  <a:cubicBezTo>
                    <a:pt x="15333" y="21600"/>
                    <a:pt x="18333" y="20206"/>
                    <a:pt x="21333" y="1881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3" name="Line"/>
            <p:cNvSpPr/>
            <p:nvPr/>
          </p:nvSpPr>
          <p:spPr>
            <a:xfrm>
              <a:off x="13419891" y="1994445"/>
              <a:ext cx="1" cy="32061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4" name="Line"/>
            <p:cNvSpPr/>
            <p:nvPr/>
          </p:nvSpPr>
          <p:spPr>
            <a:xfrm>
              <a:off x="13501722" y="1813754"/>
              <a:ext cx="1288058" cy="1288261"/>
            </a:xfrm>
            <a:custGeom>
              <a:avLst/>
              <a:gdLst/>
              <a:ahLst/>
              <a:cxnLst>
                <a:cxn ang="0">
                  <a:pos x="wd2" y="hd2"/>
                </a:cxn>
                <a:cxn ang="5400000">
                  <a:pos x="wd2" y="hd2"/>
                </a:cxn>
                <a:cxn ang="10800000">
                  <a:pos x="wd2" y="hd2"/>
                </a:cxn>
                <a:cxn ang="16200000">
                  <a:pos x="wd2" y="hd2"/>
                </a:cxn>
              </a:cxnLst>
              <a:rect l="0" t="0" r="r" b="b"/>
              <a:pathLst>
                <a:path w="21531" h="21535" fill="norm" stroke="1" extrusionOk="0">
                  <a:moveTo>
                    <a:pt x="93" y="1072"/>
                  </a:moveTo>
                  <a:cubicBezTo>
                    <a:pt x="12" y="666"/>
                    <a:pt x="-69" y="260"/>
                    <a:pt x="93" y="97"/>
                  </a:cubicBezTo>
                  <a:cubicBezTo>
                    <a:pt x="256" y="-65"/>
                    <a:pt x="662" y="16"/>
                    <a:pt x="1149" y="57"/>
                  </a:cubicBezTo>
                  <a:cubicBezTo>
                    <a:pt x="1636" y="97"/>
                    <a:pt x="2205" y="97"/>
                    <a:pt x="2692" y="97"/>
                  </a:cubicBezTo>
                  <a:cubicBezTo>
                    <a:pt x="3179" y="97"/>
                    <a:pt x="3585" y="97"/>
                    <a:pt x="3666" y="341"/>
                  </a:cubicBezTo>
                  <a:cubicBezTo>
                    <a:pt x="3748" y="585"/>
                    <a:pt x="3504" y="1072"/>
                    <a:pt x="3382" y="2249"/>
                  </a:cubicBezTo>
                  <a:cubicBezTo>
                    <a:pt x="3260" y="3427"/>
                    <a:pt x="3260" y="5294"/>
                    <a:pt x="3382" y="6472"/>
                  </a:cubicBezTo>
                  <a:cubicBezTo>
                    <a:pt x="3504" y="7649"/>
                    <a:pt x="3748" y="8137"/>
                    <a:pt x="3869" y="8137"/>
                  </a:cubicBezTo>
                  <a:cubicBezTo>
                    <a:pt x="3991" y="8137"/>
                    <a:pt x="3991" y="7649"/>
                    <a:pt x="3869" y="7000"/>
                  </a:cubicBezTo>
                  <a:cubicBezTo>
                    <a:pt x="3748" y="6350"/>
                    <a:pt x="3504" y="5538"/>
                    <a:pt x="3342" y="4929"/>
                  </a:cubicBezTo>
                  <a:cubicBezTo>
                    <a:pt x="3179" y="4320"/>
                    <a:pt x="3098" y="3914"/>
                    <a:pt x="3260" y="3711"/>
                  </a:cubicBezTo>
                  <a:cubicBezTo>
                    <a:pt x="3423" y="3508"/>
                    <a:pt x="3829" y="3508"/>
                    <a:pt x="4519" y="3508"/>
                  </a:cubicBezTo>
                  <a:cubicBezTo>
                    <a:pt x="5209" y="3508"/>
                    <a:pt x="6184" y="3508"/>
                    <a:pt x="6955" y="3183"/>
                  </a:cubicBezTo>
                  <a:cubicBezTo>
                    <a:pt x="7726" y="2858"/>
                    <a:pt x="8295" y="2209"/>
                    <a:pt x="8620" y="1681"/>
                  </a:cubicBezTo>
                  <a:cubicBezTo>
                    <a:pt x="8945" y="1153"/>
                    <a:pt x="9026" y="747"/>
                    <a:pt x="9026" y="747"/>
                  </a:cubicBezTo>
                  <a:cubicBezTo>
                    <a:pt x="9026" y="747"/>
                    <a:pt x="8945" y="1153"/>
                    <a:pt x="9107" y="1762"/>
                  </a:cubicBezTo>
                  <a:cubicBezTo>
                    <a:pt x="9269" y="2371"/>
                    <a:pt x="9675" y="3183"/>
                    <a:pt x="9878" y="4645"/>
                  </a:cubicBezTo>
                  <a:cubicBezTo>
                    <a:pt x="10081" y="6106"/>
                    <a:pt x="10081" y="8218"/>
                    <a:pt x="9472" y="10694"/>
                  </a:cubicBezTo>
                  <a:cubicBezTo>
                    <a:pt x="8863" y="13171"/>
                    <a:pt x="7645" y="16013"/>
                    <a:pt x="6752" y="17800"/>
                  </a:cubicBezTo>
                  <a:cubicBezTo>
                    <a:pt x="5859" y="19586"/>
                    <a:pt x="5290" y="20317"/>
                    <a:pt x="4803" y="20804"/>
                  </a:cubicBezTo>
                  <a:cubicBezTo>
                    <a:pt x="4316" y="21291"/>
                    <a:pt x="3910" y="21535"/>
                    <a:pt x="3545" y="21535"/>
                  </a:cubicBezTo>
                  <a:cubicBezTo>
                    <a:pt x="3179" y="21535"/>
                    <a:pt x="2854" y="21291"/>
                    <a:pt x="2570" y="20561"/>
                  </a:cubicBezTo>
                  <a:cubicBezTo>
                    <a:pt x="2286" y="19830"/>
                    <a:pt x="2042" y="18612"/>
                    <a:pt x="2692" y="17191"/>
                  </a:cubicBezTo>
                  <a:cubicBezTo>
                    <a:pt x="3342" y="15770"/>
                    <a:pt x="4884" y="14146"/>
                    <a:pt x="7036" y="12887"/>
                  </a:cubicBezTo>
                  <a:cubicBezTo>
                    <a:pt x="9188" y="11628"/>
                    <a:pt x="11949" y="10735"/>
                    <a:pt x="14304" y="10410"/>
                  </a:cubicBezTo>
                  <a:cubicBezTo>
                    <a:pt x="16659" y="10085"/>
                    <a:pt x="18608" y="10329"/>
                    <a:pt x="19745" y="10573"/>
                  </a:cubicBezTo>
                  <a:cubicBezTo>
                    <a:pt x="20881" y="10816"/>
                    <a:pt x="21206" y="11060"/>
                    <a:pt x="21531" y="113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5" name="Line"/>
            <p:cNvSpPr/>
            <p:nvPr/>
          </p:nvSpPr>
          <p:spPr>
            <a:xfrm>
              <a:off x="9193642" y="3149840"/>
              <a:ext cx="699518" cy="1079372"/>
            </a:xfrm>
            <a:custGeom>
              <a:avLst/>
              <a:gdLst/>
              <a:ahLst/>
              <a:cxnLst>
                <a:cxn ang="0">
                  <a:pos x="wd2" y="hd2"/>
                </a:cxn>
                <a:cxn ang="5400000">
                  <a:pos x="wd2" y="hd2"/>
                </a:cxn>
                <a:cxn ang="10800000">
                  <a:pos x="wd2" y="hd2"/>
                </a:cxn>
                <a:cxn ang="16200000">
                  <a:pos x="wd2" y="hd2"/>
                </a:cxn>
              </a:cxnLst>
              <a:rect l="0" t="0" r="r" b="b"/>
              <a:pathLst>
                <a:path w="21600" h="21331" fill="norm" stroke="1" extrusionOk="0">
                  <a:moveTo>
                    <a:pt x="0" y="7119"/>
                  </a:moveTo>
                  <a:cubicBezTo>
                    <a:pt x="2100" y="6831"/>
                    <a:pt x="4200" y="6543"/>
                    <a:pt x="5625" y="6447"/>
                  </a:cubicBezTo>
                  <a:cubicBezTo>
                    <a:pt x="7050" y="6351"/>
                    <a:pt x="7800" y="6447"/>
                    <a:pt x="8325" y="7071"/>
                  </a:cubicBezTo>
                  <a:cubicBezTo>
                    <a:pt x="8850" y="7695"/>
                    <a:pt x="9150" y="8847"/>
                    <a:pt x="8325" y="9807"/>
                  </a:cubicBezTo>
                  <a:cubicBezTo>
                    <a:pt x="7500" y="10767"/>
                    <a:pt x="5550" y="11535"/>
                    <a:pt x="4200" y="11919"/>
                  </a:cubicBezTo>
                  <a:cubicBezTo>
                    <a:pt x="2850" y="12303"/>
                    <a:pt x="2100" y="12303"/>
                    <a:pt x="2325" y="11967"/>
                  </a:cubicBezTo>
                  <a:cubicBezTo>
                    <a:pt x="2550" y="11631"/>
                    <a:pt x="3750" y="10959"/>
                    <a:pt x="5700" y="9519"/>
                  </a:cubicBezTo>
                  <a:cubicBezTo>
                    <a:pt x="7650" y="8079"/>
                    <a:pt x="10350" y="5871"/>
                    <a:pt x="11775" y="4527"/>
                  </a:cubicBezTo>
                  <a:cubicBezTo>
                    <a:pt x="13200" y="3183"/>
                    <a:pt x="13350" y="2703"/>
                    <a:pt x="13425" y="2031"/>
                  </a:cubicBezTo>
                  <a:cubicBezTo>
                    <a:pt x="13500" y="1359"/>
                    <a:pt x="13500" y="495"/>
                    <a:pt x="13050" y="159"/>
                  </a:cubicBezTo>
                  <a:cubicBezTo>
                    <a:pt x="12600" y="-177"/>
                    <a:pt x="11700" y="15"/>
                    <a:pt x="11100" y="783"/>
                  </a:cubicBezTo>
                  <a:cubicBezTo>
                    <a:pt x="10500" y="1551"/>
                    <a:pt x="10200" y="2895"/>
                    <a:pt x="10425" y="5007"/>
                  </a:cubicBezTo>
                  <a:cubicBezTo>
                    <a:pt x="10650" y="7119"/>
                    <a:pt x="11400" y="9999"/>
                    <a:pt x="11700" y="12591"/>
                  </a:cubicBezTo>
                  <a:cubicBezTo>
                    <a:pt x="12000" y="15183"/>
                    <a:pt x="11850" y="17487"/>
                    <a:pt x="11550" y="18879"/>
                  </a:cubicBezTo>
                  <a:cubicBezTo>
                    <a:pt x="11250" y="20271"/>
                    <a:pt x="10800" y="20751"/>
                    <a:pt x="10200" y="21039"/>
                  </a:cubicBezTo>
                  <a:cubicBezTo>
                    <a:pt x="9600" y="21327"/>
                    <a:pt x="8850" y="21423"/>
                    <a:pt x="8325" y="21231"/>
                  </a:cubicBezTo>
                  <a:cubicBezTo>
                    <a:pt x="7800" y="21039"/>
                    <a:pt x="7500" y="20559"/>
                    <a:pt x="7800" y="19359"/>
                  </a:cubicBezTo>
                  <a:cubicBezTo>
                    <a:pt x="8100" y="18159"/>
                    <a:pt x="9000" y="16239"/>
                    <a:pt x="10950" y="14943"/>
                  </a:cubicBezTo>
                  <a:cubicBezTo>
                    <a:pt x="12900" y="13647"/>
                    <a:pt x="15900" y="12975"/>
                    <a:pt x="17850" y="12639"/>
                  </a:cubicBezTo>
                  <a:cubicBezTo>
                    <a:pt x="19800" y="12303"/>
                    <a:pt x="20700" y="12303"/>
                    <a:pt x="21600" y="123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6" name="Line"/>
            <p:cNvSpPr/>
            <p:nvPr/>
          </p:nvSpPr>
          <p:spPr>
            <a:xfrm>
              <a:off x="10268077" y="3574999"/>
              <a:ext cx="306066" cy="307332"/>
            </a:xfrm>
            <a:custGeom>
              <a:avLst/>
              <a:gdLst/>
              <a:ahLst/>
              <a:cxnLst>
                <a:cxn ang="0">
                  <a:pos x="wd2" y="hd2"/>
                </a:cxn>
                <a:cxn ang="5400000">
                  <a:pos x="wd2" y="hd2"/>
                </a:cxn>
                <a:cxn ang="10800000">
                  <a:pos x="wd2" y="hd2"/>
                </a:cxn>
                <a:cxn ang="16200000">
                  <a:pos x="wd2" y="hd2"/>
                </a:cxn>
              </a:cxnLst>
              <a:rect l="0" t="0" r="r" b="b"/>
              <a:pathLst>
                <a:path w="20937" h="21352" fill="norm" stroke="1" extrusionOk="0">
                  <a:moveTo>
                    <a:pt x="12236" y="551"/>
                  </a:moveTo>
                  <a:cubicBezTo>
                    <a:pt x="10574" y="214"/>
                    <a:pt x="8913" y="-124"/>
                    <a:pt x="7251" y="45"/>
                  </a:cubicBezTo>
                  <a:cubicBezTo>
                    <a:pt x="5590" y="214"/>
                    <a:pt x="3928" y="889"/>
                    <a:pt x="2433" y="1901"/>
                  </a:cubicBezTo>
                  <a:cubicBezTo>
                    <a:pt x="937" y="2914"/>
                    <a:pt x="-392" y="4264"/>
                    <a:pt x="106" y="5107"/>
                  </a:cubicBezTo>
                  <a:cubicBezTo>
                    <a:pt x="605" y="5951"/>
                    <a:pt x="2931" y="6288"/>
                    <a:pt x="6420" y="7976"/>
                  </a:cubicBezTo>
                  <a:cubicBezTo>
                    <a:pt x="9910" y="9664"/>
                    <a:pt x="14562" y="12701"/>
                    <a:pt x="17386" y="14895"/>
                  </a:cubicBezTo>
                  <a:cubicBezTo>
                    <a:pt x="20211" y="17088"/>
                    <a:pt x="21208" y="18439"/>
                    <a:pt x="20876" y="19451"/>
                  </a:cubicBezTo>
                  <a:cubicBezTo>
                    <a:pt x="20543" y="20464"/>
                    <a:pt x="18882" y="21138"/>
                    <a:pt x="16223" y="21307"/>
                  </a:cubicBezTo>
                  <a:cubicBezTo>
                    <a:pt x="13565" y="21476"/>
                    <a:pt x="9909" y="21139"/>
                    <a:pt x="6254" y="2080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7" name="Line"/>
            <p:cNvSpPr/>
            <p:nvPr/>
          </p:nvSpPr>
          <p:spPr>
            <a:xfrm>
              <a:off x="10709261" y="2936395"/>
              <a:ext cx="1734221" cy="1754062"/>
            </a:xfrm>
            <a:custGeom>
              <a:avLst/>
              <a:gdLst/>
              <a:ahLst/>
              <a:cxnLst>
                <a:cxn ang="0">
                  <a:pos x="wd2" y="hd2"/>
                </a:cxn>
                <a:cxn ang="5400000">
                  <a:pos x="wd2" y="hd2"/>
                </a:cxn>
                <a:cxn ang="10800000">
                  <a:pos x="wd2" y="hd2"/>
                </a:cxn>
                <a:cxn ang="16200000">
                  <a:pos x="wd2" y="hd2"/>
                </a:cxn>
              </a:cxnLst>
              <a:rect l="0" t="0" r="r" b="b"/>
              <a:pathLst>
                <a:path w="21600" h="21368" fill="norm" stroke="1" extrusionOk="0">
                  <a:moveTo>
                    <a:pt x="0" y="8408"/>
                  </a:moveTo>
                  <a:cubicBezTo>
                    <a:pt x="61" y="9059"/>
                    <a:pt x="121" y="9710"/>
                    <a:pt x="182" y="10184"/>
                  </a:cubicBezTo>
                  <a:cubicBezTo>
                    <a:pt x="242" y="10657"/>
                    <a:pt x="303" y="10953"/>
                    <a:pt x="484" y="11042"/>
                  </a:cubicBezTo>
                  <a:cubicBezTo>
                    <a:pt x="666" y="11131"/>
                    <a:pt x="968" y="11012"/>
                    <a:pt x="1271" y="10568"/>
                  </a:cubicBezTo>
                  <a:cubicBezTo>
                    <a:pt x="1573" y="10125"/>
                    <a:pt x="1876" y="9355"/>
                    <a:pt x="2057" y="8823"/>
                  </a:cubicBezTo>
                  <a:cubicBezTo>
                    <a:pt x="2239" y="8290"/>
                    <a:pt x="2299" y="7994"/>
                    <a:pt x="2360" y="7994"/>
                  </a:cubicBezTo>
                  <a:cubicBezTo>
                    <a:pt x="2420" y="7994"/>
                    <a:pt x="2481" y="8290"/>
                    <a:pt x="2511" y="8586"/>
                  </a:cubicBezTo>
                  <a:cubicBezTo>
                    <a:pt x="2541" y="8882"/>
                    <a:pt x="2541" y="9178"/>
                    <a:pt x="2571" y="9562"/>
                  </a:cubicBezTo>
                  <a:cubicBezTo>
                    <a:pt x="2602" y="9947"/>
                    <a:pt x="2662" y="10421"/>
                    <a:pt x="2844" y="10598"/>
                  </a:cubicBezTo>
                  <a:cubicBezTo>
                    <a:pt x="3025" y="10776"/>
                    <a:pt x="3328" y="10657"/>
                    <a:pt x="3661" y="10273"/>
                  </a:cubicBezTo>
                  <a:cubicBezTo>
                    <a:pt x="3993" y="9888"/>
                    <a:pt x="4356" y="9237"/>
                    <a:pt x="4629" y="8734"/>
                  </a:cubicBezTo>
                  <a:cubicBezTo>
                    <a:pt x="4901" y="8231"/>
                    <a:pt x="5082" y="7876"/>
                    <a:pt x="5203" y="7846"/>
                  </a:cubicBezTo>
                  <a:cubicBezTo>
                    <a:pt x="5324" y="7817"/>
                    <a:pt x="5385" y="8113"/>
                    <a:pt x="5445" y="9237"/>
                  </a:cubicBezTo>
                  <a:cubicBezTo>
                    <a:pt x="5506" y="10361"/>
                    <a:pt x="5566" y="12314"/>
                    <a:pt x="5597" y="13587"/>
                  </a:cubicBezTo>
                  <a:cubicBezTo>
                    <a:pt x="5627" y="14859"/>
                    <a:pt x="5627" y="15451"/>
                    <a:pt x="5627" y="16013"/>
                  </a:cubicBezTo>
                  <a:cubicBezTo>
                    <a:pt x="5627" y="16575"/>
                    <a:pt x="5627" y="17108"/>
                    <a:pt x="5506" y="17285"/>
                  </a:cubicBezTo>
                  <a:cubicBezTo>
                    <a:pt x="5385" y="17463"/>
                    <a:pt x="5143" y="17285"/>
                    <a:pt x="4901" y="16605"/>
                  </a:cubicBezTo>
                  <a:cubicBezTo>
                    <a:pt x="4659" y="15924"/>
                    <a:pt x="4417" y="14741"/>
                    <a:pt x="4447" y="13231"/>
                  </a:cubicBezTo>
                  <a:cubicBezTo>
                    <a:pt x="4477" y="11722"/>
                    <a:pt x="4780" y="9888"/>
                    <a:pt x="5173" y="8556"/>
                  </a:cubicBezTo>
                  <a:cubicBezTo>
                    <a:pt x="5566" y="7225"/>
                    <a:pt x="6050" y="6396"/>
                    <a:pt x="6474" y="5893"/>
                  </a:cubicBezTo>
                  <a:cubicBezTo>
                    <a:pt x="6897" y="5390"/>
                    <a:pt x="7261" y="5213"/>
                    <a:pt x="7593" y="5272"/>
                  </a:cubicBezTo>
                  <a:cubicBezTo>
                    <a:pt x="7926" y="5331"/>
                    <a:pt x="8229" y="5627"/>
                    <a:pt x="8440" y="6248"/>
                  </a:cubicBezTo>
                  <a:cubicBezTo>
                    <a:pt x="8652" y="6870"/>
                    <a:pt x="8773" y="7817"/>
                    <a:pt x="8743" y="8468"/>
                  </a:cubicBezTo>
                  <a:cubicBezTo>
                    <a:pt x="8713" y="9119"/>
                    <a:pt x="8531" y="9474"/>
                    <a:pt x="8622" y="9474"/>
                  </a:cubicBezTo>
                  <a:cubicBezTo>
                    <a:pt x="8713" y="9474"/>
                    <a:pt x="9076" y="9119"/>
                    <a:pt x="9287" y="9089"/>
                  </a:cubicBezTo>
                  <a:cubicBezTo>
                    <a:pt x="9499" y="9059"/>
                    <a:pt x="9560" y="9355"/>
                    <a:pt x="9408" y="10243"/>
                  </a:cubicBezTo>
                  <a:cubicBezTo>
                    <a:pt x="9257" y="11131"/>
                    <a:pt x="8894" y="12610"/>
                    <a:pt x="8652" y="13616"/>
                  </a:cubicBezTo>
                  <a:cubicBezTo>
                    <a:pt x="8410" y="14622"/>
                    <a:pt x="8289" y="15155"/>
                    <a:pt x="8198" y="15658"/>
                  </a:cubicBezTo>
                  <a:cubicBezTo>
                    <a:pt x="8108" y="16161"/>
                    <a:pt x="8047" y="16634"/>
                    <a:pt x="8017" y="16693"/>
                  </a:cubicBezTo>
                  <a:cubicBezTo>
                    <a:pt x="7987" y="16753"/>
                    <a:pt x="7987" y="16398"/>
                    <a:pt x="8168" y="15303"/>
                  </a:cubicBezTo>
                  <a:cubicBezTo>
                    <a:pt x="8350" y="14208"/>
                    <a:pt x="8713" y="12373"/>
                    <a:pt x="9045" y="10657"/>
                  </a:cubicBezTo>
                  <a:cubicBezTo>
                    <a:pt x="9378" y="8941"/>
                    <a:pt x="9681" y="7343"/>
                    <a:pt x="9892" y="6308"/>
                  </a:cubicBezTo>
                  <a:cubicBezTo>
                    <a:pt x="10104" y="5272"/>
                    <a:pt x="10225" y="4799"/>
                    <a:pt x="10376" y="4414"/>
                  </a:cubicBezTo>
                  <a:cubicBezTo>
                    <a:pt x="10528" y="4029"/>
                    <a:pt x="10709" y="3733"/>
                    <a:pt x="10951" y="3674"/>
                  </a:cubicBezTo>
                  <a:cubicBezTo>
                    <a:pt x="11193" y="3615"/>
                    <a:pt x="11496" y="3793"/>
                    <a:pt x="11859" y="4266"/>
                  </a:cubicBezTo>
                  <a:cubicBezTo>
                    <a:pt x="12222" y="4739"/>
                    <a:pt x="12645" y="5509"/>
                    <a:pt x="12797" y="6189"/>
                  </a:cubicBezTo>
                  <a:cubicBezTo>
                    <a:pt x="12948" y="6870"/>
                    <a:pt x="12827" y="7462"/>
                    <a:pt x="12464" y="7935"/>
                  </a:cubicBezTo>
                  <a:cubicBezTo>
                    <a:pt x="12101" y="8408"/>
                    <a:pt x="11496" y="8764"/>
                    <a:pt x="10982" y="9089"/>
                  </a:cubicBezTo>
                  <a:cubicBezTo>
                    <a:pt x="10467" y="9414"/>
                    <a:pt x="10044" y="9710"/>
                    <a:pt x="9983" y="9858"/>
                  </a:cubicBezTo>
                  <a:cubicBezTo>
                    <a:pt x="9923" y="10006"/>
                    <a:pt x="10225" y="10006"/>
                    <a:pt x="11103" y="9651"/>
                  </a:cubicBezTo>
                  <a:cubicBezTo>
                    <a:pt x="11980" y="9296"/>
                    <a:pt x="13432" y="8586"/>
                    <a:pt x="14642" y="7521"/>
                  </a:cubicBezTo>
                  <a:cubicBezTo>
                    <a:pt x="15852" y="6456"/>
                    <a:pt x="16820" y="5035"/>
                    <a:pt x="17365" y="3822"/>
                  </a:cubicBezTo>
                  <a:cubicBezTo>
                    <a:pt x="17909" y="2609"/>
                    <a:pt x="18030" y="1603"/>
                    <a:pt x="18000" y="982"/>
                  </a:cubicBezTo>
                  <a:cubicBezTo>
                    <a:pt x="17970" y="360"/>
                    <a:pt x="17788" y="124"/>
                    <a:pt x="17546" y="35"/>
                  </a:cubicBezTo>
                  <a:cubicBezTo>
                    <a:pt x="17304" y="-54"/>
                    <a:pt x="17002" y="5"/>
                    <a:pt x="16699" y="449"/>
                  </a:cubicBezTo>
                  <a:cubicBezTo>
                    <a:pt x="16397" y="893"/>
                    <a:pt x="16094" y="1721"/>
                    <a:pt x="15913" y="2964"/>
                  </a:cubicBezTo>
                  <a:cubicBezTo>
                    <a:pt x="15731" y="4207"/>
                    <a:pt x="15671" y="5864"/>
                    <a:pt x="15731" y="6988"/>
                  </a:cubicBezTo>
                  <a:cubicBezTo>
                    <a:pt x="15792" y="8113"/>
                    <a:pt x="15973" y="8704"/>
                    <a:pt x="16215" y="9030"/>
                  </a:cubicBezTo>
                  <a:cubicBezTo>
                    <a:pt x="16457" y="9355"/>
                    <a:pt x="16760" y="9414"/>
                    <a:pt x="17032" y="9267"/>
                  </a:cubicBezTo>
                  <a:cubicBezTo>
                    <a:pt x="17304" y="9119"/>
                    <a:pt x="17546" y="8764"/>
                    <a:pt x="17758" y="8438"/>
                  </a:cubicBezTo>
                  <a:cubicBezTo>
                    <a:pt x="17970" y="8113"/>
                    <a:pt x="18151" y="7817"/>
                    <a:pt x="18333" y="7550"/>
                  </a:cubicBezTo>
                  <a:cubicBezTo>
                    <a:pt x="18514" y="7284"/>
                    <a:pt x="18696" y="7047"/>
                    <a:pt x="18787" y="7107"/>
                  </a:cubicBezTo>
                  <a:cubicBezTo>
                    <a:pt x="18877" y="7166"/>
                    <a:pt x="18877" y="7521"/>
                    <a:pt x="18847" y="7846"/>
                  </a:cubicBezTo>
                  <a:cubicBezTo>
                    <a:pt x="18817" y="8172"/>
                    <a:pt x="18756" y="8468"/>
                    <a:pt x="18877" y="8675"/>
                  </a:cubicBezTo>
                  <a:cubicBezTo>
                    <a:pt x="18998" y="8882"/>
                    <a:pt x="19301" y="9000"/>
                    <a:pt x="19573" y="8911"/>
                  </a:cubicBezTo>
                  <a:cubicBezTo>
                    <a:pt x="19845" y="8823"/>
                    <a:pt x="20087" y="8527"/>
                    <a:pt x="20329" y="8113"/>
                  </a:cubicBezTo>
                  <a:cubicBezTo>
                    <a:pt x="20571" y="7698"/>
                    <a:pt x="20813" y="7166"/>
                    <a:pt x="21025" y="6751"/>
                  </a:cubicBezTo>
                  <a:cubicBezTo>
                    <a:pt x="21237" y="6337"/>
                    <a:pt x="21418" y="6041"/>
                    <a:pt x="21509" y="6041"/>
                  </a:cubicBezTo>
                  <a:cubicBezTo>
                    <a:pt x="21600" y="6041"/>
                    <a:pt x="21600" y="6337"/>
                    <a:pt x="21600" y="7669"/>
                  </a:cubicBezTo>
                  <a:cubicBezTo>
                    <a:pt x="21600" y="9000"/>
                    <a:pt x="21600" y="11367"/>
                    <a:pt x="21449" y="13350"/>
                  </a:cubicBezTo>
                  <a:cubicBezTo>
                    <a:pt x="21297" y="15332"/>
                    <a:pt x="20995" y="16930"/>
                    <a:pt x="20481" y="18173"/>
                  </a:cubicBezTo>
                  <a:cubicBezTo>
                    <a:pt x="19966" y="19416"/>
                    <a:pt x="19240" y="20303"/>
                    <a:pt x="18393" y="20836"/>
                  </a:cubicBezTo>
                  <a:cubicBezTo>
                    <a:pt x="17546" y="21368"/>
                    <a:pt x="16578" y="21546"/>
                    <a:pt x="15761" y="21161"/>
                  </a:cubicBezTo>
                  <a:cubicBezTo>
                    <a:pt x="14945" y="20777"/>
                    <a:pt x="14279" y="19830"/>
                    <a:pt x="14007" y="19149"/>
                  </a:cubicBezTo>
                  <a:cubicBezTo>
                    <a:pt x="13734" y="18469"/>
                    <a:pt x="13855" y="18054"/>
                    <a:pt x="13976" y="176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8" name="Line"/>
            <p:cNvSpPr/>
            <p:nvPr/>
          </p:nvSpPr>
          <p:spPr>
            <a:xfrm>
              <a:off x="11131887" y="3670372"/>
              <a:ext cx="262319" cy="874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1200"/>
                    <a:pt x="12000" y="2400"/>
                    <a:pt x="8400" y="6000"/>
                  </a:cubicBezTo>
                  <a:cubicBezTo>
                    <a:pt x="4800" y="9600"/>
                    <a:pt x="2400" y="156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99" name="Line"/>
            <p:cNvSpPr/>
            <p:nvPr/>
          </p:nvSpPr>
          <p:spPr>
            <a:xfrm>
              <a:off x="12982693" y="3510066"/>
              <a:ext cx="36017" cy="378906"/>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0" y="0"/>
                  </a:moveTo>
                  <a:cubicBezTo>
                    <a:pt x="8100" y="5815"/>
                    <a:pt x="16200" y="11631"/>
                    <a:pt x="18900" y="15231"/>
                  </a:cubicBezTo>
                  <a:cubicBezTo>
                    <a:pt x="21600" y="18831"/>
                    <a:pt x="18900" y="20215"/>
                    <a:pt x="162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0" name="Line"/>
            <p:cNvSpPr/>
            <p:nvPr/>
          </p:nvSpPr>
          <p:spPr>
            <a:xfrm>
              <a:off x="13026413" y="3352046"/>
              <a:ext cx="29146" cy="70581"/>
            </a:xfrm>
            <a:custGeom>
              <a:avLst/>
              <a:gdLst/>
              <a:ahLst/>
              <a:cxnLst>
                <a:cxn ang="0">
                  <a:pos x="wd2" y="hd2"/>
                </a:cxn>
                <a:cxn ang="5400000">
                  <a:pos x="wd2" y="hd2"/>
                </a:cxn>
                <a:cxn ang="10800000">
                  <a:pos x="wd2" y="hd2"/>
                </a:cxn>
                <a:cxn ang="16200000">
                  <a:pos x="wd2" y="hd2"/>
                </a:cxn>
              </a:cxnLst>
              <a:rect l="0" t="0" r="r" b="b"/>
              <a:pathLst>
                <a:path w="21600" h="20922" fill="norm" stroke="1" extrusionOk="0">
                  <a:moveTo>
                    <a:pt x="0" y="16602"/>
                  </a:moveTo>
                  <a:cubicBezTo>
                    <a:pt x="0" y="7962"/>
                    <a:pt x="0" y="-678"/>
                    <a:pt x="3600" y="42"/>
                  </a:cubicBezTo>
                  <a:cubicBezTo>
                    <a:pt x="7200" y="762"/>
                    <a:pt x="14400" y="10842"/>
                    <a:pt x="21600" y="2092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1" name="Line"/>
            <p:cNvSpPr/>
            <p:nvPr/>
          </p:nvSpPr>
          <p:spPr>
            <a:xfrm>
              <a:off x="13128425" y="3533603"/>
              <a:ext cx="335076" cy="399088"/>
            </a:xfrm>
            <a:custGeom>
              <a:avLst/>
              <a:gdLst/>
              <a:ahLst/>
              <a:cxnLst>
                <a:cxn ang="0">
                  <a:pos x="wd2" y="hd2"/>
                </a:cxn>
                <a:cxn ang="5400000">
                  <a:pos x="wd2" y="hd2"/>
                </a:cxn>
                <a:cxn ang="10800000">
                  <a:pos x="wd2" y="hd2"/>
                </a:cxn>
                <a:cxn ang="16200000">
                  <a:pos x="wd2" y="hd2"/>
                </a:cxn>
              </a:cxnLst>
              <a:rect l="0" t="0" r="r" b="b"/>
              <a:pathLst>
                <a:path w="21284" h="21380" fill="norm" stroke="1" extrusionOk="0">
                  <a:moveTo>
                    <a:pt x="6480" y="300"/>
                  </a:moveTo>
                  <a:cubicBezTo>
                    <a:pt x="4937" y="40"/>
                    <a:pt x="3394" y="-220"/>
                    <a:pt x="2623" y="300"/>
                  </a:cubicBezTo>
                  <a:cubicBezTo>
                    <a:pt x="1851" y="821"/>
                    <a:pt x="1851" y="2122"/>
                    <a:pt x="3394" y="3554"/>
                  </a:cubicBezTo>
                  <a:cubicBezTo>
                    <a:pt x="4937" y="4985"/>
                    <a:pt x="8023" y="6546"/>
                    <a:pt x="11109" y="8238"/>
                  </a:cubicBezTo>
                  <a:cubicBezTo>
                    <a:pt x="14194" y="9929"/>
                    <a:pt x="17280" y="11751"/>
                    <a:pt x="19131" y="13313"/>
                  </a:cubicBezTo>
                  <a:cubicBezTo>
                    <a:pt x="20983" y="14874"/>
                    <a:pt x="21600" y="16175"/>
                    <a:pt x="21137" y="17086"/>
                  </a:cubicBezTo>
                  <a:cubicBezTo>
                    <a:pt x="20674" y="17997"/>
                    <a:pt x="19131" y="18517"/>
                    <a:pt x="15429" y="19168"/>
                  </a:cubicBezTo>
                  <a:cubicBezTo>
                    <a:pt x="11726" y="19819"/>
                    <a:pt x="5863" y="20599"/>
                    <a:pt x="0" y="2138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2" name="Line"/>
            <p:cNvSpPr/>
            <p:nvPr/>
          </p:nvSpPr>
          <p:spPr>
            <a:xfrm>
              <a:off x="10129650" y="4812701"/>
              <a:ext cx="725346" cy="980047"/>
            </a:xfrm>
            <a:custGeom>
              <a:avLst/>
              <a:gdLst/>
              <a:ahLst/>
              <a:cxnLst>
                <a:cxn ang="0">
                  <a:pos x="wd2" y="hd2"/>
                </a:cxn>
                <a:cxn ang="5400000">
                  <a:pos x="wd2" y="hd2"/>
                </a:cxn>
                <a:cxn ang="10800000">
                  <a:pos x="wd2" y="hd2"/>
                </a:cxn>
                <a:cxn ang="16200000">
                  <a:pos x="wd2" y="hd2"/>
                </a:cxn>
              </a:cxnLst>
              <a:rect l="0" t="0" r="r" b="b"/>
              <a:pathLst>
                <a:path w="21502" h="21362" fill="norm" stroke="1" extrusionOk="0">
                  <a:moveTo>
                    <a:pt x="2926" y="13854"/>
                  </a:moveTo>
                  <a:cubicBezTo>
                    <a:pt x="3502" y="14278"/>
                    <a:pt x="4078" y="14702"/>
                    <a:pt x="5086" y="14649"/>
                  </a:cubicBezTo>
                  <a:cubicBezTo>
                    <a:pt x="6094" y="14596"/>
                    <a:pt x="7534" y="14066"/>
                    <a:pt x="8542" y="13643"/>
                  </a:cubicBezTo>
                  <a:cubicBezTo>
                    <a:pt x="9550" y="13219"/>
                    <a:pt x="10126" y="12902"/>
                    <a:pt x="10486" y="12425"/>
                  </a:cubicBezTo>
                  <a:cubicBezTo>
                    <a:pt x="10846" y="11949"/>
                    <a:pt x="10990" y="11313"/>
                    <a:pt x="10702" y="10996"/>
                  </a:cubicBezTo>
                  <a:cubicBezTo>
                    <a:pt x="10414" y="10678"/>
                    <a:pt x="9694" y="10678"/>
                    <a:pt x="8254" y="11525"/>
                  </a:cubicBezTo>
                  <a:cubicBezTo>
                    <a:pt x="6814" y="12372"/>
                    <a:pt x="4654" y="14066"/>
                    <a:pt x="3142" y="15549"/>
                  </a:cubicBezTo>
                  <a:cubicBezTo>
                    <a:pt x="1630" y="17031"/>
                    <a:pt x="766" y="18302"/>
                    <a:pt x="334" y="19254"/>
                  </a:cubicBezTo>
                  <a:cubicBezTo>
                    <a:pt x="-98" y="20207"/>
                    <a:pt x="-98" y="20843"/>
                    <a:pt x="262" y="21160"/>
                  </a:cubicBezTo>
                  <a:cubicBezTo>
                    <a:pt x="622" y="21478"/>
                    <a:pt x="1342" y="21478"/>
                    <a:pt x="3430" y="20737"/>
                  </a:cubicBezTo>
                  <a:cubicBezTo>
                    <a:pt x="5518" y="19996"/>
                    <a:pt x="8974" y="18513"/>
                    <a:pt x="11782" y="16078"/>
                  </a:cubicBezTo>
                  <a:cubicBezTo>
                    <a:pt x="14590" y="13643"/>
                    <a:pt x="16750" y="10254"/>
                    <a:pt x="18046" y="7660"/>
                  </a:cubicBezTo>
                  <a:cubicBezTo>
                    <a:pt x="19342" y="5066"/>
                    <a:pt x="19774" y="3266"/>
                    <a:pt x="19918" y="2049"/>
                  </a:cubicBezTo>
                  <a:cubicBezTo>
                    <a:pt x="20062" y="831"/>
                    <a:pt x="19918" y="196"/>
                    <a:pt x="19558" y="37"/>
                  </a:cubicBezTo>
                  <a:cubicBezTo>
                    <a:pt x="19198" y="-122"/>
                    <a:pt x="18622" y="196"/>
                    <a:pt x="17614" y="1837"/>
                  </a:cubicBezTo>
                  <a:cubicBezTo>
                    <a:pt x="16606" y="3478"/>
                    <a:pt x="15166" y="6443"/>
                    <a:pt x="14302" y="8825"/>
                  </a:cubicBezTo>
                  <a:cubicBezTo>
                    <a:pt x="13438" y="11207"/>
                    <a:pt x="13150" y="13007"/>
                    <a:pt x="13006" y="14172"/>
                  </a:cubicBezTo>
                  <a:cubicBezTo>
                    <a:pt x="12862" y="15337"/>
                    <a:pt x="12862" y="15866"/>
                    <a:pt x="13438" y="16396"/>
                  </a:cubicBezTo>
                  <a:cubicBezTo>
                    <a:pt x="14014" y="16925"/>
                    <a:pt x="15166" y="17454"/>
                    <a:pt x="16606" y="17507"/>
                  </a:cubicBezTo>
                  <a:cubicBezTo>
                    <a:pt x="18046" y="17560"/>
                    <a:pt x="19774" y="17137"/>
                    <a:pt x="21502" y="1671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3" name="Line"/>
            <p:cNvSpPr/>
            <p:nvPr/>
          </p:nvSpPr>
          <p:spPr>
            <a:xfrm>
              <a:off x="10791926" y="5076495"/>
              <a:ext cx="966612" cy="568763"/>
            </a:xfrm>
            <a:custGeom>
              <a:avLst/>
              <a:gdLst/>
              <a:ahLst/>
              <a:cxnLst>
                <a:cxn ang="0">
                  <a:pos x="wd2" y="hd2"/>
                </a:cxn>
                <a:cxn ang="5400000">
                  <a:pos x="wd2" y="hd2"/>
                </a:cxn>
                <a:cxn ang="10800000">
                  <a:pos x="wd2" y="hd2"/>
                </a:cxn>
                <a:cxn ang="16200000">
                  <a:pos x="wd2" y="hd2"/>
                </a:cxn>
              </a:cxnLst>
              <a:rect l="0" t="0" r="r" b="b"/>
              <a:pathLst>
                <a:path w="21490" h="21252" fill="norm" stroke="1" extrusionOk="0">
                  <a:moveTo>
                    <a:pt x="4318" y="15527"/>
                  </a:moveTo>
                  <a:cubicBezTo>
                    <a:pt x="4966" y="13893"/>
                    <a:pt x="5614" y="12260"/>
                    <a:pt x="5938" y="10989"/>
                  </a:cubicBezTo>
                  <a:cubicBezTo>
                    <a:pt x="6262" y="9719"/>
                    <a:pt x="6262" y="8811"/>
                    <a:pt x="5992" y="8267"/>
                  </a:cubicBezTo>
                  <a:cubicBezTo>
                    <a:pt x="5722" y="7722"/>
                    <a:pt x="5182" y="7541"/>
                    <a:pt x="4318" y="8448"/>
                  </a:cubicBezTo>
                  <a:cubicBezTo>
                    <a:pt x="3454" y="9356"/>
                    <a:pt x="2266" y="11352"/>
                    <a:pt x="1510" y="12895"/>
                  </a:cubicBezTo>
                  <a:cubicBezTo>
                    <a:pt x="754" y="14438"/>
                    <a:pt x="430" y="15527"/>
                    <a:pt x="214" y="16888"/>
                  </a:cubicBezTo>
                  <a:cubicBezTo>
                    <a:pt x="-2" y="18250"/>
                    <a:pt x="-110" y="19883"/>
                    <a:pt x="160" y="20700"/>
                  </a:cubicBezTo>
                  <a:cubicBezTo>
                    <a:pt x="430" y="21517"/>
                    <a:pt x="1078" y="21517"/>
                    <a:pt x="2158" y="20065"/>
                  </a:cubicBezTo>
                  <a:cubicBezTo>
                    <a:pt x="3238" y="18613"/>
                    <a:pt x="4750" y="15709"/>
                    <a:pt x="5614" y="13803"/>
                  </a:cubicBezTo>
                  <a:cubicBezTo>
                    <a:pt x="6478" y="11897"/>
                    <a:pt x="6694" y="10989"/>
                    <a:pt x="6532" y="10717"/>
                  </a:cubicBezTo>
                  <a:cubicBezTo>
                    <a:pt x="6370" y="10445"/>
                    <a:pt x="5830" y="10808"/>
                    <a:pt x="5344" y="12078"/>
                  </a:cubicBezTo>
                  <a:cubicBezTo>
                    <a:pt x="4858" y="13349"/>
                    <a:pt x="4426" y="15527"/>
                    <a:pt x="4210" y="17070"/>
                  </a:cubicBezTo>
                  <a:cubicBezTo>
                    <a:pt x="3994" y="18613"/>
                    <a:pt x="3994" y="19520"/>
                    <a:pt x="4318" y="20065"/>
                  </a:cubicBezTo>
                  <a:cubicBezTo>
                    <a:pt x="4642" y="20609"/>
                    <a:pt x="5290" y="20791"/>
                    <a:pt x="6370" y="19702"/>
                  </a:cubicBezTo>
                  <a:cubicBezTo>
                    <a:pt x="7450" y="18613"/>
                    <a:pt x="8962" y="16253"/>
                    <a:pt x="9880" y="14710"/>
                  </a:cubicBezTo>
                  <a:cubicBezTo>
                    <a:pt x="10798" y="13167"/>
                    <a:pt x="11122" y="12441"/>
                    <a:pt x="11446" y="10899"/>
                  </a:cubicBezTo>
                  <a:cubicBezTo>
                    <a:pt x="11770" y="9356"/>
                    <a:pt x="12094" y="6996"/>
                    <a:pt x="12364" y="6361"/>
                  </a:cubicBezTo>
                  <a:cubicBezTo>
                    <a:pt x="12634" y="5725"/>
                    <a:pt x="12850" y="6814"/>
                    <a:pt x="13282" y="8176"/>
                  </a:cubicBezTo>
                  <a:cubicBezTo>
                    <a:pt x="13714" y="9537"/>
                    <a:pt x="14362" y="11171"/>
                    <a:pt x="14578" y="12895"/>
                  </a:cubicBezTo>
                  <a:cubicBezTo>
                    <a:pt x="14794" y="14620"/>
                    <a:pt x="14578" y="16435"/>
                    <a:pt x="14254" y="17614"/>
                  </a:cubicBezTo>
                  <a:cubicBezTo>
                    <a:pt x="13930" y="18794"/>
                    <a:pt x="13498" y="19339"/>
                    <a:pt x="12796" y="19974"/>
                  </a:cubicBezTo>
                  <a:cubicBezTo>
                    <a:pt x="12094" y="20609"/>
                    <a:pt x="11122" y="21335"/>
                    <a:pt x="11068" y="21245"/>
                  </a:cubicBezTo>
                  <a:cubicBezTo>
                    <a:pt x="11014" y="21154"/>
                    <a:pt x="11878" y="20246"/>
                    <a:pt x="13444" y="17433"/>
                  </a:cubicBezTo>
                  <a:cubicBezTo>
                    <a:pt x="15010" y="14620"/>
                    <a:pt x="17278" y="9900"/>
                    <a:pt x="18628" y="6996"/>
                  </a:cubicBezTo>
                  <a:cubicBezTo>
                    <a:pt x="19978" y="4092"/>
                    <a:pt x="20410" y="3003"/>
                    <a:pt x="20680" y="2004"/>
                  </a:cubicBezTo>
                  <a:cubicBezTo>
                    <a:pt x="20950" y="1006"/>
                    <a:pt x="21058" y="99"/>
                    <a:pt x="20896" y="8"/>
                  </a:cubicBezTo>
                  <a:cubicBezTo>
                    <a:pt x="20734" y="-83"/>
                    <a:pt x="20302" y="643"/>
                    <a:pt x="19924" y="3456"/>
                  </a:cubicBezTo>
                  <a:cubicBezTo>
                    <a:pt x="19546" y="6270"/>
                    <a:pt x="19222" y="11171"/>
                    <a:pt x="19060" y="14075"/>
                  </a:cubicBezTo>
                  <a:cubicBezTo>
                    <a:pt x="18898" y="16979"/>
                    <a:pt x="18898" y="17887"/>
                    <a:pt x="19006" y="18794"/>
                  </a:cubicBezTo>
                  <a:cubicBezTo>
                    <a:pt x="19114" y="19702"/>
                    <a:pt x="19330" y="20609"/>
                    <a:pt x="19762" y="20882"/>
                  </a:cubicBezTo>
                  <a:cubicBezTo>
                    <a:pt x="20194" y="21154"/>
                    <a:pt x="20842" y="20791"/>
                    <a:pt x="21490" y="2042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4" name="Line"/>
            <p:cNvSpPr/>
            <p:nvPr/>
          </p:nvSpPr>
          <p:spPr>
            <a:xfrm>
              <a:off x="11734739" y="5273432"/>
              <a:ext cx="154958" cy="131160"/>
            </a:xfrm>
            <a:custGeom>
              <a:avLst/>
              <a:gdLst/>
              <a:ahLst/>
              <a:cxnLst>
                <a:cxn ang="0">
                  <a:pos x="wd2" y="hd2"/>
                </a:cxn>
                <a:cxn ang="5400000">
                  <a:pos x="wd2" y="hd2"/>
                </a:cxn>
                <a:cxn ang="10800000">
                  <a:pos x="wd2" y="hd2"/>
                </a:cxn>
                <a:cxn ang="16200000">
                  <a:pos x="wd2" y="hd2"/>
                </a:cxn>
              </a:cxnLst>
              <a:rect l="0" t="0" r="r" b="b"/>
              <a:pathLst>
                <a:path w="20879" h="21600" fill="norm" stroke="1" extrusionOk="0">
                  <a:moveTo>
                    <a:pt x="3206" y="21600"/>
                  </a:moveTo>
                  <a:cubicBezTo>
                    <a:pt x="1243" y="16800"/>
                    <a:pt x="-721" y="12000"/>
                    <a:pt x="261" y="9200"/>
                  </a:cubicBezTo>
                  <a:cubicBezTo>
                    <a:pt x="1243" y="6400"/>
                    <a:pt x="5170" y="5600"/>
                    <a:pt x="9097" y="4400"/>
                  </a:cubicBezTo>
                  <a:cubicBezTo>
                    <a:pt x="13024" y="3200"/>
                    <a:pt x="16952" y="1600"/>
                    <a:pt x="20879"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5" name="Line"/>
            <p:cNvSpPr/>
            <p:nvPr/>
          </p:nvSpPr>
          <p:spPr>
            <a:xfrm>
              <a:off x="12020856" y="5244285"/>
              <a:ext cx="14575" cy="3497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6" name="Line"/>
            <p:cNvSpPr/>
            <p:nvPr/>
          </p:nvSpPr>
          <p:spPr>
            <a:xfrm>
              <a:off x="12152015" y="5025686"/>
              <a:ext cx="14575" cy="728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7" name="Line"/>
            <p:cNvSpPr/>
            <p:nvPr/>
          </p:nvSpPr>
          <p:spPr>
            <a:xfrm>
              <a:off x="12279224" y="5155595"/>
              <a:ext cx="412005" cy="322094"/>
            </a:xfrm>
            <a:custGeom>
              <a:avLst/>
              <a:gdLst/>
              <a:ahLst/>
              <a:cxnLst>
                <a:cxn ang="0">
                  <a:pos x="wd2" y="hd2"/>
                </a:cxn>
                <a:cxn ang="5400000">
                  <a:pos x="wd2" y="hd2"/>
                </a:cxn>
                <a:cxn ang="10800000">
                  <a:pos x="wd2" y="hd2"/>
                </a:cxn>
                <a:cxn ang="16200000">
                  <a:pos x="wd2" y="hd2"/>
                </a:cxn>
              </a:cxnLst>
              <a:rect l="0" t="0" r="r" b="b"/>
              <a:pathLst>
                <a:path w="21302" h="20756" fill="norm" stroke="1" extrusionOk="0">
                  <a:moveTo>
                    <a:pt x="11507" y="5716"/>
                  </a:moveTo>
                  <a:cubicBezTo>
                    <a:pt x="12009" y="4151"/>
                    <a:pt x="12511" y="2585"/>
                    <a:pt x="12135" y="1490"/>
                  </a:cubicBezTo>
                  <a:cubicBezTo>
                    <a:pt x="11758" y="394"/>
                    <a:pt x="10502" y="-232"/>
                    <a:pt x="8618" y="81"/>
                  </a:cubicBezTo>
                  <a:cubicBezTo>
                    <a:pt x="6735" y="394"/>
                    <a:pt x="4223" y="1646"/>
                    <a:pt x="2465" y="3994"/>
                  </a:cubicBezTo>
                  <a:cubicBezTo>
                    <a:pt x="707" y="6342"/>
                    <a:pt x="-298" y="9785"/>
                    <a:pt x="79" y="13072"/>
                  </a:cubicBezTo>
                  <a:cubicBezTo>
                    <a:pt x="455" y="16359"/>
                    <a:pt x="2214" y="19490"/>
                    <a:pt x="5981" y="20429"/>
                  </a:cubicBezTo>
                  <a:cubicBezTo>
                    <a:pt x="9748" y="21368"/>
                    <a:pt x="15525" y="20116"/>
                    <a:pt x="21302" y="188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08" name="Line"/>
            <p:cNvSpPr/>
            <p:nvPr/>
          </p:nvSpPr>
          <p:spPr>
            <a:xfrm>
              <a:off x="12982693" y="5433738"/>
              <a:ext cx="14574"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2"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Example</a:t>
            </a:r>
          </a:p>
        </p:txBody>
      </p:sp>
      <p:sp>
        <p:nvSpPr>
          <p:cNvPr id="613" name="TextBox 7"/>
          <p:cNvSpPr txBox="1"/>
          <p:nvPr/>
        </p:nvSpPr>
        <p:spPr>
          <a:xfrm>
            <a:off x="2592215" y="4344529"/>
            <a:ext cx="19804459" cy="705810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Example</a:t>
            </a:r>
            <a:r>
              <a:t>:</a:t>
            </a:r>
          </a:p>
          <a:p>
            <a:pPr algn="l">
              <a:lnSpc>
                <a:spcPct val="130500"/>
              </a:lnSpc>
              <a:defRPr>
                <a:solidFill>
                  <a:srgbClr val="182C6A"/>
                </a:solidFill>
                <a:latin typeface="Tajawal Medium"/>
                <a:ea typeface="Tajawal Medium"/>
                <a:cs typeface="Tajawal Medium"/>
                <a:sym typeface="Tajawal Medium"/>
              </a:defRPr>
            </a:pPr>
            <a:r>
              <a:t>Given the supply function, </a:t>
            </a:r>
            <a14:m>
              <m:oMath>
                <m:r>
                  <a:rPr xmlns:a="http://schemas.openxmlformats.org/drawingml/2006/main" sz="4400" i="1">
                    <a:solidFill>
                      <a:srgbClr val="182C6A"/>
                    </a:solidFill>
                    <a:latin typeface="Cambria Math" panose="02040503050406030204" pitchFamily="18" charset="0"/>
                  </a:rPr>
                  <m:t>P</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20</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0.5</m:t>
                </m:r>
                <m:r>
                  <a:rPr xmlns:a="http://schemas.openxmlformats.org/drawingml/2006/main" sz="4400" i="1">
                    <a:solidFill>
                      <a:srgbClr val="182C6A"/>
                    </a:solidFill>
                    <a:latin typeface="Cambria Math" panose="02040503050406030204" pitchFamily="18" charset="0"/>
                  </a:rPr>
                  <m:t>Q</m:t>
                </m:r>
              </m:oMath>
            </a14:m>
            <a:r>
              <a:t>,</a:t>
            </a:r>
          </a:p>
          <a:p>
            <a:pPr marL="601578" indent="-601578" algn="l">
              <a:lnSpc>
                <a:spcPct val="130500"/>
              </a:lnSpc>
              <a:buSzPct val="100000"/>
              <a:buAutoNum type="alphaLcParenR" startAt="1"/>
              <a:defRPr>
                <a:solidFill>
                  <a:srgbClr val="182C6A"/>
                </a:solidFill>
                <a:latin typeface="Tajawal Medium"/>
                <a:ea typeface="Tajawal Medium"/>
                <a:cs typeface="Tajawal Medium"/>
                <a:sym typeface="Tajawal Medium"/>
              </a:defRPr>
            </a:pPr>
            <a:r>
              <a:t>Calculate the arc price elasticity of supply when price increases from £40 to £60.</a:t>
            </a:r>
          </a:p>
          <a:p>
            <a:pPr marL="601578" indent="-601578" algn="l">
              <a:lnSpc>
                <a:spcPct val="130500"/>
              </a:lnSpc>
              <a:buSzPct val="100000"/>
              <a:buAutoNum type="alphaLcParenR" startAt="1"/>
              <a:defRPr>
                <a:solidFill>
                  <a:srgbClr val="182C6A"/>
                </a:solidFill>
                <a:latin typeface="Tajawal Medium"/>
                <a:ea typeface="Tajawal Medium"/>
                <a:cs typeface="Tajawal Medium"/>
                <a:sym typeface="Tajawal Medium"/>
              </a:defRPr>
            </a:pPr>
            <a:r>
              <a:t>Calculate the percentage change in quantity supplied in response to a price increase of 10% when P=£40.</a:t>
            </a:r>
          </a:p>
          <a:p>
            <a:pPr algn="l">
              <a:lnSpc>
                <a:spcPct val="130500"/>
              </a:lnSpc>
              <a:defRPr>
                <a:solidFill>
                  <a:srgbClr val="182C6A"/>
                </a:solidFill>
                <a:latin typeface="Tajawal Medium"/>
                <a:ea typeface="Tajawal Medium"/>
                <a:cs typeface="Tajawal Medium"/>
                <a:sym typeface="Tajawal Medium"/>
              </a:defRPr>
            </a:pPr>
            <a:r>
              <a:t>    (i) By using the definition of elastity in equation (2.16).</a:t>
            </a:r>
          </a:p>
          <a:p>
            <a:pPr algn="l">
              <a:lnSpc>
                <a:spcPct val="130500"/>
              </a:lnSpc>
              <a:defRPr>
                <a:solidFill>
                  <a:srgbClr val="182C6A"/>
                </a:solidFill>
                <a:latin typeface="Tajawal Medium"/>
                <a:ea typeface="Tajawal Medium"/>
                <a:cs typeface="Tajawal Medium"/>
                <a:sym typeface="Tajawal Medium"/>
              </a:defRPr>
            </a:pPr>
            <a:r>
              <a:t>    (ii) Exactly by using ordinary arithmetic.</a:t>
            </a:r>
          </a:p>
          <a:p>
            <a:pPr algn="l">
              <a:lnSpc>
                <a:spcPct val="130500"/>
              </a:lnSpc>
              <a:defRPr>
                <a:solidFill>
                  <a:srgbClr val="182C6A"/>
                </a:solidFill>
                <a:latin typeface="Tajawal Medium"/>
                <a:ea typeface="Tajawal Medium"/>
                <a:cs typeface="Tajawal Medium"/>
                <a:sym typeface="Tajawal Medium"/>
              </a:defRPr>
            </a:pPr>
            <a:r>
              <a:t>Comment and explain the difference between (i) and (ii)</a:t>
            </a:r>
          </a:p>
          <a:p>
            <a:pPr algn="ctr">
              <a:lnSpc>
                <a:spcPct val="130500"/>
              </a:lnSpc>
              <a:defRPr>
                <a:solidFill>
                  <a:srgbClr val="182C6A"/>
                </a:solidFill>
                <a:latin typeface="Tajawal Medium"/>
                <a:ea typeface="Tajawal Medium"/>
                <a:cs typeface="Tajawal Medium"/>
                <a:sym typeface="Tajawal Medium"/>
              </a:defRPr>
            </a:pPr>
            <a:r>
              <a:t>  </a:t>
            </a:r>
          </a:p>
        </p:txBody>
      </p:sp>
      <p:pic>
        <p:nvPicPr>
          <p:cNvPr id="614" name="Drawing" descr="Drawing"/>
          <p:cNvPicPr>
            <a:picLocks noChangeAspect="0"/>
          </p:cNvPicPr>
          <p:nvPr/>
        </p:nvPicPr>
        <p:blipFill>
          <a:blip r:embed="rId2">
            <a:extLst/>
          </a:blip>
          <a:stretch>
            <a:fillRect/>
          </a:stretch>
        </p:blipFill>
        <p:spPr>
          <a:xfrm>
            <a:off x="2325458" y="7774357"/>
            <a:ext cx="1478649" cy="936174"/>
          </a:xfrm>
          <a:prstGeom prst="rect">
            <a:avLst/>
          </a:prstGeom>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8"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619"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721" name="Drawing"/>
          <p:cNvGrpSpPr/>
          <p:nvPr/>
        </p:nvGrpSpPr>
        <p:grpSpPr>
          <a:xfrm>
            <a:off x="4660920" y="3862225"/>
            <a:ext cx="18457857" cy="7373769"/>
            <a:chOff x="0" y="0"/>
            <a:chExt cx="18457855" cy="7373768"/>
          </a:xfrm>
        </p:grpSpPr>
        <p:sp>
          <p:nvSpPr>
            <p:cNvPr id="620" name="Line"/>
            <p:cNvSpPr/>
            <p:nvPr/>
          </p:nvSpPr>
          <p:spPr>
            <a:xfrm>
              <a:off x="1335318" y="25802"/>
              <a:ext cx="354425" cy="716574"/>
            </a:xfrm>
            <a:custGeom>
              <a:avLst/>
              <a:gdLst/>
              <a:ahLst/>
              <a:cxnLst>
                <a:cxn ang="0">
                  <a:pos x="wd2" y="hd2"/>
                </a:cxn>
                <a:cxn ang="5400000">
                  <a:pos x="wd2" y="hd2"/>
                </a:cxn>
                <a:cxn ang="10800000">
                  <a:pos x="wd2" y="hd2"/>
                </a:cxn>
                <a:cxn ang="16200000">
                  <a:pos x="wd2" y="hd2"/>
                </a:cxn>
              </a:cxnLst>
              <a:rect l="0" t="0" r="r" b="b"/>
              <a:pathLst>
                <a:path w="21013" h="20556" fill="norm" stroke="1" extrusionOk="0">
                  <a:moveTo>
                    <a:pt x="471" y="5522"/>
                  </a:moveTo>
                  <a:cubicBezTo>
                    <a:pt x="759" y="10260"/>
                    <a:pt x="1047" y="14998"/>
                    <a:pt x="1191" y="17785"/>
                  </a:cubicBezTo>
                  <a:cubicBezTo>
                    <a:pt x="1335" y="20572"/>
                    <a:pt x="1335" y="21408"/>
                    <a:pt x="1047" y="19596"/>
                  </a:cubicBezTo>
                  <a:cubicBezTo>
                    <a:pt x="759" y="17785"/>
                    <a:pt x="183" y="13325"/>
                    <a:pt x="39" y="10260"/>
                  </a:cubicBezTo>
                  <a:cubicBezTo>
                    <a:pt x="-105" y="7194"/>
                    <a:pt x="183" y="5522"/>
                    <a:pt x="327" y="4337"/>
                  </a:cubicBezTo>
                  <a:cubicBezTo>
                    <a:pt x="471" y="3153"/>
                    <a:pt x="471" y="2456"/>
                    <a:pt x="903" y="1829"/>
                  </a:cubicBezTo>
                  <a:cubicBezTo>
                    <a:pt x="1335" y="1202"/>
                    <a:pt x="2199" y="644"/>
                    <a:pt x="3495" y="296"/>
                  </a:cubicBezTo>
                  <a:cubicBezTo>
                    <a:pt x="4791" y="-53"/>
                    <a:pt x="6519" y="-192"/>
                    <a:pt x="9399" y="435"/>
                  </a:cubicBezTo>
                  <a:cubicBezTo>
                    <a:pt x="12279" y="1062"/>
                    <a:pt x="16311" y="2456"/>
                    <a:pt x="18615" y="3571"/>
                  </a:cubicBezTo>
                  <a:cubicBezTo>
                    <a:pt x="20919" y="4685"/>
                    <a:pt x="21495" y="5522"/>
                    <a:pt x="20631" y="6567"/>
                  </a:cubicBezTo>
                  <a:cubicBezTo>
                    <a:pt x="19767" y="7612"/>
                    <a:pt x="17463" y="8866"/>
                    <a:pt x="14151" y="10260"/>
                  </a:cubicBezTo>
                  <a:cubicBezTo>
                    <a:pt x="10839" y="11653"/>
                    <a:pt x="6519" y="13186"/>
                    <a:pt x="2199" y="147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1" name="Line"/>
            <p:cNvSpPr/>
            <p:nvPr/>
          </p:nvSpPr>
          <p:spPr>
            <a:xfrm>
              <a:off x="1372413" y="495183"/>
              <a:ext cx="72868" cy="5246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5200"/>
                    <a:pt x="5760" y="10400"/>
                    <a:pt x="7920" y="13800"/>
                  </a:cubicBezTo>
                  <a:cubicBezTo>
                    <a:pt x="10080" y="17200"/>
                    <a:pt x="11520" y="18800"/>
                    <a:pt x="13680" y="19800"/>
                  </a:cubicBezTo>
                  <a:cubicBezTo>
                    <a:pt x="15840" y="20800"/>
                    <a:pt x="18720" y="21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2" name="Line"/>
            <p:cNvSpPr/>
            <p:nvPr/>
          </p:nvSpPr>
          <p:spPr>
            <a:xfrm>
              <a:off x="1911625" y="553476"/>
              <a:ext cx="262319" cy="582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3" name="Line"/>
            <p:cNvSpPr/>
            <p:nvPr/>
          </p:nvSpPr>
          <p:spPr>
            <a:xfrm>
              <a:off x="1926198" y="713782"/>
              <a:ext cx="291466"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00" y="19200"/>
                    <a:pt x="7200" y="16800"/>
                    <a:pt x="10800" y="13200"/>
                  </a:cubicBezTo>
                  <a:cubicBezTo>
                    <a:pt x="14400" y="9600"/>
                    <a:pt x="18000"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4" name="Line"/>
            <p:cNvSpPr/>
            <p:nvPr/>
          </p:nvSpPr>
          <p:spPr>
            <a:xfrm>
              <a:off x="2802417" y="0"/>
              <a:ext cx="522816" cy="1005054"/>
            </a:xfrm>
            <a:custGeom>
              <a:avLst/>
              <a:gdLst/>
              <a:ahLst/>
              <a:cxnLst>
                <a:cxn ang="0">
                  <a:pos x="wd2" y="hd2"/>
                </a:cxn>
                <a:cxn ang="5400000">
                  <a:pos x="wd2" y="hd2"/>
                </a:cxn>
                <a:cxn ang="10800000">
                  <a:pos x="wd2" y="hd2"/>
                </a:cxn>
                <a:cxn ang="16200000">
                  <a:pos x="wd2" y="hd2"/>
                </a:cxn>
              </a:cxnLst>
              <a:rect l="0" t="0" r="r" b="b"/>
              <a:pathLst>
                <a:path w="21525" h="21281" fill="norm" stroke="1" extrusionOk="0">
                  <a:moveTo>
                    <a:pt x="6525" y="8634"/>
                  </a:moveTo>
                  <a:cubicBezTo>
                    <a:pt x="10125" y="7091"/>
                    <a:pt x="13725" y="5548"/>
                    <a:pt x="15825" y="4519"/>
                  </a:cubicBezTo>
                  <a:cubicBezTo>
                    <a:pt x="17925" y="3491"/>
                    <a:pt x="18525" y="2977"/>
                    <a:pt x="18825" y="2205"/>
                  </a:cubicBezTo>
                  <a:cubicBezTo>
                    <a:pt x="19125" y="1434"/>
                    <a:pt x="19125" y="405"/>
                    <a:pt x="18625" y="97"/>
                  </a:cubicBezTo>
                  <a:cubicBezTo>
                    <a:pt x="18125" y="-212"/>
                    <a:pt x="17125" y="199"/>
                    <a:pt x="16025" y="1639"/>
                  </a:cubicBezTo>
                  <a:cubicBezTo>
                    <a:pt x="14925" y="3079"/>
                    <a:pt x="13725" y="5548"/>
                    <a:pt x="12425" y="8222"/>
                  </a:cubicBezTo>
                  <a:cubicBezTo>
                    <a:pt x="11125" y="10897"/>
                    <a:pt x="9725" y="13777"/>
                    <a:pt x="8125" y="15937"/>
                  </a:cubicBezTo>
                  <a:cubicBezTo>
                    <a:pt x="6525" y="18097"/>
                    <a:pt x="4725" y="19537"/>
                    <a:pt x="3325" y="20359"/>
                  </a:cubicBezTo>
                  <a:cubicBezTo>
                    <a:pt x="1925" y="21182"/>
                    <a:pt x="925" y="21388"/>
                    <a:pt x="425" y="21234"/>
                  </a:cubicBezTo>
                  <a:cubicBezTo>
                    <a:pt x="-75" y="21079"/>
                    <a:pt x="-75" y="20565"/>
                    <a:pt x="125" y="19742"/>
                  </a:cubicBezTo>
                  <a:cubicBezTo>
                    <a:pt x="325" y="18919"/>
                    <a:pt x="725" y="17788"/>
                    <a:pt x="2025" y="17017"/>
                  </a:cubicBezTo>
                  <a:cubicBezTo>
                    <a:pt x="3325" y="16245"/>
                    <a:pt x="5525" y="15834"/>
                    <a:pt x="7525" y="15937"/>
                  </a:cubicBezTo>
                  <a:cubicBezTo>
                    <a:pt x="9525" y="16039"/>
                    <a:pt x="11325" y="16657"/>
                    <a:pt x="12825" y="17017"/>
                  </a:cubicBezTo>
                  <a:cubicBezTo>
                    <a:pt x="14325" y="17377"/>
                    <a:pt x="15525" y="17479"/>
                    <a:pt x="16525" y="17377"/>
                  </a:cubicBezTo>
                  <a:cubicBezTo>
                    <a:pt x="17525" y="17274"/>
                    <a:pt x="18325" y="16965"/>
                    <a:pt x="19125" y="16142"/>
                  </a:cubicBezTo>
                  <a:cubicBezTo>
                    <a:pt x="19925" y="15319"/>
                    <a:pt x="20725" y="13982"/>
                    <a:pt x="21525" y="126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5" name="Line"/>
            <p:cNvSpPr/>
            <p:nvPr/>
          </p:nvSpPr>
          <p:spPr>
            <a:xfrm>
              <a:off x="2931754" y="451463"/>
              <a:ext cx="364332" cy="874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6" name="Line"/>
            <p:cNvSpPr/>
            <p:nvPr/>
          </p:nvSpPr>
          <p:spPr>
            <a:xfrm>
              <a:off x="3655363" y="276584"/>
              <a:ext cx="354813" cy="524639"/>
            </a:xfrm>
            <a:custGeom>
              <a:avLst/>
              <a:gdLst/>
              <a:ahLst/>
              <a:cxnLst>
                <a:cxn ang="0">
                  <a:pos x="wd2" y="hd2"/>
                </a:cxn>
                <a:cxn ang="5400000">
                  <a:pos x="wd2" y="hd2"/>
                </a:cxn>
                <a:cxn ang="10800000">
                  <a:pos x="wd2" y="hd2"/>
                </a:cxn>
                <a:cxn ang="16200000">
                  <a:pos x="wd2" y="hd2"/>
                </a:cxn>
              </a:cxnLst>
              <a:rect l="0" t="0" r="r" b="b"/>
              <a:pathLst>
                <a:path w="21320" h="21600" fill="norm" stroke="1" extrusionOk="0">
                  <a:moveTo>
                    <a:pt x="13439" y="0"/>
                  </a:moveTo>
                  <a:cubicBezTo>
                    <a:pt x="10520" y="3000"/>
                    <a:pt x="7601" y="6000"/>
                    <a:pt x="5412" y="8100"/>
                  </a:cubicBezTo>
                  <a:cubicBezTo>
                    <a:pt x="3223" y="10200"/>
                    <a:pt x="1763" y="11400"/>
                    <a:pt x="888" y="12500"/>
                  </a:cubicBezTo>
                  <a:cubicBezTo>
                    <a:pt x="12" y="13600"/>
                    <a:pt x="-280" y="14600"/>
                    <a:pt x="304" y="15100"/>
                  </a:cubicBezTo>
                  <a:cubicBezTo>
                    <a:pt x="888" y="15600"/>
                    <a:pt x="2347" y="15600"/>
                    <a:pt x="5266" y="15200"/>
                  </a:cubicBezTo>
                  <a:cubicBezTo>
                    <a:pt x="8185" y="14800"/>
                    <a:pt x="12563" y="14000"/>
                    <a:pt x="15482" y="13000"/>
                  </a:cubicBezTo>
                  <a:cubicBezTo>
                    <a:pt x="18401" y="12000"/>
                    <a:pt x="19861" y="10800"/>
                    <a:pt x="20006" y="10500"/>
                  </a:cubicBezTo>
                  <a:cubicBezTo>
                    <a:pt x="20152" y="10200"/>
                    <a:pt x="18985" y="10800"/>
                    <a:pt x="18109" y="12100"/>
                  </a:cubicBezTo>
                  <a:cubicBezTo>
                    <a:pt x="17234" y="13400"/>
                    <a:pt x="16650" y="15400"/>
                    <a:pt x="16358" y="17100"/>
                  </a:cubicBezTo>
                  <a:cubicBezTo>
                    <a:pt x="16066" y="18800"/>
                    <a:pt x="16066" y="20200"/>
                    <a:pt x="16942" y="20900"/>
                  </a:cubicBezTo>
                  <a:cubicBezTo>
                    <a:pt x="17817" y="21600"/>
                    <a:pt x="19569" y="21600"/>
                    <a:pt x="2132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7" name="Line"/>
            <p:cNvSpPr/>
            <p:nvPr/>
          </p:nvSpPr>
          <p:spPr>
            <a:xfrm>
              <a:off x="4144832" y="393170"/>
              <a:ext cx="303680" cy="313852"/>
            </a:xfrm>
            <a:custGeom>
              <a:avLst/>
              <a:gdLst/>
              <a:ahLst/>
              <a:cxnLst>
                <a:cxn ang="0">
                  <a:pos x="wd2" y="hd2"/>
                </a:cxn>
                <a:cxn ang="5400000">
                  <a:pos x="wd2" y="hd2"/>
                </a:cxn>
                <a:cxn ang="10800000">
                  <a:pos x="wd2" y="hd2"/>
                </a:cxn>
                <a:cxn ang="16200000">
                  <a:pos x="wd2" y="hd2"/>
                </a:cxn>
              </a:cxnLst>
              <a:rect l="0" t="0" r="r" b="b"/>
              <a:pathLst>
                <a:path w="21098" h="21145" fill="norm" stroke="1" extrusionOk="0">
                  <a:moveTo>
                    <a:pt x="14944" y="6873"/>
                  </a:moveTo>
                  <a:cubicBezTo>
                    <a:pt x="15282" y="5236"/>
                    <a:pt x="15619" y="3600"/>
                    <a:pt x="14607" y="2455"/>
                  </a:cubicBezTo>
                  <a:cubicBezTo>
                    <a:pt x="13594" y="1309"/>
                    <a:pt x="11232" y="655"/>
                    <a:pt x="8532" y="1800"/>
                  </a:cubicBezTo>
                  <a:cubicBezTo>
                    <a:pt x="5832" y="2945"/>
                    <a:pt x="2794" y="5891"/>
                    <a:pt x="1276" y="9164"/>
                  </a:cubicBezTo>
                  <a:cubicBezTo>
                    <a:pt x="-243" y="12436"/>
                    <a:pt x="-243" y="16036"/>
                    <a:pt x="432" y="18327"/>
                  </a:cubicBezTo>
                  <a:cubicBezTo>
                    <a:pt x="1107" y="20618"/>
                    <a:pt x="2457" y="21600"/>
                    <a:pt x="5832" y="20945"/>
                  </a:cubicBezTo>
                  <a:cubicBezTo>
                    <a:pt x="9207" y="20291"/>
                    <a:pt x="14607" y="18000"/>
                    <a:pt x="17645" y="16036"/>
                  </a:cubicBezTo>
                  <a:cubicBezTo>
                    <a:pt x="20682" y="14073"/>
                    <a:pt x="21357" y="12436"/>
                    <a:pt x="21019" y="10145"/>
                  </a:cubicBezTo>
                  <a:cubicBezTo>
                    <a:pt x="20682" y="7855"/>
                    <a:pt x="19332" y="4909"/>
                    <a:pt x="17307" y="3109"/>
                  </a:cubicBezTo>
                  <a:cubicBezTo>
                    <a:pt x="15282" y="1309"/>
                    <a:pt x="12582" y="655"/>
                    <a:pt x="988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8" name="Line"/>
            <p:cNvSpPr/>
            <p:nvPr/>
          </p:nvSpPr>
          <p:spPr>
            <a:xfrm>
              <a:off x="211812" y="2389708"/>
              <a:ext cx="155047" cy="311233"/>
            </a:xfrm>
            <a:custGeom>
              <a:avLst/>
              <a:gdLst/>
              <a:ahLst/>
              <a:cxnLst>
                <a:cxn ang="0">
                  <a:pos x="wd2" y="hd2"/>
                </a:cxn>
                <a:cxn ang="5400000">
                  <a:pos x="wd2" y="hd2"/>
                </a:cxn>
                <a:cxn ang="10800000">
                  <a:pos x="wd2" y="hd2"/>
                </a:cxn>
                <a:cxn ang="16200000">
                  <a:pos x="wd2" y="hd2"/>
                </a:cxn>
              </a:cxnLst>
              <a:rect l="0" t="0" r="r" b="b"/>
              <a:pathLst>
                <a:path w="20891" h="21291" fill="norm" stroke="1" extrusionOk="0">
                  <a:moveTo>
                    <a:pt x="20891" y="0"/>
                  </a:moveTo>
                  <a:cubicBezTo>
                    <a:pt x="13691" y="5317"/>
                    <a:pt x="6491" y="10634"/>
                    <a:pt x="2891" y="14289"/>
                  </a:cubicBezTo>
                  <a:cubicBezTo>
                    <a:pt x="-709" y="17945"/>
                    <a:pt x="-709" y="19938"/>
                    <a:pt x="1582" y="20769"/>
                  </a:cubicBezTo>
                  <a:cubicBezTo>
                    <a:pt x="3873" y="21600"/>
                    <a:pt x="8455" y="21268"/>
                    <a:pt x="13036" y="209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9" name="Line"/>
            <p:cNvSpPr/>
            <p:nvPr/>
          </p:nvSpPr>
          <p:spPr>
            <a:xfrm>
              <a:off x="512590" y="2112816"/>
              <a:ext cx="1" cy="2914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0" name="Line"/>
            <p:cNvSpPr/>
            <p:nvPr/>
          </p:nvSpPr>
          <p:spPr>
            <a:xfrm>
              <a:off x="570884" y="2069096"/>
              <a:ext cx="329707" cy="859825"/>
            </a:xfrm>
            <a:custGeom>
              <a:avLst/>
              <a:gdLst/>
              <a:ahLst/>
              <a:cxnLst>
                <a:cxn ang="0">
                  <a:pos x="wd2" y="hd2"/>
                </a:cxn>
                <a:cxn ang="5400000">
                  <a:pos x="wd2" y="hd2"/>
                </a:cxn>
                <a:cxn ang="10800000">
                  <a:pos x="wd2" y="hd2"/>
                </a:cxn>
                <a:cxn ang="16200000">
                  <a:pos x="wd2" y="hd2"/>
                </a:cxn>
              </a:cxnLst>
              <a:rect l="0" t="0" r="r" b="b"/>
              <a:pathLst>
                <a:path w="20943" h="21600" fill="norm" stroke="1" extrusionOk="0">
                  <a:moveTo>
                    <a:pt x="12960" y="0"/>
                  </a:moveTo>
                  <a:cubicBezTo>
                    <a:pt x="16046" y="1586"/>
                    <a:pt x="19131" y="3173"/>
                    <a:pt x="20366" y="5064"/>
                  </a:cubicBezTo>
                  <a:cubicBezTo>
                    <a:pt x="21600" y="6956"/>
                    <a:pt x="20983" y="9153"/>
                    <a:pt x="17280" y="11959"/>
                  </a:cubicBezTo>
                  <a:cubicBezTo>
                    <a:pt x="13577" y="14766"/>
                    <a:pt x="6789" y="1818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1" name="Line"/>
            <p:cNvSpPr/>
            <p:nvPr/>
          </p:nvSpPr>
          <p:spPr>
            <a:xfrm>
              <a:off x="0" y="2083670"/>
              <a:ext cx="191979" cy="888970"/>
            </a:xfrm>
            <a:custGeom>
              <a:avLst/>
              <a:gdLst/>
              <a:ahLst/>
              <a:cxnLst>
                <a:cxn ang="0">
                  <a:pos x="wd2" y="hd2"/>
                </a:cxn>
                <a:cxn ang="5400000">
                  <a:pos x="wd2" y="hd2"/>
                </a:cxn>
                <a:cxn ang="10800000">
                  <a:pos x="wd2" y="hd2"/>
                </a:cxn>
                <a:cxn ang="16200000">
                  <a:pos x="wd2" y="hd2"/>
                </a:cxn>
              </a:cxnLst>
              <a:rect l="0" t="0" r="r" b="b"/>
              <a:pathLst>
                <a:path w="20325" h="21600" fill="norm" stroke="1" extrusionOk="0">
                  <a:moveTo>
                    <a:pt x="20325" y="0"/>
                  </a:moveTo>
                  <a:cubicBezTo>
                    <a:pt x="15182" y="1534"/>
                    <a:pt x="10039" y="3069"/>
                    <a:pt x="5925" y="5489"/>
                  </a:cubicBezTo>
                  <a:cubicBezTo>
                    <a:pt x="1811" y="7908"/>
                    <a:pt x="-1275" y="11213"/>
                    <a:pt x="525" y="14046"/>
                  </a:cubicBezTo>
                  <a:cubicBezTo>
                    <a:pt x="2325" y="16879"/>
                    <a:pt x="9011" y="19239"/>
                    <a:pt x="1569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2" name="Line"/>
            <p:cNvSpPr/>
            <p:nvPr/>
          </p:nvSpPr>
          <p:spPr>
            <a:xfrm>
              <a:off x="3317272" y="2167871"/>
              <a:ext cx="314000" cy="761050"/>
            </a:xfrm>
            <a:custGeom>
              <a:avLst/>
              <a:gdLst/>
              <a:ahLst/>
              <a:cxnLst>
                <a:cxn ang="0">
                  <a:pos x="wd2" y="hd2"/>
                </a:cxn>
                <a:cxn ang="5400000">
                  <a:pos x="wd2" y="hd2"/>
                </a:cxn>
                <a:cxn ang="10800000">
                  <a:pos x="wd2" y="hd2"/>
                </a:cxn>
                <a:cxn ang="16200000">
                  <a:pos x="wd2" y="hd2"/>
                </a:cxn>
              </a:cxnLst>
              <a:rect l="0" t="0" r="r" b="b"/>
              <a:pathLst>
                <a:path w="20839" h="21418" fill="norm" stroke="1" extrusionOk="0">
                  <a:moveTo>
                    <a:pt x="20839" y="91"/>
                  </a:moveTo>
                  <a:cubicBezTo>
                    <a:pt x="19227" y="-45"/>
                    <a:pt x="17615" y="-182"/>
                    <a:pt x="14875" y="912"/>
                  </a:cubicBezTo>
                  <a:cubicBezTo>
                    <a:pt x="12135" y="2005"/>
                    <a:pt x="8266" y="4329"/>
                    <a:pt x="5042" y="6722"/>
                  </a:cubicBezTo>
                  <a:cubicBezTo>
                    <a:pt x="1818" y="9114"/>
                    <a:pt x="-761" y="11575"/>
                    <a:pt x="206" y="14036"/>
                  </a:cubicBezTo>
                  <a:cubicBezTo>
                    <a:pt x="1173" y="16496"/>
                    <a:pt x="5687" y="18957"/>
                    <a:pt x="9072" y="20188"/>
                  </a:cubicBezTo>
                  <a:cubicBezTo>
                    <a:pt x="12457" y="21418"/>
                    <a:pt x="14714" y="21418"/>
                    <a:pt x="16970" y="21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3" name="Line"/>
            <p:cNvSpPr/>
            <p:nvPr/>
          </p:nvSpPr>
          <p:spPr>
            <a:xfrm>
              <a:off x="3893590" y="2203046"/>
              <a:ext cx="373557" cy="490273"/>
            </a:xfrm>
            <a:custGeom>
              <a:avLst/>
              <a:gdLst/>
              <a:ahLst/>
              <a:cxnLst>
                <a:cxn ang="0">
                  <a:pos x="wd2" y="hd2"/>
                </a:cxn>
                <a:cxn ang="5400000">
                  <a:pos x="wd2" y="hd2"/>
                </a:cxn>
                <a:cxn ang="10800000">
                  <a:pos x="wd2" y="hd2"/>
                </a:cxn>
                <a:cxn ang="16200000">
                  <a:pos x="wd2" y="hd2"/>
                </a:cxn>
              </a:cxnLst>
              <a:rect l="0" t="0" r="r" b="b"/>
              <a:pathLst>
                <a:path w="21295" h="21165" fill="norm" stroke="1" extrusionOk="0">
                  <a:moveTo>
                    <a:pt x="0" y="15608"/>
                  </a:moveTo>
                  <a:cubicBezTo>
                    <a:pt x="3046" y="11833"/>
                    <a:pt x="6092" y="8058"/>
                    <a:pt x="8308" y="5227"/>
                  </a:cubicBezTo>
                  <a:cubicBezTo>
                    <a:pt x="10523" y="2396"/>
                    <a:pt x="11908" y="509"/>
                    <a:pt x="12738" y="89"/>
                  </a:cubicBezTo>
                  <a:cubicBezTo>
                    <a:pt x="13569" y="-330"/>
                    <a:pt x="13846" y="719"/>
                    <a:pt x="14538" y="3445"/>
                  </a:cubicBezTo>
                  <a:cubicBezTo>
                    <a:pt x="15231" y="6171"/>
                    <a:pt x="16338" y="10575"/>
                    <a:pt x="17308" y="13406"/>
                  </a:cubicBezTo>
                  <a:cubicBezTo>
                    <a:pt x="18277" y="16237"/>
                    <a:pt x="19108" y="17495"/>
                    <a:pt x="19938" y="18544"/>
                  </a:cubicBezTo>
                  <a:cubicBezTo>
                    <a:pt x="20769" y="19592"/>
                    <a:pt x="21600" y="20431"/>
                    <a:pt x="21185" y="20851"/>
                  </a:cubicBezTo>
                  <a:cubicBezTo>
                    <a:pt x="20769" y="21270"/>
                    <a:pt x="19108" y="21270"/>
                    <a:pt x="15369" y="20851"/>
                  </a:cubicBezTo>
                  <a:cubicBezTo>
                    <a:pt x="11631" y="20431"/>
                    <a:pt x="5815" y="19592"/>
                    <a:pt x="0" y="187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4" name="Line"/>
            <p:cNvSpPr/>
            <p:nvPr/>
          </p:nvSpPr>
          <p:spPr>
            <a:xfrm>
              <a:off x="4456423" y="2202706"/>
              <a:ext cx="491825" cy="517736"/>
            </a:xfrm>
            <a:custGeom>
              <a:avLst/>
              <a:gdLst/>
              <a:ahLst/>
              <a:cxnLst>
                <a:cxn ang="0">
                  <a:pos x="wd2" y="hd2"/>
                </a:cxn>
                <a:cxn ang="5400000">
                  <a:pos x="wd2" y="hd2"/>
                </a:cxn>
                <a:cxn ang="10800000">
                  <a:pos x="wd2" y="hd2"/>
                </a:cxn>
                <a:cxn ang="16200000">
                  <a:pos x="wd2" y="hd2"/>
                </a:cxn>
              </a:cxnLst>
              <a:rect l="0" t="0" r="r" b="b"/>
              <a:pathLst>
                <a:path w="20631" h="20928" fill="norm" stroke="1" extrusionOk="0">
                  <a:moveTo>
                    <a:pt x="15514" y="4025"/>
                  </a:moveTo>
                  <a:cubicBezTo>
                    <a:pt x="15718" y="3043"/>
                    <a:pt x="15922" y="2061"/>
                    <a:pt x="15514" y="1374"/>
                  </a:cubicBezTo>
                  <a:cubicBezTo>
                    <a:pt x="15107" y="686"/>
                    <a:pt x="14088" y="294"/>
                    <a:pt x="12560" y="97"/>
                  </a:cubicBezTo>
                  <a:cubicBezTo>
                    <a:pt x="11031" y="-99"/>
                    <a:pt x="8994" y="-99"/>
                    <a:pt x="6752" y="1079"/>
                  </a:cubicBezTo>
                  <a:cubicBezTo>
                    <a:pt x="4511" y="2257"/>
                    <a:pt x="2065" y="4614"/>
                    <a:pt x="843" y="7952"/>
                  </a:cubicBezTo>
                  <a:cubicBezTo>
                    <a:pt x="-380" y="11290"/>
                    <a:pt x="-380" y="15610"/>
                    <a:pt x="1556" y="18163"/>
                  </a:cubicBezTo>
                  <a:cubicBezTo>
                    <a:pt x="3492" y="20716"/>
                    <a:pt x="7363" y="21501"/>
                    <a:pt x="11031" y="20519"/>
                  </a:cubicBezTo>
                  <a:cubicBezTo>
                    <a:pt x="14699" y="19537"/>
                    <a:pt x="18163" y="16788"/>
                    <a:pt x="19692" y="14236"/>
                  </a:cubicBezTo>
                  <a:cubicBezTo>
                    <a:pt x="21220" y="11683"/>
                    <a:pt x="20812" y="9326"/>
                    <a:pt x="18978" y="7854"/>
                  </a:cubicBezTo>
                  <a:cubicBezTo>
                    <a:pt x="17145" y="6381"/>
                    <a:pt x="13884" y="5792"/>
                    <a:pt x="11846" y="5792"/>
                  </a:cubicBezTo>
                  <a:cubicBezTo>
                    <a:pt x="9809" y="5792"/>
                    <a:pt x="8994" y="6381"/>
                    <a:pt x="8179" y="69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5" name="Line"/>
            <p:cNvSpPr/>
            <p:nvPr/>
          </p:nvSpPr>
          <p:spPr>
            <a:xfrm>
              <a:off x="4593107" y="2462575"/>
              <a:ext cx="320613" cy="2914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636" y="360"/>
                    <a:pt x="3273" y="720"/>
                    <a:pt x="5891" y="3780"/>
                  </a:cubicBezTo>
                  <a:cubicBezTo>
                    <a:pt x="8509" y="6840"/>
                    <a:pt x="12109" y="12600"/>
                    <a:pt x="14891" y="16020"/>
                  </a:cubicBezTo>
                  <a:cubicBezTo>
                    <a:pt x="17673" y="19440"/>
                    <a:pt x="19636" y="2052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6" name="Line"/>
            <p:cNvSpPr/>
            <p:nvPr/>
          </p:nvSpPr>
          <p:spPr>
            <a:xfrm>
              <a:off x="5088598" y="2025377"/>
              <a:ext cx="238497" cy="874397"/>
            </a:xfrm>
            <a:custGeom>
              <a:avLst/>
              <a:gdLst/>
              <a:ahLst/>
              <a:cxnLst>
                <a:cxn ang="0">
                  <a:pos x="wd2" y="hd2"/>
                </a:cxn>
                <a:cxn ang="5400000">
                  <a:pos x="wd2" y="hd2"/>
                </a:cxn>
                <a:cxn ang="10800000">
                  <a:pos x="wd2" y="hd2"/>
                </a:cxn>
                <a:cxn ang="16200000">
                  <a:pos x="wd2" y="hd2"/>
                </a:cxn>
              </a:cxnLst>
              <a:rect l="0" t="0" r="r" b="b"/>
              <a:pathLst>
                <a:path w="21209" h="21600" fill="norm" stroke="1" extrusionOk="0">
                  <a:moveTo>
                    <a:pt x="0" y="0"/>
                  </a:moveTo>
                  <a:cubicBezTo>
                    <a:pt x="2592" y="0"/>
                    <a:pt x="5184" y="0"/>
                    <a:pt x="7776" y="540"/>
                  </a:cubicBezTo>
                  <a:cubicBezTo>
                    <a:pt x="10368" y="1080"/>
                    <a:pt x="12960" y="2160"/>
                    <a:pt x="15768" y="4440"/>
                  </a:cubicBezTo>
                  <a:cubicBezTo>
                    <a:pt x="18576" y="6720"/>
                    <a:pt x="21600" y="10200"/>
                    <a:pt x="21168" y="13080"/>
                  </a:cubicBezTo>
                  <a:cubicBezTo>
                    <a:pt x="20736" y="15960"/>
                    <a:pt x="16848" y="18240"/>
                    <a:pt x="13608" y="19560"/>
                  </a:cubicBezTo>
                  <a:cubicBezTo>
                    <a:pt x="10368" y="20880"/>
                    <a:pt x="7776" y="21240"/>
                    <a:pt x="51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7" name="Line"/>
            <p:cNvSpPr/>
            <p:nvPr/>
          </p:nvSpPr>
          <p:spPr>
            <a:xfrm>
              <a:off x="5554943" y="2249291"/>
              <a:ext cx="213742" cy="679630"/>
            </a:xfrm>
            <a:custGeom>
              <a:avLst/>
              <a:gdLst/>
              <a:ahLst/>
              <a:cxnLst>
                <a:cxn ang="0">
                  <a:pos x="wd2" y="hd2"/>
                </a:cxn>
                <a:cxn ang="5400000">
                  <a:pos x="wd2" y="hd2"/>
                </a:cxn>
                <a:cxn ang="10800000">
                  <a:pos x="wd2" y="hd2"/>
                </a:cxn>
                <a:cxn ang="16200000">
                  <a:pos x="wd2" y="hd2"/>
                </a:cxn>
              </a:cxnLst>
              <a:rect l="0" t="0" r="r" b="b"/>
              <a:pathLst>
                <a:path w="21600" h="21281" fill="norm" stroke="1" extrusionOk="0">
                  <a:moveTo>
                    <a:pt x="17673" y="1202"/>
                  </a:moveTo>
                  <a:cubicBezTo>
                    <a:pt x="19636" y="442"/>
                    <a:pt x="21600" y="-319"/>
                    <a:pt x="21600" y="137"/>
                  </a:cubicBezTo>
                  <a:cubicBezTo>
                    <a:pt x="21600" y="594"/>
                    <a:pt x="19636" y="2267"/>
                    <a:pt x="15709" y="4929"/>
                  </a:cubicBezTo>
                  <a:cubicBezTo>
                    <a:pt x="11782" y="7591"/>
                    <a:pt x="5891" y="11242"/>
                    <a:pt x="2945" y="14132"/>
                  </a:cubicBezTo>
                  <a:cubicBezTo>
                    <a:pt x="0" y="17022"/>
                    <a:pt x="0" y="19151"/>
                    <a:pt x="0" y="212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8" name="Line"/>
            <p:cNvSpPr/>
            <p:nvPr/>
          </p:nvSpPr>
          <p:spPr>
            <a:xfrm>
              <a:off x="5577446" y="1985599"/>
              <a:ext cx="149670" cy="255877"/>
            </a:xfrm>
            <a:custGeom>
              <a:avLst/>
              <a:gdLst/>
              <a:ahLst/>
              <a:cxnLst>
                <a:cxn ang="0">
                  <a:pos x="wd2" y="hd2"/>
                </a:cxn>
                <a:cxn ang="5400000">
                  <a:pos x="wd2" y="hd2"/>
                </a:cxn>
                <a:cxn ang="10800000">
                  <a:pos x="wd2" y="hd2"/>
                </a:cxn>
                <a:cxn ang="16200000">
                  <a:pos x="wd2" y="hd2"/>
                </a:cxn>
              </a:cxnLst>
              <a:rect l="0" t="0" r="r" b="b"/>
              <a:pathLst>
                <a:path w="20797" h="21070" fill="norm" stroke="1" extrusionOk="0">
                  <a:moveTo>
                    <a:pt x="13073" y="4475"/>
                  </a:moveTo>
                  <a:cubicBezTo>
                    <a:pt x="13073" y="2475"/>
                    <a:pt x="13073" y="475"/>
                    <a:pt x="11723" y="75"/>
                  </a:cubicBezTo>
                  <a:cubicBezTo>
                    <a:pt x="10373" y="-325"/>
                    <a:pt x="7673" y="875"/>
                    <a:pt x="5311" y="3475"/>
                  </a:cubicBezTo>
                  <a:cubicBezTo>
                    <a:pt x="2948" y="6075"/>
                    <a:pt x="923" y="10075"/>
                    <a:pt x="248" y="13275"/>
                  </a:cubicBezTo>
                  <a:cubicBezTo>
                    <a:pt x="-427" y="16475"/>
                    <a:pt x="248" y="18875"/>
                    <a:pt x="2611" y="20075"/>
                  </a:cubicBezTo>
                  <a:cubicBezTo>
                    <a:pt x="4973" y="21275"/>
                    <a:pt x="9023" y="21275"/>
                    <a:pt x="12398" y="20675"/>
                  </a:cubicBezTo>
                  <a:cubicBezTo>
                    <a:pt x="15773" y="20075"/>
                    <a:pt x="18473" y="18875"/>
                    <a:pt x="19823" y="16875"/>
                  </a:cubicBezTo>
                  <a:cubicBezTo>
                    <a:pt x="21173" y="14875"/>
                    <a:pt x="21173" y="12075"/>
                    <a:pt x="19486" y="10875"/>
                  </a:cubicBezTo>
                  <a:cubicBezTo>
                    <a:pt x="17798" y="9675"/>
                    <a:pt x="14423" y="10075"/>
                    <a:pt x="11723" y="11075"/>
                  </a:cubicBezTo>
                  <a:cubicBezTo>
                    <a:pt x="9023" y="12075"/>
                    <a:pt x="6998" y="13675"/>
                    <a:pt x="4973" y="152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9" name="Line"/>
            <p:cNvSpPr/>
            <p:nvPr/>
          </p:nvSpPr>
          <p:spPr>
            <a:xfrm>
              <a:off x="5716721" y="2637454"/>
              <a:ext cx="177378" cy="228316"/>
            </a:xfrm>
            <a:custGeom>
              <a:avLst/>
              <a:gdLst/>
              <a:ahLst/>
              <a:cxnLst>
                <a:cxn ang="0">
                  <a:pos x="wd2" y="hd2"/>
                </a:cxn>
                <a:cxn ang="5400000">
                  <a:pos x="wd2" y="hd2"/>
                </a:cxn>
                <a:cxn ang="10800000">
                  <a:pos x="wd2" y="hd2"/>
                </a:cxn>
                <a:cxn ang="16200000">
                  <a:pos x="wd2" y="hd2"/>
                </a:cxn>
              </a:cxnLst>
              <a:rect l="0" t="0" r="r" b="b"/>
              <a:pathLst>
                <a:path w="20755" h="21600" fill="norm" stroke="1" extrusionOk="0">
                  <a:moveTo>
                    <a:pt x="11765" y="5515"/>
                  </a:moveTo>
                  <a:cubicBezTo>
                    <a:pt x="8923" y="5055"/>
                    <a:pt x="6081" y="4596"/>
                    <a:pt x="4091" y="5515"/>
                  </a:cubicBezTo>
                  <a:cubicBezTo>
                    <a:pt x="2102" y="6434"/>
                    <a:pt x="965" y="8732"/>
                    <a:pt x="396" y="11030"/>
                  </a:cubicBezTo>
                  <a:cubicBezTo>
                    <a:pt x="-172" y="13328"/>
                    <a:pt x="-172" y="15626"/>
                    <a:pt x="681" y="17694"/>
                  </a:cubicBezTo>
                  <a:cubicBezTo>
                    <a:pt x="1533" y="19762"/>
                    <a:pt x="3239" y="21600"/>
                    <a:pt x="6649" y="21600"/>
                  </a:cubicBezTo>
                  <a:cubicBezTo>
                    <a:pt x="10060" y="21600"/>
                    <a:pt x="15175" y="19762"/>
                    <a:pt x="18017" y="17694"/>
                  </a:cubicBezTo>
                  <a:cubicBezTo>
                    <a:pt x="20860" y="15626"/>
                    <a:pt x="21428" y="13328"/>
                    <a:pt x="20007" y="10340"/>
                  </a:cubicBezTo>
                  <a:cubicBezTo>
                    <a:pt x="18586" y="7353"/>
                    <a:pt x="15175" y="3677"/>
                    <a:pt x="1176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0" name="Line"/>
            <p:cNvSpPr/>
            <p:nvPr/>
          </p:nvSpPr>
          <p:spPr>
            <a:xfrm>
              <a:off x="6385619" y="2243976"/>
              <a:ext cx="349759"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1" name="Line"/>
            <p:cNvSpPr/>
            <p:nvPr/>
          </p:nvSpPr>
          <p:spPr>
            <a:xfrm>
              <a:off x="6400192" y="2360562"/>
              <a:ext cx="364333" cy="582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2" name="Line"/>
            <p:cNvSpPr/>
            <p:nvPr/>
          </p:nvSpPr>
          <p:spPr>
            <a:xfrm>
              <a:off x="7677441" y="1840409"/>
              <a:ext cx="316097" cy="767899"/>
            </a:xfrm>
            <a:custGeom>
              <a:avLst/>
              <a:gdLst/>
              <a:ahLst/>
              <a:cxnLst>
                <a:cxn ang="0">
                  <a:pos x="wd2" y="hd2"/>
                </a:cxn>
                <a:cxn ang="5400000">
                  <a:pos x="wd2" y="hd2"/>
                </a:cxn>
                <a:cxn ang="10800000">
                  <a:pos x="wd2" y="hd2"/>
                </a:cxn>
                <a:cxn ang="16200000">
                  <a:pos x="wd2" y="hd2"/>
                </a:cxn>
              </a:cxnLst>
              <a:rect l="0" t="0" r="r" b="b"/>
              <a:pathLst>
                <a:path w="20669" h="21475" fill="norm" stroke="1" extrusionOk="0">
                  <a:moveTo>
                    <a:pt x="20352" y="1913"/>
                  </a:moveTo>
                  <a:cubicBezTo>
                    <a:pt x="20669" y="1233"/>
                    <a:pt x="20987" y="554"/>
                    <a:pt x="20034" y="215"/>
                  </a:cubicBezTo>
                  <a:cubicBezTo>
                    <a:pt x="19081" y="-125"/>
                    <a:pt x="16858" y="-125"/>
                    <a:pt x="13840" y="690"/>
                  </a:cubicBezTo>
                  <a:cubicBezTo>
                    <a:pt x="10822" y="1505"/>
                    <a:pt x="7011" y="3135"/>
                    <a:pt x="4152" y="5852"/>
                  </a:cubicBezTo>
                  <a:cubicBezTo>
                    <a:pt x="1293" y="8569"/>
                    <a:pt x="-613" y="12373"/>
                    <a:pt x="181" y="15022"/>
                  </a:cubicBezTo>
                  <a:cubicBezTo>
                    <a:pt x="975" y="17671"/>
                    <a:pt x="4469" y="19166"/>
                    <a:pt x="7805" y="20049"/>
                  </a:cubicBezTo>
                  <a:cubicBezTo>
                    <a:pt x="11140" y="20932"/>
                    <a:pt x="14316" y="21203"/>
                    <a:pt x="17493" y="214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3" name="Line"/>
            <p:cNvSpPr/>
            <p:nvPr/>
          </p:nvSpPr>
          <p:spPr>
            <a:xfrm>
              <a:off x="8221851" y="1865071"/>
              <a:ext cx="475502" cy="495492"/>
            </a:xfrm>
            <a:custGeom>
              <a:avLst/>
              <a:gdLst/>
              <a:ahLst/>
              <a:cxnLst>
                <a:cxn ang="0">
                  <a:pos x="wd2" y="hd2"/>
                </a:cxn>
                <a:cxn ang="5400000">
                  <a:pos x="wd2" y="hd2"/>
                </a:cxn>
                <a:cxn ang="10800000">
                  <a:pos x="wd2" y="hd2"/>
                </a:cxn>
                <a:cxn ang="16200000">
                  <a:pos x="wd2" y="hd2"/>
                </a:cxn>
              </a:cxnLst>
              <a:rect l="0" t="0" r="r" b="b"/>
              <a:pathLst>
                <a:path w="21357" h="21600" fill="norm" stroke="1" extrusionOk="0">
                  <a:moveTo>
                    <a:pt x="2618" y="19694"/>
                  </a:moveTo>
                  <a:cubicBezTo>
                    <a:pt x="5891" y="13976"/>
                    <a:pt x="9164" y="8259"/>
                    <a:pt x="11127" y="4765"/>
                  </a:cubicBezTo>
                  <a:cubicBezTo>
                    <a:pt x="13091" y="1271"/>
                    <a:pt x="13745" y="0"/>
                    <a:pt x="14182" y="0"/>
                  </a:cubicBezTo>
                  <a:cubicBezTo>
                    <a:pt x="14618" y="0"/>
                    <a:pt x="14836" y="1271"/>
                    <a:pt x="15818" y="4129"/>
                  </a:cubicBezTo>
                  <a:cubicBezTo>
                    <a:pt x="16800" y="6988"/>
                    <a:pt x="18545" y="11435"/>
                    <a:pt x="19745" y="14082"/>
                  </a:cubicBezTo>
                  <a:cubicBezTo>
                    <a:pt x="20945" y="16729"/>
                    <a:pt x="21600" y="17576"/>
                    <a:pt x="21273" y="18000"/>
                  </a:cubicBezTo>
                  <a:cubicBezTo>
                    <a:pt x="20945" y="18424"/>
                    <a:pt x="19636" y="18424"/>
                    <a:pt x="16364" y="18635"/>
                  </a:cubicBezTo>
                  <a:cubicBezTo>
                    <a:pt x="13091" y="18847"/>
                    <a:pt x="7855" y="19271"/>
                    <a:pt x="4800" y="19800"/>
                  </a:cubicBezTo>
                  <a:cubicBezTo>
                    <a:pt x="1745" y="20329"/>
                    <a:pt x="873" y="2096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4" name="Line"/>
            <p:cNvSpPr/>
            <p:nvPr/>
          </p:nvSpPr>
          <p:spPr>
            <a:xfrm>
              <a:off x="8848502" y="1773014"/>
              <a:ext cx="236513" cy="630105"/>
            </a:xfrm>
            <a:custGeom>
              <a:avLst/>
              <a:gdLst/>
              <a:ahLst/>
              <a:cxnLst>
                <a:cxn ang="0">
                  <a:pos x="wd2" y="hd2"/>
                </a:cxn>
                <a:cxn ang="5400000">
                  <a:pos x="wd2" y="hd2"/>
                </a:cxn>
                <a:cxn ang="10800000">
                  <a:pos x="wd2" y="hd2"/>
                </a:cxn>
                <a:cxn ang="16200000">
                  <a:pos x="wd2" y="hd2"/>
                </a:cxn>
              </a:cxnLst>
              <a:rect l="0" t="0" r="r" b="b"/>
              <a:pathLst>
                <a:path w="21033" h="21225" fill="norm" stroke="1" extrusionOk="0">
                  <a:moveTo>
                    <a:pt x="6480" y="5555"/>
                  </a:moveTo>
                  <a:cubicBezTo>
                    <a:pt x="5184" y="7519"/>
                    <a:pt x="3888" y="9483"/>
                    <a:pt x="3672" y="11855"/>
                  </a:cubicBezTo>
                  <a:cubicBezTo>
                    <a:pt x="3456" y="14228"/>
                    <a:pt x="4320" y="17010"/>
                    <a:pt x="4752" y="18810"/>
                  </a:cubicBezTo>
                  <a:cubicBezTo>
                    <a:pt x="5184" y="20610"/>
                    <a:pt x="5184" y="21428"/>
                    <a:pt x="4968" y="21183"/>
                  </a:cubicBezTo>
                  <a:cubicBezTo>
                    <a:pt x="4752" y="20937"/>
                    <a:pt x="4320" y="19628"/>
                    <a:pt x="3888" y="16273"/>
                  </a:cubicBezTo>
                  <a:cubicBezTo>
                    <a:pt x="3456" y="12919"/>
                    <a:pt x="3024" y="7519"/>
                    <a:pt x="2808" y="4410"/>
                  </a:cubicBezTo>
                  <a:cubicBezTo>
                    <a:pt x="2592" y="1301"/>
                    <a:pt x="2592" y="483"/>
                    <a:pt x="3672" y="155"/>
                  </a:cubicBezTo>
                  <a:cubicBezTo>
                    <a:pt x="4752" y="-172"/>
                    <a:pt x="6912" y="-8"/>
                    <a:pt x="9936" y="892"/>
                  </a:cubicBezTo>
                  <a:cubicBezTo>
                    <a:pt x="12960" y="1792"/>
                    <a:pt x="16848" y="3428"/>
                    <a:pt x="19008" y="4655"/>
                  </a:cubicBezTo>
                  <a:cubicBezTo>
                    <a:pt x="21168" y="5883"/>
                    <a:pt x="21600" y="6701"/>
                    <a:pt x="20304" y="7355"/>
                  </a:cubicBezTo>
                  <a:cubicBezTo>
                    <a:pt x="19008" y="8010"/>
                    <a:pt x="15984" y="8501"/>
                    <a:pt x="12312" y="9073"/>
                  </a:cubicBezTo>
                  <a:cubicBezTo>
                    <a:pt x="8640" y="9646"/>
                    <a:pt x="4320" y="10301"/>
                    <a:pt x="0" y="109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5" name="Line"/>
            <p:cNvSpPr/>
            <p:nvPr/>
          </p:nvSpPr>
          <p:spPr>
            <a:xfrm>
              <a:off x="9271127" y="1699488"/>
              <a:ext cx="239887" cy="733941"/>
            </a:xfrm>
            <a:custGeom>
              <a:avLst/>
              <a:gdLst/>
              <a:ahLst/>
              <a:cxnLst>
                <a:cxn ang="0">
                  <a:pos x="wd2" y="hd2"/>
                </a:cxn>
                <a:cxn ang="5400000">
                  <a:pos x="wd2" y="hd2"/>
                </a:cxn>
                <a:cxn ang="10800000">
                  <a:pos x="wd2" y="hd2"/>
                </a:cxn>
                <a:cxn ang="16200000">
                  <a:pos x="wd2" y="hd2"/>
                </a:cxn>
              </a:cxnLst>
              <a:rect l="0" t="0" r="r" b="b"/>
              <a:pathLst>
                <a:path w="20513" h="21470" fill="norm" stroke="1" extrusionOk="0">
                  <a:moveTo>
                    <a:pt x="0" y="1433"/>
                  </a:moveTo>
                  <a:cubicBezTo>
                    <a:pt x="1246" y="865"/>
                    <a:pt x="2492" y="296"/>
                    <a:pt x="4154" y="83"/>
                  </a:cubicBezTo>
                  <a:cubicBezTo>
                    <a:pt x="5815" y="-130"/>
                    <a:pt x="7892" y="12"/>
                    <a:pt x="10592" y="1149"/>
                  </a:cubicBezTo>
                  <a:cubicBezTo>
                    <a:pt x="13292" y="2286"/>
                    <a:pt x="16615" y="4417"/>
                    <a:pt x="18692" y="6904"/>
                  </a:cubicBezTo>
                  <a:cubicBezTo>
                    <a:pt x="20769" y="9391"/>
                    <a:pt x="21600" y="12233"/>
                    <a:pt x="18277" y="14720"/>
                  </a:cubicBezTo>
                  <a:cubicBezTo>
                    <a:pt x="14954" y="17207"/>
                    <a:pt x="7477" y="19338"/>
                    <a:pt x="0" y="214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6" name="Line"/>
            <p:cNvSpPr/>
            <p:nvPr/>
          </p:nvSpPr>
          <p:spPr>
            <a:xfrm>
              <a:off x="9489726" y="1763058"/>
              <a:ext cx="393479" cy="72866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00" y="3456"/>
                    <a:pt x="13600" y="6912"/>
                    <a:pt x="10000" y="10512"/>
                  </a:cubicBezTo>
                  <a:cubicBezTo>
                    <a:pt x="6400" y="14112"/>
                    <a:pt x="3200" y="1785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7" name="Line"/>
            <p:cNvSpPr/>
            <p:nvPr/>
          </p:nvSpPr>
          <p:spPr>
            <a:xfrm>
              <a:off x="9619648" y="1475530"/>
              <a:ext cx="108204" cy="214626"/>
            </a:xfrm>
            <a:custGeom>
              <a:avLst/>
              <a:gdLst/>
              <a:ahLst/>
              <a:cxnLst>
                <a:cxn ang="0">
                  <a:pos x="wd2" y="hd2"/>
                </a:cxn>
                <a:cxn ang="5400000">
                  <a:pos x="wd2" y="hd2"/>
                </a:cxn>
                <a:cxn ang="10800000">
                  <a:pos x="wd2" y="hd2"/>
                </a:cxn>
                <a:cxn ang="16200000">
                  <a:pos x="wd2" y="hd2"/>
                </a:cxn>
              </a:cxnLst>
              <a:rect l="0" t="0" r="r" b="b"/>
              <a:pathLst>
                <a:path w="20047" h="20746" fill="norm" stroke="1" extrusionOk="0">
                  <a:moveTo>
                    <a:pt x="19129" y="5254"/>
                  </a:moveTo>
                  <a:cubicBezTo>
                    <a:pt x="19129" y="2906"/>
                    <a:pt x="19129" y="558"/>
                    <a:pt x="17329" y="89"/>
                  </a:cubicBezTo>
                  <a:cubicBezTo>
                    <a:pt x="15529" y="-381"/>
                    <a:pt x="11929" y="1028"/>
                    <a:pt x="8329" y="3845"/>
                  </a:cubicBezTo>
                  <a:cubicBezTo>
                    <a:pt x="4729" y="6662"/>
                    <a:pt x="1129" y="10889"/>
                    <a:pt x="229" y="14176"/>
                  </a:cubicBezTo>
                  <a:cubicBezTo>
                    <a:pt x="-671" y="17462"/>
                    <a:pt x="1129" y="19810"/>
                    <a:pt x="4729" y="20515"/>
                  </a:cubicBezTo>
                  <a:cubicBezTo>
                    <a:pt x="8329" y="21219"/>
                    <a:pt x="13729" y="20280"/>
                    <a:pt x="16879" y="18167"/>
                  </a:cubicBezTo>
                  <a:cubicBezTo>
                    <a:pt x="20029" y="16054"/>
                    <a:pt x="20929" y="12767"/>
                    <a:pt x="19129" y="11358"/>
                  </a:cubicBezTo>
                  <a:cubicBezTo>
                    <a:pt x="17329" y="9949"/>
                    <a:pt x="12829" y="10419"/>
                    <a:pt x="8329" y="108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8" name="Line"/>
            <p:cNvSpPr/>
            <p:nvPr/>
          </p:nvSpPr>
          <p:spPr>
            <a:xfrm>
              <a:off x="9689435" y="2258549"/>
              <a:ext cx="175937" cy="230029"/>
            </a:xfrm>
            <a:custGeom>
              <a:avLst/>
              <a:gdLst/>
              <a:ahLst/>
              <a:cxnLst>
                <a:cxn ang="0">
                  <a:pos x="wd2" y="hd2"/>
                </a:cxn>
                <a:cxn ang="5400000">
                  <a:pos x="wd2" y="hd2"/>
                </a:cxn>
                <a:cxn ang="10800000">
                  <a:pos x="wd2" y="hd2"/>
                </a:cxn>
                <a:cxn ang="16200000">
                  <a:pos x="wd2" y="hd2"/>
                </a:cxn>
              </a:cxnLst>
              <a:rect l="0" t="0" r="r" b="b"/>
              <a:pathLst>
                <a:path w="20059" h="21309" fill="norm" stroke="1" extrusionOk="0">
                  <a:moveTo>
                    <a:pt x="17108" y="1350"/>
                  </a:moveTo>
                  <a:cubicBezTo>
                    <a:pt x="14339" y="900"/>
                    <a:pt x="11570" y="450"/>
                    <a:pt x="8523" y="2025"/>
                  </a:cubicBezTo>
                  <a:cubicBezTo>
                    <a:pt x="5477" y="3600"/>
                    <a:pt x="2154" y="7200"/>
                    <a:pt x="770" y="10125"/>
                  </a:cubicBezTo>
                  <a:cubicBezTo>
                    <a:pt x="-615" y="13050"/>
                    <a:pt x="-61" y="15300"/>
                    <a:pt x="1877" y="17100"/>
                  </a:cubicBezTo>
                  <a:cubicBezTo>
                    <a:pt x="3816" y="18900"/>
                    <a:pt x="7139" y="20250"/>
                    <a:pt x="10185" y="20925"/>
                  </a:cubicBezTo>
                  <a:cubicBezTo>
                    <a:pt x="13231" y="21600"/>
                    <a:pt x="16000" y="21600"/>
                    <a:pt x="17939" y="19125"/>
                  </a:cubicBezTo>
                  <a:cubicBezTo>
                    <a:pt x="19877" y="16650"/>
                    <a:pt x="20985" y="11700"/>
                    <a:pt x="19047" y="8100"/>
                  </a:cubicBezTo>
                  <a:cubicBezTo>
                    <a:pt x="17108" y="4500"/>
                    <a:pt x="12123" y="2250"/>
                    <a:pt x="713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9" name="Line"/>
            <p:cNvSpPr/>
            <p:nvPr/>
          </p:nvSpPr>
          <p:spPr>
            <a:xfrm>
              <a:off x="10780881" y="1427873"/>
              <a:ext cx="326480" cy="932690"/>
            </a:xfrm>
            <a:custGeom>
              <a:avLst/>
              <a:gdLst/>
              <a:ahLst/>
              <a:cxnLst>
                <a:cxn ang="0">
                  <a:pos x="wd2" y="hd2"/>
                </a:cxn>
                <a:cxn ang="5400000">
                  <a:pos x="wd2" y="hd2"/>
                </a:cxn>
                <a:cxn ang="10800000">
                  <a:pos x="wd2" y="hd2"/>
                </a:cxn>
                <a:cxn ang="16200000">
                  <a:pos x="wd2" y="hd2"/>
                </a:cxn>
              </a:cxnLst>
              <a:rect l="0" t="0" r="r" b="b"/>
              <a:pathLst>
                <a:path w="20446" h="21600" fill="norm" stroke="1" extrusionOk="0">
                  <a:moveTo>
                    <a:pt x="17708" y="0"/>
                  </a:moveTo>
                  <a:cubicBezTo>
                    <a:pt x="12232" y="2588"/>
                    <a:pt x="6756" y="5175"/>
                    <a:pt x="3409" y="7763"/>
                  </a:cubicBezTo>
                  <a:cubicBezTo>
                    <a:pt x="63" y="10350"/>
                    <a:pt x="-1154" y="12938"/>
                    <a:pt x="1280" y="15131"/>
                  </a:cubicBezTo>
                  <a:cubicBezTo>
                    <a:pt x="3714" y="17325"/>
                    <a:pt x="9798" y="19125"/>
                    <a:pt x="13601" y="20137"/>
                  </a:cubicBezTo>
                  <a:cubicBezTo>
                    <a:pt x="17404" y="21150"/>
                    <a:pt x="18925" y="21375"/>
                    <a:pt x="2044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0" name="Line"/>
            <p:cNvSpPr/>
            <p:nvPr/>
          </p:nvSpPr>
          <p:spPr>
            <a:xfrm>
              <a:off x="11449245" y="1546551"/>
              <a:ext cx="430499" cy="571124"/>
            </a:xfrm>
            <a:custGeom>
              <a:avLst/>
              <a:gdLst/>
              <a:ahLst/>
              <a:cxnLst>
                <a:cxn ang="0">
                  <a:pos x="wd2" y="hd2"/>
                </a:cxn>
                <a:cxn ang="5400000">
                  <a:pos x="wd2" y="hd2"/>
                </a:cxn>
                <a:cxn ang="10800000">
                  <a:pos x="wd2" y="hd2"/>
                </a:cxn>
                <a:cxn ang="16200000">
                  <a:pos x="wd2" y="hd2"/>
                </a:cxn>
              </a:cxnLst>
              <a:rect l="0" t="0" r="r" b="b"/>
              <a:pathLst>
                <a:path w="21508" h="21521" fill="norm" stroke="1" extrusionOk="0">
                  <a:moveTo>
                    <a:pt x="21508" y="2118"/>
                  </a:moveTo>
                  <a:cubicBezTo>
                    <a:pt x="20780" y="1385"/>
                    <a:pt x="20052" y="653"/>
                    <a:pt x="17504" y="287"/>
                  </a:cubicBezTo>
                  <a:cubicBezTo>
                    <a:pt x="14955" y="-79"/>
                    <a:pt x="10587" y="-79"/>
                    <a:pt x="7917" y="196"/>
                  </a:cubicBezTo>
                  <a:cubicBezTo>
                    <a:pt x="5247" y="470"/>
                    <a:pt x="4277" y="1019"/>
                    <a:pt x="3427" y="1660"/>
                  </a:cubicBezTo>
                  <a:cubicBezTo>
                    <a:pt x="2578" y="2301"/>
                    <a:pt x="1850" y="3033"/>
                    <a:pt x="3063" y="4223"/>
                  </a:cubicBezTo>
                  <a:cubicBezTo>
                    <a:pt x="4277" y="5413"/>
                    <a:pt x="7432" y="7060"/>
                    <a:pt x="9859" y="7975"/>
                  </a:cubicBezTo>
                  <a:cubicBezTo>
                    <a:pt x="12286" y="8890"/>
                    <a:pt x="13984" y="9074"/>
                    <a:pt x="14227" y="9165"/>
                  </a:cubicBezTo>
                  <a:cubicBezTo>
                    <a:pt x="14470" y="9257"/>
                    <a:pt x="13256" y="9257"/>
                    <a:pt x="11436" y="9531"/>
                  </a:cubicBezTo>
                  <a:cubicBezTo>
                    <a:pt x="9616" y="9806"/>
                    <a:pt x="7189" y="10355"/>
                    <a:pt x="5247" y="11362"/>
                  </a:cubicBezTo>
                  <a:cubicBezTo>
                    <a:pt x="3306" y="12368"/>
                    <a:pt x="1850" y="13833"/>
                    <a:pt x="1000" y="15023"/>
                  </a:cubicBezTo>
                  <a:cubicBezTo>
                    <a:pt x="151" y="16213"/>
                    <a:pt x="-92" y="17128"/>
                    <a:pt x="29" y="18043"/>
                  </a:cubicBezTo>
                  <a:cubicBezTo>
                    <a:pt x="151" y="18958"/>
                    <a:pt x="636" y="19874"/>
                    <a:pt x="1485" y="20514"/>
                  </a:cubicBezTo>
                  <a:cubicBezTo>
                    <a:pt x="2335" y="21155"/>
                    <a:pt x="3548" y="21521"/>
                    <a:pt x="5975" y="21521"/>
                  </a:cubicBezTo>
                  <a:cubicBezTo>
                    <a:pt x="8402" y="21521"/>
                    <a:pt x="12043" y="21155"/>
                    <a:pt x="14470" y="20697"/>
                  </a:cubicBezTo>
                  <a:cubicBezTo>
                    <a:pt x="16897" y="20240"/>
                    <a:pt x="18110" y="19690"/>
                    <a:pt x="18717" y="18958"/>
                  </a:cubicBezTo>
                  <a:cubicBezTo>
                    <a:pt x="19324" y="18226"/>
                    <a:pt x="19324" y="17311"/>
                    <a:pt x="18717" y="16762"/>
                  </a:cubicBezTo>
                  <a:cubicBezTo>
                    <a:pt x="18110" y="16213"/>
                    <a:pt x="16897" y="16029"/>
                    <a:pt x="15683" y="158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1" name="Line"/>
            <p:cNvSpPr/>
            <p:nvPr/>
          </p:nvSpPr>
          <p:spPr>
            <a:xfrm>
              <a:off x="11748583" y="2106672"/>
              <a:ext cx="291467" cy="295297"/>
            </a:xfrm>
            <a:custGeom>
              <a:avLst/>
              <a:gdLst/>
              <a:ahLst/>
              <a:cxnLst>
                <a:cxn ang="0">
                  <a:pos x="wd2" y="hd2"/>
                </a:cxn>
                <a:cxn ang="5400000">
                  <a:pos x="wd2" y="hd2"/>
                </a:cxn>
                <a:cxn ang="10800000">
                  <a:pos x="wd2" y="hd2"/>
                </a:cxn>
                <a:cxn ang="16200000">
                  <a:pos x="wd2" y="hd2"/>
                </a:cxn>
              </a:cxnLst>
              <a:rect l="0" t="0" r="r" b="b"/>
              <a:pathLst>
                <a:path w="21246" h="21178" fill="norm" stroke="1" extrusionOk="0">
                  <a:moveTo>
                    <a:pt x="21246" y="441"/>
                  </a:moveTo>
                  <a:cubicBezTo>
                    <a:pt x="17705" y="92"/>
                    <a:pt x="14164" y="-256"/>
                    <a:pt x="11508" y="267"/>
                  </a:cubicBezTo>
                  <a:cubicBezTo>
                    <a:pt x="8852" y="789"/>
                    <a:pt x="7082" y="2183"/>
                    <a:pt x="6905" y="3576"/>
                  </a:cubicBezTo>
                  <a:cubicBezTo>
                    <a:pt x="6728" y="4970"/>
                    <a:pt x="8144" y="6363"/>
                    <a:pt x="10623" y="7931"/>
                  </a:cubicBezTo>
                  <a:cubicBezTo>
                    <a:pt x="13102" y="9499"/>
                    <a:pt x="16643" y="11241"/>
                    <a:pt x="18767" y="12983"/>
                  </a:cubicBezTo>
                  <a:cubicBezTo>
                    <a:pt x="20892" y="14725"/>
                    <a:pt x="21600" y="16467"/>
                    <a:pt x="21069" y="17860"/>
                  </a:cubicBezTo>
                  <a:cubicBezTo>
                    <a:pt x="20538" y="19254"/>
                    <a:pt x="18767" y="20299"/>
                    <a:pt x="16466" y="20821"/>
                  </a:cubicBezTo>
                  <a:cubicBezTo>
                    <a:pt x="14164" y="21344"/>
                    <a:pt x="11331" y="21344"/>
                    <a:pt x="8498" y="20473"/>
                  </a:cubicBezTo>
                  <a:cubicBezTo>
                    <a:pt x="5666" y="19602"/>
                    <a:pt x="2833" y="17860"/>
                    <a:pt x="0" y="161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2" name="Line"/>
            <p:cNvSpPr/>
            <p:nvPr/>
          </p:nvSpPr>
          <p:spPr>
            <a:xfrm>
              <a:off x="12185782" y="1486165"/>
              <a:ext cx="344002" cy="908738"/>
            </a:xfrm>
            <a:custGeom>
              <a:avLst/>
              <a:gdLst/>
              <a:ahLst/>
              <a:cxnLst>
                <a:cxn ang="0">
                  <a:pos x="wd2" y="hd2"/>
                </a:cxn>
                <a:cxn ang="5400000">
                  <a:pos x="wd2" y="hd2"/>
                </a:cxn>
                <a:cxn ang="10800000">
                  <a:pos x="wd2" y="hd2"/>
                </a:cxn>
                <a:cxn ang="16200000">
                  <a:pos x="wd2" y="hd2"/>
                </a:cxn>
              </a:cxnLst>
              <a:rect l="0" t="0" r="r" b="b"/>
              <a:pathLst>
                <a:path w="21244" h="21493" fill="norm" stroke="1" extrusionOk="0">
                  <a:moveTo>
                    <a:pt x="3600" y="0"/>
                  </a:moveTo>
                  <a:cubicBezTo>
                    <a:pt x="6900" y="689"/>
                    <a:pt x="10200" y="1379"/>
                    <a:pt x="13200" y="2815"/>
                  </a:cubicBezTo>
                  <a:cubicBezTo>
                    <a:pt x="16200" y="4251"/>
                    <a:pt x="18900" y="6434"/>
                    <a:pt x="20250" y="8502"/>
                  </a:cubicBezTo>
                  <a:cubicBezTo>
                    <a:pt x="21600" y="10570"/>
                    <a:pt x="21600" y="12523"/>
                    <a:pt x="20100" y="14362"/>
                  </a:cubicBezTo>
                  <a:cubicBezTo>
                    <a:pt x="18600" y="16200"/>
                    <a:pt x="15600" y="17923"/>
                    <a:pt x="12600" y="19130"/>
                  </a:cubicBezTo>
                  <a:cubicBezTo>
                    <a:pt x="9600" y="20336"/>
                    <a:pt x="6600" y="21026"/>
                    <a:pt x="4500" y="21313"/>
                  </a:cubicBezTo>
                  <a:cubicBezTo>
                    <a:pt x="2400" y="21600"/>
                    <a:pt x="1200" y="21485"/>
                    <a:pt x="0" y="213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3" name="Line"/>
            <p:cNvSpPr/>
            <p:nvPr/>
          </p:nvSpPr>
          <p:spPr>
            <a:xfrm>
              <a:off x="3806150" y="3336971"/>
              <a:ext cx="2069406" cy="1603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420" y="0"/>
                    <a:pt x="17239" y="0"/>
                    <a:pt x="15313" y="655"/>
                  </a:cubicBezTo>
                  <a:cubicBezTo>
                    <a:pt x="13386" y="1309"/>
                    <a:pt x="11713" y="2618"/>
                    <a:pt x="9887" y="4582"/>
                  </a:cubicBezTo>
                  <a:cubicBezTo>
                    <a:pt x="8062" y="6545"/>
                    <a:pt x="6085" y="9164"/>
                    <a:pt x="4411" y="12109"/>
                  </a:cubicBezTo>
                  <a:cubicBezTo>
                    <a:pt x="2738" y="15055"/>
                    <a:pt x="1369" y="1832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54" name="Line"/>
            <p:cNvSpPr/>
            <p:nvPr/>
          </p:nvSpPr>
          <p:spPr>
            <a:xfrm>
              <a:off x="2722870" y="2989874"/>
              <a:ext cx="369190" cy="623990"/>
            </a:xfrm>
            <a:custGeom>
              <a:avLst/>
              <a:gdLst/>
              <a:ahLst/>
              <a:cxnLst>
                <a:cxn ang="0">
                  <a:pos x="wd2" y="hd2"/>
                </a:cxn>
                <a:cxn ang="5400000">
                  <a:pos x="wd2" y="hd2"/>
                </a:cxn>
                <a:cxn ang="10800000">
                  <a:pos x="wd2" y="hd2"/>
                </a:cxn>
                <a:cxn ang="16200000">
                  <a:pos x="wd2" y="hd2"/>
                </a:cxn>
              </a:cxnLst>
              <a:rect l="0" t="0" r="r" b="b"/>
              <a:pathLst>
                <a:path w="21600" h="21508" fill="norm" stroke="1" extrusionOk="0">
                  <a:moveTo>
                    <a:pt x="13074" y="6438"/>
                  </a:moveTo>
                  <a:cubicBezTo>
                    <a:pt x="13926" y="5768"/>
                    <a:pt x="14779" y="5099"/>
                    <a:pt x="15632" y="4261"/>
                  </a:cubicBezTo>
                  <a:cubicBezTo>
                    <a:pt x="16484" y="3424"/>
                    <a:pt x="17337" y="2420"/>
                    <a:pt x="17195" y="1666"/>
                  </a:cubicBezTo>
                  <a:cubicBezTo>
                    <a:pt x="17053" y="913"/>
                    <a:pt x="15916" y="410"/>
                    <a:pt x="13642" y="159"/>
                  </a:cubicBezTo>
                  <a:cubicBezTo>
                    <a:pt x="11368" y="-92"/>
                    <a:pt x="7958" y="-92"/>
                    <a:pt x="5116" y="494"/>
                  </a:cubicBezTo>
                  <a:cubicBezTo>
                    <a:pt x="2274" y="1080"/>
                    <a:pt x="0" y="2252"/>
                    <a:pt x="0" y="3675"/>
                  </a:cubicBezTo>
                  <a:cubicBezTo>
                    <a:pt x="0" y="5099"/>
                    <a:pt x="2274" y="6773"/>
                    <a:pt x="5826" y="8280"/>
                  </a:cubicBezTo>
                  <a:cubicBezTo>
                    <a:pt x="9379" y="9787"/>
                    <a:pt x="14211" y="11127"/>
                    <a:pt x="17053" y="13303"/>
                  </a:cubicBezTo>
                  <a:cubicBezTo>
                    <a:pt x="19895" y="15480"/>
                    <a:pt x="20747" y="18494"/>
                    <a:pt x="21600" y="2150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55" name="Line"/>
            <p:cNvSpPr/>
            <p:nvPr/>
          </p:nvSpPr>
          <p:spPr>
            <a:xfrm>
              <a:off x="3092060" y="3759596"/>
              <a:ext cx="14574"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56" name="Line"/>
            <p:cNvSpPr/>
            <p:nvPr/>
          </p:nvSpPr>
          <p:spPr>
            <a:xfrm>
              <a:off x="2382136" y="4519112"/>
              <a:ext cx="455098" cy="594327"/>
            </a:xfrm>
            <a:custGeom>
              <a:avLst/>
              <a:gdLst/>
              <a:ahLst/>
              <a:cxnLst>
                <a:cxn ang="0">
                  <a:pos x="wd2" y="hd2"/>
                </a:cxn>
                <a:cxn ang="5400000">
                  <a:pos x="wd2" y="hd2"/>
                </a:cxn>
                <a:cxn ang="10800000">
                  <a:pos x="wd2" y="hd2"/>
                </a:cxn>
                <a:cxn ang="16200000">
                  <a:pos x="wd2" y="hd2"/>
                </a:cxn>
              </a:cxnLst>
              <a:rect l="0" t="0" r="r" b="b"/>
              <a:pathLst>
                <a:path w="21301" h="21312" fill="norm" stroke="1" extrusionOk="0">
                  <a:moveTo>
                    <a:pt x="19586" y="2030"/>
                  </a:moveTo>
                  <a:cubicBezTo>
                    <a:pt x="20496" y="1507"/>
                    <a:pt x="21405" y="984"/>
                    <a:pt x="21291" y="549"/>
                  </a:cubicBezTo>
                  <a:cubicBezTo>
                    <a:pt x="21178" y="113"/>
                    <a:pt x="20041" y="-235"/>
                    <a:pt x="17085" y="200"/>
                  </a:cubicBezTo>
                  <a:cubicBezTo>
                    <a:pt x="14129" y="636"/>
                    <a:pt x="9354" y="1855"/>
                    <a:pt x="6512" y="2726"/>
                  </a:cubicBezTo>
                  <a:cubicBezTo>
                    <a:pt x="3670" y="3597"/>
                    <a:pt x="2761" y="4120"/>
                    <a:pt x="2420" y="4817"/>
                  </a:cubicBezTo>
                  <a:cubicBezTo>
                    <a:pt x="2079" y="5513"/>
                    <a:pt x="2306" y="6384"/>
                    <a:pt x="3670" y="7168"/>
                  </a:cubicBezTo>
                  <a:cubicBezTo>
                    <a:pt x="5034" y="7952"/>
                    <a:pt x="7536" y="8649"/>
                    <a:pt x="10150" y="9084"/>
                  </a:cubicBezTo>
                  <a:cubicBezTo>
                    <a:pt x="12765" y="9520"/>
                    <a:pt x="15493" y="9694"/>
                    <a:pt x="17426" y="9694"/>
                  </a:cubicBezTo>
                  <a:cubicBezTo>
                    <a:pt x="19359" y="9694"/>
                    <a:pt x="20496" y="9520"/>
                    <a:pt x="20382" y="9433"/>
                  </a:cubicBezTo>
                  <a:cubicBezTo>
                    <a:pt x="20268" y="9346"/>
                    <a:pt x="18904" y="9346"/>
                    <a:pt x="16403" y="9868"/>
                  </a:cubicBezTo>
                  <a:cubicBezTo>
                    <a:pt x="13902" y="10391"/>
                    <a:pt x="10264" y="11436"/>
                    <a:pt x="7308" y="12830"/>
                  </a:cubicBezTo>
                  <a:cubicBezTo>
                    <a:pt x="4352" y="14223"/>
                    <a:pt x="2079" y="15965"/>
                    <a:pt x="942" y="17271"/>
                  </a:cubicBezTo>
                  <a:cubicBezTo>
                    <a:pt x="-195" y="18578"/>
                    <a:pt x="-195" y="19449"/>
                    <a:pt x="373" y="20059"/>
                  </a:cubicBezTo>
                  <a:cubicBezTo>
                    <a:pt x="942" y="20668"/>
                    <a:pt x="2079" y="21017"/>
                    <a:pt x="4466" y="21191"/>
                  </a:cubicBezTo>
                  <a:cubicBezTo>
                    <a:pt x="6853" y="21365"/>
                    <a:pt x="10491" y="21365"/>
                    <a:pt x="13220" y="21104"/>
                  </a:cubicBezTo>
                  <a:cubicBezTo>
                    <a:pt x="15948" y="20842"/>
                    <a:pt x="17767" y="20320"/>
                    <a:pt x="18904" y="19623"/>
                  </a:cubicBezTo>
                  <a:cubicBezTo>
                    <a:pt x="20041" y="18926"/>
                    <a:pt x="20496" y="18055"/>
                    <a:pt x="19927" y="17533"/>
                  </a:cubicBezTo>
                  <a:cubicBezTo>
                    <a:pt x="19359" y="17010"/>
                    <a:pt x="17767" y="16836"/>
                    <a:pt x="16176" y="1666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57" name="Line"/>
            <p:cNvSpPr/>
            <p:nvPr/>
          </p:nvSpPr>
          <p:spPr>
            <a:xfrm>
              <a:off x="3082344" y="5042044"/>
              <a:ext cx="299013" cy="301182"/>
            </a:xfrm>
            <a:custGeom>
              <a:avLst/>
              <a:gdLst/>
              <a:ahLst/>
              <a:cxnLst>
                <a:cxn ang="0">
                  <a:pos x="wd2" y="hd2"/>
                </a:cxn>
                <a:cxn ang="5400000">
                  <a:pos x="wd2" y="hd2"/>
                </a:cxn>
                <a:cxn ang="10800000">
                  <a:pos x="wd2" y="hd2"/>
                </a:cxn>
                <a:cxn ang="16200000">
                  <a:pos x="wd2" y="hd2"/>
                </a:cxn>
              </a:cxnLst>
              <a:rect l="0" t="0" r="r" b="b"/>
              <a:pathLst>
                <a:path w="21444" h="21600" fill="norm" stroke="1" extrusionOk="0">
                  <a:moveTo>
                    <a:pt x="14284" y="0"/>
                  </a:moveTo>
                  <a:cubicBezTo>
                    <a:pt x="10452" y="348"/>
                    <a:pt x="6619" y="697"/>
                    <a:pt x="4006" y="1568"/>
                  </a:cubicBezTo>
                  <a:cubicBezTo>
                    <a:pt x="1394" y="2439"/>
                    <a:pt x="0" y="3832"/>
                    <a:pt x="0" y="5052"/>
                  </a:cubicBezTo>
                  <a:cubicBezTo>
                    <a:pt x="0" y="6271"/>
                    <a:pt x="1394" y="7316"/>
                    <a:pt x="3832" y="8187"/>
                  </a:cubicBezTo>
                  <a:cubicBezTo>
                    <a:pt x="6271" y="9058"/>
                    <a:pt x="9755" y="9755"/>
                    <a:pt x="12368" y="10452"/>
                  </a:cubicBezTo>
                  <a:cubicBezTo>
                    <a:pt x="14981" y="11148"/>
                    <a:pt x="16723" y="11845"/>
                    <a:pt x="18290" y="12890"/>
                  </a:cubicBezTo>
                  <a:cubicBezTo>
                    <a:pt x="19858" y="13935"/>
                    <a:pt x="21252" y="15329"/>
                    <a:pt x="21426" y="16723"/>
                  </a:cubicBezTo>
                  <a:cubicBezTo>
                    <a:pt x="21600" y="18116"/>
                    <a:pt x="20555" y="19510"/>
                    <a:pt x="18290" y="20381"/>
                  </a:cubicBezTo>
                  <a:cubicBezTo>
                    <a:pt x="16026" y="21252"/>
                    <a:pt x="12542" y="21600"/>
                    <a:pt x="9929" y="21600"/>
                  </a:cubicBezTo>
                  <a:cubicBezTo>
                    <a:pt x="7316" y="21600"/>
                    <a:pt x="5574" y="21252"/>
                    <a:pt x="4355" y="20206"/>
                  </a:cubicBezTo>
                  <a:cubicBezTo>
                    <a:pt x="3135" y="19161"/>
                    <a:pt x="2439" y="17419"/>
                    <a:pt x="1742" y="1567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58" name="Line"/>
            <p:cNvSpPr/>
            <p:nvPr/>
          </p:nvSpPr>
          <p:spPr>
            <a:xfrm>
              <a:off x="4083042" y="4910885"/>
              <a:ext cx="247747"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659" name="Line"/>
            <p:cNvSpPr/>
            <p:nvPr/>
          </p:nvSpPr>
          <p:spPr>
            <a:xfrm>
              <a:off x="4039323" y="5085764"/>
              <a:ext cx="24774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0" name="Line"/>
            <p:cNvSpPr/>
            <p:nvPr/>
          </p:nvSpPr>
          <p:spPr>
            <a:xfrm>
              <a:off x="5176038" y="4172505"/>
              <a:ext cx="482056" cy="490635"/>
            </a:xfrm>
            <a:custGeom>
              <a:avLst/>
              <a:gdLst/>
              <a:ahLst/>
              <a:cxnLst>
                <a:cxn ang="0">
                  <a:pos x="wd2" y="hd2"/>
                </a:cxn>
                <a:cxn ang="5400000">
                  <a:pos x="wd2" y="hd2"/>
                </a:cxn>
                <a:cxn ang="10800000">
                  <a:pos x="wd2" y="hd2"/>
                </a:cxn>
                <a:cxn ang="16200000">
                  <a:pos x="wd2" y="hd2"/>
                </a:cxn>
              </a:cxnLst>
              <a:rect l="0" t="0" r="r" b="b"/>
              <a:pathLst>
                <a:path w="21435" h="21600" fill="norm" stroke="1" extrusionOk="0">
                  <a:moveTo>
                    <a:pt x="0" y="21600"/>
                  </a:moveTo>
                  <a:cubicBezTo>
                    <a:pt x="1944" y="16040"/>
                    <a:pt x="3888" y="10479"/>
                    <a:pt x="4968" y="7164"/>
                  </a:cubicBezTo>
                  <a:cubicBezTo>
                    <a:pt x="6048" y="3850"/>
                    <a:pt x="6264" y="2780"/>
                    <a:pt x="6696" y="1818"/>
                  </a:cubicBezTo>
                  <a:cubicBezTo>
                    <a:pt x="7128" y="855"/>
                    <a:pt x="7776" y="0"/>
                    <a:pt x="8424" y="0"/>
                  </a:cubicBezTo>
                  <a:cubicBezTo>
                    <a:pt x="9072" y="0"/>
                    <a:pt x="9720" y="855"/>
                    <a:pt x="11772" y="3529"/>
                  </a:cubicBezTo>
                  <a:cubicBezTo>
                    <a:pt x="13824" y="6202"/>
                    <a:pt x="17280" y="10693"/>
                    <a:pt x="19224" y="13473"/>
                  </a:cubicBezTo>
                  <a:cubicBezTo>
                    <a:pt x="21168" y="16253"/>
                    <a:pt x="21600" y="17323"/>
                    <a:pt x="21384" y="18178"/>
                  </a:cubicBezTo>
                  <a:cubicBezTo>
                    <a:pt x="21168" y="19034"/>
                    <a:pt x="20304" y="19675"/>
                    <a:pt x="17280" y="19996"/>
                  </a:cubicBezTo>
                  <a:cubicBezTo>
                    <a:pt x="14256" y="20317"/>
                    <a:pt x="9072" y="20317"/>
                    <a:pt x="5832" y="20424"/>
                  </a:cubicBezTo>
                  <a:cubicBezTo>
                    <a:pt x="2592" y="20531"/>
                    <a:pt x="1296" y="20745"/>
                    <a:pt x="0" y="2095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1" name="Line"/>
            <p:cNvSpPr/>
            <p:nvPr/>
          </p:nvSpPr>
          <p:spPr>
            <a:xfrm>
              <a:off x="5776352" y="4102804"/>
              <a:ext cx="484650" cy="482900"/>
            </a:xfrm>
            <a:custGeom>
              <a:avLst/>
              <a:gdLst/>
              <a:ahLst/>
              <a:cxnLst>
                <a:cxn ang="0">
                  <a:pos x="wd2" y="hd2"/>
                </a:cxn>
                <a:cxn ang="5400000">
                  <a:pos x="wd2" y="hd2"/>
                </a:cxn>
                <a:cxn ang="10800000">
                  <a:pos x="wd2" y="hd2"/>
                </a:cxn>
                <a:cxn ang="16200000">
                  <a:pos x="wd2" y="hd2"/>
                </a:cxn>
              </a:cxnLst>
              <a:rect l="0" t="0" r="r" b="b"/>
              <a:pathLst>
                <a:path w="20922" h="21051" fill="norm" stroke="1" extrusionOk="0">
                  <a:moveTo>
                    <a:pt x="17494" y="6003"/>
                  </a:moveTo>
                  <a:cubicBezTo>
                    <a:pt x="17704" y="4097"/>
                    <a:pt x="17914" y="2191"/>
                    <a:pt x="17494" y="1133"/>
                  </a:cubicBezTo>
                  <a:cubicBezTo>
                    <a:pt x="17075" y="74"/>
                    <a:pt x="16026" y="-138"/>
                    <a:pt x="13719" y="74"/>
                  </a:cubicBezTo>
                  <a:cubicBezTo>
                    <a:pt x="11413" y="286"/>
                    <a:pt x="7848" y="921"/>
                    <a:pt x="5121" y="3250"/>
                  </a:cubicBezTo>
                  <a:cubicBezTo>
                    <a:pt x="2395" y="5580"/>
                    <a:pt x="508" y="9603"/>
                    <a:pt x="88" y="12780"/>
                  </a:cubicBezTo>
                  <a:cubicBezTo>
                    <a:pt x="-331" y="15956"/>
                    <a:pt x="718" y="18286"/>
                    <a:pt x="3758" y="19662"/>
                  </a:cubicBezTo>
                  <a:cubicBezTo>
                    <a:pt x="6799" y="21038"/>
                    <a:pt x="11832" y="21462"/>
                    <a:pt x="15187" y="20615"/>
                  </a:cubicBezTo>
                  <a:cubicBezTo>
                    <a:pt x="18543" y="19768"/>
                    <a:pt x="20220" y="17650"/>
                    <a:pt x="20745" y="15321"/>
                  </a:cubicBezTo>
                  <a:cubicBezTo>
                    <a:pt x="21269" y="12991"/>
                    <a:pt x="20640" y="10450"/>
                    <a:pt x="18752" y="8862"/>
                  </a:cubicBezTo>
                  <a:cubicBezTo>
                    <a:pt x="16865" y="7274"/>
                    <a:pt x="13719" y="6638"/>
                    <a:pt x="11727" y="6744"/>
                  </a:cubicBezTo>
                  <a:cubicBezTo>
                    <a:pt x="9735" y="6850"/>
                    <a:pt x="8896" y="7697"/>
                    <a:pt x="8057" y="854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2" name="Line"/>
            <p:cNvSpPr/>
            <p:nvPr/>
          </p:nvSpPr>
          <p:spPr>
            <a:xfrm>
              <a:off x="5933848" y="4400820"/>
              <a:ext cx="262320" cy="3351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200" y="2504"/>
                    <a:pt x="6400" y="5009"/>
                    <a:pt x="10000" y="8609"/>
                  </a:cubicBezTo>
                  <a:cubicBezTo>
                    <a:pt x="13600" y="12209"/>
                    <a:pt x="17600" y="1690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3" name="Line"/>
            <p:cNvSpPr/>
            <p:nvPr/>
          </p:nvSpPr>
          <p:spPr>
            <a:xfrm>
              <a:off x="5074025" y="4830163"/>
              <a:ext cx="1369888" cy="124442"/>
            </a:xfrm>
            <a:custGeom>
              <a:avLst/>
              <a:gdLst/>
              <a:ahLst/>
              <a:cxnLst>
                <a:cxn ang="0">
                  <a:pos x="wd2" y="hd2"/>
                </a:cxn>
                <a:cxn ang="5400000">
                  <a:pos x="wd2" y="hd2"/>
                </a:cxn>
                <a:cxn ang="10800000">
                  <a:pos x="wd2" y="hd2"/>
                </a:cxn>
                <a:cxn ang="16200000">
                  <a:pos x="wd2" y="hd2"/>
                </a:cxn>
              </a:cxnLst>
              <a:rect l="0" t="0" r="r" b="b"/>
              <a:pathLst>
                <a:path w="21600" h="21282" fill="norm" stroke="1" extrusionOk="0">
                  <a:moveTo>
                    <a:pt x="21600" y="3836"/>
                  </a:moveTo>
                  <a:cubicBezTo>
                    <a:pt x="19149" y="2174"/>
                    <a:pt x="16698" y="513"/>
                    <a:pt x="14132" y="97"/>
                  </a:cubicBezTo>
                  <a:cubicBezTo>
                    <a:pt x="11566" y="-318"/>
                    <a:pt x="8885" y="513"/>
                    <a:pt x="6511" y="4251"/>
                  </a:cubicBezTo>
                  <a:cubicBezTo>
                    <a:pt x="4136" y="7990"/>
                    <a:pt x="2068" y="14636"/>
                    <a:pt x="0" y="2128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4" name="Line"/>
            <p:cNvSpPr/>
            <p:nvPr/>
          </p:nvSpPr>
          <p:spPr>
            <a:xfrm>
              <a:off x="5278050" y="5021892"/>
              <a:ext cx="529847" cy="501071"/>
            </a:xfrm>
            <a:custGeom>
              <a:avLst/>
              <a:gdLst/>
              <a:ahLst/>
              <a:cxnLst>
                <a:cxn ang="0">
                  <a:pos x="wd2" y="hd2"/>
                </a:cxn>
                <a:cxn ang="5400000">
                  <a:pos x="wd2" y="hd2"/>
                </a:cxn>
                <a:cxn ang="10800000">
                  <a:pos x="wd2" y="hd2"/>
                </a:cxn>
                <a:cxn ang="16200000">
                  <a:pos x="wd2" y="hd2"/>
                </a:cxn>
              </a:cxnLst>
              <a:rect l="0" t="0" r="r" b="b"/>
              <a:pathLst>
                <a:path w="21418" h="21423" fill="norm" stroke="1" extrusionOk="0">
                  <a:moveTo>
                    <a:pt x="0" y="21423"/>
                  </a:moveTo>
                  <a:cubicBezTo>
                    <a:pt x="1571" y="16438"/>
                    <a:pt x="3142" y="11454"/>
                    <a:pt x="4222" y="8338"/>
                  </a:cubicBezTo>
                  <a:cubicBezTo>
                    <a:pt x="5302" y="5223"/>
                    <a:pt x="5891" y="3977"/>
                    <a:pt x="6382" y="2731"/>
                  </a:cubicBezTo>
                  <a:cubicBezTo>
                    <a:pt x="6873" y="1485"/>
                    <a:pt x="7265" y="238"/>
                    <a:pt x="7953" y="31"/>
                  </a:cubicBezTo>
                  <a:cubicBezTo>
                    <a:pt x="8640" y="-177"/>
                    <a:pt x="9622" y="654"/>
                    <a:pt x="11585" y="2835"/>
                  </a:cubicBezTo>
                  <a:cubicBezTo>
                    <a:pt x="13549" y="5015"/>
                    <a:pt x="16495" y="8546"/>
                    <a:pt x="18360" y="10623"/>
                  </a:cubicBezTo>
                  <a:cubicBezTo>
                    <a:pt x="20225" y="12700"/>
                    <a:pt x="21011" y="13323"/>
                    <a:pt x="21305" y="14154"/>
                  </a:cubicBezTo>
                  <a:cubicBezTo>
                    <a:pt x="21600" y="14985"/>
                    <a:pt x="21404" y="16023"/>
                    <a:pt x="19636" y="16958"/>
                  </a:cubicBezTo>
                  <a:cubicBezTo>
                    <a:pt x="17869" y="17892"/>
                    <a:pt x="14531" y="18723"/>
                    <a:pt x="11291" y="19138"/>
                  </a:cubicBezTo>
                  <a:cubicBezTo>
                    <a:pt x="8051" y="19554"/>
                    <a:pt x="4909" y="19554"/>
                    <a:pt x="1767" y="1955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5" name="Line"/>
            <p:cNvSpPr/>
            <p:nvPr/>
          </p:nvSpPr>
          <p:spPr>
            <a:xfrm>
              <a:off x="5935008" y="5015503"/>
              <a:ext cx="272184" cy="664943"/>
            </a:xfrm>
            <a:custGeom>
              <a:avLst/>
              <a:gdLst/>
              <a:ahLst/>
              <a:cxnLst>
                <a:cxn ang="0">
                  <a:pos x="wd2" y="hd2"/>
                </a:cxn>
                <a:cxn ang="5400000">
                  <a:pos x="wd2" y="hd2"/>
                </a:cxn>
                <a:cxn ang="10800000">
                  <a:pos x="wd2" y="hd2"/>
                </a:cxn>
                <a:cxn ang="16200000">
                  <a:pos x="wd2" y="hd2"/>
                </a:cxn>
              </a:cxnLst>
              <a:rect l="0" t="0" r="r" b="b"/>
              <a:pathLst>
                <a:path w="21233" h="21119" fill="norm" stroke="1" extrusionOk="0">
                  <a:moveTo>
                    <a:pt x="3321" y="3157"/>
                  </a:moveTo>
                  <a:cubicBezTo>
                    <a:pt x="3321" y="6552"/>
                    <a:pt x="3321" y="9946"/>
                    <a:pt x="3510" y="12414"/>
                  </a:cubicBezTo>
                  <a:cubicBezTo>
                    <a:pt x="3699" y="14883"/>
                    <a:pt x="4078" y="16426"/>
                    <a:pt x="4836" y="17892"/>
                  </a:cubicBezTo>
                  <a:cubicBezTo>
                    <a:pt x="5594" y="19357"/>
                    <a:pt x="6731" y="20746"/>
                    <a:pt x="7299" y="21054"/>
                  </a:cubicBezTo>
                  <a:cubicBezTo>
                    <a:pt x="7868" y="21363"/>
                    <a:pt x="7868" y="20592"/>
                    <a:pt x="6731" y="18200"/>
                  </a:cubicBezTo>
                  <a:cubicBezTo>
                    <a:pt x="5594" y="15809"/>
                    <a:pt x="3320" y="11797"/>
                    <a:pt x="1994" y="8943"/>
                  </a:cubicBezTo>
                  <a:cubicBezTo>
                    <a:pt x="668" y="6089"/>
                    <a:pt x="289" y="4392"/>
                    <a:pt x="99" y="3157"/>
                  </a:cubicBezTo>
                  <a:cubicBezTo>
                    <a:pt x="-90" y="1923"/>
                    <a:pt x="-90" y="1152"/>
                    <a:pt x="857" y="612"/>
                  </a:cubicBezTo>
                  <a:cubicBezTo>
                    <a:pt x="1805" y="72"/>
                    <a:pt x="3699" y="-237"/>
                    <a:pt x="6731" y="226"/>
                  </a:cubicBezTo>
                  <a:cubicBezTo>
                    <a:pt x="9763" y="689"/>
                    <a:pt x="13931" y="1923"/>
                    <a:pt x="16584" y="2849"/>
                  </a:cubicBezTo>
                  <a:cubicBezTo>
                    <a:pt x="19236" y="3774"/>
                    <a:pt x="20373" y="4392"/>
                    <a:pt x="20942" y="5086"/>
                  </a:cubicBezTo>
                  <a:cubicBezTo>
                    <a:pt x="21510" y="5780"/>
                    <a:pt x="21510" y="6552"/>
                    <a:pt x="18478" y="7554"/>
                  </a:cubicBezTo>
                  <a:cubicBezTo>
                    <a:pt x="15447" y="8557"/>
                    <a:pt x="9384" y="9792"/>
                    <a:pt x="3321" y="1102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6" name="Line"/>
            <p:cNvSpPr/>
            <p:nvPr/>
          </p:nvSpPr>
          <p:spPr>
            <a:xfrm>
              <a:off x="6677085" y="4648566"/>
              <a:ext cx="72867" cy="874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7" name="Line"/>
            <p:cNvSpPr/>
            <p:nvPr/>
          </p:nvSpPr>
          <p:spPr>
            <a:xfrm>
              <a:off x="7539221" y="3719863"/>
              <a:ext cx="318613" cy="881078"/>
            </a:xfrm>
            <a:custGeom>
              <a:avLst/>
              <a:gdLst/>
              <a:ahLst/>
              <a:cxnLst>
                <a:cxn ang="0">
                  <a:pos x="wd2" y="hd2"/>
                </a:cxn>
                <a:cxn ang="5400000">
                  <a:pos x="wd2" y="hd2"/>
                </a:cxn>
                <a:cxn ang="10800000">
                  <a:pos x="wd2" y="hd2"/>
                </a:cxn>
                <a:cxn ang="16200000">
                  <a:pos x="wd2" y="hd2"/>
                </a:cxn>
              </a:cxnLst>
              <a:rect l="0" t="0" r="r" b="b"/>
              <a:pathLst>
                <a:path w="20834" h="21177" fill="norm" stroke="1" extrusionOk="0">
                  <a:moveTo>
                    <a:pt x="2708" y="3407"/>
                  </a:moveTo>
                  <a:cubicBezTo>
                    <a:pt x="3978" y="6209"/>
                    <a:pt x="5249" y="9011"/>
                    <a:pt x="6202" y="11346"/>
                  </a:cubicBezTo>
                  <a:cubicBezTo>
                    <a:pt x="7155" y="13681"/>
                    <a:pt x="7790" y="15549"/>
                    <a:pt x="8425" y="17242"/>
                  </a:cubicBezTo>
                  <a:cubicBezTo>
                    <a:pt x="9061" y="18935"/>
                    <a:pt x="9696" y="20453"/>
                    <a:pt x="9537" y="20979"/>
                  </a:cubicBezTo>
                  <a:cubicBezTo>
                    <a:pt x="9378" y="21504"/>
                    <a:pt x="8425" y="21037"/>
                    <a:pt x="7155" y="18935"/>
                  </a:cubicBezTo>
                  <a:cubicBezTo>
                    <a:pt x="5884" y="16834"/>
                    <a:pt x="4296" y="13098"/>
                    <a:pt x="3025" y="10179"/>
                  </a:cubicBezTo>
                  <a:cubicBezTo>
                    <a:pt x="1755" y="7260"/>
                    <a:pt x="802" y="5158"/>
                    <a:pt x="325" y="3582"/>
                  </a:cubicBezTo>
                  <a:cubicBezTo>
                    <a:pt x="-151" y="2006"/>
                    <a:pt x="-151" y="955"/>
                    <a:pt x="643" y="429"/>
                  </a:cubicBezTo>
                  <a:cubicBezTo>
                    <a:pt x="1437" y="-96"/>
                    <a:pt x="3025" y="-96"/>
                    <a:pt x="5249" y="196"/>
                  </a:cubicBezTo>
                  <a:cubicBezTo>
                    <a:pt x="7473" y="488"/>
                    <a:pt x="10331" y="1072"/>
                    <a:pt x="13031" y="1714"/>
                  </a:cubicBezTo>
                  <a:cubicBezTo>
                    <a:pt x="15731" y="2356"/>
                    <a:pt x="18273" y="3056"/>
                    <a:pt x="19702" y="3699"/>
                  </a:cubicBezTo>
                  <a:cubicBezTo>
                    <a:pt x="21131" y="4341"/>
                    <a:pt x="21449" y="4925"/>
                    <a:pt x="19225" y="5742"/>
                  </a:cubicBezTo>
                  <a:cubicBezTo>
                    <a:pt x="17002" y="6559"/>
                    <a:pt x="12237" y="7610"/>
                    <a:pt x="9378" y="8369"/>
                  </a:cubicBezTo>
                  <a:cubicBezTo>
                    <a:pt x="6520" y="9128"/>
                    <a:pt x="5567" y="9595"/>
                    <a:pt x="4614" y="1006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8" name="Line"/>
            <p:cNvSpPr/>
            <p:nvPr/>
          </p:nvSpPr>
          <p:spPr>
            <a:xfrm>
              <a:off x="7899989" y="4400820"/>
              <a:ext cx="228352" cy="194987"/>
            </a:xfrm>
            <a:custGeom>
              <a:avLst/>
              <a:gdLst/>
              <a:ahLst/>
              <a:cxnLst>
                <a:cxn ang="0">
                  <a:pos x="wd2" y="hd2"/>
                </a:cxn>
                <a:cxn ang="5400000">
                  <a:pos x="wd2" y="hd2"/>
                </a:cxn>
                <a:cxn ang="10800000">
                  <a:pos x="wd2" y="hd2"/>
                </a:cxn>
                <a:cxn ang="16200000">
                  <a:pos x="wd2" y="hd2"/>
                </a:cxn>
              </a:cxnLst>
              <a:rect l="0" t="0" r="r" b="b"/>
              <a:pathLst>
                <a:path w="20722" h="21146" fill="norm" stroke="1" extrusionOk="0">
                  <a:moveTo>
                    <a:pt x="19951" y="0"/>
                  </a:moveTo>
                  <a:cubicBezTo>
                    <a:pt x="14661" y="0"/>
                    <a:pt x="9371" y="0"/>
                    <a:pt x="5844" y="1054"/>
                  </a:cubicBezTo>
                  <a:cubicBezTo>
                    <a:pt x="2318" y="2107"/>
                    <a:pt x="555" y="4215"/>
                    <a:pt x="114" y="7639"/>
                  </a:cubicBezTo>
                  <a:cubicBezTo>
                    <a:pt x="-327" y="11063"/>
                    <a:pt x="555" y="15805"/>
                    <a:pt x="2098" y="18439"/>
                  </a:cubicBezTo>
                  <a:cubicBezTo>
                    <a:pt x="3640" y="21073"/>
                    <a:pt x="5844" y="21600"/>
                    <a:pt x="9151" y="20810"/>
                  </a:cubicBezTo>
                  <a:cubicBezTo>
                    <a:pt x="12457" y="20020"/>
                    <a:pt x="16865" y="17912"/>
                    <a:pt x="19069" y="15278"/>
                  </a:cubicBezTo>
                  <a:cubicBezTo>
                    <a:pt x="21273" y="12644"/>
                    <a:pt x="21273" y="9483"/>
                    <a:pt x="19069" y="7112"/>
                  </a:cubicBezTo>
                  <a:cubicBezTo>
                    <a:pt x="16865" y="4741"/>
                    <a:pt x="12457" y="3161"/>
                    <a:pt x="8049" y="158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69" name="Line"/>
            <p:cNvSpPr/>
            <p:nvPr/>
          </p:nvSpPr>
          <p:spPr>
            <a:xfrm>
              <a:off x="7318309" y="4808871"/>
              <a:ext cx="1107570" cy="1165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895" y="18000"/>
                    <a:pt x="3789" y="14400"/>
                    <a:pt x="6347" y="11250"/>
                  </a:cubicBezTo>
                  <a:cubicBezTo>
                    <a:pt x="8905" y="8100"/>
                    <a:pt x="12126" y="5400"/>
                    <a:pt x="14779" y="3600"/>
                  </a:cubicBezTo>
                  <a:cubicBezTo>
                    <a:pt x="17432" y="1800"/>
                    <a:pt x="19516" y="9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0" name="Line"/>
            <p:cNvSpPr/>
            <p:nvPr/>
          </p:nvSpPr>
          <p:spPr>
            <a:xfrm>
              <a:off x="7477349" y="5036617"/>
              <a:ext cx="632609" cy="526150"/>
            </a:xfrm>
            <a:custGeom>
              <a:avLst/>
              <a:gdLst/>
              <a:ahLst/>
              <a:cxnLst>
                <a:cxn ang="0">
                  <a:pos x="wd2" y="hd2"/>
                </a:cxn>
                <a:cxn ang="5400000">
                  <a:pos x="wd2" y="hd2"/>
                </a:cxn>
                <a:cxn ang="10800000">
                  <a:pos x="wd2" y="hd2"/>
                </a:cxn>
                <a:cxn ang="16200000">
                  <a:pos x="wd2" y="hd2"/>
                </a:cxn>
              </a:cxnLst>
              <a:rect l="0" t="0" r="r" b="b"/>
              <a:pathLst>
                <a:path w="20992" h="21077" fill="norm" stroke="1" extrusionOk="0">
                  <a:moveTo>
                    <a:pt x="17451" y="7223"/>
                  </a:moveTo>
                  <a:cubicBezTo>
                    <a:pt x="17773" y="6250"/>
                    <a:pt x="18095" y="5277"/>
                    <a:pt x="17854" y="3915"/>
                  </a:cubicBezTo>
                  <a:cubicBezTo>
                    <a:pt x="17612" y="2553"/>
                    <a:pt x="16806" y="802"/>
                    <a:pt x="14710" y="218"/>
                  </a:cubicBezTo>
                  <a:cubicBezTo>
                    <a:pt x="12615" y="-366"/>
                    <a:pt x="9230" y="218"/>
                    <a:pt x="6409" y="2066"/>
                  </a:cubicBezTo>
                  <a:cubicBezTo>
                    <a:pt x="3588" y="3915"/>
                    <a:pt x="1331" y="7029"/>
                    <a:pt x="445" y="10045"/>
                  </a:cubicBezTo>
                  <a:cubicBezTo>
                    <a:pt x="-442" y="13061"/>
                    <a:pt x="42" y="15980"/>
                    <a:pt x="1492" y="17926"/>
                  </a:cubicBezTo>
                  <a:cubicBezTo>
                    <a:pt x="2943" y="19872"/>
                    <a:pt x="5361" y="20845"/>
                    <a:pt x="8424" y="21039"/>
                  </a:cubicBezTo>
                  <a:cubicBezTo>
                    <a:pt x="11486" y="21234"/>
                    <a:pt x="15194" y="20650"/>
                    <a:pt x="17451" y="19872"/>
                  </a:cubicBezTo>
                  <a:cubicBezTo>
                    <a:pt x="19707" y="19093"/>
                    <a:pt x="20513" y="18120"/>
                    <a:pt x="20836" y="16564"/>
                  </a:cubicBezTo>
                  <a:cubicBezTo>
                    <a:pt x="21158" y="15007"/>
                    <a:pt x="20997" y="12866"/>
                    <a:pt x="20191" y="10823"/>
                  </a:cubicBezTo>
                  <a:cubicBezTo>
                    <a:pt x="19385" y="8780"/>
                    <a:pt x="17934" y="6834"/>
                    <a:pt x="16161" y="5861"/>
                  </a:cubicBezTo>
                  <a:cubicBezTo>
                    <a:pt x="14388" y="4888"/>
                    <a:pt x="12292" y="4888"/>
                    <a:pt x="10842" y="5472"/>
                  </a:cubicBezTo>
                  <a:cubicBezTo>
                    <a:pt x="9391" y="6056"/>
                    <a:pt x="8585" y="7223"/>
                    <a:pt x="7779" y="839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1" name="Line"/>
            <p:cNvSpPr/>
            <p:nvPr/>
          </p:nvSpPr>
          <p:spPr>
            <a:xfrm>
              <a:off x="7711787" y="5391803"/>
              <a:ext cx="306040" cy="3060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457" y="5143"/>
                    <a:pt x="8914" y="10286"/>
                    <a:pt x="12514" y="13886"/>
                  </a:cubicBezTo>
                  <a:cubicBezTo>
                    <a:pt x="16114" y="17486"/>
                    <a:pt x="18857" y="19543"/>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2" name="Line"/>
            <p:cNvSpPr/>
            <p:nvPr/>
          </p:nvSpPr>
          <p:spPr>
            <a:xfrm>
              <a:off x="8259864" y="5374423"/>
              <a:ext cx="248990" cy="258436"/>
            </a:xfrm>
            <a:custGeom>
              <a:avLst/>
              <a:gdLst/>
              <a:ahLst/>
              <a:cxnLst>
                <a:cxn ang="0">
                  <a:pos x="wd2" y="hd2"/>
                </a:cxn>
                <a:cxn ang="5400000">
                  <a:pos x="wd2" y="hd2"/>
                </a:cxn>
                <a:cxn ang="10800000">
                  <a:pos x="wd2" y="hd2"/>
                </a:cxn>
                <a:cxn ang="16200000">
                  <a:pos x="wd2" y="hd2"/>
                </a:cxn>
              </a:cxnLst>
              <a:rect l="0" t="0" r="r" b="b"/>
              <a:pathLst>
                <a:path w="20502" h="21280" fill="norm" stroke="1" extrusionOk="0">
                  <a:moveTo>
                    <a:pt x="14870" y="1431"/>
                  </a:moveTo>
                  <a:cubicBezTo>
                    <a:pt x="12870" y="631"/>
                    <a:pt x="10870" y="-169"/>
                    <a:pt x="9070" y="31"/>
                  </a:cubicBezTo>
                  <a:cubicBezTo>
                    <a:pt x="7270" y="231"/>
                    <a:pt x="5670" y="1431"/>
                    <a:pt x="4070" y="4031"/>
                  </a:cubicBezTo>
                  <a:cubicBezTo>
                    <a:pt x="2470" y="6631"/>
                    <a:pt x="870" y="10631"/>
                    <a:pt x="270" y="13631"/>
                  </a:cubicBezTo>
                  <a:cubicBezTo>
                    <a:pt x="-330" y="16631"/>
                    <a:pt x="70" y="18631"/>
                    <a:pt x="1470" y="19831"/>
                  </a:cubicBezTo>
                  <a:cubicBezTo>
                    <a:pt x="2870" y="21031"/>
                    <a:pt x="5270" y="21431"/>
                    <a:pt x="8470" y="21231"/>
                  </a:cubicBezTo>
                  <a:cubicBezTo>
                    <a:pt x="11670" y="21031"/>
                    <a:pt x="15670" y="20231"/>
                    <a:pt x="18070" y="18431"/>
                  </a:cubicBezTo>
                  <a:cubicBezTo>
                    <a:pt x="20470" y="16631"/>
                    <a:pt x="21270" y="13831"/>
                    <a:pt x="19670" y="11031"/>
                  </a:cubicBezTo>
                  <a:cubicBezTo>
                    <a:pt x="18070" y="8231"/>
                    <a:pt x="14070" y="5431"/>
                    <a:pt x="10470" y="4031"/>
                  </a:cubicBezTo>
                  <a:cubicBezTo>
                    <a:pt x="6870" y="2631"/>
                    <a:pt x="3670" y="2631"/>
                    <a:pt x="470" y="263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3" name="Line"/>
            <p:cNvSpPr/>
            <p:nvPr/>
          </p:nvSpPr>
          <p:spPr>
            <a:xfrm>
              <a:off x="4155909" y="6732544"/>
              <a:ext cx="291466"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674" name="Line"/>
            <p:cNvSpPr/>
            <p:nvPr/>
          </p:nvSpPr>
          <p:spPr>
            <a:xfrm>
              <a:off x="4141335" y="6878277"/>
              <a:ext cx="30604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5" name="Line"/>
            <p:cNvSpPr/>
            <p:nvPr/>
          </p:nvSpPr>
          <p:spPr>
            <a:xfrm>
              <a:off x="5257846" y="6324492"/>
              <a:ext cx="340817" cy="714092"/>
            </a:xfrm>
            <a:custGeom>
              <a:avLst/>
              <a:gdLst/>
              <a:ahLst/>
              <a:cxnLst>
                <a:cxn ang="0">
                  <a:pos x="wd2" y="hd2"/>
                </a:cxn>
                <a:cxn ang="5400000">
                  <a:pos x="wd2" y="hd2"/>
                </a:cxn>
                <a:cxn ang="10800000">
                  <a:pos x="wd2" y="hd2"/>
                </a:cxn>
                <a:cxn ang="16200000">
                  <a:pos x="wd2" y="hd2"/>
                </a:cxn>
              </a:cxnLst>
              <a:rect l="0" t="0" r="r" b="b"/>
              <a:pathLst>
                <a:path w="20479" h="21600" fill="norm" stroke="1" extrusionOk="0">
                  <a:moveTo>
                    <a:pt x="14349" y="0"/>
                  </a:moveTo>
                  <a:cubicBezTo>
                    <a:pt x="9971" y="2498"/>
                    <a:pt x="5593" y="4996"/>
                    <a:pt x="2820" y="7714"/>
                  </a:cubicBezTo>
                  <a:cubicBezTo>
                    <a:pt x="47" y="10433"/>
                    <a:pt x="-1121" y="13371"/>
                    <a:pt x="1360" y="15722"/>
                  </a:cubicBezTo>
                  <a:cubicBezTo>
                    <a:pt x="3841" y="18073"/>
                    <a:pt x="9971" y="19837"/>
                    <a:pt x="13765" y="20718"/>
                  </a:cubicBezTo>
                  <a:cubicBezTo>
                    <a:pt x="17560" y="21600"/>
                    <a:pt x="19020" y="21600"/>
                    <a:pt x="20479"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6" name="Line"/>
            <p:cNvSpPr/>
            <p:nvPr/>
          </p:nvSpPr>
          <p:spPr>
            <a:xfrm>
              <a:off x="5814463" y="6394558"/>
              <a:ext cx="323411" cy="493435"/>
            </a:xfrm>
            <a:custGeom>
              <a:avLst/>
              <a:gdLst/>
              <a:ahLst/>
              <a:cxnLst>
                <a:cxn ang="0">
                  <a:pos x="wd2" y="hd2"/>
                </a:cxn>
                <a:cxn ang="5400000">
                  <a:pos x="wd2" y="hd2"/>
                </a:cxn>
                <a:cxn ang="10800000">
                  <a:pos x="wd2" y="hd2"/>
                </a:cxn>
                <a:cxn ang="16200000">
                  <a:pos x="wd2" y="hd2"/>
                </a:cxn>
              </a:cxnLst>
              <a:rect l="0" t="0" r="r" b="b"/>
              <a:pathLst>
                <a:path w="20841" h="21510" fill="norm" stroke="1" extrusionOk="0">
                  <a:moveTo>
                    <a:pt x="5815" y="6475"/>
                  </a:moveTo>
                  <a:cubicBezTo>
                    <a:pt x="4250" y="6686"/>
                    <a:pt x="2684" y="6898"/>
                    <a:pt x="1589" y="6369"/>
                  </a:cubicBezTo>
                  <a:cubicBezTo>
                    <a:pt x="493" y="5839"/>
                    <a:pt x="-133" y="4569"/>
                    <a:pt x="24" y="3510"/>
                  </a:cubicBezTo>
                  <a:cubicBezTo>
                    <a:pt x="180" y="2451"/>
                    <a:pt x="1119" y="1604"/>
                    <a:pt x="3154" y="969"/>
                  </a:cubicBezTo>
                  <a:cubicBezTo>
                    <a:pt x="5189" y="334"/>
                    <a:pt x="8319" y="-90"/>
                    <a:pt x="10511" y="16"/>
                  </a:cubicBezTo>
                  <a:cubicBezTo>
                    <a:pt x="12702" y="122"/>
                    <a:pt x="13954" y="757"/>
                    <a:pt x="14111" y="2769"/>
                  </a:cubicBezTo>
                  <a:cubicBezTo>
                    <a:pt x="14267" y="4781"/>
                    <a:pt x="13328" y="8169"/>
                    <a:pt x="10980" y="11239"/>
                  </a:cubicBezTo>
                  <a:cubicBezTo>
                    <a:pt x="8632" y="14310"/>
                    <a:pt x="4876" y="17063"/>
                    <a:pt x="2528" y="18863"/>
                  </a:cubicBezTo>
                  <a:cubicBezTo>
                    <a:pt x="180" y="20663"/>
                    <a:pt x="-759" y="21510"/>
                    <a:pt x="806" y="21510"/>
                  </a:cubicBezTo>
                  <a:cubicBezTo>
                    <a:pt x="2371" y="21510"/>
                    <a:pt x="6441" y="20663"/>
                    <a:pt x="10198" y="20134"/>
                  </a:cubicBezTo>
                  <a:cubicBezTo>
                    <a:pt x="13954" y="19604"/>
                    <a:pt x="17398" y="19392"/>
                    <a:pt x="20841" y="1918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7" name="Line"/>
            <p:cNvSpPr/>
            <p:nvPr/>
          </p:nvSpPr>
          <p:spPr>
            <a:xfrm>
              <a:off x="6225313" y="6324492"/>
              <a:ext cx="234443" cy="816104"/>
            </a:xfrm>
            <a:custGeom>
              <a:avLst/>
              <a:gdLst/>
              <a:ahLst/>
              <a:cxnLst>
                <a:cxn ang="0">
                  <a:pos x="wd2" y="hd2"/>
                </a:cxn>
                <a:cxn ang="5400000">
                  <a:pos x="wd2" y="hd2"/>
                </a:cxn>
                <a:cxn ang="10800000">
                  <a:pos x="wd2" y="hd2"/>
                </a:cxn>
                <a:cxn ang="16200000">
                  <a:pos x="wd2" y="hd2"/>
                </a:cxn>
              </a:cxnLst>
              <a:rect l="0" t="0" r="r" b="b"/>
              <a:pathLst>
                <a:path w="20849" h="21600" fill="norm" stroke="1" extrusionOk="0">
                  <a:moveTo>
                    <a:pt x="2592" y="0"/>
                  </a:moveTo>
                  <a:cubicBezTo>
                    <a:pt x="4752" y="0"/>
                    <a:pt x="6912" y="0"/>
                    <a:pt x="9504" y="707"/>
                  </a:cubicBezTo>
                  <a:cubicBezTo>
                    <a:pt x="12096" y="1414"/>
                    <a:pt x="15120" y="2829"/>
                    <a:pt x="17496" y="5079"/>
                  </a:cubicBezTo>
                  <a:cubicBezTo>
                    <a:pt x="19872" y="7329"/>
                    <a:pt x="21600" y="10414"/>
                    <a:pt x="20520" y="12921"/>
                  </a:cubicBezTo>
                  <a:cubicBezTo>
                    <a:pt x="19440" y="15429"/>
                    <a:pt x="15552" y="17357"/>
                    <a:pt x="11664" y="18707"/>
                  </a:cubicBezTo>
                  <a:cubicBezTo>
                    <a:pt x="7776" y="20057"/>
                    <a:pt x="3888" y="2082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8" name="Line"/>
            <p:cNvSpPr/>
            <p:nvPr/>
          </p:nvSpPr>
          <p:spPr>
            <a:xfrm>
              <a:off x="7313773" y="6207906"/>
              <a:ext cx="325149" cy="932690"/>
            </a:xfrm>
            <a:custGeom>
              <a:avLst/>
              <a:gdLst/>
              <a:ahLst/>
              <a:cxnLst>
                <a:cxn ang="0">
                  <a:pos x="wd2" y="hd2"/>
                </a:cxn>
                <a:cxn ang="5400000">
                  <a:pos x="wd2" y="hd2"/>
                </a:cxn>
                <a:cxn ang="10800000">
                  <a:pos x="wd2" y="hd2"/>
                </a:cxn>
                <a:cxn ang="16200000">
                  <a:pos x="wd2" y="hd2"/>
                </a:cxn>
              </a:cxnLst>
              <a:rect l="0" t="0" r="r" b="b"/>
              <a:pathLst>
                <a:path w="20654" h="21600" fill="norm" stroke="1" extrusionOk="0">
                  <a:moveTo>
                    <a:pt x="20654" y="0"/>
                  </a:moveTo>
                  <a:cubicBezTo>
                    <a:pt x="17568" y="675"/>
                    <a:pt x="14483" y="1350"/>
                    <a:pt x="10625" y="3150"/>
                  </a:cubicBezTo>
                  <a:cubicBezTo>
                    <a:pt x="6768" y="4950"/>
                    <a:pt x="2140" y="7875"/>
                    <a:pt x="597" y="10688"/>
                  </a:cubicBezTo>
                  <a:cubicBezTo>
                    <a:pt x="-946" y="13500"/>
                    <a:pt x="597" y="16200"/>
                    <a:pt x="4145" y="18000"/>
                  </a:cubicBezTo>
                  <a:cubicBezTo>
                    <a:pt x="7694" y="19800"/>
                    <a:pt x="13248" y="20700"/>
                    <a:pt x="18803"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79" name="Line"/>
            <p:cNvSpPr/>
            <p:nvPr/>
          </p:nvSpPr>
          <p:spPr>
            <a:xfrm>
              <a:off x="8093193" y="6047600"/>
              <a:ext cx="401636" cy="524639"/>
            </a:xfrm>
            <a:custGeom>
              <a:avLst/>
              <a:gdLst/>
              <a:ahLst/>
              <a:cxnLst>
                <a:cxn ang="0">
                  <a:pos x="wd2" y="hd2"/>
                </a:cxn>
                <a:cxn ang="5400000">
                  <a:pos x="wd2" y="hd2"/>
                </a:cxn>
                <a:cxn ang="10800000">
                  <a:pos x="wd2" y="hd2"/>
                </a:cxn>
                <a:cxn ang="16200000">
                  <a:pos x="wd2" y="hd2"/>
                </a:cxn>
              </a:cxnLst>
              <a:rect l="0" t="0" r="r" b="b"/>
              <a:pathLst>
                <a:path w="21260" h="21600" fill="norm" stroke="1" extrusionOk="0">
                  <a:moveTo>
                    <a:pt x="8354" y="0"/>
                  </a:moveTo>
                  <a:cubicBezTo>
                    <a:pt x="6297" y="2800"/>
                    <a:pt x="4239" y="5600"/>
                    <a:pt x="2825" y="7700"/>
                  </a:cubicBezTo>
                  <a:cubicBezTo>
                    <a:pt x="1411" y="9800"/>
                    <a:pt x="639" y="11200"/>
                    <a:pt x="254" y="12400"/>
                  </a:cubicBezTo>
                  <a:cubicBezTo>
                    <a:pt x="-132" y="13600"/>
                    <a:pt x="-132" y="14600"/>
                    <a:pt x="639" y="15100"/>
                  </a:cubicBezTo>
                  <a:cubicBezTo>
                    <a:pt x="1411" y="15600"/>
                    <a:pt x="2954" y="15600"/>
                    <a:pt x="5654" y="15300"/>
                  </a:cubicBezTo>
                  <a:cubicBezTo>
                    <a:pt x="8354" y="15000"/>
                    <a:pt x="12211" y="14400"/>
                    <a:pt x="14782" y="14000"/>
                  </a:cubicBezTo>
                  <a:cubicBezTo>
                    <a:pt x="17354" y="13600"/>
                    <a:pt x="18639" y="13400"/>
                    <a:pt x="19668" y="12700"/>
                  </a:cubicBezTo>
                  <a:cubicBezTo>
                    <a:pt x="20697" y="12000"/>
                    <a:pt x="21468" y="10800"/>
                    <a:pt x="21211" y="10100"/>
                  </a:cubicBezTo>
                  <a:cubicBezTo>
                    <a:pt x="20954" y="9400"/>
                    <a:pt x="19668" y="9200"/>
                    <a:pt x="18639" y="9500"/>
                  </a:cubicBezTo>
                  <a:cubicBezTo>
                    <a:pt x="17611" y="9800"/>
                    <a:pt x="16839" y="10600"/>
                    <a:pt x="16197" y="12400"/>
                  </a:cubicBezTo>
                  <a:cubicBezTo>
                    <a:pt x="15554" y="14200"/>
                    <a:pt x="15039" y="17000"/>
                    <a:pt x="15297" y="18700"/>
                  </a:cubicBezTo>
                  <a:cubicBezTo>
                    <a:pt x="15554" y="20400"/>
                    <a:pt x="16582" y="21000"/>
                    <a:pt x="17611"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0" name="Line"/>
            <p:cNvSpPr/>
            <p:nvPr/>
          </p:nvSpPr>
          <p:spPr>
            <a:xfrm>
              <a:off x="8666904" y="6142120"/>
              <a:ext cx="291696" cy="266032"/>
            </a:xfrm>
            <a:custGeom>
              <a:avLst/>
              <a:gdLst/>
              <a:ahLst/>
              <a:cxnLst>
                <a:cxn ang="0">
                  <a:pos x="wd2" y="hd2"/>
                </a:cxn>
                <a:cxn ang="5400000">
                  <a:pos x="wd2" y="hd2"/>
                </a:cxn>
                <a:cxn ang="10800000">
                  <a:pos x="wd2" y="hd2"/>
                </a:cxn>
                <a:cxn ang="16200000">
                  <a:pos x="wd2" y="hd2"/>
                </a:cxn>
              </a:cxnLst>
              <a:rect l="0" t="0" r="r" b="b"/>
              <a:pathLst>
                <a:path w="20920" h="21123" fill="norm" stroke="1" extrusionOk="0">
                  <a:moveTo>
                    <a:pt x="7798" y="2910"/>
                  </a:moveTo>
                  <a:cubicBezTo>
                    <a:pt x="6753" y="1367"/>
                    <a:pt x="5708" y="-176"/>
                    <a:pt x="4488" y="17"/>
                  </a:cubicBezTo>
                  <a:cubicBezTo>
                    <a:pt x="3269" y="210"/>
                    <a:pt x="1875" y="2138"/>
                    <a:pt x="1004" y="5224"/>
                  </a:cubicBezTo>
                  <a:cubicBezTo>
                    <a:pt x="133" y="8310"/>
                    <a:pt x="-215" y="12553"/>
                    <a:pt x="133" y="15445"/>
                  </a:cubicBezTo>
                  <a:cubicBezTo>
                    <a:pt x="482" y="18338"/>
                    <a:pt x="1527" y="19881"/>
                    <a:pt x="3791" y="20653"/>
                  </a:cubicBezTo>
                  <a:cubicBezTo>
                    <a:pt x="6056" y="21424"/>
                    <a:pt x="9540" y="21424"/>
                    <a:pt x="12675" y="19303"/>
                  </a:cubicBezTo>
                  <a:cubicBezTo>
                    <a:pt x="15811" y="17181"/>
                    <a:pt x="18598" y="12938"/>
                    <a:pt x="19991" y="9853"/>
                  </a:cubicBezTo>
                  <a:cubicBezTo>
                    <a:pt x="21385" y="6767"/>
                    <a:pt x="21385" y="4838"/>
                    <a:pt x="18772" y="3488"/>
                  </a:cubicBezTo>
                  <a:cubicBezTo>
                    <a:pt x="16159" y="2138"/>
                    <a:pt x="10933" y="1367"/>
                    <a:pt x="5708" y="59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1" name="Line"/>
            <p:cNvSpPr/>
            <p:nvPr/>
          </p:nvSpPr>
          <p:spPr>
            <a:xfrm>
              <a:off x="8061545" y="6645104"/>
              <a:ext cx="1034704" cy="582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58" y="21600"/>
                    <a:pt x="8315" y="21600"/>
                    <a:pt x="11915" y="18000"/>
                  </a:cubicBezTo>
                  <a:cubicBezTo>
                    <a:pt x="15515" y="14400"/>
                    <a:pt x="18558"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2" name="Line"/>
            <p:cNvSpPr/>
            <p:nvPr/>
          </p:nvSpPr>
          <p:spPr>
            <a:xfrm>
              <a:off x="8236309" y="6849130"/>
              <a:ext cx="346839" cy="451773"/>
            </a:xfrm>
            <a:custGeom>
              <a:avLst/>
              <a:gdLst/>
              <a:ahLst/>
              <a:cxnLst>
                <a:cxn ang="0">
                  <a:pos x="wd2" y="hd2"/>
                </a:cxn>
                <a:cxn ang="5400000">
                  <a:pos x="wd2" y="hd2"/>
                </a:cxn>
                <a:cxn ang="10800000">
                  <a:pos x="wd2" y="hd2"/>
                </a:cxn>
                <a:cxn ang="16200000">
                  <a:pos x="wd2" y="hd2"/>
                </a:cxn>
              </a:cxnLst>
              <a:rect l="0" t="0" r="r" b="b"/>
              <a:pathLst>
                <a:path w="21126" h="21600" fill="norm" stroke="1" extrusionOk="0">
                  <a:moveTo>
                    <a:pt x="7996" y="0"/>
                  </a:moveTo>
                  <a:cubicBezTo>
                    <a:pt x="6221" y="2323"/>
                    <a:pt x="4445" y="4645"/>
                    <a:pt x="3262" y="6387"/>
                  </a:cubicBezTo>
                  <a:cubicBezTo>
                    <a:pt x="2078" y="8129"/>
                    <a:pt x="1486" y="9290"/>
                    <a:pt x="895" y="10568"/>
                  </a:cubicBezTo>
                  <a:cubicBezTo>
                    <a:pt x="303" y="11845"/>
                    <a:pt x="-289" y="13239"/>
                    <a:pt x="155" y="13935"/>
                  </a:cubicBezTo>
                  <a:cubicBezTo>
                    <a:pt x="599" y="14632"/>
                    <a:pt x="2078" y="14632"/>
                    <a:pt x="5037" y="14400"/>
                  </a:cubicBezTo>
                  <a:cubicBezTo>
                    <a:pt x="7996" y="14168"/>
                    <a:pt x="12434" y="13703"/>
                    <a:pt x="15393" y="13355"/>
                  </a:cubicBezTo>
                  <a:cubicBezTo>
                    <a:pt x="18352" y="13006"/>
                    <a:pt x="19832" y="12774"/>
                    <a:pt x="20571" y="12077"/>
                  </a:cubicBezTo>
                  <a:cubicBezTo>
                    <a:pt x="21311" y="11381"/>
                    <a:pt x="21311" y="10219"/>
                    <a:pt x="20571" y="9523"/>
                  </a:cubicBezTo>
                  <a:cubicBezTo>
                    <a:pt x="19832" y="8826"/>
                    <a:pt x="18352" y="8594"/>
                    <a:pt x="17169" y="9058"/>
                  </a:cubicBezTo>
                  <a:cubicBezTo>
                    <a:pt x="15985" y="9523"/>
                    <a:pt x="15097" y="10684"/>
                    <a:pt x="14506" y="11845"/>
                  </a:cubicBezTo>
                  <a:cubicBezTo>
                    <a:pt x="13914" y="13006"/>
                    <a:pt x="13618" y="14168"/>
                    <a:pt x="13322" y="15677"/>
                  </a:cubicBezTo>
                  <a:cubicBezTo>
                    <a:pt x="13026" y="17187"/>
                    <a:pt x="12730" y="19045"/>
                    <a:pt x="13322" y="20090"/>
                  </a:cubicBezTo>
                  <a:cubicBezTo>
                    <a:pt x="13914" y="21135"/>
                    <a:pt x="15393" y="21368"/>
                    <a:pt x="16873"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3" name="Line"/>
            <p:cNvSpPr/>
            <p:nvPr/>
          </p:nvSpPr>
          <p:spPr>
            <a:xfrm>
              <a:off x="8698222" y="6907424"/>
              <a:ext cx="300160" cy="288860"/>
            </a:xfrm>
            <a:custGeom>
              <a:avLst/>
              <a:gdLst/>
              <a:ahLst/>
              <a:cxnLst>
                <a:cxn ang="0">
                  <a:pos x="wd2" y="hd2"/>
                </a:cxn>
                <a:cxn ang="5400000">
                  <a:pos x="wd2" y="hd2"/>
                </a:cxn>
                <a:cxn ang="10800000">
                  <a:pos x="wd2" y="hd2"/>
                </a:cxn>
                <a:cxn ang="16200000">
                  <a:pos x="wd2" y="hd2"/>
                </a:cxn>
              </a:cxnLst>
              <a:rect l="0" t="0" r="r" b="b"/>
              <a:pathLst>
                <a:path w="20533" h="21056" fill="norm" stroke="1" extrusionOk="0">
                  <a:moveTo>
                    <a:pt x="18255" y="3187"/>
                  </a:moveTo>
                  <a:cubicBezTo>
                    <a:pt x="16926" y="2125"/>
                    <a:pt x="15597" y="1062"/>
                    <a:pt x="13271" y="1239"/>
                  </a:cubicBezTo>
                  <a:cubicBezTo>
                    <a:pt x="10944" y="1416"/>
                    <a:pt x="7621" y="2833"/>
                    <a:pt x="5129" y="5311"/>
                  </a:cubicBezTo>
                  <a:cubicBezTo>
                    <a:pt x="2637" y="7790"/>
                    <a:pt x="975" y="11331"/>
                    <a:pt x="311" y="13987"/>
                  </a:cubicBezTo>
                  <a:cubicBezTo>
                    <a:pt x="-354" y="16643"/>
                    <a:pt x="-22" y="18413"/>
                    <a:pt x="1972" y="19652"/>
                  </a:cubicBezTo>
                  <a:cubicBezTo>
                    <a:pt x="3966" y="20892"/>
                    <a:pt x="7621" y="21600"/>
                    <a:pt x="11277" y="20538"/>
                  </a:cubicBezTo>
                  <a:cubicBezTo>
                    <a:pt x="14932" y="19475"/>
                    <a:pt x="18588" y="16643"/>
                    <a:pt x="19917" y="13456"/>
                  </a:cubicBezTo>
                  <a:cubicBezTo>
                    <a:pt x="21246" y="10269"/>
                    <a:pt x="20249" y="6728"/>
                    <a:pt x="18588" y="4426"/>
                  </a:cubicBezTo>
                  <a:cubicBezTo>
                    <a:pt x="16926" y="2125"/>
                    <a:pt x="14600" y="1062"/>
                    <a:pt x="12274"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4" name="Line"/>
            <p:cNvSpPr/>
            <p:nvPr/>
          </p:nvSpPr>
          <p:spPr>
            <a:xfrm>
              <a:off x="9256554" y="5974734"/>
              <a:ext cx="357531" cy="1136716"/>
            </a:xfrm>
            <a:custGeom>
              <a:avLst/>
              <a:gdLst/>
              <a:ahLst/>
              <a:cxnLst>
                <a:cxn ang="0">
                  <a:pos x="wd2" y="hd2"/>
                </a:cxn>
                <a:cxn ang="5400000">
                  <a:pos x="wd2" y="hd2"/>
                </a:cxn>
                <a:cxn ang="10800000">
                  <a:pos x="wd2" y="hd2"/>
                </a:cxn>
                <a:cxn ang="16200000">
                  <a:pos x="wd2" y="hd2"/>
                </a:cxn>
              </a:cxnLst>
              <a:rect l="0" t="0" r="r" b="b"/>
              <a:pathLst>
                <a:path w="21197" h="21600" fill="norm" stroke="1" extrusionOk="0">
                  <a:moveTo>
                    <a:pt x="2592" y="0"/>
                  </a:moveTo>
                  <a:cubicBezTo>
                    <a:pt x="4608" y="0"/>
                    <a:pt x="6624" y="0"/>
                    <a:pt x="8928" y="462"/>
                  </a:cubicBezTo>
                  <a:cubicBezTo>
                    <a:pt x="11232" y="923"/>
                    <a:pt x="13824" y="1846"/>
                    <a:pt x="16128" y="3692"/>
                  </a:cubicBezTo>
                  <a:cubicBezTo>
                    <a:pt x="18432" y="5538"/>
                    <a:pt x="20448" y="8308"/>
                    <a:pt x="21024" y="10615"/>
                  </a:cubicBezTo>
                  <a:cubicBezTo>
                    <a:pt x="21600" y="12923"/>
                    <a:pt x="20736" y="14769"/>
                    <a:pt x="18432" y="16385"/>
                  </a:cubicBezTo>
                  <a:cubicBezTo>
                    <a:pt x="16128" y="18000"/>
                    <a:pt x="12384" y="19385"/>
                    <a:pt x="9072" y="20215"/>
                  </a:cubicBezTo>
                  <a:cubicBezTo>
                    <a:pt x="5760" y="21046"/>
                    <a:pt x="2880" y="2132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5" name="Line"/>
            <p:cNvSpPr/>
            <p:nvPr/>
          </p:nvSpPr>
          <p:spPr>
            <a:xfrm>
              <a:off x="10058084" y="6426505"/>
              <a:ext cx="320612"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564" y="0"/>
                    <a:pt x="11127" y="0"/>
                    <a:pt x="14727" y="3600"/>
                  </a:cubicBezTo>
                  <a:cubicBezTo>
                    <a:pt x="18327" y="7200"/>
                    <a:pt x="19964"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6" name="Line"/>
            <p:cNvSpPr/>
            <p:nvPr/>
          </p:nvSpPr>
          <p:spPr>
            <a:xfrm>
              <a:off x="10101803" y="6557665"/>
              <a:ext cx="32061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7" name="Line"/>
            <p:cNvSpPr/>
            <p:nvPr/>
          </p:nvSpPr>
          <p:spPr>
            <a:xfrm>
              <a:off x="10752547" y="6100297"/>
              <a:ext cx="485973" cy="622292"/>
            </a:xfrm>
            <a:custGeom>
              <a:avLst/>
              <a:gdLst/>
              <a:ahLst/>
              <a:cxnLst>
                <a:cxn ang="0">
                  <a:pos x="wd2" y="hd2"/>
                </a:cxn>
                <a:cxn ang="5400000">
                  <a:pos x="wd2" y="hd2"/>
                </a:cxn>
                <a:cxn ang="10800000">
                  <a:pos x="wd2" y="hd2"/>
                </a:cxn>
                <a:cxn ang="16200000">
                  <a:pos x="wd2" y="hd2"/>
                </a:cxn>
              </a:cxnLst>
              <a:rect l="0" t="0" r="r" b="b"/>
              <a:pathLst>
                <a:path w="21395" h="21285" fill="norm" stroke="1" extrusionOk="0">
                  <a:moveTo>
                    <a:pt x="5997" y="8665"/>
                  </a:moveTo>
                  <a:cubicBezTo>
                    <a:pt x="5355" y="7834"/>
                    <a:pt x="4714" y="7004"/>
                    <a:pt x="4928" y="5757"/>
                  </a:cubicBezTo>
                  <a:cubicBezTo>
                    <a:pt x="5142" y="4511"/>
                    <a:pt x="6211" y="2850"/>
                    <a:pt x="7922" y="1687"/>
                  </a:cubicBezTo>
                  <a:cubicBezTo>
                    <a:pt x="9633" y="524"/>
                    <a:pt x="11985" y="-141"/>
                    <a:pt x="13910" y="25"/>
                  </a:cubicBezTo>
                  <a:cubicBezTo>
                    <a:pt x="15835" y="191"/>
                    <a:pt x="17332" y="1188"/>
                    <a:pt x="16797" y="4013"/>
                  </a:cubicBezTo>
                  <a:cubicBezTo>
                    <a:pt x="16262" y="6837"/>
                    <a:pt x="13696" y="11490"/>
                    <a:pt x="11023" y="14647"/>
                  </a:cubicBezTo>
                  <a:cubicBezTo>
                    <a:pt x="8349" y="17804"/>
                    <a:pt x="5569" y="19465"/>
                    <a:pt x="3644" y="20379"/>
                  </a:cubicBezTo>
                  <a:cubicBezTo>
                    <a:pt x="1720" y="21293"/>
                    <a:pt x="650" y="21459"/>
                    <a:pt x="223" y="21127"/>
                  </a:cubicBezTo>
                  <a:cubicBezTo>
                    <a:pt x="-205" y="20794"/>
                    <a:pt x="9" y="19964"/>
                    <a:pt x="650" y="19382"/>
                  </a:cubicBezTo>
                  <a:cubicBezTo>
                    <a:pt x="1292" y="18801"/>
                    <a:pt x="2361" y="18468"/>
                    <a:pt x="3965" y="18551"/>
                  </a:cubicBezTo>
                  <a:cubicBezTo>
                    <a:pt x="5569" y="18634"/>
                    <a:pt x="7708" y="19133"/>
                    <a:pt x="9846" y="19548"/>
                  </a:cubicBezTo>
                  <a:cubicBezTo>
                    <a:pt x="11985" y="19964"/>
                    <a:pt x="14124" y="20296"/>
                    <a:pt x="16048" y="19631"/>
                  </a:cubicBezTo>
                  <a:cubicBezTo>
                    <a:pt x="17973" y="18967"/>
                    <a:pt x="19684" y="17305"/>
                    <a:pt x="21395" y="1564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8" name="Line"/>
            <p:cNvSpPr/>
            <p:nvPr/>
          </p:nvSpPr>
          <p:spPr>
            <a:xfrm>
              <a:off x="11719436" y="5056618"/>
              <a:ext cx="276895" cy="3060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689" name="Line"/>
            <p:cNvSpPr/>
            <p:nvPr/>
          </p:nvSpPr>
          <p:spPr>
            <a:xfrm>
              <a:off x="14269760" y="3919902"/>
              <a:ext cx="139092" cy="932690"/>
            </a:xfrm>
            <a:custGeom>
              <a:avLst/>
              <a:gdLst/>
              <a:ahLst/>
              <a:cxnLst>
                <a:cxn ang="0">
                  <a:pos x="wd2" y="hd2"/>
                </a:cxn>
                <a:cxn ang="5400000">
                  <a:pos x="wd2" y="hd2"/>
                </a:cxn>
                <a:cxn ang="10800000">
                  <a:pos x="wd2" y="hd2"/>
                </a:cxn>
                <a:cxn ang="16200000">
                  <a:pos x="wd2" y="hd2"/>
                </a:cxn>
              </a:cxnLst>
              <a:rect l="0" t="0" r="r" b="b"/>
              <a:pathLst>
                <a:path w="21327" h="21600" fill="norm" stroke="1" extrusionOk="0">
                  <a:moveTo>
                    <a:pt x="0" y="0"/>
                  </a:moveTo>
                  <a:cubicBezTo>
                    <a:pt x="5959" y="3263"/>
                    <a:pt x="11917" y="6525"/>
                    <a:pt x="15641" y="9844"/>
                  </a:cubicBezTo>
                  <a:cubicBezTo>
                    <a:pt x="19365" y="13163"/>
                    <a:pt x="20855" y="16538"/>
                    <a:pt x="21228" y="18506"/>
                  </a:cubicBezTo>
                  <a:cubicBezTo>
                    <a:pt x="21600" y="20475"/>
                    <a:pt x="20855" y="21038"/>
                    <a:pt x="2011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0" name="Line"/>
            <p:cNvSpPr/>
            <p:nvPr/>
          </p:nvSpPr>
          <p:spPr>
            <a:xfrm>
              <a:off x="14229359" y="3825783"/>
              <a:ext cx="473260" cy="429305"/>
            </a:xfrm>
            <a:custGeom>
              <a:avLst/>
              <a:gdLst/>
              <a:ahLst/>
              <a:cxnLst>
                <a:cxn ang="0">
                  <a:pos x="wd2" y="hd2"/>
                </a:cxn>
                <a:cxn ang="5400000">
                  <a:pos x="wd2" y="hd2"/>
                </a:cxn>
                <a:cxn ang="10800000">
                  <a:pos x="wd2" y="hd2"/>
                </a:cxn>
                <a:cxn ang="16200000">
                  <a:pos x="wd2" y="hd2"/>
                </a:cxn>
              </a:cxnLst>
              <a:rect l="0" t="0" r="r" b="b"/>
              <a:pathLst>
                <a:path w="21256" h="21448" fill="norm" stroke="1" extrusionOk="0">
                  <a:moveTo>
                    <a:pt x="3778" y="11255"/>
                  </a:moveTo>
                  <a:cubicBezTo>
                    <a:pt x="2469" y="8828"/>
                    <a:pt x="1160" y="6401"/>
                    <a:pt x="506" y="4581"/>
                  </a:cubicBezTo>
                  <a:cubicBezTo>
                    <a:pt x="-149" y="2760"/>
                    <a:pt x="-149" y="1547"/>
                    <a:pt x="396" y="819"/>
                  </a:cubicBezTo>
                  <a:cubicBezTo>
                    <a:pt x="942" y="91"/>
                    <a:pt x="2033" y="-152"/>
                    <a:pt x="4978" y="91"/>
                  </a:cubicBezTo>
                  <a:cubicBezTo>
                    <a:pt x="7924" y="333"/>
                    <a:pt x="12724" y="1061"/>
                    <a:pt x="15996" y="2154"/>
                  </a:cubicBezTo>
                  <a:cubicBezTo>
                    <a:pt x="19269" y="3246"/>
                    <a:pt x="21015" y="4702"/>
                    <a:pt x="21233" y="6765"/>
                  </a:cubicBezTo>
                  <a:cubicBezTo>
                    <a:pt x="21451" y="8828"/>
                    <a:pt x="20142" y="11497"/>
                    <a:pt x="17087" y="14046"/>
                  </a:cubicBezTo>
                  <a:cubicBezTo>
                    <a:pt x="14033" y="16594"/>
                    <a:pt x="9233" y="19021"/>
                    <a:pt x="4433" y="21448"/>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1" name="Line"/>
            <p:cNvSpPr/>
            <p:nvPr/>
          </p:nvSpPr>
          <p:spPr>
            <a:xfrm>
              <a:off x="14808971" y="4381389"/>
              <a:ext cx="233173" cy="19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50" y="10800"/>
                    <a:pt x="9900" y="0"/>
                    <a:pt x="13500" y="0"/>
                  </a:cubicBezTo>
                  <a:cubicBezTo>
                    <a:pt x="17100" y="0"/>
                    <a:pt x="19350" y="108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2" name="Line"/>
            <p:cNvSpPr/>
            <p:nvPr/>
          </p:nvSpPr>
          <p:spPr>
            <a:xfrm>
              <a:off x="14808971" y="4473687"/>
              <a:ext cx="291467"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3" name="Line"/>
            <p:cNvSpPr/>
            <p:nvPr/>
          </p:nvSpPr>
          <p:spPr>
            <a:xfrm>
              <a:off x="15513345" y="3926986"/>
              <a:ext cx="403196" cy="575848"/>
            </a:xfrm>
            <a:custGeom>
              <a:avLst/>
              <a:gdLst/>
              <a:ahLst/>
              <a:cxnLst>
                <a:cxn ang="0">
                  <a:pos x="wd2" y="hd2"/>
                </a:cxn>
                <a:cxn ang="5400000">
                  <a:pos x="wd2" y="hd2"/>
                </a:cxn>
                <a:cxn ang="10800000">
                  <a:pos x="wd2" y="hd2"/>
                </a:cxn>
                <a:cxn ang="16200000">
                  <a:pos x="wd2" y="hd2"/>
                </a:cxn>
              </a:cxnLst>
              <a:rect l="0" t="0" r="r" b="b"/>
              <a:pathLst>
                <a:path w="21600" h="21517" fill="norm" stroke="1" extrusionOk="0">
                  <a:moveTo>
                    <a:pt x="3643" y="10082"/>
                  </a:moveTo>
                  <a:cubicBezTo>
                    <a:pt x="2863" y="9356"/>
                    <a:pt x="2082" y="8630"/>
                    <a:pt x="2342" y="7177"/>
                  </a:cubicBezTo>
                  <a:cubicBezTo>
                    <a:pt x="2602" y="5725"/>
                    <a:pt x="3904" y="3547"/>
                    <a:pt x="5855" y="2095"/>
                  </a:cubicBezTo>
                  <a:cubicBezTo>
                    <a:pt x="7807" y="643"/>
                    <a:pt x="10410" y="-83"/>
                    <a:pt x="12752" y="8"/>
                  </a:cubicBezTo>
                  <a:cubicBezTo>
                    <a:pt x="15094" y="99"/>
                    <a:pt x="17176" y="1006"/>
                    <a:pt x="17176" y="3456"/>
                  </a:cubicBezTo>
                  <a:cubicBezTo>
                    <a:pt x="17176" y="5907"/>
                    <a:pt x="15094" y="9900"/>
                    <a:pt x="12231" y="12986"/>
                  </a:cubicBezTo>
                  <a:cubicBezTo>
                    <a:pt x="9369" y="16072"/>
                    <a:pt x="5725" y="18250"/>
                    <a:pt x="3383" y="19611"/>
                  </a:cubicBezTo>
                  <a:cubicBezTo>
                    <a:pt x="1041" y="20972"/>
                    <a:pt x="0" y="21517"/>
                    <a:pt x="0" y="21517"/>
                  </a:cubicBezTo>
                  <a:cubicBezTo>
                    <a:pt x="0" y="21517"/>
                    <a:pt x="1041" y="20972"/>
                    <a:pt x="4814" y="20246"/>
                  </a:cubicBezTo>
                  <a:cubicBezTo>
                    <a:pt x="8588" y="19520"/>
                    <a:pt x="15094" y="18613"/>
                    <a:pt x="21600" y="1770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4" name="Line"/>
            <p:cNvSpPr/>
            <p:nvPr/>
          </p:nvSpPr>
          <p:spPr>
            <a:xfrm>
              <a:off x="15971616" y="4069422"/>
              <a:ext cx="304375" cy="273519"/>
            </a:xfrm>
            <a:custGeom>
              <a:avLst/>
              <a:gdLst/>
              <a:ahLst/>
              <a:cxnLst>
                <a:cxn ang="0">
                  <a:pos x="wd2" y="hd2"/>
                </a:cxn>
                <a:cxn ang="5400000">
                  <a:pos x="wd2" y="hd2"/>
                </a:cxn>
                <a:cxn ang="10800000">
                  <a:pos x="wd2" y="hd2"/>
                </a:cxn>
                <a:cxn ang="16200000">
                  <a:pos x="wd2" y="hd2"/>
                </a:cxn>
              </a:cxnLst>
              <a:rect l="0" t="0" r="r" b="b"/>
              <a:pathLst>
                <a:path w="20821" h="20969" fill="norm" stroke="1" extrusionOk="0">
                  <a:moveTo>
                    <a:pt x="17167" y="5296"/>
                  </a:moveTo>
                  <a:cubicBezTo>
                    <a:pt x="17167" y="3434"/>
                    <a:pt x="17167" y="1572"/>
                    <a:pt x="16004" y="641"/>
                  </a:cubicBezTo>
                  <a:cubicBezTo>
                    <a:pt x="14841" y="-290"/>
                    <a:pt x="12515" y="-290"/>
                    <a:pt x="9690" y="1200"/>
                  </a:cubicBezTo>
                  <a:cubicBezTo>
                    <a:pt x="6866" y="2689"/>
                    <a:pt x="3543" y="5669"/>
                    <a:pt x="1715" y="8275"/>
                  </a:cubicBezTo>
                  <a:cubicBezTo>
                    <a:pt x="-113" y="10882"/>
                    <a:pt x="-445" y="13117"/>
                    <a:pt x="552" y="15724"/>
                  </a:cubicBezTo>
                  <a:cubicBezTo>
                    <a:pt x="1549" y="18331"/>
                    <a:pt x="3875" y="21310"/>
                    <a:pt x="7530" y="20938"/>
                  </a:cubicBezTo>
                  <a:cubicBezTo>
                    <a:pt x="11186" y="20565"/>
                    <a:pt x="16170" y="16841"/>
                    <a:pt x="18663" y="13676"/>
                  </a:cubicBezTo>
                  <a:cubicBezTo>
                    <a:pt x="21155" y="10510"/>
                    <a:pt x="21155" y="7903"/>
                    <a:pt x="20324" y="6413"/>
                  </a:cubicBezTo>
                  <a:cubicBezTo>
                    <a:pt x="19493" y="4924"/>
                    <a:pt x="17832" y="4551"/>
                    <a:pt x="16004" y="4738"/>
                  </a:cubicBezTo>
                  <a:cubicBezTo>
                    <a:pt x="14176" y="4924"/>
                    <a:pt x="12183" y="5669"/>
                    <a:pt x="10189" y="641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5" name="Line"/>
            <p:cNvSpPr/>
            <p:nvPr/>
          </p:nvSpPr>
          <p:spPr>
            <a:xfrm>
              <a:off x="16586911" y="3949049"/>
              <a:ext cx="45012" cy="437199"/>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0" y="0"/>
                  </a:moveTo>
                  <a:cubicBezTo>
                    <a:pt x="8640" y="5760"/>
                    <a:pt x="17280" y="11520"/>
                    <a:pt x="19440" y="15120"/>
                  </a:cubicBezTo>
                  <a:cubicBezTo>
                    <a:pt x="21600" y="18720"/>
                    <a:pt x="17280" y="20160"/>
                    <a:pt x="1296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6" name="Line"/>
            <p:cNvSpPr/>
            <p:nvPr/>
          </p:nvSpPr>
          <p:spPr>
            <a:xfrm>
              <a:off x="16455751" y="4153074"/>
              <a:ext cx="306040" cy="582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029" y="14400"/>
                    <a:pt x="2057" y="7200"/>
                    <a:pt x="5657" y="3600"/>
                  </a:cubicBezTo>
                  <a:cubicBezTo>
                    <a:pt x="9257" y="0"/>
                    <a:pt x="15429" y="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7" name="Line"/>
            <p:cNvSpPr/>
            <p:nvPr/>
          </p:nvSpPr>
          <p:spPr>
            <a:xfrm>
              <a:off x="17082401" y="3672156"/>
              <a:ext cx="1" cy="40805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8" name="Line"/>
            <p:cNvSpPr/>
            <p:nvPr/>
          </p:nvSpPr>
          <p:spPr>
            <a:xfrm>
              <a:off x="16936669" y="3934475"/>
              <a:ext cx="437199" cy="480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80" y="5236"/>
                    <a:pt x="10560" y="10473"/>
                    <a:pt x="6960" y="14073"/>
                  </a:cubicBezTo>
                  <a:cubicBezTo>
                    <a:pt x="3360" y="17673"/>
                    <a:pt x="1680" y="19636"/>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99" name="Line"/>
            <p:cNvSpPr/>
            <p:nvPr/>
          </p:nvSpPr>
          <p:spPr>
            <a:xfrm>
              <a:off x="17118633" y="4317310"/>
              <a:ext cx="240662" cy="372663"/>
            </a:xfrm>
            <a:custGeom>
              <a:avLst/>
              <a:gdLst/>
              <a:ahLst/>
              <a:cxnLst>
                <a:cxn ang="0">
                  <a:pos x="wd2" y="hd2"/>
                </a:cxn>
                <a:cxn ang="5400000">
                  <a:pos x="wd2" y="hd2"/>
                </a:cxn>
                <a:cxn ang="10800000">
                  <a:pos x="wd2" y="hd2"/>
                </a:cxn>
                <a:cxn ang="16200000">
                  <a:pos x="wd2" y="hd2"/>
                </a:cxn>
              </a:cxnLst>
              <a:rect l="0" t="0" r="r" b="b"/>
              <a:pathLst>
                <a:path w="21402" h="21244" fill="norm" stroke="1" extrusionOk="0">
                  <a:moveTo>
                    <a:pt x="666" y="5591"/>
                  </a:moveTo>
                  <a:cubicBezTo>
                    <a:pt x="4986" y="3653"/>
                    <a:pt x="9306" y="1714"/>
                    <a:pt x="12546" y="745"/>
                  </a:cubicBezTo>
                  <a:cubicBezTo>
                    <a:pt x="15786" y="-224"/>
                    <a:pt x="17946" y="-224"/>
                    <a:pt x="19242" y="607"/>
                  </a:cubicBezTo>
                  <a:cubicBezTo>
                    <a:pt x="20538" y="1438"/>
                    <a:pt x="20970" y="3099"/>
                    <a:pt x="18162" y="6007"/>
                  </a:cubicBezTo>
                  <a:cubicBezTo>
                    <a:pt x="15354" y="8914"/>
                    <a:pt x="9306" y="13068"/>
                    <a:pt x="5418" y="15838"/>
                  </a:cubicBezTo>
                  <a:cubicBezTo>
                    <a:pt x="1530" y="18607"/>
                    <a:pt x="-198" y="19991"/>
                    <a:pt x="18" y="20684"/>
                  </a:cubicBezTo>
                  <a:cubicBezTo>
                    <a:pt x="234" y="21376"/>
                    <a:pt x="2394" y="21376"/>
                    <a:pt x="6282" y="20961"/>
                  </a:cubicBezTo>
                  <a:cubicBezTo>
                    <a:pt x="10170" y="20545"/>
                    <a:pt x="15786" y="19714"/>
                    <a:pt x="21402" y="18884"/>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0" name="Line"/>
            <p:cNvSpPr/>
            <p:nvPr/>
          </p:nvSpPr>
          <p:spPr>
            <a:xfrm>
              <a:off x="17606427" y="3699058"/>
              <a:ext cx="460223" cy="557653"/>
            </a:xfrm>
            <a:custGeom>
              <a:avLst/>
              <a:gdLst/>
              <a:ahLst/>
              <a:cxnLst>
                <a:cxn ang="0">
                  <a:pos x="wd2" y="hd2"/>
                </a:cxn>
                <a:cxn ang="5400000">
                  <a:pos x="wd2" y="hd2"/>
                </a:cxn>
                <a:cxn ang="10800000">
                  <a:pos x="wd2" y="hd2"/>
                </a:cxn>
                <a:cxn ang="16200000">
                  <a:pos x="wd2" y="hd2"/>
                </a:cxn>
              </a:cxnLst>
              <a:rect l="0" t="0" r="r" b="b"/>
              <a:pathLst>
                <a:path w="20464" h="21014" fill="norm" stroke="1" extrusionOk="0">
                  <a:moveTo>
                    <a:pt x="11043" y="3928"/>
                  </a:moveTo>
                  <a:cubicBezTo>
                    <a:pt x="11259" y="2647"/>
                    <a:pt x="11475" y="1365"/>
                    <a:pt x="10827" y="633"/>
                  </a:cubicBezTo>
                  <a:cubicBezTo>
                    <a:pt x="10179" y="-99"/>
                    <a:pt x="8667" y="-282"/>
                    <a:pt x="6831" y="542"/>
                  </a:cubicBezTo>
                  <a:cubicBezTo>
                    <a:pt x="4995" y="1365"/>
                    <a:pt x="2835" y="3196"/>
                    <a:pt x="1431" y="5942"/>
                  </a:cubicBezTo>
                  <a:cubicBezTo>
                    <a:pt x="27" y="8687"/>
                    <a:pt x="-621" y="12349"/>
                    <a:pt x="783" y="15094"/>
                  </a:cubicBezTo>
                  <a:cubicBezTo>
                    <a:pt x="2187" y="17840"/>
                    <a:pt x="5643" y="19671"/>
                    <a:pt x="8991" y="20494"/>
                  </a:cubicBezTo>
                  <a:cubicBezTo>
                    <a:pt x="12339" y="21318"/>
                    <a:pt x="15579" y="21135"/>
                    <a:pt x="17739" y="20128"/>
                  </a:cubicBezTo>
                  <a:cubicBezTo>
                    <a:pt x="19899" y="19121"/>
                    <a:pt x="20979" y="17291"/>
                    <a:pt x="20223" y="14911"/>
                  </a:cubicBezTo>
                  <a:cubicBezTo>
                    <a:pt x="19467" y="12532"/>
                    <a:pt x="16875" y="9603"/>
                    <a:pt x="14283" y="8047"/>
                  </a:cubicBezTo>
                  <a:cubicBezTo>
                    <a:pt x="11691" y="6491"/>
                    <a:pt x="9099" y="6308"/>
                    <a:pt x="7263" y="6582"/>
                  </a:cubicBezTo>
                  <a:cubicBezTo>
                    <a:pt x="5427" y="6857"/>
                    <a:pt x="4347" y="7589"/>
                    <a:pt x="3267" y="8321"/>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1" name="Line"/>
            <p:cNvSpPr/>
            <p:nvPr/>
          </p:nvSpPr>
          <p:spPr>
            <a:xfrm>
              <a:off x="17723626" y="3978195"/>
              <a:ext cx="218600" cy="5246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3200"/>
                    <a:pt x="8640" y="6400"/>
                    <a:pt x="12240" y="10000"/>
                  </a:cubicBezTo>
                  <a:cubicBezTo>
                    <a:pt x="15840" y="13600"/>
                    <a:pt x="18720" y="176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2" name="Line"/>
            <p:cNvSpPr/>
            <p:nvPr/>
          </p:nvSpPr>
          <p:spPr>
            <a:xfrm>
              <a:off x="13967647" y="5537536"/>
              <a:ext cx="302113" cy="510065"/>
            </a:xfrm>
            <a:custGeom>
              <a:avLst/>
              <a:gdLst/>
              <a:ahLst/>
              <a:cxnLst>
                <a:cxn ang="0">
                  <a:pos x="wd2" y="hd2"/>
                </a:cxn>
                <a:cxn ang="5400000">
                  <a:pos x="wd2" y="hd2"/>
                </a:cxn>
                <a:cxn ang="10800000">
                  <a:pos x="wd2" y="hd2"/>
                </a:cxn>
                <a:cxn ang="16200000">
                  <a:pos x="wd2" y="hd2"/>
                </a:cxn>
              </a:cxnLst>
              <a:rect l="0" t="0" r="r" b="b"/>
              <a:pathLst>
                <a:path w="21323" h="21600" fill="norm" stroke="1" extrusionOk="0">
                  <a:moveTo>
                    <a:pt x="20294" y="0"/>
                  </a:moveTo>
                  <a:cubicBezTo>
                    <a:pt x="16523" y="2880"/>
                    <a:pt x="12752" y="5760"/>
                    <a:pt x="9666" y="8023"/>
                  </a:cubicBezTo>
                  <a:cubicBezTo>
                    <a:pt x="6580" y="10286"/>
                    <a:pt x="4180" y="11931"/>
                    <a:pt x="2466" y="13269"/>
                  </a:cubicBezTo>
                  <a:cubicBezTo>
                    <a:pt x="752" y="14606"/>
                    <a:pt x="-277" y="15634"/>
                    <a:pt x="66" y="16149"/>
                  </a:cubicBezTo>
                  <a:cubicBezTo>
                    <a:pt x="409" y="16663"/>
                    <a:pt x="2123" y="16663"/>
                    <a:pt x="4694" y="16560"/>
                  </a:cubicBezTo>
                  <a:cubicBezTo>
                    <a:pt x="7266" y="16457"/>
                    <a:pt x="10694" y="16251"/>
                    <a:pt x="13266" y="16046"/>
                  </a:cubicBezTo>
                  <a:cubicBezTo>
                    <a:pt x="15837" y="15840"/>
                    <a:pt x="17552" y="15634"/>
                    <a:pt x="18923" y="14811"/>
                  </a:cubicBezTo>
                  <a:cubicBezTo>
                    <a:pt x="20294" y="13989"/>
                    <a:pt x="21323" y="12549"/>
                    <a:pt x="21323" y="12240"/>
                  </a:cubicBezTo>
                  <a:cubicBezTo>
                    <a:pt x="21323" y="11931"/>
                    <a:pt x="20294" y="12754"/>
                    <a:pt x="19437" y="14194"/>
                  </a:cubicBezTo>
                  <a:cubicBezTo>
                    <a:pt x="18580" y="15634"/>
                    <a:pt x="17894" y="17691"/>
                    <a:pt x="17723" y="19029"/>
                  </a:cubicBezTo>
                  <a:cubicBezTo>
                    <a:pt x="17552" y="20366"/>
                    <a:pt x="17894" y="20983"/>
                    <a:pt x="18237"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3" name="Line"/>
            <p:cNvSpPr/>
            <p:nvPr/>
          </p:nvSpPr>
          <p:spPr>
            <a:xfrm>
              <a:off x="14478272" y="5654121"/>
              <a:ext cx="368530" cy="283725"/>
            </a:xfrm>
            <a:custGeom>
              <a:avLst/>
              <a:gdLst/>
              <a:ahLst/>
              <a:cxnLst>
                <a:cxn ang="0">
                  <a:pos x="wd2" y="hd2"/>
                </a:cxn>
                <a:cxn ang="5400000">
                  <a:pos x="wd2" y="hd2"/>
                </a:cxn>
                <a:cxn ang="10800000">
                  <a:pos x="wd2" y="hd2"/>
                </a:cxn>
                <a:cxn ang="16200000">
                  <a:pos x="wd2" y="hd2"/>
                </a:cxn>
              </a:cxnLst>
              <a:rect l="0" t="0" r="r" b="b"/>
              <a:pathLst>
                <a:path w="21008" h="21026" fill="norm" stroke="1" extrusionOk="0">
                  <a:moveTo>
                    <a:pt x="10544" y="3240"/>
                  </a:moveTo>
                  <a:cubicBezTo>
                    <a:pt x="9713" y="1800"/>
                    <a:pt x="8883" y="360"/>
                    <a:pt x="7636" y="360"/>
                  </a:cubicBezTo>
                  <a:cubicBezTo>
                    <a:pt x="6390" y="360"/>
                    <a:pt x="4729" y="1800"/>
                    <a:pt x="3344" y="4140"/>
                  </a:cubicBezTo>
                  <a:cubicBezTo>
                    <a:pt x="1959" y="6480"/>
                    <a:pt x="852" y="9720"/>
                    <a:pt x="298" y="12420"/>
                  </a:cubicBezTo>
                  <a:cubicBezTo>
                    <a:pt x="-256" y="15120"/>
                    <a:pt x="-256" y="17280"/>
                    <a:pt x="2236" y="18900"/>
                  </a:cubicBezTo>
                  <a:cubicBezTo>
                    <a:pt x="4729" y="20520"/>
                    <a:pt x="9713" y="21600"/>
                    <a:pt x="13313" y="20700"/>
                  </a:cubicBezTo>
                  <a:cubicBezTo>
                    <a:pt x="16913" y="19800"/>
                    <a:pt x="19129" y="16920"/>
                    <a:pt x="20236" y="14400"/>
                  </a:cubicBezTo>
                  <a:cubicBezTo>
                    <a:pt x="21344" y="11880"/>
                    <a:pt x="21344" y="9720"/>
                    <a:pt x="19682" y="7380"/>
                  </a:cubicBezTo>
                  <a:cubicBezTo>
                    <a:pt x="18021" y="5040"/>
                    <a:pt x="14698" y="2520"/>
                    <a:pt x="11375"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4" name="Line"/>
            <p:cNvSpPr/>
            <p:nvPr/>
          </p:nvSpPr>
          <p:spPr>
            <a:xfrm>
              <a:off x="15158730" y="5683268"/>
              <a:ext cx="349759"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5" name="Line"/>
            <p:cNvSpPr/>
            <p:nvPr/>
          </p:nvSpPr>
          <p:spPr>
            <a:xfrm>
              <a:off x="15231596" y="5785281"/>
              <a:ext cx="320613"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6" name="Line"/>
            <p:cNvSpPr/>
            <p:nvPr/>
          </p:nvSpPr>
          <p:spPr>
            <a:xfrm>
              <a:off x="15879904" y="5476026"/>
              <a:ext cx="313529" cy="459443"/>
            </a:xfrm>
            <a:custGeom>
              <a:avLst/>
              <a:gdLst/>
              <a:ahLst/>
              <a:cxnLst>
                <a:cxn ang="0">
                  <a:pos x="wd2" y="hd2"/>
                </a:cxn>
                <a:cxn ang="5400000">
                  <a:pos x="wd2" y="hd2"/>
                </a:cxn>
                <a:cxn ang="10800000">
                  <a:pos x="wd2" y="hd2"/>
                </a:cxn>
                <a:cxn ang="16200000">
                  <a:pos x="wd2" y="hd2"/>
                </a:cxn>
              </a:cxnLst>
              <a:rect l="0" t="0" r="r" b="b"/>
              <a:pathLst>
                <a:path w="21448" h="21061" fill="norm" stroke="1" extrusionOk="0">
                  <a:moveTo>
                    <a:pt x="4500" y="9500"/>
                  </a:moveTo>
                  <a:cubicBezTo>
                    <a:pt x="3503" y="8609"/>
                    <a:pt x="2506" y="7719"/>
                    <a:pt x="2673" y="6160"/>
                  </a:cubicBezTo>
                  <a:cubicBezTo>
                    <a:pt x="2839" y="4601"/>
                    <a:pt x="4168" y="2374"/>
                    <a:pt x="5663" y="1149"/>
                  </a:cubicBezTo>
                  <a:cubicBezTo>
                    <a:pt x="7159" y="-75"/>
                    <a:pt x="8820" y="-298"/>
                    <a:pt x="10648" y="370"/>
                  </a:cubicBezTo>
                  <a:cubicBezTo>
                    <a:pt x="12476" y="1038"/>
                    <a:pt x="14470" y="2597"/>
                    <a:pt x="13140" y="5603"/>
                  </a:cubicBezTo>
                  <a:cubicBezTo>
                    <a:pt x="11811" y="8609"/>
                    <a:pt x="7159" y="13063"/>
                    <a:pt x="4168" y="15958"/>
                  </a:cubicBezTo>
                  <a:cubicBezTo>
                    <a:pt x="1177" y="18853"/>
                    <a:pt x="-152" y="20189"/>
                    <a:pt x="14" y="20745"/>
                  </a:cubicBezTo>
                  <a:cubicBezTo>
                    <a:pt x="180" y="21302"/>
                    <a:pt x="1842" y="21079"/>
                    <a:pt x="5663" y="20411"/>
                  </a:cubicBezTo>
                  <a:cubicBezTo>
                    <a:pt x="9485" y="19743"/>
                    <a:pt x="15466" y="18630"/>
                    <a:pt x="21448" y="17516"/>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7" name="Line"/>
            <p:cNvSpPr/>
            <p:nvPr/>
          </p:nvSpPr>
          <p:spPr>
            <a:xfrm>
              <a:off x="16248934" y="5555896"/>
              <a:ext cx="305788" cy="304848"/>
            </a:xfrm>
            <a:custGeom>
              <a:avLst/>
              <a:gdLst/>
              <a:ahLst/>
              <a:cxnLst>
                <a:cxn ang="0">
                  <a:pos x="wd2" y="hd2"/>
                </a:cxn>
                <a:cxn ang="5400000">
                  <a:pos x="wd2" y="hd2"/>
                </a:cxn>
                <a:cxn ang="10800000">
                  <a:pos x="wd2" y="hd2"/>
                </a:cxn>
                <a:cxn ang="16200000">
                  <a:pos x="wd2" y="hd2"/>
                </a:cxn>
              </a:cxnLst>
              <a:rect l="0" t="0" r="r" b="b"/>
              <a:pathLst>
                <a:path w="21245" h="21180" fill="norm" stroke="1" extrusionOk="0">
                  <a:moveTo>
                    <a:pt x="16394" y="4800"/>
                  </a:moveTo>
                  <a:cubicBezTo>
                    <a:pt x="15719" y="3112"/>
                    <a:pt x="15044" y="1425"/>
                    <a:pt x="13862" y="581"/>
                  </a:cubicBezTo>
                  <a:cubicBezTo>
                    <a:pt x="12681" y="-263"/>
                    <a:pt x="10993" y="-263"/>
                    <a:pt x="8800" y="1087"/>
                  </a:cubicBezTo>
                  <a:cubicBezTo>
                    <a:pt x="6606" y="2437"/>
                    <a:pt x="3906" y="5137"/>
                    <a:pt x="2219" y="8175"/>
                  </a:cubicBezTo>
                  <a:cubicBezTo>
                    <a:pt x="531" y="11212"/>
                    <a:pt x="-144" y="14587"/>
                    <a:pt x="25" y="17118"/>
                  </a:cubicBezTo>
                  <a:cubicBezTo>
                    <a:pt x="193" y="19649"/>
                    <a:pt x="1206" y="21337"/>
                    <a:pt x="4412" y="21168"/>
                  </a:cubicBezTo>
                  <a:cubicBezTo>
                    <a:pt x="7618" y="21000"/>
                    <a:pt x="13018" y="18975"/>
                    <a:pt x="16225" y="17287"/>
                  </a:cubicBezTo>
                  <a:cubicBezTo>
                    <a:pt x="19431" y="15600"/>
                    <a:pt x="20443" y="14250"/>
                    <a:pt x="20950" y="12731"/>
                  </a:cubicBezTo>
                  <a:cubicBezTo>
                    <a:pt x="21456" y="11212"/>
                    <a:pt x="21456" y="9525"/>
                    <a:pt x="19769" y="8343"/>
                  </a:cubicBezTo>
                  <a:cubicBezTo>
                    <a:pt x="18081" y="7162"/>
                    <a:pt x="14706" y="6487"/>
                    <a:pt x="11331" y="5812"/>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8" name="Line"/>
            <p:cNvSpPr/>
            <p:nvPr/>
          </p:nvSpPr>
          <p:spPr>
            <a:xfrm>
              <a:off x="16951242" y="5318936"/>
              <a:ext cx="66188" cy="510066"/>
            </a:xfrm>
            <a:custGeom>
              <a:avLst/>
              <a:gdLst/>
              <a:ahLst/>
              <a:cxnLst>
                <a:cxn ang="0">
                  <a:pos x="wd2" y="hd2"/>
                </a:cxn>
                <a:cxn ang="5400000">
                  <a:pos x="wd2" y="hd2"/>
                </a:cxn>
                <a:cxn ang="10800000">
                  <a:pos x="wd2" y="hd2"/>
                </a:cxn>
                <a:cxn ang="16200000">
                  <a:pos x="wd2" y="hd2"/>
                </a:cxn>
              </a:cxnLst>
              <a:rect l="0" t="0" r="r" b="b"/>
              <a:pathLst>
                <a:path w="21021" h="21600" fill="norm" stroke="1" extrusionOk="0">
                  <a:moveTo>
                    <a:pt x="0" y="0"/>
                  </a:moveTo>
                  <a:cubicBezTo>
                    <a:pt x="6171" y="617"/>
                    <a:pt x="12343" y="1234"/>
                    <a:pt x="16200" y="4423"/>
                  </a:cubicBezTo>
                  <a:cubicBezTo>
                    <a:pt x="20057" y="7611"/>
                    <a:pt x="21600" y="13371"/>
                    <a:pt x="20829" y="16663"/>
                  </a:cubicBezTo>
                  <a:cubicBezTo>
                    <a:pt x="20057" y="19954"/>
                    <a:pt x="16971" y="20777"/>
                    <a:pt x="13886"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09" name="Line"/>
            <p:cNvSpPr/>
            <p:nvPr/>
          </p:nvSpPr>
          <p:spPr>
            <a:xfrm>
              <a:off x="16878377" y="5566682"/>
              <a:ext cx="349759"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700" y="15840"/>
                    <a:pt x="5400" y="10080"/>
                    <a:pt x="9000" y="6480"/>
                  </a:cubicBezTo>
                  <a:cubicBezTo>
                    <a:pt x="12600" y="2880"/>
                    <a:pt x="17100" y="144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0" name="Line"/>
            <p:cNvSpPr/>
            <p:nvPr/>
          </p:nvSpPr>
          <p:spPr>
            <a:xfrm>
              <a:off x="17534174" y="5071190"/>
              <a:ext cx="14573"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1" name="Line"/>
            <p:cNvSpPr/>
            <p:nvPr/>
          </p:nvSpPr>
          <p:spPr>
            <a:xfrm>
              <a:off x="17344720" y="5435522"/>
              <a:ext cx="539213" cy="5246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346" y="4400"/>
                    <a:pt x="11092" y="8800"/>
                    <a:pt x="7492" y="12400"/>
                  </a:cubicBezTo>
                  <a:cubicBezTo>
                    <a:pt x="3892" y="16000"/>
                    <a:pt x="1946" y="188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2" name="Line"/>
            <p:cNvSpPr/>
            <p:nvPr/>
          </p:nvSpPr>
          <p:spPr>
            <a:xfrm>
              <a:off x="17621613" y="5845888"/>
              <a:ext cx="262320" cy="282452"/>
            </a:xfrm>
            <a:custGeom>
              <a:avLst/>
              <a:gdLst/>
              <a:ahLst/>
              <a:cxnLst>
                <a:cxn ang="0">
                  <a:pos x="wd2" y="hd2"/>
                </a:cxn>
                <a:cxn ang="5400000">
                  <a:pos x="wd2" y="hd2"/>
                </a:cxn>
                <a:cxn ang="10800000">
                  <a:pos x="wd2" y="hd2"/>
                </a:cxn>
                <a:cxn ang="16200000">
                  <a:pos x="wd2" y="hd2"/>
                </a:cxn>
              </a:cxnLst>
              <a:rect l="0" t="0" r="r" b="b"/>
              <a:pathLst>
                <a:path w="21600" h="21287" fill="norm" stroke="1" extrusionOk="0">
                  <a:moveTo>
                    <a:pt x="0" y="8612"/>
                  </a:moveTo>
                  <a:cubicBezTo>
                    <a:pt x="0" y="6782"/>
                    <a:pt x="0" y="4951"/>
                    <a:pt x="1000" y="3487"/>
                  </a:cubicBezTo>
                  <a:cubicBezTo>
                    <a:pt x="2000" y="2023"/>
                    <a:pt x="4000" y="924"/>
                    <a:pt x="6400" y="375"/>
                  </a:cubicBezTo>
                  <a:cubicBezTo>
                    <a:pt x="8800" y="-174"/>
                    <a:pt x="11600" y="-174"/>
                    <a:pt x="12600" y="741"/>
                  </a:cubicBezTo>
                  <a:cubicBezTo>
                    <a:pt x="13600" y="1657"/>
                    <a:pt x="12800" y="3487"/>
                    <a:pt x="11000" y="5867"/>
                  </a:cubicBezTo>
                  <a:cubicBezTo>
                    <a:pt x="9200" y="8246"/>
                    <a:pt x="6400" y="11175"/>
                    <a:pt x="4200" y="13738"/>
                  </a:cubicBezTo>
                  <a:cubicBezTo>
                    <a:pt x="2000" y="16301"/>
                    <a:pt x="400" y="18497"/>
                    <a:pt x="600" y="19779"/>
                  </a:cubicBezTo>
                  <a:cubicBezTo>
                    <a:pt x="800" y="21060"/>
                    <a:pt x="2800" y="21426"/>
                    <a:pt x="6600" y="21243"/>
                  </a:cubicBezTo>
                  <a:cubicBezTo>
                    <a:pt x="10400" y="21060"/>
                    <a:pt x="16000" y="20328"/>
                    <a:pt x="21600" y="1959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3" name="Line"/>
            <p:cNvSpPr/>
            <p:nvPr/>
          </p:nvSpPr>
          <p:spPr>
            <a:xfrm>
              <a:off x="18020640" y="5382437"/>
              <a:ext cx="437216" cy="481032"/>
            </a:xfrm>
            <a:custGeom>
              <a:avLst/>
              <a:gdLst/>
              <a:ahLst/>
              <a:cxnLst>
                <a:cxn ang="0">
                  <a:pos x="wd2" y="hd2"/>
                </a:cxn>
                <a:cxn ang="5400000">
                  <a:pos x="wd2" y="hd2"/>
                </a:cxn>
                <a:cxn ang="10800000">
                  <a:pos x="wd2" y="hd2"/>
                </a:cxn>
                <a:cxn ang="16200000">
                  <a:pos x="wd2" y="hd2"/>
                </a:cxn>
              </a:cxnLst>
              <a:rect l="0" t="0" r="r" b="b"/>
              <a:pathLst>
                <a:path w="20904" h="21177" fill="norm" stroke="1" extrusionOk="0">
                  <a:moveTo>
                    <a:pt x="12973" y="6187"/>
                  </a:moveTo>
                  <a:cubicBezTo>
                    <a:pt x="13205" y="5118"/>
                    <a:pt x="13437" y="4048"/>
                    <a:pt x="13670" y="2979"/>
                  </a:cubicBezTo>
                  <a:cubicBezTo>
                    <a:pt x="13902" y="1910"/>
                    <a:pt x="14134" y="840"/>
                    <a:pt x="13554" y="306"/>
                  </a:cubicBezTo>
                  <a:cubicBezTo>
                    <a:pt x="12973" y="-229"/>
                    <a:pt x="11579" y="-229"/>
                    <a:pt x="9257" y="1696"/>
                  </a:cubicBezTo>
                  <a:cubicBezTo>
                    <a:pt x="6934" y="3621"/>
                    <a:pt x="3683" y="7470"/>
                    <a:pt x="1825" y="10571"/>
                  </a:cubicBezTo>
                  <a:cubicBezTo>
                    <a:pt x="-33" y="13672"/>
                    <a:pt x="-498" y="16024"/>
                    <a:pt x="547" y="17949"/>
                  </a:cubicBezTo>
                  <a:cubicBezTo>
                    <a:pt x="1592" y="19874"/>
                    <a:pt x="4147" y="21371"/>
                    <a:pt x="7283" y="21157"/>
                  </a:cubicBezTo>
                  <a:cubicBezTo>
                    <a:pt x="10418" y="20943"/>
                    <a:pt x="14134" y="19019"/>
                    <a:pt x="16689" y="15811"/>
                  </a:cubicBezTo>
                  <a:cubicBezTo>
                    <a:pt x="19244" y="12603"/>
                    <a:pt x="20637" y="8112"/>
                    <a:pt x="20870" y="5545"/>
                  </a:cubicBezTo>
                  <a:cubicBezTo>
                    <a:pt x="21102" y="2979"/>
                    <a:pt x="20173" y="2337"/>
                    <a:pt x="17037" y="2872"/>
                  </a:cubicBezTo>
                  <a:cubicBezTo>
                    <a:pt x="13902" y="3407"/>
                    <a:pt x="8560" y="5118"/>
                    <a:pt x="3218" y="6828"/>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4" name="Line"/>
            <p:cNvSpPr/>
            <p:nvPr/>
          </p:nvSpPr>
          <p:spPr>
            <a:xfrm>
              <a:off x="18117104" y="5654121"/>
              <a:ext cx="174880" cy="3789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3323"/>
                    <a:pt x="9600" y="6646"/>
                    <a:pt x="13200" y="10246"/>
                  </a:cubicBezTo>
                  <a:cubicBezTo>
                    <a:pt x="16800" y="13846"/>
                    <a:pt x="19200" y="17723"/>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5" name="Line"/>
            <p:cNvSpPr/>
            <p:nvPr/>
          </p:nvSpPr>
          <p:spPr>
            <a:xfrm>
              <a:off x="14200347" y="6721450"/>
              <a:ext cx="594167" cy="539205"/>
            </a:xfrm>
            <a:custGeom>
              <a:avLst/>
              <a:gdLst/>
              <a:ahLst/>
              <a:cxnLst>
                <a:cxn ang="0">
                  <a:pos x="wd2" y="hd2"/>
                </a:cxn>
                <a:cxn ang="5400000">
                  <a:pos x="wd2" y="hd2"/>
                </a:cxn>
                <a:cxn ang="10800000">
                  <a:pos x="wd2" y="hd2"/>
                </a:cxn>
                <a:cxn ang="16200000">
                  <a:pos x="wd2" y="hd2"/>
                </a:cxn>
              </a:cxnLst>
              <a:rect l="0" t="0" r="r" b="b"/>
              <a:pathLst>
                <a:path w="21136" h="21217" fill="norm" stroke="1" extrusionOk="0">
                  <a:moveTo>
                    <a:pt x="20613" y="4451"/>
                  </a:moveTo>
                  <a:cubicBezTo>
                    <a:pt x="20958" y="3495"/>
                    <a:pt x="21304" y="2539"/>
                    <a:pt x="21045" y="1775"/>
                  </a:cubicBezTo>
                  <a:cubicBezTo>
                    <a:pt x="20786" y="1010"/>
                    <a:pt x="19922" y="436"/>
                    <a:pt x="17848" y="150"/>
                  </a:cubicBezTo>
                  <a:cubicBezTo>
                    <a:pt x="15774" y="-137"/>
                    <a:pt x="12491" y="-137"/>
                    <a:pt x="9381" y="1297"/>
                  </a:cubicBezTo>
                  <a:cubicBezTo>
                    <a:pt x="6270" y="2730"/>
                    <a:pt x="3333" y="5598"/>
                    <a:pt x="1691" y="8369"/>
                  </a:cubicBezTo>
                  <a:cubicBezTo>
                    <a:pt x="50" y="11141"/>
                    <a:pt x="-296" y="13817"/>
                    <a:pt x="222" y="15920"/>
                  </a:cubicBezTo>
                  <a:cubicBezTo>
                    <a:pt x="741" y="18022"/>
                    <a:pt x="2123" y="19552"/>
                    <a:pt x="4370" y="20412"/>
                  </a:cubicBezTo>
                  <a:cubicBezTo>
                    <a:pt x="6616" y="21272"/>
                    <a:pt x="9726" y="21463"/>
                    <a:pt x="12146" y="20890"/>
                  </a:cubicBezTo>
                  <a:cubicBezTo>
                    <a:pt x="14565" y="20316"/>
                    <a:pt x="16293" y="18978"/>
                    <a:pt x="17243" y="17067"/>
                  </a:cubicBezTo>
                  <a:cubicBezTo>
                    <a:pt x="18194" y="15155"/>
                    <a:pt x="18366" y="12670"/>
                    <a:pt x="18021" y="10663"/>
                  </a:cubicBezTo>
                  <a:cubicBezTo>
                    <a:pt x="17675" y="8656"/>
                    <a:pt x="16811" y="7127"/>
                    <a:pt x="15083" y="6744"/>
                  </a:cubicBezTo>
                  <a:cubicBezTo>
                    <a:pt x="13355" y="6362"/>
                    <a:pt x="10763" y="7127"/>
                    <a:pt x="8171" y="7891"/>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6" name="Line"/>
            <p:cNvSpPr/>
            <p:nvPr/>
          </p:nvSpPr>
          <p:spPr>
            <a:xfrm>
              <a:off x="14400920" y="7009436"/>
              <a:ext cx="291465"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5472"/>
                    <a:pt x="10800" y="10944"/>
                    <a:pt x="14400" y="14544"/>
                  </a:cubicBezTo>
                  <a:cubicBezTo>
                    <a:pt x="18000" y="18144"/>
                    <a:pt x="19800" y="19872"/>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7" name="Line"/>
            <p:cNvSpPr/>
            <p:nvPr/>
          </p:nvSpPr>
          <p:spPr>
            <a:xfrm>
              <a:off x="15377329" y="6790837"/>
              <a:ext cx="21860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8" name="Line"/>
            <p:cNvSpPr/>
            <p:nvPr/>
          </p:nvSpPr>
          <p:spPr>
            <a:xfrm>
              <a:off x="15275316" y="6980290"/>
              <a:ext cx="276893"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19" name="Line"/>
            <p:cNvSpPr/>
            <p:nvPr/>
          </p:nvSpPr>
          <p:spPr>
            <a:xfrm>
              <a:off x="16014133" y="6557665"/>
              <a:ext cx="337447" cy="553785"/>
            </a:xfrm>
            <a:custGeom>
              <a:avLst/>
              <a:gdLst/>
              <a:ahLst/>
              <a:cxnLst>
                <a:cxn ang="0">
                  <a:pos x="wd2" y="hd2"/>
                </a:cxn>
                <a:cxn ang="5400000">
                  <a:pos x="wd2" y="hd2"/>
                </a:cxn>
                <a:cxn ang="10800000">
                  <a:pos x="wd2" y="hd2"/>
                </a:cxn>
                <a:cxn ang="16200000">
                  <a:pos x="wd2" y="hd2"/>
                </a:cxn>
              </a:cxnLst>
              <a:rect l="0" t="0" r="r" b="b"/>
              <a:pathLst>
                <a:path w="21133" h="21600" fill="norm" stroke="1" extrusionOk="0">
                  <a:moveTo>
                    <a:pt x="12141" y="0"/>
                  </a:moveTo>
                  <a:cubicBezTo>
                    <a:pt x="8186" y="4358"/>
                    <a:pt x="4231" y="8716"/>
                    <a:pt x="2102" y="11463"/>
                  </a:cubicBezTo>
                  <a:cubicBezTo>
                    <a:pt x="-28" y="14211"/>
                    <a:pt x="-332" y="15347"/>
                    <a:pt x="276" y="15916"/>
                  </a:cubicBezTo>
                  <a:cubicBezTo>
                    <a:pt x="885" y="16484"/>
                    <a:pt x="2406" y="16484"/>
                    <a:pt x="4840" y="16484"/>
                  </a:cubicBezTo>
                  <a:cubicBezTo>
                    <a:pt x="7274" y="16484"/>
                    <a:pt x="10620" y="16484"/>
                    <a:pt x="13054" y="16295"/>
                  </a:cubicBezTo>
                  <a:cubicBezTo>
                    <a:pt x="15488" y="16105"/>
                    <a:pt x="17009" y="15726"/>
                    <a:pt x="18378" y="14874"/>
                  </a:cubicBezTo>
                  <a:cubicBezTo>
                    <a:pt x="19747" y="14021"/>
                    <a:pt x="20964" y="12695"/>
                    <a:pt x="21116" y="12505"/>
                  </a:cubicBezTo>
                  <a:cubicBezTo>
                    <a:pt x="21268" y="12316"/>
                    <a:pt x="20355" y="13263"/>
                    <a:pt x="19899" y="14779"/>
                  </a:cubicBezTo>
                  <a:cubicBezTo>
                    <a:pt x="19443" y="16295"/>
                    <a:pt x="19443" y="18379"/>
                    <a:pt x="19595" y="19611"/>
                  </a:cubicBezTo>
                  <a:cubicBezTo>
                    <a:pt x="19747" y="20842"/>
                    <a:pt x="20051" y="21221"/>
                    <a:pt x="20355"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720" name="Line"/>
            <p:cNvSpPr/>
            <p:nvPr/>
          </p:nvSpPr>
          <p:spPr>
            <a:xfrm>
              <a:off x="16667938" y="6731251"/>
              <a:ext cx="313702" cy="261299"/>
            </a:xfrm>
            <a:custGeom>
              <a:avLst/>
              <a:gdLst/>
              <a:ahLst/>
              <a:cxnLst>
                <a:cxn ang="0">
                  <a:pos x="wd2" y="hd2"/>
                </a:cxn>
                <a:cxn ang="5400000">
                  <a:pos x="wd2" y="hd2"/>
                </a:cxn>
                <a:cxn ang="10800000">
                  <a:pos x="wd2" y="hd2"/>
                </a:cxn>
                <a:cxn ang="16200000">
                  <a:pos x="wd2" y="hd2"/>
                </a:cxn>
              </a:cxnLst>
              <a:rect l="0" t="0" r="r" b="b"/>
              <a:pathLst>
                <a:path w="21134" h="21125" fill="norm" stroke="1" extrusionOk="0">
                  <a:moveTo>
                    <a:pt x="12213" y="1283"/>
                  </a:moveTo>
                  <a:cubicBezTo>
                    <a:pt x="10250" y="497"/>
                    <a:pt x="8286" y="-288"/>
                    <a:pt x="6650" y="105"/>
                  </a:cubicBezTo>
                  <a:cubicBezTo>
                    <a:pt x="5013" y="497"/>
                    <a:pt x="3704" y="2068"/>
                    <a:pt x="2559" y="4817"/>
                  </a:cubicBezTo>
                  <a:cubicBezTo>
                    <a:pt x="1413" y="7567"/>
                    <a:pt x="432" y="11494"/>
                    <a:pt x="104" y="14439"/>
                  </a:cubicBezTo>
                  <a:cubicBezTo>
                    <a:pt x="-223" y="17385"/>
                    <a:pt x="104" y="19348"/>
                    <a:pt x="2722" y="20330"/>
                  </a:cubicBezTo>
                  <a:cubicBezTo>
                    <a:pt x="5341" y="21312"/>
                    <a:pt x="10250" y="21312"/>
                    <a:pt x="13522" y="20723"/>
                  </a:cubicBezTo>
                  <a:cubicBezTo>
                    <a:pt x="16795" y="20134"/>
                    <a:pt x="18432" y="18956"/>
                    <a:pt x="19577" y="16010"/>
                  </a:cubicBezTo>
                  <a:cubicBezTo>
                    <a:pt x="20722" y="13065"/>
                    <a:pt x="21377" y="8352"/>
                    <a:pt x="21050" y="5407"/>
                  </a:cubicBezTo>
                  <a:cubicBezTo>
                    <a:pt x="20722" y="2461"/>
                    <a:pt x="19413" y="1283"/>
                    <a:pt x="16468" y="890"/>
                  </a:cubicBezTo>
                  <a:cubicBezTo>
                    <a:pt x="13522" y="497"/>
                    <a:pt x="8941" y="890"/>
                    <a:pt x="4359" y="128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grpSp>
      <p:grpSp>
        <p:nvGrpSpPr>
          <p:cNvPr id="739" name="Drawing"/>
          <p:cNvGrpSpPr/>
          <p:nvPr/>
        </p:nvGrpSpPr>
        <p:grpSpPr>
          <a:xfrm>
            <a:off x="19484464" y="3179145"/>
            <a:ext cx="3424721" cy="2827637"/>
            <a:chOff x="0" y="0"/>
            <a:chExt cx="3424719" cy="2827635"/>
          </a:xfrm>
        </p:grpSpPr>
        <p:sp>
          <p:nvSpPr>
            <p:cNvPr id="722" name="Line"/>
            <p:cNvSpPr/>
            <p:nvPr/>
          </p:nvSpPr>
          <p:spPr>
            <a:xfrm>
              <a:off x="0" y="463561"/>
              <a:ext cx="487872" cy="394091"/>
            </a:xfrm>
            <a:custGeom>
              <a:avLst/>
              <a:gdLst/>
              <a:ahLst/>
              <a:cxnLst>
                <a:cxn ang="0">
                  <a:pos x="wd2" y="hd2"/>
                </a:cxn>
                <a:cxn ang="5400000">
                  <a:pos x="wd2" y="hd2"/>
                </a:cxn>
                <a:cxn ang="10800000">
                  <a:pos x="wd2" y="hd2"/>
                </a:cxn>
                <a:cxn ang="16200000">
                  <a:pos x="wd2" y="hd2"/>
                </a:cxn>
              </a:cxnLst>
              <a:rect l="0" t="0" r="r" b="b"/>
              <a:pathLst>
                <a:path w="21268" h="21370" fill="norm" stroke="1" extrusionOk="0">
                  <a:moveTo>
                    <a:pt x="4447" y="19790"/>
                  </a:moveTo>
                  <a:cubicBezTo>
                    <a:pt x="6353" y="14521"/>
                    <a:pt x="8259" y="9253"/>
                    <a:pt x="9741" y="5697"/>
                  </a:cubicBezTo>
                  <a:cubicBezTo>
                    <a:pt x="11224" y="2141"/>
                    <a:pt x="12282" y="297"/>
                    <a:pt x="13024" y="33"/>
                  </a:cubicBezTo>
                  <a:cubicBezTo>
                    <a:pt x="13765" y="-230"/>
                    <a:pt x="14188" y="1087"/>
                    <a:pt x="15035" y="3590"/>
                  </a:cubicBezTo>
                  <a:cubicBezTo>
                    <a:pt x="15882" y="6092"/>
                    <a:pt x="17153" y="9780"/>
                    <a:pt x="18106" y="12150"/>
                  </a:cubicBezTo>
                  <a:cubicBezTo>
                    <a:pt x="19059" y="14521"/>
                    <a:pt x="19694" y="15575"/>
                    <a:pt x="20329" y="16629"/>
                  </a:cubicBezTo>
                  <a:cubicBezTo>
                    <a:pt x="20965" y="17682"/>
                    <a:pt x="21600" y="18736"/>
                    <a:pt x="21071" y="19263"/>
                  </a:cubicBezTo>
                  <a:cubicBezTo>
                    <a:pt x="20541" y="19790"/>
                    <a:pt x="18847" y="19790"/>
                    <a:pt x="15141" y="20053"/>
                  </a:cubicBezTo>
                  <a:cubicBezTo>
                    <a:pt x="11435" y="20316"/>
                    <a:pt x="5718" y="20843"/>
                    <a:pt x="0" y="2137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23" name="Line"/>
            <p:cNvSpPr/>
            <p:nvPr/>
          </p:nvSpPr>
          <p:spPr>
            <a:xfrm>
              <a:off x="539212" y="397465"/>
              <a:ext cx="260149" cy="836295"/>
            </a:xfrm>
            <a:custGeom>
              <a:avLst/>
              <a:gdLst/>
              <a:ahLst/>
              <a:cxnLst>
                <a:cxn ang="0">
                  <a:pos x="wd2" y="hd2"/>
                </a:cxn>
                <a:cxn ang="5400000">
                  <a:pos x="wd2" y="hd2"/>
                </a:cxn>
                <a:cxn ang="10800000">
                  <a:pos x="wd2" y="hd2"/>
                </a:cxn>
                <a:cxn ang="16200000">
                  <a:pos x="wd2" y="hd2"/>
                </a:cxn>
              </a:cxnLst>
              <a:rect l="0" t="0" r="r" b="b"/>
              <a:pathLst>
                <a:path w="21421" h="21249" fill="norm" stroke="1" extrusionOk="0">
                  <a:moveTo>
                    <a:pt x="0" y="3177"/>
                  </a:moveTo>
                  <a:cubicBezTo>
                    <a:pt x="2000" y="6139"/>
                    <a:pt x="4000" y="9101"/>
                    <a:pt x="5400" y="11940"/>
                  </a:cubicBezTo>
                  <a:cubicBezTo>
                    <a:pt x="6800" y="14779"/>
                    <a:pt x="7600" y="17494"/>
                    <a:pt x="8200" y="19161"/>
                  </a:cubicBezTo>
                  <a:cubicBezTo>
                    <a:pt x="8800" y="20827"/>
                    <a:pt x="9200" y="21444"/>
                    <a:pt x="9400" y="21197"/>
                  </a:cubicBezTo>
                  <a:cubicBezTo>
                    <a:pt x="9600" y="20950"/>
                    <a:pt x="9600" y="19839"/>
                    <a:pt x="9200" y="17433"/>
                  </a:cubicBezTo>
                  <a:cubicBezTo>
                    <a:pt x="8800" y="15026"/>
                    <a:pt x="8000" y="11323"/>
                    <a:pt x="7600" y="9163"/>
                  </a:cubicBezTo>
                  <a:cubicBezTo>
                    <a:pt x="7200" y="7003"/>
                    <a:pt x="7200" y="6386"/>
                    <a:pt x="6200" y="5090"/>
                  </a:cubicBezTo>
                  <a:cubicBezTo>
                    <a:pt x="5200" y="3794"/>
                    <a:pt x="3200" y="1819"/>
                    <a:pt x="3400" y="831"/>
                  </a:cubicBezTo>
                  <a:cubicBezTo>
                    <a:pt x="3600" y="-156"/>
                    <a:pt x="6000" y="-156"/>
                    <a:pt x="8800" y="276"/>
                  </a:cubicBezTo>
                  <a:cubicBezTo>
                    <a:pt x="11600" y="708"/>
                    <a:pt x="14800" y="1572"/>
                    <a:pt x="17200" y="2374"/>
                  </a:cubicBezTo>
                  <a:cubicBezTo>
                    <a:pt x="19600" y="3177"/>
                    <a:pt x="21200" y="3917"/>
                    <a:pt x="21400" y="4534"/>
                  </a:cubicBezTo>
                  <a:cubicBezTo>
                    <a:pt x="21600" y="5151"/>
                    <a:pt x="20400" y="5645"/>
                    <a:pt x="17600" y="6201"/>
                  </a:cubicBezTo>
                  <a:cubicBezTo>
                    <a:pt x="14800" y="6756"/>
                    <a:pt x="10400" y="7373"/>
                    <a:pt x="6000" y="79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24" name="Line"/>
            <p:cNvSpPr/>
            <p:nvPr/>
          </p:nvSpPr>
          <p:spPr>
            <a:xfrm>
              <a:off x="1092996" y="391306"/>
              <a:ext cx="276893" cy="6703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811" y="4070"/>
                    <a:pt x="14021" y="8139"/>
                    <a:pt x="10421" y="11739"/>
                  </a:cubicBezTo>
                  <a:cubicBezTo>
                    <a:pt x="6821" y="15339"/>
                    <a:pt x="3411" y="1847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25" name="Line"/>
            <p:cNvSpPr/>
            <p:nvPr/>
          </p:nvSpPr>
          <p:spPr>
            <a:xfrm>
              <a:off x="1104771" y="-1"/>
              <a:ext cx="136754" cy="295147"/>
            </a:xfrm>
            <a:custGeom>
              <a:avLst/>
              <a:gdLst/>
              <a:ahLst/>
              <a:cxnLst>
                <a:cxn ang="0">
                  <a:pos x="wd2" y="hd2"/>
                </a:cxn>
                <a:cxn ang="5400000">
                  <a:pos x="wd2" y="hd2"/>
                </a:cxn>
                <a:cxn ang="10800000">
                  <a:pos x="wd2" y="hd2"/>
                </a:cxn>
                <a:cxn ang="16200000">
                  <a:pos x="wd2" y="hd2"/>
                </a:cxn>
              </a:cxnLst>
              <a:rect l="0" t="0" r="r" b="b"/>
              <a:pathLst>
                <a:path w="20968" h="21167" fill="norm" stroke="1" extrusionOk="0">
                  <a:moveTo>
                    <a:pt x="20539" y="2979"/>
                  </a:moveTo>
                  <a:cubicBezTo>
                    <a:pt x="18305" y="1586"/>
                    <a:pt x="16070" y="192"/>
                    <a:pt x="13091" y="18"/>
                  </a:cubicBezTo>
                  <a:cubicBezTo>
                    <a:pt x="10112" y="-156"/>
                    <a:pt x="6387" y="889"/>
                    <a:pt x="3780" y="3850"/>
                  </a:cubicBezTo>
                  <a:cubicBezTo>
                    <a:pt x="1174" y="6812"/>
                    <a:pt x="-316" y="11689"/>
                    <a:pt x="56" y="14825"/>
                  </a:cubicBezTo>
                  <a:cubicBezTo>
                    <a:pt x="429" y="17960"/>
                    <a:pt x="2663" y="19354"/>
                    <a:pt x="5643" y="20225"/>
                  </a:cubicBezTo>
                  <a:cubicBezTo>
                    <a:pt x="8622" y="21096"/>
                    <a:pt x="12346" y="21444"/>
                    <a:pt x="15325" y="20921"/>
                  </a:cubicBezTo>
                  <a:cubicBezTo>
                    <a:pt x="18305" y="20399"/>
                    <a:pt x="20539" y="19005"/>
                    <a:pt x="20912" y="17438"/>
                  </a:cubicBezTo>
                  <a:cubicBezTo>
                    <a:pt x="21284" y="15870"/>
                    <a:pt x="19794" y="14128"/>
                    <a:pt x="16815" y="13083"/>
                  </a:cubicBezTo>
                  <a:cubicBezTo>
                    <a:pt x="13836" y="12038"/>
                    <a:pt x="9367" y="11689"/>
                    <a:pt x="4898" y="1134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26" name="Line"/>
            <p:cNvSpPr/>
            <p:nvPr/>
          </p:nvSpPr>
          <p:spPr>
            <a:xfrm>
              <a:off x="1413608" y="843077"/>
              <a:ext cx="141818" cy="287969"/>
            </a:xfrm>
            <a:custGeom>
              <a:avLst/>
              <a:gdLst/>
              <a:ahLst/>
              <a:cxnLst>
                <a:cxn ang="0">
                  <a:pos x="wd2" y="hd2"/>
                </a:cxn>
                <a:cxn ang="5400000">
                  <a:pos x="wd2" y="hd2"/>
                </a:cxn>
                <a:cxn ang="10800000">
                  <a:pos x="wd2" y="hd2"/>
                </a:cxn>
                <a:cxn ang="16200000">
                  <a:pos x="wd2" y="hd2"/>
                </a:cxn>
              </a:cxnLst>
              <a:rect l="0" t="0" r="r" b="b"/>
              <a:pathLst>
                <a:path w="21020" h="21341" fill="norm" stroke="1" extrusionOk="0">
                  <a:moveTo>
                    <a:pt x="8640" y="7560"/>
                  </a:moveTo>
                  <a:cubicBezTo>
                    <a:pt x="6480" y="9000"/>
                    <a:pt x="4320" y="10440"/>
                    <a:pt x="3960" y="12780"/>
                  </a:cubicBezTo>
                  <a:cubicBezTo>
                    <a:pt x="3600" y="15120"/>
                    <a:pt x="5040" y="18360"/>
                    <a:pt x="7560" y="19980"/>
                  </a:cubicBezTo>
                  <a:cubicBezTo>
                    <a:pt x="10080" y="21600"/>
                    <a:pt x="13680" y="21600"/>
                    <a:pt x="16560" y="20880"/>
                  </a:cubicBezTo>
                  <a:cubicBezTo>
                    <a:pt x="19440" y="20160"/>
                    <a:pt x="21600" y="18720"/>
                    <a:pt x="20880" y="15120"/>
                  </a:cubicBezTo>
                  <a:cubicBezTo>
                    <a:pt x="20160" y="11520"/>
                    <a:pt x="16560" y="5760"/>
                    <a:pt x="12600" y="2880"/>
                  </a:cubicBezTo>
                  <a:cubicBezTo>
                    <a:pt x="8640" y="0"/>
                    <a:pt x="4320" y="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27" name="Line"/>
            <p:cNvSpPr/>
            <p:nvPr/>
          </p:nvSpPr>
          <p:spPr>
            <a:xfrm>
              <a:off x="1865379" y="609905"/>
              <a:ext cx="204027"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728" name="Line"/>
            <p:cNvSpPr/>
            <p:nvPr/>
          </p:nvSpPr>
          <p:spPr>
            <a:xfrm>
              <a:off x="1821659" y="813931"/>
              <a:ext cx="218600"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29" name="Line"/>
            <p:cNvSpPr/>
            <p:nvPr/>
          </p:nvSpPr>
          <p:spPr>
            <a:xfrm>
              <a:off x="2273431" y="335303"/>
              <a:ext cx="231948" cy="828387"/>
            </a:xfrm>
            <a:custGeom>
              <a:avLst/>
              <a:gdLst/>
              <a:ahLst/>
              <a:cxnLst>
                <a:cxn ang="0">
                  <a:pos x="wd2" y="hd2"/>
                </a:cxn>
                <a:cxn ang="5400000">
                  <a:pos x="wd2" y="hd2"/>
                </a:cxn>
                <a:cxn ang="10800000">
                  <a:pos x="wd2" y="hd2"/>
                </a:cxn>
                <a:cxn ang="16200000">
                  <a:pos x="wd2" y="hd2"/>
                </a:cxn>
              </a:cxnLst>
              <a:rect l="0" t="0" r="r" b="b"/>
              <a:pathLst>
                <a:path w="21487" h="21540" fill="norm" stroke="1" extrusionOk="0">
                  <a:moveTo>
                    <a:pt x="0" y="9793"/>
                  </a:moveTo>
                  <a:cubicBezTo>
                    <a:pt x="4500" y="8403"/>
                    <a:pt x="9000" y="7014"/>
                    <a:pt x="12375" y="5687"/>
                  </a:cubicBezTo>
                  <a:cubicBezTo>
                    <a:pt x="15750" y="4361"/>
                    <a:pt x="18000" y="3098"/>
                    <a:pt x="19350" y="2024"/>
                  </a:cubicBezTo>
                  <a:cubicBezTo>
                    <a:pt x="20700" y="951"/>
                    <a:pt x="21150" y="66"/>
                    <a:pt x="21375" y="3"/>
                  </a:cubicBezTo>
                  <a:cubicBezTo>
                    <a:pt x="21600" y="-60"/>
                    <a:pt x="21600" y="698"/>
                    <a:pt x="20250" y="3161"/>
                  </a:cubicBezTo>
                  <a:cubicBezTo>
                    <a:pt x="18900" y="5624"/>
                    <a:pt x="16200" y="9793"/>
                    <a:pt x="14850" y="12951"/>
                  </a:cubicBezTo>
                  <a:cubicBezTo>
                    <a:pt x="13500" y="16108"/>
                    <a:pt x="13500" y="18256"/>
                    <a:pt x="14175" y="19519"/>
                  </a:cubicBezTo>
                  <a:cubicBezTo>
                    <a:pt x="14850" y="20782"/>
                    <a:pt x="16200" y="21161"/>
                    <a:pt x="17550" y="215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0" name="Line"/>
            <p:cNvSpPr/>
            <p:nvPr/>
          </p:nvSpPr>
          <p:spPr>
            <a:xfrm>
              <a:off x="2629931" y="563601"/>
              <a:ext cx="279867" cy="335910"/>
            </a:xfrm>
            <a:custGeom>
              <a:avLst/>
              <a:gdLst/>
              <a:ahLst/>
              <a:cxnLst>
                <a:cxn ang="0">
                  <a:pos x="wd2" y="hd2"/>
                </a:cxn>
                <a:cxn ang="5400000">
                  <a:pos x="wd2" y="hd2"/>
                </a:cxn>
                <a:cxn ang="10800000">
                  <a:pos x="wd2" y="hd2"/>
                </a:cxn>
                <a:cxn ang="16200000">
                  <a:pos x="wd2" y="hd2"/>
                </a:cxn>
              </a:cxnLst>
              <a:rect l="0" t="0" r="r" b="b"/>
              <a:pathLst>
                <a:path w="21456" h="20745" fill="norm" stroke="1" extrusionOk="0">
                  <a:moveTo>
                    <a:pt x="12891" y="1960"/>
                  </a:moveTo>
                  <a:cubicBezTo>
                    <a:pt x="11773" y="760"/>
                    <a:pt x="10656" y="-440"/>
                    <a:pt x="8794" y="160"/>
                  </a:cubicBezTo>
                  <a:cubicBezTo>
                    <a:pt x="6932" y="760"/>
                    <a:pt x="4325" y="3160"/>
                    <a:pt x="2649" y="6010"/>
                  </a:cubicBezTo>
                  <a:cubicBezTo>
                    <a:pt x="973" y="8860"/>
                    <a:pt x="228" y="12160"/>
                    <a:pt x="42" y="14560"/>
                  </a:cubicBezTo>
                  <a:cubicBezTo>
                    <a:pt x="-144" y="16960"/>
                    <a:pt x="228" y="18460"/>
                    <a:pt x="2463" y="19510"/>
                  </a:cubicBezTo>
                  <a:cubicBezTo>
                    <a:pt x="4697" y="20560"/>
                    <a:pt x="8794" y="21160"/>
                    <a:pt x="12146" y="20410"/>
                  </a:cubicBezTo>
                  <a:cubicBezTo>
                    <a:pt x="15497" y="19660"/>
                    <a:pt x="18104" y="17560"/>
                    <a:pt x="19594" y="15010"/>
                  </a:cubicBezTo>
                  <a:cubicBezTo>
                    <a:pt x="21084" y="12460"/>
                    <a:pt x="21456" y="9460"/>
                    <a:pt x="21456" y="7210"/>
                  </a:cubicBezTo>
                  <a:cubicBezTo>
                    <a:pt x="21456" y="4960"/>
                    <a:pt x="21084" y="3460"/>
                    <a:pt x="18477" y="2710"/>
                  </a:cubicBezTo>
                  <a:cubicBezTo>
                    <a:pt x="15870" y="1960"/>
                    <a:pt x="11028" y="1960"/>
                    <a:pt x="6187" y="19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1" name="Line"/>
            <p:cNvSpPr/>
            <p:nvPr/>
          </p:nvSpPr>
          <p:spPr>
            <a:xfrm>
              <a:off x="2929228" y="391306"/>
              <a:ext cx="495492" cy="888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847" y="2479"/>
                    <a:pt x="16094" y="4957"/>
                    <a:pt x="12494" y="8557"/>
                  </a:cubicBezTo>
                  <a:cubicBezTo>
                    <a:pt x="8894" y="12157"/>
                    <a:pt x="4447" y="1687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2" name="Line"/>
            <p:cNvSpPr/>
            <p:nvPr/>
          </p:nvSpPr>
          <p:spPr>
            <a:xfrm>
              <a:off x="3034560" y="70694"/>
              <a:ext cx="157006" cy="199169"/>
            </a:xfrm>
            <a:custGeom>
              <a:avLst/>
              <a:gdLst/>
              <a:ahLst/>
              <a:cxnLst>
                <a:cxn ang="0">
                  <a:pos x="wd2" y="hd2"/>
                </a:cxn>
                <a:cxn ang="5400000">
                  <a:pos x="wd2" y="hd2"/>
                </a:cxn>
                <a:cxn ang="10800000">
                  <a:pos x="wd2" y="hd2"/>
                </a:cxn>
                <a:cxn ang="16200000">
                  <a:pos x="wd2" y="hd2"/>
                </a:cxn>
              </a:cxnLst>
              <a:rect l="0" t="0" r="r" b="b"/>
              <a:pathLst>
                <a:path w="20533" h="21600" fill="norm" stroke="1" extrusionOk="0">
                  <a:moveTo>
                    <a:pt x="11001" y="0"/>
                  </a:moveTo>
                  <a:cubicBezTo>
                    <a:pt x="7190" y="4215"/>
                    <a:pt x="3378" y="8429"/>
                    <a:pt x="1472" y="11854"/>
                  </a:cubicBezTo>
                  <a:cubicBezTo>
                    <a:pt x="-434" y="15278"/>
                    <a:pt x="-434" y="17912"/>
                    <a:pt x="1154" y="19493"/>
                  </a:cubicBezTo>
                  <a:cubicBezTo>
                    <a:pt x="2742" y="21073"/>
                    <a:pt x="5919" y="21600"/>
                    <a:pt x="9095" y="21600"/>
                  </a:cubicBezTo>
                  <a:cubicBezTo>
                    <a:pt x="12272" y="21600"/>
                    <a:pt x="15448" y="21073"/>
                    <a:pt x="17672" y="19493"/>
                  </a:cubicBezTo>
                  <a:cubicBezTo>
                    <a:pt x="19895" y="17912"/>
                    <a:pt x="21166" y="15278"/>
                    <a:pt x="20213" y="12907"/>
                  </a:cubicBezTo>
                  <a:cubicBezTo>
                    <a:pt x="19260" y="10537"/>
                    <a:pt x="16084" y="8429"/>
                    <a:pt x="12907" y="632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3" name="Line"/>
            <p:cNvSpPr/>
            <p:nvPr/>
          </p:nvSpPr>
          <p:spPr>
            <a:xfrm>
              <a:off x="3171919" y="1104193"/>
              <a:ext cx="180347" cy="245034"/>
            </a:xfrm>
            <a:custGeom>
              <a:avLst/>
              <a:gdLst/>
              <a:ahLst/>
              <a:cxnLst>
                <a:cxn ang="0">
                  <a:pos x="wd2" y="hd2"/>
                </a:cxn>
                <a:cxn ang="5400000">
                  <a:pos x="wd2" y="hd2"/>
                </a:cxn>
                <a:cxn ang="10800000">
                  <a:pos x="wd2" y="hd2"/>
                </a:cxn>
                <a:cxn ang="16200000">
                  <a:pos x="wd2" y="hd2"/>
                </a:cxn>
              </a:cxnLst>
              <a:rect l="0" t="0" r="r" b="b"/>
              <a:pathLst>
                <a:path w="20562" h="20953" fill="norm" stroke="1" extrusionOk="0">
                  <a:moveTo>
                    <a:pt x="20515" y="3842"/>
                  </a:moveTo>
                  <a:cubicBezTo>
                    <a:pt x="18854" y="2180"/>
                    <a:pt x="17192" y="519"/>
                    <a:pt x="14977" y="103"/>
                  </a:cubicBezTo>
                  <a:cubicBezTo>
                    <a:pt x="12761" y="-312"/>
                    <a:pt x="9992" y="519"/>
                    <a:pt x="7223" y="2803"/>
                  </a:cubicBezTo>
                  <a:cubicBezTo>
                    <a:pt x="4454" y="5088"/>
                    <a:pt x="1684" y="8826"/>
                    <a:pt x="577" y="11734"/>
                  </a:cubicBezTo>
                  <a:cubicBezTo>
                    <a:pt x="-531" y="14642"/>
                    <a:pt x="23" y="16719"/>
                    <a:pt x="1684" y="18380"/>
                  </a:cubicBezTo>
                  <a:cubicBezTo>
                    <a:pt x="3346" y="20042"/>
                    <a:pt x="6115" y="21288"/>
                    <a:pt x="10269" y="20873"/>
                  </a:cubicBezTo>
                  <a:cubicBezTo>
                    <a:pt x="14423" y="20457"/>
                    <a:pt x="19961" y="18380"/>
                    <a:pt x="20515" y="15265"/>
                  </a:cubicBezTo>
                  <a:cubicBezTo>
                    <a:pt x="21069" y="12150"/>
                    <a:pt x="16638" y="7996"/>
                    <a:pt x="12208" y="38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4" name="Line"/>
            <p:cNvSpPr/>
            <p:nvPr/>
          </p:nvSpPr>
          <p:spPr>
            <a:xfrm>
              <a:off x="728664" y="1808900"/>
              <a:ext cx="346354" cy="1018736"/>
            </a:xfrm>
            <a:custGeom>
              <a:avLst/>
              <a:gdLst/>
              <a:ahLst/>
              <a:cxnLst>
                <a:cxn ang="0">
                  <a:pos x="wd2" y="hd2"/>
                </a:cxn>
                <a:cxn ang="5400000">
                  <a:pos x="wd2" y="hd2"/>
                </a:cxn>
                <a:cxn ang="10800000">
                  <a:pos x="wd2" y="hd2"/>
                </a:cxn>
                <a:cxn ang="16200000">
                  <a:pos x="wd2" y="hd2"/>
                </a:cxn>
              </a:cxnLst>
              <a:rect l="0" t="0" r="r" b="b"/>
              <a:pathLst>
                <a:path w="21390" h="21468" fill="norm" stroke="1" extrusionOk="0">
                  <a:moveTo>
                    <a:pt x="0" y="4216"/>
                  </a:moveTo>
                  <a:cubicBezTo>
                    <a:pt x="1200" y="4625"/>
                    <a:pt x="2400" y="5034"/>
                    <a:pt x="3000" y="6570"/>
                  </a:cubicBezTo>
                  <a:cubicBezTo>
                    <a:pt x="3600" y="8106"/>
                    <a:pt x="3600" y="10767"/>
                    <a:pt x="3900" y="13275"/>
                  </a:cubicBezTo>
                  <a:cubicBezTo>
                    <a:pt x="4200" y="15783"/>
                    <a:pt x="4800" y="18138"/>
                    <a:pt x="5250" y="19571"/>
                  </a:cubicBezTo>
                  <a:cubicBezTo>
                    <a:pt x="5700" y="21004"/>
                    <a:pt x="6000" y="21516"/>
                    <a:pt x="6000" y="21465"/>
                  </a:cubicBezTo>
                  <a:cubicBezTo>
                    <a:pt x="6000" y="21414"/>
                    <a:pt x="5700" y="20799"/>
                    <a:pt x="4950" y="19213"/>
                  </a:cubicBezTo>
                  <a:cubicBezTo>
                    <a:pt x="4200" y="17626"/>
                    <a:pt x="3000" y="15067"/>
                    <a:pt x="2100" y="12200"/>
                  </a:cubicBezTo>
                  <a:cubicBezTo>
                    <a:pt x="1200" y="9334"/>
                    <a:pt x="600" y="6161"/>
                    <a:pt x="300" y="4318"/>
                  </a:cubicBezTo>
                  <a:cubicBezTo>
                    <a:pt x="0" y="2475"/>
                    <a:pt x="0" y="1963"/>
                    <a:pt x="0" y="1452"/>
                  </a:cubicBezTo>
                  <a:cubicBezTo>
                    <a:pt x="0" y="940"/>
                    <a:pt x="0" y="428"/>
                    <a:pt x="1350" y="172"/>
                  </a:cubicBezTo>
                  <a:cubicBezTo>
                    <a:pt x="2700" y="-84"/>
                    <a:pt x="5400" y="-84"/>
                    <a:pt x="8550" y="377"/>
                  </a:cubicBezTo>
                  <a:cubicBezTo>
                    <a:pt x="11700" y="837"/>
                    <a:pt x="15300" y="1759"/>
                    <a:pt x="17550" y="2475"/>
                  </a:cubicBezTo>
                  <a:cubicBezTo>
                    <a:pt x="19800" y="3192"/>
                    <a:pt x="20700" y="3704"/>
                    <a:pt x="21150" y="4216"/>
                  </a:cubicBezTo>
                  <a:cubicBezTo>
                    <a:pt x="21600" y="4727"/>
                    <a:pt x="21600" y="5239"/>
                    <a:pt x="19500" y="5905"/>
                  </a:cubicBezTo>
                  <a:cubicBezTo>
                    <a:pt x="17400" y="6570"/>
                    <a:pt x="13200" y="7389"/>
                    <a:pt x="9600" y="8054"/>
                  </a:cubicBezTo>
                  <a:cubicBezTo>
                    <a:pt x="6000" y="8720"/>
                    <a:pt x="3000" y="9232"/>
                    <a:pt x="0" y="97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5" name="Line"/>
            <p:cNvSpPr/>
            <p:nvPr/>
          </p:nvSpPr>
          <p:spPr>
            <a:xfrm>
              <a:off x="1267876" y="2373271"/>
              <a:ext cx="262319"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00" y="10800"/>
                    <a:pt x="11200" y="0"/>
                    <a:pt x="14800" y="0"/>
                  </a:cubicBezTo>
                  <a:cubicBezTo>
                    <a:pt x="18400" y="0"/>
                    <a:pt x="20000" y="108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6" name="Line"/>
            <p:cNvSpPr/>
            <p:nvPr/>
          </p:nvSpPr>
          <p:spPr>
            <a:xfrm>
              <a:off x="1224156" y="2548150"/>
              <a:ext cx="306039"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7" name="Line"/>
            <p:cNvSpPr/>
            <p:nvPr/>
          </p:nvSpPr>
          <p:spPr>
            <a:xfrm>
              <a:off x="1898431" y="2062374"/>
              <a:ext cx="401985" cy="675230"/>
            </a:xfrm>
            <a:custGeom>
              <a:avLst/>
              <a:gdLst/>
              <a:ahLst/>
              <a:cxnLst>
                <a:cxn ang="0">
                  <a:pos x="wd2" y="hd2"/>
                </a:cxn>
                <a:cxn ang="5400000">
                  <a:pos x="wd2" y="hd2"/>
                </a:cxn>
                <a:cxn ang="10800000">
                  <a:pos x="wd2" y="hd2"/>
                </a:cxn>
                <a:cxn ang="16200000">
                  <a:pos x="wd2" y="hd2"/>
                </a:cxn>
              </a:cxnLst>
              <a:rect l="0" t="0" r="r" b="b"/>
              <a:pathLst>
                <a:path w="21279" h="21600" fill="norm" stroke="1" extrusionOk="0">
                  <a:moveTo>
                    <a:pt x="12907" y="1554"/>
                  </a:moveTo>
                  <a:cubicBezTo>
                    <a:pt x="13936" y="777"/>
                    <a:pt x="14964" y="0"/>
                    <a:pt x="15350" y="0"/>
                  </a:cubicBezTo>
                  <a:cubicBezTo>
                    <a:pt x="15736" y="0"/>
                    <a:pt x="15479" y="777"/>
                    <a:pt x="13422" y="2719"/>
                  </a:cubicBezTo>
                  <a:cubicBezTo>
                    <a:pt x="11364" y="4662"/>
                    <a:pt x="7507" y="7770"/>
                    <a:pt x="5193" y="9635"/>
                  </a:cubicBezTo>
                  <a:cubicBezTo>
                    <a:pt x="2879" y="11499"/>
                    <a:pt x="2107" y="12121"/>
                    <a:pt x="1336" y="12898"/>
                  </a:cubicBezTo>
                  <a:cubicBezTo>
                    <a:pt x="564" y="13675"/>
                    <a:pt x="-207" y="14607"/>
                    <a:pt x="50" y="15073"/>
                  </a:cubicBezTo>
                  <a:cubicBezTo>
                    <a:pt x="307" y="15540"/>
                    <a:pt x="1593" y="15540"/>
                    <a:pt x="4164" y="15384"/>
                  </a:cubicBezTo>
                  <a:cubicBezTo>
                    <a:pt x="6736" y="15229"/>
                    <a:pt x="10593" y="14918"/>
                    <a:pt x="13293" y="14685"/>
                  </a:cubicBezTo>
                  <a:cubicBezTo>
                    <a:pt x="15993" y="14452"/>
                    <a:pt x="17536" y="14296"/>
                    <a:pt x="18822" y="13986"/>
                  </a:cubicBezTo>
                  <a:cubicBezTo>
                    <a:pt x="20107" y="13675"/>
                    <a:pt x="21136" y="13209"/>
                    <a:pt x="21264" y="12665"/>
                  </a:cubicBezTo>
                  <a:cubicBezTo>
                    <a:pt x="21393" y="12121"/>
                    <a:pt x="20622" y="11499"/>
                    <a:pt x="19722" y="11499"/>
                  </a:cubicBezTo>
                  <a:cubicBezTo>
                    <a:pt x="18822" y="11499"/>
                    <a:pt x="17793" y="12121"/>
                    <a:pt x="17407" y="13908"/>
                  </a:cubicBezTo>
                  <a:cubicBezTo>
                    <a:pt x="17022" y="15695"/>
                    <a:pt x="17279" y="18647"/>
                    <a:pt x="17536"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38" name="Line"/>
            <p:cNvSpPr/>
            <p:nvPr/>
          </p:nvSpPr>
          <p:spPr>
            <a:xfrm>
              <a:off x="2467010" y="2172858"/>
              <a:ext cx="292695" cy="417761"/>
            </a:xfrm>
            <a:custGeom>
              <a:avLst/>
              <a:gdLst/>
              <a:ahLst/>
              <a:cxnLst>
                <a:cxn ang="0">
                  <a:pos x="wd2" y="hd2"/>
                </a:cxn>
                <a:cxn ang="5400000">
                  <a:pos x="wd2" y="hd2"/>
                </a:cxn>
                <a:cxn ang="10800000">
                  <a:pos x="wd2" y="hd2"/>
                </a:cxn>
                <a:cxn ang="16200000">
                  <a:pos x="wd2" y="hd2"/>
                </a:cxn>
              </a:cxnLst>
              <a:rect l="0" t="0" r="r" b="b"/>
              <a:pathLst>
                <a:path w="20335" h="21109" fill="norm" stroke="1" extrusionOk="0">
                  <a:moveTo>
                    <a:pt x="15913" y="7917"/>
                  </a:moveTo>
                  <a:cubicBezTo>
                    <a:pt x="16926" y="5953"/>
                    <a:pt x="17938" y="3990"/>
                    <a:pt x="17770" y="2640"/>
                  </a:cubicBezTo>
                  <a:cubicBezTo>
                    <a:pt x="17601" y="1290"/>
                    <a:pt x="16251" y="553"/>
                    <a:pt x="14395" y="185"/>
                  </a:cubicBezTo>
                  <a:cubicBezTo>
                    <a:pt x="12539" y="-183"/>
                    <a:pt x="10176" y="-183"/>
                    <a:pt x="7307" y="1903"/>
                  </a:cubicBezTo>
                  <a:cubicBezTo>
                    <a:pt x="4439" y="3990"/>
                    <a:pt x="1064" y="8162"/>
                    <a:pt x="220" y="11599"/>
                  </a:cubicBezTo>
                  <a:cubicBezTo>
                    <a:pt x="-624" y="15035"/>
                    <a:pt x="1064" y="17735"/>
                    <a:pt x="3595" y="19331"/>
                  </a:cubicBezTo>
                  <a:cubicBezTo>
                    <a:pt x="6126" y="20926"/>
                    <a:pt x="9501" y="21417"/>
                    <a:pt x="12707" y="20926"/>
                  </a:cubicBezTo>
                  <a:cubicBezTo>
                    <a:pt x="15913" y="20435"/>
                    <a:pt x="18951" y="18962"/>
                    <a:pt x="19964" y="16385"/>
                  </a:cubicBezTo>
                  <a:cubicBezTo>
                    <a:pt x="20976" y="13808"/>
                    <a:pt x="19964" y="10126"/>
                    <a:pt x="16420" y="8040"/>
                  </a:cubicBezTo>
                  <a:cubicBezTo>
                    <a:pt x="12876" y="5953"/>
                    <a:pt x="6801" y="5462"/>
                    <a:pt x="726" y="497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42"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743"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830" name="Drawing"/>
          <p:cNvGrpSpPr/>
          <p:nvPr/>
        </p:nvGrpSpPr>
        <p:grpSpPr>
          <a:xfrm>
            <a:off x="5362964" y="3936947"/>
            <a:ext cx="16176334" cy="7501454"/>
            <a:chOff x="0" y="0"/>
            <a:chExt cx="16176333" cy="7501452"/>
          </a:xfrm>
        </p:grpSpPr>
        <p:sp>
          <p:nvSpPr>
            <p:cNvPr id="744" name="Line"/>
            <p:cNvSpPr/>
            <p:nvPr/>
          </p:nvSpPr>
          <p:spPr>
            <a:xfrm>
              <a:off x="818391" y="216435"/>
              <a:ext cx="289178" cy="714091"/>
            </a:xfrm>
            <a:custGeom>
              <a:avLst/>
              <a:gdLst/>
              <a:ahLst/>
              <a:cxnLst>
                <a:cxn ang="0">
                  <a:pos x="wd2" y="hd2"/>
                </a:cxn>
                <a:cxn ang="5400000">
                  <a:pos x="wd2" y="hd2"/>
                </a:cxn>
                <a:cxn ang="10800000">
                  <a:pos x="wd2" y="hd2"/>
                </a:cxn>
                <a:cxn ang="16200000">
                  <a:pos x="wd2" y="hd2"/>
                </a:cxn>
              </a:cxnLst>
              <a:rect l="0" t="0" r="r" b="b"/>
              <a:pathLst>
                <a:path w="21430" h="21600" fill="norm" stroke="1" extrusionOk="0">
                  <a:moveTo>
                    <a:pt x="21430" y="0"/>
                  </a:moveTo>
                  <a:cubicBezTo>
                    <a:pt x="15670" y="2204"/>
                    <a:pt x="9910" y="4408"/>
                    <a:pt x="5950" y="7053"/>
                  </a:cubicBezTo>
                  <a:cubicBezTo>
                    <a:pt x="1990" y="9698"/>
                    <a:pt x="-170" y="12784"/>
                    <a:pt x="10" y="15282"/>
                  </a:cubicBezTo>
                  <a:cubicBezTo>
                    <a:pt x="190" y="17780"/>
                    <a:pt x="2710" y="19690"/>
                    <a:pt x="523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45" name="Line"/>
            <p:cNvSpPr/>
            <p:nvPr/>
          </p:nvSpPr>
          <p:spPr>
            <a:xfrm>
              <a:off x="1282447" y="307946"/>
              <a:ext cx="305042" cy="345688"/>
            </a:xfrm>
            <a:custGeom>
              <a:avLst/>
              <a:gdLst/>
              <a:ahLst/>
              <a:cxnLst>
                <a:cxn ang="0">
                  <a:pos x="wd2" y="hd2"/>
                </a:cxn>
                <a:cxn ang="5400000">
                  <a:pos x="wd2" y="hd2"/>
                </a:cxn>
                <a:cxn ang="10800000">
                  <a:pos x="wd2" y="hd2"/>
                </a:cxn>
                <a:cxn ang="16200000">
                  <a:pos x="wd2" y="hd2"/>
                </a:cxn>
              </a:cxnLst>
              <a:rect l="0" t="0" r="r" b="b"/>
              <a:pathLst>
                <a:path w="21193" h="21056" fill="norm" stroke="1" extrusionOk="0">
                  <a:moveTo>
                    <a:pt x="0" y="19281"/>
                  </a:moveTo>
                  <a:cubicBezTo>
                    <a:pt x="2700" y="15434"/>
                    <a:pt x="5400" y="11588"/>
                    <a:pt x="7088" y="8777"/>
                  </a:cubicBezTo>
                  <a:cubicBezTo>
                    <a:pt x="8775" y="5966"/>
                    <a:pt x="9450" y="4190"/>
                    <a:pt x="10294" y="2563"/>
                  </a:cubicBezTo>
                  <a:cubicBezTo>
                    <a:pt x="11138" y="935"/>
                    <a:pt x="12150" y="-544"/>
                    <a:pt x="12994" y="196"/>
                  </a:cubicBezTo>
                  <a:cubicBezTo>
                    <a:pt x="13837" y="935"/>
                    <a:pt x="14512" y="3894"/>
                    <a:pt x="15694" y="6853"/>
                  </a:cubicBezTo>
                  <a:cubicBezTo>
                    <a:pt x="16875" y="9812"/>
                    <a:pt x="18563" y="12771"/>
                    <a:pt x="19744" y="15138"/>
                  </a:cubicBezTo>
                  <a:cubicBezTo>
                    <a:pt x="20925" y="17505"/>
                    <a:pt x="21600" y="19281"/>
                    <a:pt x="20925" y="20168"/>
                  </a:cubicBezTo>
                  <a:cubicBezTo>
                    <a:pt x="20250" y="21056"/>
                    <a:pt x="18225" y="21056"/>
                    <a:pt x="15356" y="21056"/>
                  </a:cubicBezTo>
                  <a:cubicBezTo>
                    <a:pt x="12488" y="21056"/>
                    <a:pt x="8775" y="21056"/>
                    <a:pt x="6075" y="21056"/>
                  </a:cubicBezTo>
                  <a:cubicBezTo>
                    <a:pt x="3375" y="21056"/>
                    <a:pt x="1688" y="21056"/>
                    <a:pt x="1181" y="21056"/>
                  </a:cubicBezTo>
                  <a:cubicBezTo>
                    <a:pt x="675" y="21056"/>
                    <a:pt x="1350" y="21056"/>
                    <a:pt x="2025" y="2105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46" name="Line"/>
            <p:cNvSpPr/>
            <p:nvPr/>
          </p:nvSpPr>
          <p:spPr>
            <a:xfrm>
              <a:off x="1816930" y="279060"/>
              <a:ext cx="423449" cy="422207"/>
            </a:xfrm>
            <a:custGeom>
              <a:avLst/>
              <a:gdLst/>
              <a:ahLst/>
              <a:cxnLst>
                <a:cxn ang="0">
                  <a:pos x="wd2" y="hd2"/>
                </a:cxn>
                <a:cxn ang="5400000">
                  <a:pos x="wd2" y="hd2"/>
                </a:cxn>
                <a:cxn ang="10800000">
                  <a:pos x="wd2" y="hd2"/>
                </a:cxn>
                <a:cxn ang="16200000">
                  <a:pos x="wd2" y="hd2"/>
                </a:cxn>
              </a:cxnLst>
              <a:rect l="0" t="0" r="r" b="b"/>
              <a:pathLst>
                <a:path w="20691" h="21094" fill="norm" stroke="1" extrusionOk="0">
                  <a:moveTo>
                    <a:pt x="17322" y="3424"/>
                  </a:moveTo>
                  <a:cubicBezTo>
                    <a:pt x="16609" y="2211"/>
                    <a:pt x="15897" y="997"/>
                    <a:pt x="14948" y="391"/>
                  </a:cubicBezTo>
                  <a:cubicBezTo>
                    <a:pt x="13998" y="-216"/>
                    <a:pt x="12812" y="-216"/>
                    <a:pt x="10082" y="1119"/>
                  </a:cubicBezTo>
                  <a:cubicBezTo>
                    <a:pt x="7352" y="2454"/>
                    <a:pt x="3080" y="5123"/>
                    <a:pt x="1181" y="8400"/>
                  </a:cubicBezTo>
                  <a:cubicBezTo>
                    <a:pt x="-718" y="11676"/>
                    <a:pt x="-243" y="15559"/>
                    <a:pt x="2012" y="17986"/>
                  </a:cubicBezTo>
                  <a:cubicBezTo>
                    <a:pt x="4267" y="20413"/>
                    <a:pt x="8302" y="21384"/>
                    <a:pt x="11744" y="21020"/>
                  </a:cubicBezTo>
                  <a:cubicBezTo>
                    <a:pt x="15185" y="20656"/>
                    <a:pt x="18034" y="18957"/>
                    <a:pt x="19458" y="16166"/>
                  </a:cubicBezTo>
                  <a:cubicBezTo>
                    <a:pt x="20882" y="13375"/>
                    <a:pt x="20882" y="9492"/>
                    <a:pt x="20407" y="7065"/>
                  </a:cubicBezTo>
                  <a:cubicBezTo>
                    <a:pt x="19933" y="4638"/>
                    <a:pt x="18983" y="3667"/>
                    <a:pt x="16847" y="4153"/>
                  </a:cubicBezTo>
                  <a:cubicBezTo>
                    <a:pt x="14711" y="4638"/>
                    <a:pt x="11387" y="6580"/>
                    <a:pt x="8064" y="852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47" name="Line"/>
            <p:cNvSpPr/>
            <p:nvPr/>
          </p:nvSpPr>
          <p:spPr>
            <a:xfrm>
              <a:off x="1923672" y="537047"/>
              <a:ext cx="306039" cy="2477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086" y="2118"/>
                    <a:pt x="6171" y="4235"/>
                    <a:pt x="9771" y="7835"/>
                  </a:cubicBezTo>
                  <a:cubicBezTo>
                    <a:pt x="13371" y="11435"/>
                    <a:pt x="17486" y="16518"/>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48" name="Line"/>
            <p:cNvSpPr/>
            <p:nvPr/>
          </p:nvSpPr>
          <p:spPr>
            <a:xfrm>
              <a:off x="2477456" y="152948"/>
              <a:ext cx="208884" cy="821298"/>
            </a:xfrm>
            <a:custGeom>
              <a:avLst/>
              <a:gdLst/>
              <a:ahLst/>
              <a:cxnLst>
                <a:cxn ang="0">
                  <a:pos x="wd2" y="hd2"/>
                </a:cxn>
                <a:cxn ang="5400000">
                  <a:pos x="wd2" y="hd2"/>
                </a:cxn>
                <a:cxn ang="10800000">
                  <a:pos x="wd2" y="hd2"/>
                </a:cxn>
                <a:cxn ang="16200000">
                  <a:pos x="wd2" y="hd2"/>
                </a:cxn>
              </a:cxnLst>
              <a:rect l="0" t="0" r="r" b="b"/>
              <a:pathLst>
                <a:path w="21600" h="21482" fill="norm" stroke="1" extrusionOk="0">
                  <a:moveTo>
                    <a:pt x="0" y="136"/>
                  </a:moveTo>
                  <a:cubicBezTo>
                    <a:pt x="2512" y="9"/>
                    <a:pt x="5023" y="-118"/>
                    <a:pt x="7284" y="200"/>
                  </a:cubicBezTo>
                  <a:cubicBezTo>
                    <a:pt x="9544" y="517"/>
                    <a:pt x="11553" y="1280"/>
                    <a:pt x="14567" y="3186"/>
                  </a:cubicBezTo>
                  <a:cubicBezTo>
                    <a:pt x="17581" y="5091"/>
                    <a:pt x="21600" y="8141"/>
                    <a:pt x="21600" y="11190"/>
                  </a:cubicBezTo>
                  <a:cubicBezTo>
                    <a:pt x="21600" y="14240"/>
                    <a:pt x="17581" y="17289"/>
                    <a:pt x="14567" y="19004"/>
                  </a:cubicBezTo>
                  <a:cubicBezTo>
                    <a:pt x="11553" y="20720"/>
                    <a:pt x="9544" y="21101"/>
                    <a:pt x="7535" y="2148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49" name="Line"/>
            <p:cNvSpPr/>
            <p:nvPr/>
          </p:nvSpPr>
          <p:spPr>
            <a:xfrm>
              <a:off x="2943801" y="347594"/>
              <a:ext cx="393479" cy="6266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00" y="4856"/>
                    <a:pt x="10400" y="9712"/>
                    <a:pt x="6800" y="13312"/>
                  </a:cubicBezTo>
                  <a:cubicBezTo>
                    <a:pt x="3200" y="16912"/>
                    <a:pt x="1600" y="1925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0" name="Line"/>
            <p:cNvSpPr/>
            <p:nvPr/>
          </p:nvSpPr>
          <p:spPr>
            <a:xfrm>
              <a:off x="3096223" y="75560"/>
              <a:ext cx="124470" cy="262320"/>
            </a:xfrm>
            <a:custGeom>
              <a:avLst/>
              <a:gdLst/>
              <a:ahLst/>
              <a:cxnLst>
                <a:cxn ang="0">
                  <a:pos x="wd2" y="hd2"/>
                </a:cxn>
                <a:cxn ang="5400000">
                  <a:pos x="wd2" y="hd2"/>
                </a:cxn>
                <a:cxn ang="10800000">
                  <a:pos x="wd2" y="hd2"/>
                </a:cxn>
                <a:cxn ang="16200000">
                  <a:pos x="wd2" y="hd2"/>
                </a:cxn>
              </a:cxnLst>
              <a:rect l="0" t="0" r="r" b="b"/>
              <a:pathLst>
                <a:path w="21287" h="21207" fill="norm" stroke="1" extrusionOk="0">
                  <a:moveTo>
                    <a:pt x="21287" y="3142"/>
                  </a:moveTo>
                  <a:cubicBezTo>
                    <a:pt x="18795" y="1571"/>
                    <a:pt x="16302" y="0"/>
                    <a:pt x="13395" y="0"/>
                  </a:cubicBezTo>
                  <a:cubicBezTo>
                    <a:pt x="10487" y="0"/>
                    <a:pt x="7164" y="1571"/>
                    <a:pt x="4672" y="4516"/>
                  </a:cubicBezTo>
                  <a:cubicBezTo>
                    <a:pt x="2179" y="7462"/>
                    <a:pt x="518" y="11782"/>
                    <a:pt x="102" y="14924"/>
                  </a:cubicBezTo>
                  <a:cubicBezTo>
                    <a:pt x="-313" y="18065"/>
                    <a:pt x="518" y="20029"/>
                    <a:pt x="3010" y="20815"/>
                  </a:cubicBezTo>
                  <a:cubicBezTo>
                    <a:pt x="5502" y="21600"/>
                    <a:pt x="9656" y="21207"/>
                    <a:pt x="13395" y="19636"/>
                  </a:cubicBezTo>
                  <a:cubicBezTo>
                    <a:pt x="17133" y="18065"/>
                    <a:pt x="20456" y="15316"/>
                    <a:pt x="20456" y="13353"/>
                  </a:cubicBezTo>
                  <a:cubicBezTo>
                    <a:pt x="20456" y="11389"/>
                    <a:pt x="17133" y="10211"/>
                    <a:pt x="13810" y="903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1" name="Line"/>
            <p:cNvSpPr/>
            <p:nvPr/>
          </p:nvSpPr>
          <p:spPr>
            <a:xfrm>
              <a:off x="3106059" y="910759"/>
              <a:ext cx="210621" cy="180073"/>
            </a:xfrm>
            <a:custGeom>
              <a:avLst/>
              <a:gdLst/>
              <a:ahLst/>
              <a:cxnLst>
                <a:cxn ang="0">
                  <a:pos x="wd2" y="hd2"/>
                </a:cxn>
                <a:cxn ang="5400000">
                  <a:pos x="wd2" y="hd2"/>
                </a:cxn>
                <a:cxn ang="10800000">
                  <a:pos x="wd2" y="hd2"/>
                </a:cxn>
                <a:cxn ang="16200000">
                  <a:pos x="wd2" y="hd2"/>
                </a:cxn>
              </a:cxnLst>
              <a:rect l="0" t="0" r="r" b="b"/>
              <a:pathLst>
                <a:path w="20812" h="21071" fill="norm" stroke="1" extrusionOk="0">
                  <a:moveTo>
                    <a:pt x="9887" y="608"/>
                  </a:moveTo>
                  <a:cubicBezTo>
                    <a:pt x="7487" y="39"/>
                    <a:pt x="5087" y="-529"/>
                    <a:pt x="3407" y="892"/>
                  </a:cubicBezTo>
                  <a:cubicBezTo>
                    <a:pt x="1727" y="2313"/>
                    <a:pt x="767" y="5724"/>
                    <a:pt x="287" y="8850"/>
                  </a:cubicBezTo>
                  <a:cubicBezTo>
                    <a:pt x="-193" y="11976"/>
                    <a:pt x="-193" y="14818"/>
                    <a:pt x="1247" y="17092"/>
                  </a:cubicBezTo>
                  <a:cubicBezTo>
                    <a:pt x="2687" y="19366"/>
                    <a:pt x="5567" y="21071"/>
                    <a:pt x="9167" y="21071"/>
                  </a:cubicBezTo>
                  <a:cubicBezTo>
                    <a:pt x="12767" y="21071"/>
                    <a:pt x="17087" y="19366"/>
                    <a:pt x="19247" y="16524"/>
                  </a:cubicBezTo>
                  <a:cubicBezTo>
                    <a:pt x="21407" y="13682"/>
                    <a:pt x="21407" y="9703"/>
                    <a:pt x="18767" y="6860"/>
                  </a:cubicBezTo>
                  <a:cubicBezTo>
                    <a:pt x="16127" y="4018"/>
                    <a:pt x="10847" y="2313"/>
                    <a:pt x="5567" y="60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2" name="Line"/>
            <p:cNvSpPr/>
            <p:nvPr/>
          </p:nvSpPr>
          <p:spPr>
            <a:xfrm>
              <a:off x="3847343" y="624486"/>
              <a:ext cx="335186"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3" name="Line"/>
            <p:cNvSpPr/>
            <p:nvPr/>
          </p:nvSpPr>
          <p:spPr>
            <a:xfrm>
              <a:off x="3876490" y="784792"/>
              <a:ext cx="349759"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4" name="Line"/>
            <p:cNvSpPr/>
            <p:nvPr/>
          </p:nvSpPr>
          <p:spPr>
            <a:xfrm>
              <a:off x="5148421" y="231008"/>
              <a:ext cx="301984" cy="816104"/>
            </a:xfrm>
            <a:custGeom>
              <a:avLst/>
              <a:gdLst/>
              <a:ahLst/>
              <a:cxnLst>
                <a:cxn ang="0">
                  <a:pos x="wd2" y="hd2"/>
                </a:cxn>
                <a:cxn ang="5400000">
                  <a:pos x="wd2" y="hd2"/>
                </a:cxn>
                <a:cxn ang="10800000">
                  <a:pos x="wd2" y="hd2"/>
                </a:cxn>
                <a:cxn ang="16200000">
                  <a:pos x="wd2" y="hd2"/>
                </a:cxn>
              </a:cxnLst>
              <a:rect l="0" t="0" r="r" b="b"/>
              <a:pathLst>
                <a:path w="20981" h="21600" fill="norm" stroke="1" extrusionOk="0">
                  <a:moveTo>
                    <a:pt x="20981" y="0"/>
                  </a:moveTo>
                  <a:cubicBezTo>
                    <a:pt x="16593" y="643"/>
                    <a:pt x="12206" y="1286"/>
                    <a:pt x="8325" y="3214"/>
                  </a:cubicBezTo>
                  <a:cubicBezTo>
                    <a:pt x="4443" y="5143"/>
                    <a:pt x="1068" y="8357"/>
                    <a:pt x="225" y="11507"/>
                  </a:cubicBezTo>
                  <a:cubicBezTo>
                    <a:pt x="-619" y="14657"/>
                    <a:pt x="1069" y="17743"/>
                    <a:pt x="2756" y="19414"/>
                  </a:cubicBezTo>
                  <a:cubicBezTo>
                    <a:pt x="4444" y="21086"/>
                    <a:pt x="6131" y="21343"/>
                    <a:pt x="781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5" name="Line"/>
            <p:cNvSpPr/>
            <p:nvPr/>
          </p:nvSpPr>
          <p:spPr>
            <a:xfrm>
              <a:off x="5566990" y="366114"/>
              <a:ext cx="451709" cy="447826"/>
            </a:xfrm>
            <a:custGeom>
              <a:avLst/>
              <a:gdLst/>
              <a:ahLst/>
              <a:cxnLst>
                <a:cxn ang="0">
                  <a:pos x="wd2" y="hd2"/>
                </a:cxn>
                <a:cxn ang="5400000">
                  <a:pos x="wd2" y="hd2"/>
                </a:cxn>
                <a:cxn ang="10800000">
                  <a:pos x="wd2" y="hd2"/>
                </a:cxn>
                <a:cxn ang="16200000">
                  <a:pos x="wd2" y="hd2"/>
                </a:cxn>
              </a:cxnLst>
              <a:rect l="0" t="0" r="r" b="b"/>
              <a:pathLst>
                <a:path w="21367" h="21411" fill="norm" stroke="1" extrusionOk="0">
                  <a:moveTo>
                    <a:pt x="689" y="17927"/>
                  </a:moveTo>
                  <a:cubicBezTo>
                    <a:pt x="2757" y="14908"/>
                    <a:pt x="4826" y="11888"/>
                    <a:pt x="6549" y="9101"/>
                  </a:cubicBezTo>
                  <a:cubicBezTo>
                    <a:pt x="8272" y="6314"/>
                    <a:pt x="9651" y="3759"/>
                    <a:pt x="10800" y="2134"/>
                  </a:cubicBezTo>
                  <a:cubicBezTo>
                    <a:pt x="11949" y="508"/>
                    <a:pt x="12868" y="-189"/>
                    <a:pt x="13557" y="43"/>
                  </a:cubicBezTo>
                  <a:cubicBezTo>
                    <a:pt x="14247" y="276"/>
                    <a:pt x="14706" y="1437"/>
                    <a:pt x="15855" y="3992"/>
                  </a:cubicBezTo>
                  <a:cubicBezTo>
                    <a:pt x="17004" y="6546"/>
                    <a:pt x="18843" y="10495"/>
                    <a:pt x="19991" y="13050"/>
                  </a:cubicBezTo>
                  <a:cubicBezTo>
                    <a:pt x="21140" y="15605"/>
                    <a:pt x="21600" y="16766"/>
                    <a:pt x="21255" y="17463"/>
                  </a:cubicBezTo>
                  <a:cubicBezTo>
                    <a:pt x="20911" y="18159"/>
                    <a:pt x="19762" y="18392"/>
                    <a:pt x="16085" y="18972"/>
                  </a:cubicBezTo>
                  <a:cubicBezTo>
                    <a:pt x="12409" y="19553"/>
                    <a:pt x="6204" y="20482"/>
                    <a:pt x="0" y="2141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6" name="Line"/>
            <p:cNvSpPr/>
            <p:nvPr/>
          </p:nvSpPr>
          <p:spPr>
            <a:xfrm>
              <a:off x="6193640" y="260217"/>
              <a:ext cx="291265" cy="631447"/>
            </a:xfrm>
            <a:custGeom>
              <a:avLst/>
              <a:gdLst/>
              <a:ahLst/>
              <a:cxnLst>
                <a:cxn ang="0">
                  <a:pos x="wd2" y="hd2"/>
                </a:cxn>
                <a:cxn ang="5400000">
                  <a:pos x="wd2" y="hd2"/>
                </a:cxn>
                <a:cxn ang="10800000">
                  <a:pos x="wd2" y="hd2"/>
                </a:cxn>
                <a:cxn ang="16200000">
                  <a:pos x="wd2" y="hd2"/>
                </a:cxn>
              </a:cxnLst>
              <a:rect l="0" t="0" r="r" b="b"/>
              <a:pathLst>
                <a:path w="20889" h="21433" fill="norm" stroke="1" extrusionOk="0">
                  <a:moveTo>
                    <a:pt x="3135" y="5439"/>
                  </a:moveTo>
                  <a:cubicBezTo>
                    <a:pt x="2090" y="9396"/>
                    <a:pt x="1045" y="13354"/>
                    <a:pt x="697" y="15744"/>
                  </a:cubicBezTo>
                  <a:cubicBezTo>
                    <a:pt x="348" y="18135"/>
                    <a:pt x="697" y="18960"/>
                    <a:pt x="871" y="19784"/>
                  </a:cubicBezTo>
                  <a:cubicBezTo>
                    <a:pt x="1045" y="20609"/>
                    <a:pt x="1045" y="21433"/>
                    <a:pt x="1219" y="21433"/>
                  </a:cubicBezTo>
                  <a:cubicBezTo>
                    <a:pt x="1394" y="21433"/>
                    <a:pt x="1742" y="20609"/>
                    <a:pt x="1568" y="17723"/>
                  </a:cubicBezTo>
                  <a:cubicBezTo>
                    <a:pt x="1394" y="14838"/>
                    <a:pt x="697" y="9891"/>
                    <a:pt x="348" y="6923"/>
                  </a:cubicBezTo>
                  <a:cubicBezTo>
                    <a:pt x="0" y="3955"/>
                    <a:pt x="0" y="2966"/>
                    <a:pt x="174" y="2059"/>
                  </a:cubicBezTo>
                  <a:cubicBezTo>
                    <a:pt x="348" y="1152"/>
                    <a:pt x="697" y="328"/>
                    <a:pt x="3135" y="80"/>
                  </a:cubicBezTo>
                  <a:cubicBezTo>
                    <a:pt x="5574" y="-167"/>
                    <a:pt x="10103" y="163"/>
                    <a:pt x="13413" y="987"/>
                  </a:cubicBezTo>
                  <a:cubicBezTo>
                    <a:pt x="16723" y="1812"/>
                    <a:pt x="18813" y="3131"/>
                    <a:pt x="20032" y="4202"/>
                  </a:cubicBezTo>
                  <a:cubicBezTo>
                    <a:pt x="21252" y="5274"/>
                    <a:pt x="21600" y="6099"/>
                    <a:pt x="18116" y="7500"/>
                  </a:cubicBezTo>
                  <a:cubicBezTo>
                    <a:pt x="14632" y="8902"/>
                    <a:pt x="7316" y="10880"/>
                    <a:pt x="0" y="1285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7" name="Line"/>
            <p:cNvSpPr/>
            <p:nvPr/>
          </p:nvSpPr>
          <p:spPr>
            <a:xfrm>
              <a:off x="6543399" y="143568"/>
              <a:ext cx="313777" cy="801531"/>
            </a:xfrm>
            <a:custGeom>
              <a:avLst/>
              <a:gdLst/>
              <a:ahLst/>
              <a:cxnLst>
                <a:cxn ang="0">
                  <a:pos x="wd2" y="hd2"/>
                </a:cxn>
                <a:cxn ang="5400000">
                  <a:pos x="wd2" y="hd2"/>
                </a:cxn>
                <a:cxn ang="10800000">
                  <a:pos x="wd2" y="hd2"/>
                </a:cxn>
                <a:cxn ang="16200000">
                  <a:pos x="wd2" y="hd2"/>
                </a:cxn>
              </a:cxnLst>
              <a:rect l="0" t="0" r="r" b="b"/>
              <a:pathLst>
                <a:path w="21139" h="21600" fill="norm" stroke="1" extrusionOk="0">
                  <a:moveTo>
                    <a:pt x="8836" y="0"/>
                  </a:moveTo>
                  <a:cubicBezTo>
                    <a:pt x="10473" y="0"/>
                    <a:pt x="12109" y="0"/>
                    <a:pt x="14236" y="916"/>
                  </a:cubicBezTo>
                  <a:cubicBezTo>
                    <a:pt x="16364" y="1833"/>
                    <a:pt x="18982" y="3665"/>
                    <a:pt x="20291" y="6153"/>
                  </a:cubicBezTo>
                  <a:cubicBezTo>
                    <a:pt x="21600" y="8640"/>
                    <a:pt x="21600" y="11782"/>
                    <a:pt x="18818" y="14400"/>
                  </a:cubicBezTo>
                  <a:cubicBezTo>
                    <a:pt x="16036" y="17018"/>
                    <a:pt x="10473" y="19113"/>
                    <a:pt x="6873" y="20225"/>
                  </a:cubicBezTo>
                  <a:cubicBezTo>
                    <a:pt x="3273" y="21338"/>
                    <a:pt x="1636" y="2146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8" name="Line"/>
            <p:cNvSpPr/>
            <p:nvPr/>
          </p:nvSpPr>
          <p:spPr>
            <a:xfrm>
              <a:off x="7053463" y="172715"/>
              <a:ext cx="349760" cy="8743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300" y="3000"/>
                    <a:pt x="15000" y="6000"/>
                    <a:pt x="11400" y="9600"/>
                  </a:cubicBezTo>
                  <a:cubicBezTo>
                    <a:pt x="7800" y="13200"/>
                    <a:pt x="3900" y="17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59" name="Line"/>
            <p:cNvSpPr/>
            <p:nvPr/>
          </p:nvSpPr>
          <p:spPr>
            <a:xfrm>
              <a:off x="7114070" y="0"/>
              <a:ext cx="157993" cy="224291"/>
            </a:xfrm>
            <a:custGeom>
              <a:avLst/>
              <a:gdLst/>
              <a:ahLst/>
              <a:cxnLst>
                <a:cxn ang="0">
                  <a:pos x="wd2" y="hd2"/>
                </a:cxn>
                <a:cxn ang="5400000">
                  <a:pos x="wd2" y="hd2"/>
                </a:cxn>
                <a:cxn ang="10800000">
                  <a:pos x="wd2" y="hd2"/>
                </a:cxn>
                <a:cxn ang="16200000">
                  <a:pos x="wd2" y="hd2"/>
                </a:cxn>
              </a:cxnLst>
              <a:rect l="0" t="0" r="r" b="b"/>
              <a:pathLst>
                <a:path w="20662" h="21219" fill="norm" stroke="1" extrusionOk="0">
                  <a:moveTo>
                    <a:pt x="20662" y="3931"/>
                  </a:moveTo>
                  <a:cubicBezTo>
                    <a:pt x="18756" y="2093"/>
                    <a:pt x="16850" y="255"/>
                    <a:pt x="14309" y="25"/>
                  </a:cubicBezTo>
                  <a:cubicBezTo>
                    <a:pt x="11768" y="-205"/>
                    <a:pt x="8591" y="1174"/>
                    <a:pt x="6050" y="3012"/>
                  </a:cubicBezTo>
                  <a:cubicBezTo>
                    <a:pt x="3509" y="4850"/>
                    <a:pt x="1603" y="7148"/>
                    <a:pt x="650" y="10135"/>
                  </a:cubicBezTo>
                  <a:cubicBezTo>
                    <a:pt x="-303" y="13123"/>
                    <a:pt x="-303" y="16799"/>
                    <a:pt x="1285" y="18867"/>
                  </a:cubicBezTo>
                  <a:cubicBezTo>
                    <a:pt x="2873" y="20935"/>
                    <a:pt x="6050" y="21395"/>
                    <a:pt x="9226" y="21165"/>
                  </a:cubicBezTo>
                  <a:cubicBezTo>
                    <a:pt x="12403" y="20935"/>
                    <a:pt x="15579" y="20016"/>
                    <a:pt x="17803" y="17948"/>
                  </a:cubicBezTo>
                  <a:cubicBezTo>
                    <a:pt x="20026" y="15880"/>
                    <a:pt x="21297" y="12663"/>
                    <a:pt x="19391" y="11055"/>
                  </a:cubicBezTo>
                  <a:cubicBezTo>
                    <a:pt x="17485" y="9446"/>
                    <a:pt x="12403" y="9446"/>
                    <a:pt x="7321" y="944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0" name="Line"/>
            <p:cNvSpPr/>
            <p:nvPr/>
          </p:nvSpPr>
          <p:spPr>
            <a:xfrm>
              <a:off x="7286768" y="726499"/>
              <a:ext cx="206686" cy="230466"/>
            </a:xfrm>
            <a:custGeom>
              <a:avLst/>
              <a:gdLst/>
              <a:ahLst/>
              <a:cxnLst>
                <a:cxn ang="0">
                  <a:pos x="wd2" y="hd2"/>
                </a:cxn>
                <a:cxn ang="5400000">
                  <a:pos x="wd2" y="hd2"/>
                </a:cxn>
                <a:cxn ang="10800000">
                  <a:pos x="wd2" y="hd2"/>
                </a:cxn>
                <a:cxn ang="16200000">
                  <a:pos x="wd2" y="hd2"/>
                </a:cxn>
              </a:cxnLst>
              <a:rect l="0" t="0" r="r" b="b"/>
              <a:pathLst>
                <a:path w="20887" h="21349" fill="norm" stroke="1" extrusionOk="0">
                  <a:moveTo>
                    <a:pt x="13241" y="1350"/>
                  </a:moveTo>
                  <a:cubicBezTo>
                    <a:pt x="10787" y="1800"/>
                    <a:pt x="8332" y="2250"/>
                    <a:pt x="5878" y="4500"/>
                  </a:cubicBezTo>
                  <a:cubicBezTo>
                    <a:pt x="3423" y="6750"/>
                    <a:pt x="969" y="10800"/>
                    <a:pt x="232" y="13950"/>
                  </a:cubicBezTo>
                  <a:cubicBezTo>
                    <a:pt x="-504" y="17100"/>
                    <a:pt x="478" y="19350"/>
                    <a:pt x="3669" y="20475"/>
                  </a:cubicBezTo>
                  <a:cubicBezTo>
                    <a:pt x="6860" y="21600"/>
                    <a:pt x="12260" y="21600"/>
                    <a:pt x="15696" y="20700"/>
                  </a:cubicBezTo>
                  <a:cubicBezTo>
                    <a:pt x="19132" y="19800"/>
                    <a:pt x="20605" y="18000"/>
                    <a:pt x="20851" y="14850"/>
                  </a:cubicBezTo>
                  <a:cubicBezTo>
                    <a:pt x="21096" y="11700"/>
                    <a:pt x="20114" y="7200"/>
                    <a:pt x="17660" y="4500"/>
                  </a:cubicBezTo>
                  <a:cubicBezTo>
                    <a:pt x="15205" y="1800"/>
                    <a:pt x="11278" y="900"/>
                    <a:pt x="7351"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1" name="Line"/>
            <p:cNvSpPr/>
            <p:nvPr/>
          </p:nvSpPr>
          <p:spPr>
            <a:xfrm>
              <a:off x="8310046" y="12409"/>
              <a:ext cx="390198" cy="932690"/>
            </a:xfrm>
            <a:custGeom>
              <a:avLst/>
              <a:gdLst/>
              <a:ahLst/>
              <a:cxnLst>
                <a:cxn ang="0">
                  <a:pos x="wd2" y="hd2"/>
                </a:cxn>
                <a:cxn ang="5400000">
                  <a:pos x="wd2" y="hd2"/>
                </a:cxn>
                <a:cxn ang="10800000">
                  <a:pos x="wd2" y="hd2"/>
                </a:cxn>
                <a:cxn ang="16200000">
                  <a:pos x="wd2" y="hd2"/>
                </a:cxn>
              </a:cxnLst>
              <a:rect l="0" t="0" r="r" b="b"/>
              <a:pathLst>
                <a:path w="20904" h="21600" fill="norm" stroke="1" extrusionOk="0">
                  <a:moveTo>
                    <a:pt x="20904" y="0"/>
                  </a:moveTo>
                  <a:cubicBezTo>
                    <a:pt x="17261" y="337"/>
                    <a:pt x="13617" y="675"/>
                    <a:pt x="10104" y="2419"/>
                  </a:cubicBezTo>
                  <a:cubicBezTo>
                    <a:pt x="6591" y="4162"/>
                    <a:pt x="3208" y="7312"/>
                    <a:pt x="1386" y="10181"/>
                  </a:cubicBezTo>
                  <a:cubicBezTo>
                    <a:pt x="-436" y="13050"/>
                    <a:pt x="-696" y="15638"/>
                    <a:pt x="2037" y="17494"/>
                  </a:cubicBezTo>
                  <a:cubicBezTo>
                    <a:pt x="4769" y="19350"/>
                    <a:pt x="10494" y="20475"/>
                    <a:pt x="1622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2" name="Line"/>
            <p:cNvSpPr/>
            <p:nvPr/>
          </p:nvSpPr>
          <p:spPr>
            <a:xfrm>
              <a:off x="9043392" y="150278"/>
              <a:ext cx="516676" cy="581277"/>
            </a:xfrm>
            <a:custGeom>
              <a:avLst/>
              <a:gdLst/>
              <a:ahLst/>
              <a:cxnLst>
                <a:cxn ang="0">
                  <a:pos x="wd2" y="hd2"/>
                </a:cxn>
                <a:cxn ang="5400000">
                  <a:pos x="wd2" y="hd2"/>
                </a:cxn>
                <a:cxn ang="10800000">
                  <a:pos x="wd2" y="hd2"/>
                </a:cxn>
                <a:cxn ang="16200000">
                  <a:pos x="wd2" y="hd2"/>
                </a:cxn>
              </a:cxnLst>
              <a:rect l="0" t="0" r="r" b="b"/>
              <a:pathLst>
                <a:path w="21471" h="21361" fill="norm" stroke="1" extrusionOk="0">
                  <a:moveTo>
                    <a:pt x="21471" y="4038"/>
                  </a:moveTo>
                  <a:cubicBezTo>
                    <a:pt x="21471" y="2967"/>
                    <a:pt x="21471" y="1896"/>
                    <a:pt x="20865" y="1182"/>
                  </a:cubicBezTo>
                  <a:cubicBezTo>
                    <a:pt x="20260" y="468"/>
                    <a:pt x="19049" y="111"/>
                    <a:pt x="16828" y="21"/>
                  </a:cubicBezTo>
                  <a:cubicBezTo>
                    <a:pt x="14607" y="-68"/>
                    <a:pt x="11378" y="111"/>
                    <a:pt x="8955" y="825"/>
                  </a:cubicBezTo>
                  <a:cubicBezTo>
                    <a:pt x="6533" y="1539"/>
                    <a:pt x="4918" y="2788"/>
                    <a:pt x="4514" y="4306"/>
                  </a:cubicBezTo>
                  <a:cubicBezTo>
                    <a:pt x="4110" y="5823"/>
                    <a:pt x="4918" y="7608"/>
                    <a:pt x="7037" y="8679"/>
                  </a:cubicBezTo>
                  <a:cubicBezTo>
                    <a:pt x="9157" y="9750"/>
                    <a:pt x="12589" y="10107"/>
                    <a:pt x="14809" y="10286"/>
                  </a:cubicBezTo>
                  <a:cubicBezTo>
                    <a:pt x="17030" y="10464"/>
                    <a:pt x="18039" y="10464"/>
                    <a:pt x="17938" y="10286"/>
                  </a:cubicBezTo>
                  <a:cubicBezTo>
                    <a:pt x="17837" y="10107"/>
                    <a:pt x="16626" y="9750"/>
                    <a:pt x="14204" y="10018"/>
                  </a:cubicBezTo>
                  <a:cubicBezTo>
                    <a:pt x="11781" y="10286"/>
                    <a:pt x="8148" y="11178"/>
                    <a:pt x="5624" y="12249"/>
                  </a:cubicBezTo>
                  <a:cubicBezTo>
                    <a:pt x="3101" y="13320"/>
                    <a:pt x="1688" y="14570"/>
                    <a:pt x="880" y="15641"/>
                  </a:cubicBezTo>
                  <a:cubicBezTo>
                    <a:pt x="73" y="16712"/>
                    <a:pt x="-129" y="17605"/>
                    <a:pt x="73" y="18497"/>
                  </a:cubicBezTo>
                  <a:cubicBezTo>
                    <a:pt x="275" y="19390"/>
                    <a:pt x="880" y="20282"/>
                    <a:pt x="2293" y="20818"/>
                  </a:cubicBezTo>
                  <a:cubicBezTo>
                    <a:pt x="3707" y="21353"/>
                    <a:pt x="5927" y="21532"/>
                    <a:pt x="8249" y="21175"/>
                  </a:cubicBezTo>
                  <a:cubicBezTo>
                    <a:pt x="10570" y="20818"/>
                    <a:pt x="12992" y="19925"/>
                    <a:pt x="15415" y="1903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3" name="Line"/>
            <p:cNvSpPr/>
            <p:nvPr/>
          </p:nvSpPr>
          <p:spPr>
            <a:xfrm>
              <a:off x="9458053" y="726499"/>
              <a:ext cx="342677" cy="275227"/>
            </a:xfrm>
            <a:custGeom>
              <a:avLst/>
              <a:gdLst/>
              <a:ahLst/>
              <a:cxnLst>
                <a:cxn ang="0">
                  <a:pos x="wd2" y="hd2"/>
                </a:cxn>
                <a:cxn ang="5400000">
                  <a:pos x="wd2" y="hd2"/>
                </a:cxn>
                <a:cxn ang="10800000">
                  <a:pos x="wd2" y="hd2"/>
                </a:cxn>
                <a:cxn ang="16200000">
                  <a:pos x="wd2" y="hd2"/>
                </a:cxn>
              </a:cxnLst>
              <a:rect l="0" t="0" r="r" b="b"/>
              <a:pathLst>
                <a:path w="21461" h="21470" fill="norm" stroke="1" extrusionOk="0">
                  <a:moveTo>
                    <a:pt x="11865" y="0"/>
                  </a:moveTo>
                  <a:cubicBezTo>
                    <a:pt x="10344" y="0"/>
                    <a:pt x="8823" y="0"/>
                    <a:pt x="7606" y="758"/>
                  </a:cubicBezTo>
                  <a:cubicBezTo>
                    <a:pt x="6389" y="1516"/>
                    <a:pt x="5476" y="3032"/>
                    <a:pt x="5020" y="4737"/>
                  </a:cubicBezTo>
                  <a:cubicBezTo>
                    <a:pt x="4563" y="6442"/>
                    <a:pt x="4563" y="8337"/>
                    <a:pt x="5324" y="9284"/>
                  </a:cubicBezTo>
                  <a:cubicBezTo>
                    <a:pt x="6085" y="10232"/>
                    <a:pt x="7606" y="10232"/>
                    <a:pt x="9887" y="10611"/>
                  </a:cubicBezTo>
                  <a:cubicBezTo>
                    <a:pt x="12169" y="10989"/>
                    <a:pt x="15211" y="11747"/>
                    <a:pt x="17493" y="12884"/>
                  </a:cubicBezTo>
                  <a:cubicBezTo>
                    <a:pt x="19775" y="14021"/>
                    <a:pt x="21296" y="15537"/>
                    <a:pt x="21448" y="17053"/>
                  </a:cubicBezTo>
                  <a:cubicBezTo>
                    <a:pt x="21600" y="18568"/>
                    <a:pt x="20383" y="20084"/>
                    <a:pt x="18254" y="20842"/>
                  </a:cubicBezTo>
                  <a:cubicBezTo>
                    <a:pt x="16124" y="21600"/>
                    <a:pt x="13082" y="21600"/>
                    <a:pt x="9887" y="21221"/>
                  </a:cubicBezTo>
                  <a:cubicBezTo>
                    <a:pt x="6693" y="20842"/>
                    <a:pt x="3346" y="20084"/>
                    <a:pt x="0" y="1932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4" name="Line"/>
            <p:cNvSpPr/>
            <p:nvPr/>
          </p:nvSpPr>
          <p:spPr>
            <a:xfrm>
              <a:off x="9953545" y="114422"/>
              <a:ext cx="325640" cy="903544"/>
            </a:xfrm>
            <a:custGeom>
              <a:avLst/>
              <a:gdLst/>
              <a:ahLst/>
              <a:cxnLst>
                <a:cxn ang="0">
                  <a:pos x="wd2" y="hd2"/>
                </a:cxn>
                <a:cxn ang="5400000">
                  <a:pos x="wd2" y="hd2"/>
                </a:cxn>
                <a:cxn ang="10800000">
                  <a:pos x="wd2" y="hd2"/>
                </a:cxn>
                <a:cxn ang="16200000">
                  <a:pos x="wd2" y="hd2"/>
                </a:cxn>
              </a:cxnLst>
              <a:rect l="0" t="0" r="r" b="b"/>
              <a:pathLst>
                <a:path w="20685" h="21600" fill="norm" stroke="1" extrusionOk="0">
                  <a:moveTo>
                    <a:pt x="0" y="0"/>
                  </a:moveTo>
                  <a:cubicBezTo>
                    <a:pt x="5554" y="1394"/>
                    <a:pt x="11109" y="2787"/>
                    <a:pt x="15120" y="4761"/>
                  </a:cubicBezTo>
                  <a:cubicBezTo>
                    <a:pt x="19131" y="6735"/>
                    <a:pt x="21600" y="9290"/>
                    <a:pt x="20366" y="12194"/>
                  </a:cubicBezTo>
                  <a:cubicBezTo>
                    <a:pt x="19131" y="15097"/>
                    <a:pt x="14194" y="18348"/>
                    <a:pt x="925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5" name="Line"/>
            <p:cNvSpPr/>
            <p:nvPr/>
          </p:nvSpPr>
          <p:spPr>
            <a:xfrm>
              <a:off x="4065942" y="2038094"/>
              <a:ext cx="320614"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6" name="Line"/>
            <p:cNvSpPr/>
            <p:nvPr/>
          </p:nvSpPr>
          <p:spPr>
            <a:xfrm>
              <a:off x="4153382" y="2212973"/>
              <a:ext cx="21860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7" name="Line"/>
            <p:cNvSpPr/>
            <p:nvPr/>
          </p:nvSpPr>
          <p:spPr>
            <a:xfrm>
              <a:off x="5246377" y="2050072"/>
              <a:ext cx="319454" cy="629247"/>
            </a:xfrm>
            <a:custGeom>
              <a:avLst/>
              <a:gdLst/>
              <a:ahLst/>
              <a:cxnLst>
                <a:cxn ang="0">
                  <a:pos x="wd2" y="hd2"/>
                </a:cxn>
                <a:cxn ang="5400000">
                  <a:pos x="wd2" y="hd2"/>
                </a:cxn>
                <a:cxn ang="10800000">
                  <a:pos x="wd2" y="hd2"/>
                </a:cxn>
                <a:cxn ang="16200000">
                  <a:pos x="wd2" y="hd2"/>
                </a:cxn>
              </a:cxnLst>
              <a:rect l="0" t="0" r="r" b="b"/>
              <a:pathLst>
                <a:path w="21522" h="21523" fill="norm" stroke="1" extrusionOk="0">
                  <a:moveTo>
                    <a:pt x="0" y="11554"/>
                  </a:moveTo>
                  <a:cubicBezTo>
                    <a:pt x="5564" y="10058"/>
                    <a:pt x="11127" y="8563"/>
                    <a:pt x="14727" y="6901"/>
                  </a:cubicBezTo>
                  <a:cubicBezTo>
                    <a:pt x="18327" y="5240"/>
                    <a:pt x="19964" y="3412"/>
                    <a:pt x="20782" y="2083"/>
                  </a:cubicBezTo>
                  <a:cubicBezTo>
                    <a:pt x="21600" y="754"/>
                    <a:pt x="21600" y="-77"/>
                    <a:pt x="21436" y="6"/>
                  </a:cubicBezTo>
                  <a:cubicBezTo>
                    <a:pt x="21273" y="89"/>
                    <a:pt x="20945" y="1086"/>
                    <a:pt x="19636" y="3994"/>
                  </a:cubicBezTo>
                  <a:cubicBezTo>
                    <a:pt x="18327" y="6901"/>
                    <a:pt x="16036" y="11720"/>
                    <a:pt x="14891" y="14877"/>
                  </a:cubicBezTo>
                  <a:cubicBezTo>
                    <a:pt x="13745" y="18034"/>
                    <a:pt x="13745" y="19529"/>
                    <a:pt x="14727" y="20360"/>
                  </a:cubicBezTo>
                  <a:cubicBezTo>
                    <a:pt x="15709" y="21191"/>
                    <a:pt x="17673" y="21357"/>
                    <a:pt x="19636" y="2152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8" name="Line"/>
            <p:cNvSpPr/>
            <p:nvPr/>
          </p:nvSpPr>
          <p:spPr>
            <a:xfrm>
              <a:off x="5672337" y="2246024"/>
              <a:ext cx="294631" cy="295054"/>
            </a:xfrm>
            <a:custGeom>
              <a:avLst/>
              <a:gdLst/>
              <a:ahLst/>
              <a:cxnLst>
                <a:cxn ang="0">
                  <a:pos x="wd2" y="hd2"/>
                </a:cxn>
                <a:cxn ang="5400000">
                  <a:pos x="wd2" y="hd2"/>
                </a:cxn>
                <a:cxn ang="10800000">
                  <a:pos x="wd2" y="hd2"/>
                </a:cxn>
                <a:cxn ang="16200000">
                  <a:pos x="wd2" y="hd2"/>
                </a:cxn>
              </a:cxnLst>
              <a:rect l="0" t="0" r="r" b="b"/>
              <a:pathLst>
                <a:path w="21130" h="21161" fill="norm" stroke="1" extrusionOk="0">
                  <a:moveTo>
                    <a:pt x="16484" y="1810"/>
                  </a:moveTo>
                  <a:cubicBezTo>
                    <a:pt x="15090" y="765"/>
                    <a:pt x="13696" y="-280"/>
                    <a:pt x="11606" y="68"/>
                  </a:cubicBezTo>
                  <a:cubicBezTo>
                    <a:pt x="9516" y="417"/>
                    <a:pt x="6729" y="2159"/>
                    <a:pt x="4638" y="4597"/>
                  </a:cubicBezTo>
                  <a:cubicBezTo>
                    <a:pt x="2548" y="7036"/>
                    <a:pt x="1155" y="10172"/>
                    <a:pt x="458" y="12610"/>
                  </a:cubicBezTo>
                  <a:cubicBezTo>
                    <a:pt x="-239" y="15049"/>
                    <a:pt x="-239" y="16791"/>
                    <a:pt x="1155" y="18359"/>
                  </a:cubicBezTo>
                  <a:cubicBezTo>
                    <a:pt x="2548" y="19926"/>
                    <a:pt x="5335" y="21320"/>
                    <a:pt x="8471" y="21146"/>
                  </a:cubicBezTo>
                  <a:cubicBezTo>
                    <a:pt x="11606" y="20972"/>
                    <a:pt x="15090" y="19230"/>
                    <a:pt x="17355" y="16617"/>
                  </a:cubicBezTo>
                  <a:cubicBezTo>
                    <a:pt x="19619" y="14004"/>
                    <a:pt x="20664" y="10520"/>
                    <a:pt x="21013" y="7907"/>
                  </a:cubicBezTo>
                  <a:cubicBezTo>
                    <a:pt x="21361" y="5294"/>
                    <a:pt x="21013" y="3552"/>
                    <a:pt x="18922" y="2681"/>
                  </a:cubicBezTo>
                  <a:cubicBezTo>
                    <a:pt x="16832" y="1810"/>
                    <a:pt x="13000" y="1810"/>
                    <a:pt x="9167" y="181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69" name="Line"/>
            <p:cNvSpPr/>
            <p:nvPr/>
          </p:nvSpPr>
          <p:spPr>
            <a:xfrm>
              <a:off x="6164493" y="2023521"/>
              <a:ext cx="323902" cy="932690"/>
            </a:xfrm>
            <a:custGeom>
              <a:avLst/>
              <a:gdLst/>
              <a:ahLst/>
              <a:cxnLst>
                <a:cxn ang="0">
                  <a:pos x="wd2" y="hd2"/>
                </a:cxn>
                <a:cxn ang="5400000">
                  <a:pos x="wd2" y="hd2"/>
                </a:cxn>
                <a:cxn ang="10800000">
                  <a:pos x="wd2" y="hd2"/>
                </a:cxn>
                <a:cxn ang="16200000">
                  <a:pos x="wd2" y="hd2"/>
                </a:cxn>
              </a:cxnLst>
              <a:rect l="0" t="0" r="r" b="b"/>
              <a:pathLst>
                <a:path w="20575" h="21600" fill="norm" stroke="1" extrusionOk="0">
                  <a:moveTo>
                    <a:pt x="10183" y="0"/>
                  </a:moveTo>
                  <a:cubicBezTo>
                    <a:pt x="12960" y="562"/>
                    <a:pt x="15737" y="1125"/>
                    <a:pt x="17897" y="2756"/>
                  </a:cubicBezTo>
                  <a:cubicBezTo>
                    <a:pt x="20057" y="4387"/>
                    <a:pt x="21600" y="7087"/>
                    <a:pt x="19749" y="10069"/>
                  </a:cubicBezTo>
                  <a:cubicBezTo>
                    <a:pt x="17897" y="13050"/>
                    <a:pt x="12651" y="16312"/>
                    <a:pt x="8794" y="18281"/>
                  </a:cubicBezTo>
                  <a:cubicBezTo>
                    <a:pt x="4937" y="20250"/>
                    <a:pt x="2469" y="20925"/>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0" name="Line"/>
            <p:cNvSpPr/>
            <p:nvPr/>
          </p:nvSpPr>
          <p:spPr>
            <a:xfrm>
              <a:off x="5045229" y="1863215"/>
              <a:ext cx="274016" cy="990983"/>
            </a:xfrm>
            <a:custGeom>
              <a:avLst/>
              <a:gdLst/>
              <a:ahLst/>
              <a:cxnLst>
                <a:cxn ang="0">
                  <a:pos x="wd2" y="hd2"/>
                </a:cxn>
                <a:cxn ang="5400000">
                  <a:pos x="wd2" y="hd2"/>
                </a:cxn>
                <a:cxn ang="10800000">
                  <a:pos x="wd2" y="hd2"/>
                </a:cxn>
                <a:cxn ang="16200000">
                  <a:pos x="wd2" y="hd2"/>
                </a:cxn>
              </a:cxnLst>
              <a:rect l="0" t="0" r="r" b="b"/>
              <a:pathLst>
                <a:path w="20651" h="21600" fill="norm" stroke="1" extrusionOk="0">
                  <a:moveTo>
                    <a:pt x="20651" y="0"/>
                  </a:moveTo>
                  <a:cubicBezTo>
                    <a:pt x="15159" y="1482"/>
                    <a:pt x="9668" y="2965"/>
                    <a:pt x="5641" y="5029"/>
                  </a:cubicBezTo>
                  <a:cubicBezTo>
                    <a:pt x="1614" y="7094"/>
                    <a:pt x="-949" y="9741"/>
                    <a:pt x="332" y="12600"/>
                  </a:cubicBezTo>
                  <a:cubicBezTo>
                    <a:pt x="1614" y="15459"/>
                    <a:pt x="6739" y="18529"/>
                    <a:pt x="1186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1" name="Line"/>
            <p:cNvSpPr/>
            <p:nvPr/>
          </p:nvSpPr>
          <p:spPr>
            <a:xfrm>
              <a:off x="6791144" y="2154680"/>
              <a:ext cx="408053" cy="72866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4896"/>
                    <a:pt x="11314" y="9792"/>
                    <a:pt x="7714" y="13392"/>
                  </a:cubicBezTo>
                  <a:cubicBezTo>
                    <a:pt x="4114" y="16992"/>
                    <a:pt x="2057" y="1929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2" name="Line"/>
            <p:cNvSpPr/>
            <p:nvPr/>
          </p:nvSpPr>
          <p:spPr>
            <a:xfrm>
              <a:off x="6856518" y="1974191"/>
              <a:ext cx="214311" cy="209636"/>
            </a:xfrm>
            <a:custGeom>
              <a:avLst/>
              <a:gdLst/>
              <a:ahLst/>
              <a:cxnLst>
                <a:cxn ang="0">
                  <a:pos x="wd2" y="hd2"/>
                </a:cxn>
                <a:cxn ang="5400000">
                  <a:pos x="wd2" y="hd2"/>
                </a:cxn>
                <a:cxn ang="10800000">
                  <a:pos x="wd2" y="hd2"/>
                </a:cxn>
                <a:cxn ang="16200000">
                  <a:pos x="wd2" y="hd2"/>
                </a:cxn>
              </a:cxnLst>
              <a:rect l="0" t="0" r="r" b="b"/>
              <a:pathLst>
                <a:path w="21176" h="21185" fill="norm" stroke="1" extrusionOk="0">
                  <a:moveTo>
                    <a:pt x="12260" y="567"/>
                  </a:moveTo>
                  <a:cubicBezTo>
                    <a:pt x="9860" y="76"/>
                    <a:pt x="7460" y="-415"/>
                    <a:pt x="5060" y="567"/>
                  </a:cubicBezTo>
                  <a:cubicBezTo>
                    <a:pt x="2660" y="1549"/>
                    <a:pt x="260" y="4003"/>
                    <a:pt x="20" y="7685"/>
                  </a:cubicBezTo>
                  <a:cubicBezTo>
                    <a:pt x="-220" y="11367"/>
                    <a:pt x="1700" y="16276"/>
                    <a:pt x="3860" y="18730"/>
                  </a:cubicBezTo>
                  <a:cubicBezTo>
                    <a:pt x="6020" y="21185"/>
                    <a:pt x="8420" y="21185"/>
                    <a:pt x="10820" y="21185"/>
                  </a:cubicBezTo>
                  <a:cubicBezTo>
                    <a:pt x="13220" y="21185"/>
                    <a:pt x="15620" y="21185"/>
                    <a:pt x="17540" y="20203"/>
                  </a:cubicBezTo>
                  <a:cubicBezTo>
                    <a:pt x="19460" y="19221"/>
                    <a:pt x="20900" y="17258"/>
                    <a:pt x="21140" y="15049"/>
                  </a:cubicBezTo>
                  <a:cubicBezTo>
                    <a:pt x="21380" y="12840"/>
                    <a:pt x="20420" y="10385"/>
                    <a:pt x="18020" y="9403"/>
                  </a:cubicBezTo>
                  <a:cubicBezTo>
                    <a:pt x="15620" y="8421"/>
                    <a:pt x="11780" y="8912"/>
                    <a:pt x="7940" y="94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3" name="Line"/>
            <p:cNvSpPr/>
            <p:nvPr/>
          </p:nvSpPr>
          <p:spPr>
            <a:xfrm>
              <a:off x="7050356" y="2781331"/>
              <a:ext cx="219542" cy="202867"/>
            </a:xfrm>
            <a:custGeom>
              <a:avLst/>
              <a:gdLst/>
              <a:ahLst/>
              <a:cxnLst>
                <a:cxn ang="0">
                  <a:pos x="wd2" y="hd2"/>
                </a:cxn>
                <a:cxn ang="5400000">
                  <a:pos x="wd2" y="hd2"/>
                </a:cxn>
                <a:cxn ang="10800000">
                  <a:pos x="wd2" y="hd2"/>
                </a:cxn>
                <a:cxn ang="16200000">
                  <a:pos x="wd2" y="hd2"/>
                </a:cxn>
              </a:cxnLst>
              <a:rect l="0" t="0" r="r" b="b"/>
              <a:pathLst>
                <a:path w="20770" h="21477" fill="norm" stroke="1" extrusionOk="0">
                  <a:moveTo>
                    <a:pt x="16839" y="4629"/>
                  </a:moveTo>
                  <a:cubicBezTo>
                    <a:pt x="14541" y="4114"/>
                    <a:pt x="12243" y="3600"/>
                    <a:pt x="9256" y="5143"/>
                  </a:cubicBezTo>
                  <a:cubicBezTo>
                    <a:pt x="6269" y="6686"/>
                    <a:pt x="2592" y="10286"/>
                    <a:pt x="984" y="13371"/>
                  </a:cubicBezTo>
                  <a:cubicBezTo>
                    <a:pt x="-625" y="16457"/>
                    <a:pt x="-165" y="19029"/>
                    <a:pt x="1673" y="20314"/>
                  </a:cubicBezTo>
                  <a:cubicBezTo>
                    <a:pt x="3511" y="21600"/>
                    <a:pt x="6728" y="21600"/>
                    <a:pt x="9486" y="21343"/>
                  </a:cubicBezTo>
                  <a:cubicBezTo>
                    <a:pt x="12243" y="21086"/>
                    <a:pt x="14541" y="20571"/>
                    <a:pt x="16609" y="18257"/>
                  </a:cubicBezTo>
                  <a:cubicBezTo>
                    <a:pt x="18677" y="15943"/>
                    <a:pt x="20515" y="11829"/>
                    <a:pt x="20745" y="8743"/>
                  </a:cubicBezTo>
                  <a:cubicBezTo>
                    <a:pt x="20975" y="5657"/>
                    <a:pt x="19596" y="3600"/>
                    <a:pt x="17528" y="2314"/>
                  </a:cubicBezTo>
                  <a:cubicBezTo>
                    <a:pt x="15460" y="1029"/>
                    <a:pt x="12703" y="514"/>
                    <a:pt x="9945"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4" name="Line"/>
            <p:cNvSpPr/>
            <p:nvPr/>
          </p:nvSpPr>
          <p:spPr>
            <a:xfrm>
              <a:off x="8108237" y="1921507"/>
              <a:ext cx="271396" cy="903545"/>
            </a:xfrm>
            <a:custGeom>
              <a:avLst/>
              <a:gdLst/>
              <a:ahLst/>
              <a:cxnLst>
                <a:cxn ang="0">
                  <a:pos x="wd2" y="hd2"/>
                </a:cxn>
                <a:cxn ang="5400000">
                  <a:pos x="wd2" y="hd2"/>
                </a:cxn>
                <a:cxn ang="10800000">
                  <a:pos x="wd2" y="hd2"/>
                </a:cxn>
                <a:cxn ang="16200000">
                  <a:pos x="wd2" y="hd2"/>
                </a:cxn>
              </a:cxnLst>
              <a:rect l="0" t="0" r="r" b="b"/>
              <a:pathLst>
                <a:path w="20806" h="21600" fill="norm" stroke="1" extrusionOk="0">
                  <a:moveTo>
                    <a:pt x="20806" y="0"/>
                  </a:moveTo>
                  <a:cubicBezTo>
                    <a:pt x="17082" y="465"/>
                    <a:pt x="13358" y="929"/>
                    <a:pt x="9447" y="2439"/>
                  </a:cubicBezTo>
                  <a:cubicBezTo>
                    <a:pt x="5537" y="3948"/>
                    <a:pt x="1440" y="6503"/>
                    <a:pt x="323" y="9290"/>
                  </a:cubicBezTo>
                  <a:cubicBezTo>
                    <a:pt x="-794" y="12077"/>
                    <a:pt x="1068" y="15097"/>
                    <a:pt x="4606" y="17187"/>
                  </a:cubicBezTo>
                  <a:cubicBezTo>
                    <a:pt x="8144" y="19277"/>
                    <a:pt x="13358" y="20439"/>
                    <a:pt x="18571"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5" name="Line"/>
            <p:cNvSpPr/>
            <p:nvPr/>
          </p:nvSpPr>
          <p:spPr>
            <a:xfrm>
              <a:off x="8835314" y="2081196"/>
              <a:ext cx="447861" cy="634763"/>
            </a:xfrm>
            <a:custGeom>
              <a:avLst/>
              <a:gdLst/>
              <a:ahLst/>
              <a:cxnLst>
                <a:cxn ang="0">
                  <a:pos x="wd2" y="hd2"/>
                </a:cxn>
                <a:cxn ang="5400000">
                  <a:pos x="wd2" y="hd2"/>
                </a:cxn>
                <a:cxn ang="10800000">
                  <a:pos x="wd2" y="hd2"/>
                </a:cxn>
                <a:cxn ang="16200000">
                  <a:pos x="wd2" y="hd2"/>
                </a:cxn>
              </a:cxnLst>
              <a:rect l="0" t="0" r="r" b="b"/>
              <a:pathLst>
                <a:path w="21413" h="21382" fill="norm" stroke="1" extrusionOk="0">
                  <a:moveTo>
                    <a:pt x="4690" y="8366"/>
                  </a:moveTo>
                  <a:cubicBezTo>
                    <a:pt x="3761" y="7712"/>
                    <a:pt x="2832" y="7057"/>
                    <a:pt x="2484" y="5912"/>
                  </a:cubicBezTo>
                  <a:cubicBezTo>
                    <a:pt x="2136" y="4766"/>
                    <a:pt x="2368" y="3130"/>
                    <a:pt x="3761" y="1902"/>
                  </a:cubicBezTo>
                  <a:cubicBezTo>
                    <a:pt x="5155" y="675"/>
                    <a:pt x="7710" y="-143"/>
                    <a:pt x="10148" y="21"/>
                  </a:cubicBezTo>
                  <a:cubicBezTo>
                    <a:pt x="12587" y="184"/>
                    <a:pt x="14910" y="1330"/>
                    <a:pt x="14678" y="4030"/>
                  </a:cubicBezTo>
                  <a:cubicBezTo>
                    <a:pt x="14445" y="6730"/>
                    <a:pt x="11658" y="10984"/>
                    <a:pt x="9219" y="13848"/>
                  </a:cubicBezTo>
                  <a:cubicBezTo>
                    <a:pt x="6781" y="16712"/>
                    <a:pt x="4690" y="18184"/>
                    <a:pt x="3065" y="19330"/>
                  </a:cubicBezTo>
                  <a:cubicBezTo>
                    <a:pt x="1439" y="20475"/>
                    <a:pt x="278" y="21293"/>
                    <a:pt x="45" y="21375"/>
                  </a:cubicBezTo>
                  <a:cubicBezTo>
                    <a:pt x="-187" y="21457"/>
                    <a:pt x="510" y="20802"/>
                    <a:pt x="1323" y="20230"/>
                  </a:cubicBezTo>
                  <a:cubicBezTo>
                    <a:pt x="2136" y="19657"/>
                    <a:pt x="3065" y="19166"/>
                    <a:pt x="4110" y="18675"/>
                  </a:cubicBezTo>
                  <a:cubicBezTo>
                    <a:pt x="5155" y="18184"/>
                    <a:pt x="6316" y="17693"/>
                    <a:pt x="7361" y="17693"/>
                  </a:cubicBezTo>
                  <a:cubicBezTo>
                    <a:pt x="8407" y="17693"/>
                    <a:pt x="9336" y="18184"/>
                    <a:pt x="10729" y="18839"/>
                  </a:cubicBezTo>
                  <a:cubicBezTo>
                    <a:pt x="12123" y="19493"/>
                    <a:pt x="13981" y="20312"/>
                    <a:pt x="15723" y="20066"/>
                  </a:cubicBezTo>
                  <a:cubicBezTo>
                    <a:pt x="17465" y="19821"/>
                    <a:pt x="19090" y="18512"/>
                    <a:pt x="20019" y="17448"/>
                  </a:cubicBezTo>
                  <a:cubicBezTo>
                    <a:pt x="20948" y="16384"/>
                    <a:pt x="21181" y="15566"/>
                    <a:pt x="21413" y="1474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6" name="Line"/>
            <p:cNvSpPr/>
            <p:nvPr/>
          </p:nvSpPr>
          <p:spPr>
            <a:xfrm>
              <a:off x="9458053" y="1936081"/>
              <a:ext cx="278513" cy="918117"/>
            </a:xfrm>
            <a:custGeom>
              <a:avLst/>
              <a:gdLst/>
              <a:ahLst/>
              <a:cxnLst>
                <a:cxn ang="0">
                  <a:pos x="wd2" y="hd2"/>
                </a:cxn>
                <a:cxn ang="5400000">
                  <a:pos x="wd2" y="hd2"/>
                </a:cxn>
                <a:cxn ang="10800000">
                  <a:pos x="wd2" y="hd2"/>
                </a:cxn>
                <a:cxn ang="16200000">
                  <a:pos x="wd2" y="hd2"/>
                </a:cxn>
              </a:cxnLst>
              <a:rect l="0" t="0" r="r" b="b"/>
              <a:pathLst>
                <a:path w="20990" h="21600" fill="norm" stroke="1" extrusionOk="0">
                  <a:moveTo>
                    <a:pt x="6590" y="0"/>
                  </a:moveTo>
                  <a:cubicBezTo>
                    <a:pt x="8786" y="229"/>
                    <a:pt x="10983" y="457"/>
                    <a:pt x="13546" y="1429"/>
                  </a:cubicBezTo>
                  <a:cubicBezTo>
                    <a:pt x="16108" y="2400"/>
                    <a:pt x="19037" y="4114"/>
                    <a:pt x="20319" y="6400"/>
                  </a:cubicBezTo>
                  <a:cubicBezTo>
                    <a:pt x="21600" y="8686"/>
                    <a:pt x="21234" y="11543"/>
                    <a:pt x="17573" y="14171"/>
                  </a:cubicBezTo>
                  <a:cubicBezTo>
                    <a:pt x="13912" y="16800"/>
                    <a:pt x="6956" y="192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7" name="Line"/>
            <p:cNvSpPr/>
            <p:nvPr/>
          </p:nvSpPr>
          <p:spPr>
            <a:xfrm>
              <a:off x="4109662" y="4020058"/>
              <a:ext cx="364333"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8" name="Line"/>
            <p:cNvSpPr/>
            <p:nvPr/>
          </p:nvSpPr>
          <p:spPr>
            <a:xfrm>
              <a:off x="4211675" y="4122071"/>
              <a:ext cx="378906" cy="874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79" name="Line"/>
            <p:cNvSpPr/>
            <p:nvPr/>
          </p:nvSpPr>
          <p:spPr>
            <a:xfrm>
              <a:off x="5132499" y="3804221"/>
              <a:ext cx="507358" cy="679237"/>
            </a:xfrm>
            <a:custGeom>
              <a:avLst/>
              <a:gdLst/>
              <a:ahLst/>
              <a:cxnLst>
                <a:cxn ang="0">
                  <a:pos x="wd2" y="hd2"/>
                </a:cxn>
                <a:cxn ang="5400000">
                  <a:pos x="wd2" y="hd2"/>
                </a:cxn>
                <a:cxn ang="10800000">
                  <a:pos x="wd2" y="hd2"/>
                </a:cxn>
                <a:cxn ang="16200000">
                  <a:pos x="wd2" y="hd2"/>
                </a:cxn>
              </a:cxnLst>
              <a:rect l="0" t="0" r="r" b="b"/>
              <a:pathLst>
                <a:path w="21485" h="21120" fill="norm" stroke="1" extrusionOk="0">
                  <a:moveTo>
                    <a:pt x="6674" y="10336"/>
                  </a:moveTo>
                  <a:cubicBezTo>
                    <a:pt x="5851" y="9883"/>
                    <a:pt x="5028" y="9430"/>
                    <a:pt x="5234" y="7920"/>
                  </a:cubicBezTo>
                  <a:cubicBezTo>
                    <a:pt x="5439" y="6409"/>
                    <a:pt x="6674" y="3841"/>
                    <a:pt x="8422" y="2180"/>
                  </a:cubicBezTo>
                  <a:cubicBezTo>
                    <a:pt x="10171" y="518"/>
                    <a:pt x="12434" y="-237"/>
                    <a:pt x="14079" y="65"/>
                  </a:cubicBezTo>
                  <a:cubicBezTo>
                    <a:pt x="15725" y="367"/>
                    <a:pt x="16754" y="1727"/>
                    <a:pt x="16034" y="4446"/>
                  </a:cubicBezTo>
                  <a:cubicBezTo>
                    <a:pt x="15314" y="7164"/>
                    <a:pt x="12845" y="11243"/>
                    <a:pt x="10376" y="13962"/>
                  </a:cubicBezTo>
                  <a:cubicBezTo>
                    <a:pt x="7908" y="16680"/>
                    <a:pt x="5439" y="18040"/>
                    <a:pt x="3691" y="18946"/>
                  </a:cubicBezTo>
                  <a:cubicBezTo>
                    <a:pt x="1942" y="19852"/>
                    <a:pt x="914" y="20306"/>
                    <a:pt x="399" y="20155"/>
                  </a:cubicBezTo>
                  <a:cubicBezTo>
                    <a:pt x="-115" y="20004"/>
                    <a:pt x="-115" y="19248"/>
                    <a:pt x="296" y="18644"/>
                  </a:cubicBezTo>
                  <a:cubicBezTo>
                    <a:pt x="708" y="18040"/>
                    <a:pt x="1531" y="17587"/>
                    <a:pt x="2662" y="17285"/>
                  </a:cubicBezTo>
                  <a:cubicBezTo>
                    <a:pt x="3794" y="16983"/>
                    <a:pt x="5234" y="16832"/>
                    <a:pt x="6468" y="17436"/>
                  </a:cubicBezTo>
                  <a:cubicBezTo>
                    <a:pt x="7702" y="18040"/>
                    <a:pt x="8731" y="19399"/>
                    <a:pt x="9759" y="20230"/>
                  </a:cubicBezTo>
                  <a:cubicBezTo>
                    <a:pt x="10788" y="21061"/>
                    <a:pt x="11816" y="21363"/>
                    <a:pt x="13051" y="20910"/>
                  </a:cubicBezTo>
                  <a:cubicBezTo>
                    <a:pt x="14285" y="20457"/>
                    <a:pt x="15725" y="19248"/>
                    <a:pt x="17165" y="18115"/>
                  </a:cubicBezTo>
                  <a:cubicBezTo>
                    <a:pt x="18605" y="16983"/>
                    <a:pt x="20045" y="15925"/>
                    <a:pt x="21485" y="148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0" name="Line"/>
            <p:cNvSpPr/>
            <p:nvPr/>
          </p:nvSpPr>
          <p:spPr>
            <a:xfrm>
              <a:off x="5710127" y="4039490"/>
              <a:ext cx="296617" cy="324915"/>
            </a:xfrm>
            <a:custGeom>
              <a:avLst/>
              <a:gdLst/>
              <a:ahLst/>
              <a:cxnLst>
                <a:cxn ang="0">
                  <a:pos x="wd2" y="hd2"/>
                </a:cxn>
                <a:cxn ang="5400000">
                  <a:pos x="wd2" y="hd2"/>
                </a:cxn>
                <a:cxn ang="10800000">
                  <a:pos x="wd2" y="hd2"/>
                </a:cxn>
                <a:cxn ang="16200000">
                  <a:pos x="wd2" y="hd2"/>
                </a:cxn>
              </a:cxnLst>
              <a:rect l="0" t="0" r="r" b="b"/>
              <a:pathLst>
                <a:path w="20935" h="21246" fill="norm" stroke="1" extrusionOk="0">
                  <a:moveTo>
                    <a:pt x="20754" y="2541"/>
                  </a:moveTo>
                  <a:cubicBezTo>
                    <a:pt x="19383" y="1271"/>
                    <a:pt x="18011" y="0"/>
                    <a:pt x="15269" y="0"/>
                  </a:cubicBezTo>
                  <a:cubicBezTo>
                    <a:pt x="12526" y="0"/>
                    <a:pt x="8411" y="1271"/>
                    <a:pt x="5326" y="3812"/>
                  </a:cubicBezTo>
                  <a:cubicBezTo>
                    <a:pt x="2240" y="6353"/>
                    <a:pt x="183" y="10165"/>
                    <a:pt x="11" y="13341"/>
                  </a:cubicBezTo>
                  <a:cubicBezTo>
                    <a:pt x="-160" y="16518"/>
                    <a:pt x="1554" y="19059"/>
                    <a:pt x="4297" y="20329"/>
                  </a:cubicBezTo>
                  <a:cubicBezTo>
                    <a:pt x="7040" y="21600"/>
                    <a:pt x="10811" y="21600"/>
                    <a:pt x="14069" y="20012"/>
                  </a:cubicBezTo>
                  <a:cubicBezTo>
                    <a:pt x="17326" y="18424"/>
                    <a:pt x="20069" y="15247"/>
                    <a:pt x="20754" y="12071"/>
                  </a:cubicBezTo>
                  <a:cubicBezTo>
                    <a:pt x="21440" y="8894"/>
                    <a:pt x="20069" y="5718"/>
                    <a:pt x="18354" y="3812"/>
                  </a:cubicBezTo>
                  <a:cubicBezTo>
                    <a:pt x="16640" y="1906"/>
                    <a:pt x="14583" y="1271"/>
                    <a:pt x="12526" y="6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1" name="Line"/>
            <p:cNvSpPr/>
            <p:nvPr/>
          </p:nvSpPr>
          <p:spPr>
            <a:xfrm>
              <a:off x="6295653" y="3830606"/>
              <a:ext cx="539212" cy="7140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97" y="3086"/>
                    <a:pt x="14595" y="6171"/>
                    <a:pt x="10995" y="9771"/>
                  </a:cubicBezTo>
                  <a:cubicBezTo>
                    <a:pt x="7395" y="13371"/>
                    <a:pt x="3697" y="1748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2" name="Line"/>
            <p:cNvSpPr/>
            <p:nvPr/>
          </p:nvSpPr>
          <p:spPr>
            <a:xfrm>
              <a:off x="6440136" y="3625330"/>
              <a:ext cx="161557" cy="255496"/>
            </a:xfrm>
            <a:custGeom>
              <a:avLst/>
              <a:gdLst/>
              <a:ahLst/>
              <a:cxnLst>
                <a:cxn ang="0">
                  <a:pos x="wd2" y="hd2"/>
                </a:cxn>
                <a:cxn ang="5400000">
                  <a:pos x="wd2" y="hd2"/>
                </a:cxn>
                <a:cxn ang="10800000">
                  <a:pos x="wd2" y="hd2"/>
                </a:cxn>
                <a:cxn ang="16200000">
                  <a:pos x="wd2" y="hd2"/>
                </a:cxn>
              </a:cxnLst>
              <a:rect l="0" t="0" r="r" b="b"/>
              <a:pathLst>
                <a:path w="21128" h="21038" fill="norm" stroke="1" extrusionOk="0">
                  <a:moveTo>
                    <a:pt x="21128" y="3703"/>
                  </a:moveTo>
                  <a:cubicBezTo>
                    <a:pt x="19222" y="2103"/>
                    <a:pt x="17316" y="503"/>
                    <a:pt x="14775" y="103"/>
                  </a:cubicBezTo>
                  <a:cubicBezTo>
                    <a:pt x="12234" y="-297"/>
                    <a:pt x="9057" y="503"/>
                    <a:pt x="6199" y="1903"/>
                  </a:cubicBezTo>
                  <a:cubicBezTo>
                    <a:pt x="3340" y="3303"/>
                    <a:pt x="799" y="5303"/>
                    <a:pt x="163" y="8503"/>
                  </a:cubicBezTo>
                  <a:cubicBezTo>
                    <a:pt x="-472" y="11703"/>
                    <a:pt x="799" y="16103"/>
                    <a:pt x="3022" y="18503"/>
                  </a:cubicBezTo>
                  <a:cubicBezTo>
                    <a:pt x="5246" y="20903"/>
                    <a:pt x="8422" y="21303"/>
                    <a:pt x="11599" y="20903"/>
                  </a:cubicBezTo>
                  <a:cubicBezTo>
                    <a:pt x="14775" y="20503"/>
                    <a:pt x="17952" y="19303"/>
                    <a:pt x="19540" y="17503"/>
                  </a:cubicBezTo>
                  <a:cubicBezTo>
                    <a:pt x="21128" y="15703"/>
                    <a:pt x="21128" y="13303"/>
                    <a:pt x="19222" y="12103"/>
                  </a:cubicBezTo>
                  <a:cubicBezTo>
                    <a:pt x="17316" y="10903"/>
                    <a:pt x="13504" y="10903"/>
                    <a:pt x="9693" y="109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3" name="Line"/>
            <p:cNvSpPr/>
            <p:nvPr/>
          </p:nvSpPr>
          <p:spPr>
            <a:xfrm>
              <a:off x="6545713" y="4369818"/>
              <a:ext cx="224098" cy="228315"/>
            </a:xfrm>
            <a:custGeom>
              <a:avLst/>
              <a:gdLst/>
              <a:ahLst/>
              <a:cxnLst>
                <a:cxn ang="0">
                  <a:pos x="wd2" y="hd2"/>
                </a:cxn>
                <a:cxn ang="5400000">
                  <a:pos x="wd2" y="hd2"/>
                </a:cxn>
                <a:cxn ang="10800000">
                  <a:pos x="wd2" y="hd2"/>
                </a:cxn>
                <a:cxn ang="16200000">
                  <a:pos x="wd2" y="hd2"/>
                </a:cxn>
              </a:cxnLst>
              <a:rect l="0" t="0" r="r" b="b"/>
              <a:pathLst>
                <a:path w="20759" h="21600" fill="norm" stroke="1" extrusionOk="0">
                  <a:moveTo>
                    <a:pt x="14636" y="6894"/>
                  </a:moveTo>
                  <a:cubicBezTo>
                    <a:pt x="12836" y="5515"/>
                    <a:pt x="11036" y="4136"/>
                    <a:pt x="9236" y="4136"/>
                  </a:cubicBezTo>
                  <a:cubicBezTo>
                    <a:pt x="7436" y="4136"/>
                    <a:pt x="5636" y="5515"/>
                    <a:pt x="4061" y="7353"/>
                  </a:cubicBezTo>
                  <a:cubicBezTo>
                    <a:pt x="2486" y="9191"/>
                    <a:pt x="1136" y="11489"/>
                    <a:pt x="461" y="13787"/>
                  </a:cubicBezTo>
                  <a:cubicBezTo>
                    <a:pt x="-214" y="16085"/>
                    <a:pt x="-214" y="18383"/>
                    <a:pt x="911" y="19762"/>
                  </a:cubicBezTo>
                  <a:cubicBezTo>
                    <a:pt x="2036" y="21140"/>
                    <a:pt x="4286" y="21600"/>
                    <a:pt x="6536" y="21600"/>
                  </a:cubicBezTo>
                  <a:cubicBezTo>
                    <a:pt x="8786" y="21600"/>
                    <a:pt x="11036" y="21140"/>
                    <a:pt x="13736" y="18843"/>
                  </a:cubicBezTo>
                  <a:cubicBezTo>
                    <a:pt x="16436" y="16545"/>
                    <a:pt x="19586" y="12409"/>
                    <a:pt x="20486" y="9421"/>
                  </a:cubicBezTo>
                  <a:cubicBezTo>
                    <a:pt x="21386" y="6434"/>
                    <a:pt x="20036" y="4596"/>
                    <a:pt x="16886" y="3217"/>
                  </a:cubicBezTo>
                  <a:cubicBezTo>
                    <a:pt x="13736" y="1838"/>
                    <a:pt x="8786" y="919"/>
                    <a:pt x="3836"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4" name="Line"/>
            <p:cNvSpPr/>
            <p:nvPr/>
          </p:nvSpPr>
          <p:spPr>
            <a:xfrm>
              <a:off x="0" y="5396587"/>
              <a:ext cx="1195009" cy="95373"/>
            </a:xfrm>
            <a:custGeom>
              <a:avLst/>
              <a:gdLst/>
              <a:ahLst/>
              <a:cxnLst>
                <a:cxn ang="0">
                  <a:pos x="wd2" y="hd2"/>
                </a:cxn>
                <a:cxn ang="5400000">
                  <a:pos x="wd2" y="hd2"/>
                </a:cxn>
                <a:cxn ang="10800000">
                  <a:pos x="wd2" y="hd2"/>
                </a:cxn>
                <a:cxn ang="16200000">
                  <a:pos x="wd2" y="hd2"/>
                </a:cxn>
              </a:cxnLst>
              <a:rect l="0" t="0" r="r" b="b"/>
              <a:pathLst>
                <a:path w="21600" h="21204" fill="norm" stroke="1" extrusionOk="0">
                  <a:moveTo>
                    <a:pt x="0" y="21204"/>
                  </a:moveTo>
                  <a:cubicBezTo>
                    <a:pt x="2810" y="15804"/>
                    <a:pt x="5620" y="10404"/>
                    <a:pt x="8429" y="6624"/>
                  </a:cubicBezTo>
                  <a:cubicBezTo>
                    <a:pt x="11239" y="2844"/>
                    <a:pt x="14049" y="684"/>
                    <a:pt x="16244" y="144"/>
                  </a:cubicBezTo>
                  <a:cubicBezTo>
                    <a:pt x="18439" y="-396"/>
                    <a:pt x="20020" y="684"/>
                    <a:pt x="21600" y="17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5" name="Line"/>
            <p:cNvSpPr/>
            <p:nvPr/>
          </p:nvSpPr>
          <p:spPr>
            <a:xfrm>
              <a:off x="371021" y="5462813"/>
              <a:ext cx="211910" cy="539327"/>
            </a:xfrm>
            <a:custGeom>
              <a:avLst/>
              <a:gdLst/>
              <a:ahLst/>
              <a:cxnLst>
                <a:cxn ang="0">
                  <a:pos x="wd2" y="hd2"/>
                </a:cxn>
                <a:cxn ang="5400000">
                  <a:pos x="wd2" y="hd2"/>
                </a:cxn>
                <a:cxn ang="10800000">
                  <a:pos x="wd2" y="hd2"/>
                </a:cxn>
                <a:cxn ang="16200000">
                  <a:pos x="wd2" y="hd2"/>
                </a:cxn>
              </a:cxnLst>
              <a:rect l="0" t="0" r="r" b="b"/>
              <a:pathLst>
                <a:path w="21415" h="21412" fill="norm" stroke="1" extrusionOk="0">
                  <a:moveTo>
                    <a:pt x="21415" y="0"/>
                  </a:moveTo>
                  <a:cubicBezTo>
                    <a:pt x="16997" y="3857"/>
                    <a:pt x="12579" y="7714"/>
                    <a:pt x="9142" y="10896"/>
                  </a:cubicBezTo>
                  <a:cubicBezTo>
                    <a:pt x="5706" y="14079"/>
                    <a:pt x="3251" y="16586"/>
                    <a:pt x="1779" y="18321"/>
                  </a:cubicBezTo>
                  <a:cubicBezTo>
                    <a:pt x="306" y="20057"/>
                    <a:pt x="-185" y="21021"/>
                    <a:pt x="60" y="21311"/>
                  </a:cubicBezTo>
                  <a:cubicBezTo>
                    <a:pt x="306" y="21600"/>
                    <a:pt x="1288" y="21214"/>
                    <a:pt x="2270" y="208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6" name="Line"/>
            <p:cNvSpPr/>
            <p:nvPr/>
          </p:nvSpPr>
          <p:spPr>
            <a:xfrm>
              <a:off x="590953" y="5462187"/>
              <a:ext cx="706069" cy="662069"/>
            </a:xfrm>
            <a:custGeom>
              <a:avLst/>
              <a:gdLst/>
              <a:ahLst/>
              <a:cxnLst>
                <a:cxn ang="0">
                  <a:pos x="wd2" y="hd2"/>
                </a:cxn>
                <a:cxn ang="5400000">
                  <a:pos x="wd2" y="hd2"/>
                </a:cxn>
                <a:cxn ang="10800000">
                  <a:pos x="wd2" y="hd2"/>
                </a:cxn>
                <a:cxn ang="16200000">
                  <a:pos x="wd2" y="hd2"/>
                </a:cxn>
              </a:cxnLst>
              <a:rect l="0" t="0" r="r" b="b"/>
              <a:pathLst>
                <a:path w="21504" h="21332" fill="norm" stroke="1" extrusionOk="0">
                  <a:moveTo>
                    <a:pt x="3307" y="1429"/>
                  </a:moveTo>
                  <a:cubicBezTo>
                    <a:pt x="3751" y="647"/>
                    <a:pt x="4194" y="-136"/>
                    <a:pt x="4342" y="21"/>
                  </a:cubicBezTo>
                  <a:cubicBezTo>
                    <a:pt x="4490" y="177"/>
                    <a:pt x="4342" y="1273"/>
                    <a:pt x="3603" y="3855"/>
                  </a:cubicBezTo>
                  <a:cubicBezTo>
                    <a:pt x="2863" y="6438"/>
                    <a:pt x="1531" y="10507"/>
                    <a:pt x="792" y="12934"/>
                  </a:cubicBezTo>
                  <a:cubicBezTo>
                    <a:pt x="52" y="15360"/>
                    <a:pt x="-96" y="16142"/>
                    <a:pt x="52" y="16142"/>
                  </a:cubicBezTo>
                  <a:cubicBezTo>
                    <a:pt x="200" y="16142"/>
                    <a:pt x="644" y="15360"/>
                    <a:pt x="1901" y="13873"/>
                  </a:cubicBezTo>
                  <a:cubicBezTo>
                    <a:pt x="3159" y="12386"/>
                    <a:pt x="5230" y="10194"/>
                    <a:pt x="6636" y="8942"/>
                  </a:cubicBezTo>
                  <a:cubicBezTo>
                    <a:pt x="8041" y="7690"/>
                    <a:pt x="8781" y="7377"/>
                    <a:pt x="9077" y="7847"/>
                  </a:cubicBezTo>
                  <a:cubicBezTo>
                    <a:pt x="9372" y="8316"/>
                    <a:pt x="9225" y="9568"/>
                    <a:pt x="8633" y="11212"/>
                  </a:cubicBezTo>
                  <a:cubicBezTo>
                    <a:pt x="8041" y="12855"/>
                    <a:pt x="7005" y="14890"/>
                    <a:pt x="6414" y="16377"/>
                  </a:cubicBezTo>
                  <a:cubicBezTo>
                    <a:pt x="5822" y="17864"/>
                    <a:pt x="5674" y="18803"/>
                    <a:pt x="6044" y="19273"/>
                  </a:cubicBezTo>
                  <a:cubicBezTo>
                    <a:pt x="6414" y="19742"/>
                    <a:pt x="7301" y="19742"/>
                    <a:pt x="9077" y="18881"/>
                  </a:cubicBezTo>
                  <a:cubicBezTo>
                    <a:pt x="10852" y="18021"/>
                    <a:pt x="13515" y="16299"/>
                    <a:pt x="15142" y="15203"/>
                  </a:cubicBezTo>
                  <a:cubicBezTo>
                    <a:pt x="16770" y="14107"/>
                    <a:pt x="17362" y="13638"/>
                    <a:pt x="18101" y="12777"/>
                  </a:cubicBezTo>
                  <a:cubicBezTo>
                    <a:pt x="18841" y="11916"/>
                    <a:pt x="19729" y="10664"/>
                    <a:pt x="19729" y="10038"/>
                  </a:cubicBezTo>
                  <a:cubicBezTo>
                    <a:pt x="19729" y="9412"/>
                    <a:pt x="18841" y="9412"/>
                    <a:pt x="17805" y="10038"/>
                  </a:cubicBezTo>
                  <a:cubicBezTo>
                    <a:pt x="16770" y="10664"/>
                    <a:pt x="15586" y="11916"/>
                    <a:pt x="14699" y="13325"/>
                  </a:cubicBezTo>
                  <a:cubicBezTo>
                    <a:pt x="13811" y="14734"/>
                    <a:pt x="13219" y="16299"/>
                    <a:pt x="12923" y="17629"/>
                  </a:cubicBezTo>
                  <a:cubicBezTo>
                    <a:pt x="12627" y="18960"/>
                    <a:pt x="12627" y="20055"/>
                    <a:pt x="13441" y="20681"/>
                  </a:cubicBezTo>
                  <a:cubicBezTo>
                    <a:pt x="14255" y="21307"/>
                    <a:pt x="15882" y="21464"/>
                    <a:pt x="17362" y="21229"/>
                  </a:cubicBezTo>
                  <a:cubicBezTo>
                    <a:pt x="18841" y="20994"/>
                    <a:pt x="20172" y="20368"/>
                    <a:pt x="21504" y="197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7" name="Line"/>
            <p:cNvSpPr/>
            <p:nvPr/>
          </p:nvSpPr>
          <p:spPr>
            <a:xfrm>
              <a:off x="2095335" y="5545198"/>
              <a:ext cx="382122" cy="751181"/>
            </a:xfrm>
            <a:custGeom>
              <a:avLst/>
              <a:gdLst/>
              <a:ahLst/>
              <a:cxnLst>
                <a:cxn ang="0">
                  <a:pos x="wd2" y="hd2"/>
                </a:cxn>
                <a:cxn ang="5400000">
                  <a:pos x="wd2" y="hd2"/>
                </a:cxn>
                <a:cxn ang="10800000">
                  <a:pos x="wd2" y="hd2"/>
                </a:cxn>
                <a:cxn ang="16200000">
                  <a:pos x="wd2" y="hd2"/>
                </a:cxn>
              </a:cxnLst>
              <a:rect l="0" t="0" r="r" b="b"/>
              <a:pathLst>
                <a:path w="21239" h="21275" fill="norm" stroke="1" extrusionOk="0">
                  <a:moveTo>
                    <a:pt x="14759" y="3445"/>
                  </a:moveTo>
                  <a:cubicBezTo>
                    <a:pt x="15839" y="3032"/>
                    <a:pt x="16919" y="2620"/>
                    <a:pt x="17324" y="2069"/>
                  </a:cubicBezTo>
                  <a:cubicBezTo>
                    <a:pt x="17729" y="1519"/>
                    <a:pt x="17459" y="831"/>
                    <a:pt x="16514" y="418"/>
                  </a:cubicBezTo>
                  <a:cubicBezTo>
                    <a:pt x="15569" y="6"/>
                    <a:pt x="13949" y="-132"/>
                    <a:pt x="11924" y="143"/>
                  </a:cubicBezTo>
                  <a:cubicBezTo>
                    <a:pt x="9899" y="418"/>
                    <a:pt x="7469" y="1106"/>
                    <a:pt x="5309" y="2069"/>
                  </a:cubicBezTo>
                  <a:cubicBezTo>
                    <a:pt x="3149" y="3032"/>
                    <a:pt x="1259" y="4271"/>
                    <a:pt x="449" y="5578"/>
                  </a:cubicBezTo>
                  <a:cubicBezTo>
                    <a:pt x="-361" y="6885"/>
                    <a:pt x="-91" y="8260"/>
                    <a:pt x="1394" y="8948"/>
                  </a:cubicBezTo>
                  <a:cubicBezTo>
                    <a:pt x="2879" y="9636"/>
                    <a:pt x="5579" y="9636"/>
                    <a:pt x="8009" y="9155"/>
                  </a:cubicBezTo>
                  <a:cubicBezTo>
                    <a:pt x="10439" y="8673"/>
                    <a:pt x="12599" y="7710"/>
                    <a:pt x="14084" y="6885"/>
                  </a:cubicBezTo>
                  <a:cubicBezTo>
                    <a:pt x="15569" y="6059"/>
                    <a:pt x="16379" y="5371"/>
                    <a:pt x="16244" y="5646"/>
                  </a:cubicBezTo>
                  <a:cubicBezTo>
                    <a:pt x="16109" y="5921"/>
                    <a:pt x="15029" y="7160"/>
                    <a:pt x="13409" y="9155"/>
                  </a:cubicBezTo>
                  <a:cubicBezTo>
                    <a:pt x="11789" y="11150"/>
                    <a:pt x="9629" y="13901"/>
                    <a:pt x="8144" y="15621"/>
                  </a:cubicBezTo>
                  <a:cubicBezTo>
                    <a:pt x="6659" y="17341"/>
                    <a:pt x="5849" y="18029"/>
                    <a:pt x="5309" y="18854"/>
                  </a:cubicBezTo>
                  <a:cubicBezTo>
                    <a:pt x="4769" y="19679"/>
                    <a:pt x="4499" y="20643"/>
                    <a:pt x="5039" y="21055"/>
                  </a:cubicBezTo>
                  <a:cubicBezTo>
                    <a:pt x="5579" y="21468"/>
                    <a:pt x="6929" y="21330"/>
                    <a:pt x="9764" y="20367"/>
                  </a:cubicBezTo>
                  <a:cubicBezTo>
                    <a:pt x="12599" y="19404"/>
                    <a:pt x="16919" y="17616"/>
                    <a:pt x="21239" y="1582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8" name="Line"/>
            <p:cNvSpPr/>
            <p:nvPr/>
          </p:nvSpPr>
          <p:spPr>
            <a:xfrm>
              <a:off x="2610438" y="5678817"/>
              <a:ext cx="318790" cy="408825"/>
            </a:xfrm>
            <a:custGeom>
              <a:avLst/>
              <a:gdLst/>
              <a:ahLst/>
              <a:cxnLst>
                <a:cxn ang="0">
                  <a:pos x="wd2" y="hd2"/>
                </a:cxn>
                <a:cxn ang="5400000">
                  <a:pos x="wd2" y="hd2"/>
                </a:cxn>
                <a:cxn ang="10800000">
                  <a:pos x="wd2" y="hd2"/>
                </a:cxn>
                <a:cxn ang="16200000">
                  <a:pos x="wd2" y="hd2"/>
                </a:cxn>
              </a:cxnLst>
              <a:rect l="0" t="0" r="r" b="b"/>
              <a:pathLst>
                <a:path w="21477" h="21386" fill="norm" stroke="1" extrusionOk="0">
                  <a:moveTo>
                    <a:pt x="6750" y="136"/>
                  </a:moveTo>
                  <a:cubicBezTo>
                    <a:pt x="5113" y="644"/>
                    <a:pt x="3477" y="1153"/>
                    <a:pt x="2332" y="3567"/>
                  </a:cubicBezTo>
                  <a:cubicBezTo>
                    <a:pt x="1186" y="5981"/>
                    <a:pt x="532" y="10301"/>
                    <a:pt x="204" y="13096"/>
                  </a:cubicBezTo>
                  <a:cubicBezTo>
                    <a:pt x="-123" y="15891"/>
                    <a:pt x="-123" y="17162"/>
                    <a:pt x="695" y="17924"/>
                  </a:cubicBezTo>
                  <a:cubicBezTo>
                    <a:pt x="1513" y="18687"/>
                    <a:pt x="3150" y="18941"/>
                    <a:pt x="4459" y="18433"/>
                  </a:cubicBezTo>
                  <a:cubicBezTo>
                    <a:pt x="5768" y="17924"/>
                    <a:pt x="6750" y="16654"/>
                    <a:pt x="8713" y="13858"/>
                  </a:cubicBezTo>
                  <a:cubicBezTo>
                    <a:pt x="10677" y="11063"/>
                    <a:pt x="13622" y="6743"/>
                    <a:pt x="15259" y="3948"/>
                  </a:cubicBezTo>
                  <a:cubicBezTo>
                    <a:pt x="16895" y="1153"/>
                    <a:pt x="17222" y="-118"/>
                    <a:pt x="16895" y="9"/>
                  </a:cubicBezTo>
                  <a:cubicBezTo>
                    <a:pt x="16568" y="136"/>
                    <a:pt x="15586" y="1661"/>
                    <a:pt x="14113" y="4837"/>
                  </a:cubicBezTo>
                  <a:cubicBezTo>
                    <a:pt x="12641" y="8014"/>
                    <a:pt x="10677" y="12842"/>
                    <a:pt x="9859" y="15891"/>
                  </a:cubicBezTo>
                  <a:cubicBezTo>
                    <a:pt x="9041" y="18941"/>
                    <a:pt x="9368" y="20211"/>
                    <a:pt x="10513" y="20847"/>
                  </a:cubicBezTo>
                  <a:cubicBezTo>
                    <a:pt x="11659" y="21482"/>
                    <a:pt x="13622" y="21482"/>
                    <a:pt x="15586" y="21228"/>
                  </a:cubicBezTo>
                  <a:cubicBezTo>
                    <a:pt x="17550" y="20974"/>
                    <a:pt x="19513" y="20466"/>
                    <a:pt x="21477" y="1995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89" name="Line"/>
            <p:cNvSpPr/>
            <p:nvPr/>
          </p:nvSpPr>
          <p:spPr>
            <a:xfrm>
              <a:off x="3004262" y="5557341"/>
              <a:ext cx="1149121" cy="569542"/>
            </a:xfrm>
            <a:custGeom>
              <a:avLst/>
              <a:gdLst/>
              <a:ahLst/>
              <a:cxnLst>
                <a:cxn ang="0">
                  <a:pos x="wd2" y="hd2"/>
                </a:cxn>
                <a:cxn ang="5400000">
                  <a:pos x="wd2" y="hd2"/>
                </a:cxn>
                <a:cxn ang="10800000">
                  <a:pos x="wd2" y="hd2"/>
                </a:cxn>
                <a:cxn ang="16200000">
                  <a:pos x="wd2" y="hd2"/>
                </a:cxn>
              </a:cxnLst>
              <a:rect l="0" t="0" r="r" b="b"/>
              <a:pathLst>
                <a:path w="21559" h="21281" fill="norm" stroke="1" extrusionOk="0">
                  <a:moveTo>
                    <a:pt x="4881" y="7359"/>
                  </a:moveTo>
                  <a:cubicBezTo>
                    <a:pt x="4972" y="6451"/>
                    <a:pt x="5063" y="5544"/>
                    <a:pt x="4744" y="4999"/>
                  </a:cubicBezTo>
                  <a:cubicBezTo>
                    <a:pt x="4425" y="4455"/>
                    <a:pt x="3696" y="4273"/>
                    <a:pt x="2921" y="4999"/>
                  </a:cubicBezTo>
                  <a:cubicBezTo>
                    <a:pt x="2146" y="5725"/>
                    <a:pt x="1326" y="7359"/>
                    <a:pt x="779" y="8630"/>
                  </a:cubicBezTo>
                  <a:cubicBezTo>
                    <a:pt x="232" y="9900"/>
                    <a:pt x="-41" y="10808"/>
                    <a:pt x="5" y="11988"/>
                  </a:cubicBezTo>
                  <a:cubicBezTo>
                    <a:pt x="50" y="13167"/>
                    <a:pt x="415" y="14620"/>
                    <a:pt x="825" y="15164"/>
                  </a:cubicBezTo>
                  <a:cubicBezTo>
                    <a:pt x="1235" y="15709"/>
                    <a:pt x="1691" y="15346"/>
                    <a:pt x="2511" y="14166"/>
                  </a:cubicBezTo>
                  <a:cubicBezTo>
                    <a:pt x="3331" y="12986"/>
                    <a:pt x="4516" y="10989"/>
                    <a:pt x="5291" y="9356"/>
                  </a:cubicBezTo>
                  <a:cubicBezTo>
                    <a:pt x="6065" y="7722"/>
                    <a:pt x="6430" y="6451"/>
                    <a:pt x="6475" y="6179"/>
                  </a:cubicBezTo>
                  <a:cubicBezTo>
                    <a:pt x="6521" y="5907"/>
                    <a:pt x="6248" y="6633"/>
                    <a:pt x="5929" y="7994"/>
                  </a:cubicBezTo>
                  <a:cubicBezTo>
                    <a:pt x="5610" y="9356"/>
                    <a:pt x="5245" y="11352"/>
                    <a:pt x="5017" y="13077"/>
                  </a:cubicBezTo>
                  <a:cubicBezTo>
                    <a:pt x="4789" y="14801"/>
                    <a:pt x="4698" y="16253"/>
                    <a:pt x="4881" y="16979"/>
                  </a:cubicBezTo>
                  <a:cubicBezTo>
                    <a:pt x="5063" y="17705"/>
                    <a:pt x="5518" y="17705"/>
                    <a:pt x="6111" y="17070"/>
                  </a:cubicBezTo>
                  <a:cubicBezTo>
                    <a:pt x="6703" y="16435"/>
                    <a:pt x="7432" y="15164"/>
                    <a:pt x="7934" y="14075"/>
                  </a:cubicBezTo>
                  <a:cubicBezTo>
                    <a:pt x="8435" y="12986"/>
                    <a:pt x="8708" y="12078"/>
                    <a:pt x="8982" y="11262"/>
                  </a:cubicBezTo>
                  <a:cubicBezTo>
                    <a:pt x="9255" y="10445"/>
                    <a:pt x="9529" y="9719"/>
                    <a:pt x="9620" y="9809"/>
                  </a:cubicBezTo>
                  <a:cubicBezTo>
                    <a:pt x="9711" y="9900"/>
                    <a:pt x="9620" y="10808"/>
                    <a:pt x="9483" y="11715"/>
                  </a:cubicBezTo>
                  <a:cubicBezTo>
                    <a:pt x="9346" y="12623"/>
                    <a:pt x="9164" y="13530"/>
                    <a:pt x="9027" y="14438"/>
                  </a:cubicBezTo>
                  <a:cubicBezTo>
                    <a:pt x="8891" y="15346"/>
                    <a:pt x="8800" y="16253"/>
                    <a:pt x="8754" y="15981"/>
                  </a:cubicBezTo>
                  <a:cubicBezTo>
                    <a:pt x="8708" y="15709"/>
                    <a:pt x="8708" y="14256"/>
                    <a:pt x="8982" y="12804"/>
                  </a:cubicBezTo>
                  <a:cubicBezTo>
                    <a:pt x="9255" y="11352"/>
                    <a:pt x="9802" y="9900"/>
                    <a:pt x="10440" y="8630"/>
                  </a:cubicBezTo>
                  <a:cubicBezTo>
                    <a:pt x="11078" y="7359"/>
                    <a:pt x="11807" y="6270"/>
                    <a:pt x="12400" y="5544"/>
                  </a:cubicBezTo>
                  <a:cubicBezTo>
                    <a:pt x="12992" y="4818"/>
                    <a:pt x="13448" y="4455"/>
                    <a:pt x="13675" y="4727"/>
                  </a:cubicBezTo>
                  <a:cubicBezTo>
                    <a:pt x="13903" y="4999"/>
                    <a:pt x="13903" y="5907"/>
                    <a:pt x="13584" y="7722"/>
                  </a:cubicBezTo>
                  <a:cubicBezTo>
                    <a:pt x="13265" y="9537"/>
                    <a:pt x="12627" y="12260"/>
                    <a:pt x="12172" y="13984"/>
                  </a:cubicBezTo>
                  <a:cubicBezTo>
                    <a:pt x="11716" y="15709"/>
                    <a:pt x="11443" y="16435"/>
                    <a:pt x="11306" y="17342"/>
                  </a:cubicBezTo>
                  <a:cubicBezTo>
                    <a:pt x="11169" y="18250"/>
                    <a:pt x="11169" y="19339"/>
                    <a:pt x="11397" y="19883"/>
                  </a:cubicBezTo>
                  <a:cubicBezTo>
                    <a:pt x="11625" y="20428"/>
                    <a:pt x="12081" y="20428"/>
                    <a:pt x="13083" y="19067"/>
                  </a:cubicBezTo>
                  <a:cubicBezTo>
                    <a:pt x="14086" y="17705"/>
                    <a:pt x="15635" y="14983"/>
                    <a:pt x="16956" y="11897"/>
                  </a:cubicBezTo>
                  <a:cubicBezTo>
                    <a:pt x="18278" y="8811"/>
                    <a:pt x="19372" y="5362"/>
                    <a:pt x="19964" y="3184"/>
                  </a:cubicBezTo>
                  <a:cubicBezTo>
                    <a:pt x="20556" y="1006"/>
                    <a:pt x="20648" y="99"/>
                    <a:pt x="20511" y="8"/>
                  </a:cubicBezTo>
                  <a:cubicBezTo>
                    <a:pt x="20374" y="-83"/>
                    <a:pt x="20010" y="643"/>
                    <a:pt x="19508" y="3093"/>
                  </a:cubicBezTo>
                  <a:cubicBezTo>
                    <a:pt x="19007" y="5544"/>
                    <a:pt x="18369" y="9719"/>
                    <a:pt x="18005" y="13077"/>
                  </a:cubicBezTo>
                  <a:cubicBezTo>
                    <a:pt x="17640" y="16435"/>
                    <a:pt x="17549" y="18976"/>
                    <a:pt x="17731" y="20246"/>
                  </a:cubicBezTo>
                  <a:cubicBezTo>
                    <a:pt x="17913" y="21517"/>
                    <a:pt x="18369" y="21517"/>
                    <a:pt x="19053" y="20791"/>
                  </a:cubicBezTo>
                  <a:cubicBezTo>
                    <a:pt x="19736" y="20065"/>
                    <a:pt x="20648" y="18613"/>
                    <a:pt x="21559" y="1716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0" name="Line"/>
            <p:cNvSpPr/>
            <p:nvPr/>
          </p:nvSpPr>
          <p:spPr>
            <a:xfrm>
              <a:off x="3978503" y="5779406"/>
              <a:ext cx="361072" cy="295485"/>
            </a:xfrm>
            <a:custGeom>
              <a:avLst/>
              <a:gdLst/>
              <a:ahLst/>
              <a:cxnLst>
                <a:cxn ang="0">
                  <a:pos x="wd2" y="hd2"/>
                </a:cxn>
                <a:cxn ang="5400000">
                  <a:pos x="wd2" y="hd2"/>
                </a:cxn>
                <a:cxn ang="10800000">
                  <a:pos x="wd2" y="hd2"/>
                </a:cxn>
                <a:cxn ang="16200000">
                  <a:pos x="wd2" y="hd2"/>
                </a:cxn>
              </a:cxnLst>
              <a:rect l="0" t="0" r="r" b="b"/>
              <a:pathLst>
                <a:path w="21125" h="21191" fill="norm" stroke="1" extrusionOk="0">
                  <a:moveTo>
                    <a:pt x="0" y="2378"/>
                  </a:moveTo>
                  <a:cubicBezTo>
                    <a:pt x="3126" y="2726"/>
                    <a:pt x="6253" y="3075"/>
                    <a:pt x="8668" y="3075"/>
                  </a:cubicBezTo>
                  <a:cubicBezTo>
                    <a:pt x="11084" y="3075"/>
                    <a:pt x="12789" y="2726"/>
                    <a:pt x="14921" y="1856"/>
                  </a:cubicBezTo>
                  <a:cubicBezTo>
                    <a:pt x="17053" y="985"/>
                    <a:pt x="19611" y="-409"/>
                    <a:pt x="20605" y="114"/>
                  </a:cubicBezTo>
                  <a:cubicBezTo>
                    <a:pt x="21600" y="636"/>
                    <a:pt x="21032" y="3075"/>
                    <a:pt x="20037" y="6907"/>
                  </a:cubicBezTo>
                  <a:cubicBezTo>
                    <a:pt x="19042" y="10739"/>
                    <a:pt x="17621" y="15965"/>
                    <a:pt x="16200" y="2119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1" name="Line"/>
            <p:cNvSpPr/>
            <p:nvPr/>
          </p:nvSpPr>
          <p:spPr>
            <a:xfrm>
              <a:off x="4459421" y="5579399"/>
              <a:ext cx="43721"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2" name="Line"/>
            <p:cNvSpPr/>
            <p:nvPr/>
          </p:nvSpPr>
          <p:spPr>
            <a:xfrm>
              <a:off x="4499468" y="5579399"/>
              <a:ext cx="222273" cy="477974"/>
            </a:xfrm>
            <a:custGeom>
              <a:avLst/>
              <a:gdLst/>
              <a:ahLst/>
              <a:cxnLst>
                <a:cxn ang="0">
                  <a:pos x="wd2" y="hd2"/>
                </a:cxn>
                <a:cxn ang="5400000">
                  <a:pos x="wd2" y="hd2"/>
                </a:cxn>
                <a:cxn ang="10800000">
                  <a:pos x="wd2" y="hd2"/>
                </a:cxn>
                <a:cxn ang="16200000">
                  <a:pos x="wd2" y="hd2"/>
                </a:cxn>
              </a:cxnLst>
              <a:rect l="0" t="0" r="r" b="b"/>
              <a:pathLst>
                <a:path w="21028" h="21468" fill="norm" stroke="1" extrusionOk="0">
                  <a:moveTo>
                    <a:pt x="18271" y="0"/>
                  </a:moveTo>
                  <a:cubicBezTo>
                    <a:pt x="12756" y="4800"/>
                    <a:pt x="7241" y="9600"/>
                    <a:pt x="4254" y="12545"/>
                  </a:cubicBezTo>
                  <a:cubicBezTo>
                    <a:pt x="1266" y="15491"/>
                    <a:pt x="807" y="16582"/>
                    <a:pt x="347" y="17782"/>
                  </a:cubicBezTo>
                  <a:cubicBezTo>
                    <a:pt x="-112" y="18982"/>
                    <a:pt x="-572" y="20291"/>
                    <a:pt x="2185" y="20945"/>
                  </a:cubicBezTo>
                  <a:cubicBezTo>
                    <a:pt x="4943" y="21600"/>
                    <a:pt x="10917" y="21600"/>
                    <a:pt x="14594" y="21164"/>
                  </a:cubicBezTo>
                  <a:cubicBezTo>
                    <a:pt x="18271" y="20727"/>
                    <a:pt x="19649" y="19855"/>
                    <a:pt x="21028" y="1898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3" name="Line"/>
            <p:cNvSpPr/>
            <p:nvPr/>
          </p:nvSpPr>
          <p:spPr>
            <a:xfrm>
              <a:off x="4269968" y="5768852"/>
              <a:ext cx="857324" cy="990983"/>
            </a:xfrm>
            <a:custGeom>
              <a:avLst/>
              <a:gdLst/>
              <a:ahLst/>
              <a:cxnLst>
                <a:cxn ang="0">
                  <a:pos x="wd2" y="hd2"/>
                </a:cxn>
                <a:cxn ang="5400000">
                  <a:pos x="wd2" y="hd2"/>
                </a:cxn>
                <a:cxn ang="10800000">
                  <a:pos x="wd2" y="hd2"/>
                </a:cxn>
                <a:cxn ang="16200000">
                  <a:pos x="wd2" y="hd2"/>
                </a:cxn>
              </a:cxnLst>
              <a:rect l="0" t="0" r="r" b="b"/>
              <a:pathLst>
                <a:path w="21537" h="21495" fill="norm" stroke="1" extrusionOk="0">
                  <a:moveTo>
                    <a:pt x="9153" y="0"/>
                  </a:moveTo>
                  <a:cubicBezTo>
                    <a:pt x="10495" y="211"/>
                    <a:pt x="11837" y="422"/>
                    <a:pt x="12936" y="369"/>
                  </a:cubicBezTo>
                  <a:cubicBezTo>
                    <a:pt x="14034" y="316"/>
                    <a:pt x="14888" y="0"/>
                    <a:pt x="15132" y="106"/>
                  </a:cubicBezTo>
                  <a:cubicBezTo>
                    <a:pt x="15376" y="211"/>
                    <a:pt x="15010" y="738"/>
                    <a:pt x="14705" y="1265"/>
                  </a:cubicBezTo>
                  <a:cubicBezTo>
                    <a:pt x="14400" y="1792"/>
                    <a:pt x="14156" y="2318"/>
                    <a:pt x="14034" y="2845"/>
                  </a:cubicBezTo>
                  <a:cubicBezTo>
                    <a:pt x="13912" y="3372"/>
                    <a:pt x="13912" y="3899"/>
                    <a:pt x="14217" y="4215"/>
                  </a:cubicBezTo>
                  <a:cubicBezTo>
                    <a:pt x="14522" y="4531"/>
                    <a:pt x="15132" y="4636"/>
                    <a:pt x="16047" y="4320"/>
                  </a:cubicBezTo>
                  <a:cubicBezTo>
                    <a:pt x="16963" y="4004"/>
                    <a:pt x="18183" y="3267"/>
                    <a:pt x="18976" y="2635"/>
                  </a:cubicBezTo>
                  <a:cubicBezTo>
                    <a:pt x="19769" y="2002"/>
                    <a:pt x="20136" y="1475"/>
                    <a:pt x="20502" y="949"/>
                  </a:cubicBezTo>
                  <a:cubicBezTo>
                    <a:pt x="20868" y="422"/>
                    <a:pt x="21234" y="-105"/>
                    <a:pt x="21417" y="53"/>
                  </a:cubicBezTo>
                  <a:cubicBezTo>
                    <a:pt x="21600" y="211"/>
                    <a:pt x="21600" y="1054"/>
                    <a:pt x="21234" y="2793"/>
                  </a:cubicBezTo>
                  <a:cubicBezTo>
                    <a:pt x="20868" y="4531"/>
                    <a:pt x="20136" y="7165"/>
                    <a:pt x="18854" y="9905"/>
                  </a:cubicBezTo>
                  <a:cubicBezTo>
                    <a:pt x="17573" y="12644"/>
                    <a:pt x="15742" y="15489"/>
                    <a:pt x="13973" y="17438"/>
                  </a:cubicBezTo>
                  <a:cubicBezTo>
                    <a:pt x="12203" y="19388"/>
                    <a:pt x="10495" y="20441"/>
                    <a:pt x="8176" y="20968"/>
                  </a:cubicBezTo>
                  <a:cubicBezTo>
                    <a:pt x="5858" y="21495"/>
                    <a:pt x="2929" y="21495"/>
                    <a:pt x="0" y="2149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4" name="Line"/>
            <p:cNvSpPr/>
            <p:nvPr/>
          </p:nvSpPr>
          <p:spPr>
            <a:xfrm>
              <a:off x="5690663" y="5535741"/>
              <a:ext cx="1097821" cy="994299"/>
            </a:xfrm>
            <a:custGeom>
              <a:avLst/>
              <a:gdLst/>
              <a:ahLst/>
              <a:cxnLst>
                <a:cxn ang="0">
                  <a:pos x="wd2" y="hd2"/>
                </a:cxn>
                <a:cxn ang="5400000">
                  <a:pos x="wd2" y="hd2"/>
                </a:cxn>
                <a:cxn ang="10800000">
                  <a:pos x="wd2" y="hd2"/>
                </a:cxn>
                <a:cxn ang="16200000">
                  <a:pos x="wd2" y="hd2"/>
                </a:cxn>
              </a:cxnLst>
              <a:rect l="0" t="0" r="r" b="b"/>
              <a:pathLst>
                <a:path w="21504" h="21358" fill="norm" stroke="1" extrusionOk="0">
                  <a:moveTo>
                    <a:pt x="3857" y="3442"/>
                  </a:moveTo>
                  <a:cubicBezTo>
                    <a:pt x="4428" y="3233"/>
                    <a:pt x="4999" y="3024"/>
                    <a:pt x="5047" y="2920"/>
                  </a:cubicBezTo>
                  <a:cubicBezTo>
                    <a:pt x="5094" y="2816"/>
                    <a:pt x="4619" y="2816"/>
                    <a:pt x="3857" y="2972"/>
                  </a:cubicBezTo>
                  <a:cubicBezTo>
                    <a:pt x="3096" y="3129"/>
                    <a:pt x="2049" y="3442"/>
                    <a:pt x="1288" y="3703"/>
                  </a:cubicBezTo>
                  <a:cubicBezTo>
                    <a:pt x="527" y="3964"/>
                    <a:pt x="51" y="4172"/>
                    <a:pt x="4" y="4433"/>
                  </a:cubicBezTo>
                  <a:cubicBezTo>
                    <a:pt x="-44" y="4694"/>
                    <a:pt x="337" y="5007"/>
                    <a:pt x="1431" y="5320"/>
                  </a:cubicBezTo>
                  <a:cubicBezTo>
                    <a:pt x="2525" y="5633"/>
                    <a:pt x="4333" y="5946"/>
                    <a:pt x="5427" y="6259"/>
                  </a:cubicBezTo>
                  <a:cubicBezTo>
                    <a:pt x="6522" y="6572"/>
                    <a:pt x="6902" y="6885"/>
                    <a:pt x="7188" y="7303"/>
                  </a:cubicBezTo>
                  <a:cubicBezTo>
                    <a:pt x="7473" y="7720"/>
                    <a:pt x="7663" y="8242"/>
                    <a:pt x="7568" y="8659"/>
                  </a:cubicBezTo>
                  <a:cubicBezTo>
                    <a:pt x="7473" y="9077"/>
                    <a:pt x="7093" y="9390"/>
                    <a:pt x="6664" y="9651"/>
                  </a:cubicBezTo>
                  <a:cubicBezTo>
                    <a:pt x="6236" y="9911"/>
                    <a:pt x="5760" y="10120"/>
                    <a:pt x="5189" y="10381"/>
                  </a:cubicBezTo>
                  <a:cubicBezTo>
                    <a:pt x="4619" y="10642"/>
                    <a:pt x="3952" y="10955"/>
                    <a:pt x="3762" y="10903"/>
                  </a:cubicBezTo>
                  <a:cubicBezTo>
                    <a:pt x="3572" y="10851"/>
                    <a:pt x="3857" y="10433"/>
                    <a:pt x="4666" y="9703"/>
                  </a:cubicBezTo>
                  <a:cubicBezTo>
                    <a:pt x="5475" y="8972"/>
                    <a:pt x="6807" y="7929"/>
                    <a:pt x="7616" y="7146"/>
                  </a:cubicBezTo>
                  <a:cubicBezTo>
                    <a:pt x="8425" y="6364"/>
                    <a:pt x="8710" y="5842"/>
                    <a:pt x="9043" y="5372"/>
                  </a:cubicBezTo>
                  <a:cubicBezTo>
                    <a:pt x="9376" y="4903"/>
                    <a:pt x="9757" y="4485"/>
                    <a:pt x="9995" y="4537"/>
                  </a:cubicBezTo>
                  <a:cubicBezTo>
                    <a:pt x="10233" y="4590"/>
                    <a:pt x="10328" y="5111"/>
                    <a:pt x="10375" y="5633"/>
                  </a:cubicBezTo>
                  <a:cubicBezTo>
                    <a:pt x="10423" y="6155"/>
                    <a:pt x="10423" y="6677"/>
                    <a:pt x="10423" y="7355"/>
                  </a:cubicBezTo>
                  <a:cubicBezTo>
                    <a:pt x="10423" y="8033"/>
                    <a:pt x="10423" y="8868"/>
                    <a:pt x="10661" y="9337"/>
                  </a:cubicBezTo>
                  <a:cubicBezTo>
                    <a:pt x="10899" y="9807"/>
                    <a:pt x="11374" y="9911"/>
                    <a:pt x="11945" y="9337"/>
                  </a:cubicBezTo>
                  <a:cubicBezTo>
                    <a:pt x="12516" y="8764"/>
                    <a:pt x="13182" y="7511"/>
                    <a:pt x="13563" y="6572"/>
                  </a:cubicBezTo>
                  <a:cubicBezTo>
                    <a:pt x="13944" y="5633"/>
                    <a:pt x="14039" y="5007"/>
                    <a:pt x="14039" y="5007"/>
                  </a:cubicBezTo>
                  <a:cubicBezTo>
                    <a:pt x="14039" y="5007"/>
                    <a:pt x="13944" y="5633"/>
                    <a:pt x="13849" y="6259"/>
                  </a:cubicBezTo>
                  <a:cubicBezTo>
                    <a:pt x="13753" y="6885"/>
                    <a:pt x="13658" y="7511"/>
                    <a:pt x="13611" y="8085"/>
                  </a:cubicBezTo>
                  <a:cubicBezTo>
                    <a:pt x="13563" y="8659"/>
                    <a:pt x="13563" y="9181"/>
                    <a:pt x="13849" y="9442"/>
                  </a:cubicBezTo>
                  <a:cubicBezTo>
                    <a:pt x="14134" y="9703"/>
                    <a:pt x="14705" y="9703"/>
                    <a:pt x="15276" y="9077"/>
                  </a:cubicBezTo>
                  <a:cubicBezTo>
                    <a:pt x="15847" y="8451"/>
                    <a:pt x="16418" y="7198"/>
                    <a:pt x="16798" y="6259"/>
                  </a:cubicBezTo>
                  <a:cubicBezTo>
                    <a:pt x="17179" y="5320"/>
                    <a:pt x="17369" y="4694"/>
                    <a:pt x="17464" y="4694"/>
                  </a:cubicBezTo>
                  <a:cubicBezTo>
                    <a:pt x="17560" y="4694"/>
                    <a:pt x="17560" y="5320"/>
                    <a:pt x="17417" y="7407"/>
                  </a:cubicBezTo>
                  <a:cubicBezTo>
                    <a:pt x="17274" y="9494"/>
                    <a:pt x="16989" y="13042"/>
                    <a:pt x="16798" y="15233"/>
                  </a:cubicBezTo>
                  <a:cubicBezTo>
                    <a:pt x="16608" y="17424"/>
                    <a:pt x="16513" y="18259"/>
                    <a:pt x="16323" y="19198"/>
                  </a:cubicBezTo>
                  <a:cubicBezTo>
                    <a:pt x="16132" y="20137"/>
                    <a:pt x="15847" y="21181"/>
                    <a:pt x="15609" y="21337"/>
                  </a:cubicBezTo>
                  <a:cubicBezTo>
                    <a:pt x="15371" y="21494"/>
                    <a:pt x="15181" y="20764"/>
                    <a:pt x="15276" y="18624"/>
                  </a:cubicBezTo>
                  <a:cubicBezTo>
                    <a:pt x="15371" y="16485"/>
                    <a:pt x="15752" y="12937"/>
                    <a:pt x="16227" y="10068"/>
                  </a:cubicBezTo>
                  <a:cubicBezTo>
                    <a:pt x="16703" y="7198"/>
                    <a:pt x="17274" y="5007"/>
                    <a:pt x="17797" y="3494"/>
                  </a:cubicBezTo>
                  <a:cubicBezTo>
                    <a:pt x="18321" y="1981"/>
                    <a:pt x="18797" y="1146"/>
                    <a:pt x="19272" y="624"/>
                  </a:cubicBezTo>
                  <a:cubicBezTo>
                    <a:pt x="19748" y="103"/>
                    <a:pt x="20224" y="-106"/>
                    <a:pt x="20604" y="51"/>
                  </a:cubicBezTo>
                  <a:cubicBezTo>
                    <a:pt x="20985" y="207"/>
                    <a:pt x="21271" y="729"/>
                    <a:pt x="21413" y="1877"/>
                  </a:cubicBezTo>
                  <a:cubicBezTo>
                    <a:pt x="21556" y="3024"/>
                    <a:pt x="21556" y="4798"/>
                    <a:pt x="21223" y="6259"/>
                  </a:cubicBezTo>
                  <a:cubicBezTo>
                    <a:pt x="20890" y="7720"/>
                    <a:pt x="20224" y="8868"/>
                    <a:pt x="19558" y="100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5" name="Line"/>
            <p:cNvSpPr/>
            <p:nvPr/>
          </p:nvSpPr>
          <p:spPr>
            <a:xfrm>
              <a:off x="6747424" y="5092263"/>
              <a:ext cx="947265" cy="1288667"/>
            </a:xfrm>
            <a:custGeom>
              <a:avLst/>
              <a:gdLst/>
              <a:ahLst/>
              <a:cxnLst>
                <a:cxn ang="0">
                  <a:pos x="wd2" y="hd2"/>
                </a:cxn>
                <a:cxn ang="5400000">
                  <a:pos x="wd2" y="hd2"/>
                </a:cxn>
                <a:cxn ang="10800000">
                  <a:pos x="wd2" y="hd2"/>
                </a:cxn>
                <a:cxn ang="16200000">
                  <a:pos x="wd2" y="hd2"/>
                </a:cxn>
              </a:cxnLst>
              <a:rect l="0" t="0" r="r" b="b"/>
              <a:pathLst>
                <a:path w="21600" h="21461" fill="norm" stroke="1" extrusionOk="0">
                  <a:moveTo>
                    <a:pt x="0" y="13695"/>
                  </a:moveTo>
                  <a:cubicBezTo>
                    <a:pt x="1218" y="12886"/>
                    <a:pt x="2437" y="12077"/>
                    <a:pt x="3102" y="11389"/>
                  </a:cubicBezTo>
                  <a:cubicBezTo>
                    <a:pt x="3766" y="10701"/>
                    <a:pt x="3877" y="10135"/>
                    <a:pt x="3988" y="9609"/>
                  </a:cubicBezTo>
                  <a:cubicBezTo>
                    <a:pt x="4098" y="9083"/>
                    <a:pt x="4209" y="8598"/>
                    <a:pt x="4209" y="8558"/>
                  </a:cubicBezTo>
                  <a:cubicBezTo>
                    <a:pt x="4209" y="8517"/>
                    <a:pt x="4098" y="8922"/>
                    <a:pt x="3655" y="10621"/>
                  </a:cubicBezTo>
                  <a:cubicBezTo>
                    <a:pt x="3212" y="12319"/>
                    <a:pt x="2437" y="15313"/>
                    <a:pt x="1938" y="17173"/>
                  </a:cubicBezTo>
                  <a:cubicBezTo>
                    <a:pt x="1440" y="19034"/>
                    <a:pt x="1218" y="19762"/>
                    <a:pt x="997" y="20369"/>
                  </a:cubicBezTo>
                  <a:cubicBezTo>
                    <a:pt x="775" y="20976"/>
                    <a:pt x="554" y="21461"/>
                    <a:pt x="443" y="21461"/>
                  </a:cubicBezTo>
                  <a:cubicBezTo>
                    <a:pt x="332" y="21461"/>
                    <a:pt x="332" y="20976"/>
                    <a:pt x="665" y="19560"/>
                  </a:cubicBezTo>
                  <a:cubicBezTo>
                    <a:pt x="997" y="18144"/>
                    <a:pt x="1662" y="15798"/>
                    <a:pt x="2492" y="13776"/>
                  </a:cubicBezTo>
                  <a:cubicBezTo>
                    <a:pt x="3323" y="11753"/>
                    <a:pt x="4320" y="10054"/>
                    <a:pt x="5040" y="9083"/>
                  </a:cubicBezTo>
                  <a:cubicBezTo>
                    <a:pt x="5760" y="8113"/>
                    <a:pt x="6203" y="7870"/>
                    <a:pt x="6646" y="7870"/>
                  </a:cubicBezTo>
                  <a:cubicBezTo>
                    <a:pt x="7089" y="7870"/>
                    <a:pt x="7532" y="8113"/>
                    <a:pt x="7865" y="8436"/>
                  </a:cubicBezTo>
                  <a:cubicBezTo>
                    <a:pt x="8197" y="8760"/>
                    <a:pt x="8418" y="9164"/>
                    <a:pt x="8474" y="9569"/>
                  </a:cubicBezTo>
                  <a:cubicBezTo>
                    <a:pt x="8529" y="9973"/>
                    <a:pt x="8418" y="10378"/>
                    <a:pt x="7920" y="10904"/>
                  </a:cubicBezTo>
                  <a:cubicBezTo>
                    <a:pt x="7422" y="11430"/>
                    <a:pt x="6535" y="12077"/>
                    <a:pt x="5871" y="12522"/>
                  </a:cubicBezTo>
                  <a:cubicBezTo>
                    <a:pt x="5206" y="12967"/>
                    <a:pt x="4763" y="13209"/>
                    <a:pt x="4375" y="13492"/>
                  </a:cubicBezTo>
                  <a:cubicBezTo>
                    <a:pt x="3988" y="13776"/>
                    <a:pt x="3655" y="14099"/>
                    <a:pt x="3655" y="14423"/>
                  </a:cubicBezTo>
                  <a:cubicBezTo>
                    <a:pt x="3655" y="14746"/>
                    <a:pt x="3988" y="15070"/>
                    <a:pt x="4431" y="15191"/>
                  </a:cubicBezTo>
                  <a:cubicBezTo>
                    <a:pt x="4874" y="15313"/>
                    <a:pt x="5428" y="15232"/>
                    <a:pt x="6702" y="14504"/>
                  </a:cubicBezTo>
                  <a:cubicBezTo>
                    <a:pt x="7975" y="13776"/>
                    <a:pt x="9969" y="12400"/>
                    <a:pt x="11742" y="10742"/>
                  </a:cubicBezTo>
                  <a:cubicBezTo>
                    <a:pt x="13514" y="9083"/>
                    <a:pt x="15065" y="7142"/>
                    <a:pt x="16172" y="5564"/>
                  </a:cubicBezTo>
                  <a:cubicBezTo>
                    <a:pt x="17280" y="3987"/>
                    <a:pt x="17945" y="2773"/>
                    <a:pt x="18388" y="1843"/>
                  </a:cubicBezTo>
                  <a:cubicBezTo>
                    <a:pt x="18831" y="913"/>
                    <a:pt x="19052" y="265"/>
                    <a:pt x="18886" y="63"/>
                  </a:cubicBezTo>
                  <a:cubicBezTo>
                    <a:pt x="18720" y="-139"/>
                    <a:pt x="18166" y="104"/>
                    <a:pt x="17280" y="1398"/>
                  </a:cubicBezTo>
                  <a:cubicBezTo>
                    <a:pt x="16394" y="2692"/>
                    <a:pt x="15175" y="5039"/>
                    <a:pt x="14566" y="6899"/>
                  </a:cubicBezTo>
                  <a:cubicBezTo>
                    <a:pt x="13957" y="8760"/>
                    <a:pt x="13957" y="10135"/>
                    <a:pt x="14068" y="11025"/>
                  </a:cubicBezTo>
                  <a:cubicBezTo>
                    <a:pt x="14178" y="11915"/>
                    <a:pt x="14400" y="12319"/>
                    <a:pt x="15009" y="12643"/>
                  </a:cubicBezTo>
                  <a:cubicBezTo>
                    <a:pt x="15618" y="12967"/>
                    <a:pt x="16615" y="13209"/>
                    <a:pt x="17446" y="12967"/>
                  </a:cubicBezTo>
                  <a:cubicBezTo>
                    <a:pt x="18277" y="12724"/>
                    <a:pt x="18942" y="11996"/>
                    <a:pt x="19440" y="11308"/>
                  </a:cubicBezTo>
                  <a:cubicBezTo>
                    <a:pt x="19938" y="10621"/>
                    <a:pt x="20271" y="9973"/>
                    <a:pt x="20382" y="9852"/>
                  </a:cubicBezTo>
                  <a:cubicBezTo>
                    <a:pt x="20492" y="9731"/>
                    <a:pt x="20382" y="10135"/>
                    <a:pt x="20271" y="10944"/>
                  </a:cubicBezTo>
                  <a:cubicBezTo>
                    <a:pt x="20160" y="11753"/>
                    <a:pt x="20049" y="12967"/>
                    <a:pt x="20271" y="13614"/>
                  </a:cubicBezTo>
                  <a:cubicBezTo>
                    <a:pt x="20492" y="14261"/>
                    <a:pt x="21046" y="14342"/>
                    <a:pt x="21600" y="1442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6" name="Line"/>
            <p:cNvSpPr/>
            <p:nvPr/>
          </p:nvSpPr>
          <p:spPr>
            <a:xfrm>
              <a:off x="7752980" y="5419093"/>
              <a:ext cx="43721"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7" name="Line"/>
            <p:cNvSpPr/>
            <p:nvPr/>
          </p:nvSpPr>
          <p:spPr>
            <a:xfrm>
              <a:off x="7814994" y="5535689"/>
              <a:ext cx="240990" cy="364323"/>
            </a:xfrm>
            <a:custGeom>
              <a:avLst/>
              <a:gdLst/>
              <a:ahLst/>
              <a:cxnLst>
                <a:cxn ang="0">
                  <a:pos x="wd2" y="hd2"/>
                </a:cxn>
                <a:cxn ang="5400000">
                  <a:pos x="wd2" y="hd2"/>
                </a:cxn>
                <a:cxn ang="10800000">
                  <a:pos x="wd2" y="hd2"/>
                </a:cxn>
                <a:cxn ang="16200000">
                  <a:pos x="wd2" y="hd2"/>
                </a:cxn>
              </a:cxnLst>
              <a:rect l="0" t="0" r="r" b="b"/>
              <a:pathLst>
                <a:path w="20218" h="21315" fill="norm" stroke="1" extrusionOk="0">
                  <a:moveTo>
                    <a:pt x="2133" y="7673"/>
                  </a:moveTo>
                  <a:cubicBezTo>
                    <a:pt x="6209" y="8241"/>
                    <a:pt x="10284" y="8810"/>
                    <a:pt x="13341" y="8526"/>
                  </a:cubicBezTo>
                  <a:cubicBezTo>
                    <a:pt x="16398" y="8241"/>
                    <a:pt x="18435" y="7104"/>
                    <a:pt x="19454" y="5683"/>
                  </a:cubicBezTo>
                  <a:cubicBezTo>
                    <a:pt x="20473" y="4262"/>
                    <a:pt x="20473" y="2557"/>
                    <a:pt x="19454" y="1420"/>
                  </a:cubicBezTo>
                  <a:cubicBezTo>
                    <a:pt x="18435" y="283"/>
                    <a:pt x="16398" y="-285"/>
                    <a:pt x="13341" y="141"/>
                  </a:cubicBezTo>
                  <a:cubicBezTo>
                    <a:pt x="10284" y="568"/>
                    <a:pt x="6209" y="1989"/>
                    <a:pt x="3356" y="4689"/>
                  </a:cubicBezTo>
                  <a:cubicBezTo>
                    <a:pt x="503" y="7389"/>
                    <a:pt x="-1127" y="11368"/>
                    <a:pt x="911" y="14352"/>
                  </a:cubicBezTo>
                  <a:cubicBezTo>
                    <a:pt x="2949" y="17336"/>
                    <a:pt x="8654" y="19326"/>
                    <a:pt x="14360" y="2131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8" name="Line"/>
            <p:cNvSpPr/>
            <p:nvPr/>
          </p:nvSpPr>
          <p:spPr>
            <a:xfrm>
              <a:off x="8071164" y="5089522"/>
              <a:ext cx="497921" cy="825063"/>
            </a:xfrm>
            <a:custGeom>
              <a:avLst/>
              <a:gdLst/>
              <a:ahLst/>
              <a:cxnLst>
                <a:cxn ang="0">
                  <a:pos x="wd2" y="hd2"/>
                </a:cxn>
                <a:cxn ang="5400000">
                  <a:pos x="wd2" y="hd2"/>
                </a:cxn>
                <a:cxn ang="10800000">
                  <a:pos x="wd2" y="hd2"/>
                </a:cxn>
                <a:cxn ang="16200000">
                  <a:pos x="wd2" y="hd2"/>
                </a:cxn>
              </a:cxnLst>
              <a:rect l="0" t="0" r="r" b="b"/>
              <a:pathLst>
                <a:path w="21288" h="21454" fill="norm" stroke="1" extrusionOk="0">
                  <a:moveTo>
                    <a:pt x="14434" y="15012"/>
                  </a:moveTo>
                  <a:cubicBezTo>
                    <a:pt x="14226" y="14380"/>
                    <a:pt x="14019" y="13749"/>
                    <a:pt x="12980" y="13180"/>
                  </a:cubicBezTo>
                  <a:cubicBezTo>
                    <a:pt x="11942" y="12612"/>
                    <a:pt x="10073" y="12107"/>
                    <a:pt x="8307" y="12170"/>
                  </a:cubicBezTo>
                  <a:cubicBezTo>
                    <a:pt x="6542" y="12233"/>
                    <a:pt x="4880" y="12865"/>
                    <a:pt x="3530" y="13875"/>
                  </a:cubicBezTo>
                  <a:cubicBezTo>
                    <a:pt x="2180" y="14886"/>
                    <a:pt x="1142" y="16275"/>
                    <a:pt x="519" y="17286"/>
                  </a:cubicBezTo>
                  <a:cubicBezTo>
                    <a:pt x="-104" y="18296"/>
                    <a:pt x="-312" y="18928"/>
                    <a:pt x="726" y="19433"/>
                  </a:cubicBezTo>
                  <a:cubicBezTo>
                    <a:pt x="1765" y="19938"/>
                    <a:pt x="4050" y="20317"/>
                    <a:pt x="6438" y="19749"/>
                  </a:cubicBezTo>
                  <a:cubicBezTo>
                    <a:pt x="8826" y="19180"/>
                    <a:pt x="11319" y="17665"/>
                    <a:pt x="13500" y="15138"/>
                  </a:cubicBezTo>
                  <a:cubicBezTo>
                    <a:pt x="15680" y="12612"/>
                    <a:pt x="17550" y="9075"/>
                    <a:pt x="18588" y="6675"/>
                  </a:cubicBezTo>
                  <a:cubicBezTo>
                    <a:pt x="19626" y="4275"/>
                    <a:pt x="19834" y="3012"/>
                    <a:pt x="19938" y="2001"/>
                  </a:cubicBezTo>
                  <a:cubicBezTo>
                    <a:pt x="20042" y="991"/>
                    <a:pt x="20042" y="233"/>
                    <a:pt x="19626" y="43"/>
                  </a:cubicBezTo>
                  <a:cubicBezTo>
                    <a:pt x="19211" y="-146"/>
                    <a:pt x="18380" y="233"/>
                    <a:pt x="17342" y="2191"/>
                  </a:cubicBezTo>
                  <a:cubicBezTo>
                    <a:pt x="16303" y="4149"/>
                    <a:pt x="15057" y="7686"/>
                    <a:pt x="14434" y="10465"/>
                  </a:cubicBezTo>
                  <a:cubicBezTo>
                    <a:pt x="13811" y="13243"/>
                    <a:pt x="13811" y="15265"/>
                    <a:pt x="15057" y="16970"/>
                  </a:cubicBezTo>
                  <a:cubicBezTo>
                    <a:pt x="16303" y="18675"/>
                    <a:pt x="18796" y="20065"/>
                    <a:pt x="21288" y="2145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799" name="Line"/>
            <p:cNvSpPr/>
            <p:nvPr/>
          </p:nvSpPr>
          <p:spPr>
            <a:xfrm>
              <a:off x="9283174" y="5652265"/>
              <a:ext cx="29148" cy="4663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0" name="Line"/>
            <p:cNvSpPr/>
            <p:nvPr/>
          </p:nvSpPr>
          <p:spPr>
            <a:xfrm>
              <a:off x="9414333" y="5419093"/>
              <a:ext cx="29148"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1" name="Line"/>
            <p:cNvSpPr/>
            <p:nvPr/>
          </p:nvSpPr>
          <p:spPr>
            <a:xfrm>
              <a:off x="9477485" y="5646838"/>
              <a:ext cx="199168" cy="355187"/>
            </a:xfrm>
            <a:custGeom>
              <a:avLst/>
              <a:gdLst/>
              <a:ahLst/>
              <a:cxnLst>
                <a:cxn ang="0">
                  <a:pos x="wd2" y="hd2"/>
                </a:cxn>
                <a:cxn ang="5400000">
                  <a:pos x="wd2" y="hd2"/>
                </a:cxn>
                <a:cxn ang="10800000">
                  <a:pos x="wd2" y="hd2"/>
                </a:cxn>
                <a:cxn ang="16200000">
                  <a:pos x="wd2" y="hd2"/>
                </a:cxn>
              </a:cxnLst>
              <a:rect l="0" t="0" r="r" b="b"/>
              <a:pathLst>
                <a:path w="21600" h="21058" fill="norm" stroke="1" extrusionOk="0">
                  <a:moveTo>
                    <a:pt x="1054" y="322"/>
                  </a:moveTo>
                  <a:cubicBezTo>
                    <a:pt x="1054" y="4642"/>
                    <a:pt x="1054" y="8962"/>
                    <a:pt x="790" y="12274"/>
                  </a:cubicBezTo>
                  <a:cubicBezTo>
                    <a:pt x="527" y="15586"/>
                    <a:pt x="0" y="17890"/>
                    <a:pt x="0" y="18178"/>
                  </a:cubicBezTo>
                  <a:cubicBezTo>
                    <a:pt x="0" y="18466"/>
                    <a:pt x="527" y="16738"/>
                    <a:pt x="2898" y="13570"/>
                  </a:cubicBezTo>
                  <a:cubicBezTo>
                    <a:pt x="5268" y="10402"/>
                    <a:pt x="9483" y="5794"/>
                    <a:pt x="12644" y="3058"/>
                  </a:cubicBezTo>
                  <a:cubicBezTo>
                    <a:pt x="15805" y="322"/>
                    <a:pt x="17912" y="-542"/>
                    <a:pt x="18966" y="322"/>
                  </a:cubicBezTo>
                  <a:cubicBezTo>
                    <a:pt x="20020" y="1186"/>
                    <a:pt x="20020" y="3778"/>
                    <a:pt x="19756" y="6514"/>
                  </a:cubicBezTo>
                  <a:cubicBezTo>
                    <a:pt x="19493" y="9250"/>
                    <a:pt x="18966" y="12130"/>
                    <a:pt x="19229" y="14578"/>
                  </a:cubicBezTo>
                  <a:cubicBezTo>
                    <a:pt x="19493" y="17026"/>
                    <a:pt x="20546" y="19042"/>
                    <a:pt x="21600" y="2105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2" name="Line"/>
            <p:cNvSpPr/>
            <p:nvPr/>
          </p:nvSpPr>
          <p:spPr>
            <a:xfrm>
              <a:off x="9925580" y="5486349"/>
              <a:ext cx="2503109" cy="477252"/>
            </a:xfrm>
            <a:custGeom>
              <a:avLst/>
              <a:gdLst/>
              <a:ahLst/>
              <a:cxnLst>
                <a:cxn ang="0">
                  <a:pos x="wd2" y="hd2"/>
                </a:cxn>
                <a:cxn ang="5400000">
                  <a:pos x="wd2" y="hd2"/>
                </a:cxn>
                <a:cxn ang="10800000">
                  <a:pos x="wd2" y="hd2"/>
                </a:cxn>
                <a:cxn ang="16200000">
                  <a:pos x="wd2" y="hd2"/>
                </a:cxn>
              </a:cxnLst>
              <a:rect l="0" t="0" r="r" b="b"/>
              <a:pathLst>
                <a:path w="21487" h="21221" fill="norm" stroke="1" extrusionOk="0">
                  <a:moveTo>
                    <a:pt x="3242" y="6729"/>
                  </a:moveTo>
                  <a:cubicBezTo>
                    <a:pt x="3325" y="5649"/>
                    <a:pt x="3409" y="4569"/>
                    <a:pt x="3388" y="3597"/>
                  </a:cubicBezTo>
                  <a:cubicBezTo>
                    <a:pt x="3367" y="2625"/>
                    <a:pt x="3242" y="1761"/>
                    <a:pt x="2908" y="1329"/>
                  </a:cubicBezTo>
                  <a:cubicBezTo>
                    <a:pt x="2575" y="897"/>
                    <a:pt x="2033" y="897"/>
                    <a:pt x="1511" y="2301"/>
                  </a:cubicBezTo>
                  <a:cubicBezTo>
                    <a:pt x="990" y="3705"/>
                    <a:pt x="490" y="6513"/>
                    <a:pt x="219" y="9537"/>
                  </a:cubicBezTo>
                  <a:cubicBezTo>
                    <a:pt x="-52" y="12561"/>
                    <a:pt x="-94" y="15801"/>
                    <a:pt x="219" y="17961"/>
                  </a:cubicBezTo>
                  <a:cubicBezTo>
                    <a:pt x="531" y="20121"/>
                    <a:pt x="1199" y="21201"/>
                    <a:pt x="1720" y="21201"/>
                  </a:cubicBezTo>
                  <a:cubicBezTo>
                    <a:pt x="2241" y="21201"/>
                    <a:pt x="2616" y="20121"/>
                    <a:pt x="2867" y="19149"/>
                  </a:cubicBezTo>
                  <a:cubicBezTo>
                    <a:pt x="3117" y="18177"/>
                    <a:pt x="3242" y="17313"/>
                    <a:pt x="3367" y="17313"/>
                  </a:cubicBezTo>
                  <a:cubicBezTo>
                    <a:pt x="3492" y="17313"/>
                    <a:pt x="3617" y="18177"/>
                    <a:pt x="3701" y="19149"/>
                  </a:cubicBezTo>
                  <a:cubicBezTo>
                    <a:pt x="3784" y="20121"/>
                    <a:pt x="3826" y="21201"/>
                    <a:pt x="3867" y="20553"/>
                  </a:cubicBezTo>
                  <a:cubicBezTo>
                    <a:pt x="3909" y="19905"/>
                    <a:pt x="3951" y="17529"/>
                    <a:pt x="4097" y="14721"/>
                  </a:cubicBezTo>
                  <a:cubicBezTo>
                    <a:pt x="4243" y="11913"/>
                    <a:pt x="4493" y="8673"/>
                    <a:pt x="4660" y="6513"/>
                  </a:cubicBezTo>
                  <a:cubicBezTo>
                    <a:pt x="4826" y="4353"/>
                    <a:pt x="4910" y="3273"/>
                    <a:pt x="5014" y="3165"/>
                  </a:cubicBezTo>
                  <a:cubicBezTo>
                    <a:pt x="5118" y="3057"/>
                    <a:pt x="5243" y="3921"/>
                    <a:pt x="5369" y="5217"/>
                  </a:cubicBezTo>
                  <a:cubicBezTo>
                    <a:pt x="5494" y="6513"/>
                    <a:pt x="5619" y="8241"/>
                    <a:pt x="5765" y="9429"/>
                  </a:cubicBezTo>
                  <a:cubicBezTo>
                    <a:pt x="5911" y="10617"/>
                    <a:pt x="6077" y="11265"/>
                    <a:pt x="6265" y="11589"/>
                  </a:cubicBezTo>
                  <a:cubicBezTo>
                    <a:pt x="6453" y="11913"/>
                    <a:pt x="6661" y="11913"/>
                    <a:pt x="6870" y="11913"/>
                  </a:cubicBezTo>
                  <a:cubicBezTo>
                    <a:pt x="7078" y="11913"/>
                    <a:pt x="7287" y="11913"/>
                    <a:pt x="7474" y="11589"/>
                  </a:cubicBezTo>
                  <a:cubicBezTo>
                    <a:pt x="7662" y="11265"/>
                    <a:pt x="7829" y="10617"/>
                    <a:pt x="7996" y="9861"/>
                  </a:cubicBezTo>
                  <a:cubicBezTo>
                    <a:pt x="8162" y="9105"/>
                    <a:pt x="8329" y="8241"/>
                    <a:pt x="8329" y="7485"/>
                  </a:cubicBezTo>
                  <a:cubicBezTo>
                    <a:pt x="8329" y="6729"/>
                    <a:pt x="8162" y="6081"/>
                    <a:pt x="7975" y="6081"/>
                  </a:cubicBezTo>
                  <a:cubicBezTo>
                    <a:pt x="7787" y="6081"/>
                    <a:pt x="7579" y="6729"/>
                    <a:pt x="7349" y="8025"/>
                  </a:cubicBezTo>
                  <a:cubicBezTo>
                    <a:pt x="7120" y="9321"/>
                    <a:pt x="6870" y="11265"/>
                    <a:pt x="6745" y="12777"/>
                  </a:cubicBezTo>
                  <a:cubicBezTo>
                    <a:pt x="6620" y="14289"/>
                    <a:pt x="6620" y="15369"/>
                    <a:pt x="6703" y="16233"/>
                  </a:cubicBezTo>
                  <a:cubicBezTo>
                    <a:pt x="6786" y="17097"/>
                    <a:pt x="6953" y="17745"/>
                    <a:pt x="7308" y="18177"/>
                  </a:cubicBezTo>
                  <a:cubicBezTo>
                    <a:pt x="7662" y="18609"/>
                    <a:pt x="8204" y="18825"/>
                    <a:pt x="8767" y="17961"/>
                  </a:cubicBezTo>
                  <a:cubicBezTo>
                    <a:pt x="9330" y="17097"/>
                    <a:pt x="9914" y="15153"/>
                    <a:pt x="10372" y="13101"/>
                  </a:cubicBezTo>
                  <a:cubicBezTo>
                    <a:pt x="10831" y="11049"/>
                    <a:pt x="11165" y="8889"/>
                    <a:pt x="11331" y="7269"/>
                  </a:cubicBezTo>
                  <a:cubicBezTo>
                    <a:pt x="11498" y="5649"/>
                    <a:pt x="11498" y="4569"/>
                    <a:pt x="11394" y="4029"/>
                  </a:cubicBezTo>
                  <a:cubicBezTo>
                    <a:pt x="11290" y="3489"/>
                    <a:pt x="11081" y="3489"/>
                    <a:pt x="10769" y="4029"/>
                  </a:cubicBezTo>
                  <a:cubicBezTo>
                    <a:pt x="10456" y="4569"/>
                    <a:pt x="10039" y="5649"/>
                    <a:pt x="9747" y="6837"/>
                  </a:cubicBezTo>
                  <a:cubicBezTo>
                    <a:pt x="9455" y="8025"/>
                    <a:pt x="9288" y="9321"/>
                    <a:pt x="9184" y="10509"/>
                  </a:cubicBezTo>
                  <a:cubicBezTo>
                    <a:pt x="9080" y="11697"/>
                    <a:pt x="9038" y="12777"/>
                    <a:pt x="9080" y="13749"/>
                  </a:cubicBezTo>
                  <a:cubicBezTo>
                    <a:pt x="9121" y="14721"/>
                    <a:pt x="9247" y="15585"/>
                    <a:pt x="9413" y="16017"/>
                  </a:cubicBezTo>
                  <a:cubicBezTo>
                    <a:pt x="9580" y="16449"/>
                    <a:pt x="9789" y="16449"/>
                    <a:pt x="10081" y="15693"/>
                  </a:cubicBezTo>
                  <a:cubicBezTo>
                    <a:pt x="10372" y="14937"/>
                    <a:pt x="10748" y="13425"/>
                    <a:pt x="10998" y="12237"/>
                  </a:cubicBezTo>
                  <a:cubicBezTo>
                    <a:pt x="11248" y="11049"/>
                    <a:pt x="11373" y="10185"/>
                    <a:pt x="11498" y="8997"/>
                  </a:cubicBezTo>
                  <a:cubicBezTo>
                    <a:pt x="11623" y="7809"/>
                    <a:pt x="11748" y="6297"/>
                    <a:pt x="11728" y="6081"/>
                  </a:cubicBezTo>
                  <a:cubicBezTo>
                    <a:pt x="11707" y="5865"/>
                    <a:pt x="11540" y="6945"/>
                    <a:pt x="11415" y="8133"/>
                  </a:cubicBezTo>
                  <a:cubicBezTo>
                    <a:pt x="11290" y="9321"/>
                    <a:pt x="11206" y="10617"/>
                    <a:pt x="11144" y="11805"/>
                  </a:cubicBezTo>
                  <a:cubicBezTo>
                    <a:pt x="11081" y="12993"/>
                    <a:pt x="11040" y="14073"/>
                    <a:pt x="11102" y="14937"/>
                  </a:cubicBezTo>
                  <a:cubicBezTo>
                    <a:pt x="11165" y="15801"/>
                    <a:pt x="11331" y="16449"/>
                    <a:pt x="11519" y="16773"/>
                  </a:cubicBezTo>
                  <a:cubicBezTo>
                    <a:pt x="11707" y="17097"/>
                    <a:pt x="11915" y="17097"/>
                    <a:pt x="12186" y="16341"/>
                  </a:cubicBezTo>
                  <a:cubicBezTo>
                    <a:pt x="12457" y="15585"/>
                    <a:pt x="12791" y="14073"/>
                    <a:pt x="13104" y="12021"/>
                  </a:cubicBezTo>
                  <a:cubicBezTo>
                    <a:pt x="13416" y="9969"/>
                    <a:pt x="13708" y="7377"/>
                    <a:pt x="13875" y="5541"/>
                  </a:cubicBezTo>
                  <a:cubicBezTo>
                    <a:pt x="14042" y="3705"/>
                    <a:pt x="14084" y="2625"/>
                    <a:pt x="14042" y="2517"/>
                  </a:cubicBezTo>
                  <a:cubicBezTo>
                    <a:pt x="14000" y="2409"/>
                    <a:pt x="13875" y="3273"/>
                    <a:pt x="13854" y="4245"/>
                  </a:cubicBezTo>
                  <a:cubicBezTo>
                    <a:pt x="13833" y="5217"/>
                    <a:pt x="13917" y="6297"/>
                    <a:pt x="14063" y="8133"/>
                  </a:cubicBezTo>
                  <a:cubicBezTo>
                    <a:pt x="14209" y="9969"/>
                    <a:pt x="14417" y="12561"/>
                    <a:pt x="14521" y="14505"/>
                  </a:cubicBezTo>
                  <a:cubicBezTo>
                    <a:pt x="14626" y="16449"/>
                    <a:pt x="14626" y="17745"/>
                    <a:pt x="14521" y="18717"/>
                  </a:cubicBezTo>
                  <a:cubicBezTo>
                    <a:pt x="14417" y="19689"/>
                    <a:pt x="14209" y="20337"/>
                    <a:pt x="13979" y="20769"/>
                  </a:cubicBezTo>
                  <a:cubicBezTo>
                    <a:pt x="13750" y="21201"/>
                    <a:pt x="13500" y="21417"/>
                    <a:pt x="13437" y="20985"/>
                  </a:cubicBezTo>
                  <a:cubicBezTo>
                    <a:pt x="13375" y="20553"/>
                    <a:pt x="13500" y="19473"/>
                    <a:pt x="13938" y="17853"/>
                  </a:cubicBezTo>
                  <a:cubicBezTo>
                    <a:pt x="14375" y="16233"/>
                    <a:pt x="15126" y="14073"/>
                    <a:pt x="15772" y="12237"/>
                  </a:cubicBezTo>
                  <a:cubicBezTo>
                    <a:pt x="16419" y="10401"/>
                    <a:pt x="16961" y="8889"/>
                    <a:pt x="17315" y="7701"/>
                  </a:cubicBezTo>
                  <a:cubicBezTo>
                    <a:pt x="17670" y="6513"/>
                    <a:pt x="17836" y="5649"/>
                    <a:pt x="17962" y="4677"/>
                  </a:cubicBezTo>
                  <a:cubicBezTo>
                    <a:pt x="18087" y="3705"/>
                    <a:pt x="18170" y="2625"/>
                    <a:pt x="18149" y="1653"/>
                  </a:cubicBezTo>
                  <a:cubicBezTo>
                    <a:pt x="18128" y="681"/>
                    <a:pt x="18003" y="-183"/>
                    <a:pt x="17836" y="33"/>
                  </a:cubicBezTo>
                  <a:cubicBezTo>
                    <a:pt x="17670" y="249"/>
                    <a:pt x="17461" y="1545"/>
                    <a:pt x="17253" y="3273"/>
                  </a:cubicBezTo>
                  <a:cubicBezTo>
                    <a:pt x="17044" y="5001"/>
                    <a:pt x="16836" y="7161"/>
                    <a:pt x="16731" y="8781"/>
                  </a:cubicBezTo>
                  <a:cubicBezTo>
                    <a:pt x="16627" y="10401"/>
                    <a:pt x="16627" y="11481"/>
                    <a:pt x="16690" y="12453"/>
                  </a:cubicBezTo>
                  <a:cubicBezTo>
                    <a:pt x="16752" y="13425"/>
                    <a:pt x="16877" y="14289"/>
                    <a:pt x="17044" y="14937"/>
                  </a:cubicBezTo>
                  <a:cubicBezTo>
                    <a:pt x="17211" y="15585"/>
                    <a:pt x="17420" y="16017"/>
                    <a:pt x="17628" y="16125"/>
                  </a:cubicBezTo>
                  <a:cubicBezTo>
                    <a:pt x="17836" y="16233"/>
                    <a:pt x="18045" y="16017"/>
                    <a:pt x="18441" y="14289"/>
                  </a:cubicBezTo>
                  <a:cubicBezTo>
                    <a:pt x="18837" y="12561"/>
                    <a:pt x="19421" y="9321"/>
                    <a:pt x="19755" y="7161"/>
                  </a:cubicBezTo>
                  <a:cubicBezTo>
                    <a:pt x="20088" y="5001"/>
                    <a:pt x="20172" y="3921"/>
                    <a:pt x="20234" y="2841"/>
                  </a:cubicBezTo>
                  <a:cubicBezTo>
                    <a:pt x="20297" y="1761"/>
                    <a:pt x="20338" y="681"/>
                    <a:pt x="20443" y="465"/>
                  </a:cubicBezTo>
                  <a:cubicBezTo>
                    <a:pt x="20547" y="249"/>
                    <a:pt x="20714" y="897"/>
                    <a:pt x="20901" y="2625"/>
                  </a:cubicBezTo>
                  <a:cubicBezTo>
                    <a:pt x="21089" y="4353"/>
                    <a:pt x="21298" y="7161"/>
                    <a:pt x="21402" y="9105"/>
                  </a:cubicBezTo>
                  <a:cubicBezTo>
                    <a:pt x="21506" y="11049"/>
                    <a:pt x="21506" y="12129"/>
                    <a:pt x="21443" y="13101"/>
                  </a:cubicBezTo>
                  <a:cubicBezTo>
                    <a:pt x="21381" y="14073"/>
                    <a:pt x="21256" y="14937"/>
                    <a:pt x="20735" y="15585"/>
                  </a:cubicBezTo>
                  <a:cubicBezTo>
                    <a:pt x="20213" y="16233"/>
                    <a:pt x="19296" y="16665"/>
                    <a:pt x="18379" y="1709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3" name="Line"/>
            <p:cNvSpPr/>
            <p:nvPr/>
          </p:nvSpPr>
          <p:spPr>
            <a:xfrm>
              <a:off x="13024537" y="5007046"/>
              <a:ext cx="788833" cy="1434772"/>
            </a:xfrm>
            <a:custGeom>
              <a:avLst/>
              <a:gdLst/>
              <a:ahLst/>
              <a:cxnLst>
                <a:cxn ang="0">
                  <a:pos x="wd2" y="hd2"/>
                </a:cxn>
                <a:cxn ang="5400000">
                  <a:pos x="wd2" y="hd2"/>
                </a:cxn>
                <a:cxn ang="10800000">
                  <a:pos x="wd2" y="hd2"/>
                </a:cxn>
                <a:cxn ang="16200000">
                  <a:pos x="wd2" y="hd2"/>
                </a:cxn>
              </a:cxnLst>
              <a:rect l="0" t="0" r="r" b="b"/>
              <a:pathLst>
                <a:path w="21387" h="21480" fill="norm" stroke="1" extrusionOk="0">
                  <a:moveTo>
                    <a:pt x="898" y="496"/>
                  </a:moveTo>
                  <a:cubicBezTo>
                    <a:pt x="1424" y="205"/>
                    <a:pt x="1951" y="-86"/>
                    <a:pt x="2215" y="23"/>
                  </a:cubicBezTo>
                  <a:cubicBezTo>
                    <a:pt x="2478" y="132"/>
                    <a:pt x="2478" y="641"/>
                    <a:pt x="2412" y="2205"/>
                  </a:cubicBezTo>
                  <a:cubicBezTo>
                    <a:pt x="2346" y="3769"/>
                    <a:pt x="2215" y="6387"/>
                    <a:pt x="2017" y="8096"/>
                  </a:cubicBezTo>
                  <a:cubicBezTo>
                    <a:pt x="1820" y="9805"/>
                    <a:pt x="1556" y="10605"/>
                    <a:pt x="1227" y="11150"/>
                  </a:cubicBezTo>
                  <a:cubicBezTo>
                    <a:pt x="898" y="11696"/>
                    <a:pt x="503" y="11987"/>
                    <a:pt x="239" y="11950"/>
                  </a:cubicBezTo>
                  <a:cubicBezTo>
                    <a:pt x="-24" y="11914"/>
                    <a:pt x="-156" y="11550"/>
                    <a:pt x="305" y="10859"/>
                  </a:cubicBezTo>
                  <a:cubicBezTo>
                    <a:pt x="766" y="10169"/>
                    <a:pt x="1820" y="9150"/>
                    <a:pt x="3071" y="8387"/>
                  </a:cubicBezTo>
                  <a:cubicBezTo>
                    <a:pt x="4322" y="7623"/>
                    <a:pt x="5771" y="7114"/>
                    <a:pt x="6824" y="6859"/>
                  </a:cubicBezTo>
                  <a:cubicBezTo>
                    <a:pt x="7878" y="6605"/>
                    <a:pt x="8537" y="6605"/>
                    <a:pt x="9064" y="6750"/>
                  </a:cubicBezTo>
                  <a:cubicBezTo>
                    <a:pt x="9590" y="6896"/>
                    <a:pt x="9985" y="7187"/>
                    <a:pt x="9985" y="7841"/>
                  </a:cubicBezTo>
                  <a:cubicBezTo>
                    <a:pt x="9985" y="8496"/>
                    <a:pt x="9590" y="9514"/>
                    <a:pt x="8668" y="10241"/>
                  </a:cubicBezTo>
                  <a:cubicBezTo>
                    <a:pt x="7746" y="10969"/>
                    <a:pt x="6298" y="11405"/>
                    <a:pt x="5046" y="11659"/>
                  </a:cubicBezTo>
                  <a:cubicBezTo>
                    <a:pt x="3795" y="11914"/>
                    <a:pt x="2742" y="11987"/>
                    <a:pt x="2544" y="11914"/>
                  </a:cubicBezTo>
                  <a:cubicBezTo>
                    <a:pt x="2346" y="11841"/>
                    <a:pt x="3005" y="11623"/>
                    <a:pt x="4717" y="11259"/>
                  </a:cubicBezTo>
                  <a:cubicBezTo>
                    <a:pt x="6429" y="10896"/>
                    <a:pt x="9195" y="10387"/>
                    <a:pt x="11303" y="9878"/>
                  </a:cubicBezTo>
                  <a:cubicBezTo>
                    <a:pt x="13410" y="9369"/>
                    <a:pt x="14859" y="8859"/>
                    <a:pt x="15781" y="8387"/>
                  </a:cubicBezTo>
                  <a:cubicBezTo>
                    <a:pt x="16703" y="7914"/>
                    <a:pt x="17098" y="7478"/>
                    <a:pt x="17032" y="7369"/>
                  </a:cubicBezTo>
                  <a:cubicBezTo>
                    <a:pt x="16966" y="7259"/>
                    <a:pt x="16439" y="7478"/>
                    <a:pt x="15978" y="7732"/>
                  </a:cubicBezTo>
                  <a:cubicBezTo>
                    <a:pt x="15517" y="7987"/>
                    <a:pt x="15122" y="8278"/>
                    <a:pt x="14859" y="8605"/>
                  </a:cubicBezTo>
                  <a:cubicBezTo>
                    <a:pt x="14595" y="8932"/>
                    <a:pt x="14464" y="9296"/>
                    <a:pt x="14398" y="9659"/>
                  </a:cubicBezTo>
                  <a:cubicBezTo>
                    <a:pt x="14332" y="10023"/>
                    <a:pt x="14332" y="10387"/>
                    <a:pt x="14661" y="10532"/>
                  </a:cubicBezTo>
                  <a:cubicBezTo>
                    <a:pt x="14990" y="10678"/>
                    <a:pt x="15649" y="10605"/>
                    <a:pt x="16571" y="10205"/>
                  </a:cubicBezTo>
                  <a:cubicBezTo>
                    <a:pt x="17493" y="9805"/>
                    <a:pt x="18678" y="9078"/>
                    <a:pt x="19534" y="8569"/>
                  </a:cubicBezTo>
                  <a:cubicBezTo>
                    <a:pt x="20390" y="8059"/>
                    <a:pt x="20917" y="7769"/>
                    <a:pt x="21181" y="7841"/>
                  </a:cubicBezTo>
                  <a:cubicBezTo>
                    <a:pt x="21444" y="7914"/>
                    <a:pt x="21444" y="8350"/>
                    <a:pt x="21246" y="9732"/>
                  </a:cubicBezTo>
                  <a:cubicBezTo>
                    <a:pt x="21049" y="11114"/>
                    <a:pt x="20654" y="13441"/>
                    <a:pt x="19864" y="15405"/>
                  </a:cubicBezTo>
                  <a:cubicBezTo>
                    <a:pt x="19073" y="17369"/>
                    <a:pt x="17888" y="18969"/>
                    <a:pt x="16044" y="19987"/>
                  </a:cubicBezTo>
                  <a:cubicBezTo>
                    <a:pt x="14200" y="21005"/>
                    <a:pt x="11698" y="21441"/>
                    <a:pt x="9459" y="21478"/>
                  </a:cubicBezTo>
                  <a:cubicBezTo>
                    <a:pt x="7220" y="21514"/>
                    <a:pt x="5244" y="21150"/>
                    <a:pt x="3861" y="20387"/>
                  </a:cubicBezTo>
                  <a:cubicBezTo>
                    <a:pt x="2478" y="19623"/>
                    <a:pt x="1688" y="18459"/>
                    <a:pt x="898" y="1729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4" name="Line"/>
            <p:cNvSpPr/>
            <p:nvPr/>
          </p:nvSpPr>
          <p:spPr>
            <a:xfrm>
              <a:off x="14495012" y="5270886"/>
              <a:ext cx="573752" cy="625111"/>
            </a:xfrm>
            <a:custGeom>
              <a:avLst/>
              <a:gdLst/>
              <a:ahLst/>
              <a:cxnLst>
                <a:cxn ang="0">
                  <a:pos x="wd2" y="hd2"/>
                </a:cxn>
                <a:cxn ang="5400000">
                  <a:pos x="wd2" y="hd2"/>
                </a:cxn>
                <a:cxn ang="10800000">
                  <a:pos x="wd2" y="hd2"/>
                </a:cxn>
                <a:cxn ang="16200000">
                  <a:pos x="wd2" y="hd2"/>
                </a:cxn>
              </a:cxnLst>
              <a:rect l="0" t="0" r="r" b="b"/>
              <a:pathLst>
                <a:path w="21439" h="21218" fill="norm" stroke="1" extrusionOk="0">
                  <a:moveTo>
                    <a:pt x="7826" y="10966"/>
                  </a:moveTo>
                  <a:cubicBezTo>
                    <a:pt x="7100" y="10472"/>
                    <a:pt x="6373" y="9977"/>
                    <a:pt x="6555" y="8411"/>
                  </a:cubicBezTo>
                  <a:cubicBezTo>
                    <a:pt x="6737" y="6844"/>
                    <a:pt x="7826" y="4206"/>
                    <a:pt x="8824" y="2640"/>
                  </a:cubicBezTo>
                  <a:cubicBezTo>
                    <a:pt x="9822" y="1073"/>
                    <a:pt x="10730" y="578"/>
                    <a:pt x="11728" y="249"/>
                  </a:cubicBezTo>
                  <a:cubicBezTo>
                    <a:pt x="12726" y="-81"/>
                    <a:pt x="13815" y="-246"/>
                    <a:pt x="14542" y="826"/>
                  </a:cubicBezTo>
                  <a:cubicBezTo>
                    <a:pt x="15268" y="1898"/>
                    <a:pt x="15631" y="4206"/>
                    <a:pt x="13452" y="7669"/>
                  </a:cubicBezTo>
                  <a:cubicBezTo>
                    <a:pt x="11274" y="11131"/>
                    <a:pt x="6555" y="15748"/>
                    <a:pt x="3832" y="18304"/>
                  </a:cubicBezTo>
                  <a:cubicBezTo>
                    <a:pt x="1110" y="20859"/>
                    <a:pt x="384" y="21354"/>
                    <a:pt x="111" y="21189"/>
                  </a:cubicBezTo>
                  <a:cubicBezTo>
                    <a:pt x="-161" y="21024"/>
                    <a:pt x="21" y="20200"/>
                    <a:pt x="1200" y="19293"/>
                  </a:cubicBezTo>
                  <a:cubicBezTo>
                    <a:pt x="2380" y="18386"/>
                    <a:pt x="4558" y="17397"/>
                    <a:pt x="6555" y="16820"/>
                  </a:cubicBezTo>
                  <a:cubicBezTo>
                    <a:pt x="8552" y="16243"/>
                    <a:pt x="10367" y="16078"/>
                    <a:pt x="11547" y="16407"/>
                  </a:cubicBezTo>
                  <a:cubicBezTo>
                    <a:pt x="12726" y="16737"/>
                    <a:pt x="13271" y="17562"/>
                    <a:pt x="13816" y="18304"/>
                  </a:cubicBezTo>
                  <a:cubicBezTo>
                    <a:pt x="14360" y="19046"/>
                    <a:pt x="14905" y="19705"/>
                    <a:pt x="15631" y="19952"/>
                  </a:cubicBezTo>
                  <a:cubicBezTo>
                    <a:pt x="16357" y="20200"/>
                    <a:pt x="17264" y="20035"/>
                    <a:pt x="18263" y="19046"/>
                  </a:cubicBezTo>
                  <a:cubicBezTo>
                    <a:pt x="19261" y="18056"/>
                    <a:pt x="20350" y="16243"/>
                    <a:pt x="21439" y="144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5" name="Line"/>
            <p:cNvSpPr/>
            <p:nvPr/>
          </p:nvSpPr>
          <p:spPr>
            <a:xfrm>
              <a:off x="15000699" y="5432428"/>
              <a:ext cx="330501" cy="348825"/>
            </a:xfrm>
            <a:custGeom>
              <a:avLst/>
              <a:gdLst/>
              <a:ahLst/>
              <a:cxnLst>
                <a:cxn ang="0">
                  <a:pos x="wd2" y="hd2"/>
                </a:cxn>
                <a:cxn ang="5400000">
                  <a:pos x="wd2" y="hd2"/>
                </a:cxn>
                <a:cxn ang="10800000">
                  <a:pos x="wd2" y="hd2"/>
                </a:cxn>
                <a:cxn ang="16200000">
                  <a:pos x="wd2" y="hd2"/>
                </a:cxn>
              </a:cxnLst>
              <a:rect l="0" t="0" r="r" b="b"/>
              <a:pathLst>
                <a:path w="20994" h="21247" fill="norm" stroke="1" extrusionOk="0">
                  <a:moveTo>
                    <a:pt x="20061" y="6290"/>
                  </a:moveTo>
                  <a:cubicBezTo>
                    <a:pt x="20678" y="4514"/>
                    <a:pt x="21295" y="2739"/>
                    <a:pt x="20832" y="1555"/>
                  </a:cubicBezTo>
                  <a:cubicBezTo>
                    <a:pt x="20369" y="372"/>
                    <a:pt x="18826" y="-220"/>
                    <a:pt x="16204" y="76"/>
                  </a:cubicBezTo>
                  <a:cubicBezTo>
                    <a:pt x="13581" y="372"/>
                    <a:pt x="9878" y="1555"/>
                    <a:pt x="6946" y="4070"/>
                  </a:cubicBezTo>
                  <a:cubicBezTo>
                    <a:pt x="4015" y="6585"/>
                    <a:pt x="1855" y="10432"/>
                    <a:pt x="775" y="13095"/>
                  </a:cubicBezTo>
                  <a:cubicBezTo>
                    <a:pt x="-305" y="15758"/>
                    <a:pt x="-305" y="17238"/>
                    <a:pt x="1084" y="18569"/>
                  </a:cubicBezTo>
                  <a:cubicBezTo>
                    <a:pt x="2472" y="19901"/>
                    <a:pt x="5249" y="21084"/>
                    <a:pt x="8181" y="21232"/>
                  </a:cubicBezTo>
                  <a:cubicBezTo>
                    <a:pt x="11112" y="21380"/>
                    <a:pt x="14198" y="20492"/>
                    <a:pt x="16512" y="17829"/>
                  </a:cubicBezTo>
                  <a:cubicBezTo>
                    <a:pt x="18826" y="15166"/>
                    <a:pt x="20369" y="10728"/>
                    <a:pt x="20369" y="7621"/>
                  </a:cubicBezTo>
                  <a:cubicBezTo>
                    <a:pt x="20369" y="4514"/>
                    <a:pt x="18826" y="2739"/>
                    <a:pt x="17284" y="9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6" name="Line"/>
            <p:cNvSpPr/>
            <p:nvPr/>
          </p:nvSpPr>
          <p:spPr>
            <a:xfrm>
              <a:off x="15374802" y="5120135"/>
              <a:ext cx="612079" cy="809023"/>
            </a:xfrm>
            <a:custGeom>
              <a:avLst/>
              <a:gdLst/>
              <a:ahLst/>
              <a:cxnLst>
                <a:cxn ang="0">
                  <a:pos x="wd2" y="hd2"/>
                </a:cxn>
                <a:cxn ang="5400000">
                  <a:pos x="wd2" y="hd2"/>
                </a:cxn>
                <a:cxn ang="10800000">
                  <a:pos x="wd2" y="hd2"/>
                </a:cxn>
                <a:cxn ang="16200000">
                  <a:pos x="wd2" y="hd2"/>
                </a:cxn>
              </a:cxnLst>
              <a:rect l="0" t="0" r="r" b="b"/>
              <a:pathLst>
                <a:path w="21600" h="21541" fill="norm" stroke="1" extrusionOk="0">
                  <a:moveTo>
                    <a:pt x="20571" y="976"/>
                  </a:moveTo>
                  <a:cubicBezTo>
                    <a:pt x="21086" y="458"/>
                    <a:pt x="21600" y="-59"/>
                    <a:pt x="21600" y="6"/>
                  </a:cubicBezTo>
                  <a:cubicBezTo>
                    <a:pt x="21600" y="70"/>
                    <a:pt x="21086" y="717"/>
                    <a:pt x="18943" y="2851"/>
                  </a:cubicBezTo>
                  <a:cubicBezTo>
                    <a:pt x="16800" y="4985"/>
                    <a:pt x="13029" y="8607"/>
                    <a:pt x="9600" y="11970"/>
                  </a:cubicBezTo>
                  <a:cubicBezTo>
                    <a:pt x="6171" y="15333"/>
                    <a:pt x="3086" y="18437"/>
                    <a:pt x="0" y="2154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7" name="Line"/>
            <p:cNvSpPr/>
            <p:nvPr/>
          </p:nvSpPr>
          <p:spPr>
            <a:xfrm>
              <a:off x="15495176" y="4796347"/>
              <a:ext cx="263586" cy="198962"/>
            </a:xfrm>
            <a:custGeom>
              <a:avLst/>
              <a:gdLst/>
              <a:ahLst/>
              <a:cxnLst>
                <a:cxn ang="0">
                  <a:pos x="wd2" y="hd2"/>
                </a:cxn>
                <a:cxn ang="5400000">
                  <a:pos x="wd2" y="hd2"/>
                </a:cxn>
                <a:cxn ang="10800000">
                  <a:pos x="wd2" y="hd2"/>
                </a:cxn>
                <a:cxn ang="16200000">
                  <a:pos x="wd2" y="hd2"/>
                </a:cxn>
              </a:cxnLst>
              <a:rect l="0" t="0" r="r" b="b"/>
              <a:pathLst>
                <a:path w="20929" h="21064" fill="norm" stroke="1" extrusionOk="0">
                  <a:moveTo>
                    <a:pt x="10113" y="2673"/>
                  </a:moveTo>
                  <a:cubicBezTo>
                    <a:pt x="8570" y="1130"/>
                    <a:pt x="7028" y="-413"/>
                    <a:pt x="5292" y="101"/>
                  </a:cubicBezTo>
                  <a:cubicBezTo>
                    <a:pt x="3556" y="616"/>
                    <a:pt x="1628" y="3187"/>
                    <a:pt x="663" y="5758"/>
                  </a:cubicBezTo>
                  <a:cubicBezTo>
                    <a:pt x="-301" y="8330"/>
                    <a:pt x="-301" y="10901"/>
                    <a:pt x="1242" y="13473"/>
                  </a:cubicBezTo>
                  <a:cubicBezTo>
                    <a:pt x="2785" y="16044"/>
                    <a:pt x="5870" y="18616"/>
                    <a:pt x="8378" y="19901"/>
                  </a:cubicBezTo>
                  <a:cubicBezTo>
                    <a:pt x="10885" y="21187"/>
                    <a:pt x="12813" y="21187"/>
                    <a:pt x="14742" y="20930"/>
                  </a:cubicBezTo>
                  <a:cubicBezTo>
                    <a:pt x="16670" y="20673"/>
                    <a:pt x="18599" y="20158"/>
                    <a:pt x="19756" y="18101"/>
                  </a:cubicBezTo>
                  <a:cubicBezTo>
                    <a:pt x="20913" y="16044"/>
                    <a:pt x="21299" y="12444"/>
                    <a:pt x="20528" y="10387"/>
                  </a:cubicBezTo>
                  <a:cubicBezTo>
                    <a:pt x="19756" y="8330"/>
                    <a:pt x="17828" y="7816"/>
                    <a:pt x="15706" y="8073"/>
                  </a:cubicBezTo>
                  <a:cubicBezTo>
                    <a:pt x="13585" y="8330"/>
                    <a:pt x="11270" y="9358"/>
                    <a:pt x="8956" y="1038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8" name="Line"/>
            <p:cNvSpPr/>
            <p:nvPr/>
          </p:nvSpPr>
          <p:spPr>
            <a:xfrm>
              <a:off x="15684527" y="5637692"/>
              <a:ext cx="239935" cy="289152"/>
            </a:xfrm>
            <a:custGeom>
              <a:avLst/>
              <a:gdLst/>
              <a:ahLst/>
              <a:cxnLst>
                <a:cxn ang="0">
                  <a:pos x="wd2" y="hd2"/>
                </a:cxn>
                <a:cxn ang="5400000">
                  <a:pos x="wd2" y="hd2"/>
                </a:cxn>
                <a:cxn ang="10800000">
                  <a:pos x="wd2" y="hd2"/>
                </a:cxn>
                <a:cxn ang="16200000">
                  <a:pos x="wd2" y="hd2"/>
                </a:cxn>
              </a:cxnLst>
              <a:rect l="0" t="0" r="r" b="b"/>
              <a:pathLst>
                <a:path w="20517" h="21429" fill="norm" stroke="1" extrusionOk="0">
                  <a:moveTo>
                    <a:pt x="18377" y="8640"/>
                  </a:moveTo>
                  <a:cubicBezTo>
                    <a:pt x="16300" y="7920"/>
                    <a:pt x="14223" y="7200"/>
                    <a:pt x="11315" y="7560"/>
                  </a:cubicBezTo>
                  <a:cubicBezTo>
                    <a:pt x="8407" y="7920"/>
                    <a:pt x="4669" y="9360"/>
                    <a:pt x="2384" y="10980"/>
                  </a:cubicBezTo>
                  <a:cubicBezTo>
                    <a:pt x="100" y="12600"/>
                    <a:pt x="-731" y="14400"/>
                    <a:pt x="723" y="16200"/>
                  </a:cubicBezTo>
                  <a:cubicBezTo>
                    <a:pt x="2177" y="18000"/>
                    <a:pt x="5915" y="19800"/>
                    <a:pt x="8823" y="20700"/>
                  </a:cubicBezTo>
                  <a:cubicBezTo>
                    <a:pt x="11731" y="21600"/>
                    <a:pt x="13807" y="21600"/>
                    <a:pt x="15677" y="21060"/>
                  </a:cubicBezTo>
                  <a:cubicBezTo>
                    <a:pt x="17546" y="20520"/>
                    <a:pt x="19207" y="19440"/>
                    <a:pt x="20038" y="17100"/>
                  </a:cubicBezTo>
                  <a:cubicBezTo>
                    <a:pt x="20869" y="14760"/>
                    <a:pt x="20869" y="11160"/>
                    <a:pt x="17961" y="8100"/>
                  </a:cubicBezTo>
                  <a:cubicBezTo>
                    <a:pt x="15054" y="5040"/>
                    <a:pt x="9238" y="2520"/>
                    <a:pt x="3423"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09" name="Line"/>
            <p:cNvSpPr/>
            <p:nvPr/>
          </p:nvSpPr>
          <p:spPr>
            <a:xfrm>
              <a:off x="15899439" y="6060317"/>
              <a:ext cx="276895" cy="204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0" name="Line"/>
            <p:cNvSpPr/>
            <p:nvPr/>
          </p:nvSpPr>
          <p:spPr>
            <a:xfrm>
              <a:off x="740572" y="6876420"/>
              <a:ext cx="577666" cy="462558"/>
            </a:xfrm>
            <a:custGeom>
              <a:avLst/>
              <a:gdLst/>
              <a:ahLst/>
              <a:cxnLst>
                <a:cxn ang="0">
                  <a:pos x="wd2" y="hd2"/>
                </a:cxn>
                <a:cxn ang="5400000">
                  <a:pos x="wd2" y="hd2"/>
                </a:cxn>
                <a:cxn ang="10800000">
                  <a:pos x="wd2" y="hd2"/>
                </a:cxn>
                <a:cxn ang="16200000">
                  <a:pos x="wd2" y="hd2"/>
                </a:cxn>
              </a:cxnLst>
              <a:rect l="0" t="0" r="r" b="b"/>
              <a:pathLst>
                <a:path w="21228" h="21425" fill="norm" stroke="1" extrusionOk="0">
                  <a:moveTo>
                    <a:pt x="9738" y="0"/>
                  </a:moveTo>
                  <a:cubicBezTo>
                    <a:pt x="7060" y="4500"/>
                    <a:pt x="4382" y="9000"/>
                    <a:pt x="2776" y="11925"/>
                  </a:cubicBezTo>
                  <a:cubicBezTo>
                    <a:pt x="1169" y="14850"/>
                    <a:pt x="634" y="16200"/>
                    <a:pt x="277" y="17437"/>
                  </a:cubicBezTo>
                  <a:cubicBezTo>
                    <a:pt x="-80" y="18675"/>
                    <a:pt x="-259" y="19800"/>
                    <a:pt x="812" y="20250"/>
                  </a:cubicBezTo>
                  <a:cubicBezTo>
                    <a:pt x="1883" y="20700"/>
                    <a:pt x="4204" y="20475"/>
                    <a:pt x="6167" y="19575"/>
                  </a:cubicBezTo>
                  <a:cubicBezTo>
                    <a:pt x="8131" y="18675"/>
                    <a:pt x="9738" y="17100"/>
                    <a:pt x="10809" y="15637"/>
                  </a:cubicBezTo>
                  <a:cubicBezTo>
                    <a:pt x="11880" y="14175"/>
                    <a:pt x="12415" y="12825"/>
                    <a:pt x="12415" y="12712"/>
                  </a:cubicBezTo>
                  <a:cubicBezTo>
                    <a:pt x="12415" y="12600"/>
                    <a:pt x="11880" y="13725"/>
                    <a:pt x="11523" y="14850"/>
                  </a:cubicBezTo>
                  <a:cubicBezTo>
                    <a:pt x="11166" y="15975"/>
                    <a:pt x="10987" y="17100"/>
                    <a:pt x="10987" y="18225"/>
                  </a:cubicBezTo>
                  <a:cubicBezTo>
                    <a:pt x="10987" y="19350"/>
                    <a:pt x="11166" y="20475"/>
                    <a:pt x="11791" y="21038"/>
                  </a:cubicBezTo>
                  <a:cubicBezTo>
                    <a:pt x="12415" y="21600"/>
                    <a:pt x="13486" y="21600"/>
                    <a:pt x="14915" y="20700"/>
                  </a:cubicBezTo>
                  <a:cubicBezTo>
                    <a:pt x="16343" y="19800"/>
                    <a:pt x="18128" y="18000"/>
                    <a:pt x="19288" y="15863"/>
                  </a:cubicBezTo>
                  <a:cubicBezTo>
                    <a:pt x="20448" y="13725"/>
                    <a:pt x="20984" y="11250"/>
                    <a:pt x="21162" y="9225"/>
                  </a:cubicBezTo>
                  <a:cubicBezTo>
                    <a:pt x="21341" y="7200"/>
                    <a:pt x="21162" y="5625"/>
                    <a:pt x="20538" y="4837"/>
                  </a:cubicBezTo>
                  <a:cubicBezTo>
                    <a:pt x="19913" y="4050"/>
                    <a:pt x="18842" y="4050"/>
                    <a:pt x="17682" y="4837"/>
                  </a:cubicBezTo>
                  <a:cubicBezTo>
                    <a:pt x="16521" y="5625"/>
                    <a:pt x="15272" y="7200"/>
                    <a:pt x="14022" y="87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1" name="Line"/>
            <p:cNvSpPr/>
            <p:nvPr/>
          </p:nvSpPr>
          <p:spPr>
            <a:xfrm>
              <a:off x="1470592" y="6684376"/>
              <a:ext cx="1298330" cy="617449"/>
            </a:xfrm>
            <a:custGeom>
              <a:avLst/>
              <a:gdLst/>
              <a:ahLst/>
              <a:cxnLst>
                <a:cxn ang="0">
                  <a:pos x="wd2" y="hd2"/>
                </a:cxn>
                <a:cxn ang="5400000">
                  <a:pos x="wd2" y="hd2"/>
                </a:cxn>
                <a:cxn ang="10800000">
                  <a:pos x="wd2" y="hd2"/>
                </a:cxn>
                <a:cxn ang="16200000">
                  <a:pos x="wd2" y="hd2"/>
                </a:cxn>
              </a:cxnLst>
              <a:rect l="0" t="0" r="r" b="b"/>
              <a:pathLst>
                <a:path w="21541" h="21283" fill="norm" stroke="1" extrusionOk="0">
                  <a:moveTo>
                    <a:pt x="2198" y="4610"/>
                  </a:moveTo>
                  <a:cubicBezTo>
                    <a:pt x="2278" y="3773"/>
                    <a:pt x="2359" y="2936"/>
                    <a:pt x="2440" y="2015"/>
                  </a:cubicBezTo>
                  <a:cubicBezTo>
                    <a:pt x="2520" y="1094"/>
                    <a:pt x="2601" y="89"/>
                    <a:pt x="2520" y="6"/>
                  </a:cubicBezTo>
                  <a:cubicBezTo>
                    <a:pt x="2440" y="-78"/>
                    <a:pt x="2198" y="759"/>
                    <a:pt x="1835" y="3522"/>
                  </a:cubicBezTo>
                  <a:cubicBezTo>
                    <a:pt x="1472" y="6285"/>
                    <a:pt x="989" y="10973"/>
                    <a:pt x="707" y="13736"/>
                  </a:cubicBezTo>
                  <a:cubicBezTo>
                    <a:pt x="425" y="16499"/>
                    <a:pt x="344" y="17336"/>
                    <a:pt x="223" y="18424"/>
                  </a:cubicBezTo>
                  <a:cubicBezTo>
                    <a:pt x="102" y="19513"/>
                    <a:pt x="-59" y="20852"/>
                    <a:pt x="22" y="21020"/>
                  </a:cubicBezTo>
                  <a:cubicBezTo>
                    <a:pt x="102" y="21187"/>
                    <a:pt x="425" y="20182"/>
                    <a:pt x="1110" y="18424"/>
                  </a:cubicBezTo>
                  <a:cubicBezTo>
                    <a:pt x="1795" y="16666"/>
                    <a:pt x="2842" y="14155"/>
                    <a:pt x="3528" y="12648"/>
                  </a:cubicBezTo>
                  <a:cubicBezTo>
                    <a:pt x="4213" y="11141"/>
                    <a:pt x="4535" y="10638"/>
                    <a:pt x="4737" y="10806"/>
                  </a:cubicBezTo>
                  <a:cubicBezTo>
                    <a:pt x="4938" y="10973"/>
                    <a:pt x="5019" y="11810"/>
                    <a:pt x="4898" y="13066"/>
                  </a:cubicBezTo>
                  <a:cubicBezTo>
                    <a:pt x="4777" y="14322"/>
                    <a:pt x="4454" y="15996"/>
                    <a:pt x="4253" y="17420"/>
                  </a:cubicBezTo>
                  <a:cubicBezTo>
                    <a:pt x="4051" y="18843"/>
                    <a:pt x="3971" y="20015"/>
                    <a:pt x="4132" y="20601"/>
                  </a:cubicBezTo>
                  <a:cubicBezTo>
                    <a:pt x="4293" y="21187"/>
                    <a:pt x="4696" y="21187"/>
                    <a:pt x="5663" y="20182"/>
                  </a:cubicBezTo>
                  <a:cubicBezTo>
                    <a:pt x="6631" y="19178"/>
                    <a:pt x="8162" y="17169"/>
                    <a:pt x="9089" y="15662"/>
                  </a:cubicBezTo>
                  <a:cubicBezTo>
                    <a:pt x="10016" y="14155"/>
                    <a:pt x="10338" y="13150"/>
                    <a:pt x="10540" y="12229"/>
                  </a:cubicBezTo>
                  <a:cubicBezTo>
                    <a:pt x="10741" y="11308"/>
                    <a:pt x="10822" y="10471"/>
                    <a:pt x="10660" y="10136"/>
                  </a:cubicBezTo>
                  <a:cubicBezTo>
                    <a:pt x="10499" y="9801"/>
                    <a:pt x="10096" y="9969"/>
                    <a:pt x="9492" y="11141"/>
                  </a:cubicBezTo>
                  <a:cubicBezTo>
                    <a:pt x="8887" y="12313"/>
                    <a:pt x="8081" y="14489"/>
                    <a:pt x="7638" y="16331"/>
                  </a:cubicBezTo>
                  <a:cubicBezTo>
                    <a:pt x="7195" y="18173"/>
                    <a:pt x="7114" y="19680"/>
                    <a:pt x="7316" y="20517"/>
                  </a:cubicBezTo>
                  <a:cubicBezTo>
                    <a:pt x="7517" y="21355"/>
                    <a:pt x="8001" y="21522"/>
                    <a:pt x="8847" y="20936"/>
                  </a:cubicBezTo>
                  <a:cubicBezTo>
                    <a:pt x="9693" y="20350"/>
                    <a:pt x="10902" y="19010"/>
                    <a:pt x="11829" y="17587"/>
                  </a:cubicBezTo>
                  <a:cubicBezTo>
                    <a:pt x="12756" y="16164"/>
                    <a:pt x="13401" y="14657"/>
                    <a:pt x="13884" y="13568"/>
                  </a:cubicBezTo>
                  <a:cubicBezTo>
                    <a:pt x="14368" y="12480"/>
                    <a:pt x="14690" y="11810"/>
                    <a:pt x="14811" y="11894"/>
                  </a:cubicBezTo>
                  <a:cubicBezTo>
                    <a:pt x="14932" y="11978"/>
                    <a:pt x="14851" y="12815"/>
                    <a:pt x="14731" y="13652"/>
                  </a:cubicBezTo>
                  <a:cubicBezTo>
                    <a:pt x="14610" y="14489"/>
                    <a:pt x="14448" y="15327"/>
                    <a:pt x="14247" y="16331"/>
                  </a:cubicBezTo>
                  <a:cubicBezTo>
                    <a:pt x="14045" y="17336"/>
                    <a:pt x="13804" y="18508"/>
                    <a:pt x="13884" y="18759"/>
                  </a:cubicBezTo>
                  <a:cubicBezTo>
                    <a:pt x="13965" y="19010"/>
                    <a:pt x="14368" y="18341"/>
                    <a:pt x="15134" y="17001"/>
                  </a:cubicBezTo>
                  <a:cubicBezTo>
                    <a:pt x="15899" y="15662"/>
                    <a:pt x="17028" y="13652"/>
                    <a:pt x="17834" y="12480"/>
                  </a:cubicBezTo>
                  <a:cubicBezTo>
                    <a:pt x="18640" y="11308"/>
                    <a:pt x="19123" y="10973"/>
                    <a:pt x="19284" y="11308"/>
                  </a:cubicBezTo>
                  <a:cubicBezTo>
                    <a:pt x="19445" y="11643"/>
                    <a:pt x="19284" y="12648"/>
                    <a:pt x="19083" y="13569"/>
                  </a:cubicBezTo>
                  <a:cubicBezTo>
                    <a:pt x="18881" y="14489"/>
                    <a:pt x="18640" y="15327"/>
                    <a:pt x="18438" y="16164"/>
                  </a:cubicBezTo>
                  <a:cubicBezTo>
                    <a:pt x="18237" y="17001"/>
                    <a:pt x="18075" y="17838"/>
                    <a:pt x="18196" y="18341"/>
                  </a:cubicBezTo>
                  <a:cubicBezTo>
                    <a:pt x="18317" y="18843"/>
                    <a:pt x="18720" y="19010"/>
                    <a:pt x="19325" y="18927"/>
                  </a:cubicBezTo>
                  <a:cubicBezTo>
                    <a:pt x="19929" y="18843"/>
                    <a:pt x="20735" y="18508"/>
                    <a:pt x="21541" y="1817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2" name="Line"/>
            <p:cNvSpPr/>
            <p:nvPr/>
          </p:nvSpPr>
          <p:spPr>
            <a:xfrm>
              <a:off x="3312299" y="6864512"/>
              <a:ext cx="258153" cy="612522"/>
            </a:xfrm>
            <a:custGeom>
              <a:avLst/>
              <a:gdLst/>
              <a:ahLst/>
              <a:cxnLst>
                <a:cxn ang="0">
                  <a:pos x="wd2" y="hd2"/>
                </a:cxn>
                <a:cxn ang="5400000">
                  <a:pos x="wd2" y="hd2"/>
                </a:cxn>
                <a:cxn ang="10800000">
                  <a:pos x="wd2" y="hd2"/>
                </a:cxn>
                <a:cxn ang="16200000">
                  <a:pos x="wd2" y="hd2"/>
                </a:cxn>
              </a:cxnLst>
              <a:rect l="0" t="0" r="r" b="b"/>
              <a:pathLst>
                <a:path w="21257" h="21113" fill="norm" stroke="1" extrusionOk="0">
                  <a:moveTo>
                    <a:pt x="9257" y="3927"/>
                  </a:moveTo>
                  <a:cubicBezTo>
                    <a:pt x="10457" y="3090"/>
                    <a:pt x="11657" y="2253"/>
                    <a:pt x="12857" y="1415"/>
                  </a:cubicBezTo>
                  <a:cubicBezTo>
                    <a:pt x="14057" y="578"/>
                    <a:pt x="15257" y="-259"/>
                    <a:pt x="15057" y="76"/>
                  </a:cubicBezTo>
                  <a:cubicBezTo>
                    <a:pt x="14857" y="411"/>
                    <a:pt x="13257" y="1918"/>
                    <a:pt x="10457" y="5015"/>
                  </a:cubicBezTo>
                  <a:cubicBezTo>
                    <a:pt x="7657" y="8113"/>
                    <a:pt x="3657" y="12801"/>
                    <a:pt x="1657" y="15732"/>
                  </a:cubicBezTo>
                  <a:cubicBezTo>
                    <a:pt x="-343" y="18662"/>
                    <a:pt x="-343" y="19834"/>
                    <a:pt x="657" y="20504"/>
                  </a:cubicBezTo>
                  <a:cubicBezTo>
                    <a:pt x="1657" y="21174"/>
                    <a:pt x="3657" y="21341"/>
                    <a:pt x="7257" y="20755"/>
                  </a:cubicBezTo>
                  <a:cubicBezTo>
                    <a:pt x="10857" y="20169"/>
                    <a:pt x="16057" y="18829"/>
                    <a:pt x="21257" y="174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3" name="Line"/>
            <p:cNvSpPr/>
            <p:nvPr/>
          </p:nvSpPr>
          <p:spPr>
            <a:xfrm>
              <a:off x="3263787" y="6577548"/>
              <a:ext cx="1079049" cy="800509"/>
            </a:xfrm>
            <a:custGeom>
              <a:avLst/>
              <a:gdLst/>
              <a:ahLst/>
              <a:cxnLst>
                <a:cxn ang="0">
                  <a:pos x="wd2" y="hd2"/>
                </a:cxn>
                <a:cxn ang="5400000">
                  <a:pos x="wd2" y="hd2"/>
                </a:cxn>
                <a:cxn ang="10800000">
                  <a:pos x="wd2" y="hd2"/>
                </a:cxn>
                <a:cxn ang="16200000">
                  <a:pos x="wd2" y="hd2"/>
                </a:cxn>
              </a:cxnLst>
              <a:rect l="0" t="0" r="r" b="b"/>
              <a:pathLst>
                <a:path w="21516" h="21443" fill="norm" stroke="1" extrusionOk="0">
                  <a:moveTo>
                    <a:pt x="885" y="16203"/>
                  </a:moveTo>
                  <a:cubicBezTo>
                    <a:pt x="400" y="16463"/>
                    <a:pt x="-84" y="16724"/>
                    <a:pt x="13" y="16854"/>
                  </a:cubicBezTo>
                  <a:cubicBezTo>
                    <a:pt x="110" y="16984"/>
                    <a:pt x="788" y="16984"/>
                    <a:pt x="1853" y="16463"/>
                  </a:cubicBezTo>
                  <a:cubicBezTo>
                    <a:pt x="2919" y="15943"/>
                    <a:pt x="4372" y="14902"/>
                    <a:pt x="5679" y="13536"/>
                  </a:cubicBezTo>
                  <a:cubicBezTo>
                    <a:pt x="6987" y="12169"/>
                    <a:pt x="8149" y="10478"/>
                    <a:pt x="8876" y="8526"/>
                  </a:cubicBezTo>
                  <a:cubicBezTo>
                    <a:pt x="9602" y="6574"/>
                    <a:pt x="9893" y="4362"/>
                    <a:pt x="10038" y="2736"/>
                  </a:cubicBezTo>
                  <a:cubicBezTo>
                    <a:pt x="10183" y="1109"/>
                    <a:pt x="10183" y="68"/>
                    <a:pt x="10086" y="3"/>
                  </a:cubicBezTo>
                  <a:cubicBezTo>
                    <a:pt x="9990" y="-62"/>
                    <a:pt x="9796" y="849"/>
                    <a:pt x="9505" y="3256"/>
                  </a:cubicBezTo>
                  <a:cubicBezTo>
                    <a:pt x="9215" y="5663"/>
                    <a:pt x="8827" y="9567"/>
                    <a:pt x="8585" y="12039"/>
                  </a:cubicBezTo>
                  <a:cubicBezTo>
                    <a:pt x="8343" y="14511"/>
                    <a:pt x="8246" y="15552"/>
                    <a:pt x="8052" y="16463"/>
                  </a:cubicBezTo>
                  <a:cubicBezTo>
                    <a:pt x="7859" y="17374"/>
                    <a:pt x="7568" y="18155"/>
                    <a:pt x="7568" y="18155"/>
                  </a:cubicBezTo>
                  <a:cubicBezTo>
                    <a:pt x="7568" y="18155"/>
                    <a:pt x="7859" y="17374"/>
                    <a:pt x="8343" y="16463"/>
                  </a:cubicBezTo>
                  <a:cubicBezTo>
                    <a:pt x="8827" y="15552"/>
                    <a:pt x="9505" y="14511"/>
                    <a:pt x="10232" y="13796"/>
                  </a:cubicBezTo>
                  <a:cubicBezTo>
                    <a:pt x="10958" y="13080"/>
                    <a:pt x="11733" y="12690"/>
                    <a:pt x="12120" y="12820"/>
                  </a:cubicBezTo>
                  <a:cubicBezTo>
                    <a:pt x="12508" y="12950"/>
                    <a:pt x="12508" y="13601"/>
                    <a:pt x="12459" y="14251"/>
                  </a:cubicBezTo>
                  <a:cubicBezTo>
                    <a:pt x="12411" y="14902"/>
                    <a:pt x="12314" y="15552"/>
                    <a:pt x="12217" y="16268"/>
                  </a:cubicBezTo>
                  <a:cubicBezTo>
                    <a:pt x="12120" y="16984"/>
                    <a:pt x="12024" y="17765"/>
                    <a:pt x="12169" y="18350"/>
                  </a:cubicBezTo>
                  <a:cubicBezTo>
                    <a:pt x="12314" y="18936"/>
                    <a:pt x="12702" y="19326"/>
                    <a:pt x="13138" y="19391"/>
                  </a:cubicBezTo>
                  <a:cubicBezTo>
                    <a:pt x="13573" y="19456"/>
                    <a:pt x="14058" y="19196"/>
                    <a:pt x="15123" y="18220"/>
                  </a:cubicBezTo>
                  <a:cubicBezTo>
                    <a:pt x="16189" y="17244"/>
                    <a:pt x="17835" y="15552"/>
                    <a:pt x="18755" y="14381"/>
                  </a:cubicBezTo>
                  <a:cubicBezTo>
                    <a:pt x="19676" y="13210"/>
                    <a:pt x="19869" y="12560"/>
                    <a:pt x="19724" y="12299"/>
                  </a:cubicBezTo>
                  <a:cubicBezTo>
                    <a:pt x="19579" y="12039"/>
                    <a:pt x="19094" y="12169"/>
                    <a:pt x="18416" y="13080"/>
                  </a:cubicBezTo>
                  <a:cubicBezTo>
                    <a:pt x="17738" y="13991"/>
                    <a:pt x="16867" y="15683"/>
                    <a:pt x="16431" y="16984"/>
                  </a:cubicBezTo>
                  <a:cubicBezTo>
                    <a:pt x="15995" y="18285"/>
                    <a:pt x="15995" y="19196"/>
                    <a:pt x="16382" y="19911"/>
                  </a:cubicBezTo>
                  <a:cubicBezTo>
                    <a:pt x="16770" y="20627"/>
                    <a:pt x="17545" y="21148"/>
                    <a:pt x="18465" y="21343"/>
                  </a:cubicBezTo>
                  <a:cubicBezTo>
                    <a:pt x="19385" y="21538"/>
                    <a:pt x="20451" y="21408"/>
                    <a:pt x="21516" y="2127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4" name="Line"/>
            <p:cNvSpPr/>
            <p:nvPr/>
          </p:nvSpPr>
          <p:spPr>
            <a:xfrm>
              <a:off x="4767909" y="6755918"/>
              <a:ext cx="653349" cy="706029"/>
            </a:xfrm>
            <a:custGeom>
              <a:avLst/>
              <a:gdLst/>
              <a:ahLst/>
              <a:cxnLst>
                <a:cxn ang="0">
                  <a:pos x="wd2" y="hd2"/>
                </a:cxn>
                <a:cxn ang="5400000">
                  <a:pos x="wd2" y="hd2"/>
                </a:cxn>
                <a:cxn ang="10800000">
                  <a:pos x="wd2" y="hd2"/>
                </a:cxn>
                <a:cxn ang="16200000">
                  <a:pos x="wd2" y="hd2"/>
                </a:cxn>
              </a:cxnLst>
              <a:rect l="0" t="0" r="r" b="b"/>
              <a:pathLst>
                <a:path w="21519" h="21212" fill="norm" stroke="1" extrusionOk="0">
                  <a:moveTo>
                    <a:pt x="3759" y="7123"/>
                  </a:moveTo>
                  <a:cubicBezTo>
                    <a:pt x="3119" y="9604"/>
                    <a:pt x="2479" y="12085"/>
                    <a:pt x="1999" y="14202"/>
                  </a:cubicBezTo>
                  <a:cubicBezTo>
                    <a:pt x="1519" y="16318"/>
                    <a:pt x="1199" y="18069"/>
                    <a:pt x="879" y="19310"/>
                  </a:cubicBezTo>
                  <a:cubicBezTo>
                    <a:pt x="559" y="20550"/>
                    <a:pt x="239" y="21280"/>
                    <a:pt x="79" y="21207"/>
                  </a:cubicBezTo>
                  <a:cubicBezTo>
                    <a:pt x="-81" y="21134"/>
                    <a:pt x="-81" y="20258"/>
                    <a:pt x="879" y="17412"/>
                  </a:cubicBezTo>
                  <a:cubicBezTo>
                    <a:pt x="1839" y="14566"/>
                    <a:pt x="3759" y="9750"/>
                    <a:pt x="5119" y="6612"/>
                  </a:cubicBezTo>
                  <a:cubicBezTo>
                    <a:pt x="6479" y="3475"/>
                    <a:pt x="7279" y="2015"/>
                    <a:pt x="7999" y="1066"/>
                  </a:cubicBezTo>
                  <a:cubicBezTo>
                    <a:pt x="8719" y="118"/>
                    <a:pt x="9359" y="-320"/>
                    <a:pt x="9839" y="264"/>
                  </a:cubicBezTo>
                  <a:cubicBezTo>
                    <a:pt x="10319" y="848"/>
                    <a:pt x="10639" y="2453"/>
                    <a:pt x="10319" y="4350"/>
                  </a:cubicBezTo>
                  <a:cubicBezTo>
                    <a:pt x="9999" y="6248"/>
                    <a:pt x="9039" y="8437"/>
                    <a:pt x="8239" y="9750"/>
                  </a:cubicBezTo>
                  <a:cubicBezTo>
                    <a:pt x="7439" y="11064"/>
                    <a:pt x="6799" y="11502"/>
                    <a:pt x="6159" y="11939"/>
                  </a:cubicBezTo>
                  <a:cubicBezTo>
                    <a:pt x="5519" y="12377"/>
                    <a:pt x="4879" y="12815"/>
                    <a:pt x="4879" y="12815"/>
                  </a:cubicBezTo>
                  <a:cubicBezTo>
                    <a:pt x="4879" y="12815"/>
                    <a:pt x="5519" y="12377"/>
                    <a:pt x="6719" y="11721"/>
                  </a:cubicBezTo>
                  <a:cubicBezTo>
                    <a:pt x="7919" y="11064"/>
                    <a:pt x="9679" y="10188"/>
                    <a:pt x="11119" y="9677"/>
                  </a:cubicBezTo>
                  <a:cubicBezTo>
                    <a:pt x="12559" y="9166"/>
                    <a:pt x="13679" y="9021"/>
                    <a:pt x="14079" y="9312"/>
                  </a:cubicBezTo>
                  <a:cubicBezTo>
                    <a:pt x="14479" y="9604"/>
                    <a:pt x="14159" y="10334"/>
                    <a:pt x="13839" y="11064"/>
                  </a:cubicBezTo>
                  <a:cubicBezTo>
                    <a:pt x="13519" y="11794"/>
                    <a:pt x="13199" y="12523"/>
                    <a:pt x="12799" y="13253"/>
                  </a:cubicBezTo>
                  <a:cubicBezTo>
                    <a:pt x="12399" y="13983"/>
                    <a:pt x="11919" y="14712"/>
                    <a:pt x="11999" y="14785"/>
                  </a:cubicBezTo>
                  <a:cubicBezTo>
                    <a:pt x="12079" y="14858"/>
                    <a:pt x="12719" y="14275"/>
                    <a:pt x="13679" y="12961"/>
                  </a:cubicBezTo>
                  <a:cubicBezTo>
                    <a:pt x="14639" y="11648"/>
                    <a:pt x="15919" y="9604"/>
                    <a:pt x="17119" y="8291"/>
                  </a:cubicBezTo>
                  <a:cubicBezTo>
                    <a:pt x="18319" y="6977"/>
                    <a:pt x="19439" y="6394"/>
                    <a:pt x="20079" y="6466"/>
                  </a:cubicBezTo>
                  <a:cubicBezTo>
                    <a:pt x="20719" y="6539"/>
                    <a:pt x="20879" y="7269"/>
                    <a:pt x="20959" y="7999"/>
                  </a:cubicBezTo>
                  <a:cubicBezTo>
                    <a:pt x="21039" y="8729"/>
                    <a:pt x="21039" y="9458"/>
                    <a:pt x="21119" y="9969"/>
                  </a:cubicBezTo>
                  <a:cubicBezTo>
                    <a:pt x="21199" y="10480"/>
                    <a:pt x="21359" y="10772"/>
                    <a:pt x="21519" y="110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5" name="Line"/>
            <p:cNvSpPr/>
            <p:nvPr/>
          </p:nvSpPr>
          <p:spPr>
            <a:xfrm>
              <a:off x="5394966" y="7109592"/>
              <a:ext cx="113731" cy="262320"/>
            </a:xfrm>
            <a:custGeom>
              <a:avLst/>
              <a:gdLst/>
              <a:ahLst/>
              <a:cxnLst>
                <a:cxn ang="0">
                  <a:pos x="wd2" y="hd2"/>
                </a:cxn>
                <a:cxn ang="5400000">
                  <a:pos x="wd2" y="hd2"/>
                </a:cxn>
                <a:cxn ang="10800000">
                  <a:pos x="wd2" y="hd2"/>
                </a:cxn>
                <a:cxn ang="16200000">
                  <a:pos x="wd2" y="hd2"/>
                </a:cxn>
              </a:cxnLst>
              <a:rect l="0" t="0" r="r" b="b"/>
              <a:pathLst>
                <a:path w="20228" h="21600" fill="norm" stroke="1" extrusionOk="0">
                  <a:moveTo>
                    <a:pt x="20228" y="0"/>
                  </a:moveTo>
                  <a:cubicBezTo>
                    <a:pt x="12452" y="5200"/>
                    <a:pt x="4676" y="10400"/>
                    <a:pt x="1652" y="14000"/>
                  </a:cubicBezTo>
                  <a:cubicBezTo>
                    <a:pt x="-1372" y="17600"/>
                    <a:pt x="356" y="19600"/>
                    <a:pt x="208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6" name="Line"/>
            <p:cNvSpPr/>
            <p:nvPr/>
          </p:nvSpPr>
          <p:spPr>
            <a:xfrm>
              <a:off x="5610709" y="6847273"/>
              <a:ext cx="1" cy="116588"/>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817" name="Line"/>
            <p:cNvSpPr/>
            <p:nvPr/>
          </p:nvSpPr>
          <p:spPr>
            <a:xfrm>
              <a:off x="5625282" y="6994867"/>
              <a:ext cx="714091" cy="391619"/>
            </a:xfrm>
            <a:custGeom>
              <a:avLst/>
              <a:gdLst/>
              <a:ahLst/>
              <a:cxnLst>
                <a:cxn ang="0">
                  <a:pos x="wd2" y="hd2"/>
                </a:cxn>
                <a:cxn ang="5400000">
                  <a:pos x="wd2" y="hd2"/>
                </a:cxn>
                <a:cxn ang="10800000">
                  <a:pos x="wd2" y="hd2"/>
                </a:cxn>
                <a:cxn ang="16200000">
                  <a:pos x="wd2" y="hd2"/>
                </a:cxn>
              </a:cxnLst>
              <a:rect l="0" t="0" r="r" b="b"/>
              <a:pathLst>
                <a:path w="21600" h="21236" fill="norm" stroke="1" extrusionOk="0">
                  <a:moveTo>
                    <a:pt x="8376" y="4641"/>
                  </a:moveTo>
                  <a:cubicBezTo>
                    <a:pt x="8522" y="3324"/>
                    <a:pt x="8669" y="2007"/>
                    <a:pt x="8376" y="1085"/>
                  </a:cubicBezTo>
                  <a:cubicBezTo>
                    <a:pt x="8082" y="163"/>
                    <a:pt x="7347" y="-364"/>
                    <a:pt x="6024" y="295"/>
                  </a:cubicBezTo>
                  <a:cubicBezTo>
                    <a:pt x="4702" y="953"/>
                    <a:pt x="2792" y="2797"/>
                    <a:pt x="1616" y="5299"/>
                  </a:cubicBezTo>
                  <a:cubicBezTo>
                    <a:pt x="441" y="7802"/>
                    <a:pt x="0" y="10963"/>
                    <a:pt x="0" y="13070"/>
                  </a:cubicBezTo>
                  <a:cubicBezTo>
                    <a:pt x="0" y="15177"/>
                    <a:pt x="441" y="16231"/>
                    <a:pt x="1837" y="16890"/>
                  </a:cubicBezTo>
                  <a:cubicBezTo>
                    <a:pt x="3233" y="17548"/>
                    <a:pt x="5584" y="17812"/>
                    <a:pt x="7127" y="17680"/>
                  </a:cubicBezTo>
                  <a:cubicBezTo>
                    <a:pt x="8669" y="17548"/>
                    <a:pt x="9404" y="17021"/>
                    <a:pt x="10139" y="15836"/>
                  </a:cubicBezTo>
                  <a:cubicBezTo>
                    <a:pt x="10873" y="14651"/>
                    <a:pt x="11608" y="12807"/>
                    <a:pt x="12269" y="12280"/>
                  </a:cubicBezTo>
                  <a:cubicBezTo>
                    <a:pt x="12931" y="11753"/>
                    <a:pt x="13518" y="12543"/>
                    <a:pt x="14473" y="12148"/>
                  </a:cubicBezTo>
                  <a:cubicBezTo>
                    <a:pt x="15429" y="11753"/>
                    <a:pt x="16751" y="10173"/>
                    <a:pt x="17559" y="8197"/>
                  </a:cubicBezTo>
                  <a:cubicBezTo>
                    <a:pt x="18367" y="6221"/>
                    <a:pt x="18661" y="3851"/>
                    <a:pt x="18441" y="2929"/>
                  </a:cubicBezTo>
                  <a:cubicBezTo>
                    <a:pt x="18220" y="2007"/>
                    <a:pt x="17486" y="2534"/>
                    <a:pt x="16237" y="4904"/>
                  </a:cubicBezTo>
                  <a:cubicBezTo>
                    <a:pt x="14988" y="7275"/>
                    <a:pt x="13224" y="11490"/>
                    <a:pt x="12269" y="14255"/>
                  </a:cubicBezTo>
                  <a:cubicBezTo>
                    <a:pt x="11314" y="17021"/>
                    <a:pt x="11167" y="18338"/>
                    <a:pt x="11461" y="19392"/>
                  </a:cubicBezTo>
                  <a:cubicBezTo>
                    <a:pt x="11755" y="20446"/>
                    <a:pt x="12490" y="21236"/>
                    <a:pt x="14253" y="21236"/>
                  </a:cubicBezTo>
                  <a:cubicBezTo>
                    <a:pt x="16016" y="21236"/>
                    <a:pt x="18808" y="20446"/>
                    <a:pt x="21600" y="1965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8" name="Line"/>
            <p:cNvSpPr/>
            <p:nvPr/>
          </p:nvSpPr>
          <p:spPr>
            <a:xfrm>
              <a:off x="6907731" y="6934713"/>
              <a:ext cx="87441" cy="3934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19" name="Line"/>
            <p:cNvSpPr/>
            <p:nvPr/>
          </p:nvSpPr>
          <p:spPr>
            <a:xfrm>
              <a:off x="7068037" y="6803553"/>
              <a:ext cx="14574" cy="291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0" name="Line"/>
            <p:cNvSpPr/>
            <p:nvPr/>
          </p:nvSpPr>
          <p:spPr>
            <a:xfrm>
              <a:off x="7147582" y="6980605"/>
              <a:ext cx="253478" cy="333015"/>
            </a:xfrm>
            <a:custGeom>
              <a:avLst/>
              <a:gdLst/>
              <a:ahLst/>
              <a:cxnLst>
                <a:cxn ang="0">
                  <a:pos x="wd2" y="hd2"/>
                </a:cxn>
                <a:cxn ang="5400000">
                  <a:pos x="wd2" y="hd2"/>
                </a:cxn>
                <a:cxn ang="10800000">
                  <a:pos x="wd2" y="hd2"/>
                </a:cxn>
                <a:cxn ang="16200000">
                  <a:pos x="wd2" y="hd2"/>
                </a:cxn>
              </a:cxnLst>
              <a:rect l="0" t="0" r="r" b="b"/>
              <a:pathLst>
                <a:path w="21266" h="21460" fill="norm" stroke="1" extrusionOk="0">
                  <a:moveTo>
                    <a:pt x="5553" y="1738"/>
                  </a:moveTo>
                  <a:cubicBezTo>
                    <a:pt x="3922" y="6434"/>
                    <a:pt x="2292" y="11130"/>
                    <a:pt x="1273" y="14260"/>
                  </a:cubicBezTo>
                  <a:cubicBezTo>
                    <a:pt x="255" y="17390"/>
                    <a:pt x="-153" y="18956"/>
                    <a:pt x="51" y="18799"/>
                  </a:cubicBezTo>
                  <a:cubicBezTo>
                    <a:pt x="255" y="18643"/>
                    <a:pt x="1070" y="16764"/>
                    <a:pt x="3515" y="13634"/>
                  </a:cubicBezTo>
                  <a:cubicBezTo>
                    <a:pt x="5960" y="10503"/>
                    <a:pt x="10036" y="6121"/>
                    <a:pt x="12889" y="3460"/>
                  </a:cubicBezTo>
                  <a:cubicBezTo>
                    <a:pt x="15741" y="799"/>
                    <a:pt x="17372" y="-140"/>
                    <a:pt x="18798" y="17"/>
                  </a:cubicBezTo>
                  <a:cubicBezTo>
                    <a:pt x="20224" y="173"/>
                    <a:pt x="21447" y="1425"/>
                    <a:pt x="21243" y="3616"/>
                  </a:cubicBezTo>
                  <a:cubicBezTo>
                    <a:pt x="21039" y="5808"/>
                    <a:pt x="19409" y="8938"/>
                    <a:pt x="18390" y="11443"/>
                  </a:cubicBezTo>
                  <a:cubicBezTo>
                    <a:pt x="17372" y="13947"/>
                    <a:pt x="16964" y="15825"/>
                    <a:pt x="17372" y="17390"/>
                  </a:cubicBezTo>
                  <a:cubicBezTo>
                    <a:pt x="17779" y="18956"/>
                    <a:pt x="19002" y="20208"/>
                    <a:pt x="20224" y="214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1" name="Line"/>
            <p:cNvSpPr/>
            <p:nvPr/>
          </p:nvSpPr>
          <p:spPr>
            <a:xfrm>
              <a:off x="7671895" y="6873947"/>
              <a:ext cx="1217801" cy="409382"/>
            </a:xfrm>
            <a:custGeom>
              <a:avLst/>
              <a:gdLst/>
              <a:ahLst/>
              <a:cxnLst>
                <a:cxn ang="0">
                  <a:pos x="wd2" y="hd2"/>
                </a:cxn>
                <a:cxn ang="5400000">
                  <a:pos x="wd2" y="hd2"/>
                </a:cxn>
                <a:cxn ang="10800000">
                  <a:pos x="wd2" y="hd2"/>
                </a:cxn>
                <a:cxn ang="16200000">
                  <a:pos x="wd2" y="hd2"/>
                </a:cxn>
              </a:cxnLst>
              <a:rect l="0" t="0" r="r" b="b"/>
              <a:pathLst>
                <a:path w="21403" h="20923" fill="norm" stroke="1" extrusionOk="0">
                  <a:moveTo>
                    <a:pt x="6548" y="6085"/>
                  </a:moveTo>
                  <a:cubicBezTo>
                    <a:pt x="6633" y="4844"/>
                    <a:pt x="6718" y="3602"/>
                    <a:pt x="6548" y="2609"/>
                  </a:cubicBezTo>
                  <a:cubicBezTo>
                    <a:pt x="6377" y="1616"/>
                    <a:pt x="5950" y="871"/>
                    <a:pt x="5310" y="375"/>
                  </a:cubicBezTo>
                  <a:cubicBezTo>
                    <a:pt x="4669" y="-122"/>
                    <a:pt x="3816" y="-370"/>
                    <a:pt x="2919" y="1244"/>
                  </a:cubicBezTo>
                  <a:cubicBezTo>
                    <a:pt x="2023" y="2858"/>
                    <a:pt x="1084" y="6333"/>
                    <a:pt x="529" y="9561"/>
                  </a:cubicBezTo>
                  <a:cubicBezTo>
                    <a:pt x="-26" y="12789"/>
                    <a:pt x="-197" y="15768"/>
                    <a:pt x="273" y="17878"/>
                  </a:cubicBezTo>
                  <a:cubicBezTo>
                    <a:pt x="742" y="19989"/>
                    <a:pt x="1852" y="21230"/>
                    <a:pt x="3090" y="20858"/>
                  </a:cubicBezTo>
                  <a:cubicBezTo>
                    <a:pt x="4328" y="20485"/>
                    <a:pt x="5694" y="18499"/>
                    <a:pt x="6676" y="16637"/>
                  </a:cubicBezTo>
                  <a:cubicBezTo>
                    <a:pt x="7658" y="14775"/>
                    <a:pt x="8255" y="13037"/>
                    <a:pt x="8682" y="11547"/>
                  </a:cubicBezTo>
                  <a:cubicBezTo>
                    <a:pt x="9109" y="10058"/>
                    <a:pt x="9365" y="8816"/>
                    <a:pt x="9365" y="8816"/>
                  </a:cubicBezTo>
                  <a:cubicBezTo>
                    <a:pt x="9365" y="8816"/>
                    <a:pt x="9109" y="10058"/>
                    <a:pt x="8895" y="11299"/>
                  </a:cubicBezTo>
                  <a:cubicBezTo>
                    <a:pt x="8682" y="12540"/>
                    <a:pt x="8511" y="13782"/>
                    <a:pt x="8341" y="15023"/>
                  </a:cubicBezTo>
                  <a:cubicBezTo>
                    <a:pt x="8170" y="16264"/>
                    <a:pt x="7999" y="17506"/>
                    <a:pt x="7999" y="17506"/>
                  </a:cubicBezTo>
                  <a:cubicBezTo>
                    <a:pt x="7999" y="17506"/>
                    <a:pt x="8170" y="16264"/>
                    <a:pt x="8767" y="13533"/>
                  </a:cubicBezTo>
                  <a:cubicBezTo>
                    <a:pt x="9365" y="10802"/>
                    <a:pt x="10390" y="6582"/>
                    <a:pt x="11115" y="4223"/>
                  </a:cubicBezTo>
                  <a:cubicBezTo>
                    <a:pt x="11841" y="1864"/>
                    <a:pt x="12268" y="1368"/>
                    <a:pt x="12481" y="1740"/>
                  </a:cubicBezTo>
                  <a:cubicBezTo>
                    <a:pt x="12695" y="2113"/>
                    <a:pt x="12695" y="3354"/>
                    <a:pt x="12609" y="4596"/>
                  </a:cubicBezTo>
                  <a:cubicBezTo>
                    <a:pt x="12524" y="5837"/>
                    <a:pt x="12353" y="7078"/>
                    <a:pt x="12225" y="8320"/>
                  </a:cubicBezTo>
                  <a:cubicBezTo>
                    <a:pt x="12097" y="9561"/>
                    <a:pt x="12012" y="10802"/>
                    <a:pt x="12012" y="12044"/>
                  </a:cubicBezTo>
                  <a:cubicBezTo>
                    <a:pt x="12012" y="13285"/>
                    <a:pt x="12097" y="14527"/>
                    <a:pt x="12353" y="15147"/>
                  </a:cubicBezTo>
                  <a:cubicBezTo>
                    <a:pt x="12609" y="15768"/>
                    <a:pt x="13036" y="15768"/>
                    <a:pt x="14061" y="14278"/>
                  </a:cubicBezTo>
                  <a:cubicBezTo>
                    <a:pt x="15085" y="12789"/>
                    <a:pt x="16707" y="9809"/>
                    <a:pt x="17689" y="7823"/>
                  </a:cubicBezTo>
                  <a:cubicBezTo>
                    <a:pt x="18671" y="5837"/>
                    <a:pt x="19012" y="4844"/>
                    <a:pt x="19012" y="3851"/>
                  </a:cubicBezTo>
                  <a:cubicBezTo>
                    <a:pt x="19012" y="2858"/>
                    <a:pt x="18671" y="1864"/>
                    <a:pt x="18287" y="1740"/>
                  </a:cubicBezTo>
                  <a:cubicBezTo>
                    <a:pt x="17903" y="1616"/>
                    <a:pt x="17476" y="2361"/>
                    <a:pt x="16793" y="4471"/>
                  </a:cubicBezTo>
                  <a:cubicBezTo>
                    <a:pt x="16110" y="6582"/>
                    <a:pt x="15171" y="10058"/>
                    <a:pt x="14701" y="12416"/>
                  </a:cubicBezTo>
                  <a:cubicBezTo>
                    <a:pt x="14231" y="14775"/>
                    <a:pt x="14231" y="16016"/>
                    <a:pt x="14488" y="16885"/>
                  </a:cubicBezTo>
                  <a:cubicBezTo>
                    <a:pt x="14744" y="17754"/>
                    <a:pt x="15256" y="18251"/>
                    <a:pt x="16451" y="18127"/>
                  </a:cubicBezTo>
                  <a:cubicBezTo>
                    <a:pt x="17646" y="18002"/>
                    <a:pt x="19525" y="17258"/>
                    <a:pt x="21403" y="1651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2" name="Line"/>
            <p:cNvSpPr/>
            <p:nvPr/>
          </p:nvSpPr>
          <p:spPr>
            <a:xfrm>
              <a:off x="8860468" y="6839781"/>
              <a:ext cx="1332607" cy="464561"/>
            </a:xfrm>
            <a:custGeom>
              <a:avLst/>
              <a:gdLst/>
              <a:ahLst/>
              <a:cxnLst>
                <a:cxn ang="0">
                  <a:pos x="wd2" y="hd2"/>
                </a:cxn>
                <a:cxn ang="5400000">
                  <a:pos x="wd2" y="hd2"/>
                </a:cxn>
                <a:cxn ang="10800000">
                  <a:pos x="wd2" y="hd2"/>
                </a:cxn>
                <a:cxn ang="16200000">
                  <a:pos x="wd2" y="hd2"/>
                </a:cxn>
              </a:cxnLst>
              <a:rect l="0" t="0" r="r" b="b"/>
              <a:pathLst>
                <a:path w="21469" h="21296" fill="norm" stroke="1" extrusionOk="0">
                  <a:moveTo>
                    <a:pt x="4932" y="7692"/>
                  </a:moveTo>
                  <a:cubicBezTo>
                    <a:pt x="5166" y="6356"/>
                    <a:pt x="5401" y="5020"/>
                    <a:pt x="5323" y="4352"/>
                  </a:cubicBezTo>
                  <a:cubicBezTo>
                    <a:pt x="5245" y="3684"/>
                    <a:pt x="4853" y="3684"/>
                    <a:pt x="4071" y="4463"/>
                  </a:cubicBezTo>
                  <a:cubicBezTo>
                    <a:pt x="3288" y="5242"/>
                    <a:pt x="2114" y="6801"/>
                    <a:pt x="1410" y="8026"/>
                  </a:cubicBezTo>
                  <a:cubicBezTo>
                    <a:pt x="706" y="9251"/>
                    <a:pt x="471" y="10141"/>
                    <a:pt x="275" y="11143"/>
                  </a:cubicBezTo>
                  <a:cubicBezTo>
                    <a:pt x="80" y="12145"/>
                    <a:pt x="-77" y="13259"/>
                    <a:pt x="40" y="14038"/>
                  </a:cubicBezTo>
                  <a:cubicBezTo>
                    <a:pt x="158" y="14818"/>
                    <a:pt x="549" y="15263"/>
                    <a:pt x="1136" y="15040"/>
                  </a:cubicBezTo>
                  <a:cubicBezTo>
                    <a:pt x="1723" y="14818"/>
                    <a:pt x="2506" y="13927"/>
                    <a:pt x="3132" y="12925"/>
                  </a:cubicBezTo>
                  <a:cubicBezTo>
                    <a:pt x="3758" y="11923"/>
                    <a:pt x="4227" y="10809"/>
                    <a:pt x="4580" y="9696"/>
                  </a:cubicBezTo>
                  <a:cubicBezTo>
                    <a:pt x="4932" y="8583"/>
                    <a:pt x="5166" y="7469"/>
                    <a:pt x="5127" y="7246"/>
                  </a:cubicBezTo>
                  <a:cubicBezTo>
                    <a:pt x="5088" y="7024"/>
                    <a:pt x="4775" y="7692"/>
                    <a:pt x="4540" y="8583"/>
                  </a:cubicBezTo>
                  <a:cubicBezTo>
                    <a:pt x="4306" y="9473"/>
                    <a:pt x="4149" y="10587"/>
                    <a:pt x="4188" y="11589"/>
                  </a:cubicBezTo>
                  <a:cubicBezTo>
                    <a:pt x="4227" y="12591"/>
                    <a:pt x="4462" y="13481"/>
                    <a:pt x="4814" y="13816"/>
                  </a:cubicBezTo>
                  <a:cubicBezTo>
                    <a:pt x="5166" y="14150"/>
                    <a:pt x="5636" y="13927"/>
                    <a:pt x="6340" y="12257"/>
                  </a:cubicBezTo>
                  <a:cubicBezTo>
                    <a:pt x="7045" y="10587"/>
                    <a:pt x="7984" y="7469"/>
                    <a:pt x="8493" y="5354"/>
                  </a:cubicBezTo>
                  <a:cubicBezTo>
                    <a:pt x="9001" y="3238"/>
                    <a:pt x="9080" y="2125"/>
                    <a:pt x="9158" y="2125"/>
                  </a:cubicBezTo>
                  <a:cubicBezTo>
                    <a:pt x="9236" y="2125"/>
                    <a:pt x="9314" y="3238"/>
                    <a:pt x="9549" y="5131"/>
                  </a:cubicBezTo>
                  <a:cubicBezTo>
                    <a:pt x="9784" y="7024"/>
                    <a:pt x="10175" y="9696"/>
                    <a:pt x="10214" y="12145"/>
                  </a:cubicBezTo>
                  <a:cubicBezTo>
                    <a:pt x="10253" y="14595"/>
                    <a:pt x="9940" y="16822"/>
                    <a:pt x="9588" y="18269"/>
                  </a:cubicBezTo>
                  <a:cubicBezTo>
                    <a:pt x="9236" y="19717"/>
                    <a:pt x="8845" y="20385"/>
                    <a:pt x="8453" y="20830"/>
                  </a:cubicBezTo>
                  <a:cubicBezTo>
                    <a:pt x="8062" y="21275"/>
                    <a:pt x="7671" y="21498"/>
                    <a:pt x="7553" y="21053"/>
                  </a:cubicBezTo>
                  <a:cubicBezTo>
                    <a:pt x="7436" y="20607"/>
                    <a:pt x="7593" y="19494"/>
                    <a:pt x="8258" y="17824"/>
                  </a:cubicBezTo>
                  <a:cubicBezTo>
                    <a:pt x="8923" y="16154"/>
                    <a:pt x="10097" y="13927"/>
                    <a:pt x="11193" y="11923"/>
                  </a:cubicBezTo>
                  <a:cubicBezTo>
                    <a:pt x="12288" y="9919"/>
                    <a:pt x="13306" y="8137"/>
                    <a:pt x="13971" y="6912"/>
                  </a:cubicBezTo>
                  <a:cubicBezTo>
                    <a:pt x="14636" y="5688"/>
                    <a:pt x="14949" y="5020"/>
                    <a:pt x="15223" y="4240"/>
                  </a:cubicBezTo>
                  <a:cubicBezTo>
                    <a:pt x="15497" y="3461"/>
                    <a:pt x="15732" y="2570"/>
                    <a:pt x="15732" y="1679"/>
                  </a:cubicBezTo>
                  <a:cubicBezTo>
                    <a:pt x="15732" y="789"/>
                    <a:pt x="15497" y="-102"/>
                    <a:pt x="15184" y="9"/>
                  </a:cubicBezTo>
                  <a:cubicBezTo>
                    <a:pt x="14871" y="121"/>
                    <a:pt x="14480" y="1234"/>
                    <a:pt x="14127" y="2793"/>
                  </a:cubicBezTo>
                  <a:cubicBezTo>
                    <a:pt x="13775" y="4352"/>
                    <a:pt x="13462" y="6356"/>
                    <a:pt x="13306" y="8026"/>
                  </a:cubicBezTo>
                  <a:cubicBezTo>
                    <a:pt x="13149" y="9696"/>
                    <a:pt x="13149" y="11032"/>
                    <a:pt x="13345" y="11923"/>
                  </a:cubicBezTo>
                  <a:cubicBezTo>
                    <a:pt x="13540" y="12813"/>
                    <a:pt x="13932" y="13259"/>
                    <a:pt x="14519" y="13259"/>
                  </a:cubicBezTo>
                  <a:cubicBezTo>
                    <a:pt x="15106" y="13259"/>
                    <a:pt x="15888" y="12813"/>
                    <a:pt x="16593" y="11589"/>
                  </a:cubicBezTo>
                  <a:cubicBezTo>
                    <a:pt x="17297" y="10364"/>
                    <a:pt x="17923" y="8360"/>
                    <a:pt x="18353" y="6801"/>
                  </a:cubicBezTo>
                  <a:cubicBezTo>
                    <a:pt x="18784" y="5242"/>
                    <a:pt x="19019" y="4129"/>
                    <a:pt x="19293" y="3016"/>
                  </a:cubicBezTo>
                  <a:cubicBezTo>
                    <a:pt x="19566" y="1902"/>
                    <a:pt x="19880" y="789"/>
                    <a:pt x="20153" y="789"/>
                  </a:cubicBezTo>
                  <a:cubicBezTo>
                    <a:pt x="20427" y="789"/>
                    <a:pt x="20662" y="1902"/>
                    <a:pt x="20897" y="3795"/>
                  </a:cubicBezTo>
                  <a:cubicBezTo>
                    <a:pt x="21132" y="5688"/>
                    <a:pt x="21366" y="8360"/>
                    <a:pt x="21445" y="10253"/>
                  </a:cubicBezTo>
                  <a:cubicBezTo>
                    <a:pt x="21523" y="12145"/>
                    <a:pt x="21445" y="13259"/>
                    <a:pt x="20701" y="14484"/>
                  </a:cubicBezTo>
                  <a:cubicBezTo>
                    <a:pt x="19958" y="15708"/>
                    <a:pt x="18549" y="17044"/>
                    <a:pt x="17140" y="1838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3" name="Line"/>
            <p:cNvSpPr/>
            <p:nvPr/>
          </p:nvSpPr>
          <p:spPr>
            <a:xfrm>
              <a:off x="10609342" y="6686343"/>
              <a:ext cx="711384" cy="815110"/>
            </a:xfrm>
            <a:custGeom>
              <a:avLst/>
              <a:gdLst/>
              <a:ahLst/>
              <a:cxnLst>
                <a:cxn ang="0">
                  <a:pos x="wd2" y="hd2"/>
                </a:cxn>
                <a:cxn ang="5400000">
                  <a:pos x="wd2" y="hd2"/>
                </a:cxn>
                <a:cxn ang="10800000">
                  <a:pos x="wd2" y="hd2"/>
                </a:cxn>
                <a:cxn ang="16200000">
                  <a:pos x="wd2" y="hd2"/>
                </a:cxn>
              </a:cxnLst>
              <a:rect l="0" t="0" r="r" b="b"/>
              <a:pathLst>
                <a:path w="21518" h="21320" fill="norm" stroke="1" extrusionOk="0">
                  <a:moveTo>
                    <a:pt x="0" y="1160"/>
                  </a:moveTo>
                  <a:cubicBezTo>
                    <a:pt x="294" y="524"/>
                    <a:pt x="588" y="-111"/>
                    <a:pt x="735" y="16"/>
                  </a:cubicBezTo>
                  <a:cubicBezTo>
                    <a:pt x="882" y="143"/>
                    <a:pt x="882" y="1033"/>
                    <a:pt x="882" y="2811"/>
                  </a:cubicBezTo>
                  <a:cubicBezTo>
                    <a:pt x="882" y="4590"/>
                    <a:pt x="882" y="7258"/>
                    <a:pt x="882" y="8910"/>
                  </a:cubicBezTo>
                  <a:cubicBezTo>
                    <a:pt x="882" y="10562"/>
                    <a:pt x="882" y="11197"/>
                    <a:pt x="1175" y="11261"/>
                  </a:cubicBezTo>
                  <a:cubicBezTo>
                    <a:pt x="1469" y="11324"/>
                    <a:pt x="2057" y="10816"/>
                    <a:pt x="3086" y="10244"/>
                  </a:cubicBezTo>
                  <a:cubicBezTo>
                    <a:pt x="4114" y="9673"/>
                    <a:pt x="5584" y="9037"/>
                    <a:pt x="6686" y="8783"/>
                  </a:cubicBezTo>
                  <a:cubicBezTo>
                    <a:pt x="7788" y="8529"/>
                    <a:pt x="8522" y="8656"/>
                    <a:pt x="8963" y="9101"/>
                  </a:cubicBezTo>
                  <a:cubicBezTo>
                    <a:pt x="9404" y="9545"/>
                    <a:pt x="9551" y="10308"/>
                    <a:pt x="9331" y="10880"/>
                  </a:cubicBezTo>
                  <a:cubicBezTo>
                    <a:pt x="9110" y="11451"/>
                    <a:pt x="8522" y="11833"/>
                    <a:pt x="7861" y="12150"/>
                  </a:cubicBezTo>
                  <a:cubicBezTo>
                    <a:pt x="7200" y="12468"/>
                    <a:pt x="6465" y="12722"/>
                    <a:pt x="5584" y="13040"/>
                  </a:cubicBezTo>
                  <a:cubicBezTo>
                    <a:pt x="4702" y="13357"/>
                    <a:pt x="3673" y="13738"/>
                    <a:pt x="3747" y="13929"/>
                  </a:cubicBezTo>
                  <a:cubicBezTo>
                    <a:pt x="3820" y="14120"/>
                    <a:pt x="4996" y="14120"/>
                    <a:pt x="6686" y="13611"/>
                  </a:cubicBezTo>
                  <a:cubicBezTo>
                    <a:pt x="8376" y="13103"/>
                    <a:pt x="10580" y="12087"/>
                    <a:pt x="12049" y="11261"/>
                  </a:cubicBezTo>
                  <a:cubicBezTo>
                    <a:pt x="13518" y="10435"/>
                    <a:pt x="14253" y="9800"/>
                    <a:pt x="14841" y="9228"/>
                  </a:cubicBezTo>
                  <a:cubicBezTo>
                    <a:pt x="15429" y="8656"/>
                    <a:pt x="15869" y="8148"/>
                    <a:pt x="15869" y="8148"/>
                  </a:cubicBezTo>
                  <a:cubicBezTo>
                    <a:pt x="15869" y="8148"/>
                    <a:pt x="15429" y="8656"/>
                    <a:pt x="15135" y="9228"/>
                  </a:cubicBezTo>
                  <a:cubicBezTo>
                    <a:pt x="14841" y="9800"/>
                    <a:pt x="14694" y="10435"/>
                    <a:pt x="14914" y="11007"/>
                  </a:cubicBezTo>
                  <a:cubicBezTo>
                    <a:pt x="15135" y="11578"/>
                    <a:pt x="15722" y="12087"/>
                    <a:pt x="16310" y="12150"/>
                  </a:cubicBezTo>
                  <a:cubicBezTo>
                    <a:pt x="16898" y="12214"/>
                    <a:pt x="17486" y="11833"/>
                    <a:pt x="18073" y="11388"/>
                  </a:cubicBezTo>
                  <a:cubicBezTo>
                    <a:pt x="18661" y="10943"/>
                    <a:pt x="19249" y="10435"/>
                    <a:pt x="19837" y="9927"/>
                  </a:cubicBezTo>
                  <a:cubicBezTo>
                    <a:pt x="20424" y="9418"/>
                    <a:pt x="21012" y="8910"/>
                    <a:pt x="21306" y="8974"/>
                  </a:cubicBezTo>
                  <a:cubicBezTo>
                    <a:pt x="21600" y="9037"/>
                    <a:pt x="21600" y="9673"/>
                    <a:pt x="21233" y="11451"/>
                  </a:cubicBezTo>
                  <a:cubicBezTo>
                    <a:pt x="20865" y="13230"/>
                    <a:pt x="20131" y="16153"/>
                    <a:pt x="18735" y="18058"/>
                  </a:cubicBezTo>
                  <a:cubicBezTo>
                    <a:pt x="17339" y="19964"/>
                    <a:pt x="15282" y="20854"/>
                    <a:pt x="13078" y="21171"/>
                  </a:cubicBezTo>
                  <a:cubicBezTo>
                    <a:pt x="10873" y="21489"/>
                    <a:pt x="8522" y="21235"/>
                    <a:pt x="6171" y="2098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4" name="Line"/>
            <p:cNvSpPr/>
            <p:nvPr/>
          </p:nvSpPr>
          <p:spPr>
            <a:xfrm>
              <a:off x="12241548" y="6725830"/>
              <a:ext cx="340044" cy="5877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1960"/>
                  </a:moveTo>
                  <a:cubicBezTo>
                    <a:pt x="1543" y="11960"/>
                    <a:pt x="3086" y="11960"/>
                    <a:pt x="6480" y="10264"/>
                  </a:cubicBezTo>
                  <a:cubicBezTo>
                    <a:pt x="9874" y="8569"/>
                    <a:pt x="15120" y="5177"/>
                    <a:pt x="18051" y="3035"/>
                  </a:cubicBezTo>
                  <a:cubicBezTo>
                    <a:pt x="20983" y="893"/>
                    <a:pt x="21600" y="0"/>
                    <a:pt x="21600" y="0"/>
                  </a:cubicBezTo>
                  <a:cubicBezTo>
                    <a:pt x="21600" y="0"/>
                    <a:pt x="20983" y="893"/>
                    <a:pt x="18823" y="3659"/>
                  </a:cubicBezTo>
                  <a:cubicBezTo>
                    <a:pt x="16663" y="6426"/>
                    <a:pt x="12960" y="11068"/>
                    <a:pt x="10800" y="13835"/>
                  </a:cubicBezTo>
                  <a:cubicBezTo>
                    <a:pt x="8640" y="16602"/>
                    <a:pt x="8023" y="17494"/>
                    <a:pt x="7560" y="18387"/>
                  </a:cubicBezTo>
                  <a:cubicBezTo>
                    <a:pt x="7097" y="19279"/>
                    <a:pt x="6789" y="20172"/>
                    <a:pt x="7714" y="20707"/>
                  </a:cubicBezTo>
                  <a:cubicBezTo>
                    <a:pt x="8640" y="21243"/>
                    <a:pt x="10800" y="21421"/>
                    <a:pt x="1296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5" name="Line"/>
            <p:cNvSpPr/>
            <p:nvPr/>
          </p:nvSpPr>
          <p:spPr>
            <a:xfrm>
              <a:off x="12572187" y="6881569"/>
              <a:ext cx="310500" cy="362285"/>
            </a:xfrm>
            <a:custGeom>
              <a:avLst/>
              <a:gdLst/>
              <a:ahLst/>
              <a:cxnLst>
                <a:cxn ang="0">
                  <a:pos x="wd2" y="hd2"/>
                </a:cxn>
                <a:cxn ang="5400000">
                  <a:pos x="wd2" y="hd2"/>
                </a:cxn>
                <a:cxn ang="10800000">
                  <a:pos x="wd2" y="hd2"/>
                </a:cxn>
                <a:cxn ang="16200000">
                  <a:pos x="wd2" y="hd2"/>
                </a:cxn>
              </a:cxnLst>
              <a:rect l="0" t="0" r="r" b="b"/>
              <a:pathLst>
                <a:path w="20919" h="20921" fill="norm" stroke="1" extrusionOk="0">
                  <a:moveTo>
                    <a:pt x="16997" y="7277"/>
                  </a:moveTo>
                  <a:cubicBezTo>
                    <a:pt x="16997" y="4752"/>
                    <a:pt x="16997" y="2228"/>
                    <a:pt x="16179" y="965"/>
                  </a:cubicBezTo>
                  <a:cubicBezTo>
                    <a:pt x="15361" y="-297"/>
                    <a:pt x="13725" y="-297"/>
                    <a:pt x="11597" y="825"/>
                  </a:cubicBezTo>
                  <a:cubicBezTo>
                    <a:pt x="9470" y="1947"/>
                    <a:pt x="6852" y="4191"/>
                    <a:pt x="4725" y="6997"/>
                  </a:cubicBezTo>
                  <a:cubicBezTo>
                    <a:pt x="2597" y="9802"/>
                    <a:pt x="961" y="13168"/>
                    <a:pt x="307" y="15552"/>
                  </a:cubicBezTo>
                  <a:cubicBezTo>
                    <a:pt x="-348" y="17937"/>
                    <a:pt x="-21" y="19339"/>
                    <a:pt x="1943" y="20181"/>
                  </a:cubicBezTo>
                  <a:cubicBezTo>
                    <a:pt x="3907" y="21022"/>
                    <a:pt x="7507" y="21303"/>
                    <a:pt x="10779" y="20181"/>
                  </a:cubicBezTo>
                  <a:cubicBezTo>
                    <a:pt x="14052" y="19059"/>
                    <a:pt x="16997" y="16534"/>
                    <a:pt x="18797" y="13869"/>
                  </a:cubicBezTo>
                  <a:cubicBezTo>
                    <a:pt x="20597" y="11204"/>
                    <a:pt x="21252" y="8399"/>
                    <a:pt x="20761" y="6295"/>
                  </a:cubicBezTo>
                  <a:cubicBezTo>
                    <a:pt x="20270" y="4191"/>
                    <a:pt x="18634" y="2789"/>
                    <a:pt x="16997" y="13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6" name="Line"/>
            <p:cNvSpPr/>
            <p:nvPr/>
          </p:nvSpPr>
          <p:spPr>
            <a:xfrm>
              <a:off x="13159664" y="6832701"/>
              <a:ext cx="655798" cy="5392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40" y="2141"/>
                    <a:pt x="14880" y="4281"/>
                    <a:pt x="11520" y="7395"/>
                  </a:cubicBezTo>
                  <a:cubicBezTo>
                    <a:pt x="8160" y="10508"/>
                    <a:pt x="4800" y="14595"/>
                    <a:pt x="2880" y="17124"/>
                  </a:cubicBezTo>
                  <a:cubicBezTo>
                    <a:pt x="960" y="19654"/>
                    <a:pt x="480" y="20627"/>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7" name="Line"/>
            <p:cNvSpPr/>
            <p:nvPr/>
          </p:nvSpPr>
          <p:spPr>
            <a:xfrm>
              <a:off x="13346330" y="6627424"/>
              <a:ext cx="226996" cy="173424"/>
            </a:xfrm>
            <a:custGeom>
              <a:avLst/>
              <a:gdLst/>
              <a:ahLst/>
              <a:cxnLst>
                <a:cxn ang="0">
                  <a:pos x="wd2" y="hd2"/>
                </a:cxn>
                <a:cxn ang="5400000">
                  <a:pos x="wd2" y="hd2"/>
                </a:cxn>
                <a:cxn ang="10800000">
                  <a:pos x="wd2" y="hd2"/>
                </a:cxn>
                <a:cxn ang="16200000">
                  <a:pos x="wd2" y="hd2"/>
                </a:cxn>
              </a:cxnLst>
              <a:rect l="0" t="0" r="r" b="b"/>
              <a:pathLst>
                <a:path w="21028" h="20841" fill="norm" stroke="1" extrusionOk="0">
                  <a:moveTo>
                    <a:pt x="20508" y="10658"/>
                  </a:moveTo>
                  <a:cubicBezTo>
                    <a:pt x="20958" y="7739"/>
                    <a:pt x="21408" y="4820"/>
                    <a:pt x="20508" y="2777"/>
                  </a:cubicBezTo>
                  <a:cubicBezTo>
                    <a:pt x="19608" y="734"/>
                    <a:pt x="17358" y="-434"/>
                    <a:pt x="13983" y="150"/>
                  </a:cubicBezTo>
                  <a:cubicBezTo>
                    <a:pt x="10608" y="734"/>
                    <a:pt x="6108" y="3069"/>
                    <a:pt x="3408" y="5696"/>
                  </a:cubicBezTo>
                  <a:cubicBezTo>
                    <a:pt x="708" y="8323"/>
                    <a:pt x="-192" y="11242"/>
                    <a:pt x="33" y="13869"/>
                  </a:cubicBezTo>
                  <a:cubicBezTo>
                    <a:pt x="258" y="16496"/>
                    <a:pt x="1608" y="18831"/>
                    <a:pt x="3408" y="19998"/>
                  </a:cubicBezTo>
                  <a:cubicBezTo>
                    <a:pt x="5208" y="21166"/>
                    <a:pt x="7458" y="21166"/>
                    <a:pt x="9708" y="19707"/>
                  </a:cubicBezTo>
                  <a:cubicBezTo>
                    <a:pt x="11958" y="18247"/>
                    <a:pt x="14208" y="15328"/>
                    <a:pt x="14208" y="15036"/>
                  </a:cubicBezTo>
                  <a:cubicBezTo>
                    <a:pt x="14208" y="14744"/>
                    <a:pt x="11958" y="17080"/>
                    <a:pt x="9708" y="1941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8" name="Line"/>
            <p:cNvSpPr/>
            <p:nvPr/>
          </p:nvSpPr>
          <p:spPr>
            <a:xfrm>
              <a:off x="13446583" y="7124166"/>
              <a:ext cx="233779" cy="231350"/>
            </a:xfrm>
            <a:custGeom>
              <a:avLst/>
              <a:gdLst/>
              <a:ahLst/>
              <a:cxnLst>
                <a:cxn ang="0">
                  <a:pos x="wd2" y="hd2"/>
                </a:cxn>
                <a:cxn ang="5400000">
                  <a:pos x="wd2" y="hd2"/>
                </a:cxn>
                <a:cxn ang="10800000">
                  <a:pos x="wd2" y="hd2"/>
                </a:cxn>
                <a:cxn ang="16200000">
                  <a:pos x="wd2" y="hd2"/>
                </a:cxn>
              </a:cxnLst>
              <a:rect l="0" t="0" r="r" b="b"/>
              <a:pathLst>
                <a:path w="20790" h="21431" fill="norm" stroke="1" extrusionOk="0">
                  <a:moveTo>
                    <a:pt x="14660" y="0"/>
                  </a:moveTo>
                  <a:cubicBezTo>
                    <a:pt x="9908" y="4950"/>
                    <a:pt x="5156" y="9900"/>
                    <a:pt x="2564" y="13500"/>
                  </a:cubicBezTo>
                  <a:cubicBezTo>
                    <a:pt x="-28" y="17100"/>
                    <a:pt x="-460" y="19350"/>
                    <a:pt x="404" y="20475"/>
                  </a:cubicBezTo>
                  <a:cubicBezTo>
                    <a:pt x="1268" y="21600"/>
                    <a:pt x="3428" y="21600"/>
                    <a:pt x="6668" y="21150"/>
                  </a:cubicBezTo>
                  <a:cubicBezTo>
                    <a:pt x="9908" y="20700"/>
                    <a:pt x="14228" y="19800"/>
                    <a:pt x="17036" y="18450"/>
                  </a:cubicBezTo>
                  <a:cubicBezTo>
                    <a:pt x="19844" y="17100"/>
                    <a:pt x="21140" y="15300"/>
                    <a:pt x="20708" y="12375"/>
                  </a:cubicBezTo>
                  <a:cubicBezTo>
                    <a:pt x="20276" y="9450"/>
                    <a:pt x="18116" y="5400"/>
                    <a:pt x="15308" y="3600"/>
                  </a:cubicBezTo>
                  <a:cubicBezTo>
                    <a:pt x="12500" y="1800"/>
                    <a:pt x="9044" y="2250"/>
                    <a:pt x="5588" y="27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29" name="Line"/>
            <p:cNvSpPr/>
            <p:nvPr/>
          </p:nvSpPr>
          <p:spPr>
            <a:xfrm>
              <a:off x="14077780" y="7167886"/>
              <a:ext cx="14575" cy="437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33"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Example</a:t>
            </a:r>
          </a:p>
        </p:txBody>
      </p:sp>
      <p:sp>
        <p:nvSpPr>
          <p:cNvPr id="834" name="TextBox 7"/>
          <p:cNvSpPr txBox="1"/>
          <p:nvPr/>
        </p:nvSpPr>
        <p:spPr>
          <a:xfrm>
            <a:off x="2592215" y="4344529"/>
            <a:ext cx="19804459" cy="705810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Example</a:t>
            </a:r>
            <a:r>
              <a:t>:</a:t>
            </a:r>
          </a:p>
          <a:p>
            <a:pPr algn="l">
              <a:lnSpc>
                <a:spcPct val="130500"/>
              </a:lnSpc>
              <a:defRPr>
                <a:solidFill>
                  <a:srgbClr val="182C6A"/>
                </a:solidFill>
                <a:latin typeface="Tajawal Medium"/>
                <a:ea typeface="Tajawal Medium"/>
                <a:cs typeface="Tajawal Medium"/>
                <a:sym typeface="Tajawal Medium"/>
              </a:defRPr>
            </a:pPr>
            <a:r>
              <a:t>Given the supply function, </a:t>
            </a:r>
            <a14:m>
              <m:oMath>
                <m:r>
                  <a:rPr xmlns:a="http://schemas.openxmlformats.org/drawingml/2006/main" sz="4400" i="1">
                    <a:solidFill>
                      <a:srgbClr val="182C6A"/>
                    </a:solidFill>
                    <a:latin typeface="Cambria Math" panose="02040503050406030204" pitchFamily="18" charset="0"/>
                  </a:rPr>
                  <m:t>P</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20</m:t>
                </m:r>
                <m:r>
                  <a:rPr xmlns:a="http://schemas.openxmlformats.org/drawingml/2006/main" sz="4400" i="1">
                    <a:solidFill>
                      <a:srgbClr val="182C6A"/>
                    </a:solidFill>
                    <a:latin typeface="Cambria Math" panose="02040503050406030204" pitchFamily="18" charset="0"/>
                  </a:rPr>
                  <m:t>+</m:t>
                </m:r>
                <m:r>
                  <a:rPr xmlns:a="http://schemas.openxmlformats.org/drawingml/2006/main" sz="4400" i="1">
                    <a:solidFill>
                      <a:srgbClr val="182C6A"/>
                    </a:solidFill>
                    <a:latin typeface="Cambria Math" panose="02040503050406030204" pitchFamily="18" charset="0"/>
                  </a:rPr>
                  <m:t>0.5</m:t>
                </m:r>
                <m:r>
                  <a:rPr xmlns:a="http://schemas.openxmlformats.org/drawingml/2006/main" sz="4400" i="1">
                    <a:solidFill>
                      <a:srgbClr val="182C6A"/>
                    </a:solidFill>
                    <a:latin typeface="Cambria Math" panose="02040503050406030204" pitchFamily="18" charset="0"/>
                  </a:rPr>
                  <m:t>Q</m:t>
                </m:r>
              </m:oMath>
            </a14:m>
            <a:r>
              <a:t>,</a:t>
            </a:r>
          </a:p>
          <a:p>
            <a:pPr marL="601578" indent="-601578" algn="l">
              <a:lnSpc>
                <a:spcPct val="130500"/>
              </a:lnSpc>
              <a:buSzPct val="100000"/>
              <a:buAutoNum type="alphaLcParenR" startAt="1"/>
              <a:defRPr>
                <a:solidFill>
                  <a:srgbClr val="182C6A"/>
                </a:solidFill>
                <a:latin typeface="Tajawal Medium"/>
                <a:ea typeface="Tajawal Medium"/>
                <a:cs typeface="Tajawal Medium"/>
                <a:sym typeface="Tajawal Medium"/>
              </a:defRPr>
            </a:pPr>
            <a:r>
              <a:t>Calculate the arc price elasticity of supply when price increases from £40 to £60.</a:t>
            </a:r>
          </a:p>
          <a:p>
            <a:pPr marL="601578" indent="-601578" algn="l">
              <a:lnSpc>
                <a:spcPct val="130500"/>
              </a:lnSpc>
              <a:buSzPct val="100000"/>
              <a:buAutoNum type="alphaLcParenR" startAt="1"/>
              <a:defRPr>
                <a:solidFill>
                  <a:srgbClr val="182C6A"/>
                </a:solidFill>
                <a:latin typeface="Tajawal Medium"/>
                <a:ea typeface="Tajawal Medium"/>
                <a:cs typeface="Tajawal Medium"/>
                <a:sym typeface="Tajawal Medium"/>
              </a:defRPr>
            </a:pPr>
            <a:r>
              <a:t>Calculate the percentage change in quantity supplied in response to a price increase of 10% when P=£40.</a:t>
            </a:r>
          </a:p>
          <a:p>
            <a:pPr algn="l">
              <a:lnSpc>
                <a:spcPct val="130500"/>
              </a:lnSpc>
              <a:defRPr>
                <a:solidFill>
                  <a:srgbClr val="182C6A"/>
                </a:solidFill>
                <a:latin typeface="Tajawal Medium"/>
                <a:ea typeface="Tajawal Medium"/>
                <a:cs typeface="Tajawal Medium"/>
                <a:sym typeface="Tajawal Medium"/>
              </a:defRPr>
            </a:pPr>
            <a:r>
              <a:t>    (i) By using the definition of elastity in equation (2.16).</a:t>
            </a:r>
          </a:p>
          <a:p>
            <a:pPr algn="l">
              <a:lnSpc>
                <a:spcPct val="130500"/>
              </a:lnSpc>
              <a:defRPr>
                <a:solidFill>
                  <a:srgbClr val="182C6A"/>
                </a:solidFill>
                <a:latin typeface="Tajawal Medium"/>
                <a:ea typeface="Tajawal Medium"/>
                <a:cs typeface="Tajawal Medium"/>
                <a:sym typeface="Tajawal Medium"/>
              </a:defRPr>
            </a:pPr>
            <a:r>
              <a:t>    (ii) Exactly by using ordinary arithmetic.</a:t>
            </a:r>
          </a:p>
          <a:p>
            <a:pPr algn="l">
              <a:lnSpc>
                <a:spcPct val="130500"/>
              </a:lnSpc>
              <a:defRPr>
                <a:solidFill>
                  <a:srgbClr val="182C6A"/>
                </a:solidFill>
                <a:latin typeface="Tajawal Medium"/>
                <a:ea typeface="Tajawal Medium"/>
                <a:cs typeface="Tajawal Medium"/>
                <a:sym typeface="Tajawal Medium"/>
              </a:defRPr>
            </a:pPr>
            <a:r>
              <a:t>Comment and explain the difference between (i) and (ii)</a:t>
            </a:r>
          </a:p>
          <a:p>
            <a:pPr algn="ctr">
              <a:lnSpc>
                <a:spcPct val="130500"/>
              </a:lnSpc>
              <a:defRPr>
                <a:solidFill>
                  <a:srgbClr val="182C6A"/>
                </a:solidFill>
                <a:latin typeface="Tajawal Medium"/>
                <a:ea typeface="Tajawal Medium"/>
                <a:cs typeface="Tajawal Medium"/>
                <a:sym typeface="Tajawal Medium"/>
              </a:defRPr>
            </a:pPr>
            <a:r>
              <a:t>  </a:t>
            </a:r>
          </a:p>
        </p:txBody>
      </p:sp>
      <p:pic>
        <p:nvPicPr>
          <p:cNvPr id="835" name="Drawing" descr="Drawing"/>
          <p:cNvPicPr>
            <a:picLocks noChangeAspect="0"/>
          </p:cNvPicPr>
          <p:nvPr/>
        </p:nvPicPr>
        <p:blipFill>
          <a:blip r:embed="rId2">
            <a:extLst/>
          </a:blip>
          <a:stretch>
            <a:fillRect/>
          </a:stretch>
        </p:blipFill>
        <p:spPr>
          <a:xfrm>
            <a:off x="2225014" y="8409921"/>
            <a:ext cx="1551100" cy="1040082"/>
          </a:xfrm>
          <a:prstGeom prst="rect">
            <a:avLst/>
          </a:prstGeom>
        </p:spPr>
      </p:pic>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39"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840"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855" name="Drawing"/>
          <p:cNvGrpSpPr/>
          <p:nvPr/>
        </p:nvGrpSpPr>
        <p:grpSpPr>
          <a:xfrm>
            <a:off x="5097210" y="4663447"/>
            <a:ext cx="3603444" cy="3555880"/>
            <a:chOff x="0" y="0"/>
            <a:chExt cx="3603442" cy="3555879"/>
          </a:xfrm>
        </p:grpSpPr>
        <p:sp>
          <p:nvSpPr>
            <p:cNvPr id="841" name="Line"/>
            <p:cNvSpPr/>
            <p:nvPr/>
          </p:nvSpPr>
          <p:spPr>
            <a:xfrm>
              <a:off x="211447" y="204025"/>
              <a:ext cx="200040" cy="383961"/>
            </a:xfrm>
            <a:custGeom>
              <a:avLst/>
              <a:gdLst/>
              <a:ahLst/>
              <a:cxnLst>
                <a:cxn ang="0">
                  <a:pos x="wd2" y="hd2"/>
                </a:cxn>
                <a:cxn ang="5400000">
                  <a:pos x="wd2" y="hd2"/>
                </a:cxn>
                <a:cxn ang="10800000">
                  <a:pos x="wd2" y="hd2"/>
                </a:cxn>
                <a:cxn ang="16200000">
                  <a:pos x="wd2" y="hd2"/>
                </a:cxn>
              </a:cxnLst>
              <a:rect l="0" t="0" r="r" b="b"/>
              <a:pathLst>
                <a:path w="21178" h="21341" fill="norm" stroke="1" extrusionOk="0">
                  <a:moveTo>
                    <a:pt x="13464" y="0"/>
                  </a:moveTo>
                  <a:cubicBezTo>
                    <a:pt x="8835" y="5670"/>
                    <a:pt x="4207" y="11340"/>
                    <a:pt x="1892" y="14850"/>
                  </a:cubicBezTo>
                  <a:cubicBezTo>
                    <a:pt x="-422" y="18360"/>
                    <a:pt x="-422" y="19710"/>
                    <a:pt x="864" y="20520"/>
                  </a:cubicBezTo>
                  <a:cubicBezTo>
                    <a:pt x="2149" y="21330"/>
                    <a:pt x="4721" y="21600"/>
                    <a:pt x="8321" y="21060"/>
                  </a:cubicBezTo>
                  <a:cubicBezTo>
                    <a:pt x="11921" y="20520"/>
                    <a:pt x="16549" y="19170"/>
                    <a:pt x="21178" y="178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2" name="Line"/>
            <p:cNvSpPr/>
            <p:nvPr/>
          </p:nvSpPr>
          <p:spPr>
            <a:xfrm>
              <a:off x="440633" y="72866"/>
              <a:ext cx="43720"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3" name="Line"/>
            <p:cNvSpPr/>
            <p:nvPr/>
          </p:nvSpPr>
          <p:spPr>
            <a:xfrm>
              <a:off x="545964" y="291465"/>
              <a:ext cx="142415" cy="284748"/>
            </a:xfrm>
            <a:custGeom>
              <a:avLst/>
              <a:gdLst/>
              <a:ahLst/>
              <a:cxnLst>
                <a:cxn ang="0">
                  <a:pos x="wd2" y="hd2"/>
                </a:cxn>
                <a:cxn ang="5400000">
                  <a:pos x="wd2" y="hd2"/>
                </a:cxn>
                <a:cxn ang="10800000">
                  <a:pos x="wd2" y="hd2"/>
                </a:cxn>
                <a:cxn ang="16200000">
                  <a:pos x="wd2" y="hd2"/>
                </a:cxn>
              </a:cxnLst>
              <a:rect l="0" t="0" r="r" b="b"/>
              <a:pathLst>
                <a:path w="21108" h="21460" fill="norm" stroke="1" extrusionOk="0">
                  <a:moveTo>
                    <a:pt x="12468" y="0"/>
                  </a:moveTo>
                  <a:cubicBezTo>
                    <a:pt x="8148" y="4027"/>
                    <a:pt x="3828" y="8054"/>
                    <a:pt x="1668" y="11532"/>
                  </a:cubicBezTo>
                  <a:cubicBezTo>
                    <a:pt x="-492" y="15010"/>
                    <a:pt x="-492" y="17939"/>
                    <a:pt x="1308" y="19586"/>
                  </a:cubicBezTo>
                  <a:cubicBezTo>
                    <a:pt x="3108" y="21234"/>
                    <a:pt x="6708" y="21600"/>
                    <a:pt x="10308" y="21417"/>
                  </a:cubicBezTo>
                  <a:cubicBezTo>
                    <a:pt x="13908" y="21234"/>
                    <a:pt x="17508" y="20502"/>
                    <a:pt x="21108" y="197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4" name="Line"/>
            <p:cNvSpPr/>
            <p:nvPr/>
          </p:nvSpPr>
          <p:spPr>
            <a:xfrm>
              <a:off x="775818" y="145732"/>
              <a:ext cx="14574"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5" name="Line"/>
            <p:cNvSpPr/>
            <p:nvPr/>
          </p:nvSpPr>
          <p:spPr>
            <a:xfrm>
              <a:off x="877831" y="0"/>
              <a:ext cx="146984" cy="699518"/>
            </a:xfrm>
            <a:custGeom>
              <a:avLst/>
              <a:gdLst/>
              <a:ahLst/>
              <a:cxnLst>
                <a:cxn ang="0">
                  <a:pos x="wd2" y="hd2"/>
                </a:cxn>
                <a:cxn ang="5400000">
                  <a:pos x="wd2" y="hd2"/>
                </a:cxn>
                <a:cxn ang="10800000">
                  <a:pos x="wd2" y="hd2"/>
                </a:cxn>
                <a:cxn ang="16200000">
                  <a:pos x="wd2" y="hd2"/>
                </a:cxn>
              </a:cxnLst>
              <a:rect l="0" t="0" r="r" b="b"/>
              <a:pathLst>
                <a:path w="20424" h="21600" fill="norm" stroke="1" extrusionOk="0">
                  <a:moveTo>
                    <a:pt x="8100" y="0"/>
                  </a:moveTo>
                  <a:cubicBezTo>
                    <a:pt x="14850" y="3000"/>
                    <a:pt x="21600" y="6000"/>
                    <a:pt x="20250" y="9600"/>
                  </a:cubicBezTo>
                  <a:cubicBezTo>
                    <a:pt x="18900" y="13200"/>
                    <a:pt x="9450" y="17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6" name="Line"/>
            <p:cNvSpPr/>
            <p:nvPr/>
          </p:nvSpPr>
          <p:spPr>
            <a:xfrm>
              <a:off x="-1" y="14573"/>
              <a:ext cx="207462" cy="816104"/>
            </a:xfrm>
            <a:custGeom>
              <a:avLst/>
              <a:gdLst/>
              <a:ahLst/>
              <a:cxnLst>
                <a:cxn ang="0">
                  <a:pos x="wd2" y="hd2"/>
                </a:cxn>
                <a:cxn ang="5400000">
                  <a:pos x="wd2" y="hd2"/>
                </a:cxn>
                <a:cxn ang="10800000">
                  <a:pos x="wd2" y="hd2"/>
                </a:cxn>
                <a:cxn ang="16200000">
                  <a:pos x="wd2" y="hd2"/>
                </a:cxn>
              </a:cxnLst>
              <a:rect l="0" t="0" r="r" b="b"/>
              <a:pathLst>
                <a:path w="20965" h="21600" fill="norm" stroke="1" extrusionOk="0">
                  <a:moveTo>
                    <a:pt x="20965" y="0"/>
                  </a:moveTo>
                  <a:cubicBezTo>
                    <a:pt x="13601" y="3857"/>
                    <a:pt x="6238" y="7714"/>
                    <a:pt x="2801" y="11314"/>
                  </a:cubicBezTo>
                  <a:cubicBezTo>
                    <a:pt x="-635" y="14914"/>
                    <a:pt x="-144" y="18257"/>
                    <a:pt x="34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7" name="Line"/>
            <p:cNvSpPr/>
            <p:nvPr/>
          </p:nvSpPr>
          <p:spPr>
            <a:xfrm>
              <a:off x="1047515" y="2059317"/>
              <a:ext cx="343046" cy="811852"/>
            </a:xfrm>
            <a:custGeom>
              <a:avLst/>
              <a:gdLst/>
              <a:ahLst/>
              <a:cxnLst>
                <a:cxn ang="0">
                  <a:pos x="wd2" y="hd2"/>
                </a:cxn>
                <a:cxn ang="5400000">
                  <a:pos x="wd2" y="hd2"/>
                </a:cxn>
                <a:cxn ang="10800000">
                  <a:pos x="wd2" y="hd2"/>
                </a:cxn>
                <a:cxn ang="16200000">
                  <a:pos x="wd2" y="hd2"/>
                </a:cxn>
              </a:cxnLst>
              <a:rect l="0" t="0" r="r" b="b"/>
              <a:pathLst>
                <a:path w="20895" h="20747" fill="norm" stroke="1" extrusionOk="0">
                  <a:moveTo>
                    <a:pt x="2980" y="8451"/>
                  </a:moveTo>
                  <a:cubicBezTo>
                    <a:pt x="2092" y="12919"/>
                    <a:pt x="1204" y="17388"/>
                    <a:pt x="761" y="19437"/>
                  </a:cubicBezTo>
                  <a:cubicBezTo>
                    <a:pt x="317" y="21485"/>
                    <a:pt x="317" y="21113"/>
                    <a:pt x="317" y="18444"/>
                  </a:cubicBezTo>
                  <a:cubicBezTo>
                    <a:pt x="317" y="15775"/>
                    <a:pt x="317" y="10809"/>
                    <a:pt x="317" y="7644"/>
                  </a:cubicBezTo>
                  <a:cubicBezTo>
                    <a:pt x="317" y="4478"/>
                    <a:pt x="317" y="3113"/>
                    <a:pt x="169" y="2119"/>
                  </a:cubicBezTo>
                  <a:cubicBezTo>
                    <a:pt x="21" y="1126"/>
                    <a:pt x="-275" y="506"/>
                    <a:pt x="613" y="195"/>
                  </a:cubicBezTo>
                  <a:cubicBezTo>
                    <a:pt x="1500" y="-115"/>
                    <a:pt x="3572" y="-115"/>
                    <a:pt x="6678" y="630"/>
                  </a:cubicBezTo>
                  <a:cubicBezTo>
                    <a:pt x="9785" y="1375"/>
                    <a:pt x="13928" y="2864"/>
                    <a:pt x="16443" y="3857"/>
                  </a:cubicBezTo>
                  <a:cubicBezTo>
                    <a:pt x="18958" y="4851"/>
                    <a:pt x="19846" y="5347"/>
                    <a:pt x="20437" y="5906"/>
                  </a:cubicBezTo>
                  <a:cubicBezTo>
                    <a:pt x="21029" y="6464"/>
                    <a:pt x="21325" y="7085"/>
                    <a:pt x="19550" y="7892"/>
                  </a:cubicBezTo>
                  <a:cubicBezTo>
                    <a:pt x="17774" y="8699"/>
                    <a:pt x="13928" y="9692"/>
                    <a:pt x="11265" y="10375"/>
                  </a:cubicBezTo>
                  <a:cubicBezTo>
                    <a:pt x="8602" y="11057"/>
                    <a:pt x="7122" y="11430"/>
                    <a:pt x="5643" y="118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8" name="Line"/>
            <p:cNvSpPr/>
            <p:nvPr/>
          </p:nvSpPr>
          <p:spPr>
            <a:xfrm>
              <a:off x="1084357" y="3293559"/>
              <a:ext cx="211683" cy="214671"/>
            </a:xfrm>
            <a:custGeom>
              <a:avLst/>
              <a:gdLst/>
              <a:ahLst/>
              <a:cxnLst>
                <a:cxn ang="0">
                  <a:pos x="wd2" y="hd2"/>
                </a:cxn>
                <a:cxn ang="5400000">
                  <a:pos x="wd2" y="hd2"/>
                </a:cxn>
                <a:cxn ang="10800000">
                  <a:pos x="wd2" y="hd2"/>
                </a:cxn>
                <a:cxn ang="16200000">
                  <a:pos x="wd2" y="hd2"/>
                </a:cxn>
              </a:cxnLst>
              <a:rect l="0" t="0" r="r" b="b"/>
              <a:pathLst>
                <a:path w="20917" h="21212" fill="norm" stroke="1" extrusionOk="0">
                  <a:moveTo>
                    <a:pt x="15593" y="0"/>
                  </a:moveTo>
                  <a:cubicBezTo>
                    <a:pt x="13193" y="0"/>
                    <a:pt x="10793" y="0"/>
                    <a:pt x="8873" y="960"/>
                  </a:cubicBezTo>
                  <a:cubicBezTo>
                    <a:pt x="6953" y="1920"/>
                    <a:pt x="5513" y="3840"/>
                    <a:pt x="4073" y="5760"/>
                  </a:cubicBezTo>
                  <a:cubicBezTo>
                    <a:pt x="2633" y="7680"/>
                    <a:pt x="1193" y="9600"/>
                    <a:pt x="473" y="12240"/>
                  </a:cubicBezTo>
                  <a:cubicBezTo>
                    <a:pt x="-247" y="14880"/>
                    <a:pt x="-247" y="18240"/>
                    <a:pt x="1193" y="19920"/>
                  </a:cubicBezTo>
                  <a:cubicBezTo>
                    <a:pt x="2633" y="21600"/>
                    <a:pt x="5513" y="21600"/>
                    <a:pt x="9113" y="20160"/>
                  </a:cubicBezTo>
                  <a:cubicBezTo>
                    <a:pt x="12713" y="18720"/>
                    <a:pt x="17033" y="15840"/>
                    <a:pt x="19193" y="12960"/>
                  </a:cubicBezTo>
                  <a:cubicBezTo>
                    <a:pt x="21353" y="10080"/>
                    <a:pt x="21353" y="7200"/>
                    <a:pt x="19913" y="5280"/>
                  </a:cubicBezTo>
                  <a:cubicBezTo>
                    <a:pt x="18473" y="3360"/>
                    <a:pt x="15593" y="2400"/>
                    <a:pt x="12713" y="1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9" name="Line"/>
            <p:cNvSpPr/>
            <p:nvPr/>
          </p:nvSpPr>
          <p:spPr>
            <a:xfrm>
              <a:off x="1365389" y="3118680"/>
              <a:ext cx="22507" cy="437200"/>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0"/>
                  </a:moveTo>
                  <a:cubicBezTo>
                    <a:pt x="11375" y="6000"/>
                    <a:pt x="2735" y="12000"/>
                    <a:pt x="575" y="15600"/>
                  </a:cubicBezTo>
                  <a:cubicBezTo>
                    <a:pt x="-1585" y="19200"/>
                    <a:pt x="2735" y="20400"/>
                    <a:pt x="705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0" name="Line"/>
            <p:cNvSpPr/>
            <p:nvPr/>
          </p:nvSpPr>
          <p:spPr>
            <a:xfrm>
              <a:off x="1478371" y="3016667"/>
              <a:ext cx="273857" cy="527437"/>
            </a:xfrm>
            <a:custGeom>
              <a:avLst/>
              <a:gdLst/>
              <a:ahLst/>
              <a:cxnLst>
                <a:cxn ang="0">
                  <a:pos x="wd2" y="hd2"/>
                </a:cxn>
                <a:cxn ang="5400000">
                  <a:pos x="wd2" y="hd2"/>
                </a:cxn>
                <a:cxn ang="10800000">
                  <a:pos x="wd2" y="hd2"/>
                </a:cxn>
                <a:cxn ang="16200000">
                  <a:pos x="wd2" y="hd2"/>
                </a:cxn>
              </a:cxnLst>
              <a:rect l="0" t="0" r="r" b="b"/>
              <a:pathLst>
                <a:path w="21363" h="21516" fill="norm" stroke="1" extrusionOk="0">
                  <a:moveTo>
                    <a:pt x="14542" y="14862"/>
                  </a:moveTo>
                  <a:cubicBezTo>
                    <a:pt x="13405" y="14070"/>
                    <a:pt x="12268" y="13277"/>
                    <a:pt x="10752" y="12881"/>
                  </a:cubicBezTo>
                  <a:cubicBezTo>
                    <a:pt x="9237" y="12484"/>
                    <a:pt x="7342" y="12484"/>
                    <a:pt x="5447" y="13376"/>
                  </a:cubicBezTo>
                  <a:cubicBezTo>
                    <a:pt x="3552" y="14268"/>
                    <a:pt x="1658" y="16051"/>
                    <a:pt x="710" y="17439"/>
                  </a:cubicBezTo>
                  <a:cubicBezTo>
                    <a:pt x="-237" y="18826"/>
                    <a:pt x="-237" y="19817"/>
                    <a:pt x="710" y="20510"/>
                  </a:cubicBezTo>
                  <a:cubicBezTo>
                    <a:pt x="1658" y="21204"/>
                    <a:pt x="3552" y="21600"/>
                    <a:pt x="5258" y="21501"/>
                  </a:cubicBezTo>
                  <a:cubicBezTo>
                    <a:pt x="6963" y="21402"/>
                    <a:pt x="8479" y="20807"/>
                    <a:pt x="10942" y="18132"/>
                  </a:cubicBezTo>
                  <a:cubicBezTo>
                    <a:pt x="13405" y="15457"/>
                    <a:pt x="16816" y="10701"/>
                    <a:pt x="18710" y="7728"/>
                  </a:cubicBezTo>
                  <a:cubicBezTo>
                    <a:pt x="20605" y="4756"/>
                    <a:pt x="20984" y="3567"/>
                    <a:pt x="20984" y="2378"/>
                  </a:cubicBezTo>
                  <a:cubicBezTo>
                    <a:pt x="20984" y="1189"/>
                    <a:pt x="20605" y="0"/>
                    <a:pt x="20037" y="0"/>
                  </a:cubicBezTo>
                  <a:cubicBezTo>
                    <a:pt x="19468" y="0"/>
                    <a:pt x="18710" y="1189"/>
                    <a:pt x="18142" y="4360"/>
                  </a:cubicBezTo>
                  <a:cubicBezTo>
                    <a:pt x="17574" y="7530"/>
                    <a:pt x="17195" y="12683"/>
                    <a:pt x="17195" y="15754"/>
                  </a:cubicBezTo>
                  <a:cubicBezTo>
                    <a:pt x="17195" y="18826"/>
                    <a:pt x="17574" y="19817"/>
                    <a:pt x="18331" y="20411"/>
                  </a:cubicBezTo>
                  <a:cubicBezTo>
                    <a:pt x="19089" y="21005"/>
                    <a:pt x="20226" y="21204"/>
                    <a:pt x="21363"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1" name="Line"/>
            <p:cNvSpPr/>
            <p:nvPr/>
          </p:nvSpPr>
          <p:spPr>
            <a:xfrm>
              <a:off x="2203998" y="2623189"/>
              <a:ext cx="21860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2" name="Line"/>
            <p:cNvSpPr/>
            <p:nvPr/>
          </p:nvSpPr>
          <p:spPr>
            <a:xfrm>
              <a:off x="2203998" y="2725201"/>
              <a:ext cx="276894"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3" name="Line"/>
            <p:cNvSpPr/>
            <p:nvPr/>
          </p:nvSpPr>
          <p:spPr>
            <a:xfrm>
              <a:off x="2772275" y="2390016"/>
              <a:ext cx="356520" cy="568359"/>
            </a:xfrm>
            <a:custGeom>
              <a:avLst/>
              <a:gdLst/>
              <a:ahLst/>
              <a:cxnLst>
                <a:cxn ang="0">
                  <a:pos x="wd2" y="hd2"/>
                </a:cxn>
                <a:cxn ang="5400000">
                  <a:pos x="wd2" y="hd2"/>
                </a:cxn>
                <a:cxn ang="10800000">
                  <a:pos x="wd2" y="hd2"/>
                </a:cxn>
                <a:cxn ang="16200000">
                  <a:pos x="wd2" y="hd2"/>
                </a:cxn>
              </a:cxnLst>
              <a:rect l="0" t="0" r="r" b="b"/>
              <a:pathLst>
                <a:path w="21137" h="21600" fill="norm" stroke="1" extrusionOk="0">
                  <a:moveTo>
                    <a:pt x="8645" y="0"/>
                  </a:moveTo>
                  <a:cubicBezTo>
                    <a:pt x="6917" y="2769"/>
                    <a:pt x="5189" y="5538"/>
                    <a:pt x="3893" y="7385"/>
                  </a:cubicBezTo>
                  <a:cubicBezTo>
                    <a:pt x="2597" y="9231"/>
                    <a:pt x="1733" y="10154"/>
                    <a:pt x="1013" y="11262"/>
                  </a:cubicBezTo>
                  <a:cubicBezTo>
                    <a:pt x="293" y="12369"/>
                    <a:pt x="-283" y="13662"/>
                    <a:pt x="149" y="14308"/>
                  </a:cubicBezTo>
                  <a:cubicBezTo>
                    <a:pt x="581" y="14954"/>
                    <a:pt x="2021" y="14954"/>
                    <a:pt x="4901" y="14677"/>
                  </a:cubicBezTo>
                  <a:cubicBezTo>
                    <a:pt x="7781" y="14400"/>
                    <a:pt x="12101" y="13846"/>
                    <a:pt x="14981" y="13569"/>
                  </a:cubicBezTo>
                  <a:cubicBezTo>
                    <a:pt x="17861" y="13292"/>
                    <a:pt x="19301" y="13292"/>
                    <a:pt x="20165" y="12831"/>
                  </a:cubicBezTo>
                  <a:cubicBezTo>
                    <a:pt x="21029" y="12369"/>
                    <a:pt x="21317" y="11446"/>
                    <a:pt x="21029" y="10615"/>
                  </a:cubicBezTo>
                  <a:cubicBezTo>
                    <a:pt x="20741" y="9785"/>
                    <a:pt x="19877" y="9046"/>
                    <a:pt x="18869" y="8954"/>
                  </a:cubicBezTo>
                  <a:cubicBezTo>
                    <a:pt x="17861" y="8862"/>
                    <a:pt x="16709" y="9415"/>
                    <a:pt x="15845" y="10615"/>
                  </a:cubicBezTo>
                  <a:cubicBezTo>
                    <a:pt x="14981" y="11815"/>
                    <a:pt x="14405" y="13662"/>
                    <a:pt x="14117" y="15323"/>
                  </a:cubicBezTo>
                  <a:cubicBezTo>
                    <a:pt x="13829" y="16985"/>
                    <a:pt x="13829" y="18462"/>
                    <a:pt x="14549" y="19477"/>
                  </a:cubicBezTo>
                  <a:cubicBezTo>
                    <a:pt x="15269" y="20492"/>
                    <a:pt x="16709" y="21046"/>
                    <a:pt x="1814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4" name="Line"/>
            <p:cNvSpPr/>
            <p:nvPr/>
          </p:nvSpPr>
          <p:spPr>
            <a:xfrm>
              <a:off x="3301852" y="2506602"/>
              <a:ext cx="301591" cy="324555"/>
            </a:xfrm>
            <a:custGeom>
              <a:avLst/>
              <a:gdLst/>
              <a:ahLst/>
              <a:cxnLst>
                <a:cxn ang="0">
                  <a:pos x="wd2" y="hd2"/>
                </a:cxn>
                <a:cxn ang="5400000">
                  <a:pos x="wd2" y="hd2"/>
                </a:cxn>
                <a:cxn ang="10800000">
                  <a:pos x="wd2" y="hd2"/>
                </a:cxn>
                <a:cxn ang="16200000">
                  <a:pos x="wd2" y="hd2"/>
                </a:cxn>
              </a:cxnLst>
              <a:rect l="0" t="0" r="r" b="b"/>
              <a:pathLst>
                <a:path w="20953" h="21222" fill="norm" stroke="1" extrusionOk="0">
                  <a:moveTo>
                    <a:pt x="15862" y="5718"/>
                  </a:moveTo>
                  <a:cubicBezTo>
                    <a:pt x="15525" y="4129"/>
                    <a:pt x="15188" y="2541"/>
                    <a:pt x="14175" y="1747"/>
                  </a:cubicBezTo>
                  <a:cubicBezTo>
                    <a:pt x="13163" y="953"/>
                    <a:pt x="11475" y="953"/>
                    <a:pt x="9112" y="2541"/>
                  </a:cubicBezTo>
                  <a:cubicBezTo>
                    <a:pt x="6750" y="4129"/>
                    <a:pt x="3712" y="7306"/>
                    <a:pt x="2025" y="9847"/>
                  </a:cubicBezTo>
                  <a:cubicBezTo>
                    <a:pt x="337" y="12388"/>
                    <a:pt x="0" y="14294"/>
                    <a:pt x="0" y="16041"/>
                  </a:cubicBezTo>
                  <a:cubicBezTo>
                    <a:pt x="0" y="17788"/>
                    <a:pt x="337" y="19376"/>
                    <a:pt x="2362" y="20329"/>
                  </a:cubicBezTo>
                  <a:cubicBezTo>
                    <a:pt x="4387" y="21282"/>
                    <a:pt x="8100" y="21600"/>
                    <a:pt x="11644" y="20647"/>
                  </a:cubicBezTo>
                  <a:cubicBezTo>
                    <a:pt x="15188" y="19694"/>
                    <a:pt x="18562" y="17471"/>
                    <a:pt x="20081" y="14453"/>
                  </a:cubicBezTo>
                  <a:cubicBezTo>
                    <a:pt x="21600" y="11435"/>
                    <a:pt x="21263" y="7624"/>
                    <a:pt x="18056" y="5082"/>
                  </a:cubicBezTo>
                  <a:cubicBezTo>
                    <a:pt x="14850" y="2541"/>
                    <a:pt x="8775" y="1271"/>
                    <a:pt x="27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879" name="Drawing"/>
          <p:cNvGrpSpPr/>
          <p:nvPr/>
        </p:nvGrpSpPr>
        <p:grpSpPr>
          <a:xfrm>
            <a:off x="8440869" y="4255204"/>
            <a:ext cx="13506480" cy="6966216"/>
            <a:chOff x="0" y="0"/>
            <a:chExt cx="13506478" cy="6966215"/>
          </a:xfrm>
        </p:grpSpPr>
        <p:sp>
          <p:nvSpPr>
            <p:cNvPr id="856" name="Line"/>
            <p:cNvSpPr/>
            <p:nvPr/>
          </p:nvSpPr>
          <p:spPr>
            <a:xfrm>
              <a:off x="486781" y="739285"/>
              <a:ext cx="364590" cy="337041"/>
            </a:xfrm>
            <a:custGeom>
              <a:avLst/>
              <a:gdLst/>
              <a:ahLst/>
              <a:cxnLst>
                <a:cxn ang="0">
                  <a:pos x="wd2" y="hd2"/>
                </a:cxn>
                <a:cxn ang="5400000">
                  <a:pos x="wd2" y="hd2"/>
                </a:cxn>
                <a:cxn ang="10800000">
                  <a:pos x="wd2" y="hd2"/>
                </a:cxn>
                <a:cxn ang="16200000">
                  <a:pos x="wd2" y="hd2"/>
                </a:cxn>
              </a:cxnLst>
              <a:rect l="0" t="0" r="r" b="b"/>
              <a:pathLst>
                <a:path w="20784" h="21108" fill="norm" stroke="1" extrusionOk="0">
                  <a:moveTo>
                    <a:pt x="16113" y="1172"/>
                  </a:moveTo>
                  <a:cubicBezTo>
                    <a:pt x="13344" y="564"/>
                    <a:pt x="10575" y="-45"/>
                    <a:pt x="8083" y="716"/>
                  </a:cubicBezTo>
                  <a:cubicBezTo>
                    <a:pt x="5590" y="1476"/>
                    <a:pt x="3375" y="3606"/>
                    <a:pt x="1852" y="6496"/>
                  </a:cubicBezTo>
                  <a:cubicBezTo>
                    <a:pt x="329" y="9386"/>
                    <a:pt x="-502" y="13037"/>
                    <a:pt x="329" y="15927"/>
                  </a:cubicBezTo>
                  <a:cubicBezTo>
                    <a:pt x="1160" y="18817"/>
                    <a:pt x="3652" y="20947"/>
                    <a:pt x="7113" y="21099"/>
                  </a:cubicBezTo>
                  <a:cubicBezTo>
                    <a:pt x="10575" y="21251"/>
                    <a:pt x="15006" y="19426"/>
                    <a:pt x="17636" y="16992"/>
                  </a:cubicBezTo>
                  <a:cubicBezTo>
                    <a:pt x="20267" y="14558"/>
                    <a:pt x="21098" y="11516"/>
                    <a:pt x="20683" y="8474"/>
                  </a:cubicBezTo>
                  <a:cubicBezTo>
                    <a:pt x="20267" y="5431"/>
                    <a:pt x="18606" y="2389"/>
                    <a:pt x="16806" y="1020"/>
                  </a:cubicBezTo>
                  <a:cubicBezTo>
                    <a:pt x="15006" y="-349"/>
                    <a:pt x="13067" y="-45"/>
                    <a:pt x="11129" y="2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7" name="Line"/>
            <p:cNvSpPr/>
            <p:nvPr/>
          </p:nvSpPr>
          <p:spPr>
            <a:xfrm>
              <a:off x="1070619" y="466536"/>
              <a:ext cx="19432" cy="6120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143"/>
                    <a:pt x="0" y="10286"/>
                    <a:pt x="0" y="13886"/>
                  </a:cubicBezTo>
                  <a:cubicBezTo>
                    <a:pt x="0" y="17486"/>
                    <a:pt x="10800" y="195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8" name="Line"/>
            <p:cNvSpPr/>
            <p:nvPr/>
          </p:nvSpPr>
          <p:spPr>
            <a:xfrm>
              <a:off x="1211437" y="198663"/>
              <a:ext cx="563558" cy="877662"/>
            </a:xfrm>
            <a:custGeom>
              <a:avLst/>
              <a:gdLst/>
              <a:ahLst/>
              <a:cxnLst>
                <a:cxn ang="0">
                  <a:pos x="wd2" y="hd2"/>
                </a:cxn>
                <a:cxn ang="5400000">
                  <a:pos x="wd2" y="hd2"/>
                </a:cxn>
                <a:cxn ang="10800000">
                  <a:pos x="wd2" y="hd2"/>
                </a:cxn>
                <a:cxn ang="16200000">
                  <a:pos x="wd2" y="hd2"/>
                </a:cxn>
              </a:cxnLst>
              <a:rect l="0" t="0" r="r" b="b"/>
              <a:pathLst>
                <a:path w="21418" h="21442" fill="norm" stroke="1" extrusionOk="0">
                  <a:moveTo>
                    <a:pt x="9233" y="15801"/>
                  </a:moveTo>
                  <a:cubicBezTo>
                    <a:pt x="9787" y="15327"/>
                    <a:pt x="10341" y="14852"/>
                    <a:pt x="10249" y="14436"/>
                  </a:cubicBezTo>
                  <a:cubicBezTo>
                    <a:pt x="10156" y="14021"/>
                    <a:pt x="9418" y="13665"/>
                    <a:pt x="8403" y="13487"/>
                  </a:cubicBezTo>
                  <a:cubicBezTo>
                    <a:pt x="7387" y="13309"/>
                    <a:pt x="6095" y="13309"/>
                    <a:pt x="4618" y="14080"/>
                  </a:cubicBezTo>
                  <a:cubicBezTo>
                    <a:pt x="3141" y="14852"/>
                    <a:pt x="1480" y="16395"/>
                    <a:pt x="649" y="17463"/>
                  </a:cubicBezTo>
                  <a:cubicBezTo>
                    <a:pt x="-182" y="18531"/>
                    <a:pt x="-182" y="19124"/>
                    <a:pt x="464" y="19836"/>
                  </a:cubicBezTo>
                  <a:cubicBezTo>
                    <a:pt x="1110" y="20549"/>
                    <a:pt x="2403" y="21379"/>
                    <a:pt x="4249" y="21439"/>
                  </a:cubicBezTo>
                  <a:cubicBezTo>
                    <a:pt x="6095" y="21498"/>
                    <a:pt x="8495" y="20786"/>
                    <a:pt x="10618" y="19124"/>
                  </a:cubicBezTo>
                  <a:cubicBezTo>
                    <a:pt x="12741" y="17463"/>
                    <a:pt x="14587" y="14852"/>
                    <a:pt x="15787" y="11766"/>
                  </a:cubicBezTo>
                  <a:cubicBezTo>
                    <a:pt x="16987" y="8680"/>
                    <a:pt x="17541" y="5120"/>
                    <a:pt x="17818" y="2984"/>
                  </a:cubicBezTo>
                  <a:cubicBezTo>
                    <a:pt x="18095" y="847"/>
                    <a:pt x="18095" y="135"/>
                    <a:pt x="17633" y="17"/>
                  </a:cubicBezTo>
                  <a:cubicBezTo>
                    <a:pt x="17172" y="-102"/>
                    <a:pt x="16249" y="373"/>
                    <a:pt x="15510" y="2331"/>
                  </a:cubicBezTo>
                  <a:cubicBezTo>
                    <a:pt x="14772" y="4289"/>
                    <a:pt x="14218" y="7731"/>
                    <a:pt x="13941" y="10401"/>
                  </a:cubicBezTo>
                  <a:cubicBezTo>
                    <a:pt x="13664" y="13072"/>
                    <a:pt x="13664" y="14971"/>
                    <a:pt x="14495" y="16395"/>
                  </a:cubicBezTo>
                  <a:cubicBezTo>
                    <a:pt x="15326" y="17819"/>
                    <a:pt x="16987" y="18768"/>
                    <a:pt x="18280" y="19124"/>
                  </a:cubicBezTo>
                  <a:cubicBezTo>
                    <a:pt x="19572" y="19480"/>
                    <a:pt x="20495" y="19243"/>
                    <a:pt x="21418" y="190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59" name="Line"/>
            <p:cNvSpPr/>
            <p:nvPr/>
          </p:nvSpPr>
          <p:spPr>
            <a:xfrm>
              <a:off x="2137710" y="2649971"/>
              <a:ext cx="708424" cy="662065"/>
            </a:xfrm>
            <a:custGeom>
              <a:avLst/>
              <a:gdLst/>
              <a:ahLst/>
              <a:cxnLst>
                <a:cxn ang="0">
                  <a:pos x="wd2" y="hd2"/>
                </a:cxn>
                <a:cxn ang="5400000">
                  <a:pos x="wd2" y="hd2"/>
                </a:cxn>
                <a:cxn ang="10800000">
                  <a:pos x="wd2" y="hd2"/>
                </a:cxn>
                <a:cxn ang="16200000">
                  <a:pos x="wd2" y="hd2"/>
                </a:cxn>
              </a:cxnLst>
              <a:rect l="0" t="0" r="r" b="b"/>
              <a:pathLst>
                <a:path w="21000" h="21028" fill="norm" stroke="1" extrusionOk="0">
                  <a:moveTo>
                    <a:pt x="13440" y="5173"/>
                  </a:moveTo>
                  <a:cubicBezTo>
                    <a:pt x="14016" y="4710"/>
                    <a:pt x="14592" y="4247"/>
                    <a:pt x="15024" y="3553"/>
                  </a:cubicBezTo>
                  <a:cubicBezTo>
                    <a:pt x="15456" y="2859"/>
                    <a:pt x="15744" y="1933"/>
                    <a:pt x="15240" y="1162"/>
                  </a:cubicBezTo>
                  <a:cubicBezTo>
                    <a:pt x="14736" y="390"/>
                    <a:pt x="13440" y="-227"/>
                    <a:pt x="11352" y="82"/>
                  </a:cubicBezTo>
                  <a:cubicBezTo>
                    <a:pt x="9264" y="390"/>
                    <a:pt x="6384" y="1624"/>
                    <a:pt x="4152" y="4170"/>
                  </a:cubicBezTo>
                  <a:cubicBezTo>
                    <a:pt x="1920" y="6716"/>
                    <a:pt x="336" y="10573"/>
                    <a:pt x="48" y="13504"/>
                  </a:cubicBezTo>
                  <a:cubicBezTo>
                    <a:pt x="-240" y="16436"/>
                    <a:pt x="768" y="18442"/>
                    <a:pt x="3144" y="19676"/>
                  </a:cubicBezTo>
                  <a:cubicBezTo>
                    <a:pt x="5520" y="20910"/>
                    <a:pt x="9264" y="21373"/>
                    <a:pt x="12432" y="20756"/>
                  </a:cubicBezTo>
                  <a:cubicBezTo>
                    <a:pt x="15600" y="20139"/>
                    <a:pt x="18192" y="18442"/>
                    <a:pt x="19632" y="16282"/>
                  </a:cubicBezTo>
                  <a:cubicBezTo>
                    <a:pt x="21072" y="14122"/>
                    <a:pt x="21360" y="11499"/>
                    <a:pt x="20568" y="9107"/>
                  </a:cubicBezTo>
                  <a:cubicBezTo>
                    <a:pt x="19776" y="6716"/>
                    <a:pt x="17904" y="4556"/>
                    <a:pt x="15888" y="4093"/>
                  </a:cubicBezTo>
                  <a:cubicBezTo>
                    <a:pt x="13872" y="3630"/>
                    <a:pt x="11712" y="4864"/>
                    <a:pt x="9552" y="60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0" name="Line"/>
            <p:cNvSpPr/>
            <p:nvPr/>
          </p:nvSpPr>
          <p:spPr>
            <a:xfrm>
              <a:off x="2503658" y="3177164"/>
              <a:ext cx="54949" cy="2014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1" name="Line"/>
            <p:cNvSpPr/>
            <p:nvPr/>
          </p:nvSpPr>
          <p:spPr>
            <a:xfrm>
              <a:off x="2593261" y="3774668"/>
              <a:ext cx="205358" cy="242282"/>
            </a:xfrm>
            <a:custGeom>
              <a:avLst/>
              <a:gdLst/>
              <a:ahLst/>
              <a:cxnLst>
                <a:cxn ang="0">
                  <a:pos x="wd2" y="hd2"/>
                </a:cxn>
                <a:cxn ang="5400000">
                  <a:pos x="wd2" y="hd2"/>
                </a:cxn>
                <a:cxn ang="10800000">
                  <a:pos x="wd2" y="hd2"/>
                </a:cxn>
                <a:cxn ang="16200000">
                  <a:pos x="wd2" y="hd2"/>
                </a:cxn>
              </a:cxnLst>
              <a:rect l="0" t="0" r="r" b="b"/>
              <a:pathLst>
                <a:path w="20753" h="21124" fill="norm" stroke="1" extrusionOk="0">
                  <a:moveTo>
                    <a:pt x="17454" y="0"/>
                  </a:moveTo>
                  <a:cubicBezTo>
                    <a:pt x="13036" y="1694"/>
                    <a:pt x="8617" y="3388"/>
                    <a:pt x="5426" y="5082"/>
                  </a:cubicBezTo>
                  <a:cubicBezTo>
                    <a:pt x="2236" y="6776"/>
                    <a:pt x="272" y="8471"/>
                    <a:pt x="26" y="11224"/>
                  </a:cubicBezTo>
                  <a:cubicBezTo>
                    <a:pt x="-219" y="13976"/>
                    <a:pt x="1254" y="17788"/>
                    <a:pt x="3217" y="19694"/>
                  </a:cubicBezTo>
                  <a:cubicBezTo>
                    <a:pt x="5181" y="21600"/>
                    <a:pt x="7636" y="21600"/>
                    <a:pt x="10826" y="19694"/>
                  </a:cubicBezTo>
                  <a:cubicBezTo>
                    <a:pt x="14017" y="17788"/>
                    <a:pt x="17945" y="13976"/>
                    <a:pt x="19663" y="11012"/>
                  </a:cubicBezTo>
                  <a:cubicBezTo>
                    <a:pt x="21381" y="8047"/>
                    <a:pt x="20890" y="5929"/>
                    <a:pt x="19417" y="4871"/>
                  </a:cubicBezTo>
                  <a:cubicBezTo>
                    <a:pt x="17945" y="3812"/>
                    <a:pt x="15490" y="3812"/>
                    <a:pt x="13036" y="38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2" name="Line"/>
            <p:cNvSpPr/>
            <p:nvPr/>
          </p:nvSpPr>
          <p:spPr>
            <a:xfrm>
              <a:off x="2882563" y="3672655"/>
              <a:ext cx="58294" cy="408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3" name="Line"/>
            <p:cNvSpPr/>
            <p:nvPr/>
          </p:nvSpPr>
          <p:spPr>
            <a:xfrm>
              <a:off x="3118236" y="3526923"/>
              <a:ext cx="216099" cy="553785"/>
            </a:xfrm>
            <a:custGeom>
              <a:avLst/>
              <a:gdLst/>
              <a:ahLst/>
              <a:cxnLst>
                <a:cxn ang="0">
                  <a:pos x="wd2" y="hd2"/>
                </a:cxn>
                <a:cxn ang="5400000">
                  <a:pos x="wd2" y="hd2"/>
                </a:cxn>
                <a:cxn ang="10800000">
                  <a:pos x="wd2" y="hd2"/>
                </a:cxn>
                <a:cxn ang="16200000">
                  <a:pos x="wd2" y="hd2"/>
                </a:cxn>
              </a:cxnLst>
              <a:rect l="0" t="0" r="r" b="b"/>
              <a:pathLst>
                <a:path w="21353" h="21600" fill="norm" stroke="1" extrusionOk="0">
                  <a:moveTo>
                    <a:pt x="15593" y="14779"/>
                  </a:moveTo>
                  <a:cubicBezTo>
                    <a:pt x="14153" y="14021"/>
                    <a:pt x="12713" y="13263"/>
                    <a:pt x="10793" y="12979"/>
                  </a:cubicBezTo>
                  <a:cubicBezTo>
                    <a:pt x="8873" y="12695"/>
                    <a:pt x="6473" y="12884"/>
                    <a:pt x="4553" y="13358"/>
                  </a:cubicBezTo>
                  <a:cubicBezTo>
                    <a:pt x="2633" y="13832"/>
                    <a:pt x="1193" y="14589"/>
                    <a:pt x="473" y="15821"/>
                  </a:cubicBezTo>
                  <a:cubicBezTo>
                    <a:pt x="-247" y="17053"/>
                    <a:pt x="-247" y="18758"/>
                    <a:pt x="1193" y="19611"/>
                  </a:cubicBezTo>
                  <a:cubicBezTo>
                    <a:pt x="2633" y="20463"/>
                    <a:pt x="5513" y="20463"/>
                    <a:pt x="7913" y="20179"/>
                  </a:cubicBezTo>
                  <a:cubicBezTo>
                    <a:pt x="10313" y="19895"/>
                    <a:pt x="12233" y="19326"/>
                    <a:pt x="13673" y="17053"/>
                  </a:cubicBezTo>
                  <a:cubicBezTo>
                    <a:pt x="15113" y="14779"/>
                    <a:pt x="16073" y="10800"/>
                    <a:pt x="16553" y="8053"/>
                  </a:cubicBezTo>
                  <a:cubicBezTo>
                    <a:pt x="17033" y="5305"/>
                    <a:pt x="17033" y="3789"/>
                    <a:pt x="16793" y="2463"/>
                  </a:cubicBezTo>
                  <a:cubicBezTo>
                    <a:pt x="16553" y="1137"/>
                    <a:pt x="16073" y="0"/>
                    <a:pt x="15593" y="0"/>
                  </a:cubicBezTo>
                  <a:cubicBezTo>
                    <a:pt x="15113" y="0"/>
                    <a:pt x="14633" y="1137"/>
                    <a:pt x="14873" y="4358"/>
                  </a:cubicBezTo>
                  <a:cubicBezTo>
                    <a:pt x="15113" y="7579"/>
                    <a:pt x="16073" y="12884"/>
                    <a:pt x="17273" y="16105"/>
                  </a:cubicBezTo>
                  <a:cubicBezTo>
                    <a:pt x="18473" y="19326"/>
                    <a:pt x="19913" y="20463"/>
                    <a:pt x="2135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4" name="Line"/>
            <p:cNvSpPr/>
            <p:nvPr/>
          </p:nvSpPr>
          <p:spPr>
            <a:xfrm>
              <a:off x="3625800" y="3016858"/>
              <a:ext cx="23317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65" name="Line"/>
            <p:cNvSpPr/>
            <p:nvPr/>
          </p:nvSpPr>
          <p:spPr>
            <a:xfrm>
              <a:off x="3654947" y="3191737"/>
              <a:ext cx="21860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66" name="Line"/>
            <p:cNvSpPr/>
            <p:nvPr/>
          </p:nvSpPr>
          <p:spPr>
            <a:xfrm>
              <a:off x="4336387" y="2943992"/>
              <a:ext cx="351100" cy="553785"/>
            </a:xfrm>
            <a:custGeom>
              <a:avLst/>
              <a:gdLst/>
              <a:ahLst/>
              <a:cxnLst>
                <a:cxn ang="0">
                  <a:pos x="wd2" y="hd2"/>
                </a:cxn>
                <a:cxn ang="5400000">
                  <a:pos x="wd2" y="hd2"/>
                </a:cxn>
                <a:cxn ang="10800000">
                  <a:pos x="wd2" y="hd2"/>
                </a:cxn>
                <a:cxn ang="16200000">
                  <a:pos x="wd2" y="hd2"/>
                </a:cxn>
              </a:cxnLst>
              <a:rect l="0" t="0" r="r" b="b"/>
              <a:pathLst>
                <a:path w="21097" h="21600" fill="norm" stroke="1" extrusionOk="0">
                  <a:moveTo>
                    <a:pt x="8092" y="0"/>
                  </a:moveTo>
                  <a:cubicBezTo>
                    <a:pt x="6049" y="2653"/>
                    <a:pt x="4005" y="5305"/>
                    <a:pt x="2692" y="7200"/>
                  </a:cubicBezTo>
                  <a:cubicBezTo>
                    <a:pt x="1378" y="9095"/>
                    <a:pt x="795" y="10232"/>
                    <a:pt x="357" y="11463"/>
                  </a:cubicBezTo>
                  <a:cubicBezTo>
                    <a:pt x="-81" y="12695"/>
                    <a:pt x="-373" y="14021"/>
                    <a:pt x="1086" y="14684"/>
                  </a:cubicBezTo>
                  <a:cubicBezTo>
                    <a:pt x="2546" y="15347"/>
                    <a:pt x="5757" y="15347"/>
                    <a:pt x="8968" y="14968"/>
                  </a:cubicBezTo>
                  <a:cubicBezTo>
                    <a:pt x="12178" y="14589"/>
                    <a:pt x="15389" y="13832"/>
                    <a:pt x="17578" y="13168"/>
                  </a:cubicBezTo>
                  <a:cubicBezTo>
                    <a:pt x="19768" y="12505"/>
                    <a:pt x="20935" y="11937"/>
                    <a:pt x="21081" y="11274"/>
                  </a:cubicBezTo>
                  <a:cubicBezTo>
                    <a:pt x="21227" y="10611"/>
                    <a:pt x="20351" y="9853"/>
                    <a:pt x="19330" y="9853"/>
                  </a:cubicBezTo>
                  <a:cubicBezTo>
                    <a:pt x="18308" y="9853"/>
                    <a:pt x="17141" y="10611"/>
                    <a:pt x="16119" y="12221"/>
                  </a:cubicBezTo>
                  <a:cubicBezTo>
                    <a:pt x="15097" y="13832"/>
                    <a:pt x="14222" y="16295"/>
                    <a:pt x="13930" y="18000"/>
                  </a:cubicBezTo>
                  <a:cubicBezTo>
                    <a:pt x="13638" y="19705"/>
                    <a:pt x="13930" y="20653"/>
                    <a:pt x="1422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7" name="Line"/>
            <p:cNvSpPr/>
            <p:nvPr/>
          </p:nvSpPr>
          <p:spPr>
            <a:xfrm>
              <a:off x="4811677" y="3085033"/>
              <a:ext cx="273464" cy="289440"/>
            </a:xfrm>
            <a:custGeom>
              <a:avLst/>
              <a:gdLst/>
              <a:ahLst/>
              <a:cxnLst>
                <a:cxn ang="0">
                  <a:pos x="wd2" y="hd2"/>
                </a:cxn>
                <a:cxn ang="5400000">
                  <a:pos x="wd2" y="hd2"/>
                </a:cxn>
                <a:cxn ang="10800000">
                  <a:pos x="wd2" y="hd2"/>
                </a:cxn>
                <a:cxn ang="16200000">
                  <a:pos x="wd2" y="hd2"/>
                </a:cxn>
              </a:cxnLst>
              <a:rect l="0" t="0" r="r" b="b"/>
              <a:pathLst>
                <a:path w="20609" h="20758" fill="norm" stroke="1" extrusionOk="0">
                  <a:moveTo>
                    <a:pt x="14966" y="4517"/>
                  </a:moveTo>
                  <a:cubicBezTo>
                    <a:pt x="13502" y="2775"/>
                    <a:pt x="12037" y="1034"/>
                    <a:pt x="10390" y="337"/>
                  </a:cubicBezTo>
                  <a:cubicBezTo>
                    <a:pt x="8743" y="-360"/>
                    <a:pt x="6912" y="-12"/>
                    <a:pt x="4898" y="1730"/>
                  </a:cubicBezTo>
                  <a:cubicBezTo>
                    <a:pt x="2885" y="3472"/>
                    <a:pt x="688" y="6608"/>
                    <a:pt x="139" y="9743"/>
                  </a:cubicBezTo>
                  <a:cubicBezTo>
                    <a:pt x="-410" y="12879"/>
                    <a:pt x="688" y="16014"/>
                    <a:pt x="3068" y="18105"/>
                  </a:cubicBezTo>
                  <a:cubicBezTo>
                    <a:pt x="5448" y="20195"/>
                    <a:pt x="9109" y="21240"/>
                    <a:pt x="12404" y="20543"/>
                  </a:cubicBezTo>
                  <a:cubicBezTo>
                    <a:pt x="15698" y="19846"/>
                    <a:pt x="18627" y="17408"/>
                    <a:pt x="19909" y="14272"/>
                  </a:cubicBezTo>
                  <a:cubicBezTo>
                    <a:pt x="21190" y="11137"/>
                    <a:pt x="20824" y="7305"/>
                    <a:pt x="17895" y="4866"/>
                  </a:cubicBezTo>
                  <a:cubicBezTo>
                    <a:pt x="14966" y="2427"/>
                    <a:pt x="9475" y="1382"/>
                    <a:pt x="3983" y="3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8" name="Line"/>
            <p:cNvSpPr/>
            <p:nvPr/>
          </p:nvSpPr>
          <p:spPr>
            <a:xfrm>
              <a:off x="5578618" y="743428"/>
              <a:ext cx="247747" cy="6208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271" y="592"/>
                    <a:pt x="2541" y="1183"/>
                    <a:pt x="3812" y="1749"/>
                  </a:cubicBezTo>
                  <a:cubicBezTo>
                    <a:pt x="5082" y="2315"/>
                    <a:pt x="6353" y="2856"/>
                    <a:pt x="7200" y="3431"/>
                  </a:cubicBezTo>
                  <a:cubicBezTo>
                    <a:pt x="8047" y="4006"/>
                    <a:pt x="8471" y="4614"/>
                    <a:pt x="8682" y="5282"/>
                  </a:cubicBezTo>
                  <a:cubicBezTo>
                    <a:pt x="8894" y="5949"/>
                    <a:pt x="8894" y="6676"/>
                    <a:pt x="9318" y="7352"/>
                  </a:cubicBezTo>
                  <a:cubicBezTo>
                    <a:pt x="9741" y="8028"/>
                    <a:pt x="10588" y="8654"/>
                    <a:pt x="11223" y="9245"/>
                  </a:cubicBezTo>
                  <a:cubicBezTo>
                    <a:pt x="11859" y="9837"/>
                    <a:pt x="12282" y="10394"/>
                    <a:pt x="12706" y="10952"/>
                  </a:cubicBezTo>
                  <a:cubicBezTo>
                    <a:pt x="13129" y="11510"/>
                    <a:pt x="13553" y="12068"/>
                    <a:pt x="13341" y="12575"/>
                  </a:cubicBezTo>
                  <a:cubicBezTo>
                    <a:pt x="13129" y="13082"/>
                    <a:pt x="12282" y="13538"/>
                    <a:pt x="11435" y="14003"/>
                  </a:cubicBezTo>
                  <a:cubicBezTo>
                    <a:pt x="10588" y="14468"/>
                    <a:pt x="9741" y="14941"/>
                    <a:pt x="9529" y="15448"/>
                  </a:cubicBezTo>
                  <a:cubicBezTo>
                    <a:pt x="9318" y="15955"/>
                    <a:pt x="9741" y="16496"/>
                    <a:pt x="10376" y="17062"/>
                  </a:cubicBezTo>
                  <a:cubicBezTo>
                    <a:pt x="11012" y="17628"/>
                    <a:pt x="11859" y="18220"/>
                    <a:pt x="12706" y="18701"/>
                  </a:cubicBezTo>
                  <a:cubicBezTo>
                    <a:pt x="13553" y="19183"/>
                    <a:pt x="14400" y="19555"/>
                    <a:pt x="15247" y="19910"/>
                  </a:cubicBezTo>
                  <a:cubicBezTo>
                    <a:pt x="16094" y="20265"/>
                    <a:pt x="16941" y="20603"/>
                    <a:pt x="18000" y="20882"/>
                  </a:cubicBezTo>
                  <a:cubicBezTo>
                    <a:pt x="19059" y="21161"/>
                    <a:pt x="20329" y="2138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69" name="Line"/>
            <p:cNvSpPr/>
            <p:nvPr/>
          </p:nvSpPr>
          <p:spPr>
            <a:xfrm>
              <a:off x="6977652" y="2418200"/>
              <a:ext cx="311155" cy="1018413"/>
            </a:xfrm>
            <a:custGeom>
              <a:avLst/>
              <a:gdLst/>
              <a:ahLst/>
              <a:cxnLst>
                <a:cxn ang="0">
                  <a:pos x="wd2" y="hd2"/>
                </a:cxn>
                <a:cxn ang="5400000">
                  <a:pos x="wd2" y="hd2"/>
                </a:cxn>
                <a:cxn ang="10800000">
                  <a:pos x="wd2" y="hd2"/>
                </a:cxn>
                <a:cxn ang="16200000">
                  <a:pos x="wd2" y="hd2"/>
                </a:cxn>
              </a:cxnLst>
              <a:rect l="0" t="0" r="r" b="b"/>
              <a:pathLst>
                <a:path w="20963" h="21360" fill="norm" stroke="1" extrusionOk="0">
                  <a:moveTo>
                    <a:pt x="0" y="7360"/>
                  </a:moveTo>
                  <a:cubicBezTo>
                    <a:pt x="982" y="9194"/>
                    <a:pt x="1964" y="11028"/>
                    <a:pt x="2455" y="13014"/>
                  </a:cubicBezTo>
                  <a:cubicBezTo>
                    <a:pt x="2945" y="15001"/>
                    <a:pt x="2945" y="17141"/>
                    <a:pt x="2945" y="18669"/>
                  </a:cubicBezTo>
                  <a:cubicBezTo>
                    <a:pt x="2945" y="20197"/>
                    <a:pt x="2945" y="21114"/>
                    <a:pt x="2618" y="21318"/>
                  </a:cubicBezTo>
                  <a:cubicBezTo>
                    <a:pt x="2291" y="21522"/>
                    <a:pt x="1636" y="21013"/>
                    <a:pt x="1309" y="19026"/>
                  </a:cubicBezTo>
                  <a:cubicBezTo>
                    <a:pt x="982" y="17039"/>
                    <a:pt x="982" y="13575"/>
                    <a:pt x="982" y="10569"/>
                  </a:cubicBezTo>
                  <a:cubicBezTo>
                    <a:pt x="982" y="7564"/>
                    <a:pt x="982" y="5016"/>
                    <a:pt x="982" y="3488"/>
                  </a:cubicBezTo>
                  <a:cubicBezTo>
                    <a:pt x="982" y="1960"/>
                    <a:pt x="982" y="1450"/>
                    <a:pt x="1473" y="992"/>
                  </a:cubicBezTo>
                  <a:cubicBezTo>
                    <a:pt x="1964" y="533"/>
                    <a:pt x="2945" y="126"/>
                    <a:pt x="4255" y="24"/>
                  </a:cubicBezTo>
                  <a:cubicBezTo>
                    <a:pt x="5564" y="-78"/>
                    <a:pt x="7200" y="126"/>
                    <a:pt x="10145" y="941"/>
                  </a:cubicBezTo>
                  <a:cubicBezTo>
                    <a:pt x="13091" y="1756"/>
                    <a:pt x="17345" y="3182"/>
                    <a:pt x="19473" y="4303"/>
                  </a:cubicBezTo>
                  <a:cubicBezTo>
                    <a:pt x="21600" y="5424"/>
                    <a:pt x="21600" y="6239"/>
                    <a:pt x="18491" y="7258"/>
                  </a:cubicBezTo>
                  <a:cubicBezTo>
                    <a:pt x="15382" y="8277"/>
                    <a:pt x="9164" y="9499"/>
                    <a:pt x="2945" y="10722"/>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0" name="Line"/>
            <p:cNvSpPr/>
            <p:nvPr/>
          </p:nvSpPr>
          <p:spPr>
            <a:xfrm>
              <a:off x="7298264" y="3424910"/>
              <a:ext cx="189454" cy="2331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08" y="4500"/>
                    <a:pt x="2215" y="9000"/>
                    <a:pt x="2769" y="12600"/>
                  </a:cubicBezTo>
                  <a:cubicBezTo>
                    <a:pt x="3323" y="16200"/>
                    <a:pt x="3323" y="18900"/>
                    <a:pt x="3600" y="18900"/>
                  </a:cubicBezTo>
                  <a:cubicBezTo>
                    <a:pt x="3877" y="18900"/>
                    <a:pt x="4431" y="16200"/>
                    <a:pt x="5538" y="13275"/>
                  </a:cubicBezTo>
                  <a:cubicBezTo>
                    <a:pt x="6646" y="10350"/>
                    <a:pt x="8308" y="7200"/>
                    <a:pt x="9969" y="4725"/>
                  </a:cubicBezTo>
                  <a:cubicBezTo>
                    <a:pt x="11631" y="2250"/>
                    <a:pt x="13292" y="450"/>
                    <a:pt x="14400" y="675"/>
                  </a:cubicBezTo>
                  <a:cubicBezTo>
                    <a:pt x="15508" y="900"/>
                    <a:pt x="16062" y="3150"/>
                    <a:pt x="17169" y="6975"/>
                  </a:cubicBezTo>
                  <a:cubicBezTo>
                    <a:pt x="18277" y="10800"/>
                    <a:pt x="19938" y="16200"/>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1" name="Line"/>
            <p:cNvSpPr/>
            <p:nvPr/>
          </p:nvSpPr>
          <p:spPr>
            <a:xfrm>
              <a:off x="7637377" y="3370184"/>
              <a:ext cx="243820" cy="334425"/>
            </a:xfrm>
            <a:custGeom>
              <a:avLst/>
              <a:gdLst/>
              <a:ahLst/>
              <a:cxnLst>
                <a:cxn ang="0">
                  <a:pos x="wd2" y="hd2"/>
                </a:cxn>
                <a:cxn ang="5400000">
                  <a:pos x="wd2" y="hd2"/>
                </a:cxn>
                <a:cxn ang="10800000">
                  <a:pos x="wd2" y="hd2"/>
                </a:cxn>
                <a:cxn ang="16200000">
                  <a:pos x="wd2" y="hd2"/>
                </a:cxn>
              </a:cxnLst>
              <a:rect l="0" t="0" r="r" b="b"/>
              <a:pathLst>
                <a:path w="21258" h="21243" fill="norm" stroke="1" extrusionOk="0">
                  <a:moveTo>
                    <a:pt x="928" y="7179"/>
                  </a:moveTo>
                  <a:cubicBezTo>
                    <a:pt x="2623" y="8104"/>
                    <a:pt x="4317" y="9030"/>
                    <a:pt x="6223" y="9184"/>
                  </a:cubicBezTo>
                  <a:cubicBezTo>
                    <a:pt x="8129" y="9339"/>
                    <a:pt x="10246" y="8722"/>
                    <a:pt x="11940" y="7796"/>
                  </a:cubicBezTo>
                  <a:cubicBezTo>
                    <a:pt x="13634" y="6870"/>
                    <a:pt x="14905" y="5636"/>
                    <a:pt x="15752" y="4247"/>
                  </a:cubicBezTo>
                  <a:cubicBezTo>
                    <a:pt x="16599" y="2859"/>
                    <a:pt x="17023" y="1316"/>
                    <a:pt x="16176" y="544"/>
                  </a:cubicBezTo>
                  <a:cubicBezTo>
                    <a:pt x="15329" y="-227"/>
                    <a:pt x="13211" y="-227"/>
                    <a:pt x="10670" y="853"/>
                  </a:cubicBezTo>
                  <a:cubicBezTo>
                    <a:pt x="8129" y="1933"/>
                    <a:pt x="5164" y="4093"/>
                    <a:pt x="3046" y="7333"/>
                  </a:cubicBezTo>
                  <a:cubicBezTo>
                    <a:pt x="929" y="10573"/>
                    <a:pt x="-342" y="14893"/>
                    <a:pt x="82" y="17516"/>
                  </a:cubicBezTo>
                  <a:cubicBezTo>
                    <a:pt x="505" y="20139"/>
                    <a:pt x="2623" y="21064"/>
                    <a:pt x="6434" y="21219"/>
                  </a:cubicBezTo>
                  <a:cubicBezTo>
                    <a:pt x="10246" y="21373"/>
                    <a:pt x="15752" y="20756"/>
                    <a:pt x="21258" y="20139"/>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2" name="Line"/>
            <p:cNvSpPr/>
            <p:nvPr/>
          </p:nvSpPr>
          <p:spPr>
            <a:xfrm>
              <a:off x="7904489" y="3366617"/>
              <a:ext cx="489341" cy="337989"/>
            </a:xfrm>
            <a:custGeom>
              <a:avLst/>
              <a:gdLst/>
              <a:ahLst/>
              <a:cxnLst>
                <a:cxn ang="0">
                  <a:pos x="wd2" y="hd2"/>
                </a:cxn>
                <a:cxn ang="5400000">
                  <a:pos x="wd2" y="hd2"/>
                </a:cxn>
                <a:cxn ang="10800000">
                  <a:pos x="wd2" y="hd2"/>
                </a:cxn>
                <a:cxn ang="16200000">
                  <a:pos x="wd2" y="hd2"/>
                </a:cxn>
              </a:cxnLst>
              <a:rect l="0" t="0" r="r" b="b"/>
              <a:pathLst>
                <a:path w="21125" h="21470" fill="norm" stroke="1" extrusionOk="0">
                  <a:moveTo>
                    <a:pt x="5915" y="4629"/>
                  </a:moveTo>
                  <a:cubicBezTo>
                    <a:pt x="4866" y="4629"/>
                    <a:pt x="3817" y="4629"/>
                    <a:pt x="2874" y="6171"/>
                  </a:cubicBezTo>
                  <a:cubicBezTo>
                    <a:pt x="1930" y="7714"/>
                    <a:pt x="1091" y="10800"/>
                    <a:pt x="567" y="13269"/>
                  </a:cubicBezTo>
                  <a:cubicBezTo>
                    <a:pt x="43" y="15737"/>
                    <a:pt x="-167" y="17589"/>
                    <a:pt x="148" y="18977"/>
                  </a:cubicBezTo>
                  <a:cubicBezTo>
                    <a:pt x="462" y="20366"/>
                    <a:pt x="1301" y="21291"/>
                    <a:pt x="2245" y="21446"/>
                  </a:cubicBezTo>
                  <a:cubicBezTo>
                    <a:pt x="3188" y="21600"/>
                    <a:pt x="4237" y="20983"/>
                    <a:pt x="5181" y="20211"/>
                  </a:cubicBezTo>
                  <a:cubicBezTo>
                    <a:pt x="6124" y="19440"/>
                    <a:pt x="6963" y="18514"/>
                    <a:pt x="7697" y="17280"/>
                  </a:cubicBezTo>
                  <a:cubicBezTo>
                    <a:pt x="8431" y="16046"/>
                    <a:pt x="9060" y="14503"/>
                    <a:pt x="10528" y="14503"/>
                  </a:cubicBezTo>
                  <a:cubicBezTo>
                    <a:pt x="11996" y="14503"/>
                    <a:pt x="14303" y="16046"/>
                    <a:pt x="15981" y="16817"/>
                  </a:cubicBezTo>
                  <a:cubicBezTo>
                    <a:pt x="17658" y="17589"/>
                    <a:pt x="18707" y="17589"/>
                    <a:pt x="19650" y="16200"/>
                  </a:cubicBezTo>
                  <a:cubicBezTo>
                    <a:pt x="20594" y="14811"/>
                    <a:pt x="21433" y="12034"/>
                    <a:pt x="21014" y="9257"/>
                  </a:cubicBezTo>
                  <a:cubicBezTo>
                    <a:pt x="20594" y="6480"/>
                    <a:pt x="18917" y="3703"/>
                    <a:pt x="17553" y="2160"/>
                  </a:cubicBezTo>
                  <a:cubicBezTo>
                    <a:pt x="16190" y="617"/>
                    <a:pt x="15142" y="309"/>
                    <a:pt x="14093"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3" name="Line"/>
            <p:cNvSpPr/>
            <p:nvPr/>
          </p:nvSpPr>
          <p:spPr>
            <a:xfrm>
              <a:off x="8828459" y="2754539"/>
              <a:ext cx="262319" cy="1"/>
            </a:xfrm>
            <a:prstGeom prst="ellipse">
              <a:avLst/>
            </a:prstGeom>
            <a:noFill/>
            <a:ln w="88900" cap="rnd">
              <a:solidFill>
                <a:srgbClr val="BE38F3"/>
              </a:solidFill>
              <a:prstDash val="solid"/>
              <a:round/>
            </a:ln>
            <a:effectLst/>
          </p:spPr>
          <p:txBody>
            <a:bodyPr wrap="square" lIns="45718" tIns="45718" rIns="45718" bIns="45718" numCol="1" anchor="t">
              <a:noAutofit/>
            </a:bodyPr>
            <a:lstStyle/>
            <a:p>
              <a:pPr/>
            </a:p>
          </p:txBody>
        </p:sp>
        <p:sp>
          <p:nvSpPr>
            <p:cNvPr id="874" name="Line"/>
            <p:cNvSpPr/>
            <p:nvPr/>
          </p:nvSpPr>
          <p:spPr>
            <a:xfrm>
              <a:off x="8872178" y="2871125"/>
              <a:ext cx="30604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5" name="Line"/>
            <p:cNvSpPr/>
            <p:nvPr/>
          </p:nvSpPr>
          <p:spPr>
            <a:xfrm>
              <a:off x="9583480" y="2327057"/>
              <a:ext cx="273013" cy="558643"/>
            </a:xfrm>
            <a:custGeom>
              <a:avLst/>
              <a:gdLst/>
              <a:ahLst/>
              <a:cxnLst>
                <a:cxn ang="0">
                  <a:pos x="wd2" y="hd2"/>
                </a:cxn>
                <a:cxn ang="5400000">
                  <a:pos x="wd2" y="hd2"/>
                </a:cxn>
                <a:cxn ang="10800000">
                  <a:pos x="wd2" y="hd2"/>
                </a:cxn>
                <a:cxn ang="16200000">
                  <a:pos x="wd2" y="hd2"/>
                </a:cxn>
              </a:cxnLst>
              <a:rect l="0" t="0" r="r" b="b"/>
              <a:pathLst>
                <a:path w="21297" h="21600" fill="norm" stroke="1" extrusionOk="0">
                  <a:moveTo>
                    <a:pt x="7039" y="1878"/>
                  </a:moveTo>
                  <a:cubicBezTo>
                    <a:pt x="8934" y="939"/>
                    <a:pt x="10829" y="0"/>
                    <a:pt x="11586" y="0"/>
                  </a:cubicBezTo>
                  <a:cubicBezTo>
                    <a:pt x="12344" y="0"/>
                    <a:pt x="11965" y="939"/>
                    <a:pt x="10071" y="3005"/>
                  </a:cubicBezTo>
                  <a:cubicBezTo>
                    <a:pt x="8176" y="5071"/>
                    <a:pt x="4765" y="8264"/>
                    <a:pt x="2681" y="10330"/>
                  </a:cubicBezTo>
                  <a:cubicBezTo>
                    <a:pt x="597" y="12397"/>
                    <a:pt x="-161" y="13336"/>
                    <a:pt x="28" y="14181"/>
                  </a:cubicBezTo>
                  <a:cubicBezTo>
                    <a:pt x="218" y="15026"/>
                    <a:pt x="1355" y="15777"/>
                    <a:pt x="3818" y="16059"/>
                  </a:cubicBezTo>
                  <a:cubicBezTo>
                    <a:pt x="6281" y="16341"/>
                    <a:pt x="10071" y="16153"/>
                    <a:pt x="12913" y="15965"/>
                  </a:cubicBezTo>
                  <a:cubicBezTo>
                    <a:pt x="15755" y="15777"/>
                    <a:pt x="17650" y="15590"/>
                    <a:pt x="18976" y="14932"/>
                  </a:cubicBezTo>
                  <a:cubicBezTo>
                    <a:pt x="20302" y="14275"/>
                    <a:pt x="21060" y="13148"/>
                    <a:pt x="21250" y="12115"/>
                  </a:cubicBezTo>
                  <a:cubicBezTo>
                    <a:pt x="21439" y="11082"/>
                    <a:pt x="21060" y="10143"/>
                    <a:pt x="20302" y="10049"/>
                  </a:cubicBezTo>
                  <a:cubicBezTo>
                    <a:pt x="19544" y="9955"/>
                    <a:pt x="18407" y="10706"/>
                    <a:pt x="17271" y="12303"/>
                  </a:cubicBezTo>
                  <a:cubicBezTo>
                    <a:pt x="16134" y="13899"/>
                    <a:pt x="14997" y="16341"/>
                    <a:pt x="14807" y="18031"/>
                  </a:cubicBezTo>
                  <a:cubicBezTo>
                    <a:pt x="14618" y="19722"/>
                    <a:pt x="15376" y="20661"/>
                    <a:pt x="16134"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6" name="Line"/>
            <p:cNvSpPr/>
            <p:nvPr/>
          </p:nvSpPr>
          <p:spPr>
            <a:xfrm>
              <a:off x="9950637" y="2477647"/>
              <a:ext cx="272951" cy="480919"/>
            </a:xfrm>
            <a:custGeom>
              <a:avLst/>
              <a:gdLst/>
              <a:ahLst/>
              <a:cxnLst>
                <a:cxn ang="0">
                  <a:pos x="wd2" y="hd2"/>
                </a:cxn>
                <a:cxn ang="5400000">
                  <a:pos x="wd2" y="hd2"/>
                </a:cxn>
                <a:cxn ang="10800000">
                  <a:pos x="wd2" y="hd2"/>
                </a:cxn>
                <a:cxn ang="16200000">
                  <a:pos x="wd2" y="hd2"/>
                </a:cxn>
              </a:cxnLst>
              <a:rect l="0" t="0" r="r" b="b"/>
              <a:pathLst>
                <a:path w="20925" h="21600" fill="norm" stroke="1" extrusionOk="0">
                  <a:moveTo>
                    <a:pt x="8935" y="0"/>
                  </a:moveTo>
                  <a:cubicBezTo>
                    <a:pt x="6328" y="3273"/>
                    <a:pt x="3722" y="6545"/>
                    <a:pt x="2046" y="8836"/>
                  </a:cubicBezTo>
                  <a:cubicBezTo>
                    <a:pt x="370" y="11127"/>
                    <a:pt x="-375" y="12436"/>
                    <a:pt x="184" y="13200"/>
                  </a:cubicBezTo>
                  <a:cubicBezTo>
                    <a:pt x="742" y="13964"/>
                    <a:pt x="2604" y="14182"/>
                    <a:pt x="5584" y="14073"/>
                  </a:cubicBezTo>
                  <a:cubicBezTo>
                    <a:pt x="8563" y="13964"/>
                    <a:pt x="12659" y="13527"/>
                    <a:pt x="15639" y="12545"/>
                  </a:cubicBezTo>
                  <a:cubicBezTo>
                    <a:pt x="18618" y="11564"/>
                    <a:pt x="20480" y="10036"/>
                    <a:pt x="20853" y="9709"/>
                  </a:cubicBezTo>
                  <a:cubicBezTo>
                    <a:pt x="21225" y="9382"/>
                    <a:pt x="20108" y="10255"/>
                    <a:pt x="18991" y="12436"/>
                  </a:cubicBezTo>
                  <a:cubicBezTo>
                    <a:pt x="17873" y="14618"/>
                    <a:pt x="16756" y="18109"/>
                    <a:pt x="15639"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77" name="Line"/>
            <p:cNvSpPr/>
            <p:nvPr/>
          </p:nvSpPr>
          <p:spPr>
            <a:xfrm>
              <a:off x="10836771" y="3891254"/>
              <a:ext cx="2669708" cy="3074962"/>
            </a:xfrm>
            <a:custGeom>
              <a:avLst/>
              <a:gdLst/>
              <a:ahLst/>
              <a:cxnLst>
                <a:cxn ang="0">
                  <a:pos x="wd2" y="hd2"/>
                </a:cxn>
                <a:cxn ang="5400000">
                  <a:pos x="wd2" y="hd2"/>
                </a:cxn>
                <a:cxn ang="10800000">
                  <a:pos x="wd2" y="hd2"/>
                </a:cxn>
                <a:cxn ang="16200000">
                  <a:pos x="wd2" y="hd2"/>
                </a:cxn>
              </a:cxnLst>
              <a:rect l="0" t="0" r="r" b="b"/>
              <a:pathLst>
                <a:path w="21583" h="21600" fill="norm" stroke="1" extrusionOk="0">
                  <a:moveTo>
                    <a:pt x="21583" y="0"/>
                  </a:moveTo>
                  <a:cubicBezTo>
                    <a:pt x="21033" y="717"/>
                    <a:pt x="20483" y="1433"/>
                    <a:pt x="19855" y="2337"/>
                  </a:cubicBezTo>
                  <a:cubicBezTo>
                    <a:pt x="19227" y="3242"/>
                    <a:pt x="18520" y="4334"/>
                    <a:pt x="17813" y="5391"/>
                  </a:cubicBezTo>
                  <a:cubicBezTo>
                    <a:pt x="17106" y="6449"/>
                    <a:pt x="16399" y="7473"/>
                    <a:pt x="15653" y="8428"/>
                  </a:cubicBezTo>
                  <a:cubicBezTo>
                    <a:pt x="14907" y="9384"/>
                    <a:pt x="14121" y="10271"/>
                    <a:pt x="13277" y="11158"/>
                  </a:cubicBezTo>
                  <a:cubicBezTo>
                    <a:pt x="12432" y="12045"/>
                    <a:pt x="11529" y="12933"/>
                    <a:pt x="10567" y="13820"/>
                  </a:cubicBezTo>
                  <a:cubicBezTo>
                    <a:pt x="9605" y="14707"/>
                    <a:pt x="8584" y="15594"/>
                    <a:pt x="7739" y="16311"/>
                  </a:cubicBezTo>
                  <a:cubicBezTo>
                    <a:pt x="6895" y="17027"/>
                    <a:pt x="6227" y="17573"/>
                    <a:pt x="5442" y="18136"/>
                  </a:cubicBezTo>
                  <a:cubicBezTo>
                    <a:pt x="4656" y="18700"/>
                    <a:pt x="3753" y="19280"/>
                    <a:pt x="3046" y="19689"/>
                  </a:cubicBezTo>
                  <a:cubicBezTo>
                    <a:pt x="2339" y="20099"/>
                    <a:pt x="1829" y="20337"/>
                    <a:pt x="1475" y="20474"/>
                  </a:cubicBezTo>
                  <a:cubicBezTo>
                    <a:pt x="1122" y="20610"/>
                    <a:pt x="926" y="20645"/>
                    <a:pt x="729" y="20662"/>
                  </a:cubicBezTo>
                  <a:cubicBezTo>
                    <a:pt x="533" y="20679"/>
                    <a:pt x="336" y="20679"/>
                    <a:pt x="199" y="20576"/>
                  </a:cubicBezTo>
                  <a:cubicBezTo>
                    <a:pt x="62" y="20474"/>
                    <a:pt x="-17" y="20269"/>
                    <a:pt x="3" y="20099"/>
                  </a:cubicBezTo>
                  <a:cubicBezTo>
                    <a:pt x="22" y="19928"/>
                    <a:pt x="140" y="19791"/>
                    <a:pt x="336" y="19467"/>
                  </a:cubicBezTo>
                  <a:cubicBezTo>
                    <a:pt x="533" y="19143"/>
                    <a:pt x="808" y="18631"/>
                    <a:pt x="1004" y="18307"/>
                  </a:cubicBezTo>
                  <a:cubicBezTo>
                    <a:pt x="1200" y="17983"/>
                    <a:pt x="1318" y="17846"/>
                    <a:pt x="1338" y="17881"/>
                  </a:cubicBezTo>
                  <a:cubicBezTo>
                    <a:pt x="1358" y="17915"/>
                    <a:pt x="1279" y="18119"/>
                    <a:pt x="1083" y="18478"/>
                  </a:cubicBezTo>
                  <a:cubicBezTo>
                    <a:pt x="886" y="18836"/>
                    <a:pt x="572" y="19348"/>
                    <a:pt x="376" y="19706"/>
                  </a:cubicBezTo>
                  <a:cubicBezTo>
                    <a:pt x="179" y="20064"/>
                    <a:pt x="101" y="20269"/>
                    <a:pt x="62" y="20457"/>
                  </a:cubicBezTo>
                  <a:cubicBezTo>
                    <a:pt x="22" y="20645"/>
                    <a:pt x="22" y="20815"/>
                    <a:pt x="120" y="20935"/>
                  </a:cubicBezTo>
                  <a:cubicBezTo>
                    <a:pt x="219" y="21054"/>
                    <a:pt x="415" y="21122"/>
                    <a:pt x="965" y="21156"/>
                  </a:cubicBezTo>
                  <a:cubicBezTo>
                    <a:pt x="1515" y="21191"/>
                    <a:pt x="2418" y="21191"/>
                    <a:pt x="3144" y="21259"/>
                  </a:cubicBezTo>
                  <a:cubicBezTo>
                    <a:pt x="3871" y="21327"/>
                    <a:pt x="4421" y="21464"/>
                    <a:pt x="497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78" name="Line"/>
            <p:cNvSpPr/>
            <p:nvPr/>
          </p:nvSpPr>
          <p:spPr>
            <a:xfrm>
              <a:off x="-1" y="-1"/>
              <a:ext cx="2255914" cy="1603253"/>
            </a:xfrm>
            <a:custGeom>
              <a:avLst/>
              <a:gdLst/>
              <a:ahLst/>
              <a:cxnLst>
                <a:cxn ang="0">
                  <a:pos x="wd2" y="hd2"/>
                </a:cxn>
                <a:cxn ang="5400000">
                  <a:pos x="wd2" y="hd2"/>
                </a:cxn>
                <a:cxn ang="10800000">
                  <a:pos x="wd2" y="hd2"/>
                </a:cxn>
                <a:cxn ang="16200000">
                  <a:pos x="wd2" y="hd2"/>
                </a:cxn>
              </a:cxnLst>
              <a:rect l="0" t="0" r="r" b="b"/>
              <a:pathLst>
                <a:path w="21572" h="21537" fill="norm" stroke="1" extrusionOk="0">
                  <a:moveTo>
                    <a:pt x="21572" y="18796"/>
                  </a:moveTo>
                  <a:cubicBezTo>
                    <a:pt x="20086" y="18796"/>
                    <a:pt x="18599" y="18796"/>
                    <a:pt x="16997" y="18894"/>
                  </a:cubicBezTo>
                  <a:cubicBezTo>
                    <a:pt x="15394" y="18992"/>
                    <a:pt x="13675" y="19188"/>
                    <a:pt x="12003" y="19416"/>
                  </a:cubicBezTo>
                  <a:cubicBezTo>
                    <a:pt x="10331" y="19645"/>
                    <a:pt x="8705" y="19906"/>
                    <a:pt x="7172" y="20134"/>
                  </a:cubicBezTo>
                  <a:cubicBezTo>
                    <a:pt x="5639" y="20362"/>
                    <a:pt x="4199" y="20558"/>
                    <a:pt x="3363" y="20656"/>
                  </a:cubicBezTo>
                  <a:cubicBezTo>
                    <a:pt x="2527" y="20754"/>
                    <a:pt x="2295" y="20754"/>
                    <a:pt x="2016" y="20787"/>
                  </a:cubicBezTo>
                  <a:cubicBezTo>
                    <a:pt x="1737" y="20819"/>
                    <a:pt x="1412" y="20884"/>
                    <a:pt x="1249" y="20754"/>
                  </a:cubicBezTo>
                  <a:cubicBezTo>
                    <a:pt x="1087" y="20623"/>
                    <a:pt x="1087" y="20297"/>
                    <a:pt x="1133" y="19220"/>
                  </a:cubicBezTo>
                  <a:cubicBezTo>
                    <a:pt x="1180" y="18144"/>
                    <a:pt x="1273" y="16316"/>
                    <a:pt x="1180" y="14261"/>
                  </a:cubicBezTo>
                  <a:cubicBezTo>
                    <a:pt x="1087" y="12205"/>
                    <a:pt x="808" y="9921"/>
                    <a:pt x="576" y="7931"/>
                  </a:cubicBezTo>
                  <a:cubicBezTo>
                    <a:pt x="344" y="5941"/>
                    <a:pt x="158" y="4244"/>
                    <a:pt x="65" y="3232"/>
                  </a:cubicBezTo>
                  <a:cubicBezTo>
                    <a:pt x="-28" y="2221"/>
                    <a:pt x="-28" y="1895"/>
                    <a:pt x="111" y="1699"/>
                  </a:cubicBezTo>
                  <a:cubicBezTo>
                    <a:pt x="251" y="1503"/>
                    <a:pt x="529" y="1438"/>
                    <a:pt x="1412" y="1373"/>
                  </a:cubicBezTo>
                  <a:cubicBezTo>
                    <a:pt x="2295" y="1307"/>
                    <a:pt x="3781" y="1242"/>
                    <a:pt x="5221" y="1112"/>
                  </a:cubicBezTo>
                  <a:cubicBezTo>
                    <a:pt x="6661" y="981"/>
                    <a:pt x="8055" y="785"/>
                    <a:pt x="9425" y="622"/>
                  </a:cubicBezTo>
                  <a:cubicBezTo>
                    <a:pt x="10795" y="459"/>
                    <a:pt x="12142" y="329"/>
                    <a:pt x="13513" y="263"/>
                  </a:cubicBezTo>
                  <a:cubicBezTo>
                    <a:pt x="14883" y="198"/>
                    <a:pt x="16277" y="198"/>
                    <a:pt x="17089" y="198"/>
                  </a:cubicBezTo>
                  <a:cubicBezTo>
                    <a:pt x="17902" y="198"/>
                    <a:pt x="18135" y="198"/>
                    <a:pt x="18460" y="133"/>
                  </a:cubicBezTo>
                  <a:cubicBezTo>
                    <a:pt x="18785" y="68"/>
                    <a:pt x="19203" y="-63"/>
                    <a:pt x="19412" y="35"/>
                  </a:cubicBezTo>
                  <a:cubicBezTo>
                    <a:pt x="19621" y="133"/>
                    <a:pt x="19621" y="459"/>
                    <a:pt x="19714" y="1471"/>
                  </a:cubicBezTo>
                  <a:cubicBezTo>
                    <a:pt x="19807" y="2482"/>
                    <a:pt x="19993" y="4179"/>
                    <a:pt x="20086" y="6463"/>
                  </a:cubicBezTo>
                  <a:cubicBezTo>
                    <a:pt x="20178" y="8747"/>
                    <a:pt x="20178" y="11618"/>
                    <a:pt x="20178" y="14228"/>
                  </a:cubicBezTo>
                  <a:cubicBezTo>
                    <a:pt x="20178" y="16839"/>
                    <a:pt x="20178" y="19188"/>
                    <a:pt x="20178" y="215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893" name="Drawing"/>
          <p:cNvGrpSpPr/>
          <p:nvPr/>
        </p:nvGrpSpPr>
        <p:grpSpPr>
          <a:xfrm>
            <a:off x="17445574" y="4138809"/>
            <a:ext cx="5723812" cy="3356711"/>
            <a:chOff x="0" y="0"/>
            <a:chExt cx="5723810" cy="3356710"/>
          </a:xfrm>
        </p:grpSpPr>
        <p:sp>
          <p:nvSpPr>
            <p:cNvPr id="880" name="Line"/>
            <p:cNvSpPr/>
            <p:nvPr/>
          </p:nvSpPr>
          <p:spPr>
            <a:xfrm>
              <a:off x="392112" y="422624"/>
              <a:ext cx="247745" cy="3497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24" y="4800"/>
                    <a:pt x="847" y="9600"/>
                    <a:pt x="1059" y="13350"/>
                  </a:cubicBezTo>
                  <a:cubicBezTo>
                    <a:pt x="1271" y="17100"/>
                    <a:pt x="1271" y="19800"/>
                    <a:pt x="1271" y="20400"/>
                  </a:cubicBezTo>
                  <a:cubicBezTo>
                    <a:pt x="1271" y="21000"/>
                    <a:pt x="1271" y="19500"/>
                    <a:pt x="2753" y="16200"/>
                  </a:cubicBezTo>
                  <a:cubicBezTo>
                    <a:pt x="4235" y="12900"/>
                    <a:pt x="7200" y="7800"/>
                    <a:pt x="9741" y="4650"/>
                  </a:cubicBezTo>
                  <a:cubicBezTo>
                    <a:pt x="12282" y="1500"/>
                    <a:pt x="14400" y="300"/>
                    <a:pt x="16094" y="300"/>
                  </a:cubicBezTo>
                  <a:cubicBezTo>
                    <a:pt x="17788" y="300"/>
                    <a:pt x="19059" y="1500"/>
                    <a:pt x="19694" y="3600"/>
                  </a:cubicBezTo>
                  <a:cubicBezTo>
                    <a:pt x="20329" y="5700"/>
                    <a:pt x="20329" y="8700"/>
                    <a:pt x="20541" y="11850"/>
                  </a:cubicBezTo>
                  <a:cubicBezTo>
                    <a:pt x="20753" y="15000"/>
                    <a:pt x="21176" y="18300"/>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1" name="Line"/>
            <p:cNvSpPr/>
            <p:nvPr/>
          </p:nvSpPr>
          <p:spPr>
            <a:xfrm>
              <a:off x="771016" y="455338"/>
              <a:ext cx="218600" cy="338489"/>
            </a:xfrm>
            <a:custGeom>
              <a:avLst/>
              <a:gdLst/>
              <a:ahLst/>
              <a:cxnLst>
                <a:cxn ang="0">
                  <a:pos x="wd2" y="hd2"/>
                </a:cxn>
                <a:cxn ang="5400000">
                  <a:pos x="wd2" y="hd2"/>
                </a:cxn>
                <a:cxn ang="10800000">
                  <a:pos x="wd2" y="hd2"/>
                </a:cxn>
                <a:cxn ang="16200000">
                  <a:pos x="wd2" y="hd2"/>
                </a:cxn>
              </a:cxnLst>
              <a:rect l="0" t="0" r="r" b="b"/>
              <a:pathLst>
                <a:path w="21600" h="21198" fill="norm" stroke="1" extrusionOk="0">
                  <a:moveTo>
                    <a:pt x="0" y="9816"/>
                  </a:moveTo>
                  <a:cubicBezTo>
                    <a:pt x="5280" y="9208"/>
                    <a:pt x="10560" y="8600"/>
                    <a:pt x="14160" y="7687"/>
                  </a:cubicBezTo>
                  <a:cubicBezTo>
                    <a:pt x="17760" y="6774"/>
                    <a:pt x="19680" y="5557"/>
                    <a:pt x="20640" y="4188"/>
                  </a:cubicBezTo>
                  <a:cubicBezTo>
                    <a:pt x="21600" y="2819"/>
                    <a:pt x="21600" y="1298"/>
                    <a:pt x="20400" y="538"/>
                  </a:cubicBezTo>
                  <a:cubicBezTo>
                    <a:pt x="19200" y="-223"/>
                    <a:pt x="16800" y="-223"/>
                    <a:pt x="13920" y="842"/>
                  </a:cubicBezTo>
                  <a:cubicBezTo>
                    <a:pt x="11040" y="1907"/>
                    <a:pt x="7680" y="4036"/>
                    <a:pt x="5280" y="7231"/>
                  </a:cubicBezTo>
                  <a:cubicBezTo>
                    <a:pt x="2880" y="10425"/>
                    <a:pt x="1440" y="14684"/>
                    <a:pt x="1920" y="17270"/>
                  </a:cubicBezTo>
                  <a:cubicBezTo>
                    <a:pt x="2400" y="19856"/>
                    <a:pt x="4800" y="20769"/>
                    <a:pt x="8400" y="21073"/>
                  </a:cubicBezTo>
                  <a:cubicBezTo>
                    <a:pt x="12000" y="21377"/>
                    <a:pt x="16800" y="21073"/>
                    <a:pt x="21600" y="20769"/>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2" name="Line"/>
            <p:cNvSpPr/>
            <p:nvPr/>
          </p:nvSpPr>
          <p:spPr>
            <a:xfrm>
              <a:off x="1108515" y="437198"/>
              <a:ext cx="505045" cy="338957"/>
            </a:xfrm>
            <a:custGeom>
              <a:avLst/>
              <a:gdLst/>
              <a:ahLst/>
              <a:cxnLst>
                <a:cxn ang="0">
                  <a:pos x="wd2" y="hd2"/>
                </a:cxn>
                <a:cxn ang="5400000">
                  <a:pos x="wd2" y="hd2"/>
                </a:cxn>
                <a:cxn ang="10800000">
                  <a:pos x="wd2" y="hd2"/>
                </a:cxn>
                <a:cxn ang="16200000">
                  <a:pos x="wd2" y="hd2"/>
                </a:cxn>
              </a:cxnLst>
              <a:rect l="0" t="0" r="r" b="b"/>
              <a:pathLst>
                <a:path w="21387" h="21228" fill="norm" stroke="1" extrusionOk="0">
                  <a:moveTo>
                    <a:pt x="4839" y="3651"/>
                  </a:moveTo>
                  <a:cubicBezTo>
                    <a:pt x="3811" y="4563"/>
                    <a:pt x="2782" y="5476"/>
                    <a:pt x="1959" y="7454"/>
                  </a:cubicBezTo>
                  <a:cubicBezTo>
                    <a:pt x="1136" y="9431"/>
                    <a:pt x="519" y="12473"/>
                    <a:pt x="211" y="14907"/>
                  </a:cubicBezTo>
                  <a:cubicBezTo>
                    <a:pt x="-98" y="17341"/>
                    <a:pt x="-98" y="19166"/>
                    <a:pt x="416" y="20231"/>
                  </a:cubicBezTo>
                  <a:cubicBezTo>
                    <a:pt x="931" y="21296"/>
                    <a:pt x="1959" y="21600"/>
                    <a:pt x="3399" y="20687"/>
                  </a:cubicBezTo>
                  <a:cubicBezTo>
                    <a:pt x="4839" y="19775"/>
                    <a:pt x="6691" y="17645"/>
                    <a:pt x="7925" y="15972"/>
                  </a:cubicBezTo>
                  <a:cubicBezTo>
                    <a:pt x="9159" y="14299"/>
                    <a:pt x="9776" y="13082"/>
                    <a:pt x="10908" y="13082"/>
                  </a:cubicBezTo>
                  <a:cubicBezTo>
                    <a:pt x="12039" y="13082"/>
                    <a:pt x="13685" y="14299"/>
                    <a:pt x="15022" y="14907"/>
                  </a:cubicBezTo>
                  <a:cubicBezTo>
                    <a:pt x="16359" y="15515"/>
                    <a:pt x="17388" y="15515"/>
                    <a:pt x="18416" y="14299"/>
                  </a:cubicBezTo>
                  <a:cubicBezTo>
                    <a:pt x="19445" y="13082"/>
                    <a:pt x="20473" y="10648"/>
                    <a:pt x="20988" y="8670"/>
                  </a:cubicBezTo>
                  <a:cubicBezTo>
                    <a:pt x="21502" y="6693"/>
                    <a:pt x="21502" y="5172"/>
                    <a:pt x="21091" y="3955"/>
                  </a:cubicBezTo>
                  <a:cubicBezTo>
                    <a:pt x="20679" y="2738"/>
                    <a:pt x="19856" y="1825"/>
                    <a:pt x="18416" y="1217"/>
                  </a:cubicBezTo>
                  <a:cubicBezTo>
                    <a:pt x="16976" y="608"/>
                    <a:pt x="14919" y="304"/>
                    <a:pt x="12862"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3" name="Line"/>
            <p:cNvSpPr/>
            <p:nvPr/>
          </p:nvSpPr>
          <p:spPr>
            <a:xfrm>
              <a:off x="0" y="0"/>
              <a:ext cx="2007793" cy="1112738"/>
            </a:xfrm>
            <a:custGeom>
              <a:avLst/>
              <a:gdLst/>
              <a:ahLst/>
              <a:cxnLst>
                <a:cxn ang="0">
                  <a:pos x="wd2" y="hd2"/>
                </a:cxn>
                <a:cxn ang="5400000">
                  <a:pos x="wd2" y="hd2"/>
                </a:cxn>
                <a:cxn ang="10800000">
                  <a:pos x="wd2" y="hd2"/>
                </a:cxn>
                <a:cxn ang="16200000">
                  <a:pos x="wd2" y="hd2"/>
                </a:cxn>
              </a:cxnLst>
              <a:rect l="0" t="0" r="r" b="b"/>
              <a:pathLst>
                <a:path w="21564" h="21512" fill="norm" stroke="1" extrusionOk="0">
                  <a:moveTo>
                    <a:pt x="20959" y="3381"/>
                  </a:moveTo>
                  <a:cubicBezTo>
                    <a:pt x="21063" y="6010"/>
                    <a:pt x="21168" y="8640"/>
                    <a:pt x="21272" y="10753"/>
                  </a:cubicBezTo>
                  <a:cubicBezTo>
                    <a:pt x="21376" y="12866"/>
                    <a:pt x="21481" y="14463"/>
                    <a:pt x="21533" y="15730"/>
                  </a:cubicBezTo>
                  <a:cubicBezTo>
                    <a:pt x="21585" y="16998"/>
                    <a:pt x="21585" y="17937"/>
                    <a:pt x="21428" y="18548"/>
                  </a:cubicBezTo>
                  <a:cubicBezTo>
                    <a:pt x="21272" y="19158"/>
                    <a:pt x="20959" y="19440"/>
                    <a:pt x="20046" y="19675"/>
                  </a:cubicBezTo>
                  <a:cubicBezTo>
                    <a:pt x="19133" y="19910"/>
                    <a:pt x="17620" y="20097"/>
                    <a:pt x="15846" y="20379"/>
                  </a:cubicBezTo>
                  <a:cubicBezTo>
                    <a:pt x="14072" y="20661"/>
                    <a:pt x="12037" y="21037"/>
                    <a:pt x="10159" y="21271"/>
                  </a:cubicBezTo>
                  <a:cubicBezTo>
                    <a:pt x="8281" y="21506"/>
                    <a:pt x="6559" y="21600"/>
                    <a:pt x="5072" y="21412"/>
                  </a:cubicBezTo>
                  <a:cubicBezTo>
                    <a:pt x="3585" y="21224"/>
                    <a:pt x="2333" y="20755"/>
                    <a:pt x="1576" y="19957"/>
                  </a:cubicBezTo>
                  <a:cubicBezTo>
                    <a:pt x="820" y="19158"/>
                    <a:pt x="559" y="18031"/>
                    <a:pt x="402" y="16106"/>
                  </a:cubicBezTo>
                  <a:cubicBezTo>
                    <a:pt x="246" y="14181"/>
                    <a:pt x="194" y="11457"/>
                    <a:pt x="142" y="9391"/>
                  </a:cubicBezTo>
                  <a:cubicBezTo>
                    <a:pt x="89" y="7325"/>
                    <a:pt x="37" y="5917"/>
                    <a:pt x="11" y="4837"/>
                  </a:cubicBezTo>
                  <a:cubicBezTo>
                    <a:pt x="-15" y="3757"/>
                    <a:pt x="-15" y="3005"/>
                    <a:pt x="220" y="2583"/>
                  </a:cubicBezTo>
                  <a:cubicBezTo>
                    <a:pt x="455" y="2160"/>
                    <a:pt x="924" y="2066"/>
                    <a:pt x="2072" y="1925"/>
                  </a:cubicBezTo>
                  <a:cubicBezTo>
                    <a:pt x="3220" y="1784"/>
                    <a:pt x="5046" y="1597"/>
                    <a:pt x="6820" y="1409"/>
                  </a:cubicBezTo>
                  <a:cubicBezTo>
                    <a:pt x="8594" y="1221"/>
                    <a:pt x="10315" y="1033"/>
                    <a:pt x="11933" y="845"/>
                  </a:cubicBezTo>
                  <a:cubicBezTo>
                    <a:pt x="13550" y="657"/>
                    <a:pt x="15063" y="470"/>
                    <a:pt x="16342" y="329"/>
                  </a:cubicBezTo>
                  <a:cubicBezTo>
                    <a:pt x="17620" y="188"/>
                    <a:pt x="18663" y="94"/>
                    <a:pt x="19707"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4" name="Line"/>
            <p:cNvSpPr/>
            <p:nvPr/>
          </p:nvSpPr>
          <p:spPr>
            <a:xfrm>
              <a:off x="2924333" y="2327269"/>
              <a:ext cx="677676" cy="633897"/>
            </a:xfrm>
            <a:custGeom>
              <a:avLst/>
              <a:gdLst/>
              <a:ahLst/>
              <a:cxnLst>
                <a:cxn ang="0">
                  <a:pos x="wd2" y="hd2"/>
                </a:cxn>
                <a:cxn ang="5400000">
                  <a:pos x="wd2" y="hd2"/>
                </a:cxn>
                <a:cxn ang="10800000">
                  <a:pos x="wd2" y="hd2"/>
                </a:cxn>
                <a:cxn ang="16200000">
                  <a:pos x="wd2" y="hd2"/>
                </a:cxn>
              </a:cxnLst>
              <a:rect l="0" t="0" r="r" b="b"/>
              <a:pathLst>
                <a:path w="20926" h="21193" fill="norm" stroke="1" extrusionOk="0">
                  <a:moveTo>
                    <a:pt x="15859" y="2585"/>
                  </a:moveTo>
                  <a:cubicBezTo>
                    <a:pt x="15709" y="1773"/>
                    <a:pt x="15559" y="961"/>
                    <a:pt x="15109" y="474"/>
                  </a:cubicBezTo>
                  <a:cubicBezTo>
                    <a:pt x="14659" y="-14"/>
                    <a:pt x="13909" y="-176"/>
                    <a:pt x="12034" y="230"/>
                  </a:cubicBezTo>
                  <a:cubicBezTo>
                    <a:pt x="10159" y="636"/>
                    <a:pt x="7159" y="1610"/>
                    <a:pt x="4834" y="3478"/>
                  </a:cubicBezTo>
                  <a:cubicBezTo>
                    <a:pt x="2509" y="5346"/>
                    <a:pt x="859" y="8107"/>
                    <a:pt x="259" y="10705"/>
                  </a:cubicBezTo>
                  <a:cubicBezTo>
                    <a:pt x="-341" y="13304"/>
                    <a:pt x="109" y="15740"/>
                    <a:pt x="1534" y="17526"/>
                  </a:cubicBezTo>
                  <a:cubicBezTo>
                    <a:pt x="2959" y="19313"/>
                    <a:pt x="5359" y="20450"/>
                    <a:pt x="8059" y="20937"/>
                  </a:cubicBezTo>
                  <a:cubicBezTo>
                    <a:pt x="10759" y="21424"/>
                    <a:pt x="13759" y="21262"/>
                    <a:pt x="16084" y="20044"/>
                  </a:cubicBezTo>
                  <a:cubicBezTo>
                    <a:pt x="18409" y="18826"/>
                    <a:pt x="20059" y="16552"/>
                    <a:pt x="20659" y="14116"/>
                  </a:cubicBezTo>
                  <a:cubicBezTo>
                    <a:pt x="21259" y="11680"/>
                    <a:pt x="20809" y="9081"/>
                    <a:pt x="19684" y="7295"/>
                  </a:cubicBezTo>
                  <a:cubicBezTo>
                    <a:pt x="18559" y="5508"/>
                    <a:pt x="16759" y="4534"/>
                    <a:pt x="14884" y="4777"/>
                  </a:cubicBezTo>
                  <a:cubicBezTo>
                    <a:pt x="13009" y="5021"/>
                    <a:pt x="11059" y="6483"/>
                    <a:pt x="9109" y="7944"/>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5" name="Line"/>
            <p:cNvSpPr/>
            <p:nvPr/>
          </p:nvSpPr>
          <p:spPr>
            <a:xfrm>
              <a:off x="3219327" y="2754348"/>
              <a:ext cx="189453" cy="4226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877" y="2979"/>
                    <a:pt x="7754" y="5959"/>
                    <a:pt x="11354" y="9559"/>
                  </a:cubicBezTo>
                  <a:cubicBezTo>
                    <a:pt x="14954" y="13159"/>
                    <a:pt x="18277" y="17379"/>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6" name="Line"/>
            <p:cNvSpPr/>
            <p:nvPr/>
          </p:nvSpPr>
          <p:spPr>
            <a:xfrm>
              <a:off x="3671098" y="3045814"/>
              <a:ext cx="174880" cy="2477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2541"/>
                    <a:pt x="0" y="5082"/>
                    <a:pt x="0" y="7412"/>
                  </a:cubicBezTo>
                  <a:cubicBezTo>
                    <a:pt x="0" y="9741"/>
                    <a:pt x="0" y="11859"/>
                    <a:pt x="900" y="11859"/>
                  </a:cubicBezTo>
                  <a:cubicBezTo>
                    <a:pt x="1800" y="11859"/>
                    <a:pt x="3600" y="9741"/>
                    <a:pt x="6300" y="7624"/>
                  </a:cubicBezTo>
                  <a:cubicBezTo>
                    <a:pt x="9000" y="5506"/>
                    <a:pt x="12600" y="3388"/>
                    <a:pt x="14400" y="3388"/>
                  </a:cubicBezTo>
                  <a:cubicBezTo>
                    <a:pt x="16200" y="3388"/>
                    <a:pt x="16200" y="5506"/>
                    <a:pt x="17100" y="8894"/>
                  </a:cubicBezTo>
                  <a:cubicBezTo>
                    <a:pt x="18000" y="12282"/>
                    <a:pt x="19800" y="16941"/>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7" name="Line"/>
            <p:cNvSpPr/>
            <p:nvPr/>
          </p:nvSpPr>
          <p:spPr>
            <a:xfrm>
              <a:off x="3893477" y="3081650"/>
              <a:ext cx="229392" cy="275061"/>
            </a:xfrm>
            <a:custGeom>
              <a:avLst/>
              <a:gdLst/>
              <a:ahLst/>
              <a:cxnLst>
                <a:cxn ang="0">
                  <a:pos x="wd2" y="hd2"/>
                </a:cxn>
                <a:cxn ang="5400000">
                  <a:pos x="wd2" y="hd2"/>
                </a:cxn>
                <a:cxn ang="10800000">
                  <a:pos x="wd2" y="hd2"/>
                </a:cxn>
                <a:cxn ang="16200000">
                  <a:pos x="wd2" y="hd2"/>
                </a:cxn>
              </a:cxnLst>
              <a:rect l="0" t="0" r="r" b="b"/>
              <a:pathLst>
                <a:path w="21250" h="21457" fill="norm" stroke="1" extrusionOk="0">
                  <a:moveTo>
                    <a:pt x="5050" y="6299"/>
                  </a:moveTo>
                  <a:cubicBezTo>
                    <a:pt x="7300" y="6678"/>
                    <a:pt x="9550" y="7057"/>
                    <a:pt x="11800" y="7057"/>
                  </a:cubicBezTo>
                  <a:cubicBezTo>
                    <a:pt x="14050" y="7057"/>
                    <a:pt x="16300" y="6678"/>
                    <a:pt x="17650" y="5541"/>
                  </a:cubicBezTo>
                  <a:cubicBezTo>
                    <a:pt x="19000" y="4404"/>
                    <a:pt x="19450" y="2510"/>
                    <a:pt x="18325" y="1373"/>
                  </a:cubicBezTo>
                  <a:cubicBezTo>
                    <a:pt x="17200" y="236"/>
                    <a:pt x="14500" y="-143"/>
                    <a:pt x="12025" y="46"/>
                  </a:cubicBezTo>
                  <a:cubicBezTo>
                    <a:pt x="9550" y="236"/>
                    <a:pt x="7300" y="994"/>
                    <a:pt x="5275" y="3457"/>
                  </a:cubicBezTo>
                  <a:cubicBezTo>
                    <a:pt x="3250" y="5920"/>
                    <a:pt x="1450" y="10089"/>
                    <a:pt x="550" y="13120"/>
                  </a:cubicBezTo>
                  <a:cubicBezTo>
                    <a:pt x="-350" y="16152"/>
                    <a:pt x="-350" y="18046"/>
                    <a:pt x="2125" y="19373"/>
                  </a:cubicBezTo>
                  <a:cubicBezTo>
                    <a:pt x="4600" y="20699"/>
                    <a:pt x="9550" y="21457"/>
                    <a:pt x="13150" y="21457"/>
                  </a:cubicBezTo>
                  <a:cubicBezTo>
                    <a:pt x="16750" y="21457"/>
                    <a:pt x="19000" y="20699"/>
                    <a:pt x="21250" y="19941"/>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8" name="Line"/>
            <p:cNvSpPr/>
            <p:nvPr/>
          </p:nvSpPr>
          <p:spPr>
            <a:xfrm>
              <a:off x="4139265" y="2972947"/>
              <a:ext cx="361563" cy="378907"/>
            </a:xfrm>
            <a:custGeom>
              <a:avLst/>
              <a:gdLst/>
              <a:ahLst/>
              <a:cxnLst>
                <a:cxn ang="0">
                  <a:pos x="wd2" y="hd2"/>
                </a:cxn>
                <a:cxn ang="5400000">
                  <a:pos x="wd2" y="hd2"/>
                </a:cxn>
                <a:cxn ang="10800000">
                  <a:pos x="wd2" y="hd2"/>
                </a:cxn>
                <a:cxn ang="16200000">
                  <a:pos x="wd2" y="hd2"/>
                </a:cxn>
              </a:cxnLst>
              <a:rect l="0" t="0" r="r" b="b"/>
              <a:pathLst>
                <a:path w="21154" h="21600" fill="norm" stroke="1" extrusionOk="0">
                  <a:moveTo>
                    <a:pt x="4156" y="13292"/>
                  </a:moveTo>
                  <a:cubicBezTo>
                    <a:pt x="4440" y="11908"/>
                    <a:pt x="4725" y="10523"/>
                    <a:pt x="4298" y="10246"/>
                  </a:cubicBezTo>
                  <a:cubicBezTo>
                    <a:pt x="3872" y="9969"/>
                    <a:pt x="2735" y="10800"/>
                    <a:pt x="1882" y="11908"/>
                  </a:cubicBezTo>
                  <a:cubicBezTo>
                    <a:pt x="1030" y="13015"/>
                    <a:pt x="461" y="14400"/>
                    <a:pt x="177" y="15785"/>
                  </a:cubicBezTo>
                  <a:cubicBezTo>
                    <a:pt x="-107" y="17169"/>
                    <a:pt x="-107" y="18554"/>
                    <a:pt x="604" y="19385"/>
                  </a:cubicBezTo>
                  <a:cubicBezTo>
                    <a:pt x="1314" y="20215"/>
                    <a:pt x="2735" y="20492"/>
                    <a:pt x="4156" y="20492"/>
                  </a:cubicBezTo>
                  <a:cubicBezTo>
                    <a:pt x="5577" y="20492"/>
                    <a:pt x="6998" y="20215"/>
                    <a:pt x="8135" y="19523"/>
                  </a:cubicBezTo>
                  <a:cubicBezTo>
                    <a:pt x="9272" y="18831"/>
                    <a:pt x="10125" y="17723"/>
                    <a:pt x="10977" y="17723"/>
                  </a:cubicBezTo>
                  <a:cubicBezTo>
                    <a:pt x="11830" y="17723"/>
                    <a:pt x="12682" y="18831"/>
                    <a:pt x="13677" y="19800"/>
                  </a:cubicBezTo>
                  <a:cubicBezTo>
                    <a:pt x="14672" y="20769"/>
                    <a:pt x="15809" y="21600"/>
                    <a:pt x="16946" y="21600"/>
                  </a:cubicBezTo>
                  <a:cubicBezTo>
                    <a:pt x="18082" y="21600"/>
                    <a:pt x="19219" y="20769"/>
                    <a:pt x="20072" y="18415"/>
                  </a:cubicBezTo>
                  <a:cubicBezTo>
                    <a:pt x="20925" y="16062"/>
                    <a:pt x="21493" y="12185"/>
                    <a:pt x="20925" y="8862"/>
                  </a:cubicBezTo>
                  <a:cubicBezTo>
                    <a:pt x="20356" y="5538"/>
                    <a:pt x="18651" y="2769"/>
                    <a:pt x="16946"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89" name="Line"/>
            <p:cNvSpPr/>
            <p:nvPr/>
          </p:nvSpPr>
          <p:spPr>
            <a:xfrm>
              <a:off x="4414334" y="2564896"/>
              <a:ext cx="218600"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90" name="Line"/>
            <p:cNvSpPr/>
            <p:nvPr/>
          </p:nvSpPr>
          <p:spPr>
            <a:xfrm>
              <a:off x="4443481" y="2710629"/>
              <a:ext cx="204026"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91" name="Line"/>
            <p:cNvSpPr/>
            <p:nvPr/>
          </p:nvSpPr>
          <p:spPr>
            <a:xfrm>
              <a:off x="4972452" y="2215137"/>
              <a:ext cx="257987" cy="510065"/>
            </a:xfrm>
            <a:custGeom>
              <a:avLst/>
              <a:gdLst/>
              <a:ahLst/>
              <a:cxnLst>
                <a:cxn ang="0">
                  <a:pos x="wd2" y="hd2"/>
                </a:cxn>
                <a:cxn ang="5400000">
                  <a:pos x="wd2" y="hd2"/>
                </a:cxn>
                <a:cxn ang="10800000">
                  <a:pos x="wd2" y="hd2"/>
                </a:cxn>
                <a:cxn ang="16200000">
                  <a:pos x="wd2" y="hd2"/>
                </a:cxn>
              </a:cxnLst>
              <a:rect l="0" t="0" r="r" b="b"/>
              <a:pathLst>
                <a:path w="21243" h="21600" fill="norm" stroke="1" extrusionOk="0">
                  <a:moveTo>
                    <a:pt x="12843" y="0"/>
                  </a:moveTo>
                  <a:cubicBezTo>
                    <a:pt x="8443" y="3291"/>
                    <a:pt x="4043" y="6583"/>
                    <a:pt x="1843" y="8743"/>
                  </a:cubicBezTo>
                  <a:cubicBezTo>
                    <a:pt x="-357" y="10903"/>
                    <a:pt x="-357" y="11931"/>
                    <a:pt x="643" y="12549"/>
                  </a:cubicBezTo>
                  <a:cubicBezTo>
                    <a:pt x="1643" y="13166"/>
                    <a:pt x="3643" y="13371"/>
                    <a:pt x="6843" y="13371"/>
                  </a:cubicBezTo>
                  <a:cubicBezTo>
                    <a:pt x="10043" y="13371"/>
                    <a:pt x="14443" y="13166"/>
                    <a:pt x="17243" y="12651"/>
                  </a:cubicBezTo>
                  <a:cubicBezTo>
                    <a:pt x="20043" y="12137"/>
                    <a:pt x="21243" y="11314"/>
                    <a:pt x="21243" y="11314"/>
                  </a:cubicBezTo>
                  <a:cubicBezTo>
                    <a:pt x="21243" y="11314"/>
                    <a:pt x="20043" y="12137"/>
                    <a:pt x="19643" y="13989"/>
                  </a:cubicBezTo>
                  <a:cubicBezTo>
                    <a:pt x="19243" y="15840"/>
                    <a:pt x="19643" y="18720"/>
                    <a:pt x="20043" y="21600"/>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sp>
          <p:nvSpPr>
            <p:cNvPr id="892" name="Line"/>
            <p:cNvSpPr/>
            <p:nvPr/>
          </p:nvSpPr>
          <p:spPr>
            <a:xfrm>
              <a:off x="5433290" y="2180695"/>
              <a:ext cx="290521" cy="600708"/>
            </a:xfrm>
            <a:custGeom>
              <a:avLst/>
              <a:gdLst/>
              <a:ahLst/>
              <a:cxnLst>
                <a:cxn ang="0">
                  <a:pos x="wd2" y="hd2"/>
                </a:cxn>
                <a:cxn ang="5400000">
                  <a:pos x="wd2" y="hd2"/>
                </a:cxn>
                <a:cxn ang="10800000">
                  <a:pos x="wd2" y="hd2"/>
                </a:cxn>
                <a:cxn ang="16200000">
                  <a:pos x="wd2" y="hd2"/>
                </a:cxn>
              </a:cxnLst>
              <a:rect l="0" t="0" r="r" b="b"/>
              <a:pathLst>
                <a:path w="20505" h="21368" fill="norm" stroke="1" extrusionOk="0">
                  <a:moveTo>
                    <a:pt x="13454" y="12112"/>
                  </a:moveTo>
                  <a:cubicBezTo>
                    <a:pt x="10369" y="11075"/>
                    <a:pt x="7283" y="10038"/>
                    <a:pt x="6426" y="8310"/>
                  </a:cubicBezTo>
                  <a:cubicBezTo>
                    <a:pt x="5569" y="6582"/>
                    <a:pt x="6940" y="4163"/>
                    <a:pt x="8483" y="2694"/>
                  </a:cubicBezTo>
                  <a:cubicBezTo>
                    <a:pt x="10026" y="1225"/>
                    <a:pt x="11740" y="707"/>
                    <a:pt x="13454" y="361"/>
                  </a:cubicBezTo>
                  <a:cubicBezTo>
                    <a:pt x="15169" y="16"/>
                    <a:pt x="16883" y="-157"/>
                    <a:pt x="18083" y="189"/>
                  </a:cubicBezTo>
                  <a:cubicBezTo>
                    <a:pt x="19283" y="534"/>
                    <a:pt x="19969" y="1398"/>
                    <a:pt x="19111" y="3385"/>
                  </a:cubicBezTo>
                  <a:cubicBezTo>
                    <a:pt x="18254" y="5373"/>
                    <a:pt x="15854" y="8483"/>
                    <a:pt x="12597" y="10989"/>
                  </a:cubicBezTo>
                  <a:cubicBezTo>
                    <a:pt x="9340" y="13494"/>
                    <a:pt x="5226" y="15395"/>
                    <a:pt x="2826" y="16777"/>
                  </a:cubicBezTo>
                  <a:cubicBezTo>
                    <a:pt x="426" y="18160"/>
                    <a:pt x="-260" y="19024"/>
                    <a:pt x="83" y="19715"/>
                  </a:cubicBezTo>
                  <a:cubicBezTo>
                    <a:pt x="426" y="20406"/>
                    <a:pt x="1797" y="20925"/>
                    <a:pt x="3340" y="21184"/>
                  </a:cubicBezTo>
                  <a:cubicBezTo>
                    <a:pt x="4883" y="21443"/>
                    <a:pt x="6597" y="21443"/>
                    <a:pt x="9511" y="21097"/>
                  </a:cubicBezTo>
                  <a:cubicBezTo>
                    <a:pt x="12426" y="20752"/>
                    <a:pt x="16540" y="20061"/>
                    <a:pt x="18769" y="18937"/>
                  </a:cubicBezTo>
                  <a:cubicBezTo>
                    <a:pt x="20997" y="17814"/>
                    <a:pt x="21340" y="16259"/>
                    <a:pt x="18254" y="15049"/>
                  </a:cubicBezTo>
                  <a:cubicBezTo>
                    <a:pt x="15169" y="13840"/>
                    <a:pt x="8654" y="12976"/>
                    <a:pt x="2140" y="12112"/>
                  </a:cubicBezTo>
                </a:path>
              </a:pathLst>
            </a:custGeom>
            <a:noFill/>
            <a:ln w="88900" cap="rnd">
              <a:solidFill>
                <a:srgbClr val="BE38F3"/>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896"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897"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945" name="Drawing"/>
          <p:cNvGrpSpPr/>
          <p:nvPr/>
        </p:nvGrpSpPr>
        <p:grpSpPr>
          <a:xfrm>
            <a:off x="6932102" y="4220212"/>
            <a:ext cx="12333765" cy="6595952"/>
            <a:chOff x="0" y="0"/>
            <a:chExt cx="12333763" cy="6595951"/>
          </a:xfrm>
        </p:grpSpPr>
        <p:sp>
          <p:nvSpPr>
            <p:cNvPr id="898" name="Line"/>
            <p:cNvSpPr/>
            <p:nvPr/>
          </p:nvSpPr>
          <p:spPr>
            <a:xfrm>
              <a:off x="519697" y="122622"/>
              <a:ext cx="126303" cy="1049897"/>
            </a:xfrm>
            <a:custGeom>
              <a:avLst/>
              <a:gdLst/>
              <a:ahLst/>
              <a:cxnLst>
                <a:cxn ang="0">
                  <a:pos x="wd2" y="hd2"/>
                </a:cxn>
                <a:cxn ang="5400000">
                  <a:pos x="wd2" y="hd2"/>
                </a:cxn>
                <a:cxn ang="10800000">
                  <a:pos x="wd2" y="hd2"/>
                </a:cxn>
                <a:cxn ang="16200000">
                  <a:pos x="wd2" y="hd2"/>
                </a:cxn>
              </a:cxnLst>
              <a:rect l="0" t="0" r="r" b="b"/>
              <a:pathLst>
                <a:path w="21600" h="21513" fill="norm" stroke="1" extrusionOk="0">
                  <a:moveTo>
                    <a:pt x="21600" y="0"/>
                  </a:moveTo>
                  <a:cubicBezTo>
                    <a:pt x="18277" y="3683"/>
                    <a:pt x="14954" y="7366"/>
                    <a:pt x="11631" y="10700"/>
                  </a:cubicBezTo>
                  <a:cubicBezTo>
                    <a:pt x="8308" y="14035"/>
                    <a:pt x="4985" y="17021"/>
                    <a:pt x="2908" y="18863"/>
                  </a:cubicBezTo>
                  <a:cubicBezTo>
                    <a:pt x="831" y="20704"/>
                    <a:pt x="0" y="21401"/>
                    <a:pt x="0" y="21500"/>
                  </a:cubicBezTo>
                  <a:cubicBezTo>
                    <a:pt x="0" y="21600"/>
                    <a:pt x="831" y="21102"/>
                    <a:pt x="1662" y="20455"/>
                  </a:cubicBezTo>
                  <a:cubicBezTo>
                    <a:pt x="2492" y="19808"/>
                    <a:pt x="3323" y="19012"/>
                    <a:pt x="4154" y="182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99" name="Line"/>
            <p:cNvSpPr/>
            <p:nvPr/>
          </p:nvSpPr>
          <p:spPr>
            <a:xfrm>
              <a:off x="645999" y="-1"/>
              <a:ext cx="393479" cy="472383"/>
            </a:xfrm>
            <a:custGeom>
              <a:avLst/>
              <a:gdLst/>
              <a:ahLst/>
              <a:cxnLst>
                <a:cxn ang="0">
                  <a:pos x="wd2" y="hd2"/>
                </a:cxn>
                <a:cxn ang="5400000">
                  <a:pos x="wd2" y="hd2"/>
                </a:cxn>
                <a:cxn ang="10800000">
                  <a:pos x="wd2" y="hd2"/>
                </a:cxn>
                <a:cxn ang="16200000">
                  <a:pos x="wd2" y="hd2"/>
                </a:cxn>
              </a:cxnLst>
              <a:rect l="0" t="0" r="r" b="b"/>
              <a:pathLst>
                <a:path w="21600" h="21217" fill="norm" stroke="1" extrusionOk="0">
                  <a:moveTo>
                    <a:pt x="800" y="6162"/>
                  </a:moveTo>
                  <a:cubicBezTo>
                    <a:pt x="533" y="5072"/>
                    <a:pt x="267" y="3981"/>
                    <a:pt x="667" y="3108"/>
                  </a:cubicBezTo>
                  <a:cubicBezTo>
                    <a:pt x="1067" y="2235"/>
                    <a:pt x="2133" y="1581"/>
                    <a:pt x="4933" y="926"/>
                  </a:cubicBezTo>
                  <a:cubicBezTo>
                    <a:pt x="7733" y="272"/>
                    <a:pt x="12267" y="-383"/>
                    <a:pt x="15733" y="272"/>
                  </a:cubicBezTo>
                  <a:cubicBezTo>
                    <a:pt x="19200" y="926"/>
                    <a:pt x="21600" y="2890"/>
                    <a:pt x="21600" y="5944"/>
                  </a:cubicBezTo>
                  <a:cubicBezTo>
                    <a:pt x="21600" y="8999"/>
                    <a:pt x="19200" y="13144"/>
                    <a:pt x="15200" y="15872"/>
                  </a:cubicBezTo>
                  <a:cubicBezTo>
                    <a:pt x="11200" y="18599"/>
                    <a:pt x="5600" y="19908"/>
                    <a:pt x="0" y="2121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0" name="Line"/>
            <p:cNvSpPr/>
            <p:nvPr/>
          </p:nvSpPr>
          <p:spPr>
            <a:xfrm>
              <a:off x="1039477" y="778419"/>
              <a:ext cx="262320"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1" name="Line"/>
            <p:cNvSpPr/>
            <p:nvPr/>
          </p:nvSpPr>
          <p:spPr>
            <a:xfrm>
              <a:off x="1054050" y="967872"/>
              <a:ext cx="247747"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2" name="Line"/>
            <p:cNvSpPr/>
            <p:nvPr/>
          </p:nvSpPr>
          <p:spPr>
            <a:xfrm>
              <a:off x="2022483" y="473828"/>
              <a:ext cx="459749" cy="594953"/>
            </a:xfrm>
            <a:custGeom>
              <a:avLst/>
              <a:gdLst/>
              <a:ahLst/>
              <a:cxnLst>
                <a:cxn ang="0">
                  <a:pos x="wd2" y="hd2"/>
                </a:cxn>
                <a:cxn ang="5400000">
                  <a:pos x="wd2" y="hd2"/>
                </a:cxn>
                <a:cxn ang="10800000">
                  <a:pos x="wd2" y="hd2"/>
                </a:cxn>
                <a:cxn ang="16200000">
                  <a:pos x="wd2" y="hd2"/>
                </a:cxn>
              </a:cxnLst>
              <a:rect l="0" t="0" r="r" b="b"/>
              <a:pathLst>
                <a:path w="21294" h="20996" fill="norm" stroke="1" extrusionOk="0">
                  <a:moveTo>
                    <a:pt x="4419" y="10749"/>
                  </a:moveTo>
                  <a:cubicBezTo>
                    <a:pt x="3294" y="10235"/>
                    <a:pt x="2169" y="9720"/>
                    <a:pt x="1607" y="9035"/>
                  </a:cubicBezTo>
                  <a:cubicBezTo>
                    <a:pt x="1044" y="8349"/>
                    <a:pt x="1044" y="7492"/>
                    <a:pt x="2056" y="5949"/>
                  </a:cubicBezTo>
                  <a:cubicBezTo>
                    <a:pt x="3069" y="4406"/>
                    <a:pt x="5094" y="2177"/>
                    <a:pt x="6669" y="977"/>
                  </a:cubicBezTo>
                  <a:cubicBezTo>
                    <a:pt x="8244" y="-223"/>
                    <a:pt x="9369" y="-394"/>
                    <a:pt x="10382" y="892"/>
                  </a:cubicBezTo>
                  <a:cubicBezTo>
                    <a:pt x="11394" y="2177"/>
                    <a:pt x="12294" y="4920"/>
                    <a:pt x="11169" y="8006"/>
                  </a:cubicBezTo>
                  <a:cubicBezTo>
                    <a:pt x="10044" y="11092"/>
                    <a:pt x="6894" y="14520"/>
                    <a:pt x="4532" y="16920"/>
                  </a:cubicBezTo>
                  <a:cubicBezTo>
                    <a:pt x="2169" y="19320"/>
                    <a:pt x="594" y="20692"/>
                    <a:pt x="144" y="20949"/>
                  </a:cubicBezTo>
                  <a:cubicBezTo>
                    <a:pt x="-306" y="21206"/>
                    <a:pt x="369" y="20349"/>
                    <a:pt x="1157" y="19663"/>
                  </a:cubicBezTo>
                  <a:cubicBezTo>
                    <a:pt x="1944" y="18977"/>
                    <a:pt x="2844" y="18463"/>
                    <a:pt x="4757" y="18463"/>
                  </a:cubicBezTo>
                  <a:cubicBezTo>
                    <a:pt x="6669" y="18463"/>
                    <a:pt x="9594" y="18977"/>
                    <a:pt x="11957" y="18806"/>
                  </a:cubicBezTo>
                  <a:cubicBezTo>
                    <a:pt x="14319" y="18635"/>
                    <a:pt x="16119" y="17777"/>
                    <a:pt x="17582" y="16920"/>
                  </a:cubicBezTo>
                  <a:cubicBezTo>
                    <a:pt x="19044" y="16063"/>
                    <a:pt x="20169" y="15206"/>
                    <a:pt x="21294" y="1434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3" name="Line"/>
            <p:cNvSpPr/>
            <p:nvPr/>
          </p:nvSpPr>
          <p:spPr>
            <a:xfrm>
              <a:off x="2506101" y="655154"/>
              <a:ext cx="268847" cy="278945"/>
            </a:xfrm>
            <a:custGeom>
              <a:avLst/>
              <a:gdLst/>
              <a:ahLst/>
              <a:cxnLst>
                <a:cxn ang="0">
                  <a:pos x="wd2" y="hd2"/>
                </a:cxn>
                <a:cxn ang="5400000">
                  <a:pos x="wd2" y="hd2"/>
                </a:cxn>
                <a:cxn ang="10800000">
                  <a:pos x="wd2" y="hd2"/>
                </a:cxn>
                <a:cxn ang="16200000">
                  <a:pos x="wd2" y="hd2"/>
                </a:cxn>
              </a:cxnLst>
              <a:rect l="0" t="0" r="r" b="b"/>
              <a:pathLst>
                <a:path w="20972" h="21022" fill="norm" stroke="1" extrusionOk="0">
                  <a:moveTo>
                    <a:pt x="14054" y="5995"/>
                  </a:moveTo>
                  <a:cubicBezTo>
                    <a:pt x="14054" y="4164"/>
                    <a:pt x="14054" y="2334"/>
                    <a:pt x="13107" y="1235"/>
                  </a:cubicBezTo>
                  <a:cubicBezTo>
                    <a:pt x="12159" y="137"/>
                    <a:pt x="10265" y="-229"/>
                    <a:pt x="8559" y="137"/>
                  </a:cubicBezTo>
                  <a:cubicBezTo>
                    <a:pt x="6854" y="503"/>
                    <a:pt x="5338" y="1602"/>
                    <a:pt x="3822" y="4164"/>
                  </a:cubicBezTo>
                  <a:cubicBezTo>
                    <a:pt x="2307" y="6727"/>
                    <a:pt x="791" y="10754"/>
                    <a:pt x="222" y="13866"/>
                  </a:cubicBezTo>
                  <a:cubicBezTo>
                    <a:pt x="-346" y="16978"/>
                    <a:pt x="33" y="19174"/>
                    <a:pt x="3065" y="20273"/>
                  </a:cubicBezTo>
                  <a:cubicBezTo>
                    <a:pt x="6096" y="21371"/>
                    <a:pt x="11780" y="21371"/>
                    <a:pt x="15380" y="19540"/>
                  </a:cubicBezTo>
                  <a:cubicBezTo>
                    <a:pt x="18980" y="17710"/>
                    <a:pt x="20496" y="14049"/>
                    <a:pt x="20875" y="11303"/>
                  </a:cubicBezTo>
                  <a:cubicBezTo>
                    <a:pt x="21254" y="8557"/>
                    <a:pt x="20496" y="6727"/>
                    <a:pt x="19170" y="5629"/>
                  </a:cubicBezTo>
                  <a:cubicBezTo>
                    <a:pt x="17843" y="4530"/>
                    <a:pt x="15949" y="4164"/>
                    <a:pt x="14243" y="4347"/>
                  </a:cubicBezTo>
                  <a:cubicBezTo>
                    <a:pt x="12538" y="4530"/>
                    <a:pt x="11022" y="5263"/>
                    <a:pt x="9507" y="599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4" name="Line"/>
            <p:cNvSpPr/>
            <p:nvPr/>
          </p:nvSpPr>
          <p:spPr>
            <a:xfrm>
              <a:off x="3487787" y="501527"/>
              <a:ext cx="87441" cy="4663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3825"/>
                    <a:pt x="14400" y="7650"/>
                    <a:pt x="10800" y="11250"/>
                  </a:cubicBezTo>
                  <a:cubicBezTo>
                    <a:pt x="7200" y="14850"/>
                    <a:pt x="3600" y="18225"/>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5" name="Line"/>
            <p:cNvSpPr/>
            <p:nvPr/>
          </p:nvSpPr>
          <p:spPr>
            <a:xfrm>
              <a:off x="3385774" y="705553"/>
              <a:ext cx="320613" cy="728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6" name="Line"/>
            <p:cNvSpPr/>
            <p:nvPr/>
          </p:nvSpPr>
          <p:spPr>
            <a:xfrm>
              <a:off x="4099864" y="253781"/>
              <a:ext cx="58294" cy="3789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7" name="Line"/>
            <p:cNvSpPr/>
            <p:nvPr/>
          </p:nvSpPr>
          <p:spPr>
            <a:xfrm>
              <a:off x="3954131" y="588967"/>
              <a:ext cx="408053" cy="4080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4629"/>
                    <a:pt x="11314" y="9257"/>
                    <a:pt x="7714" y="12857"/>
                  </a:cubicBezTo>
                  <a:cubicBezTo>
                    <a:pt x="4114" y="16457"/>
                    <a:pt x="2057" y="1902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8" name="Line"/>
            <p:cNvSpPr/>
            <p:nvPr/>
          </p:nvSpPr>
          <p:spPr>
            <a:xfrm>
              <a:off x="4223289" y="848178"/>
              <a:ext cx="372067" cy="416747"/>
            </a:xfrm>
            <a:custGeom>
              <a:avLst/>
              <a:gdLst/>
              <a:ahLst/>
              <a:cxnLst>
                <a:cxn ang="0">
                  <a:pos x="wd2" y="hd2"/>
                </a:cxn>
                <a:cxn ang="5400000">
                  <a:pos x="wd2" y="hd2"/>
                </a:cxn>
                <a:cxn ang="10800000">
                  <a:pos x="wd2" y="hd2"/>
                </a:cxn>
                <a:cxn ang="16200000">
                  <a:pos x="wd2" y="hd2"/>
                </a:cxn>
              </a:cxnLst>
              <a:rect l="0" t="0" r="r" b="b"/>
              <a:pathLst>
                <a:path w="21210" h="21058" fill="norm" stroke="1" extrusionOk="0">
                  <a:moveTo>
                    <a:pt x="441" y="8993"/>
                  </a:moveTo>
                  <a:cubicBezTo>
                    <a:pt x="441" y="7766"/>
                    <a:pt x="441" y="6539"/>
                    <a:pt x="1964" y="4943"/>
                  </a:cubicBezTo>
                  <a:cubicBezTo>
                    <a:pt x="3487" y="3348"/>
                    <a:pt x="6533" y="1384"/>
                    <a:pt x="8748" y="525"/>
                  </a:cubicBezTo>
                  <a:cubicBezTo>
                    <a:pt x="10964" y="-334"/>
                    <a:pt x="12348" y="-89"/>
                    <a:pt x="13041" y="893"/>
                  </a:cubicBezTo>
                  <a:cubicBezTo>
                    <a:pt x="13733" y="1875"/>
                    <a:pt x="13733" y="3593"/>
                    <a:pt x="11656" y="6661"/>
                  </a:cubicBezTo>
                  <a:cubicBezTo>
                    <a:pt x="9579" y="9730"/>
                    <a:pt x="5425" y="14148"/>
                    <a:pt x="2933" y="16848"/>
                  </a:cubicBezTo>
                  <a:cubicBezTo>
                    <a:pt x="441" y="19548"/>
                    <a:pt x="-390" y="20530"/>
                    <a:pt x="164" y="20898"/>
                  </a:cubicBezTo>
                  <a:cubicBezTo>
                    <a:pt x="718" y="21266"/>
                    <a:pt x="2656" y="21021"/>
                    <a:pt x="6395" y="19916"/>
                  </a:cubicBezTo>
                  <a:cubicBezTo>
                    <a:pt x="10133" y="18811"/>
                    <a:pt x="15672" y="16848"/>
                    <a:pt x="21210" y="148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09" name="Line"/>
            <p:cNvSpPr/>
            <p:nvPr/>
          </p:nvSpPr>
          <p:spPr>
            <a:xfrm>
              <a:off x="4753646" y="369293"/>
              <a:ext cx="652956" cy="528250"/>
            </a:xfrm>
            <a:custGeom>
              <a:avLst/>
              <a:gdLst/>
              <a:ahLst/>
              <a:cxnLst>
                <a:cxn ang="0">
                  <a:pos x="wd2" y="hd2"/>
                </a:cxn>
                <a:cxn ang="5400000">
                  <a:pos x="wd2" y="hd2"/>
                </a:cxn>
                <a:cxn ang="10800000">
                  <a:pos x="wd2" y="hd2"/>
                </a:cxn>
                <a:cxn ang="16200000">
                  <a:pos x="wd2" y="hd2"/>
                </a:cxn>
              </a:cxnLst>
              <a:rect l="0" t="0" r="r" b="b"/>
              <a:pathLst>
                <a:path w="21039" h="20972" fill="norm" stroke="1" extrusionOk="0">
                  <a:moveTo>
                    <a:pt x="10865" y="4671"/>
                  </a:moveTo>
                  <a:cubicBezTo>
                    <a:pt x="10865" y="3321"/>
                    <a:pt x="10865" y="1971"/>
                    <a:pt x="10474" y="1007"/>
                  </a:cubicBezTo>
                  <a:cubicBezTo>
                    <a:pt x="10082" y="43"/>
                    <a:pt x="9300" y="-536"/>
                    <a:pt x="7500" y="718"/>
                  </a:cubicBezTo>
                  <a:cubicBezTo>
                    <a:pt x="5700" y="1971"/>
                    <a:pt x="2882" y="5057"/>
                    <a:pt x="1317" y="8143"/>
                  </a:cubicBezTo>
                  <a:cubicBezTo>
                    <a:pt x="-248" y="11228"/>
                    <a:pt x="-561" y="14314"/>
                    <a:pt x="1161" y="16725"/>
                  </a:cubicBezTo>
                  <a:cubicBezTo>
                    <a:pt x="2882" y="19135"/>
                    <a:pt x="6639" y="20871"/>
                    <a:pt x="9926" y="20968"/>
                  </a:cubicBezTo>
                  <a:cubicBezTo>
                    <a:pt x="13213" y="21064"/>
                    <a:pt x="16030" y="19521"/>
                    <a:pt x="17987" y="16532"/>
                  </a:cubicBezTo>
                  <a:cubicBezTo>
                    <a:pt x="19943" y="13543"/>
                    <a:pt x="21039" y="9107"/>
                    <a:pt x="21039" y="5925"/>
                  </a:cubicBezTo>
                  <a:cubicBezTo>
                    <a:pt x="21039" y="2743"/>
                    <a:pt x="19943" y="814"/>
                    <a:pt x="17987" y="332"/>
                  </a:cubicBezTo>
                  <a:cubicBezTo>
                    <a:pt x="16030" y="-150"/>
                    <a:pt x="13213" y="814"/>
                    <a:pt x="11100" y="2646"/>
                  </a:cubicBezTo>
                  <a:cubicBezTo>
                    <a:pt x="8987" y="4478"/>
                    <a:pt x="7578" y="7178"/>
                    <a:pt x="6169" y="987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0" name="Line"/>
            <p:cNvSpPr/>
            <p:nvPr/>
          </p:nvSpPr>
          <p:spPr>
            <a:xfrm>
              <a:off x="4959687" y="734699"/>
              <a:ext cx="204027" cy="3060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571" y="0"/>
                    <a:pt x="5143" y="0"/>
                    <a:pt x="8486" y="2400"/>
                  </a:cubicBezTo>
                  <a:cubicBezTo>
                    <a:pt x="11829" y="4800"/>
                    <a:pt x="15943" y="9600"/>
                    <a:pt x="18257" y="13200"/>
                  </a:cubicBezTo>
                  <a:cubicBezTo>
                    <a:pt x="20571" y="16800"/>
                    <a:pt x="21086" y="192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1" name="Line"/>
            <p:cNvSpPr/>
            <p:nvPr/>
          </p:nvSpPr>
          <p:spPr>
            <a:xfrm>
              <a:off x="-1" y="2046294"/>
              <a:ext cx="296291" cy="510065"/>
            </a:xfrm>
            <a:custGeom>
              <a:avLst/>
              <a:gdLst/>
              <a:ahLst/>
              <a:cxnLst>
                <a:cxn ang="0">
                  <a:pos x="wd2" y="hd2"/>
                </a:cxn>
                <a:cxn ang="5400000">
                  <a:pos x="wd2" y="hd2"/>
                </a:cxn>
                <a:cxn ang="10800000">
                  <a:pos x="wd2" y="hd2"/>
                </a:cxn>
                <a:cxn ang="16200000">
                  <a:pos x="wd2" y="hd2"/>
                </a:cxn>
              </a:cxnLst>
              <a:rect l="0" t="0" r="r" b="b"/>
              <a:pathLst>
                <a:path w="20912" h="21600" fill="norm" stroke="1" extrusionOk="0">
                  <a:moveTo>
                    <a:pt x="12680" y="0"/>
                  </a:moveTo>
                  <a:cubicBezTo>
                    <a:pt x="9594" y="2880"/>
                    <a:pt x="6508" y="5760"/>
                    <a:pt x="4451" y="7817"/>
                  </a:cubicBezTo>
                  <a:cubicBezTo>
                    <a:pt x="2394" y="9874"/>
                    <a:pt x="1365" y="11109"/>
                    <a:pt x="680" y="12343"/>
                  </a:cubicBezTo>
                  <a:cubicBezTo>
                    <a:pt x="-6" y="13577"/>
                    <a:pt x="-349" y="14811"/>
                    <a:pt x="508" y="15429"/>
                  </a:cubicBezTo>
                  <a:cubicBezTo>
                    <a:pt x="1365" y="16046"/>
                    <a:pt x="3422" y="16046"/>
                    <a:pt x="6337" y="15634"/>
                  </a:cubicBezTo>
                  <a:cubicBezTo>
                    <a:pt x="9251" y="15223"/>
                    <a:pt x="13022" y="14400"/>
                    <a:pt x="15765" y="13783"/>
                  </a:cubicBezTo>
                  <a:cubicBezTo>
                    <a:pt x="18508" y="13166"/>
                    <a:pt x="20222" y="12754"/>
                    <a:pt x="20737" y="12034"/>
                  </a:cubicBezTo>
                  <a:cubicBezTo>
                    <a:pt x="21251" y="11314"/>
                    <a:pt x="20565" y="10286"/>
                    <a:pt x="19537" y="10286"/>
                  </a:cubicBezTo>
                  <a:cubicBezTo>
                    <a:pt x="18508" y="10286"/>
                    <a:pt x="17137" y="11314"/>
                    <a:pt x="16280" y="13371"/>
                  </a:cubicBezTo>
                  <a:cubicBezTo>
                    <a:pt x="15422" y="15429"/>
                    <a:pt x="15080" y="18514"/>
                    <a:pt x="1473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2" name="Line"/>
            <p:cNvSpPr/>
            <p:nvPr/>
          </p:nvSpPr>
          <p:spPr>
            <a:xfrm>
              <a:off x="427436" y="2133734"/>
              <a:ext cx="276857" cy="437199"/>
            </a:xfrm>
            <a:custGeom>
              <a:avLst/>
              <a:gdLst/>
              <a:ahLst/>
              <a:cxnLst>
                <a:cxn ang="0">
                  <a:pos x="wd2" y="hd2"/>
                </a:cxn>
                <a:cxn ang="5400000">
                  <a:pos x="wd2" y="hd2"/>
                </a:cxn>
                <a:cxn ang="10800000">
                  <a:pos x="wd2" y="hd2"/>
                </a:cxn>
                <a:cxn ang="16200000">
                  <a:pos x="wd2" y="hd2"/>
                </a:cxn>
              </a:cxnLst>
              <a:rect l="0" t="0" r="r" b="b"/>
              <a:pathLst>
                <a:path w="21225" h="21600" fill="norm" stroke="1" extrusionOk="0">
                  <a:moveTo>
                    <a:pt x="8935" y="0"/>
                  </a:moveTo>
                  <a:cubicBezTo>
                    <a:pt x="6328" y="3360"/>
                    <a:pt x="3722" y="6720"/>
                    <a:pt x="2046" y="9120"/>
                  </a:cubicBezTo>
                  <a:cubicBezTo>
                    <a:pt x="370" y="11520"/>
                    <a:pt x="-375" y="12960"/>
                    <a:pt x="184" y="13680"/>
                  </a:cubicBezTo>
                  <a:cubicBezTo>
                    <a:pt x="742" y="14400"/>
                    <a:pt x="2604" y="14400"/>
                    <a:pt x="5397" y="14280"/>
                  </a:cubicBezTo>
                  <a:cubicBezTo>
                    <a:pt x="8191" y="14160"/>
                    <a:pt x="11915" y="13920"/>
                    <a:pt x="14708" y="13560"/>
                  </a:cubicBezTo>
                  <a:cubicBezTo>
                    <a:pt x="17501" y="13200"/>
                    <a:pt x="19363" y="12720"/>
                    <a:pt x="19922" y="11640"/>
                  </a:cubicBezTo>
                  <a:cubicBezTo>
                    <a:pt x="20480" y="10560"/>
                    <a:pt x="19735" y="8880"/>
                    <a:pt x="18804" y="8880"/>
                  </a:cubicBezTo>
                  <a:cubicBezTo>
                    <a:pt x="17873" y="8880"/>
                    <a:pt x="16756" y="10560"/>
                    <a:pt x="16197" y="12000"/>
                  </a:cubicBezTo>
                  <a:cubicBezTo>
                    <a:pt x="15639" y="13440"/>
                    <a:pt x="15639" y="14640"/>
                    <a:pt x="16570" y="16200"/>
                  </a:cubicBezTo>
                  <a:cubicBezTo>
                    <a:pt x="17501" y="17760"/>
                    <a:pt x="19363" y="19680"/>
                    <a:pt x="2122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3" name="Line"/>
            <p:cNvSpPr/>
            <p:nvPr/>
          </p:nvSpPr>
          <p:spPr>
            <a:xfrm>
              <a:off x="1214356" y="2264893"/>
              <a:ext cx="262320"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4" name="Line"/>
            <p:cNvSpPr/>
            <p:nvPr/>
          </p:nvSpPr>
          <p:spPr>
            <a:xfrm>
              <a:off x="1228930" y="2454346"/>
              <a:ext cx="262319"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5" name="Line"/>
            <p:cNvSpPr/>
            <p:nvPr/>
          </p:nvSpPr>
          <p:spPr>
            <a:xfrm>
              <a:off x="1935527" y="2000702"/>
              <a:ext cx="473839" cy="538921"/>
            </a:xfrm>
            <a:custGeom>
              <a:avLst/>
              <a:gdLst/>
              <a:ahLst/>
              <a:cxnLst>
                <a:cxn ang="0">
                  <a:pos x="wd2" y="hd2"/>
                </a:cxn>
                <a:cxn ang="5400000">
                  <a:pos x="wd2" y="hd2"/>
                </a:cxn>
                <a:cxn ang="10800000">
                  <a:pos x="wd2" y="hd2"/>
                </a:cxn>
                <a:cxn ang="16200000">
                  <a:pos x="wd2" y="hd2"/>
                </a:cxn>
              </a:cxnLst>
              <a:rect l="0" t="0" r="r" b="b"/>
              <a:pathLst>
                <a:path w="21499" h="21206" fill="norm" stroke="1" extrusionOk="0">
                  <a:moveTo>
                    <a:pt x="5630" y="8675"/>
                  </a:moveTo>
                  <a:cubicBezTo>
                    <a:pt x="4748" y="8102"/>
                    <a:pt x="3866" y="7528"/>
                    <a:pt x="3426" y="6764"/>
                  </a:cubicBezTo>
                  <a:cubicBezTo>
                    <a:pt x="2985" y="5999"/>
                    <a:pt x="2985" y="5043"/>
                    <a:pt x="3756" y="3896"/>
                  </a:cubicBezTo>
                  <a:cubicBezTo>
                    <a:pt x="4528" y="2749"/>
                    <a:pt x="6070" y="1411"/>
                    <a:pt x="7503" y="647"/>
                  </a:cubicBezTo>
                  <a:cubicBezTo>
                    <a:pt x="8936" y="-118"/>
                    <a:pt x="10258" y="-309"/>
                    <a:pt x="11360" y="647"/>
                  </a:cubicBezTo>
                  <a:cubicBezTo>
                    <a:pt x="12462" y="1603"/>
                    <a:pt x="13344" y="3705"/>
                    <a:pt x="12132" y="6764"/>
                  </a:cubicBezTo>
                  <a:cubicBezTo>
                    <a:pt x="10919" y="9822"/>
                    <a:pt x="7613" y="13836"/>
                    <a:pt x="5519" y="16226"/>
                  </a:cubicBezTo>
                  <a:cubicBezTo>
                    <a:pt x="3426" y="18615"/>
                    <a:pt x="2544" y="19380"/>
                    <a:pt x="1662" y="20049"/>
                  </a:cubicBezTo>
                  <a:cubicBezTo>
                    <a:pt x="781" y="20718"/>
                    <a:pt x="-101" y="21291"/>
                    <a:pt x="9" y="21195"/>
                  </a:cubicBezTo>
                  <a:cubicBezTo>
                    <a:pt x="119" y="21100"/>
                    <a:pt x="1221" y="20335"/>
                    <a:pt x="2764" y="19380"/>
                  </a:cubicBezTo>
                  <a:cubicBezTo>
                    <a:pt x="4307" y="18424"/>
                    <a:pt x="6291" y="17277"/>
                    <a:pt x="7834" y="16608"/>
                  </a:cubicBezTo>
                  <a:cubicBezTo>
                    <a:pt x="9377" y="15939"/>
                    <a:pt x="10479" y="15748"/>
                    <a:pt x="11140" y="16512"/>
                  </a:cubicBezTo>
                  <a:cubicBezTo>
                    <a:pt x="11801" y="17277"/>
                    <a:pt x="12021" y="18997"/>
                    <a:pt x="12572" y="19475"/>
                  </a:cubicBezTo>
                  <a:cubicBezTo>
                    <a:pt x="13123" y="19953"/>
                    <a:pt x="14005" y="19188"/>
                    <a:pt x="15548" y="17755"/>
                  </a:cubicBezTo>
                  <a:cubicBezTo>
                    <a:pt x="17091" y="16321"/>
                    <a:pt x="19295" y="14218"/>
                    <a:pt x="21499" y="121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6" name="Line"/>
            <p:cNvSpPr/>
            <p:nvPr/>
          </p:nvSpPr>
          <p:spPr>
            <a:xfrm>
              <a:off x="2514966" y="2094000"/>
              <a:ext cx="326970" cy="327295"/>
            </a:xfrm>
            <a:custGeom>
              <a:avLst/>
              <a:gdLst/>
              <a:ahLst/>
              <a:cxnLst>
                <a:cxn ang="0">
                  <a:pos x="wd2" y="hd2"/>
                </a:cxn>
                <a:cxn ang="5400000">
                  <a:pos x="wd2" y="hd2"/>
                </a:cxn>
                <a:cxn ang="10800000">
                  <a:pos x="wd2" y="hd2"/>
                </a:cxn>
                <a:cxn ang="16200000">
                  <a:pos x="wd2" y="hd2"/>
                </a:cxn>
              </a:cxnLst>
              <a:rect l="0" t="0" r="r" b="b"/>
              <a:pathLst>
                <a:path w="20770" h="21091" fill="norm" stroke="1" extrusionOk="0">
                  <a:moveTo>
                    <a:pt x="15509" y="4439"/>
                  </a:moveTo>
                  <a:cubicBezTo>
                    <a:pt x="15200" y="2873"/>
                    <a:pt x="14892" y="1308"/>
                    <a:pt x="13657" y="526"/>
                  </a:cubicBezTo>
                  <a:cubicBezTo>
                    <a:pt x="12423" y="-257"/>
                    <a:pt x="10263" y="-257"/>
                    <a:pt x="7949" y="1152"/>
                  </a:cubicBezTo>
                  <a:cubicBezTo>
                    <a:pt x="5634" y="2560"/>
                    <a:pt x="3166" y="5378"/>
                    <a:pt x="1623" y="8352"/>
                  </a:cubicBezTo>
                  <a:cubicBezTo>
                    <a:pt x="80" y="11326"/>
                    <a:pt x="-537" y="14456"/>
                    <a:pt x="543" y="16647"/>
                  </a:cubicBezTo>
                  <a:cubicBezTo>
                    <a:pt x="1623" y="18839"/>
                    <a:pt x="4400" y="20091"/>
                    <a:pt x="6560" y="20717"/>
                  </a:cubicBezTo>
                  <a:cubicBezTo>
                    <a:pt x="8720" y="21343"/>
                    <a:pt x="10263" y="21343"/>
                    <a:pt x="12577" y="19465"/>
                  </a:cubicBezTo>
                  <a:cubicBezTo>
                    <a:pt x="14892" y="17586"/>
                    <a:pt x="17977" y="13830"/>
                    <a:pt x="19520" y="11013"/>
                  </a:cubicBezTo>
                  <a:cubicBezTo>
                    <a:pt x="21063" y="8195"/>
                    <a:pt x="21063" y="6317"/>
                    <a:pt x="20137" y="4908"/>
                  </a:cubicBezTo>
                  <a:cubicBezTo>
                    <a:pt x="19212" y="3500"/>
                    <a:pt x="17360" y="2560"/>
                    <a:pt x="15509" y="162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7" name="Line"/>
            <p:cNvSpPr/>
            <p:nvPr/>
          </p:nvSpPr>
          <p:spPr>
            <a:xfrm>
              <a:off x="3458640" y="1915135"/>
              <a:ext cx="58294" cy="4517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039"/>
                    <a:pt x="14400" y="12077"/>
                    <a:pt x="11700" y="15677"/>
                  </a:cubicBezTo>
                  <a:cubicBezTo>
                    <a:pt x="9000" y="19277"/>
                    <a:pt x="7200" y="20439"/>
                    <a:pt x="5400" y="21019"/>
                  </a:cubicBezTo>
                  <a:cubicBezTo>
                    <a:pt x="3600" y="21600"/>
                    <a:pt x="1800" y="216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8" name="Line"/>
            <p:cNvSpPr/>
            <p:nvPr/>
          </p:nvSpPr>
          <p:spPr>
            <a:xfrm>
              <a:off x="3327481" y="2162880"/>
              <a:ext cx="393479"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00" y="16800"/>
                    <a:pt x="8000" y="12000"/>
                    <a:pt x="11600" y="8400"/>
                  </a:cubicBezTo>
                  <a:cubicBezTo>
                    <a:pt x="15200" y="4800"/>
                    <a:pt x="18400" y="2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19" name="Line"/>
            <p:cNvSpPr/>
            <p:nvPr/>
          </p:nvSpPr>
          <p:spPr>
            <a:xfrm>
              <a:off x="4114437" y="1754829"/>
              <a:ext cx="29148" cy="43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040"/>
                    <a:pt x="7200" y="10080"/>
                    <a:pt x="3600" y="13680"/>
                  </a:cubicBezTo>
                  <a:cubicBezTo>
                    <a:pt x="0" y="17280"/>
                    <a:pt x="0" y="1944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0" name="Line"/>
            <p:cNvSpPr/>
            <p:nvPr/>
          </p:nvSpPr>
          <p:spPr>
            <a:xfrm>
              <a:off x="4041571" y="2060867"/>
              <a:ext cx="378906" cy="3934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2400"/>
                    <a:pt x="14400" y="4800"/>
                    <a:pt x="10800" y="8400"/>
                  </a:cubicBezTo>
                  <a:cubicBezTo>
                    <a:pt x="7200" y="12000"/>
                    <a:pt x="3600" y="168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1" name="Line"/>
            <p:cNvSpPr/>
            <p:nvPr/>
          </p:nvSpPr>
          <p:spPr>
            <a:xfrm>
              <a:off x="4245597" y="2288985"/>
              <a:ext cx="422626" cy="437715"/>
            </a:xfrm>
            <a:custGeom>
              <a:avLst/>
              <a:gdLst/>
              <a:ahLst/>
              <a:cxnLst>
                <a:cxn ang="0">
                  <a:pos x="wd2" y="hd2"/>
                </a:cxn>
                <a:cxn ang="5400000">
                  <a:pos x="wd2" y="hd2"/>
                </a:cxn>
                <a:cxn ang="10800000">
                  <a:pos x="wd2" y="hd2"/>
                </a:cxn>
                <a:cxn ang="16200000">
                  <a:pos x="wd2" y="hd2"/>
                </a:cxn>
              </a:cxnLst>
              <a:rect l="0" t="0" r="r" b="b"/>
              <a:pathLst>
                <a:path w="21600" h="21155" fill="norm" stroke="1" extrusionOk="0">
                  <a:moveTo>
                    <a:pt x="0" y="10810"/>
                  </a:moveTo>
                  <a:cubicBezTo>
                    <a:pt x="993" y="8227"/>
                    <a:pt x="1986" y="5645"/>
                    <a:pt x="3724" y="3766"/>
                  </a:cubicBezTo>
                  <a:cubicBezTo>
                    <a:pt x="5462" y="1888"/>
                    <a:pt x="7945" y="714"/>
                    <a:pt x="9807" y="245"/>
                  </a:cubicBezTo>
                  <a:cubicBezTo>
                    <a:pt x="11669" y="-225"/>
                    <a:pt x="12910" y="10"/>
                    <a:pt x="13531" y="714"/>
                  </a:cubicBezTo>
                  <a:cubicBezTo>
                    <a:pt x="14152" y="1418"/>
                    <a:pt x="14152" y="2592"/>
                    <a:pt x="12538" y="5292"/>
                  </a:cubicBezTo>
                  <a:cubicBezTo>
                    <a:pt x="10924" y="7992"/>
                    <a:pt x="7697" y="12219"/>
                    <a:pt x="5214" y="15153"/>
                  </a:cubicBezTo>
                  <a:cubicBezTo>
                    <a:pt x="2731" y="18088"/>
                    <a:pt x="993" y="19732"/>
                    <a:pt x="993" y="20553"/>
                  </a:cubicBezTo>
                  <a:cubicBezTo>
                    <a:pt x="993" y="21375"/>
                    <a:pt x="2731" y="21375"/>
                    <a:pt x="6455" y="20436"/>
                  </a:cubicBezTo>
                  <a:cubicBezTo>
                    <a:pt x="10179" y="19497"/>
                    <a:pt x="15890" y="17618"/>
                    <a:pt x="21600" y="157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2" name="Line"/>
            <p:cNvSpPr/>
            <p:nvPr/>
          </p:nvSpPr>
          <p:spPr>
            <a:xfrm>
              <a:off x="4886226" y="1876375"/>
              <a:ext cx="562148" cy="506562"/>
            </a:xfrm>
            <a:custGeom>
              <a:avLst/>
              <a:gdLst/>
              <a:ahLst/>
              <a:cxnLst>
                <a:cxn ang="0">
                  <a:pos x="wd2" y="hd2"/>
                </a:cxn>
                <a:cxn ang="5400000">
                  <a:pos x="wd2" y="hd2"/>
                </a:cxn>
                <a:cxn ang="10800000">
                  <a:pos x="wd2" y="hd2"/>
                </a:cxn>
                <a:cxn ang="16200000">
                  <a:pos x="wd2" y="hd2"/>
                </a:cxn>
              </a:cxnLst>
              <a:rect l="0" t="0" r="r" b="b"/>
              <a:pathLst>
                <a:path w="21005" h="20664" fill="norm" stroke="1" extrusionOk="0">
                  <a:moveTo>
                    <a:pt x="16359" y="5742"/>
                  </a:moveTo>
                  <a:cubicBezTo>
                    <a:pt x="16540" y="3959"/>
                    <a:pt x="16722" y="2175"/>
                    <a:pt x="16268" y="1085"/>
                  </a:cubicBezTo>
                  <a:cubicBezTo>
                    <a:pt x="15814" y="-5"/>
                    <a:pt x="14725" y="-401"/>
                    <a:pt x="12365" y="491"/>
                  </a:cubicBezTo>
                  <a:cubicBezTo>
                    <a:pt x="10006" y="1382"/>
                    <a:pt x="6375" y="3562"/>
                    <a:pt x="3925" y="6039"/>
                  </a:cubicBezTo>
                  <a:cubicBezTo>
                    <a:pt x="1475" y="8516"/>
                    <a:pt x="204" y="11291"/>
                    <a:pt x="23" y="13966"/>
                  </a:cubicBezTo>
                  <a:cubicBezTo>
                    <a:pt x="-159" y="16641"/>
                    <a:pt x="749" y="19217"/>
                    <a:pt x="3562" y="20208"/>
                  </a:cubicBezTo>
                  <a:cubicBezTo>
                    <a:pt x="6375" y="21199"/>
                    <a:pt x="11095" y="20605"/>
                    <a:pt x="14544" y="18127"/>
                  </a:cubicBezTo>
                  <a:cubicBezTo>
                    <a:pt x="17992" y="15650"/>
                    <a:pt x="20170" y="11291"/>
                    <a:pt x="20806" y="8219"/>
                  </a:cubicBezTo>
                  <a:cubicBezTo>
                    <a:pt x="21441" y="5148"/>
                    <a:pt x="20533" y="3364"/>
                    <a:pt x="18446" y="2968"/>
                  </a:cubicBezTo>
                  <a:cubicBezTo>
                    <a:pt x="16359" y="2571"/>
                    <a:pt x="13091" y="3562"/>
                    <a:pt x="11004" y="4652"/>
                  </a:cubicBezTo>
                  <a:cubicBezTo>
                    <a:pt x="8917" y="5742"/>
                    <a:pt x="8009" y="6931"/>
                    <a:pt x="7102" y="81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3" name="Line"/>
            <p:cNvSpPr/>
            <p:nvPr/>
          </p:nvSpPr>
          <p:spPr>
            <a:xfrm>
              <a:off x="5105420" y="2235746"/>
              <a:ext cx="116587" cy="3497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00" y="3600"/>
                    <a:pt x="9000" y="7200"/>
                    <a:pt x="12600" y="10800"/>
                  </a:cubicBezTo>
                  <a:cubicBezTo>
                    <a:pt x="16200" y="14400"/>
                    <a:pt x="18900" y="180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4" name="Line"/>
            <p:cNvSpPr/>
            <p:nvPr/>
          </p:nvSpPr>
          <p:spPr>
            <a:xfrm>
              <a:off x="10216" y="3502358"/>
              <a:ext cx="539380" cy="579337"/>
            </a:xfrm>
            <a:custGeom>
              <a:avLst/>
              <a:gdLst/>
              <a:ahLst/>
              <a:cxnLst>
                <a:cxn ang="0">
                  <a:pos x="wd2" y="hd2"/>
                </a:cxn>
                <a:cxn ang="5400000">
                  <a:pos x="wd2" y="hd2"/>
                </a:cxn>
                <a:cxn ang="10800000">
                  <a:pos x="wd2" y="hd2"/>
                </a:cxn>
                <a:cxn ang="16200000">
                  <a:pos x="wd2" y="hd2"/>
                </a:cxn>
              </a:cxnLst>
              <a:rect l="0" t="0" r="r" b="b"/>
              <a:pathLst>
                <a:path w="21038" h="21467" fill="norm" stroke="1" extrusionOk="0">
                  <a:moveTo>
                    <a:pt x="20819" y="5447"/>
                  </a:moveTo>
                  <a:cubicBezTo>
                    <a:pt x="21009" y="4547"/>
                    <a:pt x="21198" y="3647"/>
                    <a:pt x="20819" y="2837"/>
                  </a:cubicBezTo>
                  <a:cubicBezTo>
                    <a:pt x="20440" y="2027"/>
                    <a:pt x="19493" y="1307"/>
                    <a:pt x="17787" y="767"/>
                  </a:cubicBezTo>
                  <a:cubicBezTo>
                    <a:pt x="16082" y="227"/>
                    <a:pt x="13619" y="-133"/>
                    <a:pt x="11440" y="47"/>
                  </a:cubicBezTo>
                  <a:cubicBezTo>
                    <a:pt x="9261" y="227"/>
                    <a:pt x="7366" y="947"/>
                    <a:pt x="5377" y="3377"/>
                  </a:cubicBezTo>
                  <a:cubicBezTo>
                    <a:pt x="3387" y="5807"/>
                    <a:pt x="1303" y="9947"/>
                    <a:pt x="451" y="13007"/>
                  </a:cubicBezTo>
                  <a:cubicBezTo>
                    <a:pt x="-402" y="16067"/>
                    <a:pt x="-23" y="18047"/>
                    <a:pt x="1398" y="19397"/>
                  </a:cubicBezTo>
                  <a:cubicBezTo>
                    <a:pt x="2819" y="20747"/>
                    <a:pt x="5282" y="21467"/>
                    <a:pt x="8124" y="21467"/>
                  </a:cubicBezTo>
                  <a:cubicBezTo>
                    <a:pt x="10966" y="21467"/>
                    <a:pt x="14187" y="20747"/>
                    <a:pt x="16461" y="19577"/>
                  </a:cubicBezTo>
                  <a:cubicBezTo>
                    <a:pt x="18735" y="18407"/>
                    <a:pt x="20061" y="16787"/>
                    <a:pt x="20345" y="14537"/>
                  </a:cubicBezTo>
                  <a:cubicBezTo>
                    <a:pt x="20630" y="12287"/>
                    <a:pt x="19872" y="9407"/>
                    <a:pt x="19114" y="7517"/>
                  </a:cubicBezTo>
                  <a:cubicBezTo>
                    <a:pt x="18356" y="5627"/>
                    <a:pt x="17598" y="4727"/>
                    <a:pt x="15798" y="5267"/>
                  </a:cubicBezTo>
                  <a:cubicBezTo>
                    <a:pt x="13998" y="5807"/>
                    <a:pt x="11156" y="7787"/>
                    <a:pt x="8314" y="976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5" name="Line"/>
            <p:cNvSpPr/>
            <p:nvPr/>
          </p:nvSpPr>
          <p:spPr>
            <a:xfrm>
              <a:off x="237947" y="3911672"/>
              <a:ext cx="247747"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659" y="4032"/>
                    <a:pt x="9318" y="8064"/>
                    <a:pt x="12918" y="11664"/>
                  </a:cubicBezTo>
                  <a:cubicBezTo>
                    <a:pt x="16518" y="15264"/>
                    <a:pt x="19059" y="18432"/>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6" name="Line"/>
            <p:cNvSpPr/>
            <p:nvPr/>
          </p:nvSpPr>
          <p:spPr>
            <a:xfrm>
              <a:off x="995757" y="3940820"/>
              <a:ext cx="262320"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7" name="Line"/>
            <p:cNvSpPr/>
            <p:nvPr/>
          </p:nvSpPr>
          <p:spPr>
            <a:xfrm>
              <a:off x="1010331" y="4071979"/>
              <a:ext cx="306039" cy="291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8" name="Line"/>
            <p:cNvSpPr/>
            <p:nvPr/>
          </p:nvSpPr>
          <p:spPr>
            <a:xfrm>
              <a:off x="3327481" y="3397263"/>
              <a:ext cx="248347" cy="698403"/>
            </a:xfrm>
            <a:custGeom>
              <a:avLst/>
              <a:gdLst/>
              <a:ahLst/>
              <a:cxnLst>
                <a:cxn ang="0">
                  <a:pos x="wd2" y="hd2"/>
                </a:cxn>
                <a:cxn ang="5400000">
                  <a:pos x="wd2" y="hd2"/>
                </a:cxn>
                <a:cxn ang="10800000">
                  <a:pos x="wd2" y="hd2"/>
                </a:cxn>
                <a:cxn ang="16200000">
                  <a:pos x="wd2" y="hd2"/>
                </a:cxn>
              </a:cxnLst>
              <a:rect l="0" t="0" r="r" b="b"/>
              <a:pathLst>
                <a:path w="20078" h="21435" fill="norm" stroke="1" extrusionOk="0">
                  <a:moveTo>
                    <a:pt x="0" y="133"/>
                  </a:moveTo>
                  <a:cubicBezTo>
                    <a:pt x="2749" y="-16"/>
                    <a:pt x="5498" y="-165"/>
                    <a:pt x="8444" y="431"/>
                  </a:cubicBezTo>
                  <a:cubicBezTo>
                    <a:pt x="11389" y="1028"/>
                    <a:pt x="14531" y="2370"/>
                    <a:pt x="17084" y="4979"/>
                  </a:cubicBezTo>
                  <a:cubicBezTo>
                    <a:pt x="19636" y="7588"/>
                    <a:pt x="21600" y="11464"/>
                    <a:pt x="18458" y="15415"/>
                  </a:cubicBezTo>
                  <a:cubicBezTo>
                    <a:pt x="16875" y="17406"/>
                    <a:pt x="13996" y="19416"/>
                    <a:pt x="10473" y="214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29" name="Line"/>
            <p:cNvSpPr/>
            <p:nvPr/>
          </p:nvSpPr>
          <p:spPr>
            <a:xfrm>
              <a:off x="1994081" y="3347320"/>
              <a:ext cx="221927" cy="1030699"/>
            </a:xfrm>
            <a:custGeom>
              <a:avLst/>
              <a:gdLst/>
              <a:ahLst/>
              <a:cxnLst>
                <a:cxn ang="0">
                  <a:pos x="wd2" y="hd2"/>
                </a:cxn>
                <a:cxn ang="5400000">
                  <a:pos x="wd2" y="hd2"/>
                </a:cxn>
                <a:cxn ang="10800000">
                  <a:pos x="wd2" y="hd2"/>
                </a:cxn>
                <a:cxn ang="16200000">
                  <a:pos x="wd2" y="hd2"/>
                </a:cxn>
              </a:cxnLst>
              <a:rect l="0" t="0" r="r" b="b"/>
              <a:pathLst>
                <a:path w="20139" h="21516" fill="norm" stroke="1" extrusionOk="0">
                  <a:moveTo>
                    <a:pt x="17848" y="1133"/>
                  </a:moveTo>
                  <a:cubicBezTo>
                    <a:pt x="19171" y="626"/>
                    <a:pt x="20493" y="119"/>
                    <a:pt x="20052" y="17"/>
                  </a:cubicBezTo>
                  <a:cubicBezTo>
                    <a:pt x="19611" y="-84"/>
                    <a:pt x="17407" y="220"/>
                    <a:pt x="13881" y="1640"/>
                  </a:cubicBezTo>
                  <a:cubicBezTo>
                    <a:pt x="10354" y="3060"/>
                    <a:pt x="5505" y="5595"/>
                    <a:pt x="2640" y="7978"/>
                  </a:cubicBezTo>
                  <a:cubicBezTo>
                    <a:pt x="-225" y="10361"/>
                    <a:pt x="-1107" y="12592"/>
                    <a:pt x="1758" y="14823"/>
                  </a:cubicBezTo>
                  <a:cubicBezTo>
                    <a:pt x="4624" y="17054"/>
                    <a:pt x="11236" y="19285"/>
                    <a:pt x="17848" y="215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0" name="Line"/>
            <p:cNvSpPr/>
            <p:nvPr/>
          </p:nvSpPr>
          <p:spPr>
            <a:xfrm>
              <a:off x="4034625" y="3390830"/>
              <a:ext cx="342132" cy="739443"/>
            </a:xfrm>
            <a:custGeom>
              <a:avLst/>
              <a:gdLst/>
              <a:ahLst/>
              <a:cxnLst>
                <a:cxn ang="0">
                  <a:pos x="wd2" y="hd2"/>
                </a:cxn>
                <a:cxn ang="5400000">
                  <a:pos x="wd2" y="hd2"/>
                </a:cxn>
                <a:cxn ang="10800000">
                  <a:pos x="wd2" y="hd2"/>
                </a:cxn>
                <a:cxn ang="16200000">
                  <a:pos x="wd2" y="hd2"/>
                </a:cxn>
              </a:cxnLst>
              <a:rect l="0" t="0" r="r" b="b"/>
              <a:pathLst>
                <a:path w="20839" h="21350" fill="norm" stroke="1" extrusionOk="0">
                  <a:moveTo>
                    <a:pt x="13738" y="311"/>
                  </a:moveTo>
                  <a:cubicBezTo>
                    <a:pt x="12258" y="31"/>
                    <a:pt x="10779" y="-250"/>
                    <a:pt x="8855" y="381"/>
                  </a:cubicBezTo>
                  <a:cubicBezTo>
                    <a:pt x="6932" y="1012"/>
                    <a:pt x="4565" y="2555"/>
                    <a:pt x="2642" y="5290"/>
                  </a:cubicBezTo>
                  <a:cubicBezTo>
                    <a:pt x="718" y="8025"/>
                    <a:pt x="-761" y="11953"/>
                    <a:pt x="423" y="14828"/>
                  </a:cubicBezTo>
                  <a:cubicBezTo>
                    <a:pt x="1606" y="17703"/>
                    <a:pt x="5453" y="19527"/>
                    <a:pt x="9299" y="20438"/>
                  </a:cubicBezTo>
                  <a:cubicBezTo>
                    <a:pt x="13146" y="21350"/>
                    <a:pt x="16992" y="21350"/>
                    <a:pt x="20839" y="2135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1" name="Line"/>
            <p:cNvSpPr/>
            <p:nvPr/>
          </p:nvSpPr>
          <p:spPr>
            <a:xfrm>
              <a:off x="4538923" y="3510071"/>
              <a:ext cx="289606" cy="445438"/>
            </a:xfrm>
            <a:custGeom>
              <a:avLst/>
              <a:gdLst/>
              <a:ahLst/>
              <a:cxnLst>
                <a:cxn ang="0">
                  <a:pos x="wd2" y="hd2"/>
                </a:cxn>
                <a:cxn ang="5400000">
                  <a:pos x="wd2" y="hd2"/>
                </a:cxn>
                <a:cxn ang="10800000">
                  <a:pos x="wd2" y="hd2"/>
                </a:cxn>
                <a:cxn ang="16200000">
                  <a:pos x="wd2" y="hd2"/>
                </a:cxn>
              </a:cxnLst>
              <a:rect l="0" t="0" r="r" b="b"/>
              <a:pathLst>
                <a:path w="21110" h="21071" fill="norm" stroke="1" extrusionOk="0">
                  <a:moveTo>
                    <a:pt x="6238" y="9346"/>
                  </a:moveTo>
                  <a:cubicBezTo>
                    <a:pt x="4467" y="8886"/>
                    <a:pt x="2697" y="8427"/>
                    <a:pt x="1458" y="7623"/>
                  </a:cubicBezTo>
                  <a:cubicBezTo>
                    <a:pt x="218" y="6818"/>
                    <a:pt x="-490" y="5669"/>
                    <a:pt x="395" y="4291"/>
                  </a:cubicBezTo>
                  <a:cubicBezTo>
                    <a:pt x="1281" y="2912"/>
                    <a:pt x="3759" y="1304"/>
                    <a:pt x="5884" y="499"/>
                  </a:cubicBezTo>
                  <a:cubicBezTo>
                    <a:pt x="8008" y="-305"/>
                    <a:pt x="9779" y="-305"/>
                    <a:pt x="11018" y="1763"/>
                  </a:cubicBezTo>
                  <a:cubicBezTo>
                    <a:pt x="12258" y="3831"/>
                    <a:pt x="12966" y="7967"/>
                    <a:pt x="12080" y="11069"/>
                  </a:cubicBezTo>
                  <a:cubicBezTo>
                    <a:pt x="11195" y="14172"/>
                    <a:pt x="8717" y="16240"/>
                    <a:pt x="6061" y="17848"/>
                  </a:cubicBezTo>
                  <a:cubicBezTo>
                    <a:pt x="3405" y="19457"/>
                    <a:pt x="572" y="20606"/>
                    <a:pt x="218" y="20950"/>
                  </a:cubicBezTo>
                  <a:cubicBezTo>
                    <a:pt x="-136" y="21295"/>
                    <a:pt x="1989" y="20835"/>
                    <a:pt x="5884" y="20376"/>
                  </a:cubicBezTo>
                  <a:cubicBezTo>
                    <a:pt x="9779" y="19916"/>
                    <a:pt x="15444" y="19457"/>
                    <a:pt x="21110" y="1899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2" name="Line"/>
            <p:cNvSpPr/>
            <p:nvPr/>
          </p:nvSpPr>
          <p:spPr>
            <a:xfrm>
              <a:off x="5003407" y="3371170"/>
              <a:ext cx="217247" cy="715384"/>
            </a:xfrm>
            <a:custGeom>
              <a:avLst/>
              <a:gdLst/>
              <a:ahLst/>
              <a:cxnLst>
                <a:cxn ang="0">
                  <a:pos x="wd2" y="hd2"/>
                </a:cxn>
                <a:cxn ang="5400000">
                  <a:pos x="wd2" y="hd2"/>
                </a:cxn>
                <a:cxn ang="10800000">
                  <a:pos x="wd2" y="hd2"/>
                </a:cxn>
                <a:cxn ang="16200000">
                  <a:pos x="wd2" y="hd2"/>
                </a:cxn>
              </a:cxnLst>
              <a:rect l="0" t="0" r="r" b="b"/>
              <a:pathLst>
                <a:path w="21000" h="21493" fill="norm" stroke="1" extrusionOk="0">
                  <a:moveTo>
                    <a:pt x="1409" y="477"/>
                  </a:moveTo>
                  <a:cubicBezTo>
                    <a:pt x="3757" y="185"/>
                    <a:pt x="6104" y="-107"/>
                    <a:pt x="8217" y="39"/>
                  </a:cubicBezTo>
                  <a:cubicBezTo>
                    <a:pt x="10330" y="185"/>
                    <a:pt x="12209" y="769"/>
                    <a:pt x="14557" y="2447"/>
                  </a:cubicBezTo>
                  <a:cubicBezTo>
                    <a:pt x="16904" y="4125"/>
                    <a:pt x="19722" y="6898"/>
                    <a:pt x="20661" y="9452"/>
                  </a:cubicBezTo>
                  <a:cubicBezTo>
                    <a:pt x="21600" y="12007"/>
                    <a:pt x="20661" y="14342"/>
                    <a:pt x="16904" y="16312"/>
                  </a:cubicBezTo>
                  <a:cubicBezTo>
                    <a:pt x="13148" y="18282"/>
                    <a:pt x="6574" y="19888"/>
                    <a:pt x="0" y="214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3" name="Line"/>
            <p:cNvSpPr/>
            <p:nvPr/>
          </p:nvSpPr>
          <p:spPr>
            <a:xfrm>
              <a:off x="2369433" y="3561162"/>
              <a:ext cx="345971" cy="673719"/>
            </a:xfrm>
            <a:custGeom>
              <a:avLst/>
              <a:gdLst/>
              <a:ahLst/>
              <a:cxnLst>
                <a:cxn ang="0">
                  <a:pos x="wd2" y="hd2"/>
                </a:cxn>
                <a:cxn ang="5400000">
                  <a:pos x="wd2" y="hd2"/>
                </a:cxn>
                <a:cxn ang="10800000">
                  <a:pos x="wd2" y="hd2"/>
                </a:cxn>
                <a:cxn ang="16200000">
                  <a:pos x="wd2" y="hd2"/>
                </a:cxn>
              </a:cxnLst>
              <a:rect l="0" t="0" r="r" b="b"/>
              <a:pathLst>
                <a:path w="21366" h="21246" fill="norm" stroke="1" extrusionOk="0">
                  <a:moveTo>
                    <a:pt x="4266" y="9215"/>
                  </a:moveTo>
                  <a:cubicBezTo>
                    <a:pt x="2766" y="9215"/>
                    <a:pt x="1266" y="9215"/>
                    <a:pt x="516" y="8679"/>
                  </a:cubicBezTo>
                  <a:cubicBezTo>
                    <a:pt x="-234" y="8143"/>
                    <a:pt x="-234" y="7070"/>
                    <a:pt x="966" y="5768"/>
                  </a:cubicBezTo>
                  <a:cubicBezTo>
                    <a:pt x="2166" y="4466"/>
                    <a:pt x="4566" y="2934"/>
                    <a:pt x="6366" y="1938"/>
                  </a:cubicBezTo>
                  <a:cubicBezTo>
                    <a:pt x="8166" y="943"/>
                    <a:pt x="9366" y="483"/>
                    <a:pt x="10716" y="177"/>
                  </a:cubicBezTo>
                  <a:cubicBezTo>
                    <a:pt x="12066" y="-130"/>
                    <a:pt x="13566" y="-283"/>
                    <a:pt x="13866" y="1862"/>
                  </a:cubicBezTo>
                  <a:cubicBezTo>
                    <a:pt x="14166" y="4006"/>
                    <a:pt x="13266" y="8449"/>
                    <a:pt x="11466" y="11819"/>
                  </a:cubicBezTo>
                  <a:cubicBezTo>
                    <a:pt x="9666" y="15189"/>
                    <a:pt x="6966" y="17487"/>
                    <a:pt x="5166" y="19019"/>
                  </a:cubicBezTo>
                  <a:cubicBezTo>
                    <a:pt x="3366" y="20551"/>
                    <a:pt x="2466" y="21317"/>
                    <a:pt x="2316" y="21240"/>
                  </a:cubicBezTo>
                  <a:cubicBezTo>
                    <a:pt x="2166" y="21164"/>
                    <a:pt x="2766" y="20245"/>
                    <a:pt x="4566" y="19479"/>
                  </a:cubicBezTo>
                  <a:cubicBezTo>
                    <a:pt x="6366" y="18713"/>
                    <a:pt x="9366" y="18100"/>
                    <a:pt x="12366" y="17794"/>
                  </a:cubicBezTo>
                  <a:cubicBezTo>
                    <a:pt x="15366" y="17487"/>
                    <a:pt x="18366" y="17487"/>
                    <a:pt x="21366" y="1748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4" name="Line"/>
            <p:cNvSpPr/>
            <p:nvPr/>
          </p:nvSpPr>
          <p:spPr>
            <a:xfrm>
              <a:off x="2872093" y="3605634"/>
              <a:ext cx="272806" cy="670371"/>
            </a:xfrm>
            <a:custGeom>
              <a:avLst/>
              <a:gdLst/>
              <a:ahLst/>
              <a:cxnLst>
                <a:cxn ang="0">
                  <a:pos x="wd2" y="hd2"/>
                </a:cxn>
                <a:cxn ang="5400000">
                  <a:pos x="wd2" y="hd2"/>
                </a:cxn>
                <a:cxn ang="10800000">
                  <a:pos x="wd2" y="hd2"/>
                </a:cxn>
                <a:cxn ang="16200000">
                  <a:pos x="wd2" y="hd2"/>
                </a:cxn>
              </a:cxnLst>
              <a:rect l="0" t="0" r="r" b="b"/>
              <a:pathLst>
                <a:path w="20914" h="21600" fill="norm" stroke="1" extrusionOk="0">
                  <a:moveTo>
                    <a:pt x="8098" y="0"/>
                  </a:moveTo>
                  <a:cubicBezTo>
                    <a:pt x="5491" y="3600"/>
                    <a:pt x="2884" y="7200"/>
                    <a:pt x="1394" y="9626"/>
                  </a:cubicBezTo>
                  <a:cubicBezTo>
                    <a:pt x="-96" y="12052"/>
                    <a:pt x="-468" y="13304"/>
                    <a:pt x="649" y="13774"/>
                  </a:cubicBezTo>
                  <a:cubicBezTo>
                    <a:pt x="1766" y="14243"/>
                    <a:pt x="4373" y="13930"/>
                    <a:pt x="7539" y="13461"/>
                  </a:cubicBezTo>
                  <a:cubicBezTo>
                    <a:pt x="10704" y="12991"/>
                    <a:pt x="14429" y="12365"/>
                    <a:pt x="16849" y="11426"/>
                  </a:cubicBezTo>
                  <a:cubicBezTo>
                    <a:pt x="19270" y="10487"/>
                    <a:pt x="20387" y="9235"/>
                    <a:pt x="20760" y="9157"/>
                  </a:cubicBezTo>
                  <a:cubicBezTo>
                    <a:pt x="21132" y="9078"/>
                    <a:pt x="20760" y="10174"/>
                    <a:pt x="20387" y="12443"/>
                  </a:cubicBezTo>
                  <a:cubicBezTo>
                    <a:pt x="20015" y="14713"/>
                    <a:pt x="19642" y="18157"/>
                    <a:pt x="1927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5" name="Line"/>
            <p:cNvSpPr/>
            <p:nvPr/>
          </p:nvSpPr>
          <p:spPr>
            <a:xfrm>
              <a:off x="181369" y="5054662"/>
              <a:ext cx="595790" cy="613297"/>
            </a:xfrm>
            <a:custGeom>
              <a:avLst/>
              <a:gdLst/>
              <a:ahLst/>
              <a:cxnLst>
                <a:cxn ang="0">
                  <a:pos x="wd2" y="hd2"/>
                </a:cxn>
                <a:cxn ang="5400000">
                  <a:pos x="wd2" y="hd2"/>
                </a:cxn>
                <a:cxn ang="10800000">
                  <a:pos x="wd2" y="hd2"/>
                </a:cxn>
                <a:cxn ang="16200000">
                  <a:pos x="wd2" y="hd2"/>
                </a:cxn>
              </a:cxnLst>
              <a:rect l="0" t="0" r="r" b="b"/>
              <a:pathLst>
                <a:path w="21193" h="21140" fill="norm" stroke="1" extrusionOk="0">
                  <a:moveTo>
                    <a:pt x="21193" y="4807"/>
                  </a:moveTo>
                  <a:cubicBezTo>
                    <a:pt x="18601" y="2965"/>
                    <a:pt x="16009" y="1123"/>
                    <a:pt x="13590" y="369"/>
                  </a:cubicBezTo>
                  <a:cubicBezTo>
                    <a:pt x="11171" y="-384"/>
                    <a:pt x="8924" y="-49"/>
                    <a:pt x="6591" y="1960"/>
                  </a:cubicBezTo>
                  <a:cubicBezTo>
                    <a:pt x="4259" y="3969"/>
                    <a:pt x="1839" y="7653"/>
                    <a:pt x="716" y="10835"/>
                  </a:cubicBezTo>
                  <a:cubicBezTo>
                    <a:pt x="-407" y="14016"/>
                    <a:pt x="-234" y="16695"/>
                    <a:pt x="1407" y="18453"/>
                  </a:cubicBezTo>
                  <a:cubicBezTo>
                    <a:pt x="3049" y="20211"/>
                    <a:pt x="6159" y="21049"/>
                    <a:pt x="9097" y="21132"/>
                  </a:cubicBezTo>
                  <a:cubicBezTo>
                    <a:pt x="12035" y="21216"/>
                    <a:pt x="14799" y="20546"/>
                    <a:pt x="16527" y="19876"/>
                  </a:cubicBezTo>
                  <a:cubicBezTo>
                    <a:pt x="18255" y="19207"/>
                    <a:pt x="18947" y="18537"/>
                    <a:pt x="19292" y="17783"/>
                  </a:cubicBezTo>
                  <a:cubicBezTo>
                    <a:pt x="19638" y="17030"/>
                    <a:pt x="19638" y="16193"/>
                    <a:pt x="19033" y="14518"/>
                  </a:cubicBezTo>
                  <a:cubicBezTo>
                    <a:pt x="18428" y="12844"/>
                    <a:pt x="17219" y="10332"/>
                    <a:pt x="16095" y="8574"/>
                  </a:cubicBezTo>
                  <a:cubicBezTo>
                    <a:pt x="14972" y="6816"/>
                    <a:pt x="13935" y="5811"/>
                    <a:pt x="12985" y="5225"/>
                  </a:cubicBezTo>
                  <a:cubicBezTo>
                    <a:pt x="12035" y="4639"/>
                    <a:pt x="11171" y="4472"/>
                    <a:pt x="10566" y="4890"/>
                  </a:cubicBezTo>
                  <a:cubicBezTo>
                    <a:pt x="9961" y="5309"/>
                    <a:pt x="9615" y="6314"/>
                    <a:pt x="9443" y="7653"/>
                  </a:cubicBezTo>
                  <a:cubicBezTo>
                    <a:pt x="9270" y="8993"/>
                    <a:pt x="9270" y="10667"/>
                    <a:pt x="9270" y="123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6" name="Line"/>
            <p:cNvSpPr/>
            <p:nvPr/>
          </p:nvSpPr>
          <p:spPr>
            <a:xfrm>
              <a:off x="485693" y="5471013"/>
              <a:ext cx="233173" cy="43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150" y="1920"/>
                    <a:pt x="6300" y="3840"/>
                    <a:pt x="9900" y="7440"/>
                  </a:cubicBezTo>
                  <a:cubicBezTo>
                    <a:pt x="13500" y="11040"/>
                    <a:pt x="17550" y="1632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7" name="Line"/>
            <p:cNvSpPr/>
            <p:nvPr/>
          </p:nvSpPr>
          <p:spPr>
            <a:xfrm>
              <a:off x="1360089" y="5471013"/>
              <a:ext cx="335186"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8" name="Line"/>
            <p:cNvSpPr/>
            <p:nvPr/>
          </p:nvSpPr>
          <p:spPr>
            <a:xfrm>
              <a:off x="1447529" y="5631319"/>
              <a:ext cx="247746" cy="437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39" name="Line"/>
            <p:cNvSpPr/>
            <p:nvPr/>
          </p:nvSpPr>
          <p:spPr>
            <a:xfrm>
              <a:off x="2320742" y="5339854"/>
              <a:ext cx="378267" cy="539212"/>
            </a:xfrm>
            <a:custGeom>
              <a:avLst/>
              <a:gdLst/>
              <a:ahLst/>
              <a:cxnLst>
                <a:cxn ang="0">
                  <a:pos x="wd2" y="hd2"/>
                </a:cxn>
                <a:cxn ang="5400000">
                  <a:pos x="wd2" y="hd2"/>
                </a:cxn>
                <a:cxn ang="10800000">
                  <a:pos x="wd2" y="hd2"/>
                </a:cxn>
                <a:cxn ang="16200000">
                  <a:pos x="wd2" y="hd2"/>
                </a:cxn>
              </a:cxnLst>
              <a:rect l="0" t="0" r="r" b="b"/>
              <a:pathLst>
                <a:path w="21291" h="21600" fill="norm" stroke="1" extrusionOk="0">
                  <a:moveTo>
                    <a:pt x="9909" y="0"/>
                  </a:moveTo>
                  <a:cubicBezTo>
                    <a:pt x="6902" y="4086"/>
                    <a:pt x="3894" y="8173"/>
                    <a:pt x="2117" y="10703"/>
                  </a:cubicBezTo>
                  <a:cubicBezTo>
                    <a:pt x="340" y="13232"/>
                    <a:pt x="-207" y="14205"/>
                    <a:pt x="66" y="14984"/>
                  </a:cubicBezTo>
                  <a:cubicBezTo>
                    <a:pt x="340" y="15762"/>
                    <a:pt x="1434" y="16346"/>
                    <a:pt x="4031" y="16346"/>
                  </a:cubicBezTo>
                  <a:cubicBezTo>
                    <a:pt x="6628" y="16346"/>
                    <a:pt x="10730" y="15762"/>
                    <a:pt x="13464" y="15373"/>
                  </a:cubicBezTo>
                  <a:cubicBezTo>
                    <a:pt x="16198" y="14984"/>
                    <a:pt x="17565" y="14789"/>
                    <a:pt x="18659" y="14303"/>
                  </a:cubicBezTo>
                  <a:cubicBezTo>
                    <a:pt x="19752" y="13816"/>
                    <a:pt x="20573" y="13038"/>
                    <a:pt x="20983" y="12162"/>
                  </a:cubicBezTo>
                  <a:cubicBezTo>
                    <a:pt x="21393" y="11286"/>
                    <a:pt x="21393" y="10314"/>
                    <a:pt x="20983" y="10216"/>
                  </a:cubicBezTo>
                  <a:cubicBezTo>
                    <a:pt x="20573" y="10119"/>
                    <a:pt x="19752" y="10897"/>
                    <a:pt x="19206" y="12551"/>
                  </a:cubicBezTo>
                  <a:cubicBezTo>
                    <a:pt x="18659" y="14205"/>
                    <a:pt x="18385" y="16735"/>
                    <a:pt x="18659" y="18389"/>
                  </a:cubicBezTo>
                  <a:cubicBezTo>
                    <a:pt x="18932" y="20043"/>
                    <a:pt x="19753" y="20822"/>
                    <a:pt x="20573"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0" name="Line"/>
            <p:cNvSpPr/>
            <p:nvPr/>
          </p:nvSpPr>
          <p:spPr>
            <a:xfrm>
              <a:off x="3108892" y="5188049"/>
              <a:ext cx="319687" cy="673499"/>
            </a:xfrm>
            <a:custGeom>
              <a:avLst/>
              <a:gdLst/>
              <a:ahLst/>
              <a:cxnLst>
                <a:cxn ang="0">
                  <a:pos x="wd2" y="hd2"/>
                </a:cxn>
                <a:cxn ang="5400000">
                  <a:pos x="wd2" y="hd2"/>
                </a:cxn>
                <a:cxn ang="10800000">
                  <a:pos x="wd2" y="hd2"/>
                </a:cxn>
                <a:cxn ang="16200000">
                  <a:pos x="wd2" y="hd2"/>
                </a:cxn>
              </a:cxnLst>
              <a:rect l="0" t="0" r="r" b="b"/>
              <a:pathLst>
                <a:path w="20601" h="21239" fill="norm" stroke="1" extrusionOk="0">
                  <a:moveTo>
                    <a:pt x="19721" y="8464"/>
                  </a:moveTo>
                  <a:cubicBezTo>
                    <a:pt x="16590" y="8923"/>
                    <a:pt x="13460" y="9383"/>
                    <a:pt x="10643" y="9689"/>
                  </a:cubicBezTo>
                  <a:cubicBezTo>
                    <a:pt x="7825" y="9996"/>
                    <a:pt x="5321" y="10149"/>
                    <a:pt x="3599" y="9536"/>
                  </a:cubicBezTo>
                  <a:cubicBezTo>
                    <a:pt x="1877" y="8923"/>
                    <a:pt x="938" y="7545"/>
                    <a:pt x="2347" y="5783"/>
                  </a:cubicBezTo>
                  <a:cubicBezTo>
                    <a:pt x="3756" y="4021"/>
                    <a:pt x="7512" y="1877"/>
                    <a:pt x="10329" y="804"/>
                  </a:cubicBezTo>
                  <a:cubicBezTo>
                    <a:pt x="13147" y="-268"/>
                    <a:pt x="15025" y="-268"/>
                    <a:pt x="16434" y="804"/>
                  </a:cubicBezTo>
                  <a:cubicBezTo>
                    <a:pt x="17842" y="1877"/>
                    <a:pt x="18782" y="4021"/>
                    <a:pt x="17060" y="6702"/>
                  </a:cubicBezTo>
                  <a:cubicBezTo>
                    <a:pt x="15338" y="9383"/>
                    <a:pt x="10956" y="12600"/>
                    <a:pt x="7825" y="14668"/>
                  </a:cubicBezTo>
                  <a:cubicBezTo>
                    <a:pt x="4695" y="16736"/>
                    <a:pt x="2816" y="17655"/>
                    <a:pt x="1564" y="18575"/>
                  </a:cubicBezTo>
                  <a:cubicBezTo>
                    <a:pt x="312" y="19494"/>
                    <a:pt x="-314" y="20413"/>
                    <a:pt x="156" y="20872"/>
                  </a:cubicBezTo>
                  <a:cubicBezTo>
                    <a:pt x="625" y="21332"/>
                    <a:pt x="2190" y="21332"/>
                    <a:pt x="4538" y="21026"/>
                  </a:cubicBezTo>
                  <a:cubicBezTo>
                    <a:pt x="6886" y="20719"/>
                    <a:pt x="10016" y="20106"/>
                    <a:pt x="12834" y="19417"/>
                  </a:cubicBezTo>
                  <a:cubicBezTo>
                    <a:pt x="15651" y="18728"/>
                    <a:pt x="18156" y="17962"/>
                    <a:pt x="19564" y="17196"/>
                  </a:cubicBezTo>
                  <a:cubicBezTo>
                    <a:pt x="20973" y="16430"/>
                    <a:pt x="21286" y="15664"/>
                    <a:pt x="18312" y="15281"/>
                  </a:cubicBezTo>
                  <a:cubicBezTo>
                    <a:pt x="15338" y="14898"/>
                    <a:pt x="9077" y="14898"/>
                    <a:pt x="2816" y="1489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1" name="Line"/>
            <p:cNvSpPr/>
            <p:nvPr/>
          </p:nvSpPr>
          <p:spPr>
            <a:xfrm>
              <a:off x="660572" y="6282258"/>
              <a:ext cx="218600" cy="2526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4154"/>
                  </a:moveTo>
                  <a:cubicBezTo>
                    <a:pt x="480" y="2077"/>
                    <a:pt x="960" y="0"/>
                    <a:pt x="1200" y="0"/>
                  </a:cubicBezTo>
                  <a:cubicBezTo>
                    <a:pt x="1440" y="0"/>
                    <a:pt x="1440" y="2077"/>
                    <a:pt x="1440" y="4154"/>
                  </a:cubicBezTo>
                  <a:cubicBezTo>
                    <a:pt x="1440" y="6231"/>
                    <a:pt x="1440" y="8308"/>
                    <a:pt x="1680" y="11215"/>
                  </a:cubicBezTo>
                  <a:cubicBezTo>
                    <a:pt x="1920" y="14123"/>
                    <a:pt x="2400" y="17862"/>
                    <a:pt x="3360" y="18485"/>
                  </a:cubicBezTo>
                  <a:cubicBezTo>
                    <a:pt x="4320" y="19108"/>
                    <a:pt x="5760" y="16615"/>
                    <a:pt x="7200" y="14123"/>
                  </a:cubicBezTo>
                  <a:cubicBezTo>
                    <a:pt x="8640" y="11631"/>
                    <a:pt x="10080" y="9138"/>
                    <a:pt x="11520" y="7062"/>
                  </a:cubicBezTo>
                  <a:cubicBezTo>
                    <a:pt x="12960" y="4985"/>
                    <a:pt x="14400" y="3323"/>
                    <a:pt x="15600" y="3531"/>
                  </a:cubicBezTo>
                  <a:cubicBezTo>
                    <a:pt x="16800" y="3738"/>
                    <a:pt x="17760" y="5815"/>
                    <a:pt x="18720" y="9138"/>
                  </a:cubicBezTo>
                  <a:cubicBezTo>
                    <a:pt x="19680" y="12462"/>
                    <a:pt x="20640" y="17031"/>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2" name="Line"/>
            <p:cNvSpPr/>
            <p:nvPr/>
          </p:nvSpPr>
          <p:spPr>
            <a:xfrm>
              <a:off x="1010331" y="6283165"/>
              <a:ext cx="204026" cy="300276"/>
            </a:xfrm>
            <a:custGeom>
              <a:avLst/>
              <a:gdLst/>
              <a:ahLst/>
              <a:cxnLst>
                <a:cxn ang="0">
                  <a:pos x="wd2" y="hd2"/>
                </a:cxn>
                <a:cxn ang="5400000">
                  <a:pos x="wd2" y="hd2"/>
                </a:cxn>
                <a:cxn ang="10800000">
                  <a:pos x="wd2" y="hd2"/>
                </a:cxn>
                <a:cxn ang="16200000">
                  <a:pos x="wd2" y="hd2"/>
                </a:cxn>
              </a:cxnLst>
              <a:rect l="0" t="0" r="r" b="b"/>
              <a:pathLst>
                <a:path w="21600" h="21193" fill="norm" stroke="1" extrusionOk="0">
                  <a:moveTo>
                    <a:pt x="0" y="8507"/>
                  </a:moveTo>
                  <a:cubicBezTo>
                    <a:pt x="2571" y="8507"/>
                    <a:pt x="5143" y="8507"/>
                    <a:pt x="7457" y="7993"/>
                  </a:cubicBezTo>
                  <a:cubicBezTo>
                    <a:pt x="9771" y="7479"/>
                    <a:pt x="11829" y="6450"/>
                    <a:pt x="13371" y="4736"/>
                  </a:cubicBezTo>
                  <a:cubicBezTo>
                    <a:pt x="14914" y="3022"/>
                    <a:pt x="15943" y="622"/>
                    <a:pt x="15429" y="107"/>
                  </a:cubicBezTo>
                  <a:cubicBezTo>
                    <a:pt x="14914" y="-407"/>
                    <a:pt x="12857" y="964"/>
                    <a:pt x="10800" y="3364"/>
                  </a:cubicBezTo>
                  <a:cubicBezTo>
                    <a:pt x="8743" y="5764"/>
                    <a:pt x="6686" y="9193"/>
                    <a:pt x="5657" y="12107"/>
                  </a:cubicBezTo>
                  <a:cubicBezTo>
                    <a:pt x="4629" y="15022"/>
                    <a:pt x="4629" y="17422"/>
                    <a:pt x="5914" y="18964"/>
                  </a:cubicBezTo>
                  <a:cubicBezTo>
                    <a:pt x="7200" y="20507"/>
                    <a:pt x="9771" y="21193"/>
                    <a:pt x="12600" y="21193"/>
                  </a:cubicBezTo>
                  <a:cubicBezTo>
                    <a:pt x="15429" y="21193"/>
                    <a:pt x="18514" y="20507"/>
                    <a:pt x="21600" y="1982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3" name="Line"/>
            <p:cNvSpPr/>
            <p:nvPr/>
          </p:nvSpPr>
          <p:spPr>
            <a:xfrm>
              <a:off x="1274472" y="6330836"/>
              <a:ext cx="410847" cy="265116"/>
            </a:xfrm>
            <a:custGeom>
              <a:avLst/>
              <a:gdLst/>
              <a:ahLst/>
              <a:cxnLst>
                <a:cxn ang="0">
                  <a:pos x="wd2" y="hd2"/>
                </a:cxn>
                <a:cxn ang="5400000">
                  <a:pos x="wd2" y="hd2"/>
                </a:cxn>
                <a:cxn ang="10800000">
                  <a:pos x="wd2" y="hd2"/>
                </a:cxn>
                <a:cxn ang="16200000">
                  <a:pos x="wd2" y="hd2"/>
                </a:cxn>
              </a:cxnLst>
              <a:rect l="0" t="0" r="r" b="b"/>
              <a:pathLst>
                <a:path w="21242" h="21433" fill="norm" stroke="1" extrusionOk="0">
                  <a:moveTo>
                    <a:pt x="5180" y="5891"/>
                  </a:moveTo>
                  <a:cubicBezTo>
                    <a:pt x="3925" y="5891"/>
                    <a:pt x="2669" y="5891"/>
                    <a:pt x="1790" y="7069"/>
                  </a:cubicBezTo>
                  <a:cubicBezTo>
                    <a:pt x="911" y="8247"/>
                    <a:pt x="408" y="10604"/>
                    <a:pt x="157" y="12960"/>
                  </a:cubicBezTo>
                  <a:cubicBezTo>
                    <a:pt x="-94" y="15316"/>
                    <a:pt x="-94" y="17673"/>
                    <a:pt x="534" y="19244"/>
                  </a:cubicBezTo>
                  <a:cubicBezTo>
                    <a:pt x="1162" y="20815"/>
                    <a:pt x="2418" y="21600"/>
                    <a:pt x="3673" y="21404"/>
                  </a:cubicBezTo>
                  <a:cubicBezTo>
                    <a:pt x="4929" y="21207"/>
                    <a:pt x="6185" y="20029"/>
                    <a:pt x="7190" y="18655"/>
                  </a:cubicBezTo>
                  <a:cubicBezTo>
                    <a:pt x="8194" y="17280"/>
                    <a:pt x="8948" y="15709"/>
                    <a:pt x="9953" y="15316"/>
                  </a:cubicBezTo>
                  <a:cubicBezTo>
                    <a:pt x="10957" y="14924"/>
                    <a:pt x="12213" y="15709"/>
                    <a:pt x="14097" y="15513"/>
                  </a:cubicBezTo>
                  <a:cubicBezTo>
                    <a:pt x="15980" y="15316"/>
                    <a:pt x="18492" y="14138"/>
                    <a:pt x="19873" y="11978"/>
                  </a:cubicBezTo>
                  <a:cubicBezTo>
                    <a:pt x="21255" y="9818"/>
                    <a:pt x="21506" y="6676"/>
                    <a:pt x="21004" y="4516"/>
                  </a:cubicBezTo>
                  <a:cubicBezTo>
                    <a:pt x="20501" y="2356"/>
                    <a:pt x="19246" y="1178"/>
                    <a:pt x="1799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4" name="Line"/>
            <p:cNvSpPr/>
            <p:nvPr/>
          </p:nvSpPr>
          <p:spPr>
            <a:xfrm>
              <a:off x="4445597" y="268355"/>
              <a:ext cx="7888167" cy="5202659"/>
            </a:xfrm>
            <a:custGeom>
              <a:avLst/>
              <a:gdLst/>
              <a:ahLst/>
              <a:cxnLst>
                <a:cxn ang="0">
                  <a:pos x="wd2" y="hd2"/>
                </a:cxn>
                <a:cxn ang="5400000">
                  <a:pos x="wd2" y="hd2"/>
                </a:cxn>
                <a:cxn ang="10800000">
                  <a:pos x="wd2" y="hd2"/>
                </a:cxn>
                <a:cxn ang="16200000">
                  <a:pos x="wd2" y="hd2"/>
                </a:cxn>
              </a:cxnLst>
              <a:rect l="0" t="0" r="r" b="b"/>
              <a:pathLst>
                <a:path w="21584" h="21600" fill="norm" stroke="1" extrusionOk="0">
                  <a:moveTo>
                    <a:pt x="21584" y="0"/>
                  </a:moveTo>
                  <a:cubicBezTo>
                    <a:pt x="21252" y="464"/>
                    <a:pt x="20919" y="928"/>
                    <a:pt x="20574" y="1402"/>
                  </a:cubicBezTo>
                  <a:cubicBezTo>
                    <a:pt x="20228" y="1876"/>
                    <a:pt x="19869" y="2360"/>
                    <a:pt x="19477" y="2874"/>
                  </a:cubicBezTo>
                  <a:cubicBezTo>
                    <a:pt x="19085" y="3388"/>
                    <a:pt x="18660" y="3933"/>
                    <a:pt x="18241" y="4427"/>
                  </a:cubicBezTo>
                  <a:cubicBezTo>
                    <a:pt x="17822" y="4921"/>
                    <a:pt x="17410" y="5365"/>
                    <a:pt x="16978" y="5818"/>
                  </a:cubicBezTo>
                  <a:cubicBezTo>
                    <a:pt x="16546" y="6272"/>
                    <a:pt x="16094" y="6736"/>
                    <a:pt x="15642" y="7180"/>
                  </a:cubicBezTo>
                  <a:cubicBezTo>
                    <a:pt x="15190" y="7624"/>
                    <a:pt x="14738" y="8047"/>
                    <a:pt x="14287" y="8491"/>
                  </a:cubicBezTo>
                  <a:cubicBezTo>
                    <a:pt x="13835" y="8934"/>
                    <a:pt x="13383" y="9398"/>
                    <a:pt x="12937" y="9872"/>
                  </a:cubicBezTo>
                  <a:cubicBezTo>
                    <a:pt x="12492" y="10346"/>
                    <a:pt x="12053" y="10830"/>
                    <a:pt x="11628" y="11304"/>
                  </a:cubicBezTo>
                  <a:cubicBezTo>
                    <a:pt x="11203" y="11778"/>
                    <a:pt x="10791" y="12242"/>
                    <a:pt x="10385" y="12686"/>
                  </a:cubicBezTo>
                  <a:cubicBezTo>
                    <a:pt x="9980" y="13129"/>
                    <a:pt x="9581" y="13553"/>
                    <a:pt x="9149" y="13987"/>
                  </a:cubicBezTo>
                  <a:cubicBezTo>
                    <a:pt x="8717" y="14420"/>
                    <a:pt x="8252" y="14864"/>
                    <a:pt x="7800" y="15267"/>
                  </a:cubicBezTo>
                  <a:cubicBezTo>
                    <a:pt x="7348" y="15671"/>
                    <a:pt x="6909" y="16034"/>
                    <a:pt x="6484" y="16387"/>
                  </a:cubicBezTo>
                  <a:cubicBezTo>
                    <a:pt x="6059" y="16739"/>
                    <a:pt x="5647" y="17082"/>
                    <a:pt x="5221" y="17425"/>
                  </a:cubicBezTo>
                  <a:cubicBezTo>
                    <a:pt x="4796" y="17768"/>
                    <a:pt x="4357" y="18111"/>
                    <a:pt x="3945" y="18413"/>
                  </a:cubicBezTo>
                  <a:cubicBezTo>
                    <a:pt x="3533" y="18716"/>
                    <a:pt x="3148" y="18978"/>
                    <a:pt x="2749" y="19240"/>
                  </a:cubicBezTo>
                  <a:cubicBezTo>
                    <a:pt x="2350" y="19503"/>
                    <a:pt x="1938" y="19765"/>
                    <a:pt x="1592" y="19976"/>
                  </a:cubicBezTo>
                  <a:cubicBezTo>
                    <a:pt x="1247" y="20188"/>
                    <a:pt x="968" y="20350"/>
                    <a:pt x="795" y="20440"/>
                  </a:cubicBezTo>
                  <a:cubicBezTo>
                    <a:pt x="622" y="20531"/>
                    <a:pt x="556" y="20551"/>
                    <a:pt x="522" y="20511"/>
                  </a:cubicBezTo>
                  <a:cubicBezTo>
                    <a:pt x="489" y="20471"/>
                    <a:pt x="489" y="20370"/>
                    <a:pt x="502" y="20218"/>
                  </a:cubicBezTo>
                  <a:cubicBezTo>
                    <a:pt x="516" y="20067"/>
                    <a:pt x="542" y="19866"/>
                    <a:pt x="569" y="19674"/>
                  </a:cubicBezTo>
                  <a:cubicBezTo>
                    <a:pt x="595" y="19482"/>
                    <a:pt x="622" y="19301"/>
                    <a:pt x="622" y="19261"/>
                  </a:cubicBezTo>
                  <a:cubicBezTo>
                    <a:pt x="622" y="19220"/>
                    <a:pt x="595" y="19321"/>
                    <a:pt x="516" y="19513"/>
                  </a:cubicBezTo>
                  <a:cubicBezTo>
                    <a:pt x="436" y="19704"/>
                    <a:pt x="303" y="19987"/>
                    <a:pt x="203" y="20249"/>
                  </a:cubicBezTo>
                  <a:cubicBezTo>
                    <a:pt x="104" y="20511"/>
                    <a:pt x="37" y="20753"/>
                    <a:pt x="11" y="20924"/>
                  </a:cubicBezTo>
                  <a:cubicBezTo>
                    <a:pt x="-16" y="21096"/>
                    <a:pt x="-3" y="21197"/>
                    <a:pt x="144" y="21277"/>
                  </a:cubicBezTo>
                  <a:cubicBezTo>
                    <a:pt x="290" y="21358"/>
                    <a:pt x="569" y="21418"/>
                    <a:pt x="868" y="21469"/>
                  </a:cubicBezTo>
                  <a:cubicBezTo>
                    <a:pt x="1167" y="21519"/>
                    <a:pt x="1486" y="21560"/>
                    <a:pt x="180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4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948" name="TextBox 2"/>
          <p:cNvSpPr txBox="1"/>
          <p:nvPr/>
        </p:nvSpPr>
        <p:spPr>
          <a:xfrm>
            <a:off x="4888849" y="1324882"/>
            <a:ext cx="14912677" cy="179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600">
                <a:solidFill>
                  <a:srgbClr val="FFFFFF"/>
                </a:solidFill>
                <a:latin typeface="Tajawal Medium"/>
                <a:ea typeface="Tajawal Medium"/>
                <a:cs typeface="Tajawal Medium"/>
                <a:sym typeface="Tajawal Medium"/>
              </a:defRPr>
            </a:lvl1pPr>
          </a:lstStyle>
          <a:p>
            <a:pPr/>
            <a:r>
              <a:t>price elasticity of Supply Solution</a:t>
            </a:r>
          </a:p>
        </p:txBody>
      </p:sp>
      <p:sp>
        <p:nvSpPr>
          <p:cNvPr id="949" name="TextBox 7"/>
          <p:cNvSpPr txBox="1"/>
          <p:nvPr/>
        </p:nvSpPr>
        <p:spPr>
          <a:xfrm>
            <a:off x="2592215" y="4344529"/>
            <a:ext cx="19804459" cy="2062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30500"/>
              </a:lnSpc>
              <a:defRPr>
                <a:solidFill>
                  <a:srgbClr val="182C6A"/>
                </a:solidFill>
                <a:latin typeface="Tajawal Medium"/>
                <a:ea typeface="Tajawal Medium"/>
                <a:cs typeface="Tajawal Medium"/>
                <a:sym typeface="Tajawal Medium"/>
              </a:defRPr>
            </a:pPr>
            <a:r>
              <a:rPr b="1"/>
              <a:t>Solution:</a:t>
            </a:r>
          </a:p>
          <a:p>
            <a:pPr algn="ctr">
              <a:lnSpc>
                <a:spcPct val="130500"/>
              </a:lnSpc>
              <a:defRPr>
                <a:solidFill>
                  <a:srgbClr val="182C6A"/>
                </a:solidFill>
                <a:latin typeface="Tajawal Medium"/>
                <a:ea typeface="Tajawal Medium"/>
                <a:cs typeface="Tajawal Medium"/>
                <a:sym typeface="Tajawal Medium"/>
              </a:defRPr>
            </a:pPr>
            <a:r>
              <a:t> </a:t>
            </a:r>
          </a:p>
        </p:txBody>
      </p:sp>
      <p:grpSp>
        <p:nvGrpSpPr>
          <p:cNvPr id="1014" name="Drawing"/>
          <p:cNvGrpSpPr/>
          <p:nvPr/>
        </p:nvGrpSpPr>
        <p:grpSpPr>
          <a:xfrm>
            <a:off x="6922304" y="4317093"/>
            <a:ext cx="14247804" cy="5971639"/>
            <a:chOff x="0" y="0"/>
            <a:chExt cx="14247803" cy="5971637"/>
          </a:xfrm>
        </p:grpSpPr>
        <p:sp>
          <p:nvSpPr>
            <p:cNvPr id="950" name="Line"/>
            <p:cNvSpPr/>
            <p:nvPr/>
          </p:nvSpPr>
          <p:spPr>
            <a:xfrm>
              <a:off x="96881" y="87945"/>
              <a:ext cx="744184" cy="651888"/>
            </a:xfrm>
            <a:custGeom>
              <a:avLst/>
              <a:gdLst/>
              <a:ahLst/>
              <a:cxnLst>
                <a:cxn ang="0">
                  <a:pos x="wd2" y="hd2"/>
                </a:cxn>
                <a:cxn ang="5400000">
                  <a:pos x="wd2" y="hd2"/>
                </a:cxn>
                <a:cxn ang="10800000">
                  <a:pos x="wd2" y="hd2"/>
                </a:cxn>
                <a:cxn ang="16200000">
                  <a:pos x="wd2" y="hd2"/>
                </a:cxn>
              </a:cxnLst>
              <a:rect l="0" t="0" r="r" b="b"/>
              <a:pathLst>
                <a:path w="21212" h="21471" fill="norm" stroke="1" extrusionOk="0">
                  <a:moveTo>
                    <a:pt x="17177" y="6111"/>
                  </a:moveTo>
                  <a:cubicBezTo>
                    <a:pt x="17177" y="4991"/>
                    <a:pt x="17177" y="3871"/>
                    <a:pt x="16831" y="2991"/>
                  </a:cubicBezTo>
                  <a:cubicBezTo>
                    <a:pt x="16485" y="2111"/>
                    <a:pt x="15793" y="1471"/>
                    <a:pt x="14685" y="911"/>
                  </a:cubicBezTo>
                  <a:cubicBezTo>
                    <a:pt x="13577" y="351"/>
                    <a:pt x="12054" y="-129"/>
                    <a:pt x="10116" y="31"/>
                  </a:cubicBezTo>
                  <a:cubicBezTo>
                    <a:pt x="8177" y="191"/>
                    <a:pt x="5823" y="991"/>
                    <a:pt x="3885" y="2911"/>
                  </a:cubicBezTo>
                  <a:cubicBezTo>
                    <a:pt x="1946" y="4831"/>
                    <a:pt x="423" y="7871"/>
                    <a:pt x="77" y="10831"/>
                  </a:cubicBezTo>
                  <a:cubicBezTo>
                    <a:pt x="-269" y="13791"/>
                    <a:pt x="562" y="16671"/>
                    <a:pt x="2362" y="18591"/>
                  </a:cubicBezTo>
                  <a:cubicBezTo>
                    <a:pt x="4162" y="20511"/>
                    <a:pt x="6931" y="21471"/>
                    <a:pt x="9839" y="21471"/>
                  </a:cubicBezTo>
                  <a:cubicBezTo>
                    <a:pt x="12746" y="21471"/>
                    <a:pt x="15793" y="20511"/>
                    <a:pt x="17731" y="19311"/>
                  </a:cubicBezTo>
                  <a:cubicBezTo>
                    <a:pt x="19669" y="18111"/>
                    <a:pt x="20500" y="16671"/>
                    <a:pt x="20916" y="14991"/>
                  </a:cubicBezTo>
                  <a:cubicBezTo>
                    <a:pt x="21331" y="13311"/>
                    <a:pt x="21331" y="11391"/>
                    <a:pt x="20777" y="9551"/>
                  </a:cubicBezTo>
                  <a:cubicBezTo>
                    <a:pt x="20223" y="7711"/>
                    <a:pt x="19116" y="5951"/>
                    <a:pt x="17454" y="5231"/>
                  </a:cubicBezTo>
                  <a:cubicBezTo>
                    <a:pt x="15793" y="4511"/>
                    <a:pt x="13577" y="4831"/>
                    <a:pt x="12193" y="5311"/>
                  </a:cubicBezTo>
                  <a:cubicBezTo>
                    <a:pt x="10808" y="5791"/>
                    <a:pt x="10254" y="6431"/>
                    <a:pt x="9700" y="70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1" name="Line"/>
            <p:cNvSpPr/>
            <p:nvPr/>
          </p:nvSpPr>
          <p:spPr>
            <a:xfrm>
              <a:off x="510064" y="521232"/>
              <a:ext cx="174880" cy="3643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2" name="Line"/>
            <p:cNvSpPr/>
            <p:nvPr/>
          </p:nvSpPr>
          <p:spPr>
            <a:xfrm>
              <a:off x="932689" y="855805"/>
              <a:ext cx="204027" cy="233786"/>
            </a:xfrm>
            <a:custGeom>
              <a:avLst/>
              <a:gdLst/>
              <a:ahLst/>
              <a:cxnLst>
                <a:cxn ang="0">
                  <a:pos x="wd2" y="hd2"/>
                </a:cxn>
                <a:cxn ang="5400000">
                  <a:pos x="wd2" y="hd2"/>
                </a:cxn>
                <a:cxn ang="10800000">
                  <a:pos x="wd2" y="hd2"/>
                </a:cxn>
                <a:cxn ang="16200000">
                  <a:pos x="wd2" y="hd2"/>
                </a:cxn>
              </a:cxnLst>
              <a:rect l="0" t="0" r="r" b="b"/>
              <a:pathLst>
                <a:path w="21600" h="21215" fill="norm" stroke="1" extrusionOk="0">
                  <a:moveTo>
                    <a:pt x="0" y="56"/>
                  </a:moveTo>
                  <a:cubicBezTo>
                    <a:pt x="0" y="2260"/>
                    <a:pt x="0" y="4464"/>
                    <a:pt x="257" y="6668"/>
                  </a:cubicBezTo>
                  <a:cubicBezTo>
                    <a:pt x="514" y="8872"/>
                    <a:pt x="1029" y="11076"/>
                    <a:pt x="2057" y="11076"/>
                  </a:cubicBezTo>
                  <a:cubicBezTo>
                    <a:pt x="3086" y="11076"/>
                    <a:pt x="4629" y="8872"/>
                    <a:pt x="6943" y="6227"/>
                  </a:cubicBezTo>
                  <a:cubicBezTo>
                    <a:pt x="9257" y="3582"/>
                    <a:pt x="12343" y="497"/>
                    <a:pt x="14400" y="56"/>
                  </a:cubicBezTo>
                  <a:cubicBezTo>
                    <a:pt x="16457" y="-385"/>
                    <a:pt x="17486" y="1819"/>
                    <a:pt x="18514" y="5786"/>
                  </a:cubicBezTo>
                  <a:cubicBezTo>
                    <a:pt x="19543" y="9754"/>
                    <a:pt x="20571" y="15484"/>
                    <a:pt x="21600" y="212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3" name="Line"/>
            <p:cNvSpPr/>
            <p:nvPr/>
          </p:nvSpPr>
          <p:spPr>
            <a:xfrm>
              <a:off x="1282429" y="866537"/>
              <a:ext cx="189472" cy="303853"/>
            </a:xfrm>
            <a:custGeom>
              <a:avLst/>
              <a:gdLst/>
              <a:ahLst/>
              <a:cxnLst>
                <a:cxn ang="0">
                  <a:pos x="wd2" y="hd2"/>
                </a:cxn>
                <a:cxn ang="5400000">
                  <a:pos x="wd2" y="hd2"/>
                </a:cxn>
                <a:cxn ang="10800000">
                  <a:pos x="wd2" y="hd2"/>
                </a:cxn>
                <a:cxn ang="16200000">
                  <a:pos x="wd2" y="hd2"/>
                </a:cxn>
              </a:cxnLst>
              <a:rect l="0" t="0" r="r" b="b"/>
              <a:pathLst>
                <a:path w="21062" h="21111" fill="norm" stroke="1" extrusionOk="0">
                  <a:moveTo>
                    <a:pt x="2" y="7397"/>
                  </a:moveTo>
                  <a:cubicBezTo>
                    <a:pt x="2702" y="7734"/>
                    <a:pt x="5402" y="8071"/>
                    <a:pt x="7832" y="7734"/>
                  </a:cubicBezTo>
                  <a:cubicBezTo>
                    <a:pt x="10262" y="7396"/>
                    <a:pt x="12422" y="6384"/>
                    <a:pt x="14042" y="5034"/>
                  </a:cubicBezTo>
                  <a:cubicBezTo>
                    <a:pt x="15662" y="3684"/>
                    <a:pt x="16742" y="1997"/>
                    <a:pt x="15932" y="984"/>
                  </a:cubicBezTo>
                  <a:cubicBezTo>
                    <a:pt x="15122" y="-28"/>
                    <a:pt x="12422" y="-366"/>
                    <a:pt x="9722" y="478"/>
                  </a:cubicBezTo>
                  <a:cubicBezTo>
                    <a:pt x="7022" y="1321"/>
                    <a:pt x="4322" y="3346"/>
                    <a:pt x="2432" y="6721"/>
                  </a:cubicBezTo>
                  <a:cubicBezTo>
                    <a:pt x="542" y="10096"/>
                    <a:pt x="-538" y="14821"/>
                    <a:pt x="272" y="17521"/>
                  </a:cubicBezTo>
                  <a:cubicBezTo>
                    <a:pt x="1082" y="20221"/>
                    <a:pt x="3782" y="20897"/>
                    <a:pt x="7562" y="21065"/>
                  </a:cubicBezTo>
                  <a:cubicBezTo>
                    <a:pt x="11342" y="21234"/>
                    <a:pt x="16202" y="20896"/>
                    <a:pt x="21062" y="205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4" name="Line"/>
            <p:cNvSpPr/>
            <p:nvPr/>
          </p:nvSpPr>
          <p:spPr>
            <a:xfrm>
              <a:off x="1512263" y="841845"/>
              <a:ext cx="451631" cy="275187"/>
            </a:xfrm>
            <a:custGeom>
              <a:avLst/>
              <a:gdLst/>
              <a:ahLst/>
              <a:cxnLst>
                <a:cxn ang="0">
                  <a:pos x="wd2" y="hd2"/>
                </a:cxn>
                <a:cxn ang="5400000">
                  <a:pos x="wd2" y="hd2"/>
                </a:cxn>
                <a:cxn ang="10800000">
                  <a:pos x="wd2" y="hd2"/>
                </a:cxn>
                <a:cxn ang="16200000">
                  <a:pos x="wd2" y="hd2"/>
                </a:cxn>
              </a:cxnLst>
              <a:rect l="0" t="0" r="r" b="b"/>
              <a:pathLst>
                <a:path w="21139" h="21097" fill="norm" stroke="1" extrusionOk="0">
                  <a:moveTo>
                    <a:pt x="5614" y="5586"/>
                  </a:moveTo>
                  <a:cubicBezTo>
                    <a:pt x="4477" y="5959"/>
                    <a:pt x="3340" y="6331"/>
                    <a:pt x="2430" y="7448"/>
                  </a:cubicBezTo>
                  <a:cubicBezTo>
                    <a:pt x="1521" y="8566"/>
                    <a:pt x="839" y="10428"/>
                    <a:pt x="384" y="12848"/>
                  </a:cubicBezTo>
                  <a:cubicBezTo>
                    <a:pt x="-71" y="15269"/>
                    <a:pt x="-298" y="18248"/>
                    <a:pt x="725" y="19738"/>
                  </a:cubicBezTo>
                  <a:cubicBezTo>
                    <a:pt x="1748" y="21228"/>
                    <a:pt x="4022" y="21228"/>
                    <a:pt x="5614" y="20483"/>
                  </a:cubicBezTo>
                  <a:cubicBezTo>
                    <a:pt x="7205" y="19738"/>
                    <a:pt x="8115" y="18248"/>
                    <a:pt x="9024" y="18062"/>
                  </a:cubicBezTo>
                  <a:cubicBezTo>
                    <a:pt x="9934" y="17876"/>
                    <a:pt x="10843" y="18993"/>
                    <a:pt x="11866" y="19924"/>
                  </a:cubicBezTo>
                  <a:cubicBezTo>
                    <a:pt x="12889" y="20855"/>
                    <a:pt x="14026" y="21600"/>
                    <a:pt x="15618" y="20669"/>
                  </a:cubicBezTo>
                  <a:cubicBezTo>
                    <a:pt x="17209" y="19738"/>
                    <a:pt x="19256" y="17131"/>
                    <a:pt x="20279" y="13966"/>
                  </a:cubicBezTo>
                  <a:cubicBezTo>
                    <a:pt x="21302" y="10800"/>
                    <a:pt x="21302" y="7076"/>
                    <a:pt x="20847" y="4655"/>
                  </a:cubicBezTo>
                  <a:cubicBezTo>
                    <a:pt x="20393" y="2234"/>
                    <a:pt x="19483" y="1117"/>
                    <a:pt x="18574" y="559"/>
                  </a:cubicBezTo>
                  <a:cubicBezTo>
                    <a:pt x="17664" y="0"/>
                    <a:pt x="16755" y="0"/>
                    <a:pt x="1584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5" name="Line"/>
            <p:cNvSpPr/>
            <p:nvPr/>
          </p:nvSpPr>
          <p:spPr>
            <a:xfrm>
              <a:off x="2375443" y="521232"/>
              <a:ext cx="393479" cy="145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6" name="Line"/>
            <p:cNvSpPr/>
            <p:nvPr/>
          </p:nvSpPr>
          <p:spPr>
            <a:xfrm>
              <a:off x="3345206" y="0"/>
              <a:ext cx="682612" cy="656264"/>
            </a:xfrm>
            <a:custGeom>
              <a:avLst/>
              <a:gdLst/>
              <a:ahLst/>
              <a:cxnLst>
                <a:cxn ang="0">
                  <a:pos x="wd2" y="hd2"/>
                </a:cxn>
                <a:cxn ang="5400000">
                  <a:pos x="wd2" y="hd2"/>
                </a:cxn>
                <a:cxn ang="10800000">
                  <a:pos x="wd2" y="hd2"/>
                </a:cxn>
                <a:cxn ang="16200000">
                  <a:pos x="wd2" y="hd2"/>
                </a:cxn>
              </a:cxnLst>
              <a:rect l="0" t="0" r="r" b="b"/>
              <a:pathLst>
                <a:path w="21078" h="21300" fill="norm" stroke="1" extrusionOk="0">
                  <a:moveTo>
                    <a:pt x="13705" y="4619"/>
                  </a:moveTo>
                  <a:cubicBezTo>
                    <a:pt x="14455" y="3515"/>
                    <a:pt x="15205" y="2412"/>
                    <a:pt x="15205" y="1623"/>
                  </a:cubicBezTo>
                  <a:cubicBezTo>
                    <a:pt x="15205" y="835"/>
                    <a:pt x="14455" y="362"/>
                    <a:pt x="13255" y="125"/>
                  </a:cubicBezTo>
                  <a:cubicBezTo>
                    <a:pt x="12055" y="-111"/>
                    <a:pt x="10405" y="-111"/>
                    <a:pt x="8305" y="993"/>
                  </a:cubicBezTo>
                  <a:cubicBezTo>
                    <a:pt x="6205" y="2096"/>
                    <a:pt x="3655" y="4304"/>
                    <a:pt x="2005" y="7063"/>
                  </a:cubicBezTo>
                  <a:cubicBezTo>
                    <a:pt x="355" y="9822"/>
                    <a:pt x="-395" y="13133"/>
                    <a:pt x="205" y="15577"/>
                  </a:cubicBezTo>
                  <a:cubicBezTo>
                    <a:pt x="805" y="18020"/>
                    <a:pt x="2755" y="19597"/>
                    <a:pt x="5455" y="20464"/>
                  </a:cubicBezTo>
                  <a:cubicBezTo>
                    <a:pt x="8155" y="21331"/>
                    <a:pt x="11605" y="21489"/>
                    <a:pt x="14155" y="21095"/>
                  </a:cubicBezTo>
                  <a:cubicBezTo>
                    <a:pt x="16705" y="20701"/>
                    <a:pt x="18355" y="19755"/>
                    <a:pt x="19480" y="18493"/>
                  </a:cubicBezTo>
                  <a:cubicBezTo>
                    <a:pt x="20605" y="17232"/>
                    <a:pt x="21205" y="15655"/>
                    <a:pt x="21055" y="13369"/>
                  </a:cubicBezTo>
                  <a:cubicBezTo>
                    <a:pt x="20905" y="11083"/>
                    <a:pt x="20005" y="8088"/>
                    <a:pt x="18430" y="6196"/>
                  </a:cubicBezTo>
                  <a:cubicBezTo>
                    <a:pt x="16855" y="4304"/>
                    <a:pt x="14605" y="3515"/>
                    <a:pt x="12580" y="4067"/>
                  </a:cubicBezTo>
                  <a:cubicBezTo>
                    <a:pt x="10555" y="4619"/>
                    <a:pt x="8755" y="6511"/>
                    <a:pt x="6955" y="84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7" name="Line"/>
            <p:cNvSpPr/>
            <p:nvPr/>
          </p:nvSpPr>
          <p:spPr>
            <a:xfrm>
              <a:off x="3687037" y="462939"/>
              <a:ext cx="189454" cy="3789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985" y="5538"/>
                    <a:pt x="9969" y="11077"/>
                    <a:pt x="13569" y="14677"/>
                  </a:cubicBezTo>
                  <a:cubicBezTo>
                    <a:pt x="17169" y="18277"/>
                    <a:pt x="19385" y="1993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8" name="Line"/>
            <p:cNvSpPr/>
            <p:nvPr/>
          </p:nvSpPr>
          <p:spPr>
            <a:xfrm>
              <a:off x="4097796" y="739832"/>
              <a:ext cx="191604" cy="202867"/>
            </a:xfrm>
            <a:custGeom>
              <a:avLst/>
              <a:gdLst/>
              <a:ahLst/>
              <a:cxnLst>
                <a:cxn ang="0">
                  <a:pos x="wd2" y="hd2"/>
                </a:cxn>
                <a:cxn ang="5400000">
                  <a:pos x="wd2" y="hd2"/>
                </a:cxn>
                <a:cxn ang="10800000">
                  <a:pos x="wd2" y="hd2"/>
                </a:cxn>
                <a:cxn ang="16200000">
                  <a:pos x="wd2" y="hd2"/>
                </a:cxn>
              </a:cxnLst>
              <a:rect l="0" t="0" r="r" b="b"/>
              <a:pathLst>
                <a:path w="21299" h="21477" fill="norm" stroke="1" extrusionOk="0">
                  <a:moveTo>
                    <a:pt x="19139" y="6171"/>
                  </a:moveTo>
                  <a:cubicBezTo>
                    <a:pt x="17519" y="4114"/>
                    <a:pt x="15899" y="2057"/>
                    <a:pt x="13739" y="1543"/>
                  </a:cubicBezTo>
                  <a:cubicBezTo>
                    <a:pt x="11579" y="1029"/>
                    <a:pt x="8879" y="2057"/>
                    <a:pt x="6449" y="3857"/>
                  </a:cubicBezTo>
                  <a:cubicBezTo>
                    <a:pt x="4019" y="5657"/>
                    <a:pt x="1859" y="8229"/>
                    <a:pt x="779" y="11057"/>
                  </a:cubicBezTo>
                  <a:cubicBezTo>
                    <a:pt x="-301" y="13886"/>
                    <a:pt x="-301" y="16971"/>
                    <a:pt x="1049" y="18771"/>
                  </a:cubicBezTo>
                  <a:cubicBezTo>
                    <a:pt x="2399" y="20571"/>
                    <a:pt x="5099" y="21086"/>
                    <a:pt x="7799" y="21343"/>
                  </a:cubicBezTo>
                  <a:cubicBezTo>
                    <a:pt x="10499" y="21600"/>
                    <a:pt x="13199" y="21600"/>
                    <a:pt x="15899" y="20314"/>
                  </a:cubicBezTo>
                  <a:cubicBezTo>
                    <a:pt x="18599" y="19029"/>
                    <a:pt x="21299" y="16457"/>
                    <a:pt x="21299" y="12857"/>
                  </a:cubicBezTo>
                  <a:cubicBezTo>
                    <a:pt x="21299" y="9257"/>
                    <a:pt x="18599" y="4629"/>
                    <a:pt x="1589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59" name="Line"/>
            <p:cNvSpPr/>
            <p:nvPr/>
          </p:nvSpPr>
          <p:spPr>
            <a:xfrm>
              <a:off x="4414409" y="506659"/>
              <a:ext cx="45013" cy="480919"/>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7055" y="0"/>
                  </a:moveTo>
                  <a:cubicBezTo>
                    <a:pt x="2735" y="4582"/>
                    <a:pt x="-1585" y="9164"/>
                    <a:pt x="575" y="12764"/>
                  </a:cubicBezTo>
                  <a:cubicBezTo>
                    <a:pt x="2735" y="16364"/>
                    <a:pt x="11375" y="18982"/>
                    <a:pt x="200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0" name="Line"/>
            <p:cNvSpPr/>
            <p:nvPr/>
          </p:nvSpPr>
          <p:spPr>
            <a:xfrm>
              <a:off x="4509867" y="372907"/>
              <a:ext cx="313886" cy="614458"/>
            </a:xfrm>
            <a:custGeom>
              <a:avLst/>
              <a:gdLst/>
              <a:ahLst/>
              <a:cxnLst>
                <a:cxn ang="0">
                  <a:pos x="wd2" y="hd2"/>
                </a:cxn>
                <a:cxn ang="5400000">
                  <a:pos x="wd2" y="hd2"/>
                </a:cxn>
                <a:cxn ang="10800000">
                  <a:pos x="wd2" y="hd2"/>
                </a:cxn>
                <a:cxn ang="16200000">
                  <a:pos x="wd2" y="hd2"/>
                </a:cxn>
              </a:cxnLst>
              <a:rect l="0" t="0" r="r" b="b"/>
              <a:pathLst>
                <a:path w="21472" h="21345" fill="norm" stroke="1" extrusionOk="0">
                  <a:moveTo>
                    <a:pt x="14494" y="16290"/>
                  </a:moveTo>
                  <a:cubicBezTo>
                    <a:pt x="14494" y="15446"/>
                    <a:pt x="14494" y="14602"/>
                    <a:pt x="13663" y="14096"/>
                  </a:cubicBezTo>
                  <a:cubicBezTo>
                    <a:pt x="12832" y="13590"/>
                    <a:pt x="11170" y="13421"/>
                    <a:pt x="8844" y="13927"/>
                  </a:cubicBezTo>
                  <a:cubicBezTo>
                    <a:pt x="6518" y="14433"/>
                    <a:pt x="3527" y="15615"/>
                    <a:pt x="1866" y="16627"/>
                  </a:cubicBezTo>
                  <a:cubicBezTo>
                    <a:pt x="204" y="17640"/>
                    <a:pt x="-128" y="18483"/>
                    <a:pt x="38" y="19327"/>
                  </a:cubicBezTo>
                  <a:cubicBezTo>
                    <a:pt x="204" y="20171"/>
                    <a:pt x="869" y="21015"/>
                    <a:pt x="2863" y="21268"/>
                  </a:cubicBezTo>
                  <a:cubicBezTo>
                    <a:pt x="4857" y="21521"/>
                    <a:pt x="8180" y="21183"/>
                    <a:pt x="11004" y="19749"/>
                  </a:cubicBezTo>
                  <a:cubicBezTo>
                    <a:pt x="13829" y="18315"/>
                    <a:pt x="16155" y="15784"/>
                    <a:pt x="17484" y="12662"/>
                  </a:cubicBezTo>
                  <a:cubicBezTo>
                    <a:pt x="18814" y="9540"/>
                    <a:pt x="19146" y="5827"/>
                    <a:pt x="19146" y="3465"/>
                  </a:cubicBezTo>
                  <a:cubicBezTo>
                    <a:pt x="19146" y="1102"/>
                    <a:pt x="18814" y="90"/>
                    <a:pt x="18315" y="5"/>
                  </a:cubicBezTo>
                  <a:cubicBezTo>
                    <a:pt x="17817" y="-79"/>
                    <a:pt x="17152" y="765"/>
                    <a:pt x="16820" y="3127"/>
                  </a:cubicBezTo>
                  <a:cubicBezTo>
                    <a:pt x="16487" y="5490"/>
                    <a:pt x="16487" y="9371"/>
                    <a:pt x="17318" y="12240"/>
                  </a:cubicBezTo>
                  <a:cubicBezTo>
                    <a:pt x="18149" y="15109"/>
                    <a:pt x="19810" y="16965"/>
                    <a:pt x="21472" y="188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1" name="Line"/>
            <p:cNvSpPr/>
            <p:nvPr/>
          </p:nvSpPr>
          <p:spPr>
            <a:xfrm>
              <a:off x="0" y="1454529"/>
              <a:ext cx="4892716" cy="188847"/>
            </a:xfrm>
            <a:custGeom>
              <a:avLst/>
              <a:gdLst/>
              <a:ahLst/>
              <a:cxnLst>
                <a:cxn ang="0">
                  <a:pos x="wd2" y="hd2"/>
                </a:cxn>
                <a:cxn ang="5400000">
                  <a:pos x="wd2" y="hd2"/>
                </a:cxn>
                <a:cxn ang="10800000">
                  <a:pos x="wd2" y="hd2"/>
                </a:cxn>
                <a:cxn ang="16200000">
                  <a:pos x="wd2" y="hd2"/>
                </a:cxn>
              </a:cxnLst>
              <a:rect l="0" t="0" r="r" b="b"/>
              <a:pathLst>
                <a:path w="21583" h="21531" fill="norm" stroke="1" extrusionOk="0">
                  <a:moveTo>
                    <a:pt x="386" y="21531"/>
                  </a:moveTo>
                  <a:cubicBezTo>
                    <a:pt x="193" y="20977"/>
                    <a:pt x="0" y="20423"/>
                    <a:pt x="0" y="19869"/>
                  </a:cubicBezTo>
                  <a:cubicBezTo>
                    <a:pt x="0" y="19316"/>
                    <a:pt x="193" y="18762"/>
                    <a:pt x="621" y="17931"/>
                  </a:cubicBezTo>
                  <a:cubicBezTo>
                    <a:pt x="1050" y="17100"/>
                    <a:pt x="1714" y="15993"/>
                    <a:pt x="2464" y="14885"/>
                  </a:cubicBezTo>
                  <a:cubicBezTo>
                    <a:pt x="3214" y="13777"/>
                    <a:pt x="4050" y="12669"/>
                    <a:pt x="4886" y="11839"/>
                  </a:cubicBezTo>
                  <a:cubicBezTo>
                    <a:pt x="5721" y="11008"/>
                    <a:pt x="6557" y="10454"/>
                    <a:pt x="7350" y="9900"/>
                  </a:cubicBezTo>
                  <a:cubicBezTo>
                    <a:pt x="8143" y="9346"/>
                    <a:pt x="8893" y="8793"/>
                    <a:pt x="9729" y="8239"/>
                  </a:cubicBezTo>
                  <a:cubicBezTo>
                    <a:pt x="10564" y="7685"/>
                    <a:pt x="11486" y="7131"/>
                    <a:pt x="12375" y="6854"/>
                  </a:cubicBezTo>
                  <a:cubicBezTo>
                    <a:pt x="13264" y="6577"/>
                    <a:pt x="14121" y="6577"/>
                    <a:pt x="14979" y="6300"/>
                  </a:cubicBezTo>
                  <a:cubicBezTo>
                    <a:pt x="15836" y="6023"/>
                    <a:pt x="16693" y="5469"/>
                    <a:pt x="17507" y="4639"/>
                  </a:cubicBezTo>
                  <a:cubicBezTo>
                    <a:pt x="18321" y="3808"/>
                    <a:pt x="19093" y="2700"/>
                    <a:pt x="19725" y="1869"/>
                  </a:cubicBezTo>
                  <a:cubicBezTo>
                    <a:pt x="20357" y="1039"/>
                    <a:pt x="20850" y="485"/>
                    <a:pt x="21150" y="208"/>
                  </a:cubicBezTo>
                  <a:cubicBezTo>
                    <a:pt x="21450" y="-69"/>
                    <a:pt x="21557" y="-69"/>
                    <a:pt x="21579" y="208"/>
                  </a:cubicBezTo>
                  <a:cubicBezTo>
                    <a:pt x="21600" y="485"/>
                    <a:pt x="21536" y="1039"/>
                    <a:pt x="21471" y="15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2" name="Line"/>
            <p:cNvSpPr/>
            <p:nvPr/>
          </p:nvSpPr>
          <p:spPr>
            <a:xfrm>
              <a:off x="1638455" y="1886263"/>
              <a:ext cx="769993" cy="648511"/>
            </a:xfrm>
            <a:custGeom>
              <a:avLst/>
              <a:gdLst/>
              <a:ahLst/>
              <a:cxnLst>
                <a:cxn ang="0">
                  <a:pos x="wd2" y="hd2"/>
                </a:cxn>
                <a:cxn ang="5400000">
                  <a:pos x="wd2" y="hd2"/>
                </a:cxn>
                <a:cxn ang="10800000">
                  <a:pos x="wd2" y="hd2"/>
                </a:cxn>
                <a:cxn ang="16200000">
                  <a:pos x="wd2" y="hd2"/>
                </a:cxn>
              </a:cxnLst>
              <a:rect l="0" t="0" r="r" b="b"/>
              <a:pathLst>
                <a:path w="21005" h="21360" fill="norm" stroke="1" extrusionOk="0">
                  <a:moveTo>
                    <a:pt x="13347" y="6400"/>
                  </a:moveTo>
                  <a:cubicBezTo>
                    <a:pt x="14142" y="5600"/>
                    <a:pt x="14937" y="4800"/>
                    <a:pt x="15401" y="4000"/>
                  </a:cubicBezTo>
                  <a:cubicBezTo>
                    <a:pt x="15864" y="3200"/>
                    <a:pt x="15997" y="2400"/>
                    <a:pt x="15467" y="1600"/>
                  </a:cubicBezTo>
                  <a:cubicBezTo>
                    <a:pt x="14937" y="800"/>
                    <a:pt x="13744" y="0"/>
                    <a:pt x="11955" y="0"/>
                  </a:cubicBezTo>
                  <a:cubicBezTo>
                    <a:pt x="10166" y="0"/>
                    <a:pt x="7781" y="800"/>
                    <a:pt x="5528" y="3040"/>
                  </a:cubicBezTo>
                  <a:cubicBezTo>
                    <a:pt x="3275" y="5280"/>
                    <a:pt x="1155" y="8960"/>
                    <a:pt x="360" y="12080"/>
                  </a:cubicBezTo>
                  <a:cubicBezTo>
                    <a:pt x="-435" y="15200"/>
                    <a:pt x="95" y="17760"/>
                    <a:pt x="1884" y="19360"/>
                  </a:cubicBezTo>
                  <a:cubicBezTo>
                    <a:pt x="3673" y="20960"/>
                    <a:pt x="6721" y="21600"/>
                    <a:pt x="9967" y="21280"/>
                  </a:cubicBezTo>
                  <a:cubicBezTo>
                    <a:pt x="13214" y="20960"/>
                    <a:pt x="16659" y="19680"/>
                    <a:pt x="18647" y="18240"/>
                  </a:cubicBezTo>
                  <a:cubicBezTo>
                    <a:pt x="20635" y="16800"/>
                    <a:pt x="21165" y="15200"/>
                    <a:pt x="20966" y="13200"/>
                  </a:cubicBezTo>
                  <a:cubicBezTo>
                    <a:pt x="20767" y="11200"/>
                    <a:pt x="19840" y="8800"/>
                    <a:pt x="18117" y="6960"/>
                  </a:cubicBezTo>
                  <a:cubicBezTo>
                    <a:pt x="16394" y="5120"/>
                    <a:pt x="13877" y="3840"/>
                    <a:pt x="12088" y="4000"/>
                  </a:cubicBezTo>
                  <a:cubicBezTo>
                    <a:pt x="10299" y="4160"/>
                    <a:pt x="9239" y="5760"/>
                    <a:pt x="8178" y="73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3" name="Line"/>
            <p:cNvSpPr/>
            <p:nvPr/>
          </p:nvSpPr>
          <p:spPr>
            <a:xfrm>
              <a:off x="2069404" y="2342892"/>
              <a:ext cx="160307" cy="3789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4" name="Line"/>
            <p:cNvSpPr/>
            <p:nvPr/>
          </p:nvSpPr>
          <p:spPr>
            <a:xfrm>
              <a:off x="2377687" y="2866237"/>
              <a:ext cx="184781" cy="196523"/>
            </a:xfrm>
            <a:custGeom>
              <a:avLst/>
              <a:gdLst/>
              <a:ahLst/>
              <a:cxnLst>
                <a:cxn ang="0">
                  <a:pos x="wd2" y="hd2"/>
                </a:cxn>
                <a:cxn ang="5400000">
                  <a:pos x="wd2" y="hd2"/>
                </a:cxn>
                <a:cxn ang="10800000">
                  <a:pos x="wd2" y="hd2"/>
                </a:cxn>
                <a:cxn ang="16200000">
                  <a:pos x="wd2" y="hd2"/>
                </a:cxn>
              </a:cxnLst>
              <a:rect l="0" t="0" r="r" b="b"/>
              <a:pathLst>
                <a:path w="21067" h="20806" fill="norm" stroke="1" extrusionOk="0">
                  <a:moveTo>
                    <a:pt x="18021" y="1680"/>
                  </a:moveTo>
                  <a:cubicBezTo>
                    <a:pt x="15252" y="652"/>
                    <a:pt x="12482" y="-377"/>
                    <a:pt x="9990" y="137"/>
                  </a:cubicBezTo>
                  <a:cubicBezTo>
                    <a:pt x="7498" y="652"/>
                    <a:pt x="5282" y="2709"/>
                    <a:pt x="3621" y="5023"/>
                  </a:cubicBezTo>
                  <a:cubicBezTo>
                    <a:pt x="1959" y="7337"/>
                    <a:pt x="852" y="9909"/>
                    <a:pt x="298" y="12480"/>
                  </a:cubicBezTo>
                  <a:cubicBezTo>
                    <a:pt x="-256" y="15052"/>
                    <a:pt x="-256" y="17623"/>
                    <a:pt x="2236" y="19166"/>
                  </a:cubicBezTo>
                  <a:cubicBezTo>
                    <a:pt x="4729" y="20709"/>
                    <a:pt x="9713" y="21223"/>
                    <a:pt x="13313" y="20452"/>
                  </a:cubicBezTo>
                  <a:cubicBezTo>
                    <a:pt x="16913" y="19680"/>
                    <a:pt x="19129" y="17623"/>
                    <a:pt x="20236" y="15309"/>
                  </a:cubicBezTo>
                  <a:cubicBezTo>
                    <a:pt x="21344" y="12994"/>
                    <a:pt x="21344" y="10423"/>
                    <a:pt x="20236" y="8366"/>
                  </a:cubicBezTo>
                  <a:cubicBezTo>
                    <a:pt x="19129" y="6309"/>
                    <a:pt x="16913" y="4766"/>
                    <a:pt x="14698" y="32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5" name="Line"/>
            <p:cNvSpPr/>
            <p:nvPr/>
          </p:nvSpPr>
          <p:spPr>
            <a:xfrm>
              <a:off x="2666908" y="2721797"/>
              <a:ext cx="58294" cy="4080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914"/>
                    <a:pt x="0" y="11829"/>
                    <a:pt x="3600" y="15429"/>
                  </a:cubicBezTo>
                  <a:cubicBezTo>
                    <a:pt x="7200" y="19029"/>
                    <a:pt x="14400" y="2031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6" name="Line"/>
            <p:cNvSpPr/>
            <p:nvPr/>
          </p:nvSpPr>
          <p:spPr>
            <a:xfrm>
              <a:off x="2815348" y="2602619"/>
              <a:ext cx="230467" cy="480192"/>
            </a:xfrm>
            <a:custGeom>
              <a:avLst/>
              <a:gdLst/>
              <a:ahLst/>
              <a:cxnLst>
                <a:cxn ang="0">
                  <a:pos x="wd2" y="hd2"/>
                </a:cxn>
                <a:cxn ang="5400000">
                  <a:pos x="wd2" y="hd2"/>
                </a:cxn>
                <a:cxn ang="10800000">
                  <a:pos x="wd2" y="hd2"/>
                </a:cxn>
                <a:cxn ang="16200000">
                  <a:pos x="wd2" y="hd2"/>
                </a:cxn>
              </a:cxnLst>
              <a:rect l="0" t="0" r="r" b="b"/>
              <a:pathLst>
                <a:path w="21349" h="21352" fill="norm" stroke="1" extrusionOk="0">
                  <a:moveTo>
                    <a:pt x="15949" y="15019"/>
                  </a:moveTo>
                  <a:cubicBezTo>
                    <a:pt x="14599" y="14155"/>
                    <a:pt x="13249" y="13291"/>
                    <a:pt x="11449" y="13075"/>
                  </a:cubicBezTo>
                  <a:cubicBezTo>
                    <a:pt x="9649" y="12859"/>
                    <a:pt x="7399" y="13291"/>
                    <a:pt x="5374" y="14263"/>
                  </a:cubicBezTo>
                  <a:cubicBezTo>
                    <a:pt x="3349" y="15235"/>
                    <a:pt x="1549" y="16747"/>
                    <a:pt x="649" y="18043"/>
                  </a:cubicBezTo>
                  <a:cubicBezTo>
                    <a:pt x="-251" y="19339"/>
                    <a:pt x="-251" y="20419"/>
                    <a:pt x="874" y="20959"/>
                  </a:cubicBezTo>
                  <a:cubicBezTo>
                    <a:pt x="1999" y="21499"/>
                    <a:pt x="4249" y="21499"/>
                    <a:pt x="7174" y="20851"/>
                  </a:cubicBezTo>
                  <a:cubicBezTo>
                    <a:pt x="10099" y="20203"/>
                    <a:pt x="13699" y="18907"/>
                    <a:pt x="15949" y="16531"/>
                  </a:cubicBezTo>
                  <a:cubicBezTo>
                    <a:pt x="18199" y="14155"/>
                    <a:pt x="19099" y="10699"/>
                    <a:pt x="19549" y="8215"/>
                  </a:cubicBezTo>
                  <a:cubicBezTo>
                    <a:pt x="19999" y="5731"/>
                    <a:pt x="19999" y="4219"/>
                    <a:pt x="19774" y="2815"/>
                  </a:cubicBezTo>
                  <a:cubicBezTo>
                    <a:pt x="19549" y="1411"/>
                    <a:pt x="19099" y="115"/>
                    <a:pt x="18424" y="7"/>
                  </a:cubicBezTo>
                  <a:cubicBezTo>
                    <a:pt x="17749" y="-101"/>
                    <a:pt x="16849" y="979"/>
                    <a:pt x="17299" y="4651"/>
                  </a:cubicBezTo>
                  <a:cubicBezTo>
                    <a:pt x="17749" y="8323"/>
                    <a:pt x="19549" y="14587"/>
                    <a:pt x="21349" y="208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7" name="Line"/>
            <p:cNvSpPr/>
            <p:nvPr/>
          </p:nvSpPr>
          <p:spPr>
            <a:xfrm>
              <a:off x="5217231" y="1249896"/>
              <a:ext cx="306040" cy="291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29" y="3240"/>
                    <a:pt x="6857" y="6480"/>
                    <a:pt x="10457" y="10080"/>
                  </a:cubicBezTo>
                  <a:cubicBezTo>
                    <a:pt x="14057" y="13680"/>
                    <a:pt x="17829" y="1764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8" name="Line"/>
            <p:cNvSpPr/>
            <p:nvPr/>
          </p:nvSpPr>
          <p:spPr>
            <a:xfrm>
              <a:off x="5304671" y="1231512"/>
              <a:ext cx="276893" cy="324424"/>
            </a:xfrm>
            <a:custGeom>
              <a:avLst/>
              <a:gdLst/>
              <a:ahLst/>
              <a:cxnLst>
                <a:cxn ang="0">
                  <a:pos x="wd2" y="hd2"/>
                </a:cxn>
                <a:cxn ang="5400000">
                  <a:pos x="wd2" y="hd2"/>
                </a:cxn>
                <a:cxn ang="10800000">
                  <a:pos x="wd2" y="hd2"/>
                </a:cxn>
                <a:cxn ang="16200000">
                  <a:pos x="wd2" y="hd2"/>
                </a:cxn>
              </a:cxnLst>
              <a:rect l="0" t="0" r="r" b="b"/>
              <a:pathLst>
                <a:path w="21600" h="21214" fill="norm" stroke="1" extrusionOk="0">
                  <a:moveTo>
                    <a:pt x="21600" y="249"/>
                  </a:moveTo>
                  <a:cubicBezTo>
                    <a:pt x="19705" y="-68"/>
                    <a:pt x="17811" y="-386"/>
                    <a:pt x="14968" y="1361"/>
                  </a:cubicBezTo>
                  <a:cubicBezTo>
                    <a:pt x="12126" y="3108"/>
                    <a:pt x="8337" y="6920"/>
                    <a:pt x="5684" y="10573"/>
                  </a:cubicBezTo>
                  <a:cubicBezTo>
                    <a:pt x="3032" y="14226"/>
                    <a:pt x="1516" y="17720"/>
                    <a:pt x="0" y="212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69" name="Line"/>
            <p:cNvSpPr/>
            <p:nvPr/>
          </p:nvSpPr>
          <p:spPr>
            <a:xfrm>
              <a:off x="5902175" y="897542"/>
              <a:ext cx="281751" cy="658394"/>
            </a:xfrm>
            <a:custGeom>
              <a:avLst/>
              <a:gdLst/>
              <a:ahLst/>
              <a:cxnLst>
                <a:cxn ang="0">
                  <a:pos x="wd2" y="hd2"/>
                </a:cxn>
                <a:cxn ang="5400000">
                  <a:pos x="wd2" y="hd2"/>
                </a:cxn>
                <a:cxn ang="10800000">
                  <a:pos x="wd2" y="hd2"/>
                </a:cxn>
                <a:cxn ang="16200000">
                  <a:pos x="wd2" y="hd2"/>
                </a:cxn>
              </a:cxnLst>
              <a:rect l="0" t="0" r="r" b="b"/>
              <a:pathLst>
                <a:path w="21600" h="21526" fill="norm" stroke="1" extrusionOk="0">
                  <a:moveTo>
                    <a:pt x="0" y="14379"/>
                  </a:moveTo>
                  <a:cubicBezTo>
                    <a:pt x="5214" y="11520"/>
                    <a:pt x="10428" y="8661"/>
                    <a:pt x="13779" y="6517"/>
                  </a:cubicBezTo>
                  <a:cubicBezTo>
                    <a:pt x="17131" y="4373"/>
                    <a:pt x="18621" y="2944"/>
                    <a:pt x="19738" y="1832"/>
                  </a:cubicBezTo>
                  <a:cubicBezTo>
                    <a:pt x="20855" y="720"/>
                    <a:pt x="21600" y="-74"/>
                    <a:pt x="21600" y="5"/>
                  </a:cubicBezTo>
                  <a:cubicBezTo>
                    <a:pt x="21600" y="85"/>
                    <a:pt x="20855" y="1038"/>
                    <a:pt x="18993" y="3658"/>
                  </a:cubicBezTo>
                  <a:cubicBezTo>
                    <a:pt x="17131" y="6279"/>
                    <a:pt x="14152" y="10567"/>
                    <a:pt x="12848" y="13823"/>
                  </a:cubicBezTo>
                  <a:cubicBezTo>
                    <a:pt x="11545" y="17079"/>
                    <a:pt x="11917" y="19302"/>
                    <a:pt x="12290"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0" name="Line"/>
            <p:cNvSpPr/>
            <p:nvPr/>
          </p:nvSpPr>
          <p:spPr>
            <a:xfrm>
              <a:off x="6173772" y="998693"/>
              <a:ext cx="350638" cy="472911"/>
            </a:xfrm>
            <a:custGeom>
              <a:avLst/>
              <a:gdLst/>
              <a:ahLst/>
              <a:cxnLst>
                <a:cxn ang="0">
                  <a:pos x="wd2" y="hd2"/>
                </a:cxn>
                <a:cxn ang="5400000">
                  <a:pos x="wd2" y="hd2"/>
                </a:cxn>
                <a:cxn ang="10800000">
                  <a:pos x="wd2" y="hd2"/>
                </a:cxn>
                <a:cxn ang="16200000">
                  <a:pos x="wd2" y="hd2"/>
                </a:cxn>
              </a:cxnLst>
              <a:rect l="0" t="0" r="r" b="b"/>
              <a:pathLst>
                <a:path w="21069" h="21028" fill="norm" stroke="1" extrusionOk="0">
                  <a:moveTo>
                    <a:pt x="17831" y="3394"/>
                  </a:moveTo>
                  <a:cubicBezTo>
                    <a:pt x="17831" y="2098"/>
                    <a:pt x="17831" y="802"/>
                    <a:pt x="17102" y="262"/>
                  </a:cubicBezTo>
                  <a:cubicBezTo>
                    <a:pt x="16372" y="-278"/>
                    <a:pt x="14912" y="-62"/>
                    <a:pt x="12431" y="1666"/>
                  </a:cubicBezTo>
                  <a:cubicBezTo>
                    <a:pt x="9950" y="3394"/>
                    <a:pt x="6447" y="6634"/>
                    <a:pt x="4258" y="9334"/>
                  </a:cubicBezTo>
                  <a:cubicBezTo>
                    <a:pt x="2069" y="12034"/>
                    <a:pt x="1193" y="14194"/>
                    <a:pt x="610" y="16030"/>
                  </a:cubicBezTo>
                  <a:cubicBezTo>
                    <a:pt x="26" y="17866"/>
                    <a:pt x="-266" y="19378"/>
                    <a:pt x="318" y="20242"/>
                  </a:cubicBezTo>
                  <a:cubicBezTo>
                    <a:pt x="902" y="21106"/>
                    <a:pt x="2361" y="21322"/>
                    <a:pt x="5134" y="20566"/>
                  </a:cubicBezTo>
                  <a:cubicBezTo>
                    <a:pt x="7907" y="19810"/>
                    <a:pt x="11993" y="18082"/>
                    <a:pt x="14912" y="15814"/>
                  </a:cubicBezTo>
                  <a:cubicBezTo>
                    <a:pt x="17831" y="13546"/>
                    <a:pt x="19583" y="10738"/>
                    <a:pt x="20458" y="8470"/>
                  </a:cubicBezTo>
                  <a:cubicBezTo>
                    <a:pt x="21334" y="6202"/>
                    <a:pt x="21334" y="4474"/>
                    <a:pt x="20020" y="3826"/>
                  </a:cubicBezTo>
                  <a:cubicBezTo>
                    <a:pt x="18707" y="3178"/>
                    <a:pt x="16080" y="3610"/>
                    <a:pt x="13453" y="40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1" name="Line"/>
            <p:cNvSpPr/>
            <p:nvPr/>
          </p:nvSpPr>
          <p:spPr>
            <a:xfrm>
              <a:off x="6556722" y="1002151"/>
              <a:ext cx="293880" cy="424764"/>
            </a:xfrm>
            <a:custGeom>
              <a:avLst/>
              <a:gdLst/>
              <a:ahLst/>
              <a:cxnLst>
                <a:cxn ang="0">
                  <a:pos x="wd2" y="hd2"/>
                </a:cxn>
                <a:cxn ang="5400000">
                  <a:pos x="wd2" y="hd2"/>
                </a:cxn>
                <a:cxn ang="10800000">
                  <a:pos x="wd2" y="hd2"/>
                </a:cxn>
                <a:cxn ang="16200000">
                  <a:pos x="wd2" y="hd2"/>
                </a:cxn>
              </a:cxnLst>
              <a:rect l="0" t="0" r="r" b="b"/>
              <a:pathLst>
                <a:path w="21076" h="21221" fill="norm" stroke="1" extrusionOk="0">
                  <a:moveTo>
                    <a:pt x="13676" y="3640"/>
                  </a:moveTo>
                  <a:cubicBezTo>
                    <a:pt x="10193" y="4369"/>
                    <a:pt x="6709" y="5097"/>
                    <a:pt x="4270" y="7281"/>
                  </a:cubicBezTo>
                  <a:cubicBezTo>
                    <a:pt x="1831" y="9465"/>
                    <a:pt x="438" y="13106"/>
                    <a:pt x="89" y="15654"/>
                  </a:cubicBezTo>
                  <a:cubicBezTo>
                    <a:pt x="-259" y="18202"/>
                    <a:pt x="438" y="19658"/>
                    <a:pt x="1657" y="20508"/>
                  </a:cubicBezTo>
                  <a:cubicBezTo>
                    <a:pt x="2877" y="21357"/>
                    <a:pt x="4618" y="21600"/>
                    <a:pt x="7754" y="20387"/>
                  </a:cubicBezTo>
                  <a:cubicBezTo>
                    <a:pt x="10889" y="19173"/>
                    <a:pt x="15418" y="16503"/>
                    <a:pt x="18031" y="13834"/>
                  </a:cubicBezTo>
                  <a:cubicBezTo>
                    <a:pt x="20644" y="11164"/>
                    <a:pt x="21341" y="8494"/>
                    <a:pt x="20993" y="6189"/>
                  </a:cubicBezTo>
                  <a:cubicBezTo>
                    <a:pt x="20644" y="3883"/>
                    <a:pt x="19251" y="1942"/>
                    <a:pt x="17160" y="971"/>
                  </a:cubicBezTo>
                  <a:cubicBezTo>
                    <a:pt x="15070" y="0"/>
                    <a:pt x="12283" y="0"/>
                    <a:pt x="949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2" name="Line"/>
            <p:cNvSpPr/>
            <p:nvPr/>
          </p:nvSpPr>
          <p:spPr>
            <a:xfrm>
              <a:off x="7898713" y="1045871"/>
              <a:ext cx="276894"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3" name="Line"/>
            <p:cNvSpPr/>
            <p:nvPr/>
          </p:nvSpPr>
          <p:spPr>
            <a:xfrm>
              <a:off x="7913287" y="1220750"/>
              <a:ext cx="291465"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4" name="Line"/>
            <p:cNvSpPr/>
            <p:nvPr/>
          </p:nvSpPr>
          <p:spPr>
            <a:xfrm>
              <a:off x="9444373" y="171474"/>
              <a:ext cx="368495" cy="495492"/>
            </a:xfrm>
            <a:custGeom>
              <a:avLst/>
              <a:gdLst/>
              <a:ahLst/>
              <a:cxnLst>
                <a:cxn ang="0">
                  <a:pos x="wd2" y="hd2"/>
                </a:cxn>
                <a:cxn ang="5400000">
                  <a:pos x="wd2" y="hd2"/>
                </a:cxn>
                <a:cxn ang="10800000">
                  <a:pos x="wd2" y="hd2"/>
                </a:cxn>
                <a:cxn ang="16200000">
                  <a:pos x="wd2" y="hd2"/>
                </a:cxn>
              </a:cxnLst>
              <a:rect l="0" t="0" r="r" b="b"/>
              <a:pathLst>
                <a:path w="21007" h="21600" fill="norm" stroke="1" extrusionOk="0">
                  <a:moveTo>
                    <a:pt x="10749" y="0"/>
                  </a:moveTo>
                  <a:cubicBezTo>
                    <a:pt x="8257" y="2965"/>
                    <a:pt x="5764" y="5929"/>
                    <a:pt x="4103" y="7835"/>
                  </a:cubicBezTo>
                  <a:cubicBezTo>
                    <a:pt x="2441" y="9741"/>
                    <a:pt x="1610" y="10588"/>
                    <a:pt x="918" y="11541"/>
                  </a:cubicBezTo>
                  <a:cubicBezTo>
                    <a:pt x="226" y="12494"/>
                    <a:pt x="-328" y="13553"/>
                    <a:pt x="226" y="14082"/>
                  </a:cubicBezTo>
                  <a:cubicBezTo>
                    <a:pt x="780" y="14612"/>
                    <a:pt x="2441" y="14612"/>
                    <a:pt x="5349" y="14506"/>
                  </a:cubicBezTo>
                  <a:cubicBezTo>
                    <a:pt x="8257" y="14400"/>
                    <a:pt x="12410" y="14188"/>
                    <a:pt x="15180" y="13976"/>
                  </a:cubicBezTo>
                  <a:cubicBezTo>
                    <a:pt x="17949" y="13765"/>
                    <a:pt x="19334" y="13553"/>
                    <a:pt x="20164" y="12812"/>
                  </a:cubicBezTo>
                  <a:cubicBezTo>
                    <a:pt x="20995" y="12071"/>
                    <a:pt x="21272" y="10800"/>
                    <a:pt x="20718" y="10271"/>
                  </a:cubicBezTo>
                  <a:cubicBezTo>
                    <a:pt x="20164" y="9741"/>
                    <a:pt x="18780" y="9953"/>
                    <a:pt x="17810" y="10588"/>
                  </a:cubicBezTo>
                  <a:cubicBezTo>
                    <a:pt x="16841" y="11224"/>
                    <a:pt x="16287" y="12282"/>
                    <a:pt x="15872" y="13871"/>
                  </a:cubicBezTo>
                  <a:cubicBezTo>
                    <a:pt x="15457" y="15459"/>
                    <a:pt x="15180" y="17576"/>
                    <a:pt x="15595" y="18953"/>
                  </a:cubicBezTo>
                  <a:cubicBezTo>
                    <a:pt x="16010" y="20329"/>
                    <a:pt x="17118" y="20965"/>
                    <a:pt x="182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5" name="Line"/>
            <p:cNvSpPr/>
            <p:nvPr/>
          </p:nvSpPr>
          <p:spPr>
            <a:xfrm>
              <a:off x="9999973" y="223830"/>
              <a:ext cx="227537" cy="440823"/>
            </a:xfrm>
            <a:custGeom>
              <a:avLst/>
              <a:gdLst/>
              <a:ahLst/>
              <a:cxnLst>
                <a:cxn ang="0">
                  <a:pos x="wd2" y="hd2"/>
                </a:cxn>
                <a:cxn ang="5400000">
                  <a:pos x="wd2" y="hd2"/>
                </a:cxn>
                <a:cxn ang="10800000">
                  <a:pos x="wd2" y="hd2"/>
                </a:cxn>
                <a:cxn ang="16200000">
                  <a:pos x="wd2" y="hd2"/>
                </a:cxn>
              </a:cxnLst>
              <a:rect l="0" t="0" r="r" b="b"/>
              <a:pathLst>
                <a:path w="21078" h="21306" fill="norm" stroke="1" extrusionOk="0">
                  <a:moveTo>
                    <a:pt x="14599" y="10147"/>
                  </a:moveTo>
                  <a:cubicBezTo>
                    <a:pt x="12349" y="10382"/>
                    <a:pt x="10099" y="10617"/>
                    <a:pt x="7399" y="10500"/>
                  </a:cubicBezTo>
                  <a:cubicBezTo>
                    <a:pt x="4699" y="10382"/>
                    <a:pt x="1549" y="9913"/>
                    <a:pt x="874" y="8504"/>
                  </a:cubicBezTo>
                  <a:cubicBezTo>
                    <a:pt x="199" y="7095"/>
                    <a:pt x="1999" y="4747"/>
                    <a:pt x="3799" y="3221"/>
                  </a:cubicBezTo>
                  <a:cubicBezTo>
                    <a:pt x="5599" y="1695"/>
                    <a:pt x="7399" y="991"/>
                    <a:pt x="9424" y="521"/>
                  </a:cubicBezTo>
                  <a:cubicBezTo>
                    <a:pt x="11449" y="52"/>
                    <a:pt x="13699" y="-183"/>
                    <a:pt x="15499" y="169"/>
                  </a:cubicBezTo>
                  <a:cubicBezTo>
                    <a:pt x="17299" y="521"/>
                    <a:pt x="18649" y="1460"/>
                    <a:pt x="16849" y="3691"/>
                  </a:cubicBezTo>
                  <a:cubicBezTo>
                    <a:pt x="15049" y="5921"/>
                    <a:pt x="10099" y="9443"/>
                    <a:pt x="6724" y="12026"/>
                  </a:cubicBezTo>
                  <a:cubicBezTo>
                    <a:pt x="3349" y="14608"/>
                    <a:pt x="1549" y="16252"/>
                    <a:pt x="649" y="17660"/>
                  </a:cubicBezTo>
                  <a:cubicBezTo>
                    <a:pt x="-251" y="19069"/>
                    <a:pt x="-251" y="20243"/>
                    <a:pt x="874" y="20830"/>
                  </a:cubicBezTo>
                  <a:cubicBezTo>
                    <a:pt x="1999" y="21417"/>
                    <a:pt x="4249" y="21417"/>
                    <a:pt x="7174" y="21065"/>
                  </a:cubicBezTo>
                  <a:cubicBezTo>
                    <a:pt x="10099" y="20713"/>
                    <a:pt x="13699" y="20008"/>
                    <a:pt x="16174" y="19187"/>
                  </a:cubicBezTo>
                  <a:cubicBezTo>
                    <a:pt x="18649" y="18365"/>
                    <a:pt x="19999" y="17426"/>
                    <a:pt x="20674" y="16252"/>
                  </a:cubicBezTo>
                  <a:cubicBezTo>
                    <a:pt x="21349" y="15078"/>
                    <a:pt x="21349" y="13669"/>
                    <a:pt x="19324" y="13082"/>
                  </a:cubicBezTo>
                  <a:cubicBezTo>
                    <a:pt x="17299" y="12495"/>
                    <a:pt x="13249" y="12730"/>
                    <a:pt x="9199" y="12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6" name="Line"/>
            <p:cNvSpPr/>
            <p:nvPr/>
          </p:nvSpPr>
          <p:spPr>
            <a:xfrm>
              <a:off x="10594768" y="390073"/>
              <a:ext cx="335187" cy="145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7" name="Line"/>
            <p:cNvSpPr/>
            <p:nvPr/>
          </p:nvSpPr>
          <p:spPr>
            <a:xfrm>
              <a:off x="11202154" y="142328"/>
              <a:ext cx="279272" cy="480919"/>
            </a:xfrm>
            <a:custGeom>
              <a:avLst/>
              <a:gdLst/>
              <a:ahLst/>
              <a:cxnLst>
                <a:cxn ang="0">
                  <a:pos x="wd2" y="hd2"/>
                </a:cxn>
                <a:cxn ang="5400000">
                  <a:pos x="wd2" y="hd2"/>
                </a:cxn>
                <a:cxn ang="10800000">
                  <a:pos x="wd2" y="hd2"/>
                </a:cxn>
                <a:cxn ang="16200000">
                  <a:pos x="wd2" y="hd2"/>
                </a:cxn>
              </a:cxnLst>
              <a:rect l="0" t="0" r="r" b="b"/>
              <a:pathLst>
                <a:path w="21047" h="21600" fill="norm" stroke="1" extrusionOk="0">
                  <a:moveTo>
                    <a:pt x="10238" y="0"/>
                  </a:moveTo>
                  <a:cubicBezTo>
                    <a:pt x="6943" y="4145"/>
                    <a:pt x="3648" y="8291"/>
                    <a:pt x="1818" y="10909"/>
                  </a:cubicBezTo>
                  <a:cubicBezTo>
                    <a:pt x="-13" y="13527"/>
                    <a:pt x="-379" y="14618"/>
                    <a:pt x="353" y="15164"/>
                  </a:cubicBezTo>
                  <a:cubicBezTo>
                    <a:pt x="1085" y="15709"/>
                    <a:pt x="2916" y="15709"/>
                    <a:pt x="5662" y="15491"/>
                  </a:cubicBezTo>
                  <a:cubicBezTo>
                    <a:pt x="8407" y="15273"/>
                    <a:pt x="12068" y="14836"/>
                    <a:pt x="14814" y="14291"/>
                  </a:cubicBezTo>
                  <a:cubicBezTo>
                    <a:pt x="17560" y="13745"/>
                    <a:pt x="19390" y="13091"/>
                    <a:pt x="20306" y="12218"/>
                  </a:cubicBezTo>
                  <a:cubicBezTo>
                    <a:pt x="21221" y="11345"/>
                    <a:pt x="21221" y="10255"/>
                    <a:pt x="20672" y="10473"/>
                  </a:cubicBezTo>
                  <a:cubicBezTo>
                    <a:pt x="20123" y="10691"/>
                    <a:pt x="19024" y="12218"/>
                    <a:pt x="18475" y="14291"/>
                  </a:cubicBezTo>
                  <a:cubicBezTo>
                    <a:pt x="17926" y="16364"/>
                    <a:pt x="17926" y="18982"/>
                    <a:pt x="179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8" name="Line"/>
            <p:cNvSpPr/>
            <p:nvPr/>
          </p:nvSpPr>
          <p:spPr>
            <a:xfrm>
              <a:off x="11604741" y="258914"/>
              <a:ext cx="267047" cy="274090"/>
            </a:xfrm>
            <a:custGeom>
              <a:avLst/>
              <a:gdLst/>
              <a:ahLst/>
              <a:cxnLst>
                <a:cxn ang="0">
                  <a:pos x="wd2" y="hd2"/>
                </a:cxn>
                <a:cxn ang="5400000">
                  <a:pos x="wd2" y="hd2"/>
                </a:cxn>
                <a:cxn ang="10800000">
                  <a:pos x="wd2" y="hd2"/>
                </a:cxn>
                <a:cxn ang="16200000">
                  <a:pos x="wd2" y="hd2"/>
                </a:cxn>
              </a:cxnLst>
              <a:rect l="0" t="0" r="r" b="b"/>
              <a:pathLst>
                <a:path w="20832" h="21381" fill="norm" stroke="1" extrusionOk="0">
                  <a:moveTo>
                    <a:pt x="18981" y="1137"/>
                  </a:moveTo>
                  <a:cubicBezTo>
                    <a:pt x="14813" y="758"/>
                    <a:pt x="10644" y="379"/>
                    <a:pt x="7423" y="2274"/>
                  </a:cubicBezTo>
                  <a:cubicBezTo>
                    <a:pt x="4202" y="4168"/>
                    <a:pt x="1929" y="8337"/>
                    <a:pt x="792" y="11368"/>
                  </a:cubicBezTo>
                  <a:cubicBezTo>
                    <a:pt x="-345" y="14400"/>
                    <a:pt x="-345" y="16295"/>
                    <a:pt x="1360" y="17811"/>
                  </a:cubicBezTo>
                  <a:cubicBezTo>
                    <a:pt x="3066" y="19326"/>
                    <a:pt x="6476" y="20463"/>
                    <a:pt x="9129" y="21032"/>
                  </a:cubicBezTo>
                  <a:cubicBezTo>
                    <a:pt x="11781" y="21600"/>
                    <a:pt x="13676" y="21600"/>
                    <a:pt x="15760" y="20084"/>
                  </a:cubicBezTo>
                  <a:cubicBezTo>
                    <a:pt x="17844" y="18568"/>
                    <a:pt x="20118" y="15537"/>
                    <a:pt x="20687" y="12126"/>
                  </a:cubicBezTo>
                  <a:cubicBezTo>
                    <a:pt x="21255" y="8716"/>
                    <a:pt x="20118" y="4926"/>
                    <a:pt x="17844" y="2842"/>
                  </a:cubicBezTo>
                  <a:cubicBezTo>
                    <a:pt x="15571" y="758"/>
                    <a:pt x="12160" y="379"/>
                    <a:pt x="875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79" name="Line"/>
            <p:cNvSpPr/>
            <p:nvPr/>
          </p:nvSpPr>
          <p:spPr>
            <a:xfrm>
              <a:off x="9443480" y="841845"/>
              <a:ext cx="2521178" cy="1020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310" y="0"/>
                    <a:pt x="19020" y="0"/>
                    <a:pt x="17605" y="1029"/>
                  </a:cubicBezTo>
                  <a:cubicBezTo>
                    <a:pt x="16190" y="2057"/>
                    <a:pt x="14650" y="4114"/>
                    <a:pt x="12964" y="5143"/>
                  </a:cubicBezTo>
                  <a:cubicBezTo>
                    <a:pt x="11279" y="6171"/>
                    <a:pt x="9447" y="6171"/>
                    <a:pt x="7720" y="6171"/>
                  </a:cubicBezTo>
                  <a:cubicBezTo>
                    <a:pt x="5993" y="6171"/>
                    <a:pt x="4370" y="6171"/>
                    <a:pt x="3101" y="8743"/>
                  </a:cubicBezTo>
                  <a:cubicBezTo>
                    <a:pt x="1831" y="11314"/>
                    <a:pt x="916" y="1645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0" name="Line"/>
            <p:cNvSpPr/>
            <p:nvPr/>
          </p:nvSpPr>
          <p:spPr>
            <a:xfrm>
              <a:off x="10323307" y="1118737"/>
              <a:ext cx="344329" cy="422626"/>
            </a:xfrm>
            <a:custGeom>
              <a:avLst/>
              <a:gdLst/>
              <a:ahLst/>
              <a:cxnLst>
                <a:cxn ang="0">
                  <a:pos x="wd2" y="hd2"/>
                </a:cxn>
                <a:cxn ang="5400000">
                  <a:pos x="wd2" y="hd2"/>
                </a:cxn>
                <a:cxn ang="10800000">
                  <a:pos x="wd2" y="hd2"/>
                </a:cxn>
                <a:cxn ang="16200000">
                  <a:pos x="wd2" y="hd2"/>
                </a:cxn>
              </a:cxnLst>
              <a:rect l="0" t="0" r="r" b="b"/>
              <a:pathLst>
                <a:path w="21265" h="21600" fill="norm" stroke="1" extrusionOk="0">
                  <a:moveTo>
                    <a:pt x="9565" y="0"/>
                  </a:moveTo>
                  <a:cubicBezTo>
                    <a:pt x="6865" y="3476"/>
                    <a:pt x="4165" y="6952"/>
                    <a:pt x="2365" y="9559"/>
                  </a:cubicBezTo>
                  <a:cubicBezTo>
                    <a:pt x="565" y="12166"/>
                    <a:pt x="-335" y="13903"/>
                    <a:pt x="115" y="14897"/>
                  </a:cubicBezTo>
                  <a:cubicBezTo>
                    <a:pt x="565" y="15890"/>
                    <a:pt x="2365" y="16138"/>
                    <a:pt x="4765" y="16138"/>
                  </a:cubicBezTo>
                  <a:cubicBezTo>
                    <a:pt x="7165" y="16138"/>
                    <a:pt x="10165" y="15890"/>
                    <a:pt x="13015" y="15269"/>
                  </a:cubicBezTo>
                  <a:cubicBezTo>
                    <a:pt x="15865" y="14648"/>
                    <a:pt x="18565" y="13655"/>
                    <a:pt x="19915" y="12538"/>
                  </a:cubicBezTo>
                  <a:cubicBezTo>
                    <a:pt x="21265" y="11421"/>
                    <a:pt x="21265" y="10179"/>
                    <a:pt x="20665" y="9931"/>
                  </a:cubicBezTo>
                  <a:cubicBezTo>
                    <a:pt x="20065" y="9683"/>
                    <a:pt x="18865" y="10428"/>
                    <a:pt x="18115" y="11545"/>
                  </a:cubicBezTo>
                  <a:cubicBezTo>
                    <a:pt x="17365" y="12662"/>
                    <a:pt x="17065" y="14152"/>
                    <a:pt x="16765" y="15641"/>
                  </a:cubicBezTo>
                  <a:cubicBezTo>
                    <a:pt x="16465" y="17131"/>
                    <a:pt x="16165" y="18621"/>
                    <a:pt x="16915" y="19614"/>
                  </a:cubicBezTo>
                  <a:cubicBezTo>
                    <a:pt x="17665" y="20607"/>
                    <a:pt x="19465" y="21103"/>
                    <a:pt x="2126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1" name="Line"/>
            <p:cNvSpPr/>
            <p:nvPr/>
          </p:nvSpPr>
          <p:spPr>
            <a:xfrm>
              <a:off x="10861945" y="1264470"/>
              <a:ext cx="323004" cy="295543"/>
            </a:xfrm>
            <a:custGeom>
              <a:avLst/>
              <a:gdLst/>
              <a:ahLst/>
              <a:cxnLst>
                <a:cxn ang="0">
                  <a:pos x="wd2" y="hd2"/>
                </a:cxn>
                <a:cxn ang="5400000">
                  <a:pos x="wd2" y="hd2"/>
                </a:cxn>
                <a:cxn ang="10800000">
                  <a:pos x="wd2" y="hd2"/>
                </a:cxn>
                <a:cxn ang="16200000">
                  <a:pos x="wd2" y="hd2"/>
                </a:cxn>
              </a:cxnLst>
              <a:rect l="0" t="0" r="r" b="b"/>
              <a:pathLst>
                <a:path w="21121" h="21196" fill="norm" stroke="1" extrusionOk="0">
                  <a:moveTo>
                    <a:pt x="12071" y="1045"/>
                  </a:moveTo>
                  <a:cubicBezTo>
                    <a:pt x="10482" y="697"/>
                    <a:pt x="8894" y="348"/>
                    <a:pt x="6988" y="1568"/>
                  </a:cubicBezTo>
                  <a:cubicBezTo>
                    <a:pt x="5082" y="2787"/>
                    <a:pt x="2859" y="5574"/>
                    <a:pt x="1588" y="8187"/>
                  </a:cubicBezTo>
                  <a:cubicBezTo>
                    <a:pt x="318" y="10800"/>
                    <a:pt x="0" y="13239"/>
                    <a:pt x="0" y="15503"/>
                  </a:cubicBezTo>
                  <a:cubicBezTo>
                    <a:pt x="0" y="17768"/>
                    <a:pt x="318" y="19858"/>
                    <a:pt x="2541" y="20729"/>
                  </a:cubicBezTo>
                  <a:cubicBezTo>
                    <a:pt x="4765" y="21600"/>
                    <a:pt x="8894" y="21252"/>
                    <a:pt x="12388" y="19684"/>
                  </a:cubicBezTo>
                  <a:cubicBezTo>
                    <a:pt x="15882" y="18116"/>
                    <a:pt x="18741" y="15329"/>
                    <a:pt x="20171" y="12542"/>
                  </a:cubicBezTo>
                  <a:cubicBezTo>
                    <a:pt x="21600" y="9755"/>
                    <a:pt x="21600" y="6968"/>
                    <a:pt x="18900" y="4877"/>
                  </a:cubicBezTo>
                  <a:cubicBezTo>
                    <a:pt x="16200" y="2787"/>
                    <a:pt x="10800" y="1394"/>
                    <a:pt x="54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2" name="Line"/>
            <p:cNvSpPr/>
            <p:nvPr/>
          </p:nvSpPr>
          <p:spPr>
            <a:xfrm>
              <a:off x="12343561" y="652392"/>
              <a:ext cx="349759" cy="3206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582"/>
                    <a:pt x="7200" y="9164"/>
                    <a:pt x="10800" y="12764"/>
                  </a:cubicBezTo>
                  <a:cubicBezTo>
                    <a:pt x="14400" y="16364"/>
                    <a:pt x="18000" y="1898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3" name="Line"/>
            <p:cNvSpPr/>
            <p:nvPr/>
          </p:nvSpPr>
          <p:spPr>
            <a:xfrm>
              <a:off x="12358135" y="726878"/>
              <a:ext cx="320612" cy="275274"/>
            </a:xfrm>
            <a:custGeom>
              <a:avLst/>
              <a:gdLst/>
              <a:ahLst/>
              <a:cxnLst>
                <a:cxn ang="0">
                  <a:pos x="wd2" y="hd2"/>
                </a:cxn>
                <a:cxn ang="5400000">
                  <a:pos x="wd2" y="hd2"/>
                </a:cxn>
                <a:cxn ang="10800000">
                  <a:pos x="wd2" y="hd2"/>
                </a:cxn>
                <a:cxn ang="16200000">
                  <a:pos x="wd2" y="hd2"/>
                </a:cxn>
              </a:cxnLst>
              <a:rect l="0" t="0" r="r" b="b"/>
              <a:pathLst>
                <a:path w="21600" h="21103" fill="norm" stroke="1" extrusionOk="0">
                  <a:moveTo>
                    <a:pt x="21600" y="993"/>
                  </a:moveTo>
                  <a:cubicBezTo>
                    <a:pt x="19964" y="248"/>
                    <a:pt x="18327" y="-497"/>
                    <a:pt x="15873" y="434"/>
                  </a:cubicBezTo>
                  <a:cubicBezTo>
                    <a:pt x="13418" y="1365"/>
                    <a:pt x="10145" y="3972"/>
                    <a:pt x="7364" y="7696"/>
                  </a:cubicBezTo>
                  <a:cubicBezTo>
                    <a:pt x="4582" y="11420"/>
                    <a:pt x="2291" y="16262"/>
                    <a:pt x="0" y="211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4" name="Line"/>
            <p:cNvSpPr/>
            <p:nvPr/>
          </p:nvSpPr>
          <p:spPr>
            <a:xfrm>
              <a:off x="12897345" y="572762"/>
              <a:ext cx="235978" cy="487683"/>
            </a:xfrm>
            <a:custGeom>
              <a:avLst/>
              <a:gdLst/>
              <a:ahLst/>
              <a:cxnLst>
                <a:cxn ang="0">
                  <a:pos x="wd2" y="hd2"/>
                </a:cxn>
                <a:cxn ang="5400000">
                  <a:pos x="wd2" y="hd2"/>
                </a:cxn>
                <a:cxn ang="10800000">
                  <a:pos x="wd2" y="hd2"/>
                </a:cxn>
                <a:cxn ang="16200000">
                  <a:pos x="wd2" y="hd2"/>
                </a:cxn>
              </a:cxnLst>
              <a:rect l="0" t="0" r="r" b="b"/>
              <a:pathLst>
                <a:path w="21414" h="21260" fill="norm" stroke="1" extrusionOk="0">
                  <a:moveTo>
                    <a:pt x="0" y="11731"/>
                  </a:moveTo>
                  <a:cubicBezTo>
                    <a:pt x="5290" y="9825"/>
                    <a:pt x="10580" y="7919"/>
                    <a:pt x="13886" y="6331"/>
                  </a:cubicBezTo>
                  <a:cubicBezTo>
                    <a:pt x="17192" y="4742"/>
                    <a:pt x="18514" y="3472"/>
                    <a:pt x="19616" y="2201"/>
                  </a:cubicBezTo>
                  <a:cubicBezTo>
                    <a:pt x="20718" y="931"/>
                    <a:pt x="21600" y="-340"/>
                    <a:pt x="21380" y="84"/>
                  </a:cubicBezTo>
                  <a:cubicBezTo>
                    <a:pt x="21159" y="507"/>
                    <a:pt x="19837" y="2625"/>
                    <a:pt x="18073" y="5695"/>
                  </a:cubicBezTo>
                  <a:cubicBezTo>
                    <a:pt x="16310" y="8766"/>
                    <a:pt x="14106" y="12789"/>
                    <a:pt x="13004" y="15331"/>
                  </a:cubicBezTo>
                  <a:cubicBezTo>
                    <a:pt x="11902" y="17872"/>
                    <a:pt x="11902" y="18931"/>
                    <a:pt x="13004" y="19672"/>
                  </a:cubicBezTo>
                  <a:cubicBezTo>
                    <a:pt x="14106" y="20413"/>
                    <a:pt x="16310" y="20836"/>
                    <a:pt x="18514" y="212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5" name="Line"/>
            <p:cNvSpPr/>
            <p:nvPr/>
          </p:nvSpPr>
          <p:spPr>
            <a:xfrm>
              <a:off x="13245922" y="659472"/>
              <a:ext cx="305855" cy="345427"/>
            </a:xfrm>
            <a:custGeom>
              <a:avLst/>
              <a:gdLst/>
              <a:ahLst/>
              <a:cxnLst>
                <a:cxn ang="0">
                  <a:pos x="wd2" y="hd2"/>
                </a:cxn>
                <a:cxn ang="5400000">
                  <a:pos x="wd2" y="hd2"/>
                </a:cxn>
                <a:cxn ang="10800000">
                  <a:pos x="wd2" y="hd2"/>
                </a:cxn>
                <a:cxn ang="16200000">
                  <a:pos x="wd2" y="hd2"/>
                </a:cxn>
              </a:cxnLst>
              <a:rect l="0" t="0" r="r" b="b"/>
              <a:pathLst>
                <a:path w="21250" h="21040" fill="norm" stroke="1" extrusionOk="0">
                  <a:moveTo>
                    <a:pt x="20333" y="2232"/>
                  </a:moveTo>
                  <a:cubicBezTo>
                    <a:pt x="19320" y="1049"/>
                    <a:pt x="18308" y="-135"/>
                    <a:pt x="15439" y="13"/>
                  </a:cubicBezTo>
                  <a:cubicBezTo>
                    <a:pt x="12570" y="161"/>
                    <a:pt x="7845" y="1640"/>
                    <a:pt x="4807" y="4599"/>
                  </a:cubicBezTo>
                  <a:cubicBezTo>
                    <a:pt x="1770" y="7558"/>
                    <a:pt x="420" y="11997"/>
                    <a:pt x="82" y="14955"/>
                  </a:cubicBezTo>
                  <a:cubicBezTo>
                    <a:pt x="-255" y="17914"/>
                    <a:pt x="420" y="19394"/>
                    <a:pt x="2614" y="20281"/>
                  </a:cubicBezTo>
                  <a:cubicBezTo>
                    <a:pt x="4808" y="21169"/>
                    <a:pt x="8520" y="21465"/>
                    <a:pt x="11895" y="20133"/>
                  </a:cubicBezTo>
                  <a:cubicBezTo>
                    <a:pt x="15270" y="18802"/>
                    <a:pt x="18307" y="15843"/>
                    <a:pt x="19826" y="13624"/>
                  </a:cubicBezTo>
                  <a:cubicBezTo>
                    <a:pt x="21345" y="11405"/>
                    <a:pt x="21345" y="9925"/>
                    <a:pt x="21176" y="8446"/>
                  </a:cubicBezTo>
                  <a:cubicBezTo>
                    <a:pt x="21008" y="6966"/>
                    <a:pt x="20670" y="5487"/>
                    <a:pt x="19151" y="4895"/>
                  </a:cubicBezTo>
                  <a:cubicBezTo>
                    <a:pt x="17633" y="4303"/>
                    <a:pt x="14932" y="4599"/>
                    <a:pt x="12232" y="48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6" name="Line"/>
            <p:cNvSpPr/>
            <p:nvPr/>
          </p:nvSpPr>
          <p:spPr>
            <a:xfrm>
              <a:off x="13704342" y="666965"/>
              <a:ext cx="254354" cy="331638"/>
            </a:xfrm>
            <a:custGeom>
              <a:avLst/>
              <a:gdLst/>
              <a:ahLst/>
              <a:cxnLst>
                <a:cxn ang="0">
                  <a:pos x="wd2" y="hd2"/>
                </a:cxn>
                <a:cxn ang="5400000">
                  <a:pos x="wd2" y="hd2"/>
                </a:cxn>
                <a:cxn ang="10800000">
                  <a:pos x="wd2" y="hd2"/>
                </a:cxn>
                <a:cxn ang="16200000">
                  <a:pos x="wd2" y="hd2"/>
                </a:cxn>
              </a:cxnLst>
              <a:rect l="0" t="0" r="r" b="b"/>
              <a:pathLst>
                <a:path w="19842" h="21066" fill="norm" stroke="1" extrusionOk="0">
                  <a:moveTo>
                    <a:pt x="15490" y="925"/>
                  </a:moveTo>
                  <a:cubicBezTo>
                    <a:pt x="13595" y="308"/>
                    <a:pt x="11700" y="-309"/>
                    <a:pt x="9048" y="617"/>
                  </a:cubicBezTo>
                  <a:cubicBezTo>
                    <a:pt x="6395" y="1542"/>
                    <a:pt x="2985" y="4011"/>
                    <a:pt x="1279" y="7251"/>
                  </a:cubicBezTo>
                  <a:cubicBezTo>
                    <a:pt x="-426" y="10491"/>
                    <a:pt x="-426" y="14502"/>
                    <a:pt x="1279" y="16971"/>
                  </a:cubicBezTo>
                  <a:cubicBezTo>
                    <a:pt x="2985" y="19440"/>
                    <a:pt x="6395" y="20365"/>
                    <a:pt x="9237" y="20828"/>
                  </a:cubicBezTo>
                  <a:cubicBezTo>
                    <a:pt x="12079" y="21291"/>
                    <a:pt x="14353" y="21291"/>
                    <a:pt x="16627" y="18822"/>
                  </a:cubicBezTo>
                  <a:cubicBezTo>
                    <a:pt x="18900" y="16354"/>
                    <a:pt x="21174" y="11417"/>
                    <a:pt x="18900" y="7868"/>
                  </a:cubicBezTo>
                  <a:cubicBezTo>
                    <a:pt x="16627" y="4320"/>
                    <a:pt x="9806" y="2160"/>
                    <a:pt x="298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7" name="Line"/>
            <p:cNvSpPr/>
            <p:nvPr/>
          </p:nvSpPr>
          <p:spPr>
            <a:xfrm>
              <a:off x="8044446" y="2984116"/>
              <a:ext cx="306040" cy="291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8" name="Line"/>
            <p:cNvSpPr/>
            <p:nvPr/>
          </p:nvSpPr>
          <p:spPr>
            <a:xfrm>
              <a:off x="8059019" y="3158995"/>
              <a:ext cx="262320" cy="145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9" name="Line"/>
            <p:cNvSpPr/>
            <p:nvPr/>
          </p:nvSpPr>
          <p:spPr>
            <a:xfrm>
              <a:off x="9730329" y="2374699"/>
              <a:ext cx="313019" cy="519819"/>
            </a:xfrm>
            <a:custGeom>
              <a:avLst/>
              <a:gdLst/>
              <a:ahLst/>
              <a:cxnLst>
                <a:cxn ang="0">
                  <a:pos x="wd2" y="hd2"/>
                </a:cxn>
                <a:cxn ang="5400000">
                  <a:pos x="wd2" y="hd2"/>
                </a:cxn>
                <a:cxn ang="10800000">
                  <a:pos x="wd2" y="hd2"/>
                </a:cxn>
                <a:cxn ang="16200000">
                  <a:pos x="wd2" y="hd2"/>
                </a:cxn>
              </a:cxnLst>
              <a:rect l="0" t="0" r="r" b="b"/>
              <a:pathLst>
                <a:path w="20774" h="21402" fill="norm" stroke="1" extrusionOk="0">
                  <a:moveTo>
                    <a:pt x="14814" y="10090"/>
                  </a:moveTo>
                  <a:cubicBezTo>
                    <a:pt x="10946" y="9290"/>
                    <a:pt x="7077" y="8490"/>
                    <a:pt x="4981" y="7490"/>
                  </a:cubicBezTo>
                  <a:cubicBezTo>
                    <a:pt x="2886" y="6490"/>
                    <a:pt x="2563" y="5290"/>
                    <a:pt x="3853" y="3990"/>
                  </a:cubicBezTo>
                  <a:cubicBezTo>
                    <a:pt x="5143" y="2690"/>
                    <a:pt x="8044" y="1290"/>
                    <a:pt x="10462" y="590"/>
                  </a:cubicBezTo>
                  <a:cubicBezTo>
                    <a:pt x="12880" y="-110"/>
                    <a:pt x="14814" y="-110"/>
                    <a:pt x="16426" y="190"/>
                  </a:cubicBezTo>
                  <a:cubicBezTo>
                    <a:pt x="18038" y="490"/>
                    <a:pt x="19328" y="1090"/>
                    <a:pt x="18199" y="2990"/>
                  </a:cubicBezTo>
                  <a:cubicBezTo>
                    <a:pt x="17071" y="4890"/>
                    <a:pt x="13525" y="8090"/>
                    <a:pt x="10140" y="10690"/>
                  </a:cubicBezTo>
                  <a:cubicBezTo>
                    <a:pt x="6755" y="13290"/>
                    <a:pt x="3531" y="15290"/>
                    <a:pt x="1758" y="16790"/>
                  </a:cubicBezTo>
                  <a:cubicBezTo>
                    <a:pt x="-16" y="18290"/>
                    <a:pt x="-338" y="19290"/>
                    <a:pt x="307" y="19990"/>
                  </a:cubicBezTo>
                  <a:cubicBezTo>
                    <a:pt x="952" y="20690"/>
                    <a:pt x="2563" y="21090"/>
                    <a:pt x="4981" y="21290"/>
                  </a:cubicBezTo>
                  <a:cubicBezTo>
                    <a:pt x="7399" y="21490"/>
                    <a:pt x="10623" y="21490"/>
                    <a:pt x="13525" y="20690"/>
                  </a:cubicBezTo>
                  <a:cubicBezTo>
                    <a:pt x="16426" y="19890"/>
                    <a:pt x="19005" y="18290"/>
                    <a:pt x="20134" y="16990"/>
                  </a:cubicBezTo>
                  <a:cubicBezTo>
                    <a:pt x="21262" y="15690"/>
                    <a:pt x="20940" y="14690"/>
                    <a:pt x="18844" y="13990"/>
                  </a:cubicBezTo>
                  <a:cubicBezTo>
                    <a:pt x="16749" y="13290"/>
                    <a:pt x="12880" y="12890"/>
                    <a:pt x="9011" y="124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0" name="Line"/>
            <p:cNvSpPr/>
            <p:nvPr/>
          </p:nvSpPr>
          <p:spPr>
            <a:xfrm>
              <a:off x="9385188" y="3078235"/>
              <a:ext cx="1014814" cy="95334"/>
            </a:xfrm>
            <a:custGeom>
              <a:avLst/>
              <a:gdLst/>
              <a:ahLst/>
              <a:cxnLst>
                <a:cxn ang="0">
                  <a:pos x="wd2" y="hd2"/>
                </a:cxn>
                <a:cxn ang="5400000">
                  <a:pos x="wd2" y="hd2"/>
                </a:cxn>
                <a:cxn ang="10800000">
                  <a:pos x="wd2" y="hd2"/>
                </a:cxn>
                <a:cxn ang="16200000">
                  <a:pos x="wd2" y="hd2"/>
                </a:cxn>
              </a:cxnLst>
              <a:rect l="0" t="0" r="r" b="b"/>
              <a:pathLst>
                <a:path w="21386" h="21195" fill="norm" stroke="1" extrusionOk="0">
                  <a:moveTo>
                    <a:pt x="0" y="21195"/>
                  </a:moveTo>
                  <a:cubicBezTo>
                    <a:pt x="3173" y="19035"/>
                    <a:pt x="6347" y="16875"/>
                    <a:pt x="9469" y="13635"/>
                  </a:cubicBezTo>
                  <a:cubicBezTo>
                    <a:pt x="12591" y="10395"/>
                    <a:pt x="15663" y="6075"/>
                    <a:pt x="17761" y="3375"/>
                  </a:cubicBezTo>
                  <a:cubicBezTo>
                    <a:pt x="19860" y="675"/>
                    <a:pt x="20986" y="-405"/>
                    <a:pt x="21293" y="135"/>
                  </a:cubicBezTo>
                  <a:cubicBezTo>
                    <a:pt x="21600" y="675"/>
                    <a:pt x="21088" y="2835"/>
                    <a:pt x="20576" y="49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1" name="Line"/>
            <p:cNvSpPr/>
            <p:nvPr/>
          </p:nvSpPr>
          <p:spPr>
            <a:xfrm>
              <a:off x="9556376" y="3363021"/>
              <a:ext cx="445507" cy="480919"/>
            </a:xfrm>
            <a:custGeom>
              <a:avLst/>
              <a:gdLst/>
              <a:ahLst/>
              <a:cxnLst>
                <a:cxn ang="0">
                  <a:pos x="wd2" y="hd2"/>
                </a:cxn>
                <a:cxn ang="5400000">
                  <a:pos x="wd2" y="hd2"/>
                </a:cxn>
                <a:cxn ang="10800000">
                  <a:pos x="wd2" y="hd2"/>
                </a:cxn>
                <a:cxn ang="16200000">
                  <a:pos x="wd2" y="hd2"/>
                </a:cxn>
              </a:cxnLst>
              <a:rect l="0" t="0" r="r" b="b"/>
              <a:pathLst>
                <a:path w="21074" h="21600" fill="norm" stroke="1" extrusionOk="0">
                  <a:moveTo>
                    <a:pt x="8447" y="0"/>
                  </a:moveTo>
                  <a:cubicBezTo>
                    <a:pt x="5689" y="3491"/>
                    <a:pt x="2932" y="6982"/>
                    <a:pt x="1438" y="9273"/>
                  </a:cubicBezTo>
                  <a:cubicBezTo>
                    <a:pt x="-55" y="11564"/>
                    <a:pt x="-285" y="12655"/>
                    <a:pt x="289" y="13309"/>
                  </a:cubicBezTo>
                  <a:cubicBezTo>
                    <a:pt x="864" y="13964"/>
                    <a:pt x="2243" y="14182"/>
                    <a:pt x="4655" y="14182"/>
                  </a:cubicBezTo>
                  <a:cubicBezTo>
                    <a:pt x="7068" y="14182"/>
                    <a:pt x="10515" y="13964"/>
                    <a:pt x="13387" y="13418"/>
                  </a:cubicBezTo>
                  <a:cubicBezTo>
                    <a:pt x="16260" y="12873"/>
                    <a:pt x="18558" y="12000"/>
                    <a:pt x="19821" y="10909"/>
                  </a:cubicBezTo>
                  <a:cubicBezTo>
                    <a:pt x="21085" y="9818"/>
                    <a:pt x="21315" y="8509"/>
                    <a:pt x="20855" y="8073"/>
                  </a:cubicBezTo>
                  <a:cubicBezTo>
                    <a:pt x="20396" y="7636"/>
                    <a:pt x="19247" y="8073"/>
                    <a:pt x="18328" y="9382"/>
                  </a:cubicBezTo>
                  <a:cubicBezTo>
                    <a:pt x="17409" y="10691"/>
                    <a:pt x="16719" y="12873"/>
                    <a:pt x="16604" y="15055"/>
                  </a:cubicBezTo>
                  <a:cubicBezTo>
                    <a:pt x="16489" y="17236"/>
                    <a:pt x="16949" y="19418"/>
                    <a:pt x="1740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2" name="Line"/>
            <p:cNvSpPr/>
            <p:nvPr/>
          </p:nvSpPr>
          <p:spPr>
            <a:xfrm>
              <a:off x="10155948" y="3406741"/>
              <a:ext cx="356240" cy="347595"/>
            </a:xfrm>
            <a:custGeom>
              <a:avLst/>
              <a:gdLst/>
              <a:ahLst/>
              <a:cxnLst>
                <a:cxn ang="0">
                  <a:pos x="wd2" y="hd2"/>
                </a:cxn>
                <a:cxn ang="5400000">
                  <a:pos x="wd2" y="hd2"/>
                </a:cxn>
                <a:cxn ang="10800000">
                  <a:pos x="wd2" y="hd2"/>
                </a:cxn>
                <a:cxn ang="16200000">
                  <a:pos x="wd2" y="hd2"/>
                </a:cxn>
              </a:cxnLst>
              <a:rect l="0" t="0" r="r" b="b"/>
              <a:pathLst>
                <a:path w="21120" h="21466" fill="norm" stroke="1" extrusionOk="0">
                  <a:moveTo>
                    <a:pt x="12192" y="3600"/>
                  </a:moveTo>
                  <a:cubicBezTo>
                    <a:pt x="10752" y="3600"/>
                    <a:pt x="9312" y="3600"/>
                    <a:pt x="7152" y="5550"/>
                  </a:cubicBezTo>
                  <a:cubicBezTo>
                    <a:pt x="4992" y="7500"/>
                    <a:pt x="2112" y="11400"/>
                    <a:pt x="816" y="14100"/>
                  </a:cubicBezTo>
                  <a:cubicBezTo>
                    <a:pt x="-480" y="16800"/>
                    <a:pt x="-192" y="18300"/>
                    <a:pt x="1392" y="19500"/>
                  </a:cubicBezTo>
                  <a:cubicBezTo>
                    <a:pt x="2976" y="20700"/>
                    <a:pt x="5856" y="21600"/>
                    <a:pt x="8880" y="21450"/>
                  </a:cubicBezTo>
                  <a:cubicBezTo>
                    <a:pt x="11904" y="21300"/>
                    <a:pt x="15072" y="20100"/>
                    <a:pt x="17376" y="18150"/>
                  </a:cubicBezTo>
                  <a:cubicBezTo>
                    <a:pt x="19680" y="16200"/>
                    <a:pt x="21120" y="13500"/>
                    <a:pt x="21120" y="10800"/>
                  </a:cubicBezTo>
                  <a:cubicBezTo>
                    <a:pt x="21120" y="8100"/>
                    <a:pt x="19680" y="5400"/>
                    <a:pt x="17808" y="3600"/>
                  </a:cubicBezTo>
                  <a:cubicBezTo>
                    <a:pt x="15936" y="1800"/>
                    <a:pt x="13632" y="900"/>
                    <a:pt x="1132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3" name="Line"/>
            <p:cNvSpPr/>
            <p:nvPr/>
          </p:nvSpPr>
          <p:spPr>
            <a:xfrm>
              <a:off x="11075686" y="2925823"/>
              <a:ext cx="408054" cy="3060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286" y="0"/>
                    <a:pt x="2571" y="0"/>
                    <a:pt x="5143" y="2914"/>
                  </a:cubicBezTo>
                  <a:cubicBezTo>
                    <a:pt x="7714" y="5829"/>
                    <a:pt x="11571" y="11657"/>
                    <a:pt x="14529" y="15257"/>
                  </a:cubicBezTo>
                  <a:cubicBezTo>
                    <a:pt x="17486" y="18857"/>
                    <a:pt x="19543" y="2022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4" name="Line"/>
            <p:cNvSpPr/>
            <p:nvPr/>
          </p:nvSpPr>
          <p:spPr>
            <a:xfrm>
              <a:off x="11104833" y="2908251"/>
              <a:ext cx="378907" cy="396478"/>
            </a:xfrm>
            <a:custGeom>
              <a:avLst/>
              <a:gdLst/>
              <a:ahLst/>
              <a:cxnLst>
                <a:cxn ang="0">
                  <a:pos x="wd2" y="hd2"/>
                </a:cxn>
                <a:cxn ang="5400000">
                  <a:pos x="wd2" y="hd2"/>
                </a:cxn>
                <a:cxn ang="10800000">
                  <a:pos x="wd2" y="hd2"/>
                </a:cxn>
                <a:cxn ang="16200000">
                  <a:pos x="wd2" y="hd2"/>
                </a:cxn>
              </a:cxnLst>
              <a:rect l="0" t="0" r="r" b="b"/>
              <a:pathLst>
                <a:path w="21600" h="21240" fill="norm" stroke="1" extrusionOk="0">
                  <a:moveTo>
                    <a:pt x="21600" y="160"/>
                  </a:moveTo>
                  <a:cubicBezTo>
                    <a:pt x="20215" y="-100"/>
                    <a:pt x="18831" y="-360"/>
                    <a:pt x="15785" y="2112"/>
                  </a:cubicBezTo>
                  <a:cubicBezTo>
                    <a:pt x="12738" y="4585"/>
                    <a:pt x="8031" y="9789"/>
                    <a:pt x="5123" y="13433"/>
                  </a:cubicBezTo>
                  <a:cubicBezTo>
                    <a:pt x="2215" y="17076"/>
                    <a:pt x="1108" y="19158"/>
                    <a:pt x="0" y="212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5" name="Line"/>
            <p:cNvSpPr/>
            <p:nvPr/>
          </p:nvSpPr>
          <p:spPr>
            <a:xfrm>
              <a:off x="11775203" y="2606773"/>
              <a:ext cx="274727" cy="595942"/>
            </a:xfrm>
            <a:custGeom>
              <a:avLst/>
              <a:gdLst/>
              <a:ahLst/>
              <a:cxnLst>
                <a:cxn ang="0">
                  <a:pos x="wd2" y="hd2"/>
                </a:cxn>
                <a:cxn ang="5400000">
                  <a:pos x="wd2" y="hd2"/>
                </a:cxn>
                <a:cxn ang="10800000">
                  <a:pos x="wd2" y="hd2"/>
                </a:cxn>
                <a:cxn ang="16200000">
                  <a:pos x="wd2" y="hd2"/>
                </a:cxn>
              </a:cxnLst>
              <a:rect l="0" t="0" r="r" b="b"/>
              <a:pathLst>
                <a:path w="21431" h="21199" fill="norm" stroke="1" extrusionOk="0">
                  <a:moveTo>
                    <a:pt x="0" y="11868"/>
                  </a:moveTo>
                  <a:cubicBezTo>
                    <a:pt x="4926" y="10313"/>
                    <a:pt x="9853" y="8757"/>
                    <a:pt x="12884" y="7548"/>
                  </a:cubicBezTo>
                  <a:cubicBezTo>
                    <a:pt x="15916" y="6338"/>
                    <a:pt x="17053" y="5474"/>
                    <a:pt x="18379" y="4092"/>
                  </a:cubicBezTo>
                  <a:cubicBezTo>
                    <a:pt x="19705" y="2709"/>
                    <a:pt x="21221" y="809"/>
                    <a:pt x="21411" y="204"/>
                  </a:cubicBezTo>
                  <a:cubicBezTo>
                    <a:pt x="21600" y="-401"/>
                    <a:pt x="20463" y="290"/>
                    <a:pt x="18379" y="2969"/>
                  </a:cubicBezTo>
                  <a:cubicBezTo>
                    <a:pt x="16295" y="5647"/>
                    <a:pt x="13263" y="10313"/>
                    <a:pt x="12126" y="13682"/>
                  </a:cubicBezTo>
                  <a:cubicBezTo>
                    <a:pt x="10989" y="17052"/>
                    <a:pt x="11747" y="19125"/>
                    <a:pt x="12505" y="211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6" name="Line"/>
            <p:cNvSpPr/>
            <p:nvPr/>
          </p:nvSpPr>
          <p:spPr>
            <a:xfrm>
              <a:off x="12113956" y="2609116"/>
              <a:ext cx="419059" cy="499434"/>
            </a:xfrm>
            <a:custGeom>
              <a:avLst/>
              <a:gdLst/>
              <a:ahLst/>
              <a:cxnLst>
                <a:cxn ang="0">
                  <a:pos x="wd2" y="hd2"/>
                </a:cxn>
                <a:cxn ang="5400000">
                  <a:pos x="wd2" y="hd2"/>
                </a:cxn>
                <a:cxn ang="10800000">
                  <a:pos x="wd2" y="hd2"/>
                </a:cxn>
                <a:cxn ang="16200000">
                  <a:pos x="wd2" y="hd2"/>
                </a:cxn>
              </a:cxnLst>
              <a:rect l="0" t="0" r="r" b="b"/>
              <a:pathLst>
                <a:path w="21418" h="21353" fill="norm" stroke="1" extrusionOk="0">
                  <a:moveTo>
                    <a:pt x="21418" y="2325"/>
                  </a:moveTo>
                  <a:cubicBezTo>
                    <a:pt x="20673" y="1495"/>
                    <a:pt x="19928" y="664"/>
                    <a:pt x="18935" y="248"/>
                  </a:cubicBezTo>
                  <a:cubicBezTo>
                    <a:pt x="17942" y="-167"/>
                    <a:pt x="16701" y="-167"/>
                    <a:pt x="14342" y="1079"/>
                  </a:cubicBezTo>
                  <a:cubicBezTo>
                    <a:pt x="11983" y="2325"/>
                    <a:pt x="8508" y="4818"/>
                    <a:pt x="5901" y="7414"/>
                  </a:cubicBezTo>
                  <a:cubicBezTo>
                    <a:pt x="3294" y="10010"/>
                    <a:pt x="1556" y="12710"/>
                    <a:pt x="687" y="14995"/>
                  </a:cubicBezTo>
                  <a:cubicBezTo>
                    <a:pt x="-182" y="17279"/>
                    <a:pt x="-182" y="19148"/>
                    <a:pt x="439" y="20187"/>
                  </a:cubicBezTo>
                  <a:cubicBezTo>
                    <a:pt x="1059" y="21225"/>
                    <a:pt x="2301" y="21433"/>
                    <a:pt x="4163" y="21329"/>
                  </a:cubicBezTo>
                  <a:cubicBezTo>
                    <a:pt x="6025" y="21225"/>
                    <a:pt x="8508" y="20810"/>
                    <a:pt x="10618" y="19564"/>
                  </a:cubicBezTo>
                  <a:cubicBezTo>
                    <a:pt x="12728" y="18318"/>
                    <a:pt x="14466" y="16241"/>
                    <a:pt x="15583" y="14268"/>
                  </a:cubicBezTo>
                  <a:cubicBezTo>
                    <a:pt x="16701" y="12295"/>
                    <a:pt x="17197" y="10425"/>
                    <a:pt x="17446" y="8868"/>
                  </a:cubicBezTo>
                  <a:cubicBezTo>
                    <a:pt x="17694" y="7310"/>
                    <a:pt x="17694" y="6064"/>
                    <a:pt x="16328" y="5648"/>
                  </a:cubicBezTo>
                  <a:cubicBezTo>
                    <a:pt x="14963" y="5233"/>
                    <a:pt x="12232" y="5648"/>
                    <a:pt x="9501" y="60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7" name="Line"/>
            <p:cNvSpPr/>
            <p:nvPr/>
          </p:nvSpPr>
          <p:spPr>
            <a:xfrm>
              <a:off x="12505441" y="2605211"/>
              <a:ext cx="375967" cy="441267"/>
            </a:xfrm>
            <a:custGeom>
              <a:avLst/>
              <a:gdLst/>
              <a:ahLst/>
              <a:cxnLst>
                <a:cxn ang="0">
                  <a:pos x="wd2" y="hd2"/>
                </a:cxn>
                <a:cxn ang="5400000">
                  <a:pos x="wd2" y="hd2"/>
                </a:cxn>
                <a:cxn ang="10800000">
                  <a:pos x="wd2" y="hd2"/>
                </a:cxn>
                <a:cxn ang="16200000">
                  <a:pos x="wd2" y="hd2"/>
                </a:cxn>
              </a:cxnLst>
              <a:rect l="0" t="0" r="r" b="b"/>
              <a:pathLst>
                <a:path w="21432" h="21327" fill="norm" stroke="1" extrusionOk="0">
                  <a:moveTo>
                    <a:pt x="12372" y="4226"/>
                  </a:moveTo>
                  <a:cubicBezTo>
                    <a:pt x="10710" y="4226"/>
                    <a:pt x="9048" y="4226"/>
                    <a:pt x="7110" y="5987"/>
                  </a:cubicBezTo>
                  <a:cubicBezTo>
                    <a:pt x="5172" y="7748"/>
                    <a:pt x="2956" y="11270"/>
                    <a:pt x="1710" y="13617"/>
                  </a:cubicBezTo>
                  <a:cubicBezTo>
                    <a:pt x="464" y="15965"/>
                    <a:pt x="187" y="17139"/>
                    <a:pt x="48" y="18313"/>
                  </a:cubicBezTo>
                  <a:cubicBezTo>
                    <a:pt x="-90" y="19487"/>
                    <a:pt x="-90" y="20661"/>
                    <a:pt x="2264" y="21130"/>
                  </a:cubicBezTo>
                  <a:cubicBezTo>
                    <a:pt x="4618" y="21600"/>
                    <a:pt x="9325" y="21365"/>
                    <a:pt x="12925" y="18900"/>
                  </a:cubicBezTo>
                  <a:cubicBezTo>
                    <a:pt x="16525" y="16435"/>
                    <a:pt x="19018" y="11739"/>
                    <a:pt x="20264" y="8804"/>
                  </a:cubicBezTo>
                  <a:cubicBezTo>
                    <a:pt x="21510" y="5870"/>
                    <a:pt x="21510" y="4696"/>
                    <a:pt x="21372" y="3522"/>
                  </a:cubicBezTo>
                  <a:cubicBezTo>
                    <a:pt x="21233" y="2348"/>
                    <a:pt x="20956" y="1174"/>
                    <a:pt x="19848" y="587"/>
                  </a:cubicBezTo>
                  <a:cubicBezTo>
                    <a:pt x="18741" y="0"/>
                    <a:pt x="16802" y="0"/>
                    <a:pt x="1486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8" name="Line"/>
            <p:cNvSpPr/>
            <p:nvPr/>
          </p:nvSpPr>
          <p:spPr>
            <a:xfrm>
              <a:off x="12766186" y="2386612"/>
              <a:ext cx="728665" cy="5683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88" y="17169"/>
                    <a:pt x="7776" y="12738"/>
                    <a:pt x="11376" y="9138"/>
                  </a:cubicBezTo>
                  <a:cubicBezTo>
                    <a:pt x="14976" y="5538"/>
                    <a:pt x="18288" y="2769"/>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9" name="Line"/>
            <p:cNvSpPr/>
            <p:nvPr/>
          </p:nvSpPr>
          <p:spPr>
            <a:xfrm>
              <a:off x="10347024" y="3435887"/>
              <a:ext cx="539211" cy="204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227" y="15429"/>
                    <a:pt x="12454" y="9257"/>
                    <a:pt x="16054" y="5657"/>
                  </a:cubicBezTo>
                  <a:cubicBezTo>
                    <a:pt x="19654" y="2057"/>
                    <a:pt x="20627" y="1029"/>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0" name="Line"/>
            <p:cNvSpPr/>
            <p:nvPr/>
          </p:nvSpPr>
          <p:spPr>
            <a:xfrm>
              <a:off x="12649599" y="2750944"/>
              <a:ext cx="306040" cy="1020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1" name="Line"/>
            <p:cNvSpPr/>
            <p:nvPr/>
          </p:nvSpPr>
          <p:spPr>
            <a:xfrm>
              <a:off x="8059019" y="4893214"/>
              <a:ext cx="408052" cy="582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2" name="Line"/>
            <p:cNvSpPr/>
            <p:nvPr/>
          </p:nvSpPr>
          <p:spPr>
            <a:xfrm>
              <a:off x="8175606" y="5009800"/>
              <a:ext cx="320612" cy="874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09" y="15600"/>
                    <a:pt x="9818" y="9600"/>
                    <a:pt x="13418" y="6000"/>
                  </a:cubicBezTo>
                  <a:cubicBezTo>
                    <a:pt x="17018" y="2400"/>
                    <a:pt x="19309" y="1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3" name="Line"/>
            <p:cNvSpPr/>
            <p:nvPr/>
          </p:nvSpPr>
          <p:spPr>
            <a:xfrm>
              <a:off x="9268610" y="4464882"/>
              <a:ext cx="431929" cy="592255"/>
            </a:xfrm>
            <a:custGeom>
              <a:avLst/>
              <a:gdLst/>
              <a:ahLst/>
              <a:cxnLst>
                <a:cxn ang="0">
                  <a:pos x="wd2" y="hd2"/>
                </a:cxn>
                <a:cxn ang="5400000">
                  <a:pos x="wd2" y="hd2"/>
                </a:cxn>
                <a:cxn ang="10800000">
                  <a:pos x="wd2" y="hd2"/>
                </a:cxn>
                <a:cxn ang="16200000">
                  <a:pos x="wd2" y="hd2"/>
                </a:cxn>
              </a:cxnLst>
              <a:rect l="0" t="0" r="r" b="b"/>
              <a:pathLst>
                <a:path w="21105" h="21238" fill="norm" stroke="1" extrusionOk="0">
                  <a:moveTo>
                    <a:pt x="17089" y="7521"/>
                  </a:moveTo>
                  <a:cubicBezTo>
                    <a:pt x="14478" y="7695"/>
                    <a:pt x="11867" y="7869"/>
                    <a:pt x="9969" y="7782"/>
                  </a:cubicBezTo>
                  <a:cubicBezTo>
                    <a:pt x="8070" y="7695"/>
                    <a:pt x="6883" y="7346"/>
                    <a:pt x="6290" y="6301"/>
                  </a:cubicBezTo>
                  <a:cubicBezTo>
                    <a:pt x="5696" y="5256"/>
                    <a:pt x="5696" y="3514"/>
                    <a:pt x="6883" y="2295"/>
                  </a:cubicBezTo>
                  <a:cubicBezTo>
                    <a:pt x="8070" y="1075"/>
                    <a:pt x="10443" y="379"/>
                    <a:pt x="12461" y="117"/>
                  </a:cubicBezTo>
                  <a:cubicBezTo>
                    <a:pt x="14478" y="-144"/>
                    <a:pt x="16140" y="30"/>
                    <a:pt x="16971" y="640"/>
                  </a:cubicBezTo>
                  <a:cubicBezTo>
                    <a:pt x="17802" y="1250"/>
                    <a:pt x="17802" y="2295"/>
                    <a:pt x="15665" y="4472"/>
                  </a:cubicBezTo>
                  <a:cubicBezTo>
                    <a:pt x="13529" y="6650"/>
                    <a:pt x="9257" y="9959"/>
                    <a:pt x="6408" y="12311"/>
                  </a:cubicBezTo>
                  <a:cubicBezTo>
                    <a:pt x="3560" y="14662"/>
                    <a:pt x="2136" y="16056"/>
                    <a:pt x="1186" y="17362"/>
                  </a:cubicBezTo>
                  <a:cubicBezTo>
                    <a:pt x="237" y="18669"/>
                    <a:pt x="-238" y="19888"/>
                    <a:pt x="118" y="20585"/>
                  </a:cubicBezTo>
                  <a:cubicBezTo>
                    <a:pt x="474" y="21282"/>
                    <a:pt x="1661" y="21456"/>
                    <a:pt x="4509" y="20933"/>
                  </a:cubicBezTo>
                  <a:cubicBezTo>
                    <a:pt x="7358" y="20411"/>
                    <a:pt x="11868" y="19191"/>
                    <a:pt x="14953" y="17885"/>
                  </a:cubicBezTo>
                  <a:cubicBezTo>
                    <a:pt x="18039" y="16579"/>
                    <a:pt x="19700" y="15185"/>
                    <a:pt x="20531" y="13791"/>
                  </a:cubicBezTo>
                  <a:cubicBezTo>
                    <a:pt x="21362" y="12398"/>
                    <a:pt x="21362" y="11004"/>
                    <a:pt x="20057" y="10221"/>
                  </a:cubicBezTo>
                  <a:cubicBezTo>
                    <a:pt x="18751" y="9437"/>
                    <a:pt x="16140" y="9262"/>
                    <a:pt x="13529" y="90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4" name="Line"/>
            <p:cNvSpPr/>
            <p:nvPr/>
          </p:nvSpPr>
          <p:spPr>
            <a:xfrm>
              <a:off x="9831475" y="4572602"/>
              <a:ext cx="372234" cy="303876"/>
            </a:xfrm>
            <a:custGeom>
              <a:avLst/>
              <a:gdLst/>
              <a:ahLst/>
              <a:cxnLst>
                <a:cxn ang="0">
                  <a:pos x="wd2" y="hd2"/>
                </a:cxn>
                <a:cxn ang="5400000">
                  <a:pos x="wd2" y="hd2"/>
                </a:cxn>
                <a:cxn ang="10800000">
                  <a:pos x="wd2" y="hd2"/>
                </a:cxn>
                <a:cxn ang="16200000">
                  <a:pos x="wd2" y="hd2"/>
                </a:cxn>
              </a:cxnLst>
              <a:rect l="0" t="0" r="r" b="b"/>
              <a:pathLst>
                <a:path w="20951" h="21447" fill="norm" stroke="1" extrusionOk="0">
                  <a:moveTo>
                    <a:pt x="13433" y="1029"/>
                  </a:moveTo>
                  <a:cubicBezTo>
                    <a:pt x="11792" y="686"/>
                    <a:pt x="10152" y="343"/>
                    <a:pt x="7964" y="2571"/>
                  </a:cubicBezTo>
                  <a:cubicBezTo>
                    <a:pt x="5777" y="4800"/>
                    <a:pt x="3043" y="9600"/>
                    <a:pt x="1539" y="12857"/>
                  </a:cubicBezTo>
                  <a:cubicBezTo>
                    <a:pt x="35" y="16114"/>
                    <a:pt x="-238" y="17829"/>
                    <a:pt x="172" y="19200"/>
                  </a:cubicBezTo>
                  <a:cubicBezTo>
                    <a:pt x="582" y="20571"/>
                    <a:pt x="1676" y="21600"/>
                    <a:pt x="4410" y="21429"/>
                  </a:cubicBezTo>
                  <a:cubicBezTo>
                    <a:pt x="7144" y="21257"/>
                    <a:pt x="11519" y="19886"/>
                    <a:pt x="14800" y="17829"/>
                  </a:cubicBezTo>
                  <a:cubicBezTo>
                    <a:pt x="18081" y="15771"/>
                    <a:pt x="20268" y="13029"/>
                    <a:pt x="20815" y="10114"/>
                  </a:cubicBezTo>
                  <a:cubicBezTo>
                    <a:pt x="21362" y="7200"/>
                    <a:pt x="20268" y="4114"/>
                    <a:pt x="17397" y="2400"/>
                  </a:cubicBezTo>
                  <a:cubicBezTo>
                    <a:pt x="14527" y="686"/>
                    <a:pt x="9878" y="343"/>
                    <a:pt x="523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5" name="Line"/>
            <p:cNvSpPr/>
            <p:nvPr/>
          </p:nvSpPr>
          <p:spPr>
            <a:xfrm>
              <a:off x="9122867" y="5184679"/>
              <a:ext cx="1253303" cy="2186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512" y="18720"/>
                    <a:pt x="5023" y="15840"/>
                    <a:pt x="7828" y="12720"/>
                  </a:cubicBezTo>
                  <a:cubicBezTo>
                    <a:pt x="10633" y="9600"/>
                    <a:pt x="13730" y="6240"/>
                    <a:pt x="16074" y="4080"/>
                  </a:cubicBezTo>
                  <a:cubicBezTo>
                    <a:pt x="18419" y="1920"/>
                    <a:pt x="20009" y="96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6" name="Line"/>
            <p:cNvSpPr/>
            <p:nvPr/>
          </p:nvSpPr>
          <p:spPr>
            <a:xfrm>
              <a:off x="9516457" y="5497799"/>
              <a:ext cx="354704" cy="473839"/>
            </a:xfrm>
            <a:custGeom>
              <a:avLst/>
              <a:gdLst/>
              <a:ahLst/>
              <a:cxnLst>
                <a:cxn ang="0">
                  <a:pos x="wd2" y="hd2"/>
                </a:cxn>
                <a:cxn ang="5400000">
                  <a:pos x="wd2" y="hd2"/>
                </a:cxn>
                <a:cxn ang="10800000">
                  <a:pos x="wd2" y="hd2"/>
                </a:cxn>
                <a:cxn ang="16200000">
                  <a:pos x="wd2" y="hd2"/>
                </a:cxn>
              </a:cxnLst>
              <a:rect l="0" t="0" r="r" b="b"/>
              <a:pathLst>
                <a:path w="21029" h="21499" fill="norm" stroke="1" extrusionOk="0">
                  <a:moveTo>
                    <a:pt x="6905" y="1662"/>
                  </a:moveTo>
                  <a:cubicBezTo>
                    <a:pt x="7769" y="781"/>
                    <a:pt x="8633" y="-101"/>
                    <a:pt x="9065" y="9"/>
                  </a:cubicBezTo>
                  <a:cubicBezTo>
                    <a:pt x="9497" y="119"/>
                    <a:pt x="9497" y="1221"/>
                    <a:pt x="8057" y="3205"/>
                  </a:cubicBezTo>
                  <a:cubicBezTo>
                    <a:pt x="6617" y="5189"/>
                    <a:pt x="3737" y="8054"/>
                    <a:pt x="2009" y="10038"/>
                  </a:cubicBezTo>
                  <a:cubicBezTo>
                    <a:pt x="281" y="12021"/>
                    <a:pt x="-295" y="13123"/>
                    <a:pt x="137" y="13785"/>
                  </a:cubicBezTo>
                  <a:cubicBezTo>
                    <a:pt x="569" y="14446"/>
                    <a:pt x="2009" y="14666"/>
                    <a:pt x="4889" y="14336"/>
                  </a:cubicBezTo>
                  <a:cubicBezTo>
                    <a:pt x="7769" y="14005"/>
                    <a:pt x="12089" y="13123"/>
                    <a:pt x="14969" y="12462"/>
                  </a:cubicBezTo>
                  <a:cubicBezTo>
                    <a:pt x="17849" y="11801"/>
                    <a:pt x="19289" y="11360"/>
                    <a:pt x="20153" y="10589"/>
                  </a:cubicBezTo>
                  <a:cubicBezTo>
                    <a:pt x="21017" y="9817"/>
                    <a:pt x="21305" y="8715"/>
                    <a:pt x="20729" y="8385"/>
                  </a:cubicBezTo>
                  <a:cubicBezTo>
                    <a:pt x="20153" y="8054"/>
                    <a:pt x="18713" y="8495"/>
                    <a:pt x="17849" y="9266"/>
                  </a:cubicBezTo>
                  <a:cubicBezTo>
                    <a:pt x="16985" y="10038"/>
                    <a:pt x="16697" y="11140"/>
                    <a:pt x="16697" y="13234"/>
                  </a:cubicBezTo>
                  <a:cubicBezTo>
                    <a:pt x="16697" y="15328"/>
                    <a:pt x="16985" y="18413"/>
                    <a:pt x="17273"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7" name="Line"/>
            <p:cNvSpPr/>
            <p:nvPr/>
          </p:nvSpPr>
          <p:spPr>
            <a:xfrm>
              <a:off x="11002821" y="5017504"/>
              <a:ext cx="393479" cy="36017"/>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867" y="11918"/>
                    <a:pt x="11733" y="3818"/>
                    <a:pt x="15333" y="1118"/>
                  </a:cubicBezTo>
                  <a:cubicBezTo>
                    <a:pt x="18933" y="-1582"/>
                    <a:pt x="20267"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8" name="Line"/>
            <p:cNvSpPr/>
            <p:nvPr/>
          </p:nvSpPr>
          <p:spPr>
            <a:xfrm>
              <a:off x="11031966" y="5170107"/>
              <a:ext cx="291467" cy="437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00" y="19200"/>
                    <a:pt x="7200" y="16800"/>
                    <a:pt x="10800" y="13200"/>
                  </a:cubicBezTo>
                  <a:cubicBezTo>
                    <a:pt x="14400" y="9600"/>
                    <a:pt x="18000"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9" name="Line"/>
            <p:cNvSpPr/>
            <p:nvPr/>
          </p:nvSpPr>
          <p:spPr>
            <a:xfrm>
              <a:off x="12345725" y="4613066"/>
              <a:ext cx="471051" cy="625911"/>
            </a:xfrm>
            <a:custGeom>
              <a:avLst/>
              <a:gdLst/>
              <a:ahLst/>
              <a:cxnLst>
                <a:cxn ang="0">
                  <a:pos x="wd2" y="hd2"/>
                </a:cxn>
                <a:cxn ang="5400000">
                  <a:pos x="wd2" y="hd2"/>
                </a:cxn>
                <a:cxn ang="10800000">
                  <a:pos x="wd2" y="hd2"/>
                </a:cxn>
                <a:cxn ang="16200000">
                  <a:pos x="wd2" y="hd2"/>
                </a:cxn>
              </a:cxnLst>
              <a:rect l="0" t="0" r="r" b="b"/>
              <a:pathLst>
                <a:path w="21373" h="21245" fill="norm" stroke="1" extrusionOk="0">
                  <a:moveTo>
                    <a:pt x="9820" y="7036"/>
                  </a:moveTo>
                  <a:cubicBezTo>
                    <a:pt x="8718" y="7036"/>
                    <a:pt x="7616" y="7036"/>
                    <a:pt x="6735" y="6624"/>
                  </a:cubicBezTo>
                  <a:cubicBezTo>
                    <a:pt x="5853" y="6212"/>
                    <a:pt x="5192" y="5387"/>
                    <a:pt x="5192" y="4645"/>
                  </a:cubicBezTo>
                  <a:cubicBezTo>
                    <a:pt x="5192" y="3903"/>
                    <a:pt x="5853" y="3244"/>
                    <a:pt x="7727" y="2419"/>
                  </a:cubicBezTo>
                  <a:cubicBezTo>
                    <a:pt x="9600" y="1595"/>
                    <a:pt x="12686" y="605"/>
                    <a:pt x="14780" y="193"/>
                  </a:cubicBezTo>
                  <a:cubicBezTo>
                    <a:pt x="16873" y="-219"/>
                    <a:pt x="17975" y="-54"/>
                    <a:pt x="18306" y="1512"/>
                  </a:cubicBezTo>
                  <a:cubicBezTo>
                    <a:pt x="18637" y="3079"/>
                    <a:pt x="18196" y="6047"/>
                    <a:pt x="15331" y="9427"/>
                  </a:cubicBezTo>
                  <a:cubicBezTo>
                    <a:pt x="12465" y="12807"/>
                    <a:pt x="7175" y="16599"/>
                    <a:pt x="4090" y="18743"/>
                  </a:cubicBezTo>
                  <a:cubicBezTo>
                    <a:pt x="1004" y="20886"/>
                    <a:pt x="122" y="21381"/>
                    <a:pt x="12" y="21216"/>
                  </a:cubicBezTo>
                  <a:cubicBezTo>
                    <a:pt x="-98" y="21051"/>
                    <a:pt x="563" y="20227"/>
                    <a:pt x="1445" y="19650"/>
                  </a:cubicBezTo>
                  <a:cubicBezTo>
                    <a:pt x="2326" y="19073"/>
                    <a:pt x="3429" y="18743"/>
                    <a:pt x="4971" y="18990"/>
                  </a:cubicBezTo>
                  <a:cubicBezTo>
                    <a:pt x="6514" y="19237"/>
                    <a:pt x="8498" y="20062"/>
                    <a:pt x="11033" y="20227"/>
                  </a:cubicBezTo>
                  <a:cubicBezTo>
                    <a:pt x="13567" y="20392"/>
                    <a:pt x="16653" y="19897"/>
                    <a:pt x="18526" y="19237"/>
                  </a:cubicBezTo>
                  <a:cubicBezTo>
                    <a:pt x="20400" y="18578"/>
                    <a:pt x="21061" y="17754"/>
                    <a:pt x="21282" y="16929"/>
                  </a:cubicBezTo>
                  <a:cubicBezTo>
                    <a:pt x="21502" y="16105"/>
                    <a:pt x="21282" y="15280"/>
                    <a:pt x="21061" y="14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0" name="Line"/>
            <p:cNvSpPr/>
            <p:nvPr/>
          </p:nvSpPr>
          <p:spPr>
            <a:xfrm>
              <a:off x="12938290" y="4793485"/>
              <a:ext cx="322275" cy="308447"/>
            </a:xfrm>
            <a:custGeom>
              <a:avLst/>
              <a:gdLst/>
              <a:ahLst/>
              <a:cxnLst>
                <a:cxn ang="0">
                  <a:pos x="wd2" y="hd2"/>
                </a:cxn>
                <a:cxn ang="5400000">
                  <a:pos x="wd2" y="hd2"/>
                </a:cxn>
                <a:cxn ang="10800000">
                  <a:pos x="wd2" y="hd2"/>
                </a:cxn>
                <a:cxn ang="16200000">
                  <a:pos x="wd2" y="hd2"/>
                </a:cxn>
              </a:cxnLst>
              <a:rect l="0" t="0" r="r" b="b"/>
              <a:pathLst>
                <a:path w="21073" h="20780" fill="norm" stroke="1" extrusionOk="0">
                  <a:moveTo>
                    <a:pt x="18288" y="828"/>
                  </a:moveTo>
                  <a:cubicBezTo>
                    <a:pt x="16699" y="174"/>
                    <a:pt x="15111" y="-481"/>
                    <a:pt x="12411" y="501"/>
                  </a:cubicBezTo>
                  <a:cubicBezTo>
                    <a:pt x="9711" y="1483"/>
                    <a:pt x="5899" y="4101"/>
                    <a:pt x="3517" y="7046"/>
                  </a:cubicBezTo>
                  <a:cubicBezTo>
                    <a:pt x="1135" y="9992"/>
                    <a:pt x="182" y="13264"/>
                    <a:pt x="23" y="15719"/>
                  </a:cubicBezTo>
                  <a:cubicBezTo>
                    <a:pt x="-136" y="18174"/>
                    <a:pt x="499" y="19810"/>
                    <a:pt x="3199" y="20464"/>
                  </a:cubicBezTo>
                  <a:cubicBezTo>
                    <a:pt x="5899" y="21119"/>
                    <a:pt x="10664" y="20792"/>
                    <a:pt x="14317" y="19155"/>
                  </a:cubicBezTo>
                  <a:cubicBezTo>
                    <a:pt x="17970" y="17519"/>
                    <a:pt x="20511" y="14574"/>
                    <a:pt x="20988" y="11792"/>
                  </a:cubicBezTo>
                  <a:cubicBezTo>
                    <a:pt x="21464" y="9010"/>
                    <a:pt x="19876" y="6392"/>
                    <a:pt x="18288" y="4919"/>
                  </a:cubicBezTo>
                  <a:cubicBezTo>
                    <a:pt x="16699" y="3446"/>
                    <a:pt x="15111" y="3119"/>
                    <a:pt x="13523" y="27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1" name="Line"/>
            <p:cNvSpPr/>
            <p:nvPr/>
          </p:nvSpPr>
          <p:spPr>
            <a:xfrm>
              <a:off x="13436558" y="4341717"/>
              <a:ext cx="811246" cy="1017843"/>
            </a:xfrm>
            <a:custGeom>
              <a:avLst/>
              <a:gdLst/>
              <a:ahLst/>
              <a:cxnLst>
                <a:cxn ang="0">
                  <a:pos x="wd2" y="hd2"/>
                </a:cxn>
                <a:cxn ang="5400000">
                  <a:pos x="wd2" y="hd2"/>
                </a:cxn>
                <a:cxn ang="10800000">
                  <a:pos x="wd2" y="hd2"/>
                </a:cxn>
                <a:cxn ang="16200000">
                  <a:pos x="wd2" y="hd2"/>
                </a:cxn>
              </a:cxnLst>
              <a:rect l="0" t="0" r="r" b="b"/>
              <a:pathLst>
                <a:path w="21600" h="21552" fill="norm" stroke="1" extrusionOk="0">
                  <a:moveTo>
                    <a:pt x="20565" y="1186"/>
                  </a:moveTo>
                  <a:cubicBezTo>
                    <a:pt x="21083" y="569"/>
                    <a:pt x="21600" y="-48"/>
                    <a:pt x="21600" y="3"/>
                  </a:cubicBezTo>
                  <a:cubicBezTo>
                    <a:pt x="21600" y="55"/>
                    <a:pt x="21083" y="775"/>
                    <a:pt x="19531" y="2472"/>
                  </a:cubicBezTo>
                  <a:cubicBezTo>
                    <a:pt x="17978" y="4169"/>
                    <a:pt x="15392" y="6843"/>
                    <a:pt x="12805" y="9363"/>
                  </a:cubicBezTo>
                  <a:cubicBezTo>
                    <a:pt x="10218" y="11883"/>
                    <a:pt x="7631" y="14249"/>
                    <a:pt x="5497" y="16255"/>
                  </a:cubicBezTo>
                  <a:cubicBezTo>
                    <a:pt x="3363" y="18261"/>
                    <a:pt x="1681" y="19906"/>
                    <a:pt x="0" y="215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2" name="Line"/>
            <p:cNvSpPr/>
            <p:nvPr/>
          </p:nvSpPr>
          <p:spPr>
            <a:xfrm>
              <a:off x="13686125" y="4312948"/>
              <a:ext cx="243755" cy="177074"/>
            </a:xfrm>
            <a:custGeom>
              <a:avLst/>
              <a:gdLst/>
              <a:ahLst/>
              <a:cxnLst>
                <a:cxn ang="0">
                  <a:pos x="wd2" y="hd2"/>
                </a:cxn>
                <a:cxn ang="5400000">
                  <a:pos x="wd2" y="hd2"/>
                </a:cxn>
                <a:cxn ang="10800000">
                  <a:pos x="wd2" y="hd2"/>
                </a:cxn>
                <a:cxn ang="16200000">
                  <a:pos x="wd2" y="hd2"/>
                </a:cxn>
              </a:cxnLst>
              <a:rect l="0" t="0" r="r" b="b"/>
              <a:pathLst>
                <a:path w="21252" h="20720" fill="norm" stroke="1" extrusionOk="0">
                  <a:moveTo>
                    <a:pt x="8735" y="4804"/>
                  </a:moveTo>
                  <a:cubicBezTo>
                    <a:pt x="6618" y="3667"/>
                    <a:pt x="4500" y="2531"/>
                    <a:pt x="3018" y="3383"/>
                  </a:cubicBezTo>
                  <a:cubicBezTo>
                    <a:pt x="1535" y="4236"/>
                    <a:pt x="688" y="7078"/>
                    <a:pt x="265" y="9920"/>
                  </a:cubicBezTo>
                  <a:cubicBezTo>
                    <a:pt x="-159" y="12762"/>
                    <a:pt x="-159" y="15604"/>
                    <a:pt x="900" y="17594"/>
                  </a:cubicBezTo>
                  <a:cubicBezTo>
                    <a:pt x="1959" y="19583"/>
                    <a:pt x="4076" y="20720"/>
                    <a:pt x="7253" y="20720"/>
                  </a:cubicBezTo>
                  <a:cubicBezTo>
                    <a:pt x="10429" y="20720"/>
                    <a:pt x="14665" y="19583"/>
                    <a:pt x="17417" y="17878"/>
                  </a:cubicBezTo>
                  <a:cubicBezTo>
                    <a:pt x="20170" y="16173"/>
                    <a:pt x="21441" y="13899"/>
                    <a:pt x="21229" y="10204"/>
                  </a:cubicBezTo>
                  <a:cubicBezTo>
                    <a:pt x="21017" y="6509"/>
                    <a:pt x="19323" y="1394"/>
                    <a:pt x="15935" y="257"/>
                  </a:cubicBezTo>
                  <a:cubicBezTo>
                    <a:pt x="12547" y="-880"/>
                    <a:pt x="7465" y="1962"/>
                    <a:pt x="2382" y="48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3" name="Line"/>
            <p:cNvSpPr/>
            <p:nvPr/>
          </p:nvSpPr>
          <p:spPr>
            <a:xfrm>
              <a:off x="13833181" y="5140960"/>
              <a:ext cx="281808" cy="271489"/>
            </a:xfrm>
            <a:custGeom>
              <a:avLst/>
              <a:gdLst/>
              <a:ahLst/>
              <a:cxnLst>
                <a:cxn ang="0">
                  <a:pos x="wd2" y="hd2"/>
                </a:cxn>
                <a:cxn ang="5400000">
                  <a:pos x="wd2" y="hd2"/>
                </a:cxn>
                <a:cxn ang="10800000">
                  <a:pos x="wd2" y="hd2"/>
                </a:cxn>
                <a:cxn ang="16200000">
                  <a:pos x="wd2" y="hd2"/>
                </a:cxn>
              </a:cxnLst>
              <a:rect l="0" t="0" r="r" b="b"/>
              <a:pathLst>
                <a:path w="20884" h="21178" fill="norm" stroke="1" extrusionOk="0">
                  <a:moveTo>
                    <a:pt x="13807" y="0"/>
                  </a:moveTo>
                  <a:cubicBezTo>
                    <a:pt x="10207" y="1895"/>
                    <a:pt x="6607" y="3789"/>
                    <a:pt x="4267" y="5684"/>
                  </a:cubicBezTo>
                  <a:cubicBezTo>
                    <a:pt x="1927" y="7579"/>
                    <a:pt x="847" y="9474"/>
                    <a:pt x="307" y="11747"/>
                  </a:cubicBezTo>
                  <a:cubicBezTo>
                    <a:pt x="-233" y="14021"/>
                    <a:pt x="-233" y="16674"/>
                    <a:pt x="1747" y="18568"/>
                  </a:cubicBezTo>
                  <a:cubicBezTo>
                    <a:pt x="3727" y="20463"/>
                    <a:pt x="7687" y="21600"/>
                    <a:pt x="11287" y="21032"/>
                  </a:cubicBezTo>
                  <a:cubicBezTo>
                    <a:pt x="14887" y="20463"/>
                    <a:pt x="18127" y="18189"/>
                    <a:pt x="19747" y="15726"/>
                  </a:cubicBezTo>
                  <a:cubicBezTo>
                    <a:pt x="21367" y="13263"/>
                    <a:pt x="21367" y="10611"/>
                    <a:pt x="19027" y="8147"/>
                  </a:cubicBezTo>
                  <a:cubicBezTo>
                    <a:pt x="16687" y="5684"/>
                    <a:pt x="12007" y="3411"/>
                    <a:pt x="7327" y="11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17" name="TextBox 2"/>
          <p:cNvSpPr txBox="1"/>
          <p:nvPr/>
        </p:nvSpPr>
        <p:spPr>
          <a:xfrm>
            <a:off x="4888849" y="1324882"/>
            <a:ext cx="14912677" cy="164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5100">
                <a:solidFill>
                  <a:srgbClr val="FFFFFF"/>
                </a:solidFill>
                <a:latin typeface="Tajawal Medium"/>
                <a:ea typeface="Tajawal Medium"/>
                <a:cs typeface="Tajawal Medium"/>
                <a:sym typeface="Tajawal Medium"/>
              </a:defRPr>
            </a:lvl1pPr>
          </a:lstStyle>
          <a:p>
            <a:pPr/>
            <a:r>
              <a:t>Thank you</a:t>
            </a:r>
          </a:p>
        </p:txBody>
      </p:sp>
      <p:sp>
        <p:nvSpPr>
          <p:cNvPr id="1018" name="TextBox 7"/>
          <p:cNvSpPr txBox="1"/>
          <p:nvPr/>
        </p:nvSpPr>
        <p:spPr>
          <a:xfrm>
            <a:off x="2592215" y="4344529"/>
            <a:ext cx="17883477" cy="1350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30500"/>
              </a:lnSpc>
              <a:defRPr b="1">
                <a:solidFill>
                  <a:srgbClr val="182C6A"/>
                </a:solidFill>
                <a:latin typeface="Tajawal Medium"/>
                <a:ea typeface="Tajawal Medium"/>
                <a:cs typeface="Tajawal Medium"/>
                <a:sym typeface="Tajawal Medium"/>
              </a:defRPr>
            </a:lvl1pPr>
          </a:lstStyle>
          <a:p>
            <a:pPr/>
            <a:r>
              <a:t>Thank you ..</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