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98" r:id="rId3"/>
    <p:sldId id="299" r:id="rId4"/>
    <p:sldId id="414" r:id="rId5"/>
    <p:sldId id="415" r:id="rId6"/>
    <p:sldId id="473" r:id="rId7"/>
    <p:sldId id="474" r:id="rId8"/>
    <p:sldId id="475" r:id="rId9"/>
    <p:sldId id="459" r:id="rId10"/>
    <p:sldId id="460" r:id="rId11"/>
    <p:sldId id="461" r:id="rId12"/>
    <p:sldId id="463" r:id="rId13"/>
    <p:sldId id="462" r:id="rId14"/>
    <p:sldId id="418" r:id="rId15"/>
    <p:sldId id="419" r:id="rId16"/>
    <p:sldId id="420" r:id="rId17"/>
    <p:sldId id="421" r:id="rId18"/>
    <p:sldId id="422" r:id="rId19"/>
    <p:sldId id="423" r:id="rId20"/>
    <p:sldId id="424" r:id="rId21"/>
    <p:sldId id="425" r:id="rId22"/>
    <p:sldId id="426" r:id="rId23"/>
    <p:sldId id="427" r:id="rId24"/>
    <p:sldId id="428" r:id="rId25"/>
    <p:sldId id="429" r:id="rId26"/>
    <p:sldId id="430" r:id="rId27"/>
    <p:sldId id="431" r:id="rId28"/>
    <p:sldId id="432" r:id="rId29"/>
    <p:sldId id="477" r:id="rId30"/>
    <p:sldId id="478" r:id="rId31"/>
    <p:sldId id="479" r:id="rId32"/>
    <p:sldId id="480" r:id="rId33"/>
    <p:sldId id="481" r:id="rId34"/>
    <p:sldId id="482" r:id="rId35"/>
    <p:sldId id="483" r:id="rId36"/>
    <p:sldId id="484" r:id="rId37"/>
    <p:sldId id="485" r:id="rId38"/>
    <p:sldId id="486" r:id="rId39"/>
    <p:sldId id="476" r:id="rId40"/>
    <p:sldId id="41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0" autoAdjust="0"/>
    <p:restoredTop sz="94660"/>
  </p:normalViewPr>
  <p:slideViewPr>
    <p:cSldViewPr snapToGrid="0">
      <p:cViewPr varScale="1">
        <p:scale>
          <a:sx n="71" d="100"/>
          <a:sy n="71" d="100"/>
        </p:scale>
        <p:origin x="10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33F4BA-1FAF-4DA4-A07F-149C519BDAC5}" type="datetimeFigureOut">
              <a:rPr lang="en-US" smtClean="0"/>
              <a:t>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7747D-E9BF-4C9B-BCC1-17E541D142F9}" type="slidenum">
              <a:rPr lang="en-US" smtClean="0"/>
              <a:t>‹#›</a:t>
            </a:fld>
            <a:endParaRPr lang="en-US"/>
          </a:p>
        </p:txBody>
      </p:sp>
    </p:spTree>
    <p:extLst>
      <p:ext uri="{BB962C8B-B14F-4D97-AF65-F5344CB8AC3E}">
        <p14:creationId xmlns:p14="http://schemas.microsoft.com/office/powerpoint/2010/main" val="1520015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6.w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a:solidFill>
                  <a:srgbClr val="FF9518"/>
                </a:solidFill>
                <a:latin typeface="Tajawal Medium" panose="00000600000000000000" pitchFamily="2" charset="-78"/>
                <a:cs typeface="Tajawal Medium" panose="00000600000000000000" pitchFamily="2" charset="-78"/>
              </a:rPr>
              <a:t>Lecture </a:t>
            </a:r>
            <a:r>
              <a:rPr lang="en-US" sz="2800" smtClean="0">
                <a:solidFill>
                  <a:srgbClr val="FF9518"/>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244615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lstStyle/>
          <a:p>
            <a:pPr>
              <a:buNone/>
            </a:pPr>
            <a:r>
              <a:rPr lang="en-US" sz="3200" dirty="0"/>
              <a:t>When you finish this chapter, you should understand why</a:t>
            </a:r>
            <a:r>
              <a:rPr lang="en-US" sz="3200" dirty="0" smtClean="0"/>
              <a:t>:</a:t>
            </a:r>
          </a:p>
          <a:p>
            <a:pPr lvl="1"/>
            <a:r>
              <a:rPr lang="en-US" dirty="0">
                <a:solidFill>
                  <a:srgbClr val="FF0000"/>
                </a:solidFill>
              </a:rPr>
              <a:t>Ethical business </a:t>
            </a:r>
            <a:r>
              <a:rPr lang="en-US" dirty="0"/>
              <a:t>is good business.</a:t>
            </a:r>
          </a:p>
          <a:p>
            <a:pPr lvl="1"/>
            <a:r>
              <a:rPr lang="en-US" dirty="0">
                <a:solidFill>
                  <a:srgbClr val="FF0000"/>
                </a:solidFill>
              </a:rPr>
              <a:t>Marketers have an obligation </a:t>
            </a:r>
            <a:r>
              <a:rPr lang="en-US" dirty="0"/>
              <a:t>to provide safe and functional products as part of their business activities. </a:t>
            </a:r>
          </a:p>
          <a:p>
            <a:pPr lvl="1"/>
            <a:r>
              <a:rPr lang="en-US" dirty="0">
                <a:solidFill>
                  <a:srgbClr val="FF0000"/>
                </a:solidFill>
              </a:rPr>
              <a:t>Consumer behavior impacts directly </a:t>
            </a:r>
            <a:r>
              <a:rPr lang="en-US" dirty="0"/>
              <a:t>on major public policy issues that confront our society. </a:t>
            </a:r>
          </a:p>
          <a:p>
            <a:pPr lvl="1"/>
            <a:r>
              <a:rPr lang="en-US" dirty="0"/>
              <a:t> </a:t>
            </a:r>
            <a:r>
              <a:rPr lang="en-US" dirty="0">
                <a:solidFill>
                  <a:srgbClr val="FF0000"/>
                </a:solidFill>
              </a:rPr>
              <a:t>Consumer behavior </a:t>
            </a:r>
            <a:r>
              <a:rPr lang="en-US" dirty="0"/>
              <a:t>can be harmful to individuals and to society</a:t>
            </a:r>
          </a:p>
          <a:p>
            <a:pPr>
              <a:buNone/>
            </a:pPr>
            <a:endParaRPr lang="en-US" sz="3200" dirty="0">
              <a:sym typeface="Wingdings" pitchFamily="2" charset="2"/>
            </a:endParaRPr>
          </a:p>
        </p:txBody>
      </p:sp>
    </p:spTree>
    <p:extLst>
      <p:ext uri="{BB962C8B-B14F-4D97-AF65-F5344CB8AC3E}">
        <p14:creationId xmlns:p14="http://schemas.microsoft.com/office/powerpoint/2010/main" val="8823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2400" b="1" dirty="0" smtClean="0">
                <a:solidFill>
                  <a:srgbClr val="FF0000"/>
                </a:solidFill>
              </a:rPr>
              <a:t>Part 2 Learning objective 4 </a:t>
            </a:r>
            <a:r>
              <a:rPr lang="en-US" sz="2400" b="1" dirty="0">
                <a:solidFill>
                  <a:srgbClr val="FF0000"/>
                </a:solidFill>
              </a:rPr>
              <a:t>in chapter </a:t>
            </a:r>
            <a:r>
              <a:rPr lang="en-US" sz="2400" b="1" dirty="0" smtClean="0">
                <a:solidFill>
                  <a:srgbClr val="FF0000"/>
                </a:solidFill>
              </a:rPr>
              <a:t>2</a:t>
            </a:r>
          </a:p>
          <a:p>
            <a:pPr lvl="1"/>
            <a:r>
              <a:rPr lang="en-US" b="1" dirty="0"/>
              <a:t>D- Consumer theft and Fraud</a:t>
            </a:r>
          </a:p>
          <a:p>
            <a:pPr lvl="1"/>
            <a:r>
              <a:rPr lang="en-US" b="1" dirty="0" smtClean="0"/>
              <a:t>Shrinkage</a:t>
            </a:r>
          </a:p>
          <a:p>
            <a:pPr lvl="1"/>
            <a:r>
              <a:rPr lang="en-US" b="1" dirty="0" smtClean="0"/>
              <a:t>Counterfeiting</a:t>
            </a:r>
          </a:p>
          <a:p>
            <a:pPr lvl="1"/>
            <a:r>
              <a:rPr lang="en-US" b="1" dirty="0" smtClean="0"/>
              <a:t>Anti-consumption</a:t>
            </a:r>
          </a:p>
          <a:p>
            <a:r>
              <a:rPr lang="en-US" sz="2400" b="1" dirty="0" smtClean="0">
                <a:solidFill>
                  <a:srgbClr val="FF0000"/>
                </a:solidFill>
              </a:rPr>
              <a:t>Case study on chapter 2</a:t>
            </a:r>
          </a:p>
          <a:p>
            <a:pPr marL="457200" lvl="1" indent="0">
              <a:buNone/>
            </a:pPr>
            <a:endParaRPr lang="en-US" sz="36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7214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lnSpcReduction="10000"/>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3200" dirty="0" smtClean="0">
                <a:solidFill>
                  <a:srgbClr val="FF0000"/>
                </a:solidFill>
              </a:rPr>
              <a:t>Chapter 3 </a:t>
            </a:r>
          </a:p>
          <a:p>
            <a:pPr lvl="1"/>
            <a:r>
              <a:rPr lang="en-US" altLang="en-US" b="1" dirty="0" smtClean="0"/>
              <a:t>Perception </a:t>
            </a:r>
            <a:r>
              <a:rPr lang="en-US" altLang="en-US" b="1" dirty="0"/>
              <a:t>is a three-stage process that translates raw stimuli into meaning.</a:t>
            </a:r>
          </a:p>
          <a:p>
            <a:pPr lvl="1"/>
            <a:r>
              <a:rPr lang="en-US" altLang="en-US" b="1" dirty="0"/>
              <a:t>Products and commercial messages often appeal to our senses, but we won’t be influenced by most of them.</a:t>
            </a:r>
          </a:p>
          <a:p>
            <a:pPr lvl="1"/>
            <a:r>
              <a:rPr lang="en-US" altLang="en-US" b="1" dirty="0"/>
              <a:t>The design of a product today is a key driver of its success or failure.</a:t>
            </a:r>
          </a:p>
          <a:p>
            <a:pPr lvl="3"/>
            <a:r>
              <a:rPr lang="en-US" altLang="en-US" b="1" dirty="0"/>
              <a:t>Sensation and Perception</a:t>
            </a:r>
          </a:p>
          <a:p>
            <a:pPr lvl="3"/>
            <a:r>
              <a:rPr lang="en-US" altLang="en-US" b="1" dirty="0"/>
              <a:t>The Process of Perception</a:t>
            </a:r>
          </a:p>
          <a:p>
            <a:pPr lvl="3"/>
            <a:r>
              <a:rPr lang="en-US" altLang="en-US" b="1" dirty="0"/>
              <a:t>Sensory Systems</a:t>
            </a:r>
          </a:p>
          <a:p>
            <a:pPr lvl="3"/>
            <a:r>
              <a:rPr lang="en-US" altLang="en-US" b="1" dirty="0"/>
              <a:t>Hedonic Consumption</a:t>
            </a:r>
          </a:p>
          <a:p>
            <a:pPr lvl="3"/>
            <a:r>
              <a:rPr lang="en-US" altLang="en-US" b="1" dirty="0"/>
              <a:t>Sensory marketing</a:t>
            </a:r>
          </a:p>
          <a:p>
            <a:pPr lvl="3"/>
            <a:r>
              <a:rPr lang="en-US" altLang="en-US" b="1" dirty="0"/>
              <a:t>The Stages of Perception</a:t>
            </a:r>
            <a:endParaRPr lang="en-US" b="1" dirty="0">
              <a:latin typeface="Tajawal Medium" panose="00000600000000000000" pitchFamily="2" charset="-78"/>
              <a:cs typeface="Tajawal Medium" panose="00000600000000000000" pitchFamily="2" charset="-78"/>
            </a:endParaRPr>
          </a:p>
          <a:p>
            <a:pPr lvl="3"/>
            <a:endParaRPr lang="en-US" sz="2400" b="1" dirty="0">
              <a:solidFill>
                <a:srgbClr val="0070C0"/>
              </a:solidFill>
              <a:latin typeface="Tajawal Medium" panose="00000600000000000000" pitchFamily="2" charset="-78"/>
              <a:cs typeface="Tajawal Medium" panose="00000600000000000000" pitchFamily="2" charset="-78"/>
            </a:endParaRPr>
          </a:p>
          <a:p>
            <a:pPr lvl="3"/>
            <a:endParaRPr lang="en-US" sz="2400" b="1" dirty="0">
              <a:solidFill>
                <a:srgbClr val="0070C0"/>
              </a:solidFill>
            </a:endParaRPr>
          </a:p>
          <a:p>
            <a:pPr lvl="1">
              <a:buNone/>
            </a:pPr>
            <a:endParaRPr lang="en-US" dirty="0">
              <a:solidFill>
                <a:srgbClr val="0070C0"/>
              </a:solidFill>
              <a:sym typeface="Wingdings" pitchFamily="2" charset="2"/>
            </a:endParaRPr>
          </a:p>
        </p:txBody>
      </p:sp>
    </p:spTree>
    <p:extLst>
      <p:ext uri="{BB962C8B-B14F-4D97-AF65-F5344CB8AC3E}">
        <p14:creationId xmlns:p14="http://schemas.microsoft.com/office/powerpoint/2010/main" val="1967372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D- </a:t>
            </a:r>
            <a:r>
              <a:rPr lang="en-US" sz="2800" dirty="0">
                <a:solidFill>
                  <a:schemeClr val="bg1"/>
                </a:solidFill>
              </a:rPr>
              <a:t>Consumer theft and </a:t>
            </a:r>
            <a:r>
              <a:rPr lang="en-US" sz="2800" dirty="0" smtClean="0">
                <a:solidFill>
                  <a:schemeClr val="bg1"/>
                </a:solidFill>
              </a:rPr>
              <a:t>Fraud 1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Who among us has never received an email offering us fabulous riches if we help to </a:t>
            </a:r>
            <a:r>
              <a:rPr lang="en-US" dirty="0" smtClean="0"/>
              <a:t>recover a </a:t>
            </a:r>
            <a:r>
              <a:rPr lang="en-US" dirty="0"/>
              <a:t>lost fortune from a Nigerian bank account? Of course, the only money changing </a:t>
            </a:r>
            <a:r>
              <a:rPr lang="en-US" dirty="0" smtClean="0"/>
              <a:t>hands will </a:t>
            </a:r>
            <a:r>
              <a:rPr lang="en-US" dirty="0"/>
              <a:t>be yours if you fall for the pitch from a so-called </a:t>
            </a:r>
            <a:r>
              <a:rPr lang="en-US" i="1" dirty="0"/>
              <a:t>advance-fee fraud artist</a:t>
            </a:r>
            <a:r>
              <a:rPr lang="en-US" dirty="0"/>
              <a:t>. </a:t>
            </a:r>
            <a:endParaRPr lang="en-US" dirty="0" smtClean="0"/>
          </a:p>
        </p:txBody>
      </p:sp>
      <p:pic>
        <p:nvPicPr>
          <p:cNvPr id="1030" name="Picture 6" descr="Identity Theft &amp; Credit Card Fraud Protection Tip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46719" y="3559589"/>
            <a:ext cx="3598788" cy="2159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120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D- </a:t>
            </a:r>
            <a:r>
              <a:rPr lang="en-US" sz="2800" dirty="0">
                <a:solidFill>
                  <a:schemeClr val="bg1"/>
                </a:solidFill>
              </a:rPr>
              <a:t>Consumer theft and </a:t>
            </a:r>
            <a:r>
              <a:rPr lang="en-US" sz="2800" dirty="0" smtClean="0">
                <a:solidFill>
                  <a:schemeClr val="bg1"/>
                </a:solidFill>
              </a:rPr>
              <a:t>Fraud 2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These </a:t>
            </a:r>
            <a:r>
              <a:rPr lang="en-US" dirty="0"/>
              <a:t>con </a:t>
            </a:r>
            <a:r>
              <a:rPr lang="en-US" dirty="0" smtClean="0"/>
              <a:t>men have </a:t>
            </a:r>
            <a:r>
              <a:rPr lang="en-US" dirty="0"/>
              <a:t>successfully scammed many victims out of hundreds of millions of dollars. However, </a:t>
            </a:r>
            <a:r>
              <a:rPr lang="en-US" dirty="0" smtClean="0"/>
              <a:t>a small </a:t>
            </a:r>
            <a:r>
              <a:rPr lang="en-US" dirty="0"/>
              <a:t>but intrepid group of “</a:t>
            </a:r>
            <a:r>
              <a:rPr lang="en-US" dirty="0" smtClean="0"/>
              <a:t>counters-</a:t>
            </a:r>
            <a:r>
              <a:rPr lang="en-US" dirty="0" err="1" smtClean="0"/>
              <a:t>cammers</a:t>
            </a:r>
            <a:r>
              <a:rPr lang="en-US" dirty="0"/>
              <a:t>” sometimes give these crooks a taste of </a:t>
            </a:r>
            <a:r>
              <a:rPr lang="en-US" dirty="0" smtClean="0"/>
              <a:t>their own </a:t>
            </a:r>
            <a:r>
              <a:rPr lang="en-US" dirty="0"/>
              <a:t>medicine by pretending to fall for a scam and humiliating the perpetrator. </a:t>
            </a:r>
            <a:endParaRPr lang="en-US" dirty="0" smtClean="0"/>
          </a:p>
          <a:p>
            <a:endParaRPr lang="en-US" dirty="0"/>
          </a:p>
        </p:txBody>
      </p:sp>
      <p:pic>
        <p:nvPicPr>
          <p:cNvPr id="11" name="Picture 6" descr="Identity Theft &amp; Credit Card Fraud Protection Tip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46719" y="3559589"/>
            <a:ext cx="3598788" cy="2159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172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D- </a:t>
            </a:r>
            <a:r>
              <a:rPr lang="en-US" sz="2800" dirty="0">
                <a:solidFill>
                  <a:schemeClr val="bg1"/>
                </a:solidFill>
              </a:rPr>
              <a:t>Consumer theft and </a:t>
            </a:r>
            <a:r>
              <a:rPr lang="en-US" sz="2800" dirty="0" smtClean="0">
                <a:solidFill>
                  <a:schemeClr val="bg1"/>
                </a:solidFill>
              </a:rPr>
              <a:t>Fraud 3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One common strategy </a:t>
            </a:r>
            <a:r>
              <a:rPr lang="en-US" dirty="0"/>
              <a:t>is to trick the con artist into posing for pictures while holding a self-mocking </a:t>
            </a:r>
            <a:r>
              <a:rPr lang="en-US" dirty="0" smtClean="0"/>
              <a:t>sign and </a:t>
            </a:r>
            <a:r>
              <a:rPr lang="en-US" dirty="0"/>
              <a:t>then posting these photos on Internet sites. Both online and offline, fraud is rampant.</a:t>
            </a:r>
          </a:p>
        </p:txBody>
      </p:sp>
      <p:pic>
        <p:nvPicPr>
          <p:cNvPr id="11" name="Picture 6" descr="Identity Theft &amp; Credit Card Fraud Protection Tip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46719" y="3559589"/>
            <a:ext cx="3598788" cy="2159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6237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E- </a:t>
            </a:r>
            <a:r>
              <a:rPr lang="en-US" sz="2800" b="1" dirty="0" smtClean="0">
                <a:solidFill>
                  <a:schemeClr val="bg1"/>
                </a:solidFill>
              </a:rPr>
              <a:t>Shrinkage 1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a:t>Shrinkage </a:t>
            </a:r>
            <a:r>
              <a:rPr lang="en-US" dirty="0"/>
              <a:t>is the industry term for inventory and cash losses from shoplifting </a:t>
            </a:r>
            <a:r>
              <a:rPr lang="en-US" dirty="0" smtClean="0"/>
              <a:t>and employee </a:t>
            </a:r>
            <a:r>
              <a:rPr lang="en-US" dirty="0"/>
              <a:t>theft (it does not refer to the condition George experienced in a famous episode </a:t>
            </a:r>
            <a:r>
              <a:rPr lang="en-US" dirty="0" smtClean="0"/>
              <a:t>of the </a:t>
            </a:r>
            <a:r>
              <a:rPr lang="en-US" i="1" dirty="0"/>
              <a:t>Seinfeld </a:t>
            </a:r>
            <a:r>
              <a:rPr lang="en-US" dirty="0"/>
              <a:t>TV show). </a:t>
            </a:r>
            <a:endParaRPr lang="en-US" dirty="0" smtClean="0"/>
          </a:p>
          <a:p>
            <a:endParaRPr lang="en-US" dirty="0"/>
          </a:p>
          <a:p>
            <a:endParaRPr lang="en-US" dirty="0"/>
          </a:p>
        </p:txBody>
      </p:sp>
      <p:pic>
        <p:nvPicPr>
          <p:cNvPr id="2054" name="Picture 6" descr="Inventory Shrinkage: How to prevent it in retail - eSwa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3449" y="2994442"/>
            <a:ext cx="3574105" cy="299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44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E- </a:t>
            </a:r>
            <a:r>
              <a:rPr lang="en-US" sz="2800" b="1" dirty="0" smtClean="0">
                <a:solidFill>
                  <a:schemeClr val="bg1"/>
                </a:solidFill>
              </a:rPr>
              <a:t>Shrinkage 2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This </a:t>
            </a:r>
            <a:r>
              <a:rPr lang="en-US" dirty="0"/>
              <a:t>is a massive problem for businesses that gets passed on to </a:t>
            </a:r>
            <a:r>
              <a:rPr lang="en-US" dirty="0" smtClean="0"/>
              <a:t> consumers in </a:t>
            </a:r>
            <a:r>
              <a:rPr lang="en-US" dirty="0"/>
              <a:t>the form of higher prices (about 40 percent of the losses can be attributed to </a:t>
            </a:r>
            <a:r>
              <a:rPr lang="en-US" dirty="0" smtClean="0"/>
              <a:t>employees rather </a:t>
            </a:r>
            <a:r>
              <a:rPr lang="en-US" dirty="0"/>
              <a:t>than shoppers). </a:t>
            </a:r>
            <a:endParaRPr lang="en-US" dirty="0" smtClean="0"/>
          </a:p>
          <a:p>
            <a:r>
              <a:rPr lang="en-US" dirty="0" smtClean="0"/>
              <a:t>Shopping </a:t>
            </a:r>
            <a:r>
              <a:rPr lang="en-US" dirty="0"/>
              <a:t>malls spend $6 million annually on security, and a </a:t>
            </a:r>
            <a:r>
              <a:rPr lang="en-US" dirty="0" smtClean="0"/>
              <a:t>family of </a:t>
            </a:r>
            <a:r>
              <a:rPr lang="en-US" dirty="0"/>
              <a:t>four spends about $300 extra per year because of markups to cover shrinkage</a:t>
            </a:r>
            <a:r>
              <a:rPr lang="en-US" dirty="0" smtClean="0"/>
              <a:t>.</a:t>
            </a:r>
            <a:endParaRPr lang="en-US" dirty="0"/>
          </a:p>
        </p:txBody>
      </p:sp>
      <p:pic>
        <p:nvPicPr>
          <p:cNvPr id="11" name="Picture 6" descr="Inventory Shrinkage: How to prevent it in retail - eSwa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3450" y="3975163"/>
            <a:ext cx="2404210" cy="201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364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F- </a:t>
            </a:r>
            <a:r>
              <a:rPr lang="en-US" sz="2800" b="1" dirty="0">
                <a:solidFill>
                  <a:schemeClr val="bg1"/>
                </a:solidFill>
              </a:rPr>
              <a:t>Counterfeiting</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a:t>Counterfeiting</a:t>
            </a:r>
            <a:r>
              <a:rPr lang="en-US" dirty="0"/>
              <a:t>, where companies or individuals sell fake versions of real </a:t>
            </a:r>
            <a:r>
              <a:rPr lang="en-US" dirty="0" smtClean="0"/>
              <a:t>products to </a:t>
            </a:r>
            <a:r>
              <a:rPr lang="en-US" dirty="0"/>
              <a:t>customers (who may or may not be aware of the switch), accounts for more than $</a:t>
            </a:r>
            <a:r>
              <a:rPr lang="en-US" dirty="0" smtClean="0"/>
              <a:t>600 billion </a:t>
            </a:r>
            <a:r>
              <a:rPr lang="en-US" dirty="0"/>
              <a:t>in global losses annually. Many of us think of counterfeiters as guys who sell </a:t>
            </a:r>
            <a:r>
              <a:rPr lang="en-US" i="1" dirty="0" smtClean="0"/>
              <a:t>faux </a:t>
            </a:r>
            <a:r>
              <a:rPr lang="en-US" dirty="0" smtClean="0"/>
              <a:t>designer </a:t>
            </a:r>
            <a:r>
              <a:rPr lang="en-US" dirty="0"/>
              <a:t>handbags or watches on the street, but in fact the problem is much more widespread</a:t>
            </a:r>
            <a:r>
              <a:rPr lang="en-US" dirty="0" smtClean="0"/>
              <a:t>— and </a:t>
            </a:r>
            <a:r>
              <a:rPr lang="en-US" dirty="0"/>
              <a:t>often deadly. About 200,000 people in China die per year because they </a:t>
            </a:r>
            <a:r>
              <a:rPr lang="en-US" dirty="0" smtClean="0"/>
              <a:t>ingest fake </a:t>
            </a:r>
            <a:r>
              <a:rPr lang="en-US" dirty="0"/>
              <a:t>pharmaceuticals</a:t>
            </a:r>
          </a:p>
        </p:txBody>
      </p:sp>
      <p:pic>
        <p:nvPicPr>
          <p:cNvPr id="3076" name="Picture 4" descr="The Ultimate Counterfeiter Isn't a Crook—He's an Artist | WIR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6388" y="4373043"/>
            <a:ext cx="2765612" cy="15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357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G – Anti-consumption 1/2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Some types of destructive consumer behavior are </a:t>
            </a:r>
            <a:r>
              <a:rPr lang="en-US" b="1" dirty="0" smtClean="0"/>
              <a:t>anti-consumption</a:t>
            </a:r>
            <a:r>
              <a:rPr lang="en-US" dirty="0"/>
              <a:t>; events in </a:t>
            </a:r>
            <a:r>
              <a:rPr lang="en-US" dirty="0" smtClean="0"/>
              <a:t>which people </a:t>
            </a:r>
            <a:r>
              <a:rPr lang="en-US" dirty="0"/>
              <a:t>deliberately deface or mutilate products and services. </a:t>
            </a:r>
            <a:r>
              <a:rPr lang="en-US" dirty="0" smtClean="0"/>
              <a:t>Anti-consumption ranges from </a:t>
            </a:r>
            <a:r>
              <a:rPr lang="en-US" dirty="0"/>
              <a:t>relatively mild acts like spray-painting graffiti on buildings and subways to </a:t>
            </a:r>
            <a:r>
              <a:rPr lang="en-US" dirty="0" smtClean="0"/>
              <a:t>serious incidences </a:t>
            </a:r>
            <a:r>
              <a:rPr lang="en-US" dirty="0"/>
              <a:t>of product tampering or even the release of computer viruses that can </a:t>
            </a:r>
            <a:r>
              <a:rPr lang="en-US" dirty="0" smtClean="0"/>
              <a:t>bring large </a:t>
            </a:r>
            <a:r>
              <a:rPr lang="en-US" dirty="0"/>
              <a:t>corporations to their </a:t>
            </a:r>
            <a:r>
              <a:rPr lang="en-US" dirty="0" smtClean="0"/>
              <a:t>knees.</a:t>
            </a:r>
            <a:endParaRPr lang="en-US" dirty="0"/>
          </a:p>
        </p:txBody>
      </p:sp>
      <p:pic>
        <p:nvPicPr>
          <p:cNvPr id="12" name="Picture 2" descr="Consumerism &amp; Anti-Consumption by Dr. C L Costle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02166" y="3849829"/>
            <a:ext cx="2486212" cy="1864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620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G – Anti-consumption 2/2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It </a:t>
            </a:r>
            <a:r>
              <a:rPr lang="en-US" dirty="0"/>
              <a:t>can also take the form of political protest in </a:t>
            </a:r>
            <a:r>
              <a:rPr lang="en-US" dirty="0" smtClean="0"/>
              <a:t>which activists </a:t>
            </a:r>
            <a:r>
              <a:rPr lang="en-US" dirty="0"/>
              <a:t>alter or destroy billboards and other advertisements that promote what they </a:t>
            </a:r>
            <a:r>
              <a:rPr lang="en-US" dirty="0" smtClean="0"/>
              <a:t>feel to </a:t>
            </a:r>
            <a:r>
              <a:rPr lang="en-US" dirty="0"/>
              <a:t>be unhealthy or unethical acts.</a:t>
            </a:r>
          </a:p>
        </p:txBody>
      </p:sp>
    </p:spTree>
    <p:extLst>
      <p:ext uri="{BB962C8B-B14F-4D97-AF65-F5344CB8AC3E}">
        <p14:creationId xmlns:p14="http://schemas.microsoft.com/office/powerpoint/2010/main" val="381264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1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lnSpcReduction="10000"/>
          </a:bodyPr>
          <a:lstStyle/>
          <a:p>
            <a:r>
              <a:rPr lang="en-US" dirty="0"/>
              <a:t>child’s life by giving them not only a pair of shoes, but also a </a:t>
            </a:r>
            <a:r>
              <a:rPr lang="en-US" dirty="0" smtClean="0"/>
              <a:t>safe means </a:t>
            </a:r>
            <a:r>
              <a:rPr lang="en-US" dirty="0"/>
              <a:t>to walk to school and avoid diseases that a child </a:t>
            </a:r>
            <a:r>
              <a:rPr lang="en-US" dirty="0" smtClean="0"/>
              <a:t>could catch </a:t>
            </a:r>
            <a:r>
              <a:rPr lang="en-US" dirty="0"/>
              <a:t>walking barefoot. For customers, this knowledge </a:t>
            </a:r>
            <a:r>
              <a:rPr lang="en-US" dirty="0" smtClean="0"/>
              <a:t>makes the </a:t>
            </a:r>
            <a:r>
              <a:rPr lang="en-US" dirty="0"/>
              <a:t>act of buying shoes more than just a purchase. They </a:t>
            </a:r>
            <a:r>
              <a:rPr lang="en-US" dirty="0" smtClean="0"/>
              <a:t>are able </a:t>
            </a:r>
            <a:r>
              <a:rPr lang="en-US" dirty="0"/>
              <a:t>to associate themselves with the company’s social mission.</a:t>
            </a:r>
          </a:p>
          <a:p>
            <a:r>
              <a:rPr lang="en-US" dirty="0"/>
              <a:t>So far, TOMS has given 35 million pairs of shoes to children </a:t>
            </a:r>
            <a:r>
              <a:rPr lang="en-US" dirty="0" smtClean="0"/>
              <a:t>in more </a:t>
            </a:r>
            <a:r>
              <a:rPr lang="en-US" dirty="0"/>
              <a:t>than 70 countries; it does so by donating shoes to </a:t>
            </a:r>
            <a:r>
              <a:rPr lang="en-US" dirty="0" smtClean="0"/>
              <a:t>charitable organizations </a:t>
            </a:r>
            <a:r>
              <a:rPr lang="en-US" dirty="0"/>
              <a:t>that include the provision of shoes in </a:t>
            </a:r>
            <a:r>
              <a:rPr lang="en-US" dirty="0" smtClean="0"/>
              <a:t>their community </a:t>
            </a:r>
            <a:r>
              <a:rPr lang="en-US" dirty="0"/>
              <a:t>development programs. The shoes are provided </a:t>
            </a:r>
            <a:r>
              <a:rPr lang="en-US" dirty="0" smtClean="0"/>
              <a:t>according to </a:t>
            </a:r>
            <a:r>
              <a:rPr lang="en-US" dirty="0"/>
              <a:t>the type of terrain and season for each </a:t>
            </a:r>
            <a:r>
              <a:rPr lang="en-US" dirty="0" smtClean="0"/>
              <a:t>community and </a:t>
            </a:r>
            <a:r>
              <a:rPr lang="en-US" dirty="0"/>
              <a:t>region. Additionally, TOMS also creates local jobs by </a:t>
            </a:r>
            <a:r>
              <a:rPr lang="en-US" dirty="0" smtClean="0"/>
              <a:t>manufacturing shoes </a:t>
            </a:r>
            <a:r>
              <a:rPr lang="en-US" dirty="0"/>
              <a:t>in countries where they are given.</a:t>
            </a:r>
          </a:p>
        </p:txBody>
      </p:sp>
    </p:spTree>
    <p:extLst>
      <p:ext uri="{BB962C8B-B14F-4D97-AF65-F5344CB8AC3E}">
        <p14:creationId xmlns:p14="http://schemas.microsoft.com/office/powerpoint/2010/main" val="4257427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2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lnSpcReduction="10000"/>
          </a:bodyPr>
          <a:lstStyle/>
          <a:p>
            <a:r>
              <a:rPr lang="en-US" dirty="0"/>
              <a:t>Corporate social responsibility at TOMS also focuses on </a:t>
            </a:r>
            <a:r>
              <a:rPr lang="en-US" dirty="0" smtClean="0"/>
              <a:t>the environmental </a:t>
            </a:r>
            <a:r>
              <a:rPr lang="en-US" dirty="0"/>
              <a:t>impact of its products and operations. The </a:t>
            </a:r>
            <a:r>
              <a:rPr lang="en-US" dirty="0" smtClean="0"/>
              <a:t>shoes are </a:t>
            </a:r>
            <a:r>
              <a:rPr lang="en-US" dirty="0"/>
              <a:t>made of sustainable vegan materials and their </a:t>
            </a:r>
            <a:r>
              <a:rPr lang="en-US" dirty="0" smtClean="0"/>
              <a:t>manufacturing design </a:t>
            </a:r>
            <a:r>
              <a:rPr lang="en-US" dirty="0"/>
              <a:t>includes natural hemp, organic cotton, or </a:t>
            </a:r>
            <a:r>
              <a:rPr lang="en-US" dirty="0" smtClean="0"/>
              <a:t>recycled polyester</a:t>
            </a:r>
            <a:r>
              <a:rPr lang="en-US" dirty="0"/>
              <a:t>. Their shoes boxes are made from 80 percent </a:t>
            </a:r>
            <a:r>
              <a:rPr lang="en-US" dirty="0" smtClean="0"/>
              <a:t>recycled material </a:t>
            </a:r>
            <a:r>
              <a:rPr lang="en-US" dirty="0"/>
              <a:t>and are printed with soy ink. Expanding its </a:t>
            </a:r>
            <a:r>
              <a:rPr lang="en-US" dirty="0" smtClean="0"/>
              <a:t>social mission </a:t>
            </a:r>
            <a:r>
              <a:rPr lang="en-US" dirty="0"/>
              <a:t>beyond providing shoes to children in need, TOMS </a:t>
            </a:r>
            <a:r>
              <a:rPr lang="en-US" dirty="0" smtClean="0"/>
              <a:t>has started </a:t>
            </a:r>
            <a:r>
              <a:rPr lang="en-US" dirty="0"/>
              <a:t>other missions, including eye care, clean water, and </a:t>
            </a:r>
            <a:r>
              <a:rPr lang="en-US" dirty="0" smtClean="0"/>
              <a:t>safer birth</a:t>
            </a:r>
            <a:r>
              <a:rPr lang="en-US" dirty="0"/>
              <a:t>. TOMS says that giving is in its DNA, and this is </a:t>
            </a:r>
            <a:r>
              <a:rPr lang="en-US" dirty="0" smtClean="0"/>
              <a:t>apparent from </a:t>
            </a:r>
            <a:r>
              <a:rPr lang="en-US" dirty="0"/>
              <a:t>the fact that it even has a position called Chief Giving Officer</a:t>
            </a:r>
            <a:r>
              <a:rPr lang="en-US" dirty="0" smtClean="0"/>
              <a:t>. This </a:t>
            </a:r>
            <a:r>
              <a:rPr lang="en-US" dirty="0"/>
              <a:t>person is responsible for ensuring that the various </a:t>
            </a:r>
            <a:r>
              <a:rPr lang="en-US" dirty="0" smtClean="0"/>
              <a:t>charitable missions </a:t>
            </a:r>
            <a:r>
              <a:rPr lang="en-US" dirty="0"/>
              <a:t>that TOMS undertakes are carried out properly.</a:t>
            </a:r>
          </a:p>
        </p:txBody>
      </p:sp>
    </p:spTree>
    <p:extLst>
      <p:ext uri="{BB962C8B-B14F-4D97-AF65-F5344CB8AC3E}">
        <p14:creationId xmlns:p14="http://schemas.microsoft.com/office/powerpoint/2010/main" val="3881448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3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a:bodyPr>
          <a:lstStyle/>
          <a:p>
            <a:pPr marL="0" indent="0">
              <a:buNone/>
            </a:pPr>
            <a:r>
              <a:rPr lang="en-US" dirty="0"/>
              <a:t>In 2011, TOMS eyewear was launched, and it has helped </a:t>
            </a:r>
            <a:r>
              <a:rPr lang="en-US" dirty="0" smtClean="0"/>
              <a:t>restore sight </a:t>
            </a:r>
            <a:r>
              <a:rPr lang="en-US" dirty="0"/>
              <a:t>to more than 275,00 people in need. Its eyewear </a:t>
            </a:r>
            <a:r>
              <a:rPr lang="en-US" dirty="0" smtClean="0"/>
              <a:t>mission operates </a:t>
            </a:r>
            <a:r>
              <a:rPr lang="en-US" dirty="0"/>
              <a:t>in 13 countries and provides diagnostic services</a:t>
            </a:r>
            <a:r>
              <a:rPr lang="en-US" dirty="0" smtClean="0"/>
              <a:t>, medical </a:t>
            </a:r>
            <a:r>
              <a:rPr lang="en-US" dirty="0"/>
              <a:t>treatment, vision correction procedures, and </a:t>
            </a:r>
            <a:r>
              <a:rPr lang="en-US" dirty="0" smtClean="0"/>
              <a:t>prescription glasses </a:t>
            </a:r>
            <a:r>
              <a:rPr lang="en-US" dirty="0"/>
              <a:t>with each sale of eyewear. The mission </a:t>
            </a:r>
            <a:r>
              <a:rPr lang="en-US" dirty="0" smtClean="0"/>
              <a:t>supports sustainable </a:t>
            </a:r>
            <a:r>
              <a:rPr lang="en-US" dirty="0"/>
              <a:t>community-based eye care programs and helps </a:t>
            </a:r>
            <a:r>
              <a:rPr lang="en-US" dirty="0" smtClean="0"/>
              <a:t>in the </a:t>
            </a:r>
            <a:r>
              <a:rPr lang="en-US" dirty="0"/>
              <a:t>creation of local professional job opportunities by </a:t>
            </a:r>
            <a:r>
              <a:rPr lang="en-US" dirty="0" smtClean="0"/>
              <a:t>providing basic </a:t>
            </a:r>
            <a:r>
              <a:rPr lang="en-US" dirty="0"/>
              <a:t>eye care training to local health volunteers and teachers.</a:t>
            </a:r>
          </a:p>
        </p:txBody>
      </p:sp>
    </p:spTree>
    <p:extLst>
      <p:ext uri="{BB962C8B-B14F-4D97-AF65-F5344CB8AC3E}">
        <p14:creationId xmlns:p14="http://schemas.microsoft.com/office/powerpoint/2010/main" val="15459811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4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a:bodyPr>
          <a:lstStyle/>
          <a:p>
            <a:r>
              <a:rPr lang="en-US" dirty="0"/>
              <a:t>The company works on its clean water mission </a:t>
            </a:r>
            <a:r>
              <a:rPr lang="en-US" dirty="0" smtClean="0"/>
              <a:t>through its </a:t>
            </a:r>
            <a:r>
              <a:rPr lang="en-US" dirty="0"/>
              <a:t>coffee roasting division. In 2014, TOMS Roasting Co. </a:t>
            </a:r>
            <a:r>
              <a:rPr lang="en-US" dirty="0" smtClean="0"/>
              <a:t>was launched</a:t>
            </a:r>
            <a:r>
              <a:rPr lang="en-US" dirty="0"/>
              <a:t>, and it has helped provide over 67,000 weeks </a:t>
            </a:r>
            <a:r>
              <a:rPr lang="en-US" dirty="0" smtClean="0"/>
              <a:t>of safe </a:t>
            </a:r>
            <a:r>
              <a:rPr lang="en-US" dirty="0"/>
              <a:t>drinking water in six countries. With each sale of </a:t>
            </a:r>
            <a:r>
              <a:rPr lang="en-US" dirty="0" smtClean="0"/>
              <a:t>TOMS Roasting </a:t>
            </a:r>
            <a:r>
              <a:rPr lang="en-US" dirty="0"/>
              <a:t>Co. Coffee, the company works with its “</a:t>
            </a:r>
            <a:r>
              <a:rPr lang="en-US" dirty="0" smtClean="0"/>
              <a:t>Giving Partners</a:t>
            </a:r>
            <a:r>
              <a:rPr lang="en-US" dirty="0"/>
              <a:t>” to provide one week’s supply of safe water to one </a:t>
            </a:r>
            <a:r>
              <a:rPr lang="en-US" dirty="0" smtClean="0"/>
              <a:t>person and </a:t>
            </a:r>
            <a:r>
              <a:rPr lang="en-US" dirty="0"/>
              <a:t>also works to provide sustainable safe water systems </a:t>
            </a:r>
            <a:r>
              <a:rPr lang="en-US" dirty="0" smtClean="0"/>
              <a:t>for entire </a:t>
            </a:r>
            <a:r>
              <a:rPr lang="en-US" dirty="0"/>
              <a:t>communities. In 2014, working on the same One for </a:t>
            </a:r>
            <a:r>
              <a:rPr lang="en-US" dirty="0" smtClean="0"/>
              <a:t>One philosophy</a:t>
            </a:r>
            <a:r>
              <a:rPr lang="en-US" dirty="0"/>
              <a:t>, TOMS Bag Collection was launched in four countries.</a:t>
            </a:r>
          </a:p>
        </p:txBody>
      </p:sp>
    </p:spTree>
    <p:extLst>
      <p:ext uri="{BB962C8B-B14F-4D97-AF65-F5344CB8AC3E}">
        <p14:creationId xmlns:p14="http://schemas.microsoft.com/office/powerpoint/2010/main" val="1645178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5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a:bodyPr>
          <a:lstStyle/>
          <a:p>
            <a:r>
              <a:rPr lang="en-US" dirty="0"/>
              <a:t>TOMS Bags works with its Giving Partners to provide </a:t>
            </a:r>
            <a:r>
              <a:rPr lang="en-US" dirty="0" smtClean="0"/>
              <a:t>training for </a:t>
            </a:r>
            <a:r>
              <a:rPr lang="en-US" dirty="0"/>
              <a:t>skilled birth attendants, and with every bag sold, </a:t>
            </a:r>
            <a:r>
              <a:rPr lang="en-US" dirty="0" smtClean="0"/>
              <a:t>TOMS provides </a:t>
            </a:r>
            <a:r>
              <a:rPr lang="en-US" dirty="0"/>
              <a:t>birth kits that help women deliver a baby safely. </a:t>
            </a:r>
            <a:r>
              <a:rPr lang="en-US" dirty="0" smtClean="0"/>
              <a:t>TOMS draws </a:t>
            </a:r>
            <a:r>
              <a:rPr lang="en-US" dirty="0"/>
              <a:t>style and textile inspirations for its bag collection from </a:t>
            </a:r>
            <a:r>
              <a:rPr lang="en-US" dirty="0" smtClean="0"/>
              <a:t>the locations </a:t>
            </a:r>
            <a:r>
              <a:rPr lang="en-US" dirty="0"/>
              <a:t>where it provides shoes, eye care, and water. The </a:t>
            </a:r>
            <a:r>
              <a:rPr lang="en-US" dirty="0" smtClean="0"/>
              <a:t>entire TOMS </a:t>
            </a:r>
            <a:r>
              <a:rPr lang="en-US" dirty="0"/>
              <a:t>bag line communicates a global ethos that </a:t>
            </a:r>
            <a:r>
              <a:rPr lang="en-US" dirty="0" smtClean="0"/>
              <a:t>reinforces the </a:t>
            </a:r>
            <a:r>
              <a:rPr lang="en-US" dirty="0"/>
              <a:t>company’s pledge to make a difference in people’s lives </a:t>
            </a:r>
            <a:r>
              <a:rPr lang="en-US" dirty="0" smtClean="0"/>
              <a:t>and works </a:t>
            </a:r>
            <a:r>
              <a:rPr lang="en-US" dirty="0"/>
              <a:t>toward their well-being.</a:t>
            </a:r>
          </a:p>
        </p:txBody>
      </p:sp>
    </p:spTree>
    <p:extLst>
      <p:ext uri="{BB962C8B-B14F-4D97-AF65-F5344CB8AC3E}">
        <p14:creationId xmlns:p14="http://schemas.microsoft.com/office/powerpoint/2010/main" val="1561731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6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456429"/>
            <a:ext cx="10515600" cy="4351338"/>
          </a:xfrm>
        </p:spPr>
        <p:txBody>
          <a:bodyPr>
            <a:normAutofit/>
          </a:bodyPr>
          <a:lstStyle/>
          <a:p>
            <a:r>
              <a:rPr lang="en-US" dirty="0"/>
              <a:t>The manufacturing units for TOMS shoes are located </a:t>
            </a:r>
            <a:r>
              <a:rPr lang="en-US" dirty="0" smtClean="0"/>
              <a:t>in Argentina</a:t>
            </a:r>
            <a:r>
              <a:rPr lang="en-US" dirty="0"/>
              <a:t>, Ethiopia, and China. The company is conscious </a:t>
            </a:r>
            <a:r>
              <a:rPr lang="en-US" dirty="0" smtClean="0"/>
              <a:t>of the </a:t>
            </a:r>
            <a:r>
              <a:rPr lang="en-US" dirty="0"/>
              <a:t>challenges that come with a global supply network. </a:t>
            </a:r>
            <a:r>
              <a:rPr lang="en-US" dirty="0" smtClean="0"/>
              <a:t>Their global </a:t>
            </a:r>
            <a:r>
              <a:rPr lang="en-US" dirty="0"/>
              <a:t>staff works closely with suppliers and vendors to </a:t>
            </a:r>
            <a:r>
              <a:rPr lang="en-US" dirty="0" smtClean="0"/>
              <a:t>ensure that </a:t>
            </a:r>
            <a:r>
              <a:rPr lang="en-US" dirty="0"/>
              <a:t>TOMS ethical standards are maintained uniformly. </a:t>
            </a:r>
            <a:r>
              <a:rPr lang="en-US" dirty="0" smtClean="0"/>
              <a:t>Every year</a:t>
            </a:r>
            <a:r>
              <a:rPr lang="en-US" dirty="0"/>
              <a:t>, the company ensures that its direct suppliers provide </a:t>
            </a:r>
            <a:r>
              <a:rPr lang="en-US" dirty="0" smtClean="0"/>
              <a:t>certification that </a:t>
            </a:r>
            <a:r>
              <a:rPr lang="en-US" dirty="0"/>
              <a:t>the materials are sourced in conformity with </a:t>
            </a:r>
            <a:r>
              <a:rPr lang="en-US" dirty="0" smtClean="0"/>
              <a:t>the </a:t>
            </a:r>
            <a:r>
              <a:rPr lang="en-US" dirty="0"/>
              <a:t>applicable local labor laws, including laws related to slavery </a:t>
            </a:r>
            <a:r>
              <a:rPr lang="en-US" dirty="0" smtClean="0"/>
              <a:t>and human </a:t>
            </a:r>
            <a:r>
              <a:rPr lang="en-US" dirty="0"/>
              <a:t>trafficking. The company invests in its employees </a:t>
            </a:r>
            <a:r>
              <a:rPr lang="en-US" dirty="0" smtClean="0"/>
              <a:t>by providing </a:t>
            </a:r>
            <a:r>
              <a:rPr lang="en-US" dirty="0"/>
              <a:t>training to them on various business and </a:t>
            </a:r>
            <a:r>
              <a:rPr lang="en-US" dirty="0" smtClean="0"/>
              <a:t>leadership issues</a:t>
            </a:r>
            <a:r>
              <a:rPr lang="en-US" dirty="0"/>
              <a:t>, and it also provides training by third-party experts </a:t>
            </a:r>
            <a:r>
              <a:rPr lang="en-US" dirty="0" smtClean="0"/>
              <a:t>on labor </a:t>
            </a:r>
            <a:r>
              <a:rPr lang="en-US" dirty="0"/>
              <a:t>laws to its supply chain employees.</a:t>
            </a:r>
          </a:p>
        </p:txBody>
      </p:sp>
    </p:spTree>
    <p:extLst>
      <p:ext uri="{BB962C8B-B14F-4D97-AF65-F5344CB8AC3E}">
        <p14:creationId xmlns:p14="http://schemas.microsoft.com/office/powerpoint/2010/main" val="2687168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7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fontScale="92500" lnSpcReduction="10000"/>
          </a:bodyPr>
          <a:lstStyle/>
          <a:p>
            <a:r>
              <a:rPr lang="en-US" dirty="0"/>
              <a:t>Although widely recognized and appreciated, the </a:t>
            </a:r>
            <a:r>
              <a:rPr lang="en-US" dirty="0" smtClean="0"/>
              <a:t>TOMS One </a:t>
            </a:r>
            <a:r>
              <a:rPr lang="en-US" dirty="0"/>
              <a:t>for One charity model has been questioned by some </a:t>
            </a:r>
            <a:r>
              <a:rPr lang="en-US" dirty="0" smtClean="0"/>
              <a:t>critics on </a:t>
            </a:r>
            <a:r>
              <a:rPr lang="en-US" dirty="0"/>
              <a:t>broader and long-term social benefits. The critics argue </a:t>
            </a:r>
            <a:r>
              <a:rPr lang="en-US" dirty="0" smtClean="0"/>
              <a:t>that there </a:t>
            </a:r>
            <a:r>
              <a:rPr lang="en-US" dirty="0"/>
              <a:t>are unintended negative consequences of the One for </a:t>
            </a:r>
            <a:r>
              <a:rPr lang="en-US" dirty="0" smtClean="0"/>
              <a:t>One charity </a:t>
            </a:r>
            <a:r>
              <a:rPr lang="en-US" dirty="0"/>
              <a:t>model that come at the expense of the local </a:t>
            </a:r>
            <a:r>
              <a:rPr lang="en-US" dirty="0" smtClean="0"/>
              <a:t>businesses in </a:t>
            </a:r>
            <a:r>
              <a:rPr lang="en-US" dirty="0"/>
              <a:t>the communities where TOMS carries out its charities. </a:t>
            </a:r>
            <a:r>
              <a:rPr lang="en-US" dirty="0" smtClean="0"/>
              <a:t>For example</a:t>
            </a:r>
            <a:r>
              <a:rPr lang="en-US" dirty="0"/>
              <a:t>, they suggest, for example, that the local business of </a:t>
            </a:r>
            <a:r>
              <a:rPr lang="en-US" dirty="0" smtClean="0"/>
              <a:t>a small-scale </a:t>
            </a:r>
            <a:r>
              <a:rPr lang="en-US" dirty="0"/>
              <a:t>cobbler who makes and sells shoes in a small </a:t>
            </a:r>
            <a:r>
              <a:rPr lang="en-US" dirty="0" smtClean="0"/>
              <a:t>town is </a:t>
            </a:r>
            <a:r>
              <a:rPr lang="en-US" dirty="0"/>
              <a:t>greatly undermined when a truckload of free shoes </a:t>
            </a:r>
            <a:r>
              <a:rPr lang="en-US" dirty="0" smtClean="0"/>
              <a:t>arrives in </a:t>
            </a:r>
            <a:r>
              <a:rPr lang="en-US" dirty="0"/>
              <a:t>their town. When a community gets free shoes, they </a:t>
            </a:r>
            <a:r>
              <a:rPr lang="en-US" dirty="0" smtClean="0"/>
              <a:t>will not </a:t>
            </a:r>
            <a:r>
              <a:rPr lang="en-US" dirty="0"/>
              <a:t>buy shoes available at the local shop, and this will hurt </a:t>
            </a:r>
            <a:r>
              <a:rPr lang="en-US" dirty="0" smtClean="0"/>
              <a:t>the income </a:t>
            </a:r>
            <a:r>
              <a:rPr lang="en-US" dirty="0"/>
              <a:t>of the local business. To make matters worse, if the </a:t>
            </a:r>
            <a:r>
              <a:rPr lang="en-US" dirty="0" smtClean="0"/>
              <a:t>free shoes </a:t>
            </a:r>
            <a:r>
              <a:rPr lang="en-US" dirty="0"/>
              <a:t>are distributed at irregular time periods, the local </a:t>
            </a:r>
            <a:r>
              <a:rPr lang="en-US" dirty="0" smtClean="0"/>
              <a:t>shoe vendors </a:t>
            </a:r>
            <a:r>
              <a:rPr lang="en-US" dirty="0"/>
              <a:t>are not able to plan the demand levels for their shoes.</a:t>
            </a:r>
          </a:p>
        </p:txBody>
      </p:sp>
    </p:spTree>
    <p:extLst>
      <p:ext uri="{BB962C8B-B14F-4D97-AF65-F5344CB8AC3E}">
        <p14:creationId xmlns:p14="http://schemas.microsoft.com/office/powerpoint/2010/main" val="312550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8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dirty="0"/>
              <a:t>Critics further argue that that giving free things fosters </a:t>
            </a:r>
            <a:r>
              <a:rPr lang="en-US" dirty="0" smtClean="0"/>
              <a:t>a poor </a:t>
            </a:r>
            <a:r>
              <a:rPr lang="en-US" dirty="0"/>
              <a:t>self-image among the recipients. The critics do </a:t>
            </a:r>
            <a:r>
              <a:rPr lang="en-US" dirty="0" smtClean="0"/>
              <a:t>recognize that </a:t>
            </a:r>
            <a:r>
              <a:rPr lang="en-US" dirty="0"/>
              <a:t>such a social mission has good intentions, but they </a:t>
            </a:r>
            <a:r>
              <a:rPr lang="en-US" dirty="0" smtClean="0"/>
              <a:t>contend that </a:t>
            </a:r>
            <a:r>
              <a:rPr lang="en-US" dirty="0"/>
              <a:t>it only provides a small and temporary fix and does not </a:t>
            </a:r>
            <a:r>
              <a:rPr lang="en-US" dirty="0" smtClean="0"/>
              <a:t>actually alleviate </a:t>
            </a:r>
            <a:r>
              <a:rPr lang="en-US" dirty="0"/>
              <a:t>poverty from the roots. As the proverb goes, </a:t>
            </a:r>
            <a:r>
              <a:rPr lang="en-US" dirty="0" smtClean="0"/>
              <a:t>it’s better </a:t>
            </a:r>
            <a:r>
              <a:rPr lang="en-US" dirty="0"/>
              <a:t>to teach a hungry person to fish than to just give them </a:t>
            </a:r>
            <a:r>
              <a:rPr lang="en-US" dirty="0" smtClean="0"/>
              <a:t>a fish </a:t>
            </a:r>
            <a:r>
              <a:rPr lang="en-US" dirty="0"/>
              <a:t>to eat. Furthermore, they say that in addition to </a:t>
            </a:r>
            <a:r>
              <a:rPr lang="en-US" dirty="0" smtClean="0"/>
              <a:t>hindering local </a:t>
            </a:r>
            <a:r>
              <a:rPr lang="en-US" dirty="0"/>
              <a:t>businesses, such a model creates dependency and </a:t>
            </a:r>
            <a:r>
              <a:rPr lang="en-US" dirty="0" smtClean="0"/>
              <a:t>makes the </a:t>
            </a:r>
            <a:r>
              <a:rPr lang="en-US" dirty="0"/>
              <a:t>affluent buyers of One for One products complacent </a:t>
            </a:r>
            <a:r>
              <a:rPr lang="en-US" dirty="0" smtClean="0"/>
              <a:t>about devising </a:t>
            </a:r>
            <a:r>
              <a:rPr lang="en-US" dirty="0"/>
              <a:t>other ways to improve poverty and other social issues.</a:t>
            </a:r>
          </a:p>
        </p:txBody>
      </p:sp>
    </p:spTree>
    <p:extLst>
      <p:ext uri="{BB962C8B-B14F-4D97-AF65-F5344CB8AC3E}">
        <p14:creationId xmlns:p14="http://schemas.microsoft.com/office/powerpoint/2010/main" val="1631899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9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fontScale="92500" lnSpcReduction="20000"/>
          </a:bodyPr>
          <a:lstStyle/>
          <a:p>
            <a:r>
              <a:rPr lang="en-US" dirty="0"/>
              <a:t>Similarly, many organizations that support social </a:t>
            </a:r>
            <a:r>
              <a:rPr lang="en-US" dirty="0" smtClean="0"/>
              <a:t>enterprises and </a:t>
            </a:r>
            <a:r>
              <a:rPr lang="en-US" dirty="0"/>
              <a:t>entrepreneurial ventures suggest that the free </a:t>
            </a:r>
            <a:r>
              <a:rPr lang="en-US" dirty="0" smtClean="0"/>
              <a:t>giving model </a:t>
            </a:r>
            <a:r>
              <a:rPr lang="en-US" dirty="0"/>
              <a:t>of charity does not address deeper causes of poverty, </a:t>
            </a:r>
            <a:r>
              <a:rPr lang="en-US" dirty="0" smtClean="0"/>
              <a:t>and in </a:t>
            </a:r>
            <a:r>
              <a:rPr lang="en-US" dirty="0"/>
              <a:t>fact be inhibits long-term solutions. Such models </a:t>
            </a:r>
            <a:r>
              <a:rPr lang="en-US" dirty="0" smtClean="0"/>
              <a:t>approach poverty </a:t>
            </a:r>
            <a:r>
              <a:rPr lang="en-US" dirty="0"/>
              <a:t>with the notion that people are poor because they </a:t>
            </a:r>
            <a:r>
              <a:rPr lang="en-US" dirty="0" smtClean="0"/>
              <a:t>lack things</a:t>
            </a:r>
            <a:r>
              <a:rPr lang="en-US" dirty="0"/>
              <a:t>, and they ignore the reasons behind poverty, like the </a:t>
            </a:r>
            <a:r>
              <a:rPr lang="en-US" dirty="0" smtClean="0"/>
              <a:t>lack of </a:t>
            </a:r>
            <a:r>
              <a:rPr lang="en-US" dirty="0"/>
              <a:t>infrastructure to earn more and make a better living. </a:t>
            </a:r>
            <a:r>
              <a:rPr lang="en-US" dirty="0" smtClean="0"/>
              <a:t>Social causes </a:t>
            </a:r>
            <a:r>
              <a:rPr lang="en-US" dirty="0"/>
              <a:t>should not focus only on giving but should also </a:t>
            </a:r>
            <a:r>
              <a:rPr lang="en-US" dirty="0" smtClean="0"/>
              <a:t>focus on </a:t>
            </a:r>
            <a:r>
              <a:rPr lang="en-US" dirty="0"/>
              <a:t>finding ways through which families can earn and </a:t>
            </a:r>
            <a:r>
              <a:rPr lang="en-US" dirty="0" smtClean="0"/>
              <a:t>support themselves</a:t>
            </a:r>
            <a:r>
              <a:rPr lang="en-US" dirty="0"/>
              <a:t>. Although the TOMS model still predominately </a:t>
            </a:r>
            <a:r>
              <a:rPr lang="en-US" dirty="0" smtClean="0"/>
              <a:t>revolves around </a:t>
            </a:r>
            <a:r>
              <a:rPr lang="en-US" dirty="0"/>
              <a:t>the free-good charity approach, it is worth </a:t>
            </a:r>
            <a:r>
              <a:rPr lang="en-US" dirty="0" smtClean="0"/>
              <a:t>noting that </a:t>
            </a:r>
            <a:r>
              <a:rPr lang="en-US" dirty="0"/>
              <a:t>in some ways TOMS has responded to such criticisms </a:t>
            </a:r>
            <a:r>
              <a:rPr lang="en-US" dirty="0" smtClean="0"/>
              <a:t>by expanding </a:t>
            </a:r>
            <a:r>
              <a:rPr lang="en-US" dirty="0"/>
              <a:t>the scope of its social missions. It diversified its </a:t>
            </a:r>
            <a:r>
              <a:rPr lang="en-US" dirty="0" smtClean="0"/>
              <a:t>charitable missions </a:t>
            </a:r>
            <a:r>
              <a:rPr lang="en-US" dirty="0"/>
              <a:t>by including eye care, safe birth and clean </a:t>
            </a:r>
            <a:r>
              <a:rPr lang="en-US" dirty="0" smtClean="0"/>
              <a:t>water missions </a:t>
            </a:r>
            <a:r>
              <a:rPr lang="en-US" dirty="0"/>
              <a:t>as a way to engage in socially responsible causes </a:t>
            </a:r>
            <a:r>
              <a:rPr lang="en-US" dirty="0" smtClean="0"/>
              <a:t>that go </a:t>
            </a:r>
            <a:r>
              <a:rPr lang="en-US" dirty="0"/>
              <a:t>beyond the free good charities.</a:t>
            </a:r>
          </a:p>
        </p:txBody>
      </p:sp>
    </p:spTree>
    <p:extLst>
      <p:ext uri="{BB962C8B-B14F-4D97-AF65-F5344CB8AC3E}">
        <p14:creationId xmlns:p14="http://schemas.microsoft.com/office/powerpoint/2010/main" val="8433776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10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dirty="0"/>
              <a:t>Overall, looking at the popularity of the TOMS model </a:t>
            </a:r>
            <a:r>
              <a:rPr lang="en-US" dirty="0" smtClean="0"/>
              <a:t>from the </a:t>
            </a:r>
            <a:r>
              <a:rPr lang="en-US" dirty="0"/>
              <a:t>consumer point of view, it can be said to be a marketing success.</a:t>
            </a:r>
          </a:p>
          <a:p>
            <a:r>
              <a:rPr lang="en-US" dirty="0"/>
              <a:t>TOMS understands that more consumers want to buy </a:t>
            </a:r>
            <a:r>
              <a:rPr lang="en-US" dirty="0" smtClean="0"/>
              <a:t>from companies </a:t>
            </a:r>
            <a:r>
              <a:rPr lang="en-US" dirty="0"/>
              <a:t>that incorporate sustainable and responsible </a:t>
            </a:r>
            <a:r>
              <a:rPr lang="en-US" dirty="0" smtClean="0"/>
              <a:t>business practices </a:t>
            </a:r>
            <a:r>
              <a:rPr lang="en-US" dirty="0"/>
              <a:t>that are key elements of its ethos. To </a:t>
            </a:r>
            <a:r>
              <a:rPr lang="en-US" dirty="0" smtClean="0"/>
              <a:t>communicate its </a:t>
            </a:r>
            <a:r>
              <a:rPr lang="en-US" dirty="0"/>
              <a:t>social message and raise awareness of global issues </a:t>
            </a:r>
            <a:r>
              <a:rPr lang="en-US" dirty="0" smtClean="0"/>
              <a:t>like poverty </a:t>
            </a:r>
            <a:r>
              <a:rPr lang="en-US" dirty="0"/>
              <a:t>and blindness, the company holds events </a:t>
            </a:r>
            <a:r>
              <a:rPr lang="en-US" dirty="0" smtClean="0"/>
              <a:t>like </a:t>
            </a:r>
            <a:r>
              <a:rPr lang="en-US" dirty="0"/>
              <a:t>One </a:t>
            </a:r>
            <a:r>
              <a:rPr lang="en-US" dirty="0" smtClean="0"/>
              <a:t>Day Without </a:t>
            </a:r>
            <a:r>
              <a:rPr lang="en-US" dirty="0"/>
              <a:t>Shoes, Style Your Sole, and World Sight Day</a:t>
            </a:r>
          </a:p>
        </p:txBody>
      </p:sp>
    </p:spTree>
    <p:extLst>
      <p:ext uri="{BB962C8B-B14F-4D97-AF65-F5344CB8AC3E}">
        <p14:creationId xmlns:p14="http://schemas.microsoft.com/office/powerpoint/2010/main" val="4226711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11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dirty="0"/>
              <a:t>TOMS understands that consumers like tangibility in </a:t>
            </a:r>
            <a:r>
              <a:rPr lang="en-US" dirty="0" smtClean="0"/>
              <a:t>their charitable </a:t>
            </a:r>
            <a:r>
              <a:rPr lang="en-US" dirty="0"/>
              <a:t>actions and good causes. They feel less </a:t>
            </a:r>
            <a:r>
              <a:rPr lang="en-US" dirty="0" smtClean="0"/>
              <a:t>passionate about </a:t>
            </a:r>
            <a:r>
              <a:rPr lang="en-US" dirty="0"/>
              <a:t>a company that says it will spend 10 percent of its </a:t>
            </a:r>
            <a:r>
              <a:rPr lang="en-US" dirty="0" smtClean="0"/>
              <a:t>profits </a:t>
            </a:r>
            <a:r>
              <a:rPr lang="en-US" dirty="0"/>
              <a:t>on research that will help the poor, but if a company says it </a:t>
            </a:r>
            <a:r>
              <a:rPr lang="en-US" dirty="0" smtClean="0"/>
              <a:t>will give </a:t>
            </a:r>
            <a:r>
              <a:rPr lang="en-US" dirty="0"/>
              <a:t>shoes to or will put glasses on a poor child, the </a:t>
            </a:r>
            <a:r>
              <a:rPr lang="en-US" dirty="0" smtClean="0"/>
              <a:t>consumer will </a:t>
            </a:r>
            <a:r>
              <a:rPr lang="en-US" dirty="0"/>
              <a:t>feel a direct connection.</a:t>
            </a:r>
          </a:p>
        </p:txBody>
      </p:sp>
    </p:spTree>
    <p:extLst>
      <p:ext uri="{BB962C8B-B14F-4D97-AF65-F5344CB8AC3E}">
        <p14:creationId xmlns:p14="http://schemas.microsoft.com/office/powerpoint/2010/main" val="41153775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Case study 12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dirty="0"/>
              <a:t>TOMS’s One for One model has </a:t>
            </a:r>
            <a:r>
              <a:rPr lang="en-US" dirty="0" smtClean="0"/>
              <a:t>also inspired </a:t>
            </a:r>
            <a:r>
              <a:rPr lang="en-US" dirty="0"/>
              <a:t>many other companies to adopted such practices </a:t>
            </a:r>
            <a:r>
              <a:rPr lang="en-US" dirty="0" smtClean="0"/>
              <a:t>as part </a:t>
            </a:r>
            <a:r>
              <a:rPr lang="en-US" dirty="0"/>
              <a:t>of their corporate social responsibility. Once such </a:t>
            </a:r>
            <a:r>
              <a:rPr lang="en-US" dirty="0" smtClean="0"/>
              <a:t>example is </a:t>
            </a:r>
            <a:r>
              <a:rPr lang="en-US" dirty="0"/>
              <a:t>the Canadian company The </a:t>
            </a:r>
            <a:r>
              <a:rPr lang="en-US" dirty="0" smtClean="0"/>
              <a:t>Meal share</a:t>
            </a:r>
            <a:r>
              <a:rPr lang="en-US" dirty="0"/>
              <a:t>, which also </a:t>
            </a:r>
            <a:r>
              <a:rPr lang="en-US" dirty="0" smtClean="0"/>
              <a:t>works on </a:t>
            </a:r>
            <a:r>
              <a:rPr lang="en-US" dirty="0"/>
              <a:t>the “buy one, give one” principle: the non-profit </a:t>
            </a:r>
            <a:r>
              <a:rPr lang="en-US" dirty="0" smtClean="0"/>
              <a:t>company gives </a:t>
            </a:r>
            <a:r>
              <a:rPr lang="en-US" dirty="0"/>
              <a:t>people the choice to feed someone in need every time </a:t>
            </a:r>
            <a:r>
              <a:rPr lang="en-US" dirty="0" smtClean="0"/>
              <a:t>they eat </a:t>
            </a:r>
            <a:r>
              <a:rPr lang="en-US" dirty="0"/>
              <a:t>out. Another company that has meaningfully modified </a:t>
            </a:r>
            <a:r>
              <a:rPr lang="en-US" dirty="0" smtClean="0"/>
              <a:t>the TOMS </a:t>
            </a:r>
            <a:r>
              <a:rPr lang="en-US" dirty="0"/>
              <a:t>charity model is </a:t>
            </a:r>
            <a:r>
              <a:rPr lang="en-US" dirty="0" err="1" smtClean="0"/>
              <a:t>TheNaked</a:t>
            </a:r>
            <a:r>
              <a:rPr lang="en-US" dirty="0" smtClean="0"/>
              <a:t> Hippie</a:t>
            </a:r>
            <a:r>
              <a:rPr lang="en-US" dirty="0"/>
              <a:t>, which works on </a:t>
            </a:r>
            <a:r>
              <a:rPr lang="en-US" dirty="0" smtClean="0"/>
              <a:t>the basis </a:t>
            </a:r>
            <a:r>
              <a:rPr lang="en-US" dirty="0"/>
              <a:t>of “buy one, fund one.” This T-shirt brand invests 100% </a:t>
            </a:r>
            <a:r>
              <a:rPr lang="en-US" dirty="0" smtClean="0"/>
              <a:t>of its </a:t>
            </a:r>
            <a:r>
              <a:rPr lang="en-US" dirty="0"/>
              <a:t>profits in micro loans that help people in developing </a:t>
            </a:r>
            <a:r>
              <a:rPr lang="en-US" dirty="0" smtClean="0"/>
              <a:t>countries start </a:t>
            </a:r>
            <a:r>
              <a:rPr lang="en-US" dirty="0"/>
              <a:t>small business to support themselves and their families.</a:t>
            </a:r>
          </a:p>
        </p:txBody>
      </p:sp>
    </p:spTree>
    <p:extLst>
      <p:ext uri="{BB962C8B-B14F-4D97-AF65-F5344CB8AC3E}">
        <p14:creationId xmlns:p14="http://schemas.microsoft.com/office/powerpoint/2010/main" val="821323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a:t>
            </a:r>
            <a:r>
              <a:rPr lang="en-US" sz="2800" dirty="0">
                <a:solidFill>
                  <a:srgbClr val="FF0000"/>
                </a:solidFill>
              </a:rPr>
              <a:t>DISCUSSION </a:t>
            </a:r>
            <a:r>
              <a:rPr lang="en-US" sz="2800" dirty="0" smtClean="0">
                <a:solidFill>
                  <a:srgbClr val="FF0000"/>
                </a:solidFill>
              </a:rPr>
              <a:t>QUESTIONS) </a:t>
            </a:r>
            <a:r>
              <a:rPr lang="en-US" sz="2800" dirty="0" smtClean="0">
                <a:solidFill>
                  <a:schemeClr val="bg1"/>
                </a:solidFill>
              </a:rPr>
              <a:t>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b="1" dirty="0" smtClean="0"/>
              <a:t>CS </a:t>
            </a:r>
            <a:r>
              <a:rPr lang="en-US" b="1" dirty="0"/>
              <a:t>2-1 </a:t>
            </a:r>
            <a:r>
              <a:rPr lang="en-US" dirty="0"/>
              <a:t>Discuss TOMS’s ethical foundation and its </a:t>
            </a:r>
            <a:r>
              <a:rPr lang="en-US" dirty="0" smtClean="0"/>
              <a:t>approach to </a:t>
            </a:r>
            <a:r>
              <a:rPr lang="en-US" dirty="0"/>
              <a:t>social marketing and corporate social responsibility</a:t>
            </a:r>
            <a:r>
              <a:rPr lang="en-US" dirty="0" smtClean="0"/>
              <a:t>. Would </a:t>
            </a:r>
            <a:r>
              <a:rPr lang="en-US" dirty="0"/>
              <a:t>TOMS have succeeded without its One for </a:t>
            </a:r>
            <a:r>
              <a:rPr lang="en-US" dirty="0" smtClean="0"/>
              <a:t>One business </a:t>
            </a:r>
            <a:r>
              <a:rPr lang="en-US" dirty="0"/>
              <a:t>model?</a:t>
            </a:r>
            <a:r>
              <a:rPr lang="en-US" dirty="0" smtClean="0"/>
              <a:t>.</a:t>
            </a:r>
            <a:endParaRPr lang="en-US" dirty="0"/>
          </a:p>
        </p:txBody>
      </p:sp>
    </p:spTree>
    <p:extLst>
      <p:ext uri="{BB962C8B-B14F-4D97-AF65-F5344CB8AC3E}">
        <p14:creationId xmlns:p14="http://schemas.microsoft.com/office/powerpoint/2010/main" val="451049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a:t>
            </a:r>
            <a:r>
              <a:rPr lang="en-US" sz="2800" dirty="0">
                <a:solidFill>
                  <a:srgbClr val="FF0000"/>
                </a:solidFill>
              </a:rPr>
              <a:t>DISCUSSION </a:t>
            </a:r>
            <a:r>
              <a:rPr lang="en-US" sz="2800" dirty="0" smtClean="0">
                <a:solidFill>
                  <a:srgbClr val="FF0000"/>
                </a:solidFill>
              </a:rPr>
              <a:t>QUESTIONS) </a:t>
            </a:r>
            <a:r>
              <a:rPr lang="en-US" sz="2800" dirty="0" smtClean="0">
                <a:solidFill>
                  <a:schemeClr val="bg1"/>
                </a:solidFill>
              </a:rPr>
              <a:t>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b="1" dirty="0"/>
              <a:t>CS 2-2</a:t>
            </a:r>
            <a:r>
              <a:rPr lang="en-US" dirty="0" smtClean="0"/>
              <a:t>Given </a:t>
            </a:r>
            <a:r>
              <a:rPr lang="en-US" dirty="0"/>
              <a:t>the increasing trend toward ethical </a:t>
            </a:r>
            <a:r>
              <a:rPr lang="en-US" dirty="0" smtClean="0"/>
              <a:t>consumerism or </a:t>
            </a:r>
            <a:r>
              <a:rPr lang="en-US" dirty="0"/>
              <a:t>conscientious consumption, discuss how </a:t>
            </a:r>
            <a:r>
              <a:rPr lang="en-US" dirty="0" smtClean="0"/>
              <a:t>consumers evaluate </a:t>
            </a:r>
            <a:r>
              <a:rPr lang="en-US" dirty="0"/>
              <a:t>TOMS’s ethical supply chain and </a:t>
            </a:r>
            <a:r>
              <a:rPr lang="en-US" dirty="0" smtClean="0"/>
              <a:t>charitable causes </a:t>
            </a:r>
            <a:r>
              <a:rPr lang="en-US" dirty="0"/>
              <a:t>as part of their decision making.</a:t>
            </a:r>
          </a:p>
        </p:txBody>
      </p:sp>
    </p:spTree>
    <p:extLst>
      <p:ext uri="{BB962C8B-B14F-4D97-AF65-F5344CB8AC3E}">
        <p14:creationId xmlns:p14="http://schemas.microsoft.com/office/powerpoint/2010/main" val="4079307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a:t>
            </a:r>
            <a:r>
              <a:rPr lang="en-US" sz="2800" dirty="0">
                <a:solidFill>
                  <a:srgbClr val="FF0000"/>
                </a:solidFill>
              </a:rPr>
              <a:t>DISCUSSION </a:t>
            </a:r>
            <a:r>
              <a:rPr lang="en-US" sz="2800" dirty="0" smtClean="0">
                <a:solidFill>
                  <a:srgbClr val="FF0000"/>
                </a:solidFill>
              </a:rPr>
              <a:t>QUESTIONS) </a:t>
            </a:r>
            <a:r>
              <a:rPr lang="en-US" sz="2800" dirty="0" smtClean="0">
                <a:solidFill>
                  <a:schemeClr val="bg1"/>
                </a:solidFill>
              </a:rPr>
              <a:t>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b="1" dirty="0"/>
              <a:t>CS 2-3 </a:t>
            </a:r>
            <a:r>
              <a:rPr lang="en-US" dirty="0"/>
              <a:t>Considering the viewpoints of the critics </a:t>
            </a:r>
            <a:r>
              <a:rPr lang="en-US" dirty="0" smtClean="0"/>
              <a:t>regarding TOMS’s </a:t>
            </a:r>
            <a:r>
              <a:rPr lang="en-US" dirty="0"/>
              <a:t>charity model, discuss its pros and cons. </a:t>
            </a:r>
            <a:r>
              <a:rPr lang="en-US" dirty="0" smtClean="0"/>
              <a:t>What type </a:t>
            </a:r>
            <a:r>
              <a:rPr lang="en-US" dirty="0"/>
              <a:t>of sustainable charitable causes can TOMS </a:t>
            </a:r>
            <a:r>
              <a:rPr lang="en-US" dirty="0" smtClean="0"/>
              <a:t>pursue in </a:t>
            </a:r>
            <a:r>
              <a:rPr lang="en-US" dirty="0"/>
              <a:t>the future that will attract more customers to </a:t>
            </a:r>
            <a:r>
              <a:rPr lang="en-US" dirty="0" smtClean="0"/>
              <a:t>its social </a:t>
            </a:r>
            <a:r>
              <a:rPr lang="en-US" dirty="0"/>
              <a:t>marketing efforts?</a:t>
            </a:r>
          </a:p>
        </p:txBody>
      </p:sp>
    </p:spTree>
    <p:extLst>
      <p:ext uri="{BB962C8B-B14F-4D97-AF65-F5344CB8AC3E}">
        <p14:creationId xmlns:p14="http://schemas.microsoft.com/office/powerpoint/2010/main" val="1474925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Chapter 3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pPr marL="0" indent="0" algn="ctr">
              <a:buNone/>
            </a:pPr>
            <a:endParaRPr lang="en-US" altLang="en-US" dirty="0" smtClean="0">
              <a:solidFill>
                <a:srgbClr val="FF0000"/>
              </a:solidFill>
            </a:endParaRPr>
          </a:p>
          <a:p>
            <a:pPr marL="0" indent="0" algn="ctr">
              <a:buNone/>
            </a:pPr>
            <a:endParaRPr lang="en-US" altLang="en-US" dirty="0">
              <a:solidFill>
                <a:srgbClr val="FF0000"/>
              </a:solidFill>
            </a:endParaRPr>
          </a:p>
          <a:p>
            <a:pPr marL="0" indent="0" algn="ctr">
              <a:buNone/>
            </a:pPr>
            <a:r>
              <a:rPr lang="en-US" altLang="en-US" dirty="0" smtClean="0">
                <a:solidFill>
                  <a:srgbClr val="FF0000"/>
                </a:solidFill>
              </a:rPr>
              <a:t>Sensation </a:t>
            </a:r>
            <a:r>
              <a:rPr lang="en-US" altLang="en-US" dirty="0">
                <a:solidFill>
                  <a:srgbClr val="FF0000"/>
                </a:solidFill>
              </a:rPr>
              <a:t>and Perception</a:t>
            </a:r>
            <a:endParaRPr lang="en-US" dirty="0">
              <a:solidFill>
                <a:srgbClr val="FF0000"/>
              </a:solidFill>
            </a:endParaRPr>
          </a:p>
        </p:txBody>
      </p:sp>
    </p:spTree>
    <p:extLst>
      <p:ext uri="{BB962C8B-B14F-4D97-AF65-F5344CB8AC3E}">
        <p14:creationId xmlns:p14="http://schemas.microsoft.com/office/powerpoint/2010/main" val="390661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Sensation and Perception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smtClean="0"/>
              <a:t>Sensation </a:t>
            </a:r>
            <a:r>
              <a:rPr lang="en-US" altLang="en-US" dirty="0"/>
              <a:t>is the immediate response of our sensory receptors (eyes, ears, nose, mouth, and fingers) to basic stimuli (light, color, sound, odor, and texture).</a:t>
            </a:r>
          </a:p>
          <a:p>
            <a:r>
              <a:rPr lang="en-US" altLang="en-US" dirty="0"/>
              <a:t>Perception is the process by which sensations are selected, organized, and interpreted.</a:t>
            </a:r>
          </a:p>
        </p:txBody>
      </p:sp>
      <p:pic>
        <p:nvPicPr>
          <p:cNvPr id="11"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49268" y="3407914"/>
            <a:ext cx="1904999" cy="2541330"/>
          </a:xfrm>
          <a:prstGeom prst="rect">
            <a:avLst/>
          </a:prstGeom>
          <a:noFill/>
          <a:ln w="38100">
            <a:solidFill>
              <a:srgbClr val="99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3622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The Process of Perception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endParaRPr lang="en-US" altLang="en-US" dirty="0"/>
          </a:p>
        </p:txBody>
      </p:sp>
      <p:pic>
        <p:nvPicPr>
          <p:cNvPr id="12"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2743201"/>
            <a:ext cx="8305800" cy="266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 Box 7"/>
          <p:cNvSpPr txBox="1">
            <a:spLocks noChangeArrowheads="1"/>
          </p:cNvSpPr>
          <p:nvPr/>
        </p:nvSpPr>
        <p:spPr bwMode="auto">
          <a:xfrm>
            <a:off x="6858001" y="1828800"/>
            <a:ext cx="2517775" cy="1200150"/>
          </a:xfrm>
          <a:prstGeom prst="rect">
            <a:avLst/>
          </a:prstGeom>
          <a:solidFill>
            <a:srgbClr val="CC0066">
              <a:alpha val="47842"/>
            </a:srgbClr>
          </a:solidFill>
          <a:ln>
            <a:noFill/>
          </a:ln>
          <a:effectLst/>
          <a:extLs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228600" bIns="228600">
            <a:spAutoFit/>
          </a:bodyPr>
          <a:lstStyle>
            <a:lvl1pPr>
              <a:spcBef>
                <a:spcPct val="40000"/>
              </a:spcBef>
              <a:buClr>
                <a:srgbClr val="996600"/>
              </a:buClr>
              <a:buSzPct val="120000"/>
              <a:buChar char="•"/>
              <a:defRPr sz="2400" b="1">
                <a:solidFill>
                  <a:srgbClr val="000066"/>
                </a:solidFill>
                <a:latin typeface="Arial" panose="020B0604020202020204" pitchFamily="34" charset="0"/>
              </a:defRPr>
            </a:lvl1pPr>
            <a:lvl2pPr marL="742950" indent="-285750">
              <a:spcBef>
                <a:spcPct val="20000"/>
              </a:spcBef>
              <a:buClr>
                <a:srgbClr val="996600"/>
              </a:buClr>
              <a:buSzPct val="120000"/>
              <a:buChar char="•"/>
              <a:defRPr sz="2400" b="1">
                <a:solidFill>
                  <a:srgbClr val="000066"/>
                </a:solidFill>
                <a:latin typeface="Arial" panose="020B0604020202020204" pitchFamily="34" charset="0"/>
              </a:defRPr>
            </a:lvl2pPr>
            <a:lvl3pPr marL="1143000" indent="-228600">
              <a:spcBef>
                <a:spcPct val="20000"/>
              </a:spcBef>
              <a:buClr>
                <a:srgbClr val="996600"/>
              </a:buClr>
              <a:buSzPct val="120000"/>
              <a:buChar char="•"/>
              <a:defRPr sz="2400" b="1">
                <a:solidFill>
                  <a:srgbClr val="000066"/>
                </a:solidFill>
                <a:latin typeface="Arial" panose="020B0604020202020204" pitchFamily="34" charset="0"/>
              </a:defRPr>
            </a:lvl3pPr>
            <a:lvl4pPr marL="1600200" indent="-228600">
              <a:spcBef>
                <a:spcPct val="20000"/>
              </a:spcBef>
              <a:buClr>
                <a:srgbClr val="996600"/>
              </a:buClr>
              <a:buSzPct val="120000"/>
              <a:buChar char="•"/>
              <a:defRPr sz="2400" b="1">
                <a:solidFill>
                  <a:srgbClr val="000066"/>
                </a:solidFill>
                <a:latin typeface="Arial" panose="020B0604020202020204" pitchFamily="34" charset="0"/>
              </a:defRPr>
            </a:lvl4pPr>
            <a:lvl5pPr marL="2057400" indent="-228600">
              <a:spcBef>
                <a:spcPct val="20000"/>
              </a:spcBef>
              <a:buClr>
                <a:srgbClr val="996600"/>
              </a:buClr>
              <a:buSzPct val="120000"/>
              <a:buChar char="•"/>
              <a:defRPr sz="2400" b="1">
                <a:solidFill>
                  <a:srgbClr val="000066"/>
                </a:solidFill>
                <a:latin typeface="Arial" panose="020B0604020202020204" pitchFamily="34" charset="0"/>
              </a:defRPr>
            </a:lvl5pPr>
            <a:lvl6pPr marL="2514600" indent="-228600" eaLnBrk="0" fontAlgn="base" hangingPunct="0">
              <a:spcBef>
                <a:spcPct val="20000"/>
              </a:spcBef>
              <a:spcAft>
                <a:spcPct val="0"/>
              </a:spcAft>
              <a:buClr>
                <a:srgbClr val="996600"/>
              </a:buClr>
              <a:buSzPct val="120000"/>
              <a:buChar char="•"/>
              <a:defRPr sz="2400" b="1">
                <a:solidFill>
                  <a:srgbClr val="000066"/>
                </a:solidFill>
                <a:latin typeface="Arial" panose="020B0604020202020204" pitchFamily="34" charset="0"/>
              </a:defRPr>
            </a:lvl6pPr>
            <a:lvl7pPr marL="2971800" indent="-228600" eaLnBrk="0" fontAlgn="base" hangingPunct="0">
              <a:spcBef>
                <a:spcPct val="20000"/>
              </a:spcBef>
              <a:spcAft>
                <a:spcPct val="0"/>
              </a:spcAft>
              <a:buClr>
                <a:srgbClr val="996600"/>
              </a:buClr>
              <a:buSzPct val="120000"/>
              <a:buChar char="•"/>
              <a:defRPr sz="2400" b="1">
                <a:solidFill>
                  <a:srgbClr val="000066"/>
                </a:solidFill>
                <a:latin typeface="Arial" panose="020B0604020202020204" pitchFamily="34" charset="0"/>
              </a:defRPr>
            </a:lvl7pPr>
            <a:lvl8pPr marL="3429000" indent="-228600" eaLnBrk="0" fontAlgn="base" hangingPunct="0">
              <a:spcBef>
                <a:spcPct val="20000"/>
              </a:spcBef>
              <a:spcAft>
                <a:spcPct val="0"/>
              </a:spcAft>
              <a:buClr>
                <a:srgbClr val="996600"/>
              </a:buClr>
              <a:buSzPct val="120000"/>
              <a:buChar char="•"/>
              <a:defRPr sz="2400" b="1">
                <a:solidFill>
                  <a:srgbClr val="000066"/>
                </a:solidFill>
                <a:latin typeface="Arial" panose="020B0604020202020204" pitchFamily="34" charset="0"/>
              </a:defRPr>
            </a:lvl8pPr>
            <a:lvl9pPr marL="3886200" indent="-228600" eaLnBrk="0" fontAlgn="base" hangingPunct="0">
              <a:spcBef>
                <a:spcPct val="20000"/>
              </a:spcBef>
              <a:spcAft>
                <a:spcPct val="0"/>
              </a:spcAft>
              <a:buClr>
                <a:srgbClr val="996600"/>
              </a:buClr>
              <a:buSzPct val="120000"/>
              <a:buChar char="•"/>
              <a:defRPr sz="2400" b="1">
                <a:solidFill>
                  <a:srgbClr val="000066"/>
                </a:solidFill>
                <a:latin typeface="Arial" panose="020B0604020202020204" pitchFamily="34" charset="0"/>
              </a:defRPr>
            </a:lvl9pPr>
          </a:lstStyle>
          <a:p>
            <a:pPr algn="ctr" eaLnBrk="1" hangingPunct="1">
              <a:lnSpc>
                <a:spcPct val="90000"/>
              </a:lnSpc>
              <a:spcBef>
                <a:spcPct val="0"/>
              </a:spcBef>
              <a:buClr>
                <a:schemeClr val="folHlink"/>
              </a:buClr>
              <a:buFontTx/>
              <a:buNone/>
            </a:pPr>
            <a:r>
              <a:rPr lang="en-US" altLang="en-US" sz="1800" dirty="0">
                <a:solidFill>
                  <a:srgbClr val="FFFEFB"/>
                </a:solidFill>
              </a:rPr>
              <a:t>We receive external </a:t>
            </a:r>
          </a:p>
          <a:p>
            <a:pPr algn="ctr" eaLnBrk="1" hangingPunct="1">
              <a:lnSpc>
                <a:spcPct val="90000"/>
              </a:lnSpc>
              <a:spcBef>
                <a:spcPct val="0"/>
              </a:spcBef>
              <a:buClr>
                <a:schemeClr val="folHlink"/>
              </a:buClr>
              <a:buFontTx/>
              <a:buNone/>
            </a:pPr>
            <a:r>
              <a:rPr lang="en-US" altLang="en-US" sz="1800" dirty="0">
                <a:solidFill>
                  <a:srgbClr val="FFFEFB"/>
                </a:solidFill>
              </a:rPr>
              <a:t>stimuli through </a:t>
            </a:r>
          </a:p>
          <a:p>
            <a:pPr algn="ctr" eaLnBrk="1" hangingPunct="1">
              <a:lnSpc>
                <a:spcPct val="90000"/>
              </a:lnSpc>
              <a:spcBef>
                <a:spcPct val="0"/>
              </a:spcBef>
              <a:buClr>
                <a:schemeClr val="folHlink"/>
              </a:buClr>
              <a:buFontTx/>
              <a:buNone/>
            </a:pPr>
            <a:r>
              <a:rPr lang="en-US" altLang="en-US" sz="1800" dirty="0">
                <a:solidFill>
                  <a:srgbClr val="FFFEFB"/>
                </a:solidFill>
              </a:rPr>
              <a:t>our five senses</a:t>
            </a:r>
          </a:p>
        </p:txBody>
      </p:sp>
    </p:spTree>
    <p:extLst>
      <p:ext uri="{BB962C8B-B14F-4D97-AF65-F5344CB8AC3E}">
        <p14:creationId xmlns:p14="http://schemas.microsoft.com/office/powerpoint/2010/main" val="291304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Sensory Systems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pPr>
              <a:buNone/>
            </a:pPr>
            <a:r>
              <a:rPr lang="en-US" altLang="en-US" dirty="0"/>
              <a:t>Our world is a symphony of colors, sounds, odors, tastes, etc.</a:t>
            </a:r>
          </a:p>
          <a:p>
            <a:r>
              <a:rPr lang="en-US" altLang="en-US" dirty="0"/>
              <a:t>Marketers contribute to the commotion</a:t>
            </a:r>
          </a:p>
          <a:p>
            <a:r>
              <a:rPr lang="en-US" altLang="en-US" dirty="0"/>
              <a:t>Advertisements, product packages, radio and TV commercials, billboards provide sensations</a:t>
            </a:r>
          </a:p>
          <a:p>
            <a:endParaRPr lang="en-US" altLang="en-US" dirty="0"/>
          </a:p>
        </p:txBody>
      </p:sp>
      <p:pic>
        <p:nvPicPr>
          <p:cNvPr id="14"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16907" y="3214253"/>
            <a:ext cx="2164975" cy="2719292"/>
          </a:xfrm>
          <a:prstGeom prst="rect">
            <a:avLst/>
          </a:prstGeom>
          <a:noFill/>
          <a:ln w="38100" algn="ctr">
            <a:solidFill>
              <a:srgbClr val="99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73161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Hedonic Consumption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a:t>Hedonic consumption: multisensory, fantasy, and emotional aspects of consumers’ interactions with products</a:t>
            </a:r>
          </a:p>
          <a:p>
            <a:r>
              <a:rPr lang="en-US" altLang="en-US" dirty="0"/>
              <a:t>Marketers use impact of sensations on consumers’ product experiences</a:t>
            </a:r>
          </a:p>
        </p:txBody>
      </p:sp>
      <p:pic>
        <p:nvPicPr>
          <p:cNvPr id="11"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31664" y="2977444"/>
            <a:ext cx="2971800" cy="2971800"/>
          </a:xfrm>
          <a:prstGeom prst="rect">
            <a:avLst/>
          </a:prstGeom>
          <a:noFill/>
          <a:ln w="38100">
            <a:solidFill>
              <a:srgbClr val="99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2559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Sensory marketing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a:t>Welcome to the new era of sensory marketing, where companies think carefully about the impact of sensations on our product experiences. From hotels to carmakers to brewers, companies recognize that our senses help us decide which products appeal to us—and which ones stand out from a host of similar offerings in the marketplace.</a:t>
            </a:r>
          </a:p>
          <a:p>
            <a:r>
              <a:rPr lang="en-US" altLang="en-US" dirty="0" smtClean="0"/>
              <a:t>.</a:t>
            </a:r>
            <a:endParaRPr lang="en-US" altLang="en-US" dirty="0"/>
          </a:p>
        </p:txBody>
      </p:sp>
    </p:spTree>
    <p:extLst>
      <p:ext uri="{BB962C8B-B14F-4D97-AF65-F5344CB8AC3E}">
        <p14:creationId xmlns:p14="http://schemas.microsoft.com/office/powerpoint/2010/main" val="19908669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The Stages of </a:t>
            </a:r>
            <a:r>
              <a:rPr lang="en-US" altLang="en-US" sz="2800" dirty="0" smtClean="0">
                <a:solidFill>
                  <a:schemeClr val="bg1"/>
                </a:solidFill>
              </a:rPr>
              <a:t>Perception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a:t>Like computers, we undergo stages of information processing in which we input and store stimuli. </a:t>
            </a:r>
          </a:p>
          <a:p>
            <a:r>
              <a:rPr lang="en-US" altLang="en-US" dirty="0"/>
              <a:t>Unlike computers, though, we do not passively process whatever information happens to be present. </a:t>
            </a:r>
          </a:p>
          <a:p>
            <a:r>
              <a:rPr lang="en-US" altLang="en-US" dirty="0"/>
              <a:t>In the first place, </a:t>
            </a:r>
            <a:r>
              <a:rPr lang="en-US" altLang="en-US" dirty="0">
                <a:solidFill>
                  <a:srgbClr val="FF0000"/>
                </a:solidFill>
              </a:rPr>
              <a:t>we notice only a small number of the stimuli in our environment</a:t>
            </a:r>
            <a:r>
              <a:rPr lang="en-US" altLang="en-US" dirty="0"/>
              <a:t>, simply because there are so many different ones out there.</a:t>
            </a:r>
          </a:p>
          <a:p>
            <a:r>
              <a:rPr lang="en-US" altLang="en-US" dirty="0"/>
              <a:t> </a:t>
            </a:r>
            <a:r>
              <a:rPr lang="en-US" altLang="en-US" dirty="0">
                <a:solidFill>
                  <a:srgbClr val="FF0000"/>
                </a:solidFill>
              </a:rPr>
              <a:t>Each individual interprets the meaning of a stimulus in a manner consistent with his or her own unique biases, needs, and experiences</a:t>
            </a:r>
            <a:r>
              <a:rPr lang="en-US" altLang="en-US" dirty="0"/>
              <a:t>.</a:t>
            </a:r>
          </a:p>
          <a:p>
            <a:endParaRPr lang="en-US" altLang="en-US" dirty="0"/>
          </a:p>
        </p:txBody>
      </p:sp>
    </p:spTree>
    <p:extLst>
      <p:ext uri="{BB962C8B-B14F-4D97-AF65-F5344CB8AC3E}">
        <p14:creationId xmlns:p14="http://schemas.microsoft.com/office/powerpoint/2010/main" val="24232037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Stage 1: Exposure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a:t>Exposure occurs when a stimulus comes within range of someone’s sensory receptors</a:t>
            </a:r>
          </a:p>
          <a:p>
            <a:r>
              <a:rPr lang="en-US" altLang="en-US" dirty="0"/>
              <a:t>We can </a:t>
            </a:r>
            <a:r>
              <a:rPr lang="en-US" altLang="en-US" dirty="0">
                <a:solidFill>
                  <a:srgbClr val="FF0000"/>
                </a:solidFill>
              </a:rPr>
              <a:t>concentrate, ignore, or completely miss </a:t>
            </a:r>
            <a:r>
              <a:rPr lang="en-US" altLang="en-US" dirty="0" smtClean="0"/>
              <a:t>stimuli.</a:t>
            </a:r>
            <a:endParaRPr lang="en-US" altLang="en-US" dirty="0"/>
          </a:p>
        </p:txBody>
      </p:sp>
    </p:spTree>
    <p:extLst>
      <p:ext uri="{BB962C8B-B14F-4D97-AF65-F5344CB8AC3E}">
        <p14:creationId xmlns:p14="http://schemas.microsoft.com/office/powerpoint/2010/main" val="27197859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a:solidFill>
                  <a:schemeClr val="bg1"/>
                </a:solidFill>
              </a:rPr>
              <a:t>Stage 2: Attention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dirty="0"/>
              <a:t>As you sit in a lecture, you might find your mind wandering (yes, even you!). One minute you are concentrating on the professor’s words, and the next you catch yourself daydreaming about the upcoming weekend. Suddenly, you tune back in as you hear your name being spoken. Fortunately, it’s a false alarm—the professor has called on another “victim” who has the same first name. But she’s got your attention </a:t>
            </a:r>
            <a:r>
              <a:rPr lang="en-US" altLang="en-US" dirty="0" smtClean="0"/>
              <a:t>now.</a:t>
            </a:r>
            <a:endParaRPr lang="en-US" altLang="en-US" dirty="0"/>
          </a:p>
        </p:txBody>
      </p:sp>
    </p:spTree>
    <p:extLst>
      <p:ext uri="{BB962C8B-B14F-4D97-AF65-F5344CB8AC3E}">
        <p14:creationId xmlns:p14="http://schemas.microsoft.com/office/powerpoint/2010/main" val="371965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altLang="en-US" sz="2800" dirty="0" smtClean="0">
                <a:solidFill>
                  <a:schemeClr val="bg1"/>
                </a:solidFill>
              </a:rPr>
              <a:t>Stage 3</a:t>
            </a:r>
            <a:r>
              <a:rPr lang="en-US" altLang="en-US" sz="2800" dirty="0">
                <a:solidFill>
                  <a:schemeClr val="bg1"/>
                </a:solidFill>
              </a:rPr>
              <a:t>:</a:t>
            </a:r>
            <a:r>
              <a:rPr lang="en-US" altLang="en-US" sz="2800" i="1" dirty="0">
                <a:solidFill>
                  <a:schemeClr val="bg1"/>
                </a:solidFill>
              </a:rPr>
              <a:t> Interpretation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a:xfrm>
            <a:off x="1429576" y="1604053"/>
            <a:ext cx="10515600" cy="4351338"/>
          </a:xfrm>
        </p:spPr>
        <p:txBody>
          <a:bodyPr>
            <a:normAutofit/>
          </a:bodyPr>
          <a:lstStyle/>
          <a:p>
            <a:r>
              <a:rPr lang="en-US" altLang="en-US" i="1" dirty="0"/>
              <a:t>Interpretation</a:t>
            </a:r>
            <a:r>
              <a:rPr lang="en-US" altLang="en-US" dirty="0"/>
              <a:t>: the meaning that we assign to sensory stimuli</a:t>
            </a:r>
          </a:p>
          <a:p>
            <a:pPr lvl="1"/>
            <a:r>
              <a:rPr lang="en-US" altLang="en-US" dirty="0"/>
              <a:t>Meaning we assign to stimulus is called </a:t>
            </a:r>
            <a:r>
              <a:rPr lang="en-US" altLang="en-US" i="1" dirty="0"/>
              <a:t>schema</a:t>
            </a:r>
          </a:p>
          <a:p>
            <a:pPr lvl="1"/>
            <a:r>
              <a:rPr lang="en-US" altLang="en-US" dirty="0"/>
              <a:t>Through </a:t>
            </a:r>
            <a:r>
              <a:rPr lang="en-US" altLang="en-US" i="1" dirty="0"/>
              <a:t>priming</a:t>
            </a:r>
            <a:r>
              <a:rPr lang="en-US" altLang="en-US" dirty="0"/>
              <a:t>, certain properties of a stimulus evoke a </a:t>
            </a:r>
            <a:r>
              <a:rPr lang="en-US" altLang="en-US" dirty="0" smtClean="0"/>
              <a:t>schema</a:t>
            </a:r>
          </a:p>
          <a:p>
            <a:r>
              <a:rPr lang="en-US" altLang="en-US" dirty="0"/>
              <a:t>We interpret sensations to others already in memory</a:t>
            </a:r>
          </a:p>
          <a:p>
            <a:r>
              <a:rPr lang="en-US" altLang="en-US" dirty="0" smtClean="0"/>
              <a:t>We </a:t>
            </a:r>
            <a:r>
              <a:rPr lang="en-US" altLang="en-US" dirty="0"/>
              <a:t>interpret ambiguous stimuli based on our experiences, expectations, and needs</a:t>
            </a:r>
          </a:p>
          <a:p>
            <a:pPr lvl="1"/>
            <a:r>
              <a:rPr lang="en-US" altLang="en-US" dirty="0" smtClean="0"/>
              <a:t> </a:t>
            </a:r>
            <a:endParaRPr lang="en-US" altLang="en-US" dirty="0"/>
          </a:p>
        </p:txBody>
      </p:sp>
    </p:spTree>
    <p:extLst>
      <p:ext uri="{BB962C8B-B14F-4D97-AF65-F5344CB8AC3E}">
        <p14:creationId xmlns:p14="http://schemas.microsoft.com/office/powerpoint/2010/main" val="7000168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0960" cy="523220"/>
          </a:xfrm>
          <a:prstGeom prst="rect">
            <a:avLst/>
          </a:prstGeom>
          <a:noFill/>
        </p:spPr>
        <p:txBody>
          <a:bodyPr wrap="none" rtlCol="0">
            <a:spAutoFit/>
          </a:bodyPr>
          <a:lstStyle/>
          <a:p>
            <a:r>
              <a:rPr lang="en-US" sz="2800" dirty="0" smtClean="0">
                <a:solidFill>
                  <a:schemeClr val="bg1"/>
                </a:solidFill>
              </a:rPr>
              <a:t>Lecture summary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1929260" y="1435388"/>
            <a:ext cx="9014849" cy="7848302"/>
          </a:xfrm>
          <a:prstGeom prst="rect">
            <a:avLst/>
          </a:prstGeom>
        </p:spPr>
        <p:txBody>
          <a:bodyPr wrap="square">
            <a:spAutoFit/>
          </a:bodyPr>
          <a:lstStyle/>
          <a:p>
            <a:pPr>
              <a:buFont typeface="Arial" panose="020B0604020202020204" pitchFamily="34" charset="0"/>
              <a:buNone/>
            </a:pPr>
            <a:r>
              <a:rPr lang="en-US" sz="2800" dirty="0"/>
              <a:t>We have been learning</a:t>
            </a:r>
            <a:r>
              <a:rPr lang="en-US" sz="2800" dirty="0" smtClean="0"/>
              <a:t>:-</a:t>
            </a:r>
          </a:p>
          <a:p>
            <a:pPr lvl="1"/>
            <a:r>
              <a:rPr lang="en-US" b="1" dirty="0">
                <a:solidFill>
                  <a:srgbClr val="FF0000"/>
                </a:solidFill>
              </a:rPr>
              <a:t>Part 2 Learning objective 4 in chapter 2</a:t>
            </a:r>
          </a:p>
          <a:p>
            <a:pPr lvl="2"/>
            <a:r>
              <a:rPr lang="en-US" b="1" dirty="0"/>
              <a:t>D- Consumer theft and Fraud</a:t>
            </a:r>
          </a:p>
          <a:p>
            <a:pPr lvl="2"/>
            <a:r>
              <a:rPr lang="en-US" b="1" dirty="0"/>
              <a:t>Shrinkage</a:t>
            </a:r>
          </a:p>
          <a:p>
            <a:pPr lvl="2"/>
            <a:r>
              <a:rPr lang="en-US" b="1" dirty="0"/>
              <a:t>Counterfeiting</a:t>
            </a:r>
          </a:p>
          <a:p>
            <a:pPr lvl="2"/>
            <a:r>
              <a:rPr lang="en-US" b="1" dirty="0"/>
              <a:t>Anti-consumption</a:t>
            </a:r>
          </a:p>
          <a:p>
            <a:pPr lvl="1"/>
            <a:r>
              <a:rPr lang="en-US" b="1" dirty="0">
                <a:solidFill>
                  <a:srgbClr val="FF0000"/>
                </a:solidFill>
              </a:rPr>
              <a:t>Case study on chapter </a:t>
            </a:r>
            <a:r>
              <a:rPr lang="en-US" b="1" dirty="0" smtClean="0">
                <a:solidFill>
                  <a:srgbClr val="FF0000"/>
                </a:solidFill>
              </a:rPr>
              <a:t>2</a:t>
            </a:r>
          </a:p>
          <a:p>
            <a:r>
              <a:rPr lang="en-US" sz="2000" b="1" dirty="0">
                <a:solidFill>
                  <a:srgbClr val="FF0000"/>
                </a:solidFill>
              </a:rPr>
              <a:t>Chapter 3 </a:t>
            </a:r>
          </a:p>
          <a:p>
            <a:pPr lvl="1"/>
            <a:r>
              <a:rPr lang="en-US" altLang="en-US" b="1" dirty="0"/>
              <a:t>Sensation and </a:t>
            </a:r>
            <a:r>
              <a:rPr lang="en-US" altLang="en-US" b="1" dirty="0" smtClean="0"/>
              <a:t>Perception</a:t>
            </a:r>
          </a:p>
          <a:p>
            <a:pPr lvl="1"/>
            <a:r>
              <a:rPr lang="en-US" altLang="en-US" b="1" dirty="0"/>
              <a:t>The Process of </a:t>
            </a:r>
            <a:r>
              <a:rPr lang="en-US" altLang="en-US" b="1" dirty="0" smtClean="0"/>
              <a:t>Perception</a:t>
            </a:r>
          </a:p>
          <a:p>
            <a:pPr lvl="1"/>
            <a:r>
              <a:rPr lang="en-US" altLang="en-US" b="1" dirty="0"/>
              <a:t>Sensory </a:t>
            </a:r>
            <a:r>
              <a:rPr lang="en-US" altLang="en-US" b="1" dirty="0" smtClean="0"/>
              <a:t>Systems</a:t>
            </a:r>
          </a:p>
          <a:p>
            <a:pPr lvl="1"/>
            <a:r>
              <a:rPr lang="en-US" altLang="en-US" b="1" dirty="0"/>
              <a:t>Hedonic </a:t>
            </a:r>
            <a:r>
              <a:rPr lang="en-US" altLang="en-US" b="1" dirty="0" smtClean="0"/>
              <a:t>Consumption</a:t>
            </a:r>
          </a:p>
          <a:p>
            <a:pPr lvl="1"/>
            <a:r>
              <a:rPr lang="en-US" altLang="en-US" b="1" dirty="0"/>
              <a:t>Sensory </a:t>
            </a:r>
            <a:r>
              <a:rPr lang="en-US" altLang="en-US" b="1" dirty="0" smtClean="0"/>
              <a:t>marketing</a:t>
            </a:r>
          </a:p>
          <a:p>
            <a:pPr lvl="1"/>
            <a:r>
              <a:rPr lang="en-US" altLang="en-US" b="1" dirty="0"/>
              <a:t>The Stages of Perception</a:t>
            </a:r>
            <a:endParaRPr lang="en-US" b="1" dirty="0">
              <a:latin typeface="Tajawal Medium" panose="00000600000000000000" pitchFamily="2" charset="-78"/>
              <a:cs typeface="Tajawal Medium" panose="00000600000000000000" pitchFamily="2" charset="-78"/>
            </a:endParaRPr>
          </a:p>
          <a:p>
            <a:endParaRPr lang="en-US" dirty="0">
              <a:latin typeface="Tajawal Medium" panose="00000600000000000000" pitchFamily="2" charset="-78"/>
              <a:cs typeface="Tajawal Medium" panose="00000600000000000000" pitchFamily="2" charset="-78"/>
            </a:endParaRPr>
          </a:p>
          <a:p>
            <a:endParaRPr lang="en-US" dirty="0">
              <a:latin typeface="Tajawal Medium" panose="00000600000000000000" pitchFamily="2" charset="-78"/>
              <a:cs typeface="Tajawal Medium" panose="00000600000000000000" pitchFamily="2" charset="-78"/>
            </a:endParaRPr>
          </a:p>
          <a:p>
            <a:endParaRPr lang="en-US" sz="2800" dirty="0">
              <a:latin typeface="Tajawal Medium" panose="00000600000000000000" pitchFamily="2" charset="-78"/>
              <a:cs typeface="Tajawal Medium" panose="00000600000000000000" pitchFamily="2" charset="-78"/>
            </a:endParaRPr>
          </a:p>
          <a:p>
            <a:endParaRPr lang="en-US" sz="2800" dirty="0">
              <a:latin typeface="Tajawal Medium" panose="00000600000000000000" pitchFamily="2" charset="-78"/>
              <a:cs typeface="Tajawal Medium" panose="00000600000000000000" pitchFamily="2" charset="-78"/>
            </a:endParaRPr>
          </a:p>
          <a:p>
            <a:endParaRPr lang="en-US" sz="2800" dirty="0">
              <a:latin typeface="Tajawal Medium" panose="00000600000000000000" pitchFamily="2" charset="-78"/>
              <a:cs typeface="Tajawal Medium" panose="00000600000000000000" pitchFamily="2" charset="-78"/>
            </a:endParaRPr>
          </a:p>
          <a:p>
            <a:endParaRPr lang="en-US" sz="2400" b="1" dirty="0"/>
          </a:p>
          <a:p>
            <a:pPr lvl="2"/>
            <a:endParaRPr lang="en-US" dirty="0">
              <a:solidFill>
                <a:srgbClr val="0070C0"/>
              </a:solidFill>
            </a:endParaRPr>
          </a:p>
          <a:p>
            <a:pPr lvl="2"/>
            <a:endParaRPr lang="en-US" dirty="0">
              <a:solidFill>
                <a:srgbClr val="FF0000"/>
              </a:solidFill>
            </a:endParaRPr>
          </a:p>
          <a:p>
            <a:pPr>
              <a:buFont typeface="Arial" panose="020B0604020202020204" pitchFamily="34" charset="0"/>
              <a:buNone/>
            </a:pPr>
            <a:endParaRPr lang="en-US" sz="2800" dirty="0" smtClean="0"/>
          </a:p>
          <a:p>
            <a:pPr>
              <a:buFont typeface="Arial" panose="020B0604020202020204" pitchFamily="34" charset="0"/>
              <a:buNone/>
            </a:pPr>
            <a:endParaRPr lang="en-US" sz="2400" dirty="0"/>
          </a:p>
        </p:txBody>
      </p:sp>
    </p:spTree>
    <p:extLst>
      <p:ext uri="{BB962C8B-B14F-4D97-AF65-F5344CB8AC3E}">
        <p14:creationId xmlns:p14="http://schemas.microsoft.com/office/powerpoint/2010/main" val="1235522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42340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712</TotalTime>
  <Words>2786</Words>
  <Application>Microsoft Office PowerPoint</Application>
  <PresentationFormat>Widescreen</PresentationFormat>
  <Paragraphs>220</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Saied</cp:lastModifiedBy>
  <cp:revision>63</cp:revision>
  <dcterms:created xsi:type="dcterms:W3CDTF">2021-08-03T13:03:26Z</dcterms:created>
  <dcterms:modified xsi:type="dcterms:W3CDTF">2023-03-01T15:49:52Z</dcterms:modified>
</cp:coreProperties>
</file>