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271" r:id="rId4"/>
    <p:sldId id="549" r:id="rId5"/>
    <p:sldId id="550" r:id="rId6"/>
    <p:sldId id="551" r:id="rId7"/>
    <p:sldId id="552" r:id="rId8"/>
    <p:sldId id="553" r:id="rId9"/>
    <p:sldId id="554" r:id="rId10"/>
    <p:sldId id="555" r:id="rId11"/>
    <p:sldId id="556" r:id="rId12"/>
    <p:sldId id="557" r:id="rId13"/>
    <p:sldId id="558" r:id="rId14"/>
    <p:sldId id="559" r:id="rId15"/>
    <p:sldId id="560" r:id="rId16"/>
    <p:sldId id="561" r:id="rId17"/>
    <p:sldId id="562" r:id="rId18"/>
    <p:sldId id="563" r:id="rId19"/>
    <p:sldId id="564" r:id="rId20"/>
    <p:sldId id="582" r:id="rId21"/>
    <p:sldId id="565" r:id="rId22"/>
    <p:sldId id="584" r:id="rId23"/>
    <p:sldId id="581" r:id="rId24"/>
    <p:sldId id="566" r:id="rId25"/>
    <p:sldId id="567" r:id="rId26"/>
    <p:sldId id="568" r:id="rId27"/>
    <p:sldId id="569" r:id="rId28"/>
    <p:sldId id="570" r:id="rId29"/>
    <p:sldId id="571" r:id="rId30"/>
    <p:sldId id="572" r:id="rId31"/>
    <p:sldId id="573" r:id="rId32"/>
    <p:sldId id="574" r:id="rId33"/>
    <p:sldId id="575" r:id="rId34"/>
    <p:sldId id="576" r:id="rId35"/>
    <p:sldId id="578" r:id="rId36"/>
    <p:sldId id="579" r:id="rId37"/>
    <p:sldId id="585" r:id="rId38"/>
    <p:sldId id="586" r:id="rId39"/>
    <p:sldId id="587" r:id="rId40"/>
    <p:sldId id="588" r:id="rId41"/>
    <p:sldId id="589" r:id="rId42"/>
    <p:sldId id="590" r:id="rId43"/>
    <p:sldId id="591" r:id="rId44"/>
    <p:sldId id="583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82"/>
            <p14:sldId id="565"/>
            <p14:sldId id="584"/>
            <p14:sldId id="581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78"/>
            <p14:sldId id="579"/>
            <p14:sldId id="585"/>
            <p14:sldId id="586"/>
            <p14:sldId id="587"/>
            <p14:sldId id="588"/>
            <p14:sldId id="589"/>
            <p14:sldId id="590"/>
            <p14:sldId id="591"/>
            <p14:sldId id="58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852F4A"/>
    <a:srgbClr val="000000"/>
    <a:srgbClr val="669BBC"/>
    <a:srgbClr val="8E5A6D"/>
    <a:srgbClr val="FAC748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5707" autoAdjust="0"/>
  </p:normalViewPr>
  <p:slideViewPr>
    <p:cSldViewPr snapToGrid="0">
      <p:cViewPr varScale="1">
        <p:scale>
          <a:sx n="42" d="100"/>
          <a:sy n="42" d="100"/>
        </p:scale>
        <p:origin x="1508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160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8468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1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477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734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3910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4818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1830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closer pixel affects the final color (gray level ) more than the farther one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bilinear interpolation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in which we use the four nearest neighbors to estimate the intensity at a given location. Let (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denote the coordinates of the location to which we want to assign an intensity value (think of it as a point of the grid described previously), and let v(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denote that intensity value. For bilinear interpolation, the assigned value is obtained using the equation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v(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=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ax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+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by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+ </a:t>
            </a:r>
            <a:r>
              <a:rPr lang="en-US" sz="1200" b="0" i="1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cxy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+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</a:t>
            </a:r>
          </a:p>
          <a:p>
            <a:endParaRPr lang="en-US" sz="1200" b="0" i="1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Linear interpolation is basically taking an approximation of a point between two points by scaling the point according to how close it is to the respective two points.</a:t>
            </a:r>
          </a:p>
          <a:p>
            <a:endParaRPr lang="en-US" sz="1200" b="0" i="1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Bilinear interpolation gives much better results than nearest neighbor interpolation, with a modest increase in computational burden.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0450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0078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210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6131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0960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EG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لازم تجيب اللي فى نفس عمودها واللي فنفس صفها او ف نفس صفها </a:t>
            </a:r>
          </a:p>
          <a:p>
            <a:endParaRPr lang="en-US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472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2679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628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E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61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E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2431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6959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794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7661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5995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885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7800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676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0059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9498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1234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9952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00290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7666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62158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0026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42716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03484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91540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51640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42713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10859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54930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466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7.sv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80806"/>
            <a:ext cx="465223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Vision,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Digital Image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9" y="2785710"/>
            <a:ext cx="570542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Image Processing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8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6000" y="826923"/>
            <a:ext cx="563487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</a:p>
          <a:p>
            <a:r>
              <a:rPr lang="en-US" sz="32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Relations between Pixels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Interpolation is used in tasks such as zooming, shrinking, rotating,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geometrically</a:t>
            </a:r>
            <a:r>
              <a:rPr lang="ar-E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correcting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digital images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Some methods used in Image Interpolation:</a:t>
            </a:r>
          </a:p>
          <a:p>
            <a:pPr marL="463550" indent="-122238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Pixel Replication/Nearest Neighbor</a:t>
            </a:r>
          </a:p>
          <a:p>
            <a:pPr marL="463550" indent="-122238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Bilinear Interpolation</a:t>
            </a:r>
          </a:p>
          <a:p>
            <a:pPr marL="463550" indent="-122238"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Bicubic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Interpolation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8424" y="4469409"/>
            <a:ext cx="8898340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77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764" y="2903871"/>
            <a:ext cx="83820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30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764" y="2931167"/>
            <a:ext cx="8382000" cy="3543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2328" y="2941890"/>
            <a:ext cx="8639175" cy="37242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4764" y="5422803"/>
            <a:ext cx="2781300" cy="13811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908499" y="6474467"/>
            <a:ext cx="29945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852F4A"/>
                </a:solidFill>
              </a:rPr>
              <a:t>Checkboard Effect</a:t>
            </a:r>
          </a:p>
        </p:txBody>
      </p:sp>
    </p:spTree>
    <p:extLst>
      <p:ext uri="{BB962C8B-B14F-4D97-AF65-F5344CB8AC3E}">
        <p14:creationId xmlns:p14="http://schemas.microsoft.com/office/powerpoint/2010/main" val="2645216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485572" y="3879694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6524492" y="2676957"/>
          <a:ext cx="3291840" cy="3824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05131605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7223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1979" y="3412969"/>
            <a:ext cx="495300" cy="4667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5785" y="3434599"/>
            <a:ext cx="533400" cy="476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4829" y="5304744"/>
            <a:ext cx="552450" cy="485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5785" y="5299981"/>
            <a:ext cx="514350" cy="4953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4370" y="2879981"/>
            <a:ext cx="495300" cy="4667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862" y="3945957"/>
            <a:ext cx="495300" cy="4667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6976" y="2835029"/>
            <a:ext cx="495300" cy="4667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2384" y="3945956"/>
            <a:ext cx="495300" cy="46672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485572" y="5486400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x 2</a:t>
            </a:r>
            <a:endParaRPr lang="en-US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209972" y="2213311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4 x 4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3134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485572" y="3879694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6524492" y="2676957"/>
          <a:ext cx="3291840" cy="36023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05131605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852F4A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85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857169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72236"/>
                  </a:ext>
                </a:extLst>
              </a:tr>
              <a:tr h="8327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85572" y="5486400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x 2</a:t>
            </a:r>
            <a:endParaRPr 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209972" y="2213311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4 x 4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21704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485572" y="3879694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7018214" y="1946263"/>
          <a:ext cx="3291840" cy="4781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368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1051316057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175751309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250501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7223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522727" y="4300624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5 x 5</a:t>
            </a:r>
            <a:endParaRPr lang="en-US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485572" y="5486400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x 2</a:t>
            </a:r>
            <a:endParaRPr lang="en-US" sz="2400" b="1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036" y="2589456"/>
            <a:ext cx="495300" cy="4667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3336" y="2609993"/>
            <a:ext cx="533400" cy="4762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6116" y="5565429"/>
            <a:ext cx="552450" cy="4857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4160" y="5555904"/>
            <a:ext cx="514350" cy="49530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79524" y="5621157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???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225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1441" y="2091399"/>
            <a:ext cx="7550604" cy="46958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607914" y="6240541"/>
            <a:ext cx="2089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Source: </a:t>
            </a:r>
            <a:r>
              <a:rPr lang="en-US" dirty="0" err="1" smtClean="0"/>
              <a:t>ImagePrcessingJU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7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</a:t>
            </a:r>
          </a:p>
          <a:p>
            <a:pPr marL="34131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We use the four nearest neighbors to estimate the intensity at a given location.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3937" y="2896456"/>
            <a:ext cx="4371975" cy="1333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2945" y="3156980"/>
            <a:ext cx="3429000" cy="3333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6720" y="3156980"/>
            <a:ext cx="3495675" cy="3514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0517" y="2896027"/>
            <a:ext cx="923925" cy="438150"/>
          </a:xfrm>
          <a:prstGeom prst="rect">
            <a:avLst/>
          </a:prstGeom>
        </p:spPr>
      </p:pic>
      <p:pic>
        <p:nvPicPr>
          <p:cNvPr id="9218" name="Picture 2" descr="https://miro.medium.com/v2/resize:fit:650/1*OxasIdCOjFXKdRkYc1N1sw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753" y="4229956"/>
            <a:ext cx="2716892" cy="24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 flipV="1">
            <a:off x="7895922" y="5563456"/>
            <a:ext cx="559709" cy="549665"/>
          </a:xfrm>
          <a:prstGeom prst="rect">
            <a:avLst/>
          </a:prstGeom>
          <a:solidFill>
            <a:srgbClr val="FEF10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 flipV="1">
            <a:off x="6945330" y="4767209"/>
            <a:ext cx="954000" cy="796246"/>
          </a:xfrm>
          <a:prstGeom prst="rect">
            <a:avLst/>
          </a:prstGeom>
          <a:solidFill>
            <a:srgbClr val="A567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B945BC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 flipV="1">
            <a:off x="7895921" y="4767208"/>
            <a:ext cx="559709" cy="7962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flipV="1">
            <a:off x="6945329" y="5563453"/>
            <a:ext cx="950591" cy="549665"/>
          </a:xfrm>
          <a:prstGeom prst="rect">
            <a:avLst/>
          </a:prstGeom>
          <a:solidFill>
            <a:srgbClr val="14AC3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806103" y="5481261"/>
            <a:ext cx="192725" cy="169527"/>
          </a:xfrm>
          <a:prstGeom prst="ellipse">
            <a:avLst/>
          </a:prstGeom>
          <a:solidFill>
            <a:srgbClr val="D7DB2D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72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</a:t>
            </a:r>
          </a:p>
          <a:p>
            <a:pPr marL="34131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We use the four nearest neighbors to estimate the intensity at a given location.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3937" y="2896456"/>
            <a:ext cx="4371975" cy="1333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0241" y="3156980"/>
            <a:ext cx="3429000" cy="3333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2266" y="4430463"/>
            <a:ext cx="3324225" cy="20955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0517" y="2896027"/>
            <a:ext cx="923925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8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6" name="Left Brace 5"/>
          <p:cNvSpPr/>
          <p:nvPr/>
        </p:nvSpPr>
        <p:spPr>
          <a:xfrm rot="16200000" flipV="1">
            <a:off x="8393922" y="3201852"/>
            <a:ext cx="541266" cy="2045568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Left Brace 11"/>
          <p:cNvSpPr/>
          <p:nvPr/>
        </p:nvSpPr>
        <p:spPr>
          <a:xfrm rot="16200000" flipV="1">
            <a:off x="6914683" y="3891349"/>
            <a:ext cx="541266" cy="674095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185316" y="4541975"/>
            <a:ext cx="834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1/5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69870" y="4641828"/>
            <a:ext cx="735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4/5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17004" y="4573433"/>
            <a:ext cx="268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P= 10*4/5 + 40 * 1/5= 16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30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7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6" name="Left Brace 5"/>
          <p:cNvSpPr/>
          <p:nvPr/>
        </p:nvSpPr>
        <p:spPr>
          <a:xfrm rot="16200000" flipV="1">
            <a:off x="8582750" y="3390680"/>
            <a:ext cx="541266" cy="1667912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Left Brace 11"/>
          <p:cNvSpPr/>
          <p:nvPr/>
        </p:nvSpPr>
        <p:spPr>
          <a:xfrm rot="16200000" flipV="1">
            <a:off x="7109275" y="3696757"/>
            <a:ext cx="541266" cy="1063279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185316" y="4541975"/>
            <a:ext cx="834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2/5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69870" y="4641828"/>
            <a:ext cx="735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17004" y="4573433"/>
            <a:ext cx="268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q= 10*3/5 + 40 * 2/5= 22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907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7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5444" y="3644348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16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35663" y="3657600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22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395882" y="3640126"/>
            <a:ext cx="421646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28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76227" y="3640126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34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039429" y="3949889"/>
            <a:ext cx="2048226" cy="9928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Final Solution</a:t>
            </a:r>
            <a:endParaRPr lang="en-US" sz="3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557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5444" y="3644348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35663" y="3657600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395882" y="3640126"/>
            <a:ext cx="421646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76227" y="3640126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81808" y="4125439"/>
            <a:ext cx="3233531" cy="9928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is t, u and  are required</a:t>
            </a:r>
            <a:endParaRPr lang="en-US" sz="3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75445" y="4621877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60294" y="5118315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096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pPr marL="34131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Scale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current image by factor of 2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685778" y="3464756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6894926" y="2242825"/>
          <a:ext cx="2337908" cy="3824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477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584477">
                  <a:extLst>
                    <a:ext uri="{9D8B030D-6E8A-4147-A177-3AD203B41FA5}">
                      <a16:colId xmlns:a16="http://schemas.microsoft.com/office/drawing/2014/main" val="1718474700"/>
                    </a:ext>
                  </a:extLst>
                </a:gridCol>
                <a:gridCol w="584477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584477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6463900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26178" y="5698417"/>
            <a:ext cx="268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Take home: Practice 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44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Bicubic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Interpolation</a:t>
            </a:r>
          </a:p>
          <a:p>
            <a:pPr marL="287338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Unknown pixel intensity is estimated from the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sixteen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nearest neighbors</a:t>
            </a:r>
          </a:p>
          <a:p>
            <a:pPr marL="287338"/>
            <a:r>
              <a:rPr lang="en-US" dirty="0" smtClean="0"/>
              <a:t>(4×4 </a:t>
            </a:r>
            <a:r>
              <a:rPr lang="en-US" dirty="0"/>
              <a:t>neighborhood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0555" y="2874908"/>
            <a:ext cx="2752725" cy="923925"/>
          </a:xfrm>
          <a:prstGeom prst="rect">
            <a:avLst/>
          </a:prstGeom>
        </p:spPr>
      </p:pic>
      <p:pic>
        <p:nvPicPr>
          <p:cNvPr id="22534" name="Picture 6" descr="https://www.researchgate.net/profile/Arezoo-Sadeghzadeh/publication/355444584/figure/fig5/AS:1098676655144971@1638956335305/Principle-of-bicubic-interpolation-2_W6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3469224"/>
            <a:ext cx="5282942" cy="302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291619" y="4979815"/>
            <a:ext cx="42351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Bicubic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is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standard used in commercial image editing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applications: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Adobe Photoshop 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Corel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Photopaint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8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2656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Neighbors of a Pixel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840038" y="2969563"/>
            <a:ext cx="8027797" cy="299431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91805" y="4155287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>
                <a:latin typeface="TimesTen-Roman"/>
              </a:rPr>
              <a:t>(</a:t>
            </a:r>
            <a:r>
              <a:rPr lang="es-ES" sz="1400" i="1" dirty="0">
                <a:latin typeface="TimesTen-Italic"/>
              </a:rPr>
              <a:t>x </a:t>
            </a:r>
            <a:r>
              <a:rPr lang="es-ES" sz="1400" dirty="0">
                <a:latin typeface="Symbol" panose="05050102010706020507" pitchFamily="18" charset="2"/>
              </a:rPr>
              <a:t>+ </a:t>
            </a:r>
            <a:r>
              <a:rPr lang="es-ES" sz="1400" dirty="0">
                <a:latin typeface="TimesTen-Roman"/>
              </a:rPr>
              <a:t>1,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1840038" y="4155287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>
                <a:latin typeface="TimesTen-Roman"/>
              </a:rPr>
              <a:t>(</a:t>
            </a:r>
            <a:r>
              <a:rPr lang="es-ES" sz="1400" i="1" dirty="0">
                <a:latin typeface="TimesTen-Italic"/>
              </a:rPr>
              <a:t>x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4" name="Rectangle 13"/>
          <p:cNvSpPr/>
          <p:nvPr/>
        </p:nvSpPr>
        <p:spPr>
          <a:xfrm>
            <a:off x="2694756" y="3905022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 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6" name="Rectangle 15"/>
          <p:cNvSpPr/>
          <p:nvPr/>
        </p:nvSpPr>
        <p:spPr>
          <a:xfrm>
            <a:off x="2659546" y="4934450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+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7" name="Rectangle 16"/>
          <p:cNvSpPr/>
          <p:nvPr/>
        </p:nvSpPr>
        <p:spPr>
          <a:xfrm>
            <a:off x="2659546" y="3158272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9" name="Rectangle 18"/>
          <p:cNvSpPr/>
          <p:nvPr/>
        </p:nvSpPr>
        <p:spPr>
          <a:xfrm>
            <a:off x="6100551" y="3321562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x+1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0" name="Rectangle 19"/>
          <p:cNvSpPr/>
          <p:nvPr/>
        </p:nvSpPr>
        <p:spPr>
          <a:xfrm>
            <a:off x="6084493" y="4982725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x+1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+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1" name="Rectangle 20"/>
          <p:cNvSpPr/>
          <p:nvPr/>
        </p:nvSpPr>
        <p:spPr>
          <a:xfrm>
            <a:off x="4483996" y="3321562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x-1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2" name="Rectangle 21"/>
          <p:cNvSpPr/>
          <p:nvPr/>
        </p:nvSpPr>
        <p:spPr>
          <a:xfrm>
            <a:off x="4483996" y="4982724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x-1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+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6" name="Rectangle 25"/>
          <p:cNvSpPr/>
          <p:nvPr/>
        </p:nvSpPr>
        <p:spPr>
          <a:xfrm>
            <a:off x="5340820" y="3905022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 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7" name="Rectangle 26"/>
          <p:cNvSpPr/>
          <p:nvPr/>
        </p:nvSpPr>
        <p:spPr>
          <a:xfrm>
            <a:off x="8140353" y="3847510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 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4248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2656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Neighbors of a Pixel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9610" y="3104024"/>
            <a:ext cx="7108654" cy="287614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308795" y="6091598"/>
            <a:ext cx="48847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Edge Detection Algorithm Like the Sobel Operator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28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76611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pixels that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neighbors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have the same gray level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adjacent;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4-adjacency, 8-adjacency, 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4" name="Picture 2" descr="Number of Enclaves - Tutori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4064248"/>
            <a:ext cx="23717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2403686" y="498341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860045" y="6252467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cxnSp>
        <p:nvCxnSpPr>
          <p:cNvPr id="9" name="Straight Connector 8"/>
          <p:cNvCxnSpPr>
            <a:stCxn id="2" idx="6"/>
          </p:cNvCxnSpPr>
          <p:nvPr/>
        </p:nvCxnSpPr>
        <p:spPr>
          <a:xfrm>
            <a:off x="2703936" y="5160831"/>
            <a:ext cx="31221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2126404" y="5785093"/>
            <a:ext cx="12891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4-adjacency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91515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76611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pixels that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neighbors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have the same gray level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adjacent;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4-adjacency, 8-adjacency, 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60045" y="6252467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pic>
        <p:nvPicPr>
          <p:cNvPr id="29" name="Picture 2" descr="Number of Enclaves - Tutori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926" y="4047645"/>
            <a:ext cx="23717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Oval 29"/>
          <p:cNvSpPr/>
          <p:nvPr/>
        </p:nvSpPr>
        <p:spPr>
          <a:xfrm>
            <a:off x="4815636" y="49668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/>
          <p:cNvCxnSpPr>
            <a:stCxn id="30" idx="6"/>
          </p:cNvCxnSpPr>
          <p:nvPr/>
        </p:nvCxnSpPr>
        <p:spPr>
          <a:xfrm>
            <a:off x="5115886" y="5144228"/>
            <a:ext cx="31221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30" idx="7"/>
          </p:cNvCxnSpPr>
          <p:nvPr/>
        </p:nvCxnSpPr>
        <p:spPr>
          <a:xfrm flipV="1">
            <a:off x="5071915" y="4837987"/>
            <a:ext cx="356190" cy="1807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endCxn id="30" idx="1"/>
          </p:cNvCxnSpPr>
          <p:nvPr/>
        </p:nvCxnSpPr>
        <p:spPr>
          <a:xfrm>
            <a:off x="4503417" y="4867064"/>
            <a:ext cx="356190" cy="1517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4478780" y="5785093"/>
            <a:ext cx="12891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8-adjacency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77698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76611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pixels that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neighbors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have the same gray level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adjacent;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4-adjacency, 8-adjacency, 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/>
          </p:nvPr>
        </p:nvGraphicFramePr>
        <p:xfrm>
          <a:off x="7242342" y="3705521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42" name="Rectangle 41"/>
          <p:cNvSpPr/>
          <p:nvPr/>
        </p:nvSpPr>
        <p:spPr>
          <a:xfrm>
            <a:off x="7873378" y="3296533"/>
            <a:ext cx="1904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Gray-scale Image</a:t>
            </a:r>
            <a:endParaRPr lang="en-US" b="1" dirty="0"/>
          </a:p>
        </p:txBody>
      </p:sp>
      <p:sp>
        <p:nvSpPr>
          <p:cNvPr id="43" name="Oval 42"/>
          <p:cNvSpPr/>
          <p:nvPr/>
        </p:nvSpPr>
        <p:spPr>
          <a:xfrm>
            <a:off x="8857193" y="4483145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>
            <a:stCxn id="43" idx="4"/>
          </p:cNvCxnSpPr>
          <p:nvPr/>
        </p:nvCxnSpPr>
        <p:spPr>
          <a:xfrm>
            <a:off x="9007318" y="4837987"/>
            <a:ext cx="0" cy="2923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7054786" y="6347670"/>
            <a:ext cx="3237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</a:t>
            </a:r>
            <a:r>
              <a:rPr lang="en-US" b="1" dirty="0" smtClean="0"/>
              <a:t>1, 2,</a:t>
            </a:r>
            <a:r>
              <a:rPr lang="en-AE" b="1" dirty="0" smtClean="0"/>
              <a:t>…, 10</a:t>
            </a:r>
            <a:r>
              <a:rPr lang="en-US" b="1" dirty="0" smtClean="0"/>
              <a:t>} </a:t>
            </a:r>
            <a:endParaRPr lang="en-US" b="1" dirty="0"/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9157238" y="4218556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8489805" y="4106315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8367925" y="4660566"/>
            <a:ext cx="457701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7437154" y="5712086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Elbow Connector 58"/>
          <p:cNvCxnSpPr>
            <a:stCxn id="58" idx="2"/>
          </p:cNvCxnSpPr>
          <p:nvPr/>
        </p:nvCxnSpPr>
        <p:spPr>
          <a:xfrm rot="10800000" flipV="1">
            <a:off x="6785548" y="5889507"/>
            <a:ext cx="651606" cy="234140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827659" y="6059316"/>
            <a:ext cx="1512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Not adjacent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503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 animBg="1"/>
      <p:bldP spid="49" grpId="0"/>
      <p:bldP spid="58" grpId="0" animBg="1"/>
      <p:bldP spid="6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/>
          </p:nvPr>
        </p:nvGraphicFramePr>
        <p:xfrm>
          <a:off x="3684519" y="3611521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43" name="Oval 42"/>
          <p:cNvSpPr/>
          <p:nvPr/>
        </p:nvSpPr>
        <p:spPr>
          <a:xfrm>
            <a:off x="4594772" y="4376498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/>
          <p:nvPr/>
        </p:nvCxnSpPr>
        <p:spPr>
          <a:xfrm>
            <a:off x="4744693" y="4116269"/>
            <a:ext cx="0" cy="2923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4895022" y="4078837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895022" y="4687327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6001928" y="3607954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6951748" y="4358858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7251998" y="4061197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7251998" y="4669687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5" name="Table 44"/>
          <p:cNvGraphicFramePr>
            <a:graphicFrameLocks noGrp="1"/>
          </p:cNvGraphicFramePr>
          <p:nvPr>
            <p:extLst/>
          </p:nvPr>
        </p:nvGraphicFramePr>
        <p:xfrm>
          <a:off x="8273014" y="3593881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46" name="Oval 45"/>
          <p:cNvSpPr/>
          <p:nvPr/>
        </p:nvSpPr>
        <p:spPr>
          <a:xfrm>
            <a:off x="9183267" y="4358858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7" name="Straight Connector 46"/>
          <p:cNvCxnSpPr/>
          <p:nvPr/>
        </p:nvCxnSpPr>
        <p:spPr>
          <a:xfrm>
            <a:off x="9333188" y="4098629"/>
            <a:ext cx="0" cy="2923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9483517" y="4061197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9483517" y="4669687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9375596" y="3894733"/>
            <a:ext cx="540276" cy="1125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827659" y="6059316"/>
            <a:ext cx="3355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 Unique Path (ambiguity)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97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37" grpId="0" animBg="1"/>
      <p:bldP spid="46" grpId="0" animBg="1"/>
      <p:bldP spid="5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486365" y="3520756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436185" y="4271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5736435" y="3973999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736435" y="4582489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354898" y="3628497"/>
            <a:ext cx="159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4-Adjacency</a:t>
            </a:r>
            <a:endParaRPr lang="en-AE" sz="2000" dirty="0" smtClean="0">
              <a:solidFill>
                <a:srgbClr val="FF0000"/>
              </a:solidFill>
            </a:endParaRPr>
          </a:p>
          <a:p>
            <a:r>
              <a:rPr lang="en-A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-Adjacency</a:t>
            </a:r>
            <a:endParaRPr lang="en-US" sz="2000" dirty="0">
              <a:solidFill>
                <a:srgbClr val="FF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 flipV="1">
            <a:off x="5541490" y="3898731"/>
            <a:ext cx="19975" cy="3937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5586310" y="3862979"/>
            <a:ext cx="475601" cy="451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6103823" y="36606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2009902" y="2912543"/>
            <a:ext cx="9621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Ten-Italic"/>
              </a:rPr>
              <a:t>q </a:t>
            </a:r>
            <a:r>
              <a:rPr lang="en-US" dirty="0">
                <a:latin typeface="TimesTen-Roman"/>
              </a:rPr>
              <a:t>is in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i="1" dirty="0">
                <a:latin typeface="TimesTen-Italic"/>
              </a:rPr>
              <a:t>D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US" i="1" dirty="0" smtClean="0">
                <a:latin typeface="TimesTen-Italic"/>
              </a:rPr>
              <a:t>or </a:t>
            </a:r>
            <a:r>
              <a:rPr lang="en-US" dirty="0">
                <a:latin typeface="TimesTen-Roman"/>
              </a:rPr>
              <a:t>the set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 smtClean="0">
                <a:latin typeface="TimesTen-Roman"/>
              </a:rPr>
              <a:t>) </a:t>
            </a:r>
            <a:r>
              <a:rPr lang="en-AE" dirty="0" smtClean="0">
                <a:latin typeface="Optr2k"/>
              </a:rPr>
              <a:t>∩ </a:t>
            </a:r>
            <a:r>
              <a:rPr lang="en-US" i="1" dirty="0" smtClean="0">
                <a:latin typeface="TimesTen-Italic"/>
              </a:rPr>
              <a:t>N</a:t>
            </a:r>
            <a:r>
              <a:rPr lang="en-US" sz="800" dirty="0" smtClean="0">
                <a:latin typeface="TimesTen-Roman"/>
              </a:rPr>
              <a:t>4</a:t>
            </a:r>
            <a:r>
              <a:rPr lang="en-US" dirty="0" smtClean="0">
                <a:latin typeface="TimesTen-Roman"/>
              </a:rPr>
              <a:t>(</a:t>
            </a:r>
            <a:r>
              <a:rPr lang="en-US" i="1" dirty="0" smtClean="0">
                <a:latin typeface="TimesTen-Italic"/>
              </a:rPr>
              <a:t>q</a:t>
            </a:r>
            <a:r>
              <a:rPr lang="en-US" dirty="0">
                <a:latin typeface="TimesTen-Roman"/>
              </a:rPr>
              <a:t>) has no pixels whose values </a:t>
            </a:r>
            <a:r>
              <a:rPr lang="en-US" dirty="0" smtClean="0">
                <a:latin typeface="TimesTen-Roman"/>
              </a:rPr>
              <a:t>are from </a:t>
            </a:r>
            <a:r>
              <a:rPr lang="en-US" i="1" dirty="0">
                <a:latin typeface="TimesTen-Italic"/>
              </a:rPr>
              <a:t>V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947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6" grpId="0"/>
      <p:bldP spid="3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486365" y="3520756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436185" y="4271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5736435" y="4582489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354898" y="3628497"/>
            <a:ext cx="159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4-Adjacency</a:t>
            </a:r>
            <a:endParaRPr lang="en-AE" sz="2000" dirty="0" smtClean="0">
              <a:solidFill>
                <a:srgbClr val="FF0000"/>
              </a:solidFill>
            </a:endParaRPr>
          </a:p>
          <a:p>
            <a:r>
              <a:rPr lang="en-A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-Adjacency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672329" y="3651017"/>
            <a:ext cx="1021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000" b="1" dirty="0" smtClean="0">
                <a:solidFill>
                  <a:srgbClr val="FF0000"/>
                </a:solidFill>
              </a:rPr>
              <a:t>√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x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 flipV="1">
            <a:off x="5541490" y="3898731"/>
            <a:ext cx="19975" cy="3937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5586310" y="3862979"/>
            <a:ext cx="475601" cy="4514"/>
          </a:xfrm>
          <a:prstGeom prst="line">
            <a:avLst/>
          </a:prstGeom>
          <a:ln w="19050">
            <a:solidFill>
              <a:srgbClr val="2D3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6103823" y="36606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2009902" y="2912543"/>
            <a:ext cx="9621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Ten-Italic"/>
              </a:rPr>
              <a:t>q </a:t>
            </a:r>
            <a:r>
              <a:rPr lang="en-US" dirty="0">
                <a:latin typeface="TimesTen-Roman"/>
              </a:rPr>
              <a:t>is in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i="1" dirty="0">
                <a:latin typeface="TimesTen-Italic"/>
              </a:rPr>
              <a:t>D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US" i="1" dirty="0">
                <a:latin typeface="TimesTen-Italic"/>
              </a:rPr>
              <a:t>or </a:t>
            </a:r>
            <a:r>
              <a:rPr lang="en-US" dirty="0">
                <a:latin typeface="TimesTen-Roman"/>
              </a:rPr>
              <a:t>the set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AE" dirty="0">
                <a:latin typeface="Optr2k"/>
              </a:rPr>
              <a:t>∩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q</a:t>
            </a:r>
            <a:r>
              <a:rPr lang="en-US" dirty="0">
                <a:latin typeface="TimesTen-Roman"/>
              </a:rPr>
              <a:t>) has no pixels whose values are from </a:t>
            </a:r>
            <a:r>
              <a:rPr lang="en-US" i="1" dirty="0">
                <a:latin typeface="TimesTen-Italic"/>
              </a:rPr>
              <a:t>V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87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6" grpId="0"/>
      <p:bldP spid="26" grpId="0"/>
      <p:bldP spid="3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486365" y="3520756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436185" y="4271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5736435" y="4582489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354898" y="3628497"/>
            <a:ext cx="159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4-Adjacency</a:t>
            </a:r>
            <a:endParaRPr lang="en-AE" sz="2000" dirty="0" smtClean="0">
              <a:solidFill>
                <a:srgbClr val="FF0000"/>
              </a:solidFill>
            </a:endParaRPr>
          </a:p>
          <a:p>
            <a:r>
              <a:rPr lang="en-A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-Adjacency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672329" y="3651017"/>
            <a:ext cx="1021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x</a:t>
            </a:r>
          </a:p>
          <a:p>
            <a:r>
              <a:rPr lang="en-AE" sz="2000" b="1" dirty="0" smtClean="0">
                <a:solidFill>
                  <a:srgbClr val="FF0000"/>
                </a:solidFill>
              </a:rPr>
              <a:t>√</a:t>
            </a:r>
          </a:p>
        </p:txBody>
      </p:sp>
      <p:cxnSp>
        <p:nvCxnSpPr>
          <p:cNvPr id="29" name="Straight Connector 28"/>
          <p:cNvCxnSpPr>
            <a:stCxn id="37" idx="7"/>
          </p:cNvCxnSpPr>
          <p:nvPr/>
        </p:nvCxnSpPr>
        <p:spPr>
          <a:xfrm flipV="1">
            <a:off x="5692464" y="3862979"/>
            <a:ext cx="369447" cy="460646"/>
          </a:xfrm>
          <a:prstGeom prst="line">
            <a:avLst/>
          </a:prstGeom>
          <a:ln w="19050">
            <a:solidFill>
              <a:srgbClr val="2D3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6103823" y="36606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009902" y="2912543"/>
            <a:ext cx="9621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Ten-Italic"/>
              </a:rPr>
              <a:t>q </a:t>
            </a:r>
            <a:r>
              <a:rPr lang="en-US" dirty="0">
                <a:latin typeface="TimesTen-Roman"/>
              </a:rPr>
              <a:t>is in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i="1" dirty="0">
                <a:latin typeface="TimesTen-Italic"/>
              </a:rPr>
              <a:t>D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US" i="1" dirty="0">
                <a:latin typeface="TimesTen-Italic"/>
              </a:rPr>
              <a:t>or </a:t>
            </a:r>
            <a:r>
              <a:rPr lang="en-US" dirty="0">
                <a:latin typeface="TimesTen-Roman"/>
              </a:rPr>
              <a:t>the set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AE" dirty="0">
                <a:latin typeface="Optr2k"/>
              </a:rPr>
              <a:t>∩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q</a:t>
            </a:r>
            <a:r>
              <a:rPr lang="en-US" dirty="0">
                <a:latin typeface="TimesTen-Roman"/>
              </a:rPr>
              <a:t>) has no pixels whose values are from </a:t>
            </a:r>
            <a:r>
              <a:rPr lang="en-US" i="1" dirty="0">
                <a:latin typeface="TimesTen-Italic"/>
              </a:rPr>
              <a:t>V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70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6" grpId="0"/>
      <p:bldP spid="26" grpId="0"/>
      <p:bldP spid="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Practice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47157" y="2841580"/>
            <a:ext cx="89796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Consider </a:t>
            </a:r>
            <a:r>
              <a:rPr lang="en-US" sz="2000" dirty="0"/>
              <a:t>the two image subsets, S1 and S2, shown in the following figure. For V={1}, determine whether these two subsets are </a:t>
            </a:r>
            <a:endParaRPr lang="en-US" sz="2000" dirty="0" smtClean="0"/>
          </a:p>
          <a:p>
            <a:pPr marL="457200" indent="-457200">
              <a:buAutoNum type="alphaLcParenBoth"/>
            </a:pPr>
            <a:r>
              <a:rPr lang="en-US" sz="2000" dirty="0" smtClean="0"/>
              <a:t>4-adjacent</a:t>
            </a:r>
            <a:r>
              <a:rPr lang="en-US" sz="2000" dirty="0"/>
              <a:t>, </a:t>
            </a:r>
            <a:endParaRPr lang="en-US" sz="2000" dirty="0" smtClean="0"/>
          </a:p>
          <a:p>
            <a:pPr marL="457200" indent="-457200">
              <a:buAutoNum type="alphaLcParenBoth"/>
            </a:pPr>
            <a:r>
              <a:rPr lang="en-US" sz="2000" dirty="0" smtClean="0"/>
              <a:t>8-adjacent</a:t>
            </a:r>
            <a:r>
              <a:rPr lang="en-US" sz="2000" dirty="0"/>
              <a:t>, or </a:t>
            </a:r>
            <a:endParaRPr lang="en-US" sz="2000" dirty="0" smtClean="0"/>
          </a:p>
          <a:p>
            <a:pPr marL="457200" indent="-457200">
              <a:buAutoNum type="alphaLcParenBoth"/>
            </a:pPr>
            <a:r>
              <a:rPr lang="en-US" sz="2000" dirty="0" smtClean="0"/>
              <a:t>m-adjacent</a:t>
            </a:r>
            <a:r>
              <a:rPr lang="en-US" sz="2000" dirty="0"/>
              <a:t>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5002" y="3856052"/>
            <a:ext cx="4792912" cy="244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0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841580"/>
            <a:ext cx="89796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r>
              <a:rPr lang="en-US" sz="2000" dirty="0" smtClean="0"/>
              <a:t>S1 and S2 are not 4-connected since q is not in the set N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(p), </a:t>
            </a:r>
          </a:p>
          <a:p>
            <a:pPr marL="457200" indent="-457200">
              <a:buAutoNum type="alphaLcParenBoth"/>
            </a:pPr>
            <a:r>
              <a:rPr lang="en-US" sz="2000" dirty="0"/>
              <a:t>S1 and S2 </a:t>
            </a:r>
            <a:r>
              <a:rPr lang="en-US" sz="2000" b="1" dirty="0"/>
              <a:t>are </a:t>
            </a:r>
            <a:r>
              <a:rPr lang="en-US" sz="2000" b="1" dirty="0" smtClean="0"/>
              <a:t>8-connected</a:t>
            </a:r>
            <a:r>
              <a:rPr lang="en-US" sz="2000" dirty="0" smtClean="0"/>
              <a:t>, </a:t>
            </a:r>
            <a:r>
              <a:rPr lang="en-US" sz="2000" dirty="0"/>
              <a:t>since q is </a:t>
            </a:r>
            <a:r>
              <a:rPr lang="en-US" sz="2000" dirty="0" smtClean="0"/>
              <a:t>in </a:t>
            </a:r>
            <a:r>
              <a:rPr lang="en-US" sz="2000" dirty="0"/>
              <a:t>the set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8</a:t>
            </a:r>
            <a:r>
              <a:rPr lang="en-US" sz="2000" dirty="0" smtClean="0"/>
              <a:t>(p</a:t>
            </a:r>
            <a:r>
              <a:rPr lang="en-US" sz="2000" dirty="0"/>
              <a:t>),</a:t>
            </a:r>
            <a:r>
              <a:rPr lang="en-US" sz="2000" dirty="0" smtClean="0"/>
              <a:t> </a:t>
            </a:r>
          </a:p>
          <a:p>
            <a:pPr marL="457200" indent="-457200">
              <a:buAutoNum type="alphaLcParenBoth"/>
            </a:pPr>
            <a:r>
              <a:rPr lang="en-US" sz="2000" dirty="0"/>
              <a:t>S1 and S2 </a:t>
            </a:r>
            <a:r>
              <a:rPr lang="en-US" sz="2000" b="1" dirty="0"/>
              <a:t>are</a:t>
            </a:r>
            <a:r>
              <a:rPr lang="en-US" sz="2000" dirty="0"/>
              <a:t> </a:t>
            </a:r>
            <a:r>
              <a:rPr lang="en-US" sz="2000" b="1" dirty="0" smtClean="0"/>
              <a:t>m-adjacent</a:t>
            </a:r>
            <a:r>
              <a:rPr lang="en-US" sz="2000" dirty="0" smtClean="0"/>
              <a:t> since:</a:t>
            </a:r>
          </a:p>
          <a:p>
            <a:pPr marL="971550" lvl="1" indent="-171450">
              <a:buFont typeface="+mj-lt"/>
              <a:buAutoNum type="romanLcPeriod"/>
            </a:pPr>
            <a:r>
              <a:rPr lang="en-US" sz="2000" dirty="0" smtClean="0"/>
              <a:t> </a:t>
            </a:r>
            <a:r>
              <a:rPr lang="en-US" sz="2000" dirty="0"/>
              <a:t>q is </a:t>
            </a:r>
            <a:r>
              <a:rPr lang="en-US" sz="2000" dirty="0" smtClean="0"/>
              <a:t>in </a:t>
            </a:r>
            <a:r>
              <a:rPr lang="en-US" sz="2000" dirty="0"/>
              <a:t>the set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D</a:t>
            </a:r>
            <a:r>
              <a:rPr lang="en-US" sz="2000" dirty="0" smtClean="0"/>
              <a:t>(p</a:t>
            </a:r>
            <a:r>
              <a:rPr lang="en-US" sz="2000" dirty="0"/>
              <a:t>), </a:t>
            </a:r>
            <a:r>
              <a:rPr lang="en-US" sz="2000" dirty="0" smtClean="0"/>
              <a:t>and</a:t>
            </a:r>
          </a:p>
          <a:p>
            <a:pPr marL="971550" lvl="1" indent="-171450">
              <a:buFont typeface="+mj-lt"/>
              <a:buAutoNum type="romanLcPeriod"/>
            </a:pPr>
            <a:r>
              <a:rPr lang="en-US" sz="2000" dirty="0" smtClean="0"/>
              <a:t> the set of N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(p) </a:t>
            </a:r>
            <a:r>
              <a:rPr lang="en-AE" sz="2000" dirty="0" smtClean="0"/>
              <a:t>∩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(q) is empty.</a:t>
            </a:r>
          </a:p>
          <a:p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51375" y="4524644"/>
            <a:ext cx="4089699" cy="208944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 flipV="1">
            <a:off x="7901633" y="590515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315401" y="5606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7670688" y="5784462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8397343" y="5296825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5300" y="349844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</a:t>
            </a:r>
          </a:p>
        </p:txBody>
      </p:sp>
      <p:sp>
        <p:nvSpPr>
          <p:cNvPr id="7" name="Right Brace 6"/>
          <p:cNvSpPr/>
          <p:nvPr/>
        </p:nvSpPr>
        <p:spPr>
          <a:xfrm>
            <a:off x="8397343" y="2887644"/>
            <a:ext cx="440363" cy="158065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90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Oval 14"/>
          <p:cNvSpPr/>
          <p:nvPr/>
        </p:nvSpPr>
        <p:spPr>
          <a:xfrm flipV="1">
            <a:off x="7007156" y="3356788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409638" y="3033929"/>
            <a:ext cx="1478768" cy="237842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p(</a:t>
            </a:r>
            <a:r>
              <a:rPr lang="en-US" b="1" dirty="0" err="1" smtClean="0">
                <a:solidFill>
                  <a:srgbClr val="FF0000"/>
                </a:solidFill>
              </a:rPr>
              <a:t>x,y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8250673" y="2120377"/>
            <a:ext cx="1657602" cy="693638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q(</a:t>
            </a:r>
            <a:r>
              <a:rPr lang="en-US" sz="2400" b="1" dirty="0" err="1" smtClean="0">
                <a:solidFill>
                  <a:srgbClr val="FF0000"/>
                </a:solidFill>
                <a:latin typeface="Blackadder ITC" panose="04020505051007020D02" pitchFamily="82" charset="0"/>
              </a:rPr>
              <a:t>u,v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 flipV="1">
            <a:off x="8397343" y="2388175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316891" y="2672872"/>
            <a:ext cx="1094100" cy="763895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7270176" y="2852691"/>
            <a:ext cx="1657602" cy="693638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588" y="2921968"/>
            <a:ext cx="4435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Euclidean distance </a:t>
            </a:r>
            <a:r>
              <a:rPr lang="en-US" b="1" dirty="0" smtClean="0">
                <a:latin typeface="TimesTen-Roman"/>
              </a:rPr>
              <a:t>between </a:t>
            </a:r>
            <a:r>
              <a:rPr lang="en-US" b="1" i="1" dirty="0" smtClean="0">
                <a:latin typeface="TimesTen-Italic"/>
              </a:rPr>
              <a:t>p </a:t>
            </a:r>
            <a:r>
              <a:rPr lang="en-US" b="1" dirty="0" smtClean="0">
                <a:latin typeface="TimesTen-Roman"/>
              </a:rPr>
              <a:t>and </a:t>
            </a:r>
            <a:r>
              <a:rPr lang="en-US" b="1" i="1" dirty="0" smtClean="0">
                <a:latin typeface="TimesTen-Italic"/>
              </a:rPr>
              <a:t>q</a:t>
            </a:r>
            <a:endParaRPr lang="en-US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5517" y="3632939"/>
            <a:ext cx="3905250" cy="762000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674588" y="4714376"/>
            <a:ext cx="50385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City-block distance between </a:t>
            </a:r>
            <a:r>
              <a:rPr lang="en-US" b="1" i="1" dirty="0">
                <a:latin typeface="TimesTen-Italic"/>
              </a:rPr>
              <a:t>p and q </a:t>
            </a:r>
            <a:r>
              <a:rPr lang="en-US" b="1" i="1" dirty="0" smtClean="0">
                <a:latin typeface="TimesTen-Italic"/>
              </a:rPr>
              <a:t> (D</a:t>
            </a:r>
            <a:r>
              <a:rPr lang="en-US" b="1" i="1" baseline="-25000" dirty="0" smtClean="0">
                <a:latin typeface="TimesTen-Italic"/>
              </a:rPr>
              <a:t>4</a:t>
            </a:r>
            <a:r>
              <a:rPr lang="en-US" b="1" i="1" dirty="0" smtClean="0">
                <a:latin typeface="TimesTen-Italic"/>
              </a:rPr>
              <a:t>)</a:t>
            </a:r>
            <a:endParaRPr lang="en-US" b="1" i="1" dirty="0">
              <a:latin typeface="TimesTen-Italic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0418" y="5067242"/>
            <a:ext cx="3333750" cy="5715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1815517" y="5766107"/>
            <a:ext cx="5110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Chessboard distance between </a:t>
            </a:r>
            <a:r>
              <a:rPr lang="en-US" b="1" i="1" dirty="0">
                <a:latin typeface="TimesTen-Italic"/>
              </a:rPr>
              <a:t>p and </a:t>
            </a:r>
            <a:r>
              <a:rPr lang="en-US" b="1" i="1" dirty="0" smtClean="0">
                <a:latin typeface="TimesTen-Italic"/>
              </a:rPr>
              <a:t>q </a:t>
            </a:r>
            <a:r>
              <a:rPr lang="en-US" b="1" i="1" dirty="0">
                <a:latin typeface="TimesTen-Italic"/>
              </a:rPr>
              <a:t>(</a:t>
            </a:r>
            <a:r>
              <a:rPr lang="en-US" b="1" i="1" dirty="0" smtClean="0">
                <a:latin typeface="TimesTen-Italic"/>
              </a:rPr>
              <a:t>D</a:t>
            </a:r>
            <a:r>
              <a:rPr lang="en-US" b="1" i="1" baseline="-25000" dirty="0" smtClean="0">
                <a:latin typeface="TimesTen-Italic"/>
              </a:rPr>
              <a:t>8</a:t>
            </a:r>
            <a:r>
              <a:rPr lang="en-US" b="1" i="1" dirty="0" smtClean="0">
                <a:latin typeface="TimesTen-Italic"/>
              </a:rPr>
              <a:t>)</a:t>
            </a:r>
            <a:endParaRPr lang="en-US" b="1" i="1" dirty="0">
              <a:latin typeface="TimesTen-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>
              <a:latin typeface="TimesTen-Italic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8750" y="6224591"/>
            <a:ext cx="3819525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6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/>
      <p:bldP spid="26" grpId="0" animBg="1"/>
      <p:bldP spid="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1959080" y="3014888"/>
            <a:ext cx="7415181" cy="304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5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675976" y="2690335"/>
            <a:ext cx="81913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>
                <a:latin typeface="TimesTen-Italic"/>
              </a:rPr>
              <a:t>m-adjacency between p and q</a:t>
            </a:r>
          </a:p>
          <a:p>
            <a:r>
              <a:rPr lang="en-US" dirty="0" smtClean="0">
                <a:latin typeface="TimesTen-Roman"/>
              </a:rPr>
              <a:t>- The </a:t>
            </a:r>
            <a:r>
              <a:rPr lang="en-US" i="1" dirty="0">
                <a:latin typeface="TimesTen-Italic"/>
              </a:rPr>
              <a:t>D</a:t>
            </a:r>
            <a:r>
              <a:rPr lang="en-US" sz="800" i="1" dirty="0">
                <a:latin typeface="TimesTen-Italic"/>
              </a:rPr>
              <a:t>m </a:t>
            </a:r>
            <a:r>
              <a:rPr lang="en-US" dirty="0">
                <a:latin typeface="TimesTen-Roman"/>
              </a:rPr>
              <a:t>distance </a:t>
            </a:r>
            <a:r>
              <a:rPr lang="en-US" dirty="0" smtClean="0">
                <a:latin typeface="TimesTen-Roman"/>
              </a:rPr>
              <a:t>between two </a:t>
            </a:r>
            <a:r>
              <a:rPr lang="en-US" dirty="0">
                <a:latin typeface="TimesTen-Roman"/>
              </a:rPr>
              <a:t>points is defined as the shortest </a:t>
            </a:r>
            <a:r>
              <a:rPr lang="en-US" i="1" dirty="0">
                <a:latin typeface="TimesTen-Italic"/>
              </a:rPr>
              <a:t>m</a:t>
            </a:r>
            <a:r>
              <a:rPr lang="en-US" dirty="0">
                <a:latin typeface="TimesTen-Roman"/>
              </a:rPr>
              <a:t>-path between the points. </a:t>
            </a:r>
            <a:endParaRPr lang="en-US" dirty="0" smtClean="0">
              <a:latin typeface="TimesTen-Roman"/>
            </a:endParaRP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TimesTen-Roman"/>
              </a:rPr>
              <a:t>The distance </a:t>
            </a:r>
            <a:r>
              <a:rPr lang="en-US" dirty="0">
                <a:latin typeface="TimesTen-Roman"/>
              </a:rPr>
              <a:t>between two pixels will depend on the values of the pixels along the </a:t>
            </a:r>
            <a:r>
              <a:rPr lang="en-US" dirty="0" smtClean="0">
                <a:latin typeface="TimesTen-Roman"/>
              </a:rPr>
              <a:t>path, as </a:t>
            </a:r>
            <a:r>
              <a:rPr lang="en-US" dirty="0">
                <a:latin typeface="TimesTen-Roman"/>
              </a:rPr>
              <a:t>well as the values of their neighbors</a:t>
            </a:r>
            <a:r>
              <a:rPr lang="en-US" dirty="0" smtClean="0">
                <a:latin typeface="TimesTen-Roman"/>
              </a:rPr>
              <a:t>.</a:t>
            </a:r>
          </a:p>
          <a:p>
            <a:pPr marL="285750" indent="-285750">
              <a:buFontTx/>
              <a:buChar char="-"/>
            </a:pPr>
            <a:endParaRPr lang="en-US" dirty="0">
              <a:latin typeface="TimesTen-Roman"/>
            </a:endParaRPr>
          </a:p>
          <a:p>
            <a:pPr marL="285750" indent="-285750">
              <a:buFontTx/>
              <a:buChar char="-"/>
            </a:pPr>
            <a:endParaRPr lang="en-US" dirty="0" smtClean="0">
              <a:latin typeface="TimesTen-Roman"/>
            </a:endParaRPr>
          </a:p>
          <a:p>
            <a:endParaRPr lang="en-US" dirty="0" smtClean="0">
              <a:latin typeface="TimesTen-Roman"/>
            </a:endParaRPr>
          </a:p>
          <a:p>
            <a:r>
              <a:rPr lang="en-US" b="1" u="sng" dirty="0" smtClean="0">
                <a:latin typeface="TimesTen-Roman"/>
              </a:rPr>
              <a:t>Note:</a:t>
            </a:r>
          </a:p>
          <a:p>
            <a:r>
              <a:rPr lang="en-US" b="1" dirty="0" smtClean="0">
                <a:latin typeface="TimesTen-Roman"/>
              </a:rPr>
              <a:t>The Path length is the number of the pixels involved within the path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0457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675976" y="2690335"/>
            <a:ext cx="81913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Practice</a:t>
            </a:r>
            <a:endParaRPr lang="en-US" b="1" i="1" dirty="0">
              <a:latin typeface="TimesTen-Italic"/>
            </a:endParaRPr>
          </a:p>
          <a:p>
            <a:r>
              <a:rPr lang="en-US" dirty="0">
                <a:latin typeface="TimesTen-Roman"/>
              </a:rPr>
              <a:t>An image </a:t>
            </a:r>
            <a:r>
              <a:rPr lang="en-US" dirty="0" smtClean="0">
                <a:latin typeface="TimesTen-Roman"/>
              </a:rPr>
              <a:t>segment </a:t>
            </a:r>
            <a:r>
              <a:rPr lang="en-US" dirty="0">
                <a:latin typeface="TimesTen-Roman"/>
              </a:rPr>
              <a:t>is shown below. Let </a:t>
            </a:r>
            <a:r>
              <a:rPr lang="en-US" dirty="0" smtClean="0">
                <a:latin typeface="TimesTen-Roman"/>
              </a:rPr>
              <a:t>V </a:t>
            </a:r>
            <a:r>
              <a:rPr lang="en-US" dirty="0">
                <a:latin typeface="TimesTen-Roman"/>
              </a:rPr>
              <a:t>be the set of </a:t>
            </a:r>
            <a:r>
              <a:rPr lang="en-US" dirty="0" smtClean="0">
                <a:latin typeface="TimesTen-Roman"/>
              </a:rPr>
              <a:t>gray </a:t>
            </a:r>
            <a:r>
              <a:rPr lang="en-US" dirty="0">
                <a:latin typeface="TimesTen-Roman"/>
              </a:rPr>
              <a:t>levels values used to </a:t>
            </a:r>
            <a:r>
              <a:rPr lang="en-US" dirty="0" smtClean="0">
                <a:latin typeface="TimesTen-Roman"/>
              </a:rPr>
              <a:t>define </a:t>
            </a:r>
            <a:r>
              <a:rPr lang="en-US" dirty="0">
                <a:latin typeface="TimesTen-Roman"/>
              </a:rPr>
              <a:t>connectivity in the image. </a:t>
            </a:r>
            <a:r>
              <a:rPr lang="en-US" dirty="0" smtClean="0">
                <a:latin typeface="TimesTen-Roman"/>
              </a:rPr>
              <a:t>Capture </a:t>
            </a:r>
            <a:r>
              <a:rPr lang="en-US" dirty="0">
                <a:latin typeface="TimesTen-Roman"/>
              </a:rPr>
              <a:t>D</a:t>
            </a:r>
            <a:r>
              <a:rPr lang="en-US" baseline="-250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, D</a:t>
            </a:r>
            <a:r>
              <a:rPr lang="en-US" baseline="-25000" dirty="0">
                <a:latin typeface="TimesTen-Roman"/>
              </a:rPr>
              <a:t>8</a:t>
            </a:r>
            <a:r>
              <a:rPr lang="en-US" dirty="0">
                <a:latin typeface="TimesTen-Roman"/>
              </a:rPr>
              <a:t>, </a:t>
            </a:r>
            <a:r>
              <a:rPr lang="en-US" dirty="0" smtClean="0">
                <a:latin typeface="TimesTen-Roman"/>
              </a:rPr>
              <a:t>and D</a:t>
            </a:r>
            <a:r>
              <a:rPr lang="en-US" baseline="-25000" dirty="0" smtClean="0">
                <a:latin typeface="TimesTen-Roman"/>
              </a:rPr>
              <a:t>m</a:t>
            </a:r>
            <a:r>
              <a:rPr lang="en-US" dirty="0" smtClean="0">
                <a:latin typeface="TimesTen-Roman"/>
              </a:rPr>
              <a:t> </a:t>
            </a:r>
            <a:r>
              <a:rPr lang="en-US" dirty="0">
                <a:latin typeface="TimesTen-Roman"/>
              </a:rPr>
              <a:t>distances between pixels 'p' and 'q' for</a:t>
            </a:r>
            <a:r>
              <a:rPr lang="en-US" dirty="0" smtClean="0">
                <a:latin typeface="TimesTen-Roman"/>
              </a:rPr>
              <a:t>:</a:t>
            </a:r>
          </a:p>
          <a:p>
            <a:r>
              <a:rPr lang="en-US" dirty="0" smtClean="0">
                <a:latin typeface="TimesTen-Roman"/>
              </a:rPr>
              <a:t>1</a:t>
            </a:r>
            <a:r>
              <a:rPr lang="en-US" dirty="0">
                <a:latin typeface="TimesTen-Roman"/>
              </a:rPr>
              <a:t>. </a:t>
            </a:r>
            <a:r>
              <a:rPr lang="en-US" dirty="0" smtClean="0">
                <a:latin typeface="TimesTen-Roman"/>
              </a:rPr>
              <a:t>V= </a:t>
            </a:r>
            <a:r>
              <a:rPr lang="en-US" dirty="0">
                <a:latin typeface="TimesTen-Roman"/>
              </a:rPr>
              <a:t>{2, 3}</a:t>
            </a:r>
          </a:p>
          <a:p>
            <a:r>
              <a:rPr lang="en-US" dirty="0">
                <a:latin typeface="TimesTen-Roman"/>
              </a:rPr>
              <a:t>2. </a:t>
            </a:r>
            <a:r>
              <a:rPr lang="en-US" dirty="0" smtClean="0">
                <a:latin typeface="TimesTen-Roman"/>
              </a:rPr>
              <a:t>V= </a:t>
            </a:r>
            <a:r>
              <a:rPr lang="en-US" dirty="0">
                <a:latin typeface="TimesTen-Roman"/>
              </a:rPr>
              <a:t>{2, </a:t>
            </a:r>
            <a:r>
              <a:rPr lang="en-US" dirty="0" smtClean="0">
                <a:latin typeface="TimesTen-Roman"/>
              </a:rPr>
              <a:t>3, 6</a:t>
            </a:r>
            <a:r>
              <a:rPr lang="en-US" dirty="0">
                <a:latin typeface="TimesTen-Roman"/>
              </a:rPr>
              <a:t>}</a:t>
            </a:r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5829092" y="392651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6036984" y="409637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158749" y="596416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748618" y="392651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240691" y="565432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67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1" y="2746548"/>
            <a:ext cx="41288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Coordinates of p(</a:t>
            </a:r>
            <a:r>
              <a:rPr lang="en-US" b="1" i="1" dirty="0" err="1" smtClean="0">
                <a:latin typeface="TimesTen-Italic"/>
              </a:rPr>
              <a:t>x,y</a:t>
            </a:r>
            <a:r>
              <a:rPr lang="en-US" b="1" i="1" dirty="0" smtClean="0">
                <a:latin typeface="TimesTen-Italic"/>
              </a:rPr>
              <a:t>)=  (0, 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Coordinates of q(</a:t>
            </a:r>
            <a:r>
              <a:rPr lang="en-US" b="1" i="1" dirty="0" err="1" smtClean="0">
                <a:latin typeface="TimesTen-Italic"/>
              </a:rPr>
              <a:t>u,v</a:t>
            </a:r>
            <a:r>
              <a:rPr lang="en-US" b="1" i="1" dirty="0" smtClean="0">
                <a:latin typeface="TimesTen-Italic"/>
              </a:rPr>
              <a:t>)= </a:t>
            </a:r>
            <a:r>
              <a:rPr lang="en-US" b="1" i="1" dirty="0" smtClean="0">
                <a:latin typeface="TimesTen-Italic"/>
              </a:rPr>
              <a:t>(</a:t>
            </a:r>
            <a:r>
              <a:rPr lang="ar-EG" b="1" i="1" dirty="0" smtClean="0">
                <a:latin typeface="TimesTen-Italic"/>
              </a:rPr>
              <a:t>3</a:t>
            </a:r>
            <a:r>
              <a:rPr lang="en-US" b="1" i="1" dirty="0" smtClean="0">
                <a:latin typeface="TimesTen-Italic"/>
              </a:rPr>
              <a:t>, </a:t>
            </a:r>
            <a:r>
              <a:rPr lang="ar-EG" b="1" i="1" dirty="0" smtClean="0">
                <a:latin typeface="TimesTen-Italic"/>
              </a:rPr>
              <a:t>3</a:t>
            </a:r>
            <a:r>
              <a:rPr lang="en-US" b="1" i="1" dirty="0" smtClean="0">
                <a:latin typeface="TimesTen-Italic"/>
              </a:rPr>
              <a:t>)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0074" y="3556696"/>
            <a:ext cx="3333750" cy="571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99758" y="4051175"/>
            <a:ext cx="40703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</a:t>
            </a:r>
            <a:r>
              <a:rPr lang="en-US" b="1" i="1" baseline="-25000" dirty="0" smtClean="0">
                <a:latin typeface="TimesTen-Italic"/>
              </a:rPr>
              <a:t>4</a:t>
            </a:r>
            <a:r>
              <a:rPr lang="en-US" b="1" i="1" dirty="0" smtClean="0">
                <a:latin typeface="TimesTen-Italic"/>
              </a:rPr>
              <a:t> (p, q) =  |0 - </a:t>
            </a:r>
            <a:r>
              <a:rPr lang="ar-EG" b="1" i="1" dirty="0" smtClean="0">
                <a:latin typeface="TimesTen-Italic"/>
              </a:rPr>
              <a:t>3</a:t>
            </a:r>
            <a:r>
              <a:rPr lang="en-US" b="1" i="1" dirty="0" smtClean="0">
                <a:latin typeface="TimesTen-Italic"/>
              </a:rPr>
              <a:t>| </a:t>
            </a:r>
            <a:r>
              <a:rPr lang="en-US" b="1" i="1" dirty="0" smtClean="0">
                <a:latin typeface="TimesTen-Italic"/>
              </a:rPr>
              <a:t>+ |</a:t>
            </a:r>
            <a:r>
              <a:rPr lang="en-US" b="1" i="1" dirty="0" smtClean="0">
                <a:latin typeface="TimesTen-Italic"/>
              </a:rPr>
              <a:t>0-</a:t>
            </a:r>
            <a:r>
              <a:rPr lang="ar-EG" b="1" i="1" dirty="0" smtClean="0">
                <a:latin typeface="TimesTen-Italic"/>
              </a:rPr>
              <a:t>3</a:t>
            </a:r>
            <a:r>
              <a:rPr lang="en-US" b="1" i="1" dirty="0" smtClean="0">
                <a:latin typeface="TimesTen-Italic"/>
              </a:rPr>
              <a:t>| </a:t>
            </a:r>
            <a:r>
              <a:rPr lang="en-US" b="1" i="1" dirty="0" smtClean="0">
                <a:latin typeface="TimesTen-Italic"/>
              </a:rPr>
              <a:t>= </a:t>
            </a:r>
            <a:r>
              <a:rPr lang="ar-EG" b="1" i="1" dirty="0" smtClean="0">
                <a:solidFill>
                  <a:srgbClr val="FF0000"/>
                </a:solidFill>
                <a:latin typeface="TimesTen-Italic"/>
              </a:rPr>
              <a:t>6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 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Units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5167" y="4674235"/>
            <a:ext cx="3819525" cy="55245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1675976" y="5285024"/>
            <a:ext cx="4700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</a:t>
            </a:r>
            <a:r>
              <a:rPr lang="en-US" b="1" i="1" baseline="-25000" dirty="0" smtClean="0">
                <a:latin typeface="TimesTen-Italic"/>
              </a:rPr>
              <a:t>8</a:t>
            </a:r>
            <a:r>
              <a:rPr lang="en-US" b="1" i="1" dirty="0" smtClean="0">
                <a:latin typeface="TimesTen-Italic"/>
              </a:rPr>
              <a:t> (p, q) =  max (|0 - </a:t>
            </a:r>
            <a:r>
              <a:rPr lang="ar-EG" b="1" i="1" dirty="0" smtClean="0">
                <a:latin typeface="TimesTen-Italic"/>
              </a:rPr>
              <a:t>3</a:t>
            </a:r>
            <a:r>
              <a:rPr lang="en-US" b="1" i="1" dirty="0" smtClean="0">
                <a:latin typeface="TimesTen-Italic"/>
              </a:rPr>
              <a:t>| </a:t>
            </a:r>
            <a:r>
              <a:rPr lang="en-US" b="1" i="1" dirty="0" smtClean="0">
                <a:latin typeface="TimesTen-Italic"/>
              </a:rPr>
              <a:t>, |</a:t>
            </a:r>
            <a:r>
              <a:rPr lang="en-US" b="1" i="1" dirty="0" smtClean="0">
                <a:latin typeface="TimesTen-Italic"/>
              </a:rPr>
              <a:t>0-</a:t>
            </a:r>
            <a:r>
              <a:rPr lang="ar-EG" b="1" i="1" dirty="0" smtClean="0">
                <a:latin typeface="TimesTen-Italic"/>
              </a:rPr>
              <a:t>3</a:t>
            </a:r>
            <a:r>
              <a:rPr lang="en-US" b="1" i="1" dirty="0" smtClean="0">
                <a:latin typeface="TimesTen-Italic"/>
              </a:rPr>
              <a:t>| </a:t>
            </a:r>
            <a:r>
              <a:rPr lang="en-US" b="1" i="1" dirty="0" smtClean="0">
                <a:latin typeface="TimesTen-Italic"/>
              </a:rPr>
              <a:t>) = </a:t>
            </a:r>
            <a:r>
              <a:rPr lang="ar-EG" b="1" i="1" dirty="0" smtClean="0">
                <a:solidFill>
                  <a:srgbClr val="FF0000"/>
                </a:solidFill>
                <a:latin typeface="TimesTen-Italic"/>
              </a:rPr>
              <a:t>3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 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Units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1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m-distance depends on the path values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47157" y="4679329"/>
            <a:ext cx="7440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>
                <a:solidFill>
                  <a:srgbClr val="FF0000"/>
                </a:solidFill>
                <a:latin typeface="TimesTen-Italic"/>
              </a:rPr>
              <a:t>Question :</a:t>
            </a:r>
            <a:r>
              <a:rPr lang="en-US" b="1" i="1" dirty="0">
                <a:latin typeface="TimesTen-Italic"/>
              </a:rPr>
              <a:t> Why we can’t go from 2 to 6 since it is in the V set !!!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5295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</a:t>
            </a:r>
            <a:r>
              <a:rPr lang="en-US" b="1" dirty="0" smtClean="0">
                <a:latin typeface="TimesTen-Roman"/>
              </a:rPr>
              <a:t>3}</a:t>
            </a:r>
            <a:endParaRPr lang="en-US" b="1" dirty="0">
              <a:latin typeface="TimesTen-Roman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65770" y="1947800"/>
            <a:ext cx="464331" cy="42691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993874" y="2595779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9651465" y="3181056"/>
            <a:ext cx="0" cy="375641"/>
          </a:xfrm>
          <a:prstGeom prst="line">
            <a:avLst/>
          </a:prstGeom>
          <a:ln w="38100"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9447961" y="320860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X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 flipH="1">
            <a:off x="9146275" y="3115880"/>
            <a:ext cx="424716" cy="993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487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m-distance depends on the path values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614520" y="4520953"/>
            <a:ext cx="6058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 shorts path between p and q = 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5 Units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721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</a:t>
            </a:r>
            <a:r>
              <a:rPr lang="en-US" b="1" dirty="0" smtClean="0">
                <a:latin typeface="TimesTen-Roman"/>
              </a:rPr>
              <a:t>3, 6}</a:t>
            </a:r>
            <a:endParaRPr lang="en-US" b="1" dirty="0">
              <a:latin typeface="TimesTen-Roman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65770" y="1947800"/>
            <a:ext cx="464331" cy="42691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993874" y="2595779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9721116" y="3262590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9146275" y="3115880"/>
            <a:ext cx="424716" cy="993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776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D4-path between q and p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18787" y="4732452"/>
            <a:ext cx="6718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no path between p and q dose not exist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439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</a:t>
            </a:r>
            <a:r>
              <a:rPr lang="en-US" b="1" dirty="0">
                <a:latin typeface="TimesTen-Roman"/>
              </a:rPr>
              <a:t>{2, 3, 6}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906558" y="5731724"/>
            <a:ext cx="79561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Note that the </a:t>
            </a:r>
            <a:r>
              <a:rPr lang="en-US" b="1" i="1" dirty="0"/>
              <a:t>D</a:t>
            </a:r>
            <a:r>
              <a:rPr lang="en-US" b="1" dirty="0"/>
              <a:t>4 and </a:t>
            </a:r>
            <a:r>
              <a:rPr lang="en-US" b="1" i="1" dirty="0"/>
              <a:t>D</a:t>
            </a:r>
            <a:r>
              <a:rPr lang="en-US" b="1" dirty="0"/>
              <a:t>8 distances between </a:t>
            </a:r>
            <a:r>
              <a:rPr lang="en-US" b="1" i="1" dirty="0"/>
              <a:t>p </a:t>
            </a:r>
            <a:r>
              <a:rPr lang="en-US" b="1" dirty="0"/>
              <a:t>and </a:t>
            </a:r>
            <a:r>
              <a:rPr lang="en-US" b="1" i="1" dirty="0"/>
              <a:t>q </a:t>
            </a:r>
            <a:r>
              <a:rPr lang="en-US" b="1" dirty="0"/>
              <a:t>are independent of any paths</a:t>
            </a:r>
          </a:p>
        </p:txBody>
      </p:sp>
    </p:spTree>
    <p:extLst>
      <p:ext uri="{BB962C8B-B14F-4D97-AF65-F5344CB8AC3E}">
        <p14:creationId xmlns:p14="http://schemas.microsoft.com/office/powerpoint/2010/main" val="241527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D8-path between q and p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18787" y="4732452"/>
            <a:ext cx="64748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more than one path between p and q,</a:t>
            </a:r>
          </a:p>
          <a:p>
            <a:r>
              <a:rPr lang="en-US" b="1" i="1" dirty="0">
                <a:latin typeface="TimesTen-Italic"/>
              </a:rPr>
              <a:t>	</a:t>
            </a:r>
            <a:r>
              <a:rPr lang="en-US" b="1" i="1" dirty="0" smtClean="0">
                <a:latin typeface="TimesTen-Italic"/>
              </a:rPr>
              <a:t>      So we choose the shorts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721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</a:t>
            </a:r>
            <a:r>
              <a:rPr lang="en-US" b="1" dirty="0" smtClean="0">
                <a:latin typeface="TimesTen-Roman"/>
              </a:rPr>
              <a:t>3, 6}</a:t>
            </a:r>
            <a:endParaRPr lang="en-US" b="1" dirty="0">
              <a:latin typeface="TimesTen-Roman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365770" y="1907915"/>
            <a:ext cx="428034" cy="368357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9102934" y="2532891"/>
            <a:ext cx="468057" cy="469954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12" idx="0"/>
          </p:cNvCxnSpPr>
          <p:nvPr/>
        </p:nvCxnSpPr>
        <p:spPr>
          <a:xfrm>
            <a:off x="9721116" y="3225056"/>
            <a:ext cx="0" cy="365315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311420" y="2082993"/>
            <a:ext cx="428034" cy="368357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93804" y="2738233"/>
            <a:ext cx="0" cy="409009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9072330" y="3267948"/>
            <a:ext cx="428034" cy="368357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8176881" y="2156860"/>
            <a:ext cx="478291" cy="448092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9187216" y="2386353"/>
            <a:ext cx="449534" cy="1162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 flipV="1">
            <a:off x="9863398" y="2421924"/>
            <a:ext cx="3061" cy="596716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 flipV="1">
            <a:off x="9860337" y="3080902"/>
            <a:ext cx="3061" cy="596716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 flipV="1">
            <a:off x="7443083" y="2116222"/>
            <a:ext cx="633170" cy="2907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7745313" y="2026411"/>
            <a:ext cx="431033" cy="19658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935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m-distance depends on the path values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18787" y="4732452"/>
            <a:ext cx="80522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no path between p and q since 6 is not in the V set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439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3}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65770" y="1947800"/>
            <a:ext cx="464331" cy="42691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993874" y="2595779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9146275" y="3115880"/>
            <a:ext cx="424716" cy="993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37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 find the relationship between p and q 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</a:t>
            </a:r>
            <a:r>
              <a:rPr lang="en-US" dirty="0" smtClean="0"/>
              <a:t>4-adjacency a 4-path </a:t>
            </a:r>
          </a:p>
          <a:p>
            <a:r>
              <a:rPr lang="en-US" dirty="0" smtClean="0"/>
              <a:t>• </a:t>
            </a:r>
            <a:r>
              <a:rPr lang="en-US" dirty="0"/>
              <a:t>8-adjacency a 8-path </a:t>
            </a:r>
          </a:p>
          <a:p>
            <a:r>
              <a:rPr lang="en-US" dirty="0"/>
              <a:t>• 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830" y="1896411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67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</a:t>
            </a:r>
            <a:r>
              <a:rPr lang="en-US" b="1" dirty="0" smtClean="0"/>
              <a:t>4-adjacency a 4-path </a:t>
            </a:r>
          </a:p>
          <a:p>
            <a:r>
              <a:rPr lang="en-US" dirty="0" smtClean="0"/>
              <a:t>• </a:t>
            </a:r>
            <a:r>
              <a:rPr lang="en-US" dirty="0"/>
              <a:t>8-adjacency a 8-path </a:t>
            </a:r>
          </a:p>
          <a:p>
            <a:r>
              <a:rPr lang="en-US" dirty="0"/>
              <a:t>• 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5976" y="5784803"/>
            <a:ext cx="632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no path between p and q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7132830" y="1896411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66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4-adjacency a 4-path </a:t>
            </a:r>
          </a:p>
          <a:p>
            <a:r>
              <a:rPr lang="en-US" b="1" dirty="0" smtClean="0"/>
              <a:t>• </a:t>
            </a:r>
            <a:r>
              <a:rPr lang="en-US" b="1" dirty="0"/>
              <a:t>8-adjacency a 8-path </a:t>
            </a:r>
          </a:p>
          <a:p>
            <a:r>
              <a:rPr lang="en-US" dirty="0"/>
              <a:t>• 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5976" y="5784803"/>
            <a:ext cx="632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are many 8-path between p and q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6786531" y="2721682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4-adjacency a 4-path </a:t>
            </a:r>
          </a:p>
          <a:p>
            <a:r>
              <a:rPr lang="en-US" b="1" dirty="0" smtClean="0"/>
              <a:t>• </a:t>
            </a:r>
            <a:r>
              <a:rPr lang="en-US" dirty="0"/>
              <a:t>8-adjacency a 8-path </a:t>
            </a:r>
          </a:p>
          <a:p>
            <a:r>
              <a:rPr lang="en-US" dirty="0"/>
              <a:t>• </a:t>
            </a:r>
            <a:r>
              <a:rPr lang="en-US" b="1" dirty="0"/>
              <a:t>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5976" y="5784803"/>
            <a:ext cx="632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only m-path between p and q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6786531" y="2721682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19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1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7981</TotalTime>
  <Words>1981</Words>
  <Application>Microsoft Office PowerPoint</Application>
  <PresentationFormat>Widescreen</PresentationFormat>
  <Paragraphs>588</Paragraphs>
  <Slides>44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Arial</vt:lpstr>
      <vt:lpstr>Blackadder ITC</vt:lpstr>
      <vt:lpstr>Calibri</vt:lpstr>
      <vt:lpstr>Calibri Light</vt:lpstr>
      <vt:lpstr>Optr2k</vt:lpstr>
      <vt:lpstr>Roboto Light</vt:lpstr>
      <vt:lpstr>Symbol</vt:lpstr>
      <vt:lpstr>Times New Roman</vt:lpstr>
      <vt:lpstr>TimesTen-Italic</vt:lpstr>
      <vt:lpstr>TimesTen-Roman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297</cp:revision>
  <dcterms:created xsi:type="dcterms:W3CDTF">2023-04-29T09:08:23Z</dcterms:created>
  <dcterms:modified xsi:type="dcterms:W3CDTF">2025-02-18T19:29:14Z</dcterms:modified>
</cp:coreProperties>
</file>