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326" r:id="rId2"/>
    <p:sldId id="339" r:id="rId3"/>
    <p:sldId id="344" r:id="rId4"/>
    <p:sldId id="345" r:id="rId5"/>
    <p:sldId id="346" r:id="rId6"/>
    <p:sldId id="347" r:id="rId7"/>
    <p:sldId id="348" r:id="rId8"/>
    <p:sldId id="349" r:id="rId9"/>
    <p:sldId id="350" r:id="rId10"/>
    <p:sldId id="351" r:id="rId11"/>
    <p:sldId id="352" r:id="rId12"/>
    <p:sldId id="353" r:id="rId13"/>
    <p:sldId id="354" r:id="rId14"/>
    <p:sldId id="355" r:id="rId15"/>
    <p:sldId id="356" r:id="rId16"/>
    <p:sldId id="357" r:id="rId17"/>
    <p:sldId id="358" r:id="rId18"/>
    <p:sldId id="359" r:id="rId19"/>
    <p:sldId id="360" r:id="rId20"/>
    <p:sldId id="361" r:id="rId21"/>
    <p:sldId id="362" r:id="rId22"/>
    <p:sldId id="363" r:id="rId23"/>
    <p:sldId id="364" r:id="rId24"/>
    <p:sldId id="365" r:id="rId25"/>
    <p:sldId id="366" r:id="rId26"/>
    <p:sldId id="367" r:id="rId27"/>
    <p:sldId id="368" r:id="rId28"/>
    <p:sldId id="369" r:id="rId29"/>
    <p:sldId id="370" r:id="rId30"/>
    <p:sldId id="371" r:id="rId31"/>
    <p:sldId id="372" r:id="rId32"/>
    <p:sldId id="373" r:id="rId33"/>
    <p:sldId id="374" r:id="rId34"/>
    <p:sldId id="375" r:id="rId35"/>
    <p:sldId id="376" r:id="rId36"/>
    <p:sldId id="377" r:id="rId37"/>
    <p:sldId id="378" r:id="rId38"/>
    <p:sldId id="343"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6" d="100"/>
          <a:sy n="86" d="100"/>
        </p:scale>
        <p:origin x="562" y="346"/>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7/28/2023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dirty="0"/>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40194442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38</a:t>
            </a:fld>
            <a:endParaRPr lang="en-US" dirty="0"/>
          </a:p>
        </p:txBody>
      </p:sp>
    </p:spTree>
    <p:extLst>
      <p:ext uri="{BB962C8B-B14F-4D97-AF65-F5344CB8AC3E}">
        <p14:creationId xmlns:p14="http://schemas.microsoft.com/office/powerpoint/2010/main" val="3594594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F7138-254B-03A2-AC84-0D34233F3C7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D55188D-2AA0-D079-78FA-6848836B9E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3E1DF37-B6E3-2663-C86C-D80EE008765D}"/>
              </a:ext>
            </a:extLst>
          </p:cNvPr>
          <p:cNvSpPr>
            <a:spLocks noGrp="1"/>
          </p:cNvSpPr>
          <p:nvPr>
            <p:ph type="dt" sz="half" idx="10"/>
          </p:nvPr>
        </p:nvSpPr>
        <p:spPr/>
        <p:txBody>
          <a:bodyPr/>
          <a:lstStyle/>
          <a:p>
            <a:fld id="{E26C1DE1-F788-4A47-A078-3F22CCFC4808}" type="datetimeFigureOut">
              <a:rPr lang="en-US" smtClean="0"/>
              <a:t>7/28/2023</a:t>
            </a:fld>
            <a:endParaRPr lang="en-US" dirty="0"/>
          </a:p>
        </p:txBody>
      </p:sp>
      <p:sp>
        <p:nvSpPr>
          <p:cNvPr id="5" name="Footer Placeholder 4">
            <a:extLst>
              <a:ext uri="{FF2B5EF4-FFF2-40B4-BE49-F238E27FC236}">
                <a16:creationId xmlns:a16="http://schemas.microsoft.com/office/drawing/2014/main" id="{ADAF4065-6F93-97F5-DF0B-EBB103797A1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1298699-AD28-2842-540B-CF143AB058BB}"/>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313580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65CCB-28FB-EC80-5DAF-297C3C430F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3A1C23A-29A1-28D4-766D-4E5B8901BA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D0A7FF-38AB-ED1C-3281-C422729ACBF1}"/>
              </a:ext>
            </a:extLst>
          </p:cNvPr>
          <p:cNvSpPr>
            <a:spLocks noGrp="1"/>
          </p:cNvSpPr>
          <p:nvPr>
            <p:ph type="dt" sz="half" idx="10"/>
          </p:nvPr>
        </p:nvSpPr>
        <p:spPr/>
        <p:txBody>
          <a:bodyPr/>
          <a:lstStyle/>
          <a:p>
            <a:fld id="{E26C1DE1-F788-4A47-A078-3F22CCFC4808}" type="datetimeFigureOut">
              <a:rPr lang="en-US" smtClean="0"/>
              <a:t>7/28/2023</a:t>
            </a:fld>
            <a:endParaRPr lang="en-US" dirty="0"/>
          </a:p>
        </p:txBody>
      </p:sp>
      <p:sp>
        <p:nvSpPr>
          <p:cNvPr id="5" name="Footer Placeholder 4">
            <a:extLst>
              <a:ext uri="{FF2B5EF4-FFF2-40B4-BE49-F238E27FC236}">
                <a16:creationId xmlns:a16="http://schemas.microsoft.com/office/drawing/2014/main" id="{9EB63074-9929-AFE8-404D-4E879ECE001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21410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92DFE-7A5D-6DE2-3186-8A2E98956C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9539AD-EA57-FDBF-C916-FF3FB4BB5E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7DAEDA-850F-588D-93BF-C5C28C3B71F2}"/>
              </a:ext>
            </a:extLst>
          </p:cNvPr>
          <p:cNvSpPr>
            <a:spLocks noGrp="1"/>
          </p:cNvSpPr>
          <p:nvPr>
            <p:ph type="dt" sz="half" idx="10"/>
          </p:nvPr>
        </p:nvSpPr>
        <p:spPr/>
        <p:txBody>
          <a:bodyPr/>
          <a:lstStyle/>
          <a:p>
            <a:fld id="{E26C1DE1-F788-4A47-A078-3F22CCFC4808}" type="datetimeFigureOut">
              <a:rPr lang="en-US" smtClean="0"/>
              <a:t>7/28/2023</a:t>
            </a:fld>
            <a:endParaRPr lang="en-US" dirty="0"/>
          </a:p>
        </p:txBody>
      </p:sp>
      <p:sp>
        <p:nvSpPr>
          <p:cNvPr id="5" name="Footer Placeholder 4">
            <a:extLst>
              <a:ext uri="{FF2B5EF4-FFF2-40B4-BE49-F238E27FC236}">
                <a16:creationId xmlns:a16="http://schemas.microsoft.com/office/drawing/2014/main" id="{1A8AD32A-E6CD-E882-EC6B-6DD2087D16C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B08AFBC-4E54-15EC-6B6E-DD942AE41958}"/>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1155656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BC706-7A20-6F50-E052-72A72D5A68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B89287D-EAAB-35CE-E116-F0EC42E1C0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19B11F-173E-2134-C537-85DB116B75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C2029A-0961-9369-0827-6120665345B0}"/>
              </a:ext>
            </a:extLst>
          </p:cNvPr>
          <p:cNvSpPr>
            <a:spLocks noGrp="1"/>
          </p:cNvSpPr>
          <p:nvPr>
            <p:ph type="dt" sz="half" idx="10"/>
          </p:nvPr>
        </p:nvSpPr>
        <p:spPr/>
        <p:txBody>
          <a:bodyPr/>
          <a:lstStyle/>
          <a:p>
            <a:fld id="{E26C1DE1-F788-4A47-A078-3F22CCFC4808}" type="datetimeFigureOut">
              <a:rPr lang="en-US" smtClean="0"/>
              <a:t>7/28/2023</a:t>
            </a:fld>
            <a:endParaRPr lang="en-US" dirty="0"/>
          </a:p>
        </p:txBody>
      </p:sp>
      <p:sp>
        <p:nvSpPr>
          <p:cNvPr id="6" name="Footer Placeholder 5">
            <a:extLst>
              <a:ext uri="{FF2B5EF4-FFF2-40B4-BE49-F238E27FC236}">
                <a16:creationId xmlns:a16="http://schemas.microsoft.com/office/drawing/2014/main" id="{E53E848C-7418-472B-B905-3B7F64C080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22910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020DC-31D2-488E-FD77-91E490BC43E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1A5C1FE-917C-C78F-D4B8-F921EC426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8A4991-9EFF-C0C6-C9C2-123B21B2CF1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9D5E783-E000-971F-2F50-54FE454847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00A0FA-21AC-2E2F-5B52-80ACD8C3F9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6AE67B-BB3D-A781-BF77-D44333E804E0}"/>
              </a:ext>
            </a:extLst>
          </p:cNvPr>
          <p:cNvSpPr>
            <a:spLocks noGrp="1"/>
          </p:cNvSpPr>
          <p:nvPr>
            <p:ph type="dt" sz="half" idx="10"/>
          </p:nvPr>
        </p:nvSpPr>
        <p:spPr/>
        <p:txBody>
          <a:bodyPr/>
          <a:lstStyle/>
          <a:p>
            <a:fld id="{E26C1DE1-F788-4A47-A078-3F22CCFC4808}" type="datetimeFigureOut">
              <a:rPr lang="en-US" smtClean="0"/>
              <a:t>7/28/2023</a:t>
            </a:fld>
            <a:endParaRPr lang="en-US" dirty="0"/>
          </a:p>
        </p:txBody>
      </p:sp>
      <p:sp>
        <p:nvSpPr>
          <p:cNvPr id="8" name="Footer Placeholder 7">
            <a:extLst>
              <a:ext uri="{FF2B5EF4-FFF2-40B4-BE49-F238E27FC236}">
                <a16:creationId xmlns:a16="http://schemas.microsoft.com/office/drawing/2014/main" id="{541C8AB9-3E01-4A4C-94EC-EA41E93ADA42}"/>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251652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58C63-3B56-16B3-B06F-1A2A635DB8A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2467AF3-735F-4812-E964-C9ED4362778C}"/>
              </a:ext>
            </a:extLst>
          </p:cNvPr>
          <p:cNvSpPr>
            <a:spLocks noGrp="1"/>
          </p:cNvSpPr>
          <p:nvPr>
            <p:ph type="dt" sz="half" idx="10"/>
          </p:nvPr>
        </p:nvSpPr>
        <p:spPr/>
        <p:txBody>
          <a:bodyPr/>
          <a:lstStyle/>
          <a:p>
            <a:fld id="{E26C1DE1-F788-4A47-A078-3F22CCFC4808}" type="datetimeFigureOut">
              <a:rPr lang="en-US" smtClean="0"/>
              <a:t>7/28/2023</a:t>
            </a:fld>
            <a:endParaRPr lang="en-US" dirty="0"/>
          </a:p>
        </p:txBody>
      </p:sp>
      <p:sp>
        <p:nvSpPr>
          <p:cNvPr id="4" name="Footer Placeholder 3">
            <a:extLst>
              <a:ext uri="{FF2B5EF4-FFF2-40B4-BE49-F238E27FC236}">
                <a16:creationId xmlns:a16="http://schemas.microsoft.com/office/drawing/2014/main" id="{D148FB88-B77F-15D4-2A13-D61F740B0C88}"/>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761468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4AA5A7-2026-3286-5987-87029BB560F0}"/>
              </a:ext>
            </a:extLst>
          </p:cNvPr>
          <p:cNvSpPr>
            <a:spLocks noGrp="1"/>
          </p:cNvSpPr>
          <p:nvPr>
            <p:ph type="dt" sz="half" idx="10"/>
          </p:nvPr>
        </p:nvSpPr>
        <p:spPr/>
        <p:txBody>
          <a:bodyPr/>
          <a:lstStyle/>
          <a:p>
            <a:fld id="{E26C1DE1-F788-4A47-A078-3F22CCFC4808}" type="datetimeFigureOut">
              <a:rPr lang="en-US" smtClean="0"/>
              <a:t>7/28/2023</a:t>
            </a:fld>
            <a:endParaRPr lang="en-US" dirty="0"/>
          </a:p>
        </p:txBody>
      </p:sp>
      <p:sp>
        <p:nvSpPr>
          <p:cNvPr id="3" name="Footer Placeholder 2">
            <a:extLst>
              <a:ext uri="{FF2B5EF4-FFF2-40B4-BE49-F238E27FC236}">
                <a16:creationId xmlns:a16="http://schemas.microsoft.com/office/drawing/2014/main" id="{AE831B36-9A8B-1B0E-0934-433D80179FC8}"/>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111295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7E44-7E1C-8288-3002-0D60327E49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C9A88A8-1CF6-5E2F-6D43-1C938C913A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386C-687E-B6B3-30EE-76274F2F9B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8F930-7EFF-71BE-EEF8-3C1195EB39EE}"/>
              </a:ext>
            </a:extLst>
          </p:cNvPr>
          <p:cNvSpPr>
            <a:spLocks noGrp="1"/>
          </p:cNvSpPr>
          <p:nvPr>
            <p:ph type="dt" sz="half" idx="10"/>
          </p:nvPr>
        </p:nvSpPr>
        <p:spPr/>
        <p:txBody>
          <a:bodyPr/>
          <a:lstStyle/>
          <a:p>
            <a:fld id="{E26C1DE1-F788-4A47-A078-3F22CCFC4808}" type="datetimeFigureOut">
              <a:rPr lang="en-US" smtClean="0"/>
              <a:t>7/28/2023</a:t>
            </a:fld>
            <a:endParaRPr lang="en-US" dirty="0"/>
          </a:p>
        </p:txBody>
      </p:sp>
      <p:sp>
        <p:nvSpPr>
          <p:cNvPr id="6" name="Footer Placeholder 5">
            <a:extLst>
              <a:ext uri="{FF2B5EF4-FFF2-40B4-BE49-F238E27FC236}">
                <a16:creationId xmlns:a16="http://schemas.microsoft.com/office/drawing/2014/main" id="{0B8DEF70-DC42-B539-3FBE-5C0B5653EA2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487651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01322-F317-7CF1-4D8B-7345F6D42B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68B439-185F-5131-CA5C-C18568C798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A9F8AB33-189C-BF1E-1C8D-3F38DD0F7C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7E170-2D38-B8F3-7135-754C7A3A4C00}"/>
              </a:ext>
            </a:extLst>
          </p:cNvPr>
          <p:cNvSpPr>
            <a:spLocks noGrp="1"/>
          </p:cNvSpPr>
          <p:nvPr>
            <p:ph type="dt" sz="half" idx="10"/>
          </p:nvPr>
        </p:nvSpPr>
        <p:spPr/>
        <p:txBody>
          <a:bodyPr/>
          <a:lstStyle/>
          <a:p>
            <a:fld id="{E26C1DE1-F788-4A47-A078-3F22CCFC4808}" type="datetimeFigureOut">
              <a:rPr lang="en-US" smtClean="0"/>
              <a:t>7/28/2023</a:t>
            </a:fld>
            <a:endParaRPr lang="en-US" dirty="0"/>
          </a:p>
        </p:txBody>
      </p:sp>
      <p:sp>
        <p:nvSpPr>
          <p:cNvPr id="6" name="Footer Placeholder 5">
            <a:extLst>
              <a:ext uri="{FF2B5EF4-FFF2-40B4-BE49-F238E27FC236}">
                <a16:creationId xmlns:a16="http://schemas.microsoft.com/office/drawing/2014/main" id="{BE377722-3C43-7F59-E8C3-96E829FD33B8}"/>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30568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ECEE-381E-DDA3-5207-DB84C8A234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214E84-FA20-6475-E1C5-51DDEBAF50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489B02-DF96-DD1C-422D-6118EBDACFE5}"/>
              </a:ext>
            </a:extLst>
          </p:cNvPr>
          <p:cNvSpPr>
            <a:spLocks noGrp="1"/>
          </p:cNvSpPr>
          <p:nvPr>
            <p:ph type="dt" sz="half" idx="10"/>
          </p:nvPr>
        </p:nvSpPr>
        <p:spPr/>
        <p:txBody>
          <a:bodyPr/>
          <a:lstStyle/>
          <a:p>
            <a:fld id="{E26C1DE1-F788-4A47-A078-3F22CCFC4808}" type="datetimeFigureOut">
              <a:rPr lang="en-US" smtClean="0"/>
              <a:t>7/28/2023</a:t>
            </a:fld>
            <a:endParaRPr lang="en-US" dirty="0"/>
          </a:p>
        </p:txBody>
      </p:sp>
      <p:sp>
        <p:nvSpPr>
          <p:cNvPr id="5" name="Footer Placeholder 4">
            <a:extLst>
              <a:ext uri="{FF2B5EF4-FFF2-40B4-BE49-F238E27FC236}">
                <a16:creationId xmlns:a16="http://schemas.microsoft.com/office/drawing/2014/main" id="{89797C8B-C91E-1F22-39B8-AF0593304D3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2897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8AC318-5AED-80AC-B163-A1361C86D28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3780B-AB1E-94A9-4D17-D64AC0AC91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5CFAA-59E4-A075-092E-4AED3DD01DC0}"/>
              </a:ext>
            </a:extLst>
          </p:cNvPr>
          <p:cNvSpPr>
            <a:spLocks noGrp="1"/>
          </p:cNvSpPr>
          <p:nvPr>
            <p:ph type="dt" sz="half" idx="10"/>
          </p:nvPr>
        </p:nvSpPr>
        <p:spPr/>
        <p:txBody>
          <a:bodyPr/>
          <a:lstStyle/>
          <a:p>
            <a:fld id="{E26C1DE1-F788-4A47-A078-3F22CCFC4808}" type="datetimeFigureOut">
              <a:rPr lang="en-US" smtClean="0"/>
              <a:t>7/28/2023</a:t>
            </a:fld>
            <a:endParaRPr lang="en-US" dirty="0"/>
          </a:p>
        </p:txBody>
      </p:sp>
      <p:sp>
        <p:nvSpPr>
          <p:cNvPr id="5" name="Footer Placeholder 4">
            <a:extLst>
              <a:ext uri="{FF2B5EF4-FFF2-40B4-BE49-F238E27FC236}">
                <a16:creationId xmlns:a16="http://schemas.microsoft.com/office/drawing/2014/main" id="{7A17A9B4-30AB-4ED2-5AF3-B1607E11BA7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32439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47611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31468C-B3FE-244F-D0B1-A2E6763AFD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3A040E6-62F0-5E81-0E0E-A3C209A10F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EAF44D-85B1-9E18-F661-5AA6669DB2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C1DE1-F788-4A47-A078-3F22CCFC4808}" type="datetimeFigureOut">
              <a:rPr lang="en-US" smtClean="0"/>
              <a:t>7/28/2023</a:t>
            </a:fld>
            <a:endParaRPr lang="en-US" dirty="0"/>
          </a:p>
        </p:txBody>
      </p:sp>
      <p:sp>
        <p:nvSpPr>
          <p:cNvPr id="5" name="Footer Placeholder 4">
            <a:extLst>
              <a:ext uri="{FF2B5EF4-FFF2-40B4-BE49-F238E27FC236}">
                <a16:creationId xmlns:a16="http://schemas.microsoft.com/office/drawing/2014/main" id="{42F22B4B-93A8-F58A-C306-7292BBBF45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B51005A2-D15A-F3ED-633F-95FE9D06D3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dirty="0"/>
          </a:p>
        </p:txBody>
      </p:sp>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jpe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26.jpe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sv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25056" y="-121107"/>
            <a:ext cx="6117514" cy="3744684"/>
          </a:xfrm>
        </p:spPr>
      </p:pic>
      <p:sp>
        <p:nvSpPr>
          <p:cNvPr id="9" name="TextBox 8">
            <a:extLst>
              <a:ext uri="{FF2B5EF4-FFF2-40B4-BE49-F238E27FC236}">
                <a16:creationId xmlns:a16="http://schemas.microsoft.com/office/drawing/2014/main" id="{25760A6C-566F-B7E3-1EEE-CB29F0CF0113}"/>
              </a:ext>
            </a:extLst>
          </p:cNvPr>
          <p:cNvSpPr txBox="1"/>
          <p:nvPr/>
        </p:nvSpPr>
        <p:spPr>
          <a:xfrm>
            <a:off x="2701395" y="3132902"/>
            <a:ext cx="8795188" cy="569387"/>
          </a:xfrm>
          <a:prstGeom prst="rect">
            <a:avLst/>
          </a:prstGeom>
          <a:noFill/>
        </p:spPr>
        <p:txBody>
          <a:bodyPr wrap="square" rtlCol="0">
            <a:spAutoFit/>
          </a:bodyPr>
          <a:lstStyle/>
          <a:p>
            <a:r>
              <a:rPr lang="en-US" sz="31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0" y="4689763"/>
            <a:ext cx="6374168" cy="52322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Lecture 8: Securing your infrastructure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2701395" y="3629551"/>
            <a:ext cx="5867402" cy="523220"/>
          </a:xfrm>
          <a:prstGeom prst="rect">
            <a:avLst/>
          </a:prstGeom>
          <a:noFill/>
        </p:spPr>
        <p:txBody>
          <a:bodyPr wrap="square" rtlCol="0">
            <a:spAutoFit/>
          </a:bodyPr>
          <a:lstStyle/>
          <a:p>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Dr. Ibrahim Gomaa</a:t>
            </a:r>
          </a:p>
        </p:txBody>
      </p:sp>
      <p:pic>
        <p:nvPicPr>
          <p:cNvPr id="4" name="Picture 3">
            <a:extLst>
              <a:ext uri="{FF2B5EF4-FFF2-40B4-BE49-F238E27FC236}">
                <a16:creationId xmlns:a16="http://schemas.microsoft.com/office/drawing/2014/main" id="{2441A87E-63B3-89C4-C91E-4999ECEFC6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82629" y="-551785"/>
            <a:ext cx="2704571" cy="2704571"/>
          </a:xfrm>
          <a:prstGeom prst="rect">
            <a:avLst/>
          </a:prstGeom>
        </p:spPr>
      </p:pic>
      <p:pic>
        <p:nvPicPr>
          <p:cNvPr id="7" name="Picture 6">
            <a:extLst>
              <a:ext uri="{FF2B5EF4-FFF2-40B4-BE49-F238E27FC236}">
                <a16:creationId xmlns:a16="http://schemas.microsoft.com/office/drawing/2014/main" id="{E5E2D01B-0E78-027F-160A-F532D98C46A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056" y="4910013"/>
            <a:ext cx="3798791" cy="2708741"/>
          </a:xfrm>
          <a:prstGeom prst="rect">
            <a:avLst/>
          </a:prstGeom>
        </p:spPr>
      </p:pic>
      <p:pic>
        <p:nvPicPr>
          <p:cNvPr id="11" name="Picture 10">
            <a:extLst>
              <a:ext uri="{FF2B5EF4-FFF2-40B4-BE49-F238E27FC236}">
                <a16:creationId xmlns:a16="http://schemas.microsoft.com/office/drawing/2014/main" id="{3997DA2A-1886-F527-AEBC-CAB72313494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spTree>
    <p:extLst>
      <p:ext uri="{BB962C8B-B14F-4D97-AF65-F5344CB8AC3E}">
        <p14:creationId xmlns:p14="http://schemas.microsoft.com/office/powerpoint/2010/main" val="32555644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4680383" y="631060"/>
            <a:ext cx="4997017"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2863284" cy="584775"/>
          </a:xfrm>
          <a:prstGeom prst="rect">
            <a:avLst/>
          </a:prstGeom>
          <a:noFill/>
        </p:spPr>
        <p:txBody>
          <a:bodyPr wrap="none" rtlCol="0">
            <a:spAutoFit/>
          </a:bodyPr>
          <a:lstStyle/>
          <a:p>
            <a:r>
              <a:rPr lang="en-US" sz="3200" b="1" dirty="0">
                <a:solidFill>
                  <a:srgbClr val="784658"/>
                </a:solidFill>
                <a:latin typeface="Times New Roman" panose="02020603050405020304" pitchFamily="18" charset="0"/>
                <a:cs typeface="Times New Roman" panose="02020603050405020304" pitchFamily="18" charset="0"/>
              </a:rPr>
              <a:t>Course Outline</a:t>
            </a:r>
          </a:p>
        </p:txBody>
      </p:sp>
      <p:sp>
        <p:nvSpPr>
          <p:cNvPr id="3" name="Content Placeholder 2"/>
          <p:cNvSpPr>
            <a:spLocks noGrp="1"/>
          </p:cNvSpPr>
          <p:nvPr>
            <p:ph idx="1"/>
          </p:nvPr>
        </p:nvSpPr>
        <p:spPr>
          <a:xfrm>
            <a:off x="3297994" y="1046859"/>
            <a:ext cx="6013975" cy="432710"/>
          </a:xfrm>
        </p:spPr>
        <p:txBody>
          <a:bodyPr>
            <a:noAutofit/>
          </a:bodyPr>
          <a:lstStyle/>
          <a:p>
            <a:pPr marL="0" indent="0">
              <a:lnSpc>
                <a:spcPct val="100000"/>
              </a:lnSpc>
              <a:spcAft>
                <a:spcPts val="750"/>
              </a:spcAft>
              <a:buNone/>
            </a:pPr>
            <a:r>
              <a:rPr lang="en-US" b="1" dirty="0">
                <a:latin typeface="Times New Roman" panose="02020603050405020304" pitchFamily="18" charset="0"/>
                <a:cs typeface="Times New Roman" panose="02020603050405020304" pitchFamily="18" charset="0"/>
              </a:rPr>
              <a:t>Lecture 8:</a:t>
            </a:r>
            <a:r>
              <a:rPr lang="en-US" sz="20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rPr>
              <a:t>Securing your infrastructure </a:t>
            </a:r>
          </a:p>
          <a:p>
            <a:pPr marL="0" indent="0">
              <a:lnSpc>
                <a:spcPct val="100000"/>
              </a:lnSpc>
              <a:spcAft>
                <a:spcPts val="750"/>
              </a:spcAft>
              <a:buNone/>
            </a:pPr>
            <a:endParaRPr lang="en-US" dirty="0">
              <a:latin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551524" y="1499222"/>
            <a:ext cx="11623827" cy="355475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dirty="0">
                <a:latin typeface="Times New Roman" panose="02020603050405020304" pitchFamily="18" charset="0"/>
                <a:cs typeface="Times New Roman" panose="02020603050405020304" pitchFamily="18" charset="0"/>
              </a:rPr>
              <a:t>Topics</a:t>
            </a:r>
          </a:p>
          <a:p>
            <a:pPr marL="0" indent="0">
              <a:buNone/>
            </a:pPr>
            <a:endParaRPr lang="en-US" sz="2000" b="1" dirty="0">
              <a:latin typeface="Times New Roman" panose="02020603050405020304" pitchFamily="18" charset="0"/>
              <a:cs typeface="Times New Roman" panose="02020603050405020304" pitchFamily="18" charset="0"/>
            </a:endParaRPr>
          </a:p>
          <a:p>
            <a:pPr>
              <a:spcBef>
                <a:spcPts val="0"/>
              </a:spcBef>
              <a:spcAft>
                <a:spcPts val="1200"/>
              </a:spcAft>
            </a:pPr>
            <a:r>
              <a:rPr lang="en-US" sz="1800" dirty="0">
                <a:latin typeface="Times New Roman" panose="02020603050405020304" pitchFamily="18" charset="0"/>
                <a:cs typeface="Times New Roman" panose="02020603050405020304" pitchFamily="18" charset="0"/>
              </a:rPr>
              <a:t>Structure of a three-tier web application</a:t>
            </a:r>
          </a:p>
          <a:p>
            <a:pPr>
              <a:spcBef>
                <a:spcPts val="0"/>
              </a:spcBef>
              <a:spcAft>
                <a:spcPts val="1200"/>
              </a:spcAft>
            </a:pPr>
            <a:r>
              <a:rPr lang="en-US" sz="1800" dirty="0">
                <a:latin typeface="Times New Roman" panose="02020603050405020304" pitchFamily="18" charset="0"/>
                <a:cs typeface="Times New Roman" panose="02020603050405020304" pitchFamily="18" charset="0"/>
              </a:rPr>
              <a:t>Using a VPC</a:t>
            </a:r>
          </a:p>
          <a:p>
            <a:pPr>
              <a:spcBef>
                <a:spcPts val="0"/>
              </a:spcBef>
              <a:spcAft>
                <a:spcPts val="1200"/>
              </a:spcAft>
            </a:pPr>
            <a:r>
              <a:rPr lang="en-US" sz="1800" dirty="0">
                <a:latin typeface="Times New Roman" panose="02020603050405020304" pitchFamily="18" charset="0"/>
                <a:cs typeface="Times New Roman" panose="02020603050405020304" pitchFamily="18" charset="0"/>
              </a:rPr>
              <a:t>Setting up public and private subnets and internet protocols</a:t>
            </a:r>
          </a:p>
          <a:p>
            <a:pPr>
              <a:spcBef>
                <a:spcPts val="0"/>
              </a:spcBef>
              <a:spcAft>
                <a:spcPts val="1200"/>
              </a:spcAft>
            </a:pPr>
            <a:r>
              <a:rPr lang="en-US" sz="1800" dirty="0">
                <a:latin typeface="Times New Roman" panose="02020603050405020304" pitchFamily="18" charset="0"/>
                <a:cs typeface="Times New Roman" panose="02020603050405020304" pitchFamily="18" charset="0"/>
              </a:rPr>
              <a:t>Using AWS security groups</a:t>
            </a:r>
          </a:p>
          <a:p>
            <a:pPr>
              <a:spcBef>
                <a:spcPts val="0"/>
              </a:spcBef>
              <a:spcAft>
                <a:spcPts val="1200"/>
              </a:spcAft>
            </a:pPr>
            <a:r>
              <a:rPr lang="en-US" sz="1800" dirty="0">
                <a:latin typeface="Times New Roman" panose="02020603050405020304" pitchFamily="18" charset="0"/>
                <a:cs typeface="Times New Roman" panose="02020603050405020304" pitchFamily="18" charset="0"/>
              </a:rPr>
              <a:t>Using AWS network ACLs</a:t>
            </a:r>
          </a:p>
          <a:p>
            <a:pPr>
              <a:spcBef>
                <a:spcPts val="0"/>
              </a:spcBef>
              <a:spcAft>
                <a:spcPts val="1200"/>
              </a:spcAft>
            </a:pPr>
            <a:r>
              <a:rPr lang="en-US" sz="1800" dirty="0">
                <a:latin typeface="Times New Roman" panose="02020603050405020304" pitchFamily="18" charset="0"/>
                <a:cs typeface="Times New Roman" panose="02020603050405020304" pitchFamily="18" charset="0"/>
              </a:rPr>
              <a:t>Using AWS load balancers</a:t>
            </a:r>
          </a:p>
          <a:p>
            <a:pPr>
              <a:spcBef>
                <a:spcPts val="0"/>
              </a:spcBef>
              <a:spcAft>
                <a:spcPts val="1200"/>
              </a:spcAft>
            </a:pPr>
            <a:r>
              <a:rPr lang="en-US" sz="1800" dirty="0">
                <a:latin typeface="Times New Roman" panose="02020603050405020304" pitchFamily="18" charset="0"/>
                <a:cs typeface="Times New Roman" panose="02020603050405020304" pitchFamily="18" charset="0"/>
              </a:rPr>
              <a:t>Pulling it all together</a:t>
            </a:r>
          </a:p>
          <a:p>
            <a:pPr>
              <a:spcBef>
                <a:spcPts val="0"/>
              </a:spcBef>
              <a:spcAft>
                <a:spcPts val="1200"/>
              </a:spcAft>
            </a:pPr>
            <a:r>
              <a:rPr lang="en-US" sz="1800" dirty="0">
                <a:latin typeface="Times New Roman" panose="02020603050405020304" pitchFamily="18" charset="0"/>
                <a:cs typeface="Times New Roman" panose="02020603050405020304" pitchFamily="18" charset="0"/>
              </a:rPr>
              <a:t>Protecting your compute resources</a:t>
            </a:r>
          </a:p>
          <a:p>
            <a:endParaRPr lang="en-US" sz="1800" dirty="0">
              <a:latin typeface="Times New Roman" panose="02020603050405020304" pitchFamily="18" charset="0"/>
              <a:cs typeface="Times New Roman" panose="02020603050405020304" pitchFamily="18" charset="0"/>
            </a:endParaRPr>
          </a:p>
          <a:p>
            <a:endParaRPr lang="en-US" sz="1800" dirty="0">
              <a:latin typeface="Times New Roman" panose="02020603050405020304" pitchFamily="18" charset="0"/>
              <a:cs typeface="Times New Roman" panose="02020603050405020304" pitchFamily="18" charset="0"/>
            </a:endParaRPr>
          </a:p>
          <a:p>
            <a:endParaRPr lang="en-US" sz="2000" dirty="0"/>
          </a:p>
        </p:txBody>
      </p:sp>
      <p:sp>
        <p:nvSpPr>
          <p:cNvPr id="8" name="Content Placeholder 5">
            <a:extLst>
              <a:ext uri="{FF2B5EF4-FFF2-40B4-BE49-F238E27FC236}">
                <a16:creationId xmlns:a16="http://schemas.microsoft.com/office/drawing/2014/main" id="{4B4705BF-5D75-B65F-DA80-3B7EDE0F5431}"/>
              </a:ext>
            </a:extLst>
          </p:cNvPr>
          <p:cNvSpPr txBox="1">
            <a:spLocks/>
          </p:cNvSpPr>
          <p:nvPr/>
        </p:nvSpPr>
        <p:spPr>
          <a:xfrm>
            <a:off x="6393573" y="1873996"/>
            <a:ext cx="5504688" cy="110083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b="1" dirty="0">
                <a:latin typeface="Times New Roman" panose="02020603050405020304" pitchFamily="18" charset="0"/>
                <a:cs typeface="Times New Roman" panose="02020603050405020304" pitchFamily="18" charset="0"/>
              </a:rPr>
              <a:t>Lab</a:t>
            </a:r>
          </a:p>
          <a:p>
            <a:pPr>
              <a:spcBef>
                <a:spcPts val="0"/>
              </a:spcBef>
              <a:spcAft>
                <a:spcPts val="1200"/>
              </a:spcAft>
            </a:pPr>
            <a:r>
              <a:rPr lang="en-US" sz="1800" dirty="0">
                <a:latin typeface="Times New Roman" panose="02020603050405020304" pitchFamily="18" charset="0"/>
                <a:cs typeface="Times New Roman" panose="02020603050405020304" pitchFamily="18" charset="0"/>
              </a:rPr>
              <a:t>Securing VPC Resources by Using Security Groups</a:t>
            </a:r>
          </a:p>
        </p:txBody>
      </p:sp>
      <p:sp>
        <p:nvSpPr>
          <p:cNvPr id="5" name="TextBox 4">
            <a:extLst>
              <a:ext uri="{FF2B5EF4-FFF2-40B4-BE49-F238E27FC236}">
                <a16:creationId xmlns:a16="http://schemas.microsoft.com/office/drawing/2014/main" id="{4ABA78A5-FD98-9005-4B63-59D62993ACBA}"/>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16" name="TextBox 15">
            <a:extLst>
              <a:ext uri="{FF2B5EF4-FFF2-40B4-BE49-F238E27FC236}">
                <a16:creationId xmlns:a16="http://schemas.microsoft.com/office/drawing/2014/main" id="{8659C098-AD6E-2709-5DF3-AF08393A39B8}"/>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Tree>
    <p:extLst>
      <p:ext uri="{BB962C8B-B14F-4D97-AF65-F5344CB8AC3E}">
        <p14:creationId xmlns:p14="http://schemas.microsoft.com/office/powerpoint/2010/main" val="41898122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096000" y="631060"/>
            <a:ext cx="3703320"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7515" y="423221"/>
            <a:ext cx="4627647"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784658"/>
                </a:solidFill>
                <a:latin typeface="Times New Roman" panose="02020603050405020304" pitchFamily="18" charset="0"/>
                <a:cs typeface="Times New Roman" panose="02020603050405020304" pitchFamily="18" charset="0"/>
              </a:rPr>
              <a:t>Securing your infrastructure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19" name="TextBox 18">
            <a:extLst>
              <a:ext uri="{FF2B5EF4-FFF2-40B4-BE49-F238E27FC236}">
                <a16:creationId xmlns:a16="http://schemas.microsoft.com/office/drawing/2014/main" id="{E695F83B-21FF-F856-B914-3E0B6B636E95}"/>
              </a:ext>
            </a:extLst>
          </p:cNvPr>
          <p:cNvSpPr txBox="1"/>
          <p:nvPr/>
        </p:nvSpPr>
        <p:spPr>
          <a:xfrm>
            <a:off x="9033029" y="6263679"/>
            <a:ext cx="213360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646591" y="2291256"/>
            <a:ext cx="1052003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Structure of a three-tier </a:t>
            </a:r>
          </a:p>
          <a:p>
            <a:pPr marL="0" indent="0" algn="ctr">
              <a:buNone/>
            </a:pPr>
            <a:r>
              <a:rPr lang="en-US" sz="4800" b="1" dirty="0">
                <a:latin typeface="Times New Roman" panose="02020603050405020304" pitchFamily="18" charset="0"/>
                <a:cs typeface="Times New Roman" panose="02020603050405020304" pitchFamily="18" charset="0"/>
              </a:rPr>
              <a:t>web application</a:t>
            </a: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37848673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914301" y="631060"/>
            <a:ext cx="2869633" cy="4599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40430" y="382397"/>
            <a:ext cx="5473871"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Structure of a three-tier web application</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3239791"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Three-tier architecture</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pic>
        <p:nvPicPr>
          <p:cNvPr id="10" name="Picture 9" descr="Diagram of a three-tier web application. See description in slide notes.">
            <a:extLst>
              <a:ext uri="{FF2B5EF4-FFF2-40B4-BE49-F238E27FC236}">
                <a16:creationId xmlns:a16="http://schemas.microsoft.com/office/drawing/2014/main" id="{F9815A31-8635-A8FC-8C57-52130748070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93135" y="809717"/>
            <a:ext cx="7903882" cy="4930332"/>
          </a:xfrm>
          <a:prstGeom prst="rect">
            <a:avLst/>
          </a:prstGeom>
        </p:spPr>
      </p:pic>
    </p:spTree>
    <p:extLst>
      <p:ext uri="{BB962C8B-B14F-4D97-AF65-F5344CB8AC3E}">
        <p14:creationId xmlns:p14="http://schemas.microsoft.com/office/powerpoint/2010/main" val="271270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670092" y="631060"/>
            <a:ext cx="300730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3" y="351782"/>
            <a:ext cx="491999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Securing your infrastructure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19" name="TextBox 18">
            <a:extLst>
              <a:ext uri="{FF2B5EF4-FFF2-40B4-BE49-F238E27FC236}">
                <a16:creationId xmlns:a16="http://schemas.microsoft.com/office/drawing/2014/main" id="{E695F83B-21FF-F856-B914-3E0B6B636E95}"/>
              </a:ext>
            </a:extLst>
          </p:cNvPr>
          <p:cNvSpPr txBox="1"/>
          <p:nvPr/>
        </p:nvSpPr>
        <p:spPr>
          <a:xfrm>
            <a:off x="9033029" y="6263679"/>
            <a:ext cx="213360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646591" y="2291256"/>
            <a:ext cx="1052003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Using a VPC</a:t>
            </a:r>
          </a:p>
          <a:p>
            <a:pPr marL="0" indent="0" algn="ctr">
              <a:buNone/>
            </a:pPr>
            <a:endParaRPr lang="en-US" sz="4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1780003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3459481" y="631330"/>
            <a:ext cx="632445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187346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 VPC</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6324454"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pt-BR" sz="2400" b="1" dirty="0">
                <a:latin typeface="Times New Roman" panose="02020603050405020304" pitchFamily="18" charset="0"/>
                <a:cs typeface="Times New Roman" panose="02020603050405020304" pitchFamily="18" charset="0"/>
              </a:rPr>
              <a:t>Amazon Virtual Private Cloud (Amazon VPC)</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3" name="Text Placeholder 3">
            <a:extLst>
              <a:ext uri="{FF2B5EF4-FFF2-40B4-BE49-F238E27FC236}">
                <a16:creationId xmlns:a16="http://schemas.microsoft.com/office/drawing/2014/main" id="{F017F520-F978-8A23-DC1E-644136BB9E9A}"/>
              </a:ext>
            </a:extLst>
          </p:cNvPr>
          <p:cNvSpPr txBox="1">
            <a:spLocks/>
          </p:cNvSpPr>
          <p:nvPr/>
        </p:nvSpPr>
        <p:spPr>
          <a:xfrm>
            <a:off x="750338" y="1654294"/>
            <a:ext cx="8303550" cy="391967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Provision a logically isolated section of the AWS Cloud where you can launch AWS resources in a virtual network that you define.</a:t>
            </a:r>
          </a:p>
          <a:p>
            <a:r>
              <a:rPr lang="en-US" sz="2400" dirty="0">
                <a:latin typeface="Times New Roman" panose="02020603050405020304" pitchFamily="18" charset="0"/>
                <a:cs typeface="Times New Roman" panose="02020603050405020304" pitchFamily="18" charset="0"/>
              </a:rPr>
              <a:t>Control your virtual networking resources, including the following:</a:t>
            </a:r>
          </a:p>
          <a:p>
            <a:pPr lvl="1"/>
            <a:r>
              <a:rPr lang="en-US" sz="2000" dirty="0">
                <a:latin typeface="Times New Roman" panose="02020603050405020304" pitchFamily="18" charset="0"/>
                <a:cs typeface="Times New Roman" panose="02020603050405020304" pitchFamily="18" charset="0"/>
              </a:rPr>
              <a:t>Select the IP address range.</a:t>
            </a:r>
          </a:p>
          <a:p>
            <a:pPr lvl="1"/>
            <a:r>
              <a:rPr lang="en-US" sz="2000" dirty="0">
                <a:latin typeface="Times New Roman" panose="02020603050405020304" pitchFamily="18" charset="0"/>
                <a:cs typeface="Times New Roman" panose="02020603050405020304" pitchFamily="18" charset="0"/>
              </a:rPr>
              <a:t>Create subnets.</a:t>
            </a:r>
          </a:p>
          <a:p>
            <a:pPr lvl="1"/>
            <a:r>
              <a:rPr lang="en-US" sz="2000" dirty="0">
                <a:latin typeface="Times New Roman" panose="02020603050405020304" pitchFamily="18" charset="0"/>
                <a:cs typeface="Times New Roman" panose="02020603050405020304" pitchFamily="18" charset="0"/>
              </a:rPr>
              <a:t>Configure route tables and network gateways.</a:t>
            </a:r>
          </a:p>
          <a:p>
            <a:r>
              <a:rPr lang="en-US" sz="2400" dirty="0">
                <a:latin typeface="Times New Roman" panose="02020603050405020304" pitchFamily="18" charset="0"/>
                <a:cs typeface="Times New Roman" panose="02020603050405020304" pitchFamily="18" charset="0"/>
              </a:rPr>
              <a:t>Customize the network configuration for your VPC.</a:t>
            </a:r>
          </a:p>
          <a:p>
            <a:r>
              <a:rPr lang="en-US" sz="2400" dirty="0">
                <a:latin typeface="Times New Roman" panose="02020603050405020304" pitchFamily="18" charset="0"/>
                <a:cs typeface="Times New Roman" panose="02020603050405020304" pitchFamily="18" charset="0"/>
              </a:rPr>
              <a:t>Use multiple layers of security.</a:t>
            </a:r>
          </a:p>
        </p:txBody>
      </p:sp>
      <p:pic>
        <p:nvPicPr>
          <p:cNvPr id="8" name="Picture Placeholder 18">
            <a:extLst>
              <a:ext uri="{FF2B5EF4-FFF2-40B4-BE49-F238E27FC236}">
                <a16:creationId xmlns:a16="http://schemas.microsoft.com/office/drawing/2014/main" id="{F91B836A-EBC7-9EB3-E379-252D78A8CDB8}"/>
              </a:ext>
              <a:ext uri="{C183D7F6-B498-43B3-948B-1728B52AA6E4}">
                <adec:decorative xmlns:adec="http://schemas.microsoft.com/office/drawing/2017/decorative" val="1"/>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9768605" y="1276956"/>
            <a:ext cx="1097280" cy="1097280"/>
          </a:xfrm>
          <a:prstGeom prst="rect">
            <a:avLst/>
          </a:prstGeom>
        </p:spPr>
      </p:pic>
      <p:sp>
        <p:nvSpPr>
          <p:cNvPr id="11" name="Text Placeholder 15">
            <a:extLst>
              <a:ext uri="{FF2B5EF4-FFF2-40B4-BE49-F238E27FC236}">
                <a16:creationId xmlns:a16="http://schemas.microsoft.com/office/drawing/2014/main" id="{6C662AD1-F375-1211-8073-26C2BA1AF5C7}"/>
              </a:ext>
              <a:ext uri="{C183D7F6-B498-43B3-948B-1728B52AA6E4}">
                <adec:decorative xmlns:adec="http://schemas.microsoft.com/office/drawing/2017/decorative" val="0"/>
              </a:ext>
            </a:extLst>
          </p:cNvPr>
          <p:cNvSpPr txBox="1">
            <a:spLocks/>
          </p:cNvSpPr>
          <p:nvPr/>
        </p:nvSpPr>
        <p:spPr>
          <a:xfrm>
            <a:off x="9165101" y="2515906"/>
            <a:ext cx="2304288" cy="913094"/>
          </a:xfrm>
          <a:prstGeom prst="rect">
            <a:avLst/>
          </a:prstGeom>
        </p:spPr>
        <p:txBody>
          <a:bodyPr/>
          <a:lstStyle>
            <a:defPPr>
              <a:defRPr lang="en-US"/>
            </a:defPPr>
            <a:lvl1pPr marL="230188" indent="-230188" algn="l" defTabSz="228600" rtl="0" eaLnBrk="1" latinLnBrk="0" hangingPunct="1">
              <a:lnSpc>
                <a:spcPct val="100000"/>
              </a:lnSpc>
              <a:spcBef>
                <a:spcPts val="500"/>
              </a:spcBef>
              <a:spcAft>
                <a:spcPts val="600"/>
              </a:spcAft>
              <a:buFont typeface="Amazon Ember"/>
              <a:buChar char="•"/>
              <a:defRPr sz="2800" kern="1200">
                <a:solidFill>
                  <a:schemeClr val="tx2"/>
                </a:solidFill>
                <a:latin typeface="Amazon Ember"/>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indent="0" algn="ctr">
              <a:buNone/>
            </a:pPr>
            <a:r>
              <a:rPr lang="en-US" sz="1800" dirty="0"/>
              <a:t>Amazon Virtual Private Cloud (Amazon VPC)</a:t>
            </a:r>
          </a:p>
        </p:txBody>
      </p:sp>
    </p:spTree>
    <p:extLst>
      <p:ext uri="{BB962C8B-B14F-4D97-AF65-F5344CB8AC3E}">
        <p14:creationId xmlns:p14="http://schemas.microsoft.com/office/powerpoint/2010/main" val="9314330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3459481" y="631330"/>
            <a:ext cx="632445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187346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 VPC</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279501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pt-BR" sz="2400" b="1" dirty="0">
                <a:latin typeface="Times New Roman" panose="02020603050405020304" pitchFamily="18" charset="0"/>
                <a:cs typeface="Times New Roman" panose="02020603050405020304" pitchFamily="18" charset="0"/>
              </a:rPr>
              <a:t>VPCs and subnets</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10" name="Text Placeholder 2">
            <a:extLst>
              <a:ext uri="{FF2B5EF4-FFF2-40B4-BE49-F238E27FC236}">
                <a16:creationId xmlns:a16="http://schemas.microsoft.com/office/drawing/2014/main" id="{0E85ADC9-6520-E704-1145-8528689F0488}"/>
              </a:ext>
            </a:extLst>
          </p:cNvPr>
          <p:cNvSpPr txBox="1">
            <a:spLocks/>
          </p:cNvSpPr>
          <p:nvPr/>
        </p:nvSpPr>
        <p:spPr>
          <a:xfrm>
            <a:off x="541539" y="1555684"/>
            <a:ext cx="6024384" cy="409814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VPC</a:t>
            </a:r>
          </a:p>
          <a:p>
            <a:pPr lvl="1"/>
            <a:r>
              <a:rPr lang="en-US" dirty="0">
                <a:latin typeface="Times New Roman" panose="02020603050405020304" pitchFamily="18" charset="0"/>
                <a:cs typeface="Times New Roman" panose="02020603050405020304" pitchFamily="18" charset="0"/>
              </a:rPr>
              <a:t>Is logically isolated from other VPCs</a:t>
            </a:r>
          </a:p>
          <a:p>
            <a:pPr lvl="1"/>
            <a:r>
              <a:rPr lang="en-US" dirty="0">
                <a:latin typeface="Times New Roman" panose="02020603050405020304" pitchFamily="18" charset="0"/>
                <a:cs typeface="Times New Roman" panose="02020603050405020304" pitchFamily="18" charset="0"/>
              </a:rPr>
              <a:t>Is dedicated to your AWS account</a:t>
            </a:r>
          </a:p>
          <a:p>
            <a:pPr lvl="1"/>
            <a:r>
              <a:rPr lang="en-US" dirty="0">
                <a:latin typeface="Times New Roman" panose="02020603050405020304" pitchFamily="18" charset="0"/>
                <a:cs typeface="Times New Roman" panose="02020603050405020304" pitchFamily="18" charset="0"/>
              </a:rPr>
              <a:t>Belongs to a single AWS Region and can span multiple Availability Zones</a:t>
            </a:r>
          </a:p>
          <a:p>
            <a:r>
              <a:rPr lang="en-US" sz="2400" dirty="0">
                <a:latin typeface="Times New Roman" panose="02020603050405020304" pitchFamily="18" charset="0"/>
                <a:cs typeface="Times New Roman" panose="02020603050405020304" pitchFamily="18" charset="0"/>
              </a:rPr>
              <a:t>Subnet</a:t>
            </a:r>
          </a:p>
          <a:p>
            <a:pPr lvl="1"/>
            <a:r>
              <a:rPr lang="en-US" dirty="0">
                <a:latin typeface="Times New Roman" panose="02020603050405020304" pitchFamily="18" charset="0"/>
                <a:cs typeface="Times New Roman" panose="02020603050405020304" pitchFamily="18" charset="0"/>
              </a:rPr>
              <a:t>Is a range of IP addresses that divide a VPC</a:t>
            </a:r>
          </a:p>
          <a:p>
            <a:pPr lvl="1"/>
            <a:r>
              <a:rPr lang="en-US" dirty="0">
                <a:latin typeface="Times New Roman" panose="02020603050405020304" pitchFamily="18" charset="0"/>
                <a:cs typeface="Times New Roman" panose="02020603050405020304" pitchFamily="18" charset="0"/>
              </a:rPr>
              <a:t>Belongs to a single Availability Zone</a:t>
            </a:r>
          </a:p>
          <a:p>
            <a:pPr lvl="1"/>
            <a:r>
              <a:rPr lang="en-US" dirty="0">
                <a:latin typeface="Times New Roman" panose="02020603050405020304" pitchFamily="18" charset="0"/>
                <a:cs typeface="Times New Roman" panose="02020603050405020304" pitchFamily="18" charset="0"/>
              </a:rPr>
              <a:t>Is classified as public or private</a:t>
            </a:r>
          </a:p>
        </p:txBody>
      </p:sp>
      <p:pic>
        <p:nvPicPr>
          <p:cNvPr id="15" name="Picture 14" descr="Diagram of the AWS Cloud with one Region. See description in slide notes.">
            <a:extLst>
              <a:ext uri="{FF2B5EF4-FFF2-40B4-BE49-F238E27FC236}">
                <a16:creationId xmlns:a16="http://schemas.microsoft.com/office/drawing/2014/main" id="{325688AC-BBFD-1995-CA5A-19ED02FF25B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35417" y="1229287"/>
            <a:ext cx="5620999" cy="4237087"/>
          </a:xfrm>
          <a:prstGeom prst="rect">
            <a:avLst/>
          </a:prstGeom>
        </p:spPr>
      </p:pic>
    </p:spTree>
    <p:extLst>
      <p:ext uri="{BB962C8B-B14F-4D97-AF65-F5344CB8AC3E}">
        <p14:creationId xmlns:p14="http://schemas.microsoft.com/office/powerpoint/2010/main" val="25095140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670092" y="631060"/>
            <a:ext cx="300730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3" y="351782"/>
            <a:ext cx="491999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Securing your infrastructure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19" name="TextBox 18">
            <a:extLst>
              <a:ext uri="{FF2B5EF4-FFF2-40B4-BE49-F238E27FC236}">
                <a16:creationId xmlns:a16="http://schemas.microsoft.com/office/drawing/2014/main" id="{E695F83B-21FF-F856-B914-3E0B6B636E95}"/>
              </a:ext>
            </a:extLst>
          </p:cNvPr>
          <p:cNvSpPr txBox="1"/>
          <p:nvPr/>
        </p:nvSpPr>
        <p:spPr>
          <a:xfrm>
            <a:off x="9033029" y="6263679"/>
            <a:ext cx="213360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646591" y="2291256"/>
            <a:ext cx="1052003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Setting up public and private subnets and internet protocols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33440329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7022749" y="631060"/>
            <a:ext cx="2869633" cy="4599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40430" y="382397"/>
            <a:ext cx="5205271" cy="769441"/>
          </a:xfrm>
          <a:prstGeom prst="rect">
            <a:avLst/>
          </a:prstGeom>
          <a:noFill/>
        </p:spPr>
        <p:txBody>
          <a:bodyPr wrap="none" rtlCol="0">
            <a:spAutoFit/>
          </a:bodyPr>
          <a:lstStyle/>
          <a:p>
            <a:r>
              <a:rPr lang="en-US" sz="2200" b="1" dirty="0">
                <a:solidFill>
                  <a:srgbClr val="784658"/>
                </a:solidFill>
                <a:latin typeface="Times New Roman" panose="02020603050405020304" pitchFamily="18" charset="0"/>
                <a:cs typeface="Times New Roman" panose="02020603050405020304" pitchFamily="18" charset="0"/>
              </a:rPr>
              <a:t>Setting up public and private subnets and</a:t>
            </a:r>
          </a:p>
          <a:p>
            <a:r>
              <a:rPr lang="en-US" sz="2200" b="1" dirty="0">
                <a:solidFill>
                  <a:srgbClr val="784658"/>
                </a:solidFill>
                <a:latin typeface="Times New Roman" panose="02020603050405020304" pitchFamily="18" charset="0"/>
                <a:cs typeface="Times New Roman" panose="02020603050405020304" pitchFamily="18" charset="0"/>
              </a:rPr>
              <a:t> internet protocols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27695" y="1419196"/>
            <a:ext cx="3030829"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Internet gateway</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3" name="Content Placeholder 3">
            <a:extLst>
              <a:ext uri="{FF2B5EF4-FFF2-40B4-BE49-F238E27FC236}">
                <a16:creationId xmlns:a16="http://schemas.microsoft.com/office/drawing/2014/main" id="{628E5EB2-8D1E-93F3-84C9-A80AEE75D7CA}"/>
              </a:ext>
            </a:extLst>
          </p:cNvPr>
          <p:cNvSpPr txBox="1">
            <a:spLocks/>
          </p:cNvSpPr>
          <p:nvPr/>
        </p:nvSpPr>
        <p:spPr>
          <a:xfrm>
            <a:off x="869298" y="2206631"/>
            <a:ext cx="11587890" cy="25902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Provides a target in your VPC route tables for internet-routable traffic</a:t>
            </a:r>
          </a:p>
          <a:p>
            <a:r>
              <a:rPr lang="en-US" sz="2400" dirty="0">
                <a:latin typeface="Times New Roman" panose="02020603050405020304" pitchFamily="18" charset="0"/>
                <a:cs typeface="Times New Roman" panose="02020603050405020304" pitchFamily="18" charset="0"/>
              </a:rPr>
              <a:t>Performs network address translation (NAT) for instances that have been assigned public IPv4 addresses</a:t>
            </a:r>
          </a:p>
          <a:p>
            <a:r>
              <a:rPr lang="en-US" sz="2400" dirty="0">
                <a:latin typeface="Times New Roman" panose="02020603050405020304" pitchFamily="18" charset="0"/>
                <a:cs typeface="Times New Roman" panose="02020603050405020304" pitchFamily="18" charset="0"/>
              </a:rPr>
              <a:t>Supports IPv4 and IPv6 traffic</a:t>
            </a:r>
          </a:p>
          <a:p>
            <a:r>
              <a:rPr lang="en-US" sz="2400" dirty="0">
                <a:latin typeface="Times New Roman" panose="02020603050405020304" pitchFamily="18" charset="0"/>
                <a:cs typeface="Times New Roman" panose="02020603050405020304" pitchFamily="18" charset="0"/>
              </a:rPr>
              <a:t>Doesn't incur an additional charge in your account</a:t>
            </a:r>
          </a:p>
        </p:txBody>
      </p:sp>
    </p:spTree>
    <p:extLst>
      <p:ext uri="{BB962C8B-B14F-4D97-AF65-F5344CB8AC3E}">
        <p14:creationId xmlns:p14="http://schemas.microsoft.com/office/powerpoint/2010/main" val="10519591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914301" y="631060"/>
            <a:ext cx="2869633" cy="4599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4178003" y="1068639"/>
            <a:ext cx="3030829" cy="44650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NAT gateway</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8" name="Content Placeholder 11">
            <a:extLst>
              <a:ext uri="{FF2B5EF4-FFF2-40B4-BE49-F238E27FC236}">
                <a16:creationId xmlns:a16="http://schemas.microsoft.com/office/drawing/2014/main" id="{4B4F5BF9-177B-88A2-8813-76106C319BE8}"/>
              </a:ext>
            </a:extLst>
          </p:cNvPr>
          <p:cNvSpPr txBox="1">
            <a:spLocks/>
          </p:cNvSpPr>
          <p:nvPr/>
        </p:nvSpPr>
        <p:spPr>
          <a:xfrm>
            <a:off x="439334" y="1592362"/>
            <a:ext cx="11514316" cy="48423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Times New Roman" panose="02020603050405020304" pitchFamily="18" charset="0"/>
                <a:cs typeface="Times New Roman" panose="02020603050405020304" pitchFamily="18" charset="0"/>
              </a:rPr>
              <a:t>Supports instances in a private subnet to connect to the internet or other AWS services</a:t>
            </a:r>
          </a:p>
          <a:p>
            <a:r>
              <a:rPr lang="en-US" dirty="0">
                <a:latin typeface="Times New Roman" panose="02020603050405020304" pitchFamily="18" charset="0"/>
                <a:cs typeface="Times New Roman" panose="02020603050405020304" pitchFamily="18" charset="0"/>
              </a:rPr>
              <a:t>Prevents the internet from initiating a connection to those instances</a:t>
            </a:r>
          </a:p>
          <a:p>
            <a:r>
              <a:rPr lang="en-US" dirty="0">
                <a:latin typeface="Times New Roman" panose="02020603050405020304" pitchFamily="18" charset="0"/>
                <a:cs typeface="Times New Roman" panose="02020603050405020304" pitchFamily="18" charset="0"/>
              </a:rPr>
              <a:t>Requires that you specify the following at creation:</a:t>
            </a:r>
          </a:p>
          <a:p>
            <a:pPr lvl="1"/>
            <a:r>
              <a:rPr lang="en-US" dirty="0">
                <a:latin typeface="Times New Roman" panose="02020603050405020304" pitchFamily="18" charset="0"/>
                <a:cs typeface="Times New Roman" panose="02020603050405020304" pitchFamily="18" charset="0"/>
              </a:rPr>
              <a:t>Public subnet in which the NAT gateway should reside</a:t>
            </a:r>
          </a:p>
          <a:p>
            <a:pPr lvl="1"/>
            <a:r>
              <a:rPr lang="en-US" dirty="0">
                <a:latin typeface="Times New Roman" panose="02020603050405020304" pitchFamily="18" charset="0"/>
                <a:cs typeface="Times New Roman" panose="02020603050405020304" pitchFamily="18" charset="0"/>
              </a:rPr>
              <a:t>An Elastic IP address to associate with the NAT gateway</a:t>
            </a:r>
          </a:p>
          <a:p>
            <a:r>
              <a:rPr lang="en-US" dirty="0">
                <a:latin typeface="Times New Roman" panose="02020603050405020304" pitchFamily="18" charset="0"/>
                <a:cs typeface="Times New Roman" panose="02020603050405020304" pitchFamily="18" charset="0"/>
              </a:rPr>
              <a:t>After creation, requires that you update the route table for one or more of your private subnets to direct internet-bound traffic to the NAT gateway</a:t>
            </a:r>
          </a:p>
        </p:txBody>
      </p:sp>
      <p:sp>
        <p:nvSpPr>
          <p:cNvPr id="11" name="TextBox 10">
            <a:extLst>
              <a:ext uri="{FF2B5EF4-FFF2-40B4-BE49-F238E27FC236}">
                <a16:creationId xmlns:a16="http://schemas.microsoft.com/office/drawing/2014/main" id="{A7D70387-5146-9412-D19B-F63CA4F4ABE4}"/>
              </a:ext>
            </a:extLst>
          </p:cNvPr>
          <p:cNvSpPr txBox="1"/>
          <p:nvPr/>
        </p:nvSpPr>
        <p:spPr>
          <a:xfrm>
            <a:off x="1440430" y="382397"/>
            <a:ext cx="5205271" cy="769441"/>
          </a:xfrm>
          <a:prstGeom prst="rect">
            <a:avLst/>
          </a:prstGeom>
          <a:noFill/>
        </p:spPr>
        <p:txBody>
          <a:bodyPr wrap="none" rtlCol="0">
            <a:spAutoFit/>
          </a:bodyPr>
          <a:lstStyle/>
          <a:p>
            <a:r>
              <a:rPr lang="en-US" sz="2200" b="1" dirty="0">
                <a:solidFill>
                  <a:srgbClr val="784658"/>
                </a:solidFill>
                <a:latin typeface="Times New Roman" panose="02020603050405020304" pitchFamily="18" charset="0"/>
                <a:cs typeface="Times New Roman" panose="02020603050405020304" pitchFamily="18" charset="0"/>
              </a:rPr>
              <a:t>Setting up public and private subnets and</a:t>
            </a:r>
          </a:p>
          <a:p>
            <a:r>
              <a:rPr lang="en-US" sz="2200" b="1" dirty="0">
                <a:solidFill>
                  <a:srgbClr val="784658"/>
                </a:solidFill>
                <a:latin typeface="Times New Roman" panose="02020603050405020304" pitchFamily="18" charset="0"/>
                <a:cs typeface="Times New Roman" panose="02020603050405020304" pitchFamily="18" charset="0"/>
              </a:rPr>
              <a:t> internet protocols</a:t>
            </a:r>
          </a:p>
        </p:txBody>
      </p:sp>
    </p:spTree>
    <p:extLst>
      <p:ext uri="{BB962C8B-B14F-4D97-AF65-F5344CB8AC3E}">
        <p14:creationId xmlns:p14="http://schemas.microsoft.com/office/powerpoint/2010/main" val="28032114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914301" y="631060"/>
            <a:ext cx="2869633" cy="4599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951360" y="1254292"/>
            <a:ext cx="3030829" cy="44650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Private subnet </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3" name="Text Placeholder 1">
            <a:extLst>
              <a:ext uri="{FF2B5EF4-FFF2-40B4-BE49-F238E27FC236}">
                <a16:creationId xmlns:a16="http://schemas.microsoft.com/office/drawing/2014/main" id="{5B720C3A-C3F1-CC0E-FF3C-84426B0C44F3}"/>
              </a:ext>
            </a:extLst>
          </p:cNvPr>
          <p:cNvSpPr txBox="1">
            <a:spLocks/>
          </p:cNvSpPr>
          <p:nvPr/>
        </p:nvSpPr>
        <p:spPr>
          <a:xfrm>
            <a:off x="439333" y="1713586"/>
            <a:ext cx="6256435" cy="360779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Times New Roman" panose="02020603050405020304" pitchFamily="18" charset="0"/>
                <a:cs typeface="Times New Roman" panose="02020603050405020304" pitchFamily="18" charset="0"/>
              </a:rPr>
              <a:t>All subnets consist of a contiguous range of IP addresses.</a:t>
            </a:r>
          </a:p>
          <a:p>
            <a:r>
              <a:rPr lang="en-US" dirty="0">
                <a:latin typeface="Times New Roman" panose="02020603050405020304" pitchFamily="18" charset="0"/>
                <a:cs typeface="Times New Roman" panose="02020603050405020304" pitchFamily="18" charset="0"/>
              </a:rPr>
              <a:t>Interfaces that are attached to instances in private subnets cannot be reached from outside the parent VPC.</a:t>
            </a:r>
          </a:p>
          <a:p>
            <a:r>
              <a:rPr lang="en-US" dirty="0">
                <a:latin typeface="Times New Roman" panose="02020603050405020304" pitchFamily="18" charset="0"/>
                <a:cs typeface="Times New Roman" panose="02020603050405020304" pitchFamily="18" charset="0"/>
              </a:rPr>
              <a:t>Private subnets are often used to host database instances that don't need to be accessed through the public internet.</a:t>
            </a:r>
          </a:p>
        </p:txBody>
      </p:sp>
      <p:pic>
        <p:nvPicPr>
          <p:cNvPr id="11" name="Picture 10" descr="Diagram of a VPC with a public subnet and a private subnet. See description in slide notes.">
            <a:extLst>
              <a:ext uri="{FF2B5EF4-FFF2-40B4-BE49-F238E27FC236}">
                <a16:creationId xmlns:a16="http://schemas.microsoft.com/office/drawing/2014/main" id="{F4D91C68-DC80-C760-A129-782AB8B8DB3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09812" y="983016"/>
            <a:ext cx="4095320" cy="4789287"/>
          </a:xfrm>
          <a:prstGeom prst="rect">
            <a:avLst/>
          </a:prstGeom>
        </p:spPr>
      </p:pic>
      <p:sp>
        <p:nvSpPr>
          <p:cNvPr id="15" name="TextBox 14">
            <a:extLst>
              <a:ext uri="{FF2B5EF4-FFF2-40B4-BE49-F238E27FC236}">
                <a16:creationId xmlns:a16="http://schemas.microsoft.com/office/drawing/2014/main" id="{087BAF16-91DB-2D4D-3215-8903E9D1FB23}"/>
              </a:ext>
            </a:extLst>
          </p:cNvPr>
          <p:cNvSpPr txBox="1"/>
          <p:nvPr/>
        </p:nvSpPr>
        <p:spPr>
          <a:xfrm>
            <a:off x="1440430" y="382397"/>
            <a:ext cx="5205271" cy="769441"/>
          </a:xfrm>
          <a:prstGeom prst="rect">
            <a:avLst/>
          </a:prstGeom>
          <a:noFill/>
        </p:spPr>
        <p:txBody>
          <a:bodyPr wrap="none" rtlCol="0">
            <a:spAutoFit/>
          </a:bodyPr>
          <a:lstStyle/>
          <a:p>
            <a:r>
              <a:rPr lang="en-US" sz="2200" b="1" dirty="0">
                <a:solidFill>
                  <a:srgbClr val="784658"/>
                </a:solidFill>
                <a:latin typeface="Times New Roman" panose="02020603050405020304" pitchFamily="18" charset="0"/>
                <a:cs typeface="Times New Roman" panose="02020603050405020304" pitchFamily="18" charset="0"/>
              </a:rPr>
              <a:t>Setting up public and private subnets and</a:t>
            </a:r>
          </a:p>
          <a:p>
            <a:r>
              <a:rPr lang="en-US" sz="2200" b="1" dirty="0">
                <a:solidFill>
                  <a:srgbClr val="784658"/>
                </a:solidFill>
                <a:latin typeface="Times New Roman" panose="02020603050405020304" pitchFamily="18" charset="0"/>
                <a:cs typeface="Times New Roman" panose="02020603050405020304" pitchFamily="18" charset="0"/>
              </a:rPr>
              <a:t> internet protocols</a:t>
            </a:r>
          </a:p>
        </p:txBody>
      </p:sp>
    </p:spTree>
    <p:extLst>
      <p:ext uri="{BB962C8B-B14F-4D97-AF65-F5344CB8AC3E}">
        <p14:creationId xmlns:p14="http://schemas.microsoft.com/office/powerpoint/2010/main" val="13333503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914301" y="631060"/>
            <a:ext cx="2869633" cy="4599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3225719" y="1117203"/>
            <a:ext cx="3030829" cy="44650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Public subnet</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8" name="Content Placeholder 3">
            <a:extLst>
              <a:ext uri="{FF2B5EF4-FFF2-40B4-BE49-F238E27FC236}">
                <a16:creationId xmlns:a16="http://schemas.microsoft.com/office/drawing/2014/main" id="{94853BD4-28FD-47C6-CA41-B77E0D97F01C}"/>
              </a:ext>
            </a:extLst>
          </p:cNvPr>
          <p:cNvSpPr txBox="1">
            <a:spLocks/>
          </p:cNvSpPr>
          <p:nvPr/>
        </p:nvSpPr>
        <p:spPr>
          <a:xfrm>
            <a:off x="614540" y="1495916"/>
            <a:ext cx="6305244" cy="435848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Times New Roman" panose="02020603050405020304" pitchFamily="18" charset="0"/>
                <a:cs typeface="Times New Roman" panose="02020603050405020304" pitchFamily="18" charset="0"/>
              </a:rPr>
              <a:t>When external traffic needs to reach an interface, such as an Amazon Elastic Compute Cloud (Amazon EC2) instance, the interface requires the following:</a:t>
            </a:r>
          </a:p>
          <a:p>
            <a:pPr lvl="1"/>
            <a:r>
              <a:rPr lang="en-US" dirty="0">
                <a:latin typeface="Times New Roman" panose="02020603050405020304" pitchFamily="18" charset="0"/>
                <a:cs typeface="Times New Roman" panose="02020603050405020304" pitchFamily="18" charset="0"/>
              </a:rPr>
              <a:t>A public IP address must be assigned to an EC2 instance.</a:t>
            </a:r>
          </a:p>
          <a:p>
            <a:pPr lvl="1"/>
            <a:r>
              <a:rPr lang="en-US" dirty="0">
                <a:latin typeface="Times New Roman" panose="02020603050405020304" pitchFamily="18" charset="0"/>
                <a:cs typeface="Times New Roman" panose="02020603050405020304" pitchFamily="18" charset="0"/>
              </a:rPr>
              <a:t>The subnet's route table must include an entry to the interface.</a:t>
            </a:r>
          </a:p>
          <a:p>
            <a:r>
              <a:rPr lang="en-US" dirty="0">
                <a:latin typeface="Times New Roman" panose="02020603050405020304" pitchFamily="18" charset="0"/>
                <a:cs typeface="Times New Roman" panose="02020603050405020304" pitchFamily="18" charset="0"/>
              </a:rPr>
              <a:t>With these two factors in place, the subnet is considered to be a public subnet.</a:t>
            </a:r>
          </a:p>
        </p:txBody>
      </p:sp>
      <p:pic>
        <p:nvPicPr>
          <p:cNvPr id="10" name="Picture 9" descr="Diagram of a VPC with a public subnet. See description in slide notes.&#10;">
            <a:extLst>
              <a:ext uri="{FF2B5EF4-FFF2-40B4-BE49-F238E27FC236}">
                <a16:creationId xmlns:a16="http://schemas.microsoft.com/office/drawing/2014/main" id="{F04E0052-5145-CE68-360E-6EF466D93B3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94990" y="1438370"/>
            <a:ext cx="4669941" cy="3657917"/>
          </a:xfrm>
          <a:prstGeom prst="rect">
            <a:avLst/>
          </a:prstGeom>
        </p:spPr>
      </p:pic>
      <p:sp>
        <p:nvSpPr>
          <p:cNvPr id="15" name="TextBox 14">
            <a:extLst>
              <a:ext uri="{FF2B5EF4-FFF2-40B4-BE49-F238E27FC236}">
                <a16:creationId xmlns:a16="http://schemas.microsoft.com/office/drawing/2014/main" id="{4A7D8A1C-B20B-E132-068C-18F48387C753}"/>
              </a:ext>
            </a:extLst>
          </p:cNvPr>
          <p:cNvSpPr txBox="1"/>
          <p:nvPr/>
        </p:nvSpPr>
        <p:spPr>
          <a:xfrm>
            <a:off x="1440430" y="382397"/>
            <a:ext cx="5205271" cy="769441"/>
          </a:xfrm>
          <a:prstGeom prst="rect">
            <a:avLst/>
          </a:prstGeom>
          <a:noFill/>
        </p:spPr>
        <p:txBody>
          <a:bodyPr wrap="none" rtlCol="0">
            <a:spAutoFit/>
          </a:bodyPr>
          <a:lstStyle/>
          <a:p>
            <a:r>
              <a:rPr lang="en-US" sz="2200" b="1" dirty="0">
                <a:solidFill>
                  <a:srgbClr val="784658"/>
                </a:solidFill>
                <a:latin typeface="Times New Roman" panose="02020603050405020304" pitchFamily="18" charset="0"/>
                <a:cs typeface="Times New Roman" panose="02020603050405020304" pitchFamily="18" charset="0"/>
              </a:rPr>
              <a:t>Setting up public and private subnets and</a:t>
            </a:r>
          </a:p>
          <a:p>
            <a:r>
              <a:rPr lang="en-US" sz="2200" b="1" dirty="0">
                <a:solidFill>
                  <a:srgbClr val="784658"/>
                </a:solidFill>
                <a:latin typeface="Times New Roman" panose="02020603050405020304" pitchFamily="18" charset="0"/>
                <a:cs typeface="Times New Roman" panose="02020603050405020304" pitchFamily="18" charset="0"/>
              </a:rPr>
              <a:t> internet protocols</a:t>
            </a:r>
          </a:p>
        </p:txBody>
      </p:sp>
    </p:spTree>
    <p:extLst>
      <p:ext uri="{BB962C8B-B14F-4D97-AF65-F5344CB8AC3E}">
        <p14:creationId xmlns:p14="http://schemas.microsoft.com/office/powerpoint/2010/main" val="11955926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914301" y="631060"/>
            <a:ext cx="2869633" cy="4599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3458211" y="1187238"/>
            <a:ext cx="3030829" cy="44650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IP addressing</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3" name="Content Placeholder 7">
            <a:extLst>
              <a:ext uri="{FF2B5EF4-FFF2-40B4-BE49-F238E27FC236}">
                <a16:creationId xmlns:a16="http://schemas.microsoft.com/office/drawing/2014/main" id="{B2167AC3-CE79-51DB-B5AC-7C39A3F4EA5A}"/>
              </a:ext>
            </a:extLst>
          </p:cNvPr>
          <p:cNvSpPr txBox="1">
            <a:spLocks/>
          </p:cNvSpPr>
          <p:nvPr/>
        </p:nvSpPr>
        <p:spPr>
          <a:xfrm>
            <a:off x="541224" y="1659755"/>
            <a:ext cx="5763758" cy="365791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When you create a VPC, you assign a CIDR range (a range of private addresses).</a:t>
            </a:r>
          </a:p>
          <a:p>
            <a:r>
              <a:rPr lang="en-US" altLang="en-US" sz="2400" dirty="0">
                <a:latin typeface="Times New Roman" panose="02020603050405020304" pitchFamily="18" charset="0"/>
                <a:cs typeface="Times New Roman" panose="02020603050405020304" pitchFamily="18" charset="0"/>
              </a:rPr>
              <a:t>You cannot change the range in a VPC or subnet, but you can add more CIDR ranges to your VPC.</a:t>
            </a:r>
          </a:p>
          <a:p>
            <a:r>
              <a:rPr lang="en-US" sz="2400" dirty="0">
                <a:latin typeface="Times New Roman" panose="02020603050405020304" pitchFamily="18" charset="0"/>
                <a:cs typeface="Times New Roman" panose="02020603050405020304" pitchFamily="18" charset="0"/>
              </a:rPr>
              <a:t>The largest CIDR block size is /16, and the smallest is /28.</a:t>
            </a:r>
          </a:p>
          <a:p>
            <a:r>
              <a:rPr lang="en-US" sz="2400" dirty="0">
                <a:latin typeface="Times New Roman" panose="02020603050405020304" pitchFamily="18" charset="0"/>
                <a:cs typeface="Times New Roman" panose="02020603050405020304" pitchFamily="18" charset="0"/>
              </a:rPr>
              <a:t>The CIDR ranges of subnets shouldn't overlap.</a:t>
            </a:r>
          </a:p>
        </p:txBody>
      </p:sp>
      <p:pic>
        <p:nvPicPr>
          <p:cNvPr id="11" name="Picture 10">
            <a:extLst>
              <a:ext uri="{FF2B5EF4-FFF2-40B4-BE49-F238E27FC236}">
                <a16:creationId xmlns:a16="http://schemas.microsoft.com/office/drawing/2014/main" id="{B5A22A5F-87C9-42E6-BEF7-1DF805B43541}"/>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09921" y="2054233"/>
            <a:ext cx="5517358" cy="2749534"/>
          </a:xfrm>
          <a:prstGeom prst="rect">
            <a:avLst/>
          </a:prstGeom>
        </p:spPr>
      </p:pic>
      <p:sp>
        <p:nvSpPr>
          <p:cNvPr id="15" name="TextBox 14">
            <a:extLst>
              <a:ext uri="{FF2B5EF4-FFF2-40B4-BE49-F238E27FC236}">
                <a16:creationId xmlns:a16="http://schemas.microsoft.com/office/drawing/2014/main" id="{83BCBC26-0AB9-1427-9864-37085BE6D8A3}"/>
              </a:ext>
            </a:extLst>
          </p:cNvPr>
          <p:cNvSpPr txBox="1"/>
          <p:nvPr/>
        </p:nvSpPr>
        <p:spPr>
          <a:xfrm>
            <a:off x="1440430" y="382397"/>
            <a:ext cx="5205271" cy="769441"/>
          </a:xfrm>
          <a:prstGeom prst="rect">
            <a:avLst/>
          </a:prstGeom>
          <a:noFill/>
        </p:spPr>
        <p:txBody>
          <a:bodyPr wrap="none" rtlCol="0">
            <a:spAutoFit/>
          </a:bodyPr>
          <a:lstStyle/>
          <a:p>
            <a:r>
              <a:rPr lang="en-US" sz="2200" b="1" dirty="0">
                <a:solidFill>
                  <a:srgbClr val="784658"/>
                </a:solidFill>
                <a:latin typeface="Times New Roman" panose="02020603050405020304" pitchFamily="18" charset="0"/>
                <a:cs typeface="Times New Roman" panose="02020603050405020304" pitchFamily="18" charset="0"/>
              </a:rPr>
              <a:t>Setting up public and private subnets and</a:t>
            </a:r>
          </a:p>
          <a:p>
            <a:r>
              <a:rPr lang="en-US" sz="2200" b="1" dirty="0">
                <a:solidFill>
                  <a:srgbClr val="784658"/>
                </a:solidFill>
                <a:latin typeface="Times New Roman" panose="02020603050405020304" pitchFamily="18" charset="0"/>
                <a:cs typeface="Times New Roman" panose="02020603050405020304" pitchFamily="18" charset="0"/>
              </a:rPr>
              <a:t> internet protocols</a:t>
            </a:r>
          </a:p>
        </p:txBody>
      </p:sp>
    </p:spTree>
    <p:extLst>
      <p:ext uri="{BB962C8B-B14F-4D97-AF65-F5344CB8AC3E}">
        <p14:creationId xmlns:p14="http://schemas.microsoft.com/office/powerpoint/2010/main" val="32992099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914301" y="631060"/>
            <a:ext cx="2869633" cy="4599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3370763" y="1035128"/>
            <a:ext cx="4005397" cy="33105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Reserved IP addresses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8" name="Content Placeholder 5">
            <a:extLst>
              <a:ext uri="{FF2B5EF4-FFF2-40B4-BE49-F238E27FC236}">
                <a16:creationId xmlns:a16="http://schemas.microsoft.com/office/drawing/2014/main" id="{721E85E7-68C5-A52B-FCF3-5839276B5BCF}"/>
              </a:ext>
            </a:extLst>
          </p:cNvPr>
          <p:cNvSpPr txBox="1">
            <a:spLocks/>
          </p:cNvSpPr>
          <p:nvPr/>
        </p:nvSpPr>
        <p:spPr>
          <a:xfrm>
            <a:off x="511037" y="1502149"/>
            <a:ext cx="11587890" cy="153841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dirty="0">
                <a:latin typeface="Times New Roman" panose="02020603050405020304" pitchFamily="18" charset="0"/>
                <a:cs typeface="Times New Roman" panose="02020603050405020304" pitchFamily="18" charset="0"/>
              </a:rPr>
              <a:t>Example: </a:t>
            </a:r>
            <a:r>
              <a:rPr lang="en-US" sz="2400" dirty="0">
                <a:latin typeface="Times New Roman" panose="02020603050405020304" pitchFamily="18" charset="0"/>
                <a:cs typeface="Times New Roman" panose="02020603050405020304" pitchFamily="18" charset="0"/>
              </a:rPr>
              <a:t>A VPC with an IPv4 CIDR block of 10.0.0.0/16 has 65,536 total IP addresses. The VPC has four subnets, all with /24 CIDR blocks. Although each subnet has 256 IP addresses, only 251 IP addresses are available for use in each.</a:t>
            </a:r>
          </a:p>
        </p:txBody>
      </p:sp>
      <p:pic>
        <p:nvPicPr>
          <p:cNvPr id="10" name="Picture 9" descr="Diagram of a VPC with a /16 CIDR block, with four subnets. Each subnet has a /24 CIDR block.">
            <a:extLst>
              <a:ext uri="{FF2B5EF4-FFF2-40B4-BE49-F238E27FC236}">
                <a16:creationId xmlns:a16="http://schemas.microsoft.com/office/drawing/2014/main" id="{EFC90C9A-D237-1B56-D4E1-BB2A52A5B64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5192" y="2650400"/>
            <a:ext cx="5992887" cy="3020192"/>
          </a:xfrm>
          <a:prstGeom prst="rect">
            <a:avLst/>
          </a:prstGeom>
        </p:spPr>
      </p:pic>
      <p:graphicFrame>
        <p:nvGraphicFramePr>
          <p:cNvPr id="15" name="Table Placeholder 3" descr="IP addresses for CIDR block 10.0.0.0/24 and what they are reserved for.">
            <a:extLst>
              <a:ext uri="{FF2B5EF4-FFF2-40B4-BE49-F238E27FC236}">
                <a16:creationId xmlns:a16="http://schemas.microsoft.com/office/drawing/2014/main" id="{C772D249-7C96-DDCA-6BA3-4A8645835D71}"/>
              </a:ext>
            </a:extLst>
          </p:cNvPr>
          <p:cNvGraphicFramePr>
            <a:graphicFrameLocks/>
          </p:cNvGraphicFramePr>
          <p:nvPr>
            <p:extLst>
              <p:ext uri="{D42A27DB-BD31-4B8C-83A1-F6EECF244321}">
                <p14:modId xmlns:p14="http://schemas.microsoft.com/office/powerpoint/2010/main" val="2154629373"/>
              </p:ext>
            </p:extLst>
          </p:nvPr>
        </p:nvGraphicFramePr>
        <p:xfrm>
          <a:off x="7068463" y="2413456"/>
          <a:ext cx="4734331" cy="3210056"/>
        </p:xfrm>
        <a:graphic>
          <a:graphicData uri="http://schemas.openxmlformats.org/drawingml/2006/table">
            <a:tbl>
              <a:tblPr firstRow="1" bandRow="1">
                <a:tableStyleId>{10A1B5D5-9B99-4C35-A422-299274C87663}</a:tableStyleId>
              </a:tblPr>
              <a:tblGrid>
                <a:gridCol w="2065407">
                  <a:extLst>
                    <a:ext uri="{9D8B030D-6E8A-4147-A177-3AD203B41FA5}">
                      <a16:colId xmlns:a16="http://schemas.microsoft.com/office/drawing/2014/main" val="20000"/>
                    </a:ext>
                  </a:extLst>
                </a:gridCol>
                <a:gridCol w="2668924">
                  <a:extLst>
                    <a:ext uri="{9D8B030D-6E8A-4147-A177-3AD203B41FA5}">
                      <a16:colId xmlns:a16="http://schemas.microsoft.com/office/drawing/2014/main" val="20001"/>
                    </a:ext>
                  </a:extLst>
                </a:gridCol>
              </a:tblGrid>
              <a:tr h="893583">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r>
                        <a:rPr lang="en-US" sz="1800" dirty="0">
                          <a:latin typeface="+mn-lt"/>
                        </a:rPr>
                        <a:t>IP Addresses for CIDR Block 10.0.0.0/24</a:t>
                      </a:r>
                      <a:endParaRPr lang="en-US" sz="1800" b="1" i="0" dirty="0">
                        <a:solidFill>
                          <a:schemeClr val="bg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r>
                        <a:rPr lang="en-US" sz="1800" dirty="0">
                          <a:latin typeface="+mn-lt"/>
                        </a:rPr>
                        <a:t>Reserved for</a:t>
                      </a:r>
                      <a:endParaRPr lang="en-US" sz="1800" b="1" i="0" dirty="0">
                        <a:solidFill>
                          <a:schemeClr val="bg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54749">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en-US" sz="1600" dirty="0">
                          <a:solidFill>
                            <a:schemeClr val="tx1"/>
                          </a:solidFill>
                          <a:latin typeface="+mn-lt"/>
                        </a:rPr>
                        <a:t>10.0.0.0</a:t>
                      </a:r>
                      <a:endParaRPr lang="en-US" sz="1600" b="0" i="0" dirty="0">
                        <a:solidFill>
                          <a:schemeClr val="tx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en-US" sz="1600" dirty="0">
                          <a:solidFill>
                            <a:schemeClr val="tx1"/>
                          </a:solidFill>
                          <a:latin typeface="+mn-lt"/>
                        </a:rPr>
                        <a:t>Network address</a:t>
                      </a:r>
                      <a:endParaRPr lang="en-US" sz="1600" b="0" i="0" dirty="0">
                        <a:solidFill>
                          <a:schemeClr val="tx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54749">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dirty="0">
                          <a:solidFill>
                            <a:schemeClr val="tx1"/>
                          </a:solidFill>
                          <a:latin typeface="+mn-lt"/>
                        </a:rPr>
                        <a:t>10.0.0.1</a:t>
                      </a:r>
                      <a:endParaRPr lang="en-US" sz="1600" b="0" i="0" dirty="0">
                        <a:solidFill>
                          <a:schemeClr val="tx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dirty="0">
                          <a:solidFill>
                            <a:schemeClr val="tx1"/>
                          </a:solidFill>
                          <a:latin typeface="+mn-lt"/>
                        </a:rPr>
                        <a:t>Internal communication</a:t>
                      </a:r>
                      <a:endParaRPr lang="en-US" sz="1600" b="0" i="0" dirty="0">
                        <a:solidFill>
                          <a:schemeClr val="tx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581626">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dirty="0">
                          <a:solidFill>
                            <a:schemeClr val="tx1"/>
                          </a:solidFill>
                          <a:latin typeface="+mn-lt"/>
                        </a:rPr>
                        <a:t>10.0.0.2</a:t>
                      </a:r>
                      <a:endParaRPr lang="en-US" sz="1600" b="0" i="0" dirty="0">
                        <a:solidFill>
                          <a:schemeClr val="tx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dirty="0">
                          <a:solidFill>
                            <a:schemeClr val="tx1"/>
                          </a:solidFill>
                          <a:latin typeface="+mn-lt"/>
                        </a:rPr>
                        <a:t>Domain</a:t>
                      </a:r>
                      <a:r>
                        <a:rPr lang="en-US" sz="1600" baseline="0" dirty="0">
                          <a:solidFill>
                            <a:schemeClr val="tx1"/>
                          </a:solidFill>
                          <a:latin typeface="+mn-lt"/>
                        </a:rPr>
                        <a:t> Name System (</a:t>
                      </a:r>
                      <a:r>
                        <a:rPr lang="en-US" sz="1600" dirty="0">
                          <a:solidFill>
                            <a:schemeClr val="tx1"/>
                          </a:solidFill>
                          <a:latin typeface="+mn-lt"/>
                        </a:rPr>
                        <a:t>DNS) resolution</a:t>
                      </a:r>
                      <a:endParaRPr lang="en-US" sz="1600" b="0" i="0" dirty="0">
                        <a:solidFill>
                          <a:schemeClr val="tx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354749">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dirty="0">
                          <a:solidFill>
                            <a:schemeClr val="tx1"/>
                          </a:solidFill>
                          <a:latin typeface="+mn-lt"/>
                        </a:rPr>
                        <a:t>10.0.0.3</a:t>
                      </a:r>
                      <a:endParaRPr lang="en-US" sz="1600" b="0" i="0" dirty="0">
                        <a:solidFill>
                          <a:schemeClr val="tx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dirty="0">
                          <a:solidFill>
                            <a:schemeClr val="tx1"/>
                          </a:solidFill>
                          <a:latin typeface="+mn-lt"/>
                        </a:rPr>
                        <a:t>Future use</a:t>
                      </a:r>
                      <a:endParaRPr lang="en-US" sz="1600" b="0" i="0" dirty="0">
                        <a:solidFill>
                          <a:schemeClr val="tx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480736">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dirty="0">
                          <a:solidFill>
                            <a:schemeClr val="tx1"/>
                          </a:solidFill>
                          <a:latin typeface="+mn-lt"/>
                        </a:rPr>
                        <a:t>10.0.0.255</a:t>
                      </a:r>
                      <a:endParaRPr lang="en-US" sz="1600" b="0" i="0" dirty="0">
                        <a:solidFill>
                          <a:schemeClr val="tx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600" dirty="0">
                          <a:solidFill>
                            <a:schemeClr val="tx1"/>
                          </a:solidFill>
                          <a:latin typeface="+mn-lt"/>
                        </a:rPr>
                        <a:t>Network broadcast address</a:t>
                      </a:r>
                      <a:endParaRPr lang="en-US" sz="1600" b="0" i="0" dirty="0">
                        <a:solidFill>
                          <a:schemeClr val="tx1"/>
                        </a:solidFill>
                        <a:latin typeface="+mn-lt"/>
                        <a:ea typeface="Amazon Ember" panose="020B0603020204020204" pitchFamily="34" charset="0"/>
                        <a:cs typeface="Amazon Ember" panose="020B0603020204020204" pitchFamily="34" charset="0"/>
                      </a:endParaRPr>
                    </a:p>
                  </a:txBody>
                  <a:tcPr marL="137431" marR="137431" marT="68716" marB="68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13478091"/>
                  </a:ext>
                </a:extLst>
              </a:tr>
            </a:tbl>
          </a:graphicData>
        </a:graphic>
      </p:graphicFrame>
      <p:sp>
        <p:nvSpPr>
          <p:cNvPr id="16" name="TextBox 15">
            <a:extLst>
              <a:ext uri="{FF2B5EF4-FFF2-40B4-BE49-F238E27FC236}">
                <a16:creationId xmlns:a16="http://schemas.microsoft.com/office/drawing/2014/main" id="{BBE19FB8-6BC9-D94C-9FAE-F9B1FE75B7ED}"/>
              </a:ext>
            </a:extLst>
          </p:cNvPr>
          <p:cNvSpPr txBox="1"/>
          <p:nvPr/>
        </p:nvSpPr>
        <p:spPr>
          <a:xfrm>
            <a:off x="1440430" y="382397"/>
            <a:ext cx="5205271" cy="769441"/>
          </a:xfrm>
          <a:prstGeom prst="rect">
            <a:avLst/>
          </a:prstGeom>
          <a:noFill/>
        </p:spPr>
        <p:txBody>
          <a:bodyPr wrap="none" rtlCol="0">
            <a:spAutoFit/>
          </a:bodyPr>
          <a:lstStyle/>
          <a:p>
            <a:r>
              <a:rPr lang="en-US" sz="2200" b="1" dirty="0">
                <a:solidFill>
                  <a:srgbClr val="784658"/>
                </a:solidFill>
                <a:latin typeface="Times New Roman" panose="02020603050405020304" pitchFamily="18" charset="0"/>
                <a:cs typeface="Times New Roman" panose="02020603050405020304" pitchFamily="18" charset="0"/>
              </a:rPr>
              <a:t>Setting up public and private subnets and</a:t>
            </a:r>
          </a:p>
          <a:p>
            <a:r>
              <a:rPr lang="en-US" sz="2200" b="1" dirty="0">
                <a:solidFill>
                  <a:srgbClr val="784658"/>
                </a:solidFill>
                <a:latin typeface="Times New Roman" panose="02020603050405020304" pitchFamily="18" charset="0"/>
                <a:cs typeface="Times New Roman" panose="02020603050405020304" pitchFamily="18" charset="0"/>
              </a:rPr>
              <a:t> internet protocols</a:t>
            </a:r>
          </a:p>
        </p:txBody>
      </p:sp>
    </p:spTree>
    <p:extLst>
      <p:ext uri="{BB962C8B-B14F-4D97-AF65-F5344CB8AC3E}">
        <p14:creationId xmlns:p14="http://schemas.microsoft.com/office/powerpoint/2010/main" val="6664760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914301" y="631060"/>
            <a:ext cx="2869633" cy="4599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3553643" y="1084600"/>
            <a:ext cx="3746317" cy="46166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Public IP address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3" name="Text Placeholder 37">
            <a:extLst>
              <a:ext uri="{FF2B5EF4-FFF2-40B4-BE49-F238E27FC236}">
                <a16:creationId xmlns:a16="http://schemas.microsoft.com/office/drawing/2014/main" id="{1ED65633-4D0F-6037-D49B-0156D2686286}"/>
              </a:ext>
            </a:extLst>
          </p:cNvPr>
          <p:cNvSpPr txBox="1">
            <a:spLocks/>
          </p:cNvSpPr>
          <p:nvPr/>
        </p:nvSpPr>
        <p:spPr>
          <a:xfrm>
            <a:off x="418318" y="1625410"/>
            <a:ext cx="11535331" cy="435084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spcAft>
                <a:spcPts val="1200"/>
              </a:spcAft>
            </a:pPr>
            <a:r>
              <a:rPr lang="en-US" dirty="0">
                <a:latin typeface="Times New Roman" panose="02020603050405020304" pitchFamily="18" charset="0"/>
                <a:cs typeface="Times New Roman" panose="02020603050405020304" pitchFamily="18" charset="0"/>
              </a:rPr>
              <a:t>A public IP address is an IP address that is used to access the internet.</a:t>
            </a:r>
          </a:p>
          <a:p>
            <a:pPr>
              <a:spcBef>
                <a:spcPts val="1200"/>
              </a:spcBef>
              <a:spcAft>
                <a:spcPts val="1200"/>
              </a:spcAft>
            </a:pPr>
            <a:r>
              <a:rPr lang="en-US" dirty="0">
                <a:latin typeface="Times New Roman" panose="02020603050405020304" pitchFamily="18" charset="0"/>
                <a:cs typeface="Times New Roman" panose="02020603050405020304" pitchFamily="18" charset="0"/>
              </a:rPr>
              <a:t>A public IP address can be automatically assigned if you modify the subnet's auto-assign public IP address properties.</a:t>
            </a:r>
          </a:p>
          <a:p>
            <a:pPr>
              <a:spcBef>
                <a:spcPts val="1200"/>
              </a:spcBef>
              <a:spcAft>
                <a:spcPts val="1200"/>
              </a:spcAft>
            </a:pPr>
            <a:r>
              <a:rPr lang="en-US" dirty="0">
                <a:latin typeface="Times New Roman" panose="02020603050405020304" pitchFamily="18" charset="0"/>
                <a:cs typeface="Times New Roman" panose="02020603050405020304" pitchFamily="18" charset="0"/>
              </a:rPr>
              <a:t>Public IP addresses are dynamic. If you stop or start your instance, a new public IP is assigned. For production projects, use an Elastic IP address rather than an assigned public IP, which will be dissociated if you stop the instance.</a:t>
            </a:r>
          </a:p>
        </p:txBody>
      </p:sp>
      <p:sp>
        <p:nvSpPr>
          <p:cNvPr id="11" name="TextBox 10">
            <a:extLst>
              <a:ext uri="{FF2B5EF4-FFF2-40B4-BE49-F238E27FC236}">
                <a16:creationId xmlns:a16="http://schemas.microsoft.com/office/drawing/2014/main" id="{2A9E3422-9DEC-0298-BBAD-A8F399029D1C}"/>
              </a:ext>
            </a:extLst>
          </p:cNvPr>
          <p:cNvSpPr txBox="1"/>
          <p:nvPr/>
        </p:nvSpPr>
        <p:spPr>
          <a:xfrm>
            <a:off x="1440430" y="382397"/>
            <a:ext cx="5205271" cy="769441"/>
          </a:xfrm>
          <a:prstGeom prst="rect">
            <a:avLst/>
          </a:prstGeom>
          <a:noFill/>
        </p:spPr>
        <p:txBody>
          <a:bodyPr wrap="none" rtlCol="0">
            <a:spAutoFit/>
          </a:bodyPr>
          <a:lstStyle/>
          <a:p>
            <a:r>
              <a:rPr lang="en-US" sz="2200" b="1" dirty="0">
                <a:solidFill>
                  <a:srgbClr val="784658"/>
                </a:solidFill>
                <a:latin typeface="Times New Roman" panose="02020603050405020304" pitchFamily="18" charset="0"/>
                <a:cs typeface="Times New Roman" panose="02020603050405020304" pitchFamily="18" charset="0"/>
              </a:rPr>
              <a:t>Setting up public and private subnets and</a:t>
            </a:r>
          </a:p>
          <a:p>
            <a:r>
              <a:rPr lang="en-US" sz="2200" b="1" dirty="0">
                <a:solidFill>
                  <a:srgbClr val="784658"/>
                </a:solidFill>
                <a:latin typeface="Times New Roman" panose="02020603050405020304" pitchFamily="18" charset="0"/>
                <a:cs typeface="Times New Roman" panose="02020603050405020304" pitchFamily="18" charset="0"/>
              </a:rPr>
              <a:t> internet protocols</a:t>
            </a:r>
          </a:p>
        </p:txBody>
      </p:sp>
    </p:spTree>
    <p:extLst>
      <p:ext uri="{BB962C8B-B14F-4D97-AF65-F5344CB8AC3E}">
        <p14:creationId xmlns:p14="http://schemas.microsoft.com/office/powerpoint/2010/main" val="42447140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914301" y="631060"/>
            <a:ext cx="2869633" cy="4599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3834774" y="1084600"/>
            <a:ext cx="3746317" cy="46166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Elastic IP address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8" name="Text Placeholder 38">
            <a:extLst>
              <a:ext uri="{FF2B5EF4-FFF2-40B4-BE49-F238E27FC236}">
                <a16:creationId xmlns:a16="http://schemas.microsoft.com/office/drawing/2014/main" id="{43FBB5E1-3525-6846-6C8C-2B0A8E93BEDE}"/>
              </a:ext>
            </a:extLst>
          </p:cNvPr>
          <p:cNvSpPr txBox="1">
            <a:spLocks/>
          </p:cNvSpPr>
          <p:nvPr/>
        </p:nvSpPr>
        <p:spPr>
          <a:xfrm>
            <a:off x="614540" y="1681596"/>
            <a:ext cx="11339110" cy="475315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Times New Roman" panose="02020603050405020304" pitchFamily="18" charset="0"/>
                <a:cs typeface="Times New Roman" panose="02020603050405020304" pitchFamily="18" charset="0"/>
              </a:rPr>
              <a:t>Is associated with an AWS account</a:t>
            </a:r>
          </a:p>
          <a:p>
            <a:r>
              <a:rPr lang="en-US" dirty="0">
                <a:latin typeface="Times New Roman" panose="02020603050405020304" pitchFamily="18" charset="0"/>
                <a:cs typeface="Times New Roman" panose="02020603050405020304" pitchFamily="18" charset="0"/>
              </a:rPr>
              <a:t>Is static and doesn't change over time</a:t>
            </a:r>
          </a:p>
          <a:p>
            <a:r>
              <a:rPr lang="en-US" dirty="0">
                <a:latin typeface="Times New Roman" panose="02020603050405020304" pitchFamily="18" charset="0"/>
                <a:cs typeface="Times New Roman" panose="02020603050405020304" pitchFamily="18" charset="0"/>
              </a:rPr>
              <a:t>Comes from Amazon's pool of IPv4 addresses</a:t>
            </a:r>
          </a:p>
          <a:p>
            <a:pPr lvl="1"/>
            <a:r>
              <a:rPr lang="en-US" dirty="0">
                <a:latin typeface="Times New Roman" panose="02020603050405020304" pitchFamily="18" charset="0"/>
                <a:cs typeface="Times New Roman" panose="02020603050405020304" pitchFamily="18" charset="0"/>
              </a:rPr>
              <a:t>If you unassign an Elastic IP address, you are charged until you remove it completely.</a:t>
            </a:r>
          </a:p>
          <a:p>
            <a:pPr marL="0" indent="0">
              <a:buFont typeface="Arial" panose="020B0604020202020204" pitchFamily="34" charset="0"/>
              <a:buNone/>
            </a:pPr>
            <a:endParaRPr lang="en-US" dirty="0">
              <a:latin typeface="Times New Roman" panose="02020603050405020304" pitchFamily="18" charset="0"/>
              <a:cs typeface="Times New Roman" panose="02020603050405020304" pitchFamily="18" charset="0"/>
            </a:endParaRPr>
          </a:p>
          <a:p>
            <a:pPr marL="0" indent="0">
              <a:buFont typeface="Arial" panose="020B0604020202020204" pitchFamily="34" charset="0"/>
              <a:buNone/>
            </a:pPr>
            <a:r>
              <a:rPr lang="en-US" dirty="0">
                <a:latin typeface="Times New Roman" panose="02020603050405020304" pitchFamily="18" charset="0"/>
                <a:cs typeface="Times New Roman" panose="02020603050405020304" pitchFamily="18" charset="0"/>
              </a:rPr>
              <a:t>Elastic IP addresses get allocated to your account and stay the same. Use an Elastic IP address when you work on a long-term project and configuring IP addresses can be time-consuming.</a:t>
            </a:r>
          </a:p>
        </p:txBody>
      </p:sp>
      <p:sp>
        <p:nvSpPr>
          <p:cNvPr id="10" name="TextBox 9">
            <a:extLst>
              <a:ext uri="{FF2B5EF4-FFF2-40B4-BE49-F238E27FC236}">
                <a16:creationId xmlns:a16="http://schemas.microsoft.com/office/drawing/2014/main" id="{9DF9DE4E-4926-B916-9C4A-B5B39BE0346C}"/>
              </a:ext>
            </a:extLst>
          </p:cNvPr>
          <p:cNvSpPr txBox="1"/>
          <p:nvPr/>
        </p:nvSpPr>
        <p:spPr>
          <a:xfrm>
            <a:off x="1440430" y="382397"/>
            <a:ext cx="5205271" cy="769441"/>
          </a:xfrm>
          <a:prstGeom prst="rect">
            <a:avLst/>
          </a:prstGeom>
          <a:noFill/>
        </p:spPr>
        <p:txBody>
          <a:bodyPr wrap="none" rtlCol="0">
            <a:spAutoFit/>
          </a:bodyPr>
          <a:lstStyle/>
          <a:p>
            <a:r>
              <a:rPr lang="en-US" sz="2200" b="1" dirty="0">
                <a:solidFill>
                  <a:srgbClr val="784658"/>
                </a:solidFill>
                <a:latin typeface="Times New Roman" panose="02020603050405020304" pitchFamily="18" charset="0"/>
                <a:cs typeface="Times New Roman" panose="02020603050405020304" pitchFamily="18" charset="0"/>
              </a:rPr>
              <a:t>Setting up public and private subnets and</a:t>
            </a:r>
          </a:p>
          <a:p>
            <a:r>
              <a:rPr lang="en-US" sz="2200" b="1" dirty="0">
                <a:solidFill>
                  <a:srgbClr val="784658"/>
                </a:solidFill>
                <a:latin typeface="Times New Roman" panose="02020603050405020304" pitchFamily="18" charset="0"/>
                <a:cs typeface="Times New Roman" panose="02020603050405020304" pitchFamily="18" charset="0"/>
              </a:rPr>
              <a:t> internet protocols</a:t>
            </a:r>
          </a:p>
        </p:txBody>
      </p:sp>
    </p:spTree>
    <p:extLst>
      <p:ext uri="{BB962C8B-B14F-4D97-AF65-F5344CB8AC3E}">
        <p14:creationId xmlns:p14="http://schemas.microsoft.com/office/powerpoint/2010/main" val="21002417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914301" y="631060"/>
            <a:ext cx="2869633" cy="4599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4020031" y="1047602"/>
            <a:ext cx="3650518" cy="51216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Elastic network interface</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3" name="Content Placeholder 6">
            <a:extLst>
              <a:ext uri="{FF2B5EF4-FFF2-40B4-BE49-F238E27FC236}">
                <a16:creationId xmlns:a16="http://schemas.microsoft.com/office/drawing/2014/main" id="{1DD93B0E-CBD0-8310-3360-E1435F9D83C1}"/>
              </a:ext>
            </a:extLst>
          </p:cNvPr>
          <p:cNvSpPr txBox="1">
            <a:spLocks/>
          </p:cNvSpPr>
          <p:nvPr/>
        </p:nvSpPr>
        <p:spPr>
          <a:xfrm>
            <a:off x="439334" y="1538600"/>
            <a:ext cx="11514316" cy="252886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An elastic network interface is a virtual network interface. You can do the following:</a:t>
            </a:r>
          </a:p>
          <a:p>
            <a:pPr lvl="1"/>
            <a:r>
              <a:rPr lang="en-US" sz="2000" dirty="0"/>
              <a:t>Attach it to an instance.</a:t>
            </a:r>
          </a:p>
          <a:p>
            <a:pPr lvl="1"/>
            <a:r>
              <a:rPr lang="en-US" sz="2000" dirty="0"/>
              <a:t>Detach it from the </a:t>
            </a:r>
            <a:r>
              <a:rPr lang="en-US" sz="2000" dirty="0">
                <a:latin typeface="Times New Roman" panose="02020603050405020304" pitchFamily="18" charset="0"/>
                <a:cs typeface="Times New Roman" panose="02020603050405020304" pitchFamily="18" charset="0"/>
              </a:rPr>
              <a:t>instance</a:t>
            </a:r>
            <a:r>
              <a:rPr lang="en-US" sz="2000" dirty="0"/>
              <a:t>, and attach it to another instance to redirect network traffic.</a:t>
            </a:r>
          </a:p>
          <a:p>
            <a:r>
              <a:rPr lang="en-US" sz="2400" dirty="0"/>
              <a:t>Its attributes follow when it is reattached to a new instance.</a:t>
            </a:r>
          </a:p>
          <a:p>
            <a:r>
              <a:rPr lang="en-US" sz="2400" dirty="0"/>
              <a:t>Each instance in your VPC has a default network interface, which can be assigned a private IPv4 address from your VPC's range.</a:t>
            </a:r>
          </a:p>
          <a:p>
            <a:endParaRPr lang="en-US" sz="2400" dirty="0"/>
          </a:p>
        </p:txBody>
      </p:sp>
      <p:pic>
        <p:nvPicPr>
          <p:cNvPr id="10" name="Picture 9" descr="Diagram of a subnet with an EC2 instance. An elastic network interface is attached.">
            <a:extLst>
              <a:ext uri="{FF2B5EF4-FFF2-40B4-BE49-F238E27FC236}">
                <a16:creationId xmlns:a16="http://schemas.microsoft.com/office/drawing/2014/main" id="{7993223D-9C7B-BC16-5C1C-DEF7E70887A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20031" y="3928732"/>
            <a:ext cx="4352921" cy="1707028"/>
          </a:xfrm>
          <a:prstGeom prst="rect">
            <a:avLst/>
          </a:prstGeom>
        </p:spPr>
      </p:pic>
      <p:sp>
        <p:nvSpPr>
          <p:cNvPr id="11" name="TextBox 10">
            <a:extLst>
              <a:ext uri="{FF2B5EF4-FFF2-40B4-BE49-F238E27FC236}">
                <a16:creationId xmlns:a16="http://schemas.microsoft.com/office/drawing/2014/main" id="{BAC73FEA-DE16-6AD8-DDEE-C1EE32B49BC0}"/>
              </a:ext>
            </a:extLst>
          </p:cNvPr>
          <p:cNvSpPr txBox="1"/>
          <p:nvPr/>
        </p:nvSpPr>
        <p:spPr>
          <a:xfrm>
            <a:off x="1440430" y="382397"/>
            <a:ext cx="5205271" cy="769441"/>
          </a:xfrm>
          <a:prstGeom prst="rect">
            <a:avLst/>
          </a:prstGeom>
          <a:noFill/>
        </p:spPr>
        <p:txBody>
          <a:bodyPr wrap="none" rtlCol="0">
            <a:spAutoFit/>
          </a:bodyPr>
          <a:lstStyle/>
          <a:p>
            <a:r>
              <a:rPr lang="en-US" sz="2200" b="1" dirty="0">
                <a:solidFill>
                  <a:srgbClr val="784658"/>
                </a:solidFill>
                <a:latin typeface="Times New Roman" panose="02020603050405020304" pitchFamily="18" charset="0"/>
                <a:cs typeface="Times New Roman" panose="02020603050405020304" pitchFamily="18" charset="0"/>
              </a:rPr>
              <a:t>Setting up public and private subnets and</a:t>
            </a:r>
          </a:p>
          <a:p>
            <a:r>
              <a:rPr lang="en-US" sz="2200" b="1" dirty="0">
                <a:solidFill>
                  <a:srgbClr val="784658"/>
                </a:solidFill>
                <a:latin typeface="Times New Roman" panose="02020603050405020304" pitchFamily="18" charset="0"/>
                <a:cs typeface="Times New Roman" panose="02020603050405020304" pitchFamily="18" charset="0"/>
              </a:rPr>
              <a:t> internet protocols</a:t>
            </a:r>
          </a:p>
        </p:txBody>
      </p:sp>
    </p:spTree>
    <p:extLst>
      <p:ext uri="{BB962C8B-B14F-4D97-AF65-F5344CB8AC3E}">
        <p14:creationId xmlns:p14="http://schemas.microsoft.com/office/powerpoint/2010/main" val="6374088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914301" y="631060"/>
            <a:ext cx="2869633" cy="4599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348202" y="1214974"/>
            <a:ext cx="3650518" cy="51216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Route tables and routes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8" name="Text Placeholder 5">
            <a:extLst>
              <a:ext uri="{FF2B5EF4-FFF2-40B4-BE49-F238E27FC236}">
                <a16:creationId xmlns:a16="http://schemas.microsoft.com/office/drawing/2014/main" id="{E9140202-7713-B422-86F4-88A6D4B2D08E}"/>
              </a:ext>
            </a:extLst>
          </p:cNvPr>
          <p:cNvSpPr txBox="1">
            <a:spLocks/>
          </p:cNvSpPr>
          <p:nvPr/>
        </p:nvSpPr>
        <p:spPr>
          <a:xfrm>
            <a:off x="439334" y="1605001"/>
            <a:ext cx="5656666" cy="396721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A route table contains a set of rules (or routes), which you can configure to direct network traffic from your subnet.</a:t>
            </a:r>
          </a:p>
          <a:p>
            <a:r>
              <a:rPr lang="en-US" sz="2400" dirty="0">
                <a:latin typeface="Times New Roman" panose="02020603050405020304" pitchFamily="18" charset="0"/>
                <a:cs typeface="Times New Roman" panose="02020603050405020304" pitchFamily="18" charset="0"/>
              </a:rPr>
              <a:t>Each route specifies a destination and a target.</a:t>
            </a:r>
          </a:p>
          <a:p>
            <a:r>
              <a:rPr lang="en-US" sz="2400" dirty="0">
                <a:latin typeface="Times New Roman" panose="02020603050405020304" pitchFamily="18" charset="0"/>
                <a:cs typeface="Times New Roman" panose="02020603050405020304" pitchFamily="18" charset="0"/>
              </a:rPr>
              <a:t>By default, every route table contains a local route for communication within the VPC.</a:t>
            </a:r>
          </a:p>
          <a:p>
            <a:r>
              <a:rPr lang="en-US" sz="2400" dirty="0">
                <a:latin typeface="Times New Roman" panose="02020603050405020304" pitchFamily="18" charset="0"/>
                <a:cs typeface="Times New Roman" panose="02020603050405020304" pitchFamily="18" charset="0"/>
              </a:rPr>
              <a:t>Each subnet should have its own route table.</a:t>
            </a:r>
          </a:p>
        </p:txBody>
      </p:sp>
      <p:pic>
        <p:nvPicPr>
          <p:cNvPr id="11" name="Picture 10" descr="Diagram of a VPC with public and private route tables. See description in slide notes.">
            <a:extLst>
              <a:ext uri="{FF2B5EF4-FFF2-40B4-BE49-F238E27FC236}">
                <a16:creationId xmlns:a16="http://schemas.microsoft.com/office/drawing/2014/main" id="{258297E4-BE58-6975-A7AC-B34E597145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96000" y="1285783"/>
            <a:ext cx="6376969" cy="4243184"/>
          </a:xfrm>
          <a:prstGeom prst="rect">
            <a:avLst/>
          </a:prstGeom>
        </p:spPr>
      </p:pic>
      <p:sp>
        <p:nvSpPr>
          <p:cNvPr id="15" name="TextBox 14">
            <a:extLst>
              <a:ext uri="{FF2B5EF4-FFF2-40B4-BE49-F238E27FC236}">
                <a16:creationId xmlns:a16="http://schemas.microsoft.com/office/drawing/2014/main" id="{5268B8CD-4A90-DC4E-1778-8D4CF8F132E5}"/>
              </a:ext>
            </a:extLst>
          </p:cNvPr>
          <p:cNvSpPr txBox="1"/>
          <p:nvPr/>
        </p:nvSpPr>
        <p:spPr>
          <a:xfrm>
            <a:off x="1440430" y="382397"/>
            <a:ext cx="5205271" cy="769441"/>
          </a:xfrm>
          <a:prstGeom prst="rect">
            <a:avLst/>
          </a:prstGeom>
          <a:noFill/>
        </p:spPr>
        <p:txBody>
          <a:bodyPr wrap="none" rtlCol="0">
            <a:spAutoFit/>
          </a:bodyPr>
          <a:lstStyle/>
          <a:p>
            <a:r>
              <a:rPr lang="en-US" sz="2200" b="1" dirty="0">
                <a:solidFill>
                  <a:srgbClr val="784658"/>
                </a:solidFill>
                <a:latin typeface="Times New Roman" panose="02020603050405020304" pitchFamily="18" charset="0"/>
                <a:cs typeface="Times New Roman" panose="02020603050405020304" pitchFamily="18" charset="0"/>
              </a:rPr>
              <a:t>Setting up public and private subnets and</a:t>
            </a:r>
          </a:p>
          <a:p>
            <a:r>
              <a:rPr lang="en-US" sz="2200" b="1" dirty="0">
                <a:solidFill>
                  <a:srgbClr val="784658"/>
                </a:solidFill>
                <a:latin typeface="Times New Roman" panose="02020603050405020304" pitchFamily="18" charset="0"/>
                <a:cs typeface="Times New Roman" panose="02020603050405020304" pitchFamily="18" charset="0"/>
              </a:rPr>
              <a:t> internet protocols</a:t>
            </a:r>
          </a:p>
        </p:txBody>
      </p:sp>
    </p:spTree>
    <p:extLst>
      <p:ext uri="{BB962C8B-B14F-4D97-AF65-F5344CB8AC3E}">
        <p14:creationId xmlns:p14="http://schemas.microsoft.com/office/powerpoint/2010/main" val="17082685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670092" y="631060"/>
            <a:ext cx="300730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3" y="351782"/>
            <a:ext cx="491999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Securing your infrastructure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19" name="TextBox 18">
            <a:extLst>
              <a:ext uri="{FF2B5EF4-FFF2-40B4-BE49-F238E27FC236}">
                <a16:creationId xmlns:a16="http://schemas.microsoft.com/office/drawing/2014/main" id="{E695F83B-21FF-F856-B914-3E0B6B636E95}"/>
              </a:ext>
            </a:extLst>
          </p:cNvPr>
          <p:cNvSpPr txBox="1"/>
          <p:nvPr/>
        </p:nvSpPr>
        <p:spPr>
          <a:xfrm>
            <a:off x="9033029" y="6263679"/>
            <a:ext cx="213360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646591" y="2291256"/>
            <a:ext cx="1052003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Using AWS security groups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37396237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210807" y="631060"/>
            <a:ext cx="45731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376359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AWS security groups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331317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Security groups (1 of 2)</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pic>
        <p:nvPicPr>
          <p:cNvPr id="10" name="Picture 9" descr="Diagram of security groups in VPC subnets. See description in slide notes.">
            <a:extLst>
              <a:ext uri="{FF2B5EF4-FFF2-40B4-BE49-F238E27FC236}">
                <a16:creationId xmlns:a16="http://schemas.microsoft.com/office/drawing/2014/main" id="{6DF9B861-29B5-2F35-BCDC-1B96DAB34B0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17139" y="1277474"/>
            <a:ext cx="8839966" cy="4346825"/>
          </a:xfrm>
          <a:prstGeom prst="rect">
            <a:avLst/>
          </a:prstGeom>
        </p:spPr>
      </p:pic>
      <p:sp>
        <p:nvSpPr>
          <p:cNvPr id="16" name="TextBox 15">
            <a:extLst>
              <a:ext uri="{FF2B5EF4-FFF2-40B4-BE49-F238E27FC236}">
                <a16:creationId xmlns:a16="http://schemas.microsoft.com/office/drawing/2014/main" id="{E4742517-AAC7-93A4-2D64-FAA14AA77548}"/>
              </a:ext>
            </a:extLst>
          </p:cNvPr>
          <p:cNvSpPr txBox="1"/>
          <p:nvPr/>
        </p:nvSpPr>
        <p:spPr>
          <a:xfrm>
            <a:off x="517779" y="2118168"/>
            <a:ext cx="2499360" cy="2585323"/>
          </a:xfrm>
          <a:prstGeom prst="rect">
            <a:avLst/>
          </a:prstGeom>
          <a:noFill/>
        </p:spPr>
        <p:txBody>
          <a:bodyPr wrap="square">
            <a:spAutoFit/>
          </a:bodyPr>
          <a:lstStyle/>
          <a:p>
            <a:r>
              <a:rPr lang="en-US" b="1" dirty="0">
                <a:solidFill>
                  <a:srgbClr val="504BAB"/>
                </a:solidFill>
              </a:rPr>
              <a:t>A security group </a:t>
            </a:r>
            <a:r>
              <a:rPr lang="en-US" dirty="0"/>
              <a:t>acts as </a:t>
            </a:r>
            <a:r>
              <a:rPr lang="en-US" dirty="0">
                <a:solidFill>
                  <a:srgbClr val="504BAB"/>
                </a:solidFill>
              </a:rPr>
              <a:t>a virtual firewall </a:t>
            </a:r>
            <a:r>
              <a:rPr lang="en-US" dirty="0"/>
              <a:t>for an EC2 instance, and controls inbound and outbound traffic for the instance. Security groups act at the </a:t>
            </a:r>
            <a:r>
              <a:rPr lang="en-US" dirty="0">
                <a:solidFill>
                  <a:srgbClr val="504BAB"/>
                </a:solidFill>
              </a:rPr>
              <a:t>instance level</a:t>
            </a:r>
            <a:r>
              <a:rPr lang="en-US" dirty="0"/>
              <a:t>, not the subnet level. </a:t>
            </a:r>
          </a:p>
        </p:txBody>
      </p:sp>
    </p:spTree>
    <p:extLst>
      <p:ext uri="{BB962C8B-B14F-4D97-AF65-F5344CB8AC3E}">
        <p14:creationId xmlns:p14="http://schemas.microsoft.com/office/powerpoint/2010/main" val="42427346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210807" y="631060"/>
            <a:ext cx="45731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376359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AWS security groups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331317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latin typeface="Times New Roman" panose="02020603050405020304" pitchFamily="18" charset="0"/>
                <a:cs typeface="Times New Roman" panose="02020603050405020304" pitchFamily="18" charset="0"/>
              </a:rPr>
              <a:t>Security groups (2 of 2)</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3" name="Content Placeholder 5">
            <a:extLst>
              <a:ext uri="{FF2B5EF4-FFF2-40B4-BE49-F238E27FC236}">
                <a16:creationId xmlns:a16="http://schemas.microsoft.com/office/drawing/2014/main" id="{0DA8E508-6226-7153-1045-8CFC6DD4F393}"/>
              </a:ext>
            </a:extLst>
          </p:cNvPr>
          <p:cNvSpPr txBox="1">
            <a:spLocks/>
          </p:cNvSpPr>
          <p:nvPr/>
        </p:nvSpPr>
        <p:spPr>
          <a:xfrm>
            <a:off x="614538" y="1466138"/>
            <a:ext cx="11339111" cy="496861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Security groups have rules that control inbound and outbound instance traffic. </a:t>
            </a:r>
          </a:p>
          <a:p>
            <a:r>
              <a:rPr lang="en-US" sz="2400" dirty="0"/>
              <a:t>Default security groups deny all inbound traffic and allow all outbound traffic. This is considered </a:t>
            </a:r>
            <a:r>
              <a:rPr lang="en-US" sz="2400" i="1" dirty="0">
                <a:solidFill>
                  <a:srgbClr val="504BAB"/>
                </a:solidFill>
              </a:rPr>
              <a:t>stateful</a:t>
            </a:r>
            <a:r>
              <a:rPr lang="en-US" sz="2400" dirty="0"/>
              <a:t>.</a:t>
            </a:r>
          </a:p>
        </p:txBody>
      </p:sp>
      <p:sp>
        <p:nvSpPr>
          <p:cNvPr id="8" name="TextBox 7">
            <a:extLst>
              <a:ext uri="{FF2B5EF4-FFF2-40B4-BE49-F238E27FC236}">
                <a16:creationId xmlns:a16="http://schemas.microsoft.com/office/drawing/2014/main" id="{221A9F4F-D23A-2CFE-F5E4-B020A02F3925}"/>
              </a:ext>
            </a:extLst>
          </p:cNvPr>
          <p:cNvSpPr txBox="1"/>
          <p:nvPr/>
        </p:nvSpPr>
        <p:spPr>
          <a:xfrm>
            <a:off x="703783" y="2603606"/>
            <a:ext cx="1645920" cy="461665"/>
          </a:xfrm>
          <a:prstGeom prst="rect">
            <a:avLst/>
          </a:prstGeom>
          <a:noFill/>
        </p:spPr>
        <p:txBody>
          <a:bodyPr wrap="square" lIns="0" rtlCol="0">
            <a:spAutoFit/>
          </a:bodyPr>
          <a:lstStyle/>
          <a:p>
            <a:pPr algn="l">
              <a:spcAft>
                <a:spcPts val="1200"/>
              </a:spcAft>
            </a:pPr>
            <a:r>
              <a:rPr lang="en-US" sz="2400" b="1" dirty="0">
                <a:solidFill>
                  <a:schemeClr val="tx2"/>
                </a:solidFill>
              </a:rPr>
              <a:t>Inbound</a:t>
            </a:r>
          </a:p>
        </p:txBody>
      </p:sp>
      <p:graphicFrame>
        <p:nvGraphicFramePr>
          <p:cNvPr id="11" name="Table 10" descr="Inbound traffic rules for a security group.">
            <a:extLst>
              <a:ext uri="{FF2B5EF4-FFF2-40B4-BE49-F238E27FC236}">
                <a16:creationId xmlns:a16="http://schemas.microsoft.com/office/drawing/2014/main" id="{A9D3575D-D22E-93A8-2AC8-4D1BE773220C}"/>
              </a:ext>
            </a:extLst>
          </p:cNvPr>
          <p:cNvGraphicFramePr>
            <a:graphicFrameLocks noGrp="1"/>
          </p:cNvGraphicFramePr>
          <p:nvPr>
            <p:extLst>
              <p:ext uri="{D42A27DB-BD31-4B8C-83A1-F6EECF244321}">
                <p14:modId xmlns:p14="http://schemas.microsoft.com/office/powerpoint/2010/main" val="3164444232"/>
              </p:ext>
            </p:extLst>
          </p:nvPr>
        </p:nvGraphicFramePr>
        <p:xfrm>
          <a:off x="703783" y="3077771"/>
          <a:ext cx="11369041" cy="1005840"/>
        </p:xfrm>
        <a:graphic>
          <a:graphicData uri="http://schemas.openxmlformats.org/drawingml/2006/table">
            <a:tbl>
              <a:tblPr firstRow="1" bandRow="1">
                <a:tableStyleId>{93296810-A885-4BE3-A3E7-6D5BEEA58F35}</a:tableStyleId>
              </a:tblPr>
              <a:tblGrid>
                <a:gridCol w="1966075">
                  <a:extLst>
                    <a:ext uri="{9D8B030D-6E8A-4147-A177-3AD203B41FA5}">
                      <a16:colId xmlns:a16="http://schemas.microsoft.com/office/drawing/2014/main" val="92721202"/>
                    </a:ext>
                  </a:extLst>
                </a:gridCol>
                <a:gridCol w="2186354">
                  <a:extLst>
                    <a:ext uri="{9D8B030D-6E8A-4147-A177-3AD203B41FA5}">
                      <a16:colId xmlns:a16="http://schemas.microsoft.com/office/drawing/2014/main" val="576900382"/>
                    </a:ext>
                  </a:extLst>
                </a:gridCol>
                <a:gridCol w="1561682">
                  <a:extLst>
                    <a:ext uri="{9D8B030D-6E8A-4147-A177-3AD203B41FA5}">
                      <a16:colId xmlns:a16="http://schemas.microsoft.com/office/drawing/2014/main" val="3698436910"/>
                    </a:ext>
                  </a:extLst>
                </a:gridCol>
                <a:gridCol w="5654930">
                  <a:extLst>
                    <a:ext uri="{9D8B030D-6E8A-4147-A177-3AD203B41FA5}">
                      <a16:colId xmlns:a16="http://schemas.microsoft.com/office/drawing/2014/main" val="2243661935"/>
                    </a:ext>
                  </a:extLst>
                </a:gridCol>
              </a:tblGrid>
              <a:tr h="119680">
                <a:tc>
                  <a:txBody>
                    <a:bodyPr/>
                    <a:lstStyle/>
                    <a:p>
                      <a:pPr algn="ctr"/>
                      <a:r>
                        <a:rPr lang="en-US" dirty="0"/>
                        <a:t>Source</a:t>
                      </a:r>
                      <a:endParaRPr lang="en-US"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tc>
                  <a:txBody>
                    <a:bodyPr/>
                    <a:lstStyle/>
                    <a:p>
                      <a:pPr algn="ctr"/>
                      <a:r>
                        <a:rPr lang="en-US" dirty="0"/>
                        <a:t>Protocol</a:t>
                      </a:r>
                      <a:endParaRPr lang="en-US"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tc>
                  <a:txBody>
                    <a:bodyPr/>
                    <a:lstStyle/>
                    <a:p>
                      <a:pPr algn="ctr"/>
                      <a:r>
                        <a:rPr lang="en-US" dirty="0"/>
                        <a:t>Port Range</a:t>
                      </a:r>
                      <a:endParaRPr lang="en-US"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tc>
                  <a:txBody>
                    <a:bodyPr/>
                    <a:lstStyle/>
                    <a:p>
                      <a:pPr algn="ctr"/>
                      <a:r>
                        <a:rPr lang="en-US" dirty="0"/>
                        <a:t>Description</a:t>
                      </a:r>
                      <a:endParaRPr lang="en-US"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extLst>
                  <a:ext uri="{0D108BD9-81ED-4DB2-BD59-A6C34878D82A}">
                    <a16:rowId xmlns:a16="http://schemas.microsoft.com/office/drawing/2014/main" val="1671132410"/>
                  </a:ext>
                </a:extLst>
              </a:tr>
              <a:tr h="51542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sg-xxxxxxxx</a:t>
                      </a:r>
                      <a:endParaRPr lang="en-US" i="0" dirty="0">
                        <a:solidFill>
                          <a:schemeClr val="tx1"/>
                        </a:solidFill>
                      </a:endParaRPr>
                    </a:p>
                  </a:txBody>
                  <a:tcPr/>
                </a:tc>
                <a:tc>
                  <a:txBody>
                    <a:bodyPr/>
                    <a:lstStyle/>
                    <a:p>
                      <a:pPr algn="ctr"/>
                      <a:r>
                        <a:rPr lang="en-US" dirty="0">
                          <a:solidFill>
                            <a:schemeClr val="tx1"/>
                          </a:solidFill>
                        </a:rPr>
                        <a:t>All</a:t>
                      </a:r>
                    </a:p>
                  </a:txBody>
                  <a:tcPr/>
                </a:tc>
                <a:tc>
                  <a:txBody>
                    <a:bodyPr/>
                    <a:lstStyle/>
                    <a:p>
                      <a:pPr algn="ctr"/>
                      <a:r>
                        <a:rPr lang="en-US" dirty="0">
                          <a:solidFill>
                            <a:schemeClr val="tx1"/>
                          </a:solidFill>
                        </a:rPr>
                        <a:t>All</a:t>
                      </a:r>
                    </a:p>
                  </a:txBody>
                  <a:tcPr/>
                </a:tc>
                <a:tc>
                  <a:txBody>
                    <a:bodyPr/>
                    <a:lstStyle/>
                    <a:p>
                      <a:pPr algn="l"/>
                      <a:r>
                        <a:rPr lang="en-US" dirty="0">
                          <a:solidFill>
                            <a:schemeClr val="tx1"/>
                          </a:solidFill>
                        </a:rPr>
                        <a:t>Allow inbound traffic from network interfaces that are assigned to the same security group.</a:t>
                      </a:r>
                    </a:p>
                  </a:txBody>
                  <a:tcPr/>
                </a:tc>
                <a:extLst>
                  <a:ext uri="{0D108BD9-81ED-4DB2-BD59-A6C34878D82A}">
                    <a16:rowId xmlns:a16="http://schemas.microsoft.com/office/drawing/2014/main" val="2817451029"/>
                  </a:ext>
                </a:extLst>
              </a:tr>
            </a:tbl>
          </a:graphicData>
        </a:graphic>
      </p:graphicFrame>
      <p:sp>
        <p:nvSpPr>
          <p:cNvPr id="15" name="TextBox 14">
            <a:extLst>
              <a:ext uri="{FF2B5EF4-FFF2-40B4-BE49-F238E27FC236}">
                <a16:creationId xmlns:a16="http://schemas.microsoft.com/office/drawing/2014/main" id="{09A8570C-97E3-D635-9602-EB7454D3657C}"/>
              </a:ext>
            </a:extLst>
          </p:cNvPr>
          <p:cNvSpPr txBox="1"/>
          <p:nvPr/>
        </p:nvSpPr>
        <p:spPr>
          <a:xfrm>
            <a:off x="703783" y="4184850"/>
            <a:ext cx="1645920" cy="461665"/>
          </a:xfrm>
          <a:prstGeom prst="rect">
            <a:avLst/>
          </a:prstGeom>
          <a:noFill/>
        </p:spPr>
        <p:txBody>
          <a:bodyPr wrap="square" lIns="0" rtlCol="0">
            <a:spAutoFit/>
          </a:bodyPr>
          <a:lstStyle/>
          <a:p>
            <a:pPr algn="l">
              <a:spcAft>
                <a:spcPts val="1200"/>
              </a:spcAft>
            </a:pPr>
            <a:r>
              <a:rPr lang="en-US" sz="2400" b="1" dirty="0">
                <a:solidFill>
                  <a:schemeClr val="tx2"/>
                </a:solidFill>
              </a:rPr>
              <a:t>Outbound</a:t>
            </a:r>
          </a:p>
        </p:txBody>
      </p:sp>
      <p:graphicFrame>
        <p:nvGraphicFramePr>
          <p:cNvPr id="18" name="Table 17" descr="Outbound traffic rules for a security group.">
            <a:extLst>
              <a:ext uri="{FF2B5EF4-FFF2-40B4-BE49-F238E27FC236}">
                <a16:creationId xmlns:a16="http://schemas.microsoft.com/office/drawing/2014/main" id="{D40FAFC8-0DA9-7AA8-CC3E-0051166556DC}"/>
              </a:ext>
            </a:extLst>
          </p:cNvPr>
          <p:cNvGraphicFramePr>
            <a:graphicFrameLocks noGrp="1"/>
          </p:cNvGraphicFramePr>
          <p:nvPr>
            <p:extLst>
              <p:ext uri="{D42A27DB-BD31-4B8C-83A1-F6EECF244321}">
                <p14:modId xmlns:p14="http://schemas.microsoft.com/office/powerpoint/2010/main" val="3606414947"/>
              </p:ext>
            </p:extLst>
          </p:nvPr>
        </p:nvGraphicFramePr>
        <p:xfrm>
          <a:off x="703783" y="4659893"/>
          <a:ext cx="11369041" cy="1097280"/>
        </p:xfrm>
        <a:graphic>
          <a:graphicData uri="http://schemas.openxmlformats.org/drawingml/2006/table">
            <a:tbl>
              <a:tblPr firstRow="1" bandRow="1">
                <a:tableStyleId>{93296810-A885-4BE3-A3E7-6D5BEEA58F35}</a:tableStyleId>
              </a:tblPr>
              <a:tblGrid>
                <a:gridCol w="1936485">
                  <a:extLst>
                    <a:ext uri="{9D8B030D-6E8A-4147-A177-3AD203B41FA5}">
                      <a16:colId xmlns:a16="http://schemas.microsoft.com/office/drawing/2014/main" val="92721202"/>
                    </a:ext>
                  </a:extLst>
                </a:gridCol>
                <a:gridCol w="2201971">
                  <a:extLst>
                    <a:ext uri="{9D8B030D-6E8A-4147-A177-3AD203B41FA5}">
                      <a16:colId xmlns:a16="http://schemas.microsoft.com/office/drawing/2014/main" val="576900382"/>
                    </a:ext>
                  </a:extLst>
                </a:gridCol>
                <a:gridCol w="1546065">
                  <a:extLst>
                    <a:ext uri="{9D8B030D-6E8A-4147-A177-3AD203B41FA5}">
                      <a16:colId xmlns:a16="http://schemas.microsoft.com/office/drawing/2014/main" val="3698436910"/>
                    </a:ext>
                  </a:extLst>
                </a:gridCol>
                <a:gridCol w="5684520">
                  <a:extLst>
                    <a:ext uri="{9D8B030D-6E8A-4147-A177-3AD203B41FA5}">
                      <a16:colId xmlns:a16="http://schemas.microsoft.com/office/drawing/2014/main" val="2243661935"/>
                    </a:ext>
                  </a:extLst>
                </a:gridCol>
              </a:tblGrid>
              <a:tr h="289360">
                <a:tc>
                  <a:txBody>
                    <a:bodyPr/>
                    <a:lstStyle/>
                    <a:p>
                      <a:pPr algn="ctr"/>
                      <a:r>
                        <a:rPr lang="en-US" dirty="0"/>
                        <a:t>Destination</a:t>
                      </a:r>
                      <a:endParaRPr lang="en-US" b="0"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tc>
                  <a:txBody>
                    <a:bodyPr/>
                    <a:lstStyle/>
                    <a:p>
                      <a:pPr algn="ctr"/>
                      <a:r>
                        <a:rPr lang="en-US" dirty="0"/>
                        <a:t>Protocol</a:t>
                      </a:r>
                      <a:endParaRPr lang="en-US" b="0"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tc>
                  <a:txBody>
                    <a:bodyPr/>
                    <a:lstStyle/>
                    <a:p>
                      <a:pPr algn="ctr"/>
                      <a:r>
                        <a:rPr lang="en-US" dirty="0"/>
                        <a:t>Port Range</a:t>
                      </a:r>
                      <a:endParaRPr lang="en-US" b="0"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tc>
                  <a:txBody>
                    <a:bodyPr/>
                    <a:lstStyle/>
                    <a:p>
                      <a:pPr algn="ctr"/>
                      <a:r>
                        <a:rPr lang="en-US" dirty="0"/>
                        <a:t>Description</a:t>
                      </a:r>
                      <a:endParaRPr lang="en-US" b="0"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extLst>
                  <a:ext uri="{0D108BD9-81ED-4DB2-BD59-A6C34878D82A}">
                    <a16:rowId xmlns:a16="http://schemas.microsoft.com/office/drawing/2014/main" val="1671132410"/>
                  </a:ext>
                </a:extLst>
              </a:tr>
              <a:tr h="289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0.0.0.0/0</a:t>
                      </a:r>
                    </a:p>
                  </a:txBody>
                  <a:tcPr/>
                </a:tc>
                <a:tc>
                  <a:txBody>
                    <a:bodyPr/>
                    <a:lstStyle/>
                    <a:p>
                      <a:pPr algn="ctr"/>
                      <a:r>
                        <a:rPr lang="en-US" dirty="0">
                          <a:solidFill>
                            <a:schemeClr val="tx1"/>
                          </a:solidFill>
                        </a:rPr>
                        <a:t>All</a:t>
                      </a:r>
                    </a:p>
                  </a:txBody>
                  <a:tcPr/>
                </a:tc>
                <a:tc>
                  <a:txBody>
                    <a:bodyPr/>
                    <a:lstStyle/>
                    <a:p>
                      <a:pPr algn="ctr"/>
                      <a:r>
                        <a:rPr lang="en-US" dirty="0">
                          <a:solidFill>
                            <a:schemeClr val="tx1"/>
                          </a:solidFill>
                        </a:rPr>
                        <a:t>All</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Allow all outbound IPv4 traffic.</a:t>
                      </a:r>
                    </a:p>
                  </a:txBody>
                  <a:tcPr/>
                </a:tc>
                <a:extLst>
                  <a:ext uri="{0D108BD9-81ED-4DB2-BD59-A6C34878D82A}">
                    <a16:rowId xmlns:a16="http://schemas.microsoft.com/office/drawing/2014/main" val="2817451029"/>
                  </a:ext>
                </a:extLst>
              </a:tr>
              <a:tr h="1640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::/0</a:t>
                      </a:r>
                    </a:p>
                  </a:txBody>
                  <a:tcPr/>
                </a:tc>
                <a:tc>
                  <a:txBody>
                    <a:bodyPr/>
                    <a:lstStyle/>
                    <a:p>
                      <a:pPr algn="ctr"/>
                      <a:r>
                        <a:rPr lang="en-US" dirty="0">
                          <a:solidFill>
                            <a:schemeClr val="tx1"/>
                          </a:solidFill>
                        </a:rPr>
                        <a:t>All</a:t>
                      </a:r>
                    </a:p>
                  </a:txBody>
                  <a:tcPr/>
                </a:tc>
                <a:tc>
                  <a:txBody>
                    <a:bodyPr/>
                    <a:lstStyle/>
                    <a:p>
                      <a:pPr algn="ctr"/>
                      <a:r>
                        <a:rPr lang="en-US" dirty="0">
                          <a:solidFill>
                            <a:schemeClr val="tx1"/>
                          </a:solidFill>
                        </a:rPr>
                        <a:t>All</a:t>
                      </a:r>
                    </a:p>
                  </a:txBody>
                  <a:tcPr/>
                </a:tc>
                <a:tc>
                  <a:txBody>
                    <a:bodyPr/>
                    <a:lstStyle/>
                    <a:p>
                      <a:pPr algn="l"/>
                      <a:r>
                        <a:rPr lang="en-US" dirty="0">
                          <a:solidFill>
                            <a:schemeClr val="tx1"/>
                          </a:solidFill>
                        </a:rPr>
                        <a:t>Allow all outbound IPv6 traffic.</a:t>
                      </a:r>
                    </a:p>
                  </a:txBody>
                  <a:tcPr/>
                </a:tc>
                <a:extLst>
                  <a:ext uri="{0D108BD9-81ED-4DB2-BD59-A6C34878D82A}">
                    <a16:rowId xmlns:a16="http://schemas.microsoft.com/office/drawing/2014/main" val="3802950692"/>
                  </a:ext>
                </a:extLst>
              </a:tr>
            </a:tbl>
          </a:graphicData>
        </a:graphic>
      </p:graphicFrame>
    </p:spTree>
    <p:extLst>
      <p:ext uri="{BB962C8B-B14F-4D97-AF65-F5344CB8AC3E}">
        <p14:creationId xmlns:p14="http://schemas.microsoft.com/office/powerpoint/2010/main" val="28198916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670092" y="631060"/>
            <a:ext cx="300730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3" y="351782"/>
            <a:ext cx="491999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Securing your infrastructure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19" name="TextBox 18">
            <a:extLst>
              <a:ext uri="{FF2B5EF4-FFF2-40B4-BE49-F238E27FC236}">
                <a16:creationId xmlns:a16="http://schemas.microsoft.com/office/drawing/2014/main" id="{E695F83B-21FF-F856-B914-3E0B6B636E95}"/>
              </a:ext>
            </a:extLst>
          </p:cNvPr>
          <p:cNvSpPr txBox="1"/>
          <p:nvPr/>
        </p:nvSpPr>
        <p:spPr>
          <a:xfrm>
            <a:off x="9033029" y="6263679"/>
            <a:ext cx="213360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646591" y="2291256"/>
            <a:ext cx="1052003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Using AWS network ACLs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21992370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210807" y="631060"/>
            <a:ext cx="45731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376359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AWS network ACLs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3755721"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800" dirty="0">
                <a:latin typeface="Times New Roman" panose="02020603050405020304" pitchFamily="18" charset="0"/>
                <a:cs typeface="Times New Roman" panose="02020603050405020304" pitchFamily="18" charset="0"/>
              </a:rPr>
              <a:t>Network ACLs (1 of 2)</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pic>
        <p:nvPicPr>
          <p:cNvPr id="3" name="Picture 2" descr="Diagram showing how network ACLs work. See description in slide notes.">
            <a:extLst>
              <a:ext uri="{FF2B5EF4-FFF2-40B4-BE49-F238E27FC236}">
                <a16:creationId xmlns:a16="http://schemas.microsoft.com/office/drawing/2014/main" id="{416DF644-0567-44CD-1A01-853FE75D073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9334" y="2443619"/>
            <a:ext cx="10860495" cy="3352110"/>
          </a:xfrm>
          <a:prstGeom prst="rect">
            <a:avLst/>
          </a:prstGeom>
        </p:spPr>
      </p:pic>
      <p:sp>
        <p:nvSpPr>
          <p:cNvPr id="8" name="Rectangle 7">
            <a:extLst>
              <a:ext uri="{FF2B5EF4-FFF2-40B4-BE49-F238E27FC236}">
                <a16:creationId xmlns:a16="http://schemas.microsoft.com/office/drawing/2014/main" id="{19ECD8B7-EBB3-773E-00A0-B75713D9823C}"/>
              </a:ext>
            </a:extLst>
          </p:cNvPr>
          <p:cNvSpPr/>
          <p:nvPr/>
        </p:nvSpPr>
        <p:spPr>
          <a:xfrm>
            <a:off x="652985" y="1435586"/>
            <a:ext cx="11300664" cy="923330"/>
          </a:xfrm>
          <a:prstGeom prst="rect">
            <a:avLst/>
          </a:prstGeom>
        </p:spPr>
        <p:txBody>
          <a:bodyPr wrap="square">
            <a:spAutoFit/>
          </a:bodyPr>
          <a:lstStyle/>
          <a:p>
            <a:r>
              <a:rPr lang="en-US" b="1" dirty="0">
                <a:solidFill>
                  <a:srgbClr val="504BAB"/>
                </a:solidFill>
                <a:latin typeface="Times New Roman" panose="02020603050405020304" pitchFamily="18" charset="0"/>
                <a:cs typeface="Times New Roman" panose="02020603050405020304" pitchFamily="18" charset="0"/>
              </a:rPr>
              <a:t>A network access control list (ACL) </a:t>
            </a:r>
            <a:r>
              <a:rPr lang="en-US" dirty="0">
                <a:latin typeface="Times New Roman" panose="02020603050405020304" pitchFamily="18" charset="0"/>
                <a:cs typeface="Times New Roman" panose="02020603050405020304" pitchFamily="18" charset="0"/>
              </a:rPr>
              <a:t>is an optional layer of security for your VPC. A network ACL acts as a firewall to control traffic in and out of one or more subnets. To add another layer of security to your VPC, you can set up network ACLs with rules that are similar to your security group rules</a:t>
            </a:r>
          </a:p>
        </p:txBody>
      </p:sp>
    </p:spTree>
    <p:extLst>
      <p:ext uri="{BB962C8B-B14F-4D97-AF65-F5344CB8AC3E}">
        <p14:creationId xmlns:p14="http://schemas.microsoft.com/office/powerpoint/2010/main" val="24967420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210807" y="631060"/>
            <a:ext cx="45731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376359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AWS network ACLs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3755721"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800" dirty="0">
                <a:latin typeface="Times New Roman" panose="02020603050405020304" pitchFamily="18" charset="0"/>
                <a:cs typeface="Times New Roman" panose="02020603050405020304" pitchFamily="18" charset="0"/>
              </a:rPr>
              <a:t>Network ACLs (2 of 2)</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10" name="Content Placeholder 5">
            <a:extLst>
              <a:ext uri="{FF2B5EF4-FFF2-40B4-BE49-F238E27FC236}">
                <a16:creationId xmlns:a16="http://schemas.microsoft.com/office/drawing/2014/main" id="{0516600F-7624-7FED-2EF0-0E4B1D45045A}"/>
              </a:ext>
            </a:extLst>
          </p:cNvPr>
          <p:cNvSpPr txBox="1">
            <a:spLocks/>
          </p:cNvSpPr>
          <p:nvPr/>
        </p:nvSpPr>
        <p:spPr>
          <a:xfrm>
            <a:off x="614538" y="1502148"/>
            <a:ext cx="11339111" cy="493260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pPr>
            <a:r>
              <a:rPr lang="en-US" sz="2400" dirty="0"/>
              <a:t>A network ACL has separate inbound and outbound rules, and each rule can </a:t>
            </a:r>
            <a:br>
              <a:rPr lang="en-US" sz="2400" dirty="0"/>
            </a:br>
            <a:r>
              <a:rPr lang="en-US" sz="2400" dirty="0"/>
              <a:t>either allow or deny traffic. Network ACLs are stateless.</a:t>
            </a:r>
          </a:p>
          <a:p>
            <a:pPr>
              <a:spcBef>
                <a:spcPts val="600"/>
              </a:spcBef>
            </a:pPr>
            <a:r>
              <a:rPr lang="en-US" sz="2400" dirty="0"/>
              <a:t>Each VPC automatically comes with a modifiable default network ACL. By default, it allows all inbound and outbound IPv4 traffic.</a:t>
            </a:r>
          </a:p>
          <a:p>
            <a:pPr>
              <a:spcBef>
                <a:spcPts val="600"/>
              </a:spcBef>
            </a:pPr>
            <a:r>
              <a:rPr lang="en-US" sz="2400" dirty="0"/>
              <a:t>You can create a custom network ACL and associate it with a subnet. By default, each custom network ACL denies all inbound and outbound traffic until you add rules.</a:t>
            </a:r>
          </a:p>
        </p:txBody>
      </p:sp>
      <p:sp>
        <p:nvSpPr>
          <p:cNvPr id="11" name="TextBox 10" descr="Inbound and outbound rules for a network ACL.">
            <a:extLst>
              <a:ext uri="{FF2B5EF4-FFF2-40B4-BE49-F238E27FC236}">
                <a16:creationId xmlns:a16="http://schemas.microsoft.com/office/drawing/2014/main" id="{482ADC79-6CE5-DE29-8193-112F291CC22B}"/>
              </a:ext>
            </a:extLst>
          </p:cNvPr>
          <p:cNvSpPr txBox="1"/>
          <p:nvPr/>
        </p:nvSpPr>
        <p:spPr>
          <a:xfrm>
            <a:off x="625270" y="3839919"/>
            <a:ext cx="5883012" cy="461665"/>
          </a:xfrm>
          <a:prstGeom prst="rect">
            <a:avLst/>
          </a:prstGeom>
          <a:noFill/>
        </p:spPr>
        <p:txBody>
          <a:bodyPr wrap="square" lIns="0" rtlCol="0">
            <a:spAutoFit/>
          </a:bodyPr>
          <a:lstStyle/>
          <a:p>
            <a:pPr algn="l">
              <a:spcAft>
                <a:spcPts val="1200"/>
              </a:spcAft>
            </a:pPr>
            <a:r>
              <a:rPr lang="en-US" sz="2400" b="1" dirty="0">
                <a:solidFill>
                  <a:schemeClr val="tx2"/>
                </a:solidFill>
              </a:rPr>
              <a:t>Default inbound and outbound rules</a:t>
            </a:r>
          </a:p>
        </p:txBody>
      </p:sp>
      <p:graphicFrame>
        <p:nvGraphicFramePr>
          <p:cNvPr id="15" name="Table 14" descr="Table showing inbound and outbound network ACLs with rule, type, protocol, port range, source, and allow/deny.">
            <a:extLst>
              <a:ext uri="{FF2B5EF4-FFF2-40B4-BE49-F238E27FC236}">
                <a16:creationId xmlns:a16="http://schemas.microsoft.com/office/drawing/2014/main" id="{9D4EAAD4-A798-013D-EC00-FCC0C41C6DE2}"/>
              </a:ext>
            </a:extLst>
          </p:cNvPr>
          <p:cNvGraphicFramePr>
            <a:graphicFrameLocks noGrp="1"/>
          </p:cNvGraphicFramePr>
          <p:nvPr>
            <p:extLst>
              <p:ext uri="{D42A27DB-BD31-4B8C-83A1-F6EECF244321}">
                <p14:modId xmlns:p14="http://schemas.microsoft.com/office/powerpoint/2010/main" val="1983811660"/>
              </p:ext>
            </p:extLst>
          </p:nvPr>
        </p:nvGraphicFramePr>
        <p:xfrm>
          <a:off x="614537" y="4309231"/>
          <a:ext cx="11320432" cy="1163982"/>
        </p:xfrm>
        <a:graphic>
          <a:graphicData uri="http://schemas.openxmlformats.org/drawingml/2006/table">
            <a:tbl>
              <a:tblPr firstRow="1" bandRow="1">
                <a:tableStyleId>{93296810-A885-4BE3-A3E7-6D5BEEA58F35}</a:tableStyleId>
              </a:tblPr>
              <a:tblGrid>
                <a:gridCol w="1163406">
                  <a:extLst>
                    <a:ext uri="{9D8B030D-6E8A-4147-A177-3AD203B41FA5}">
                      <a16:colId xmlns:a16="http://schemas.microsoft.com/office/drawing/2014/main" val="92721202"/>
                    </a:ext>
                  </a:extLst>
                </a:gridCol>
                <a:gridCol w="1837723">
                  <a:extLst>
                    <a:ext uri="{9D8B030D-6E8A-4147-A177-3AD203B41FA5}">
                      <a16:colId xmlns:a16="http://schemas.microsoft.com/office/drawing/2014/main" val="576900382"/>
                    </a:ext>
                  </a:extLst>
                </a:gridCol>
                <a:gridCol w="1234516">
                  <a:extLst>
                    <a:ext uri="{9D8B030D-6E8A-4147-A177-3AD203B41FA5}">
                      <a16:colId xmlns:a16="http://schemas.microsoft.com/office/drawing/2014/main" val="3698436910"/>
                    </a:ext>
                  </a:extLst>
                </a:gridCol>
                <a:gridCol w="1566177">
                  <a:extLst>
                    <a:ext uri="{9D8B030D-6E8A-4147-A177-3AD203B41FA5}">
                      <a16:colId xmlns:a16="http://schemas.microsoft.com/office/drawing/2014/main" val="2243661935"/>
                    </a:ext>
                  </a:extLst>
                </a:gridCol>
                <a:gridCol w="1995497">
                  <a:extLst>
                    <a:ext uri="{9D8B030D-6E8A-4147-A177-3AD203B41FA5}">
                      <a16:colId xmlns:a16="http://schemas.microsoft.com/office/drawing/2014/main" val="3347810926"/>
                    </a:ext>
                  </a:extLst>
                </a:gridCol>
                <a:gridCol w="3523113">
                  <a:extLst>
                    <a:ext uri="{9D8B030D-6E8A-4147-A177-3AD203B41FA5}">
                      <a16:colId xmlns:a16="http://schemas.microsoft.com/office/drawing/2014/main" val="441750160"/>
                    </a:ext>
                  </a:extLst>
                </a:gridCol>
              </a:tblGrid>
              <a:tr h="341079">
                <a:tc>
                  <a:txBody>
                    <a:bodyPr/>
                    <a:lstStyle/>
                    <a:p>
                      <a:pPr algn="ctr"/>
                      <a:r>
                        <a:rPr lang="en-US" dirty="0"/>
                        <a:t>Rule</a:t>
                      </a:r>
                      <a:endParaRPr lang="en-US"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tc>
                  <a:txBody>
                    <a:bodyPr/>
                    <a:lstStyle/>
                    <a:p>
                      <a:pPr algn="ctr"/>
                      <a:r>
                        <a:rPr lang="en-US" dirty="0"/>
                        <a:t>Type</a:t>
                      </a:r>
                      <a:endParaRPr lang="en-US"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tc>
                  <a:txBody>
                    <a:bodyPr/>
                    <a:lstStyle/>
                    <a:p>
                      <a:pPr algn="ctr"/>
                      <a:r>
                        <a:rPr lang="en-US" dirty="0"/>
                        <a:t>Protocol</a:t>
                      </a:r>
                      <a:endParaRPr lang="en-US"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tc>
                  <a:txBody>
                    <a:bodyPr/>
                    <a:lstStyle/>
                    <a:p>
                      <a:pPr algn="ctr"/>
                      <a:r>
                        <a:rPr lang="en-US" dirty="0"/>
                        <a:t>Port Range</a:t>
                      </a:r>
                      <a:endParaRPr lang="en-US"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tc>
                  <a:txBody>
                    <a:bodyPr/>
                    <a:lstStyle/>
                    <a:p>
                      <a:pPr algn="ctr"/>
                      <a:r>
                        <a:rPr lang="en-US" dirty="0"/>
                        <a:t>Source</a:t>
                      </a:r>
                      <a:endParaRPr lang="en-US"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tc>
                  <a:txBody>
                    <a:bodyPr/>
                    <a:lstStyle/>
                    <a:p>
                      <a:pPr algn="ctr"/>
                      <a:r>
                        <a:rPr lang="en-US" dirty="0"/>
                        <a:t>Allow/Deny</a:t>
                      </a:r>
                      <a:endParaRPr lang="en-US" dirty="0">
                        <a:solidFill>
                          <a:schemeClr val="bg1"/>
                        </a:solidFill>
                        <a:latin typeface="Amazon Ember" panose="020B0603020204020204" pitchFamily="34" charset="0"/>
                        <a:ea typeface="Amazon Ember" panose="020B0603020204020204" pitchFamily="34" charset="0"/>
                        <a:cs typeface="Amazon Ember" panose="020B0603020204020204" pitchFamily="34" charset="0"/>
                      </a:endParaRPr>
                    </a:p>
                  </a:txBody>
                  <a:tcPr/>
                </a:tc>
                <a:extLst>
                  <a:ext uri="{0D108BD9-81ED-4DB2-BD59-A6C34878D82A}">
                    <a16:rowId xmlns:a16="http://schemas.microsoft.com/office/drawing/2014/main" val="1671132410"/>
                  </a:ext>
                </a:extLst>
              </a:tr>
              <a:tr h="39111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100</a:t>
                      </a:r>
                    </a:p>
                  </a:txBody>
                  <a:tcPr/>
                </a:tc>
                <a:tc>
                  <a:txBody>
                    <a:bodyPr/>
                    <a:lstStyle/>
                    <a:p>
                      <a:pPr algn="ctr"/>
                      <a:r>
                        <a:rPr lang="en-US" dirty="0">
                          <a:solidFill>
                            <a:schemeClr val="tx1"/>
                          </a:solidFill>
                        </a:rPr>
                        <a:t>All IPv4 traffic</a:t>
                      </a:r>
                    </a:p>
                  </a:txBody>
                  <a:tcPr/>
                </a:tc>
                <a:tc>
                  <a:txBody>
                    <a:bodyPr/>
                    <a:lstStyle/>
                    <a:p>
                      <a:pPr algn="ctr"/>
                      <a:r>
                        <a:rPr lang="en-US" dirty="0">
                          <a:solidFill>
                            <a:schemeClr val="tx1"/>
                          </a:solidFill>
                        </a:rPr>
                        <a:t>All</a:t>
                      </a:r>
                    </a:p>
                  </a:txBody>
                  <a:tcPr/>
                </a:tc>
                <a:tc>
                  <a:txBody>
                    <a:bodyPr/>
                    <a:lstStyle/>
                    <a:p>
                      <a:pPr algn="ctr"/>
                      <a:r>
                        <a:rPr lang="en-US" dirty="0">
                          <a:solidFill>
                            <a:schemeClr val="tx1"/>
                          </a:solidFill>
                        </a:rPr>
                        <a:t>All</a:t>
                      </a:r>
                    </a:p>
                  </a:txBody>
                  <a:tcPr/>
                </a:tc>
                <a:tc>
                  <a:txBody>
                    <a:bodyPr/>
                    <a:lstStyle/>
                    <a:p>
                      <a:pPr algn="ctr"/>
                      <a:r>
                        <a:rPr lang="en-US" dirty="0">
                          <a:solidFill>
                            <a:schemeClr val="tx1"/>
                          </a:solidFill>
                        </a:rPr>
                        <a:t>0.0.0.0/0</a:t>
                      </a:r>
                    </a:p>
                  </a:txBody>
                  <a:tcPr/>
                </a:tc>
                <a:tc>
                  <a:txBody>
                    <a:bodyPr/>
                    <a:lstStyle/>
                    <a:p>
                      <a:pPr algn="ctr"/>
                      <a:r>
                        <a:rPr lang="en-US" dirty="0">
                          <a:solidFill>
                            <a:schemeClr val="tx1"/>
                          </a:solidFill>
                        </a:rPr>
                        <a:t>ALLOW</a:t>
                      </a:r>
                    </a:p>
                  </a:txBody>
                  <a:tcPr/>
                </a:tc>
                <a:extLst>
                  <a:ext uri="{0D108BD9-81ED-4DB2-BD59-A6C34878D82A}">
                    <a16:rowId xmlns:a16="http://schemas.microsoft.com/office/drawing/2014/main" val="2817451029"/>
                  </a:ext>
                </a:extLst>
              </a:tr>
              <a:tr h="40710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a:t>
                      </a:r>
                    </a:p>
                  </a:txBody>
                  <a:tcPr/>
                </a:tc>
                <a:tc>
                  <a:txBody>
                    <a:bodyPr/>
                    <a:lstStyle/>
                    <a:p>
                      <a:pPr algn="ctr"/>
                      <a:r>
                        <a:rPr lang="en-US" dirty="0">
                          <a:solidFill>
                            <a:schemeClr val="tx1"/>
                          </a:solidFill>
                        </a:rPr>
                        <a:t>All IPv4 traffic</a:t>
                      </a:r>
                    </a:p>
                  </a:txBody>
                  <a:tcPr/>
                </a:tc>
                <a:tc>
                  <a:txBody>
                    <a:bodyPr/>
                    <a:lstStyle/>
                    <a:p>
                      <a:pPr algn="ctr"/>
                      <a:r>
                        <a:rPr lang="en-US" dirty="0">
                          <a:solidFill>
                            <a:schemeClr val="tx1"/>
                          </a:solidFill>
                        </a:rPr>
                        <a:t>All</a:t>
                      </a:r>
                    </a:p>
                  </a:txBody>
                  <a:tcPr/>
                </a:tc>
                <a:tc>
                  <a:txBody>
                    <a:bodyPr/>
                    <a:lstStyle/>
                    <a:p>
                      <a:pPr algn="ctr"/>
                      <a:r>
                        <a:rPr lang="en-US" dirty="0">
                          <a:solidFill>
                            <a:schemeClr val="tx1"/>
                          </a:solidFill>
                        </a:rPr>
                        <a:t>All</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dirty="0">
                          <a:solidFill>
                            <a:schemeClr val="tx1"/>
                          </a:solidFill>
                        </a:rPr>
                        <a:t>0.0.0.0/0</a:t>
                      </a:r>
                    </a:p>
                  </a:txBody>
                  <a:tcPr/>
                </a:tc>
                <a:tc>
                  <a:txBody>
                    <a:bodyPr/>
                    <a:lstStyle/>
                    <a:p>
                      <a:pPr algn="ctr"/>
                      <a:r>
                        <a:rPr lang="en-US" dirty="0">
                          <a:solidFill>
                            <a:schemeClr val="tx1"/>
                          </a:solidFill>
                        </a:rPr>
                        <a:t>DENY</a:t>
                      </a:r>
                    </a:p>
                  </a:txBody>
                  <a:tcPr/>
                </a:tc>
                <a:extLst>
                  <a:ext uri="{0D108BD9-81ED-4DB2-BD59-A6C34878D82A}">
                    <a16:rowId xmlns:a16="http://schemas.microsoft.com/office/drawing/2014/main" val="3802950692"/>
                  </a:ext>
                </a:extLst>
              </a:tr>
            </a:tbl>
          </a:graphicData>
        </a:graphic>
      </p:graphicFrame>
    </p:spTree>
    <p:extLst>
      <p:ext uri="{BB962C8B-B14F-4D97-AF65-F5344CB8AC3E}">
        <p14:creationId xmlns:p14="http://schemas.microsoft.com/office/powerpoint/2010/main" val="22418066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210807" y="631060"/>
            <a:ext cx="45731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376359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AWS network ACLs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7704212"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800" dirty="0">
                <a:latin typeface="Times New Roman" panose="02020603050405020304" pitchFamily="18" charset="0"/>
                <a:cs typeface="Times New Roman" panose="02020603050405020304" pitchFamily="18" charset="0"/>
              </a:rPr>
              <a:t>Comparing security groups and network ACLs</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graphicFrame>
        <p:nvGraphicFramePr>
          <p:cNvPr id="3" name="Table Placeholder 3" descr="Comparison of security groups and network ACLs.">
            <a:extLst>
              <a:ext uri="{FF2B5EF4-FFF2-40B4-BE49-F238E27FC236}">
                <a16:creationId xmlns:a16="http://schemas.microsoft.com/office/drawing/2014/main" id="{FDDDCF72-1F9B-04E1-8B24-91F22DEE4910}"/>
              </a:ext>
            </a:extLst>
          </p:cNvPr>
          <p:cNvGraphicFramePr>
            <a:graphicFrameLocks/>
          </p:cNvGraphicFramePr>
          <p:nvPr>
            <p:extLst>
              <p:ext uri="{D42A27DB-BD31-4B8C-83A1-F6EECF244321}">
                <p14:modId xmlns:p14="http://schemas.microsoft.com/office/powerpoint/2010/main" val="424472991"/>
              </p:ext>
            </p:extLst>
          </p:nvPr>
        </p:nvGraphicFramePr>
        <p:xfrm>
          <a:off x="718497" y="1472268"/>
          <a:ext cx="11172969" cy="4284370"/>
        </p:xfrm>
        <a:graphic>
          <a:graphicData uri="http://schemas.openxmlformats.org/drawingml/2006/table">
            <a:tbl>
              <a:tblPr firstRow="1" firstCol="1" bandRow="1">
                <a:tableStyleId>{93296810-A885-4BE3-A3E7-6D5BEEA58F35}</a:tableStyleId>
              </a:tblPr>
              <a:tblGrid>
                <a:gridCol w="2262789">
                  <a:extLst>
                    <a:ext uri="{9D8B030D-6E8A-4147-A177-3AD203B41FA5}">
                      <a16:colId xmlns:a16="http://schemas.microsoft.com/office/drawing/2014/main" val="20000"/>
                    </a:ext>
                  </a:extLst>
                </a:gridCol>
                <a:gridCol w="4455090">
                  <a:extLst>
                    <a:ext uri="{9D8B030D-6E8A-4147-A177-3AD203B41FA5}">
                      <a16:colId xmlns:a16="http://schemas.microsoft.com/office/drawing/2014/main" val="20001"/>
                    </a:ext>
                  </a:extLst>
                </a:gridCol>
                <a:gridCol w="4455090">
                  <a:extLst>
                    <a:ext uri="{9D8B030D-6E8A-4147-A177-3AD203B41FA5}">
                      <a16:colId xmlns:a16="http://schemas.microsoft.com/office/drawing/2014/main" val="20002"/>
                    </a:ext>
                  </a:extLst>
                </a:gridCol>
              </a:tblGrid>
              <a:tr h="706855">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r>
                        <a:rPr lang="en-US" sz="2000" dirty="0">
                          <a:latin typeface="Times New Roman" panose="02020603050405020304" pitchFamily="18" charset="0"/>
                          <a:cs typeface="Times New Roman" panose="02020603050405020304" pitchFamily="18" charset="0"/>
                        </a:rPr>
                        <a:t>Attribute</a:t>
                      </a:r>
                      <a:endParaRPr lang="en-US" sz="2000" b="1" i="0" dirty="0">
                        <a:solidFill>
                          <a:schemeClr val="bg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r>
                        <a:rPr lang="en-US" sz="2000" dirty="0">
                          <a:latin typeface="Times New Roman" panose="02020603050405020304" pitchFamily="18" charset="0"/>
                          <a:cs typeface="Times New Roman" panose="02020603050405020304" pitchFamily="18" charset="0"/>
                        </a:rPr>
                        <a:t>Security Groups</a:t>
                      </a:r>
                      <a:endParaRPr lang="en-US" sz="2000" b="1" i="0" dirty="0">
                        <a:solidFill>
                          <a:schemeClr val="bg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r>
                        <a:rPr lang="en-US" sz="2000" dirty="0">
                          <a:latin typeface="Times New Roman" panose="02020603050405020304" pitchFamily="18" charset="0"/>
                          <a:cs typeface="Times New Roman" panose="02020603050405020304" pitchFamily="18" charset="0"/>
                        </a:rPr>
                        <a:t>Network ACLs</a:t>
                      </a:r>
                      <a:endParaRPr lang="en-US" sz="2000" b="1" i="0" dirty="0">
                        <a:solidFill>
                          <a:schemeClr val="bg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extLst>
                  <a:ext uri="{0D108BD9-81ED-4DB2-BD59-A6C34878D82A}">
                    <a16:rowId xmlns:a16="http://schemas.microsoft.com/office/drawing/2014/main" val="10000"/>
                  </a:ext>
                </a:extLst>
              </a:tr>
              <a:tr h="706855">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en-US" sz="2000" dirty="0">
                          <a:solidFill>
                            <a:schemeClr val="bg1"/>
                          </a:solidFill>
                          <a:latin typeface="Times New Roman" panose="02020603050405020304" pitchFamily="18" charset="0"/>
                          <a:cs typeface="Times New Roman" panose="02020603050405020304" pitchFamily="18" charset="0"/>
                        </a:rPr>
                        <a:t>Scope</a:t>
                      </a:r>
                      <a:endParaRPr lang="en-US" sz="2000" b="0" i="0" dirty="0">
                        <a:solidFill>
                          <a:schemeClr val="bg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en-US" sz="2000" dirty="0">
                          <a:solidFill>
                            <a:schemeClr val="tx1"/>
                          </a:solidFill>
                          <a:latin typeface="Times New Roman" panose="02020603050405020304" pitchFamily="18" charset="0"/>
                          <a:cs typeface="Times New Roman" panose="02020603050405020304" pitchFamily="18" charset="0"/>
                        </a:rPr>
                        <a:t>Instance or interface level</a:t>
                      </a:r>
                      <a:endParaRPr lang="en-US" sz="2000" b="0" i="0" dirty="0">
                        <a:solidFill>
                          <a:schemeClr val="tx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en-US" sz="2000" dirty="0">
                          <a:solidFill>
                            <a:schemeClr val="tx1"/>
                          </a:solidFill>
                          <a:latin typeface="Times New Roman" panose="02020603050405020304" pitchFamily="18" charset="0"/>
                          <a:cs typeface="Times New Roman" panose="02020603050405020304" pitchFamily="18" charset="0"/>
                        </a:rPr>
                        <a:t>Subnet level</a:t>
                      </a:r>
                      <a:endParaRPr lang="en-US" sz="2000" b="0" i="0" dirty="0">
                        <a:solidFill>
                          <a:schemeClr val="tx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extLst>
                  <a:ext uri="{0D108BD9-81ED-4DB2-BD59-A6C34878D82A}">
                    <a16:rowId xmlns:a16="http://schemas.microsoft.com/office/drawing/2014/main" val="10001"/>
                  </a:ext>
                </a:extLst>
              </a:tr>
              <a:tr h="718434">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dirty="0">
                          <a:solidFill>
                            <a:schemeClr val="bg1"/>
                          </a:solidFill>
                          <a:latin typeface="Times New Roman" panose="02020603050405020304" pitchFamily="18" charset="0"/>
                          <a:cs typeface="Times New Roman" panose="02020603050405020304" pitchFamily="18" charset="0"/>
                        </a:rPr>
                        <a:t>Supported Rules</a:t>
                      </a:r>
                      <a:endParaRPr lang="en-US" sz="2000" b="0" i="0" dirty="0">
                        <a:solidFill>
                          <a:schemeClr val="bg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dirty="0">
                          <a:solidFill>
                            <a:schemeClr val="tx1"/>
                          </a:solidFill>
                          <a:latin typeface="Times New Roman" panose="02020603050405020304" pitchFamily="18" charset="0"/>
                          <a:cs typeface="Times New Roman" panose="02020603050405020304" pitchFamily="18" charset="0"/>
                        </a:rPr>
                        <a:t>Allow rules only</a:t>
                      </a:r>
                      <a:endParaRPr lang="en-US" sz="2000" b="0" i="0" dirty="0">
                        <a:solidFill>
                          <a:schemeClr val="tx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dirty="0">
                          <a:solidFill>
                            <a:schemeClr val="tx1"/>
                          </a:solidFill>
                          <a:latin typeface="Times New Roman" panose="02020603050405020304" pitchFamily="18" charset="0"/>
                          <a:cs typeface="Times New Roman" panose="02020603050405020304" pitchFamily="18" charset="0"/>
                        </a:rPr>
                        <a:t>Allow and deny rules</a:t>
                      </a:r>
                      <a:endParaRPr lang="en-US" sz="2000" b="0" i="0" dirty="0">
                        <a:solidFill>
                          <a:schemeClr val="tx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extLst>
                  <a:ext uri="{0D108BD9-81ED-4DB2-BD59-A6C34878D82A}">
                    <a16:rowId xmlns:a16="http://schemas.microsoft.com/office/drawing/2014/main" val="10002"/>
                  </a:ext>
                </a:extLst>
              </a:tr>
              <a:tr h="1140661">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dirty="0">
                          <a:solidFill>
                            <a:schemeClr val="bg1"/>
                          </a:solidFill>
                          <a:latin typeface="Times New Roman" panose="02020603050405020304" pitchFamily="18" charset="0"/>
                          <a:cs typeface="Times New Roman" panose="02020603050405020304" pitchFamily="18" charset="0"/>
                        </a:rPr>
                        <a:t>State</a:t>
                      </a:r>
                      <a:endParaRPr lang="en-US" sz="2000" b="0" i="0" dirty="0">
                        <a:solidFill>
                          <a:schemeClr val="bg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dirty="0">
                          <a:solidFill>
                            <a:schemeClr val="tx1"/>
                          </a:solidFill>
                          <a:latin typeface="Times New Roman" panose="02020603050405020304" pitchFamily="18" charset="0"/>
                          <a:cs typeface="Times New Roman" panose="02020603050405020304" pitchFamily="18" charset="0"/>
                        </a:rPr>
                        <a:t>Stateful (return traffic is automatically allowed, regardless of rules)</a:t>
                      </a:r>
                      <a:endParaRPr lang="en-US" sz="2000" b="0" i="0" dirty="0">
                        <a:solidFill>
                          <a:schemeClr val="tx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dirty="0">
                          <a:solidFill>
                            <a:schemeClr val="tx1"/>
                          </a:solidFill>
                          <a:latin typeface="Times New Roman" panose="02020603050405020304" pitchFamily="18" charset="0"/>
                          <a:cs typeface="Times New Roman" panose="02020603050405020304" pitchFamily="18" charset="0"/>
                        </a:rPr>
                        <a:t>Stateless (return traffic must be explicitly allowed by rules)</a:t>
                      </a:r>
                      <a:endParaRPr lang="en-US" sz="2000" b="0" i="0" dirty="0">
                        <a:solidFill>
                          <a:schemeClr val="tx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extLst>
                  <a:ext uri="{0D108BD9-81ED-4DB2-BD59-A6C34878D82A}">
                    <a16:rowId xmlns:a16="http://schemas.microsoft.com/office/drawing/2014/main" val="10003"/>
                  </a:ext>
                </a:extLst>
              </a:tr>
              <a:tr h="1011565">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dirty="0">
                          <a:solidFill>
                            <a:schemeClr val="bg1"/>
                          </a:solidFill>
                          <a:latin typeface="Times New Roman" panose="02020603050405020304" pitchFamily="18" charset="0"/>
                          <a:cs typeface="Times New Roman" panose="02020603050405020304" pitchFamily="18" charset="0"/>
                        </a:rPr>
                        <a:t>Order of Rules</a:t>
                      </a:r>
                      <a:endParaRPr lang="en-US" sz="2000" b="0" i="0" dirty="0">
                        <a:solidFill>
                          <a:schemeClr val="bg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dirty="0">
                          <a:solidFill>
                            <a:schemeClr val="tx1"/>
                          </a:solidFill>
                          <a:latin typeface="Times New Roman" panose="02020603050405020304" pitchFamily="18" charset="0"/>
                          <a:cs typeface="Times New Roman" panose="02020603050405020304" pitchFamily="18" charset="0"/>
                        </a:rPr>
                        <a:t>All rules are evaluated before a decision is made to allow traffic</a:t>
                      </a:r>
                      <a:endParaRPr lang="en-US" sz="2000" b="0" i="0" dirty="0">
                        <a:solidFill>
                          <a:schemeClr val="tx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2000" dirty="0">
                          <a:solidFill>
                            <a:schemeClr val="tx1"/>
                          </a:solidFill>
                          <a:latin typeface="Times New Roman" panose="02020603050405020304" pitchFamily="18" charset="0"/>
                          <a:cs typeface="Times New Roman" panose="02020603050405020304" pitchFamily="18" charset="0"/>
                        </a:rPr>
                        <a:t>Rules are evaluated in number order </a:t>
                      </a:r>
                      <a:r>
                        <a:rPr lang="en-US" sz="2000" kern="1200" dirty="0">
                          <a:solidFill>
                            <a:schemeClr val="tx1"/>
                          </a:solidFill>
                          <a:latin typeface="Times New Roman" panose="02020603050405020304" pitchFamily="18" charset="0"/>
                          <a:cs typeface="Times New Roman" panose="02020603050405020304" pitchFamily="18" charset="0"/>
                        </a:rPr>
                        <a:t>before a decision is made to allow traffic</a:t>
                      </a:r>
                      <a:endParaRPr lang="en-US" sz="2000" b="0" i="0" dirty="0">
                        <a:solidFill>
                          <a:schemeClr val="tx1"/>
                        </a:solidFill>
                        <a:latin typeface="Times New Roman" panose="02020603050405020304" pitchFamily="18" charset="0"/>
                        <a:ea typeface="Amazon Ember" panose="020B0603020204020204" pitchFamily="34" charset="0"/>
                        <a:cs typeface="Times New Roman" panose="02020603050405020304" pitchFamily="18" charset="0"/>
                      </a:endParaRPr>
                    </a:p>
                  </a:txBody>
                  <a:tcPr marL="137431" marR="137431" marT="68716" marB="68716" anchor="ct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615571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210807" y="631060"/>
            <a:ext cx="45731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376359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AWS network ACLs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332841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800" dirty="0">
                <a:latin typeface="Times New Roman" panose="02020603050405020304" pitchFamily="18" charset="0"/>
                <a:cs typeface="Times New Roman" panose="02020603050405020304" pitchFamily="18" charset="0"/>
              </a:rPr>
              <a:t>VPC security features</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8" name="Content Placeholder 3">
            <a:extLst>
              <a:ext uri="{FF2B5EF4-FFF2-40B4-BE49-F238E27FC236}">
                <a16:creationId xmlns:a16="http://schemas.microsoft.com/office/drawing/2014/main" id="{DE17BD03-447C-820E-8061-CD844C804360}"/>
              </a:ext>
            </a:extLst>
          </p:cNvPr>
          <p:cNvSpPr txBox="1">
            <a:spLocks/>
          </p:cNvSpPr>
          <p:nvPr/>
        </p:nvSpPr>
        <p:spPr>
          <a:xfrm>
            <a:off x="659200" y="2039151"/>
            <a:ext cx="3617517" cy="26774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Security groups</a:t>
            </a:r>
          </a:p>
          <a:p>
            <a:r>
              <a:rPr lang="en-US" sz="2400" dirty="0">
                <a:latin typeface="Times New Roman" panose="02020603050405020304" pitchFamily="18" charset="0"/>
                <a:cs typeface="Times New Roman" panose="02020603050405020304" pitchFamily="18" charset="0"/>
              </a:rPr>
              <a:t>Network ACLs</a:t>
            </a:r>
          </a:p>
          <a:p>
            <a:r>
              <a:rPr lang="en-US" sz="2400" dirty="0">
                <a:latin typeface="Times New Roman" panose="02020603050405020304" pitchFamily="18" charset="0"/>
                <a:cs typeface="Times New Roman" panose="02020603050405020304" pitchFamily="18" charset="0"/>
              </a:rPr>
              <a:t>Subnets</a:t>
            </a:r>
          </a:p>
          <a:p>
            <a:r>
              <a:rPr lang="en-US" sz="2400" dirty="0">
                <a:latin typeface="Times New Roman" panose="02020603050405020304" pitchFamily="18" charset="0"/>
                <a:cs typeface="Times New Roman" panose="02020603050405020304" pitchFamily="18" charset="0"/>
              </a:rPr>
              <a:t>Route tables</a:t>
            </a:r>
          </a:p>
        </p:txBody>
      </p:sp>
      <p:pic>
        <p:nvPicPr>
          <p:cNvPr id="10" name="Picture 9" descr="EC2 instance with layers of security. See description in slide notes.">
            <a:extLst>
              <a:ext uri="{FF2B5EF4-FFF2-40B4-BE49-F238E27FC236}">
                <a16:creationId xmlns:a16="http://schemas.microsoft.com/office/drawing/2014/main" id="{94F17F82-0866-9D32-471C-3C1F3C6C0DC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96000" y="1695339"/>
            <a:ext cx="5436800" cy="3256763"/>
          </a:xfrm>
          <a:prstGeom prst="rect">
            <a:avLst/>
          </a:prstGeom>
        </p:spPr>
      </p:pic>
      <p:sp>
        <p:nvSpPr>
          <p:cNvPr id="11" name="Rectangle 10">
            <a:extLst>
              <a:ext uri="{FF2B5EF4-FFF2-40B4-BE49-F238E27FC236}">
                <a16:creationId xmlns:a16="http://schemas.microsoft.com/office/drawing/2014/main" id="{2E5BEE2C-2D01-C6D2-A09C-C0D958398F13}"/>
              </a:ext>
            </a:extLst>
          </p:cNvPr>
          <p:cNvSpPr/>
          <p:nvPr/>
        </p:nvSpPr>
        <p:spPr>
          <a:xfrm>
            <a:off x="1575473" y="5085170"/>
            <a:ext cx="11550546" cy="461665"/>
          </a:xfrm>
          <a:prstGeom prst="rect">
            <a:avLst/>
          </a:prstGeom>
        </p:spPr>
        <p:txBody>
          <a:bodyPr wrap="square">
            <a:spAutoFit/>
          </a:bodyPr>
          <a:lstStyle/>
          <a:p>
            <a:r>
              <a:rPr lang="en-US" altLang="en-US" sz="2400" dirty="0">
                <a:solidFill>
                  <a:schemeClr val="tx2"/>
                </a:solidFill>
              </a:rPr>
              <a:t>Note: VPC Flow Logs can log activity down to the interface level. </a:t>
            </a:r>
            <a:endParaRPr lang="en-US" sz="2400" dirty="0">
              <a:solidFill>
                <a:schemeClr val="tx2"/>
              </a:solidFill>
            </a:endParaRPr>
          </a:p>
        </p:txBody>
      </p:sp>
    </p:spTree>
    <p:extLst>
      <p:ext uri="{BB962C8B-B14F-4D97-AF65-F5344CB8AC3E}">
        <p14:creationId xmlns:p14="http://schemas.microsoft.com/office/powerpoint/2010/main" val="7131803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670092" y="631060"/>
            <a:ext cx="300730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3" y="351782"/>
            <a:ext cx="491999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Securing your infrastructure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19" name="TextBox 18">
            <a:extLst>
              <a:ext uri="{FF2B5EF4-FFF2-40B4-BE49-F238E27FC236}">
                <a16:creationId xmlns:a16="http://schemas.microsoft.com/office/drawing/2014/main" id="{E695F83B-21FF-F856-B914-3E0B6B636E95}"/>
              </a:ext>
            </a:extLst>
          </p:cNvPr>
          <p:cNvSpPr txBox="1"/>
          <p:nvPr/>
        </p:nvSpPr>
        <p:spPr>
          <a:xfrm>
            <a:off x="9033029" y="6263679"/>
            <a:ext cx="213360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646591" y="2291256"/>
            <a:ext cx="1052003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Using AWS load balancers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32186007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210807" y="631060"/>
            <a:ext cx="45731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376359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AWS load balancers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504733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800" dirty="0">
                <a:latin typeface="Times New Roman" panose="02020603050405020304" pitchFamily="18" charset="0"/>
                <a:cs typeface="Times New Roman" panose="02020603050405020304" pitchFamily="18" charset="0"/>
              </a:rPr>
              <a:t>Elastic Load Balancing (ELB) </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10" name="Text Placeholder 3">
            <a:extLst>
              <a:ext uri="{FF2B5EF4-FFF2-40B4-BE49-F238E27FC236}">
                <a16:creationId xmlns:a16="http://schemas.microsoft.com/office/drawing/2014/main" id="{7C5EEC06-6108-D122-A96F-0D20010DD63E}"/>
              </a:ext>
            </a:extLst>
          </p:cNvPr>
          <p:cNvSpPr txBox="1">
            <a:spLocks/>
          </p:cNvSpPr>
          <p:nvPr/>
        </p:nvSpPr>
        <p:spPr>
          <a:xfrm>
            <a:off x="623392" y="1743596"/>
            <a:ext cx="6234608" cy="469115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Times New Roman" panose="02020603050405020304" pitchFamily="18" charset="0"/>
                <a:cs typeface="Times New Roman" panose="02020603050405020304" pitchFamily="18" charset="0"/>
              </a:rPr>
              <a:t>Distributes incoming application traffic</a:t>
            </a:r>
          </a:p>
          <a:p>
            <a:r>
              <a:rPr lang="en-US" dirty="0">
                <a:latin typeface="Times New Roman" panose="02020603050405020304" pitchFamily="18" charset="0"/>
                <a:cs typeface="Times New Roman" panose="02020603050405020304" pitchFamily="18" charset="0"/>
              </a:rPr>
              <a:t>Supports high availability</a:t>
            </a:r>
          </a:p>
          <a:p>
            <a:r>
              <a:rPr lang="en-US" dirty="0">
                <a:latin typeface="Times New Roman" panose="02020603050405020304" pitchFamily="18" charset="0"/>
                <a:cs typeface="Times New Roman" panose="02020603050405020304" pitchFamily="18" charset="0"/>
              </a:rPr>
              <a:t>Performs health checks on instances</a:t>
            </a:r>
          </a:p>
          <a:p>
            <a:r>
              <a:rPr lang="en-US" dirty="0">
                <a:latin typeface="Times New Roman" panose="02020603050405020304" pitchFamily="18" charset="0"/>
                <a:cs typeface="Times New Roman" panose="02020603050405020304" pitchFamily="18" charset="0"/>
              </a:rPr>
              <a:t>Provides the following:</a:t>
            </a:r>
          </a:p>
          <a:p>
            <a:pPr lvl="1"/>
            <a:r>
              <a:rPr lang="en-US" dirty="0">
                <a:latin typeface="Times New Roman" panose="02020603050405020304" pitchFamily="18" charset="0"/>
                <a:cs typeface="Times New Roman" panose="02020603050405020304" pitchFamily="18" charset="0"/>
              </a:rPr>
              <a:t>Application Load Balancer</a:t>
            </a:r>
          </a:p>
          <a:p>
            <a:pPr lvl="1"/>
            <a:r>
              <a:rPr lang="en-US" dirty="0">
                <a:latin typeface="Times New Roman" panose="02020603050405020304" pitchFamily="18" charset="0"/>
                <a:cs typeface="Times New Roman" panose="02020603050405020304" pitchFamily="18" charset="0"/>
              </a:rPr>
              <a:t>Network Load Balancer</a:t>
            </a:r>
          </a:p>
          <a:p>
            <a:pPr lvl="1"/>
            <a:r>
              <a:rPr lang="en-US" dirty="0">
                <a:latin typeface="Times New Roman" panose="02020603050405020304" pitchFamily="18" charset="0"/>
                <a:cs typeface="Times New Roman" panose="02020603050405020304" pitchFamily="18" charset="0"/>
              </a:rPr>
              <a:t>Classic Load Balancer</a:t>
            </a:r>
          </a:p>
        </p:txBody>
      </p:sp>
      <p:pic>
        <p:nvPicPr>
          <p:cNvPr id="11" name="Picture 10" descr="Diagram of traffic going to a load balancer. See description in slide notes.">
            <a:extLst>
              <a:ext uri="{FF2B5EF4-FFF2-40B4-BE49-F238E27FC236}">
                <a16:creationId xmlns:a16="http://schemas.microsoft.com/office/drawing/2014/main" id="{4B627250-0706-CFA9-0FE9-D63560ED4AD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77523" y="2180701"/>
            <a:ext cx="4596782" cy="3289082"/>
          </a:xfrm>
          <a:prstGeom prst="rect">
            <a:avLst/>
          </a:prstGeom>
        </p:spPr>
      </p:pic>
    </p:spTree>
    <p:extLst>
      <p:ext uri="{BB962C8B-B14F-4D97-AF65-F5344CB8AC3E}">
        <p14:creationId xmlns:p14="http://schemas.microsoft.com/office/powerpoint/2010/main" val="26846617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210807" y="631060"/>
            <a:ext cx="45731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376359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AWS load balancers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951" y="1313438"/>
            <a:ext cx="390753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800" dirty="0">
                <a:latin typeface="Times New Roman" panose="02020603050405020304" pitchFamily="18" charset="0"/>
                <a:cs typeface="Times New Roman" panose="02020603050405020304" pitchFamily="18" charset="0"/>
              </a:rPr>
              <a:t>Data protection in ELB</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pic>
        <p:nvPicPr>
          <p:cNvPr id="3" name="Shield">
            <a:extLst>
              <a:ext uri="{FF2B5EF4-FFF2-40B4-BE49-F238E27FC236}">
                <a16:creationId xmlns:a16="http://schemas.microsoft.com/office/drawing/2014/main" id="{CADCC160-ABC8-C5E0-4A83-84750B3592B3}"/>
              </a:ext>
              <a:ext uri="{C183D7F6-B498-43B3-948B-1728B52AA6E4}">
                <adec:decorative xmlns:adec="http://schemas.microsoft.com/office/drawing/2017/decorative" val="1"/>
              </a:ext>
            </a:extLst>
          </p:cNvPr>
          <p:cNvPicPr>
            <a:picLocks noChangeAspect="1"/>
          </p:cNvPicPr>
          <p:nvPr/>
        </p:nvPicPr>
        <p:blipFill rotWithShape="1">
          <a:blip r:embed="rId5" cstate="hqprint">
            <a:duotone>
              <a:schemeClr val="accent6">
                <a:shade val="45000"/>
                <a:satMod val="135000"/>
              </a:schemeClr>
              <a:prstClr val="white"/>
            </a:duotone>
            <a:extLst>
              <a:ext uri="{28A0092B-C50C-407E-A947-70E740481C1C}">
                <a14:useLocalDpi xmlns:a14="http://schemas.microsoft.com/office/drawing/2010/main" val="0"/>
              </a:ext>
            </a:extLst>
          </a:blip>
          <a:srcRect l="12691" t="14852" r="9014" b="15797"/>
          <a:stretch/>
        </p:blipFill>
        <p:spPr>
          <a:xfrm>
            <a:off x="1008939" y="1932264"/>
            <a:ext cx="2327072" cy="2061274"/>
          </a:xfrm>
          <a:prstGeom prst="rect">
            <a:avLst/>
          </a:prstGeom>
        </p:spPr>
      </p:pic>
      <p:sp>
        <p:nvSpPr>
          <p:cNvPr id="8" name="TextBox 7">
            <a:extLst>
              <a:ext uri="{FF2B5EF4-FFF2-40B4-BE49-F238E27FC236}">
                <a16:creationId xmlns:a16="http://schemas.microsoft.com/office/drawing/2014/main" id="{76908C7F-3315-1BCE-2421-B2DCAF558DD5}"/>
              </a:ext>
            </a:extLst>
          </p:cNvPr>
          <p:cNvSpPr txBox="1"/>
          <p:nvPr/>
        </p:nvSpPr>
        <p:spPr>
          <a:xfrm>
            <a:off x="800875" y="3984394"/>
            <a:ext cx="2743200" cy="830997"/>
          </a:xfrm>
          <a:prstGeom prst="rect">
            <a:avLst/>
          </a:prstGeom>
          <a:noFill/>
        </p:spPr>
        <p:txBody>
          <a:bodyPr wrap="square" lIns="0" rtlCol="0">
            <a:spAutoFit/>
          </a:bodyPr>
          <a:lstStyle/>
          <a:p>
            <a:pPr algn="ctr">
              <a:spcAft>
                <a:spcPts val="1200"/>
              </a:spcAft>
            </a:pPr>
            <a:r>
              <a:rPr lang="en-US" sz="2400" dirty="0">
                <a:solidFill>
                  <a:schemeClr val="tx2"/>
                </a:solidFill>
              </a:rPr>
              <a:t>Single point of contact</a:t>
            </a:r>
          </a:p>
        </p:txBody>
      </p:sp>
      <p:pic>
        <p:nvPicPr>
          <p:cNvPr id="15" name="Key">
            <a:extLst>
              <a:ext uri="{FF2B5EF4-FFF2-40B4-BE49-F238E27FC236}">
                <a16:creationId xmlns:a16="http://schemas.microsoft.com/office/drawing/2014/main" id="{7439F961-1321-31B3-1E89-67613FE30E54}"/>
              </a:ext>
              <a:ext uri="{C183D7F6-B498-43B3-948B-1728B52AA6E4}">
                <adec:decorative xmlns:adec="http://schemas.microsoft.com/office/drawing/2017/decorative" val="1"/>
              </a:ext>
            </a:extLst>
          </p:cNvPr>
          <p:cNvPicPr>
            <a:picLocks noChangeAspect="1"/>
          </p:cNvPicPr>
          <p:nvPr/>
        </p:nvPicPr>
        <p:blipFill>
          <a:blip r:embed="rId6" cstate="screen">
            <a:duotone>
              <a:srgbClr val="E617E6">
                <a:shade val="45000"/>
                <a:satMod val="135000"/>
              </a:srgbClr>
              <a:prstClr val="white"/>
            </a:duotone>
            <a:extLst>
              <a:ext uri="{28A0092B-C50C-407E-A947-70E740481C1C}">
                <a14:useLocalDpi xmlns:a14="http://schemas.microsoft.com/office/drawing/2010/main"/>
              </a:ext>
            </a:extLst>
          </a:blip>
          <a:stretch>
            <a:fillRect/>
          </a:stretch>
        </p:blipFill>
        <p:spPr>
          <a:xfrm>
            <a:off x="5172456" y="2039357"/>
            <a:ext cx="1847088" cy="1847088"/>
          </a:xfrm>
          <a:prstGeom prst="rect">
            <a:avLst/>
          </a:prstGeom>
        </p:spPr>
      </p:pic>
      <p:sp>
        <p:nvSpPr>
          <p:cNvPr id="16" name="TextBox 15">
            <a:extLst>
              <a:ext uri="{FF2B5EF4-FFF2-40B4-BE49-F238E27FC236}">
                <a16:creationId xmlns:a16="http://schemas.microsoft.com/office/drawing/2014/main" id="{F84BB801-B91C-0B65-790A-3D4A4F1D0246}"/>
              </a:ext>
            </a:extLst>
          </p:cNvPr>
          <p:cNvSpPr txBox="1"/>
          <p:nvPr/>
        </p:nvSpPr>
        <p:spPr>
          <a:xfrm>
            <a:off x="4724400" y="3984394"/>
            <a:ext cx="2743200" cy="830997"/>
          </a:xfrm>
          <a:prstGeom prst="rect">
            <a:avLst/>
          </a:prstGeom>
          <a:noFill/>
        </p:spPr>
        <p:txBody>
          <a:bodyPr wrap="square" lIns="0" rtlCol="0">
            <a:spAutoFit/>
          </a:bodyPr>
          <a:lstStyle/>
          <a:p>
            <a:pPr algn="ctr"/>
            <a:r>
              <a:rPr lang="en-US" sz="2400" dirty="0"/>
              <a:t>Encryption </a:t>
            </a:r>
          </a:p>
          <a:p>
            <a:pPr algn="ctr"/>
            <a:r>
              <a:rPr lang="en-US" sz="2400" dirty="0"/>
              <a:t>at rest</a:t>
            </a:r>
          </a:p>
        </p:txBody>
      </p:sp>
      <p:pic>
        <p:nvPicPr>
          <p:cNvPr id="18" name="Lock">
            <a:extLst>
              <a:ext uri="{FF2B5EF4-FFF2-40B4-BE49-F238E27FC236}">
                <a16:creationId xmlns:a16="http://schemas.microsoft.com/office/drawing/2014/main" id="{299E8355-B99B-A0D4-479A-7268482C7580}"/>
              </a:ext>
              <a:ext uri="{C183D7F6-B498-43B3-948B-1728B52AA6E4}">
                <adec:decorative xmlns:adec="http://schemas.microsoft.com/office/drawing/2017/decorative" val="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301060" y="2034785"/>
            <a:ext cx="1436930" cy="1856232"/>
          </a:xfrm>
          <a:prstGeom prst="rect">
            <a:avLst/>
          </a:prstGeom>
        </p:spPr>
      </p:pic>
      <p:sp>
        <p:nvSpPr>
          <p:cNvPr id="21" name="TextBox 20">
            <a:extLst>
              <a:ext uri="{FF2B5EF4-FFF2-40B4-BE49-F238E27FC236}">
                <a16:creationId xmlns:a16="http://schemas.microsoft.com/office/drawing/2014/main" id="{7C4A3918-9386-99EA-3EF1-E3D82A5D412C}"/>
              </a:ext>
            </a:extLst>
          </p:cNvPr>
          <p:cNvSpPr txBox="1"/>
          <p:nvPr/>
        </p:nvSpPr>
        <p:spPr>
          <a:xfrm>
            <a:off x="8647925" y="3984394"/>
            <a:ext cx="2743200" cy="830997"/>
          </a:xfrm>
          <a:prstGeom prst="rect">
            <a:avLst/>
          </a:prstGeom>
          <a:noFill/>
        </p:spPr>
        <p:txBody>
          <a:bodyPr wrap="square" lIns="0" rtlCol="0">
            <a:spAutoFit/>
          </a:bodyPr>
          <a:lstStyle/>
          <a:p>
            <a:pPr algn="ctr"/>
            <a:r>
              <a:rPr lang="en-US" sz="2400" dirty="0"/>
              <a:t>Encryption </a:t>
            </a:r>
          </a:p>
          <a:p>
            <a:pPr algn="ctr"/>
            <a:r>
              <a:rPr lang="en-US" sz="2400" dirty="0"/>
              <a:t>in transit</a:t>
            </a:r>
          </a:p>
        </p:txBody>
      </p:sp>
    </p:spTree>
    <p:extLst>
      <p:ext uri="{BB962C8B-B14F-4D97-AF65-F5344CB8AC3E}">
        <p14:creationId xmlns:p14="http://schemas.microsoft.com/office/powerpoint/2010/main" val="20278639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210807" y="631060"/>
            <a:ext cx="45731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3763594"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Using AWS load balancers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365483" y="903538"/>
            <a:ext cx="390753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800" dirty="0">
                <a:latin typeface="Times New Roman" panose="02020603050405020304" pitchFamily="18" charset="0"/>
                <a:cs typeface="Times New Roman" panose="02020603050405020304" pitchFamily="18" charset="0"/>
              </a:rPr>
              <a:t>Load balancers in action </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pic>
        <p:nvPicPr>
          <p:cNvPr id="10" name="Picture 9">
            <a:extLst>
              <a:ext uri="{FF2B5EF4-FFF2-40B4-BE49-F238E27FC236}">
                <a16:creationId xmlns:a16="http://schemas.microsoft.com/office/drawing/2014/main" id="{CC2684B6-4617-36D0-1572-BFAB783B8183}"/>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716280" y="1560553"/>
            <a:ext cx="11046442" cy="4202621"/>
          </a:xfrm>
          <a:prstGeom prst="rect">
            <a:avLst/>
          </a:prstGeom>
        </p:spPr>
      </p:pic>
    </p:spTree>
    <p:extLst>
      <p:ext uri="{BB962C8B-B14F-4D97-AF65-F5344CB8AC3E}">
        <p14:creationId xmlns:p14="http://schemas.microsoft.com/office/powerpoint/2010/main" val="22650646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670092" y="631060"/>
            <a:ext cx="300730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3" y="351782"/>
            <a:ext cx="491999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Securing your infrastructure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19" name="TextBox 18">
            <a:extLst>
              <a:ext uri="{FF2B5EF4-FFF2-40B4-BE49-F238E27FC236}">
                <a16:creationId xmlns:a16="http://schemas.microsoft.com/office/drawing/2014/main" id="{E695F83B-21FF-F856-B914-3E0B6B636E95}"/>
              </a:ext>
            </a:extLst>
          </p:cNvPr>
          <p:cNvSpPr txBox="1"/>
          <p:nvPr/>
        </p:nvSpPr>
        <p:spPr>
          <a:xfrm>
            <a:off x="9033029" y="6263679"/>
            <a:ext cx="213360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646591" y="2291256"/>
            <a:ext cx="1052003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Pulling it all together</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9659308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210807" y="631060"/>
            <a:ext cx="45731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2959465"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Pulling it all together</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163677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t>Workflow</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pic>
        <p:nvPicPr>
          <p:cNvPr id="3" name="Picture 2">
            <a:extLst>
              <a:ext uri="{FF2B5EF4-FFF2-40B4-BE49-F238E27FC236}">
                <a16:creationId xmlns:a16="http://schemas.microsoft.com/office/drawing/2014/main" id="{F70B257C-9E32-D00D-DDD5-2FC4E644E3BF}"/>
              </a:ex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40280" y="973972"/>
            <a:ext cx="9115821" cy="4725787"/>
          </a:xfrm>
          <a:prstGeom prst="rect">
            <a:avLst/>
          </a:prstGeom>
        </p:spPr>
      </p:pic>
    </p:spTree>
    <p:extLst>
      <p:ext uri="{BB962C8B-B14F-4D97-AF65-F5344CB8AC3E}">
        <p14:creationId xmlns:p14="http://schemas.microsoft.com/office/powerpoint/2010/main" val="41766083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5210807" y="631060"/>
            <a:ext cx="4573128"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2959465"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Pulling it all together</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588701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t>Best practices to protect your network</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8" name="Content Placeholder 3">
            <a:extLst>
              <a:ext uri="{FF2B5EF4-FFF2-40B4-BE49-F238E27FC236}">
                <a16:creationId xmlns:a16="http://schemas.microsoft.com/office/drawing/2014/main" id="{6D9F9EE1-1A70-2ABF-60DB-71B8F6670486}"/>
              </a:ext>
            </a:extLst>
          </p:cNvPr>
          <p:cNvSpPr txBox="1">
            <a:spLocks/>
          </p:cNvSpPr>
          <p:nvPr/>
        </p:nvSpPr>
        <p:spPr>
          <a:xfrm>
            <a:off x="835899" y="1717384"/>
            <a:ext cx="6751150" cy="471736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latin typeface="Times New Roman" panose="02020603050405020304" pitchFamily="18" charset="0"/>
                <a:cs typeface="Times New Roman" panose="02020603050405020304" pitchFamily="18" charset="0"/>
              </a:rPr>
              <a:t>Control traffic at all layers.</a:t>
            </a:r>
          </a:p>
          <a:p>
            <a:r>
              <a:rPr lang="en-US" dirty="0">
                <a:latin typeface="Times New Roman" panose="02020603050405020304" pitchFamily="18" charset="0"/>
                <a:cs typeface="Times New Roman" panose="02020603050405020304" pitchFamily="18" charset="0"/>
              </a:rPr>
              <a:t>Inspect and filter your traffic at the application level.</a:t>
            </a:r>
          </a:p>
          <a:p>
            <a:r>
              <a:rPr lang="en-US" dirty="0">
                <a:latin typeface="Times New Roman" panose="02020603050405020304" pitchFamily="18" charset="0"/>
                <a:cs typeface="Times New Roman" panose="02020603050405020304" pitchFamily="18" charset="0"/>
              </a:rPr>
              <a:t>Automate network protection.</a:t>
            </a:r>
          </a:p>
          <a:p>
            <a:r>
              <a:rPr lang="en-US" dirty="0">
                <a:latin typeface="Times New Roman" panose="02020603050405020304" pitchFamily="18" charset="0"/>
                <a:cs typeface="Times New Roman" panose="02020603050405020304" pitchFamily="18" charset="0"/>
              </a:rPr>
              <a:t>Limit exposure by only allowing the minimum required access.</a:t>
            </a:r>
          </a:p>
        </p:txBody>
      </p:sp>
      <p:pic>
        <p:nvPicPr>
          <p:cNvPr id="10" name="Picture Placeholder 5">
            <a:extLst>
              <a:ext uri="{FF2B5EF4-FFF2-40B4-BE49-F238E27FC236}">
                <a16:creationId xmlns:a16="http://schemas.microsoft.com/office/drawing/2014/main" id="{658FC76D-7A46-EE34-3D31-6F4F8A43116A}"/>
              </a:ext>
              <a:ext uri="{C183D7F6-B498-43B3-948B-1728B52AA6E4}">
                <adec:decorative xmlns:adec="http://schemas.microsoft.com/office/drawing/2017/decorative" val="1"/>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419691" y="2226692"/>
            <a:ext cx="3657600" cy="2612372"/>
          </a:xfrm>
          <a:prstGeom prst="rect">
            <a:avLst/>
          </a:prstGeom>
        </p:spPr>
      </p:pic>
    </p:spTree>
    <p:extLst>
      <p:ext uri="{BB962C8B-B14F-4D97-AF65-F5344CB8AC3E}">
        <p14:creationId xmlns:p14="http://schemas.microsoft.com/office/powerpoint/2010/main" val="9050932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670092" y="631060"/>
            <a:ext cx="3007308"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68353" y="351782"/>
            <a:ext cx="491999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784658"/>
                </a:solidFill>
                <a:latin typeface="Times New Roman" panose="02020603050405020304" pitchFamily="18" charset="0"/>
                <a:cs typeface="Times New Roman" panose="02020603050405020304" pitchFamily="18" charset="0"/>
              </a:rPr>
              <a:t>Securing your infrastructure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19" name="TextBox 18">
            <a:extLst>
              <a:ext uri="{FF2B5EF4-FFF2-40B4-BE49-F238E27FC236}">
                <a16:creationId xmlns:a16="http://schemas.microsoft.com/office/drawing/2014/main" id="{E695F83B-21FF-F856-B914-3E0B6B636E95}"/>
              </a:ext>
            </a:extLst>
          </p:cNvPr>
          <p:cNvSpPr txBox="1"/>
          <p:nvPr/>
        </p:nvSpPr>
        <p:spPr>
          <a:xfrm>
            <a:off x="9033029" y="6263679"/>
            <a:ext cx="2133600" cy="36933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044963" y="2840587"/>
            <a:ext cx="10520038"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800" b="1" dirty="0">
                <a:latin typeface="Times New Roman" panose="02020603050405020304" pitchFamily="18" charset="0"/>
                <a:cs typeface="Times New Roman" panose="02020603050405020304" pitchFamily="18" charset="0"/>
              </a:rPr>
              <a:t>Protecting your compute resources</a:t>
            </a: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8182525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197359" y="631060"/>
            <a:ext cx="358657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475014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Protecting your compute resources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5" y="1007657"/>
            <a:ext cx="2955214"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t>Amazon Inspector</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8" name="Text Placeholder 3">
            <a:extLst>
              <a:ext uri="{FF2B5EF4-FFF2-40B4-BE49-F238E27FC236}">
                <a16:creationId xmlns:a16="http://schemas.microsoft.com/office/drawing/2014/main" id="{B69C1A51-F308-A4F1-DBFD-001D36D85052}"/>
              </a:ext>
            </a:extLst>
          </p:cNvPr>
          <p:cNvSpPr txBox="1">
            <a:spLocks/>
          </p:cNvSpPr>
          <p:nvPr/>
        </p:nvSpPr>
        <p:spPr>
          <a:xfrm>
            <a:off x="439334" y="1651620"/>
            <a:ext cx="8229976" cy="478312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spcAft>
                <a:spcPts val="1200"/>
              </a:spcAft>
            </a:pPr>
            <a:r>
              <a:rPr lang="en-US" dirty="0">
                <a:latin typeface="Times New Roman" panose="02020603050405020304" pitchFamily="18" charset="0"/>
                <a:cs typeface="Times New Roman" panose="02020603050405020304" pitchFamily="18" charset="0"/>
              </a:rPr>
              <a:t>Run automated security assessments on EC2 instances and applications.</a:t>
            </a:r>
          </a:p>
          <a:p>
            <a:pPr>
              <a:spcBef>
                <a:spcPts val="1200"/>
              </a:spcBef>
              <a:spcAft>
                <a:spcPts val="1200"/>
              </a:spcAft>
            </a:pPr>
            <a:r>
              <a:rPr lang="en-US" dirty="0">
                <a:latin typeface="Times New Roman" panose="02020603050405020304" pitchFamily="18" charset="0"/>
                <a:cs typeface="Times New Roman" panose="02020603050405020304" pitchFamily="18" charset="0"/>
              </a:rPr>
              <a:t>Identify application security issues.</a:t>
            </a:r>
          </a:p>
          <a:p>
            <a:pPr>
              <a:spcBef>
                <a:spcPts val="1200"/>
              </a:spcBef>
              <a:spcAft>
                <a:spcPts val="1200"/>
              </a:spcAft>
            </a:pPr>
            <a:r>
              <a:rPr lang="en-US" dirty="0">
                <a:latin typeface="Times New Roman" panose="02020603050405020304" pitchFamily="18" charset="0"/>
                <a:cs typeface="Times New Roman" panose="02020603050405020304" pitchFamily="18" charset="0"/>
              </a:rPr>
              <a:t>Enforce security standards and best practices.</a:t>
            </a:r>
          </a:p>
          <a:p>
            <a:pPr>
              <a:spcBef>
                <a:spcPts val="1200"/>
              </a:spcBef>
              <a:spcAft>
                <a:spcPts val="1200"/>
              </a:spcAft>
            </a:pPr>
            <a:r>
              <a:rPr lang="en-US" dirty="0">
                <a:latin typeface="Times New Roman" panose="02020603050405020304" pitchFamily="18" charset="0"/>
                <a:cs typeface="Times New Roman" panose="02020603050405020304" pitchFamily="18" charset="0"/>
              </a:rPr>
              <a:t>Generate assessment reports.</a:t>
            </a:r>
          </a:p>
        </p:txBody>
      </p:sp>
      <p:pic>
        <p:nvPicPr>
          <p:cNvPr id="10" name="Picture Placeholder 18">
            <a:extLst>
              <a:ext uri="{FF2B5EF4-FFF2-40B4-BE49-F238E27FC236}">
                <a16:creationId xmlns:a16="http://schemas.microsoft.com/office/drawing/2014/main" id="{52C7684F-1368-5009-0887-C1682EA5C367}"/>
              </a:ext>
              <a:ext uri="{C183D7F6-B498-43B3-948B-1728B52AA6E4}">
                <adec:decorative xmlns:adec="http://schemas.microsoft.com/office/drawing/2017/decorative" val="1"/>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9556057" y="1464210"/>
            <a:ext cx="1097280" cy="1097280"/>
          </a:xfrm>
          <a:prstGeom prst="rect">
            <a:avLst/>
          </a:prstGeom>
        </p:spPr>
      </p:pic>
      <p:sp>
        <p:nvSpPr>
          <p:cNvPr id="11" name="Text Placeholder 15">
            <a:extLst>
              <a:ext uri="{FF2B5EF4-FFF2-40B4-BE49-F238E27FC236}">
                <a16:creationId xmlns:a16="http://schemas.microsoft.com/office/drawing/2014/main" id="{F462FAD5-EAAE-90F5-9258-E4009B04243E}"/>
              </a:ext>
              <a:ext uri="{C183D7F6-B498-43B3-948B-1728B52AA6E4}">
                <adec:decorative xmlns:adec="http://schemas.microsoft.com/office/drawing/2017/decorative" val="0"/>
              </a:ext>
            </a:extLst>
          </p:cNvPr>
          <p:cNvSpPr txBox="1">
            <a:spLocks/>
          </p:cNvSpPr>
          <p:nvPr/>
        </p:nvSpPr>
        <p:spPr>
          <a:xfrm>
            <a:off x="8952553" y="2703160"/>
            <a:ext cx="2304288" cy="913094"/>
          </a:xfrm>
          <a:prstGeom prst="rect">
            <a:avLst/>
          </a:prstGeom>
        </p:spPr>
        <p:txBody>
          <a:bodyPr/>
          <a:lstStyle>
            <a:defPPr>
              <a:defRPr lang="en-US"/>
            </a:defPPr>
            <a:lvl1pPr marL="230188" indent="-230188" algn="l" defTabSz="228600" rtl="0" eaLnBrk="1" latinLnBrk="0" hangingPunct="1">
              <a:lnSpc>
                <a:spcPct val="100000"/>
              </a:lnSpc>
              <a:spcBef>
                <a:spcPts val="500"/>
              </a:spcBef>
              <a:spcAft>
                <a:spcPts val="600"/>
              </a:spcAft>
              <a:buFont typeface="Amazon Ember"/>
              <a:buChar char="•"/>
              <a:defRPr sz="2800" kern="1200">
                <a:solidFill>
                  <a:schemeClr val="tx2"/>
                </a:solidFill>
                <a:latin typeface="Amazon Ember"/>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indent="0" algn="ctr">
              <a:buNone/>
            </a:pPr>
            <a:r>
              <a:rPr lang="en-US" sz="1800" dirty="0"/>
              <a:t>Amazon Inspector</a:t>
            </a:r>
          </a:p>
        </p:txBody>
      </p:sp>
    </p:spTree>
    <p:extLst>
      <p:ext uri="{BB962C8B-B14F-4D97-AF65-F5344CB8AC3E}">
        <p14:creationId xmlns:p14="http://schemas.microsoft.com/office/powerpoint/2010/main" val="13582335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197359" y="631060"/>
            <a:ext cx="358657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475014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Protecting your compute resources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4" y="1007657"/>
            <a:ext cx="570585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t>Security benefits of Amazon Inspector</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3" name="Text Placeholder 4">
            <a:extLst>
              <a:ext uri="{FF2B5EF4-FFF2-40B4-BE49-F238E27FC236}">
                <a16:creationId xmlns:a16="http://schemas.microsoft.com/office/drawing/2014/main" id="{4C762071-9686-D05B-5E97-E3EE3052673B}"/>
              </a:ext>
            </a:extLst>
          </p:cNvPr>
          <p:cNvSpPr txBox="1">
            <a:spLocks/>
          </p:cNvSpPr>
          <p:nvPr/>
        </p:nvSpPr>
        <p:spPr>
          <a:xfrm>
            <a:off x="835899" y="1843418"/>
            <a:ext cx="7862326" cy="459133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1800"/>
              </a:spcAft>
            </a:pPr>
            <a:r>
              <a:rPr lang="en-US" dirty="0">
                <a:latin typeface="Times New Roman" panose="02020603050405020304" pitchFamily="18" charset="0"/>
                <a:cs typeface="Times New Roman" panose="02020603050405020304" pitchFamily="18" charset="0"/>
              </a:rPr>
              <a:t>Automate tasks to help you respond to security issues</a:t>
            </a:r>
          </a:p>
          <a:p>
            <a:pPr>
              <a:spcAft>
                <a:spcPts val="1800"/>
              </a:spcAft>
            </a:pPr>
            <a:r>
              <a:rPr lang="en-US" dirty="0">
                <a:latin typeface="Times New Roman" panose="02020603050405020304" pitchFamily="18" charset="0"/>
                <a:cs typeface="Times New Roman" panose="02020603050405020304" pitchFamily="18" charset="0"/>
              </a:rPr>
              <a:t>Regularly monitor your resources</a:t>
            </a:r>
          </a:p>
          <a:p>
            <a:pPr>
              <a:spcAft>
                <a:spcPts val="1800"/>
              </a:spcAft>
            </a:pPr>
            <a:r>
              <a:rPr lang="en-US" dirty="0">
                <a:latin typeface="Times New Roman" panose="02020603050405020304" pitchFamily="18" charset="0"/>
                <a:cs typeface="Times New Roman" panose="02020603050405020304" pitchFamily="18" charset="0"/>
              </a:rPr>
              <a:t>Benefit from AWS security expertise</a:t>
            </a:r>
          </a:p>
          <a:p>
            <a:pPr>
              <a:spcAft>
                <a:spcPts val="1800"/>
              </a:spcAft>
            </a:pPr>
            <a:r>
              <a:rPr lang="en-US" dirty="0">
                <a:latin typeface="Times New Roman" panose="02020603050405020304" pitchFamily="18" charset="0"/>
                <a:cs typeface="Times New Roman" panose="02020603050405020304" pitchFamily="18" charset="0"/>
              </a:rPr>
              <a:t>Integrate security into DevOps</a:t>
            </a:r>
          </a:p>
        </p:txBody>
      </p:sp>
      <p:pic>
        <p:nvPicPr>
          <p:cNvPr id="15" name="Picture 14">
            <a:extLst>
              <a:ext uri="{FF2B5EF4-FFF2-40B4-BE49-F238E27FC236}">
                <a16:creationId xmlns:a16="http://schemas.microsoft.com/office/drawing/2014/main" id="{10A2B0D7-36A0-05EC-AE3B-E87F8AE4C136}"/>
              </a:ext>
              <a:ext uri="{C183D7F6-B498-43B3-948B-1728B52AA6E4}">
                <adec:decorative xmlns:adec="http://schemas.microsoft.com/office/drawing/2017/decorative" val="1"/>
              </a:ext>
            </a:extLst>
          </p:cNvPr>
          <p:cNvPicPr>
            <a:picLocks noChangeAspect="1"/>
          </p:cNvPicPr>
          <p:nvPr/>
        </p:nvPicPr>
        <p:blipFill>
          <a:blip r:embed="rId5" cstate="screen">
            <a:duotone>
              <a:srgbClr val="4D27AA">
                <a:shade val="45000"/>
                <a:satMod val="135000"/>
              </a:srgbClr>
              <a:prstClr val="white"/>
            </a:duotone>
            <a:extLst>
              <a:ext uri="{28A0092B-C50C-407E-A947-70E740481C1C}">
                <a14:useLocalDpi xmlns:a14="http://schemas.microsoft.com/office/drawing/2010/main"/>
              </a:ext>
            </a:extLst>
          </a:blip>
          <a:stretch>
            <a:fillRect/>
          </a:stretch>
        </p:blipFill>
        <p:spPr>
          <a:xfrm>
            <a:off x="9087431" y="2229759"/>
            <a:ext cx="2476984" cy="1977716"/>
          </a:xfrm>
          <a:prstGeom prst="rect">
            <a:avLst/>
          </a:prstGeom>
        </p:spPr>
      </p:pic>
    </p:spTree>
    <p:extLst>
      <p:ext uri="{BB962C8B-B14F-4D97-AF65-F5344CB8AC3E}">
        <p14:creationId xmlns:p14="http://schemas.microsoft.com/office/powerpoint/2010/main" val="22816656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12" name="Rectangle 11">
            <a:extLst>
              <a:ext uri="{FF2B5EF4-FFF2-40B4-BE49-F238E27FC236}">
                <a16:creationId xmlns:a16="http://schemas.microsoft.com/office/drawing/2014/main" id="{DFE66840-D412-3936-77D4-0E995F097F93}"/>
              </a:ext>
            </a:extLst>
          </p:cNvPr>
          <p:cNvSpPr/>
          <p:nvPr/>
        </p:nvSpPr>
        <p:spPr>
          <a:xfrm>
            <a:off x="6197359" y="631060"/>
            <a:ext cx="3586575"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437454" y="398942"/>
            <a:ext cx="4750147"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Protecting your compute resources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E695F83B-21FF-F856-B914-3E0B6B636E95}"/>
              </a:ext>
            </a:extLst>
          </p:cNvPr>
          <p:cNvSpPr txBox="1"/>
          <p:nvPr/>
        </p:nvSpPr>
        <p:spPr>
          <a:xfrm>
            <a:off x="9145917" y="6252521"/>
            <a:ext cx="2210184"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6" name="Content Placeholder 2">
            <a:extLst>
              <a:ext uri="{FF2B5EF4-FFF2-40B4-BE49-F238E27FC236}">
                <a16:creationId xmlns:a16="http://schemas.microsoft.com/office/drawing/2014/main" id="{E7E9B0EC-BAD3-7EFF-BB6E-C333B6276240}"/>
              </a:ext>
            </a:extLst>
          </p:cNvPr>
          <p:cNvSpPr txBox="1">
            <a:spLocks/>
          </p:cNvSpPr>
          <p:nvPr/>
        </p:nvSpPr>
        <p:spPr>
          <a:xfrm>
            <a:off x="1441704" y="1007657"/>
            <a:ext cx="5705855" cy="77861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t>AWS Systems Manager</a:t>
            </a:r>
            <a:endParaRPr lang="en-US" sz="24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5" name="TextBox 4">
            <a:extLst>
              <a:ext uri="{FF2B5EF4-FFF2-40B4-BE49-F238E27FC236}">
                <a16:creationId xmlns:a16="http://schemas.microsoft.com/office/drawing/2014/main" id="{3ED20C55-255F-9E7B-C13A-A54801BF09F4}"/>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
        <p:nvSpPr>
          <p:cNvPr id="3" name="Text Placeholder 4">
            <a:extLst>
              <a:ext uri="{FF2B5EF4-FFF2-40B4-BE49-F238E27FC236}">
                <a16:creationId xmlns:a16="http://schemas.microsoft.com/office/drawing/2014/main" id="{4C762071-9686-D05B-5E97-E3EE3052673B}"/>
              </a:ext>
            </a:extLst>
          </p:cNvPr>
          <p:cNvSpPr txBox="1">
            <a:spLocks/>
          </p:cNvSpPr>
          <p:nvPr/>
        </p:nvSpPr>
        <p:spPr>
          <a:xfrm>
            <a:off x="623392" y="1523538"/>
            <a:ext cx="9847341" cy="459133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spcAft>
                <a:spcPts val="1200"/>
              </a:spcAft>
            </a:pPr>
            <a:r>
              <a:rPr lang="en-US" sz="2400" dirty="0">
                <a:solidFill>
                  <a:srgbClr val="000000"/>
                </a:solidFill>
                <a:latin typeface="Times New Roman" panose="02020603050405020304" pitchFamily="18" charset="0"/>
                <a:cs typeface="Times New Roman" panose="02020603050405020304" pitchFamily="18" charset="0"/>
              </a:rPr>
              <a:t>AWS Systems Manager gives you visibility and control of your infrastructure on AWS. The service includes capabilities that help you automate management tasks. You can collect system inventory, apply operating system patches, maintain up-to-date antivirus definitions, and configure operating systems and applications at scale.</a:t>
            </a:r>
          </a:p>
          <a:p>
            <a:pPr>
              <a:spcBef>
                <a:spcPts val="1200"/>
              </a:spcBef>
              <a:spcAft>
                <a:spcPts val="1200"/>
              </a:spcAft>
            </a:pPr>
            <a:r>
              <a:rPr lang="en-US" sz="2400" dirty="0">
                <a:latin typeface="Times New Roman" panose="02020603050405020304" pitchFamily="18" charset="0"/>
                <a:cs typeface="Times New Roman" panose="02020603050405020304" pitchFamily="18" charset="0"/>
              </a:rPr>
              <a:t>Amazon Inspector uses the widely deployed AWS Systems Manager Agent (SSM Agent) to collect the software inventory and configurations from your EC2 instances.</a:t>
            </a:r>
          </a:p>
          <a:p>
            <a:pPr>
              <a:spcBef>
                <a:spcPts val="1200"/>
              </a:spcBef>
              <a:spcAft>
                <a:spcPts val="1200"/>
              </a:spcAft>
            </a:pPr>
            <a:r>
              <a:rPr lang="en-US" sz="2400" dirty="0">
                <a:latin typeface="Times New Roman" panose="02020603050405020304" pitchFamily="18" charset="0"/>
                <a:cs typeface="Times New Roman" panose="02020603050405020304" pitchFamily="18" charset="0"/>
              </a:rPr>
              <a:t>The collected application inventory and configurations are used to assess workloads for vulnerabilities.</a:t>
            </a:r>
          </a:p>
        </p:txBody>
      </p:sp>
      <p:pic>
        <p:nvPicPr>
          <p:cNvPr id="8" name="Picture Placeholder 18">
            <a:extLst>
              <a:ext uri="{FF2B5EF4-FFF2-40B4-BE49-F238E27FC236}">
                <a16:creationId xmlns:a16="http://schemas.microsoft.com/office/drawing/2014/main" id="{19F40223-D3B7-2305-A8A0-6CA607E6FA62}"/>
              </a:ext>
              <a:ext uri="{C183D7F6-B498-43B3-948B-1728B52AA6E4}">
                <adec:decorative xmlns:adec="http://schemas.microsoft.com/office/drawing/2017/decorative" val="1"/>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0531757" y="1719231"/>
            <a:ext cx="1097280" cy="1097280"/>
          </a:xfrm>
          <a:prstGeom prst="rect">
            <a:avLst/>
          </a:prstGeom>
        </p:spPr>
      </p:pic>
      <p:sp>
        <p:nvSpPr>
          <p:cNvPr id="10" name="Text Placeholder 15">
            <a:extLst>
              <a:ext uri="{FF2B5EF4-FFF2-40B4-BE49-F238E27FC236}">
                <a16:creationId xmlns:a16="http://schemas.microsoft.com/office/drawing/2014/main" id="{CEEEC1A9-044E-0596-118F-8C8183A4FF9A}"/>
              </a:ext>
              <a:ext uri="{C183D7F6-B498-43B3-948B-1728B52AA6E4}">
                <adec:decorative xmlns:adec="http://schemas.microsoft.com/office/drawing/2017/decorative" val="0"/>
              </a:ext>
            </a:extLst>
          </p:cNvPr>
          <p:cNvSpPr txBox="1">
            <a:spLocks/>
          </p:cNvSpPr>
          <p:nvPr/>
        </p:nvSpPr>
        <p:spPr>
          <a:xfrm>
            <a:off x="9710035" y="2816511"/>
            <a:ext cx="2304288" cy="913094"/>
          </a:xfrm>
          <a:prstGeom prst="rect">
            <a:avLst/>
          </a:prstGeom>
        </p:spPr>
        <p:txBody>
          <a:bodyPr/>
          <a:lstStyle>
            <a:defPPr>
              <a:defRPr lang="en-US"/>
            </a:defPPr>
            <a:lvl1pPr marL="230188" indent="-230188" algn="l" defTabSz="228600" rtl="0" eaLnBrk="1" latinLnBrk="0" hangingPunct="1">
              <a:lnSpc>
                <a:spcPct val="100000"/>
              </a:lnSpc>
              <a:spcBef>
                <a:spcPts val="500"/>
              </a:spcBef>
              <a:spcAft>
                <a:spcPts val="600"/>
              </a:spcAft>
              <a:buFont typeface="Amazon Ember"/>
              <a:buChar char="•"/>
              <a:defRPr sz="2800" kern="1200">
                <a:solidFill>
                  <a:schemeClr val="tx2"/>
                </a:solidFill>
                <a:latin typeface="Amazon Ember"/>
              </a:defRPr>
            </a:lvl1pPr>
            <a:lvl2pPr marL="457200" indent="-230188" algn="l" defTabSz="228600" rtl="0" eaLnBrk="1" latinLnBrk="0" hangingPunct="1">
              <a:lnSpc>
                <a:spcPct val="100000"/>
              </a:lnSpc>
              <a:spcBef>
                <a:spcPts val="500"/>
              </a:spcBef>
              <a:spcAft>
                <a:spcPts val="600"/>
              </a:spcAft>
              <a:buFont typeface="Amazon Ember"/>
              <a:buChar char="•"/>
              <a:defRPr sz="2400" kern="1200">
                <a:solidFill>
                  <a:schemeClr val="tx2"/>
                </a:solidFill>
                <a:latin typeface="Amazon Ember"/>
              </a:defRPr>
            </a:lvl2pPr>
            <a:lvl3pPr marL="685800" indent="-230188" algn="l" defTabSz="228600" rtl="0" eaLnBrk="1" latinLnBrk="0" hangingPunct="1">
              <a:lnSpc>
                <a:spcPct val="100000"/>
              </a:lnSpc>
              <a:spcBef>
                <a:spcPts val="500"/>
              </a:spcBef>
              <a:spcAft>
                <a:spcPts val="600"/>
              </a:spcAft>
              <a:buFont typeface="Amazon Ember"/>
              <a:buChar char="•"/>
              <a:defRPr sz="2000" kern="1200">
                <a:solidFill>
                  <a:schemeClr val="tx2"/>
                </a:solidFill>
                <a:latin typeface="Amazon Ember"/>
              </a:defRPr>
            </a:lvl3pPr>
            <a:lvl4pPr marL="9144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4pPr>
            <a:lvl5pPr marL="1143000" indent="-230188" algn="l" defTabSz="228600" rtl="0" eaLnBrk="1" latinLnBrk="0" hangingPunct="1">
              <a:lnSpc>
                <a:spcPct val="100000"/>
              </a:lnSpc>
              <a:spcBef>
                <a:spcPts val="500"/>
              </a:spcBef>
              <a:spcAft>
                <a:spcPts val="600"/>
              </a:spcAft>
              <a:buFont typeface="Amazon Ember"/>
              <a:buChar char="•"/>
              <a:defRPr sz="1800" kern="1200">
                <a:solidFill>
                  <a:schemeClr val="tx2"/>
                </a:solidFill>
                <a:latin typeface="Amazon Ember"/>
              </a:defRPr>
            </a:lvl5pPr>
            <a:lvl6pPr marL="13716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6pPr>
            <a:lvl7pPr marL="16002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7pPr>
            <a:lvl8pPr marL="18288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8pPr>
            <a:lvl9pPr marL="2057400" indent="-230188" algn="l" defTabSz="228600" rtl="0" eaLnBrk="1" latinLnBrk="0" hangingPunct="1">
              <a:lnSpc>
                <a:spcPct val="100000"/>
              </a:lnSpc>
              <a:spcBef>
                <a:spcPts val="0"/>
              </a:spcBef>
              <a:spcAft>
                <a:spcPts val="600"/>
              </a:spcAft>
              <a:buFont typeface="Amazon Ember"/>
              <a:buChar char="•"/>
              <a:defRPr sz="1600" kern="1200">
                <a:solidFill>
                  <a:schemeClr val="tx2"/>
                </a:solidFill>
                <a:latin typeface="Amazon Ember"/>
              </a:defRPr>
            </a:lvl9pPr>
          </a:lstStyle>
          <a:p>
            <a:pPr marL="0" indent="0" algn="ctr">
              <a:buNone/>
            </a:pPr>
            <a:r>
              <a:rPr lang="en-US" sz="1800" dirty="0"/>
              <a:t>AWS Systems Manager</a:t>
            </a:r>
          </a:p>
        </p:txBody>
      </p:sp>
    </p:spTree>
    <p:extLst>
      <p:ext uri="{BB962C8B-B14F-4D97-AF65-F5344CB8AC3E}">
        <p14:creationId xmlns:p14="http://schemas.microsoft.com/office/powerpoint/2010/main" val="2547337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5626660" y="631060"/>
            <a:ext cx="4272690" cy="4598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1981642C-E4DD-4091-7AE1-D505A8E19C4F}"/>
              </a:ext>
            </a:extLst>
          </p:cNvPr>
          <p:cNvSpPr/>
          <p:nvPr/>
        </p:nvSpPr>
        <p:spPr>
          <a:xfrm>
            <a:off x="3834774" y="6252521"/>
            <a:ext cx="835722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id="{E152FDB4-783F-7C16-7C6B-266FC9AD4FFA}"/>
              </a:ext>
            </a:extLst>
          </p:cNvPr>
          <p:cNvSpPr txBox="1"/>
          <p:nvPr/>
        </p:nvSpPr>
        <p:spPr>
          <a:xfrm>
            <a:off x="9025809" y="6243497"/>
            <a:ext cx="2148041"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4" name="Rectangle 13">
            <a:extLst>
              <a:ext uri="{FF2B5EF4-FFF2-40B4-BE49-F238E27FC236}">
                <a16:creationId xmlns:a16="http://schemas.microsoft.com/office/drawing/2014/main" id="{376ED870-C6F5-0F77-963B-6B716DDEBB44}"/>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AWS Cloud Security Foundations– AWS-CSF</a:t>
            </a:r>
          </a:p>
        </p:txBody>
      </p:sp>
      <p:sp>
        <p:nvSpPr>
          <p:cNvPr id="18" name="Rectangle: Rounded Corners 17">
            <a:extLst>
              <a:ext uri="{FF2B5EF4-FFF2-40B4-BE49-F238E27FC236}">
                <a16:creationId xmlns:a16="http://schemas.microsoft.com/office/drawing/2014/main" id="{C4E714E0-C495-C33D-DE6C-E17C4C8E43BE}"/>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600" b="1" dirty="0">
                <a:solidFill>
                  <a:schemeClr val="tx1"/>
                </a:solidFill>
                <a:latin typeface="Times New Roman" panose="02020603050405020304" pitchFamily="18" charset="0"/>
                <a:cs typeface="Times New Roman" panose="02020603050405020304" pitchFamily="18" charset="0"/>
              </a:rPr>
              <a:t>Thanks</a:t>
            </a:r>
          </a:p>
        </p:txBody>
      </p:sp>
      <p:sp>
        <p:nvSpPr>
          <p:cNvPr id="12" name="TextBox 11">
            <a:extLst>
              <a:ext uri="{FF2B5EF4-FFF2-40B4-BE49-F238E27FC236}">
                <a16:creationId xmlns:a16="http://schemas.microsoft.com/office/drawing/2014/main" id="{D08F74A3-BA8E-2D8E-D550-0785D936BA1B}"/>
              </a:ext>
            </a:extLst>
          </p:cNvPr>
          <p:cNvSpPr txBox="1"/>
          <p:nvPr/>
        </p:nvSpPr>
        <p:spPr>
          <a:xfrm>
            <a:off x="418319" y="461391"/>
            <a:ext cx="9426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8</a:t>
            </a:r>
          </a:p>
        </p:txBody>
      </p:sp>
      <p:sp>
        <p:nvSpPr>
          <p:cNvPr id="15" name="TextBox 14">
            <a:extLst>
              <a:ext uri="{FF2B5EF4-FFF2-40B4-BE49-F238E27FC236}">
                <a16:creationId xmlns:a16="http://schemas.microsoft.com/office/drawing/2014/main" id="{B42315FF-6311-2CAC-C96D-50B275D23F2F}"/>
              </a:ext>
            </a:extLst>
          </p:cNvPr>
          <p:cNvSpPr txBox="1"/>
          <p:nvPr/>
        </p:nvSpPr>
        <p:spPr>
          <a:xfrm>
            <a:off x="1648655" y="354113"/>
            <a:ext cx="4044762" cy="461665"/>
          </a:xfrm>
          <a:prstGeom prst="rect">
            <a:avLst/>
          </a:prstGeom>
          <a:noFill/>
        </p:spPr>
        <p:txBody>
          <a:bodyPr wrap="none" rtlCol="0">
            <a:spAutoFit/>
          </a:bodyPr>
          <a:lstStyle/>
          <a:p>
            <a:r>
              <a:rPr lang="en-US" sz="2400" b="1" dirty="0">
                <a:solidFill>
                  <a:srgbClr val="784658"/>
                </a:solidFill>
                <a:latin typeface="Times New Roman" panose="02020603050405020304" pitchFamily="18" charset="0"/>
                <a:cs typeface="Times New Roman" panose="02020603050405020304" pitchFamily="18" charset="0"/>
              </a:rPr>
              <a:t>Securing your infrastructure </a:t>
            </a:r>
          </a:p>
        </p:txBody>
      </p:sp>
      <p:sp>
        <p:nvSpPr>
          <p:cNvPr id="3" name="TextBox 2">
            <a:extLst>
              <a:ext uri="{FF2B5EF4-FFF2-40B4-BE49-F238E27FC236}">
                <a16:creationId xmlns:a16="http://schemas.microsoft.com/office/drawing/2014/main" id="{A4AEB288-DA52-5722-DE9D-E2E6BE8F8D19}"/>
              </a:ext>
            </a:extLst>
          </p:cNvPr>
          <p:cNvSpPr txBox="1"/>
          <p:nvPr/>
        </p:nvSpPr>
        <p:spPr>
          <a:xfrm>
            <a:off x="3834775" y="6263679"/>
            <a:ext cx="41728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 Securing your infrastructure </a:t>
            </a:r>
          </a:p>
        </p:txBody>
      </p:sp>
    </p:spTree>
    <p:extLst>
      <p:ext uri="{BB962C8B-B14F-4D97-AF65-F5344CB8AC3E}">
        <p14:creationId xmlns:p14="http://schemas.microsoft.com/office/powerpoint/2010/main" val="2416373995"/>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1141</TotalTime>
  <Words>2455</Words>
  <Application>Microsoft Office PowerPoint</Application>
  <PresentationFormat>Widescreen</PresentationFormat>
  <Paragraphs>453</Paragraphs>
  <Slides>38</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Amazon Ember</vt: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Ibrahim Gomaa</cp:lastModifiedBy>
  <cp:revision>35</cp:revision>
  <dcterms:created xsi:type="dcterms:W3CDTF">2023-05-27T09:20:30Z</dcterms:created>
  <dcterms:modified xsi:type="dcterms:W3CDTF">2023-07-28T12:28:18Z</dcterms:modified>
</cp:coreProperties>
</file>