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webp" ContentType="image/webp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ink/ink1.xml" ContentType="application/inkml+xml"/>
  <Override PartName="/ppt/ink/ink2.xml" ContentType="application/inkml+xml"/>
  <Override PartName="/ppt/notesSlides/notesSlide3.xml" ContentType="application/vnd.openxmlformats-officedocument.presentationml.notesSlide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ppt/ink/ink15.xml" ContentType="application/inkml+xml"/>
  <Override PartName="/ppt/ink/ink16.xml" ContentType="application/inkml+xml"/>
  <Override PartName="/ppt/ink/ink17.xml" ContentType="application/inkml+xml"/>
  <Override PartName="/ppt/ink/ink18.xml" ContentType="application/inkml+xml"/>
  <Override PartName="/ppt/ink/ink19.xml" ContentType="application/inkml+xml"/>
  <Override PartName="/ppt/ink/ink20.xml" ContentType="application/inkml+xml"/>
  <Override PartName="/ppt/ink/ink21.xml" ContentType="application/inkml+xml"/>
  <Override PartName="/ppt/ink/ink22.xml" ContentType="application/inkml+xml"/>
  <Override PartName="/ppt/ink/ink23.xml" ContentType="application/inkml+xml"/>
  <Override PartName="/ppt/notesSlides/notesSlide4.xml" ContentType="application/vnd.openxmlformats-officedocument.presentationml.notesSlide+xml"/>
  <Override PartName="/ppt/ink/ink24.xml" ContentType="application/inkml+xml"/>
  <Override PartName="/ppt/ink/ink25.xml" ContentType="application/inkml+xml"/>
  <Override PartName="/ppt/ink/ink26.xml" ContentType="application/inkml+xml"/>
  <Override PartName="/ppt/ink/ink27.xml" ContentType="application/inkml+xml"/>
  <Override PartName="/ppt/ink/ink28.xml" ContentType="application/inkml+xml"/>
  <Override PartName="/ppt/ink/ink29.xml" ContentType="application/inkml+xml"/>
  <Override PartName="/ppt/ink/ink30.xml" ContentType="application/inkml+xml"/>
  <Override PartName="/ppt/ink/ink31.xml" ContentType="application/inkml+xml"/>
  <Override PartName="/ppt/ink/ink32.xml" ContentType="application/inkml+xml"/>
  <Override PartName="/ppt/ink/ink33.xml" ContentType="application/inkml+xml"/>
  <Override PartName="/ppt/ink/ink34.xml" ContentType="application/inkml+xml"/>
  <Override PartName="/ppt/ink/ink35.xml" ContentType="application/inkml+xml"/>
  <Override PartName="/ppt/notesSlides/notesSlide5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5"/>
  </p:notesMasterIdLst>
  <p:sldIdLst>
    <p:sldId id="480" r:id="rId5"/>
    <p:sldId id="271" r:id="rId6"/>
    <p:sldId id="509" r:id="rId7"/>
    <p:sldId id="501" r:id="rId8"/>
    <p:sldId id="560" r:id="rId9"/>
    <p:sldId id="593" r:id="rId10"/>
    <p:sldId id="558" r:id="rId11"/>
    <p:sldId id="562" r:id="rId12"/>
    <p:sldId id="565" r:id="rId13"/>
    <p:sldId id="563" r:id="rId14"/>
    <p:sldId id="567" r:id="rId15"/>
    <p:sldId id="568" r:id="rId16"/>
    <p:sldId id="564" r:id="rId17"/>
    <p:sldId id="569" r:id="rId18"/>
    <p:sldId id="570" r:id="rId19"/>
    <p:sldId id="516" r:id="rId20"/>
    <p:sldId id="571" r:id="rId21"/>
    <p:sldId id="572" r:id="rId22"/>
    <p:sldId id="573" r:id="rId23"/>
    <p:sldId id="575" r:id="rId24"/>
    <p:sldId id="588" r:id="rId25"/>
    <p:sldId id="576" r:id="rId26"/>
    <p:sldId id="577" r:id="rId27"/>
    <p:sldId id="578" r:id="rId28"/>
    <p:sldId id="580" r:id="rId29"/>
    <p:sldId id="584" r:id="rId30"/>
    <p:sldId id="582" r:id="rId31"/>
    <p:sldId id="559" r:id="rId32"/>
    <p:sldId id="583" r:id="rId33"/>
    <p:sldId id="502" r:id="rId34"/>
    <p:sldId id="591" r:id="rId35"/>
    <p:sldId id="592" r:id="rId36"/>
    <p:sldId id="589" r:id="rId37"/>
    <p:sldId id="561" r:id="rId38"/>
    <p:sldId id="590" r:id="rId39"/>
    <p:sldId id="587" r:id="rId40"/>
    <p:sldId id="586" r:id="rId41"/>
    <p:sldId id="549" r:id="rId42"/>
    <p:sldId id="508" r:id="rId43"/>
    <p:sldId id="515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271"/>
            <p14:sldId id="509"/>
            <p14:sldId id="501"/>
            <p14:sldId id="560"/>
            <p14:sldId id="593"/>
            <p14:sldId id="558"/>
            <p14:sldId id="562"/>
            <p14:sldId id="565"/>
            <p14:sldId id="563"/>
            <p14:sldId id="567"/>
            <p14:sldId id="568"/>
            <p14:sldId id="564"/>
            <p14:sldId id="569"/>
            <p14:sldId id="570"/>
            <p14:sldId id="516"/>
            <p14:sldId id="571"/>
            <p14:sldId id="572"/>
            <p14:sldId id="573"/>
            <p14:sldId id="575"/>
            <p14:sldId id="588"/>
            <p14:sldId id="576"/>
            <p14:sldId id="577"/>
            <p14:sldId id="578"/>
            <p14:sldId id="580"/>
            <p14:sldId id="584"/>
            <p14:sldId id="582"/>
            <p14:sldId id="559"/>
            <p14:sldId id="583"/>
            <p14:sldId id="502"/>
            <p14:sldId id="591"/>
            <p14:sldId id="592"/>
            <p14:sldId id="589"/>
            <p14:sldId id="561"/>
            <p14:sldId id="590"/>
            <p14:sldId id="587"/>
            <p14:sldId id="586"/>
            <p14:sldId id="549"/>
            <p14:sldId id="508"/>
            <p14:sldId id="515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ENOVO" initials="L" lastIdx="1" clrIdx="0">
    <p:extLst>
      <p:ext uri="{19B8F6BF-5375-455C-9EA6-DF929625EA0E}">
        <p15:presenceInfo xmlns:p15="http://schemas.microsoft.com/office/powerpoint/2012/main" userId="LENOVO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03E5F"/>
    <a:srgbClr val="F58221"/>
    <a:srgbClr val="00AEEF"/>
    <a:srgbClr val="FFD200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B2617DA-3115-14AF-F208-F3AE87B70CE9}" v="3" dt="2024-09-14T08:27:33.04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Style léger 1 - Accentuation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219" autoAdjust="0"/>
    <p:restoredTop sz="94660"/>
  </p:normalViewPr>
  <p:slideViewPr>
    <p:cSldViewPr snapToGrid="0">
      <p:cViewPr varScale="1">
        <p:scale>
          <a:sx n="62" d="100"/>
          <a:sy n="62" d="100"/>
        </p:scale>
        <p:origin x="628" y="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viewProps" Target="viewProps.xml"/><Relationship Id="rId8" Type="http://schemas.openxmlformats.org/officeDocument/2006/relationships/slide" Target="slides/slide4.xml"/><Relationship Id="rId51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commentAuthors" Target="commentAuthor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hamed Ahmed" userId="S::mohammad.ahmed@midocean.edu.km::b97056a5-6e64-4c8c-ae98-39dabe693af2" providerId="AD" clId="Web-{AAB95B99-0F72-5DA0-87AE-3ED0F10E3E86}"/>
    <pc:docChg chg="modSld">
      <pc:chgData name="Mohamed Ahmed" userId="S::mohammad.ahmed@midocean.edu.km::b97056a5-6e64-4c8c-ae98-39dabe693af2" providerId="AD" clId="Web-{AAB95B99-0F72-5DA0-87AE-3ED0F10E3E86}" dt="2024-08-03T22:11:52.769" v="8"/>
      <pc:docMkLst>
        <pc:docMk/>
      </pc:docMkLst>
      <pc:sldChg chg="delSp modSp">
        <pc:chgData name="Mohamed Ahmed" userId="S::mohammad.ahmed@midocean.edu.km::b97056a5-6e64-4c8c-ae98-39dabe693af2" providerId="AD" clId="Web-{AAB95B99-0F72-5DA0-87AE-3ED0F10E3E86}" dt="2024-08-03T22:11:52.769" v="8"/>
        <pc:sldMkLst>
          <pc:docMk/>
          <pc:sldMk cId="0" sldId="306"/>
        </pc:sldMkLst>
        <pc:spChg chg="del mod">
          <ac:chgData name="Mohamed Ahmed" userId="S::mohammad.ahmed@midocean.edu.km::b97056a5-6e64-4c8c-ae98-39dabe693af2" providerId="AD" clId="Web-{AAB95B99-0F72-5DA0-87AE-3ED0F10E3E86}" dt="2024-08-03T22:11:52.769" v="8"/>
          <ac:spMkLst>
            <pc:docMk/>
            <pc:sldMk cId="0" sldId="306"/>
            <ac:spMk id="3" creationId="{00000000-0000-0000-0000-000000000000}"/>
          </ac:spMkLst>
        </pc:spChg>
      </pc:sldChg>
    </pc:docChg>
  </pc:docChgLst>
  <pc:docChgLst>
    <pc:chgData name="MoumenCharef Eddine" userId="S::moumen.charefeddine@midocean.edu.km::4e634a0d-971e-4aed-a065-e78a2b447985" providerId="AD" clId="Web-{CA943C24-D059-A662-D3D4-F11F56A45DCC}"/>
    <pc:docChg chg="modSld">
      <pc:chgData name="MoumenCharef Eddine" userId="S::moumen.charefeddine@midocean.edu.km::4e634a0d-971e-4aed-a065-e78a2b447985" providerId="AD" clId="Web-{CA943C24-D059-A662-D3D4-F11F56A45DCC}" dt="2024-09-04T15:55:01.101" v="1" actId="1076"/>
      <pc:docMkLst>
        <pc:docMk/>
      </pc:docMkLst>
      <pc:sldChg chg="modSp">
        <pc:chgData name="MoumenCharef Eddine" userId="S::moumen.charefeddine@midocean.edu.km::4e634a0d-971e-4aed-a065-e78a2b447985" providerId="AD" clId="Web-{CA943C24-D059-A662-D3D4-F11F56A45DCC}" dt="2024-09-04T15:55:01.101" v="1" actId="1076"/>
        <pc:sldMkLst>
          <pc:docMk/>
          <pc:sldMk cId="1389432737" sldId="495"/>
        </pc:sldMkLst>
        <pc:picChg chg="mod">
          <ac:chgData name="MoumenCharef Eddine" userId="S::moumen.charefeddine@midocean.edu.km::4e634a0d-971e-4aed-a065-e78a2b447985" providerId="AD" clId="Web-{CA943C24-D059-A662-D3D4-F11F56A45DCC}" dt="2024-09-04T15:54:58.976" v="0" actId="1076"/>
          <ac:picMkLst>
            <pc:docMk/>
            <pc:sldMk cId="1389432737" sldId="495"/>
            <ac:picMk id="5" creationId="{00000000-0000-0000-0000-000000000000}"/>
          </ac:picMkLst>
        </pc:picChg>
        <pc:picChg chg="mod">
          <ac:chgData name="MoumenCharef Eddine" userId="S::moumen.charefeddine@midocean.edu.km::4e634a0d-971e-4aed-a065-e78a2b447985" providerId="AD" clId="Web-{CA943C24-D059-A662-D3D4-F11F56A45DCC}" dt="2024-09-04T15:55:01.101" v="1" actId="1076"/>
          <ac:picMkLst>
            <pc:docMk/>
            <pc:sldMk cId="1389432737" sldId="495"/>
            <ac:picMk id="8" creationId="{00000000-0000-0000-0000-000000000000}"/>
          </ac:picMkLst>
        </pc:picChg>
      </pc:sldChg>
    </pc:docChg>
  </pc:docChgLst>
  <pc:docChgLst>
    <pc:chgData name="KodsHassine" userId="S::kods.hassine@midocean.edu.km::a38286e8-f868-4b29-808a-12842d2d340e" providerId="AD" clId="Web-{AB2617DA-3115-14AF-F208-F3AE87B70CE9}"/>
    <pc:docChg chg="modSld">
      <pc:chgData name="KodsHassine" userId="S::kods.hassine@midocean.edu.km::a38286e8-f868-4b29-808a-12842d2d340e" providerId="AD" clId="Web-{AB2617DA-3115-14AF-F208-F3AE87B70CE9}" dt="2024-09-14T08:25:39.403" v="1" actId="20577"/>
      <pc:docMkLst>
        <pc:docMk/>
      </pc:docMkLst>
      <pc:sldChg chg="modSp">
        <pc:chgData name="KodsHassine" userId="S::kods.hassine@midocean.edu.km::a38286e8-f868-4b29-808a-12842d2d340e" providerId="AD" clId="Web-{AB2617DA-3115-14AF-F208-F3AE87B70CE9}" dt="2024-09-14T08:25:39.403" v="1" actId="20577"/>
        <pc:sldMkLst>
          <pc:docMk/>
          <pc:sldMk cId="0" sldId="480"/>
        </pc:sldMkLst>
        <pc:spChg chg="mod">
          <ac:chgData name="KodsHassine" userId="S::kods.hassine@midocean.edu.km::a38286e8-f868-4b29-808a-12842d2d340e" providerId="AD" clId="Web-{AB2617DA-3115-14AF-F208-F3AE87B70CE9}" dt="2024-09-14T08:25:39.403" v="1" actId="20577"/>
          <ac:spMkLst>
            <pc:docMk/>
            <pc:sldMk cId="0" sldId="480"/>
            <ac:spMk id="31" creationId="{00000000-0000-0000-0000-000000000000}"/>
          </ac:spMkLst>
        </pc:spChg>
      </pc:sldChg>
    </pc:docChg>
  </pc:docChgLst>
</pc:chgInfo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8-09T15:44:40.35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24575,'0'0'-8191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8-09T15:44:40.35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24575,'0'0'-8191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8-09T15:44:40.35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24575,'0'0'-8191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8-09T15:44:40.35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24575,'0'0'-8191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8-09T15:44:40.35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24575,'0'0'-8191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8-09T15:44:40.35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24575,'0'0'-8191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8-09T15:44:40.35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24575,'0'0'-8191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8-09T15:44:40.35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24575,'0'0'-8191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8-09T15:44:40.35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24575,'0'0'-8191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8-09T15:44:40.35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24575,'0'0'-8191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8-09T15:44:40.35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24575,'0'0'-8191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8-09T15:44:40.35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24575,'0'0'-8191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8-09T15:44:40.35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24575,'0'0'-8191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8-09T15:44:40.35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24575,'0'0'-8191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8-09T15:44:40.35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24575,'0'0'-8191</inkml:trace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8-09T15:44:40.35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24575,'0'0'-8191</inkml:trace>
</inkml:ink>
</file>

<file path=ppt/ink/ink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8-09T15:44:40.35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24575,'0'0'-8191</inkml:trace>
</inkml:ink>
</file>

<file path=ppt/ink/ink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8-09T15:44:40.35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24575,'0'0'-8191</inkml:trace>
</inkml:ink>
</file>

<file path=ppt/ink/ink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8-09T15:44:40.35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24575,'0'0'-8191</inkml:trace>
</inkml:ink>
</file>

<file path=ppt/ink/ink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8-09T15:44:40.35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24575,'0'0'-8191</inkml:trace>
</inkml:ink>
</file>

<file path=ppt/ink/ink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8-09T15:44:40.35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24575,'0'0'-8191</inkml:trace>
</inkml:ink>
</file>

<file path=ppt/ink/ink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8-09T15:44:40.35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24575,'0'0'-8191</inkml:trace>
</inkml:ink>
</file>

<file path=ppt/ink/ink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8-09T15:44:40.35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24575,'0'0'-8191</inkml:trace>
</inkml:ink>
</file>

<file path=ppt/ink/ink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8-09T15:44:40.35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24575,'0'0'-8191</inkml:trace>
</inkml:ink>
</file>

<file path=ppt/ink/ink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8-09T15:44:40.35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24575,'0'0'-8191</inkml:trace>
</inkml:ink>
</file>

<file path=ppt/ink/ink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8-09T15:44:40.35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24575,'0'0'-8191</inkml:trace>
</inkml:ink>
</file>

<file path=ppt/ink/ink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8-09T15:44:40.35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24575,'0'0'-8191</inkml:trace>
</inkml:ink>
</file>

<file path=ppt/ink/ink2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8-09T15:44:40.35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24575,'0'0'-8191</inkml:trace>
</inkml:ink>
</file>

<file path=ppt/ink/ink2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8-09T15:44:40.35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24575,'0'0'-8191</inkml:trace>
</inkml:ink>
</file>

<file path=ppt/ink/ink3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8-09T15:44:40.35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24575,'0'0'-8191</inkml:trace>
</inkml:ink>
</file>

<file path=ppt/ink/ink3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8-09T15:44:40.35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24575,'0'0'-8191</inkml:trace>
</inkml:ink>
</file>

<file path=ppt/ink/ink3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8-09T15:44:40.35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24575,'0'0'-8191</inkml:trace>
</inkml:ink>
</file>

<file path=ppt/ink/ink3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8-09T15:44:40.35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24575,'0'0'-8191</inkml:trace>
</inkml:ink>
</file>

<file path=ppt/ink/ink3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8-09T15:44:40.35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24575,'0'0'-8191</inkml:trace>
</inkml:ink>
</file>

<file path=ppt/ink/ink3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8-09T15:44:40.35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24575,'0'0'-8191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10/22/2025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‹N°›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16596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4778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2423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FA341D-2684-DF1B-5D0A-F748799CDA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64279C8-EC8E-8F88-5EC3-84FE967599F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E630D88-2984-31F3-6AD8-F043B5B1EAB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2DEC253-3C3D-2B6A-9A68-25544C5AC65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65783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10/22/2025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10/22/2025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10/22/2025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10/22/2025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‹N°›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4" r:id="rId15"/>
    <p:sldLayoutId id="2147483666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5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6.xml"/><Relationship Id="rId4" Type="http://schemas.openxmlformats.org/officeDocument/2006/relationships/customXml" Target="../ink/ink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ustomXml" Target="../ink/ink2.xml"/><Relationship Id="rId7" Type="http://schemas.openxmlformats.org/officeDocument/2006/relationships/image" Target="../media/image7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0.png"/><Relationship Id="rId4" Type="http://schemas.openxmlformats.org/officeDocument/2006/relationships/customXml" Target="../ink/ink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ustomXml" Target="../ink/ink4.xml"/><Relationship Id="rId7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ustomXml" Target="../ink/ink5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ustomXml" Target="../ink/ink6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ustomXml" Target="../ink/ink7.xml"/><Relationship Id="rId7" Type="http://schemas.openxmlformats.org/officeDocument/2006/relationships/image" Target="../media/image10.web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ustomXml" Target="../ink/ink8.xml"/><Relationship Id="rId7" Type="http://schemas.openxmlformats.org/officeDocument/2006/relationships/image" Target="../media/image1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ustomXml" Target="../ink/ink9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ustomXml" Target="../ink/ink10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ustomXml" Target="../ink/ink1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ustomXml" Target="../ink/ink12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ustomXml" Target="../ink/ink13.xml"/><Relationship Id="rId7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ustomXml" Target="../ink/ink14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ustomXml" Target="../ink/ink15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ustomXml" Target="../ink/ink16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ustomXml" Target="../ink/ink17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ustomXml" Target="../ink/ink18.xml"/><Relationship Id="rId7" Type="http://schemas.openxmlformats.org/officeDocument/2006/relationships/image" Target="../media/image13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ustomXml" Target="../ink/ink19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customXml" Target="../ink/ink20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customXml" Target="../ink/ink2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customXml" Target="../ink/ink22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0.png"/></Relationships>
</file>

<file path=ppt/slides/_rels/slide25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customXml" Target="../ink/ink23.xml"/><Relationship Id="rId7" Type="http://schemas.openxmlformats.org/officeDocument/2006/relationships/image" Target="../media/image1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0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0.png"/><Relationship Id="rId4" Type="http://schemas.openxmlformats.org/officeDocument/2006/relationships/customXml" Target="../ink/ink2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customXml" Target="../ink/ink25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0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customXml" Target="../ink/ink26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0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customXml" Target="../ink/ink27.xml"/><Relationship Id="rId7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0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customXml" Target="../ink/ink28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0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customXml" Target="../ink/ink29.xml"/><Relationship Id="rId7" Type="http://schemas.openxmlformats.org/officeDocument/2006/relationships/image" Target="../media/image1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0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customXml" Target="../ink/ink30.xml"/><Relationship Id="rId7" Type="http://schemas.openxmlformats.org/officeDocument/2006/relationships/image" Target="../media/image17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0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customXml" Target="../ink/ink31.xml"/><Relationship Id="rId7" Type="http://schemas.openxmlformats.org/officeDocument/2006/relationships/image" Target="../media/image1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0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customXml" Target="../ink/ink32.xml"/><Relationship Id="rId7" Type="http://schemas.openxmlformats.org/officeDocument/2006/relationships/image" Target="../media/image1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0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customXml" Target="../ink/ink33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0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customXml" Target="../ink/ink34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0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customXml" Target="../ink/ink35.xml"/><Relationship Id="rId7" Type="http://schemas.openxmlformats.org/officeDocument/2006/relationships/image" Target="../media/image20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0.pn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25.sv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4.png"/><Relationship Id="rId5" Type="http://schemas.openxmlformats.org/officeDocument/2006/relationships/image" Target="../media/image5.png"/><Relationship Id="rId4" Type="http://schemas.openxmlformats.org/officeDocument/2006/relationships/image" Target="../media/image2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1692264" y="3784600"/>
            <a:ext cx="52165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DZ" sz="2800" b="1" dirty="0">
                <a:latin typeface="Alexandria"/>
                <a:cs typeface="Alexandria" charset="0"/>
              </a:rPr>
              <a:t>الدكتور: توفيـــــــــق عمـــــــري</a:t>
            </a:r>
            <a:endParaRPr lang="en-US" sz="2800" b="1" dirty="0">
              <a:latin typeface="Alexandria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184731" cy="769441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endParaRPr lang="en-US" sz="4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636101" y="5625433"/>
            <a:ext cx="47832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DZ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المحاضرة الرابعــــــــــــة</a:t>
            </a:r>
            <a:endParaRPr lang="en-US" sz="2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-79827" y="4856662"/>
            <a:ext cx="6309741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b="1" dirty="0"/>
              <a:t>DGM</a:t>
            </a:r>
            <a:r>
              <a:rPr lang="ar-DZ" b="1" dirty="0"/>
              <a:t>411</a:t>
            </a:r>
          </a:p>
          <a:p>
            <a:pPr algn="ctr"/>
            <a:r>
              <a:rPr lang="ar-SA" sz="2400" b="1" dirty="0"/>
              <a:t>أ</a:t>
            </a:r>
            <a:r>
              <a:rPr lang="ar-DZ" sz="2400" b="1" dirty="0"/>
              <a:t>ُ</a:t>
            </a:r>
            <a:r>
              <a:rPr lang="ar-SA" sz="2400" b="1" dirty="0"/>
              <a:t>س</a:t>
            </a:r>
            <a:r>
              <a:rPr lang="ar-DZ" sz="2400" b="1" dirty="0"/>
              <a:t>ُ</a:t>
            </a:r>
            <a:r>
              <a:rPr lang="ar-SA" sz="2400" b="1" dirty="0"/>
              <a:t>س ومعايير الجودة الشاملة في ادارة المؤسسات الإعلامية</a:t>
            </a:r>
            <a:endParaRPr lang="fr-FR" dirty="0"/>
          </a:p>
        </p:txBody>
      </p:sp>
      <p:sp>
        <p:nvSpPr>
          <p:cNvPr id="14" name="Oval 13"/>
          <p:cNvSpPr/>
          <p:nvPr/>
        </p:nvSpPr>
        <p:spPr>
          <a:xfrm>
            <a:off x="6200343" y="-301607"/>
            <a:ext cx="7410450" cy="7461214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2" name="TextBox 29">
            <a:extLst>
              <a:ext uri="{FF2B5EF4-FFF2-40B4-BE49-F238E27FC236}">
                <a16:creationId xmlns:a16="http://schemas.microsoft.com/office/drawing/2014/main" id="{E57C396E-130A-9AB1-DEC7-99BAA15B03A1}"/>
              </a:ext>
            </a:extLst>
          </p:cNvPr>
          <p:cNvSpPr txBox="1"/>
          <p:nvPr/>
        </p:nvSpPr>
        <p:spPr>
          <a:xfrm>
            <a:off x="360091" y="2640491"/>
            <a:ext cx="533522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DZ" sz="4400" b="1" dirty="0">
                <a:solidFill>
                  <a:schemeClr val="accent1">
                    <a:lumMod val="50000"/>
                  </a:schemeClr>
                </a:solidFill>
                <a:latin typeface="Alexandria"/>
                <a:cs typeface="Alexandria" charset="0"/>
              </a:rPr>
              <a:t>إدارة المؤسسات الإعلامية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875283" y="1492881"/>
            <a:ext cx="3188178" cy="461362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242977" y="1229398"/>
            <a:ext cx="5021843" cy="5451511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>
          <a:xfrm>
            <a:off x="360444" y="1402024"/>
            <a:ext cx="4786910" cy="49550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1" name="Rectangle 10"/>
          <p:cNvSpPr/>
          <p:nvPr/>
        </p:nvSpPr>
        <p:spPr>
          <a:xfrm>
            <a:off x="3738208" y="722123"/>
            <a:ext cx="3837449" cy="73399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DZ" sz="3600" b="1" dirty="0">
                <a:latin typeface="Alexandria" charset="0"/>
                <a:cs typeface="Alexandria" charset="0"/>
              </a:rPr>
              <a:t>المحاضرة التعريفية</a:t>
            </a:r>
            <a:endParaRPr lang="en-US" sz="3600" b="1" dirty="0">
              <a:latin typeface="Alexandria" charset="0"/>
              <a:cs typeface="Alexandria" charset="0"/>
            </a:endParaRPr>
          </a:p>
          <a:p>
            <a:pPr algn="ctr"/>
            <a:endParaRPr lang="en-US" sz="1100" dirty="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276857" y="468196"/>
            <a:ext cx="9915143" cy="703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/>
          <p:cNvSpPr/>
          <p:nvPr/>
        </p:nvSpPr>
        <p:spPr>
          <a:xfrm>
            <a:off x="5980803" y="685358"/>
            <a:ext cx="5558496" cy="61863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1"/>
            <a:r>
              <a:rPr lang="ar-DZ" sz="2800" b="1" dirty="0"/>
              <a:t>محتويات المحاضرة :</a:t>
            </a:r>
          </a:p>
          <a:p>
            <a:pPr algn="just" rtl="1"/>
            <a:endParaRPr lang="fr-FR" sz="2800" dirty="0"/>
          </a:p>
          <a:p>
            <a:pPr algn="just" rtl="1"/>
            <a:r>
              <a:rPr lang="ar-DZ" sz="2000" b="1" dirty="0"/>
              <a:t>1-مقدمة</a:t>
            </a:r>
            <a:endParaRPr lang="fr-FR" sz="2000" dirty="0"/>
          </a:p>
          <a:p>
            <a:pPr algn="just" rtl="1"/>
            <a:r>
              <a:rPr lang="ar-DZ" sz="2000" b="1" dirty="0"/>
              <a:t>2-</a:t>
            </a:r>
            <a:r>
              <a:rPr lang="ar-SA" sz="2000" b="1" dirty="0"/>
              <a:t>مفهوم إدارة الج</a:t>
            </a:r>
            <a:r>
              <a:rPr lang="ar-DZ" sz="2000" b="1" dirty="0"/>
              <a:t>َ</a:t>
            </a:r>
            <a:r>
              <a:rPr lang="ar-SA" sz="2000" b="1" dirty="0"/>
              <a:t>ودة الش</a:t>
            </a:r>
            <a:r>
              <a:rPr lang="ar-DZ" sz="2000" b="1" dirty="0"/>
              <a:t>َّ</a:t>
            </a:r>
            <a:r>
              <a:rPr lang="ar-SA" sz="2000" b="1" dirty="0"/>
              <a:t>املة</a:t>
            </a:r>
            <a:r>
              <a:rPr lang="ar-DZ" sz="2000" b="1" dirty="0"/>
              <a:t>.</a:t>
            </a:r>
            <a:endParaRPr lang="fr-FR" sz="2000" dirty="0"/>
          </a:p>
          <a:p>
            <a:pPr algn="just" rtl="1"/>
            <a:r>
              <a:rPr lang="ar-DZ" sz="2000" dirty="0"/>
              <a:t>- خلفية معرفية. </a:t>
            </a:r>
            <a:endParaRPr lang="fr-FR" sz="2000" dirty="0"/>
          </a:p>
          <a:p>
            <a:pPr algn="just" rtl="1"/>
            <a:r>
              <a:rPr lang="ar-DZ" sz="2000" dirty="0"/>
              <a:t>3-</a:t>
            </a:r>
            <a:r>
              <a:rPr lang="ar-SA" sz="2000" b="1" dirty="0"/>
              <a:t>أ</a:t>
            </a:r>
            <a:r>
              <a:rPr lang="ar-DZ" sz="2000" b="1" dirty="0"/>
              <a:t>َ</a:t>
            </a:r>
            <a:r>
              <a:rPr lang="ar-SA" sz="2000" b="1" dirty="0" err="1"/>
              <a:t>دوات</a:t>
            </a:r>
            <a:r>
              <a:rPr lang="ar-SA" sz="2000" b="1" dirty="0"/>
              <a:t> إدارة الج</a:t>
            </a:r>
            <a:r>
              <a:rPr lang="ar-DZ" sz="2000" b="1" dirty="0"/>
              <a:t>َ</a:t>
            </a:r>
            <a:r>
              <a:rPr lang="ar-SA" sz="2000" b="1" dirty="0"/>
              <a:t>ودة الش</a:t>
            </a:r>
            <a:r>
              <a:rPr lang="ar-DZ" sz="2000" b="1" dirty="0"/>
              <a:t>َّ</a:t>
            </a:r>
            <a:r>
              <a:rPr lang="ar-SA" sz="2000" b="1" dirty="0"/>
              <a:t>املة </a:t>
            </a:r>
            <a:r>
              <a:rPr lang="ar-DZ" sz="2000" b="1" dirty="0"/>
              <a:t>.</a:t>
            </a:r>
            <a:endParaRPr lang="fr-FR" sz="2000" dirty="0"/>
          </a:p>
          <a:p>
            <a:pPr algn="just" rtl="1"/>
            <a:r>
              <a:rPr lang="ar-DZ" sz="2000" dirty="0"/>
              <a:t>4-</a:t>
            </a:r>
            <a:r>
              <a:rPr lang="ar-DZ" sz="2000" b="1" dirty="0"/>
              <a:t>المَبادئ الأساسية لإدارة الجَودة الشَّاملة.</a:t>
            </a:r>
            <a:endParaRPr lang="fr-FR" sz="2000" dirty="0"/>
          </a:p>
          <a:p>
            <a:pPr algn="just" rtl="1"/>
            <a:r>
              <a:rPr lang="ar-DZ" sz="2000" dirty="0"/>
              <a:t>- خلفية معرفية. </a:t>
            </a:r>
            <a:endParaRPr lang="fr-FR" sz="2000" dirty="0"/>
          </a:p>
          <a:p>
            <a:pPr algn="just" rtl="1"/>
            <a:r>
              <a:rPr lang="ar-DZ" sz="2000" b="1" dirty="0"/>
              <a:t>5-إِدارة المؤسَّسات الإِعلامية وِفق إِدارة الجَودة الشَّاملة.</a:t>
            </a:r>
            <a:endParaRPr lang="fr-FR" sz="2000" dirty="0"/>
          </a:p>
          <a:p>
            <a:pPr lvl="0" algn="just" rtl="1"/>
            <a:r>
              <a:rPr lang="ar-DZ" sz="2000" dirty="0"/>
              <a:t> - دراسة علمية. </a:t>
            </a:r>
            <a:endParaRPr lang="fr-FR" sz="2000" dirty="0"/>
          </a:p>
          <a:p>
            <a:pPr lvl="0" algn="just" rtl="1"/>
            <a:r>
              <a:rPr lang="ar-DZ" sz="2000" dirty="0"/>
              <a:t>- نماذج مهنية. </a:t>
            </a:r>
            <a:endParaRPr lang="fr-FR" sz="2000" dirty="0"/>
          </a:p>
          <a:p>
            <a:pPr algn="just" rtl="1"/>
            <a:r>
              <a:rPr lang="ar-DZ" sz="2000" dirty="0"/>
              <a:t>6- </a:t>
            </a:r>
            <a:r>
              <a:rPr lang="ar-DZ" sz="2000" b="1" dirty="0"/>
              <a:t>مَعايير إِدارة الجَودة الشَّاملة في المُؤسَّسة الإِعلامية.</a:t>
            </a:r>
            <a:endParaRPr lang="fr-FR" sz="2000" dirty="0"/>
          </a:p>
          <a:p>
            <a:pPr lvl="0" algn="just" rtl="1"/>
            <a:r>
              <a:rPr lang="ar-DZ" sz="2000" dirty="0"/>
              <a:t>- أمثلة توضيحية</a:t>
            </a:r>
            <a:endParaRPr lang="fr-FR" sz="2000" dirty="0"/>
          </a:p>
          <a:p>
            <a:pPr lvl="0" algn="just" rtl="1"/>
            <a:r>
              <a:rPr lang="ar-DZ" sz="2000" dirty="0"/>
              <a:t>- نماذج مهنية. </a:t>
            </a:r>
            <a:endParaRPr lang="fr-FR" sz="2000" dirty="0"/>
          </a:p>
          <a:p>
            <a:pPr algn="just" rtl="1"/>
            <a:r>
              <a:rPr lang="ar-DZ" sz="2000" dirty="0"/>
              <a:t>7-</a:t>
            </a:r>
            <a:r>
              <a:rPr lang="ar-DZ" sz="2000" b="1" dirty="0"/>
              <a:t> إِدارة الجَودة الشَّاملة في المؤسسة التسويقية.</a:t>
            </a:r>
            <a:endParaRPr lang="fr-FR" sz="2000" dirty="0"/>
          </a:p>
          <a:p>
            <a:pPr lvl="0" algn="just" rtl="1"/>
            <a:r>
              <a:rPr lang="ar-DZ" sz="2000" dirty="0"/>
              <a:t>- أمثلة توضيحية</a:t>
            </a:r>
            <a:endParaRPr lang="fr-FR" sz="2000" dirty="0"/>
          </a:p>
          <a:p>
            <a:pPr lvl="0" algn="just" rtl="1"/>
            <a:r>
              <a:rPr lang="ar-DZ" sz="2000" dirty="0"/>
              <a:t>- نماذج مهنية. </a:t>
            </a:r>
            <a:endParaRPr lang="fr-FR" sz="2000" dirty="0"/>
          </a:p>
          <a:p>
            <a:pPr algn="just" rtl="1"/>
            <a:r>
              <a:rPr lang="ar-DZ" sz="2000" b="1" dirty="0"/>
              <a:t>8-حلول لإدارة الجودة الشاملة بالمؤسسة التسويقية والإعلامية</a:t>
            </a:r>
            <a:endParaRPr lang="fr-FR" sz="2000" dirty="0"/>
          </a:p>
          <a:p>
            <a:pPr algn="just" rtl="1"/>
            <a:r>
              <a:rPr lang="ar-DZ" sz="2000" b="1" dirty="0"/>
              <a:t>9- خلاصة</a:t>
            </a:r>
            <a:endParaRPr lang="fr-FR" sz="2000" dirty="0"/>
          </a:p>
        </p:txBody>
      </p:sp>
      <p:sp>
        <p:nvSpPr>
          <p:cNvPr id="41" name="TextBox 40"/>
          <p:cNvSpPr txBox="1"/>
          <p:nvPr/>
        </p:nvSpPr>
        <p:spPr>
          <a:xfrm>
            <a:off x="8202457" y="1014165"/>
            <a:ext cx="18473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en-US" sz="3600" b="1" dirty="0">
              <a:latin typeface="Alexandria" charset="0"/>
              <a:cs typeface="Alexandria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9253"/>
    </mc:Choice>
    <mc:Fallback xmlns="">
      <p:transition advTm="792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0DB160-E1A2-0BC1-1762-197B2D8080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3FB7C61-E917-C634-6500-69C502C5A34C}"/>
              </a:ext>
            </a:extLst>
          </p:cNvPr>
          <p:cNvSpPr/>
          <p:nvPr/>
        </p:nvSpPr>
        <p:spPr>
          <a:xfrm>
            <a:off x="552699" y="1397423"/>
            <a:ext cx="7275277" cy="52907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4C9F68C-200C-9B3A-643C-35E9DBD749B1}"/>
              </a:ext>
            </a:extLst>
          </p:cNvPr>
          <p:cNvSpPr/>
          <p:nvPr/>
        </p:nvSpPr>
        <p:spPr>
          <a:xfrm>
            <a:off x="860178" y="1433325"/>
            <a:ext cx="6742698" cy="5873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/>
            <a:r>
              <a:rPr lang="ar-DZ" sz="2400" dirty="0"/>
              <a:t>       </a:t>
            </a:r>
            <a:r>
              <a:rPr lang="ar-SA" sz="2400" dirty="0"/>
              <a:t>تُعدّ</a:t>
            </a:r>
            <a:r>
              <a:rPr lang="ar-DZ" sz="2400" dirty="0"/>
              <a:t>ُ</a:t>
            </a:r>
            <a:r>
              <a:rPr lang="ar-SA" sz="2400" dirty="0"/>
              <a:t> إ</a:t>
            </a:r>
            <a:r>
              <a:rPr lang="ar-DZ" sz="2400" dirty="0"/>
              <a:t>ِ</a:t>
            </a:r>
            <a:r>
              <a:rPr lang="ar-SA" sz="2400" dirty="0"/>
              <a:t>دارة الج</a:t>
            </a:r>
            <a:r>
              <a:rPr lang="ar-DZ" sz="2400" dirty="0"/>
              <a:t>َ</a:t>
            </a:r>
            <a:r>
              <a:rPr lang="ar-SA" sz="2400" dirty="0"/>
              <a:t>ودة الش</a:t>
            </a:r>
            <a:r>
              <a:rPr lang="ar-DZ" sz="2400" dirty="0"/>
              <a:t>َ</a:t>
            </a:r>
            <a:r>
              <a:rPr lang="ar-SA" sz="2400" dirty="0"/>
              <a:t>املة من الم</a:t>
            </a:r>
            <a:r>
              <a:rPr lang="ar-DZ" sz="2400" dirty="0"/>
              <a:t>َ</a:t>
            </a:r>
            <a:r>
              <a:rPr lang="ar-SA" sz="2400" dirty="0"/>
              <a:t>فاهيم الإدارية الحديثة</a:t>
            </a:r>
            <a:r>
              <a:rPr lang="ar-DZ" sz="2400" dirty="0"/>
              <a:t>،</a:t>
            </a:r>
            <a:r>
              <a:rPr lang="ar-SA" sz="2400" dirty="0"/>
              <a:t> ال</a:t>
            </a:r>
            <a:r>
              <a:rPr lang="ar-DZ" sz="2400" dirty="0"/>
              <a:t>َّ</a:t>
            </a:r>
            <a:r>
              <a:rPr lang="ar-SA" sz="2400" dirty="0"/>
              <a:t>تي ت</a:t>
            </a:r>
            <a:r>
              <a:rPr lang="ar-DZ" sz="2400" dirty="0"/>
              <a:t>َ</a:t>
            </a:r>
            <a:r>
              <a:rPr lang="ar-SA" sz="2400" dirty="0"/>
              <a:t>هدف إلى ت</a:t>
            </a:r>
            <a:r>
              <a:rPr lang="ar-DZ" sz="2400" dirty="0"/>
              <a:t>َ</a:t>
            </a:r>
            <a:r>
              <a:rPr lang="ar-SA" sz="2400" dirty="0"/>
              <a:t>حقيق الت</a:t>
            </a:r>
            <a:r>
              <a:rPr lang="ar-DZ" sz="2400" dirty="0"/>
              <a:t>َّ</a:t>
            </a:r>
            <a:r>
              <a:rPr lang="ar-SA" sz="2400" dirty="0"/>
              <a:t>ميز وال</a:t>
            </a:r>
            <a:r>
              <a:rPr lang="ar-DZ" sz="2400" dirty="0"/>
              <a:t>إِ</a:t>
            </a:r>
            <a:r>
              <a:rPr lang="ar-SA" sz="2400" dirty="0"/>
              <a:t>رتقاء ب</a:t>
            </a:r>
            <a:r>
              <a:rPr lang="ar-DZ" sz="2400" dirty="0"/>
              <a:t>ِ</a:t>
            </a:r>
            <a:r>
              <a:rPr lang="ar-SA" sz="2400" dirty="0"/>
              <a:t>م</a:t>
            </a:r>
            <a:r>
              <a:rPr lang="ar-DZ" sz="2400" dirty="0"/>
              <a:t>ُ</a:t>
            </a:r>
            <a:r>
              <a:rPr lang="ar-SA" sz="2400" dirty="0" err="1"/>
              <a:t>ستوى</a:t>
            </a:r>
            <a:r>
              <a:rPr lang="ar-SA" sz="2400" dirty="0"/>
              <a:t> ال</a:t>
            </a:r>
            <a:r>
              <a:rPr lang="ar-DZ" sz="2400" dirty="0"/>
              <a:t>آ</a:t>
            </a:r>
            <a:r>
              <a:rPr lang="ar-SA" sz="2400" dirty="0"/>
              <a:t>داء داخل الم</a:t>
            </a:r>
            <a:r>
              <a:rPr lang="ar-DZ" sz="2400" dirty="0"/>
              <a:t>ُ</a:t>
            </a:r>
            <a:r>
              <a:rPr lang="ar-SA" sz="2400" dirty="0" err="1"/>
              <a:t>ؤس</a:t>
            </a:r>
            <a:r>
              <a:rPr lang="ar-DZ" sz="2400" dirty="0"/>
              <a:t>َّ</a:t>
            </a:r>
            <a:r>
              <a:rPr lang="ar-SA" sz="2400" dirty="0"/>
              <a:t>سات بم</a:t>
            </a:r>
            <a:r>
              <a:rPr lang="ar-DZ" sz="2400" dirty="0"/>
              <a:t>ُِ</a:t>
            </a:r>
            <a:r>
              <a:rPr lang="ar-SA" sz="2400" dirty="0" err="1"/>
              <a:t>ختلف</a:t>
            </a:r>
            <a:r>
              <a:rPr lang="ar-SA" sz="2400" dirty="0"/>
              <a:t> مجالاتها، ومن ب</a:t>
            </a:r>
            <a:r>
              <a:rPr lang="ar-DZ" sz="2400" dirty="0"/>
              <a:t>َ</a:t>
            </a:r>
            <a:r>
              <a:rPr lang="ar-SA" sz="2400" dirty="0"/>
              <a:t>ينها المؤسسات الإعلامية</a:t>
            </a:r>
            <a:r>
              <a:rPr lang="ar-DZ" sz="2400" dirty="0"/>
              <a:t>،</a:t>
            </a:r>
            <a:r>
              <a:rPr lang="ar-SA" sz="2400" dirty="0"/>
              <a:t> ال</a:t>
            </a:r>
            <a:r>
              <a:rPr lang="ar-DZ" sz="2400" dirty="0"/>
              <a:t>َّ</a:t>
            </a:r>
            <a:r>
              <a:rPr lang="ar-SA" sz="2400" dirty="0"/>
              <a:t>تي ت</a:t>
            </a:r>
            <a:r>
              <a:rPr lang="ar-DZ" sz="2400" dirty="0"/>
              <a:t>ُ</a:t>
            </a:r>
            <a:r>
              <a:rPr lang="ar-SA" sz="2400" dirty="0"/>
              <a:t>واجه اليوم تحديات م</a:t>
            </a:r>
            <a:r>
              <a:rPr lang="ar-DZ" sz="2400" dirty="0"/>
              <a:t>ُ</a:t>
            </a:r>
            <a:r>
              <a:rPr lang="ar-SA" sz="2400" dirty="0" err="1"/>
              <a:t>تزايدة</a:t>
            </a:r>
            <a:r>
              <a:rPr lang="ar-SA" sz="2400" dirty="0"/>
              <a:t> في ظ</a:t>
            </a:r>
            <a:r>
              <a:rPr lang="ar-DZ" sz="2400" dirty="0"/>
              <a:t>ِ</a:t>
            </a:r>
            <a:r>
              <a:rPr lang="ar-SA" sz="2400" dirty="0"/>
              <a:t>ل</a:t>
            </a:r>
            <a:r>
              <a:rPr lang="ar-DZ" sz="2400" dirty="0"/>
              <a:t>ِّ</a:t>
            </a:r>
            <a:r>
              <a:rPr lang="ar-SA" sz="2400" dirty="0"/>
              <a:t> التطور التكنولوجي والم</a:t>
            </a:r>
            <a:r>
              <a:rPr lang="ar-DZ" sz="2400" dirty="0"/>
              <a:t>ُ</a:t>
            </a:r>
            <a:r>
              <a:rPr lang="ar-SA" sz="2400" dirty="0" err="1"/>
              <a:t>نافسة</a:t>
            </a:r>
            <a:r>
              <a:rPr lang="ar-SA" sz="2400" dirty="0"/>
              <a:t> الش</a:t>
            </a:r>
            <a:r>
              <a:rPr lang="ar-DZ" sz="2400" dirty="0"/>
              <a:t>َّ</a:t>
            </a:r>
            <a:r>
              <a:rPr lang="ar-SA" sz="2400" dirty="0" err="1"/>
              <a:t>ديدة</a:t>
            </a:r>
            <a:r>
              <a:rPr lang="ar-SA" sz="2400" dirty="0"/>
              <a:t> في س</a:t>
            </a:r>
            <a:r>
              <a:rPr lang="ar-DZ" sz="2400" dirty="0"/>
              <a:t>ُ</a:t>
            </a:r>
            <a:r>
              <a:rPr lang="ar-SA" sz="2400" dirty="0"/>
              <a:t>وق الإعلام الر</a:t>
            </a:r>
            <a:r>
              <a:rPr lang="ar-DZ" sz="2400" dirty="0"/>
              <a:t>َّ</a:t>
            </a:r>
            <a:r>
              <a:rPr lang="ar-SA" sz="2400" dirty="0"/>
              <a:t>ق</a:t>
            </a:r>
            <a:r>
              <a:rPr lang="ar-DZ" sz="2400" dirty="0"/>
              <a:t>َ</a:t>
            </a:r>
            <a:r>
              <a:rPr lang="ar-SA" sz="2400" dirty="0"/>
              <a:t>م</a:t>
            </a:r>
            <a:r>
              <a:rPr lang="ar-DZ" sz="2400" dirty="0"/>
              <a:t>ِ</a:t>
            </a:r>
            <a:r>
              <a:rPr lang="ar-SA" sz="2400" dirty="0"/>
              <a:t>ي والمرئي والمسموع. </a:t>
            </a:r>
            <a:r>
              <a:rPr lang="ar-SA" sz="2400" dirty="0" err="1"/>
              <a:t>وتتمث</a:t>
            </a:r>
            <a:r>
              <a:rPr lang="ar-DZ" sz="2400" dirty="0"/>
              <a:t>َّ</a:t>
            </a:r>
            <a:r>
              <a:rPr lang="ar-SA" sz="2400" dirty="0"/>
              <a:t>ل أهمية إ</a:t>
            </a:r>
            <a:r>
              <a:rPr lang="ar-DZ" sz="2400" dirty="0"/>
              <a:t>ِ</a:t>
            </a:r>
            <a:r>
              <a:rPr lang="ar-SA" sz="2400" dirty="0"/>
              <a:t>دارة الج</a:t>
            </a:r>
            <a:r>
              <a:rPr lang="ar-DZ" sz="2400" dirty="0"/>
              <a:t>َ</a:t>
            </a:r>
            <a:r>
              <a:rPr lang="ar-SA" sz="2400" dirty="0"/>
              <a:t>ودة الش</a:t>
            </a:r>
            <a:r>
              <a:rPr lang="ar-DZ" sz="2400" dirty="0"/>
              <a:t>َّ</a:t>
            </a:r>
            <a:r>
              <a:rPr lang="ar-SA" sz="2400" dirty="0"/>
              <a:t>املة في </a:t>
            </a:r>
            <a:r>
              <a:rPr lang="ar-SA" sz="2400" dirty="0" err="1"/>
              <a:t>الإ</a:t>
            </a:r>
            <a:r>
              <a:rPr lang="ar-DZ" sz="2400" dirty="0"/>
              <a:t>ِ</a:t>
            </a:r>
            <a:r>
              <a:rPr lang="ar-SA" sz="2400" dirty="0"/>
              <a:t>علام في ض</a:t>
            </a:r>
            <a:r>
              <a:rPr lang="ar-DZ" sz="2400" dirty="0"/>
              <a:t>َ</a:t>
            </a:r>
            <a:r>
              <a:rPr lang="ar-SA" sz="2400" dirty="0"/>
              <a:t>مان ت</a:t>
            </a:r>
            <a:r>
              <a:rPr lang="ar-DZ" sz="2400" dirty="0"/>
              <a:t>َ</a:t>
            </a:r>
            <a:r>
              <a:rPr lang="ar-SA" sz="2400" dirty="0"/>
              <a:t>قديم م</a:t>
            </a:r>
            <a:r>
              <a:rPr lang="ar-DZ" sz="2400" dirty="0"/>
              <a:t>ُ</a:t>
            </a:r>
            <a:r>
              <a:rPr lang="ar-SA" sz="2400" dirty="0" err="1"/>
              <a:t>حتوى</a:t>
            </a:r>
            <a:r>
              <a:rPr lang="ar-SA" sz="2400" dirty="0"/>
              <a:t> م</a:t>
            </a:r>
            <a:r>
              <a:rPr lang="ar-DZ" sz="2400" dirty="0"/>
              <a:t>ِ</a:t>
            </a:r>
            <a:r>
              <a:rPr lang="ar-SA" sz="2400" dirty="0"/>
              <a:t>هني، م</a:t>
            </a:r>
            <a:r>
              <a:rPr lang="ar-DZ" sz="2400" dirty="0"/>
              <a:t>َ</a:t>
            </a:r>
            <a:r>
              <a:rPr lang="ar-SA" sz="2400" dirty="0"/>
              <a:t>وضوعي، </a:t>
            </a:r>
            <a:r>
              <a:rPr lang="ar-SA" sz="2400" dirty="0" err="1"/>
              <a:t>وم</a:t>
            </a:r>
            <a:r>
              <a:rPr lang="ar-DZ" sz="2400" dirty="0"/>
              <a:t>ُ</a:t>
            </a:r>
            <a:r>
              <a:rPr lang="ar-SA" sz="2400" dirty="0" err="1"/>
              <a:t>بتكر</a:t>
            </a:r>
            <a:r>
              <a:rPr lang="ar-SA" sz="2400" dirty="0"/>
              <a:t> ي</a:t>
            </a:r>
            <a:r>
              <a:rPr lang="ar-DZ" sz="2400" dirty="0"/>
              <a:t>ُ</a:t>
            </a:r>
            <a:r>
              <a:rPr lang="ar-SA" sz="2400" dirty="0"/>
              <a:t>واكب ت</a:t>
            </a:r>
            <a:r>
              <a:rPr lang="ar-DZ" sz="2400" dirty="0"/>
              <a:t>َ</a:t>
            </a:r>
            <a:r>
              <a:rPr lang="ar-SA" sz="2400" dirty="0"/>
              <a:t>طلعات الج</a:t>
            </a:r>
            <a:r>
              <a:rPr lang="ar-DZ" sz="2400" dirty="0"/>
              <a:t>ُ</a:t>
            </a:r>
            <a:r>
              <a:rPr lang="ar-SA" sz="2400" dirty="0"/>
              <a:t>مهور وي</a:t>
            </a:r>
            <a:r>
              <a:rPr lang="ar-DZ" sz="2400" dirty="0"/>
              <a:t>ُ</a:t>
            </a:r>
            <a:r>
              <a:rPr lang="ar-SA" sz="2400" dirty="0"/>
              <a:t>لبي </a:t>
            </a:r>
            <a:r>
              <a:rPr lang="ar-DZ" sz="2400" dirty="0"/>
              <a:t>إِ</a:t>
            </a:r>
            <a:r>
              <a:rPr lang="ar-SA" sz="2400" dirty="0" err="1"/>
              <a:t>حتياجاته</a:t>
            </a:r>
            <a:r>
              <a:rPr lang="ar-SA" sz="2400" dirty="0"/>
              <a:t>، مع المحافظة على الق</a:t>
            </a:r>
            <a:r>
              <a:rPr lang="ar-DZ" sz="2400" dirty="0"/>
              <a:t>ِ</a:t>
            </a:r>
            <a:r>
              <a:rPr lang="ar-SA" sz="2400" dirty="0"/>
              <a:t>يم الأخلاقية والم</a:t>
            </a:r>
            <a:r>
              <a:rPr lang="ar-DZ" sz="2400" dirty="0"/>
              <a:t>ِ</a:t>
            </a:r>
            <a:r>
              <a:rPr lang="ar-SA" sz="2400" dirty="0" err="1"/>
              <a:t>صداقية</a:t>
            </a:r>
            <a:r>
              <a:rPr lang="ar-SA" sz="2400" dirty="0"/>
              <a:t>. ك</a:t>
            </a:r>
            <a:r>
              <a:rPr lang="ar-DZ" sz="2400" dirty="0"/>
              <a:t>َ</a:t>
            </a:r>
            <a:r>
              <a:rPr lang="ar-SA" sz="2400" dirty="0"/>
              <a:t>م</a:t>
            </a:r>
            <a:r>
              <a:rPr lang="ar-DZ" sz="2400" dirty="0"/>
              <a:t>َ</a:t>
            </a:r>
            <a:r>
              <a:rPr lang="ar-SA" sz="2400" dirty="0"/>
              <a:t>ا ت</a:t>
            </a:r>
            <a:r>
              <a:rPr lang="ar-DZ" sz="2400" dirty="0"/>
              <a:t>ُ</a:t>
            </a:r>
            <a:r>
              <a:rPr lang="ar-SA" sz="2400" dirty="0"/>
              <a:t>رك</a:t>
            </a:r>
            <a:r>
              <a:rPr lang="ar-DZ" sz="2400" dirty="0"/>
              <a:t>ِّ</a:t>
            </a:r>
            <a:r>
              <a:rPr lang="ar-SA" sz="2400" dirty="0"/>
              <a:t>ز هذه الإدارة على إ</a:t>
            </a:r>
            <a:r>
              <a:rPr lang="ar-DZ" sz="2400" dirty="0"/>
              <a:t>ِ</a:t>
            </a:r>
            <a:r>
              <a:rPr lang="ar-SA" sz="2400" dirty="0"/>
              <a:t>شراك جميع العاملين في ع</a:t>
            </a:r>
            <a:r>
              <a:rPr lang="ar-DZ" sz="2400" dirty="0"/>
              <a:t>َ</a:t>
            </a:r>
            <a:r>
              <a:rPr lang="ar-SA" sz="2400" dirty="0"/>
              <a:t>ملية الت</a:t>
            </a:r>
            <a:r>
              <a:rPr lang="ar-DZ" sz="2400" dirty="0"/>
              <a:t>َّ</a:t>
            </a:r>
            <a:r>
              <a:rPr lang="ar-SA" sz="2400" dirty="0"/>
              <a:t>طوير، من الصحفيين </a:t>
            </a:r>
            <a:r>
              <a:rPr lang="ar-SA" sz="2400" dirty="0" err="1"/>
              <a:t>والمحر</a:t>
            </a:r>
            <a:r>
              <a:rPr lang="ar-DZ" sz="2400" dirty="0"/>
              <a:t>ِّ</a:t>
            </a:r>
            <a:r>
              <a:rPr lang="ar-SA" sz="2400" dirty="0"/>
              <a:t>رين إلى الت</a:t>
            </a:r>
            <a:r>
              <a:rPr lang="ar-DZ" sz="2400" dirty="0"/>
              <a:t>ِّ</a:t>
            </a:r>
            <a:r>
              <a:rPr lang="ar-SA" sz="2400" dirty="0"/>
              <a:t>ق</a:t>
            </a:r>
            <a:r>
              <a:rPr lang="ar-DZ" sz="2400" dirty="0"/>
              <a:t>َ</a:t>
            </a:r>
            <a:r>
              <a:rPr lang="ar-SA" sz="2400" dirty="0" err="1"/>
              <a:t>نيين</a:t>
            </a:r>
            <a:r>
              <a:rPr lang="ar-SA" sz="2400" dirty="0"/>
              <a:t> والإداريين، بهدف تحسين العمليات الت</a:t>
            </a:r>
            <a:r>
              <a:rPr lang="ar-DZ" sz="2400" dirty="0"/>
              <a:t>َّ</a:t>
            </a:r>
            <a:r>
              <a:rPr lang="ar-SA" sz="2400" dirty="0"/>
              <a:t>حريرية والف</a:t>
            </a:r>
            <a:r>
              <a:rPr lang="ar-DZ" sz="2400" dirty="0"/>
              <a:t>َّ</a:t>
            </a:r>
            <a:r>
              <a:rPr lang="ar-SA" sz="2400" dirty="0"/>
              <a:t>نية والإدارية</a:t>
            </a:r>
            <a:r>
              <a:rPr lang="ar-DZ" sz="2400" dirty="0"/>
              <a:t>،</a:t>
            </a:r>
            <a:r>
              <a:rPr lang="ar-SA" sz="2400" dirty="0"/>
              <a:t> بشكل م</a:t>
            </a:r>
            <a:r>
              <a:rPr lang="ar-DZ" sz="2400" dirty="0"/>
              <a:t>ُ</a:t>
            </a:r>
            <a:r>
              <a:rPr lang="ar-SA" sz="2400" dirty="0"/>
              <a:t>تكامل. وب</a:t>
            </a:r>
            <a:r>
              <a:rPr lang="ar-DZ" sz="2400" dirty="0"/>
              <a:t>ِ</a:t>
            </a:r>
            <a:r>
              <a:rPr lang="ar-SA" sz="2400" dirty="0"/>
              <a:t>الت</a:t>
            </a:r>
            <a:r>
              <a:rPr lang="ar-DZ" sz="2400" dirty="0"/>
              <a:t>َّ</a:t>
            </a:r>
            <a:r>
              <a:rPr lang="ar-SA" sz="2400" dirty="0"/>
              <a:t>الي، </a:t>
            </a:r>
            <a:r>
              <a:rPr lang="ar-SA" sz="2400" dirty="0" err="1"/>
              <a:t>فإ</a:t>
            </a:r>
            <a:r>
              <a:rPr lang="ar-DZ" sz="2400" dirty="0"/>
              <a:t>ِ</a:t>
            </a:r>
            <a:r>
              <a:rPr lang="ar-SA" sz="2400" dirty="0"/>
              <a:t>ن</a:t>
            </a:r>
            <a:r>
              <a:rPr lang="ar-DZ" sz="2400" dirty="0"/>
              <a:t>َّ</a:t>
            </a:r>
            <a:r>
              <a:rPr lang="ar-SA" sz="2400" dirty="0"/>
              <a:t> تطبيق مبادئ الج</a:t>
            </a:r>
            <a:r>
              <a:rPr lang="ar-DZ" sz="2400" dirty="0"/>
              <a:t>َ</a:t>
            </a:r>
            <a:r>
              <a:rPr lang="ar-SA" sz="2400" dirty="0"/>
              <a:t>ودة الش</a:t>
            </a:r>
            <a:r>
              <a:rPr lang="ar-DZ" sz="2400" dirty="0"/>
              <a:t>َّ</a:t>
            </a:r>
            <a:r>
              <a:rPr lang="ar-SA" sz="2400" dirty="0"/>
              <a:t>املة في </a:t>
            </a:r>
            <a:r>
              <a:rPr lang="ar-SA" sz="2400" dirty="0" err="1"/>
              <a:t>المؤس</a:t>
            </a:r>
            <a:r>
              <a:rPr lang="ar-DZ" sz="2400" dirty="0"/>
              <a:t>َّ</a:t>
            </a:r>
            <a:r>
              <a:rPr lang="ar-SA" sz="2400" dirty="0"/>
              <a:t>سات الإعلامية</a:t>
            </a:r>
            <a:r>
              <a:rPr lang="ar-DZ" sz="2400" dirty="0"/>
              <a:t>،</a:t>
            </a:r>
            <a:r>
              <a:rPr lang="ar-SA" sz="2400" dirty="0"/>
              <a:t> لا يسهم فقط في ت</a:t>
            </a:r>
            <a:r>
              <a:rPr lang="ar-DZ" sz="2400" dirty="0"/>
              <a:t>َ</a:t>
            </a:r>
            <a:r>
              <a:rPr lang="ar-SA" sz="2400" dirty="0"/>
              <a:t>عز</a:t>
            </a:r>
            <a:r>
              <a:rPr lang="ar-DZ" sz="2400" dirty="0"/>
              <a:t>ِ</a:t>
            </a:r>
            <a:r>
              <a:rPr lang="ar-SA" sz="2400" dirty="0" err="1"/>
              <a:t>يز</a:t>
            </a:r>
            <a:r>
              <a:rPr lang="ar-SA" sz="2400" dirty="0"/>
              <a:t> ث</a:t>
            </a:r>
            <a:r>
              <a:rPr lang="ar-DZ" sz="2400" dirty="0"/>
              <a:t>ِ</a:t>
            </a:r>
            <a:r>
              <a:rPr lang="ar-SA" sz="2400" dirty="0"/>
              <a:t>ق</a:t>
            </a:r>
            <a:r>
              <a:rPr lang="ar-DZ" sz="2400" dirty="0"/>
              <a:t>َ</a:t>
            </a:r>
            <a:r>
              <a:rPr lang="ar-SA" sz="2400" dirty="0"/>
              <a:t>ة الجمهور ور</a:t>
            </a:r>
            <a:r>
              <a:rPr lang="ar-DZ" sz="2400" dirty="0"/>
              <a:t>َ</a:t>
            </a:r>
            <a:r>
              <a:rPr lang="ar-SA" sz="2400" dirty="0"/>
              <a:t>فع م</a:t>
            </a:r>
            <a:r>
              <a:rPr lang="ar-DZ" sz="2400" dirty="0"/>
              <a:t>ُ</a:t>
            </a:r>
            <a:r>
              <a:rPr lang="ar-SA" sz="2400" dirty="0" err="1"/>
              <a:t>ستوى</a:t>
            </a:r>
            <a:r>
              <a:rPr lang="ar-SA" sz="2400" dirty="0"/>
              <a:t> الت</a:t>
            </a:r>
            <a:r>
              <a:rPr lang="ar-DZ" sz="2400" dirty="0"/>
              <a:t>َّ</a:t>
            </a:r>
            <a:r>
              <a:rPr lang="ar-SA" sz="2400" dirty="0" err="1"/>
              <a:t>نافسية</a:t>
            </a:r>
            <a:r>
              <a:rPr lang="ar-SA" sz="2400" dirty="0"/>
              <a:t>، ب</a:t>
            </a:r>
            <a:r>
              <a:rPr lang="ar-DZ" sz="2400" dirty="0"/>
              <a:t>َ</a:t>
            </a:r>
            <a:r>
              <a:rPr lang="ar-SA" sz="2400" dirty="0"/>
              <a:t>ل</a:t>
            </a:r>
            <a:r>
              <a:rPr lang="ar-DZ" sz="2400" dirty="0"/>
              <a:t>ْ</a:t>
            </a:r>
            <a:r>
              <a:rPr lang="ar-SA" sz="2400" dirty="0"/>
              <a:t> ي</a:t>
            </a:r>
            <a:r>
              <a:rPr lang="ar-DZ" sz="2400" dirty="0"/>
              <a:t>َ</a:t>
            </a:r>
            <a:r>
              <a:rPr lang="ar-SA" sz="2400" dirty="0"/>
              <a:t>ضمن أيضاً </a:t>
            </a:r>
            <a:r>
              <a:rPr lang="ar-DZ" sz="2400" dirty="0"/>
              <a:t>إِ</a:t>
            </a:r>
            <a:r>
              <a:rPr lang="ar-SA" sz="2400" dirty="0" err="1"/>
              <a:t>ستدامة</a:t>
            </a:r>
            <a:r>
              <a:rPr lang="ar-SA" sz="2400" dirty="0"/>
              <a:t> الم</a:t>
            </a:r>
            <a:r>
              <a:rPr lang="ar-DZ" sz="2400" dirty="0"/>
              <a:t>ُ</a:t>
            </a:r>
            <a:r>
              <a:rPr lang="ar-SA" sz="2400" dirty="0" err="1"/>
              <a:t>ؤس</a:t>
            </a:r>
            <a:r>
              <a:rPr lang="ar-DZ" sz="2400" dirty="0"/>
              <a:t>َّ</a:t>
            </a:r>
            <a:r>
              <a:rPr lang="ar-SA" sz="2400" dirty="0" err="1"/>
              <a:t>سة</a:t>
            </a:r>
            <a:r>
              <a:rPr lang="ar-SA" sz="2400" dirty="0"/>
              <a:t> وق</a:t>
            </a:r>
            <a:r>
              <a:rPr lang="ar-DZ" sz="2400" dirty="0"/>
              <a:t>ُ</a:t>
            </a:r>
            <a:r>
              <a:rPr lang="ar-SA" sz="2400" dirty="0"/>
              <a:t>درتها على م</a:t>
            </a:r>
            <a:r>
              <a:rPr lang="ar-DZ" sz="2400" dirty="0"/>
              <a:t>ُ</a:t>
            </a:r>
            <a:r>
              <a:rPr lang="ar-SA" sz="2400" dirty="0"/>
              <a:t>واكبة الت</a:t>
            </a:r>
            <a:r>
              <a:rPr lang="ar-DZ" sz="2400" dirty="0"/>
              <a:t>َّ</a:t>
            </a:r>
            <a:r>
              <a:rPr lang="ar-SA" sz="2400" dirty="0" err="1"/>
              <a:t>حولات</a:t>
            </a:r>
            <a:r>
              <a:rPr lang="ar-SA" sz="2400" dirty="0"/>
              <a:t> الس</a:t>
            </a:r>
            <a:r>
              <a:rPr lang="ar-DZ" sz="2400" dirty="0"/>
              <a:t>َ</a:t>
            </a:r>
            <a:r>
              <a:rPr lang="ar-SA" sz="2400" dirty="0"/>
              <a:t>ريعة في ب</a:t>
            </a:r>
            <a:r>
              <a:rPr lang="ar-DZ" sz="2400" dirty="0"/>
              <a:t>ِ</a:t>
            </a:r>
            <a:r>
              <a:rPr lang="ar-SA" sz="2400" dirty="0" err="1"/>
              <a:t>يئة</a:t>
            </a:r>
            <a:r>
              <a:rPr lang="ar-SA" sz="2400" dirty="0"/>
              <a:t> </a:t>
            </a:r>
            <a:r>
              <a:rPr lang="ar-SA" sz="2400" dirty="0" err="1"/>
              <a:t>الإ</a:t>
            </a:r>
            <a:r>
              <a:rPr lang="ar-DZ" sz="2400" dirty="0"/>
              <a:t>ِ</a:t>
            </a:r>
            <a:r>
              <a:rPr lang="ar-SA" sz="2400" dirty="0"/>
              <a:t>علام الع</a:t>
            </a:r>
            <a:r>
              <a:rPr lang="ar-DZ" sz="2400" dirty="0"/>
              <a:t>َ</a:t>
            </a:r>
            <a:r>
              <a:rPr lang="ar-SA" sz="2400" dirty="0"/>
              <a:t>المية</a:t>
            </a:r>
            <a:r>
              <a:rPr lang="fr-FR" sz="2400" dirty="0"/>
              <a:t>.</a:t>
            </a:r>
          </a:p>
          <a:p>
            <a:pPr algn="just" rtl="1"/>
            <a:r>
              <a:rPr lang="ar-DZ" sz="2400" dirty="0"/>
              <a:t>                    </a:t>
            </a:r>
            <a:r>
              <a:rPr lang="ar-DZ" dirty="0"/>
              <a:t>                                                 </a:t>
            </a:r>
            <a:endParaRPr lang="ar-DZ" sz="2400" dirty="0"/>
          </a:p>
          <a:p>
            <a:pPr>
              <a:lnSpc>
                <a:spcPct val="120000"/>
              </a:lnSpc>
            </a:pPr>
            <a:endParaRPr lang="en-US" sz="1400" dirty="0">
              <a:latin typeface="Alexandria" charset="0"/>
              <a:cs typeface="Alexandria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E892149-FCAE-8B28-CA5F-9C17B892E03F}"/>
              </a:ext>
            </a:extLst>
          </p:cNvPr>
          <p:cNvSpPr txBox="1"/>
          <p:nvPr/>
        </p:nvSpPr>
        <p:spPr>
          <a:xfrm>
            <a:off x="7184838" y="684433"/>
            <a:ext cx="4113898" cy="7128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ar-DZ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مقدمـــــــــــــــة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347E6AA2-4EA9-AF2A-5CCB-DE4212CFA70B}"/>
              </a:ext>
            </a:extLst>
          </p:cNvPr>
          <p:cNvSpPr/>
          <p:nvPr/>
        </p:nvSpPr>
        <p:spPr>
          <a:xfrm>
            <a:off x="2246035" y="530992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AEDD865B-BEA7-5D2F-39FC-C8E8C2546A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11" name="Encre 10">
                <a:extLst>
                  <a:ext uri="{FF2B5EF4-FFF2-40B4-BE49-F238E27FC236}">
                    <a16:creationId xmlns:a16="http://schemas.microsoft.com/office/drawing/2014/main" id="{401DDDB5-FBB7-964D-C0E5-293DAC1D8807}"/>
                  </a:ext>
                </a:extLst>
              </p14:cNvPr>
              <p14:cNvContentPartPr/>
              <p14:nvPr/>
            </p14:nvContentPartPr>
            <p14:xfrm>
              <a:off x="7448614" y="3133080"/>
              <a:ext cx="360" cy="360"/>
            </p14:xfrm>
          </p:contentPart>
        </mc:Choice>
        <mc:Fallback xmlns="">
          <p:pic>
            <p:nvPicPr>
              <p:cNvPr id="11" name="Encre 10">
                <a:extLst>
                  <a:ext uri="{FF2B5EF4-FFF2-40B4-BE49-F238E27FC236}">
                    <a16:creationId xmlns:a16="http://schemas.microsoft.com/office/drawing/2014/main" id="{598D2720-C18D-BDC8-15B6-75558E690B7D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7439614" y="3124440"/>
                <a:ext cx="18000" cy="18000"/>
              </a:xfrm>
              <a:prstGeom prst="rect">
                <a:avLst/>
              </a:prstGeom>
            </p:spPr>
          </p:pic>
        </mc:Fallback>
      </mc:AlternateContent>
      <p:pic>
        <p:nvPicPr>
          <p:cNvPr id="5" name="Image 4">
            <a:extLst>
              <a:ext uri="{FF2B5EF4-FFF2-40B4-BE49-F238E27FC236}">
                <a16:creationId xmlns:a16="http://schemas.microsoft.com/office/drawing/2014/main" id="{B961BF60-D9D1-2B34-A7DD-5F613DE2E38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827976" y="1397257"/>
            <a:ext cx="4036344" cy="52621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85BC3F50-E393-12FF-C2C6-8D840F2293D3}"/>
              </a:ext>
            </a:extLst>
          </p:cNvPr>
          <p:cNvSpPr/>
          <p:nvPr/>
        </p:nvSpPr>
        <p:spPr>
          <a:xfrm>
            <a:off x="7083049" y="582687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DZ" sz="3200" b="1" dirty="0">
                <a:ea typeface="Roboto Light" panose="02000000000000000000" pitchFamily="2" charset="0"/>
              </a:rPr>
              <a:t>01</a:t>
            </a:r>
            <a:endParaRPr lang="en-US" sz="3200" b="1" dirty="0">
              <a:ea typeface="Roboto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2154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90869"/>
    </mc:Choice>
    <mc:Fallback xmlns="">
      <p:transition advTm="190869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19AC2D-11FA-2F30-BE42-214637C61C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2C8C7B6F-6429-02CF-5467-FBD7EBD8204E}"/>
              </a:ext>
            </a:extLst>
          </p:cNvPr>
          <p:cNvSpPr txBox="1"/>
          <p:nvPr/>
        </p:nvSpPr>
        <p:spPr>
          <a:xfrm>
            <a:off x="4470904" y="577484"/>
            <a:ext cx="7189024" cy="5749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ar-DZ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مفهوم الجودة الشاملة في المؤسسة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0AE18821-FBC9-9A43-F7B3-ECCF1EF6300E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C6FB3736-5FAE-D750-AC19-26F88262F9B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11" name="Encre 10">
                <a:extLst>
                  <a:ext uri="{FF2B5EF4-FFF2-40B4-BE49-F238E27FC236}">
                    <a16:creationId xmlns:a16="http://schemas.microsoft.com/office/drawing/2014/main" id="{D6F3219A-D779-7F53-94A0-FC9B1EF9C4A9}"/>
                  </a:ext>
                </a:extLst>
              </p14:cNvPr>
              <p14:cNvContentPartPr/>
              <p14:nvPr/>
            </p14:nvContentPartPr>
            <p14:xfrm>
              <a:off x="7448614" y="3133080"/>
              <a:ext cx="360" cy="360"/>
            </p14:xfrm>
          </p:contentPart>
        </mc:Choice>
        <mc:Fallback xmlns="">
          <p:pic>
            <p:nvPicPr>
              <p:cNvPr id="11" name="Encre 10">
                <a:extLst>
                  <a:ext uri="{FF2B5EF4-FFF2-40B4-BE49-F238E27FC236}">
                    <a16:creationId xmlns:a16="http://schemas.microsoft.com/office/drawing/2014/main" id="{D6F3219A-D779-7F53-94A0-FC9B1EF9C4A9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7439614" y="3124440"/>
                <a:ext cx="18000" cy="18000"/>
              </a:xfrm>
              <a:prstGeom prst="rect">
                <a:avLst/>
              </a:prstGeom>
            </p:spPr>
          </p:pic>
        </mc:Fallback>
      </mc:AlternateContent>
      <p:sp>
        <p:nvSpPr>
          <p:cNvPr id="13" name="Rectangle: Rounded Corners 24">
            <a:extLst>
              <a:ext uri="{FF2B5EF4-FFF2-40B4-BE49-F238E27FC236}">
                <a16:creationId xmlns:a16="http://schemas.microsoft.com/office/drawing/2014/main" id="{245A77D6-831C-E2F6-5E80-3531555A45DC}"/>
              </a:ext>
            </a:extLst>
          </p:cNvPr>
          <p:cNvSpPr/>
          <p:nvPr/>
        </p:nvSpPr>
        <p:spPr>
          <a:xfrm>
            <a:off x="905408" y="2419531"/>
            <a:ext cx="10335082" cy="193899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rtl="1"/>
            <a:endParaRPr lang="fr-FR" sz="2400" dirty="0">
              <a:solidFill>
                <a:schemeClr val="tx1"/>
              </a:solidFill>
            </a:endParaRP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DB957188-C979-37E4-E25D-8A8A21A9C011}"/>
              </a:ext>
            </a:extLst>
          </p:cNvPr>
          <p:cNvSpPr txBox="1"/>
          <p:nvPr/>
        </p:nvSpPr>
        <p:spPr>
          <a:xfrm>
            <a:off x="791110" y="1336091"/>
            <a:ext cx="10489194" cy="95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lnSpc>
                <a:spcPct val="107000"/>
              </a:lnSpc>
              <a:spcAft>
                <a:spcPts val="800"/>
              </a:spcAft>
              <a:buNone/>
            </a:pPr>
            <a:r>
              <a:rPr lang="ar-SA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</a:t>
            </a:r>
            <a:r>
              <a:rPr lang="ar-DZ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عريف إ</a:t>
            </a:r>
            <a:r>
              <a:rPr lang="ar-DZ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دارة الج</a:t>
            </a:r>
            <a:r>
              <a:rPr lang="ar-DZ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ودة الش</a:t>
            </a:r>
            <a:r>
              <a:rPr lang="ar-DZ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املة:</a:t>
            </a:r>
            <a:endParaRPr lang="fr-FR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>
              <a:buNone/>
            </a:pPr>
            <a:r>
              <a:rPr lang="ar-S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ي</a:t>
            </a:r>
            <a:r>
              <a:rPr lang="ar-D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حتل مفهوم إدارة الجودة الشاملة ب</a:t>
            </a:r>
            <a:r>
              <a:rPr lang="ar-D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الن</a:t>
            </a:r>
            <a:r>
              <a:rPr lang="ar-D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سبة ل</a:t>
            </a:r>
            <a:r>
              <a:rPr lang="ar-D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لمؤسسات أ</a:t>
            </a:r>
            <a:r>
              <a:rPr lang="ar-D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همية</a:t>
            </a:r>
            <a:r>
              <a:rPr lang="ar-S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كبيرة، ف</a:t>
            </a:r>
            <a:r>
              <a:rPr lang="ar-D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قد ل</a:t>
            </a:r>
            <a:r>
              <a:rPr lang="ar-D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ق</a:t>
            </a:r>
            <a:r>
              <a:rPr lang="ar-D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 تعريفها </a:t>
            </a:r>
            <a:r>
              <a:rPr lang="ar-D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إِ</a:t>
            </a:r>
            <a:r>
              <a:rPr lang="ar-SA" sz="24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هتمام</a:t>
            </a:r>
            <a:r>
              <a:rPr lang="ar-D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ً</a:t>
            </a:r>
            <a:r>
              <a:rPr lang="ar-S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 م</a:t>
            </a:r>
            <a:r>
              <a:rPr lang="ar-D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ن ق</a:t>
            </a:r>
            <a:r>
              <a:rPr lang="ar-D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بل الباحثين</a:t>
            </a:r>
            <a:r>
              <a:rPr lang="ar-D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fr-FR" sz="2400" dirty="0"/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EA99760B-3E5C-2EE0-D9AA-7CA42C5D7163}"/>
              </a:ext>
            </a:extLst>
          </p:cNvPr>
          <p:cNvSpPr txBox="1"/>
          <p:nvPr/>
        </p:nvSpPr>
        <p:spPr>
          <a:xfrm>
            <a:off x="1019706" y="2419531"/>
            <a:ext cx="10106486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ar-DZ" sz="24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</a:t>
            </a:r>
            <a:r>
              <a:rPr lang="fr-FR" sz="24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ISO</a:t>
            </a:r>
            <a:r>
              <a:rPr lang="ar-DZ" sz="24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sz="2400" dirty="0">
                <a:latin typeface="Calibri" panose="020F0502020204030204" pitchFamily="34" charset="0"/>
                <a:ea typeface="Calibri" panose="020F0502020204030204" pitchFamily="34" charset="0"/>
              </a:rPr>
              <a:t>ت</a:t>
            </a:r>
            <a:r>
              <a:rPr lang="ar-DZ" sz="2400" dirty="0">
                <a:latin typeface="Calibri" panose="020F0502020204030204" pitchFamily="34" charset="0"/>
                <a:ea typeface="Calibri" panose="020F0502020204030204" pitchFamily="34" charset="0"/>
              </a:rPr>
              <a:t>ُ</a:t>
            </a:r>
            <a:r>
              <a:rPr lang="ar-SA" sz="2400" dirty="0">
                <a:latin typeface="Calibri" panose="020F0502020204030204" pitchFamily="34" charset="0"/>
                <a:ea typeface="Calibri" panose="020F0502020204030204" pitchFamily="34" charset="0"/>
              </a:rPr>
              <a:t>ع</a:t>
            </a:r>
            <a:r>
              <a:rPr lang="ar-DZ" sz="2400" dirty="0">
                <a:latin typeface="Calibri" panose="020F0502020204030204" pitchFamily="34" charset="0"/>
                <a:ea typeface="Calibri" panose="020F0502020204030204" pitchFamily="34" charset="0"/>
              </a:rPr>
              <a:t>َ</a:t>
            </a:r>
            <a:r>
              <a:rPr lang="ar-SA" sz="2400" dirty="0">
                <a:latin typeface="Calibri" panose="020F0502020204030204" pitchFamily="34" charset="0"/>
                <a:ea typeface="Calibri" panose="020F0502020204030204" pitchFamily="34" charset="0"/>
              </a:rPr>
              <a:t>ر</a:t>
            </a:r>
            <a:r>
              <a:rPr lang="ar-DZ" sz="2400" dirty="0">
                <a:latin typeface="Calibri" panose="020F0502020204030204" pitchFamily="34" charset="0"/>
                <a:ea typeface="Calibri" panose="020F0502020204030204" pitchFamily="34" charset="0"/>
              </a:rPr>
              <a:t>ِّ</a:t>
            </a:r>
            <a:r>
              <a:rPr lang="ar-SA" sz="2400" dirty="0">
                <a:latin typeface="Calibri" panose="020F0502020204030204" pitchFamily="34" charset="0"/>
                <a:ea typeface="Calibri" panose="020F0502020204030204" pitchFamily="34" charset="0"/>
              </a:rPr>
              <a:t>ف</a:t>
            </a:r>
            <a:r>
              <a:rPr lang="ar-DZ" sz="2400" dirty="0"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ar-SA" sz="2400" dirty="0">
                <a:latin typeface="Calibri" panose="020F0502020204030204" pitchFamily="34" charset="0"/>
                <a:ea typeface="Calibri" panose="020F0502020204030204" pitchFamily="34" charset="0"/>
              </a:rPr>
              <a:t>م</a:t>
            </a:r>
            <a:r>
              <a:rPr lang="ar-DZ" sz="2400" dirty="0">
                <a:latin typeface="Calibri" panose="020F0502020204030204" pitchFamily="34" charset="0"/>
                <a:ea typeface="Calibri" panose="020F0502020204030204" pitchFamily="34" charset="0"/>
              </a:rPr>
              <a:t>ُ</a:t>
            </a:r>
            <a:r>
              <a:rPr lang="ar-SA" sz="2400" dirty="0">
                <a:latin typeface="Calibri" panose="020F0502020204030204" pitchFamily="34" charset="0"/>
                <a:ea typeface="Calibri" panose="020F0502020204030204" pitchFamily="34" charset="0"/>
              </a:rPr>
              <a:t>نظمة الم</a:t>
            </a:r>
            <a:r>
              <a:rPr lang="ar-DZ" sz="2400" dirty="0">
                <a:latin typeface="Calibri" panose="020F0502020204030204" pitchFamily="34" charset="0"/>
                <a:ea typeface="Calibri" panose="020F0502020204030204" pitchFamily="34" charset="0"/>
              </a:rPr>
              <a:t>َ</a:t>
            </a:r>
            <a:r>
              <a:rPr lang="ar-SA" sz="2400" dirty="0" err="1">
                <a:latin typeface="Calibri" panose="020F0502020204030204" pitchFamily="34" charset="0"/>
                <a:ea typeface="Calibri" panose="020F0502020204030204" pitchFamily="34" charset="0"/>
              </a:rPr>
              <a:t>قاييس</a:t>
            </a:r>
            <a:r>
              <a:rPr lang="ar-SA" sz="2400" dirty="0">
                <a:latin typeface="Calibri" panose="020F0502020204030204" pitchFamily="34" charset="0"/>
                <a:ea typeface="Calibri" panose="020F0502020204030204" pitchFamily="34" charset="0"/>
              </a:rPr>
              <a:t> الع</a:t>
            </a:r>
            <a:r>
              <a:rPr lang="ar-DZ" sz="2400" dirty="0">
                <a:latin typeface="Calibri" panose="020F0502020204030204" pitchFamily="34" charset="0"/>
                <a:ea typeface="Calibri" panose="020F0502020204030204" pitchFamily="34" charset="0"/>
              </a:rPr>
              <a:t>َ</a:t>
            </a:r>
            <a:r>
              <a:rPr lang="ar-SA" sz="2400" dirty="0">
                <a:latin typeface="Calibri" panose="020F0502020204030204" pitchFamily="34" charset="0"/>
                <a:ea typeface="Calibri" panose="020F0502020204030204" pitchFamily="34" charset="0"/>
              </a:rPr>
              <a:t>المية </a:t>
            </a:r>
            <a:r>
              <a:rPr lang="fr-FR" sz="24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ar-DZ" sz="24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/>
            <a:r>
              <a:rPr lang="ar-S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إ</a:t>
            </a:r>
            <a:r>
              <a:rPr lang="ar-D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دارة الج</a:t>
            </a:r>
            <a:r>
              <a:rPr lang="ar-D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ودة الش</a:t>
            </a:r>
            <a:r>
              <a:rPr lang="ar-D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املة ل</a:t>
            </a:r>
            <a:r>
              <a:rPr lang="ar-D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تسيير المؤسسة</a:t>
            </a:r>
            <a:r>
              <a:rPr lang="ar-D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،</a:t>
            </a:r>
            <a:r>
              <a:rPr lang="ar-S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ar-SA" sz="24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وت</a:t>
            </a:r>
            <a:r>
              <a:rPr lang="ar-D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ر</a:t>
            </a:r>
            <a:r>
              <a:rPr lang="ar-D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ك</a:t>
            </a:r>
            <a:r>
              <a:rPr lang="ar-D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ِّ</a:t>
            </a:r>
            <a:r>
              <a:rPr lang="ar-S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ز على الجودة "ب</a:t>
            </a:r>
            <a:r>
              <a:rPr lang="ar-D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إِِ</a:t>
            </a:r>
            <a:r>
              <a:rPr lang="ar-SA" sz="24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عتبارها</a:t>
            </a:r>
            <a:r>
              <a:rPr lang="ar-S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مجموعة خ</a:t>
            </a:r>
            <a:r>
              <a:rPr lang="ar-D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صائص</a:t>
            </a:r>
            <a:r>
              <a:rPr lang="ar-S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في الس</a:t>
            </a:r>
            <a:r>
              <a:rPr lang="ar-D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ِّ</a:t>
            </a:r>
            <a:r>
              <a:rPr lang="ar-S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لعة أو الخ</a:t>
            </a:r>
            <a:r>
              <a:rPr lang="ar-D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دمة</a:t>
            </a:r>
            <a:r>
              <a:rPr lang="ar-D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،</a:t>
            </a:r>
            <a:r>
              <a:rPr lang="ar-S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ت</a:t>
            </a:r>
            <a:r>
              <a:rPr lang="ar-D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ع</a:t>
            </a:r>
            <a:r>
              <a:rPr lang="ar-D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ْ</a:t>
            </a:r>
            <a:r>
              <a:rPr lang="ar-S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ط</a:t>
            </a:r>
            <a:r>
              <a:rPr lang="ar-D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 له</a:t>
            </a:r>
            <a:r>
              <a:rPr lang="ar-D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 أ</a:t>
            </a:r>
            <a:r>
              <a:rPr lang="ar-D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هلية</a:t>
            </a:r>
            <a:r>
              <a:rPr lang="ar-S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إ</a:t>
            </a:r>
            <a:r>
              <a:rPr lang="ar-D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شباع الح</a:t>
            </a:r>
            <a:r>
              <a:rPr lang="ar-D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اجات</a:t>
            </a:r>
            <a:r>
              <a:rPr lang="ar-S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الم</a:t>
            </a:r>
            <a:r>
              <a:rPr lang="ar-D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عل</a:t>
            </a:r>
            <a:r>
              <a:rPr lang="ar-D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نة</a:t>
            </a:r>
            <a:r>
              <a:rPr lang="ar-S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ar-SA" sz="24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والض</a:t>
            </a:r>
            <a:r>
              <a:rPr lang="ar-D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ِّ</a:t>
            </a:r>
            <a:r>
              <a:rPr lang="ar-S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منية" ت</a:t>
            </a:r>
            <a:r>
              <a:rPr lang="ar-DZ" sz="24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رت</a:t>
            </a:r>
            <a:r>
              <a:rPr lang="ar-D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كز على مساهمة جميع الأفراد، </a:t>
            </a:r>
            <a:r>
              <a:rPr lang="ar-SA" sz="24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وت</a:t>
            </a:r>
            <a:r>
              <a:rPr lang="ar-D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سعى للنجاح</a:t>
            </a:r>
            <a:r>
              <a:rPr lang="ar-D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،</a:t>
            </a:r>
            <a:r>
              <a:rPr lang="ar-S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ل</a:t>
            </a:r>
            <a:r>
              <a:rPr lang="ar-D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</a:t>
            </a:r>
            <a:r>
              <a:rPr lang="ar-D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دة</a:t>
            </a:r>
            <a:r>
              <a:rPr lang="ar-S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طويلة بواس</a:t>
            </a:r>
            <a:r>
              <a:rPr lang="ar-D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طة</a:t>
            </a:r>
            <a:r>
              <a:rPr lang="ar-S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إ</a:t>
            </a:r>
            <a:r>
              <a:rPr lang="ar-D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شباع ح</a:t>
            </a:r>
            <a:r>
              <a:rPr lang="ar-D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اجات</a:t>
            </a:r>
            <a:r>
              <a:rPr lang="ar-S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الز</a:t>
            </a:r>
            <a:r>
              <a:rPr lang="ar-D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بائن</a:t>
            </a:r>
            <a:r>
              <a:rPr lang="ar-D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،</a:t>
            </a:r>
            <a:r>
              <a:rPr lang="ar-S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ar-SA" sz="24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وت</a:t>
            </a:r>
            <a:r>
              <a:rPr lang="ar-D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وف</a:t>
            </a:r>
            <a:r>
              <a:rPr lang="ar-D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ير م</a:t>
            </a:r>
            <a:r>
              <a:rPr lang="ar-D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زايا</a:t>
            </a:r>
            <a:r>
              <a:rPr lang="ar-S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م</a:t>
            </a:r>
            <a:r>
              <a:rPr lang="ar-D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ن</a:t>
            </a:r>
            <a:r>
              <a:rPr lang="ar-D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ْ</a:t>
            </a:r>
            <a:r>
              <a:rPr lang="ar-S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أ</a:t>
            </a:r>
            <a:r>
              <a:rPr lang="ar-D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ج</a:t>
            </a:r>
            <a:r>
              <a:rPr lang="ar-D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ْ</a:t>
            </a:r>
            <a:r>
              <a:rPr lang="ar-S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ل جميع أفراد المؤسس</a:t>
            </a:r>
            <a:r>
              <a:rPr lang="ar-D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ة             </a:t>
            </a:r>
            <a:r>
              <a:rPr lang="ar-SA" sz="24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وا</a:t>
            </a:r>
            <a:r>
              <a:rPr lang="ar-D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لمُج</a:t>
            </a:r>
            <a:r>
              <a:rPr lang="ar-S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تمع.</a:t>
            </a:r>
            <a:r>
              <a:rPr lang="ar-D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                                                                                                       </a:t>
            </a:r>
            <a:endParaRPr lang="fr-FR" sz="2400" dirty="0"/>
          </a:p>
        </p:txBody>
      </p:sp>
      <p:sp>
        <p:nvSpPr>
          <p:cNvPr id="19" name="ZoneTexte 18">
            <a:extLst>
              <a:ext uri="{FF2B5EF4-FFF2-40B4-BE49-F238E27FC236}">
                <a16:creationId xmlns:a16="http://schemas.microsoft.com/office/drawing/2014/main" id="{6201085C-8BE5-15E7-942D-F114C8CF162C}"/>
              </a:ext>
            </a:extLst>
          </p:cNvPr>
          <p:cNvSpPr txBox="1"/>
          <p:nvPr/>
        </p:nvSpPr>
        <p:spPr>
          <a:xfrm>
            <a:off x="6822040" y="4482533"/>
            <a:ext cx="4458264" cy="16531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  <a:buNone/>
            </a:pP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</a:t>
            </a:r>
            <a:r>
              <a:rPr lang="ar-DZ" sz="2400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فق ك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ل التعاريف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،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على أن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إ</a:t>
            </a:r>
            <a:r>
              <a:rPr lang="ar-DZ" sz="2400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دارة الجو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دة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الشاملة في الم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ؤسسة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،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نَهج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تكامل 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ع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ْ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ن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 بالت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طوير والت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حس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ين الم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ْ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ر للأداء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،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وه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دفها ه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 إ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رضاء الع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ملاء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fr-FR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21" name="Image 20">
            <a:extLst>
              <a:ext uri="{FF2B5EF4-FFF2-40B4-BE49-F238E27FC236}">
                <a16:creationId xmlns:a16="http://schemas.microsoft.com/office/drawing/2014/main" id="{15BEBBFD-1438-1F41-9C5B-4E0D647F7D5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408" y="4482533"/>
            <a:ext cx="5349672" cy="22738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45BF8DE-590F-A733-6548-BCBBD8B1F1D9}"/>
              </a:ext>
            </a:extLst>
          </p:cNvPr>
          <p:cNvSpPr/>
          <p:nvPr/>
        </p:nvSpPr>
        <p:spPr>
          <a:xfrm>
            <a:off x="3127766" y="500900"/>
            <a:ext cx="904738" cy="80948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DZ" sz="3200" b="1" dirty="0">
                <a:ea typeface="Roboto Light" panose="02000000000000000000" pitchFamily="2" charset="0"/>
              </a:rPr>
              <a:t>02</a:t>
            </a:r>
            <a:endParaRPr lang="en-US" sz="1400" b="1" dirty="0">
              <a:ea typeface="Roboto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1607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49408"/>
    </mc:Choice>
    <mc:Fallback xmlns="">
      <p:transition advTm="249408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B02887-6781-CC2D-46E2-388CA63E19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47826507-BAA1-E94B-D1D3-E111C642EE2F}"/>
              </a:ext>
            </a:extLst>
          </p:cNvPr>
          <p:cNvSpPr txBox="1"/>
          <p:nvPr/>
        </p:nvSpPr>
        <p:spPr>
          <a:xfrm>
            <a:off x="4470904" y="577484"/>
            <a:ext cx="7189024" cy="5749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ar-DZ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أدوات إدارة الجودة الشاملة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2E9C5763-8675-025F-F026-CA09DF6C6FA6}"/>
              </a:ext>
            </a:extLst>
          </p:cNvPr>
          <p:cNvSpPr/>
          <p:nvPr/>
        </p:nvSpPr>
        <p:spPr>
          <a:xfrm>
            <a:off x="3127766" y="500900"/>
            <a:ext cx="904738" cy="80948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DZ" sz="3200" b="1" dirty="0">
                <a:ea typeface="Roboto Light" panose="02000000000000000000" pitchFamily="2" charset="0"/>
              </a:rPr>
              <a:t>03</a:t>
            </a:r>
            <a:endParaRPr lang="en-US" sz="1400" b="1" dirty="0">
              <a:ea typeface="Roboto Light" panose="02000000000000000000" pitchFamily="2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920869BF-D0CC-521E-EB2F-8FB86E9D4E9E}"/>
              </a:ext>
            </a:extLst>
          </p:cNvPr>
          <p:cNvSpPr/>
          <p:nvPr/>
        </p:nvSpPr>
        <p:spPr>
          <a:xfrm>
            <a:off x="2266584" y="471972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DA55B083-5023-AA4F-701A-E3591D5E956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11" name="Encre 10">
                <a:extLst>
                  <a:ext uri="{FF2B5EF4-FFF2-40B4-BE49-F238E27FC236}">
                    <a16:creationId xmlns:a16="http://schemas.microsoft.com/office/drawing/2014/main" id="{10BEAE19-411F-9ED5-7CB5-EEC312CB60F8}"/>
                  </a:ext>
                </a:extLst>
              </p14:cNvPr>
              <p14:cNvContentPartPr/>
              <p14:nvPr/>
            </p14:nvContentPartPr>
            <p14:xfrm>
              <a:off x="7448614" y="3133080"/>
              <a:ext cx="360" cy="360"/>
            </p14:xfrm>
          </p:contentPart>
        </mc:Choice>
        <mc:Fallback xmlns="">
          <p:pic>
            <p:nvPicPr>
              <p:cNvPr id="11" name="Encre 10">
                <a:extLst>
                  <a:ext uri="{FF2B5EF4-FFF2-40B4-BE49-F238E27FC236}">
                    <a16:creationId xmlns:a16="http://schemas.microsoft.com/office/drawing/2014/main" id="{D6F3219A-D779-7F53-94A0-FC9B1EF9C4A9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7439614" y="3124440"/>
                <a:ext cx="18000" cy="18000"/>
              </a:xfrm>
              <a:prstGeom prst="rect">
                <a:avLst/>
              </a:prstGeom>
            </p:spPr>
          </p:pic>
        </mc:Fallback>
      </mc:AlternateContent>
      <p:sp>
        <p:nvSpPr>
          <p:cNvPr id="3" name="ZoneTexte 2">
            <a:extLst>
              <a:ext uri="{FF2B5EF4-FFF2-40B4-BE49-F238E27FC236}">
                <a16:creationId xmlns:a16="http://schemas.microsoft.com/office/drawing/2014/main" id="{7B644E8B-0C11-2C30-6559-85855BCCAD2F}"/>
              </a:ext>
            </a:extLst>
          </p:cNvPr>
          <p:cNvSpPr txBox="1"/>
          <p:nvPr/>
        </p:nvSpPr>
        <p:spPr>
          <a:xfrm>
            <a:off x="693013" y="1948561"/>
            <a:ext cx="6594362" cy="48612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  <a:buNone/>
            </a:pP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ن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ْ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أ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ه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 أ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دوات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إ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دارة الج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ودة الشاملة 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إِ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ستخدام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الق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ائمة التالية:</a:t>
            </a:r>
            <a:endParaRPr lang="fr-FR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  <a:buNone/>
            </a:pP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 الت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دريب والت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عليم الم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مر ، الت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قييم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الذ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اتي، الت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ركيـز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على خ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دمة الم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جتمع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، الم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شاركة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في 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إِ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خاذ الق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رارات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، الت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خطيط والت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وجيه، الق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يادة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الديمقراطية، ح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ل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قات الج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ودة ور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وح الف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ريق، - ال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إِ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تصالات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، الم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كافآت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والحوافز، التعاون بين القيادات والأقسام، الت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جديد والت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َّ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حسين الـم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ستمرـ ، ق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ياس الجودة ب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صفة دورية، ال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إِ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عتراف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بالأداء الفع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ال، الر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ؤ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ْ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ية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الث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اق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بة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، الم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قارنات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الت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جديدية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. ، الت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كامل مع العمل، إدارة العمليات والتحسينات، الم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ن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افسة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مع المؤسسات الأخرى، 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طبيق</a:t>
            </a:r>
            <a:endParaRPr lang="fr-FR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التفكير الم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نتظم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، 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راقبة 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وكيد الج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ودة.</a:t>
            </a:r>
            <a:r>
              <a:rPr lang="ar-SA" sz="2400" kern="100" dirty="0"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ar-SA" sz="2400" kern="100" dirty="0" err="1">
                <a:latin typeface="Calibri" panose="020F0502020204030204" pitchFamily="34" charset="0"/>
                <a:ea typeface="Calibri" panose="020F0502020204030204" pitchFamily="34" charset="0"/>
              </a:rPr>
              <a:t>وت</a:t>
            </a:r>
            <a:r>
              <a:rPr lang="ar-DZ" sz="2400" kern="100" dirty="0">
                <a:latin typeface="Calibri" panose="020F0502020204030204" pitchFamily="34" charset="0"/>
                <a:ea typeface="Calibri" panose="020F0502020204030204" pitchFamily="34" charset="0"/>
              </a:rPr>
              <a:t>َ</a:t>
            </a:r>
            <a:r>
              <a:rPr lang="ar-SA" sz="2400" kern="100" dirty="0">
                <a:latin typeface="Calibri" panose="020F0502020204030204" pitchFamily="34" charset="0"/>
                <a:ea typeface="Calibri" panose="020F0502020204030204" pitchFamily="34" charset="0"/>
              </a:rPr>
              <a:t>لبية حاجات ورغبات زبائنها الحاليين والم</a:t>
            </a:r>
            <a:r>
              <a:rPr lang="ar-DZ" sz="2400" kern="100" dirty="0">
                <a:latin typeface="Calibri" panose="020F0502020204030204" pitchFamily="34" charset="0"/>
                <a:ea typeface="Calibri" panose="020F0502020204030204" pitchFamily="34" charset="0"/>
              </a:rPr>
              <a:t>ُ</a:t>
            </a:r>
            <a:r>
              <a:rPr lang="ar-SA" sz="2400" kern="100" dirty="0">
                <a:latin typeface="Calibri" panose="020F0502020204030204" pitchFamily="34" charset="0"/>
                <a:ea typeface="Calibri" panose="020F0502020204030204" pitchFamily="34" charset="0"/>
              </a:rPr>
              <a:t>ر</a:t>
            </a:r>
            <a:r>
              <a:rPr lang="ar-DZ" sz="2400" kern="100" dirty="0">
                <a:latin typeface="Calibri" panose="020F0502020204030204" pitchFamily="34" charset="0"/>
                <a:ea typeface="Calibri" panose="020F0502020204030204" pitchFamily="34" charset="0"/>
              </a:rPr>
              <a:t>ْ</a:t>
            </a:r>
            <a:r>
              <a:rPr lang="ar-SA" sz="2400" kern="100" dirty="0">
                <a:latin typeface="Calibri" panose="020F0502020204030204" pitchFamily="34" charset="0"/>
                <a:ea typeface="Calibri" panose="020F0502020204030204" pitchFamily="34" charset="0"/>
              </a:rPr>
              <a:t>ت</a:t>
            </a:r>
            <a:r>
              <a:rPr lang="ar-DZ" sz="2400" kern="100" dirty="0">
                <a:latin typeface="Calibri" panose="020F0502020204030204" pitchFamily="34" charset="0"/>
                <a:ea typeface="Calibri" panose="020F0502020204030204" pitchFamily="34" charset="0"/>
              </a:rPr>
              <a:t>َ</a:t>
            </a:r>
            <a:r>
              <a:rPr lang="ar-SA" sz="2400" kern="100" dirty="0">
                <a:latin typeface="Calibri" panose="020F0502020204030204" pitchFamily="34" charset="0"/>
                <a:ea typeface="Calibri" panose="020F0502020204030204" pitchFamily="34" charset="0"/>
              </a:rPr>
              <a:t>قبين ب</a:t>
            </a:r>
            <a:r>
              <a:rPr lang="ar-DZ" sz="2400" kern="100" dirty="0">
                <a:latin typeface="Calibri" panose="020F0502020204030204" pitchFamily="34" charset="0"/>
                <a:ea typeface="Calibri" panose="020F0502020204030204" pitchFamily="34" charset="0"/>
              </a:rPr>
              <a:t>ِ</a:t>
            </a:r>
            <a:r>
              <a:rPr lang="ar-SA" sz="2400" kern="100" dirty="0">
                <a:latin typeface="Calibri" panose="020F0502020204030204" pitchFamily="34" charset="0"/>
                <a:ea typeface="Calibri" panose="020F0502020204030204" pitchFamily="34" charset="0"/>
              </a:rPr>
              <a:t>أ</a:t>
            </a:r>
            <a:r>
              <a:rPr lang="ar-DZ" sz="2400" kern="100" dirty="0">
                <a:latin typeface="Calibri" panose="020F0502020204030204" pitchFamily="34" charset="0"/>
                <a:ea typeface="Calibri" panose="020F0502020204030204" pitchFamily="34" charset="0"/>
              </a:rPr>
              <a:t>َ</a:t>
            </a:r>
            <a:r>
              <a:rPr lang="ar-SA" sz="2400" kern="100" dirty="0">
                <a:latin typeface="Calibri" panose="020F0502020204030204" pitchFamily="34" charset="0"/>
                <a:ea typeface="Calibri" panose="020F0502020204030204" pitchFamily="34" charset="0"/>
              </a:rPr>
              <a:t>ق</a:t>
            </a:r>
            <a:r>
              <a:rPr lang="ar-DZ" sz="2400" kern="100" dirty="0">
                <a:latin typeface="Calibri" panose="020F0502020204030204" pitchFamily="34" charset="0"/>
                <a:ea typeface="Calibri" panose="020F0502020204030204" pitchFamily="34" charset="0"/>
              </a:rPr>
              <a:t>َ</a:t>
            </a:r>
            <a:r>
              <a:rPr lang="ar-SA" sz="2400" kern="100" dirty="0">
                <a:latin typeface="Calibri" panose="020F0502020204030204" pitchFamily="34" charset="0"/>
                <a:ea typeface="Calibri" panose="020F0502020204030204" pitchFamily="34" charset="0"/>
              </a:rPr>
              <a:t>ل</a:t>
            </a:r>
            <a:r>
              <a:rPr lang="ar-DZ" sz="2400" kern="100" dirty="0">
                <a:latin typeface="Calibri" panose="020F0502020204030204" pitchFamily="34" charset="0"/>
                <a:ea typeface="Calibri" panose="020F0502020204030204" pitchFamily="34" charset="0"/>
              </a:rPr>
              <a:t>ِّ</a:t>
            </a:r>
            <a:r>
              <a:rPr lang="ar-SA" sz="2400" kern="100" dirty="0">
                <a:latin typeface="Calibri" panose="020F0502020204030204" pitchFamily="34" charset="0"/>
                <a:ea typeface="Calibri" panose="020F0502020204030204" pitchFamily="34" charset="0"/>
              </a:rPr>
              <a:t> ت</a:t>
            </a:r>
            <a:r>
              <a:rPr lang="ar-DZ" sz="2400" kern="100" dirty="0">
                <a:latin typeface="Calibri" panose="020F0502020204030204" pitchFamily="34" charset="0"/>
                <a:ea typeface="Calibri" panose="020F0502020204030204" pitchFamily="34" charset="0"/>
              </a:rPr>
              <a:t>َ</a:t>
            </a:r>
            <a:r>
              <a:rPr lang="ar-SA" sz="2400" kern="100" dirty="0">
                <a:latin typeface="Calibri" panose="020F0502020204030204" pitchFamily="34" charset="0"/>
                <a:ea typeface="Calibri" panose="020F0502020204030204" pitchFamily="34" charset="0"/>
              </a:rPr>
              <a:t>كلفة</a:t>
            </a:r>
            <a:r>
              <a:rPr lang="ar-DZ" sz="2400" kern="100" dirty="0">
                <a:latin typeface="Calibri" panose="020F0502020204030204" pitchFamily="34" charset="0"/>
                <a:ea typeface="Calibri" panose="020F0502020204030204" pitchFamily="34" charset="0"/>
              </a:rPr>
              <a:t>ٍ</a:t>
            </a:r>
            <a:r>
              <a:rPr lang="ar-SA" sz="2400" kern="100" dirty="0">
                <a:latin typeface="Calibri" panose="020F0502020204030204" pitchFamily="34" charset="0"/>
                <a:ea typeface="Calibri" panose="020F0502020204030204" pitchFamily="34" charset="0"/>
              </a:rPr>
              <a:t> م</a:t>
            </a:r>
            <a:r>
              <a:rPr lang="ar-DZ" sz="2400" kern="100" dirty="0">
                <a:latin typeface="Calibri" panose="020F0502020204030204" pitchFamily="34" charset="0"/>
                <a:ea typeface="Calibri" panose="020F0502020204030204" pitchFamily="34" charset="0"/>
              </a:rPr>
              <a:t>ُ</a:t>
            </a:r>
            <a:r>
              <a:rPr lang="ar-SA" sz="2400" kern="100" dirty="0">
                <a:latin typeface="Calibri" panose="020F0502020204030204" pitchFamily="34" charset="0"/>
                <a:ea typeface="Calibri" panose="020F0502020204030204" pitchFamily="34" charset="0"/>
              </a:rPr>
              <a:t>م</a:t>
            </a:r>
            <a:r>
              <a:rPr lang="ar-DZ" sz="2400" kern="100" dirty="0">
                <a:latin typeface="Calibri" panose="020F0502020204030204" pitchFamily="34" charset="0"/>
                <a:ea typeface="Calibri" panose="020F0502020204030204" pitchFamily="34" charset="0"/>
              </a:rPr>
              <a:t>ْ</a:t>
            </a:r>
            <a:r>
              <a:rPr lang="ar-SA" sz="2400" kern="100" dirty="0">
                <a:latin typeface="Calibri" panose="020F0502020204030204" pitchFamily="34" charset="0"/>
                <a:ea typeface="Calibri" panose="020F0502020204030204" pitchFamily="34" charset="0"/>
              </a:rPr>
              <a:t>كنة .</a:t>
            </a:r>
            <a:endParaRPr lang="fr-FR" sz="2400" kern="1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  <a:buNone/>
            </a:pPr>
            <a:endParaRPr lang="fr-FR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C3BBA8A8-90C6-6267-19F2-BCD20C315F8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3685" y="1866043"/>
            <a:ext cx="5599630" cy="3886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3044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49408"/>
    </mc:Choice>
    <mc:Fallback xmlns="">
      <p:transition advTm="249408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1194EA-2AA7-F7DA-9ED4-E3E428E291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FAE19B93-7944-4791-E29F-C01D6AD6EDD3}"/>
              </a:ext>
            </a:extLst>
          </p:cNvPr>
          <p:cNvSpPr txBox="1"/>
          <p:nvPr/>
        </p:nvSpPr>
        <p:spPr>
          <a:xfrm>
            <a:off x="4470904" y="577484"/>
            <a:ext cx="7189024" cy="5749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ar-DZ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المبادئ الأساسية لإدارة الجودة الشاملة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715191E4-2583-F1BD-EB1B-83A2E1509BB3}"/>
              </a:ext>
            </a:extLst>
          </p:cNvPr>
          <p:cNvSpPr/>
          <p:nvPr/>
        </p:nvSpPr>
        <p:spPr>
          <a:xfrm>
            <a:off x="2287132" y="524803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46B858C8-3445-2763-DC67-4810386387C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11" name="Encre 10">
                <a:extLst>
                  <a:ext uri="{FF2B5EF4-FFF2-40B4-BE49-F238E27FC236}">
                    <a16:creationId xmlns:a16="http://schemas.microsoft.com/office/drawing/2014/main" id="{FDA50265-894F-06E6-AA3C-8FDE53A286F1}"/>
                  </a:ext>
                </a:extLst>
              </p14:cNvPr>
              <p14:cNvContentPartPr/>
              <p14:nvPr/>
            </p14:nvContentPartPr>
            <p14:xfrm>
              <a:off x="7448614" y="3133080"/>
              <a:ext cx="360" cy="360"/>
            </p14:xfrm>
          </p:contentPart>
        </mc:Choice>
        <mc:Fallback xmlns="">
          <p:pic>
            <p:nvPicPr>
              <p:cNvPr id="11" name="Encre 10">
                <a:extLst>
                  <a:ext uri="{FF2B5EF4-FFF2-40B4-BE49-F238E27FC236}">
                    <a16:creationId xmlns:a16="http://schemas.microsoft.com/office/drawing/2014/main" id="{D6F3219A-D779-7F53-94A0-FC9B1EF9C4A9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7439614" y="3124440"/>
                <a:ext cx="18000" cy="18000"/>
              </a:xfrm>
              <a:prstGeom prst="rect">
                <a:avLst/>
              </a:prstGeom>
            </p:spPr>
          </p:pic>
        </mc:Fallback>
      </mc:AlternateContent>
      <p:sp>
        <p:nvSpPr>
          <p:cNvPr id="3" name="ZoneTexte 2">
            <a:extLst>
              <a:ext uri="{FF2B5EF4-FFF2-40B4-BE49-F238E27FC236}">
                <a16:creationId xmlns:a16="http://schemas.microsoft.com/office/drawing/2014/main" id="{7C682939-6236-99CE-AD38-2D0E2E043264}"/>
              </a:ext>
            </a:extLst>
          </p:cNvPr>
          <p:cNvSpPr txBox="1"/>
          <p:nvPr/>
        </p:nvSpPr>
        <p:spPr>
          <a:xfrm>
            <a:off x="5312664" y="2017271"/>
            <a:ext cx="6242166" cy="29412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lnSpc>
                <a:spcPct val="107000"/>
              </a:lnSpc>
              <a:spcAft>
                <a:spcPts val="800"/>
              </a:spcAft>
              <a:buNone/>
            </a:pP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مكننا الت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عرض 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لأ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ه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 المبادئ الأساسية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،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لإ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دارة الجودة الشاملة ف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يما يلي:</a:t>
            </a:r>
            <a:endParaRPr lang="fr-FR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  <a:buNone/>
            </a:pPr>
            <a:r>
              <a:rPr lang="fr-FR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1</a:t>
            </a:r>
            <a:r>
              <a:rPr lang="ar-SA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م</a:t>
            </a:r>
            <a:r>
              <a:rPr lang="ar-DZ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ب</a:t>
            </a:r>
            <a:r>
              <a:rPr lang="ar-DZ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ْ</a:t>
            </a:r>
            <a:r>
              <a:rPr lang="ar-SA" sz="2400" b="1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دأ</a:t>
            </a:r>
            <a:r>
              <a:rPr lang="ar-SA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الت</a:t>
            </a:r>
            <a:r>
              <a:rPr lang="ar-DZ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b="1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ركيز</a:t>
            </a:r>
            <a:r>
              <a:rPr lang="ar-SA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 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عد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الت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رك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يز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على الم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ستهلك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،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حقيق ر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ضاه 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لبية </a:t>
            </a:r>
            <a:r>
              <a:rPr lang="ar-DZ" sz="2400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إِ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حتياجاته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هو الهدف الرئيسي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،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لأ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نظ</a:t>
            </a:r>
            <a:r>
              <a:rPr lang="ar-DZ" sz="2400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مة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ك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انت، وهذ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 ما ي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راه أ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غلب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الب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احثين، حيث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يكون الم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ستهلك الم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حور ال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ذ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 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رت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كز  عليه الجودة الشاملة، و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مكن ملاحظة العناصر الأساسية في الشكل الموالي:</a:t>
            </a:r>
            <a:endParaRPr lang="fr-FR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28E08E5A-4F45-EF2D-84C0-F5A5C70D4F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FR"/>
          </a:p>
        </p:txBody>
      </p:sp>
      <p:sp>
        <p:nvSpPr>
          <p:cNvPr id="6" name="Parallelogram 7">
            <a:extLst>
              <a:ext uri="{FF2B5EF4-FFF2-40B4-BE49-F238E27FC236}">
                <a16:creationId xmlns:a16="http://schemas.microsoft.com/office/drawing/2014/main" id="{420A7E3C-9BE3-20F0-DE81-44E0458EF338}"/>
              </a:ext>
            </a:extLst>
          </p:cNvPr>
          <p:cNvSpPr/>
          <p:nvPr/>
        </p:nvSpPr>
        <p:spPr>
          <a:xfrm rot="16200000" flipV="1">
            <a:off x="-2107181" y="2406397"/>
            <a:ext cx="5573486" cy="2952974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6973997-70B1-9DEB-5AE3-4671908FA20A}"/>
              </a:ext>
            </a:extLst>
          </p:cNvPr>
          <p:cNvSpPr/>
          <p:nvPr/>
        </p:nvSpPr>
        <p:spPr>
          <a:xfrm>
            <a:off x="3136910" y="629535"/>
            <a:ext cx="904738" cy="80948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DZ" sz="3200" b="1" dirty="0">
                <a:ea typeface="Roboto Light" panose="02000000000000000000" pitchFamily="2" charset="0"/>
              </a:rPr>
              <a:t>04</a:t>
            </a:r>
            <a:endParaRPr lang="en-US" sz="1400" b="1" dirty="0">
              <a:ea typeface="Roboto Light" panose="02000000000000000000" pitchFamily="2" charset="0"/>
            </a:endParaRP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B4D232DC-12A8-524D-FAC3-0F303516465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256" y="2332859"/>
            <a:ext cx="4021438" cy="4021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0769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49408"/>
    </mc:Choice>
    <mc:Fallback xmlns="">
      <p:transition advTm="249408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C55C90-4257-5D53-5AA2-BDEA390BB5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>
            <a:extLst>
              <a:ext uri="{FF2B5EF4-FFF2-40B4-BE49-F238E27FC236}">
                <a16:creationId xmlns:a16="http://schemas.microsoft.com/office/drawing/2014/main" id="{7D35FA0F-A812-74CE-7174-BA79E8967F73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66A78BEB-683A-36E0-F5BD-C13A293D37B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11" name="Encre 10">
                <a:extLst>
                  <a:ext uri="{FF2B5EF4-FFF2-40B4-BE49-F238E27FC236}">
                    <a16:creationId xmlns:a16="http://schemas.microsoft.com/office/drawing/2014/main" id="{F426D72C-C2F6-5DE0-0276-7A8148A91EC0}"/>
                  </a:ext>
                </a:extLst>
              </p14:cNvPr>
              <p14:cNvContentPartPr/>
              <p14:nvPr/>
            </p14:nvContentPartPr>
            <p14:xfrm>
              <a:off x="7448614" y="3133080"/>
              <a:ext cx="360" cy="360"/>
            </p14:xfrm>
          </p:contentPart>
        </mc:Choice>
        <mc:Fallback xmlns="">
          <p:pic>
            <p:nvPicPr>
              <p:cNvPr id="11" name="Encre 10">
                <a:extLst>
                  <a:ext uri="{FF2B5EF4-FFF2-40B4-BE49-F238E27FC236}">
                    <a16:creationId xmlns:a16="http://schemas.microsoft.com/office/drawing/2014/main" id="{D6F3219A-D779-7F53-94A0-FC9B1EF9C4A9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7439614" y="3124440"/>
                <a:ext cx="18000" cy="18000"/>
              </a:xfrm>
              <a:prstGeom prst="rect">
                <a:avLst/>
              </a:prstGeom>
            </p:spPr>
          </p:pic>
        </mc:Fallback>
      </mc:AlternateContent>
      <p:sp>
        <p:nvSpPr>
          <p:cNvPr id="6" name="Ellipse 5">
            <a:extLst>
              <a:ext uri="{FF2B5EF4-FFF2-40B4-BE49-F238E27FC236}">
                <a16:creationId xmlns:a16="http://schemas.microsoft.com/office/drawing/2014/main" id="{4D53FCFA-CA80-0D34-0BC1-0A16440AB499}"/>
              </a:ext>
            </a:extLst>
          </p:cNvPr>
          <p:cNvSpPr/>
          <p:nvPr/>
        </p:nvSpPr>
        <p:spPr>
          <a:xfrm>
            <a:off x="2339930" y="1775106"/>
            <a:ext cx="7891326" cy="4193894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llipse 6">
            <a:extLst>
              <a:ext uri="{FF2B5EF4-FFF2-40B4-BE49-F238E27FC236}">
                <a16:creationId xmlns:a16="http://schemas.microsoft.com/office/drawing/2014/main" id="{0ABE82C3-0696-0EBE-6AE8-95271D57CE7D}"/>
              </a:ext>
            </a:extLst>
          </p:cNvPr>
          <p:cNvSpPr/>
          <p:nvPr/>
        </p:nvSpPr>
        <p:spPr>
          <a:xfrm>
            <a:off x="3796393" y="2702413"/>
            <a:ext cx="4978400" cy="2506083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EG" dirty="0" err="1"/>
              <a:t>التحس؈ن</a:t>
            </a:r>
            <a:r>
              <a:rPr lang="syr-SY" dirty="0"/>
              <a:t>ࡧ </a:t>
            </a:r>
            <a:r>
              <a:rPr lang="ar-EG" dirty="0"/>
              <a:t>المستمر</a:t>
            </a:r>
            <a:endParaRPr lang="fr-FR" dirty="0"/>
          </a:p>
        </p:txBody>
      </p:sp>
      <p:sp>
        <p:nvSpPr>
          <p:cNvPr id="9" name="Ellipse 8">
            <a:extLst>
              <a:ext uri="{FF2B5EF4-FFF2-40B4-BE49-F238E27FC236}">
                <a16:creationId xmlns:a16="http://schemas.microsoft.com/office/drawing/2014/main" id="{3FE9DD59-AFE1-C163-F2F1-C5B70A75BFF9}"/>
              </a:ext>
            </a:extLst>
          </p:cNvPr>
          <p:cNvSpPr/>
          <p:nvPr/>
        </p:nvSpPr>
        <p:spPr>
          <a:xfrm>
            <a:off x="4965715" y="3322251"/>
            <a:ext cx="2696957" cy="1323520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DZ" sz="2800" b="1" dirty="0"/>
              <a:t>رضا المستهلك</a:t>
            </a:r>
            <a:endParaRPr lang="fr-FR" sz="2800" b="1" dirty="0"/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77FFE9EF-AA7D-BEB9-6CF0-0DB70634A0C6}"/>
              </a:ext>
            </a:extLst>
          </p:cNvPr>
          <p:cNvSpPr txBox="1"/>
          <p:nvPr/>
        </p:nvSpPr>
        <p:spPr>
          <a:xfrm>
            <a:off x="4400614" y="677421"/>
            <a:ext cx="6096000" cy="6438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ar-DZ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المبادئ الأساسية لإدارة الجودة الشاملة</a:t>
            </a:r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BA63D0BC-F011-C7AC-04D3-197F32B44505}"/>
              </a:ext>
            </a:extLst>
          </p:cNvPr>
          <p:cNvSpPr txBox="1"/>
          <p:nvPr/>
        </p:nvSpPr>
        <p:spPr>
          <a:xfrm>
            <a:off x="2485572" y="6245042"/>
            <a:ext cx="789132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ar-EG" sz="2400" b="1" dirty="0"/>
              <a:t>الشكل التوضيحي (0</a:t>
            </a:r>
            <a:r>
              <a:rPr lang="ar-DZ" sz="2400" b="1" dirty="0"/>
              <a:t>1</a:t>
            </a:r>
            <a:r>
              <a:rPr lang="ar-EG" sz="2400" b="1" dirty="0"/>
              <a:t>): عجلة الجودة الشاملة المرتكزة على رضا المستهلك </a:t>
            </a:r>
            <a:endParaRPr lang="fr-FR" sz="2400" b="1" dirty="0"/>
          </a:p>
        </p:txBody>
      </p:sp>
      <p:cxnSp>
        <p:nvCxnSpPr>
          <p:cNvPr id="19" name="Connecteur droit 18">
            <a:extLst>
              <a:ext uri="{FF2B5EF4-FFF2-40B4-BE49-F238E27FC236}">
                <a16:creationId xmlns:a16="http://schemas.microsoft.com/office/drawing/2014/main" id="{CA04CB8B-3BB9-FFC0-5223-31BF8C50C811}"/>
              </a:ext>
            </a:extLst>
          </p:cNvPr>
          <p:cNvCxnSpPr>
            <a:cxnSpLocks/>
            <a:stCxn id="6" idx="0"/>
          </p:cNvCxnSpPr>
          <p:nvPr/>
        </p:nvCxnSpPr>
        <p:spPr>
          <a:xfrm>
            <a:off x="6285593" y="1775106"/>
            <a:ext cx="0" cy="1572847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Connecteur droit 21">
            <a:extLst>
              <a:ext uri="{FF2B5EF4-FFF2-40B4-BE49-F238E27FC236}">
                <a16:creationId xmlns:a16="http://schemas.microsoft.com/office/drawing/2014/main" id="{F0DAE448-41C5-4A26-2B76-8CF7540596FF}"/>
              </a:ext>
            </a:extLst>
          </p:cNvPr>
          <p:cNvCxnSpPr>
            <a:cxnSpLocks/>
            <a:endCxn id="7" idx="7"/>
          </p:cNvCxnSpPr>
          <p:nvPr/>
        </p:nvCxnSpPr>
        <p:spPr>
          <a:xfrm flipH="1">
            <a:off x="8045723" y="2369580"/>
            <a:ext cx="1026715" cy="69984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Connecteur droit 25">
            <a:extLst>
              <a:ext uri="{FF2B5EF4-FFF2-40B4-BE49-F238E27FC236}">
                <a16:creationId xmlns:a16="http://schemas.microsoft.com/office/drawing/2014/main" id="{1A878F3D-17F5-6B36-C83A-B0D8A09F4266}"/>
              </a:ext>
            </a:extLst>
          </p:cNvPr>
          <p:cNvCxnSpPr>
            <a:cxnSpLocks/>
            <a:stCxn id="6" idx="1"/>
            <a:endCxn id="7" idx="1"/>
          </p:cNvCxnSpPr>
          <p:nvPr/>
        </p:nvCxnSpPr>
        <p:spPr>
          <a:xfrm>
            <a:off x="3495588" y="2389288"/>
            <a:ext cx="1029875" cy="68013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Connecteur droit 31">
            <a:extLst>
              <a:ext uri="{FF2B5EF4-FFF2-40B4-BE49-F238E27FC236}">
                <a16:creationId xmlns:a16="http://schemas.microsoft.com/office/drawing/2014/main" id="{17659119-6018-DEC6-F1F7-ACCA3F32DE2F}"/>
              </a:ext>
            </a:extLst>
          </p:cNvPr>
          <p:cNvCxnSpPr>
            <a:stCxn id="7" idx="5"/>
            <a:endCxn id="6" idx="5"/>
          </p:cNvCxnSpPr>
          <p:nvPr/>
        </p:nvCxnSpPr>
        <p:spPr>
          <a:xfrm>
            <a:off x="8045723" y="4841489"/>
            <a:ext cx="1029875" cy="51332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4" name="Connecteur droit 33">
            <a:extLst>
              <a:ext uri="{FF2B5EF4-FFF2-40B4-BE49-F238E27FC236}">
                <a16:creationId xmlns:a16="http://schemas.microsoft.com/office/drawing/2014/main" id="{DECD7879-B201-E71E-03F2-1C8178F4E675}"/>
              </a:ext>
            </a:extLst>
          </p:cNvPr>
          <p:cNvCxnSpPr>
            <a:stCxn id="7" idx="3"/>
            <a:endCxn id="6" idx="3"/>
          </p:cNvCxnSpPr>
          <p:nvPr/>
        </p:nvCxnSpPr>
        <p:spPr>
          <a:xfrm flipH="1">
            <a:off x="3495588" y="4841489"/>
            <a:ext cx="1029875" cy="51332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6" name="Connecteur droit 35">
            <a:extLst>
              <a:ext uri="{FF2B5EF4-FFF2-40B4-BE49-F238E27FC236}">
                <a16:creationId xmlns:a16="http://schemas.microsoft.com/office/drawing/2014/main" id="{F3442571-3A84-9C68-D5B0-0BC8C35C80EA}"/>
              </a:ext>
            </a:extLst>
          </p:cNvPr>
          <p:cNvCxnSpPr>
            <a:cxnSpLocks/>
            <a:endCxn id="7" idx="4"/>
          </p:cNvCxnSpPr>
          <p:nvPr/>
        </p:nvCxnSpPr>
        <p:spPr>
          <a:xfrm flipH="1">
            <a:off x="6285593" y="4645771"/>
            <a:ext cx="29028" cy="56272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3" name="ZoneTexte 42">
            <a:extLst>
              <a:ext uri="{FF2B5EF4-FFF2-40B4-BE49-F238E27FC236}">
                <a16:creationId xmlns:a16="http://schemas.microsoft.com/office/drawing/2014/main" id="{747F56D8-07C1-DD06-A87B-4A84CF581DCC}"/>
              </a:ext>
            </a:extLst>
          </p:cNvPr>
          <p:cNvSpPr txBox="1"/>
          <p:nvPr/>
        </p:nvSpPr>
        <p:spPr>
          <a:xfrm>
            <a:off x="4099404" y="2007025"/>
            <a:ext cx="1920719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DZ" sz="2400" b="1" dirty="0"/>
              <a:t>تصميم المنتج/</a:t>
            </a:r>
          </a:p>
          <a:p>
            <a:pPr algn="ctr"/>
            <a:r>
              <a:rPr lang="ar-DZ" sz="2400" b="1" dirty="0"/>
              <a:t>العملية</a:t>
            </a:r>
            <a:endParaRPr lang="fr-FR" sz="2400" b="1" dirty="0"/>
          </a:p>
        </p:txBody>
      </p:sp>
      <p:sp>
        <p:nvSpPr>
          <p:cNvPr id="44" name="ZoneTexte 43">
            <a:extLst>
              <a:ext uri="{FF2B5EF4-FFF2-40B4-BE49-F238E27FC236}">
                <a16:creationId xmlns:a16="http://schemas.microsoft.com/office/drawing/2014/main" id="{A11DB020-1A40-1FE0-DB6D-E5101C9CD71F}"/>
              </a:ext>
            </a:extLst>
          </p:cNvPr>
          <p:cNvSpPr txBox="1"/>
          <p:nvPr/>
        </p:nvSpPr>
        <p:spPr>
          <a:xfrm>
            <a:off x="3933587" y="3475167"/>
            <a:ext cx="1148945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ar-DZ" sz="2400" b="1" dirty="0">
                <a:solidFill>
                  <a:schemeClr val="accent1"/>
                </a:solidFill>
              </a:rPr>
              <a:t>مشاركة</a:t>
            </a:r>
          </a:p>
          <a:p>
            <a:r>
              <a:rPr lang="ar-DZ" sz="2400" b="1" dirty="0">
                <a:solidFill>
                  <a:schemeClr val="accent1"/>
                </a:solidFill>
              </a:rPr>
              <a:t>العاملين</a:t>
            </a:r>
            <a:endParaRPr lang="fr-FR" sz="2400" b="1" dirty="0">
              <a:solidFill>
                <a:schemeClr val="accent1"/>
              </a:solidFill>
            </a:endParaRPr>
          </a:p>
        </p:txBody>
      </p:sp>
      <p:sp>
        <p:nvSpPr>
          <p:cNvPr id="45" name="ZoneTexte 44">
            <a:extLst>
              <a:ext uri="{FF2B5EF4-FFF2-40B4-BE49-F238E27FC236}">
                <a16:creationId xmlns:a16="http://schemas.microsoft.com/office/drawing/2014/main" id="{D85AC152-8040-74DB-1F36-21A02166303D}"/>
              </a:ext>
            </a:extLst>
          </p:cNvPr>
          <p:cNvSpPr txBox="1"/>
          <p:nvPr/>
        </p:nvSpPr>
        <p:spPr>
          <a:xfrm>
            <a:off x="6860786" y="1909339"/>
            <a:ext cx="1148945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ar-DZ" sz="2400" b="1" dirty="0"/>
              <a:t>تصميم العملية</a:t>
            </a:r>
            <a:endParaRPr lang="fr-FR" sz="2400" b="1" dirty="0"/>
          </a:p>
        </p:txBody>
      </p:sp>
      <p:sp>
        <p:nvSpPr>
          <p:cNvPr id="46" name="ZoneTexte 45">
            <a:extLst>
              <a:ext uri="{FF2B5EF4-FFF2-40B4-BE49-F238E27FC236}">
                <a16:creationId xmlns:a16="http://schemas.microsoft.com/office/drawing/2014/main" id="{36371E21-AFF7-69FF-C6DD-D41023004B86}"/>
              </a:ext>
            </a:extLst>
          </p:cNvPr>
          <p:cNvSpPr txBox="1"/>
          <p:nvPr/>
        </p:nvSpPr>
        <p:spPr>
          <a:xfrm>
            <a:off x="7796660" y="3581847"/>
            <a:ext cx="1148945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ar-EG" sz="2400" b="1" dirty="0">
                <a:solidFill>
                  <a:schemeClr val="accent1"/>
                </a:solidFill>
              </a:rPr>
              <a:t>التحس</a:t>
            </a:r>
            <a:r>
              <a:rPr lang="ar-DZ" sz="2400" b="1" dirty="0">
                <a:solidFill>
                  <a:schemeClr val="accent1"/>
                </a:solidFill>
              </a:rPr>
              <a:t>ين</a:t>
            </a:r>
          </a:p>
          <a:p>
            <a:r>
              <a:rPr lang="ar-EG" sz="2400" b="1" dirty="0">
                <a:solidFill>
                  <a:schemeClr val="accent1"/>
                </a:solidFill>
              </a:rPr>
              <a:t>المستمر</a:t>
            </a:r>
            <a:endParaRPr lang="fr-FR" sz="2400" b="1" dirty="0">
              <a:solidFill>
                <a:schemeClr val="accent1"/>
              </a:solidFill>
            </a:endParaRPr>
          </a:p>
        </p:txBody>
      </p:sp>
      <p:sp>
        <p:nvSpPr>
          <p:cNvPr id="47" name="ZoneTexte 46">
            <a:extLst>
              <a:ext uri="{FF2B5EF4-FFF2-40B4-BE49-F238E27FC236}">
                <a16:creationId xmlns:a16="http://schemas.microsoft.com/office/drawing/2014/main" id="{A6FCD4BA-FE5A-3509-8750-60467DBF10F4}"/>
              </a:ext>
            </a:extLst>
          </p:cNvPr>
          <p:cNvSpPr txBox="1"/>
          <p:nvPr/>
        </p:nvSpPr>
        <p:spPr>
          <a:xfrm>
            <a:off x="8829953" y="3373082"/>
            <a:ext cx="126502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ar-DZ" sz="2400" b="1" dirty="0"/>
              <a:t>المشتريات</a:t>
            </a:r>
            <a:endParaRPr lang="fr-FR" sz="2400" b="1" dirty="0"/>
          </a:p>
        </p:txBody>
      </p:sp>
      <p:sp>
        <p:nvSpPr>
          <p:cNvPr id="48" name="ZoneTexte 47">
            <a:extLst>
              <a:ext uri="{FF2B5EF4-FFF2-40B4-BE49-F238E27FC236}">
                <a16:creationId xmlns:a16="http://schemas.microsoft.com/office/drawing/2014/main" id="{C821EAA9-BF21-B1E3-CC1F-E2046E4FDB3E}"/>
              </a:ext>
            </a:extLst>
          </p:cNvPr>
          <p:cNvSpPr txBox="1"/>
          <p:nvPr/>
        </p:nvSpPr>
        <p:spPr>
          <a:xfrm>
            <a:off x="2376872" y="3456554"/>
            <a:ext cx="1419521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DZ" sz="2400" b="1" dirty="0"/>
              <a:t>وسائل صنع</a:t>
            </a:r>
          </a:p>
          <a:p>
            <a:pPr algn="ctr"/>
            <a:r>
              <a:rPr lang="ar-DZ" sz="2400" b="1" dirty="0"/>
              <a:t>القرار</a:t>
            </a:r>
            <a:endParaRPr lang="fr-FR" sz="2400" b="1" dirty="0"/>
          </a:p>
        </p:txBody>
      </p:sp>
      <p:sp>
        <p:nvSpPr>
          <p:cNvPr id="49" name="ZoneTexte 48">
            <a:extLst>
              <a:ext uri="{FF2B5EF4-FFF2-40B4-BE49-F238E27FC236}">
                <a16:creationId xmlns:a16="http://schemas.microsoft.com/office/drawing/2014/main" id="{64B0312A-40D5-2193-B686-FC55618DD3B4}"/>
              </a:ext>
            </a:extLst>
          </p:cNvPr>
          <p:cNvSpPr txBox="1"/>
          <p:nvPr/>
        </p:nvSpPr>
        <p:spPr>
          <a:xfrm>
            <a:off x="5219644" y="5375489"/>
            <a:ext cx="328228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ar-DZ" sz="2400" b="1" dirty="0"/>
              <a:t>المقارنة مع القادة</a:t>
            </a:r>
            <a:endParaRPr lang="fr-FR" sz="2400" b="1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2C1CBE4-BF46-A44A-92FA-C0501EF20E04}"/>
              </a:ext>
            </a:extLst>
          </p:cNvPr>
          <p:cNvSpPr/>
          <p:nvPr/>
        </p:nvSpPr>
        <p:spPr>
          <a:xfrm>
            <a:off x="3194666" y="577860"/>
            <a:ext cx="904738" cy="80948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DZ" sz="3200" b="1" dirty="0">
                <a:ea typeface="Roboto Light" panose="02000000000000000000" pitchFamily="2" charset="0"/>
              </a:rPr>
              <a:t>03</a:t>
            </a:r>
            <a:endParaRPr lang="en-US" sz="1400" b="1" dirty="0">
              <a:ea typeface="Roboto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2217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49408"/>
    </mc:Choice>
    <mc:Fallback xmlns="">
      <p:transition advTm="249408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071C5D-2E5A-147A-4A38-878F2EA9AC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BBD2397E-AD96-B34C-2CDA-903CC5E06197}"/>
              </a:ext>
            </a:extLst>
          </p:cNvPr>
          <p:cNvSpPr txBox="1"/>
          <p:nvPr/>
        </p:nvSpPr>
        <p:spPr>
          <a:xfrm>
            <a:off x="4470904" y="577484"/>
            <a:ext cx="7189024" cy="6438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ar-DZ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المبادئ الأساسية لإدارة الجودة الشاملة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60EF0B0F-29B4-CC49-7987-155268867BE8}"/>
              </a:ext>
            </a:extLst>
          </p:cNvPr>
          <p:cNvSpPr/>
          <p:nvPr/>
        </p:nvSpPr>
        <p:spPr>
          <a:xfrm>
            <a:off x="2287132" y="524803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95FF2552-7692-94F0-E148-ECE8D468068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11" name="Encre 10">
                <a:extLst>
                  <a:ext uri="{FF2B5EF4-FFF2-40B4-BE49-F238E27FC236}">
                    <a16:creationId xmlns:a16="http://schemas.microsoft.com/office/drawing/2014/main" id="{32E68286-786B-F100-0FBB-EEA8780F3DB2}"/>
                  </a:ext>
                </a:extLst>
              </p14:cNvPr>
              <p14:cNvContentPartPr/>
              <p14:nvPr/>
            </p14:nvContentPartPr>
            <p14:xfrm>
              <a:off x="7448614" y="3133080"/>
              <a:ext cx="360" cy="360"/>
            </p14:xfrm>
          </p:contentPart>
        </mc:Choice>
        <mc:Fallback xmlns="">
          <p:pic>
            <p:nvPicPr>
              <p:cNvPr id="11" name="Encre 10">
                <a:extLst>
                  <a:ext uri="{FF2B5EF4-FFF2-40B4-BE49-F238E27FC236}">
                    <a16:creationId xmlns:a16="http://schemas.microsoft.com/office/drawing/2014/main" id="{D6F3219A-D779-7F53-94A0-FC9B1EF9C4A9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7439614" y="3124440"/>
                <a:ext cx="18000" cy="18000"/>
              </a:xfrm>
              <a:prstGeom prst="rect">
                <a:avLst/>
              </a:prstGeom>
            </p:spPr>
          </p:pic>
        </mc:Fallback>
      </mc:AlternateContent>
      <p:sp>
        <p:nvSpPr>
          <p:cNvPr id="3" name="ZoneTexte 2">
            <a:extLst>
              <a:ext uri="{FF2B5EF4-FFF2-40B4-BE49-F238E27FC236}">
                <a16:creationId xmlns:a16="http://schemas.microsoft.com/office/drawing/2014/main" id="{86F3FCC8-2644-6BA3-D5E4-D874E132F5E3}"/>
              </a:ext>
            </a:extLst>
          </p:cNvPr>
          <p:cNvSpPr txBox="1"/>
          <p:nvPr/>
        </p:nvSpPr>
        <p:spPr>
          <a:xfrm>
            <a:off x="1333001" y="1724436"/>
            <a:ext cx="9848088" cy="42952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  <a:buNone/>
            </a:pPr>
            <a:r>
              <a:rPr lang="fr-FR" sz="2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2 </a:t>
            </a:r>
            <a:r>
              <a:rPr lang="ar-DZ" sz="2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</a:t>
            </a:r>
            <a:r>
              <a:rPr lang="ar-SA" sz="2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</a:t>
            </a:r>
            <a:r>
              <a:rPr lang="ar-DZ" sz="2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ب</a:t>
            </a:r>
            <a:r>
              <a:rPr lang="ar-DZ" sz="2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ْ</a:t>
            </a:r>
            <a:r>
              <a:rPr lang="ar-SA" sz="2800" b="1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دأ</a:t>
            </a:r>
            <a:r>
              <a:rPr lang="ar-SA" sz="2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الت</a:t>
            </a:r>
            <a:r>
              <a:rPr lang="ar-DZ" sz="2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ح</a:t>
            </a:r>
            <a:r>
              <a:rPr lang="ar-DZ" sz="2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ْ</a:t>
            </a:r>
            <a:r>
              <a:rPr lang="ar-SA" sz="2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</a:t>
            </a:r>
            <a:r>
              <a:rPr lang="ar-DZ" sz="2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ين الم</a:t>
            </a:r>
            <a:r>
              <a:rPr lang="ar-DZ" sz="2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ستمر:</a:t>
            </a:r>
            <a:endParaRPr lang="fr-FR" sz="2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  <a:buNone/>
            </a:pP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ؤك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د ف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لسفة الجودة الشاملة على أ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همية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الت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حسين الم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ستمر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،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ل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مختلف الأنشطة الو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ظ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يفية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والعمليات الت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ْ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ر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ة في المؤسسات، وي</a:t>
            </a:r>
            <a:r>
              <a:rPr lang="ar-DZ" sz="2400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ؤكد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هذ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 المبدأ ف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رضية أن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الجودة الن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هائية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ما هي إلا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ن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تيجة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ل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سلسلة من الخ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طوات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والن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شاطات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الم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ترابطة</a:t>
            </a: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</a:p>
          <a:p>
            <a:pPr algn="just" rtl="1">
              <a:lnSpc>
                <a:spcPct val="107000"/>
              </a:lnSpc>
              <a:spcAft>
                <a:spcPts val="800"/>
              </a:spcAft>
              <a:buNone/>
            </a:pP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إنَّ ف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كرة الت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حسين الم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ستمر 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عتمد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على 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دعيم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البحث والت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طوير 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شجيع 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الإ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بداع 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نمية الم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عرفة والمهارات، لدى الك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فاءات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البشرية المتاحة بالمؤسسة، ك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 ي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ع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د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عنصرا أساسيا في تخفيض ال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إِ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نحرافات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على 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ستويات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الن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شاط، ذلك أن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الت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ركيز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على الت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حسين الم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ستمر ل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أنظمة العمليات الإنتاجية والمالية والتسويقية والموارد البشرية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،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ي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حق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ق أعلى مستوى من الر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ضا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للمستهلك ك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ن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يجة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لتقديم ق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يمة الم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نتج الن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ِّ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هائي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، ل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ذ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 يتطل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ب الأمر إجراء الد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راسات الم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ٌ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ستمرة</a:t>
            </a:r>
            <a:r>
              <a:rPr lang="ar-DZ" sz="2400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،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حليل النتائج للوصول إلى ك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فاءة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ع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الية ل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أنظمة المعلومات الم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ختلفة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من جهة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،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طوير ج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ود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ة الم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خرجات من جهة أخرى.</a:t>
            </a:r>
            <a:endParaRPr lang="fr-FR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5CB1945-E1CF-8C5C-1BF0-336B557A7023}"/>
              </a:ext>
            </a:extLst>
          </p:cNvPr>
          <p:cNvSpPr/>
          <p:nvPr/>
        </p:nvSpPr>
        <p:spPr>
          <a:xfrm>
            <a:off x="3164342" y="617697"/>
            <a:ext cx="904738" cy="80948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DZ" sz="3200" b="1" dirty="0">
                <a:ea typeface="Roboto Light" panose="02000000000000000000" pitchFamily="2" charset="0"/>
              </a:rPr>
              <a:t>03</a:t>
            </a:r>
            <a:endParaRPr lang="en-US" sz="1400" b="1" dirty="0">
              <a:ea typeface="Roboto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7987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49408"/>
    </mc:Choice>
    <mc:Fallback xmlns="">
      <p:transition advTm="249408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5A3C24-30F8-97C1-4AF5-47FEB084FE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313C47D8-A66B-6AEE-B73F-F59637A4249E}"/>
              </a:ext>
            </a:extLst>
          </p:cNvPr>
          <p:cNvSpPr txBox="1"/>
          <p:nvPr/>
        </p:nvSpPr>
        <p:spPr>
          <a:xfrm>
            <a:off x="4470904" y="577484"/>
            <a:ext cx="7189024" cy="6438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ar-DZ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المبادئ الأساسية لإدارة الجودة الشاملة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67747C10-444A-C0F4-06D6-EBA8B77F5553}"/>
              </a:ext>
            </a:extLst>
          </p:cNvPr>
          <p:cNvSpPr/>
          <p:nvPr/>
        </p:nvSpPr>
        <p:spPr>
          <a:xfrm>
            <a:off x="2287132" y="524803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3246F657-349D-7E8A-B371-1DECE92A455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11" name="Encre 10">
                <a:extLst>
                  <a:ext uri="{FF2B5EF4-FFF2-40B4-BE49-F238E27FC236}">
                    <a16:creationId xmlns:a16="http://schemas.microsoft.com/office/drawing/2014/main" id="{62E46254-8124-AC78-93B2-8B4B4C15C31C}"/>
                  </a:ext>
                </a:extLst>
              </p14:cNvPr>
              <p14:cNvContentPartPr/>
              <p14:nvPr/>
            </p14:nvContentPartPr>
            <p14:xfrm>
              <a:off x="7448614" y="3133080"/>
              <a:ext cx="360" cy="360"/>
            </p14:xfrm>
          </p:contentPart>
        </mc:Choice>
        <mc:Fallback xmlns="">
          <p:pic>
            <p:nvPicPr>
              <p:cNvPr id="11" name="Encre 10">
                <a:extLst>
                  <a:ext uri="{FF2B5EF4-FFF2-40B4-BE49-F238E27FC236}">
                    <a16:creationId xmlns:a16="http://schemas.microsoft.com/office/drawing/2014/main" id="{D6F3219A-D779-7F53-94A0-FC9B1EF9C4A9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7439614" y="3124440"/>
                <a:ext cx="18000" cy="18000"/>
              </a:xfrm>
              <a:prstGeom prst="rect">
                <a:avLst/>
              </a:prstGeom>
            </p:spPr>
          </p:pic>
        </mc:Fallback>
      </mc:AlternateContent>
      <p:sp>
        <p:nvSpPr>
          <p:cNvPr id="4" name="ZoneTexte 3">
            <a:extLst>
              <a:ext uri="{FF2B5EF4-FFF2-40B4-BE49-F238E27FC236}">
                <a16:creationId xmlns:a16="http://schemas.microsoft.com/office/drawing/2014/main" id="{40A41B00-83B4-F4A7-E296-153ACC23B2AF}"/>
              </a:ext>
            </a:extLst>
          </p:cNvPr>
          <p:cNvSpPr txBox="1"/>
          <p:nvPr/>
        </p:nvSpPr>
        <p:spPr>
          <a:xfrm>
            <a:off x="4754880" y="1336091"/>
            <a:ext cx="6775644" cy="59287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  <a:buNone/>
            </a:pPr>
            <a:r>
              <a:rPr lang="fr-FR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3 </a:t>
            </a:r>
            <a:r>
              <a:rPr lang="ar-DZ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</a:t>
            </a:r>
            <a:r>
              <a:rPr lang="ar-SA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</a:t>
            </a:r>
            <a:r>
              <a:rPr lang="ar-DZ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بدأ الق</a:t>
            </a:r>
            <a:r>
              <a:rPr lang="ar-DZ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b="1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يادة</a:t>
            </a:r>
            <a:r>
              <a:rPr lang="ar-SA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الم</a:t>
            </a:r>
            <a:r>
              <a:rPr lang="ar-DZ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b="1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وج</a:t>
            </a:r>
            <a:r>
              <a:rPr lang="ar-DZ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b="1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هة</a:t>
            </a:r>
            <a:r>
              <a:rPr lang="ar-SA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</a:t>
            </a:r>
            <a:endParaRPr lang="fr-FR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  <a:buNone/>
            </a:pPr>
            <a:r>
              <a:rPr lang="ar-SA" sz="2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إنَّ التطورات الحديثة والم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</a:t>
            </a:r>
            <a:r>
              <a:rPr lang="ar-DZ" sz="2400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سارعة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في أس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اليب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الم</a:t>
            </a:r>
            <a:r>
              <a:rPr lang="ar-DZ" sz="2400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نافسة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،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وظهور إ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دارة الجودة الشاملة، 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ن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ْ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أهم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أسباب ال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إِ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هتمام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بالقيادة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،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ك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عملية أساسية ل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نجاح أهداف المؤسسة، ل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ذا 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يج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ب أن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ْ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يتَّسم القائد بمجموعة من الم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واصفات عند تطبيق إدارة الجودة الشاملة في مؤسسته .</a:t>
            </a:r>
            <a:endParaRPr lang="ar-DZ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fr-FR" sz="2400" b="1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4 </a:t>
            </a:r>
            <a:r>
              <a:rPr lang="ar-DZ" sz="2400" b="1" kern="100" dirty="0">
                <a:latin typeface="Calibri" panose="020F0502020204030204" pitchFamily="34" charset="0"/>
                <a:ea typeface="Calibri" panose="020F0502020204030204" pitchFamily="34" charset="0"/>
              </a:rPr>
              <a:t>- </a:t>
            </a:r>
            <a:r>
              <a:rPr lang="ar-SA" sz="2400" b="1" kern="100" dirty="0">
                <a:latin typeface="Calibri" panose="020F0502020204030204" pitchFamily="34" charset="0"/>
                <a:ea typeface="Calibri" panose="020F0502020204030204" pitchFamily="34" charset="0"/>
              </a:rPr>
              <a:t>م</a:t>
            </a:r>
            <a:r>
              <a:rPr lang="ar-DZ" sz="2400" b="1" kern="100" dirty="0">
                <a:latin typeface="Calibri" panose="020F0502020204030204" pitchFamily="34" charset="0"/>
                <a:ea typeface="Calibri" panose="020F0502020204030204" pitchFamily="34" charset="0"/>
              </a:rPr>
              <a:t>َ</a:t>
            </a:r>
            <a:r>
              <a:rPr lang="ar-SA" sz="2400" b="1" kern="100" dirty="0">
                <a:latin typeface="Calibri" panose="020F0502020204030204" pitchFamily="34" charset="0"/>
                <a:ea typeface="Calibri" panose="020F0502020204030204" pitchFamily="34" charset="0"/>
              </a:rPr>
              <a:t>بدأ الت</a:t>
            </a:r>
            <a:r>
              <a:rPr lang="ar-DZ" sz="2400" b="1" kern="100" dirty="0">
                <a:latin typeface="Calibri" panose="020F0502020204030204" pitchFamily="34" charset="0"/>
                <a:ea typeface="Calibri" panose="020F0502020204030204" pitchFamily="34" charset="0"/>
              </a:rPr>
              <a:t>َّ</a:t>
            </a:r>
            <a:r>
              <a:rPr lang="ar-SA" sz="2400" b="1" kern="100" dirty="0">
                <a:latin typeface="Calibri" panose="020F0502020204030204" pitchFamily="34" charset="0"/>
                <a:ea typeface="Calibri" panose="020F0502020204030204" pitchFamily="34" charset="0"/>
              </a:rPr>
              <a:t>خطيط ال</a:t>
            </a:r>
            <a:r>
              <a:rPr lang="ar-DZ" sz="2400" b="1" kern="100" dirty="0">
                <a:latin typeface="Calibri" panose="020F0502020204030204" pitchFamily="34" charset="0"/>
                <a:ea typeface="Calibri" panose="020F0502020204030204" pitchFamily="34" charset="0"/>
              </a:rPr>
              <a:t>إِ</a:t>
            </a:r>
            <a:r>
              <a:rPr lang="ar-SA" sz="2400" b="1" kern="100" dirty="0" err="1">
                <a:latin typeface="Calibri" panose="020F0502020204030204" pitchFamily="34" charset="0"/>
                <a:ea typeface="Calibri" panose="020F0502020204030204" pitchFamily="34" charset="0"/>
              </a:rPr>
              <a:t>ستراتيجي</a:t>
            </a:r>
            <a:r>
              <a:rPr lang="ar-SA" sz="2400" kern="100" dirty="0">
                <a:latin typeface="Calibri" panose="020F0502020204030204" pitchFamily="34" charset="0"/>
                <a:ea typeface="Calibri" panose="020F0502020204030204" pitchFamily="34" charset="0"/>
              </a:rPr>
              <a:t> :</a:t>
            </a:r>
            <a:endParaRPr lang="ar-DZ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 rtl="1"/>
            <a:r>
              <a:rPr lang="ar-SA" sz="2400" b="1" dirty="0"/>
              <a:t>الت</a:t>
            </a:r>
            <a:r>
              <a:rPr lang="ar-DZ" sz="2400" b="1" dirty="0"/>
              <a:t>َّ</a:t>
            </a:r>
            <a:r>
              <a:rPr lang="ar-SA" sz="2400" b="1" dirty="0"/>
              <a:t>خطيط ال</a:t>
            </a:r>
            <a:r>
              <a:rPr lang="ar-DZ" sz="2400" b="1" dirty="0"/>
              <a:t>إِ</a:t>
            </a:r>
            <a:r>
              <a:rPr lang="ar-SA" sz="2400" b="1" dirty="0" err="1"/>
              <a:t>ستراتيجي</a:t>
            </a:r>
            <a:r>
              <a:rPr lang="ar-SA" sz="2400" dirty="0"/>
              <a:t> هو </a:t>
            </a:r>
            <a:r>
              <a:rPr lang="ar-SA" sz="2400" dirty="0" err="1"/>
              <a:t>الأ</a:t>
            </a:r>
            <a:r>
              <a:rPr lang="ar-DZ" sz="2400" dirty="0"/>
              <a:t>َ</a:t>
            </a:r>
            <a:r>
              <a:rPr lang="ar-SA" sz="2400" dirty="0"/>
              <a:t>ساس لإدارة الجودة الشاملة، إذ</a:t>
            </a:r>
            <a:r>
              <a:rPr lang="ar-DZ" sz="2400" dirty="0"/>
              <a:t>ْ</a:t>
            </a:r>
            <a:r>
              <a:rPr lang="ar-SA" sz="2400" dirty="0"/>
              <a:t> ي</a:t>
            </a:r>
            <a:r>
              <a:rPr lang="ar-DZ" sz="2400" dirty="0"/>
              <a:t>َ</a:t>
            </a:r>
            <a:r>
              <a:rPr lang="ar-SA" sz="2400" dirty="0"/>
              <a:t>عمل ك</a:t>
            </a:r>
            <a:r>
              <a:rPr lang="ar-DZ" sz="2400" dirty="0"/>
              <a:t>َ</a:t>
            </a:r>
            <a:r>
              <a:rPr lang="ar-SA" sz="2400" dirty="0"/>
              <a:t>خارطة ت</a:t>
            </a:r>
            <a:r>
              <a:rPr lang="ar-DZ" sz="2400" dirty="0"/>
              <a:t>ُ</a:t>
            </a:r>
            <a:r>
              <a:rPr lang="ar-SA" sz="2400" dirty="0"/>
              <a:t>حد</a:t>
            </a:r>
            <a:r>
              <a:rPr lang="ar-DZ" sz="2400" dirty="0"/>
              <a:t>ِّ</a:t>
            </a:r>
            <a:r>
              <a:rPr lang="ar-SA" sz="2400" dirty="0"/>
              <a:t>د الم</a:t>
            </a:r>
            <a:r>
              <a:rPr lang="ar-DZ" sz="2400" dirty="0"/>
              <a:t>َ</a:t>
            </a:r>
            <a:r>
              <a:rPr lang="ar-SA" sz="2400" dirty="0"/>
              <a:t>سار الم</a:t>
            </a:r>
            <a:r>
              <a:rPr lang="ar-DZ" sz="2400" dirty="0"/>
              <a:t>ُ</a:t>
            </a:r>
            <a:r>
              <a:rPr lang="ar-SA" sz="2400" dirty="0" err="1"/>
              <a:t>ستقبلي</a:t>
            </a:r>
            <a:r>
              <a:rPr lang="ar-SA" sz="2400" dirty="0"/>
              <a:t> ل</a:t>
            </a:r>
            <a:r>
              <a:rPr lang="ar-DZ" sz="2400" dirty="0"/>
              <a:t>لُ</a:t>
            </a:r>
            <a:r>
              <a:rPr lang="ar-SA" sz="2400" dirty="0"/>
              <a:t>مؤس</a:t>
            </a:r>
            <a:r>
              <a:rPr lang="ar-DZ" sz="2400" dirty="0"/>
              <a:t>َّ</a:t>
            </a:r>
            <a:r>
              <a:rPr lang="ar-SA" sz="2400" dirty="0" err="1"/>
              <a:t>سة</a:t>
            </a:r>
            <a:r>
              <a:rPr lang="ar-SA" sz="2400" dirty="0"/>
              <a:t> عبر</a:t>
            </a:r>
            <a:r>
              <a:rPr lang="fr-FR" sz="2400" dirty="0"/>
              <a:t>:</a:t>
            </a:r>
          </a:p>
          <a:p>
            <a:pPr marL="342900" lvl="0" indent="-342900" algn="just" rtl="1">
              <a:buFont typeface="Wingdings" panose="05000000000000000000" pitchFamily="2" charset="2"/>
              <a:buChar char="§"/>
            </a:pPr>
            <a:r>
              <a:rPr lang="ar-SA" sz="2400" dirty="0"/>
              <a:t>و</a:t>
            </a:r>
            <a:r>
              <a:rPr lang="ar-DZ" sz="2400" dirty="0"/>
              <a:t>َ</a:t>
            </a:r>
            <a:r>
              <a:rPr lang="ar-SA" sz="2400" dirty="0"/>
              <a:t>ضع أهداف</a:t>
            </a:r>
            <a:r>
              <a:rPr lang="ar-DZ" sz="2400" dirty="0"/>
              <a:t>ٍ</a:t>
            </a:r>
            <a:r>
              <a:rPr lang="ar-SA" sz="2400" dirty="0"/>
              <a:t> بعيدة المدى</a:t>
            </a:r>
            <a:r>
              <a:rPr lang="fr-FR" sz="2400" dirty="0"/>
              <a:t>.</a:t>
            </a:r>
          </a:p>
          <a:p>
            <a:pPr marL="342900" lvl="0" indent="-342900" algn="just" rtl="1">
              <a:buFont typeface="Wingdings" panose="05000000000000000000" pitchFamily="2" charset="2"/>
              <a:buChar char="§"/>
            </a:pPr>
            <a:r>
              <a:rPr lang="ar-SA" sz="2400" dirty="0"/>
              <a:t>تحديد الأنشطة والبرامج لتحقيقها</a:t>
            </a:r>
            <a:r>
              <a:rPr lang="fr-FR" sz="2400" dirty="0"/>
              <a:t>.</a:t>
            </a:r>
          </a:p>
          <a:p>
            <a:pPr marL="342900" lvl="0" indent="-342900" algn="just" rtl="1">
              <a:buFont typeface="Wingdings" panose="05000000000000000000" pitchFamily="2" charset="2"/>
              <a:buChar char="§"/>
            </a:pPr>
            <a:r>
              <a:rPr lang="ar-SA" sz="2400" dirty="0"/>
              <a:t>د</a:t>
            </a:r>
            <a:r>
              <a:rPr lang="ar-DZ" sz="2400" dirty="0"/>
              <a:t>ِ</a:t>
            </a:r>
            <a:r>
              <a:rPr lang="ar-SA" sz="2400" dirty="0"/>
              <a:t>راسة البيئة الداخلية والخارجية</a:t>
            </a:r>
            <a:r>
              <a:rPr lang="ar-DZ" sz="2400" dirty="0"/>
              <a:t>،</a:t>
            </a:r>
            <a:r>
              <a:rPr lang="ar-SA" sz="2400" dirty="0"/>
              <a:t> ل</a:t>
            </a:r>
            <a:r>
              <a:rPr lang="ar-DZ" sz="2400" dirty="0"/>
              <a:t>ِ</a:t>
            </a:r>
            <a:r>
              <a:rPr lang="ar-SA" sz="2400" dirty="0"/>
              <a:t>معرفة الف</a:t>
            </a:r>
            <a:r>
              <a:rPr lang="ar-DZ" sz="2400" dirty="0"/>
              <a:t>ٌ</a:t>
            </a:r>
            <a:r>
              <a:rPr lang="ar-SA" sz="2400" dirty="0"/>
              <a:t>رص والت</a:t>
            </a:r>
            <a:r>
              <a:rPr lang="ar-DZ" sz="2400" dirty="0"/>
              <a:t>َّ</a:t>
            </a:r>
            <a:r>
              <a:rPr lang="ar-SA" sz="2400" dirty="0" err="1"/>
              <a:t>حديات</a:t>
            </a:r>
            <a:r>
              <a:rPr lang="fr-FR" sz="2400" dirty="0"/>
              <a:t>.</a:t>
            </a:r>
          </a:p>
          <a:p>
            <a:pPr marL="342900" lvl="0" indent="-342900" algn="just" rtl="1">
              <a:buFont typeface="Wingdings" panose="05000000000000000000" pitchFamily="2" charset="2"/>
              <a:buChar char="§"/>
            </a:pPr>
            <a:r>
              <a:rPr lang="ar-SA" sz="2400" dirty="0"/>
              <a:t>توجيه الموارد ن</a:t>
            </a:r>
            <a:r>
              <a:rPr lang="ar-DZ" sz="2400" dirty="0"/>
              <a:t>َ</a:t>
            </a:r>
            <a:r>
              <a:rPr lang="ar-SA" sz="2400" dirty="0"/>
              <a:t>حو النتائج الم</a:t>
            </a:r>
            <a:r>
              <a:rPr lang="ar-DZ" sz="2400" dirty="0"/>
              <a:t>َ</a:t>
            </a:r>
            <a:r>
              <a:rPr lang="ar-SA" sz="2400" dirty="0"/>
              <a:t>طلوبة</a:t>
            </a:r>
            <a:r>
              <a:rPr lang="fr-FR" sz="2400" dirty="0"/>
              <a:t>.</a:t>
            </a:r>
          </a:p>
          <a:p>
            <a:pPr algn="just" rtl="1"/>
            <a:r>
              <a:rPr lang="ar-SA" sz="2400" dirty="0"/>
              <a:t>وبذلك يربط بين </a:t>
            </a:r>
            <a:r>
              <a:rPr lang="ar-SA" sz="2400" b="1" dirty="0"/>
              <a:t>الجودة والأداء</a:t>
            </a:r>
            <a:r>
              <a:rPr lang="ar-SA" sz="2400" dirty="0"/>
              <a:t> لضمان </a:t>
            </a:r>
            <a:r>
              <a:rPr lang="ar-SA" sz="2400" b="1" dirty="0"/>
              <a:t>الت</a:t>
            </a:r>
            <a:r>
              <a:rPr lang="ar-DZ" sz="2400" b="1" dirty="0"/>
              <a:t>َّ</a:t>
            </a:r>
            <a:r>
              <a:rPr lang="ar-SA" sz="2400" b="1" dirty="0"/>
              <a:t>ميز وال</a:t>
            </a:r>
            <a:r>
              <a:rPr lang="ar-DZ" sz="2400" b="1" dirty="0"/>
              <a:t>إِ</a:t>
            </a:r>
            <a:r>
              <a:rPr lang="ar-SA" sz="2400" b="1" dirty="0" err="1"/>
              <a:t>ستمرارية</a:t>
            </a:r>
            <a:r>
              <a:rPr lang="fr-FR" sz="2400" dirty="0"/>
              <a:t>.</a:t>
            </a:r>
          </a:p>
          <a:p>
            <a:pPr algn="just" rtl="1">
              <a:lnSpc>
                <a:spcPct val="107000"/>
              </a:lnSpc>
              <a:spcAft>
                <a:spcPts val="800"/>
              </a:spcAft>
              <a:buNone/>
            </a:pPr>
            <a:endParaRPr lang="fr-FR" sz="2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3AFC47D8-1716-B77B-BF32-7F34312A975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516" y="1679384"/>
            <a:ext cx="4183858" cy="43891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7FDC25E2-CF49-2251-BCD2-D9B63EF54A89}"/>
              </a:ext>
            </a:extLst>
          </p:cNvPr>
          <p:cNvSpPr/>
          <p:nvPr/>
        </p:nvSpPr>
        <p:spPr>
          <a:xfrm>
            <a:off x="3211520" y="577484"/>
            <a:ext cx="904738" cy="80948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DZ" sz="3200" b="1" dirty="0">
                <a:ea typeface="Roboto Light" panose="02000000000000000000" pitchFamily="2" charset="0"/>
              </a:rPr>
              <a:t>03</a:t>
            </a:r>
            <a:endParaRPr lang="en-US" sz="1400" b="1" dirty="0">
              <a:ea typeface="Roboto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9234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49408"/>
    </mc:Choice>
    <mc:Fallback xmlns="">
      <p:transition advTm="249408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5488F3-DB68-F049-E958-515E78AA46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BC3B10D7-A972-4173-566B-B26B121AF15B}"/>
              </a:ext>
            </a:extLst>
          </p:cNvPr>
          <p:cNvSpPr txBox="1"/>
          <p:nvPr/>
        </p:nvSpPr>
        <p:spPr>
          <a:xfrm>
            <a:off x="4470904" y="577484"/>
            <a:ext cx="7189024" cy="5749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ar-DZ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المبادئ الأساسية لإدارة الجودة الشاملة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C85E732B-836D-4E31-D81A-FDBB6510DF90}"/>
              </a:ext>
            </a:extLst>
          </p:cNvPr>
          <p:cNvSpPr/>
          <p:nvPr/>
        </p:nvSpPr>
        <p:spPr>
          <a:xfrm>
            <a:off x="2287132" y="524803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F9F489BF-1C9E-D983-874B-7550A8C4BB4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11" name="Encre 10">
                <a:extLst>
                  <a:ext uri="{FF2B5EF4-FFF2-40B4-BE49-F238E27FC236}">
                    <a16:creationId xmlns:a16="http://schemas.microsoft.com/office/drawing/2014/main" id="{6A0B8F11-D4E4-E0D8-E986-25B47ECF069A}"/>
                  </a:ext>
                </a:extLst>
              </p14:cNvPr>
              <p14:cNvContentPartPr/>
              <p14:nvPr/>
            </p14:nvContentPartPr>
            <p14:xfrm>
              <a:off x="7448614" y="3133080"/>
              <a:ext cx="360" cy="360"/>
            </p14:xfrm>
          </p:contentPart>
        </mc:Choice>
        <mc:Fallback xmlns="">
          <p:pic>
            <p:nvPicPr>
              <p:cNvPr id="11" name="Encre 10">
                <a:extLst>
                  <a:ext uri="{FF2B5EF4-FFF2-40B4-BE49-F238E27FC236}">
                    <a16:creationId xmlns:a16="http://schemas.microsoft.com/office/drawing/2014/main" id="{D6F3219A-D779-7F53-94A0-FC9B1EF9C4A9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7439614" y="3124440"/>
                <a:ext cx="18000" cy="18000"/>
              </a:xfrm>
              <a:prstGeom prst="rect">
                <a:avLst/>
              </a:prstGeom>
            </p:spPr>
          </p:pic>
        </mc:Fallback>
      </mc:AlternateContent>
      <p:sp>
        <p:nvSpPr>
          <p:cNvPr id="5" name="ZoneTexte 4">
            <a:extLst>
              <a:ext uri="{FF2B5EF4-FFF2-40B4-BE49-F238E27FC236}">
                <a16:creationId xmlns:a16="http://schemas.microsoft.com/office/drawing/2014/main" id="{218AAB35-5E63-FAB3-55FA-EA9C734348A7}"/>
              </a:ext>
            </a:extLst>
          </p:cNvPr>
          <p:cNvSpPr txBox="1"/>
          <p:nvPr/>
        </p:nvSpPr>
        <p:spPr>
          <a:xfrm>
            <a:off x="5609690" y="1627128"/>
            <a:ext cx="5860276" cy="4822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  <a:buNone/>
            </a:pPr>
            <a:r>
              <a:rPr lang="fr-FR" sz="2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.5 </a:t>
            </a:r>
            <a:r>
              <a:rPr lang="ar-DZ" sz="2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ar-SA" sz="2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مبدأ إ</a:t>
            </a:r>
            <a:r>
              <a:rPr lang="ar-DZ" sz="2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تخاذ القرار</a:t>
            </a:r>
            <a:r>
              <a:rPr lang="ar-SA" sz="2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:</a:t>
            </a:r>
            <a:endParaRPr lang="fr-FR" sz="2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  <a:buNone/>
            </a:pPr>
            <a:r>
              <a:rPr lang="ar-SA" sz="2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على أس</a:t>
            </a:r>
            <a:r>
              <a:rPr lang="ar-DZ" sz="2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اس الحقائق</a:t>
            </a:r>
            <a:r>
              <a:rPr lang="ar-DZ" sz="2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،</a:t>
            </a:r>
            <a:r>
              <a:rPr lang="ar-SA" sz="2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لاب</a:t>
            </a:r>
            <a:r>
              <a:rPr lang="ar-DZ" sz="2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د</a:t>
            </a:r>
            <a:r>
              <a:rPr lang="ar-DZ" sz="2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للمؤسسات أن ت</a:t>
            </a:r>
            <a:r>
              <a:rPr lang="ar-DZ" sz="2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طب</a:t>
            </a:r>
            <a:r>
              <a:rPr lang="ar-DZ" sz="2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ِّ</a:t>
            </a:r>
            <a:r>
              <a:rPr lang="ar-SA" sz="2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ق ن</a:t>
            </a:r>
            <a:r>
              <a:rPr lang="ar-DZ" sz="2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ظام</a:t>
            </a:r>
            <a:r>
              <a:rPr lang="ar-SA" sz="2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إدارة الجودة الشاملة وذلك بال</a:t>
            </a:r>
            <a:r>
              <a:rPr lang="ar-DZ" sz="2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إِ</a:t>
            </a:r>
            <a:r>
              <a:rPr lang="ar-SA" sz="2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عتماد</a:t>
            </a:r>
            <a:r>
              <a:rPr lang="ar-SA" sz="2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على  الأس</a:t>
            </a:r>
            <a:r>
              <a:rPr lang="ar-DZ" sz="2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اليب</a:t>
            </a:r>
            <a:r>
              <a:rPr lang="ar-SA" sz="2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الك</a:t>
            </a:r>
            <a:r>
              <a:rPr lang="ar-DZ" sz="2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</a:t>
            </a:r>
            <a:r>
              <a:rPr lang="ar-DZ" sz="2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ِّ</a:t>
            </a:r>
            <a:r>
              <a:rPr lang="ar-SA" sz="2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ية</a:t>
            </a:r>
            <a:r>
              <a:rPr lang="ar-SA" sz="2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مثل: شجرة القر</a:t>
            </a:r>
            <a:r>
              <a:rPr lang="ar-DZ" sz="2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ار، أو </a:t>
            </a:r>
            <a:r>
              <a:rPr lang="ar-DZ" sz="2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إِ</a:t>
            </a:r>
            <a:r>
              <a:rPr lang="ar-SA" sz="2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ستعمال</a:t>
            </a:r>
            <a:r>
              <a:rPr lang="ar-SA" sz="2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ن</a:t>
            </a:r>
            <a:r>
              <a:rPr lang="ar-DZ" sz="2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ظام</a:t>
            </a:r>
            <a:r>
              <a:rPr lang="ar-SA" sz="2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المعلومات الإدارية والح</a:t>
            </a:r>
            <a:r>
              <a:rPr lang="ar-DZ" sz="2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اسوبية</a:t>
            </a:r>
            <a:r>
              <a:rPr lang="ar-SA" sz="2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fr-FR" sz="2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 algn="just" rtl="1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r-SA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ش</a:t>
            </a:r>
            <a:r>
              <a:rPr lang="ar-DZ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جرة القر</a:t>
            </a:r>
            <a:r>
              <a:rPr lang="ar-DZ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ار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:هي 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خط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ط على ش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كل شجرة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،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ي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بدأ من قرار رئيسي (الج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ذر)، 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ويت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فر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ع إلى خيارات أو ب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دائل (الأغصان)، ثم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إلى نتائج 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حتملة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(الأوراق أو الن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هايات</a:t>
            </a: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)</a:t>
            </a: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الغ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رض منها</a:t>
            </a: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وضيح جميع الب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دائل الم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ٌ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تاحة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أمام مت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خ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ذ القرار</a:t>
            </a: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 ع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ر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ْ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ض النتائج الم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حتملة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لكل ب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د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يل مع 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إِ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حتم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الات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ها أو تكاليفها 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كاسبها</a:t>
            </a: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54B99DCA-FF63-C2B8-5945-761E4F09A8C0}"/>
              </a:ext>
            </a:extLst>
          </p:cNvPr>
          <p:cNvSpPr/>
          <p:nvPr/>
        </p:nvSpPr>
        <p:spPr>
          <a:xfrm>
            <a:off x="3127766" y="500900"/>
            <a:ext cx="904738" cy="80948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DZ" sz="3200" b="1" dirty="0">
                <a:ea typeface="Roboto Light" panose="02000000000000000000" pitchFamily="2" charset="0"/>
              </a:rPr>
              <a:t>03</a:t>
            </a:r>
            <a:endParaRPr lang="en-US" sz="1400" b="1" dirty="0">
              <a:ea typeface="Roboto Light" panose="02000000000000000000" pitchFamily="2" charset="0"/>
            </a:endParaRPr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435C6C7B-5092-7637-974A-6D59C2D2AE9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431" y="1670497"/>
            <a:ext cx="6036749" cy="5265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4980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49408"/>
    </mc:Choice>
    <mc:Fallback xmlns="">
      <p:transition advTm="249408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7B1E90-2FF1-1437-A9A6-5BACDBDAEE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2D6A4E48-8819-005F-A824-EC70618D0A5C}"/>
              </a:ext>
            </a:extLst>
          </p:cNvPr>
          <p:cNvSpPr txBox="1"/>
          <p:nvPr/>
        </p:nvSpPr>
        <p:spPr>
          <a:xfrm>
            <a:off x="4470904" y="577484"/>
            <a:ext cx="7189024" cy="5749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ar-DZ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إدارة المؤسسات الإعلامية وِفقَ إدارة الجودة الشاملة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66617A30-F771-9A90-4DB0-42923CE08867}"/>
              </a:ext>
            </a:extLst>
          </p:cNvPr>
          <p:cNvSpPr/>
          <p:nvPr/>
        </p:nvSpPr>
        <p:spPr>
          <a:xfrm>
            <a:off x="2287132" y="524803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16E56B88-A2A3-FDB5-EE64-3EA5C88D9B3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11" name="Encre 10">
                <a:extLst>
                  <a:ext uri="{FF2B5EF4-FFF2-40B4-BE49-F238E27FC236}">
                    <a16:creationId xmlns:a16="http://schemas.microsoft.com/office/drawing/2014/main" id="{078C58EF-21C9-0A29-579E-FEFC35A08990}"/>
                  </a:ext>
                </a:extLst>
              </p14:cNvPr>
              <p14:cNvContentPartPr/>
              <p14:nvPr/>
            </p14:nvContentPartPr>
            <p14:xfrm>
              <a:off x="7448614" y="3133080"/>
              <a:ext cx="360" cy="360"/>
            </p14:xfrm>
          </p:contentPart>
        </mc:Choice>
        <mc:Fallback xmlns="">
          <p:pic>
            <p:nvPicPr>
              <p:cNvPr id="11" name="Encre 10">
                <a:extLst>
                  <a:ext uri="{FF2B5EF4-FFF2-40B4-BE49-F238E27FC236}">
                    <a16:creationId xmlns:a16="http://schemas.microsoft.com/office/drawing/2014/main" id="{D6F3219A-D779-7F53-94A0-FC9B1EF9C4A9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7439614" y="3124440"/>
                <a:ext cx="18000" cy="18000"/>
              </a:xfrm>
              <a:prstGeom prst="rect">
                <a:avLst/>
              </a:prstGeom>
            </p:spPr>
          </p:pic>
        </mc:Fallback>
      </mc:AlternateContent>
      <p:sp>
        <p:nvSpPr>
          <p:cNvPr id="3" name="ZoneTexte 2">
            <a:extLst>
              <a:ext uri="{FF2B5EF4-FFF2-40B4-BE49-F238E27FC236}">
                <a16:creationId xmlns:a16="http://schemas.microsoft.com/office/drawing/2014/main" id="{4A559107-747C-886C-3552-77B846384B43}"/>
              </a:ext>
            </a:extLst>
          </p:cNvPr>
          <p:cNvSpPr txBox="1"/>
          <p:nvPr/>
        </p:nvSpPr>
        <p:spPr>
          <a:xfrm>
            <a:off x="2827782" y="1868213"/>
            <a:ext cx="8291322" cy="32338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  <a:buNone/>
            </a:pP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السؤال الم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ه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 ال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ذي ن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ود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أن ن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ْ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هل به هذا العنصر هو : </a:t>
            </a:r>
            <a:r>
              <a:rPr lang="ar-SA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ما هي أ</a:t>
            </a:r>
            <a:r>
              <a:rPr lang="ar-DZ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سباب ت</a:t>
            </a:r>
            <a:r>
              <a:rPr lang="ar-DZ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أ</a:t>
            </a:r>
            <a:r>
              <a:rPr lang="ar-DZ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خ</a:t>
            </a:r>
            <a:r>
              <a:rPr lang="ar-DZ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ُّ</a:t>
            </a:r>
            <a:r>
              <a:rPr lang="ar-SA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ر ت</a:t>
            </a:r>
            <a:r>
              <a:rPr lang="ar-DZ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b="1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طبيق</a:t>
            </a:r>
            <a:r>
              <a:rPr lang="ar-SA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م</a:t>
            </a:r>
            <a:r>
              <a:rPr lang="ar-DZ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بادئ إ</a:t>
            </a:r>
            <a:r>
              <a:rPr lang="ar-DZ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دارة الج</a:t>
            </a:r>
            <a:r>
              <a:rPr lang="ar-DZ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ودة الش</a:t>
            </a:r>
            <a:r>
              <a:rPr lang="ar-DZ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املة في المؤسسات </a:t>
            </a:r>
            <a:r>
              <a:rPr lang="ar-SA" sz="2400" b="1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الإ</a:t>
            </a:r>
            <a:r>
              <a:rPr lang="ar-DZ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b="1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علامية</a:t>
            </a:r>
            <a:r>
              <a:rPr lang="ar-DZ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،</a:t>
            </a:r>
            <a:r>
              <a:rPr lang="ar-SA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ك</a:t>
            </a:r>
            <a:r>
              <a:rPr lang="ar-DZ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بق</a:t>
            </a:r>
            <a:r>
              <a:rPr lang="ar-DZ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b="1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ية</a:t>
            </a:r>
            <a:r>
              <a:rPr lang="ar-SA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المؤسسات ال</a:t>
            </a:r>
            <a:r>
              <a:rPr lang="ar-DZ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إِ</a:t>
            </a:r>
            <a:r>
              <a:rPr lang="ar-SA" sz="2400" b="1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قتصادية</a:t>
            </a:r>
            <a:r>
              <a:rPr lang="ar-SA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الص</a:t>
            </a:r>
            <a:r>
              <a:rPr lang="ar-DZ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b="1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ناعية</a:t>
            </a:r>
            <a:r>
              <a:rPr lang="ar-SA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منها والخدماتية في ظل صناعة الإعلام؟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ar-DZ" sz="2400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مكن الن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ظر إلى إ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دارة الجودة الشاملة في 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الإ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علام على أن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ها ن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ظام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ي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تم من خلاله  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فاعل الم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دخ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لات، وهي الأفراد والأساليب والأجهزة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،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ل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حقيق مستوى عال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ٍ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من الج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ودة، حيث يقوم العاملون بال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إِ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شتراك ب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صورة ف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اعلة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في العملية الإعلامية، والت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ركيز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على الت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حسين الم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ستمر بجودة الم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خ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ْ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رجات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لإ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رضاء الم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ستفيدين، أم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 الم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دخلات، فت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كون 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ن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المادة الإعلامية والم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ستلزمات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المادية 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والأ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فراد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،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سواء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ٌ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أ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كانوا ص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حفيين أم 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وظ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فين</a:t>
            </a: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.</a:t>
            </a:r>
          </a:p>
        </p:txBody>
      </p:sp>
      <p:sp>
        <p:nvSpPr>
          <p:cNvPr id="2" name="Parallelogram 7">
            <a:extLst>
              <a:ext uri="{FF2B5EF4-FFF2-40B4-BE49-F238E27FC236}">
                <a16:creationId xmlns:a16="http://schemas.microsoft.com/office/drawing/2014/main" id="{42C4AC5F-C5CB-9329-F170-1477AB9D9AC6}"/>
              </a:ext>
            </a:extLst>
          </p:cNvPr>
          <p:cNvSpPr/>
          <p:nvPr/>
        </p:nvSpPr>
        <p:spPr>
          <a:xfrm rot="16200000" flipV="1">
            <a:off x="-2338956" y="3478641"/>
            <a:ext cx="5573486" cy="2952974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310E1F7-74A3-266E-77BB-7C61E30F7B52}"/>
              </a:ext>
            </a:extLst>
          </p:cNvPr>
          <p:cNvSpPr/>
          <p:nvPr/>
        </p:nvSpPr>
        <p:spPr>
          <a:xfrm>
            <a:off x="3210062" y="617697"/>
            <a:ext cx="904738" cy="80948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DZ" sz="3200" b="1" dirty="0">
                <a:ea typeface="Roboto Light" panose="02000000000000000000" pitchFamily="2" charset="0"/>
              </a:rPr>
              <a:t>05</a:t>
            </a:r>
            <a:endParaRPr lang="en-US" sz="1400" b="1" dirty="0">
              <a:ea typeface="Roboto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674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49408"/>
    </mc:Choice>
    <mc:Fallback xmlns="">
      <p:transition advTm="249408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AE3E79-312F-2163-3A03-FA6E0454BF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7CEA074C-1F83-0A85-6175-C21B295846CB}"/>
              </a:ext>
            </a:extLst>
          </p:cNvPr>
          <p:cNvSpPr txBox="1"/>
          <p:nvPr/>
        </p:nvSpPr>
        <p:spPr>
          <a:xfrm>
            <a:off x="4470904" y="577484"/>
            <a:ext cx="7189024" cy="5749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ar-DZ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إدارة المؤسَّسات الإعلامية وِفْقَ إدارة الجودة الشاملة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9C495620-857D-F3E4-F462-4B4C0BA54962}"/>
              </a:ext>
            </a:extLst>
          </p:cNvPr>
          <p:cNvSpPr/>
          <p:nvPr/>
        </p:nvSpPr>
        <p:spPr>
          <a:xfrm>
            <a:off x="2287132" y="524803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6DA2CFAB-BFAB-5897-7519-9F30B640A61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11" name="Encre 10">
                <a:extLst>
                  <a:ext uri="{FF2B5EF4-FFF2-40B4-BE49-F238E27FC236}">
                    <a16:creationId xmlns:a16="http://schemas.microsoft.com/office/drawing/2014/main" id="{6453BB68-BC79-E4AE-F1FF-57D336372B72}"/>
                  </a:ext>
                </a:extLst>
              </p14:cNvPr>
              <p14:cNvContentPartPr/>
              <p14:nvPr/>
            </p14:nvContentPartPr>
            <p14:xfrm>
              <a:off x="7448614" y="3133080"/>
              <a:ext cx="360" cy="360"/>
            </p14:xfrm>
          </p:contentPart>
        </mc:Choice>
        <mc:Fallback xmlns="">
          <p:pic>
            <p:nvPicPr>
              <p:cNvPr id="11" name="Encre 10">
                <a:extLst>
                  <a:ext uri="{FF2B5EF4-FFF2-40B4-BE49-F238E27FC236}">
                    <a16:creationId xmlns:a16="http://schemas.microsoft.com/office/drawing/2014/main" id="{D6F3219A-D779-7F53-94A0-FC9B1EF9C4A9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7439614" y="3124440"/>
                <a:ext cx="18000" cy="18000"/>
              </a:xfrm>
              <a:prstGeom prst="rect">
                <a:avLst/>
              </a:prstGeom>
            </p:spPr>
          </p:pic>
        </mc:Fallback>
      </mc:AlternateContent>
      <p:sp>
        <p:nvSpPr>
          <p:cNvPr id="4" name="ZoneTexte 3">
            <a:extLst>
              <a:ext uri="{FF2B5EF4-FFF2-40B4-BE49-F238E27FC236}">
                <a16:creationId xmlns:a16="http://schemas.microsoft.com/office/drawing/2014/main" id="{505C43EA-177D-0937-F9D1-22D6A582DFE6}"/>
              </a:ext>
            </a:extLst>
          </p:cNvPr>
          <p:cNvSpPr txBox="1"/>
          <p:nvPr/>
        </p:nvSpPr>
        <p:spPr>
          <a:xfrm>
            <a:off x="2926080" y="1809781"/>
            <a:ext cx="8357616" cy="38341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  <a:buNone/>
            </a:pPr>
            <a:r>
              <a:rPr lang="fr-FR" sz="1800" kern="100" dirty="0">
                <a:solidFill>
                  <a:schemeClr val="accent2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ar-SA" sz="2400" b="1" kern="100" dirty="0">
                <a:solidFill>
                  <a:schemeClr val="accent2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1- م</a:t>
            </a:r>
            <a:r>
              <a:rPr lang="ar-DZ" sz="2400" b="1" kern="100" dirty="0">
                <a:solidFill>
                  <a:schemeClr val="accent2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b="1" kern="100" dirty="0">
                <a:solidFill>
                  <a:schemeClr val="accent2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فاهيم إ</a:t>
            </a:r>
            <a:r>
              <a:rPr lang="ar-DZ" sz="2400" b="1" kern="100" dirty="0">
                <a:solidFill>
                  <a:schemeClr val="accent2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b="1" kern="100" dirty="0">
                <a:solidFill>
                  <a:schemeClr val="accent2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دارة الجودة الشاملة في </a:t>
            </a:r>
            <a:r>
              <a:rPr lang="ar-SA" sz="2400" b="1" kern="100" dirty="0" err="1">
                <a:solidFill>
                  <a:schemeClr val="accent2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المؤس</a:t>
            </a:r>
            <a:r>
              <a:rPr lang="ar-DZ" sz="2400" b="1" kern="100" dirty="0">
                <a:solidFill>
                  <a:schemeClr val="accent2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b="1" kern="100" dirty="0">
                <a:solidFill>
                  <a:schemeClr val="accent2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سات الإعلامية:</a:t>
            </a:r>
            <a:r>
              <a:rPr lang="ar-SA" sz="2400" kern="100" dirty="0">
                <a:solidFill>
                  <a:schemeClr val="accent2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endParaRPr lang="ar-DZ" sz="2400" kern="100" dirty="0">
              <a:solidFill>
                <a:schemeClr val="accent2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  <a:buNone/>
            </a:pP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لقد عر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ف </a:t>
            </a:r>
            <a:r>
              <a:rPr lang="ar-SA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"</a:t>
            </a:r>
            <a:r>
              <a:rPr lang="ar-SA" sz="2400" b="1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رودز</a:t>
            </a:r>
            <a:r>
              <a:rPr lang="ar-SA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"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إ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دارة الجودة الش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امل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ة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في المؤسسات الإعلامية على أن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ها، عملية إ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دارية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ar-DZ" sz="2400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إِ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ستراتيجية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رتكز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على مجموعة من الق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يم، 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ستمد ط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اقة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ح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ركتها من المعلومات التي تتمكن في إطارها من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ْ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توظيف 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واهب الع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املين و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إِ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</a:t>
            </a:r>
            <a:r>
              <a:rPr lang="ar-DZ" sz="2400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ْ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ث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ار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ة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ق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دراتهم الفكرية في مختلف 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ستويات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الت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نظيم، على ن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حو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ٍ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إ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بداعي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،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ل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حقيق الت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حسين الم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مر</a:t>
            </a: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نهم 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ن</a:t>
            </a:r>
            <a:r>
              <a:rPr lang="ar-DZ" sz="2400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ْ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عر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فها ب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إِ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عتبارها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إ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ستراتيجية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تكاملة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ل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لت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طوير الم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ستمر، فهي مسؤولية جميع ع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ن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اصر الم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ؤس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سة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الإعلامية من ص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ح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فيين 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حر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رين 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دراء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، 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باني وح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واسيب إ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لكترونية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وغيرها، وي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ج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ب مشاركة الج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ميع من ق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يادات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إدارية وصحفيين في الن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جاح الت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ن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ْ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ظيمي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، 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حقيق أهداف المؤسسة، فأي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خ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لل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سوف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ي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ؤث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ر على ف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رص الت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طوير والق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درة الت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نافسية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.</a:t>
            </a:r>
            <a:endParaRPr lang="fr-FR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" name="Parallelogram 7">
            <a:extLst>
              <a:ext uri="{FF2B5EF4-FFF2-40B4-BE49-F238E27FC236}">
                <a16:creationId xmlns:a16="http://schemas.microsoft.com/office/drawing/2014/main" id="{1A4CFF12-7A08-D10A-3783-40CDF109C9B9}"/>
              </a:ext>
            </a:extLst>
          </p:cNvPr>
          <p:cNvSpPr/>
          <p:nvPr/>
        </p:nvSpPr>
        <p:spPr>
          <a:xfrm rot="16200000" flipV="1">
            <a:off x="-2338956" y="3478641"/>
            <a:ext cx="5573486" cy="2952974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E316760-8391-7BA2-32B2-1640E4DD217C}"/>
              </a:ext>
            </a:extLst>
          </p:cNvPr>
          <p:cNvSpPr/>
          <p:nvPr/>
        </p:nvSpPr>
        <p:spPr>
          <a:xfrm>
            <a:off x="3210062" y="617697"/>
            <a:ext cx="904738" cy="80948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DZ" sz="3200" b="1" dirty="0">
                <a:ea typeface="Roboto Light" panose="02000000000000000000" pitchFamily="2" charset="0"/>
              </a:rPr>
              <a:t>05</a:t>
            </a:r>
            <a:endParaRPr lang="en-US" sz="1400" b="1" dirty="0">
              <a:ea typeface="Roboto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4262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49408"/>
    </mc:Choice>
    <mc:Fallback xmlns="">
      <p:transition advTm="249408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CDA32C-74B3-15B0-92DB-3959D964E9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48AD660E-F113-B6DF-17F3-0608B9204F30}"/>
              </a:ext>
            </a:extLst>
          </p:cNvPr>
          <p:cNvSpPr txBox="1"/>
          <p:nvPr/>
        </p:nvSpPr>
        <p:spPr>
          <a:xfrm>
            <a:off x="4470904" y="577484"/>
            <a:ext cx="7189024" cy="5749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ar-DZ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إِدارة المؤسسات الإعلامية وِفق إدارة الجودة الشاملة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97E8581-ECA4-7F23-3020-878B1F8A011A}"/>
              </a:ext>
            </a:extLst>
          </p:cNvPr>
          <p:cNvSpPr txBox="1"/>
          <p:nvPr/>
        </p:nvSpPr>
        <p:spPr>
          <a:xfrm>
            <a:off x="3280304" y="690931"/>
            <a:ext cx="81910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DZ" sz="3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  <a:endParaRPr lang="en-US" sz="36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CBEBAD10-BA8B-0D84-6E88-F0539B3992A3}"/>
              </a:ext>
            </a:extLst>
          </p:cNvPr>
          <p:cNvSpPr/>
          <p:nvPr/>
        </p:nvSpPr>
        <p:spPr>
          <a:xfrm>
            <a:off x="2287132" y="524803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37325554-4C8E-AAC2-E07D-F47237F14FB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11" name="Encre 10">
                <a:extLst>
                  <a:ext uri="{FF2B5EF4-FFF2-40B4-BE49-F238E27FC236}">
                    <a16:creationId xmlns:a16="http://schemas.microsoft.com/office/drawing/2014/main" id="{D64884E8-E032-B948-B907-4CCBCE4652E8}"/>
                  </a:ext>
                </a:extLst>
              </p14:cNvPr>
              <p14:cNvContentPartPr/>
              <p14:nvPr/>
            </p14:nvContentPartPr>
            <p14:xfrm>
              <a:off x="7448614" y="3133080"/>
              <a:ext cx="360" cy="360"/>
            </p14:xfrm>
          </p:contentPart>
        </mc:Choice>
        <mc:Fallback xmlns="">
          <p:pic>
            <p:nvPicPr>
              <p:cNvPr id="11" name="Encre 10">
                <a:extLst>
                  <a:ext uri="{FF2B5EF4-FFF2-40B4-BE49-F238E27FC236}">
                    <a16:creationId xmlns:a16="http://schemas.microsoft.com/office/drawing/2014/main" id="{D6F3219A-D779-7F53-94A0-FC9B1EF9C4A9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7439614" y="3124440"/>
                <a:ext cx="18000" cy="18000"/>
              </a:xfrm>
              <a:prstGeom prst="rect">
                <a:avLst/>
              </a:prstGeom>
            </p:spPr>
          </p:pic>
        </mc:Fallback>
      </mc:AlternateContent>
      <p:sp>
        <p:nvSpPr>
          <p:cNvPr id="3" name="ZoneTexte 2">
            <a:extLst>
              <a:ext uri="{FF2B5EF4-FFF2-40B4-BE49-F238E27FC236}">
                <a16:creationId xmlns:a16="http://schemas.microsoft.com/office/drawing/2014/main" id="{1F491C05-0C0D-BF27-6902-A504A56B0992}"/>
              </a:ext>
            </a:extLst>
          </p:cNvPr>
          <p:cNvSpPr txBox="1"/>
          <p:nvPr/>
        </p:nvSpPr>
        <p:spPr>
          <a:xfrm>
            <a:off x="2220396" y="2100381"/>
            <a:ext cx="8971860" cy="40393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  <a:buNone/>
            </a:pP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وي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مكن تحديد أهم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المفاهيم في إدارة الجودة الشاملة في المؤسسات الإعلامية بما يلي</a:t>
            </a: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 </a:t>
            </a:r>
          </a:p>
          <a:p>
            <a:pPr marL="342900" indent="-342900" algn="just" rtl="1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ar-SA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الن</a:t>
            </a:r>
            <a:r>
              <a:rPr lang="ar-DZ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ِّ</a:t>
            </a:r>
            <a:r>
              <a:rPr lang="ar-SA" sz="2400" b="1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ظام</a:t>
            </a:r>
            <a:r>
              <a:rPr lang="ar-SA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هو مجموعة من العلاقات الم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بادلة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للخ</a:t>
            </a:r>
            <a:r>
              <a:rPr lang="ar-DZ" sz="2400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طط والسياسات والعمليات 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والأ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ساليب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والأفراد والأجهزة 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اللا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زمة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،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ل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تحقيق أهداف المؤسسة</a:t>
            </a: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  <a:p>
            <a:pPr marL="342900" indent="-342900" algn="just" rtl="1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ar-SA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العملية الإعلامية: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شم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ل السياسات والمن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اهج والمراحل والح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اجات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الذ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اتية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،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ال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تي 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ستخدم في تحقيق العمليات الإعلامية، والب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حث ب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ص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ورة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ميز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ة داخل المؤسسة وخارجها</a:t>
            </a: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endParaRPr lang="ar-DZ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 algn="just" rtl="1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ar-SA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هيكل المؤسسة: 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وي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شمل البناء الإداري والتنظيمي للمؤسسة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،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ال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ذي ي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خد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 أهداف المؤسسة ووظائفها</a:t>
            </a: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endParaRPr lang="ar-DZ" sz="2400" kern="1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 algn="just" rtl="1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ar-SA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الأساليب: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وهي مجموعة المناهج التنظيمية والأساليب الم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عرفية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،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والتكنولوجيا الم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ٌ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تعلقة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ب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ها الضرورية للو</a:t>
            </a:r>
            <a:r>
              <a:rPr lang="ar-DZ" sz="2400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ظيفة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الإعلامية</a:t>
            </a: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2" name="Parallelogram 7">
            <a:extLst>
              <a:ext uri="{FF2B5EF4-FFF2-40B4-BE49-F238E27FC236}">
                <a16:creationId xmlns:a16="http://schemas.microsoft.com/office/drawing/2014/main" id="{74EE58D6-D965-F0C4-B3EA-C7440C29A082}"/>
              </a:ext>
            </a:extLst>
          </p:cNvPr>
          <p:cNvSpPr/>
          <p:nvPr/>
        </p:nvSpPr>
        <p:spPr>
          <a:xfrm rot="16200000" flipV="1">
            <a:off x="-2338956" y="3478641"/>
            <a:ext cx="5573486" cy="2952974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68AE241-AD0B-7CE0-330A-B884895B6A53}"/>
              </a:ext>
            </a:extLst>
          </p:cNvPr>
          <p:cNvSpPr/>
          <p:nvPr/>
        </p:nvSpPr>
        <p:spPr>
          <a:xfrm>
            <a:off x="3210062" y="617697"/>
            <a:ext cx="904738" cy="80948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DZ" sz="3200" b="1" dirty="0">
                <a:ea typeface="Roboto Light" panose="02000000000000000000" pitchFamily="2" charset="0"/>
              </a:rPr>
              <a:t>05</a:t>
            </a:r>
            <a:endParaRPr lang="en-US" sz="1400" b="1" dirty="0">
              <a:ea typeface="Roboto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8406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49408"/>
    </mc:Choice>
    <mc:Fallback xmlns="">
      <p:transition advTm="249408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6DE0E8-0B69-11F8-6B4A-2644581DF7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1F2C35F9-2990-5B54-C9AF-748387F5C0FE}"/>
              </a:ext>
            </a:extLst>
          </p:cNvPr>
          <p:cNvSpPr txBox="1"/>
          <p:nvPr/>
        </p:nvSpPr>
        <p:spPr>
          <a:xfrm>
            <a:off x="4470904" y="577484"/>
            <a:ext cx="7189024" cy="5749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ar-DZ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إدارة المؤسسات الإعلامية وفق إدارة الجودة الشاملة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C7AB9EC9-E0A4-2D34-7777-3C40B6BB3C48}"/>
              </a:ext>
            </a:extLst>
          </p:cNvPr>
          <p:cNvSpPr/>
          <p:nvPr/>
        </p:nvSpPr>
        <p:spPr>
          <a:xfrm>
            <a:off x="2287132" y="524803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14CDB9E5-8629-610E-331F-64D28859013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11" name="Encre 10">
                <a:extLst>
                  <a:ext uri="{FF2B5EF4-FFF2-40B4-BE49-F238E27FC236}">
                    <a16:creationId xmlns:a16="http://schemas.microsoft.com/office/drawing/2014/main" id="{7484BC7F-60B9-D95E-0F05-94859B3228AB}"/>
                  </a:ext>
                </a:extLst>
              </p14:cNvPr>
              <p14:cNvContentPartPr/>
              <p14:nvPr/>
            </p14:nvContentPartPr>
            <p14:xfrm>
              <a:off x="7448614" y="3133080"/>
              <a:ext cx="360" cy="360"/>
            </p14:xfrm>
          </p:contentPart>
        </mc:Choice>
        <mc:Fallback xmlns="">
          <p:pic>
            <p:nvPicPr>
              <p:cNvPr id="11" name="Encre 10">
                <a:extLst>
                  <a:ext uri="{FF2B5EF4-FFF2-40B4-BE49-F238E27FC236}">
                    <a16:creationId xmlns:a16="http://schemas.microsoft.com/office/drawing/2014/main" id="{D6F3219A-D779-7F53-94A0-FC9B1EF9C4A9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7439614" y="3124440"/>
                <a:ext cx="18000" cy="18000"/>
              </a:xfrm>
              <a:prstGeom prst="rect">
                <a:avLst/>
              </a:prstGeom>
            </p:spPr>
          </p:pic>
        </mc:Fallback>
      </mc:AlternateContent>
      <p:sp>
        <p:nvSpPr>
          <p:cNvPr id="3" name="ZoneTexte 2">
            <a:extLst>
              <a:ext uri="{FF2B5EF4-FFF2-40B4-BE49-F238E27FC236}">
                <a16:creationId xmlns:a16="http://schemas.microsoft.com/office/drawing/2014/main" id="{F6AC8D7C-C57B-EB28-D60A-CF883FC745E3}"/>
              </a:ext>
            </a:extLst>
          </p:cNvPr>
          <p:cNvSpPr txBox="1"/>
          <p:nvPr/>
        </p:nvSpPr>
        <p:spPr>
          <a:xfrm>
            <a:off x="2615184" y="1652007"/>
            <a:ext cx="8924544" cy="45371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  <a:buNone/>
            </a:pP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بي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ن 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َّ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 سبق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ْ،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أن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إ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دارة الجودة الشاملة هي ع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بارة عن ثقافة جديدة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،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ي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ج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ب أن 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تب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ناها المؤسسات الإعلامية وهي 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هتم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بالعناصر التالية</a:t>
            </a: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</a:t>
            </a:r>
          </a:p>
          <a:p>
            <a:pPr algn="just" rtl="1">
              <a:lnSpc>
                <a:spcPct val="107000"/>
              </a:lnSpc>
              <a:spcAft>
                <a:spcPts val="800"/>
              </a:spcAft>
              <a:buNone/>
            </a:pP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</a:t>
            </a: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ركيز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على الص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حفيين والم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ستفيدين و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إِ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حتياجاتهم</a:t>
            </a: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.</a:t>
            </a:r>
          </a:p>
          <a:p>
            <a:pPr algn="just" rtl="1">
              <a:lnSpc>
                <a:spcPct val="107000"/>
              </a:lnSpc>
              <a:spcAft>
                <a:spcPts val="800"/>
              </a:spcAft>
              <a:buNone/>
            </a:pP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</a:t>
            </a: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ar-DZ" sz="2400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إِ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عتبار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الجودة ج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زء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ر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ئيسي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ن إ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ستراتيجية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المؤسسة</a:t>
            </a: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- 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ركيز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على 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شاركة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العاملين والم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ديرين، 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ق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ْ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وية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الطاقات والإمكانات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،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ل</a:t>
            </a:r>
            <a:r>
              <a:rPr lang="ar-DZ" sz="2400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تنفيذ 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عد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ل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 الجودة العالية</a:t>
            </a: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  <a:p>
            <a:pPr algn="just" rtl="1">
              <a:lnSpc>
                <a:spcPct val="107000"/>
              </a:lnSpc>
              <a:spcAft>
                <a:spcPts val="800"/>
              </a:spcAft>
              <a:buNone/>
            </a:pP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ركيز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على ال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إِ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ستمرارية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في التحسين</a:t>
            </a: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</a:p>
          <a:p>
            <a:pPr algn="just" rtl="1">
              <a:lnSpc>
                <a:spcPct val="107000"/>
              </a:lnSpc>
              <a:spcAft>
                <a:spcPts val="800"/>
              </a:spcAft>
              <a:buNone/>
            </a:pP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</a:t>
            </a: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ar-DZ" sz="2400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إِ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عتبار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كل فرد في 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المؤس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سة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ؤُ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ولا عن الجودة.</a:t>
            </a:r>
            <a:endParaRPr lang="fr-FR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  <a:buNone/>
            </a:pP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</a:t>
            </a:r>
            <a:r>
              <a:rPr lang="fr-FR" sz="24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ش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مولية العمليات والأنشطة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،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ال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تي 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طو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ر 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غير ث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قافة المؤسسة الإعلامية</a:t>
            </a:r>
            <a:r>
              <a:rPr lang="ar-DZ" sz="2400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،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ل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رك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ز على جميع جوانب الجودة عبر عناصرها المختلفة وهي: الم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صادر، الم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د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ْ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خلات، الت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شغيل، الم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خ</a:t>
            </a:r>
            <a:r>
              <a:rPr lang="ar-DZ" sz="2400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ْ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رجات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، ال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إِ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ستخدامات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والم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قارنات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الرقابية، البيئة، والقيادة . </a:t>
            </a:r>
            <a:endParaRPr lang="fr-FR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" name="Parallelogram 7">
            <a:extLst>
              <a:ext uri="{FF2B5EF4-FFF2-40B4-BE49-F238E27FC236}">
                <a16:creationId xmlns:a16="http://schemas.microsoft.com/office/drawing/2014/main" id="{267618AA-6864-DE85-DDE9-DE9BF73619EB}"/>
              </a:ext>
            </a:extLst>
          </p:cNvPr>
          <p:cNvSpPr/>
          <p:nvPr/>
        </p:nvSpPr>
        <p:spPr>
          <a:xfrm rot="16200000" flipV="1">
            <a:off x="-2338956" y="3478641"/>
            <a:ext cx="5573486" cy="2952974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BF6F35B-4503-72FD-187C-837EE4DA6D60}"/>
              </a:ext>
            </a:extLst>
          </p:cNvPr>
          <p:cNvSpPr/>
          <p:nvPr/>
        </p:nvSpPr>
        <p:spPr>
          <a:xfrm>
            <a:off x="3210062" y="617697"/>
            <a:ext cx="904738" cy="80948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DZ" sz="3200" b="1" dirty="0">
                <a:ea typeface="Roboto Light" panose="02000000000000000000" pitchFamily="2" charset="0"/>
              </a:rPr>
              <a:t>05</a:t>
            </a:r>
            <a:endParaRPr lang="en-US" sz="1400" b="1" dirty="0">
              <a:ea typeface="Roboto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7211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49408"/>
    </mc:Choice>
    <mc:Fallback xmlns="">
      <p:transition advTm="249408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A331A2-BCF1-46F3-033B-79308344E3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8F90832D-D9CA-9974-A59C-ACCB8BFA71C8}"/>
              </a:ext>
            </a:extLst>
          </p:cNvPr>
          <p:cNvSpPr txBox="1"/>
          <p:nvPr/>
        </p:nvSpPr>
        <p:spPr>
          <a:xfrm>
            <a:off x="4470904" y="577484"/>
            <a:ext cx="7189024" cy="5749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ar-DZ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إدارة المؤسسات الإعلامية وفق إدارة الجودة الشاملة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870843D3-60FD-0B17-AE96-29658A40B6B1}"/>
              </a:ext>
            </a:extLst>
          </p:cNvPr>
          <p:cNvSpPr/>
          <p:nvPr/>
        </p:nvSpPr>
        <p:spPr>
          <a:xfrm>
            <a:off x="2287132" y="524803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489C0123-ADCC-7809-04F1-10EFB7D3DBD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11" name="Encre 10">
                <a:extLst>
                  <a:ext uri="{FF2B5EF4-FFF2-40B4-BE49-F238E27FC236}">
                    <a16:creationId xmlns:a16="http://schemas.microsoft.com/office/drawing/2014/main" id="{B2441918-5E2F-E7C1-913B-DCD3119A06DF}"/>
                  </a:ext>
                </a:extLst>
              </p14:cNvPr>
              <p14:cNvContentPartPr/>
              <p14:nvPr/>
            </p14:nvContentPartPr>
            <p14:xfrm>
              <a:off x="7448614" y="3133080"/>
              <a:ext cx="360" cy="360"/>
            </p14:xfrm>
          </p:contentPart>
        </mc:Choice>
        <mc:Fallback xmlns="">
          <p:pic>
            <p:nvPicPr>
              <p:cNvPr id="11" name="Encre 10">
                <a:extLst>
                  <a:ext uri="{FF2B5EF4-FFF2-40B4-BE49-F238E27FC236}">
                    <a16:creationId xmlns:a16="http://schemas.microsoft.com/office/drawing/2014/main" id="{D6F3219A-D779-7F53-94A0-FC9B1EF9C4A9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7439614" y="3124440"/>
                <a:ext cx="18000" cy="18000"/>
              </a:xfrm>
              <a:prstGeom prst="rect">
                <a:avLst/>
              </a:prstGeom>
            </p:spPr>
          </p:pic>
        </mc:Fallback>
      </mc:AlternateContent>
      <p:sp>
        <p:nvSpPr>
          <p:cNvPr id="3" name="ZoneTexte 2">
            <a:extLst>
              <a:ext uri="{FF2B5EF4-FFF2-40B4-BE49-F238E27FC236}">
                <a16:creationId xmlns:a16="http://schemas.microsoft.com/office/drawing/2014/main" id="{E06BAD76-192F-0D87-DF12-25B5E980676C}"/>
              </a:ext>
            </a:extLst>
          </p:cNvPr>
          <p:cNvSpPr txBox="1"/>
          <p:nvPr/>
        </p:nvSpPr>
        <p:spPr>
          <a:xfrm>
            <a:off x="1181862" y="2142890"/>
            <a:ext cx="6094476" cy="40241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  <a:buNone/>
            </a:pP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 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وه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نا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ي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مكن الن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ظر إلى إدارة الجودة الشاملة على أن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ها ن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ظام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من خلاله تفاعل الم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د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ْ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خلات وهي الأفراد والأساليب والس</a:t>
            </a:r>
            <a:r>
              <a:rPr lang="ar-DZ" sz="2400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ياسات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والأجهزة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،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ل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حقيق مستوى عال</a:t>
            </a:r>
            <a:r>
              <a:rPr lang="ar-DZ" sz="2400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ٍ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من الجودة، حيث يقوم العاملون بال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إِ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شتراك بصورة ف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اعلة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في العملية الإعلامية، والت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ركيز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على الت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حسين الم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ستمر ل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ج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ودة الم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خ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ْ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رجات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لإ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ْ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رضاء المستفيدين، وحسب هذا التعريف فإن 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د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ْ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خلات النظام الإعلامي 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تكون من المواد الإعلامية والمستلزمات المادية والأفراد (الصحفيين، العاملين، هيئة التحرير، الإدارة)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،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وال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تي 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تحويلها من خلال العملية الإعلامية إلى مجموعة من الم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خ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ْ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رجات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ال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 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ث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ل في المادة الإعلامية النهائية</a:t>
            </a: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D9177851-E7F3-224D-26FC-A39DF36E95A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3448" y="1533065"/>
            <a:ext cx="4461778" cy="474745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F20CC354-6199-EA93-2973-BD31EB6AB599}"/>
              </a:ext>
            </a:extLst>
          </p:cNvPr>
          <p:cNvSpPr/>
          <p:nvPr/>
        </p:nvSpPr>
        <p:spPr>
          <a:xfrm>
            <a:off x="3210062" y="617697"/>
            <a:ext cx="904738" cy="80948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DZ" sz="3200" b="1" dirty="0">
                <a:ea typeface="Roboto Light" panose="02000000000000000000" pitchFamily="2" charset="0"/>
              </a:rPr>
              <a:t>05</a:t>
            </a:r>
            <a:endParaRPr lang="en-US" sz="1400" b="1" dirty="0">
              <a:ea typeface="Roboto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324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49408"/>
    </mc:Choice>
    <mc:Fallback xmlns="">
      <p:transition advTm="249408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645595-8E16-4C9B-FB7A-50379A196D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87413426-D1AD-F7FD-EF36-14A94F496EBC}"/>
              </a:ext>
            </a:extLst>
          </p:cNvPr>
          <p:cNvSpPr txBox="1"/>
          <p:nvPr/>
        </p:nvSpPr>
        <p:spPr>
          <a:xfrm>
            <a:off x="4099404" y="787062"/>
            <a:ext cx="7189024" cy="5749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ar-DZ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إدارة المؤسسات الإعلامية وفق إدارة الجودة الشاملة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1D12D9FA-832C-09C7-6A19-404AE17EEF81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2FAF0E5A-FD41-E75A-4FE6-A291EB31945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11" name="Encre 10">
                <a:extLst>
                  <a:ext uri="{FF2B5EF4-FFF2-40B4-BE49-F238E27FC236}">
                    <a16:creationId xmlns:a16="http://schemas.microsoft.com/office/drawing/2014/main" id="{5534BC19-BE18-81B8-EEF3-2BC5577A5728}"/>
                  </a:ext>
                </a:extLst>
              </p14:cNvPr>
              <p14:cNvContentPartPr/>
              <p14:nvPr/>
            </p14:nvContentPartPr>
            <p14:xfrm>
              <a:off x="7448614" y="3133080"/>
              <a:ext cx="360" cy="360"/>
            </p14:xfrm>
          </p:contentPart>
        </mc:Choice>
        <mc:Fallback xmlns="">
          <p:pic>
            <p:nvPicPr>
              <p:cNvPr id="11" name="Encre 10">
                <a:extLst>
                  <a:ext uri="{FF2B5EF4-FFF2-40B4-BE49-F238E27FC236}">
                    <a16:creationId xmlns:a16="http://schemas.microsoft.com/office/drawing/2014/main" id="{D6F3219A-D779-7F53-94A0-FC9B1EF9C4A9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7439614" y="3124440"/>
                <a:ext cx="18000" cy="18000"/>
              </a:xfrm>
              <a:prstGeom prst="rect">
                <a:avLst/>
              </a:prstGeom>
            </p:spPr>
          </p:pic>
        </mc:Fallback>
      </mc:AlternateContent>
      <p:sp>
        <p:nvSpPr>
          <p:cNvPr id="13" name="Rectangle: Rounded Corners 24">
            <a:extLst>
              <a:ext uri="{FF2B5EF4-FFF2-40B4-BE49-F238E27FC236}">
                <a16:creationId xmlns:a16="http://schemas.microsoft.com/office/drawing/2014/main" id="{91B4D0CA-B561-8E60-41C7-A5066DE219A2}"/>
              </a:ext>
            </a:extLst>
          </p:cNvPr>
          <p:cNvSpPr/>
          <p:nvPr/>
        </p:nvSpPr>
        <p:spPr>
          <a:xfrm>
            <a:off x="2033862" y="2164349"/>
            <a:ext cx="8825027" cy="319055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rtl="1"/>
            <a:r>
              <a:rPr lang="ar-SA" b="1"/>
              <a:t>الشكل </a:t>
            </a:r>
            <a:endParaRPr lang="fr-FR"/>
          </a:p>
        </p:txBody>
      </p:sp>
      <p:sp>
        <p:nvSpPr>
          <p:cNvPr id="6" name="Cadre 5">
            <a:extLst>
              <a:ext uri="{FF2B5EF4-FFF2-40B4-BE49-F238E27FC236}">
                <a16:creationId xmlns:a16="http://schemas.microsoft.com/office/drawing/2014/main" id="{0803509A-DEC5-B7E7-55D6-8DC54ED25D61}"/>
              </a:ext>
            </a:extLst>
          </p:cNvPr>
          <p:cNvSpPr/>
          <p:nvPr/>
        </p:nvSpPr>
        <p:spPr>
          <a:xfrm>
            <a:off x="8156198" y="2609636"/>
            <a:ext cx="2382347" cy="2054111"/>
          </a:xfrm>
          <a:prstGeom prst="fram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Cadre 6">
            <a:extLst>
              <a:ext uri="{FF2B5EF4-FFF2-40B4-BE49-F238E27FC236}">
                <a16:creationId xmlns:a16="http://schemas.microsoft.com/office/drawing/2014/main" id="{7F3F7F7B-83B6-189B-EB04-B385F1032C07}"/>
              </a:ext>
            </a:extLst>
          </p:cNvPr>
          <p:cNvSpPr/>
          <p:nvPr/>
        </p:nvSpPr>
        <p:spPr>
          <a:xfrm>
            <a:off x="2234876" y="2609636"/>
            <a:ext cx="2438078" cy="2156854"/>
          </a:xfrm>
          <a:prstGeom prst="fram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9" name="Cadre 8">
            <a:extLst>
              <a:ext uri="{FF2B5EF4-FFF2-40B4-BE49-F238E27FC236}">
                <a16:creationId xmlns:a16="http://schemas.microsoft.com/office/drawing/2014/main" id="{7F038151-7986-45DA-C1BF-790EC494502D}"/>
              </a:ext>
            </a:extLst>
          </p:cNvPr>
          <p:cNvSpPr/>
          <p:nvPr/>
        </p:nvSpPr>
        <p:spPr>
          <a:xfrm>
            <a:off x="5310104" y="2506893"/>
            <a:ext cx="2272544" cy="1130159"/>
          </a:xfrm>
          <a:prstGeom prst="fram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10" name="Cadre 9">
            <a:extLst>
              <a:ext uri="{FF2B5EF4-FFF2-40B4-BE49-F238E27FC236}">
                <a16:creationId xmlns:a16="http://schemas.microsoft.com/office/drawing/2014/main" id="{8650DDEE-7EE2-AEBD-F178-9EBC9D5F852E}"/>
              </a:ext>
            </a:extLst>
          </p:cNvPr>
          <p:cNvSpPr/>
          <p:nvPr/>
        </p:nvSpPr>
        <p:spPr>
          <a:xfrm>
            <a:off x="5310104" y="3759627"/>
            <a:ext cx="2272544" cy="1130159"/>
          </a:xfrm>
          <a:prstGeom prst="fram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16" name="ZoneTexte 15">
            <a:extLst>
              <a:ext uri="{FF2B5EF4-FFF2-40B4-BE49-F238E27FC236}">
                <a16:creationId xmlns:a16="http://schemas.microsoft.com/office/drawing/2014/main" id="{C014BED5-E11A-9DFA-C904-56CDB2ED307F}"/>
              </a:ext>
            </a:extLst>
          </p:cNvPr>
          <p:cNvSpPr txBox="1"/>
          <p:nvPr/>
        </p:nvSpPr>
        <p:spPr>
          <a:xfrm>
            <a:off x="8527091" y="2888890"/>
            <a:ext cx="1868540" cy="149560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>
              <a:lnSpc>
                <a:spcPct val="107000"/>
              </a:lnSpc>
              <a:spcAft>
                <a:spcPts val="800"/>
              </a:spcAft>
              <a:buNone/>
            </a:pPr>
            <a:r>
              <a:rPr lang="ar-EG" sz="2000" b="1" dirty="0"/>
              <a:t>المدخلات:</a:t>
            </a:r>
            <a:endParaRPr lang="ar-DZ" sz="2000" b="1" dirty="0"/>
          </a:p>
          <a:p>
            <a:pPr algn="ctr" rtl="1">
              <a:lnSpc>
                <a:spcPct val="107000"/>
              </a:lnSpc>
              <a:spcAft>
                <a:spcPts val="800"/>
              </a:spcAft>
              <a:buNone/>
            </a:pPr>
            <a:r>
              <a:rPr lang="ar-EG" sz="2000" b="1" dirty="0"/>
              <a:t> أعضاء هيئة التحرير، الصحفيين، العاملين</a:t>
            </a:r>
            <a:endParaRPr lang="fr-FR" sz="2000" b="1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0" name="ZoneTexte 19">
            <a:extLst>
              <a:ext uri="{FF2B5EF4-FFF2-40B4-BE49-F238E27FC236}">
                <a16:creationId xmlns:a16="http://schemas.microsoft.com/office/drawing/2014/main" id="{AD1D7DA4-4BED-1E3E-04FA-8D392FA51068}"/>
              </a:ext>
            </a:extLst>
          </p:cNvPr>
          <p:cNvSpPr txBox="1"/>
          <p:nvPr/>
        </p:nvSpPr>
        <p:spPr>
          <a:xfrm>
            <a:off x="2626179" y="3026342"/>
            <a:ext cx="1473225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EG" sz="2000" b="1" dirty="0"/>
              <a:t>المخرجات:</a:t>
            </a:r>
            <a:endParaRPr lang="ar-DZ" sz="2000" b="1" dirty="0"/>
          </a:p>
          <a:p>
            <a:pPr algn="ctr"/>
            <a:r>
              <a:rPr lang="ar-EG" sz="2000" b="1" dirty="0"/>
              <a:t>الخدمات، المادة الإعلامية</a:t>
            </a:r>
            <a:endParaRPr lang="fr-FR" sz="2000" b="1" dirty="0"/>
          </a:p>
        </p:txBody>
      </p:sp>
      <p:sp>
        <p:nvSpPr>
          <p:cNvPr id="22" name="ZoneTexte 21">
            <a:extLst>
              <a:ext uri="{FF2B5EF4-FFF2-40B4-BE49-F238E27FC236}">
                <a16:creationId xmlns:a16="http://schemas.microsoft.com/office/drawing/2014/main" id="{DD346BCB-BD9E-566A-2C46-A9896B997F86}"/>
              </a:ext>
            </a:extLst>
          </p:cNvPr>
          <p:cNvSpPr txBox="1"/>
          <p:nvPr/>
        </p:nvSpPr>
        <p:spPr>
          <a:xfrm>
            <a:off x="5310105" y="2824091"/>
            <a:ext cx="383646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ar-EG" sz="2800" b="1" dirty="0">
                <a:solidFill>
                  <a:schemeClr val="accent1"/>
                </a:solidFill>
              </a:rPr>
              <a:t>العملية الإعلامية</a:t>
            </a:r>
            <a:r>
              <a:rPr lang="ar-DZ" sz="2800" b="1" dirty="0">
                <a:solidFill>
                  <a:schemeClr val="accent1"/>
                </a:solidFill>
              </a:rPr>
              <a:t> </a:t>
            </a:r>
            <a:endParaRPr lang="fr-FR" sz="2800" b="1" dirty="0">
              <a:solidFill>
                <a:schemeClr val="accent1"/>
              </a:solidFill>
            </a:endParaRPr>
          </a:p>
        </p:txBody>
      </p:sp>
      <p:sp>
        <p:nvSpPr>
          <p:cNvPr id="25" name="ZoneTexte 24">
            <a:extLst>
              <a:ext uri="{FF2B5EF4-FFF2-40B4-BE49-F238E27FC236}">
                <a16:creationId xmlns:a16="http://schemas.microsoft.com/office/drawing/2014/main" id="{B825E2DE-E9E4-F7E4-0BC9-F75B2A7EDFC8}"/>
              </a:ext>
            </a:extLst>
          </p:cNvPr>
          <p:cNvSpPr txBox="1"/>
          <p:nvPr/>
        </p:nvSpPr>
        <p:spPr>
          <a:xfrm>
            <a:off x="5884636" y="4084795"/>
            <a:ext cx="609771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ar-EG" sz="2800" b="1" dirty="0">
                <a:solidFill>
                  <a:schemeClr val="accent1"/>
                </a:solidFill>
              </a:rPr>
              <a:t>التغذية</a:t>
            </a:r>
            <a:r>
              <a:rPr lang="ar-EG" b="1" dirty="0">
                <a:solidFill>
                  <a:schemeClr val="accent1"/>
                </a:solidFill>
              </a:rPr>
              <a:t> </a:t>
            </a:r>
            <a:endParaRPr lang="fr-FR" b="1" dirty="0">
              <a:solidFill>
                <a:schemeClr val="accent1"/>
              </a:solidFill>
            </a:endParaRPr>
          </a:p>
        </p:txBody>
      </p:sp>
      <p:sp>
        <p:nvSpPr>
          <p:cNvPr id="26" name="Flèche : angle droit 25">
            <a:extLst>
              <a:ext uri="{FF2B5EF4-FFF2-40B4-BE49-F238E27FC236}">
                <a16:creationId xmlns:a16="http://schemas.microsoft.com/office/drawing/2014/main" id="{5FB2C12C-C50B-530E-1B10-0C05A8A3C0A7}"/>
              </a:ext>
            </a:extLst>
          </p:cNvPr>
          <p:cNvSpPr/>
          <p:nvPr/>
        </p:nvSpPr>
        <p:spPr>
          <a:xfrm>
            <a:off x="6544638" y="4766490"/>
            <a:ext cx="2928135" cy="354926"/>
          </a:xfrm>
          <a:prstGeom prst="bentUp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8" name="Flèche : virage 27">
            <a:extLst>
              <a:ext uri="{FF2B5EF4-FFF2-40B4-BE49-F238E27FC236}">
                <a16:creationId xmlns:a16="http://schemas.microsoft.com/office/drawing/2014/main" id="{388D72F2-B062-12C9-A1E4-ED122D6DF7F1}"/>
              </a:ext>
            </a:extLst>
          </p:cNvPr>
          <p:cNvSpPr/>
          <p:nvPr/>
        </p:nvSpPr>
        <p:spPr>
          <a:xfrm rot="16200000">
            <a:off x="4790939" y="3369667"/>
            <a:ext cx="354926" cy="3152472"/>
          </a:xfrm>
          <a:prstGeom prst="ben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31" name="ZoneTexte 30">
            <a:extLst>
              <a:ext uri="{FF2B5EF4-FFF2-40B4-BE49-F238E27FC236}">
                <a16:creationId xmlns:a16="http://schemas.microsoft.com/office/drawing/2014/main" id="{8CFDA6FD-84A6-5F75-2566-786617D7B4AA}"/>
              </a:ext>
            </a:extLst>
          </p:cNvPr>
          <p:cNvSpPr txBox="1"/>
          <p:nvPr/>
        </p:nvSpPr>
        <p:spPr>
          <a:xfrm>
            <a:off x="3280304" y="5730118"/>
            <a:ext cx="609447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ar-DZ" sz="2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الشكل 2 : يوضح العملية الإعلامية في </a:t>
            </a:r>
            <a:r>
              <a:rPr lang="ar-SA" sz="2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إدارة الجودة الشاملة </a:t>
            </a:r>
            <a:endParaRPr lang="fr-FR" sz="2000" b="1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4692310-48CF-6CA7-9AD5-37DE1847FD32}"/>
              </a:ext>
            </a:extLst>
          </p:cNvPr>
          <p:cNvSpPr/>
          <p:nvPr/>
        </p:nvSpPr>
        <p:spPr>
          <a:xfrm>
            <a:off x="3210062" y="617697"/>
            <a:ext cx="904738" cy="80948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DZ" sz="3200" b="1" dirty="0">
                <a:ea typeface="Roboto Light" panose="02000000000000000000" pitchFamily="2" charset="0"/>
              </a:rPr>
              <a:t>05</a:t>
            </a:r>
            <a:endParaRPr lang="en-US" sz="1400" b="1" dirty="0">
              <a:ea typeface="Roboto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3602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49408"/>
    </mc:Choice>
    <mc:Fallback xmlns="">
      <p:transition advTm="249408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F64045-9963-8662-99F3-276443BBE2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4606B3E8-0A12-9414-857D-3D974509CAAD}"/>
              </a:ext>
            </a:extLst>
          </p:cNvPr>
          <p:cNvSpPr txBox="1"/>
          <p:nvPr/>
        </p:nvSpPr>
        <p:spPr>
          <a:xfrm>
            <a:off x="4470904" y="577484"/>
            <a:ext cx="7189024" cy="5749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ar-DZ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إدارة المؤسسات الإعلامية وفق إدارة الجودة الشاملة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4738B028-E5AA-AE93-1EFD-26E04F576509}"/>
              </a:ext>
            </a:extLst>
          </p:cNvPr>
          <p:cNvSpPr txBox="1"/>
          <p:nvPr/>
        </p:nvSpPr>
        <p:spPr>
          <a:xfrm>
            <a:off x="3280304" y="690931"/>
            <a:ext cx="81910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DZ" sz="3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  <a:endParaRPr lang="en-US" sz="36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0EE39D-7996-A2B3-6E80-B89906D252D1}"/>
              </a:ext>
            </a:extLst>
          </p:cNvPr>
          <p:cNvSpPr/>
          <p:nvPr/>
        </p:nvSpPr>
        <p:spPr>
          <a:xfrm>
            <a:off x="2287132" y="524803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572603BE-F2ED-D0DE-8622-2FE27801980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11" name="Encre 10">
                <a:extLst>
                  <a:ext uri="{FF2B5EF4-FFF2-40B4-BE49-F238E27FC236}">
                    <a16:creationId xmlns:a16="http://schemas.microsoft.com/office/drawing/2014/main" id="{B74DC9AA-F99B-DC9E-01CE-8580FBDB7FD5}"/>
                  </a:ext>
                </a:extLst>
              </p14:cNvPr>
              <p14:cNvContentPartPr/>
              <p14:nvPr/>
            </p14:nvContentPartPr>
            <p14:xfrm>
              <a:off x="7448614" y="3133080"/>
              <a:ext cx="360" cy="360"/>
            </p14:xfrm>
          </p:contentPart>
        </mc:Choice>
        <mc:Fallback xmlns="">
          <p:pic>
            <p:nvPicPr>
              <p:cNvPr id="11" name="Encre 10">
                <a:extLst>
                  <a:ext uri="{FF2B5EF4-FFF2-40B4-BE49-F238E27FC236}">
                    <a16:creationId xmlns:a16="http://schemas.microsoft.com/office/drawing/2014/main" id="{D6F3219A-D779-7F53-94A0-FC9B1EF9C4A9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7439614" y="3124440"/>
                <a:ext cx="18000" cy="18000"/>
              </a:xfrm>
              <a:prstGeom prst="rect">
                <a:avLst/>
              </a:prstGeom>
            </p:spPr>
          </p:pic>
        </mc:Fallback>
      </mc:AlternateContent>
      <p:sp>
        <p:nvSpPr>
          <p:cNvPr id="3" name="ZoneTexte 2">
            <a:extLst>
              <a:ext uri="{FF2B5EF4-FFF2-40B4-BE49-F238E27FC236}">
                <a16:creationId xmlns:a16="http://schemas.microsoft.com/office/drawing/2014/main" id="{E28A5135-233B-76A1-0458-EE6FF8F8CC8B}"/>
              </a:ext>
            </a:extLst>
          </p:cNvPr>
          <p:cNvSpPr txBox="1"/>
          <p:nvPr/>
        </p:nvSpPr>
        <p:spPr>
          <a:xfrm>
            <a:off x="1333001" y="1815758"/>
            <a:ext cx="9738360" cy="47271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  <a:buNone/>
            </a:pPr>
            <a:r>
              <a:rPr lang="ar-DZ" sz="2400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جب على المؤسسات الإعلامية أن 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عمل على الت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حقق من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ْ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أن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حاجات الم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ستفيدين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،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قد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ْ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َّ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لب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يتها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أو 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جاو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ز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ها من خلال عمليات الت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صميم 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للن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ِّ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ظام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الإعلامي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،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وعملية الإعلام في ذاتها، ول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حقيق هذا الهدف ي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ج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ب على المؤسسات الإعلامية الت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ركيز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على الأمور التالية</a:t>
            </a: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 </a:t>
            </a:r>
            <a:endParaRPr lang="ar-DZ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  <a:buNone/>
            </a:pP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الف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هم الك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امل لحاجات المستفيدين على الم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ْ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وي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ْ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ن القريب والبعيد، وذلك من خلال 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إِ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ستخدام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الت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غذ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ية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الر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اج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عة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وتوظيف جميع المعلومات الم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ٌ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علقة بحاجات المستفيدين وإدارتها</a:t>
            </a: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  <a:p>
            <a:pPr algn="just" rtl="1">
              <a:lnSpc>
                <a:spcPct val="107000"/>
              </a:lnSpc>
              <a:spcAft>
                <a:spcPts val="800"/>
              </a:spcAft>
              <a:buNone/>
            </a:pP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ر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بط كل من حاجات المستفيدين مع ع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مليات 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صميم العملية الإعلامية في المؤسسة </a:t>
            </a: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ض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رورة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إ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يجاد ن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ظام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تعاون فع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 بين المؤسسة والمستفيدين، ي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مك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ن من خلاله 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باد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ل الخبرات والعمل على ح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ل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المشكلات ال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تي ي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واجهها هؤلاء المستفيدين</a:t>
            </a: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  <a:p>
            <a:pPr algn="just" rtl="1">
              <a:lnSpc>
                <a:spcPct val="107000"/>
              </a:lnSpc>
              <a:spcAft>
                <a:spcPts val="800"/>
              </a:spcAft>
              <a:buNone/>
            </a:pP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ضرورة قيام المؤسسة ب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ق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ياس ر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ض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 المستفيدين عن أ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دائها، وإمكانية 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قارنة هذه النتائج مع نتائج مؤسسات أخرى وطنية، أو من خارج البلد، و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إِ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ستخدام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هذه النتائج والمعلومات في 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قييم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وتحسين العملية الإعلامية داخل المؤسسة</a:t>
            </a: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0E4CB7E-D4EB-2918-4300-2CB6AF16342F}"/>
              </a:ext>
            </a:extLst>
          </p:cNvPr>
          <p:cNvSpPr/>
          <p:nvPr/>
        </p:nvSpPr>
        <p:spPr>
          <a:xfrm>
            <a:off x="3210062" y="617697"/>
            <a:ext cx="904738" cy="80948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DZ" sz="3200" b="1" dirty="0">
                <a:ea typeface="Roboto Light" panose="02000000000000000000" pitchFamily="2" charset="0"/>
              </a:rPr>
              <a:t>05</a:t>
            </a:r>
            <a:endParaRPr lang="en-US" sz="1400" b="1" dirty="0">
              <a:ea typeface="Roboto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7743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49408"/>
    </mc:Choice>
    <mc:Fallback xmlns="">
      <p:transition advTm="249408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CE9BD6-455F-D149-9D05-2A604A76C1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C0AA826D-6498-4317-CB5D-066245F64F2B}"/>
              </a:ext>
            </a:extLst>
          </p:cNvPr>
          <p:cNvSpPr txBox="1"/>
          <p:nvPr/>
        </p:nvSpPr>
        <p:spPr>
          <a:xfrm>
            <a:off x="4470904" y="577484"/>
            <a:ext cx="7189024" cy="5749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ar-DZ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إدارة المؤسسات الإعلامية وفق إدارة الجودة الشاملة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69823564-5274-8D16-F4EE-6933A62E9AB7}"/>
              </a:ext>
            </a:extLst>
          </p:cNvPr>
          <p:cNvSpPr/>
          <p:nvPr/>
        </p:nvSpPr>
        <p:spPr>
          <a:xfrm>
            <a:off x="2287132" y="524803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C9B90E67-BB59-0A52-0075-CF349E7E947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11" name="Encre 10">
                <a:extLst>
                  <a:ext uri="{FF2B5EF4-FFF2-40B4-BE49-F238E27FC236}">
                    <a16:creationId xmlns:a16="http://schemas.microsoft.com/office/drawing/2014/main" id="{4F836F97-6F2A-4202-A945-68A23B0B726C}"/>
                  </a:ext>
                </a:extLst>
              </p14:cNvPr>
              <p14:cNvContentPartPr/>
              <p14:nvPr/>
            </p14:nvContentPartPr>
            <p14:xfrm>
              <a:off x="7448614" y="3133080"/>
              <a:ext cx="360" cy="360"/>
            </p14:xfrm>
          </p:contentPart>
        </mc:Choice>
        <mc:Fallback xmlns="">
          <p:pic>
            <p:nvPicPr>
              <p:cNvPr id="11" name="Encre 10">
                <a:extLst>
                  <a:ext uri="{FF2B5EF4-FFF2-40B4-BE49-F238E27FC236}">
                    <a16:creationId xmlns:a16="http://schemas.microsoft.com/office/drawing/2014/main" id="{D6F3219A-D779-7F53-94A0-FC9B1EF9C4A9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7439614" y="3124440"/>
                <a:ext cx="18000" cy="18000"/>
              </a:xfrm>
              <a:prstGeom prst="rect">
                <a:avLst/>
              </a:prstGeom>
            </p:spPr>
          </p:pic>
        </mc:Fallback>
      </mc:AlternateContent>
      <p:sp>
        <p:nvSpPr>
          <p:cNvPr id="3" name="ZoneTexte 2">
            <a:extLst>
              <a:ext uri="{FF2B5EF4-FFF2-40B4-BE49-F238E27FC236}">
                <a16:creationId xmlns:a16="http://schemas.microsoft.com/office/drawing/2014/main" id="{443356AB-00B9-3552-3D1E-9D5D81762670}"/>
              </a:ext>
            </a:extLst>
          </p:cNvPr>
          <p:cNvSpPr txBox="1"/>
          <p:nvPr/>
        </p:nvSpPr>
        <p:spPr>
          <a:xfrm>
            <a:off x="1810512" y="1844081"/>
            <a:ext cx="9409176" cy="79767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  <a:buNone/>
            </a:pPr>
            <a:r>
              <a:rPr lang="ar-SA" sz="2400" b="1" kern="100" dirty="0">
                <a:solidFill>
                  <a:schemeClr val="accent2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2- مبررات تطبيق إدارة الجودة الشاملة في المؤسسات الإعلامية</a:t>
            </a:r>
            <a:r>
              <a:rPr lang="ar-SA" sz="2400" kern="100" dirty="0">
                <a:solidFill>
                  <a:schemeClr val="accent2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:</a:t>
            </a:r>
          </a:p>
          <a:p>
            <a:pPr algn="just">
              <a:buNone/>
            </a:pPr>
            <a:r>
              <a:rPr lang="ar-S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ع</a:t>
            </a:r>
            <a:r>
              <a:rPr lang="ar-D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ن</a:t>
            </a:r>
            <a:r>
              <a:rPr lang="ar-D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ْ</a:t>
            </a:r>
            <a:r>
              <a:rPr lang="ar-S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إدارة الجودة الشاملة قد أ</a:t>
            </a:r>
            <a:r>
              <a:rPr lang="ar-D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ثب</a:t>
            </a:r>
            <a:r>
              <a:rPr lang="ar-D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تت</a:t>
            </a:r>
            <a:r>
              <a:rPr lang="ar-S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نتائجها </a:t>
            </a:r>
            <a:r>
              <a:rPr lang="ar-SA" sz="24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الإ</a:t>
            </a:r>
            <a:r>
              <a:rPr lang="ar-D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يجابية</a:t>
            </a:r>
            <a:r>
              <a:rPr lang="ar-S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في تحقيق الم</a:t>
            </a:r>
            <a:r>
              <a:rPr lang="ar-D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ركز الت</a:t>
            </a:r>
            <a:r>
              <a:rPr lang="ar-D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ن</a:t>
            </a:r>
            <a:r>
              <a:rPr lang="ar-D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اف</a:t>
            </a:r>
            <a:r>
              <a:rPr lang="ar-D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سي لعدد من الشركات الصناعية، والمؤسسات الإعلامية لها مسؤولية مشتركة في ت</a:t>
            </a:r>
            <a:r>
              <a:rPr lang="ar-D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ع</a:t>
            </a:r>
            <a:r>
              <a:rPr lang="ar-D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ل</a:t>
            </a:r>
            <a:r>
              <a:rPr lang="ar-D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ُّ</a:t>
            </a:r>
            <a:r>
              <a:rPr lang="ar-S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 </a:t>
            </a:r>
            <a:r>
              <a:rPr lang="ar-SA" sz="24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وم</a:t>
            </a:r>
            <a:r>
              <a:rPr lang="ar-D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مارسة</a:t>
            </a:r>
            <a:r>
              <a:rPr lang="ar-S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إدارة الجودة الش</a:t>
            </a:r>
            <a:r>
              <a:rPr lang="ar-D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املة، إذ</a:t>
            </a:r>
            <a:r>
              <a:rPr lang="ar-D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ْ</a:t>
            </a:r>
            <a:r>
              <a:rPr lang="ar-S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أن</a:t>
            </a:r>
            <a:r>
              <a:rPr lang="ar-D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هذا النظام يمكن أن يساعد وي</a:t>
            </a:r>
            <a:r>
              <a:rPr lang="ar-D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ش</a:t>
            </a:r>
            <a:r>
              <a:rPr lang="ar-D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كل م</a:t>
            </a:r>
            <a:r>
              <a:rPr lang="ar-D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عظم إ</a:t>
            </a:r>
            <a:r>
              <a:rPr lang="ar-D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دارات المناطق والمؤسسات الإعلامية على إ</a:t>
            </a:r>
            <a:r>
              <a:rPr lang="ar-D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حداث عملية الت</a:t>
            </a:r>
            <a:r>
              <a:rPr lang="ar-D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غيير</a:t>
            </a:r>
            <a:r>
              <a:rPr lang="ar-S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والت</a:t>
            </a:r>
            <a:r>
              <a:rPr lang="ar-D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حديث في النظام الإعلامي، وذلك لأن</a:t>
            </a:r>
            <a:r>
              <a:rPr lang="ar-D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ن</a:t>
            </a:r>
            <a:r>
              <a:rPr lang="ar-D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ظ</a:t>
            </a:r>
            <a:r>
              <a:rPr lang="ar-D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رية الجودة الشاملة هي نظرية م</a:t>
            </a:r>
            <a:r>
              <a:rPr lang="ar-D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نظ</a:t>
            </a:r>
            <a:r>
              <a:rPr lang="ar-D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مة</a:t>
            </a:r>
            <a:r>
              <a:rPr lang="ar-S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ar-SA" sz="24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وط</a:t>
            </a:r>
            <a:r>
              <a:rPr lang="ar-D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ريقة م</a:t>
            </a:r>
            <a:r>
              <a:rPr lang="ar-D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</a:t>
            </a:r>
            <a:r>
              <a:rPr lang="ar-D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ك</a:t>
            </a:r>
            <a:r>
              <a:rPr lang="ar-D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املة الت</a:t>
            </a:r>
            <a:r>
              <a:rPr lang="ar-D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طبيق</a:t>
            </a:r>
            <a:r>
              <a:rPr lang="ar-S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، </a:t>
            </a:r>
            <a:r>
              <a:rPr lang="ar-SA" sz="24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يت</a:t>
            </a:r>
            <a:r>
              <a:rPr lang="ar-D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</a:t>
            </a:r>
            <a:r>
              <a:rPr lang="ar-D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ar-DZ" sz="24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إِ</a:t>
            </a:r>
            <a:r>
              <a:rPr lang="ar-SA" sz="24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ستخدامها</a:t>
            </a:r>
            <a:r>
              <a:rPr lang="ar-S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أو توظيفها ك</a:t>
            </a:r>
            <a:r>
              <a:rPr lang="ar-D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آلية أو نظام في أثناء عملية تحليل المعلومات و</a:t>
            </a:r>
            <a:r>
              <a:rPr lang="ar-D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إِ</a:t>
            </a:r>
            <a:r>
              <a:rPr lang="ar-S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تخاذ القرارات، كما ت</a:t>
            </a:r>
            <a:r>
              <a:rPr lang="ar-D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رك</a:t>
            </a:r>
            <a:r>
              <a:rPr lang="ar-D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ِّ</a:t>
            </a:r>
            <a:r>
              <a:rPr lang="ar-S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ز مبادئ وعناصر مفهوم إدارة الجودة الشاملة كنظرية ت</a:t>
            </a:r>
            <a:r>
              <a:rPr lang="ar-D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طبيقية</a:t>
            </a:r>
            <a:r>
              <a:rPr lang="ar-S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على أهمية تفعيل دور كل شخص في إطار النظام الإعلامي من أجل</a:t>
            </a:r>
            <a:r>
              <a:rPr lang="ar-D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</a:t>
            </a:r>
            <a:r>
              <a:rPr lang="ar-SA" sz="2400" dirty="0" err="1">
                <a:latin typeface="Calibri" panose="020F0502020204030204" pitchFamily="34" charset="0"/>
                <a:ea typeface="Calibri" panose="020F0502020204030204" pitchFamily="34" charset="0"/>
              </a:rPr>
              <a:t>التطو</a:t>
            </a:r>
            <a:r>
              <a:rPr lang="ar-DZ" sz="2400" dirty="0">
                <a:latin typeface="Calibri" panose="020F0502020204030204" pitchFamily="34" charset="0"/>
                <a:ea typeface="Calibri" panose="020F0502020204030204" pitchFamily="34" charset="0"/>
              </a:rPr>
              <a:t>ُّ</a:t>
            </a:r>
            <a:r>
              <a:rPr lang="ar-SA" sz="2400" dirty="0">
                <a:latin typeface="Calibri" panose="020F0502020204030204" pitchFamily="34" charset="0"/>
                <a:ea typeface="Calibri" panose="020F0502020204030204" pitchFamily="34" charset="0"/>
              </a:rPr>
              <a:t>ر والت</a:t>
            </a:r>
            <a:r>
              <a:rPr lang="ar-DZ" sz="2400" dirty="0">
                <a:latin typeface="Calibri" panose="020F0502020204030204" pitchFamily="34" charset="0"/>
                <a:ea typeface="Calibri" panose="020F0502020204030204" pitchFamily="34" charset="0"/>
              </a:rPr>
              <a:t>َّ</a:t>
            </a:r>
            <a:r>
              <a:rPr lang="ar-SA" sz="2400" dirty="0">
                <a:latin typeface="Calibri" panose="020F0502020204030204" pitchFamily="34" charset="0"/>
                <a:ea typeface="Calibri" panose="020F0502020204030204" pitchFamily="34" charset="0"/>
              </a:rPr>
              <a:t>حسين</a:t>
            </a:r>
            <a:endParaRPr lang="ar-DZ" sz="2400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r"/>
            <a:r>
              <a:rPr lang="ar-DZ" sz="2400" dirty="0"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ar-SA" sz="2400" dirty="0">
                <a:latin typeface="Calibri" panose="020F0502020204030204" pitchFamily="34" charset="0"/>
                <a:ea typeface="Calibri" panose="020F0502020204030204" pitchFamily="34" charset="0"/>
              </a:rPr>
              <a:t>الم</a:t>
            </a:r>
            <a:r>
              <a:rPr lang="ar-DZ" sz="2400" dirty="0">
                <a:latin typeface="Calibri" panose="020F0502020204030204" pitchFamily="34" charset="0"/>
                <a:ea typeface="Calibri" panose="020F0502020204030204" pitchFamily="34" charset="0"/>
              </a:rPr>
              <a:t>ُ</a:t>
            </a:r>
            <a:r>
              <a:rPr lang="ar-SA" sz="2400" dirty="0">
                <a:latin typeface="Calibri" panose="020F0502020204030204" pitchFamily="34" charset="0"/>
                <a:ea typeface="Calibri" panose="020F0502020204030204" pitchFamily="34" charset="0"/>
              </a:rPr>
              <a:t>ستمر</a:t>
            </a:r>
            <a:r>
              <a:rPr lang="ar-DZ" sz="2400" dirty="0">
                <a:latin typeface="Calibri" panose="020F0502020204030204" pitchFamily="34" charset="0"/>
                <a:ea typeface="Calibri" panose="020F0502020204030204" pitchFamily="34" charset="0"/>
              </a:rPr>
              <a:t> و</a:t>
            </a:r>
            <a:r>
              <a:rPr lang="ar-SA" sz="2400" dirty="0">
                <a:latin typeface="Calibri" panose="020F0502020204030204" pitchFamily="34" charset="0"/>
                <a:ea typeface="Calibri" panose="020F0502020204030204" pitchFamily="34" charset="0"/>
              </a:rPr>
              <a:t>ت</a:t>
            </a:r>
            <a:r>
              <a:rPr lang="ar-DZ" sz="2400" dirty="0">
                <a:latin typeface="Calibri" panose="020F0502020204030204" pitchFamily="34" charset="0"/>
                <a:ea typeface="Calibri" panose="020F0502020204030204" pitchFamily="34" charset="0"/>
              </a:rPr>
              <a:t>َ</a:t>
            </a:r>
            <a:r>
              <a:rPr lang="ar-SA" sz="2400" dirty="0">
                <a:latin typeface="Calibri" panose="020F0502020204030204" pitchFamily="34" charset="0"/>
                <a:ea typeface="Calibri" panose="020F0502020204030204" pitchFamily="34" charset="0"/>
              </a:rPr>
              <a:t>ك</a:t>
            </a:r>
            <a:r>
              <a:rPr lang="ar-DZ" sz="2400" dirty="0">
                <a:latin typeface="Calibri" panose="020F0502020204030204" pitchFamily="34" charset="0"/>
                <a:ea typeface="Calibri" panose="020F0502020204030204" pitchFamily="34" charset="0"/>
              </a:rPr>
              <a:t>ْ</a:t>
            </a:r>
            <a:r>
              <a:rPr lang="ar-SA" sz="2400" dirty="0">
                <a:latin typeface="Calibri" panose="020F0502020204030204" pitchFamily="34" charset="0"/>
                <a:ea typeface="Calibri" panose="020F0502020204030204" pitchFamily="34" charset="0"/>
              </a:rPr>
              <a:t>م</a:t>
            </a:r>
            <a:r>
              <a:rPr lang="ar-DZ" sz="2400" dirty="0">
                <a:latin typeface="Calibri" panose="020F0502020204030204" pitchFamily="34" charset="0"/>
                <a:ea typeface="Calibri" panose="020F0502020204030204" pitchFamily="34" charset="0"/>
              </a:rPr>
              <a:t>ُ</a:t>
            </a:r>
            <a:r>
              <a:rPr lang="ar-SA" sz="2400" dirty="0">
                <a:latin typeface="Calibri" panose="020F0502020204030204" pitchFamily="34" charset="0"/>
                <a:ea typeface="Calibri" panose="020F0502020204030204" pitchFamily="34" charset="0"/>
              </a:rPr>
              <a:t>ن أهمية ت</a:t>
            </a:r>
            <a:r>
              <a:rPr lang="ar-DZ" sz="2400" dirty="0">
                <a:latin typeface="Calibri" panose="020F0502020204030204" pitchFamily="34" charset="0"/>
                <a:ea typeface="Calibri" panose="020F0502020204030204" pitchFamily="34" charset="0"/>
              </a:rPr>
              <a:t>َ</a:t>
            </a:r>
            <a:r>
              <a:rPr lang="ar-SA" sz="2400" dirty="0" err="1">
                <a:latin typeface="Calibri" panose="020F0502020204030204" pitchFamily="34" charset="0"/>
                <a:ea typeface="Calibri" panose="020F0502020204030204" pitchFamily="34" charset="0"/>
              </a:rPr>
              <a:t>طبيق</a:t>
            </a:r>
            <a:r>
              <a:rPr lang="ar-SA" sz="2400" dirty="0">
                <a:latin typeface="Calibri" panose="020F0502020204030204" pitchFamily="34" charset="0"/>
                <a:ea typeface="Calibri" panose="020F0502020204030204" pitchFamily="34" charset="0"/>
              </a:rPr>
              <a:t> إدارة الجودة الشاملة في الضرورة الم</a:t>
            </a:r>
            <a:r>
              <a:rPr lang="ar-DZ" sz="2400" dirty="0">
                <a:latin typeface="Calibri" panose="020F0502020204030204" pitchFamily="34" charset="0"/>
                <a:ea typeface="Calibri" panose="020F0502020204030204" pitchFamily="34" charset="0"/>
              </a:rPr>
              <a:t>ُ</a:t>
            </a:r>
            <a:r>
              <a:rPr lang="ar-SA" sz="2400" dirty="0">
                <a:latin typeface="Calibri" panose="020F0502020204030204" pitchFamily="34" charset="0"/>
                <a:ea typeface="Calibri" panose="020F0502020204030204" pitchFamily="34" charset="0"/>
              </a:rPr>
              <a:t>ل</a:t>
            </a:r>
            <a:r>
              <a:rPr lang="ar-DZ" sz="2400" dirty="0">
                <a:latin typeface="Calibri" panose="020F0502020204030204" pitchFamily="34" charset="0"/>
                <a:ea typeface="Calibri" panose="020F0502020204030204" pitchFamily="34" charset="0"/>
              </a:rPr>
              <a:t>ِ</a:t>
            </a:r>
            <a:r>
              <a:rPr lang="ar-SA" sz="2400" dirty="0">
                <a:latin typeface="Calibri" panose="020F0502020204030204" pitchFamily="34" charset="0"/>
                <a:ea typeface="Calibri" panose="020F0502020204030204" pitchFamily="34" charset="0"/>
              </a:rPr>
              <a:t>ح</a:t>
            </a:r>
            <a:r>
              <a:rPr lang="ar-DZ" sz="2400" dirty="0">
                <a:latin typeface="Calibri" panose="020F0502020204030204" pitchFamily="34" charset="0"/>
                <a:ea typeface="Calibri" panose="020F0502020204030204" pitchFamily="34" charset="0"/>
              </a:rPr>
              <a:t>َّ</a:t>
            </a:r>
            <a:r>
              <a:rPr lang="ar-SA" sz="2400" dirty="0">
                <a:latin typeface="Calibri" panose="020F0502020204030204" pitchFamily="34" charset="0"/>
                <a:ea typeface="Calibri" panose="020F0502020204030204" pitchFamily="34" charset="0"/>
              </a:rPr>
              <a:t>ة ل</a:t>
            </a:r>
            <a:r>
              <a:rPr lang="ar-DZ" sz="2400" dirty="0">
                <a:latin typeface="Calibri" panose="020F0502020204030204" pitchFamily="34" charset="0"/>
                <a:ea typeface="Calibri" panose="020F0502020204030204" pitchFamily="34" charset="0"/>
              </a:rPr>
              <a:t>ِ</a:t>
            </a:r>
            <a:r>
              <a:rPr lang="ar-SA" sz="2400" dirty="0">
                <a:latin typeface="Calibri" panose="020F0502020204030204" pitchFamily="34" charset="0"/>
                <a:ea typeface="Calibri" panose="020F0502020204030204" pitchFamily="34" charset="0"/>
              </a:rPr>
              <a:t>م</a:t>
            </a:r>
            <a:r>
              <a:rPr lang="ar-DZ" sz="2400" dirty="0">
                <a:latin typeface="Calibri" panose="020F0502020204030204" pitchFamily="34" charset="0"/>
                <a:ea typeface="Calibri" panose="020F0502020204030204" pitchFamily="34" charset="0"/>
              </a:rPr>
              <a:t>ُ</a:t>
            </a:r>
            <a:r>
              <a:rPr lang="ar-SA" sz="2400" dirty="0">
                <a:latin typeface="Calibri" panose="020F0502020204030204" pitchFamily="34" charset="0"/>
                <a:ea typeface="Calibri" panose="020F0502020204030204" pitchFamily="34" charset="0"/>
              </a:rPr>
              <a:t>واكبة الت</a:t>
            </a:r>
            <a:r>
              <a:rPr lang="ar-DZ" sz="2400" dirty="0">
                <a:latin typeface="Calibri" panose="020F0502020204030204" pitchFamily="34" charset="0"/>
                <a:ea typeface="Calibri" panose="020F0502020204030204" pitchFamily="34" charset="0"/>
              </a:rPr>
              <a:t>َ</a:t>
            </a:r>
            <a:r>
              <a:rPr lang="ar-SA" sz="2400" dirty="0">
                <a:latin typeface="Calibri" panose="020F0502020204030204" pitchFamily="34" charset="0"/>
                <a:ea typeface="Calibri" panose="020F0502020204030204" pitchFamily="34" charset="0"/>
              </a:rPr>
              <a:t>غي</a:t>
            </a:r>
            <a:r>
              <a:rPr lang="ar-DZ" sz="2400" dirty="0">
                <a:latin typeface="Calibri" panose="020F0502020204030204" pitchFamily="34" charset="0"/>
                <a:ea typeface="Calibri" panose="020F0502020204030204" pitchFamily="34" charset="0"/>
              </a:rPr>
              <a:t>ُّ</a:t>
            </a:r>
            <a:r>
              <a:rPr lang="ar-SA" sz="2400" dirty="0">
                <a:latin typeface="Calibri" panose="020F0502020204030204" pitchFamily="34" charset="0"/>
                <a:ea typeface="Calibri" panose="020F0502020204030204" pitchFamily="34" charset="0"/>
              </a:rPr>
              <a:t>رات الحالية في عصرنا الحاضر</a:t>
            </a:r>
            <a:r>
              <a:rPr lang="ar-DZ" sz="2400" dirty="0">
                <a:latin typeface="Calibri" panose="020F0502020204030204" pitchFamily="34" charset="0"/>
                <a:ea typeface="Calibri" panose="020F0502020204030204" pitchFamily="34" charset="0"/>
              </a:rPr>
              <a:t>.</a:t>
            </a:r>
          </a:p>
          <a:p>
            <a:pPr algn="r">
              <a:buNone/>
            </a:pPr>
            <a:endParaRPr lang="ar-DZ" sz="2400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just">
              <a:buNone/>
            </a:pPr>
            <a:endParaRPr lang="ar-DZ" sz="2400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just">
              <a:buNone/>
            </a:pPr>
            <a:endParaRPr lang="ar-DZ" sz="2400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just">
              <a:buNone/>
            </a:pPr>
            <a:endParaRPr lang="ar-DZ" sz="2400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just">
              <a:buNone/>
            </a:pPr>
            <a:endParaRPr lang="ar-DZ" sz="2400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just">
              <a:buNone/>
            </a:pPr>
            <a:r>
              <a:rPr lang="ar-DZ" sz="2400" dirty="0">
                <a:latin typeface="Calibri" panose="020F0502020204030204" pitchFamily="34" charset="0"/>
                <a:ea typeface="Calibri" panose="020F0502020204030204" pitchFamily="34" charset="0"/>
              </a:rPr>
              <a:t>                                                          </a:t>
            </a:r>
          </a:p>
          <a:p>
            <a:pPr algn="r">
              <a:buNone/>
            </a:pPr>
            <a:r>
              <a:rPr lang="ar-D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              </a:t>
            </a:r>
          </a:p>
          <a:p>
            <a:pPr algn="just">
              <a:buNone/>
            </a:pPr>
            <a:endParaRPr lang="ar-D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buNone/>
            </a:pPr>
            <a:r>
              <a:rPr lang="ar-D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</a:t>
            </a:r>
          </a:p>
          <a:p>
            <a:pPr algn="just">
              <a:buNone/>
            </a:pPr>
            <a:endParaRPr lang="ar-D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>
              <a:buNone/>
            </a:pPr>
            <a:r>
              <a:rPr lang="ar-DZ" sz="2400" dirty="0">
                <a:latin typeface="Calibri" panose="020F0502020204030204" pitchFamily="34" charset="0"/>
                <a:ea typeface="Calibri" panose="020F0502020204030204" pitchFamily="34" charset="0"/>
              </a:rPr>
              <a:t>.</a:t>
            </a:r>
            <a:r>
              <a:rPr lang="fr-FR" sz="24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endParaRPr lang="ar-DZ" sz="24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" name="Parallelogram 7">
            <a:extLst>
              <a:ext uri="{FF2B5EF4-FFF2-40B4-BE49-F238E27FC236}">
                <a16:creationId xmlns:a16="http://schemas.microsoft.com/office/drawing/2014/main" id="{EA4BF0F6-9E28-0F65-A21C-E12F05BB9376}"/>
              </a:ext>
            </a:extLst>
          </p:cNvPr>
          <p:cNvSpPr/>
          <p:nvPr/>
        </p:nvSpPr>
        <p:spPr>
          <a:xfrm rot="16200000" flipV="1">
            <a:off x="-2606312" y="4027281"/>
            <a:ext cx="5573486" cy="2952974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D563343-07C3-3A01-B4C8-C807824C3BD3}"/>
              </a:ext>
            </a:extLst>
          </p:cNvPr>
          <p:cNvSpPr/>
          <p:nvPr/>
        </p:nvSpPr>
        <p:spPr>
          <a:xfrm>
            <a:off x="3210062" y="617697"/>
            <a:ext cx="904738" cy="80948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DZ" sz="3200" b="1" dirty="0">
                <a:ea typeface="Roboto Light" panose="02000000000000000000" pitchFamily="2" charset="0"/>
              </a:rPr>
              <a:t>05</a:t>
            </a:r>
            <a:endParaRPr lang="en-US" sz="1400" b="1" dirty="0">
              <a:ea typeface="Roboto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6891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49408"/>
    </mc:Choice>
    <mc:Fallback xmlns="">
      <p:transition advTm="249408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0EDDA8-38A1-3075-6050-4AE76BC35C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DB037A57-C56E-0400-5FB4-B762443EC734}"/>
              </a:ext>
            </a:extLst>
          </p:cNvPr>
          <p:cNvSpPr txBox="1"/>
          <p:nvPr/>
        </p:nvSpPr>
        <p:spPr>
          <a:xfrm>
            <a:off x="4470904" y="577484"/>
            <a:ext cx="7189024" cy="5749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ar-DZ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إدارة المؤسسات الإعلامية وفق إدارة الجودة الشاملة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4A6D1D9D-3D59-54BA-514C-CB386FCD346A}"/>
              </a:ext>
            </a:extLst>
          </p:cNvPr>
          <p:cNvSpPr/>
          <p:nvPr/>
        </p:nvSpPr>
        <p:spPr>
          <a:xfrm>
            <a:off x="2287132" y="524803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36571498-2030-7482-A1CF-64B5F371B87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11" name="Encre 10">
                <a:extLst>
                  <a:ext uri="{FF2B5EF4-FFF2-40B4-BE49-F238E27FC236}">
                    <a16:creationId xmlns:a16="http://schemas.microsoft.com/office/drawing/2014/main" id="{6F31CA5B-6CE6-626D-0A0A-6252E83FEC89}"/>
                  </a:ext>
                </a:extLst>
              </p14:cNvPr>
              <p14:cNvContentPartPr/>
              <p14:nvPr/>
            </p14:nvContentPartPr>
            <p14:xfrm>
              <a:off x="7448614" y="3133080"/>
              <a:ext cx="360" cy="360"/>
            </p14:xfrm>
          </p:contentPart>
        </mc:Choice>
        <mc:Fallback xmlns="">
          <p:pic>
            <p:nvPicPr>
              <p:cNvPr id="11" name="Encre 10">
                <a:extLst>
                  <a:ext uri="{FF2B5EF4-FFF2-40B4-BE49-F238E27FC236}">
                    <a16:creationId xmlns:a16="http://schemas.microsoft.com/office/drawing/2014/main" id="{D6F3219A-D779-7F53-94A0-FC9B1EF9C4A9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7439614" y="3124440"/>
                <a:ext cx="18000" cy="18000"/>
              </a:xfrm>
              <a:prstGeom prst="rect">
                <a:avLst/>
              </a:prstGeom>
            </p:spPr>
          </p:pic>
        </mc:Fallback>
      </mc:AlternateContent>
      <p:sp>
        <p:nvSpPr>
          <p:cNvPr id="5" name="ZoneTexte 4">
            <a:extLst>
              <a:ext uri="{FF2B5EF4-FFF2-40B4-BE49-F238E27FC236}">
                <a16:creationId xmlns:a16="http://schemas.microsoft.com/office/drawing/2014/main" id="{2EEB2178-3A3D-4551-B121-20285C5E72CD}"/>
              </a:ext>
            </a:extLst>
          </p:cNvPr>
          <p:cNvSpPr txBox="1"/>
          <p:nvPr/>
        </p:nvSpPr>
        <p:spPr>
          <a:xfrm>
            <a:off x="2686740" y="1836356"/>
            <a:ext cx="8529066" cy="48102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  <a:buNone/>
            </a:pP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وي</a:t>
            </a:r>
            <a:r>
              <a:rPr lang="ar-DZ" sz="2400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مك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ن إ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جمال الفوائد ال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تي ي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ح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ق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قها 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طبيق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إدارة الجودة الشاملة في المؤسسات الإعلامية في الن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قاط التالية</a:t>
            </a: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 </a:t>
            </a:r>
            <a:endParaRPr lang="ar-DZ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 algn="just" rtl="1">
              <a:buFont typeface="Wingdings" panose="05000000000000000000" pitchFamily="2" charset="2"/>
              <a:buChar char="ü"/>
            </a:pPr>
            <a:r>
              <a:rPr lang="ar-SA" sz="2400" dirty="0"/>
              <a:t>و</a:t>
            </a:r>
            <a:r>
              <a:rPr lang="ar-DZ" sz="2400" dirty="0"/>
              <a:t>َ</a:t>
            </a:r>
            <a:r>
              <a:rPr lang="ar-SA" sz="2400" dirty="0"/>
              <a:t>ض</a:t>
            </a:r>
            <a:r>
              <a:rPr lang="ar-DZ" sz="2400" dirty="0"/>
              <a:t>ْ</a:t>
            </a:r>
            <a:r>
              <a:rPr lang="ar-SA" sz="2400" dirty="0"/>
              <a:t>ع</a:t>
            </a:r>
            <a:r>
              <a:rPr lang="ar-DZ" sz="2400" dirty="0"/>
              <a:t>ُ</a:t>
            </a:r>
            <a:r>
              <a:rPr lang="ar-SA" sz="2400" dirty="0"/>
              <a:t> ن</a:t>
            </a:r>
            <a:r>
              <a:rPr lang="ar-DZ" sz="2400" dirty="0"/>
              <a:t>ِ</a:t>
            </a:r>
            <a:r>
              <a:rPr lang="ar-SA" sz="2400" dirty="0" err="1"/>
              <a:t>ظام</a:t>
            </a:r>
            <a:r>
              <a:rPr lang="ar-SA" sz="2400" dirty="0"/>
              <a:t> ش</a:t>
            </a:r>
            <a:r>
              <a:rPr lang="ar-DZ" sz="2400" dirty="0"/>
              <a:t>َ</a:t>
            </a:r>
            <a:r>
              <a:rPr lang="ar-SA" sz="2400" dirty="0"/>
              <a:t>امل لضبط الجودة وتطوير المناهج الإعلامية</a:t>
            </a:r>
            <a:r>
              <a:rPr lang="fr-FR" sz="2400" dirty="0"/>
              <a:t>.</a:t>
            </a:r>
            <a:endParaRPr lang="ar-DZ" sz="2400" dirty="0"/>
          </a:p>
          <a:p>
            <a:pPr marL="342900" indent="-342900" algn="just" rtl="1">
              <a:buFont typeface="Wingdings" panose="05000000000000000000" pitchFamily="2" charset="2"/>
              <a:buChar char="ü"/>
            </a:pPr>
            <a:r>
              <a:rPr lang="ar-SA" sz="2400" dirty="0"/>
              <a:t>ت</a:t>
            </a:r>
            <a:r>
              <a:rPr lang="ar-DZ" sz="2400" dirty="0"/>
              <a:t>َ</a:t>
            </a:r>
            <a:r>
              <a:rPr lang="ar-SA" sz="2400" dirty="0" err="1"/>
              <a:t>وج</a:t>
            </a:r>
            <a:r>
              <a:rPr lang="ar-DZ" sz="2400" dirty="0"/>
              <a:t>ِ</a:t>
            </a:r>
            <a:r>
              <a:rPr lang="ar-SA" sz="2400" dirty="0"/>
              <a:t>يه الجهود ل</a:t>
            </a:r>
            <a:r>
              <a:rPr lang="ar-DZ" sz="2400" dirty="0"/>
              <a:t>ِ</a:t>
            </a:r>
            <a:r>
              <a:rPr lang="ar-SA" sz="2400" dirty="0"/>
              <a:t>تلبية </a:t>
            </a:r>
            <a:r>
              <a:rPr lang="ar-DZ" sz="2400" dirty="0"/>
              <a:t>إِ</a:t>
            </a:r>
            <a:r>
              <a:rPr lang="ar-SA" sz="2400" dirty="0" err="1"/>
              <a:t>حتياجات</a:t>
            </a:r>
            <a:r>
              <a:rPr lang="ar-SA" sz="2400" dirty="0"/>
              <a:t> السوق والجمهور</a:t>
            </a:r>
            <a:r>
              <a:rPr lang="fr-FR" sz="2400" dirty="0"/>
              <a:t>.</a:t>
            </a:r>
            <a:endParaRPr lang="ar-DZ" sz="2400" dirty="0"/>
          </a:p>
          <a:p>
            <a:pPr marL="342900" indent="-342900" algn="just" rtl="1">
              <a:buFont typeface="Wingdings" panose="05000000000000000000" pitchFamily="2" charset="2"/>
              <a:buChar char="ü"/>
            </a:pPr>
            <a:r>
              <a:rPr lang="ar-SA" sz="2400" dirty="0"/>
              <a:t>ت</a:t>
            </a:r>
            <a:r>
              <a:rPr lang="ar-DZ" sz="2400" dirty="0"/>
              <a:t>َ</a:t>
            </a:r>
            <a:r>
              <a:rPr lang="ar-SA" sz="2400" dirty="0"/>
              <a:t>وح</a:t>
            </a:r>
            <a:r>
              <a:rPr lang="ar-DZ" sz="2400" dirty="0"/>
              <a:t>ِ</a:t>
            </a:r>
            <a:r>
              <a:rPr lang="ar-SA" sz="2400" dirty="0"/>
              <a:t>يد الهياكل التنظيمية وتحقيق ال</a:t>
            </a:r>
            <a:r>
              <a:rPr lang="ar-DZ" sz="2400" dirty="0"/>
              <a:t>إِ</a:t>
            </a:r>
            <a:r>
              <a:rPr lang="ar-SA" sz="2400" dirty="0" err="1"/>
              <a:t>نضباط</a:t>
            </a:r>
            <a:r>
              <a:rPr lang="fr-FR" sz="2400" dirty="0"/>
              <a:t>.</a:t>
            </a:r>
            <a:endParaRPr lang="ar-DZ" sz="2400" dirty="0"/>
          </a:p>
          <a:p>
            <a:pPr marL="342900" indent="-342900" algn="just" rtl="1">
              <a:buFont typeface="Wingdings" panose="05000000000000000000" pitchFamily="2" charset="2"/>
              <a:buChar char="ü"/>
            </a:pPr>
            <a:r>
              <a:rPr lang="ar-SA" sz="2400" dirty="0"/>
              <a:t>تقييم الأداء </a:t>
            </a:r>
            <a:r>
              <a:rPr lang="ar-SA" sz="2400" dirty="0" err="1"/>
              <a:t>وت</a:t>
            </a:r>
            <a:r>
              <a:rPr lang="ar-DZ" sz="2400" dirty="0"/>
              <a:t>َ</a:t>
            </a:r>
            <a:r>
              <a:rPr lang="ar-SA" sz="2400" dirty="0"/>
              <a:t>حسين معايير ال</a:t>
            </a:r>
            <a:r>
              <a:rPr lang="ar-DZ" sz="2400" dirty="0"/>
              <a:t>ِ</a:t>
            </a:r>
            <a:r>
              <a:rPr lang="ar-SA" sz="2400" dirty="0"/>
              <a:t>قياس </a:t>
            </a:r>
            <a:r>
              <a:rPr lang="ar-SA" sz="2400" dirty="0" err="1"/>
              <a:t>وإ</a:t>
            </a:r>
            <a:r>
              <a:rPr lang="ar-DZ" sz="2400" dirty="0"/>
              <a:t>ِ</a:t>
            </a:r>
            <a:r>
              <a:rPr lang="ar-SA" sz="2400" dirty="0" err="1"/>
              <a:t>زالة</a:t>
            </a:r>
            <a:r>
              <a:rPr lang="ar-SA" sz="2400" dirty="0"/>
              <a:t> الجوانب غ</a:t>
            </a:r>
            <a:r>
              <a:rPr lang="ar-DZ" sz="2400" dirty="0"/>
              <a:t>َ</a:t>
            </a:r>
            <a:r>
              <a:rPr lang="ar-SA" sz="2400" dirty="0"/>
              <a:t>ير</a:t>
            </a:r>
            <a:r>
              <a:rPr lang="ar-DZ" sz="2400" dirty="0"/>
              <a:t>ِ</a:t>
            </a:r>
            <a:r>
              <a:rPr lang="ar-SA" sz="2400" dirty="0"/>
              <a:t> الم</a:t>
            </a:r>
            <a:r>
              <a:rPr lang="ar-DZ" sz="2400" dirty="0"/>
              <a:t>ُ</a:t>
            </a:r>
            <a:r>
              <a:rPr lang="ar-SA" sz="2400" dirty="0"/>
              <a:t>نت</a:t>
            </a:r>
            <a:r>
              <a:rPr lang="ar-DZ" sz="2400" dirty="0"/>
              <a:t>ِ</a:t>
            </a:r>
            <a:r>
              <a:rPr lang="ar-SA" sz="2400" dirty="0" err="1"/>
              <a:t>جة</a:t>
            </a:r>
            <a:r>
              <a:rPr lang="fr-FR" sz="2400" dirty="0"/>
              <a:t>.</a:t>
            </a:r>
            <a:endParaRPr lang="ar-DZ" sz="2400" dirty="0"/>
          </a:p>
          <a:p>
            <a:pPr marL="342900" indent="-342900" algn="just" rtl="1">
              <a:buFont typeface="Wingdings" panose="05000000000000000000" pitchFamily="2" charset="2"/>
              <a:buChar char="ü"/>
            </a:pPr>
            <a:r>
              <a:rPr lang="ar-SA" sz="2400" dirty="0"/>
              <a:t>تعزيز القدرة التنافسية كأداة تسويقية</a:t>
            </a:r>
            <a:r>
              <a:rPr lang="fr-FR" sz="2400" dirty="0"/>
              <a:t>.</a:t>
            </a:r>
            <a:endParaRPr lang="ar-DZ" sz="2400" dirty="0"/>
          </a:p>
          <a:p>
            <a:pPr marL="342900" indent="-342900" algn="just" rtl="1">
              <a:buFont typeface="Wingdings" panose="05000000000000000000" pitchFamily="2" charset="2"/>
              <a:buChar char="ü"/>
            </a:pPr>
            <a:r>
              <a:rPr lang="ar-SA" sz="2400" dirty="0"/>
              <a:t>ت</a:t>
            </a:r>
            <a:r>
              <a:rPr lang="ar-DZ" sz="2400" dirty="0"/>
              <a:t>َ</a:t>
            </a:r>
            <a:r>
              <a:rPr lang="ar-SA" sz="2400" dirty="0"/>
              <a:t>ف</a:t>
            </a:r>
            <a:r>
              <a:rPr lang="ar-DZ" sz="2400" dirty="0"/>
              <a:t>ْ</a:t>
            </a:r>
            <a:r>
              <a:rPr lang="ar-SA" sz="2400" dirty="0"/>
              <a:t>و</a:t>
            </a:r>
            <a:r>
              <a:rPr lang="ar-DZ" sz="2400" dirty="0"/>
              <a:t>ِ</a:t>
            </a:r>
            <a:r>
              <a:rPr lang="ar-SA" sz="2400" dirty="0" err="1"/>
              <a:t>يض</a:t>
            </a:r>
            <a:r>
              <a:rPr lang="ar-SA" sz="2400" dirty="0"/>
              <a:t> الص</a:t>
            </a:r>
            <a:r>
              <a:rPr lang="ar-DZ" sz="2400" dirty="0"/>
              <a:t>َ</a:t>
            </a:r>
            <a:r>
              <a:rPr lang="ar-SA" sz="2400" dirty="0" err="1"/>
              <a:t>لاحيات</a:t>
            </a:r>
            <a:r>
              <a:rPr lang="ar-SA" sz="2400" dirty="0"/>
              <a:t> ل</a:t>
            </a:r>
            <a:r>
              <a:rPr lang="ar-DZ" sz="2400" dirty="0"/>
              <a:t>ِ</a:t>
            </a:r>
            <a:r>
              <a:rPr lang="ar-SA" sz="2400" dirty="0"/>
              <a:t>ف</a:t>
            </a:r>
            <a:r>
              <a:rPr lang="ar-DZ" sz="2400" dirty="0"/>
              <a:t>ِ</a:t>
            </a:r>
            <a:r>
              <a:rPr lang="ar-SA" sz="2400" dirty="0"/>
              <a:t>ر</a:t>
            </a:r>
            <a:r>
              <a:rPr lang="ar-DZ" sz="2400" dirty="0"/>
              <a:t>َ</a:t>
            </a:r>
            <a:r>
              <a:rPr lang="ar-SA" sz="2400" dirty="0"/>
              <a:t>ق العمل مع ب</a:t>
            </a:r>
            <a:r>
              <a:rPr lang="ar-DZ" sz="2400" dirty="0"/>
              <a:t>َ</a:t>
            </a:r>
            <a:r>
              <a:rPr lang="ar-SA" sz="2400" dirty="0"/>
              <a:t>ق</a:t>
            </a:r>
            <a:r>
              <a:rPr lang="ar-DZ" sz="2400" dirty="0"/>
              <a:t>َ</a:t>
            </a:r>
            <a:r>
              <a:rPr lang="ar-SA" sz="2400" dirty="0" err="1"/>
              <a:t>اء</a:t>
            </a:r>
            <a:r>
              <a:rPr lang="ar-SA" sz="2400" dirty="0"/>
              <a:t> الق</a:t>
            </a:r>
            <a:r>
              <a:rPr lang="ar-DZ" sz="2400" dirty="0"/>
              <a:t>ِ</a:t>
            </a:r>
            <a:r>
              <a:rPr lang="ar-SA" sz="2400" dirty="0" err="1"/>
              <a:t>يادة</a:t>
            </a:r>
            <a:r>
              <a:rPr lang="ar-SA" sz="2400" dirty="0"/>
              <a:t> </a:t>
            </a:r>
            <a:r>
              <a:rPr lang="ar-SA" sz="2400" dirty="0" err="1"/>
              <a:t>الإ</a:t>
            </a:r>
            <a:r>
              <a:rPr lang="ar-DZ" sz="2400" dirty="0"/>
              <a:t>ِ</a:t>
            </a:r>
            <a:r>
              <a:rPr lang="ar-SA" sz="2400" dirty="0" err="1"/>
              <a:t>ستراتيجية</a:t>
            </a:r>
            <a:r>
              <a:rPr lang="fr-FR" sz="2400" dirty="0"/>
              <a:t>.</a:t>
            </a:r>
            <a:endParaRPr lang="ar-DZ" sz="2400" dirty="0"/>
          </a:p>
          <a:p>
            <a:pPr marL="342900" indent="-342900" algn="just" rtl="1">
              <a:buFont typeface="Wingdings" panose="05000000000000000000" pitchFamily="2" charset="2"/>
              <a:buChar char="ü"/>
            </a:pPr>
            <a:r>
              <a:rPr lang="ar-SA" sz="2400" dirty="0"/>
              <a:t>ت</a:t>
            </a:r>
            <a:r>
              <a:rPr lang="ar-DZ" sz="2400" dirty="0"/>
              <a:t>َ</a:t>
            </a:r>
            <a:r>
              <a:rPr lang="ar-SA" sz="2400" dirty="0"/>
              <a:t>نم</a:t>
            </a:r>
            <a:r>
              <a:rPr lang="ar-DZ" sz="2400" dirty="0"/>
              <a:t>ِ</a:t>
            </a:r>
            <a:r>
              <a:rPr lang="ar-SA" sz="2400" dirty="0" err="1"/>
              <a:t>ية</a:t>
            </a:r>
            <a:r>
              <a:rPr lang="ar-SA" sz="2400" dirty="0"/>
              <a:t> العمل الجماعي وتطوير إ</a:t>
            </a:r>
            <a:r>
              <a:rPr lang="ar-DZ" sz="2400" dirty="0"/>
              <a:t>ِ</a:t>
            </a:r>
            <a:r>
              <a:rPr lang="ar-SA" sz="2400" dirty="0"/>
              <a:t>مكانيات العاملين</a:t>
            </a:r>
            <a:r>
              <a:rPr lang="fr-FR" sz="2400" dirty="0"/>
              <a:t>.</a:t>
            </a:r>
            <a:endParaRPr lang="ar-DZ" sz="2400" dirty="0"/>
          </a:p>
          <a:p>
            <a:pPr marL="342900" indent="-342900" algn="just" rtl="1">
              <a:buFont typeface="Wingdings" panose="05000000000000000000" pitchFamily="2" charset="2"/>
              <a:buChar char="ü"/>
            </a:pPr>
            <a:r>
              <a:rPr lang="ar-SA" sz="2400" dirty="0"/>
              <a:t>ت</a:t>
            </a:r>
            <a:r>
              <a:rPr lang="ar-DZ" sz="2400" dirty="0"/>
              <a:t>َ</a:t>
            </a:r>
            <a:r>
              <a:rPr lang="ar-SA" sz="2400" dirty="0"/>
              <a:t>حسين قنوات الاتصال الداخلية والخارجية</a:t>
            </a:r>
            <a:r>
              <a:rPr lang="fr-FR" sz="2400" dirty="0"/>
              <a:t>.</a:t>
            </a:r>
            <a:endParaRPr lang="ar-DZ" sz="2400" dirty="0"/>
          </a:p>
          <a:p>
            <a:pPr marL="342900" indent="-342900" algn="just" rtl="1">
              <a:buFont typeface="Wingdings" panose="05000000000000000000" pitchFamily="2" charset="2"/>
              <a:buChar char="ü"/>
            </a:pPr>
            <a:r>
              <a:rPr lang="ar-SA" sz="2400" dirty="0"/>
              <a:t>إ</a:t>
            </a:r>
            <a:r>
              <a:rPr lang="ar-DZ" sz="2400" dirty="0"/>
              <a:t>ِ</a:t>
            </a:r>
            <a:r>
              <a:rPr lang="ar-SA" sz="2400" dirty="0"/>
              <a:t>حداث تغيير إيجابي في ثقافة الموظفين.</a:t>
            </a:r>
            <a:endParaRPr lang="fr-FR" sz="2400" dirty="0"/>
          </a:p>
          <a:p>
            <a:pPr algn="just" rtl="1"/>
            <a:endParaRPr lang="fr-FR" sz="2400" dirty="0"/>
          </a:p>
        </p:txBody>
      </p:sp>
      <p:sp>
        <p:nvSpPr>
          <p:cNvPr id="2" name="Parallelogram 7">
            <a:extLst>
              <a:ext uri="{FF2B5EF4-FFF2-40B4-BE49-F238E27FC236}">
                <a16:creationId xmlns:a16="http://schemas.microsoft.com/office/drawing/2014/main" id="{2A4C3A6A-DD01-2805-0987-0A910DDAAE83}"/>
              </a:ext>
            </a:extLst>
          </p:cNvPr>
          <p:cNvSpPr/>
          <p:nvPr/>
        </p:nvSpPr>
        <p:spPr>
          <a:xfrm rot="16200000" flipV="1">
            <a:off x="-2229228" y="3734673"/>
            <a:ext cx="5573486" cy="2952974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7EB4D0C9-90EB-37DD-AB9F-FAEAD7272BC7}"/>
              </a:ext>
            </a:extLst>
          </p:cNvPr>
          <p:cNvSpPr/>
          <p:nvPr/>
        </p:nvSpPr>
        <p:spPr>
          <a:xfrm>
            <a:off x="3210062" y="617697"/>
            <a:ext cx="904738" cy="80948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DZ" sz="3200" b="1" dirty="0">
                <a:ea typeface="Roboto Light" panose="02000000000000000000" pitchFamily="2" charset="0"/>
              </a:rPr>
              <a:t>05</a:t>
            </a:r>
            <a:endParaRPr lang="en-US" sz="1400" b="1" dirty="0">
              <a:ea typeface="Roboto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5556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49408"/>
    </mc:Choice>
    <mc:Fallback xmlns="">
      <p:transition advTm="249408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AB7B54-FE00-24D7-471A-BC3F16C7B8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D9D9E253-8EB9-4740-651D-19B39C266F64}"/>
              </a:ext>
            </a:extLst>
          </p:cNvPr>
          <p:cNvSpPr txBox="1"/>
          <p:nvPr/>
        </p:nvSpPr>
        <p:spPr>
          <a:xfrm>
            <a:off x="4470904" y="577484"/>
            <a:ext cx="7189024" cy="5749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ar-DZ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إدارة المؤسسات الإعلامية وفق إدارة الجودة الشاملة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A362C7F1-D538-6823-395C-F1FF461DFACE}"/>
              </a:ext>
            </a:extLst>
          </p:cNvPr>
          <p:cNvSpPr/>
          <p:nvPr/>
        </p:nvSpPr>
        <p:spPr>
          <a:xfrm>
            <a:off x="2287132" y="524803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B3FD3476-F13D-7430-BB57-362E27D2E24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11" name="Encre 10">
                <a:extLst>
                  <a:ext uri="{FF2B5EF4-FFF2-40B4-BE49-F238E27FC236}">
                    <a16:creationId xmlns:a16="http://schemas.microsoft.com/office/drawing/2014/main" id="{71D2F793-191E-C181-11DA-609DB0A8022F}"/>
                  </a:ext>
                </a:extLst>
              </p14:cNvPr>
              <p14:cNvContentPartPr/>
              <p14:nvPr/>
            </p14:nvContentPartPr>
            <p14:xfrm>
              <a:off x="7448614" y="3133080"/>
              <a:ext cx="360" cy="360"/>
            </p14:xfrm>
          </p:contentPart>
        </mc:Choice>
        <mc:Fallback xmlns="">
          <p:pic>
            <p:nvPicPr>
              <p:cNvPr id="11" name="Encre 10">
                <a:extLst>
                  <a:ext uri="{FF2B5EF4-FFF2-40B4-BE49-F238E27FC236}">
                    <a16:creationId xmlns:a16="http://schemas.microsoft.com/office/drawing/2014/main" id="{D6F3219A-D779-7F53-94A0-FC9B1EF9C4A9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7439614" y="3124440"/>
                <a:ext cx="18000" cy="18000"/>
              </a:xfrm>
              <a:prstGeom prst="rect">
                <a:avLst/>
              </a:prstGeom>
            </p:spPr>
          </p:pic>
        </mc:Fallback>
      </mc:AlternateContent>
      <p:sp>
        <p:nvSpPr>
          <p:cNvPr id="3" name="ZoneTexte 2">
            <a:extLst>
              <a:ext uri="{FF2B5EF4-FFF2-40B4-BE49-F238E27FC236}">
                <a16:creationId xmlns:a16="http://schemas.microsoft.com/office/drawing/2014/main" id="{3CE8CAEB-DFE7-9FAC-29C6-E2406F1331A7}"/>
              </a:ext>
            </a:extLst>
          </p:cNvPr>
          <p:cNvSpPr txBox="1"/>
          <p:nvPr/>
        </p:nvSpPr>
        <p:spPr>
          <a:xfrm>
            <a:off x="5454502" y="1655980"/>
            <a:ext cx="6043278" cy="46245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  <a:buNone/>
            </a:pPr>
            <a:r>
              <a:rPr lang="ar-SA" sz="2400" b="1" kern="100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3- أدوات إدارة الجودة الشاملة في المؤسسات الإعلامية:</a:t>
            </a:r>
            <a:endParaRPr lang="fr-FR" sz="2400" kern="100" dirty="0">
              <a:solidFill>
                <a:srgbClr val="C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  <a:buNone/>
            </a:pP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ن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ْ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أ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هم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أدوات إدارة الجودة الشاملة 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إِ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ستخدام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القائمة التالية:</a:t>
            </a:r>
            <a:endParaRPr lang="fr-FR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  <a:buNone/>
            </a:pP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 الت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دريب والتعليم الم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مر ، ال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تقييم الذاتي، الت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ركيـز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على خ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دمة المجتمع ، المشاركة في 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إِ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تخاذ القرارات، الت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خطيط والت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وجيه، الق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يادة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الديمقراطية، ح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ل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قات الجودة ور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وح الفريق، - ال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إِ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تصالات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، الم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ك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افآت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والحوافز، الت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عاون بين الق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يادات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والأ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قسام، الت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ج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ْ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د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يد والت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حسين الـم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مرـ ، قياس الجودة ب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صفة د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ور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ية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، ال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إِ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عتراف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بالأداء الفعال، الر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ؤ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ْ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ية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الث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اق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بة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، الم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ق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ارنات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الت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جد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يدية . ، الت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َّ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كامل مع العمل، إدارة العمليات والت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حسينات، الم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ن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فسة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مع المؤسسات الأخرى، 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طبيق</a:t>
            </a:r>
            <a:r>
              <a:rPr lang="fr-FR" sz="2400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التفكير المنتظم، 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راقبة 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وكيد الجودة.</a:t>
            </a:r>
            <a:endParaRPr lang="fr-FR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A2A30C49-AB05-65DD-1DC0-009DAB537FA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220" y="2455942"/>
            <a:ext cx="4477238" cy="34413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99F5B272-9459-18DE-FBCD-00CA37CA1A46}"/>
              </a:ext>
            </a:extLst>
          </p:cNvPr>
          <p:cNvSpPr/>
          <p:nvPr/>
        </p:nvSpPr>
        <p:spPr>
          <a:xfrm>
            <a:off x="3210062" y="617697"/>
            <a:ext cx="904738" cy="80948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DZ" sz="3200" b="1" dirty="0">
                <a:ea typeface="Roboto Light" panose="02000000000000000000" pitchFamily="2" charset="0"/>
              </a:rPr>
              <a:t>05</a:t>
            </a:r>
            <a:endParaRPr lang="en-US" sz="1400" b="1" dirty="0">
              <a:ea typeface="Roboto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5533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49408"/>
    </mc:Choice>
    <mc:Fallback xmlns="">
      <p:transition advTm="249408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403500-4769-CB79-7205-63774E9D0B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2CBC963C-0A0E-38C6-75B6-E196E3D7E5CD}"/>
              </a:ext>
            </a:extLst>
          </p:cNvPr>
          <p:cNvSpPr txBox="1"/>
          <p:nvPr/>
        </p:nvSpPr>
        <p:spPr>
          <a:xfrm>
            <a:off x="4470904" y="577484"/>
            <a:ext cx="7189024" cy="5749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ar-DZ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إدارة المؤسسات الإعلامية وفق إدارة الجودة الشاملة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989B7831-11B3-CDBF-62DF-66F6A216933A}"/>
              </a:ext>
            </a:extLst>
          </p:cNvPr>
          <p:cNvSpPr/>
          <p:nvPr/>
        </p:nvSpPr>
        <p:spPr>
          <a:xfrm>
            <a:off x="2287132" y="524803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F34D783D-C78A-6ED3-B658-BA53449B42D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11" name="Encre 10">
                <a:extLst>
                  <a:ext uri="{FF2B5EF4-FFF2-40B4-BE49-F238E27FC236}">
                    <a16:creationId xmlns:a16="http://schemas.microsoft.com/office/drawing/2014/main" id="{FCCF2161-B54B-E4D9-00FE-F7ED0A1870F6}"/>
                  </a:ext>
                </a:extLst>
              </p14:cNvPr>
              <p14:cNvContentPartPr/>
              <p14:nvPr/>
            </p14:nvContentPartPr>
            <p14:xfrm>
              <a:off x="7448614" y="3133080"/>
              <a:ext cx="360" cy="360"/>
            </p14:xfrm>
          </p:contentPart>
        </mc:Choice>
        <mc:Fallback xmlns="">
          <p:pic>
            <p:nvPicPr>
              <p:cNvPr id="11" name="Encre 10">
                <a:extLst>
                  <a:ext uri="{FF2B5EF4-FFF2-40B4-BE49-F238E27FC236}">
                    <a16:creationId xmlns:a16="http://schemas.microsoft.com/office/drawing/2014/main" id="{D6F3219A-D779-7F53-94A0-FC9B1EF9C4A9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7439614" y="3124440"/>
                <a:ext cx="18000" cy="18000"/>
              </a:xfrm>
              <a:prstGeom prst="rect">
                <a:avLst/>
              </a:prstGeom>
            </p:spPr>
          </p:pic>
        </mc:Fallback>
      </mc:AlternateContent>
      <p:sp>
        <p:nvSpPr>
          <p:cNvPr id="3" name="ZoneTexte 2">
            <a:extLst>
              <a:ext uri="{FF2B5EF4-FFF2-40B4-BE49-F238E27FC236}">
                <a16:creationId xmlns:a16="http://schemas.microsoft.com/office/drawing/2014/main" id="{39F7EAA3-73EA-684D-0189-9840E8CF33C3}"/>
              </a:ext>
            </a:extLst>
          </p:cNvPr>
          <p:cNvSpPr txBox="1"/>
          <p:nvPr/>
        </p:nvSpPr>
        <p:spPr>
          <a:xfrm>
            <a:off x="1637414" y="1489353"/>
            <a:ext cx="9807203" cy="54572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just" rtl="1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ar-DZ" sz="2800" b="1" kern="100" dirty="0">
                <a:solidFill>
                  <a:schemeClr val="accent2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دِراسة عِلمية :</a:t>
            </a:r>
            <a:r>
              <a:rPr lang="ar-DZ" sz="2800" b="1" kern="100" dirty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ar-DZ" sz="2800" b="1" kern="100" dirty="0" err="1">
                <a:solidFill>
                  <a:schemeClr val="accent2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د.باسم</a:t>
            </a:r>
            <a:r>
              <a:rPr lang="ar-DZ" sz="2800" b="1" kern="100" dirty="0">
                <a:solidFill>
                  <a:schemeClr val="accent2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الطويسي </a:t>
            </a:r>
            <a:r>
              <a:rPr lang="ar-DZ" sz="2400" b="1" kern="100" dirty="0">
                <a:solidFill>
                  <a:schemeClr val="accent2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( 2017):</a:t>
            </a:r>
          </a:p>
          <a:p>
            <a:pPr algn="just"/>
            <a:r>
              <a:rPr lang="ar-DZ" sz="2400" b="1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الدِراسة بعنوان إِدارة الجودة في المؤسسة الإعلامية الأردنية ..دراسة في أبعاد الجودة الداخلية</a:t>
            </a:r>
          </a:p>
          <a:p>
            <a:pPr algn="just" rtl="1"/>
            <a:r>
              <a:rPr lang="fr-FR" sz="2400" dirty="0"/>
              <a:t>-</a:t>
            </a:r>
            <a:r>
              <a:rPr lang="ar-SA" sz="2400" dirty="0"/>
              <a:t>ه</a:t>
            </a:r>
            <a:r>
              <a:rPr lang="ar-DZ" sz="2400" dirty="0"/>
              <a:t>َ</a:t>
            </a:r>
            <a:r>
              <a:rPr lang="ar-SA" sz="2400" dirty="0"/>
              <a:t>د</a:t>
            </a:r>
            <a:r>
              <a:rPr lang="ar-DZ" sz="2400" dirty="0"/>
              <a:t>َ</a:t>
            </a:r>
            <a:r>
              <a:rPr lang="ar-SA" sz="2400" dirty="0"/>
              <a:t>فت هذه الدراسة إلى الت</a:t>
            </a:r>
            <a:r>
              <a:rPr lang="ar-DZ" sz="2400" dirty="0"/>
              <a:t>َّ</a:t>
            </a:r>
            <a:r>
              <a:rPr lang="ar-SA" sz="2400" dirty="0"/>
              <a:t>عرف على واقع إدارة الجودة في 20 مؤسسة إعلامية أردنية، قُسمت ح</a:t>
            </a:r>
            <a:r>
              <a:rPr lang="ar-DZ" sz="2400" dirty="0"/>
              <a:t>َ</a:t>
            </a:r>
            <a:r>
              <a:rPr lang="ar-SA" sz="2400" dirty="0"/>
              <a:t>س</a:t>
            </a:r>
            <a:r>
              <a:rPr lang="ar-DZ" sz="2400" dirty="0"/>
              <a:t>ْ</a:t>
            </a:r>
            <a:r>
              <a:rPr lang="ar-SA" sz="2400" dirty="0"/>
              <a:t>ب ن</a:t>
            </a:r>
            <a:r>
              <a:rPr lang="ar-DZ" sz="2400" dirty="0"/>
              <a:t>َ</a:t>
            </a:r>
            <a:r>
              <a:rPr lang="ar-SA" sz="2400" dirty="0"/>
              <a:t>وع الوسيلة الإعلامية، وح</a:t>
            </a:r>
            <a:r>
              <a:rPr lang="ar-DZ" sz="2400" dirty="0"/>
              <a:t>َ</a:t>
            </a:r>
            <a:r>
              <a:rPr lang="ar-SA" sz="2400" dirty="0"/>
              <a:t>ج</a:t>
            </a:r>
            <a:r>
              <a:rPr lang="ar-DZ" sz="2400" dirty="0"/>
              <a:t>ْ</a:t>
            </a:r>
            <a:r>
              <a:rPr lang="ar-SA" sz="2400" dirty="0"/>
              <a:t>م </a:t>
            </a:r>
            <a:r>
              <a:rPr lang="ar-SA" sz="2400" dirty="0" err="1"/>
              <a:t>المؤس</a:t>
            </a:r>
            <a:r>
              <a:rPr lang="ar-DZ" sz="2400" dirty="0"/>
              <a:t>َّ</a:t>
            </a:r>
            <a:r>
              <a:rPr lang="ar-SA" sz="2400" dirty="0" err="1"/>
              <a:t>سة</a:t>
            </a:r>
            <a:r>
              <a:rPr lang="ar-SA" sz="2400" dirty="0"/>
              <a:t> </a:t>
            </a:r>
            <a:r>
              <a:rPr lang="ar-SA" sz="2400" dirty="0" err="1"/>
              <a:t>ون</a:t>
            </a:r>
            <a:r>
              <a:rPr lang="ar-DZ" sz="2400" dirty="0"/>
              <a:t>َ</a:t>
            </a:r>
            <a:r>
              <a:rPr lang="ar-SA" sz="2400" dirty="0"/>
              <a:t>مط</a:t>
            </a:r>
            <a:r>
              <a:rPr lang="ar-DZ" sz="2400" dirty="0"/>
              <a:t>ِ</a:t>
            </a:r>
            <a:r>
              <a:rPr lang="ar-SA" sz="2400" dirty="0"/>
              <a:t> م</a:t>
            </a:r>
            <a:r>
              <a:rPr lang="ar-DZ" sz="2400" dirty="0"/>
              <a:t>ِ</a:t>
            </a:r>
            <a:r>
              <a:rPr lang="ar-SA" sz="2400" dirty="0"/>
              <a:t>ل</a:t>
            </a:r>
            <a:r>
              <a:rPr lang="ar-DZ" sz="2400" dirty="0"/>
              <a:t>ْ</a:t>
            </a:r>
            <a:r>
              <a:rPr lang="ar-SA" sz="2400" dirty="0"/>
              <a:t>ك</a:t>
            </a:r>
            <a:r>
              <a:rPr lang="ar-DZ" sz="2400" dirty="0"/>
              <a:t>ِ</a:t>
            </a:r>
            <a:r>
              <a:rPr lang="ar-SA" sz="2400" dirty="0" err="1"/>
              <a:t>يتها</a:t>
            </a:r>
            <a:r>
              <a:rPr lang="ar-SA" sz="2400" dirty="0"/>
              <a:t>، ض</a:t>
            </a:r>
            <a:r>
              <a:rPr lang="ar-DZ" sz="2400" dirty="0"/>
              <a:t>ِ</a:t>
            </a:r>
            <a:r>
              <a:rPr lang="ar-SA" sz="2400" dirty="0"/>
              <a:t>من س</a:t>
            </a:r>
            <a:r>
              <a:rPr lang="ar-DZ" sz="2400" dirty="0"/>
              <a:t>ِ</a:t>
            </a:r>
            <a:r>
              <a:rPr lang="ar-SA" sz="2400" dirty="0"/>
              <a:t>ت</a:t>
            </a:r>
            <a:r>
              <a:rPr lang="ar-DZ" sz="2400" dirty="0"/>
              <a:t>َ</a:t>
            </a:r>
            <a:r>
              <a:rPr lang="ar-SA" sz="2400" dirty="0"/>
              <a:t>ة أب</a:t>
            </a:r>
            <a:r>
              <a:rPr lang="ar-DZ" sz="2400" dirty="0"/>
              <a:t>ْ</a:t>
            </a:r>
            <a:r>
              <a:rPr lang="ar-SA" sz="2400" dirty="0"/>
              <a:t>عاد أساسية ت</a:t>
            </a:r>
            <a:r>
              <a:rPr lang="ar-DZ" sz="2400" dirty="0"/>
              <a:t>ُ</a:t>
            </a:r>
            <a:r>
              <a:rPr lang="ar-SA" sz="2400" dirty="0"/>
              <a:t>ؤ</a:t>
            </a:r>
            <a:r>
              <a:rPr lang="ar-DZ" sz="2400" dirty="0"/>
              <a:t>َ</a:t>
            </a:r>
            <a:r>
              <a:rPr lang="ar-SA" sz="2400" dirty="0"/>
              <a:t>ط</a:t>
            </a:r>
            <a:r>
              <a:rPr lang="ar-DZ" sz="2400" dirty="0"/>
              <a:t>ِّ</a:t>
            </a:r>
            <a:r>
              <a:rPr lang="ar-SA" sz="2400" dirty="0"/>
              <a:t>ر العمليات الداخلية في المؤسسات الإعلامية وهي : الت</a:t>
            </a:r>
            <a:r>
              <a:rPr lang="ar-DZ" sz="2400" dirty="0"/>
              <a:t>َّ</a:t>
            </a:r>
            <a:r>
              <a:rPr lang="ar-SA" sz="2400" dirty="0"/>
              <a:t>نظيم </a:t>
            </a:r>
            <a:r>
              <a:rPr lang="ar-SA" sz="2400" dirty="0" err="1"/>
              <a:t>المؤس</a:t>
            </a:r>
            <a:r>
              <a:rPr lang="ar-DZ" sz="2400" dirty="0"/>
              <a:t>َّ</a:t>
            </a:r>
            <a:r>
              <a:rPr lang="ar-SA" sz="2400" dirty="0"/>
              <a:t>سي والذ</a:t>
            </a:r>
            <a:r>
              <a:rPr lang="ar-DZ" sz="2400" dirty="0"/>
              <a:t>َّ</a:t>
            </a:r>
            <a:r>
              <a:rPr lang="ar-SA" sz="2400" dirty="0"/>
              <a:t>اتي، والتدريب والكفاءة المهنية، والسياسات التحريرية </a:t>
            </a:r>
            <a:r>
              <a:rPr lang="ar-SA" sz="2400" dirty="0" err="1"/>
              <a:t>وإ</a:t>
            </a:r>
            <a:r>
              <a:rPr lang="ar-DZ" sz="2400" dirty="0"/>
              <a:t>ِ</a:t>
            </a:r>
            <a:r>
              <a:rPr lang="ar-SA" sz="2400" dirty="0"/>
              <a:t>دارة غ</a:t>
            </a:r>
            <a:r>
              <a:rPr lang="ar-DZ" sz="2400" dirty="0"/>
              <a:t>ُ</a:t>
            </a:r>
            <a:r>
              <a:rPr lang="ar-SA" sz="2400" dirty="0"/>
              <a:t>ر</a:t>
            </a:r>
            <a:r>
              <a:rPr lang="ar-DZ" sz="2400" dirty="0"/>
              <a:t>َ</a:t>
            </a:r>
            <a:r>
              <a:rPr lang="ar-SA" sz="2400" dirty="0"/>
              <a:t>ف الأخبار وال</a:t>
            </a:r>
            <a:r>
              <a:rPr lang="ar-DZ" sz="2400" dirty="0"/>
              <a:t>إِ</a:t>
            </a:r>
            <a:r>
              <a:rPr lang="ar-SA" sz="2400" dirty="0" err="1"/>
              <a:t>ستقلالية</a:t>
            </a:r>
            <a:r>
              <a:rPr lang="ar-SA" sz="2400" dirty="0"/>
              <a:t>، والم</a:t>
            </a:r>
            <a:r>
              <a:rPr lang="ar-DZ" sz="2400" dirty="0"/>
              <a:t>ُ</a:t>
            </a:r>
            <a:r>
              <a:rPr lang="ar-SA" sz="2400" dirty="0"/>
              <a:t>س</a:t>
            </a:r>
            <a:r>
              <a:rPr lang="ar-DZ" sz="2400" dirty="0"/>
              <a:t>َ</a:t>
            </a:r>
            <a:r>
              <a:rPr lang="ar-SA" sz="2400" dirty="0" err="1"/>
              <a:t>اءلة</a:t>
            </a:r>
            <a:r>
              <a:rPr lang="ar-SA" sz="2400" dirty="0"/>
              <a:t> الإعلامية، والت</a:t>
            </a:r>
            <a:r>
              <a:rPr lang="ar-DZ" sz="2400" dirty="0"/>
              <a:t>َّ</a:t>
            </a:r>
            <a:r>
              <a:rPr lang="ar-SA" sz="2400" dirty="0"/>
              <a:t>حسين المستمر والتطوير، والتحديث في الب</a:t>
            </a:r>
            <a:r>
              <a:rPr lang="ar-DZ" sz="2400" dirty="0"/>
              <a:t>ُ</a:t>
            </a:r>
            <a:r>
              <a:rPr lang="ar-SA" sz="2400" dirty="0"/>
              <a:t>ن</a:t>
            </a:r>
            <a:r>
              <a:rPr lang="ar-DZ" sz="2400" dirty="0"/>
              <a:t>ْ</a:t>
            </a:r>
            <a:r>
              <a:rPr lang="ar-SA" sz="2400" dirty="0"/>
              <a:t>ي</a:t>
            </a:r>
            <a:r>
              <a:rPr lang="ar-DZ" sz="2400" dirty="0"/>
              <a:t>َ</a:t>
            </a:r>
            <a:r>
              <a:rPr lang="ar-SA" sz="2400" dirty="0"/>
              <a:t>ة الت</a:t>
            </a:r>
            <a:r>
              <a:rPr lang="ar-DZ" sz="2400" dirty="0"/>
              <a:t>َ</a:t>
            </a:r>
            <a:r>
              <a:rPr lang="ar-SA" sz="2400" dirty="0"/>
              <a:t>ح</a:t>
            </a:r>
            <a:r>
              <a:rPr lang="ar-DZ" sz="2400" dirty="0"/>
              <a:t>ْ</a:t>
            </a:r>
            <a:r>
              <a:rPr lang="ar-SA" sz="2400" dirty="0"/>
              <a:t>ت</a:t>
            </a:r>
            <a:r>
              <a:rPr lang="ar-DZ" sz="2400" dirty="0"/>
              <a:t>ِ</a:t>
            </a:r>
            <a:r>
              <a:rPr lang="ar-SA" sz="2400" dirty="0" err="1"/>
              <a:t>ية</a:t>
            </a:r>
            <a:r>
              <a:rPr lang="ar-SA" sz="2400" dirty="0"/>
              <a:t> ووسائل ال</a:t>
            </a:r>
            <a:r>
              <a:rPr lang="ar-DZ" sz="2400" dirty="0"/>
              <a:t>إِ</a:t>
            </a:r>
            <a:r>
              <a:rPr lang="ar-SA" sz="2400" dirty="0"/>
              <a:t>نتاج.</a:t>
            </a:r>
            <a:endParaRPr lang="fr-FR" sz="2400" dirty="0"/>
          </a:p>
          <a:p>
            <a:pPr algn="just" rtl="1"/>
            <a:r>
              <a:rPr lang="ar-SA" sz="2400" dirty="0"/>
              <a:t>إ</a:t>
            </a:r>
            <a:r>
              <a:rPr lang="ar-DZ" sz="2400" dirty="0"/>
              <a:t>ِ</a:t>
            </a:r>
            <a:r>
              <a:rPr lang="ar-SA" sz="2400" dirty="0" err="1"/>
              <a:t>عتمدت</a:t>
            </a:r>
            <a:r>
              <a:rPr lang="ar-SA" sz="2400" dirty="0"/>
              <a:t> الد</a:t>
            </a:r>
            <a:r>
              <a:rPr lang="ar-DZ" sz="2400" dirty="0"/>
              <a:t>ِ</a:t>
            </a:r>
            <a:r>
              <a:rPr lang="ar-SA" sz="2400" dirty="0"/>
              <a:t>راسة على ال</a:t>
            </a:r>
            <a:r>
              <a:rPr lang="ar-DZ" sz="2400" dirty="0"/>
              <a:t>َ</a:t>
            </a:r>
            <a:r>
              <a:rPr lang="ar-SA" sz="2400" dirty="0"/>
              <a:t>م</a:t>
            </a:r>
            <a:r>
              <a:rPr lang="ar-DZ" sz="2400" dirty="0"/>
              <a:t>َ</a:t>
            </a:r>
            <a:r>
              <a:rPr lang="ar-SA" sz="2400" dirty="0"/>
              <a:t>ن</a:t>
            </a:r>
            <a:r>
              <a:rPr lang="ar-DZ" sz="2400" dirty="0"/>
              <a:t>ْ</a:t>
            </a:r>
            <a:r>
              <a:rPr lang="ar-SA" sz="2400" dirty="0"/>
              <a:t>هج الو</a:t>
            </a:r>
            <a:r>
              <a:rPr lang="ar-DZ" sz="2400" dirty="0"/>
              <a:t>َ</a:t>
            </a:r>
            <a:r>
              <a:rPr lang="ar-SA" sz="2400" dirty="0"/>
              <a:t>صفي الت</a:t>
            </a:r>
            <a:r>
              <a:rPr lang="ar-DZ" sz="2400" dirty="0"/>
              <a:t>َ</a:t>
            </a:r>
            <a:r>
              <a:rPr lang="ar-SA" sz="2400" dirty="0"/>
              <a:t>ح</a:t>
            </a:r>
            <a:r>
              <a:rPr lang="ar-DZ" sz="2400" dirty="0"/>
              <a:t>ْ</a:t>
            </a:r>
            <a:r>
              <a:rPr lang="ar-SA" sz="2400" dirty="0"/>
              <a:t>ل</a:t>
            </a:r>
            <a:r>
              <a:rPr lang="ar-DZ" sz="2400" dirty="0"/>
              <a:t>ِ</a:t>
            </a:r>
            <a:r>
              <a:rPr lang="ar-SA" sz="2400" dirty="0"/>
              <a:t>يلي، حيث </a:t>
            </a:r>
            <a:r>
              <a:rPr lang="ar-DZ" sz="2400" dirty="0"/>
              <a:t>إِ</a:t>
            </a:r>
            <a:r>
              <a:rPr lang="ar-SA" sz="2400" dirty="0"/>
              <a:t>ش</a:t>
            </a:r>
            <a:r>
              <a:rPr lang="ar-DZ" sz="2400" dirty="0"/>
              <a:t>ْ</a:t>
            </a:r>
            <a:r>
              <a:rPr lang="ar-SA" sz="2400" dirty="0"/>
              <a:t>ت</a:t>
            </a:r>
            <a:r>
              <a:rPr lang="ar-DZ" sz="2400" dirty="0"/>
              <a:t>َ</a:t>
            </a:r>
            <a:r>
              <a:rPr lang="ar-SA" sz="2400" dirty="0"/>
              <a:t>ملت الأداة على ق</a:t>
            </a:r>
            <a:r>
              <a:rPr lang="ar-DZ" sz="2400" dirty="0"/>
              <a:t>ِ</a:t>
            </a:r>
            <a:r>
              <a:rPr lang="ar-SA" sz="2400" dirty="0"/>
              <a:t>ياس 64 م</a:t>
            </a:r>
            <a:r>
              <a:rPr lang="ar-DZ" sz="2400" dirty="0"/>
              <a:t>ُ</a:t>
            </a:r>
            <a:r>
              <a:rPr lang="ar-SA" sz="2400" dirty="0" err="1"/>
              <a:t>ؤش</a:t>
            </a:r>
            <a:r>
              <a:rPr lang="ar-DZ" sz="2400" dirty="0"/>
              <a:t>ِ</a:t>
            </a:r>
            <a:r>
              <a:rPr lang="ar-SA" sz="2400" dirty="0"/>
              <a:t>را ف</a:t>
            </a:r>
            <a:r>
              <a:rPr lang="ar-DZ" sz="2400" dirty="0"/>
              <a:t>َ</a:t>
            </a:r>
            <a:r>
              <a:rPr lang="ar-SA" sz="2400" dirty="0"/>
              <a:t>رعيا ت</a:t>
            </a:r>
            <a:r>
              <a:rPr lang="ar-DZ" sz="2400" dirty="0"/>
              <a:t>ُ</a:t>
            </a:r>
            <a:r>
              <a:rPr lang="ar-SA" sz="2400" dirty="0"/>
              <a:t>غ</a:t>
            </a:r>
            <a:r>
              <a:rPr lang="ar-DZ" sz="2400" dirty="0"/>
              <a:t>َ</a:t>
            </a:r>
            <a:r>
              <a:rPr lang="ar-SA" sz="2400" dirty="0"/>
              <a:t>ط</a:t>
            </a:r>
            <a:r>
              <a:rPr lang="ar-DZ" sz="2400" dirty="0"/>
              <a:t>ِّ</a:t>
            </a:r>
            <a:r>
              <a:rPr lang="ar-SA" sz="2400" dirty="0"/>
              <a:t>ي </a:t>
            </a:r>
            <a:r>
              <a:rPr lang="ar-SA" sz="2400" dirty="0" err="1"/>
              <a:t>الأ</a:t>
            </a:r>
            <a:r>
              <a:rPr lang="ar-DZ" sz="2400" dirty="0"/>
              <a:t>َ</a:t>
            </a:r>
            <a:r>
              <a:rPr lang="ar-SA" sz="2400" dirty="0"/>
              <a:t>ب</a:t>
            </a:r>
            <a:r>
              <a:rPr lang="ar-DZ" sz="2400" dirty="0"/>
              <a:t>ْ</a:t>
            </a:r>
            <a:r>
              <a:rPr lang="ar-SA" sz="2400" dirty="0"/>
              <a:t>عاد الس</a:t>
            </a:r>
            <a:r>
              <a:rPr lang="ar-DZ" sz="2400" dirty="0"/>
              <a:t>ِتَ</a:t>
            </a:r>
            <a:r>
              <a:rPr lang="ar-SA" sz="2400" dirty="0"/>
              <a:t>ة من خل</a:t>
            </a:r>
            <a:r>
              <a:rPr lang="ar-DZ" sz="2400" dirty="0"/>
              <a:t>ِ</a:t>
            </a:r>
            <a:r>
              <a:rPr lang="ar-SA" sz="2400" dirty="0"/>
              <a:t>ال </a:t>
            </a:r>
            <a:r>
              <a:rPr lang="ar-DZ" sz="2400" dirty="0"/>
              <a:t>إِ</a:t>
            </a:r>
            <a:r>
              <a:rPr lang="ar-SA" sz="2400" dirty="0"/>
              <a:t>ستبان</a:t>
            </a:r>
            <a:r>
              <a:rPr lang="ar-DZ" sz="2400" dirty="0"/>
              <a:t>ة</a:t>
            </a:r>
            <a:r>
              <a:rPr lang="ar-SA" sz="2400" dirty="0"/>
              <a:t> م</a:t>
            </a:r>
            <a:r>
              <a:rPr lang="ar-DZ" sz="2400" dirty="0"/>
              <a:t>ُ</a:t>
            </a:r>
            <a:r>
              <a:rPr lang="ar-SA" sz="2400" dirty="0"/>
              <a:t>ق</a:t>
            </a:r>
            <a:r>
              <a:rPr lang="ar-DZ" sz="2400" dirty="0"/>
              <a:t>َ</a:t>
            </a:r>
            <a:r>
              <a:rPr lang="ar-SA" sz="2400" dirty="0"/>
              <a:t>ن</a:t>
            </a:r>
            <a:r>
              <a:rPr lang="ar-DZ" sz="2400" dirty="0"/>
              <a:t>َّ</a:t>
            </a:r>
            <a:r>
              <a:rPr lang="ar-SA" sz="2400" dirty="0" err="1"/>
              <a:t>نة</a:t>
            </a:r>
            <a:r>
              <a:rPr lang="ar-SA" sz="2400" dirty="0"/>
              <a:t> ، </a:t>
            </a:r>
            <a:r>
              <a:rPr lang="ar-SA" sz="2400" dirty="0" err="1"/>
              <a:t>ون</a:t>
            </a:r>
            <a:r>
              <a:rPr lang="ar-DZ" sz="2400" dirty="0"/>
              <a:t>ُ</a:t>
            </a:r>
            <a:r>
              <a:rPr lang="ar-SA" sz="2400" dirty="0"/>
              <a:t>ف</a:t>
            </a:r>
            <a:r>
              <a:rPr lang="ar-DZ" sz="2400" dirty="0"/>
              <a:t>ِّ</a:t>
            </a:r>
            <a:r>
              <a:rPr lang="ar-SA" sz="2400" dirty="0" err="1"/>
              <a:t>ذت</a:t>
            </a:r>
            <a:r>
              <a:rPr lang="ar-SA" sz="2400" dirty="0"/>
              <a:t> من خلال المقابلات.</a:t>
            </a:r>
            <a:endParaRPr lang="fr-FR" sz="2400" dirty="0"/>
          </a:p>
          <a:p>
            <a:pPr algn="just" rtl="1"/>
            <a:r>
              <a:rPr lang="ar-DZ" sz="2400" b="1" dirty="0"/>
              <a:t>و</a:t>
            </a:r>
            <a:r>
              <a:rPr lang="ar-SA" sz="2400" b="1" dirty="0"/>
              <a:t>توصلت نتائج الدراسة </a:t>
            </a:r>
            <a:r>
              <a:rPr lang="ar-SA" sz="2400" dirty="0"/>
              <a:t>إلى</a:t>
            </a:r>
            <a:r>
              <a:rPr lang="ar-DZ" sz="2400" dirty="0"/>
              <a:t>:</a:t>
            </a:r>
            <a:r>
              <a:rPr lang="ar-SA" sz="2400" dirty="0"/>
              <a:t> ت</a:t>
            </a:r>
            <a:r>
              <a:rPr lang="ar-DZ" sz="2400" dirty="0"/>
              <a:t>َ</a:t>
            </a:r>
            <a:r>
              <a:rPr lang="ar-SA" sz="2400" dirty="0"/>
              <a:t>د</a:t>
            </a:r>
            <a:r>
              <a:rPr lang="ar-DZ" sz="2400" dirty="0"/>
              <a:t>َ</a:t>
            </a:r>
            <a:r>
              <a:rPr lang="ar-SA" sz="2400" dirty="0"/>
              <a:t>ن</a:t>
            </a:r>
            <a:r>
              <a:rPr lang="ar-DZ" sz="2400" dirty="0"/>
              <a:t>ٍّ</a:t>
            </a:r>
            <a:r>
              <a:rPr lang="ar-SA" sz="2400" dirty="0"/>
              <a:t> في ث</a:t>
            </a:r>
            <a:r>
              <a:rPr lang="ar-DZ" sz="2400" dirty="0"/>
              <a:t>َ</a:t>
            </a:r>
            <a:r>
              <a:rPr lang="ar-SA" sz="2400" dirty="0" err="1"/>
              <a:t>لاثة</a:t>
            </a:r>
            <a:r>
              <a:rPr lang="ar-SA" sz="2400" dirty="0"/>
              <a:t> أب</a:t>
            </a:r>
            <a:r>
              <a:rPr lang="ar-DZ" sz="2400" dirty="0"/>
              <a:t>ْ</a:t>
            </a:r>
            <a:r>
              <a:rPr lang="ar-SA" sz="2400" dirty="0"/>
              <a:t>عاد للجودة ، بينما جاء أكثر أبعاد الجودة</a:t>
            </a:r>
            <a:r>
              <a:rPr lang="ar-DZ" sz="2400" dirty="0"/>
              <a:t>،</a:t>
            </a:r>
            <a:r>
              <a:rPr lang="ar-SA" sz="2400" dirty="0"/>
              <a:t> ت</a:t>
            </a:r>
            <a:r>
              <a:rPr lang="ar-DZ" sz="2400" dirty="0"/>
              <a:t>َ</a:t>
            </a:r>
            <a:r>
              <a:rPr lang="ar-SA" sz="2400" dirty="0" err="1"/>
              <a:t>طبيقا</a:t>
            </a:r>
            <a:r>
              <a:rPr lang="ar-SA" sz="2400" dirty="0"/>
              <a:t> ف</a:t>
            </a:r>
            <a:r>
              <a:rPr lang="ar-DZ" sz="2400" dirty="0"/>
              <a:t>ِ</a:t>
            </a:r>
            <a:r>
              <a:rPr lang="ar-SA" sz="2400" dirty="0"/>
              <a:t>عليا في هذه المؤسسات: الت</a:t>
            </a:r>
            <a:r>
              <a:rPr lang="ar-DZ" sz="2400" dirty="0"/>
              <a:t>َ</a:t>
            </a:r>
            <a:r>
              <a:rPr lang="ar-SA" sz="2400" dirty="0"/>
              <a:t>طوير والتحديث في الب</a:t>
            </a:r>
            <a:r>
              <a:rPr lang="ar-DZ" sz="2400" dirty="0"/>
              <a:t>ُ</a:t>
            </a:r>
            <a:r>
              <a:rPr lang="ar-SA" sz="2400" dirty="0"/>
              <a:t>نية التحتية, ووسائل الإنتاج ، ثم</a:t>
            </a:r>
            <a:r>
              <a:rPr lang="ar-DZ" sz="2400" dirty="0"/>
              <a:t>َّ</a:t>
            </a:r>
            <a:r>
              <a:rPr lang="ar-SA" sz="2400" dirty="0"/>
              <a:t> الت</a:t>
            </a:r>
            <a:r>
              <a:rPr lang="ar-DZ" sz="2400" dirty="0"/>
              <a:t>َ</a:t>
            </a:r>
            <a:r>
              <a:rPr lang="ar-SA" sz="2400" dirty="0"/>
              <a:t>نظيم، في الم</a:t>
            </a:r>
            <a:r>
              <a:rPr lang="ar-DZ" sz="2400" dirty="0"/>
              <a:t>ُ</a:t>
            </a:r>
            <a:r>
              <a:rPr lang="ar-SA" sz="2400" dirty="0"/>
              <a:t>قابل, جاءت مؤشرات الجودة في ب</a:t>
            </a:r>
            <a:r>
              <a:rPr lang="ar-DZ" sz="2400" dirty="0"/>
              <a:t>ُ</a:t>
            </a:r>
            <a:r>
              <a:rPr lang="ar-SA" sz="2400" dirty="0"/>
              <a:t>ع</a:t>
            </a:r>
            <a:r>
              <a:rPr lang="ar-DZ" sz="2400" dirty="0"/>
              <a:t>ْ</a:t>
            </a:r>
            <a:r>
              <a:rPr lang="ar-SA" sz="2400" dirty="0"/>
              <a:t>د</a:t>
            </a:r>
            <a:r>
              <a:rPr lang="ar-DZ" sz="2400" dirty="0"/>
              <a:t>َ</a:t>
            </a:r>
            <a:r>
              <a:rPr lang="ar-SA" sz="2400" dirty="0"/>
              <a:t>ي ال</a:t>
            </a:r>
            <a:r>
              <a:rPr lang="ar-DZ" sz="2400" dirty="0"/>
              <a:t>إِ</a:t>
            </a:r>
            <a:r>
              <a:rPr lang="ar-SA" sz="2400" dirty="0" err="1"/>
              <a:t>ستقلالية</a:t>
            </a:r>
            <a:r>
              <a:rPr lang="ar-SA" sz="2400" dirty="0"/>
              <a:t> والس</a:t>
            </a:r>
            <a:r>
              <a:rPr lang="ar-DZ" sz="2400" dirty="0"/>
              <a:t>ِّ</a:t>
            </a:r>
            <a:r>
              <a:rPr lang="ar-SA" sz="2400" dirty="0" err="1"/>
              <a:t>ياسات</a:t>
            </a:r>
            <a:r>
              <a:rPr lang="ar-SA" sz="2400" dirty="0"/>
              <a:t> الت</a:t>
            </a:r>
            <a:r>
              <a:rPr lang="ar-DZ" sz="2400" dirty="0"/>
              <a:t>َّ</a:t>
            </a:r>
            <a:r>
              <a:rPr lang="ar-SA" sz="2400" dirty="0"/>
              <a:t>حريرية </a:t>
            </a:r>
            <a:r>
              <a:rPr lang="ar-SA" sz="2400" dirty="0" err="1"/>
              <a:t>وإ</a:t>
            </a:r>
            <a:r>
              <a:rPr lang="ar-DZ" sz="2400" dirty="0"/>
              <a:t>ِ</a:t>
            </a:r>
            <a:r>
              <a:rPr lang="ar-SA" sz="2400" dirty="0"/>
              <a:t>دارة غ</a:t>
            </a:r>
            <a:r>
              <a:rPr lang="ar-DZ" sz="2400" dirty="0"/>
              <a:t>ُ</a:t>
            </a:r>
            <a:r>
              <a:rPr lang="ar-SA" sz="2400" dirty="0"/>
              <a:t>رف</a:t>
            </a:r>
            <a:r>
              <a:rPr lang="ar-DZ" sz="2400" dirty="0"/>
              <a:t>ِ</a:t>
            </a:r>
            <a:r>
              <a:rPr lang="ar-SA" sz="2400" dirty="0"/>
              <a:t> الأخبار الأدنى تطبيقا</a:t>
            </a:r>
            <a:r>
              <a:rPr lang="ar-DZ" sz="2400" dirty="0"/>
              <a:t>ً</a:t>
            </a:r>
            <a:r>
              <a:rPr lang="ar-SA" sz="2400" dirty="0"/>
              <a:t> .</a:t>
            </a:r>
            <a:endParaRPr lang="fr-FR" sz="2400" dirty="0"/>
          </a:p>
          <a:p>
            <a:pPr algn="just"/>
            <a:r>
              <a:rPr lang="fr-FR" sz="2400" b="1" kern="100" dirty="0">
                <a:solidFill>
                  <a:schemeClr val="accent4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https://2cm.es/1bb-E</a:t>
            </a:r>
            <a:endParaRPr lang="fr-FR" sz="2400" b="1" kern="100" dirty="0">
              <a:solidFill>
                <a:schemeClr val="accent4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314E261-4716-0CCB-1463-3EC274228382}"/>
              </a:ext>
            </a:extLst>
          </p:cNvPr>
          <p:cNvSpPr/>
          <p:nvPr/>
        </p:nvSpPr>
        <p:spPr>
          <a:xfrm>
            <a:off x="3210062" y="617697"/>
            <a:ext cx="904738" cy="80948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DZ" sz="3200" b="1" dirty="0">
                <a:ea typeface="Roboto Light" panose="02000000000000000000" pitchFamily="2" charset="0"/>
              </a:rPr>
              <a:t>05</a:t>
            </a:r>
            <a:endParaRPr lang="en-US" sz="1400" b="1" dirty="0">
              <a:ea typeface="Roboto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2797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49408"/>
    </mc:Choice>
    <mc:Fallback xmlns="">
      <p:transition advTm="249408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147B65-A60B-BCD5-66BA-406DEF725B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F485AEBB-E142-DB3A-372B-B6CB31D8928B}"/>
              </a:ext>
            </a:extLst>
          </p:cNvPr>
          <p:cNvSpPr txBox="1"/>
          <p:nvPr/>
        </p:nvSpPr>
        <p:spPr>
          <a:xfrm>
            <a:off x="3912781" y="577484"/>
            <a:ext cx="7747147" cy="5749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ar-DZ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معايير إدارة الجودة الشاملة في المؤسسة الإعلامية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A8CDDFE7-DD67-38A5-0B04-0A130B4AFCC7}"/>
              </a:ext>
            </a:extLst>
          </p:cNvPr>
          <p:cNvSpPr/>
          <p:nvPr/>
        </p:nvSpPr>
        <p:spPr>
          <a:xfrm>
            <a:off x="2287132" y="524803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F94FA4E0-27C3-63C1-A44F-3ADB3B0397E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11" name="Encre 10">
                <a:extLst>
                  <a:ext uri="{FF2B5EF4-FFF2-40B4-BE49-F238E27FC236}">
                    <a16:creationId xmlns:a16="http://schemas.microsoft.com/office/drawing/2014/main" id="{89332822-17DC-7C16-982E-934688324EED}"/>
                  </a:ext>
                </a:extLst>
              </p14:cNvPr>
              <p14:cNvContentPartPr/>
              <p14:nvPr/>
            </p14:nvContentPartPr>
            <p14:xfrm>
              <a:off x="7448614" y="3133080"/>
              <a:ext cx="360" cy="360"/>
            </p14:xfrm>
          </p:contentPart>
        </mc:Choice>
        <mc:Fallback xmlns="">
          <p:pic>
            <p:nvPicPr>
              <p:cNvPr id="11" name="Encre 10">
                <a:extLst>
                  <a:ext uri="{FF2B5EF4-FFF2-40B4-BE49-F238E27FC236}">
                    <a16:creationId xmlns:a16="http://schemas.microsoft.com/office/drawing/2014/main" id="{D6F3219A-D779-7F53-94A0-FC9B1EF9C4A9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7439614" y="3124440"/>
                <a:ext cx="18000" cy="18000"/>
              </a:xfrm>
              <a:prstGeom prst="rect">
                <a:avLst/>
              </a:prstGeom>
            </p:spPr>
          </p:pic>
        </mc:Fallback>
      </mc:AlternateContent>
      <p:sp>
        <p:nvSpPr>
          <p:cNvPr id="3" name="ZoneTexte 2">
            <a:extLst>
              <a:ext uri="{FF2B5EF4-FFF2-40B4-BE49-F238E27FC236}">
                <a16:creationId xmlns:a16="http://schemas.microsoft.com/office/drawing/2014/main" id="{51094E4C-ECC4-2CD7-4FB7-5946F7EAC17A}"/>
              </a:ext>
            </a:extLst>
          </p:cNvPr>
          <p:cNvSpPr txBox="1"/>
          <p:nvPr/>
        </p:nvSpPr>
        <p:spPr>
          <a:xfrm>
            <a:off x="1658679" y="1697597"/>
            <a:ext cx="9314121" cy="39152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  <a:buNone/>
            </a:pPr>
            <a:r>
              <a:rPr lang="ar-SA" sz="2800" b="1" kern="100" dirty="0">
                <a:solidFill>
                  <a:schemeClr val="accent1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أ</a:t>
            </a:r>
            <a:r>
              <a:rPr lang="ar-DZ" sz="2800" b="1" kern="100" dirty="0">
                <a:solidFill>
                  <a:schemeClr val="accent1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ولاً</a:t>
            </a:r>
            <a:r>
              <a:rPr lang="ar-SA" sz="2800" b="1" kern="100" dirty="0">
                <a:solidFill>
                  <a:schemeClr val="accent1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ـ م</a:t>
            </a:r>
            <a:r>
              <a:rPr lang="ar-DZ" sz="2800" b="1" kern="100" dirty="0">
                <a:solidFill>
                  <a:schemeClr val="accent1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800" b="1" kern="100" dirty="0">
                <a:solidFill>
                  <a:schemeClr val="accent1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عاي</a:t>
            </a:r>
            <a:r>
              <a:rPr lang="ar-DZ" sz="2800" b="1" kern="100" dirty="0">
                <a:solidFill>
                  <a:schemeClr val="accent1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800" b="1" kern="100" dirty="0">
                <a:solidFill>
                  <a:schemeClr val="accent1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</a:t>
            </a:r>
            <a:r>
              <a:rPr lang="ar-DZ" sz="2800" b="1" kern="100" dirty="0">
                <a:solidFill>
                  <a:schemeClr val="accent1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ْ</a:t>
            </a:r>
            <a:r>
              <a:rPr lang="ar-SA" sz="2800" b="1" kern="100" dirty="0">
                <a:solidFill>
                  <a:schemeClr val="accent1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ر ومنهجية تطبيق إدارة الجودة الشاملة في المؤسسات الإعلامية</a:t>
            </a:r>
            <a:r>
              <a:rPr lang="ar-SA" sz="2800" kern="100" dirty="0">
                <a:solidFill>
                  <a:schemeClr val="accent1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</a:t>
            </a:r>
            <a:endParaRPr lang="fr-FR" sz="2800" kern="100" dirty="0">
              <a:solidFill>
                <a:schemeClr val="accent1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  <a:buNone/>
            </a:pP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أ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ظهرت 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الجه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ود البحثية عن 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إِ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تفاق الغالبية من الباحثين على الب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نود الت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الية ك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عايير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للجودة الشاملة في المؤسسات الإعلامية والمتمثلة في</a:t>
            </a: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 </a:t>
            </a:r>
          </a:p>
          <a:p>
            <a:pPr algn="just" rtl="1">
              <a:lnSpc>
                <a:spcPct val="107000"/>
              </a:lnSpc>
              <a:spcAft>
                <a:spcPts val="800"/>
              </a:spcAft>
              <a:buNone/>
            </a:pP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وف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ر المصادر البشرية الكافية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،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ل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دعم عملية الإعلام (موظفون، صحفيون...)</a:t>
            </a: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</a:p>
          <a:p>
            <a:pPr marL="342900" indent="-342900" algn="just" rtl="1">
              <a:lnSpc>
                <a:spcPct val="107000"/>
              </a:lnSpc>
              <a:spcAft>
                <a:spcPts val="800"/>
              </a:spcAft>
              <a:buFontTx/>
              <a:buChar char="-"/>
            </a:pP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وف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ر أهداف وغايات واضحة</a:t>
            </a: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endParaRPr lang="ar-DZ" sz="2400" kern="1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 algn="just" rtl="1">
              <a:lnSpc>
                <a:spcPct val="107000"/>
              </a:lnSpc>
              <a:spcAft>
                <a:spcPts val="800"/>
              </a:spcAft>
              <a:buFontTx/>
              <a:buChar char="-"/>
            </a:pP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عي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ار البرنامج 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ن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اسب للم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ك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افأة</a:t>
            </a: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  <a:p>
            <a:pPr algn="just" rtl="1">
              <a:lnSpc>
                <a:spcPct val="107000"/>
              </a:lnSpc>
              <a:spcAft>
                <a:spcPts val="800"/>
              </a:spcAft>
              <a:buNone/>
            </a:pP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-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التقييم الص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ادق والم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وضوعي والع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ادل</a:t>
            </a: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</a:p>
          <a:p>
            <a:pPr algn="just" rtl="1">
              <a:lnSpc>
                <a:spcPct val="107000"/>
              </a:lnSpc>
              <a:spcAft>
                <a:spcPts val="800"/>
              </a:spcAft>
              <a:buNone/>
            </a:pP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24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ar-SA" sz="24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التقييم ال</a:t>
            </a:r>
            <a:r>
              <a:rPr lang="ar-DZ" sz="24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ذي ي</a:t>
            </a:r>
            <a:r>
              <a:rPr lang="ar-DZ" sz="24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غ</a:t>
            </a:r>
            <a:r>
              <a:rPr lang="ar-DZ" sz="24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ط</a:t>
            </a:r>
            <a:r>
              <a:rPr lang="ar-DZ" sz="24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ِّ</a:t>
            </a:r>
            <a:r>
              <a:rPr lang="ar-SA" sz="24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 م</a:t>
            </a:r>
            <a:r>
              <a:rPr lang="ar-DZ" sz="24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دى</a:t>
            </a:r>
            <a:r>
              <a:rPr lang="ar-SA" sz="24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واسع من أهداف المؤسسة</a:t>
            </a: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</a:p>
        </p:txBody>
      </p:sp>
      <p:sp>
        <p:nvSpPr>
          <p:cNvPr id="2" name="Parallelogram 7">
            <a:extLst>
              <a:ext uri="{FF2B5EF4-FFF2-40B4-BE49-F238E27FC236}">
                <a16:creationId xmlns:a16="http://schemas.microsoft.com/office/drawing/2014/main" id="{6AA72497-349B-F6C3-7698-2F886C91DC62}"/>
              </a:ext>
            </a:extLst>
          </p:cNvPr>
          <p:cNvSpPr/>
          <p:nvPr/>
        </p:nvSpPr>
        <p:spPr>
          <a:xfrm rot="16200000" flipV="1">
            <a:off x="-2375532" y="4283313"/>
            <a:ext cx="5573486" cy="2952974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7A98423-2482-149D-DFBA-C92701CE85BE}"/>
              </a:ext>
            </a:extLst>
          </p:cNvPr>
          <p:cNvSpPr/>
          <p:nvPr/>
        </p:nvSpPr>
        <p:spPr>
          <a:xfrm>
            <a:off x="3210062" y="617697"/>
            <a:ext cx="904738" cy="80948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DZ" sz="3200" b="1" dirty="0">
                <a:ea typeface="Roboto Light" panose="02000000000000000000" pitchFamily="2" charset="0"/>
              </a:rPr>
              <a:t>06</a:t>
            </a:r>
            <a:endParaRPr lang="en-US" sz="1400" b="1" dirty="0">
              <a:ea typeface="Roboto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5466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49408"/>
    </mc:Choice>
    <mc:Fallback xmlns="">
      <p:transition advTm="249408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1C2B32-A240-EBAA-4583-89D6C64FF1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6DE25495-9E23-6F4E-3E8F-B1B847EA0B63}"/>
              </a:ext>
            </a:extLst>
          </p:cNvPr>
          <p:cNvSpPr txBox="1"/>
          <p:nvPr/>
        </p:nvSpPr>
        <p:spPr>
          <a:xfrm>
            <a:off x="3536371" y="717995"/>
            <a:ext cx="7800309" cy="10919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ar-DZ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معايير إدارة الجودة الشاملة في المؤسسة الإعلامية</a:t>
            </a:r>
          </a:p>
          <a:p>
            <a:pPr algn="ctr">
              <a:lnSpc>
                <a:spcPct val="120000"/>
              </a:lnSpc>
            </a:pPr>
            <a:endParaRPr lang="ar-DZ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6E05F486-F45B-0D41-D2C8-53AF07E6128E}"/>
              </a:ext>
            </a:extLst>
          </p:cNvPr>
          <p:cNvSpPr/>
          <p:nvPr/>
        </p:nvSpPr>
        <p:spPr>
          <a:xfrm>
            <a:off x="2287132" y="524803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228BA361-B8B6-1584-04E6-D2D54B8D68E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11" name="Encre 10">
                <a:extLst>
                  <a:ext uri="{FF2B5EF4-FFF2-40B4-BE49-F238E27FC236}">
                    <a16:creationId xmlns:a16="http://schemas.microsoft.com/office/drawing/2014/main" id="{4C23A65D-D47E-0BED-B2DA-13DDB658501E}"/>
                  </a:ext>
                </a:extLst>
              </p14:cNvPr>
              <p14:cNvContentPartPr/>
              <p14:nvPr/>
            </p14:nvContentPartPr>
            <p14:xfrm>
              <a:off x="7448614" y="3133080"/>
              <a:ext cx="360" cy="360"/>
            </p14:xfrm>
          </p:contentPart>
        </mc:Choice>
        <mc:Fallback xmlns="">
          <p:pic>
            <p:nvPicPr>
              <p:cNvPr id="11" name="Encre 10">
                <a:extLst>
                  <a:ext uri="{FF2B5EF4-FFF2-40B4-BE49-F238E27FC236}">
                    <a16:creationId xmlns:a16="http://schemas.microsoft.com/office/drawing/2014/main" id="{D6F3219A-D779-7F53-94A0-FC9B1EF9C4A9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7439614" y="3124440"/>
                <a:ext cx="18000" cy="18000"/>
              </a:xfrm>
              <a:prstGeom prst="rect">
                <a:avLst/>
              </a:prstGeom>
            </p:spPr>
          </p:pic>
        </mc:Fallback>
      </mc:AlternateContent>
      <p:sp>
        <p:nvSpPr>
          <p:cNvPr id="3" name="ZoneTexte 2">
            <a:extLst>
              <a:ext uri="{FF2B5EF4-FFF2-40B4-BE49-F238E27FC236}">
                <a16:creationId xmlns:a16="http://schemas.microsoft.com/office/drawing/2014/main" id="{99D50C34-2653-9D20-4348-38B5C48EBDB0}"/>
              </a:ext>
            </a:extLst>
          </p:cNvPr>
          <p:cNvSpPr txBox="1"/>
          <p:nvPr/>
        </p:nvSpPr>
        <p:spPr>
          <a:xfrm>
            <a:off x="2459498" y="1898650"/>
            <a:ext cx="8430487" cy="44345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  <a:buNone/>
            </a:pP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أم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 فيما يتعل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ق </a:t>
            </a:r>
            <a:r>
              <a:rPr lang="ar-SA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بمنهجية تطبيق نظام إدارة الجودة الشاملة في المؤسسات الإعلامية 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فإ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نها تتمثل في</a:t>
            </a: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 </a:t>
            </a:r>
          </a:p>
          <a:p>
            <a:pPr algn="just" rtl="1">
              <a:lnSpc>
                <a:spcPct val="107000"/>
              </a:lnSpc>
              <a:spcAft>
                <a:spcPts val="800"/>
              </a:spcAft>
              <a:buNone/>
            </a:pP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حديد مسؤوليات الع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</a:t>
            </a:r>
            <a:r>
              <a:rPr lang="ar-DZ" sz="2400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لية الإدارية</a:t>
            </a: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  <a:p>
            <a:pPr algn="just" rtl="1">
              <a:lnSpc>
                <a:spcPct val="107000"/>
              </a:lnSpc>
              <a:spcAft>
                <a:spcPts val="800"/>
              </a:spcAft>
              <a:buNone/>
            </a:pP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- 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حديد 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تطلبات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المستفيدين ومحاولة م</a:t>
            </a:r>
            <a:r>
              <a:rPr lang="ar-DZ" sz="2400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ُطَ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ابقة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واصفات العملية الإعلامية مع هذه الم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طلبات</a:t>
            </a: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- 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إ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يجاد وتطوير المعايير المستخدمة في نظام المؤسسة الإعلامية</a:t>
            </a: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</a:p>
          <a:p>
            <a:pPr algn="just" rtl="1">
              <a:lnSpc>
                <a:spcPct val="107000"/>
              </a:lnSpc>
              <a:spcAft>
                <a:spcPts val="800"/>
              </a:spcAft>
              <a:buNone/>
            </a:pP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الب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حث عن ف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ر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ص التحسين والتطوير ل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ع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ملية الإعلام، و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ع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ند إ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يجاد هذه الف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رص ي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ترتيبها حسب 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الأ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ْ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بقيات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وتحديد الأهداف على ض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وء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ذلك</a:t>
            </a: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</a:p>
          <a:p>
            <a:pPr algn="just" rtl="1">
              <a:lnSpc>
                <a:spcPct val="107000"/>
              </a:lnSpc>
              <a:spcAft>
                <a:spcPts val="800"/>
              </a:spcAft>
              <a:buNone/>
            </a:pP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حس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ين الم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مر للعملية الإعلامية، وذلك ي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طل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ب المساهمة الكاملة من كافة العاملين في المؤسسة (من صحفيين وإداريين وف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ن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يين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)، حيث 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عت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بر مسؤولياتهم جميعا ن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حو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تحقيق الجودة في 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خ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ْ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ر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جات العملية الإعلامية.</a:t>
            </a:r>
            <a:endParaRPr lang="fr-FR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" name="Parallelogram 7">
            <a:extLst>
              <a:ext uri="{FF2B5EF4-FFF2-40B4-BE49-F238E27FC236}">
                <a16:creationId xmlns:a16="http://schemas.microsoft.com/office/drawing/2014/main" id="{4FCE7EE7-E118-F035-C338-9F7E23BB3A38}"/>
              </a:ext>
            </a:extLst>
          </p:cNvPr>
          <p:cNvSpPr/>
          <p:nvPr/>
        </p:nvSpPr>
        <p:spPr>
          <a:xfrm rot="16200000" flipV="1">
            <a:off x="-2338956" y="3478641"/>
            <a:ext cx="5573486" cy="2952974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8FA24AB-9B38-C65B-6B40-6964FA9F66E0}"/>
              </a:ext>
            </a:extLst>
          </p:cNvPr>
          <p:cNvSpPr/>
          <p:nvPr/>
        </p:nvSpPr>
        <p:spPr>
          <a:xfrm>
            <a:off x="3210062" y="617697"/>
            <a:ext cx="904738" cy="80948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DZ" sz="3200" b="1" dirty="0">
                <a:ea typeface="Roboto Light" panose="02000000000000000000" pitchFamily="2" charset="0"/>
              </a:rPr>
              <a:t>06</a:t>
            </a:r>
            <a:endParaRPr lang="en-US" sz="1400" b="1" dirty="0">
              <a:ea typeface="Roboto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0543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49408"/>
    </mc:Choice>
    <mc:Fallback xmlns="">
      <p:transition advTm="249408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FC628F-5BDC-156F-00D8-9CF14645A8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395E33DC-5B24-1291-47D2-062FC303DBD5}"/>
              </a:ext>
            </a:extLst>
          </p:cNvPr>
          <p:cNvSpPr txBox="1"/>
          <p:nvPr/>
        </p:nvSpPr>
        <p:spPr>
          <a:xfrm>
            <a:off x="3987569" y="577484"/>
            <a:ext cx="7672359" cy="10919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ar-DZ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معايير إدارة الجودة الشاملة في المؤسسة الإعلامية</a:t>
            </a:r>
          </a:p>
          <a:p>
            <a:pPr algn="ctr">
              <a:lnSpc>
                <a:spcPct val="120000"/>
              </a:lnSpc>
            </a:pPr>
            <a:endParaRPr lang="ar-DZ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9781E69C-9C5F-E464-36D9-1691B10297E6}"/>
              </a:ext>
            </a:extLst>
          </p:cNvPr>
          <p:cNvSpPr/>
          <p:nvPr/>
        </p:nvSpPr>
        <p:spPr>
          <a:xfrm>
            <a:off x="2287132" y="524803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0EFD9770-3701-BC97-3F33-62F0E75B90B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11" name="Encre 10">
                <a:extLst>
                  <a:ext uri="{FF2B5EF4-FFF2-40B4-BE49-F238E27FC236}">
                    <a16:creationId xmlns:a16="http://schemas.microsoft.com/office/drawing/2014/main" id="{F585C4D9-B703-C690-C6E7-006F84577006}"/>
                  </a:ext>
                </a:extLst>
              </p14:cNvPr>
              <p14:cNvContentPartPr/>
              <p14:nvPr/>
            </p14:nvContentPartPr>
            <p14:xfrm>
              <a:off x="7448614" y="3133080"/>
              <a:ext cx="360" cy="360"/>
            </p14:xfrm>
          </p:contentPart>
        </mc:Choice>
        <mc:Fallback xmlns="">
          <p:pic>
            <p:nvPicPr>
              <p:cNvPr id="11" name="Encre 10">
                <a:extLst>
                  <a:ext uri="{FF2B5EF4-FFF2-40B4-BE49-F238E27FC236}">
                    <a16:creationId xmlns:a16="http://schemas.microsoft.com/office/drawing/2014/main" id="{D6F3219A-D779-7F53-94A0-FC9B1EF9C4A9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7439614" y="3124440"/>
                <a:ext cx="18000" cy="18000"/>
              </a:xfrm>
              <a:prstGeom prst="rect">
                <a:avLst/>
              </a:prstGeom>
            </p:spPr>
          </p:pic>
        </mc:Fallback>
      </mc:AlternateContent>
      <p:sp>
        <p:nvSpPr>
          <p:cNvPr id="3" name="ZoneTexte 2">
            <a:extLst>
              <a:ext uri="{FF2B5EF4-FFF2-40B4-BE49-F238E27FC236}">
                <a16:creationId xmlns:a16="http://schemas.microsoft.com/office/drawing/2014/main" id="{03C2B925-A90C-D4C2-1847-AE0E1F1A313C}"/>
              </a:ext>
            </a:extLst>
          </p:cNvPr>
          <p:cNvSpPr txBox="1"/>
          <p:nvPr/>
        </p:nvSpPr>
        <p:spPr>
          <a:xfrm>
            <a:off x="659219" y="1654449"/>
            <a:ext cx="10919637" cy="59086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  <a:buNone/>
            </a:pPr>
            <a:r>
              <a:rPr lang="ar-DZ" sz="2800" b="1" kern="100" dirty="0">
                <a:solidFill>
                  <a:schemeClr val="accent1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ثانيا:</a:t>
            </a:r>
            <a:r>
              <a:rPr lang="ar-SA" sz="2800" b="1" kern="100" dirty="0">
                <a:solidFill>
                  <a:schemeClr val="accent1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خ</a:t>
            </a:r>
            <a:r>
              <a:rPr lang="ar-DZ" sz="2800" b="1" kern="100" dirty="0">
                <a:solidFill>
                  <a:schemeClr val="accent1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800" b="1" kern="100" dirty="0" err="1">
                <a:solidFill>
                  <a:schemeClr val="accent1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طوات</a:t>
            </a:r>
            <a:r>
              <a:rPr lang="ar-SA" sz="2800" b="1" kern="100" dirty="0">
                <a:solidFill>
                  <a:schemeClr val="accent1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ت</a:t>
            </a:r>
            <a:r>
              <a:rPr lang="ar-DZ" sz="2800" b="1" kern="100" dirty="0">
                <a:solidFill>
                  <a:schemeClr val="accent1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800" b="1" kern="100" dirty="0">
                <a:solidFill>
                  <a:schemeClr val="accent1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مه</a:t>
            </a:r>
            <a:r>
              <a:rPr lang="ar-DZ" sz="2800" b="1" kern="100" dirty="0">
                <a:solidFill>
                  <a:schemeClr val="accent1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800" b="1" kern="100" dirty="0">
                <a:solidFill>
                  <a:schemeClr val="accent1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يدية ل</a:t>
            </a:r>
            <a:r>
              <a:rPr lang="ar-DZ" sz="2800" b="1" kern="100" dirty="0">
                <a:solidFill>
                  <a:schemeClr val="accent1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800" b="1" kern="100" dirty="0">
                <a:solidFill>
                  <a:schemeClr val="accent1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ب</a:t>
            </a:r>
            <a:r>
              <a:rPr lang="ar-DZ" sz="2800" b="1" kern="100" dirty="0">
                <a:solidFill>
                  <a:schemeClr val="accent1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800" b="1" kern="100" dirty="0">
                <a:solidFill>
                  <a:schemeClr val="accent1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ناء نظام إدارة الجودة الشاملة في المؤسسات الإعلامية</a:t>
            </a:r>
            <a:r>
              <a:rPr lang="ar-SA" sz="2800" kern="100" dirty="0">
                <a:solidFill>
                  <a:schemeClr val="accent1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:</a:t>
            </a:r>
            <a:endParaRPr lang="fr-FR" sz="2800" kern="100" dirty="0">
              <a:solidFill>
                <a:schemeClr val="accent1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  <a:buNone/>
            </a:pP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من أجل ب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ن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اء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نظام إدارة الجودة الشاملة، فل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ب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د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من الق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يام بالخطوات الت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مهيدية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الت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الية </a:t>
            </a: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 </a:t>
            </a:r>
          </a:p>
          <a:p>
            <a:pPr marL="342900" indent="-342900" algn="just" rtl="1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ar-SA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</a:t>
            </a:r>
            <a:r>
              <a:rPr lang="ar-DZ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شك</a:t>
            </a:r>
            <a:r>
              <a:rPr lang="ar-DZ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يل ف</a:t>
            </a:r>
            <a:r>
              <a:rPr lang="ar-DZ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رق ذات ك</a:t>
            </a:r>
            <a:r>
              <a:rPr lang="ar-DZ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b="1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فاءة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قوم بما يلي</a:t>
            </a: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</a:t>
            </a:r>
          </a:p>
          <a:p>
            <a:pPr algn="just" rtl="1">
              <a:lnSpc>
                <a:spcPct val="107000"/>
              </a:lnSpc>
              <a:spcAft>
                <a:spcPts val="800"/>
              </a:spcAft>
              <a:buNone/>
            </a:pP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- 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ع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قد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دورات 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ث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ْ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ق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يفية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للعاملين في المؤسسة ل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ب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ن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اء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ثقافة الج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ودة</a:t>
            </a: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</a:p>
          <a:p>
            <a:pPr algn="just" rtl="1">
              <a:lnSpc>
                <a:spcPct val="107000"/>
              </a:lnSpc>
              <a:spcAft>
                <a:spcPts val="800"/>
              </a:spcAft>
              <a:buNone/>
            </a:pP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– 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عريف ب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نظام إدارة الج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ودة</a:t>
            </a:r>
            <a:endParaRPr lang="fr-FR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  <a:buNone/>
            </a:pP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ب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ان 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ب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ررات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تطبيق نظام إدارة الجودة وف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وائده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،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من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ْ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أجل أن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ْ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ي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تبن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اها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العاملون في المؤسسة الإعلامية عن ق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ن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اعة</a:t>
            </a: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</a:p>
          <a:p>
            <a:pPr marL="342900" indent="-342900" algn="just" rtl="1">
              <a:lnSpc>
                <a:spcPct val="107000"/>
              </a:lnSpc>
              <a:spcAft>
                <a:spcPts val="800"/>
              </a:spcAft>
              <a:buFontTx/>
              <a:buChar char="-"/>
            </a:pP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ب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ان المعايير الوظيفية ال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 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ح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ْ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ك</a:t>
            </a:r>
            <a:r>
              <a:rPr lang="ar-DZ" sz="2400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 </a:t>
            </a:r>
            <a:r>
              <a:rPr lang="ar-DZ" sz="2400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إِ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ختيار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ن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موذج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لضمان 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وكيد الجودة</a:t>
            </a: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توضيح م</a:t>
            </a:r>
            <a:r>
              <a:rPr lang="ar-DZ" sz="2400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طل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بات 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طبيق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نظام إدارة الجودة</a:t>
            </a: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endParaRPr lang="ar-DZ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 algn="just" rtl="1">
              <a:lnSpc>
                <a:spcPct val="107000"/>
              </a:lnSpc>
              <a:spcAft>
                <a:spcPts val="800"/>
              </a:spcAft>
              <a:buFontTx/>
              <a:buChar char="-"/>
            </a:pPr>
            <a:r>
              <a:rPr lang="ar-SA" sz="2400" kern="100" dirty="0">
                <a:latin typeface="Calibri" panose="020F0502020204030204" pitchFamily="34" charset="0"/>
                <a:ea typeface="Calibri" panose="020F0502020204030204" pitchFamily="34" charset="0"/>
              </a:rPr>
              <a:t>ع</a:t>
            </a:r>
            <a:r>
              <a:rPr lang="ar-DZ" sz="2400" kern="100" dirty="0">
                <a:latin typeface="Calibri" panose="020F0502020204030204" pitchFamily="34" charset="0"/>
                <a:ea typeface="Calibri" panose="020F0502020204030204" pitchFamily="34" charset="0"/>
              </a:rPr>
              <a:t>َ</a:t>
            </a:r>
            <a:r>
              <a:rPr lang="ar-SA" sz="2400" kern="100" dirty="0">
                <a:latin typeface="Calibri" panose="020F0502020204030204" pitchFamily="34" charset="0"/>
                <a:ea typeface="Calibri" panose="020F0502020204030204" pitchFamily="34" charset="0"/>
              </a:rPr>
              <a:t>رض المراحل الأساسية التي يشملها ت</a:t>
            </a:r>
            <a:r>
              <a:rPr lang="ar-DZ" sz="2400" kern="100" dirty="0">
                <a:latin typeface="Calibri" panose="020F0502020204030204" pitchFamily="34" charset="0"/>
                <a:ea typeface="Calibri" panose="020F0502020204030204" pitchFamily="34" charset="0"/>
              </a:rPr>
              <a:t>َ</a:t>
            </a:r>
            <a:r>
              <a:rPr lang="ar-SA" sz="2400" kern="100" dirty="0">
                <a:latin typeface="Calibri" panose="020F0502020204030204" pitchFamily="34" charset="0"/>
                <a:ea typeface="Calibri" panose="020F0502020204030204" pitchFamily="34" charset="0"/>
              </a:rPr>
              <a:t>ن</a:t>
            </a:r>
            <a:r>
              <a:rPr lang="ar-DZ" sz="2400" kern="100" dirty="0">
                <a:latin typeface="Calibri" panose="020F0502020204030204" pitchFamily="34" charset="0"/>
                <a:ea typeface="Calibri" panose="020F0502020204030204" pitchFamily="34" charset="0"/>
              </a:rPr>
              <a:t>ْ</a:t>
            </a:r>
            <a:r>
              <a:rPr lang="ar-SA" sz="2400" kern="100" dirty="0" err="1">
                <a:latin typeface="Calibri" panose="020F0502020204030204" pitchFamily="34" charset="0"/>
                <a:ea typeface="Calibri" panose="020F0502020204030204" pitchFamily="34" charset="0"/>
              </a:rPr>
              <a:t>فيذ</a:t>
            </a:r>
            <a:r>
              <a:rPr lang="ar-SA" sz="2400" kern="100" dirty="0">
                <a:latin typeface="Calibri" panose="020F0502020204030204" pitchFamily="34" charset="0"/>
                <a:ea typeface="Calibri" panose="020F0502020204030204" pitchFamily="34" charset="0"/>
              </a:rPr>
              <a:t> نظام الجودة</a:t>
            </a:r>
            <a:r>
              <a:rPr lang="fr-FR" sz="2400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ar-DZ" sz="2400" kern="100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indent="-342900" algn="just" rtl="1">
              <a:lnSpc>
                <a:spcPct val="107000"/>
              </a:lnSpc>
              <a:spcAft>
                <a:spcPts val="800"/>
              </a:spcAft>
              <a:buFontTx/>
              <a:buChar char="-"/>
            </a:pPr>
            <a:r>
              <a:rPr lang="fr-FR" sz="2400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ar-SA" sz="2400" kern="100" dirty="0">
                <a:latin typeface="Calibri" panose="020F0502020204030204" pitchFamily="34" charset="0"/>
                <a:ea typeface="Calibri" panose="020F0502020204030204" pitchFamily="34" charset="0"/>
              </a:rPr>
              <a:t>ب</a:t>
            </a:r>
            <a:r>
              <a:rPr lang="ar-DZ" sz="2400" kern="100" dirty="0">
                <a:latin typeface="Calibri" panose="020F0502020204030204" pitchFamily="34" charset="0"/>
                <a:ea typeface="Calibri" panose="020F0502020204030204" pitchFamily="34" charset="0"/>
              </a:rPr>
              <a:t>َ</a:t>
            </a:r>
            <a:r>
              <a:rPr lang="ar-SA" sz="2400" kern="100" dirty="0">
                <a:latin typeface="Calibri" panose="020F0502020204030204" pitchFamily="34" charset="0"/>
                <a:ea typeface="Calibri" panose="020F0502020204030204" pitchFamily="34" charset="0"/>
              </a:rPr>
              <a:t>ي</a:t>
            </a:r>
            <a:r>
              <a:rPr lang="ar-DZ" sz="2400" kern="100" dirty="0">
                <a:latin typeface="Calibri" panose="020F0502020204030204" pitchFamily="34" charset="0"/>
                <a:ea typeface="Calibri" panose="020F0502020204030204" pitchFamily="34" charset="0"/>
              </a:rPr>
              <a:t>َ</a:t>
            </a:r>
            <a:r>
              <a:rPr lang="ar-SA" sz="2400" kern="100" dirty="0">
                <a:latin typeface="Calibri" panose="020F0502020204030204" pitchFamily="34" charset="0"/>
                <a:ea typeface="Calibri" panose="020F0502020204030204" pitchFamily="34" charset="0"/>
              </a:rPr>
              <a:t>ان </a:t>
            </a:r>
            <a:r>
              <a:rPr lang="ar-SA" sz="2400" kern="100" dirty="0" err="1">
                <a:latin typeface="Calibri" panose="020F0502020204030204" pitchFamily="34" charset="0"/>
                <a:ea typeface="Calibri" panose="020F0502020204030204" pitchFamily="34" charset="0"/>
              </a:rPr>
              <a:t>الأ</a:t>
            </a:r>
            <a:r>
              <a:rPr lang="ar-DZ" sz="2400" kern="100" dirty="0">
                <a:latin typeface="Calibri" panose="020F0502020204030204" pitchFamily="34" charset="0"/>
                <a:ea typeface="Calibri" panose="020F0502020204030204" pitchFamily="34" charset="0"/>
              </a:rPr>
              <a:t>َ</a:t>
            </a:r>
            <a:r>
              <a:rPr lang="ar-SA" sz="2400" kern="100" dirty="0">
                <a:latin typeface="Calibri" panose="020F0502020204030204" pitchFamily="34" charset="0"/>
                <a:ea typeface="Calibri" panose="020F0502020204030204" pitchFamily="34" charset="0"/>
              </a:rPr>
              <a:t>دوار الأساسية للإدارة العليا</a:t>
            </a:r>
            <a:r>
              <a:rPr lang="fr-FR" sz="2400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endParaRPr lang="ar-DZ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 algn="just" rtl="1">
              <a:lnSpc>
                <a:spcPct val="107000"/>
              </a:lnSpc>
              <a:spcAft>
                <a:spcPts val="800"/>
              </a:spcAft>
              <a:buFontTx/>
              <a:buChar char="-"/>
            </a:pPr>
            <a:endParaRPr lang="ar-DZ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 algn="just" rtl="1">
              <a:lnSpc>
                <a:spcPct val="107000"/>
              </a:lnSpc>
              <a:spcAft>
                <a:spcPts val="800"/>
              </a:spcAft>
              <a:buFontTx/>
              <a:buChar char="-"/>
            </a:pPr>
            <a:endParaRPr lang="fr-FR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DBDC02F-C882-37FD-A0BB-A7E24E50689B}"/>
              </a:ext>
            </a:extLst>
          </p:cNvPr>
          <p:cNvSpPr/>
          <p:nvPr/>
        </p:nvSpPr>
        <p:spPr>
          <a:xfrm>
            <a:off x="3210062" y="617697"/>
            <a:ext cx="904738" cy="80948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DZ" sz="3200" b="1" dirty="0">
                <a:ea typeface="Roboto Light" panose="02000000000000000000" pitchFamily="2" charset="0"/>
              </a:rPr>
              <a:t>06</a:t>
            </a:r>
            <a:endParaRPr lang="en-US" sz="1400" b="1" dirty="0">
              <a:ea typeface="Roboto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751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49408"/>
    </mc:Choice>
    <mc:Fallback xmlns="">
      <p:transition advTm="249408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A6CC22-7124-F152-8C64-16929F2261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729AA8BD-BB22-8603-0461-34551BBD6352}"/>
              </a:ext>
            </a:extLst>
          </p:cNvPr>
          <p:cNvSpPr txBox="1"/>
          <p:nvPr/>
        </p:nvSpPr>
        <p:spPr>
          <a:xfrm>
            <a:off x="3987569" y="577484"/>
            <a:ext cx="7672359" cy="10919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ar-DZ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معايير إدارة الجودة الشاملة في المؤسسة الإعلامية</a:t>
            </a:r>
          </a:p>
          <a:p>
            <a:pPr algn="ctr">
              <a:lnSpc>
                <a:spcPct val="120000"/>
              </a:lnSpc>
            </a:pPr>
            <a:endParaRPr lang="ar-DZ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E83D5A7-EA9E-5832-251D-6FD35937D321}"/>
              </a:ext>
            </a:extLst>
          </p:cNvPr>
          <p:cNvSpPr txBox="1"/>
          <p:nvPr/>
        </p:nvSpPr>
        <p:spPr>
          <a:xfrm>
            <a:off x="2638110" y="736839"/>
            <a:ext cx="81910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DZ" sz="3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  <a:endParaRPr lang="en-US" sz="36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B747E42E-4F1D-0A3B-F8A7-EDC0A0486A5C}"/>
              </a:ext>
            </a:extLst>
          </p:cNvPr>
          <p:cNvSpPr/>
          <p:nvPr/>
        </p:nvSpPr>
        <p:spPr>
          <a:xfrm>
            <a:off x="2287132" y="524803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083AFFA2-B8C8-8D94-1754-050ECD9B5FC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11" name="Encre 10">
                <a:extLst>
                  <a:ext uri="{FF2B5EF4-FFF2-40B4-BE49-F238E27FC236}">
                    <a16:creationId xmlns:a16="http://schemas.microsoft.com/office/drawing/2014/main" id="{EE0A4AF6-789E-F608-A270-5B9F1F0988CD}"/>
                  </a:ext>
                </a:extLst>
              </p14:cNvPr>
              <p14:cNvContentPartPr/>
              <p14:nvPr/>
            </p14:nvContentPartPr>
            <p14:xfrm>
              <a:off x="7448614" y="3133080"/>
              <a:ext cx="360" cy="360"/>
            </p14:xfrm>
          </p:contentPart>
        </mc:Choice>
        <mc:Fallback xmlns="">
          <p:pic>
            <p:nvPicPr>
              <p:cNvPr id="11" name="Encre 10">
                <a:extLst>
                  <a:ext uri="{FF2B5EF4-FFF2-40B4-BE49-F238E27FC236}">
                    <a16:creationId xmlns:a16="http://schemas.microsoft.com/office/drawing/2014/main" id="{D6F3219A-D779-7F53-94A0-FC9B1EF9C4A9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7439614" y="3124440"/>
                <a:ext cx="18000" cy="18000"/>
              </a:xfrm>
              <a:prstGeom prst="rect">
                <a:avLst/>
              </a:prstGeom>
            </p:spPr>
          </p:pic>
        </mc:Fallback>
      </mc:AlternateContent>
      <p:sp>
        <p:nvSpPr>
          <p:cNvPr id="5" name="ZoneTexte 4">
            <a:extLst>
              <a:ext uri="{FF2B5EF4-FFF2-40B4-BE49-F238E27FC236}">
                <a16:creationId xmlns:a16="http://schemas.microsoft.com/office/drawing/2014/main" id="{5C45B21A-A9D5-06C7-995B-143CB027D6DE}"/>
              </a:ext>
            </a:extLst>
          </p:cNvPr>
          <p:cNvSpPr txBox="1"/>
          <p:nvPr/>
        </p:nvSpPr>
        <p:spPr>
          <a:xfrm>
            <a:off x="4365381" y="1276079"/>
            <a:ext cx="7294547" cy="51706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1"/>
            <a:endParaRPr lang="fr-FR" sz="2400" dirty="0"/>
          </a:p>
          <a:p>
            <a:pPr marL="342900" indent="-342900" algn="just" rtl="1">
              <a:buFont typeface="Wingdings" panose="05000000000000000000" pitchFamily="2" charset="2"/>
              <a:buChar char="v"/>
            </a:pPr>
            <a:r>
              <a:rPr lang="ar-EG" sz="2400" b="1" dirty="0"/>
              <a:t>ت</a:t>
            </a:r>
            <a:r>
              <a:rPr lang="ar-DZ" sz="2400" b="1" dirty="0"/>
              <a:t>َ</a:t>
            </a:r>
            <a:r>
              <a:rPr lang="ar-EG" sz="2400" b="1" dirty="0"/>
              <a:t>د</a:t>
            </a:r>
            <a:r>
              <a:rPr lang="ar-DZ" sz="2400" b="1" dirty="0"/>
              <a:t>ْ</a:t>
            </a:r>
            <a:r>
              <a:rPr lang="ar-EG" sz="2400" b="1" dirty="0"/>
              <a:t>ر</a:t>
            </a:r>
            <a:r>
              <a:rPr lang="ar-DZ" sz="2400" b="1" dirty="0"/>
              <a:t>ِ</a:t>
            </a:r>
            <a:r>
              <a:rPr lang="ar-EG" sz="2400" b="1" dirty="0" err="1"/>
              <a:t>يب</a:t>
            </a:r>
            <a:r>
              <a:rPr lang="ar-EG" sz="2400" b="1" dirty="0"/>
              <a:t> الك</a:t>
            </a:r>
            <a:r>
              <a:rPr lang="ar-DZ" sz="2400" b="1" dirty="0"/>
              <a:t>َ</a:t>
            </a:r>
            <a:r>
              <a:rPr lang="ar-EG" sz="2400" b="1" dirty="0"/>
              <a:t>وادر </a:t>
            </a:r>
            <a:r>
              <a:rPr lang="ar-EG" sz="2400" b="1" dirty="0" err="1"/>
              <a:t>الإ</a:t>
            </a:r>
            <a:r>
              <a:rPr lang="ar-DZ" sz="2400" b="1" dirty="0"/>
              <a:t>ِ</a:t>
            </a:r>
            <a:r>
              <a:rPr lang="ar-EG" sz="2400" b="1" dirty="0" err="1"/>
              <a:t>علامية</a:t>
            </a:r>
            <a:r>
              <a:rPr lang="ar-DZ" sz="2400" b="1" dirty="0"/>
              <a:t>:</a:t>
            </a:r>
            <a:r>
              <a:rPr lang="ar-EG" sz="2400" b="1" dirty="0"/>
              <a:t> </a:t>
            </a:r>
            <a:r>
              <a:rPr lang="ar-EG" sz="2400" dirty="0"/>
              <a:t>(م</a:t>
            </a:r>
            <a:r>
              <a:rPr lang="ar-DZ" sz="2400" dirty="0"/>
              <a:t>ُ</a:t>
            </a:r>
            <a:r>
              <a:rPr lang="ar-EG" sz="2400" dirty="0"/>
              <a:t>در</a:t>
            </a:r>
            <a:r>
              <a:rPr lang="ar-DZ" sz="2400" dirty="0" err="1"/>
              <a:t>اء</a:t>
            </a:r>
            <a:r>
              <a:rPr lang="ar-EG" sz="2400" dirty="0"/>
              <a:t> وصحفيين) على إ</a:t>
            </a:r>
            <a:r>
              <a:rPr lang="ar-DZ" sz="2400" dirty="0"/>
              <a:t>ِ</a:t>
            </a:r>
            <a:r>
              <a:rPr lang="ar-EG" sz="2400" dirty="0" err="1"/>
              <a:t>جراءات</a:t>
            </a:r>
            <a:r>
              <a:rPr lang="ar-EG" sz="2400" dirty="0"/>
              <a:t> الجودة يُعتبر خ</a:t>
            </a:r>
            <a:r>
              <a:rPr lang="ar-DZ" sz="2400" dirty="0"/>
              <a:t>ُ</a:t>
            </a:r>
            <a:r>
              <a:rPr lang="ar-EG" sz="2400" dirty="0" err="1"/>
              <a:t>طوة</a:t>
            </a:r>
            <a:r>
              <a:rPr lang="ar-EG" sz="2400" dirty="0"/>
              <a:t> أساسية </a:t>
            </a:r>
            <a:r>
              <a:rPr lang="ar-EG" sz="2400" dirty="0" err="1"/>
              <a:t>لإ</a:t>
            </a:r>
            <a:r>
              <a:rPr lang="ar-DZ" sz="2400" dirty="0"/>
              <a:t>ِ</a:t>
            </a:r>
            <a:r>
              <a:rPr lang="ar-EG" sz="2400" dirty="0"/>
              <a:t>نجاح نظام إدارة الجودة الشاملة. ويشمل:</a:t>
            </a:r>
            <a:endParaRPr lang="fr-FR" sz="2400" dirty="0"/>
          </a:p>
          <a:p>
            <a:pPr marL="342900" lvl="0" indent="-342900" algn="just" rtl="1">
              <a:buFont typeface="Wingdings" panose="05000000000000000000" pitchFamily="2" charset="2"/>
              <a:buChar char="§"/>
            </a:pPr>
            <a:r>
              <a:rPr lang="ar-EG" sz="2400" dirty="0"/>
              <a:t>ت</a:t>
            </a:r>
            <a:r>
              <a:rPr lang="ar-DZ" sz="2400" dirty="0"/>
              <a:t>َ</a:t>
            </a:r>
            <a:r>
              <a:rPr lang="ar-EG" sz="2400" dirty="0" err="1"/>
              <a:t>وث</a:t>
            </a:r>
            <a:r>
              <a:rPr lang="ar-DZ" sz="2400" dirty="0"/>
              <a:t>ِ</a:t>
            </a:r>
            <a:r>
              <a:rPr lang="ar-EG" sz="2400" dirty="0"/>
              <a:t>يق </a:t>
            </a:r>
            <a:r>
              <a:rPr lang="ar-EG" sz="2400" dirty="0" err="1"/>
              <a:t>الإ</a:t>
            </a:r>
            <a:r>
              <a:rPr lang="ar-DZ" sz="2400" dirty="0"/>
              <a:t>ِ</a:t>
            </a:r>
            <a:r>
              <a:rPr lang="ar-EG" sz="2400" dirty="0" err="1"/>
              <a:t>جراءات</a:t>
            </a:r>
            <a:r>
              <a:rPr lang="ar-EG" sz="2400" dirty="0"/>
              <a:t>: ك</a:t>
            </a:r>
            <a:r>
              <a:rPr lang="ar-DZ" sz="2400" dirty="0"/>
              <a:t>ِ</a:t>
            </a:r>
            <a:r>
              <a:rPr lang="ar-EG" sz="2400" dirty="0"/>
              <a:t>ت</a:t>
            </a:r>
            <a:r>
              <a:rPr lang="ar-DZ" sz="2400" dirty="0"/>
              <a:t>َ</a:t>
            </a:r>
            <a:r>
              <a:rPr lang="ar-EG" sz="2400" dirty="0"/>
              <a:t>ابة وتوضيح كل خ</a:t>
            </a:r>
            <a:r>
              <a:rPr lang="ar-DZ" sz="2400" dirty="0"/>
              <a:t>ُ</a:t>
            </a:r>
            <a:r>
              <a:rPr lang="ar-EG" sz="2400" dirty="0" err="1"/>
              <a:t>طوات</a:t>
            </a:r>
            <a:r>
              <a:rPr lang="ar-EG" sz="2400" dirty="0"/>
              <a:t> العمل بدقة.</a:t>
            </a:r>
            <a:endParaRPr lang="fr-FR" sz="2400" dirty="0"/>
          </a:p>
          <a:p>
            <a:pPr marL="342900" lvl="0" indent="-342900" algn="just" rtl="1">
              <a:buFont typeface="Wingdings" panose="05000000000000000000" pitchFamily="2" charset="2"/>
              <a:buChar char="§"/>
            </a:pPr>
            <a:r>
              <a:rPr lang="ar-EG" sz="2400" dirty="0"/>
              <a:t>ضبط الو</a:t>
            </a:r>
            <a:r>
              <a:rPr lang="ar-DZ" sz="2400" dirty="0"/>
              <a:t>َ</a:t>
            </a:r>
            <a:r>
              <a:rPr lang="ar-EG" sz="2400" dirty="0" err="1"/>
              <a:t>ثائق</a:t>
            </a:r>
            <a:r>
              <a:rPr lang="ar-EG" sz="2400" dirty="0"/>
              <a:t> والس</a:t>
            </a:r>
            <a:r>
              <a:rPr lang="ar-DZ" sz="2400" dirty="0"/>
              <a:t>ِّ</a:t>
            </a:r>
            <a:r>
              <a:rPr lang="ar-EG" sz="2400" dirty="0"/>
              <a:t>ج</a:t>
            </a:r>
            <a:r>
              <a:rPr lang="ar-DZ" sz="2400" dirty="0"/>
              <a:t>ِ</a:t>
            </a:r>
            <a:r>
              <a:rPr lang="ar-EG" sz="2400" dirty="0"/>
              <a:t>لات: وضع آليات ل</a:t>
            </a:r>
            <a:r>
              <a:rPr lang="ar-DZ" sz="2400" dirty="0"/>
              <a:t>ِ</a:t>
            </a:r>
            <a:r>
              <a:rPr lang="ar-EG" sz="2400" dirty="0"/>
              <a:t>م</a:t>
            </a:r>
            <a:r>
              <a:rPr lang="ar-DZ" sz="2400" dirty="0"/>
              <a:t>ُ</a:t>
            </a:r>
            <a:r>
              <a:rPr lang="ar-EG" sz="2400" dirty="0"/>
              <a:t>راجعة الوثائق </a:t>
            </a:r>
            <a:r>
              <a:rPr lang="ar-EG" sz="2400" dirty="0" err="1"/>
              <a:t>وت</a:t>
            </a:r>
            <a:r>
              <a:rPr lang="ar-DZ" sz="2400" dirty="0"/>
              <a:t>َ</a:t>
            </a:r>
            <a:r>
              <a:rPr lang="ar-EG" sz="2400" dirty="0"/>
              <a:t>حديد الص</a:t>
            </a:r>
            <a:r>
              <a:rPr lang="ar-DZ" sz="2400" dirty="0"/>
              <a:t>َ</a:t>
            </a:r>
            <a:r>
              <a:rPr lang="ar-EG" sz="2400" dirty="0" err="1"/>
              <a:t>لاحيات</a:t>
            </a:r>
            <a:r>
              <a:rPr lang="ar-EG" sz="2400" dirty="0"/>
              <a:t>.</a:t>
            </a:r>
            <a:endParaRPr lang="fr-FR" sz="2400" dirty="0"/>
          </a:p>
          <a:p>
            <a:pPr marL="342900" lvl="0" indent="-342900" algn="just" rtl="1">
              <a:buFont typeface="Wingdings" panose="05000000000000000000" pitchFamily="2" charset="2"/>
              <a:buChar char="§"/>
            </a:pPr>
            <a:r>
              <a:rPr lang="ar-EG" sz="2400" dirty="0"/>
              <a:t>الت</a:t>
            </a:r>
            <a:r>
              <a:rPr lang="ar-DZ" sz="2400" dirty="0"/>
              <a:t>َّ</a:t>
            </a:r>
            <a:r>
              <a:rPr lang="ar-EG" sz="2400" dirty="0"/>
              <a:t>حق</a:t>
            </a:r>
            <a:r>
              <a:rPr lang="ar-DZ" sz="2400" dirty="0"/>
              <a:t>ُّ</a:t>
            </a:r>
            <a:r>
              <a:rPr lang="ar-EG" sz="2400" dirty="0"/>
              <a:t>ق والف</a:t>
            </a:r>
            <a:r>
              <a:rPr lang="ar-DZ" sz="2400" dirty="0"/>
              <a:t>َ</a:t>
            </a:r>
            <a:r>
              <a:rPr lang="ar-EG" sz="2400" dirty="0"/>
              <a:t>ح</a:t>
            </a:r>
            <a:r>
              <a:rPr lang="ar-DZ" sz="2400" dirty="0"/>
              <a:t>ْ</a:t>
            </a:r>
            <a:r>
              <a:rPr lang="ar-EG" sz="2400" dirty="0"/>
              <a:t>ص: الت</a:t>
            </a:r>
            <a:r>
              <a:rPr lang="ar-DZ" sz="2400" dirty="0"/>
              <a:t>َّ</a:t>
            </a:r>
            <a:r>
              <a:rPr lang="ar-EG" sz="2400" dirty="0"/>
              <a:t>أكد من أن</a:t>
            </a:r>
            <a:r>
              <a:rPr lang="ar-DZ" sz="2400" dirty="0"/>
              <a:t>َّ</a:t>
            </a:r>
            <a:r>
              <a:rPr lang="ar-EG" sz="2400" dirty="0"/>
              <a:t> العمل ي</a:t>
            </a:r>
            <a:r>
              <a:rPr lang="ar-DZ" sz="2400" dirty="0"/>
              <a:t>َ</a:t>
            </a:r>
            <a:r>
              <a:rPr lang="ar-EG" sz="2400" dirty="0"/>
              <a:t>ت</a:t>
            </a:r>
            <a:r>
              <a:rPr lang="ar-DZ" sz="2400" dirty="0"/>
              <a:t>ِ</a:t>
            </a:r>
            <a:r>
              <a:rPr lang="ar-EG" sz="2400" dirty="0"/>
              <a:t>م</a:t>
            </a:r>
            <a:r>
              <a:rPr lang="ar-DZ" sz="2400" dirty="0"/>
              <a:t>ُّ</a:t>
            </a:r>
            <a:r>
              <a:rPr lang="ar-EG" sz="2400" dirty="0"/>
              <a:t> و</a:t>
            </a:r>
            <a:r>
              <a:rPr lang="ar-DZ" sz="2400" dirty="0"/>
              <a:t>ِ</a:t>
            </a:r>
            <a:r>
              <a:rPr lang="ar-EG" sz="2400" dirty="0"/>
              <a:t>فق</a:t>
            </a:r>
            <a:r>
              <a:rPr lang="ar-DZ" sz="2400" dirty="0"/>
              <a:t>َ</a:t>
            </a:r>
            <a:r>
              <a:rPr lang="ar-EG" sz="2400" dirty="0"/>
              <a:t> المواصفات الم</a:t>
            </a:r>
            <a:r>
              <a:rPr lang="ar-DZ" sz="2400" dirty="0"/>
              <a:t>َ</a:t>
            </a:r>
            <a:r>
              <a:rPr lang="ar-EG" sz="2400" dirty="0"/>
              <a:t>طلوبة.</a:t>
            </a:r>
            <a:endParaRPr lang="fr-FR" sz="2400" dirty="0"/>
          </a:p>
          <a:p>
            <a:pPr marL="342900" lvl="0" indent="-342900" algn="just" rtl="1">
              <a:buFont typeface="Wingdings" panose="05000000000000000000" pitchFamily="2" charset="2"/>
              <a:buChar char="§"/>
            </a:pPr>
            <a:r>
              <a:rPr lang="ar-EG" sz="2400" dirty="0"/>
              <a:t>الإجراءات الت</a:t>
            </a:r>
            <a:r>
              <a:rPr lang="ar-DZ" sz="2400" dirty="0"/>
              <a:t>َ</a:t>
            </a:r>
            <a:r>
              <a:rPr lang="ar-EG" sz="2400" dirty="0"/>
              <a:t>صح</a:t>
            </a:r>
            <a:r>
              <a:rPr lang="ar-DZ" sz="2400" dirty="0"/>
              <a:t>ِ</a:t>
            </a:r>
            <a:r>
              <a:rPr lang="ar-EG" sz="2400" dirty="0" err="1"/>
              <a:t>يحية</a:t>
            </a:r>
            <a:r>
              <a:rPr lang="ar-EG" sz="2400" dirty="0"/>
              <a:t> والو</a:t>
            </a:r>
            <a:r>
              <a:rPr lang="ar-DZ" sz="2400" dirty="0"/>
              <a:t>َ</a:t>
            </a:r>
            <a:r>
              <a:rPr lang="ar-EG" sz="2400" dirty="0"/>
              <a:t>ق</a:t>
            </a:r>
            <a:r>
              <a:rPr lang="ar-DZ" sz="2400" dirty="0"/>
              <a:t>َ</a:t>
            </a:r>
            <a:r>
              <a:rPr lang="ar-EG" sz="2400" dirty="0" err="1"/>
              <a:t>ائية</a:t>
            </a:r>
            <a:r>
              <a:rPr lang="ar-EG" sz="2400" dirty="0"/>
              <a:t>: م</a:t>
            </a:r>
            <a:r>
              <a:rPr lang="ar-DZ" sz="2400" dirty="0"/>
              <a:t>ُ</a:t>
            </a:r>
            <a:r>
              <a:rPr lang="ar-EG" sz="2400" dirty="0" err="1"/>
              <a:t>عالجة</a:t>
            </a:r>
            <a:r>
              <a:rPr lang="ar-EG" sz="2400" dirty="0"/>
              <a:t> الأخطاء </a:t>
            </a:r>
            <a:r>
              <a:rPr lang="ar-EG" sz="2400" dirty="0" err="1"/>
              <a:t>وت</a:t>
            </a:r>
            <a:r>
              <a:rPr lang="ar-DZ" sz="2400" dirty="0"/>
              <a:t>َ</a:t>
            </a:r>
            <a:r>
              <a:rPr lang="ar-EG" sz="2400" dirty="0"/>
              <a:t>فادي ت</a:t>
            </a:r>
            <a:r>
              <a:rPr lang="ar-DZ" sz="2400" dirty="0"/>
              <a:t>ِ</a:t>
            </a:r>
            <a:r>
              <a:rPr lang="ar-EG" sz="2400" dirty="0"/>
              <a:t>كرارها.</a:t>
            </a:r>
            <a:endParaRPr lang="fr-FR" sz="2400" dirty="0"/>
          </a:p>
          <a:p>
            <a:pPr marL="342900" lvl="0" indent="-342900" algn="just" rtl="1">
              <a:buFont typeface="Wingdings" panose="05000000000000000000" pitchFamily="2" charset="2"/>
              <a:buChar char="§"/>
            </a:pPr>
            <a:r>
              <a:rPr lang="ar-EG" sz="2400" dirty="0"/>
              <a:t>الم</a:t>
            </a:r>
            <a:r>
              <a:rPr lang="ar-DZ" sz="2400" dirty="0"/>
              <a:t>ُ</a:t>
            </a:r>
            <a:r>
              <a:rPr lang="ar-EG" sz="2400" dirty="0"/>
              <a:t>ع</a:t>
            </a:r>
            <a:r>
              <a:rPr lang="ar-DZ" sz="2400" dirty="0"/>
              <a:t>َ</a:t>
            </a:r>
            <a:r>
              <a:rPr lang="ar-EG" sz="2400" dirty="0"/>
              <a:t>اير</a:t>
            </a:r>
            <a:r>
              <a:rPr lang="ar-DZ" sz="2400" dirty="0"/>
              <a:t>َ</a:t>
            </a:r>
            <a:r>
              <a:rPr lang="ar-EG" sz="2400" dirty="0"/>
              <a:t>ة: الت</a:t>
            </a:r>
            <a:r>
              <a:rPr lang="ar-DZ" sz="2400" dirty="0"/>
              <a:t>َّ</a:t>
            </a:r>
            <a:r>
              <a:rPr lang="ar-EG" sz="2400" dirty="0"/>
              <a:t>أك</a:t>
            </a:r>
            <a:r>
              <a:rPr lang="ar-DZ" sz="2400" dirty="0"/>
              <a:t>ُ</a:t>
            </a:r>
            <a:r>
              <a:rPr lang="ar-EG" sz="2400" dirty="0"/>
              <a:t>د من دقة الأجهزة والم</a:t>
            </a:r>
            <a:r>
              <a:rPr lang="ar-DZ" sz="2400" dirty="0"/>
              <a:t>ُ</a:t>
            </a:r>
            <a:r>
              <a:rPr lang="ar-EG" sz="2400" dirty="0"/>
              <a:t>ع</a:t>
            </a:r>
            <a:r>
              <a:rPr lang="ar-DZ" sz="2400" dirty="0"/>
              <a:t>ِ</a:t>
            </a:r>
            <a:r>
              <a:rPr lang="ar-EG" sz="2400" dirty="0" err="1"/>
              <a:t>دات</a:t>
            </a:r>
            <a:r>
              <a:rPr lang="ar-EG" sz="2400" dirty="0"/>
              <a:t> المستخدمة.</a:t>
            </a:r>
            <a:endParaRPr lang="fr-FR" sz="2400" dirty="0"/>
          </a:p>
          <a:p>
            <a:pPr marL="342900" lvl="0" indent="-342900" algn="just" rtl="1">
              <a:buFont typeface="Wingdings" panose="05000000000000000000" pitchFamily="2" charset="2"/>
              <a:buChar char="§"/>
            </a:pPr>
            <a:r>
              <a:rPr lang="ar-EG" sz="2400" dirty="0"/>
              <a:t>تدريب الكادر: ضمان أن</a:t>
            </a:r>
            <a:r>
              <a:rPr lang="ar-DZ" sz="2400" dirty="0"/>
              <a:t>َّ</a:t>
            </a:r>
            <a:r>
              <a:rPr lang="ar-EG" sz="2400" dirty="0"/>
              <a:t> الموظفين م</a:t>
            </a:r>
            <a:r>
              <a:rPr lang="ar-DZ" sz="2400" dirty="0"/>
              <a:t>ُ</a:t>
            </a:r>
            <a:r>
              <a:rPr lang="ar-EG" sz="2400" dirty="0"/>
              <a:t>ؤ</a:t>
            </a:r>
            <a:r>
              <a:rPr lang="ar-DZ" sz="2400" dirty="0"/>
              <a:t>َ</a:t>
            </a:r>
            <a:r>
              <a:rPr lang="ar-EG" sz="2400" dirty="0"/>
              <a:t>ه</a:t>
            </a:r>
            <a:r>
              <a:rPr lang="ar-DZ" sz="2400" dirty="0"/>
              <a:t>َ</a:t>
            </a:r>
            <a:r>
              <a:rPr lang="ar-EG" sz="2400" dirty="0"/>
              <a:t>ل</a:t>
            </a:r>
            <a:r>
              <a:rPr lang="ar-DZ" sz="2400" dirty="0"/>
              <a:t>ُ</a:t>
            </a:r>
            <a:r>
              <a:rPr lang="ar-EG" sz="2400" dirty="0" err="1"/>
              <a:t>ون</a:t>
            </a:r>
            <a:r>
              <a:rPr lang="ar-EG" sz="2400" dirty="0"/>
              <a:t> وقادرون على ال</a:t>
            </a:r>
            <a:r>
              <a:rPr lang="ar-DZ" sz="2400" dirty="0"/>
              <a:t>إِ</a:t>
            </a:r>
            <a:r>
              <a:rPr lang="ar-EG" sz="2400" dirty="0" err="1"/>
              <a:t>لتزام</a:t>
            </a:r>
            <a:r>
              <a:rPr lang="ar-EG" sz="2400" dirty="0"/>
              <a:t> بمعايير الجودة.</a:t>
            </a:r>
            <a:endParaRPr lang="fr-FR" sz="2400" dirty="0"/>
          </a:p>
          <a:p>
            <a:pPr marL="342900" lvl="0" indent="-342900" algn="just" rtl="1">
              <a:buFont typeface="Wingdings" panose="05000000000000000000" pitchFamily="2" charset="2"/>
              <a:buChar char="§"/>
            </a:pPr>
            <a:r>
              <a:rPr lang="ar-EG" sz="2400" dirty="0"/>
              <a:t>م</a:t>
            </a:r>
            <a:r>
              <a:rPr lang="ar-DZ" sz="2400" dirty="0"/>
              <a:t>ُ</a:t>
            </a:r>
            <a:r>
              <a:rPr lang="ar-EG" sz="2400" dirty="0"/>
              <a:t>راجعة الإدارة: متابعة م</a:t>
            </a:r>
            <a:r>
              <a:rPr lang="ar-DZ" sz="2400" dirty="0"/>
              <a:t>ُ</a:t>
            </a:r>
            <a:r>
              <a:rPr lang="ar-EG" sz="2400" dirty="0" err="1"/>
              <a:t>ستمرة</a:t>
            </a:r>
            <a:r>
              <a:rPr lang="ar-EG" sz="2400" dirty="0"/>
              <a:t> من الإدارة العليا</a:t>
            </a:r>
            <a:r>
              <a:rPr lang="ar-DZ" sz="2400" dirty="0"/>
              <a:t>، </a:t>
            </a:r>
            <a:r>
              <a:rPr lang="ar-EG" sz="2400" dirty="0"/>
              <a:t>لتقييم وتحسين النظام.</a:t>
            </a:r>
            <a:endParaRPr lang="fr-FR" sz="2400" dirty="0"/>
          </a:p>
          <a:p>
            <a:pPr algn="just">
              <a:buNone/>
            </a:pPr>
            <a:endParaRPr lang="ar-EG" dirty="0"/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42133FBE-F101-4BD2-421D-FF8C941DF60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073" y="2095656"/>
            <a:ext cx="3595308" cy="355553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CC314414-01B0-B8A4-0BCF-5D5897B3668D}"/>
              </a:ext>
            </a:extLst>
          </p:cNvPr>
          <p:cNvSpPr/>
          <p:nvPr/>
        </p:nvSpPr>
        <p:spPr>
          <a:xfrm>
            <a:off x="3210062" y="617697"/>
            <a:ext cx="904738" cy="80948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DZ" sz="3200" b="1" dirty="0">
                <a:ea typeface="Roboto Light" panose="02000000000000000000" pitchFamily="2" charset="0"/>
              </a:rPr>
              <a:t>06</a:t>
            </a:r>
            <a:endParaRPr lang="en-US" sz="1400" b="1" dirty="0">
              <a:ea typeface="Roboto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633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49408"/>
    </mc:Choice>
    <mc:Fallback xmlns="">
      <p:transition advTm="249408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9D2480-2A97-F5D9-6DBF-65B82635C9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B5B719E0-A422-539F-CC0A-EE96DCF750A4}"/>
              </a:ext>
            </a:extLst>
          </p:cNvPr>
          <p:cNvSpPr txBox="1"/>
          <p:nvPr/>
        </p:nvSpPr>
        <p:spPr>
          <a:xfrm>
            <a:off x="3987569" y="577484"/>
            <a:ext cx="7672359" cy="10919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ar-DZ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معايير إدارة الجودة الشاملة في المؤسسة الإعلامية</a:t>
            </a:r>
          </a:p>
          <a:p>
            <a:pPr algn="ctr">
              <a:lnSpc>
                <a:spcPct val="120000"/>
              </a:lnSpc>
            </a:pPr>
            <a:endParaRPr lang="ar-DZ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3FDB85CD-0658-D035-85AB-99CB741BDEF6}"/>
              </a:ext>
            </a:extLst>
          </p:cNvPr>
          <p:cNvSpPr/>
          <p:nvPr/>
        </p:nvSpPr>
        <p:spPr>
          <a:xfrm>
            <a:off x="2287132" y="524803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30913B75-6675-C429-E3B4-2E0B1FD1D84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11" name="Encre 10">
                <a:extLst>
                  <a:ext uri="{FF2B5EF4-FFF2-40B4-BE49-F238E27FC236}">
                    <a16:creationId xmlns:a16="http://schemas.microsoft.com/office/drawing/2014/main" id="{3ACA2749-B5AA-0062-5053-78F7222FA7B3}"/>
                  </a:ext>
                </a:extLst>
              </p14:cNvPr>
              <p14:cNvContentPartPr/>
              <p14:nvPr/>
            </p14:nvContentPartPr>
            <p14:xfrm>
              <a:off x="7448614" y="3133080"/>
              <a:ext cx="360" cy="360"/>
            </p14:xfrm>
          </p:contentPart>
        </mc:Choice>
        <mc:Fallback xmlns="">
          <p:pic>
            <p:nvPicPr>
              <p:cNvPr id="11" name="Encre 10">
                <a:extLst>
                  <a:ext uri="{FF2B5EF4-FFF2-40B4-BE49-F238E27FC236}">
                    <a16:creationId xmlns:a16="http://schemas.microsoft.com/office/drawing/2014/main" id="{D6F3219A-D779-7F53-94A0-FC9B1EF9C4A9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7439614" y="3124440"/>
                <a:ext cx="18000" cy="18000"/>
              </a:xfrm>
              <a:prstGeom prst="rect">
                <a:avLst/>
              </a:prstGeom>
            </p:spPr>
          </p:pic>
        </mc:Fallback>
      </mc:AlternateContent>
      <p:sp>
        <p:nvSpPr>
          <p:cNvPr id="3" name="ZoneTexte 2">
            <a:extLst>
              <a:ext uri="{FF2B5EF4-FFF2-40B4-BE49-F238E27FC236}">
                <a16:creationId xmlns:a16="http://schemas.microsoft.com/office/drawing/2014/main" id="{7CFDDF1F-E5BC-DBD7-4C2B-7BF45AEB6A7C}"/>
              </a:ext>
            </a:extLst>
          </p:cNvPr>
          <p:cNvSpPr txBox="1"/>
          <p:nvPr/>
        </p:nvSpPr>
        <p:spPr>
          <a:xfrm>
            <a:off x="978409" y="1274449"/>
            <a:ext cx="10376738" cy="54284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800100" indent="-342900" algn="just" rtl="1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ar-SA" sz="2400" b="1" kern="100" dirty="0">
                <a:solidFill>
                  <a:schemeClr val="accent2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المثال</a:t>
            </a:r>
            <a:r>
              <a:rPr lang="fr-FR" sz="2400" b="1" kern="100" dirty="0">
                <a:solidFill>
                  <a:schemeClr val="accent2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</a:t>
            </a:r>
            <a:r>
              <a:rPr lang="ar-DZ" sz="2400" b="1" kern="100" dirty="0">
                <a:solidFill>
                  <a:schemeClr val="accent2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التوضيحي :</a:t>
            </a:r>
            <a:endParaRPr lang="fr-FR" sz="2400" kern="100" dirty="0">
              <a:solidFill>
                <a:schemeClr val="accent2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algn="just" rtl="1">
              <a:lnSpc>
                <a:spcPct val="107000"/>
              </a:lnSpc>
              <a:spcAft>
                <a:spcPts val="800"/>
              </a:spcAft>
              <a:buNone/>
            </a:pPr>
            <a:r>
              <a:rPr lang="ar-SA" sz="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في مؤسسة إعلامية، إذا كان هناك </a:t>
            </a:r>
            <a:r>
              <a:rPr lang="ar-SA" sz="2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إ</a:t>
            </a:r>
            <a:r>
              <a:rPr lang="ar-DZ" sz="2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جر</a:t>
            </a:r>
            <a:r>
              <a:rPr lang="ar-DZ" sz="2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000" b="1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اء</a:t>
            </a:r>
            <a:r>
              <a:rPr lang="ar-SA" sz="2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جديد ل</a:t>
            </a:r>
            <a:r>
              <a:rPr lang="ar-DZ" sz="2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ب</a:t>
            </a:r>
            <a:r>
              <a:rPr lang="ar-DZ" sz="2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ث</a:t>
            </a:r>
            <a:r>
              <a:rPr lang="ar-DZ" sz="2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ِّ</a:t>
            </a:r>
            <a:r>
              <a:rPr lang="ar-SA" sz="2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الأخبار العاجلة</a:t>
            </a:r>
            <a:r>
              <a:rPr lang="fr-FR" sz="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</a:t>
            </a:r>
          </a:p>
          <a:p>
            <a:pPr marL="342900" lvl="0" indent="-342900" algn="just" rtl="1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ar-SA" sz="20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يت</a:t>
            </a:r>
            <a:r>
              <a:rPr lang="ar-DZ" sz="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</a:t>
            </a:r>
            <a:r>
              <a:rPr lang="ar-DZ" sz="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ُّ</a:t>
            </a:r>
            <a:r>
              <a:rPr lang="ar-SA" sz="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ت</a:t>
            </a:r>
            <a:r>
              <a:rPr lang="ar-DZ" sz="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وثيق الخ</a:t>
            </a:r>
            <a:r>
              <a:rPr lang="ar-DZ" sz="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0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طوات</a:t>
            </a:r>
            <a:r>
              <a:rPr lang="ar-SA" sz="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(من التحق</a:t>
            </a:r>
            <a:r>
              <a:rPr lang="ar-DZ" sz="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ُّ</a:t>
            </a:r>
            <a:r>
              <a:rPr lang="ar-SA" sz="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ق من المصدر إلى الب</a:t>
            </a:r>
            <a:r>
              <a:rPr lang="ar-DZ" sz="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ث</a:t>
            </a:r>
            <a:r>
              <a:rPr lang="ar-DZ" sz="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ْ</a:t>
            </a:r>
            <a:r>
              <a:rPr lang="ar-SA" sz="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).</a:t>
            </a:r>
            <a:endParaRPr lang="fr-FR" sz="20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just" rtl="1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ar-SA" sz="20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يُح</a:t>
            </a:r>
            <a:r>
              <a:rPr lang="ar-DZ" sz="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د</a:t>
            </a:r>
            <a:r>
              <a:rPr lang="ar-DZ" sz="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َّ</a:t>
            </a:r>
            <a:r>
              <a:rPr lang="ar-SA" sz="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د من له صلاحية المراجعة والموافقة قبل النشر</a:t>
            </a:r>
            <a:r>
              <a:rPr lang="fr-FR" sz="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  <a:p>
            <a:pPr marL="342900" lvl="0" indent="-342900" algn="just" rtl="1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ar-SA" sz="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يُجر</a:t>
            </a:r>
            <a:r>
              <a:rPr lang="ar-DZ" sz="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َْ</a:t>
            </a:r>
            <a:r>
              <a:rPr lang="ar-SA" sz="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ى </a:t>
            </a:r>
            <a:r>
              <a:rPr lang="ar-DZ" sz="2000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إِ</a:t>
            </a:r>
            <a:r>
              <a:rPr lang="ar-SA" sz="20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ختبار</a:t>
            </a:r>
            <a:r>
              <a:rPr lang="ar-SA" sz="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داخلي للت</a:t>
            </a:r>
            <a:r>
              <a:rPr lang="ar-DZ" sz="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أكد من س</a:t>
            </a:r>
            <a:r>
              <a:rPr lang="ar-DZ" sz="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0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رعة</a:t>
            </a:r>
            <a:r>
              <a:rPr lang="ar-SA" sz="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وكفاءة النظام</a:t>
            </a:r>
            <a:r>
              <a:rPr lang="fr-FR" sz="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  <a:p>
            <a:pPr marL="342900" lvl="0" indent="-342900" algn="just" rtl="1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ar-SA" sz="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ع</a:t>
            </a:r>
            <a:r>
              <a:rPr lang="ar-DZ" sz="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ند</a:t>
            </a:r>
            <a:r>
              <a:rPr lang="ar-DZ" sz="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و</a:t>
            </a:r>
            <a:r>
              <a:rPr lang="ar-DZ" sz="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قوع خطأ (مثل نشر خبر غير </a:t>
            </a:r>
            <a:r>
              <a:rPr lang="ar-SA" sz="20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مؤك</a:t>
            </a:r>
            <a:r>
              <a:rPr lang="ar-DZ" sz="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د)، يتم</a:t>
            </a:r>
            <a:r>
              <a:rPr lang="ar-DZ" sz="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ُّ</a:t>
            </a:r>
            <a:r>
              <a:rPr lang="ar-SA" sz="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وضع إ</a:t>
            </a:r>
            <a:r>
              <a:rPr lang="ar-DZ" sz="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جراء تصحيحي (مراجعة إضافية) وإجراء و</a:t>
            </a:r>
            <a:r>
              <a:rPr lang="ar-DZ" sz="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ق</a:t>
            </a:r>
            <a:r>
              <a:rPr lang="ar-DZ" sz="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0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ائي</a:t>
            </a:r>
            <a:r>
              <a:rPr lang="ar-SA" sz="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(تدريب إضافي للصحفيين)</a:t>
            </a:r>
            <a:r>
              <a:rPr lang="fr-FR" sz="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  <a:p>
            <a:pPr marL="342900" lvl="0" indent="-342900" algn="just" rtl="1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ar-SA" sz="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تُستخدم أجهزة م</a:t>
            </a:r>
            <a:r>
              <a:rPr lang="ar-DZ" sz="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ع</a:t>
            </a:r>
            <a:r>
              <a:rPr lang="ar-DZ" sz="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اي</a:t>
            </a:r>
            <a:r>
              <a:rPr lang="ar-DZ" sz="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0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رة</a:t>
            </a:r>
            <a:r>
              <a:rPr lang="ar-SA" sz="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ل</a:t>
            </a:r>
            <a:r>
              <a:rPr lang="ar-DZ" sz="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ق</a:t>
            </a:r>
            <a:r>
              <a:rPr lang="ar-DZ" sz="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ياس جودة الصوت والصورة</a:t>
            </a:r>
            <a:r>
              <a:rPr lang="fr-FR" sz="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  <a:p>
            <a:pPr marL="342900" lvl="0" indent="-342900" algn="just" rtl="1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ar-SA" sz="20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الإ</a:t>
            </a:r>
            <a:r>
              <a:rPr lang="ar-DZ" sz="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دارة ت</a:t>
            </a:r>
            <a:r>
              <a:rPr lang="ar-DZ" sz="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قوم ب</a:t>
            </a:r>
            <a:r>
              <a:rPr lang="ar-DZ" sz="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مراجعة د</a:t>
            </a:r>
            <a:r>
              <a:rPr lang="ar-DZ" sz="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ورية </a:t>
            </a:r>
            <a:r>
              <a:rPr lang="ar-SA" sz="20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للتأك</a:t>
            </a:r>
            <a:r>
              <a:rPr lang="ar-DZ" sz="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ُّ</a:t>
            </a:r>
            <a:r>
              <a:rPr lang="ar-SA" sz="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د من نجاح الإجراءات</a:t>
            </a:r>
            <a:r>
              <a:rPr lang="fr-FR" sz="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ar-DZ" sz="20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 rtl="1"/>
            <a:r>
              <a:rPr lang="ar-SA" sz="2400" b="1" dirty="0"/>
              <a:t>إ</a:t>
            </a:r>
            <a:r>
              <a:rPr lang="ar-DZ" sz="2400" b="1" dirty="0"/>
              <a:t>ِ</a:t>
            </a:r>
            <a:r>
              <a:rPr lang="ar-SA" sz="2400" b="1" dirty="0"/>
              <a:t>عداد د</a:t>
            </a:r>
            <a:r>
              <a:rPr lang="ar-DZ" sz="2400" b="1" dirty="0"/>
              <a:t>َ</a:t>
            </a:r>
            <a:r>
              <a:rPr lang="ar-SA" sz="2400" b="1" dirty="0"/>
              <a:t>ليل الجودة يتضمن</a:t>
            </a:r>
            <a:r>
              <a:rPr lang="fr-FR" sz="2400" b="1" dirty="0"/>
              <a:t>:</a:t>
            </a:r>
            <a:r>
              <a:rPr lang="ar-DZ" sz="2400" dirty="0"/>
              <a:t> لابدَّ أن يشتمل على </a:t>
            </a:r>
            <a:r>
              <a:rPr lang="ar-DZ" sz="2400" b="1" dirty="0"/>
              <a:t>:</a:t>
            </a:r>
            <a:endParaRPr lang="fr-FR" sz="2400" b="1" dirty="0"/>
          </a:p>
          <a:p>
            <a:pPr marL="342900" lvl="0" indent="-342900" algn="just" rtl="1">
              <a:buFont typeface="Wingdings" panose="05000000000000000000" pitchFamily="2" charset="2"/>
              <a:buChar char="§"/>
            </a:pPr>
            <a:r>
              <a:rPr lang="ar-SA" sz="2400" dirty="0"/>
              <a:t>سياسة الجودة في المؤسسة الإعلامية</a:t>
            </a:r>
            <a:r>
              <a:rPr lang="fr-FR" sz="2400" dirty="0"/>
              <a:t>.</a:t>
            </a:r>
          </a:p>
          <a:p>
            <a:pPr marL="342900" lvl="0" indent="-342900" algn="just" rtl="1">
              <a:buFont typeface="Wingdings" panose="05000000000000000000" pitchFamily="2" charset="2"/>
              <a:buChar char="§"/>
            </a:pPr>
            <a:r>
              <a:rPr lang="ar-SA" sz="2400" dirty="0"/>
              <a:t>أهدافها</a:t>
            </a:r>
            <a:r>
              <a:rPr lang="fr-FR" sz="2400" dirty="0"/>
              <a:t>: </a:t>
            </a:r>
            <a:r>
              <a:rPr lang="ar-SA" sz="2400" dirty="0"/>
              <a:t>توحيد إجراءات العمل، تحسين الأداء والخدمات ب</a:t>
            </a:r>
            <a:r>
              <a:rPr lang="ar-DZ" sz="2400" dirty="0"/>
              <a:t>إِ</a:t>
            </a:r>
            <a:r>
              <a:rPr lang="ar-SA" sz="2400" dirty="0" err="1"/>
              <a:t>ستمرار</a:t>
            </a:r>
            <a:r>
              <a:rPr lang="ar-SA" sz="2400" dirty="0"/>
              <a:t>، وتحقيق ر</a:t>
            </a:r>
            <a:r>
              <a:rPr lang="ar-DZ" sz="2400" dirty="0"/>
              <a:t>ِ</a:t>
            </a:r>
            <a:r>
              <a:rPr lang="ar-SA" sz="2400" dirty="0"/>
              <a:t>ض</a:t>
            </a:r>
            <a:r>
              <a:rPr lang="ar-DZ" sz="2400" dirty="0"/>
              <a:t>َ</a:t>
            </a:r>
            <a:r>
              <a:rPr lang="ar-SA" sz="2400" dirty="0"/>
              <a:t>ا المستفيدين</a:t>
            </a:r>
            <a:r>
              <a:rPr lang="fr-FR" sz="2400" dirty="0"/>
              <a:t>.</a:t>
            </a:r>
          </a:p>
          <a:p>
            <a:pPr marL="342900" lvl="0" indent="-342900" algn="just" rtl="1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endParaRPr lang="fr-FR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" name="Parallelogram 7">
            <a:extLst>
              <a:ext uri="{FF2B5EF4-FFF2-40B4-BE49-F238E27FC236}">
                <a16:creationId xmlns:a16="http://schemas.microsoft.com/office/drawing/2014/main" id="{80A9D58A-D955-1C18-569A-EC426978A3D5}"/>
              </a:ext>
            </a:extLst>
          </p:cNvPr>
          <p:cNvSpPr/>
          <p:nvPr/>
        </p:nvSpPr>
        <p:spPr>
          <a:xfrm rot="16200000" flipV="1">
            <a:off x="-2338956" y="3478641"/>
            <a:ext cx="5573486" cy="2952974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0D370DD-91CA-F776-A3DB-D8C3AF48F3DF}"/>
              </a:ext>
            </a:extLst>
          </p:cNvPr>
          <p:cNvSpPr/>
          <p:nvPr/>
        </p:nvSpPr>
        <p:spPr>
          <a:xfrm>
            <a:off x="3210062" y="617697"/>
            <a:ext cx="904738" cy="80948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DZ" sz="3200" b="1" dirty="0">
                <a:ea typeface="Roboto Light" panose="02000000000000000000" pitchFamily="2" charset="0"/>
              </a:rPr>
              <a:t>06</a:t>
            </a:r>
            <a:endParaRPr lang="en-US" sz="1400" b="1" dirty="0">
              <a:ea typeface="Roboto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8294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49408"/>
    </mc:Choice>
    <mc:Fallback xmlns="">
      <p:transition advTm="249408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943607-CA07-9F53-0C69-DFB9BD2578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8E065783-3029-30DA-BFB7-FA0D0BFFE8D2}"/>
              </a:ext>
            </a:extLst>
          </p:cNvPr>
          <p:cNvSpPr txBox="1"/>
          <p:nvPr/>
        </p:nvSpPr>
        <p:spPr>
          <a:xfrm>
            <a:off x="3987569" y="577484"/>
            <a:ext cx="7672359" cy="10919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ar-DZ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معايير إدارة الجودة الشاملة في المؤسسة الإعلامية</a:t>
            </a:r>
          </a:p>
          <a:p>
            <a:pPr algn="ctr">
              <a:lnSpc>
                <a:spcPct val="120000"/>
              </a:lnSpc>
            </a:pPr>
            <a:endParaRPr lang="ar-DZ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FC2809C4-6130-8D77-F1A8-91AE2A6D6539}"/>
              </a:ext>
            </a:extLst>
          </p:cNvPr>
          <p:cNvSpPr/>
          <p:nvPr/>
        </p:nvSpPr>
        <p:spPr>
          <a:xfrm>
            <a:off x="2287132" y="524803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67936283-26E2-6696-09D2-97714DC015D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11" name="Encre 10">
                <a:extLst>
                  <a:ext uri="{FF2B5EF4-FFF2-40B4-BE49-F238E27FC236}">
                    <a16:creationId xmlns:a16="http://schemas.microsoft.com/office/drawing/2014/main" id="{62A6628D-9CD9-FB8C-B6ED-C8AAA0955EC0}"/>
                  </a:ext>
                </a:extLst>
              </p14:cNvPr>
              <p14:cNvContentPartPr/>
              <p14:nvPr/>
            </p14:nvContentPartPr>
            <p14:xfrm>
              <a:off x="7448614" y="3133080"/>
              <a:ext cx="360" cy="360"/>
            </p14:xfrm>
          </p:contentPart>
        </mc:Choice>
        <mc:Fallback xmlns="">
          <p:pic>
            <p:nvPicPr>
              <p:cNvPr id="11" name="Encre 10">
                <a:extLst>
                  <a:ext uri="{FF2B5EF4-FFF2-40B4-BE49-F238E27FC236}">
                    <a16:creationId xmlns:a16="http://schemas.microsoft.com/office/drawing/2014/main" id="{D6F3219A-D779-7F53-94A0-FC9B1EF9C4A9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7439614" y="3124440"/>
                <a:ext cx="18000" cy="18000"/>
              </a:xfrm>
              <a:prstGeom prst="rect">
                <a:avLst/>
              </a:prstGeom>
            </p:spPr>
          </p:pic>
        </mc:Fallback>
      </mc:AlternateContent>
      <p:sp>
        <p:nvSpPr>
          <p:cNvPr id="3" name="ZoneTexte 2">
            <a:extLst>
              <a:ext uri="{FF2B5EF4-FFF2-40B4-BE49-F238E27FC236}">
                <a16:creationId xmlns:a16="http://schemas.microsoft.com/office/drawing/2014/main" id="{5E99D625-6E21-E9A4-554E-E79AE7EAF984}"/>
              </a:ext>
            </a:extLst>
          </p:cNvPr>
          <p:cNvSpPr txBox="1"/>
          <p:nvPr/>
        </p:nvSpPr>
        <p:spPr>
          <a:xfrm>
            <a:off x="882504" y="1553582"/>
            <a:ext cx="10590026" cy="52248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 rtl="1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ar-SA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</a:t>
            </a:r>
            <a:r>
              <a:rPr lang="ar-DZ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حديد ع</a:t>
            </a:r>
            <a:r>
              <a:rPr lang="ar-DZ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ناصر إدارة الجودة</a:t>
            </a:r>
            <a:r>
              <a:rPr lang="ar-DZ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endParaRPr lang="ar-DZ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  <a:buNone/>
            </a:pP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هي</a:t>
            </a: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 </a:t>
            </a:r>
            <a:r>
              <a:rPr lang="ar-SA" sz="24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مسؤولية الإدارة</a:t>
            </a:r>
            <a:r>
              <a:rPr lang="ar-DZ" sz="2400" kern="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نظام الجودة - 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راجعة العقود  - ضبط الت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صميم  - ضبط الوثائق والبيانات  - الم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ش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ْ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تريات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- ضبط العمليات - ال</a:t>
            </a:r>
            <a:r>
              <a:rPr lang="ar-DZ" sz="2400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فَ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حص وال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إِ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ختبار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- ض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بط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وسائل الف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حص والق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ياس وال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إِ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ختبار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ضبط الخدمات  والموارد غير الم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ط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ابقة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– الإجراءات الت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صحيحية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والو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ق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ائية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– الت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دق</a:t>
            </a:r>
            <a:r>
              <a:rPr lang="ar-DZ" sz="2400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يق الداخلي لنظام الجودة  - التدريب  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الخدمات.</a:t>
            </a:r>
            <a:endParaRPr lang="fr-FR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  <a:buNone/>
            </a:pPr>
            <a:r>
              <a:rPr lang="ar-SA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ولب</a:t>
            </a:r>
            <a:r>
              <a:rPr lang="ar-DZ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د</a:t>
            </a:r>
            <a:r>
              <a:rPr lang="ar-DZ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ْ</a:t>
            </a:r>
            <a:r>
              <a:rPr lang="ar-SA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ء برنامج الجودة الشاملة في إحدى المؤسسات الإعلامية ، لابد من </a:t>
            </a:r>
            <a:r>
              <a:rPr lang="ar-DZ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إِ</a:t>
            </a:r>
            <a:r>
              <a:rPr lang="ar-SA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تخاذ الخطوات التالية:</a:t>
            </a:r>
            <a:endParaRPr lang="fr-FR" sz="2400" b="1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 algn="just" rtl="1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r-SA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حديد الرسالة العامة للمؤسسة</a:t>
            </a:r>
            <a:r>
              <a:rPr lang="ar-SA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 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وي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ْ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تحسن أن تكون مكتوبة بوضوح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،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ل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ْ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هل 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عميمها 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داولها ومراجعتها بين الح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ين والآخر، على أن ي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ْ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بق ذلك وجود ر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ؤية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عامة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،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حد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د 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ار المؤسسة في المستقبل، أي تحديد ما تم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إ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نجازه، أين نحن الآن؟ وأين نريد أن نكون؟ وكيف  ن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ص</a:t>
            </a:r>
            <a:r>
              <a:rPr lang="ar-DZ" sz="2400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ل إلى ما ن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ريد؟ ول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تفعيل كل من الر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ؤية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، والرسالة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،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لابد من أن يكون الهدف العام ّ للمؤسسة هو </a:t>
            </a:r>
            <a:r>
              <a:rPr lang="ar-SA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"ا</a:t>
            </a:r>
            <a:r>
              <a:rPr lang="ar-DZ" sz="2400" b="1" kern="100" dirty="0" err="1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لإِ</a:t>
            </a:r>
            <a:r>
              <a:rPr lang="ar-SA" sz="2400" b="1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لتزام</a:t>
            </a:r>
            <a:r>
              <a:rPr lang="ar-SA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بالت</a:t>
            </a:r>
            <a:r>
              <a:rPr lang="ar-DZ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</a:t>
            </a:r>
            <a:r>
              <a:rPr lang="ar-DZ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</a:t>
            </a:r>
            <a:r>
              <a:rPr lang="ar-DZ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ُّ</a:t>
            </a:r>
            <a:r>
              <a:rPr lang="ar-SA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ز" 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في كل جنب من جوانب الأداء الإعلامي 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والإ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داري، ونظر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ً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 ل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صعوبة ذلك ع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ملي</a:t>
            </a:r>
            <a:r>
              <a:rPr lang="ar-DZ" sz="2400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ً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،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ن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جد بعض المؤسسات 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سعى ل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ْ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يز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نفسها في بعض جوانب الأداء دون البعض الآخر</a:t>
            </a: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1C248F6-68D7-C408-CB88-45EAD0E271C5}"/>
              </a:ext>
            </a:extLst>
          </p:cNvPr>
          <p:cNvSpPr/>
          <p:nvPr/>
        </p:nvSpPr>
        <p:spPr>
          <a:xfrm>
            <a:off x="3210062" y="617697"/>
            <a:ext cx="904738" cy="80948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DZ" sz="3200" b="1" dirty="0">
                <a:ea typeface="Roboto Light" panose="02000000000000000000" pitchFamily="2" charset="0"/>
              </a:rPr>
              <a:t>06</a:t>
            </a:r>
            <a:endParaRPr lang="en-US" sz="1400" b="1" dirty="0">
              <a:ea typeface="Roboto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1994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49408"/>
    </mc:Choice>
    <mc:Fallback xmlns="">
      <p:transition advTm="249408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662D73-39AB-BF4C-A021-F49DD498B4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28811381-98EA-F73F-60D4-383B81483BD8}"/>
              </a:ext>
            </a:extLst>
          </p:cNvPr>
          <p:cNvSpPr txBox="1"/>
          <p:nvPr/>
        </p:nvSpPr>
        <p:spPr>
          <a:xfrm>
            <a:off x="4002958" y="634414"/>
            <a:ext cx="7189024" cy="5749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ar-DZ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معايير إدارة الجودة الشاملة في المؤسسة الإعلامية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4486FB63-77BE-88EF-255F-B2AED82F61EA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E62CF5BB-E324-C834-DD25-FEA0AA41914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11" name="Encre 10">
                <a:extLst>
                  <a:ext uri="{FF2B5EF4-FFF2-40B4-BE49-F238E27FC236}">
                    <a16:creationId xmlns:a16="http://schemas.microsoft.com/office/drawing/2014/main" id="{9638138E-0441-0AA4-1CEA-DA201B027B62}"/>
                  </a:ext>
                </a:extLst>
              </p14:cNvPr>
              <p14:cNvContentPartPr/>
              <p14:nvPr/>
            </p14:nvContentPartPr>
            <p14:xfrm>
              <a:off x="7448614" y="3133080"/>
              <a:ext cx="360" cy="360"/>
            </p14:xfrm>
          </p:contentPart>
        </mc:Choice>
        <mc:Fallback xmlns="">
          <p:pic>
            <p:nvPicPr>
              <p:cNvPr id="11" name="Encre 10">
                <a:extLst>
                  <a:ext uri="{FF2B5EF4-FFF2-40B4-BE49-F238E27FC236}">
                    <a16:creationId xmlns:a16="http://schemas.microsoft.com/office/drawing/2014/main" id="{D6F3219A-D779-7F53-94A0-FC9B1EF9C4A9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7439614" y="3124440"/>
                <a:ext cx="18000" cy="18000"/>
              </a:xfrm>
              <a:prstGeom prst="rect">
                <a:avLst/>
              </a:prstGeom>
            </p:spPr>
          </p:pic>
        </mc:Fallback>
      </mc:AlternateContent>
      <p:sp>
        <p:nvSpPr>
          <p:cNvPr id="2" name="Rectangle : coins arrondis 1">
            <a:extLst>
              <a:ext uri="{FF2B5EF4-FFF2-40B4-BE49-F238E27FC236}">
                <a16:creationId xmlns:a16="http://schemas.microsoft.com/office/drawing/2014/main" id="{D1599594-2857-854A-32B3-316B236FDB6B}"/>
              </a:ext>
            </a:extLst>
          </p:cNvPr>
          <p:cNvSpPr/>
          <p:nvPr/>
        </p:nvSpPr>
        <p:spPr>
          <a:xfrm>
            <a:off x="5324248" y="1886726"/>
            <a:ext cx="2444739" cy="1001568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EG" sz="2400" b="1" dirty="0"/>
              <a:t>الالتزام بالتميز </a:t>
            </a:r>
            <a:endParaRPr lang="fr-FR" sz="2400" b="1" dirty="0"/>
          </a:p>
        </p:txBody>
      </p:sp>
      <p:sp>
        <p:nvSpPr>
          <p:cNvPr id="3" name="Rectangle : coins arrondis 2">
            <a:extLst>
              <a:ext uri="{FF2B5EF4-FFF2-40B4-BE49-F238E27FC236}">
                <a16:creationId xmlns:a16="http://schemas.microsoft.com/office/drawing/2014/main" id="{9C428605-5B36-920E-5E3B-2F84BBC2AA0C}"/>
              </a:ext>
            </a:extLst>
          </p:cNvPr>
          <p:cNvSpPr/>
          <p:nvPr/>
        </p:nvSpPr>
        <p:spPr>
          <a:xfrm>
            <a:off x="5055245" y="3257704"/>
            <a:ext cx="2701593" cy="959029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EG" sz="2200" b="1" dirty="0"/>
              <a:t>التطوير المستمر للنوعية </a:t>
            </a:r>
            <a:endParaRPr lang="fr-FR" sz="2200" b="1" dirty="0"/>
          </a:p>
        </p:txBody>
      </p:sp>
      <p:sp>
        <p:nvSpPr>
          <p:cNvPr id="4" name="Rectangle : coins arrondis 3">
            <a:extLst>
              <a:ext uri="{FF2B5EF4-FFF2-40B4-BE49-F238E27FC236}">
                <a16:creationId xmlns:a16="http://schemas.microsoft.com/office/drawing/2014/main" id="{9A7813B4-09E7-6AEB-7FDB-3294C9C5B203}"/>
              </a:ext>
            </a:extLst>
          </p:cNvPr>
          <p:cNvSpPr/>
          <p:nvPr/>
        </p:nvSpPr>
        <p:spPr>
          <a:xfrm>
            <a:off x="5351320" y="4717254"/>
            <a:ext cx="2444739" cy="959028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EG" sz="2200" b="1" dirty="0"/>
              <a:t>تطوير البحث الإعلامي</a:t>
            </a:r>
            <a:endParaRPr lang="fr-FR" sz="2200" b="1" dirty="0"/>
          </a:p>
        </p:txBody>
      </p:sp>
      <p:sp>
        <p:nvSpPr>
          <p:cNvPr id="5" name="Rectangle : coins arrondis 4">
            <a:extLst>
              <a:ext uri="{FF2B5EF4-FFF2-40B4-BE49-F238E27FC236}">
                <a16:creationId xmlns:a16="http://schemas.microsoft.com/office/drawing/2014/main" id="{059A1ADF-E363-B49F-71B6-36A7F72F74D5}"/>
              </a:ext>
            </a:extLst>
          </p:cNvPr>
          <p:cNvSpPr/>
          <p:nvPr/>
        </p:nvSpPr>
        <p:spPr>
          <a:xfrm>
            <a:off x="8473766" y="4717254"/>
            <a:ext cx="2569360" cy="959028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EG" sz="2200" b="1" dirty="0"/>
              <a:t>تطوير العملية الإعلامية </a:t>
            </a:r>
            <a:endParaRPr lang="fr-FR" sz="2200" b="1" dirty="0"/>
          </a:p>
        </p:txBody>
      </p:sp>
      <p:sp>
        <p:nvSpPr>
          <p:cNvPr id="10" name="Rectangle : coins arrondis 9">
            <a:extLst>
              <a:ext uri="{FF2B5EF4-FFF2-40B4-BE49-F238E27FC236}">
                <a16:creationId xmlns:a16="http://schemas.microsoft.com/office/drawing/2014/main" id="{3AF18007-9AEF-E1B5-EF92-0CAB88A7C4C1}"/>
              </a:ext>
            </a:extLst>
          </p:cNvPr>
          <p:cNvSpPr/>
          <p:nvPr/>
        </p:nvSpPr>
        <p:spPr>
          <a:xfrm>
            <a:off x="2228874" y="4700460"/>
            <a:ext cx="2444739" cy="959028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EG" sz="2400" b="1" dirty="0"/>
              <a:t>تطوير خدمة المجتمع</a:t>
            </a:r>
            <a:endParaRPr lang="fr-FR" sz="2400" b="1" dirty="0"/>
          </a:p>
        </p:txBody>
      </p:sp>
      <p:sp>
        <p:nvSpPr>
          <p:cNvPr id="12" name="Flèche : bas 11">
            <a:extLst>
              <a:ext uri="{FF2B5EF4-FFF2-40B4-BE49-F238E27FC236}">
                <a16:creationId xmlns:a16="http://schemas.microsoft.com/office/drawing/2014/main" id="{A645489E-6A66-ABB4-5010-AD606A5C6424}"/>
              </a:ext>
            </a:extLst>
          </p:cNvPr>
          <p:cNvSpPr/>
          <p:nvPr/>
        </p:nvSpPr>
        <p:spPr>
          <a:xfrm>
            <a:off x="6415034" y="2917861"/>
            <a:ext cx="263168" cy="339123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Flèche : bas 13">
            <a:extLst>
              <a:ext uri="{FF2B5EF4-FFF2-40B4-BE49-F238E27FC236}">
                <a16:creationId xmlns:a16="http://schemas.microsoft.com/office/drawing/2014/main" id="{53BE6AE3-3D28-E9D2-36A6-C3533535FDA3}"/>
              </a:ext>
            </a:extLst>
          </p:cNvPr>
          <p:cNvSpPr/>
          <p:nvPr/>
        </p:nvSpPr>
        <p:spPr>
          <a:xfrm>
            <a:off x="6402884" y="4323116"/>
            <a:ext cx="263168" cy="339123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16" name="Connecteur droit 15">
            <a:extLst>
              <a:ext uri="{FF2B5EF4-FFF2-40B4-BE49-F238E27FC236}">
                <a16:creationId xmlns:a16="http://schemas.microsoft.com/office/drawing/2014/main" id="{1FA23F16-D258-49E4-9A7F-468D46174D6D}"/>
              </a:ext>
            </a:extLst>
          </p:cNvPr>
          <p:cNvCxnSpPr>
            <a:cxnSpLocks/>
            <a:stCxn id="19" idx="0"/>
            <a:endCxn id="20" idx="0"/>
          </p:cNvCxnSpPr>
          <p:nvPr/>
        </p:nvCxnSpPr>
        <p:spPr>
          <a:xfrm flipH="1">
            <a:off x="3142867" y="4378131"/>
            <a:ext cx="6332968" cy="12371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9" name="Flèche : bas 18">
            <a:extLst>
              <a:ext uri="{FF2B5EF4-FFF2-40B4-BE49-F238E27FC236}">
                <a16:creationId xmlns:a16="http://schemas.microsoft.com/office/drawing/2014/main" id="{D3628423-7253-9A73-1E0A-C1C43157E26B}"/>
              </a:ext>
            </a:extLst>
          </p:cNvPr>
          <p:cNvSpPr/>
          <p:nvPr/>
        </p:nvSpPr>
        <p:spPr>
          <a:xfrm>
            <a:off x="9344251" y="4378131"/>
            <a:ext cx="263168" cy="339123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Flèche : bas 19">
            <a:extLst>
              <a:ext uri="{FF2B5EF4-FFF2-40B4-BE49-F238E27FC236}">
                <a16:creationId xmlns:a16="http://schemas.microsoft.com/office/drawing/2014/main" id="{B751E1E6-7D1D-C7F0-BD25-41DED6993DAD}"/>
              </a:ext>
            </a:extLst>
          </p:cNvPr>
          <p:cNvSpPr/>
          <p:nvPr/>
        </p:nvSpPr>
        <p:spPr>
          <a:xfrm>
            <a:off x="3011283" y="4390502"/>
            <a:ext cx="263168" cy="339123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ZoneTexte 23">
            <a:extLst>
              <a:ext uri="{FF2B5EF4-FFF2-40B4-BE49-F238E27FC236}">
                <a16:creationId xmlns:a16="http://schemas.microsoft.com/office/drawing/2014/main" id="{882277FB-BED0-7F2B-C77B-19861C4E81A7}"/>
              </a:ext>
            </a:extLst>
          </p:cNvPr>
          <p:cNvSpPr txBox="1"/>
          <p:nvPr/>
        </p:nvSpPr>
        <p:spPr>
          <a:xfrm>
            <a:off x="2806669" y="6032775"/>
            <a:ext cx="680075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ar-DZ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الشكل 3: يوضح أهمية </a:t>
            </a:r>
            <a:r>
              <a:rPr lang="ar-SA" sz="2400" b="1" dirty="0"/>
              <a:t>ال</a:t>
            </a:r>
            <a:r>
              <a:rPr lang="ar-DZ" sz="2400" b="1" dirty="0"/>
              <a:t>إ</a:t>
            </a:r>
            <a:r>
              <a:rPr lang="ar-SA" sz="2400" b="1" dirty="0" err="1"/>
              <a:t>لتزام</a:t>
            </a:r>
            <a:r>
              <a:rPr lang="ar-SA" sz="2400" b="1" dirty="0"/>
              <a:t> </a:t>
            </a:r>
            <a:r>
              <a:rPr lang="ar-SA" sz="2400" b="1" dirty="0" err="1"/>
              <a:t>بالتمي</a:t>
            </a:r>
            <a:r>
              <a:rPr lang="ar-DZ" sz="2400" b="1" dirty="0"/>
              <a:t>ُّ</a:t>
            </a:r>
            <a:r>
              <a:rPr lang="ar-SA" sz="2400" b="1" dirty="0"/>
              <a:t>ز</a:t>
            </a:r>
            <a:r>
              <a:rPr lang="ar-DZ" sz="2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ar-DZ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في المؤسسة الإعلامية  </a:t>
            </a:r>
            <a:endParaRPr lang="fr-FR" sz="2400" b="1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58C2DD7-A9E0-5943-0E95-DC05A4E56455}"/>
              </a:ext>
            </a:extLst>
          </p:cNvPr>
          <p:cNvSpPr/>
          <p:nvPr/>
        </p:nvSpPr>
        <p:spPr>
          <a:xfrm>
            <a:off x="3210062" y="617697"/>
            <a:ext cx="904738" cy="80948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DZ" sz="3200" b="1" dirty="0">
                <a:ea typeface="Roboto Light" panose="02000000000000000000" pitchFamily="2" charset="0"/>
              </a:rPr>
              <a:t>06</a:t>
            </a:r>
            <a:endParaRPr lang="en-US" sz="1400" b="1" dirty="0">
              <a:ea typeface="Roboto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2778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49408"/>
    </mc:Choice>
    <mc:Fallback xmlns="">
      <p:transition advTm="249408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62BF77-EFFA-894C-8AF6-F36EEF3BDA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B14DBB57-B9B6-420D-FBFB-462ECE73F7F5}"/>
              </a:ext>
            </a:extLst>
          </p:cNvPr>
          <p:cNvSpPr txBox="1"/>
          <p:nvPr/>
        </p:nvSpPr>
        <p:spPr>
          <a:xfrm>
            <a:off x="3987569" y="577484"/>
            <a:ext cx="7672359" cy="10919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ar-DZ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معايير إدارة الجودة الشاملة في المؤسسة الإعلامية</a:t>
            </a:r>
          </a:p>
          <a:p>
            <a:pPr algn="ctr">
              <a:lnSpc>
                <a:spcPct val="120000"/>
              </a:lnSpc>
            </a:pPr>
            <a:endParaRPr lang="ar-DZ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EF3CF072-A37F-D37A-9B0C-630B0800E770}"/>
              </a:ext>
            </a:extLst>
          </p:cNvPr>
          <p:cNvSpPr/>
          <p:nvPr/>
        </p:nvSpPr>
        <p:spPr>
          <a:xfrm>
            <a:off x="2287132" y="524803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3868AEC6-FB05-CD2A-2F8F-10D2834A44F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11" name="Encre 10">
                <a:extLst>
                  <a:ext uri="{FF2B5EF4-FFF2-40B4-BE49-F238E27FC236}">
                    <a16:creationId xmlns:a16="http://schemas.microsoft.com/office/drawing/2014/main" id="{77D9F0A3-611D-31F7-1AC7-784E5343640D}"/>
                  </a:ext>
                </a:extLst>
              </p14:cNvPr>
              <p14:cNvContentPartPr/>
              <p14:nvPr/>
            </p14:nvContentPartPr>
            <p14:xfrm>
              <a:off x="7448614" y="3133080"/>
              <a:ext cx="360" cy="360"/>
            </p14:xfrm>
          </p:contentPart>
        </mc:Choice>
        <mc:Fallback xmlns="">
          <p:pic>
            <p:nvPicPr>
              <p:cNvPr id="11" name="Encre 10">
                <a:extLst>
                  <a:ext uri="{FF2B5EF4-FFF2-40B4-BE49-F238E27FC236}">
                    <a16:creationId xmlns:a16="http://schemas.microsoft.com/office/drawing/2014/main" id="{D6F3219A-D779-7F53-94A0-FC9B1EF9C4A9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7439614" y="3124440"/>
                <a:ext cx="18000" cy="18000"/>
              </a:xfrm>
              <a:prstGeom prst="rect">
                <a:avLst/>
              </a:prstGeom>
            </p:spPr>
          </p:pic>
        </mc:Fallback>
      </mc:AlternateContent>
      <p:sp>
        <p:nvSpPr>
          <p:cNvPr id="4" name="ZoneTexte 3">
            <a:extLst>
              <a:ext uri="{FF2B5EF4-FFF2-40B4-BE49-F238E27FC236}">
                <a16:creationId xmlns:a16="http://schemas.microsoft.com/office/drawing/2014/main" id="{07293A6D-BDD4-FDD0-F8A7-6BE8DABAAF9A}"/>
              </a:ext>
            </a:extLst>
          </p:cNvPr>
          <p:cNvSpPr txBox="1"/>
          <p:nvPr/>
        </p:nvSpPr>
        <p:spPr>
          <a:xfrm>
            <a:off x="1079080" y="1765921"/>
            <a:ext cx="6744668" cy="45672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 rtl="1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ب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ناء إ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ستراتيجية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للت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غيير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،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رك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ز على التطوير الم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ستمر 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للن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وعية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، أي السعي الح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ث</a:t>
            </a:r>
            <a:r>
              <a:rPr lang="ar-DZ" sz="2400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يث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والم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تواصل للت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حسين والتطوير، وهذا ما يتطلب عادة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ً،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راجعة الأهداف والهيكل الإداري للمؤسسة</a:t>
            </a:r>
            <a:r>
              <a:rPr lang="ar-DZ" sz="2400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،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ول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نظام الق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 والحضارة الت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نظيمية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وأساليب العمل، كما 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حتوي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الإ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ستراتيجية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على خطة العمل 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ق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ود الت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نف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يذ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،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عمل 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همة الم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ٌ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تابعة والتقييم</a:t>
            </a: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endParaRPr lang="ar-DZ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 algn="just" rtl="1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r-DZ" sz="2400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ن المعروف أن الوظيفة الأساسية للمؤسسة الإعلامية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،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هي ن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قل المعلومات 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وخ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دمة المجتمع، ف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ل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لأخذ بمبادئ الجودة الشاملة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،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لابد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من البحث عن التمي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ز في كل عنصر من عناصر هذه المحاور .</a:t>
            </a:r>
            <a:endParaRPr lang="fr-FR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4A96E565-9B61-48C4-33D8-D6F004EECF2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2102" y="2171700"/>
            <a:ext cx="5829300" cy="388620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CF3BEC37-AFEC-FE67-B490-399101FAE9A8}"/>
              </a:ext>
            </a:extLst>
          </p:cNvPr>
          <p:cNvSpPr/>
          <p:nvPr/>
        </p:nvSpPr>
        <p:spPr>
          <a:xfrm>
            <a:off x="3210062" y="617697"/>
            <a:ext cx="904738" cy="80948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DZ" sz="3200" b="1" dirty="0">
                <a:ea typeface="Roboto Light" panose="02000000000000000000" pitchFamily="2" charset="0"/>
              </a:rPr>
              <a:t>06</a:t>
            </a:r>
            <a:endParaRPr lang="en-US" sz="1400" b="1" dirty="0">
              <a:ea typeface="Roboto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3754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49408"/>
    </mc:Choice>
    <mc:Fallback xmlns="">
      <p:transition advTm="249408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D19863-1382-6DC9-F07D-699801D47B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>
            <a:extLst>
              <a:ext uri="{FF2B5EF4-FFF2-40B4-BE49-F238E27FC236}">
                <a16:creationId xmlns:a16="http://schemas.microsoft.com/office/drawing/2014/main" id="{4F54F702-9C91-0F7F-0F04-19E93A80D8B5}"/>
              </a:ext>
            </a:extLst>
          </p:cNvPr>
          <p:cNvSpPr/>
          <p:nvPr/>
        </p:nvSpPr>
        <p:spPr>
          <a:xfrm>
            <a:off x="2282731" y="490403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BB866451-1BC3-7190-B760-D0F81225722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11" name="Encre 10">
                <a:extLst>
                  <a:ext uri="{FF2B5EF4-FFF2-40B4-BE49-F238E27FC236}">
                    <a16:creationId xmlns:a16="http://schemas.microsoft.com/office/drawing/2014/main" id="{ECBDF7F1-8E61-5E4E-EB69-44F6308CAF46}"/>
                  </a:ext>
                </a:extLst>
              </p14:cNvPr>
              <p14:cNvContentPartPr/>
              <p14:nvPr/>
            </p14:nvContentPartPr>
            <p14:xfrm>
              <a:off x="7448614" y="3133080"/>
              <a:ext cx="360" cy="360"/>
            </p14:xfrm>
          </p:contentPart>
        </mc:Choice>
        <mc:Fallback xmlns="">
          <p:pic>
            <p:nvPicPr>
              <p:cNvPr id="11" name="Encre 10">
                <a:extLst>
                  <a:ext uri="{FF2B5EF4-FFF2-40B4-BE49-F238E27FC236}">
                    <a16:creationId xmlns:a16="http://schemas.microsoft.com/office/drawing/2014/main" id="{ECBDF7F1-8E61-5E4E-EB69-44F6308CAF46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7439614" y="3124440"/>
                <a:ext cx="18000" cy="18000"/>
              </a:xfrm>
              <a:prstGeom prst="rect">
                <a:avLst/>
              </a:prstGeom>
            </p:spPr>
          </p:pic>
        </mc:Fallback>
      </mc:AlternateContent>
      <p:sp>
        <p:nvSpPr>
          <p:cNvPr id="15" name="TextBox 47">
            <a:extLst>
              <a:ext uri="{FF2B5EF4-FFF2-40B4-BE49-F238E27FC236}">
                <a16:creationId xmlns:a16="http://schemas.microsoft.com/office/drawing/2014/main" id="{A65FFC41-55F1-CC1D-986F-BB824C97A94A}"/>
              </a:ext>
            </a:extLst>
          </p:cNvPr>
          <p:cNvSpPr txBox="1"/>
          <p:nvPr/>
        </p:nvSpPr>
        <p:spPr>
          <a:xfrm>
            <a:off x="4258340" y="645264"/>
            <a:ext cx="6980274" cy="5749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ar-DZ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معايير نظام إدارة الجودة الشاملة في المؤسسة الإعلامية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C207D3C2-B96F-B5D6-B8AE-3836B9369D61}"/>
              </a:ext>
            </a:extLst>
          </p:cNvPr>
          <p:cNvSpPr txBox="1"/>
          <p:nvPr/>
        </p:nvSpPr>
        <p:spPr>
          <a:xfrm>
            <a:off x="736601" y="1510487"/>
            <a:ext cx="10502014" cy="58060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  <a:buNone/>
            </a:pPr>
            <a:r>
              <a:rPr lang="ar-SA" sz="2800" b="1" kern="100" dirty="0">
                <a:solidFill>
                  <a:schemeClr val="accent1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ثالثا:</a:t>
            </a:r>
            <a:r>
              <a:rPr lang="ar-DZ" sz="2800" b="1" kern="100" dirty="0">
                <a:solidFill>
                  <a:schemeClr val="accent1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ar-SA" sz="2800" b="1" kern="100" dirty="0">
                <a:solidFill>
                  <a:schemeClr val="accent1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الفوائد التي حققتها المؤسسات الإعلامية جراء تطبيقها لنظام الجودة الشاملة:</a:t>
            </a:r>
            <a:endParaRPr lang="fr-FR" sz="2800" b="1" kern="100" dirty="0">
              <a:solidFill>
                <a:schemeClr val="accent1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 algn="just" rtl="1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تتعد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د الفوائد ال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تي حق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قتها المؤسسات الإعلامية من ج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ر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اء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تطبيقها ل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نظام الجودة الشاملة، ن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ردها فيما يلي</a:t>
            </a: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</a:t>
            </a:r>
            <a:r>
              <a:rPr lang="ar-DZ" sz="2400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</a:p>
          <a:p>
            <a:pPr marL="342900" indent="-342900" algn="just" rtl="1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إ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يجاد مجموعة 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ح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دة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من الهياكل التنظيمية، التي 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ر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ك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ز على الجودة الإعلامية في المؤسسة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،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والتي أد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 لمز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يد من الضبط والنظام داخلها</a:t>
            </a: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  <a:p>
            <a:pPr marL="342900" indent="-342900" algn="r" rtl="1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طريقة ل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ن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قل أو 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حويل الس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ل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ْ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ط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ة والمسؤولية، 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لأ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سف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ل مستوى فرق العمل، مع ال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إِ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حتفاظ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في نفس الوقت 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بالإ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دارة 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الإ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ستراتيجية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المركزية</a:t>
            </a: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</a:p>
          <a:p>
            <a:pPr marL="342900" indent="-342900" algn="r" rtl="1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طريقة ل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تطوير المهارات الإدارية والمهنية لأعضاء فرق العمل</a:t>
            </a: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</a:p>
          <a:p>
            <a:pPr marL="342900" indent="-342900" algn="r" rtl="1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إ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عطاء الموظفين مزيد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ً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 من الفرص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،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ل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طوير إمكانياتهم 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ق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ْ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يتها</a:t>
            </a: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</a:p>
          <a:p>
            <a:pPr marL="342900" indent="-342900" algn="r" rtl="1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وس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يل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ة لتشجيع عمل الت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ح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ْ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ينات داخل المؤسسة 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ارسة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الأساليب الإدارية الجديدة</a:t>
            </a: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endParaRPr lang="ar-DZ" sz="2400" kern="1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 algn="r" rtl="1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r-DZ" sz="2400" kern="100" dirty="0"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ar-SA" sz="2400" kern="100" dirty="0">
                <a:latin typeface="Calibri" panose="020F0502020204030204" pitchFamily="34" charset="0"/>
                <a:ea typeface="Calibri" panose="020F0502020204030204" pitchFamily="34" charset="0"/>
              </a:rPr>
              <a:t>أداة تسويقية ت</a:t>
            </a:r>
            <a:r>
              <a:rPr lang="ar-DZ" sz="2400" kern="100" dirty="0">
                <a:latin typeface="Calibri" panose="020F0502020204030204" pitchFamily="34" charset="0"/>
                <a:ea typeface="Calibri" panose="020F0502020204030204" pitchFamily="34" charset="0"/>
              </a:rPr>
              <a:t>َ</a:t>
            </a:r>
            <a:r>
              <a:rPr lang="ar-SA" sz="2400" kern="100" dirty="0">
                <a:latin typeface="Calibri" panose="020F0502020204030204" pitchFamily="34" charset="0"/>
                <a:ea typeface="Calibri" panose="020F0502020204030204" pitchFamily="34" charset="0"/>
              </a:rPr>
              <a:t>ز</a:t>
            </a:r>
            <a:r>
              <a:rPr lang="ar-DZ" sz="2400" kern="100" dirty="0">
                <a:latin typeface="Calibri" panose="020F0502020204030204" pitchFamily="34" charset="0"/>
                <a:ea typeface="Calibri" panose="020F0502020204030204" pitchFamily="34" charset="0"/>
              </a:rPr>
              <a:t>ِ</a:t>
            </a:r>
            <a:r>
              <a:rPr lang="ar-SA" sz="2400" kern="100" dirty="0">
                <a:latin typeface="Calibri" panose="020F0502020204030204" pitchFamily="34" charset="0"/>
                <a:ea typeface="Calibri" panose="020F0502020204030204" pitchFamily="34" charset="0"/>
              </a:rPr>
              <a:t>يد من الم</a:t>
            </a:r>
            <a:r>
              <a:rPr lang="ar-DZ" sz="2400" kern="100" dirty="0">
                <a:latin typeface="Calibri" panose="020F0502020204030204" pitchFamily="34" charset="0"/>
                <a:ea typeface="Calibri" panose="020F0502020204030204" pitchFamily="34" charset="0"/>
              </a:rPr>
              <a:t>ِ</a:t>
            </a:r>
            <a:r>
              <a:rPr lang="ar-SA" sz="2400" kern="100" dirty="0" err="1">
                <a:latin typeface="Calibri" panose="020F0502020204030204" pitchFamily="34" charset="0"/>
                <a:ea typeface="Calibri" panose="020F0502020204030204" pitchFamily="34" charset="0"/>
              </a:rPr>
              <a:t>يزة</a:t>
            </a:r>
            <a:r>
              <a:rPr lang="ar-SA" sz="2400" kern="100" dirty="0">
                <a:latin typeface="Calibri" panose="020F0502020204030204" pitchFamily="34" charset="0"/>
                <a:ea typeface="Calibri" panose="020F0502020204030204" pitchFamily="34" charset="0"/>
              </a:rPr>
              <a:t> التنافسية للمؤسسة</a:t>
            </a:r>
            <a:r>
              <a:rPr lang="ar-DZ" sz="2400" kern="100" dirty="0">
                <a:latin typeface="Calibri" panose="020F0502020204030204" pitchFamily="34" charset="0"/>
                <a:ea typeface="Calibri" panose="020F0502020204030204" pitchFamily="34" charset="0"/>
              </a:rPr>
              <a:t>، و</a:t>
            </a:r>
            <a:r>
              <a:rPr lang="ar-SA" sz="2400" dirty="0">
                <a:latin typeface="Calibri" panose="020F0502020204030204" pitchFamily="34" charset="0"/>
                <a:ea typeface="Calibri" panose="020F0502020204030204" pitchFamily="34" charset="0"/>
              </a:rPr>
              <a:t>تقديم خدمات أفضل للمستفيدين </a:t>
            </a:r>
            <a:r>
              <a:rPr lang="ar-DZ" sz="2400" dirty="0">
                <a:latin typeface="Calibri" panose="020F0502020204030204" pitchFamily="34" charset="0"/>
                <a:ea typeface="Calibri" panose="020F0502020204030204" pitchFamily="34" charset="0"/>
              </a:rPr>
              <a:t>وِفْقَ </a:t>
            </a:r>
            <a:r>
              <a:rPr lang="ar-SA" sz="2400" dirty="0">
                <a:latin typeface="Calibri" panose="020F0502020204030204" pitchFamily="34" charset="0"/>
                <a:ea typeface="Calibri" panose="020F0502020204030204" pitchFamily="34" charset="0"/>
              </a:rPr>
              <a:t>فلسفة الجودة</a:t>
            </a:r>
            <a:r>
              <a:rPr lang="ar-DZ" sz="2400" dirty="0">
                <a:latin typeface="Calibri" panose="020F0502020204030204" pitchFamily="34" charset="0"/>
                <a:ea typeface="Calibri" panose="020F0502020204030204" pitchFamily="34" charset="0"/>
              </a:rPr>
              <a:t>.</a:t>
            </a:r>
          </a:p>
          <a:p>
            <a:pPr marL="342900" indent="-342900" algn="r" rtl="1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endParaRPr lang="ar-DZ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 algn="r" rtl="1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endParaRPr lang="fr-FR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15A90DB-02A6-E530-E480-9F734C08A9CA}"/>
              </a:ext>
            </a:extLst>
          </p:cNvPr>
          <p:cNvSpPr/>
          <p:nvPr/>
        </p:nvSpPr>
        <p:spPr>
          <a:xfrm>
            <a:off x="3210062" y="617697"/>
            <a:ext cx="904738" cy="80948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DZ" sz="3200" b="1" dirty="0">
                <a:ea typeface="Roboto Light" panose="02000000000000000000" pitchFamily="2" charset="0"/>
              </a:rPr>
              <a:t>06</a:t>
            </a:r>
            <a:endParaRPr lang="en-US" sz="1400" b="1" dirty="0">
              <a:ea typeface="Roboto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8867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45141"/>
    </mc:Choice>
    <mc:Fallback xmlns="">
      <p:transition advTm="245141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941680-EC41-8A2A-9A5B-B72A2CB16B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>
            <a:extLst>
              <a:ext uri="{FF2B5EF4-FFF2-40B4-BE49-F238E27FC236}">
                <a16:creationId xmlns:a16="http://schemas.microsoft.com/office/drawing/2014/main" id="{90064694-E269-6B61-DEFC-8984F0D8C3A5}"/>
              </a:ext>
            </a:extLst>
          </p:cNvPr>
          <p:cNvSpPr/>
          <p:nvPr/>
        </p:nvSpPr>
        <p:spPr>
          <a:xfrm>
            <a:off x="2282731" y="490403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85105653-F47F-7E26-595F-FEEF9B2875F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11" name="Encre 10">
                <a:extLst>
                  <a:ext uri="{FF2B5EF4-FFF2-40B4-BE49-F238E27FC236}">
                    <a16:creationId xmlns:a16="http://schemas.microsoft.com/office/drawing/2014/main" id="{3E52B88E-CE47-5009-7FF9-D78160BC3F0B}"/>
                  </a:ext>
                </a:extLst>
              </p14:cNvPr>
              <p14:cNvContentPartPr/>
              <p14:nvPr/>
            </p14:nvContentPartPr>
            <p14:xfrm>
              <a:off x="7448614" y="3133080"/>
              <a:ext cx="360" cy="360"/>
            </p14:xfrm>
          </p:contentPart>
        </mc:Choice>
        <mc:Fallback xmlns="">
          <p:pic>
            <p:nvPicPr>
              <p:cNvPr id="11" name="Encre 10">
                <a:extLst>
                  <a:ext uri="{FF2B5EF4-FFF2-40B4-BE49-F238E27FC236}">
                    <a16:creationId xmlns:a16="http://schemas.microsoft.com/office/drawing/2014/main" id="{ECBDF7F1-8E61-5E4E-EB69-44F6308CAF46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7439614" y="3124440"/>
                <a:ext cx="18000" cy="18000"/>
              </a:xfrm>
              <a:prstGeom prst="rect">
                <a:avLst/>
              </a:prstGeom>
            </p:spPr>
          </p:pic>
        </mc:Fallback>
      </mc:AlternateContent>
      <p:pic>
        <p:nvPicPr>
          <p:cNvPr id="5" name="Image 4">
            <a:extLst>
              <a:ext uri="{FF2B5EF4-FFF2-40B4-BE49-F238E27FC236}">
                <a16:creationId xmlns:a16="http://schemas.microsoft.com/office/drawing/2014/main" id="{B9208307-FC90-B111-241B-84F7F877F8A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849" y="1047661"/>
            <a:ext cx="4281618" cy="55409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4C813FB5-10A3-4FC2-FCB6-F42B7BF6A924}"/>
              </a:ext>
            </a:extLst>
          </p:cNvPr>
          <p:cNvSpPr txBox="1"/>
          <p:nvPr/>
        </p:nvSpPr>
        <p:spPr>
          <a:xfrm>
            <a:off x="5417719" y="617697"/>
            <a:ext cx="6097772" cy="73558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lvl="0" indent="-285750" algn="just" rtl="1">
              <a:buFont typeface="Wingdings" panose="05000000000000000000" pitchFamily="2" charset="2"/>
              <a:buChar char="q"/>
            </a:pPr>
            <a:r>
              <a:rPr lang="ar-DZ" sz="2800" b="1" dirty="0">
                <a:solidFill>
                  <a:schemeClr val="accent2"/>
                </a:solidFill>
              </a:rPr>
              <a:t> نَموذج عن سِياسة الجودة في مؤسسة إعلامية:</a:t>
            </a:r>
          </a:p>
          <a:p>
            <a:pPr algn="just" rtl="1"/>
            <a:r>
              <a:rPr lang="ar-SA" sz="2400" b="1" dirty="0"/>
              <a:t>شهادة </a:t>
            </a:r>
            <a:r>
              <a:rPr lang="ar-SA" sz="2400" b="1" dirty="0" err="1"/>
              <a:t>الإيزو</a:t>
            </a:r>
            <a:r>
              <a:rPr lang="ar-SA" sz="2400" b="1" dirty="0"/>
              <a:t> 27701</a:t>
            </a:r>
            <a:r>
              <a:rPr lang="fr-FR" sz="2400" b="1" dirty="0"/>
              <a:t> (ISO/IEC 27701)</a:t>
            </a:r>
            <a:r>
              <a:rPr lang="fr-FR" sz="2400" dirty="0"/>
              <a:t> </a:t>
            </a:r>
            <a:r>
              <a:rPr lang="ar-SA" sz="2400" dirty="0"/>
              <a:t>هي معيار دولي يختص بـ إدارة خصوصية المعلومات وح</a:t>
            </a:r>
            <a:r>
              <a:rPr lang="ar-DZ" sz="2400" dirty="0"/>
              <a:t>ِ</a:t>
            </a:r>
            <a:r>
              <a:rPr lang="ar-SA" sz="2400" dirty="0" err="1"/>
              <a:t>ماية</a:t>
            </a:r>
            <a:r>
              <a:rPr lang="ar-SA" sz="2400" dirty="0"/>
              <a:t> البيانات الش</a:t>
            </a:r>
            <a:r>
              <a:rPr lang="ar-DZ" sz="2400" dirty="0"/>
              <a:t>َ</a:t>
            </a:r>
            <a:r>
              <a:rPr lang="ar-SA" sz="2400" dirty="0"/>
              <a:t>خ</a:t>
            </a:r>
            <a:r>
              <a:rPr lang="ar-DZ" sz="2400" dirty="0"/>
              <a:t>ْ</a:t>
            </a:r>
            <a:r>
              <a:rPr lang="ar-SA" sz="2400" dirty="0" err="1"/>
              <a:t>صية</a:t>
            </a:r>
            <a:r>
              <a:rPr lang="ar-SA" sz="2400" dirty="0"/>
              <a:t> للم</a:t>
            </a:r>
            <a:r>
              <a:rPr lang="ar-DZ" sz="2400" dirty="0"/>
              <a:t>ُ</a:t>
            </a:r>
            <a:r>
              <a:rPr lang="ar-SA" sz="2400" dirty="0"/>
              <a:t>ستخدمين (مثل: الأسماء، العناوين، أرقام البطاقات...)</a:t>
            </a:r>
            <a:r>
              <a:rPr lang="ar-DZ" sz="2400" dirty="0"/>
              <a:t>.</a:t>
            </a:r>
            <a:endParaRPr lang="fr-FR" sz="2400" dirty="0"/>
          </a:p>
          <a:p>
            <a:pPr algn="just" rtl="1"/>
            <a:r>
              <a:rPr lang="ar-SA" sz="2400" dirty="0" err="1"/>
              <a:t>وت</a:t>
            </a:r>
            <a:r>
              <a:rPr lang="ar-DZ" sz="2400" dirty="0"/>
              <a:t>ُ</a:t>
            </a:r>
            <a:r>
              <a:rPr lang="ar-SA" sz="2400" dirty="0"/>
              <a:t>ر</a:t>
            </a:r>
            <a:r>
              <a:rPr lang="ar-DZ" sz="2400" dirty="0"/>
              <a:t>ِ</a:t>
            </a:r>
            <a:r>
              <a:rPr lang="ar-SA" sz="2400" dirty="0"/>
              <a:t>ك</a:t>
            </a:r>
            <a:r>
              <a:rPr lang="ar-DZ" sz="2400" dirty="0"/>
              <a:t>ِّ</a:t>
            </a:r>
            <a:r>
              <a:rPr lang="ar-SA" sz="2400" dirty="0"/>
              <a:t>ز بشكل خاص على كيفية جمع البيانات الش</a:t>
            </a:r>
            <a:r>
              <a:rPr lang="ar-DZ" sz="2400" dirty="0"/>
              <a:t>َ</a:t>
            </a:r>
            <a:r>
              <a:rPr lang="ar-SA" sz="2400" dirty="0"/>
              <a:t>خصية، معالجتها، تخزينها، وحمايتها بما ي</a:t>
            </a:r>
            <a:r>
              <a:rPr lang="ar-DZ" sz="2400" dirty="0"/>
              <a:t>َ</a:t>
            </a:r>
            <a:r>
              <a:rPr lang="ar-SA" sz="2400" dirty="0"/>
              <a:t>ت</a:t>
            </a:r>
            <a:r>
              <a:rPr lang="ar-DZ" sz="2400" dirty="0"/>
              <a:t>َ</a:t>
            </a:r>
            <a:r>
              <a:rPr lang="ar-SA" sz="2400" dirty="0"/>
              <a:t>وافق مع القوانين العالمية مثل </a:t>
            </a:r>
            <a:r>
              <a:rPr lang="ar-SA" sz="2400" dirty="0" err="1"/>
              <a:t>اللا</a:t>
            </a:r>
            <a:r>
              <a:rPr lang="ar-DZ" sz="2400" dirty="0"/>
              <a:t>َ</a:t>
            </a:r>
            <a:r>
              <a:rPr lang="ar-SA" sz="2400" dirty="0"/>
              <a:t>ئ</a:t>
            </a:r>
            <a:r>
              <a:rPr lang="ar-DZ" sz="2400" dirty="0"/>
              <a:t>ِ</a:t>
            </a:r>
            <a:r>
              <a:rPr lang="ar-SA" sz="2400" dirty="0" err="1"/>
              <a:t>حة</a:t>
            </a:r>
            <a:r>
              <a:rPr lang="ar-SA" sz="2400" dirty="0"/>
              <a:t> الأوروبية لحماية البيانات</a:t>
            </a:r>
            <a:r>
              <a:rPr lang="fr-FR" sz="2400" dirty="0"/>
              <a:t> GDPR.</a:t>
            </a:r>
            <a:r>
              <a:rPr lang="ar-SA" sz="2400" dirty="0"/>
              <a:t> وهنا يعني </a:t>
            </a:r>
            <a:r>
              <a:rPr lang="ar-DZ" sz="2400" dirty="0"/>
              <a:t>أ</a:t>
            </a:r>
            <a:r>
              <a:rPr lang="ar-SA" sz="2400" dirty="0"/>
              <a:t>ن</a:t>
            </a:r>
            <a:r>
              <a:rPr lang="ar-DZ" sz="2400" dirty="0"/>
              <a:t>َّ</a:t>
            </a:r>
            <a:r>
              <a:rPr lang="ar-SA" sz="2400" dirty="0"/>
              <a:t> المؤسسة الإعلامية الحاصلة عليها :</a:t>
            </a:r>
            <a:endParaRPr lang="fr-FR" sz="2400" dirty="0"/>
          </a:p>
          <a:p>
            <a:pPr marL="342900" lvl="0" indent="-342900" algn="just" rtl="1">
              <a:buFont typeface="Wingdings" panose="05000000000000000000" pitchFamily="2" charset="2"/>
              <a:buChar char="§"/>
            </a:pPr>
            <a:r>
              <a:rPr lang="ar-SA" sz="2400" dirty="0"/>
              <a:t>لديها نظاماً فعالاً لإدارة الخصوصية وحماية البيانات الشخصية</a:t>
            </a:r>
            <a:r>
              <a:rPr lang="fr-FR" sz="2400" dirty="0"/>
              <a:t>.</a:t>
            </a:r>
          </a:p>
          <a:p>
            <a:pPr marL="342900" lvl="0" indent="-342900" algn="just" rtl="1">
              <a:buFont typeface="Wingdings" panose="05000000000000000000" pitchFamily="2" charset="2"/>
              <a:buChar char="§"/>
            </a:pPr>
            <a:r>
              <a:rPr lang="ar-SA" sz="2400" dirty="0"/>
              <a:t>أن</a:t>
            </a:r>
            <a:r>
              <a:rPr lang="ar-DZ" sz="2400" dirty="0"/>
              <a:t>َّ</a:t>
            </a:r>
            <a:r>
              <a:rPr lang="ar-SA" sz="2400" dirty="0"/>
              <a:t>ها ت</a:t>
            </a:r>
            <a:r>
              <a:rPr lang="ar-DZ" sz="2400" dirty="0"/>
              <a:t>ُ</a:t>
            </a:r>
            <a:r>
              <a:rPr lang="ar-SA" sz="2400" dirty="0"/>
              <a:t>ط</a:t>
            </a:r>
            <a:r>
              <a:rPr lang="ar-DZ" sz="2400" dirty="0"/>
              <a:t>َ</a:t>
            </a:r>
            <a:r>
              <a:rPr lang="ar-SA" sz="2400" dirty="0"/>
              <a:t>ب</a:t>
            </a:r>
            <a:r>
              <a:rPr lang="ar-DZ" sz="2400" dirty="0"/>
              <a:t>ِّ</a:t>
            </a:r>
            <a:r>
              <a:rPr lang="ar-SA" sz="2400" dirty="0"/>
              <a:t>ق سياسات واضحة لحماية معلومات الع</a:t>
            </a:r>
            <a:r>
              <a:rPr lang="ar-DZ" sz="2400" dirty="0"/>
              <a:t>ُ</a:t>
            </a:r>
            <a:r>
              <a:rPr lang="ar-SA" sz="2400" dirty="0"/>
              <a:t>م</a:t>
            </a:r>
            <a:r>
              <a:rPr lang="ar-DZ" sz="2400" dirty="0"/>
              <a:t>َ</a:t>
            </a:r>
            <a:r>
              <a:rPr lang="ar-SA" sz="2400" dirty="0"/>
              <a:t>لاء والموظفين والشركاء</a:t>
            </a:r>
            <a:r>
              <a:rPr lang="fr-FR" sz="2400" dirty="0"/>
              <a:t>.</a:t>
            </a:r>
          </a:p>
          <a:p>
            <a:pPr marL="342900" lvl="0" indent="-342900" algn="just" rtl="1">
              <a:buFont typeface="Wingdings" panose="05000000000000000000" pitchFamily="2" charset="2"/>
              <a:buChar char="§"/>
            </a:pPr>
            <a:r>
              <a:rPr lang="ar-SA" sz="2400" dirty="0"/>
              <a:t>أنها ت</a:t>
            </a:r>
            <a:r>
              <a:rPr lang="ar-DZ" sz="2400" dirty="0"/>
              <a:t>َ</a:t>
            </a:r>
            <a:r>
              <a:rPr lang="ar-SA" sz="2400" dirty="0"/>
              <a:t>ت</a:t>
            </a:r>
            <a:r>
              <a:rPr lang="ar-DZ" sz="2400" dirty="0"/>
              <a:t>َّ</a:t>
            </a:r>
            <a:r>
              <a:rPr lang="ar-SA" sz="2400" dirty="0"/>
              <a:t>ب</a:t>
            </a:r>
            <a:r>
              <a:rPr lang="ar-DZ" sz="2400" dirty="0"/>
              <a:t>ِ</a:t>
            </a:r>
            <a:r>
              <a:rPr lang="ar-SA" sz="2400" dirty="0"/>
              <a:t>ع إجراءات للش</a:t>
            </a:r>
            <a:r>
              <a:rPr lang="ar-DZ" sz="2400" dirty="0"/>
              <a:t>َّ</a:t>
            </a:r>
            <a:r>
              <a:rPr lang="ar-SA" sz="2400" dirty="0"/>
              <a:t>ف</a:t>
            </a:r>
            <a:r>
              <a:rPr lang="ar-DZ" sz="2400" dirty="0"/>
              <a:t>َ</a:t>
            </a:r>
            <a:r>
              <a:rPr lang="ar-SA" sz="2400" dirty="0" err="1"/>
              <a:t>افية</a:t>
            </a:r>
            <a:r>
              <a:rPr lang="ar-SA" sz="2400" dirty="0"/>
              <a:t>، وتُع</a:t>
            </a:r>
            <a:r>
              <a:rPr lang="ar-DZ" sz="2400" dirty="0"/>
              <a:t>ْ</a:t>
            </a:r>
            <a:r>
              <a:rPr lang="ar-SA" sz="2400" dirty="0"/>
              <a:t>ط</a:t>
            </a:r>
            <a:r>
              <a:rPr lang="ar-DZ" sz="2400" dirty="0"/>
              <a:t>ِ</a:t>
            </a:r>
            <a:r>
              <a:rPr lang="ar-SA" sz="2400" dirty="0"/>
              <a:t>ي الأفراد الحق في الت</a:t>
            </a:r>
            <a:r>
              <a:rPr lang="ar-DZ" sz="2400" dirty="0"/>
              <a:t>َّ</a:t>
            </a:r>
            <a:r>
              <a:rPr lang="ar-SA" sz="2400" dirty="0"/>
              <a:t>حكم في بياناتهم</a:t>
            </a:r>
            <a:r>
              <a:rPr lang="fr-FR" sz="2400" dirty="0"/>
              <a:t>.</a:t>
            </a:r>
          </a:p>
          <a:p>
            <a:pPr marL="342900" lvl="0" indent="-342900" algn="just" rtl="1">
              <a:buFont typeface="Wingdings" panose="05000000000000000000" pitchFamily="2" charset="2"/>
              <a:buChar char="§"/>
            </a:pPr>
            <a:r>
              <a:rPr lang="ar-SA" sz="2400" dirty="0"/>
              <a:t>تعزيز ث</a:t>
            </a:r>
            <a:r>
              <a:rPr lang="ar-DZ" sz="2400" dirty="0"/>
              <a:t>ِ</a:t>
            </a:r>
            <a:r>
              <a:rPr lang="ar-SA" sz="2400" dirty="0"/>
              <a:t>ق</a:t>
            </a:r>
            <a:r>
              <a:rPr lang="ar-DZ" sz="2400" dirty="0"/>
              <a:t>َ</a:t>
            </a:r>
            <a:r>
              <a:rPr lang="ar-SA" sz="2400" dirty="0"/>
              <a:t>ة الع</a:t>
            </a:r>
            <a:r>
              <a:rPr lang="ar-DZ" sz="2400" dirty="0"/>
              <a:t>ُ</a:t>
            </a:r>
            <a:r>
              <a:rPr lang="ar-SA" sz="2400" dirty="0"/>
              <a:t>ملاء والمستخدمين</a:t>
            </a:r>
            <a:r>
              <a:rPr lang="fr-FR" dirty="0"/>
              <a:t>.</a:t>
            </a:r>
          </a:p>
          <a:p>
            <a:pPr lvl="0" algn="just" rtl="1"/>
            <a:endParaRPr lang="ar-DZ" sz="2800" b="1" dirty="0">
              <a:solidFill>
                <a:schemeClr val="accent2"/>
              </a:solidFill>
            </a:endParaRPr>
          </a:p>
          <a:p>
            <a:pPr lvl="0" algn="just" rtl="1"/>
            <a:endParaRPr lang="ar-DZ" sz="2800" b="1" dirty="0">
              <a:solidFill>
                <a:schemeClr val="accent2"/>
              </a:solidFill>
            </a:endParaRPr>
          </a:p>
          <a:p>
            <a:pPr lvl="0" algn="just" rtl="1"/>
            <a:endParaRPr lang="ar-DZ" sz="2800" b="1" dirty="0">
              <a:solidFill>
                <a:schemeClr val="accent2"/>
              </a:solidFill>
            </a:endParaRP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F50BE192-4428-8218-6FDE-CD746CB95129}"/>
              </a:ext>
            </a:extLst>
          </p:cNvPr>
          <p:cNvSpPr txBox="1"/>
          <p:nvPr/>
        </p:nvSpPr>
        <p:spPr>
          <a:xfrm>
            <a:off x="4626649" y="6240303"/>
            <a:ext cx="609777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400" b="1" dirty="0"/>
              <a:t>https://2cm.es/1g4vM</a:t>
            </a:r>
          </a:p>
        </p:txBody>
      </p:sp>
    </p:spTree>
    <p:extLst>
      <p:ext uri="{BB962C8B-B14F-4D97-AF65-F5344CB8AC3E}">
        <p14:creationId xmlns:p14="http://schemas.microsoft.com/office/powerpoint/2010/main" val="977579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45141"/>
    </mc:Choice>
    <mc:Fallback xmlns="">
      <p:transition advTm="245141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81029E-5C19-6B49-5266-D14ABE634A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>
            <a:extLst>
              <a:ext uri="{FF2B5EF4-FFF2-40B4-BE49-F238E27FC236}">
                <a16:creationId xmlns:a16="http://schemas.microsoft.com/office/drawing/2014/main" id="{48B4C4C0-2A18-9236-23FA-69D4D52AE03B}"/>
              </a:ext>
            </a:extLst>
          </p:cNvPr>
          <p:cNvSpPr/>
          <p:nvPr/>
        </p:nvSpPr>
        <p:spPr>
          <a:xfrm>
            <a:off x="2282731" y="490403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611C8061-A879-1943-89F0-D601BC76983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11" name="Encre 10">
                <a:extLst>
                  <a:ext uri="{FF2B5EF4-FFF2-40B4-BE49-F238E27FC236}">
                    <a16:creationId xmlns:a16="http://schemas.microsoft.com/office/drawing/2014/main" id="{86CAFA81-B157-E483-AE03-27D1BF6AF417}"/>
                  </a:ext>
                </a:extLst>
              </p14:cNvPr>
              <p14:cNvContentPartPr/>
              <p14:nvPr/>
            </p14:nvContentPartPr>
            <p14:xfrm>
              <a:off x="7448614" y="3133080"/>
              <a:ext cx="360" cy="360"/>
            </p14:xfrm>
          </p:contentPart>
        </mc:Choice>
        <mc:Fallback xmlns="">
          <p:pic>
            <p:nvPicPr>
              <p:cNvPr id="11" name="Encre 10">
                <a:extLst>
                  <a:ext uri="{FF2B5EF4-FFF2-40B4-BE49-F238E27FC236}">
                    <a16:creationId xmlns:a16="http://schemas.microsoft.com/office/drawing/2014/main" id="{ECBDF7F1-8E61-5E4E-EB69-44F6308CAF46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7439614" y="3124440"/>
                <a:ext cx="18000" cy="1800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Image 2">
            <a:extLst>
              <a:ext uri="{FF2B5EF4-FFF2-40B4-BE49-F238E27FC236}">
                <a16:creationId xmlns:a16="http://schemas.microsoft.com/office/drawing/2014/main" id="{6529A1A1-7B0F-B83C-3EFD-7B4B33157E9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8421" y="1301787"/>
            <a:ext cx="4484984" cy="53860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36051311-93E2-3383-F2EA-E673F10A2B4D}"/>
              </a:ext>
            </a:extLst>
          </p:cNvPr>
          <p:cNvSpPr txBox="1"/>
          <p:nvPr/>
        </p:nvSpPr>
        <p:spPr>
          <a:xfrm>
            <a:off x="836612" y="1155869"/>
            <a:ext cx="6097772" cy="53860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lvl="0" indent="-285750" algn="just" rtl="1">
              <a:buFont typeface="Wingdings" panose="05000000000000000000" pitchFamily="2" charset="2"/>
              <a:buChar char="q"/>
            </a:pPr>
            <a:r>
              <a:rPr lang="ar-DZ" sz="2800" b="1" dirty="0">
                <a:solidFill>
                  <a:schemeClr val="accent2"/>
                </a:solidFill>
              </a:rPr>
              <a:t> نَموذج عن سياسة الجودة في مؤسسة إعلامية:</a:t>
            </a:r>
          </a:p>
          <a:p>
            <a:pPr lvl="0" algn="just" rtl="1"/>
            <a:r>
              <a:rPr lang="ar-EG" sz="2400" b="1" dirty="0"/>
              <a:t>الشركة المصرية للقنوات الفضائية</a:t>
            </a:r>
            <a:r>
              <a:rPr lang="ar-DZ" sz="2400" b="1" dirty="0"/>
              <a:t>:</a:t>
            </a:r>
            <a:r>
              <a:rPr lang="fr-FR" sz="2400" b="1" dirty="0"/>
              <a:t>CNE)</a:t>
            </a:r>
            <a:r>
              <a:rPr lang="fr-FR" sz="2400" dirty="0"/>
              <a:t> </a:t>
            </a:r>
            <a:r>
              <a:rPr lang="ar-DZ" sz="2400" dirty="0"/>
              <a:t>)</a:t>
            </a:r>
          </a:p>
          <a:p>
            <a:pPr lvl="0" algn="just" rtl="1"/>
            <a:r>
              <a:rPr lang="ar-EG" sz="2400" dirty="0"/>
              <a:t>هي شركة مصرية تأس</a:t>
            </a:r>
            <a:r>
              <a:rPr lang="ar-DZ" sz="2400" dirty="0"/>
              <a:t>َّ</a:t>
            </a:r>
            <a:r>
              <a:rPr lang="ar-EG" sz="2400" dirty="0"/>
              <a:t>ست سنة 1991، وتُعد الجهة الوحيدة المخوّلة قانونياً لتقديم خدمات البث</a:t>
            </a:r>
            <a:r>
              <a:rPr lang="ar-DZ" sz="2400" dirty="0"/>
              <a:t>ِّ</a:t>
            </a:r>
            <a:r>
              <a:rPr lang="ar-EG" sz="2400" dirty="0"/>
              <a:t> التلفزيوني الر</a:t>
            </a:r>
            <a:r>
              <a:rPr lang="ar-DZ" sz="2400" dirty="0"/>
              <a:t>َّ</a:t>
            </a:r>
            <a:r>
              <a:rPr lang="ar-EG" sz="2400" dirty="0"/>
              <a:t>قمي الم</a:t>
            </a:r>
            <a:r>
              <a:rPr lang="ar-DZ" sz="2400" dirty="0"/>
              <a:t>ُ</a:t>
            </a:r>
            <a:r>
              <a:rPr lang="ar-EG" sz="2400" dirty="0"/>
              <a:t>شفّ</a:t>
            </a:r>
            <a:r>
              <a:rPr lang="ar-DZ" sz="2400" dirty="0"/>
              <a:t>َ</a:t>
            </a:r>
            <a:r>
              <a:rPr lang="ar-EG" sz="2400" dirty="0"/>
              <a:t>ر في مصر.</a:t>
            </a:r>
            <a:endParaRPr lang="ar-DZ" sz="2400" dirty="0"/>
          </a:p>
          <a:p>
            <a:pPr lvl="0" algn="just" rtl="1"/>
            <a:r>
              <a:rPr lang="ar-DZ" sz="2400" dirty="0"/>
              <a:t> </a:t>
            </a:r>
            <a:r>
              <a:rPr lang="ar-EG" sz="2400" dirty="0"/>
              <a:t>شركة ر</a:t>
            </a:r>
            <a:r>
              <a:rPr lang="ar-DZ" sz="2400" dirty="0"/>
              <a:t>َ</a:t>
            </a:r>
            <a:r>
              <a:rPr lang="ar-EG" sz="2400" dirty="0" err="1"/>
              <a:t>ائدة</a:t>
            </a:r>
            <a:r>
              <a:rPr lang="ar-EG" sz="2400" dirty="0"/>
              <a:t> في مجال توزيع المحتوى التلفزيوني والإذاعي </a:t>
            </a:r>
            <a:r>
              <a:rPr lang="ar-EG" sz="2400" dirty="0" err="1"/>
              <a:t>المشف</a:t>
            </a:r>
            <a:r>
              <a:rPr lang="ar-DZ" sz="2400" dirty="0"/>
              <a:t>َّ</a:t>
            </a:r>
            <a:r>
              <a:rPr lang="ar-EG" sz="2400" dirty="0"/>
              <a:t>ر</a:t>
            </a:r>
            <a:r>
              <a:rPr lang="ar-DZ" sz="2400" dirty="0"/>
              <a:t>،</a:t>
            </a:r>
            <a:r>
              <a:rPr lang="ar-EG" sz="2400" dirty="0"/>
              <a:t> م</a:t>
            </a:r>
            <a:r>
              <a:rPr lang="ar-DZ" sz="2400" dirty="0"/>
              <a:t>ُ</a:t>
            </a:r>
            <a:r>
              <a:rPr lang="ar-EG" sz="2400" dirty="0"/>
              <a:t>ت</a:t>
            </a:r>
            <a:r>
              <a:rPr lang="ar-DZ" sz="2400" dirty="0"/>
              <a:t>َ</a:t>
            </a:r>
            <a:r>
              <a:rPr lang="ar-EG" sz="2400" dirty="0" err="1"/>
              <a:t>مث</a:t>
            </a:r>
            <a:r>
              <a:rPr lang="ar-DZ" sz="2400" dirty="0"/>
              <a:t>ِّ</a:t>
            </a:r>
            <a:r>
              <a:rPr lang="ar-EG" sz="2400" dirty="0"/>
              <a:t>لا في القنوات التلفزيونية </a:t>
            </a:r>
            <a:r>
              <a:rPr lang="ar-EG" sz="2400" dirty="0" err="1"/>
              <a:t>المتخص</a:t>
            </a:r>
            <a:r>
              <a:rPr lang="ar-DZ" sz="2400" dirty="0"/>
              <a:t>ِّ</a:t>
            </a:r>
            <a:r>
              <a:rPr lang="ar-EG" sz="2400" dirty="0" err="1"/>
              <a:t>صة</a:t>
            </a:r>
            <a:r>
              <a:rPr lang="ar-EG" sz="2400" dirty="0"/>
              <a:t> والإذاعية بكافة أنواعها مستخدمة أحدث تقنيات البث</a:t>
            </a:r>
            <a:r>
              <a:rPr lang="ar-DZ" sz="2400" dirty="0"/>
              <a:t>ِّ</a:t>
            </a:r>
            <a:r>
              <a:rPr lang="ar-EG" sz="2400" dirty="0"/>
              <a:t> الرقمي الم</a:t>
            </a:r>
            <a:r>
              <a:rPr lang="ar-DZ" sz="2400" dirty="0"/>
              <a:t>ُ</a:t>
            </a:r>
            <a:r>
              <a:rPr lang="ar-EG" sz="2400" dirty="0"/>
              <a:t>ش</a:t>
            </a:r>
            <a:r>
              <a:rPr lang="ar-DZ" sz="2400" dirty="0"/>
              <a:t>َ</a:t>
            </a:r>
            <a:r>
              <a:rPr lang="ar-EG" sz="2400" dirty="0"/>
              <a:t>ف</a:t>
            </a:r>
            <a:r>
              <a:rPr lang="ar-DZ" sz="2400" dirty="0"/>
              <a:t>َّ</a:t>
            </a:r>
            <a:r>
              <a:rPr lang="ar-EG" sz="2400" dirty="0"/>
              <a:t>ر </a:t>
            </a:r>
            <a:r>
              <a:rPr lang="ar-EG" sz="2400" dirty="0" err="1"/>
              <a:t>وم</a:t>
            </a:r>
            <a:r>
              <a:rPr lang="ar-DZ" sz="2400" dirty="0"/>
              <a:t>َ</a:t>
            </a:r>
            <a:r>
              <a:rPr lang="ar-EG" sz="2400" dirty="0"/>
              <a:t>ش</a:t>
            </a:r>
            <a:r>
              <a:rPr lang="ar-DZ" sz="2400" dirty="0"/>
              <a:t>ْ</a:t>
            </a:r>
            <a:r>
              <a:rPr lang="ar-EG" sz="2400" dirty="0"/>
              <a:t>ر</a:t>
            </a:r>
            <a:r>
              <a:rPr lang="ar-DZ" sz="2400" dirty="0"/>
              <a:t>ُ</a:t>
            </a:r>
            <a:r>
              <a:rPr lang="ar-EG" sz="2400" dirty="0" err="1"/>
              <a:t>وط</a:t>
            </a:r>
            <a:r>
              <a:rPr lang="ar-EG" sz="2400" dirty="0"/>
              <a:t> الن</a:t>
            </a:r>
            <a:r>
              <a:rPr lang="ar-DZ" sz="2400" dirty="0"/>
              <a:t>َ</a:t>
            </a:r>
            <a:r>
              <a:rPr lang="ar-EG" sz="2400" dirty="0"/>
              <a:t>ف</a:t>
            </a:r>
            <a:r>
              <a:rPr lang="ar-DZ" sz="2400" dirty="0"/>
              <a:t>َ</a:t>
            </a:r>
            <a:r>
              <a:rPr lang="ar-EG" sz="2400" dirty="0"/>
              <a:t>اذ</a:t>
            </a:r>
            <a:r>
              <a:rPr lang="ar-DZ" sz="2400" dirty="0"/>
              <a:t>ْ</a:t>
            </a:r>
            <a:r>
              <a:rPr lang="ar-EG" sz="2400" dirty="0"/>
              <a:t>.</a:t>
            </a:r>
            <a:endParaRPr lang="ar-DZ" sz="2400" dirty="0"/>
          </a:p>
          <a:p>
            <a:pPr marL="342900" lvl="0" indent="-342900" algn="r" rtl="1">
              <a:buFont typeface="Wingdings" panose="05000000000000000000" pitchFamily="2" charset="2"/>
              <a:buChar char="§"/>
            </a:pPr>
            <a:r>
              <a:rPr lang="ar-EG" sz="2400" dirty="0"/>
              <a:t>ح</a:t>
            </a:r>
            <a:r>
              <a:rPr lang="ar-DZ" sz="2400" dirty="0"/>
              <a:t>َ</a:t>
            </a:r>
            <a:r>
              <a:rPr lang="ar-EG" sz="2400" dirty="0"/>
              <a:t>ص</a:t>
            </a:r>
            <a:r>
              <a:rPr lang="ar-DZ" sz="2400" dirty="0"/>
              <a:t>َ</a:t>
            </a:r>
            <a:r>
              <a:rPr lang="ar-EG" sz="2400" dirty="0"/>
              <a:t>لت الشركة المصرية للقنوات الفضائية (</a:t>
            </a:r>
            <a:r>
              <a:rPr lang="fr-FR" sz="2400" dirty="0"/>
              <a:t>CNE</a:t>
            </a:r>
            <a:r>
              <a:rPr lang="ar-DZ" sz="2400" dirty="0"/>
              <a:t>)</a:t>
            </a:r>
            <a:r>
              <a:rPr lang="ar-EG" sz="2400" dirty="0"/>
              <a:t>على شهادتي</a:t>
            </a:r>
            <a:r>
              <a:rPr lang="ar-DZ" sz="2400" dirty="0"/>
              <a:t> الأيزو 9001:2015 و الأيزو 27001:2022 </a:t>
            </a:r>
          </a:p>
          <a:p>
            <a:pPr lvl="0" algn="r" rtl="1"/>
            <a:r>
              <a:rPr lang="ar-EG" sz="2400" dirty="0"/>
              <a:t>في شهر يناير من عام 2025، مما ي</a:t>
            </a:r>
            <a:r>
              <a:rPr lang="ar-DZ" sz="2400" dirty="0"/>
              <a:t>ُ</a:t>
            </a:r>
            <a:r>
              <a:rPr lang="ar-EG" sz="2400" dirty="0" err="1"/>
              <a:t>ؤكد</a:t>
            </a:r>
            <a:r>
              <a:rPr lang="ar-EG" sz="2400" dirty="0"/>
              <a:t> </a:t>
            </a:r>
            <a:r>
              <a:rPr lang="ar-DZ" sz="2400" dirty="0"/>
              <a:t>إِ</a:t>
            </a:r>
            <a:r>
              <a:rPr lang="ar-EG" sz="2400" dirty="0" err="1"/>
              <a:t>لتزامها</a:t>
            </a:r>
            <a:r>
              <a:rPr lang="ar-EG" sz="2400" dirty="0"/>
              <a:t> ب</a:t>
            </a:r>
            <a:r>
              <a:rPr lang="ar-DZ" sz="2400" dirty="0"/>
              <a:t>ِ</a:t>
            </a:r>
            <a:r>
              <a:rPr lang="ar-EG" sz="2400" dirty="0"/>
              <a:t>م</a:t>
            </a:r>
            <a:r>
              <a:rPr lang="ar-DZ" sz="2400" dirty="0"/>
              <a:t>َ</a:t>
            </a:r>
            <a:r>
              <a:rPr lang="ar-EG" sz="2400" dirty="0" err="1"/>
              <a:t>عايير</a:t>
            </a:r>
            <a:r>
              <a:rPr lang="ar-EG" sz="2400" dirty="0"/>
              <a:t> الجودة العالمية في إدارة أنظمتها.</a:t>
            </a:r>
            <a:endParaRPr lang="ar-DZ" sz="2400" dirty="0"/>
          </a:p>
          <a:p>
            <a:pPr lvl="0" algn="just" rtl="1"/>
            <a:r>
              <a:rPr lang="fr-FR" sz="2800" b="1" dirty="0"/>
              <a:t>https://2cm.es/1g4Bg</a:t>
            </a:r>
            <a:endParaRPr lang="ar-DZ" sz="2800" b="1" dirty="0"/>
          </a:p>
        </p:txBody>
      </p:sp>
    </p:spTree>
    <p:extLst>
      <p:ext uri="{BB962C8B-B14F-4D97-AF65-F5344CB8AC3E}">
        <p14:creationId xmlns:p14="http://schemas.microsoft.com/office/powerpoint/2010/main" val="3648813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45141"/>
    </mc:Choice>
    <mc:Fallback xmlns="">
      <p:transition advTm="245141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7D43A4-A92B-B730-59E7-A1C99CBFDA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FE3B1114-F316-988F-49DF-66CCA125FCCB}"/>
              </a:ext>
            </a:extLst>
          </p:cNvPr>
          <p:cNvSpPr/>
          <p:nvPr/>
        </p:nvSpPr>
        <p:spPr>
          <a:xfrm>
            <a:off x="2881241" y="645264"/>
            <a:ext cx="819100" cy="60925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A0F08D85-43D9-987A-5B56-F4DDEE55451A}"/>
              </a:ext>
            </a:extLst>
          </p:cNvPr>
          <p:cNvSpPr txBox="1"/>
          <p:nvPr/>
        </p:nvSpPr>
        <p:spPr>
          <a:xfrm>
            <a:off x="2895122" y="645264"/>
            <a:ext cx="81910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DZ" sz="3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  <a:endParaRPr lang="en-US" sz="36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8E8838E6-EED3-2956-42D5-70123B6D45A5}"/>
              </a:ext>
            </a:extLst>
          </p:cNvPr>
          <p:cNvSpPr/>
          <p:nvPr/>
        </p:nvSpPr>
        <p:spPr>
          <a:xfrm>
            <a:off x="2282731" y="490403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CFB8BD9A-02B8-6398-6917-EAB6ECCF5AF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11" name="Encre 10">
                <a:extLst>
                  <a:ext uri="{FF2B5EF4-FFF2-40B4-BE49-F238E27FC236}">
                    <a16:creationId xmlns:a16="http://schemas.microsoft.com/office/drawing/2014/main" id="{F3371D95-1F3D-3CB6-5873-AE339A8C0946}"/>
                  </a:ext>
                </a:extLst>
              </p14:cNvPr>
              <p14:cNvContentPartPr/>
              <p14:nvPr/>
            </p14:nvContentPartPr>
            <p14:xfrm>
              <a:off x="7448614" y="3133080"/>
              <a:ext cx="360" cy="360"/>
            </p14:xfrm>
          </p:contentPart>
        </mc:Choice>
        <mc:Fallback xmlns="">
          <p:pic>
            <p:nvPicPr>
              <p:cNvPr id="11" name="Encre 10">
                <a:extLst>
                  <a:ext uri="{FF2B5EF4-FFF2-40B4-BE49-F238E27FC236}">
                    <a16:creationId xmlns:a16="http://schemas.microsoft.com/office/drawing/2014/main" id="{ECBDF7F1-8E61-5E4E-EB69-44F6308CAF46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7439614" y="3124440"/>
                <a:ext cx="18000" cy="18000"/>
              </a:xfrm>
              <a:prstGeom prst="rect">
                <a:avLst/>
              </a:prstGeom>
            </p:spPr>
          </p:pic>
        </mc:Fallback>
      </mc:AlternateContent>
      <p:sp>
        <p:nvSpPr>
          <p:cNvPr id="15" name="TextBox 47">
            <a:extLst>
              <a:ext uri="{FF2B5EF4-FFF2-40B4-BE49-F238E27FC236}">
                <a16:creationId xmlns:a16="http://schemas.microsoft.com/office/drawing/2014/main" id="{B78B7AB0-C56B-B06E-FFBC-E24C06E5720D}"/>
              </a:ext>
            </a:extLst>
          </p:cNvPr>
          <p:cNvSpPr txBox="1"/>
          <p:nvPr/>
        </p:nvSpPr>
        <p:spPr>
          <a:xfrm>
            <a:off x="4096010" y="663460"/>
            <a:ext cx="7338496" cy="10919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ar-DZ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إدارة الجودة الشاملة في المؤسسة التسويقية</a:t>
            </a:r>
          </a:p>
          <a:p>
            <a:pPr algn="ctr">
              <a:lnSpc>
                <a:spcPct val="120000"/>
              </a:lnSpc>
            </a:pPr>
            <a:endParaRPr lang="ar-DZ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80EC280B-BBD6-C5C4-196C-FC68A7C34299}"/>
              </a:ext>
            </a:extLst>
          </p:cNvPr>
          <p:cNvSpPr txBox="1"/>
          <p:nvPr/>
        </p:nvSpPr>
        <p:spPr>
          <a:xfrm>
            <a:off x="3714222" y="1435285"/>
            <a:ext cx="7854013" cy="53274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  <a:buNone/>
            </a:pPr>
            <a:r>
              <a:rPr lang="ar-SA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الم</a:t>
            </a:r>
            <a:r>
              <a:rPr lang="ar-DZ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فهوم: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هي فلسفة إدارية شاملة تهدف إلى </a:t>
            </a:r>
            <a:r>
              <a:rPr lang="ar-SA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تحقيق ر</a:t>
            </a:r>
            <a:r>
              <a:rPr lang="ar-DZ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ض</a:t>
            </a:r>
            <a:r>
              <a:rPr lang="ar-DZ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 الع</a:t>
            </a:r>
            <a:r>
              <a:rPr lang="ar-DZ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ملاء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ب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شكل كامل من خلال تحسين جودة جميع 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الأ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نشطة الت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سويقية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(الإعلان، التوزيع، بحوث السوق، خدمة ما بعد البيع...)، ع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ب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ْ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ر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ar-SA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مشاركة جميع العاملين 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في المؤسسة في عملية التطوير الم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ستمر</a:t>
            </a: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  <a:p>
            <a:pPr marL="342900" indent="-342900" algn="just" rtl="1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ar-DZ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ar-SA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</a:t>
            </a:r>
            <a:r>
              <a:rPr lang="ar-DZ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عن</a:t>
            </a:r>
            <a:r>
              <a:rPr lang="ar-DZ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b="1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اها</a:t>
            </a:r>
            <a:r>
              <a:rPr lang="ar-SA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في الس</a:t>
            </a:r>
            <a:r>
              <a:rPr lang="ar-DZ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b="1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ياق</a:t>
            </a:r>
            <a:r>
              <a:rPr lang="ar-SA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التسويقي</a:t>
            </a:r>
            <a:r>
              <a:rPr lang="fr-FR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</a:t>
            </a:r>
            <a:endParaRPr lang="fr-FR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just" rtl="1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ض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مان أن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الم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نتجات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أو الخدمات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،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ل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ب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 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قعات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ورغبات الع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ملاء بل 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جاوزها</a:t>
            </a: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  <a:p>
            <a:pPr marL="342900" lvl="0" indent="-342900" algn="just" rtl="1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ar-DZ" sz="2400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إِ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ع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ْ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ماد أ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سلوب </a:t>
            </a:r>
            <a:r>
              <a:rPr lang="ar-SA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الت</a:t>
            </a:r>
            <a:r>
              <a:rPr lang="ar-DZ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حس</a:t>
            </a:r>
            <a:r>
              <a:rPr lang="ar-DZ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ين الم</a:t>
            </a:r>
            <a:r>
              <a:rPr lang="ar-DZ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ستمر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في كل مراحل الت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سويق (الت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خطيط، الإنتاج، التوزيع، الترويج، التواصل مع الزبائن)</a:t>
            </a: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  <a:p>
            <a:pPr marL="342900" lvl="0" indent="-342900" algn="just" rtl="1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شاركة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كل العاملين في المؤسسة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،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في إ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نجاح العمل التسويقي، وليس فقط قسم التسويق</a:t>
            </a: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  <a:p>
            <a:pPr marL="342900" lvl="0" indent="-342900" algn="just" rtl="1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ب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ن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اء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علاقات طويلة 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الأ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د مع العملاء على أساس الثقة والجودة</a:t>
            </a: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12" name="Image 11">
            <a:extLst>
              <a:ext uri="{FF2B5EF4-FFF2-40B4-BE49-F238E27FC236}">
                <a16:creationId xmlns:a16="http://schemas.microsoft.com/office/drawing/2014/main" id="{4045DD95-71EC-54E5-6E45-0BFD801A7AB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28477" y="1435285"/>
            <a:ext cx="4762500" cy="5205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6359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45141"/>
    </mc:Choice>
    <mc:Fallback xmlns="">
      <p:transition advTm="245141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F08E27-3387-F828-D5E6-C34DFFBE68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C020E25B-4F0D-5EDC-47B7-AC87E64C3AC5}"/>
              </a:ext>
            </a:extLst>
          </p:cNvPr>
          <p:cNvSpPr txBox="1"/>
          <p:nvPr/>
        </p:nvSpPr>
        <p:spPr>
          <a:xfrm>
            <a:off x="4318366" y="761190"/>
            <a:ext cx="7189024" cy="5749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ar-DZ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إدارة الجودة الشاملة في المؤسسة التسويقية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2BA34DEA-B729-6A0D-FEE2-6BFD4EBF18B9}"/>
              </a:ext>
            </a:extLst>
          </p:cNvPr>
          <p:cNvSpPr/>
          <p:nvPr/>
        </p:nvSpPr>
        <p:spPr>
          <a:xfrm>
            <a:off x="3127766" y="500900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D9826EDC-4551-1A37-DCD0-C349F3758145}"/>
              </a:ext>
            </a:extLst>
          </p:cNvPr>
          <p:cNvSpPr txBox="1"/>
          <p:nvPr/>
        </p:nvSpPr>
        <p:spPr>
          <a:xfrm>
            <a:off x="3280304" y="690931"/>
            <a:ext cx="81910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DZ" sz="3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  <a:endParaRPr lang="en-US" sz="36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424E7B78-AA5D-7D3C-395F-2A55847312CF}"/>
              </a:ext>
            </a:extLst>
          </p:cNvPr>
          <p:cNvSpPr/>
          <p:nvPr/>
        </p:nvSpPr>
        <p:spPr>
          <a:xfrm>
            <a:off x="2287132" y="524803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3B74BFEA-4E41-99E3-27FC-3DB21739401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11" name="Encre 10">
                <a:extLst>
                  <a:ext uri="{FF2B5EF4-FFF2-40B4-BE49-F238E27FC236}">
                    <a16:creationId xmlns:a16="http://schemas.microsoft.com/office/drawing/2014/main" id="{D72ECBA9-B7C6-4880-51CE-0D624DDAB7E6}"/>
                  </a:ext>
                </a:extLst>
              </p14:cNvPr>
              <p14:cNvContentPartPr/>
              <p14:nvPr/>
            </p14:nvContentPartPr>
            <p14:xfrm>
              <a:off x="7448614" y="3133080"/>
              <a:ext cx="360" cy="360"/>
            </p14:xfrm>
          </p:contentPart>
        </mc:Choice>
        <mc:Fallback xmlns="">
          <p:pic>
            <p:nvPicPr>
              <p:cNvPr id="11" name="Encre 10">
                <a:extLst>
                  <a:ext uri="{FF2B5EF4-FFF2-40B4-BE49-F238E27FC236}">
                    <a16:creationId xmlns:a16="http://schemas.microsoft.com/office/drawing/2014/main" id="{D6F3219A-D779-7F53-94A0-FC9B1EF9C4A9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7439614" y="3124440"/>
                <a:ext cx="18000" cy="18000"/>
              </a:xfrm>
              <a:prstGeom prst="rect">
                <a:avLst/>
              </a:prstGeom>
            </p:spPr>
          </p:pic>
        </mc:Fallback>
      </mc:AlternateContent>
      <p:sp>
        <p:nvSpPr>
          <p:cNvPr id="4" name="Rectangle 1">
            <a:extLst>
              <a:ext uri="{FF2B5EF4-FFF2-40B4-BE49-F238E27FC236}">
                <a16:creationId xmlns:a16="http://schemas.microsoft.com/office/drawing/2014/main" id="{237F555C-B293-48C4-021E-7198EE28CF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FR"/>
          </a:p>
        </p:txBody>
      </p:sp>
      <p:sp>
        <p:nvSpPr>
          <p:cNvPr id="6" name="Parallelogram 7">
            <a:extLst>
              <a:ext uri="{FF2B5EF4-FFF2-40B4-BE49-F238E27FC236}">
                <a16:creationId xmlns:a16="http://schemas.microsoft.com/office/drawing/2014/main" id="{ED5CFD33-01D4-49F2-C440-8E83172AA328}"/>
              </a:ext>
            </a:extLst>
          </p:cNvPr>
          <p:cNvSpPr/>
          <p:nvPr/>
        </p:nvSpPr>
        <p:spPr>
          <a:xfrm rot="16200000" flipV="1">
            <a:off x="-2338956" y="3478641"/>
            <a:ext cx="5573486" cy="2952974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DDE217B0-B771-3BF8-0435-597F7240D9D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5847" y="1729868"/>
            <a:ext cx="7092594" cy="3954466"/>
          </a:xfrm>
          <a:prstGeom prst="rect">
            <a:avLst/>
          </a:prstGeom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1077BEDB-DCAA-3DFA-474F-3581010571A9}"/>
              </a:ext>
            </a:extLst>
          </p:cNvPr>
          <p:cNvSpPr txBox="1"/>
          <p:nvPr/>
        </p:nvSpPr>
        <p:spPr>
          <a:xfrm>
            <a:off x="2287132" y="5963865"/>
            <a:ext cx="728206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ar-EG" sz="1800" b="1" dirty="0"/>
              <a:t>الشكل التوضيحي (0</a:t>
            </a:r>
            <a:r>
              <a:rPr lang="ar-DZ" sz="1800" b="1" dirty="0"/>
              <a:t>4</a:t>
            </a:r>
            <a:r>
              <a:rPr lang="ar-EG" sz="1800" b="1" dirty="0"/>
              <a:t>): </a:t>
            </a:r>
            <a:r>
              <a:rPr lang="ar-DZ" sz="1800" b="1" dirty="0"/>
              <a:t>يوضِّح</a:t>
            </a:r>
            <a:r>
              <a:rPr lang="ar-EG" sz="1800" b="1" dirty="0"/>
              <a:t> </a:t>
            </a:r>
            <a:r>
              <a:rPr lang="ar-DZ" sz="1800" b="1" dirty="0"/>
              <a:t>دورة نظام </a:t>
            </a:r>
            <a:r>
              <a:rPr lang="ar-EG" sz="1800" b="1" dirty="0"/>
              <a:t>الجودة الشاملة </a:t>
            </a:r>
            <a:r>
              <a:rPr lang="ar-DZ" sz="1800" b="1" dirty="0"/>
              <a:t>في المؤسسة التسويقية          </a:t>
            </a:r>
            <a:endParaRPr lang="fr-FR" sz="1800" b="1" dirty="0"/>
          </a:p>
        </p:txBody>
      </p:sp>
    </p:spTree>
    <p:extLst>
      <p:ext uri="{BB962C8B-B14F-4D97-AF65-F5344CB8AC3E}">
        <p14:creationId xmlns:p14="http://schemas.microsoft.com/office/powerpoint/2010/main" val="4126877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49408"/>
    </mc:Choice>
    <mc:Fallback xmlns="">
      <p:transition advTm="249408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503160-01F2-2883-1610-C67A3419EC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FBBD65C4-6387-89FB-2CC0-563ACEF2AC67}"/>
              </a:ext>
            </a:extLst>
          </p:cNvPr>
          <p:cNvSpPr/>
          <p:nvPr/>
        </p:nvSpPr>
        <p:spPr>
          <a:xfrm>
            <a:off x="2881241" y="645264"/>
            <a:ext cx="819100" cy="60925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E69AD09-EF89-235A-A90E-D1AAC9EC4941}"/>
              </a:ext>
            </a:extLst>
          </p:cNvPr>
          <p:cNvSpPr txBox="1"/>
          <p:nvPr/>
        </p:nvSpPr>
        <p:spPr>
          <a:xfrm>
            <a:off x="2895122" y="645264"/>
            <a:ext cx="81910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DZ" sz="3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  <a:endParaRPr lang="en-US" sz="36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0669D2FE-D6D4-34EE-31D8-188E885AC67E}"/>
              </a:ext>
            </a:extLst>
          </p:cNvPr>
          <p:cNvSpPr/>
          <p:nvPr/>
        </p:nvSpPr>
        <p:spPr>
          <a:xfrm>
            <a:off x="2282731" y="490403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0EB03B05-FB06-D765-1AB3-04082452405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11" name="Encre 10">
                <a:extLst>
                  <a:ext uri="{FF2B5EF4-FFF2-40B4-BE49-F238E27FC236}">
                    <a16:creationId xmlns:a16="http://schemas.microsoft.com/office/drawing/2014/main" id="{09C5A9E1-69F5-BA71-8E9E-CBEC48FC97E3}"/>
                  </a:ext>
                </a:extLst>
              </p14:cNvPr>
              <p14:cNvContentPartPr/>
              <p14:nvPr/>
            </p14:nvContentPartPr>
            <p14:xfrm>
              <a:off x="7448614" y="3133080"/>
              <a:ext cx="360" cy="360"/>
            </p14:xfrm>
          </p:contentPart>
        </mc:Choice>
        <mc:Fallback xmlns="">
          <p:pic>
            <p:nvPicPr>
              <p:cNvPr id="11" name="Encre 10">
                <a:extLst>
                  <a:ext uri="{FF2B5EF4-FFF2-40B4-BE49-F238E27FC236}">
                    <a16:creationId xmlns:a16="http://schemas.microsoft.com/office/drawing/2014/main" id="{ECBDF7F1-8E61-5E4E-EB69-44F6308CAF46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7439614" y="3124440"/>
                <a:ext cx="18000" cy="18000"/>
              </a:xfrm>
              <a:prstGeom prst="rect">
                <a:avLst/>
              </a:prstGeom>
            </p:spPr>
          </p:pic>
        </mc:Fallback>
      </mc:AlternateContent>
      <p:sp>
        <p:nvSpPr>
          <p:cNvPr id="15" name="TextBox 47">
            <a:extLst>
              <a:ext uri="{FF2B5EF4-FFF2-40B4-BE49-F238E27FC236}">
                <a16:creationId xmlns:a16="http://schemas.microsoft.com/office/drawing/2014/main" id="{3B55B3DC-E2B8-2592-2941-1F268337CAB2}"/>
              </a:ext>
            </a:extLst>
          </p:cNvPr>
          <p:cNvSpPr txBox="1"/>
          <p:nvPr/>
        </p:nvSpPr>
        <p:spPr>
          <a:xfrm>
            <a:off x="4096010" y="663460"/>
            <a:ext cx="7338496" cy="10919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ar-DZ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إدارة الجودة الشاملة في المؤسسة التسويقية</a:t>
            </a:r>
          </a:p>
          <a:p>
            <a:pPr algn="ctr">
              <a:lnSpc>
                <a:spcPct val="120000"/>
              </a:lnSpc>
            </a:pPr>
            <a:endParaRPr lang="ar-DZ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6B116D89-D381-D2F2-B3FE-250258D0DF83}"/>
              </a:ext>
            </a:extLst>
          </p:cNvPr>
          <p:cNvSpPr txBox="1"/>
          <p:nvPr/>
        </p:nvSpPr>
        <p:spPr>
          <a:xfrm>
            <a:off x="1261873" y="1400202"/>
            <a:ext cx="9898430" cy="53245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lvl="0" indent="-285750" algn="just" rtl="1">
              <a:buFont typeface="Wingdings" panose="05000000000000000000" pitchFamily="2" charset="2"/>
              <a:buChar char="q"/>
            </a:pPr>
            <a:r>
              <a:rPr lang="ar-DZ" sz="2800" b="1" dirty="0">
                <a:solidFill>
                  <a:schemeClr val="accent2"/>
                </a:solidFill>
              </a:rPr>
              <a:t>دِراسة إبراهيم أحمد محمد أبو رحمة :2010</a:t>
            </a:r>
          </a:p>
          <a:p>
            <a:pPr lvl="0" algn="just" rtl="1"/>
            <a:r>
              <a:rPr lang="ar-DZ" sz="2400" dirty="0"/>
              <a:t>الدِراسة موسومة بـ:" مُتطلبات تطبيق إِدارة الجودة التسويقية (التسويق الكلي)، دراسة حالة –شركة </a:t>
            </a:r>
            <a:r>
              <a:rPr lang="ar-DZ" sz="2400" dirty="0" err="1"/>
              <a:t>الإِتصالات</a:t>
            </a:r>
            <a:r>
              <a:rPr lang="ar-DZ" sz="2400" dirty="0"/>
              <a:t> الخَلَوية الفلسطينية (جوال)، وقدْ تَمَّ </a:t>
            </a:r>
            <a:r>
              <a:rPr lang="ar-DZ" sz="2400" dirty="0" err="1"/>
              <a:t>إِستخدام</a:t>
            </a:r>
            <a:r>
              <a:rPr lang="ar-DZ" sz="2400" dirty="0"/>
              <a:t> المَنهج الوصفي التَحليلي </a:t>
            </a:r>
            <a:r>
              <a:rPr lang="ar-DZ" sz="2400" dirty="0" err="1"/>
              <a:t>لإِختبار</a:t>
            </a:r>
            <a:r>
              <a:rPr lang="ar-DZ" sz="2400" dirty="0"/>
              <a:t> العَيِّنة ، الَّتِي بَلَغَت 150 موظفا إداريا ما بين </a:t>
            </a:r>
            <a:r>
              <a:rPr lang="ar-DZ" sz="2400" dirty="0" err="1"/>
              <a:t>مُدير،رئيس</a:t>
            </a:r>
            <a:r>
              <a:rPr lang="ar-DZ" sz="2400" dirty="0"/>
              <a:t> قسم، مشرف، مُراقب، إداري ، وتوصَّلت نتائج الدِراسة إلى أنَّ:</a:t>
            </a:r>
          </a:p>
          <a:p>
            <a:pPr marL="342900" lvl="0" indent="-342900" algn="just" rtl="1">
              <a:buFontTx/>
              <a:buChar char="-"/>
            </a:pPr>
            <a:r>
              <a:rPr lang="ar-DZ" sz="2400" dirty="0"/>
              <a:t>مُتطلبات إدارة الجودة التسويقية، مُتَوفرة في شركة </a:t>
            </a:r>
            <a:r>
              <a:rPr lang="ar-DZ" sz="2400" dirty="0" err="1"/>
              <a:t>الإِتصالات</a:t>
            </a:r>
            <a:r>
              <a:rPr lang="ar-DZ" sz="2400" dirty="0"/>
              <a:t> الفلسطينية بقطاع غزة بِنِسبة كبيرة جدًا.</a:t>
            </a:r>
          </a:p>
          <a:p>
            <a:pPr marL="342900" indent="-342900" algn="just" rtl="1">
              <a:buFontTx/>
              <a:buChar char="-"/>
            </a:pPr>
            <a:r>
              <a:rPr lang="ar-SA" sz="2400" dirty="0"/>
              <a:t>لا ت</a:t>
            </a:r>
            <a:r>
              <a:rPr lang="ar-DZ" sz="2400" dirty="0"/>
              <a:t>ُ</a:t>
            </a:r>
            <a:r>
              <a:rPr lang="ar-SA" sz="2400" dirty="0"/>
              <a:t>وجد فروق كبيرة في الم</a:t>
            </a:r>
            <a:r>
              <a:rPr lang="ar-DZ" sz="2400" dirty="0"/>
              <a:t>ُ</a:t>
            </a:r>
            <a:r>
              <a:rPr lang="ar-SA" sz="2400" dirty="0"/>
              <a:t>ت</a:t>
            </a:r>
            <a:r>
              <a:rPr lang="ar-DZ" sz="2400" dirty="0"/>
              <a:t>َ</a:t>
            </a:r>
            <a:r>
              <a:rPr lang="ar-SA" sz="2400" dirty="0"/>
              <a:t>غي</a:t>
            </a:r>
            <a:r>
              <a:rPr lang="ar-DZ" sz="2400" dirty="0"/>
              <a:t>ِّ</a:t>
            </a:r>
            <a:r>
              <a:rPr lang="ar-SA" sz="2400" dirty="0"/>
              <a:t>رات الديمغرافية (</a:t>
            </a:r>
            <a:r>
              <a:rPr lang="ar-DZ" sz="2400" dirty="0"/>
              <a:t>الجنس، الخبرة، المؤهِّل العلمي، العمر، المسمَّى الإداري</a:t>
            </a:r>
            <a:r>
              <a:rPr lang="ar-SA" sz="2400" dirty="0"/>
              <a:t>) ، وبالتالي لا ت</a:t>
            </a:r>
            <a:r>
              <a:rPr lang="ar-DZ" sz="2400" dirty="0"/>
              <a:t>ُ</a:t>
            </a:r>
            <a:r>
              <a:rPr lang="ar-SA" sz="2400" dirty="0" err="1"/>
              <a:t>ؤث</a:t>
            </a:r>
            <a:r>
              <a:rPr lang="ar-DZ" sz="2400" dirty="0"/>
              <a:t>ِّ</a:t>
            </a:r>
            <a:r>
              <a:rPr lang="ar-SA" sz="2400" dirty="0"/>
              <a:t>ر بشكل معنوي في مدى تطبيق م</a:t>
            </a:r>
            <a:r>
              <a:rPr lang="ar-DZ" sz="2400" dirty="0"/>
              <a:t>ُ</a:t>
            </a:r>
            <a:r>
              <a:rPr lang="ar-SA" sz="2400" dirty="0"/>
              <a:t>تطل</a:t>
            </a:r>
            <a:r>
              <a:rPr lang="ar-DZ" sz="2400" dirty="0"/>
              <a:t>َّ</a:t>
            </a:r>
            <a:r>
              <a:rPr lang="ar-SA" sz="2400" dirty="0"/>
              <a:t>بات إدارة الجودة التسويقية.</a:t>
            </a:r>
            <a:endParaRPr lang="ar-DZ" sz="2400" dirty="0"/>
          </a:p>
          <a:p>
            <a:pPr algn="just" rtl="1"/>
            <a:r>
              <a:rPr lang="ar-DZ" sz="2400" dirty="0"/>
              <a:t>ومن أهمِ توصيات الدراسة:</a:t>
            </a:r>
          </a:p>
          <a:p>
            <a:pPr marL="342900" indent="-342900" algn="just" rtl="1">
              <a:buFontTx/>
              <a:buChar char="-"/>
            </a:pPr>
            <a:r>
              <a:rPr lang="ar-DZ" sz="2400" dirty="0"/>
              <a:t>ضرورة العمل الدَؤُوب والمُتواصل بالشَركة، لِمُعالجة الضُّعف الذي تُعاني مِنه محطات الإرسال وتُحسن جودتها.</a:t>
            </a:r>
          </a:p>
          <a:p>
            <a:pPr marL="342900" indent="-342900" algn="just" rtl="1">
              <a:buFontTx/>
              <a:buChar char="-"/>
            </a:pPr>
            <a:r>
              <a:rPr lang="ar-DZ" sz="2400" dirty="0"/>
              <a:t>تَعزيز </a:t>
            </a:r>
            <a:r>
              <a:rPr lang="ar-DZ" sz="2400" dirty="0" err="1"/>
              <a:t>الإِسم</a:t>
            </a:r>
            <a:r>
              <a:rPr lang="ar-DZ" sz="2400" dirty="0"/>
              <a:t> التجاري وسُمْعَة الشركة في المجتمع ، والتَّذكير بأنَّها شركة وطنية رائدة في مجال </a:t>
            </a:r>
            <a:r>
              <a:rPr lang="ar-DZ" sz="2400" dirty="0" err="1"/>
              <a:t>الإِتصالات</a:t>
            </a:r>
            <a:r>
              <a:rPr lang="ar-DZ" sz="2400" dirty="0"/>
              <a:t> السِلكية واللاَسِلكية لدى زبائنها.</a:t>
            </a:r>
          </a:p>
        </p:txBody>
      </p:sp>
    </p:spTree>
    <p:extLst>
      <p:ext uri="{BB962C8B-B14F-4D97-AF65-F5344CB8AC3E}">
        <p14:creationId xmlns:p14="http://schemas.microsoft.com/office/powerpoint/2010/main" val="4013308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45141"/>
    </mc:Choice>
    <mc:Fallback xmlns="">
      <p:transition advTm="245141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CDCB17-B1AC-6765-8976-0970DEFF67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>
            <a:extLst>
              <a:ext uri="{FF2B5EF4-FFF2-40B4-BE49-F238E27FC236}">
                <a16:creationId xmlns:a16="http://schemas.microsoft.com/office/drawing/2014/main" id="{C09E6B93-58D6-8295-4AEA-F3EA861A8A8E}"/>
              </a:ext>
            </a:extLst>
          </p:cNvPr>
          <p:cNvSpPr/>
          <p:nvPr/>
        </p:nvSpPr>
        <p:spPr>
          <a:xfrm>
            <a:off x="2282731" y="490403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904C07CE-C000-DD9D-A028-291AAC01A03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11" name="Encre 10">
                <a:extLst>
                  <a:ext uri="{FF2B5EF4-FFF2-40B4-BE49-F238E27FC236}">
                    <a16:creationId xmlns:a16="http://schemas.microsoft.com/office/drawing/2014/main" id="{30D4D707-765B-F58A-094C-B5F9D76E5D27}"/>
                  </a:ext>
                </a:extLst>
              </p14:cNvPr>
              <p14:cNvContentPartPr/>
              <p14:nvPr/>
            </p14:nvContentPartPr>
            <p14:xfrm>
              <a:off x="7448614" y="3133080"/>
              <a:ext cx="360" cy="360"/>
            </p14:xfrm>
          </p:contentPart>
        </mc:Choice>
        <mc:Fallback xmlns="">
          <p:pic>
            <p:nvPicPr>
              <p:cNvPr id="11" name="Encre 10">
                <a:extLst>
                  <a:ext uri="{FF2B5EF4-FFF2-40B4-BE49-F238E27FC236}">
                    <a16:creationId xmlns:a16="http://schemas.microsoft.com/office/drawing/2014/main" id="{ECBDF7F1-8E61-5E4E-EB69-44F6308CAF46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7439614" y="3124440"/>
                <a:ext cx="18000" cy="18000"/>
              </a:xfrm>
              <a:prstGeom prst="rect">
                <a:avLst/>
              </a:prstGeom>
            </p:spPr>
          </p:pic>
        </mc:Fallback>
      </mc:AlternateContent>
      <p:sp>
        <p:nvSpPr>
          <p:cNvPr id="3" name="ZoneTexte 2">
            <a:extLst>
              <a:ext uri="{FF2B5EF4-FFF2-40B4-BE49-F238E27FC236}">
                <a16:creationId xmlns:a16="http://schemas.microsoft.com/office/drawing/2014/main" id="{AE813D2B-B3F9-E910-0FFD-84C89CAAD0E0}"/>
              </a:ext>
            </a:extLst>
          </p:cNvPr>
          <p:cNvSpPr txBox="1"/>
          <p:nvPr/>
        </p:nvSpPr>
        <p:spPr>
          <a:xfrm>
            <a:off x="1924274" y="1566667"/>
            <a:ext cx="9607049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 rtl="1">
              <a:buFont typeface="Wingdings" panose="05000000000000000000" pitchFamily="2" charset="2"/>
              <a:buChar char="§"/>
            </a:pPr>
            <a:r>
              <a:rPr lang="ar-DZ" sz="2400" b="1" dirty="0"/>
              <a:t>إِ</a:t>
            </a:r>
            <a:r>
              <a:rPr lang="ar-SA" sz="2400" b="1" dirty="0" err="1"/>
              <a:t>لتز</a:t>
            </a:r>
            <a:r>
              <a:rPr lang="ar-DZ" sz="2400" b="1" dirty="0"/>
              <a:t>َ</a:t>
            </a:r>
            <a:r>
              <a:rPr lang="ar-SA" sz="2400" b="1" dirty="0"/>
              <a:t>ام الق</a:t>
            </a:r>
            <a:r>
              <a:rPr lang="ar-DZ" sz="2400" b="1" dirty="0"/>
              <a:t>ِ</a:t>
            </a:r>
            <a:r>
              <a:rPr lang="ar-SA" sz="2400" b="1" dirty="0" err="1"/>
              <a:t>يادة</a:t>
            </a:r>
            <a:r>
              <a:rPr lang="ar-SA" sz="2400" dirty="0"/>
              <a:t> ب</a:t>
            </a:r>
            <a:r>
              <a:rPr lang="ar-DZ" sz="2400" dirty="0"/>
              <a:t>ِ</a:t>
            </a:r>
            <a:r>
              <a:rPr lang="ar-SA" sz="2400" dirty="0"/>
              <a:t>ت</a:t>
            </a:r>
            <a:r>
              <a:rPr lang="ar-DZ" sz="2400" dirty="0"/>
              <a:t>َ</a:t>
            </a:r>
            <a:r>
              <a:rPr lang="ar-SA" sz="2400" dirty="0"/>
              <a:t>وفير الموارد والح</a:t>
            </a:r>
            <a:r>
              <a:rPr lang="ar-DZ" sz="2400" dirty="0"/>
              <a:t>َ</a:t>
            </a:r>
            <a:r>
              <a:rPr lang="ar-SA" sz="2400" dirty="0"/>
              <a:t>وافز ل</a:t>
            </a:r>
            <a:r>
              <a:rPr lang="ar-DZ" sz="2400" dirty="0"/>
              <a:t>ِ</a:t>
            </a:r>
            <a:r>
              <a:rPr lang="ar-SA" sz="2400" dirty="0"/>
              <a:t>د</a:t>
            </a:r>
            <a:r>
              <a:rPr lang="ar-DZ" sz="2400" dirty="0"/>
              <a:t>َ</a:t>
            </a:r>
            <a:r>
              <a:rPr lang="ar-SA" sz="2400" dirty="0"/>
              <a:t>عم الجودة</a:t>
            </a:r>
            <a:r>
              <a:rPr lang="fr-FR" sz="2400" dirty="0"/>
              <a:t>.</a:t>
            </a:r>
            <a:endParaRPr lang="ar-DZ" sz="2400" dirty="0"/>
          </a:p>
          <a:p>
            <a:pPr marL="342900" indent="-342900" algn="just" rtl="1">
              <a:buFont typeface="Wingdings" panose="05000000000000000000" pitchFamily="2" charset="2"/>
              <a:buChar char="§"/>
            </a:pPr>
            <a:r>
              <a:rPr lang="fr-FR" sz="2400" dirty="0"/>
              <a:t> </a:t>
            </a:r>
            <a:r>
              <a:rPr lang="ar-SA" sz="2400" b="1" dirty="0"/>
              <a:t>ت</a:t>
            </a:r>
            <a:r>
              <a:rPr lang="ar-DZ" sz="2400" b="1" dirty="0"/>
              <a:t>َ</a:t>
            </a:r>
            <a:r>
              <a:rPr lang="ar-SA" sz="2400" b="1" dirty="0"/>
              <a:t>أه</a:t>
            </a:r>
            <a:r>
              <a:rPr lang="ar-DZ" sz="2400" b="1" dirty="0"/>
              <a:t>ِ</a:t>
            </a:r>
            <a:r>
              <a:rPr lang="ar-SA" sz="2400" b="1" dirty="0"/>
              <a:t>يل الموظفين</a:t>
            </a:r>
            <a:r>
              <a:rPr lang="ar-SA" sz="2400" dirty="0"/>
              <a:t> بالتدريب الم</a:t>
            </a:r>
            <a:r>
              <a:rPr lang="ar-DZ" sz="2400" dirty="0"/>
              <a:t>ُ</a:t>
            </a:r>
            <a:r>
              <a:rPr lang="ar-SA" sz="2400" dirty="0"/>
              <a:t>ست</a:t>
            </a:r>
            <a:r>
              <a:rPr lang="ar-DZ" sz="2400" dirty="0"/>
              <a:t>َ</a:t>
            </a:r>
            <a:r>
              <a:rPr lang="ar-SA" sz="2400" dirty="0"/>
              <a:t>مر </a:t>
            </a:r>
            <a:r>
              <a:rPr lang="ar-SA" sz="2400" dirty="0" err="1"/>
              <a:t>ون</a:t>
            </a:r>
            <a:r>
              <a:rPr lang="ar-DZ" sz="2400" dirty="0"/>
              <a:t>َ</a:t>
            </a:r>
            <a:r>
              <a:rPr lang="ar-SA" sz="2400" dirty="0"/>
              <a:t>شر الوعي</a:t>
            </a:r>
            <a:r>
              <a:rPr lang="fr-FR" sz="2400" dirty="0"/>
              <a:t>.</a:t>
            </a:r>
            <a:endParaRPr lang="ar-DZ" sz="2400" dirty="0"/>
          </a:p>
          <a:p>
            <a:pPr marL="342900" indent="-342900" algn="just" rtl="1">
              <a:buFont typeface="Wingdings" panose="05000000000000000000" pitchFamily="2" charset="2"/>
              <a:buChar char="§"/>
            </a:pPr>
            <a:r>
              <a:rPr lang="ar-SA" sz="2400" b="1" dirty="0"/>
              <a:t>تحفيز العاملين</a:t>
            </a:r>
            <a:r>
              <a:rPr lang="ar-SA" sz="2400" dirty="0"/>
              <a:t> ع</a:t>
            </a:r>
            <a:r>
              <a:rPr lang="ar-DZ" sz="2400" dirty="0"/>
              <a:t>َ</a:t>
            </a:r>
            <a:r>
              <a:rPr lang="ar-SA" sz="2400" dirty="0"/>
              <a:t>ب</a:t>
            </a:r>
            <a:r>
              <a:rPr lang="ar-DZ" sz="2400" dirty="0"/>
              <a:t>ْ</a:t>
            </a:r>
            <a:r>
              <a:rPr lang="ar-SA" sz="2400" dirty="0"/>
              <a:t>ر المشاركة والتقدير</a:t>
            </a:r>
            <a:r>
              <a:rPr lang="fr-FR" sz="2400" dirty="0"/>
              <a:t>.</a:t>
            </a:r>
            <a:endParaRPr lang="ar-DZ" sz="2400" dirty="0"/>
          </a:p>
          <a:p>
            <a:pPr marL="342900" indent="-342900" algn="just" rtl="1">
              <a:buFont typeface="Wingdings" panose="05000000000000000000" pitchFamily="2" charset="2"/>
              <a:buChar char="§"/>
            </a:pPr>
            <a:r>
              <a:rPr lang="ar-SA" sz="2400" b="1" dirty="0"/>
              <a:t>تطوير الب</a:t>
            </a:r>
            <a:r>
              <a:rPr lang="ar-DZ" sz="2400" b="1" dirty="0"/>
              <a:t>ُ</a:t>
            </a:r>
            <a:r>
              <a:rPr lang="ar-SA" sz="2400" b="1" dirty="0"/>
              <a:t>ن</a:t>
            </a:r>
            <a:r>
              <a:rPr lang="ar-DZ" sz="2400" b="1" dirty="0"/>
              <a:t>ْ</a:t>
            </a:r>
            <a:r>
              <a:rPr lang="ar-SA" sz="2400" b="1" dirty="0"/>
              <a:t>ي</a:t>
            </a:r>
            <a:r>
              <a:rPr lang="ar-DZ" sz="2400" b="1" dirty="0"/>
              <a:t>َ</a:t>
            </a:r>
            <a:r>
              <a:rPr lang="ar-SA" sz="2400" b="1" dirty="0"/>
              <a:t>ة الت</a:t>
            </a:r>
            <a:r>
              <a:rPr lang="ar-DZ" sz="2400" b="1" dirty="0"/>
              <a:t>َّ</a:t>
            </a:r>
            <a:r>
              <a:rPr lang="ar-SA" sz="2400" b="1" dirty="0"/>
              <a:t>ح</a:t>
            </a:r>
            <a:r>
              <a:rPr lang="ar-DZ" sz="2400" b="1" dirty="0"/>
              <a:t>ْ</a:t>
            </a:r>
            <a:r>
              <a:rPr lang="ar-SA" sz="2400" b="1" dirty="0"/>
              <a:t>ت</a:t>
            </a:r>
            <a:r>
              <a:rPr lang="ar-DZ" sz="2400" b="1" dirty="0"/>
              <a:t>ِ</a:t>
            </a:r>
            <a:r>
              <a:rPr lang="ar-SA" sz="2400" b="1" dirty="0" err="1"/>
              <a:t>ية</a:t>
            </a:r>
            <a:r>
              <a:rPr lang="ar-SA" sz="2400" dirty="0"/>
              <a:t> وتبسيط الإجراءات</a:t>
            </a:r>
            <a:r>
              <a:rPr lang="fr-FR" sz="2400" dirty="0"/>
              <a:t>.</a:t>
            </a:r>
            <a:endParaRPr lang="ar-DZ" sz="2400" dirty="0"/>
          </a:p>
          <a:p>
            <a:pPr marL="342900" indent="-342900" algn="just" rtl="1">
              <a:buFont typeface="Wingdings" panose="05000000000000000000" pitchFamily="2" charset="2"/>
              <a:buChar char="§"/>
            </a:pPr>
            <a:r>
              <a:rPr lang="ar-SA" sz="2400" b="1" dirty="0"/>
              <a:t>ترسيخ ثقافة الج</a:t>
            </a:r>
            <a:r>
              <a:rPr lang="ar-DZ" sz="2400" b="1" dirty="0"/>
              <a:t>َ</a:t>
            </a:r>
            <a:r>
              <a:rPr lang="ar-SA" sz="2400" b="1" dirty="0"/>
              <a:t>و</a:t>
            </a:r>
            <a:r>
              <a:rPr lang="ar-DZ" sz="2400" b="1" dirty="0"/>
              <a:t>ْ</a:t>
            </a:r>
            <a:r>
              <a:rPr lang="ar-SA" sz="2400" b="1" dirty="0"/>
              <a:t>د</a:t>
            </a:r>
            <a:r>
              <a:rPr lang="ar-DZ" sz="2400" b="1" dirty="0"/>
              <a:t>َ</a:t>
            </a:r>
            <a:r>
              <a:rPr lang="ar-SA" sz="2400" b="1" dirty="0"/>
              <a:t>ة</a:t>
            </a:r>
            <a:r>
              <a:rPr lang="ar-SA" sz="2400" dirty="0"/>
              <a:t> والعمل الجماعي والتحسين الم</a:t>
            </a:r>
            <a:r>
              <a:rPr lang="ar-DZ" sz="2400" dirty="0"/>
              <a:t>ُ</a:t>
            </a:r>
            <a:r>
              <a:rPr lang="ar-SA" sz="2400" dirty="0"/>
              <a:t>ستمر</a:t>
            </a:r>
            <a:r>
              <a:rPr lang="fr-FR" sz="2400" dirty="0"/>
              <a:t>.</a:t>
            </a:r>
            <a:endParaRPr lang="ar-DZ" sz="2400" dirty="0"/>
          </a:p>
          <a:p>
            <a:pPr marL="342900" indent="-342900" algn="just" rtl="1">
              <a:buFont typeface="Wingdings" panose="05000000000000000000" pitchFamily="2" charset="2"/>
              <a:buChar char="§"/>
            </a:pPr>
            <a:r>
              <a:rPr lang="ar-SA" sz="2400" b="1" dirty="0"/>
              <a:t>ق</a:t>
            </a:r>
            <a:r>
              <a:rPr lang="ar-DZ" sz="2400" b="1" dirty="0"/>
              <a:t>ِ</a:t>
            </a:r>
            <a:r>
              <a:rPr lang="ar-SA" sz="2400" b="1" dirty="0"/>
              <a:t>ياس الأداء ب</a:t>
            </a:r>
            <a:r>
              <a:rPr lang="ar-DZ" sz="2400" b="1" dirty="0"/>
              <a:t>إِ</a:t>
            </a:r>
            <a:r>
              <a:rPr lang="ar-SA" sz="2400" b="1" dirty="0" err="1"/>
              <a:t>نتظام</a:t>
            </a:r>
            <a:r>
              <a:rPr lang="ar-SA" sz="2400" dirty="0"/>
              <a:t> ب</a:t>
            </a:r>
            <a:r>
              <a:rPr lang="ar-DZ" sz="2400" dirty="0"/>
              <a:t>إِ</a:t>
            </a:r>
            <a:r>
              <a:rPr lang="ar-SA" sz="2400" dirty="0" err="1"/>
              <a:t>ستخدام</a:t>
            </a:r>
            <a:r>
              <a:rPr lang="ar-SA" sz="2400" dirty="0"/>
              <a:t> م</a:t>
            </a:r>
            <a:r>
              <a:rPr lang="ar-DZ" sz="2400" dirty="0"/>
              <a:t>ُ</a:t>
            </a:r>
            <a:r>
              <a:rPr lang="ar-SA" sz="2400" dirty="0"/>
              <a:t>ؤ</a:t>
            </a:r>
            <a:r>
              <a:rPr lang="ar-DZ" sz="2400" dirty="0"/>
              <a:t>َ</a:t>
            </a:r>
            <a:r>
              <a:rPr lang="ar-SA" sz="2400" dirty="0" err="1"/>
              <a:t>شرات</a:t>
            </a:r>
            <a:r>
              <a:rPr lang="ar-SA" sz="2400" dirty="0"/>
              <a:t> واضح</a:t>
            </a:r>
            <a:r>
              <a:rPr lang="fr-FR" sz="2400" dirty="0"/>
              <a:t>.</a:t>
            </a:r>
            <a:r>
              <a:rPr lang="ar-EG" sz="2400" dirty="0"/>
              <a:t> و</a:t>
            </a:r>
            <a:r>
              <a:rPr lang="ar-DZ" sz="2400" dirty="0"/>
              <a:t>َ</a:t>
            </a:r>
            <a:r>
              <a:rPr lang="ar-EG" sz="2400" dirty="0"/>
              <a:t>ض</a:t>
            </a:r>
            <a:r>
              <a:rPr lang="ar-DZ" sz="2400" dirty="0"/>
              <a:t>ْ</a:t>
            </a:r>
            <a:r>
              <a:rPr lang="ar-EG" sz="2400" dirty="0"/>
              <a:t>ع</a:t>
            </a:r>
            <a:r>
              <a:rPr lang="ar-DZ" sz="2400" dirty="0"/>
              <a:t>ُ</a:t>
            </a:r>
            <a:r>
              <a:rPr lang="ar-EG" sz="2400" dirty="0"/>
              <a:t> مؤشرات أداء</a:t>
            </a:r>
            <a:r>
              <a:rPr lang="fr-FR" sz="2400" dirty="0"/>
              <a:t> KPIs </a:t>
            </a:r>
            <a:r>
              <a:rPr lang="ar-EG" sz="2400" dirty="0"/>
              <a:t>واضحة ل</a:t>
            </a:r>
            <a:r>
              <a:rPr lang="ar-DZ" sz="2400" dirty="0"/>
              <a:t>ِ</a:t>
            </a:r>
            <a:r>
              <a:rPr lang="ar-EG" sz="2400" dirty="0"/>
              <a:t>متابعة الت</a:t>
            </a:r>
            <a:r>
              <a:rPr lang="ar-DZ" sz="2400" dirty="0"/>
              <a:t>َّ</a:t>
            </a:r>
            <a:r>
              <a:rPr lang="ar-EG" sz="2400" dirty="0"/>
              <a:t>قدم وتحديد م</a:t>
            </a:r>
            <a:r>
              <a:rPr lang="ar-DZ" sz="2400" dirty="0"/>
              <a:t>َ</a:t>
            </a:r>
            <a:r>
              <a:rPr lang="ar-EG" sz="2400" dirty="0"/>
              <a:t>و</a:t>
            </a:r>
            <a:r>
              <a:rPr lang="ar-DZ" sz="2400" dirty="0"/>
              <a:t>َ</a:t>
            </a:r>
            <a:r>
              <a:rPr lang="ar-EG" sz="2400" dirty="0"/>
              <a:t>اطن </a:t>
            </a:r>
            <a:r>
              <a:rPr lang="ar-EG" sz="2400" dirty="0" err="1"/>
              <a:t>الض</a:t>
            </a:r>
            <a:r>
              <a:rPr lang="ar-DZ" sz="2400" dirty="0"/>
              <a:t>ُ</a:t>
            </a:r>
            <a:r>
              <a:rPr lang="ar-EG" sz="2400" dirty="0"/>
              <a:t>عف.</a:t>
            </a:r>
            <a:endParaRPr lang="ar-DZ" sz="2400" dirty="0"/>
          </a:p>
          <a:p>
            <a:pPr marL="342900" indent="-342900" algn="just" rtl="1">
              <a:buFont typeface="Wingdings" panose="05000000000000000000" pitchFamily="2" charset="2"/>
              <a:buChar char="§"/>
            </a:pPr>
            <a:r>
              <a:rPr lang="ar-SA" sz="2400" b="1" dirty="0"/>
              <a:t>تعزيز ال</a:t>
            </a:r>
            <a:r>
              <a:rPr lang="ar-DZ" sz="2400" b="1" dirty="0"/>
              <a:t>إِ</a:t>
            </a:r>
            <a:r>
              <a:rPr lang="ar-SA" sz="2400" b="1" dirty="0"/>
              <a:t>تصال</a:t>
            </a:r>
            <a:r>
              <a:rPr lang="ar-SA" sz="2400" dirty="0"/>
              <a:t> الداخلي والخارجي</a:t>
            </a:r>
            <a:r>
              <a:rPr lang="ar-DZ" sz="2400" dirty="0"/>
              <a:t>،</a:t>
            </a:r>
            <a:r>
              <a:rPr lang="ar-SA" sz="2400" dirty="0"/>
              <a:t> ل</a:t>
            </a:r>
            <a:r>
              <a:rPr lang="ar-DZ" sz="2400" dirty="0"/>
              <a:t>ِ</a:t>
            </a:r>
            <a:r>
              <a:rPr lang="ar-SA" sz="2400" dirty="0"/>
              <a:t>ت</a:t>
            </a:r>
            <a:r>
              <a:rPr lang="ar-DZ" sz="2400" dirty="0"/>
              <a:t>َ</a:t>
            </a:r>
            <a:r>
              <a:rPr lang="ar-SA" sz="2400" dirty="0"/>
              <a:t>حقيق الش</a:t>
            </a:r>
            <a:r>
              <a:rPr lang="ar-DZ" sz="2400" dirty="0"/>
              <a:t>َ</a:t>
            </a:r>
            <a:r>
              <a:rPr lang="ar-SA" sz="2400" dirty="0" err="1"/>
              <a:t>فافية</a:t>
            </a:r>
            <a:r>
              <a:rPr lang="fr-FR" sz="2400" dirty="0"/>
              <a:t>.</a:t>
            </a:r>
            <a:endParaRPr lang="ar-DZ" sz="2400" dirty="0"/>
          </a:p>
          <a:p>
            <a:pPr marL="342900" indent="-342900" algn="just" rtl="1">
              <a:buFont typeface="Wingdings" panose="05000000000000000000" pitchFamily="2" charset="2"/>
              <a:buChar char="§"/>
            </a:pPr>
            <a:r>
              <a:rPr lang="ar-SA" sz="2400" b="1" dirty="0"/>
              <a:t>الت</a:t>
            </a:r>
            <a:r>
              <a:rPr lang="ar-DZ" sz="2400" b="1" dirty="0"/>
              <a:t>َّ</a:t>
            </a:r>
            <a:r>
              <a:rPr lang="ar-SA" sz="2400" b="1" dirty="0"/>
              <a:t>درج في الت</a:t>
            </a:r>
            <a:r>
              <a:rPr lang="ar-DZ" sz="2400" b="1" dirty="0"/>
              <a:t>َّ</a:t>
            </a:r>
            <a:r>
              <a:rPr lang="ar-SA" sz="2400" b="1" dirty="0" err="1"/>
              <a:t>طبيق</a:t>
            </a:r>
            <a:r>
              <a:rPr lang="ar-SA" sz="2400" dirty="0"/>
              <a:t> والب</a:t>
            </a:r>
            <a:r>
              <a:rPr lang="ar-DZ" sz="2400" dirty="0"/>
              <a:t>َ</a:t>
            </a:r>
            <a:r>
              <a:rPr lang="ar-SA" sz="2400" dirty="0" err="1"/>
              <a:t>دء</a:t>
            </a:r>
            <a:r>
              <a:rPr lang="ar-SA" sz="2400" dirty="0"/>
              <a:t> ب</a:t>
            </a:r>
            <a:r>
              <a:rPr lang="ar-DZ" sz="2400" dirty="0"/>
              <a:t>ِ</a:t>
            </a:r>
            <a:r>
              <a:rPr lang="ar-SA" sz="2400" dirty="0"/>
              <a:t>مشاريع صغيرة</a:t>
            </a:r>
            <a:r>
              <a:rPr lang="fr-FR" sz="2400" dirty="0"/>
              <a:t>.</a:t>
            </a:r>
            <a:endParaRPr lang="ar-DZ" sz="2400" dirty="0"/>
          </a:p>
          <a:p>
            <a:pPr marL="342900" indent="-342900" algn="just" rtl="1">
              <a:buFont typeface="Wingdings" panose="05000000000000000000" pitchFamily="2" charset="2"/>
              <a:buChar char="§"/>
            </a:pPr>
            <a:r>
              <a:rPr lang="ar-SA" sz="2400" b="1" dirty="0"/>
              <a:t>ال</a:t>
            </a:r>
            <a:r>
              <a:rPr lang="ar-DZ" sz="2400" b="1" dirty="0"/>
              <a:t>إِ</a:t>
            </a:r>
            <a:r>
              <a:rPr lang="ar-SA" sz="2400" b="1" dirty="0"/>
              <a:t>س</a:t>
            </a:r>
            <a:r>
              <a:rPr lang="ar-DZ" sz="2400" b="1" dirty="0"/>
              <a:t>ْ</a:t>
            </a:r>
            <a:r>
              <a:rPr lang="ar-SA" sz="2400" b="1" dirty="0"/>
              <a:t>ت</a:t>
            </a:r>
            <a:r>
              <a:rPr lang="ar-DZ" sz="2400" b="1" dirty="0"/>
              <a:t>ِ</a:t>
            </a:r>
            <a:r>
              <a:rPr lang="ar-SA" sz="2400" b="1" dirty="0"/>
              <a:t>عانة </a:t>
            </a:r>
            <a:r>
              <a:rPr lang="ar-SA" sz="2400" b="1" dirty="0" err="1"/>
              <a:t>بالخ</a:t>
            </a:r>
            <a:r>
              <a:rPr lang="ar-DZ" sz="2400" b="1" dirty="0"/>
              <a:t>َ</a:t>
            </a:r>
            <a:r>
              <a:rPr lang="ar-SA" sz="2400" b="1" dirty="0"/>
              <a:t>برات</a:t>
            </a:r>
            <a:r>
              <a:rPr lang="ar-SA" sz="2400" dirty="0"/>
              <a:t> </a:t>
            </a:r>
            <a:r>
              <a:rPr lang="ar-EG" sz="2400" b="1" dirty="0"/>
              <a:t>الخارجية</a:t>
            </a:r>
            <a:r>
              <a:rPr lang="ar-EG" sz="2400" dirty="0"/>
              <a:t>: ال</a:t>
            </a:r>
            <a:r>
              <a:rPr lang="ar-DZ" sz="2400" dirty="0"/>
              <a:t>إِ</a:t>
            </a:r>
            <a:r>
              <a:rPr lang="ar-EG" sz="2400" dirty="0" err="1"/>
              <a:t>ستعانة</a:t>
            </a:r>
            <a:r>
              <a:rPr lang="ar-EG" sz="2400" dirty="0"/>
              <a:t> ب</a:t>
            </a:r>
            <a:r>
              <a:rPr lang="ar-DZ" sz="2400" dirty="0"/>
              <a:t>إِ</a:t>
            </a:r>
            <a:r>
              <a:rPr lang="ar-EG" sz="2400" dirty="0"/>
              <a:t>س</a:t>
            </a:r>
            <a:r>
              <a:rPr lang="ar-DZ" sz="2400" dirty="0"/>
              <a:t>ْ</a:t>
            </a:r>
            <a:r>
              <a:rPr lang="ar-EG" sz="2400" dirty="0"/>
              <a:t>ت</a:t>
            </a:r>
            <a:r>
              <a:rPr lang="ar-DZ" sz="2400" dirty="0"/>
              <a:t>ِ</a:t>
            </a:r>
            <a:r>
              <a:rPr lang="ar-EG" sz="2400" dirty="0"/>
              <a:t>شاريين م</a:t>
            </a:r>
            <a:r>
              <a:rPr lang="ar-DZ" sz="2400" dirty="0"/>
              <a:t>ُ</a:t>
            </a:r>
            <a:r>
              <a:rPr lang="ar-EG" sz="2400" dirty="0"/>
              <a:t>ت</a:t>
            </a:r>
            <a:r>
              <a:rPr lang="ar-DZ" sz="2400" dirty="0"/>
              <a:t>َ</a:t>
            </a:r>
            <a:r>
              <a:rPr lang="ar-EG" sz="2400" dirty="0"/>
              <a:t>خ</a:t>
            </a:r>
            <a:r>
              <a:rPr lang="ar-DZ" sz="2400" dirty="0"/>
              <a:t>َ</a:t>
            </a:r>
            <a:r>
              <a:rPr lang="ar-EG" sz="2400" dirty="0"/>
              <a:t>ص</a:t>
            </a:r>
            <a:r>
              <a:rPr lang="ar-DZ" sz="2400" dirty="0"/>
              <a:t>ِّ</a:t>
            </a:r>
            <a:r>
              <a:rPr lang="ar-EG" sz="2400" dirty="0"/>
              <a:t>صين في الجودة لتقديم الد</a:t>
            </a:r>
            <a:r>
              <a:rPr lang="ar-DZ" sz="2400" dirty="0"/>
              <a:t>َ</a:t>
            </a:r>
            <a:r>
              <a:rPr lang="ar-EG" sz="2400" dirty="0"/>
              <a:t>عم الفن</a:t>
            </a:r>
            <a:r>
              <a:rPr lang="ar-DZ" sz="2400" dirty="0"/>
              <a:t>ِّ</a:t>
            </a:r>
            <a:r>
              <a:rPr lang="ar-EG" sz="2400" dirty="0"/>
              <a:t>ي.</a:t>
            </a:r>
            <a:r>
              <a:rPr lang="ar-SA" sz="2400" dirty="0"/>
              <a:t>وتخصيص وحدات لمتابعة الجودة</a:t>
            </a:r>
            <a:r>
              <a:rPr lang="fr-FR" sz="2400" dirty="0"/>
              <a:t>.</a:t>
            </a:r>
            <a:endParaRPr lang="ar-DZ" sz="2400" dirty="0"/>
          </a:p>
        </p:txBody>
      </p:sp>
      <p:sp>
        <p:nvSpPr>
          <p:cNvPr id="4" name="Parallelogram 7">
            <a:extLst>
              <a:ext uri="{FF2B5EF4-FFF2-40B4-BE49-F238E27FC236}">
                <a16:creationId xmlns:a16="http://schemas.microsoft.com/office/drawing/2014/main" id="{6028188D-9E4B-4FA6-2B73-D46D3415A46A}"/>
              </a:ext>
            </a:extLst>
          </p:cNvPr>
          <p:cNvSpPr/>
          <p:nvPr/>
        </p:nvSpPr>
        <p:spPr>
          <a:xfrm rot="16200000" flipV="1">
            <a:off x="-2338956" y="3478641"/>
            <a:ext cx="5573486" cy="2952974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EC716CFB-7D4C-0FD5-B869-C216321BEE99}"/>
              </a:ext>
            </a:extLst>
          </p:cNvPr>
          <p:cNvSpPr txBox="1"/>
          <p:nvPr/>
        </p:nvSpPr>
        <p:spPr>
          <a:xfrm>
            <a:off x="3374856" y="693934"/>
            <a:ext cx="7620804" cy="5059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ar-DZ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الحُلول الممكنة لإدارة الجودة الشاملة في المؤسسة التسويقية والإعلامية</a:t>
            </a:r>
          </a:p>
        </p:txBody>
      </p:sp>
    </p:spTree>
    <p:extLst>
      <p:ext uri="{BB962C8B-B14F-4D97-AF65-F5344CB8AC3E}">
        <p14:creationId xmlns:p14="http://schemas.microsoft.com/office/powerpoint/2010/main" val="3215093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45141"/>
    </mc:Choice>
    <mc:Fallback xmlns="">
      <p:transition advTm="245141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3139C7-15A4-FDF0-81F1-ADC345C187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14E9695A-1024-DFA5-735E-3B5A266AB102}"/>
              </a:ext>
            </a:extLst>
          </p:cNvPr>
          <p:cNvSpPr/>
          <p:nvPr/>
        </p:nvSpPr>
        <p:spPr>
          <a:xfrm>
            <a:off x="2598980" y="675703"/>
            <a:ext cx="819100" cy="686477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423C6B8C-BA22-B1E6-646D-122BC8342ADA}"/>
              </a:ext>
            </a:extLst>
          </p:cNvPr>
          <p:cNvSpPr txBox="1"/>
          <p:nvPr/>
        </p:nvSpPr>
        <p:spPr>
          <a:xfrm>
            <a:off x="2598980" y="717021"/>
            <a:ext cx="81910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DZ" sz="3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  <a:endParaRPr lang="en-US" sz="36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0574B61E-4037-23A7-2023-DC87BA796564}"/>
              </a:ext>
            </a:extLst>
          </p:cNvPr>
          <p:cNvSpPr/>
          <p:nvPr/>
        </p:nvSpPr>
        <p:spPr>
          <a:xfrm>
            <a:off x="2282731" y="490403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0C24A06F-13CA-7184-358A-C31F1DA6170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11" name="Encre 10">
                <a:extLst>
                  <a:ext uri="{FF2B5EF4-FFF2-40B4-BE49-F238E27FC236}">
                    <a16:creationId xmlns:a16="http://schemas.microsoft.com/office/drawing/2014/main" id="{9F724790-6F0E-42E2-7A9A-FB2972588C0A}"/>
                  </a:ext>
                </a:extLst>
              </p14:cNvPr>
              <p14:cNvContentPartPr/>
              <p14:nvPr/>
            </p14:nvContentPartPr>
            <p14:xfrm>
              <a:off x="7448614" y="3133080"/>
              <a:ext cx="360" cy="360"/>
            </p14:xfrm>
          </p:contentPart>
        </mc:Choice>
        <mc:Fallback xmlns="">
          <p:pic>
            <p:nvPicPr>
              <p:cNvPr id="11" name="Encre 10">
                <a:extLst>
                  <a:ext uri="{FF2B5EF4-FFF2-40B4-BE49-F238E27FC236}">
                    <a16:creationId xmlns:a16="http://schemas.microsoft.com/office/drawing/2014/main" id="{ECBDF7F1-8E61-5E4E-EB69-44F6308CAF46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7439614" y="3124440"/>
                <a:ext cx="18000" cy="18000"/>
              </a:xfrm>
              <a:prstGeom prst="rect">
                <a:avLst/>
              </a:prstGeom>
            </p:spPr>
          </p:pic>
        </mc:Fallback>
      </mc:AlternateContent>
      <p:sp>
        <p:nvSpPr>
          <p:cNvPr id="15" name="TextBox 47">
            <a:extLst>
              <a:ext uri="{FF2B5EF4-FFF2-40B4-BE49-F238E27FC236}">
                <a16:creationId xmlns:a16="http://schemas.microsoft.com/office/drawing/2014/main" id="{081640D5-7277-84F2-37DE-5ECE95343F3A}"/>
              </a:ext>
            </a:extLst>
          </p:cNvPr>
          <p:cNvSpPr txBox="1"/>
          <p:nvPr/>
        </p:nvSpPr>
        <p:spPr>
          <a:xfrm>
            <a:off x="3084921" y="659548"/>
            <a:ext cx="8289494" cy="5059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ar-DZ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الحُلول الممكنة لإدارة الجودة الشاملة في المؤسسة التسويقية والإعلامية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51887500-DF5F-E1C2-B0DA-75308AB23F51}"/>
              </a:ext>
            </a:extLst>
          </p:cNvPr>
          <p:cNvSpPr txBox="1"/>
          <p:nvPr/>
        </p:nvSpPr>
        <p:spPr>
          <a:xfrm>
            <a:off x="4892040" y="1811333"/>
            <a:ext cx="6306124" cy="37467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just" rtl="1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  <a:tabLst>
                <a:tab pos="457200" algn="l"/>
              </a:tabLst>
            </a:pP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حسين أساليب الت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قويم الإعلامي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،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ل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تحقيق الجودة الم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مرة</a:t>
            </a: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  <a:p>
            <a:pPr marL="342900" lvl="0" indent="-342900" algn="just" rtl="1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"/>
              <a:tabLst>
                <a:tab pos="457200" algn="l"/>
              </a:tabLst>
            </a:pP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ف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هم </a:t>
            </a:r>
            <a:r>
              <a:rPr lang="ar-DZ" sz="2400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إِ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حتياجات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الم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ستفيدين والعمل على ر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ض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اهم</a:t>
            </a: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ar-DZ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just" rtl="1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"/>
              <a:tabLst>
                <a:tab pos="457200" algn="l"/>
              </a:tabLst>
            </a:pP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إ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عادة 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عريف الق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يادة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الإعلامية و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ف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ْ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ق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DZ" sz="2400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أ</a:t>
            </a:r>
            <a:r>
              <a:rPr lang="ar-DZ" sz="2400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 الجودة الشاملة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ar-DZ" sz="2400" kern="1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just" rtl="1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"/>
              <a:tabLst>
                <a:tab pos="457200" algn="l"/>
              </a:tabLst>
            </a:pPr>
            <a:r>
              <a:rPr lang="ar-DZ" sz="2400" kern="100" dirty="0" err="1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إِ</a:t>
            </a:r>
            <a:r>
              <a:rPr lang="ar-DZ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لتزام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الإدارة العليا: ضمان دعم القيادة للبرنامج من خلال</a:t>
            </a:r>
            <a:r>
              <a:rPr lang="ar-DZ" sz="2400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</a:t>
            </a:r>
            <a:endParaRPr lang="ar-DZ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0" algn="just" rtl="1">
              <a:lnSpc>
                <a:spcPct val="107000"/>
              </a:lnSpc>
              <a:spcAft>
                <a:spcPts val="800"/>
              </a:spcAft>
              <a:tabLst>
                <a:tab pos="457200" algn="l"/>
              </a:tabLst>
            </a:pP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تخصيص الموارد، وتطبيق نِظام حَوافِز ومُكافآت يُشَجِّع على الجودة.</a:t>
            </a:r>
            <a:endParaRPr lang="ar-DZ" sz="2400" kern="1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just" rtl="1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"/>
              <a:tabLst>
                <a:tab pos="457200" algn="l"/>
              </a:tabLst>
            </a:pP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التدريب والتأهيل: رَفع</a:t>
            </a:r>
            <a:r>
              <a:rPr lang="ar-DZ" sz="2400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وَعِي الموظفين بمفاهيم الجودة عَبْر دورات وورش عمل مُسْتمرة.</a:t>
            </a:r>
            <a:endParaRPr lang="fr-FR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3B09468C-7194-D23B-FAEA-17A8C4203AF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458" y="2204524"/>
            <a:ext cx="4062228" cy="34243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48824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45141"/>
    </mc:Choice>
    <mc:Fallback xmlns="">
      <p:transition advTm="245141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5B5D0E-B9CC-0021-5EFD-D2BDB6CCDD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E708953-4CB4-A01A-A260-7E304C22B236}"/>
              </a:ext>
            </a:extLst>
          </p:cNvPr>
          <p:cNvSpPr/>
          <p:nvPr/>
        </p:nvSpPr>
        <p:spPr>
          <a:xfrm>
            <a:off x="689637" y="1935126"/>
            <a:ext cx="10812720" cy="418922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ar-EG" dirty="0">
              <a:solidFill>
                <a:schemeClr val="tx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ED3977E-E4B9-CF88-5919-F8F866E0D173}"/>
              </a:ext>
            </a:extLst>
          </p:cNvPr>
          <p:cNvSpPr txBox="1"/>
          <p:nvPr/>
        </p:nvSpPr>
        <p:spPr>
          <a:xfrm>
            <a:off x="3928390" y="1022140"/>
            <a:ext cx="46541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DZ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خـــــــــــــــلاصـــــــــــــــــــــــة                 </a:t>
            </a:r>
            <a:endParaRPr lang="en-US" sz="36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B062685-B351-85CD-362D-1E2EAC06222C}"/>
              </a:ext>
            </a:extLst>
          </p:cNvPr>
          <p:cNvSpPr/>
          <p:nvPr/>
        </p:nvSpPr>
        <p:spPr>
          <a:xfrm>
            <a:off x="3544027" y="725455"/>
            <a:ext cx="1278929" cy="107634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000" b="1" dirty="0">
              <a:ea typeface="Roboto Light" panose="02000000000000000000" pitchFamily="2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A77A518-20E9-C244-C8B0-10AE1D0FD34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BF769B0B-C3BB-065D-25D1-A6E634E087F4}"/>
              </a:ext>
            </a:extLst>
          </p:cNvPr>
          <p:cNvSpPr txBox="1"/>
          <p:nvPr/>
        </p:nvSpPr>
        <p:spPr>
          <a:xfrm>
            <a:off x="866947" y="1560311"/>
            <a:ext cx="10160389" cy="54476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1"/>
            <a:endParaRPr lang="ar-DZ" sz="3200" dirty="0"/>
          </a:p>
          <a:p>
            <a:pPr algn="just" rtl="1"/>
            <a:r>
              <a:rPr lang="ar-DZ" sz="3200" dirty="0"/>
              <a:t>تَبقَى </a:t>
            </a:r>
            <a:r>
              <a:rPr lang="ar-SA" sz="3200" dirty="0"/>
              <a:t>إدارة الجودة الش</a:t>
            </a:r>
            <a:r>
              <a:rPr lang="ar-DZ" sz="3200" dirty="0"/>
              <a:t>َّ</a:t>
            </a:r>
            <a:r>
              <a:rPr lang="ar-SA" sz="3200" dirty="0"/>
              <a:t>املة </a:t>
            </a:r>
            <a:r>
              <a:rPr lang="ar-DZ" sz="3200" dirty="0"/>
              <a:t>، </a:t>
            </a:r>
            <a:r>
              <a:rPr lang="ar-SA" sz="3200" dirty="0"/>
              <a:t>ن</a:t>
            </a:r>
            <a:r>
              <a:rPr lang="ar-DZ" sz="3200" dirty="0"/>
              <a:t>َ</a:t>
            </a:r>
            <a:r>
              <a:rPr lang="ar-SA" sz="3200" dirty="0"/>
              <a:t>هج</a:t>
            </a:r>
            <a:r>
              <a:rPr lang="ar-DZ" sz="3200" dirty="0"/>
              <a:t>ٌ</a:t>
            </a:r>
            <a:r>
              <a:rPr lang="ar-SA" sz="3200" dirty="0"/>
              <a:t> إ</a:t>
            </a:r>
            <a:r>
              <a:rPr lang="ar-DZ" sz="3200" dirty="0"/>
              <a:t>ِ</a:t>
            </a:r>
            <a:r>
              <a:rPr lang="ar-SA" sz="3200" dirty="0"/>
              <a:t>داري ي</a:t>
            </a:r>
            <a:r>
              <a:rPr lang="ar-DZ" sz="3200" dirty="0"/>
              <a:t>َ</a:t>
            </a:r>
            <a:r>
              <a:rPr lang="ar-SA" sz="3200" dirty="0"/>
              <a:t>قوم على </a:t>
            </a:r>
            <a:r>
              <a:rPr lang="ar-SA" sz="3200" b="1" dirty="0"/>
              <a:t>الت</a:t>
            </a:r>
            <a:r>
              <a:rPr lang="ar-DZ" sz="3200" b="1" dirty="0"/>
              <a:t>َّ</a:t>
            </a:r>
            <a:r>
              <a:rPr lang="ar-SA" sz="3200" b="1" dirty="0"/>
              <a:t>حس</a:t>
            </a:r>
            <a:r>
              <a:rPr lang="ar-DZ" sz="3200" b="1" dirty="0"/>
              <a:t>ِ</a:t>
            </a:r>
            <a:r>
              <a:rPr lang="ar-SA" sz="3200" b="1" dirty="0"/>
              <a:t>ين الم</a:t>
            </a:r>
            <a:r>
              <a:rPr lang="ar-DZ" sz="3200" b="1" dirty="0"/>
              <a:t>ُ</a:t>
            </a:r>
            <a:r>
              <a:rPr lang="ar-SA" sz="3200" b="1" dirty="0"/>
              <a:t>ست</a:t>
            </a:r>
            <a:r>
              <a:rPr lang="ar-DZ" sz="3200" b="1" dirty="0"/>
              <a:t>َ</a:t>
            </a:r>
            <a:r>
              <a:rPr lang="ar-SA" sz="3200" b="1" dirty="0"/>
              <a:t>مر</a:t>
            </a:r>
            <a:r>
              <a:rPr lang="ar-SA" sz="3200" dirty="0"/>
              <a:t> ب</a:t>
            </a:r>
            <a:r>
              <a:rPr lang="ar-DZ" sz="3200" dirty="0"/>
              <a:t>ِ</a:t>
            </a:r>
            <a:r>
              <a:rPr lang="ar-SA" sz="3200" dirty="0"/>
              <a:t>مشاركة جميع العاملين، بهدف ر</a:t>
            </a:r>
            <a:r>
              <a:rPr lang="ar-DZ" sz="3200" dirty="0"/>
              <a:t>َ</a:t>
            </a:r>
            <a:r>
              <a:rPr lang="ar-SA" sz="3200" dirty="0"/>
              <a:t>فع</a:t>
            </a:r>
            <a:r>
              <a:rPr lang="ar-DZ" sz="3200" dirty="0"/>
              <a:t>ِ</a:t>
            </a:r>
            <a:r>
              <a:rPr lang="ar-SA" sz="3200" dirty="0"/>
              <a:t> كفاءة الأداء </a:t>
            </a:r>
            <a:r>
              <a:rPr lang="ar-SA" sz="3200" dirty="0" err="1"/>
              <a:t>وض</a:t>
            </a:r>
            <a:r>
              <a:rPr lang="ar-DZ" sz="3200" dirty="0"/>
              <a:t>َ</a:t>
            </a:r>
            <a:r>
              <a:rPr lang="ar-SA" sz="3200" dirty="0"/>
              <a:t>مان تقديم محتوى إعلامي ي</a:t>
            </a:r>
            <a:r>
              <a:rPr lang="ar-DZ" sz="3200" dirty="0"/>
              <a:t>َ</a:t>
            </a:r>
            <a:r>
              <a:rPr lang="ar-SA" sz="3200" dirty="0"/>
              <a:t>تم</a:t>
            </a:r>
            <a:r>
              <a:rPr lang="ar-DZ" sz="3200" dirty="0"/>
              <a:t>َّ</a:t>
            </a:r>
            <a:r>
              <a:rPr lang="ar-SA" sz="3200" dirty="0" err="1"/>
              <a:t>يز</a:t>
            </a:r>
            <a:r>
              <a:rPr lang="ar-SA" sz="3200" dirty="0"/>
              <a:t> بالد</a:t>
            </a:r>
            <a:r>
              <a:rPr lang="ar-DZ" sz="3200" dirty="0"/>
              <a:t>ِّ</a:t>
            </a:r>
            <a:r>
              <a:rPr lang="ar-SA" sz="3200" dirty="0" err="1"/>
              <a:t>قة</a:t>
            </a:r>
            <a:r>
              <a:rPr lang="ar-SA" sz="3200" dirty="0"/>
              <a:t> والمصداقية وال</a:t>
            </a:r>
            <a:r>
              <a:rPr lang="ar-DZ" sz="3200" dirty="0"/>
              <a:t>إِ</a:t>
            </a:r>
            <a:r>
              <a:rPr lang="ar-SA" sz="3200" dirty="0" err="1"/>
              <a:t>بتكار</a:t>
            </a:r>
            <a:r>
              <a:rPr lang="ar-SA" sz="3200" dirty="0"/>
              <a:t>. وتُسه</a:t>
            </a:r>
            <a:r>
              <a:rPr lang="ar-DZ" sz="3200" dirty="0"/>
              <a:t>ِ</a:t>
            </a:r>
            <a:r>
              <a:rPr lang="ar-SA" sz="3200" dirty="0"/>
              <a:t>م في</a:t>
            </a:r>
            <a:r>
              <a:rPr lang="fr-FR" sz="3200" dirty="0"/>
              <a:t>:</a:t>
            </a:r>
          </a:p>
          <a:p>
            <a:pPr lvl="0" algn="just" rtl="1"/>
            <a:r>
              <a:rPr lang="ar-SA" sz="3200" dirty="0"/>
              <a:t>ت</a:t>
            </a:r>
            <a:r>
              <a:rPr lang="ar-DZ" sz="3200" dirty="0"/>
              <a:t>َ</a:t>
            </a:r>
            <a:r>
              <a:rPr lang="ar-SA" sz="3200" dirty="0"/>
              <a:t>حديد رسالة ور</a:t>
            </a:r>
            <a:r>
              <a:rPr lang="ar-DZ" sz="3200" dirty="0"/>
              <a:t>ُ</a:t>
            </a:r>
            <a:r>
              <a:rPr lang="ar-SA" sz="3200" dirty="0" err="1"/>
              <a:t>ؤية</a:t>
            </a:r>
            <a:r>
              <a:rPr lang="ar-SA" sz="3200" dirty="0"/>
              <a:t> واضحة للمؤسسة</a:t>
            </a:r>
            <a:r>
              <a:rPr lang="ar-DZ" sz="3200" dirty="0"/>
              <a:t>، سَواء الإِعلامية أو التَسويقية، </a:t>
            </a:r>
            <a:r>
              <a:rPr lang="ar-SA" sz="3200" dirty="0"/>
              <a:t>تحسين العمليات الت</a:t>
            </a:r>
            <a:r>
              <a:rPr lang="ar-DZ" sz="3200" dirty="0"/>
              <a:t>َ</a:t>
            </a:r>
            <a:r>
              <a:rPr lang="ar-SA" sz="3200" dirty="0"/>
              <a:t>حريرية والفن</a:t>
            </a:r>
            <a:r>
              <a:rPr lang="ar-DZ" sz="3200" dirty="0"/>
              <a:t>ِّ</a:t>
            </a:r>
            <a:r>
              <a:rPr lang="ar-SA" sz="3200" dirty="0" err="1"/>
              <a:t>ية</a:t>
            </a:r>
            <a:r>
              <a:rPr lang="ar-SA" sz="3200" dirty="0"/>
              <a:t> والإدارية</a:t>
            </a:r>
            <a:r>
              <a:rPr lang="ar-DZ" sz="3200" dirty="0"/>
              <a:t>، </a:t>
            </a:r>
            <a:r>
              <a:rPr lang="ar-SA" sz="3200" dirty="0"/>
              <a:t>تطوير ق</a:t>
            </a:r>
            <a:r>
              <a:rPr lang="ar-DZ" sz="3200" dirty="0"/>
              <a:t>ُ</a:t>
            </a:r>
            <a:r>
              <a:rPr lang="ar-SA" sz="3200" dirty="0"/>
              <a:t>درات الصحفيين والإداريين وتشجيعهم على ال</a:t>
            </a:r>
            <a:r>
              <a:rPr lang="ar-DZ" sz="3200" dirty="0"/>
              <a:t>إِ</a:t>
            </a:r>
            <a:r>
              <a:rPr lang="ar-SA" sz="3200" dirty="0" err="1"/>
              <a:t>لتزام</a:t>
            </a:r>
            <a:r>
              <a:rPr lang="ar-SA" sz="3200" dirty="0"/>
              <a:t> ب</a:t>
            </a:r>
            <a:r>
              <a:rPr lang="ar-DZ" sz="3200" dirty="0"/>
              <a:t>ِ</a:t>
            </a:r>
            <a:r>
              <a:rPr lang="ar-SA" sz="3200" dirty="0"/>
              <a:t>م</a:t>
            </a:r>
            <a:r>
              <a:rPr lang="ar-DZ" sz="3200" dirty="0"/>
              <a:t>َ</a:t>
            </a:r>
            <a:r>
              <a:rPr lang="ar-SA" sz="3200" dirty="0" err="1"/>
              <a:t>عايير</a:t>
            </a:r>
            <a:r>
              <a:rPr lang="ar-SA" sz="3200" dirty="0"/>
              <a:t> الجودة</a:t>
            </a:r>
            <a:r>
              <a:rPr lang="fr-FR" sz="3200" dirty="0"/>
              <a:t>.</a:t>
            </a:r>
          </a:p>
          <a:p>
            <a:pPr lvl="0" algn="just" rtl="1"/>
            <a:r>
              <a:rPr lang="ar-DZ" sz="3200" dirty="0"/>
              <a:t>بالإِضافة إلى </a:t>
            </a:r>
            <a:r>
              <a:rPr lang="ar-SA" sz="3200" dirty="0"/>
              <a:t>تعزيز ث</a:t>
            </a:r>
            <a:r>
              <a:rPr lang="ar-DZ" sz="3200" dirty="0"/>
              <a:t>ِ</a:t>
            </a:r>
            <a:r>
              <a:rPr lang="ar-SA" sz="3200" dirty="0" err="1"/>
              <a:t>قة</a:t>
            </a:r>
            <a:r>
              <a:rPr lang="ar-SA" sz="3200" dirty="0"/>
              <a:t> الجمهور بالمؤسسة </a:t>
            </a:r>
            <a:r>
              <a:rPr lang="ar-SA" sz="3200" dirty="0" err="1"/>
              <a:t>وض</a:t>
            </a:r>
            <a:r>
              <a:rPr lang="ar-DZ" sz="3200" dirty="0"/>
              <a:t>َ</a:t>
            </a:r>
            <a:r>
              <a:rPr lang="ar-SA" sz="3200" dirty="0"/>
              <a:t>مان ق</a:t>
            </a:r>
            <a:r>
              <a:rPr lang="ar-DZ" sz="3200" dirty="0"/>
              <a:t>ُ</a:t>
            </a:r>
            <a:r>
              <a:rPr lang="ar-SA" sz="3200" dirty="0"/>
              <a:t>د</a:t>
            </a:r>
            <a:r>
              <a:rPr lang="ar-DZ" sz="3200" dirty="0"/>
              <a:t>ْ</a:t>
            </a:r>
            <a:r>
              <a:rPr lang="ar-SA" sz="3200" dirty="0"/>
              <a:t>ر</a:t>
            </a:r>
            <a:r>
              <a:rPr lang="ar-DZ" sz="3200" dirty="0"/>
              <a:t>َ</a:t>
            </a:r>
            <a:r>
              <a:rPr lang="ar-SA" sz="3200" dirty="0" err="1"/>
              <a:t>تها</a:t>
            </a:r>
            <a:r>
              <a:rPr lang="ar-SA" sz="3200" dirty="0"/>
              <a:t> على الم</a:t>
            </a:r>
            <a:r>
              <a:rPr lang="ar-DZ" sz="3200" dirty="0"/>
              <a:t>ُ</a:t>
            </a:r>
            <a:r>
              <a:rPr lang="ar-SA" sz="3200" dirty="0" err="1"/>
              <a:t>نافسة</a:t>
            </a:r>
            <a:r>
              <a:rPr lang="ar-SA" sz="3200" dirty="0"/>
              <a:t> وال</a:t>
            </a:r>
            <a:r>
              <a:rPr lang="ar-DZ" sz="3200" dirty="0"/>
              <a:t>إِ</a:t>
            </a:r>
            <a:r>
              <a:rPr lang="ar-SA" sz="3200" dirty="0" err="1"/>
              <a:t>ستمرار</a:t>
            </a:r>
            <a:r>
              <a:rPr lang="ar-SA" sz="3200" dirty="0"/>
              <a:t> في بيئة إعلامية م</a:t>
            </a:r>
            <a:r>
              <a:rPr lang="ar-DZ" sz="3200" dirty="0"/>
              <a:t>ُ</a:t>
            </a:r>
            <a:r>
              <a:rPr lang="ar-SA" sz="3200" dirty="0"/>
              <a:t>ت</a:t>
            </a:r>
            <a:r>
              <a:rPr lang="ar-DZ" sz="3200" dirty="0"/>
              <a:t>َ</a:t>
            </a:r>
            <a:r>
              <a:rPr lang="ar-SA" sz="3200" dirty="0"/>
              <a:t>غي</a:t>
            </a:r>
            <a:r>
              <a:rPr lang="ar-DZ" sz="3200" dirty="0"/>
              <a:t>ِّ</a:t>
            </a:r>
            <a:r>
              <a:rPr lang="ar-SA" sz="3200" dirty="0" err="1"/>
              <a:t>رة</a:t>
            </a:r>
            <a:r>
              <a:rPr lang="fr-FR" sz="3200" dirty="0"/>
              <a:t>.</a:t>
            </a:r>
          </a:p>
          <a:p>
            <a:pPr algn="r" rtl="1"/>
            <a:endParaRPr lang="fr-FR" sz="2400" dirty="0"/>
          </a:p>
          <a:p>
            <a:pPr algn="just"/>
            <a:r>
              <a:rPr lang="ar-EG" dirty="0"/>
              <a:t>.</a:t>
            </a:r>
          </a:p>
          <a:p>
            <a:pPr rtl="1"/>
            <a:r>
              <a:rPr lang="ar-SA" dirty="0"/>
              <a:t> 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901831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5242"/>
    </mc:Choice>
    <mc:Fallback xmlns="">
      <p:transition advTm="75242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255EC8-52F6-3C4F-B2A5-5E70DA7B67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0AC48EB2-9935-0CA1-A736-4DCEC89CCA12}"/>
              </a:ext>
            </a:extLst>
          </p:cNvPr>
          <p:cNvSpPr/>
          <p:nvPr/>
        </p:nvSpPr>
        <p:spPr>
          <a:xfrm>
            <a:off x="2269797" y="53224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A7249776-2450-57D5-D6BD-2EDB0349280F}"/>
              </a:ext>
            </a:extLst>
          </p:cNvPr>
          <p:cNvSpPr/>
          <p:nvPr/>
        </p:nvSpPr>
        <p:spPr>
          <a:xfrm>
            <a:off x="7587279" y="1659659"/>
            <a:ext cx="4128422" cy="3824945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88DB553-FD18-E0F1-50C8-A1F88546AB8F}"/>
              </a:ext>
            </a:extLst>
          </p:cNvPr>
          <p:cNvSpPr/>
          <p:nvPr/>
        </p:nvSpPr>
        <p:spPr>
          <a:xfrm>
            <a:off x="347366" y="1580051"/>
            <a:ext cx="8143719" cy="505360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75AF3E3-9974-2E9F-FF0E-5A62FAE8E47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40">
            <a:extLst>
              <a:ext uri="{FF2B5EF4-FFF2-40B4-BE49-F238E27FC236}">
                <a16:creationId xmlns:a16="http://schemas.microsoft.com/office/drawing/2014/main" id="{8A49907F-E08B-CFF3-3E91-50A99A6369ED}"/>
              </a:ext>
            </a:extLst>
          </p:cNvPr>
          <p:cNvSpPr txBox="1"/>
          <p:nvPr/>
        </p:nvSpPr>
        <p:spPr>
          <a:xfrm>
            <a:off x="4593292" y="767407"/>
            <a:ext cx="42329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DZ" sz="3600" b="1" dirty="0">
                <a:solidFill>
                  <a:schemeClr val="bg1"/>
                </a:solidFill>
                <a:highlight>
                  <a:srgbClr val="203E5F"/>
                </a:highlight>
                <a:latin typeface="Alexandria" charset="0"/>
                <a:cs typeface="Alexandria" charset="0"/>
              </a:rPr>
              <a:t> قائمة المراجع المعتمدة  </a:t>
            </a:r>
            <a:endParaRPr lang="en-US" sz="3600" b="1" dirty="0">
              <a:solidFill>
                <a:schemeClr val="bg1"/>
              </a:solidFill>
              <a:highlight>
                <a:srgbClr val="203E5F"/>
              </a:highlight>
              <a:latin typeface="Alexandria" charset="0"/>
              <a:cs typeface="Alexandria" charset="0"/>
            </a:endParaRP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57F92086-CA9D-B7E5-4B54-BDDE89F19E5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7149" y="1996003"/>
            <a:ext cx="3808389" cy="3808389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50E98EB-F120-C5DB-FEBF-0BFD179B8F40}"/>
              </a:ext>
            </a:extLst>
          </p:cNvPr>
          <p:cNvSpPr/>
          <p:nvPr/>
        </p:nvSpPr>
        <p:spPr>
          <a:xfrm>
            <a:off x="3366421" y="573473"/>
            <a:ext cx="1318596" cy="107634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1" name="TextBox 9">
            <a:extLst>
              <a:ext uri="{FF2B5EF4-FFF2-40B4-BE49-F238E27FC236}">
                <a16:creationId xmlns:a16="http://schemas.microsoft.com/office/drawing/2014/main" id="{69DF2B32-90BA-9464-3A42-EE3B9504227A}"/>
              </a:ext>
            </a:extLst>
          </p:cNvPr>
          <p:cNvSpPr txBox="1"/>
          <p:nvPr/>
        </p:nvSpPr>
        <p:spPr>
          <a:xfrm>
            <a:off x="3542605" y="65695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DZ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" name="TextBox 24">
            <a:extLst>
              <a:ext uri="{FF2B5EF4-FFF2-40B4-BE49-F238E27FC236}">
                <a16:creationId xmlns:a16="http://schemas.microsoft.com/office/drawing/2014/main" id="{A287115C-DD90-DEFC-AF52-CBAE211190E8}"/>
              </a:ext>
            </a:extLst>
          </p:cNvPr>
          <p:cNvSpPr txBox="1"/>
          <p:nvPr/>
        </p:nvSpPr>
        <p:spPr>
          <a:xfrm>
            <a:off x="476299" y="1804560"/>
            <a:ext cx="7753301" cy="4493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/>
            <a:r>
              <a:rPr lang="ar-SA" sz="2200" dirty="0"/>
              <a:t>1-</a:t>
            </a:r>
            <a:r>
              <a:rPr lang="fr-FR" sz="2200" dirty="0"/>
              <a:t> </a:t>
            </a:r>
            <a:r>
              <a:rPr lang="ar-SA" sz="2200" dirty="0"/>
              <a:t>البلوشي عبد الله بن مبارك: "إدارة المؤسسات الإعلامية في العصر الرقمي"، </a:t>
            </a:r>
            <a:br>
              <a:rPr lang="fr-FR" sz="2200" dirty="0"/>
            </a:br>
            <a:r>
              <a:rPr lang="ar-SA" sz="2200" dirty="0"/>
              <a:t>جامعة السلطان قابوس، سلطنة عمان، 2020</a:t>
            </a:r>
            <a:r>
              <a:rPr lang="fr-FR" sz="2200" dirty="0"/>
              <a:t>.</a:t>
            </a:r>
          </a:p>
          <a:p>
            <a:pPr algn="just" rtl="1"/>
            <a:r>
              <a:rPr lang="ar-SA" sz="2200" dirty="0"/>
              <a:t>2- الدليمي عبد الرزاق: "إدارة المؤسسات الإعلامية، دار أسامة للنشر والتوزيع، عمّان، 2014</a:t>
            </a:r>
            <a:r>
              <a:rPr lang="fr-FR" sz="2200" dirty="0"/>
              <a:t>.</a:t>
            </a:r>
          </a:p>
          <a:p>
            <a:pPr algn="just" rtl="1"/>
            <a:r>
              <a:rPr lang="ar-SA" sz="2200" dirty="0"/>
              <a:t>3- الشكعة سامي: "الإدارة الإعلامية في المؤسسات الصحفية"، دار الفكر العربي، 2010</a:t>
            </a:r>
            <a:r>
              <a:rPr lang="fr-FR" sz="2200" dirty="0"/>
              <a:t>.</a:t>
            </a:r>
          </a:p>
          <a:p>
            <a:pPr algn="just" rtl="1"/>
            <a:r>
              <a:rPr lang="ar-SA" sz="2200" dirty="0"/>
              <a:t>4- زيد عبد الله: "إدارة الإعلام: الأسس والتطبيقات"، دار الفكر العربي، القاهرة، 2016</a:t>
            </a:r>
            <a:r>
              <a:rPr lang="fr-FR" sz="2200" dirty="0"/>
              <a:t>.</a:t>
            </a:r>
          </a:p>
          <a:p>
            <a:pPr algn="just" rtl="1"/>
            <a:r>
              <a:rPr lang="ar-SA" sz="2200" dirty="0"/>
              <a:t>5- عبد العزيز ياسر: "إدارة المؤسسات الإعلامية في ظل الإعلام الجديد"، المجلس الأعلى لتنظيم الإعلام، مصر، 2018</a:t>
            </a:r>
            <a:r>
              <a:rPr lang="fr-FR" sz="2200" dirty="0"/>
              <a:t>.</a:t>
            </a:r>
          </a:p>
          <a:p>
            <a:pPr algn="just" rtl="1"/>
            <a:r>
              <a:rPr lang="ar-SA" sz="2200" dirty="0"/>
              <a:t>6- سمير الهاشمي:"</a:t>
            </a:r>
            <a:r>
              <a:rPr lang="ar-SA" sz="2200" b="1" dirty="0"/>
              <a:t> </a:t>
            </a:r>
            <a:r>
              <a:rPr lang="ar-SA" sz="2200" dirty="0"/>
              <a:t>استراتيجيات التسويق الإلكتروني"، دار صفاء، عمّان، </a:t>
            </a:r>
            <a:r>
              <a:rPr lang="fr-FR" sz="2200" dirty="0"/>
              <a:t>. 2020</a:t>
            </a:r>
          </a:p>
          <a:p>
            <a:pPr algn="just" rtl="1"/>
            <a:r>
              <a:rPr lang="ar-SA" sz="2200" dirty="0"/>
              <a:t>7- كفاح الربيعي: "التسويق الرقمي وإدارة الحملات الإعلانية"، دار وائل، الأردن،</a:t>
            </a:r>
            <a:r>
              <a:rPr lang="fr-FR" sz="2200" dirty="0"/>
              <a:t> 2021</a:t>
            </a:r>
            <a:r>
              <a:rPr lang="ar-SA" sz="2200" dirty="0"/>
              <a:t>.</a:t>
            </a:r>
            <a:endParaRPr lang="fr-FR" sz="2200" dirty="0"/>
          </a:p>
        </p:txBody>
      </p:sp>
    </p:spTree>
    <p:extLst>
      <p:ext uri="{BB962C8B-B14F-4D97-AF65-F5344CB8AC3E}">
        <p14:creationId xmlns:p14="http://schemas.microsoft.com/office/powerpoint/2010/main" val="3833497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88224"/>
    </mc:Choice>
    <mc:Fallback xmlns="">
      <p:transition advTm="188224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D2DC20-CCE6-D175-8ABC-F2B55B1A58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8A7A206-B6FE-DAB8-735E-F66A51CFAA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09942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B600FB7-6155-8726-8821-61BB00776F0D}"/>
              </a:ext>
            </a:extLst>
          </p:cNvPr>
          <p:cNvSpPr/>
          <p:nvPr/>
        </p:nvSpPr>
        <p:spPr>
          <a:xfrm flipV="1">
            <a:off x="0" y="-184655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93119909-6E33-AA2D-33D2-8C8FDAA6849F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3283A38-396F-6A74-E932-A396FFEC0BE5}"/>
              </a:ext>
            </a:extLst>
          </p:cNvPr>
          <p:cNvSpPr txBox="1"/>
          <p:nvPr/>
        </p:nvSpPr>
        <p:spPr>
          <a:xfrm>
            <a:off x="6241630" y="3084193"/>
            <a:ext cx="454002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DZ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تمنياتي بالنجاح للجميع</a:t>
            </a:r>
            <a:endParaRPr lang="en-US" sz="4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E3AA9072-107A-E448-6979-C28245280094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DZ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lexandria" charset="0"/>
                <a:cs typeface="Alexandria" charset="0"/>
              </a:rPr>
              <a:t>المحاضرة الرابعة </a:t>
            </a:r>
            <a:endParaRPr lang="en-US" sz="2800" b="1" dirty="0">
              <a:solidFill>
                <a:schemeClr val="tx1">
                  <a:lumMod val="95000"/>
                  <a:lumOff val="5000"/>
                </a:schemeClr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D411082-9BBD-2374-843F-5A88A56DC6EE}"/>
              </a:ext>
            </a:extLst>
          </p:cNvPr>
          <p:cNvSpPr txBox="1"/>
          <p:nvPr/>
        </p:nvSpPr>
        <p:spPr>
          <a:xfrm>
            <a:off x="6900203" y="4761427"/>
            <a:ext cx="243688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2000" b="1" dirty="0"/>
              <a:t>DGM</a:t>
            </a:r>
            <a:r>
              <a:rPr lang="ar-DZ" sz="2000" b="1" dirty="0"/>
              <a:t>411</a:t>
            </a:r>
            <a:endParaRPr lang="fr-FR" sz="2000" dirty="0"/>
          </a:p>
          <a:p>
            <a:pPr algn="ctr"/>
            <a:r>
              <a:rPr lang="ar-DZ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lexandria"/>
                <a:cs typeface="Alexandria" charset="0"/>
              </a:rPr>
              <a:t>إدارة المؤسسات الإعلامية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6A94160-6044-E81B-C88B-D779F117EAAD}"/>
              </a:ext>
            </a:extLst>
          </p:cNvPr>
          <p:cNvSpPr txBox="1"/>
          <p:nvPr/>
        </p:nvSpPr>
        <p:spPr>
          <a:xfrm>
            <a:off x="459185" y="6187539"/>
            <a:ext cx="48864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TEWFIK AMRI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341C8AD-5FF3-15C7-B2A7-7E0C1C94CAD2}"/>
              </a:ext>
            </a:extLst>
          </p:cNvPr>
          <p:cNvSpPr txBox="1"/>
          <p:nvPr/>
        </p:nvSpPr>
        <p:spPr>
          <a:xfrm>
            <a:off x="459185" y="5830966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19E9EF1C-50B8-1F07-FFF9-C2AF186D9CC0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7" name="Graphic 12">
            <a:extLst>
              <a:ext uri="{FF2B5EF4-FFF2-40B4-BE49-F238E27FC236}">
                <a16:creationId xmlns:a16="http://schemas.microsoft.com/office/drawing/2014/main" id="{9FABF719-176F-BB5B-BF20-60C9DC791DA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642022" y="6095874"/>
            <a:ext cx="2279266" cy="384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9000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62506"/>
    </mc:Choice>
    <mc:Fallback xmlns="">
      <p:transition advTm="62506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4f7a16ca4924fb23f9fc1a28cdf81b6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39ffbe5f2ef6a8fca5ec1833aec8eef8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3:SharedWithUsers" minOccurs="0"/>
                <xsd:element ref="ns3:SharedWithDetails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fbce9ccb-a055-48b1-a76c-139ecd114ee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CC9A911-23AF-4D6B-960B-1A780C58D828}">
  <ds:schemaRefs>
    <ds:schemaRef ds:uri="http://purl.org/dc/dcmitype/"/>
    <ds:schemaRef ds:uri="http://schemas.microsoft.com/office/2006/metadata/properties"/>
    <ds:schemaRef ds:uri="688354b5-287c-4cda-825e-1d7935aea40e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purl.org/dc/terms/"/>
    <ds:schemaRef ds:uri="http://schemas.openxmlformats.org/package/2006/metadata/core-properties"/>
    <ds:schemaRef ds:uri="aca13214-df29-4e3c-a050-857c0bf7bd8e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81706E19-44A7-4C4C-8D15-6FFCD32C18F7}"/>
</file>

<file path=docProps/app.xml><?xml version="1.0" encoding="utf-8"?>
<Properties xmlns="http://schemas.openxmlformats.org/officeDocument/2006/extended-properties" xmlns:vt="http://schemas.openxmlformats.org/officeDocument/2006/docPropsVTypes">
  <TotalTime>11703</TotalTime>
  <Words>7151</Words>
  <Application>Microsoft Office PowerPoint</Application>
  <PresentationFormat>Grand écran</PresentationFormat>
  <Paragraphs>328</Paragraphs>
  <Slides>40</Slides>
  <Notes>5</Notes>
  <HiddenSlides>0</HiddenSlides>
  <MMClips>0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40</vt:i4>
      </vt:variant>
    </vt:vector>
  </HeadingPairs>
  <TitlesOfParts>
    <vt:vector size="48" baseType="lpstr">
      <vt:lpstr>Alexandria</vt:lpstr>
      <vt:lpstr>Arial</vt:lpstr>
      <vt:lpstr>Calibri</vt:lpstr>
      <vt:lpstr>Calibri Light</vt:lpstr>
      <vt:lpstr>Roboto Light</vt:lpstr>
      <vt:lpstr>Symbol</vt:lpstr>
      <vt:lpstr>Wingdings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Tewfik Amri</cp:lastModifiedBy>
  <cp:revision>172</cp:revision>
  <dcterms:created xsi:type="dcterms:W3CDTF">2023-04-29T09:08:00Z</dcterms:created>
  <dcterms:modified xsi:type="dcterms:W3CDTF">2025-10-22T22:15:30Z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