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webextensions/taskpanes.xml" ContentType="application/vnd.ms-office.webextensiontaskpanes+xml"/>
  <Override PartName="/ppt/theme/theme1.xml" ContentType="application/vnd.openxmlformats-officedocument.theme+xml"/>
  <Override PartName="/ppt/notesMasters/notesMaster1.xml" ContentType="application/vnd.openxmlformats-officedocument.presentationml.notesMaster+xml"/>
  <Override PartName="/ppt/webextensions/webextension2.xml" ContentType="application/vnd.ms-office.webextension+xml"/>
  <Override PartName="/ppt/webextensions/webextension1.xml" ContentType="application/vnd.ms-office.webextension+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480" r:id="rId2"/>
    <p:sldId id="271" r:id="rId3"/>
    <p:sldId id="313" r:id="rId4"/>
    <p:sldId id="276" r:id="rId5"/>
    <p:sldId id="526" r:id="rId6"/>
    <p:sldId id="530" r:id="rId7"/>
    <p:sldId id="532" r:id="rId8"/>
    <p:sldId id="537" r:id="rId9"/>
    <p:sldId id="538" r:id="rId10"/>
    <p:sldId id="539" r:id="rId11"/>
    <p:sldId id="542" r:id="rId12"/>
    <p:sldId id="543" r:id="rId13"/>
    <p:sldId id="544" r:id="rId14"/>
    <p:sldId id="545" r:id="rId15"/>
    <p:sldId id="548" r:id="rId16"/>
    <p:sldId id="549" r:id="rId17"/>
    <p:sldId id="547" r:id="rId18"/>
    <p:sldId id="534"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2"/>
            <p14:sldId id="537"/>
            <p14:sldId id="538"/>
            <p14:sldId id="539"/>
            <p14:sldId id="542"/>
            <p14:sldId id="543"/>
            <p14:sldId id="544"/>
            <p14:sldId id="545"/>
            <p14:sldId id="548"/>
            <p14:sldId id="549"/>
            <p14:sldId id="547"/>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sv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التعريفية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079561"/>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وتشتمل على:​</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وصف المقرر.</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أهداف تدريس المادة ونتاجات تعلمها.</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محتويات المقرر.</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النشاطات والاستراتيجيات التدريسية.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3" y="1685495"/>
            <a:ext cx="115797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وصف المقرر</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48436" y="2318270"/>
            <a:ext cx="11285034" cy="3467039"/>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يهدف هذا المساق إلى تناول عددًا من الموضوعات التي تؤهل الدارس لفهم جميع الأمور ذات الصلة بالإعلام الجديد، بداية من النشأة والتطور، وأهم المواقع التي يمكن الاعتماد عليها في مجال العلاقات العامة، إلى جانب التعريف بأحدث تطورات مجال الإعلام والتكنولوجيا الحديثة وكيفية تأثيرها على عمل العلاقات العامة. ويستهدف المقرر كذلك زيادة وعي الدارس بالكيفية التي تستجيب من خلالها العلاقات العامة للتحديات المعاصرة التي تواجه الشركات والمنظمات على المستوى المحلي والدولي. كما يعمل على تطوير مهارات تحليل وتطبيق المفاهيم الرئيسية في المناهج المطروحة في المقرر. بالإضافة إلى ذلك، يتم تشجيع الدارس خلال المقرر على تقديم تطبيقات عملية حول إعداد استراتيجيات النشر، وبناء الحملات الإعلامية بالاعتماد على وسائل الإعلام الجديد. ويتضمّن المقرر أيضًا دراسة حالات وأمثلة حول النجاحات والتحديات الراهنة التي تواجه هذا المجال.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22341" y="649543"/>
            <a:ext cx="6556509"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أهداف تدريس المادة ونتاجات تعلمها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41974"/>
            <a:ext cx="10541000" cy="297459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يتوقع من الطالب بعد الانتهاء من دراسة هذا المساق أن يكون قادراً على تحقيق الأهداف التالية: </a:t>
            </a:r>
          </a:p>
          <a:p>
            <a:pPr marL="342900" indent="-342900" algn="just" rtl="1">
              <a:lnSpc>
                <a:spcPct val="200000"/>
              </a:lnSpc>
              <a:buFont typeface="+mj-lt"/>
              <a:buAutoNum type="arabicPeriod"/>
            </a:pPr>
            <a:r>
              <a:rPr lang="ar-EG" sz="1600" dirty="0">
                <a:latin typeface="Alexandria" pitchFamily="2" charset="-78"/>
                <a:cs typeface="Alexandria" pitchFamily="2" charset="-78"/>
              </a:rPr>
              <a:t>فهم مختلف وسائل الإعلام الجديد التي يمكن توظيفها في مجال العلاقات العامة.</a:t>
            </a:r>
          </a:p>
          <a:p>
            <a:pPr marL="342900" indent="-342900" algn="just" rtl="1">
              <a:lnSpc>
                <a:spcPct val="200000"/>
              </a:lnSpc>
              <a:buFont typeface="+mj-lt"/>
              <a:buAutoNum type="arabicPeriod"/>
            </a:pPr>
            <a:r>
              <a:rPr lang="ar-EG" sz="1600" dirty="0">
                <a:latin typeface="Alexandria" pitchFamily="2" charset="-78"/>
                <a:cs typeface="Alexandria" pitchFamily="2" charset="-78"/>
              </a:rPr>
              <a:t>فهم استراتيجيات النشر المختلفة لكل وسيلة من وسائل الإعلام الجديد.</a:t>
            </a:r>
          </a:p>
          <a:p>
            <a:pPr marL="342900" indent="-342900" algn="just" rtl="1">
              <a:lnSpc>
                <a:spcPct val="200000"/>
              </a:lnSpc>
              <a:buFont typeface="+mj-lt"/>
              <a:buAutoNum type="arabicPeriod"/>
            </a:pPr>
            <a:r>
              <a:rPr lang="ar-EG" sz="1600" dirty="0">
                <a:latin typeface="Alexandria" pitchFamily="2" charset="-78"/>
                <a:cs typeface="Alexandria" pitchFamily="2" charset="-78"/>
              </a:rPr>
              <a:t>توظيف الذكاء الاصطناعي في إنتاج محتوى خاص بالعلاقات العامة.</a:t>
            </a:r>
          </a:p>
          <a:p>
            <a:pPr marL="342900" indent="-342900" algn="just" rtl="1">
              <a:lnSpc>
                <a:spcPct val="200000"/>
              </a:lnSpc>
              <a:buFont typeface="+mj-lt"/>
              <a:buAutoNum type="arabicPeriod"/>
            </a:pPr>
            <a:r>
              <a:rPr lang="ar-EG" sz="1600" dirty="0">
                <a:latin typeface="Alexandria" pitchFamily="2" charset="-78"/>
                <a:cs typeface="Alexandria" pitchFamily="2" charset="-78"/>
              </a:rPr>
              <a:t>إدراك مفهوم إدارة الأزمة والخطوات المتبعة في إدارة الأزمة وأساليب توظيف الإعلام الجديد في إدارة الأزمات.</a:t>
            </a:r>
          </a:p>
          <a:p>
            <a:pPr marL="342900" indent="-342900" algn="just" rtl="1">
              <a:lnSpc>
                <a:spcPct val="200000"/>
              </a:lnSpc>
              <a:buFont typeface="+mj-lt"/>
              <a:buAutoNum type="arabicPeriod"/>
            </a:pPr>
            <a:r>
              <a:rPr lang="ar-EG" sz="1600" dirty="0">
                <a:latin typeface="Alexandria" pitchFamily="2" charset="-78"/>
                <a:cs typeface="Alexandria" pitchFamily="2" charset="-78"/>
              </a:rPr>
              <a:t>القدرة على استخدام مهارات التواصل مع جمهور المؤسسات وتعزيز سمعتها على المستوى المحلي والعالمي.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1" y="649543"/>
            <a:ext cx="6476288"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تابع أهداف تدريس المادة ونتاجات تعلمها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95763"/>
            <a:ext cx="10541000" cy="3959482"/>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6. اكتساب المهارات المطلوبة للتعبير عن رسالة المؤسسة وأهدافها ومنتجاتها، من خلال التعرف على خطط إنتاج محتوى وبناء الحملات الإعلامية.</a:t>
            </a:r>
          </a:p>
          <a:p>
            <a:pPr marL="457200" indent="-401638" algn="just" rtl="1">
              <a:lnSpc>
                <a:spcPct val="200000"/>
              </a:lnSpc>
            </a:pPr>
            <a:r>
              <a:rPr lang="ar-EG" sz="1600" dirty="0">
                <a:latin typeface="Alexandria" pitchFamily="2" charset="-78"/>
                <a:cs typeface="Alexandria" pitchFamily="2" charset="-78"/>
              </a:rPr>
              <a:t>7. اكتشاف الأساليب والإجراءات التي تعتبر فعالة بشكل خاص في إنتاج الوسائط المتعلقة بأعمال ومنتجات المؤسسة. 8. الفهم الشامل لكيفية تصميم الإعلانات وتقنياتها، وذلك لأغراض تسويق المنتجات.</a:t>
            </a:r>
          </a:p>
          <a:p>
            <a:pPr marL="457200" indent="-401638" algn="just" rtl="1">
              <a:lnSpc>
                <a:spcPct val="200000"/>
              </a:lnSpc>
            </a:pPr>
            <a:r>
              <a:rPr lang="ar-EG" sz="1600" dirty="0">
                <a:latin typeface="Alexandria" pitchFamily="2" charset="-78"/>
                <a:cs typeface="Alexandria" pitchFamily="2" charset="-78"/>
              </a:rPr>
              <a:t>9. تطوير قدرات ومهارات واتجاهات الطلبة في التفكير من خلال التحليل والتركيب والاستقراء والاستنتاج، والتطبيق والتقويم والنقد. </a:t>
            </a:r>
          </a:p>
          <a:p>
            <a:pPr marL="457200" indent="-401638" algn="just" rtl="1">
              <a:lnSpc>
                <a:spcPct val="200000"/>
              </a:lnSpc>
            </a:pPr>
            <a:r>
              <a:rPr lang="ar-EG" sz="1600" dirty="0">
                <a:latin typeface="Alexandria" pitchFamily="2" charset="-78"/>
                <a:cs typeface="Alexandria" pitchFamily="2" charset="-78"/>
              </a:rPr>
              <a:t>10. تشجيع الدارسين على تطوير مهاراتهم وقدراتهم واتجاهاتهم في الإبداع بما فيه من الابتكار والتجديد.</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0936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1" y="649543"/>
            <a:ext cx="6476288"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محتويات المقرر</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F9F2A7B-765B-C7F3-58F7-4E01FF5CA87D}"/>
              </a:ext>
            </a:extLst>
          </p:cNvPr>
          <p:cNvPicPr>
            <a:picLocks noChangeAspect="1"/>
          </p:cNvPicPr>
          <p:nvPr/>
        </p:nvPicPr>
        <p:blipFill>
          <a:blip r:embed="rId3"/>
          <a:stretch>
            <a:fillRect/>
          </a:stretch>
        </p:blipFill>
        <p:spPr>
          <a:xfrm>
            <a:off x="4066029" y="1817702"/>
            <a:ext cx="3913971" cy="3913971"/>
          </a:xfrm>
          <a:prstGeom prst="rect">
            <a:avLst/>
          </a:prstGeom>
        </p:spPr>
      </p:pic>
    </p:spTree>
    <p:extLst>
      <p:ext uri="{BB962C8B-B14F-4D97-AF65-F5344CB8AC3E}">
        <p14:creationId xmlns:p14="http://schemas.microsoft.com/office/powerpoint/2010/main" val="4018720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1" y="649543"/>
            <a:ext cx="6476288"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الأولى</a:t>
            </a:r>
          </a:p>
          <a:p>
            <a:pPr algn="ctr" rtl="1"/>
            <a:r>
              <a:rPr lang="ar-EG" sz="2400" b="1" dirty="0">
                <a:latin typeface="Alexandria" pitchFamily="2" charset="-78"/>
                <a:cs typeface="Alexandria" pitchFamily="2" charset="-78"/>
              </a:rPr>
              <a:t>الإعلام الجديد النشأة والتطور</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95763"/>
            <a:ext cx="10541000" cy="4451924"/>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مفهوم 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نبذة عن أدوات الإعلام الجديد التي يمكن توظيفها في مجال العلاقات العامة.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الفرق بين توظيف الإعلام التقليدي والإعلام الجديد في مجال العلاقات العامة.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الجمهور ما بين الإعلام التقليدي والإعلام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الفرق في فلسفة الاستهداف </a:t>
            </a:r>
            <a:r>
              <a:rPr lang="en-US" sz="1600" dirty="0">
                <a:latin typeface="Alexandria" pitchFamily="2" charset="-78"/>
                <a:cs typeface="Alexandria" pitchFamily="2" charset="-78"/>
              </a:rPr>
              <a:t>Tracking </a:t>
            </a:r>
            <a:r>
              <a:rPr lang="ar-EG" sz="1600" dirty="0">
                <a:latin typeface="Alexandria" pitchFamily="2" charset="-78"/>
                <a:cs typeface="Alexandria" pitchFamily="2" charset="-78"/>
              </a:rPr>
              <a:t>بين جوجل </a:t>
            </a:r>
            <a:r>
              <a:rPr lang="ar-EG" sz="1600" dirty="0" err="1">
                <a:latin typeface="Alexandria" pitchFamily="2" charset="-78"/>
                <a:cs typeface="Alexandria" pitchFamily="2" charset="-78"/>
              </a:rPr>
              <a:t>أناليتكس</a:t>
            </a:r>
            <a:r>
              <a:rPr lang="ar-EG" sz="1600" dirty="0">
                <a:latin typeface="Alexandria" pitchFamily="2" charset="-78"/>
                <a:cs typeface="Alexandria" pitchFamily="2" charset="-78"/>
              </a:rPr>
              <a:t> وميكس </a:t>
            </a:r>
            <a:r>
              <a:rPr lang="ar-EG" sz="1600" dirty="0" err="1">
                <a:latin typeface="Alexandria" pitchFamily="2" charset="-78"/>
                <a:cs typeface="Alexandria" pitchFamily="2" charset="-78"/>
              </a:rPr>
              <a:t>بانيل</a:t>
            </a:r>
            <a:r>
              <a:rPr lang="ar-EG" sz="1600" dirty="0">
                <a:latin typeface="Alexandria" pitchFamily="2" charset="-78"/>
                <a:cs typeface="Alexandria" pitchFamily="2" charset="-78"/>
              </a:rPr>
              <a:t> </a:t>
            </a:r>
          </a:p>
          <a:p>
            <a:pPr marL="457200" indent="-401638" algn="just" rtl="1">
              <a:lnSpc>
                <a:spcPct val="200000"/>
              </a:lnSpc>
              <a:buFont typeface="Wingdings" panose="05000000000000000000" pitchFamily="2" charset="2"/>
              <a:buChar char="v"/>
            </a:pPr>
            <a:endParaRPr lang="ar-EG" sz="1600" dirty="0">
              <a:latin typeface="Alexandria" pitchFamily="2" charset="-78"/>
              <a:cs typeface="Alexandria" pitchFamily="2" charset="-78"/>
            </a:endParaRPr>
          </a:p>
          <a:p>
            <a:pPr marL="457200" indent="-401638" algn="just" rtl="1">
              <a:lnSpc>
                <a:spcPct val="200000"/>
              </a:lnSpc>
            </a:pPr>
            <a:endParaRPr lang="ar-EG" sz="1600" dirty="0">
              <a:latin typeface="Alexandria" pitchFamily="2" charset="-78"/>
              <a:cs typeface="Alexandria" pitchFamily="2" charset="-78"/>
            </a:endParaRPr>
          </a:p>
          <a:p>
            <a:pPr marL="457200" indent="-401638"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9FB1CE7-E434-F378-10C3-D788CE02A1C7}"/>
              </a:ext>
            </a:extLst>
          </p:cNvPr>
          <p:cNvPicPr>
            <a:picLocks noChangeAspect="1"/>
          </p:cNvPicPr>
          <p:nvPr/>
        </p:nvPicPr>
        <p:blipFill>
          <a:blip r:embed="rId3"/>
          <a:stretch>
            <a:fillRect/>
          </a:stretch>
        </p:blipFill>
        <p:spPr>
          <a:xfrm>
            <a:off x="617280" y="2015546"/>
            <a:ext cx="3162983" cy="3156959"/>
          </a:xfrm>
          <a:prstGeom prst="rect">
            <a:avLst/>
          </a:prstGeom>
        </p:spPr>
      </p:pic>
    </p:spTree>
    <p:extLst>
      <p:ext uri="{BB962C8B-B14F-4D97-AF65-F5344CB8AC3E}">
        <p14:creationId xmlns:p14="http://schemas.microsoft.com/office/powerpoint/2010/main" val="2780093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1200329"/>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الثانية</a:t>
            </a:r>
          </a:p>
          <a:p>
            <a:pPr algn="ctr" rtl="1"/>
            <a:r>
              <a:rPr lang="ar-EG" sz="2400" b="1" dirty="0">
                <a:latin typeface="Alexandria" pitchFamily="2" charset="-78"/>
                <a:cs typeface="Alexandria" pitchFamily="2" charset="-78"/>
              </a:rPr>
              <a:t>إيجابيات وسلبيات توظيف 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95763"/>
            <a:ext cx="10541000" cy="4451924"/>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الإيجابيات الخاصة بتوظيف الإعلام الجديد في مجال العلاقات العامة.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السلبيات الخاصة بتوظيف الإعلام الجديد في مجال العلاقات العامة.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روبوتات الدردشة عبر 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دليلك الشامل لبناء استراتيجية تسويقية ناجحة باستخدام نموذج سوستاك</a:t>
            </a:r>
            <a:r>
              <a:rPr lang="en-US" sz="1600" dirty="0">
                <a:latin typeface="Alexandria" pitchFamily="2" charset="-78"/>
                <a:cs typeface="Alexandria" pitchFamily="2" charset="-78"/>
              </a:rPr>
              <a:t>SOSTAC) </a:t>
            </a:r>
            <a:r>
              <a:rPr lang="ar-EG" sz="1600" dirty="0">
                <a:latin typeface="Alexandria" pitchFamily="2" charset="-78"/>
                <a:cs typeface="Alexandria" pitchFamily="2" charset="-78"/>
              </a:rPr>
              <a:t>), والتحليل الرباعي </a:t>
            </a:r>
            <a:r>
              <a:rPr lang="ar-EG" sz="1600" dirty="0" err="1">
                <a:latin typeface="Alexandria" pitchFamily="2" charset="-78"/>
                <a:cs typeface="Alexandria" pitchFamily="2" charset="-78"/>
              </a:rPr>
              <a:t>سوات</a:t>
            </a:r>
            <a:r>
              <a:rPr lang="ar-EG" sz="1600" dirty="0">
                <a:latin typeface="Alexandria" pitchFamily="2" charset="-78"/>
                <a:cs typeface="Alexandria" pitchFamily="2" charset="-78"/>
              </a:rPr>
              <a:t>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 وعرض البيع الفريد </a:t>
            </a:r>
            <a:r>
              <a:rPr lang="en-US" sz="1600" dirty="0">
                <a:latin typeface="Alexandria" pitchFamily="2" charset="-78"/>
                <a:cs typeface="Alexandria" pitchFamily="2" charset="-78"/>
              </a:rPr>
              <a:t>USP)</a:t>
            </a:r>
            <a:r>
              <a:rPr lang="ar-EG" sz="1600" dirty="0">
                <a:latin typeface="Alexandria" pitchFamily="2" charset="-78"/>
                <a:cs typeface="Alexandria" pitchFamily="2" charset="-78"/>
              </a:rPr>
              <a:t>)</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457200" indent="-401638" algn="just" rtl="1">
              <a:lnSpc>
                <a:spcPct val="200000"/>
              </a:lnSpc>
            </a:pPr>
            <a:endParaRPr lang="ar-EG" sz="1600" dirty="0">
              <a:latin typeface="Alexandria" pitchFamily="2" charset="-78"/>
              <a:cs typeface="Alexandria" pitchFamily="2" charset="-78"/>
            </a:endParaRPr>
          </a:p>
          <a:p>
            <a:pPr marL="457200" indent="-401638"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5F06F10-FB30-D08C-8413-C6E4246B95CC}"/>
              </a:ext>
            </a:extLst>
          </p:cNvPr>
          <p:cNvPicPr>
            <a:picLocks noChangeAspect="1"/>
          </p:cNvPicPr>
          <p:nvPr/>
        </p:nvPicPr>
        <p:blipFill>
          <a:blip r:embed="rId3"/>
          <a:stretch>
            <a:fillRect/>
          </a:stretch>
        </p:blipFill>
        <p:spPr>
          <a:xfrm>
            <a:off x="1932878" y="1916327"/>
            <a:ext cx="2095856" cy="2095856"/>
          </a:xfrm>
          <a:prstGeom prst="rect">
            <a:avLst/>
          </a:prstGeom>
        </p:spPr>
      </p:pic>
    </p:spTree>
    <p:extLst>
      <p:ext uri="{BB962C8B-B14F-4D97-AF65-F5344CB8AC3E}">
        <p14:creationId xmlns:p14="http://schemas.microsoft.com/office/powerpoint/2010/main" val="139631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الثالثة</a:t>
            </a:r>
          </a:p>
          <a:p>
            <a:pPr algn="ctr" rtl="1"/>
            <a:r>
              <a:rPr lang="ar-EG" sz="2400" b="1" dirty="0">
                <a:latin typeface="Alexandria" pitchFamily="2" charset="-78"/>
                <a:cs typeface="Alexandria" pitchFamily="2" charset="-78"/>
              </a:rPr>
              <a:t> الإعلام الجديد وإدارة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4451924"/>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مفهوم الأزمة، والسمات الأساسية للأزمة.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التفرقة بين مفهوم (الحادث- المشكلة- القضية- الكارثة- الأزمة).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العوامل المؤثرة على فهم طبيعة الأزمة.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دورة حياة الأزمة.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إدارة القضايا ومواجهة الضغوط.</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تخطيط الاتصال ما قبل الأزمة.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الاتصال في مرحلة الأزمة.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الاتصال في مرحلة ما بعد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DE5CD2C-19EE-EC4D-0115-BB761993337D}"/>
              </a:ext>
            </a:extLst>
          </p:cNvPr>
          <p:cNvPicPr>
            <a:picLocks noChangeAspect="1"/>
          </p:cNvPicPr>
          <p:nvPr/>
        </p:nvPicPr>
        <p:blipFill>
          <a:blip r:embed="rId3"/>
          <a:stretch>
            <a:fillRect/>
          </a:stretch>
        </p:blipFill>
        <p:spPr>
          <a:xfrm>
            <a:off x="912782" y="2343006"/>
            <a:ext cx="3348463" cy="3342740"/>
          </a:xfrm>
          <a:prstGeom prst="rect">
            <a:avLst/>
          </a:prstGeom>
        </p:spPr>
      </p:pic>
    </p:spTree>
    <p:extLst>
      <p:ext uri="{BB962C8B-B14F-4D97-AF65-F5344CB8AC3E}">
        <p14:creationId xmlns:p14="http://schemas.microsoft.com/office/powerpoint/2010/main" val="3470921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1200329"/>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الرابعة</a:t>
            </a:r>
          </a:p>
          <a:p>
            <a:pPr algn="ctr" rtl="1"/>
            <a:r>
              <a:rPr lang="ar-EG" sz="2400" b="1" dirty="0">
                <a:latin typeface="Alexandria" pitchFamily="2" charset="-78"/>
                <a:cs typeface="Alexandria" pitchFamily="2" charset="-78"/>
              </a:rPr>
              <a:t>أهمية التحقق من المحتوى قبل النشر وتجنب الشائعات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2974597"/>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مفهوم الشائعة.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خصائص الشائعة المنتشرة عبر وسائل 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تأثير الشائعة على أداء المؤسسات والصورة الذهنية الخاصة بها.</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آليات التصدي للشائعة عبر وسائل 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 وسائل وأدوات التحقق من الشائعات والمعلومات المضللة.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7FA1125-4CC9-0529-DF9D-5817756EC208}"/>
              </a:ext>
            </a:extLst>
          </p:cNvPr>
          <p:cNvPicPr>
            <a:picLocks noChangeAspect="1"/>
          </p:cNvPicPr>
          <p:nvPr/>
        </p:nvPicPr>
        <p:blipFill>
          <a:blip r:embed="rId3"/>
          <a:stretch>
            <a:fillRect/>
          </a:stretch>
        </p:blipFill>
        <p:spPr>
          <a:xfrm>
            <a:off x="815308" y="2275369"/>
            <a:ext cx="3567121" cy="3567121"/>
          </a:xfrm>
          <a:prstGeom prst="rect">
            <a:avLst/>
          </a:prstGeom>
        </p:spPr>
      </p:pic>
    </p:spTree>
    <p:extLst>
      <p:ext uri="{BB962C8B-B14F-4D97-AF65-F5344CB8AC3E}">
        <p14:creationId xmlns:p14="http://schemas.microsoft.com/office/powerpoint/2010/main" val="157709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1200329"/>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الخامسة</a:t>
            </a:r>
          </a:p>
          <a:p>
            <a:pPr algn="ctr" rtl="1"/>
            <a:r>
              <a:rPr lang="ar-EG" sz="2400" b="1" dirty="0">
                <a:latin typeface="Alexandria" pitchFamily="2" charset="-78"/>
                <a:cs typeface="Alexandria" pitchFamily="2" charset="-78"/>
              </a:rPr>
              <a:t> أساليب إنتاج الوسائط المتعلقة بأعمال ومنتجات المؤسسة بالطرق  الحديثة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3467039"/>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مفهوم إنتاج المحتوى.</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ضوابط إنتاج المحتوى والمصادر التي يمكن من خلالها الحصول على أفكار للمحتوى.</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إنتاج المحتوى باستخدام برنامج </a:t>
            </a:r>
            <a:r>
              <a:rPr lang="en-US" sz="1600" dirty="0" err="1">
                <a:latin typeface="Alexandria" pitchFamily="2" charset="-78"/>
                <a:cs typeface="Alexandria" pitchFamily="2" charset="-78"/>
              </a:rPr>
              <a:t>canva</a:t>
            </a:r>
            <a:r>
              <a:rPr lang="en-US" sz="1600" dirty="0">
                <a:latin typeface="Alexandria" pitchFamily="2" charset="-78"/>
                <a:cs typeface="Alexandria" pitchFamily="2" charset="-78"/>
              </a:rPr>
              <a:t>.</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إنتاج المحتوى باستخدام برنامج </a:t>
            </a:r>
            <a:r>
              <a:rPr lang="en-US" sz="1600" dirty="0">
                <a:latin typeface="Alexandria" pitchFamily="2" charset="-78"/>
                <a:cs typeface="Alexandria" pitchFamily="2" charset="-78"/>
              </a:rPr>
              <a:t>flourish.</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إنتاج المحتوى باستخدام برنامج </a:t>
            </a:r>
            <a:r>
              <a:rPr lang="en-US" sz="1600" dirty="0">
                <a:latin typeface="Alexandria" pitchFamily="2" charset="-78"/>
                <a:cs typeface="Alexandria" pitchFamily="2" charset="-78"/>
              </a:rPr>
              <a:t>Render Forest.</a:t>
            </a:r>
          </a:p>
          <a:p>
            <a:pPr marL="457200" indent="-401638" algn="just" rtl="1">
              <a:lnSpc>
                <a:spcPct val="200000"/>
              </a:lnSpc>
              <a:buFont typeface="Wingdings" panose="05000000000000000000" pitchFamily="2" charset="2"/>
              <a:buChar char="v"/>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79F727-D46A-F69E-12C8-B20901252085}"/>
              </a:ext>
            </a:extLst>
          </p:cNvPr>
          <p:cNvPicPr>
            <a:picLocks noChangeAspect="1"/>
          </p:cNvPicPr>
          <p:nvPr/>
        </p:nvPicPr>
        <p:blipFill>
          <a:blip r:embed="rId3"/>
          <a:stretch>
            <a:fillRect/>
          </a:stretch>
        </p:blipFill>
        <p:spPr>
          <a:xfrm>
            <a:off x="990057" y="3107078"/>
            <a:ext cx="2726443" cy="2721601"/>
          </a:xfrm>
          <a:prstGeom prst="rect">
            <a:avLst/>
          </a:prstGeom>
        </p:spPr>
      </p:pic>
    </p:spTree>
    <p:extLst>
      <p:ext uri="{BB962C8B-B14F-4D97-AF65-F5344CB8AC3E}">
        <p14:creationId xmlns:p14="http://schemas.microsoft.com/office/powerpoint/2010/main" val="342389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115835"/>
            <a:ext cx="6476288" cy="1569660"/>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السادسة</a:t>
            </a:r>
          </a:p>
          <a:p>
            <a:pPr algn="ctr" rtl="1"/>
            <a:r>
              <a:rPr lang="ar-EG" sz="2400" b="1" dirty="0">
                <a:latin typeface="Alexandria" pitchFamily="2" charset="-78"/>
                <a:cs typeface="Alexandria" pitchFamily="2" charset="-78"/>
              </a:rPr>
              <a:t> أساليب إنتاج الوسائط المتعلقة بأعمال ومنتجات المؤسسة عبر توظيف تقنيات الذكاء الاصطناعي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4451924"/>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التسويق بالمحتوى القصصي </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مجالات تحقيق دخل سلبي من تصميمات الذكاء الاصطناعي</a:t>
            </a:r>
          </a:p>
          <a:p>
            <a:pPr marL="457200" indent="-401638" algn="just">
              <a:lnSpc>
                <a:spcPct val="200000"/>
              </a:lnSpc>
              <a:buFont typeface="Wingdings" panose="05000000000000000000" pitchFamily="2" charset="2"/>
              <a:buChar char="v"/>
            </a:pPr>
            <a:r>
              <a:rPr lang="en-US" sz="1600" dirty="0">
                <a:latin typeface="Alexandria" pitchFamily="2" charset="-78"/>
                <a:cs typeface="Alexandria" pitchFamily="2" charset="-78"/>
              </a:rPr>
              <a:t>Video editing tools</a:t>
            </a:r>
          </a:p>
          <a:p>
            <a:pPr marL="457200" indent="-401638" algn="just">
              <a:lnSpc>
                <a:spcPct val="200000"/>
              </a:lnSpc>
              <a:buFont typeface="Wingdings" panose="05000000000000000000" pitchFamily="2" charset="2"/>
              <a:buChar char="v"/>
            </a:pPr>
            <a:r>
              <a:rPr lang="en-US" sz="1600" dirty="0">
                <a:latin typeface="Alexandria" pitchFamily="2" charset="-78"/>
                <a:cs typeface="Alexandria" pitchFamily="2" charset="-78"/>
              </a:rPr>
              <a:t>Photos editing tools</a:t>
            </a:r>
          </a:p>
          <a:p>
            <a:pPr marL="457200" indent="-401638" algn="just">
              <a:lnSpc>
                <a:spcPct val="200000"/>
              </a:lnSpc>
              <a:buFont typeface="Wingdings" panose="05000000000000000000" pitchFamily="2" charset="2"/>
              <a:buChar char="v"/>
            </a:pPr>
            <a:r>
              <a:rPr lang="en-US" sz="1600" dirty="0">
                <a:latin typeface="Alexandria" pitchFamily="2" charset="-78"/>
                <a:cs typeface="Alexandria" pitchFamily="2" charset="-78"/>
              </a:rPr>
              <a:t>Marketing tools</a:t>
            </a:r>
          </a:p>
          <a:p>
            <a:pPr marL="457200" indent="-401638" algn="just">
              <a:lnSpc>
                <a:spcPct val="200000"/>
              </a:lnSpc>
              <a:buFont typeface="Wingdings" panose="05000000000000000000" pitchFamily="2" charset="2"/>
              <a:buChar char="v"/>
            </a:pPr>
            <a:r>
              <a:rPr lang="en-US" sz="1600" dirty="0">
                <a:latin typeface="Alexandria" pitchFamily="2" charset="-78"/>
                <a:cs typeface="Alexandria" pitchFamily="2" charset="-78"/>
              </a:rPr>
              <a:t>Audio tools</a:t>
            </a:r>
          </a:p>
          <a:p>
            <a:pPr marL="457200" indent="-401638" algn="just">
              <a:lnSpc>
                <a:spcPct val="200000"/>
              </a:lnSpc>
              <a:buFont typeface="Wingdings" panose="05000000000000000000" pitchFamily="2" charset="2"/>
              <a:buChar char="v"/>
            </a:pPr>
            <a:r>
              <a:rPr lang="en-US" sz="1600" dirty="0">
                <a:latin typeface="Alexandria" pitchFamily="2" charset="-78"/>
                <a:cs typeface="Alexandria" pitchFamily="2" charset="-78"/>
              </a:rPr>
              <a:t>Engines</a:t>
            </a:r>
          </a:p>
          <a:p>
            <a:pPr marL="55562"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5721FDA-9C9C-8774-4767-8EA12A27ACD2}"/>
              </a:ext>
            </a:extLst>
          </p:cNvPr>
          <p:cNvPicPr>
            <a:picLocks noChangeAspect="1"/>
          </p:cNvPicPr>
          <p:nvPr/>
        </p:nvPicPr>
        <p:blipFill>
          <a:blip r:embed="rId3"/>
          <a:stretch>
            <a:fillRect/>
          </a:stretch>
        </p:blipFill>
        <p:spPr>
          <a:xfrm>
            <a:off x="6685536" y="3138501"/>
            <a:ext cx="2579089" cy="2583248"/>
          </a:xfrm>
          <a:prstGeom prst="rect">
            <a:avLst/>
          </a:prstGeom>
        </p:spPr>
      </p:pic>
    </p:spTree>
    <p:extLst>
      <p:ext uri="{BB962C8B-B14F-4D97-AF65-F5344CB8AC3E}">
        <p14:creationId xmlns:p14="http://schemas.microsoft.com/office/powerpoint/2010/main" val="2836401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1200329"/>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السابعة</a:t>
            </a:r>
          </a:p>
          <a:p>
            <a:pPr algn="ctr" rtl="1"/>
            <a:r>
              <a:rPr lang="ar-EG" sz="2400" b="1" dirty="0">
                <a:latin typeface="Alexandria" pitchFamily="2" charset="-78"/>
                <a:cs typeface="Alexandria" pitchFamily="2" charset="-78"/>
              </a:rPr>
              <a:t> كيفية تصميم الإعلانات وتقنياتها في مجال تسويق المنتجات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3959482"/>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مفهوم الإعلان.</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الابتكار في الإعلان.</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عناصر التصميم.</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استراتيجية </a:t>
            </a:r>
            <a:r>
              <a:rPr lang="ar-EG" sz="1600" dirty="0" err="1">
                <a:latin typeface="Alexandria" pitchFamily="2" charset="-78"/>
                <a:cs typeface="Alexandria" pitchFamily="2" charset="-78"/>
              </a:rPr>
              <a:t>اسكامبر</a:t>
            </a:r>
            <a:r>
              <a:rPr lang="ar-EG" sz="1600" dirty="0">
                <a:latin typeface="Alexandria" pitchFamily="2" charset="-78"/>
                <a:cs typeface="Alexandria" pitchFamily="2" charset="-78"/>
              </a:rPr>
              <a:t> في تصميم الإعلانات.</a:t>
            </a:r>
          </a:p>
          <a:p>
            <a:pPr marL="457200" indent="-401638" algn="just" rtl="1">
              <a:lnSpc>
                <a:spcPct val="200000"/>
              </a:lnSpc>
              <a:buFont typeface="Wingdings" panose="05000000000000000000" pitchFamily="2" charset="2"/>
              <a:buChar char="v"/>
            </a:pPr>
            <a:r>
              <a:rPr lang="ar-EG" sz="1600">
                <a:latin typeface="Alexandria" pitchFamily="2" charset="-78"/>
                <a:cs typeface="Alexandria" pitchFamily="2" charset="-78"/>
              </a:rPr>
              <a:t>الأدوات </a:t>
            </a:r>
            <a:r>
              <a:rPr lang="ar-EG" sz="1600" dirty="0">
                <a:latin typeface="Alexandria" pitchFamily="2" charset="-78"/>
                <a:cs typeface="Alexandria" pitchFamily="2" charset="-78"/>
              </a:rPr>
              <a:t>التي يمكن توظيفها في إنتاج الإعلانات.</a:t>
            </a:r>
          </a:p>
          <a:p>
            <a:pPr marL="457200" indent="-401638" algn="just" rtl="1">
              <a:lnSpc>
                <a:spcPct val="200000"/>
              </a:lnSpc>
              <a:buFont typeface="Wingdings" panose="05000000000000000000" pitchFamily="2" charset="2"/>
              <a:buChar char="v"/>
            </a:pPr>
            <a:endParaRPr lang="ar-EG" sz="1600" dirty="0">
              <a:latin typeface="Alexandria" pitchFamily="2" charset="-78"/>
              <a:cs typeface="Alexandria" pitchFamily="2" charset="-78"/>
            </a:endParaRPr>
          </a:p>
          <a:p>
            <a:pPr marL="457200" indent="-401638" algn="just">
              <a:lnSpc>
                <a:spcPct val="200000"/>
              </a:lnSpc>
              <a:buFont typeface="Wingdings" panose="05000000000000000000" pitchFamily="2" charset="2"/>
              <a:buChar char="v"/>
            </a:pPr>
            <a:r>
              <a:rPr lang="en-US" sz="1600" dirty="0">
                <a:latin typeface="Alexandria" pitchFamily="2" charset="-78"/>
                <a:cs typeface="Alexandria" pitchFamily="2" charset="-78"/>
              </a:rPr>
              <a:t>Script Editing Tools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CC13501-6281-D149-E523-0636497C2AF5}"/>
              </a:ext>
            </a:extLst>
          </p:cNvPr>
          <p:cNvPicPr>
            <a:picLocks noChangeAspect="1"/>
          </p:cNvPicPr>
          <p:nvPr/>
        </p:nvPicPr>
        <p:blipFill>
          <a:blip r:embed="rId3"/>
          <a:stretch>
            <a:fillRect/>
          </a:stretch>
        </p:blipFill>
        <p:spPr>
          <a:xfrm>
            <a:off x="2618636" y="1977659"/>
            <a:ext cx="3071817" cy="3067359"/>
          </a:xfrm>
          <a:prstGeom prst="rect">
            <a:avLst/>
          </a:prstGeom>
        </p:spPr>
      </p:pic>
    </p:spTree>
    <p:extLst>
      <p:ext uri="{BB962C8B-B14F-4D97-AF65-F5344CB8AC3E}">
        <p14:creationId xmlns:p14="http://schemas.microsoft.com/office/powerpoint/2010/main" val="2708636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1200329"/>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الثامنة</a:t>
            </a:r>
          </a:p>
          <a:p>
            <a:pPr algn="ctr" rtl="1"/>
            <a:r>
              <a:rPr lang="ar-EG" sz="2400" b="1" dirty="0">
                <a:latin typeface="Alexandria" pitchFamily="2" charset="-78"/>
                <a:cs typeface="Alexandria" pitchFamily="2" charset="-78"/>
              </a:rPr>
              <a:t>خطوات تصميم حملات إقناعية بالاعتماد على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3959482"/>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أهمية الحملات الإعلامية، وأنواعها.</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خصائص الرسائل الإقناعية. </a:t>
            </a:r>
            <a:r>
              <a:rPr lang="ar-EG" sz="1600" dirty="0" err="1">
                <a:latin typeface="Alexandria" pitchFamily="2" charset="-78"/>
                <a:cs typeface="Alexandria" pitchFamily="2" charset="-78"/>
              </a:rPr>
              <a:t>والاستمالات</a:t>
            </a:r>
            <a:r>
              <a:rPr lang="ar-EG" sz="1600" dirty="0">
                <a:latin typeface="Alexandria" pitchFamily="2" charset="-78"/>
                <a:cs typeface="Alexandria" pitchFamily="2" charset="-78"/>
              </a:rPr>
              <a:t> التي يجب أن تتوفر في بناء الحملات الإقناعية. </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الخطوات الإجرائية لحملات التوعية الإعلامية.</a:t>
            </a:r>
          </a:p>
          <a:p>
            <a:pPr marL="1025525" indent="55563" algn="just" rtl="1">
              <a:lnSpc>
                <a:spcPct val="200000"/>
              </a:lnSpc>
            </a:pPr>
            <a:r>
              <a:rPr lang="ar-EG" sz="1600" dirty="0">
                <a:latin typeface="Alexandria" pitchFamily="2" charset="-78"/>
                <a:cs typeface="Alexandria" pitchFamily="2" charset="-78"/>
              </a:rPr>
              <a:t>الخطوة الأولى: تحديد المشكلة.</a:t>
            </a:r>
          </a:p>
          <a:p>
            <a:pPr marL="1025525" indent="55563" algn="just" rtl="1">
              <a:lnSpc>
                <a:spcPct val="200000"/>
              </a:lnSpc>
            </a:pPr>
            <a:r>
              <a:rPr lang="ar-EG" sz="1600" dirty="0">
                <a:latin typeface="Alexandria" pitchFamily="2" charset="-78"/>
                <a:cs typeface="Alexandria" pitchFamily="2" charset="-78"/>
              </a:rPr>
              <a:t>الخطوة الثانية: تحديد الأهداف والاستراتيجيات.</a:t>
            </a:r>
          </a:p>
          <a:p>
            <a:pPr marL="1025525" indent="55563" algn="just" rtl="1">
              <a:lnSpc>
                <a:spcPct val="200000"/>
              </a:lnSpc>
            </a:pPr>
            <a:r>
              <a:rPr lang="ar-EG" sz="1600" dirty="0">
                <a:latin typeface="Alexandria" pitchFamily="2" charset="-78"/>
                <a:cs typeface="Alexandria" pitchFamily="2" charset="-78"/>
              </a:rPr>
              <a:t>الخطوة الثالثة: تحديد الجمهور المستهدف (تجزئة الجمهور).</a:t>
            </a:r>
          </a:p>
          <a:p>
            <a:pPr marL="1025525" indent="55563" algn="just" rtl="1">
              <a:lnSpc>
                <a:spcPct val="200000"/>
              </a:lnSpc>
            </a:pPr>
            <a:r>
              <a:rPr lang="ar-EG" sz="1600" dirty="0">
                <a:latin typeface="Alexandria" pitchFamily="2" charset="-78"/>
                <a:cs typeface="Alexandria" pitchFamily="2" charset="-78"/>
              </a:rPr>
              <a:t>الخطوة الرابعة: تحديد العوامل الأخرى المحيطة.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9C072FB-828D-0290-4DDA-D8D98C8D930E}"/>
              </a:ext>
            </a:extLst>
          </p:cNvPr>
          <p:cNvPicPr>
            <a:picLocks noChangeAspect="1"/>
          </p:cNvPicPr>
          <p:nvPr/>
        </p:nvPicPr>
        <p:blipFill>
          <a:blip r:embed="rId3"/>
          <a:stretch>
            <a:fillRect/>
          </a:stretch>
        </p:blipFill>
        <p:spPr>
          <a:xfrm>
            <a:off x="917222" y="3102905"/>
            <a:ext cx="2835507" cy="2835507"/>
          </a:xfrm>
          <a:prstGeom prst="rect">
            <a:avLst/>
          </a:prstGeom>
        </p:spPr>
      </p:pic>
    </p:spTree>
    <p:extLst>
      <p:ext uri="{BB962C8B-B14F-4D97-AF65-F5344CB8AC3E}">
        <p14:creationId xmlns:p14="http://schemas.microsoft.com/office/powerpoint/2010/main" val="1030192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1200329"/>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التاسعة</a:t>
            </a:r>
          </a:p>
          <a:p>
            <a:pPr algn="ctr" rtl="1"/>
            <a:r>
              <a:rPr lang="ar-EG" sz="2400" b="1" dirty="0">
                <a:latin typeface="Alexandria" pitchFamily="2" charset="-78"/>
                <a:cs typeface="Alexandria" pitchFamily="2" charset="-78"/>
              </a:rPr>
              <a:t> تابع خطوات تصميم حملات إقناعية بالاعتماد على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2974597"/>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الخطوة الخامسة: تحديد الوسائل والقنوات الاتصالية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الخطوة السادسة: تحديد الرسائل</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الخطوة السابعة: تحديد الميزانية وكيفية الحصول عليها </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الخطوة الثامنة: الجدولة والإدارة والتنفيذ </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الخطوة التاسعة: التقييم (تقييم الأهداف- تقييم البرامج والأنشطة- تقييم الجانب الإعلامي- تقييم الإعلانات).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89C785C-7D53-0C64-EE10-954083DF5FD7}"/>
              </a:ext>
            </a:extLst>
          </p:cNvPr>
          <p:cNvPicPr>
            <a:picLocks noChangeAspect="1"/>
          </p:cNvPicPr>
          <p:nvPr/>
        </p:nvPicPr>
        <p:blipFill>
          <a:blip r:embed="rId3"/>
          <a:stretch>
            <a:fillRect/>
          </a:stretch>
        </p:blipFill>
        <p:spPr>
          <a:xfrm>
            <a:off x="2452278" y="1781057"/>
            <a:ext cx="2359954" cy="2356504"/>
          </a:xfrm>
          <a:prstGeom prst="rect">
            <a:avLst/>
          </a:prstGeom>
        </p:spPr>
      </p:pic>
    </p:spTree>
    <p:extLst>
      <p:ext uri="{BB962C8B-B14F-4D97-AF65-F5344CB8AC3E}">
        <p14:creationId xmlns:p14="http://schemas.microsoft.com/office/powerpoint/2010/main" val="2796686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57856" y="375809"/>
            <a:ext cx="6476288"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المحاضرة العاشرة</a:t>
            </a:r>
          </a:p>
          <a:p>
            <a:pPr algn="ctr" rtl="1"/>
            <a:r>
              <a:rPr lang="ar-EG" sz="2400" b="1" dirty="0">
                <a:latin typeface="Alexandria" pitchFamily="2" charset="-78"/>
                <a:cs typeface="Alexandria" pitchFamily="2" charset="-78"/>
              </a:rPr>
              <a:t> الأخلاقيات المهنية للعلاقات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01121"/>
            <a:ext cx="10541000" cy="2974597"/>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نتناول في هذه المحاضرة:</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الأخلاقيات المهنية في العلاقات العامة والإعلام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الشفافية والمصداقية في الإعلام الجديد.</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حقوق الملكية الفكرية والمحتوى الرقمي.</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أخلاقيات الخصوصية والأمان الرقمي.</a:t>
            </a:r>
          </a:p>
          <a:p>
            <a:pPr marL="457200" indent="-401638" algn="just" rtl="1">
              <a:lnSpc>
                <a:spcPct val="200000"/>
              </a:lnSpc>
              <a:buFont typeface="Wingdings" panose="05000000000000000000" pitchFamily="2" charset="2"/>
              <a:buChar char="v"/>
            </a:pPr>
            <a:r>
              <a:rPr lang="ar-EG" sz="1600" dirty="0">
                <a:latin typeface="Alexandria" pitchFamily="2" charset="-78"/>
                <a:cs typeface="Alexandria" pitchFamily="2" charset="-78"/>
              </a:rPr>
              <a:t>التحديات الأخلاقية في التسويق الرقمي</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2EEB66F-3117-D0D0-025A-490E601E51DF}"/>
              </a:ext>
            </a:extLst>
          </p:cNvPr>
          <p:cNvPicPr>
            <a:picLocks noChangeAspect="1"/>
          </p:cNvPicPr>
          <p:nvPr/>
        </p:nvPicPr>
        <p:blipFill>
          <a:blip r:embed="rId3"/>
          <a:stretch>
            <a:fillRect/>
          </a:stretch>
        </p:blipFill>
        <p:spPr>
          <a:xfrm>
            <a:off x="1401144" y="2388519"/>
            <a:ext cx="3326973" cy="3326973"/>
          </a:xfrm>
          <a:prstGeom prst="rect">
            <a:avLst/>
          </a:prstGeom>
        </p:spPr>
      </p:pic>
    </p:spTree>
    <p:extLst>
      <p:ext uri="{BB962C8B-B14F-4D97-AF65-F5344CB8AC3E}">
        <p14:creationId xmlns:p14="http://schemas.microsoft.com/office/powerpoint/2010/main" val="2626364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1" y="649543"/>
            <a:ext cx="6476288"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النشاطات والاستراتيجيات التدريسية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95763"/>
            <a:ext cx="10541000" cy="1989712"/>
          </a:xfrm>
          <a:prstGeom prst="rect">
            <a:avLst/>
          </a:prstGeom>
          <a:noFill/>
        </p:spPr>
        <p:txBody>
          <a:bodyPr wrap="square" rtlCol="0">
            <a:spAutoFit/>
          </a:bodyPr>
          <a:lstStyle/>
          <a:p>
            <a:pPr marL="457200" indent="-401638" algn="just" rtl="1">
              <a:lnSpc>
                <a:spcPct val="200000"/>
              </a:lnSpc>
            </a:pPr>
            <a:r>
              <a:rPr lang="ar-EG" sz="1600" dirty="0">
                <a:latin typeface="Alexandria" pitchFamily="2" charset="-78"/>
                <a:cs typeface="Alexandria" pitchFamily="2" charset="-78"/>
              </a:rPr>
              <a:t>يتم تحقيق نتاجات التعلم المستهدفة من خلال النشاطات والاستراتيجيات التدريسية التالية:</a:t>
            </a:r>
          </a:p>
          <a:p>
            <a:pPr marL="457200" indent="-401638" algn="just" rtl="1">
              <a:lnSpc>
                <a:spcPct val="200000"/>
              </a:lnSpc>
            </a:pPr>
            <a:r>
              <a:rPr lang="ar-EG" sz="1600" dirty="0">
                <a:latin typeface="Alexandria" pitchFamily="2" charset="-78"/>
                <a:cs typeface="Alexandria" pitchFamily="2" charset="-78"/>
              </a:rPr>
              <a:t>المحاضرات. </a:t>
            </a:r>
          </a:p>
          <a:p>
            <a:pPr marL="457200" indent="-401638" algn="just" rtl="1">
              <a:lnSpc>
                <a:spcPct val="200000"/>
              </a:lnSpc>
            </a:pPr>
            <a:r>
              <a:rPr lang="ar-EG" sz="1600" dirty="0">
                <a:latin typeface="Alexandria" pitchFamily="2" charset="-78"/>
                <a:cs typeface="Alexandria" pitchFamily="2" charset="-78"/>
              </a:rPr>
              <a:t>اختبارات قصيرة. </a:t>
            </a:r>
          </a:p>
          <a:p>
            <a:pPr marL="457200" indent="-401638" algn="just" rtl="1">
              <a:lnSpc>
                <a:spcPct val="200000"/>
              </a:lnSpc>
            </a:pPr>
            <a:r>
              <a:rPr lang="ar-EG" sz="1600" dirty="0">
                <a:latin typeface="Alexandria" pitchFamily="2" charset="-78"/>
                <a:cs typeface="Alexandria" pitchFamily="2" charset="-78"/>
              </a:rPr>
              <a:t>الامتحان النهائي.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5813624-CA99-2F2B-3AE3-C5EA600E78C7}"/>
              </a:ext>
            </a:extLst>
          </p:cNvPr>
          <p:cNvPicPr>
            <a:picLocks noChangeAspect="1"/>
          </p:cNvPicPr>
          <p:nvPr/>
        </p:nvPicPr>
        <p:blipFill>
          <a:blip r:embed="rId3"/>
          <a:stretch>
            <a:fillRect/>
          </a:stretch>
        </p:blipFill>
        <p:spPr>
          <a:xfrm>
            <a:off x="4772590" y="2990619"/>
            <a:ext cx="3048264" cy="3054361"/>
          </a:xfrm>
          <a:prstGeom prst="rect">
            <a:avLst/>
          </a:prstGeom>
        </p:spPr>
      </p:pic>
    </p:spTree>
    <p:extLst>
      <p:ext uri="{BB962C8B-B14F-4D97-AF65-F5344CB8AC3E}">
        <p14:creationId xmlns:p14="http://schemas.microsoft.com/office/powerpoint/2010/main" val="2911072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55B39F0-0340-4E1E-A7C9-E8A45AC19236}"/>
</file>

<file path=customXml/itemProps2.xml><?xml version="1.0" encoding="utf-8"?>
<ds:datastoreItem xmlns:ds="http://schemas.openxmlformats.org/officeDocument/2006/customXml" ds:itemID="{276C4FD3-0F2D-4219-8DBB-B4157A3D345D}"/>
</file>

<file path=customXml/itemProps3.xml><?xml version="1.0" encoding="utf-8"?>
<ds:datastoreItem xmlns:ds="http://schemas.openxmlformats.org/officeDocument/2006/customXml" ds:itemID="{8FB7A64B-55C3-4E76-8535-58686F1E0DB9}"/>
</file>

<file path=docProps/app.xml><?xml version="1.0" encoding="utf-8"?>
<Properties xmlns="http://schemas.openxmlformats.org/officeDocument/2006/extended-properties" xmlns:vt="http://schemas.openxmlformats.org/officeDocument/2006/docPropsVTypes">
  <Template/>
  <TotalTime>824</TotalTime>
  <Words>1085</Words>
  <Application>Microsoft Office PowerPoint</Application>
  <PresentationFormat>Widescreen</PresentationFormat>
  <Paragraphs>175</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47</cp:revision>
  <dcterms:created xsi:type="dcterms:W3CDTF">2023-04-29T09:08:00Z</dcterms:created>
  <dcterms:modified xsi:type="dcterms:W3CDTF">2024-09-21T14:37:15Z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