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diagrams/data2.xml" ContentType="application/vnd.openxmlformats-officedocument.drawingml.diagramData+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colors2.xml" ContentType="application/vnd.openxmlformats-officedocument.drawingml.diagramColors+xml"/>
  <Override PartName="/ppt/diagrams/layout2.xml" ContentType="application/vnd.openxmlformats-officedocument.drawingml.diagramLayout+xml"/>
  <Override PartName="/ppt/diagrams/drawing2.xml" ContentType="application/vnd.ms-office.drawingml.diagramDrawing+xml"/>
  <Override PartName="/ppt/diagrams/quickStyle2.xml" ContentType="application/vnd.openxmlformats-officedocument.drawingml.diagramStyl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4"/>
  </p:notesMasterIdLst>
  <p:sldIdLst>
    <p:sldId id="515" r:id="rId2"/>
    <p:sldId id="653" r:id="rId3"/>
    <p:sldId id="507" r:id="rId4"/>
    <p:sldId id="256" r:id="rId5"/>
    <p:sldId id="755" r:id="rId6"/>
    <p:sldId id="697" r:id="rId7"/>
    <p:sldId id="757" r:id="rId8"/>
    <p:sldId id="758" r:id="rId9"/>
    <p:sldId id="723" r:id="rId10"/>
    <p:sldId id="728" r:id="rId11"/>
    <p:sldId id="732" r:id="rId12"/>
    <p:sldId id="765" r:id="rId13"/>
    <p:sldId id="727" r:id="rId14"/>
    <p:sldId id="766" r:id="rId15"/>
    <p:sldId id="754" r:id="rId16"/>
    <p:sldId id="767" r:id="rId17"/>
    <p:sldId id="747" r:id="rId18"/>
    <p:sldId id="768" r:id="rId19"/>
    <p:sldId id="769" r:id="rId20"/>
    <p:sldId id="729" r:id="rId21"/>
    <p:sldId id="742" r:id="rId22"/>
    <p:sldId id="735" r:id="rId23"/>
    <p:sldId id="752" r:id="rId24"/>
    <p:sldId id="737" r:id="rId25"/>
    <p:sldId id="764" r:id="rId26"/>
    <p:sldId id="736" r:id="rId27"/>
    <p:sldId id="759" r:id="rId28"/>
    <p:sldId id="734" r:id="rId29"/>
    <p:sldId id="762" r:id="rId30"/>
    <p:sldId id="761" r:id="rId31"/>
    <p:sldId id="655" r:id="rId32"/>
    <p:sldId id="654" r:id="rId33"/>
  </p:sldIdLst>
  <p:sldSz cx="12192000" cy="6858000"/>
  <p:notesSz cx="6858000" cy="9144000"/>
  <p:defaultTextStyle>
    <a:defPPr>
      <a:defRPr lang="ar-J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502" autoAdjust="0"/>
    <p:restoredTop sz="94660"/>
  </p:normalViewPr>
  <p:slideViewPr>
    <p:cSldViewPr snapToGrid="0">
      <p:cViewPr varScale="1">
        <p:scale>
          <a:sx n="60" d="100"/>
          <a:sy n="60" d="100"/>
        </p:scale>
        <p:origin x="1044" y="52"/>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ustomXml" Target="../customXml/item1.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40"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180BF83-8B21-4B86-AE1D-A9A91E9F63E9}" type="doc">
      <dgm:prSet loTypeId="urn:microsoft.com/office/officeart/2009/layout/CircleArrowProcess" loCatId="process" qsTypeId="urn:microsoft.com/office/officeart/2005/8/quickstyle/simple3" qsCatId="simple" csTypeId="urn:microsoft.com/office/officeart/2005/8/colors/colorful1" csCatId="colorful" phldr="1"/>
      <dgm:spPr/>
      <dgm:t>
        <a:bodyPr/>
        <a:lstStyle/>
        <a:p>
          <a:endParaRPr lang="en-US"/>
        </a:p>
      </dgm:t>
    </dgm:pt>
    <dgm:pt modelId="{49B39920-B300-4DE2-97AE-4B6AB49BDBCE}">
      <dgm:prSet phldrT="[Text]" custT="1"/>
      <dgm:spPr/>
      <dgm:t>
        <a:bodyPr/>
        <a:lstStyle/>
        <a:p>
          <a:r>
            <a:rPr lang="ar-AE" sz="1400" b="1" i="0" dirty="0">
              <a:effectLst/>
              <a:latin typeface="Alexandria" pitchFamily="2" charset="-78"/>
              <a:cs typeface="Alexandria" pitchFamily="2" charset="-78"/>
            </a:rPr>
            <a:t>الاستدامة</a:t>
          </a:r>
          <a:endParaRPr lang="en-US" sz="1400" b="1" dirty="0">
            <a:latin typeface="Alexandria" pitchFamily="2" charset="-78"/>
            <a:cs typeface="Alexandria" pitchFamily="2" charset="-78"/>
          </a:endParaRPr>
        </a:p>
      </dgm:t>
    </dgm:pt>
    <dgm:pt modelId="{813F9561-9816-4867-BF7D-00CE870570D0}" type="parTrans" cxnId="{21605478-9F0A-40AA-8C0A-EBEF639C7EA8}">
      <dgm:prSet/>
      <dgm:spPr/>
      <dgm:t>
        <a:bodyPr/>
        <a:lstStyle/>
        <a:p>
          <a:endParaRPr lang="en-US" sz="1400">
            <a:latin typeface="Alexandria" pitchFamily="2" charset="-78"/>
            <a:cs typeface="Alexandria" pitchFamily="2" charset="-78"/>
          </a:endParaRPr>
        </a:p>
      </dgm:t>
    </dgm:pt>
    <dgm:pt modelId="{1622A517-2BDE-4A97-B7D2-79F7AE2A476E}" type="sibTrans" cxnId="{21605478-9F0A-40AA-8C0A-EBEF639C7EA8}">
      <dgm:prSet/>
      <dgm:spPr/>
      <dgm:t>
        <a:bodyPr/>
        <a:lstStyle/>
        <a:p>
          <a:endParaRPr lang="en-US" sz="1400">
            <a:latin typeface="Alexandria" pitchFamily="2" charset="-78"/>
            <a:cs typeface="Alexandria" pitchFamily="2" charset="-78"/>
          </a:endParaRPr>
        </a:p>
      </dgm:t>
    </dgm:pt>
    <dgm:pt modelId="{8641F3A2-7C2A-4530-8CC7-1914BD9CE855}">
      <dgm:prSet phldrT="[Text]" custT="1"/>
      <dgm:spPr/>
      <dgm:t>
        <a:bodyPr/>
        <a:lstStyle/>
        <a:p>
          <a:r>
            <a:rPr lang="ar-AE" sz="1400" b="1" i="0" dirty="0">
              <a:effectLst/>
              <a:latin typeface="Alexandria" pitchFamily="2" charset="-78"/>
              <a:cs typeface="Alexandria" pitchFamily="2" charset="-78"/>
            </a:rPr>
            <a:t>الانسجام</a:t>
          </a:r>
          <a:endParaRPr lang="en-US" sz="1400" b="1" dirty="0">
            <a:latin typeface="Alexandria" pitchFamily="2" charset="-78"/>
            <a:cs typeface="Alexandria" pitchFamily="2" charset="-78"/>
          </a:endParaRPr>
        </a:p>
      </dgm:t>
    </dgm:pt>
    <dgm:pt modelId="{4FD28F37-EFAE-4AFE-819B-3646C41C5144}" type="parTrans" cxnId="{9640A15F-E4DA-4F98-A4D5-E9A352E477C5}">
      <dgm:prSet/>
      <dgm:spPr/>
      <dgm:t>
        <a:bodyPr/>
        <a:lstStyle/>
        <a:p>
          <a:endParaRPr lang="en-US" sz="1400">
            <a:latin typeface="Alexandria" pitchFamily="2" charset="-78"/>
            <a:cs typeface="Alexandria" pitchFamily="2" charset="-78"/>
          </a:endParaRPr>
        </a:p>
      </dgm:t>
    </dgm:pt>
    <dgm:pt modelId="{D79E306A-E6CF-434A-BA6C-957E464A1631}" type="sibTrans" cxnId="{9640A15F-E4DA-4F98-A4D5-E9A352E477C5}">
      <dgm:prSet/>
      <dgm:spPr/>
      <dgm:t>
        <a:bodyPr/>
        <a:lstStyle/>
        <a:p>
          <a:endParaRPr lang="en-US" sz="1400">
            <a:latin typeface="Alexandria" pitchFamily="2" charset="-78"/>
            <a:cs typeface="Alexandria" pitchFamily="2" charset="-78"/>
          </a:endParaRPr>
        </a:p>
      </dgm:t>
    </dgm:pt>
    <dgm:pt modelId="{C8C4BC7A-27CC-406E-8CCE-FA9B547216D3}">
      <dgm:prSet phldrT="[Text]" custT="1"/>
      <dgm:spPr/>
      <dgm:t>
        <a:bodyPr/>
        <a:lstStyle/>
        <a:p>
          <a:r>
            <a:rPr lang="ar-JO" sz="1400" b="1" dirty="0">
              <a:latin typeface="Alexandria" pitchFamily="2" charset="-78"/>
              <a:cs typeface="Alexandria" pitchFamily="2" charset="-78"/>
            </a:rPr>
            <a:t>القدرة على الاستغلال</a:t>
          </a:r>
        </a:p>
      </dgm:t>
    </dgm:pt>
    <dgm:pt modelId="{7C34364C-B271-4F1A-90CC-B6CAB0B9C135}" type="parTrans" cxnId="{2BAB7D1F-6CC5-4CD7-8AA8-32428FFBB31E}">
      <dgm:prSet/>
      <dgm:spPr/>
      <dgm:t>
        <a:bodyPr/>
        <a:lstStyle/>
        <a:p>
          <a:endParaRPr lang="en-US" sz="1400">
            <a:latin typeface="Alexandria" pitchFamily="2" charset="-78"/>
            <a:cs typeface="Alexandria" pitchFamily="2" charset="-78"/>
          </a:endParaRPr>
        </a:p>
      </dgm:t>
    </dgm:pt>
    <dgm:pt modelId="{6FB6EC45-4CFF-4790-8618-F8E4FE358427}" type="sibTrans" cxnId="{2BAB7D1F-6CC5-4CD7-8AA8-32428FFBB31E}">
      <dgm:prSet/>
      <dgm:spPr/>
      <dgm:t>
        <a:bodyPr/>
        <a:lstStyle/>
        <a:p>
          <a:endParaRPr lang="en-US" sz="1400">
            <a:latin typeface="Alexandria" pitchFamily="2" charset="-78"/>
            <a:cs typeface="Alexandria" pitchFamily="2" charset="-78"/>
          </a:endParaRPr>
        </a:p>
      </dgm:t>
    </dgm:pt>
    <dgm:pt modelId="{733EEEAC-A30B-4081-9CCB-B3B7B6DAF129}">
      <dgm:prSet phldrT="[Text]" custT="1"/>
      <dgm:spPr/>
      <dgm:t>
        <a:bodyPr/>
        <a:lstStyle/>
        <a:p>
          <a:r>
            <a:rPr lang="ar-JO" sz="1400" b="1" dirty="0">
              <a:latin typeface="Alexandria" pitchFamily="2" charset="-78"/>
              <a:cs typeface="Alexandria" pitchFamily="2" charset="-78"/>
            </a:rPr>
            <a:t>تحقق التفوق</a:t>
          </a:r>
        </a:p>
      </dgm:t>
    </dgm:pt>
    <dgm:pt modelId="{4B1FB6E5-EAB6-4CCD-B550-8D4ED50059CC}" type="parTrans" cxnId="{EBA7F470-4135-4052-B7EE-D88F48721A8D}">
      <dgm:prSet/>
      <dgm:spPr/>
      <dgm:t>
        <a:bodyPr/>
        <a:lstStyle/>
        <a:p>
          <a:pPr rtl="1"/>
          <a:endParaRPr lang="ar-JO" sz="1400">
            <a:latin typeface="Alexandria" pitchFamily="2" charset="-78"/>
            <a:cs typeface="Alexandria" pitchFamily="2" charset="-78"/>
          </a:endParaRPr>
        </a:p>
      </dgm:t>
    </dgm:pt>
    <dgm:pt modelId="{61D1CFCF-CA19-4DED-B61C-FE4B7E218908}" type="sibTrans" cxnId="{EBA7F470-4135-4052-B7EE-D88F48721A8D}">
      <dgm:prSet/>
      <dgm:spPr/>
      <dgm:t>
        <a:bodyPr/>
        <a:lstStyle/>
        <a:p>
          <a:pPr rtl="1"/>
          <a:endParaRPr lang="ar-JO" sz="1400">
            <a:latin typeface="Alexandria" pitchFamily="2" charset="-78"/>
            <a:cs typeface="Alexandria" pitchFamily="2" charset="-78"/>
          </a:endParaRPr>
        </a:p>
      </dgm:t>
    </dgm:pt>
    <dgm:pt modelId="{AA4B0221-90F1-4D7D-AB95-BEF33468FE51}">
      <dgm:prSet phldrT="[Text]" custT="1"/>
      <dgm:spPr/>
      <dgm:t>
        <a:bodyPr/>
        <a:lstStyle/>
        <a:p>
          <a:r>
            <a:rPr lang="ar-JO" sz="1400" b="1" dirty="0">
              <a:latin typeface="Alexandria" pitchFamily="2" charset="-78"/>
              <a:cs typeface="Alexandria" pitchFamily="2" charset="-78"/>
            </a:rPr>
            <a:t>تحقق قيمة</a:t>
          </a:r>
        </a:p>
      </dgm:t>
    </dgm:pt>
    <dgm:pt modelId="{AC9A41A7-D918-4B44-AD5E-7A2E10D0351C}" type="parTrans" cxnId="{AED9244E-81C5-4DB3-9874-F6FD67E3B372}">
      <dgm:prSet/>
      <dgm:spPr/>
      <dgm:t>
        <a:bodyPr/>
        <a:lstStyle/>
        <a:p>
          <a:pPr rtl="1"/>
          <a:endParaRPr lang="ar-JO" sz="1400">
            <a:latin typeface="Alexandria" pitchFamily="2" charset="-78"/>
            <a:cs typeface="Alexandria" pitchFamily="2" charset="-78"/>
          </a:endParaRPr>
        </a:p>
      </dgm:t>
    </dgm:pt>
    <dgm:pt modelId="{4A8DB912-E8D8-4F70-9653-80DB18346F50}" type="sibTrans" cxnId="{AED9244E-81C5-4DB3-9874-F6FD67E3B372}">
      <dgm:prSet/>
      <dgm:spPr/>
      <dgm:t>
        <a:bodyPr/>
        <a:lstStyle/>
        <a:p>
          <a:pPr rtl="1"/>
          <a:endParaRPr lang="ar-JO" sz="1400">
            <a:latin typeface="Alexandria" pitchFamily="2" charset="-78"/>
            <a:cs typeface="Alexandria" pitchFamily="2" charset="-78"/>
          </a:endParaRPr>
        </a:p>
      </dgm:t>
    </dgm:pt>
    <dgm:pt modelId="{C366E9F7-62B3-4926-935C-31C4BEC1223A}">
      <dgm:prSet phldrT="[Text]" custT="1"/>
      <dgm:spPr/>
      <dgm:t>
        <a:bodyPr/>
        <a:lstStyle/>
        <a:p>
          <a:r>
            <a:rPr lang="ar-AE" sz="1400" b="1" dirty="0">
              <a:latin typeface="Alexandria" pitchFamily="2" charset="-78"/>
              <a:cs typeface="Alexandria" pitchFamily="2" charset="-78"/>
            </a:rPr>
            <a:t>ال</a:t>
          </a:r>
          <a:r>
            <a:rPr lang="ar-JO" sz="1400" b="1" dirty="0">
              <a:latin typeface="Alexandria" pitchFamily="2" charset="-78"/>
              <a:cs typeface="Alexandria" pitchFamily="2" charset="-78"/>
            </a:rPr>
            <a:t>مر</a:t>
          </a:r>
          <a:r>
            <a:rPr lang="ar-AE" sz="1400" b="1" dirty="0">
              <a:latin typeface="Alexandria" pitchFamily="2" charset="-78"/>
              <a:cs typeface="Alexandria" pitchFamily="2" charset="-78"/>
            </a:rPr>
            <a:t>و</a:t>
          </a:r>
          <a:r>
            <a:rPr lang="ar-JO" sz="1400" b="1" dirty="0" err="1">
              <a:latin typeface="Alexandria" pitchFamily="2" charset="-78"/>
              <a:cs typeface="Alexandria" pitchFamily="2" charset="-78"/>
            </a:rPr>
            <a:t>نة</a:t>
          </a:r>
          <a:endParaRPr lang="ar-JO" sz="1400" b="1" dirty="0">
            <a:latin typeface="Alexandria" pitchFamily="2" charset="-78"/>
            <a:cs typeface="Alexandria" pitchFamily="2" charset="-78"/>
          </a:endParaRPr>
        </a:p>
      </dgm:t>
    </dgm:pt>
    <dgm:pt modelId="{9449E40D-3D3F-4B8F-98A8-EEB8371B9223}" type="parTrans" cxnId="{C632E2E7-4C19-4CDF-B154-A5A9FE1DCA44}">
      <dgm:prSet/>
      <dgm:spPr/>
      <dgm:t>
        <a:bodyPr/>
        <a:lstStyle/>
        <a:p>
          <a:pPr rtl="1"/>
          <a:endParaRPr lang="ar-JO" sz="1400">
            <a:latin typeface="Alexandria" pitchFamily="2" charset="-78"/>
            <a:cs typeface="Alexandria" pitchFamily="2" charset="-78"/>
          </a:endParaRPr>
        </a:p>
      </dgm:t>
    </dgm:pt>
    <dgm:pt modelId="{DC604C55-C6C7-40C3-9B49-24893D64958D}" type="sibTrans" cxnId="{C632E2E7-4C19-4CDF-B154-A5A9FE1DCA44}">
      <dgm:prSet/>
      <dgm:spPr/>
      <dgm:t>
        <a:bodyPr/>
        <a:lstStyle/>
        <a:p>
          <a:pPr rtl="1"/>
          <a:endParaRPr lang="ar-JO" sz="1400">
            <a:latin typeface="Alexandria" pitchFamily="2" charset="-78"/>
            <a:cs typeface="Alexandria" pitchFamily="2" charset="-78"/>
          </a:endParaRPr>
        </a:p>
      </dgm:t>
    </dgm:pt>
    <dgm:pt modelId="{E05F87E1-FAE4-4764-A209-E9B1EEF86124}">
      <dgm:prSet phldrT="[Text]" custT="1"/>
      <dgm:spPr/>
      <dgm:t>
        <a:bodyPr/>
        <a:lstStyle/>
        <a:p>
          <a:r>
            <a:rPr lang="ar-AE" sz="1400" b="1" dirty="0">
              <a:latin typeface="Alexandria" pitchFamily="2" charset="-78"/>
              <a:cs typeface="Alexandria" pitchFamily="2" charset="-78"/>
            </a:rPr>
            <a:t>الندرة</a:t>
          </a:r>
          <a:endParaRPr lang="ar-JO" sz="1400" b="1" dirty="0">
            <a:latin typeface="Alexandria" pitchFamily="2" charset="-78"/>
            <a:cs typeface="Alexandria" pitchFamily="2" charset="-78"/>
          </a:endParaRPr>
        </a:p>
      </dgm:t>
    </dgm:pt>
    <dgm:pt modelId="{7972A26A-ED65-4C30-8B6D-3A2FC514F7BF}" type="parTrans" cxnId="{32D1A840-45D5-423D-BA66-4EADC04D5D9F}">
      <dgm:prSet/>
      <dgm:spPr/>
      <dgm:t>
        <a:bodyPr/>
        <a:lstStyle/>
        <a:p>
          <a:pPr rtl="1"/>
          <a:endParaRPr lang="ar-JO" sz="1400">
            <a:latin typeface="Alexandria" pitchFamily="2" charset="-78"/>
            <a:cs typeface="Alexandria" pitchFamily="2" charset="-78"/>
          </a:endParaRPr>
        </a:p>
      </dgm:t>
    </dgm:pt>
    <dgm:pt modelId="{5F491174-773B-46E1-B13B-9E84F6C483CF}" type="sibTrans" cxnId="{32D1A840-45D5-423D-BA66-4EADC04D5D9F}">
      <dgm:prSet/>
      <dgm:spPr/>
      <dgm:t>
        <a:bodyPr/>
        <a:lstStyle/>
        <a:p>
          <a:pPr rtl="1"/>
          <a:endParaRPr lang="ar-JO" sz="1400">
            <a:latin typeface="Alexandria" pitchFamily="2" charset="-78"/>
            <a:cs typeface="Alexandria" pitchFamily="2" charset="-78"/>
          </a:endParaRPr>
        </a:p>
      </dgm:t>
    </dgm:pt>
    <dgm:pt modelId="{516C110E-BB50-405C-8A77-07A0DA2D79B1}" type="pres">
      <dgm:prSet presAssocID="{2180BF83-8B21-4B86-AE1D-A9A91E9F63E9}" presName="Name0" presStyleCnt="0">
        <dgm:presLayoutVars>
          <dgm:chMax val="7"/>
          <dgm:chPref val="7"/>
          <dgm:dir/>
          <dgm:animLvl val="lvl"/>
        </dgm:presLayoutVars>
      </dgm:prSet>
      <dgm:spPr/>
    </dgm:pt>
    <dgm:pt modelId="{06D44E3C-A59C-4FAD-9F1A-F58910200696}" type="pres">
      <dgm:prSet presAssocID="{49B39920-B300-4DE2-97AE-4B6AB49BDBCE}" presName="Accent1" presStyleCnt="0"/>
      <dgm:spPr/>
    </dgm:pt>
    <dgm:pt modelId="{54853E4D-434A-4D9D-B47E-72871D467D6A}" type="pres">
      <dgm:prSet presAssocID="{49B39920-B300-4DE2-97AE-4B6AB49BDBCE}" presName="Accent" presStyleLbl="node1" presStyleIdx="0" presStyleCnt="7" custScaleX="131339" custScaleY="86771"/>
      <dgm:spPr/>
    </dgm:pt>
    <dgm:pt modelId="{5291D867-055D-4C36-B482-692FC175224E}" type="pres">
      <dgm:prSet presAssocID="{49B39920-B300-4DE2-97AE-4B6AB49BDBCE}" presName="Parent1" presStyleLbl="revTx" presStyleIdx="0" presStyleCnt="7" custScaleX="172339" custScaleY="199073">
        <dgm:presLayoutVars>
          <dgm:chMax val="1"/>
          <dgm:chPref val="1"/>
          <dgm:bulletEnabled val="1"/>
        </dgm:presLayoutVars>
      </dgm:prSet>
      <dgm:spPr/>
    </dgm:pt>
    <dgm:pt modelId="{BBAC0AAC-E2F8-4C47-8F3B-6FCFD1E8F78D}" type="pres">
      <dgm:prSet presAssocID="{8641F3A2-7C2A-4530-8CC7-1914BD9CE855}" presName="Accent2" presStyleCnt="0"/>
      <dgm:spPr/>
    </dgm:pt>
    <dgm:pt modelId="{6AFDFD27-A309-419E-9E1E-4D7D98517A8A}" type="pres">
      <dgm:prSet presAssocID="{8641F3A2-7C2A-4530-8CC7-1914BD9CE855}" presName="Accent" presStyleLbl="node1" presStyleIdx="1" presStyleCnt="7" custScaleX="110523"/>
      <dgm:spPr/>
    </dgm:pt>
    <dgm:pt modelId="{F407F0BC-B6B4-482E-BBE5-973D6F6882D1}" type="pres">
      <dgm:prSet presAssocID="{8641F3A2-7C2A-4530-8CC7-1914BD9CE855}" presName="Parent2" presStyleLbl="revTx" presStyleIdx="1" presStyleCnt="7" custScaleX="149812" custScaleY="113737">
        <dgm:presLayoutVars>
          <dgm:chMax val="1"/>
          <dgm:chPref val="1"/>
          <dgm:bulletEnabled val="1"/>
        </dgm:presLayoutVars>
      </dgm:prSet>
      <dgm:spPr/>
    </dgm:pt>
    <dgm:pt modelId="{9D461935-D895-44AB-AFC6-6EB0309AA085}" type="pres">
      <dgm:prSet presAssocID="{733EEEAC-A30B-4081-9CCB-B3B7B6DAF129}" presName="Accent3" presStyleCnt="0"/>
      <dgm:spPr/>
    </dgm:pt>
    <dgm:pt modelId="{9BED40AD-9637-43FC-A1FE-01AB74C88006}" type="pres">
      <dgm:prSet presAssocID="{733EEEAC-A30B-4081-9CCB-B3B7B6DAF129}" presName="Accent" presStyleLbl="node1" presStyleIdx="2" presStyleCnt="7"/>
      <dgm:spPr/>
    </dgm:pt>
    <dgm:pt modelId="{22692014-1B1A-4569-8833-DC7F2D6D83EA}" type="pres">
      <dgm:prSet presAssocID="{733EEEAC-A30B-4081-9CCB-B3B7B6DAF129}" presName="Parent3" presStyleLbl="revTx" presStyleIdx="2" presStyleCnt="7" custScaleY="150948" custLinFactNeighborX="-7489" custLinFactNeighborY="-25815">
        <dgm:presLayoutVars>
          <dgm:chMax val="1"/>
          <dgm:chPref val="1"/>
          <dgm:bulletEnabled val="1"/>
        </dgm:presLayoutVars>
      </dgm:prSet>
      <dgm:spPr/>
    </dgm:pt>
    <dgm:pt modelId="{31BA8F02-7C9C-4D79-8A7F-1B4BF0F0D48D}" type="pres">
      <dgm:prSet presAssocID="{AA4B0221-90F1-4D7D-AB95-BEF33468FE51}" presName="Accent4" presStyleCnt="0"/>
      <dgm:spPr/>
    </dgm:pt>
    <dgm:pt modelId="{3574CA91-C9D9-4D41-80AB-F91382E62C3D}" type="pres">
      <dgm:prSet presAssocID="{AA4B0221-90F1-4D7D-AB95-BEF33468FE51}" presName="Accent" presStyleLbl="node1" presStyleIdx="3" presStyleCnt="7"/>
      <dgm:spPr/>
    </dgm:pt>
    <dgm:pt modelId="{057AA78C-F388-4818-B6AA-8A21B2467E48}" type="pres">
      <dgm:prSet presAssocID="{AA4B0221-90F1-4D7D-AB95-BEF33468FE51}" presName="Parent4" presStyleLbl="revTx" presStyleIdx="3" presStyleCnt="7">
        <dgm:presLayoutVars>
          <dgm:chMax val="1"/>
          <dgm:chPref val="1"/>
          <dgm:bulletEnabled val="1"/>
        </dgm:presLayoutVars>
      </dgm:prSet>
      <dgm:spPr/>
    </dgm:pt>
    <dgm:pt modelId="{2C03D7CD-D700-4F7A-8AFC-E49D780F8EC0}" type="pres">
      <dgm:prSet presAssocID="{C366E9F7-62B3-4926-935C-31C4BEC1223A}" presName="Accent5" presStyleCnt="0"/>
      <dgm:spPr/>
    </dgm:pt>
    <dgm:pt modelId="{AA87578D-A09C-4982-BF08-73936E140E5B}" type="pres">
      <dgm:prSet presAssocID="{C366E9F7-62B3-4926-935C-31C4BEC1223A}" presName="Accent" presStyleLbl="node1" presStyleIdx="4" presStyleCnt="7"/>
      <dgm:spPr/>
    </dgm:pt>
    <dgm:pt modelId="{3A15A0F9-4C47-41D2-AC3B-2E290DF7BC53}" type="pres">
      <dgm:prSet presAssocID="{C366E9F7-62B3-4926-935C-31C4BEC1223A}" presName="Parent5" presStyleLbl="revTx" presStyleIdx="4" presStyleCnt="7">
        <dgm:presLayoutVars>
          <dgm:chMax val="1"/>
          <dgm:chPref val="1"/>
          <dgm:bulletEnabled val="1"/>
        </dgm:presLayoutVars>
      </dgm:prSet>
      <dgm:spPr/>
    </dgm:pt>
    <dgm:pt modelId="{35876C81-0BA5-4247-83E9-4B7F54F7DA00}" type="pres">
      <dgm:prSet presAssocID="{E05F87E1-FAE4-4764-A209-E9B1EEF86124}" presName="Accent6" presStyleCnt="0"/>
      <dgm:spPr/>
    </dgm:pt>
    <dgm:pt modelId="{E4CD992F-02A6-4672-B49C-3C007E6E1652}" type="pres">
      <dgm:prSet presAssocID="{E05F87E1-FAE4-4764-A209-E9B1EEF86124}" presName="Accent" presStyleLbl="node1" presStyleIdx="5" presStyleCnt="7"/>
      <dgm:spPr/>
    </dgm:pt>
    <dgm:pt modelId="{E7B03319-BB0D-4193-902F-6BC9E6486801}" type="pres">
      <dgm:prSet presAssocID="{E05F87E1-FAE4-4764-A209-E9B1EEF86124}" presName="Parent6" presStyleLbl="revTx" presStyleIdx="5" presStyleCnt="7">
        <dgm:presLayoutVars>
          <dgm:chMax val="1"/>
          <dgm:chPref val="1"/>
          <dgm:bulletEnabled val="1"/>
        </dgm:presLayoutVars>
      </dgm:prSet>
      <dgm:spPr/>
    </dgm:pt>
    <dgm:pt modelId="{C06C95FC-8398-4F3C-A14D-B4AA892DBABD}" type="pres">
      <dgm:prSet presAssocID="{C8C4BC7A-27CC-406E-8CCE-FA9B547216D3}" presName="Accent7" presStyleCnt="0"/>
      <dgm:spPr/>
    </dgm:pt>
    <dgm:pt modelId="{A65DD417-3BC1-4561-A838-B2257577A473}" type="pres">
      <dgm:prSet presAssocID="{C8C4BC7A-27CC-406E-8CCE-FA9B547216D3}" presName="Accent" presStyleLbl="node1" presStyleIdx="6" presStyleCnt="7"/>
      <dgm:spPr/>
    </dgm:pt>
    <dgm:pt modelId="{683405DA-99FB-4692-AEF5-AAD4DC0BC200}" type="pres">
      <dgm:prSet presAssocID="{C8C4BC7A-27CC-406E-8CCE-FA9B547216D3}" presName="Parent7" presStyleLbl="revTx" presStyleIdx="6" presStyleCnt="7" custScaleX="154594" custScaleY="95530">
        <dgm:presLayoutVars>
          <dgm:chMax val="1"/>
          <dgm:chPref val="1"/>
          <dgm:bulletEnabled val="1"/>
        </dgm:presLayoutVars>
      </dgm:prSet>
      <dgm:spPr/>
    </dgm:pt>
  </dgm:ptLst>
  <dgm:cxnLst>
    <dgm:cxn modelId="{5A11E906-E980-49EF-90C3-E8FFEEF90A7C}" type="presOf" srcId="{C366E9F7-62B3-4926-935C-31C4BEC1223A}" destId="{3A15A0F9-4C47-41D2-AC3B-2E290DF7BC53}" srcOrd="0" destOrd="0" presId="urn:microsoft.com/office/officeart/2009/layout/CircleArrowProcess"/>
    <dgm:cxn modelId="{2BAB7D1F-6CC5-4CD7-8AA8-32428FFBB31E}" srcId="{2180BF83-8B21-4B86-AE1D-A9A91E9F63E9}" destId="{C8C4BC7A-27CC-406E-8CCE-FA9B547216D3}" srcOrd="6" destOrd="0" parTransId="{7C34364C-B271-4F1A-90CC-B6CAB0B9C135}" sibTransId="{6FB6EC45-4CFF-4790-8618-F8E4FE358427}"/>
    <dgm:cxn modelId="{66EF5827-82EA-4238-91CB-8212F2B1C966}" type="presOf" srcId="{733EEEAC-A30B-4081-9CCB-B3B7B6DAF129}" destId="{22692014-1B1A-4569-8833-DC7F2D6D83EA}" srcOrd="0" destOrd="0" presId="urn:microsoft.com/office/officeart/2009/layout/CircleArrowProcess"/>
    <dgm:cxn modelId="{32D1A840-45D5-423D-BA66-4EADC04D5D9F}" srcId="{2180BF83-8B21-4B86-AE1D-A9A91E9F63E9}" destId="{E05F87E1-FAE4-4764-A209-E9B1EEF86124}" srcOrd="5" destOrd="0" parTransId="{7972A26A-ED65-4C30-8B6D-3A2FC514F7BF}" sibTransId="{5F491174-773B-46E1-B13B-9E84F6C483CF}"/>
    <dgm:cxn modelId="{4961FC5B-B11A-45AB-A57E-83DEDBD58838}" type="presOf" srcId="{8641F3A2-7C2A-4530-8CC7-1914BD9CE855}" destId="{F407F0BC-B6B4-482E-BBE5-973D6F6882D1}" srcOrd="0" destOrd="0" presId="urn:microsoft.com/office/officeart/2009/layout/CircleArrowProcess"/>
    <dgm:cxn modelId="{9640A15F-E4DA-4F98-A4D5-E9A352E477C5}" srcId="{2180BF83-8B21-4B86-AE1D-A9A91E9F63E9}" destId="{8641F3A2-7C2A-4530-8CC7-1914BD9CE855}" srcOrd="1" destOrd="0" parTransId="{4FD28F37-EFAE-4AFE-819B-3646C41C5144}" sibTransId="{D79E306A-E6CF-434A-BA6C-957E464A1631}"/>
    <dgm:cxn modelId="{E85FF761-B790-4562-A9F4-6831AE9B2EC4}" type="presOf" srcId="{C8C4BC7A-27CC-406E-8CCE-FA9B547216D3}" destId="{683405DA-99FB-4692-AEF5-AAD4DC0BC200}" srcOrd="0" destOrd="0" presId="urn:microsoft.com/office/officeart/2009/layout/CircleArrowProcess"/>
    <dgm:cxn modelId="{AED9244E-81C5-4DB3-9874-F6FD67E3B372}" srcId="{2180BF83-8B21-4B86-AE1D-A9A91E9F63E9}" destId="{AA4B0221-90F1-4D7D-AB95-BEF33468FE51}" srcOrd="3" destOrd="0" parTransId="{AC9A41A7-D918-4B44-AD5E-7A2E10D0351C}" sibTransId="{4A8DB912-E8D8-4F70-9653-80DB18346F50}"/>
    <dgm:cxn modelId="{EBA7F470-4135-4052-B7EE-D88F48721A8D}" srcId="{2180BF83-8B21-4B86-AE1D-A9A91E9F63E9}" destId="{733EEEAC-A30B-4081-9CCB-B3B7B6DAF129}" srcOrd="2" destOrd="0" parTransId="{4B1FB6E5-EAB6-4CCD-B550-8D4ED50059CC}" sibTransId="{61D1CFCF-CA19-4DED-B61C-FE4B7E218908}"/>
    <dgm:cxn modelId="{A669AC53-52CD-4C64-9D25-8B020EF6661E}" type="presOf" srcId="{AA4B0221-90F1-4D7D-AB95-BEF33468FE51}" destId="{057AA78C-F388-4818-B6AA-8A21B2467E48}" srcOrd="0" destOrd="0" presId="urn:microsoft.com/office/officeart/2009/layout/CircleArrowProcess"/>
    <dgm:cxn modelId="{21605478-9F0A-40AA-8C0A-EBEF639C7EA8}" srcId="{2180BF83-8B21-4B86-AE1D-A9A91E9F63E9}" destId="{49B39920-B300-4DE2-97AE-4B6AB49BDBCE}" srcOrd="0" destOrd="0" parTransId="{813F9561-9816-4867-BF7D-00CE870570D0}" sibTransId="{1622A517-2BDE-4A97-B7D2-79F7AE2A476E}"/>
    <dgm:cxn modelId="{FA21778A-D515-4AD9-810C-8CE441A3BED6}" type="presOf" srcId="{E05F87E1-FAE4-4764-A209-E9B1EEF86124}" destId="{E7B03319-BB0D-4193-902F-6BC9E6486801}" srcOrd="0" destOrd="0" presId="urn:microsoft.com/office/officeart/2009/layout/CircleArrowProcess"/>
    <dgm:cxn modelId="{819F1DA5-EC19-4995-BFBB-47C5669FF214}" type="presOf" srcId="{2180BF83-8B21-4B86-AE1D-A9A91E9F63E9}" destId="{516C110E-BB50-405C-8A77-07A0DA2D79B1}" srcOrd="0" destOrd="0" presId="urn:microsoft.com/office/officeart/2009/layout/CircleArrowProcess"/>
    <dgm:cxn modelId="{EB1EA8BE-8700-4807-94E2-CCCF5DF8B721}" type="presOf" srcId="{49B39920-B300-4DE2-97AE-4B6AB49BDBCE}" destId="{5291D867-055D-4C36-B482-692FC175224E}" srcOrd="0" destOrd="0" presId="urn:microsoft.com/office/officeart/2009/layout/CircleArrowProcess"/>
    <dgm:cxn modelId="{C632E2E7-4C19-4CDF-B154-A5A9FE1DCA44}" srcId="{2180BF83-8B21-4B86-AE1D-A9A91E9F63E9}" destId="{C366E9F7-62B3-4926-935C-31C4BEC1223A}" srcOrd="4" destOrd="0" parTransId="{9449E40D-3D3F-4B8F-98A8-EEB8371B9223}" sibTransId="{DC604C55-C6C7-40C3-9B49-24893D64958D}"/>
    <dgm:cxn modelId="{EE014B1E-6F94-4DFF-8CE9-F8B88FD4CED7}" type="presParOf" srcId="{516C110E-BB50-405C-8A77-07A0DA2D79B1}" destId="{06D44E3C-A59C-4FAD-9F1A-F58910200696}" srcOrd="0" destOrd="0" presId="urn:microsoft.com/office/officeart/2009/layout/CircleArrowProcess"/>
    <dgm:cxn modelId="{60493DB0-D4A4-400D-A64F-CB278888D094}" type="presParOf" srcId="{06D44E3C-A59C-4FAD-9F1A-F58910200696}" destId="{54853E4D-434A-4D9D-B47E-72871D467D6A}" srcOrd="0" destOrd="0" presId="urn:microsoft.com/office/officeart/2009/layout/CircleArrowProcess"/>
    <dgm:cxn modelId="{3605DF49-77CC-49B7-B74F-3A31CBDEB509}" type="presParOf" srcId="{516C110E-BB50-405C-8A77-07A0DA2D79B1}" destId="{5291D867-055D-4C36-B482-692FC175224E}" srcOrd="1" destOrd="0" presId="urn:microsoft.com/office/officeart/2009/layout/CircleArrowProcess"/>
    <dgm:cxn modelId="{942E3F9C-2CE0-4561-9AE8-045058489EA7}" type="presParOf" srcId="{516C110E-BB50-405C-8A77-07A0DA2D79B1}" destId="{BBAC0AAC-E2F8-4C47-8F3B-6FCFD1E8F78D}" srcOrd="2" destOrd="0" presId="urn:microsoft.com/office/officeart/2009/layout/CircleArrowProcess"/>
    <dgm:cxn modelId="{B1A2122D-B3C4-4A19-9D3A-66D4AFE6E074}" type="presParOf" srcId="{BBAC0AAC-E2F8-4C47-8F3B-6FCFD1E8F78D}" destId="{6AFDFD27-A309-419E-9E1E-4D7D98517A8A}" srcOrd="0" destOrd="0" presId="urn:microsoft.com/office/officeart/2009/layout/CircleArrowProcess"/>
    <dgm:cxn modelId="{380A69CF-53A7-49AB-BE4E-865EBC6811C0}" type="presParOf" srcId="{516C110E-BB50-405C-8A77-07A0DA2D79B1}" destId="{F407F0BC-B6B4-482E-BBE5-973D6F6882D1}" srcOrd="3" destOrd="0" presId="urn:microsoft.com/office/officeart/2009/layout/CircleArrowProcess"/>
    <dgm:cxn modelId="{0720A06F-DFED-472B-BEBA-5020F3C97795}" type="presParOf" srcId="{516C110E-BB50-405C-8A77-07A0DA2D79B1}" destId="{9D461935-D895-44AB-AFC6-6EB0309AA085}" srcOrd="4" destOrd="0" presId="urn:microsoft.com/office/officeart/2009/layout/CircleArrowProcess"/>
    <dgm:cxn modelId="{CC6A886A-6E3C-4B65-B95F-AF032915CBA5}" type="presParOf" srcId="{9D461935-D895-44AB-AFC6-6EB0309AA085}" destId="{9BED40AD-9637-43FC-A1FE-01AB74C88006}" srcOrd="0" destOrd="0" presId="urn:microsoft.com/office/officeart/2009/layout/CircleArrowProcess"/>
    <dgm:cxn modelId="{C14E5737-C6B2-4F1F-B58A-4139FF6EBBAE}" type="presParOf" srcId="{516C110E-BB50-405C-8A77-07A0DA2D79B1}" destId="{22692014-1B1A-4569-8833-DC7F2D6D83EA}" srcOrd="5" destOrd="0" presId="urn:microsoft.com/office/officeart/2009/layout/CircleArrowProcess"/>
    <dgm:cxn modelId="{ACD94F25-B16D-41E2-9E30-10CED31A7F94}" type="presParOf" srcId="{516C110E-BB50-405C-8A77-07A0DA2D79B1}" destId="{31BA8F02-7C9C-4D79-8A7F-1B4BF0F0D48D}" srcOrd="6" destOrd="0" presId="urn:microsoft.com/office/officeart/2009/layout/CircleArrowProcess"/>
    <dgm:cxn modelId="{2A869240-FBDA-4257-A77E-21D98ED75408}" type="presParOf" srcId="{31BA8F02-7C9C-4D79-8A7F-1B4BF0F0D48D}" destId="{3574CA91-C9D9-4D41-80AB-F91382E62C3D}" srcOrd="0" destOrd="0" presId="urn:microsoft.com/office/officeart/2009/layout/CircleArrowProcess"/>
    <dgm:cxn modelId="{6C7EFCB4-BA29-4152-970E-F1367A9A1D06}" type="presParOf" srcId="{516C110E-BB50-405C-8A77-07A0DA2D79B1}" destId="{057AA78C-F388-4818-B6AA-8A21B2467E48}" srcOrd="7" destOrd="0" presId="urn:microsoft.com/office/officeart/2009/layout/CircleArrowProcess"/>
    <dgm:cxn modelId="{63BE4C34-6106-4372-BA78-ED9928A4FE26}" type="presParOf" srcId="{516C110E-BB50-405C-8A77-07A0DA2D79B1}" destId="{2C03D7CD-D700-4F7A-8AFC-E49D780F8EC0}" srcOrd="8" destOrd="0" presId="urn:microsoft.com/office/officeart/2009/layout/CircleArrowProcess"/>
    <dgm:cxn modelId="{0D545946-A2A0-4EF7-8CB6-D804B8A6FF9A}" type="presParOf" srcId="{2C03D7CD-D700-4F7A-8AFC-E49D780F8EC0}" destId="{AA87578D-A09C-4982-BF08-73936E140E5B}" srcOrd="0" destOrd="0" presId="urn:microsoft.com/office/officeart/2009/layout/CircleArrowProcess"/>
    <dgm:cxn modelId="{D9CC49AB-BAE6-45BD-A840-DD0F2401CA8E}" type="presParOf" srcId="{516C110E-BB50-405C-8A77-07A0DA2D79B1}" destId="{3A15A0F9-4C47-41D2-AC3B-2E290DF7BC53}" srcOrd="9" destOrd="0" presId="urn:microsoft.com/office/officeart/2009/layout/CircleArrowProcess"/>
    <dgm:cxn modelId="{EFF4636D-3EA4-4575-AA6D-435EEB7D4BE8}" type="presParOf" srcId="{516C110E-BB50-405C-8A77-07A0DA2D79B1}" destId="{35876C81-0BA5-4247-83E9-4B7F54F7DA00}" srcOrd="10" destOrd="0" presId="urn:microsoft.com/office/officeart/2009/layout/CircleArrowProcess"/>
    <dgm:cxn modelId="{079A4263-C181-42F7-B93B-6892F6E0EF40}" type="presParOf" srcId="{35876C81-0BA5-4247-83E9-4B7F54F7DA00}" destId="{E4CD992F-02A6-4672-B49C-3C007E6E1652}" srcOrd="0" destOrd="0" presId="urn:microsoft.com/office/officeart/2009/layout/CircleArrowProcess"/>
    <dgm:cxn modelId="{D2A1A889-A36D-493D-B918-5CD2F6F5EEFC}" type="presParOf" srcId="{516C110E-BB50-405C-8A77-07A0DA2D79B1}" destId="{E7B03319-BB0D-4193-902F-6BC9E6486801}" srcOrd="11" destOrd="0" presId="urn:microsoft.com/office/officeart/2009/layout/CircleArrowProcess"/>
    <dgm:cxn modelId="{E2F3C6E5-7240-4A47-AFBB-95EB2842BE41}" type="presParOf" srcId="{516C110E-BB50-405C-8A77-07A0DA2D79B1}" destId="{C06C95FC-8398-4F3C-A14D-B4AA892DBABD}" srcOrd="12" destOrd="0" presId="urn:microsoft.com/office/officeart/2009/layout/CircleArrowProcess"/>
    <dgm:cxn modelId="{E744F348-9398-4A31-BC2C-89E040A463A5}" type="presParOf" srcId="{C06C95FC-8398-4F3C-A14D-B4AA892DBABD}" destId="{A65DD417-3BC1-4561-A838-B2257577A473}" srcOrd="0" destOrd="0" presId="urn:microsoft.com/office/officeart/2009/layout/CircleArrowProcess"/>
    <dgm:cxn modelId="{8BC2F24F-1796-48B4-9641-CF672F311C25}" type="presParOf" srcId="{516C110E-BB50-405C-8A77-07A0DA2D79B1}" destId="{683405DA-99FB-4692-AEF5-AAD4DC0BC200}" srcOrd="13" destOrd="0" presId="urn:microsoft.com/office/officeart/2009/layout/CircleArrowProcess"/>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59391CE-887A-4317-864B-191F47824806}" type="doc">
      <dgm:prSet loTypeId="urn:microsoft.com/office/officeart/2005/8/layout/process1" loCatId="process" qsTypeId="urn:microsoft.com/office/officeart/2005/8/quickstyle/3d4" qsCatId="3D" csTypeId="urn:microsoft.com/office/officeart/2005/8/colors/colorful4" csCatId="colorful" phldr="1"/>
      <dgm:spPr/>
      <dgm:t>
        <a:bodyPr/>
        <a:lstStyle/>
        <a:p>
          <a:pPr rtl="1"/>
          <a:endParaRPr lang="ar-JO"/>
        </a:p>
      </dgm:t>
    </dgm:pt>
    <dgm:pt modelId="{E67534AB-A19A-4F51-A103-59885EF849DA}">
      <dgm:prSet custT="1"/>
      <dgm:spPr/>
      <dgm:t>
        <a:bodyPr/>
        <a:lstStyle/>
        <a:p>
          <a:pPr rtl="1"/>
          <a:r>
            <a:rPr lang="ar-JO" sz="1400" b="1" i="0">
              <a:solidFill>
                <a:schemeClr val="tx1"/>
              </a:solidFill>
              <a:latin typeface="Alexandria" pitchFamily="2" charset="-78"/>
              <a:cs typeface="Alexandria" pitchFamily="2" charset="-78"/>
            </a:rPr>
            <a:t>التركيز على العناصر الأساسية للمزايا التنافسية</a:t>
          </a:r>
          <a:endParaRPr lang="ar-JO" sz="1400" b="1">
            <a:solidFill>
              <a:schemeClr val="tx1"/>
            </a:solidFill>
            <a:latin typeface="Alexandria" pitchFamily="2" charset="-78"/>
            <a:cs typeface="Alexandria" pitchFamily="2" charset="-78"/>
          </a:endParaRPr>
        </a:p>
      </dgm:t>
    </dgm:pt>
    <dgm:pt modelId="{35D72369-C870-42E5-942C-C30858940FB7}" type="parTrans" cxnId="{C11AA96A-D50E-49F8-9A67-6B07DC96CF76}">
      <dgm:prSet/>
      <dgm:spPr/>
      <dgm:t>
        <a:bodyPr/>
        <a:lstStyle/>
        <a:p>
          <a:pPr rtl="1"/>
          <a:endParaRPr lang="ar-JO" sz="1400" b="1">
            <a:solidFill>
              <a:schemeClr val="tx1"/>
            </a:solidFill>
            <a:latin typeface="Alexandria" pitchFamily="2" charset="-78"/>
            <a:cs typeface="Alexandria" pitchFamily="2" charset="-78"/>
          </a:endParaRPr>
        </a:p>
      </dgm:t>
    </dgm:pt>
    <dgm:pt modelId="{0B82564A-4E15-4A06-86F6-0C3B219435BF}" type="sibTrans" cxnId="{C11AA96A-D50E-49F8-9A67-6B07DC96CF76}">
      <dgm:prSet custT="1"/>
      <dgm:spPr/>
      <dgm:t>
        <a:bodyPr/>
        <a:lstStyle/>
        <a:p>
          <a:pPr rtl="1"/>
          <a:endParaRPr lang="ar-JO" sz="1400" b="1">
            <a:solidFill>
              <a:schemeClr val="tx1"/>
            </a:solidFill>
            <a:latin typeface="Alexandria" pitchFamily="2" charset="-78"/>
            <a:cs typeface="Alexandria" pitchFamily="2" charset="-78"/>
          </a:endParaRPr>
        </a:p>
      </dgm:t>
    </dgm:pt>
    <dgm:pt modelId="{ECDA12A1-88BC-47B8-ABAB-D84EBB5FAD7E}">
      <dgm:prSet custT="1"/>
      <dgm:spPr/>
      <dgm:t>
        <a:bodyPr/>
        <a:lstStyle/>
        <a:p>
          <a:pPr rtl="1"/>
          <a:r>
            <a:rPr lang="ar-JO" sz="1400" b="1" i="0">
              <a:solidFill>
                <a:schemeClr val="tx1"/>
              </a:solidFill>
              <a:latin typeface="Alexandria" pitchFamily="2" charset="-78"/>
              <a:cs typeface="Alexandria" pitchFamily="2" charset="-78"/>
            </a:rPr>
            <a:t>تنمية الكفاءات المميزة</a:t>
          </a:r>
          <a:endParaRPr lang="ar-JO" sz="1400" b="1">
            <a:solidFill>
              <a:schemeClr val="tx1"/>
            </a:solidFill>
            <a:latin typeface="Alexandria" pitchFamily="2" charset="-78"/>
            <a:cs typeface="Alexandria" pitchFamily="2" charset="-78"/>
          </a:endParaRPr>
        </a:p>
      </dgm:t>
    </dgm:pt>
    <dgm:pt modelId="{9E87CD77-1E00-4040-9B1A-76A692765E1A}" type="parTrans" cxnId="{C4179CD2-2C7F-4FF8-8861-BA7802CA457A}">
      <dgm:prSet/>
      <dgm:spPr/>
      <dgm:t>
        <a:bodyPr/>
        <a:lstStyle/>
        <a:p>
          <a:pPr rtl="1"/>
          <a:endParaRPr lang="ar-JO" sz="1400" b="1">
            <a:solidFill>
              <a:schemeClr val="tx1"/>
            </a:solidFill>
            <a:latin typeface="Alexandria" pitchFamily="2" charset="-78"/>
            <a:cs typeface="Alexandria" pitchFamily="2" charset="-78"/>
          </a:endParaRPr>
        </a:p>
      </dgm:t>
    </dgm:pt>
    <dgm:pt modelId="{FC7A1C85-842F-48A2-A0B5-FCE60AC6C206}" type="sibTrans" cxnId="{C4179CD2-2C7F-4FF8-8861-BA7802CA457A}">
      <dgm:prSet custT="1"/>
      <dgm:spPr/>
      <dgm:t>
        <a:bodyPr/>
        <a:lstStyle/>
        <a:p>
          <a:pPr rtl="1"/>
          <a:endParaRPr lang="ar-JO" sz="1400" b="1">
            <a:solidFill>
              <a:schemeClr val="tx1"/>
            </a:solidFill>
            <a:latin typeface="Alexandria" pitchFamily="2" charset="-78"/>
            <a:cs typeface="Alexandria" pitchFamily="2" charset="-78"/>
          </a:endParaRPr>
        </a:p>
      </dgm:t>
    </dgm:pt>
    <dgm:pt modelId="{E931E4A8-85F3-47D0-820D-7939B95E2983}">
      <dgm:prSet custT="1"/>
      <dgm:spPr/>
      <dgm:t>
        <a:bodyPr/>
        <a:lstStyle/>
        <a:p>
          <a:pPr rtl="1"/>
          <a:r>
            <a:rPr lang="ar-JO" sz="1400" b="1" i="0" dirty="0">
              <a:solidFill>
                <a:schemeClr val="tx1"/>
              </a:solidFill>
              <a:latin typeface="Alexandria" pitchFamily="2" charset="-78"/>
              <a:cs typeface="Alexandria" pitchFamily="2" charset="-78"/>
            </a:rPr>
            <a:t>إيجاد بيئة للتعلم التنظيمي</a:t>
          </a:r>
          <a:endParaRPr lang="ar-JO" sz="1400" b="1" dirty="0">
            <a:solidFill>
              <a:schemeClr val="tx1"/>
            </a:solidFill>
            <a:latin typeface="Alexandria" pitchFamily="2" charset="-78"/>
            <a:cs typeface="Alexandria" pitchFamily="2" charset="-78"/>
          </a:endParaRPr>
        </a:p>
      </dgm:t>
    </dgm:pt>
    <dgm:pt modelId="{C04DA92C-D5EA-4C25-B528-5D495FB670A6}" type="parTrans" cxnId="{7601640C-53D5-40BF-93D8-474C5183DBB7}">
      <dgm:prSet/>
      <dgm:spPr/>
      <dgm:t>
        <a:bodyPr/>
        <a:lstStyle/>
        <a:p>
          <a:pPr rtl="1"/>
          <a:endParaRPr lang="ar-JO" sz="1400" b="1">
            <a:solidFill>
              <a:schemeClr val="tx1"/>
            </a:solidFill>
            <a:latin typeface="Alexandria" pitchFamily="2" charset="-78"/>
            <a:cs typeface="Alexandria" pitchFamily="2" charset="-78"/>
          </a:endParaRPr>
        </a:p>
      </dgm:t>
    </dgm:pt>
    <dgm:pt modelId="{18F9FAF2-375B-4C6F-88C1-7E60FA4440FE}" type="sibTrans" cxnId="{7601640C-53D5-40BF-93D8-474C5183DBB7}">
      <dgm:prSet custT="1"/>
      <dgm:spPr/>
      <dgm:t>
        <a:bodyPr/>
        <a:lstStyle/>
        <a:p>
          <a:pPr rtl="1"/>
          <a:endParaRPr lang="ar-JO" sz="1400" b="1">
            <a:solidFill>
              <a:schemeClr val="tx1"/>
            </a:solidFill>
            <a:latin typeface="Alexandria" pitchFamily="2" charset="-78"/>
            <a:cs typeface="Alexandria" pitchFamily="2" charset="-78"/>
          </a:endParaRPr>
        </a:p>
      </dgm:t>
    </dgm:pt>
    <dgm:pt modelId="{FD17037C-AE8D-4209-B742-0DF0B15BE7F2}">
      <dgm:prSet custT="1"/>
      <dgm:spPr/>
      <dgm:t>
        <a:bodyPr/>
        <a:lstStyle/>
        <a:p>
          <a:pPr rtl="1"/>
          <a:r>
            <a:rPr lang="ar-JO" sz="1400" b="1" i="0" dirty="0">
              <a:solidFill>
                <a:schemeClr val="tx1"/>
              </a:solidFill>
              <a:latin typeface="Alexandria" pitchFamily="2" charset="-78"/>
              <a:cs typeface="Alexandria" pitchFamily="2" charset="-78"/>
            </a:rPr>
            <a:t>إرساء آلية التحسين المستمر</a:t>
          </a:r>
          <a:endParaRPr lang="ar-JO" sz="1400" b="1" dirty="0">
            <a:solidFill>
              <a:schemeClr val="tx1"/>
            </a:solidFill>
            <a:latin typeface="Alexandria" pitchFamily="2" charset="-78"/>
            <a:cs typeface="Alexandria" pitchFamily="2" charset="-78"/>
          </a:endParaRPr>
        </a:p>
      </dgm:t>
    </dgm:pt>
    <dgm:pt modelId="{1F9F09A8-E41C-49D2-BBAE-AC95422E2770}" type="parTrans" cxnId="{EBF8123C-6867-48D0-A6DA-4258A99BF7D7}">
      <dgm:prSet/>
      <dgm:spPr/>
      <dgm:t>
        <a:bodyPr/>
        <a:lstStyle/>
        <a:p>
          <a:pPr rtl="1"/>
          <a:endParaRPr lang="ar-JO" sz="1400" b="1">
            <a:solidFill>
              <a:schemeClr val="tx1"/>
            </a:solidFill>
            <a:latin typeface="Alexandria" pitchFamily="2" charset="-78"/>
            <a:cs typeface="Alexandria" pitchFamily="2" charset="-78"/>
          </a:endParaRPr>
        </a:p>
      </dgm:t>
    </dgm:pt>
    <dgm:pt modelId="{EA695330-1AF1-49B3-8488-3AFA1268F5EA}" type="sibTrans" cxnId="{EBF8123C-6867-48D0-A6DA-4258A99BF7D7}">
      <dgm:prSet custT="1"/>
      <dgm:spPr/>
      <dgm:t>
        <a:bodyPr/>
        <a:lstStyle/>
        <a:p>
          <a:pPr rtl="1"/>
          <a:endParaRPr lang="ar-JO" sz="1400" b="1">
            <a:solidFill>
              <a:schemeClr val="tx1"/>
            </a:solidFill>
            <a:latin typeface="Alexandria" pitchFamily="2" charset="-78"/>
            <a:cs typeface="Alexandria" pitchFamily="2" charset="-78"/>
          </a:endParaRPr>
        </a:p>
      </dgm:t>
    </dgm:pt>
    <dgm:pt modelId="{9AC07BC7-2ACF-421B-A934-FB0FA93D2094}">
      <dgm:prSet custT="1"/>
      <dgm:spPr/>
      <dgm:t>
        <a:bodyPr/>
        <a:lstStyle/>
        <a:p>
          <a:pPr rtl="1"/>
          <a:r>
            <a:rPr lang="ar-JO" sz="1400" b="1" i="0">
              <a:solidFill>
                <a:schemeClr val="tx1"/>
              </a:solidFill>
              <a:latin typeface="Alexandria" pitchFamily="2" charset="-78"/>
              <a:cs typeface="Alexandria" pitchFamily="2" charset="-78"/>
            </a:rPr>
            <a:t>إرساء أفضل الممارسات</a:t>
          </a:r>
          <a:endParaRPr lang="ar-JO" sz="1400" b="1">
            <a:solidFill>
              <a:schemeClr val="tx1"/>
            </a:solidFill>
            <a:latin typeface="Alexandria" pitchFamily="2" charset="-78"/>
            <a:cs typeface="Alexandria" pitchFamily="2" charset="-78"/>
          </a:endParaRPr>
        </a:p>
      </dgm:t>
    </dgm:pt>
    <dgm:pt modelId="{6D5C35B2-6167-4E0C-9399-34129A6804B5}" type="parTrans" cxnId="{B76CB926-64EE-4401-B926-2D3F5A412B8A}">
      <dgm:prSet/>
      <dgm:spPr/>
      <dgm:t>
        <a:bodyPr/>
        <a:lstStyle/>
        <a:p>
          <a:pPr rtl="1"/>
          <a:endParaRPr lang="ar-JO" sz="1400" b="1">
            <a:solidFill>
              <a:schemeClr val="tx1"/>
            </a:solidFill>
            <a:latin typeface="Alexandria" pitchFamily="2" charset="-78"/>
            <a:cs typeface="Alexandria" pitchFamily="2" charset="-78"/>
          </a:endParaRPr>
        </a:p>
      </dgm:t>
    </dgm:pt>
    <dgm:pt modelId="{D6972D08-BF9D-4B78-9D3A-6698BCB61440}" type="sibTrans" cxnId="{B76CB926-64EE-4401-B926-2D3F5A412B8A}">
      <dgm:prSet custT="1"/>
      <dgm:spPr/>
      <dgm:t>
        <a:bodyPr/>
        <a:lstStyle/>
        <a:p>
          <a:pPr rtl="1"/>
          <a:endParaRPr lang="ar-JO" sz="1400" b="1">
            <a:solidFill>
              <a:schemeClr val="tx1"/>
            </a:solidFill>
            <a:latin typeface="Alexandria" pitchFamily="2" charset="-78"/>
            <a:cs typeface="Alexandria" pitchFamily="2" charset="-78"/>
          </a:endParaRPr>
        </a:p>
      </dgm:t>
    </dgm:pt>
    <dgm:pt modelId="{9681AECC-815F-4D8A-B74D-B2663D0A7CBF}">
      <dgm:prSet custT="1"/>
      <dgm:spPr/>
      <dgm:t>
        <a:bodyPr/>
        <a:lstStyle/>
        <a:p>
          <a:pPr rtl="1"/>
          <a:r>
            <a:rPr lang="ar-JO" sz="1400" b="1" i="0">
              <a:solidFill>
                <a:schemeClr val="tx1"/>
              </a:solidFill>
              <a:latin typeface="Alexandria" pitchFamily="2" charset="-78"/>
              <a:cs typeface="Alexandria" pitchFamily="2" charset="-78"/>
            </a:rPr>
            <a:t>التغلب على عوائق التغيير</a:t>
          </a:r>
          <a:endParaRPr lang="ar-JO" sz="1400" b="1">
            <a:solidFill>
              <a:schemeClr val="tx1"/>
            </a:solidFill>
            <a:latin typeface="Alexandria" pitchFamily="2" charset="-78"/>
            <a:cs typeface="Alexandria" pitchFamily="2" charset="-78"/>
          </a:endParaRPr>
        </a:p>
      </dgm:t>
    </dgm:pt>
    <dgm:pt modelId="{E8FC7633-1868-4694-80BA-8113BB7BB852}" type="parTrans" cxnId="{EBAE16D5-DD94-4784-BBE7-F6AF4DB8FB8C}">
      <dgm:prSet/>
      <dgm:spPr/>
      <dgm:t>
        <a:bodyPr/>
        <a:lstStyle/>
        <a:p>
          <a:pPr rtl="1"/>
          <a:endParaRPr lang="ar-JO" sz="1400" b="1">
            <a:solidFill>
              <a:schemeClr val="tx1"/>
            </a:solidFill>
            <a:latin typeface="Alexandria" pitchFamily="2" charset="-78"/>
            <a:cs typeface="Alexandria" pitchFamily="2" charset="-78"/>
          </a:endParaRPr>
        </a:p>
      </dgm:t>
    </dgm:pt>
    <dgm:pt modelId="{A629CC57-3803-4D6E-9190-AB0C32264434}" type="sibTrans" cxnId="{EBAE16D5-DD94-4784-BBE7-F6AF4DB8FB8C}">
      <dgm:prSet/>
      <dgm:spPr/>
      <dgm:t>
        <a:bodyPr/>
        <a:lstStyle/>
        <a:p>
          <a:pPr rtl="1"/>
          <a:endParaRPr lang="ar-JO" sz="1400" b="1">
            <a:solidFill>
              <a:schemeClr val="tx1"/>
            </a:solidFill>
            <a:latin typeface="Alexandria" pitchFamily="2" charset="-78"/>
            <a:cs typeface="Alexandria" pitchFamily="2" charset="-78"/>
          </a:endParaRPr>
        </a:p>
      </dgm:t>
    </dgm:pt>
    <dgm:pt modelId="{00E97436-5B94-4434-B22C-D26C38982FAF}" type="pres">
      <dgm:prSet presAssocID="{559391CE-887A-4317-864B-191F47824806}" presName="Name0" presStyleCnt="0">
        <dgm:presLayoutVars>
          <dgm:dir/>
          <dgm:resizeHandles val="exact"/>
        </dgm:presLayoutVars>
      </dgm:prSet>
      <dgm:spPr/>
    </dgm:pt>
    <dgm:pt modelId="{3BE00B6D-4F6C-42CE-9610-CB6E2D271EE5}" type="pres">
      <dgm:prSet presAssocID="{E67534AB-A19A-4F51-A103-59885EF849DA}" presName="node" presStyleLbl="node1" presStyleIdx="0" presStyleCnt="6">
        <dgm:presLayoutVars>
          <dgm:bulletEnabled val="1"/>
        </dgm:presLayoutVars>
      </dgm:prSet>
      <dgm:spPr/>
    </dgm:pt>
    <dgm:pt modelId="{FCDAAECB-BC96-4073-9155-B345DE31163D}" type="pres">
      <dgm:prSet presAssocID="{0B82564A-4E15-4A06-86F6-0C3B219435BF}" presName="sibTrans" presStyleLbl="sibTrans2D1" presStyleIdx="0" presStyleCnt="5"/>
      <dgm:spPr/>
    </dgm:pt>
    <dgm:pt modelId="{8B9355B0-726E-4B02-884D-E6D3F9894554}" type="pres">
      <dgm:prSet presAssocID="{0B82564A-4E15-4A06-86F6-0C3B219435BF}" presName="connectorText" presStyleLbl="sibTrans2D1" presStyleIdx="0" presStyleCnt="5"/>
      <dgm:spPr/>
    </dgm:pt>
    <dgm:pt modelId="{68FDF534-5044-40CF-A531-86400066FD30}" type="pres">
      <dgm:prSet presAssocID="{ECDA12A1-88BC-47B8-ABAB-D84EBB5FAD7E}" presName="node" presStyleLbl="node1" presStyleIdx="1" presStyleCnt="6">
        <dgm:presLayoutVars>
          <dgm:bulletEnabled val="1"/>
        </dgm:presLayoutVars>
      </dgm:prSet>
      <dgm:spPr/>
    </dgm:pt>
    <dgm:pt modelId="{B6FBE28C-3799-441B-BADA-4F707E6A2003}" type="pres">
      <dgm:prSet presAssocID="{FC7A1C85-842F-48A2-A0B5-FCE60AC6C206}" presName="sibTrans" presStyleLbl="sibTrans2D1" presStyleIdx="1" presStyleCnt="5"/>
      <dgm:spPr/>
    </dgm:pt>
    <dgm:pt modelId="{D50D09AE-34A7-4399-AAD0-1D5263BB732C}" type="pres">
      <dgm:prSet presAssocID="{FC7A1C85-842F-48A2-A0B5-FCE60AC6C206}" presName="connectorText" presStyleLbl="sibTrans2D1" presStyleIdx="1" presStyleCnt="5"/>
      <dgm:spPr/>
    </dgm:pt>
    <dgm:pt modelId="{51ACE6ED-E6E2-4B5B-AC1C-5C6B5874C5A3}" type="pres">
      <dgm:prSet presAssocID="{E931E4A8-85F3-47D0-820D-7939B95E2983}" presName="node" presStyleLbl="node1" presStyleIdx="2" presStyleCnt="6">
        <dgm:presLayoutVars>
          <dgm:bulletEnabled val="1"/>
        </dgm:presLayoutVars>
      </dgm:prSet>
      <dgm:spPr/>
    </dgm:pt>
    <dgm:pt modelId="{56D29592-02D2-4DB7-82E3-37046BE97931}" type="pres">
      <dgm:prSet presAssocID="{18F9FAF2-375B-4C6F-88C1-7E60FA4440FE}" presName="sibTrans" presStyleLbl="sibTrans2D1" presStyleIdx="2" presStyleCnt="5"/>
      <dgm:spPr/>
    </dgm:pt>
    <dgm:pt modelId="{A7DEF1F1-65C2-4A64-A865-7283046FEAEF}" type="pres">
      <dgm:prSet presAssocID="{18F9FAF2-375B-4C6F-88C1-7E60FA4440FE}" presName="connectorText" presStyleLbl="sibTrans2D1" presStyleIdx="2" presStyleCnt="5"/>
      <dgm:spPr/>
    </dgm:pt>
    <dgm:pt modelId="{D1F76E23-FB96-4C7F-AD1F-34FC5598D3EF}" type="pres">
      <dgm:prSet presAssocID="{FD17037C-AE8D-4209-B742-0DF0B15BE7F2}" presName="node" presStyleLbl="node1" presStyleIdx="3" presStyleCnt="6">
        <dgm:presLayoutVars>
          <dgm:bulletEnabled val="1"/>
        </dgm:presLayoutVars>
      </dgm:prSet>
      <dgm:spPr/>
    </dgm:pt>
    <dgm:pt modelId="{022FDE4F-1EBD-4CCB-B30E-F0AE39302FC9}" type="pres">
      <dgm:prSet presAssocID="{EA695330-1AF1-49B3-8488-3AFA1268F5EA}" presName="sibTrans" presStyleLbl="sibTrans2D1" presStyleIdx="3" presStyleCnt="5"/>
      <dgm:spPr/>
    </dgm:pt>
    <dgm:pt modelId="{3C024317-8030-4DA7-9EC3-352E1F072493}" type="pres">
      <dgm:prSet presAssocID="{EA695330-1AF1-49B3-8488-3AFA1268F5EA}" presName="connectorText" presStyleLbl="sibTrans2D1" presStyleIdx="3" presStyleCnt="5"/>
      <dgm:spPr/>
    </dgm:pt>
    <dgm:pt modelId="{09F64F43-7AC1-4331-84AD-43989B17FFD4}" type="pres">
      <dgm:prSet presAssocID="{9AC07BC7-2ACF-421B-A934-FB0FA93D2094}" presName="node" presStyleLbl="node1" presStyleIdx="4" presStyleCnt="6">
        <dgm:presLayoutVars>
          <dgm:bulletEnabled val="1"/>
        </dgm:presLayoutVars>
      </dgm:prSet>
      <dgm:spPr/>
    </dgm:pt>
    <dgm:pt modelId="{50F0E756-9928-4A5B-A9CD-C70039C5ACD8}" type="pres">
      <dgm:prSet presAssocID="{D6972D08-BF9D-4B78-9D3A-6698BCB61440}" presName="sibTrans" presStyleLbl="sibTrans2D1" presStyleIdx="4" presStyleCnt="5"/>
      <dgm:spPr/>
    </dgm:pt>
    <dgm:pt modelId="{7F2C64A1-45B5-4A20-99D6-EBAC9308734B}" type="pres">
      <dgm:prSet presAssocID="{D6972D08-BF9D-4B78-9D3A-6698BCB61440}" presName="connectorText" presStyleLbl="sibTrans2D1" presStyleIdx="4" presStyleCnt="5"/>
      <dgm:spPr/>
    </dgm:pt>
    <dgm:pt modelId="{B34E11F8-57F2-4672-A7E9-91AE248BC7CF}" type="pres">
      <dgm:prSet presAssocID="{9681AECC-815F-4D8A-B74D-B2663D0A7CBF}" presName="node" presStyleLbl="node1" presStyleIdx="5" presStyleCnt="6">
        <dgm:presLayoutVars>
          <dgm:bulletEnabled val="1"/>
        </dgm:presLayoutVars>
      </dgm:prSet>
      <dgm:spPr/>
    </dgm:pt>
  </dgm:ptLst>
  <dgm:cxnLst>
    <dgm:cxn modelId="{DAFE7607-3522-4A2F-9CE1-FAD52BA85D5E}" type="presOf" srcId="{0B82564A-4E15-4A06-86F6-0C3B219435BF}" destId="{FCDAAECB-BC96-4073-9155-B345DE31163D}" srcOrd="0" destOrd="0" presId="urn:microsoft.com/office/officeart/2005/8/layout/process1"/>
    <dgm:cxn modelId="{7601640C-53D5-40BF-93D8-474C5183DBB7}" srcId="{559391CE-887A-4317-864B-191F47824806}" destId="{E931E4A8-85F3-47D0-820D-7939B95E2983}" srcOrd="2" destOrd="0" parTransId="{C04DA92C-D5EA-4C25-B528-5D495FB670A6}" sibTransId="{18F9FAF2-375B-4C6F-88C1-7E60FA4440FE}"/>
    <dgm:cxn modelId="{7B909820-8F37-4315-8417-A123E5FAB25D}" type="presOf" srcId="{EA695330-1AF1-49B3-8488-3AFA1268F5EA}" destId="{3C024317-8030-4DA7-9EC3-352E1F072493}" srcOrd="1" destOrd="0" presId="urn:microsoft.com/office/officeart/2005/8/layout/process1"/>
    <dgm:cxn modelId="{F6A45321-DE17-4AE0-B8CD-BE3E73777FF3}" type="presOf" srcId="{E931E4A8-85F3-47D0-820D-7939B95E2983}" destId="{51ACE6ED-E6E2-4B5B-AC1C-5C6B5874C5A3}" srcOrd="0" destOrd="0" presId="urn:microsoft.com/office/officeart/2005/8/layout/process1"/>
    <dgm:cxn modelId="{B76CB926-64EE-4401-B926-2D3F5A412B8A}" srcId="{559391CE-887A-4317-864B-191F47824806}" destId="{9AC07BC7-2ACF-421B-A934-FB0FA93D2094}" srcOrd="4" destOrd="0" parTransId="{6D5C35B2-6167-4E0C-9399-34129A6804B5}" sibTransId="{D6972D08-BF9D-4B78-9D3A-6698BCB61440}"/>
    <dgm:cxn modelId="{2D61912F-0E90-4A3A-BCC3-72ECDAC3E18E}" type="presOf" srcId="{18F9FAF2-375B-4C6F-88C1-7E60FA4440FE}" destId="{56D29592-02D2-4DB7-82E3-37046BE97931}" srcOrd="0" destOrd="0" presId="urn:microsoft.com/office/officeart/2005/8/layout/process1"/>
    <dgm:cxn modelId="{C057BB36-9CB8-4C8A-B938-C06987AB2D1A}" type="presOf" srcId="{FC7A1C85-842F-48A2-A0B5-FCE60AC6C206}" destId="{B6FBE28C-3799-441B-BADA-4F707E6A2003}" srcOrd="0" destOrd="0" presId="urn:microsoft.com/office/officeart/2005/8/layout/process1"/>
    <dgm:cxn modelId="{EBF8123C-6867-48D0-A6DA-4258A99BF7D7}" srcId="{559391CE-887A-4317-864B-191F47824806}" destId="{FD17037C-AE8D-4209-B742-0DF0B15BE7F2}" srcOrd="3" destOrd="0" parTransId="{1F9F09A8-E41C-49D2-BBAE-AC95422E2770}" sibTransId="{EA695330-1AF1-49B3-8488-3AFA1268F5EA}"/>
    <dgm:cxn modelId="{FDD5593C-F3D5-4EDF-90A3-DAF2E35F452A}" type="presOf" srcId="{D6972D08-BF9D-4B78-9D3A-6698BCB61440}" destId="{7F2C64A1-45B5-4A20-99D6-EBAC9308734B}" srcOrd="1" destOrd="0" presId="urn:microsoft.com/office/officeart/2005/8/layout/process1"/>
    <dgm:cxn modelId="{81B4435C-8C45-44A0-8052-54D3878530C3}" type="presOf" srcId="{FC7A1C85-842F-48A2-A0B5-FCE60AC6C206}" destId="{D50D09AE-34A7-4399-AAD0-1D5263BB732C}" srcOrd="1" destOrd="0" presId="urn:microsoft.com/office/officeart/2005/8/layout/process1"/>
    <dgm:cxn modelId="{DAAFF246-E959-4645-BD36-F6DCB9EF23D8}" type="presOf" srcId="{FD17037C-AE8D-4209-B742-0DF0B15BE7F2}" destId="{D1F76E23-FB96-4C7F-AD1F-34FC5598D3EF}" srcOrd="0" destOrd="0" presId="urn:microsoft.com/office/officeart/2005/8/layout/process1"/>
    <dgm:cxn modelId="{C11AA96A-D50E-49F8-9A67-6B07DC96CF76}" srcId="{559391CE-887A-4317-864B-191F47824806}" destId="{E67534AB-A19A-4F51-A103-59885EF849DA}" srcOrd="0" destOrd="0" parTransId="{35D72369-C870-42E5-942C-C30858940FB7}" sibTransId="{0B82564A-4E15-4A06-86F6-0C3B219435BF}"/>
    <dgm:cxn modelId="{4466FD6C-0908-4683-B999-EFEB1C67DD7A}" type="presOf" srcId="{ECDA12A1-88BC-47B8-ABAB-D84EBB5FAD7E}" destId="{68FDF534-5044-40CF-A531-86400066FD30}" srcOrd="0" destOrd="0" presId="urn:microsoft.com/office/officeart/2005/8/layout/process1"/>
    <dgm:cxn modelId="{A17B047B-6A3A-4FF6-99EE-A1EE7B809423}" type="presOf" srcId="{18F9FAF2-375B-4C6F-88C1-7E60FA4440FE}" destId="{A7DEF1F1-65C2-4A64-A865-7283046FEAEF}" srcOrd="1" destOrd="0" presId="urn:microsoft.com/office/officeart/2005/8/layout/process1"/>
    <dgm:cxn modelId="{E9A69E7C-8682-49BC-B75D-FC86E256E3F0}" type="presOf" srcId="{EA695330-1AF1-49B3-8488-3AFA1268F5EA}" destId="{022FDE4F-1EBD-4CCB-B30E-F0AE39302FC9}" srcOrd="0" destOrd="0" presId="urn:microsoft.com/office/officeart/2005/8/layout/process1"/>
    <dgm:cxn modelId="{691FEA8F-C3F2-4381-9CB3-5998C6B25A6E}" type="presOf" srcId="{9AC07BC7-2ACF-421B-A934-FB0FA93D2094}" destId="{09F64F43-7AC1-4331-84AD-43989B17FFD4}" srcOrd="0" destOrd="0" presId="urn:microsoft.com/office/officeart/2005/8/layout/process1"/>
    <dgm:cxn modelId="{63E9CF92-7041-425A-AB9C-D27F86DC9CB5}" type="presOf" srcId="{D6972D08-BF9D-4B78-9D3A-6698BCB61440}" destId="{50F0E756-9928-4A5B-A9CD-C70039C5ACD8}" srcOrd="0" destOrd="0" presId="urn:microsoft.com/office/officeart/2005/8/layout/process1"/>
    <dgm:cxn modelId="{DC0B14A7-A884-4871-ADCD-D08927C1BDC4}" type="presOf" srcId="{559391CE-887A-4317-864B-191F47824806}" destId="{00E97436-5B94-4434-B22C-D26C38982FAF}" srcOrd="0" destOrd="0" presId="urn:microsoft.com/office/officeart/2005/8/layout/process1"/>
    <dgm:cxn modelId="{8B631BC5-07E9-4083-BDBD-897F4958C228}" type="presOf" srcId="{E67534AB-A19A-4F51-A103-59885EF849DA}" destId="{3BE00B6D-4F6C-42CE-9610-CB6E2D271EE5}" srcOrd="0" destOrd="0" presId="urn:microsoft.com/office/officeart/2005/8/layout/process1"/>
    <dgm:cxn modelId="{C4179CD2-2C7F-4FF8-8861-BA7802CA457A}" srcId="{559391CE-887A-4317-864B-191F47824806}" destId="{ECDA12A1-88BC-47B8-ABAB-D84EBB5FAD7E}" srcOrd="1" destOrd="0" parTransId="{9E87CD77-1E00-4040-9B1A-76A692765E1A}" sibTransId="{FC7A1C85-842F-48A2-A0B5-FCE60AC6C206}"/>
    <dgm:cxn modelId="{EBAE16D5-DD94-4784-BBE7-F6AF4DB8FB8C}" srcId="{559391CE-887A-4317-864B-191F47824806}" destId="{9681AECC-815F-4D8A-B74D-B2663D0A7CBF}" srcOrd="5" destOrd="0" parTransId="{E8FC7633-1868-4694-80BA-8113BB7BB852}" sibTransId="{A629CC57-3803-4D6E-9190-AB0C32264434}"/>
    <dgm:cxn modelId="{E6A60CEC-775B-4559-B5EF-63AABA13599D}" type="presOf" srcId="{0B82564A-4E15-4A06-86F6-0C3B219435BF}" destId="{8B9355B0-726E-4B02-884D-E6D3F9894554}" srcOrd="1" destOrd="0" presId="urn:microsoft.com/office/officeart/2005/8/layout/process1"/>
    <dgm:cxn modelId="{19950CED-7F47-49F5-B567-634941A0AAB1}" type="presOf" srcId="{9681AECC-815F-4D8A-B74D-B2663D0A7CBF}" destId="{B34E11F8-57F2-4672-A7E9-91AE248BC7CF}" srcOrd="0" destOrd="0" presId="urn:microsoft.com/office/officeart/2005/8/layout/process1"/>
    <dgm:cxn modelId="{7A3DD026-4060-4A73-BE64-30920CA3704E}" type="presParOf" srcId="{00E97436-5B94-4434-B22C-D26C38982FAF}" destId="{3BE00B6D-4F6C-42CE-9610-CB6E2D271EE5}" srcOrd="0" destOrd="0" presId="urn:microsoft.com/office/officeart/2005/8/layout/process1"/>
    <dgm:cxn modelId="{E6C5D179-6D33-4F52-83DD-60677457E793}" type="presParOf" srcId="{00E97436-5B94-4434-B22C-D26C38982FAF}" destId="{FCDAAECB-BC96-4073-9155-B345DE31163D}" srcOrd="1" destOrd="0" presId="urn:microsoft.com/office/officeart/2005/8/layout/process1"/>
    <dgm:cxn modelId="{8192FFB6-027B-471E-BECC-A37FC4359232}" type="presParOf" srcId="{FCDAAECB-BC96-4073-9155-B345DE31163D}" destId="{8B9355B0-726E-4B02-884D-E6D3F9894554}" srcOrd="0" destOrd="0" presId="urn:microsoft.com/office/officeart/2005/8/layout/process1"/>
    <dgm:cxn modelId="{CF8D57F2-F93A-4AA1-BB9A-1274D1F2CEB0}" type="presParOf" srcId="{00E97436-5B94-4434-B22C-D26C38982FAF}" destId="{68FDF534-5044-40CF-A531-86400066FD30}" srcOrd="2" destOrd="0" presId="urn:microsoft.com/office/officeart/2005/8/layout/process1"/>
    <dgm:cxn modelId="{435B2363-2EA4-4347-B1B3-E08D7639D443}" type="presParOf" srcId="{00E97436-5B94-4434-B22C-D26C38982FAF}" destId="{B6FBE28C-3799-441B-BADA-4F707E6A2003}" srcOrd="3" destOrd="0" presId="urn:microsoft.com/office/officeart/2005/8/layout/process1"/>
    <dgm:cxn modelId="{436070D3-98EC-4FC6-8AB3-59A6779470EB}" type="presParOf" srcId="{B6FBE28C-3799-441B-BADA-4F707E6A2003}" destId="{D50D09AE-34A7-4399-AAD0-1D5263BB732C}" srcOrd="0" destOrd="0" presId="urn:microsoft.com/office/officeart/2005/8/layout/process1"/>
    <dgm:cxn modelId="{E9E1829B-F27A-41F8-A070-BB65BD92B825}" type="presParOf" srcId="{00E97436-5B94-4434-B22C-D26C38982FAF}" destId="{51ACE6ED-E6E2-4B5B-AC1C-5C6B5874C5A3}" srcOrd="4" destOrd="0" presId="urn:microsoft.com/office/officeart/2005/8/layout/process1"/>
    <dgm:cxn modelId="{CA570541-FD14-45F6-B138-BDC6DCAC235B}" type="presParOf" srcId="{00E97436-5B94-4434-B22C-D26C38982FAF}" destId="{56D29592-02D2-4DB7-82E3-37046BE97931}" srcOrd="5" destOrd="0" presId="urn:microsoft.com/office/officeart/2005/8/layout/process1"/>
    <dgm:cxn modelId="{B4911841-BB07-4881-890A-788470B408FF}" type="presParOf" srcId="{56D29592-02D2-4DB7-82E3-37046BE97931}" destId="{A7DEF1F1-65C2-4A64-A865-7283046FEAEF}" srcOrd="0" destOrd="0" presId="urn:microsoft.com/office/officeart/2005/8/layout/process1"/>
    <dgm:cxn modelId="{DC29A8EB-734E-43C5-A34D-BA9B7866CC97}" type="presParOf" srcId="{00E97436-5B94-4434-B22C-D26C38982FAF}" destId="{D1F76E23-FB96-4C7F-AD1F-34FC5598D3EF}" srcOrd="6" destOrd="0" presId="urn:microsoft.com/office/officeart/2005/8/layout/process1"/>
    <dgm:cxn modelId="{79EFCB2A-2BFE-47F5-BC24-0633A13C366A}" type="presParOf" srcId="{00E97436-5B94-4434-B22C-D26C38982FAF}" destId="{022FDE4F-1EBD-4CCB-B30E-F0AE39302FC9}" srcOrd="7" destOrd="0" presId="urn:microsoft.com/office/officeart/2005/8/layout/process1"/>
    <dgm:cxn modelId="{C68B62D5-AC8F-49B0-9A3D-2E37F7FB40C1}" type="presParOf" srcId="{022FDE4F-1EBD-4CCB-B30E-F0AE39302FC9}" destId="{3C024317-8030-4DA7-9EC3-352E1F072493}" srcOrd="0" destOrd="0" presId="urn:microsoft.com/office/officeart/2005/8/layout/process1"/>
    <dgm:cxn modelId="{51B93A7B-7747-4729-9DFE-FB8A51A624D7}" type="presParOf" srcId="{00E97436-5B94-4434-B22C-D26C38982FAF}" destId="{09F64F43-7AC1-4331-84AD-43989B17FFD4}" srcOrd="8" destOrd="0" presId="urn:microsoft.com/office/officeart/2005/8/layout/process1"/>
    <dgm:cxn modelId="{C3CDEAD0-BBF5-453E-AD0B-6CB281C657BF}" type="presParOf" srcId="{00E97436-5B94-4434-B22C-D26C38982FAF}" destId="{50F0E756-9928-4A5B-A9CD-C70039C5ACD8}" srcOrd="9" destOrd="0" presId="urn:microsoft.com/office/officeart/2005/8/layout/process1"/>
    <dgm:cxn modelId="{69CC62FC-3A61-4336-9EBC-349777578FF4}" type="presParOf" srcId="{50F0E756-9928-4A5B-A9CD-C70039C5ACD8}" destId="{7F2C64A1-45B5-4A20-99D6-EBAC9308734B}" srcOrd="0" destOrd="0" presId="urn:microsoft.com/office/officeart/2005/8/layout/process1"/>
    <dgm:cxn modelId="{CA27E5B7-440C-4B35-93A8-48809DA06B78}" type="presParOf" srcId="{00E97436-5B94-4434-B22C-D26C38982FAF}" destId="{B34E11F8-57F2-4672-A7E9-91AE248BC7CF}" srcOrd="10"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853E4D-434A-4D9D-B47E-72871D467D6A}">
      <dsp:nvSpPr>
        <dsp:cNvPr id="0" name=""/>
        <dsp:cNvSpPr/>
      </dsp:nvSpPr>
      <dsp:spPr>
        <a:xfrm>
          <a:off x="684926" y="45099"/>
          <a:ext cx="1790853" cy="1183256"/>
        </a:xfrm>
        <a:prstGeom prst="circularArrow">
          <a:avLst>
            <a:gd name="adj1" fmla="val 10980"/>
            <a:gd name="adj2" fmla="val 1142322"/>
            <a:gd name="adj3" fmla="val 4500000"/>
            <a:gd name="adj4" fmla="val 10800000"/>
            <a:gd name="adj5" fmla="val 12500"/>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5291D867-055D-4C36-B482-692FC175224E}">
      <dsp:nvSpPr>
        <dsp:cNvPr id="0" name=""/>
        <dsp:cNvSpPr/>
      </dsp:nvSpPr>
      <dsp:spPr>
        <a:xfrm>
          <a:off x="924407" y="260261"/>
          <a:ext cx="1311378" cy="7571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ar-AE" sz="1400" b="1" i="0" kern="1200" dirty="0">
              <a:effectLst/>
              <a:latin typeface="Alexandria" pitchFamily="2" charset="-78"/>
              <a:cs typeface="Alexandria" pitchFamily="2" charset="-78"/>
            </a:rPr>
            <a:t>الاستدامة</a:t>
          </a:r>
          <a:endParaRPr lang="en-US" sz="1400" b="1" kern="1200" dirty="0">
            <a:latin typeface="Alexandria" pitchFamily="2" charset="-78"/>
            <a:cs typeface="Alexandria" pitchFamily="2" charset="-78"/>
          </a:endParaRPr>
        </a:p>
      </dsp:txBody>
      <dsp:txXfrm>
        <a:off x="924407" y="260261"/>
        <a:ext cx="1311378" cy="757111"/>
      </dsp:txXfrm>
    </dsp:sp>
    <dsp:sp modelId="{6AFDFD27-A309-419E-9E1E-4D7D98517A8A}">
      <dsp:nvSpPr>
        <dsp:cNvPr id="0" name=""/>
        <dsp:cNvSpPr/>
      </dsp:nvSpPr>
      <dsp:spPr>
        <a:xfrm>
          <a:off x="448040" y="738225"/>
          <a:ext cx="1507019" cy="1363654"/>
        </a:xfrm>
        <a:prstGeom prst="leftCircularArrow">
          <a:avLst>
            <a:gd name="adj1" fmla="val 10980"/>
            <a:gd name="adj2" fmla="val 1142322"/>
            <a:gd name="adj3" fmla="val 6300000"/>
            <a:gd name="adj4" fmla="val 18900000"/>
            <a:gd name="adj5" fmla="val 12500"/>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F407F0BC-B6B4-482E-BBE5-973D6F6882D1}">
      <dsp:nvSpPr>
        <dsp:cNvPr id="0" name=""/>
        <dsp:cNvSpPr/>
      </dsp:nvSpPr>
      <dsp:spPr>
        <a:xfrm>
          <a:off x="629777" y="1207651"/>
          <a:ext cx="1139964" cy="4325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ar-AE" sz="1400" b="1" i="0" kern="1200" dirty="0">
              <a:effectLst/>
              <a:latin typeface="Alexandria" pitchFamily="2" charset="-78"/>
              <a:cs typeface="Alexandria" pitchFamily="2" charset="-78"/>
            </a:rPr>
            <a:t>الانسجام</a:t>
          </a:r>
          <a:endParaRPr lang="en-US" sz="1400" b="1" kern="1200" dirty="0">
            <a:latin typeface="Alexandria" pitchFamily="2" charset="-78"/>
            <a:cs typeface="Alexandria" pitchFamily="2" charset="-78"/>
          </a:endParaRPr>
        </a:p>
      </dsp:txBody>
      <dsp:txXfrm>
        <a:off x="629777" y="1207651"/>
        <a:ext cx="1139964" cy="432562"/>
      </dsp:txXfrm>
    </dsp:sp>
    <dsp:sp modelId="{9BED40AD-9637-43FC-A1FE-01AB74C88006}">
      <dsp:nvSpPr>
        <dsp:cNvPr id="0" name=""/>
        <dsp:cNvSpPr/>
      </dsp:nvSpPr>
      <dsp:spPr>
        <a:xfrm>
          <a:off x="898585" y="1525132"/>
          <a:ext cx="1363535" cy="1363654"/>
        </a:xfrm>
        <a:prstGeom prst="circularArrow">
          <a:avLst>
            <a:gd name="adj1" fmla="val 10980"/>
            <a:gd name="adj2" fmla="val 1142322"/>
            <a:gd name="adj3" fmla="val 4500000"/>
            <a:gd name="adj4" fmla="val 13500000"/>
            <a:gd name="adj5" fmla="val 12500"/>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22692014-1B1A-4569-8833-DC7F2D6D83EA}">
      <dsp:nvSpPr>
        <dsp:cNvPr id="0" name=""/>
        <dsp:cNvSpPr/>
      </dsp:nvSpPr>
      <dsp:spPr>
        <a:xfrm>
          <a:off x="1142646" y="1823828"/>
          <a:ext cx="760929" cy="5740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ar-JO" sz="1400" b="1" kern="1200" dirty="0">
              <a:latin typeface="Alexandria" pitchFamily="2" charset="-78"/>
              <a:cs typeface="Alexandria" pitchFamily="2" charset="-78"/>
            </a:rPr>
            <a:t>تحقق التفوق</a:t>
          </a:r>
        </a:p>
      </dsp:txBody>
      <dsp:txXfrm>
        <a:off x="1142646" y="1823828"/>
        <a:ext cx="760929" cy="574083"/>
      </dsp:txXfrm>
    </dsp:sp>
    <dsp:sp modelId="{3574CA91-C9D9-4D41-80AB-F91382E62C3D}">
      <dsp:nvSpPr>
        <dsp:cNvPr id="0" name=""/>
        <dsp:cNvSpPr/>
      </dsp:nvSpPr>
      <dsp:spPr>
        <a:xfrm>
          <a:off x="519782" y="2310248"/>
          <a:ext cx="1363535" cy="1363654"/>
        </a:xfrm>
        <a:prstGeom prst="leftCircularArrow">
          <a:avLst>
            <a:gd name="adj1" fmla="val 10980"/>
            <a:gd name="adj2" fmla="val 1142322"/>
            <a:gd name="adj3" fmla="val 6300000"/>
            <a:gd name="adj4" fmla="val 18900000"/>
            <a:gd name="adj5" fmla="val 12500"/>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057AA78C-F388-4818-B6AA-8A21B2467E48}">
      <dsp:nvSpPr>
        <dsp:cNvPr id="0" name=""/>
        <dsp:cNvSpPr/>
      </dsp:nvSpPr>
      <dsp:spPr>
        <a:xfrm>
          <a:off x="819295" y="2804006"/>
          <a:ext cx="760929" cy="3803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ar-JO" sz="1400" b="1" kern="1200" dirty="0">
              <a:latin typeface="Alexandria" pitchFamily="2" charset="-78"/>
              <a:cs typeface="Alexandria" pitchFamily="2" charset="-78"/>
            </a:rPr>
            <a:t>تحقق قيمة</a:t>
          </a:r>
        </a:p>
      </dsp:txBody>
      <dsp:txXfrm>
        <a:off x="819295" y="2804006"/>
        <a:ext cx="760929" cy="380318"/>
      </dsp:txXfrm>
    </dsp:sp>
    <dsp:sp modelId="{AA87578D-A09C-4982-BF08-73936E140E5B}">
      <dsp:nvSpPr>
        <dsp:cNvPr id="0" name=""/>
        <dsp:cNvSpPr/>
      </dsp:nvSpPr>
      <dsp:spPr>
        <a:xfrm>
          <a:off x="898585" y="3094171"/>
          <a:ext cx="1363535" cy="1363654"/>
        </a:xfrm>
        <a:prstGeom prst="circularArrow">
          <a:avLst>
            <a:gd name="adj1" fmla="val 10980"/>
            <a:gd name="adj2" fmla="val 1142322"/>
            <a:gd name="adj3" fmla="val 4500000"/>
            <a:gd name="adj4" fmla="val 13500000"/>
            <a:gd name="adj5" fmla="val 12500"/>
          </a:avLst>
        </a:prstGeom>
        <a:gradFill rotWithShape="0">
          <a:gsLst>
            <a:gs pos="0">
              <a:schemeClr val="accent6">
                <a:hueOff val="0"/>
                <a:satOff val="0"/>
                <a:lumOff val="0"/>
                <a:alphaOff val="0"/>
                <a:lumMod val="110000"/>
                <a:satMod val="105000"/>
                <a:tint val="67000"/>
              </a:schemeClr>
            </a:gs>
            <a:gs pos="50000">
              <a:schemeClr val="accent6">
                <a:hueOff val="0"/>
                <a:satOff val="0"/>
                <a:lumOff val="0"/>
                <a:alphaOff val="0"/>
                <a:lumMod val="105000"/>
                <a:satMod val="103000"/>
                <a:tint val="73000"/>
              </a:schemeClr>
            </a:gs>
            <a:gs pos="100000">
              <a:schemeClr val="accent6">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3A15A0F9-4C47-41D2-AC3B-2E290DF7BC53}">
      <dsp:nvSpPr>
        <dsp:cNvPr id="0" name=""/>
        <dsp:cNvSpPr/>
      </dsp:nvSpPr>
      <dsp:spPr>
        <a:xfrm>
          <a:off x="1199632" y="3587928"/>
          <a:ext cx="760929" cy="3803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ar-AE" sz="1400" b="1" kern="1200" dirty="0">
              <a:latin typeface="Alexandria" pitchFamily="2" charset="-78"/>
              <a:cs typeface="Alexandria" pitchFamily="2" charset="-78"/>
            </a:rPr>
            <a:t>ال</a:t>
          </a:r>
          <a:r>
            <a:rPr lang="ar-JO" sz="1400" b="1" kern="1200" dirty="0">
              <a:latin typeface="Alexandria" pitchFamily="2" charset="-78"/>
              <a:cs typeface="Alexandria" pitchFamily="2" charset="-78"/>
            </a:rPr>
            <a:t>مر</a:t>
          </a:r>
          <a:r>
            <a:rPr lang="ar-AE" sz="1400" b="1" kern="1200" dirty="0">
              <a:latin typeface="Alexandria" pitchFamily="2" charset="-78"/>
              <a:cs typeface="Alexandria" pitchFamily="2" charset="-78"/>
            </a:rPr>
            <a:t>و</a:t>
          </a:r>
          <a:r>
            <a:rPr lang="ar-JO" sz="1400" b="1" kern="1200" dirty="0" err="1">
              <a:latin typeface="Alexandria" pitchFamily="2" charset="-78"/>
              <a:cs typeface="Alexandria" pitchFamily="2" charset="-78"/>
            </a:rPr>
            <a:t>نة</a:t>
          </a:r>
          <a:endParaRPr lang="ar-JO" sz="1400" b="1" kern="1200" dirty="0">
            <a:latin typeface="Alexandria" pitchFamily="2" charset="-78"/>
            <a:cs typeface="Alexandria" pitchFamily="2" charset="-78"/>
          </a:endParaRPr>
        </a:p>
      </dsp:txBody>
      <dsp:txXfrm>
        <a:off x="1199632" y="3587928"/>
        <a:ext cx="760929" cy="380318"/>
      </dsp:txXfrm>
    </dsp:sp>
    <dsp:sp modelId="{E4CD992F-02A6-4672-B49C-3C007E6E1652}">
      <dsp:nvSpPr>
        <dsp:cNvPr id="0" name=""/>
        <dsp:cNvSpPr/>
      </dsp:nvSpPr>
      <dsp:spPr>
        <a:xfrm>
          <a:off x="519782" y="3879287"/>
          <a:ext cx="1363535" cy="1363654"/>
        </a:xfrm>
        <a:prstGeom prst="leftCircularArrow">
          <a:avLst>
            <a:gd name="adj1" fmla="val 10980"/>
            <a:gd name="adj2" fmla="val 1142322"/>
            <a:gd name="adj3" fmla="val 6300000"/>
            <a:gd name="adj4" fmla="val 18900000"/>
            <a:gd name="adj5" fmla="val 12500"/>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E7B03319-BB0D-4193-902F-6BC9E6486801}">
      <dsp:nvSpPr>
        <dsp:cNvPr id="0" name=""/>
        <dsp:cNvSpPr/>
      </dsp:nvSpPr>
      <dsp:spPr>
        <a:xfrm>
          <a:off x="819295" y="4373044"/>
          <a:ext cx="760929" cy="3803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ar-AE" sz="1400" b="1" kern="1200" dirty="0">
              <a:latin typeface="Alexandria" pitchFamily="2" charset="-78"/>
              <a:cs typeface="Alexandria" pitchFamily="2" charset="-78"/>
            </a:rPr>
            <a:t>الندرة</a:t>
          </a:r>
          <a:endParaRPr lang="ar-JO" sz="1400" b="1" kern="1200" dirty="0">
            <a:latin typeface="Alexandria" pitchFamily="2" charset="-78"/>
            <a:cs typeface="Alexandria" pitchFamily="2" charset="-78"/>
          </a:endParaRPr>
        </a:p>
      </dsp:txBody>
      <dsp:txXfrm>
        <a:off x="819295" y="4373044"/>
        <a:ext cx="760929" cy="380318"/>
      </dsp:txXfrm>
    </dsp:sp>
    <dsp:sp modelId="{A65DD417-3BC1-4561-A838-B2257577A473}">
      <dsp:nvSpPr>
        <dsp:cNvPr id="0" name=""/>
        <dsp:cNvSpPr/>
      </dsp:nvSpPr>
      <dsp:spPr>
        <a:xfrm>
          <a:off x="995523" y="4753363"/>
          <a:ext cx="1171448" cy="1172002"/>
        </a:xfrm>
        <a:prstGeom prst="blockArc">
          <a:avLst>
            <a:gd name="adj1" fmla="val 13500000"/>
            <a:gd name="adj2" fmla="val 10800000"/>
            <a:gd name="adj3" fmla="val 12740"/>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683405DA-99FB-4692-AEF5-AAD4DC0BC200}">
      <dsp:nvSpPr>
        <dsp:cNvPr id="0" name=""/>
        <dsp:cNvSpPr/>
      </dsp:nvSpPr>
      <dsp:spPr>
        <a:xfrm>
          <a:off x="991921" y="5166660"/>
          <a:ext cx="1176351" cy="3633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ar-JO" sz="1400" b="1" kern="1200" dirty="0">
              <a:latin typeface="Alexandria" pitchFamily="2" charset="-78"/>
              <a:cs typeface="Alexandria" pitchFamily="2" charset="-78"/>
            </a:rPr>
            <a:t>القدرة على الاستغلال</a:t>
          </a:r>
        </a:p>
      </dsp:txBody>
      <dsp:txXfrm>
        <a:off x="991921" y="5166660"/>
        <a:ext cx="1176351" cy="36331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E00B6D-4F6C-42CE-9610-CB6E2D271EE5}">
      <dsp:nvSpPr>
        <dsp:cNvPr id="0" name=""/>
        <dsp:cNvSpPr/>
      </dsp:nvSpPr>
      <dsp:spPr>
        <a:xfrm>
          <a:off x="0" y="297049"/>
          <a:ext cx="1455971" cy="1160227"/>
        </a:xfrm>
        <a:prstGeom prst="roundRect">
          <a:avLst>
            <a:gd name="adj" fmla="val 10000"/>
          </a:avLst>
        </a:prstGeom>
        <a:solidFill>
          <a:schemeClr val="accent4">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90000"/>
            </a:lnSpc>
            <a:spcBef>
              <a:spcPct val="0"/>
            </a:spcBef>
            <a:spcAft>
              <a:spcPct val="35000"/>
            </a:spcAft>
            <a:buNone/>
          </a:pPr>
          <a:r>
            <a:rPr lang="ar-JO" sz="1400" b="1" i="0" kern="1200">
              <a:solidFill>
                <a:schemeClr val="tx1"/>
              </a:solidFill>
              <a:latin typeface="Alexandria" pitchFamily="2" charset="-78"/>
              <a:cs typeface="Alexandria" pitchFamily="2" charset="-78"/>
            </a:rPr>
            <a:t>التركيز على العناصر الأساسية للمزايا التنافسية</a:t>
          </a:r>
          <a:endParaRPr lang="ar-JO" sz="1400" b="1" kern="1200">
            <a:solidFill>
              <a:schemeClr val="tx1"/>
            </a:solidFill>
            <a:latin typeface="Alexandria" pitchFamily="2" charset="-78"/>
            <a:cs typeface="Alexandria" pitchFamily="2" charset="-78"/>
          </a:endParaRPr>
        </a:p>
      </dsp:txBody>
      <dsp:txXfrm>
        <a:off x="33982" y="331031"/>
        <a:ext cx="1388007" cy="1092263"/>
      </dsp:txXfrm>
    </dsp:sp>
    <dsp:sp modelId="{FCDAAECB-BC96-4073-9155-B345DE31163D}">
      <dsp:nvSpPr>
        <dsp:cNvPr id="0" name=""/>
        <dsp:cNvSpPr/>
      </dsp:nvSpPr>
      <dsp:spPr>
        <a:xfrm>
          <a:off x="1601568" y="696622"/>
          <a:ext cx="308666" cy="361080"/>
        </a:xfrm>
        <a:prstGeom prst="rightArrow">
          <a:avLst>
            <a:gd name="adj1" fmla="val 60000"/>
            <a:gd name="adj2" fmla="val 50000"/>
          </a:avLst>
        </a:prstGeom>
        <a:solidFill>
          <a:schemeClr val="accent4">
            <a:hueOff val="0"/>
            <a:satOff val="0"/>
            <a:lumOff val="0"/>
            <a:alphaOff val="0"/>
          </a:schemeClr>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rtl="1">
            <a:lnSpc>
              <a:spcPct val="90000"/>
            </a:lnSpc>
            <a:spcBef>
              <a:spcPct val="0"/>
            </a:spcBef>
            <a:spcAft>
              <a:spcPct val="35000"/>
            </a:spcAft>
            <a:buNone/>
          </a:pPr>
          <a:endParaRPr lang="ar-JO" sz="1400" b="1" kern="1200">
            <a:solidFill>
              <a:schemeClr val="tx1"/>
            </a:solidFill>
            <a:latin typeface="Alexandria" pitchFamily="2" charset="-78"/>
            <a:cs typeface="Alexandria" pitchFamily="2" charset="-78"/>
          </a:endParaRPr>
        </a:p>
      </dsp:txBody>
      <dsp:txXfrm>
        <a:off x="1601568" y="768838"/>
        <a:ext cx="216066" cy="216648"/>
      </dsp:txXfrm>
    </dsp:sp>
    <dsp:sp modelId="{68FDF534-5044-40CF-A531-86400066FD30}">
      <dsp:nvSpPr>
        <dsp:cNvPr id="0" name=""/>
        <dsp:cNvSpPr/>
      </dsp:nvSpPr>
      <dsp:spPr>
        <a:xfrm>
          <a:off x="2038360" y="297049"/>
          <a:ext cx="1455971" cy="1160227"/>
        </a:xfrm>
        <a:prstGeom prst="roundRect">
          <a:avLst>
            <a:gd name="adj" fmla="val 10000"/>
          </a:avLst>
        </a:prstGeom>
        <a:solidFill>
          <a:schemeClr val="accent4">
            <a:hueOff val="1960178"/>
            <a:satOff val="-8155"/>
            <a:lumOff val="1922"/>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90000"/>
            </a:lnSpc>
            <a:spcBef>
              <a:spcPct val="0"/>
            </a:spcBef>
            <a:spcAft>
              <a:spcPct val="35000"/>
            </a:spcAft>
            <a:buNone/>
          </a:pPr>
          <a:r>
            <a:rPr lang="ar-JO" sz="1400" b="1" i="0" kern="1200">
              <a:solidFill>
                <a:schemeClr val="tx1"/>
              </a:solidFill>
              <a:latin typeface="Alexandria" pitchFamily="2" charset="-78"/>
              <a:cs typeface="Alexandria" pitchFamily="2" charset="-78"/>
            </a:rPr>
            <a:t>تنمية الكفاءات المميزة</a:t>
          </a:r>
          <a:endParaRPr lang="ar-JO" sz="1400" b="1" kern="1200">
            <a:solidFill>
              <a:schemeClr val="tx1"/>
            </a:solidFill>
            <a:latin typeface="Alexandria" pitchFamily="2" charset="-78"/>
            <a:cs typeface="Alexandria" pitchFamily="2" charset="-78"/>
          </a:endParaRPr>
        </a:p>
      </dsp:txBody>
      <dsp:txXfrm>
        <a:off x="2072342" y="331031"/>
        <a:ext cx="1388007" cy="1092263"/>
      </dsp:txXfrm>
    </dsp:sp>
    <dsp:sp modelId="{B6FBE28C-3799-441B-BADA-4F707E6A2003}">
      <dsp:nvSpPr>
        <dsp:cNvPr id="0" name=""/>
        <dsp:cNvSpPr/>
      </dsp:nvSpPr>
      <dsp:spPr>
        <a:xfrm>
          <a:off x="3639929" y="696622"/>
          <a:ext cx="308666" cy="361080"/>
        </a:xfrm>
        <a:prstGeom prst="rightArrow">
          <a:avLst>
            <a:gd name="adj1" fmla="val 60000"/>
            <a:gd name="adj2" fmla="val 50000"/>
          </a:avLst>
        </a:prstGeom>
        <a:solidFill>
          <a:schemeClr val="accent4">
            <a:hueOff val="2450223"/>
            <a:satOff val="-10194"/>
            <a:lumOff val="2402"/>
            <a:alphaOff val="0"/>
          </a:schemeClr>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rtl="1">
            <a:lnSpc>
              <a:spcPct val="90000"/>
            </a:lnSpc>
            <a:spcBef>
              <a:spcPct val="0"/>
            </a:spcBef>
            <a:spcAft>
              <a:spcPct val="35000"/>
            </a:spcAft>
            <a:buNone/>
          </a:pPr>
          <a:endParaRPr lang="ar-JO" sz="1400" b="1" kern="1200">
            <a:solidFill>
              <a:schemeClr val="tx1"/>
            </a:solidFill>
            <a:latin typeface="Alexandria" pitchFamily="2" charset="-78"/>
            <a:cs typeface="Alexandria" pitchFamily="2" charset="-78"/>
          </a:endParaRPr>
        </a:p>
      </dsp:txBody>
      <dsp:txXfrm>
        <a:off x="3639929" y="768838"/>
        <a:ext cx="216066" cy="216648"/>
      </dsp:txXfrm>
    </dsp:sp>
    <dsp:sp modelId="{51ACE6ED-E6E2-4B5B-AC1C-5C6B5874C5A3}">
      <dsp:nvSpPr>
        <dsp:cNvPr id="0" name=""/>
        <dsp:cNvSpPr/>
      </dsp:nvSpPr>
      <dsp:spPr>
        <a:xfrm>
          <a:off x="4076720" y="297049"/>
          <a:ext cx="1455971" cy="1160227"/>
        </a:xfrm>
        <a:prstGeom prst="roundRect">
          <a:avLst>
            <a:gd name="adj" fmla="val 10000"/>
          </a:avLst>
        </a:prstGeom>
        <a:solidFill>
          <a:schemeClr val="accent4">
            <a:hueOff val="3920356"/>
            <a:satOff val="-16311"/>
            <a:lumOff val="3843"/>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90000"/>
            </a:lnSpc>
            <a:spcBef>
              <a:spcPct val="0"/>
            </a:spcBef>
            <a:spcAft>
              <a:spcPct val="35000"/>
            </a:spcAft>
            <a:buNone/>
          </a:pPr>
          <a:r>
            <a:rPr lang="ar-JO" sz="1400" b="1" i="0" kern="1200" dirty="0">
              <a:solidFill>
                <a:schemeClr val="tx1"/>
              </a:solidFill>
              <a:latin typeface="Alexandria" pitchFamily="2" charset="-78"/>
              <a:cs typeface="Alexandria" pitchFamily="2" charset="-78"/>
            </a:rPr>
            <a:t>إيجاد بيئة للتعلم التنظيمي</a:t>
          </a:r>
          <a:endParaRPr lang="ar-JO" sz="1400" b="1" kern="1200" dirty="0">
            <a:solidFill>
              <a:schemeClr val="tx1"/>
            </a:solidFill>
            <a:latin typeface="Alexandria" pitchFamily="2" charset="-78"/>
            <a:cs typeface="Alexandria" pitchFamily="2" charset="-78"/>
          </a:endParaRPr>
        </a:p>
      </dsp:txBody>
      <dsp:txXfrm>
        <a:off x="4110702" y="331031"/>
        <a:ext cx="1388007" cy="1092263"/>
      </dsp:txXfrm>
    </dsp:sp>
    <dsp:sp modelId="{56D29592-02D2-4DB7-82E3-37046BE97931}">
      <dsp:nvSpPr>
        <dsp:cNvPr id="0" name=""/>
        <dsp:cNvSpPr/>
      </dsp:nvSpPr>
      <dsp:spPr>
        <a:xfrm>
          <a:off x="5678289" y="696622"/>
          <a:ext cx="308666" cy="361080"/>
        </a:xfrm>
        <a:prstGeom prst="rightArrow">
          <a:avLst>
            <a:gd name="adj1" fmla="val 60000"/>
            <a:gd name="adj2" fmla="val 50000"/>
          </a:avLst>
        </a:prstGeom>
        <a:solidFill>
          <a:schemeClr val="accent4">
            <a:hueOff val="4900445"/>
            <a:satOff val="-20388"/>
            <a:lumOff val="4804"/>
            <a:alphaOff val="0"/>
          </a:schemeClr>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rtl="1">
            <a:lnSpc>
              <a:spcPct val="90000"/>
            </a:lnSpc>
            <a:spcBef>
              <a:spcPct val="0"/>
            </a:spcBef>
            <a:spcAft>
              <a:spcPct val="35000"/>
            </a:spcAft>
            <a:buNone/>
          </a:pPr>
          <a:endParaRPr lang="ar-JO" sz="1400" b="1" kern="1200">
            <a:solidFill>
              <a:schemeClr val="tx1"/>
            </a:solidFill>
            <a:latin typeface="Alexandria" pitchFamily="2" charset="-78"/>
            <a:cs typeface="Alexandria" pitchFamily="2" charset="-78"/>
          </a:endParaRPr>
        </a:p>
      </dsp:txBody>
      <dsp:txXfrm>
        <a:off x="5678289" y="768838"/>
        <a:ext cx="216066" cy="216648"/>
      </dsp:txXfrm>
    </dsp:sp>
    <dsp:sp modelId="{D1F76E23-FB96-4C7F-AD1F-34FC5598D3EF}">
      <dsp:nvSpPr>
        <dsp:cNvPr id="0" name=""/>
        <dsp:cNvSpPr/>
      </dsp:nvSpPr>
      <dsp:spPr>
        <a:xfrm>
          <a:off x="6115081" y="297049"/>
          <a:ext cx="1455971" cy="1160227"/>
        </a:xfrm>
        <a:prstGeom prst="roundRect">
          <a:avLst>
            <a:gd name="adj" fmla="val 10000"/>
          </a:avLst>
        </a:prstGeom>
        <a:solidFill>
          <a:schemeClr val="accent4">
            <a:hueOff val="5880535"/>
            <a:satOff val="-24466"/>
            <a:lumOff val="5765"/>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90000"/>
            </a:lnSpc>
            <a:spcBef>
              <a:spcPct val="0"/>
            </a:spcBef>
            <a:spcAft>
              <a:spcPct val="35000"/>
            </a:spcAft>
            <a:buNone/>
          </a:pPr>
          <a:r>
            <a:rPr lang="ar-JO" sz="1400" b="1" i="0" kern="1200" dirty="0">
              <a:solidFill>
                <a:schemeClr val="tx1"/>
              </a:solidFill>
              <a:latin typeface="Alexandria" pitchFamily="2" charset="-78"/>
              <a:cs typeface="Alexandria" pitchFamily="2" charset="-78"/>
            </a:rPr>
            <a:t>إرساء آلية التحسين المستمر</a:t>
          </a:r>
          <a:endParaRPr lang="ar-JO" sz="1400" b="1" kern="1200" dirty="0">
            <a:solidFill>
              <a:schemeClr val="tx1"/>
            </a:solidFill>
            <a:latin typeface="Alexandria" pitchFamily="2" charset="-78"/>
            <a:cs typeface="Alexandria" pitchFamily="2" charset="-78"/>
          </a:endParaRPr>
        </a:p>
      </dsp:txBody>
      <dsp:txXfrm>
        <a:off x="6149063" y="331031"/>
        <a:ext cx="1388007" cy="1092263"/>
      </dsp:txXfrm>
    </dsp:sp>
    <dsp:sp modelId="{022FDE4F-1EBD-4CCB-B30E-F0AE39302FC9}">
      <dsp:nvSpPr>
        <dsp:cNvPr id="0" name=""/>
        <dsp:cNvSpPr/>
      </dsp:nvSpPr>
      <dsp:spPr>
        <a:xfrm>
          <a:off x="7716650" y="696622"/>
          <a:ext cx="308666" cy="361080"/>
        </a:xfrm>
        <a:prstGeom prst="rightArrow">
          <a:avLst>
            <a:gd name="adj1" fmla="val 60000"/>
            <a:gd name="adj2" fmla="val 50000"/>
          </a:avLst>
        </a:prstGeom>
        <a:solidFill>
          <a:schemeClr val="accent4">
            <a:hueOff val="7350668"/>
            <a:satOff val="-30583"/>
            <a:lumOff val="7206"/>
            <a:alphaOff val="0"/>
          </a:schemeClr>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rtl="1">
            <a:lnSpc>
              <a:spcPct val="90000"/>
            </a:lnSpc>
            <a:spcBef>
              <a:spcPct val="0"/>
            </a:spcBef>
            <a:spcAft>
              <a:spcPct val="35000"/>
            </a:spcAft>
            <a:buNone/>
          </a:pPr>
          <a:endParaRPr lang="ar-JO" sz="1400" b="1" kern="1200">
            <a:solidFill>
              <a:schemeClr val="tx1"/>
            </a:solidFill>
            <a:latin typeface="Alexandria" pitchFamily="2" charset="-78"/>
            <a:cs typeface="Alexandria" pitchFamily="2" charset="-78"/>
          </a:endParaRPr>
        </a:p>
      </dsp:txBody>
      <dsp:txXfrm>
        <a:off x="7716650" y="768838"/>
        <a:ext cx="216066" cy="216648"/>
      </dsp:txXfrm>
    </dsp:sp>
    <dsp:sp modelId="{09F64F43-7AC1-4331-84AD-43989B17FFD4}">
      <dsp:nvSpPr>
        <dsp:cNvPr id="0" name=""/>
        <dsp:cNvSpPr/>
      </dsp:nvSpPr>
      <dsp:spPr>
        <a:xfrm>
          <a:off x="8153441" y="297049"/>
          <a:ext cx="1455971" cy="1160227"/>
        </a:xfrm>
        <a:prstGeom prst="roundRect">
          <a:avLst>
            <a:gd name="adj" fmla="val 10000"/>
          </a:avLst>
        </a:prstGeom>
        <a:solidFill>
          <a:schemeClr val="accent4">
            <a:hueOff val="7840713"/>
            <a:satOff val="-32622"/>
            <a:lumOff val="7686"/>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90000"/>
            </a:lnSpc>
            <a:spcBef>
              <a:spcPct val="0"/>
            </a:spcBef>
            <a:spcAft>
              <a:spcPct val="35000"/>
            </a:spcAft>
            <a:buNone/>
          </a:pPr>
          <a:r>
            <a:rPr lang="ar-JO" sz="1400" b="1" i="0" kern="1200">
              <a:solidFill>
                <a:schemeClr val="tx1"/>
              </a:solidFill>
              <a:latin typeface="Alexandria" pitchFamily="2" charset="-78"/>
              <a:cs typeface="Alexandria" pitchFamily="2" charset="-78"/>
            </a:rPr>
            <a:t>إرساء أفضل الممارسات</a:t>
          </a:r>
          <a:endParaRPr lang="ar-JO" sz="1400" b="1" kern="1200">
            <a:solidFill>
              <a:schemeClr val="tx1"/>
            </a:solidFill>
            <a:latin typeface="Alexandria" pitchFamily="2" charset="-78"/>
            <a:cs typeface="Alexandria" pitchFamily="2" charset="-78"/>
          </a:endParaRPr>
        </a:p>
      </dsp:txBody>
      <dsp:txXfrm>
        <a:off x="8187423" y="331031"/>
        <a:ext cx="1388007" cy="1092263"/>
      </dsp:txXfrm>
    </dsp:sp>
    <dsp:sp modelId="{50F0E756-9928-4A5B-A9CD-C70039C5ACD8}">
      <dsp:nvSpPr>
        <dsp:cNvPr id="0" name=""/>
        <dsp:cNvSpPr/>
      </dsp:nvSpPr>
      <dsp:spPr>
        <a:xfrm>
          <a:off x="9755010" y="696622"/>
          <a:ext cx="308666" cy="361080"/>
        </a:xfrm>
        <a:prstGeom prst="rightArrow">
          <a:avLst>
            <a:gd name="adj1" fmla="val 60000"/>
            <a:gd name="adj2" fmla="val 50000"/>
          </a:avLst>
        </a:prstGeom>
        <a:solidFill>
          <a:schemeClr val="accent4">
            <a:hueOff val="9800891"/>
            <a:satOff val="-40777"/>
            <a:lumOff val="9608"/>
            <a:alphaOff val="0"/>
          </a:schemeClr>
        </a:solidFill>
        <a:ln>
          <a:noFill/>
        </a:ln>
        <a:effectLst/>
        <a:scene3d>
          <a:camera prst="orthographicFront"/>
          <a:lightRig rig="chilly" dir="t"/>
        </a:scene3d>
        <a:sp3d z="-70000" extrusionH="1700" prstMaterial="translucentPowder">
          <a:bevelT w="25400" h="6350" prst="softRound"/>
          <a:bevelB w="0" h="0" prst="convex"/>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rtl="1">
            <a:lnSpc>
              <a:spcPct val="90000"/>
            </a:lnSpc>
            <a:spcBef>
              <a:spcPct val="0"/>
            </a:spcBef>
            <a:spcAft>
              <a:spcPct val="35000"/>
            </a:spcAft>
            <a:buNone/>
          </a:pPr>
          <a:endParaRPr lang="ar-JO" sz="1400" b="1" kern="1200">
            <a:solidFill>
              <a:schemeClr val="tx1"/>
            </a:solidFill>
            <a:latin typeface="Alexandria" pitchFamily="2" charset="-78"/>
            <a:cs typeface="Alexandria" pitchFamily="2" charset="-78"/>
          </a:endParaRPr>
        </a:p>
      </dsp:txBody>
      <dsp:txXfrm>
        <a:off x="9755010" y="768838"/>
        <a:ext cx="216066" cy="216648"/>
      </dsp:txXfrm>
    </dsp:sp>
    <dsp:sp modelId="{B34E11F8-57F2-4672-A7E9-91AE248BC7CF}">
      <dsp:nvSpPr>
        <dsp:cNvPr id="0" name=""/>
        <dsp:cNvSpPr/>
      </dsp:nvSpPr>
      <dsp:spPr>
        <a:xfrm>
          <a:off x="10191802" y="297049"/>
          <a:ext cx="1455971" cy="1160227"/>
        </a:xfrm>
        <a:prstGeom prst="roundRect">
          <a:avLst>
            <a:gd name="adj" fmla="val 10000"/>
          </a:avLst>
        </a:prstGeom>
        <a:solidFill>
          <a:schemeClr val="accent4">
            <a:hueOff val="9800891"/>
            <a:satOff val="-40777"/>
            <a:lumOff val="9608"/>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90000"/>
            </a:lnSpc>
            <a:spcBef>
              <a:spcPct val="0"/>
            </a:spcBef>
            <a:spcAft>
              <a:spcPct val="35000"/>
            </a:spcAft>
            <a:buNone/>
          </a:pPr>
          <a:r>
            <a:rPr lang="ar-JO" sz="1400" b="1" i="0" kern="1200">
              <a:solidFill>
                <a:schemeClr val="tx1"/>
              </a:solidFill>
              <a:latin typeface="Alexandria" pitchFamily="2" charset="-78"/>
              <a:cs typeface="Alexandria" pitchFamily="2" charset="-78"/>
            </a:rPr>
            <a:t>التغلب على عوائق التغيير</a:t>
          </a:r>
          <a:endParaRPr lang="ar-JO" sz="1400" b="1" kern="1200">
            <a:solidFill>
              <a:schemeClr val="tx1"/>
            </a:solidFill>
            <a:latin typeface="Alexandria" pitchFamily="2" charset="-78"/>
            <a:cs typeface="Alexandria" pitchFamily="2" charset="-78"/>
          </a:endParaRPr>
        </a:p>
      </dsp:txBody>
      <dsp:txXfrm>
        <a:off x="10225784" y="331031"/>
        <a:ext cx="1388007" cy="1092263"/>
      </dsp:txXfrm>
    </dsp:sp>
  </dsp:spTree>
</dsp:drawing>
</file>

<file path=ppt/diagrams/layout1.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atin typeface="Alexandria" pitchFamily="2" charset="-78"/>
                <a:cs typeface="Alexandria" pitchFamily="2" charset="-78"/>
              </a:defRPr>
            </a:lvl1pPr>
          </a:lstStyle>
          <a:p>
            <a:endParaRPr lang="ar-JO"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atin typeface="Alexandria" pitchFamily="2" charset="-78"/>
                <a:cs typeface="Alexandria" pitchFamily="2" charset="-78"/>
              </a:defRPr>
            </a:lvl1pPr>
          </a:lstStyle>
          <a:p>
            <a:fld id="{DB41956F-534F-416B-B3A3-9E403A7EFB88}" type="datetimeFigureOut">
              <a:rPr lang="ar-JO" smtClean="0"/>
              <a:pPr/>
              <a:t>29/04/1446</a:t>
            </a:fld>
            <a:endParaRPr lang="ar-JO"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JO"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ar-JO"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atin typeface="Alexandria" pitchFamily="2" charset="-78"/>
                <a:cs typeface="Alexandria" pitchFamily="2" charset="-78"/>
              </a:defRPr>
            </a:lvl1pPr>
          </a:lstStyle>
          <a:p>
            <a:endParaRPr lang="ar-JO"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atin typeface="Alexandria" pitchFamily="2" charset="-78"/>
                <a:cs typeface="Alexandria" pitchFamily="2" charset="-78"/>
              </a:defRPr>
            </a:lvl1pPr>
          </a:lstStyle>
          <a:p>
            <a:fld id="{AAC6B128-DFCE-4E7F-BCF3-0EDFC748CC61}" type="slidenum">
              <a:rPr lang="ar-JO" smtClean="0"/>
              <a:pPr/>
              <a:t>‹#›</a:t>
            </a:fld>
            <a:endParaRPr lang="ar-JO" dirty="0"/>
          </a:p>
        </p:txBody>
      </p:sp>
    </p:spTree>
    <p:extLst>
      <p:ext uri="{BB962C8B-B14F-4D97-AF65-F5344CB8AC3E}">
        <p14:creationId xmlns:p14="http://schemas.microsoft.com/office/powerpoint/2010/main" val="33498338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pitchFamily="2" charset="-78"/>
        <a:ea typeface="+mn-ea"/>
        <a:cs typeface="Alexandria" pitchFamily="2" charset="-78"/>
      </a:defRPr>
    </a:lvl1pPr>
    <a:lvl2pPr marL="457200" algn="l" defTabSz="914400" rtl="0" eaLnBrk="1" latinLnBrk="0" hangingPunct="1">
      <a:defRPr sz="1200" kern="1200">
        <a:solidFill>
          <a:schemeClr val="tx1"/>
        </a:solidFill>
        <a:latin typeface="Alexandria" pitchFamily="2" charset="-78"/>
        <a:ea typeface="+mn-ea"/>
        <a:cs typeface="+mn-cs"/>
      </a:defRPr>
    </a:lvl2pPr>
    <a:lvl3pPr marL="914400" algn="l" defTabSz="914400" rtl="0" eaLnBrk="1" latinLnBrk="0" hangingPunct="1">
      <a:defRPr sz="1200" kern="1200">
        <a:solidFill>
          <a:schemeClr val="tx1"/>
        </a:solidFill>
        <a:latin typeface="Alexandria" pitchFamily="2" charset="-78"/>
        <a:ea typeface="+mn-ea"/>
        <a:cs typeface="+mn-cs"/>
      </a:defRPr>
    </a:lvl3pPr>
    <a:lvl4pPr marL="1371600" algn="l" defTabSz="914400" rtl="0" eaLnBrk="1" latinLnBrk="0" hangingPunct="1">
      <a:defRPr sz="1200" kern="1200">
        <a:solidFill>
          <a:schemeClr val="tx1"/>
        </a:solidFill>
        <a:latin typeface="Alexandria" pitchFamily="2" charset="-78"/>
        <a:ea typeface="+mn-ea"/>
        <a:cs typeface="+mn-cs"/>
      </a:defRPr>
    </a:lvl4pPr>
    <a:lvl5pPr marL="1828800" algn="l" defTabSz="914400" rtl="0" eaLnBrk="1" latinLnBrk="0" hangingPunct="1">
      <a:defRPr sz="1200" kern="1200">
        <a:solidFill>
          <a:schemeClr val="tx1"/>
        </a:solidFill>
        <a:latin typeface="Alexandria" pitchFamily="2" charset="-78"/>
        <a:ea typeface="+mn-ea"/>
        <a:cs typeface="Alexandria" pitchFamily="2" charset="-78"/>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9887473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1966703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C794226-DCFC-4059-B351-D1AEFFD67F25}"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17305730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449619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23319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210129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212421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059619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970899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852989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93264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112465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003592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696953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385371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0140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48905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338369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Images and Contents Layout">
    <p:spTree>
      <p:nvGrpSpPr>
        <p:cNvPr id="1" name=""/>
        <p:cNvGrpSpPr/>
        <p:nvPr/>
      </p:nvGrpSpPr>
      <p:grpSpPr>
        <a:xfrm>
          <a:off x="0" y="0"/>
          <a:ext cx="0" cy="0"/>
          <a:chOff x="0" y="0"/>
          <a:chExt cx="0" cy="0"/>
        </a:xfrm>
      </p:grpSpPr>
      <p:sp>
        <p:nvSpPr>
          <p:cNvPr id="3" name="Rectangle 2"/>
          <p:cNvSpPr/>
          <p:nvPr userDrawn="1"/>
        </p:nvSpPr>
        <p:spPr>
          <a:xfrm>
            <a:off x="1" y="4060923"/>
            <a:ext cx="12204700" cy="2797076"/>
          </a:xfrm>
          <a:custGeom>
            <a:avLst/>
            <a:gdLst>
              <a:gd name="connsiteX0" fmla="*/ 0 w 9144000"/>
              <a:gd name="connsiteY0" fmla="*/ 0 h 1059582"/>
              <a:gd name="connsiteX1" fmla="*/ 9144000 w 9144000"/>
              <a:gd name="connsiteY1" fmla="*/ 0 h 1059582"/>
              <a:gd name="connsiteX2" fmla="*/ 9144000 w 9144000"/>
              <a:gd name="connsiteY2" fmla="*/ 1059582 h 1059582"/>
              <a:gd name="connsiteX3" fmla="*/ 0 w 9144000"/>
              <a:gd name="connsiteY3" fmla="*/ 1059582 h 1059582"/>
              <a:gd name="connsiteX4" fmla="*/ 0 w 9144000"/>
              <a:gd name="connsiteY4" fmla="*/ 0 h 1059582"/>
              <a:gd name="connsiteX0" fmla="*/ 0 w 9153525"/>
              <a:gd name="connsiteY0" fmla="*/ 1038225 h 2097807"/>
              <a:gd name="connsiteX1" fmla="*/ 9153525 w 9153525"/>
              <a:gd name="connsiteY1" fmla="*/ 0 h 2097807"/>
              <a:gd name="connsiteX2" fmla="*/ 9144000 w 9153525"/>
              <a:gd name="connsiteY2" fmla="*/ 2097807 h 2097807"/>
              <a:gd name="connsiteX3" fmla="*/ 0 w 9153525"/>
              <a:gd name="connsiteY3" fmla="*/ 2097807 h 2097807"/>
              <a:gd name="connsiteX4" fmla="*/ 0 w 9153525"/>
              <a:gd name="connsiteY4" fmla="*/ 1038225 h 2097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3525" h="2097807">
                <a:moveTo>
                  <a:pt x="0" y="1038225"/>
                </a:moveTo>
                <a:lnTo>
                  <a:pt x="9153525" y="0"/>
                </a:lnTo>
                <a:lnTo>
                  <a:pt x="9144000" y="2097807"/>
                </a:lnTo>
                <a:lnTo>
                  <a:pt x="0" y="2097807"/>
                </a:lnTo>
                <a:lnTo>
                  <a:pt x="0" y="103822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dirty="0">
              <a:latin typeface="Alexandria" pitchFamily="2" charset="-78"/>
            </a:endParaRPr>
          </a:p>
        </p:txBody>
      </p:sp>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bg1"/>
                </a:solidFill>
                <a:latin typeface="+mj-lt"/>
                <a:cs typeface="Alexandria" pitchFamily="2" charset="-78"/>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bg1"/>
                </a:solidFill>
                <a:latin typeface="Alexandria" pitchFamily="2" charset="-78"/>
                <a:cs typeface="Alexandria" pitchFamily="2" charset="-78"/>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15414" y="1619125"/>
            <a:ext cx="5088565" cy="4882216"/>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2" hasCustomPrompt="1"/>
          </p:nvPr>
        </p:nvSpPr>
        <p:spPr>
          <a:xfrm>
            <a:off x="1028214" y="1833032"/>
            <a:ext cx="4607380" cy="3098392"/>
          </a:xfrm>
          <a:prstGeom prst="rect">
            <a:avLst/>
          </a:prstGeom>
          <a:solidFill>
            <a:schemeClr val="bg1">
              <a:lumMod val="95000"/>
            </a:schemeClr>
          </a:solidFill>
        </p:spPr>
        <p:txBody>
          <a:bodyPr anchor="ctr"/>
          <a:lstStyle>
            <a:lvl1pPr marL="0" indent="0" algn="ctr">
              <a:buNone/>
              <a:defRPr sz="1600" strike="noStrike" baseline="0">
                <a:solidFill>
                  <a:schemeClr val="tx1">
                    <a:lumMod val="75000"/>
                    <a:lumOff val="25000"/>
                  </a:schemeClr>
                </a:solidFill>
                <a:latin typeface="Alexandria" pitchFamily="2" charset="-78"/>
                <a:cs typeface="Alexandria" pitchFamily="2" charset="-78"/>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31822584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defRPr>
            </a:lvl1pPr>
          </a:lstStyle>
          <a:p>
            <a:fld id="{7AD86B2E-B702-4422-B277-3A08C7449694}" type="datetimeFigureOut">
              <a:rPr lang="en-US" smtClean="0"/>
              <a:pPr/>
              <a:t>11/1/2024</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9076311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4.png"/><Relationship Id="rId2" Type="http://schemas.openxmlformats.org/officeDocument/2006/relationships/diagramData" Target="../diagrams/data1.xml"/><Relationship Id="rId1" Type="http://schemas.openxmlformats.org/officeDocument/2006/relationships/slideLayout" Target="../slideLayouts/slideLayout1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5.xml"/><Relationship Id="rId4" Type="http://schemas.microsoft.com/office/2007/relationships/hdphoto" Target="../media/hdphoto1.wdp"/></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4.png"/><Relationship Id="rId2" Type="http://schemas.openxmlformats.org/officeDocument/2006/relationships/diagramData" Target="../diagrams/data2.xml"/><Relationship Id="rId1" Type="http://schemas.openxmlformats.org/officeDocument/2006/relationships/slideLayout" Target="../slideLayouts/slideLayout15.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5677785" y="-172354"/>
            <a:ext cx="6613337" cy="68580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479376" y="3829262"/>
            <a:ext cx="4147287"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rPr>
              <a:t>ريادة الأعمال والابتكار </a:t>
            </a:r>
          </a:p>
        </p:txBody>
      </p:sp>
      <p:sp>
        <p:nvSpPr>
          <p:cNvPr id="31" name="TextBox 30">
            <a:extLst>
              <a:ext uri="{FF2B5EF4-FFF2-40B4-BE49-F238E27FC236}">
                <a16:creationId xmlns:a16="http://schemas.microsoft.com/office/drawing/2014/main" id="{16E4CC76-2D0D-6204-3FBC-B0856D8E8836}"/>
              </a:ext>
            </a:extLst>
          </p:cNvPr>
          <p:cNvSpPr txBox="1"/>
          <p:nvPr/>
        </p:nvSpPr>
        <p:spPr>
          <a:xfrm>
            <a:off x="0" y="2253649"/>
            <a:ext cx="7614560" cy="4770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Entrepreneurship</a:t>
            </a:r>
            <a:r>
              <a:rPr kumimoji="0" lang="ar-AE" sz="25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 </a:t>
            </a:r>
            <a:r>
              <a:rPr kumimoji="0" lang="en-US" sz="25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and Innovation</a:t>
            </a:r>
          </a:p>
        </p:txBody>
      </p:sp>
      <p:sp>
        <p:nvSpPr>
          <p:cNvPr id="14" name="Oval 13">
            <a:extLst>
              <a:ext uri="{FF2B5EF4-FFF2-40B4-BE49-F238E27FC236}">
                <a16:creationId xmlns:a16="http://schemas.microsoft.com/office/drawing/2014/main" id="{46F3C90B-EB3F-EA91-08C5-03400C278827}"/>
              </a:ext>
            </a:extLst>
          </p:cNvPr>
          <p:cNvSpPr/>
          <p:nvPr/>
        </p:nvSpPr>
        <p:spPr>
          <a:xfrm>
            <a:off x="5762847" y="-76920"/>
            <a:ext cx="6429153" cy="6593215"/>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2" name="Rectangle 1">
            <a:extLst>
              <a:ext uri="{FF2B5EF4-FFF2-40B4-BE49-F238E27FC236}">
                <a16:creationId xmlns:a16="http://schemas.microsoft.com/office/drawing/2014/main" id="{EEA687B6-2620-40CA-B72B-287E249DA520}"/>
              </a:ext>
            </a:extLst>
          </p:cNvPr>
          <p:cNvSpPr/>
          <p:nvPr/>
        </p:nvSpPr>
        <p:spPr>
          <a:xfrm>
            <a:off x="88603" y="4473369"/>
            <a:ext cx="5474576" cy="46166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0" cap="none" spc="0" normalizeH="0" baseline="0" noProof="0" dirty="0">
                <a:ln>
                  <a:noFill/>
                </a:ln>
                <a:effectLst/>
                <a:uLnTx/>
                <a:uFillTx/>
                <a:latin typeface="Tajawal Medium"/>
                <a:ea typeface="Tajawal Medium"/>
                <a:cs typeface="Tajawal Medium"/>
                <a:sym typeface="Tajawal Medium"/>
              </a:rPr>
              <a:t>Prepared by </a:t>
            </a:r>
            <a:r>
              <a:rPr kumimoji="0" lang="en-GB" sz="2400" b="1" i="0" u="none" strike="noStrike" kern="0" cap="none" spc="0" normalizeH="0" baseline="0" noProof="0" dirty="0">
                <a:ln>
                  <a:noFill/>
                </a:ln>
                <a:effectLst/>
                <a:uLnTx/>
                <a:uFillTx/>
                <a:latin typeface="Tajawal Medium"/>
                <a:ea typeface="Tajawal Medium"/>
                <a:cs typeface="Tajawal Medium"/>
                <a:sym typeface="Tajawal Medium"/>
              </a:rPr>
              <a:t>Dr.Warda Mahmoud Kloub </a:t>
            </a:r>
            <a:endParaRPr kumimoji="0" lang="en-GB" sz="1800" b="1" i="0" u="none" strike="noStrike" kern="0" cap="none" spc="0" normalizeH="0" baseline="0" noProof="0" dirty="0">
              <a:ln>
                <a:noFill/>
              </a:ln>
              <a:effectLst/>
              <a:uLnTx/>
              <a:uFillTx/>
              <a:latin typeface="Alexandria" pitchFamily="2" charset="-78"/>
              <a:ea typeface="+mn-ea"/>
              <a:cs typeface="+mn-cs"/>
            </a:endParaRPr>
          </a:p>
        </p:txBody>
      </p:sp>
      <p:sp>
        <p:nvSpPr>
          <p:cNvPr id="12" name="Google Shape;110;p1">
            <a:extLst>
              <a:ext uri="{FF2B5EF4-FFF2-40B4-BE49-F238E27FC236}">
                <a16:creationId xmlns:a16="http://schemas.microsoft.com/office/drawing/2014/main" id="{47857509-E50B-4B09-80FB-055DBAF7DE4F}"/>
              </a:ext>
            </a:extLst>
          </p:cNvPr>
          <p:cNvSpPr/>
          <p:nvPr/>
        </p:nvSpPr>
        <p:spPr>
          <a:xfrm>
            <a:off x="587987" y="6000379"/>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srgbClr val="2D3956"/>
                </a:solidFill>
                <a:effectLst/>
                <a:uLnTx/>
                <a:uFillTx/>
                <a:latin typeface="Tajawal Medium"/>
                <a:ea typeface="Tajawal Medium"/>
                <a:cs typeface="Tajawal Medium"/>
                <a:sym typeface="Tajawal Medium"/>
              </a:rPr>
              <a:t>LDR 725</a:t>
            </a:r>
            <a:endParaRPr kumimoji="0" lang="en-US" sz="2400" b="1" i="0" u="none" strike="noStrike" kern="1200" cap="none" spc="0" normalizeH="0" baseline="0" noProof="0" dirty="0">
              <a:ln>
                <a:noFill/>
              </a:ln>
              <a:solidFill>
                <a:srgbClr val="2D3956"/>
              </a:solidFill>
              <a:effectLst/>
              <a:uLnTx/>
              <a:uFillTx/>
              <a:latin typeface="Tajawal Medium"/>
              <a:ea typeface="Tajawal Medium"/>
              <a:cs typeface="Tajawal Medium"/>
              <a:sym typeface="Tajawal Medium"/>
            </a:endParaRPr>
          </a:p>
        </p:txBody>
      </p:sp>
      <p:sp>
        <p:nvSpPr>
          <p:cNvPr id="13" name="Google Shape;110;p1">
            <a:extLst>
              <a:ext uri="{FF2B5EF4-FFF2-40B4-BE49-F238E27FC236}">
                <a16:creationId xmlns:a16="http://schemas.microsoft.com/office/drawing/2014/main" id="{1485C054-4263-4338-A210-8A1804994357}"/>
              </a:ext>
            </a:extLst>
          </p:cNvPr>
          <p:cNvSpPr/>
          <p:nvPr/>
        </p:nvSpPr>
        <p:spPr>
          <a:xfrm>
            <a:off x="562376" y="5187208"/>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Medium"/>
                <a:ea typeface="Tajawal Medium"/>
                <a:cs typeface="Tajawal Medium"/>
                <a:sym typeface="Tajawal Medium"/>
              </a:rPr>
              <a:t>Lecture 6</a:t>
            </a: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17" name="TextBox 16">
            <a:extLst>
              <a:ext uri="{FF2B5EF4-FFF2-40B4-BE49-F238E27FC236}">
                <a16:creationId xmlns:a16="http://schemas.microsoft.com/office/drawing/2014/main" id="{E766F6C3-FA2D-4877-8DEB-3619E4B6295F}"/>
              </a:ext>
            </a:extLst>
          </p:cNvPr>
          <p:cNvSpPr txBox="1"/>
          <p:nvPr/>
        </p:nvSpPr>
        <p:spPr>
          <a:xfrm>
            <a:off x="7614560" y="606490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pitchFamily="2" charset="-78"/>
                <a:ea typeface="+mn-ea"/>
                <a:cs typeface="+mn-cs"/>
              </a:rPr>
              <a:t>www.midocean.ae</a:t>
            </a:r>
          </a:p>
        </p:txBody>
      </p:sp>
      <p:pic>
        <p:nvPicPr>
          <p:cNvPr id="5" name="Graphic 21">
            <a:extLst>
              <a:ext uri="{FF2B5EF4-FFF2-40B4-BE49-F238E27FC236}">
                <a16:creationId xmlns:a16="http://schemas.microsoft.com/office/drawing/2014/main" id="{EE9256AB-A3CD-D0DC-4055-665C8FE01F5A}"/>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603" y="36275"/>
            <a:ext cx="3111797" cy="1686199"/>
          </a:xfrm>
          <a:prstGeom prst="rect">
            <a:avLst/>
          </a:prstGeom>
        </p:spPr>
      </p:pic>
    </p:spTree>
    <p:extLst>
      <p:ext uri="{BB962C8B-B14F-4D97-AF65-F5344CB8AC3E}">
        <p14:creationId xmlns:p14="http://schemas.microsoft.com/office/powerpoint/2010/main" val="2925839799"/>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A1FA4F7-5093-B43F-7160-E407386F60AB}"/>
              </a:ext>
            </a:extLst>
          </p:cNvPr>
          <p:cNvSpPr>
            <a:spLocks noGrp="1"/>
          </p:cNvSpPr>
          <p:nvPr>
            <p:ph type="pic" sz="quarter" idx="10"/>
          </p:nvPr>
        </p:nvSpPr>
        <p:spPr>
          <a:xfrm>
            <a:off x="205274" y="93306"/>
            <a:ext cx="6826250" cy="6858000"/>
          </a:xfrm>
          <a:prstGeom prst="ellipse">
            <a:avLst/>
          </a:prstGeom>
          <a:ln/>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dirty="0">
              <a:ln>
                <a:noFill/>
              </a:ln>
              <a:solidFill>
                <a:prstClr val="white"/>
              </a:solidFill>
              <a:effectLst/>
              <a:uLnTx/>
              <a:uFillTx/>
              <a:latin typeface="Alexandria" pitchFamily="2" charset="-78"/>
              <a:ea typeface="맑은 고딕" panose="020B0503020000020004" pitchFamily="34" charset="-127"/>
              <a:cs typeface="+mn-cs"/>
            </a:endParaRPr>
          </a:p>
        </p:txBody>
      </p:sp>
      <p:sp>
        <p:nvSpPr>
          <p:cNvPr id="6" name="Hexagon 5">
            <a:extLst>
              <a:ext uri="{FF2B5EF4-FFF2-40B4-BE49-F238E27FC236}">
                <a16:creationId xmlns:a16="http://schemas.microsoft.com/office/drawing/2014/main" id="{B2D40193-BC8F-8BE6-85B0-CA54D619CC8C}"/>
              </a:ext>
            </a:extLst>
          </p:cNvPr>
          <p:cNvSpPr/>
          <p:nvPr/>
        </p:nvSpPr>
        <p:spPr>
          <a:xfrm>
            <a:off x="7458379" y="2739879"/>
            <a:ext cx="3934592" cy="1076342"/>
          </a:xfrm>
          <a:prstGeom prst="hexagon">
            <a:avLst/>
          </a:prstGeom>
          <a:solidFill>
            <a:srgbClr val="00B0F0"/>
          </a:solidFill>
          <a:ln w="63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ko-KR" sz="2400" b="1" i="0" u="none" strike="noStrike" kern="1200" cap="none" spc="0" normalizeH="0" baseline="0" noProof="0" dirty="0">
                <a:ln>
                  <a:noFill/>
                </a:ln>
                <a:solidFill>
                  <a:srgbClr val="333333"/>
                </a:solidFill>
                <a:effectLst/>
                <a:uLnTx/>
                <a:uFillTx/>
                <a:latin typeface="Alexandria" pitchFamily="2" charset="-78"/>
                <a:ea typeface="맑은 고딕" panose="020B0503020000020004" pitchFamily="34" charset="-127"/>
                <a:cs typeface="Alexandria" pitchFamily="2" charset="-78"/>
              </a:rPr>
              <a:t>مراجعة للمحاضرة السابقة</a:t>
            </a:r>
            <a:endParaRPr kumimoji="0" lang="ko-KR" altLang="en-US" sz="2400" b="1" i="0" u="none" strike="noStrike" kern="1200" cap="none" spc="0" normalizeH="0" baseline="0" noProof="0" dirty="0">
              <a:ln>
                <a:noFill/>
              </a:ln>
              <a:solidFill>
                <a:prstClr val="white"/>
              </a:solidFill>
              <a:effectLst/>
              <a:uLnTx/>
              <a:uFillTx/>
              <a:latin typeface="Alexandria" pitchFamily="2" charset="-78"/>
              <a:ea typeface="맑은 고딕" panose="020B0503020000020004" pitchFamily="34" charset="-127"/>
              <a:cs typeface="+mn-cs"/>
            </a:endParaRPr>
          </a:p>
        </p:txBody>
      </p:sp>
      <p:sp>
        <p:nvSpPr>
          <p:cNvPr id="7" name="Oval 6">
            <a:extLst>
              <a:ext uri="{FF2B5EF4-FFF2-40B4-BE49-F238E27FC236}">
                <a16:creationId xmlns:a16="http://schemas.microsoft.com/office/drawing/2014/main" id="{EB5DEFF4-F4A2-84CA-5F58-D68984CCAE65}"/>
              </a:ext>
            </a:extLst>
          </p:cNvPr>
          <p:cNvSpPr/>
          <p:nvPr/>
        </p:nvSpPr>
        <p:spPr>
          <a:xfrm>
            <a:off x="422469" y="171479"/>
            <a:ext cx="6609055" cy="6593215"/>
          </a:xfrm>
          <a:prstGeom prst="ellipse">
            <a:avLst/>
          </a:prstGeom>
          <a:blipFill>
            <a:blip r:embed="rId2"/>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pic>
        <p:nvPicPr>
          <p:cNvPr id="2" name="Graphic 21">
            <a:extLst>
              <a:ext uri="{FF2B5EF4-FFF2-40B4-BE49-F238E27FC236}">
                <a16:creationId xmlns:a16="http://schemas.microsoft.com/office/drawing/2014/main" id="{B593ABF9-9B28-3D17-9080-C920E823572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spTree>
    <p:extLst>
      <p:ext uri="{BB962C8B-B14F-4D97-AF65-F5344CB8AC3E}">
        <p14:creationId xmlns:p14="http://schemas.microsoft.com/office/powerpoint/2010/main" val="863071844"/>
      </p:ext>
    </p:extLst>
  </p:cSld>
  <p:clrMapOvr>
    <a:masterClrMapping/>
  </p:clrMapOvr>
  <p:transition spd="slow">
    <p:randomBar dir="ver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951328" cy="4767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245663" cy="9094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47727" y="1072381"/>
            <a:ext cx="1140243"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Lecture 6</a:t>
            </a:r>
            <a:endParaRPr kumimoji="0" lang="en-US" sz="28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www.midocean.ae</a:t>
            </a:r>
          </a:p>
        </p:txBody>
      </p:sp>
      <p:sp>
        <p:nvSpPr>
          <p:cNvPr id="4" name="Rectangle 3">
            <a:extLst>
              <a:ext uri="{FF2B5EF4-FFF2-40B4-BE49-F238E27FC236}">
                <a16:creationId xmlns:a16="http://schemas.microsoft.com/office/drawing/2014/main" id="{DD23E63E-44BA-49AC-B6DB-24E02487F651}"/>
              </a:ext>
            </a:extLst>
          </p:cNvPr>
          <p:cNvSpPr/>
          <p:nvPr/>
        </p:nvSpPr>
        <p:spPr>
          <a:xfrm>
            <a:off x="3666489" y="278873"/>
            <a:ext cx="4859022" cy="52322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2800" b="1" i="0" u="none" strike="noStrike" kern="0" cap="none" spc="0" normalizeH="0" baseline="0" noProof="0" dirty="0">
                <a:ln>
                  <a:noFill/>
                </a:ln>
                <a:effectLst/>
                <a:uLnTx/>
                <a:uFillTx/>
                <a:latin typeface="Bahnschrift SemiBold SemiConden" pitchFamily="34" charset="0"/>
                <a:ea typeface="Calibri"/>
                <a:cs typeface="Alexandria" pitchFamily="2" charset="-78"/>
                <a:sym typeface="Calibri"/>
              </a:rPr>
              <a:t>Master of Educational Leadership</a:t>
            </a:r>
            <a:endParaRPr kumimoji="0" lang="ar-JO" sz="2800" b="1" i="0" u="none" strike="noStrike" kern="0" cap="none" spc="0" normalizeH="0" baseline="0" noProof="0" dirty="0">
              <a:ln>
                <a:noFill/>
              </a:ln>
              <a:effectLst/>
              <a:uLnTx/>
              <a:uFillTx/>
              <a:latin typeface="Bahnschrift SemiBold SemiConden" pitchFamily="34" charset="0"/>
              <a:ea typeface="Calibri"/>
              <a:cs typeface="Alexandria" pitchFamily="2" charset="-78"/>
              <a:sym typeface="Calibri"/>
            </a:endParaRPr>
          </a:p>
        </p:txBody>
      </p:sp>
      <p:graphicFrame>
        <p:nvGraphicFramePr>
          <p:cNvPr id="13" name="Table 12">
            <a:extLst>
              <a:ext uri="{FF2B5EF4-FFF2-40B4-BE49-F238E27FC236}">
                <a16:creationId xmlns:a16="http://schemas.microsoft.com/office/drawing/2014/main" id="{CED2F609-DB51-4F21-B496-75769D481379}"/>
              </a:ext>
            </a:extLst>
          </p:cNvPr>
          <p:cNvGraphicFramePr>
            <a:graphicFrameLocks noGrp="1"/>
          </p:cNvGraphicFramePr>
          <p:nvPr>
            <p:extLst>
              <p:ext uri="{D42A27DB-BD31-4B8C-83A1-F6EECF244321}">
                <p14:modId xmlns:p14="http://schemas.microsoft.com/office/powerpoint/2010/main" val="606566550"/>
              </p:ext>
            </p:extLst>
          </p:nvPr>
        </p:nvGraphicFramePr>
        <p:xfrm>
          <a:off x="2044243" y="1718712"/>
          <a:ext cx="8175957" cy="4682052"/>
        </p:xfrm>
        <a:graphic>
          <a:graphicData uri="http://schemas.openxmlformats.org/drawingml/2006/table">
            <a:tbl>
              <a:tblPr rtl="1" firstRow="1" firstCol="1" bandRow="1">
                <a:tableStyleId>{7DF18680-E054-41AD-8BC1-D1AEF772440D}</a:tableStyleId>
              </a:tblPr>
              <a:tblGrid>
                <a:gridCol w="1657225">
                  <a:extLst>
                    <a:ext uri="{9D8B030D-6E8A-4147-A177-3AD203B41FA5}">
                      <a16:colId xmlns:a16="http://schemas.microsoft.com/office/drawing/2014/main" val="4142590085"/>
                    </a:ext>
                  </a:extLst>
                </a:gridCol>
                <a:gridCol w="6518732">
                  <a:extLst>
                    <a:ext uri="{9D8B030D-6E8A-4147-A177-3AD203B41FA5}">
                      <a16:colId xmlns:a16="http://schemas.microsoft.com/office/drawing/2014/main" val="1720857320"/>
                    </a:ext>
                  </a:extLst>
                </a:gridCol>
              </a:tblGrid>
              <a:tr h="394874">
                <a:tc>
                  <a:txBody>
                    <a:bodyPr/>
                    <a:lstStyle/>
                    <a:p>
                      <a:pPr algn="ctr" rtl="1">
                        <a:lnSpc>
                          <a:spcPct val="115000"/>
                        </a:lnSpc>
                        <a:spcAft>
                          <a:spcPts val="0"/>
                        </a:spcAft>
                      </a:pPr>
                      <a:r>
                        <a:rPr lang="ar-SA" sz="1800" b="1" dirty="0">
                          <a:solidFill>
                            <a:schemeClr val="tx1"/>
                          </a:solidFill>
                          <a:effectLst/>
                          <a:latin typeface="Alexandria" pitchFamily="2" charset="-78"/>
                          <a:cs typeface="Alexandria" pitchFamily="2" charset="-78"/>
                        </a:rPr>
                        <a:t>المحاضرة</a:t>
                      </a:r>
                      <a:endParaRPr lang="en-US" sz="1800" b="1"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SA" sz="1800" b="1" dirty="0">
                          <a:solidFill>
                            <a:schemeClr val="tx1"/>
                          </a:solidFill>
                          <a:effectLst/>
                          <a:latin typeface="Alexandria" pitchFamily="2" charset="-78"/>
                          <a:cs typeface="Alexandria" pitchFamily="2" charset="-78"/>
                        </a:rPr>
                        <a:t>الموضوع</a:t>
                      </a:r>
                      <a:endParaRPr lang="en-US" sz="1800" b="1"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solidFill>
                      <a:srgbClr val="00B0F0"/>
                    </a:solidFill>
                  </a:tcPr>
                </a:tc>
                <a:extLst>
                  <a:ext uri="{0D108BD9-81ED-4DB2-BD59-A6C34878D82A}">
                    <a16:rowId xmlns:a16="http://schemas.microsoft.com/office/drawing/2014/main" val="500588114"/>
                  </a:ext>
                </a:extLst>
              </a:tr>
              <a:tr h="403865">
                <a:tc>
                  <a:txBody>
                    <a:bodyPr/>
                    <a:lstStyle/>
                    <a:p>
                      <a:pPr marL="0" lvl="0" indent="0" algn="ctr" rtl="1">
                        <a:lnSpc>
                          <a:spcPct val="115000"/>
                        </a:lnSpc>
                        <a:spcAft>
                          <a:spcPts val="0"/>
                        </a:spcAft>
                        <a:buFont typeface="Arial" panose="020B0604020202020204" pitchFamily="34" charset="0"/>
                        <a:buNone/>
                      </a:pPr>
                      <a:r>
                        <a:rPr lang="en-US" sz="1800" b="1" dirty="0">
                          <a:solidFill>
                            <a:schemeClr val="tx1"/>
                          </a:solidFill>
                          <a:effectLst/>
                          <a:latin typeface="Alexandria" pitchFamily="2" charset="-78"/>
                        </a:rPr>
                        <a:t>1</a:t>
                      </a:r>
                      <a:r>
                        <a:rPr lang="ar-JO" sz="1800" b="1" dirty="0">
                          <a:solidFill>
                            <a:schemeClr val="tx1"/>
                          </a:solidFill>
                          <a:effectLst/>
                          <a:cs typeface="Alexandria" pitchFamily="2" charset="-78"/>
                        </a:rPr>
                        <a:t> </a:t>
                      </a:r>
                      <a:endParaRPr lang="en-US" sz="18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marL="457200" algn="ctr" rtl="1">
                        <a:lnSpc>
                          <a:spcPct val="115000"/>
                        </a:lnSpc>
                        <a:spcAft>
                          <a:spcPts val="0"/>
                        </a:spcAft>
                      </a:pPr>
                      <a:r>
                        <a:rPr lang="ar-JO" sz="1800" b="1" dirty="0">
                          <a:effectLst/>
                          <a:latin typeface="Alexandria" pitchFamily="2" charset="-78"/>
                          <a:cs typeface="Alexandria" pitchFamily="2" charset="-78"/>
                        </a:rPr>
                        <a:t>مفهوم : الإبداع والابتكار</a:t>
                      </a:r>
                      <a:endParaRPr lang="en-US" sz="1800" b="1" dirty="0">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extLst>
                  <a:ext uri="{0D108BD9-81ED-4DB2-BD59-A6C34878D82A}">
                    <a16:rowId xmlns:a16="http://schemas.microsoft.com/office/drawing/2014/main" val="4193065782"/>
                  </a:ext>
                </a:extLst>
              </a:tr>
              <a:tr h="403865">
                <a:tc>
                  <a:txBody>
                    <a:bodyPr/>
                    <a:lstStyle/>
                    <a:p>
                      <a:pPr marL="0" lvl="0" indent="0" algn="ctr" rtl="1">
                        <a:lnSpc>
                          <a:spcPct val="115000"/>
                        </a:lnSpc>
                        <a:spcAft>
                          <a:spcPts val="800"/>
                        </a:spcAft>
                        <a:buFont typeface="Arial" panose="020B0604020202020204" pitchFamily="34" charset="0"/>
                        <a:buNone/>
                      </a:pPr>
                      <a:r>
                        <a:rPr lang="en-US" sz="1800" b="1" dirty="0">
                          <a:solidFill>
                            <a:schemeClr val="tx1"/>
                          </a:solidFill>
                          <a:effectLst/>
                          <a:latin typeface="Alexandria" pitchFamily="2" charset="-78"/>
                        </a:rPr>
                        <a:t>2</a:t>
                      </a:r>
                      <a:r>
                        <a:rPr lang="ar-JO" sz="1800" b="1" dirty="0">
                          <a:solidFill>
                            <a:schemeClr val="tx1"/>
                          </a:solidFill>
                          <a:effectLst/>
                          <a:cs typeface="Alexandria" pitchFamily="2" charset="-78"/>
                        </a:rPr>
                        <a:t> </a:t>
                      </a:r>
                      <a:endParaRPr lang="en-US" sz="18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JO" sz="1800" b="1" dirty="0">
                          <a:solidFill>
                            <a:schemeClr val="tx1"/>
                          </a:solidFill>
                          <a:effectLst/>
                          <a:latin typeface="Alexandria" pitchFamily="2" charset="-78"/>
                          <a:cs typeface="Alexandria" pitchFamily="2" charset="-78"/>
                        </a:rPr>
                        <a:t>نظريات: الإبداع والابتكار </a:t>
                      </a:r>
                      <a:endParaRPr lang="en-US" sz="1800" b="1"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solidFill>
                      <a:srgbClr val="00B0F0"/>
                    </a:solidFill>
                  </a:tcPr>
                </a:tc>
                <a:extLst>
                  <a:ext uri="{0D108BD9-81ED-4DB2-BD59-A6C34878D82A}">
                    <a16:rowId xmlns:a16="http://schemas.microsoft.com/office/drawing/2014/main" val="2680995862"/>
                  </a:ext>
                </a:extLst>
              </a:tr>
              <a:tr h="403865">
                <a:tc>
                  <a:txBody>
                    <a:bodyPr/>
                    <a:lstStyle/>
                    <a:p>
                      <a:pPr marL="0" lvl="0" indent="0" algn="ctr" rtl="1">
                        <a:lnSpc>
                          <a:spcPct val="115000"/>
                        </a:lnSpc>
                        <a:spcAft>
                          <a:spcPts val="800"/>
                        </a:spcAft>
                        <a:buFont typeface="Arial" panose="020B0604020202020204" pitchFamily="34" charset="0"/>
                        <a:buNone/>
                      </a:pPr>
                      <a:r>
                        <a:rPr lang="en-US" sz="1800" b="1" dirty="0">
                          <a:solidFill>
                            <a:schemeClr val="tx1"/>
                          </a:solidFill>
                          <a:effectLst/>
                          <a:latin typeface="Alexandria" pitchFamily="2" charset="-78"/>
                        </a:rPr>
                        <a:t>3</a:t>
                      </a:r>
                      <a:r>
                        <a:rPr lang="ar-JO" sz="1800" b="1" dirty="0">
                          <a:solidFill>
                            <a:schemeClr val="tx1"/>
                          </a:solidFill>
                          <a:effectLst/>
                          <a:cs typeface="Alexandria" pitchFamily="2" charset="-78"/>
                        </a:rPr>
                        <a:t> </a:t>
                      </a:r>
                      <a:endParaRPr lang="en-US" sz="18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JO" sz="1800" b="1" dirty="0">
                          <a:solidFill>
                            <a:schemeClr val="tx1"/>
                          </a:solidFill>
                          <a:effectLst/>
                          <a:latin typeface="Alexandria" pitchFamily="2" charset="-78"/>
                          <a:cs typeface="Alexandria" pitchFamily="2" charset="-78"/>
                        </a:rPr>
                        <a:t>مهارات القائد المبدع والمبتكر</a:t>
                      </a:r>
                      <a:endParaRPr lang="en-US" sz="1800" b="1"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nchor="ctr">
                    <a:solidFill>
                      <a:srgbClr val="00B0F0"/>
                    </a:solidFill>
                  </a:tcPr>
                </a:tc>
                <a:extLst>
                  <a:ext uri="{0D108BD9-81ED-4DB2-BD59-A6C34878D82A}">
                    <a16:rowId xmlns:a16="http://schemas.microsoft.com/office/drawing/2014/main" val="3128572437"/>
                  </a:ext>
                </a:extLst>
              </a:tr>
              <a:tr h="403865">
                <a:tc>
                  <a:txBody>
                    <a:bodyPr/>
                    <a:lstStyle/>
                    <a:p>
                      <a:pPr marL="0" lvl="0" indent="0" algn="ctr" rtl="1">
                        <a:lnSpc>
                          <a:spcPct val="115000"/>
                        </a:lnSpc>
                        <a:spcAft>
                          <a:spcPts val="800"/>
                        </a:spcAft>
                        <a:buFont typeface="Arial" panose="020B0604020202020204" pitchFamily="34" charset="0"/>
                        <a:buNone/>
                      </a:pPr>
                      <a:r>
                        <a:rPr lang="en-US" sz="1800" b="1" dirty="0">
                          <a:solidFill>
                            <a:schemeClr val="tx1"/>
                          </a:solidFill>
                          <a:effectLst/>
                          <a:latin typeface="Alexandria" pitchFamily="2" charset="-78"/>
                        </a:rPr>
                        <a:t>4</a:t>
                      </a:r>
                      <a:r>
                        <a:rPr lang="ar-JO" sz="1800" b="1" dirty="0">
                          <a:solidFill>
                            <a:schemeClr val="tx1"/>
                          </a:solidFill>
                          <a:effectLst/>
                          <a:cs typeface="Alexandria" pitchFamily="2" charset="-78"/>
                        </a:rPr>
                        <a:t> </a:t>
                      </a:r>
                      <a:endParaRPr lang="en-US" sz="18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JO" sz="1800" b="1" dirty="0">
                          <a:solidFill>
                            <a:schemeClr val="tx1"/>
                          </a:solidFill>
                          <a:effectLst/>
                          <a:latin typeface="Alexandria" pitchFamily="2" charset="-78"/>
                          <a:cs typeface="Alexandria" pitchFamily="2" charset="-78"/>
                        </a:rPr>
                        <a:t>الإدراك والتفكير الإبداعي</a:t>
                      </a:r>
                      <a:endParaRPr lang="en-US" sz="1800" b="1"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nchor="ctr">
                    <a:solidFill>
                      <a:srgbClr val="00B0F0"/>
                    </a:solidFill>
                  </a:tcPr>
                </a:tc>
                <a:extLst>
                  <a:ext uri="{0D108BD9-81ED-4DB2-BD59-A6C34878D82A}">
                    <a16:rowId xmlns:a16="http://schemas.microsoft.com/office/drawing/2014/main" val="1233782406"/>
                  </a:ext>
                </a:extLst>
              </a:tr>
              <a:tr h="652393">
                <a:tc>
                  <a:txBody>
                    <a:bodyPr/>
                    <a:lstStyle/>
                    <a:p>
                      <a:pPr marL="0" lvl="0" indent="0" algn="ctr" rtl="1">
                        <a:lnSpc>
                          <a:spcPct val="115000"/>
                        </a:lnSpc>
                        <a:spcAft>
                          <a:spcPts val="800"/>
                        </a:spcAft>
                        <a:buFont typeface="Arial" panose="020B0604020202020204" pitchFamily="34" charset="0"/>
                        <a:buNone/>
                      </a:pPr>
                      <a:r>
                        <a:rPr lang="en-US" sz="1800" b="1" dirty="0">
                          <a:solidFill>
                            <a:schemeClr val="tx1"/>
                          </a:solidFill>
                          <a:effectLst/>
                          <a:latin typeface="Alexandria" pitchFamily="2" charset="-78"/>
                          <a:ea typeface="Calibri" panose="020F0502020204030204" pitchFamily="34" charset="0"/>
                          <a:cs typeface="Alexandria" pitchFamily="2" charset="-78"/>
                        </a:rPr>
                        <a:t>5</a:t>
                      </a:r>
                    </a:p>
                  </a:txBody>
                  <a:tcPr marL="68580" marR="68580" marT="0" marB="0">
                    <a:solidFill>
                      <a:srgbClr val="00B0F0"/>
                    </a:solidFill>
                  </a:tcPr>
                </a:tc>
                <a:tc>
                  <a:txBody>
                    <a:bodyPr/>
                    <a:lstStyle/>
                    <a:p>
                      <a:pPr algn="ctr" rtl="1">
                        <a:lnSpc>
                          <a:spcPct val="115000"/>
                        </a:lnSpc>
                        <a:spcAft>
                          <a:spcPts val="0"/>
                        </a:spcAft>
                      </a:pPr>
                      <a:r>
                        <a:rPr lang="ar-JO" sz="1800" b="1" dirty="0">
                          <a:solidFill>
                            <a:schemeClr val="tx1"/>
                          </a:solidFill>
                          <a:effectLst/>
                          <a:latin typeface="Alexandria" pitchFamily="2" charset="-78"/>
                          <a:cs typeface="Alexandria" pitchFamily="2" charset="-78"/>
                        </a:rPr>
                        <a:t>(الريادة- ريادة الأعمال- الريادي-البيئة الريادية </a:t>
                      </a:r>
                      <a:r>
                        <a:rPr lang="ar-AE" sz="1800" b="1" dirty="0">
                          <a:solidFill>
                            <a:schemeClr val="tx1"/>
                          </a:solidFill>
                          <a:effectLst/>
                          <a:latin typeface="Alexandria" pitchFamily="2" charset="-78"/>
                          <a:cs typeface="Alexandria" pitchFamily="2" charset="-78"/>
                        </a:rPr>
                        <a:t>وحاضنات الأعمال</a:t>
                      </a:r>
                      <a:r>
                        <a:rPr lang="ar-JO" sz="1800" b="1" dirty="0">
                          <a:solidFill>
                            <a:schemeClr val="tx1"/>
                          </a:solidFill>
                          <a:effectLst/>
                          <a:latin typeface="Alexandria" pitchFamily="2" charset="-78"/>
                          <a:cs typeface="Alexandria" pitchFamily="2" charset="-78"/>
                        </a:rPr>
                        <a:t>) </a:t>
                      </a:r>
                    </a:p>
                  </a:txBody>
                  <a:tcPr marL="68580" marR="68580" marT="0" marB="0" anchor="ctr">
                    <a:solidFill>
                      <a:srgbClr val="00B0F0"/>
                    </a:solidFill>
                  </a:tcPr>
                </a:tc>
                <a:extLst>
                  <a:ext uri="{0D108BD9-81ED-4DB2-BD59-A6C34878D82A}">
                    <a16:rowId xmlns:a16="http://schemas.microsoft.com/office/drawing/2014/main" val="2773087247"/>
                  </a:ext>
                </a:extLst>
              </a:tr>
              <a:tr h="403865">
                <a:tc>
                  <a:txBody>
                    <a:bodyPr/>
                    <a:lstStyle/>
                    <a:p>
                      <a:pPr marL="0" lvl="0" indent="0" algn="ctr" rtl="1">
                        <a:lnSpc>
                          <a:spcPct val="115000"/>
                        </a:lnSpc>
                        <a:spcAft>
                          <a:spcPts val="800"/>
                        </a:spcAft>
                        <a:buFont typeface="Arial" panose="020B0604020202020204" pitchFamily="34" charset="0"/>
                        <a:buNone/>
                        <a:tabLst>
                          <a:tab pos="38735" algn="l"/>
                        </a:tabLst>
                      </a:pPr>
                      <a:r>
                        <a:rPr lang="en-US" sz="1800" b="1" dirty="0">
                          <a:solidFill>
                            <a:schemeClr val="bg1"/>
                          </a:solidFill>
                          <a:effectLst/>
                          <a:latin typeface="Alexandria" pitchFamily="2" charset="-78"/>
                        </a:rPr>
                        <a:t>6</a:t>
                      </a:r>
                      <a:r>
                        <a:rPr lang="ar-JO" sz="1800" b="1" dirty="0">
                          <a:solidFill>
                            <a:schemeClr val="tx1"/>
                          </a:solidFill>
                          <a:effectLst/>
                          <a:cs typeface="Alexandria" pitchFamily="2" charset="-78"/>
                        </a:rPr>
                        <a:t> </a:t>
                      </a:r>
                      <a:endParaRPr lang="en-US" sz="18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tabLst>
                          <a:tab pos="38735" algn="l"/>
                        </a:tabLst>
                      </a:pPr>
                      <a:r>
                        <a:rPr lang="ar-JO" sz="1800" b="1" dirty="0">
                          <a:solidFill>
                            <a:schemeClr val="bg1"/>
                          </a:solidFill>
                          <a:effectLst/>
                          <a:latin typeface="Alexandria" pitchFamily="2" charset="-78"/>
                          <a:cs typeface="Alexandria" pitchFamily="2" charset="-78"/>
                        </a:rPr>
                        <a:t>الإنتاجية الإبداعية وتحقيق الميزة التنافسية</a:t>
                      </a:r>
                      <a:endParaRPr lang="en-US" sz="1800" b="1" dirty="0">
                        <a:solidFill>
                          <a:schemeClr val="bg1"/>
                        </a:solidFill>
                        <a:effectLst/>
                        <a:latin typeface="Alexandria" pitchFamily="2" charset="-78"/>
                        <a:ea typeface="Times New Roman" panose="02020603050405020304" pitchFamily="18" charset="0"/>
                        <a:cs typeface="Alexandria" pitchFamily="2" charset="-78"/>
                      </a:endParaRPr>
                    </a:p>
                  </a:txBody>
                  <a:tcPr marL="68580" marR="68580" marT="0" marB="0" anchor="ctr">
                    <a:solidFill>
                      <a:srgbClr val="00B0F0"/>
                    </a:solidFill>
                  </a:tcPr>
                </a:tc>
                <a:extLst>
                  <a:ext uri="{0D108BD9-81ED-4DB2-BD59-A6C34878D82A}">
                    <a16:rowId xmlns:a16="http://schemas.microsoft.com/office/drawing/2014/main" val="1320083870"/>
                  </a:ext>
                </a:extLst>
              </a:tr>
              <a:tr h="403865">
                <a:tc>
                  <a:txBody>
                    <a:bodyPr/>
                    <a:lstStyle/>
                    <a:p>
                      <a:pPr marL="0" lvl="0" indent="0" algn="ctr" rtl="1">
                        <a:lnSpc>
                          <a:spcPct val="115000"/>
                        </a:lnSpc>
                        <a:spcAft>
                          <a:spcPts val="0"/>
                        </a:spcAft>
                        <a:buFont typeface="Arial" panose="020B0604020202020204" pitchFamily="34" charset="0"/>
                        <a:buNone/>
                        <a:tabLst>
                          <a:tab pos="38735" algn="l"/>
                        </a:tabLst>
                      </a:pPr>
                      <a:r>
                        <a:rPr lang="ar-JO" sz="1800" b="1" dirty="0">
                          <a:solidFill>
                            <a:schemeClr val="tx1"/>
                          </a:solidFill>
                          <a:effectLst/>
                          <a:latin typeface="Alexandria" pitchFamily="2" charset="-78"/>
                          <a:cs typeface="Alexandria" pitchFamily="2" charset="-78"/>
                        </a:rPr>
                        <a:t> </a:t>
                      </a:r>
                      <a:r>
                        <a:rPr lang="en-US" sz="1800" b="1" dirty="0">
                          <a:solidFill>
                            <a:schemeClr val="tx1"/>
                          </a:solidFill>
                          <a:effectLst/>
                        </a:rPr>
                        <a:t>7</a:t>
                      </a:r>
                      <a:endParaRPr lang="en-US" sz="18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marL="457200" algn="ctr" rtl="1">
                        <a:lnSpc>
                          <a:spcPct val="115000"/>
                        </a:lnSpc>
                        <a:spcAft>
                          <a:spcPts val="0"/>
                        </a:spcAft>
                        <a:tabLst>
                          <a:tab pos="38735" algn="l"/>
                        </a:tabLst>
                      </a:pPr>
                      <a:r>
                        <a:rPr lang="ar-JO" sz="1800" b="1" dirty="0">
                          <a:effectLst/>
                          <a:latin typeface="Alexandria" pitchFamily="2" charset="-78"/>
                          <a:cs typeface="Alexandria" pitchFamily="2" charset="-78"/>
                        </a:rPr>
                        <a:t>التفكير الناقد ومهاراته</a:t>
                      </a:r>
                      <a:endParaRPr lang="en-US" sz="1800" b="1" dirty="0">
                        <a:effectLst/>
                        <a:latin typeface="Alexandria" pitchFamily="2" charset="-78"/>
                        <a:ea typeface="Calibri" panose="020F0502020204030204" pitchFamily="34" charset="0"/>
                        <a:cs typeface="Alexandria" pitchFamily="2" charset="-78"/>
                      </a:endParaRPr>
                    </a:p>
                  </a:txBody>
                  <a:tcPr marL="68580" marR="68580" marT="0" marB="0" anchor="ctr">
                    <a:solidFill>
                      <a:srgbClr val="00B0F0"/>
                    </a:solidFill>
                  </a:tcPr>
                </a:tc>
                <a:extLst>
                  <a:ext uri="{0D108BD9-81ED-4DB2-BD59-A6C34878D82A}">
                    <a16:rowId xmlns:a16="http://schemas.microsoft.com/office/drawing/2014/main" val="701815540"/>
                  </a:ext>
                </a:extLst>
              </a:tr>
              <a:tr h="403865">
                <a:tc>
                  <a:txBody>
                    <a:bodyPr/>
                    <a:lstStyle/>
                    <a:p>
                      <a:pPr marL="0" lvl="0" indent="0" algn="ctr" rtl="1">
                        <a:lnSpc>
                          <a:spcPct val="115000"/>
                        </a:lnSpc>
                        <a:spcAft>
                          <a:spcPts val="800"/>
                        </a:spcAft>
                        <a:buFont typeface="Arial" panose="020B0604020202020204" pitchFamily="34" charset="0"/>
                        <a:buNone/>
                      </a:pPr>
                      <a:r>
                        <a:rPr lang="ar-JO" sz="1800" b="1" dirty="0">
                          <a:solidFill>
                            <a:schemeClr val="tx1"/>
                          </a:solidFill>
                          <a:effectLst/>
                          <a:latin typeface="Alexandria" pitchFamily="2" charset="-78"/>
                          <a:cs typeface="Alexandria" pitchFamily="2" charset="-78"/>
                        </a:rPr>
                        <a:t> </a:t>
                      </a:r>
                      <a:r>
                        <a:rPr lang="en-US" sz="1800" b="1" dirty="0">
                          <a:solidFill>
                            <a:schemeClr val="tx1"/>
                          </a:solidFill>
                          <a:effectLst/>
                        </a:rPr>
                        <a:t>8</a:t>
                      </a:r>
                      <a:endParaRPr lang="en-US" sz="18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JO" sz="1800" b="1" dirty="0">
                          <a:effectLst/>
                          <a:latin typeface="Alexandria" pitchFamily="2" charset="-78"/>
                          <a:cs typeface="Alexandria" pitchFamily="2" charset="-78"/>
                        </a:rPr>
                        <a:t>التفكير المنطقي وخطواته</a:t>
                      </a:r>
                      <a:endParaRPr lang="en-US" sz="1800" b="1" dirty="0">
                        <a:effectLst/>
                        <a:latin typeface="Alexandria" pitchFamily="2" charset="-78"/>
                        <a:ea typeface="Times New Roman" panose="02020603050405020304" pitchFamily="18" charset="0"/>
                        <a:cs typeface="Alexandria" pitchFamily="2" charset="-78"/>
                      </a:endParaRPr>
                    </a:p>
                  </a:txBody>
                  <a:tcPr marL="68580" marR="68580" marT="0" marB="0" anchor="ctr">
                    <a:solidFill>
                      <a:srgbClr val="00B0F0"/>
                    </a:solidFill>
                  </a:tcPr>
                </a:tc>
                <a:extLst>
                  <a:ext uri="{0D108BD9-81ED-4DB2-BD59-A6C34878D82A}">
                    <a16:rowId xmlns:a16="http://schemas.microsoft.com/office/drawing/2014/main" val="2614882977"/>
                  </a:ext>
                </a:extLst>
              </a:tr>
              <a:tr h="403865">
                <a:tc>
                  <a:txBody>
                    <a:bodyPr/>
                    <a:lstStyle/>
                    <a:p>
                      <a:pPr marL="0" lvl="0" indent="0" algn="ctr" rtl="1">
                        <a:lnSpc>
                          <a:spcPct val="115000"/>
                        </a:lnSpc>
                        <a:spcAft>
                          <a:spcPts val="800"/>
                        </a:spcAft>
                        <a:buFont typeface="Arial" panose="020B0604020202020204" pitchFamily="34" charset="0"/>
                        <a:buNone/>
                      </a:pPr>
                      <a:r>
                        <a:rPr lang="ar-SA" sz="1800" b="1" dirty="0">
                          <a:solidFill>
                            <a:schemeClr val="tx1"/>
                          </a:solidFill>
                          <a:effectLst/>
                          <a:latin typeface="Alexandria" pitchFamily="2" charset="-78"/>
                          <a:cs typeface="Alexandria" pitchFamily="2" charset="-78"/>
                        </a:rPr>
                        <a:t> </a:t>
                      </a:r>
                      <a:r>
                        <a:rPr lang="en-US" sz="1800" b="1" dirty="0">
                          <a:solidFill>
                            <a:schemeClr val="tx1"/>
                          </a:solidFill>
                          <a:effectLst/>
                        </a:rPr>
                        <a:t>9</a:t>
                      </a:r>
                      <a:endParaRPr lang="en-US" sz="18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SA" sz="1800" b="1" dirty="0">
                          <a:effectLst/>
                          <a:latin typeface="Alexandria" pitchFamily="2" charset="-78"/>
                          <a:cs typeface="Alexandria" pitchFamily="2" charset="-78"/>
                        </a:rPr>
                        <a:t>أدوار القادة في تعزيز الإبداع والابتكار</a:t>
                      </a:r>
                      <a:endParaRPr lang="en-US" sz="1800" b="1" dirty="0">
                        <a:effectLst/>
                        <a:latin typeface="Alexandria" pitchFamily="2" charset="-78"/>
                        <a:ea typeface="Times New Roman" panose="02020603050405020304" pitchFamily="18" charset="0"/>
                        <a:cs typeface="Alexandria" pitchFamily="2" charset="-78"/>
                      </a:endParaRPr>
                    </a:p>
                  </a:txBody>
                  <a:tcPr marL="68580" marR="68580" marT="0" marB="0" anchor="ctr">
                    <a:solidFill>
                      <a:srgbClr val="00B0F0"/>
                    </a:solidFill>
                  </a:tcPr>
                </a:tc>
                <a:extLst>
                  <a:ext uri="{0D108BD9-81ED-4DB2-BD59-A6C34878D82A}">
                    <a16:rowId xmlns:a16="http://schemas.microsoft.com/office/drawing/2014/main" val="706987609"/>
                  </a:ext>
                </a:extLst>
              </a:tr>
              <a:tr h="403865">
                <a:tc>
                  <a:txBody>
                    <a:bodyPr/>
                    <a:lstStyle/>
                    <a:p>
                      <a:pPr marL="0" lvl="0" indent="0" algn="ctr" rtl="1">
                        <a:lnSpc>
                          <a:spcPct val="115000"/>
                        </a:lnSpc>
                        <a:spcAft>
                          <a:spcPts val="800"/>
                        </a:spcAft>
                        <a:buFont typeface="Arial" panose="020B0604020202020204" pitchFamily="34" charset="0"/>
                        <a:buNone/>
                      </a:pPr>
                      <a:r>
                        <a:rPr lang="ar-JO" sz="1800" b="1" dirty="0">
                          <a:solidFill>
                            <a:schemeClr val="tx1"/>
                          </a:solidFill>
                          <a:effectLst/>
                          <a:latin typeface="Alexandria" pitchFamily="2" charset="-78"/>
                          <a:cs typeface="Alexandria" pitchFamily="2" charset="-78"/>
                        </a:rPr>
                        <a:t> </a:t>
                      </a:r>
                      <a:r>
                        <a:rPr lang="en-US" sz="1800" b="1" dirty="0">
                          <a:solidFill>
                            <a:schemeClr val="tx1"/>
                          </a:solidFill>
                          <a:effectLst/>
                        </a:rPr>
                        <a:t>10</a:t>
                      </a:r>
                      <a:endParaRPr lang="en-US" sz="1800" b="1"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solidFill>
                      <a:srgbClr val="00B0F0"/>
                    </a:solidFill>
                  </a:tcPr>
                </a:tc>
                <a:tc>
                  <a:txBody>
                    <a:bodyPr/>
                    <a:lstStyle/>
                    <a:p>
                      <a:pPr algn="ctr" rtl="1">
                        <a:lnSpc>
                          <a:spcPct val="115000"/>
                        </a:lnSpc>
                        <a:spcAft>
                          <a:spcPts val="0"/>
                        </a:spcAft>
                      </a:pPr>
                      <a:r>
                        <a:rPr lang="ar-JO" sz="1800" b="1" dirty="0">
                          <a:effectLst/>
                          <a:latin typeface="Alexandria" pitchFamily="2" charset="-78"/>
                          <a:cs typeface="Alexandria" pitchFamily="2" charset="-78"/>
                        </a:rPr>
                        <a:t>تنظيم وتنسيق الإبداع التكنولوجي</a:t>
                      </a:r>
                      <a:endParaRPr lang="en-US" sz="1800" b="1" dirty="0">
                        <a:effectLst/>
                        <a:latin typeface="Alexandria" pitchFamily="2" charset="-78"/>
                        <a:ea typeface="Times New Roman" panose="02020603050405020304" pitchFamily="18" charset="0"/>
                        <a:cs typeface="Alexandria" pitchFamily="2" charset="-78"/>
                      </a:endParaRPr>
                    </a:p>
                  </a:txBody>
                  <a:tcPr marL="68580" marR="68580" marT="0" marB="0" anchor="ctr">
                    <a:solidFill>
                      <a:srgbClr val="00B0F0"/>
                    </a:solidFill>
                  </a:tcPr>
                </a:tc>
                <a:extLst>
                  <a:ext uri="{0D108BD9-81ED-4DB2-BD59-A6C34878D82A}">
                    <a16:rowId xmlns:a16="http://schemas.microsoft.com/office/drawing/2014/main" val="1013956008"/>
                  </a:ext>
                </a:extLst>
              </a:tr>
            </a:tbl>
          </a:graphicData>
        </a:graphic>
      </p:graphicFrame>
      <p:sp>
        <p:nvSpPr>
          <p:cNvPr id="7" name="Rectangle 6">
            <a:extLst>
              <a:ext uri="{FF2B5EF4-FFF2-40B4-BE49-F238E27FC236}">
                <a16:creationId xmlns:a16="http://schemas.microsoft.com/office/drawing/2014/main" id="{E30080BF-4148-4C65-88AB-1E3FAFEF81EF}"/>
              </a:ext>
            </a:extLst>
          </p:cNvPr>
          <p:cNvSpPr/>
          <p:nvPr/>
        </p:nvSpPr>
        <p:spPr>
          <a:xfrm>
            <a:off x="2512999" y="885172"/>
            <a:ext cx="8394487" cy="4001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effectLst/>
                <a:uLnTx/>
                <a:uFillTx/>
                <a:latin typeface="Alexandria" pitchFamily="2" charset="-78"/>
                <a:ea typeface="Tajawal Medium"/>
                <a:cs typeface="Alexandria" pitchFamily="2" charset="-78"/>
                <a:sym typeface="Tajawal Medium"/>
              </a:rPr>
              <a:t>الموضوعات التي سيتم دراستها في مساق ريادة الأعمال والابتكار </a:t>
            </a:r>
          </a:p>
        </p:txBody>
      </p:sp>
      <p:pic>
        <p:nvPicPr>
          <p:cNvPr id="9" name="Graphic 21">
            <a:extLst>
              <a:ext uri="{FF2B5EF4-FFF2-40B4-BE49-F238E27FC236}">
                <a16:creationId xmlns:a16="http://schemas.microsoft.com/office/drawing/2014/main" id="{7C396783-30AE-2351-B1A6-06B62FD6B6F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spTree>
    <p:extLst>
      <p:ext uri="{BB962C8B-B14F-4D97-AF65-F5344CB8AC3E}">
        <p14:creationId xmlns:p14="http://schemas.microsoft.com/office/powerpoint/2010/main" val="3146025355"/>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949070"/>
            <a:ext cx="4128422" cy="59089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25" name="Rectangle: Rounded Corners 24"/>
          <p:cNvSpPr/>
          <p:nvPr/>
        </p:nvSpPr>
        <p:spPr>
          <a:xfrm>
            <a:off x="1060482" y="995469"/>
            <a:ext cx="9345750" cy="58625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24" name="TextBox 23"/>
          <p:cNvSpPr txBox="1"/>
          <p:nvPr/>
        </p:nvSpPr>
        <p:spPr>
          <a:xfrm>
            <a:off x="857282" y="1026597"/>
            <a:ext cx="9345750" cy="6047809"/>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في هذه المحاضرة سنتحدث عن:</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الإنتاجية – الإبداع(العلاقة بين الانتاجية </a:t>
            </a:r>
            <a:r>
              <a:rPr lang="ar-AE" dirty="0">
                <a:solidFill>
                  <a:prstClr val="black"/>
                </a:solidFill>
                <a:latin typeface="Alexandria" pitchFamily="2" charset="-78"/>
                <a:cs typeface="Alexandria" pitchFamily="2" charset="-78"/>
              </a:rPr>
              <a:t>و</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الإبداع)</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مفهوم </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الإنتاجية الإبداعية</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العوامل المؤثرة في الإنتاجية الإبداعية</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أساليب تطوير القدرات الإبداعية في العمل والإنتاجية</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أنواع الإنتاج الإبداعي</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الاستراتيجية التنافسية : القوى الخمس المسيطرة على السوق</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أنواع وخصائص ودورة حياة الميزة التنافسية</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محددات </a:t>
            </a:r>
            <a:r>
              <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ومصادر وأهداف </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الميزة التنافسية</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استراتيجيات “</a:t>
            </a:r>
            <a:r>
              <a:rPr kumimoji="0" lang="ar-JO" sz="18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بورتر</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لتحديد الميزة التنافسية </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معايير الحكم على جودة الميزة التنافسية</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معوقات الميزة التنافسية</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كيف يمكن للقائد تحقيق الميزة التنافسية والمحافظة عليها </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ko-KR" altLang="en-US" sz="1800" b="1" i="0" u="none" strike="noStrike" kern="1200" cap="none" spc="0" normalizeH="0" baseline="0" noProof="0" dirty="0">
              <a:ln>
                <a:noFill/>
              </a:ln>
              <a:solidFill>
                <a:prstClr val="black"/>
              </a:solidFill>
              <a:effectLst/>
              <a:uLnTx/>
              <a:uFillTx/>
              <a:latin typeface="Alexandria" pitchFamily="2" charset="-78"/>
              <a:ea typeface="맑은 고딕" panose="020B0503020000020004" pitchFamily="34" charset="-127"/>
              <a:cs typeface="Alexandria" pitchFamily="2" charset="-78"/>
            </a:endParaRP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3827721" y="290643"/>
            <a:ext cx="5347773" cy="830997"/>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موضوعات المحاضرة </a:t>
            </a:r>
            <a:r>
              <a:rPr kumimoji="0" lang="ar-AE"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a:t>
            </a:r>
            <a:r>
              <a:rPr lang="ar-AE" sz="2400" b="1" dirty="0">
                <a:solidFill>
                  <a:prstClr val="black"/>
                </a:solidFill>
                <a:latin typeface="Alexandria" pitchFamily="2" charset="-78"/>
                <a:cs typeface="Alexandria" pitchFamily="2" charset="-78"/>
              </a:rPr>
              <a:t>ساد</a:t>
            </a:r>
            <a:r>
              <a:rPr kumimoji="0" lang="ar-AE" sz="2400" b="1"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سة</a:t>
            </a:r>
            <a:endParaRPr kumimoji="0" lang="ar-AE"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ar-JO"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0" name="Rectangle 9">
            <a:extLst>
              <a:ext uri="{FF2B5EF4-FFF2-40B4-BE49-F238E27FC236}">
                <a16:creationId xmlns:a16="http://schemas.microsoft.com/office/drawing/2014/main" id="{1F0A04B6-B468-6C14-9E7A-5D515A42E3FD}"/>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11" name="TextBox 10">
            <a:extLst>
              <a:ext uri="{FF2B5EF4-FFF2-40B4-BE49-F238E27FC236}">
                <a16:creationId xmlns:a16="http://schemas.microsoft.com/office/drawing/2014/main" id="{75E8F8FB-ED4D-1AC6-6B77-E5B0910439D6}"/>
              </a:ext>
            </a:extLst>
          </p:cNvPr>
          <p:cNvSpPr txBox="1"/>
          <p:nvPr/>
        </p:nvSpPr>
        <p:spPr>
          <a:xfrm>
            <a:off x="470472" y="410694"/>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a:t>
            </a:r>
            <a:r>
              <a:rPr kumimoji="0" lang="ar-AE"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6</a:t>
            </a: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506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1" y="328033"/>
            <a:ext cx="1017633"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1" y="410694"/>
            <a:ext cx="110314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6</a:t>
            </a:r>
          </a:p>
        </p:txBody>
      </p:sp>
      <p:sp>
        <p:nvSpPr>
          <p:cNvPr id="10" name="TextBox 9">
            <a:extLst>
              <a:ext uri="{FF2B5EF4-FFF2-40B4-BE49-F238E27FC236}">
                <a16:creationId xmlns:a16="http://schemas.microsoft.com/office/drawing/2014/main" id="{77C0A5F9-F0AE-7290-B0DF-F6D6D5A1059D}"/>
              </a:ext>
            </a:extLst>
          </p:cNvPr>
          <p:cNvSpPr txBox="1"/>
          <p:nvPr/>
        </p:nvSpPr>
        <p:spPr>
          <a:xfrm>
            <a:off x="470471" y="1243457"/>
            <a:ext cx="11350986" cy="5447645"/>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مقدمة: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b="0" i="0" u="none" strike="noStrike" kern="1200" cap="none" spc="0" normalizeH="0" baseline="0" noProof="0" dirty="0">
              <a:ln>
                <a:noFill/>
              </a:ln>
              <a:solidFill>
                <a:prstClr val="black"/>
              </a:solidFill>
              <a:effectLst/>
              <a:uLnTx/>
              <a:uFillTx/>
              <a:latin typeface="Roboto" panose="02000000000000000000" pitchFamily="2" charset="0"/>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AE" b="0" i="0" u="none" strike="noStrike" kern="1200" cap="none" spc="0" normalizeH="0" baseline="0" noProof="0" dirty="0">
                <a:ln>
                  <a:noFill/>
                </a:ln>
                <a:solidFill>
                  <a:prstClr val="black"/>
                </a:solidFill>
                <a:effectLst/>
                <a:uLnTx/>
                <a:uFillTx/>
                <a:latin typeface="Roboto" panose="02000000000000000000" pitchFamily="2" charset="0"/>
                <a:ea typeface="+mn-ea"/>
                <a:cs typeface="Alexandria" pitchFamily="2" charset="-78"/>
              </a:rPr>
              <a:t>         </a:t>
            </a:r>
            <a:r>
              <a:rPr kumimoji="0" lang="ar-JO" b="0" i="0" u="none" strike="noStrike" kern="1200" cap="none" spc="0" normalizeH="0" baseline="0" noProof="0" dirty="0">
                <a:ln>
                  <a:noFill/>
                </a:ln>
                <a:solidFill>
                  <a:prstClr val="black"/>
                </a:solidFill>
                <a:effectLst/>
                <a:uLnTx/>
                <a:uFillTx/>
                <a:latin typeface="Roboto" panose="02000000000000000000" pitchFamily="2" charset="0"/>
                <a:ea typeface="+mn-ea"/>
                <a:cs typeface="Alexandria" pitchFamily="2" charset="-78"/>
              </a:rPr>
              <a:t>الإنتاجية تُعدّ عاملاً أساسياً لمواكبة التطورات الكبيرة التي تواجهها منظمات الأعمال اليوم، حيث تهدف إلى استثمار الموارد بشكل فعّال للحصول على منتجات وخدمات تلبي الحاجات والرغبات. من جهة أخرى، يُعتبر الإبداع شرارة التغيير الجذري في المؤسسات، إذ يسهم في تحقيق التقدم المؤسسي والاجتماعي من خلال تحسين الأساليب والأنماط القائمة. لتحقيق ذلك، يجب أن يعتمد الإبداع على تدريب شامل للعاملين، مما يشجعهم على استخدام وسائل إبداعية لحل المشكلات التي تواجههم في العمل.</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b="0" i="0" u="none" strike="noStrike" kern="1200" cap="none" spc="0" normalizeH="0" baseline="0" noProof="0" dirty="0">
              <a:ln>
                <a:noFill/>
              </a:ln>
              <a:solidFill>
                <a:prstClr val="black"/>
              </a:solidFill>
              <a:effectLst/>
              <a:uLnTx/>
              <a:uFillTx/>
              <a:latin typeface="Roboto" panose="02000000000000000000" pitchFamily="2" charset="0"/>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b="0" i="0" u="none" strike="noStrike" kern="1200" cap="none" spc="0" normalizeH="0" baseline="0" noProof="0" dirty="0">
                <a:ln>
                  <a:noFill/>
                </a:ln>
                <a:solidFill>
                  <a:prstClr val="black"/>
                </a:solidFill>
                <a:effectLst/>
                <a:uLnTx/>
                <a:uFillTx/>
                <a:latin typeface="Roboto" panose="02000000000000000000" pitchFamily="2" charset="0"/>
                <a:ea typeface="+mn-ea"/>
                <a:cs typeface="Alexandria" pitchFamily="2" charset="-78"/>
              </a:rPr>
              <a:t>ورغم أن الإبداع والإنتاجية يختلفان في القياس الكمي، حيث لا يمكن قياس الإبداع كمياً بينما يمكن قياس الإنتاجية، إلا </a:t>
            </a:r>
            <a:r>
              <a:rPr kumimoji="0" lang="ar-JO" b="1" i="0" u="sng" strike="noStrike" kern="1200" cap="none" spc="0" normalizeH="0" baseline="0" noProof="0" dirty="0">
                <a:ln>
                  <a:noFill/>
                </a:ln>
                <a:solidFill>
                  <a:prstClr val="black"/>
                </a:solidFill>
                <a:effectLst/>
                <a:uLnTx/>
                <a:uFillTx/>
                <a:latin typeface="Roboto" panose="02000000000000000000" pitchFamily="2" charset="0"/>
                <a:ea typeface="+mn-ea"/>
                <a:cs typeface="Alexandria" pitchFamily="2" charset="-78"/>
              </a:rPr>
              <a:t>الإبداع والإنتاجية عنصران متكاملان ومتناغمان </a:t>
            </a:r>
            <a:r>
              <a:rPr kumimoji="0" lang="ar-JO" b="0" i="0" u="none" strike="noStrike" kern="1200" cap="none" spc="0" normalizeH="0" baseline="0" noProof="0" dirty="0">
                <a:ln>
                  <a:noFill/>
                </a:ln>
                <a:solidFill>
                  <a:prstClr val="black"/>
                </a:solidFill>
                <a:effectLst/>
                <a:uLnTx/>
                <a:uFillTx/>
                <a:latin typeface="Roboto" panose="02000000000000000000" pitchFamily="2" charset="0"/>
                <a:ea typeface="+mn-ea"/>
                <a:cs typeface="Alexandria" pitchFamily="2" charset="-78"/>
              </a:rPr>
              <a:t> فالإبداع يعزز الإنتاجية، بشرط تطوير بيئة عمل تدعم تكاملهما وتناغمهما لتحقيق أفضل النتائج.</a:t>
            </a:r>
            <a:endParaRPr kumimoji="0" lang="ar-AE" b="0" i="0" u="none" strike="noStrike" kern="1200" cap="none" spc="0" normalizeH="0" baseline="0" noProof="0" dirty="0">
              <a:ln>
                <a:noFill/>
              </a:ln>
              <a:solidFill>
                <a:prstClr val="black"/>
              </a:solidFill>
              <a:effectLst/>
              <a:uLnTx/>
              <a:uFillTx/>
              <a:latin typeface="Roboto" panose="02000000000000000000" pitchFamily="2" charset="0"/>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b="0" i="0" u="none" strike="noStrike" kern="1200" cap="none" spc="0" normalizeH="0" baseline="0" noProof="0" dirty="0">
              <a:ln>
                <a:noFill/>
              </a:ln>
              <a:solidFill>
                <a:prstClr val="black"/>
              </a:solidFill>
              <a:effectLst/>
              <a:uLnTx/>
              <a:uFillTx/>
              <a:latin typeface="Roboto" panose="02000000000000000000" pitchFamily="2" charset="0"/>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b="0" i="0" u="none" strike="noStrike" kern="1200" cap="none" spc="0" normalizeH="0" baseline="0" noProof="0" dirty="0">
              <a:ln>
                <a:noFill/>
              </a:ln>
              <a:solidFill>
                <a:prstClr val="black"/>
              </a:solidFill>
              <a:effectLst/>
              <a:uLnTx/>
              <a:uFillTx/>
              <a:latin typeface="Roboto" panose="02000000000000000000" pitchFamily="2" charset="0"/>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b="0" i="0" u="none" strike="noStrike" kern="1200" cap="none" spc="0" normalizeH="0" baseline="0" noProof="0" dirty="0">
                <a:ln>
                  <a:noFill/>
                </a:ln>
                <a:solidFill>
                  <a:prstClr val="black"/>
                </a:solidFill>
                <a:effectLst/>
                <a:uLnTx/>
                <a:uFillTx/>
                <a:latin typeface="Roboto" panose="02000000000000000000" pitchFamily="2" charset="0"/>
                <a:ea typeface="+mn-ea"/>
                <a:cs typeface="Alexandria" pitchFamily="2" charset="-78"/>
              </a:rPr>
              <a:t>الإبداع يلعب دورًا حيويًا في تطور منظمات الأعمال وزيادة إنتاجيتها، بشرط توفر العوامل المساعدة مثل التحفيز والدعم.</a:t>
            </a:r>
            <a:r>
              <a:rPr kumimoji="0" lang="ar-AE" b="0" i="0" u="none" strike="noStrike" kern="1200" cap="none" spc="0" normalizeH="0" baseline="0" noProof="0" dirty="0">
                <a:ln>
                  <a:noFill/>
                </a:ln>
                <a:solidFill>
                  <a:prstClr val="black"/>
                </a:solidFill>
                <a:effectLst/>
                <a:uLnTx/>
                <a:uFillTx/>
                <a:latin typeface="Roboto" panose="02000000000000000000" pitchFamily="2" charset="0"/>
                <a:ea typeface="+mn-ea"/>
                <a:cs typeface="Alexandria" pitchFamily="2" charset="-78"/>
              </a:rPr>
              <a:t> ل</a:t>
            </a:r>
            <a:r>
              <a:rPr kumimoji="0" lang="ar-JO" b="0" i="0" u="none" strike="noStrike" kern="1200" cap="none" spc="0" normalizeH="0" baseline="0" noProof="0" dirty="0">
                <a:ln>
                  <a:noFill/>
                </a:ln>
                <a:solidFill>
                  <a:prstClr val="black"/>
                </a:solidFill>
                <a:effectLst/>
                <a:uLnTx/>
                <a:uFillTx/>
                <a:latin typeface="Roboto" panose="02000000000000000000" pitchFamily="2" charset="0"/>
                <a:ea typeface="+mn-ea"/>
                <a:cs typeface="Alexandria" pitchFamily="2" charset="-78"/>
              </a:rPr>
              <a:t>ذلك، يمكن تحقيق الإنتاجية من خلال تعزيز وتشجيع الإبداع في المؤسسة. </a:t>
            </a:r>
            <a:r>
              <a:rPr kumimoji="0" lang="ar-AE" b="0" i="0" u="none" strike="noStrike" kern="1200" cap="none" spc="0" normalizeH="0" baseline="0" noProof="0" dirty="0">
                <a:ln>
                  <a:noFill/>
                </a:ln>
                <a:solidFill>
                  <a:prstClr val="black"/>
                </a:solidFill>
                <a:effectLst/>
                <a:uLnTx/>
                <a:uFillTx/>
                <a:latin typeface="Roboto" panose="02000000000000000000" pitchFamily="2" charset="0"/>
                <a:ea typeface="+mn-ea"/>
                <a:cs typeface="Alexandria" pitchFamily="2" charset="-78"/>
              </a:rPr>
              <a:t>ف</a:t>
            </a:r>
            <a:r>
              <a:rPr kumimoji="0" lang="ar-JO" b="0" i="0" u="none" strike="noStrike" kern="1200" cap="none" spc="0" normalizeH="0" baseline="0" noProof="0" dirty="0">
                <a:ln>
                  <a:noFill/>
                </a:ln>
                <a:solidFill>
                  <a:prstClr val="black"/>
                </a:solidFill>
                <a:effectLst/>
                <a:uLnTx/>
                <a:uFillTx/>
                <a:latin typeface="Roboto" panose="02000000000000000000" pitchFamily="2" charset="0"/>
                <a:ea typeface="+mn-ea"/>
                <a:cs typeface="Alexandria" pitchFamily="2" charset="-78"/>
              </a:rPr>
              <a:t>بيئة العمل على دعم الإبداع والابتكار ضرورية لنجاح المؤسسة وضمان بقاء الموظفين في المسار الصحيح لمواكبة الأفكار الجديدة. كما أن توفير بيئة عمل آمنة وخالية من التوتر </a:t>
            </a:r>
            <a:r>
              <a:rPr kumimoji="0" lang="ar-AE" b="0" i="0" u="none" strike="noStrike" kern="1200" cap="none" spc="0" normalizeH="0" baseline="0" noProof="0" dirty="0">
                <a:ln>
                  <a:noFill/>
                </a:ln>
                <a:solidFill>
                  <a:prstClr val="black"/>
                </a:solidFill>
                <a:effectLst/>
                <a:uLnTx/>
                <a:uFillTx/>
                <a:latin typeface="Roboto" panose="02000000000000000000" pitchFamily="2" charset="0"/>
                <a:ea typeface="+mn-ea"/>
                <a:cs typeface="Alexandria" pitchFamily="2" charset="-78"/>
              </a:rPr>
              <a:t>ت</a:t>
            </a:r>
            <a:r>
              <a:rPr kumimoji="0" lang="ar-JO" b="0" i="0" u="none" strike="noStrike" kern="1200" cap="none" spc="0" normalizeH="0" baseline="0" noProof="0" dirty="0">
                <a:ln>
                  <a:noFill/>
                </a:ln>
                <a:solidFill>
                  <a:prstClr val="black"/>
                </a:solidFill>
                <a:effectLst/>
                <a:uLnTx/>
                <a:uFillTx/>
                <a:latin typeface="Roboto" panose="02000000000000000000" pitchFamily="2" charset="0"/>
                <a:ea typeface="+mn-ea"/>
                <a:cs typeface="Alexandria" pitchFamily="2" charset="-78"/>
              </a:rPr>
              <a:t>سهم في إطلاق الطاقات الإبداعية للموظفين.</a:t>
            </a:r>
            <a:endParaRPr kumimoji="0" lang="ar-AE" b="0" i="0" u="none" strike="noStrike" kern="1200" cap="none" spc="0" normalizeH="0" baseline="0" noProof="0" dirty="0">
              <a:ln>
                <a:noFill/>
              </a:ln>
              <a:solidFill>
                <a:prstClr val="black"/>
              </a:solidFill>
              <a:effectLst/>
              <a:uLnTx/>
              <a:uFillTx/>
              <a:latin typeface="Roboto" panose="02000000000000000000" pitchFamily="2" charset="0"/>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sz="1600" b="1" i="0" u="none" strike="noStrike" kern="1200" cap="none" spc="0" normalizeH="0" baseline="0" noProof="0" dirty="0">
                <a:ln>
                  <a:noFill/>
                </a:ln>
                <a:solidFill>
                  <a:prstClr val="black"/>
                </a:solidFill>
                <a:effectLst/>
                <a:uLnTx/>
                <a:uFillTx/>
                <a:latin typeface="Roboto" panose="02000000000000000000" pitchFamily="2" charset="0"/>
                <a:ea typeface="+mn-ea"/>
                <a:cs typeface="Alexandria" pitchFamily="2" charset="-78"/>
              </a:rPr>
              <a:t>تحقيق التوازن بين الإنتاجية والإبداع يتطلب استراتيجية واضحة وتنفيذًا دقيقًا للسياسات التي تدعم كلا العنصرين.</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b="0" i="0" u="none" strike="noStrike" kern="1200" cap="none" spc="0" normalizeH="0" baseline="0" noProof="0" dirty="0">
              <a:ln>
                <a:noFill/>
              </a:ln>
              <a:solidFill>
                <a:prstClr val="black"/>
              </a:solidFill>
              <a:effectLst/>
              <a:uLnTx/>
              <a:uFillTx/>
              <a:latin typeface="Roboto" panose="02000000000000000000" pitchFamily="2" charset="0"/>
              <a:ea typeface="+mn-ea"/>
              <a:cs typeface="Alexandria" pitchFamily="2" charset="-78"/>
            </a:endParaRPr>
          </a:p>
        </p:txBody>
      </p:sp>
      <p:sp>
        <p:nvSpPr>
          <p:cNvPr id="4" name="TextBox 3">
            <a:extLst>
              <a:ext uri="{FF2B5EF4-FFF2-40B4-BE49-F238E27FC236}">
                <a16:creationId xmlns:a16="http://schemas.microsoft.com/office/drawing/2014/main" id="{1B2D995E-3A66-3C9A-A7DE-4D516A97A3D9}"/>
              </a:ext>
            </a:extLst>
          </p:cNvPr>
          <p:cNvSpPr txBox="1"/>
          <p:nvPr/>
        </p:nvSpPr>
        <p:spPr>
          <a:xfrm>
            <a:off x="3180425" y="268665"/>
            <a:ext cx="609452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rPr>
              <a:t>الإنتاجية الإبداعية</a:t>
            </a:r>
          </a:p>
        </p:txBody>
      </p:sp>
      <p:pic>
        <p:nvPicPr>
          <p:cNvPr id="7" name="Graphic 21">
            <a:extLst>
              <a:ext uri="{FF2B5EF4-FFF2-40B4-BE49-F238E27FC236}">
                <a16:creationId xmlns:a16="http://schemas.microsoft.com/office/drawing/2014/main" id="{6F82AEE8-2CFA-8C0D-DE1D-AA7A8BAD1BE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spTree>
    <p:extLst>
      <p:ext uri="{BB962C8B-B14F-4D97-AF65-F5344CB8AC3E}">
        <p14:creationId xmlns:p14="http://schemas.microsoft.com/office/powerpoint/2010/main" val="2078946488"/>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971098"/>
            <a:ext cx="11993336" cy="5829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2" y="167343"/>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a:t>
            </a:r>
            <a:r>
              <a:rPr kumimoji="0" lang="ar-AE"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6</a:t>
            </a: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rPr>
              <a:t>www.midocean.ae</a:t>
            </a:r>
          </a:p>
        </p:txBody>
      </p:sp>
      <p:sp>
        <p:nvSpPr>
          <p:cNvPr id="7" name="TextBox 6">
            <a:extLst>
              <a:ext uri="{FF2B5EF4-FFF2-40B4-BE49-F238E27FC236}">
                <a16:creationId xmlns:a16="http://schemas.microsoft.com/office/drawing/2014/main" id="{EFABFA03-292C-060E-DE0F-86E507C44480}"/>
              </a:ext>
            </a:extLst>
          </p:cNvPr>
          <p:cNvSpPr txBox="1"/>
          <p:nvPr/>
        </p:nvSpPr>
        <p:spPr>
          <a:xfrm>
            <a:off x="88256" y="1103703"/>
            <a:ext cx="12004412" cy="5847755"/>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sz="17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الإبداع</a:t>
            </a:r>
            <a:r>
              <a:rPr kumimoji="0" lang="ar-JO" sz="17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هو خاصية ذهنية تمكن الفرد من التفكير بطرق غير تقليدية (التفكير خارج الصندوق) لإنتاج الأفكار الأصيلة. </a:t>
            </a:r>
            <a:r>
              <a:rPr kumimoji="0" lang="ar-JO" sz="17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الإنتاجية</a:t>
            </a:r>
            <a:r>
              <a:rPr kumimoji="0" lang="ar-JO" sz="17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هي مقياس لفعالية تحويل المدخلات إلى مخرجات ذات قيمة الإنتاجية </a:t>
            </a:r>
            <a:r>
              <a:rPr kumimoji="0" lang="ar-AE" sz="17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تعني </a:t>
            </a:r>
            <a:r>
              <a:rPr kumimoji="0" lang="ar-JO" sz="17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تحقيق أكبر كمية ممكنة من المخرجات باستخدام كمية معينة من المدخلات</a:t>
            </a:r>
            <a:r>
              <a:rPr kumimoji="0" lang="ar-AE" sz="17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sz="17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يمكن </a:t>
            </a:r>
            <a:r>
              <a:rPr kumimoji="0" lang="ar-JO" sz="17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تحقيق الإنتاجية من خلال تعزيز وتشجيع الإبداع </a:t>
            </a:r>
            <a:r>
              <a:rPr kumimoji="0" lang="ar-JO" sz="17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في المؤسسة</a:t>
            </a:r>
            <a:r>
              <a:rPr kumimoji="0" lang="ar-AE" sz="17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r>
              <a:rPr kumimoji="0" lang="ar-JO" sz="17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AE" sz="17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a:t>
            </a:r>
            <a:r>
              <a:rPr kumimoji="0" lang="ar-JO" sz="17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الإنتاجية والإبداع عنصران متلازمان في بيئة العمل الحديثة، حيث يعتبر كل منهما مكملًا للآخر. حيث </a:t>
            </a:r>
            <a:r>
              <a:rPr kumimoji="0" lang="ar-JO" sz="170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تعتبر الإنتاجية مقياسًا لكفاءة استخدام الموارد </a:t>
            </a:r>
            <a:r>
              <a:rPr kumimoji="0" lang="ar-JO" sz="17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لإنتاج السلع والخدمات، بينما يُعد </a:t>
            </a:r>
            <a:r>
              <a:rPr kumimoji="0" lang="ar-JO" sz="170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الإبداع محركًا للابتكار والتطوير. </a:t>
            </a:r>
            <a:r>
              <a:rPr kumimoji="0" lang="ar-JO" sz="17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كما يمكن تعزيز الإنتاجية من خلال تشجيع الإبداع </a:t>
            </a:r>
            <a:r>
              <a:rPr kumimoji="0" lang="ar-AE" sz="17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الذي </a:t>
            </a:r>
            <a:r>
              <a:rPr kumimoji="0" lang="ar-JO" sz="17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يؤدي </a:t>
            </a:r>
            <a:r>
              <a:rPr kumimoji="0" lang="ar-AE" sz="17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بدوره </a:t>
            </a:r>
            <a:r>
              <a:rPr kumimoji="0" lang="ar-JO" sz="17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إلى زيادة الإنتاجية </a:t>
            </a:r>
            <a:r>
              <a:rPr kumimoji="0" lang="ar-AE" sz="17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وذلك </a:t>
            </a:r>
            <a:r>
              <a:rPr kumimoji="0" lang="ar-JO" sz="17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من خلال عدة طرق:</a:t>
            </a:r>
            <a:endParaRPr kumimoji="0" lang="ar-AE" sz="17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JO" sz="17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JO" sz="17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JO" sz="17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إثارة حماسة وشغف الموظفين</a:t>
            </a:r>
            <a:r>
              <a:rPr kumimoji="0" lang="ar-JO" sz="17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القادة الذين ينجحون في إلهام موظفيهم وتحفيزهم على الابتكار يمكنهم تحقيق</a:t>
            </a:r>
            <a:r>
              <a:rPr kumimoji="0" lang="ar-AE" sz="17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JO" sz="17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أهداف المؤسسة بشكل أكثر فعالية.</a:t>
            </a:r>
          </a:p>
          <a:p>
            <a:pPr marL="285750" marR="0" lvl="0" indent="-285750" algn="just" defTabSz="914400" rtl="1" eaLnBrk="1" fontAlgn="auto" latinLnBrk="0" hangingPunct="1">
              <a:spcBef>
                <a:spcPts val="0"/>
              </a:spcBef>
              <a:spcAft>
                <a:spcPts val="0"/>
              </a:spcAft>
              <a:buClrTx/>
              <a:buSzTx/>
              <a:buFontTx/>
              <a:buChar char="-"/>
              <a:tabLst/>
              <a:defRPr/>
            </a:pPr>
            <a:r>
              <a:rPr kumimoji="0" lang="ar-JO" sz="17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تمكين الموظفين </a:t>
            </a:r>
            <a:r>
              <a:rPr kumimoji="0" lang="ar-JO" sz="17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منح الموظفين القدرة على التأثير في بيئة عملهم يزيد من التزامهم وولائهم للمؤسسة.</a:t>
            </a:r>
            <a:endParaRPr lang="ar-AE" sz="1700" dirty="0">
              <a:solidFill>
                <a:prstClr val="black"/>
              </a:solidFill>
              <a:latin typeface="Alexandria" pitchFamily="2" charset="-78"/>
              <a:cs typeface="Alexandria" pitchFamily="2" charset="-78"/>
            </a:endParaRPr>
          </a:p>
          <a:p>
            <a:pPr marL="285750"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JO" sz="17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 </a:t>
            </a:r>
            <a:r>
              <a:rPr kumimoji="0" lang="ar-JO" sz="17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إزالة الخوف من الفشل: </a:t>
            </a:r>
            <a:r>
              <a:rPr kumimoji="0" lang="ar-JO" sz="17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تشجيع بيئة تقبل الفشل كجزء من عملية التعلم يمكن أن يحفز التفكير الإبداعي ويزيد من الإنتاجية.</a:t>
            </a:r>
            <a:endParaRPr kumimoji="0" lang="ar-AE" sz="17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JO" sz="17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 </a:t>
            </a:r>
            <a:r>
              <a:rPr kumimoji="0" lang="ar-JO" sz="17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معالجة المشاكل المعقدة</a:t>
            </a:r>
            <a:r>
              <a:rPr kumimoji="0" lang="ar-JO" sz="17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التفكير الإبداعي يمكن الموظفين من التعامل مع التحديات المعقدة بطرق مبتكرة، مما يحسن جودة العمل.</a:t>
            </a:r>
          </a:p>
          <a:p>
            <a:pPr marL="285750"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JO" sz="17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 </a:t>
            </a:r>
            <a:r>
              <a:rPr kumimoji="0" lang="ar-JO" sz="17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استمرار العمل الابتكاري</a:t>
            </a:r>
            <a:r>
              <a:rPr kumimoji="0" lang="ar-JO" sz="17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تشجيع الأفكار </a:t>
            </a:r>
            <a:r>
              <a:rPr kumimoji="0" lang="ar-AE" sz="17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والمبادئ </a:t>
            </a:r>
            <a:r>
              <a:rPr kumimoji="0" lang="ar-JO" sz="17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الجديدة. </a:t>
            </a:r>
            <a:r>
              <a:rPr kumimoji="0" lang="ar-AE" sz="17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a:t>
            </a:r>
            <a:r>
              <a:rPr kumimoji="0" lang="ar-JO" sz="17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تطبيق هذه المبادئ </a:t>
            </a:r>
            <a:r>
              <a:rPr kumimoji="0" lang="ar-AE" sz="17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لصنع </a:t>
            </a:r>
            <a:r>
              <a:rPr kumimoji="0" lang="ar-JO" sz="17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بيئة عمل ديناميكية ومحفزة تسهم في نمو ونجاح المؤسسة بشكل مستمر.</a:t>
            </a:r>
          </a:p>
          <a:p>
            <a:pPr marL="285750"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JO" sz="17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sp>
        <p:nvSpPr>
          <p:cNvPr id="9" name="TextBox 8">
            <a:extLst>
              <a:ext uri="{FF2B5EF4-FFF2-40B4-BE49-F238E27FC236}">
                <a16:creationId xmlns:a16="http://schemas.microsoft.com/office/drawing/2014/main" id="{38CF26D0-A3F2-3C48-6FC0-E938BCE0ADAA}"/>
              </a:ext>
            </a:extLst>
          </p:cNvPr>
          <p:cNvSpPr txBox="1"/>
          <p:nvPr/>
        </p:nvSpPr>
        <p:spPr>
          <a:xfrm>
            <a:off x="3031315" y="57121"/>
            <a:ext cx="6112276"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effectLst/>
                <a:uLnTx/>
                <a:uFillTx/>
                <a:latin typeface="Alexandria" pitchFamily="2" charset="-78"/>
                <a:ea typeface="+mn-ea"/>
                <a:cs typeface="Alexandria" pitchFamily="2" charset="-78"/>
              </a:rPr>
              <a:t>العلاقة بين </a:t>
            </a:r>
            <a:r>
              <a:rPr kumimoji="0" lang="ar-JO" sz="2400" b="1" i="0" u="none" strike="noStrike" kern="1200" cap="none" spc="0" normalizeH="0" baseline="0" noProof="0" dirty="0">
                <a:ln>
                  <a:noFill/>
                </a:ln>
                <a:effectLst/>
                <a:uLnTx/>
                <a:uFillTx/>
                <a:latin typeface="Alexandria" pitchFamily="2" charset="-78"/>
                <a:ea typeface="+mn-ea"/>
                <a:cs typeface="Alexandria" pitchFamily="2" charset="-78"/>
              </a:rPr>
              <a:t>الانتاجية </a:t>
            </a:r>
            <a:r>
              <a:rPr kumimoji="0" lang="ar-AE" sz="2400" b="1" i="0" u="none" strike="noStrike" kern="1200" cap="none" spc="0" normalizeH="0" baseline="0" noProof="0" dirty="0">
                <a:ln>
                  <a:noFill/>
                </a:ln>
                <a:effectLst/>
                <a:uLnTx/>
                <a:uFillTx/>
                <a:latin typeface="Alexandria" pitchFamily="2" charset="-78"/>
                <a:ea typeface="+mn-ea"/>
                <a:cs typeface="Alexandria" pitchFamily="2" charset="-78"/>
              </a:rPr>
              <a:t>و</a:t>
            </a:r>
            <a:r>
              <a:rPr kumimoji="0" lang="ar-JO" sz="2400" b="1" i="0" u="none" strike="noStrike" kern="1200" cap="none" spc="0" normalizeH="0" baseline="0" noProof="0" dirty="0">
                <a:ln>
                  <a:noFill/>
                </a:ln>
                <a:effectLst/>
                <a:uLnTx/>
                <a:uFillTx/>
                <a:latin typeface="Alexandria" pitchFamily="2" charset="-78"/>
                <a:ea typeface="+mn-ea"/>
                <a:cs typeface="Alexandria" pitchFamily="2" charset="-78"/>
              </a:rPr>
              <a:t>الإبداع</a:t>
            </a:r>
          </a:p>
        </p:txBody>
      </p:sp>
      <p:pic>
        <p:nvPicPr>
          <p:cNvPr id="3" name="Graphic 21">
            <a:extLst>
              <a:ext uri="{FF2B5EF4-FFF2-40B4-BE49-F238E27FC236}">
                <a16:creationId xmlns:a16="http://schemas.microsoft.com/office/drawing/2014/main" id="{BCF603CB-F1AD-A00D-6549-6D0614CC356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52821" y="-132630"/>
            <a:ext cx="2305141" cy="1076343"/>
          </a:xfrm>
          <a:prstGeom prst="rect">
            <a:avLst/>
          </a:prstGeom>
        </p:spPr>
      </p:pic>
    </p:spTree>
    <p:extLst>
      <p:ext uri="{BB962C8B-B14F-4D97-AF65-F5344CB8AC3E}">
        <p14:creationId xmlns:p14="http://schemas.microsoft.com/office/powerpoint/2010/main" val="3712571936"/>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971098"/>
            <a:ext cx="12092668" cy="58869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615609" y="152799"/>
            <a:ext cx="5243167"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rPr>
              <a:t>مفهوم الإنتاجية الإبداعية</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2" y="167343"/>
            <a:ext cx="94247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6</a:t>
            </a:r>
          </a:p>
        </p:txBody>
      </p:sp>
      <p:sp>
        <p:nvSpPr>
          <p:cNvPr id="7" name="TextBox 6">
            <a:extLst>
              <a:ext uri="{FF2B5EF4-FFF2-40B4-BE49-F238E27FC236}">
                <a16:creationId xmlns:a16="http://schemas.microsoft.com/office/drawing/2014/main" id="{D7D16390-4294-0DFA-4029-24738EC32328}"/>
              </a:ext>
            </a:extLst>
          </p:cNvPr>
          <p:cNvSpPr txBox="1"/>
          <p:nvPr/>
        </p:nvSpPr>
        <p:spPr>
          <a:xfrm>
            <a:off x="99332" y="6473184"/>
            <a:ext cx="6094520" cy="30777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B0F0"/>
                </a:solidFill>
                <a:effectLst/>
                <a:uLnTx/>
                <a:uFillTx/>
                <a:latin typeface="Alexandria" pitchFamily="2" charset="-78"/>
                <a:ea typeface="+mn-ea"/>
                <a:cs typeface="+mn-cs"/>
              </a:rPr>
              <a:t>https://blog.mostaql.com/entrepreneurship-types/</a:t>
            </a:r>
            <a:endParaRPr kumimoji="0" lang="ar-JO" sz="14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pic>
        <p:nvPicPr>
          <p:cNvPr id="10" name="Graphic 21">
            <a:extLst>
              <a:ext uri="{FF2B5EF4-FFF2-40B4-BE49-F238E27FC236}">
                <a16:creationId xmlns:a16="http://schemas.microsoft.com/office/drawing/2014/main" id="{DB84A2E1-0631-DFDB-A0E5-6F658EBC27A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sp>
        <p:nvSpPr>
          <p:cNvPr id="12" name="TextBox 11">
            <a:extLst>
              <a:ext uri="{FF2B5EF4-FFF2-40B4-BE49-F238E27FC236}">
                <a16:creationId xmlns:a16="http://schemas.microsoft.com/office/drawing/2014/main" id="{B761527F-C735-F557-A536-B39914C91432}"/>
              </a:ext>
            </a:extLst>
          </p:cNvPr>
          <p:cNvSpPr txBox="1"/>
          <p:nvPr/>
        </p:nvSpPr>
        <p:spPr>
          <a:xfrm>
            <a:off x="245004" y="997942"/>
            <a:ext cx="11847664" cy="5934317"/>
          </a:xfrm>
          <a:prstGeom prst="rect">
            <a:avLst/>
          </a:prstGeom>
          <a:noFill/>
        </p:spPr>
        <p:txBody>
          <a:bodyPr wrap="square">
            <a:spAutoFit/>
          </a:bodyPr>
          <a:lstStyle/>
          <a:p>
            <a:pPr algn="just" rtl="1">
              <a:lnSpc>
                <a:spcPct val="150000"/>
              </a:lnSpc>
            </a:pPr>
            <a:r>
              <a:rPr lang="ar-JO" sz="1700" dirty="0">
                <a:latin typeface="Alexandria" pitchFamily="2" charset="-78"/>
                <a:cs typeface="Alexandria" pitchFamily="2" charset="-78"/>
              </a:rPr>
              <a:t>حدد "رينزولي" مفهوم </a:t>
            </a:r>
            <a:r>
              <a:rPr lang="ar-JO" sz="1700" b="1" dirty="0">
                <a:latin typeface="Alexandria" pitchFamily="2" charset="-78"/>
                <a:cs typeface="Alexandria" pitchFamily="2" charset="-78"/>
              </a:rPr>
              <a:t>الإنتاجية الإبداعية </a:t>
            </a:r>
            <a:r>
              <a:rPr lang="ar-JO" sz="1700" dirty="0">
                <a:latin typeface="Alexandria" pitchFamily="2" charset="-78"/>
                <a:cs typeface="Alexandria" pitchFamily="2" charset="-78"/>
              </a:rPr>
              <a:t>بمدى المشاركة في أوجه النشاط الإنساني، حيث تعطي </a:t>
            </a:r>
            <a:r>
              <a:rPr lang="ar-AE" sz="1700" dirty="0">
                <a:latin typeface="Alexandria" pitchFamily="2" charset="-78"/>
                <a:cs typeface="Alexandria" pitchFamily="2" charset="-78"/>
              </a:rPr>
              <a:t>هذه المشاركة </a:t>
            </a:r>
            <a:r>
              <a:rPr lang="ar-JO" sz="1700" dirty="0">
                <a:latin typeface="Alexandria" pitchFamily="2" charset="-78"/>
                <a:cs typeface="Alexandria" pitchFamily="2" charset="-78"/>
              </a:rPr>
              <a:t>قيمة كبيرة لتطوير الأفكار والمواد والمنتجات الأصيلة التي وضعت خصيصاً للتأثير على الجمهور المستهدف</a:t>
            </a:r>
            <a:r>
              <a:rPr lang="ar-AE" sz="1700" dirty="0">
                <a:latin typeface="Alexandria" pitchFamily="2" charset="-78"/>
                <a:cs typeface="Alexandria" pitchFamily="2" charset="-78"/>
              </a:rPr>
              <a:t>.</a:t>
            </a:r>
          </a:p>
          <a:p>
            <a:pPr algn="just" rtl="1">
              <a:lnSpc>
                <a:spcPct val="150000"/>
              </a:lnSpc>
            </a:pPr>
            <a:endParaRPr lang="ar-AE" sz="1700" dirty="0">
              <a:latin typeface="Alexandria" pitchFamily="2" charset="-78"/>
              <a:cs typeface="Alexandria" pitchFamily="2" charset="-78"/>
            </a:endParaRPr>
          </a:p>
          <a:p>
            <a:pPr algn="just" rtl="1">
              <a:lnSpc>
                <a:spcPct val="150000"/>
              </a:lnSpc>
            </a:pPr>
            <a:r>
              <a:rPr lang="ar-JO" sz="1700" dirty="0">
                <a:latin typeface="Alexandria" pitchFamily="2" charset="-78"/>
                <a:cs typeface="Alexandria" pitchFamily="2" charset="-78"/>
              </a:rPr>
              <a:t>كما أشار فوزي (٢٠١٣) إلى أن </a:t>
            </a:r>
            <a:r>
              <a:rPr lang="ar-JO" sz="1700" b="1" dirty="0">
                <a:latin typeface="Alexandria" pitchFamily="2" charset="-78"/>
                <a:cs typeface="Alexandria" pitchFamily="2" charset="-78"/>
              </a:rPr>
              <a:t>الإنتاجية الإبداعية </a:t>
            </a:r>
            <a:r>
              <a:rPr lang="ar-JO" sz="1700" dirty="0">
                <a:latin typeface="Alexandria" pitchFamily="2" charset="-78"/>
                <a:cs typeface="Alexandria" pitchFamily="2" charset="-78"/>
              </a:rPr>
              <a:t>تمثل جهد علمي يتجاوز الإطار المعهود وي</a:t>
            </a:r>
            <a:r>
              <a:rPr lang="ar-AE" sz="1700" dirty="0">
                <a:latin typeface="Alexandria" pitchFamily="2" charset="-78"/>
                <a:cs typeface="Alexandria" pitchFamily="2" charset="-78"/>
              </a:rPr>
              <a:t>صنع</a:t>
            </a:r>
            <a:r>
              <a:rPr lang="ar-JO" sz="1700" dirty="0">
                <a:latin typeface="Alexandria" pitchFamily="2" charset="-78"/>
                <a:cs typeface="Alexandria" pitchFamily="2" charset="-78"/>
              </a:rPr>
              <a:t> توليفة جديدة من </a:t>
            </a:r>
            <a:r>
              <a:rPr lang="ar-AE" sz="1700" dirty="0">
                <a:latin typeface="Alexandria" pitchFamily="2" charset="-78"/>
                <a:cs typeface="Alexandria" pitchFamily="2" charset="-78"/>
              </a:rPr>
              <a:t>ال</a:t>
            </a:r>
            <a:r>
              <a:rPr lang="ar-JO" sz="1700" dirty="0">
                <a:latin typeface="Alexandria" pitchFamily="2" charset="-78"/>
                <a:cs typeface="Alexandria" pitchFamily="2" charset="-78"/>
              </a:rPr>
              <a:t>مهارات </a:t>
            </a:r>
            <a:r>
              <a:rPr lang="ar-AE" sz="1700" dirty="0">
                <a:latin typeface="Alexandria" pitchFamily="2" charset="-78"/>
                <a:cs typeface="Alexandria" pitchFamily="2" charset="-78"/>
              </a:rPr>
              <a:t>ك</a:t>
            </a:r>
            <a:r>
              <a:rPr lang="ar-JO" sz="1700" dirty="0">
                <a:latin typeface="Alexandria" pitchFamily="2" charset="-78"/>
                <a:cs typeface="Alexandria" pitchFamily="2" charset="-78"/>
              </a:rPr>
              <a:t>الطلاقة الفكرية والمرونة التلقائية والأصالة والتداعيات البعيدة، وذلك كاستجابة لمشكلة أو موقف مثير لحل المشكلة والوصول إلى حلول جديدة لم تكن معروفة سابقاً لدى المتعلم.</a:t>
            </a:r>
            <a:endParaRPr lang="ar-AE" sz="1700" dirty="0">
              <a:latin typeface="Alexandria" pitchFamily="2" charset="-78"/>
              <a:cs typeface="Alexandria" pitchFamily="2" charset="-78"/>
            </a:endParaRPr>
          </a:p>
          <a:p>
            <a:pPr algn="just" rtl="1">
              <a:lnSpc>
                <a:spcPct val="150000"/>
              </a:lnSpc>
            </a:pPr>
            <a:endParaRPr lang="ar-JO" sz="1700" dirty="0">
              <a:latin typeface="Alexandria" pitchFamily="2" charset="-78"/>
              <a:cs typeface="Alexandria" pitchFamily="2" charset="-78"/>
            </a:endParaRPr>
          </a:p>
          <a:p>
            <a:pPr algn="just" rtl="1">
              <a:lnSpc>
                <a:spcPct val="150000"/>
              </a:lnSpc>
            </a:pPr>
            <a:r>
              <a:rPr lang="ar-AE" sz="1700" dirty="0">
                <a:latin typeface="Alexandria" pitchFamily="2" charset="-78"/>
                <a:cs typeface="Alexandria" pitchFamily="2" charset="-78"/>
              </a:rPr>
              <a:t>كما عرفت </a:t>
            </a:r>
            <a:r>
              <a:rPr lang="ar-JO" sz="1700" b="1" dirty="0">
                <a:latin typeface="Alexandria" pitchFamily="2" charset="-78"/>
                <a:cs typeface="Alexandria" pitchFamily="2" charset="-78"/>
              </a:rPr>
              <a:t>الإنتاجية الإبداعية </a:t>
            </a:r>
            <a:r>
              <a:rPr lang="ar-AE" sz="1700" dirty="0">
                <a:latin typeface="Alexandria" pitchFamily="2" charset="-78"/>
                <a:cs typeface="Alexandria" pitchFamily="2" charset="-78"/>
              </a:rPr>
              <a:t>بانها</a:t>
            </a:r>
            <a:r>
              <a:rPr lang="ar-JO" sz="1700" dirty="0">
                <a:latin typeface="Alexandria" pitchFamily="2" charset="-78"/>
                <a:cs typeface="Alexandria" pitchFamily="2" charset="-78"/>
              </a:rPr>
              <a:t> القدرة على إنتاج أفكار أو حلول جديدة ومبتكرة تسهم في تحسين العمليات وزيادة الكفاءة داخل المؤسسة. هذا النوع من الإنتاجية لا يقتصر فقط على زيادة كمية الإنتاج، بل يشمل أيضًا تحسين جودة المنتجات والخدمات من خلال الابتكار والإبداع.</a:t>
            </a:r>
          </a:p>
          <a:p>
            <a:pPr algn="just" rtl="1">
              <a:lnSpc>
                <a:spcPct val="150000"/>
              </a:lnSpc>
            </a:pPr>
            <a:r>
              <a:rPr lang="ar-AE" sz="1700" dirty="0">
                <a:latin typeface="Alexandria" pitchFamily="2" charset="-78"/>
                <a:cs typeface="Alexandria" pitchFamily="2" charset="-78"/>
              </a:rPr>
              <a:t>تتطلب </a:t>
            </a:r>
            <a:r>
              <a:rPr lang="ar-JO" sz="1700" dirty="0">
                <a:latin typeface="Alexandria" pitchFamily="2" charset="-78"/>
                <a:cs typeface="Alexandria" pitchFamily="2" charset="-78"/>
              </a:rPr>
              <a:t>الإنتاجية الإبداعية بيئة عمل تشجع على التفكير الإبداعي وتوفر الدعم والتحفيز اللازمين للموظفين. من خلال تعزيز الإبداع، </a:t>
            </a:r>
            <a:r>
              <a:rPr lang="ar-AE" sz="1700" dirty="0">
                <a:latin typeface="Alexandria" pitchFamily="2" charset="-78"/>
                <a:cs typeface="Alexandria" pitchFamily="2" charset="-78"/>
              </a:rPr>
              <a:t>حيث </a:t>
            </a:r>
            <a:r>
              <a:rPr lang="ar-JO" sz="1700" dirty="0">
                <a:latin typeface="Alexandria" pitchFamily="2" charset="-78"/>
                <a:cs typeface="Alexandria" pitchFamily="2" charset="-78"/>
              </a:rPr>
              <a:t>يمكن للمؤسسات تحقيق تقدم كبير في مجالات متعددة مثل تطوير المنتجات، </a:t>
            </a:r>
            <a:r>
              <a:rPr lang="ar-AE" sz="1700" dirty="0">
                <a:latin typeface="Alexandria" pitchFamily="2" charset="-78"/>
                <a:cs typeface="Alexandria" pitchFamily="2" charset="-78"/>
              </a:rPr>
              <a:t>و</a:t>
            </a:r>
            <a:r>
              <a:rPr lang="ar-JO" sz="1700" dirty="0">
                <a:latin typeface="Alexandria" pitchFamily="2" charset="-78"/>
                <a:cs typeface="Alexandria" pitchFamily="2" charset="-78"/>
              </a:rPr>
              <a:t>تحسين العمليات، وزيادة رضا العملاء.</a:t>
            </a:r>
            <a:r>
              <a:rPr lang="ar-AE" sz="1700" dirty="0">
                <a:latin typeface="Alexandria" pitchFamily="2" charset="-78"/>
                <a:cs typeface="Alexandria" pitchFamily="2" charset="-78"/>
              </a:rPr>
              <a:t>ف</a:t>
            </a:r>
            <a:r>
              <a:rPr lang="ar-JO" sz="1700" dirty="0">
                <a:latin typeface="Alexandria" pitchFamily="2" charset="-78"/>
                <a:cs typeface="Alexandria" pitchFamily="2" charset="-78"/>
              </a:rPr>
              <a:t>الإبداع يلعب دورًا حيويًا في تطور منظمات الأعمال وزيادة إنتاجيتها، سواء من خلال تحسين إنتاجية الموظفين عبر تطوير</a:t>
            </a:r>
            <a:r>
              <a:rPr lang="ar-AE" sz="1700" dirty="0">
                <a:latin typeface="Alexandria" pitchFamily="2" charset="-78"/>
                <a:cs typeface="Alexandria" pitchFamily="2" charset="-78"/>
              </a:rPr>
              <a:t>هم </a:t>
            </a:r>
            <a:r>
              <a:rPr lang="ar-JO" sz="1700" dirty="0">
                <a:latin typeface="Alexandria" pitchFamily="2" charset="-78"/>
                <a:cs typeface="Alexandria" pitchFamily="2" charset="-78"/>
              </a:rPr>
              <a:t>والاهتمام بهم، أو من خلال خلق فرص عمل جديدة وتعزيز التواصل الفعّال وزيادة الخبرات والكفاءات. </a:t>
            </a:r>
            <a:endParaRPr lang="ar-AE" sz="1700" dirty="0">
              <a:latin typeface="Alexandria" pitchFamily="2" charset="-78"/>
              <a:cs typeface="Alexandria" pitchFamily="2" charset="-78"/>
            </a:endParaRPr>
          </a:p>
          <a:p>
            <a:pPr algn="just" rtl="1">
              <a:lnSpc>
                <a:spcPct val="150000"/>
              </a:lnSpc>
            </a:pPr>
            <a:endParaRPr lang="ar-AE" sz="1700" dirty="0">
              <a:latin typeface="Alexandria" pitchFamily="2" charset="-78"/>
              <a:cs typeface="Alexandria" pitchFamily="2" charset="-78"/>
            </a:endParaRPr>
          </a:p>
        </p:txBody>
      </p:sp>
    </p:spTree>
    <p:extLst>
      <p:ext uri="{BB962C8B-B14F-4D97-AF65-F5344CB8AC3E}">
        <p14:creationId xmlns:p14="http://schemas.microsoft.com/office/powerpoint/2010/main" val="3479443629"/>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971098"/>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878636" y="167343"/>
            <a:ext cx="637850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rPr>
              <a:t>العوامل المؤثرة في الإنتاجية الإبداعية</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2" y="167343"/>
            <a:ext cx="94247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6</a:t>
            </a:r>
          </a:p>
        </p:txBody>
      </p:sp>
      <p:sp>
        <p:nvSpPr>
          <p:cNvPr id="7" name="TextBox 6">
            <a:extLst>
              <a:ext uri="{FF2B5EF4-FFF2-40B4-BE49-F238E27FC236}">
                <a16:creationId xmlns:a16="http://schemas.microsoft.com/office/drawing/2014/main" id="{D7D16390-4294-0DFA-4029-24738EC32328}"/>
              </a:ext>
            </a:extLst>
          </p:cNvPr>
          <p:cNvSpPr txBox="1"/>
          <p:nvPr/>
        </p:nvSpPr>
        <p:spPr>
          <a:xfrm>
            <a:off x="6891292" y="6520535"/>
            <a:ext cx="6094520"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B0F0"/>
                </a:solidFill>
                <a:effectLst/>
                <a:uLnTx/>
                <a:uFillTx/>
                <a:latin typeface="Alexandria" pitchFamily="2" charset="-78"/>
                <a:ea typeface="+mn-ea"/>
                <a:cs typeface="+mn-cs"/>
              </a:rPr>
              <a:t>https://blog.mostaql.com/entrepreneurship-types/</a:t>
            </a:r>
            <a:endParaRPr kumimoji="0" lang="ar-JO" sz="12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pic>
        <p:nvPicPr>
          <p:cNvPr id="8" name="Graphic 21">
            <a:extLst>
              <a:ext uri="{FF2B5EF4-FFF2-40B4-BE49-F238E27FC236}">
                <a16:creationId xmlns:a16="http://schemas.microsoft.com/office/drawing/2014/main" id="{1167619F-A96B-7DC0-084D-ABD4E3F4B9D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sp>
        <p:nvSpPr>
          <p:cNvPr id="2" name="Rectangle 1">
            <a:extLst>
              <a:ext uri="{FF2B5EF4-FFF2-40B4-BE49-F238E27FC236}">
                <a16:creationId xmlns:a16="http://schemas.microsoft.com/office/drawing/2014/main" id="{C80A7281-3B5B-EE3A-8482-65542D6F3A29}"/>
              </a:ext>
            </a:extLst>
          </p:cNvPr>
          <p:cNvSpPr>
            <a:spLocks noChangeArrowheads="1"/>
          </p:cNvSpPr>
          <p:nvPr/>
        </p:nvSpPr>
        <p:spPr bwMode="auto">
          <a:xfrm>
            <a:off x="299222" y="1021178"/>
            <a:ext cx="11395873" cy="54469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en-US" sz="1800" b="1" i="0" u="none" strike="noStrike" cap="none" normalizeH="0" baseline="0" dirty="0">
                <a:ln>
                  <a:noFill/>
                </a:ln>
                <a:solidFill>
                  <a:schemeClr val="tx1"/>
                </a:solidFill>
                <a:effectLst/>
                <a:latin typeface="Alexandria" pitchFamily="2" charset="-78"/>
                <a:cs typeface="Alexandria" pitchFamily="2" charset="-78"/>
              </a:rPr>
              <a:t>العوامل المؤثرة في الإنتاجية الإبداعية: </a:t>
            </a:r>
            <a:endParaRPr kumimoji="0" lang="ar-AE" altLang="en-US" sz="1800" b="1"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en-US" sz="1800" b="0" i="0" u="none" strike="noStrike" cap="none" normalizeH="0" baseline="0" dirty="0">
                <a:ln>
                  <a:noFill/>
                </a:ln>
                <a:solidFill>
                  <a:schemeClr val="tx1"/>
                </a:solidFill>
                <a:effectLst/>
                <a:latin typeface="Alexandria" pitchFamily="2" charset="-78"/>
                <a:cs typeface="Alexandria" pitchFamily="2" charset="-78"/>
              </a:rPr>
              <a:t>ذكر</a:t>
            </a:r>
            <a:r>
              <a:rPr kumimoji="0" lang="en-US" altLang="en-US" sz="1800"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sz="1800" b="0" i="0" u="none" strike="noStrike" cap="none" normalizeH="0" baseline="0" dirty="0">
                <a:ln>
                  <a:noFill/>
                </a:ln>
                <a:solidFill>
                  <a:schemeClr val="tx1"/>
                </a:solidFill>
                <a:effectLst/>
                <a:latin typeface="Alexandria" pitchFamily="2" charset="-78"/>
                <a:cs typeface="Alexandria" pitchFamily="2" charset="-78"/>
              </a:rPr>
              <a:t>السرور (٢٠٠٥) عدة عوامل تلعب دوراً كبيراً في ظهور الإنتاجية الإبداعية، التي تتمثل فيما يلي: </a:t>
            </a:r>
            <a:endParaRPr kumimoji="0" lang="ar-AE" altLang="en-US" sz="1800" b="0"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endParaRPr kumimoji="0" lang="ar-AE" altLang="en-US" sz="1800" b="0" i="0" u="none" strike="noStrike" cap="none" normalizeH="0" baseline="0" dirty="0">
              <a:ln>
                <a:noFill/>
              </a:ln>
              <a:solidFill>
                <a:schemeClr val="tx1"/>
              </a:solidFill>
              <a:effectLst/>
              <a:latin typeface="Alexandria" pitchFamily="2" charset="-78"/>
              <a:cs typeface="Alexandria" pitchFamily="2" charset="-78"/>
            </a:endParaRPr>
          </a:p>
          <a:p>
            <a:pPr marR="0" lvl="0" algn="r" defTabSz="914400" rtl="1" eaLnBrk="0" fontAlgn="base" latinLnBrk="0" hangingPunct="0">
              <a:lnSpc>
                <a:spcPct val="150000"/>
              </a:lnSpc>
              <a:spcBef>
                <a:spcPct val="0"/>
              </a:spcBef>
              <a:spcAft>
                <a:spcPct val="0"/>
              </a:spcAft>
              <a:buClrTx/>
              <a:buSzTx/>
              <a:tabLst/>
            </a:pPr>
            <a:r>
              <a:rPr kumimoji="0" lang="ar-SA" altLang="en-US" sz="1800" b="1" i="0" u="none" strike="noStrike" cap="none" normalizeH="0" baseline="0" dirty="0">
                <a:ln>
                  <a:noFill/>
                </a:ln>
                <a:solidFill>
                  <a:schemeClr val="tx1"/>
                </a:solidFill>
                <a:effectLst/>
                <a:latin typeface="Alexandria" pitchFamily="2" charset="-78"/>
                <a:cs typeface="Alexandria" pitchFamily="2" charset="-78"/>
              </a:rPr>
              <a:t>عوامل بيئية تتمثل فيما يلي: </a:t>
            </a:r>
            <a:endParaRPr kumimoji="0" lang="ar-AE" altLang="en-US" sz="1800" b="1" i="0" u="none" strike="noStrike" cap="none" normalizeH="0" baseline="0" dirty="0">
              <a:ln>
                <a:noFill/>
              </a:ln>
              <a:solidFill>
                <a:schemeClr val="tx1"/>
              </a:solidFill>
              <a:effectLst/>
              <a:latin typeface="Alexandria" pitchFamily="2" charset="-78"/>
              <a:cs typeface="Alexandria" pitchFamily="2" charset="-78"/>
            </a:endParaRPr>
          </a:p>
          <a:p>
            <a:pPr marL="285750" marR="0" lvl="0" indent="-285750" algn="r" defTabSz="914400" rtl="1" eaLnBrk="0" fontAlgn="base" latinLnBrk="0" hangingPunct="0">
              <a:lnSpc>
                <a:spcPct val="150000"/>
              </a:lnSpc>
              <a:spcBef>
                <a:spcPct val="0"/>
              </a:spcBef>
              <a:spcAft>
                <a:spcPct val="0"/>
              </a:spcAft>
              <a:buClrTx/>
              <a:buSzTx/>
              <a:buFont typeface="Arial" panose="020B0604020202020204" pitchFamily="34" charset="0"/>
              <a:buChar char="•"/>
              <a:tabLst/>
            </a:pPr>
            <a:r>
              <a:rPr kumimoji="0" lang="ar-SA" altLang="en-US" sz="1800" b="0" i="0" u="none" strike="noStrike" cap="none" normalizeH="0" baseline="0" dirty="0">
                <a:ln>
                  <a:noFill/>
                </a:ln>
                <a:solidFill>
                  <a:schemeClr val="tx1"/>
                </a:solidFill>
                <a:effectLst/>
                <a:latin typeface="Alexandria" pitchFamily="2" charset="-78"/>
                <a:cs typeface="Alexandria" pitchFamily="2" charset="-78"/>
              </a:rPr>
              <a:t>توافر نشاطات إبداعية: كعمل فني أو أدبي أو علمي يظهر من خلاله المتعلم إنتاجاته الإبداعية. </a:t>
            </a:r>
            <a:endParaRPr kumimoji="0" lang="ar-AE" altLang="en-US" sz="1800" b="0" i="0" u="none" strike="noStrike" cap="none" normalizeH="0" baseline="0" dirty="0">
              <a:ln>
                <a:noFill/>
              </a:ln>
              <a:solidFill>
                <a:schemeClr val="tx1"/>
              </a:solidFill>
              <a:effectLst/>
              <a:latin typeface="Alexandria" pitchFamily="2" charset="-78"/>
              <a:cs typeface="Alexandria" pitchFamily="2" charset="-78"/>
            </a:endParaRPr>
          </a:p>
          <a:p>
            <a:pPr marL="285750" marR="0" lvl="0" indent="-285750" algn="r" defTabSz="914400" rtl="1" eaLnBrk="0" fontAlgn="base" latinLnBrk="0" hangingPunct="0">
              <a:lnSpc>
                <a:spcPct val="150000"/>
              </a:lnSpc>
              <a:spcBef>
                <a:spcPct val="0"/>
              </a:spcBef>
              <a:spcAft>
                <a:spcPct val="0"/>
              </a:spcAft>
              <a:buClrTx/>
              <a:buSzTx/>
              <a:buFont typeface="Arial" panose="020B0604020202020204" pitchFamily="34" charset="0"/>
              <a:buChar char="•"/>
              <a:tabLst/>
            </a:pPr>
            <a:r>
              <a:rPr kumimoji="0" lang="ar-SA" altLang="en-US" sz="1800" b="0" i="0" u="none" strike="noStrike" cap="none" normalizeH="0" baseline="0" dirty="0">
                <a:ln>
                  <a:noFill/>
                </a:ln>
                <a:solidFill>
                  <a:schemeClr val="tx1"/>
                </a:solidFill>
                <a:effectLst/>
                <a:latin typeface="Alexandria" pitchFamily="2" charset="-78"/>
                <a:cs typeface="Alexandria" pitchFamily="2" charset="-78"/>
              </a:rPr>
              <a:t>الاهتمام بال</a:t>
            </a:r>
            <a:r>
              <a:rPr kumimoji="0" lang="ar-AE" altLang="en-US" sz="1800" b="0" i="0" u="none" strike="noStrike" cap="none" normalizeH="0" baseline="0" dirty="0">
                <a:ln>
                  <a:noFill/>
                </a:ln>
                <a:solidFill>
                  <a:schemeClr val="tx1"/>
                </a:solidFill>
                <a:effectLst/>
                <a:latin typeface="Alexandria" pitchFamily="2" charset="-78"/>
                <a:cs typeface="Alexandria" pitchFamily="2" charset="-78"/>
              </a:rPr>
              <a:t>عاملين</a:t>
            </a:r>
            <a:r>
              <a:rPr kumimoji="0" lang="ar-SA" altLang="en-US" sz="1800" b="0" i="0" u="none" strike="noStrike" cap="none" normalizeH="0" baseline="0" dirty="0">
                <a:ln>
                  <a:noFill/>
                </a:ln>
                <a:solidFill>
                  <a:schemeClr val="tx1"/>
                </a:solidFill>
                <a:effectLst/>
                <a:latin typeface="Alexandria" pitchFamily="2" charset="-78"/>
                <a:cs typeface="Alexandria" pitchFamily="2" charset="-78"/>
              </a:rPr>
              <a:t> والعناية بهم </a:t>
            </a:r>
            <a:r>
              <a:rPr kumimoji="0" lang="ar-AE" altLang="en-US" sz="1800" b="0" i="0" u="none" strike="noStrike" cap="none" normalizeH="0" baseline="0" dirty="0">
                <a:ln>
                  <a:noFill/>
                </a:ln>
                <a:solidFill>
                  <a:schemeClr val="tx1"/>
                </a:solidFill>
                <a:effectLst/>
                <a:latin typeface="Alexandria" pitchFamily="2" charset="-78"/>
                <a:cs typeface="Alexandria" pitchFamily="2" charset="-78"/>
              </a:rPr>
              <a:t>و</a:t>
            </a:r>
            <a:r>
              <a:rPr kumimoji="0" lang="ar-SA" altLang="en-US" sz="1800" b="0" i="0" u="none" strike="noStrike" cap="none" normalizeH="0" baseline="0" dirty="0">
                <a:ln>
                  <a:noFill/>
                </a:ln>
                <a:solidFill>
                  <a:schemeClr val="tx1"/>
                </a:solidFill>
                <a:effectLst/>
                <a:latin typeface="Alexandria" pitchFamily="2" charset="-78"/>
                <a:cs typeface="Alexandria" pitchFamily="2" charset="-78"/>
              </a:rPr>
              <a:t>حثهم على القراءة والاطلاع ومصادر التعلم المختلفة. </a:t>
            </a:r>
            <a:endParaRPr kumimoji="0" lang="ar-AE" altLang="en-US" sz="1800" b="0" i="0" u="none" strike="noStrike" cap="none" normalizeH="0" baseline="0" dirty="0">
              <a:ln>
                <a:noFill/>
              </a:ln>
              <a:solidFill>
                <a:schemeClr val="tx1"/>
              </a:solidFill>
              <a:effectLst/>
              <a:latin typeface="Alexandria" pitchFamily="2" charset="-78"/>
              <a:cs typeface="Alexandria" pitchFamily="2" charset="-78"/>
            </a:endParaRPr>
          </a:p>
          <a:p>
            <a:pPr marL="285750" marR="0" lvl="0" indent="-285750" algn="r" defTabSz="914400" rtl="1" eaLnBrk="0" fontAlgn="base" latinLnBrk="0" hangingPunct="0">
              <a:lnSpc>
                <a:spcPct val="150000"/>
              </a:lnSpc>
              <a:spcBef>
                <a:spcPct val="0"/>
              </a:spcBef>
              <a:spcAft>
                <a:spcPct val="0"/>
              </a:spcAft>
              <a:buClrTx/>
              <a:buSzTx/>
              <a:buFont typeface="Arial" panose="020B0604020202020204" pitchFamily="34" charset="0"/>
              <a:buChar char="•"/>
              <a:tabLst/>
            </a:pPr>
            <a:r>
              <a:rPr kumimoji="0" lang="ar-SA" altLang="en-US" sz="1800" b="0" i="0" u="none" strike="noStrike" cap="none" normalizeH="0" baseline="0" dirty="0">
                <a:ln>
                  <a:noFill/>
                </a:ln>
                <a:solidFill>
                  <a:schemeClr val="tx1"/>
                </a:solidFill>
                <a:effectLst/>
                <a:latin typeface="Alexandria" pitchFamily="2" charset="-78"/>
                <a:cs typeface="Alexandria" pitchFamily="2" charset="-78"/>
              </a:rPr>
              <a:t>التزام </a:t>
            </a:r>
            <a:r>
              <a:rPr kumimoji="0" lang="ar-AE" altLang="en-US" sz="1800" b="0" i="0" u="none" strike="noStrike" cap="none" normalizeH="0" baseline="0" dirty="0">
                <a:ln>
                  <a:noFill/>
                </a:ln>
                <a:solidFill>
                  <a:schemeClr val="tx1"/>
                </a:solidFill>
                <a:effectLst/>
                <a:latin typeface="Alexandria" pitchFamily="2" charset="-78"/>
                <a:cs typeface="Alexandria" pitchFamily="2" charset="-78"/>
              </a:rPr>
              <a:t>العاملين </a:t>
            </a:r>
            <a:r>
              <a:rPr kumimoji="0" lang="ar-SA" altLang="en-US" sz="1800" b="0" i="0" u="none" strike="noStrike" cap="none" normalizeH="0" baseline="0" dirty="0">
                <a:ln>
                  <a:noFill/>
                </a:ln>
                <a:solidFill>
                  <a:schemeClr val="tx1"/>
                </a:solidFill>
                <a:effectLst/>
                <a:latin typeface="Alexandria" pitchFamily="2" charset="-78"/>
                <a:cs typeface="Alexandria" pitchFamily="2" charset="-78"/>
              </a:rPr>
              <a:t>بإنجاز المهام الموكلة إليهم، وإعطائهم الوقت المناسب.</a:t>
            </a:r>
            <a:endParaRPr kumimoji="0" lang="ar-AE" altLang="en-US" sz="1800" b="0" i="0" u="none" strike="noStrike" cap="none" normalizeH="0" baseline="0" dirty="0">
              <a:ln>
                <a:noFill/>
              </a:ln>
              <a:solidFill>
                <a:schemeClr val="tx1"/>
              </a:solidFill>
              <a:effectLst/>
              <a:latin typeface="Alexandria" pitchFamily="2" charset="-78"/>
              <a:cs typeface="Alexandria" pitchFamily="2" charset="-78"/>
            </a:endParaRPr>
          </a:p>
          <a:p>
            <a:pPr marL="285750" marR="0" lvl="0" indent="-285750" algn="r" defTabSz="914400" rtl="1" eaLnBrk="0" fontAlgn="base" latinLnBrk="0" hangingPunct="0">
              <a:lnSpc>
                <a:spcPct val="150000"/>
              </a:lnSpc>
              <a:spcBef>
                <a:spcPct val="0"/>
              </a:spcBef>
              <a:spcAft>
                <a:spcPct val="0"/>
              </a:spcAft>
              <a:buClrTx/>
              <a:buSzTx/>
              <a:buFont typeface="Arial" panose="020B0604020202020204" pitchFamily="34" charset="0"/>
              <a:buChar char="•"/>
              <a:tabLst/>
            </a:pPr>
            <a:r>
              <a:rPr kumimoji="0" lang="ar-SA" altLang="en-US" sz="1800" b="0" i="0" u="none" strike="noStrike" cap="none" normalizeH="0" baseline="0" dirty="0">
                <a:ln>
                  <a:noFill/>
                </a:ln>
                <a:solidFill>
                  <a:schemeClr val="tx1"/>
                </a:solidFill>
                <a:effectLst/>
                <a:latin typeface="Alexandria" pitchFamily="2" charset="-78"/>
                <a:cs typeface="Alexandria" pitchFamily="2" charset="-78"/>
              </a:rPr>
              <a:t>تنوع الخبرات التعليمية المقدمة </a:t>
            </a:r>
            <a:r>
              <a:rPr kumimoji="0" lang="ar-AE" altLang="en-US" sz="1800" b="0" i="0" u="none" strike="noStrike" cap="none" normalizeH="0" baseline="0" dirty="0">
                <a:ln>
                  <a:noFill/>
                </a:ln>
                <a:solidFill>
                  <a:schemeClr val="tx1"/>
                </a:solidFill>
                <a:effectLst/>
                <a:latin typeface="Alexandria" pitchFamily="2" charset="-78"/>
                <a:cs typeface="Alexandria" pitchFamily="2" charset="-78"/>
              </a:rPr>
              <a:t>للعاملين</a:t>
            </a:r>
            <a:r>
              <a:rPr kumimoji="0" lang="en-US" altLang="en-US" sz="1800" b="0" i="0" u="none" strike="noStrike" cap="none" normalizeH="0" baseline="0" dirty="0">
                <a:ln>
                  <a:noFill/>
                </a:ln>
                <a:solidFill>
                  <a:schemeClr val="tx1"/>
                </a:solidFill>
                <a:effectLst/>
                <a:latin typeface="Alexandria" pitchFamily="2" charset="-78"/>
                <a:cs typeface="Alexandria" pitchFamily="2" charset="-78"/>
              </a:rPr>
              <a:t>.</a:t>
            </a:r>
            <a:endParaRPr kumimoji="0" lang="ar-AE" altLang="en-US" sz="1800" b="0" i="0" u="none" strike="noStrike" cap="none" normalizeH="0" baseline="0" dirty="0">
              <a:ln>
                <a:noFill/>
              </a:ln>
              <a:solidFill>
                <a:schemeClr val="tx1"/>
              </a:solidFill>
              <a:effectLst/>
              <a:latin typeface="Alexandria" pitchFamily="2" charset="-78"/>
              <a:cs typeface="Alexandria" pitchFamily="2" charset="-78"/>
            </a:endParaRPr>
          </a:p>
          <a:p>
            <a:pPr marL="285750" marR="0" lvl="0" indent="-285750" algn="r" defTabSz="914400" rtl="1" eaLnBrk="0" fontAlgn="base" latinLnBrk="0" hangingPunct="0">
              <a:lnSpc>
                <a:spcPct val="150000"/>
              </a:lnSpc>
              <a:spcBef>
                <a:spcPct val="0"/>
              </a:spcBef>
              <a:spcAft>
                <a:spcPct val="0"/>
              </a:spcAft>
              <a:buClrTx/>
              <a:buSzTx/>
              <a:buFont typeface="Arial" panose="020B0604020202020204" pitchFamily="34" charset="0"/>
              <a:buChar char="•"/>
              <a:tabLst/>
            </a:pPr>
            <a:endParaRPr lang="ar-AE" altLang="en-US" dirty="0">
              <a:latin typeface="Alexandria" pitchFamily="2" charset="-78"/>
              <a:cs typeface="Alexandria" pitchFamily="2" charset="-78"/>
            </a:endParaRPr>
          </a:p>
          <a:p>
            <a:pPr marL="285750" marR="0" lvl="0" indent="-285750" algn="r" defTabSz="914400" rtl="1" eaLnBrk="0" fontAlgn="base" latinLnBrk="0" hangingPunct="0">
              <a:lnSpc>
                <a:spcPct val="150000"/>
              </a:lnSpc>
              <a:spcBef>
                <a:spcPct val="0"/>
              </a:spcBef>
              <a:spcAft>
                <a:spcPct val="0"/>
              </a:spcAft>
              <a:buClrTx/>
              <a:buSzTx/>
              <a:buFont typeface="Arial" panose="020B0604020202020204" pitchFamily="34" charset="0"/>
              <a:buChar char="•"/>
              <a:tabLst/>
            </a:pPr>
            <a:r>
              <a:rPr kumimoji="0" lang="ar-AE" altLang="en-US" sz="1800" b="1" i="0" u="none" strike="noStrike" cap="none" normalizeH="0" baseline="0" dirty="0">
                <a:ln>
                  <a:noFill/>
                </a:ln>
                <a:solidFill>
                  <a:schemeClr val="tx1"/>
                </a:solidFill>
                <a:effectLst/>
                <a:latin typeface="Alexandria" pitchFamily="2" charset="-78"/>
                <a:cs typeface="Alexandria" pitchFamily="2" charset="-78"/>
              </a:rPr>
              <a:t>عوامل ذاتية ترتبط بالفرد تتمثل في:</a:t>
            </a:r>
          </a:p>
          <a:p>
            <a:pPr marL="285750" marR="0" lvl="0" indent="-285750" algn="r" defTabSz="914400" rtl="1" eaLnBrk="0" fontAlgn="base" latinLnBrk="0" hangingPunct="0">
              <a:lnSpc>
                <a:spcPct val="150000"/>
              </a:lnSpc>
              <a:spcBef>
                <a:spcPct val="0"/>
              </a:spcBef>
              <a:spcAft>
                <a:spcPct val="0"/>
              </a:spcAft>
              <a:buClrTx/>
              <a:buSzTx/>
              <a:buFont typeface="Arial" panose="020B0604020202020204" pitchFamily="34" charset="0"/>
              <a:buChar char="•"/>
              <a:tabLst/>
            </a:pPr>
            <a:r>
              <a:rPr kumimoji="0" lang="ar-AE" altLang="en-US" sz="1800" b="0" i="0" u="none" strike="noStrike" cap="none" normalizeH="0" baseline="0" dirty="0">
                <a:ln>
                  <a:noFill/>
                </a:ln>
                <a:solidFill>
                  <a:schemeClr val="tx1"/>
                </a:solidFill>
                <a:effectLst/>
                <a:latin typeface="Alexandria" pitchFamily="2" charset="-78"/>
                <a:cs typeface="Alexandria" pitchFamily="2" charset="-78"/>
              </a:rPr>
              <a:t>المعرفة والخبرة للفرد المبدع.</a:t>
            </a:r>
          </a:p>
          <a:p>
            <a:pPr marL="285750" marR="0" lvl="0" indent="-285750" algn="r" defTabSz="914400" rtl="1" eaLnBrk="0" fontAlgn="base" latinLnBrk="0" hangingPunct="0">
              <a:lnSpc>
                <a:spcPct val="150000"/>
              </a:lnSpc>
              <a:spcBef>
                <a:spcPct val="0"/>
              </a:spcBef>
              <a:spcAft>
                <a:spcPct val="0"/>
              </a:spcAft>
              <a:buClrTx/>
              <a:buSzTx/>
              <a:buFont typeface="Arial" panose="020B0604020202020204" pitchFamily="34" charset="0"/>
              <a:buChar char="•"/>
              <a:tabLst/>
            </a:pPr>
            <a:r>
              <a:rPr lang="ar-AE" altLang="en-US" dirty="0">
                <a:latin typeface="Alexandria" pitchFamily="2" charset="-78"/>
                <a:cs typeface="Alexandria" pitchFamily="2" charset="-78"/>
              </a:rPr>
              <a:t>نمط التفكير والشخصية والدافعية.</a:t>
            </a:r>
            <a:endParaRPr kumimoji="0" lang="en-US" altLang="en-US" sz="1800" b="0"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lexandria" pitchFamily="2" charset="-78"/>
              <a:cs typeface="Alexandria" pitchFamily="2" charset="-78"/>
            </a:endParaRPr>
          </a:p>
        </p:txBody>
      </p:sp>
    </p:spTree>
    <p:extLst>
      <p:ext uri="{BB962C8B-B14F-4D97-AF65-F5344CB8AC3E}">
        <p14:creationId xmlns:p14="http://schemas.microsoft.com/office/powerpoint/2010/main" val="2531669522"/>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6020" y="1226089"/>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2" y="167343"/>
            <a:ext cx="94247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6</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rPr>
              <a:t>www.midocean.ae</a:t>
            </a:r>
          </a:p>
        </p:txBody>
      </p:sp>
      <p:sp>
        <p:nvSpPr>
          <p:cNvPr id="4" name="TextBox 3">
            <a:extLst>
              <a:ext uri="{FF2B5EF4-FFF2-40B4-BE49-F238E27FC236}">
                <a16:creationId xmlns:a16="http://schemas.microsoft.com/office/drawing/2014/main" id="{8FBFF280-9124-14CD-A419-AC401511DEDD}"/>
              </a:ext>
            </a:extLst>
          </p:cNvPr>
          <p:cNvSpPr txBox="1"/>
          <p:nvPr/>
        </p:nvSpPr>
        <p:spPr>
          <a:xfrm>
            <a:off x="3048740" y="171792"/>
            <a:ext cx="609452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rPr>
              <a:t>أنواع  الإنتاج الإبداعي</a:t>
            </a:r>
          </a:p>
        </p:txBody>
      </p:sp>
      <p:pic>
        <p:nvPicPr>
          <p:cNvPr id="7" name="Graphic 21">
            <a:extLst>
              <a:ext uri="{FF2B5EF4-FFF2-40B4-BE49-F238E27FC236}">
                <a16:creationId xmlns:a16="http://schemas.microsoft.com/office/drawing/2014/main" id="{A2B52D57-739B-C105-628E-23792AF81BE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sp>
        <p:nvSpPr>
          <p:cNvPr id="10" name="Rectangle 1">
            <a:extLst>
              <a:ext uri="{FF2B5EF4-FFF2-40B4-BE49-F238E27FC236}">
                <a16:creationId xmlns:a16="http://schemas.microsoft.com/office/drawing/2014/main" id="{5968600F-80CD-113F-C2B8-E2745890C140}"/>
              </a:ext>
            </a:extLst>
          </p:cNvPr>
          <p:cNvSpPr>
            <a:spLocks noChangeArrowheads="1"/>
          </p:cNvSpPr>
          <p:nvPr/>
        </p:nvSpPr>
        <p:spPr bwMode="auto">
          <a:xfrm>
            <a:off x="5623033" y="1246695"/>
            <a:ext cx="6334221" cy="55906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50000"/>
              </a:lnSpc>
              <a:spcBef>
                <a:spcPct val="0"/>
              </a:spcBef>
              <a:spcAft>
                <a:spcPct val="0"/>
              </a:spcAft>
              <a:buClrTx/>
              <a:buSzTx/>
              <a:buFontTx/>
              <a:buNone/>
              <a:tabLst/>
            </a:pPr>
            <a:r>
              <a:rPr kumimoji="0" lang="ar-SA" altLang="en-US" sz="1600" b="0" i="0" u="none" strike="noStrike" cap="none" normalizeH="0" baseline="0" dirty="0">
                <a:ln>
                  <a:noFill/>
                </a:ln>
                <a:solidFill>
                  <a:schemeClr val="tx1"/>
                </a:solidFill>
                <a:effectLst/>
                <a:latin typeface="Alexandria" pitchFamily="2" charset="-78"/>
                <a:cs typeface="Alexandria" pitchFamily="2" charset="-78"/>
              </a:rPr>
              <a:t>يمكن تقسيم</a:t>
            </a:r>
            <a:r>
              <a:rPr kumimoji="0" lang="ar-AE" altLang="en-US" sz="1600" b="0" i="0" u="none" strike="noStrike" cap="none" normalizeH="0" baseline="0" dirty="0">
                <a:ln>
                  <a:noFill/>
                </a:ln>
                <a:solidFill>
                  <a:schemeClr val="tx1"/>
                </a:solidFill>
                <a:effectLst/>
                <a:latin typeface="Alexandria" pitchFamily="2" charset="-78"/>
                <a:cs typeface="Alexandria" pitchFamily="2" charset="-78"/>
              </a:rPr>
              <a:t> الإنتاج الإبداعي </a:t>
            </a:r>
            <a:r>
              <a:rPr kumimoji="0" lang="ar-SA" altLang="en-US" sz="1600" b="0" i="0" u="none" strike="noStrike" cap="none" normalizeH="0" baseline="0" dirty="0">
                <a:ln>
                  <a:noFill/>
                </a:ln>
                <a:solidFill>
                  <a:schemeClr val="tx1"/>
                </a:solidFill>
                <a:effectLst/>
                <a:latin typeface="Alexandria" pitchFamily="2" charset="-78"/>
                <a:cs typeface="Alexandria" pitchFamily="2" charset="-78"/>
              </a:rPr>
              <a:t> إلى نوعين رئيسيين: الإنتاج المحسوس والإنتاج غير المحسوس. </a:t>
            </a:r>
            <a:endParaRPr kumimoji="0" lang="en-US" altLang="en-US" sz="1600" b="0"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1" eaLnBrk="0" fontAlgn="base" latinLnBrk="0" hangingPunct="0">
              <a:lnSpc>
                <a:spcPct val="150000"/>
              </a:lnSpc>
              <a:spcBef>
                <a:spcPct val="0"/>
              </a:spcBef>
              <a:spcAft>
                <a:spcPct val="0"/>
              </a:spcAft>
              <a:buClrTx/>
              <a:buSzTx/>
              <a:buFontTx/>
              <a:buAutoNum type="arabicPeriod"/>
              <a:tabLst/>
            </a:pPr>
            <a:r>
              <a:rPr kumimoji="0" lang="ar-SA" altLang="en-US" sz="1600" b="1" i="0" u="none" strike="noStrike" cap="none" normalizeH="0" baseline="0" dirty="0">
                <a:ln>
                  <a:noFill/>
                </a:ln>
                <a:solidFill>
                  <a:schemeClr val="tx1"/>
                </a:solidFill>
                <a:effectLst/>
                <a:latin typeface="Alexandria" pitchFamily="2" charset="-78"/>
                <a:cs typeface="Alexandria" pitchFamily="2" charset="-78"/>
              </a:rPr>
              <a:t>الإنتاج المحسوس</a:t>
            </a:r>
            <a:r>
              <a:rPr kumimoji="0" lang="en-US" altLang="en-US" sz="1600" b="0" i="0" u="none" strike="noStrike" cap="none" normalizeH="0" baseline="0" dirty="0">
                <a:ln>
                  <a:noFill/>
                </a:ln>
                <a:solidFill>
                  <a:schemeClr val="tx1"/>
                </a:solidFill>
                <a:effectLst/>
                <a:latin typeface="Alexandria" pitchFamily="2" charset="-78"/>
                <a:cs typeface="Alexandria" pitchFamily="2" charset="-78"/>
              </a:rPr>
              <a:t>:</a:t>
            </a:r>
          </a:p>
          <a:p>
            <a:pPr marL="457200" marR="0" lvl="1" indent="0" algn="r" defTabSz="914400" rtl="1" eaLnBrk="0" fontAlgn="base" latinLnBrk="0" hangingPunct="0">
              <a:lnSpc>
                <a:spcPct val="150000"/>
              </a:lnSpc>
              <a:spcBef>
                <a:spcPct val="0"/>
              </a:spcBef>
              <a:spcAft>
                <a:spcPct val="0"/>
              </a:spcAft>
              <a:buClrTx/>
              <a:buSzTx/>
              <a:buFontTx/>
              <a:buChar char="•"/>
              <a:tabLst/>
            </a:pPr>
            <a:r>
              <a:rPr kumimoji="0" lang="ar-SA" altLang="en-US" sz="1600" b="1" i="0" u="none" strike="noStrike" cap="none" normalizeH="0" baseline="0" dirty="0">
                <a:ln>
                  <a:noFill/>
                </a:ln>
                <a:solidFill>
                  <a:schemeClr val="tx1"/>
                </a:solidFill>
                <a:effectLst/>
                <a:latin typeface="Alexandria" pitchFamily="2" charset="-78"/>
                <a:cs typeface="Alexandria" pitchFamily="2" charset="-78"/>
              </a:rPr>
              <a:t>التعريف</a:t>
            </a:r>
            <a:r>
              <a:rPr kumimoji="0" lang="en-US" altLang="en-US" sz="1600"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sz="1600" b="0" i="0" u="none" strike="noStrike" cap="none" normalizeH="0" baseline="0" dirty="0">
                <a:ln>
                  <a:noFill/>
                </a:ln>
                <a:solidFill>
                  <a:schemeClr val="tx1"/>
                </a:solidFill>
                <a:effectLst/>
                <a:latin typeface="Alexandria" pitchFamily="2" charset="-78"/>
                <a:cs typeface="Alexandria" pitchFamily="2" charset="-78"/>
              </a:rPr>
              <a:t>هو الإنتاج الذي يمكن رؤيته أو لمسه، وينفصل عن مبدعه بعد إتمامه</a:t>
            </a:r>
            <a:r>
              <a:rPr kumimoji="0" lang="en-US" altLang="en-US" sz="1600" b="0" i="0" u="none" strike="noStrike" cap="none" normalizeH="0" baseline="0" dirty="0">
                <a:ln>
                  <a:noFill/>
                </a:ln>
                <a:solidFill>
                  <a:schemeClr val="tx1"/>
                </a:solidFill>
                <a:effectLst/>
                <a:latin typeface="Alexandria" pitchFamily="2" charset="-78"/>
                <a:cs typeface="Alexandria" pitchFamily="2" charset="-78"/>
              </a:rPr>
              <a:t>. </a:t>
            </a:r>
          </a:p>
          <a:p>
            <a:pPr marL="457200" marR="0" lvl="1" indent="0" algn="r" defTabSz="914400" rtl="1" eaLnBrk="0" fontAlgn="base" latinLnBrk="0" hangingPunct="0">
              <a:lnSpc>
                <a:spcPct val="150000"/>
              </a:lnSpc>
              <a:spcBef>
                <a:spcPct val="0"/>
              </a:spcBef>
              <a:spcAft>
                <a:spcPct val="0"/>
              </a:spcAft>
              <a:buClrTx/>
              <a:buSzTx/>
              <a:buFontTx/>
              <a:buChar char="•"/>
              <a:tabLst/>
            </a:pPr>
            <a:r>
              <a:rPr kumimoji="0" lang="ar-SA" altLang="en-US" sz="1600" b="1" i="0" u="none" strike="noStrike" cap="none" normalizeH="0" baseline="0" dirty="0">
                <a:ln>
                  <a:noFill/>
                </a:ln>
                <a:solidFill>
                  <a:schemeClr val="tx1"/>
                </a:solidFill>
                <a:effectLst/>
                <a:latin typeface="Alexandria" pitchFamily="2" charset="-78"/>
                <a:cs typeface="Alexandria" pitchFamily="2" charset="-78"/>
              </a:rPr>
              <a:t>الأمثلة</a:t>
            </a:r>
            <a:r>
              <a:rPr kumimoji="0" lang="en-US" altLang="en-US" sz="1600"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sz="1600" b="0" i="0" u="none" strike="noStrike" cap="none" normalizeH="0" baseline="0" dirty="0">
                <a:ln>
                  <a:noFill/>
                </a:ln>
                <a:solidFill>
                  <a:schemeClr val="tx1"/>
                </a:solidFill>
                <a:effectLst/>
                <a:latin typeface="Alexandria" pitchFamily="2" charset="-78"/>
                <a:cs typeface="Alexandria" pitchFamily="2" charset="-78"/>
              </a:rPr>
              <a:t>الأعمال الأدبية مثل الروايات والقصص، المنحوتات، اللوحات الفنية، التصاميم الفنية، والإنتاج العلمي مثل المؤلفات والمخترعات</a:t>
            </a:r>
            <a:r>
              <a:rPr kumimoji="0" lang="en-US" altLang="en-US" sz="1600" b="0" i="0" u="none" strike="noStrike" cap="none" normalizeH="0" baseline="0" dirty="0">
                <a:ln>
                  <a:noFill/>
                </a:ln>
                <a:solidFill>
                  <a:schemeClr val="tx1"/>
                </a:solidFill>
                <a:effectLst/>
                <a:latin typeface="Alexandria" pitchFamily="2" charset="-78"/>
                <a:cs typeface="Alexandria" pitchFamily="2" charset="-78"/>
              </a:rPr>
              <a:t>. </a:t>
            </a:r>
          </a:p>
          <a:p>
            <a:pPr marL="0" marR="0" lvl="0" indent="0" algn="r" defTabSz="914400" rtl="1" eaLnBrk="0" fontAlgn="base" latinLnBrk="0" hangingPunct="0">
              <a:lnSpc>
                <a:spcPct val="150000"/>
              </a:lnSpc>
              <a:spcBef>
                <a:spcPct val="0"/>
              </a:spcBef>
              <a:spcAft>
                <a:spcPct val="0"/>
              </a:spcAft>
              <a:buClrTx/>
              <a:buSzTx/>
              <a:buFontTx/>
              <a:buAutoNum type="arabicPeriod" startAt="2"/>
              <a:tabLst/>
            </a:pPr>
            <a:r>
              <a:rPr kumimoji="0" lang="ar-SA" altLang="en-US" sz="1600" b="1" i="0" u="none" strike="noStrike" cap="none" normalizeH="0" baseline="0" dirty="0">
                <a:ln>
                  <a:noFill/>
                </a:ln>
                <a:solidFill>
                  <a:schemeClr val="tx1"/>
                </a:solidFill>
                <a:effectLst/>
                <a:latin typeface="Alexandria" pitchFamily="2" charset="-78"/>
                <a:cs typeface="Alexandria" pitchFamily="2" charset="-78"/>
              </a:rPr>
              <a:t>الإنتاج غير المحسوس</a:t>
            </a:r>
            <a:r>
              <a:rPr kumimoji="0" lang="en-US" altLang="en-US" sz="1600" b="0" i="0" u="none" strike="noStrike" cap="none" normalizeH="0" baseline="0" dirty="0">
                <a:ln>
                  <a:noFill/>
                </a:ln>
                <a:solidFill>
                  <a:schemeClr val="tx1"/>
                </a:solidFill>
                <a:effectLst/>
                <a:latin typeface="Alexandria" pitchFamily="2" charset="-78"/>
                <a:cs typeface="Alexandria" pitchFamily="2" charset="-78"/>
              </a:rPr>
              <a:t>:</a:t>
            </a:r>
          </a:p>
          <a:p>
            <a:pPr marL="457200" marR="0" lvl="1" indent="0" algn="r" defTabSz="914400" rtl="1" eaLnBrk="0" fontAlgn="base" latinLnBrk="0" hangingPunct="0">
              <a:lnSpc>
                <a:spcPct val="150000"/>
              </a:lnSpc>
              <a:spcBef>
                <a:spcPct val="0"/>
              </a:spcBef>
              <a:spcAft>
                <a:spcPct val="0"/>
              </a:spcAft>
              <a:buClrTx/>
              <a:buSzTx/>
              <a:buFontTx/>
              <a:buChar char="•"/>
              <a:tabLst/>
            </a:pPr>
            <a:r>
              <a:rPr kumimoji="0" lang="ar-SA" altLang="en-US" sz="1600" b="1" i="0" u="none" strike="noStrike" cap="none" normalizeH="0" baseline="0" dirty="0">
                <a:ln>
                  <a:noFill/>
                </a:ln>
                <a:solidFill>
                  <a:schemeClr val="tx1"/>
                </a:solidFill>
                <a:effectLst/>
                <a:latin typeface="Alexandria" pitchFamily="2" charset="-78"/>
                <a:cs typeface="Alexandria" pitchFamily="2" charset="-78"/>
              </a:rPr>
              <a:t>التعريف</a:t>
            </a:r>
            <a:r>
              <a:rPr kumimoji="0" lang="en-US" altLang="en-US" sz="1600"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sz="1600" b="0" i="0" u="none" strike="noStrike" cap="none" normalizeH="0" baseline="0" dirty="0">
                <a:ln>
                  <a:noFill/>
                </a:ln>
                <a:solidFill>
                  <a:schemeClr val="tx1"/>
                </a:solidFill>
                <a:effectLst/>
                <a:latin typeface="Alexandria" pitchFamily="2" charset="-78"/>
                <a:cs typeface="Alexandria" pitchFamily="2" charset="-78"/>
              </a:rPr>
              <a:t>هو الإنتاج الذي يعبر عن مبدعه ولا ينفصل عنه، بل يمثل أدائه الفني أو المهني</a:t>
            </a:r>
            <a:r>
              <a:rPr kumimoji="0" lang="en-US" altLang="en-US" sz="1600" b="0" i="0" u="none" strike="noStrike" cap="none" normalizeH="0" baseline="0" dirty="0">
                <a:ln>
                  <a:noFill/>
                </a:ln>
                <a:solidFill>
                  <a:schemeClr val="tx1"/>
                </a:solidFill>
                <a:effectLst/>
                <a:latin typeface="Alexandria" pitchFamily="2" charset="-78"/>
                <a:cs typeface="Alexandria" pitchFamily="2" charset="-78"/>
              </a:rPr>
              <a:t>. </a:t>
            </a:r>
          </a:p>
          <a:p>
            <a:pPr marL="457200" marR="0" lvl="1" indent="0" algn="r" defTabSz="914400" rtl="1" eaLnBrk="0" fontAlgn="base" latinLnBrk="0" hangingPunct="0">
              <a:lnSpc>
                <a:spcPct val="150000"/>
              </a:lnSpc>
              <a:spcBef>
                <a:spcPct val="0"/>
              </a:spcBef>
              <a:spcAft>
                <a:spcPct val="0"/>
              </a:spcAft>
              <a:buClrTx/>
              <a:buSzTx/>
              <a:buFontTx/>
              <a:buChar char="•"/>
              <a:tabLst/>
            </a:pPr>
            <a:r>
              <a:rPr kumimoji="0" lang="ar-SA" altLang="en-US" sz="1600" b="1" i="0" u="none" strike="noStrike" cap="none" normalizeH="0" baseline="0" dirty="0">
                <a:ln>
                  <a:noFill/>
                </a:ln>
                <a:solidFill>
                  <a:schemeClr val="tx1"/>
                </a:solidFill>
                <a:effectLst/>
                <a:latin typeface="Alexandria" pitchFamily="2" charset="-78"/>
                <a:cs typeface="Alexandria" pitchFamily="2" charset="-78"/>
              </a:rPr>
              <a:t>الأمثلة</a:t>
            </a:r>
            <a:r>
              <a:rPr kumimoji="0" lang="en-US" altLang="en-US" sz="1600" b="0" i="0" u="none" strike="noStrike" cap="none" normalizeH="0" baseline="0" dirty="0">
                <a:ln>
                  <a:noFill/>
                </a:ln>
                <a:solidFill>
                  <a:schemeClr val="tx1"/>
                </a:solidFill>
                <a:effectLst/>
                <a:latin typeface="Alexandria" pitchFamily="2" charset="-78"/>
                <a:cs typeface="Alexandria" pitchFamily="2" charset="-78"/>
              </a:rPr>
              <a:t>: </a:t>
            </a:r>
            <a:r>
              <a:rPr kumimoji="0" lang="ar-SA" altLang="en-US" sz="1600" b="0" i="0" u="none" strike="noStrike" cap="none" normalizeH="0" baseline="0" dirty="0">
                <a:ln>
                  <a:noFill/>
                </a:ln>
                <a:solidFill>
                  <a:schemeClr val="tx1"/>
                </a:solidFill>
                <a:effectLst/>
                <a:latin typeface="Alexandria" pitchFamily="2" charset="-78"/>
                <a:cs typeface="Alexandria" pitchFamily="2" charset="-78"/>
              </a:rPr>
              <a:t>إبداع قائد الأوركسترا، أداء الممثل، عزف الموسيقي، والجراح أثناء إجراء العمليات</a:t>
            </a:r>
            <a:r>
              <a:rPr kumimoji="0" lang="en-US" altLang="en-US" sz="1600" b="0" i="0" u="none" strike="noStrike" cap="none" normalizeH="0" baseline="0" dirty="0">
                <a:ln>
                  <a:noFill/>
                </a:ln>
                <a:solidFill>
                  <a:schemeClr val="tx1"/>
                </a:solidFill>
                <a:effectLst/>
                <a:latin typeface="Alexandria" pitchFamily="2" charset="-78"/>
                <a:cs typeface="Alexandria" pitchFamily="2" charset="-78"/>
              </a:rPr>
              <a:t>. </a:t>
            </a:r>
          </a:p>
          <a:p>
            <a:pPr marL="0" marR="0" lvl="0" indent="0" algn="r" defTabSz="914400" rtl="1" eaLnBrk="0" fontAlgn="base" latinLnBrk="0" hangingPunct="0">
              <a:lnSpc>
                <a:spcPct val="150000"/>
              </a:lnSpc>
              <a:spcBef>
                <a:spcPct val="0"/>
              </a:spcBef>
              <a:spcAft>
                <a:spcPct val="0"/>
              </a:spcAft>
              <a:buClrTx/>
              <a:buSzTx/>
              <a:buFontTx/>
              <a:buNone/>
              <a:tabLst/>
            </a:pPr>
            <a:r>
              <a:rPr kumimoji="0" lang="ar-AE" altLang="en-US" sz="1600" b="1" i="0" u="none" strike="noStrike" cap="none" normalizeH="0" baseline="0" dirty="0">
                <a:ln>
                  <a:noFill/>
                </a:ln>
                <a:solidFill>
                  <a:schemeClr val="tx1"/>
                </a:solidFill>
                <a:effectLst/>
                <a:latin typeface="Alexandria" pitchFamily="2" charset="-78"/>
                <a:cs typeface="Alexandria" pitchFamily="2" charset="-78"/>
              </a:rPr>
              <a:t>ومن</a:t>
            </a:r>
            <a:r>
              <a:rPr kumimoji="0" lang="ar-SA" altLang="en-US" sz="1600" b="1" i="0" u="none" strike="noStrike" cap="none" normalizeH="0" baseline="0" dirty="0">
                <a:ln>
                  <a:noFill/>
                </a:ln>
                <a:solidFill>
                  <a:schemeClr val="tx1"/>
                </a:solidFill>
                <a:effectLst/>
                <a:latin typeface="Alexandria" pitchFamily="2" charset="-78"/>
                <a:cs typeface="Alexandria" pitchFamily="2" charset="-78"/>
              </a:rPr>
              <a:t> </a:t>
            </a:r>
            <a:r>
              <a:rPr kumimoji="0" lang="ar-AE" altLang="en-US" sz="1600" b="1" i="0" u="none" strike="noStrike" cap="none" normalizeH="0" baseline="0" dirty="0">
                <a:ln>
                  <a:noFill/>
                </a:ln>
                <a:solidFill>
                  <a:schemeClr val="tx1"/>
                </a:solidFill>
                <a:effectLst/>
                <a:latin typeface="Alexandria" pitchFamily="2" charset="-78"/>
                <a:cs typeface="Alexandria" pitchFamily="2" charset="-78"/>
              </a:rPr>
              <a:t>التقسيمات الأخرى </a:t>
            </a:r>
            <a:r>
              <a:rPr kumimoji="0" lang="ar-SA" altLang="en-US" sz="1600" b="1" i="0" u="none" strike="noStrike" cap="none" normalizeH="0" baseline="0" dirty="0">
                <a:ln>
                  <a:noFill/>
                </a:ln>
                <a:solidFill>
                  <a:schemeClr val="tx1"/>
                </a:solidFill>
                <a:effectLst/>
                <a:latin typeface="Alexandria" pitchFamily="2" charset="-78"/>
                <a:cs typeface="Alexandria" pitchFamily="2" charset="-78"/>
              </a:rPr>
              <a:t>لأنواع </a:t>
            </a:r>
            <a:r>
              <a:rPr kumimoji="0" lang="ar-AE" altLang="en-US" sz="1600" b="1" i="0" u="none" strike="noStrike" cap="none" normalizeH="0" baseline="0" dirty="0">
                <a:ln>
                  <a:noFill/>
                </a:ln>
                <a:solidFill>
                  <a:schemeClr val="tx1"/>
                </a:solidFill>
                <a:effectLst/>
                <a:latin typeface="Alexandria" pitchFamily="2" charset="-78"/>
                <a:cs typeface="Alexandria" pitchFamily="2" charset="-78"/>
              </a:rPr>
              <a:t>الإنتاج الإبداعي التي </a:t>
            </a:r>
            <a:r>
              <a:rPr kumimoji="0" lang="ar-SA" altLang="en-US" sz="1600" b="1" i="0" u="none" strike="noStrike" cap="none" normalizeH="0" baseline="0" dirty="0">
                <a:ln>
                  <a:noFill/>
                </a:ln>
                <a:solidFill>
                  <a:schemeClr val="tx1"/>
                </a:solidFill>
                <a:effectLst/>
                <a:latin typeface="Alexandria" pitchFamily="2" charset="-78"/>
                <a:cs typeface="Alexandria" pitchFamily="2" charset="-78"/>
              </a:rPr>
              <a:t>تعكس مدى تنوع الإبداع </a:t>
            </a:r>
            <a:r>
              <a:rPr kumimoji="0" lang="ar-AE" altLang="en-US" sz="1600" b="1" i="0" u="none" strike="noStrike" cap="none" normalizeH="0" baseline="0" dirty="0">
                <a:ln>
                  <a:noFill/>
                </a:ln>
                <a:solidFill>
                  <a:schemeClr val="tx1"/>
                </a:solidFill>
                <a:effectLst/>
                <a:latin typeface="Alexandria" pitchFamily="2" charset="-78"/>
                <a:cs typeface="Alexandria" pitchFamily="2" charset="-78"/>
              </a:rPr>
              <a:t>ما يأتي:</a:t>
            </a:r>
            <a:endParaRPr kumimoji="0" lang="en-US" altLang="en-US" sz="1600" b="1" i="0" u="none" strike="noStrike" cap="none" normalizeH="0" baseline="0" dirty="0">
              <a:ln>
                <a:noFill/>
              </a:ln>
              <a:solidFill>
                <a:schemeClr val="tx1"/>
              </a:solidFill>
              <a:effectLst/>
              <a:latin typeface="Alexandria" pitchFamily="2" charset="-78"/>
              <a:cs typeface="Alexandria" pitchFamily="2" charset="-78"/>
            </a:endParaRPr>
          </a:p>
        </p:txBody>
      </p:sp>
      <p:graphicFrame>
        <p:nvGraphicFramePr>
          <p:cNvPr id="11" name="Table 10">
            <a:extLst>
              <a:ext uri="{FF2B5EF4-FFF2-40B4-BE49-F238E27FC236}">
                <a16:creationId xmlns:a16="http://schemas.microsoft.com/office/drawing/2014/main" id="{A109CD18-F822-718B-020D-4802714FB16B}"/>
              </a:ext>
            </a:extLst>
          </p:cNvPr>
          <p:cNvGraphicFramePr>
            <a:graphicFrameLocks noGrp="1"/>
          </p:cNvGraphicFramePr>
          <p:nvPr>
            <p:extLst>
              <p:ext uri="{D42A27DB-BD31-4B8C-83A1-F6EECF244321}">
                <p14:modId xmlns:p14="http://schemas.microsoft.com/office/powerpoint/2010/main" val="2549771400"/>
              </p:ext>
            </p:extLst>
          </p:nvPr>
        </p:nvGraphicFramePr>
        <p:xfrm>
          <a:off x="-6150" y="1146244"/>
          <a:ext cx="5629183" cy="5777254"/>
        </p:xfrm>
        <a:graphic>
          <a:graphicData uri="http://schemas.openxmlformats.org/drawingml/2006/table">
            <a:tbl>
              <a:tblPr rtl="1" firstRow="1" firstCol="1" bandRow="1"/>
              <a:tblGrid>
                <a:gridCol w="1942350">
                  <a:extLst>
                    <a:ext uri="{9D8B030D-6E8A-4147-A177-3AD203B41FA5}">
                      <a16:colId xmlns:a16="http://schemas.microsoft.com/office/drawing/2014/main" val="3415129231"/>
                    </a:ext>
                  </a:extLst>
                </a:gridCol>
                <a:gridCol w="3686833">
                  <a:extLst>
                    <a:ext uri="{9D8B030D-6E8A-4147-A177-3AD203B41FA5}">
                      <a16:colId xmlns:a16="http://schemas.microsoft.com/office/drawing/2014/main" val="3503562866"/>
                    </a:ext>
                  </a:extLst>
                </a:gridCol>
              </a:tblGrid>
              <a:tr h="722771">
                <a:tc>
                  <a:txBody>
                    <a:bodyPr/>
                    <a:lstStyle/>
                    <a:p>
                      <a:pPr marL="0" marR="0" algn="ctr" rtl="1">
                        <a:lnSpc>
                          <a:spcPct val="107000"/>
                        </a:lnSpc>
                        <a:spcBef>
                          <a:spcPts val="0"/>
                        </a:spcBef>
                        <a:spcAft>
                          <a:spcPts val="800"/>
                        </a:spcAft>
                        <a:tabLst>
                          <a:tab pos="5394325" algn="l"/>
                        </a:tabLst>
                      </a:pPr>
                      <a:r>
                        <a:rPr lang="ar-SA" sz="1500" b="1" kern="100" dirty="0">
                          <a:effectLst/>
                          <a:latin typeface="Calibri" panose="020F0502020204030204" pitchFamily="34" charset="0"/>
                          <a:ea typeface="Calibri" panose="020F0502020204030204" pitchFamily="34" charset="0"/>
                          <a:cs typeface="Alexandria" pitchFamily="2" charset="-78"/>
                        </a:rPr>
                        <a:t>نوع الإنتاج الإبداعي</a:t>
                      </a:r>
                      <a:endParaRPr lang="en-US" sz="1500" kern="100" dirty="0">
                        <a:effectLst/>
                        <a:latin typeface="Calibri" panose="020F0502020204030204" pitchFamily="34" charset="0"/>
                        <a:ea typeface="Calibri" panose="020F0502020204030204" pitchFamily="34" charset="0"/>
                        <a:cs typeface="Arial" panose="020B0604020202020204" pitchFamily="34" charset="0"/>
                      </a:endParaRPr>
                    </a:p>
                  </a:txBody>
                  <a:tcPr marL="120374" marR="120374" marT="135421" marB="13542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rtl="1">
                        <a:lnSpc>
                          <a:spcPct val="107000"/>
                        </a:lnSpc>
                        <a:spcBef>
                          <a:spcPts val="0"/>
                        </a:spcBef>
                        <a:spcAft>
                          <a:spcPts val="800"/>
                        </a:spcAft>
                        <a:tabLst>
                          <a:tab pos="5394325" algn="l"/>
                        </a:tabLst>
                      </a:pPr>
                      <a:r>
                        <a:rPr lang="ar-SA" sz="1500" b="1" kern="100" dirty="0">
                          <a:effectLst/>
                          <a:latin typeface="Calibri" panose="020F0502020204030204" pitchFamily="34" charset="0"/>
                          <a:ea typeface="Calibri" panose="020F0502020204030204" pitchFamily="34" charset="0"/>
                          <a:cs typeface="Alexandria" pitchFamily="2" charset="-78"/>
                        </a:rPr>
                        <a:t>الوصف</a:t>
                      </a:r>
                      <a:endParaRPr lang="en-US" sz="1500" kern="100" dirty="0">
                        <a:effectLst/>
                        <a:latin typeface="Calibri" panose="020F0502020204030204" pitchFamily="34" charset="0"/>
                        <a:ea typeface="Calibri" panose="020F0502020204030204" pitchFamily="34" charset="0"/>
                        <a:cs typeface="Arial" panose="020B0604020202020204" pitchFamily="34" charset="0"/>
                      </a:endParaRPr>
                    </a:p>
                  </a:txBody>
                  <a:tcPr marL="120374" marR="120374" marT="135421" marB="13542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32574440"/>
                  </a:ext>
                </a:extLst>
              </a:tr>
              <a:tr h="693711">
                <a:tc>
                  <a:txBody>
                    <a:bodyPr/>
                    <a:lstStyle/>
                    <a:p>
                      <a:pPr marL="0" marR="0" algn="r" rtl="1">
                        <a:lnSpc>
                          <a:spcPct val="107000"/>
                        </a:lnSpc>
                        <a:spcBef>
                          <a:spcPts val="0"/>
                        </a:spcBef>
                        <a:spcAft>
                          <a:spcPts val="800"/>
                        </a:spcAft>
                        <a:tabLst>
                          <a:tab pos="5394325" algn="l"/>
                        </a:tabLst>
                      </a:pPr>
                      <a:r>
                        <a:rPr lang="ar-SA" sz="1500" b="1" kern="100" dirty="0">
                          <a:effectLst/>
                          <a:latin typeface="Calibri" panose="020F0502020204030204" pitchFamily="34" charset="0"/>
                          <a:ea typeface="Calibri" panose="020F0502020204030204" pitchFamily="34" charset="0"/>
                          <a:cs typeface="Alexandria" pitchFamily="2" charset="-78"/>
                        </a:rPr>
                        <a:t>الإبداع التعبيري</a:t>
                      </a:r>
                      <a:endParaRPr lang="en-US" sz="1500" kern="100" dirty="0">
                        <a:effectLst/>
                        <a:latin typeface="Calibri" panose="020F0502020204030204" pitchFamily="34" charset="0"/>
                        <a:ea typeface="Calibri" panose="020F0502020204030204" pitchFamily="34" charset="0"/>
                        <a:cs typeface="Arial" panose="020B0604020202020204" pitchFamily="34" charset="0"/>
                      </a:endParaRPr>
                    </a:p>
                  </a:txBody>
                  <a:tcPr marL="120374" marR="120374" marT="120374" marB="1203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r" rtl="1">
                        <a:lnSpc>
                          <a:spcPct val="107000"/>
                        </a:lnSpc>
                        <a:spcBef>
                          <a:spcPts val="0"/>
                        </a:spcBef>
                        <a:spcAft>
                          <a:spcPts val="800"/>
                        </a:spcAft>
                        <a:tabLst>
                          <a:tab pos="5394325" algn="l"/>
                        </a:tabLst>
                      </a:pPr>
                      <a:r>
                        <a:rPr lang="ar-SA" sz="1500" kern="100">
                          <a:effectLst/>
                          <a:latin typeface="Calibri" panose="020F0502020204030204" pitchFamily="34" charset="0"/>
                          <a:ea typeface="Calibri" panose="020F0502020204030204" pitchFamily="34" charset="0"/>
                          <a:cs typeface="Alexandria" pitchFamily="2" charset="-78"/>
                        </a:rPr>
                        <a:t>يشمل الفنون والأدب والثقافة، مثل الكتابة، الرسم، والنحت</a:t>
                      </a:r>
                      <a:r>
                        <a:rPr lang="en-US" sz="1500" kern="100">
                          <a:effectLst/>
                          <a:latin typeface="Alexandria" pitchFamily="2" charset="-78"/>
                          <a:ea typeface="Calibri" panose="020F0502020204030204" pitchFamily="34" charset="0"/>
                          <a:cs typeface="Arial" panose="020B0604020202020204" pitchFamily="34" charset="0"/>
                        </a:rPr>
                        <a:t>.</a:t>
                      </a:r>
                      <a:endParaRPr lang="en-US" sz="1500" kern="100">
                        <a:effectLst/>
                        <a:latin typeface="Calibri" panose="020F0502020204030204" pitchFamily="34" charset="0"/>
                        <a:ea typeface="Calibri" panose="020F0502020204030204" pitchFamily="34" charset="0"/>
                        <a:cs typeface="Arial" panose="020B0604020202020204" pitchFamily="34" charset="0"/>
                      </a:endParaRPr>
                    </a:p>
                  </a:txBody>
                  <a:tcPr marL="120374" marR="120374" marT="120374" marB="1203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55986288"/>
                  </a:ext>
                </a:extLst>
              </a:tr>
              <a:tr h="693711">
                <a:tc>
                  <a:txBody>
                    <a:bodyPr/>
                    <a:lstStyle/>
                    <a:p>
                      <a:pPr marL="0" marR="0" algn="r" rtl="1">
                        <a:lnSpc>
                          <a:spcPct val="107000"/>
                        </a:lnSpc>
                        <a:spcBef>
                          <a:spcPts val="0"/>
                        </a:spcBef>
                        <a:spcAft>
                          <a:spcPts val="800"/>
                        </a:spcAft>
                        <a:tabLst>
                          <a:tab pos="5394325" algn="l"/>
                        </a:tabLst>
                      </a:pPr>
                      <a:r>
                        <a:rPr lang="ar-SA" sz="1500" b="1" kern="100" dirty="0">
                          <a:effectLst/>
                          <a:latin typeface="Calibri" panose="020F0502020204030204" pitchFamily="34" charset="0"/>
                          <a:ea typeface="Calibri" panose="020F0502020204030204" pitchFamily="34" charset="0"/>
                          <a:cs typeface="Alexandria" pitchFamily="2" charset="-78"/>
                        </a:rPr>
                        <a:t>الإبداع الفني</a:t>
                      </a:r>
                      <a:endParaRPr lang="en-US" sz="1500" kern="100" dirty="0">
                        <a:effectLst/>
                        <a:latin typeface="Calibri" panose="020F0502020204030204" pitchFamily="34" charset="0"/>
                        <a:ea typeface="Calibri" panose="020F0502020204030204" pitchFamily="34" charset="0"/>
                        <a:cs typeface="Arial" panose="020B0604020202020204" pitchFamily="34" charset="0"/>
                      </a:endParaRPr>
                    </a:p>
                  </a:txBody>
                  <a:tcPr marL="120374" marR="120374" marT="120374" marB="1203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r" rtl="1">
                        <a:lnSpc>
                          <a:spcPct val="107000"/>
                        </a:lnSpc>
                        <a:spcBef>
                          <a:spcPts val="0"/>
                        </a:spcBef>
                        <a:spcAft>
                          <a:spcPts val="800"/>
                        </a:spcAft>
                        <a:tabLst>
                          <a:tab pos="5394325" algn="l"/>
                        </a:tabLst>
                      </a:pPr>
                      <a:r>
                        <a:rPr lang="ar-SA" sz="1500" kern="100">
                          <a:effectLst/>
                          <a:latin typeface="Calibri" panose="020F0502020204030204" pitchFamily="34" charset="0"/>
                          <a:ea typeface="Calibri" panose="020F0502020204030204" pitchFamily="34" charset="0"/>
                          <a:cs typeface="Alexandria" pitchFamily="2" charset="-78"/>
                        </a:rPr>
                        <a:t>يتضمن العزف على الآلات الموسيقية، الغناء، والتمثيل</a:t>
                      </a:r>
                      <a:r>
                        <a:rPr lang="en-US" sz="1500" kern="100">
                          <a:effectLst/>
                          <a:latin typeface="Alexandria" pitchFamily="2" charset="-78"/>
                          <a:ea typeface="Calibri" panose="020F0502020204030204" pitchFamily="34" charset="0"/>
                          <a:cs typeface="Arial" panose="020B0604020202020204" pitchFamily="34" charset="0"/>
                        </a:rPr>
                        <a:t>.</a:t>
                      </a:r>
                      <a:endParaRPr lang="en-US" sz="1500" kern="100">
                        <a:effectLst/>
                        <a:latin typeface="Calibri" panose="020F0502020204030204" pitchFamily="34" charset="0"/>
                        <a:ea typeface="Calibri" panose="020F0502020204030204" pitchFamily="34" charset="0"/>
                        <a:cs typeface="Arial" panose="020B0604020202020204" pitchFamily="34" charset="0"/>
                      </a:endParaRPr>
                    </a:p>
                  </a:txBody>
                  <a:tcPr marL="120374" marR="120374" marT="120374" marB="1203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52048888"/>
                  </a:ext>
                </a:extLst>
              </a:tr>
              <a:tr h="693711">
                <a:tc>
                  <a:txBody>
                    <a:bodyPr/>
                    <a:lstStyle/>
                    <a:p>
                      <a:pPr marL="0" marR="0" algn="r" rtl="1">
                        <a:lnSpc>
                          <a:spcPct val="107000"/>
                        </a:lnSpc>
                        <a:spcBef>
                          <a:spcPts val="0"/>
                        </a:spcBef>
                        <a:spcAft>
                          <a:spcPts val="800"/>
                        </a:spcAft>
                        <a:tabLst>
                          <a:tab pos="5394325" algn="l"/>
                        </a:tabLst>
                      </a:pPr>
                      <a:r>
                        <a:rPr lang="ar-SA" sz="1500" b="1" kern="100" dirty="0">
                          <a:effectLst/>
                          <a:latin typeface="Calibri" panose="020F0502020204030204" pitchFamily="34" charset="0"/>
                          <a:ea typeface="Calibri" panose="020F0502020204030204" pitchFamily="34" charset="0"/>
                          <a:cs typeface="Alexandria" pitchFamily="2" charset="-78"/>
                        </a:rPr>
                        <a:t>الإبداع الإنتاجي</a:t>
                      </a:r>
                      <a:endParaRPr lang="en-US" sz="1500" kern="100" dirty="0">
                        <a:effectLst/>
                        <a:latin typeface="Calibri" panose="020F0502020204030204" pitchFamily="34" charset="0"/>
                        <a:ea typeface="Calibri" panose="020F0502020204030204" pitchFamily="34" charset="0"/>
                        <a:cs typeface="Arial" panose="020B0604020202020204" pitchFamily="34" charset="0"/>
                      </a:endParaRPr>
                    </a:p>
                  </a:txBody>
                  <a:tcPr marL="120374" marR="120374" marT="120374" marB="1203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r" rtl="1">
                        <a:lnSpc>
                          <a:spcPct val="107000"/>
                        </a:lnSpc>
                        <a:spcBef>
                          <a:spcPts val="0"/>
                        </a:spcBef>
                        <a:spcAft>
                          <a:spcPts val="800"/>
                        </a:spcAft>
                        <a:tabLst>
                          <a:tab pos="5394325" algn="l"/>
                        </a:tabLst>
                      </a:pPr>
                      <a:r>
                        <a:rPr lang="ar-SA" sz="1500" kern="100" dirty="0">
                          <a:effectLst/>
                          <a:latin typeface="Calibri" panose="020F0502020204030204" pitchFamily="34" charset="0"/>
                          <a:ea typeface="Calibri" panose="020F0502020204030204" pitchFamily="34" charset="0"/>
                          <a:cs typeface="Alexandria" pitchFamily="2" charset="-78"/>
                        </a:rPr>
                        <a:t>يُستخدم في المجالات الإدارية، ويشمل ابتكار حلول إدارية غير تقليدية</a:t>
                      </a:r>
                      <a:r>
                        <a:rPr lang="en-US" sz="1500" kern="100" dirty="0">
                          <a:effectLst/>
                          <a:latin typeface="Alexandria" pitchFamily="2" charset="-78"/>
                          <a:ea typeface="Calibri" panose="020F0502020204030204" pitchFamily="34" charset="0"/>
                          <a:cs typeface="Arial" panose="020B0604020202020204" pitchFamily="34" charset="0"/>
                        </a:rPr>
                        <a:t>.</a:t>
                      </a:r>
                      <a:endParaRPr lang="en-US" sz="1500" kern="100" dirty="0">
                        <a:effectLst/>
                        <a:latin typeface="Calibri" panose="020F0502020204030204" pitchFamily="34" charset="0"/>
                        <a:ea typeface="Calibri" panose="020F0502020204030204" pitchFamily="34" charset="0"/>
                        <a:cs typeface="Arial" panose="020B0604020202020204" pitchFamily="34" charset="0"/>
                      </a:endParaRPr>
                    </a:p>
                  </a:txBody>
                  <a:tcPr marL="120374" marR="120374" marT="120374" marB="1203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28374158"/>
                  </a:ext>
                </a:extLst>
              </a:tr>
              <a:tr h="693711">
                <a:tc>
                  <a:txBody>
                    <a:bodyPr/>
                    <a:lstStyle/>
                    <a:p>
                      <a:pPr marL="0" marR="0" algn="r" rtl="1">
                        <a:lnSpc>
                          <a:spcPct val="107000"/>
                        </a:lnSpc>
                        <a:spcBef>
                          <a:spcPts val="0"/>
                        </a:spcBef>
                        <a:spcAft>
                          <a:spcPts val="800"/>
                        </a:spcAft>
                        <a:tabLst>
                          <a:tab pos="5394325" algn="l"/>
                        </a:tabLst>
                      </a:pPr>
                      <a:r>
                        <a:rPr lang="ar-SA" sz="1500" b="1" kern="100" dirty="0">
                          <a:effectLst/>
                          <a:latin typeface="Calibri" panose="020F0502020204030204" pitchFamily="34" charset="0"/>
                          <a:ea typeface="Calibri" panose="020F0502020204030204" pitchFamily="34" charset="0"/>
                          <a:cs typeface="Alexandria" pitchFamily="2" charset="-78"/>
                        </a:rPr>
                        <a:t>الإبداع العلمي</a:t>
                      </a:r>
                      <a:endParaRPr lang="en-US" sz="1500" kern="100" dirty="0">
                        <a:effectLst/>
                        <a:latin typeface="Calibri" panose="020F0502020204030204" pitchFamily="34" charset="0"/>
                        <a:ea typeface="Calibri" panose="020F0502020204030204" pitchFamily="34" charset="0"/>
                        <a:cs typeface="Arial" panose="020B0604020202020204" pitchFamily="34" charset="0"/>
                      </a:endParaRPr>
                    </a:p>
                  </a:txBody>
                  <a:tcPr marL="120374" marR="120374" marT="120374" marB="1203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r" rtl="1">
                        <a:lnSpc>
                          <a:spcPct val="107000"/>
                        </a:lnSpc>
                        <a:spcBef>
                          <a:spcPts val="0"/>
                        </a:spcBef>
                        <a:spcAft>
                          <a:spcPts val="800"/>
                        </a:spcAft>
                        <a:tabLst>
                          <a:tab pos="5394325" algn="l"/>
                        </a:tabLst>
                      </a:pPr>
                      <a:r>
                        <a:rPr lang="ar-SA" sz="1500" kern="100" dirty="0">
                          <a:effectLst/>
                          <a:latin typeface="Calibri" panose="020F0502020204030204" pitchFamily="34" charset="0"/>
                          <a:ea typeface="Calibri" panose="020F0502020204030204" pitchFamily="34" charset="0"/>
                          <a:cs typeface="Alexandria" pitchFamily="2" charset="-78"/>
                        </a:rPr>
                        <a:t>يشمل تطوير نظريات علمية جديدة أو تطبيقات تكنولوجية مبتكرة</a:t>
                      </a:r>
                      <a:r>
                        <a:rPr lang="en-US" sz="1500" kern="100" dirty="0">
                          <a:effectLst/>
                          <a:latin typeface="Alexandria" pitchFamily="2" charset="-78"/>
                          <a:ea typeface="Calibri" panose="020F0502020204030204" pitchFamily="34" charset="0"/>
                          <a:cs typeface="Arial" panose="020B0604020202020204" pitchFamily="34" charset="0"/>
                        </a:rPr>
                        <a:t>.</a:t>
                      </a:r>
                      <a:endParaRPr lang="en-US" sz="1500" kern="100" dirty="0">
                        <a:effectLst/>
                        <a:latin typeface="Calibri" panose="020F0502020204030204" pitchFamily="34" charset="0"/>
                        <a:ea typeface="Calibri" panose="020F0502020204030204" pitchFamily="34" charset="0"/>
                        <a:cs typeface="Arial" panose="020B0604020202020204" pitchFamily="34" charset="0"/>
                      </a:endParaRPr>
                    </a:p>
                  </a:txBody>
                  <a:tcPr marL="120374" marR="120374" marT="120374" marB="1203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8863090"/>
                  </a:ext>
                </a:extLst>
              </a:tr>
              <a:tr h="693711">
                <a:tc>
                  <a:txBody>
                    <a:bodyPr/>
                    <a:lstStyle/>
                    <a:p>
                      <a:pPr marL="0" marR="0" algn="r" rtl="1">
                        <a:lnSpc>
                          <a:spcPct val="107000"/>
                        </a:lnSpc>
                        <a:spcBef>
                          <a:spcPts val="0"/>
                        </a:spcBef>
                        <a:spcAft>
                          <a:spcPts val="800"/>
                        </a:spcAft>
                        <a:tabLst>
                          <a:tab pos="5394325" algn="l"/>
                        </a:tabLst>
                      </a:pPr>
                      <a:r>
                        <a:rPr lang="ar-SA" sz="1500" b="1" kern="100" dirty="0">
                          <a:effectLst/>
                          <a:latin typeface="Calibri" panose="020F0502020204030204" pitchFamily="34" charset="0"/>
                          <a:ea typeface="Calibri" panose="020F0502020204030204" pitchFamily="34" charset="0"/>
                          <a:cs typeface="Alexandria" pitchFamily="2" charset="-78"/>
                        </a:rPr>
                        <a:t>الإبداع التقني</a:t>
                      </a:r>
                      <a:endParaRPr lang="en-US" sz="1500" kern="100" dirty="0">
                        <a:effectLst/>
                        <a:latin typeface="Calibri" panose="020F0502020204030204" pitchFamily="34" charset="0"/>
                        <a:ea typeface="Calibri" panose="020F0502020204030204" pitchFamily="34" charset="0"/>
                        <a:cs typeface="Arial" panose="020B0604020202020204" pitchFamily="34" charset="0"/>
                      </a:endParaRPr>
                    </a:p>
                  </a:txBody>
                  <a:tcPr marL="120374" marR="120374" marT="120374" marB="1203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r" rtl="1">
                        <a:lnSpc>
                          <a:spcPct val="107000"/>
                        </a:lnSpc>
                        <a:spcBef>
                          <a:spcPts val="0"/>
                        </a:spcBef>
                        <a:spcAft>
                          <a:spcPts val="800"/>
                        </a:spcAft>
                        <a:tabLst>
                          <a:tab pos="5394325" algn="l"/>
                        </a:tabLst>
                      </a:pPr>
                      <a:r>
                        <a:rPr lang="ar-SA" sz="1500" kern="100">
                          <a:effectLst/>
                          <a:latin typeface="Calibri" panose="020F0502020204030204" pitchFamily="34" charset="0"/>
                          <a:ea typeface="Calibri" panose="020F0502020204030204" pitchFamily="34" charset="0"/>
                          <a:cs typeface="Alexandria" pitchFamily="2" charset="-78"/>
                        </a:rPr>
                        <a:t>يتضمن تطوير تقنيات جديدة أو تحسين التقنيات الحالية</a:t>
                      </a:r>
                      <a:r>
                        <a:rPr lang="en-US" sz="1500" kern="100">
                          <a:effectLst/>
                          <a:latin typeface="Alexandria" pitchFamily="2" charset="-78"/>
                          <a:ea typeface="Calibri" panose="020F0502020204030204" pitchFamily="34" charset="0"/>
                          <a:cs typeface="Arial" panose="020B0604020202020204" pitchFamily="34" charset="0"/>
                        </a:rPr>
                        <a:t>.</a:t>
                      </a:r>
                      <a:endParaRPr lang="en-US" sz="1500" kern="100">
                        <a:effectLst/>
                        <a:latin typeface="Calibri" panose="020F0502020204030204" pitchFamily="34" charset="0"/>
                        <a:ea typeface="Calibri" panose="020F0502020204030204" pitchFamily="34" charset="0"/>
                        <a:cs typeface="Arial" panose="020B0604020202020204" pitchFamily="34" charset="0"/>
                      </a:endParaRPr>
                    </a:p>
                  </a:txBody>
                  <a:tcPr marL="120374" marR="120374" marT="120374" marB="1203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25893345"/>
                  </a:ext>
                </a:extLst>
              </a:tr>
              <a:tr h="693711">
                <a:tc>
                  <a:txBody>
                    <a:bodyPr/>
                    <a:lstStyle/>
                    <a:p>
                      <a:pPr marL="0" marR="0" algn="r" rtl="1">
                        <a:lnSpc>
                          <a:spcPct val="107000"/>
                        </a:lnSpc>
                        <a:spcBef>
                          <a:spcPts val="0"/>
                        </a:spcBef>
                        <a:spcAft>
                          <a:spcPts val="800"/>
                        </a:spcAft>
                        <a:tabLst>
                          <a:tab pos="5394325" algn="l"/>
                        </a:tabLst>
                      </a:pPr>
                      <a:r>
                        <a:rPr lang="ar-SA" sz="1500" b="1" kern="100" dirty="0">
                          <a:effectLst/>
                          <a:latin typeface="Calibri" panose="020F0502020204030204" pitchFamily="34" charset="0"/>
                          <a:ea typeface="Calibri" panose="020F0502020204030204" pitchFamily="34" charset="0"/>
                          <a:cs typeface="Alexandria" pitchFamily="2" charset="-78"/>
                        </a:rPr>
                        <a:t>الإبداع الاجتماعي</a:t>
                      </a:r>
                      <a:endParaRPr lang="en-US" sz="1500" kern="100" dirty="0">
                        <a:effectLst/>
                        <a:latin typeface="Calibri" panose="020F0502020204030204" pitchFamily="34" charset="0"/>
                        <a:ea typeface="Calibri" panose="020F0502020204030204" pitchFamily="34" charset="0"/>
                        <a:cs typeface="Arial" panose="020B0604020202020204" pitchFamily="34" charset="0"/>
                      </a:endParaRPr>
                    </a:p>
                  </a:txBody>
                  <a:tcPr marL="120374" marR="120374" marT="120374" marB="1203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r" rtl="1">
                        <a:lnSpc>
                          <a:spcPct val="107000"/>
                        </a:lnSpc>
                        <a:spcBef>
                          <a:spcPts val="0"/>
                        </a:spcBef>
                        <a:spcAft>
                          <a:spcPts val="800"/>
                        </a:spcAft>
                        <a:tabLst>
                          <a:tab pos="5394325" algn="l"/>
                        </a:tabLst>
                      </a:pPr>
                      <a:r>
                        <a:rPr lang="ar-SA" sz="1500" kern="100">
                          <a:effectLst/>
                          <a:latin typeface="Calibri" panose="020F0502020204030204" pitchFamily="34" charset="0"/>
                          <a:ea typeface="Calibri" panose="020F0502020204030204" pitchFamily="34" charset="0"/>
                          <a:cs typeface="Alexandria" pitchFamily="2" charset="-78"/>
                        </a:rPr>
                        <a:t>يشمل إيجاد حلول للمشكلات الاجتماعية بطرق مبتكرة</a:t>
                      </a:r>
                      <a:r>
                        <a:rPr lang="en-US" sz="1500" kern="100">
                          <a:effectLst/>
                          <a:latin typeface="Alexandria" pitchFamily="2" charset="-78"/>
                          <a:ea typeface="Calibri" panose="020F0502020204030204" pitchFamily="34" charset="0"/>
                          <a:cs typeface="Arial" panose="020B0604020202020204" pitchFamily="34" charset="0"/>
                        </a:rPr>
                        <a:t>.</a:t>
                      </a:r>
                      <a:endParaRPr lang="en-US" sz="1500" kern="100">
                        <a:effectLst/>
                        <a:latin typeface="Calibri" panose="020F0502020204030204" pitchFamily="34" charset="0"/>
                        <a:ea typeface="Calibri" panose="020F0502020204030204" pitchFamily="34" charset="0"/>
                        <a:cs typeface="Arial" panose="020B0604020202020204" pitchFamily="34" charset="0"/>
                      </a:endParaRPr>
                    </a:p>
                  </a:txBody>
                  <a:tcPr marL="120374" marR="120374" marT="120374" marB="1203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27589452"/>
                  </a:ext>
                </a:extLst>
              </a:tr>
              <a:tr h="693711">
                <a:tc>
                  <a:txBody>
                    <a:bodyPr/>
                    <a:lstStyle/>
                    <a:p>
                      <a:pPr marL="0" marR="0" algn="r" rtl="1">
                        <a:lnSpc>
                          <a:spcPct val="107000"/>
                        </a:lnSpc>
                        <a:spcBef>
                          <a:spcPts val="0"/>
                        </a:spcBef>
                        <a:spcAft>
                          <a:spcPts val="800"/>
                        </a:spcAft>
                        <a:tabLst>
                          <a:tab pos="5394325" algn="l"/>
                        </a:tabLst>
                      </a:pPr>
                      <a:r>
                        <a:rPr lang="ar-SA" sz="1500" b="1" kern="100" dirty="0">
                          <a:effectLst/>
                          <a:latin typeface="Calibri" panose="020F0502020204030204" pitchFamily="34" charset="0"/>
                          <a:ea typeface="Calibri" panose="020F0502020204030204" pitchFamily="34" charset="0"/>
                          <a:cs typeface="Alexandria" pitchFamily="2" charset="-78"/>
                        </a:rPr>
                        <a:t>الإبداع التجاري</a:t>
                      </a:r>
                      <a:endParaRPr lang="en-US" sz="1500" kern="100" dirty="0">
                        <a:effectLst/>
                        <a:latin typeface="Calibri" panose="020F0502020204030204" pitchFamily="34" charset="0"/>
                        <a:ea typeface="Calibri" panose="020F0502020204030204" pitchFamily="34" charset="0"/>
                        <a:cs typeface="Arial" panose="020B0604020202020204" pitchFamily="34" charset="0"/>
                      </a:endParaRPr>
                    </a:p>
                  </a:txBody>
                  <a:tcPr marL="120374" marR="120374" marT="120374" marB="1203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r" rtl="1">
                        <a:lnSpc>
                          <a:spcPct val="107000"/>
                        </a:lnSpc>
                        <a:spcBef>
                          <a:spcPts val="0"/>
                        </a:spcBef>
                        <a:spcAft>
                          <a:spcPts val="800"/>
                        </a:spcAft>
                        <a:tabLst>
                          <a:tab pos="5394325" algn="l"/>
                        </a:tabLst>
                      </a:pPr>
                      <a:r>
                        <a:rPr lang="ar-SA" sz="1500" kern="100" dirty="0">
                          <a:effectLst/>
                          <a:latin typeface="Calibri" panose="020F0502020204030204" pitchFamily="34" charset="0"/>
                          <a:ea typeface="Calibri" panose="020F0502020204030204" pitchFamily="34" charset="0"/>
                          <a:cs typeface="Alexandria" pitchFamily="2" charset="-78"/>
                        </a:rPr>
                        <a:t>يتضمن تطوير منتجات أو خدمات جديدة تلبي احتياجات السوق بطرق مبتكرة</a:t>
                      </a:r>
                      <a:r>
                        <a:rPr lang="en-US" sz="1500" kern="100" dirty="0">
                          <a:effectLst/>
                          <a:latin typeface="Alexandria" pitchFamily="2" charset="-78"/>
                          <a:ea typeface="Calibri" panose="020F0502020204030204" pitchFamily="34" charset="0"/>
                          <a:cs typeface="Arial" panose="020B0604020202020204" pitchFamily="34" charset="0"/>
                        </a:rPr>
                        <a:t>.</a:t>
                      </a:r>
                      <a:endParaRPr lang="en-US" sz="1500" kern="100" dirty="0">
                        <a:effectLst/>
                        <a:latin typeface="Calibri" panose="020F0502020204030204" pitchFamily="34" charset="0"/>
                        <a:ea typeface="Calibri" panose="020F0502020204030204" pitchFamily="34" charset="0"/>
                        <a:cs typeface="Arial" panose="020B0604020202020204" pitchFamily="34" charset="0"/>
                      </a:endParaRPr>
                    </a:p>
                  </a:txBody>
                  <a:tcPr marL="120374" marR="120374" marT="120374" marB="12037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20234053"/>
                  </a:ext>
                </a:extLst>
              </a:tr>
            </a:tbl>
          </a:graphicData>
        </a:graphic>
      </p:graphicFrame>
    </p:spTree>
    <p:custDataLst>
      <p:tags r:id="rId1"/>
    </p:custDataLst>
    <p:extLst>
      <p:ext uri="{BB962C8B-B14F-4D97-AF65-F5344CB8AC3E}">
        <p14:creationId xmlns:p14="http://schemas.microsoft.com/office/powerpoint/2010/main" val="2538749792"/>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1291572"/>
            <a:ext cx="11993336" cy="5380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096299" y="152799"/>
            <a:ext cx="5510447" cy="11387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200" b="1" i="0" u="none" strike="noStrike" kern="1200" cap="none" spc="0" normalizeH="0" baseline="0" noProof="0" dirty="0">
                <a:ln>
                  <a:noFill/>
                </a:ln>
                <a:effectLst/>
                <a:uLnTx/>
                <a:uFillTx/>
                <a:latin typeface="Alexandria" pitchFamily="2" charset="-78"/>
                <a:ea typeface="+mn-ea"/>
                <a:cs typeface="Alexandria" pitchFamily="2" charset="-78"/>
              </a:rPr>
              <a:t>ا</a:t>
            </a:r>
            <a:r>
              <a:rPr kumimoji="0" lang="ar-JO" sz="2200" b="1" i="0" u="none" strike="noStrike" kern="1200" cap="none" spc="0" normalizeH="0" baseline="0" noProof="0" dirty="0">
                <a:ln>
                  <a:noFill/>
                </a:ln>
                <a:effectLst/>
                <a:uLnTx/>
                <a:uFillTx/>
                <a:latin typeface="Alexandria" pitchFamily="2" charset="-78"/>
                <a:ea typeface="+mn-ea"/>
                <a:cs typeface="Alexandria" pitchFamily="2" charset="-78"/>
              </a:rPr>
              <a:t>لميزة التنافسية</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JO" sz="22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2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2" y="167343"/>
            <a:ext cx="94247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6</a:t>
            </a:r>
          </a:p>
        </p:txBody>
      </p:sp>
      <p:sp>
        <p:nvSpPr>
          <p:cNvPr id="10" name="TextBox 9">
            <a:extLst>
              <a:ext uri="{FF2B5EF4-FFF2-40B4-BE49-F238E27FC236}">
                <a16:creationId xmlns:a16="http://schemas.microsoft.com/office/drawing/2014/main" id="{DAAE1A6E-767B-E82D-5A63-80BF901F37EF}"/>
              </a:ext>
            </a:extLst>
          </p:cNvPr>
          <p:cNvSpPr txBox="1"/>
          <p:nvPr/>
        </p:nvSpPr>
        <p:spPr>
          <a:xfrm>
            <a:off x="245004" y="1734585"/>
            <a:ext cx="11570033" cy="4278094"/>
          </a:xfrm>
          <a:prstGeom prst="rect">
            <a:avLst/>
          </a:prstGeom>
          <a:noFill/>
        </p:spPr>
        <p:txBody>
          <a:bodyPr wrap="square">
            <a:spAutoFit/>
          </a:bodyPr>
          <a:lstStyle/>
          <a:p>
            <a:pPr algn="just" rtl="1"/>
            <a:r>
              <a:rPr lang="ar-JO" sz="1600" dirty="0">
                <a:latin typeface="Alexandria" pitchFamily="2" charset="-78"/>
                <a:cs typeface="Alexandria" pitchFamily="2" charset="-78"/>
              </a:rPr>
              <a:t>      تواجه الشركات في عصرنا هذا تحديات جمّة بسبب التطورات التكنولوجية والثورة في مجال المعلومات والاتصالات. هذه التغيرات تفرض ضغوطًا على الشركات لتحسين عملياتها وتعزيز قدرتها التنافسية، خاصة في مجال التصدير حيث تزداد المنافسة مع الشركات العالمية التي تتبع معايير عالية. لذلك، يصبح من الضروري للشركات أن تبتكر وتتبنى استراتيجيات جديدة للحفاظ على مكانتها في السوق وتحقيق ميزة تنافسية مستدامة.</a:t>
            </a:r>
            <a:r>
              <a:rPr lang="ar-AE" sz="1600" dirty="0">
                <a:latin typeface="Alexandria" pitchFamily="2" charset="-78"/>
                <a:cs typeface="Alexandria" pitchFamily="2" charset="-78"/>
              </a:rPr>
              <a:t> </a:t>
            </a:r>
            <a:r>
              <a:rPr lang="ar-JO" sz="1600" dirty="0">
                <a:latin typeface="Alexandria" pitchFamily="2" charset="-78"/>
                <a:cs typeface="Alexandria" pitchFamily="2" charset="-78"/>
              </a:rPr>
              <a:t>هذه الميزة تمكن الشركة من جذب العملاء وزيادة حصتها في السوق</a:t>
            </a:r>
            <a:r>
              <a:rPr lang="ar-AE" sz="1600" dirty="0">
                <a:latin typeface="Alexandria" pitchFamily="2" charset="-78"/>
                <a:cs typeface="Alexandria" pitchFamily="2" charset="-78"/>
              </a:rPr>
              <a:t> ف</a:t>
            </a:r>
            <a:r>
              <a:rPr lang="ar-JO" sz="1600" dirty="0">
                <a:latin typeface="Alexandria" pitchFamily="2" charset="-78"/>
                <a:cs typeface="Alexandria" pitchFamily="2" charset="-78"/>
              </a:rPr>
              <a:t>الميزة التنافسية </a:t>
            </a:r>
            <a:r>
              <a:rPr lang="ar-AE" sz="1600" dirty="0">
                <a:latin typeface="Alexandria" pitchFamily="2" charset="-78"/>
                <a:cs typeface="Alexandria" pitchFamily="2" charset="-78"/>
              </a:rPr>
              <a:t>تشمل</a:t>
            </a:r>
            <a:r>
              <a:rPr lang="ar-JO" sz="1600" dirty="0">
                <a:latin typeface="Alexandria" pitchFamily="2" charset="-78"/>
                <a:cs typeface="Alexandria" pitchFamily="2" charset="-78"/>
              </a:rPr>
              <a:t> تلك الخصائص أو القدرات التي تجعل الشركة تتفوق على منافسيها في السوق. </a:t>
            </a:r>
            <a:r>
              <a:rPr lang="ar-AE" sz="1600" dirty="0">
                <a:latin typeface="Alexandria" pitchFamily="2" charset="-78"/>
                <a:cs typeface="Alexandria" pitchFamily="2" charset="-78"/>
              </a:rPr>
              <a:t>و</a:t>
            </a:r>
            <a:r>
              <a:rPr lang="ar-JO" sz="1600" dirty="0">
                <a:latin typeface="Alexandria" pitchFamily="2" charset="-78"/>
                <a:cs typeface="Alexandria" pitchFamily="2" charset="-78"/>
              </a:rPr>
              <a:t>يمكن أن تكون هذه الميزة في شكل تكلفة أقل، جودة أعلى، خدمة أفضل، أو ابتكار فريد.</a:t>
            </a:r>
          </a:p>
          <a:p>
            <a:pPr algn="just" rtl="1"/>
            <a:endParaRPr lang="ar-JO" sz="1600" dirty="0">
              <a:latin typeface="Alexandria" pitchFamily="2" charset="-78"/>
              <a:cs typeface="Alexandria" pitchFamily="2" charset="-78"/>
            </a:endParaRPr>
          </a:p>
          <a:p>
            <a:pPr algn="just" rtl="1"/>
            <a:r>
              <a:rPr lang="ar-JO" sz="1600" dirty="0">
                <a:latin typeface="Alexandria" pitchFamily="2" charset="-78"/>
                <a:cs typeface="Alexandria" pitchFamily="2" charset="-78"/>
              </a:rPr>
              <a:t> </a:t>
            </a:r>
            <a:endParaRPr lang="ar-JO" sz="1600" b="1" dirty="0">
              <a:latin typeface="Alexandria" pitchFamily="2" charset="-78"/>
              <a:cs typeface="Alexandria" pitchFamily="2" charset="-78"/>
            </a:endParaRPr>
          </a:p>
          <a:p>
            <a:pPr algn="just" rtl="1"/>
            <a:r>
              <a:rPr lang="ar-AE" sz="1600" dirty="0">
                <a:latin typeface="Alexandria" pitchFamily="2" charset="-78"/>
                <a:cs typeface="Alexandria" pitchFamily="2" charset="-78"/>
              </a:rPr>
              <a:t>        </a:t>
            </a:r>
            <a:r>
              <a:rPr lang="ar-JO" sz="1600" dirty="0">
                <a:latin typeface="Alexandria" pitchFamily="2" charset="-78"/>
                <a:cs typeface="Alexandria" pitchFamily="2" charset="-78"/>
              </a:rPr>
              <a:t>يشير مفهوم الميزة التنافسية إلى قدرة الشركة على صياغة وتطبيق الاستراتيجيات التي تجعلها في مركز أفضل بالنسبة للشركات الأخرى العاملة في نفس النشاط، وتحقق الميزة التنافسية من خلال الاستغلال الافضل للإمكانيات والموارد الفنية والمادية والمالية والتنظيمية بالإضافة إلى القدرات والكفاءات والمعرفة وغيرها من الإمكانيات التي تتمتع بها الشركة، والتي تمكنها من تصميم وتطبيق استراتيجياتها التنافسية. </a:t>
            </a:r>
            <a:r>
              <a:rPr lang="ar-JO" sz="1600" u="sng" dirty="0">
                <a:latin typeface="Alexandria" pitchFamily="2" charset="-78"/>
                <a:cs typeface="Alexandria" pitchFamily="2" charset="-78"/>
              </a:rPr>
              <a:t>ويرتبط تحقيق الميزة التنافسية ببعدين أساسيين هما القيمة المدركة لدى العميل، وقدرة الشركة على تحقيق التميز </a:t>
            </a:r>
            <a:r>
              <a:rPr lang="ar-JO" sz="1600" dirty="0">
                <a:latin typeface="Alexandria" pitchFamily="2" charset="-78"/>
                <a:cs typeface="Alexandria" pitchFamily="2" charset="-78"/>
              </a:rPr>
              <a:t>.</a:t>
            </a:r>
            <a:endParaRPr lang="en-US" sz="1600" dirty="0">
              <a:latin typeface="Alexandria" pitchFamily="2" charset="-78"/>
            </a:endParaRPr>
          </a:p>
          <a:p>
            <a:pPr algn="just" rtl="1"/>
            <a:endParaRPr lang="ar-JO" sz="1600" dirty="0">
              <a:latin typeface="Alexandria" pitchFamily="2" charset="-78"/>
              <a:cs typeface="Alexandria" pitchFamily="2" charset="-78"/>
            </a:endParaRPr>
          </a:p>
          <a:p>
            <a:pPr algn="just" rtl="1"/>
            <a:r>
              <a:rPr lang="ar-AE" sz="1600" dirty="0">
                <a:latin typeface="Alexandria" pitchFamily="2" charset="-78"/>
                <a:cs typeface="Alexandria" pitchFamily="2" charset="-78"/>
              </a:rPr>
              <a:t>        </a:t>
            </a:r>
            <a:r>
              <a:rPr lang="ar-JO" sz="1600" dirty="0">
                <a:latin typeface="Alexandria" pitchFamily="2" charset="-78"/>
                <a:cs typeface="Alexandria" pitchFamily="2" charset="-78"/>
              </a:rPr>
              <a:t>تكمن أهمية الميزة التنافسية في كونها تمنح الشركات القدرة على الدفاع عن مكانتها السوقية وحفظ مركزها التنافسي بين منافسيها، بالإضافة إلى تعزيز إمكانيات الشركة وقدراتها الإنتاجية والتسويقية وتوثيق علاقاتها مع الزبائن وتحسين القرارات الإدارية، </a:t>
            </a:r>
            <a:r>
              <a:rPr lang="ar-JO" sz="1600" u="sng" dirty="0">
                <a:latin typeface="Alexandria" pitchFamily="2" charset="-78"/>
                <a:cs typeface="Alexandria" pitchFamily="2" charset="-78"/>
              </a:rPr>
              <a:t>ومن أهم الأبعاد التي تشتمل عليها الميزة التنافسية جودة المنتجات أو الخدمات المقدمة، والربحية، الحصة السوقية، والإبداع .</a:t>
            </a:r>
            <a:endParaRPr lang="ar-JO" sz="1600" b="1" u="sng" dirty="0">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F024BBFC-544D-68C0-3976-432969E891F5}"/>
              </a:ext>
            </a:extLst>
          </p:cNvPr>
          <p:cNvSpPr txBox="1"/>
          <p:nvPr/>
        </p:nvSpPr>
        <p:spPr>
          <a:xfrm>
            <a:off x="3042082" y="580167"/>
            <a:ext cx="6107836"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effectLst/>
                <a:uLnTx/>
                <a:uFillTx/>
                <a:latin typeface="Alexandria" pitchFamily="2" charset="-78"/>
                <a:ea typeface="+mn-ea"/>
                <a:cs typeface="Alexandria" pitchFamily="2" charset="-78"/>
              </a:rPr>
              <a:t>Project competitive advantage</a:t>
            </a:r>
            <a:endParaRPr kumimoji="0" lang="ar-JO" sz="2400" b="1" i="0" u="none" strike="noStrike" kern="1200" cap="none" spc="0" normalizeH="0" baseline="0" noProof="0" dirty="0">
              <a:ln>
                <a:noFill/>
              </a:ln>
              <a:effectLst/>
              <a:uLnTx/>
              <a:uFillTx/>
              <a:latin typeface="Alexandria" pitchFamily="2" charset="-78"/>
              <a:ea typeface="+mn-ea"/>
              <a:cs typeface="Alexandria" pitchFamily="2" charset="-78"/>
            </a:endParaRPr>
          </a:p>
        </p:txBody>
      </p:sp>
      <p:pic>
        <p:nvPicPr>
          <p:cNvPr id="7" name="Graphic 21">
            <a:extLst>
              <a:ext uri="{FF2B5EF4-FFF2-40B4-BE49-F238E27FC236}">
                <a16:creationId xmlns:a16="http://schemas.microsoft.com/office/drawing/2014/main" id="{05BDCD51-015D-62AE-D3C2-63B715B57DF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spTree>
    <p:extLst>
      <p:ext uri="{BB962C8B-B14F-4D97-AF65-F5344CB8AC3E}">
        <p14:creationId xmlns:p14="http://schemas.microsoft.com/office/powerpoint/2010/main" val="3031588049"/>
      </p:ext>
    </p:extLst>
  </p:cSld>
  <p:clrMapOvr>
    <a:masterClrMapping/>
  </p:clrMapOvr>
  <p:transition spd="slow">
    <p:randomBar dir="ver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1073290"/>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930869" y="374336"/>
            <a:ext cx="456903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rPr>
              <a:t>مفهوم المنافسة والتنافسية</a:t>
            </a:r>
            <a:endParaRPr kumimoji="0" lang="en-US" sz="2000" b="1" i="0" u="none" strike="noStrike" kern="1200" cap="none" spc="0" normalizeH="0" baseline="0" noProof="0" dirty="0">
              <a:ln>
                <a:noFill/>
              </a:ln>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2" y="167343"/>
            <a:ext cx="94247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6</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rPr>
              <a:t>www.midocean.ae</a:t>
            </a:r>
          </a:p>
        </p:txBody>
      </p:sp>
      <p:sp>
        <p:nvSpPr>
          <p:cNvPr id="7" name="TextBox 6">
            <a:extLst>
              <a:ext uri="{FF2B5EF4-FFF2-40B4-BE49-F238E27FC236}">
                <a16:creationId xmlns:a16="http://schemas.microsoft.com/office/drawing/2014/main" id="{4C2362F0-D0B6-1141-1855-0028A69F1A4C}"/>
              </a:ext>
            </a:extLst>
          </p:cNvPr>
          <p:cNvSpPr txBox="1"/>
          <p:nvPr/>
        </p:nvSpPr>
        <p:spPr>
          <a:xfrm>
            <a:off x="99332" y="1256126"/>
            <a:ext cx="11785019" cy="5632311"/>
          </a:xfrm>
          <a:prstGeom prst="rect">
            <a:avLst/>
          </a:prstGeom>
          <a:noFill/>
        </p:spPr>
        <p:txBody>
          <a:bodyPr wrap="square">
            <a:spAutoFit/>
          </a:bodyPr>
          <a:lstStyle/>
          <a:p>
            <a:pPr algn="just" rtl="1"/>
            <a:r>
              <a:rPr lang="ar-JO" dirty="0">
                <a:latin typeface="Alexandria" pitchFamily="2" charset="-78"/>
                <a:cs typeface="Alexandria" pitchFamily="2" charset="-78"/>
              </a:rPr>
              <a:t>قبل التطرق إلى مفهوم الميزة التنافسية في منظمات الأعمال، تجدر الاشارة أولا إلى مفهوم المنافسة، ومفهوم التنافسية حتى يتسنى لنا فيما بعد إمكانية التفرقة بين مفاهيم: المنافسة، والتنافسية والميزة التنافسية</a:t>
            </a:r>
            <a:r>
              <a:rPr lang="ar-AE" dirty="0">
                <a:latin typeface="Alexandria" pitchFamily="2" charset="-78"/>
                <a:cs typeface="Alexandria" pitchFamily="2" charset="-78"/>
              </a:rPr>
              <a:t>.</a:t>
            </a:r>
            <a:endParaRPr lang="ar-JO" dirty="0">
              <a:latin typeface="Alexandria" pitchFamily="2" charset="-78"/>
              <a:cs typeface="Alexandria" pitchFamily="2" charset="-78"/>
            </a:endParaRPr>
          </a:p>
          <a:p>
            <a:pPr algn="just" rtl="1"/>
            <a:r>
              <a:rPr lang="ar-JO" b="1" dirty="0">
                <a:latin typeface="Alexandria" pitchFamily="2" charset="-78"/>
                <a:cs typeface="Alexandria" pitchFamily="2" charset="-78"/>
              </a:rPr>
              <a:t>مفهوم المنافسة:</a:t>
            </a:r>
          </a:p>
          <a:p>
            <a:pPr algn="just" rtl="1"/>
            <a:r>
              <a:rPr lang="ar-JO" dirty="0">
                <a:latin typeface="Alexandria" pitchFamily="2" charset="-78"/>
                <a:cs typeface="Alexandria" pitchFamily="2" charset="-78"/>
              </a:rPr>
              <a:t>- المنافسة هي تعدد المسوقين وتنافسهم لكسب العميل باستخدام أساليب متنوعة مثل الأسعار، الجودة، المواصفات، توقيت البيع، أسلوب التوزيع، والخدمة ما بعد البيع.</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المنافسة هي حالة من الصراع بين عدة جهات تسعى لتحقيق نفس الهدف، سواء كانوا أشخاصًا أو شركات. في سياق الأعمال، تعني المنافسة محاولة الشركات جذب العملاء من خلال تقديم منتجات أو خدمات أفضل من منافسيها. تعتمد المنافسة على عدة عوامل مثل الأسعار، الجودة، التوقيت، والخدمات المرافقة.</a:t>
            </a:r>
          </a:p>
          <a:p>
            <a:pPr algn="just" rtl="1"/>
            <a:endParaRPr lang="ar-JO" dirty="0">
              <a:latin typeface="Alexandria" pitchFamily="2" charset="-78"/>
              <a:cs typeface="Alexandria" pitchFamily="2" charset="-78"/>
            </a:endParaRPr>
          </a:p>
          <a:p>
            <a:pPr algn="just" rtl="1"/>
            <a:r>
              <a:rPr lang="ar-JO" b="1" dirty="0">
                <a:latin typeface="Alexandria" pitchFamily="2" charset="-78"/>
                <a:cs typeface="Alexandria" pitchFamily="2" charset="-78"/>
              </a:rPr>
              <a:t>مفهوم التنافسية:</a:t>
            </a:r>
          </a:p>
          <a:p>
            <a:pPr algn="just" rtl="1"/>
            <a:r>
              <a:rPr lang="ar-JO" dirty="0">
                <a:latin typeface="Alexandria" pitchFamily="2" charset="-78"/>
                <a:cs typeface="Alexandria" pitchFamily="2" charset="-78"/>
              </a:rPr>
              <a:t>- التنافسية هي القدرة على الصمود أمام المنافسين لتحقيق أهداف مثل الربحية، النمو، الاستقرار، الابتكار، والتجديد.</a:t>
            </a:r>
          </a:p>
          <a:p>
            <a:pPr algn="just" rtl="1"/>
            <a:r>
              <a:rPr lang="ar-JO" dirty="0">
                <a:latin typeface="Alexandria" pitchFamily="2" charset="-78"/>
                <a:cs typeface="Alexandria" pitchFamily="2" charset="-78"/>
              </a:rPr>
              <a:t>- </a:t>
            </a:r>
            <a:r>
              <a:rPr lang="ar-AE" dirty="0">
                <a:latin typeface="Alexandria" pitchFamily="2" charset="-78"/>
                <a:cs typeface="Alexandria" pitchFamily="2" charset="-78"/>
              </a:rPr>
              <a:t>التنافسية </a:t>
            </a:r>
            <a:r>
              <a:rPr lang="ar-JO" dirty="0">
                <a:latin typeface="Alexandria" pitchFamily="2" charset="-78"/>
                <a:cs typeface="Alexandria" pitchFamily="2" charset="-78"/>
              </a:rPr>
              <a:t>تعني قدرة المنظمة على إنتاج السلع والخدمات بجودة عالية وسعر مناسب وفي الوقت المناسب، مما يجعلها أكثر كفاءة في تلبية حاجات المستهلكين مقارنة بمنافسيها.</a:t>
            </a:r>
          </a:p>
          <a:p>
            <a:pPr algn="just" rtl="1"/>
            <a:endParaRPr lang="ar-AE" dirty="0">
              <a:latin typeface="Alexandria" pitchFamily="2" charset="-78"/>
              <a:cs typeface="Alexandria" pitchFamily="2" charset="-78"/>
            </a:endParaRPr>
          </a:p>
          <a:p>
            <a:pPr algn="just" rtl="1"/>
            <a:r>
              <a:rPr lang="ar-JO" b="1" dirty="0">
                <a:latin typeface="Alexandria" pitchFamily="2" charset="-78"/>
                <a:cs typeface="Alexandria" pitchFamily="2" charset="-78"/>
              </a:rPr>
              <a:t>الفرق بين المنافسة والتنافسية:</a:t>
            </a:r>
          </a:p>
          <a:p>
            <a:pPr algn="just" rtl="1"/>
            <a:r>
              <a:rPr lang="ar-JO" dirty="0">
                <a:latin typeface="Alexandria" pitchFamily="2" charset="-78"/>
                <a:cs typeface="Alexandria" pitchFamily="2" charset="-78"/>
              </a:rPr>
              <a:t>- المنافسة تركز على الصراع بين الشركات لجذب العملاء وتحقيق التفوق في السوق.</a:t>
            </a:r>
          </a:p>
          <a:p>
            <a:pPr algn="just" rtl="1"/>
            <a:r>
              <a:rPr lang="ar-JO" dirty="0">
                <a:latin typeface="Alexandria" pitchFamily="2" charset="-78"/>
                <a:cs typeface="Alexandria" pitchFamily="2" charset="-78"/>
              </a:rPr>
              <a:t>- التنافسية تركز على قدرة الشركة على البقاء والتفوق في السوق من خلال تقديم منتجات أو خدمات ذات جودة عالية وبأسعار مناسبة.</a:t>
            </a:r>
          </a:p>
          <a:p>
            <a:pPr algn="just" rtl="1"/>
            <a:endParaRPr lang="ar-JO" dirty="0">
              <a:latin typeface="Alexandria" pitchFamily="2" charset="-78"/>
              <a:cs typeface="Alexandria" pitchFamily="2" charset="-78"/>
            </a:endParaRPr>
          </a:p>
          <a:p>
            <a:pPr algn="just" rtl="1"/>
            <a:endParaRPr lang="ar-JO"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486C92CD-AAB0-4B44-641B-D01C1AC36BEC}"/>
              </a:ext>
            </a:extLst>
          </p:cNvPr>
          <p:cNvSpPr txBox="1"/>
          <p:nvPr/>
        </p:nvSpPr>
        <p:spPr>
          <a:xfrm>
            <a:off x="-34253" y="6572457"/>
            <a:ext cx="6094520" cy="307777"/>
          </a:xfrm>
          <a:prstGeom prst="rect">
            <a:avLst/>
          </a:prstGeom>
          <a:noFill/>
        </p:spPr>
        <p:txBody>
          <a:bodyPr wrap="square">
            <a:spAutoFit/>
          </a:bodyPr>
          <a:lstStyle/>
          <a:p>
            <a:r>
              <a:rPr lang="en-GB" sz="1400" dirty="0">
                <a:latin typeface="Alexandria" pitchFamily="2" charset="-78"/>
              </a:rPr>
              <a:t>https://www.asjp.cerist.dz/</a:t>
            </a:r>
            <a:endParaRPr lang="ar-JO" sz="1400" dirty="0">
              <a:latin typeface="Alexandria" pitchFamily="2" charset="-78"/>
              <a:cs typeface="Alexandria" pitchFamily="2" charset="-78"/>
            </a:endParaRPr>
          </a:p>
        </p:txBody>
      </p:sp>
      <p:pic>
        <p:nvPicPr>
          <p:cNvPr id="10" name="Graphic 21">
            <a:extLst>
              <a:ext uri="{FF2B5EF4-FFF2-40B4-BE49-F238E27FC236}">
                <a16:creationId xmlns:a16="http://schemas.microsoft.com/office/drawing/2014/main" id="{26A000C8-E127-5F03-5886-5CD82625077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spTree>
    <p:extLst>
      <p:ext uri="{BB962C8B-B14F-4D97-AF65-F5344CB8AC3E}">
        <p14:creationId xmlns:p14="http://schemas.microsoft.com/office/powerpoint/2010/main" val="2707980260"/>
      </p:ext>
    </p:extLst>
  </p:cSld>
  <p:clrMapOvr>
    <a:masterClrMapping/>
  </p:clrMapOvr>
  <p:transition spd="slow">
    <p:randomBar dir="ver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1039953"/>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20212" y="152799"/>
            <a:ext cx="5538564"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rPr>
              <a:t>مفهوم الميزة التنافسية</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2" y="167343"/>
            <a:ext cx="94247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6</a:t>
            </a:r>
          </a:p>
        </p:txBody>
      </p:sp>
      <p:sp>
        <p:nvSpPr>
          <p:cNvPr id="7" name="TextBox 6">
            <a:extLst>
              <a:ext uri="{FF2B5EF4-FFF2-40B4-BE49-F238E27FC236}">
                <a16:creationId xmlns:a16="http://schemas.microsoft.com/office/drawing/2014/main" id="{9361FDDF-9403-3389-F819-F1F72107F2EE}"/>
              </a:ext>
            </a:extLst>
          </p:cNvPr>
          <p:cNvSpPr txBox="1"/>
          <p:nvPr/>
        </p:nvSpPr>
        <p:spPr>
          <a:xfrm>
            <a:off x="299222" y="1178089"/>
            <a:ext cx="11646450" cy="5078313"/>
          </a:xfrm>
          <a:prstGeom prst="rect">
            <a:avLst/>
          </a:prstGeom>
          <a:noFill/>
        </p:spPr>
        <p:txBody>
          <a:bodyPr wrap="square">
            <a:spAutoFit/>
          </a:bodyPr>
          <a:lstStyle/>
          <a:p>
            <a:pPr algn="just" rtl="1"/>
            <a:r>
              <a:rPr lang="ar-JO" b="1" dirty="0">
                <a:solidFill>
                  <a:srgbClr val="00B0F0"/>
                </a:solidFill>
                <a:latin typeface="Alexandria" pitchFamily="2" charset="-78"/>
                <a:cs typeface="Alexandria" pitchFamily="2" charset="-78"/>
              </a:rPr>
              <a:t>الميزة التنافسية </a:t>
            </a:r>
            <a:r>
              <a:rPr lang="ar-JO" dirty="0">
                <a:latin typeface="Alexandria" pitchFamily="2" charset="-78"/>
                <a:cs typeface="Alexandria" pitchFamily="2" charset="-78"/>
              </a:rPr>
              <a:t>هي مفهوم أساسي في عالم الأعمال، وتعتبر القوة الدافعة وراء نجاح الشركات في الأسواق المعاصرة. تتمثل هذه الميزة في قدرة الشركة على تقديم قيمة مضافة لعملائها، سواء من خلال تقديم منتجات أو خدمات ذات جودة عالية، أو عبر تكلفة أقل، أو حتى بتقديم تجربة فريدة لا يمكن للمنافسين تقليدها. </a:t>
            </a:r>
            <a:endParaRPr lang="ar-AE" dirty="0">
              <a:latin typeface="Alexandria" pitchFamily="2" charset="-78"/>
              <a:cs typeface="Alexandria" pitchFamily="2" charset="-78"/>
            </a:endParaRPr>
          </a:p>
          <a:p>
            <a:pPr algn="just" rtl="1"/>
            <a:endParaRPr lang="ar-JO" dirty="0">
              <a:latin typeface="Alexandria" pitchFamily="2" charset="-78"/>
              <a:cs typeface="Alexandria" pitchFamily="2" charset="-78"/>
            </a:endParaRPr>
          </a:p>
          <a:p>
            <a:pPr algn="just" rtl="1"/>
            <a:r>
              <a:rPr lang="ar-JO" b="1" dirty="0">
                <a:latin typeface="Alexandria" pitchFamily="2" charset="-78"/>
                <a:cs typeface="Alexandria" pitchFamily="2" charset="-78"/>
              </a:rPr>
              <a:t>الميزة التنافسية </a:t>
            </a:r>
            <a:r>
              <a:rPr lang="ar-JO" dirty="0">
                <a:latin typeface="Alexandria" pitchFamily="2" charset="-78"/>
                <a:cs typeface="Alexandria" pitchFamily="2" charset="-78"/>
              </a:rPr>
              <a:t>عبارة عن استراتيجية تقوم على تطوير نموذج أعمال الشركة، وتدفع بعجلة النمو والتطور فيها، وتتيح للشركة فرصة إنتاج وتقديم خدمات وسلع ومنافع للزبائن تتفوق فيها على نظيراتها من المنافسين في السوق.</a:t>
            </a:r>
            <a:r>
              <a:rPr lang="ar-AE" dirty="0">
                <a:latin typeface="Alexandria" pitchFamily="2" charset="-78"/>
                <a:cs typeface="Alexandria" pitchFamily="2" charset="-78"/>
              </a:rPr>
              <a:t> </a:t>
            </a:r>
            <a:r>
              <a:rPr lang="ar-JO" dirty="0">
                <a:latin typeface="Alexandria" pitchFamily="2" charset="-78"/>
                <a:cs typeface="Alexandria" pitchFamily="2" charset="-78"/>
              </a:rPr>
              <a:t>يمكن أن تشمل هذه الاستراتيجيات الاستثمار في البحث والتطوير، تحسين العمليات الداخلية، بناء شراكات استراتيجية، أو حتى إعادة تصميم المنتجات لتلبية احتياجات العملاء بشكل أفضل. </a:t>
            </a:r>
            <a:endParaRPr lang="ar-AE" dirty="0">
              <a:latin typeface="Alexandria" pitchFamily="2" charset="-78"/>
              <a:cs typeface="Alexandria" pitchFamily="2" charset="-78"/>
            </a:endParaRPr>
          </a:p>
          <a:p>
            <a:pPr algn="just" rtl="1"/>
            <a:endParaRPr lang="ar-AE" dirty="0">
              <a:latin typeface="Alexandria" pitchFamily="2" charset="-78"/>
              <a:cs typeface="Alexandria" pitchFamily="2" charset="-78"/>
            </a:endParaRPr>
          </a:p>
          <a:p>
            <a:pPr algn="just" rtl="1"/>
            <a:r>
              <a:rPr lang="ar-AE" b="1" dirty="0">
                <a:latin typeface="Alexandria" pitchFamily="2" charset="-78"/>
                <a:cs typeface="Alexandria" pitchFamily="2" charset="-78"/>
              </a:rPr>
              <a:t>الميزة التنافسية </a:t>
            </a:r>
            <a:r>
              <a:rPr lang="ar-AE" dirty="0">
                <a:latin typeface="Alexandria" pitchFamily="2" charset="-78"/>
                <a:cs typeface="Alexandria" pitchFamily="2" charset="-78"/>
              </a:rPr>
              <a:t>تعبر عن الأداة الأنسب التي تهدف إلى اكتشاف طرق جديدة ومبتكرة ومستحدثة للإنتاج وتقديم السلع والخدمات بصورة أكثر فعالية من تلك التي يقدمها المنافسين في السوق، حيث يكون بمقدورها تجسيد هذا الطرق والأساليب على أرض الواقع، لتتفوق على نظيراتها.</a:t>
            </a:r>
          </a:p>
          <a:p>
            <a:pPr algn="just" rtl="1"/>
            <a:endParaRPr lang="ar-AE" dirty="0">
              <a:latin typeface="Alexandria" pitchFamily="2" charset="-78"/>
              <a:cs typeface="Alexandria" pitchFamily="2" charset="-78"/>
            </a:endParaRPr>
          </a:p>
          <a:p>
            <a:pPr algn="just" rtl="1"/>
            <a:endParaRPr lang="ar-JO" dirty="0">
              <a:latin typeface="Alexandria" pitchFamily="2" charset="-78"/>
              <a:cs typeface="Alexandria" pitchFamily="2" charset="-78"/>
            </a:endParaRPr>
          </a:p>
          <a:p>
            <a:pPr algn="just" rtl="1"/>
            <a:r>
              <a:rPr lang="ar-JO" dirty="0">
                <a:latin typeface="Alexandria" pitchFamily="2" charset="-78"/>
                <a:cs typeface="Alexandria" pitchFamily="2" charset="-78"/>
              </a:rPr>
              <a:t>في النهاية، الميزة التنافسية هي عنصر حيوي للنجاح في السوق العالمية المتزايدة التنافسية. تحتاج الشركات إلى التركيز على تقديم قيمة فريدة لعملائها، والتي تتجاوز مجرد السعر أو الجودة. </a:t>
            </a:r>
            <a:r>
              <a:rPr lang="ar-JO" b="1" dirty="0">
                <a:latin typeface="Alexandria" pitchFamily="2" charset="-78"/>
                <a:cs typeface="Alexandria" pitchFamily="2" charset="-78"/>
              </a:rPr>
              <a:t>يجب أن تسعى الشركات لإنشاء هوية قوية ومتميزة، وبناء علاقات متينة مع عملائها، والاستثمار في التكنولوجيا والابتكار لضمان نموها واستمراريتها في السوق.</a:t>
            </a:r>
          </a:p>
        </p:txBody>
      </p:sp>
      <p:sp>
        <p:nvSpPr>
          <p:cNvPr id="9" name="TextBox 8">
            <a:extLst>
              <a:ext uri="{FF2B5EF4-FFF2-40B4-BE49-F238E27FC236}">
                <a16:creationId xmlns:a16="http://schemas.microsoft.com/office/drawing/2014/main" id="{D13FB42E-FB63-AB54-428B-C0B1C5EE01E6}"/>
              </a:ext>
            </a:extLst>
          </p:cNvPr>
          <p:cNvSpPr txBox="1"/>
          <p:nvPr/>
        </p:nvSpPr>
        <p:spPr>
          <a:xfrm>
            <a:off x="100072" y="6643391"/>
            <a:ext cx="6094520" cy="369332"/>
          </a:xfrm>
          <a:prstGeom prst="rect">
            <a:avLst/>
          </a:prstGeom>
          <a:noFill/>
        </p:spPr>
        <p:txBody>
          <a:bodyPr wrap="square">
            <a:spAutoFit/>
          </a:bodyPr>
          <a:lstStyle/>
          <a:p>
            <a:r>
              <a:rPr lang="en-GB" dirty="0">
                <a:latin typeface="Alexandria" pitchFamily="2" charset="-78"/>
              </a:rPr>
              <a:t>https://www.asjp.cerist.dz/</a:t>
            </a:r>
            <a:endParaRPr lang="ar-JO" dirty="0">
              <a:latin typeface="Alexandria" pitchFamily="2" charset="-78"/>
              <a:cs typeface="Alexandria" pitchFamily="2" charset="-78"/>
            </a:endParaRPr>
          </a:p>
        </p:txBody>
      </p:sp>
      <p:pic>
        <p:nvPicPr>
          <p:cNvPr id="10" name="Graphic 21">
            <a:extLst>
              <a:ext uri="{FF2B5EF4-FFF2-40B4-BE49-F238E27FC236}">
                <a16:creationId xmlns:a16="http://schemas.microsoft.com/office/drawing/2014/main" id="{9F8319A6-2073-2016-DFF9-FF89D3450AE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spTree>
    <p:extLst>
      <p:ext uri="{BB962C8B-B14F-4D97-AF65-F5344CB8AC3E}">
        <p14:creationId xmlns:p14="http://schemas.microsoft.com/office/powerpoint/2010/main" val="2770822357"/>
      </p:ext>
    </p:extLst>
  </p:cSld>
  <p:clrMapOvr>
    <a:masterClrMapping/>
  </p:clrMapOvr>
  <p:transition spd="slow">
    <p:randomBar dir="ver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752119"/>
            <a:ext cx="11993336" cy="63423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300248" y="152799"/>
            <a:ext cx="455852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rPr>
              <a:t> نماذج الميزة التنافسية </a:t>
            </a:r>
            <a:endParaRPr kumimoji="0" lang="en-US" sz="2000" b="1" i="0" u="none" strike="noStrike" kern="1200" cap="none" spc="0" normalizeH="0" baseline="0" noProof="0" dirty="0">
              <a:ln>
                <a:noFill/>
              </a:ln>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94247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6</a:t>
            </a:r>
          </a:p>
        </p:txBody>
      </p:sp>
      <p:sp>
        <p:nvSpPr>
          <p:cNvPr id="7" name="TextBox 6">
            <a:extLst>
              <a:ext uri="{FF2B5EF4-FFF2-40B4-BE49-F238E27FC236}">
                <a16:creationId xmlns:a16="http://schemas.microsoft.com/office/drawing/2014/main" id="{2DDE7C93-5B4B-0E63-36A2-89E9FDEAF96C}"/>
              </a:ext>
            </a:extLst>
          </p:cNvPr>
          <p:cNvSpPr txBox="1"/>
          <p:nvPr/>
        </p:nvSpPr>
        <p:spPr>
          <a:xfrm>
            <a:off x="6572862" y="912568"/>
            <a:ext cx="5449255" cy="6463308"/>
          </a:xfrm>
          <a:prstGeom prst="rect">
            <a:avLst/>
          </a:prstGeom>
          <a:noFill/>
        </p:spPr>
        <p:txBody>
          <a:bodyPr wrap="square">
            <a:spAutoFit/>
          </a:bodyPr>
          <a:lstStyle/>
          <a:p>
            <a:pPr algn="just" rtl="1"/>
            <a:r>
              <a:rPr lang="ar-AE" dirty="0">
                <a:latin typeface="Alexandria" pitchFamily="2" charset="-78"/>
                <a:cs typeface="Alexandria" pitchFamily="2" charset="-78"/>
              </a:rPr>
              <a:t>       تعتبر استراتيجية الميزة التنافسية ركيزة أساسية لتحقيق التميز في عالم الأعمال، حيث تُمكّن الشركات من تطوير ثقافة تنظيمية قادرة على التكيف مع التغيرات والتحديات المستمرة. </a:t>
            </a:r>
            <a:r>
              <a:rPr lang="ar-AE" b="1" dirty="0">
                <a:latin typeface="Alexandria" pitchFamily="2" charset="-78"/>
                <a:cs typeface="Alexandria" pitchFamily="2" charset="-78"/>
              </a:rPr>
              <a:t>النموذجان الرئيسيان للميزة التنافسية</a:t>
            </a:r>
            <a:r>
              <a:rPr lang="ar-AE" dirty="0">
                <a:latin typeface="Alexandria" pitchFamily="2" charset="-78"/>
                <a:cs typeface="Alexandria" pitchFamily="2" charset="-78"/>
              </a:rPr>
              <a:t>: </a:t>
            </a:r>
            <a:r>
              <a:rPr lang="ar-AE" b="1" dirty="0">
                <a:latin typeface="Alexandria" pitchFamily="2" charset="-78"/>
                <a:cs typeface="Alexandria" pitchFamily="2" charset="-78"/>
              </a:rPr>
              <a:t>القائم على السوق والقائم على الموارد</a:t>
            </a:r>
            <a:r>
              <a:rPr lang="ar-AE" dirty="0">
                <a:latin typeface="Alexandria" pitchFamily="2" charset="-78"/>
                <a:cs typeface="Alexandria" pitchFamily="2" charset="-78"/>
              </a:rPr>
              <a:t>، يُشكلان معًا إطارًا متكاملًا يسهم في تعزيز موقف الشركة في السوق. </a:t>
            </a:r>
          </a:p>
          <a:p>
            <a:pPr algn="just" rtl="1"/>
            <a:endParaRPr lang="ar-AE" dirty="0">
              <a:latin typeface="Alexandria" pitchFamily="2" charset="-78"/>
              <a:cs typeface="Alexandria" pitchFamily="2" charset="-78"/>
            </a:endParaRPr>
          </a:p>
          <a:p>
            <a:pPr algn="just" rtl="1"/>
            <a:r>
              <a:rPr lang="ar-AE" dirty="0">
                <a:latin typeface="Alexandria" pitchFamily="2" charset="-78"/>
                <a:cs typeface="Alexandria" pitchFamily="2" charset="-78"/>
              </a:rPr>
              <a:t>يركز </a:t>
            </a:r>
            <a:r>
              <a:rPr lang="ar-AE" b="1" dirty="0">
                <a:latin typeface="Alexandria" pitchFamily="2" charset="-78"/>
                <a:cs typeface="Alexandria" pitchFamily="2" charset="-78"/>
              </a:rPr>
              <a:t>النموذج القائم على السوق </a:t>
            </a:r>
            <a:r>
              <a:rPr lang="ar-AE" dirty="0">
                <a:latin typeface="Alexandria" pitchFamily="2" charset="-78"/>
                <a:cs typeface="Alexandria" pitchFamily="2" charset="-78"/>
              </a:rPr>
              <a:t>على عناصر مثل التكلفة، التمايز، الفاعلية، وتحليل المنافسة، وتقييم المنافسين، والتهديدات والمخاطر التي تواجه عمل الشركة. </a:t>
            </a:r>
          </a:p>
          <a:p>
            <a:pPr algn="just" rtl="1"/>
            <a:endParaRPr lang="ar-AE" dirty="0">
              <a:latin typeface="Alexandria" pitchFamily="2" charset="-78"/>
              <a:cs typeface="Alexandria" pitchFamily="2" charset="-78"/>
            </a:endParaRPr>
          </a:p>
          <a:p>
            <a:pPr algn="just" rtl="1"/>
            <a:r>
              <a:rPr lang="ar-AE" dirty="0">
                <a:latin typeface="Alexandria" pitchFamily="2" charset="-78"/>
                <a:cs typeface="Alexandria" pitchFamily="2" charset="-78"/>
              </a:rPr>
              <a:t>بينما يُركز </a:t>
            </a:r>
            <a:r>
              <a:rPr lang="ar-AE" b="1" dirty="0">
                <a:latin typeface="Alexandria" pitchFamily="2" charset="-78"/>
                <a:cs typeface="Alexandria" pitchFamily="2" charset="-78"/>
              </a:rPr>
              <a:t>النموذج القائم على الموارد </a:t>
            </a:r>
            <a:r>
              <a:rPr lang="ar-AE" dirty="0">
                <a:latin typeface="Alexandria" pitchFamily="2" charset="-78"/>
                <a:cs typeface="Alexandria" pitchFamily="2" charset="-78"/>
              </a:rPr>
              <a:t>على تطوير وتنمية الموارد الداخلية للشركة، سواء كانت مادية، مالية أو بشرية. </a:t>
            </a:r>
            <a:r>
              <a:rPr lang="ar-AE" u="sng" dirty="0">
                <a:latin typeface="Alexandria" pitchFamily="2" charset="-78"/>
                <a:cs typeface="Alexandria" pitchFamily="2" charset="-78"/>
              </a:rPr>
              <a:t>إدارة الجودة الشاملة </a:t>
            </a:r>
            <a:r>
              <a:rPr lang="ar-AE" dirty="0">
                <a:latin typeface="Alexandria" pitchFamily="2" charset="-78"/>
                <a:cs typeface="Alexandria" pitchFamily="2" charset="-78"/>
              </a:rPr>
              <a:t>تُعد من العوامل الحاسمة التي تدعم الميزة التنافسية، فهي تُساعد الشركات على تحقيق مستويات عالية من التنافسية، مواجهة التحديات، وتحسين الإنتاجية، وخفض التكلفة، ودمج الأداء مع الإبداع والابتكار، مما يُمكّن الشركات من تحقيق أهدافها والحفاظ على مكانتها في السوق وضمان استمرارية أعمالها وتقدمها.</a:t>
            </a:r>
          </a:p>
        </p:txBody>
      </p:sp>
      <p:pic>
        <p:nvPicPr>
          <p:cNvPr id="9" name="Graphic 21">
            <a:extLst>
              <a:ext uri="{FF2B5EF4-FFF2-40B4-BE49-F238E27FC236}">
                <a16:creationId xmlns:a16="http://schemas.microsoft.com/office/drawing/2014/main" id="{CB409C66-4C4A-F1C8-352F-D2C60AE795D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97249"/>
            <a:ext cx="2305141" cy="1076343"/>
          </a:xfrm>
          <a:prstGeom prst="rect">
            <a:avLst/>
          </a:prstGeom>
        </p:spPr>
      </p:pic>
      <p:graphicFrame>
        <p:nvGraphicFramePr>
          <p:cNvPr id="10" name="Table 9">
            <a:extLst>
              <a:ext uri="{FF2B5EF4-FFF2-40B4-BE49-F238E27FC236}">
                <a16:creationId xmlns:a16="http://schemas.microsoft.com/office/drawing/2014/main" id="{621F9A1B-0FCD-34F5-2FD3-B43D08279874}"/>
              </a:ext>
            </a:extLst>
          </p:cNvPr>
          <p:cNvGraphicFramePr>
            <a:graphicFrameLocks noGrp="1"/>
          </p:cNvGraphicFramePr>
          <p:nvPr>
            <p:extLst>
              <p:ext uri="{D42A27DB-BD31-4B8C-83A1-F6EECF244321}">
                <p14:modId xmlns:p14="http://schemas.microsoft.com/office/powerpoint/2010/main" val="1977857431"/>
              </p:ext>
            </p:extLst>
          </p:nvPr>
        </p:nvGraphicFramePr>
        <p:xfrm>
          <a:off x="43188" y="889773"/>
          <a:ext cx="6459124" cy="6255891"/>
        </p:xfrm>
        <a:graphic>
          <a:graphicData uri="http://schemas.openxmlformats.org/drawingml/2006/table">
            <a:tbl>
              <a:tblPr rtl="1" firstRow="1" firstCol="1" bandRow="1">
                <a:tableStyleId>{BDBED569-4797-4DF1-A0F4-6AAB3CD982D8}</a:tableStyleId>
              </a:tblPr>
              <a:tblGrid>
                <a:gridCol w="1597775">
                  <a:extLst>
                    <a:ext uri="{9D8B030D-6E8A-4147-A177-3AD203B41FA5}">
                      <a16:colId xmlns:a16="http://schemas.microsoft.com/office/drawing/2014/main" val="903726948"/>
                    </a:ext>
                  </a:extLst>
                </a:gridCol>
                <a:gridCol w="2487382">
                  <a:extLst>
                    <a:ext uri="{9D8B030D-6E8A-4147-A177-3AD203B41FA5}">
                      <a16:colId xmlns:a16="http://schemas.microsoft.com/office/drawing/2014/main" val="2312116016"/>
                    </a:ext>
                  </a:extLst>
                </a:gridCol>
                <a:gridCol w="2373967">
                  <a:extLst>
                    <a:ext uri="{9D8B030D-6E8A-4147-A177-3AD203B41FA5}">
                      <a16:colId xmlns:a16="http://schemas.microsoft.com/office/drawing/2014/main" val="1189569833"/>
                    </a:ext>
                  </a:extLst>
                </a:gridCol>
              </a:tblGrid>
              <a:tr h="787476">
                <a:tc>
                  <a:txBody>
                    <a:bodyPr/>
                    <a:lstStyle/>
                    <a:p>
                      <a:pPr marL="0" marR="0" algn="ctr" rtl="1">
                        <a:lnSpc>
                          <a:spcPct val="107000"/>
                        </a:lnSpc>
                        <a:spcBef>
                          <a:spcPts val="0"/>
                        </a:spcBef>
                        <a:spcAft>
                          <a:spcPts val="800"/>
                        </a:spcAft>
                        <a:tabLst>
                          <a:tab pos="5394325" algn="l"/>
                        </a:tabLst>
                      </a:pPr>
                      <a:r>
                        <a:rPr lang="ar-SA" sz="1600" b="1" kern="100" dirty="0">
                          <a:effectLst/>
                          <a:latin typeface="Alexandria" pitchFamily="2" charset="-78"/>
                          <a:cs typeface="Alexandria" pitchFamily="2" charset="-78"/>
                        </a:rPr>
                        <a:t>الميزة التنافسية</a:t>
                      </a:r>
                      <a:endParaRPr lang="en-US" sz="1600" kern="100" dirty="0">
                        <a:effectLst/>
                        <a:latin typeface="Alexandria" pitchFamily="2" charset="-78"/>
                        <a:ea typeface="Calibri" panose="020F0502020204030204" pitchFamily="34" charset="0"/>
                        <a:cs typeface="Alexandria" pitchFamily="2" charset="-78"/>
                      </a:endParaRPr>
                    </a:p>
                  </a:txBody>
                  <a:tcPr marL="111122" marR="111122" marT="125012" marB="125012" anchor="ctr"/>
                </a:tc>
                <a:tc>
                  <a:txBody>
                    <a:bodyPr/>
                    <a:lstStyle/>
                    <a:p>
                      <a:pPr marL="0" marR="0" algn="r" rtl="1">
                        <a:lnSpc>
                          <a:spcPct val="107000"/>
                        </a:lnSpc>
                        <a:spcBef>
                          <a:spcPts val="0"/>
                        </a:spcBef>
                        <a:spcAft>
                          <a:spcPts val="800"/>
                        </a:spcAft>
                        <a:tabLst>
                          <a:tab pos="5394325" algn="l"/>
                        </a:tabLst>
                      </a:pPr>
                      <a:r>
                        <a:rPr lang="ar-SA" sz="1600" b="1" kern="100" dirty="0">
                          <a:effectLst/>
                          <a:latin typeface="Alexandria" pitchFamily="2" charset="-78"/>
                          <a:cs typeface="Alexandria" pitchFamily="2" charset="-78"/>
                        </a:rPr>
                        <a:t>القائمة على السوق</a:t>
                      </a:r>
                      <a:endParaRPr lang="en-US" sz="1600" kern="100" dirty="0">
                        <a:effectLst/>
                        <a:latin typeface="Alexandria" pitchFamily="2" charset="-78"/>
                        <a:ea typeface="Calibri" panose="020F0502020204030204" pitchFamily="34" charset="0"/>
                        <a:cs typeface="Alexandria" pitchFamily="2" charset="-78"/>
                      </a:endParaRPr>
                    </a:p>
                  </a:txBody>
                  <a:tcPr marL="111122" marR="111122" marT="125012" marB="125012" anchor="ctr"/>
                </a:tc>
                <a:tc>
                  <a:txBody>
                    <a:bodyPr/>
                    <a:lstStyle/>
                    <a:p>
                      <a:pPr marL="0" marR="0" algn="r" rtl="1">
                        <a:lnSpc>
                          <a:spcPct val="107000"/>
                        </a:lnSpc>
                        <a:spcBef>
                          <a:spcPts val="0"/>
                        </a:spcBef>
                        <a:spcAft>
                          <a:spcPts val="800"/>
                        </a:spcAft>
                        <a:tabLst>
                          <a:tab pos="5394325" algn="l"/>
                        </a:tabLst>
                      </a:pPr>
                      <a:r>
                        <a:rPr lang="ar-SA" sz="1600" b="1" kern="100" dirty="0">
                          <a:effectLst/>
                          <a:latin typeface="Alexandria" pitchFamily="2" charset="-78"/>
                          <a:cs typeface="Alexandria" pitchFamily="2" charset="-78"/>
                        </a:rPr>
                        <a:t>القائمة على الموارد</a:t>
                      </a:r>
                      <a:endParaRPr lang="en-US" sz="1600" kern="100" dirty="0">
                        <a:effectLst/>
                        <a:latin typeface="Alexandria" pitchFamily="2" charset="-78"/>
                        <a:ea typeface="Calibri" panose="020F0502020204030204" pitchFamily="34" charset="0"/>
                        <a:cs typeface="Alexandria" pitchFamily="2" charset="-78"/>
                      </a:endParaRPr>
                    </a:p>
                  </a:txBody>
                  <a:tcPr marL="111122" marR="111122" marT="125012" marB="125012" anchor="ctr"/>
                </a:tc>
                <a:extLst>
                  <a:ext uri="{0D108BD9-81ED-4DB2-BD59-A6C34878D82A}">
                    <a16:rowId xmlns:a16="http://schemas.microsoft.com/office/drawing/2014/main" val="1076088746"/>
                  </a:ext>
                </a:extLst>
              </a:tr>
              <a:tr h="1569300">
                <a:tc>
                  <a:txBody>
                    <a:bodyPr/>
                    <a:lstStyle/>
                    <a:p>
                      <a:pPr marL="0" marR="0" algn="r" rtl="1">
                        <a:lnSpc>
                          <a:spcPct val="107000"/>
                        </a:lnSpc>
                        <a:spcBef>
                          <a:spcPts val="0"/>
                        </a:spcBef>
                        <a:spcAft>
                          <a:spcPts val="800"/>
                        </a:spcAft>
                        <a:tabLst>
                          <a:tab pos="5394325" algn="l"/>
                        </a:tabLst>
                      </a:pPr>
                      <a:r>
                        <a:rPr lang="ar-SA" sz="1600" b="1" kern="100" dirty="0">
                          <a:effectLst/>
                          <a:latin typeface="Alexandria" pitchFamily="2" charset="-78"/>
                          <a:cs typeface="Alexandria" pitchFamily="2" charset="-78"/>
                        </a:rPr>
                        <a:t>التعريف</a:t>
                      </a:r>
                      <a:endParaRPr lang="en-US" sz="1600" kern="100" dirty="0">
                        <a:effectLst/>
                        <a:latin typeface="Alexandria" pitchFamily="2" charset="-78"/>
                        <a:ea typeface="Calibri" panose="020F0502020204030204" pitchFamily="34" charset="0"/>
                        <a:cs typeface="Alexandria" pitchFamily="2" charset="-78"/>
                      </a:endParaRPr>
                    </a:p>
                  </a:txBody>
                  <a:tcPr marL="111122" marR="111122" marT="111122" marB="111122" anchor="ctr"/>
                </a:tc>
                <a:tc>
                  <a:txBody>
                    <a:bodyPr/>
                    <a:lstStyle/>
                    <a:p>
                      <a:pPr marL="0" marR="0" algn="r" rtl="1">
                        <a:lnSpc>
                          <a:spcPct val="107000"/>
                        </a:lnSpc>
                        <a:spcBef>
                          <a:spcPts val="0"/>
                        </a:spcBef>
                        <a:spcAft>
                          <a:spcPts val="800"/>
                        </a:spcAft>
                        <a:tabLst>
                          <a:tab pos="5394325" algn="l"/>
                        </a:tabLst>
                      </a:pPr>
                      <a:r>
                        <a:rPr lang="ar-SA" sz="1600" kern="100" dirty="0">
                          <a:effectLst/>
                          <a:latin typeface="Alexandria" pitchFamily="2" charset="-78"/>
                          <a:cs typeface="Alexandria" pitchFamily="2" charset="-78"/>
                        </a:rPr>
                        <a:t>تعتمد على تحليل السوق والمنافسين لتحديد الفرص والتهديدات</a:t>
                      </a:r>
                      <a:r>
                        <a:rPr lang="en-US" sz="1600" kern="100" dirty="0">
                          <a:effectLst/>
                          <a:latin typeface="Alexandria" pitchFamily="2" charset="-78"/>
                          <a:cs typeface="Alexandria" pitchFamily="2" charset="-78"/>
                        </a:rPr>
                        <a:t>.</a:t>
                      </a:r>
                      <a:r>
                        <a:rPr lang="ar-JO" sz="1600" kern="100" dirty="0">
                          <a:effectLst/>
                          <a:latin typeface="Alexandria" pitchFamily="2" charset="-78"/>
                          <a:cs typeface="Alexandria" pitchFamily="2" charset="-78"/>
                        </a:rPr>
                        <a:t> والتفوق على المنافسين في السوق.</a:t>
                      </a:r>
                      <a:endParaRPr lang="en-US" sz="1600" kern="100" dirty="0">
                        <a:effectLst/>
                        <a:latin typeface="Alexandria" pitchFamily="2" charset="-78"/>
                        <a:ea typeface="Calibri" panose="020F0502020204030204" pitchFamily="34" charset="0"/>
                        <a:cs typeface="Alexandria" pitchFamily="2" charset="-78"/>
                      </a:endParaRPr>
                    </a:p>
                  </a:txBody>
                  <a:tcPr marL="111122" marR="111122" marT="111122" marB="111122" anchor="ctr"/>
                </a:tc>
                <a:tc>
                  <a:txBody>
                    <a:bodyPr/>
                    <a:lstStyle/>
                    <a:p>
                      <a:pPr marL="0" marR="0" algn="r" rtl="1">
                        <a:lnSpc>
                          <a:spcPct val="107000"/>
                        </a:lnSpc>
                        <a:spcBef>
                          <a:spcPts val="0"/>
                        </a:spcBef>
                        <a:spcAft>
                          <a:spcPts val="800"/>
                        </a:spcAft>
                        <a:tabLst>
                          <a:tab pos="5394325" algn="l"/>
                        </a:tabLst>
                      </a:pPr>
                      <a:r>
                        <a:rPr lang="ar-SA" sz="1600" kern="100">
                          <a:effectLst/>
                          <a:latin typeface="Alexandria" pitchFamily="2" charset="-78"/>
                          <a:cs typeface="Alexandria" pitchFamily="2" charset="-78"/>
                        </a:rPr>
                        <a:t>تعتمد على استغلال الموارد الداخلية الفريدة للشركة لتحقيق ميزة تنافسية</a:t>
                      </a:r>
                      <a:r>
                        <a:rPr lang="en-US" sz="1600" kern="100">
                          <a:effectLst/>
                          <a:latin typeface="Alexandria" pitchFamily="2" charset="-78"/>
                          <a:cs typeface="Alexandria" pitchFamily="2" charset="-78"/>
                        </a:rPr>
                        <a:t>.</a:t>
                      </a:r>
                      <a:endParaRPr lang="en-US" sz="1600" kern="100">
                        <a:effectLst/>
                        <a:latin typeface="Alexandria" pitchFamily="2" charset="-78"/>
                        <a:ea typeface="Calibri" panose="020F0502020204030204" pitchFamily="34" charset="0"/>
                        <a:cs typeface="Alexandria" pitchFamily="2" charset="-78"/>
                      </a:endParaRPr>
                    </a:p>
                  </a:txBody>
                  <a:tcPr marL="111122" marR="111122" marT="111122" marB="111122" anchor="ctr"/>
                </a:tc>
                <a:extLst>
                  <a:ext uri="{0D108BD9-81ED-4DB2-BD59-A6C34878D82A}">
                    <a16:rowId xmlns:a16="http://schemas.microsoft.com/office/drawing/2014/main" val="1116281077"/>
                  </a:ext>
                </a:extLst>
              </a:tr>
              <a:tr h="1299705">
                <a:tc>
                  <a:txBody>
                    <a:bodyPr/>
                    <a:lstStyle/>
                    <a:p>
                      <a:pPr marL="0" marR="0" algn="r" rtl="1">
                        <a:lnSpc>
                          <a:spcPct val="107000"/>
                        </a:lnSpc>
                        <a:spcBef>
                          <a:spcPts val="0"/>
                        </a:spcBef>
                        <a:spcAft>
                          <a:spcPts val="800"/>
                        </a:spcAft>
                        <a:tabLst>
                          <a:tab pos="5394325" algn="l"/>
                        </a:tabLst>
                      </a:pPr>
                      <a:r>
                        <a:rPr lang="ar-SA" sz="1600" b="1" kern="100" dirty="0">
                          <a:effectLst/>
                          <a:latin typeface="Alexandria" pitchFamily="2" charset="-78"/>
                          <a:cs typeface="Alexandria" pitchFamily="2" charset="-78"/>
                        </a:rPr>
                        <a:t>التركيز</a:t>
                      </a:r>
                      <a:endParaRPr lang="en-US" sz="1600" kern="100" dirty="0">
                        <a:effectLst/>
                        <a:latin typeface="Alexandria" pitchFamily="2" charset="-78"/>
                        <a:ea typeface="Calibri" panose="020F0502020204030204" pitchFamily="34" charset="0"/>
                        <a:cs typeface="Alexandria" pitchFamily="2" charset="-78"/>
                      </a:endParaRPr>
                    </a:p>
                  </a:txBody>
                  <a:tcPr marL="111122" marR="111122" marT="111122" marB="111122" anchor="ctr"/>
                </a:tc>
                <a:tc>
                  <a:txBody>
                    <a:bodyPr/>
                    <a:lstStyle/>
                    <a:p>
                      <a:pPr marL="0" marR="0" algn="r" rtl="1">
                        <a:lnSpc>
                          <a:spcPct val="107000"/>
                        </a:lnSpc>
                        <a:spcBef>
                          <a:spcPts val="0"/>
                        </a:spcBef>
                        <a:spcAft>
                          <a:spcPts val="800"/>
                        </a:spcAft>
                        <a:tabLst>
                          <a:tab pos="5394325" algn="l"/>
                        </a:tabLst>
                      </a:pPr>
                      <a:r>
                        <a:rPr lang="ar-SA" sz="1600" kern="100" dirty="0">
                          <a:effectLst/>
                          <a:latin typeface="Alexandria" pitchFamily="2" charset="-78"/>
                          <a:cs typeface="Alexandria" pitchFamily="2" charset="-78"/>
                        </a:rPr>
                        <a:t>تركز على العوامل الخارجية مثل المنافسين، العملاء، والاتجاهات السوقية</a:t>
                      </a:r>
                      <a:r>
                        <a:rPr lang="en-US" sz="1600" kern="100" dirty="0">
                          <a:effectLst/>
                          <a:latin typeface="Alexandria" pitchFamily="2" charset="-78"/>
                          <a:cs typeface="Alexandria" pitchFamily="2" charset="-78"/>
                        </a:rPr>
                        <a:t>.</a:t>
                      </a:r>
                      <a:endParaRPr lang="en-US" sz="1600" kern="100" dirty="0">
                        <a:effectLst/>
                        <a:latin typeface="Alexandria" pitchFamily="2" charset="-78"/>
                        <a:ea typeface="Calibri" panose="020F0502020204030204" pitchFamily="34" charset="0"/>
                        <a:cs typeface="Alexandria" pitchFamily="2" charset="-78"/>
                      </a:endParaRPr>
                    </a:p>
                  </a:txBody>
                  <a:tcPr marL="111122" marR="111122" marT="111122" marB="111122" anchor="ctr"/>
                </a:tc>
                <a:tc>
                  <a:txBody>
                    <a:bodyPr/>
                    <a:lstStyle/>
                    <a:p>
                      <a:pPr marL="0" marR="0" algn="r" rtl="1">
                        <a:lnSpc>
                          <a:spcPct val="107000"/>
                        </a:lnSpc>
                        <a:spcBef>
                          <a:spcPts val="0"/>
                        </a:spcBef>
                        <a:spcAft>
                          <a:spcPts val="800"/>
                        </a:spcAft>
                        <a:tabLst>
                          <a:tab pos="5394325" algn="l"/>
                        </a:tabLst>
                      </a:pPr>
                      <a:r>
                        <a:rPr lang="ar-SA" sz="1600" kern="100" dirty="0">
                          <a:effectLst/>
                          <a:latin typeface="Alexandria" pitchFamily="2" charset="-78"/>
                          <a:cs typeface="Alexandria" pitchFamily="2" charset="-78"/>
                        </a:rPr>
                        <a:t>تركز على العوامل الداخلية مثل الموارد البشرية، التكنولوجيا، والقدرات التنظيمية</a:t>
                      </a:r>
                      <a:r>
                        <a:rPr lang="en-US" sz="1600" kern="100" dirty="0">
                          <a:effectLst/>
                          <a:latin typeface="Alexandria" pitchFamily="2" charset="-78"/>
                          <a:cs typeface="Alexandria" pitchFamily="2" charset="-78"/>
                        </a:rPr>
                        <a:t>.</a:t>
                      </a:r>
                      <a:endParaRPr lang="en-US" sz="1600" kern="100" dirty="0">
                        <a:effectLst/>
                        <a:latin typeface="Alexandria" pitchFamily="2" charset="-78"/>
                        <a:ea typeface="Calibri" panose="020F0502020204030204" pitchFamily="34" charset="0"/>
                        <a:cs typeface="Alexandria" pitchFamily="2" charset="-78"/>
                      </a:endParaRPr>
                    </a:p>
                  </a:txBody>
                  <a:tcPr marL="111122" marR="111122" marT="111122" marB="111122" anchor="ctr"/>
                </a:tc>
                <a:extLst>
                  <a:ext uri="{0D108BD9-81ED-4DB2-BD59-A6C34878D82A}">
                    <a16:rowId xmlns:a16="http://schemas.microsoft.com/office/drawing/2014/main" val="48617015"/>
                  </a:ext>
                </a:extLst>
              </a:tr>
              <a:tr h="1299705">
                <a:tc>
                  <a:txBody>
                    <a:bodyPr/>
                    <a:lstStyle/>
                    <a:p>
                      <a:pPr marL="0" marR="0" algn="r" rtl="1">
                        <a:lnSpc>
                          <a:spcPct val="107000"/>
                        </a:lnSpc>
                        <a:spcBef>
                          <a:spcPts val="0"/>
                        </a:spcBef>
                        <a:spcAft>
                          <a:spcPts val="800"/>
                        </a:spcAft>
                        <a:tabLst>
                          <a:tab pos="5394325" algn="l"/>
                        </a:tabLst>
                      </a:pPr>
                      <a:r>
                        <a:rPr lang="ar-SA" sz="1600" b="1" kern="100">
                          <a:effectLst/>
                          <a:latin typeface="Alexandria" pitchFamily="2" charset="-78"/>
                          <a:cs typeface="Alexandria" pitchFamily="2" charset="-78"/>
                        </a:rPr>
                        <a:t>الاستراتيجية</a:t>
                      </a:r>
                      <a:endParaRPr lang="en-US" sz="1600" kern="100">
                        <a:effectLst/>
                        <a:latin typeface="Alexandria" pitchFamily="2" charset="-78"/>
                        <a:ea typeface="Calibri" panose="020F0502020204030204" pitchFamily="34" charset="0"/>
                        <a:cs typeface="Alexandria" pitchFamily="2" charset="-78"/>
                      </a:endParaRPr>
                    </a:p>
                  </a:txBody>
                  <a:tcPr marL="111122" marR="111122" marT="111122" marB="111122" anchor="ctr"/>
                </a:tc>
                <a:tc>
                  <a:txBody>
                    <a:bodyPr/>
                    <a:lstStyle/>
                    <a:p>
                      <a:pPr marL="0" marR="0" algn="r" rtl="1">
                        <a:lnSpc>
                          <a:spcPct val="107000"/>
                        </a:lnSpc>
                        <a:spcBef>
                          <a:spcPts val="0"/>
                        </a:spcBef>
                        <a:spcAft>
                          <a:spcPts val="800"/>
                        </a:spcAft>
                        <a:tabLst>
                          <a:tab pos="5394325" algn="l"/>
                        </a:tabLst>
                      </a:pPr>
                      <a:r>
                        <a:rPr lang="ar-SA" sz="1600" kern="100" dirty="0">
                          <a:effectLst/>
                          <a:latin typeface="Alexandria" pitchFamily="2" charset="-78"/>
                          <a:cs typeface="Alexandria" pitchFamily="2" charset="-78"/>
                        </a:rPr>
                        <a:t>تطوير استراتيجيات تنافسية بناءً على تحليل السوق والمنافسين</a:t>
                      </a:r>
                      <a:r>
                        <a:rPr lang="en-US" sz="1600" kern="100" dirty="0">
                          <a:effectLst/>
                          <a:latin typeface="Alexandria" pitchFamily="2" charset="-78"/>
                          <a:cs typeface="Alexandria" pitchFamily="2" charset="-78"/>
                        </a:rPr>
                        <a:t>.</a:t>
                      </a:r>
                      <a:endParaRPr lang="en-US" sz="1600" kern="100" dirty="0">
                        <a:effectLst/>
                        <a:latin typeface="Alexandria" pitchFamily="2" charset="-78"/>
                        <a:ea typeface="Calibri" panose="020F0502020204030204" pitchFamily="34" charset="0"/>
                        <a:cs typeface="Alexandria" pitchFamily="2" charset="-78"/>
                      </a:endParaRPr>
                    </a:p>
                  </a:txBody>
                  <a:tcPr marL="111122" marR="111122" marT="111122" marB="111122" anchor="ctr"/>
                </a:tc>
                <a:tc>
                  <a:txBody>
                    <a:bodyPr/>
                    <a:lstStyle/>
                    <a:p>
                      <a:pPr marL="0" marR="0" algn="r" rtl="1">
                        <a:lnSpc>
                          <a:spcPct val="107000"/>
                        </a:lnSpc>
                        <a:spcBef>
                          <a:spcPts val="0"/>
                        </a:spcBef>
                        <a:spcAft>
                          <a:spcPts val="800"/>
                        </a:spcAft>
                        <a:tabLst>
                          <a:tab pos="5394325" algn="l"/>
                        </a:tabLst>
                      </a:pPr>
                      <a:r>
                        <a:rPr lang="ar-SA" sz="1600" kern="100" dirty="0">
                          <a:effectLst/>
                          <a:latin typeface="Alexandria" pitchFamily="2" charset="-78"/>
                          <a:cs typeface="Alexandria" pitchFamily="2" charset="-78"/>
                        </a:rPr>
                        <a:t>تطوير استراتيجيات تعتمد على استغلال الموارد الفريدة والمتاحة داخل الشركة</a:t>
                      </a:r>
                      <a:r>
                        <a:rPr lang="en-US" sz="1600" kern="100" dirty="0">
                          <a:effectLst/>
                          <a:latin typeface="Alexandria" pitchFamily="2" charset="-78"/>
                          <a:cs typeface="Alexandria" pitchFamily="2" charset="-78"/>
                        </a:rPr>
                        <a:t>.</a:t>
                      </a:r>
                      <a:endParaRPr lang="en-US" sz="1600" kern="100" dirty="0">
                        <a:effectLst/>
                        <a:latin typeface="Alexandria" pitchFamily="2" charset="-78"/>
                        <a:ea typeface="Calibri" panose="020F0502020204030204" pitchFamily="34" charset="0"/>
                        <a:cs typeface="Alexandria" pitchFamily="2" charset="-78"/>
                      </a:endParaRPr>
                    </a:p>
                  </a:txBody>
                  <a:tcPr marL="111122" marR="111122" marT="111122" marB="111122" anchor="ctr"/>
                </a:tc>
                <a:extLst>
                  <a:ext uri="{0D108BD9-81ED-4DB2-BD59-A6C34878D82A}">
                    <a16:rowId xmlns:a16="http://schemas.microsoft.com/office/drawing/2014/main" val="500091569"/>
                  </a:ext>
                </a:extLst>
              </a:tr>
              <a:tr h="1299705">
                <a:tc>
                  <a:txBody>
                    <a:bodyPr/>
                    <a:lstStyle/>
                    <a:p>
                      <a:pPr marL="0" marR="0" algn="r" rtl="1">
                        <a:lnSpc>
                          <a:spcPct val="107000"/>
                        </a:lnSpc>
                        <a:spcBef>
                          <a:spcPts val="0"/>
                        </a:spcBef>
                        <a:spcAft>
                          <a:spcPts val="800"/>
                        </a:spcAft>
                        <a:tabLst>
                          <a:tab pos="5394325" algn="l"/>
                        </a:tabLst>
                      </a:pPr>
                      <a:r>
                        <a:rPr lang="ar-SA" sz="1600" b="1" kern="100">
                          <a:effectLst/>
                          <a:latin typeface="Alexandria" pitchFamily="2" charset="-78"/>
                          <a:cs typeface="Alexandria" pitchFamily="2" charset="-78"/>
                        </a:rPr>
                        <a:t>الأمثلة</a:t>
                      </a:r>
                      <a:endParaRPr lang="en-US" sz="1600" kern="100">
                        <a:effectLst/>
                        <a:latin typeface="Alexandria" pitchFamily="2" charset="-78"/>
                        <a:ea typeface="Calibri" panose="020F0502020204030204" pitchFamily="34" charset="0"/>
                        <a:cs typeface="Alexandria" pitchFamily="2" charset="-78"/>
                      </a:endParaRPr>
                    </a:p>
                  </a:txBody>
                  <a:tcPr marL="111122" marR="111122" marT="111122" marB="111122" anchor="ctr"/>
                </a:tc>
                <a:tc>
                  <a:txBody>
                    <a:bodyPr/>
                    <a:lstStyle/>
                    <a:p>
                      <a:pPr marL="0" marR="0" algn="r" rtl="1">
                        <a:lnSpc>
                          <a:spcPct val="107000"/>
                        </a:lnSpc>
                        <a:spcBef>
                          <a:spcPts val="0"/>
                        </a:spcBef>
                        <a:spcAft>
                          <a:spcPts val="800"/>
                        </a:spcAft>
                        <a:tabLst>
                          <a:tab pos="5394325" algn="l"/>
                        </a:tabLst>
                      </a:pPr>
                      <a:r>
                        <a:rPr lang="ar-SA" sz="1600" kern="100" dirty="0">
                          <a:effectLst/>
                          <a:latin typeface="Alexandria" pitchFamily="2" charset="-78"/>
                          <a:cs typeface="Alexandria" pitchFamily="2" charset="-78"/>
                        </a:rPr>
                        <a:t>استراتيجيات التسعير، الترويج، وتوزيع المنتجات بناءً على تحليل السوق</a:t>
                      </a:r>
                      <a:r>
                        <a:rPr lang="en-US" sz="1600" kern="100" dirty="0">
                          <a:effectLst/>
                          <a:latin typeface="Alexandria" pitchFamily="2" charset="-78"/>
                          <a:cs typeface="Alexandria" pitchFamily="2" charset="-78"/>
                        </a:rPr>
                        <a:t>.</a:t>
                      </a:r>
                      <a:endParaRPr lang="en-US" sz="1600" kern="100" dirty="0">
                        <a:effectLst/>
                        <a:latin typeface="Alexandria" pitchFamily="2" charset="-78"/>
                        <a:ea typeface="Calibri" panose="020F0502020204030204" pitchFamily="34" charset="0"/>
                        <a:cs typeface="Alexandria" pitchFamily="2" charset="-78"/>
                      </a:endParaRPr>
                    </a:p>
                  </a:txBody>
                  <a:tcPr marL="111122" marR="111122" marT="111122" marB="111122" anchor="ctr"/>
                </a:tc>
                <a:tc>
                  <a:txBody>
                    <a:bodyPr/>
                    <a:lstStyle/>
                    <a:p>
                      <a:pPr marL="0" marR="0" algn="r" rtl="1">
                        <a:lnSpc>
                          <a:spcPct val="107000"/>
                        </a:lnSpc>
                        <a:spcBef>
                          <a:spcPts val="0"/>
                        </a:spcBef>
                        <a:spcAft>
                          <a:spcPts val="800"/>
                        </a:spcAft>
                        <a:tabLst>
                          <a:tab pos="5394325" algn="l"/>
                        </a:tabLst>
                      </a:pPr>
                      <a:r>
                        <a:rPr lang="ar-SA" sz="1600" kern="100" dirty="0">
                          <a:effectLst/>
                          <a:latin typeface="Alexandria" pitchFamily="2" charset="-78"/>
                          <a:cs typeface="Alexandria" pitchFamily="2" charset="-78"/>
                        </a:rPr>
                        <a:t>استغلال براءات الاختراع، العلامات التجارية، والمهارات الفريدة للموظفين</a:t>
                      </a:r>
                      <a:r>
                        <a:rPr lang="en-US" sz="1600" kern="100" dirty="0">
                          <a:effectLst/>
                          <a:latin typeface="Alexandria" pitchFamily="2" charset="-78"/>
                          <a:cs typeface="Alexandria" pitchFamily="2" charset="-78"/>
                        </a:rPr>
                        <a:t>.</a:t>
                      </a:r>
                      <a:endParaRPr lang="en-US" sz="1600" kern="100" dirty="0">
                        <a:effectLst/>
                        <a:latin typeface="Alexandria" pitchFamily="2" charset="-78"/>
                        <a:ea typeface="Calibri" panose="020F0502020204030204" pitchFamily="34" charset="0"/>
                        <a:cs typeface="Alexandria" pitchFamily="2" charset="-78"/>
                      </a:endParaRPr>
                    </a:p>
                  </a:txBody>
                  <a:tcPr marL="111122" marR="111122" marT="111122" marB="111122" anchor="ctr"/>
                </a:tc>
                <a:extLst>
                  <a:ext uri="{0D108BD9-81ED-4DB2-BD59-A6C34878D82A}">
                    <a16:rowId xmlns:a16="http://schemas.microsoft.com/office/drawing/2014/main" val="3778943816"/>
                  </a:ext>
                </a:extLst>
              </a:tr>
            </a:tbl>
          </a:graphicData>
        </a:graphic>
      </p:graphicFrame>
    </p:spTree>
    <p:extLst>
      <p:ext uri="{BB962C8B-B14F-4D97-AF65-F5344CB8AC3E}">
        <p14:creationId xmlns:p14="http://schemas.microsoft.com/office/powerpoint/2010/main" val="671348577"/>
      </p:ext>
    </p:extLst>
  </p:cSld>
  <p:clrMapOvr>
    <a:masterClrMapping/>
  </p:clrMapOvr>
  <p:transition spd="slow">
    <p:randomBar dir="ver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1" y="912569"/>
            <a:ext cx="11993336" cy="5933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911366" y="152799"/>
            <a:ext cx="4947410"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rPr>
              <a:t>خصائص الميزة التنافسية</a:t>
            </a:r>
            <a:endParaRPr kumimoji="0" lang="en-US" sz="2000" b="1" i="0" u="none" strike="noStrike" kern="1200" cap="none" spc="0" normalizeH="0" baseline="0" noProof="0" dirty="0">
              <a:ln>
                <a:noFill/>
              </a:ln>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2" y="167343"/>
            <a:ext cx="94247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6</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rPr>
              <a:t>www.midocean.ae</a:t>
            </a:r>
          </a:p>
        </p:txBody>
      </p:sp>
      <p:sp>
        <p:nvSpPr>
          <p:cNvPr id="7" name="TextBox 6">
            <a:extLst>
              <a:ext uri="{FF2B5EF4-FFF2-40B4-BE49-F238E27FC236}">
                <a16:creationId xmlns:a16="http://schemas.microsoft.com/office/drawing/2014/main" id="{76161998-645F-EFA3-7C04-08B4E37F39E5}"/>
              </a:ext>
            </a:extLst>
          </p:cNvPr>
          <p:cNvSpPr txBox="1"/>
          <p:nvPr/>
        </p:nvSpPr>
        <p:spPr>
          <a:xfrm>
            <a:off x="2270233" y="1060376"/>
            <a:ext cx="9822433" cy="5713808"/>
          </a:xfrm>
          <a:prstGeom prst="rect">
            <a:avLst/>
          </a:prstGeom>
          <a:noFill/>
        </p:spPr>
        <p:txBody>
          <a:bodyPr wrap="square">
            <a:spAutoFit/>
          </a:bodyPr>
          <a:lstStyle/>
          <a:p>
            <a:pPr algn="just" rtl="1"/>
            <a:r>
              <a:rPr lang="ar-AE" sz="1600" b="1" dirty="0">
                <a:latin typeface="Alexandria" pitchFamily="2" charset="-78"/>
                <a:cs typeface="Alexandria" pitchFamily="2" charset="-78"/>
              </a:rPr>
              <a:t>من </a:t>
            </a:r>
            <a:r>
              <a:rPr lang="ar-JO" sz="1600" b="1" dirty="0">
                <a:latin typeface="Alexandria" pitchFamily="2" charset="-78"/>
                <a:cs typeface="Alexandria" pitchFamily="2" charset="-78"/>
              </a:rPr>
              <a:t>خصائص الميزة التنافسية</a:t>
            </a:r>
            <a:r>
              <a:rPr lang="ar-JO" sz="1600" dirty="0">
                <a:latin typeface="Alexandria" pitchFamily="2" charset="-78"/>
                <a:cs typeface="Alexandria" pitchFamily="2" charset="-78"/>
              </a:rPr>
              <a:t> أن</a:t>
            </a:r>
            <a:r>
              <a:rPr lang="ar-AE" sz="1600" dirty="0">
                <a:latin typeface="Alexandria" pitchFamily="2" charset="-78"/>
                <a:cs typeface="Alexandria" pitchFamily="2" charset="-78"/>
              </a:rPr>
              <a:t>ها</a:t>
            </a:r>
            <a:r>
              <a:rPr lang="ar-JO" sz="1600" dirty="0">
                <a:latin typeface="Alexandria" pitchFamily="2" charset="-78"/>
                <a:cs typeface="Alexandria" pitchFamily="2" charset="-78"/>
              </a:rPr>
              <a:t> مستمرة ومستدامة بمعنى أن تحقق </a:t>
            </a:r>
            <a:r>
              <a:rPr lang="ar-AE" sz="1600" dirty="0">
                <a:latin typeface="Alexandria" pitchFamily="2" charset="-78"/>
                <a:cs typeface="Alexandria" pitchFamily="2" charset="-78"/>
              </a:rPr>
              <a:t>ل</a:t>
            </a:r>
            <a:r>
              <a:rPr lang="ar-JO" sz="1600" dirty="0">
                <a:latin typeface="Alexandria" pitchFamily="2" charset="-78"/>
                <a:cs typeface="Alexandria" pitchFamily="2" charset="-78"/>
              </a:rPr>
              <a:t>لمؤسسة السبق على المدى الطويل وليس المدى القصير فقط.</a:t>
            </a:r>
            <a:r>
              <a:rPr lang="ar-AE" sz="1600" dirty="0">
                <a:latin typeface="Alexandria" pitchFamily="2" charset="-78"/>
                <a:cs typeface="Alexandria" pitchFamily="2" charset="-78"/>
              </a:rPr>
              <a:t> كما انها </a:t>
            </a:r>
            <a:r>
              <a:rPr lang="ar-JO" sz="1600" dirty="0">
                <a:latin typeface="Alexandria" pitchFamily="2" charset="-78"/>
                <a:cs typeface="Alexandria" pitchFamily="2" charset="-78"/>
              </a:rPr>
              <a:t>متجددة </a:t>
            </a:r>
            <a:r>
              <a:rPr lang="ar-AE" sz="1600" dirty="0">
                <a:latin typeface="Alexandria" pitchFamily="2" charset="-78"/>
                <a:cs typeface="Alexandria" pitchFamily="2" charset="-78"/>
              </a:rPr>
              <a:t>ومرنة </a:t>
            </a:r>
            <a:r>
              <a:rPr lang="ar-JO" sz="1600" dirty="0">
                <a:latin typeface="Alexandria" pitchFamily="2" charset="-78"/>
                <a:cs typeface="Alexandria" pitchFamily="2" charset="-78"/>
              </a:rPr>
              <a:t>وفق معطيات البيئة الخارجية من جهة  قدرات وموارد المؤسسة الداخلية من جهة أخرى.</a:t>
            </a:r>
            <a:r>
              <a:rPr lang="ar-AE" sz="1600" dirty="0">
                <a:latin typeface="Alexandria" pitchFamily="2" charset="-78"/>
                <a:cs typeface="Alexandria" pitchFamily="2" charset="-78"/>
              </a:rPr>
              <a:t> </a:t>
            </a:r>
            <a:r>
              <a:rPr lang="ar-JO" sz="1600" dirty="0">
                <a:latin typeface="Alexandria" pitchFamily="2" charset="-78"/>
                <a:cs typeface="Alexandria" pitchFamily="2" charset="-78"/>
              </a:rPr>
              <a:t>بمعنى يمكن إحلال ميزات تنافسية بأخرى بسهولة ويسر وفق اعتبارات التغيرات الحاصلة في البيئ</a:t>
            </a:r>
            <a:r>
              <a:rPr lang="ar-AE" sz="1600" dirty="0">
                <a:latin typeface="Alexandria" pitchFamily="2" charset="-78"/>
                <a:cs typeface="Alexandria" pitchFamily="2" charset="-78"/>
              </a:rPr>
              <a:t>تين</a:t>
            </a:r>
            <a:r>
              <a:rPr lang="ar-JO" sz="1600" dirty="0">
                <a:latin typeface="Alexandria" pitchFamily="2" charset="-78"/>
                <a:cs typeface="Alexandria" pitchFamily="2" charset="-78"/>
              </a:rPr>
              <a:t> </a:t>
            </a:r>
            <a:r>
              <a:rPr lang="ar-AE" sz="1600" dirty="0">
                <a:latin typeface="Alexandria" pitchFamily="2" charset="-78"/>
                <a:cs typeface="Alexandria" pitchFamily="2" charset="-78"/>
              </a:rPr>
              <a:t>. ومن خصائصها أنها </a:t>
            </a:r>
            <a:r>
              <a:rPr lang="ar-JO" sz="1600" dirty="0">
                <a:latin typeface="Alexandria" pitchFamily="2" charset="-78"/>
                <a:cs typeface="Alexandria" pitchFamily="2" charset="-78"/>
              </a:rPr>
              <a:t>تحقق قيمة</a:t>
            </a:r>
            <a:r>
              <a:rPr lang="ar-AE" sz="1600" dirty="0">
                <a:latin typeface="Alexandria" pitchFamily="2" charset="-78"/>
                <a:cs typeface="Alexandria" pitchFamily="2" charset="-78"/>
              </a:rPr>
              <a:t> وأفضلية</a:t>
            </a:r>
            <a:r>
              <a:rPr lang="ar-JO" sz="1600" dirty="0">
                <a:latin typeface="Alexandria" pitchFamily="2" charset="-78"/>
                <a:cs typeface="Alexandria" pitchFamily="2" charset="-78"/>
              </a:rPr>
              <a:t> ل</a:t>
            </a:r>
            <a:r>
              <a:rPr lang="ar-AE" sz="1600" dirty="0">
                <a:latin typeface="Alexandria" pitchFamily="2" charset="-78"/>
                <a:cs typeface="Alexandria" pitchFamily="2" charset="-78"/>
              </a:rPr>
              <a:t>لمؤسسة لأنها </a:t>
            </a:r>
            <a:r>
              <a:rPr lang="ar-JO" sz="1600" dirty="0">
                <a:latin typeface="Alexandria" pitchFamily="2" charset="-78"/>
                <a:cs typeface="Alexandria" pitchFamily="2" charset="-78"/>
              </a:rPr>
              <a:t>تنعكس على كفاءة أداء المؤسسة وأنشطتها وممارساتها مع العاملين. </a:t>
            </a:r>
            <a:r>
              <a:rPr lang="ar-AE" sz="1600" b="1" dirty="0">
                <a:latin typeface="Alexandria" pitchFamily="2" charset="-78"/>
                <a:cs typeface="Alexandria" pitchFamily="2" charset="-78"/>
              </a:rPr>
              <a:t>ومن ال</a:t>
            </a:r>
            <a:r>
              <a:rPr lang="ar-JO" sz="1600" b="1" dirty="0">
                <a:latin typeface="Alexandria" pitchFamily="2" charset="-78"/>
                <a:cs typeface="Alexandria" pitchFamily="2" charset="-78"/>
              </a:rPr>
              <a:t>خصائص الميزة التنافسية </a:t>
            </a:r>
            <a:r>
              <a:rPr lang="ar-AE" sz="1600" b="1" dirty="0">
                <a:latin typeface="Alexandria" pitchFamily="2" charset="-78"/>
                <a:cs typeface="Alexandria" pitchFamily="2" charset="-78"/>
              </a:rPr>
              <a:t>الأخرى:</a:t>
            </a:r>
            <a:endParaRPr lang="ar-JO" sz="1600" b="1" dirty="0">
              <a:latin typeface="Alexandria" pitchFamily="2" charset="-78"/>
              <a:cs typeface="Alexandria" pitchFamily="2" charset="-78"/>
            </a:endParaRPr>
          </a:p>
          <a:p>
            <a:pPr algn="just" rtl="1">
              <a:lnSpc>
                <a:spcPct val="150000"/>
              </a:lnSpc>
            </a:pPr>
            <a:endParaRPr lang="ar-JO" sz="1600" dirty="0">
              <a:latin typeface="Alexandria" pitchFamily="2" charset="-78"/>
              <a:cs typeface="Alexandria" pitchFamily="2" charset="-78"/>
            </a:endParaRPr>
          </a:p>
          <a:p>
            <a:pPr algn="just" rtl="1">
              <a:lnSpc>
                <a:spcPct val="150000"/>
              </a:lnSpc>
            </a:pPr>
            <a:r>
              <a:rPr lang="ar-JO" sz="1600" dirty="0">
                <a:latin typeface="Alexandria" pitchFamily="2" charset="-78"/>
                <a:cs typeface="Alexandria" pitchFamily="2" charset="-78"/>
              </a:rPr>
              <a:t>1. </a:t>
            </a:r>
            <a:r>
              <a:rPr lang="ar-JO" sz="1600" b="1" dirty="0">
                <a:latin typeface="Alexandria" pitchFamily="2" charset="-78"/>
                <a:cs typeface="Alexandria" pitchFamily="2" charset="-78"/>
              </a:rPr>
              <a:t>الاستدامة: </a:t>
            </a:r>
            <a:r>
              <a:rPr lang="ar-JO" sz="1600" dirty="0">
                <a:latin typeface="Alexandria" pitchFamily="2" charset="-78"/>
                <a:cs typeface="Alexandria" pitchFamily="2" charset="-78"/>
              </a:rPr>
              <a:t>يجب أن تكون الميزة التنافسية دائمة ومستمرة مما يضمن تفوق الشركة على المدى البعيد.</a:t>
            </a:r>
          </a:p>
          <a:p>
            <a:pPr algn="just" rtl="1">
              <a:lnSpc>
                <a:spcPct val="150000"/>
              </a:lnSpc>
            </a:pPr>
            <a:r>
              <a:rPr lang="ar-JO" sz="1600" dirty="0">
                <a:latin typeface="Alexandria" pitchFamily="2" charset="-78"/>
                <a:cs typeface="Alexandria" pitchFamily="2" charset="-78"/>
              </a:rPr>
              <a:t>2. </a:t>
            </a:r>
            <a:r>
              <a:rPr lang="ar-JO" sz="1600" b="1" dirty="0">
                <a:latin typeface="Alexandria" pitchFamily="2" charset="-78"/>
                <a:cs typeface="Alexandria" pitchFamily="2" charset="-78"/>
              </a:rPr>
              <a:t>التفوق: </a:t>
            </a:r>
            <a:r>
              <a:rPr lang="ar-JO" sz="1600" dirty="0">
                <a:latin typeface="Alexandria" pitchFamily="2" charset="-78"/>
                <a:cs typeface="Alexandria" pitchFamily="2" charset="-78"/>
              </a:rPr>
              <a:t>يجب أن تكون الشركة أفضل من منافسيها في السوق، مما يعزز مكانتها.</a:t>
            </a:r>
          </a:p>
          <a:p>
            <a:pPr algn="just" rtl="1">
              <a:lnSpc>
                <a:spcPct val="150000"/>
              </a:lnSpc>
            </a:pPr>
            <a:r>
              <a:rPr lang="ar-JO" sz="1600" dirty="0">
                <a:latin typeface="Alexandria" pitchFamily="2" charset="-78"/>
                <a:cs typeface="Alexandria" pitchFamily="2" charset="-78"/>
              </a:rPr>
              <a:t>3. </a:t>
            </a:r>
            <a:r>
              <a:rPr lang="ar-JO" sz="1600" b="1" dirty="0">
                <a:latin typeface="Alexandria" pitchFamily="2" charset="-78"/>
                <a:cs typeface="Alexandria" pitchFamily="2" charset="-78"/>
              </a:rPr>
              <a:t>التكيف: </a:t>
            </a:r>
            <a:r>
              <a:rPr lang="ar-JO" sz="1600" dirty="0">
                <a:latin typeface="Alexandria" pitchFamily="2" charset="-78"/>
                <a:cs typeface="Alexandria" pitchFamily="2" charset="-78"/>
              </a:rPr>
              <a:t>يجب أن تواكب الشركة التطورات التكنولوجية وتحديث مواردها وقدراتها باستمرار.</a:t>
            </a:r>
          </a:p>
          <a:p>
            <a:pPr algn="just" rtl="1">
              <a:lnSpc>
                <a:spcPct val="150000"/>
              </a:lnSpc>
            </a:pPr>
            <a:r>
              <a:rPr lang="ar-JO" sz="1600" dirty="0">
                <a:latin typeface="Alexandria" pitchFamily="2" charset="-78"/>
                <a:cs typeface="Alexandria" pitchFamily="2" charset="-78"/>
              </a:rPr>
              <a:t>4. </a:t>
            </a:r>
            <a:r>
              <a:rPr lang="ar-JO" sz="1600" b="1" dirty="0">
                <a:latin typeface="Alexandria" pitchFamily="2" charset="-78"/>
                <a:cs typeface="Alexandria" pitchFamily="2" charset="-78"/>
              </a:rPr>
              <a:t>المرونة</a:t>
            </a:r>
            <a:r>
              <a:rPr lang="ar-JO" sz="1600" dirty="0">
                <a:latin typeface="Alexandria" pitchFamily="2" charset="-78"/>
                <a:cs typeface="Alexandria" pitchFamily="2" charset="-78"/>
              </a:rPr>
              <a:t>: يجب أن تكون الميزة التنافسية قابلة للتغير والتحديث وفقًا للمعطيات الداخلية والخارجية.</a:t>
            </a:r>
          </a:p>
          <a:p>
            <a:pPr algn="just" rtl="1">
              <a:lnSpc>
                <a:spcPct val="150000"/>
              </a:lnSpc>
            </a:pPr>
            <a:r>
              <a:rPr lang="ar-JO" sz="1600" dirty="0">
                <a:latin typeface="Alexandria" pitchFamily="2" charset="-78"/>
                <a:cs typeface="Alexandria" pitchFamily="2" charset="-78"/>
              </a:rPr>
              <a:t>5.</a:t>
            </a:r>
            <a:r>
              <a:rPr lang="ar-JO" sz="1600" b="1" dirty="0">
                <a:latin typeface="Alexandria" pitchFamily="2" charset="-78"/>
                <a:cs typeface="Alexandria" pitchFamily="2" charset="-78"/>
              </a:rPr>
              <a:t> الانسجام</a:t>
            </a:r>
            <a:r>
              <a:rPr lang="ar-JO" sz="1600" dirty="0">
                <a:latin typeface="Alexandria" pitchFamily="2" charset="-78"/>
                <a:cs typeface="Alexandria" pitchFamily="2" charset="-78"/>
              </a:rPr>
              <a:t>: يجب أن تتوافق الميزة التنافسية مع أهداف الشركة والنتائج التي تسعى لتحقيقها.</a:t>
            </a:r>
          </a:p>
          <a:p>
            <a:pPr algn="just" rtl="1">
              <a:lnSpc>
                <a:spcPct val="150000"/>
              </a:lnSpc>
            </a:pPr>
            <a:r>
              <a:rPr lang="ar-JO" sz="1600" dirty="0">
                <a:latin typeface="Alexandria" pitchFamily="2" charset="-78"/>
                <a:cs typeface="Alexandria" pitchFamily="2" charset="-78"/>
              </a:rPr>
              <a:t>6. </a:t>
            </a:r>
            <a:r>
              <a:rPr lang="ar-JO" sz="1600" b="1" dirty="0">
                <a:latin typeface="Alexandria" pitchFamily="2" charset="-78"/>
                <a:cs typeface="Alexandria" pitchFamily="2" charset="-78"/>
              </a:rPr>
              <a:t>الندرة: </a:t>
            </a:r>
            <a:r>
              <a:rPr lang="ar-JO" sz="1600" dirty="0">
                <a:latin typeface="Alexandria" pitchFamily="2" charset="-78"/>
                <a:cs typeface="Alexandria" pitchFamily="2" charset="-78"/>
              </a:rPr>
              <a:t>يجب أن تكون الميزة التنافسية نادرة وغير متاحة بسهولة للمنافسين</a:t>
            </a:r>
            <a:r>
              <a:rPr lang="ar-AE" sz="1600" dirty="0">
                <a:latin typeface="Alexandria" pitchFamily="2" charset="-78"/>
                <a:cs typeface="Alexandria" pitchFamily="2" charset="-78"/>
              </a:rPr>
              <a:t> لعدم </a:t>
            </a:r>
            <a:r>
              <a:rPr lang="ar-JO" sz="1600" dirty="0">
                <a:latin typeface="Alexandria" pitchFamily="2" charset="-78"/>
                <a:cs typeface="Alexandria" pitchFamily="2" charset="-78"/>
              </a:rPr>
              <a:t>تقليدها.</a:t>
            </a:r>
          </a:p>
          <a:p>
            <a:pPr algn="just" rtl="1">
              <a:lnSpc>
                <a:spcPct val="150000"/>
              </a:lnSpc>
            </a:pPr>
            <a:r>
              <a:rPr lang="ar-JO" sz="1600" dirty="0">
                <a:latin typeface="Alexandria" pitchFamily="2" charset="-78"/>
                <a:cs typeface="Alexandria" pitchFamily="2" charset="-78"/>
              </a:rPr>
              <a:t>7. </a:t>
            </a:r>
            <a:r>
              <a:rPr lang="ar-JO" sz="1600" b="1" dirty="0">
                <a:latin typeface="Alexandria" pitchFamily="2" charset="-78"/>
                <a:cs typeface="Alexandria" pitchFamily="2" charset="-78"/>
              </a:rPr>
              <a:t>القيمة: </a:t>
            </a:r>
            <a:r>
              <a:rPr lang="ar-JO" sz="1600" dirty="0">
                <a:latin typeface="Alexandria" pitchFamily="2" charset="-78"/>
                <a:cs typeface="Alexandria" pitchFamily="2" charset="-78"/>
              </a:rPr>
              <a:t>يجب أن تضيف الميزة التنافسية قيمة حقيقية للعملاء، مما يعزز رضاهم وولائهم.</a:t>
            </a:r>
          </a:p>
          <a:p>
            <a:pPr algn="just" rtl="1">
              <a:lnSpc>
                <a:spcPct val="150000"/>
              </a:lnSpc>
            </a:pPr>
            <a:r>
              <a:rPr lang="ar-JO" sz="1600" dirty="0">
                <a:latin typeface="Alexandria" pitchFamily="2" charset="-78"/>
                <a:cs typeface="Alexandria" pitchFamily="2" charset="-78"/>
              </a:rPr>
              <a:t>8</a:t>
            </a:r>
            <a:r>
              <a:rPr lang="ar-JO" sz="1600" b="1" dirty="0">
                <a:latin typeface="Alexandria" pitchFamily="2" charset="-78"/>
                <a:cs typeface="Alexandria" pitchFamily="2" charset="-78"/>
              </a:rPr>
              <a:t>. الصعوبة في التقليد</a:t>
            </a:r>
            <a:r>
              <a:rPr lang="ar-JO" sz="1600" dirty="0">
                <a:latin typeface="Alexandria" pitchFamily="2" charset="-78"/>
                <a:cs typeface="Alexandria" pitchFamily="2" charset="-78"/>
              </a:rPr>
              <a:t>: يجب أن تكون الميزة التنافسية صعبة التقليد أو الاستنساخ من قبل المنافسين، مما يمنح الشركة تفوقًا طويل الأمد.</a:t>
            </a:r>
          </a:p>
          <a:p>
            <a:pPr algn="just" rtl="1">
              <a:lnSpc>
                <a:spcPct val="150000"/>
              </a:lnSpc>
            </a:pPr>
            <a:r>
              <a:rPr lang="ar-JO" sz="1600" dirty="0">
                <a:latin typeface="Alexandria" pitchFamily="2" charset="-78"/>
                <a:cs typeface="Alexandria" pitchFamily="2" charset="-78"/>
              </a:rPr>
              <a:t>9. </a:t>
            </a:r>
            <a:r>
              <a:rPr lang="ar-JO" sz="1600" b="1" dirty="0">
                <a:latin typeface="Alexandria" pitchFamily="2" charset="-78"/>
                <a:cs typeface="Alexandria" pitchFamily="2" charset="-78"/>
              </a:rPr>
              <a:t>القدرة على الاستغلال</a:t>
            </a:r>
            <a:r>
              <a:rPr lang="ar-JO" sz="1600" dirty="0">
                <a:latin typeface="Alexandria" pitchFamily="2" charset="-78"/>
                <a:cs typeface="Alexandria" pitchFamily="2" charset="-78"/>
              </a:rPr>
              <a:t>: يجب أن تكون الشركة قادرة على استغلال الميزة التنافسية بشكل فعال لتحقيق أقصى استفادة منها.</a:t>
            </a:r>
          </a:p>
        </p:txBody>
      </p:sp>
      <p:graphicFrame>
        <p:nvGraphicFramePr>
          <p:cNvPr id="4" name="Diagram 3">
            <a:extLst>
              <a:ext uri="{FF2B5EF4-FFF2-40B4-BE49-F238E27FC236}">
                <a16:creationId xmlns:a16="http://schemas.microsoft.com/office/drawing/2014/main" id="{92464457-09AF-E006-E26C-DAB1012FAF52}"/>
              </a:ext>
            </a:extLst>
          </p:cNvPr>
          <p:cNvGraphicFramePr/>
          <p:nvPr>
            <p:extLst>
              <p:ext uri="{D42A27DB-BD31-4B8C-83A1-F6EECF244321}">
                <p14:modId xmlns:p14="http://schemas.microsoft.com/office/powerpoint/2010/main" val="3022302800"/>
              </p:ext>
            </p:extLst>
          </p:nvPr>
        </p:nvGraphicFramePr>
        <p:xfrm>
          <a:off x="-201250" y="893899"/>
          <a:ext cx="2923820" cy="597046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 name="Graphic 21">
            <a:extLst>
              <a:ext uri="{FF2B5EF4-FFF2-40B4-BE49-F238E27FC236}">
                <a16:creationId xmlns:a16="http://schemas.microsoft.com/office/drawing/2014/main" id="{CA733271-39DC-6362-59B8-673D764E9CCE}"/>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spTree>
    <p:extLst>
      <p:ext uri="{BB962C8B-B14F-4D97-AF65-F5344CB8AC3E}">
        <p14:creationId xmlns:p14="http://schemas.microsoft.com/office/powerpoint/2010/main" val="2455074482"/>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1039953"/>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73572" y="264165"/>
            <a:ext cx="764102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200" b="1" i="0" u="none" strike="noStrike" kern="1200" cap="none" spc="0" normalizeH="0" baseline="0" noProof="0" dirty="0">
                <a:ln>
                  <a:noFill/>
                </a:ln>
                <a:effectLst/>
                <a:uLnTx/>
                <a:uFillTx/>
                <a:latin typeface="Alexandria" pitchFamily="2" charset="-78"/>
                <a:ea typeface="+mn-ea"/>
                <a:cs typeface="Alexandria" pitchFamily="2" charset="-78"/>
              </a:rPr>
              <a:t>العوامل </a:t>
            </a:r>
            <a:r>
              <a:rPr kumimoji="0" lang="ar-AE" sz="2200" b="1" i="0" u="none" strike="noStrike" kern="1200" cap="none" spc="0" normalizeH="0" baseline="0" noProof="0" dirty="0">
                <a:ln>
                  <a:noFill/>
                </a:ln>
                <a:effectLst/>
                <a:uLnTx/>
                <a:uFillTx/>
                <a:latin typeface="Alexandria" pitchFamily="2" charset="-78"/>
                <a:ea typeface="+mn-ea"/>
                <a:cs typeface="Alexandria" pitchFamily="2" charset="-78"/>
              </a:rPr>
              <a:t>الداخلية </a:t>
            </a:r>
            <a:r>
              <a:rPr kumimoji="0" lang="ar-JO" sz="2200" b="1" i="0" u="none" strike="noStrike" kern="1200" cap="none" spc="0" normalizeH="0" baseline="0" noProof="0" dirty="0">
                <a:ln>
                  <a:noFill/>
                </a:ln>
                <a:effectLst/>
                <a:uLnTx/>
                <a:uFillTx/>
                <a:latin typeface="Alexandria" pitchFamily="2" charset="-78"/>
                <a:ea typeface="+mn-ea"/>
                <a:cs typeface="Alexandria" pitchFamily="2" charset="-78"/>
              </a:rPr>
              <a:t>التي تساعد على نشأة الميزة التنافسية</a:t>
            </a:r>
            <a:endParaRPr kumimoji="0" lang="en-US" sz="2200" b="1" i="0" u="none" strike="noStrike" kern="1200" cap="none" spc="0" normalizeH="0" baseline="0" noProof="0" dirty="0">
              <a:ln>
                <a:noFill/>
              </a:ln>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2" y="167343"/>
            <a:ext cx="94247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6</a:t>
            </a:r>
          </a:p>
        </p:txBody>
      </p:sp>
      <p:sp>
        <p:nvSpPr>
          <p:cNvPr id="7" name="TextBox 6">
            <a:extLst>
              <a:ext uri="{FF2B5EF4-FFF2-40B4-BE49-F238E27FC236}">
                <a16:creationId xmlns:a16="http://schemas.microsoft.com/office/drawing/2014/main" id="{E03F5CCF-14E3-198E-E945-06C207CD4812}"/>
              </a:ext>
            </a:extLst>
          </p:cNvPr>
          <p:cNvSpPr txBox="1"/>
          <p:nvPr/>
        </p:nvSpPr>
        <p:spPr>
          <a:xfrm>
            <a:off x="6779172" y="1097539"/>
            <a:ext cx="5178975" cy="5862439"/>
          </a:xfrm>
          <a:prstGeom prst="rect">
            <a:avLst/>
          </a:prstGeom>
          <a:noFill/>
        </p:spPr>
        <p:txBody>
          <a:bodyPr wrap="square">
            <a:spAutoFit/>
          </a:bodyPr>
          <a:lstStyle/>
          <a:p>
            <a:pPr algn="just" rtl="1">
              <a:lnSpc>
                <a:spcPct val="150000"/>
              </a:lnSpc>
            </a:pPr>
            <a:r>
              <a:rPr lang="ar-JO" b="1" i="0" dirty="0">
                <a:solidFill>
                  <a:srgbClr val="333333"/>
                </a:solidFill>
                <a:effectLst/>
                <a:latin typeface="Alexandria" pitchFamily="2" charset="-78"/>
                <a:cs typeface="Alexandria" pitchFamily="2" charset="-78"/>
              </a:rPr>
              <a:t>العوامل التي تساعد على نشأة الميزة التنافسية:</a:t>
            </a:r>
            <a:br>
              <a:rPr lang="ar-JO" dirty="0">
                <a:latin typeface="Alexandria" pitchFamily="2" charset="-78"/>
                <a:cs typeface="Alexandria" pitchFamily="2" charset="-78"/>
              </a:rPr>
            </a:br>
            <a:r>
              <a:rPr lang="ar-JO" b="0" i="0" dirty="0">
                <a:solidFill>
                  <a:srgbClr val="333333"/>
                </a:solidFill>
                <a:effectLst/>
                <a:latin typeface="Alexandria" pitchFamily="2" charset="-78"/>
                <a:cs typeface="Alexandria" pitchFamily="2" charset="-78"/>
              </a:rPr>
              <a:t>1- </a:t>
            </a:r>
            <a:r>
              <a:rPr lang="ar-JO" b="1" i="0" dirty="0">
                <a:solidFill>
                  <a:srgbClr val="333333"/>
                </a:solidFill>
                <a:effectLst/>
                <a:latin typeface="Alexandria" pitchFamily="2" charset="-78"/>
                <a:cs typeface="Alexandria" pitchFamily="2" charset="-78"/>
              </a:rPr>
              <a:t>العوامل الداخلية</a:t>
            </a:r>
            <a:r>
              <a:rPr lang="ar-JO" b="0" i="0" dirty="0">
                <a:solidFill>
                  <a:srgbClr val="333333"/>
                </a:solidFill>
                <a:effectLst/>
                <a:latin typeface="Alexandria" pitchFamily="2" charset="-78"/>
                <a:cs typeface="Alexandria" pitchFamily="2" charset="-78"/>
              </a:rPr>
              <a:t>: من خلال تعرف المؤسسة على القدرات والإمكانيات والموارد والاسثمار فيها بشكل يحقق الميزة التنافسية ،على سبيل المثال, تنجح المؤسسة التي تستثمر مواردها وقدراتها الداخلية مثل الالات والأدوات والاستراتيجيات ومهارات العاملين مقارنة مع المؤسسة التي لا تؤمن بأهمية هذه العوامل في تحقيق الميزة التنافسية. كما تشمل العوامل الداخلية التي تساعد على نشأة الميزة التنافسية مرونة المؤسسة وقدرتها على متابعة المتغيرات عن طريق تحليل المعلومات وتوقع التغيرات.</a:t>
            </a:r>
            <a:br>
              <a:rPr lang="ar-JO" dirty="0">
                <a:latin typeface="Alexandria" pitchFamily="2" charset="-78"/>
                <a:cs typeface="Alexandria" pitchFamily="2" charset="-78"/>
              </a:rPr>
            </a:br>
            <a:endParaRPr lang="en-GB" b="0" i="0" dirty="0">
              <a:solidFill>
                <a:srgbClr val="333333"/>
              </a:solidFill>
              <a:effectLst/>
              <a:latin typeface="Alexandria" pitchFamily="2" charset="-78"/>
            </a:endParaRPr>
          </a:p>
        </p:txBody>
      </p:sp>
      <p:pic>
        <p:nvPicPr>
          <p:cNvPr id="4" name="Graphic 21">
            <a:extLst>
              <a:ext uri="{FF2B5EF4-FFF2-40B4-BE49-F238E27FC236}">
                <a16:creationId xmlns:a16="http://schemas.microsoft.com/office/drawing/2014/main" id="{2D417069-BAF6-1E8B-A6B0-FAC4F3668DE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graphicFrame>
        <p:nvGraphicFramePr>
          <p:cNvPr id="10" name="Table 9">
            <a:extLst>
              <a:ext uri="{FF2B5EF4-FFF2-40B4-BE49-F238E27FC236}">
                <a16:creationId xmlns:a16="http://schemas.microsoft.com/office/drawing/2014/main" id="{A4FC27BE-45E5-2548-FFC1-E7C79262C097}"/>
              </a:ext>
            </a:extLst>
          </p:cNvPr>
          <p:cNvGraphicFramePr>
            <a:graphicFrameLocks noGrp="1"/>
          </p:cNvGraphicFramePr>
          <p:nvPr>
            <p:extLst>
              <p:ext uri="{D42A27DB-BD31-4B8C-83A1-F6EECF244321}">
                <p14:modId xmlns:p14="http://schemas.microsoft.com/office/powerpoint/2010/main" val="238618687"/>
              </p:ext>
            </p:extLst>
          </p:nvPr>
        </p:nvGraphicFramePr>
        <p:xfrm>
          <a:off x="43188" y="1039953"/>
          <a:ext cx="6601463" cy="5605181"/>
        </p:xfrm>
        <a:graphic>
          <a:graphicData uri="http://schemas.openxmlformats.org/drawingml/2006/table">
            <a:tbl>
              <a:tblPr rtl="1" firstRow="1" firstCol="1" bandRow="1">
                <a:tableStyleId>{5A111915-BE36-4E01-A7E5-04B1672EAD32}</a:tableStyleId>
              </a:tblPr>
              <a:tblGrid>
                <a:gridCol w="6601463">
                  <a:extLst>
                    <a:ext uri="{9D8B030D-6E8A-4147-A177-3AD203B41FA5}">
                      <a16:colId xmlns:a16="http://schemas.microsoft.com/office/drawing/2014/main" val="4192420199"/>
                    </a:ext>
                  </a:extLst>
                </a:gridCol>
              </a:tblGrid>
              <a:tr h="324961">
                <a:tc>
                  <a:txBody>
                    <a:bodyPr/>
                    <a:lstStyle/>
                    <a:p>
                      <a:pPr marL="0" marR="0" algn="ctr" rtl="1">
                        <a:lnSpc>
                          <a:spcPct val="107000"/>
                        </a:lnSpc>
                        <a:spcBef>
                          <a:spcPts val="0"/>
                        </a:spcBef>
                        <a:spcAft>
                          <a:spcPts val="800"/>
                        </a:spcAft>
                        <a:tabLst>
                          <a:tab pos="5394325" algn="l"/>
                        </a:tabLst>
                      </a:pPr>
                      <a:r>
                        <a:rPr lang="ar-SA" sz="1600" b="1" kern="100" dirty="0">
                          <a:effectLst/>
                          <a:latin typeface="Alexandria" pitchFamily="2" charset="-78"/>
                          <a:cs typeface="Alexandria" pitchFamily="2" charset="-78"/>
                        </a:rPr>
                        <a:t>العوامل الداخلية</a:t>
                      </a:r>
                      <a:endParaRPr lang="en-US" sz="1600" kern="100" dirty="0">
                        <a:effectLst/>
                        <a:latin typeface="Alexandria" pitchFamily="2" charset="-78"/>
                        <a:ea typeface="Calibri" panose="020F0502020204030204" pitchFamily="34" charset="0"/>
                        <a:cs typeface="Alexandria" pitchFamily="2" charset="-78"/>
                      </a:endParaRPr>
                    </a:p>
                  </a:txBody>
                  <a:tcPr marL="83726" marR="83726" marT="94192" marB="94192" anchor="ctr"/>
                </a:tc>
                <a:extLst>
                  <a:ext uri="{0D108BD9-81ED-4DB2-BD59-A6C34878D82A}">
                    <a16:rowId xmlns:a16="http://schemas.microsoft.com/office/drawing/2014/main" val="1899052765"/>
                  </a:ext>
                </a:extLst>
              </a:tr>
              <a:tr h="447375">
                <a:tc>
                  <a:txBody>
                    <a:bodyPr/>
                    <a:lstStyle/>
                    <a:p>
                      <a:pPr marL="0" marR="0" algn="ctr" rtl="1">
                        <a:lnSpc>
                          <a:spcPct val="107000"/>
                        </a:lnSpc>
                        <a:spcBef>
                          <a:spcPts val="0"/>
                        </a:spcBef>
                        <a:spcAft>
                          <a:spcPts val="800"/>
                        </a:spcAft>
                        <a:tabLst>
                          <a:tab pos="5394325" algn="l"/>
                        </a:tabLst>
                      </a:pPr>
                      <a:r>
                        <a:rPr lang="ar-SA" sz="1400" b="1" u="sng" kern="100" dirty="0">
                          <a:effectLst/>
                          <a:latin typeface="Alexandria" pitchFamily="2" charset="-78"/>
                          <a:cs typeface="Alexandria" pitchFamily="2" charset="-78"/>
                        </a:rPr>
                        <a:t>الابتكار</a:t>
                      </a:r>
                      <a:r>
                        <a:rPr lang="en-US" sz="1400" u="sng" kern="100" dirty="0">
                          <a:effectLst/>
                          <a:latin typeface="Alexandria" pitchFamily="2" charset="-78"/>
                          <a:cs typeface="Alexandria" pitchFamily="2" charset="-78"/>
                        </a:rPr>
                        <a:t>: </a:t>
                      </a:r>
                      <a:r>
                        <a:rPr lang="ar-SA" sz="1400" kern="100" dirty="0">
                          <a:effectLst/>
                          <a:latin typeface="Alexandria" pitchFamily="2" charset="-78"/>
                          <a:cs typeface="Alexandria" pitchFamily="2" charset="-78"/>
                        </a:rPr>
                        <a:t>تطوير منتجات وخدمات جديدة تلبي احتياجات العملاء بطرق فريدة ومبتكرة</a:t>
                      </a:r>
                      <a:r>
                        <a:rPr lang="en-US" sz="1400" kern="100" dirty="0">
                          <a:effectLst/>
                          <a:latin typeface="Alexandria" pitchFamily="2" charset="-78"/>
                          <a:cs typeface="Alexandria" pitchFamily="2" charset="-78"/>
                        </a:rPr>
                        <a:t>.</a:t>
                      </a:r>
                      <a:endParaRPr lang="en-US" sz="1400" kern="100" dirty="0">
                        <a:effectLst/>
                        <a:latin typeface="Alexandria" pitchFamily="2" charset="-78"/>
                        <a:ea typeface="Calibri" panose="020F0502020204030204" pitchFamily="34" charset="0"/>
                        <a:cs typeface="Alexandria" pitchFamily="2" charset="-78"/>
                      </a:endParaRPr>
                    </a:p>
                  </a:txBody>
                  <a:tcPr marL="83726" marR="83726" marT="83726" marB="83726" anchor="ctr"/>
                </a:tc>
                <a:extLst>
                  <a:ext uri="{0D108BD9-81ED-4DB2-BD59-A6C34878D82A}">
                    <a16:rowId xmlns:a16="http://schemas.microsoft.com/office/drawing/2014/main" val="1141383149"/>
                  </a:ext>
                </a:extLst>
              </a:tr>
              <a:tr h="447375">
                <a:tc>
                  <a:txBody>
                    <a:bodyPr/>
                    <a:lstStyle/>
                    <a:p>
                      <a:pPr marL="0" marR="0" algn="ctr" rtl="1">
                        <a:lnSpc>
                          <a:spcPct val="107000"/>
                        </a:lnSpc>
                        <a:spcBef>
                          <a:spcPts val="0"/>
                        </a:spcBef>
                        <a:spcAft>
                          <a:spcPts val="800"/>
                        </a:spcAft>
                        <a:tabLst>
                          <a:tab pos="5394325" algn="l"/>
                        </a:tabLst>
                      </a:pPr>
                      <a:r>
                        <a:rPr lang="ar-SA" sz="1400" b="1" u="sng" kern="100" dirty="0">
                          <a:effectLst/>
                          <a:latin typeface="Alexandria" pitchFamily="2" charset="-78"/>
                          <a:cs typeface="Alexandria" pitchFamily="2" charset="-78"/>
                        </a:rPr>
                        <a:t>كفاءة العمليات</a:t>
                      </a:r>
                      <a:r>
                        <a:rPr lang="en-US" sz="1400" kern="100" dirty="0">
                          <a:effectLst/>
                          <a:latin typeface="Alexandria" pitchFamily="2" charset="-78"/>
                          <a:cs typeface="Alexandria" pitchFamily="2" charset="-78"/>
                        </a:rPr>
                        <a:t>: </a:t>
                      </a:r>
                      <a:r>
                        <a:rPr lang="ar-SA" sz="1400" kern="100" dirty="0">
                          <a:effectLst/>
                          <a:latin typeface="Alexandria" pitchFamily="2" charset="-78"/>
                          <a:cs typeface="Alexandria" pitchFamily="2" charset="-78"/>
                        </a:rPr>
                        <a:t>تحسين العمليات الداخلية لتقليل التكاليف وزيادة الإنتاجية</a:t>
                      </a:r>
                      <a:r>
                        <a:rPr lang="en-US" sz="1400" kern="100" dirty="0">
                          <a:effectLst/>
                          <a:latin typeface="Alexandria" pitchFamily="2" charset="-78"/>
                          <a:cs typeface="Alexandria" pitchFamily="2" charset="-78"/>
                        </a:rPr>
                        <a:t>.</a:t>
                      </a:r>
                      <a:endParaRPr lang="en-US" sz="1400" kern="100" dirty="0">
                        <a:effectLst/>
                        <a:latin typeface="Alexandria" pitchFamily="2" charset="-78"/>
                        <a:ea typeface="Calibri" panose="020F0502020204030204" pitchFamily="34" charset="0"/>
                        <a:cs typeface="Alexandria" pitchFamily="2" charset="-78"/>
                      </a:endParaRPr>
                    </a:p>
                  </a:txBody>
                  <a:tcPr marL="83726" marR="83726" marT="83726" marB="83726" anchor="ctr"/>
                </a:tc>
                <a:extLst>
                  <a:ext uri="{0D108BD9-81ED-4DB2-BD59-A6C34878D82A}">
                    <a16:rowId xmlns:a16="http://schemas.microsoft.com/office/drawing/2014/main" val="3234203642"/>
                  </a:ext>
                </a:extLst>
              </a:tr>
              <a:tr h="447375">
                <a:tc>
                  <a:txBody>
                    <a:bodyPr/>
                    <a:lstStyle/>
                    <a:p>
                      <a:pPr marL="0" marR="0" algn="ctr" rtl="1">
                        <a:lnSpc>
                          <a:spcPct val="107000"/>
                        </a:lnSpc>
                        <a:spcBef>
                          <a:spcPts val="0"/>
                        </a:spcBef>
                        <a:spcAft>
                          <a:spcPts val="800"/>
                        </a:spcAft>
                        <a:tabLst>
                          <a:tab pos="5394325" algn="l"/>
                        </a:tabLst>
                      </a:pPr>
                      <a:r>
                        <a:rPr lang="ar-SA" sz="1400" b="1" u="sng" kern="100" dirty="0">
                          <a:effectLst/>
                          <a:latin typeface="Alexandria" pitchFamily="2" charset="-78"/>
                          <a:cs typeface="Alexandria" pitchFamily="2" charset="-78"/>
                        </a:rPr>
                        <a:t>الاستراتيجية الرقمية</a:t>
                      </a:r>
                      <a:r>
                        <a:rPr lang="en-US" sz="1400" kern="100" dirty="0">
                          <a:effectLst/>
                          <a:latin typeface="Alexandria" pitchFamily="2" charset="-78"/>
                          <a:cs typeface="Alexandria" pitchFamily="2" charset="-78"/>
                        </a:rPr>
                        <a:t>: </a:t>
                      </a:r>
                      <a:r>
                        <a:rPr lang="ar-SA" sz="1400" kern="100" dirty="0">
                          <a:effectLst/>
                          <a:latin typeface="Alexandria" pitchFamily="2" charset="-78"/>
                          <a:cs typeface="Alexandria" pitchFamily="2" charset="-78"/>
                        </a:rPr>
                        <a:t>استخدام التكنولوجيا لتحسين العمليات والوصول إلى العملاء بشكل أكثر فعالية</a:t>
                      </a:r>
                      <a:r>
                        <a:rPr lang="en-US" sz="1400" kern="100" dirty="0">
                          <a:effectLst/>
                          <a:latin typeface="Alexandria" pitchFamily="2" charset="-78"/>
                          <a:cs typeface="Alexandria" pitchFamily="2" charset="-78"/>
                        </a:rPr>
                        <a:t>.</a:t>
                      </a:r>
                      <a:endParaRPr lang="en-US" sz="1400" kern="100" dirty="0">
                        <a:effectLst/>
                        <a:latin typeface="Alexandria" pitchFamily="2" charset="-78"/>
                        <a:ea typeface="Calibri" panose="020F0502020204030204" pitchFamily="34" charset="0"/>
                        <a:cs typeface="Alexandria" pitchFamily="2" charset="-78"/>
                      </a:endParaRPr>
                    </a:p>
                  </a:txBody>
                  <a:tcPr marL="83726" marR="83726" marT="83726" marB="83726" anchor="ctr"/>
                </a:tc>
                <a:extLst>
                  <a:ext uri="{0D108BD9-81ED-4DB2-BD59-A6C34878D82A}">
                    <a16:rowId xmlns:a16="http://schemas.microsoft.com/office/drawing/2014/main" val="2515191765"/>
                  </a:ext>
                </a:extLst>
              </a:tr>
              <a:tr h="447375">
                <a:tc>
                  <a:txBody>
                    <a:bodyPr/>
                    <a:lstStyle/>
                    <a:p>
                      <a:pPr marL="0" marR="0" algn="ctr" rtl="1">
                        <a:lnSpc>
                          <a:spcPct val="107000"/>
                        </a:lnSpc>
                        <a:spcBef>
                          <a:spcPts val="0"/>
                        </a:spcBef>
                        <a:spcAft>
                          <a:spcPts val="800"/>
                        </a:spcAft>
                        <a:tabLst>
                          <a:tab pos="5394325" algn="l"/>
                        </a:tabLst>
                      </a:pPr>
                      <a:r>
                        <a:rPr lang="ar-SA" sz="1400" b="1" u="sng" kern="100" dirty="0">
                          <a:effectLst/>
                          <a:latin typeface="Alexandria" pitchFamily="2" charset="-78"/>
                          <a:cs typeface="Alexandria" pitchFamily="2" charset="-78"/>
                        </a:rPr>
                        <a:t>هيكل التكلفة</a:t>
                      </a:r>
                      <a:r>
                        <a:rPr lang="en-US" sz="1400" u="sng" kern="100" dirty="0">
                          <a:effectLst/>
                          <a:latin typeface="Alexandria" pitchFamily="2" charset="-78"/>
                          <a:cs typeface="Alexandria" pitchFamily="2" charset="-78"/>
                        </a:rPr>
                        <a:t>: </a:t>
                      </a:r>
                      <a:r>
                        <a:rPr lang="ar-SA" sz="1400" kern="100" dirty="0">
                          <a:effectLst/>
                          <a:latin typeface="Alexandria" pitchFamily="2" charset="-78"/>
                          <a:cs typeface="Alexandria" pitchFamily="2" charset="-78"/>
                        </a:rPr>
                        <a:t>القدرة على تقديم منتجات وخدمات بجودة عالية وبأسعار تنافسية</a:t>
                      </a:r>
                      <a:r>
                        <a:rPr lang="en-US" sz="1400" kern="100" dirty="0">
                          <a:effectLst/>
                          <a:latin typeface="Alexandria" pitchFamily="2" charset="-78"/>
                          <a:cs typeface="Alexandria" pitchFamily="2" charset="-78"/>
                        </a:rPr>
                        <a:t>.</a:t>
                      </a:r>
                      <a:endParaRPr lang="en-US" sz="1400" kern="100" dirty="0">
                        <a:effectLst/>
                        <a:latin typeface="Alexandria" pitchFamily="2" charset="-78"/>
                        <a:ea typeface="Calibri" panose="020F0502020204030204" pitchFamily="34" charset="0"/>
                        <a:cs typeface="Alexandria" pitchFamily="2" charset="-78"/>
                      </a:endParaRPr>
                    </a:p>
                  </a:txBody>
                  <a:tcPr marL="83726" marR="83726" marT="83726" marB="83726" anchor="ctr"/>
                </a:tc>
                <a:extLst>
                  <a:ext uri="{0D108BD9-81ED-4DB2-BD59-A6C34878D82A}">
                    <a16:rowId xmlns:a16="http://schemas.microsoft.com/office/drawing/2014/main" val="312074702"/>
                  </a:ext>
                </a:extLst>
              </a:tr>
              <a:tr h="447375">
                <a:tc>
                  <a:txBody>
                    <a:bodyPr/>
                    <a:lstStyle/>
                    <a:p>
                      <a:pPr marL="0" marR="0" algn="ctr" rtl="1">
                        <a:lnSpc>
                          <a:spcPct val="107000"/>
                        </a:lnSpc>
                        <a:spcBef>
                          <a:spcPts val="0"/>
                        </a:spcBef>
                        <a:spcAft>
                          <a:spcPts val="800"/>
                        </a:spcAft>
                        <a:tabLst>
                          <a:tab pos="5394325" algn="l"/>
                        </a:tabLst>
                      </a:pPr>
                      <a:r>
                        <a:rPr lang="ar-SA" sz="1400" b="1" u="sng" kern="100" dirty="0">
                          <a:effectLst/>
                          <a:latin typeface="Alexandria" pitchFamily="2" charset="-78"/>
                          <a:cs typeface="Alexandria" pitchFamily="2" charset="-78"/>
                        </a:rPr>
                        <a:t>العلامة التجارية</a:t>
                      </a:r>
                      <a:r>
                        <a:rPr lang="en-US" sz="1400" kern="100" dirty="0">
                          <a:effectLst/>
                          <a:latin typeface="Alexandria" pitchFamily="2" charset="-78"/>
                          <a:cs typeface="Alexandria" pitchFamily="2" charset="-78"/>
                        </a:rPr>
                        <a:t>: </a:t>
                      </a:r>
                      <a:r>
                        <a:rPr lang="ar-SA" sz="1400" kern="100" dirty="0">
                          <a:effectLst/>
                          <a:latin typeface="Alexandria" pitchFamily="2" charset="-78"/>
                          <a:cs typeface="Alexandria" pitchFamily="2" charset="-78"/>
                        </a:rPr>
                        <a:t>بناء علامة تجارية قوية تعزز ولاء العملاء وتجذب عملاء جدد</a:t>
                      </a:r>
                      <a:r>
                        <a:rPr lang="en-US" sz="1400" kern="100" dirty="0">
                          <a:effectLst/>
                          <a:latin typeface="Alexandria" pitchFamily="2" charset="-78"/>
                          <a:cs typeface="Alexandria" pitchFamily="2" charset="-78"/>
                        </a:rPr>
                        <a:t>.</a:t>
                      </a:r>
                      <a:endParaRPr lang="en-US" sz="1400" kern="100" dirty="0">
                        <a:effectLst/>
                        <a:latin typeface="Alexandria" pitchFamily="2" charset="-78"/>
                        <a:ea typeface="Calibri" panose="020F0502020204030204" pitchFamily="34" charset="0"/>
                        <a:cs typeface="Alexandria" pitchFamily="2" charset="-78"/>
                      </a:endParaRPr>
                    </a:p>
                  </a:txBody>
                  <a:tcPr marL="83726" marR="83726" marT="83726" marB="83726" anchor="ctr"/>
                </a:tc>
                <a:extLst>
                  <a:ext uri="{0D108BD9-81ED-4DB2-BD59-A6C34878D82A}">
                    <a16:rowId xmlns:a16="http://schemas.microsoft.com/office/drawing/2014/main" val="1439367451"/>
                  </a:ext>
                </a:extLst>
              </a:tr>
              <a:tr h="447375">
                <a:tc>
                  <a:txBody>
                    <a:bodyPr/>
                    <a:lstStyle/>
                    <a:p>
                      <a:pPr marL="0" marR="0" algn="ctr" rtl="1">
                        <a:lnSpc>
                          <a:spcPct val="107000"/>
                        </a:lnSpc>
                        <a:spcBef>
                          <a:spcPts val="0"/>
                        </a:spcBef>
                        <a:spcAft>
                          <a:spcPts val="800"/>
                        </a:spcAft>
                        <a:tabLst>
                          <a:tab pos="5394325" algn="l"/>
                        </a:tabLst>
                      </a:pPr>
                      <a:r>
                        <a:rPr lang="ar-SA" sz="1400" b="1" u="sng" kern="100" dirty="0">
                          <a:effectLst/>
                          <a:latin typeface="Alexandria" pitchFamily="2" charset="-78"/>
                          <a:cs typeface="Alexandria" pitchFamily="2" charset="-78"/>
                        </a:rPr>
                        <a:t>جودة المنتجات</a:t>
                      </a:r>
                      <a:r>
                        <a:rPr lang="en-US" sz="1400" kern="100" dirty="0">
                          <a:effectLst/>
                          <a:latin typeface="Alexandria" pitchFamily="2" charset="-78"/>
                          <a:cs typeface="Alexandria" pitchFamily="2" charset="-78"/>
                        </a:rPr>
                        <a:t>: </a:t>
                      </a:r>
                      <a:r>
                        <a:rPr lang="ar-SA" sz="1400" kern="100" dirty="0">
                          <a:effectLst/>
                          <a:latin typeface="Alexandria" pitchFamily="2" charset="-78"/>
                          <a:cs typeface="Alexandria" pitchFamily="2" charset="-78"/>
                        </a:rPr>
                        <a:t>تقديم منتجات ذات جودة عالية تلبي توقعات العملاء وتفوقها</a:t>
                      </a:r>
                      <a:r>
                        <a:rPr lang="en-US" sz="1400" kern="100" dirty="0">
                          <a:effectLst/>
                          <a:latin typeface="Alexandria" pitchFamily="2" charset="-78"/>
                          <a:cs typeface="Alexandria" pitchFamily="2" charset="-78"/>
                        </a:rPr>
                        <a:t>.</a:t>
                      </a:r>
                      <a:endParaRPr lang="en-US" sz="1400" kern="100" dirty="0">
                        <a:effectLst/>
                        <a:latin typeface="Alexandria" pitchFamily="2" charset="-78"/>
                        <a:ea typeface="Calibri" panose="020F0502020204030204" pitchFamily="34" charset="0"/>
                        <a:cs typeface="Alexandria" pitchFamily="2" charset="-78"/>
                      </a:endParaRPr>
                    </a:p>
                  </a:txBody>
                  <a:tcPr marL="83726" marR="83726" marT="83726" marB="83726" anchor="ctr"/>
                </a:tc>
                <a:extLst>
                  <a:ext uri="{0D108BD9-81ED-4DB2-BD59-A6C34878D82A}">
                    <a16:rowId xmlns:a16="http://schemas.microsoft.com/office/drawing/2014/main" val="2898416643"/>
                  </a:ext>
                </a:extLst>
              </a:tr>
              <a:tr h="447375">
                <a:tc>
                  <a:txBody>
                    <a:bodyPr/>
                    <a:lstStyle/>
                    <a:p>
                      <a:pPr marL="0" marR="0" algn="ctr" rtl="1">
                        <a:lnSpc>
                          <a:spcPct val="107000"/>
                        </a:lnSpc>
                        <a:spcBef>
                          <a:spcPts val="0"/>
                        </a:spcBef>
                        <a:spcAft>
                          <a:spcPts val="800"/>
                        </a:spcAft>
                        <a:tabLst>
                          <a:tab pos="5394325" algn="l"/>
                        </a:tabLst>
                      </a:pPr>
                      <a:r>
                        <a:rPr lang="ar-SA" sz="1400" b="1" u="sng" kern="100" dirty="0">
                          <a:effectLst/>
                          <a:latin typeface="Alexandria" pitchFamily="2" charset="-78"/>
                          <a:cs typeface="Alexandria" pitchFamily="2" charset="-78"/>
                        </a:rPr>
                        <a:t>شبكة التوزيع</a:t>
                      </a:r>
                      <a:r>
                        <a:rPr lang="en-US" sz="1400" kern="100" dirty="0">
                          <a:effectLst/>
                          <a:latin typeface="Alexandria" pitchFamily="2" charset="-78"/>
                          <a:cs typeface="Alexandria" pitchFamily="2" charset="-78"/>
                        </a:rPr>
                        <a:t>: </a:t>
                      </a:r>
                      <a:r>
                        <a:rPr lang="ar-SA" sz="1400" kern="100" dirty="0">
                          <a:effectLst/>
                          <a:latin typeface="Alexandria" pitchFamily="2" charset="-78"/>
                          <a:cs typeface="Alexandria" pitchFamily="2" charset="-78"/>
                        </a:rPr>
                        <a:t>إنشاء شبكة توزيع فعالة تضمن وصول المنتجات إلى العملاء في الوقت المناسب</a:t>
                      </a:r>
                      <a:r>
                        <a:rPr lang="en-US" sz="1400" kern="100" dirty="0">
                          <a:effectLst/>
                          <a:latin typeface="Alexandria" pitchFamily="2" charset="-78"/>
                          <a:cs typeface="Alexandria" pitchFamily="2" charset="-78"/>
                        </a:rPr>
                        <a:t>.</a:t>
                      </a:r>
                      <a:endParaRPr lang="en-US" sz="1400" kern="100" dirty="0">
                        <a:effectLst/>
                        <a:latin typeface="Alexandria" pitchFamily="2" charset="-78"/>
                        <a:ea typeface="Calibri" panose="020F0502020204030204" pitchFamily="34" charset="0"/>
                        <a:cs typeface="Alexandria" pitchFamily="2" charset="-78"/>
                      </a:endParaRPr>
                    </a:p>
                  </a:txBody>
                  <a:tcPr marL="83726" marR="83726" marT="83726" marB="83726" anchor="ctr"/>
                </a:tc>
                <a:extLst>
                  <a:ext uri="{0D108BD9-81ED-4DB2-BD59-A6C34878D82A}">
                    <a16:rowId xmlns:a16="http://schemas.microsoft.com/office/drawing/2014/main" val="3237499326"/>
                  </a:ext>
                </a:extLst>
              </a:tr>
              <a:tr h="447375">
                <a:tc>
                  <a:txBody>
                    <a:bodyPr/>
                    <a:lstStyle/>
                    <a:p>
                      <a:pPr marL="0" marR="0" algn="ctr" rtl="1">
                        <a:lnSpc>
                          <a:spcPct val="107000"/>
                        </a:lnSpc>
                        <a:spcBef>
                          <a:spcPts val="0"/>
                        </a:spcBef>
                        <a:spcAft>
                          <a:spcPts val="800"/>
                        </a:spcAft>
                        <a:tabLst>
                          <a:tab pos="5394325" algn="l"/>
                        </a:tabLst>
                      </a:pPr>
                      <a:r>
                        <a:rPr lang="ar-SA" sz="1400" b="1" u="sng" kern="100" dirty="0">
                          <a:effectLst/>
                          <a:latin typeface="Alexandria" pitchFamily="2" charset="-78"/>
                          <a:cs typeface="Alexandria" pitchFamily="2" charset="-78"/>
                        </a:rPr>
                        <a:t>الملكية الفكرية</a:t>
                      </a:r>
                      <a:r>
                        <a:rPr lang="en-US" sz="1400" u="sng" kern="100" dirty="0">
                          <a:effectLst/>
                          <a:latin typeface="Alexandria" pitchFamily="2" charset="-78"/>
                          <a:cs typeface="Alexandria" pitchFamily="2" charset="-78"/>
                        </a:rPr>
                        <a:t>: </a:t>
                      </a:r>
                      <a:r>
                        <a:rPr lang="ar-SA" sz="1400" kern="100" dirty="0">
                          <a:effectLst/>
                          <a:latin typeface="Alexandria" pitchFamily="2" charset="-78"/>
                          <a:cs typeface="Alexandria" pitchFamily="2" charset="-78"/>
                        </a:rPr>
                        <a:t>حماية الابتكارات والاختراعات من خلال براءات الاختراع والعلامات التجارية</a:t>
                      </a:r>
                      <a:r>
                        <a:rPr lang="en-US" sz="1400" kern="100" dirty="0">
                          <a:effectLst/>
                          <a:latin typeface="Alexandria" pitchFamily="2" charset="-78"/>
                          <a:cs typeface="Alexandria" pitchFamily="2" charset="-78"/>
                        </a:rPr>
                        <a:t>.</a:t>
                      </a:r>
                      <a:endParaRPr lang="en-US" sz="1400" kern="100" dirty="0">
                        <a:effectLst/>
                        <a:latin typeface="Alexandria" pitchFamily="2" charset="-78"/>
                        <a:ea typeface="Calibri" panose="020F0502020204030204" pitchFamily="34" charset="0"/>
                        <a:cs typeface="Alexandria" pitchFamily="2" charset="-78"/>
                      </a:endParaRPr>
                    </a:p>
                  </a:txBody>
                  <a:tcPr marL="83726" marR="83726" marT="83726" marB="83726" anchor="ctr"/>
                </a:tc>
                <a:extLst>
                  <a:ext uri="{0D108BD9-81ED-4DB2-BD59-A6C34878D82A}">
                    <a16:rowId xmlns:a16="http://schemas.microsoft.com/office/drawing/2014/main" val="1697533837"/>
                  </a:ext>
                </a:extLst>
              </a:tr>
              <a:tr h="447375">
                <a:tc>
                  <a:txBody>
                    <a:bodyPr/>
                    <a:lstStyle/>
                    <a:p>
                      <a:pPr marL="0" marR="0" algn="ctr" rtl="1">
                        <a:lnSpc>
                          <a:spcPct val="107000"/>
                        </a:lnSpc>
                        <a:spcBef>
                          <a:spcPts val="0"/>
                        </a:spcBef>
                        <a:spcAft>
                          <a:spcPts val="800"/>
                        </a:spcAft>
                        <a:tabLst>
                          <a:tab pos="5394325" algn="l"/>
                        </a:tabLst>
                      </a:pPr>
                      <a:r>
                        <a:rPr lang="ar-SA" sz="1400" b="1" u="sng" kern="100" dirty="0">
                          <a:effectLst/>
                          <a:latin typeface="Alexandria" pitchFamily="2" charset="-78"/>
                          <a:cs typeface="Alexandria" pitchFamily="2" charset="-78"/>
                        </a:rPr>
                        <a:t>خدمة العملاء</a:t>
                      </a:r>
                      <a:r>
                        <a:rPr lang="en-US" sz="1400" u="sng" kern="100" dirty="0">
                          <a:effectLst/>
                          <a:latin typeface="Alexandria" pitchFamily="2" charset="-78"/>
                          <a:cs typeface="Alexandria" pitchFamily="2" charset="-78"/>
                        </a:rPr>
                        <a:t>: </a:t>
                      </a:r>
                      <a:r>
                        <a:rPr lang="ar-SA" sz="1400" kern="100" dirty="0">
                          <a:effectLst/>
                          <a:latin typeface="Alexandria" pitchFamily="2" charset="-78"/>
                          <a:cs typeface="Alexandria" pitchFamily="2" charset="-78"/>
                        </a:rPr>
                        <a:t>تقديم خدمة عملاء ممتازة تعزز رضا العملاء وولائهم</a:t>
                      </a:r>
                      <a:r>
                        <a:rPr lang="en-US" sz="1400" kern="100" dirty="0">
                          <a:effectLst/>
                          <a:latin typeface="Alexandria" pitchFamily="2" charset="-78"/>
                          <a:cs typeface="Alexandria" pitchFamily="2" charset="-78"/>
                        </a:rPr>
                        <a:t>.</a:t>
                      </a:r>
                      <a:endParaRPr lang="en-US" sz="1400" kern="100" dirty="0">
                        <a:effectLst/>
                        <a:latin typeface="Alexandria" pitchFamily="2" charset="-78"/>
                        <a:ea typeface="Calibri" panose="020F0502020204030204" pitchFamily="34" charset="0"/>
                        <a:cs typeface="Alexandria" pitchFamily="2" charset="-78"/>
                      </a:endParaRPr>
                    </a:p>
                  </a:txBody>
                  <a:tcPr marL="83726" marR="83726" marT="83726" marB="83726" anchor="ctr"/>
                </a:tc>
                <a:extLst>
                  <a:ext uri="{0D108BD9-81ED-4DB2-BD59-A6C34878D82A}">
                    <a16:rowId xmlns:a16="http://schemas.microsoft.com/office/drawing/2014/main" val="4118496842"/>
                  </a:ext>
                </a:extLst>
              </a:tr>
            </a:tbl>
          </a:graphicData>
        </a:graphic>
      </p:graphicFrame>
    </p:spTree>
    <p:extLst>
      <p:ext uri="{BB962C8B-B14F-4D97-AF65-F5344CB8AC3E}">
        <p14:creationId xmlns:p14="http://schemas.microsoft.com/office/powerpoint/2010/main" val="3247868252"/>
      </p:ext>
    </p:extLst>
  </p:cSld>
  <p:clrMapOvr>
    <a:masterClrMapping/>
  </p:clrMapOvr>
  <p:transition spd="slow">
    <p:randomBar dir="ver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rot="5400000">
            <a:off x="-174036" y="1086604"/>
            <a:ext cx="6034170" cy="5686097"/>
            <a:chOff x="2654889" y="-1766664"/>
            <a:chExt cx="4474857" cy="11044352"/>
          </a:xfrm>
          <a:solidFill>
            <a:srgbClr val="00B0F0"/>
          </a:solidFill>
        </p:grpSpPr>
        <p:sp>
          <p:nvSpPr>
            <p:cNvPr id="7" name="Freeform 6"/>
            <p:cNvSpPr/>
            <p:nvPr/>
          </p:nvSpPr>
          <p:spPr>
            <a:xfrm>
              <a:off x="3671447" y="3404983"/>
              <a:ext cx="1258479" cy="2617114"/>
            </a:xfrm>
            <a:custGeom>
              <a:avLst/>
              <a:gdLst>
                <a:gd name="connsiteX0" fmla="*/ 0 w 1258479"/>
                <a:gd name="connsiteY0" fmla="*/ 0 h 2617114"/>
                <a:gd name="connsiteX1" fmla="*/ 629239 w 1258479"/>
                <a:gd name="connsiteY1" fmla="*/ 0 h 2617114"/>
                <a:gd name="connsiteX2" fmla="*/ 629239 w 1258479"/>
                <a:gd name="connsiteY2" fmla="*/ 2617114 h 2617114"/>
                <a:gd name="connsiteX3" fmla="*/ 1258479 w 1258479"/>
                <a:gd name="connsiteY3" fmla="*/ 2617114 h 2617114"/>
              </a:gdLst>
              <a:ahLst/>
              <a:cxnLst>
                <a:cxn ang="0">
                  <a:pos x="connsiteX0" y="connsiteY0"/>
                </a:cxn>
                <a:cxn ang="0">
                  <a:pos x="connsiteX1" y="connsiteY1"/>
                </a:cxn>
                <a:cxn ang="0">
                  <a:pos x="connsiteX2" y="connsiteY2"/>
                </a:cxn>
                <a:cxn ang="0">
                  <a:pos x="connsiteX3" y="connsiteY3"/>
                </a:cxn>
              </a:cxnLst>
              <a:rect l="l" t="t" r="r" b="b"/>
              <a:pathLst>
                <a:path w="1258479" h="2617114">
                  <a:moveTo>
                    <a:pt x="0" y="0"/>
                  </a:moveTo>
                  <a:lnTo>
                    <a:pt x="629239" y="0"/>
                  </a:lnTo>
                  <a:lnTo>
                    <a:pt x="629239" y="2617114"/>
                  </a:lnTo>
                  <a:lnTo>
                    <a:pt x="1258479" y="2617114"/>
                  </a:lnTo>
                </a:path>
              </a:pathLst>
            </a:custGeom>
            <a:grpFill/>
            <a:ln w="28575">
              <a:solidFill>
                <a:schemeClr val="bg1"/>
              </a:solidFill>
            </a:ln>
          </p:spPr>
          <p:style>
            <a:lnRef idx="1">
              <a:schemeClr val="accent5"/>
            </a:lnRef>
            <a:fillRef idx="2">
              <a:schemeClr val="accent5"/>
            </a:fillRef>
            <a:effectRef idx="1">
              <a:schemeClr val="accent5"/>
            </a:effectRef>
            <a:fontRef idx="minor">
              <a:schemeClr val="dk1"/>
            </a:fontRef>
          </p:style>
          <p:txBody>
            <a:bodyPr spcFirstLastPara="0" vert="horz" wrap="square" lIns="569340" tIns="1235958" rIns="569341" bIns="1235958" numCol="1" spcCol="1270" anchor="ctr" anchorCtr="0">
              <a:noAutofit/>
            </a:bodyPr>
            <a:lstStyle/>
            <a:p>
              <a:pPr lvl="0" algn="ctr" defTabSz="444500">
                <a:lnSpc>
                  <a:spcPct val="90000"/>
                </a:lnSpc>
                <a:spcBef>
                  <a:spcPct val="0"/>
                </a:spcBef>
                <a:spcAft>
                  <a:spcPct val="35000"/>
                </a:spcAft>
              </a:pPr>
              <a:endParaRPr lang="en-US" sz="1600" kern="1200" dirty="0">
                <a:latin typeface="Alexandria" pitchFamily="2" charset="-78"/>
              </a:endParaRPr>
            </a:p>
          </p:txBody>
        </p:sp>
        <p:sp>
          <p:nvSpPr>
            <p:cNvPr id="8" name="Freeform 7"/>
            <p:cNvSpPr/>
            <p:nvPr/>
          </p:nvSpPr>
          <p:spPr>
            <a:xfrm>
              <a:off x="3671447" y="3404983"/>
              <a:ext cx="1258479" cy="470869"/>
            </a:xfrm>
            <a:custGeom>
              <a:avLst/>
              <a:gdLst>
                <a:gd name="connsiteX0" fmla="*/ 0 w 1258479"/>
                <a:gd name="connsiteY0" fmla="*/ 0 h 470869"/>
                <a:gd name="connsiteX1" fmla="*/ 629239 w 1258479"/>
                <a:gd name="connsiteY1" fmla="*/ 0 h 470869"/>
                <a:gd name="connsiteX2" fmla="*/ 629239 w 1258479"/>
                <a:gd name="connsiteY2" fmla="*/ 470869 h 470869"/>
                <a:gd name="connsiteX3" fmla="*/ 1258479 w 1258479"/>
                <a:gd name="connsiteY3" fmla="*/ 470869 h 470869"/>
              </a:gdLst>
              <a:ahLst/>
              <a:cxnLst>
                <a:cxn ang="0">
                  <a:pos x="connsiteX0" y="connsiteY0"/>
                </a:cxn>
                <a:cxn ang="0">
                  <a:pos x="connsiteX1" y="connsiteY1"/>
                </a:cxn>
                <a:cxn ang="0">
                  <a:pos x="connsiteX2" y="connsiteY2"/>
                </a:cxn>
                <a:cxn ang="0">
                  <a:pos x="connsiteX3" y="connsiteY3"/>
                </a:cxn>
              </a:cxnLst>
              <a:rect l="l" t="t" r="r" b="b"/>
              <a:pathLst>
                <a:path w="1258479" h="470869">
                  <a:moveTo>
                    <a:pt x="0" y="0"/>
                  </a:moveTo>
                  <a:lnTo>
                    <a:pt x="629239" y="0"/>
                  </a:lnTo>
                  <a:lnTo>
                    <a:pt x="629239" y="470869"/>
                  </a:lnTo>
                  <a:lnTo>
                    <a:pt x="1258479" y="470869"/>
                  </a:lnTo>
                </a:path>
              </a:pathLst>
            </a:custGeom>
            <a:grpFill/>
            <a:ln w="28575">
              <a:solidFill>
                <a:schemeClr val="bg1"/>
              </a:solidFill>
            </a:ln>
          </p:spPr>
          <p:style>
            <a:lnRef idx="1">
              <a:schemeClr val="accent5"/>
            </a:lnRef>
            <a:fillRef idx="2">
              <a:schemeClr val="accent5"/>
            </a:fillRef>
            <a:effectRef idx="1">
              <a:schemeClr val="accent5"/>
            </a:effectRef>
            <a:fontRef idx="minor">
              <a:schemeClr val="dk1"/>
            </a:fontRef>
          </p:style>
          <p:txBody>
            <a:bodyPr spcFirstLastPara="0" vert="horz" wrap="square" lIns="608347" tIns="201843" rIns="608348" bIns="201842" numCol="1" spcCol="1270" anchor="ctr" anchorCtr="0">
              <a:noAutofit/>
            </a:bodyPr>
            <a:lstStyle/>
            <a:p>
              <a:pPr lvl="0" algn="ctr" defTabSz="222250">
                <a:lnSpc>
                  <a:spcPct val="90000"/>
                </a:lnSpc>
                <a:spcBef>
                  <a:spcPct val="0"/>
                </a:spcBef>
                <a:spcAft>
                  <a:spcPct val="35000"/>
                </a:spcAft>
              </a:pPr>
              <a:endParaRPr lang="en-US" sz="1600" kern="1200" dirty="0">
                <a:latin typeface="Alexandria" pitchFamily="2" charset="-78"/>
              </a:endParaRPr>
            </a:p>
          </p:txBody>
        </p:sp>
        <p:sp>
          <p:nvSpPr>
            <p:cNvPr id="9" name="Freeform 8"/>
            <p:cNvSpPr/>
            <p:nvPr/>
          </p:nvSpPr>
          <p:spPr>
            <a:xfrm>
              <a:off x="3671447" y="2110040"/>
              <a:ext cx="1258479" cy="1294943"/>
            </a:xfrm>
            <a:custGeom>
              <a:avLst/>
              <a:gdLst>
                <a:gd name="connsiteX0" fmla="*/ 0 w 1258479"/>
                <a:gd name="connsiteY0" fmla="*/ 1294943 h 1294943"/>
                <a:gd name="connsiteX1" fmla="*/ 629239 w 1258479"/>
                <a:gd name="connsiteY1" fmla="*/ 1294943 h 1294943"/>
                <a:gd name="connsiteX2" fmla="*/ 629239 w 1258479"/>
                <a:gd name="connsiteY2" fmla="*/ 0 h 1294943"/>
                <a:gd name="connsiteX3" fmla="*/ 1258479 w 1258479"/>
                <a:gd name="connsiteY3" fmla="*/ 0 h 1294943"/>
              </a:gdLst>
              <a:ahLst/>
              <a:cxnLst>
                <a:cxn ang="0">
                  <a:pos x="connsiteX0" y="connsiteY0"/>
                </a:cxn>
                <a:cxn ang="0">
                  <a:pos x="connsiteX1" y="connsiteY1"/>
                </a:cxn>
                <a:cxn ang="0">
                  <a:pos x="connsiteX2" y="connsiteY2"/>
                </a:cxn>
                <a:cxn ang="0">
                  <a:pos x="connsiteX3" y="connsiteY3"/>
                </a:cxn>
              </a:cxnLst>
              <a:rect l="l" t="t" r="r" b="b"/>
              <a:pathLst>
                <a:path w="1258479" h="1294943">
                  <a:moveTo>
                    <a:pt x="0" y="1294943"/>
                  </a:moveTo>
                  <a:lnTo>
                    <a:pt x="629239" y="1294943"/>
                  </a:lnTo>
                  <a:lnTo>
                    <a:pt x="629239" y="0"/>
                  </a:lnTo>
                  <a:lnTo>
                    <a:pt x="1258479" y="0"/>
                  </a:lnTo>
                </a:path>
              </a:pathLst>
            </a:custGeom>
            <a:grpFill/>
            <a:ln w="28575">
              <a:solidFill>
                <a:schemeClr val="bg1"/>
              </a:solidFill>
            </a:ln>
          </p:spPr>
          <p:style>
            <a:lnRef idx="1">
              <a:schemeClr val="accent5"/>
            </a:lnRef>
            <a:fillRef idx="2">
              <a:schemeClr val="accent5"/>
            </a:fillRef>
            <a:effectRef idx="1">
              <a:schemeClr val="accent5"/>
            </a:effectRef>
            <a:fontRef idx="minor">
              <a:schemeClr val="dk1"/>
            </a:fontRef>
          </p:style>
          <p:txBody>
            <a:bodyPr spcFirstLastPara="0" vert="horz" wrap="square" lIns="596796" tIns="602328" rIns="596797" bIns="602329" numCol="1" spcCol="1270" anchor="ctr" anchorCtr="0">
              <a:noAutofit/>
            </a:bodyPr>
            <a:lstStyle/>
            <a:p>
              <a:pPr lvl="0" algn="ctr" defTabSz="266700">
                <a:lnSpc>
                  <a:spcPct val="90000"/>
                </a:lnSpc>
                <a:spcBef>
                  <a:spcPct val="0"/>
                </a:spcBef>
                <a:spcAft>
                  <a:spcPct val="35000"/>
                </a:spcAft>
              </a:pPr>
              <a:endParaRPr lang="en-US" sz="1600" kern="1200" dirty="0">
                <a:latin typeface="Alexandria" pitchFamily="2" charset="-78"/>
              </a:endParaRPr>
            </a:p>
          </p:txBody>
        </p:sp>
        <p:sp>
          <p:nvSpPr>
            <p:cNvPr id="10" name="Freeform 9"/>
            <p:cNvSpPr/>
            <p:nvPr/>
          </p:nvSpPr>
          <p:spPr>
            <a:xfrm>
              <a:off x="3671447" y="638343"/>
              <a:ext cx="1202962" cy="2766640"/>
            </a:xfrm>
            <a:custGeom>
              <a:avLst/>
              <a:gdLst>
                <a:gd name="connsiteX0" fmla="*/ 0 w 1202962"/>
                <a:gd name="connsiteY0" fmla="*/ 2766640 h 2766640"/>
                <a:gd name="connsiteX1" fmla="*/ 601481 w 1202962"/>
                <a:gd name="connsiteY1" fmla="*/ 2766640 h 2766640"/>
                <a:gd name="connsiteX2" fmla="*/ 601481 w 1202962"/>
                <a:gd name="connsiteY2" fmla="*/ 0 h 2766640"/>
                <a:gd name="connsiteX3" fmla="*/ 1202962 w 1202962"/>
                <a:gd name="connsiteY3" fmla="*/ 0 h 2766640"/>
              </a:gdLst>
              <a:ahLst/>
              <a:cxnLst>
                <a:cxn ang="0">
                  <a:pos x="connsiteX0" y="connsiteY0"/>
                </a:cxn>
                <a:cxn ang="0">
                  <a:pos x="connsiteX1" y="connsiteY1"/>
                </a:cxn>
                <a:cxn ang="0">
                  <a:pos x="connsiteX2" y="connsiteY2"/>
                </a:cxn>
                <a:cxn ang="0">
                  <a:pos x="connsiteX3" y="connsiteY3"/>
                </a:cxn>
              </a:cxnLst>
              <a:rect l="l" t="t" r="r" b="b"/>
              <a:pathLst>
                <a:path w="1202962" h="2766640">
                  <a:moveTo>
                    <a:pt x="0" y="2766640"/>
                  </a:moveTo>
                  <a:lnTo>
                    <a:pt x="601481" y="2766640"/>
                  </a:lnTo>
                  <a:lnTo>
                    <a:pt x="601481" y="0"/>
                  </a:lnTo>
                  <a:lnTo>
                    <a:pt x="1202962" y="0"/>
                  </a:lnTo>
                </a:path>
              </a:pathLst>
            </a:custGeom>
            <a:grpFill/>
            <a:ln w="28575">
              <a:solidFill>
                <a:schemeClr val="bg1"/>
              </a:solidFill>
            </a:ln>
          </p:spPr>
          <p:style>
            <a:lnRef idx="1">
              <a:schemeClr val="accent5"/>
            </a:lnRef>
            <a:fillRef idx="2">
              <a:schemeClr val="accent5"/>
            </a:fillRef>
            <a:effectRef idx="1">
              <a:schemeClr val="accent5"/>
            </a:effectRef>
            <a:fontRef idx="minor">
              <a:schemeClr val="dk1"/>
            </a:fontRef>
          </p:style>
          <p:txBody>
            <a:bodyPr spcFirstLastPara="0" vert="horz" wrap="square" lIns="538760" tIns="1307898" rIns="538760" bIns="1307900" numCol="1" spcCol="1270" anchor="ctr" anchorCtr="0">
              <a:noAutofit/>
            </a:bodyPr>
            <a:lstStyle/>
            <a:p>
              <a:pPr lvl="0" algn="ctr" defTabSz="444500">
                <a:lnSpc>
                  <a:spcPct val="90000"/>
                </a:lnSpc>
                <a:spcBef>
                  <a:spcPct val="0"/>
                </a:spcBef>
                <a:spcAft>
                  <a:spcPct val="35000"/>
                </a:spcAft>
              </a:pPr>
              <a:endParaRPr lang="en-US" sz="1600" kern="1200" dirty="0">
                <a:latin typeface="Alexandria" pitchFamily="2" charset="-78"/>
              </a:endParaRPr>
            </a:p>
          </p:txBody>
        </p:sp>
        <p:sp>
          <p:nvSpPr>
            <p:cNvPr id="11" name="Freeform 10"/>
            <p:cNvSpPr/>
            <p:nvPr/>
          </p:nvSpPr>
          <p:spPr>
            <a:xfrm rot="16200000">
              <a:off x="488014" y="2896704"/>
              <a:ext cx="5350308" cy="1016558"/>
            </a:xfrm>
            <a:custGeom>
              <a:avLst/>
              <a:gdLst>
                <a:gd name="connsiteX0" fmla="*/ 0 w 5350308"/>
                <a:gd name="connsiteY0" fmla="*/ 0 h 1016558"/>
                <a:gd name="connsiteX1" fmla="*/ 5350308 w 5350308"/>
                <a:gd name="connsiteY1" fmla="*/ 0 h 1016558"/>
                <a:gd name="connsiteX2" fmla="*/ 5350308 w 5350308"/>
                <a:gd name="connsiteY2" fmla="*/ 1016558 h 1016558"/>
                <a:gd name="connsiteX3" fmla="*/ 0 w 5350308"/>
                <a:gd name="connsiteY3" fmla="*/ 1016558 h 1016558"/>
                <a:gd name="connsiteX4" fmla="*/ 0 w 5350308"/>
                <a:gd name="connsiteY4" fmla="*/ 0 h 10165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50308" h="1016558">
                  <a:moveTo>
                    <a:pt x="0" y="0"/>
                  </a:moveTo>
                  <a:lnTo>
                    <a:pt x="5350308" y="0"/>
                  </a:lnTo>
                  <a:lnTo>
                    <a:pt x="5350308" y="1016558"/>
                  </a:lnTo>
                  <a:lnTo>
                    <a:pt x="0" y="1016558"/>
                  </a:lnTo>
                  <a:lnTo>
                    <a:pt x="0" y="0"/>
                  </a:lnTo>
                  <a:close/>
                </a:path>
              </a:pathLst>
            </a:custGeom>
            <a:grpFill/>
            <a:ln w="28575">
              <a:solidFill>
                <a:schemeClr val="bg1"/>
              </a:solidFill>
            </a:ln>
          </p:spPr>
          <p:style>
            <a:lnRef idx="1">
              <a:schemeClr val="accent5"/>
            </a:lnRef>
            <a:fillRef idx="2">
              <a:schemeClr val="accent5"/>
            </a:fillRef>
            <a:effectRef idx="1">
              <a:schemeClr val="accent5"/>
            </a:effectRef>
            <a:fontRef idx="minor">
              <a:schemeClr val="dk1"/>
            </a:fontRef>
          </p:style>
          <p:txBody>
            <a:bodyPr spcFirstLastPara="0" vert="horz" wrap="square" lIns="37465" tIns="37465" rIns="37465" bIns="37465" numCol="1" spcCol="1270" anchor="ctr" anchorCtr="0">
              <a:noAutofit/>
            </a:bodyPr>
            <a:lstStyle/>
            <a:p>
              <a:pPr lvl="0" algn="ctr" defTabSz="2622550">
                <a:lnSpc>
                  <a:spcPct val="90000"/>
                </a:lnSpc>
                <a:spcBef>
                  <a:spcPct val="0"/>
                </a:spcBef>
                <a:spcAft>
                  <a:spcPct val="35000"/>
                </a:spcAft>
              </a:pPr>
              <a:r>
                <a:rPr lang="ar-IQ" b="1" kern="1200" dirty="0">
                  <a:solidFill>
                    <a:schemeClr val="bg1"/>
                  </a:solidFill>
                  <a:latin typeface="Alexandria" pitchFamily="2" charset="-78"/>
                  <a:cs typeface="Alexandria" pitchFamily="2" charset="-78"/>
                </a:rPr>
                <a:t>عوامل البيئة الخارجية</a:t>
              </a:r>
              <a:endParaRPr lang="en-US" b="1" kern="1200" dirty="0">
                <a:solidFill>
                  <a:schemeClr val="bg1"/>
                </a:solidFill>
                <a:latin typeface="Alexandria" pitchFamily="2" charset="-78"/>
              </a:endParaRPr>
            </a:p>
          </p:txBody>
        </p:sp>
        <p:sp>
          <p:nvSpPr>
            <p:cNvPr id="12" name="Freeform 11"/>
            <p:cNvSpPr/>
            <p:nvPr/>
          </p:nvSpPr>
          <p:spPr>
            <a:xfrm rot="16200000">
              <a:off x="4416400" y="-581502"/>
              <a:ext cx="3818787" cy="1448463"/>
            </a:xfrm>
            <a:custGeom>
              <a:avLst/>
              <a:gdLst>
                <a:gd name="connsiteX0" fmla="*/ 0 w 3818787"/>
                <a:gd name="connsiteY0" fmla="*/ 0 h 1448463"/>
                <a:gd name="connsiteX1" fmla="*/ 3818787 w 3818787"/>
                <a:gd name="connsiteY1" fmla="*/ 0 h 1448463"/>
                <a:gd name="connsiteX2" fmla="*/ 3818787 w 3818787"/>
                <a:gd name="connsiteY2" fmla="*/ 1448463 h 1448463"/>
                <a:gd name="connsiteX3" fmla="*/ 0 w 3818787"/>
                <a:gd name="connsiteY3" fmla="*/ 1448463 h 1448463"/>
                <a:gd name="connsiteX4" fmla="*/ 0 w 3818787"/>
                <a:gd name="connsiteY4" fmla="*/ 0 h 1448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8787" h="1448463">
                  <a:moveTo>
                    <a:pt x="0" y="0"/>
                  </a:moveTo>
                  <a:lnTo>
                    <a:pt x="3818787" y="0"/>
                  </a:lnTo>
                  <a:lnTo>
                    <a:pt x="3818787" y="1448463"/>
                  </a:lnTo>
                  <a:lnTo>
                    <a:pt x="0" y="1448463"/>
                  </a:lnTo>
                  <a:lnTo>
                    <a:pt x="0" y="0"/>
                  </a:lnTo>
                  <a:close/>
                </a:path>
              </a:pathLst>
            </a:custGeom>
            <a:grpFill/>
            <a:ln w="28575">
              <a:solidFill>
                <a:schemeClr val="bg1"/>
              </a:solidFill>
            </a:ln>
          </p:spPr>
          <p:style>
            <a:lnRef idx="1">
              <a:schemeClr val="accent5"/>
            </a:lnRef>
            <a:fillRef idx="2">
              <a:schemeClr val="accent5"/>
            </a:fillRef>
            <a:effectRef idx="1">
              <a:schemeClr val="accent5"/>
            </a:effectRef>
            <a:fontRef idx="minor">
              <a:schemeClr val="dk1"/>
            </a:fontRef>
          </p:style>
          <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ar-IQ" sz="1600" b="1" kern="1200" dirty="0">
                  <a:solidFill>
                    <a:schemeClr val="bg1"/>
                  </a:solidFill>
                  <a:latin typeface="Alexandria" pitchFamily="2" charset="-78"/>
                  <a:cs typeface="Alexandria" pitchFamily="2" charset="-78"/>
                </a:rPr>
                <a:t>القوى الاقتصادية</a:t>
              </a:r>
            </a:p>
            <a:p>
              <a:pPr marL="285750" lvl="0" indent="-285750" algn="r" defTabSz="889000" rtl="1">
                <a:lnSpc>
                  <a:spcPct val="90000"/>
                </a:lnSpc>
                <a:spcBef>
                  <a:spcPct val="0"/>
                </a:spcBef>
                <a:spcAft>
                  <a:spcPct val="35000"/>
                </a:spcAft>
                <a:buFont typeface="Arial" panose="020B0604020202020204" pitchFamily="34" charset="0"/>
                <a:buChar char="•"/>
              </a:pPr>
              <a:r>
                <a:rPr lang="ar-IQ" sz="1600" b="1" kern="1200" dirty="0">
                  <a:solidFill>
                    <a:schemeClr val="tx1"/>
                  </a:solidFill>
                  <a:latin typeface="Alexandria" pitchFamily="2" charset="-78"/>
                  <a:cs typeface="Alexandria" pitchFamily="2" charset="-78"/>
                </a:rPr>
                <a:t> </a:t>
              </a:r>
              <a:r>
                <a:rPr lang="ar-JO" sz="1600" b="1" kern="1200" dirty="0">
                  <a:solidFill>
                    <a:schemeClr val="tx1"/>
                  </a:solidFill>
                  <a:latin typeface="Alexandria" pitchFamily="2" charset="-78"/>
                  <a:cs typeface="Alexandria" pitchFamily="2" charset="-78"/>
                </a:rPr>
                <a:t>إ</a:t>
              </a:r>
              <a:r>
                <a:rPr lang="ar-IQ" sz="1600" b="1" kern="1200" dirty="0">
                  <a:solidFill>
                    <a:schemeClr val="tx1"/>
                  </a:solidFill>
                  <a:latin typeface="Alexandria" pitchFamily="2" charset="-78"/>
                  <a:cs typeface="Alexandria" pitchFamily="2" charset="-78"/>
                </a:rPr>
                <a:t>جمالي الناتج القومي</a:t>
              </a:r>
            </a:p>
            <a:p>
              <a:pPr marL="285750" lvl="0" indent="-285750" algn="r" defTabSz="889000" rtl="1">
                <a:lnSpc>
                  <a:spcPct val="90000"/>
                </a:lnSpc>
                <a:spcBef>
                  <a:spcPct val="0"/>
                </a:spcBef>
                <a:spcAft>
                  <a:spcPct val="35000"/>
                </a:spcAft>
                <a:buFont typeface="Arial" panose="020B0604020202020204" pitchFamily="34" charset="0"/>
                <a:buChar char="•"/>
              </a:pPr>
              <a:r>
                <a:rPr lang="ar-IQ" sz="1600" b="1" kern="1200" dirty="0">
                  <a:solidFill>
                    <a:schemeClr val="tx1"/>
                  </a:solidFill>
                  <a:latin typeface="Alexandria" pitchFamily="2" charset="-78"/>
                  <a:cs typeface="Alexandria" pitchFamily="2" charset="-78"/>
                </a:rPr>
                <a:t> معدلات الاشغال او البطالة </a:t>
              </a:r>
            </a:p>
            <a:p>
              <a:pPr marL="285750" lvl="0" indent="-285750" algn="r" defTabSz="889000" rtl="1">
                <a:lnSpc>
                  <a:spcPct val="90000"/>
                </a:lnSpc>
                <a:spcBef>
                  <a:spcPct val="0"/>
                </a:spcBef>
                <a:spcAft>
                  <a:spcPct val="35000"/>
                </a:spcAft>
                <a:buFont typeface="Arial" panose="020B0604020202020204" pitchFamily="34" charset="0"/>
                <a:buChar char="•"/>
              </a:pPr>
              <a:r>
                <a:rPr lang="ar-IQ" sz="1600" b="1" kern="1200" dirty="0">
                  <a:solidFill>
                    <a:schemeClr val="tx1"/>
                  </a:solidFill>
                  <a:latin typeface="Alexandria" pitchFamily="2" charset="-78"/>
                  <a:cs typeface="Alexandria" pitchFamily="2" charset="-78"/>
                </a:rPr>
                <a:t> اسعار الفائدة</a:t>
              </a:r>
              <a:endParaRPr lang="en-US" sz="1600" b="1" kern="1200" dirty="0">
                <a:solidFill>
                  <a:schemeClr val="tx1"/>
                </a:solidFill>
                <a:latin typeface="Alexandria" pitchFamily="2" charset="-78"/>
              </a:endParaRPr>
            </a:p>
          </p:txBody>
        </p:sp>
        <p:sp>
          <p:nvSpPr>
            <p:cNvPr id="13" name="Freeform 12"/>
            <p:cNvSpPr/>
            <p:nvPr/>
          </p:nvSpPr>
          <p:spPr>
            <a:xfrm rot="16200000">
              <a:off x="2976502" y="-603396"/>
              <a:ext cx="3780841" cy="1469279"/>
            </a:xfrm>
            <a:custGeom>
              <a:avLst/>
              <a:gdLst>
                <a:gd name="connsiteX0" fmla="*/ 0 w 3746699"/>
                <a:gd name="connsiteY0" fmla="*/ 0 h 1332301"/>
                <a:gd name="connsiteX1" fmla="*/ 3746699 w 3746699"/>
                <a:gd name="connsiteY1" fmla="*/ 0 h 1332301"/>
                <a:gd name="connsiteX2" fmla="*/ 3746699 w 3746699"/>
                <a:gd name="connsiteY2" fmla="*/ 1332301 h 1332301"/>
                <a:gd name="connsiteX3" fmla="*/ 0 w 3746699"/>
                <a:gd name="connsiteY3" fmla="*/ 1332301 h 1332301"/>
                <a:gd name="connsiteX4" fmla="*/ 0 w 3746699"/>
                <a:gd name="connsiteY4" fmla="*/ 0 h 13323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6699" h="1332301">
                  <a:moveTo>
                    <a:pt x="0" y="0"/>
                  </a:moveTo>
                  <a:lnTo>
                    <a:pt x="3746699" y="0"/>
                  </a:lnTo>
                  <a:lnTo>
                    <a:pt x="3746699" y="1332301"/>
                  </a:lnTo>
                  <a:lnTo>
                    <a:pt x="0" y="1332301"/>
                  </a:lnTo>
                  <a:lnTo>
                    <a:pt x="0" y="0"/>
                  </a:lnTo>
                  <a:close/>
                </a:path>
              </a:pathLst>
            </a:custGeom>
            <a:grpFill/>
            <a:ln w="28575">
              <a:solidFill>
                <a:schemeClr val="bg1"/>
              </a:solidFill>
            </a:ln>
          </p:spPr>
          <p:style>
            <a:lnRef idx="1">
              <a:schemeClr val="accent5"/>
            </a:lnRef>
            <a:fillRef idx="2">
              <a:schemeClr val="accent5"/>
            </a:fillRef>
            <a:effectRef idx="1">
              <a:schemeClr val="accent5"/>
            </a:effectRef>
            <a:fontRef idx="minor">
              <a:schemeClr val="dk1"/>
            </a:fontRef>
          </p:style>
          <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ar-IQ" sz="1600" b="1" kern="1200" dirty="0">
                  <a:solidFill>
                    <a:schemeClr val="bg1"/>
                  </a:solidFill>
                  <a:latin typeface="Alexandria" pitchFamily="2" charset="-78"/>
                  <a:cs typeface="Alexandria" pitchFamily="2" charset="-78"/>
                </a:rPr>
                <a:t>القوى والعوامل التكن</a:t>
              </a:r>
              <a:r>
                <a:rPr lang="ar-AE" sz="1600" b="1" kern="1200" dirty="0">
                  <a:solidFill>
                    <a:schemeClr val="bg1"/>
                  </a:solidFill>
                  <a:latin typeface="Alexandria" pitchFamily="2" charset="-78"/>
                  <a:cs typeface="Alexandria" pitchFamily="2" charset="-78"/>
                </a:rPr>
                <a:t>و</a:t>
              </a:r>
              <a:r>
                <a:rPr lang="ar-IQ" sz="1600" b="1" kern="1200" dirty="0" err="1">
                  <a:solidFill>
                    <a:schemeClr val="bg1"/>
                  </a:solidFill>
                  <a:latin typeface="Alexandria" pitchFamily="2" charset="-78"/>
                  <a:cs typeface="Alexandria" pitchFamily="2" charset="-78"/>
                </a:rPr>
                <a:t>لوجية</a:t>
              </a:r>
              <a:endParaRPr lang="ar-IQ" sz="1600" b="1" kern="1200" dirty="0">
                <a:solidFill>
                  <a:schemeClr val="bg1"/>
                </a:solidFill>
                <a:latin typeface="Alexandria" pitchFamily="2" charset="-78"/>
                <a:cs typeface="Alexandria" pitchFamily="2" charset="-78"/>
              </a:endParaRPr>
            </a:p>
            <a:p>
              <a:pPr marL="285750" lvl="0" indent="-285750" algn="r" defTabSz="889000" rtl="1">
                <a:lnSpc>
                  <a:spcPct val="90000"/>
                </a:lnSpc>
                <a:spcBef>
                  <a:spcPct val="0"/>
                </a:spcBef>
                <a:spcAft>
                  <a:spcPct val="35000"/>
                </a:spcAft>
                <a:buFont typeface="Arial" panose="020B0604020202020204" pitchFamily="34" charset="0"/>
                <a:buChar char="•"/>
              </a:pPr>
              <a:r>
                <a:rPr lang="ar-IQ" sz="1400" b="1" kern="1200" dirty="0">
                  <a:solidFill>
                    <a:schemeClr val="tx1"/>
                  </a:solidFill>
                  <a:latin typeface="Alexandria" pitchFamily="2" charset="-78"/>
                  <a:cs typeface="Alexandria" pitchFamily="2" charset="-78"/>
                </a:rPr>
                <a:t> تقديم منتجات جديدة</a:t>
              </a:r>
            </a:p>
            <a:p>
              <a:pPr marL="285750" lvl="0" indent="-285750" algn="r" defTabSz="889000" rtl="1">
                <a:lnSpc>
                  <a:spcPct val="90000"/>
                </a:lnSpc>
                <a:spcBef>
                  <a:spcPct val="0"/>
                </a:spcBef>
                <a:spcAft>
                  <a:spcPct val="35000"/>
                </a:spcAft>
                <a:buFont typeface="Arial" panose="020B0604020202020204" pitchFamily="34" charset="0"/>
                <a:buChar char="•"/>
              </a:pPr>
              <a:r>
                <a:rPr lang="ar-IQ" sz="1400" b="1" kern="1200" dirty="0">
                  <a:solidFill>
                    <a:schemeClr val="tx1"/>
                  </a:solidFill>
                  <a:latin typeface="Alexandria" pitchFamily="2" charset="-78"/>
                  <a:cs typeface="Alexandria" pitchFamily="2" charset="-78"/>
                </a:rPr>
                <a:t> استخدام تقنيات متطورة</a:t>
              </a:r>
            </a:p>
            <a:p>
              <a:pPr marL="285750" lvl="0" indent="-285750" algn="r" defTabSz="889000" rtl="1">
                <a:lnSpc>
                  <a:spcPct val="90000"/>
                </a:lnSpc>
                <a:spcBef>
                  <a:spcPct val="0"/>
                </a:spcBef>
                <a:spcAft>
                  <a:spcPct val="35000"/>
                </a:spcAft>
                <a:buFont typeface="Arial" panose="020B0604020202020204" pitchFamily="34" charset="0"/>
                <a:buChar char="•"/>
              </a:pPr>
              <a:r>
                <a:rPr lang="ar-IQ" sz="1400" b="1" kern="1200" dirty="0">
                  <a:solidFill>
                    <a:schemeClr val="tx1"/>
                  </a:solidFill>
                  <a:latin typeface="Alexandria" pitchFamily="2" charset="-78"/>
                  <a:cs typeface="Alexandria" pitchFamily="2" charset="-78"/>
                </a:rPr>
                <a:t> التركيز على انشطة البحث والتطوير</a:t>
              </a:r>
              <a:endParaRPr lang="en-US" sz="1400" b="1" kern="1200" dirty="0">
                <a:solidFill>
                  <a:schemeClr val="tx1"/>
                </a:solidFill>
                <a:latin typeface="Alexandria" pitchFamily="2" charset="-78"/>
              </a:endParaRPr>
            </a:p>
          </p:txBody>
        </p:sp>
        <p:sp>
          <p:nvSpPr>
            <p:cNvPr id="14" name="Freeform 13"/>
            <p:cNvSpPr/>
            <p:nvPr/>
          </p:nvSpPr>
          <p:spPr>
            <a:xfrm rot="16200000">
              <a:off x="3720424" y="2469387"/>
              <a:ext cx="3826586" cy="2992059"/>
            </a:xfrm>
            <a:custGeom>
              <a:avLst/>
              <a:gdLst>
                <a:gd name="connsiteX0" fmla="*/ 0 w 3884940"/>
                <a:gd name="connsiteY0" fmla="*/ 0 h 1691045"/>
                <a:gd name="connsiteX1" fmla="*/ 3884940 w 3884940"/>
                <a:gd name="connsiteY1" fmla="*/ 0 h 1691045"/>
                <a:gd name="connsiteX2" fmla="*/ 3884940 w 3884940"/>
                <a:gd name="connsiteY2" fmla="*/ 1691045 h 1691045"/>
                <a:gd name="connsiteX3" fmla="*/ 0 w 3884940"/>
                <a:gd name="connsiteY3" fmla="*/ 1691045 h 1691045"/>
                <a:gd name="connsiteX4" fmla="*/ 0 w 3884940"/>
                <a:gd name="connsiteY4" fmla="*/ 0 h 16910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84940" h="1691045">
                  <a:moveTo>
                    <a:pt x="0" y="0"/>
                  </a:moveTo>
                  <a:lnTo>
                    <a:pt x="3884940" y="0"/>
                  </a:lnTo>
                  <a:lnTo>
                    <a:pt x="3884940" y="1691045"/>
                  </a:lnTo>
                  <a:lnTo>
                    <a:pt x="0" y="1691045"/>
                  </a:lnTo>
                  <a:lnTo>
                    <a:pt x="0" y="0"/>
                  </a:lnTo>
                  <a:close/>
                </a:path>
              </a:pathLst>
            </a:custGeom>
            <a:grpFill/>
            <a:ln w="28575">
              <a:solidFill>
                <a:schemeClr val="bg1"/>
              </a:solidFill>
            </a:ln>
          </p:spPr>
          <p:style>
            <a:lnRef idx="1">
              <a:schemeClr val="accent5"/>
            </a:lnRef>
            <a:fillRef idx="2">
              <a:schemeClr val="accent5"/>
            </a:fillRef>
            <a:effectRef idx="1">
              <a:schemeClr val="accent5"/>
            </a:effectRef>
            <a:fontRef idx="minor">
              <a:schemeClr val="dk1"/>
            </a:fontRef>
          </p:style>
          <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ar-IQ" sz="1600" b="1" kern="1200" dirty="0">
                  <a:solidFill>
                    <a:schemeClr val="bg1"/>
                  </a:solidFill>
                  <a:latin typeface="Alexandria" pitchFamily="2" charset="-78"/>
                  <a:cs typeface="Alexandria" pitchFamily="2" charset="-78"/>
                </a:rPr>
                <a:t>القوى السياسية والقانونية</a:t>
              </a:r>
              <a:endParaRPr lang="ar-AE" sz="1600" b="1" kern="1200" dirty="0">
                <a:solidFill>
                  <a:schemeClr val="bg1"/>
                </a:solidFill>
                <a:latin typeface="Alexandria" pitchFamily="2" charset="-78"/>
                <a:cs typeface="Alexandria" pitchFamily="2" charset="-78"/>
              </a:endParaRPr>
            </a:p>
            <a:p>
              <a:pPr lvl="0" algn="ctr" defTabSz="800100">
                <a:lnSpc>
                  <a:spcPct val="90000"/>
                </a:lnSpc>
                <a:spcBef>
                  <a:spcPct val="0"/>
                </a:spcBef>
                <a:spcAft>
                  <a:spcPct val="35000"/>
                </a:spcAft>
              </a:pPr>
              <a:endParaRPr lang="ar-IQ" sz="1600" b="1" kern="1200" dirty="0">
                <a:solidFill>
                  <a:schemeClr val="bg1"/>
                </a:solidFill>
                <a:latin typeface="Alexandria" pitchFamily="2" charset="-78"/>
                <a:cs typeface="Alexandria" pitchFamily="2" charset="-78"/>
              </a:endParaRPr>
            </a:p>
            <a:p>
              <a:pPr marL="285750" lvl="0" indent="-285750" algn="r" defTabSz="800100" rtl="1">
                <a:lnSpc>
                  <a:spcPct val="90000"/>
                </a:lnSpc>
                <a:spcBef>
                  <a:spcPct val="0"/>
                </a:spcBef>
                <a:spcAft>
                  <a:spcPct val="35000"/>
                </a:spcAft>
                <a:buFont typeface="Arial" panose="020B0604020202020204" pitchFamily="34" charset="0"/>
                <a:buChar char="•"/>
              </a:pPr>
              <a:r>
                <a:rPr lang="ar-IQ" sz="1400" b="1" kern="1200" dirty="0">
                  <a:solidFill>
                    <a:schemeClr val="tx1"/>
                  </a:solidFill>
                  <a:latin typeface="Alexandria" pitchFamily="2" charset="-78"/>
                  <a:cs typeface="Alexandria" pitchFamily="2" charset="-78"/>
                </a:rPr>
                <a:t> النظام السياسي والاستقرار والنضج</a:t>
              </a:r>
            </a:p>
            <a:p>
              <a:pPr marL="285750" lvl="0" indent="-285750" algn="r" defTabSz="800100" rtl="1">
                <a:lnSpc>
                  <a:spcPct val="90000"/>
                </a:lnSpc>
                <a:spcBef>
                  <a:spcPct val="0"/>
                </a:spcBef>
                <a:spcAft>
                  <a:spcPct val="35000"/>
                </a:spcAft>
                <a:buFont typeface="Arial" panose="020B0604020202020204" pitchFamily="34" charset="0"/>
                <a:buChar char="•"/>
              </a:pPr>
              <a:r>
                <a:rPr lang="ar-IQ" sz="1400" b="1" kern="1200" dirty="0">
                  <a:solidFill>
                    <a:schemeClr val="tx1"/>
                  </a:solidFill>
                  <a:latin typeface="Alexandria" pitchFamily="2" charset="-78"/>
                  <a:cs typeface="Alexandria" pitchFamily="2" charset="-78"/>
                </a:rPr>
                <a:t> ال</a:t>
              </a:r>
              <a:r>
                <a:rPr lang="ar-JO" sz="1400" b="1" kern="1200" dirty="0">
                  <a:solidFill>
                    <a:schemeClr val="tx1"/>
                  </a:solidFill>
                  <a:latin typeface="Alexandria" pitchFamily="2" charset="-78"/>
                  <a:cs typeface="Alexandria" pitchFamily="2" charset="-78"/>
                </a:rPr>
                <a:t>أ</a:t>
              </a:r>
              <a:r>
                <a:rPr lang="ar-IQ" sz="1400" b="1" kern="1200" dirty="0">
                  <a:solidFill>
                    <a:schemeClr val="tx1"/>
                  </a:solidFill>
                  <a:latin typeface="Alexandria" pitchFamily="2" charset="-78"/>
                  <a:cs typeface="Alexandria" pitchFamily="2" charset="-78"/>
                </a:rPr>
                <a:t>نظمة والقوانين التي قد تصدرها الدولة </a:t>
              </a:r>
            </a:p>
            <a:p>
              <a:pPr marL="285750" lvl="0" indent="-285750" algn="r" defTabSz="800100" rtl="1">
                <a:lnSpc>
                  <a:spcPct val="90000"/>
                </a:lnSpc>
                <a:spcBef>
                  <a:spcPct val="0"/>
                </a:spcBef>
                <a:spcAft>
                  <a:spcPct val="35000"/>
                </a:spcAft>
                <a:buFont typeface="Arial" panose="020B0604020202020204" pitchFamily="34" charset="0"/>
                <a:buChar char="•"/>
              </a:pPr>
              <a:r>
                <a:rPr lang="ar-IQ" sz="1400" b="1" kern="1200" dirty="0">
                  <a:solidFill>
                    <a:schemeClr val="tx1"/>
                  </a:solidFill>
                  <a:latin typeface="Alexandria" pitchFamily="2" charset="-78"/>
                  <a:cs typeface="Alexandria" pitchFamily="2" charset="-78"/>
                </a:rPr>
                <a:t> سياسات الحكومة إزاء الإنفتاح</a:t>
              </a:r>
            </a:p>
            <a:p>
              <a:pPr marL="285750" lvl="0" indent="-285750" algn="r" defTabSz="800100" rtl="1">
                <a:lnSpc>
                  <a:spcPct val="90000"/>
                </a:lnSpc>
                <a:spcBef>
                  <a:spcPct val="0"/>
                </a:spcBef>
                <a:spcAft>
                  <a:spcPct val="35000"/>
                </a:spcAft>
                <a:buFont typeface="Arial" panose="020B0604020202020204" pitchFamily="34" charset="0"/>
                <a:buChar char="•"/>
              </a:pPr>
              <a:r>
                <a:rPr lang="ar-IQ" sz="1400" b="1" kern="1200" dirty="0">
                  <a:solidFill>
                    <a:schemeClr val="tx1"/>
                  </a:solidFill>
                  <a:latin typeface="Alexandria" pitchFamily="2" charset="-78"/>
                  <a:cs typeface="Alexandria" pitchFamily="2" charset="-78"/>
                </a:rPr>
                <a:t>الحماية للمنتجات الوطنية</a:t>
              </a:r>
              <a:endParaRPr lang="en-US" sz="1400" b="1" kern="1200" dirty="0">
                <a:solidFill>
                  <a:schemeClr val="tx1"/>
                </a:solidFill>
                <a:latin typeface="Alexandria" pitchFamily="2" charset="-78"/>
              </a:endParaRPr>
            </a:p>
          </p:txBody>
        </p:sp>
        <p:sp>
          <p:nvSpPr>
            <p:cNvPr id="15" name="Freeform 14"/>
            <p:cNvSpPr/>
            <p:nvPr/>
          </p:nvSpPr>
          <p:spPr>
            <a:xfrm rot="16200000">
              <a:off x="3859623" y="6007565"/>
              <a:ext cx="3548190" cy="2992056"/>
            </a:xfrm>
            <a:custGeom>
              <a:avLst/>
              <a:gdLst>
                <a:gd name="connsiteX0" fmla="*/ 0 w 3836026"/>
                <a:gd name="connsiteY0" fmla="*/ 0 h 2093165"/>
                <a:gd name="connsiteX1" fmla="*/ 3836026 w 3836026"/>
                <a:gd name="connsiteY1" fmla="*/ 0 h 2093165"/>
                <a:gd name="connsiteX2" fmla="*/ 3836026 w 3836026"/>
                <a:gd name="connsiteY2" fmla="*/ 2093165 h 2093165"/>
                <a:gd name="connsiteX3" fmla="*/ 0 w 3836026"/>
                <a:gd name="connsiteY3" fmla="*/ 2093165 h 2093165"/>
                <a:gd name="connsiteX4" fmla="*/ 0 w 3836026"/>
                <a:gd name="connsiteY4" fmla="*/ 0 h 20931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36026" h="2093165">
                  <a:moveTo>
                    <a:pt x="0" y="0"/>
                  </a:moveTo>
                  <a:lnTo>
                    <a:pt x="3836026" y="0"/>
                  </a:lnTo>
                  <a:lnTo>
                    <a:pt x="3836026" y="2093165"/>
                  </a:lnTo>
                  <a:lnTo>
                    <a:pt x="0" y="2093165"/>
                  </a:lnTo>
                  <a:lnTo>
                    <a:pt x="0" y="0"/>
                  </a:lnTo>
                  <a:close/>
                </a:path>
              </a:pathLst>
            </a:custGeom>
            <a:grpFill/>
            <a:ln w="28575">
              <a:solidFill>
                <a:schemeClr val="bg1"/>
              </a:solidFill>
            </a:ln>
          </p:spPr>
          <p:style>
            <a:lnRef idx="1">
              <a:schemeClr val="accent5"/>
            </a:lnRef>
            <a:fillRef idx="2">
              <a:schemeClr val="accent5"/>
            </a:fillRef>
            <a:effectRef idx="1">
              <a:schemeClr val="accent5"/>
            </a:effectRef>
            <a:fontRef idx="minor">
              <a:schemeClr val="dk1"/>
            </a:fontRef>
          </p:style>
          <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ar-IQ" sz="1600" b="1" kern="1200" dirty="0">
                  <a:solidFill>
                    <a:schemeClr val="bg1"/>
                  </a:solidFill>
                  <a:latin typeface="Alexandria" pitchFamily="2" charset="-78"/>
                  <a:cs typeface="Alexandria" pitchFamily="2" charset="-78"/>
                </a:rPr>
                <a:t>القوى الثقافية</a:t>
              </a:r>
              <a:r>
                <a:rPr lang="ar-AE" sz="1600" b="1" kern="1200" dirty="0">
                  <a:solidFill>
                    <a:schemeClr val="bg1"/>
                  </a:solidFill>
                  <a:latin typeface="Alexandria" pitchFamily="2" charset="-78"/>
                  <a:cs typeface="Alexandria" pitchFamily="2" charset="-78"/>
                </a:rPr>
                <a:t> </a:t>
              </a:r>
              <a:r>
                <a:rPr lang="ar-IQ" sz="1600" b="1" kern="1200" dirty="0">
                  <a:solidFill>
                    <a:schemeClr val="bg1"/>
                  </a:solidFill>
                  <a:latin typeface="Alexandria" pitchFamily="2" charset="-78"/>
                  <a:cs typeface="Alexandria" pitchFamily="2" charset="-78"/>
                </a:rPr>
                <a:t>والاجتماعية </a:t>
              </a:r>
              <a:endParaRPr lang="ar-AE" sz="1600" b="1" kern="1200" dirty="0">
                <a:solidFill>
                  <a:schemeClr val="bg1"/>
                </a:solidFill>
                <a:latin typeface="Alexandria" pitchFamily="2" charset="-78"/>
                <a:cs typeface="Alexandria" pitchFamily="2" charset="-78"/>
              </a:endParaRPr>
            </a:p>
            <a:p>
              <a:pPr lvl="0" algn="ctr" defTabSz="622300">
                <a:lnSpc>
                  <a:spcPct val="90000"/>
                </a:lnSpc>
                <a:spcBef>
                  <a:spcPct val="0"/>
                </a:spcBef>
                <a:spcAft>
                  <a:spcPct val="35000"/>
                </a:spcAft>
              </a:pPr>
              <a:endParaRPr lang="ar-IQ" sz="1600" b="1" kern="1200" dirty="0">
                <a:solidFill>
                  <a:schemeClr val="bg1"/>
                </a:solidFill>
                <a:latin typeface="Alexandria" pitchFamily="2" charset="-78"/>
                <a:cs typeface="Alexandria" pitchFamily="2" charset="-78"/>
              </a:endParaRPr>
            </a:p>
            <a:p>
              <a:pPr marL="285750" lvl="0" indent="-285750" algn="r" defTabSz="622300" rtl="1">
                <a:lnSpc>
                  <a:spcPct val="90000"/>
                </a:lnSpc>
                <a:spcBef>
                  <a:spcPct val="0"/>
                </a:spcBef>
                <a:spcAft>
                  <a:spcPct val="35000"/>
                </a:spcAft>
                <a:buFont typeface="Arial" panose="020B0604020202020204" pitchFamily="34" charset="0"/>
                <a:buChar char="•"/>
              </a:pPr>
              <a:r>
                <a:rPr lang="ar-IQ" sz="1400" b="1" kern="1200" dirty="0">
                  <a:solidFill>
                    <a:schemeClr val="tx1"/>
                  </a:solidFill>
                  <a:latin typeface="Alexandria" pitchFamily="2" charset="-78"/>
                  <a:cs typeface="Alexandria" pitchFamily="2" charset="-78"/>
                </a:rPr>
                <a:t> حجم السكان وتركيبهم العمري</a:t>
              </a:r>
            </a:p>
            <a:p>
              <a:pPr marL="285750" lvl="0" indent="-285750" algn="r" defTabSz="622300" rtl="1">
                <a:lnSpc>
                  <a:spcPct val="90000"/>
                </a:lnSpc>
                <a:spcBef>
                  <a:spcPct val="0"/>
                </a:spcBef>
                <a:spcAft>
                  <a:spcPct val="35000"/>
                </a:spcAft>
                <a:buFont typeface="Arial" panose="020B0604020202020204" pitchFamily="34" charset="0"/>
                <a:buChar char="•"/>
              </a:pPr>
              <a:r>
                <a:rPr lang="ar-IQ" sz="1400" b="1" kern="1200" dirty="0">
                  <a:solidFill>
                    <a:schemeClr val="tx1"/>
                  </a:solidFill>
                  <a:latin typeface="Alexandria" pitchFamily="2" charset="-78"/>
                  <a:cs typeface="Alexandria" pitchFamily="2" charset="-78"/>
                </a:rPr>
                <a:t> معدلات ال</a:t>
              </a:r>
              <a:r>
                <a:rPr lang="ar-JO" sz="1400" b="1" kern="1200" dirty="0">
                  <a:solidFill>
                    <a:schemeClr val="tx1"/>
                  </a:solidFill>
                  <a:latin typeface="Alexandria" pitchFamily="2" charset="-78"/>
                  <a:cs typeface="Alexandria" pitchFamily="2" charset="-78"/>
                </a:rPr>
                <a:t>أ</a:t>
              </a:r>
              <a:r>
                <a:rPr lang="ar-IQ" sz="1400" b="1" kern="1200" dirty="0">
                  <a:solidFill>
                    <a:schemeClr val="tx1"/>
                  </a:solidFill>
                  <a:latin typeface="Alexandria" pitchFamily="2" charset="-78"/>
                  <a:cs typeface="Alexandria" pitchFamily="2" charset="-78"/>
                </a:rPr>
                <a:t>مية والتعليم</a:t>
              </a:r>
            </a:p>
            <a:p>
              <a:pPr marL="285750" lvl="0" indent="-285750" algn="r" defTabSz="622300" rtl="1">
                <a:lnSpc>
                  <a:spcPct val="90000"/>
                </a:lnSpc>
                <a:spcBef>
                  <a:spcPct val="0"/>
                </a:spcBef>
                <a:spcAft>
                  <a:spcPct val="35000"/>
                </a:spcAft>
                <a:buFont typeface="Arial" panose="020B0604020202020204" pitchFamily="34" charset="0"/>
                <a:buChar char="•"/>
              </a:pPr>
              <a:r>
                <a:rPr lang="ar-IQ" sz="1400" b="1" kern="1200" dirty="0">
                  <a:solidFill>
                    <a:schemeClr val="tx1"/>
                  </a:solidFill>
                  <a:latin typeface="Alexandria" pitchFamily="2" charset="-78"/>
                  <a:cs typeface="Alexandria" pitchFamily="2" charset="-78"/>
                </a:rPr>
                <a:t>  نسبة المناطق الحضرية والريفية </a:t>
              </a:r>
            </a:p>
            <a:p>
              <a:pPr marL="285750" lvl="0" indent="-285750" algn="r" defTabSz="622300" rtl="1">
                <a:lnSpc>
                  <a:spcPct val="90000"/>
                </a:lnSpc>
                <a:spcBef>
                  <a:spcPct val="0"/>
                </a:spcBef>
                <a:spcAft>
                  <a:spcPct val="35000"/>
                </a:spcAft>
                <a:buFont typeface="Arial" panose="020B0604020202020204" pitchFamily="34" charset="0"/>
                <a:buChar char="•"/>
              </a:pPr>
              <a:r>
                <a:rPr lang="ar-IQ" sz="1400" b="1" kern="1200" dirty="0">
                  <a:solidFill>
                    <a:schemeClr val="tx1"/>
                  </a:solidFill>
                  <a:latin typeface="Alexandria" pitchFamily="2" charset="-78"/>
                  <a:cs typeface="Alexandria" pitchFamily="2" charset="-78"/>
                </a:rPr>
                <a:t>  </a:t>
              </a:r>
              <a:r>
                <a:rPr lang="ar-JO" sz="1400" b="1" kern="1200" dirty="0">
                  <a:solidFill>
                    <a:schemeClr val="tx1"/>
                  </a:solidFill>
                  <a:latin typeface="Alexandria" pitchFamily="2" charset="-78"/>
                  <a:cs typeface="Alexandria" pitchFamily="2" charset="-78"/>
                </a:rPr>
                <a:t>أ</a:t>
              </a:r>
              <a:r>
                <a:rPr lang="ar-IQ" sz="1400" b="1" kern="1200" dirty="0">
                  <a:solidFill>
                    <a:schemeClr val="tx1"/>
                  </a:solidFill>
                  <a:latin typeface="Alexandria" pitchFamily="2" charset="-78"/>
                  <a:cs typeface="Alexandria" pitchFamily="2" charset="-78"/>
                </a:rPr>
                <a:t>نماط الحياة</a:t>
              </a:r>
            </a:p>
            <a:p>
              <a:pPr marL="285750" lvl="0" indent="-285750" algn="r" defTabSz="622300" rtl="1">
                <a:lnSpc>
                  <a:spcPct val="90000"/>
                </a:lnSpc>
                <a:spcBef>
                  <a:spcPct val="0"/>
                </a:spcBef>
                <a:spcAft>
                  <a:spcPct val="35000"/>
                </a:spcAft>
                <a:buFont typeface="Arial" panose="020B0604020202020204" pitchFamily="34" charset="0"/>
                <a:buChar char="•"/>
              </a:pPr>
              <a:r>
                <a:rPr lang="ar-IQ" sz="1400" b="1" kern="1200" dirty="0">
                  <a:solidFill>
                    <a:schemeClr val="tx1"/>
                  </a:solidFill>
                  <a:latin typeface="Alexandria" pitchFamily="2" charset="-78"/>
                  <a:cs typeface="Alexandria" pitchFamily="2" charset="-78"/>
                </a:rPr>
                <a:t> تركيب الاسرة</a:t>
              </a:r>
            </a:p>
            <a:p>
              <a:pPr marL="285750" lvl="0" indent="-285750" algn="r" defTabSz="622300" rtl="1">
                <a:lnSpc>
                  <a:spcPct val="90000"/>
                </a:lnSpc>
                <a:spcBef>
                  <a:spcPct val="0"/>
                </a:spcBef>
                <a:spcAft>
                  <a:spcPct val="35000"/>
                </a:spcAft>
                <a:buFont typeface="Arial" panose="020B0604020202020204" pitchFamily="34" charset="0"/>
                <a:buChar char="•"/>
              </a:pPr>
              <a:r>
                <a:rPr lang="ar-IQ" sz="1400" b="1" kern="1200" dirty="0">
                  <a:solidFill>
                    <a:schemeClr val="tx1"/>
                  </a:solidFill>
                  <a:latin typeface="Alexandria" pitchFamily="2" charset="-78"/>
                  <a:cs typeface="Alexandria" pitchFamily="2" charset="-78"/>
                </a:rPr>
                <a:t>  عمل المرأة</a:t>
              </a:r>
            </a:p>
            <a:p>
              <a:pPr marL="285750" lvl="0" indent="-285750" algn="r" defTabSz="622300" rtl="1">
                <a:lnSpc>
                  <a:spcPct val="90000"/>
                </a:lnSpc>
                <a:spcBef>
                  <a:spcPct val="0"/>
                </a:spcBef>
                <a:spcAft>
                  <a:spcPct val="35000"/>
                </a:spcAft>
                <a:buFont typeface="Arial" panose="020B0604020202020204" pitchFamily="34" charset="0"/>
                <a:buChar char="•"/>
              </a:pPr>
              <a:r>
                <a:rPr lang="ar-IQ" sz="1400" b="1" kern="1200" dirty="0">
                  <a:solidFill>
                    <a:schemeClr val="tx1"/>
                  </a:solidFill>
                  <a:latin typeface="Alexandria" pitchFamily="2" charset="-78"/>
                  <a:cs typeface="Alexandria" pitchFamily="2" charset="-78"/>
                </a:rPr>
                <a:t> الدين والقيم</a:t>
              </a:r>
              <a:endParaRPr lang="en-US" sz="1400" b="1" kern="1200" dirty="0">
                <a:solidFill>
                  <a:schemeClr val="tx1"/>
                </a:solidFill>
                <a:latin typeface="Alexandria" pitchFamily="2" charset="-78"/>
              </a:endParaRPr>
            </a:p>
          </p:txBody>
        </p:sp>
      </p:grpSp>
      <p:sp>
        <p:nvSpPr>
          <p:cNvPr id="2" name="TextBox 1">
            <a:extLst>
              <a:ext uri="{FF2B5EF4-FFF2-40B4-BE49-F238E27FC236}">
                <a16:creationId xmlns:a16="http://schemas.microsoft.com/office/drawing/2014/main" id="{24FFF6C3-2E54-2D39-3ED1-4D45DF2579AF}"/>
              </a:ext>
            </a:extLst>
          </p:cNvPr>
          <p:cNvSpPr txBox="1"/>
          <p:nvPr/>
        </p:nvSpPr>
        <p:spPr>
          <a:xfrm>
            <a:off x="7412129" y="756921"/>
            <a:ext cx="4720727" cy="460960"/>
          </a:xfrm>
          <a:prstGeom prst="rect">
            <a:avLst/>
          </a:prstGeom>
          <a:noFill/>
        </p:spPr>
        <p:txBody>
          <a:bodyPr wrap="square">
            <a:spAutoFit/>
          </a:bodyPr>
          <a:lstStyle/>
          <a:p>
            <a:pPr algn="r">
              <a:lnSpc>
                <a:spcPct val="150000"/>
              </a:lnSpc>
            </a:pPr>
            <a:r>
              <a:rPr lang="ar-AE" i="0" dirty="0">
                <a:effectLst/>
                <a:latin typeface="Alexandria" pitchFamily="2" charset="-78"/>
                <a:cs typeface="Alexandria" pitchFamily="2" charset="-78"/>
              </a:rPr>
              <a:t>2</a:t>
            </a:r>
            <a:r>
              <a:rPr lang="ar-JO" i="0" dirty="0">
                <a:effectLst/>
                <a:latin typeface="Alexandria" pitchFamily="2" charset="-78"/>
                <a:cs typeface="Alexandria" pitchFamily="2" charset="-78"/>
              </a:rPr>
              <a:t>- </a:t>
            </a:r>
            <a:r>
              <a:rPr lang="ar-JO" b="1" i="0" dirty="0">
                <a:effectLst/>
                <a:latin typeface="Alexandria" pitchFamily="2" charset="-78"/>
                <a:cs typeface="Alexandria" pitchFamily="2" charset="-78"/>
              </a:rPr>
              <a:t>العوامل الخارجية</a:t>
            </a:r>
            <a:r>
              <a:rPr lang="ar-JO" i="0" dirty="0">
                <a:effectLst/>
                <a:latin typeface="Alexandria" pitchFamily="2" charset="-78"/>
                <a:cs typeface="Alexandria" pitchFamily="2" charset="-78"/>
              </a:rPr>
              <a:t>:</a:t>
            </a:r>
            <a:r>
              <a:rPr lang="ar-JO" dirty="0">
                <a:latin typeface="Alexandria" pitchFamily="2" charset="-78"/>
                <a:cs typeface="Alexandria" pitchFamily="2" charset="-78"/>
              </a:rPr>
              <a:t> </a:t>
            </a:r>
          </a:p>
        </p:txBody>
      </p:sp>
      <p:sp>
        <p:nvSpPr>
          <p:cNvPr id="3" name="TextBox 2">
            <a:extLst>
              <a:ext uri="{FF2B5EF4-FFF2-40B4-BE49-F238E27FC236}">
                <a16:creationId xmlns:a16="http://schemas.microsoft.com/office/drawing/2014/main" id="{80299F07-63BE-C288-A9A9-6BB3042EED7B}"/>
              </a:ext>
            </a:extLst>
          </p:cNvPr>
          <p:cNvSpPr txBox="1"/>
          <p:nvPr/>
        </p:nvSpPr>
        <p:spPr>
          <a:xfrm>
            <a:off x="-214235" y="6762070"/>
            <a:ext cx="4724516" cy="369332"/>
          </a:xfrm>
          <a:prstGeom prst="rect">
            <a:avLst/>
          </a:prstGeom>
          <a:noFill/>
        </p:spPr>
        <p:txBody>
          <a:bodyPr wrap="square">
            <a:spAutoFit/>
          </a:bodyPr>
          <a:lstStyle/>
          <a:p>
            <a:r>
              <a:rPr lang="en-GB" sz="1800" b="0" i="0" dirty="0">
                <a:solidFill>
                  <a:schemeClr val="bg1"/>
                </a:solidFill>
                <a:effectLst/>
                <a:latin typeface="Alexandria" pitchFamily="2" charset="-78"/>
              </a:rPr>
              <a:t>Pearce &amp; R obinson,2005 ) </a:t>
            </a:r>
            <a:endParaRPr lang="ar-JO" dirty="0">
              <a:solidFill>
                <a:schemeClr val="bg1"/>
              </a:solidFill>
              <a:latin typeface="Alexandria" pitchFamily="2" charset="-78"/>
              <a:cs typeface="Alexandria" pitchFamily="2" charset="-78"/>
            </a:endParaRPr>
          </a:p>
        </p:txBody>
      </p:sp>
      <p:sp>
        <p:nvSpPr>
          <p:cNvPr id="5" name="TextBox 4">
            <a:extLst>
              <a:ext uri="{FF2B5EF4-FFF2-40B4-BE49-F238E27FC236}">
                <a16:creationId xmlns:a16="http://schemas.microsoft.com/office/drawing/2014/main" id="{1296815E-7B9B-E199-B340-372A4B3AA82A}"/>
              </a:ext>
            </a:extLst>
          </p:cNvPr>
          <p:cNvSpPr txBox="1"/>
          <p:nvPr/>
        </p:nvSpPr>
        <p:spPr>
          <a:xfrm>
            <a:off x="2914095" y="225122"/>
            <a:ext cx="6094520" cy="707886"/>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effectLst/>
                <a:uLnTx/>
                <a:uFillTx/>
                <a:latin typeface="Alexandria" pitchFamily="2" charset="-78"/>
                <a:ea typeface="+mn-ea"/>
                <a:cs typeface="Alexandria" pitchFamily="2" charset="-78"/>
              </a:rPr>
              <a:t>العوامل </a:t>
            </a:r>
            <a:r>
              <a:rPr kumimoji="0" lang="ar-AE" sz="2000" b="1" i="0" u="none" strike="noStrike" kern="1200" cap="none" spc="0" normalizeH="0" baseline="0" noProof="0" dirty="0">
                <a:ln>
                  <a:noFill/>
                </a:ln>
                <a:effectLst/>
                <a:uLnTx/>
                <a:uFillTx/>
                <a:latin typeface="Alexandria" pitchFamily="2" charset="-78"/>
                <a:ea typeface="+mn-ea"/>
                <a:cs typeface="Alexandria" pitchFamily="2" charset="-78"/>
              </a:rPr>
              <a:t>الخارجية </a:t>
            </a:r>
            <a:r>
              <a:rPr kumimoji="0" lang="ar-JO" sz="2000" b="1" i="0" u="none" strike="noStrike" kern="1200" cap="none" spc="0" normalizeH="0" baseline="0" noProof="0" dirty="0">
                <a:ln>
                  <a:noFill/>
                </a:ln>
                <a:effectLst/>
                <a:uLnTx/>
                <a:uFillTx/>
                <a:latin typeface="Alexandria" pitchFamily="2" charset="-78"/>
                <a:ea typeface="+mn-ea"/>
                <a:cs typeface="Alexandria" pitchFamily="2" charset="-78"/>
              </a:rPr>
              <a:t>التي تساعد على نشأة الميزة التنافسية</a:t>
            </a:r>
            <a:endParaRPr kumimoji="0" lang="en-US" sz="2000" b="1" i="0" u="none" strike="noStrike" kern="1200" cap="none" spc="0" normalizeH="0" baseline="0" noProof="0" dirty="0">
              <a:ln>
                <a:noFill/>
              </a:ln>
              <a:effectLst/>
              <a:uLnTx/>
              <a:uFillTx/>
              <a:latin typeface="Alexandria" pitchFamily="2" charset="-78"/>
              <a:ea typeface="+mn-ea"/>
              <a:cs typeface="Alexandria" pitchFamily="2" charset="-78"/>
            </a:endParaRPr>
          </a:p>
        </p:txBody>
      </p:sp>
      <p:sp>
        <p:nvSpPr>
          <p:cNvPr id="17" name="Rectangle 16">
            <a:extLst>
              <a:ext uri="{FF2B5EF4-FFF2-40B4-BE49-F238E27FC236}">
                <a16:creationId xmlns:a16="http://schemas.microsoft.com/office/drawing/2014/main" id="{C8602023-9028-48A3-01DA-C52FD2DBEDF3}"/>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18" name="TextBox 17">
            <a:extLst>
              <a:ext uri="{FF2B5EF4-FFF2-40B4-BE49-F238E27FC236}">
                <a16:creationId xmlns:a16="http://schemas.microsoft.com/office/drawing/2014/main" id="{F9DFD3B8-015E-B18F-63DB-4B776EF7A13F}"/>
              </a:ext>
            </a:extLst>
          </p:cNvPr>
          <p:cNvSpPr txBox="1"/>
          <p:nvPr/>
        </p:nvSpPr>
        <p:spPr>
          <a:xfrm>
            <a:off x="299222" y="167343"/>
            <a:ext cx="94247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6</a:t>
            </a:r>
          </a:p>
        </p:txBody>
      </p:sp>
      <p:pic>
        <p:nvPicPr>
          <p:cNvPr id="4" name="Graphic 21">
            <a:extLst>
              <a:ext uri="{FF2B5EF4-FFF2-40B4-BE49-F238E27FC236}">
                <a16:creationId xmlns:a16="http://schemas.microsoft.com/office/drawing/2014/main" id="{076D38C0-9AD3-5509-592F-DC5E37DDEB4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8448" y="-122902"/>
            <a:ext cx="2305141" cy="1076343"/>
          </a:xfrm>
          <a:prstGeom prst="rect">
            <a:avLst/>
          </a:prstGeom>
        </p:spPr>
      </p:pic>
      <p:graphicFrame>
        <p:nvGraphicFramePr>
          <p:cNvPr id="16" name="Table 15">
            <a:extLst>
              <a:ext uri="{FF2B5EF4-FFF2-40B4-BE49-F238E27FC236}">
                <a16:creationId xmlns:a16="http://schemas.microsoft.com/office/drawing/2014/main" id="{CFC68F6B-FDA2-5F1D-6F3D-5F7D9BFE9AC9}"/>
              </a:ext>
            </a:extLst>
          </p:cNvPr>
          <p:cNvGraphicFramePr>
            <a:graphicFrameLocks noGrp="1"/>
          </p:cNvGraphicFramePr>
          <p:nvPr>
            <p:extLst>
              <p:ext uri="{D42A27DB-BD31-4B8C-83A1-F6EECF244321}">
                <p14:modId xmlns:p14="http://schemas.microsoft.com/office/powerpoint/2010/main" val="1355262248"/>
              </p:ext>
            </p:extLst>
          </p:nvPr>
        </p:nvGraphicFramePr>
        <p:xfrm>
          <a:off x="5682243" y="1217881"/>
          <a:ext cx="6450613" cy="5810808"/>
        </p:xfrm>
        <a:graphic>
          <a:graphicData uri="http://schemas.openxmlformats.org/drawingml/2006/table">
            <a:tbl>
              <a:tblPr rtl="1" firstRow="1" firstCol="1" bandRow="1"/>
              <a:tblGrid>
                <a:gridCol w="6450613">
                  <a:extLst>
                    <a:ext uri="{9D8B030D-6E8A-4147-A177-3AD203B41FA5}">
                      <a16:colId xmlns:a16="http://schemas.microsoft.com/office/drawing/2014/main" val="1358499449"/>
                    </a:ext>
                  </a:extLst>
                </a:gridCol>
              </a:tblGrid>
              <a:tr h="535988">
                <a:tc>
                  <a:txBody>
                    <a:bodyPr/>
                    <a:lstStyle/>
                    <a:p>
                      <a:pPr marL="0" marR="0" algn="r" rtl="1">
                        <a:lnSpc>
                          <a:spcPct val="107000"/>
                        </a:lnSpc>
                        <a:spcBef>
                          <a:spcPts val="0"/>
                        </a:spcBef>
                        <a:spcAft>
                          <a:spcPts val="800"/>
                        </a:spcAft>
                        <a:tabLst>
                          <a:tab pos="5394325" algn="l"/>
                        </a:tabLst>
                      </a:pPr>
                      <a:r>
                        <a:rPr lang="ar-SA" sz="1600" b="1" kern="100" dirty="0">
                          <a:effectLst/>
                          <a:latin typeface="Calibri" panose="020F0502020204030204" pitchFamily="34" charset="0"/>
                          <a:ea typeface="Calibri" panose="020F0502020204030204" pitchFamily="34" charset="0"/>
                          <a:cs typeface="Alexandria" pitchFamily="2" charset="-78"/>
                        </a:rPr>
                        <a:t>تحليل السوق</a:t>
                      </a:r>
                      <a:r>
                        <a:rPr lang="en-US" sz="1600" kern="100" dirty="0">
                          <a:effectLst/>
                          <a:latin typeface="Alexandria" pitchFamily="2" charset="-78"/>
                          <a:ea typeface="Calibri" panose="020F0502020204030204" pitchFamily="34" charset="0"/>
                          <a:cs typeface="Arial" panose="020B0604020202020204" pitchFamily="34" charset="0"/>
                        </a:rPr>
                        <a:t>: </a:t>
                      </a:r>
                      <a:r>
                        <a:rPr lang="ar-SA" sz="1600" kern="100" dirty="0">
                          <a:effectLst/>
                          <a:latin typeface="Calibri" panose="020F0502020204030204" pitchFamily="34" charset="0"/>
                          <a:ea typeface="Calibri" panose="020F0502020204030204" pitchFamily="34" charset="0"/>
                          <a:cs typeface="Alexandria" pitchFamily="2" charset="-78"/>
                        </a:rPr>
                        <a:t>فهم احتياجات وتوقعات العملاء والمنافسين</a:t>
                      </a:r>
                      <a:r>
                        <a:rPr lang="en-US" sz="1600" kern="100" dirty="0">
                          <a:effectLst/>
                          <a:latin typeface="Alexandria" pitchFamily="2" charset="-78"/>
                          <a:ea typeface="Calibri" panose="020F0502020204030204" pitchFamily="34" charset="0"/>
                          <a:cs typeface="Arial" panose="020B0604020202020204" pitchFamily="34" charset="0"/>
                        </a:rPr>
                        <a:t>.</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83726" marR="83726" marT="83726" marB="83726" anchor="ctr">
                    <a:lnL>
                      <a:noFill/>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2673523687"/>
                  </a:ext>
                </a:extLst>
              </a:tr>
              <a:tr h="543958">
                <a:tc>
                  <a:txBody>
                    <a:bodyPr/>
                    <a:lstStyle/>
                    <a:p>
                      <a:pPr marL="0" marR="0" algn="r" rtl="1">
                        <a:lnSpc>
                          <a:spcPct val="107000"/>
                        </a:lnSpc>
                        <a:spcBef>
                          <a:spcPts val="0"/>
                        </a:spcBef>
                        <a:spcAft>
                          <a:spcPts val="800"/>
                        </a:spcAft>
                        <a:tabLst>
                          <a:tab pos="5394325" algn="l"/>
                        </a:tabLst>
                      </a:pPr>
                      <a:r>
                        <a:rPr lang="ar-SA" sz="1600" b="1" kern="100" dirty="0">
                          <a:effectLst/>
                          <a:latin typeface="Calibri" panose="020F0502020204030204" pitchFamily="34" charset="0"/>
                          <a:ea typeface="Calibri" panose="020F0502020204030204" pitchFamily="34" charset="0"/>
                          <a:cs typeface="Alexandria" pitchFamily="2" charset="-78"/>
                        </a:rPr>
                        <a:t>التغيرات التكنولوجية</a:t>
                      </a:r>
                      <a:r>
                        <a:rPr lang="en-US" sz="1600" kern="100" dirty="0">
                          <a:effectLst/>
                          <a:latin typeface="Alexandria" pitchFamily="2" charset="-78"/>
                          <a:ea typeface="Calibri" panose="020F0502020204030204" pitchFamily="34" charset="0"/>
                          <a:cs typeface="Arial" panose="020B0604020202020204" pitchFamily="34" charset="0"/>
                        </a:rPr>
                        <a:t>: </a:t>
                      </a:r>
                      <a:r>
                        <a:rPr lang="ar-SA" sz="1600" kern="100" dirty="0">
                          <a:effectLst/>
                          <a:latin typeface="Calibri" panose="020F0502020204030204" pitchFamily="34" charset="0"/>
                          <a:ea typeface="Calibri" panose="020F0502020204030204" pitchFamily="34" charset="0"/>
                          <a:cs typeface="Alexandria" pitchFamily="2" charset="-78"/>
                        </a:rPr>
                        <a:t>مواكبة التطورات التكنولوجية واستخدامها لتحسين المنتجات والخدمات</a:t>
                      </a:r>
                      <a:r>
                        <a:rPr lang="en-US" sz="1600" kern="100" dirty="0">
                          <a:effectLst/>
                          <a:latin typeface="Alexandria" pitchFamily="2" charset="-78"/>
                          <a:ea typeface="Calibri" panose="020F0502020204030204" pitchFamily="34" charset="0"/>
                          <a:cs typeface="Arial" panose="020B0604020202020204" pitchFamily="34" charset="0"/>
                        </a:rPr>
                        <a:t>.</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83726" marR="83726" marT="83726" marB="83726" anchor="ctr">
                    <a:lnL>
                      <a:noFill/>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2096341100"/>
                  </a:ext>
                </a:extLst>
              </a:tr>
              <a:tr h="543958">
                <a:tc>
                  <a:txBody>
                    <a:bodyPr/>
                    <a:lstStyle/>
                    <a:p>
                      <a:pPr marL="0" marR="0" algn="r" rtl="1">
                        <a:lnSpc>
                          <a:spcPct val="107000"/>
                        </a:lnSpc>
                        <a:spcBef>
                          <a:spcPts val="0"/>
                        </a:spcBef>
                        <a:spcAft>
                          <a:spcPts val="800"/>
                        </a:spcAft>
                        <a:tabLst>
                          <a:tab pos="5394325" algn="l"/>
                        </a:tabLst>
                      </a:pPr>
                      <a:r>
                        <a:rPr lang="ar-SA" sz="1600" b="1" kern="100">
                          <a:effectLst/>
                          <a:latin typeface="Calibri" panose="020F0502020204030204" pitchFamily="34" charset="0"/>
                          <a:ea typeface="Calibri" panose="020F0502020204030204" pitchFamily="34" charset="0"/>
                          <a:cs typeface="Alexandria" pitchFamily="2" charset="-78"/>
                        </a:rPr>
                        <a:t>التشريعات والقوانين</a:t>
                      </a:r>
                      <a:r>
                        <a:rPr lang="en-US" sz="1600" kern="100">
                          <a:effectLst/>
                          <a:latin typeface="Alexandria" pitchFamily="2" charset="-78"/>
                          <a:ea typeface="Calibri" panose="020F0502020204030204" pitchFamily="34" charset="0"/>
                          <a:cs typeface="Arial" panose="020B0604020202020204" pitchFamily="34" charset="0"/>
                        </a:rPr>
                        <a:t>: </a:t>
                      </a:r>
                      <a:r>
                        <a:rPr lang="ar-SA" sz="1600" kern="100">
                          <a:effectLst/>
                          <a:latin typeface="Calibri" panose="020F0502020204030204" pitchFamily="34" charset="0"/>
                          <a:ea typeface="Calibri" panose="020F0502020204030204" pitchFamily="34" charset="0"/>
                          <a:cs typeface="Alexandria" pitchFamily="2" charset="-78"/>
                        </a:rPr>
                        <a:t>الامتثال للقوانين واللوائح المحلية والدولية التي تؤثر على الصناعة</a:t>
                      </a:r>
                      <a:r>
                        <a:rPr lang="en-US" sz="1600" kern="100">
                          <a:effectLst/>
                          <a:latin typeface="Alexandria" pitchFamily="2" charset="-78"/>
                          <a:ea typeface="Calibri" panose="020F0502020204030204" pitchFamily="34" charset="0"/>
                          <a:cs typeface="Arial" panose="020B0604020202020204" pitchFamily="34" charset="0"/>
                        </a:rPr>
                        <a:t>.</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83726" marR="83726" marT="83726" marB="83726" anchor="ctr">
                    <a:lnL>
                      <a:noFill/>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1425070206"/>
                  </a:ext>
                </a:extLst>
              </a:tr>
              <a:tr h="543958">
                <a:tc>
                  <a:txBody>
                    <a:bodyPr/>
                    <a:lstStyle/>
                    <a:p>
                      <a:pPr marL="0" marR="0" algn="r" rtl="1">
                        <a:lnSpc>
                          <a:spcPct val="107000"/>
                        </a:lnSpc>
                        <a:spcBef>
                          <a:spcPts val="0"/>
                        </a:spcBef>
                        <a:spcAft>
                          <a:spcPts val="800"/>
                        </a:spcAft>
                        <a:tabLst>
                          <a:tab pos="5394325" algn="l"/>
                        </a:tabLst>
                      </a:pPr>
                      <a:r>
                        <a:rPr lang="ar-SA" sz="1600" b="1" kern="100" dirty="0">
                          <a:effectLst/>
                          <a:latin typeface="Calibri" panose="020F0502020204030204" pitchFamily="34" charset="0"/>
                          <a:ea typeface="Calibri" panose="020F0502020204030204" pitchFamily="34" charset="0"/>
                          <a:cs typeface="Alexandria" pitchFamily="2" charset="-78"/>
                        </a:rPr>
                        <a:t>الاتجاهات الاقتصادية</a:t>
                      </a:r>
                      <a:r>
                        <a:rPr lang="en-US" sz="1600" kern="100" dirty="0">
                          <a:effectLst/>
                          <a:latin typeface="Alexandria" pitchFamily="2" charset="-78"/>
                          <a:ea typeface="Calibri" panose="020F0502020204030204" pitchFamily="34" charset="0"/>
                          <a:cs typeface="Arial" panose="020B0604020202020204" pitchFamily="34" charset="0"/>
                        </a:rPr>
                        <a:t>: </a:t>
                      </a:r>
                      <a:r>
                        <a:rPr lang="ar-SA" sz="1600" kern="100" dirty="0">
                          <a:effectLst/>
                          <a:latin typeface="Calibri" panose="020F0502020204030204" pitchFamily="34" charset="0"/>
                          <a:ea typeface="Calibri" panose="020F0502020204030204" pitchFamily="34" charset="0"/>
                          <a:cs typeface="Alexandria" pitchFamily="2" charset="-78"/>
                        </a:rPr>
                        <a:t>التكيف مع التغيرات الاقتصادية مثل التضخم وأسعار الصرف</a:t>
                      </a:r>
                      <a:r>
                        <a:rPr lang="en-US" sz="1600" kern="100" dirty="0">
                          <a:effectLst/>
                          <a:latin typeface="Alexandria" pitchFamily="2" charset="-78"/>
                          <a:ea typeface="Calibri" panose="020F0502020204030204" pitchFamily="34" charset="0"/>
                          <a:cs typeface="Arial" panose="020B0604020202020204" pitchFamily="34" charset="0"/>
                        </a:rPr>
                        <a:t>.</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83726" marR="83726" marT="83726" marB="83726" anchor="ctr">
                    <a:lnL>
                      <a:noFill/>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1036585383"/>
                  </a:ext>
                </a:extLst>
              </a:tr>
              <a:tr h="535988">
                <a:tc>
                  <a:txBody>
                    <a:bodyPr/>
                    <a:lstStyle/>
                    <a:p>
                      <a:pPr marL="0" marR="0" algn="r" rtl="1">
                        <a:lnSpc>
                          <a:spcPct val="107000"/>
                        </a:lnSpc>
                        <a:spcBef>
                          <a:spcPts val="0"/>
                        </a:spcBef>
                        <a:spcAft>
                          <a:spcPts val="800"/>
                        </a:spcAft>
                        <a:tabLst>
                          <a:tab pos="5394325" algn="l"/>
                        </a:tabLst>
                      </a:pPr>
                      <a:r>
                        <a:rPr lang="ar-SA" sz="1600" b="1" kern="100">
                          <a:effectLst/>
                          <a:latin typeface="Calibri" panose="020F0502020204030204" pitchFamily="34" charset="0"/>
                          <a:ea typeface="Calibri" panose="020F0502020204030204" pitchFamily="34" charset="0"/>
                          <a:cs typeface="Alexandria" pitchFamily="2" charset="-78"/>
                        </a:rPr>
                        <a:t>المنافسة</a:t>
                      </a:r>
                      <a:r>
                        <a:rPr lang="en-US" sz="1600" kern="100">
                          <a:effectLst/>
                          <a:latin typeface="Alexandria" pitchFamily="2" charset="-78"/>
                          <a:ea typeface="Calibri" panose="020F0502020204030204" pitchFamily="34" charset="0"/>
                          <a:cs typeface="Arial" panose="020B0604020202020204" pitchFamily="34" charset="0"/>
                        </a:rPr>
                        <a:t>: </a:t>
                      </a:r>
                      <a:r>
                        <a:rPr lang="ar-SA" sz="1600" kern="100">
                          <a:effectLst/>
                          <a:latin typeface="Calibri" panose="020F0502020204030204" pitchFamily="34" charset="0"/>
                          <a:ea typeface="Calibri" panose="020F0502020204030204" pitchFamily="34" charset="0"/>
                          <a:cs typeface="Alexandria" pitchFamily="2" charset="-78"/>
                        </a:rPr>
                        <a:t>مراقبة وتحليل استراتيجيات المنافسين والتكيف معها</a:t>
                      </a:r>
                      <a:r>
                        <a:rPr lang="en-US" sz="1600" kern="100">
                          <a:effectLst/>
                          <a:latin typeface="Alexandria" pitchFamily="2" charset="-78"/>
                          <a:ea typeface="Calibri" panose="020F0502020204030204" pitchFamily="34" charset="0"/>
                          <a:cs typeface="Arial" panose="020B0604020202020204" pitchFamily="34" charset="0"/>
                        </a:rPr>
                        <a:t>.</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83726" marR="83726" marT="83726" marB="83726" anchor="ctr">
                    <a:lnL>
                      <a:noFill/>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216578528"/>
                  </a:ext>
                </a:extLst>
              </a:tr>
              <a:tr h="543958">
                <a:tc>
                  <a:txBody>
                    <a:bodyPr/>
                    <a:lstStyle/>
                    <a:p>
                      <a:pPr marL="0" marR="0" algn="r" rtl="1">
                        <a:lnSpc>
                          <a:spcPct val="107000"/>
                        </a:lnSpc>
                        <a:spcBef>
                          <a:spcPts val="0"/>
                        </a:spcBef>
                        <a:spcAft>
                          <a:spcPts val="800"/>
                        </a:spcAft>
                        <a:tabLst>
                          <a:tab pos="5394325" algn="l"/>
                        </a:tabLst>
                      </a:pPr>
                      <a:r>
                        <a:rPr lang="ar-SA" sz="1600" b="1" kern="100" dirty="0">
                          <a:effectLst/>
                          <a:latin typeface="Calibri" panose="020F0502020204030204" pitchFamily="34" charset="0"/>
                          <a:ea typeface="Calibri" panose="020F0502020204030204" pitchFamily="34" charset="0"/>
                          <a:cs typeface="Alexandria" pitchFamily="2" charset="-78"/>
                        </a:rPr>
                        <a:t>العوامل الاجتماعية والثقافية</a:t>
                      </a:r>
                      <a:r>
                        <a:rPr lang="en-US" sz="1600" kern="100" dirty="0">
                          <a:effectLst/>
                          <a:latin typeface="Alexandria" pitchFamily="2" charset="-78"/>
                          <a:ea typeface="Calibri" panose="020F0502020204030204" pitchFamily="34" charset="0"/>
                          <a:cs typeface="Arial" panose="020B0604020202020204" pitchFamily="34" charset="0"/>
                        </a:rPr>
                        <a:t>: </a:t>
                      </a:r>
                      <a:r>
                        <a:rPr lang="ar-SA" sz="1600" kern="100" dirty="0">
                          <a:effectLst/>
                          <a:latin typeface="Calibri" panose="020F0502020204030204" pitchFamily="34" charset="0"/>
                          <a:ea typeface="Calibri" panose="020F0502020204030204" pitchFamily="34" charset="0"/>
                          <a:cs typeface="Alexandria" pitchFamily="2" charset="-78"/>
                        </a:rPr>
                        <a:t>فهم التغيرات في تفضيلات وسلوكيات المستهلكين</a:t>
                      </a:r>
                      <a:r>
                        <a:rPr lang="en-US" sz="1600" kern="100" dirty="0">
                          <a:effectLst/>
                          <a:latin typeface="Alexandria" pitchFamily="2" charset="-78"/>
                          <a:ea typeface="Calibri" panose="020F0502020204030204" pitchFamily="34" charset="0"/>
                          <a:cs typeface="Arial" panose="020B0604020202020204" pitchFamily="34" charset="0"/>
                        </a:rPr>
                        <a:t>.</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83726" marR="83726" marT="83726" marB="83726" anchor="ctr">
                    <a:lnL>
                      <a:noFill/>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3286434992"/>
                  </a:ext>
                </a:extLst>
              </a:tr>
              <a:tr h="543958">
                <a:tc>
                  <a:txBody>
                    <a:bodyPr/>
                    <a:lstStyle/>
                    <a:p>
                      <a:pPr marL="0" marR="0" algn="r" rtl="1">
                        <a:lnSpc>
                          <a:spcPct val="107000"/>
                        </a:lnSpc>
                        <a:spcBef>
                          <a:spcPts val="0"/>
                        </a:spcBef>
                        <a:spcAft>
                          <a:spcPts val="800"/>
                        </a:spcAft>
                        <a:tabLst>
                          <a:tab pos="5394325" algn="l"/>
                        </a:tabLst>
                      </a:pPr>
                      <a:r>
                        <a:rPr lang="ar-SA" sz="1600" b="1" kern="100">
                          <a:effectLst/>
                          <a:latin typeface="Calibri" panose="020F0502020204030204" pitchFamily="34" charset="0"/>
                          <a:ea typeface="Calibri" panose="020F0502020204030204" pitchFamily="34" charset="0"/>
                          <a:cs typeface="Alexandria" pitchFamily="2" charset="-78"/>
                        </a:rPr>
                        <a:t>العوامل البيئية</a:t>
                      </a:r>
                      <a:r>
                        <a:rPr lang="en-US" sz="1600" kern="100">
                          <a:effectLst/>
                          <a:latin typeface="Alexandria" pitchFamily="2" charset="-78"/>
                          <a:ea typeface="Calibri" panose="020F0502020204030204" pitchFamily="34" charset="0"/>
                          <a:cs typeface="Arial" panose="020B0604020202020204" pitchFamily="34" charset="0"/>
                        </a:rPr>
                        <a:t>: </a:t>
                      </a:r>
                      <a:r>
                        <a:rPr lang="ar-SA" sz="1600" kern="100">
                          <a:effectLst/>
                          <a:latin typeface="Calibri" panose="020F0502020204030204" pitchFamily="34" charset="0"/>
                          <a:ea typeface="Calibri" panose="020F0502020204030204" pitchFamily="34" charset="0"/>
                          <a:cs typeface="Alexandria" pitchFamily="2" charset="-78"/>
                        </a:rPr>
                        <a:t>التكيف مع التغيرات البيئية والمناخية التي قد تؤثر على العمليات</a:t>
                      </a:r>
                      <a:r>
                        <a:rPr lang="en-US" sz="1600" kern="100">
                          <a:effectLst/>
                          <a:latin typeface="Alexandria" pitchFamily="2" charset="-78"/>
                          <a:ea typeface="Calibri" panose="020F0502020204030204" pitchFamily="34" charset="0"/>
                          <a:cs typeface="Arial" panose="020B0604020202020204" pitchFamily="34" charset="0"/>
                        </a:rPr>
                        <a:t>.</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83726" marR="83726" marT="83726" marB="83726" anchor="ctr">
                    <a:lnL>
                      <a:noFill/>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245222860"/>
                  </a:ext>
                </a:extLst>
              </a:tr>
              <a:tr h="543958">
                <a:tc>
                  <a:txBody>
                    <a:bodyPr/>
                    <a:lstStyle/>
                    <a:p>
                      <a:pPr marL="0" marR="0" algn="r" rtl="1">
                        <a:lnSpc>
                          <a:spcPct val="107000"/>
                        </a:lnSpc>
                        <a:spcBef>
                          <a:spcPts val="0"/>
                        </a:spcBef>
                        <a:spcAft>
                          <a:spcPts val="800"/>
                        </a:spcAft>
                        <a:tabLst>
                          <a:tab pos="5394325" algn="l"/>
                        </a:tabLst>
                      </a:pPr>
                      <a:r>
                        <a:rPr lang="ar-SA" sz="1600" b="1" kern="100" dirty="0">
                          <a:effectLst/>
                          <a:latin typeface="Calibri" panose="020F0502020204030204" pitchFamily="34" charset="0"/>
                          <a:ea typeface="Calibri" panose="020F0502020204030204" pitchFamily="34" charset="0"/>
                          <a:cs typeface="Alexandria" pitchFamily="2" charset="-78"/>
                        </a:rPr>
                        <a:t>العلاقات الدولية</a:t>
                      </a:r>
                      <a:r>
                        <a:rPr lang="en-US" sz="1600" kern="100" dirty="0">
                          <a:effectLst/>
                          <a:latin typeface="Alexandria" pitchFamily="2" charset="-78"/>
                          <a:ea typeface="Calibri" panose="020F0502020204030204" pitchFamily="34" charset="0"/>
                          <a:cs typeface="Arial" panose="020B0604020202020204" pitchFamily="34" charset="0"/>
                        </a:rPr>
                        <a:t>: </a:t>
                      </a:r>
                      <a:r>
                        <a:rPr lang="ar-SA" sz="1600" kern="100" dirty="0">
                          <a:effectLst/>
                          <a:latin typeface="Calibri" panose="020F0502020204030204" pitchFamily="34" charset="0"/>
                          <a:ea typeface="Calibri" panose="020F0502020204030204" pitchFamily="34" charset="0"/>
                          <a:cs typeface="Alexandria" pitchFamily="2" charset="-78"/>
                        </a:rPr>
                        <a:t>الاستفادة من العلاقات الدولية والشراكات لتعزيز التواجد في الأسواق العالمية</a:t>
                      </a:r>
                      <a:r>
                        <a:rPr lang="en-US" sz="1600" kern="100" dirty="0">
                          <a:effectLst/>
                          <a:latin typeface="Alexandria" pitchFamily="2" charset="-78"/>
                          <a:ea typeface="Calibri" panose="020F0502020204030204" pitchFamily="34" charset="0"/>
                          <a:cs typeface="Arial" panose="020B0604020202020204" pitchFamily="34" charset="0"/>
                        </a:rPr>
                        <a:t>.</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83726" marR="83726" marT="83726" marB="83726" anchor="ctr">
                    <a:lnL>
                      <a:noFill/>
                    </a:lnL>
                    <a:lnR>
                      <a:noFill/>
                    </a:lnR>
                    <a:lnT w="12700" cap="flat" cmpd="sng" algn="ctr">
                      <a:solidFill>
                        <a:srgbClr val="C4C7C5"/>
                      </a:solidFill>
                      <a:prstDash val="solid"/>
                      <a:round/>
                      <a:headEnd type="none" w="med" len="med"/>
                      <a:tailEnd type="none" w="med" len="med"/>
                    </a:lnT>
                    <a:lnB w="12700"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1701862454"/>
                  </a:ext>
                </a:extLst>
              </a:tr>
              <a:tr h="543958">
                <a:tc>
                  <a:txBody>
                    <a:bodyPr/>
                    <a:lstStyle/>
                    <a:p>
                      <a:pPr marL="0" marR="0" algn="r" rtl="1">
                        <a:lnSpc>
                          <a:spcPct val="107000"/>
                        </a:lnSpc>
                        <a:spcBef>
                          <a:spcPts val="0"/>
                        </a:spcBef>
                        <a:spcAft>
                          <a:spcPts val="800"/>
                        </a:spcAft>
                        <a:tabLst>
                          <a:tab pos="5394325" algn="l"/>
                        </a:tabLst>
                      </a:pPr>
                      <a:r>
                        <a:rPr lang="ar-SA" sz="1600" b="1" kern="100" dirty="0">
                          <a:effectLst/>
                          <a:latin typeface="Calibri" panose="020F0502020204030204" pitchFamily="34" charset="0"/>
                          <a:ea typeface="Calibri" panose="020F0502020204030204" pitchFamily="34" charset="0"/>
                          <a:cs typeface="Alexandria" pitchFamily="2" charset="-78"/>
                        </a:rPr>
                        <a:t>التغيرات الديموغرافية</a:t>
                      </a:r>
                      <a:r>
                        <a:rPr lang="en-US" sz="1600" kern="100" dirty="0">
                          <a:effectLst/>
                          <a:latin typeface="Alexandria" pitchFamily="2" charset="-78"/>
                          <a:ea typeface="Calibri" panose="020F0502020204030204" pitchFamily="34" charset="0"/>
                          <a:cs typeface="Arial" panose="020B0604020202020204" pitchFamily="34" charset="0"/>
                        </a:rPr>
                        <a:t>: </a:t>
                      </a:r>
                      <a:r>
                        <a:rPr lang="ar-SA" sz="1600" kern="100" dirty="0">
                          <a:effectLst/>
                          <a:latin typeface="Calibri" panose="020F0502020204030204" pitchFamily="34" charset="0"/>
                          <a:ea typeface="Calibri" panose="020F0502020204030204" pitchFamily="34" charset="0"/>
                          <a:cs typeface="Alexandria" pitchFamily="2" charset="-78"/>
                        </a:rPr>
                        <a:t>التكيف مع التغيرات في التركيبة السكانية للسوق المستهدف</a:t>
                      </a:r>
                      <a:r>
                        <a:rPr lang="en-US" sz="1600" kern="100" dirty="0">
                          <a:effectLst/>
                          <a:latin typeface="Alexandria" pitchFamily="2" charset="-78"/>
                          <a:ea typeface="Calibri" panose="020F0502020204030204" pitchFamily="34" charset="0"/>
                          <a:cs typeface="Arial" panose="020B0604020202020204" pitchFamily="34" charset="0"/>
                        </a:rPr>
                        <a:t>.</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83726" marR="83726" marT="83726" marB="83726" anchor="ctr">
                    <a:lnL>
                      <a:noFill/>
                    </a:lnL>
                    <a:lnR>
                      <a:noFill/>
                    </a:lnR>
                    <a:lnT w="12700" cap="flat" cmpd="sng" algn="ctr">
                      <a:solidFill>
                        <a:srgbClr val="C4C7C5"/>
                      </a:solidFill>
                      <a:prstDash val="solid"/>
                      <a:round/>
                      <a:headEnd type="none" w="med" len="med"/>
                      <a:tailEnd type="none" w="med" len="med"/>
                    </a:lnT>
                    <a:lnB>
                      <a:noFill/>
                    </a:lnB>
                    <a:noFill/>
                  </a:tcPr>
                </a:tc>
                <a:extLst>
                  <a:ext uri="{0D108BD9-81ED-4DB2-BD59-A6C34878D82A}">
                    <a16:rowId xmlns:a16="http://schemas.microsoft.com/office/drawing/2014/main" val="4062968690"/>
                  </a:ext>
                </a:extLst>
              </a:tr>
            </a:tbl>
          </a:graphicData>
        </a:graphic>
      </p:graphicFrame>
    </p:spTree>
    <p:extLst>
      <p:ext uri="{BB962C8B-B14F-4D97-AF65-F5344CB8AC3E}">
        <p14:creationId xmlns:p14="http://schemas.microsoft.com/office/powerpoint/2010/main" val="2831874819"/>
      </p:ext>
    </p:extLst>
  </p:cSld>
  <p:clrMapOvr>
    <a:masterClrMapping/>
  </p:clrMapOvr>
  <mc:AlternateContent xmlns:mc="http://schemas.openxmlformats.org/markup-compatibility/2006">
    <mc:Choice xmlns:p14="http://schemas.microsoft.com/office/powerpoint/2010/main" Requires="p14">
      <p:transition spd="slow" p14:dur="1500">
        <p14:window dir="vert"/>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1039953"/>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157870" y="152799"/>
            <a:ext cx="4700906"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rPr>
              <a:t>محددات الميزة التنافسية</a:t>
            </a:r>
            <a:endParaRPr kumimoji="0" lang="ar-AE" sz="2400" b="1" i="0" u="none" strike="noStrike" kern="1200" cap="none" spc="0" normalizeH="0" baseline="0" noProof="0" dirty="0">
              <a:ln>
                <a:noFill/>
              </a:ln>
              <a:effectLst/>
              <a:uLnTx/>
              <a:uFillTx/>
              <a:latin typeface="Alexandria" pitchFamily="2" charset="-78"/>
              <a:ea typeface="+mn-ea"/>
              <a:cs typeface="Alexandria"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AE" sz="2400" b="1" dirty="0">
                <a:latin typeface="Alexandria" pitchFamily="2" charset="-78"/>
                <a:cs typeface="Alexandria" pitchFamily="2" charset="-78"/>
              </a:rPr>
              <a:t>نطاق التنافس</a:t>
            </a:r>
            <a:endParaRPr kumimoji="0" lang="en-US" sz="2000" b="1" i="0" u="none" strike="noStrike" kern="1200" cap="none" spc="0" normalizeH="0" baseline="0" noProof="0" dirty="0">
              <a:ln>
                <a:noFill/>
              </a:ln>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2" y="167343"/>
            <a:ext cx="94247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6</a:t>
            </a:r>
          </a:p>
        </p:txBody>
      </p:sp>
      <p:sp>
        <p:nvSpPr>
          <p:cNvPr id="7" name="TextBox 6">
            <a:extLst>
              <a:ext uri="{FF2B5EF4-FFF2-40B4-BE49-F238E27FC236}">
                <a16:creationId xmlns:a16="http://schemas.microsoft.com/office/drawing/2014/main" id="{A16E6B3A-F3EE-5956-16D0-12FB57561D7A}"/>
              </a:ext>
            </a:extLst>
          </p:cNvPr>
          <p:cNvSpPr txBox="1"/>
          <p:nvPr/>
        </p:nvSpPr>
        <p:spPr>
          <a:xfrm>
            <a:off x="99332" y="969026"/>
            <a:ext cx="11993336" cy="5446940"/>
          </a:xfrm>
          <a:prstGeom prst="rect">
            <a:avLst/>
          </a:prstGeom>
          <a:noFill/>
        </p:spPr>
        <p:txBody>
          <a:bodyPr wrap="square">
            <a:spAutoFit/>
          </a:bodyPr>
          <a:lstStyle/>
          <a:p>
            <a:pPr algn="just" rtl="1">
              <a:lnSpc>
                <a:spcPct val="150000"/>
              </a:lnSpc>
            </a:pPr>
            <a:r>
              <a:rPr lang="ar-AE" dirty="0">
                <a:latin typeface="Alexandria" pitchFamily="2" charset="-78"/>
                <a:cs typeface="Alexandria" pitchFamily="2" charset="-78"/>
              </a:rPr>
              <a:t>      </a:t>
            </a:r>
            <a:r>
              <a:rPr lang="ar-JO" dirty="0">
                <a:latin typeface="Alexandria" pitchFamily="2" charset="-78"/>
                <a:cs typeface="Alexandria" pitchFamily="2" charset="-78"/>
              </a:rPr>
              <a:t>تتحدد الميزة التنافسية للمؤسسة من خلال متغيرين أو بعدين هامين هما نطاق التنافس وحجم الميزة التنافسية. </a:t>
            </a:r>
          </a:p>
          <a:p>
            <a:pPr algn="just" rtl="1">
              <a:lnSpc>
                <a:spcPct val="150000"/>
              </a:lnSpc>
            </a:pPr>
            <a:r>
              <a:rPr lang="ar-JO" b="1" u="sng" dirty="0">
                <a:solidFill>
                  <a:srgbClr val="00B0F0"/>
                </a:solidFill>
                <a:latin typeface="Alexandria" pitchFamily="2" charset="-78"/>
                <a:cs typeface="Alexandria" pitchFamily="2" charset="-78"/>
              </a:rPr>
              <a:t>نطاق التنافس</a:t>
            </a:r>
            <a:r>
              <a:rPr lang="ar-JO" dirty="0">
                <a:latin typeface="Alexandria" pitchFamily="2" charset="-78"/>
                <a:cs typeface="Alexandria" pitchFamily="2" charset="-78"/>
              </a:rPr>
              <a:t>: يعبر عن مدى اتساع أنشطة وعمليات المؤسسة بغرض تحقيق مزايا تنافسية فنطاق النشاط على مدى واسع يمكن أن يحقق وفورات في التكلفة عن المؤسسات المنافسة، ومن جانب آخر يمكن للنطاق الضيق تحقيق ميزة تنافسية من خلال التركيز على قطاع سوق معين وخدمته بأقل تكلفة أو تقديم منتجات مميزة له. </a:t>
            </a:r>
            <a:endParaRPr lang="ar-AE"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tabLst>
                <a:tab pos="1051560" algn="l"/>
              </a:tabLst>
            </a:pPr>
            <a:r>
              <a:rPr lang="ar-JO" b="1" dirty="0">
                <a:solidFill>
                  <a:srgbClr val="00B0F0"/>
                </a:solidFill>
                <a:latin typeface="Alexandria" pitchFamily="2" charset="-78"/>
                <a:cs typeface="Alexandria" pitchFamily="2" charset="-78"/>
              </a:rPr>
              <a:t>الأبعاد الأربعة لنطاق التنافس </a:t>
            </a:r>
            <a:r>
              <a:rPr lang="ar-JO" dirty="0">
                <a:latin typeface="Alexandria" pitchFamily="2" charset="-78"/>
                <a:cs typeface="Alexandria" pitchFamily="2" charset="-78"/>
              </a:rPr>
              <a:t>تشكل الإطار الذي تستطيع المؤسسات من خلاله تحديد استراتيجياتها التنافسية.</a:t>
            </a:r>
            <a:endParaRPr lang="ar-AE"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tabLst>
                <a:tab pos="1051560" algn="l"/>
              </a:tabLst>
            </a:pPr>
            <a:r>
              <a:rPr lang="ar-JO" dirty="0">
                <a:latin typeface="Alexandria" pitchFamily="2" charset="-78"/>
                <a:cs typeface="Alexandria" pitchFamily="2" charset="-78"/>
              </a:rPr>
              <a:t> </a:t>
            </a:r>
            <a:r>
              <a:rPr lang="ar-JO" b="1" dirty="0">
                <a:latin typeface="Alexandria" pitchFamily="2" charset="-78"/>
                <a:cs typeface="Alexandria" pitchFamily="2" charset="-78"/>
              </a:rPr>
              <a:t>القطاع السوقي </a:t>
            </a:r>
            <a:r>
              <a:rPr lang="ar-JO" dirty="0">
                <a:latin typeface="Alexandria" pitchFamily="2" charset="-78"/>
                <a:cs typeface="Alexandria" pitchFamily="2" charset="-78"/>
              </a:rPr>
              <a:t>يتعلق بتنوع المنتجات والخدمات التي تقدمها المؤسسة والزبائن الذين تخدمهم، حيث يمكن التركيز على قطاع معين أو توسيع النطاق لخدمة سوق أكبر. </a:t>
            </a:r>
            <a:endParaRPr lang="ar-AE"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tabLst>
                <a:tab pos="1051560" algn="l"/>
              </a:tabLst>
            </a:pPr>
            <a:r>
              <a:rPr lang="ar-JO" b="1" dirty="0">
                <a:latin typeface="Alexandria" pitchFamily="2" charset="-78"/>
                <a:cs typeface="Alexandria" pitchFamily="2" charset="-78"/>
              </a:rPr>
              <a:t>درجة التكامل</a:t>
            </a:r>
            <a:r>
              <a:rPr kumimoji="0" lang="ar-JO"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يعبر عن الترابط بين الصناعات التي تعمل فيها المؤسسة</a:t>
            </a:r>
            <a:endParaRPr kumimoji="0" lang="ar-AE"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indent="-285750" algn="just" rtl="1">
              <a:lnSpc>
                <a:spcPct val="150000"/>
              </a:lnSpc>
              <a:buFont typeface="Arial" panose="020B0604020202020204" pitchFamily="34" charset="0"/>
              <a:buChar char="•"/>
              <a:tabLst>
                <a:tab pos="1051560" algn="l"/>
              </a:tabLst>
            </a:pPr>
            <a:r>
              <a:rPr lang="ar-JO" b="1" dirty="0">
                <a:latin typeface="Alexandria" pitchFamily="2" charset="-78"/>
                <a:cs typeface="Alexandria" pitchFamily="2" charset="-78"/>
              </a:rPr>
              <a:t>البعد الجغرافي </a:t>
            </a:r>
            <a:r>
              <a:rPr lang="ar-JO" dirty="0">
                <a:latin typeface="Alexandria" pitchFamily="2" charset="-78"/>
                <a:cs typeface="Alexandria" pitchFamily="2" charset="-78"/>
              </a:rPr>
              <a:t>يحدد المناطق التي تعمل فيها المؤسسة ويمكن أن يساعد في تحقيق مزايا تنافسية من خلال توزيع الأنشطة عبر مناطق متعددة. </a:t>
            </a:r>
            <a:endParaRPr lang="ar-AE"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tabLst>
                <a:tab pos="1051560" algn="l"/>
              </a:tabLst>
            </a:pPr>
            <a:r>
              <a:rPr lang="ar-JO" b="1" dirty="0">
                <a:latin typeface="Alexandria" pitchFamily="2" charset="-78"/>
                <a:cs typeface="Alexandria" pitchFamily="2" charset="-78"/>
              </a:rPr>
              <a:t>قطاع النشاط</a:t>
            </a:r>
            <a:r>
              <a:rPr lang="ar-AE" b="1" dirty="0">
                <a:latin typeface="Alexandria" pitchFamily="2" charset="-78"/>
                <a:cs typeface="Alexandria" pitchFamily="2" charset="-78"/>
              </a:rPr>
              <a:t>: </a:t>
            </a:r>
            <a:r>
              <a:rPr lang="ar-JO" dirty="0">
                <a:latin typeface="Alexandria" pitchFamily="2" charset="-78"/>
                <a:cs typeface="Alexandria" pitchFamily="2" charset="-78"/>
              </a:rPr>
              <a:t>تشير إلى مدى قيام المؤسسة بأنشطتها بنفسها أو الاعتماد على موردين خارجيين</a:t>
            </a:r>
            <a:endParaRPr lang="ar-AE"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tabLst>
                <a:tab pos="1051560" algn="l"/>
              </a:tabLst>
            </a:pPr>
            <a:endParaRPr lang="ar-AE"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tabLst>
                <a:tab pos="1051560" algn="l"/>
              </a:tabLst>
            </a:pPr>
            <a:r>
              <a:rPr lang="ar-JO" b="1" dirty="0">
                <a:latin typeface="Alexandria" pitchFamily="2" charset="-78"/>
                <a:cs typeface="Alexandria" pitchFamily="2" charset="-78"/>
              </a:rPr>
              <a:t>هذه الأبعاد مجتمعة تساعد المؤسسات على تحديد كيفية التميز والتفوق في السوق.</a:t>
            </a:r>
          </a:p>
        </p:txBody>
      </p:sp>
      <p:pic>
        <p:nvPicPr>
          <p:cNvPr id="9" name="Graphic 21">
            <a:extLst>
              <a:ext uri="{FF2B5EF4-FFF2-40B4-BE49-F238E27FC236}">
                <a16:creationId xmlns:a16="http://schemas.microsoft.com/office/drawing/2014/main" id="{46CC50B3-9311-D804-941D-8A71C1EBAFE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spTree>
    <p:extLst>
      <p:ext uri="{BB962C8B-B14F-4D97-AF65-F5344CB8AC3E}">
        <p14:creationId xmlns:p14="http://schemas.microsoft.com/office/powerpoint/2010/main" val="2768650625"/>
      </p:ext>
    </p:extLst>
  </p:cSld>
  <p:clrMapOvr>
    <a:masterClrMapping/>
  </p:clrMapOvr>
  <p:transition spd="slow">
    <p:randomBar dir="vert"/>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1039953"/>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207172" y="152799"/>
            <a:ext cx="5651604"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rPr>
              <a:t>محددات الميزة التنافسية</a:t>
            </a:r>
            <a:endParaRPr kumimoji="0" lang="ar-AE" sz="2400" b="1" i="0" u="none" strike="noStrike" kern="1200" cap="none" spc="0" normalizeH="0" baseline="0" noProof="0" dirty="0">
              <a:ln>
                <a:noFill/>
              </a:ln>
              <a:effectLst/>
              <a:uLnTx/>
              <a:uFillTx/>
              <a:latin typeface="Alexandria" pitchFamily="2" charset="-78"/>
              <a:ea typeface="+mn-ea"/>
              <a:cs typeface="Alexandria"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effectLst/>
                <a:uLnTx/>
                <a:uFillTx/>
                <a:latin typeface="Alexandria" pitchFamily="2" charset="-78"/>
                <a:ea typeface="+mn-ea"/>
                <a:cs typeface="Alexandria" pitchFamily="2" charset="-78"/>
              </a:rPr>
              <a:t>الحجم</a:t>
            </a:r>
            <a:endParaRPr kumimoji="0" lang="en-US" sz="2000" b="1" i="0" u="none" strike="noStrike" kern="1200" cap="none" spc="0" normalizeH="0" baseline="0" noProof="0" dirty="0">
              <a:ln>
                <a:noFill/>
              </a:ln>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2" y="167343"/>
            <a:ext cx="94247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6</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rPr>
              <a:t>www.midocean.ae</a:t>
            </a:r>
          </a:p>
        </p:txBody>
      </p:sp>
      <p:sp>
        <p:nvSpPr>
          <p:cNvPr id="7" name="TextBox 6">
            <a:extLst>
              <a:ext uri="{FF2B5EF4-FFF2-40B4-BE49-F238E27FC236}">
                <a16:creationId xmlns:a16="http://schemas.microsoft.com/office/drawing/2014/main" id="{76068B22-5E8F-2979-CC29-32C1A5F12E0B}"/>
              </a:ext>
            </a:extLst>
          </p:cNvPr>
          <p:cNvSpPr txBox="1"/>
          <p:nvPr/>
        </p:nvSpPr>
        <p:spPr>
          <a:xfrm>
            <a:off x="133258" y="1207852"/>
            <a:ext cx="11889763" cy="5632311"/>
          </a:xfrm>
          <a:prstGeom prst="rect">
            <a:avLst/>
          </a:prstGeom>
          <a:noFill/>
        </p:spPr>
        <p:txBody>
          <a:bodyPr wrap="square">
            <a:spAutoFit/>
          </a:bodyPr>
          <a:lstStyle/>
          <a:p>
            <a:pPr algn="just" rtl="1"/>
            <a:r>
              <a:rPr lang="ar-JO" dirty="0">
                <a:latin typeface="Alexandria" pitchFamily="2" charset="-78"/>
                <a:cs typeface="Alexandria" pitchFamily="2" charset="-78"/>
              </a:rPr>
              <a:t>تتحدد الميزة التنافسية للمؤسسة </a:t>
            </a:r>
            <a:r>
              <a:rPr lang="ar-AE" dirty="0">
                <a:latin typeface="Alexandria" pitchFamily="2" charset="-78"/>
                <a:cs typeface="Alexandria" pitchFamily="2" charset="-78"/>
              </a:rPr>
              <a:t>أيضا </a:t>
            </a:r>
            <a:r>
              <a:rPr lang="ar-JO" dirty="0">
                <a:latin typeface="Alexandria" pitchFamily="2" charset="-78"/>
                <a:cs typeface="Alexandria" pitchFamily="2" charset="-78"/>
              </a:rPr>
              <a:t>من خلال متغير </a:t>
            </a:r>
            <a:r>
              <a:rPr lang="ar-JO" b="1" dirty="0">
                <a:latin typeface="Alexandria" pitchFamily="2" charset="-78"/>
                <a:cs typeface="Alexandria" pitchFamily="2" charset="-78"/>
              </a:rPr>
              <a:t>حجم الميزة التنافسية</a:t>
            </a:r>
            <a:r>
              <a:rPr lang="ar-JO" dirty="0">
                <a:latin typeface="Alexandria" pitchFamily="2" charset="-78"/>
                <a:cs typeface="Alexandria" pitchFamily="2" charset="-78"/>
              </a:rPr>
              <a:t>. ومن هذا المنطلق يمكن القول أن الميزة التنافسية تمر </a:t>
            </a:r>
            <a:r>
              <a:rPr lang="ar-JO" b="1" dirty="0">
                <a:latin typeface="Alexandria" pitchFamily="2" charset="-78"/>
                <a:cs typeface="Alexandria" pitchFamily="2" charset="-78"/>
              </a:rPr>
              <a:t>بدور ة حياة معينة</a:t>
            </a:r>
            <a:r>
              <a:rPr lang="ar-JO" dirty="0">
                <a:latin typeface="Alexandria" pitchFamily="2" charset="-78"/>
                <a:cs typeface="Alexandria" pitchFamily="2" charset="-78"/>
              </a:rPr>
              <a:t> يجب على الشركة متابعة دورة حياة ميزتها التنافسية عن كثب وتحديد الوقت المناسب لتجديدها أو إدخال التعديلات المناسبة </a:t>
            </a:r>
            <a:r>
              <a:rPr lang="ar-AE" dirty="0">
                <a:latin typeface="Alexandria" pitchFamily="2" charset="-78"/>
                <a:cs typeface="Alexandria" pitchFamily="2" charset="-78"/>
              </a:rPr>
              <a:t>.</a:t>
            </a:r>
            <a:r>
              <a:rPr lang="ar-JO" dirty="0">
                <a:latin typeface="Alexandria" pitchFamily="2" charset="-78"/>
                <a:cs typeface="Alexandria" pitchFamily="2" charset="-78"/>
              </a:rPr>
              <a:t> </a:t>
            </a:r>
            <a:r>
              <a:rPr lang="ar-AE" dirty="0">
                <a:latin typeface="Alexandria" pitchFamily="2" charset="-78"/>
                <a:cs typeface="Alexandria" pitchFamily="2" charset="-78"/>
              </a:rPr>
              <a:t>يمكن تقسيم دورة حياة الميزة التنافسية إلى أربع مراحل رئيسية:</a:t>
            </a:r>
          </a:p>
          <a:p>
            <a:pPr algn="just" rtl="1"/>
            <a:endParaRPr lang="ar-AE" dirty="0">
              <a:latin typeface="Alexandria" pitchFamily="2" charset="-78"/>
              <a:cs typeface="Alexandria" pitchFamily="2" charset="-78"/>
            </a:endParaRPr>
          </a:p>
          <a:p>
            <a:pPr algn="just" rtl="1"/>
            <a:r>
              <a:rPr lang="ar-AE" dirty="0">
                <a:latin typeface="Alexandria" pitchFamily="2" charset="-78"/>
                <a:cs typeface="Alexandria" pitchFamily="2" charset="-78"/>
              </a:rPr>
              <a:t>1. </a:t>
            </a:r>
            <a:r>
              <a:rPr lang="ar-AE" b="1" dirty="0">
                <a:latin typeface="Alexandria" pitchFamily="2" charset="-78"/>
                <a:cs typeface="Alexandria" pitchFamily="2" charset="-78"/>
              </a:rPr>
              <a:t>مرحلة التقديم: </a:t>
            </a:r>
            <a:r>
              <a:rPr lang="ar-AE" dirty="0">
                <a:latin typeface="Alexandria" pitchFamily="2" charset="-78"/>
                <a:cs typeface="Alexandria" pitchFamily="2" charset="-78"/>
              </a:rPr>
              <a:t>في هذه المرحلة، يتم تطوير الميزة التنافسية وتقديمها للسوق. تتطلب هذه المرحلة الكثير من التفكير والاستعداد المادي والبشري والمالي .حيث  تبدأ الشركة في تقديم الميزة التنافسية للعملاء، وتبدأ في بناء الوعي حولها.</a:t>
            </a:r>
          </a:p>
          <a:p>
            <a:pPr algn="just" rtl="1"/>
            <a:endParaRPr lang="ar-AE" dirty="0">
              <a:latin typeface="Alexandria" pitchFamily="2" charset="-78"/>
              <a:cs typeface="Alexandria" pitchFamily="2" charset="-78"/>
            </a:endParaRPr>
          </a:p>
          <a:p>
            <a:pPr algn="just" rtl="1"/>
            <a:r>
              <a:rPr lang="ar-AE" dirty="0">
                <a:latin typeface="Alexandria" pitchFamily="2" charset="-78"/>
                <a:cs typeface="Alexandria" pitchFamily="2" charset="-78"/>
              </a:rPr>
              <a:t>2. </a:t>
            </a:r>
            <a:r>
              <a:rPr lang="ar-AE" b="1" dirty="0">
                <a:latin typeface="Alexandria" pitchFamily="2" charset="-78"/>
                <a:cs typeface="Alexandria" pitchFamily="2" charset="-78"/>
              </a:rPr>
              <a:t>مرحلة النمو</a:t>
            </a:r>
            <a:r>
              <a:rPr lang="ar-AE" dirty="0">
                <a:latin typeface="Alexandria" pitchFamily="2" charset="-78"/>
                <a:cs typeface="Alexandria" pitchFamily="2" charset="-78"/>
              </a:rPr>
              <a:t>: في هذه المرحلة، تبدأ الميزة التنافسية في الانتشار والتوسع. يزداد عدد العملاء الذين يتعرفون على الميزة ويقبلون على شراء المنتجات أو الخدمات التي تتضمنها. تكون </a:t>
            </a:r>
            <a:r>
              <a:rPr lang="ar-AE" dirty="0" err="1">
                <a:latin typeface="Alexandria" pitchFamily="2" charset="-78"/>
                <a:cs typeface="Alexandria" pitchFamily="2" charset="-78"/>
              </a:rPr>
              <a:t>الوفرات</a:t>
            </a:r>
            <a:r>
              <a:rPr lang="ar-AE" dirty="0">
                <a:latin typeface="Alexandria" pitchFamily="2" charset="-78"/>
                <a:cs typeface="Alexandria" pitchFamily="2" charset="-78"/>
              </a:rPr>
              <a:t> الإنتاجية في هذه الفترة في قمتها، وتحقق الشركة مكاسب كبيرة.</a:t>
            </a:r>
          </a:p>
          <a:p>
            <a:pPr algn="just" rtl="1"/>
            <a:endParaRPr lang="ar-AE" dirty="0">
              <a:latin typeface="Alexandria" pitchFamily="2" charset="-78"/>
              <a:cs typeface="Alexandria" pitchFamily="2" charset="-78"/>
            </a:endParaRPr>
          </a:p>
          <a:p>
            <a:pPr algn="just" rtl="1"/>
            <a:r>
              <a:rPr lang="ar-AE" dirty="0">
                <a:latin typeface="Alexandria" pitchFamily="2" charset="-78"/>
                <a:cs typeface="Alexandria" pitchFamily="2" charset="-78"/>
              </a:rPr>
              <a:t>3. </a:t>
            </a:r>
            <a:r>
              <a:rPr lang="ar-AE" b="1" dirty="0">
                <a:latin typeface="Alexandria" pitchFamily="2" charset="-78"/>
                <a:cs typeface="Alexandria" pitchFamily="2" charset="-78"/>
              </a:rPr>
              <a:t>مرحلة التقليد: </a:t>
            </a:r>
            <a:r>
              <a:rPr lang="ar-AE" dirty="0">
                <a:latin typeface="Alexandria" pitchFamily="2" charset="-78"/>
                <a:cs typeface="Alexandria" pitchFamily="2" charset="-78"/>
              </a:rPr>
              <a:t>في هذه المرحلة، يبدأ المنافسون في تقليد الميزة التنافسية، مما يؤدي إلى تراجع أسبقية الشركة. وتراجع نطاق الميزة التنافسية وتبدأ في الاستقرار والركود، مما يتطلب من الشركة التفكير في تحسين الميزة أو تطوير ميزة جديدة.</a:t>
            </a:r>
          </a:p>
          <a:p>
            <a:pPr algn="just" rtl="1"/>
            <a:endParaRPr lang="ar-AE" dirty="0">
              <a:latin typeface="Alexandria" pitchFamily="2" charset="-78"/>
              <a:cs typeface="Alexandria" pitchFamily="2" charset="-78"/>
            </a:endParaRPr>
          </a:p>
          <a:p>
            <a:pPr algn="just" rtl="1"/>
            <a:r>
              <a:rPr lang="ar-AE" dirty="0">
                <a:latin typeface="Alexandria" pitchFamily="2" charset="-78"/>
                <a:cs typeface="Alexandria" pitchFamily="2" charset="-78"/>
              </a:rPr>
              <a:t>4. </a:t>
            </a:r>
            <a:r>
              <a:rPr lang="ar-AE" b="1" dirty="0">
                <a:latin typeface="Alexandria" pitchFamily="2" charset="-78"/>
                <a:cs typeface="Alexandria" pitchFamily="2" charset="-78"/>
              </a:rPr>
              <a:t>مرحلة الضرورة</a:t>
            </a:r>
            <a:r>
              <a:rPr lang="ar-AE" dirty="0">
                <a:latin typeface="Alexandria" pitchFamily="2" charset="-78"/>
                <a:cs typeface="Alexandria" pitchFamily="2" charset="-78"/>
              </a:rPr>
              <a:t>: في هذه المرحلة، تصبح الحاجة ملحة لتحسين الميزة الحالية أو إنشاء ميزة جديدة تمامًا. إذا لم تتمكن الشركة من التحسين أو الحصول على ميزة جديدة، فإنها قد تفقد أسبقيتها في السوق وتواجه صعوبة في البقاء في دائرة التنافس.</a:t>
            </a:r>
          </a:p>
          <a:p>
            <a:pPr algn="just" rtl="1"/>
            <a:endParaRPr lang="ar-JO" dirty="0">
              <a:latin typeface="Alexandria" pitchFamily="2" charset="-78"/>
              <a:cs typeface="Alexandria" pitchFamily="2" charset="-78"/>
            </a:endParaRPr>
          </a:p>
        </p:txBody>
      </p:sp>
      <p:pic>
        <p:nvPicPr>
          <p:cNvPr id="10" name="Graphic 21">
            <a:extLst>
              <a:ext uri="{FF2B5EF4-FFF2-40B4-BE49-F238E27FC236}">
                <a16:creationId xmlns:a16="http://schemas.microsoft.com/office/drawing/2014/main" id="{695F91CA-E97B-6EED-6571-C2E9DDB5CC5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spTree>
    <p:extLst>
      <p:ext uri="{BB962C8B-B14F-4D97-AF65-F5344CB8AC3E}">
        <p14:creationId xmlns:p14="http://schemas.microsoft.com/office/powerpoint/2010/main" val="115184244"/>
      </p:ext>
    </p:extLst>
  </p:cSld>
  <p:clrMapOvr>
    <a:masterClrMapping/>
  </p:clrMapOvr>
  <p:transition spd="slow">
    <p:randomBar dir="vert"/>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3599" y="843536"/>
            <a:ext cx="11993336" cy="5779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785730" y="152799"/>
            <a:ext cx="5073046"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rPr>
              <a:t>مصادر الميزة التنافسية </a:t>
            </a:r>
            <a:endParaRPr kumimoji="0" lang="en-US" sz="2000" b="1" i="0" u="none" strike="noStrike" kern="1200" cap="none" spc="0" normalizeH="0" baseline="0" noProof="0" dirty="0">
              <a:ln>
                <a:noFill/>
              </a:ln>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2" y="167343"/>
            <a:ext cx="94247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6</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rPr>
              <a:t>www.midocean.ae</a:t>
            </a:r>
          </a:p>
        </p:txBody>
      </p:sp>
      <p:sp>
        <p:nvSpPr>
          <p:cNvPr id="7" name="TextBox 6">
            <a:extLst>
              <a:ext uri="{FF2B5EF4-FFF2-40B4-BE49-F238E27FC236}">
                <a16:creationId xmlns:a16="http://schemas.microsoft.com/office/drawing/2014/main" id="{EFE3A5E7-CF11-2C0B-0225-65E3947FFDB8}"/>
              </a:ext>
            </a:extLst>
          </p:cNvPr>
          <p:cNvSpPr txBox="1"/>
          <p:nvPr/>
        </p:nvSpPr>
        <p:spPr>
          <a:xfrm>
            <a:off x="135065" y="877057"/>
            <a:ext cx="11811931" cy="5355312"/>
          </a:xfrm>
          <a:prstGeom prst="rect">
            <a:avLst/>
          </a:prstGeom>
          <a:noFill/>
        </p:spPr>
        <p:txBody>
          <a:bodyPr wrap="square">
            <a:spAutoFit/>
          </a:bodyPr>
          <a:lstStyle/>
          <a:p>
            <a:pPr algn="just" rtl="1"/>
            <a:r>
              <a:rPr lang="ar-JO" dirty="0">
                <a:latin typeface="Alexandria" pitchFamily="2" charset="-78"/>
                <a:cs typeface="Alexandria" pitchFamily="2" charset="-78"/>
              </a:rPr>
              <a:t>تعتبر الميزة التنافسية عاملاً حاسماً في نجاح المؤسسات واستمراريتها في الأسواق المتغيرة. تتعدد مصادر الميزة التنافسية وتتنوع بين الداخلية والخارجية، وكل منها يلعب دوراً مهماً في تشكيل قدرة المؤسسة على التفوق على منافسيها. </a:t>
            </a:r>
            <a:endParaRPr lang="ar-AE" dirty="0">
              <a:latin typeface="Alexandria" pitchFamily="2" charset="-78"/>
              <a:cs typeface="Alexandria" pitchFamily="2" charset="-78"/>
            </a:endParaRPr>
          </a:p>
          <a:p>
            <a:pPr algn="just" rtl="1"/>
            <a:endParaRPr lang="ar-AE" dirty="0">
              <a:latin typeface="Alexandria" pitchFamily="2" charset="-78"/>
              <a:cs typeface="Alexandria" pitchFamily="2" charset="-78"/>
            </a:endParaRPr>
          </a:p>
          <a:p>
            <a:pPr algn="just" rtl="1"/>
            <a:r>
              <a:rPr lang="ar-AE" b="1" dirty="0">
                <a:solidFill>
                  <a:srgbClr val="00B0F0"/>
                </a:solidFill>
                <a:latin typeface="Alexandria" pitchFamily="2" charset="-78"/>
                <a:cs typeface="Alexandria" pitchFamily="2" charset="-78"/>
              </a:rPr>
              <a:t>المصادر الداخلية </a:t>
            </a:r>
            <a:r>
              <a:rPr lang="ar-AE" b="1" dirty="0">
                <a:latin typeface="Alexandria" pitchFamily="2" charset="-78"/>
                <a:cs typeface="Alexandria" pitchFamily="2" charset="-78"/>
              </a:rPr>
              <a:t>تشمل الخبرة، التكنولوجيا، المعرفة، النظم الإدارية والتفكير الاستراتيجي، وانخفاض التكاليف. </a:t>
            </a:r>
            <a:r>
              <a:rPr lang="ar-AE" dirty="0">
                <a:latin typeface="Alexandria" pitchFamily="2" charset="-78"/>
                <a:cs typeface="Alexandria" pitchFamily="2" charset="-78"/>
              </a:rPr>
              <a:t>هذه العوامل مرتبطة بشكل مباشر بالموارد والقدرات التي تمتلكها المؤسسة من الداخل. على سبيل المثال، الخبرة التي تتراكم عبر الزمن تمكن المؤسسة من تحسين عملياتها وتقديم منتجات وخدمات بجودة عالية. التكنولوجيا تساعد على تطوير منتجات مبتكرة وتحسين الكفاءة. المعرفة والابتكار هما أساس لتطوير منتجات جديدة وتحسين العمليات. النظم الإدارية وأساليب التنظيم الإداري والاستراتيجي يوجه المؤسسة نحو فرص جديدة ويساعد في التغلب على التحديات. انخفاض التكاليف يمكن المؤسسة من تقديم منتجات بأسعار تنافسية.</a:t>
            </a:r>
          </a:p>
          <a:p>
            <a:pPr algn="just" rtl="1"/>
            <a:endParaRPr lang="ar-AE" dirty="0">
              <a:latin typeface="Alexandria" pitchFamily="2" charset="-78"/>
              <a:cs typeface="Alexandria" pitchFamily="2" charset="-78"/>
            </a:endParaRPr>
          </a:p>
          <a:p>
            <a:pPr algn="just" rtl="1"/>
            <a:r>
              <a:rPr lang="ar-AE" b="1" dirty="0">
                <a:solidFill>
                  <a:srgbClr val="00B0F0"/>
                </a:solidFill>
                <a:latin typeface="Alexandria" pitchFamily="2" charset="-78"/>
                <a:cs typeface="Alexandria" pitchFamily="2" charset="-78"/>
              </a:rPr>
              <a:t>المصادر الخارجية </a:t>
            </a:r>
            <a:r>
              <a:rPr lang="ar-AE" dirty="0">
                <a:latin typeface="Alexandria" pitchFamily="2" charset="-78"/>
                <a:cs typeface="Alexandria" pitchFamily="2" charset="-78"/>
              </a:rPr>
              <a:t>تشمل </a:t>
            </a:r>
            <a:r>
              <a:rPr lang="ar-AE" b="1" dirty="0">
                <a:latin typeface="Alexandria" pitchFamily="2" charset="-78"/>
                <a:cs typeface="Alexandria" pitchFamily="2" charset="-78"/>
              </a:rPr>
              <a:t>البيئة الاقتصادية، السياسية، الديموغرافية، والتكنولوجية التي تؤثر على المؤسسة من الخارج</a:t>
            </a:r>
            <a:r>
              <a:rPr lang="ar-AE" dirty="0">
                <a:latin typeface="Alexandria" pitchFamily="2" charset="-78"/>
                <a:cs typeface="Alexandria" pitchFamily="2" charset="-78"/>
              </a:rPr>
              <a:t>. هذه العوامل خارجة عن سيطرة المؤسسة ولكن يمكنها التأثير على استراتيجياتها وأدائها. العوامل الاقتصادية مثل الركود أو النمو يمكن أن تؤثر على الطلب على المنتجات والخدمات. السياسات الحكومية والتشريعات يمكن أن تغير من قواعد اللعبة في الصناعة. التغيرات الديموغرافية تؤثر على حجم وتكوين السوق. التقدم التكنولوجي يمكن أن يؤدي إلى ظهور منتجات جديدة ويغير من الطريقة التي تتنافس بها المؤسسات.</a:t>
            </a:r>
          </a:p>
          <a:p>
            <a:pPr algn="just" rtl="1"/>
            <a:endParaRPr lang="ar-AE" dirty="0">
              <a:latin typeface="Alexandria" pitchFamily="2" charset="-78"/>
              <a:cs typeface="Alexandria" pitchFamily="2" charset="-78"/>
            </a:endParaRPr>
          </a:p>
          <a:p>
            <a:pPr algn="just" rtl="1"/>
            <a:r>
              <a:rPr lang="ar-AE" dirty="0">
                <a:solidFill>
                  <a:srgbClr val="00B0F0"/>
                </a:solidFill>
                <a:latin typeface="Alexandria" pitchFamily="2" charset="-78"/>
                <a:cs typeface="Alexandria" pitchFamily="2" charset="-78"/>
              </a:rPr>
              <a:t>لذلك، من المهم للمؤسسات أن تقوم بتحليل كل من العوامل الداخلية والخارجية بشكل دقيق وأن تطور استراتيجيات تأخذ في الاعتبار كلا النوعين من العوامل لبناء ميزة تنافسية مستدامة وصعبة التقليد من قبل المنافسين</a:t>
            </a:r>
            <a:r>
              <a:rPr lang="ar-AE" dirty="0">
                <a:latin typeface="Alexandria" pitchFamily="2" charset="-78"/>
                <a:cs typeface="Alexandria" pitchFamily="2" charset="-78"/>
              </a:rPr>
              <a:t>.</a:t>
            </a:r>
          </a:p>
        </p:txBody>
      </p:sp>
      <p:pic>
        <p:nvPicPr>
          <p:cNvPr id="9" name="Graphic 21">
            <a:extLst>
              <a:ext uri="{FF2B5EF4-FFF2-40B4-BE49-F238E27FC236}">
                <a16:creationId xmlns:a16="http://schemas.microsoft.com/office/drawing/2014/main" id="{4ED57146-053E-719C-B65C-A342DCEB77E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spTree>
    <p:extLst>
      <p:ext uri="{BB962C8B-B14F-4D97-AF65-F5344CB8AC3E}">
        <p14:creationId xmlns:p14="http://schemas.microsoft.com/office/powerpoint/2010/main" val="3293368040"/>
      </p:ext>
    </p:extLst>
  </p:cSld>
  <p:clrMapOvr>
    <a:masterClrMapping/>
  </p:clrMapOvr>
  <p:transition spd="slow">
    <p:randomBar dir="ver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1039953"/>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391786" y="152799"/>
            <a:ext cx="446699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JO" sz="2400" b="1" dirty="0">
                <a:latin typeface="Alexandria" pitchFamily="2" charset="-78"/>
                <a:cs typeface="Alexandria" pitchFamily="2" charset="-78"/>
              </a:rPr>
              <a:t>أهداف ا</a:t>
            </a:r>
            <a:r>
              <a:rPr kumimoji="0" lang="ar-JO" sz="2400" b="1" i="0" u="none" strike="noStrike" kern="1200" cap="none" spc="0" normalizeH="0" baseline="0" noProof="0" dirty="0">
                <a:ln>
                  <a:noFill/>
                </a:ln>
                <a:effectLst/>
                <a:uLnTx/>
                <a:uFillTx/>
                <a:latin typeface="Alexandria" pitchFamily="2" charset="-78"/>
                <a:ea typeface="+mn-ea"/>
                <a:cs typeface="Alexandria" pitchFamily="2" charset="-78"/>
              </a:rPr>
              <a:t>لميزة التنافسية</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2" y="167343"/>
            <a:ext cx="94247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6</a:t>
            </a:r>
          </a:p>
        </p:txBody>
      </p:sp>
      <p:sp>
        <p:nvSpPr>
          <p:cNvPr id="9" name="TextBox 8">
            <a:extLst>
              <a:ext uri="{FF2B5EF4-FFF2-40B4-BE49-F238E27FC236}">
                <a16:creationId xmlns:a16="http://schemas.microsoft.com/office/drawing/2014/main" id="{9B692236-8B75-5D2F-9BF2-33132AA1CF84}"/>
              </a:ext>
            </a:extLst>
          </p:cNvPr>
          <p:cNvSpPr txBox="1"/>
          <p:nvPr/>
        </p:nvSpPr>
        <p:spPr>
          <a:xfrm>
            <a:off x="99332" y="1049625"/>
            <a:ext cx="11917895" cy="5247014"/>
          </a:xfrm>
          <a:prstGeom prst="rect">
            <a:avLst/>
          </a:prstGeom>
          <a:noFill/>
        </p:spPr>
        <p:txBody>
          <a:bodyPr wrap="square">
            <a:spAutoFit/>
          </a:bodyPr>
          <a:lstStyle/>
          <a:p>
            <a:pPr algn="just" rtl="1">
              <a:lnSpc>
                <a:spcPct val="150000"/>
              </a:lnSpc>
            </a:pPr>
            <a:r>
              <a:rPr lang="ar-JO" sz="1500" dirty="0">
                <a:latin typeface="Alexandria" pitchFamily="2" charset="-78"/>
                <a:cs typeface="Alexandria" pitchFamily="2" charset="-78"/>
              </a:rPr>
              <a:t>إن الميزة التنافسية تتضح أهميتها </a:t>
            </a:r>
            <a:r>
              <a:rPr lang="ar-AE" sz="1500" dirty="0">
                <a:latin typeface="Alexandria" pitchFamily="2" charset="-78"/>
                <a:cs typeface="Alexandria" pitchFamily="2" charset="-78"/>
              </a:rPr>
              <a:t>ب</a:t>
            </a:r>
            <a:r>
              <a:rPr lang="ar-JO" sz="1500" dirty="0">
                <a:latin typeface="Alexandria" pitchFamily="2" charset="-78"/>
                <a:cs typeface="Alexandria" pitchFamily="2" charset="-78"/>
              </a:rPr>
              <a:t>ربط</a:t>
            </a:r>
            <a:r>
              <a:rPr lang="ar-AE" sz="1500" dirty="0">
                <a:latin typeface="Alexandria" pitchFamily="2" charset="-78"/>
                <a:cs typeface="Alexandria" pitchFamily="2" charset="-78"/>
              </a:rPr>
              <a:t>ها</a:t>
            </a:r>
            <a:r>
              <a:rPr lang="ar-JO" sz="1500" dirty="0">
                <a:latin typeface="Alexandria" pitchFamily="2" charset="-78"/>
                <a:cs typeface="Alexandria" pitchFamily="2" charset="-78"/>
              </a:rPr>
              <a:t> بين مجهود الموظفين والإدارة لتحقيق الأهداف المنشودة، من خلال تطوير وتدريب الموظفين لزيادة قدرتهم على حل المشكلات وبالتالي تحسين الروح المعنوية لديهم، ودفع الموظفين للإحساس بالانتماء والفخر بالشركة. </a:t>
            </a:r>
            <a:r>
              <a:rPr lang="ar-AE" sz="1500" dirty="0">
                <a:latin typeface="Alexandria" pitchFamily="2" charset="-78"/>
                <a:cs typeface="Alexandria" pitchFamily="2" charset="-78"/>
              </a:rPr>
              <a:t>وتتضح </a:t>
            </a:r>
            <a:r>
              <a:rPr lang="ar-JO" sz="1500" dirty="0">
                <a:latin typeface="Alexandria" pitchFamily="2" charset="-78"/>
                <a:cs typeface="Alexandria" pitchFamily="2" charset="-78"/>
              </a:rPr>
              <a:t>أهمية الميزة التنافسية</a:t>
            </a:r>
            <a:r>
              <a:rPr lang="ar-AE" sz="1500" dirty="0">
                <a:latin typeface="Alexandria" pitchFamily="2" charset="-78"/>
                <a:cs typeface="Alexandria" pitchFamily="2" charset="-78"/>
              </a:rPr>
              <a:t> لأنها</a:t>
            </a:r>
            <a:r>
              <a:rPr lang="ar-JO" sz="1500" dirty="0">
                <a:latin typeface="Alexandria" pitchFamily="2" charset="-78"/>
                <a:cs typeface="Alexandria" pitchFamily="2" charset="-78"/>
              </a:rPr>
              <a:t>:</a:t>
            </a:r>
          </a:p>
          <a:p>
            <a:pPr algn="just" rtl="1">
              <a:lnSpc>
                <a:spcPct val="150000"/>
              </a:lnSpc>
            </a:pPr>
            <a:r>
              <a:rPr lang="ar-JO" sz="1500" b="1" dirty="0">
                <a:latin typeface="Alexandria" pitchFamily="2" charset="-78"/>
                <a:cs typeface="Alexandria" pitchFamily="2" charset="-78"/>
              </a:rPr>
              <a:t>   - تساعد الشركات على تحقيق أداء أفضل وزيادة الربحية.</a:t>
            </a:r>
          </a:p>
          <a:p>
            <a:pPr algn="just" rtl="1">
              <a:lnSpc>
                <a:spcPct val="150000"/>
              </a:lnSpc>
            </a:pPr>
            <a:r>
              <a:rPr lang="ar-JO" sz="1500" b="1" dirty="0">
                <a:latin typeface="Alexandria" pitchFamily="2" charset="-78"/>
                <a:cs typeface="Alexandria" pitchFamily="2" charset="-78"/>
              </a:rPr>
              <a:t>   - تسهم في بناء ولاء العملاء وتعزيز سمعة العلامة التجارية.</a:t>
            </a:r>
          </a:p>
          <a:p>
            <a:pPr algn="just" rtl="1">
              <a:lnSpc>
                <a:spcPct val="150000"/>
              </a:lnSpc>
            </a:pPr>
            <a:r>
              <a:rPr lang="ar-JO" sz="1500" b="1" dirty="0">
                <a:latin typeface="Alexandria" pitchFamily="2" charset="-78"/>
                <a:cs typeface="Alexandria" pitchFamily="2" charset="-78"/>
              </a:rPr>
              <a:t>   - تمكن الشركات من التكيف مع التغيرات في السوق والبقاء في المقدمة</a:t>
            </a:r>
            <a:r>
              <a:rPr lang="ar-JO" sz="1500" dirty="0">
                <a:latin typeface="Alexandria" pitchFamily="2" charset="-78"/>
                <a:cs typeface="Alexandria" pitchFamily="2" charset="-78"/>
              </a:rPr>
              <a:t>.</a:t>
            </a:r>
          </a:p>
          <a:p>
            <a:pPr algn="just" rtl="1">
              <a:lnSpc>
                <a:spcPct val="150000"/>
              </a:lnSpc>
            </a:pPr>
            <a:r>
              <a:rPr lang="ar-JO" sz="1500" b="1" dirty="0">
                <a:latin typeface="Alexandria" pitchFamily="2" charset="-78"/>
                <a:cs typeface="Alexandria" pitchFamily="2" charset="-78"/>
              </a:rPr>
              <a:t>ومن أبرز أهداف الميزة التنافسية:</a:t>
            </a:r>
            <a:endParaRPr lang="ar-JO" sz="1500" dirty="0">
              <a:latin typeface="Alexandria" pitchFamily="2" charset="-78"/>
              <a:cs typeface="Alexandria" pitchFamily="2" charset="-78"/>
            </a:endParaRPr>
          </a:p>
          <a:p>
            <a:pPr algn="just" rtl="1">
              <a:lnSpc>
                <a:spcPct val="150000"/>
              </a:lnSpc>
            </a:pPr>
            <a:r>
              <a:rPr lang="ar-JO" sz="1500" dirty="0">
                <a:latin typeface="Alexandria" pitchFamily="2" charset="-78"/>
                <a:cs typeface="Alexandria" pitchFamily="2" charset="-78"/>
              </a:rPr>
              <a:t>1. </a:t>
            </a:r>
            <a:r>
              <a:rPr lang="ar-JO" sz="1500" b="1" dirty="0">
                <a:solidFill>
                  <a:srgbClr val="00B0F0"/>
                </a:solidFill>
                <a:latin typeface="Alexandria" pitchFamily="2" charset="-78"/>
                <a:cs typeface="Alexandria" pitchFamily="2" charset="-78"/>
              </a:rPr>
              <a:t>زيادة الربح</a:t>
            </a:r>
            <a:r>
              <a:rPr lang="ar-JO" sz="1500" dirty="0">
                <a:latin typeface="Alexandria" pitchFamily="2" charset="-78"/>
                <a:cs typeface="Alexandria" pitchFamily="2" charset="-78"/>
              </a:rPr>
              <a:t>: تسهم الميزة التنافسية في تحقيق هوامش ربح أعلى من خلال تقديم منتجات أو خدمات مميزة تجذب العملاء.</a:t>
            </a:r>
          </a:p>
          <a:p>
            <a:pPr algn="just" rtl="1">
              <a:lnSpc>
                <a:spcPct val="150000"/>
              </a:lnSpc>
            </a:pPr>
            <a:r>
              <a:rPr lang="ar-JO" sz="1500" dirty="0">
                <a:latin typeface="Alexandria" pitchFamily="2" charset="-78"/>
                <a:cs typeface="Alexandria" pitchFamily="2" charset="-78"/>
              </a:rPr>
              <a:t>2. </a:t>
            </a:r>
            <a:r>
              <a:rPr lang="ar-JO" sz="1500" b="1" dirty="0">
                <a:solidFill>
                  <a:srgbClr val="00B0F0"/>
                </a:solidFill>
                <a:latin typeface="Alexandria" pitchFamily="2" charset="-78"/>
                <a:cs typeface="Alexandria" pitchFamily="2" charset="-78"/>
              </a:rPr>
              <a:t>جذب العملاء والتحالفات</a:t>
            </a:r>
            <a:r>
              <a:rPr lang="ar-JO" sz="1500" dirty="0">
                <a:latin typeface="Alexandria" pitchFamily="2" charset="-78"/>
                <a:cs typeface="Alexandria" pitchFamily="2" charset="-78"/>
              </a:rPr>
              <a:t>: تساعد في جذب المزيد من العملاء </a:t>
            </a:r>
            <a:r>
              <a:rPr lang="ar-AE" sz="1500" dirty="0">
                <a:latin typeface="Alexandria" pitchFamily="2" charset="-78"/>
                <a:cs typeface="Alexandria" pitchFamily="2" charset="-78"/>
              </a:rPr>
              <a:t>و</a:t>
            </a:r>
            <a:r>
              <a:rPr lang="ar-JO" sz="1500" dirty="0">
                <a:latin typeface="Alexandria" pitchFamily="2" charset="-78"/>
                <a:cs typeface="Alexandria" pitchFamily="2" charset="-78"/>
              </a:rPr>
              <a:t>جذب تحالفات العلامات التجارية</a:t>
            </a:r>
            <a:r>
              <a:rPr lang="ar-AE" sz="1500" dirty="0">
                <a:latin typeface="Alexandria" pitchFamily="2" charset="-78"/>
                <a:cs typeface="Alexandria" pitchFamily="2" charset="-78"/>
              </a:rPr>
              <a:t> و</a:t>
            </a:r>
            <a:r>
              <a:rPr lang="ar-JO" sz="1500" dirty="0">
                <a:latin typeface="Alexandria" pitchFamily="2" charset="-78"/>
                <a:cs typeface="Alexandria" pitchFamily="2" charset="-78"/>
              </a:rPr>
              <a:t>الموظفين الموهوبين والمستثمرين</a:t>
            </a:r>
            <a:r>
              <a:rPr lang="ar-AE" sz="1500" dirty="0">
                <a:latin typeface="Alexandria" pitchFamily="2" charset="-78"/>
                <a:cs typeface="Alexandria" pitchFamily="2" charset="-78"/>
              </a:rPr>
              <a:t>.</a:t>
            </a:r>
            <a:r>
              <a:rPr lang="ar-JO" sz="1500" dirty="0">
                <a:latin typeface="Alexandria" pitchFamily="2" charset="-78"/>
                <a:cs typeface="Alexandria" pitchFamily="2" charset="-78"/>
              </a:rPr>
              <a:t> </a:t>
            </a:r>
            <a:endParaRPr lang="ar-AE" sz="1500" dirty="0">
              <a:latin typeface="Alexandria" pitchFamily="2" charset="-78"/>
              <a:cs typeface="Alexandria" pitchFamily="2" charset="-78"/>
            </a:endParaRPr>
          </a:p>
          <a:p>
            <a:pPr algn="just" rtl="1">
              <a:lnSpc>
                <a:spcPct val="150000"/>
              </a:lnSpc>
            </a:pPr>
            <a:r>
              <a:rPr lang="ar-JO" sz="1500" dirty="0">
                <a:latin typeface="Alexandria" pitchFamily="2" charset="-78"/>
                <a:cs typeface="Alexandria" pitchFamily="2" charset="-78"/>
              </a:rPr>
              <a:t>3. </a:t>
            </a:r>
            <a:r>
              <a:rPr lang="ar-JO" sz="1500" b="1" dirty="0">
                <a:solidFill>
                  <a:srgbClr val="00B0F0"/>
                </a:solidFill>
                <a:latin typeface="Alexandria" pitchFamily="2" charset="-78"/>
                <a:cs typeface="Alexandria" pitchFamily="2" charset="-78"/>
              </a:rPr>
              <a:t>الحفاظ على العلامة التجارية</a:t>
            </a:r>
            <a:r>
              <a:rPr lang="ar-JO" sz="1500" dirty="0">
                <a:latin typeface="Alexandria" pitchFamily="2" charset="-78"/>
                <a:cs typeface="Alexandria" pitchFamily="2" charset="-78"/>
              </a:rPr>
              <a:t>: تسهم في تعزيز والحفاظ على سمعة العلامة التجارية في السوق.</a:t>
            </a:r>
          </a:p>
          <a:p>
            <a:pPr algn="just" rtl="1">
              <a:lnSpc>
                <a:spcPct val="150000"/>
              </a:lnSpc>
            </a:pPr>
            <a:r>
              <a:rPr lang="ar-JO" sz="1500" dirty="0">
                <a:latin typeface="Alexandria" pitchFamily="2" charset="-78"/>
                <a:cs typeface="Alexandria" pitchFamily="2" charset="-78"/>
              </a:rPr>
              <a:t>4</a:t>
            </a:r>
            <a:r>
              <a:rPr lang="ar-JO" sz="1500" b="1" dirty="0">
                <a:solidFill>
                  <a:srgbClr val="00B0F0"/>
                </a:solidFill>
                <a:latin typeface="Alexandria" pitchFamily="2" charset="-78"/>
                <a:cs typeface="Alexandria" pitchFamily="2" charset="-78"/>
              </a:rPr>
              <a:t>. تدفقات إيرادات مستقرة</a:t>
            </a:r>
            <a:r>
              <a:rPr lang="ar-JO" sz="1500" dirty="0">
                <a:latin typeface="Alexandria" pitchFamily="2" charset="-78"/>
                <a:cs typeface="Alexandria" pitchFamily="2" charset="-78"/>
              </a:rPr>
              <a:t>: تضيف الميزة التنافسية إمكانية التنبؤ بتدفقات إيرادات مستمرة ومستقرة للشركة.</a:t>
            </a:r>
          </a:p>
          <a:p>
            <a:pPr algn="just" rtl="1">
              <a:lnSpc>
                <a:spcPct val="150000"/>
              </a:lnSpc>
            </a:pPr>
            <a:r>
              <a:rPr lang="ar-JO" sz="1500" dirty="0">
                <a:latin typeface="Alexandria" pitchFamily="2" charset="-78"/>
                <a:cs typeface="Alexandria" pitchFamily="2" charset="-78"/>
              </a:rPr>
              <a:t>5. </a:t>
            </a:r>
            <a:r>
              <a:rPr lang="ar-JO" sz="1500" b="1" dirty="0">
                <a:solidFill>
                  <a:srgbClr val="00B0F0"/>
                </a:solidFill>
                <a:latin typeface="Alexandria" pitchFamily="2" charset="-78"/>
                <a:cs typeface="Alexandria" pitchFamily="2" charset="-78"/>
              </a:rPr>
              <a:t>فرص تسويقية جديدة: </a:t>
            </a:r>
            <a:r>
              <a:rPr lang="ar-JO" sz="1500" dirty="0">
                <a:latin typeface="Alexandria" pitchFamily="2" charset="-78"/>
                <a:cs typeface="Alexandria" pitchFamily="2" charset="-78"/>
              </a:rPr>
              <a:t>تفتح المجال لإيجاد فرص تسويقية جديدة ودخول مجالات تنافسية جديدة، مثل دخول أسواق جديدة أو التعامل مع نوعية جديدة من العملاء.</a:t>
            </a:r>
          </a:p>
          <a:p>
            <a:pPr algn="just" rtl="1">
              <a:lnSpc>
                <a:spcPct val="150000"/>
              </a:lnSpc>
            </a:pPr>
            <a:r>
              <a:rPr lang="ar-JO" sz="1500" dirty="0">
                <a:latin typeface="Alexandria" pitchFamily="2" charset="-78"/>
                <a:cs typeface="Alexandria" pitchFamily="2" charset="-78"/>
              </a:rPr>
              <a:t>6. </a:t>
            </a:r>
            <a:r>
              <a:rPr lang="ar-JO" sz="1500" b="1" dirty="0">
                <a:solidFill>
                  <a:srgbClr val="00B0F0"/>
                </a:solidFill>
                <a:latin typeface="Alexandria" pitchFamily="2" charset="-78"/>
                <a:cs typeface="Alexandria" pitchFamily="2" charset="-78"/>
              </a:rPr>
              <a:t>تحقيق الجودة والقيمة</a:t>
            </a:r>
            <a:r>
              <a:rPr lang="ar-JO" sz="1500" dirty="0">
                <a:latin typeface="Alexandria" pitchFamily="2" charset="-78"/>
                <a:cs typeface="Alexandria" pitchFamily="2" charset="-78"/>
              </a:rPr>
              <a:t>: تسهم في تحقيق الجودة وتعظيم القيمة التي تهم العملاء، مما يعزز رضاهم وولائهم.</a:t>
            </a:r>
          </a:p>
          <a:p>
            <a:pPr algn="just" rtl="1">
              <a:lnSpc>
                <a:spcPct val="150000"/>
              </a:lnSpc>
            </a:pPr>
            <a:r>
              <a:rPr lang="ar-JO" sz="1500" b="1" dirty="0">
                <a:solidFill>
                  <a:srgbClr val="00B0F0"/>
                </a:solidFill>
                <a:latin typeface="Alexandria" pitchFamily="2" charset="-78"/>
                <a:cs typeface="Alexandria" pitchFamily="2" charset="-78"/>
              </a:rPr>
              <a:t>7. رؤية مستقبلية: </a:t>
            </a:r>
            <a:r>
              <a:rPr lang="ar-JO" sz="1500" dirty="0">
                <a:latin typeface="Alexandria" pitchFamily="2" charset="-78"/>
                <a:cs typeface="Alexandria" pitchFamily="2" charset="-78"/>
              </a:rPr>
              <a:t>تساعد في تكوين رؤية مستقبلية جديدة للأهداف التي تريد المؤسسة بلوغها والفرص التي ترغب في اقتناصها.</a:t>
            </a:r>
          </a:p>
        </p:txBody>
      </p:sp>
      <p:sp>
        <p:nvSpPr>
          <p:cNvPr id="11" name="TextBox 10">
            <a:extLst>
              <a:ext uri="{FF2B5EF4-FFF2-40B4-BE49-F238E27FC236}">
                <a16:creationId xmlns:a16="http://schemas.microsoft.com/office/drawing/2014/main" id="{B6028C69-F309-40B0-E811-D0DB4F52421B}"/>
              </a:ext>
            </a:extLst>
          </p:cNvPr>
          <p:cNvSpPr txBox="1"/>
          <p:nvPr/>
        </p:nvSpPr>
        <p:spPr>
          <a:xfrm>
            <a:off x="4993952" y="6581001"/>
            <a:ext cx="6094520" cy="276999"/>
          </a:xfrm>
          <a:prstGeom prst="rect">
            <a:avLst/>
          </a:prstGeom>
          <a:noFill/>
        </p:spPr>
        <p:txBody>
          <a:bodyPr wrap="square">
            <a:spAutoFit/>
          </a:bodyPr>
          <a:lstStyle/>
          <a:p>
            <a:r>
              <a:rPr lang="en-GB" sz="1200" dirty="0">
                <a:latin typeface="Alexandria" pitchFamily="2" charset="-78"/>
              </a:rPr>
              <a:t>https://www.drmtaher.com/</a:t>
            </a:r>
            <a:endParaRPr lang="ar-JO" sz="1200" dirty="0">
              <a:latin typeface="Alexandria" pitchFamily="2" charset="-78"/>
              <a:cs typeface="Alexandria" pitchFamily="2" charset="-78"/>
            </a:endParaRPr>
          </a:p>
        </p:txBody>
      </p:sp>
      <p:sp>
        <p:nvSpPr>
          <p:cNvPr id="13" name="TextBox 12">
            <a:extLst>
              <a:ext uri="{FF2B5EF4-FFF2-40B4-BE49-F238E27FC236}">
                <a16:creationId xmlns:a16="http://schemas.microsoft.com/office/drawing/2014/main" id="{25BF885D-1A16-F721-34FC-90F990B81F2F}"/>
              </a:ext>
            </a:extLst>
          </p:cNvPr>
          <p:cNvSpPr txBox="1"/>
          <p:nvPr/>
        </p:nvSpPr>
        <p:spPr>
          <a:xfrm>
            <a:off x="9469821" y="6533364"/>
            <a:ext cx="4512647" cy="276999"/>
          </a:xfrm>
          <a:prstGeom prst="rect">
            <a:avLst/>
          </a:prstGeom>
          <a:noFill/>
        </p:spPr>
        <p:txBody>
          <a:bodyPr wrap="square">
            <a:spAutoFit/>
          </a:bodyPr>
          <a:lstStyle/>
          <a:p>
            <a:r>
              <a:rPr lang="en-GB" sz="1200" dirty="0">
                <a:latin typeface="Alexandria" pitchFamily="2" charset="-78"/>
              </a:rPr>
              <a:t>https://www.business4lions.com/</a:t>
            </a:r>
            <a:endParaRPr lang="ar-JO" sz="1200" dirty="0">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7B158292-D2D9-04A6-0580-CF75340EF7B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spTree>
    <p:extLst>
      <p:ext uri="{BB962C8B-B14F-4D97-AF65-F5344CB8AC3E}">
        <p14:creationId xmlns:p14="http://schemas.microsoft.com/office/powerpoint/2010/main" val="1321813256"/>
      </p:ext>
    </p:extLst>
  </p:cSld>
  <p:clrMapOvr>
    <a:masterClrMapping/>
  </p:clrMapOvr>
  <p:transition spd="slow">
    <p:randomBar dir="ver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1039953"/>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184218" y="267888"/>
            <a:ext cx="634255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rPr>
              <a:t>معايير الحكم على جودة الميزة التنافسية</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2" y="167343"/>
            <a:ext cx="94247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6</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rPr>
              <a:t>www.midocean.ae</a:t>
            </a:r>
          </a:p>
        </p:txBody>
      </p:sp>
      <p:sp>
        <p:nvSpPr>
          <p:cNvPr id="7" name="TextBox 6">
            <a:extLst>
              <a:ext uri="{FF2B5EF4-FFF2-40B4-BE49-F238E27FC236}">
                <a16:creationId xmlns:a16="http://schemas.microsoft.com/office/drawing/2014/main" id="{F1A79C73-29D2-AFC0-4984-98264AD7DAF1}"/>
              </a:ext>
            </a:extLst>
          </p:cNvPr>
          <p:cNvSpPr txBox="1"/>
          <p:nvPr/>
        </p:nvSpPr>
        <p:spPr>
          <a:xfrm>
            <a:off x="308933" y="1283837"/>
            <a:ext cx="11574134" cy="5078313"/>
          </a:xfrm>
          <a:prstGeom prst="rect">
            <a:avLst/>
          </a:prstGeom>
          <a:noFill/>
        </p:spPr>
        <p:txBody>
          <a:bodyPr wrap="square">
            <a:spAutoFit/>
          </a:bodyPr>
          <a:lstStyle/>
          <a:p>
            <a:pPr algn="just" rtl="1"/>
            <a:r>
              <a:rPr lang="ar-JO" b="1" dirty="0">
                <a:latin typeface="Alexandria" pitchFamily="2" charset="-78"/>
                <a:cs typeface="Alexandria" pitchFamily="2" charset="-78"/>
              </a:rPr>
              <a:t>معايير الحكم على جودة الميزة التنافسية: </a:t>
            </a:r>
            <a:r>
              <a:rPr lang="ar-JO" dirty="0">
                <a:latin typeface="Alexandria" pitchFamily="2" charset="-78"/>
                <a:cs typeface="Alexandria" pitchFamily="2" charset="-78"/>
              </a:rPr>
              <a:t>تتحدد نوعية ومدى جودة الميزة التنافسية بثلاث أمور وهي: </a:t>
            </a:r>
            <a:endParaRPr lang="en-US" dirty="0">
              <a:latin typeface="Alexandria" pitchFamily="2" charset="-78"/>
            </a:endParaRPr>
          </a:p>
          <a:p>
            <a:pPr algn="just" rtl="1"/>
            <a:endParaRPr lang="ar-JO" dirty="0">
              <a:latin typeface="Alexandria" pitchFamily="2" charset="-78"/>
              <a:cs typeface="Alexandria" pitchFamily="2" charset="-78"/>
            </a:endParaRPr>
          </a:p>
          <a:p>
            <a:pPr algn="just" rtl="1"/>
            <a:r>
              <a:rPr lang="ar-JO" b="1" dirty="0">
                <a:latin typeface="Alexandria" pitchFamily="2" charset="-78"/>
                <a:cs typeface="Alexandria" pitchFamily="2" charset="-78"/>
              </a:rPr>
              <a:t>1- مصدر ترتيب الميزة التنافسية</a:t>
            </a:r>
            <a:r>
              <a:rPr lang="ar-JO" dirty="0">
                <a:latin typeface="Alexandria" pitchFamily="2" charset="-78"/>
                <a:cs typeface="Alexandria" pitchFamily="2" charset="-78"/>
              </a:rPr>
              <a:t>: </a:t>
            </a:r>
            <a:r>
              <a:rPr lang="ar-AE" dirty="0">
                <a:latin typeface="Alexandria" pitchFamily="2" charset="-78"/>
                <a:cs typeface="Alexandria" pitchFamily="2" charset="-78"/>
              </a:rPr>
              <a:t>يشمل </a:t>
            </a:r>
            <a:r>
              <a:rPr lang="ar-JO" dirty="0">
                <a:latin typeface="Alexandria" pitchFamily="2" charset="-78"/>
                <a:cs typeface="Alexandria" pitchFamily="2" charset="-78"/>
              </a:rPr>
              <a:t>ترتيب الميزة التنافسية </a:t>
            </a:r>
            <a:r>
              <a:rPr lang="ar-AE" dirty="0">
                <a:latin typeface="Alexandria" pitchFamily="2" charset="-78"/>
                <a:cs typeface="Alexandria" pitchFamily="2" charset="-78"/>
              </a:rPr>
              <a:t>على </a:t>
            </a:r>
            <a:r>
              <a:rPr lang="ar-JO" b="1" dirty="0">
                <a:solidFill>
                  <a:srgbClr val="00B0F0"/>
                </a:solidFill>
                <a:latin typeface="Alexandria" pitchFamily="2" charset="-78"/>
                <a:cs typeface="Alexandria" pitchFamily="2" charset="-78"/>
              </a:rPr>
              <a:t>مزايا تنافسية من مرتبة منخفضة</a:t>
            </a:r>
            <a:r>
              <a:rPr lang="ar-JO" dirty="0">
                <a:latin typeface="Alexandria" pitchFamily="2" charset="-78"/>
                <a:cs typeface="Alexandria" pitchFamily="2" charset="-78"/>
              </a:rPr>
              <a:t>: مثل: التكلفة الأقل لكل من قوة العمل والموارد الخام، ولكن هذا النوع من المزايا يسهل تقليدها ومحاكاتها من قبل المؤسسات المنافسة. </a:t>
            </a:r>
            <a:r>
              <a:rPr lang="ar-AE" dirty="0">
                <a:latin typeface="Alexandria" pitchFamily="2" charset="-78"/>
                <a:cs typeface="Alexandria" pitchFamily="2" charset="-78"/>
              </a:rPr>
              <a:t>أو </a:t>
            </a:r>
            <a:r>
              <a:rPr lang="ar-JO" b="1" dirty="0">
                <a:solidFill>
                  <a:srgbClr val="00B0F0"/>
                </a:solidFill>
                <a:latin typeface="Alexandria" pitchFamily="2" charset="-78"/>
                <a:cs typeface="Alexandria" pitchFamily="2" charset="-78"/>
              </a:rPr>
              <a:t>مزايا من مرتبة مرتفعة</a:t>
            </a:r>
            <a:r>
              <a:rPr lang="ar-JO" b="1" dirty="0">
                <a:latin typeface="Alexandria" pitchFamily="2" charset="-78"/>
                <a:cs typeface="Alexandria" pitchFamily="2" charset="-78"/>
              </a:rPr>
              <a:t>: </a:t>
            </a:r>
            <a:r>
              <a:rPr lang="ar-JO" dirty="0">
                <a:latin typeface="Alexandria" pitchFamily="2" charset="-78"/>
                <a:cs typeface="Alexandria" pitchFamily="2" charset="-78"/>
              </a:rPr>
              <a:t>مثل تقديم منتج أو خدمة من نوعية معينة، وكذلك السمعة الطيبة ، وهذا النوع من المزايا يصعب تقليدها ومحاكاتها من قبل المؤسسات المنافسة. </a:t>
            </a:r>
          </a:p>
          <a:p>
            <a:pPr algn="just" rtl="1"/>
            <a:endParaRPr lang="ar-JO" dirty="0">
              <a:latin typeface="Alexandria" pitchFamily="2" charset="-78"/>
              <a:cs typeface="Alexandria" pitchFamily="2" charset="-78"/>
            </a:endParaRPr>
          </a:p>
          <a:p>
            <a:pPr algn="just" rtl="1"/>
            <a:endParaRPr lang="ar-JO" dirty="0">
              <a:latin typeface="Alexandria" pitchFamily="2" charset="-78"/>
              <a:cs typeface="Alexandria" pitchFamily="2" charset="-78"/>
            </a:endParaRPr>
          </a:p>
          <a:p>
            <a:pPr algn="just" rtl="1"/>
            <a:r>
              <a:rPr lang="ar-JO" b="1" dirty="0">
                <a:latin typeface="Alexandria" pitchFamily="2" charset="-78"/>
                <a:cs typeface="Alexandria" pitchFamily="2" charset="-78"/>
              </a:rPr>
              <a:t>2- عدد مصادر الميزة التنافسية التي تمتلكها المؤسسة</a:t>
            </a:r>
            <a:r>
              <a:rPr lang="ar-JO" dirty="0">
                <a:latin typeface="Alexandria" pitchFamily="2" charset="-78"/>
                <a:cs typeface="Alexandria" pitchFamily="2" charset="-78"/>
              </a:rPr>
              <a:t>: في حال اعتماد المؤسسة على ميزة واحدة فقط مثل تصميم المنتج بأقل تكلفة أو القدرة على شراء مواد خام رخيصة الثمن، فإنه يمكن للمنافسين التحييد أو التغلب على آثار تلك الميزة، ولكن اعتماد المؤسسة على مصادر متعددة ومزايا تنافسية متعددة يبقيها آمنة لأنه يصعب على المنافسين تقليد جميع هذه المزايا التنافسية.</a:t>
            </a:r>
          </a:p>
          <a:p>
            <a:pPr algn="just" rtl="1"/>
            <a:endParaRPr lang="ar-JO" dirty="0">
              <a:latin typeface="Alexandria" pitchFamily="2" charset="-78"/>
              <a:cs typeface="Alexandria" pitchFamily="2" charset="-78"/>
            </a:endParaRPr>
          </a:p>
          <a:p>
            <a:pPr algn="just" rtl="1"/>
            <a:r>
              <a:rPr lang="ar-JO" dirty="0">
                <a:latin typeface="Alexandria" pitchFamily="2" charset="-78"/>
                <a:cs typeface="Alexandria" pitchFamily="2" charset="-78"/>
              </a:rPr>
              <a:t> 3- </a:t>
            </a:r>
            <a:r>
              <a:rPr lang="ar-JO" b="1" dirty="0">
                <a:latin typeface="Alexandria" pitchFamily="2" charset="-78"/>
                <a:cs typeface="Alexandria" pitchFamily="2" charset="-78"/>
              </a:rPr>
              <a:t>درجة التحسين والتطوير والتجديد المستمر في الميزة التنافسية</a:t>
            </a:r>
            <a:r>
              <a:rPr lang="ar-JO" dirty="0">
                <a:latin typeface="Alexandria" pitchFamily="2" charset="-78"/>
                <a:cs typeface="Alexandria" pitchFamily="2" charset="-78"/>
              </a:rPr>
              <a:t>: تسعى المؤسسات لإيجاد مزايا جديدة بشكل أسرع من المؤسسات المنافسة، لذا يتطلب الامر قيام المؤسسات بتغيير المزايا القديمة وإيجاد مزايا تنافسية جديدة ويتم ذلك بالاستناد إلى معايير يتم اختيارها وفقا للقواعد المعمول بها في قطاع النشاط، ويمكن للمؤسسة أن تثري هذه المعايير كلما دعت الضرورة إلى ذلك شريطة أن يؤدي ذلك إلى توضيح أدق وأسرع، حتى يتم اتخاذ القرار المناسب بشأنها.</a:t>
            </a:r>
          </a:p>
        </p:txBody>
      </p:sp>
      <p:pic>
        <p:nvPicPr>
          <p:cNvPr id="9" name="Graphic 21">
            <a:extLst>
              <a:ext uri="{FF2B5EF4-FFF2-40B4-BE49-F238E27FC236}">
                <a16:creationId xmlns:a16="http://schemas.microsoft.com/office/drawing/2014/main" id="{4C5B6A9F-E298-D899-F43F-4323172BB1D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spTree>
    <p:extLst>
      <p:ext uri="{BB962C8B-B14F-4D97-AF65-F5344CB8AC3E}">
        <p14:creationId xmlns:p14="http://schemas.microsoft.com/office/powerpoint/2010/main" val="3653296299"/>
      </p:ext>
    </p:extLst>
  </p:cSld>
  <p:clrMapOvr>
    <a:masterClrMapping/>
  </p:clrMapOvr>
  <p:transition spd="slow">
    <p:randomBar dir="ver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1039953"/>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158409" y="152799"/>
            <a:ext cx="5700367"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rPr>
              <a:t>كيف تقيس نجاح ميزتك التنافسية </a:t>
            </a:r>
            <a:endParaRPr kumimoji="0" lang="en-US" sz="2000" b="1" i="0" u="none" strike="noStrike" kern="1200" cap="none" spc="0" normalizeH="0" baseline="0" noProof="0" dirty="0">
              <a:ln>
                <a:noFill/>
              </a:ln>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2" y="167343"/>
            <a:ext cx="94247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6</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rPr>
              <a:t>www.midocean.ae</a:t>
            </a:r>
          </a:p>
        </p:txBody>
      </p:sp>
      <p:sp>
        <p:nvSpPr>
          <p:cNvPr id="7" name="TextBox 6">
            <a:extLst>
              <a:ext uri="{FF2B5EF4-FFF2-40B4-BE49-F238E27FC236}">
                <a16:creationId xmlns:a16="http://schemas.microsoft.com/office/drawing/2014/main" id="{69599060-4575-6BD1-F96B-B828A1C49A69}"/>
              </a:ext>
            </a:extLst>
          </p:cNvPr>
          <p:cNvSpPr txBox="1"/>
          <p:nvPr/>
        </p:nvSpPr>
        <p:spPr>
          <a:xfrm>
            <a:off x="5686097" y="933839"/>
            <a:ext cx="6209586" cy="6001643"/>
          </a:xfrm>
          <a:prstGeom prst="rect">
            <a:avLst/>
          </a:prstGeom>
          <a:noFill/>
        </p:spPr>
        <p:txBody>
          <a:bodyPr wrap="square">
            <a:spAutoFit/>
          </a:bodyPr>
          <a:lstStyle/>
          <a:p>
            <a:pPr algn="just" rtl="1"/>
            <a:r>
              <a:rPr lang="ar-JO" sz="1600" b="0" i="0" dirty="0">
                <a:effectLst/>
                <a:latin typeface="tahoma" panose="020B0604030504040204" pitchFamily="34" charset="0"/>
                <a:cs typeface="Alexandria" pitchFamily="2" charset="-78"/>
              </a:rPr>
              <a:t> </a:t>
            </a:r>
            <a:endParaRPr lang="ar-JO" sz="1600" b="0" i="0" dirty="0">
              <a:effectLst/>
              <a:latin typeface="NeoSansArabic"/>
              <a:cs typeface="Alexandria" pitchFamily="2" charset="-78"/>
            </a:endParaRPr>
          </a:p>
          <a:p>
            <a:pPr algn="just" rtl="1"/>
            <a:r>
              <a:rPr lang="ar-JO" sz="1600" b="0" i="0" dirty="0">
                <a:effectLst/>
                <a:latin typeface="NeoSansArabic"/>
                <a:cs typeface="Alexandria" pitchFamily="2" charset="-78"/>
              </a:rPr>
              <a:t>      تأتي أهمية الميزة التنافسية في تميّز الشركة عن بقية منافسيها. حيث تسهم في ارتفاع أسعار منتجاتها وزيادة العملاء وتعزيز الولاء للعلامة التجارية. لذلك يجب أن يكون بناء ميزة تنافسية أحد أهم أهداف الشركات لتعزيز وجودها في السوق وضمان تنمية أعمالها وزيادة أرباحها. </a:t>
            </a:r>
            <a:r>
              <a:rPr lang="ar-JO" sz="1600" dirty="0">
                <a:latin typeface="NeoSansArabic"/>
                <a:cs typeface="Alexandria" pitchFamily="2" charset="-78"/>
              </a:rPr>
              <a:t>ومن الامثلة على ذلك: </a:t>
            </a:r>
            <a:endParaRPr lang="en-GB" sz="1600" b="0" i="0" dirty="0">
              <a:effectLst/>
              <a:latin typeface="NeoSansArabic"/>
            </a:endParaRPr>
          </a:p>
          <a:p>
            <a:pPr algn="just" rtl="1"/>
            <a:r>
              <a:rPr lang="ar-JO" sz="1600" b="1" i="0" dirty="0">
                <a:effectLst/>
                <a:latin typeface="tahoma" panose="020B0604030504040204" pitchFamily="34" charset="0"/>
                <a:cs typeface="Alexandria" pitchFamily="2" charset="-78"/>
              </a:rPr>
              <a:t>الميزة التنافسية لشركة </a:t>
            </a:r>
            <a:r>
              <a:rPr lang="en-GB" sz="1600" b="1" i="0" dirty="0">
                <a:effectLst/>
                <a:latin typeface="tahoma" panose="020B0604030504040204" pitchFamily="34" charset="0"/>
              </a:rPr>
              <a:t>Apple</a:t>
            </a:r>
            <a:endParaRPr lang="en-GB" sz="1600" b="0" i="0" dirty="0">
              <a:effectLst/>
              <a:latin typeface="NeoSansArabic"/>
            </a:endParaRPr>
          </a:p>
          <a:p>
            <a:pPr algn="just" rtl="1"/>
            <a:r>
              <a:rPr lang="ar-JO" sz="1600" b="0" i="0" dirty="0">
                <a:effectLst/>
                <a:latin typeface="tahoma" panose="020B0604030504040204" pitchFamily="34" charset="0"/>
                <a:cs typeface="Alexandria" pitchFamily="2" charset="-78"/>
              </a:rPr>
              <a:t>تمتلك ميزة تنافسيّة تميّزها عن باقي الشركات المنافسة لها من خلال مستوى الأداء العالي الذي تحققه منتجاتها, ومن خلال مستوى الابتكار والالتزام بتطوير منتجات جديدة، وتتمثل الميزة التنافسية الرئيسية التي هو قدرتها على الابتكار والتطوير حيث تعجز بقية الشركات المنافسة عن تحقيق مستوى أداء أو ابتكار مماثل.</a:t>
            </a:r>
            <a:endParaRPr lang="ar-JO" sz="1600" b="0" i="0" dirty="0">
              <a:effectLst/>
              <a:latin typeface="NeoSansArabic"/>
              <a:cs typeface="Alexandria" pitchFamily="2" charset="-78"/>
            </a:endParaRPr>
          </a:p>
          <a:p>
            <a:pPr algn="just" rtl="1"/>
            <a:r>
              <a:rPr lang="ar-JO" sz="1600" b="0" i="0" dirty="0">
                <a:effectLst/>
                <a:latin typeface="tahoma" panose="020B0604030504040204" pitchFamily="34" charset="0"/>
                <a:cs typeface="Alexandria" pitchFamily="2" charset="-78"/>
              </a:rPr>
              <a:t> </a:t>
            </a:r>
            <a:endParaRPr lang="ar-JO" sz="1600" b="0" i="0" dirty="0">
              <a:effectLst/>
              <a:latin typeface="NeoSansArabic"/>
              <a:cs typeface="Alexandria" pitchFamily="2" charset="-78"/>
            </a:endParaRPr>
          </a:p>
          <a:p>
            <a:pPr algn="just" rtl="1"/>
            <a:r>
              <a:rPr lang="ar-JO" sz="1600" b="1" i="0" dirty="0">
                <a:effectLst/>
                <a:latin typeface="tahoma" panose="020B0604030504040204" pitchFamily="34" charset="0"/>
                <a:cs typeface="Alexandria" pitchFamily="2" charset="-78"/>
              </a:rPr>
              <a:t>الميزة التنافسية لشركة </a:t>
            </a:r>
            <a:r>
              <a:rPr lang="en-GB" sz="1600" b="1" i="0" dirty="0">
                <a:effectLst/>
                <a:latin typeface="tahoma" panose="020B0604030504040204" pitchFamily="34" charset="0"/>
              </a:rPr>
              <a:t>FedEX</a:t>
            </a:r>
            <a:endParaRPr lang="en-GB" sz="1600" b="0" i="0" dirty="0">
              <a:effectLst/>
              <a:latin typeface="NeoSansArabic"/>
            </a:endParaRPr>
          </a:p>
          <a:p>
            <a:pPr algn="just" rtl="1"/>
            <a:r>
              <a:rPr lang="ar-JO" sz="1600" b="0" i="0" dirty="0">
                <a:effectLst/>
                <a:latin typeface="tahoma" panose="020B0604030504040204" pitchFamily="34" charset="0"/>
                <a:cs typeface="Alexandria" pitchFamily="2" charset="-78"/>
              </a:rPr>
              <a:t>تعتبر من الشركات المميزة في السوق حتى ظهر العديد من الشركات المنافسة مما دفعها إلى تحسين خدماتها وعملها والتفوق على المنافسين </a:t>
            </a:r>
            <a:r>
              <a:rPr lang="ar-JO" sz="1600" dirty="0">
                <a:latin typeface="NeoSansArabic"/>
                <a:cs typeface="Alexandria" pitchFamily="2" charset="-78"/>
              </a:rPr>
              <a:t> ، </a:t>
            </a:r>
            <a:r>
              <a:rPr lang="ar-JO" sz="1600" b="0" i="0" dirty="0">
                <a:effectLst/>
                <a:latin typeface="tahoma" panose="020B0604030504040204" pitchFamily="34" charset="0"/>
                <a:cs typeface="Alexandria" pitchFamily="2" charset="-78"/>
              </a:rPr>
              <a:t>وما زالت تحافظ على اسمها وسمعتها من حيث السرعة في التوصيل والتسليم والسعي بشكل مستمر لتلبية حاجة العملاء والحصول على رضاهم.</a:t>
            </a:r>
            <a:r>
              <a:rPr lang="ar-JO" sz="1600" dirty="0">
                <a:latin typeface="NeoSansArabic"/>
                <a:cs typeface="Alexandria" pitchFamily="2" charset="-78"/>
              </a:rPr>
              <a:t> حيث </a:t>
            </a:r>
            <a:r>
              <a:rPr lang="ar-JO" sz="1600" b="0" i="0" dirty="0">
                <a:effectLst/>
                <a:latin typeface="tahoma" panose="020B0604030504040204" pitchFamily="34" charset="0"/>
                <a:cs typeface="Alexandria" pitchFamily="2" charset="-78"/>
              </a:rPr>
              <a:t>تخدم الآن أكثر من 220 دولة ومنطقة وتواصل في تقديم المزيد لتحقيق التطور </a:t>
            </a:r>
            <a:endParaRPr lang="ar-AE" sz="1600" b="0" i="0" dirty="0">
              <a:effectLst/>
              <a:latin typeface="tahoma" panose="020B0604030504040204" pitchFamily="34" charset="0"/>
              <a:cs typeface="Alexandria" pitchFamily="2" charset="-78"/>
            </a:endParaRPr>
          </a:p>
          <a:p>
            <a:pPr algn="just" rtl="1"/>
            <a:endParaRPr lang="ar-JO" sz="1600" b="0" i="0" dirty="0">
              <a:effectLst/>
              <a:latin typeface="NeoSansArabic"/>
              <a:cs typeface="Alexandria" pitchFamily="2" charset="-78"/>
            </a:endParaRPr>
          </a:p>
          <a:p>
            <a:pPr algn="just" rtl="1"/>
            <a:r>
              <a:rPr lang="ar-JO" sz="1600" b="1" i="0" dirty="0">
                <a:effectLst/>
                <a:latin typeface="NeoSansArabic"/>
                <a:cs typeface="Alexandria" pitchFamily="2" charset="-78"/>
              </a:rPr>
              <a:t>من المؤشرات التي يمكنك من خلالها الاستدلال على وجود ميزة تنافسية لمنظمتك, مثل :</a:t>
            </a:r>
          </a:p>
          <a:p>
            <a:pPr algn="just" rtl="1"/>
            <a:endParaRPr lang="ar-JO" sz="1600" b="0" i="0" dirty="0">
              <a:effectLst/>
              <a:latin typeface="NeoSansArabic"/>
              <a:cs typeface="Alexandria" pitchFamily="2" charset="-78"/>
            </a:endParaRPr>
          </a:p>
        </p:txBody>
      </p:sp>
      <p:pic>
        <p:nvPicPr>
          <p:cNvPr id="9" name="Graphic 21">
            <a:extLst>
              <a:ext uri="{FF2B5EF4-FFF2-40B4-BE49-F238E27FC236}">
                <a16:creationId xmlns:a16="http://schemas.microsoft.com/office/drawing/2014/main" id="{7F7BE32E-2970-283D-84F3-214BD71FDD2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graphicFrame>
        <p:nvGraphicFramePr>
          <p:cNvPr id="10" name="Table 9">
            <a:extLst>
              <a:ext uri="{FF2B5EF4-FFF2-40B4-BE49-F238E27FC236}">
                <a16:creationId xmlns:a16="http://schemas.microsoft.com/office/drawing/2014/main" id="{43C99785-851A-CA61-EAEC-24891A6C77C1}"/>
              </a:ext>
            </a:extLst>
          </p:cNvPr>
          <p:cNvGraphicFramePr>
            <a:graphicFrameLocks noGrp="1"/>
          </p:cNvGraphicFramePr>
          <p:nvPr>
            <p:extLst>
              <p:ext uri="{D42A27DB-BD31-4B8C-83A1-F6EECF244321}">
                <p14:modId xmlns:p14="http://schemas.microsoft.com/office/powerpoint/2010/main" val="1355698637"/>
              </p:ext>
            </p:extLst>
          </p:nvPr>
        </p:nvGraphicFramePr>
        <p:xfrm>
          <a:off x="99332" y="1169064"/>
          <a:ext cx="5333636" cy="5322965"/>
        </p:xfrm>
        <a:graphic>
          <a:graphicData uri="http://schemas.openxmlformats.org/drawingml/2006/table">
            <a:tbl>
              <a:tblPr rtl="1" firstRow="1" firstCol="1" bandRow="1">
                <a:tableStyleId>{7DF18680-E054-41AD-8BC1-D1AEF772440D}</a:tableStyleId>
              </a:tblPr>
              <a:tblGrid>
                <a:gridCol w="1726824">
                  <a:extLst>
                    <a:ext uri="{9D8B030D-6E8A-4147-A177-3AD203B41FA5}">
                      <a16:colId xmlns:a16="http://schemas.microsoft.com/office/drawing/2014/main" val="2670258944"/>
                    </a:ext>
                  </a:extLst>
                </a:gridCol>
                <a:gridCol w="3606812">
                  <a:extLst>
                    <a:ext uri="{9D8B030D-6E8A-4147-A177-3AD203B41FA5}">
                      <a16:colId xmlns:a16="http://schemas.microsoft.com/office/drawing/2014/main" val="2744661637"/>
                    </a:ext>
                  </a:extLst>
                </a:gridCol>
              </a:tblGrid>
              <a:tr h="573623">
                <a:tc>
                  <a:txBody>
                    <a:bodyPr/>
                    <a:lstStyle/>
                    <a:p>
                      <a:pPr marL="0" marR="0" algn="r" rtl="1">
                        <a:lnSpc>
                          <a:spcPct val="107000"/>
                        </a:lnSpc>
                        <a:spcBef>
                          <a:spcPts val="0"/>
                        </a:spcBef>
                        <a:spcAft>
                          <a:spcPts val="800"/>
                        </a:spcAft>
                        <a:tabLst>
                          <a:tab pos="5394325" algn="l"/>
                        </a:tabLst>
                      </a:pPr>
                      <a:r>
                        <a:rPr lang="ar-SA" sz="1500" b="1" kern="100">
                          <a:effectLst/>
                          <a:latin typeface="Alexandria" pitchFamily="2" charset="-78"/>
                          <a:cs typeface="Alexandria" pitchFamily="2" charset="-78"/>
                        </a:rPr>
                        <a:t>المؤشر</a:t>
                      </a:r>
                      <a:endParaRPr lang="en-US" sz="1000" kern="100">
                        <a:effectLst/>
                        <a:latin typeface="Alexandria" pitchFamily="2" charset="-78"/>
                        <a:ea typeface="Calibri" panose="020F0502020204030204" pitchFamily="34" charset="0"/>
                        <a:cs typeface="Alexandria" pitchFamily="2" charset="-78"/>
                      </a:endParaRPr>
                    </a:p>
                  </a:txBody>
                  <a:tcPr marL="141254" marR="141254" marT="158911" marB="158911" anchor="ctr"/>
                </a:tc>
                <a:tc>
                  <a:txBody>
                    <a:bodyPr/>
                    <a:lstStyle/>
                    <a:p>
                      <a:pPr marL="0" marR="0" algn="r" rtl="1">
                        <a:lnSpc>
                          <a:spcPct val="107000"/>
                        </a:lnSpc>
                        <a:spcBef>
                          <a:spcPts val="0"/>
                        </a:spcBef>
                        <a:spcAft>
                          <a:spcPts val="800"/>
                        </a:spcAft>
                        <a:tabLst>
                          <a:tab pos="5394325" algn="l"/>
                        </a:tabLst>
                      </a:pPr>
                      <a:r>
                        <a:rPr lang="ar-SA" sz="1500" b="1" kern="100" dirty="0">
                          <a:effectLst/>
                          <a:latin typeface="Alexandria" pitchFamily="2" charset="-78"/>
                          <a:cs typeface="Alexandria" pitchFamily="2" charset="-78"/>
                        </a:rPr>
                        <a:t>الوصف</a:t>
                      </a:r>
                      <a:endParaRPr lang="en-US" sz="1000" kern="100" dirty="0">
                        <a:effectLst/>
                        <a:latin typeface="Alexandria" pitchFamily="2" charset="-78"/>
                        <a:ea typeface="Calibri" panose="020F0502020204030204" pitchFamily="34" charset="0"/>
                        <a:cs typeface="Alexandria" pitchFamily="2" charset="-78"/>
                      </a:endParaRPr>
                    </a:p>
                  </a:txBody>
                  <a:tcPr marL="141254" marR="141254" marT="158911" marB="158911" anchor="ctr"/>
                </a:tc>
                <a:extLst>
                  <a:ext uri="{0D108BD9-81ED-4DB2-BD59-A6C34878D82A}">
                    <a16:rowId xmlns:a16="http://schemas.microsoft.com/office/drawing/2014/main" val="611383244"/>
                  </a:ext>
                </a:extLst>
              </a:tr>
              <a:tr h="791557">
                <a:tc>
                  <a:txBody>
                    <a:bodyPr/>
                    <a:lstStyle/>
                    <a:p>
                      <a:pPr marL="0" marR="0" algn="r" rtl="1">
                        <a:lnSpc>
                          <a:spcPct val="107000"/>
                        </a:lnSpc>
                        <a:spcBef>
                          <a:spcPts val="0"/>
                        </a:spcBef>
                        <a:spcAft>
                          <a:spcPts val="800"/>
                        </a:spcAft>
                        <a:tabLst>
                          <a:tab pos="5394325" algn="l"/>
                        </a:tabLst>
                      </a:pPr>
                      <a:r>
                        <a:rPr lang="ar-SA" sz="1500" b="1" kern="100">
                          <a:effectLst/>
                          <a:latin typeface="Alexandria" pitchFamily="2" charset="-78"/>
                          <a:cs typeface="Alexandria" pitchFamily="2" charset="-78"/>
                        </a:rPr>
                        <a:t>زيادة الحصة السوقية</a:t>
                      </a:r>
                      <a:endParaRPr lang="en-US" sz="1000" kern="100">
                        <a:effectLst/>
                        <a:latin typeface="Alexandria" pitchFamily="2" charset="-78"/>
                        <a:ea typeface="Calibri" panose="020F0502020204030204" pitchFamily="34" charset="0"/>
                        <a:cs typeface="Alexandria" pitchFamily="2" charset="-78"/>
                      </a:endParaRPr>
                    </a:p>
                  </a:txBody>
                  <a:tcPr marL="141254" marR="141254" marT="141254" marB="141254" anchor="ctr"/>
                </a:tc>
                <a:tc>
                  <a:txBody>
                    <a:bodyPr/>
                    <a:lstStyle/>
                    <a:p>
                      <a:pPr marL="0" marR="0" algn="r" rtl="1">
                        <a:lnSpc>
                          <a:spcPct val="107000"/>
                        </a:lnSpc>
                        <a:spcBef>
                          <a:spcPts val="0"/>
                        </a:spcBef>
                        <a:spcAft>
                          <a:spcPts val="800"/>
                        </a:spcAft>
                        <a:tabLst>
                          <a:tab pos="5394325" algn="l"/>
                        </a:tabLst>
                      </a:pPr>
                      <a:r>
                        <a:rPr lang="ar-SA" sz="1500" kern="100">
                          <a:effectLst/>
                          <a:latin typeface="Alexandria" pitchFamily="2" charset="-78"/>
                          <a:cs typeface="Alexandria" pitchFamily="2" charset="-78"/>
                        </a:rPr>
                        <a:t>إذا كانت منظمتك تستحوذ على نسبة أكبر من السوق مقارنة بالمنافسين</a:t>
                      </a:r>
                      <a:r>
                        <a:rPr lang="en-US" sz="1500" kern="100">
                          <a:effectLst/>
                          <a:latin typeface="Alexandria" pitchFamily="2" charset="-78"/>
                          <a:cs typeface="Alexandria" pitchFamily="2" charset="-78"/>
                        </a:rPr>
                        <a:t>.</a:t>
                      </a:r>
                      <a:endParaRPr lang="en-US" sz="1000" kern="100">
                        <a:effectLst/>
                        <a:latin typeface="Alexandria" pitchFamily="2" charset="-78"/>
                        <a:ea typeface="Calibri" panose="020F0502020204030204" pitchFamily="34" charset="0"/>
                        <a:cs typeface="Alexandria" pitchFamily="2" charset="-78"/>
                      </a:endParaRPr>
                    </a:p>
                  </a:txBody>
                  <a:tcPr marL="141254" marR="141254" marT="141254" marB="141254" anchor="ctr"/>
                </a:tc>
                <a:extLst>
                  <a:ext uri="{0D108BD9-81ED-4DB2-BD59-A6C34878D82A}">
                    <a16:rowId xmlns:a16="http://schemas.microsoft.com/office/drawing/2014/main" val="1693226092"/>
                  </a:ext>
                </a:extLst>
              </a:tr>
              <a:tr h="791557">
                <a:tc>
                  <a:txBody>
                    <a:bodyPr/>
                    <a:lstStyle/>
                    <a:p>
                      <a:pPr marL="0" marR="0" algn="r" rtl="1">
                        <a:lnSpc>
                          <a:spcPct val="107000"/>
                        </a:lnSpc>
                        <a:spcBef>
                          <a:spcPts val="0"/>
                        </a:spcBef>
                        <a:spcAft>
                          <a:spcPts val="800"/>
                        </a:spcAft>
                        <a:tabLst>
                          <a:tab pos="5394325" algn="l"/>
                        </a:tabLst>
                      </a:pPr>
                      <a:r>
                        <a:rPr lang="ar-SA" sz="1500" b="1" kern="100" dirty="0">
                          <a:effectLst/>
                          <a:latin typeface="Alexandria" pitchFamily="2" charset="-78"/>
                          <a:cs typeface="Alexandria" pitchFamily="2" charset="-78"/>
                        </a:rPr>
                        <a:t>هوامش ربح أعلى</a:t>
                      </a:r>
                      <a:endParaRPr lang="en-US" sz="1000" kern="100" dirty="0">
                        <a:effectLst/>
                        <a:latin typeface="Alexandria" pitchFamily="2" charset="-78"/>
                        <a:ea typeface="Calibri" panose="020F0502020204030204" pitchFamily="34" charset="0"/>
                        <a:cs typeface="Alexandria" pitchFamily="2" charset="-78"/>
                      </a:endParaRPr>
                    </a:p>
                  </a:txBody>
                  <a:tcPr marL="141254" marR="141254" marT="141254" marB="141254" anchor="ctr"/>
                </a:tc>
                <a:tc>
                  <a:txBody>
                    <a:bodyPr/>
                    <a:lstStyle/>
                    <a:p>
                      <a:pPr marL="0" marR="0" algn="r" rtl="1">
                        <a:lnSpc>
                          <a:spcPct val="107000"/>
                        </a:lnSpc>
                        <a:spcBef>
                          <a:spcPts val="0"/>
                        </a:spcBef>
                        <a:spcAft>
                          <a:spcPts val="800"/>
                        </a:spcAft>
                        <a:tabLst>
                          <a:tab pos="5394325" algn="l"/>
                        </a:tabLst>
                      </a:pPr>
                      <a:r>
                        <a:rPr lang="ar-SA" sz="1500" kern="100" dirty="0">
                          <a:effectLst/>
                          <a:latin typeface="Alexandria" pitchFamily="2" charset="-78"/>
                          <a:cs typeface="Alexandria" pitchFamily="2" charset="-78"/>
                        </a:rPr>
                        <a:t>تحقيق أرباح أعلى من المتوسط في الصناعة</a:t>
                      </a:r>
                      <a:r>
                        <a:rPr lang="en-US" sz="1500" kern="100" dirty="0">
                          <a:effectLst/>
                          <a:latin typeface="Alexandria" pitchFamily="2" charset="-78"/>
                          <a:cs typeface="Alexandria" pitchFamily="2" charset="-78"/>
                        </a:rPr>
                        <a:t>.</a:t>
                      </a:r>
                      <a:endParaRPr lang="en-US" sz="1000" kern="100" dirty="0">
                        <a:effectLst/>
                        <a:latin typeface="Alexandria" pitchFamily="2" charset="-78"/>
                        <a:ea typeface="Calibri" panose="020F0502020204030204" pitchFamily="34" charset="0"/>
                        <a:cs typeface="Alexandria" pitchFamily="2" charset="-78"/>
                      </a:endParaRPr>
                    </a:p>
                  </a:txBody>
                  <a:tcPr marL="141254" marR="141254" marT="141254" marB="141254" anchor="ctr"/>
                </a:tc>
                <a:extLst>
                  <a:ext uri="{0D108BD9-81ED-4DB2-BD59-A6C34878D82A}">
                    <a16:rowId xmlns:a16="http://schemas.microsoft.com/office/drawing/2014/main" val="2322378527"/>
                  </a:ext>
                </a:extLst>
              </a:tr>
              <a:tr h="791557">
                <a:tc>
                  <a:txBody>
                    <a:bodyPr/>
                    <a:lstStyle/>
                    <a:p>
                      <a:pPr marL="0" marR="0" algn="r" rtl="1">
                        <a:lnSpc>
                          <a:spcPct val="107000"/>
                        </a:lnSpc>
                        <a:spcBef>
                          <a:spcPts val="0"/>
                        </a:spcBef>
                        <a:spcAft>
                          <a:spcPts val="800"/>
                        </a:spcAft>
                        <a:tabLst>
                          <a:tab pos="5394325" algn="l"/>
                        </a:tabLst>
                      </a:pPr>
                      <a:r>
                        <a:rPr lang="ar-SA" sz="1500" b="1" kern="100">
                          <a:effectLst/>
                          <a:latin typeface="Alexandria" pitchFamily="2" charset="-78"/>
                          <a:cs typeface="Alexandria" pitchFamily="2" charset="-78"/>
                        </a:rPr>
                        <a:t>ولاء العملاء</a:t>
                      </a:r>
                      <a:endParaRPr lang="en-US" sz="1000" kern="100">
                        <a:effectLst/>
                        <a:latin typeface="Alexandria" pitchFamily="2" charset="-78"/>
                        <a:ea typeface="Calibri" panose="020F0502020204030204" pitchFamily="34" charset="0"/>
                        <a:cs typeface="Alexandria" pitchFamily="2" charset="-78"/>
                      </a:endParaRPr>
                    </a:p>
                  </a:txBody>
                  <a:tcPr marL="141254" marR="141254" marT="141254" marB="141254" anchor="ctr"/>
                </a:tc>
                <a:tc>
                  <a:txBody>
                    <a:bodyPr/>
                    <a:lstStyle/>
                    <a:p>
                      <a:pPr marL="0" marR="0" algn="r" rtl="1">
                        <a:lnSpc>
                          <a:spcPct val="107000"/>
                        </a:lnSpc>
                        <a:spcBef>
                          <a:spcPts val="0"/>
                        </a:spcBef>
                        <a:spcAft>
                          <a:spcPts val="800"/>
                        </a:spcAft>
                        <a:tabLst>
                          <a:tab pos="5394325" algn="l"/>
                        </a:tabLst>
                      </a:pPr>
                      <a:r>
                        <a:rPr lang="ar-SA" sz="1500" kern="100">
                          <a:effectLst/>
                          <a:latin typeface="Alexandria" pitchFamily="2" charset="-78"/>
                          <a:cs typeface="Alexandria" pitchFamily="2" charset="-78"/>
                        </a:rPr>
                        <a:t>وجود قاعدة عملاء مخلصين يعودون للشراء بشكل متكرر</a:t>
                      </a:r>
                      <a:r>
                        <a:rPr lang="en-US" sz="1500" kern="100">
                          <a:effectLst/>
                          <a:latin typeface="Alexandria" pitchFamily="2" charset="-78"/>
                          <a:cs typeface="Alexandria" pitchFamily="2" charset="-78"/>
                        </a:rPr>
                        <a:t>.</a:t>
                      </a:r>
                      <a:endParaRPr lang="en-US" sz="1000" kern="100">
                        <a:effectLst/>
                        <a:latin typeface="Alexandria" pitchFamily="2" charset="-78"/>
                        <a:ea typeface="Calibri" panose="020F0502020204030204" pitchFamily="34" charset="0"/>
                        <a:cs typeface="Alexandria" pitchFamily="2" charset="-78"/>
                      </a:endParaRPr>
                    </a:p>
                  </a:txBody>
                  <a:tcPr marL="141254" marR="141254" marT="141254" marB="141254" anchor="ctr"/>
                </a:tc>
                <a:extLst>
                  <a:ext uri="{0D108BD9-81ED-4DB2-BD59-A6C34878D82A}">
                    <a16:rowId xmlns:a16="http://schemas.microsoft.com/office/drawing/2014/main" val="539187998"/>
                  </a:ext>
                </a:extLst>
              </a:tr>
              <a:tr h="791557">
                <a:tc>
                  <a:txBody>
                    <a:bodyPr/>
                    <a:lstStyle/>
                    <a:p>
                      <a:pPr marL="0" marR="0" algn="r" rtl="1">
                        <a:lnSpc>
                          <a:spcPct val="107000"/>
                        </a:lnSpc>
                        <a:spcBef>
                          <a:spcPts val="0"/>
                        </a:spcBef>
                        <a:spcAft>
                          <a:spcPts val="800"/>
                        </a:spcAft>
                        <a:tabLst>
                          <a:tab pos="5394325" algn="l"/>
                        </a:tabLst>
                      </a:pPr>
                      <a:r>
                        <a:rPr lang="ar-SA" sz="1500" b="1" kern="100" dirty="0">
                          <a:effectLst/>
                          <a:latin typeface="Alexandria" pitchFamily="2" charset="-78"/>
                          <a:cs typeface="Alexandria" pitchFamily="2" charset="-78"/>
                        </a:rPr>
                        <a:t>الابتكار المستمر</a:t>
                      </a:r>
                      <a:endParaRPr lang="en-US" sz="1000" kern="100" dirty="0">
                        <a:effectLst/>
                        <a:latin typeface="Alexandria" pitchFamily="2" charset="-78"/>
                        <a:ea typeface="Calibri" panose="020F0502020204030204" pitchFamily="34" charset="0"/>
                        <a:cs typeface="Alexandria" pitchFamily="2" charset="-78"/>
                      </a:endParaRPr>
                    </a:p>
                  </a:txBody>
                  <a:tcPr marL="141254" marR="141254" marT="141254" marB="141254" anchor="ctr"/>
                </a:tc>
                <a:tc>
                  <a:txBody>
                    <a:bodyPr/>
                    <a:lstStyle/>
                    <a:p>
                      <a:pPr marL="0" marR="0" algn="r" rtl="1">
                        <a:lnSpc>
                          <a:spcPct val="107000"/>
                        </a:lnSpc>
                        <a:spcBef>
                          <a:spcPts val="0"/>
                        </a:spcBef>
                        <a:spcAft>
                          <a:spcPts val="800"/>
                        </a:spcAft>
                        <a:tabLst>
                          <a:tab pos="5394325" algn="l"/>
                        </a:tabLst>
                      </a:pPr>
                      <a:r>
                        <a:rPr lang="ar-SA" sz="1500" kern="100">
                          <a:effectLst/>
                          <a:latin typeface="Alexandria" pitchFamily="2" charset="-78"/>
                          <a:cs typeface="Alexandria" pitchFamily="2" charset="-78"/>
                        </a:rPr>
                        <a:t>تقديم منتجات أو خدمات جديدة ومبتكرة بشكل منتظم</a:t>
                      </a:r>
                      <a:r>
                        <a:rPr lang="en-US" sz="1500" kern="100">
                          <a:effectLst/>
                          <a:latin typeface="Alexandria" pitchFamily="2" charset="-78"/>
                          <a:cs typeface="Alexandria" pitchFamily="2" charset="-78"/>
                        </a:rPr>
                        <a:t>.</a:t>
                      </a:r>
                      <a:endParaRPr lang="en-US" sz="1000" kern="100">
                        <a:effectLst/>
                        <a:latin typeface="Alexandria" pitchFamily="2" charset="-78"/>
                        <a:ea typeface="Calibri" panose="020F0502020204030204" pitchFamily="34" charset="0"/>
                        <a:cs typeface="Alexandria" pitchFamily="2" charset="-78"/>
                      </a:endParaRPr>
                    </a:p>
                  </a:txBody>
                  <a:tcPr marL="141254" marR="141254" marT="141254" marB="141254" anchor="ctr"/>
                </a:tc>
                <a:extLst>
                  <a:ext uri="{0D108BD9-81ED-4DB2-BD59-A6C34878D82A}">
                    <a16:rowId xmlns:a16="http://schemas.microsoft.com/office/drawing/2014/main" val="2230796799"/>
                  </a:ext>
                </a:extLst>
              </a:tr>
              <a:tr h="791557">
                <a:tc>
                  <a:txBody>
                    <a:bodyPr/>
                    <a:lstStyle/>
                    <a:p>
                      <a:pPr marL="0" marR="0" algn="r" rtl="1">
                        <a:lnSpc>
                          <a:spcPct val="107000"/>
                        </a:lnSpc>
                        <a:spcBef>
                          <a:spcPts val="0"/>
                        </a:spcBef>
                        <a:spcAft>
                          <a:spcPts val="800"/>
                        </a:spcAft>
                        <a:tabLst>
                          <a:tab pos="5394325" algn="l"/>
                        </a:tabLst>
                      </a:pPr>
                      <a:r>
                        <a:rPr lang="ar-SA" sz="1500" b="1" kern="100">
                          <a:effectLst/>
                          <a:latin typeface="Alexandria" pitchFamily="2" charset="-78"/>
                          <a:cs typeface="Alexandria" pitchFamily="2" charset="-78"/>
                        </a:rPr>
                        <a:t>سمعة العلامة التجارية</a:t>
                      </a:r>
                      <a:endParaRPr lang="en-US" sz="1000" kern="100">
                        <a:effectLst/>
                        <a:latin typeface="Alexandria" pitchFamily="2" charset="-78"/>
                        <a:ea typeface="Calibri" panose="020F0502020204030204" pitchFamily="34" charset="0"/>
                        <a:cs typeface="Alexandria" pitchFamily="2" charset="-78"/>
                      </a:endParaRPr>
                    </a:p>
                  </a:txBody>
                  <a:tcPr marL="141254" marR="141254" marT="141254" marB="141254" anchor="ctr"/>
                </a:tc>
                <a:tc>
                  <a:txBody>
                    <a:bodyPr/>
                    <a:lstStyle/>
                    <a:p>
                      <a:pPr marL="0" marR="0" algn="r" rtl="1">
                        <a:lnSpc>
                          <a:spcPct val="107000"/>
                        </a:lnSpc>
                        <a:spcBef>
                          <a:spcPts val="0"/>
                        </a:spcBef>
                        <a:spcAft>
                          <a:spcPts val="800"/>
                        </a:spcAft>
                        <a:tabLst>
                          <a:tab pos="5394325" algn="l"/>
                        </a:tabLst>
                      </a:pPr>
                      <a:r>
                        <a:rPr lang="ar-SA" sz="1500" kern="100">
                          <a:effectLst/>
                          <a:latin typeface="Alexandria" pitchFamily="2" charset="-78"/>
                          <a:cs typeface="Alexandria" pitchFamily="2" charset="-78"/>
                        </a:rPr>
                        <a:t>تمتع المنظمة بسمعة قوية وإيجابية في السوق</a:t>
                      </a:r>
                      <a:r>
                        <a:rPr lang="en-US" sz="1500" kern="100">
                          <a:effectLst/>
                          <a:latin typeface="Alexandria" pitchFamily="2" charset="-78"/>
                          <a:cs typeface="Alexandria" pitchFamily="2" charset="-78"/>
                        </a:rPr>
                        <a:t>.</a:t>
                      </a:r>
                      <a:endParaRPr lang="en-US" sz="1000" kern="100">
                        <a:effectLst/>
                        <a:latin typeface="Alexandria" pitchFamily="2" charset="-78"/>
                        <a:ea typeface="Calibri" panose="020F0502020204030204" pitchFamily="34" charset="0"/>
                        <a:cs typeface="Alexandria" pitchFamily="2" charset="-78"/>
                      </a:endParaRPr>
                    </a:p>
                  </a:txBody>
                  <a:tcPr marL="141254" marR="141254" marT="141254" marB="141254" anchor="ctr"/>
                </a:tc>
                <a:extLst>
                  <a:ext uri="{0D108BD9-81ED-4DB2-BD59-A6C34878D82A}">
                    <a16:rowId xmlns:a16="http://schemas.microsoft.com/office/drawing/2014/main" val="2074143123"/>
                  </a:ext>
                </a:extLst>
              </a:tr>
              <a:tr h="791557">
                <a:tc>
                  <a:txBody>
                    <a:bodyPr/>
                    <a:lstStyle/>
                    <a:p>
                      <a:pPr marL="0" marR="0" algn="r" rtl="1">
                        <a:lnSpc>
                          <a:spcPct val="107000"/>
                        </a:lnSpc>
                        <a:spcBef>
                          <a:spcPts val="0"/>
                        </a:spcBef>
                        <a:spcAft>
                          <a:spcPts val="800"/>
                        </a:spcAft>
                        <a:tabLst>
                          <a:tab pos="5394325" algn="l"/>
                        </a:tabLst>
                      </a:pPr>
                      <a:r>
                        <a:rPr lang="ar-SA" sz="1500" b="1" kern="100">
                          <a:effectLst/>
                          <a:latin typeface="Alexandria" pitchFamily="2" charset="-78"/>
                          <a:cs typeface="Alexandria" pitchFamily="2" charset="-78"/>
                        </a:rPr>
                        <a:t>كفاءة العمليات</a:t>
                      </a:r>
                      <a:endParaRPr lang="en-US" sz="1000" kern="100">
                        <a:effectLst/>
                        <a:latin typeface="Alexandria" pitchFamily="2" charset="-78"/>
                        <a:ea typeface="Calibri" panose="020F0502020204030204" pitchFamily="34" charset="0"/>
                        <a:cs typeface="Alexandria" pitchFamily="2" charset="-78"/>
                      </a:endParaRPr>
                    </a:p>
                  </a:txBody>
                  <a:tcPr marL="141254" marR="141254" marT="141254" marB="141254" anchor="ctr"/>
                </a:tc>
                <a:tc>
                  <a:txBody>
                    <a:bodyPr/>
                    <a:lstStyle/>
                    <a:p>
                      <a:pPr marL="0" marR="0" algn="r" rtl="1">
                        <a:lnSpc>
                          <a:spcPct val="107000"/>
                        </a:lnSpc>
                        <a:spcBef>
                          <a:spcPts val="0"/>
                        </a:spcBef>
                        <a:spcAft>
                          <a:spcPts val="800"/>
                        </a:spcAft>
                        <a:tabLst>
                          <a:tab pos="5394325" algn="l"/>
                        </a:tabLst>
                      </a:pPr>
                      <a:r>
                        <a:rPr lang="ar-SA" sz="1500" kern="100" dirty="0">
                          <a:effectLst/>
                          <a:latin typeface="Alexandria" pitchFamily="2" charset="-78"/>
                          <a:cs typeface="Alexandria" pitchFamily="2" charset="-78"/>
                        </a:rPr>
                        <a:t>القدرة على تقديم منتجات أو خدمات بجودة عالية وبتكلفة أقل</a:t>
                      </a:r>
                      <a:r>
                        <a:rPr lang="en-US" sz="1500" kern="100" dirty="0">
                          <a:effectLst/>
                          <a:latin typeface="Alexandria" pitchFamily="2" charset="-78"/>
                          <a:cs typeface="Alexandria" pitchFamily="2" charset="-78"/>
                        </a:rPr>
                        <a:t>.</a:t>
                      </a:r>
                      <a:endParaRPr lang="en-US" sz="1000" kern="100" dirty="0">
                        <a:effectLst/>
                        <a:latin typeface="Alexandria" pitchFamily="2" charset="-78"/>
                        <a:ea typeface="Calibri" panose="020F0502020204030204" pitchFamily="34" charset="0"/>
                        <a:cs typeface="Alexandria" pitchFamily="2" charset="-78"/>
                      </a:endParaRPr>
                    </a:p>
                  </a:txBody>
                  <a:tcPr marL="141254" marR="141254" marT="141254" marB="141254" anchor="ctr"/>
                </a:tc>
                <a:extLst>
                  <a:ext uri="{0D108BD9-81ED-4DB2-BD59-A6C34878D82A}">
                    <a16:rowId xmlns:a16="http://schemas.microsoft.com/office/drawing/2014/main" val="2279660772"/>
                  </a:ext>
                </a:extLst>
              </a:tr>
            </a:tbl>
          </a:graphicData>
        </a:graphic>
      </p:graphicFrame>
    </p:spTree>
    <p:extLst>
      <p:ext uri="{BB962C8B-B14F-4D97-AF65-F5344CB8AC3E}">
        <p14:creationId xmlns:p14="http://schemas.microsoft.com/office/powerpoint/2010/main" val="4076484678"/>
      </p:ext>
    </p:extLst>
  </p:cSld>
  <p:clrMapOvr>
    <a:masterClrMapping/>
  </p:clrMapOvr>
  <p:transition spd="slow">
    <p:randomBar dir="ver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920853"/>
            <a:ext cx="11993336" cy="57510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295915" y="204710"/>
            <a:ext cx="8794015"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JO" sz="2000" b="1" dirty="0">
                <a:latin typeface="Alexandria" pitchFamily="2" charset="-78"/>
                <a:cs typeface="Alexandria" pitchFamily="2" charset="-78"/>
              </a:rPr>
              <a:t>ا</a:t>
            </a:r>
            <a:r>
              <a:rPr lang="ar-AE" sz="2000" b="1" dirty="0">
                <a:latin typeface="Alexandria" pitchFamily="2" charset="-78"/>
                <a:cs typeface="Alexandria" pitchFamily="2" charset="-78"/>
              </a:rPr>
              <a:t>لا</a:t>
            </a:r>
            <a:r>
              <a:rPr kumimoji="0" lang="ar-JO" sz="2000" b="1" i="0" u="none" strike="noStrike" kern="1200" cap="none" spc="0" normalizeH="0" baseline="0" noProof="0" dirty="0">
                <a:ln>
                  <a:noFill/>
                </a:ln>
                <a:effectLst/>
                <a:uLnTx/>
                <a:uFillTx/>
                <a:latin typeface="Alexandria" pitchFamily="2" charset="-78"/>
                <a:ea typeface="+mn-ea"/>
                <a:cs typeface="Alexandria" pitchFamily="2" charset="-78"/>
              </a:rPr>
              <a:t>ستراتيجي</a:t>
            </a:r>
            <a:r>
              <a:rPr kumimoji="0" lang="ar-AE" sz="2000" b="1" i="0" u="none" strike="noStrike" kern="1200" cap="none" spc="0" normalizeH="0" baseline="0" noProof="0" dirty="0">
                <a:ln>
                  <a:noFill/>
                </a:ln>
                <a:effectLst/>
                <a:uLnTx/>
                <a:uFillTx/>
                <a:latin typeface="Alexandria" pitchFamily="2" charset="-78"/>
                <a:ea typeface="+mn-ea"/>
                <a:cs typeface="Alexandria" pitchFamily="2" charset="-78"/>
              </a:rPr>
              <a:t>ة التنافسية</a:t>
            </a:r>
            <a:r>
              <a:rPr kumimoji="0" lang="ar-JO" sz="2000" b="1" i="0" u="none" strike="noStrike" kern="1200" cap="none" spc="0" normalizeH="0" baseline="0" noProof="0" dirty="0">
                <a:ln>
                  <a:noFill/>
                </a:ln>
                <a:effectLst/>
                <a:uLnTx/>
                <a:uFillTx/>
                <a:latin typeface="Alexandria" pitchFamily="2" charset="-78"/>
                <a:ea typeface="+mn-ea"/>
                <a:cs typeface="Alexandria" pitchFamily="2" charset="-78"/>
              </a:rPr>
              <a:t> </a:t>
            </a:r>
            <a:r>
              <a:rPr kumimoji="0" lang="ar-AE" sz="2000" b="1" i="0" u="none" strike="noStrike" kern="1200" cap="none" spc="0" normalizeH="0" baseline="0" noProof="0" dirty="0">
                <a:ln>
                  <a:noFill/>
                </a:ln>
                <a:effectLst/>
                <a:uLnTx/>
                <a:uFillTx/>
                <a:latin typeface="Alexandria" pitchFamily="2" charset="-78"/>
                <a:ea typeface="+mn-ea"/>
                <a:cs typeface="Alexandria" pitchFamily="2" charset="-78"/>
              </a:rPr>
              <a:t>: </a:t>
            </a:r>
            <a:r>
              <a:rPr lang="ar-JO" sz="2000" b="1" i="0" dirty="0">
                <a:solidFill>
                  <a:srgbClr val="2C2F34"/>
                </a:solidFill>
                <a:effectLst/>
                <a:latin typeface="Noto Sans Kufi Arabic"/>
                <a:cs typeface="Alexandria" pitchFamily="2" charset="-78"/>
              </a:rPr>
              <a:t>القوى الخمس المسيطرة على السوق</a:t>
            </a:r>
            <a:endParaRPr kumimoji="0" lang="en-US" sz="2000" b="1" i="0" u="none" strike="noStrike" kern="1200" cap="none" spc="0" normalizeH="0" baseline="0" noProof="0" dirty="0">
              <a:ln>
                <a:noFill/>
              </a:ln>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2" y="167343"/>
            <a:ext cx="94247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6</a:t>
            </a:r>
          </a:p>
        </p:txBody>
      </p:sp>
      <p:sp>
        <p:nvSpPr>
          <p:cNvPr id="13" name="TextBox 12">
            <a:extLst>
              <a:ext uri="{FF2B5EF4-FFF2-40B4-BE49-F238E27FC236}">
                <a16:creationId xmlns:a16="http://schemas.microsoft.com/office/drawing/2014/main" id="{23BB18B7-B3C1-C5F5-F6AA-CF473393A76E}"/>
              </a:ext>
            </a:extLst>
          </p:cNvPr>
          <p:cNvSpPr txBox="1"/>
          <p:nvPr/>
        </p:nvSpPr>
        <p:spPr>
          <a:xfrm>
            <a:off x="1917577" y="1003797"/>
            <a:ext cx="6094520" cy="369332"/>
          </a:xfrm>
          <a:prstGeom prst="rect">
            <a:avLst/>
          </a:prstGeom>
          <a:noFill/>
        </p:spPr>
        <p:txBody>
          <a:bodyPr wrap="square">
            <a:spAutoFit/>
          </a:bodyPr>
          <a:lstStyle/>
          <a:p>
            <a:endParaRPr lang="ar-JO" dirty="0">
              <a:solidFill>
                <a:schemeClr val="accent2">
                  <a:lumMod val="60000"/>
                  <a:lumOff val="40000"/>
                </a:schemeClr>
              </a:solidFill>
              <a:latin typeface="Alexandria" pitchFamily="2" charset="-78"/>
              <a:cs typeface="Alexandria" pitchFamily="2" charset="-78"/>
            </a:endParaRPr>
          </a:p>
        </p:txBody>
      </p:sp>
      <p:sp>
        <p:nvSpPr>
          <p:cNvPr id="10" name="TextBox 9">
            <a:extLst>
              <a:ext uri="{FF2B5EF4-FFF2-40B4-BE49-F238E27FC236}">
                <a16:creationId xmlns:a16="http://schemas.microsoft.com/office/drawing/2014/main" id="{0EA3A987-7FC7-2E57-C711-2867FEDB487D}"/>
              </a:ext>
            </a:extLst>
          </p:cNvPr>
          <p:cNvSpPr txBox="1"/>
          <p:nvPr/>
        </p:nvSpPr>
        <p:spPr>
          <a:xfrm>
            <a:off x="6096000" y="947564"/>
            <a:ext cx="5796777" cy="5632311"/>
          </a:xfrm>
          <a:prstGeom prst="rect">
            <a:avLst/>
          </a:prstGeom>
          <a:noFill/>
        </p:spPr>
        <p:txBody>
          <a:bodyPr wrap="square">
            <a:spAutoFit/>
          </a:bodyPr>
          <a:lstStyle/>
          <a:p>
            <a:pPr algn="just" rtl="1"/>
            <a:r>
              <a:rPr lang="ar-JO" i="0" dirty="0">
                <a:solidFill>
                  <a:srgbClr val="2C2F34"/>
                </a:solidFill>
                <a:effectLst/>
                <a:latin typeface="Noto Sans Kufi Arabic"/>
                <a:cs typeface="Alexandria" pitchFamily="2" charset="-78"/>
              </a:rPr>
              <a:t>تتضمن </a:t>
            </a:r>
            <a:r>
              <a:rPr lang="ar-JO" b="1" i="0" dirty="0">
                <a:solidFill>
                  <a:srgbClr val="2C2F34"/>
                </a:solidFill>
                <a:effectLst/>
                <a:latin typeface="Noto Sans Kufi Arabic"/>
                <a:cs typeface="Alexandria" pitchFamily="2" charset="-78"/>
              </a:rPr>
              <a:t>الإستراتيجية التنافسية </a:t>
            </a:r>
            <a:r>
              <a:rPr lang="ar-JO" i="0" dirty="0">
                <a:solidFill>
                  <a:srgbClr val="2C2F34"/>
                </a:solidFill>
                <a:effectLst/>
                <a:latin typeface="Noto Sans Kufi Arabic"/>
                <a:cs typeface="Alexandria" pitchFamily="2" charset="-78"/>
              </a:rPr>
              <a:t>الأساليب التي تصف طرقًا مختلفة لبناء ميزة تنافسية مستدامة.</a:t>
            </a:r>
            <a:r>
              <a:rPr lang="ar-AE" i="0" dirty="0">
                <a:solidFill>
                  <a:srgbClr val="2C2F34"/>
                </a:solidFill>
                <a:effectLst/>
                <a:latin typeface="Noto Sans Kufi Arabic"/>
                <a:cs typeface="Alexandria" pitchFamily="2" charset="-78"/>
              </a:rPr>
              <a:t>و</a:t>
            </a:r>
            <a:r>
              <a:rPr lang="ar-JO" i="0" dirty="0">
                <a:solidFill>
                  <a:srgbClr val="2C2F34"/>
                </a:solidFill>
                <a:effectLst/>
                <a:latin typeface="Noto Sans Kufi Arabic"/>
                <a:cs typeface="Alexandria" pitchFamily="2" charset="-78"/>
              </a:rPr>
              <a:t>كسب العملاء من خلال تلبية احتياجاتهم وفي النهاية تحقيق ميزة تنافسية </a:t>
            </a:r>
            <a:r>
              <a:rPr lang="ar-AE" i="0" dirty="0">
                <a:solidFill>
                  <a:srgbClr val="2C2F34"/>
                </a:solidFill>
                <a:effectLst/>
                <a:latin typeface="Noto Sans Kufi Arabic"/>
                <a:cs typeface="Alexandria" pitchFamily="2" charset="-78"/>
              </a:rPr>
              <a:t>.</a:t>
            </a:r>
          </a:p>
          <a:p>
            <a:pPr algn="just" rtl="1"/>
            <a:r>
              <a:rPr lang="ar-JO" i="0" dirty="0">
                <a:solidFill>
                  <a:srgbClr val="2C2F34"/>
                </a:solidFill>
                <a:effectLst/>
                <a:latin typeface="Noto Sans Kufi Arabic"/>
                <a:cs typeface="Alexandria" pitchFamily="2" charset="-78"/>
              </a:rPr>
              <a:t>يعتبر </a:t>
            </a:r>
            <a:r>
              <a:rPr lang="ar-JO" b="1" i="0" dirty="0">
                <a:solidFill>
                  <a:srgbClr val="2C2F34"/>
                </a:solidFill>
                <a:effectLst/>
                <a:latin typeface="Noto Sans Kufi Arabic"/>
                <a:cs typeface="Alexandria" pitchFamily="2" charset="-78"/>
              </a:rPr>
              <a:t>بورتر </a:t>
            </a:r>
            <a:r>
              <a:rPr lang="ar-JO" i="0" dirty="0">
                <a:solidFill>
                  <a:srgbClr val="2C2F34"/>
                </a:solidFill>
                <a:effectLst/>
                <a:latin typeface="Noto Sans Kufi Arabic"/>
                <a:cs typeface="Alexandria" pitchFamily="2" charset="-78"/>
              </a:rPr>
              <a:t>من أهم رواد مناهج في الاستراتجيات الحديثة والاقتصاد التنافسي، و له العديد من المؤلفات والكتب والمقالات في علوم الإستراتيجيات والاقتصاد و التسويق، </a:t>
            </a:r>
            <a:r>
              <a:rPr lang="ar-AE" i="0" dirty="0">
                <a:solidFill>
                  <a:srgbClr val="2C2F34"/>
                </a:solidFill>
                <a:effectLst/>
                <a:latin typeface="Noto Sans Kufi Arabic"/>
                <a:cs typeface="Alexandria" pitchFamily="2" charset="-78"/>
              </a:rPr>
              <a:t>و</a:t>
            </a:r>
            <a:r>
              <a:rPr lang="ar-JO" i="0" dirty="0">
                <a:solidFill>
                  <a:srgbClr val="2C2F34"/>
                </a:solidFill>
                <a:effectLst/>
                <a:latin typeface="Noto Sans Kufi Arabic"/>
                <a:cs typeface="Alexandria" pitchFamily="2" charset="-78"/>
              </a:rPr>
              <a:t>من أهم أفكاره فكرة </a:t>
            </a:r>
            <a:r>
              <a:rPr lang="ar-JO" b="1" i="0" dirty="0">
                <a:solidFill>
                  <a:srgbClr val="2C2F34"/>
                </a:solidFill>
                <a:effectLst/>
                <a:latin typeface="Noto Sans Kufi Arabic"/>
                <a:cs typeface="Alexandria" pitchFamily="2" charset="-78"/>
              </a:rPr>
              <a:t>القوى الخمس المسيطرة على السوق</a:t>
            </a:r>
            <a:r>
              <a:rPr lang="ar-JO" i="0" dirty="0">
                <a:solidFill>
                  <a:srgbClr val="2C2F34"/>
                </a:solidFill>
                <a:effectLst/>
                <a:latin typeface="Noto Sans Kufi Arabic"/>
                <a:cs typeface="Alexandria" pitchFamily="2" charset="-78"/>
              </a:rPr>
              <a:t>.</a:t>
            </a:r>
            <a:r>
              <a:rPr lang="ar-JO" b="0" i="0" dirty="0">
                <a:solidFill>
                  <a:srgbClr val="2C2F34"/>
                </a:solidFill>
                <a:effectLst/>
                <a:latin typeface="Noto Sans Kufi Arabic"/>
                <a:cs typeface="Alexandria" pitchFamily="2" charset="-78"/>
              </a:rPr>
              <a:t> حيث</a:t>
            </a:r>
            <a:r>
              <a:rPr lang="ar-JO" dirty="0">
                <a:solidFill>
                  <a:srgbClr val="2C2F34"/>
                </a:solidFill>
                <a:latin typeface="Noto Sans Kufi Arabic"/>
                <a:cs typeface="Alexandria" pitchFamily="2" charset="-78"/>
              </a:rPr>
              <a:t> </a:t>
            </a:r>
            <a:r>
              <a:rPr lang="ar-JO" b="0" i="0" dirty="0">
                <a:solidFill>
                  <a:srgbClr val="2C2F34"/>
                </a:solidFill>
                <a:effectLst/>
                <a:latin typeface="Noto Sans Kufi Arabic"/>
                <a:cs typeface="Alexandria" pitchFamily="2" charset="-78"/>
              </a:rPr>
              <a:t>بدأ بورتر تعريفة بالنظرية الإستراتيجية من خلال عمل تحليل هيكلي للصناعات ، وقال أن العلاقة بين الشركة وبيئتها هو أساس صياغة الإستراتيجية التنافسية .</a:t>
            </a:r>
          </a:p>
          <a:p>
            <a:pPr algn="just" rtl="1"/>
            <a:r>
              <a:rPr lang="ar-JO" b="0" i="0" dirty="0">
                <a:solidFill>
                  <a:srgbClr val="2C2F34"/>
                </a:solidFill>
                <a:effectLst/>
                <a:latin typeface="Noto Sans Kufi Arabic"/>
                <a:cs typeface="Alexandria" pitchFamily="2" charset="-78"/>
              </a:rPr>
              <a:t> كما أن المنافسة في الصناعة في وجهة نظر بورتر ليست مسألة صدفة أو حظ ، بل المنافسة لها جذوراً في الهيكل الإقتصادي الأساسي وسلوك المنافسين الحاليين .وهنا أوضح بورتر أنه يوجد </a:t>
            </a:r>
            <a:r>
              <a:rPr lang="ar-JO" b="1" i="0" dirty="0">
                <a:solidFill>
                  <a:srgbClr val="00B0F0"/>
                </a:solidFill>
                <a:effectLst/>
                <a:latin typeface="Noto Sans Kufi Arabic"/>
                <a:cs typeface="Alexandria" pitchFamily="2" charset="-78"/>
              </a:rPr>
              <a:t>خمس قوى رئيسية للمنافسة</a:t>
            </a:r>
            <a:r>
              <a:rPr lang="ar-JO" b="0" i="0" dirty="0">
                <a:solidFill>
                  <a:srgbClr val="00B0F0"/>
                </a:solidFill>
                <a:effectLst/>
                <a:latin typeface="Noto Sans Kufi Arabic"/>
                <a:cs typeface="Alexandria" pitchFamily="2" charset="-78"/>
              </a:rPr>
              <a:t> </a:t>
            </a:r>
            <a:r>
              <a:rPr lang="ar-JO" b="0" i="0" dirty="0">
                <a:solidFill>
                  <a:srgbClr val="2C2F34"/>
                </a:solidFill>
                <a:effectLst/>
                <a:latin typeface="Noto Sans Kufi Arabic"/>
                <a:cs typeface="Alexandria" pitchFamily="2" charset="-78"/>
              </a:rPr>
              <a:t>:</a:t>
            </a:r>
            <a:r>
              <a:rPr lang="ar-AE" dirty="0">
                <a:solidFill>
                  <a:srgbClr val="2C2F34"/>
                </a:solidFill>
                <a:latin typeface="Noto Sans Kufi Arabic"/>
                <a:cs typeface="Alexandria" pitchFamily="2" charset="-78"/>
              </a:rPr>
              <a:t> </a:t>
            </a:r>
            <a:r>
              <a:rPr lang="ar-JO" b="0" i="0" dirty="0">
                <a:solidFill>
                  <a:srgbClr val="2C2F34"/>
                </a:solidFill>
                <a:effectLst/>
                <a:latin typeface="Noto Sans Kufi Arabic"/>
                <a:cs typeface="Alexandria" pitchFamily="2" charset="-78"/>
              </a:rPr>
              <a:t>مجموعة الموردون</a:t>
            </a:r>
            <a:r>
              <a:rPr lang="ar-AE" b="0" i="0" dirty="0">
                <a:solidFill>
                  <a:srgbClr val="2C2F34"/>
                </a:solidFill>
                <a:effectLst/>
                <a:latin typeface="Noto Sans Kufi Arabic"/>
                <a:cs typeface="Alexandria" pitchFamily="2" charset="-78"/>
              </a:rPr>
              <a:t> </a:t>
            </a:r>
            <a:r>
              <a:rPr lang="ar-AE" dirty="0">
                <a:solidFill>
                  <a:srgbClr val="2C2F34"/>
                </a:solidFill>
                <a:latin typeface="Noto Sans Kufi Arabic"/>
                <a:cs typeface="Alexandria" pitchFamily="2" charset="-78"/>
              </a:rPr>
              <a:t>و</a:t>
            </a:r>
            <a:r>
              <a:rPr lang="ar-JO" b="0" i="0" dirty="0">
                <a:solidFill>
                  <a:srgbClr val="2C2F34"/>
                </a:solidFill>
                <a:effectLst/>
                <a:latin typeface="Noto Sans Kufi Arabic"/>
                <a:cs typeface="Alexandria" pitchFamily="2" charset="-78"/>
              </a:rPr>
              <a:t>القوى الشرائية (العملاء) ومدى قدرتهم أيضاً على المساومة</a:t>
            </a:r>
            <a:r>
              <a:rPr lang="ar-AE" dirty="0">
                <a:solidFill>
                  <a:srgbClr val="2C2F34"/>
                </a:solidFill>
                <a:latin typeface="Noto Sans Kufi Arabic"/>
                <a:cs typeface="Alexandria" pitchFamily="2" charset="-78"/>
              </a:rPr>
              <a:t> و</a:t>
            </a:r>
            <a:r>
              <a:rPr lang="ar-JO" b="0" i="0" dirty="0">
                <a:solidFill>
                  <a:srgbClr val="2C2F34"/>
                </a:solidFill>
                <a:effectLst/>
                <a:latin typeface="Noto Sans Kufi Arabic"/>
                <a:cs typeface="Alexandria" pitchFamily="2" charset="-78"/>
              </a:rPr>
              <a:t>الوافدون الجدد المحتملون وما يحملونه من تهديدات قادمة.</a:t>
            </a:r>
            <a:r>
              <a:rPr lang="ar-AE" dirty="0">
                <a:solidFill>
                  <a:srgbClr val="2C2F34"/>
                </a:solidFill>
                <a:latin typeface="Noto Sans Kufi Arabic"/>
                <a:cs typeface="Alexandria" pitchFamily="2" charset="-78"/>
              </a:rPr>
              <a:t>و</a:t>
            </a:r>
            <a:r>
              <a:rPr lang="ar-JO" b="0" i="0" dirty="0">
                <a:solidFill>
                  <a:srgbClr val="2C2F34"/>
                </a:solidFill>
                <a:effectLst/>
                <a:latin typeface="Noto Sans Kufi Arabic"/>
                <a:cs typeface="Alexandria" pitchFamily="2" charset="-78"/>
              </a:rPr>
              <a:t>المنافسون الحاليون من أصحاب الشركات القائمة.</a:t>
            </a:r>
            <a:r>
              <a:rPr lang="ar-AE" dirty="0">
                <a:solidFill>
                  <a:srgbClr val="2C2F34"/>
                </a:solidFill>
                <a:latin typeface="Noto Sans Kufi Arabic"/>
                <a:cs typeface="Alexandria" pitchFamily="2" charset="-78"/>
              </a:rPr>
              <a:t>تهديد </a:t>
            </a:r>
            <a:r>
              <a:rPr lang="ar-JO" b="0" i="0" dirty="0">
                <a:solidFill>
                  <a:srgbClr val="2C2F34"/>
                </a:solidFill>
                <a:effectLst/>
                <a:latin typeface="Noto Sans Kufi Arabic"/>
                <a:cs typeface="Alexandria" pitchFamily="2" charset="-78"/>
              </a:rPr>
              <a:t>وجود بدائل جديدة للمنتج أو الخدمة.</a:t>
            </a:r>
          </a:p>
        </p:txBody>
      </p:sp>
      <p:sp>
        <p:nvSpPr>
          <p:cNvPr id="14" name="TextBox 13">
            <a:extLst>
              <a:ext uri="{FF2B5EF4-FFF2-40B4-BE49-F238E27FC236}">
                <a16:creationId xmlns:a16="http://schemas.microsoft.com/office/drawing/2014/main" id="{52382900-12DB-D275-155A-C69BBCB72D44}"/>
              </a:ext>
            </a:extLst>
          </p:cNvPr>
          <p:cNvSpPr txBox="1"/>
          <p:nvPr/>
        </p:nvSpPr>
        <p:spPr>
          <a:xfrm>
            <a:off x="8994388" y="6545131"/>
            <a:ext cx="3923220" cy="276999"/>
          </a:xfrm>
          <a:prstGeom prst="rect">
            <a:avLst/>
          </a:prstGeom>
          <a:noFill/>
        </p:spPr>
        <p:txBody>
          <a:bodyPr wrap="square">
            <a:spAutoFit/>
          </a:bodyPr>
          <a:lstStyle/>
          <a:p>
            <a:r>
              <a:rPr lang="en-GB" sz="1200" dirty="0">
                <a:latin typeface="Alexandria" pitchFamily="2" charset="-78"/>
              </a:rPr>
              <a:t>https://www.almrsal.com/post/521532</a:t>
            </a:r>
            <a:endParaRPr lang="ar-JO" sz="1200" dirty="0">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E7FCDAC5-8F94-BEF0-78CA-44EB1378B0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graphicFrame>
        <p:nvGraphicFramePr>
          <p:cNvPr id="9" name="Table 8">
            <a:extLst>
              <a:ext uri="{FF2B5EF4-FFF2-40B4-BE49-F238E27FC236}">
                <a16:creationId xmlns:a16="http://schemas.microsoft.com/office/drawing/2014/main" id="{B48EDABB-EDC6-354C-97DA-778BFAE7275F}"/>
              </a:ext>
            </a:extLst>
          </p:cNvPr>
          <p:cNvGraphicFramePr>
            <a:graphicFrameLocks noGrp="1"/>
          </p:cNvGraphicFramePr>
          <p:nvPr>
            <p:extLst>
              <p:ext uri="{D42A27DB-BD31-4B8C-83A1-F6EECF244321}">
                <p14:modId xmlns:p14="http://schemas.microsoft.com/office/powerpoint/2010/main" val="3620240222"/>
              </p:ext>
            </p:extLst>
          </p:nvPr>
        </p:nvGraphicFramePr>
        <p:xfrm>
          <a:off x="122938" y="888124"/>
          <a:ext cx="5796778" cy="5751011"/>
        </p:xfrm>
        <a:graphic>
          <a:graphicData uri="http://schemas.openxmlformats.org/drawingml/2006/table">
            <a:tbl>
              <a:tblPr rtl="1" firstRow="1" firstCol="1" bandRow="1">
                <a:tableStyleId>{BDBED569-4797-4DF1-A0F4-6AAB3CD982D8}</a:tableStyleId>
              </a:tblPr>
              <a:tblGrid>
                <a:gridCol w="1411780">
                  <a:extLst>
                    <a:ext uri="{9D8B030D-6E8A-4147-A177-3AD203B41FA5}">
                      <a16:colId xmlns:a16="http://schemas.microsoft.com/office/drawing/2014/main" val="207598054"/>
                    </a:ext>
                  </a:extLst>
                </a:gridCol>
                <a:gridCol w="4384998">
                  <a:extLst>
                    <a:ext uri="{9D8B030D-6E8A-4147-A177-3AD203B41FA5}">
                      <a16:colId xmlns:a16="http://schemas.microsoft.com/office/drawing/2014/main" val="1608419664"/>
                    </a:ext>
                  </a:extLst>
                </a:gridCol>
              </a:tblGrid>
              <a:tr h="578930">
                <a:tc>
                  <a:txBody>
                    <a:bodyPr/>
                    <a:lstStyle/>
                    <a:p>
                      <a:pPr marL="0" marR="0" algn="ctr" rtl="1">
                        <a:lnSpc>
                          <a:spcPct val="107000"/>
                        </a:lnSpc>
                        <a:spcBef>
                          <a:spcPts val="0"/>
                        </a:spcBef>
                        <a:spcAft>
                          <a:spcPts val="800"/>
                        </a:spcAft>
                        <a:tabLst>
                          <a:tab pos="5394325" algn="l"/>
                        </a:tabLst>
                      </a:pPr>
                      <a:r>
                        <a:rPr lang="ar-SA" sz="1600" b="1" kern="100" dirty="0">
                          <a:effectLst/>
                          <a:latin typeface="Alexandria" pitchFamily="2" charset="-78"/>
                          <a:cs typeface="Alexandria" pitchFamily="2" charset="-78"/>
                        </a:rPr>
                        <a:t>القوة</a:t>
                      </a:r>
                      <a:endParaRPr lang="en-US" sz="1600" kern="100" dirty="0">
                        <a:effectLst/>
                        <a:latin typeface="Alexandria" pitchFamily="2" charset="-78"/>
                        <a:ea typeface="Calibri" panose="020F0502020204030204" pitchFamily="34" charset="0"/>
                        <a:cs typeface="Alexandria" pitchFamily="2" charset="-78"/>
                      </a:endParaRPr>
                    </a:p>
                  </a:txBody>
                  <a:tcPr marL="142210" marR="142210" marT="159987" marB="159987" anchor="ctr"/>
                </a:tc>
                <a:tc>
                  <a:txBody>
                    <a:bodyPr/>
                    <a:lstStyle/>
                    <a:p>
                      <a:pPr marL="0" marR="0" algn="ctr" rtl="1">
                        <a:lnSpc>
                          <a:spcPct val="107000"/>
                        </a:lnSpc>
                        <a:spcBef>
                          <a:spcPts val="0"/>
                        </a:spcBef>
                        <a:spcAft>
                          <a:spcPts val="800"/>
                        </a:spcAft>
                        <a:tabLst>
                          <a:tab pos="5394325" algn="l"/>
                        </a:tabLst>
                      </a:pPr>
                      <a:r>
                        <a:rPr lang="ar-SA" sz="1600" b="1" kern="100" dirty="0">
                          <a:effectLst/>
                          <a:latin typeface="Alexandria" pitchFamily="2" charset="-78"/>
                          <a:cs typeface="Alexandria" pitchFamily="2" charset="-78"/>
                        </a:rPr>
                        <a:t>الوصف</a:t>
                      </a:r>
                      <a:endParaRPr lang="en-US" sz="1600" kern="100" dirty="0">
                        <a:effectLst/>
                        <a:latin typeface="Alexandria" pitchFamily="2" charset="-78"/>
                        <a:ea typeface="Calibri" panose="020F0502020204030204" pitchFamily="34" charset="0"/>
                        <a:cs typeface="Alexandria" pitchFamily="2" charset="-78"/>
                      </a:endParaRPr>
                    </a:p>
                  </a:txBody>
                  <a:tcPr marL="142210" marR="142210" marT="159987" marB="159987" anchor="ctr"/>
                </a:tc>
                <a:extLst>
                  <a:ext uri="{0D108BD9-81ED-4DB2-BD59-A6C34878D82A}">
                    <a16:rowId xmlns:a16="http://schemas.microsoft.com/office/drawing/2014/main" val="2228477835"/>
                  </a:ext>
                </a:extLst>
              </a:tr>
              <a:tr h="1281392">
                <a:tc>
                  <a:txBody>
                    <a:bodyPr/>
                    <a:lstStyle/>
                    <a:p>
                      <a:pPr marL="0" marR="0" algn="r" rtl="1">
                        <a:lnSpc>
                          <a:spcPct val="107000"/>
                        </a:lnSpc>
                        <a:spcBef>
                          <a:spcPts val="0"/>
                        </a:spcBef>
                        <a:spcAft>
                          <a:spcPts val="800"/>
                        </a:spcAft>
                        <a:tabLst>
                          <a:tab pos="5394325" algn="l"/>
                        </a:tabLst>
                      </a:pPr>
                      <a:r>
                        <a:rPr lang="ar-SA" sz="1400" b="1" kern="100">
                          <a:effectLst/>
                          <a:latin typeface="Alexandria" pitchFamily="2" charset="-78"/>
                          <a:cs typeface="Alexandria" pitchFamily="2" charset="-78"/>
                        </a:rPr>
                        <a:t>قدرة الموردين على المساومة</a:t>
                      </a:r>
                      <a:endParaRPr lang="en-US" sz="1400" kern="100">
                        <a:effectLst/>
                        <a:latin typeface="Alexandria" pitchFamily="2" charset="-78"/>
                        <a:ea typeface="Calibri" panose="020F0502020204030204" pitchFamily="34" charset="0"/>
                        <a:cs typeface="Alexandria" pitchFamily="2" charset="-78"/>
                      </a:endParaRPr>
                    </a:p>
                  </a:txBody>
                  <a:tcPr marL="142210" marR="142210" marT="142210" marB="142210" anchor="ctr"/>
                </a:tc>
                <a:tc>
                  <a:txBody>
                    <a:bodyPr/>
                    <a:lstStyle/>
                    <a:p>
                      <a:pPr marL="0" marR="0" algn="r" rtl="1">
                        <a:lnSpc>
                          <a:spcPct val="107000"/>
                        </a:lnSpc>
                        <a:spcBef>
                          <a:spcPts val="0"/>
                        </a:spcBef>
                        <a:spcAft>
                          <a:spcPts val="800"/>
                        </a:spcAft>
                        <a:tabLst>
                          <a:tab pos="5394325" algn="l"/>
                        </a:tabLst>
                      </a:pPr>
                      <a:r>
                        <a:rPr lang="ar-SA" sz="1400" kern="100" dirty="0">
                          <a:effectLst/>
                          <a:latin typeface="Alexandria" pitchFamily="2" charset="-78"/>
                          <a:cs typeface="Alexandria" pitchFamily="2" charset="-78"/>
                        </a:rPr>
                        <a:t>قدرة الموردين على رفع أسعار المواد الخام أو تقليل جودتها، مما يؤثر على تكاليف الإنتاج</a:t>
                      </a:r>
                      <a:r>
                        <a:rPr lang="en-US" sz="1400" kern="100" dirty="0">
                          <a:effectLst/>
                          <a:latin typeface="Alexandria" pitchFamily="2" charset="-78"/>
                          <a:cs typeface="Alexandria" pitchFamily="2" charset="-78"/>
                        </a:rPr>
                        <a:t>.</a:t>
                      </a:r>
                      <a:endParaRPr lang="en-US" sz="1400" kern="100" dirty="0">
                        <a:effectLst/>
                        <a:latin typeface="Alexandria" pitchFamily="2" charset="-78"/>
                        <a:ea typeface="Calibri" panose="020F0502020204030204" pitchFamily="34" charset="0"/>
                        <a:cs typeface="Alexandria" pitchFamily="2" charset="-78"/>
                      </a:endParaRPr>
                    </a:p>
                  </a:txBody>
                  <a:tcPr marL="142210" marR="142210" marT="142210" marB="142210" anchor="ctr"/>
                </a:tc>
                <a:extLst>
                  <a:ext uri="{0D108BD9-81ED-4DB2-BD59-A6C34878D82A}">
                    <a16:rowId xmlns:a16="http://schemas.microsoft.com/office/drawing/2014/main" val="611874759"/>
                  </a:ext>
                </a:extLst>
              </a:tr>
              <a:tr h="1034416">
                <a:tc>
                  <a:txBody>
                    <a:bodyPr/>
                    <a:lstStyle/>
                    <a:p>
                      <a:pPr marL="0" marR="0" algn="r" rtl="1">
                        <a:lnSpc>
                          <a:spcPct val="107000"/>
                        </a:lnSpc>
                        <a:spcBef>
                          <a:spcPts val="0"/>
                        </a:spcBef>
                        <a:spcAft>
                          <a:spcPts val="800"/>
                        </a:spcAft>
                        <a:tabLst>
                          <a:tab pos="5394325" algn="l"/>
                        </a:tabLst>
                      </a:pPr>
                      <a:r>
                        <a:rPr lang="ar-SA" sz="1400" b="1" kern="100" dirty="0">
                          <a:effectLst/>
                          <a:latin typeface="Alexandria" pitchFamily="2" charset="-78"/>
                          <a:cs typeface="Alexandria" pitchFamily="2" charset="-78"/>
                        </a:rPr>
                        <a:t>قدرة العملاء على المساومة</a:t>
                      </a:r>
                      <a:endParaRPr lang="en-US" sz="1400" kern="100" dirty="0">
                        <a:effectLst/>
                        <a:latin typeface="Alexandria" pitchFamily="2" charset="-78"/>
                        <a:ea typeface="Calibri" panose="020F0502020204030204" pitchFamily="34" charset="0"/>
                        <a:cs typeface="Alexandria" pitchFamily="2" charset="-78"/>
                      </a:endParaRPr>
                    </a:p>
                  </a:txBody>
                  <a:tcPr marL="142210" marR="142210" marT="142210" marB="142210" anchor="ctr"/>
                </a:tc>
                <a:tc>
                  <a:txBody>
                    <a:bodyPr/>
                    <a:lstStyle/>
                    <a:p>
                      <a:pPr marL="0" marR="0" algn="r" rtl="1">
                        <a:lnSpc>
                          <a:spcPct val="107000"/>
                        </a:lnSpc>
                        <a:spcBef>
                          <a:spcPts val="0"/>
                        </a:spcBef>
                        <a:spcAft>
                          <a:spcPts val="800"/>
                        </a:spcAft>
                        <a:tabLst>
                          <a:tab pos="5394325" algn="l"/>
                        </a:tabLst>
                      </a:pPr>
                      <a:r>
                        <a:rPr lang="ar-SA" sz="1400" kern="100" dirty="0">
                          <a:effectLst/>
                          <a:latin typeface="Alexandria" pitchFamily="2" charset="-78"/>
                          <a:cs typeface="Alexandria" pitchFamily="2" charset="-78"/>
                        </a:rPr>
                        <a:t>قدرة العملاء على التأثير على الأسعار أو جودة المنتجات من خلال طلباتهم وتفضيلاتهم</a:t>
                      </a:r>
                      <a:r>
                        <a:rPr lang="en-US" sz="1400" kern="100" dirty="0">
                          <a:effectLst/>
                          <a:latin typeface="Alexandria" pitchFamily="2" charset="-78"/>
                          <a:cs typeface="Alexandria" pitchFamily="2" charset="-78"/>
                        </a:rPr>
                        <a:t>.</a:t>
                      </a:r>
                      <a:endParaRPr lang="en-US" sz="1400" kern="100" dirty="0">
                        <a:effectLst/>
                        <a:latin typeface="Alexandria" pitchFamily="2" charset="-78"/>
                        <a:ea typeface="Calibri" panose="020F0502020204030204" pitchFamily="34" charset="0"/>
                        <a:cs typeface="Alexandria" pitchFamily="2" charset="-78"/>
                      </a:endParaRPr>
                    </a:p>
                  </a:txBody>
                  <a:tcPr marL="142210" marR="142210" marT="142210" marB="142210" anchor="ctr"/>
                </a:tc>
                <a:extLst>
                  <a:ext uri="{0D108BD9-81ED-4DB2-BD59-A6C34878D82A}">
                    <a16:rowId xmlns:a16="http://schemas.microsoft.com/office/drawing/2014/main" val="1585745721"/>
                  </a:ext>
                </a:extLst>
              </a:tr>
              <a:tr h="1034416">
                <a:tc>
                  <a:txBody>
                    <a:bodyPr/>
                    <a:lstStyle/>
                    <a:p>
                      <a:pPr marL="0" marR="0" algn="r" rtl="1">
                        <a:lnSpc>
                          <a:spcPct val="107000"/>
                        </a:lnSpc>
                        <a:spcBef>
                          <a:spcPts val="0"/>
                        </a:spcBef>
                        <a:spcAft>
                          <a:spcPts val="800"/>
                        </a:spcAft>
                        <a:tabLst>
                          <a:tab pos="5394325" algn="l"/>
                        </a:tabLst>
                      </a:pPr>
                      <a:r>
                        <a:rPr lang="ar-SA" sz="1400" b="1" kern="100" dirty="0">
                          <a:effectLst/>
                          <a:latin typeface="Alexandria" pitchFamily="2" charset="-78"/>
                          <a:cs typeface="Alexandria" pitchFamily="2" charset="-78"/>
                        </a:rPr>
                        <a:t>تهديد الوافدين الجدد</a:t>
                      </a:r>
                      <a:endParaRPr lang="en-US" sz="1400" kern="100" dirty="0">
                        <a:effectLst/>
                        <a:latin typeface="Alexandria" pitchFamily="2" charset="-78"/>
                        <a:ea typeface="Calibri" panose="020F0502020204030204" pitchFamily="34" charset="0"/>
                        <a:cs typeface="Alexandria" pitchFamily="2" charset="-78"/>
                      </a:endParaRPr>
                    </a:p>
                  </a:txBody>
                  <a:tcPr marL="142210" marR="142210" marT="142210" marB="142210" anchor="ctr"/>
                </a:tc>
                <a:tc>
                  <a:txBody>
                    <a:bodyPr/>
                    <a:lstStyle/>
                    <a:p>
                      <a:pPr marL="0" marR="0" algn="r" rtl="1">
                        <a:lnSpc>
                          <a:spcPct val="107000"/>
                        </a:lnSpc>
                        <a:spcBef>
                          <a:spcPts val="0"/>
                        </a:spcBef>
                        <a:spcAft>
                          <a:spcPts val="800"/>
                        </a:spcAft>
                        <a:tabLst>
                          <a:tab pos="5394325" algn="l"/>
                        </a:tabLst>
                      </a:pPr>
                      <a:r>
                        <a:rPr lang="ar-SA" sz="1400" kern="100" dirty="0">
                          <a:effectLst/>
                          <a:latin typeface="Alexandria" pitchFamily="2" charset="-78"/>
                          <a:cs typeface="Alexandria" pitchFamily="2" charset="-78"/>
                        </a:rPr>
                        <a:t>إمكانية دخول شركات جديدة إلى السوق، مما يزيد من المنافسة ويقلل من حصة السوق للشركات القائمة</a:t>
                      </a:r>
                      <a:r>
                        <a:rPr lang="en-US" sz="1400" kern="100" dirty="0">
                          <a:effectLst/>
                          <a:latin typeface="Alexandria" pitchFamily="2" charset="-78"/>
                          <a:cs typeface="Alexandria" pitchFamily="2" charset="-78"/>
                        </a:rPr>
                        <a:t>.</a:t>
                      </a:r>
                      <a:endParaRPr lang="en-US" sz="1400" kern="100" dirty="0">
                        <a:effectLst/>
                        <a:latin typeface="Alexandria" pitchFamily="2" charset="-78"/>
                        <a:ea typeface="Calibri" panose="020F0502020204030204" pitchFamily="34" charset="0"/>
                        <a:cs typeface="Alexandria" pitchFamily="2" charset="-78"/>
                      </a:endParaRPr>
                    </a:p>
                  </a:txBody>
                  <a:tcPr marL="142210" marR="142210" marT="142210" marB="142210" anchor="ctr"/>
                </a:tc>
                <a:extLst>
                  <a:ext uri="{0D108BD9-81ED-4DB2-BD59-A6C34878D82A}">
                    <a16:rowId xmlns:a16="http://schemas.microsoft.com/office/drawing/2014/main" val="4178391609"/>
                  </a:ext>
                </a:extLst>
              </a:tr>
              <a:tr h="1034416">
                <a:tc>
                  <a:txBody>
                    <a:bodyPr/>
                    <a:lstStyle/>
                    <a:p>
                      <a:pPr marL="0" marR="0" algn="r" rtl="1">
                        <a:lnSpc>
                          <a:spcPct val="107000"/>
                        </a:lnSpc>
                        <a:spcBef>
                          <a:spcPts val="0"/>
                        </a:spcBef>
                        <a:spcAft>
                          <a:spcPts val="800"/>
                        </a:spcAft>
                        <a:tabLst>
                          <a:tab pos="5394325" algn="l"/>
                        </a:tabLst>
                      </a:pPr>
                      <a:r>
                        <a:rPr lang="ar-SA" sz="1400" b="1" kern="100" dirty="0">
                          <a:effectLst/>
                          <a:latin typeface="Alexandria" pitchFamily="2" charset="-78"/>
                          <a:cs typeface="Alexandria" pitchFamily="2" charset="-78"/>
                        </a:rPr>
                        <a:t>المنافسة بين الشركات القائمة</a:t>
                      </a:r>
                      <a:endParaRPr lang="en-US" sz="1400" kern="100" dirty="0">
                        <a:effectLst/>
                        <a:latin typeface="Alexandria" pitchFamily="2" charset="-78"/>
                        <a:ea typeface="Calibri" panose="020F0502020204030204" pitchFamily="34" charset="0"/>
                        <a:cs typeface="Alexandria" pitchFamily="2" charset="-78"/>
                      </a:endParaRPr>
                    </a:p>
                  </a:txBody>
                  <a:tcPr marL="142210" marR="142210" marT="142210" marB="142210" anchor="ctr"/>
                </a:tc>
                <a:tc>
                  <a:txBody>
                    <a:bodyPr/>
                    <a:lstStyle/>
                    <a:p>
                      <a:pPr marL="0" marR="0" algn="r" rtl="1">
                        <a:lnSpc>
                          <a:spcPct val="107000"/>
                        </a:lnSpc>
                        <a:spcBef>
                          <a:spcPts val="0"/>
                        </a:spcBef>
                        <a:spcAft>
                          <a:spcPts val="800"/>
                        </a:spcAft>
                        <a:tabLst>
                          <a:tab pos="5394325" algn="l"/>
                        </a:tabLst>
                      </a:pPr>
                      <a:r>
                        <a:rPr lang="ar-SA" sz="1400" kern="100" dirty="0">
                          <a:effectLst/>
                          <a:latin typeface="Alexandria" pitchFamily="2" charset="-78"/>
                          <a:cs typeface="Alexandria" pitchFamily="2" charset="-78"/>
                        </a:rPr>
                        <a:t>التنافس بين الشركات الحالية في السوق على الحصة السوقية من خلال تحسين المنتجات أو خفض الأسعار</a:t>
                      </a:r>
                      <a:r>
                        <a:rPr lang="en-US" sz="1400" kern="100" dirty="0">
                          <a:effectLst/>
                          <a:latin typeface="Alexandria" pitchFamily="2" charset="-78"/>
                          <a:cs typeface="Alexandria" pitchFamily="2" charset="-78"/>
                        </a:rPr>
                        <a:t>.</a:t>
                      </a:r>
                      <a:endParaRPr lang="en-US" sz="1400" kern="100" dirty="0">
                        <a:effectLst/>
                        <a:latin typeface="Alexandria" pitchFamily="2" charset="-78"/>
                        <a:ea typeface="Calibri" panose="020F0502020204030204" pitchFamily="34" charset="0"/>
                        <a:cs typeface="Alexandria" pitchFamily="2" charset="-78"/>
                      </a:endParaRPr>
                    </a:p>
                  </a:txBody>
                  <a:tcPr marL="142210" marR="142210" marT="142210" marB="142210" anchor="ctr"/>
                </a:tc>
                <a:extLst>
                  <a:ext uri="{0D108BD9-81ED-4DB2-BD59-A6C34878D82A}">
                    <a16:rowId xmlns:a16="http://schemas.microsoft.com/office/drawing/2014/main" val="2820997715"/>
                  </a:ext>
                </a:extLst>
              </a:tr>
              <a:tr h="787441">
                <a:tc>
                  <a:txBody>
                    <a:bodyPr/>
                    <a:lstStyle/>
                    <a:p>
                      <a:pPr marL="0" marR="0" algn="r" rtl="1">
                        <a:lnSpc>
                          <a:spcPct val="107000"/>
                        </a:lnSpc>
                        <a:spcBef>
                          <a:spcPts val="0"/>
                        </a:spcBef>
                        <a:spcAft>
                          <a:spcPts val="800"/>
                        </a:spcAft>
                        <a:tabLst>
                          <a:tab pos="5394325" algn="l"/>
                        </a:tabLst>
                      </a:pPr>
                      <a:r>
                        <a:rPr lang="ar-SA" sz="1400" b="1" kern="100" dirty="0">
                          <a:effectLst/>
                          <a:latin typeface="Alexandria" pitchFamily="2" charset="-78"/>
                          <a:cs typeface="Alexandria" pitchFamily="2" charset="-78"/>
                        </a:rPr>
                        <a:t>تهديد البدائل</a:t>
                      </a:r>
                      <a:endParaRPr lang="en-US" sz="1400" kern="100" dirty="0">
                        <a:effectLst/>
                        <a:latin typeface="Alexandria" pitchFamily="2" charset="-78"/>
                        <a:ea typeface="Calibri" panose="020F0502020204030204" pitchFamily="34" charset="0"/>
                        <a:cs typeface="Alexandria" pitchFamily="2" charset="-78"/>
                      </a:endParaRPr>
                    </a:p>
                  </a:txBody>
                  <a:tcPr marL="142210" marR="142210" marT="142210" marB="142210" anchor="ctr"/>
                </a:tc>
                <a:tc>
                  <a:txBody>
                    <a:bodyPr/>
                    <a:lstStyle/>
                    <a:p>
                      <a:pPr marL="0" marR="0" algn="r" rtl="1">
                        <a:lnSpc>
                          <a:spcPct val="107000"/>
                        </a:lnSpc>
                        <a:spcBef>
                          <a:spcPts val="0"/>
                        </a:spcBef>
                        <a:spcAft>
                          <a:spcPts val="800"/>
                        </a:spcAft>
                        <a:tabLst>
                          <a:tab pos="5394325" algn="l"/>
                        </a:tabLst>
                      </a:pPr>
                      <a:r>
                        <a:rPr lang="ar-SA" sz="1400" kern="100" dirty="0">
                          <a:effectLst/>
                          <a:latin typeface="Alexandria" pitchFamily="2" charset="-78"/>
                          <a:cs typeface="Alexandria" pitchFamily="2" charset="-78"/>
                        </a:rPr>
                        <a:t>وجود منتجات أو خدمات بديلة يمكن أن تحل محل المنتجات الحالية، مما يقلل من الطلب عليها</a:t>
                      </a:r>
                      <a:r>
                        <a:rPr lang="en-US" sz="1400" kern="100" dirty="0">
                          <a:effectLst/>
                          <a:latin typeface="Alexandria" pitchFamily="2" charset="-78"/>
                          <a:cs typeface="Alexandria" pitchFamily="2" charset="-78"/>
                        </a:rPr>
                        <a:t>.</a:t>
                      </a:r>
                      <a:endParaRPr lang="en-US" sz="1400" kern="100" dirty="0">
                        <a:effectLst/>
                        <a:latin typeface="Alexandria" pitchFamily="2" charset="-78"/>
                        <a:ea typeface="Calibri" panose="020F0502020204030204" pitchFamily="34" charset="0"/>
                        <a:cs typeface="Alexandria" pitchFamily="2" charset="-78"/>
                      </a:endParaRPr>
                    </a:p>
                  </a:txBody>
                  <a:tcPr marL="142210" marR="142210" marT="142210" marB="142210" anchor="ctr"/>
                </a:tc>
                <a:extLst>
                  <a:ext uri="{0D108BD9-81ED-4DB2-BD59-A6C34878D82A}">
                    <a16:rowId xmlns:a16="http://schemas.microsoft.com/office/drawing/2014/main" val="2821575419"/>
                  </a:ext>
                </a:extLst>
              </a:tr>
            </a:tbl>
          </a:graphicData>
        </a:graphic>
      </p:graphicFrame>
    </p:spTree>
    <p:extLst>
      <p:ext uri="{BB962C8B-B14F-4D97-AF65-F5344CB8AC3E}">
        <p14:creationId xmlns:p14="http://schemas.microsoft.com/office/powerpoint/2010/main" val="1888817823"/>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335" y="1081845"/>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714733" y="300427"/>
            <a:ext cx="7780142" cy="430887"/>
          </a:xfrm>
          <a:prstGeom prst="rect">
            <a:avLst/>
          </a:prstGeom>
          <a:noFill/>
        </p:spPr>
        <p:txBody>
          <a:bodyPr wrap="square" rtlCol="0">
            <a:spAutoFit/>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kumimoji="0" lang="ar-JO" sz="2200" b="1" i="0" u="none" strike="noStrike" kern="1200" cap="none" spc="0" normalizeH="0" baseline="0" noProof="0" dirty="0">
                <a:ln>
                  <a:noFill/>
                </a:ln>
                <a:effectLst/>
                <a:uLnTx/>
                <a:uFillTx/>
                <a:latin typeface="Alexandria" pitchFamily="2" charset="-78"/>
                <a:ea typeface="+mn-ea"/>
                <a:cs typeface="Alexandria" pitchFamily="2" charset="-78"/>
              </a:rPr>
              <a:t>الاستراتيجية التنافسية</a:t>
            </a:r>
            <a:r>
              <a:rPr kumimoji="0" lang="en-GB" sz="2200" b="1" i="0" u="none" strike="noStrike" kern="1200" cap="none" spc="0" normalizeH="0" baseline="0" noProof="0" dirty="0">
                <a:ln>
                  <a:noFill/>
                </a:ln>
                <a:effectLst/>
                <a:uLnTx/>
                <a:uFillTx/>
                <a:latin typeface="Alexandria" pitchFamily="2" charset="-78"/>
                <a:ea typeface="+mn-ea"/>
                <a:cs typeface="Alexandria" pitchFamily="2" charset="-78"/>
              </a:rPr>
              <a:t>Porter’s Generic Strategies </a:t>
            </a:r>
            <a:endParaRPr kumimoji="0" lang="en-US" sz="2200" b="1" i="0" u="none" strike="noStrike" kern="1200" cap="none" spc="0" normalizeH="0" baseline="0" noProof="0" dirty="0">
              <a:ln>
                <a:noFill/>
              </a:ln>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2" y="167343"/>
            <a:ext cx="94247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6</a:t>
            </a:r>
          </a:p>
        </p:txBody>
      </p:sp>
      <p:sp>
        <p:nvSpPr>
          <p:cNvPr id="7" name="TextBox 6">
            <a:extLst>
              <a:ext uri="{FF2B5EF4-FFF2-40B4-BE49-F238E27FC236}">
                <a16:creationId xmlns:a16="http://schemas.microsoft.com/office/drawing/2014/main" id="{77FD8E29-AAC6-3D91-0111-EB03B72029B5}"/>
              </a:ext>
            </a:extLst>
          </p:cNvPr>
          <p:cNvSpPr txBox="1"/>
          <p:nvPr/>
        </p:nvSpPr>
        <p:spPr>
          <a:xfrm>
            <a:off x="4739802" y="1229653"/>
            <a:ext cx="7172210" cy="4962577"/>
          </a:xfrm>
          <a:prstGeom prst="rect">
            <a:avLst/>
          </a:prstGeom>
          <a:noFill/>
        </p:spPr>
        <p:txBody>
          <a:bodyPr wrap="square">
            <a:spAutoFit/>
          </a:bodyPr>
          <a:lstStyle/>
          <a:p>
            <a:pPr algn="just" rtl="1"/>
            <a:r>
              <a:rPr lang="ar-JO" sz="2000" b="1" i="0" dirty="0">
                <a:solidFill>
                  <a:srgbClr val="00B0F0"/>
                </a:solidFill>
                <a:effectLst/>
                <a:latin typeface="tahoma" panose="020B0604030504040204" pitchFamily="34" charset="0"/>
                <a:cs typeface="Alexandria" pitchFamily="2" charset="-78"/>
              </a:rPr>
              <a:t>الاستراتيجيات العامة الأربعة لمايكل </a:t>
            </a:r>
            <a:r>
              <a:rPr lang="ar-JO" sz="2000" b="1" i="0" dirty="0" err="1">
                <a:solidFill>
                  <a:srgbClr val="00B0F0"/>
                </a:solidFill>
                <a:effectLst/>
                <a:latin typeface="tahoma" panose="020B0604030504040204" pitchFamily="34" charset="0"/>
                <a:cs typeface="Alexandria" pitchFamily="2" charset="-78"/>
              </a:rPr>
              <a:t>بورتر</a:t>
            </a:r>
            <a:endParaRPr lang="ar-AE" sz="2000" b="1" i="0" dirty="0">
              <a:solidFill>
                <a:srgbClr val="00B0F0"/>
              </a:solidFill>
              <a:effectLst/>
              <a:latin typeface="tahoma" panose="020B0604030504040204" pitchFamily="34" charset="0"/>
              <a:cs typeface="Alexandria" pitchFamily="2" charset="-78"/>
            </a:endParaRPr>
          </a:p>
          <a:p>
            <a:pPr algn="just" rtl="1"/>
            <a:endParaRPr lang="ar-JO" sz="2000" b="1" i="0" dirty="0">
              <a:solidFill>
                <a:srgbClr val="00B0F0"/>
              </a:solidFill>
              <a:effectLst/>
              <a:latin typeface="tahoma" panose="020B0604030504040204" pitchFamily="34" charset="0"/>
              <a:cs typeface="Alexandria" pitchFamily="2" charset="-78"/>
            </a:endParaRPr>
          </a:p>
          <a:p>
            <a:pPr algn="just" rtl="1"/>
            <a:r>
              <a:rPr lang="ar-AE" sz="2000" i="0" dirty="0">
                <a:effectLst/>
                <a:latin typeface="tahoma" panose="020B0604030504040204" pitchFamily="34" charset="0"/>
                <a:cs typeface="Alexandria" pitchFamily="2" charset="-78"/>
              </a:rPr>
              <a:t>     </a:t>
            </a:r>
            <a:r>
              <a:rPr lang="ar-JO" sz="2000" i="0" dirty="0">
                <a:effectLst/>
                <a:latin typeface="tahoma" panose="020B0604030504040204" pitchFamily="34" charset="0"/>
                <a:cs typeface="Alexandria" pitchFamily="2" charset="-78"/>
              </a:rPr>
              <a:t>يعود مصطلح الاستراتيجيات العامة </a:t>
            </a:r>
            <a:r>
              <a:rPr lang="ar-JO" sz="2000" b="1" i="0" dirty="0">
                <a:effectLst/>
                <a:latin typeface="tahoma" panose="020B0604030504040204" pitchFamily="34" charset="0"/>
                <a:cs typeface="Alexandria" pitchFamily="2" charset="-78"/>
              </a:rPr>
              <a:t>لمايكل بورتر </a:t>
            </a:r>
            <a:r>
              <a:rPr lang="ar-JO" sz="2000" i="0" dirty="0">
                <a:effectLst/>
                <a:latin typeface="tahoma" panose="020B0604030504040204" pitchFamily="34" charset="0"/>
                <a:cs typeface="Alexandria" pitchFamily="2" charset="-78"/>
              </a:rPr>
              <a:t>الذي ابتكره عام 1980، وتُسمى أيضاً "الاستراتيجيات التنافسية" لأنها تُطبّق على مستوى وحدة أعمال استراتيجية محددة، وتمثل مصدراً أساسياً للميزة التنافسية التي تمكّن الشركة من مواجهة المنافسين . والتي يمكن تطبيقها في أي منظمة أعمال بغض النظر عن حجم وطبيعة المنتجات.نظرًا لقابليتها للاستخدام الشائع من قبل جميع المؤسسات التجارية، يتم تصنيفها على أنها استراتيجيات عامة، وهي:</a:t>
            </a:r>
            <a:endParaRPr lang="ar-JO" sz="2000" i="0" dirty="0">
              <a:effectLst/>
              <a:latin typeface="NeoSansArabic"/>
              <a:cs typeface="Alexandria" pitchFamily="2" charset="-78"/>
            </a:endParaRPr>
          </a:p>
          <a:p>
            <a:pPr algn="just" rtl="1">
              <a:lnSpc>
                <a:spcPct val="150000"/>
              </a:lnSpc>
              <a:buFont typeface="Arial" panose="020B0604020202020204" pitchFamily="34" charset="0"/>
              <a:buChar char="•"/>
            </a:pPr>
            <a:r>
              <a:rPr lang="ar-JO" sz="2000" b="1" i="0" dirty="0">
                <a:effectLst/>
                <a:latin typeface="tahoma" panose="020B0604030504040204" pitchFamily="34" charset="0"/>
                <a:cs typeface="Alexandria" pitchFamily="2" charset="-78"/>
              </a:rPr>
              <a:t>استراتيجية أقل سعر في السوق </a:t>
            </a:r>
            <a:r>
              <a:rPr lang="en-GB" sz="2000" b="1" i="0" dirty="0">
                <a:effectLst/>
                <a:latin typeface="tahoma" panose="020B0604030504040204" pitchFamily="34" charset="0"/>
              </a:rPr>
              <a:t>Cost Leadership </a:t>
            </a:r>
          </a:p>
          <a:p>
            <a:pPr algn="just" rtl="1">
              <a:lnSpc>
                <a:spcPct val="150000"/>
              </a:lnSpc>
              <a:buFont typeface="Arial" panose="020B0604020202020204" pitchFamily="34" charset="0"/>
              <a:buChar char="•"/>
            </a:pPr>
            <a:r>
              <a:rPr lang="ar-JO" sz="2000" b="1" i="0" dirty="0">
                <a:effectLst/>
                <a:latin typeface="tahoma" panose="020B0604030504040204" pitchFamily="34" charset="0"/>
                <a:cs typeface="Alexandria" pitchFamily="2" charset="-78"/>
              </a:rPr>
              <a:t>استراتيجية الاختلاف </a:t>
            </a:r>
            <a:r>
              <a:rPr lang="en-GB" sz="2000" b="1" i="0" dirty="0">
                <a:effectLst/>
                <a:latin typeface="tahoma" panose="020B0604030504040204" pitchFamily="34" charset="0"/>
              </a:rPr>
              <a:t>Differentiation </a:t>
            </a:r>
          </a:p>
          <a:p>
            <a:pPr algn="just" rtl="1">
              <a:lnSpc>
                <a:spcPct val="150000"/>
              </a:lnSpc>
              <a:buFont typeface="Arial" panose="020B0604020202020204" pitchFamily="34" charset="0"/>
              <a:buChar char="•"/>
            </a:pPr>
            <a:r>
              <a:rPr lang="ar-JO" sz="2000" b="1" i="0" dirty="0">
                <a:effectLst/>
                <a:latin typeface="tahoma" panose="020B0604030504040204" pitchFamily="34" charset="0"/>
                <a:cs typeface="Alexandria" pitchFamily="2" charset="-78"/>
              </a:rPr>
              <a:t>استراتيجية التخصيص </a:t>
            </a:r>
            <a:r>
              <a:rPr lang="en-GB" sz="2000" b="1" i="0" dirty="0">
                <a:effectLst/>
                <a:latin typeface="tahoma" panose="020B0604030504040204" pitchFamily="34" charset="0"/>
              </a:rPr>
              <a:t>Cost focus </a:t>
            </a:r>
          </a:p>
          <a:p>
            <a:pPr algn="just" rtl="1">
              <a:lnSpc>
                <a:spcPct val="150000"/>
              </a:lnSpc>
              <a:buFont typeface="Arial" panose="020B0604020202020204" pitchFamily="34" charset="0"/>
              <a:buChar char="•"/>
            </a:pPr>
            <a:r>
              <a:rPr lang="ar-JO" sz="2000" b="1" i="0" dirty="0">
                <a:effectLst/>
                <a:latin typeface="tahoma" panose="020B0604030504040204" pitchFamily="34" charset="0"/>
                <a:cs typeface="Alexandria" pitchFamily="2" charset="-78"/>
              </a:rPr>
              <a:t>استراتيجية التركيز على التميز </a:t>
            </a:r>
            <a:r>
              <a:rPr lang="en-GB" sz="2000" b="1" i="0" dirty="0">
                <a:effectLst/>
                <a:latin typeface="tahoma" panose="020B0604030504040204" pitchFamily="34" charset="0"/>
              </a:rPr>
              <a:t>Differentiation focus </a:t>
            </a:r>
            <a:endParaRPr lang="ar-JO" sz="2000" b="1" i="0" dirty="0">
              <a:effectLst/>
              <a:latin typeface="NeoSansArabic"/>
              <a:cs typeface="Alexandria" pitchFamily="2" charset="-78"/>
            </a:endParaRPr>
          </a:p>
        </p:txBody>
      </p:sp>
      <p:sp>
        <p:nvSpPr>
          <p:cNvPr id="12" name="TextBox 11">
            <a:extLst>
              <a:ext uri="{FF2B5EF4-FFF2-40B4-BE49-F238E27FC236}">
                <a16:creationId xmlns:a16="http://schemas.microsoft.com/office/drawing/2014/main" id="{A3BB1483-3E1F-E0C6-4205-95393807EFD6}"/>
              </a:ext>
            </a:extLst>
          </p:cNvPr>
          <p:cNvSpPr txBox="1"/>
          <p:nvPr/>
        </p:nvSpPr>
        <p:spPr>
          <a:xfrm>
            <a:off x="9494875" y="6382896"/>
            <a:ext cx="3389051" cy="276999"/>
          </a:xfrm>
          <a:prstGeom prst="rect">
            <a:avLst/>
          </a:prstGeom>
          <a:noFill/>
        </p:spPr>
        <p:txBody>
          <a:bodyPr wrap="square">
            <a:spAutoFit/>
          </a:bodyPr>
          <a:lstStyle/>
          <a:p>
            <a:r>
              <a:rPr lang="en-GB" sz="1200" dirty="0">
                <a:latin typeface="Alexandria" pitchFamily="2" charset="-78"/>
              </a:rPr>
              <a:t>https://www.annajah.net</a:t>
            </a:r>
            <a:endParaRPr lang="ar-JO" sz="12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1DA89613-B5C3-9882-254D-018B9991F731}"/>
              </a:ext>
            </a:extLst>
          </p:cNvPr>
          <p:cNvSpPr txBox="1"/>
          <p:nvPr/>
        </p:nvSpPr>
        <p:spPr>
          <a:xfrm>
            <a:off x="9494875" y="6557573"/>
            <a:ext cx="3513338" cy="276999"/>
          </a:xfrm>
          <a:prstGeom prst="rect">
            <a:avLst/>
          </a:prstGeom>
          <a:noFill/>
        </p:spPr>
        <p:txBody>
          <a:bodyPr wrap="square">
            <a:spAutoFit/>
          </a:bodyPr>
          <a:lstStyle/>
          <a:p>
            <a:r>
              <a:rPr lang="en-GB" sz="1200" dirty="0">
                <a:latin typeface="Alexandria" pitchFamily="2" charset="-78"/>
              </a:rPr>
              <a:t>https://www.iedunote.com</a:t>
            </a:r>
            <a:endParaRPr lang="ar-JO" sz="1200"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87B56064-9698-A79D-0409-8CC1A2C6D57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pic>
        <p:nvPicPr>
          <p:cNvPr id="1026" name="Picture 2">
            <a:extLst>
              <a:ext uri="{FF2B5EF4-FFF2-40B4-BE49-F238E27FC236}">
                <a16:creationId xmlns:a16="http://schemas.microsoft.com/office/drawing/2014/main" id="{B4F8FA5D-7D5E-2C4F-E5CF-66591251B54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329" y="1199558"/>
            <a:ext cx="4380147" cy="281756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82646611-B23D-1485-C1A2-493D855B6C5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6880" y="4025745"/>
            <a:ext cx="4459814" cy="26793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8108758"/>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335" y="1081845"/>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863589" y="162469"/>
            <a:ext cx="7780142" cy="430887"/>
          </a:xfrm>
          <a:prstGeom prst="rect">
            <a:avLst/>
          </a:prstGeom>
          <a:noFill/>
        </p:spPr>
        <p:txBody>
          <a:bodyPr wrap="square" rtlCol="0">
            <a:spAutoFit/>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kumimoji="0" lang="ar-JO" sz="2200" b="1" i="0" u="none" strike="noStrike" kern="1200" cap="none" spc="0" normalizeH="0" baseline="0" noProof="0" dirty="0">
                <a:ln>
                  <a:noFill/>
                </a:ln>
                <a:effectLst/>
                <a:uLnTx/>
                <a:uFillTx/>
                <a:latin typeface="Alexandria" pitchFamily="2" charset="-78"/>
                <a:ea typeface="+mn-ea"/>
                <a:cs typeface="Alexandria" pitchFamily="2" charset="-78"/>
              </a:rPr>
              <a:t>الاستراتيجية التنافسية</a:t>
            </a:r>
            <a:r>
              <a:rPr kumimoji="0" lang="en-GB" sz="2200" b="1" i="0" u="none" strike="noStrike" kern="1200" cap="none" spc="0" normalizeH="0" baseline="0" noProof="0" dirty="0">
                <a:ln>
                  <a:noFill/>
                </a:ln>
                <a:effectLst/>
                <a:uLnTx/>
                <a:uFillTx/>
                <a:latin typeface="Alexandria" pitchFamily="2" charset="-78"/>
                <a:ea typeface="+mn-ea"/>
                <a:cs typeface="Alexandria" pitchFamily="2" charset="-78"/>
              </a:rPr>
              <a:t>Porter’s Generic Strategies </a:t>
            </a:r>
            <a:endParaRPr kumimoji="0" lang="en-US" sz="2200" b="1" i="0" u="none" strike="noStrike" kern="1200" cap="none" spc="0" normalizeH="0" baseline="0" noProof="0" dirty="0">
              <a:ln>
                <a:noFill/>
              </a:ln>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2" y="167343"/>
            <a:ext cx="94247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6</a:t>
            </a:r>
          </a:p>
        </p:txBody>
      </p:sp>
      <p:sp>
        <p:nvSpPr>
          <p:cNvPr id="7" name="TextBox 6">
            <a:extLst>
              <a:ext uri="{FF2B5EF4-FFF2-40B4-BE49-F238E27FC236}">
                <a16:creationId xmlns:a16="http://schemas.microsoft.com/office/drawing/2014/main" id="{77FD8E29-AAC6-3D91-0111-EB03B72029B5}"/>
              </a:ext>
            </a:extLst>
          </p:cNvPr>
          <p:cNvSpPr txBox="1"/>
          <p:nvPr/>
        </p:nvSpPr>
        <p:spPr>
          <a:xfrm>
            <a:off x="1365937" y="654817"/>
            <a:ext cx="7166263" cy="400110"/>
          </a:xfrm>
          <a:prstGeom prst="rect">
            <a:avLst/>
          </a:prstGeom>
          <a:noFill/>
        </p:spPr>
        <p:txBody>
          <a:bodyPr wrap="square">
            <a:spAutoFit/>
          </a:bodyPr>
          <a:lstStyle/>
          <a:p>
            <a:pPr algn="r" rtl="1"/>
            <a:r>
              <a:rPr lang="ar-JO" sz="2000" b="1" i="0" dirty="0">
                <a:solidFill>
                  <a:srgbClr val="00B0F0"/>
                </a:solidFill>
                <a:effectLst/>
                <a:latin typeface="tahoma" panose="020B0604030504040204" pitchFamily="34" charset="0"/>
                <a:cs typeface="Alexandria" pitchFamily="2" charset="-78"/>
              </a:rPr>
              <a:t>الاستراتيجيات العامة الأربعة لمايكل </a:t>
            </a:r>
            <a:r>
              <a:rPr lang="ar-JO" sz="2000" b="1" i="0" dirty="0" err="1">
                <a:solidFill>
                  <a:srgbClr val="00B0F0"/>
                </a:solidFill>
                <a:effectLst/>
                <a:latin typeface="tahoma" panose="020B0604030504040204" pitchFamily="34" charset="0"/>
                <a:cs typeface="Alexandria" pitchFamily="2" charset="-78"/>
              </a:rPr>
              <a:t>بورتر</a:t>
            </a:r>
            <a:endParaRPr lang="ar-JO" sz="2000" b="1" i="0" dirty="0">
              <a:solidFill>
                <a:srgbClr val="00B0F0"/>
              </a:solidFill>
              <a:effectLst/>
              <a:latin typeface="tahoma" panose="020B0604030504040204" pitchFamily="34" charset="0"/>
              <a:cs typeface="Alexandria" pitchFamily="2" charset="-78"/>
            </a:endParaRPr>
          </a:p>
        </p:txBody>
      </p:sp>
      <p:pic>
        <p:nvPicPr>
          <p:cNvPr id="4" name="Graphic 21">
            <a:extLst>
              <a:ext uri="{FF2B5EF4-FFF2-40B4-BE49-F238E27FC236}">
                <a16:creationId xmlns:a16="http://schemas.microsoft.com/office/drawing/2014/main" id="{87B56064-9698-A79D-0409-8CC1A2C6D57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graphicFrame>
        <p:nvGraphicFramePr>
          <p:cNvPr id="2" name="Table 1">
            <a:extLst>
              <a:ext uri="{FF2B5EF4-FFF2-40B4-BE49-F238E27FC236}">
                <a16:creationId xmlns:a16="http://schemas.microsoft.com/office/drawing/2014/main" id="{916E8453-22DB-C316-3047-5B0240B076D4}"/>
              </a:ext>
            </a:extLst>
          </p:cNvPr>
          <p:cNvGraphicFramePr>
            <a:graphicFrameLocks noGrp="1"/>
          </p:cNvGraphicFramePr>
          <p:nvPr>
            <p:extLst>
              <p:ext uri="{D42A27DB-BD31-4B8C-83A1-F6EECF244321}">
                <p14:modId xmlns:p14="http://schemas.microsoft.com/office/powerpoint/2010/main" val="541732787"/>
              </p:ext>
            </p:extLst>
          </p:nvPr>
        </p:nvGraphicFramePr>
        <p:xfrm>
          <a:off x="245003" y="1224204"/>
          <a:ext cx="11521477" cy="5333369"/>
        </p:xfrm>
        <a:graphic>
          <a:graphicData uri="http://schemas.openxmlformats.org/drawingml/2006/table">
            <a:tbl>
              <a:tblPr rtl="1" firstRow="1" firstCol="1" bandRow="1"/>
              <a:tblGrid>
                <a:gridCol w="2552080">
                  <a:extLst>
                    <a:ext uri="{9D8B030D-6E8A-4147-A177-3AD203B41FA5}">
                      <a16:colId xmlns:a16="http://schemas.microsoft.com/office/drawing/2014/main" val="1087772388"/>
                    </a:ext>
                  </a:extLst>
                </a:gridCol>
                <a:gridCol w="5128905">
                  <a:extLst>
                    <a:ext uri="{9D8B030D-6E8A-4147-A177-3AD203B41FA5}">
                      <a16:colId xmlns:a16="http://schemas.microsoft.com/office/drawing/2014/main" val="1287333650"/>
                    </a:ext>
                  </a:extLst>
                </a:gridCol>
                <a:gridCol w="3840492">
                  <a:extLst>
                    <a:ext uri="{9D8B030D-6E8A-4147-A177-3AD203B41FA5}">
                      <a16:colId xmlns:a16="http://schemas.microsoft.com/office/drawing/2014/main" val="1099429880"/>
                    </a:ext>
                  </a:extLst>
                </a:gridCol>
              </a:tblGrid>
              <a:tr h="491195">
                <a:tc>
                  <a:txBody>
                    <a:bodyPr/>
                    <a:lstStyle/>
                    <a:p>
                      <a:pPr marL="0" marR="0" algn="r" rtl="1">
                        <a:lnSpc>
                          <a:spcPct val="107000"/>
                        </a:lnSpc>
                        <a:spcBef>
                          <a:spcPts val="0"/>
                        </a:spcBef>
                        <a:spcAft>
                          <a:spcPts val="800"/>
                        </a:spcAft>
                        <a:tabLst>
                          <a:tab pos="5394325" algn="l"/>
                        </a:tabLst>
                      </a:pPr>
                      <a:r>
                        <a:rPr lang="ar-SA" sz="1600" b="1" kern="100" dirty="0">
                          <a:effectLst/>
                          <a:latin typeface="Calibri" panose="020F0502020204030204" pitchFamily="34" charset="0"/>
                          <a:ea typeface="Calibri" panose="020F0502020204030204" pitchFamily="34" charset="0"/>
                          <a:cs typeface="Alexandria" pitchFamily="2" charset="-78"/>
                        </a:rPr>
                        <a:t>الإستراتيجية</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91585" marR="91585" marT="103033" marB="103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ctr" rtl="1">
                        <a:lnSpc>
                          <a:spcPct val="107000"/>
                        </a:lnSpc>
                        <a:spcBef>
                          <a:spcPts val="0"/>
                        </a:spcBef>
                        <a:spcAft>
                          <a:spcPts val="800"/>
                        </a:spcAft>
                        <a:tabLst>
                          <a:tab pos="5394325" algn="l"/>
                        </a:tabLst>
                      </a:pPr>
                      <a:r>
                        <a:rPr lang="ar-SA" sz="1600" b="1" kern="100" dirty="0">
                          <a:effectLst/>
                          <a:latin typeface="Calibri" panose="020F0502020204030204" pitchFamily="34" charset="0"/>
                          <a:ea typeface="Calibri" panose="020F0502020204030204" pitchFamily="34" charset="0"/>
                          <a:cs typeface="Alexandria" pitchFamily="2" charset="-78"/>
                        </a:rPr>
                        <a:t>الوصف</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91585" marR="91585" marT="103033" marB="103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marL="0" marR="0" algn="ctr" rtl="1">
                        <a:lnSpc>
                          <a:spcPct val="107000"/>
                        </a:lnSpc>
                        <a:spcBef>
                          <a:spcPts val="0"/>
                        </a:spcBef>
                        <a:spcAft>
                          <a:spcPts val="800"/>
                        </a:spcAft>
                        <a:tabLst>
                          <a:tab pos="5394325" algn="l"/>
                        </a:tabLst>
                      </a:pPr>
                      <a:r>
                        <a:rPr lang="ar-SA" sz="1600" b="1" kern="100" dirty="0">
                          <a:effectLst/>
                          <a:latin typeface="Alexandria" pitchFamily="2" charset="-78"/>
                          <a:ea typeface="Calibri" panose="020F0502020204030204" pitchFamily="34" charset="0"/>
                          <a:cs typeface="Alexandria" pitchFamily="2" charset="-78"/>
                        </a:rPr>
                        <a:t>مثال</a:t>
                      </a:r>
                      <a:endParaRPr lang="en-US" sz="1600" kern="100" dirty="0">
                        <a:effectLst/>
                        <a:latin typeface="Alexandria" pitchFamily="2" charset="-78"/>
                        <a:ea typeface="Calibri" panose="020F0502020204030204" pitchFamily="34" charset="0"/>
                        <a:cs typeface="Alexandria" pitchFamily="2" charset="-78"/>
                      </a:endParaRPr>
                    </a:p>
                  </a:txBody>
                  <a:tcPr marL="91585" marR="91585" marT="103033" marB="10303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815780130"/>
                  </a:ext>
                </a:extLst>
              </a:tr>
              <a:tr h="994046">
                <a:tc>
                  <a:txBody>
                    <a:bodyPr/>
                    <a:lstStyle/>
                    <a:p>
                      <a:pPr marL="0" marR="0" algn="r" rtl="1">
                        <a:lnSpc>
                          <a:spcPct val="107000"/>
                        </a:lnSpc>
                        <a:spcBef>
                          <a:spcPts val="0"/>
                        </a:spcBef>
                        <a:spcAft>
                          <a:spcPts val="800"/>
                        </a:spcAft>
                        <a:tabLst>
                          <a:tab pos="5394325" algn="l"/>
                        </a:tabLst>
                      </a:pPr>
                      <a:r>
                        <a:rPr lang="ar-SA" sz="1400" b="1" kern="100">
                          <a:effectLst/>
                          <a:latin typeface="Calibri" panose="020F0502020204030204" pitchFamily="34" charset="0"/>
                          <a:ea typeface="Calibri" panose="020F0502020204030204" pitchFamily="34" charset="0"/>
                          <a:cs typeface="Alexandria" pitchFamily="2" charset="-78"/>
                        </a:rPr>
                        <a:t>استراتيجية أقل سعر في السوق</a:t>
                      </a:r>
                      <a:endParaRPr lang="en-US" sz="1400" kern="100">
                        <a:effectLst/>
                        <a:latin typeface="Calibri" panose="020F0502020204030204" pitchFamily="34" charset="0"/>
                        <a:ea typeface="Calibri" panose="020F0502020204030204" pitchFamily="34" charset="0"/>
                        <a:cs typeface="Arial" panose="020B0604020202020204" pitchFamily="34" charset="0"/>
                      </a:endParaRPr>
                    </a:p>
                  </a:txBody>
                  <a:tcPr marL="91585" marR="91585" marT="91585" marB="9158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r" rtl="1">
                        <a:lnSpc>
                          <a:spcPct val="107000"/>
                        </a:lnSpc>
                        <a:spcBef>
                          <a:spcPts val="0"/>
                        </a:spcBef>
                        <a:spcAft>
                          <a:spcPts val="800"/>
                        </a:spcAft>
                        <a:tabLst>
                          <a:tab pos="5394325" algn="l"/>
                        </a:tabLst>
                      </a:pPr>
                      <a:r>
                        <a:rPr lang="ar-SA" sz="1400" b="1" kern="100" dirty="0">
                          <a:effectLst/>
                          <a:latin typeface="Calibri" panose="020F0502020204030204" pitchFamily="34" charset="0"/>
                          <a:ea typeface="Calibri" panose="020F0502020204030204" pitchFamily="34" charset="0"/>
                          <a:cs typeface="Alexandria" pitchFamily="2" charset="-78"/>
                        </a:rPr>
                        <a:t>إنتاج منتج معقول بأقل تكلفة في السوق</a:t>
                      </a:r>
                      <a:r>
                        <a:rPr lang="ar-SA" sz="1400" kern="100" dirty="0">
                          <a:effectLst/>
                          <a:latin typeface="Calibri" panose="020F0502020204030204" pitchFamily="34" charset="0"/>
                          <a:ea typeface="Calibri" panose="020F0502020204030204" pitchFamily="34" charset="0"/>
                          <a:cs typeface="Alexandria" pitchFamily="2" charset="-78"/>
                        </a:rPr>
                        <a:t>، وتقليل تكلفة الإنتاج من خلال الصناعة في مناطق رخيصة مثل دول شرق آسيا</a:t>
                      </a:r>
                      <a:r>
                        <a:rPr lang="en-US" sz="1400" kern="100" dirty="0">
                          <a:effectLst/>
                          <a:latin typeface="Alexandria" pitchFamily="2" charset="-78"/>
                          <a:ea typeface="Calibri" panose="020F0502020204030204" pitchFamily="34" charset="0"/>
                          <a:cs typeface="Arial" panose="020B0604020202020204" pitchFamily="34" charset="0"/>
                        </a:rPr>
                        <a:t>.</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txBody>
                  <a:tcPr marL="91585" marR="91585" marT="91585" marB="9158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marL="0" marR="0" algn="r" rtl="1">
                        <a:lnSpc>
                          <a:spcPct val="107000"/>
                        </a:lnSpc>
                        <a:spcBef>
                          <a:spcPts val="0"/>
                        </a:spcBef>
                        <a:spcAft>
                          <a:spcPts val="800"/>
                        </a:spcAft>
                        <a:tabLst>
                          <a:tab pos="5394325" algn="l"/>
                        </a:tabLst>
                      </a:pPr>
                      <a:r>
                        <a:rPr lang="ar-SA" sz="1400" b="1" kern="100">
                          <a:effectLst/>
                          <a:latin typeface="Alexandria" pitchFamily="2" charset="-78"/>
                          <a:ea typeface="Calibri" panose="020F0502020204030204" pitchFamily="34" charset="0"/>
                          <a:cs typeface="Alexandria" pitchFamily="2" charset="-78"/>
                        </a:rPr>
                        <a:t>وول مارت</a:t>
                      </a:r>
                      <a:r>
                        <a:rPr lang="en-US" sz="1400" b="1" kern="100">
                          <a:effectLst/>
                          <a:latin typeface="Alexandria" pitchFamily="2" charset="-78"/>
                          <a:ea typeface="Calibri" panose="020F0502020204030204" pitchFamily="34" charset="0"/>
                          <a:cs typeface="Alexandria" pitchFamily="2" charset="-78"/>
                        </a:rPr>
                        <a:t> (Walmart)</a:t>
                      </a:r>
                      <a:r>
                        <a:rPr lang="en-US" sz="1400" kern="100">
                          <a:effectLst/>
                          <a:latin typeface="Alexandria" pitchFamily="2" charset="-78"/>
                          <a:ea typeface="Calibri" panose="020F0502020204030204" pitchFamily="34" charset="0"/>
                          <a:cs typeface="Alexandria" pitchFamily="2" charset="-78"/>
                        </a:rPr>
                        <a:t>: </a:t>
                      </a:r>
                      <a:r>
                        <a:rPr lang="ar-SA" sz="1400" kern="100">
                          <a:effectLst/>
                          <a:latin typeface="Alexandria" pitchFamily="2" charset="-78"/>
                          <a:ea typeface="Calibri" panose="020F0502020204030204" pitchFamily="34" charset="0"/>
                          <a:cs typeface="Alexandria" pitchFamily="2" charset="-78"/>
                        </a:rPr>
                        <a:t>تقدم منتجات بأسعار منخفضة من خلال تقليل تكاليف التشغيل والإنتاج</a:t>
                      </a:r>
                      <a:r>
                        <a:rPr lang="en-US" sz="1400" kern="100">
                          <a:effectLst/>
                          <a:latin typeface="Alexandria" pitchFamily="2" charset="-78"/>
                          <a:ea typeface="Calibri" panose="020F0502020204030204" pitchFamily="34" charset="0"/>
                          <a:cs typeface="Alexandria" pitchFamily="2" charset="-78"/>
                        </a:rPr>
                        <a:t>.</a:t>
                      </a:r>
                    </a:p>
                  </a:txBody>
                  <a:tcPr marL="91585" marR="91585" marT="91585" marB="9158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213226653"/>
                  </a:ext>
                </a:extLst>
              </a:tr>
              <a:tr h="1294691">
                <a:tc>
                  <a:txBody>
                    <a:bodyPr/>
                    <a:lstStyle/>
                    <a:p>
                      <a:pPr marL="0" marR="0" algn="r" rtl="1">
                        <a:lnSpc>
                          <a:spcPct val="107000"/>
                        </a:lnSpc>
                        <a:spcBef>
                          <a:spcPts val="0"/>
                        </a:spcBef>
                        <a:spcAft>
                          <a:spcPts val="800"/>
                        </a:spcAft>
                        <a:tabLst>
                          <a:tab pos="5394325" algn="l"/>
                        </a:tabLst>
                      </a:pPr>
                      <a:r>
                        <a:rPr lang="ar-SA" sz="1400" b="1" kern="100" dirty="0">
                          <a:effectLst/>
                          <a:latin typeface="Calibri" panose="020F0502020204030204" pitchFamily="34" charset="0"/>
                          <a:ea typeface="Calibri" panose="020F0502020204030204" pitchFamily="34" charset="0"/>
                          <a:cs typeface="Alexandria" pitchFamily="2" charset="-78"/>
                        </a:rPr>
                        <a:t>استراتيجية الاختلاف</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txBody>
                  <a:tcPr marL="91585" marR="91585" marT="91585" marB="9158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r" rtl="1">
                        <a:lnSpc>
                          <a:spcPct val="107000"/>
                        </a:lnSpc>
                        <a:spcBef>
                          <a:spcPts val="0"/>
                        </a:spcBef>
                        <a:spcAft>
                          <a:spcPts val="800"/>
                        </a:spcAft>
                        <a:tabLst>
                          <a:tab pos="5394325" algn="l"/>
                        </a:tabLst>
                      </a:pPr>
                      <a:r>
                        <a:rPr lang="ar-SA" sz="1400" b="1" kern="100" dirty="0">
                          <a:effectLst/>
                          <a:latin typeface="Calibri" panose="020F0502020204030204" pitchFamily="34" charset="0"/>
                          <a:ea typeface="Calibri" panose="020F0502020204030204" pitchFamily="34" charset="0"/>
                          <a:cs typeface="Alexandria" pitchFamily="2" charset="-78"/>
                        </a:rPr>
                        <a:t>تقديم شيء مختلف </a:t>
                      </a:r>
                      <a:r>
                        <a:rPr lang="ar-SA" sz="1400" kern="100" dirty="0">
                          <a:effectLst/>
                          <a:latin typeface="Calibri" panose="020F0502020204030204" pitchFamily="34" charset="0"/>
                          <a:ea typeface="Calibri" panose="020F0502020204030204" pitchFamily="34" charset="0"/>
                          <a:cs typeface="Alexandria" pitchFamily="2" charset="-78"/>
                        </a:rPr>
                        <a:t>من خلال فهم احتياجات العملاء، مثل الشحن السريع، جودة المنتج العالية، أو الإعلانات المبتكرة. يمكن تسعير المنتجات بأسعار مرتفعة لتحقيق أرباح عالية</a:t>
                      </a:r>
                      <a:r>
                        <a:rPr lang="en-US" sz="1400" kern="100" dirty="0">
                          <a:effectLst/>
                          <a:latin typeface="Alexandria" pitchFamily="2" charset="-78"/>
                          <a:ea typeface="Calibri" panose="020F0502020204030204" pitchFamily="34" charset="0"/>
                          <a:cs typeface="Arial" panose="020B0604020202020204" pitchFamily="34" charset="0"/>
                        </a:rPr>
                        <a:t>.</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txBody>
                  <a:tcPr marL="91585" marR="91585" marT="91585" marB="9158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marL="0" marR="0" algn="r" rtl="1">
                        <a:lnSpc>
                          <a:spcPct val="107000"/>
                        </a:lnSpc>
                        <a:spcBef>
                          <a:spcPts val="0"/>
                        </a:spcBef>
                        <a:spcAft>
                          <a:spcPts val="800"/>
                        </a:spcAft>
                        <a:tabLst>
                          <a:tab pos="5394325" algn="l"/>
                        </a:tabLst>
                      </a:pPr>
                      <a:r>
                        <a:rPr lang="ar-SA" sz="1400" b="1" kern="100" dirty="0">
                          <a:effectLst/>
                          <a:latin typeface="Alexandria" pitchFamily="2" charset="-78"/>
                          <a:ea typeface="Calibri" panose="020F0502020204030204" pitchFamily="34" charset="0"/>
                          <a:cs typeface="Alexandria" pitchFamily="2" charset="-78"/>
                        </a:rPr>
                        <a:t>آبل</a:t>
                      </a:r>
                      <a:r>
                        <a:rPr lang="en-US" sz="1400" b="1" kern="100" dirty="0">
                          <a:effectLst/>
                          <a:latin typeface="Alexandria" pitchFamily="2" charset="-78"/>
                          <a:ea typeface="Calibri" panose="020F0502020204030204" pitchFamily="34" charset="0"/>
                          <a:cs typeface="Alexandria" pitchFamily="2" charset="-78"/>
                        </a:rPr>
                        <a:t> (Apple)</a:t>
                      </a:r>
                      <a:r>
                        <a:rPr lang="en-US" sz="1400" kern="100" dirty="0">
                          <a:effectLst/>
                          <a:latin typeface="Alexandria" pitchFamily="2" charset="-78"/>
                          <a:ea typeface="Calibri" panose="020F0502020204030204" pitchFamily="34" charset="0"/>
                          <a:cs typeface="Alexandria" pitchFamily="2" charset="-78"/>
                        </a:rPr>
                        <a:t>: </a:t>
                      </a:r>
                      <a:r>
                        <a:rPr lang="ar-SA" sz="1400" kern="100" dirty="0">
                          <a:effectLst/>
                          <a:latin typeface="Alexandria" pitchFamily="2" charset="-78"/>
                          <a:ea typeface="Calibri" panose="020F0502020204030204" pitchFamily="34" charset="0"/>
                          <a:cs typeface="Alexandria" pitchFamily="2" charset="-78"/>
                        </a:rPr>
                        <a:t>تقدم منتجات مبتكرة بجودة عالية وتصميم فريد، مما يسمح لها بتسعير منتجاتها بأسعار مرتفعة</a:t>
                      </a:r>
                      <a:r>
                        <a:rPr lang="en-US" sz="1400" kern="100" dirty="0">
                          <a:effectLst/>
                          <a:latin typeface="Alexandria" pitchFamily="2" charset="-78"/>
                          <a:ea typeface="Calibri" panose="020F0502020204030204" pitchFamily="34" charset="0"/>
                          <a:cs typeface="Alexandria" pitchFamily="2" charset="-78"/>
                        </a:rPr>
                        <a:t>.</a:t>
                      </a:r>
                    </a:p>
                  </a:txBody>
                  <a:tcPr marL="91585" marR="91585" marT="91585" marB="9158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425167375"/>
                  </a:ext>
                </a:extLst>
              </a:tr>
              <a:tr h="1294691">
                <a:tc>
                  <a:txBody>
                    <a:bodyPr/>
                    <a:lstStyle/>
                    <a:p>
                      <a:pPr marL="0" marR="0" algn="r" rtl="1">
                        <a:lnSpc>
                          <a:spcPct val="107000"/>
                        </a:lnSpc>
                        <a:spcBef>
                          <a:spcPts val="0"/>
                        </a:spcBef>
                        <a:spcAft>
                          <a:spcPts val="800"/>
                        </a:spcAft>
                        <a:tabLst>
                          <a:tab pos="5394325" algn="l"/>
                        </a:tabLst>
                      </a:pPr>
                      <a:r>
                        <a:rPr lang="ar-SA" sz="1400" b="1" kern="100" dirty="0">
                          <a:effectLst/>
                          <a:latin typeface="Calibri" panose="020F0502020204030204" pitchFamily="34" charset="0"/>
                          <a:ea typeface="Calibri" panose="020F0502020204030204" pitchFamily="34" charset="0"/>
                          <a:cs typeface="Alexandria" pitchFamily="2" charset="-78"/>
                        </a:rPr>
                        <a:t>استراتيجية التخصيص</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txBody>
                  <a:tcPr marL="91585" marR="91585" marT="91585" marB="9158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r" rtl="1">
                        <a:lnSpc>
                          <a:spcPct val="107000"/>
                        </a:lnSpc>
                        <a:spcBef>
                          <a:spcPts val="0"/>
                        </a:spcBef>
                        <a:spcAft>
                          <a:spcPts val="800"/>
                        </a:spcAft>
                        <a:tabLst>
                          <a:tab pos="5394325" algn="l"/>
                        </a:tabLst>
                      </a:pPr>
                      <a:r>
                        <a:rPr lang="ar-SA" sz="1400" b="1" kern="100" dirty="0">
                          <a:effectLst/>
                          <a:latin typeface="Calibri" panose="020F0502020204030204" pitchFamily="34" charset="0"/>
                          <a:ea typeface="Calibri" panose="020F0502020204030204" pitchFamily="34" charset="0"/>
                          <a:cs typeface="Alexandria" pitchFamily="2" charset="-78"/>
                        </a:rPr>
                        <a:t>فهم وخدمة السوق المستهدف </a:t>
                      </a:r>
                      <a:r>
                        <a:rPr lang="ar-AE" sz="1400" kern="100" dirty="0">
                          <a:effectLst/>
                          <a:latin typeface="Calibri" panose="020F0502020204030204" pitchFamily="34" charset="0"/>
                          <a:ea typeface="Calibri" panose="020F0502020204030204" pitchFamily="34" charset="0"/>
                          <a:cs typeface="Alexandria" pitchFamily="2" charset="-78"/>
                        </a:rPr>
                        <a:t>التركيز على </a:t>
                      </a:r>
                      <a:r>
                        <a:rPr lang="ar-SA" sz="1400" kern="100" dirty="0">
                          <a:effectLst/>
                          <a:latin typeface="Calibri" panose="020F0502020204030204" pitchFamily="34" charset="0"/>
                          <a:ea typeface="Calibri" panose="020F0502020204030204" pitchFamily="34" charset="0"/>
                          <a:cs typeface="Alexandria" pitchFamily="2" charset="-78"/>
                        </a:rPr>
                        <a:t>الاختلاف</a:t>
                      </a:r>
                      <a:r>
                        <a:rPr lang="ar-AE" sz="1400" kern="100" dirty="0">
                          <a:effectLst/>
                          <a:latin typeface="Calibri" panose="020F0502020204030204" pitchFamily="34" charset="0"/>
                          <a:ea typeface="Calibri" panose="020F0502020204030204" pitchFamily="34" charset="0"/>
                          <a:cs typeface="Alexandria" pitchFamily="2" charset="-78"/>
                        </a:rPr>
                        <a:t> والتميز </a:t>
                      </a:r>
                      <a:r>
                        <a:rPr lang="ar-SA" sz="1400" kern="100" dirty="0">
                          <a:effectLst/>
                          <a:latin typeface="Calibri" panose="020F0502020204030204" pitchFamily="34" charset="0"/>
                          <a:ea typeface="Calibri" panose="020F0502020204030204" pitchFamily="34" charset="0"/>
                          <a:cs typeface="Alexandria" pitchFamily="2" charset="-78"/>
                        </a:rPr>
                        <a:t> للوصول إلى الميزة التنافسية.</a:t>
                      </a:r>
                      <a:r>
                        <a:rPr lang="en-US" sz="1400" kern="100" dirty="0">
                          <a:effectLst/>
                          <a:latin typeface="Alexandria" pitchFamily="2" charset="-78"/>
                          <a:ea typeface="Calibri" panose="020F0502020204030204" pitchFamily="34" charset="0"/>
                          <a:cs typeface="Arial" panose="020B0604020202020204" pitchFamily="34" charset="0"/>
                        </a:rPr>
                        <a:t>.</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txBody>
                  <a:tcPr marL="91585" marR="91585" marT="91585" marB="9158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marL="0" marR="0" algn="r" rtl="1">
                        <a:lnSpc>
                          <a:spcPct val="107000"/>
                        </a:lnSpc>
                        <a:spcBef>
                          <a:spcPts val="0"/>
                        </a:spcBef>
                        <a:spcAft>
                          <a:spcPts val="800"/>
                        </a:spcAft>
                        <a:tabLst>
                          <a:tab pos="5394325" algn="l"/>
                        </a:tabLst>
                      </a:pPr>
                      <a:r>
                        <a:rPr lang="ar-SA" sz="1400" b="1" kern="100">
                          <a:effectLst/>
                          <a:latin typeface="Alexandria" pitchFamily="2" charset="-78"/>
                          <a:ea typeface="Calibri" panose="020F0502020204030204" pitchFamily="34" charset="0"/>
                          <a:cs typeface="Alexandria" pitchFamily="2" charset="-78"/>
                        </a:rPr>
                        <a:t>إيكيا</a:t>
                      </a:r>
                      <a:r>
                        <a:rPr lang="en-US" sz="1400" b="1" kern="100">
                          <a:effectLst/>
                          <a:latin typeface="Alexandria" pitchFamily="2" charset="-78"/>
                          <a:ea typeface="Calibri" panose="020F0502020204030204" pitchFamily="34" charset="0"/>
                          <a:cs typeface="Alexandria" pitchFamily="2" charset="-78"/>
                        </a:rPr>
                        <a:t> (IKEA)</a:t>
                      </a:r>
                      <a:r>
                        <a:rPr lang="en-US" sz="1400" kern="100">
                          <a:effectLst/>
                          <a:latin typeface="Alexandria" pitchFamily="2" charset="-78"/>
                          <a:ea typeface="Calibri" panose="020F0502020204030204" pitchFamily="34" charset="0"/>
                          <a:cs typeface="Alexandria" pitchFamily="2" charset="-78"/>
                        </a:rPr>
                        <a:t>: </a:t>
                      </a:r>
                      <a:r>
                        <a:rPr lang="ar-SA" sz="1400" kern="100">
                          <a:effectLst/>
                          <a:latin typeface="Alexandria" pitchFamily="2" charset="-78"/>
                          <a:ea typeface="Calibri" panose="020F0502020204030204" pitchFamily="34" charset="0"/>
                          <a:cs typeface="Alexandria" pitchFamily="2" charset="-78"/>
                        </a:rPr>
                        <a:t>تستهدف سوق الأثاث المنزلي بأسعار منخفضة مع تقديم تصميمات مبتكرة</a:t>
                      </a:r>
                      <a:r>
                        <a:rPr lang="en-US" sz="1400" kern="100">
                          <a:effectLst/>
                          <a:latin typeface="Alexandria" pitchFamily="2" charset="-78"/>
                          <a:ea typeface="Calibri" panose="020F0502020204030204" pitchFamily="34" charset="0"/>
                          <a:cs typeface="Alexandria" pitchFamily="2" charset="-78"/>
                        </a:rPr>
                        <a:t>.</a:t>
                      </a:r>
                    </a:p>
                  </a:txBody>
                  <a:tcPr marL="91585" marR="91585" marT="91585" marB="9158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229376305"/>
                  </a:ext>
                </a:extLst>
              </a:tr>
              <a:tr h="1258746">
                <a:tc>
                  <a:txBody>
                    <a:bodyPr/>
                    <a:lstStyle/>
                    <a:p>
                      <a:pPr marL="0" marR="0" algn="r" rtl="1">
                        <a:lnSpc>
                          <a:spcPct val="107000"/>
                        </a:lnSpc>
                        <a:spcBef>
                          <a:spcPts val="0"/>
                        </a:spcBef>
                        <a:spcAft>
                          <a:spcPts val="800"/>
                        </a:spcAft>
                        <a:tabLst>
                          <a:tab pos="5394325" algn="l"/>
                        </a:tabLst>
                      </a:pPr>
                      <a:r>
                        <a:rPr lang="ar-SA" sz="1400" b="1" kern="100" dirty="0">
                          <a:effectLst/>
                          <a:latin typeface="Calibri" panose="020F0502020204030204" pitchFamily="34" charset="0"/>
                          <a:ea typeface="Calibri" panose="020F0502020204030204" pitchFamily="34" charset="0"/>
                          <a:cs typeface="Alexandria" pitchFamily="2" charset="-78"/>
                        </a:rPr>
                        <a:t>استراتيجية التركيز على التميز</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txBody>
                  <a:tcPr marL="91585" marR="91585" marT="91585" marB="9158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a:txBody>
                    <a:bodyPr/>
                    <a:lstStyle/>
                    <a:p>
                      <a:pPr marL="0" marR="0" algn="r" rtl="1">
                        <a:lnSpc>
                          <a:spcPct val="107000"/>
                        </a:lnSpc>
                        <a:spcBef>
                          <a:spcPts val="0"/>
                        </a:spcBef>
                        <a:spcAft>
                          <a:spcPts val="800"/>
                        </a:spcAft>
                        <a:tabLst>
                          <a:tab pos="5394325" algn="l"/>
                        </a:tabLst>
                      </a:pPr>
                      <a:r>
                        <a:rPr lang="ar-SA" sz="1400" b="1" kern="100" dirty="0">
                          <a:effectLst/>
                          <a:latin typeface="Calibri" panose="020F0502020204030204" pitchFamily="34" charset="0"/>
                          <a:ea typeface="Calibri" panose="020F0502020204030204" pitchFamily="34" charset="0"/>
                          <a:cs typeface="Alexandria" pitchFamily="2" charset="-78"/>
                        </a:rPr>
                        <a:t>التأكد من الاحتياجات والرغبات المختلفة </a:t>
                      </a:r>
                      <a:r>
                        <a:rPr lang="ar-SA" sz="1400" kern="100" dirty="0">
                          <a:effectLst/>
                          <a:latin typeface="Calibri" panose="020F0502020204030204" pitchFamily="34" charset="0"/>
                          <a:ea typeface="Calibri" panose="020F0502020204030204" pitchFamily="34" charset="0"/>
                          <a:cs typeface="Alexandria" pitchFamily="2" charset="-78"/>
                        </a:rPr>
                        <a:t>لدى جميع العملاء، وضمان أن ما يقدمه المنافسون لا يلبي تلك الاحتياجات بالكامل، مما يساعد في إيجاد الميزة التنافسية</a:t>
                      </a:r>
                      <a:r>
                        <a:rPr lang="en-US" sz="1400" kern="100" dirty="0">
                          <a:effectLst/>
                          <a:latin typeface="Alexandria" pitchFamily="2" charset="-78"/>
                          <a:ea typeface="Calibri" panose="020F0502020204030204" pitchFamily="34" charset="0"/>
                          <a:cs typeface="Arial" panose="020B0604020202020204" pitchFamily="34" charset="0"/>
                        </a:rPr>
                        <a:t>.</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txBody>
                  <a:tcPr marL="91585" marR="91585" marT="91585" marB="9158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0000"/>
                      </a:schemeClr>
                    </a:solidFill>
                  </a:tcPr>
                </a:tc>
                <a:tc>
                  <a:txBody>
                    <a:bodyPr/>
                    <a:lstStyle/>
                    <a:p>
                      <a:pPr marL="0" marR="0" algn="r" rtl="1">
                        <a:lnSpc>
                          <a:spcPct val="107000"/>
                        </a:lnSpc>
                        <a:spcBef>
                          <a:spcPts val="0"/>
                        </a:spcBef>
                        <a:spcAft>
                          <a:spcPts val="800"/>
                        </a:spcAft>
                        <a:tabLst>
                          <a:tab pos="5394325" algn="l"/>
                        </a:tabLst>
                      </a:pPr>
                      <a:r>
                        <a:rPr lang="ar-SA" sz="1400" b="1" kern="100" dirty="0">
                          <a:effectLst/>
                          <a:latin typeface="Alexandria" pitchFamily="2" charset="-78"/>
                          <a:ea typeface="Calibri" panose="020F0502020204030204" pitchFamily="34" charset="0"/>
                          <a:cs typeface="Alexandria" pitchFamily="2" charset="-78"/>
                        </a:rPr>
                        <a:t>رولكس</a:t>
                      </a:r>
                      <a:r>
                        <a:rPr lang="en-US" sz="1400" b="1" kern="100" dirty="0">
                          <a:effectLst/>
                          <a:latin typeface="Alexandria" pitchFamily="2" charset="-78"/>
                          <a:ea typeface="Calibri" panose="020F0502020204030204" pitchFamily="34" charset="0"/>
                          <a:cs typeface="Alexandria" pitchFamily="2" charset="-78"/>
                        </a:rPr>
                        <a:t> (Rolex)</a:t>
                      </a:r>
                      <a:r>
                        <a:rPr lang="en-US" sz="1400" kern="100" dirty="0">
                          <a:effectLst/>
                          <a:latin typeface="Alexandria" pitchFamily="2" charset="-78"/>
                          <a:ea typeface="Calibri" panose="020F0502020204030204" pitchFamily="34" charset="0"/>
                          <a:cs typeface="Alexandria" pitchFamily="2" charset="-78"/>
                        </a:rPr>
                        <a:t>: </a:t>
                      </a:r>
                      <a:r>
                        <a:rPr lang="ar-SA" sz="1400" kern="100" dirty="0">
                          <a:effectLst/>
                          <a:latin typeface="Alexandria" pitchFamily="2" charset="-78"/>
                          <a:ea typeface="Calibri" panose="020F0502020204030204" pitchFamily="34" charset="0"/>
                          <a:cs typeface="Alexandria" pitchFamily="2" charset="-78"/>
                        </a:rPr>
                        <a:t>تركز على تقديم ساعات فاخرة تلبي احتياجات العملاء الباحثين عن التميز والجودة العالية</a:t>
                      </a:r>
                      <a:r>
                        <a:rPr lang="en-US" sz="1400" kern="100" dirty="0">
                          <a:effectLst/>
                          <a:latin typeface="Alexandria" pitchFamily="2" charset="-78"/>
                          <a:ea typeface="Calibri" panose="020F0502020204030204" pitchFamily="34" charset="0"/>
                          <a:cs typeface="Alexandria" pitchFamily="2" charset="-78"/>
                        </a:rPr>
                        <a:t>.</a:t>
                      </a:r>
                    </a:p>
                  </a:txBody>
                  <a:tcPr marL="91585" marR="91585" marT="91585" marB="9158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249623393"/>
                  </a:ext>
                </a:extLst>
              </a:tr>
            </a:tbl>
          </a:graphicData>
        </a:graphic>
      </p:graphicFrame>
    </p:spTree>
    <p:extLst>
      <p:ext uri="{BB962C8B-B14F-4D97-AF65-F5344CB8AC3E}">
        <p14:creationId xmlns:p14="http://schemas.microsoft.com/office/powerpoint/2010/main" val="516894258"/>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1039953"/>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261757" y="152799"/>
            <a:ext cx="4903507"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rPr>
              <a:t>معوقات الميزة التنافسية</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2" y="167343"/>
            <a:ext cx="94247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6</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rPr>
              <a:t>www.midocean.ae</a:t>
            </a:r>
          </a:p>
        </p:txBody>
      </p:sp>
      <p:sp>
        <p:nvSpPr>
          <p:cNvPr id="7" name="TextBox 6">
            <a:extLst>
              <a:ext uri="{FF2B5EF4-FFF2-40B4-BE49-F238E27FC236}">
                <a16:creationId xmlns:a16="http://schemas.microsoft.com/office/drawing/2014/main" id="{AC0AEF68-06CE-7152-C6FA-794925452AEA}"/>
              </a:ext>
            </a:extLst>
          </p:cNvPr>
          <p:cNvSpPr txBox="1"/>
          <p:nvPr/>
        </p:nvSpPr>
        <p:spPr>
          <a:xfrm>
            <a:off x="382997" y="1270585"/>
            <a:ext cx="11354539" cy="877163"/>
          </a:xfrm>
          <a:prstGeom prst="rect">
            <a:avLst/>
          </a:prstGeom>
          <a:noFill/>
        </p:spPr>
        <p:txBody>
          <a:bodyPr wrap="square">
            <a:spAutoFit/>
          </a:bodyPr>
          <a:lstStyle/>
          <a:p>
            <a:pPr algn="r"/>
            <a:r>
              <a:rPr lang="ar-JO" sz="1700" b="1" i="0" dirty="0">
                <a:effectLst/>
                <a:latin typeface="tahoma" panose="020B0604030504040204" pitchFamily="34" charset="0"/>
                <a:cs typeface="Alexandria" pitchFamily="2" charset="-78"/>
              </a:rPr>
              <a:t>معوقات الميزة التنافسية : </a:t>
            </a:r>
            <a:r>
              <a:rPr lang="ar-JO" sz="1700" b="0" i="0" dirty="0">
                <a:effectLst/>
                <a:latin typeface="tahoma" panose="020B0604030504040204" pitchFamily="34" charset="0"/>
                <a:cs typeface="Alexandria" pitchFamily="2" charset="-78"/>
              </a:rPr>
              <a:t>إن اكتساب العلامة التجارية للميزة التنافسية ليس بالأمر السهل وهناك عدة عقبات قد تواجه العلامة التجارية وتحد من إمكانيتها لاكتساب موقع تنافسي في السوق, </a:t>
            </a:r>
            <a:r>
              <a:rPr lang="ar-JO" sz="1700" i="0" dirty="0">
                <a:effectLst/>
                <a:latin typeface="tahoma" panose="020B0604030504040204" pitchFamily="34" charset="0"/>
                <a:cs typeface="Alexandria" pitchFamily="2" charset="-78"/>
              </a:rPr>
              <a:t>ومن هذه المعوقات ما تكون داخلية وتواجه المنظمة في بيئتها, ومنها ما هو خارجي ويتعلق بالعقبات التي تنتج عن خارج نطاق بيئة المؤسسة </a:t>
            </a:r>
            <a:r>
              <a:rPr lang="ar-JO" sz="1700" b="1" i="0" dirty="0">
                <a:effectLst/>
                <a:latin typeface="tahoma" panose="020B0604030504040204" pitchFamily="34" charset="0"/>
                <a:cs typeface="Alexandria" pitchFamily="2" charset="-78"/>
              </a:rPr>
              <a:t>, </a:t>
            </a:r>
            <a:endParaRPr lang="ar-JO" sz="1700" b="0" i="0" dirty="0">
              <a:effectLst/>
              <a:latin typeface="NeoSansArabic"/>
              <a:cs typeface="Alexandria" pitchFamily="2" charset="-78"/>
            </a:endParaRPr>
          </a:p>
        </p:txBody>
      </p:sp>
      <p:pic>
        <p:nvPicPr>
          <p:cNvPr id="10" name="Graphic 21">
            <a:extLst>
              <a:ext uri="{FF2B5EF4-FFF2-40B4-BE49-F238E27FC236}">
                <a16:creationId xmlns:a16="http://schemas.microsoft.com/office/drawing/2014/main" id="{6FAF42FF-664F-B707-42ED-27E16B8A5A6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graphicFrame>
        <p:nvGraphicFramePr>
          <p:cNvPr id="11" name="Table 10">
            <a:extLst>
              <a:ext uri="{FF2B5EF4-FFF2-40B4-BE49-F238E27FC236}">
                <a16:creationId xmlns:a16="http://schemas.microsoft.com/office/drawing/2014/main" id="{468A23C9-2D82-8A3D-E10E-CEAB2E780283}"/>
              </a:ext>
            </a:extLst>
          </p:cNvPr>
          <p:cNvGraphicFramePr>
            <a:graphicFrameLocks noGrp="1"/>
          </p:cNvGraphicFramePr>
          <p:nvPr>
            <p:extLst>
              <p:ext uri="{D42A27DB-BD31-4B8C-83A1-F6EECF244321}">
                <p14:modId xmlns:p14="http://schemas.microsoft.com/office/powerpoint/2010/main" val="2040453648"/>
              </p:ext>
            </p:extLst>
          </p:nvPr>
        </p:nvGraphicFramePr>
        <p:xfrm>
          <a:off x="527018" y="2701546"/>
          <a:ext cx="11066496" cy="3502915"/>
        </p:xfrm>
        <a:graphic>
          <a:graphicData uri="http://schemas.openxmlformats.org/drawingml/2006/table">
            <a:tbl>
              <a:tblPr rtl="1" firstRow="1" firstCol="1" bandRow="1">
                <a:tableStyleId>{5FD0F851-EC5A-4D38-B0AD-8093EC10F338}</a:tableStyleId>
              </a:tblPr>
              <a:tblGrid>
                <a:gridCol w="2177728">
                  <a:extLst>
                    <a:ext uri="{9D8B030D-6E8A-4147-A177-3AD203B41FA5}">
                      <a16:colId xmlns:a16="http://schemas.microsoft.com/office/drawing/2014/main" val="3660322104"/>
                    </a:ext>
                  </a:extLst>
                </a:gridCol>
                <a:gridCol w="8888768">
                  <a:extLst>
                    <a:ext uri="{9D8B030D-6E8A-4147-A177-3AD203B41FA5}">
                      <a16:colId xmlns:a16="http://schemas.microsoft.com/office/drawing/2014/main" val="3550997864"/>
                    </a:ext>
                  </a:extLst>
                </a:gridCol>
              </a:tblGrid>
              <a:tr h="0">
                <a:tc>
                  <a:txBody>
                    <a:bodyPr/>
                    <a:lstStyle/>
                    <a:p>
                      <a:pPr marL="0" marR="0" algn="r" rtl="1">
                        <a:lnSpc>
                          <a:spcPct val="107000"/>
                        </a:lnSpc>
                        <a:spcBef>
                          <a:spcPts val="0"/>
                        </a:spcBef>
                        <a:spcAft>
                          <a:spcPts val="800"/>
                        </a:spcAft>
                        <a:tabLst>
                          <a:tab pos="5394325" algn="l"/>
                        </a:tabLst>
                      </a:pPr>
                      <a:r>
                        <a:rPr lang="ar-AE" sz="1600" b="1" kern="100" dirty="0">
                          <a:effectLst/>
                          <a:latin typeface="Alexandria" pitchFamily="2" charset="-78"/>
                          <a:cs typeface="Alexandria" pitchFamily="2" charset="-78"/>
                        </a:rPr>
                        <a:t>النوع</a:t>
                      </a:r>
                      <a:endParaRPr lang="en-US" sz="1100" kern="100" dirty="0">
                        <a:effectLst/>
                        <a:latin typeface="Alexandria" pitchFamily="2" charset="-78"/>
                        <a:ea typeface="Calibri" panose="020F0502020204030204" pitchFamily="34" charset="0"/>
                        <a:cs typeface="Alexandria" pitchFamily="2" charset="-78"/>
                      </a:endParaRPr>
                    </a:p>
                  </a:txBody>
                  <a:tcPr marL="152400" marR="152400" marT="171450" marB="17145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rtl="1">
                        <a:lnSpc>
                          <a:spcPct val="107000"/>
                        </a:lnSpc>
                        <a:spcBef>
                          <a:spcPts val="0"/>
                        </a:spcBef>
                        <a:spcAft>
                          <a:spcPts val="800"/>
                        </a:spcAft>
                        <a:tabLst>
                          <a:tab pos="5394325" algn="l"/>
                        </a:tabLst>
                      </a:pPr>
                      <a:r>
                        <a:rPr lang="ar-SA" sz="1600" b="1" kern="100" dirty="0">
                          <a:effectLst/>
                          <a:latin typeface="Alexandria" pitchFamily="2" charset="-78"/>
                          <a:cs typeface="Alexandria" pitchFamily="2" charset="-78"/>
                        </a:rPr>
                        <a:t>المعوقات</a:t>
                      </a:r>
                      <a:endParaRPr lang="en-US" sz="1100" kern="100" dirty="0">
                        <a:effectLst/>
                        <a:latin typeface="Alexandria" pitchFamily="2" charset="-78"/>
                        <a:ea typeface="Calibri" panose="020F0502020204030204" pitchFamily="34" charset="0"/>
                        <a:cs typeface="Alexandria" pitchFamily="2" charset="-78"/>
                      </a:endParaRPr>
                    </a:p>
                  </a:txBody>
                  <a:tcPr marL="152400" marR="152400" marT="171450" marB="17145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82881078"/>
                  </a:ext>
                </a:extLst>
              </a:tr>
              <a:tr h="0">
                <a:tc>
                  <a:txBody>
                    <a:bodyPr/>
                    <a:lstStyle/>
                    <a:p>
                      <a:pPr marL="0" marR="0" algn="r" rtl="1">
                        <a:lnSpc>
                          <a:spcPct val="107000"/>
                        </a:lnSpc>
                        <a:spcBef>
                          <a:spcPts val="0"/>
                        </a:spcBef>
                        <a:spcAft>
                          <a:spcPts val="800"/>
                        </a:spcAft>
                        <a:tabLst>
                          <a:tab pos="5394325" algn="l"/>
                        </a:tabLst>
                      </a:pPr>
                      <a:r>
                        <a:rPr lang="ar-SA" sz="1600" b="1" kern="100">
                          <a:effectLst/>
                          <a:latin typeface="Alexandria" pitchFamily="2" charset="-78"/>
                          <a:cs typeface="Alexandria" pitchFamily="2" charset="-78"/>
                        </a:rPr>
                        <a:t>معوقات داخلية</a:t>
                      </a:r>
                      <a:endParaRPr lang="en-US" sz="1100" kern="10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85750" marR="0" indent="-285750" algn="r" rtl="1">
                        <a:lnSpc>
                          <a:spcPct val="107000"/>
                        </a:lnSpc>
                        <a:spcBef>
                          <a:spcPts val="0"/>
                        </a:spcBef>
                        <a:spcAft>
                          <a:spcPts val="800"/>
                        </a:spcAft>
                        <a:buFontTx/>
                        <a:buChar char="-"/>
                        <a:tabLst>
                          <a:tab pos="5394325" algn="l"/>
                        </a:tabLst>
                      </a:pPr>
                      <a:r>
                        <a:rPr lang="ar-SA" sz="1600" kern="100" dirty="0">
                          <a:effectLst/>
                          <a:latin typeface="Alexandria" pitchFamily="2" charset="-78"/>
                          <a:cs typeface="Alexandria" pitchFamily="2" charset="-78"/>
                        </a:rPr>
                        <a:t>غياب الشفافية داخل المؤسسة غياب الرقابة وبالتالي وجود الانحرافات داخل المنظمة </a:t>
                      </a:r>
                      <a:endParaRPr lang="ar-AE" sz="1600" kern="100" dirty="0">
                        <a:effectLst/>
                        <a:latin typeface="Alexandria" pitchFamily="2" charset="-78"/>
                        <a:cs typeface="Alexandria" pitchFamily="2" charset="-78"/>
                      </a:endParaRPr>
                    </a:p>
                    <a:p>
                      <a:pPr marL="285750" marR="0" indent="-285750" algn="r" rtl="1">
                        <a:lnSpc>
                          <a:spcPct val="107000"/>
                        </a:lnSpc>
                        <a:spcBef>
                          <a:spcPts val="0"/>
                        </a:spcBef>
                        <a:spcAft>
                          <a:spcPts val="800"/>
                        </a:spcAft>
                        <a:buFontTx/>
                        <a:buChar char="-"/>
                        <a:tabLst>
                          <a:tab pos="5394325" algn="l"/>
                        </a:tabLst>
                      </a:pPr>
                      <a:r>
                        <a:rPr lang="ar-SA" sz="1600" kern="100" dirty="0">
                          <a:effectLst/>
                          <a:latin typeface="Alexandria" pitchFamily="2" charset="-78"/>
                          <a:cs typeface="Alexandria" pitchFamily="2" charset="-78"/>
                        </a:rPr>
                        <a:t>ضعف الهيكل التنظيمي </a:t>
                      </a:r>
                      <a:r>
                        <a:rPr lang="ar-AE" sz="1600" kern="100" dirty="0">
                          <a:effectLst/>
                          <a:latin typeface="Alexandria" pitchFamily="2" charset="-78"/>
                          <a:cs typeface="Alexandria" pitchFamily="2" charset="-78"/>
                        </a:rPr>
                        <a:t>و</a:t>
                      </a:r>
                      <a:r>
                        <a:rPr lang="ar-SA" sz="1600" kern="100" dirty="0">
                          <a:effectLst/>
                          <a:latin typeface="Alexandria" pitchFamily="2" charset="-78"/>
                          <a:cs typeface="Alexandria" pitchFamily="2" charset="-78"/>
                        </a:rPr>
                        <a:t>غياب الإدارة الناجحة</a:t>
                      </a:r>
                      <a:endParaRPr lang="ar-AE" sz="1600" kern="100" dirty="0">
                        <a:effectLst/>
                        <a:latin typeface="Alexandria" pitchFamily="2" charset="-78"/>
                        <a:cs typeface="Alexandria" pitchFamily="2" charset="-78"/>
                      </a:endParaRPr>
                    </a:p>
                    <a:p>
                      <a:pPr marL="285750" marR="0" indent="-285750" algn="r" rtl="1">
                        <a:lnSpc>
                          <a:spcPct val="107000"/>
                        </a:lnSpc>
                        <a:spcBef>
                          <a:spcPts val="0"/>
                        </a:spcBef>
                        <a:spcAft>
                          <a:spcPts val="800"/>
                        </a:spcAft>
                        <a:buFontTx/>
                        <a:buChar char="-"/>
                        <a:tabLst>
                          <a:tab pos="5394325" algn="l"/>
                        </a:tabLst>
                      </a:pPr>
                      <a:r>
                        <a:rPr lang="ar-SA" sz="1600" kern="100" dirty="0">
                          <a:effectLst/>
                          <a:latin typeface="Alexandria" pitchFamily="2" charset="-78"/>
                          <a:cs typeface="Alexandria" pitchFamily="2" charset="-78"/>
                        </a:rPr>
                        <a:t> عدم قدرة المؤسسة على توفير المعلومات التي تساعد في اتخاذ القرارات</a:t>
                      </a:r>
                      <a:endParaRPr lang="ar-AE" sz="1600" kern="100" dirty="0">
                        <a:effectLst/>
                        <a:latin typeface="Alexandria" pitchFamily="2" charset="-78"/>
                        <a:cs typeface="Alexandria" pitchFamily="2" charset="-78"/>
                      </a:endParaRPr>
                    </a:p>
                    <a:p>
                      <a:pPr marL="285750" marR="0" indent="-285750" algn="r" rtl="1">
                        <a:lnSpc>
                          <a:spcPct val="107000"/>
                        </a:lnSpc>
                        <a:spcBef>
                          <a:spcPts val="0"/>
                        </a:spcBef>
                        <a:spcAft>
                          <a:spcPts val="800"/>
                        </a:spcAft>
                        <a:buFontTx/>
                        <a:buChar char="-"/>
                        <a:tabLst>
                          <a:tab pos="5394325" algn="l"/>
                        </a:tabLst>
                      </a:pPr>
                      <a:r>
                        <a:rPr lang="ar-SA" sz="1600" kern="100" dirty="0">
                          <a:effectLst/>
                          <a:latin typeface="Alexandria" pitchFamily="2" charset="-78"/>
                          <a:cs typeface="Alexandria" pitchFamily="2" charset="-78"/>
                        </a:rPr>
                        <a:t> عدم مسايرة المنظمة للتطورات الحديثة في المجال</a:t>
                      </a:r>
                      <a:endParaRPr lang="ar-AE" sz="1600" kern="100" dirty="0">
                        <a:effectLst/>
                        <a:latin typeface="Alexandria" pitchFamily="2" charset="-78"/>
                        <a:cs typeface="Alexandria" pitchFamily="2" charset="-78"/>
                      </a:endParaRPr>
                    </a:p>
                    <a:p>
                      <a:pPr marL="285750" marR="0" indent="-285750" algn="r" rtl="1">
                        <a:lnSpc>
                          <a:spcPct val="107000"/>
                        </a:lnSpc>
                        <a:spcBef>
                          <a:spcPts val="0"/>
                        </a:spcBef>
                        <a:spcAft>
                          <a:spcPts val="800"/>
                        </a:spcAft>
                        <a:buFontTx/>
                        <a:buChar char="-"/>
                        <a:tabLst>
                          <a:tab pos="5394325" algn="l"/>
                        </a:tabLst>
                      </a:pPr>
                      <a:r>
                        <a:rPr lang="ar-SA" sz="1600" kern="100" dirty="0">
                          <a:effectLst/>
                          <a:latin typeface="Alexandria" pitchFamily="2" charset="-78"/>
                          <a:cs typeface="Alexandria" pitchFamily="2" charset="-78"/>
                        </a:rPr>
                        <a:t>عدم الاهتمام بالبحوث والتطوير</a:t>
                      </a:r>
                      <a:endParaRPr lang="en-US" sz="1100" kern="100" dirty="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96005410"/>
                  </a:ext>
                </a:extLst>
              </a:tr>
              <a:tr h="0">
                <a:tc>
                  <a:txBody>
                    <a:bodyPr/>
                    <a:lstStyle/>
                    <a:p>
                      <a:pPr marL="0" marR="0" algn="r" rtl="1">
                        <a:lnSpc>
                          <a:spcPct val="107000"/>
                        </a:lnSpc>
                        <a:spcBef>
                          <a:spcPts val="0"/>
                        </a:spcBef>
                        <a:spcAft>
                          <a:spcPts val="800"/>
                        </a:spcAft>
                        <a:tabLst>
                          <a:tab pos="5394325" algn="l"/>
                        </a:tabLst>
                      </a:pPr>
                      <a:r>
                        <a:rPr lang="ar-SA" sz="1600" b="1" kern="100">
                          <a:effectLst/>
                          <a:latin typeface="Alexandria" pitchFamily="2" charset="-78"/>
                          <a:cs typeface="Alexandria" pitchFamily="2" charset="-78"/>
                        </a:rPr>
                        <a:t>معوقات خارجية</a:t>
                      </a:r>
                      <a:endParaRPr lang="en-US" sz="1100" kern="10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85750" marR="0" indent="-285750" algn="r" rtl="1">
                        <a:lnSpc>
                          <a:spcPct val="107000"/>
                        </a:lnSpc>
                        <a:spcBef>
                          <a:spcPts val="0"/>
                        </a:spcBef>
                        <a:spcAft>
                          <a:spcPts val="800"/>
                        </a:spcAft>
                        <a:buFontTx/>
                        <a:buChar char="-"/>
                        <a:tabLst>
                          <a:tab pos="5394325" algn="l"/>
                        </a:tabLst>
                      </a:pPr>
                      <a:r>
                        <a:rPr lang="ar-SA" sz="1600" kern="100" dirty="0">
                          <a:effectLst/>
                          <a:latin typeface="Alexandria" pitchFamily="2" charset="-78"/>
                          <a:cs typeface="Alexandria" pitchFamily="2" charset="-78"/>
                        </a:rPr>
                        <a:t>وجود منظمات يصعب منافستها</a:t>
                      </a:r>
                      <a:endParaRPr lang="ar-AE" sz="1600" kern="100" dirty="0">
                        <a:effectLst/>
                        <a:latin typeface="Alexandria" pitchFamily="2" charset="-78"/>
                        <a:cs typeface="Alexandria" pitchFamily="2" charset="-78"/>
                      </a:endParaRPr>
                    </a:p>
                    <a:p>
                      <a:pPr marL="285750" marR="0" indent="-285750" algn="r" rtl="1">
                        <a:lnSpc>
                          <a:spcPct val="107000"/>
                        </a:lnSpc>
                        <a:spcBef>
                          <a:spcPts val="0"/>
                        </a:spcBef>
                        <a:spcAft>
                          <a:spcPts val="800"/>
                        </a:spcAft>
                        <a:buFontTx/>
                        <a:buChar char="-"/>
                        <a:tabLst>
                          <a:tab pos="5394325" algn="l"/>
                        </a:tabLst>
                      </a:pPr>
                      <a:r>
                        <a:rPr lang="ar-SA" sz="1600" kern="100" dirty="0">
                          <a:effectLst/>
                          <a:latin typeface="Alexandria" pitchFamily="2" charset="-78"/>
                          <a:cs typeface="Alexandria" pitchFamily="2" charset="-78"/>
                        </a:rPr>
                        <a:t> المواصفات الدولية العالية للجودة</a:t>
                      </a:r>
                      <a:endParaRPr lang="en-US" sz="1100" kern="100" dirty="0">
                        <a:effectLst/>
                        <a:latin typeface="Alexandria" pitchFamily="2" charset="-78"/>
                        <a:ea typeface="Calibri" panose="020F0502020204030204" pitchFamily="34" charset="0"/>
                        <a:cs typeface="Alexandria" pitchFamily="2" charset="-78"/>
                      </a:endParaRPr>
                    </a:p>
                  </a:txBody>
                  <a:tcPr marL="152400" marR="152400" marT="152400" marB="152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13322201"/>
                  </a:ext>
                </a:extLst>
              </a:tr>
            </a:tbl>
          </a:graphicData>
        </a:graphic>
      </p:graphicFrame>
    </p:spTree>
    <p:extLst>
      <p:ext uri="{BB962C8B-B14F-4D97-AF65-F5344CB8AC3E}">
        <p14:creationId xmlns:p14="http://schemas.microsoft.com/office/powerpoint/2010/main" val="1673201092"/>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9277" y="1331649"/>
            <a:ext cx="11793445" cy="52378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1040478"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2" y="167343"/>
            <a:ext cx="104047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6</a:t>
            </a:r>
          </a:p>
        </p:txBody>
      </p:sp>
      <p:sp>
        <p:nvSpPr>
          <p:cNvPr id="3" name="TextBox 2">
            <a:extLst>
              <a:ext uri="{FF2B5EF4-FFF2-40B4-BE49-F238E27FC236}">
                <a16:creationId xmlns:a16="http://schemas.microsoft.com/office/drawing/2014/main" id="{169ABAA9-2F6C-E86A-04D8-46C5242F69B7}"/>
              </a:ext>
            </a:extLst>
          </p:cNvPr>
          <p:cNvSpPr txBox="1"/>
          <p:nvPr/>
        </p:nvSpPr>
        <p:spPr>
          <a:xfrm>
            <a:off x="2296633" y="643013"/>
            <a:ext cx="7127326"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أساليب تطوير القدرات الإبداعية في العمل والإنتاجية</a:t>
            </a:r>
          </a:p>
        </p:txBody>
      </p:sp>
      <p:pic>
        <p:nvPicPr>
          <p:cNvPr id="4" name="Graphic 21">
            <a:extLst>
              <a:ext uri="{FF2B5EF4-FFF2-40B4-BE49-F238E27FC236}">
                <a16:creationId xmlns:a16="http://schemas.microsoft.com/office/drawing/2014/main" id="{98EBC733-D613-C551-1ECF-F93AA4AFF2F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graphicFrame>
        <p:nvGraphicFramePr>
          <p:cNvPr id="8" name="Table 7">
            <a:extLst>
              <a:ext uri="{FF2B5EF4-FFF2-40B4-BE49-F238E27FC236}">
                <a16:creationId xmlns:a16="http://schemas.microsoft.com/office/drawing/2014/main" id="{5CDB58B5-39A1-8EE4-77D2-67FE17A8CEA7}"/>
              </a:ext>
            </a:extLst>
          </p:cNvPr>
          <p:cNvGraphicFramePr>
            <a:graphicFrameLocks noGrp="1"/>
          </p:cNvGraphicFramePr>
          <p:nvPr>
            <p:extLst>
              <p:ext uri="{D42A27DB-BD31-4B8C-83A1-F6EECF244321}">
                <p14:modId xmlns:p14="http://schemas.microsoft.com/office/powerpoint/2010/main" val="2303147272"/>
              </p:ext>
            </p:extLst>
          </p:nvPr>
        </p:nvGraphicFramePr>
        <p:xfrm>
          <a:off x="510362" y="1968230"/>
          <a:ext cx="11302409" cy="4352307"/>
        </p:xfrm>
        <a:graphic>
          <a:graphicData uri="http://schemas.openxmlformats.org/drawingml/2006/table">
            <a:tbl>
              <a:tblPr rtl="1" firstRow="1" firstCol="1" bandRow="1"/>
              <a:tblGrid>
                <a:gridCol w="2392324">
                  <a:extLst>
                    <a:ext uri="{9D8B030D-6E8A-4147-A177-3AD203B41FA5}">
                      <a16:colId xmlns:a16="http://schemas.microsoft.com/office/drawing/2014/main" val="4183718073"/>
                    </a:ext>
                  </a:extLst>
                </a:gridCol>
                <a:gridCol w="8910085">
                  <a:extLst>
                    <a:ext uri="{9D8B030D-6E8A-4147-A177-3AD203B41FA5}">
                      <a16:colId xmlns:a16="http://schemas.microsoft.com/office/drawing/2014/main" val="3316849620"/>
                    </a:ext>
                  </a:extLst>
                </a:gridCol>
              </a:tblGrid>
              <a:tr h="514120">
                <a:tc>
                  <a:txBody>
                    <a:bodyPr/>
                    <a:lstStyle/>
                    <a:p>
                      <a:pPr marL="0" marR="0" algn="r" rtl="0">
                        <a:lnSpc>
                          <a:spcPct val="107000"/>
                        </a:lnSpc>
                        <a:spcBef>
                          <a:spcPts val="0"/>
                        </a:spcBef>
                        <a:spcAft>
                          <a:spcPts val="800"/>
                        </a:spcAft>
                        <a:tabLst>
                          <a:tab pos="5394325" algn="l"/>
                        </a:tabLst>
                      </a:pPr>
                      <a:r>
                        <a:rPr lang="ar-SA" sz="1600" b="1" kern="100">
                          <a:effectLst/>
                          <a:latin typeface="Calibri" panose="020F0502020204030204" pitchFamily="34" charset="0"/>
                          <a:ea typeface="Calibri" panose="020F0502020204030204" pitchFamily="34" charset="0"/>
                          <a:cs typeface="Alexandria" pitchFamily="2" charset="-78"/>
                        </a:rPr>
                        <a:t>الأسلوب</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127897" marR="127897" marT="143885" marB="14388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r" rtl="0">
                        <a:lnSpc>
                          <a:spcPct val="107000"/>
                        </a:lnSpc>
                        <a:spcBef>
                          <a:spcPts val="0"/>
                        </a:spcBef>
                        <a:spcAft>
                          <a:spcPts val="800"/>
                        </a:spcAft>
                        <a:tabLst>
                          <a:tab pos="5394325" algn="l"/>
                        </a:tabLst>
                      </a:pPr>
                      <a:r>
                        <a:rPr lang="ar-SA" sz="1600" b="1" kern="100" dirty="0">
                          <a:effectLst/>
                          <a:latin typeface="Calibri" panose="020F0502020204030204" pitchFamily="34" charset="0"/>
                          <a:ea typeface="Calibri" panose="020F0502020204030204" pitchFamily="34" charset="0"/>
                          <a:cs typeface="Alexandria" pitchFamily="2" charset="-78"/>
                        </a:rPr>
                        <a:t>الوصف</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27897" marR="127897" marT="143885" marB="14388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61744469"/>
                  </a:ext>
                </a:extLst>
              </a:tr>
              <a:tr h="733567">
                <a:tc>
                  <a:txBody>
                    <a:bodyPr/>
                    <a:lstStyle/>
                    <a:p>
                      <a:pPr marL="0" marR="0" algn="r" rtl="0">
                        <a:lnSpc>
                          <a:spcPct val="107000"/>
                        </a:lnSpc>
                        <a:spcBef>
                          <a:spcPts val="0"/>
                        </a:spcBef>
                        <a:spcAft>
                          <a:spcPts val="800"/>
                        </a:spcAft>
                        <a:tabLst>
                          <a:tab pos="5394325" algn="l"/>
                        </a:tabLst>
                      </a:pPr>
                      <a:r>
                        <a:rPr lang="ar-SA" sz="1600" b="1" kern="100">
                          <a:effectLst/>
                          <a:latin typeface="Calibri" panose="020F0502020204030204" pitchFamily="34" charset="0"/>
                          <a:ea typeface="Calibri" panose="020F0502020204030204" pitchFamily="34" charset="0"/>
                          <a:cs typeface="Alexandria" pitchFamily="2" charset="-78"/>
                        </a:rPr>
                        <a:t>التدريب المستمر</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127897" marR="127897" marT="127897" marB="12789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r" rtl="0">
                        <a:lnSpc>
                          <a:spcPct val="107000"/>
                        </a:lnSpc>
                        <a:spcBef>
                          <a:spcPts val="0"/>
                        </a:spcBef>
                        <a:spcAft>
                          <a:spcPts val="800"/>
                        </a:spcAft>
                        <a:tabLst>
                          <a:tab pos="5394325" algn="l"/>
                        </a:tabLst>
                      </a:pPr>
                      <a:r>
                        <a:rPr lang="ar-SA" sz="1600" kern="100" dirty="0">
                          <a:effectLst/>
                          <a:latin typeface="Calibri" panose="020F0502020204030204" pitchFamily="34" charset="0"/>
                          <a:ea typeface="Calibri" panose="020F0502020204030204" pitchFamily="34" charset="0"/>
                          <a:cs typeface="Alexandria" pitchFamily="2" charset="-78"/>
                        </a:rPr>
                        <a:t>يجب على الموظفين اتباع برامج تدريبية مستمرة لتنمية مهاراتهم وزيادة معرفتهم بالمعلومات الجديدة</a:t>
                      </a:r>
                      <a:r>
                        <a:rPr lang="en-US" sz="1600" kern="100" dirty="0">
                          <a:effectLst/>
                          <a:latin typeface="Alexandria" pitchFamily="2" charset="-78"/>
                          <a:ea typeface="Calibri" panose="020F0502020204030204" pitchFamily="34" charset="0"/>
                          <a:cs typeface="Arial" panose="020B0604020202020204" pitchFamily="34" charset="0"/>
                        </a:rPr>
                        <a:t>.</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27897" marR="127897" marT="127897" marB="12789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0076920"/>
                  </a:ext>
                </a:extLst>
              </a:tr>
              <a:tr h="655047">
                <a:tc>
                  <a:txBody>
                    <a:bodyPr/>
                    <a:lstStyle/>
                    <a:p>
                      <a:pPr marL="0" marR="0" algn="r" rtl="0">
                        <a:lnSpc>
                          <a:spcPct val="107000"/>
                        </a:lnSpc>
                        <a:spcBef>
                          <a:spcPts val="0"/>
                        </a:spcBef>
                        <a:spcAft>
                          <a:spcPts val="800"/>
                        </a:spcAft>
                        <a:tabLst>
                          <a:tab pos="5394325" algn="l"/>
                        </a:tabLst>
                      </a:pPr>
                      <a:r>
                        <a:rPr lang="ar-SA" sz="1600" b="1" kern="100">
                          <a:effectLst/>
                          <a:latin typeface="Calibri" panose="020F0502020204030204" pitchFamily="34" charset="0"/>
                          <a:ea typeface="Calibri" panose="020F0502020204030204" pitchFamily="34" charset="0"/>
                          <a:cs typeface="Alexandria" pitchFamily="2" charset="-78"/>
                        </a:rPr>
                        <a:t>الاستماع لآراء الآخرين</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127897" marR="127897" marT="127897" marB="12789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r" rtl="0">
                        <a:lnSpc>
                          <a:spcPct val="107000"/>
                        </a:lnSpc>
                        <a:spcBef>
                          <a:spcPts val="0"/>
                        </a:spcBef>
                        <a:spcAft>
                          <a:spcPts val="800"/>
                        </a:spcAft>
                        <a:tabLst>
                          <a:tab pos="5394325" algn="l"/>
                        </a:tabLst>
                      </a:pPr>
                      <a:r>
                        <a:rPr lang="ar-SA" sz="1600" kern="100" dirty="0">
                          <a:effectLst/>
                          <a:latin typeface="Calibri" panose="020F0502020204030204" pitchFamily="34" charset="0"/>
                          <a:ea typeface="Calibri" panose="020F0502020204030204" pitchFamily="34" charset="0"/>
                          <a:cs typeface="Alexandria" pitchFamily="2" charset="-78"/>
                        </a:rPr>
                        <a:t>يجب على الموظفين أن يستمعوا لآراء زملائهم ورؤسائهم لتطوير أفكارهم وتوجيهها بشكل صحيح</a:t>
                      </a:r>
                      <a:r>
                        <a:rPr lang="en-US" sz="1600" kern="100" dirty="0">
                          <a:effectLst/>
                          <a:latin typeface="Alexandria" pitchFamily="2" charset="-78"/>
                          <a:ea typeface="Calibri" panose="020F0502020204030204" pitchFamily="34" charset="0"/>
                          <a:cs typeface="Arial" panose="020B0604020202020204" pitchFamily="34" charset="0"/>
                        </a:rPr>
                        <a:t>.</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27897" marR="127897" marT="127897" marB="12789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269376685"/>
                  </a:ext>
                </a:extLst>
              </a:tr>
              <a:tr h="733567">
                <a:tc>
                  <a:txBody>
                    <a:bodyPr/>
                    <a:lstStyle/>
                    <a:p>
                      <a:pPr marL="0" marR="0" algn="r" rtl="0">
                        <a:lnSpc>
                          <a:spcPct val="107000"/>
                        </a:lnSpc>
                        <a:spcBef>
                          <a:spcPts val="0"/>
                        </a:spcBef>
                        <a:spcAft>
                          <a:spcPts val="800"/>
                        </a:spcAft>
                        <a:tabLst>
                          <a:tab pos="5394325" algn="l"/>
                        </a:tabLst>
                      </a:pPr>
                      <a:r>
                        <a:rPr lang="ar-SA" sz="1600" b="1" kern="100" dirty="0">
                          <a:effectLst/>
                          <a:latin typeface="Calibri" panose="020F0502020204030204" pitchFamily="34" charset="0"/>
                          <a:ea typeface="Calibri" panose="020F0502020204030204" pitchFamily="34" charset="0"/>
                          <a:cs typeface="Alexandria" pitchFamily="2" charset="-78"/>
                        </a:rPr>
                        <a:t>تشجيع التعاون</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27897" marR="127897" marT="127897" marB="12789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r" rtl="0">
                        <a:lnSpc>
                          <a:spcPct val="107000"/>
                        </a:lnSpc>
                        <a:spcBef>
                          <a:spcPts val="0"/>
                        </a:spcBef>
                        <a:spcAft>
                          <a:spcPts val="800"/>
                        </a:spcAft>
                        <a:tabLst>
                          <a:tab pos="5394325" algn="l"/>
                        </a:tabLst>
                      </a:pPr>
                      <a:r>
                        <a:rPr lang="ar-SA" sz="1600" kern="100" dirty="0">
                          <a:effectLst/>
                          <a:latin typeface="Calibri" panose="020F0502020204030204" pitchFamily="34" charset="0"/>
                          <a:ea typeface="Calibri" panose="020F0502020204030204" pitchFamily="34" charset="0"/>
                          <a:cs typeface="Alexandria" pitchFamily="2" charset="-78"/>
                        </a:rPr>
                        <a:t>يجب على كل المشاركين أن يعملوا معًا </a:t>
                      </a:r>
                      <a:r>
                        <a:rPr lang="ar-SA" sz="1600" kern="100" dirty="0" err="1">
                          <a:effectLst/>
                          <a:latin typeface="Calibri" panose="020F0502020204030204" pitchFamily="34" charset="0"/>
                          <a:ea typeface="Calibri" panose="020F0502020204030204" pitchFamily="34" charset="0"/>
                          <a:cs typeface="Alexandria" pitchFamily="2" charset="-78"/>
                        </a:rPr>
                        <a:t>ويتبادلوا</a:t>
                      </a:r>
                      <a:r>
                        <a:rPr lang="ar-SA" sz="1600" kern="100" dirty="0">
                          <a:effectLst/>
                          <a:latin typeface="Calibri" panose="020F0502020204030204" pitchFamily="34" charset="0"/>
                          <a:ea typeface="Calibri" panose="020F0502020204030204" pitchFamily="34" charset="0"/>
                          <a:cs typeface="Alexandria" pitchFamily="2" charset="-78"/>
                        </a:rPr>
                        <a:t> الأفكار والرؤى لتحقيق الأهداف بشكل أسرع وأفضل</a:t>
                      </a:r>
                      <a:r>
                        <a:rPr lang="en-US" sz="1600" kern="100" dirty="0">
                          <a:effectLst/>
                          <a:latin typeface="Alexandria" pitchFamily="2" charset="-78"/>
                          <a:ea typeface="Calibri" panose="020F0502020204030204" pitchFamily="34" charset="0"/>
                          <a:cs typeface="Arial" panose="020B0604020202020204" pitchFamily="34" charset="0"/>
                        </a:rPr>
                        <a:t>.</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27897" marR="127897" marT="127897" marB="12789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88420986"/>
                  </a:ext>
                </a:extLst>
              </a:tr>
              <a:tr h="864933">
                <a:tc>
                  <a:txBody>
                    <a:bodyPr/>
                    <a:lstStyle/>
                    <a:p>
                      <a:pPr marL="0" marR="0" algn="r" rtl="0">
                        <a:lnSpc>
                          <a:spcPct val="107000"/>
                        </a:lnSpc>
                        <a:spcBef>
                          <a:spcPts val="0"/>
                        </a:spcBef>
                        <a:spcAft>
                          <a:spcPts val="800"/>
                        </a:spcAft>
                        <a:tabLst>
                          <a:tab pos="5394325" algn="l"/>
                        </a:tabLst>
                      </a:pPr>
                      <a:r>
                        <a:rPr lang="ar-SA" sz="1600" b="1" kern="100">
                          <a:effectLst/>
                          <a:latin typeface="Calibri" panose="020F0502020204030204" pitchFamily="34" charset="0"/>
                          <a:ea typeface="Calibri" panose="020F0502020204030204" pitchFamily="34" charset="0"/>
                          <a:cs typeface="Alexandria" pitchFamily="2" charset="-78"/>
                        </a:rPr>
                        <a:t>الإقدام على التجارب</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127897" marR="127897" marT="127897" marB="12789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r" rtl="0">
                        <a:lnSpc>
                          <a:spcPct val="107000"/>
                        </a:lnSpc>
                        <a:spcBef>
                          <a:spcPts val="0"/>
                        </a:spcBef>
                        <a:spcAft>
                          <a:spcPts val="800"/>
                        </a:spcAft>
                        <a:tabLst>
                          <a:tab pos="5394325" algn="l"/>
                        </a:tabLst>
                      </a:pPr>
                      <a:r>
                        <a:rPr lang="ar-SA" sz="1600" kern="100">
                          <a:effectLst/>
                          <a:latin typeface="Calibri" panose="020F0502020204030204" pitchFamily="34" charset="0"/>
                          <a:ea typeface="Calibri" panose="020F0502020204030204" pitchFamily="34" charset="0"/>
                          <a:cs typeface="Alexandria" pitchFamily="2" charset="-78"/>
                        </a:rPr>
                        <a:t>يجب على الموظفين والإداريين الإقدام على إجراء تجارب جديدة واستخدام التقنيات الحديثة لتطوير وتحسين منتجاتهم</a:t>
                      </a:r>
                      <a:r>
                        <a:rPr lang="en-US" sz="1600" kern="100">
                          <a:effectLst/>
                          <a:latin typeface="Alexandria" pitchFamily="2" charset="-78"/>
                          <a:ea typeface="Calibri" panose="020F0502020204030204" pitchFamily="34" charset="0"/>
                          <a:cs typeface="Arial" panose="020B0604020202020204" pitchFamily="34" charset="0"/>
                        </a:rPr>
                        <a:t>.</a:t>
                      </a:r>
                      <a:endParaRPr lang="en-US" sz="1600" kern="100">
                        <a:effectLst/>
                        <a:latin typeface="Calibri" panose="020F0502020204030204" pitchFamily="34" charset="0"/>
                        <a:ea typeface="Calibri" panose="020F0502020204030204" pitchFamily="34" charset="0"/>
                        <a:cs typeface="Arial" panose="020B0604020202020204" pitchFamily="34" charset="0"/>
                      </a:endParaRPr>
                    </a:p>
                  </a:txBody>
                  <a:tcPr marL="127897" marR="127897" marT="127897" marB="12789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59677830"/>
                  </a:ext>
                </a:extLst>
              </a:tr>
              <a:tr h="437699">
                <a:tc>
                  <a:txBody>
                    <a:bodyPr/>
                    <a:lstStyle/>
                    <a:p>
                      <a:pPr marL="0" marR="0" algn="r" rtl="0">
                        <a:lnSpc>
                          <a:spcPct val="107000"/>
                        </a:lnSpc>
                        <a:spcBef>
                          <a:spcPts val="0"/>
                        </a:spcBef>
                        <a:spcAft>
                          <a:spcPts val="800"/>
                        </a:spcAft>
                        <a:tabLst>
                          <a:tab pos="5394325" algn="l"/>
                        </a:tabLst>
                      </a:pPr>
                      <a:r>
                        <a:rPr lang="ar-SA" sz="1600" b="1" kern="100" dirty="0">
                          <a:effectLst/>
                          <a:latin typeface="Calibri" panose="020F0502020204030204" pitchFamily="34" charset="0"/>
                          <a:ea typeface="Calibri" panose="020F0502020204030204" pitchFamily="34" charset="0"/>
                          <a:cs typeface="Alexandria" pitchFamily="2" charset="-78"/>
                        </a:rPr>
                        <a:t>الدعم الإداري</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27897" marR="127897" marT="127897" marB="12789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r" rtl="0">
                        <a:lnSpc>
                          <a:spcPct val="107000"/>
                        </a:lnSpc>
                        <a:spcBef>
                          <a:spcPts val="0"/>
                        </a:spcBef>
                        <a:spcAft>
                          <a:spcPts val="800"/>
                        </a:spcAft>
                        <a:tabLst>
                          <a:tab pos="5394325" algn="l"/>
                        </a:tabLst>
                      </a:pPr>
                      <a:r>
                        <a:rPr lang="ar-SA" sz="1600" kern="100" dirty="0">
                          <a:effectLst/>
                          <a:latin typeface="Calibri" panose="020F0502020204030204" pitchFamily="34" charset="0"/>
                          <a:ea typeface="Calibri" panose="020F0502020204030204" pitchFamily="34" charset="0"/>
                          <a:cs typeface="Alexandria" pitchFamily="2" charset="-78"/>
                        </a:rPr>
                        <a:t>يجب على الإدارة توفير الموارد الضرورية والترويج للقدرات الإبداعية للموظفين لتشجيعهم على تطوير أفكارهم والعمل على تنفيذها بشكل صحيح</a:t>
                      </a:r>
                      <a:r>
                        <a:rPr lang="en-US" sz="1600" kern="100" dirty="0">
                          <a:effectLst/>
                          <a:latin typeface="Alexandria" pitchFamily="2" charset="-78"/>
                          <a:ea typeface="Calibri" panose="020F0502020204030204" pitchFamily="34" charset="0"/>
                          <a:cs typeface="Arial" panose="020B0604020202020204" pitchFamily="34" charset="0"/>
                        </a:rPr>
                        <a:t>.</a:t>
                      </a:r>
                      <a:endParaRPr lang="en-US" sz="1600" kern="100" dirty="0">
                        <a:effectLst/>
                        <a:latin typeface="Calibri" panose="020F0502020204030204" pitchFamily="34" charset="0"/>
                        <a:ea typeface="Calibri" panose="020F0502020204030204" pitchFamily="34" charset="0"/>
                        <a:cs typeface="Arial" panose="020B0604020202020204" pitchFamily="34" charset="0"/>
                      </a:endParaRPr>
                    </a:p>
                  </a:txBody>
                  <a:tcPr marL="127897" marR="127897" marT="127897" marB="12789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62660110"/>
                  </a:ext>
                </a:extLst>
              </a:tr>
            </a:tbl>
          </a:graphicData>
        </a:graphic>
      </p:graphicFrame>
      <p:sp>
        <p:nvSpPr>
          <p:cNvPr id="10" name="TextBox 9">
            <a:extLst>
              <a:ext uri="{FF2B5EF4-FFF2-40B4-BE49-F238E27FC236}">
                <a16:creationId xmlns:a16="http://schemas.microsoft.com/office/drawing/2014/main" id="{5F2233BF-26A0-324F-4416-1DB12CFE07CA}"/>
              </a:ext>
            </a:extLst>
          </p:cNvPr>
          <p:cNvSpPr txBox="1"/>
          <p:nvPr/>
        </p:nvSpPr>
        <p:spPr>
          <a:xfrm>
            <a:off x="116959" y="1380740"/>
            <a:ext cx="11695812" cy="338554"/>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هناك عدة أساليب لتطوير القدرات الإبداعية في العمل والإنتاجية، ومن أهم هذه الأساليب:</a:t>
            </a:r>
          </a:p>
        </p:txBody>
      </p:sp>
    </p:spTree>
    <p:extLst>
      <p:ext uri="{BB962C8B-B14F-4D97-AF65-F5344CB8AC3E}">
        <p14:creationId xmlns:p14="http://schemas.microsoft.com/office/powerpoint/2010/main" val="518960551"/>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873199"/>
            <a:ext cx="11993336" cy="59809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261758" y="152799"/>
            <a:ext cx="3597018"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rPr>
              <a:t>الميزة التنافسية</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2" y="167343"/>
            <a:ext cx="94247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6</a:t>
            </a:r>
          </a:p>
        </p:txBody>
      </p:sp>
      <p:sp>
        <p:nvSpPr>
          <p:cNvPr id="10" name="TextBox 9">
            <a:extLst>
              <a:ext uri="{FF2B5EF4-FFF2-40B4-BE49-F238E27FC236}">
                <a16:creationId xmlns:a16="http://schemas.microsoft.com/office/drawing/2014/main" id="{464DD00B-2556-2633-BCED-27BD5C2F9988}"/>
              </a:ext>
            </a:extLst>
          </p:cNvPr>
          <p:cNvSpPr txBox="1"/>
          <p:nvPr/>
        </p:nvSpPr>
        <p:spPr>
          <a:xfrm>
            <a:off x="5443870" y="1015772"/>
            <a:ext cx="6556262" cy="5411097"/>
          </a:xfrm>
          <a:prstGeom prst="rect">
            <a:avLst/>
          </a:prstGeom>
          <a:noFill/>
        </p:spPr>
        <p:txBody>
          <a:bodyPr wrap="square">
            <a:spAutoFit/>
          </a:bodyPr>
          <a:lstStyle/>
          <a:p>
            <a:pPr algn="r"/>
            <a:r>
              <a:rPr lang="ar-JO" sz="1700" b="1" i="0" dirty="0">
                <a:solidFill>
                  <a:srgbClr val="000000"/>
                </a:solidFill>
                <a:effectLst/>
                <a:latin typeface="Al-Jazeera"/>
                <a:cs typeface="Alexandria" pitchFamily="2" charset="-78"/>
              </a:rPr>
              <a:t>لتحقيق ميزة تنافسية قوية لمشروعك الناشئ، يمكنك اتباع الاستراتيجيات التالي</a:t>
            </a:r>
            <a:r>
              <a:rPr lang="ar-AE" sz="1700" b="1" dirty="0">
                <a:solidFill>
                  <a:srgbClr val="000000"/>
                </a:solidFill>
                <a:latin typeface="Al-Jazeera"/>
                <a:cs typeface="Alexandria" pitchFamily="2" charset="-78"/>
              </a:rPr>
              <a:t>ة</a:t>
            </a:r>
            <a:endParaRPr lang="ar-JO" sz="1700" b="1" i="0" dirty="0">
              <a:solidFill>
                <a:srgbClr val="000000"/>
              </a:solidFill>
              <a:effectLst/>
              <a:latin typeface="Al-Jazeera"/>
              <a:cs typeface="Alexandria" pitchFamily="2" charset="-78"/>
            </a:endParaRPr>
          </a:p>
          <a:p>
            <a:pPr algn="r"/>
            <a:endParaRPr lang="ar-JO" sz="1700" b="1" i="0" dirty="0">
              <a:solidFill>
                <a:srgbClr val="000000"/>
              </a:solidFill>
              <a:effectLst/>
              <a:latin typeface="Al-Jazeera"/>
              <a:cs typeface="Alexandria" pitchFamily="2" charset="-78"/>
            </a:endParaRPr>
          </a:p>
          <a:p>
            <a:pPr algn="r">
              <a:lnSpc>
                <a:spcPct val="150000"/>
              </a:lnSpc>
            </a:pPr>
            <a:r>
              <a:rPr lang="ar-JO" sz="1700" b="1" i="0" dirty="0">
                <a:solidFill>
                  <a:srgbClr val="000000"/>
                </a:solidFill>
                <a:effectLst/>
                <a:latin typeface="Al-Jazeera"/>
                <a:cs typeface="Alexandria" pitchFamily="2" charset="-78"/>
              </a:rPr>
              <a:t>1. الاعتماد على التكنولوجيا:</a:t>
            </a:r>
          </a:p>
          <a:p>
            <a:pPr algn="r">
              <a:lnSpc>
                <a:spcPct val="150000"/>
              </a:lnSpc>
            </a:pPr>
            <a:r>
              <a:rPr lang="ar-JO" sz="1700" b="1" i="0" dirty="0">
                <a:solidFill>
                  <a:srgbClr val="000000"/>
                </a:solidFill>
                <a:effectLst/>
                <a:latin typeface="Al-Jazeera"/>
                <a:cs typeface="Alexandria" pitchFamily="2" charset="-78"/>
              </a:rPr>
              <a:t>   - </a:t>
            </a:r>
            <a:r>
              <a:rPr lang="ar-JO" sz="1700" i="0" dirty="0">
                <a:solidFill>
                  <a:srgbClr val="000000"/>
                </a:solidFill>
                <a:effectLst/>
                <a:latin typeface="Al-Jazeera"/>
                <a:cs typeface="Alexandria" pitchFamily="2" charset="-78"/>
              </a:rPr>
              <a:t>إدخال التقنيات الحديثة لضمان استمرارية المنافسة.</a:t>
            </a:r>
          </a:p>
          <a:p>
            <a:pPr algn="r">
              <a:lnSpc>
                <a:spcPct val="150000"/>
              </a:lnSpc>
            </a:pPr>
            <a:r>
              <a:rPr lang="ar-JO" sz="1700" i="0" dirty="0">
                <a:solidFill>
                  <a:srgbClr val="000000"/>
                </a:solidFill>
                <a:effectLst/>
                <a:latin typeface="Al-Jazeera"/>
                <a:cs typeface="Alexandria" pitchFamily="2" charset="-78"/>
              </a:rPr>
              <a:t>   - جذب العملاء وتسهيل التعامل معهم.</a:t>
            </a:r>
            <a:endParaRPr lang="ar-JO" sz="1700" b="1" i="0" dirty="0">
              <a:solidFill>
                <a:srgbClr val="000000"/>
              </a:solidFill>
              <a:effectLst/>
              <a:latin typeface="Al-Jazeera"/>
              <a:cs typeface="Alexandria" pitchFamily="2" charset="-78"/>
            </a:endParaRPr>
          </a:p>
          <a:p>
            <a:pPr algn="r"/>
            <a:r>
              <a:rPr lang="ar-JO" sz="1700" b="1" i="0" dirty="0">
                <a:solidFill>
                  <a:srgbClr val="000000"/>
                </a:solidFill>
                <a:effectLst/>
                <a:latin typeface="Al-Jazeera"/>
                <a:cs typeface="Alexandria" pitchFamily="2" charset="-78"/>
              </a:rPr>
              <a:t>2. فهم عقلية العملاء:</a:t>
            </a:r>
          </a:p>
          <a:p>
            <a:pPr algn="r"/>
            <a:r>
              <a:rPr lang="ar-JO" sz="1700" b="1" i="0" dirty="0">
                <a:solidFill>
                  <a:srgbClr val="000000"/>
                </a:solidFill>
                <a:effectLst/>
                <a:latin typeface="Al-Jazeera"/>
                <a:cs typeface="Alexandria" pitchFamily="2" charset="-78"/>
              </a:rPr>
              <a:t>   - </a:t>
            </a:r>
            <a:r>
              <a:rPr lang="ar-JO" sz="1700" i="0" dirty="0">
                <a:solidFill>
                  <a:srgbClr val="000000"/>
                </a:solidFill>
                <a:effectLst/>
                <a:latin typeface="Al-Jazeera"/>
                <a:cs typeface="Alexandria" pitchFamily="2" charset="-78"/>
              </a:rPr>
              <a:t>تحديد الصفات المميزة للشريحة المستهدفة.</a:t>
            </a:r>
            <a:r>
              <a:rPr lang="ar-AE" sz="1700" i="0" dirty="0">
                <a:solidFill>
                  <a:srgbClr val="000000"/>
                </a:solidFill>
                <a:effectLst/>
                <a:latin typeface="Al-Jazeera"/>
                <a:cs typeface="Alexandria" pitchFamily="2" charset="-78"/>
              </a:rPr>
              <a:t> من خلال </a:t>
            </a:r>
            <a:r>
              <a:rPr lang="ar-JO" sz="1700" i="0" dirty="0">
                <a:solidFill>
                  <a:srgbClr val="000000"/>
                </a:solidFill>
                <a:effectLst/>
                <a:latin typeface="Al-Jazeera"/>
                <a:cs typeface="Alexandria" pitchFamily="2" charset="-78"/>
              </a:rPr>
              <a:t>الإجابة على الأسئلة التالية:</a:t>
            </a:r>
          </a:p>
          <a:p>
            <a:pPr algn="r"/>
            <a:r>
              <a:rPr lang="ar-JO" sz="1700" b="1" i="0" dirty="0">
                <a:solidFill>
                  <a:srgbClr val="000000"/>
                </a:solidFill>
                <a:effectLst/>
                <a:latin typeface="Al-Jazeera"/>
                <a:cs typeface="Alexandria" pitchFamily="2" charset="-78"/>
              </a:rPr>
              <a:t>     - </a:t>
            </a:r>
            <a:r>
              <a:rPr lang="ar-JO" sz="1700" i="0" dirty="0">
                <a:solidFill>
                  <a:srgbClr val="000000"/>
                </a:solidFill>
                <a:effectLst/>
                <a:latin typeface="Al-Jazeera"/>
                <a:cs typeface="Alexandria" pitchFamily="2" charset="-78"/>
              </a:rPr>
              <a:t>ما نوعية الشركات التي سترغب في التعامل معك؟</a:t>
            </a:r>
          </a:p>
          <a:p>
            <a:pPr algn="r"/>
            <a:r>
              <a:rPr lang="ar-JO" sz="1700" i="0" dirty="0">
                <a:solidFill>
                  <a:srgbClr val="000000"/>
                </a:solidFill>
                <a:effectLst/>
                <a:latin typeface="Al-Jazeera"/>
                <a:cs typeface="Alexandria" pitchFamily="2" charset="-78"/>
              </a:rPr>
              <a:t>     - ما صفات الجمهور المستهدف؟ (رجال أم نساء؟ صغار السن أم كبار؟ متزوجون أم غير متزوجين؟)- أين يعيشون بالنسبة لموقعك؟- ما هو متوسط دخلهم ومدخراتهم؟</a:t>
            </a:r>
            <a:endParaRPr lang="ar-JO" sz="1700" b="1" i="0" dirty="0">
              <a:solidFill>
                <a:srgbClr val="000000"/>
              </a:solidFill>
              <a:effectLst/>
              <a:latin typeface="Al-Jazeera"/>
              <a:cs typeface="Alexandria" pitchFamily="2" charset="-78"/>
            </a:endParaRPr>
          </a:p>
          <a:p>
            <a:pPr algn="r">
              <a:lnSpc>
                <a:spcPct val="150000"/>
              </a:lnSpc>
            </a:pPr>
            <a:r>
              <a:rPr lang="ar-JO" sz="1700" b="1" i="0" dirty="0">
                <a:solidFill>
                  <a:srgbClr val="000000"/>
                </a:solidFill>
                <a:effectLst/>
                <a:latin typeface="Al-Jazeera"/>
                <a:cs typeface="Alexandria" pitchFamily="2" charset="-78"/>
              </a:rPr>
              <a:t>3. القدرة على التكيف:</a:t>
            </a:r>
          </a:p>
          <a:p>
            <a:pPr algn="r">
              <a:lnSpc>
                <a:spcPct val="150000"/>
              </a:lnSpc>
            </a:pPr>
            <a:r>
              <a:rPr lang="ar-JO" sz="1700" i="0" dirty="0">
                <a:solidFill>
                  <a:srgbClr val="000000"/>
                </a:solidFill>
                <a:effectLst/>
                <a:latin typeface="Al-Jazeera"/>
                <a:cs typeface="Alexandria" pitchFamily="2" charset="-78"/>
              </a:rPr>
              <a:t>   - التكيف مع تغيّرات السوق والمنافسين لضمان استمرارية المشروع.</a:t>
            </a:r>
            <a:r>
              <a:rPr lang="ar-JO" sz="1700" b="1" i="0" dirty="0">
                <a:solidFill>
                  <a:srgbClr val="000000"/>
                </a:solidFill>
                <a:effectLst/>
                <a:latin typeface="Al-Jazeera"/>
                <a:cs typeface="Alexandria" pitchFamily="2" charset="-78"/>
              </a:rPr>
              <a:t>. العمل على تقليل التكاليف:</a:t>
            </a:r>
          </a:p>
          <a:p>
            <a:pPr algn="r">
              <a:lnSpc>
                <a:spcPct val="150000"/>
              </a:lnSpc>
            </a:pPr>
            <a:r>
              <a:rPr lang="ar-JO" sz="1700" i="0" dirty="0">
                <a:solidFill>
                  <a:srgbClr val="000000"/>
                </a:solidFill>
                <a:effectLst/>
                <a:latin typeface="Al-Jazeera"/>
                <a:cs typeface="Alexandria" pitchFamily="2" charset="-78"/>
              </a:rPr>
              <a:t>   - تقليل التكاليف لتقديم المنتج بسعر أقل.</a:t>
            </a:r>
          </a:p>
        </p:txBody>
      </p:sp>
      <p:pic>
        <p:nvPicPr>
          <p:cNvPr id="7" name="Graphic 21">
            <a:extLst>
              <a:ext uri="{FF2B5EF4-FFF2-40B4-BE49-F238E27FC236}">
                <a16:creationId xmlns:a16="http://schemas.microsoft.com/office/drawing/2014/main" id="{1369B4CC-752D-E9B3-60BE-FE4DB3A25D4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pic>
        <p:nvPicPr>
          <p:cNvPr id="8" name="Picture 7">
            <a:extLst>
              <a:ext uri="{FF2B5EF4-FFF2-40B4-BE49-F238E27FC236}">
                <a16:creationId xmlns:a16="http://schemas.microsoft.com/office/drawing/2014/main" id="{45AB4C59-5D11-B912-6D83-090008BD3675}"/>
              </a:ext>
            </a:extLst>
          </p:cNvPr>
          <p:cNvPicPr>
            <a:picLocks noChangeAspect="1"/>
          </p:cNvPicPr>
          <p:nvPr/>
        </p:nvPicPr>
        <p:blipFill>
          <a:blip r:embed="rId3">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63599" y="830425"/>
            <a:ext cx="11993336" cy="6105882"/>
          </a:xfrm>
          <a:prstGeom prst="rect">
            <a:avLst/>
          </a:prstGeom>
          <a:ln>
            <a:noFill/>
          </a:ln>
          <a:effectLst>
            <a:softEdge rad="112500"/>
          </a:effectLst>
        </p:spPr>
      </p:pic>
    </p:spTree>
    <p:extLst>
      <p:ext uri="{BB962C8B-B14F-4D97-AF65-F5344CB8AC3E}">
        <p14:creationId xmlns:p14="http://schemas.microsoft.com/office/powerpoint/2010/main" val="2786279465"/>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602901"/>
            <a:ext cx="11993336" cy="6068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770167" y="73462"/>
            <a:ext cx="6722497"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rPr>
              <a:t>كيف نحافظ على الميزة التنافسية؟</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2" y="167343"/>
            <a:ext cx="94247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6</a:t>
            </a:r>
          </a:p>
        </p:txBody>
      </p:sp>
      <p:sp>
        <p:nvSpPr>
          <p:cNvPr id="7" name="TextBox 6">
            <a:extLst>
              <a:ext uri="{FF2B5EF4-FFF2-40B4-BE49-F238E27FC236}">
                <a16:creationId xmlns:a16="http://schemas.microsoft.com/office/drawing/2014/main" id="{C4EC9D1F-AFCB-E45B-4E18-5BADCC3D2E1E}"/>
              </a:ext>
            </a:extLst>
          </p:cNvPr>
          <p:cNvSpPr txBox="1"/>
          <p:nvPr/>
        </p:nvSpPr>
        <p:spPr>
          <a:xfrm>
            <a:off x="209587" y="840160"/>
            <a:ext cx="11772825" cy="4524315"/>
          </a:xfrm>
          <a:prstGeom prst="rect">
            <a:avLst/>
          </a:prstGeom>
          <a:noFill/>
        </p:spPr>
        <p:txBody>
          <a:bodyPr wrap="square">
            <a:spAutoFit/>
          </a:bodyPr>
          <a:lstStyle/>
          <a:p>
            <a:pPr algn="r"/>
            <a:r>
              <a:rPr lang="ar-JO" b="1" i="0" dirty="0">
                <a:solidFill>
                  <a:srgbClr val="151515"/>
                </a:solidFill>
                <a:effectLst/>
                <a:latin typeface="-apple-system"/>
                <a:cs typeface="Alexandria" pitchFamily="2" charset="-78"/>
              </a:rPr>
              <a:t>تنمية الكفاءات المميزة: </a:t>
            </a:r>
            <a:r>
              <a:rPr lang="ar-AE" i="0" dirty="0">
                <a:solidFill>
                  <a:srgbClr val="151515"/>
                </a:solidFill>
                <a:effectLst/>
                <a:latin typeface="-apple-system"/>
                <a:cs typeface="Alexandria" pitchFamily="2" charset="-78"/>
              </a:rPr>
              <a:t>من خلال </a:t>
            </a:r>
            <a:r>
              <a:rPr lang="ar-JO" i="0" dirty="0">
                <a:solidFill>
                  <a:srgbClr val="151515"/>
                </a:solidFill>
                <a:effectLst/>
                <a:latin typeface="-apple-system"/>
                <a:cs typeface="Alexandria" pitchFamily="2" charset="-78"/>
              </a:rPr>
              <a:t>تحسين الأداء في جميع المجالات.</a:t>
            </a:r>
          </a:p>
          <a:p>
            <a:pPr algn="r"/>
            <a:r>
              <a:rPr lang="ar-JO" i="0" dirty="0">
                <a:solidFill>
                  <a:srgbClr val="151515"/>
                </a:solidFill>
                <a:effectLst/>
                <a:latin typeface="-apple-system"/>
                <a:cs typeface="Alexandria" pitchFamily="2" charset="-78"/>
              </a:rPr>
              <a:t>  - التوازن في الحصول على الكفاءات المميزة وتوظيفها لضمان الجودة.</a:t>
            </a:r>
          </a:p>
          <a:p>
            <a:pPr algn="r"/>
            <a:endParaRPr lang="ar-JO" b="1" i="0" dirty="0">
              <a:solidFill>
                <a:srgbClr val="151515"/>
              </a:solidFill>
              <a:effectLst/>
              <a:latin typeface="-apple-system"/>
              <a:cs typeface="Alexandria" pitchFamily="2" charset="-78"/>
            </a:endParaRPr>
          </a:p>
          <a:p>
            <a:pPr algn="r"/>
            <a:r>
              <a:rPr lang="ar-JO" b="1" i="0" dirty="0">
                <a:solidFill>
                  <a:srgbClr val="151515"/>
                </a:solidFill>
                <a:effectLst/>
                <a:latin typeface="-apple-system"/>
                <a:cs typeface="Alexandria" pitchFamily="2" charset="-78"/>
              </a:rPr>
              <a:t>- إيجاد بيئة للتعلم التنظيمي:</a:t>
            </a:r>
            <a:r>
              <a:rPr lang="ar-JO" i="0" dirty="0">
                <a:solidFill>
                  <a:srgbClr val="151515"/>
                </a:solidFill>
                <a:effectLst/>
                <a:latin typeface="-apple-system"/>
                <a:cs typeface="Alexandria" pitchFamily="2" charset="-78"/>
              </a:rPr>
              <a:t>- الحفاظ على الميزة التنافسية من خلال التعلم المستمر.</a:t>
            </a:r>
          </a:p>
          <a:p>
            <a:pPr algn="r"/>
            <a:r>
              <a:rPr lang="ar-JO" i="0" dirty="0">
                <a:solidFill>
                  <a:srgbClr val="151515"/>
                </a:solidFill>
                <a:effectLst/>
                <a:latin typeface="-apple-system"/>
                <a:cs typeface="Alexandria" pitchFamily="2" charset="-78"/>
              </a:rPr>
              <a:t>  - البحث عن المعرفة ونشرها، والتعلم من الأخطاء لتحسين الأداء.</a:t>
            </a:r>
          </a:p>
          <a:p>
            <a:pPr algn="r"/>
            <a:endParaRPr lang="ar-JO" b="1" i="0" dirty="0">
              <a:solidFill>
                <a:srgbClr val="151515"/>
              </a:solidFill>
              <a:effectLst/>
              <a:latin typeface="-apple-system"/>
              <a:cs typeface="Alexandria" pitchFamily="2" charset="-78"/>
            </a:endParaRPr>
          </a:p>
          <a:p>
            <a:pPr algn="r"/>
            <a:r>
              <a:rPr lang="ar-JO" b="1" i="0" dirty="0">
                <a:solidFill>
                  <a:srgbClr val="151515"/>
                </a:solidFill>
                <a:effectLst/>
                <a:latin typeface="-apple-system"/>
                <a:cs typeface="Alexandria" pitchFamily="2" charset="-78"/>
              </a:rPr>
              <a:t>- إرساء آلية التحسين المستمر:</a:t>
            </a:r>
            <a:r>
              <a:rPr lang="ar-JO" i="0" dirty="0">
                <a:solidFill>
                  <a:srgbClr val="151515"/>
                </a:solidFill>
                <a:effectLst/>
                <a:latin typeface="-apple-system"/>
                <a:cs typeface="Alexandria" pitchFamily="2" charset="-78"/>
              </a:rPr>
              <a:t>- تحسين جودة المنتجات والخدمات بشكل مستمر.</a:t>
            </a:r>
          </a:p>
          <a:p>
            <a:pPr algn="r"/>
            <a:r>
              <a:rPr lang="ar-JO" i="0" dirty="0">
                <a:solidFill>
                  <a:srgbClr val="151515"/>
                </a:solidFill>
                <a:effectLst/>
                <a:latin typeface="-apple-system"/>
                <a:cs typeface="Alexandria" pitchFamily="2" charset="-78"/>
              </a:rPr>
              <a:t>  - ابتكار طرق جديدة لتحسين الجودة، وإنشاء برامج إدارة الجودة الشاملة وإعادة هندسة العمليات.</a:t>
            </a:r>
          </a:p>
          <a:p>
            <a:pPr algn="r"/>
            <a:endParaRPr lang="ar-JO" b="1" i="0" dirty="0">
              <a:solidFill>
                <a:srgbClr val="151515"/>
              </a:solidFill>
              <a:effectLst/>
              <a:latin typeface="-apple-system"/>
              <a:cs typeface="Alexandria" pitchFamily="2" charset="-78"/>
            </a:endParaRPr>
          </a:p>
          <a:p>
            <a:pPr algn="r"/>
            <a:r>
              <a:rPr lang="ar-JO" b="1" i="0" dirty="0">
                <a:solidFill>
                  <a:srgbClr val="151515"/>
                </a:solidFill>
                <a:effectLst/>
                <a:latin typeface="-apple-system"/>
                <a:cs typeface="Alexandria" pitchFamily="2" charset="-78"/>
              </a:rPr>
              <a:t>- إرساء أفضل الممارسات:</a:t>
            </a:r>
            <a:r>
              <a:rPr lang="ar-JO" i="0" dirty="0">
                <a:solidFill>
                  <a:srgbClr val="151515"/>
                </a:solidFill>
                <a:effectLst/>
                <a:latin typeface="-apple-system"/>
                <a:cs typeface="Alexandria" pitchFamily="2" charset="-78"/>
              </a:rPr>
              <a:t>- اعتماد أفضل الممارسات الصناعية لتطوير الكفاءات المميزة.</a:t>
            </a:r>
          </a:p>
          <a:p>
            <a:pPr algn="r"/>
            <a:r>
              <a:rPr lang="ar-JO" i="0" dirty="0">
                <a:solidFill>
                  <a:srgbClr val="151515"/>
                </a:solidFill>
                <a:effectLst/>
                <a:latin typeface="-apple-system"/>
                <a:cs typeface="Alexandria" pitchFamily="2" charset="-78"/>
              </a:rPr>
              <a:t>  - بناء الموارد والقدرات اللازمة لتحقيق التميز في الكفاءة والجودة والابتكار والاستجابة للعملاء.</a:t>
            </a:r>
          </a:p>
          <a:p>
            <a:pPr algn="r"/>
            <a:endParaRPr lang="ar-JO" b="1" i="0" dirty="0">
              <a:solidFill>
                <a:srgbClr val="151515"/>
              </a:solidFill>
              <a:effectLst/>
              <a:latin typeface="-apple-system"/>
              <a:cs typeface="Alexandria" pitchFamily="2" charset="-78"/>
            </a:endParaRPr>
          </a:p>
          <a:p>
            <a:pPr algn="r"/>
            <a:r>
              <a:rPr lang="ar-JO" b="1" i="0" dirty="0">
                <a:solidFill>
                  <a:srgbClr val="151515"/>
                </a:solidFill>
                <a:effectLst/>
                <a:latin typeface="-apple-system"/>
                <a:cs typeface="Alexandria" pitchFamily="2" charset="-78"/>
              </a:rPr>
              <a:t>- التغلب على عوائق التغيير:</a:t>
            </a:r>
            <a:r>
              <a:rPr lang="ar-AE" b="1" i="0" dirty="0">
                <a:solidFill>
                  <a:srgbClr val="151515"/>
                </a:solidFill>
                <a:effectLst/>
                <a:latin typeface="-apple-system"/>
                <a:cs typeface="Alexandria" pitchFamily="2" charset="-78"/>
              </a:rPr>
              <a:t> </a:t>
            </a:r>
            <a:r>
              <a:rPr lang="ar-JO" b="1" i="0" dirty="0">
                <a:solidFill>
                  <a:srgbClr val="151515"/>
                </a:solidFill>
                <a:effectLst/>
                <a:latin typeface="-apple-system"/>
                <a:cs typeface="Alexandria" pitchFamily="2" charset="-78"/>
              </a:rPr>
              <a:t>- </a:t>
            </a:r>
            <a:r>
              <a:rPr lang="ar-JO" i="0" dirty="0">
                <a:solidFill>
                  <a:srgbClr val="151515"/>
                </a:solidFill>
                <a:effectLst/>
                <a:latin typeface="-apple-system"/>
                <a:cs typeface="Alexandria" pitchFamily="2" charset="-78"/>
              </a:rPr>
              <a:t>التكيف مع التغييرات التنظيمية للحفاظ على الميزة التنافسية.</a:t>
            </a:r>
          </a:p>
          <a:p>
            <a:pPr algn="r"/>
            <a:r>
              <a:rPr lang="ar-JO" i="0" dirty="0">
                <a:solidFill>
                  <a:srgbClr val="151515"/>
                </a:solidFill>
                <a:effectLst/>
                <a:latin typeface="-apple-system"/>
                <a:cs typeface="Alexandria" pitchFamily="2" charset="-78"/>
              </a:rPr>
              <a:t>  - توفير القيادة الفعالة، وإجراء التغييرات اللازمة في الهيكل التنظيمي، وأنظمة الرقابة، ومشاركة الموظفين في صنع القرارات.</a:t>
            </a:r>
          </a:p>
          <a:p>
            <a:pPr algn="r"/>
            <a:endParaRPr lang="ar-JO" b="1" i="0" dirty="0">
              <a:solidFill>
                <a:srgbClr val="151515"/>
              </a:solidFill>
              <a:effectLst/>
              <a:latin typeface="-apple-system"/>
              <a:cs typeface="Alexandria" pitchFamily="2" charset="-78"/>
            </a:endParaRPr>
          </a:p>
        </p:txBody>
      </p:sp>
      <p:graphicFrame>
        <p:nvGraphicFramePr>
          <p:cNvPr id="12" name="Diagram 11">
            <a:extLst>
              <a:ext uri="{FF2B5EF4-FFF2-40B4-BE49-F238E27FC236}">
                <a16:creationId xmlns:a16="http://schemas.microsoft.com/office/drawing/2014/main" id="{1CCDF1EA-435C-B7D8-98C2-4686CEAD8947}"/>
              </a:ext>
            </a:extLst>
          </p:cNvPr>
          <p:cNvGraphicFramePr/>
          <p:nvPr>
            <p:extLst>
              <p:ext uri="{D42A27DB-BD31-4B8C-83A1-F6EECF244321}">
                <p14:modId xmlns:p14="http://schemas.microsoft.com/office/powerpoint/2010/main" val="3116482217"/>
              </p:ext>
            </p:extLst>
          </p:nvPr>
        </p:nvGraphicFramePr>
        <p:xfrm>
          <a:off x="334638" y="4986552"/>
          <a:ext cx="11647774" cy="17543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9" name="Graphic 21">
            <a:extLst>
              <a:ext uri="{FF2B5EF4-FFF2-40B4-BE49-F238E27FC236}">
                <a16:creationId xmlns:a16="http://schemas.microsoft.com/office/drawing/2014/main" id="{C7F5C996-A0E7-8B99-B8B3-1274E5C2E98A}"/>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3150" y="-312543"/>
            <a:ext cx="2305141" cy="1076343"/>
          </a:xfrm>
          <a:prstGeom prst="rect">
            <a:avLst/>
          </a:prstGeom>
        </p:spPr>
      </p:pic>
    </p:spTree>
    <p:extLst>
      <p:ext uri="{BB962C8B-B14F-4D97-AF65-F5344CB8AC3E}">
        <p14:creationId xmlns:p14="http://schemas.microsoft.com/office/powerpoint/2010/main" val="1408861910"/>
      </p:ext>
    </p:extLst>
  </p:cSld>
  <p:clrMapOvr>
    <a:masterClrMapping/>
  </p:clrMapOvr>
  <p:transition spd="slow">
    <p:randomBar dir="vert"/>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9899" y="1164477"/>
            <a:ext cx="43592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9899" y="926312"/>
            <a:ext cx="11988800" cy="58745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728530"/>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pitchFamily="2" charset="-78"/>
                <a:ea typeface="+mn-ea"/>
                <a:cs typeface="+mn-cs"/>
              </a:rPr>
              <a:t>www.midocean.ae</a:t>
            </a:r>
          </a:p>
        </p:txBody>
      </p:sp>
      <p:sp>
        <p:nvSpPr>
          <p:cNvPr id="2" name="TextBox 1">
            <a:extLst>
              <a:ext uri="{FF2B5EF4-FFF2-40B4-BE49-F238E27FC236}">
                <a16:creationId xmlns:a16="http://schemas.microsoft.com/office/drawing/2014/main" id="{D454EFAD-DF36-1A8A-127D-13E7B667EC09}"/>
              </a:ext>
            </a:extLst>
          </p:cNvPr>
          <p:cNvSpPr txBox="1"/>
          <p:nvPr/>
        </p:nvSpPr>
        <p:spPr>
          <a:xfrm>
            <a:off x="1065777" y="375442"/>
            <a:ext cx="6524542" cy="410946"/>
          </a:xfrm>
          <a:prstGeom prst="rect">
            <a:avLst/>
          </a:prstGeom>
          <a:noFill/>
        </p:spPr>
        <p:txBody>
          <a:bodyPr wrap="square" rtlCol="0">
            <a:spAutoFit/>
          </a:bodyPr>
          <a:lstStyle/>
          <a:p>
            <a:pPr marL="0" marR="0" lvl="0" indent="503555" algn="just" defTabSz="914400" rtl="1" eaLnBrk="1" fontAlgn="auto" latinLnBrk="0" hangingPunct="1">
              <a:lnSpc>
                <a:spcPts val="2400"/>
              </a:lnSpc>
              <a:spcBef>
                <a:spcPts val="600"/>
              </a:spcBef>
              <a:spcAft>
                <a:spcPts val="0"/>
              </a:spcAft>
              <a:buClrTx/>
              <a:buSzTx/>
              <a:buFontTx/>
              <a:buNone/>
              <a:tabLst/>
              <a:defRPr/>
            </a:pPr>
            <a:r>
              <a:rPr kumimoji="0" lang="ar-SA" sz="2800" b="1" i="0" u="none" strike="noStrike" kern="1200" cap="none" spc="0" normalizeH="0" baseline="0" noProof="0" dirty="0">
                <a:ln>
                  <a:noFill/>
                </a:ln>
                <a:effectLst/>
                <a:uLnTx/>
                <a:uFillTx/>
                <a:latin typeface="Alexandria" pitchFamily="2" charset="-78"/>
                <a:ea typeface="Times New Roman" panose="02020603050405020304" pitchFamily="18" charset="0"/>
                <a:cs typeface="Alexandria" pitchFamily="2" charset="-78"/>
              </a:rPr>
              <a:t>خاتمــــــة</a:t>
            </a:r>
            <a:endParaRPr kumimoji="0" lang="en-US" sz="2800" b="0" i="0" u="none" strike="noStrike" kern="1200" cap="none" spc="0" normalizeH="0" baseline="0" noProof="0" dirty="0">
              <a:ln>
                <a:noFill/>
              </a:ln>
              <a:effectLst/>
              <a:uLnTx/>
              <a:uFillTx/>
              <a:latin typeface="Alexandria" pitchFamily="2" charset="-78"/>
              <a:ea typeface="Times New Roman" panose="02020603050405020304" pitchFamily="18" charset="0"/>
              <a:cs typeface="Alexandria" pitchFamily="2" charset="-78"/>
            </a:endParaRPr>
          </a:p>
        </p:txBody>
      </p:sp>
      <p:sp>
        <p:nvSpPr>
          <p:cNvPr id="6" name="TextBox 5">
            <a:extLst>
              <a:ext uri="{FF2B5EF4-FFF2-40B4-BE49-F238E27FC236}">
                <a16:creationId xmlns:a16="http://schemas.microsoft.com/office/drawing/2014/main" id="{C424500D-137B-7D36-5264-9C3D03ACFCC8}"/>
              </a:ext>
            </a:extLst>
          </p:cNvPr>
          <p:cNvSpPr txBox="1"/>
          <p:nvPr/>
        </p:nvSpPr>
        <p:spPr>
          <a:xfrm>
            <a:off x="123301" y="1043136"/>
            <a:ext cx="11819055" cy="5593262"/>
          </a:xfrm>
          <a:prstGeom prst="rect">
            <a:avLst/>
          </a:prstGeom>
          <a:noFill/>
        </p:spPr>
        <p:txBody>
          <a:bodyPr wrap="square">
            <a:spAutoFit/>
          </a:bodyPr>
          <a:lstStyle/>
          <a:p>
            <a:pPr algn="r">
              <a:lnSpc>
                <a:spcPct val="150000"/>
              </a:lnSpc>
            </a:pPr>
            <a:r>
              <a:rPr lang="ar-JO" sz="1500" dirty="0">
                <a:latin typeface="Alexandria" pitchFamily="2" charset="-78"/>
                <a:cs typeface="Alexandria" pitchFamily="2" charset="-78"/>
              </a:rPr>
              <a:t>     في ظل العولمة المتسارعة، تواجه منظمات الأعمال تحديات جمّة تتطلب منها التكيف والابتكار المستمر للحفاظ على مكانتها في السوق العالمي. العولمة، بما تحمله من فرص وتحديات، تفرض على الشركات ضرورة إعادة النظر في استراتيجياتها وتعزيز قدراتها التنافسية. يتطلب هذا التحول الاستراتيجي التركيز على الجودة والابتكار والكفاءة في الإنتاج، وكذلك الاستثمار في التكنولوجيا والموارد البشرية. </a:t>
            </a:r>
          </a:p>
          <a:p>
            <a:pPr algn="r">
              <a:lnSpc>
                <a:spcPct val="150000"/>
              </a:lnSpc>
            </a:pPr>
            <a:r>
              <a:rPr lang="ar-JO" sz="1500" dirty="0">
                <a:latin typeface="Alexandria" pitchFamily="2" charset="-78"/>
                <a:cs typeface="Alexandria" pitchFamily="2" charset="-78"/>
              </a:rPr>
              <a:t>الميزة التنافسية لا تأتي فقط من تقديم منتجات وخدمات ذات جودة عالية، بل أيضًا من القدرة على التكيف مع التغيرات السريعة في السوق وتوقعات العملاء. تعتبر ممارسات إدارة الجودة الشاملة أساسية في هذا السياق، حيث تسهم في تحسين العمليات، وزيادة الكفاءة، وتقليل الهدر، وبالتالي خفض التكاليف. </a:t>
            </a:r>
            <a:r>
              <a:rPr lang="ar-AE" sz="1500" u="sng" dirty="0">
                <a:latin typeface="Alexandria" pitchFamily="2" charset="-78"/>
                <a:cs typeface="Alexandria" pitchFamily="2" charset="-78"/>
              </a:rPr>
              <a:t>ومن </a:t>
            </a:r>
            <a:r>
              <a:rPr lang="ar-JO" sz="1500" u="sng" dirty="0">
                <a:latin typeface="Alexandria" pitchFamily="2" charset="-78"/>
                <a:cs typeface="Alexandria" pitchFamily="2" charset="-78"/>
              </a:rPr>
              <a:t>استراتيجيات تحقيق الميزة التنافسية:</a:t>
            </a:r>
          </a:p>
          <a:p>
            <a:pPr algn="r">
              <a:lnSpc>
                <a:spcPct val="150000"/>
              </a:lnSpc>
            </a:pPr>
            <a:r>
              <a:rPr lang="ar-JO" sz="1500" b="1" dirty="0">
                <a:latin typeface="Alexandria" pitchFamily="2" charset="-78"/>
                <a:cs typeface="Alexandria" pitchFamily="2" charset="-78"/>
              </a:rPr>
              <a:t>   - الابتكار: تطوير منتجات أو خدمات جديدة تلبي احتياجات العملاء بشكل أفضل.</a:t>
            </a:r>
          </a:p>
          <a:p>
            <a:pPr algn="r">
              <a:lnSpc>
                <a:spcPct val="150000"/>
              </a:lnSpc>
            </a:pPr>
            <a:r>
              <a:rPr lang="ar-JO" sz="1500" b="1" dirty="0">
                <a:latin typeface="Alexandria" pitchFamily="2" charset="-78"/>
                <a:cs typeface="Alexandria" pitchFamily="2" charset="-78"/>
              </a:rPr>
              <a:t>   - تحسين العمليات: زيادة الكفاءة وتقليل التكاليف من خلال تحسين العمليات الداخلية.</a:t>
            </a:r>
          </a:p>
          <a:p>
            <a:pPr algn="r">
              <a:lnSpc>
                <a:spcPct val="150000"/>
              </a:lnSpc>
            </a:pPr>
            <a:r>
              <a:rPr lang="ar-JO" sz="1500" b="1" dirty="0">
                <a:latin typeface="Alexandria" pitchFamily="2" charset="-78"/>
                <a:cs typeface="Alexandria" pitchFamily="2" charset="-78"/>
              </a:rPr>
              <a:t>   - التسويق الفعال: بناء علامة تجارية قوية والتواصل الفعال مع العملاء.</a:t>
            </a:r>
          </a:p>
          <a:p>
            <a:pPr algn="r">
              <a:lnSpc>
                <a:spcPct val="150000"/>
              </a:lnSpc>
            </a:pPr>
            <a:r>
              <a:rPr lang="ar-JO" sz="1500" dirty="0">
                <a:latin typeface="Alexandria" pitchFamily="2" charset="-78"/>
                <a:cs typeface="Alexandria" pitchFamily="2" charset="-78"/>
              </a:rPr>
              <a:t>لتحقيق ذلك، يجب على الشركات أن تستثمر في البحث والتطوير وأن تشجع ثقافة الابتكار داخل المؤسسة. يجب أيضًا أن تكون الشركات مرنة وقادرة على التكيف مع الظروف المتغيرة بسرعة، وأن تتبنى نهجًا استباقيًا في إدارة المخاطر. الشراكات الاستراتيجية والتحالفات يمكن أن توفر فرصًا جديدة وتساعد في توسيع الوصول إلى أسواق جديدة.</a:t>
            </a:r>
            <a:endParaRPr lang="ar-AE" sz="1500" dirty="0">
              <a:latin typeface="Alexandria" pitchFamily="2" charset="-78"/>
              <a:cs typeface="Alexandria" pitchFamily="2" charset="-78"/>
            </a:endParaRPr>
          </a:p>
          <a:p>
            <a:pPr algn="r">
              <a:lnSpc>
                <a:spcPct val="150000"/>
              </a:lnSpc>
            </a:pPr>
            <a:endParaRPr lang="ar-JO" sz="1500" dirty="0">
              <a:latin typeface="Alexandria" pitchFamily="2" charset="-78"/>
              <a:cs typeface="Alexandria" pitchFamily="2" charset="-78"/>
            </a:endParaRPr>
          </a:p>
          <a:p>
            <a:pPr algn="r">
              <a:lnSpc>
                <a:spcPct val="150000"/>
              </a:lnSpc>
            </a:pPr>
            <a:r>
              <a:rPr lang="ar-JO" sz="1500" dirty="0">
                <a:latin typeface="Alexandria" pitchFamily="2" charset="-78"/>
                <a:cs typeface="Alexandria" pitchFamily="2" charset="-78"/>
              </a:rPr>
              <a:t>في النهاية، الشركات التي تتبنى نهجًا شاملاً ومتكاملاً في إدارة الجودة والابتكار، وتعمل على تطوير مواردها البشرية وتقنياتها، هي التي ستتمكن من الصمود في وجه المنافسة الشرسة وتحقيق النجاح المستدام. القدرة على التنبؤ بالتغيرات والتكيف معها، والتركيز على العميل، والسعي نحو التميز في كل جانب من جوانب العمل، هي العوامل الرئيسية للنجاح في السوق العالمية المعاصرة.</a:t>
            </a:r>
          </a:p>
        </p:txBody>
      </p:sp>
      <p:pic>
        <p:nvPicPr>
          <p:cNvPr id="7" name="Graphic 21">
            <a:extLst>
              <a:ext uri="{FF2B5EF4-FFF2-40B4-BE49-F238E27FC236}">
                <a16:creationId xmlns:a16="http://schemas.microsoft.com/office/drawing/2014/main" id="{09F9A1C8-7812-1D3F-ED8F-317D622FA6D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sp>
        <p:nvSpPr>
          <p:cNvPr id="3" name="Rectangle 2">
            <a:extLst>
              <a:ext uri="{FF2B5EF4-FFF2-40B4-BE49-F238E27FC236}">
                <a16:creationId xmlns:a16="http://schemas.microsoft.com/office/drawing/2014/main" id="{049BB3E7-0399-859C-401C-5C7B1996F452}"/>
              </a:ext>
            </a:extLst>
          </p:cNvPr>
          <p:cNvSpPr/>
          <p:nvPr/>
        </p:nvSpPr>
        <p:spPr>
          <a:xfrm>
            <a:off x="123301" y="205865"/>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Roboto Light" panose="02000000000000000000" pitchFamily="2" charset="0"/>
              <a:cs typeface="+mn-cs"/>
            </a:endParaRPr>
          </a:p>
        </p:txBody>
      </p:sp>
      <p:sp>
        <p:nvSpPr>
          <p:cNvPr id="5" name="TextBox 4">
            <a:extLst>
              <a:ext uri="{FF2B5EF4-FFF2-40B4-BE49-F238E27FC236}">
                <a16:creationId xmlns:a16="http://schemas.microsoft.com/office/drawing/2014/main" id="{FF4F3171-048D-5F16-B32B-0D160D358001}"/>
              </a:ext>
            </a:extLst>
          </p:cNvPr>
          <p:cNvSpPr txBox="1"/>
          <p:nvPr/>
        </p:nvSpPr>
        <p:spPr>
          <a:xfrm>
            <a:off x="123302" y="273701"/>
            <a:ext cx="94247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effectLst/>
                <a:uLnTx/>
                <a:uFillTx/>
                <a:latin typeface="Alexandria" pitchFamily="2" charset="-78"/>
                <a:ea typeface="+mn-ea"/>
                <a:cs typeface="Alexandria" pitchFamily="2" charset="-78"/>
              </a:rPr>
              <a:t>Lecture 6</a:t>
            </a:r>
          </a:p>
        </p:txBody>
      </p:sp>
    </p:spTree>
    <p:extLst>
      <p:ext uri="{BB962C8B-B14F-4D97-AF65-F5344CB8AC3E}">
        <p14:creationId xmlns:p14="http://schemas.microsoft.com/office/powerpoint/2010/main" val="4120068232"/>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6211614" cy="5300798"/>
          </a:xfrm>
        </p:spPr>
      </p:pic>
      <p:sp>
        <p:nvSpPr>
          <p:cNvPr id="4" name="Rectangle 3">
            <a:extLst>
              <a:ext uri="{FF2B5EF4-FFF2-40B4-BE49-F238E27FC236}">
                <a16:creationId xmlns:a16="http://schemas.microsoft.com/office/drawing/2014/main" id="{70F1FE5C-AE6F-A664-4CF6-FD420F844C37}"/>
              </a:ext>
            </a:extLst>
          </p:cNvPr>
          <p:cNvSpPr/>
          <p:nvPr/>
        </p:nvSpPr>
        <p:spPr>
          <a:xfrm>
            <a:off x="8923132" y="985379"/>
            <a:ext cx="3489736" cy="568810"/>
          </a:xfrm>
          <a:prstGeom prst="rect">
            <a:avLst/>
          </a:prstGeom>
          <a:noFill/>
        </p:spPr>
        <p:txBody>
          <a:bodyPr wrap="square">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ar-JO" sz="2800" b="1" i="0" u="none" strike="noStrike" kern="1200" cap="none" spc="0" normalizeH="0" baseline="0" noProof="0" dirty="0">
                <a:ln>
                  <a:noFill/>
                </a:ln>
                <a:effectLst/>
                <a:uLnTx/>
                <a:uFillTx/>
                <a:latin typeface="Alexandria" pitchFamily="2" charset="-78"/>
                <a:ea typeface="+mn-ea"/>
                <a:cs typeface="Alexandria" pitchFamily="2" charset="-78"/>
              </a:rPr>
              <a:t>ملخص المحاضرة</a:t>
            </a:r>
            <a:endParaRPr kumimoji="0" lang="en-US" sz="2800" b="0" i="0" u="none" strike="noStrike" kern="1200" cap="none" spc="0" normalizeH="0" baseline="0" noProof="0" dirty="0">
              <a:ln>
                <a:noFill/>
              </a:ln>
              <a:effectLst/>
              <a:uLnTx/>
              <a:uFillTx/>
              <a:latin typeface="Alexandria" pitchFamily="2" charset="-78"/>
              <a:ea typeface="+mn-ea"/>
              <a:cs typeface="Alexandria" pitchFamily="2" charset="-78"/>
            </a:endParaRPr>
          </a:p>
        </p:txBody>
      </p:sp>
      <p:pic>
        <p:nvPicPr>
          <p:cNvPr id="6" name="Graphic 5">
            <a:extLst>
              <a:ext uri="{FF2B5EF4-FFF2-40B4-BE49-F238E27FC236}">
                <a16:creationId xmlns:a16="http://schemas.microsoft.com/office/drawing/2014/main" id="{AFD2EA54-D1A6-05C2-1F4D-050E00BB155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738105" y="6389660"/>
            <a:ext cx="2279266" cy="384052"/>
          </a:xfrm>
          <a:prstGeom prst="rect">
            <a:avLst/>
          </a:prstGeom>
        </p:spPr>
      </p:pic>
      <p:pic>
        <p:nvPicPr>
          <p:cNvPr id="7" name="Graphic 21">
            <a:extLst>
              <a:ext uri="{FF2B5EF4-FFF2-40B4-BE49-F238E27FC236}">
                <a16:creationId xmlns:a16="http://schemas.microsoft.com/office/drawing/2014/main" id="{9FE7A157-B6B8-6D9D-5F34-9C4CD820C78F}"/>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sp>
        <p:nvSpPr>
          <p:cNvPr id="8" name="TextBox 7">
            <a:extLst>
              <a:ext uri="{FF2B5EF4-FFF2-40B4-BE49-F238E27FC236}">
                <a16:creationId xmlns:a16="http://schemas.microsoft.com/office/drawing/2014/main" id="{E407CEE0-14FC-1F45-1FE8-42294859CE05}"/>
              </a:ext>
            </a:extLst>
          </p:cNvPr>
          <p:cNvSpPr txBox="1"/>
          <p:nvPr/>
        </p:nvSpPr>
        <p:spPr>
          <a:xfrm>
            <a:off x="5129048" y="2110067"/>
            <a:ext cx="6725117" cy="4200445"/>
          </a:xfrm>
          <a:prstGeom prst="rect">
            <a:avLst/>
          </a:prstGeom>
          <a:noFill/>
        </p:spPr>
        <p:txBody>
          <a:bodyPr wrap="square">
            <a:spAutoFit/>
          </a:bodyPr>
          <a:lstStyle/>
          <a:p>
            <a:pPr marR="0" lvl="0" algn="just" defTabSz="914400" rtl="1" eaLnBrk="1" fontAlgn="auto" latinLnBrk="0" hangingPunct="1">
              <a:lnSpc>
                <a:spcPct val="150000"/>
              </a:lnSpc>
              <a:spcBef>
                <a:spcPts val="0"/>
              </a:spcBef>
              <a:spcAft>
                <a:spcPts val="0"/>
              </a:spcAft>
              <a:buClrTx/>
              <a:buSzTx/>
              <a:tabLst/>
              <a:defRPr/>
            </a:pPr>
            <a:r>
              <a:rPr kumimoji="0" lang="ar-AE" b="0" i="0" u="none" strike="noStrike" kern="1200" cap="none" spc="0" normalizeH="0" baseline="0" noProof="0" dirty="0">
                <a:ln>
                  <a:noFill/>
                </a:ln>
                <a:solidFill>
                  <a:prstClr val="black"/>
                </a:solidFill>
                <a:effectLst/>
                <a:uLnTx/>
                <a:uFillTx/>
                <a:latin typeface="Roboto" panose="02000000000000000000" pitchFamily="2" charset="0"/>
                <a:ea typeface="+mn-ea"/>
                <a:cs typeface="Alexandria" pitchFamily="2" charset="-78"/>
              </a:rPr>
              <a:t>          </a:t>
            </a:r>
            <a:r>
              <a:rPr kumimoji="0" lang="ar-JO" b="0" i="0" u="none" strike="noStrike" kern="1200" cap="none" spc="0" normalizeH="0" baseline="0" noProof="0" dirty="0">
                <a:ln>
                  <a:noFill/>
                </a:ln>
                <a:solidFill>
                  <a:prstClr val="black"/>
                </a:solidFill>
                <a:effectLst/>
                <a:uLnTx/>
                <a:uFillTx/>
                <a:latin typeface="Roboto" panose="02000000000000000000" pitchFamily="2" charset="0"/>
                <a:ea typeface="+mn-ea"/>
                <a:cs typeface="Alexandria" pitchFamily="2" charset="-78"/>
              </a:rPr>
              <a:t>الإنتاجية والإبداع عنصران متلازمان في بيئة العمل الحديثة، حيث يعتبر كل منهما مكملًا للآخر.</a:t>
            </a:r>
            <a:r>
              <a:rPr kumimoji="0" lang="ar-AE" b="0" i="0" u="none" strike="noStrike" kern="1200" cap="none" spc="0" normalizeH="0" baseline="0" noProof="0" dirty="0">
                <a:ln>
                  <a:noFill/>
                </a:ln>
                <a:solidFill>
                  <a:prstClr val="black"/>
                </a:solidFill>
                <a:effectLst/>
                <a:uLnTx/>
                <a:uFillTx/>
                <a:latin typeface="Roboto" panose="02000000000000000000" pitchFamily="2" charset="0"/>
                <a:ea typeface="+mn-ea"/>
                <a:cs typeface="Alexandria" pitchFamily="2" charset="-78"/>
              </a:rPr>
              <a:t> حيث </a:t>
            </a:r>
            <a:r>
              <a:rPr kumimoji="0" lang="ar-JO" b="0" i="0" u="none" strike="noStrike" kern="1200" cap="none" spc="0" normalizeH="0" baseline="0" noProof="0" dirty="0">
                <a:ln>
                  <a:noFill/>
                </a:ln>
                <a:solidFill>
                  <a:prstClr val="black"/>
                </a:solidFill>
                <a:effectLst/>
                <a:uLnTx/>
                <a:uFillTx/>
                <a:latin typeface="Roboto" panose="02000000000000000000" pitchFamily="2" charset="0"/>
                <a:ea typeface="+mn-ea"/>
                <a:cs typeface="Alexandria" pitchFamily="2" charset="-78"/>
              </a:rPr>
              <a:t>تعتبر</a:t>
            </a:r>
            <a:r>
              <a:rPr kumimoji="0" lang="ar-JO" b="1" i="0" u="none" strike="noStrike" kern="1200" cap="none" spc="0" normalizeH="0" baseline="0" noProof="0" dirty="0">
                <a:ln>
                  <a:noFill/>
                </a:ln>
                <a:solidFill>
                  <a:prstClr val="black"/>
                </a:solidFill>
                <a:effectLst/>
                <a:uLnTx/>
                <a:uFillTx/>
                <a:latin typeface="Roboto" panose="02000000000000000000" pitchFamily="2" charset="0"/>
                <a:ea typeface="+mn-ea"/>
                <a:cs typeface="Alexandria" pitchFamily="2" charset="-78"/>
              </a:rPr>
              <a:t> الإنتاجية </a:t>
            </a:r>
            <a:r>
              <a:rPr kumimoji="0" lang="ar-JO" b="0" i="0" u="none" strike="noStrike" kern="1200" cap="none" spc="0" normalizeH="0" baseline="0" noProof="0" dirty="0">
                <a:ln>
                  <a:noFill/>
                </a:ln>
                <a:solidFill>
                  <a:prstClr val="black"/>
                </a:solidFill>
                <a:effectLst/>
                <a:uLnTx/>
                <a:uFillTx/>
                <a:latin typeface="Roboto" panose="02000000000000000000" pitchFamily="2" charset="0"/>
                <a:ea typeface="+mn-ea"/>
                <a:cs typeface="Alexandria" pitchFamily="2" charset="-78"/>
              </a:rPr>
              <a:t>مقياسًا لكفاءة استخدام الموارد لإنتاج السلع والخدمات، بينما يُعد </a:t>
            </a:r>
            <a:r>
              <a:rPr kumimoji="0" lang="ar-JO" b="1" i="0" u="none" strike="noStrike" kern="1200" cap="none" spc="0" normalizeH="0" baseline="0" noProof="0" dirty="0">
                <a:ln>
                  <a:noFill/>
                </a:ln>
                <a:solidFill>
                  <a:prstClr val="black"/>
                </a:solidFill>
                <a:effectLst/>
                <a:uLnTx/>
                <a:uFillTx/>
                <a:latin typeface="Roboto" panose="02000000000000000000" pitchFamily="2" charset="0"/>
                <a:ea typeface="+mn-ea"/>
                <a:cs typeface="Alexandria" pitchFamily="2" charset="-78"/>
              </a:rPr>
              <a:t>الإبداع </a:t>
            </a:r>
            <a:r>
              <a:rPr kumimoji="0" lang="ar-JO" b="0" i="0" u="none" strike="noStrike" kern="1200" cap="none" spc="0" normalizeH="0" baseline="0" noProof="0" dirty="0">
                <a:ln>
                  <a:noFill/>
                </a:ln>
                <a:solidFill>
                  <a:prstClr val="black"/>
                </a:solidFill>
                <a:effectLst/>
                <a:uLnTx/>
                <a:uFillTx/>
                <a:latin typeface="Roboto" panose="02000000000000000000" pitchFamily="2" charset="0"/>
                <a:ea typeface="+mn-ea"/>
                <a:cs typeface="Alexandria" pitchFamily="2" charset="-78"/>
              </a:rPr>
              <a:t>محركًا للابتكار والتطوير.</a:t>
            </a:r>
            <a:r>
              <a:rPr kumimoji="0" lang="ar-AE" b="0" i="0" u="none" strike="noStrike" kern="1200" cap="none" spc="0" normalizeH="0" baseline="0" noProof="0" dirty="0">
                <a:ln>
                  <a:noFill/>
                </a:ln>
                <a:solidFill>
                  <a:prstClr val="black"/>
                </a:solidFill>
                <a:effectLst/>
                <a:uLnTx/>
                <a:uFillTx/>
                <a:latin typeface="Roboto" panose="02000000000000000000" pitchFamily="2" charset="0"/>
                <a:ea typeface="+mn-ea"/>
                <a:cs typeface="Alexandria" pitchFamily="2" charset="-78"/>
              </a:rPr>
              <a:t> كما </a:t>
            </a:r>
            <a:r>
              <a:rPr kumimoji="0" lang="ar-JO" b="0" i="0" u="none" strike="noStrike" kern="1200" cap="none" spc="0" normalizeH="0" baseline="0" noProof="0" dirty="0">
                <a:ln>
                  <a:noFill/>
                </a:ln>
                <a:solidFill>
                  <a:prstClr val="black"/>
                </a:solidFill>
                <a:effectLst/>
                <a:uLnTx/>
                <a:uFillTx/>
                <a:latin typeface="Roboto" panose="02000000000000000000" pitchFamily="2" charset="0"/>
                <a:ea typeface="+mn-ea"/>
                <a:cs typeface="Alexandria" pitchFamily="2" charset="-78"/>
              </a:rPr>
              <a:t>يمكن تعزيز الإنتاجية من خلال تشجيع الإبداع بين الموظفين، مما يؤدي إلى تحسين العمليات وإيجاد حلول جديدة للتحديات</a:t>
            </a:r>
            <a:r>
              <a:rPr kumimoji="0" lang="ar-AE" b="0" i="0" u="none" strike="noStrike" kern="1200" cap="none" spc="0" normalizeH="0" baseline="0" noProof="0" dirty="0">
                <a:ln>
                  <a:noFill/>
                </a:ln>
                <a:solidFill>
                  <a:prstClr val="black"/>
                </a:solidFill>
                <a:effectLst/>
                <a:uLnTx/>
                <a:uFillTx/>
                <a:latin typeface="Roboto" panose="02000000000000000000" pitchFamily="2" charset="0"/>
                <a:ea typeface="+mn-ea"/>
                <a:cs typeface="Alexandria" pitchFamily="2" charset="-78"/>
              </a:rPr>
              <a:t> وذلك من خلال:</a:t>
            </a:r>
            <a:r>
              <a:rPr kumimoji="0" lang="ar-JO" b="0" i="0" u="none" strike="noStrike" kern="1200" cap="none" spc="0" normalizeH="0" baseline="0" noProof="0" dirty="0">
                <a:ln>
                  <a:noFill/>
                </a:ln>
                <a:solidFill>
                  <a:prstClr val="black"/>
                </a:solidFill>
                <a:effectLst/>
                <a:uLnTx/>
                <a:uFillTx/>
                <a:latin typeface="Roboto" panose="02000000000000000000" pitchFamily="2" charset="0"/>
                <a:ea typeface="+mn-ea"/>
                <a:cs typeface="Alexandria" pitchFamily="2" charset="-78"/>
              </a:rPr>
              <a:t>تدريب الموظفين وتطوير مهاراتهم يُعتبر استثمارًا في الإبداع، مما يسهم في تحقيق نتائج أفضل.</a:t>
            </a:r>
            <a:r>
              <a:rPr kumimoji="0" lang="ar-AE" b="0" i="0" u="none" strike="noStrike" kern="1200" cap="none" spc="0" normalizeH="0" baseline="0" noProof="0" dirty="0">
                <a:ln>
                  <a:noFill/>
                </a:ln>
                <a:solidFill>
                  <a:prstClr val="black"/>
                </a:solidFill>
                <a:effectLst/>
                <a:uLnTx/>
                <a:uFillTx/>
                <a:latin typeface="Roboto" panose="02000000000000000000" pitchFamily="2" charset="0"/>
                <a:ea typeface="+mn-ea"/>
                <a:cs typeface="Alexandria" pitchFamily="2" charset="-78"/>
              </a:rPr>
              <a:t>و</a:t>
            </a:r>
            <a:r>
              <a:rPr kumimoji="0" lang="ar-JO" b="0" i="0" u="none" strike="noStrike" kern="1200" cap="none" spc="0" normalizeH="0" baseline="0" noProof="0" dirty="0">
                <a:ln>
                  <a:noFill/>
                </a:ln>
                <a:solidFill>
                  <a:prstClr val="black"/>
                </a:solidFill>
                <a:effectLst/>
                <a:uLnTx/>
                <a:uFillTx/>
                <a:latin typeface="Roboto" panose="02000000000000000000" pitchFamily="2" charset="0"/>
                <a:ea typeface="+mn-ea"/>
                <a:cs typeface="Alexandria" pitchFamily="2" charset="-78"/>
              </a:rPr>
              <a:t> توفير بيئة عمل تدعم الإبداع والتفكير الحر يمكن أن يؤدي إلى تحسين الإنتاجية بشكل كبير.</a:t>
            </a:r>
            <a:r>
              <a:rPr kumimoji="0" lang="ar-AE" b="0" i="0" u="none" strike="noStrike" kern="1200" cap="none" spc="0" normalizeH="0" baseline="0" noProof="0" dirty="0">
                <a:ln>
                  <a:noFill/>
                </a:ln>
                <a:solidFill>
                  <a:prstClr val="black"/>
                </a:solidFill>
                <a:effectLst/>
                <a:uLnTx/>
                <a:uFillTx/>
                <a:latin typeface="Roboto" panose="02000000000000000000" pitchFamily="2" charset="0"/>
                <a:ea typeface="+mn-ea"/>
                <a:cs typeface="Alexandria" pitchFamily="2" charset="-78"/>
              </a:rPr>
              <a:t> وتقديم</a:t>
            </a:r>
            <a:r>
              <a:rPr kumimoji="0" lang="ar-JO" b="0" i="0" u="none" strike="noStrike" kern="1200" cap="none" spc="0" normalizeH="0" baseline="0" noProof="0" dirty="0">
                <a:ln>
                  <a:noFill/>
                </a:ln>
                <a:solidFill>
                  <a:prstClr val="black"/>
                </a:solidFill>
                <a:effectLst/>
                <a:uLnTx/>
                <a:uFillTx/>
                <a:latin typeface="Roboto" panose="02000000000000000000" pitchFamily="2" charset="0"/>
                <a:ea typeface="+mn-ea"/>
                <a:cs typeface="Alexandria" pitchFamily="2" charset="-78"/>
              </a:rPr>
              <a:t> الدعم الإداري والتحفيز المستمر.</a:t>
            </a:r>
          </a:p>
        </p:txBody>
      </p:sp>
    </p:spTree>
    <p:extLst>
      <p:ext uri="{BB962C8B-B14F-4D97-AF65-F5344CB8AC3E}">
        <p14:creationId xmlns:p14="http://schemas.microsoft.com/office/powerpoint/2010/main" val="2619272476"/>
      </p:ext>
    </p:extLst>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14A1231D-EEB2-6C21-896F-0ECF4C79651F}"/>
              </a:ext>
            </a:extLst>
          </p:cNvPr>
          <p:cNvSpPr txBox="1"/>
          <p:nvPr/>
        </p:nvSpPr>
        <p:spPr>
          <a:xfrm>
            <a:off x="6358270" y="5829379"/>
            <a:ext cx="5423045" cy="64633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 typeface="Arial"/>
              <a:buNone/>
              <a:tabLst/>
              <a:defRPr/>
            </a:pPr>
            <a:r>
              <a:rPr kumimoji="0" lang="ar-JO"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دمتم بحفظ الله ورعايته </a:t>
            </a:r>
          </a:p>
          <a:p>
            <a:pPr marL="0" marR="0" lvl="0" indent="0" algn="ctr" defTabSz="914400" rtl="0" eaLnBrk="1" fontAlgn="auto" latinLnBrk="0" hangingPunct="1">
              <a:lnSpc>
                <a:spcPct val="100000"/>
              </a:lnSpc>
              <a:spcBef>
                <a:spcPts val="0"/>
              </a:spcBef>
              <a:spcAft>
                <a:spcPts val="0"/>
              </a:spcAft>
              <a:buClrTx/>
              <a:buSzTx/>
              <a:buFont typeface="Arial"/>
              <a:buNone/>
              <a:tabLst/>
              <a:defRPr/>
            </a:pPr>
            <a:r>
              <a:rPr kumimoji="0" lang="ar-JO"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د. وردة أبو كلوب</a:t>
            </a:r>
            <a:endPar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p:txBody>
      </p:sp>
      <p:sp>
        <p:nvSpPr>
          <p:cNvPr id="13" name="TextBox 12">
            <a:extLst>
              <a:ext uri="{FF2B5EF4-FFF2-40B4-BE49-F238E27FC236}">
                <a16:creationId xmlns:a16="http://schemas.microsoft.com/office/drawing/2014/main" id="{D78BC72E-5EDF-5570-6462-9FBB6D97DAF1}"/>
              </a:ext>
            </a:extLst>
          </p:cNvPr>
          <p:cNvSpPr txBox="1"/>
          <p:nvPr/>
        </p:nvSpPr>
        <p:spPr>
          <a:xfrm>
            <a:off x="3072592" y="898154"/>
            <a:ext cx="6663223" cy="89255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400" b="1" i="0" u="none" strike="noStrike" kern="1200" cap="none" spc="0" normalizeH="0" baseline="0" noProof="0" dirty="0">
                <a:ln>
                  <a:noFill/>
                </a:ln>
                <a:effectLst/>
                <a:uLnTx/>
                <a:uFillTx/>
                <a:latin typeface="Alexandria" pitchFamily="2" charset="-78"/>
                <a:ea typeface="+mn-ea"/>
                <a:cs typeface="Alexandria" pitchFamily="2" charset="-78"/>
                <a:sym typeface="Arial"/>
              </a:rPr>
              <a:t>الموضوع القادم: التفكير الن</a:t>
            </a:r>
            <a:r>
              <a:rPr kumimoji="0" lang="ar-AE" sz="2400" b="1" i="0" u="none" strike="noStrike" kern="1200" cap="none" spc="0" normalizeH="0" baseline="0" noProof="0" dirty="0">
                <a:ln>
                  <a:noFill/>
                </a:ln>
                <a:effectLst/>
                <a:uLnTx/>
                <a:uFillTx/>
                <a:latin typeface="Alexandria" pitchFamily="2" charset="-78"/>
                <a:ea typeface="+mn-ea"/>
                <a:cs typeface="Alexandria" pitchFamily="2" charset="-78"/>
                <a:sym typeface="Arial"/>
              </a:rPr>
              <a:t>قدي</a:t>
            </a:r>
            <a:r>
              <a:rPr kumimoji="0" lang="ar-JO" sz="2400" b="1" i="0" u="none" strike="noStrike" kern="1200" cap="none" spc="0" normalizeH="0" baseline="0" noProof="0" dirty="0">
                <a:ln>
                  <a:noFill/>
                </a:ln>
                <a:effectLst/>
                <a:uLnTx/>
                <a:uFillTx/>
                <a:latin typeface="Alexandria" pitchFamily="2" charset="-78"/>
                <a:ea typeface="+mn-ea"/>
                <a:cs typeface="Alexandria" pitchFamily="2" charset="-78"/>
                <a:sym typeface="Arial"/>
              </a:rPr>
              <a:t> ومهاراته</a:t>
            </a:r>
          </a:p>
          <a:p>
            <a:pPr marL="0" marR="0" lvl="0" indent="0" algn="l" defTabSz="914400" rtl="0" eaLnBrk="1" fontAlgn="auto" latinLnBrk="0" hangingPunct="1">
              <a:lnSpc>
                <a:spcPct val="100000"/>
              </a:lnSpc>
              <a:spcBef>
                <a:spcPts val="0"/>
              </a:spcBef>
              <a:spcAft>
                <a:spcPts val="0"/>
              </a:spcAft>
              <a:buClrTx/>
              <a:buSzTx/>
              <a:buFont typeface="Arial"/>
              <a:buNone/>
              <a:tabLst/>
              <a:defRPr/>
            </a:pP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p:txBody>
      </p:sp>
      <p:pic>
        <p:nvPicPr>
          <p:cNvPr id="2" name="Graphic 21">
            <a:extLst>
              <a:ext uri="{FF2B5EF4-FFF2-40B4-BE49-F238E27FC236}">
                <a16:creationId xmlns:a16="http://schemas.microsoft.com/office/drawing/2014/main" id="{6625C0F3-DE9C-DE08-9FBC-23B2C304F4D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3671" y="-15967"/>
            <a:ext cx="2305141" cy="1076343"/>
          </a:xfrm>
          <a:prstGeom prst="rect">
            <a:avLst/>
          </a:prstGeom>
        </p:spPr>
      </p:pic>
      <p:pic>
        <p:nvPicPr>
          <p:cNvPr id="2050" name="Picture 2">
            <a:extLst>
              <a:ext uri="{FF2B5EF4-FFF2-40B4-BE49-F238E27FC236}">
                <a16:creationId xmlns:a16="http://schemas.microsoft.com/office/drawing/2014/main" id="{B540D698-00E5-D500-BC71-2D3E626338F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8195" y="1834784"/>
            <a:ext cx="4720856" cy="31093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8580324"/>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7.5|14.5|6"/>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D5F257D-6D96-42F1-9B0A-B3A24402983C}"/>
</file>

<file path=customXml/itemProps2.xml><?xml version="1.0" encoding="utf-8"?>
<ds:datastoreItem xmlns:ds="http://schemas.openxmlformats.org/officeDocument/2006/customXml" ds:itemID="{B624B344-7C44-4E45-B3CF-6185890BAFDC}"/>
</file>

<file path=customXml/itemProps3.xml><?xml version="1.0" encoding="utf-8"?>
<ds:datastoreItem xmlns:ds="http://schemas.openxmlformats.org/officeDocument/2006/customXml" ds:itemID="{3A45D4C2-8236-482A-904C-012E03DC0FFC}"/>
</file>

<file path=docProps/app.xml><?xml version="1.0" encoding="utf-8"?>
<Properties xmlns="http://schemas.openxmlformats.org/officeDocument/2006/extended-properties" xmlns:vt="http://schemas.openxmlformats.org/officeDocument/2006/docPropsVTypes">
  <TotalTime>5431</TotalTime>
  <Words>5922</Words>
  <Application>Microsoft Office PowerPoint</Application>
  <PresentationFormat>Widescreen</PresentationFormat>
  <Paragraphs>471</Paragraphs>
  <Slides>32</Slides>
  <Notes>3</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32</vt:i4>
      </vt:variant>
    </vt:vector>
  </HeadingPairs>
  <TitlesOfParts>
    <vt:vector size="45" baseType="lpstr">
      <vt:lpstr>Alexandria</vt:lpstr>
      <vt:lpstr>Al-Jazeera</vt:lpstr>
      <vt:lpstr>-apple-system</vt:lpstr>
      <vt:lpstr>Arial</vt:lpstr>
      <vt:lpstr>Bahnschrift SemiBold SemiConden</vt:lpstr>
      <vt:lpstr>Calibri</vt:lpstr>
      <vt:lpstr>Calibri Light</vt:lpstr>
      <vt:lpstr>NeoSansArabic</vt:lpstr>
      <vt:lpstr>Noto Sans Kufi Arabic</vt:lpstr>
      <vt:lpstr>Roboto</vt:lpstr>
      <vt:lpstr>tahoma</vt:lpstr>
      <vt:lpstr>Tajawal Medium</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ward kloub</dc:creator>
  <cp:lastModifiedBy>ward kloub</cp:lastModifiedBy>
  <cp:revision>178</cp:revision>
  <dcterms:created xsi:type="dcterms:W3CDTF">2023-11-01T16:58:48Z</dcterms:created>
  <dcterms:modified xsi:type="dcterms:W3CDTF">2024-11-01T16:57:29Z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