
<file path=[Content_Types].xml><?xml version="1.0" encoding="utf-8"?>
<Types xmlns="http://schemas.openxmlformats.org/package/2006/content-types">
  <Default Extension="png" ContentType="image/png"/>
  <Default Extension="jfif" ContentType="image/jpe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482" r:id="rId6"/>
    <p:sldId id="523" r:id="rId7"/>
    <p:sldId id="524" r:id="rId8"/>
    <p:sldId id="525" r:id="rId9"/>
    <p:sldId id="526" r:id="rId10"/>
    <p:sldId id="527" r:id="rId11"/>
    <p:sldId id="528" r:id="rId12"/>
    <p:sldId id="529" r:id="rId13"/>
    <p:sldId id="530" r:id="rId14"/>
    <p:sldId id="531" r:id="rId15"/>
    <p:sldId id="532" r:id="rId16"/>
    <p:sldId id="533" r:id="rId17"/>
    <p:sldId id="534" r:id="rId18"/>
    <p:sldId id="535"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60" r:id="rId44"/>
    <p:sldId id="561" r:id="rId45"/>
    <p:sldId id="562" r:id="rId46"/>
    <p:sldId id="522" r:id="rId47"/>
    <p:sldId id="31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22"/>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1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17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35791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15018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0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672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266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24.jp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31.jp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38.jpg"/><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9.jpeg"/><Relationship Id="rId7" Type="http://schemas.openxmlformats.org/officeDocument/2006/relationships/hyperlink" Target="http://images.google.com/imgres?imgurl=http://www.martinsvillemustangs.com/PepsiLogo1.jpg&amp;imgrefurl=http://brandzero.adidiot.com/wp/category/new-trends-in-advertising/&amp;h=627&amp;w=800&amp;sz=115&amp;hl=en&amp;start=5&amp;tbnid=UgGLp4tlxxSU1M:&amp;tbnh=112&amp;tbnw=143&amp;prev=/images?q%3Dpepsi%26gbv%3D2%26hl%3Den" TargetMode="External"/><Relationship Id="rId2" Type="http://schemas.openxmlformats.org/officeDocument/2006/relationships/hyperlink" Target="http://images.google.com/imgres?imgurl=http://www.flags.com/images/NFL.gif&amp;imgrefurl=http://www.flags.com/Football-Flags/c219_4055/index.html&amp;h=775&amp;w=600&amp;sz=22&amp;hl=en&amp;start=2&amp;tbnid=_9i698A9XSTZNM:&amp;tbnh=142&amp;tbnw=110&amp;prev=/images?q%3DNFL%26gbv%3D2%26hl%3Den%26sa%3DG" TargetMode="External"/><Relationship Id="rId1" Type="http://schemas.openxmlformats.org/officeDocument/2006/relationships/slideLayout" Target="../slideLayouts/slideLayout16.xml"/><Relationship Id="rId6" Type="http://schemas.openxmlformats.org/officeDocument/2006/relationships/image" Target="../media/image41.jpg"/><Relationship Id="rId5" Type="http://schemas.openxmlformats.org/officeDocument/2006/relationships/image" Target="../media/image40.jpeg"/><Relationship Id="rId4" Type="http://schemas.openxmlformats.org/officeDocument/2006/relationships/hyperlink" Target="http://images.google.com/imgres?imgurl=http://www.dameonjamie.com/images/visa.jpg&amp;imgrefurl=http://www.dameonjamie.com/payment/&amp;h=714&amp;w=1135&amp;sz=72&amp;hl=en&amp;start=2&amp;tbnid=84cLYQEg8-YLIM:&amp;tbnh=94&amp;tbnw=150&amp;prev=/images?q%3DVisa%26gbv%3D2%26hl%3Den" TargetMode="External"/><Relationship Id="rId9"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png"/><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8.jpg"/></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www.apple.com/" TargetMode="Externa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51.jfif"/><Relationship Id="rId4" Type="http://schemas.openxmlformats.org/officeDocument/2006/relationships/image" Target="../media/image50.jpg"/></Relationships>
</file>

<file path=ppt/slides/_rels/slide3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52.jpeg"/><Relationship Id="rId7" Type="http://schemas.openxmlformats.org/officeDocument/2006/relationships/image" Target="../media/image54.jpeg"/><Relationship Id="rId2" Type="http://schemas.openxmlformats.org/officeDocument/2006/relationships/hyperlink" Target="http://www.walmart.com/" TargetMode="External"/><Relationship Id="rId1" Type="http://schemas.openxmlformats.org/officeDocument/2006/relationships/slideLayout" Target="../slideLayouts/slideLayout16.xml"/><Relationship Id="rId6" Type="http://schemas.openxmlformats.org/officeDocument/2006/relationships/hyperlink" Target="http://www.nike.com/" TargetMode="External"/><Relationship Id="rId5" Type="http://schemas.openxmlformats.org/officeDocument/2006/relationships/image" Target="../media/image53.jpeg"/><Relationship Id="rId4" Type="http://schemas.openxmlformats.org/officeDocument/2006/relationships/hyperlink" Target="http://www.google.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5.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58.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9.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5.png"/><Relationship Id="rId2" Type="http://schemas.openxmlformats.org/officeDocument/2006/relationships/image" Target="../media/image61.jpeg"/><Relationship Id="rId1" Type="http://schemas.openxmlformats.org/officeDocument/2006/relationships/slideLayout" Target="../slideLayouts/slideLayout16.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43.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7.png"/></Relationships>
</file>

<file path=ppt/slides/_rels/slide44.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audio" Target="../media/media1.m4a"/><Relationship Id="rId7" Type="http://schemas.openxmlformats.org/officeDocument/2006/relationships/image" Target="../media/image69.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68.png"/><Relationship Id="rId5" Type="http://schemas.openxmlformats.org/officeDocument/2006/relationships/notesSlide" Target="../notesSlides/notesSlide5.xml"/><Relationship Id="rId4"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144022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AEEF"/>
                </a:solidFill>
                <a:latin typeface="Aharoni" panose="02010803020104030203" pitchFamily="2" charset="-79"/>
                <a:cs typeface="Aharoni" panose="02010803020104030203" pitchFamily="2" charset="-79"/>
              </a:rPr>
              <a:t>Marketing Management</a:t>
            </a:r>
            <a:endParaRPr lang="en-US" sz="4000" dirty="0">
              <a:solidFill>
                <a:srgbClr val="00AEEF"/>
              </a:solidFill>
            </a:endParaRPr>
          </a:p>
        </p:txBody>
      </p:sp>
      <p:sp>
        <p:nvSpPr>
          <p:cNvPr id="46" name="TextBox 45"/>
          <p:cNvSpPr txBox="1"/>
          <p:nvPr/>
        </p:nvSpPr>
        <p:spPr>
          <a:xfrm>
            <a:off x="1461358" y="2675408"/>
            <a:ext cx="2766078" cy="707886"/>
          </a:xfrm>
          <a:prstGeom prst="rect">
            <a:avLst/>
          </a:prstGeom>
          <a:noFill/>
        </p:spPr>
        <p:txBody>
          <a:bodyPr wrap="none" rtlCol="0">
            <a:spAutoFit/>
          </a:bodyPr>
          <a:lstStyle/>
          <a:p>
            <a:pPr algn="ctr"/>
            <a:r>
              <a:rPr lang="en-US" sz="2000" b="1" dirty="0"/>
              <a:t>Marketing Management</a:t>
            </a:r>
          </a:p>
          <a:p>
            <a:pPr algn="ctr"/>
            <a:r>
              <a:rPr lang="en-US" sz="2000" b="1" dirty="0"/>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539827" y="5717513"/>
            <a:ext cx="7533656" cy="51818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a:t>
            </a:r>
            <a:r>
              <a:rPr lang="en-US" sz="2400" b="1" dirty="0" smtClean="0">
                <a:solidFill>
                  <a:schemeClr val="bg1"/>
                </a:solidFill>
                <a:cs typeface="Alexandria" charset="0"/>
              </a:rPr>
              <a:t>- </a:t>
            </a:r>
            <a:r>
              <a:rPr lang="en-US" sz="2400" b="1" dirty="0" smtClean="0">
                <a:solidFill>
                  <a:schemeClr val="bg1"/>
                </a:solidFill>
                <a:latin typeface="Times New Roman" panose="02020603050405020304" pitchFamily="18" charset="0"/>
                <a:cs typeface="Times New Roman" panose="02020603050405020304" pitchFamily="18" charset="0"/>
              </a:rPr>
              <a:t>6-</a:t>
            </a:r>
            <a:r>
              <a:rPr lang="en-US" altLang="ar-SA" sz="2400" b="1" dirty="0" smtClean="0">
                <a:latin typeface="Times New Roman" panose="02020603050405020304" pitchFamily="18" charset="0"/>
                <a:cs typeface="Times New Roman" panose="02020603050405020304" pitchFamily="18" charset="0"/>
              </a:rPr>
              <a:t>Branding</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11" name="Oval 10">
            <a:extLst>
              <a:ext uri="{FF2B5EF4-FFF2-40B4-BE49-F238E27FC236}">
                <a16:creationId xmlns:a16="http://schemas.microsoft.com/office/drawing/2014/main" id="{46F3C90B-EB3F-EA91-08C5-03400C278827}"/>
              </a:ext>
            </a:extLst>
          </p:cNvPr>
          <p:cNvSpPr/>
          <p:nvPr/>
        </p:nvSpPr>
        <p:spPr>
          <a:xfrm>
            <a:off x="6290617" y="-636588"/>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38D9A5A-1E30-4C6C-8EEE-26B8151FF656}"/>
              </a:ext>
            </a:extLst>
          </p:cNvPr>
          <p:cNvSpPr txBox="1"/>
          <p:nvPr/>
        </p:nvSpPr>
        <p:spPr>
          <a:xfrm>
            <a:off x="427570" y="4138880"/>
            <a:ext cx="4833654" cy="823046"/>
          </a:xfrm>
          <a:prstGeom prst="rect">
            <a:avLst/>
          </a:prstGeom>
          <a:noFill/>
        </p:spPr>
        <p:txBody>
          <a:bodyPr wrap="square" rtlCol="0">
            <a:spAutoFit/>
          </a:bodyPr>
          <a:lstStyle/>
          <a:p>
            <a:pPr algn="ctr"/>
            <a:r>
              <a:rPr lang="en-US" sz="2374" dirty="0">
                <a:latin typeface="Times New Roman" panose="02020603050405020304" pitchFamily="18" charset="0"/>
                <a:cs typeface="Times New Roman" panose="02020603050405020304" pitchFamily="18" charset="0"/>
              </a:rPr>
              <a:t>Prepared by </a:t>
            </a:r>
          </a:p>
          <a:p>
            <a:pPr algn="ctr"/>
            <a:r>
              <a:rPr lang="en-US" sz="2374" dirty="0">
                <a:latin typeface="Times New Roman" panose="02020603050405020304" pitchFamily="18" charset="0"/>
                <a:cs typeface="Times New Roman" panose="02020603050405020304" pitchFamily="18" charset="0"/>
              </a:rPr>
              <a:t>Dr. Magdy  Al-haj</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84791"/>
            <a:ext cx="12191999" cy="7113551"/>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84790"/>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567790" y="3919730"/>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a:t>
            </a:r>
            <a:r>
              <a:rPr lang="en-US" sz="3200" b="1" dirty="0" smtClean="0">
                <a:solidFill>
                  <a:schemeClr val="tx1"/>
                </a:solidFill>
                <a:latin typeface="Times New Roman" panose="02020603050405020304" pitchFamily="18" charset="0"/>
                <a:cs typeface="Times New Roman" panose="02020603050405020304" pitchFamily="18" charset="0"/>
              </a:rPr>
              <a:t>-6</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980930" y="485792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5" name="TextBox 14">
            <a:extLst>
              <a:ext uri="{FF2B5EF4-FFF2-40B4-BE49-F238E27FC236}">
                <a16:creationId xmlns:a16="http://schemas.microsoft.com/office/drawing/2014/main" id="{16E4CC76-2D0D-6204-3FBC-B0856D8E8836}"/>
              </a:ext>
            </a:extLst>
          </p:cNvPr>
          <p:cNvSpPr txBox="1"/>
          <p:nvPr/>
        </p:nvSpPr>
        <p:spPr>
          <a:xfrm>
            <a:off x="7157571" y="2666125"/>
            <a:ext cx="5034429" cy="1015663"/>
          </a:xfrm>
          <a:prstGeom prst="rect">
            <a:avLst/>
          </a:prstGeom>
          <a:noFill/>
        </p:spPr>
        <p:txBody>
          <a:bodyPr wrap="square" rtlCol="0">
            <a:spAutoFit/>
          </a:bodyPr>
          <a:lstStyle/>
          <a:p>
            <a:pPr algn="ctr"/>
            <a:r>
              <a:rPr lang="en-US" altLang="ar-SA" sz="6000" b="1" dirty="0">
                <a:latin typeface="Aharoni" panose="02010803020104030203" pitchFamily="2" charset="-79"/>
                <a:cs typeface="Aharoni" panose="02010803020104030203" pitchFamily="2" charset="-79"/>
              </a:rPr>
              <a:t>Branding </a:t>
            </a:r>
          </a:p>
        </p:txBody>
      </p:sp>
    </p:spTree>
    <p:extLst>
      <p:ext uri="{BB962C8B-B14F-4D97-AF65-F5344CB8AC3E}">
        <p14:creationId xmlns:p14="http://schemas.microsoft.com/office/powerpoint/2010/main" val="3409146624"/>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99642"/>
            <a:ext cx="7191566" cy="769441"/>
          </a:xfrm>
          <a:prstGeom prst="rect">
            <a:avLst/>
          </a:prstGeom>
          <a:noFill/>
          <a:ln>
            <a:no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F901F8D-5CE6-4E11-992C-E0E75632B143}"/>
              </a:ext>
            </a:extLst>
          </p:cNvPr>
          <p:cNvSpPr txBox="1"/>
          <p:nvPr/>
        </p:nvSpPr>
        <p:spPr>
          <a:xfrm>
            <a:off x="3385474" y="2205159"/>
            <a:ext cx="8632594" cy="3539430"/>
          </a:xfrm>
          <a:prstGeom prst="rect">
            <a:avLst/>
          </a:prstGeom>
          <a:noFill/>
          <a:ln>
            <a:noFill/>
          </a:ln>
        </p:spPr>
        <p:txBody>
          <a:bodyPr wrap="square" rtlCol="0" anchor="t">
            <a:spAutoFit/>
          </a:bodyPr>
          <a:lstStyle/>
          <a:p>
            <a:pPr marL="533400" indent="-533400">
              <a:buNone/>
            </a:pPr>
            <a:r>
              <a:rPr lang="en-US" altLang="ar-SA" sz="2800" dirty="0">
                <a:latin typeface="Aharoni" panose="02010803020104030203" pitchFamily="2" charset="-79"/>
                <a:ea typeface="ＭＳ Ｐゴシック" panose="020B0600070205080204" pitchFamily="34" charset="-128"/>
                <a:cs typeface="Aharoni" panose="02010803020104030203" pitchFamily="2" charset="-79"/>
              </a:rPr>
              <a:t>After studying this chapter, you should be able to:</a:t>
            </a:r>
          </a:p>
          <a:p>
            <a:pPr marL="533400" indent="-533400">
              <a:buFontTx/>
              <a:buAutoNum type="arabicPeriod"/>
            </a:pPr>
            <a:r>
              <a:rPr lang="ar-SA" altLang="ar-SA" sz="2800" dirty="0">
                <a:latin typeface="Aharoni" panose="02010803020104030203" pitchFamily="2" charset="-79"/>
                <a:ea typeface="ＭＳ Ｐゴシック" panose="020B0600070205080204" pitchFamily="34" charset="-128"/>
                <a:cs typeface="Aharoni" panose="02010803020104030203" pitchFamily="2" charset="-79"/>
              </a:rPr>
              <a:t>Brand Definition</a:t>
            </a:r>
            <a:endParaRPr lang="en-US" altLang="ar-SA"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The Importance Of Branding</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Forms</a:t>
            </a:r>
            <a:r>
              <a:rPr lang="en-US" sz="2800" dirty="0">
                <a:latin typeface="Aharoni" panose="02010803020104030203" pitchFamily="2" charset="-79"/>
                <a:ea typeface="ＭＳ Ｐゴシック" panose="020B0600070205080204" pitchFamily="34" charset="-128"/>
                <a:cs typeface="Aharoni" panose="02010803020104030203" pitchFamily="2" charset="-79"/>
              </a:rPr>
              <a:t> Of Brands</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Elements Of A Brand</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Types Of Brands</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Branding Mechanisms </a:t>
            </a:r>
          </a:p>
          <a:p>
            <a:pPr marL="533400" indent="-533400">
              <a:buFontTx/>
              <a:buAutoNum type="arabicPeriod"/>
            </a:pPr>
            <a:endParaRPr lang="en-US" sz="2800" b="1" dirty="0"/>
          </a:p>
        </p:txBody>
      </p:sp>
      <p:pic>
        <p:nvPicPr>
          <p:cNvPr id="12" name="Picture 11">
            <a:extLst>
              <a:ext uri="{FF2B5EF4-FFF2-40B4-BE49-F238E27FC236}">
                <a16:creationId xmlns:a16="http://schemas.microsoft.com/office/drawing/2014/main" id="{639D964A-BED2-4B14-AED0-B6872DEBD4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5474" y="5338043"/>
            <a:ext cx="8806526" cy="1443996"/>
          </a:xfrm>
          <a:prstGeom prst="rect">
            <a:avLst/>
          </a:prstGeom>
          <a:ln>
            <a:solidFill>
              <a:schemeClr val="accent1"/>
            </a:solidFill>
          </a:ln>
        </p:spPr>
      </p:pic>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106106"/>
            <a:ext cx="2470340" cy="819312"/>
          </a:xfrm>
          <a:prstGeom prst="rect">
            <a:avLst/>
          </a:prstGeom>
        </p:spPr>
      </p:pic>
    </p:spTree>
    <p:extLst>
      <p:ext uri="{BB962C8B-B14F-4D97-AF65-F5344CB8AC3E}">
        <p14:creationId xmlns:p14="http://schemas.microsoft.com/office/powerpoint/2010/main" val="9000657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305626"/>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CC97E06-7D81-4582-9B4C-4A79A14FE2D0}"/>
              </a:ext>
            </a:extLst>
          </p:cNvPr>
          <p:cNvSpPr txBox="1"/>
          <p:nvPr/>
        </p:nvSpPr>
        <p:spPr>
          <a:xfrm>
            <a:off x="2781237" y="352566"/>
            <a:ext cx="5736878"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en-US" dirty="0">
                <a:solidFill>
                  <a:schemeClr val="tx1"/>
                </a:solidFill>
              </a:rPr>
              <a:t>Branding</a:t>
            </a:r>
            <a:endParaRPr lang="en-US" dirty="0">
              <a:solidFill>
                <a:schemeClr val="tx1"/>
              </a:solidFill>
            </a:endParaRPr>
          </a:p>
        </p:txBody>
      </p:sp>
      <p:sp>
        <p:nvSpPr>
          <p:cNvPr id="15" name="Rectangle 7">
            <a:extLst>
              <a:ext uri="{FF2B5EF4-FFF2-40B4-BE49-F238E27FC236}">
                <a16:creationId xmlns:a16="http://schemas.microsoft.com/office/drawing/2014/main" id="{B3E03B6D-77BC-4D01-875E-E3CD4CA01AAD}"/>
              </a:ext>
            </a:extLst>
          </p:cNvPr>
          <p:cNvSpPr>
            <a:spLocks noChangeArrowheads="1"/>
          </p:cNvSpPr>
          <p:nvPr/>
        </p:nvSpPr>
        <p:spPr bwMode="auto">
          <a:xfrm>
            <a:off x="1345595" y="4092452"/>
            <a:ext cx="7686129" cy="1815882"/>
          </a:xfrm>
          <a:prstGeom prst="rect">
            <a:avLst/>
          </a:prstGeom>
          <a:noFill/>
          <a:ln>
            <a:noFill/>
          </a:ln>
        </p:spPr>
        <p:txBody>
          <a:bodyPr wrap="square" rtlCol="0" anchor="t">
            <a:spAutoFit/>
          </a:bodyPr>
          <a:lstStyle/>
          <a:p>
            <a:pPr marL="533400" indent="-533400"/>
            <a:r>
              <a:rPr lang="en-US" altLang="en-US" sz="2800" b="1" dirty="0">
                <a:solidFill>
                  <a:srgbClr val="FF0000"/>
                </a:solidFill>
              </a:rPr>
              <a:t>Branding</a:t>
            </a:r>
            <a:r>
              <a:rPr lang="en-US" altLang="en-US" sz="2800" b="1" dirty="0"/>
              <a:t>  </a:t>
            </a:r>
          </a:p>
          <a:p>
            <a:pPr marL="533400" indent="-533400"/>
            <a:r>
              <a:rPr lang="en-US" altLang="en-US" sz="2800" b="1" dirty="0"/>
              <a:t>       describes a company’s or event’s efforts to develop a personality and make its products or services different from the competition</a:t>
            </a:r>
          </a:p>
        </p:txBody>
      </p:sp>
      <p:sp>
        <p:nvSpPr>
          <p:cNvPr id="16" name="Rectangle 12">
            <a:extLst>
              <a:ext uri="{FF2B5EF4-FFF2-40B4-BE49-F238E27FC236}">
                <a16:creationId xmlns:a16="http://schemas.microsoft.com/office/drawing/2014/main" id="{1F33CD9E-1848-41C5-A5E2-90820553CEC3}"/>
              </a:ext>
            </a:extLst>
          </p:cNvPr>
          <p:cNvSpPr>
            <a:spLocks noChangeArrowheads="1"/>
          </p:cNvSpPr>
          <p:nvPr/>
        </p:nvSpPr>
        <p:spPr bwMode="auto">
          <a:xfrm>
            <a:off x="1345595" y="1767386"/>
            <a:ext cx="7686129" cy="2246769"/>
          </a:xfrm>
          <a:prstGeom prst="rect">
            <a:avLst/>
          </a:prstGeom>
          <a:noFill/>
          <a:ln>
            <a:noFill/>
          </a:ln>
        </p:spPr>
        <p:txBody>
          <a:bodyPr wrap="square" rtlCol="0" anchor="t">
            <a:spAutoFit/>
          </a:bodyPr>
          <a:lstStyle/>
          <a:p>
            <a:pPr marL="533400" indent="-533400"/>
            <a:r>
              <a:rPr lang="en-US" altLang="en-US" sz="2800" b="1" dirty="0">
                <a:solidFill>
                  <a:srgbClr val="FF0000"/>
                </a:solidFill>
              </a:rPr>
              <a:t>Branding:</a:t>
            </a:r>
            <a:endParaRPr lang="en-US" altLang="en-US" sz="2800" b="1" dirty="0"/>
          </a:p>
          <a:p>
            <a:pPr marL="533400" indent="-533400"/>
            <a:r>
              <a:rPr lang="en-US" altLang="en-US" sz="2800" b="1" dirty="0"/>
              <a:t>       The use of a name, design, symbol, or a combination of those elements that at organization uses to help differentiate its products from the competition </a:t>
            </a:r>
          </a:p>
        </p:txBody>
      </p:sp>
      <p:pic>
        <p:nvPicPr>
          <p:cNvPr id="17" name="Picture 16">
            <a:extLst>
              <a:ext uri="{FF2B5EF4-FFF2-40B4-BE49-F238E27FC236}">
                <a16:creationId xmlns:a16="http://schemas.microsoft.com/office/drawing/2014/main" id="{63C0CF09-72E8-4BAB-BD35-C87F1A5BCA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62564" y="2440881"/>
            <a:ext cx="2440010" cy="1998917"/>
          </a:xfrm>
          <a:prstGeom prst="rect">
            <a:avLst/>
          </a:prstGeom>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106106"/>
            <a:ext cx="2470340" cy="819312"/>
          </a:xfrm>
          <a:prstGeom prst="rect">
            <a:avLst/>
          </a:prstGeom>
        </p:spPr>
      </p:pic>
    </p:spTree>
    <p:extLst>
      <p:ext uri="{BB962C8B-B14F-4D97-AF65-F5344CB8AC3E}">
        <p14:creationId xmlns:p14="http://schemas.microsoft.com/office/powerpoint/2010/main" val="673878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 calcmode="lin" valueType="num">
                                      <p:cBhvr additive="base">
                                        <p:cTn id="12" dur="5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 calcmode="lin" valueType="num">
                                      <p:cBhvr additive="base">
                                        <p:cTn id="17" dur="500" fill="hold"/>
                                        <p:tgtEl>
                                          <p:spTgt spid="1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93320F5C-39CD-4AA8-AD09-7E5BB7FD61F2}"/>
              </a:ext>
            </a:extLst>
          </p:cNvPr>
          <p:cNvSpPr txBox="1">
            <a:spLocks/>
          </p:cNvSpPr>
          <p:nvPr/>
        </p:nvSpPr>
        <p:spPr>
          <a:xfrm>
            <a:off x="650864" y="-248635"/>
            <a:ext cx="9913434" cy="2123658"/>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ar-SA" altLang="ar-SA" sz="4400" dirty="0">
                <a:solidFill>
                  <a:schemeClr val="tx1"/>
                </a:solidFill>
              </a:rPr>
              <a:t/>
            </a:r>
            <a:br>
              <a:rPr lang="ar-SA" altLang="ar-SA" sz="4400" dirty="0">
                <a:solidFill>
                  <a:schemeClr val="tx1"/>
                </a:solidFill>
              </a:rPr>
            </a:br>
            <a:r>
              <a:rPr lang="ar-SA" altLang="ar-SA" sz="4400" dirty="0">
                <a:solidFill>
                  <a:schemeClr val="tx1"/>
                </a:solidFill>
              </a:rPr>
              <a:t>Brand definition</a:t>
            </a:r>
            <a:br>
              <a:rPr lang="ar-SA" altLang="ar-SA" sz="4400" dirty="0">
                <a:solidFill>
                  <a:schemeClr val="tx1"/>
                </a:solidFill>
              </a:rPr>
            </a:br>
            <a:endParaRPr lang="ar-SA" sz="4400" dirty="0">
              <a:solidFill>
                <a:schemeClr val="tx1"/>
              </a:solidFill>
            </a:endParaRPr>
          </a:p>
        </p:txBody>
      </p:sp>
      <p:sp>
        <p:nvSpPr>
          <p:cNvPr id="11" name="Rectangle 1">
            <a:extLst>
              <a:ext uri="{FF2B5EF4-FFF2-40B4-BE49-F238E27FC236}">
                <a16:creationId xmlns:a16="http://schemas.microsoft.com/office/drawing/2014/main" id="{E2F49280-A50F-4BBF-AA27-DE25CC4FABC1}"/>
              </a:ext>
            </a:extLst>
          </p:cNvPr>
          <p:cNvSpPr txBox="1">
            <a:spLocks noChangeArrowheads="1"/>
          </p:cNvSpPr>
          <p:nvPr/>
        </p:nvSpPr>
        <p:spPr bwMode="auto">
          <a:xfrm>
            <a:off x="2182463" y="2289992"/>
            <a:ext cx="8245621" cy="2817364"/>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ar-SA" altLang="ar-SA" sz="3200" b="1" dirty="0"/>
              <a:t>“A brand is a name, term, design, symbol, or any other feature that identifies one seller’s good or service as distinct from those of other sellers” </a:t>
            </a:r>
            <a:r>
              <a:rPr lang="ar-SA" altLang="ar-SA" sz="3200" b="1" dirty="0">
                <a:solidFill>
                  <a:srgbClr val="FF0000"/>
                </a:solidFill>
              </a:rPr>
              <a:t>American Marketing Association</a:t>
            </a:r>
            <a:endParaRPr lang="ar-SA" altLang="ar-SA" sz="3200" b="1" dirty="0"/>
          </a:p>
          <a:p>
            <a:pPr>
              <a:buFont typeface="Wingdings" panose="05000000000000000000" pitchFamily="2" charset="2"/>
              <a:buChar char="Ø"/>
            </a:pPr>
            <a:r>
              <a:rPr lang="en-US" sz="3200" b="1" dirty="0"/>
              <a:t>Branding is endowing products and services with the power of a brand” (</a:t>
            </a:r>
            <a:r>
              <a:rPr lang="en-US" sz="3200" b="1" dirty="0">
                <a:solidFill>
                  <a:srgbClr val="FF0000"/>
                </a:solidFill>
              </a:rPr>
              <a:t>Kotler &amp; Keller, 2015)</a:t>
            </a:r>
          </a:p>
          <a:p>
            <a:pPr>
              <a:buFont typeface="Wingdings" panose="05000000000000000000" pitchFamily="2" charset="2"/>
              <a:buChar char="Ø"/>
            </a:pPr>
            <a:endParaRPr lang="ar-SA" altLang="ar-SA" sz="3200" b="1" dirty="0"/>
          </a:p>
        </p:txBody>
      </p:sp>
      <p:pic>
        <p:nvPicPr>
          <p:cNvPr id="12" name="Picture 3">
            <a:extLst>
              <a:ext uri="{FF2B5EF4-FFF2-40B4-BE49-F238E27FC236}">
                <a16:creationId xmlns:a16="http://schemas.microsoft.com/office/drawing/2014/main" id="{75893A28-B291-43E7-8516-6FF770CB9F53}"/>
              </a:ext>
            </a:extLst>
          </p:cNvPr>
          <p:cNvPicPr>
            <a:picLocks noChangeAspect="1" noChangeArrowheads="1"/>
          </p:cNvPicPr>
          <p:nvPr/>
        </p:nvPicPr>
        <p:blipFill>
          <a:blip r:embed="rId2" cstate="print"/>
          <a:srcRect/>
          <a:stretch>
            <a:fillRect/>
          </a:stretch>
        </p:blipFill>
        <p:spPr bwMode="auto">
          <a:xfrm>
            <a:off x="234593" y="2865480"/>
            <a:ext cx="1687552" cy="13796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4">
            <a:extLst>
              <a:ext uri="{FF2B5EF4-FFF2-40B4-BE49-F238E27FC236}">
                <a16:creationId xmlns:a16="http://schemas.microsoft.com/office/drawing/2014/main" id="{E1A664E0-5EF1-4913-BCFD-A736F6EB5471}"/>
              </a:ext>
            </a:extLst>
          </p:cNvPr>
          <p:cNvPicPr>
            <a:picLocks noChangeAspect="1" noChangeArrowheads="1"/>
          </p:cNvPicPr>
          <p:nvPr/>
        </p:nvPicPr>
        <p:blipFill>
          <a:blip r:embed="rId3" cstate="print"/>
          <a:srcRect/>
          <a:stretch>
            <a:fillRect/>
          </a:stretch>
        </p:blipFill>
        <p:spPr bwMode="auto">
          <a:xfrm>
            <a:off x="10139981" y="4565896"/>
            <a:ext cx="1624379" cy="1082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DD41D9E7-031A-4867-89B8-1C9201EE6B08}"/>
              </a:ext>
            </a:extLst>
          </p:cNvPr>
          <p:cNvPicPr>
            <a:picLocks noChangeAspect="1" noChangeArrowheads="1"/>
          </p:cNvPicPr>
          <p:nvPr/>
        </p:nvPicPr>
        <p:blipFill>
          <a:blip r:embed="rId4" cstate="print"/>
          <a:srcRect/>
          <a:stretch>
            <a:fillRect/>
          </a:stretch>
        </p:blipFill>
        <p:spPr bwMode="auto">
          <a:xfrm>
            <a:off x="10564298" y="2917590"/>
            <a:ext cx="1065972" cy="1022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79001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221225"/>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B3C7EDF-CABC-4E84-A968-4375470A3FF2}"/>
              </a:ext>
            </a:extLst>
          </p:cNvPr>
          <p:cNvSpPr txBox="1">
            <a:spLocks/>
          </p:cNvSpPr>
          <p:nvPr/>
        </p:nvSpPr>
        <p:spPr>
          <a:xfrm>
            <a:off x="688313" y="-457381"/>
            <a:ext cx="9922727" cy="2123658"/>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ar-SA" altLang="ar-SA" dirty="0">
                <a:solidFill>
                  <a:schemeClr val="tx1"/>
                </a:solidFill>
              </a:rPr>
              <a:t/>
            </a:r>
            <a:br>
              <a:rPr lang="ar-SA" altLang="ar-SA" dirty="0">
                <a:solidFill>
                  <a:schemeClr val="tx1"/>
                </a:solidFill>
              </a:rPr>
            </a:br>
            <a:r>
              <a:rPr lang="ar-SA" altLang="ar-SA" dirty="0">
                <a:solidFill>
                  <a:schemeClr val="tx1"/>
                </a:solidFill>
              </a:rPr>
              <a:t>Brand definition</a:t>
            </a:r>
            <a:br>
              <a:rPr lang="ar-SA" altLang="ar-SA" dirty="0">
                <a:solidFill>
                  <a:schemeClr val="tx1"/>
                </a:solidFill>
              </a:rPr>
            </a:br>
            <a:endParaRPr lang="ar-SA" dirty="0">
              <a:solidFill>
                <a:schemeClr val="tx1"/>
              </a:solidFill>
            </a:endParaRPr>
          </a:p>
        </p:txBody>
      </p:sp>
      <p:sp>
        <p:nvSpPr>
          <p:cNvPr id="11" name="Content Placeholder 2">
            <a:extLst>
              <a:ext uri="{FF2B5EF4-FFF2-40B4-BE49-F238E27FC236}">
                <a16:creationId xmlns:a16="http://schemas.microsoft.com/office/drawing/2014/main" id="{5E8DF0E7-69E0-416B-A7CA-A00793218319}"/>
              </a:ext>
            </a:extLst>
          </p:cNvPr>
          <p:cNvSpPr txBox="1">
            <a:spLocks/>
          </p:cNvSpPr>
          <p:nvPr/>
        </p:nvSpPr>
        <p:spPr>
          <a:xfrm>
            <a:off x="1134636" y="1979946"/>
            <a:ext cx="9922727" cy="344826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a:t>
            </a:r>
            <a:r>
              <a:rPr lang="en-US" sz="3200" b="1" dirty="0">
                <a:solidFill>
                  <a:srgbClr val="FF0000"/>
                </a:solidFill>
              </a:rPr>
              <a:t>Branding</a:t>
            </a:r>
            <a:r>
              <a:rPr lang="en-US" sz="3200" b="1" dirty="0"/>
              <a:t> is the process of giving a meaning to specific organization, company, products or services by creating and shaping a brand in consumers’ minds. It is a strategy designed by organizations to help people to quickly identify and experience their brand, and give them a reason to choose their products over the competition’s, by clarifying what this particular brand is and is not.</a:t>
            </a:r>
            <a:endParaRPr lang="ar-SA" sz="32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87399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192303"/>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BDB32C2B-71D5-4B86-BC61-D5DECF0A7D1B}"/>
              </a:ext>
            </a:extLst>
          </p:cNvPr>
          <p:cNvSpPr txBox="1">
            <a:spLocks/>
          </p:cNvSpPr>
          <p:nvPr/>
        </p:nvSpPr>
        <p:spPr>
          <a:xfrm>
            <a:off x="1227937" y="352566"/>
            <a:ext cx="9004496"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THE IMPORTANCE OF BRANDING</a:t>
            </a:r>
          </a:p>
        </p:txBody>
      </p:sp>
      <p:pic>
        <p:nvPicPr>
          <p:cNvPr id="11" name="Picture 10">
            <a:extLst>
              <a:ext uri="{FF2B5EF4-FFF2-40B4-BE49-F238E27FC236}">
                <a16:creationId xmlns:a16="http://schemas.microsoft.com/office/drawing/2014/main" id="{6E4DC7E2-4E3B-4FAF-98B9-B466E174F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67362" y="3661753"/>
            <a:ext cx="2209800" cy="2066925"/>
          </a:xfrm>
          <a:prstGeom prst="rect">
            <a:avLst/>
          </a:prstGeom>
        </p:spPr>
      </p:pic>
      <p:sp>
        <p:nvSpPr>
          <p:cNvPr id="14" name="Content Placeholder 2">
            <a:extLst>
              <a:ext uri="{FF2B5EF4-FFF2-40B4-BE49-F238E27FC236}">
                <a16:creationId xmlns:a16="http://schemas.microsoft.com/office/drawing/2014/main" id="{43DCBCEE-8CA7-49BB-A6C9-5DAF25817DA3}"/>
              </a:ext>
            </a:extLst>
          </p:cNvPr>
          <p:cNvSpPr txBox="1">
            <a:spLocks/>
          </p:cNvSpPr>
          <p:nvPr/>
        </p:nvSpPr>
        <p:spPr>
          <a:xfrm>
            <a:off x="915012" y="1936731"/>
            <a:ext cx="9317421" cy="3962400"/>
          </a:xfrm>
          <a:prstGeom prst="rect">
            <a:avLst/>
          </a:prstGeom>
          <a:ln>
            <a:no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514350" indent="-514350">
              <a:buFont typeface="+mj-lt"/>
              <a:buAutoNum type="arabicPeriod"/>
            </a:pPr>
            <a:r>
              <a:rPr lang="en-US" dirty="0"/>
              <a:t>To build product recognition and customer loyalty</a:t>
            </a:r>
          </a:p>
          <a:p>
            <a:pPr marL="514350" indent="-514350">
              <a:buFont typeface="+mj-lt"/>
              <a:buAutoNum type="arabicPeriod"/>
            </a:pPr>
            <a:r>
              <a:rPr lang="en-US" dirty="0"/>
              <a:t>To ensure quality and consistency</a:t>
            </a:r>
          </a:p>
          <a:p>
            <a:pPr marL="514350" indent="-514350">
              <a:buFont typeface="+mj-lt"/>
              <a:buAutoNum type="arabicPeriod"/>
            </a:pPr>
            <a:r>
              <a:rPr lang="en-US" dirty="0"/>
              <a:t>To capitalize on brand exposure</a:t>
            </a:r>
          </a:p>
          <a:p>
            <a:pPr marL="514350" indent="-514350">
              <a:buFont typeface="+mj-lt"/>
              <a:buAutoNum type="arabicPeriod"/>
            </a:pPr>
            <a:r>
              <a:rPr lang="en-US" dirty="0"/>
              <a:t>Branding builds confidence</a:t>
            </a:r>
          </a:p>
          <a:p>
            <a:pPr marL="514350" indent="-514350">
              <a:buFont typeface="+mj-lt"/>
              <a:buAutoNum type="arabicPeriod"/>
            </a:pPr>
            <a:r>
              <a:rPr lang="en-US" dirty="0"/>
              <a:t>Branding builds an emotional connection</a:t>
            </a:r>
          </a:p>
          <a:p>
            <a:pPr marL="514350" indent="-514350">
              <a:buFont typeface="+mj-lt"/>
              <a:buAutoNum type="arabicPeriod"/>
            </a:pPr>
            <a:r>
              <a:rPr lang="en-US" dirty="0"/>
              <a:t>Branding tells your story in an instant</a:t>
            </a:r>
          </a:p>
          <a:p>
            <a:pPr marL="514350" indent="-514350">
              <a:buFont typeface="+mj-lt"/>
              <a:buAutoNum type="arabicPeriod"/>
            </a:pPr>
            <a:endParaRPr lang="en-US"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4114759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id="{FD945542-AA0F-4E57-B7BD-E0CC59C66F83}"/>
              </a:ext>
            </a:extLst>
          </p:cNvPr>
          <p:cNvSpPr>
            <a:spLocks noChangeArrowheads="1"/>
          </p:cNvSpPr>
          <p:nvPr/>
        </p:nvSpPr>
        <p:spPr bwMode="auto">
          <a:xfrm>
            <a:off x="1288700" y="342391"/>
            <a:ext cx="8374565"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benefits of a Strong Brand </a:t>
            </a:r>
          </a:p>
        </p:txBody>
      </p:sp>
      <p:sp>
        <p:nvSpPr>
          <p:cNvPr id="11" name="Rectangle 3">
            <a:extLst>
              <a:ext uri="{FF2B5EF4-FFF2-40B4-BE49-F238E27FC236}">
                <a16:creationId xmlns:a16="http://schemas.microsoft.com/office/drawing/2014/main" id="{BE0C7E2A-263E-4235-B497-412A72813A1F}"/>
              </a:ext>
            </a:extLst>
          </p:cNvPr>
          <p:cNvSpPr>
            <a:spLocks noChangeArrowheads="1"/>
          </p:cNvSpPr>
          <p:nvPr/>
        </p:nvSpPr>
        <p:spPr bwMode="auto">
          <a:xfrm>
            <a:off x="637636" y="2576654"/>
            <a:ext cx="10908041" cy="2554545"/>
          </a:xfrm>
          <a:prstGeom prst="rect">
            <a:avLst/>
          </a:prstGeom>
          <a:noFill/>
          <a:ln w="9525">
            <a:noFill/>
            <a:miter lim="800000"/>
            <a:headEnd/>
            <a:tailEnd/>
          </a:ln>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None/>
            </a:pPr>
            <a:endParaRPr lang="en-US" altLang="en-US" sz="2000" b="1" dirty="0">
              <a:latin typeface="Verdana" panose="020B0604030504040204" pitchFamily="34" charset="0"/>
            </a:endParaRPr>
          </a:p>
          <a:p>
            <a:pPr marL="342900" indent="-342900" eaLnBrk="1" hangingPunct="1">
              <a:buFont typeface="Wingdings" panose="05000000000000000000" pitchFamily="2" charset="2"/>
              <a:buChar char="Ø"/>
            </a:pPr>
            <a:r>
              <a:rPr lang="en-US" altLang="en-US" sz="2000" b="1" dirty="0">
                <a:latin typeface="Verdana" panose="020B0604030504040204" pitchFamily="34" charset="0"/>
              </a:rPr>
              <a:t>Strong brands have the power to create business value and impact more than just corporate revenues and profit margins </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Strong brands also create competitive advantage, command  price premiums and decrease cost of entry into new markets </a:t>
            </a:r>
          </a:p>
          <a:p>
            <a:pPr eaLnBrk="1" hangingPunct="1">
              <a:buFont typeface="Wingdings" panose="05000000000000000000" pitchFamily="2" charset="2"/>
              <a:buNone/>
            </a:pPr>
            <a:r>
              <a:rPr lang="en-US" altLang="en-US" sz="2000" b="1" dirty="0">
                <a:latin typeface="Verdana" panose="020B0604030504040204" pitchFamily="34" charset="0"/>
              </a:rPr>
              <a:t>    </a:t>
            </a:r>
          </a:p>
          <a:p>
            <a:pPr eaLnBrk="1" hangingPunct="1">
              <a:buFont typeface="Wingdings" panose="05000000000000000000" pitchFamily="2" charset="2"/>
              <a:buChar char="Ø"/>
            </a:pPr>
            <a:r>
              <a:rPr lang="en-US" altLang="en-US" sz="2000" b="1" dirty="0">
                <a:latin typeface="Verdana" panose="020B0604030504040204" pitchFamily="34" charset="0"/>
              </a:rPr>
              <a:t>  Strong brands reduce business risk and attract and retain talented staff</a:t>
            </a:r>
          </a:p>
        </p:txBody>
      </p:sp>
      <p:sp>
        <p:nvSpPr>
          <p:cNvPr id="12" name="Rectangle 11">
            <a:extLst>
              <a:ext uri="{FF2B5EF4-FFF2-40B4-BE49-F238E27FC236}">
                <a16:creationId xmlns:a16="http://schemas.microsoft.com/office/drawing/2014/main" id="{63AE1706-B00D-4D38-99CE-EC03ADE8EF14}"/>
              </a:ext>
            </a:extLst>
          </p:cNvPr>
          <p:cNvSpPr>
            <a:spLocks noChangeArrowheads="1"/>
          </p:cNvSpPr>
          <p:nvPr/>
        </p:nvSpPr>
        <p:spPr bwMode="auto">
          <a:xfrm>
            <a:off x="2142466" y="1643230"/>
            <a:ext cx="7702626" cy="707886"/>
          </a:xfrm>
          <a:prstGeom prst="rect">
            <a:avLst/>
          </a:prstGeom>
          <a:solidFill>
            <a:schemeClr val="accent1">
              <a:lumMod val="20000"/>
              <a:lumOff val="80000"/>
            </a:schemeClr>
          </a:solidFill>
          <a:ln w="9525">
            <a:solidFill>
              <a:schemeClr val="accent1"/>
            </a:solidFill>
            <a:miter lim="800000"/>
            <a:headEnd/>
            <a:tailEnd/>
          </a:ln>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000" b="1" dirty="0">
                <a:solidFill>
                  <a:srgbClr val="A50021"/>
                </a:solidFill>
                <a:latin typeface="Verdana" panose="020B0604030504040204" pitchFamily="34" charset="0"/>
              </a:rPr>
              <a:t>There are a number of benefits associated with the development of a strong brand:</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5994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 calcmode="lin" valueType="num">
                                      <p:cBhvr additive="base">
                                        <p:cTn id="16" dur="5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1">
                                            <p:txEl>
                                              <p:pRg st="3" end="3"/>
                                            </p:txEl>
                                          </p:spTgt>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1">
                                            <p:txEl>
                                              <p:pRg st="4" end="4"/>
                                            </p:txEl>
                                          </p:spTgt>
                                        </p:tgtEl>
                                        <p:attrNameLst>
                                          <p:attrName>style.visibility</p:attrName>
                                        </p:attrNameLst>
                                      </p:cBhvr>
                                      <p:to>
                                        <p:strVal val="visible"/>
                                      </p:to>
                                    </p:set>
                                    <p:anim calcmode="lin" valueType="num">
                                      <p:cBhvr additive="base">
                                        <p:cTn id="20" dur="5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11">
                                            <p:txEl>
                                              <p:pRg st="5" end="5"/>
                                            </p:txEl>
                                          </p:spTgt>
                                        </p:tgtEl>
                                        <p:attrNameLst>
                                          <p:attrName>style.visibility</p:attrName>
                                        </p:attrNameLst>
                                      </p:cBhvr>
                                      <p:to>
                                        <p:strVal val="visible"/>
                                      </p:to>
                                    </p:set>
                                    <p:anim calcmode="lin" valueType="num">
                                      <p:cBhvr additive="base">
                                        <p:cTn id="25" dur="5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835" y="1504460"/>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id="{5A5AFD22-1A41-477E-BFA5-FCC45316FFEE}"/>
              </a:ext>
            </a:extLst>
          </p:cNvPr>
          <p:cNvSpPr>
            <a:spLocks noChangeArrowheads="1"/>
          </p:cNvSpPr>
          <p:nvPr/>
        </p:nvSpPr>
        <p:spPr bwMode="auto">
          <a:xfrm>
            <a:off x="1331996" y="746311"/>
            <a:ext cx="8757539"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Characteristics of a successful brand </a:t>
            </a:r>
            <a:r>
              <a:rPr lang="en-US" altLang="en-US" sz="3200" dirty="0" smtClean="0">
                <a:latin typeface="Aharoni" panose="02010803020104030203" pitchFamily="2" charset="-79"/>
                <a:cs typeface="Aharoni" panose="02010803020104030203" pitchFamily="2" charset="-79"/>
              </a:rPr>
              <a:t>include,</a:t>
            </a:r>
            <a:endParaRPr lang="en-US" altLang="en-US" sz="3200" dirty="0">
              <a:latin typeface="Aharoni" panose="02010803020104030203" pitchFamily="2" charset="-79"/>
              <a:cs typeface="Aharoni" panose="02010803020104030203" pitchFamily="2" charset="-79"/>
            </a:endParaRPr>
          </a:p>
        </p:txBody>
      </p:sp>
      <p:sp>
        <p:nvSpPr>
          <p:cNvPr id="11" name="Rectangle 3">
            <a:extLst>
              <a:ext uri="{FF2B5EF4-FFF2-40B4-BE49-F238E27FC236}">
                <a16:creationId xmlns:a16="http://schemas.microsoft.com/office/drawing/2014/main" id="{370AA495-A69C-4318-96F8-AC9E76567156}"/>
              </a:ext>
            </a:extLst>
          </p:cNvPr>
          <p:cNvSpPr>
            <a:spLocks noChangeArrowheads="1"/>
          </p:cNvSpPr>
          <p:nvPr/>
        </p:nvSpPr>
        <p:spPr bwMode="auto">
          <a:xfrm>
            <a:off x="717452" y="1742487"/>
            <a:ext cx="9986629" cy="409342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000" b="1" dirty="0">
                <a:latin typeface="Verdana" panose="020B0604030504040204" pitchFamily="34" charset="0"/>
              </a:rPr>
              <a:t>  Positive, distinctive and generate positive feelings </a:t>
            </a:r>
          </a:p>
          <a:p>
            <a:pPr eaLnBrk="1" hangingPunct="1">
              <a:buFont typeface="Wingdings" panose="05000000000000000000" pitchFamily="2" charset="2"/>
              <a:buNone/>
            </a:pPr>
            <a:r>
              <a:rPr lang="en-US" altLang="en-US" sz="2000" b="1" dirty="0">
                <a:latin typeface="Verdana" panose="020B0604030504040204" pitchFamily="34" charset="0"/>
              </a:rPr>
              <a:t>    and association</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Easy to remember and pronounce</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Logo is easily recognizable</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Implies the benefits the product delivers</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Consistent with the image of the rest of the product </a:t>
            </a:r>
          </a:p>
          <a:p>
            <a:pPr eaLnBrk="1" hangingPunct="1">
              <a:buFont typeface="Wingdings" panose="05000000000000000000" pitchFamily="2" charset="2"/>
              <a:buNone/>
            </a:pPr>
            <a:r>
              <a:rPr lang="en-US" altLang="en-US" sz="2000" b="1" dirty="0">
                <a:latin typeface="Verdana" panose="020B0604030504040204" pitchFamily="34" charset="0"/>
              </a:rPr>
              <a:t>    lines, organization, and/or city</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Legally and ethically permissible</a:t>
            </a:r>
          </a:p>
        </p:txBody>
      </p:sp>
      <p:pic>
        <p:nvPicPr>
          <p:cNvPr id="12" name="Picture 11">
            <a:extLst>
              <a:ext uri="{FF2B5EF4-FFF2-40B4-BE49-F238E27FC236}">
                <a16:creationId xmlns:a16="http://schemas.microsoft.com/office/drawing/2014/main" id="{155BC771-231B-4D68-A9D0-247CDB500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1423" y="2182709"/>
            <a:ext cx="2143125" cy="2133600"/>
          </a:xfrm>
          <a:prstGeom prst="rect">
            <a:avLst/>
          </a:prstGeom>
        </p:spPr>
      </p:pic>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777456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 calcmode="lin" valueType="num">
                                      <p:cBhvr additive="base">
                                        <p:cTn id="16" dur="5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anim calcmode="lin" valueType="num">
                                      <p:cBhvr additive="base">
                                        <p:cTn id="21" dur="5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1">
                                            <p:txEl>
                                              <p:pRg st="7" end="7"/>
                                            </p:txEl>
                                          </p:spTgt>
                                        </p:tgtEl>
                                        <p:attrNameLst>
                                          <p:attrName>style.visibility</p:attrName>
                                        </p:attrNameLst>
                                      </p:cBhvr>
                                      <p:to>
                                        <p:strVal val="visible"/>
                                      </p:to>
                                    </p:set>
                                    <p:anim calcmode="lin" valueType="num">
                                      <p:cBhvr additive="base">
                                        <p:cTn id="26" dur="5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anim calcmode="lin" valueType="num">
                                      <p:cBhvr additive="base">
                                        <p:cTn id="31" dur="5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1">
                                            <p:txEl>
                                              <p:pRg st="9" end="9"/>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1">
                                            <p:txEl>
                                              <p:pRg st="10" end="10"/>
                                            </p:txEl>
                                          </p:spTgt>
                                        </p:tgtEl>
                                        <p:attrNameLst>
                                          <p:attrName>style.visibility</p:attrName>
                                        </p:attrNameLst>
                                      </p:cBhvr>
                                      <p:to>
                                        <p:strVal val="visible"/>
                                      </p:to>
                                    </p:set>
                                    <p:anim calcmode="lin" valueType="num">
                                      <p:cBhvr additive="base">
                                        <p:cTn id="35" dur="500" fill="hold"/>
                                        <p:tgtEl>
                                          <p:spTgt spid="11">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
                                            <p:txEl>
                                              <p:pRg st="10" end="10"/>
                                            </p:txEl>
                                          </p:spTgt>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11">
                                            <p:txEl>
                                              <p:pRg st="12" end="12"/>
                                            </p:txEl>
                                          </p:spTgt>
                                        </p:tgtEl>
                                        <p:attrNameLst>
                                          <p:attrName>style.visibility</p:attrName>
                                        </p:attrNameLst>
                                      </p:cBhvr>
                                      <p:to>
                                        <p:strVal val="visible"/>
                                      </p:to>
                                    </p:set>
                                    <p:anim calcmode="lin" valueType="num">
                                      <p:cBhvr additive="base">
                                        <p:cTn id="40" dur="500" fill="hold"/>
                                        <p:tgtEl>
                                          <p:spTgt spid="11">
                                            <p:txEl>
                                              <p:pRg st="12"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11">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65B2B14C-DF84-4B46-B06F-AF4754F767EC}"/>
              </a:ext>
            </a:extLst>
          </p:cNvPr>
          <p:cNvSpPr txBox="1">
            <a:spLocks/>
          </p:cNvSpPr>
          <p:nvPr/>
        </p:nvSpPr>
        <p:spPr>
          <a:xfrm>
            <a:off x="1784731" y="642336"/>
            <a:ext cx="7954957"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How can it be done?</a:t>
            </a:r>
            <a:endParaRPr lang="ar-SA" sz="3200" dirty="0">
              <a:solidFill>
                <a:schemeClr val="tx1"/>
              </a:solidFill>
            </a:endParaRPr>
          </a:p>
        </p:txBody>
      </p:sp>
      <p:sp>
        <p:nvSpPr>
          <p:cNvPr id="11" name="Content Placeholder 2">
            <a:extLst>
              <a:ext uri="{FF2B5EF4-FFF2-40B4-BE49-F238E27FC236}">
                <a16:creationId xmlns:a16="http://schemas.microsoft.com/office/drawing/2014/main" id="{CE533405-62F4-4A73-890B-5A96D8BB826B}"/>
              </a:ext>
            </a:extLst>
          </p:cNvPr>
          <p:cNvSpPr txBox="1">
            <a:spLocks/>
          </p:cNvSpPr>
          <p:nvPr/>
        </p:nvSpPr>
        <p:spPr>
          <a:xfrm>
            <a:off x="1013201" y="1719055"/>
            <a:ext cx="10515600" cy="4351338"/>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Companies tend to use different tools to create and shape a brand. For example, branding can be achieved through:</a:t>
            </a:r>
          </a:p>
          <a:p>
            <a:pPr marL="514350" indent="-514350">
              <a:buFont typeface="+mj-lt"/>
              <a:buAutoNum type="arabicPeriod"/>
            </a:pPr>
            <a:r>
              <a:rPr lang="en-US" b="1" dirty="0"/>
              <a:t>Brand definition:</a:t>
            </a:r>
            <a:r>
              <a:rPr lang="en-US" dirty="0"/>
              <a:t> purpose, values, promise</a:t>
            </a:r>
          </a:p>
          <a:p>
            <a:pPr marL="514350" indent="-514350">
              <a:buFont typeface="+mj-lt"/>
              <a:buAutoNum type="arabicPeriod"/>
            </a:pPr>
            <a:r>
              <a:rPr lang="en-US" b="1" dirty="0"/>
              <a:t>Brand positioning statement</a:t>
            </a:r>
            <a:endParaRPr lang="en-US" dirty="0"/>
          </a:p>
          <a:p>
            <a:pPr marL="514350" indent="-514350">
              <a:buFont typeface="+mj-lt"/>
              <a:buAutoNum type="arabicPeriod"/>
            </a:pPr>
            <a:r>
              <a:rPr lang="en-US" b="1" dirty="0"/>
              <a:t>Brand identity:</a:t>
            </a:r>
            <a:r>
              <a:rPr lang="en-US" dirty="0"/>
              <a:t> name, tone of voice, visual identity design (which includes the logo design, color palette, typographies…)</a:t>
            </a:r>
          </a:p>
          <a:p>
            <a:pPr marL="514350" indent="-514350">
              <a:buFont typeface="+mj-lt"/>
              <a:buAutoNum type="arabicPeriod"/>
            </a:pPr>
            <a:r>
              <a:rPr lang="en-US" b="1" dirty="0"/>
              <a:t>Advertising and communications:</a:t>
            </a:r>
            <a:r>
              <a:rPr lang="en-US" dirty="0"/>
              <a:t> TV, radio, magazines, outdoor ads, website, mobile apps…</a:t>
            </a:r>
          </a:p>
          <a:p>
            <a:pPr marL="514350" indent="-514350">
              <a:buFont typeface="+mj-lt"/>
              <a:buAutoNum type="arabicPeriod"/>
            </a:pPr>
            <a:r>
              <a:rPr lang="en-US" b="1" dirty="0"/>
              <a:t>Sponsoring and partnerships</a:t>
            </a:r>
            <a:endParaRPr lang="en-US" dirty="0"/>
          </a:p>
          <a:p>
            <a:pPr marL="514350" indent="-514350">
              <a:buFont typeface="+mj-lt"/>
              <a:buAutoNum type="arabicPeriod"/>
            </a:pPr>
            <a:endParaRPr lang="en-US" dirty="0"/>
          </a:p>
          <a:p>
            <a:endParaRPr lang="ar-SA"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72082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D4717907-8254-44C3-910B-82DA0CD535A7}"/>
              </a:ext>
            </a:extLst>
          </p:cNvPr>
          <p:cNvSpPr txBox="1">
            <a:spLocks/>
          </p:cNvSpPr>
          <p:nvPr/>
        </p:nvSpPr>
        <p:spPr>
          <a:xfrm>
            <a:off x="2126255" y="640779"/>
            <a:ext cx="7604274"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How can it be done?</a:t>
            </a:r>
            <a:endParaRPr lang="ar-SA" sz="3200" dirty="0">
              <a:solidFill>
                <a:schemeClr val="tx1"/>
              </a:solidFill>
            </a:endParaRPr>
          </a:p>
        </p:txBody>
      </p:sp>
      <p:sp>
        <p:nvSpPr>
          <p:cNvPr id="11" name="Content Placeholder 2">
            <a:extLst>
              <a:ext uri="{FF2B5EF4-FFF2-40B4-BE49-F238E27FC236}">
                <a16:creationId xmlns:a16="http://schemas.microsoft.com/office/drawing/2014/main" id="{8F7B8E48-68C9-4680-BD9C-F40E9FBEC075}"/>
              </a:ext>
            </a:extLst>
          </p:cNvPr>
          <p:cNvSpPr txBox="1">
            <a:spLocks/>
          </p:cNvSpPr>
          <p:nvPr/>
        </p:nvSpPr>
        <p:spPr>
          <a:xfrm>
            <a:off x="1881352" y="1825625"/>
            <a:ext cx="9472448" cy="365499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t>6. Product and packaging design</a:t>
            </a:r>
            <a:endParaRPr lang="en-US" sz="3200" dirty="0"/>
          </a:p>
          <a:p>
            <a:pPr marL="0" indent="0">
              <a:buFont typeface="Arial" panose="020B0604020202020204" pitchFamily="34" charset="0"/>
              <a:buNone/>
            </a:pPr>
            <a:r>
              <a:rPr lang="en-US" sz="3200" b="1" dirty="0"/>
              <a:t>7. In-store experience</a:t>
            </a:r>
            <a:endParaRPr lang="en-US" sz="3200" dirty="0"/>
          </a:p>
          <a:p>
            <a:pPr marL="0" indent="0">
              <a:buFont typeface="Arial" panose="020B0604020202020204" pitchFamily="34" charset="0"/>
              <a:buNone/>
            </a:pPr>
            <a:r>
              <a:rPr lang="en-US" sz="3200" b="1" dirty="0"/>
              <a:t>8. Workspace experience and management style</a:t>
            </a:r>
            <a:endParaRPr lang="en-US" sz="3200" dirty="0"/>
          </a:p>
          <a:p>
            <a:pPr marL="0" indent="0">
              <a:buFont typeface="Arial" panose="020B0604020202020204" pitchFamily="34" charset="0"/>
              <a:buNone/>
            </a:pPr>
            <a:r>
              <a:rPr lang="en-US" sz="3200" b="1" dirty="0"/>
              <a:t>9. Customer service</a:t>
            </a:r>
            <a:endParaRPr lang="en-US" sz="3200" dirty="0"/>
          </a:p>
          <a:p>
            <a:pPr marL="0" indent="0">
              <a:buFont typeface="Arial" panose="020B0604020202020204" pitchFamily="34" charset="0"/>
              <a:buNone/>
            </a:pPr>
            <a:r>
              <a:rPr lang="en-US" sz="3200" b="1" dirty="0"/>
              <a:t>10. Pricing strategy</a:t>
            </a:r>
            <a:endParaRPr lang="en-US" sz="3200" dirty="0"/>
          </a:p>
          <a:p>
            <a:endParaRPr lang="ar-SA" sz="3200"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40551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5D10D08B-9AAE-4A8E-91C6-64488021BC19}"/>
              </a:ext>
            </a:extLst>
          </p:cNvPr>
          <p:cNvSpPr txBox="1">
            <a:spLocks/>
          </p:cNvSpPr>
          <p:nvPr/>
        </p:nvSpPr>
        <p:spPr>
          <a:xfrm>
            <a:off x="3142342" y="622013"/>
            <a:ext cx="5706883"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en-US" sz="3200" dirty="0" smtClean="0">
                <a:solidFill>
                  <a:schemeClr val="tx1"/>
                </a:solidFill>
              </a:rPr>
              <a:t>Forms</a:t>
            </a:r>
            <a:r>
              <a:rPr lang="en-US" sz="3200" dirty="0" smtClean="0">
                <a:solidFill>
                  <a:schemeClr val="tx1"/>
                </a:solidFill>
              </a:rPr>
              <a:t> </a:t>
            </a:r>
            <a:r>
              <a:rPr lang="en-US" sz="3200" dirty="0">
                <a:solidFill>
                  <a:schemeClr val="tx1"/>
                </a:solidFill>
              </a:rPr>
              <a:t>of </a:t>
            </a:r>
            <a:r>
              <a:rPr lang="en-US" sz="3200" dirty="0" smtClean="0">
                <a:solidFill>
                  <a:schemeClr val="tx1"/>
                </a:solidFill>
              </a:rPr>
              <a:t>Brands</a:t>
            </a:r>
            <a:endParaRPr lang="ar-SA" sz="3200" dirty="0">
              <a:solidFill>
                <a:schemeClr val="tx1"/>
              </a:solidFill>
            </a:endParaRPr>
          </a:p>
        </p:txBody>
      </p:sp>
      <p:sp>
        <p:nvSpPr>
          <p:cNvPr id="11" name="Content Placeholder 2">
            <a:extLst>
              <a:ext uri="{FF2B5EF4-FFF2-40B4-BE49-F238E27FC236}">
                <a16:creationId xmlns:a16="http://schemas.microsoft.com/office/drawing/2014/main" id="{C27B9323-6AED-44A0-AF95-6C5C488ACA3E}"/>
              </a:ext>
            </a:extLst>
          </p:cNvPr>
          <p:cNvSpPr txBox="1">
            <a:spLocks/>
          </p:cNvSpPr>
          <p:nvPr/>
        </p:nvSpPr>
        <p:spPr>
          <a:xfrm>
            <a:off x="1130995" y="1853277"/>
            <a:ext cx="10118717" cy="391738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a:solidFill>
                  <a:srgbClr val="FF0000"/>
                </a:solidFill>
              </a:rPr>
              <a:t>The </a:t>
            </a:r>
            <a:r>
              <a:rPr lang="en-US" altLang="en-US" sz="2400" b="1" dirty="0">
                <a:solidFill>
                  <a:srgbClr val="FF0000"/>
                </a:solidFill>
              </a:rPr>
              <a:t>Forms</a:t>
            </a:r>
            <a:r>
              <a:rPr lang="en-US" sz="2400" b="1" dirty="0">
                <a:solidFill>
                  <a:srgbClr val="FF0000"/>
                </a:solidFill>
              </a:rPr>
              <a:t> of brand used depends on the particular entity using it. The following are some of the most common forms of brands:</a:t>
            </a:r>
          </a:p>
          <a:p>
            <a:r>
              <a:rPr lang="en-US" sz="2400" b="1" dirty="0">
                <a:solidFill>
                  <a:srgbClr val="FF0000"/>
                </a:solidFill>
              </a:rPr>
              <a:t>Corporate Brands:</a:t>
            </a:r>
            <a:r>
              <a:rPr lang="en-US" sz="2400" b="1" dirty="0"/>
              <a:t> Corporate branding is a way for companies to market themselves in order to give themselves an edge against their competition. They make a series of important decisions in order to accomplish this, such as pricing, mission, target market, and values.</a:t>
            </a:r>
          </a:p>
          <a:p>
            <a:r>
              <a:rPr lang="en-US" sz="2400" b="1" dirty="0">
                <a:solidFill>
                  <a:srgbClr val="FF0000"/>
                </a:solidFill>
              </a:rPr>
              <a:t>Personal Brands:</a:t>
            </a:r>
            <a:r>
              <a:rPr lang="en-US" sz="2400" b="1" dirty="0"/>
              <a:t> As mentioned above, branding isn't just for companies anymore. People use tools like social media to build their own personas, thereby boosting their brands. This includes regular social media posts, sharing images and videos, and conducting meet-and-greets.</a:t>
            </a:r>
          </a:p>
          <a:p>
            <a:endParaRPr lang="ar-SA" sz="24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25195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1C2E9143-94F4-4430-B018-0072BD4A80A2}"/>
              </a:ext>
            </a:extLst>
          </p:cNvPr>
          <p:cNvSpPr txBox="1">
            <a:spLocks/>
          </p:cNvSpPr>
          <p:nvPr/>
        </p:nvSpPr>
        <p:spPr>
          <a:xfrm>
            <a:off x="2353091" y="622013"/>
            <a:ext cx="7485815"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en-US" sz="3200" dirty="0" smtClean="0">
                <a:solidFill>
                  <a:schemeClr val="tx1"/>
                </a:solidFill>
              </a:rPr>
              <a:t>Forms</a:t>
            </a:r>
            <a:r>
              <a:rPr lang="en-US" sz="3200" dirty="0" smtClean="0">
                <a:solidFill>
                  <a:schemeClr val="tx1"/>
                </a:solidFill>
              </a:rPr>
              <a:t> </a:t>
            </a:r>
            <a:r>
              <a:rPr lang="en-US" sz="3200" dirty="0">
                <a:solidFill>
                  <a:schemeClr val="tx1"/>
                </a:solidFill>
              </a:rPr>
              <a:t>of Brands cont. </a:t>
            </a:r>
            <a:r>
              <a:rPr lang="en-US" sz="3200" dirty="0" smtClean="0">
                <a:solidFill>
                  <a:schemeClr val="tx1"/>
                </a:solidFill>
              </a:rPr>
              <a:t>…</a:t>
            </a:r>
            <a:endParaRPr lang="ar-SA" sz="3200" dirty="0">
              <a:solidFill>
                <a:schemeClr val="tx1"/>
              </a:solidFill>
            </a:endParaRPr>
          </a:p>
        </p:txBody>
      </p:sp>
      <p:sp>
        <p:nvSpPr>
          <p:cNvPr id="11" name="Content Placeholder 2">
            <a:extLst>
              <a:ext uri="{FF2B5EF4-FFF2-40B4-BE49-F238E27FC236}">
                <a16:creationId xmlns:a16="http://schemas.microsoft.com/office/drawing/2014/main" id="{4E6389D6-C707-4374-98AF-831C6B35C97C}"/>
              </a:ext>
            </a:extLst>
          </p:cNvPr>
          <p:cNvSpPr txBox="1">
            <a:spLocks/>
          </p:cNvSpPr>
          <p:nvPr/>
        </p:nvSpPr>
        <p:spPr>
          <a:xfrm>
            <a:off x="1030312" y="2106993"/>
            <a:ext cx="10131375" cy="352414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solidFill>
                  <a:srgbClr val="FF0000"/>
                </a:solidFill>
              </a:rPr>
              <a:t>Product Brands:</a:t>
            </a:r>
            <a:r>
              <a:rPr lang="en-US" sz="3200" b="1" dirty="0"/>
              <a:t> This type of branding, which is also known as merchandise branding, involves marketing one particular product. Branding a product requires market research and choosing the proper target market.</a:t>
            </a:r>
          </a:p>
          <a:p>
            <a:r>
              <a:rPr lang="en-US" sz="3200" b="1" dirty="0">
                <a:solidFill>
                  <a:srgbClr val="FF0000"/>
                </a:solidFill>
              </a:rPr>
              <a:t>Service Brands:</a:t>
            </a:r>
            <a:r>
              <a:rPr lang="en-US" sz="3200" b="1" dirty="0"/>
              <a:t> This kind of branding applies to services, which often requires some creativity, as you can't actually show services in a physical way</a:t>
            </a:r>
          </a:p>
          <a:p>
            <a:endParaRPr lang="ar-SA" sz="3200"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537601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A72F3A76-C2EC-4BE4-9A96-BCAE4A34E2C3}"/>
              </a:ext>
            </a:extLst>
          </p:cNvPr>
          <p:cNvSpPr txBox="1">
            <a:spLocks/>
          </p:cNvSpPr>
          <p:nvPr/>
        </p:nvSpPr>
        <p:spPr>
          <a:xfrm>
            <a:off x="2876009" y="617184"/>
            <a:ext cx="6239550" cy="584775"/>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UNDERSTANDING BRANDING</a:t>
            </a:r>
          </a:p>
        </p:txBody>
      </p:sp>
      <p:sp>
        <p:nvSpPr>
          <p:cNvPr id="11" name="Content Placeholder 2">
            <a:extLst>
              <a:ext uri="{FF2B5EF4-FFF2-40B4-BE49-F238E27FC236}">
                <a16:creationId xmlns:a16="http://schemas.microsoft.com/office/drawing/2014/main" id="{89F6990A-716E-4036-B170-C87E8848A90B}"/>
              </a:ext>
            </a:extLst>
          </p:cNvPr>
          <p:cNvSpPr txBox="1">
            <a:spLocks/>
          </p:cNvSpPr>
          <p:nvPr/>
        </p:nvSpPr>
        <p:spPr>
          <a:xfrm>
            <a:off x="911888" y="1995878"/>
            <a:ext cx="5847639" cy="38100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a:t>
            </a:r>
            <a:r>
              <a:rPr lang="en-US" sz="3200" b="1" dirty="0"/>
              <a:t> </a:t>
            </a:r>
          </a:p>
          <a:p>
            <a:pPr marL="265176" indent="-265176">
              <a:buFont typeface="Arial" panose="020B0604020202020204" pitchFamily="34" charset="0"/>
              <a:buNone/>
              <a:defRPr/>
            </a:pPr>
            <a:r>
              <a:rPr lang="en-US" sz="3200" b="1" dirty="0"/>
              <a:t>	a name, term, design, symbol, or combination of these elements that identifies a product and distinguishes it from its competitors</a:t>
            </a:r>
          </a:p>
        </p:txBody>
      </p:sp>
      <p:pic>
        <p:nvPicPr>
          <p:cNvPr id="12" name="Picture 4">
            <a:extLst>
              <a:ext uri="{FF2B5EF4-FFF2-40B4-BE49-F238E27FC236}">
                <a16:creationId xmlns:a16="http://schemas.microsoft.com/office/drawing/2014/main" id="{C19B054B-6D33-4FC4-A931-C29F9EC7F1CF}"/>
              </a:ext>
            </a:extLst>
          </p:cNvPr>
          <p:cNvPicPr>
            <a:picLocks noChangeAspect="1" noChangeArrowheads="1"/>
          </p:cNvPicPr>
          <p:nvPr/>
        </p:nvPicPr>
        <p:blipFill>
          <a:blip r:embed="rId2" cstate="print"/>
          <a:srcRect/>
          <a:stretch>
            <a:fillRect/>
          </a:stretch>
        </p:blipFill>
        <p:spPr bwMode="auto">
          <a:xfrm>
            <a:off x="8128137" y="1995878"/>
            <a:ext cx="2743200" cy="27813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3099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22FCDC96-985F-4AF8-9AF2-BF68FBD08C22}"/>
              </a:ext>
            </a:extLst>
          </p:cNvPr>
          <p:cNvSpPr txBox="1">
            <a:spLocks/>
          </p:cNvSpPr>
          <p:nvPr/>
        </p:nvSpPr>
        <p:spPr>
          <a:xfrm>
            <a:off x="3025855" y="634655"/>
            <a:ext cx="5939858"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ELEMENTS OF A BRAND</a:t>
            </a:r>
          </a:p>
        </p:txBody>
      </p:sp>
      <p:sp>
        <p:nvSpPr>
          <p:cNvPr id="11" name="Content Placeholder 2">
            <a:extLst>
              <a:ext uri="{FF2B5EF4-FFF2-40B4-BE49-F238E27FC236}">
                <a16:creationId xmlns:a16="http://schemas.microsoft.com/office/drawing/2014/main" id="{687C7B6B-E942-416E-9C96-EC9FCDEC4842}"/>
              </a:ext>
            </a:extLst>
          </p:cNvPr>
          <p:cNvSpPr txBox="1">
            <a:spLocks/>
          </p:cNvSpPr>
          <p:nvPr/>
        </p:nvSpPr>
        <p:spPr>
          <a:xfrm>
            <a:off x="1226686" y="1906970"/>
            <a:ext cx="5105400" cy="38100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b="1"/>
              <a:t>Brand Name</a:t>
            </a:r>
          </a:p>
          <a:p>
            <a:pPr marL="265176" indent="-265176">
              <a:buFont typeface="Wingdings 2"/>
              <a:buChar char=""/>
              <a:defRPr/>
            </a:pPr>
            <a:r>
              <a:rPr lang="en-US" sz="4000" b="1"/>
              <a:t>Brand Mark</a:t>
            </a:r>
          </a:p>
          <a:p>
            <a:pPr marL="265176" indent="-265176">
              <a:buFont typeface="Wingdings 2"/>
              <a:buChar char=""/>
              <a:defRPr/>
            </a:pPr>
            <a:r>
              <a:rPr lang="en-US" sz="4000" b="1"/>
              <a:t>Trade Name</a:t>
            </a:r>
          </a:p>
          <a:p>
            <a:pPr marL="265176" indent="-265176">
              <a:buFont typeface="Wingdings 2"/>
              <a:buChar char=""/>
              <a:defRPr/>
            </a:pPr>
            <a:r>
              <a:rPr lang="en-US" sz="4000" b="1"/>
              <a:t>Trade Character</a:t>
            </a:r>
          </a:p>
          <a:p>
            <a:pPr marL="265176" indent="-265176">
              <a:buFont typeface="Wingdings 2"/>
              <a:buChar char=""/>
              <a:defRPr/>
            </a:pPr>
            <a:r>
              <a:rPr lang="en-US" sz="4000" b="1"/>
              <a:t>Trade Mark</a:t>
            </a:r>
            <a:endParaRPr lang="en-US" sz="4000" b="1" dirty="0"/>
          </a:p>
        </p:txBody>
      </p:sp>
      <p:pic>
        <p:nvPicPr>
          <p:cNvPr id="12" name="Picture 11">
            <a:extLst>
              <a:ext uri="{FF2B5EF4-FFF2-40B4-BE49-F238E27FC236}">
                <a16:creationId xmlns:a16="http://schemas.microsoft.com/office/drawing/2014/main" id="{13F152BB-DC0B-4351-9A47-72D2BB7CB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5023" y="2738897"/>
            <a:ext cx="4088525" cy="2517440"/>
          </a:xfrm>
          <a:prstGeom prst="rect">
            <a:avLst/>
          </a:prstGeom>
          <a:ln>
            <a:solidFill>
              <a:schemeClr val="accent1">
                <a:lumMod val="75000"/>
              </a:schemeClr>
            </a:solidFill>
          </a:ln>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669886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8C27C9B1-76ED-4914-B264-C5913AB1C4C9}"/>
              </a:ext>
            </a:extLst>
          </p:cNvPr>
          <p:cNvSpPr txBox="1">
            <a:spLocks/>
          </p:cNvSpPr>
          <p:nvPr/>
        </p:nvSpPr>
        <p:spPr>
          <a:xfrm>
            <a:off x="1475740" y="630970"/>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ELEMENT</a:t>
            </a:r>
          </a:p>
        </p:txBody>
      </p:sp>
      <p:sp>
        <p:nvSpPr>
          <p:cNvPr id="11" name="Content Placeholder 2">
            <a:extLst>
              <a:ext uri="{FF2B5EF4-FFF2-40B4-BE49-F238E27FC236}">
                <a16:creationId xmlns:a16="http://schemas.microsoft.com/office/drawing/2014/main" id="{E72617F2-9095-41E3-BD80-690D50039953}"/>
              </a:ext>
            </a:extLst>
          </p:cNvPr>
          <p:cNvSpPr txBox="1">
            <a:spLocks/>
          </p:cNvSpPr>
          <p:nvPr/>
        </p:nvSpPr>
        <p:spPr>
          <a:xfrm>
            <a:off x="2518118" y="1795346"/>
            <a:ext cx="7174522" cy="3323064"/>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 NAME</a:t>
            </a:r>
            <a:endParaRPr lang="en-US" sz="3200" b="1" u="sng" dirty="0"/>
          </a:p>
          <a:p>
            <a:pPr marL="265176" indent="-265176">
              <a:buFont typeface="Arial" panose="020B0604020202020204" pitchFamily="34" charset="0"/>
              <a:buNone/>
              <a:defRPr/>
            </a:pPr>
            <a:r>
              <a:rPr lang="en-US" sz="3200" b="1" dirty="0"/>
              <a:t>	(or product brand) a word, group of words, letters, or numbers that represents a product that can be spoken</a:t>
            </a:r>
          </a:p>
          <a:p>
            <a:pPr marL="548640" lvl="1" indent="-201168">
              <a:buFont typeface="Verdana"/>
              <a:buChar char="◦"/>
              <a:defRPr/>
            </a:pPr>
            <a:r>
              <a:rPr lang="en-US" sz="2800" b="1" dirty="0"/>
              <a:t>Should be easily pronounced, distinctive, and recognizable</a:t>
            </a:r>
          </a:p>
        </p:txBody>
      </p:sp>
      <p:pic>
        <p:nvPicPr>
          <p:cNvPr id="12" name="Picture 4">
            <a:extLst>
              <a:ext uri="{FF2B5EF4-FFF2-40B4-BE49-F238E27FC236}">
                <a16:creationId xmlns:a16="http://schemas.microsoft.com/office/drawing/2014/main" id="{E7E4B711-CA6B-4B1F-BD23-EACC8B9BB13B}"/>
              </a:ext>
            </a:extLst>
          </p:cNvPr>
          <p:cNvPicPr>
            <a:picLocks noChangeAspect="1" noChangeArrowheads="1"/>
          </p:cNvPicPr>
          <p:nvPr/>
        </p:nvPicPr>
        <p:blipFill>
          <a:blip r:embed="rId2"/>
          <a:srcRect/>
          <a:stretch>
            <a:fillRect/>
          </a:stretch>
        </p:blipFill>
        <p:spPr bwMode="auto">
          <a:xfrm>
            <a:off x="499410" y="3000008"/>
            <a:ext cx="1221058" cy="162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5">
            <a:extLst>
              <a:ext uri="{FF2B5EF4-FFF2-40B4-BE49-F238E27FC236}">
                <a16:creationId xmlns:a16="http://schemas.microsoft.com/office/drawing/2014/main" id="{DF61F61D-2C7F-476E-9044-356C93C060E6}"/>
              </a:ext>
            </a:extLst>
          </p:cNvPr>
          <p:cNvPicPr>
            <a:picLocks noChangeAspect="1" noChangeArrowheads="1"/>
          </p:cNvPicPr>
          <p:nvPr/>
        </p:nvPicPr>
        <p:blipFill>
          <a:blip r:embed="rId3"/>
          <a:srcRect/>
          <a:stretch>
            <a:fillRect/>
          </a:stretch>
        </p:blipFill>
        <p:spPr bwMode="auto">
          <a:xfrm>
            <a:off x="9852918" y="2623774"/>
            <a:ext cx="1581461" cy="15280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86340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86" y="1288126"/>
            <a:ext cx="11496880" cy="5011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9FA9E8A5-4030-4B46-B1CF-C004371A8BB9}"/>
              </a:ext>
            </a:extLst>
          </p:cNvPr>
          <p:cNvSpPr txBox="1">
            <a:spLocks/>
          </p:cNvSpPr>
          <p:nvPr/>
        </p:nvSpPr>
        <p:spPr>
          <a:xfrm>
            <a:off x="1692731" y="588241"/>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ELEMENT</a:t>
            </a:r>
          </a:p>
        </p:txBody>
      </p:sp>
      <p:sp>
        <p:nvSpPr>
          <p:cNvPr id="11" name="Content Placeholder 2">
            <a:extLst>
              <a:ext uri="{FF2B5EF4-FFF2-40B4-BE49-F238E27FC236}">
                <a16:creationId xmlns:a16="http://schemas.microsoft.com/office/drawing/2014/main" id="{4BBBE2F5-F69D-44A1-ABC7-05B4E2E15318}"/>
              </a:ext>
            </a:extLst>
          </p:cNvPr>
          <p:cNvSpPr txBox="1">
            <a:spLocks/>
          </p:cNvSpPr>
          <p:nvPr/>
        </p:nvSpPr>
        <p:spPr>
          <a:xfrm>
            <a:off x="2219705" y="1477308"/>
            <a:ext cx="6948946" cy="1844401"/>
          </a:xfrm>
          <a:prstGeom prst="rect">
            <a:avLst/>
          </a:prstGeom>
          <a:solidFill>
            <a:schemeClr val="bg2">
              <a:alpha val="50000"/>
            </a:schemeClr>
          </a:solidFill>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 MARK</a:t>
            </a:r>
          </a:p>
          <a:p>
            <a:pPr marL="265176" indent="-265176">
              <a:buFont typeface="Arial" panose="020B0604020202020204" pitchFamily="34" charset="0"/>
              <a:buNone/>
              <a:defRPr/>
            </a:pPr>
            <a:r>
              <a:rPr lang="en-US" sz="3200" b="1" dirty="0"/>
              <a:t>	the part of a brand that is a symbol or design</a:t>
            </a:r>
          </a:p>
          <a:p>
            <a:pPr marL="548640" lvl="1" indent="-201168">
              <a:buFont typeface="Verdana"/>
              <a:buChar char="◦"/>
              <a:defRPr/>
            </a:pPr>
            <a:r>
              <a:rPr lang="en-US" sz="2800" b="1" dirty="0"/>
              <a:t>It may include distinctive colors or lettering</a:t>
            </a:r>
          </a:p>
        </p:txBody>
      </p:sp>
      <p:pic>
        <p:nvPicPr>
          <p:cNvPr id="12" name="Picture 3">
            <a:extLst>
              <a:ext uri="{FF2B5EF4-FFF2-40B4-BE49-F238E27FC236}">
                <a16:creationId xmlns:a16="http://schemas.microsoft.com/office/drawing/2014/main" id="{2C6FEA3B-019B-4A72-9DC7-05D0BD499F36}"/>
              </a:ext>
            </a:extLst>
          </p:cNvPr>
          <p:cNvPicPr>
            <a:picLocks noChangeAspect="1" noChangeArrowheads="1"/>
          </p:cNvPicPr>
          <p:nvPr/>
        </p:nvPicPr>
        <p:blipFill>
          <a:blip r:embed="rId2"/>
          <a:srcRect/>
          <a:stretch>
            <a:fillRect/>
          </a:stretch>
        </p:blipFill>
        <p:spPr bwMode="auto">
          <a:xfrm>
            <a:off x="398377" y="2790591"/>
            <a:ext cx="1630850" cy="12768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4">
            <a:extLst>
              <a:ext uri="{FF2B5EF4-FFF2-40B4-BE49-F238E27FC236}">
                <a16:creationId xmlns:a16="http://schemas.microsoft.com/office/drawing/2014/main" id="{3382A7B2-8A20-4955-A19C-6AEFD6F07E86}"/>
              </a:ext>
            </a:extLst>
          </p:cNvPr>
          <p:cNvPicPr>
            <a:picLocks noChangeAspect="1" noChangeArrowheads="1"/>
          </p:cNvPicPr>
          <p:nvPr/>
        </p:nvPicPr>
        <p:blipFill>
          <a:blip r:embed="rId3"/>
          <a:srcRect/>
          <a:stretch>
            <a:fillRect/>
          </a:stretch>
        </p:blipFill>
        <p:spPr bwMode="auto">
          <a:xfrm>
            <a:off x="9549608" y="2512199"/>
            <a:ext cx="1833601" cy="1833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Rectangle 14">
            <a:extLst>
              <a:ext uri="{FF2B5EF4-FFF2-40B4-BE49-F238E27FC236}">
                <a16:creationId xmlns:a16="http://schemas.microsoft.com/office/drawing/2014/main" id="{895D6085-B955-414D-B570-58DC1FAAF42A}"/>
              </a:ext>
            </a:extLst>
          </p:cNvPr>
          <p:cNvSpPr/>
          <p:nvPr/>
        </p:nvSpPr>
        <p:spPr>
          <a:xfrm>
            <a:off x="2341269" y="3560133"/>
            <a:ext cx="6705818" cy="2456546"/>
          </a:xfrm>
          <a:prstGeom prst="rect">
            <a:avLst/>
          </a:prstGeom>
          <a:solidFill>
            <a:schemeClr val="bg2">
              <a:alpha val="50000"/>
            </a:schemeClr>
          </a:solidFill>
          <a:ln>
            <a:solidFill>
              <a:schemeClr val="accent1"/>
            </a:solidFill>
          </a:ln>
        </p:spPr>
        <p:txBody>
          <a:bodyPr>
            <a:noAutofit/>
          </a:bodyPr>
          <a:lstStyle/>
          <a:p>
            <a:pPr marL="265176" indent="-265176">
              <a:lnSpc>
                <a:spcPct val="90000"/>
              </a:lnSpc>
              <a:spcBef>
                <a:spcPts val="1000"/>
              </a:spcBef>
              <a:buFont typeface="Arial" panose="020B0604020202020204" pitchFamily="34" charset="0"/>
              <a:buNone/>
            </a:pPr>
            <a:r>
              <a:rPr lang="en-US" sz="2000" b="1" dirty="0"/>
              <a:t>Brand marks can come in a variety of forms, including the following:</a:t>
            </a:r>
          </a:p>
          <a:p>
            <a:pPr marL="265176" indent="-265176">
              <a:lnSpc>
                <a:spcPct val="90000"/>
              </a:lnSpc>
              <a:spcBef>
                <a:spcPts val="1000"/>
              </a:spcBef>
              <a:buFont typeface="Arial" panose="020B0604020202020204" pitchFamily="34" charset="0"/>
              <a:buNone/>
            </a:pPr>
            <a:r>
              <a:rPr lang="en-US" sz="2000" b="1" dirty="0"/>
              <a:t>Logos</a:t>
            </a:r>
          </a:p>
          <a:p>
            <a:pPr marL="265176" indent="-265176">
              <a:lnSpc>
                <a:spcPct val="90000"/>
              </a:lnSpc>
              <a:spcBef>
                <a:spcPts val="1000"/>
              </a:spcBef>
              <a:buFont typeface="Arial" panose="020B0604020202020204" pitchFamily="34" charset="0"/>
              <a:buNone/>
            </a:pPr>
            <a:r>
              <a:rPr lang="en-US" sz="2000" b="1" dirty="0"/>
              <a:t>Colors</a:t>
            </a:r>
          </a:p>
          <a:p>
            <a:pPr marL="265176" indent="-265176">
              <a:lnSpc>
                <a:spcPct val="90000"/>
              </a:lnSpc>
              <a:spcBef>
                <a:spcPts val="1000"/>
              </a:spcBef>
              <a:buFont typeface="Arial" panose="020B0604020202020204" pitchFamily="34" charset="0"/>
              <a:buNone/>
            </a:pPr>
            <a:r>
              <a:rPr lang="en-US" sz="2000" b="1" dirty="0"/>
              <a:t>Pictures</a:t>
            </a:r>
          </a:p>
          <a:p>
            <a:pPr marL="265176" indent="-265176">
              <a:lnSpc>
                <a:spcPct val="90000"/>
              </a:lnSpc>
              <a:spcBef>
                <a:spcPts val="1000"/>
              </a:spcBef>
              <a:buFont typeface="Arial" panose="020B0604020202020204" pitchFamily="34" charset="0"/>
              <a:buNone/>
            </a:pPr>
            <a:r>
              <a:rPr lang="en-US" sz="2000" b="1" dirty="0"/>
              <a:t>Icons</a:t>
            </a: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980544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181406"/>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DB24B97-B7F3-4951-BB5E-8355C70FCAF7}"/>
              </a:ext>
            </a:extLst>
          </p:cNvPr>
          <p:cNvSpPr txBox="1">
            <a:spLocks/>
          </p:cNvSpPr>
          <p:nvPr/>
        </p:nvSpPr>
        <p:spPr>
          <a:xfrm>
            <a:off x="1706196" y="530612"/>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ELEMENT</a:t>
            </a:r>
          </a:p>
        </p:txBody>
      </p:sp>
      <p:sp>
        <p:nvSpPr>
          <p:cNvPr id="11" name="Content Placeholder 2">
            <a:extLst>
              <a:ext uri="{FF2B5EF4-FFF2-40B4-BE49-F238E27FC236}">
                <a16:creationId xmlns:a16="http://schemas.microsoft.com/office/drawing/2014/main" id="{623669E2-AB1A-41DC-9FF3-615560D6E85B}"/>
              </a:ext>
            </a:extLst>
          </p:cNvPr>
          <p:cNvSpPr txBox="1">
            <a:spLocks/>
          </p:cNvSpPr>
          <p:nvPr/>
        </p:nvSpPr>
        <p:spPr>
          <a:xfrm>
            <a:off x="2377440" y="1414890"/>
            <a:ext cx="7371471" cy="44958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TRADE NAME</a:t>
            </a:r>
          </a:p>
          <a:p>
            <a:pPr marL="265176" indent="-265176">
              <a:buFont typeface="Arial" panose="020B0604020202020204" pitchFamily="34" charset="0"/>
              <a:buNone/>
              <a:defRPr/>
            </a:pPr>
            <a:r>
              <a:rPr lang="en-US" b="1" dirty="0"/>
              <a:t>	(or corporate brand) identifies and promotes a company or a division of a particular corporation </a:t>
            </a:r>
          </a:p>
          <a:p>
            <a:pPr marL="548640" lvl="1" indent="-201168">
              <a:buFont typeface="Verdana"/>
              <a:buChar char="◦"/>
              <a:defRPr/>
            </a:pPr>
            <a:r>
              <a:rPr lang="en-US" b="1" dirty="0"/>
              <a:t>The legal name used while conducting business</a:t>
            </a:r>
          </a:p>
          <a:p>
            <a:pPr marL="548640" lvl="1" indent="-201168">
              <a:buFont typeface="Verdana"/>
              <a:buChar char="◦"/>
              <a:defRPr/>
            </a:pPr>
            <a:r>
              <a:rPr lang="en-US" b="1" dirty="0"/>
              <a:t>Used to promote a positive image of the organization (quality, value, reliability)</a:t>
            </a:r>
          </a:p>
        </p:txBody>
      </p:sp>
      <p:pic>
        <p:nvPicPr>
          <p:cNvPr id="12" name="Picture 3">
            <a:extLst>
              <a:ext uri="{FF2B5EF4-FFF2-40B4-BE49-F238E27FC236}">
                <a16:creationId xmlns:a16="http://schemas.microsoft.com/office/drawing/2014/main" id="{52312E69-B723-453B-B9B2-DBE090FAB40E}"/>
              </a:ext>
            </a:extLst>
          </p:cNvPr>
          <p:cNvPicPr>
            <a:picLocks noChangeAspect="1" noChangeArrowheads="1"/>
          </p:cNvPicPr>
          <p:nvPr/>
        </p:nvPicPr>
        <p:blipFill>
          <a:blip r:embed="rId2"/>
          <a:srcRect/>
          <a:stretch>
            <a:fillRect/>
          </a:stretch>
        </p:blipFill>
        <p:spPr bwMode="auto">
          <a:xfrm>
            <a:off x="7642705" y="4710076"/>
            <a:ext cx="2171855" cy="10194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5">
            <a:extLst>
              <a:ext uri="{FF2B5EF4-FFF2-40B4-BE49-F238E27FC236}">
                <a16:creationId xmlns:a16="http://schemas.microsoft.com/office/drawing/2014/main" id="{4AA16C5B-E7ED-4B12-9E56-42B1BBDB6D86}"/>
              </a:ext>
            </a:extLst>
          </p:cNvPr>
          <p:cNvPicPr>
            <a:picLocks noChangeAspect="1" noChangeArrowheads="1"/>
          </p:cNvPicPr>
          <p:nvPr/>
        </p:nvPicPr>
        <p:blipFill>
          <a:blip r:embed="rId3"/>
          <a:srcRect/>
          <a:stretch>
            <a:fillRect/>
          </a:stretch>
        </p:blipFill>
        <p:spPr bwMode="auto">
          <a:xfrm>
            <a:off x="666794" y="2964609"/>
            <a:ext cx="1396362" cy="1396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166480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948" y="1221225"/>
            <a:ext cx="11569537" cy="5038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4B1C17E-928A-4051-A059-FA2BE70E1A18}"/>
              </a:ext>
            </a:extLst>
          </p:cNvPr>
          <p:cNvSpPr txBox="1">
            <a:spLocks/>
          </p:cNvSpPr>
          <p:nvPr/>
        </p:nvSpPr>
        <p:spPr>
          <a:xfrm>
            <a:off x="1606550" y="556201"/>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ELEMENT</a:t>
            </a:r>
          </a:p>
        </p:txBody>
      </p:sp>
      <p:sp>
        <p:nvSpPr>
          <p:cNvPr id="11" name="Content Placeholder 2">
            <a:extLst>
              <a:ext uri="{FF2B5EF4-FFF2-40B4-BE49-F238E27FC236}">
                <a16:creationId xmlns:a16="http://schemas.microsoft.com/office/drawing/2014/main" id="{18BE8C2A-467A-47AD-B123-FCBF8DDC8979}"/>
              </a:ext>
            </a:extLst>
          </p:cNvPr>
          <p:cNvSpPr txBox="1">
            <a:spLocks/>
          </p:cNvSpPr>
          <p:nvPr/>
        </p:nvSpPr>
        <p:spPr>
          <a:xfrm>
            <a:off x="2286000" y="1447800"/>
            <a:ext cx="8208498" cy="1295400"/>
          </a:xfrm>
          <a:prstGeom prst="rect">
            <a:avLst/>
          </a:prstGeom>
          <a:solidFill>
            <a:schemeClr val="bg2">
              <a:alpha val="50000"/>
            </a:schemeClr>
          </a:solidFill>
          <a:ln>
            <a:solidFill>
              <a:schemeClr val="accent1"/>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TRADE CHARACTER</a:t>
            </a:r>
          </a:p>
          <a:p>
            <a:pPr marL="265176" indent="-265176">
              <a:buFont typeface="Arial" panose="020B0604020202020204" pitchFamily="34" charset="0"/>
              <a:buNone/>
              <a:defRPr/>
            </a:pPr>
            <a:r>
              <a:rPr lang="en-US" sz="3200" b="1" dirty="0"/>
              <a:t>a brand mark with human form or characteristics</a:t>
            </a:r>
            <a:endParaRPr lang="en-US" sz="3600" b="1" dirty="0"/>
          </a:p>
        </p:txBody>
      </p:sp>
      <p:pic>
        <p:nvPicPr>
          <p:cNvPr id="12" name="Picture 3">
            <a:extLst>
              <a:ext uri="{FF2B5EF4-FFF2-40B4-BE49-F238E27FC236}">
                <a16:creationId xmlns:a16="http://schemas.microsoft.com/office/drawing/2014/main" id="{22164A7E-1E52-461C-9340-B5A788CA8000}"/>
              </a:ext>
            </a:extLst>
          </p:cNvPr>
          <p:cNvPicPr>
            <a:picLocks noChangeAspect="1" noChangeArrowheads="1"/>
          </p:cNvPicPr>
          <p:nvPr/>
        </p:nvPicPr>
        <p:blipFill>
          <a:blip r:embed="rId2" cstate="print"/>
          <a:srcRect/>
          <a:stretch>
            <a:fillRect/>
          </a:stretch>
        </p:blipFill>
        <p:spPr bwMode="auto">
          <a:xfrm>
            <a:off x="2133600" y="2895600"/>
            <a:ext cx="1608138" cy="2351088"/>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4" name="Picture 4">
            <a:extLst>
              <a:ext uri="{FF2B5EF4-FFF2-40B4-BE49-F238E27FC236}">
                <a16:creationId xmlns:a16="http://schemas.microsoft.com/office/drawing/2014/main" id="{7E8CAAB3-1119-4568-BBDC-89871390CC3A}"/>
              </a:ext>
            </a:extLst>
          </p:cNvPr>
          <p:cNvPicPr>
            <a:picLocks noChangeAspect="1" noChangeArrowheads="1"/>
          </p:cNvPicPr>
          <p:nvPr/>
        </p:nvPicPr>
        <p:blipFill>
          <a:blip r:embed="rId3" cstate="print"/>
          <a:srcRect/>
          <a:stretch>
            <a:fillRect/>
          </a:stretch>
        </p:blipFill>
        <p:spPr bwMode="auto">
          <a:xfrm>
            <a:off x="4038600" y="2895600"/>
            <a:ext cx="1676400" cy="2343150"/>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5" name="Picture 5">
            <a:extLst>
              <a:ext uri="{FF2B5EF4-FFF2-40B4-BE49-F238E27FC236}">
                <a16:creationId xmlns:a16="http://schemas.microsoft.com/office/drawing/2014/main" id="{F2918AA5-C2E3-4A33-A346-277EE4A9D6E4}"/>
              </a:ext>
            </a:extLst>
          </p:cNvPr>
          <p:cNvPicPr>
            <a:picLocks noChangeAspect="1" noChangeArrowheads="1"/>
          </p:cNvPicPr>
          <p:nvPr/>
        </p:nvPicPr>
        <p:blipFill>
          <a:blip r:embed="rId4" cstate="print"/>
          <a:srcRect/>
          <a:stretch>
            <a:fillRect/>
          </a:stretch>
        </p:blipFill>
        <p:spPr bwMode="auto">
          <a:xfrm>
            <a:off x="8229600" y="2895601"/>
            <a:ext cx="1600200" cy="227806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56722918-060A-4137-A605-FD07591672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2895600"/>
            <a:ext cx="1862959" cy="2191407"/>
          </a:xfrm>
          <a:prstGeom prst="rect">
            <a:avLst/>
          </a:prstGeom>
          <a:ln>
            <a:solidFill>
              <a:schemeClr val="accent1"/>
            </a:solidFill>
          </a:ln>
        </p:spPr>
      </p:pic>
      <p:pic>
        <p:nvPicPr>
          <p:cNvPr id="17"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15416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946C10E7-ABF3-4EF6-945D-83976D3FF94B}"/>
              </a:ext>
            </a:extLst>
          </p:cNvPr>
          <p:cNvSpPr txBox="1">
            <a:spLocks/>
          </p:cNvSpPr>
          <p:nvPr/>
        </p:nvSpPr>
        <p:spPr>
          <a:xfrm>
            <a:off x="1541226" y="756119"/>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ELEMENT</a:t>
            </a:r>
          </a:p>
        </p:txBody>
      </p:sp>
      <p:sp>
        <p:nvSpPr>
          <p:cNvPr id="11" name="Content Placeholder 2">
            <a:extLst>
              <a:ext uri="{FF2B5EF4-FFF2-40B4-BE49-F238E27FC236}">
                <a16:creationId xmlns:a16="http://schemas.microsoft.com/office/drawing/2014/main" id="{B4626012-B953-43E8-9A77-5C651AB7EC80}"/>
              </a:ext>
            </a:extLst>
          </p:cNvPr>
          <p:cNvSpPr txBox="1">
            <a:spLocks/>
          </p:cNvSpPr>
          <p:nvPr/>
        </p:nvSpPr>
        <p:spPr>
          <a:xfrm>
            <a:off x="787791" y="1600200"/>
            <a:ext cx="7373313" cy="41148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TRADE MARK</a:t>
            </a:r>
            <a:endParaRPr lang="en-US" sz="3200" b="1" dirty="0">
              <a:solidFill>
                <a:srgbClr val="0099FF"/>
              </a:solidFill>
              <a:effectLst>
                <a:outerShdw blurRad="38100" dist="38100" dir="2700000" algn="tl">
                  <a:srgbClr val="FFFFFF"/>
                </a:outerShdw>
              </a:effectLst>
            </a:endParaRPr>
          </a:p>
          <a:p>
            <a:pPr marL="265176" indent="-265176">
              <a:buFont typeface="Arial" panose="020B0604020202020204" pitchFamily="34" charset="0"/>
              <a:buNone/>
              <a:defRPr/>
            </a:pPr>
            <a:r>
              <a:rPr lang="en-US" sz="3200" b="1" dirty="0"/>
              <a:t>	a brand name, brand mark, trade name, trade character, or a combination of these that is given legal protection by the federal government</a:t>
            </a:r>
          </a:p>
        </p:txBody>
      </p:sp>
      <p:pic>
        <p:nvPicPr>
          <p:cNvPr id="12" name="Picture 3">
            <a:extLst>
              <a:ext uri="{FF2B5EF4-FFF2-40B4-BE49-F238E27FC236}">
                <a16:creationId xmlns:a16="http://schemas.microsoft.com/office/drawing/2014/main" id="{B9BE7D99-9D6B-4D3D-BC13-7B42615F0D87}"/>
              </a:ext>
            </a:extLst>
          </p:cNvPr>
          <p:cNvPicPr>
            <a:picLocks noChangeAspect="1" noChangeArrowheads="1"/>
          </p:cNvPicPr>
          <p:nvPr/>
        </p:nvPicPr>
        <p:blipFill>
          <a:blip r:embed="rId2" cstate="print"/>
          <a:srcRect/>
          <a:stretch>
            <a:fillRect/>
          </a:stretch>
        </p:blipFill>
        <p:spPr bwMode="auto">
          <a:xfrm>
            <a:off x="8723812" y="2188558"/>
            <a:ext cx="2209800" cy="2761258"/>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473781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3B21DE99-F0B2-49DC-883D-58A40C7C58C6}"/>
              </a:ext>
            </a:extLst>
          </p:cNvPr>
          <p:cNvSpPr txBox="1">
            <a:spLocks/>
          </p:cNvSpPr>
          <p:nvPr/>
        </p:nvSpPr>
        <p:spPr>
          <a:xfrm>
            <a:off x="1649926" y="601619"/>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PRODUCT RECOGNITION</a:t>
            </a:r>
          </a:p>
        </p:txBody>
      </p:sp>
      <p:sp>
        <p:nvSpPr>
          <p:cNvPr id="11" name="Content Placeholder 2">
            <a:extLst>
              <a:ext uri="{FF2B5EF4-FFF2-40B4-BE49-F238E27FC236}">
                <a16:creationId xmlns:a16="http://schemas.microsoft.com/office/drawing/2014/main" id="{07D1BA26-DD46-46CC-946C-86F4E0814E4F}"/>
              </a:ext>
            </a:extLst>
          </p:cNvPr>
          <p:cNvSpPr txBox="1">
            <a:spLocks/>
          </p:cNvSpPr>
          <p:nvPr/>
        </p:nvSpPr>
        <p:spPr>
          <a:xfrm>
            <a:off x="1880984" y="1897966"/>
            <a:ext cx="8229600" cy="4114800"/>
          </a:xfrm>
          <a:prstGeom prst="rect">
            <a:avLst/>
          </a:prstGeom>
          <a:solidFill>
            <a:schemeClr val="bg2">
              <a:alpha val="50000"/>
            </a:schemeClr>
          </a:solidFill>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a:t>It is important that customers who are satisfied with a product can easily </a:t>
            </a:r>
            <a:r>
              <a:rPr lang="en-US" sz="3200" b="1" dirty="0">
                <a:effectLst>
                  <a:outerShdw blurRad="38100" dist="38100" dir="2700000" algn="tl">
                    <a:srgbClr val="FFFFFF"/>
                  </a:outerShdw>
                </a:effectLst>
              </a:rPr>
              <a:t>recognize and find</a:t>
            </a:r>
            <a:r>
              <a:rPr lang="en-US" sz="3200" b="1" dirty="0"/>
              <a:t> a company’s branded products when they want to buy them again</a:t>
            </a:r>
            <a:endParaRPr lang="en-US" b="1" dirty="0"/>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387178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D59679BE-8556-4CF9-B28C-0774F7F96F88}"/>
              </a:ext>
            </a:extLst>
          </p:cNvPr>
          <p:cNvSpPr txBox="1">
            <a:spLocks/>
          </p:cNvSpPr>
          <p:nvPr/>
        </p:nvSpPr>
        <p:spPr>
          <a:xfrm>
            <a:off x="1631850" y="719103"/>
            <a:ext cx="7958138"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QUALITY AND CONSISTENCY</a:t>
            </a:r>
          </a:p>
        </p:txBody>
      </p:sp>
      <p:sp>
        <p:nvSpPr>
          <p:cNvPr id="11" name="Content Placeholder 2">
            <a:extLst>
              <a:ext uri="{FF2B5EF4-FFF2-40B4-BE49-F238E27FC236}">
                <a16:creationId xmlns:a16="http://schemas.microsoft.com/office/drawing/2014/main" id="{7A481F74-4AEA-4FD5-8753-684718845D0D}"/>
              </a:ext>
            </a:extLst>
          </p:cNvPr>
          <p:cNvSpPr txBox="1">
            <a:spLocks/>
          </p:cNvSpPr>
          <p:nvPr/>
        </p:nvSpPr>
        <p:spPr>
          <a:xfrm>
            <a:off x="1931649" y="2187496"/>
            <a:ext cx="8229600" cy="16764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a:t>Companies communicate to customers that they can  expect consistent quality and performance, before purchase and  after purchase</a:t>
            </a:r>
          </a:p>
        </p:txBody>
      </p:sp>
      <p:pic>
        <p:nvPicPr>
          <p:cNvPr id="12" name="Picture 2">
            <a:extLst>
              <a:ext uri="{FF2B5EF4-FFF2-40B4-BE49-F238E27FC236}">
                <a16:creationId xmlns:a16="http://schemas.microsoft.com/office/drawing/2014/main" id="{23BC94CE-826E-42DA-8571-932BB06DFFE4}"/>
              </a:ext>
            </a:extLst>
          </p:cNvPr>
          <p:cNvPicPr>
            <a:picLocks noChangeAspect="1" noChangeArrowheads="1"/>
          </p:cNvPicPr>
          <p:nvPr/>
        </p:nvPicPr>
        <p:blipFill>
          <a:blip r:embed="rId2"/>
          <a:srcRect/>
          <a:stretch>
            <a:fillRect/>
          </a:stretch>
        </p:blipFill>
        <p:spPr bwMode="auto">
          <a:xfrm>
            <a:off x="5245510" y="4296137"/>
            <a:ext cx="1500548" cy="1500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41105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70ABE929-8EC8-4CC9-BA77-F03CD814E6BA}"/>
              </a:ext>
            </a:extLst>
          </p:cNvPr>
          <p:cNvSpPr txBox="1">
            <a:spLocks/>
          </p:cNvSpPr>
          <p:nvPr/>
        </p:nvSpPr>
        <p:spPr>
          <a:xfrm>
            <a:off x="1887334" y="728256"/>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EXPOSURE</a:t>
            </a:r>
          </a:p>
        </p:txBody>
      </p:sp>
      <p:sp>
        <p:nvSpPr>
          <p:cNvPr id="11" name="Content Placeholder 2">
            <a:extLst>
              <a:ext uri="{FF2B5EF4-FFF2-40B4-BE49-F238E27FC236}">
                <a16:creationId xmlns:a16="http://schemas.microsoft.com/office/drawing/2014/main" id="{2187C662-55EC-43B5-B19F-C100111CD88A}"/>
              </a:ext>
            </a:extLst>
          </p:cNvPr>
          <p:cNvSpPr txBox="1">
            <a:spLocks/>
          </p:cNvSpPr>
          <p:nvPr/>
        </p:nvSpPr>
        <p:spPr>
          <a:xfrm>
            <a:off x="2137636" y="1981843"/>
            <a:ext cx="9214992" cy="3429000"/>
          </a:xfrm>
          <a:prstGeom prst="rect">
            <a:avLst/>
          </a:prstGeom>
          <a:solidFill>
            <a:schemeClr val="bg2">
              <a:alpha val="50195"/>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200" b="1" dirty="0"/>
              <a:t>Helps companies extend their products into new target markets, new product lines, and new categories</a:t>
            </a:r>
          </a:p>
          <a:p>
            <a:pPr lvl="1"/>
            <a:r>
              <a:rPr lang="en-US" altLang="ar-SA" sz="2800" b="1" dirty="0"/>
              <a:t>Customers are more willing to try new products that carry a name they are familiar with</a:t>
            </a:r>
          </a:p>
          <a:p>
            <a:pPr lvl="1"/>
            <a:r>
              <a:rPr lang="en-US" altLang="ar-SA" sz="2800" b="1" dirty="0"/>
              <a:t>Example: GLAD family of products</a:t>
            </a:r>
          </a:p>
          <a:p>
            <a:pPr lvl="2"/>
            <a:r>
              <a:rPr lang="en-US" altLang="ar-SA" sz="2400" b="1" dirty="0"/>
              <a:t>Started with trash bags and has now moved into food storage containers and baggies</a:t>
            </a:r>
          </a:p>
        </p:txBody>
      </p:sp>
      <p:pic>
        <p:nvPicPr>
          <p:cNvPr id="12" name="Picture 2">
            <a:extLst>
              <a:ext uri="{FF2B5EF4-FFF2-40B4-BE49-F238E27FC236}">
                <a16:creationId xmlns:a16="http://schemas.microsoft.com/office/drawing/2014/main" id="{39F3D9A1-A377-481A-9E9D-99519F2758FB}"/>
              </a:ext>
            </a:extLst>
          </p:cNvPr>
          <p:cNvPicPr>
            <a:picLocks noChangeAspect="1" noChangeArrowheads="1"/>
          </p:cNvPicPr>
          <p:nvPr/>
        </p:nvPicPr>
        <p:blipFill>
          <a:blip r:embed="rId2"/>
          <a:srcRect/>
          <a:stretch>
            <a:fillRect/>
          </a:stretch>
        </p:blipFill>
        <p:spPr bwMode="auto">
          <a:xfrm>
            <a:off x="591015" y="2667883"/>
            <a:ext cx="1204331" cy="12717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003187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3133F904-C654-4712-8CA3-E121BA68CE82}"/>
              </a:ext>
            </a:extLst>
          </p:cNvPr>
          <p:cNvSpPr txBox="1">
            <a:spLocks/>
          </p:cNvSpPr>
          <p:nvPr/>
        </p:nvSpPr>
        <p:spPr>
          <a:xfrm>
            <a:off x="1828800" y="747194"/>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TYPES OF BRANDS</a:t>
            </a:r>
          </a:p>
        </p:txBody>
      </p:sp>
      <p:sp>
        <p:nvSpPr>
          <p:cNvPr id="11" name="Content Placeholder 2">
            <a:extLst>
              <a:ext uri="{FF2B5EF4-FFF2-40B4-BE49-F238E27FC236}">
                <a16:creationId xmlns:a16="http://schemas.microsoft.com/office/drawing/2014/main" id="{9867F7D2-32A6-4466-BC93-2394C134CEF1}"/>
              </a:ext>
            </a:extLst>
          </p:cNvPr>
          <p:cNvSpPr txBox="1">
            <a:spLocks/>
          </p:cNvSpPr>
          <p:nvPr/>
        </p:nvSpPr>
        <p:spPr>
          <a:xfrm>
            <a:off x="1828800" y="1524000"/>
            <a:ext cx="9312166" cy="2796779"/>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National Brands</a:t>
            </a:r>
          </a:p>
          <a:p>
            <a:pPr marL="265176" indent="-265176">
              <a:buFont typeface="Arial" panose="020B0604020202020204" pitchFamily="34" charset="0"/>
              <a:buNone/>
              <a:defRPr/>
            </a:pPr>
            <a:r>
              <a:rPr lang="en-US" b="1" dirty="0"/>
              <a:t>(producer brands) owned by national manufacturers</a:t>
            </a:r>
          </a:p>
          <a:p>
            <a:pPr marL="548640" lvl="1" indent="-201168">
              <a:buFont typeface="Verdana"/>
              <a:buChar char="◦"/>
              <a:defRPr/>
            </a:pPr>
            <a:r>
              <a:rPr lang="en-US" b="1" dirty="0"/>
              <a:t>Generate the majority of sales for most categories</a:t>
            </a:r>
          </a:p>
          <a:p>
            <a:pPr marL="548640" lvl="1" indent="-201168">
              <a:buFont typeface="Verdana"/>
              <a:buChar char="◦"/>
              <a:defRPr/>
            </a:pPr>
            <a:r>
              <a:rPr lang="en-US" b="1" dirty="0"/>
              <a:t>Examples: Hershey Foods, Whirlpool, Ford, Hilton, American Airlines, Kraft and Nestle</a:t>
            </a:r>
          </a:p>
          <a:p>
            <a:pPr marL="548640" lvl="1" indent="-201168">
              <a:buFont typeface="Verdana"/>
              <a:buChar char="◦"/>
              <a:defRPr/>
            </a:pPr>
            <a:r>
              <a:rPr lang="en-US" b="1" dirty="0"/>
              <a:t>Internet based national brands</a:t>
            </a:r>
          </a:p>
          <a:p>
            <a:pPr marL="786384" lvl="2" indent="-182880">
              <a:buClr>
                <a:schemeClr val="accent2">
                  <a:tint val="85000"/>
                  <a:satMod val="285000"/>
                </a:schemeClr>
              </a:buClr>
              <a:buFont typeface="Wingdings 2"/>
              <a:buChar char=""/>
              <a:defRPr/>
            </a:pPr>
            <a:r>
              <a:rPr lang="en-US" sz="2400" b="1" dirty="0"/>
              <a:t>Amazon.com, eBay, Monster</a:t>
            </a:r>
          </a:p>
        </p:txBody>
      </p:sp>
      <p:pic>
        <p:nvPicPr>
          <p:cNvPr id="12" name="Picture 2">
            <a:extLst>
              <a:ext uri="{FF2B5EF4-FFF2-40B4-BE49-F238E27FC236}">
                <a16:creationId xmlns:a16="http://schemas.microsoft.com/office/drawing/2014/main" id="{365C0811-445B-4CA6-A823-0F27A53A9BFC}"/>
              </a:ext>
            </a:extLst>
          </p:cNvPr>
          <p:cNvPicPr>
            <a:picLocks noChangeAspect="1" noChangeArrowheads="1"/>
          </p:cNvPicPr>
          <p:nvPr/>
        </p:nvPicPr>
        <p:blipFill>
          <a:blip r:embed="rId2"/>
          <a:srcRect/>
          <a:stretch>
            <a:fillRect/>
          </a:stretch>
        </p:blipFill>
        <p:spPr bwMode="auto">
          <a:xfrm>
            <a:off x="349395" y="2659080"/>
            <a:ext cx="1280017" cy="9600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3">
            <a:extLst>
              <a:ext uri="{FF2B5EF4-FFF2-40B4-BE49-F238E27FC236}">
                <a16:creationId xmlns:a16="http://schemas.microsoft.com/office/drawing/2014/main" id="{CD10A70E-994D-464B-B88A-4B2555A88938}"/>
              </a:ext>
            </a:extLst>
          </p:cNvPr>
          <p:cNvPicPr>
            <a:picLocks noChangeAspect="1" noChangeArrowheads="1"/>
          </p:cNvPicPr>
          <p:nvPr/>
        </p:nvPicPr>
        <p:blipFill>
          <a:blip r:embed="rId3"/>
          <a:srcRect/>
          <a:stretch>
            <a:fillRect/>
          </a:stretch>
        </p:blipFill>
        <p:spPr bwMode="auto">
          <a:xfrm>
            <a:off x="10094064" y="4764019"/>
            <a:ext cx="1335293" cy="1085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4">
            <a:extLst>
              <a:ext uri="{FF2B5EF4-FFF2-40B4-BE49-F238E27FC236}">
                <a16:creationId xmlns:a16="http://schemas.microsoft.com/office/drawing/2014/main" id="{5131D2B8-726F-4C10-AE22-E23954ED92DB}"/>
              </a:ext>
            </a:extLst>
          </p:cNvPr>
          <p:cNvPicPr>
            <a:picLocks noChangeAspect="1" noChangeArrowheads="1"/>
          </p:cNvPicPr>
          <p:nvPr/>
        </p:nvPicPr>
        <p:blipFill>
          <a:blip r:embed="rId4"/>
          <a:srcRect/>
          <a:stretch>
            <a:fillRect/>
          </a:stretch>
        </p:blipFill>
        <p:spPr bwMode="auto">
          <a:xfrm>
            <a:off x="709379" y="4914356"/>
            <a:ext cx="2419350" cy="968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a:extLst>
              <a:ext uri="{FF2B5EF4-FFF2-40B4-BE49-F238E27FC236}">
                <a16:creationId xmlns:a16="http://schemas.microsoft.com/office/drawing/2014/main" id="{1FC7ADC0-050E-4BFA-A8EA-F17082C290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007" y="4641305"/>
            <a:ext cx="4362778" cy="1514475"/>
          </a:xfrm>
          <a:prstGeom prst="rect">
            <a:avLst/>
          </a:prstGeom>
        </p:spPr>
      </p:pic>
      <p:pic>
        <p:nvPicPr>
          <p:cNvPr id="17"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92257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48CA2187-9D7C-45AC-BA93-CFB1D272B21E}"/>
              </a:ext>
            </a:extLst>
          </p:cNvPr>
          <p:cNvSpPr txBox="1">
            <a:spLocks/>
          </p:cNvSpPr>
          <p:nvPr/>
        </p:nvSpPr>
        <p:spPr>
          <a:xfrm>
            <a:off x="1463711" y="746025"/>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TYPES OF BRANDS</a:t>
            </a:r>
          </a:p>
        </p:txBody>
      </p:sp>
      <p:sp>
        <p:nvSpPr>
          <p:cNvPr id="11" name="Content Placeholder 2">
            <a:extLst>
              <a:ext uri="{FF2B5EF4-FFF2-40B4-BE49-F238E27FC236}">
                <a16:creationId xmlns:a16="http://schemas.microsoft.com/office/drawing/2014/main" id="{FFE7E546-0DF5-4D52-ACE0-54A42195F2FD}"/>
              </a:ext>
            </a:extLst>
          </p:cNvPr>
          <p:cNvSpPr txBox="1">
            <a:spLocks/>
          </p:cNvSpPr>
          <p:nvPr/>
        </p:nvSpPr>
        <p:spPr>
          <a:xfrm>
            <a:off x="2133600" y="1600200"/>
            <a:ext cx="8360898" cy="23622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Private Distributor Brands</a:t>
            </a:r>
          </a:p>
          <a:p>
            <a:pPr marL="265176" indent="-265176">
              <a:buFont typeface="Arial" panose="020B0604020202020204" pitchFamily="34" charset="0"/>
              <a:buNone/>
              <a:defRPr/>
            </a:pPr>
            <a:r>
              <a:rPr lang="en-US" b="1" dirty="0"/>
              <a:t>private brands, store brands, or dealer brands</a:t>
            </a:r>
          </a:p>
          <a:p>
            <a:pPr marL="548640" lvl="1" indent="-201168">
              <a:buFont typeface="Verdana"/>
              <a:buChar char="◦"/>
              <a:defRPr/>
            </a:pPr>
            <a:r>
              <a:rPr lang="en-US" sz="2800" b="1" dirty="0"/>
              <a:t>Developed and owned by wholesalers and retailers</a:t>
            </a:r>
          </a:p>
          <a:p>
            <a:pPr marL="548640" lvl="1" indent="-201168">
              <a:buFont typeface="Verdana"/>
              <a:buChar char="◦"/>
              <a:defRPr/>
            </a:pPr>
            <a:r>
              <a:rPr lang="en-US" sz="2800" b="1" dirty="0"/>
              <a:t>Examples: Arizona for JC Penney, George for Wal-Mart, Villager for Kohl's</a:t>
            </a:r>
          </a:p>
        </p:txBody>
      </p:sp>
      <p:pic>
        <p:nvPicPr>
          <p:cNvPr id="12" name="Picture 5">
            <a:extLst>
              <a:ext uri="{FF2B5EF4-FFF2-40B4-BE49-F238E27FC236}">
                <a16:creationId xmlns:a16="http://schemas.microsoft.com/office/drawing/2014/main" id="{5AF69914-A9AA-400F-B7B3-BC62169A63DC}"/>
              </a:ext>
            </a:extLst>
          </p:cNvPr>
          <p:cNvPicPr>
            <a:picLocks noChangeAspect="1" noChangeArrowheads="1"/>
          </p:cNvPicPr>
          <p:nvPr/>
        </p:nvPicPr>
        <p:blipFill>
          <a:blip r:embed="rId2"/>
          <a:srcRect/>
          <a:stretch>
            <a:fillRect/>
          </a:stretch>
        </p:blipFill>
        <p:spPr bwMode="auto">
          <a:xfrm>
            <a:off x="2892426" y="5184422"/>
            <a:ext cx="2133600" cy="68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6">
            <a:extLst>
              <a:ext uri="{FF2B5EF4-FFF2-40B4-BE49-F238E27FC236}">
                <a16:creationId xmlns:a16="http://schemas.microsoft.com/office/drawing/2014/main" id="{1821EF02-5450-498D-9727-C0FE5C0652EA}"/>
              </a:ext>
            </a:extLst>
          </p:cNvPr>
          <p:cNvPicPr>
            <a:picLocks noChangeAspect="1" noChangeArrowheads="1"/>
          </p:cNvPicPr>
          <p:nvPr/>
        </p:nvPicPr>
        <p:blipFill>
          <a:blip r:embed="rId3"/>
          <a:srcRect/>
          <a:stretch>
            <a:fillRect/>
          </a:stretch>
        </p:blipFill>
        <p:spPr bwMode="auto">
          <a:xfrm>
            <a:off x="2743201" y="4191001"/>
            <a:ext cx="3387725" cy="790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Line 7">
            <a:extLst>
              <a:ext uri="{FF2B5EF4-FFF2-40B4-BE49-F238E27FC236}">
                <a16:creationId xmlns:a16="http://schemas.microsoft.com/office/drawing/2014/main" id="{803F21EC-C7CF-457C-B37A-2829262871B9}"/>
              </a:ext>
            </a:extLst>
          </p:cNvPr>
          <p:cNvSpPr>
            <a:spLocks noChangeShapeType="1"/>
          </p:cNvSpPr>
          <p:nvPr/>
        </p:nvSpPr>
        <p:spPr bwMode="auto">
          <a:xfrm flipH="1" flipV="1">
            <a:off x="6227601" y="4606507"/>
            <a:ext cx="1752600" cy="114300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6" name="Line 8">
            <a:extLst>
              <a:ext uri="{FF2B5EF4-FFF2-40B4-BE49-F238E27FC236}">
                <a16:creationId xmlns:a16="http://schemas.microsoft.com/office/drawing/2014/main" id="{D1169F3B-107D-48C4-867D-5AB1C7664121}"/>
              </a:ext>
            </a:extLst>
          </p:cNvPr>
          <p:cNvSpPr>
            <a:spLocks noChangeShapeType="1"/>
          </p:cNvSpPr>
          <p:nvPr/>
        </p:nvSpPr>
        <p:spPr bwMode="auto">
          <a:xfrm flipH="1" flipV="1">
            <a:off x="5123247" y="5684066"/>
            <a:ext cx="2057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7" name="TextBox 6">
            <a:extLst>
              <a:ext uri="{FF2B5EF4-FFF2-40B4-BE49-F238E27FC236}">
                <a16:creationId xmlns:a16="http://schemas.microsoft.com/office/drawing/2014/main" id="{F042A599-B63F-4DFF-AC2A-1B1C5ABEA5B1}"/>
              </a:ext>
            </a:extLst>
          </p:cNvPr>
          <p:cNvSpPr txBox="1">
            <a:spLocks noChangeArrowheads="1"/>
          </p:cNvSpPr>
          <p:nvPr/>
        </p:nvSpPr>
        <p:spPr bwMode="auto">
          <a:xfrm>
            <a:off x="7180647" y="5210754"/>
            <a:ext cx="3200400" cy="646331"/>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defRPr/>
            </a:pPr>
            <a:r>
              <a:rPr lang="en-US" dirty="0">
                <a:effectLst>
                  <a:outerShdw blurRad="38100" dist="38100" dir="2700000" algn="tl">
                    <a:srgbClr val="000000"/>
                  </a:outerShdw>
                </a:effectLst>
              </a:rPr>
              <a:t>Both are private distributor brands from SEARS</a:t>
            </a:r>
          </a:p>
        </p:txBody>
      </p:sp>
      <p:pic>
        <p:nvPicPr>
          <p:cNvPr id="18"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744194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6A0AEE0-A64D-4C3E-9166-9679BBA693E3}"/>
              </a:ext>
            </a:extLst>
          </p:cNvPr>
          <p:cNvSpPr txBox="1">
            <a:spLocks/>
          </p:cNvSpPr>
          <p:nvPr/>
        </p:nvSpPr>
        <p:spPr>
          <a:xfrm>
            <a:off x="1621790" y="746541"/>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TYPES OF BRANDS</a:t>
            </a:r>
          </a:p>
        </p:txBody>
      </p:sp>
      <p:sp>
        <p:nvSpPr>
          <p:cNvPr id="11" name="Content Placeholder 2">
            <a:extLst>
              <a:ext uri="{FF2B5EF4-FFF2-40B4-BE49-F238E27FC236}">
                <a16:creationId xmlns:a16="http://schemas.microsoft.com/office/drawing/2014/main" id="{7D653F80-85D2-4ABA-99CB-504F36C62E75}"/>
              </a:ext>
            </a:extLst>
          </p:cNvPr>
          <p:cNvSpPr txBox="1">
            <a:spLocks/>
          </p:cNvSpPr>
          <p:nvPr/>
        </p:nvSpPr>
        <p:spPr>
          <a:xfrm>
            <a:off x="1981200" y="1905000"/>
            <a:ext cx="8229600" cy="3124200"/>
          </a:xfrm>
          <a:prstGeom prst="rect">
            <a:avLst/>
          </a:prstGeom>
          <a:solidFill>
            <a:schemeClr val="bg2">
              <a:alpha val="50000"/>
            </a:schemeClr>
          </a:solidFill>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Generic Brands</a:t>
            </a:r>
          </a:p>
          <a:p>
            <a:pPr marL="265176" indent="-265176">
              <a:buFont typeface="Arial" panose="020B0604020202020204" pitchFamily="34" charset="0"/>
              <a:buNone/>
              <a:defRPr/>
            </a:pPr>
            <a:r>
              <a:rPr lang="en-US" sz="3200" b="1" dirty="0"/>
              <a:t>Does not carry a company identity</a:t>
            </a:r>
          </a:p>
          <a:p>
            <a:pPr marL="548640" lvl="1" indent="-201168">
              <a:buFont typeface="Verdana"/>
              <a:buChar char="◦"/>
              <a:defRPr/>
            </a:pPr>
            <a:r>
              <a:rPr lang="en-US" sz="2800" b="1" dirty="0"/>
              <a:t>Packaging usually features a description of the product</a:t>
            </a:r>
          </a:p>
          <a:p>
            <a:pPr marL="786384" lvl="2" indent="-182880">
              <a:buClr>
                <a:schemeClr val="accent2">
                  <a:tint val="85000"/>
                  <a:satMod val="285000"/>
                </a:schemeClr>
              </a:buClr>
              <a:buFont typeface="Wingdings 2"/>
              <a:buChar char=""/>
              <a:defRPr/>
            </a:pPr>
            <a:r>
              <a:rPr lang="en-US" sz="2400" b="1" dirty="0"/>
              <a:t>Example: Pancake Mix, Paper Towels</a:t>
            </a:r>
          </a:p>
          <a:p>
            <a:pPr marL="548640" lvl="1" indent="-201168">
              <a:buFont typeface="Verdana"/>
              <a:buChar char="◦"/>
              <a:defRPr/>
            </a:pPr>
            <a:r>
              <a:rPr lang="en-US" sz="2800" b="1" dirty="0"/>
              <a:t>Usually sold in supermarkets and discount stores</a:t>
            </a:r>
          </a:p>
          <a:p>
            <a:pPr marL="548640" lvl="1" indent="-201168">
              <a:buFont typeface="Verdana"/>
              <a:buChar char="◦"/>
              <a:defRPr/>
            </a:pPr>
            <a:r>
              <a:rPr lang="en-US" sz="2800" b="1" dirty="0"/>
              <a:t>Often sold for 30 – 50% less than name brands</a:t>
            </a: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24468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274638"/>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8C4C8405-151D-4D52-89EB-A86BD76B61D6}"/>
              </a:ext>
            </a:extLst>
          </p:cNvPr>
          <p:cNvSpPr txBox="1">
            <a:spLocks/>
          </p:cNvSpPr>
          <p:nvPr/>
        </p:nvSpPr>
        <p:spPr>
          <a:xfrm>
            <a:off x="1739135" y="666990"/>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STRATEGIES</a:t>
            </a:r>
          </a:p>
        </p:txBody>
      </p:sp>
      <p:sp>
        <p:nvSpPr>
          <p:cNvPr id="11" name="Content Placeholder 2">
            <a:extLst>
              <a:ext uri="{FF2B5EF4-FFF2-40B4-BE49-F238E27FC236}">
                <a16:creationId xmlns:a16="http://schemas.microsoft.com/office/drawing/2014/main" id="{E175BA37-A250-4835-9305-F3D2EA45D6E1}"/>
              </a:ext>
            </a:extLst>
          </p:cNvPr>
          <p:cNvSpPr txBox="1">
            <a:spLocks/>
          </p:cNvSpPr>
          <p:nvPr/>
        </p:nvSpPr>
        <p:spPr>
          <a:xfrm>
            <a:off x="2057400" y="2541691"/>
            <a:ext cx="4038600" cy="2362200"/>
          </a:xfrm>
          <a:prstGeom prst="rect">
            <a:avLst/>
          </a:prstGeom>
          <a:solidFill>
            <a:schemeClr val="bg2">
              <a:alpha val="50000"/>
            </a:schemeClr>
          </a:solidFill>
          <a:ln>
            <a:solidFill>
              <a:schemeClr val="accent1">
                <a:lumMod val="75000"/>
              </a:schemeClr>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dirty="0">
                <a:solidFill>
                  <a:srgbClr val="0099FF"/>
                </a:solidFill>
                <a:effectLst>
                  <a:outerShdw blurRad="38100" dist="38100" dir="2700000" algn="tl">
                    <a:srgbClr val="FFFFFF"/>
                  </a:outerShdw>
                </a:effectLst>
              </a:rPr>
              <a:t>Brand Extension </a:t>
            </a:r>
          </a:p>
          <a:p>
            <a:pPr marL="265176" indent="-265176">
              <a:buFont typeface="Wingdings 2"/>
              <a:buChar char=""/>
              <a:defRPr/>
            </a:pPr>
            <a:r>
              <a:rPr lang="en-US" sz="4000" dirty="0">
                <a:solidFill>
                  <a:srgbClr val="0099FF"/>
                </a:solidFill>
                <a:effectLst>
                  <a:outerShdw blurRad="38100" dist="38100" dir="2700000" algn="tl">
                    <a:srgbClr val="FFFFFF"/>
                  </a:outerShdw>
                </a:effectLst>
              </a:rPr>
              <a:t>Brand Licensing</a:t>
            </a:r>
          </a:p>
          <a:p>
            <a:pPr marL="265176" indent="-265176">
              <a:buFont typeface="Wingdings 2"/>
              <a:buChar char=""/>
              <a:defRPr/>
            </a:pPr>
            <a:r>
              <a:rPr lang="en-US" sz="4000" dirty="0">
                <a:solidFill>
                  <a:srgbClr val="0099FF"/>
                </a:solidFill>
                <a:effectLst>
                  <a:outerShdw blurRad="38100" dist="38100" dir="2700000" algn="tl">
                    <a:srgbClr val="FFFFFF"/>
                  </a:outerShdw>
                </a:effectLst>
              </a:rPr>
              <a:t>Mixed Brands</a:t>
            </a:r>
          </a:p>
          <a:p>
            <a:pPr marL="265176" indent="-265176">
              <a:buFont typeface="Wingdings 2"/>
              <a:buChar char=""/>
              <a:defRPr/>
            </a:pPr>
            <a:r>
              <a:rPr lang="en-US" sz="4000" dirty="0">
                <a:solidFill>
                  <a:srgbClr val="0099FF"/>
                </a:solidFill>
                <a:effectLst>
                  <a:outerShdw blurRad="38100" dist="38100" dir="2700000" algn="tl">
                    <a:srgbClr val="FFFFFF"/>
                  </a:outerShdw>
                </a:effectLst>
              </a:rPr>
              <a:t>Co-Branding</a:t>
            </a:r>
          </a:p>
        </p:txBody>
      </p:sp>
      <p:pic>
        <p:nvPicPr>
          <p:cNvPr id="12" name="Picture 4" descr="http://www.stuartsco.com/acatalog/logo-branding.jpg">
            <a:extLst>
              <a:ext uri="{FF2B5EF4-FFF2-40B4-BE49-F238E27FC236}">
                <a16:creationId xmlns:a16="http://schemas.microsoft.com/office/drawing/2014/main" id="{88276CD5-22D1-4402-A33C-AF1A223AAF8F}"/>
              </a:ext>
            </a:extLst>
          </p:cNvPr>
          <p:cNvPicPr>
            <a:picLocks noChangeAspect="1" noChangeArrowheads="1"/>
          </p:cNvPicPr>
          <p:nvPr/>
        </p:nvPicPr>
        <p:blipFill>
          <a:blip r:embed="rId2" cstate="print"/>
          <a:srcRect/>
          <a:stretch>
            <a:fillRect/>
          </a:stretch>
        </p:blipFill>
        <p:spPr bwMode="auto">
          <a:xfrm>
            <a:off x="7481251" y="2186160"/>
            <a:ext cx="3429000" cy="27432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27671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0959F67-7BD9-4630-B97D-61F9A7F27044}"/>
              </a:ext>
            </a:extLst>
          </p:cNvPr>
          <p:cNvSpPr txBox="1">
            <a:spLocks/>
          </p:cNvSpPr>
          <p:nvPr/>
        </p:nvSpPr>
        <p:spPr>
          <a:xfrm>
            <a:off x="1707608" y="774187"/>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EXTENTION</a:t>
            </a:r>
          </a:p>
        </p:txBody>
      </p:sp>
      <p:sp>
        <p:nvSpPr>
          <p:cNvPr id="11" name="Content Placeholder 2">
            <a:extLst>
              <a:ext uri="{FF2B5EF4-FFF2-40B4-BE49-F238E27FC236}">
                <a16:creationId xmlns:a16="http://schemas.microsoft.com/office/drawing/2014/main" id="{6D46EA09-8D48-4FE1-B458-FD4031D02AE7}"/>
              </a:ext>
            </a:extLst>
          </p:cNvPr>
          <p:cNvSpPr txBox="1">
            <a:spLocks/>
          </p:cNvSpPr>
          <p:nvPr/>
        </p:nvSpPr>
        <p:spPr>
          <a:xfrm>
            <a:off x="1561171" y="1697523"/>
            <a:ext cx="9669811" cy="849029"/>
          </a:xfrm>
          <a:prstGeom prst="rect">
            <a:avLst/>
          </a:prstGeom>
          <a:solidFill>
            <a:schemeClr val="bg2">
              <a:alpha val="50195"/>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2400" b="1" dirty="0"/>
              <a:t>  A branding strategy that uses an existing brand name to promote a new or improved product in a company’s product line</a:t>
            </a:r>
          </a:p>
        </p:txBody>
      </p:sp>
      <p:pic>
        <p:nvPicPr>
          <p:cNvPr id="12" name="Picture 4" descr="http://images.google.com/url?q=http://www.oceanspray.com.au/images/template/main-cranberry-classic.jpg&amp;usg=AFQjCNE3LRPw1vHENRuu4ir22Cn-xFEpkw">
            <a:extLst>
              <a:ext uri="{FF2B5EF4-FFF2-40B4-BE49-F238E27FC236}">
                <a16:creationId xmlns:a16="http://schemas.microsoft.com/office/drawing/2014/main" id="{5DF6757E-AE9D-4B53-A27E-9DE2F12FBD11}"/>
              </a:ext>
            </a:extLst>
          </p:cNvPr>
          <p:cNvPicPr>
            <a:picLocks noChangeAspect="1" noChangeArrowheads="1"/>
          </p:cNvPicPr>
          <p:nvPr/>
        </p:nvPicPr>
        <p:blipFill>
          <a:blip r:embed="rId2" cstate="print"/>
          <a:srcRect/>
          <a:stretch>
            <a:fillRect/>
          </a:stretch>
        </p:blipFill>
        <p:spPr bwMode="auto">
          <a:xfrm>
            <a:off x="657295" y="4253808"/>
            <a:ext cx="1635512" cy="123035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4" name="Picture 6" descr="http://images-cdn01.associatedcontent.com/image/A1295/129536/300_129536.jpg">
            <a:extLst>
              <a:ext uri="{FF2B5EF4-FFF2-40B4-BE49-F238E27FC236}">
                <a16:creationId xmlns:a16="http://schemas.microsoft.com/office/drawing/2014/main" id="{4DDDA3BA-3766-42AB-840B-6D4B99EC57F0}"/>
              </a:ext>
            </a:extLst>
          </p:cNvPr>
          <p:cNvPicPr>
            <a:picLocks noChangeAspect="1" noChangeArrowheads="1"/>
          </p:cNvPicPr>
          <p:nvPr/>
        </p:nvPicPr>
        <p:blipFill>
          <a:blip r:embed="rId3" cstate="print"/>
          <a:srcRect/>
          <a:stretch>
            <a:fillRect/>
          </a:stretch>
        </p:blipFill>
        <p:spPr bwMode="auto">
          <a:xfrm>
            <a:off x="3554545" y="4032642"/>
            <a:ext cx="1957388" cy="83634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5" name="Picture 10" descr="http://product.expotv.com/6/8/7/68757_150x150.jpg">
            <a:extLst>
              <a:ext uri="{FF2B5EF4-FFF2-40B4-BE49-F238E27FC236}">
                <a16:creationId xmlns:a16="http://schemas.microsoft.com/office/drawing/2014/main" id="{F89B9F22-56C8-490C-8878-B4A92094BD06}"/>
              </a:ext>
            </a:extLst>
          </p:cNvPr>
          <p:cNvPicPr>
            <a:picLocks noChangeAspect="1" noChangeArrowheads="1"/>
          </p:cNvPicPr>
          <p:nvPr/>
        </p:nvPicPr>
        <p:blipFill>
          <a:blip r:embed="rId4" cstate="print"/>
          <a:srcRect/>
          <a:stretch>
            <a:fillRect/>
          </a:stretch>
        </p:blipFill>
        <p:spPr bwMode="auto">
          <a:xfrm>
            <a:off x="6337021" y="4226000"/>
            <a:ext cx="1965325" cy="137671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cxnSp>
        <p:nvCxnSpPr>
          <p:cNvPr id="16" name="Straight Arrow Connector 10">
            <a:extLst>
              <a:ext uri="{FF2B5EF4-FFF2-40B4-BE49-F238E27FC236}">
                <a16:creationId xmlns:a16="http://schemas.microsoft.com/office/drawing/2014/main" id="{458D739E-372F-42A0-A008-B109F64E40B9}"/>
              </a:ext>
            </a:extLst>
          </p:cNvPr>
          <p:cNvCxnSpPr>
            <a:cxnSpLocks noChangeShapeType="1"/>
          </p:cNvCxnSpPr>
          <p:nvPr/>
        </p:nvCxnSpPr>
        <p:spPr bwMode="auto">
          <a:xfrm>
            <a:off x="2455240" y="4339682"/>
            <a:ext cx="990601" cy="20173"/>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2">
            <a:extLst>
              <a:ext uri="{FF2B5EF4-FFF2-40B4-BE49-F238E27FC236}">
                <a16:creationId xmlns:a16="http://schemas.microsoft.com/office/drawing/2014/main" id="{5D809297-AED5-4A13-9B26-5F631F52D522}"/>
              </a:ext>
            </a:extLst>
          </p:cNvPr>
          <p:cNvCxnSpPr>
            <a:cxnSpLocks noChangeShapeType="1"/>
          </p:cNvCxnSpPr>
          <p:nvPr/>
        </p:nvCxnSpPr>
        <p:spPr bwMode="auto">
          <a:xfrm>
            <a:off x="2440788" y="5192828"/>
            <a:ext cx="3733800" cy="1588"/>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sp>
        <p:nvSpPr>
          <p:cNvPr id="18" name="Rectangle 3">
            <a:extLst>
              <a:ext uri="{FF2B5EF4-FFF2-40B4-BE49-F238E27FC236}">
                <a16:creationId xmlns:a16="http://schemas.microsoft.com/office/drawing/2014/main" id="{BA912367-19B0-4E84-BB9F-8830BBE8C8BA}"/>
              </a:ext>
            </a:extLst>
          </p:cNvPr>
          <p:cNvSpPr>
            <a:spLocks noChangeArrowheads="1"/>
          </p:cNvSpPr>
          <p:nvPr/>
        </p:nvSpPr>
        <p:spPr bwMode="auto">
          <a:xfrm>
            <a:off x="1561171" y="2835295"/>
            <a:ext cx="9669811" cy="757130"/>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400" b="1" dirty="0"/>
              <a:t>   Brand extension refers to the use of a successful brand name to launch a new or modified product or service in a new market </a:t>
            </a:r>
          </a:p>
        </p:txBody>
      </p:sp>
      <p:pic>
        <p:nvPicPr>
          <p:cNvPr id="19" name="Picture 18">
            <a:extLst>
              <a:ext uri="{FF2B5EF4-FFF2-40B4-BE49-F238E27FC236}">
                <a16:creationId xmlns:a16="http://schemas.microsoft.com/office/drawing/2014/main" id="{CD25CF86-016E-4266-B688-56C613B498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53549" y="3967019"/>
            <a:ext cx="2838450" cy="1376935"/>
          </a:xfrm>
          <a:prstGeom prst="rect">
            <a:avLst/>
          </a:prstGeom>
          <a:ln>
            <a:solidFill>
              <a:schemeClr val="accent1"/>
            </a:solidFill>
          </a:ln>
        </p:spPr>
      </p:pic>
      <p:pic>
        <p:nvPicPr>
          <p:cNvPr id="20"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40930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70F8B95F-C518-4407-BE05-29F14E28BA78}"/>
              </a:ext>
            </a:extLst>
          </p:cNvPr>
          <p:cNvSpPr txBox="1">
            <a:spLocks/>
          </p:cNvSpPr>
          <p:nvPr/>
        </p:nvSpPr>
        <p:spPr>
          <a:xfrm>
            <a:off x="424978" y="1608523"/>
            <a:ext cx="11141612" cy="2286000"/>
          </a:xfrm>
          <a:prstGeom prst="rect">
            <a:avLst/>
          </a:prstGeom>
          <a:solidFill>
            <a:schemeClr val="bg2">
              <a:alpha val="50000"/>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a:t>Some companies allow other organizations to use their brand, brand mark, or trade character through </a:t>
            </a:r>
            <a:r>
              <a:rPr lang="en-US" sz="3200" b="1">
                <a:solidFill>
                  <a:srgbClr val="0099FF"/>
                </a:solidFill>
                <a:effectLst>
                  <a:outerShdw blurRad="38100" dist="38100" dir="2700000" algn="tl">
                    <a:srgbClr val="FFFFFF"/>
                  </a:outerShdw>
                </a:effectLst>
              </a:rPr>
              <a:t>brand licensing</a:t>
            </a:r>
          </a:p>
          <a:p>
            <a:pPr marL="265176" indent="-265176">
              <a:buFont typeface="Arial" panose="020B0604020202020204" pitchFamily="34" charset="0"/>
              <a:buNone/>
              <a:defRPr/>
            </a:pPr>
            <a:r>
              <a:rPr lang="en-US" sz="3200" b="1"/>
              <a:t>Licensing company gets a fee </a:t>
            </a:r>
            <a:r>
              <a:rPr lang="en-US" sz="3200" b="1">
                <a:solidFill>
                  <a:srgbClr val="0099FF"/>
                </a:solidFill>
                <a:effectLst>
                  <a:outerShdw blurRad="38100" dist="38100" dir="2700000" algn="tl">
                    <a:srgbClr val="FFFFFF"/>
                  </a:outerShdw>
                </a:effectLst>
              </a:rPr>
              <a:t>(royalty)</a:t>
            </a:r>
            <a:r>
              <a:rPr lang="en-US" sz="3200" b="1"/>
              <a:t> in return for authorization</a:t>
            </a:r>
            <a:endParaRPr lang="en-US" sz="3200" b="1" dirty="0"/>
          </a:p>
        </p:txBody>
      </p:sp>
      <p:pic>
        <p:nvPicPr>
          <p:cNvPr id="11" name="Picture 2" descr="http://tbn0.google.com/images?q=tbn:_9i698A9XSTZNM:http://www.flags.com/images/NFL.gif">
            <a:hlinkClick r:id="rId2"/>
            <a:extLst>
              <a:ext uri="{FF2B5EF4-FFF2-40B4-BE49-F238E27FC236}">
                <a16:creationId xmlns:a16="http://schemas.microsoft.com/office/drawing/2014/main" id="{8F17584E-2050-4003-BA39-BD4137FD1A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4171505"/>
            <a:ext cx="1271608" cy="16415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cxnSp>
        <p:nvCxnSpPr>
          <p:cNvPr id="12" name="Straight Connector 11">
            <a:extLst>
              <a:ext uri="{FF2B5EF4-FFF2-40B4-BE49-F238E27FC236}">
                <a16:creationId xmlns:a16="http://schemas.microsoft.com/office/drawing/2014/main" id="{0DC8EAF1-4965-4665-A5B1-1A9326329F2E}"/>
              </a:ext>
            </a:extLst>
          </p:cNvPr>
          <p:cNvCxnSpPr/>
          <p:nvPr/>
        </p:nvCxnSpPr>
        <p:spPr>
          <a:xfrm flipV="1">
            <a:off x="3340903" y="4926998"/>
            <a:ext cx="1024649" cy="497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0A6F107-9EB9-4529-884F-1203A186B19D}"/>
              </a:ext>
            </a:extLst>
          </p:cNvPr>
          <p:cNvCxnSpPr/>
          <p:nvPr/>
        </p:nvCxnSpPr>
        <p:spPr>
          <a:xfrm flipV="1">
            <a:off x="4519619" y="4139228"/>
            <a:ext cx="1438674" cy="6858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6085E05-A405-4731-9295-72549B60D3F9}"/>
              </a:ext>
            </a:extLst>
          </p:cNvPr>
          <p:cNvCxnSpPr/>
          <p:nvPr/>
        </p:nvCxnSpPr>
        <p:spPr>
          <a:xfrm>
            <a:off x="4526893" y="5015565"/>
            <a:ext cx="1789717" cy="31347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7317DD9-E6F2-40B6-8346-53480EC4DF3A}"/>
              </a:ext>
            </a:extLst>
          </p:cNvPr>
          <p:cNvSpPr txBox="1">
            <a:spLocks/>
          </p:cNvSpPr>
          <p:nvPr/>
        </p:nvSpPr>
        <p:spPr>
          <a:xfrm>
            <a:off x="1610760" y="789759"/>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BRAND LICENSING</a:t>
            </a:r>
          </a:p>
        </p:txBody>
      </p:sp>
      <p:pic>
        <p:nvPicPr>
          <p:cNvPr id="17" name="Picture 6" descr="http://tbn0.google.com/images?q=tbn:84cLYQEg8-YLIM:http://www.dameonjamie.com/images/visa.jpg">
            <a:hlinkClick r:id="rId4"/>
            <a:extLst>
              <a:ext uri="{FF2B5EF4-FFF2-40B4-BE49-F238E27FC236}">
                <a16:creationId xmlns:a16="http://schemas.microsoft.com/office/drawing/2014/main" id="{BE439582-A8DE-4B00-95B3-0B74F18187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1026" y="5058377"/>
            <a:ext cx="1219669" cy="76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BFEEAB68-B371-4052-8011-8A7833CF6D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53117" y="4087650"/>
            <a:ext cx="3028950" cy="1514475"/>
          </a:xfrm>
          <a:prstGeom prst="rect">
            <a:avLst/>
          </a:prstGeom>
        </p:spPr>
      </p:pic>
      <p:pic>
        <p:nvPicPr>
          <p:cNvPr id="19" name="Picture 4" descr="http://tbn0.google.com/images?q=tbn:UgGLp4tlxxSU1M:http://www.martinsvillemustangs.com/PepsiLogo1.jpg">
            <a:hlinkClick r:id="rId7"/>
            <a:extLst>
              <a:ext uri="{FF2B5EF4-FFF2-40B4-BE49-F238E27FC236}">
                <a16:creationId xmlns:a16="http://schemas.microsoft.com/office/drawing/2014/main" id="{264B1099-150D-476D-B1DE-5DB54F2658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50780" y="3845862"/>
            <a:ext cx="1232338" cy="964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41886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9C2D9DCE-48E9-4BF5-96C8-BDB62E6353F0}"/>
              </a:ext>
            </a:extLst>
          </p:cNvPr>
          <p:cNvSpPr txBox="1">
            <a:spLocks/>
          </p:cNvSpPr>
          <p:nvPr/>
        </p:nvSpPr>
        <p:spPr>
          <a:xfrm>
            <a:off x="1730375" y="785203"/>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MIXED BRANDS</a:t>
            </a:r>
          </a:p>
        </p:txBody>
      </p:sp>
      <p:sp>
        <p:nvSpPr>
          <p:cNvPr id="11" name="Content Placeholder 2">
            <a:extLst>
              <a:ext uri="{FF2B5EF4-FFF2-40B4-BE49-F238E27FC236}">
                <a16:creationId xmlns:a16="http://schemas.microsoft.com/office/drawing/2014/main" id="{7DF884B0-88D8-4364-B3FD-8EFCFDB3822A}"/>
              </a:ext>
            </a:extLst>
          </p:cNvPr>
          <p:cNvSpPr txBox="1">
            <a:spLocks/>
          </p:cNvSpPr>
          <p:nvPr/>
        </p:nvSpPr>
        <p:spPr>
          <a:xfrm>
            <a:off x="1350498" y="1600200"/>
            <a:ext cx="8860302" cy="1143000"/>
          </a:xfrm>
          <a:prstGeom prst="rect">
            <a:avLst/>
          </a:prstGeom>
          <a:solidFill>
            <a:schemeClr val="bg2">
              <a:alpha val="50195"/>
            </a:schemeClr>
          </a:solidFill>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200" b="1" dirty="0"/>
              <a:t>Offer a combination of manufacturer, private distributor, and generic brands</a:t>
            </a:r>
          </a:p>
        </p:txBody>
      </p:sp>
      <p:pic>
        <p:nvPicPr>
          <p:cNvPr id="12" name="Picture 4" descr="http://www.luscombeheritage.org/images/michelin.bmp">
            <a:extLst>
              <a:ext uri="{FF2B5EF4-FFF2-40B4-BE49-F238E27FC236}">
                <a16:creationId xmlns:a16="http://schemas.microsoft.com/office/drawing/2014/main" id="{8D9126DE-FCB9-440C-9DFF-E08268E00085}"/>
              </a:ext>
            </a:extLst>
          </p:cNvPr>
          <p:cNvPicPr>
            <a:picLocks noChangeAspect="1" noChangeArrowheads="1"/>
          </p:cNvPicPr>
          <p:nvPr/>
        </p:nvPicPr>
        <p:blipFill>
          <a:blip r:embed="rId2" cstate="print"/>
          <a:srcRect/>
          <a:stretch>
            <a:fillRect/>
          </a:stretch>
        </p:blipFill>
        <p:spPr bwMode="auto">
          <a:xfrm>
            <a:off x="4191000" y="2895600"/>
            <a:ext cx="3295650" cy="1073150"/>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cxnSp>
        <p:nvCxnSpPr>
          <p:cNvPr id="14" name="Straight Arrow Connector 13">
            <a:extLst>
              <a:ext uri="{FF2B5EF4-FFF2-40B4-BE49-F238E27FC236}">
                <a16:creationId xmlns:a16="http://schemas.microsoft.com/office/drawing/2014/main" id="{6D7869E1-2BB7-4B89-B4AB-18F2447C97EA}"/>
              </a:ext>
            </a:extLst>
          </p:cNvPr>
          <p:cNvCxnSpPr/>
          <p:nvPr/>
        </p:nvCxnSpPr>
        <p:spPr>
          <a:xfrm flipH="1">
            <a:off x="3648320" y="4114800"/>
            <a:ext cx="923680" cy="127919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2F6BE51-DA43-45FB-AE8A-9FD0AA55BECF}"/>
              </a:ext>
            </a:extLst>
          </p:cNvPr>
          <p:cNvCxnSpPr/>
          <p:nvPr/>
        </p:nvCxnSpPr>
        <p:spPr>
          <a:xfrm>
            <a:off x="7086600" y="4114800"/>
            <a:ext cx="1003106" cy="135923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2">
            <a:extLst>
              <a:ext uri="{FF2B5EF4-FFF2-40B4-BE49-F238E27FC236}">
                <a16:creationId xmlns:a16="http://schemas.microsoft.com/office/drawing/2014/main" id="{A2B3CD27-C060-4538-A09C-4CF9C3D723E0}"/>
              </a:ext>
            </a:extLst>
          </p:cNvPr>
          <p:cNvSpPr txBox="1">
            <a:spLocks noChangeArrowheads="1"/>
          </p:cNvSpPr>
          <p:nvPr/>
        </p:nvSpPr>
        <p:spPr bwMode="auto">
          <a:xfrm>
            <a:off x="1881351" y="5500387"/>
            <a:ext cx="3752193" cy="369332"/>
          </a:xfrm>
          <a:prstGeom prst="rect">
            <a:avLst/>
          </a:prstGeom>
          <a:ln>
            <a:solidFill>
              <a:schemeClr val="tx1"/>
            </a:solid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Their own National Brand tires</a:t>
            </a:r>
          </a:p>
        </p:txBody>
      </p:sp>
      <p:sp>
        <p:nvSpPr>
          <p:cNvPr id="17" name="TextBox 13">
            <a:extLst>
              <a:ext uri="{FF2B5EF4-FFF2-40B4-BE49-F238E27FC236}">
                <a16:creationId xmlns:a16="http://schemas.microsoft.com/office/drawing/2014/main" id="{60759BFB-3635-46C5-B882-AFF2C913FE61}"/>
              </a:ext>
            </a:extLst>
          </p:cNvPr>
          <p:cNvSpPr txBox="1">
            <a:spLocks noChangeArrowheads="1"/>
          </p:cNvSpPr>
          <p:nvPr/>
        </p:nvSpPr>
        <p:spPr bwMode="auto">
          <a:xfrm>
            <a:off x="6421821" y="5474030"/>
            <a:ext cx="3221421" cy="369332"/>
          </a:xfrm>
          <a:prstGeom prst="rect">
            <a:avLst/>
          </a:prstGeom>
          <a:solidFill>
            <a:schemeClr val="bg2">
              <a:alpha val="50195"/>
            </a:schemeClr>
          </a:solidFill>
          <a:ln w="9525">
            <a:solidFill>
              <a:srgbClr val="000000"/>
            </a:solidFill>
            <a:miter lim="800000"/>
            <a:headEnd/>
            <a:tailEnd/>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Private Brand for SEARS</a:t>
            </a:r>
          </a:p>
        </p:txBody>
      </p:sp>
      <p:pic>
        <p:nvPicPr>
          <p:cNvPr id="18" name="Picture 17">
            <a:extLst>
              <a:ext uri="{FF2B5EF4-FFF2-40B4-BE49-F238E27FC236}">
                <a16:creationId xmlns:a16="http://schemas.microsoft.com/office/drawing/2014/main" id="{8635F4A2-74B2-481B-A910-D59D1A610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48525" y="2895600"/>
            <a:ext cx="2466975" cy="1857375"/>
          </a:xfrm>
          <a:prstGeom prst="rect">
            <a:avLst/>
          </a:prstGeom>
        </p:spPr>
      </p:pic>
      <p:pic>
        <p:nvPicPr>
          <p:cNvPr id="19" name="Picture 18">
            <a:extLst>
              <a:ext uri="{FF2B5EF4-FFF2-40B4-BE49-F238E27FC236}">
                <a16:creationId xmlns:a16="http://schemas.microsoft.com/office/drawing/2014/main" id="{0BBEB631-4816-4665-BA2E-7E02B8BB20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056" y="3043237"/>
            <a:ext cx="2143125" cy="2143125"/>
          </a:xfrm>
          <a:prstGeom prst="rect">
            <a:avLst/>
          </a:prstGeom>
        </p:spPr>
      </p:pic>
      <p:pic>
        <p:nvPicPr>
          <p:cNvPr id="20"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048885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F94B8A3E-70DE-47FF-A352-097D0F6F0177}"/>
              </a:ext>
            </a:extLst>
          </p:cNvPr>
          <p:cNvSpPr txBox="1">
            <a:spLocks/>
          </p:cNvSpPr>
          <p:nvPr/>
        </p:nvSpPr>
        <p:spPr>
          <a:xfrm>
            <a:off x="1433605" y="759147"/>
            <a:ext cx="8216900"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Co-BRANDING</a:t>
            </a:r>
          </a:p>
        </p:txBody>
      </p:sp>
      <p:sp>
        <p:nvSpPr>
          <p:cNvPr id="11" name="Content Placeholder 2">
            <a:extLst>
              <a:ext uri="{FF2B5EF4-FFF2-40B4-BE49-F238E27FC236}">
                <a16:creationId xmlns:a16="http://schemas.microsoft.com/office/drawing/2014/main" id="{580984BF-FB76-4C8D-8CCA-36A2FF337C79}"/>
              </a:ext>
            </a:extLst>
          </p:cNvPr>
          <p:cNvSpPr txBox="1">
            <a:spLocks/>
          </p:cNvSpPr>
          <p:nvPr/>
        </p:nvSpPr>
        <p:spPr>
          <a:xfrm>
            <a:off x="1974850" y="1483670"/>
            <a:ext cx="8846634" cy="1219200"/>
          </a:xfrm>
          <a:prstGeom prst="rect">
            <a:avLst/>
          </a:prstGeom>
          <a:solidFill>
            <a:schemeClr val="bg2">
              <a:alpha val="50195"/>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a:t>Combines one or more brands in the manufacture of a product or in the delivery of a service</a:t>
            </a:r>
          </a:p>
        </p:txBody>
      </p:sp>
      <p:pic>
        <p:nvPicPr>
          <p:cNvPr id="12" name="Picture 2" descr="http://www.wackypackages.org/realproductsscans/2004/jk/poptarts_small.jpg">
            <a:extLst>
              <a:ext uri="{FF2B5EF4-FFF2-40B4-BE49-F238E27FC236}">
                <a16:creationId xmlns:a16="http://schemas.microsoft.com/office/drawing/2014/main" id="{EE2F79E8-8D12-4AE5-A539-483349E500AE}"/>
              </a:ext>
            </a:extLst>
          </p:cNvPr>
          <p:cNvPicPr>
            <a:picLocks noChangeAspect="1" noChangeArrowheads="1"/>
          </p:cNvPicPr>
          <p:nvPr/>
        </p:nvPicPr>
        <p:blipFill>
          <a:blip r:embed="rId2" cstate="print"/>
          <a:srcRect/>
          <a:stretch>
            <a:fillRect/>
          </a:stretch>
        </p:blipFill>
        <p:spPr bwMode="auto">
          <a:xfrm>
            <a:off x="1998839" y="4089703"/>
            <a:ext cx="2209800" cy="1817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4" descr="http://smuckers.ca/img/smuckers_logo.jpg">
            <a:extLst>
              <a:ext uri="{FF2B5EF4-FFF2-40B4-BE49-F238E27FC236}">
                <a16:creationId xmlns:a16="http://schemas.microsoft.com/office/drawing/2014/main" id="{7B391505-438F-4753-B3BD-BA726301AEF0}"/>
              </a:ext>
            </a:extLst>
          </p:cNvPr>
          <p:cNvPicPr>
            <a:picLocks noChangeAspect="1" noChangeArrowheads="1"/>
          </p:cNvPicPr>
          <p:nvPr/>
        </p:nvPicPr>
        <p:blipFill>
          <a:blip r:embed="rId3" cstate="print"/>
          <a:srcRect/>
          <a:stretch>
            <a:fillRect/>
          </a:stretch>
        </p:blipFill>
        <p:spPr bwMode="auto">
          <a:xfrm>
            <a:off x="6076863" y="4382879"/>
            <a:ext cx="2217283" cy="106295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cxnSp>
        <p:nvCxnSpPr>
          <p:cNvPr id="15" name="Straight Arrow Connector 14">
            <a:extLst>
              <a:ext uri="{FF2B5EF4-FFF2-40B4-BE49-F238E27FC236}">
                <a16:creationId xmlns:a16="http://schemas.microsoft.com/office/drawing/2014/main" id="{05DD1C2A-4DE4-4665-95E5-928B52781024}"/>
              </a:ext>
            </a:extLst>
          </p:cNvPr>
          <p:cNvCxnSpPr/>
          <p:nvPr/>
        </p:nvCxnSpPr>
        <p:spPr>
          <a:xfrm>
            <a:off x="4304551" y="4950251"/>
            <a:ext cx="1676400" cy="1588"/>
          </a:xfrm>
          <a:prstGeom prst="straightConnector1">
            <a:avLst/>
          </a:prstGeom>
          <a:ln w="76200">
            <a:solidFill>
              <a:schemeClr val="tx1"/>
            </a:solidFill>
            <a:tailEnd type="arrow"/>
          </a:ln>
          <a:scene3d>
            <a:camera prst="orthographicFront"/>
            <a:lightRig rig="threePt" dir="t"/>
          </a:scene3d>
          <a:sp3d>
            <a:bevelB/>
          </a:sp3d>
        </p:spPr>
        <p:style>
          <a:lnRef idx="1">
            <a:schemeClr val="accent1"/>
          </a:lnRef>
          <a:fillRef idx="0">
            <a:schemeClr val="accent1"/>
          </a:fillRef>
          <a:effectRef idx="0">
            <a:schemeClr val="accent1"/>
          </a:effectRef>
          <a:fontRef idx="minor">
            <a:schemeClr val="tx1"/>
          </a:fontRef>
        </p:style>
      </p:cxnSp>
      <p:sp>
        <p:nvSpPr>
          <p:cNvPr id="16" name="Rectangle 3">
            <a:extLst>
              <a:ext uri="{FF2B5EF4-FFF2-40B4-BE49-F238E27FC236}">
                <a16:creationId xmlns:a16="http://schemas.microsoft.com/office/drawing/2014/main" id="{F961521C-43C5-4CCF-B284-3C0735818E99}"/>
              </a:ext>
            </a:extLst>
          </p:cNvPr>
          <p:cNvSpPr>
            <a:spLocks noChangeArrowheads="1"/>
          </p:cNvSpPr>
          <p:nvPr/>
        </p:nvSpPr>
        <p:spPr bwMode="auto">
          <a:xfrm>
            <a:off x="1998839" y="2796886"/>
            <a:ext cx="8846634" cy="1255728"/>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800" b="1" dirty="0">
                <a:solidFill>
                  <a:srgbClr val="FF0000"/>
                </a:solidFill>
              </a:rPr>
              <a:t>Co-branding</a:t>
            </a:r>
            <a:r>
              <a:rPr lang="en-US" altLang="en-US" sz="2800" b="1" dirty="0"/>
              <a:t> is the practice of using multiple brand names to jointly promote or market a single product or service </a:t>
            </a:r>
          </a:p>
        </p:txBody>
      </p:sp>
      <p:pic>
        <p:nvPicPr>
          <p:cNvPr id="17" name="Picture 16">
            <a:extLst>
              <a:ext uri="{FF2B5EF4-FFF2-40B4-BE49-F238E27FC236}">
                <a16:creationId xmlns:a16="http://schemas.microsoft.com/office/drawing/2014/main" id="{0C7CFF14-C3EC-43EF-9344-5653FA942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41766" y="4089703"/>
            <a:ext cx="3028950" cy="1514475"/>
          </a:xfrm>
          <a:prstGeom prst="rect">
            <a:avLst/>
          </a:prstGeom>
        </p:spPr>
      </p:pic>
      <p:pic>
        <p:nvPicPr>
          <p:cNvPr id="18"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206784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2" y="1282338"/>
            <a:ext cx="11899419" cy="5327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88374496-D8AA-4212-827A-EB6F0F32ADD7}"/>
              </a:ext>
            </a:extLst>
          </p:cNvPr>
          <p:cNvSpPr txBox="1">
            <a:spLocks/>
          </p:cNvSpPr>
          <p:nvPr/>
        </p:nvSpPr>
        <p:spPr>
          <a:xfrm>
            <a:off x="1519508" y="690137"/>
            <a:ext cx="8183563"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Re-Branding</a:t>
            </a:r>
          </a:p>
        </p:txBody>
      </p:sp>
      <p:sp>
        <p:nvSpPr>
          <p:cNvPr id="11" name="Content Placeholder 2">
            <a:extLst>
              <a:ext uri="{FF2B5EF4-FFF2-40B4-BE49-F238E27FC236}">
                <a16:creationId xmlns:a16="http://schemas.microsoft.com/office/drawing/2014/main" id="{3E541A39-3BC2-441B-9A29-74271F3C820C}"/>
              </a:ext>
            </a:extLst>
          </p:cNvPr>
          <p:cNvSpPr txBox="1">
            <a:spLocks/>
          </p:cNvSpPr>
          <p:nvPr/>
        </p:nvSpPr>
        <p:spPr bwMode="auto">
          <a:xfrm>
            <a:off x="484742" y="1510633"/>
            <a:ext cx="8169796" cy="1751222"/>
          </a:xfrm>
          <a:prstGeom prst="rect">
            <a:avLst/>
          </a:prstGeom>
          <a:solidFill>
            <a:schemeClr val="bg2">
              <a:alpha val="50000"/>
            </a:schemeClr>
          </a:solidFill>
          <a:ln w="9525">
            <a:solidFill>
              <a:schemeClr val="accent1">
                <a:lumMod val="75000"/>
              </a:schemeClr>
            </a:solidFill>
            <a:miter lim="800000"/>
            <a:headEnd/>
            <a:tailEnd/>
          </a:ln>
        </p:spPr>
        <p:txBody>
          <a:bodyPr/>
          <a:lstStyle/>
          <a:p>
            <a:pPr>
              <a:defRPr/>
            </a:pPr>
            <a:r>
              <a:rPr lang="en-US" sz="2400" b="1" dirty="0">
                <a:solidFill>
                  <a:srgbClr val="0099FF"/>
                </a:solidFill>
                <a:latin typeface="Arial" charset="0"/>
                <a:cs typeface="Arial" charset="0"/>
              </a:rPr>
              <a:t>Rebranding</a:t>
            </a:r>
            <a:r>
              <a:rPr lang="en-US" sz="2400" b="1" dirty="0">
                <a:latin typeface="Arial" charset="0"/>
                <a:cs typeface="Arial" charset="0"/>
              </a:rPr>
              <a:t> - a change to the brand name, logo, or image of a product or company</a:t>
            </a:r>
          </a:p>
          <a:p>
            <a:pPr>
              <a:buClr>
                <a:srgbClr val="0099FF"/>
              </a:buClr>
              <a:buFont typeface="Wingdings" pitchFamily="2" charset="2"/>
              <a:buChar char="Ø"/>
              <a:defRPr/>
            </a:pPr>
            <a:r>
              <a:rPr lang="en-US" sz="2400" b="1" dirty="0">
                <a:latin typeface="Arial" charset="0"/>
                <a:cs typeface="Arial" charset="0"/>
              </a:rPr>
              <a:t>brand owner revisits the brand with the purpose of updating or revising</a:t>
            </a:r>
            <a:endParaRPr lang="en-US" sz="2400" b="1" dirty="0">
              <a:solidFill>
                <a:srgbClr val="FF0000"/>
              </a:solidFill>
              <a:latin typeface="Arial" charset="0"/>
              <a:cs typeface="Arial" charset="0"/>
            </a:endParaRPr>
          </a:p>
        </p:txBody>
      </p:sp>
      <p:sp>
        <p:nvSpPr>
          <p:cNvPr id="12" name="Rectangle 3">
            <a:extLst>
              <a:ext uri="{FF2B5EF4-FFF2-40B4-BE49-F238E27FC236}">
                <a16:creationId xmlns:a16="http://schemas.microsoft.com/office/drawing/2014/main" id="{ADDC4359-21C1-4E31-BA90-D303FD30DB39}"/>
              </a:ext>
            </a:extLst>
          </p:cNvPr>
          <p:cNvSpPr>
            <a:spLocks noChangeArrowheads="1"/>
          </p:cNvSpPr>
          <p:nvPr/>
        </p:nvSpPr>
        <p:spPr bwMode="auto">
          <a:xfrm>
            <a:off x="484742" y="3395687"/>
            <a:ext cx="11160087" cy="132343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000099"/>
                </a:solidFill>
                <a:latin typeface="Verdana" panose="020B0604030504040204" pitchFamily="34" charset="0"/>
              </a:rPr>
              <a:t>Rebranding </a:t>
            </a:r>
            <a:r>
              <a:rPr lang="en-US" altLang="en-US" sz="2000" b="1" dirty="0">
                <a:latin typeface="Verdana" panose="020B0604030504040204" pitchFamily="34" charset="0"/>
              </a:rPr>
              <a:t>is the updating or creation of a new name, term, symbol, design, or a combination thereof for an established brand with the intention of developing a differentiated (new) position in the mind of stakeholders and competitors </a:t>
            </a:r>
          </a:p>
        </p:txBody>
      </p:sp>
      <p:pic>
        <p:nvPicPr>
          <p:cNvPr id="15" name="Picture 6" descr="Best Corporate Brand Logo Evolution">
            <a:hlinkClick r:id="rId2"/>
            <a:extLst>
              <a:ext uri="{FF2B5EF4-FFF2-40B4-BE49-F238E27FC236}">
                <a16:creationId xmlns:a16="http://schemas.microsoft.com/office/drawing/2014/main" id="{B7F6C56F-98D4-4719-A019-084DD7AF0EB1}"/>
              </a:ext>
            </a:extLst>
          </p:cNvPr>
          <p:cNvPicPr>
            <a:picLocks noChangeAspect="1" noChangeArrowheads="1"/>
          </p:cNvPicPr>
          <p:nvPr/>
        </p:nvPicPr>
        <p:blipFill>
          <a:blip r:embed="rId3"/>
          <a:stretch>
            <a:fillRect/>
          </a:stretch>
        </p:blipFill>
        <p:spPr>
          <a:xfrm>
            <a:off x="505905" y="4971395"/>
            <a:ext cx="3634656" cy="1248880"/>
          </a:xfrm>
          <a:prstGeom prst="rect">
            <a:avLst/>
          </a:prstGeom>
          <a:ln w="38100" cap="sq">
            <a:solidFill>
              <a:srgbClr val="000000"/>
            </a:solidFill>
            <a:miter lim="800000"/>
          </a:ln>
          <a:effectLst>
            <a:outerShdw blurRad="50800" dist="38100" dir="2700000" algn="tl" rotWithShape="0">
              <a:srgbClr val="000000">
                <a:alpha val="43000"/>
              </a:srgbClr>
            </a:outerShdw>
          </a:effectLst>
        </p:spPr>
      </p:pic>
      <p:pic>
        <p:nvPicPr>
          <p:cNvPr id="16" name="Picture 15">
            <a:extLst>
              <a:ext uri="{FF2B5EF4-FFF2-40B4-BE49-F238E27FC236}">
                <a16:creationId xmlns:a16="http://schemas.microsoft.com/office/drawing/2014/main" id="{9C3C8E0F-D5AE-4BA8-A135-857435EAC7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50791" y="1504694"/>
            <a:ext cx="2594037" cy="1757161"/>
          </a:xfrm>
          <a:prstGeom prst="rect">
            <a:avLst/>
          </a:prstGeom>
          <a:ln>
            <a:solidFill>
              <a:schemeClr val="accent1"/>
            </a:solidFill>
          </a:ln>
        </p:spPr>
      </p:pic>
      <p:pic>
        <p:nvPicPr>
          <p:cNvPr id="14" name="Picture 13">
            <a:extLst>
              <a:ext uri="{FF2B5EF4-FFF2-40B4-BE49-F238E27FC236}">
                <a16:creationId xmlns:a16="http://schemas.microsoft.com/office/drawing/2014/main" id="{41238FB3-C26D-4817-83E0-75D0D49ABA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73349" y="4919542"/>
            <a:ext cx="3988264" cy="1375742"/>
          </a:xfrm>
          <a:prstGeom prst="rect">
            <a:avLst/>
          </a:prstGeom>
        </p:spPr>
      </p:pic>
      <p:pic>
        <p:nvPicPr>
          <p:cNvPr id="17"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752389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9" name="Picture 6" descr="Best Corporate Brand Logo Evolution">
            <a:hlinkClick r:id="rId2"/>
            <a:extLst>
              <a:ext uri="{FF2B5EF4-FFF2-40B4-BE49-F238E27FC236}">
                <a16:creationId xmlns:a16="http://schemas.microsoft.com/office/drawing/2014/main" id="{9706B7C5-8726-4DF0-A112-2C80736F06D6}"/>
              </a:ext>
            </a:extLst>
          </p:cNvPr>
          <p:cNvPicPr>
            <a:picLocks noChangeAspect="1" noChangeArrowheads="1"/>
          </p:cNvPicPr>
          <p:nvPr/>
        </p:nvPicPr>
        <p:blipFill>
          <a:blip r:embed="rId3" cstate="print"/>
          <a:srcRect/>
          <a:stretch>
            <a:fillRect/>
          </a:stretch>
        </p:blipFill>
        <p:spPr bwMode="auto">
          <a:xfrm>
            <a:off x="2440788" y="4084383"/>
            <a:ext cx="7489446" cy="1590907"/>
          </a:xfrm>
          <a:prstGeom prst="roundRect">
            <a:avLst>
              <a:gd name="adj" fmla="val 8594"/>
            </a:avLst>
          </a:prstGeom>
          <a:solidFill>
            <a:srgbClr val="FFFFFF">
              <a:shade val="85000"/>
            </a:srgbClr>
          </a:solidFill>
          <a:ln>
            <a:noFill/>
          </a:ln>
          <a:effectLst/>
        </p:spPr>
      </p:pic>
      <p:pic>
        <p:nvPicPr>
          <p:cNvPr id="11" name="Picture 2" descr="Best Corporate Brand Logo Evolution">
            <a:hlinkClick r:id="rId4"/>
            <a:extLst>
              <a:ext uri="{FF2B5EF4-FFF2-40B4-BE49-F238E27FC236}">
                <a16:creationId xmlns:a16="http://schemas.microsoft.com/office/drawing/2014/main" id="{61E7AE99-953E-4036-A472-35EC3B165BFB}"/>
              </a:ext>
            </a:extLst>
          </p:cNvPr>
          <p:cNvPicPr>
            <a:picLocks noChangeAspect="1" noChangeArrowheads="1"/>
          </p:cNvPicPr>
          <p:nvPr/>
        </p:nvPicPr>
        <p:blipFill>
          <a:blip r:embed="rId5" cstate="print"/>
          <a:srcRect/>
          <a:stretch>
            <a:fillRect/>
          </a:stretch>
        </p:blipFill>
        <p:spPr bwMode="auto">
          <a:xfrm>
            <a:off x="1681563" y="1945708"/>
            <a:ext cx="4420081" cy="1398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descr="Best Corporate Brand Logo Evolution">
            <a:hlinkClick r:id="rId6"/>
            <a:extLst>
              <a:ext uri="{FF2B5EF4-FFF2-40B4-BE49-F238E27FC236}">
                <a16:creationId xmlns:a16="http://schemas.microsoft.com/office/drawing/2014/main" id="{79C53260-D075-4689-87BF-EA7C70EA5D38}"/>
              </a:ext>
            </a:extLst>
          </p:cNvPr>
          <p:cNvPicPr>
            <a:picLocks noChangeAspect="1" noChangeArrowheads="1"/>
          </p:cNvPicPr>
          <p:nvPr/>
        </p:nvPicPr>
        <p:blipFill>
          <a:blip r:embed="rId7" cstate="print"/>
          <a:srcRect/>
          <a:stretch>
            <a:fillRect/>
          </a:stretch>
        </p:blipFill>
        <p:spPr bwMode="auto">
          <a:xfrm>
            <a:off x="6695089" y="1788656"/>
            <a:ext cx="4500743" cy="1555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itle 1">
            <a:extLst>
              <a:ext uri="{FF2B5EF4-FFF2-40B4-BE49-F238E27FC236}">
                <a16:creationId xmlns:a16="http://schemas.microsoft.com/office/drawing/2014/main" id="{F29257E2-C459-4B1B-B8C7-AA28D9A72BCD}"/>
              </a:ext>
            </a:extLst>
          </p:cNvPr>
          <p:cNvSpPr txBox="1">
            <a:spLocks/>
          </p:cNvSpPr>
          <p:nvPr/>
        </p:nvSpPr>
        <p:spPr>
          <a:xfrm>
            <a:off x="1519138" y="763002"/>
            <a:ext cx="8183563"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Re-Branding</a:t>
            </a:r>
          </a:p>
        </p:txBody>
      </p:sp>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697819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8978" y="1363817"/>
            <a:ext cx="10789920"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itle 1">
            <a:extLst>
              <a:ext uri="{FF2B5EF4-FFF2-40B4-BE49-F238E27FC236}">
                <a16:creationId xmlns:a16="http://schemas.microsoft.com/office/drawing/2014/main" id="{A9BBE720-AF3E-4D6A-A088-D9D376C83F73}"/>
              </a:ext>
            </a:extLst>
          </p:cNvPr>
          <p:cNvSpPr txBox="1">
            <a:spLocks/>
          </p:cNvSpPr>
          <p:nvPr/>
        </p:nvSpPr>
        <p:spPr>
          <a:xfrm>
            <a:off x="1480379" y="747119"/>
            <a:ext cx="8183563"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Partial Rebrand</a:t>
            </a:r>
          </a:p>
        </p:txBody>
      </p:sp>
      <p:pic>
        <p:nvPicPr>
          <p:cNvPr id="12" name="Picture 5" descr="http://graphicenzo.com/wp-content/uploads/2009/09/rebranding.jpg">
            <a:extLst>
              <a:ext uri="{FF2B5EF4-FFF2-40B4-BE49-F238E27FC236}">
                <a16:creationId xmlns:a16="http://schemas.microsoft.com/office/drawing/2014/main" id="{98EBCB74-624E-4C7B-A675-33D789AF5B68}"/>
              </a:ext>
            </a:extLst>
          </p:cNvPr>
          <p:cNvPicPr>
            <a:picLocks noChangeAspect="1" noChangeArrowheads="1"/>
          </p:cNvPicPr>
          <p:nvPr/>
        </p:nvPicPr>
        <p:blipFill>
          <a:blip r:embed="rId2"/>
          <a:srcRect t="34091" b="34091"/>
          <a:stretch>
            <a:fillRect/>
          </a:stretch>
        </p:blipFill>
        <p:spPr bwMode="auto">
          <a:xfrm>
            <a:off x="3684841" y="4376383"/>
            <a:ext cx="4616669" cy="15762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Content Placeholder 2">
            <a:extLst>
              <a:ext uri="{FF2B5EF4-FFF2-40B4-BE49-F238E27FC236}">
                <a16:creationId xmlns:a16="http://schemas.microsoft.com/office/drawing/2014/main" id="{A073394E-1AB5-4BE1-98B4-75346C4971BE}"/>
              </a:ext>
            </a:extLst>
          </p:cNvPr>
          <p:cNvSpPr txBox="1">
            <a:spLocks/>
          </p:cNvSpPr>
          <p:nvPr/>
        </p:nvSpPr>
        <p:spPr>
          <a:xfrm>
            <a:off x="738130" y="1524000"/>
            <a:ext cx="10510092" cy="2514600"/>
          </a:xfrm>
          <a:prstGeom prst="rect">
            <a:avLst/>
          </a:prstGeom>
          <a:solidFill>
            <a:schemeClr val="bg2">
              <a:alpha val="50000"/>
            </a:schemeClr>
          </a:solidFill>
          <a:ln w="9525">
            <a:solidFill>
              <a:schemeClr val="accent1">
                <a:lumMod val="75000"/>
              </a:schemeClr>
            </a:solidFill>
            <a:miter lim="800000"/>
            <a:headEnd/>
            <a:tailEnd/>
          </a:ln>
        </p:spPr>
        <p:txBody>
          <a:bodyPr anchor="ctr"/>
          <a:lstStyle>
            <a:defPPr>
              <a:defRPr lang="en-US"/>
            </a:defPPr>
            <a:lvl1pPr>
              <a:defRPr sz="2400" b="1">
                <a:solidFill>
                  <a:srgbClr val="0099FF"/>
                </a:solidFill>
                <a:latin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800" dirty="0">
                <a:solidFill>
                  <a:schemeClr val="tx1"/>
                </a:solidFill>
                <a:cs typeface="+mj-cs"/>
              </a:rPr>
              <a:t>Situations when a brand has been firmly established yet is simply outdated or needs to be refreshed.</a:t>
            </a:r>
          </a:p>
          <a:p>
            <a:endParaRPr lang="en-US" altLang="ar-SA" sz="3200" dirty="0">
              <a:solidFill>
                <a:schemeClr val="tx1"/>
              </a:solidFill>
            </a:endParaRPr>
          </a:p>
        </p:txBody>
      </p:sp>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89835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284162"/>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a:extLst>
              <a:ext uri="{FF2B5EF4-FFF2-40B4-BE49-F238E27FC236}">
                <a16:creationId xmlns:a16="http://schemas.microsoft.com/office/drawing/2014/main" id="{CBF09D80-D4F4-40AE-B4CC-3746AD0FBC9D}"/>
              </a:ext>
            </a:extLst>
          </p:cNvPr>
          <p:cNvSpPr txBox="1">
            <a:spLocks/>
          </p:cNvSpPr>
          <p:nvPr/>
        </p:nvSpPr>
        <p:spPr>
          <a:xfrm>
            <a:off x="1765852" y="686055"/>
            <a:ext cx="8183563"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Total Rebrand</a:t>
            </a:r>
          </a:p>
        </p:txBody>
      </p:sp>
      <p:sp>
        <p:nvSpPr>
          <p:cNvPr id="11" name="Content Placeholder 2">
            <a:extLst>
              <a:ext uri="{FF2B5EF4-FFF2-40B4-BE49-F238E27FC236}">
                <a16:creationId xmlns:a16="http://schemas.microsoft.com/office/drawing/2014/main" id="{7B161209-BE37-4920-A5BD-7751C7AE9781}"/>
              </a:ext>
            </a:extLst>
          </p:cNvPr>
          <p:cNvSpPr txBox="1">
            <a:spLocks/>
          </p:cNvSpPr>
          <p:nvPr/>
        </p:nvSpPr>
        <p:spPr>
          <a:xfrm>
            <a:off x="286439" y="1922630"/>
            <a:ext cx="11228903" cy="1676400"/>
          </a:xfrm>
          <a:prstGeom prst="rect">
            <a:avLst/>
          </a:prstGeom>
          <a:solidFill>
            <a:schemeClr val="accent1">
              <a:lumMod val="20000"/>
              <a:lumOff val="80000"/>
              <a:alpha val="45882"/>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t>Situations when a brand’s intent to erase any previous brand identity and replace it with completely new imagery</a:t>
            </a:r>
          </a:p>
          <a:p>
            <a:pPr>
              <a:buFont typeface="Wingdings 2" panose="05020102010507070707" pitchFamily="18" charset="2"/>
              <a:buNone/>
            </a:pPr>
            <a:endParaRPr lang="en-US" altLang="ar-SA" sz="3200" b="1" dirty="0"/>
          </a:p>
        </p:txBody>
      </p:sp>
      <p:pic>
        <p:nvPicPr>
          <p:cNvPr id="12" name="Picture 2" descr="http://www.lobstersandligatures.com/wp-content/uploads/2010/02/comcast-to-xfinity.jpg">
            <a:extLst>
              <a:ext uri="{FF2B5EF4-FFF2-40B4-BE49-F238E27FC236}">
                <a16:creationId xmlns:a16="http://schemas.microsoft.com/office/drawing/2014/main" id="{67B7063C-C6A5-4D67-AC98-B04D657EAA3A}"/>
              </a:ext>
            </a:extLst>
          </p:cNvPr>
          <p:cNvPicPr>
            <a:picLocks noChangeAspect="1" noChangeArrowheads="1"/>
          </p:cNvPicPr>
          <p:nvPr/>
        </p:nvPicPr>
        <p:blipFill>
          <a:blip r:embed="rId2"/>
          <a:srcRect/>
          <a:stretch>
            <a:fillRect/>
          </a:stretch>
        </p:blipFill>
        <p:spPr bwMode="auto">
          <a:xfrm>
            <a:off x="911623" y="4202924"/>
            <a:ext cx="2866696" cy="1233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7" descr="http://www.underconsideration.com/brandnew/archives/martha_stewart_logo.gif">
            <a:extLst>
              <a:ext uri="{FF2B5EF4-FFF2-40B4-BE49-F238E27FC236}">
                <a16:creationId xmlns:a16="http://schemas.microsoft.com/office/drawing/2014/main" id="{9BF10ED7-A1F5-4FEC-97F2-565881F2E357}"/>
              </a:ext>
            </a:extLst>
          </p:cNvPr>
          <p:cNvPicPr>
            <a:picLocks noChangeAspect="1" noChangeArrowheads="1"/>
          </p:cNvPicPr>
          <p:nvPr/>
        </p:nvPicPr>
        <p:blipFill>
          <a:blip r:embed="rId3"/>
          <a:srcRect/>
          <a:stretch>
            <a:fillRect/>
          </a:stretch>
        </p:blipFill>
        <p:spPr bwMode="auto">
          <a:xfrm>
            <a:off x="4427485" y="4202924"/>
            <a:ext cx="3823138" cy="1291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a:extLst>
              <a:ext uri="{FF2B5EF4-FFF2-40B4-BE49-F238E27FC236}">
                <a16:creationId xmlns:a16="http://schemas.microsoft.com/office/drawing/2014/main" id="{06CCD406-2513-42E6-82B6-02DC224941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14184" y="4237498"/>
            <a:ext cx="2701159" cy="1295399"/>
          </a:xfrm>
          <a:prstGeom prst="rect">
            <a:avLst/>
          </a:prstGeom>
          <a:ln>
            <a:solidFill>
              <a:schemeClr val="accent1"/>
            </a:solidFill>
          </a:ln>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98829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60873" y="1103961"/>
            <a:ext cx="4128422" cy="53519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253" y="1214111"/>
            <a:ext cx="11810082" cy="5241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a:extLst>
              <a:ext uri="{FF2B5EF4-FFF2-40B4-BE49-F238E27FC236}">
                <a16:creationId xmlns:a16="http://schemas.microsoft.com/office/drawing/2014/main" id="{5DD58C18-7956-4EEB-83BD-FF9CF29D16C2}"/>
              </a:ext>
            </a:extLst>
          </p:cNvPr>
          <p:cNvSpPr txBox="1">
            <a:spLocks/>
          </p:cNvSpPr>
          <p:nvPr/>
        </p:nvSpPr>
        <p:spPr>
          <a:xfrm>
            <a:off x="1450238" y="604122"/>
            <a:ext cx="8183563" cy="584775"/>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3200" dirty="0">
                <a:solidFill>
                  <a:schemeClr val="tx1"/>
                </a:solidFill>
              </a:rPr>
              <a:t>Why Rebrand?</a:t>
            </a:r>
          </a:p>
        </p:txBody>
      </p:sp>
      <p:sp>
        <p:nvSpPr>
          <p:cNvPr id="13" name="Content Placeholder 2">
            <a:extLst>
              <a:ext uri="{FF2B5EF4-FFF2-40B4-BE49-F238E27FC236}">
                <a16:creationId xmlns:a16="http://schemas.microsoft.com/office/drawing/2014/main" id="{32DE64B1-34FB-4C53-BC7B-356B13BA6A56}"/>
              </a:ext>
            </a:extLst>
          </p:cNvPr>
          <p:cNvSpPr txBox="1">
            <a:spLocks/>
          </p:cNvSpPr>
          <p:nvPr/>
        </p:nvSpPr>
        <p:spPr>
          <a:xfrm>
            <a:off x="869145" y="1448232"/>
            <a:ext cx="10489245" cy="4600027"/>
          </a:xfrm>
          <a:prstGeom prst="rect">
            <a:avLst/>
          </a:prstGeom>
          <a:solidFill>
            <a:schemeClr val="bg1">
              <a:alpha val="45097"/>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2" panose="05020102010507070707" pitchFamily="18" charset="2"/>
              <a:buNone/>
            </a:pPr>
            <a:r>
              <a:rPr lang="en-US" altLang="ar-SA" b="1" dirty="0">
                <a:solidFill>
                  <a:srgbClr val="FF0000"/>
                </a:solidFill>
                <a:cs typeface="+mj-cs"/>
              </a:rPr>
              <a:t>Rebranding can help change a businesses:</a:t>
            </a:r>
          </a:p>
          <a:p>
            <a:pPr lvl="1">
              <a:lnSpc>
                <a:spcPct val="150000"/>
              </a:lnSpc>
              <a:buFont typeface="Wingdings 2" panose="05020102010507070707" pitchFamily="18" charset="2"/>
              <a:buChar char=""/>
            </a:pPr>
            <a:r>
              <a:rPr lang="en-US" altLang="ar-SA" sz="2800" b="1" dirty="0">
                <a:ea typeface="ＭＳ Ｐゴシック" panose="020B0600070205080204" pitchFamily="34" charset="-128"/>
                <a:cs typeface="+mj-cs"/>
              </a:rPr>
              <a:t>Quality</a:t>
            </a:r>
          </a:p>
          <a:p>
            <a:pPr lvl="1">
              <a:lnSpc>
                <a:spcPct val="150000"/>
              </a:lnSpc>
              <a:buFont typeface="Wingdings 2" panose="05020102010507070707" pitchFamily="18" charset="2"/>
              <a:buChar char=""/>
            </a:pPr>
            <a:r>
              <a:rPr lang="en-US" altLang="ar-SA" sz="2800" b="1" dirty="0">
                <a:ea typeface="ＭＳ Ｐゴシック" panose="020B0600070205080204" pitchFamily="34" charset="-128"/>
                <a:cs typeface="+mj-cs"/>
              </a:rPr>
              <a:t>Target Market</a:t>
            </a:r>
          </a:p>
          <a:p>
            <a:pPr lvl="1">
              <a:lnSpc>
                <a:spcPct val="150000"/>
              </a:lnSpc>
              <a:buFont typeface="Wingdings 2" panose="05020102010507070707" pitchFamily="18" charset="2"/>
              <a:buChar char=""/>
            </a:pPr>
            <a:r>
              <a:rPr lang="en-US" altLang="ar-SA" sz="2800" b="1" dirty="0">
                <a:ea typeface="ＭＳ Ｐゴシック" panose="020B0600070205080204" pitchFamily="34" charset="-128"/>
                <a:cs typeface="+mj-cs"/>
              </a:rPr>
              <a:t>New Product Line</a:t>
            </a:r>
          </a:p>
          <a:p>
            <a:pPr lvl="1">
              <a:lnSpc>
                <a:spcPct val="150000"/>
              </a:lnSpc>
              <a:buFont typeface="Wingdings 2" panose="05020102010507070707" pitchFamily="18" charset="2"/>
              <a:buChar char=""/>
            </a:pPr>
            <a:r>
              <a:rPr lang="en-US" altLang="ar-SA" sz="2800" b="1" dirty="0">
                <a:ea typeface="ＭＳ Ｐゴシック" panose="020B0600070205080204" pitchFamily="34" charset="-128"/>
                <a:cs typeface="+mj-cs"/>
              </a:rPr>
              <a:t>Repositioning and Image</a:t>
            </a:r>
          </a:p>
          <a:p>
            <a:pPr lvl="1">
              <a:lnSpc>
                <a:spcPct val="150000"/>
              </a:lnSpc>
              <a:buFont typeface="Wingdings 2" panose="05020102010507070707" pitchFamily="18" charset="2"/>
              <a:buChar char=""/>
            </a:pPr>
            <a:r>
              <a:rPr lang="en-US" altLang="ar-SA" sz="2800" b="1" dirty="0">
                <a:ea typeface="ＭＳ Ｐゴシック" panose="020B0600070205080204" pitchFamily="34" charset="-128"/>
                <a:cs typeface="+mj-cs"/>
              </a:rPr>
              <a:t>Altered Public Image</a:t>
            </a:r>
          </a:p>
          <a:p>
            <a:pPr>
              <a:lnSpc>
                <a:spcPct val="150000"/>
              </a:lnSpc>
            </a:pPr>
            <a:endParaRPr lang="en-US" altLang="ar-SA" sz="2400" b="1" dirty="0">
              <a:cs typeface="+mj-cs"/>
            </a:endParaRP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3307721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221225"/>
            <a:ext cx="11541402" cy="5038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Rectangle 5">
            <a:extLst>
              <a:ext uri="{FF2B5EF4-FFF2-40B4-BE49-F238E27FC236}">
                <a16:creationId xmlns:a16="http://schemas.microsoft.com/office/drawing/2014/main" id="{171225C2-24BF-4478-BCEA-D451D557D7EA}"/>
              </a:ext>
            </a:extLst>
          </p:cNvPr>
          <p:cNvSpPr>
            <a:spLocks noChangeArrowheads="1"/>
          </p:cNvSpPr>
          <p:nvPr/>
        </p:nvSpPr>
        <p:spPr bwMode="auto">
          <a:xfrm>
            <a:off x="1878019" y="1426733"/>
            <a:ext cx="8432630" cy="535531"/>
          </a:xfrm>
          <a:prstGeom prst="rect">
            <a:avLst/>
          </a:prstGeom>
          <a:solidFill>
            <a:schemeClr val="accent1">
              <a:lumMod val="20000"/>
              <a:lumOff val="80000"/>
            </a:schemeClr>
          </a:solidFill>
          <a:ln>
            <a:solidFill>
              <a:schemeClr val="tx1"/>
            </a:solidFill>
          </a:ln>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Efforts Often Include the Use Of: </a:t>
            </a:r>
          </a:p>
        </p:txBody>
      </p:sp>
      <p:sp>
        <p:nvSpPr>
          <p:cNvPr id="11" name="Rectangle 13">
            <a:extLst>
              <a:ext uri="{FF2B5EF4-FFF2-40B4-BE49-F238E27FC236}">
                <a16:creationId xmlns:a16="http://schemas.microsoft.com/office/drawing/2014/main" id="{45D5E978-B161-468D-B24D-E527F72E79F8}"/>
              </a:ext>
            </a:extLst>
          </p:cNvPr>
          <p:cNvSpPr>
            <a:spLocks noChangeArrowheads="1"/>
          </p:cNvSpPr>
          <p:nvPr/>
        </p:nvSpPr>
        <p:spPr bwMode="auto">
          <a:xfrm>
            <a:off x="2352480" y="590023"/>
            <a:ext cx="6646425"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Branding Mechanisms </a:t>
            </a:r>
          </a:p>
        </p:txBody>
      </p:sp>
      <p:sp>
        <p:nvSpPr>
          <p:cNvPr id="12" name="Rectangle 7">
            <a:extLst>
              <a:ext uri="{FF2B5EF4-FFF2-40B4-BE49-F238E27FC236}">
                <a16:creationId xmlns:a16="http://schemas.microsoft.com/office/drawing/2014/main" id="{7E962805-7541-46DE-9C57-777DA14A4FD4}"/>
              </a:ext>
            </a:extLst>
          </p:cNvPr>
          <p:cNvSpPr>
            <a:spLocks noChangeArrowheads="1"/>
          </p:cNvSpPr>
          <p:nvPr/>
        </p:nvSpPr>
        <p:spPr bwMode="auto">
          <a:xfrm>
            <a:off x="2504049" y="2152011"/>
            <a:ext cx="5894362" cy="39703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Slogan</a:t>
            </a:r>
          </a:p>
          <a:p>
            <a:pPr eaLnBrk="1" hangingPunct="1"/>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Brand 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Logo</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Trademark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Graphics</a:t>
            </a: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850334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 calcmode="lin" valueType="num">
                                      <p:cBhvr additive="base">
                                        <p:cTn id="12"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 calcmode="lin" valueType="num">
                                      <p:cBhvr additive="base">
                                        <p:cTn id="17" dur="500" fill="hold"/>
                                        <p:tgtEl>
                                          <p:spTgt spid="12">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2">
                                            <p:txEl>
                                              <p:pRg st="6" end="6"/>
                                            </p:txEl>
                                          </p:spTgt>
                                        </p:tgtEl>
                                        <p:attrNameLst>
                                          <p:attrName>style.visibility</p:attrName>
                                        </p:attrNameLst>
                                      </p:cBhvr>
                                      <p:to>
                                        <p:strVal val="visible"/>
                                      </p:to>
                                    </p:set>
                                    <p:anim calcmode="lin" valueType="num">
                                      <p:cBhvr additive="base">
                                        <p:cTn id="22" dur="500" fill="hold"/>
                                        <p:tgtEl>
                                          <p:spTgt spid="12">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2">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anim calcmode="lin" valueType="num">
                                      <p:cBhvr additive="base">
                                        <p:cTn id="27" dur="500" fill="hold"/>
                                        <p:tgtEl>
                                          <p:spTgt spid="12">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32625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2540" y="1436308"/>
            <a:ext cx="11736755" cy="516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F237F880-D676-47CC-9119-A53A01665FBB}"/>
              </a:ext>
            </a:extLst>
          </p:cNvPr>
          <p:cNvSpPr>
            <a:spLocks noChangeArrowheads="1"/>
          </p:cNvSpPr>
          <p:nvPr/>
        </p:nvSpPr>
        <p:spPr bwMode="auto">
          <a:xfrm>
            <a:off x="3096264" y="816725"/>
            <a:ext cx="4876800"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Brand Building</a:t>
            </a:r>
          </a:p>
        </p:txBody>
      </p:sp>
      <p:sp>
        <p:nvSpPr>
          <p:cNvPr id="13" name="Rectangle 3">
            <a:extLst>
              <a:ext uri="{FF2B5EF4-FFF2-40B4-BE49-F238E27FC236}">
                <a16:creationId xmlns:a16="http://schemas.microsoft.com/office/drawing/2014/main" id="{6F835371-CF30-4BA0-A8F8-9D01430053DB}"/>
              </a:ext>
            </a:extLst>
          </p:cNvPr>
          <p:cNvSpPr>
            <a:spLocks noChangeArrowheads="1"/>
          </p:cNvSpPr>
          <p:nvPr/>
        </p:nvSpPr>
        <p:spPr bwMode="auto">
          <a:xfrm>
            <a:off x="1498294" y="1877734"/>
            <a:ext cx="5851426" cy="31085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awareness</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image</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equity</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loyalty</a:t>
            </a: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412173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9593" y="1377875"/>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Rectangle 3">
            <a:extLst>
              <a:ext uri="{FF2B5EF4-FFF2-40B4-BE49-F238E27FC236}">
                <a16:creationId xmlns:a16="http://schemas.microsoft.com/office/drawing/2014/main" id="{B68CA915-5CFE-4518-9D57-319DD85F2093}"/>
              </a:ext>
            </a:extLst>
          </p:cNvPr>
          <p:cNvSpPr>
            <a:spLocks noChangeArrowheads="1"/>
          </p:cNvSpPr>
          <p:nvPr/>
        </p:nvSpPr>
        <p:spPr bwMode="auto">
          <a:xfrm>
            <a:off x="605928" y="1452580"/>
            <a:ext cx="9243155"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awareness</a:t>
            </a:r>
            <a:r>
              <a:rPr lang="en-US" altLang="en-US" sz="2800" b="1" dirty="0">
                <a:latin typeface="Verdana" panose="020B0604030504040204" pitchFamily="34" charset="0"/>
              </a:rPr>
              <a:t> is the process of working toward maximizing recognition of a particular brand</a:t>
            </a:r>
          </a:p>
        </p:txBody>
      </p:sp>
      <p:sp>
        <p:nvSpPr>
          <p:cNvPr id="11" name="Rectangle 11">
            <a:extLst>
              <a:ext uri="{FF2B5EF4-FFF2-40B4-BE49-F238E27FC236}">
                <a16:creationId xmlns:a16="http://schemas.microsoft.com/office/drawing/2014/main" id="{70D912D7-C90C-49C9-841B-2676F5B56903}"/>
              </a:ext>
            </a:extLst>
          </p:cNvPr>
          <p:cNvSpPr>
            <a:spLocks noChangeArrowheads="1"/>
          </p:cNvSpPr>
          <p:nvPr/>
        </p:nvSpPr>
        <p:spPr bwMode="auto">
          <a:xfrm>
            <a:off x="2614802" y="793100"/>
            <a:ext cx="5325479"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Branding </a:t>
            </a:r>
          </a:p>
        </p:txBody>
      </p:sp>
      <p:sp>
        <p:nvSpPr>
          <p:cNvPr id="12" name="Rectangle 3">
            <a:extLst>
              <a:ext uri="{FF2B5EF4-FFF2-40B4-BE49-F238E27FC236}">
                <a16:creationId xmlns:a16="http://schemas.microsoft.com/office/drawing/2014/main" id="{FF91B385-424B-465A-A1B9-4A45E8ABCCE8}"/>
              </a:ext>
            </a:extLst>
          </p:cNvPr>
          <p:cNvSpPr>
            <a:spLocks noChangeArrowheads="1"/>
          </p:cNvSpPr>
          <p:nvPr/>
        </p:nvSpPr>
        <p:spPr bwMode="auto">
          <a:xfrm>
            <a:off x="605928" y="2899727"/>
            <a:ext cx="9243155"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image</a:t>
            </a:r>
            <a:r>
              <a:rPr lang="en-US" altLang="en-US" sz="2800" b="1" dirty="0">
                <a:latin typeface="Verdana" panose="020B0604030504040204" pitchFamily="34" charset="0"/>
              </a:rPr>
              <a:t> refers to consumer perceptions linked to a particular brand such as health, excitement, fun or family</a:t>
            </a:r>
          </a:p>
        </p:txBody>
      </p:sp>
      <p:sp>
        <p:nvSpPr>
          <p:cNvPr id="14" name="Rectangle 12">
            <a:extLst>
              <a:ext uri="{FF2B5EF4-FFF2-40B4-BE49-F238E27FC236}">
                <a16:creationId xmlns:a16="http://schemas.microsoft.com/office/drawing/2014/main" id="{4A33BA97-79FC-4E6D-BF69-E1D852147D72}"/>
              </a:ext>
            </a:extLst>
          </p:cNvPr>
          <p:cNvSpPr>
            <a:spLocks noChangeArrowheads="1"/>
          </p:cNvSpPr>
          <p:nvPr/>
        </p:nvSpPr>
        <p:spPr bwMode="auto">
          <a:xfrm>
            <a:off x="605928" y="4580245"/>
            <a:ext cx="9243155"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CC0000"/>
                </a:solidFill>
                <a:latin typeface="Verdana" panose="020B0604030504040204" pitchFamily="34" charset="0"/>
              </a:rPr>
              <a:t>For example, the Disney brand is associated with family fun and entertainment </a:t>
            </a:r>
          </a:p>
        </p:txBody>
      </p:sp>
      <p:pic>
        <p:nvPicPr>
          <p:cNvPr id="15" name="Picture 15" descr="disney_logo">
            <a:extLst>
              <a:ext uri="{FF2B5EF4-FFF2-40B4-BE49-F238E27FC236}">
                <a16:creationId xmlns:a16="http://schemas.microsoft.com/office/drawing/2014/main" id="{EA2F6258-0FBA-4F54-BD77-FAE602C491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7023" y="2075244"/>
            <a:ext cx="1774203" cy="3335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106655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1000"/>
                                        <p:tgtEl>
                                          <p:spTgt spid="12"/>
                                        </p:tgtEl>
                                      </p:cBhvr>
                                    </p:animEffect>
                                  </p:childTnLst>
                                </p:cTn>
                              </p:par>
                            </p:childTnLst>
                          </p:cTn>
                        </p:par>
                        <p:par>
                          <p:cTn id="11" fill="hold">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par>
                                <p:cTn id="15" presetID="9"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dissolv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60873" y="14363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574" y="1436307"/>
            <a:ext cx="11633812"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665163B9-0364-4492-93AD-6E156D79C538}"/>
              </a:ext>
            </a:extLst>
          </p:cNvPr>
          <p:cNvSpPr>
            <a:spLocks noChangeArrowheads="1"/>
          </p:cNvSpPr>
          <p:nvPr/>
        </p:nvSpPr>
        <p:spPr bwMode="auto">
          <a:xfrm>
            <a:off x="1562680" y="817948"/>
            <a:ext cx="8350006"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Event branding opportunities may include</a:t>
            </a:r>
          </a:p>
        </p:txBody>
      </p:sp>
      <p:sp>
        <p:nvSpPr>
          <p:cNvPr id="13" name="Rectangle 3">
            <a:extLst>
              <a:ext uri="{FF2B5EF4-FFF2-40B4-BE49-F238E27FC236}">
                <a16:creationId xmlns:a16="http://schemas.microsoft.com/office/drawing/2014/main" id="{CC0EDAF5-8C65-4AA2-BF55-1E7007BACC69}"/>
              </a:ext>
            </a:extLst>
          </p:cNvPr>
          <p:cNvSpPr>
            <a:spLocks noChangeArrowheads="1"/>
          </p:cNvSpPr>
          <p:nvPr/>
        </p:nvSpPr>
        <p:spPr bwMode="auto">
          <a:xfrm>
            <a:off x="2259794" y="1819917"/>
            <a:ext cx="6870138" cy="341632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Naming, Event Offerings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Promotions and Co-Promotions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Sponsorship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Merchandising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Hospitality</a:t>
            </a:r>
          </a:p>
        </p:txBody>
      </p:sp>
      <p:pic>
        <p:nvPicPr>
          <p:cNvPr id="16"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245926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3">
                                            <p:txEl>
                                              <p:pRg st="8" end="8"/>
                                            </p:txEl>
                                          </p:spTgt>
                                        </p:tgtEl>
                                        <p:attrNameLst>
                                          <p:attrName>style.visibility</p:attrName>
                                        </p:attrNameLst>
                                      </p:cBhvr>
                                      <p:to>
                                        <p:strVal val="visible"/>
                                      </p:to>
                                    </p:set>
                                    <p:anim calcmode="lin" valueType="num">
                                      <p:cBhvr additive="base">
                                        <p:cTn id="27" dur="500" fill="hold"/>
                                        <p:tgtEl>
                                          <p:spTgt spid="13">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0396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245460"/>
            <a:ext cx="11220150" cy="528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18">
            <a:extLst>
              <a:ext uri="{FF2B5EF4-FFF2-40B4-BE49-F238E27FC236}">
                <a16:creationId xmlns:a16="http://schemas.microsoft.com/office/drawing/2014/main" id="{B3C763D4-F6E9-4DB9-8BEC-4461FF92B3CF}"/>
              </a:ext>
            </a:extLst>
          </p:cNvPr>
          <p:cNvSpPr>
            <a:spLocks noChangeArrowheads="1"/>
          </p:cNvSpPr>
          <p:nvPr/>
        </p:nvSpPr>
        <p:spPr bwMode="auto">
          <a:xfrm>
            <a:off x="3274907" y="632700"/>
            <a:ext cx="4462762" cy="584775"/>
          </a:xfrm>
          <a:prstGeom prst="rect">
            <a:avLst/>
          </a:prstGeom>
          <a:noFill/>
          <a:ln>
            <a:noFill/>
          </a:ln>
        </p:spPr>
        <p:txBody>
          <a:bodyPr wrap="square" rtlCol="0">
            <a:spAutoFit/>
          </a:bodyPr>
          <a:lstStyle/>
          <a:p>
            <a:pPr algn="ctr"/>
            <a:r>
              <a:rPr lang="en-US" altLang="en-US" sz="3200" dirty="0">
                <a:latin typeface="Aharoni" panose="02010803020104030203" pitchFamily="2" charset="-79"/>
                <a:cs typeface="Aharoni" panose="02010803020104030203" pitchFamily="2" charset="-79"/>
              </a:rPr>
              <a:t>Branding</a:t>
            </a:r>
            <a:r>
              <a:rPr lang="en-US" altLang="en-US" sz="3200" dirty="0">
                <a:solidFill>
                  <a:schemeClr val="bg1"/>
                </a:solidFill>
                <a:latin typeface="Aharoni" panose="02010803020104030203" pitchFamily="2" charset="-79"/>
                <a:cs typeface="Aharoni" panose="02010803020104030203" pitchFamily="2" charset="-79"/>
              </a:rPr>
              <a:t> </a:t>
            </a:r>
          </a:p>
        </p:txBody>
      </p:sp>
      <p:sp>
        <p:nvSpPr>
          <p:cNvPr id="13" name="Rectangle 21">
            <a:extLst>
              <a:ext uri="{FF2B5EF4-FFF2-40B4-BE49-F238E27FC236}">
                <a16:creationId xmlns:a16="http://schemas.microsoft.com/office/drawing/2014/main" id="{D5503249-E2A4-4F05-8305-83DBA2F145B7}"/>
              </a:ext>
            </a:extLst>
          </p:cNvPr>
          <p:cNvSpPr>
            <a:spLocks noChangeArrowheads="1"/>
          </p:cNvSpPr>
          <p:nvPr/>
        </p:nvSpPr>
        <p:spPr bwMode="auto">
          <a:xfrm>
            <a:off x="1132229" y="2118363"/>
            <a:ext cx="10799037" cy="120032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Wingdings" panose="05000000000000000000" pitchFamily="2" charset="2"/>
              <a:buNone/>
            </a:pPr>
            <a:r>
              <a:rPr lang="en-US" altLang="en-US" sz="2400" b="1" dirty="0">
                <a:latin typeface="Verdana" panose="020B0604030504040204" pitchFamily="34" charset="0"/>
              </a:rPr>
              <a:t>Re-establishing brand position and strengthening the brand is a critical component for maintaining a strong brand</a:t>
            </a:r>
          </a:p>
          <a:p>
            <a:pPr algn="ctr" eaLnBrk="1" hangingPunct="1">
              <a:buFont typeface="Wingdings" panose="05000000000000000000" pitchFamily="2" charset="2"/>
              <a:buNone/>
            </a:pPr>
            <a:endParaRPr lang="en-US" altLang="en-US" sz="2400" b="1" dirty="0">
              <a:solidFill>
                <a:srgbClr val="C00000"/>
              </a:solidFill>
              <a:latin typeface="Verdana" panose="020B0604030504040204" pitchFamily="34" charset="0"/>
            </a:endParaRPr>
          </a:p>
        </p:txBody>
      </p:sp>
      <p:pic>
        <p:nvPicPr>
          <p:cNvPr id="16" name="Picture 2">
            <a:extLst>
              <a:ext uri="{FF2B5EF4-FFF2-40B4-BE49-F238E27FC236}">
                <a16:creationId xmlns:a16="http://schemas.microsoft.com/office/drawing/2014/main" id="{224BE79B-0212-4BA8-891D-8719A1E36C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1515" y="4014678"/>
            <a:ext cx="4109546" cy="134560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18626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amond(in)">
                                      <p:cBhvr>
                                        <p:cTn id="7" dur="1000"/>
                                        <p:tgtEl>
                                          <p:spTgt spid="13"/>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dissolve">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2" name="Rectangle 18">
            <a:extLst>
              <a:ext uri="{FF2B5EF4-FFF2-40B4-BE49-F238E27FC236}">
                <a16:creationId xmlns:a16="http://schemas.microsoft.com/office/drawing/2014/main" id="{3B1BDC1D-AFDB-4949-AD0E-2DDCD63784C6}"/>
              </a:ext>
            </a:extLst>
          </p:cNvPr>
          <p:cNvSpPr>
            <a:spLocks noChangeArrowheads="1"/>
          </p:cNvSpPr>
          <p:nvPr/>
        </p:nvSpPr>
        <p:spPr bwMode="auto">
          <a:xfrm>
            <a:off x="4321431" y="773759"/>
            <a:ext cx="2074607" cy="547842"/>
          </a:xfrm>
          <a:prstGeom prst="rect">
            <a:avLst/>
          </a:prstGeom>
          <a:noFill/>
          <a:ln>
            <a:noFill/>
          </a:ln>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4" name="Rectangle 13">
            <a:extLst>
              <a:ext uri="{FF2B5EF4-FFF2-40B4-BE49-F238E27FC236}">
                <a16:creationId xmlns:a16="http://schemas.microsoft.com/office/drawing/2014/main" id="{5BDA8E37-D18F-4B3B-8DC8-BF2EA7507140}"/>
              </a:ext>
            </a:extLst>
          </p:cNvPr>
          <p:cNvSpPr>
            <a:spLocks noChangeArrowheads="1"/>
          </p:cNvSpPr>
          <p:nvPr/>
        </p:nvSpPr>
        <p:spPr bwMode="auto">
          <a:xfrm>
            <a:off x="385590" y="2027852"/>
            <a:ext cx="11193138" cy="223138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2D2DB9"/>
                </a:solidFill>
                <a:latin typeface="Verdana" panose="020B0604030504040204" pitchFamily="34" charset="0"/>
              </a:rPr>
              <a:t>Re-branding requires careful planning and exceptional attention to detail</a:t>
            </a:r>
          </a:p>
          <a:p>
            <a:pPr eaLnBrk="1" hangingPunct="1"/>
            <a:endParaRPr lang="en-US" altLang="en-US" sz="1100" b="1" dirty="0">
              <a:latin typeface="Verdana" panose="020B0604030504040204" pitchFamily="34" charset="0"/>
            </a:endParaRPr>
          </a:p>
          <a:p>
            <a:pPr eaLnBrk="1" hangingPunct="1"/>
            <a:r>
              <a:rPr lang="en-US" altLang="en-US" sz="2000" b="1" dirty="0">
                <a:latin typeface="Verdana" panose="020B0604030504040204" pitchFamily="34" charset="0"/>
              </a:rPr>
              <a:t>According to the Charlotte Observer, Charlotte’s rebranding effort cost the franchise nearly $3 million but has resulted in an immediate uptick in sales, with an increase of 59% in new ticket sales and a significant boost in sponsorship and merchandise sales</a:t>
            </a:r>
            <a:r>
              <a:rPr lang="en-US" altLang="en-US" sz="1600" b="1" dirty="0"/>
              <a:t> </a:t>
            </a:r>
          </a:p>
        </p:txBody>
      </p:sp>
      <p:pic>
        <p:nvPicPr>
          <p:cNvPr id="15" name="Picture 14" descr="horns">
            <a:extLst>
              <a:ext uri="{FF2B5EF4-FFF2-40B4-BE49-F238E27FC236}">
                <a16:creationId xmlns:a16="http://schemas.microsoft.com/office/drawing/2014/main" id="{6134C945-8902-4CAD-B279-7BC80E573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4724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horns2">
            <a:extLst>
              <a:ext uri="{FF2B5EF4-FFF2-40B4-BE49-F238E27FC236}">
                <a16:creationId xmlns:a16="http://schemas.microsoft.com/office/drawing/2014/main" id="{59B87CC2-8C3F-4A8D-82AF-5CBA6F5C4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1" y="4724401"/>
            <a:ext cx="14446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horns3">
            <a:extLst>
              <a:ext uri="{FF2B5EF4-FFF2-40B4-BE49-F238E27FC236}">
                <a16:creationId xmlns:a16="http://schemas.microsoft.com/office/drawing/2014/main" id="{5CD76AD6-AF34-4FA1-B36E-504C4FD123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4876801"/>
            <a:ext cx="1062038"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descr="horns4">
            <a:extLst>
              <a:ext uri="{FF2B5EF4-FFF2-40B4-BE49-F238E27FC236}">
                <a16:creationId xmlns:a16="http://schemas.microsoft.com/office/drawing/2014/main" id="{571CEEC6-A9B2-4B4B-9572-15829ECD05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4953001"/>
            <a:ext cx="1600200"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descr="horn5">
            <a:extLst>
              <a:ext uri="{FF2B5EF4-FFF2-40B4-BE49-F238E27FC236}">
                <a16:creationId xmlns:a16="http://schemas.microsoft.com/office/drawing/2014/main" id="{446F4B56-3F39-48E1-9E49-53141AF8BF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0601" y="4800600"/>
            <a:ext cx="172402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aphic 22">
            <a:extLst>
              <a:ext uri="{FF2B5EF4-FFF2-40B4-BE49-F238E27FC236}">
                <a16:creationId xmlns:a16="http://schemas.microsoft.com/office/drawing/2014/main" id="{ACE76E66-5FF1-83D6-4EAC-3853027A6FD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Tree>
    <p:extLst>
      <p:ext uri="{BB962C8B-B14F-4D97-AF65-F5344CB8AC3E}">
        <p14:creationId xmlns:p14="http://schemas.microsoft.com/office/powerpoint/2010/main" val="3653683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5372833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pic>
        <p:nvPicPr>
          <p:cNvPr id="5" name="Audio 4">
            <a:hlinkClick r:id="" action="ppaction://media"/>
            <a:extLst>
              <a:ext uri="{FF2B5EF4-FFF2-40B4-BE49-F238E27FC236}">
                <a16:creationId xmlns:a16="http://schemas.microsoft.com/office/drawing/2014/main" id="{FDB2C445-AF85-44F1-BF97-B9745086B37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9700" y="6235700"/>
            <a:ext cx="406400" cy="4064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aca13214-df29-4e3c-a050-857c0bf7bd8e"/>
    <ds:schemaRef ds:uri="http://schemas.microsoft.com/office/2006/metadata/propertie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http://purl.org/dc/terms/"/>
  </ds:schemaRefs>
</ds:datastoreItem>
</file>

<file path=customXml/itemProps3.xml><?xml version="1.0" encoding="utf-8"?>
<ds:datastoreItem xmlns:ds="http://schemas.openxmlformats.org/officeDocument/2006/customXml" ds:itemID="{E67A9A72-EBED-4DBC-A68C-EDC7EE8F38E0}"/>
</file>

<file path=docProps/app.xml><?xml version="1.0" encoding="utf-8"?>
<Properties xmlns="http://schemas.openxmlformats.org/officeDocument/2006/extended-properties" xmlns:vt="http://schemas.openxmlformats.org/officeDocument/2006/docPropsVTypes">
  <TotalTime>663</TotalTime>
  <Words>1350</Words>
  <Application>Microsoft Office PowerPoint</Application>
  <PresentationFormat>Widescreen</PresentationFormat>
  <Paragraphs>299</Paragraphs>
  <Slides>44</Slides>
  <Notes>5</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ＭＳ Ｐゴシック</vt:lpstr>
      <vt:lpstr>Aharoni</vt:lpstr>
      <vt:lpstr>Alexandria</vt:lpstr>
      <vt:lpstr>Arial</vt:lpstr>
      <vt:lpstr>Bradley Hand ITC</vt:lpstr>
      <vt:lpstr>Calibri</vt:lpstr>
      <vt:lpstr>Calibri Light</vt:lpstr>
      <vt:lpstr>Roboto Light</vt:lpstr>
      <vt:lpstr>Times New Roman</vt:lpstr>
      <vt:lpstr>Verdana</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206</cp:revision>
  <dcterms:created xsi:type="dcterms:W3CDTF">2023-04-29T09:08:00Z</dcterms:created>
  <dcterms:modified xsi:type="dcterms:W3CDTF">2024-07-15T15:41:32Z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