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0"/>
  </p:notesMasterIdLst>
  <p:sldIdLst>
    <p:sldId id="480" r:id="rId5"/>
    <p:sldId id="303" r:id="rId6"/>
    <p:sldId id="271" r:id="rId7"/>
    <p:sldId id="313" r:id="rId8"/>
    <p:sldId id="276" r:id="rId9"/>
    <p:sldId id="481" r:id="rId10"/>
    <p:sldId id="484" r:id="rId11"/>
    <p:sldId id="485" r:id="rId12"/>
    <p:sldId id="486" r:id="rId13"/>
    <p:sldId id="487" r:id="rId14"/>
    <p:sldId id="488" r:id="rId15"/>
    <p:sldId id="489" r:id="rId16"/>
    <p:sldId id="490" r:id="rId17"/>
    <p:sldId id="491" r:id="rId18"/>
    <p:sldId id="492" r:id="rId19"/>
    <p:sldId id="493" r:id="rId20"/>
    <p:sldId id="494" r:id="rId21"/>
    <p:sldId id="495" r:id="rId22"/>
    <p:sldId id="498" r:id="rId23"/>
    <p:sldId id="496" r:id="rId24"/>
    <p:sldId id="497" r:id="rId25"/>
    <p:sldId id="499" r:id="rId26"/>
    <p:sldId id="500" r:id="rId27"/>
    <p:sldId id="501" r:id="rId28"/>
    <p:sldId id="502" r:id="rId29"/>
    <p:sldId id="503" r:id="rId30"/>
    <p:sldId id="504" r:id="rId31"/>
    <p:sldId id="505" r:id="rId32"/>
    <p:sldId id="506" r:id="rId33"/>
    <p:sldId id="507" r:id="rId34"/>
    <p:sldId id="508" r:id="rId35"/>
    <p:sldId id="509" r:id="rId36"/>
    <p:sldId id="510" r:id="rId37"/>
    <p:sldId id="511" r:id="rId38"/>
    <p:sldId id="349"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276"/>
            <p14:sldId id="481"/>
            <p14:sldId id="484"/>
            <p14:sldId id="485"/>
            <p14:sldId id="486"/>
            <p14:sldId id="487"/>
            <p14:sldId id="488"/>
            <p14:sldId id="489"/>
            <p14:sldId id="490"/>
            <p14:sldId id="491"/>
            <p14:sldId id="492"/>
            <p14:sldId id="493"/>
            <p14:sldId id="494"/>
            <p14:sldId id="495"/>
            <p14:sldId id="498"/>
            <p14:sldId id="496"/>
            <p14:sldId id="497"/>
            <p14:sldId id="499"/>
            <p14:sldId id="500"/>
            <p14:sldId id="501"/>
            <p14:sldId id="502"/>
            <p14:sldId id="503"/>
            <p14:sldId id="504"/>
            <p14:sldId id="505"/>
            <p14:sldId id="506"/>
            <p14:sldId id="507"/>
            <p14:sldId id="508"/>
            <p14:sldId id="509"/>
            <p14:sldId id="510"/>
            <p14:sldId id="51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203E5F"/>
    <a:srgbClr val="00AEEF"/>
    <a:srgbClr val="669BBC"/>
    <a:srgbClr val="8E5A6D"/>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30"/>
    <p:restoredTop sz="93769" autoAdjust="0"/>
  </p:normalViewPr>
  <p:slideViewPr>
    <p:cSldViewPr snapToGrid="0">
      <p:cViewPr varScale="1">
        <p:scale>
          <a:sx n="65" d="100"/>
          <a:sy n="65" d="100"/>
        </p:scale>
        <p:origin x="912" y="96"/>
      </p:cViewPr>
      <p:guideLst/>
    </p:cSldViewPr>
  </p:slideViewPr>
  <p:notesTextViewPr>
    <p:cViewPr>
      <p:scale>
        <a:sx n="1" d="1"/>
        <a:sy n="1" d="1"/>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7/2/2026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7/2/2026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7/2/2026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7/2/2026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7/2/2026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7/2/2026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7/2/2026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7/2/2026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7/2/2026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7/2/2026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7/2/2026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7/2/2026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7/2/2026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svg"/></Relationships>
</file>

<file path=ppt/slides/_rels/slide3.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6.jpeg"/><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5.xml"/><Relationship Id="rId5" Type="http://schemas.openxmlformats.org/officeDocument/2006/relationships/image" Target="../media/image3.png"/><Relationship Id="rId4" Type="http://schemas.openxmlformats.org/officeDocument/2006/relationships/image" Target="../media/image5.sv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svg"/><Relationship Id="rId1" Type="http://schemas.openxmlformats.org/officeDocument/2006/relationships/slideLayout" Target="../slideLayouts/slideLayout16.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sv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sv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5.svg"/><Relationship Id="rId1" Type="http://schemas.openxmlformats.org/officeDocument/2006/relationships/slideLayout" Target="../slideLayouts/slideLayout16.xml"/><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sv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sv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sv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sv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sv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sv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sv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sv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sv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sv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sv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5.svg"/><Relationship Id="rId1" Type="http://schemas.openxmlformats.org/officeDocument/2006/relationships/slideLayout" Target="../slideLayouts/slideLayout16.xml"/><Relationship Id="rId4" Type="http://schemas.openxmlformats.org/officeDocument/2006/relationships/image" Target="../media/image3.png"/></Relationships>
</file>

<file path=ppt/slides/_rels/slide2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5.svg"/><Relationship Id="rId1" Type="http://schemas.openxmlformats.org/officeDocument/2006/relationships/slideLayout" Target="../slideLayouts/slideLayout16.xml"/><Relationship Id="rId4" Type="http://schemas.openxmlformats.org/officeDocument/2006/relationships/image" Target="../media/image3.png"/></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sv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sv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sv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sv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sv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sv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sv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sv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sv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sv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sv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sv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sv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jpeg"/><Relationship Id="rId1" Type="http://schemas.openxmlformats.org/officeDocument/2006/relationships/slideLayout" Target="../slideLayouts/slideLayout17.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6600686" y="3814575"/>
            <a:ext cx="4886463"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 Dr. Sarah </a:t>
            </a:r>
            <a:r>
              <a:rPr lang="en-US" sz="2400" dirty="0" err="1">
                <a:solidFill>
                  <a:srgbClr val="2D3956"/>
                </a:solidFill>
                <a:latin typeface="Tajawal Medium" panose="00000600000000000000" pitchFamily="2" charset="-78"/>
                <a:cs typeface="Tajawal Medium" panose="00000600000000000000" pitchFamily="2" charset="-78"/>
              </a:rPr>
              <a:t>Chahine</a:t>
            </a:r>
            <a:endParaRPr lang="en-US" sz="2400" dirty="0">
              <a:solidFill>
                <a:srgbClr val="2D3956"/>
              </a:solidFill>
              <a:latin typeface="Tajawal Medium" panose="00000600000000000000" pitchFamily="2" charset="-78"/>
              <a:cs typeface="Tajawal Medium" panose="00000600000000000000" pitchFamily="2" charset="-78"/>
            </a:endParaRP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6550866" y="2424037"/>
            <a:ext cx="4223207" cy="1446550"/>
          </a:xfrm>
          <a:prstGeom prst="rect">
            <a:avLst/>
          </a:prstGeom>
          <a:noFill/>
        </p:spPr>
        <p:txBody>
          <a:bodyPr wrap="none" rtlCol="0">
            <a:spAutoFit/>
          </a:bodyPr>
          <a:lstStyle/>
          <a:p>
            <a:r>
              <a:rPr lang="en-US" sz="4400" b="1" dirty="0">
                <a:solidFill>
                  <a:srgbClr val="8E5A6D"/>
                </a:solidFill>
                <a:latin typeface="Tajawal Medium" panose="00000600000000000000" pitchFamily="2" charset="-78"/>
                <a:cs typeface="Tajawal Medium" panose="00000600000000000000" pitchFamily="2" charset="-78"/>
              </a:rPr>
              <a:t>Entrepreneurial </a:t>
            </a:r>
          </a:p>
          <a:p>
            <a:r>
              <a:rPr lang="en-US" sz="4400" b="1" dirty="0">
                <a:solidFill>
                  <a:srgbClr val="8E5A6D"/>
                </a:solidFill>
                <a:latin typeface="Tajawal Medium" panose="00000600000000000000" pitchFamily="2" charset="-78"/>
                <a:cs typeface="Tajawal Medium" panose="00000600000000000000" pitchFamily="2" charset="-78"/>
              </a:rPr>
              <a:t>New Ventures</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6594457" y="6043084"/>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D3956"/>
                </a:solidFill>
                <a:latin typeface="Tajawal Medium" panose="00000600000000000000" pitchFamily="2" charset="-78"/>
                <a:cs typeface="Tajawal Medium" panose="00000600000000000000" pitchFamily="2" charset="-78"/>
              </a:rPr>
              <a:t>Lecture 4</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159756" y="-394321"/>
            <a:ext cx="2544327"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id="{FA59789B-D841-DB76-25B9-1348B202C2B5}"/>
              </a:ext>
            </a:extLst>
          </p:cNvPr>
          <p:cNvSpPr txBox="1"/>
          <p:nvPr/>
        </p:nvSpPr>
        <p:spPr>
          <a:xfrm>
            <a:off x="7081460" y="5327472"/>
            <a:ext cx="4391138" cy="707886"/>
          </a:xfrm>
          <a:prstGeom prst="rect">
            <a:avLst/>
          </a:prstGeom>
          <a:noFill/>
        </p:spPr>
        <p:txBody>
          <a:bodyPr wrap="none" rtlCol="0">
            <a:spAutoFit/>
          </a:bodyPr>
          <a:lstStyle/>
          <a:p>
            <a:r>
              <a:rPr lang="en-US" sz="2000" dirty="0">
                <a:solidFill>
                  <a:srgbClr val="2D3956"/>
                </a:solidFill>
                <a:latin typeface="Tajawal Medium" panose="00000600000000000000" pitchFamily="2" charset="-78"/>
                <a:cs typeface="Tajawal Medium" panose="00000600000000000000" pitchFamily="2" charset="-78"/>
              </a:rPr>
              <a:t>ENT 634</a:t>
            </a:r>
          </a:p>
          <a:p>
            <a:r>
              <a:rPr lang="en-US" sz="2000" dirty="0">
                <a:solidFill>
                  <a:srgbClr val="2D3956"/>
                </a:solidFill>
                <a:latin typeface="Tajawal Medium" panose="00000600000000000000" pitchFamily="2" charset="-78"/>
                <a:cs typeface="Tajawal Medium" panose="00000600000000000000" pitchFamily="2" charset="-78"/>
              </a:rPr>
              <a:t>Developing an Effective Business Model</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223207" cy="1446550"/>
          </a:xfrm>
          <a:prstGeom prst="rect">
            <a:avLst/>
          </a:prstGeom>
          <a:noFill/>
        </p:spPr>
        <p:txBody>
          <a:bodyPr wrap="none" rtlCol="0">
            <a:spAutoFit/>
          </a:bodyPr>
          <a:lstStyle/>
          <a:p>
            <a:r>
              <a:rPr lang="en-US" sz="4400" b="1" dirty="0">
                <a:solidFill>
                  <a:schemeClr val="bg1"/>
                </a:solidFill>
                <a:latin typeface="Tajawal Medium" panose="00000600000000000000" pitchFamily="2" charset="-78"/>
                <a:cs typeface="Tajawal Medium" panose="00000600000000000000" pitchFamily="2" charset="-78"/>
              </a:rPr>
              <a:t>Entrepreneurial </a:t>
            </a:r>
          </a:p>
          <a:p>
            <a:r>
              <a:rPr lang="en-US" sz="4400" b="1" dirty="0">
                <a:solidFill>
                  <a:schemeClr val="bg1"/>
                </a:solidFill>
                <a:latin typeface="Tajawal Medium" panose="00000600000000000000" pitchFamily="2" charset="-78"/>
                <a:cs typeface="Tajawal Medium" panose="00000600000000000000" pitchFamily="2" charset="-78"/>
              </a:rPr>
              <a:t>New Ventures</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669BBC"/>
                </a:solidFill>
                <a:latin typeface="Tajawal Medium" panose="00000600000000000000" pitchFamily="2" charset="-78"/>
                <a:cs typeface="Tajawal Medium" panose="00000600000000000000" pitchFamily="2" charset="-78"/>
              </a:rPr>
              <a:t>Lecture 4</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4391138" cy="707886"/>
          </a:xfrm>
          <a:prstGeom prst="rect">
            <a:avLst/>
          </a:prstGeom>
          <a:noFill/>
        </p:spPr>
        <p:txBody>
          <a:bodyPr wrap="none" rtlCol="0">
            <a:spAutoFit/>
          </a:bodyPr>
          <a:lstStyle/>
          <a:p>
            <a:r>
              <a:rPr lang="en-US" sz="2000" dirty="0">
                <a:solidFill>
                  <a:srgbClr val="FAC748"/>
                </a:solidFill>
                <a:latin typeface="Tajawal Medium" panose="00000600000000000000" pitchFamily="2" charset="-78"/>
                <a:cs typeface="Tajawal Medium" panose="00000600000000000000" pitchFamily="2" charset="-78"/>
              </a:rPr>
              <a:t>ENT 634</a:t>
            </a:r>
          </a:p>
          <a:p>
            <a:r>
              <a:rPr lang="en-US" sz="2000" dirty="0">
                <a:solidFill>
                  <a:srgbClr val="FAC748"/>
                </a:solidFill>
                <a:latin typeface="Tajawal Medium" panose="00000600000000000000" pitchFamily="2" charset="-78"/>
                <a:cs typeface="Tajawal Medium" panose="00000600000000000000" pitchFamily="2" charset="-78"/>
              </a:rPr>
              <a:t>Developing an Effective Business Model</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Dr. Sarah </a:t>
            </a:r>
            <a:r>
              <a:rPr lang="en-US" sz="2800" b="1" dirty="0" err="1">
                <a:solidFill>
                  <a:srgbClr val="2D3956"/>
                </a:solidFill>
                <a:latin typeface="Tajawal Medium" panose="00000600000000000000" pitchFamily="2" charset="-78"/>
                <a:cs typeface="Tajawal Medium" panose="00000600000000000000" pitchFamily="2" charset="-78"/>
              </a:rPr>
              <a:t>Chahine</a:t>
            </a:r>
            <a:endParaRPr lang="en-US" sz="2800" b="1" dirty="0">
              <a:solidFill>
                <a:srgbClr val="2D3956"/>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DA8D8A69-6E7D-3357-5411-253C3BA5D5FF}"/>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9159756" y="-394321"/>
            <a:ext cx="2544327" cy="2544327"/>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1127760" y="4884389"/>
            <a:ext cx="4747323" cy="1174039"/>
          </a:xfrm>
          <a:prstGeom prst="rect">
            <a:avLst/>
          </a:prstGeom>
        </p:spPr>
        <p:txBody>
          <a:bodyPr wrap="square">
            <a:spAutoFit/>
          </a:bodyPr>
          <a:lstStyle/>
          <a:p>
            <a:pPr algn="just">
              <a:lnSpc>
                <a:spcPct val="120000"/>
              </a:lnSpc>
            </a:pPr>
            <a:r>
              <a:rPr lang="en-US" sz="2000" dirty="0">
                <a:solidFill>
                  <a:srgbClr val="0A1F61"/>
                </a:solidFill>
                <a:latin typeface="Tajawal ExtraBold" panose="00000800000000000000" pitchFamily="2" charset="-78"/>
                <a:cs typeface="Tajawal ExtraBold" panose="00000800000000000000" pitchFamily="2" charset="-78"/>
              </a:rPr>
              <a:t>A   business model is a firm’s plan or recipe for how it creates, delivers, and  captures value for its stakeholders.</a:t>
            </a:r>
            <a:endParaRPr lang="en-US" sz="2000" dirty="0">
              <a:solidFill>
                <a:schemeClr val="tx1">
                  <a:lumMod val="65000"/>
                  <a:lumOff val="35000"/>
                </a:schemeClr>
              </a:solidFill>
              <a:cs typeface="Segoe UI Light" panose="020B0502040204020203" pitchFamily="34" charset="0"/>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2573140" cy="584775"/>
          </a:xfrm>
          <a:prstGeom prst="rect">
            <a:avLst/>
          </a:prstGeom>
          <a:noFill/>
        </p:spPr>
        <p:txBody>
          <a:bodyPr wrap="none" rtlCol="0">
            <a:spAutoFit/>
          </a:bodyPr>
          <a:lstStyle/>
          <a:p>
            <a:r>
              <a:rPr lang="en-US" sz="3200" b="1" dirty="0">
                <a:solidFill>
                  <a:srgbClr val="00AEEF"/>
                </a:solidFill>
                <a:latin typeface="Tajawal Medium" panose="00000600000000000000" pitchFamily="2" charset="-78"/>
                <a:cs typeface="Tajawal Medium" panose="00000600000000000000" pitchFamily="2" charset="-78"/>
              </a:rPr>
              <a:t>Introduction</a:t>
            </a:r>
          </a:p>
        </p:txBody>
      </p:sp>
      <p:sp>
        <p:nvSpPr>
          <p:cNvPr id="42" name="TextBox 41">
            <a:extLst>
              <a:ext uri="{FF2B5EF4-FFF2-40B4-BE49-F238E27FC236}">
                <a16:creationId xmlns:a16="http://schemas.microsoft.com/office/drawing/2014/main" id="{AB738525-DD8E-2E85-F385-345FF64341EB}"/>
              </a:ext>
            </a:extLst>
          </p:cNvPr>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ajawal Medium" panose="00000600000000000000" pitchFamily="2" charset="-78"/>
                <a:cs typeface="Tajawal Medium" panose="00000600000000000000" pitchFamily="2" charset="-78"/>
              </a:rPr>
              <a:t>Chapter</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rgbClr val="00AEEF"/>
                </a:solidFill>
                <a:latin typeface="Tajawal Medium" panose="00000600000000000000" pitchFamily="2" charset="-78"/>
                <a:cs typeface="Tajawal Medium" panose="00000600000000000000" pitchFamily="2" charset="-78"/>
              </a:rPr>
              <a:t>04</a:t>
            </a:r>
            <a:endParaRPr lang="en-US" sz="1400" b="1" dirty="0">
              <a:solidFill>
                <a:srgbClr val="00AEEF"/>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6D34B332-A224-F9C2-4FCE-5377D8EB46DF}"/>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2" name="Picture 1">
            <a:extLst>
              <a:ext uri="{FF2B5EF4-FFF2-40B4-BE49-F238E27FC236}">
                <a16:creationId xmlns:a16="http://schemas.microsoft.com/office/drawing/2014/main" id="{6D06F64D-6427-E0DE-181E-DF7B3BFB80A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61588" y="-774634"/>
            <a:ext cx="2544327" cy="2544327"/>
          </a:xfrm>
          <a:prstGeom prst="rect">
            <a:avLst/>
          </a:prstGeom>
        </p:spPr>
      </p:pic>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Introduction</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3046988"/>
          </a:xfrm>
          <a:prstGeom prst="rect">
            <a:avLst/>
          </a:prstGeom>
          <a:noFill/>
        </p:spPr>
        <p:txBody>
          <a:bodyPr wrap="square" rtlCol="0">
            <a:spAutoFit/>
          </a:bodyPr>
          <a:lstStyle/>
          <a:p>
            <a:pPr algn="just"/>
            <a:r>
              <a:rPr lang="en-US" sz="2400" dirty="0">
                <a:solidFill>
                  <a:srgbClr val="0A1F61"/>
                </a:solidFill>
                <a:latin typeface="Tajawal ExtraBold" panose="00000800000000000000" pitchFamily="2" charset="-78"/>
                <a:cs typeface="Tajawal ExtraBold" panose="00000800000000000000" pitchFamily="2" charset="-78"/>
              </a:rPr>
              <a:t>Dropbox, for example, has what is referred to as a freemium business model. It offers its customers a free account with a set amount of storage space; the firm earns money by selling premium accounts with more capacity. Dropbox could charge all of its users a monthly fee based on the amount of storage that they use, but that is not its business model. Its business model is based on the belief that by introducing users to its service through a free account, it will ultimately sign up more paid users.</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9923145" y="6311380"/>
            <a:ext cx="1879649" cy="309233"/>
          </a:xfrm>
          <a:prstGeom prst="rect">
            <a:avLst/>
          </a:prstGeom>
        </p:spPr>
      </p:pic>
      <p:sp>
        <p:nvSpPr>
          <p:cNvPr id="7" name="TextBox 6">
            <a:extLst>
              <a:ext uri="{FF2B5EF4-FFF2-40B4-BE49-F238E27FC236}">
                <a16:creationId xmlns:a16="http://schemas.microsoft.com/office/drawing/2014/main" id="{454F7EE0-261B-1343-30AB-48C6F7700893}"/>
              </a:ext>
            </a:extLst>
          </p:cNvPr>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ajawal Medium" panose="00000600000000000000" pitchFamily="2" charset="-78"/>
                <a:cs typeface="Tajawal Medium" panose="00000600000000000000" pitchFamily="2" charset="-78"/>
              </a:rPr>
              <a:t>Chapter</a:t>
            </a:r>
          </a:p>
        </p:txBody>
      </p:sp>
      <p:sp>
        <p:nvSpPr>
          <p:cNvPr id="9" name="TextBox 8">
            <a:extLst>
              <a:ext uri="{FF2B5EF4-FFF2-40B4-BE49-F238E27FC236}">
                <a16:creationId xmlns:a16="http://schemas.microsoft.com/office/drawing/2014/main" id="{B100F571-7B45-C146-2D88-CEECE8EABA6C}"/>
              </a:ext>
            </a:extLst>
          </p:cNvPr>
          <p:cNvSpPr txBox="1"/>
          <p:nvPr/>
        </p:nvSpPr>
        <p:spPr>
          <a:xfrm>
            <a:off x="3510528" y="1534929"/>
            <a:ext cx="942618" cy="830997"/>
          </a:xfrm>
          <a:prstGeom prst="rect">
            <a:avLst/>
          </a:prstGeom>
          <a:noFill/>
        </p:spPr>
        <p:txBody>
          <a:bodyPr wrap="square" rtlCol="0">
            <a:spAutoFit/>
          </a:bodyPr>
          <a:lstStyle/>
          <a:p>
            <a:pPr algn="ctr"/>
            <a:r>
              <a:rPr lang="en-US" sz="4800" b="1" dirty="0">
                <a:solidFill>
                  <a:srgbClr val="00AEEF"/>
                </a:solidFill>
                <a:latin typeface="Tajawal Medium" panose="00000600000000000000" pitchFamily="2" charset="-78"/>
                <a:cs typeface="Tajawal Medium" panose="00000600000000000000" pitchFamily="2" charset="-78"/>
              </a:rPr>
              <a:t>04</a:t>
            </a:r>
            <a:endParaRPr lang="en-US" sz="1400" b="1" dirty="0">
              <a:solidFill>
                <a:srgbClr val="00AEEF"/>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4EED9E46-C0E5-12E6-2E0C-CFD666B7F714}"/>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9708396" y="-760081"/>
            <a:ext cx="2544327" cy="2544327"/>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rgbClr val="2D395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Introduction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2D3956"/>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019690"/>
            <a:ext cx="8417320" cy="1569660"/>
          </a:xfrm>
          <a:prstGeom prst="rect">
            <a:avLst/>
          </a:prstGeom>
          <a:noFill/>
        </p:spPr>
        <p:txBody>
          <a:bodyPr wrap="square" rtlCol="0">
            <a:spAutoFit/>
          </a:bodyPr>
          <a:lstStyle/>
          <a:p>
            <a:pPr algn="just"/>
            <a:r>
              <a:rPr lang="en-US" sz="2400" dirty="0">
                <a:solidFill>
                  <a:srgbClr val="2D3956"/>
                </a:solidFill>
                <a:latin typeface="Tajawal ExtraBold" panose="00000800000000000000" pitchFamily="2" charset="-78"/>
                <a:cs typeface="Tajawal ExtraBold" panose="00000800000000000000" pitchFamily="2" charset="-78"/>
              </a:rPr>
              <a:t>The proper time to determine a company’s business model is following the initial validation of the business idea and prior to fleshing out the details of how the firm will operate to provide its product or service to customers.</a:t>
            </a: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9923145" y="6311380"/>
            <a:ext cx="1879649" cy="309233"/>
          </a:xfrm>
          <a:prstGeom prst="rect">
            <a:avLst/>
          </a:prstGeom>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91071" y="3694649"/>
            <a:ext cx="8775700" cy="1981200"/>
          </a:xfrm>
          <a:prstGeom prst="rect">
            <a:avLst/>
          </a:prstGeom>
        </p:spPr>
      </p:pic>
      <p:pic>
        <p:nvPicPr>
          <p:cNvPr id="7" name="Picture 6">
            <a:extLst>
              <a:ext uri="{FF2B5EF4-FFF2-40B4-BE49-F238E27FC236}">
                <a16:creationId xmlns:a16="http://schemas.microsoft.com/office/drawing/2014/main" id="{29E2FBE6-01FB-F219-4006-DCDE1A4978B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708396" y="-760081"/>
            <a:ext cx="2544327" cy="2544327"/>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rgbClr val="2D395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Introduction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2D3956"/>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1970262"/>
            <a:ext cx="8417320" cy="3785652"/>
          </a:xfrm>
          <a:prstGeom prst="rect">
            <a:avLst/>
          </a:prstGeom>
          <a:noFill/>
        </p:spPr>
        <p:txBody>
          <a:bodyPr wrap="square" rtlCol="0">
            <a:spAutoFit/>
          </a:bodyPr>
          <a:lstStyle/>
          <a:p>
            <a:pPr marL="342900" indent="-342900" algn="just">
              <a:buFont typeface="Arial" charset="0"/>
              <a:buChar char="•"/>
            </a:pPr>
            <a:r>
              <a:rPr lang="en-US" sz="2400" dirty="0">
                <a:solidFill>
                  <a:srgbClr val="2D3956"/>
                </a:solidFill>
                <a:latin typeface="Tajawal ExtraBold" panose="00000800000000000000" pitchFamily="2" charset="-78"/>
                <a:cs typeface="Tajawal ExtraBold" panose="00000800000000000000" pitchFamily="2" charset="-78"/>
              </a:rPr>
              <a:t>In this chapter we first discuss business models and their importance. We then introduce and discuss a template for developing a business model. The template, called the </a:t>
            </a:r>
            <a:r>
              <a:rPr lang="en-US" sz="2400" dirty="0" err="1">
                <a:solidFill>
                  <a:srgbClr val="2D3956"/>
                </a:solidFill>
                <a:latin typeface="Tajawal ExtraBold" panose="00000800000000000000" pitchFamily="2" charset="-78"/>
                <a:cs typeface="Tajawal ExtraBold" panose="00000800000000000000" pitchFamily="2" charset="-78"/>
              </a:rPr>
              <a:t>Barringer</a:t>
            </a:r>
            <a:r>
              <a:rPr lang="en-US" sz="2400" dirty="0">
                <a:solidFill>
                  <a:srgbClr val="2D3956"/>
                </a:solidFill>
                <a:latin typeface="Tajawal ExtraBold" panose="00000800000000000000" pitchFamily="2" charset="-78"/>
                <a:cs typeface="Tajawal ExtraBold" panose="00000800000000000000" pitchFamily="2" charset="-78"/>
              </a:rPr>
              <a:t>/Ireland Business Model Template, consists of 4 categories and 12 items that make up a firm’s business model. </a:t>
            </a:r>
          </a:p>
          <a:p>
            <a:pPr marL="342900" indent="-342900" algn="just">
              <a:buFont typeface="Arial" charset="0"/>
              <a:buChar char="•"/>
            </a:pPr>
            <a:r>
              <a:rPr lang="en-US" sz="2400" dirty="0">
                <a:solidFill>
                  <a:srgbClr val="2D3956"/>
                </a:solidFill>
                <a:latin typeface="Tajawal ExtraBold" panose="00000800000000000000" pitchFamily="2" charset="-78"/>
                <a:cs typeface="Tajawal ExtraBold" panose="00000800000000000000" pitchFamily="2" charset="-78"/>
              </a:rPr>
              <a:t>A critical factor is that a firm’s business model should not be completed in isolation. The founders of a firm should “get out of the building” and talk to potential customers as a firm’s business model takes shape. This is a facet of developing an effective business model .</a:t>
            </a: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D9042057-FA65-2A24-CE62-3C14C996116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708396" y="-760081"/>
            <a:ext cx="2544327" cy="2544327"/>
          </a:xfrm>
          <a:prstGeom prst="rect">
            <a:avLst/>
          </a:prstGeom>
        </p:spPr>
      </p:pic>
    </p:spTree>
    <p:extLst>
      <p:ext uri="{BB962C8B-B14F-4D97-AF65-F5344CB8AC3E}">
        <p14:creationId xmlns:p14="http://schemas.microsoft.com/office/powerpoint/2010/main" val="15503642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rgbClr val="2D395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6601808" cy="523220"/>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Business Models and Their Importance </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2D3956"/>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130903"/>
            <a:ext cx="8417320" cy="2677656"/>
          </a:xfrm>
          <a:prstGeom prst="rect">
            <a:avLst/>
          </a:prstGeom>
          <a:noFill/>
        </p:spPr>
        <p:txBody>
          <a:bodyPr wrap="square" rtlCol="0">
            <a:spAutoFit/>
          </a:bodyPr>
          <a:lstStyle/>
          <a:p>
            <a:pPr marL="342900" indent="-342900" algn="just">
              <a:buFont typeface="Arial" charset="0"/>
              <a:buChar char="•"/>
            </a:pPr>
            <a:r>
              <a:rPr lang="en-US" sz="2400" dirty="0">
                <a:solidFill>
                  <a:srgbClr val="2D3956"/>
                </a:solidFill>
                <a:latin typeface="Tajawal ExtraBold" panose="00000800000000000000" pitchFamily="2" charset="-78"/>
                <a:cs typeface="Tajawal ExtraBold" panose="00000800000000000000" pitchFamily="2" charset="-78"/>
              </a:rPr>
              <a:t>A firm’s business model is its plan or recipe for how it creates, delivers, and captures value for its stakeholders.</a:t>
            </a:r>
          </a:p>
          <a:p>
            <a:pPr marL="342900" indent="-342900" algn="just">
              <a:buFont typeface="Arial" charset="0"/>
              <a:buChar char="•"/>
            </a:pPr>
            <a:r>
              <a:rPr lang="en-US" sz="2400" dirty="0">
                <a:solidFill>
                  <a:srgbClr val="2D3956"/>
                </a:solidFill>
                <a:latin typeface="Tajawal ExtraBold" panose="00000800000000000000" pitchFamily="2" charset="-78"/>
                <a:cs typeface="Tajawal ExtraBold" panose="00000800000000000000" pitchFamily="2" charset="-78"/>
              </a:rPr>
              <a:t>A firm’s business model represents the core aspects of its business. It also describes how the core aspects fit together and support one another.</a:t>
            </a:r>
          </a:p>
          <a:p>
            <a:pPr marL="342900" indent="-342900" algn="just">
              <a:buFont typeface="Arial" charset="0"/>
              <a:buChar char="•"/>
            </a:pPr>
            <a:r>
              <a:rPr lang="en-US" sz="2400" dirty="0">
                <a:solidFill>
                  <a:srgbClr val="2D3956"/>
                </a:solidFill>
                <a:latin typeface="Tajawal ExtraBold" panose="00000800000000000000" pitchFamily="2" charset="-78"/>
                <a:cs typeface="Tajawal ExtraBold" panose="00000800000000000000" pitchFamily="2" charset="-78"/>
              </a:rPr>
              <a:t>Three important elements of a firm’s business model are its target market, its basis for differentiation, and its key assets.</a:t>
            </a: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4CAFAD2D-A4DA-B4DE-2B78-2DEDC7578D3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708396" y="-760081"/>
            <a:ext cx="2544327" cy="2544327"/>
          </a:xfrm>
          <a:prstGeom prst="rect">
            <a:avLst/>
          </a:prstGeom>
        </p:spPr>
      </p:pic>
    </p:spTree>
    <p:extLst>
      <p:ext uri="{BB962C8B-B14F-4D97-AF65-F5344CB8AC3E}">
        <p14:creationId xmlns:p14="http://schemas.microsoft.com/office/powerpoint/2010/main" val="8059042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rgbClr val="2D395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688305"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General Categories of Business Models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2D3956"/>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019690"/>
            <a:ext cx="8417320" cy="1200329"/>
          </a:xfrm>
          <a:prstGeom prst="rect">
            <a:avLst/>
          </a:prstGeom>
          <a:noFill/>
        </p:spPr>
        <p:txBody>
          <a:bodyPr wrap="square" rtlCol="0">
            <a:spAutoFit/>
          </a:bodyPr>
          <a:lstStyle/>
          <a:p>
            <a:pPr algn="just"/>
            <a:r>
              <a:rPr lang="en-US" sz="2400" dirty="0">
                <a:solidFill>
                  <a:srgbClr val="2D3956"/>
                </a:solidFill>
                <a:latin typeface="Tajawal ExtraBold" panose="00000800000000000000" pitchFamily="2" charset="-78"/>
                <a:cs typeface="Tajawal ExtraBold" panose="00000800000000000000" pitchFamily="2" charset="-78"/>
              </a:rPr>
              <a:t>There are two general categories of business models:</a:t>
            </a:r>
          </a:p>
          <a:p>
            <a:pPr marL="457200" indent="-457200" algn="just">
              <a:buFont typeface="+mj-lt"/>
              <a:buAutoNum type="arabicPeriod"/>
            </a:pPr>
            <a:r>
              <a:rPr lang="en-US" sz="2400" dirty="0">
                <a:solidFill>
                  <a:srgbClr val="2D3956"/>
                </a:solidFill>
                <a:latin typeface="Tajawal ExtraBold" panose="00000800000000000000" pitchFamily="2" charset="-78"/>
                <a:cs typeface="Tajawal ExtraBold" panose="00000800000000000000" pitchFamily="2" charset="-78"/>
              </a:rPr>
              <a:t>Standard Business Models</a:t>
            </a:r>
          </a:p>
          <a:p>
            <a:pPr marL="457200" indent="-457200" algn="just">
              <a:buFont typeface="+mj-lt"/>
              <a:buAutoNum type="arabicPeriod"/>
            </a:pPr>
            <a:r>
              <a:rPr lang="en-US" sz="2400" dirty="0">
                <a:solidFill>
                  <a:srgbClr val="2D3956"/>
                </a:solidFill>
                <a:latin typeface="Tajawal ExtraBold" panose="00000800000000000000" pitchFamily="2" charset="-78"/>
                <a:cs typeface="Tajawal ExtraBold" panose="00000800000000000000" pitchFamily="2" charset="-78"/>
              </a:rPr>
              <a:t>Disruptive business models.</a:t>
            </a: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9923145" y="6311380"/>
            <a:ext cx="1879649" cy="309233"/>
          </a:xfrm>
          <a:prstGeom prst="rect">
            <a:avLst/>
          </a:prstGeom>
        </p:spPr>
      </p:pic>
      <p:pic>
        <p:nvPicPr>
          <p:cNvPr id="7" name="Picture 6"/>
          <p:cNvPicPr>
            <a:picLocks noChangeAspect="1"/>
          </p:cNvPicPr>
          <p:nvPr/>
        </p:nvPicPr>
        <p:blipFill rotWithShape="1">
          <a:blip r:embed="rId3">
            <a:extLst>
              <a:ext uri="{28A0092B-C50C-407E-A947-70E740481C1C}">
                <a14:useLocalDpi xmlns:a14="http://schemas.microsoft.com/office/drawing/2010/main" val="0"/>
              </a:ext>
            </a:extLst>
          </a:blip>
          <a:srcRect l="27107" t="-1" r="26730" b="-175"/>
          <a:stretch/>
        </p:blipFill>
        <p:spPr>
          <a:xfrm>
            <a:off x="6298787" y="2832281"/>
            <a:ext cx="3957323" cy="2862498"/>
          </a:xfrm>
          <a:prstGeom prst="rect">
            <a:avLst/>
          </a:prstGeom>
        </p:spPr>
      </p:pic>
      <p:pic>
        <p:nvPicPr>
          <p:cNvPr id="4" name="Picture 3">
            <a:extLst>
              <a:ext uri="{FF2B5EF4-FFF2-40B4-BE49-F238E27FC236}">
                <a16:creationId xmlns:a16="http://schemas.microsoft.com/office/drawing/2014/main" id="{AD83F967-1238-4C4C-1A77-C397D19595C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708396" y="-760081"/>
            <a:ext cx="2544327" cy="2544327"/>
          </a:xfrm>
          <a:prstGeom prst="rect">
            <a:avLst/>
          </a:prstGeom>
        </p:spPr>
      </p:pic>
    </p:spTree>
    <p:extLst>
      <p:ext uri="{BB962C8B-B14F-4D97-AF65-F5344CB8AC3E}">
        <p14:creationId xmlns:p14="http://schemas.microsoft.com/office/powerpoint/2010/main" val="6526790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rgbClr val="2D395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688305"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General Categories of Business Models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2D3956"/>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019690"/>
            <a:ext cx="8417320" cy="3046988"/>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Standard Business Models:</a:t>
            </a:r>
          </a:p>
          <a:p>
            <a:pPr marL="342900" indent="-342900" algn="just">
              <a:buFont typeface="Arial" charset="0"/>
              <a:buChar char="•"/>
            </a:pPr>
            <a:r>
              <a:rPr lang="en-US" sz="2400" dirty="0">
                <a:solidFill>
                  <a:srgbClr val="2D3956"/>
                </a:solidFill>
                <a:latin typeface="Tajawal ExtraBold" panose="00000800000000000000" pitchFamily="2" charset="-78"/>
                <a:cs typeface="Tajawal ExtraBold" panose="00000800000000000000" pitchFamily="2" charset="-78"/>
              </a:rPr>
              <a:t>This type of model is used commonly by existing firms as well as by those launching an entrepreneurial venture.</a:t>
            </a:r>
          </a:p>
          <a:p>
            <a:pPr marL="342900" indent="-342900" algn="just">
              <a:buFont typeface="Arial" charset="0"/>
              <a:buChar char="•"/>
            </a:pPr>
            <a:r>
              <a:rPr lang="en-US" sz="2400" dirty="0">
                <a:solidFill>
                  <a:srgbClr val="2D3956"/>
                </a:solidFill>
                <a:latin typeface="Tajawal ExtraBold" panose="00000800000000000000" pitchFamily="2" charset="-78"/>
                <a:cs typeface="Tajawal ExtraBold" panose="00000800000000000000" pitchFamily="2" charset="-78"/>
              </a:rPr>
              <a:t>Standard business models depict existing plans or recipes firms can use to determine how they will create, deliver, and capture value for their stakeholders.</a:t>
            </a:r>
          </a:p>
          <a:p>
            <a:pPr marL="342900" indent="-342900" algn="just">
              <a:buFont typeface="Arial" charset="0"/>
              <a:buChar char="•"/>
            </a:pPr>
            <a:r>
              <a:rPr lang="en-US" sz="2400" dirty="0">
                <a:solidFill>
                  <a:srgbClr val="2D3956"/>
                </a:solidFill>
                <a:latin typeface="Tajawal ExtraBold" panose="00000800000000000000" pitchFamily="2" charset="-78"/>
                <a:cs typeface="Tajawal ExtraBold" panose="00000800000000000000" pitchFamily="2" charset="-78"/>
              </a:rPr>
              <a:t>Most of the standard business models, with the exception of the freemium model, have been in place for some time. </a:t>
            </a: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238DF823-FE33-AB20-ECC5-E8FFD0E2DFD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708396" y="-760081"/>
            <a:ext cx="2544327" cy="2544327"/>
          </a:xfrm>
          <a:prstGeom prst="rect">
            <a:avLst/>
          </a:prstGeom>
        </p:spPr>
      </p:pic>
    </p:spTree>
    <p:extLst>
      <p:ext uri="{BB962C8B-B14F-4D97-AF65-F5344CB8AC3E}">
        <p14:creationId xmlns:p14="http://schemas.microsoft.com/office/powerpoint/2010/main" val="14048511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rgbClr val="2D395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688305"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General Categories of Business Models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2D3956"/>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019690"/>
            <a:ext cx="8417320" cy="3785652"/>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Standard Business Models:</a:t>
            </a:r>
          </a:p>
          <a:p>
            <a:pPr marL="342900" indent="-342900" algn="just">
              <a:buFont typeface="Arial" charset="0"/>
              <a:buChar char="•"/>
            </a:pPr>
            <a:r>
              <a:rPr lang="en-US" sz="2400" dirty="0">
                <a:solidFill>
                  <a:srgbClr val="2D3956"/>
                </a:solidFill>
                <a:latin typeface="Tajawal ExtraBold" panose="00000800000000000000" pitchFamily="2" charset="-78"/>
                <a:cs typeface="Tajawal ExtraBold" panose="00000800000000000000" pitchFamily="2" charset="-78"/>
              </a:rPr>
              <a:t>Many of the business models utilized by online firms were originally developed by offline firms, and simply transferred to the Internet. </a:t>
            </a:r>
          </a:p>
          <a:p>
            <a:pPr marL="800100" lvl="1" indent="-342900" algn="just">
              <a:buFont typeface="Arial" charset="0"/>
              <a:buChar char="•"/>
            </a:pPr>
            <a:r>
              <a:rPr lang="en-US" sz="2400" dirty="0">
                <a:solidFill>
                  <a:srgbClr val="2D3956"/>
                </a:solidFill>
                <a:latin typeface="Tajawal ExtraBold" panose="00000800000000000000" pitchFamily="2" charset="-78"/>
                <a:cs typeface="Tajawal ExtraBold" panose="00000800000000000000" pitchFamily="2" charset="-78"/>
              </a:rPr>
              <a:t>For example, Amazon did not invent a new business model. It took the mail order business model, pioneered years ago by Sears’ Roebuck and Company, and moved it online.</a:t>
            </a:r>
          </a:p>
          <a:p>
            <a:pPr marL="800100" lvl="1" indent="-342900" algn="just">
              <a:buFont typeface="Arial" charset="0"/>
              <a:buChar char="•"/>
            </a:pPr>
            <a:r>
              <a:rPr lang="en-US" sz="2400" dirty="0">
                <a:solidFill>
                  <a:srgbClr val="2D3956"/>
                </a:solidFill>
                <a:latin typeface="Tajawal ExtraBold" panose="00000800000000000000" pitchFamily="2" charset="-78"/>
                <a:cs typeface="Tajawal ExtraBold" panose="00000800000000000000" pitchFamily="2" charset="-78"/>
              </a:rPr>
              <a:t>Similarly, eBay did not invent the auction business model—that has been in existence for centuries. It only moved the auction format online.</a:t>
            </a: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B84E5B95-1130-590E-8BC0-FF11630C8A6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708396" y="-760081"/>
            <a:ext cx="2544327" cy="2544327"/>
          </a:xfrm>
          <a:prstGeom prst="rect">
            <a:avLst/>
          </a:prstGeom>
        </p:spPr>
      </p:pic>
    </p:spTree>
    <p:extLst>
      <p:ext uri="{BB962C8B-B14F-4D97-AF65-F5344CB8AC3E}">
        <p14:creationId xmlns:p14="http://schemas.microsoft.com/office/powerpoint/2010/main" val="16642528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rgbClr val="2D395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688305"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General Categories of Business Models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2D3956"/>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019690"/>
            <a:ext cx="8417320" cy="3046988"/>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Standard Business Models:</a:t>
            </a:r>
          </a:p>
          <a:p>
            <a:pPr marL="457200" indent="-457200" algn="just">
              <a:buFont typeface="+mj-lt"/>
              <a:buAutoNum type="arabicPeriod"/>
            </a:pPr>
            <a:r>
              <a:rPr lang="en-US" sz="2400" dirty="0">
                <a:solidFill>
                  <a:srgbClr val="2D3956"/>
                </a:solidFill>
                <a:latin typeface="Tajawal ExtraBold" panose="00000800000000000000" pitchFamily="2" charset="-78"/>
                <a:cs typeface="Tajawal ExtraBold" panose="00000800000000000000" pitchFamily="2" charset="-78"/>
              </a:rPr>
              <a:t>Advertising Business Model: Business model based on providing advertisers access to highly targeted customer niches. Example: Facebook, Google, Pinterest.</a:t>
            </a:r>
          </a:p>
          <a:p>
            <a:pPr marL="457200" indent="-457200" algn="just">
              <a:buFont typeface="+mj-lt"/>
              <a:buAutoNum type="arabicPeriod"/>
            </a:pPr>
            <a:r>
              <a:rPr lang="en-US" sz="2400" dirty="0">
                <a:solidFill>
                  <a:srgbClr val="2D3956"/>
                </a:solidFill>
                <a:latin typeface="Tajawal ExtraBold" panose="00000800000000000000" pitchFamily="2" charset="-78"/>
                <a:cs typeface="Tajawal ExtraBold" panose="00000800000000000000" pitchFamily="2" charset="-78"/>
              </a:rPr>
              <a:t>Auction Business Model: Currently synonymous with eBay, the auction business model has been around since 500 BC. The idea is to provide a platform for individuals and businesses to sell items in an auction format.</a:t>
            </a: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91F01FA6-1403-91FA-D87F-B5DDC57A9A5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708396" y="-760081"/>
            <a:ext cx="2544327" cy="2544327"/>
          </a:xfrm>
          <a:prstGeom prst="rect">
            <a:avLst/>
          </a:prstGeom>
        </p:spPr>
      </p:pic>
    </p:spTree>
    <p:extLst>
      <p:ext uri="{BB962C8B-B14F-4D97-AF65-F5344CB8AC3E}">
        <p14:creationId xmlns:p14="http://schemas.microsoft.com/office/powerpoint/2010/main" val="20469758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rgbClr val="2D395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688305"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General Categories of Business Models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2D3956"/>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019690"/>
            <a:ext cx="8417320" cy="3046988"/>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Standard Business Models:</a:t>
            </a:r>
          </a:p>
          <a:p>
            <a:pPr marL="457200" indent="-457200" algn="just">
              <a:buFont typeface="+mj-lt"/>
              <a:buAutoNum type="arabicPeriod" startAt="3"/>
            </a:pPr>
            <a:r>
              <a:rPr lang="en-US" sz="2400" dirty="0">
                <a:solidFill>
                  <a:srgbClr val="2D3956"/>
                </a:solidFill>
                <a:latin typeface="Tajawal ExtraBold" panose="00000800000000000000" pitchFamily="2" charset="-78"/>
                <a:cs typeface="Tajawal ExtraBold" panose="00000800000000000000" pitchFamily="2" charset="-78"/>
              </a:rPr>
              <a:t>Bricks and Clicks Business Model: A business model in which a company integrates both offline (bricks) and online (clicks) presences. Example: Adidas.</a:t>
            </a:r>
          </a:p>
          <a:p>
            <a:pPr marL="457200" indent="-457200" algn="just">
              <a:buFont typeface="+mj-lt"/>
              <a:buAutoNum type="arabicPeriod" startAt="3"/>
            </a:pPr>
            <a:r>
              <a:rPr lang="en-US" sz="2400" dirty="0">
                <a:solidFill>
                  <a:srgbClr val="2D3956"/>
                </a:solidFill>
                <a:latin typeface="Tajawal ExtraBold" panose="00000800000000000000" pitchFamily="2" charset="-78"/>
                <a:cs typeface="Tajawal ExtraBold" panose="00000800000000000000" pitchFamily="2" charset="-78"/>
              </a:rPr>
              <a:t>Freemium Business Model: A business model in which a firm provides a basic version of its service for free, and makes money by selling a premium version of the service. Example: Dropbox, </a:t>
            </a:r>
            <a:r>
              <a:rPr lang="en-US" sz="2400" dirty="0" err="1">
                <a:solidFill>
                  <a:srgbClr val="2D3956"/>
                </a:solidFill>
                <a:latin typeface="Tajawal ExtraBold" panose="00000800000000000000" pitchFamily="2" charset="-78"/>
                <a:cs typeface="Tajawal ExtraBold" panose="00000800000000000000" pitchFamily="2" charset="-78"/>
              </a:rPr>
              <a:t>Anghami</a:t>
            </a:r>
            <a:r>
              <a:rPr lang="en-US" sz="2400" dirty="0">
                <a:solidFill>
                  <a:srgbClr val="2D3956"/>
                </a:solidFill>
                <a:latin typeface="Tajawal ExtraBold" panose="00000800000000000000" pitchFamily="2" charset="-78"/>
                <a:cs typeface="Tajawal ExtraBold" panose="00000800000000000000" pitchFamily="2" charset="-78"/>
              </a:rPr>
              <a:t>.</a:t>
            </a: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B8D145B7-8F98-7A37-181C-2FE3083F0C3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708396" y="-760081"/>
            <a:ext cx="2544327" cy="2544327"/>
          </a:xfrm>
          <a:prstGeom prst="rect">
            <a:avLst/>
          </a:prstGeom>
        </p:spPr>
      </p:pic>
    </p:spTree>
    <p:extLst>
      <p:ext uri="{BB962C8B-B14F-4D97-AF65-F5344CB8AC3E}">
        <p14:creationId xmlns:p14="http://schemas.microsoft.com/office/powerpoint/2010/main" val="16741932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rgbClr val="2D395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688305"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General Categories of Business Models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2D3956"/>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019690"/>
            <a:ext cx="8417320" cy="3416320"/>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Standard Business Models:</a:t>
            </a:r>
          </a:p>
          <a:p>
            <a:pPr marL="457200" indent="-457200" algn="just">
              <a:buFont typeface="+mj-lt"/>
              <a:buAutoNum type="arabicPeriod" startAt="5"/>
            </a:pPr>
            <a:r>
              <a:rPr lang="en-US" sz="2400" dirty="0">
                <a:solidFill>
                  <a:srgbClr val="2D3956"/>
                </a:solidFill>
                <a:latin typeface="Tajawal ExtraBold" panose="00000800000000000000" pitchFamily="2" charset="-78"/>
                <a:cs typeface="Tajawal ExtraBold" panose="00000800000000000000" pitchFamily="2" charset="-78"/>
              </a:rPr>
              <a:t>Peer-to-Peer Business Model: A model in which a business acts as a matchmaker between individuals with a service to offer and others who want the service. Example: Uber.</a:t>
            </a:r>
          </a:p>
          <a:p>
            <a:pPr marL="457200" indent="-457200" algn="just">
              <a:buFont typeface="+mj-lt"/>
              <a:buAutoNum type="arabicPeriod" startAt="5"/>
            </a:pPr>
            <a:r>
              <a:rPr lang="en-US" sz="2400" dirty="0">
                <a:solidFill>
                  <a:srgbClr val="2D3956"/>
                </a:solidFill>
                <a:latin typeface="Tajawal ExtraBold" panose="00000800000000000000" pitchFamily="2" charset="-78"/>
                <a:cs typeface="Tajawal ExtraBold" panose="00000800000000000000" pitchFamily="2" charset="-78"/>
              </a:rPr>
              <a:t>Razor and Blades Business Model: This model involves the sales of dependent goods for different prices—one good (a razor) is sold at a discount, with the dependent good (blades) sold at a considerably higher margin. Example: Printers and Ink Cartridges.</a:t>
            </a: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8B63B1A1-B71E-362A-F9C6-278BDE1A691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708396" y="-760081"/>
            <a:ext cx="2544327" cy="2544327"/>
          </a:xfrm>
          <a:prstGeom prst="rect">
            <a:avLst/>
          </a:prstGeom>
        </p:spPr>
      </p:pic>
    </p:spTree>
    <p:extLst>
      <p:ext uri="{BB962C8B-B14F-4D97-AF65-F5344CB8AC3E}">
        <p14:creationId xmlns:p14="http://schemas.microsoft.com/office/powerpoint/2010/main" val="7719773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rgbClr val="2D395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688305"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General Categories of Business Models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2D3956"/>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019690"/>
            <a:ext cx="8417320" cy="3046988"/>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Standard Business Models:</a:t>
            </a:r>
          </a:p>
          <a:p>
            <a:pPr marL="457200" indent="-457200" algn="just">
              <a:buFont typeface="+mj-lt"/>
              <a:buAutoNum type="arabicPeriod" startAt="7"/>
            </a:pPr>
            <a:r>
              <a:rPr lang="en-US" sz="2400" dirty="0">
                <a:solidFill>
                  <a:srgbClr val="2D3956"/>
                </a:solidFill>
                <a:latin typeface="Tajawal ExtraBold" panose="00000800000000000000" pitchFamily="2" charset="-78"/>
                <a:cs typeface="Tajawal ExtraBold" panose="00000800000000000000" pitchFamily="2" charset="-78"/>
              </a:rPr>
              <a:t>Subscription Business Model: A business model in which the customer pays a monthly, quarterly, or yearly subscription fee to have access to a product or service. Example: Netflix.</a:t>
            </a:r>
          </a:p>
          <a:p>
            <a:pPr marL="457200" indent="-457200" algn="just">
              <a:buFont typeface="+mj-lt"/>
              <a:buAutoNum type="arabicPeriod" startAt="7"/>
            </a:pPr>
            <a:r>
              <a:rPr lang="en-US" sz="2400" dirty="0">
                <a:solidFill>
                  <a:srgbClr val="2D3956"/>
                </a:solidFill>
                <a:latin typeface="Tajawal ExtraBold" panose="00000800000000000000" pitchFamily="2" charset="-78"/>
                <a:cs typeface="Tajawal ExtraBold" panose="00000800000000000000" pitchFamily="2" charset="-78"/>
              </a:rPr>
              <a:t>Traditional Retailer Business Model: A business model calling for a firm to sell its products or services, made by others, directly to consumers at a markup from the original price. Can be sold online or offline. Example: Amazon.</a:t>
            </a: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440623EE-7873-E75C-A14B-8F5EC40EC00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708396" y="-760081"/>
            <a:ext cx="2544327" cy="2544327"/>
          </a:xfrm>
          <a:prstGeom prst="rect">
            <a:avLst/>
          </a:prstGeom>
        </p:spPr>
      </p:pic>
    </p:spTree>
    <p:extLst>
      <p:ext uri="{BB962C8B-B14F-4D97-AF65-F5344CB8AC3E}">
        <p14:creationId xmlns:p14="http://schemas.microsoft.com/office/powerpoint/2010/main" val="13944083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rgbClr val="2D395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688305"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General Categories of Business Models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2D3956"/>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019690"/>
            <a:ext cx="8417320" cy="2308324"/>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Disruptive Business Models:</a:t>
            </a:r>
          </a:p>
          <a:p>
            <a:pPr marL="342900" indent="-342900" algn="just">
              <a:buFont typeface="Arial" charset="0"/>
              <a:buChar char="•"/>
            </a:pPr>
            <a:r>
              <a:rPr lang="en-US" sz="2400" dirty="0">
                <a:solidFill>
                  <a:srgbClr val="2D3956"/>
                </a:solidFill>
                <a:latin typeface="Tajawal ExtraBold" panose="00000800000000000000" pitchFamily="2" charset="-78"/>
                <a:cs typeface="Tajawal ExtraBold" panose="00000800000000000000" pitchFamily="2" charset="-78"/>
              </a:rPr>
              <a:t>Disruptive business models which are rare, are models that do not fit the profile of a standard business model, and are impactful enough that they disrupt or change the way business is conducted in an industry or an important niche within an industry.</a:t>
            </a: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90CD7812-9188-80C9-B11C-B656EA224E9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708396" y="-760081"/>
            <a:ext cx="2544327" cy="2544327"/>
          </a:xfrm>
          <a:prstGeom prst="rect">
            <a:avLst/>
          </a:prstGeom>
        </p:spPr>
      </p:pic>
    </p:spTree>
    <p:extLst>
      <p:ext uri="{BB962C8B-B14F-4D97-AF65-F5344CB8AC3E}">
        <p14:creationId xmlns:p14="http://schemas.microsoft.com/office/powerpoint/2010/main" val="17325259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rgbClr val="2D395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688305"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General Categories of Business Models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2D3956"/>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019690"/>
            <a:ext cx="8417320" cy="2677656"/>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Disruptive Business Models:</a:t>
            </a:r>
          </a:p>
          <a:p>
            <a:pPr marL="342900" indent="-342900" algn="just">
              <a:buFont typeface="Arial" charset="0"/>
              <a:buChar char="•"/>
            </a:pPr>
            <a:r>
              <a:rPr lang="en-US" sz="2400" dirty="0">
                <a:solidFill>
                  <a:srgbClr val="2D3956"/>
                </a:solidFill>
                <a:latin typeface="Tajawal ExtraBold" panose="00000800000000000000" pitchFamily="2" charset="-78"/>
                <a:cs typeface="Tajawal ExtraBold" panose="00000800000000000000" pitchFamily="2" charset="-78"/>
              </a:rPr>
              <a:t>There are two types of disruptive business models.</a:t>
            </a:r>
          </a:p>
          <a:p>
            <a:pPr marL="457200" indent="-457200" algn="just">
              <a:buFont typeface="+mj-lt"/>
              <a:buAutoNum type="arabicPeriod"/>
            </a:pPr>
            <a:r>
              <a:rPr lang="en-US" sz="2400" dirty="0">
                <a:solidFill>
                  <a:srgbClr val="2D3956"/>
                </a:solidFill>
                <a:latin typeface="Tajawal ExtraBold" panose="00000800000000000000" pitchFamily="2" charset="-78"/>
                <a:cs typeface="Tajawal ExtraBold" panose="00000800000000000000" pitchFamily="2" charset="-78"/>
              </a:rPr>
              <a:t>A new market disruption addresses a market that previously wasn’t served. An example is Google and its AdWords program. AdWords allows an advertiser to buy keywords on Google’s home page, which triggers text-based ads to the side of the search results when the keyword is used.</a:t>
            </a: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196B06A2-A241-141A-9703-74C409731F9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708396" y="-760081"/>
            <a:ext cx="2544327" cy="2544327"/>
          </a:xfrm>
          <a:prstGeom prst="rect">
            <a:avLst/>
          </a:prstGeom>
        </p:spPr>
      </p:pic>
    </p:spTree>
    <p:extLst>
      <p:ext uri="{BB962C8B-B14F-4D97-AF65-F5344CB8AC3E}">
        <p14:creationId xmlns:p14="http://schemas.microsoft.com/office/powerpoint/2010/main" val="15634986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rgbClr val="2D395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688305"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General Categories of Business Models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2D3956"/>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019690"/>
            <a:ext cx="8417320" cy="3785652"/>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Disruptive Business Models:</a:t>
            </a:r>
          </a:p>
          <a:p>
            <a:pPr marL="342900" indent="-342900" algn="just">
              <a:buFont typeface="Arial" charset="0"/>
              <a:buChar char="•"/>
            </a:pPr>
            <a:r>
              <a:rPr lang="en-US" sz="2400" dirty="0">
                <a:solidFill>
                  <a:srgbClr val="2D3956"/>
                </a:solidFill>
                <a:latin typeface="Tajawal ExtraBold" panose="00000800000000000000" pitchFamily="2" charset="-78"/>
                <a:cs typeface="Tajawal ExtraBold" panose="00000800000000000000" pitchFamily="2" charset="-78"/>
              </a:rPr>
              <a:t>There are two types of disruptive business models.</a:t>
            </a:r>
          </a:p>
          <a:p>
            <a:pPr marL="457200" indent="-457200" algn="just">
              <a:buFont typeface="+mj-lt"/>
              <a:buAutoNum type="arabicPeriod" startAt="2"/>
            </a:pPr>
            <a:r>
              <a:rPr lang="en-US" sz="2400" dirty="0">
                <a:solidFill>
                  <a:srgbClr val="2D3956"/>
                </a:solidFill>
                <a:latin typeface="Tajawal ExtraBold" panose="00000800000000000000" pitchFamily="2" charset="-78"/>
                <a:cs typeface="Tajawal ExtraBold" panose="00000800000000000000" pitchFamily="2" charset="-78"/>
              </a:rPr>
              <a:t>A low-end disruption is possible when the firms in an industry continue to improve products or services to the point where they exceed the needs or requirements of a significant portion of their customer base. As a consequence, these established companies might end up offering products or services that are more complex and expensive than what a segment of the market demands. Example: Ryanair.</a:t>
            </a: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EAB78A8F-97AD-FE48-9BFA-84CCDCFBA00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708396" y="-760081"/>
            <a:ext cx="2544327" cy="2544327"/>
          </a:xfrm>
          <a:prstGeom prst="rect">
            <a:avLst/>
          </a:prstGeom>
        </p:spPr>
      </p:pic>
    </p:spTree>
    <p:extLst>
      <p:ext uri="{BB962C8B-B14F-4D97-AF65-F5344CB8AC3E}">
        <p14:creationId xmlns:p14="http://schemas.microsoft.com/office/powerpoint/2010/main" val="11710788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rgbClr val="2D395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688305"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General Categories of Business Models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2D3956"/>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019690"/>
            <a:ext cx="8417320" cy="3416320"/>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Disruptive Business Models:</a:t>
            </a:r>
          </a:p>
          <a:p>
            <a:pPr marL="342900" indent="-342900" algn="just">
              <a:buFont typeface="Arial" charset="0"/>
              <a:buChar char="•"/>
            </a:pPr>
            <a:r>
              <a:rPr lang="en-US" sz="2400" dirty="0">
                <a:solidFill>
                  <a:srgbClr val="2D3956"/>
                </a:solidFill>
                <a:latin typeface="Tajawal ExtraBold" panose="00000800000000000000" pitchFamily="2" charset="-78"/>
                <a:cs typeface="Tajawal ExtraBold" panose="00000800000000000000" pitchFamily="2" charset="-78"/>
              </a:rPr>
              <a:t>Below are two example disruptive business models:</a:t>
            </a:r>
          </a:p>
          <a:p>
            <a:pPr marL="457200" indent="-457200" algn="just">
              <a:buFont typeface="+mj-lt"/>
              <a:buAutoNum type="arabicPeriod"/>
            </a:pPr>
            <a:r>
              <a:rPr lang="en-US" sz="2400" dirty="0">
                <a:solidFill>
                  <a:srgbClr val="2D3956"/>
                </a:solidFill>
                <a:latin typeface="Tajawal ExtraBold" panose="00000800000000000000" pitchFamily="2" charset="-78"/>
                <a:cs typeface="Tajawal ExtraBold" panose="00000800000000000000" pitchFamily="2" charset="-78"/>
              </a:rPr>
              <a:t>Dell: Direct-to-consumer computer sales model, which allowed consumers to customize their computers.</a:t>
            </a:r>
          </a:p>
          <a:p>
            <a:pPr marL="457200" indent="-457200" algn="just">
              <a:buFont typeface="+mj-lt"/>
              <a:buAutoNum type="arabicPeriod"/>
            </a:pPr>
            <a:r>
              <a:rPr lang="en-US" sz="2400" dirty="0" err="1">
                <a:solidFill>
                  <a:srgbClr val="2D3956"/>
                </a:solidFill>
                <a:latin typeface="Tajawal ExtraBold" panose="00000800000000000000" pitchFamily="2" charset="-78"/>
                <a:cs typeface="Tajawal ExtraBold" panose="00000800000000000000" pitchFamily="2" charset="-78"/>
              </a:rPr>
              <a:t>Salesforce.com</a:t>
            </a:r>
            <a:r>
              <a:rPr lang="en-US" sz="2400" dirty="0">
                <a:solidFill>
                  <a:srgbClr val="2D3956"/>
                </a:solidFill>
                <a:latin typeface="Tajawal ExtraBold" panose="00000800000000000000" pitchFamily="2" charset="-78"/>
                <a:cs typeface="Tajawal ExtraBold" panose="00000800000000000000" pitchFamily="2" charset="-78"/>
              </a:rPr>
              <a:t>: SaaS (Software as a Service) provider of customer relationships management (CRM) software. First company to offer CRM software as a SaaS product, making CRM affordable to small companies for the first time.</a:t>
            </a:r>
          </a:p>
          <a:p>
            <a:pPr marL="457200" indent="-457200" algn="just">
              <a:buFont typeface="+mj-lt"/>
              <a:buAutoNum type="arabicPeriod"/>
            </a:pPr>
            <a:endParaRPr lang="en-US" sz="2400" dirty="0">
              <a:solidFill>
                <a:srgbClr val="2D3956"/>
              </a:solidFill>
              <a:latin typeface="Tajawal ExtraBold" panose="00000800000000000000" pitchFamily="2" charset="-78"/>
              <a:cs typeface="Tajawal ExtraBold" panose="00000800000000000000" pitchFamily="2"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CD15F19D-2EF8-9BCC-E2E4-25FEB812E18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708396" y="-760081"/>
            <a:ext cx="2544327" cy="2544327"/>
          </a:xfrm>
          <a:prstGeom prst="rect">
            <a:avLst/>
          </a:prstGeom>
        </p:spPr>
      </p:pic>
    </p:spTree>
    <p:extLst>
      <p:ext uri="{BB962C8B-B14F-4D97-AF65-F5344CB8AC3E}">
        <p14:creationId xmlns:p14="http://schemas.microsoft.com/office/powerpoint/2010/main" val="18165147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rgbClr val="2D395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688305"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a:t>
            </a:r>
            <a:r>
              <a:rPr lang="en-US" sz="2800" b="1" dirty="0" err="1">
                <a:solidFill>
                  <a:schemeClr val="bg1"/>
                </a:solidFill>
                <a:latin typeface="Tajawal Medium" panose="00000600000000000000" pitchFamily="2" charset="-78"/>
                <a:cs typeface="Tajawal Medium" panose="00000600000000000000" pitchFamily="2" charset="-78"/>
              </a:rPr>
              <a:t>Barringer</a:t>
            </a:r>
            <a:r>
              <a:rPr lang="en-US" sz="2800" b="1" dirty="0">
                <a:solidFill>
                  <a:schemeClr val="bg1"/>
                </a:solidFill>
                <a:latin typeface="Tajawal Medium" panose="00000600000000000000" pitchFamily="2" charset="-78"/>
                <a:cs typeface="Tajawal Medium" panose="00000600000000000000" pitchFamily="2" charset="-78"/>
              </a:rPr>
              <a:t>/Ireland Business Model Template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2D3956"/>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019690"/>
            <a:ext cx="8417320" cy="3046988"/>
          </a:xfrm>
          <a:prstGeom prst="rect">
            <a:avLst/>
          </a:prstGeom>
          <a:noFill/>
        </p:spPr>
        <p:txBody>
          <a:bodyPr wrap="square" rtlCol="0">
            <a:spAutoFit/>
          </a:bodyPr>
          <a:lstStyle/>
          <a:p>
            <a:pPr marL="342900" indent="-342900" algn="just">
              <a:buFont typeface="Arial" charset="0"/>
              <a:buChar char="•"/>
            </a:pPr>
            <a:r>
              <a:rPr lang="en-US" sz="2400" dirty="0">
                <a:solidFill>
                  <a:srgbClr val="2D3956"/>
                </a:solidFill>
                <a:latin typeface="Tajawal ExtraBold" panose="00000800000000000000" pitchFamily="2" charset="-78"/>
                <a:cs typeface="Tajawal ExtraBold" panose="00000800000000000000" pitchFamily="2" charset="-78"/>
              </a:rPr>
              <a:t>Although not everyone agrees precisely on the components of a business model, many agree that a successful business model has a common set of attributes. These attributes are often laid out in a visual framework or template.</a:t>
            </a:r>
          </a:p>
          <a:p>
            <a:pPr marL="342900" indent="-342900" algn="just">
              <a:buFont typeface="Arial" charset="0"/>
              <a:buChar char="•"/>
            </a:pPr>
            <a:r>
              <a:rPr lang="en-US" sz="2400" dirty="0">
                <a:solidFill>
                  <a:srgbClr val="2D3956"/>
                </a:solidFill>
                <a:latin typeface="Tajawal ExtraBold" panose="00000800000000000000" pitchFamily="2" charset="-78"/>
                <a:cs typeface="Tajawal ExtraBold" panose="00000800000000000000" pitchFamily="2" charset="-78"/>
              </a:rPr>
              <a:t>One widely-used framework is the Business Model Canvas.</a:t>
            </a:r>
          </a:p>
          <a:p>
            <a:pPr marL="342900" indent="-342900" algn="just">
              <a:buFont typeface="Arial" charset="0"/>
              <a:buChar char="•"/>
            </a:pPr>
            <a:r>
              <a:rPr lang="en-US" sz="2400" dirty="0">
                <a:solidFill>
                  <a:srgbClr val="2D3956"/>
                </a:solidFill>
                <a:latin typeface="Tajawal ExtraBold" panose="00000800000000000000" pitchFamily="2" charset="-78"/>
                <a:cs typeface="Tajawal ExtraBold" panose="00000800000000000000" pitchFamily="2" charset="-78"/>
              </a:rPr>
              <a:t>The business model framework used here, the </a:t>
            </a:r>
            <a:r>
              <a:rPr lang="en-US" sz="2400" dirty="0" err="1">
                <a:solidFill>
                  <a:srgbClr val="2D3956"/>
                </a:solidFill>
                <a:latin typeface="Tajawal ExtraBold" panose="00000800000000000000" pitchFamily="2" charset="-78"/>
                <a:cs typeface="Tajawal ExtraBold" panose="00000800000000000000" pitchFamily="2" charset="-78"/>
              </a:rPr>
              <a:t>Barringer</a:t>
            </a:r>
            <a:r>
              <a:rPr lang="en-US" sz="2400" dirty="0">
                <a:solidFill>
                  <a:srgbClr val="2D3956"/>
                </a:solidFill>
                <a:latin typeface="Tajawal ExtraBold" panose="00000800000000000000" pitchFamily="2" charset="-78"/>
                <a:cs typeface="Tajawal ExtraBold" panose="00000800000000000000" pitchFamily="2" charset="-78"/>
              </a:rPr>
              <a:t>/Ireland Business Model Template, is shown next.</a:t>
            </a:r>
          </a:p>
          <a:p>
            <a:pPr marL="342900" indent="-342900" algn="just">
              <a:buFont typeface="Arial" charset="0"/>
              <a:buChar char="•"/>
            </a:pPr>
            <a:endParaRPr lang="en-US" sz="2400" dirty="0">
              <a:solidFill>
                <a:srgbClr val="2D3956"/>
              </a:solidFill>
              <a:latin typeface="Tajawal ExtraBold" panose="00000800000000000000" pitchFamily="2" charset="-78"/>
              <a:cs typeface="Tajawal ExtraBold" panose="00000800000000000000" pitchFamily="2"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1E9CBF25-64C0-3BAF-5731-19392A18C56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708396" y="-760081"/>
            <a:ext cx="2544327" cy="2544327"/>
          </a:xfrm>
          <a:prstGeom prst="rect">
            <a:avLst/>
          </a:prstGeom>
        </p:spPr>
      </p:pic>
    </p:spTree>
    <p:extLst>
      <p:ext uri="{BB962C8B-B14F-4D97-AF65-F5344CB8AC3E}">
        <p14:creationId xmlns:p14="http://schemas.microsoft.com/office/powerpoint/2010/main" val="7764622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rgbClr val="2D395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19432" y="170797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7000503"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a:t>
            </a:r>
            <a:r>
              <a:rPr lang="en-US" sz="2800" b="1" dirty="0" err="1">
                <a:solidFill>
                  <a:schemeClr val="bg1"/>
                </a:solidFill>
                <a:latin typeface="Tajawal Medium" panose="00000600000000000000" pitchFamily="2" charset="-78"/>
                <a:cs typeface="Tajawal Medium" panose="00000600000000000000" pitchFamily="2" charset="-78"/>
              </a:rPr>
              <a:t>Barringer</a:t>
            </a:r>
            <a:r>
              <a:rPr lang="en-US" sz="2800" b="1" dirty="0">
                <a:solidFill>
                  <a:schemeClr val="bg1"/>
                </a:solidFill>
                <a:latin typeface="Tajawal Medium" panose="00000600000000000000" pitchFamily="2" charset="-78"/>
                <a:cs typeface="Tajawal Medium" panose="00000600000000000000" pitchFamily="2" charset="-78"/>
              </a:rPr>
              <a:t>/Ireland Business Model Template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2D3956"/>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9923145" y="6311380"/>
            <a:ext cx="1879649" cy="309233"/>
          </a:xfrm>
          <a:prstGeom prst="rect">
            <a:avLst/>
          </a:prstGeom>
        </p:spPr>
      </p:pic>
      <p:pic>
        <p:nvPicPr>
          <p:cNvPr id="7" name="Picture 6"/>
          <p:cNvPicPr>
            <a:picLocks noChangeAspect="1"/>
          </p:cNvPicPr>
          <p:nvPr/>
        </p:nvPicPr>
        <p:blipFill rotWithShape="1">
          <a:blip r:embed="rId3">
            <a:extLst>
              <a:ext uri="{28A0092B-C50C-407E-A947-70E740481C1C}">
                <a14:useLocalDpi xmlns:a14="http://schemas.microsoft.com/office/drawing/2010/main" val="0"/>
              </a:ext>
            </a:extLst>
          </a:blip>
          <a:srcRect t="8053" r="3204" b="45650"/>
          <a:stretch/>
        </p:blipFill>
        <p:spPr>
          <a:xfrm>
            <a:off x="2282701" y="1897798"/>
            <a:ext cx="7619212" cy="3175069"/>
          </a:xfrm>
          <a:prstGeom prst="rect">
            <a:avLst/>
          </a:prstGeom>
        </p:spPr>
      </p:pic>
      <p:sp>
        <p:nvSpPr>
          <p:cNvPr id="8" name="TextBox 7"/>
          <p:cNvSpPr txBox="1"/>
          <p:nvPr/>
        </p:nvSpPr>
        <p:spPr>
          <a:xfrm>
            <a:off x="3385751" y="4994876"/>
            <a:ext cx="6005383" cy="461665"/>
          </a:xfrm>
          <a:prstGeom prst="rect">
            <a:avLst/>
          </a:prstGeom>
          <a:noFill/>
        </p:spPr>
        <p:txBody>
          <a:bodyPr wrap="square" rtlCol="0">
            <a:spAutoFit/>
          </a:bodyPr>
          <a:lstStyle/>
          <a:p>
            <a:r>
              <a:rPr lang="en-US" sz="2400" dirty="0" err="1">
                <a:solidFill>
                  <a:srgbClr val="002060"/>
                </a:solidFill>
              </a:rPr>
              <a:t>Barringer</a:t>
            </a:r>
            <a:r>
              <a:rPr lang="en-US" sz="2400" dirty="0">
                <a:solidFill>
                  <a:srgbClr val="002060"/>
                </a:solidFill>
              </a:rPr>
              <a:t>/Ireland Business Model Template</a:t>
            </a:r>
          </a:p>
        </p:txBody>
      </p:sp>
      <p:pic>
        <p:nvPicPr>
          <p:cNvPr id="4" name="Picture 3">
            <a:extLst>
              <a:ext uri="{FF2B5EF4-FFF2-40B4-BE49-F238E27FC236}">
                <a16:creationId xmlns:a16="http://schemas.microsoft.com/office/drawing/2014/main" id="{85CA8143-04FF-0AEF-E231-E05C2FBA3E0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708396" y="-760081"/>
            <a:ext cx="2544327" cy="2544327"/>
          </a:xfrm>
          <a:prstGeom prst="rect">
            <a:avLst/>
          </a:prstGeom>
        </p:spPr>
      </p:pic>
    </p:spTree>
    <p:extLst>
      <p:ext uri="{BB962C8B-B14F-4D97-AF65-F5344CB8AC3E}">
        <p14:creationId xmlns:p14="http://schemas.microsoft.com/office/powerpoint/2010/main" val="16808205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rgbClr val="2D395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682145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a:t>
            </a:r>
            <a:r>
              <a:rPr lang="en-US" sz="2800" b="1" dirty="0" err="1">
                <a:solidFill>
                  <a:schemeClr val="bg1"/>
                </a:solidFill>
                <a:latin typeface="Tajawal Medium" panose="00000600000000000000" pitchFamily="2" charset="-78"/>
                <a:cs typeface="Tajawal Medium" panose="00000600000000000000" pitchFamily="2" charset="-78"/>
              </a:rPr>
              <a:t>Barringer</a:t>
            </a:r>
            <a:r>
              <a:rPr lang="en-US" sz="2800" b="1" dirty="0">
                <a:solidFill>
                  <a:schemeClr val="bg1"/>
                </a:solidFill>
                <a:latin typeface="Tajawal Medium" panose="00000600000000000000" pitchFamily="2" charset="-78"/>
                <a:cs typeface="Tajawal Medium" panose="00000600000000000000" pitchFamily="2" charset="-78"/>
              </a:rPr>
              <a:t>/Ireland Business Model Template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2D3956"/>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9923145" y="6311380"/>
            <a:ext cx="1879649" cy="309233"/>
          </a:xfrm>
          <a:prstGeom prst="rect">
            <a:avLst/>
          </a:prstGeom>
        </p:spPr>
      </p:pic>
      <p:pic>
        <p:nvPicPr>
          <p:cNvPr id="7" name="Picture 6"/>
          <p:cNvPicPr>
            <a:picLocks noChangeAspect="1"/>
          </p:cNvPicPr>
          <p:nvPr/>
        </p:nvPicPr>
        <p:blipFill rotWithShape="1">
          <a:blip r:embed="rId3">
            <a:extLst>
              <a:ext uri="{28A0092B-C50C-407E-A947-70E740481C1C}">
                <a14:useLocalDpi xmlns:a14="http://schemas.microsoft.com/office/drawing/2010/main" val="0"/>
              </a:ext>
            </a:extLst>
          </a:blip>
          <a:srcRect t="54755" r="2942"/>
          <a:stretch/>
        </p:blipFill>
        <p:spPr>
          <a:xfrm>
            <a:off x="2283237" y="1956163"/>
            <a:ext cx="7639908" cy="3102919"/>
          </a:xfrm>
          <a:prstGeom prst="rect">
            <a:avLst/>
          </a:prstGeom>
        </p:spPr>
      </p:pic>
      <p:sp>
        <p:nvSpPr>
          <p:cNvPr id="14" name="TextBox 13"/>
          <p:cNvSpPr txBox="1"/>
          <p:nvPr/>
        </p:nvSpPr>
        <p:spPr>
          <a:xfrm>
            <a:off x="3385751" y="5130797"/>
            <a:ext cx="6005383" cy="461665"/>
          </a:xfrm>
          <a:prstGeom prst="rect">
            <a:avLst/>
          </a:prstGeom>
          <a:noFill/>
        </p:spPr>
        <p:txBody>
          <a:bodyPr wrap="square" rtlCol="0">
            <a:spAutoFit/>
          </a:bodyPr>
          <a:lstStyle/>
          <a:p>
            <a:r>
              <a:rPr lang="en-US" sz="2400" dirty="0" err="1">
                <a:solidFill>
                  <a:srgbClr val="002060"/>
                </a:solidFill>
              </a:rPr>
              <a:t>Barringer</a:t>
            </a:r>
            <a:r>
              <a:rPr lang="en-US" sz="2400" dirty="0">
                <a:solidFill>
                  <a:srgbClr val="002060"/>
                </a:solidFill>
              </a:rPr>
              <a:t>/Ireland Business Model Template</a:t>
            </a:r>
          </a:p>
        </p:txBody>
      </p:sp>
      <p:pic>
        <p:nvPicPr>
          <p:cNvPr id="4" name="Picture 3">
            <a:extLst>
              <a:ext uri="{FF2B5EF4-FFF2-40B4-BE49-F238E27FC236}">
                <a16:creationId xmlns:a16="http://schemas.microsoft.com/office/drawing/2014/main" id="{43F61F0A-F3F8-8414-598D-D77BF0F2446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708396" y="-760081"/>
            <a:ext cx="2544327" cy="2544327"/>
          </a:xfrm>
          <a:prstGeom prst="rect">
            <a:avLst/>
          </a:prstGeom>
        </p:spPr>
      </p:pic>
    </p:spTree>
    <p:extLst>
      <p:ext uri="{BB962C8B-B14F-4D97-AF65-F5344CB8AC3E}">
        <p14:creationId xmlns:p14="http://schemas.microsoft.com/office/powerpoint/2010/main" val="15510071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rgbClr val="2D395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688305"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a:t>
            </a:r>
            <a:r>
              <a:rPr lang="en-US" sz="2800" b="1" dirty="0" err="1">
                <a:solidFill>
                  <a:schemeClr val="bg1"/>
                </a:solidFill>
                <a:latin typeface="Tajawal Medium" panose="00000600000000000000" pitchFamily="2" charset="-78"/>
                <a:cs typeface="Tajawal Medium" panose="00000600000000000000" pitchFamily="2" charset="-78"/>
              </a:rPr>
              <a:t>Barringer</a:t>
            </a:r>
            <a:r>
              <a:rPr lang="en-US" sz="2800" b="1" dirty="0">
                <a:solidFill>
                  <a:schemeClr val="bg1"/>
                </a:solidFill>
                <a:latin typeface="Tajawal Medium" panose="00000600000000000000" pitchFamily="2" charset="-78"/>
                <a:cs typeface="Tajawal Medium" panose="00000600000000000000" pitchFamily="2" charset="-78"/>
              </a:rPr>
              <a:t>/Ireland Business Model Template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2D3956"/>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019690"/>
            <a:ext cx="8417320" cy="2308324"/>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Core Strategy</a:t>
            </a:r>
          </a:p>
          <a:p>
            <a:pPr marL="342900" indent="-342900" algn="just">
              <a:buFont typeface="Arial" charset="0"/>
              <a:buChar char="•"/>
            </a:pPr>
            <a:r>
              <a:rPr lang="en-US" sz="2400" dirty="0">
                <a:solidFill>
                  <a:srgbClr val="2D3956"/>
                </a:solidFill>
                <a:latin typeface="Tajawal ExtraBold" panose="00000800000000000000" pitchFamily="2" charset="-78"/>
                <a:cs typeface="Tajawal ExtraBold" panose="00000800000000000000" pitchFamily="2" charset="-78"/>
              </a:rPr>
              <a:t>A core strategy describes how the firm plans to compete relative to its competitors.</a:t>
            </a:r>
          </a:p>
          <a:p>
            <a:pPr marL="342900" indent="-342900" algn="just">
              <a:buFont typeface="Arial" charset="0"/>
              <a:buChar char="•"/>
            </a:pPr>
            <a:r>
              <a:rPr lang="en-US" sz="2400" dirty="0">
                <a:solidFill>
                  <a:srgbClr val="2D3956"/>
                </a:solidFill>
                <a:latin typeface="Tajawal ExtraBold" panose="00000800000000000000" pitchFamily="2" charset="-78"/>
                <a:cs typeface="Tajawal ExtraBold" panose="00000800000000000000" pitchFamily="2" charset="-78"/>
              </a:rPr>
              <a:t>The business mission, basis of differentiation, target market, and product/market scope are the primary elements of a core strategy.</a:t>
            </a: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4985C000-8FDD-7EC1-1F22-AA3D891E9F4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708396" y="-760081"/>
            <a:ext cx="2544327" cy="2544327"/>
          </a:xfrm>
          <a:prstGeom prst="rect">
            <a:avLst/>
          </a:prstGeom>
        </p:spPr>
      </p:pic>
    </p:spTree>
    <p:extLst>
      <p:ext uri="{BB962C8B-B14F-4D97-AF65-F5344CB8AC3E}">
        <p14:creationId xmlns:p14="http://schemas.microsoft.com/office/powerpoint/2010/main" val="10099058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rgbClr val="2D395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688305"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a:t>
            </a:r>
            <a:r>
              <a:rPr lang="en-US" sz="2800" b="1" dirty="0" err="1">
                <a:solidFill>
                  <a:schemeClr val="bg1"/>
                </a:solidFill>
                <a:latin typeface="Tajawal Medium" panose="00000600000000000000" pitchFamily="2" charset="-78"/>
                <a:cs typeface="Tajawal Medium" panose="00000600000000000000" pitchFamily="2" charset="-78"/>
              </a:rPr>
              <a:t>Barringer</a:t>
            </a:r>
            <a:r>
              <a:rPr lang="en-US" sz="2800" b="1" dirty="0">
                <a:solidFill>
                  <a:schemeClr val="bg1"/>
                </a:solidFill>
                <a:latin typeface="Tajawal Medium" panose="00000600000000000000" pitchFamily="2" charset="-78"/>
                <a:cs typeface="Tajawal Medium" panose="00000600000000000000" pitchFamily="2" charset="-78"/>
              </a:rPr>
              <a:t>/Ireland Business Model Template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2D3956"/>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1698408"/>
            <a:ext cx="8417320" cy="4154984"/>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Core Strategy</a:t>
            </a:r>
          </a:p>
          <a:p>
            <a:pPr marL="457200" indent="-457200" algn="just">
              <a:buFont typeface="+mj-lt"/>
              <a:buAutoNum type="arabicPeriod"/>
            </a:pPr>
            <a:r>
              <a:rPr lang="en-US" sz="2400" dirty="0">
                <a:solidFill>
                  <a:srgbClr val="2D3956"/>
                </a:solidFill>
                <a:latin typeface="Tajawal ExtraBold" panose="00000800000000000000" pitchFamily="2" charset="-78"/>
                <a:cs typeface="Tajawal ExtraBold" panose="00000800000000000000" pitchFamily="2" charset="-78"/>
              </a:rPr>
              <a:t>Business Mission: A business’ mission or mission statement describes why it exists and what its business model is supposed to accomplish.</a:t>
            </a:r>
          </a:p>
          <a:p>
            <a:pPr marL="914400" lvl="1" indent="-457200" algn="just">
              <a:buFont typeface="Arial" charset="0"/>
              <a:buChar char="•"/>
            </a:pPr>
            <a:r>
              <a:rPr lang="en-US" sz="2400" dirty="0">
                <a:solidFill>
                  <a:srgbClr val="2D3956"/>
                </a:solidFill>
                <a:latin typeface="Tajawal ExtraBold" panose="00000800000000000000" pitchFamily="2" charset="-78"/>
                <a:cs typeface="Tajawal ExtraBold" panose="00000800000000000000" pitchFamily="2" charset="-78"/>
              </a:rPr>
              <a:t>Define its “reason for being</a:t>
            </a:r>
          </a:p>
          <a:p>
            <a:pPr marL="914400" lvl="1" indent="-457200" algn="just">
              <a:buFont typeface="Arial" charset="0"/>
              <a:buChar char="•"/>
            </a:pPr>
            <a:r>
              <a:rPr lang="en-US" sz="2400" dirty="0">
                <a:solidFill>
                  <a:srgbClr val="2D3956"/>
                </a:solidFill>
                <a:latin typeface="Tajawal ExtraBold" panose="00000800000000000000" pitchFamily="2" charset="-78"/>
                <a:cs typeface="Tajawal ExtraBold" panose="00000800000000000000" pitchFamily="2" charset="-78"/>
              </a:rPr>
              <a:t>”Describe what makes the company different</a:t>
            </a:r>
          </a:p>
          <a:p>
            <a:pPr marL="914400" lvl="1" indent="-457200" algn="just">
              <a:buFont typeface="Arial" charset="0"/>
              <a:buChar char="•"/>
            </a:pPr>
            <a:r>
              <a:rPr lang="en-US" sz="2400" dirty="0">
                <a:solidFill>
                  <a:srgbClr val="2D3956"/>
                </a:solidFill>
                <a:latin typeface="Tajawal ExtraBold" panose="00000800000000000000" pitchFamily="2" charset="-78"/>
                <a:cs typeface="Tajawal ExtraBold" panose="00000800000000000000" pitchFamily="2" charset="-78"/>
              </a:rPr>
              <a:t>Be risky and challenging but achievable</a:t>
            </a:r>
          </a:p>
          <a:p>
            <a:pPr marL="914400" lvl="1" indent="-457200" algn="just">
              <a:buFont typeface="Arial" charset="0"/>
              <a:buChar char="•"/>
            </a:pPr>
            <a:r>
              <a:rPr lang="en-US" sz="2400" dirty="0">
                <a:solidFill>
                  <a:srgbClr val="2D3956"/>
                </a:solidFill>
                <a:latin typeface="Tajawal ExtraBold" panose="00000800000000000000" pitchFamily="2" charset="-78"/>
                <a:cs typeface="Tajawal ExtraBold" panose="00000800000000000000" pitchFamily="2" charset="-78"/>
              </a:rPr>
              <a:t>Use a tone that represents the company’s culture and values</a:t>
            </a:r>
          </a:p>
          <a:p>
            <a:pPr marL="914400" lvl="1" indent="-457200" algn="just">
              <a:buFont typeface="Arial" charset="0"/>
              <a:buChar char="•"/>
            </a:pPr>
            <a:r>
              <a:rPr lang="en-US" sz="2400" dirty="0">
                <a:solidFill>
                  <a:srgbClr val="2D3956"/>
                </a:solidFill>
                <a:latin typeface="Tajawal ExtraBold" panose="00000800000000000000" pitchFamily="2" charset="-78"/>
                <a:cs typeface="Tajawal ExtraBold" panose="00000800000000000000" pitchFamily="2" charset="-78"/>
              </a:rPr>
              <a:t>Convey passion and stick in the mind of the reader</a:t>
            </a:r>
          </a:p>
          <a:p>
            <a:pPr marL="914400" lvl="1" indent="-457200" algn="just">
              <a:buFont typeface="Arial" charset="0"/>
              <a:buChar char="•"/>
            </a:pPr>
            <a:r>
              <a:rPr lang="en-US" sz="2400" dirty="0">
                <a:solidFill>
                  <a:srgbClr val="2D3956"/>
                </a:solidFill>
                <a:latin typeface="Tajawal ExtraBold" panose="00000800000000000000" pitchFamily="2" charset="-78"/>
                <a:cs typeface="Tajawal ExtraBold" panose="00000800000000000000" pitchFamily="2" charset="-78"/>
              </a:rPr>
              <a:t>Be honest and not claim to be something that the company “isn’t”   </a:t>
            </a: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5EA0869B-9E84-3C9E-6934-01F15502DE8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708396" y="-760081"/>
            <a:ext cx="2544327" cy="2544327"/>
          </a:xfrm>
          <a:prstGeom prst="rect">
            <a:avLst/>
          </a:prstGeom>
        </p:spPr>
      </p:pic>
    </p:spTree>
    <p:extLst>
      <p:ext uri="{BB962C8B-B14F-4D97-AF65-F5344CB8AC3E}">
        <p14:creationId xmlns:p14="http://schemas.microsoft.com/office/powerpoint/2010/main" val="13534347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rgbClr val="2D395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688305"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a:t>
            </a:r>
            <a:r>
              <a:rPr lang="en-US" sz="2800" b="1" dirty="0" err="1">
                <a:solidFill>
                  <a:schemeClr val="bg1"/>
                </a:solidFill>
                <a:latin typeface="Tajawal Medium" panose="00000600000000000000" pitchFamily="2" charset="-78"/>
                <a:cs typeface="Tajawal Medium" panose="00000600000000000000" pitchFamily="2" charset="-78"/>
              </a:rPr>
              <a:t>Barringer</a:t>
            </a:r>
            <a:r>
              <a:rPr lang="en-US" sz="2800" b="1" dirty="0">
                <a:solidFill>
                  <a:schemeClr val="bg1"/>
                </a:solidFill>
                <a:latin typeface="Tajawal Medium" panose="00000600000000000000" pitchFamily="2" charset="-78"/>
                <a:cs typeface="Tajawal Medium" panose="00000600000000000000" pitchFamily="2" charset="-78"/>
              </a:rPr>
              <a:t>/Ireland Business Model Template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2D3956"/>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019690"/>
            <a:ext cx="8417320" cy="3416320"/>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Core Strategy</a:t>
            </a:r>
          </a:p>
          <a:p>
            <a:pPr marL="457200" indent="-457200" algn="just">
              <a:buFont typeface="+mj-lt"/>
              <a:buAutoNum type="arabicPeriod" startAt="2"/>
            </a:pPr>
            <a:r>
              <a:rPr lang="en-US" sz="2400" dirty="0">
                <a:solidFill>
                  <a:srgbClr val="2D3956"/>
                </a:solidFill>
                <a:latin typeface="Tajawal ExtraBold" panose="00000800000000000000" pitchFamily="2" charset="-78"/>
                <a:cs typeface="Tajawal ExtraBold" panose="00000800000000000000" pitchFamily="2" charset="-78"/>
              </a:rPr>
              <a:t>Basis of Differentiation: </a:t>
            </a:r>
          </a:p>
          <a:p>
            <a:pPr marL="457200" indent="-457200" algn="just">
              <a:buFont typeface="Arial" charset="0"/>
              <a:buChar char="•"/>
            </a:pPr>
            <a:r>
              <a:rPr lang="en-US" sz="2400" dirty="0">
                <a:solidFill>
                  <a:srgbClr val="2D3956"/>
                </a:solidFill>
                <a:latin typeface="Tajawal ExtraBold" panose="00000800000000000000" pitchFamily="2" charset="-78"/>
                <a:cs typeface="Tajawal ExtraBold" panose="00000800000000000000" pitchFamily="2" charset="-78"/>
              </a:rPr>
              <a:t>It is important that a business clearly articulate the points that differentiate its product or service from competitors. </a:t>
            </a:r>
          </a:p>
          <a:p>
            <a:pPr marL="457200" indent="-457200" algn="just">
              <a:buFont typeface="Arial" charset="0"/>
              <a:buChar char="•"/>
            </a:pPr>
            <a:r>
              <a:rPr lang="en-US" sz="2400" dirty="0">
                <a:solidFill>
                  <a:srgbClr val="2D3956"/>
                </a:solidFill>
                <a:latin typeface="Tajawal ExtraBold" panose="00000800000000000000" pitchFamily="2" charset="-78"/>
                <a:cs typeface="Tajawal ExtraBold" panose="00000800000000000000" pitchFamily="2" charset="-78"/>
              </a:rPr>
              <a:t>This is similar to what some authors refer to as a company’s value proposition. </a:t>
            </a:r>
          </a:p>
          <a:p>
            <a:pPr marL="457200" indent="-457200" algn="just">
              <a:buFont typeface="Arial" charset="0"/>
              <a:buChar char="•"/>
            </a:pPr>
            <a:r>
              <a:rPr lang="en-US" sz="2400" dirty="0">
                <a:solidFill>
                  <a:srgbClr val="2D3956"/>
                </a:solidFill>
                <a:latin typeface="Tajawal ExtraBold" panose="00000800000000000000" pitchFamily="2" charset="-78"/>
                <a:cs typeface="Tajawal ExtraBold" panose="00000800000000000000" pitchFamily="2" charset="-78"/>
              </a:rPr>
              <a:t>A  company’s basis of differentiation is what causes consumers to pick one company’s products over another’s. It is what solves a problem or satisfies a customer need.</a:t>
            </a: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8F28C8A1-26C4-0824-B2F0-1C74872B28B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708396" y="-760081"/>
            <a:ext cx="2544327" cy="2544327"/>
          </a:xfrm>
          <a:prstGeom prst="rect">
            <a:avLst/>
          </a:prstGeom>
        </p:spPr>
      </p:pic>
    </p:spTree>
    <p:extLst>
      <p:ext uri="{BB962C8B-B14F-4D97-AF65-F5344CB8AC3E}">
        <p14:creationId xmlns:p14="http://schemas.microsoft.com/office/powerpoint/2010/main" val="13551962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rgbClr val="2D395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688305"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a:t>
            </a:r>
            <a:r>
              <a:rPr lang="en-US" sz="2800" b="1" dirty="0" err="1">
                <a:solidFill>
                  <a:schemeClr val="bg1"/>
                </a:solidFill>
                <a:latin typeface="Tajawal Medium" panose="00000600000000000000" pitchFamily="2" charset="-78"/>
                <a:cs typeface="Tajawal Medium" panose="00000600000000000000" pitchFamily="2" charset="-78"/>
              </a:rPr>
              <a:t>Barringer</a:t>
            </a:r>
            <a:r>
              <a:rPr lang="en-US" sz="2800" b="1" dirty="0">
                <a:solidFill>
                  <a:schemeClr val="bg1"/>
                </a:solidFill>
                <a:latin typeface="Tajawal Medium" panose="00000600000000000000" pitchFamily="2" charset="-78"/>
                <a:cs typeface="Tajawal Medium" panose="00000600000000000000" pitchFamily="2" charset="-78"/>
              </a:rPr>
              <a:t>/Ireland Business Model Template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2D3956"/>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019690"/>
            <a:ext cx="8417320" cy="3046988"/>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Core Strategy</a:t>
            </a:r>
          </a:p>
          <a:p>
            <a:pPr marL="457200" indent="-457200" algn="just">
              <a:buFont typeface="+mj-lt"/>
              <a:buAutoNum type="arabicPeriod" startAt="3"/>
            </a:pPr>
            <a:r>
              <a:rPr lang="en-US" sz="2400" dirty="0">
                <a:solidFill>
                  <a:srgbClr val="2D3956"/>
                </a:solidFill>
                <a:latin typeface="Tajawal ExtraBold" panose="00000800000000000000" pitchFamily="2" charset="-78"/>
                <a:cs typeface="Tajawal ExtraBold" panose="00000800000000000000" pitchFamily="2" charset="-78"/>
              </a:rPr>
              <a:t>Target Market:</a:t>
            </a:r>
          </a:p>
          <a:p>
            <a:pPr marL="457200" indent="-457200" algn="just">
              <a:buFont typeface="Arial" charset="0"/>
              <a:buChar char="•"/>
            </a:pPr>
            <a:r>
              <a:rPr lang="en-US" sz="2400" dirty="0">
                <a:solidFill>
                  <a:srgbClr val="2D3956"/>
                </a:solidFill>
                <a:latin typeface="Tajawal ExtraBold" panose="00000800000000000000" pitchFamily="2" charset="-78"/>
                <a:cs typeface="Tajawal ExtraBold" panose="00000800000000000000" pitchFamily="2" charset="-78"/>
              </a:rPr>
              <a:t>A target market is a segment within a larger market that represents a narrower group of customers with similar interests.</a:t>
            </a:r>
          </a:p>
          <a:p>
            <a:pPr marL="457200" indent="-457200" algn="just">
              <a:buFont typeface="+mj-lt"/>
              <a:buAutoNum type="arabicPeriod" startAt="4"/>
            </a:pPr>
            <a:r>
              <a:rPr lang="en-US" sz="2400" dirty="0">
                <a:solidFill>
                  <a:srgbClr val="2D3956"/>
                </a:solidFill>
                <a:latin typeface="Tajawal ExtraBold" panose="00000800000000000000" pitchFamily="2" charset="-78"/>
                <a:cs typeface="Tajawal ExtraBold" panose="00000800000000000000" pitchFamily="2" charset="-78"/>
              </a:rPr>
              <a:t>Product/Market Scope: defines the products and markets on which it will concentrate. Most firms start narrow and pursue adjacent product and market opportunities as the company grows and becomes financially secure. </a:t>
            </a: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6EFC393A-A436-3237-DFF6-03176168291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708396" y="-760081"/>
            <a:ext cx="2544327" cy="2544327"/>
          </a:xfrm>
          <a:prstGeom prst="rect">
            <a:avLst/>
          </a:prstGeom>
        </p:spPr>
      </p:pic>
    </p:spTree>
    <p:extLst>
      <p:ext uri="{BB962C8B-B14F-4D97-AF65-F5344CB8AC3E}">
        <p14:creationId xmlns:p14="http://schemas.microsoft.com/office/powerpoint/2010/main" val="16958465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rgbClr val="2D395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688305"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a:t>
            </a:r>
            <a:r>
              <a:rPr lang="en-US" sz="2800" b="1" dirty="0" err="1">
                <a:solidFill>
                  <a:schemeClr val="bg1"/>
                </a:solidFill>
                <a:latin typeface="Tajawal Medium" panose="00000600000000000000" pitchFamily="2" charset="-78"/>
                <a:cs typeface="Tajawal Medium" panose="00000600000000000000" pitchFamily="2" charset="-78"/>
              </a:rPr>
              <a:t>Barringer</a:t>
            </a:r>
            <a:r>
              <a:rPr lang="en-US" sz="2800" b="1" dirty="0">
                <a:solidFill>
                  <a:schemeClr val="bg1"/>
                </a:solidFill>
                <a:latin typeface="Tajawal Medium" panose="00000600000000000000" pitchFamily="2" charset="-78"/>
                <a:cs typeface="Tajawal Medium" panose="00000600000000000000" pitchFamily="2" charset="-78"/>
              </a:rPr>
              <a:t>/Ireland Business Model Template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2D3956"/>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019690"/>
            <a:ext cx="8417320" cy="3785652"/>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Resources</a:t>
            </a:r>
          </a:p>
          <a:p>
            <a:pPr marL="342900" indent="-342900" algn="just">
              <a:buFont typeface="Arial" charset="0"/>
              <a:buChar char="•"/>
            </a:pPr>
            <a:r>
              <a:rPr lang="en-US" sz="2400" dirty="0">
                <a:solidFill>
                  <a:srgbClr val="2D3956"/>
                </a:solidFill>
                <a:latin typeface="Tajawal ExtraBold" panose="00000800000000000000" pitchFamily="2" charset="-78"/>
                <a:cs typeface="Tajawal ExtraBold" panose="00000800000000000000" pitchFamily="2" charset="-78"/>
              </a:rPr>
              <a:t>Resources are the inputs a firm uses to produce, sell, distribute, and service a product or service.</a:t>
            </a:r>
          </a:p>
          <a:p>
            <a:pPr marL="342900" indent="-342900" algn="just">
              <a:buFont typeface="Arial" charset="0"/>
              <a:buChar char="•"/>
            </a:pPr>
            <a:r>
              <a:rPr lang="en-US" sz="2400" dirty="0">
                <a:solidFill>
                  <a:srgbClr val="2D3956"/>
                </a:solidFill>
                <a:latin typeface="Tajawal ExtraBold" panose="00000800000000000000" pitchFamily="2" charset="-78"/>
                <a:cs typeface="Tajawal ExtraBold" panose="00000800000000000000" pitchFamily="2" charset="-78"/>
              </a:rPr>
              <a:t>For example, a firm may need a patent (a key asset) to protect its basis of differentiation. Similarly, a business may need expertise in certain areas (core competencies) to understand the needs of its target market.</a:t>
            </a:r>
          </a:p>
          <a:p>
            <a:pPr marL="342900" indent="-342900" algn="just">
              <a:buFont typeface="Arial" charset="0"/>
              <a:buChar char="•"/>
            </a:pPr>
            <a:r>
              <a:rPr lang="en-US" sz="2400" dirty="0">
                <a:solidFill>
                  <a:srgbClr val="2D3956"/>
                </a:solidFill>
                <a:latin typeface="Tajawal ExtraBold" panose="00000800000000000000" pitchFamily="2" charset="-78"/>
                <a:cs typeface="Tajawal ExtraBold" panose="00000800000000000000" pitchFamily="2" charset="-78"/>
              </a:rPr>
              <a:t>Assets and core competency are the primary elements of resources.</a:t>
            </a:r>
          </a:p>
          <a:p>
            <a:pPr marL="342900" indent="-342900" algn="just">
              <a:buFont typeface="Arial" charset="0"/>
              <a:buChar char="•"/>
            </a:pPr>
            <a:endParaRPr lang="en-US" sz="2400" dirty="0">
              <a:solidFill>
                <a:srgbClr val="2D3956"/>
              </a:solidFill>
              <a:latin typeface="Tajawal ExtraBold" panose="00000800000000000000" pitchFamily="2" charset="-78"/>
              <a:cs typeface="Tajawal ExtraBold" panose="00000800000000000000" pitchFamily="2"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9AFFD4D3-7F9D-428C-BBDB-29477F51BFC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708396" y="-760081"/>
            <a:ext cx="2544327" cy="2544327"/>
          </a:xfrm>
          <a:prstGeom prst="rect">
            <a:avLst/>
          </a:prstGeom>
        </p:spPr>
      </p:pic>
    </p:spTree>
    <p:extLst>
      <p:ext uri="{BB962C8B-B14F-4D97-AF65-F5344CB8AC3E}">
        <p14:creationId xmlns:p14="http://schemas.microsoft.com/office/powerpoint/2010/main" val="11107345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rgbClr val="2D395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688305"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a:t>
            </a:r>
            <a:r>
              <a:rPr lang="en-US" sz="2800" b="1" dirty="0" err="1">
                <a:solidFill>
                  <a:schemeClr val="bg1"/>
                </a:solidFill>
                <a:latin typeface="Tajawal Medium" panose="00000600000000000000" pitchFamily="2" charset="-78"/>
                <a:cs typeface="Tajawal Medium" panose="00000600000000000000" pitchFamily="2" charset="-78"/>
              </a:rPr>
              <a:t>Barringer</a:t>
            </a:r>
            <a:r>
              <a:rPr lang="en-US" sz="2800" b="1" dirty="0">
                <a:solidFill>
                  <a:schemeClr val="bg1"/>
                </a:solidFill>
                <a:latin typeface="Tajawal Medium" panose="00000600000000000000" pitchFamily="2" charset="-78"/>
                <a:cs typeface="Tajawal Medium" panose="00000600000000000000" pitchFamily="2" charset="-78"/>
              </a:rPr>
              <a:t>/Ireland Business Model Template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2D3956"/>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019690"/>
            <a:ext cx="8417320" cy="4154984"/>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Resources</a:t>
            </a:r>
          </a:p>
          <a:p>
            <a:pPr marL="457200" indent="-457200" algn="just">
              <a:buFont typeface="+mj-lt"/>
              <a:buAutoNum type="arabicPeriod"/>
            </a:pPr>
            <a:r>
              <a:rPr lang="en-US" sz="2400" dirty="0">
                <a:solidFill>
                  <a:srgbClr val="2D3956"/>
                </a:solidFill>
                <a:latin typeface="Tajawal ExtraBold" panose="00000800000000000000" pitchFamily="2" charset="-78"/>
                <a:cs typeface="Tajawal ExtraBold" panose="00000800000000000000" pitchFamily="2" charset="-78"/>
              </a:rPr>
              <a:t>Core Competencies: </a:t>
            </a:r>
          </a:p>
          <a:p>
            <a:pPr marL="457200" indent="-457200" algn="just">
              <a:buFont typeface="Arial" charset="0"/>
              <a:buChar char="•"/>
            </a:pPr>
            <a:r>
              <a:rPr lang="en-US" sz="2400" dirty="0">
                <a:solidFill>
                  <a:srgbClr val="2D3956"/>
                </a:solidFill>
                <a:latin typeface="Tajawal ExtraBold" panose="00000800000000000000" pitchFamily="2" charset="-78"/>
                <a:cs typeface="Tajawal ExtraBold" panose="00000800000000000000" pitchFamily="2" charset="-78"/>
              </a:rPr>
              <a:t>A core competency is a specific factor or capability that supports a firm’s business model and sets it apart from its rivals.</a:t>
            </a:r>
          </a:p>
          <a:p>
            <a:pPr marL="457200" indent="-457200" algn="just">
              <a:buFont typeface="Arial" charset="0"/>
              <a:buChar char="•"/>
            </a:pPr>
            <a:r>
              <a:rPr lang="en-US" sz="2400" dirty="0">
                <a:solidFill>
                  <a:srgbClr val="2D3956"/>
                </a:solidFill>
                <a:latin typeface="Tajawal ExtraBold" panose="00000800000000000000" pitchFamily="2" charset="-78"/>
                <a:cs typeface="Tajawal ExtraBold" panose="00000800000000000000" pitchFamily="2" charset="-78"/>
              </a:rPr>
              <a:t>A core competency can take on various forms, such as technical know-how, an efficient process, a trusting relationship with customers, expertise in product design, and so forth.</a:t>
            </a:r>
          </a:p>
          <a:p>
            <a:pPr marL="457200" indent="-457200" algn="just">
              <a:buFont typeface="Arial" charset="0"/>
              <a:buChar char="•"/>
            </a:pPr>
            <a:r>
              <a:rPr lang="en-US" sz="2400" dirty="0">
                <a:solidFill>
                  <a:srgbClr val="2D3956"/>
                </a:solidFill>
                <a:latin typeface="Tajawal ExtraBold" panose="00000800000000000000" pitchFamily="2" charset="-78"/>
                <a:cs typeface="Tajawal ExtraBold" panose="00000800000000000000" pitchFamily="2" charset="-78"/>
              </a:rPr>
              <a:t>A firm’s core competencies largely determine what it can do.</a:t>
            </a:r>
          </a:p>
          <a:p>
            <a:pPr marL="457200" indent="-457200" algn="just">
              <a:buFont typeface="+mj-lt"/>
              <a:buAutoNum type="arabicPeriod"/>
            </a:pPr>
            <a:endParaRPr lang="en-US" sz="2400" dirty="0">
              <a:solidFill>
                <a:srgbClr val="2D3956"/>
              </a:solidFill>
              <a:latin typeface="Tajawal ExtraBold" panose="00000800000000000000" pitchFamily="2" charset="-78"/>
              <a:cs typeface="Tajawal ExtraBold" panose="00000800000000000000" pitchFamily="2"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CDE3EFEE-8D50-94AA-4549-9F31ED2286F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708396" y="-760081"/>
            <a:ext cx="2544327" cy="2544327"/>
          </a:xfrm>
          <a:prstGeom prst="rect">
            <a:avLst/>
          </a:prstGeom>
        </p:spPr>
      </p:pic>
    </p:spTree>
    <p:extLst>
      <p:ext uri="{BB962C8B-B14F-4D97-AF65-F5344CB8AC3E}">
        <p14:creationId xmlns:p14="http://schemas.microsoft.com/office/powerpoint/2010/main" val="5432829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rgbClr val="2D395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688305"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a:t>
            </a:r>
            <a:r>
              <a:rPr lang="en-US" sz="2800" b="1" dirty="0" err="1">
                <a:solidFill>
                  <a:schemeClr val="bg1"/>
                </a:solidFill>
                <a:latin typeface="Tajawal Medium" panose="00000600000000000000" pitchFamily="2" charset="-78"/>
                <a:cs typeface="Tajawal Medium" panose="00000600000000000000" pitchFamily="2" charset="-78"/>
              </a:rPr>
              <a:t>Barringer</a:t>
            </a:r>
            <a:r>
              <a:rPr lang="en-US" sz="2800" b="1" dirty="0">
                <a:solidFill>
                  <a:schemeClr val="bg1"/>
                </a:solidFill>
                <a:latin typeface="Tajawal Medium" panose="00000600000000000000" pitchFamily="2" charset="-78"/>
                <a:cs typeface="Tajawal Medium" panose="00000600000000000000" pitchFamily="2" charset="-78"/>
              </a:rPr>
              <a:t>/Ireland Business Model Template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2D3956"/>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019690"/>
            <a:ext cx="8417320" cy="4154984"/>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Resources</a:t>
            </a:r>
          </a:p>
          <a:p>
            <a:pPr marL="457200" indent="-457200" algn="just">
              <a:buFont typeface="+mj-lt"/>
              <a:buAutoNum type="arabicPeriod" startAt="2"/>
            </a:pPr>
            <a:r>
              <a:rPr lang="en-US" sz="2400" dirty="0">
                <a:solidFill>
                  <a:srgbClr val="2D3956"/>
                </a:solidFill>
                <a:latin typeface="Tajawal ExtraBold" panose="00000800000000000000" pitchFamily="2" charset="-78"/>
                <a:cs typeface="Tajawal ExtraBold" panose="00000800000000000000" pitchFamily="2" charset="-78"/>
              </a:rPr>
              <a:t>Key Assets:</a:t>
            </a:r>
          </a:p>
          <a:p>
            <a:pPr marL="457200" indent="-457200" algn="just">
              <a:buFont typeface="Arial" charset="0"/>
              <a:buChar char="•"/>
            </a:pPr>
            <a:r>
              <a:rPr lang="en-US" sz="2400" dirty="0">
                <a:solidFill>
                  <a:srgbClr val="2D3956"/>
                </a:solidFill>
                <a:latin typeface="Tajawal ExtraBold" panose="00000800000000000000" pitchFamily="2" charset="-78"/>
                <a:cs typeface="Tajawal ExtraBold" panose="00000800000000000000" pitchFamily="2" charset="-78"/>
              </a:rPr>
              <a:t>Key assets are the assets that a firm owns that enable its business model to work. </a:t>
            </a:r>
          </a:p>
          <a:p>
            <a:pPr marL="457200" indent="-457200" algn="just">
              <a:buFont typeface="Arial" charset="0"/>
              <a:buChar char="•"/>
            </a:pPr>
            <a:r>
              <a:rPr lang="en-US" sz="2400" dirty="0">
                <a:solidFill>
                  <a:srgbClr val="2D3956"/>
                </a:solidFill>
                <a:latin typeface="Tajawal ExtraBold" panose="00000800000000000000" pitchFamily="2" charset="-78"/>
                <a:cs typeface="Tajawal ExtraBold" panose="00000800000000000000" pitchFamily="2" charset="-78"/>
              </a:rPr>
              <a:t>The assets can be physical, financial, intellectual, or human.</a:t>
            </a:r>
          </a:p>
          <a:p>
            <a:pPr marL="457200" indent="-457200" algn="just">
              <a:buFont typeface="Arial" charset="0"/>
              <a:buChar char="•"/>
            </a:pPr>
            <a:r>
              <a:rPr lang="en-US" sz="2400" dirty="0">
                <a:solidFill>
                  <a:srgbClr val="2D3956"/>
                </a:solidFill>
                <a:latin typeface="Tajawal ExtraBold" panose="00000800000000000000" pitchFamily="2" charset="-78"/>
                <a:cs typeface="Tajawal ExtraBold" panose="00000800000000000000" pitchFamily="2" charset="-78"/>
              </a:rPr>
              <a:t>Physical assets include physical space and equipment. Intellectual assets include resources such as patents, and copyrights. Financial assets include cash and commitments from investors. Human assets include a company’s founder or founders, its key employees, and its advisors. </a:t>
            </a:r>
          </a:p>
          <a:p>
            <a:pPr marL="457200" indent="-457200" algn="just">
              <a:buFont typeface="+mj-lt"/>
              <a:buAutoNum type="arabicPeriod" startAt="2"/>
            </a:pPr>
            <a:endParaRPr lang="en-US" sz="2400" dirty="0">
              <a:solidFill>
                <a:srgbClr val="2D3956"/>
              </a:solidFill>
              <a:latin typeface="Tajawal ExtraBold" panose="00000800000000000000" pitchFamily="2" charset="-78"/>
              <a:cs typeface="Tajawal ExtraBold" panose="00000800000000000000" pitchFamily="2"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703C2E71-95E9-BADC-DB2F-6E1891B0A66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708396" y="-760081"/>
            <a:ext cx="2544327" cy="2544327"/>
          </a:xfrm>
          <a:prstGeom prst="rect">
            <a:avLst/>
          </a:prstGeom>
        </p:spPr>
      </p:pic>
    </p:spTree>
    <p:extLst>
      <p:ext uri="{BB962C8B-B14F-4D97-AF65-F5344CB8AC3E}">
        <p14:creationId xmlns:p14="http://schemas.microsoft.com/office/powerpoint/2010/main" val="7516108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rgbClr val="2D395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688305"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a:t>
            </a:r>
            <a:r>
              <a:rPr lang="en-US" sz="2800" b="1" dirty="0" err="1">
                <a:solidFill>
                  <a:schemeClr val="bg1"/>
                </a:solidFill>
                <a:latin typeface="Tajawal Medium" panose="00000600000000000000" pitchFamily="2" charset="-78"/>
                <a:cs typeface="Tajawal Medium" panose="00000600000000000000" pitchFamily="2" charset="-78"/>
              </a:rPr>
              <a:t>Barringer</a:t>
            </a:r>
            <a:r>
              <a:rPr lang="en-US" sz="2800" b="1" dirty="0">
                <a:solidFill>
                  <a:schemeClr val="bg1"/>
                </a:solidFill>
                <a:latin typeface="Tajawal Medium" panose="00000600000000000000" pitchFamily="2" charset="-78"/>
                <a:cs typeface="Tajawal Medium" panose="00000600000000000000" pitchFamily="2" charset="-78"/>
              </a:rPr>
              <a:t>/Ireland Business Model Template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2D3956"/>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019690"/>
            <a:ext cx="8417320" cy="2677656"/>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Financials</a:t>
            </a:r>
          </a:p>
          <a:p>
            <a:pPr marL="342900" indent="-342900" algn="just">
              <a:buFont typeface="Arial" charset="0"/>
              <a:buChar char="•"/>
            </a:pPr>
            <a:r>
              <a:rPr lang="en-US" sz="2400" dirty="0">
                <a:solidFill>
                  <a:srgbClr val="2D3956"/>
                </a:solidFill>
                <a:latin typeface="Tajawal ExtraBold" panose="00000800000000000000" pitchFamily="2" charset="-78"/>
                <a:cs typeface="Tajawal ExtraBold" panose="00000800000000000000" pitchFamily="2" charset="-78"/>
              </a:rPr>
              <a:t>The third component of a business model focuses on a firm’s financials. This is the only section of a firm’s business model that describes how it earns money—thus, it is extremely important.</a:t>
            </a:r>
          </a:p>
          <a:p>
            <a:pPr marL="342900" indent="-342900" algn="just">
              <a:buFont typeface="Arial" charset="0"/>
              <a:buChar char="•"/>
            </a:pPr>
            <a:r>
              <a:rPr lang="en-US" sz="2400" dirty="0">
                <a:solidFill>
                  <a:srgbClr val="2D3956"/>
                </a:solidFill>
                <a:latin typeface="Tajawal ExtraBold" panose="00000800000000000000" pitchFamily="2" charset="-78"/>
                <a:cs typeface="Tajawal ExtraBold" panose="00000800000000000000" pitchFamily="2" charset="-78"/>
              </a:rPr>
              <a:t>Revenue streams, cost structure, and financing/funding are the primary aspects of the financials’ component.</a:t>
            </a: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5947F2BA-3C3C-9996-E0CE-87BE61726B3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708396" y="-760081"/>
            <a:ext cx="2544327" cy="2544327"/>
          </a:xfrm>
          <a:prstGeom prst="rect">
            <a:avLst/>
          </a:prstGeom>
        </p:spPr>
      </p:pic>
    </p:spTree>
    <p:extLst>
      <p:ext uri="{BB962C8B-B14F-4D97-AF65-F5344CB8AC3E}">
        <p14:creationId xmlns:p14="http://schemas.microsoft.com/office/powerpoint/2010/main" val="16270066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rgbClr val="2D395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688305"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a:t>
            </a:r>
            <a:r>
              <a:rPr lang="en-US" sz="2800" b="1" dirty="0" err="1">
                <a:solidFill>
                  <a:schemeClr val="bg1"/>
                </a:solidFill>
                <a:latin typeface="Tajawal Medium" panose="00000600000000000000" pitchFamily="2" charset="-78"/>
                <a:cs typeface="Tajawal Medium" panose="00000600000000000000" pitchFamily="2" charset="-78"/>
              </a:rPr>
              <a:t>Barringer</a:t>
            </a:r>
            <a:r>
              <a:rPr lang="en-US" sz="2800" b="1" dirty="0">
                <a:solidFill>
                  <a:schemeClr val="bg1"/>
                </a:solidFill>
                <a:latin typeface="Tajawal Medium" panose="00000600000000000000" pitchFamily="2" charset="-78"/>
                <a:cs typeface="Tajawal Medium" panose="00000600000000000000" pitchFamily="2" charset="-78"/>
              </a:rPr>
              <a:t>/Ireland Business Model Template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2D3956"/>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019690"/>
            <a:ext cx="8417320" cy="2308324"/>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Financials</a:t>
            </a:r>
          </a:p>
          <a:p>
            <a:pPr marL="457200" indent="-457200" algn="just">
              <a:buFont typeface="+mj-lt"/>
              <a:buAutoNum type="arabicPeriod"/>
            </a:pPr>
            <a:r>
              <a:rPr lang="en-US" sz="2400" dirty="0">
                <a:solidFill>
                  <a:srgbClr val="2D3956"/>
                </a:solidFill>
                <a:latin typeface="Tajawal ExtraBold" panose="00000800000000000000" pitchFamily="2" charset="-78"/>
                <a:cs typeface="Tajawal ExtraBold" panose="00000800000000000000" pitchFamily="2" charset="-78"/>
              </a:rPr>
              <a:t>Revenue streams: A firm’s revenue streams describe the ways in which it makes money. A company may have one or more revenue stream.</a:t>
            </a:r>
          </a:p>
          <a:p>
            <a:pPr marL="457200" indent="-457200" algn="just">
              <a:buFont typeface="+mj-lt"/>
              <a:buAutoNum type="arabicPeriod"/>
            </a:pPr>
            <a:r>
              <a:rPr lang="en-US" sz="2400" dirty="0">
                <a:solidFill>
                  <a:srgbClr val="2D3956"/>
                </a:solidFill>
                <a:latin typeface="Tajawal ExtraBold" panose="00000800000000000000" pitchFamily="2" charset="-78"/>
                <a:cs typeface="Tajawal ExtraBold" panose="00000800000000000000" pitchFamily="2" charset="-78"/>
              </a:rPr>
              <a:t>Cost structure: A business’ cost structure describes the most important costs incurred to support its business model.</a:t>
            </a: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236E8BAF-B3F3-0DF0-A48E-F2036928CD7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708396" y="-760081"/>
            <a:ext cx="2544327" cy="2544327"/>
          </a:xfrm>
          <a:prstGeom prst="rect">
            <a:avLst/>
          </a:prstGeom>
        </p:spPr>
      </p:pic>
    </p:spTree>
    <p:extLst>
      <p:ext uri="{BB962C8B-B14F-4D97-AF65-F5344CB8AC3E}">
        <p14:creationId xmlns:p14="http://schemas.microsoft.com/office/powerpoint/2010/main" val="4005203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rgbClr val="2D395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688305"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a:t>
            </a:r>
            <a:r>
              <a:rPr lang="en-US" sz="2800" b="1" dirty="0" err="1">
                <a:solidFill>
                  <a:schemeClr val="bg1"/>
                </a:solidFill>
                <a:latin typeface="Tajawal Medium" panose="00000600000000000000" pitchFamily="2" charset="-78"/>
                <a:cs typeface="Tajawal Medium" panose="00000600000000000000" pitchFamily="2" charset="-78"/>
              </a:rPr>
              <a:t>Barringer</a:t>
            </a:r>
            <a:r>
              <a:rPr lang="en-US" sz="2800" b="1" dirty="0">
                <a:solidFill>
                  <a:schemeClr val="bg1"/>
                </a:solidFill>
                <a:latin typeface="Tajawal Medium" panose="00000600000000000000" pitchFamily="2" charset="-78"/>
                <a:cs typeface="Tajawal Medium" panose="00000600000000000000" pitchFamily="2" charset="-78"/>
              </a:rPr>
              <a:t>/Ireland Business Model Template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2D3956"/>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019690"/>
            <a:ext cx="8417320" cy="3785652"/>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Financials</a:t>
            </a:r>
          </a:p>
          <a:p>
            <a:pPr marL="457200" indent="-457200" algn="just">
              <a:buFont typeface="+mj-lt"/>
              <a:buAutoNum type="arabicPeriod" startAt="3"/>
            </a:pPr>
            <a:r>
              <a:rPr lang="en-US" sz="2400" dirty="0">
                <a:solidFill>
                  <a:srgbClr val="2D3956"/>
                </a:solidFill>
                <a:latin typeface="Tajawal ExtraBold" panose="00000800000000000000" pitchFamily="2" charset="-78"/>
                <a:cs typeface="Tajawal ExtraBold" panose="00000800000000000000" pitchFamily="2" charset="-78"/>
              </a:rPr>
              <a:t>Financing/Funding: Most businesses incur costs prior to the time they generate revenue. Prior to earning revenue, the company has to make a lot of payments, which typically necessitates an infusion of up-front capital for the business to be feasible. </a:t>
            </a:r>
          </a:p>
          <a:p>
            <a:pPr marL="457200" indent="-457200" algn="just">
              <a:buFont typeface="Arial" charset="0"/>
              <a:buChar char="•"/>
            </a:pPr>
            <a:r>
              <a:rPr lang="en-US" sz="2400" dirty="0">
                <a:solidFill>
                  <a:srgbClr val="2D3956"/>
                </a:solidFill>
                <a:latin typeface="Tajawal ExtraBold" panose="00000800000000000000" pitchFamily="2" charset="-78"/>
                <a:cs typeface="Tajawal ExtraBold" panose="00000800000000000000" pitchFamily="2" charset="-78"/>
              </a:rPr>
              <a:t>In many cases, however, an initial infusion of funding or financing is required. In these cases, the business model template should indicate the approximate amount of funding required.</a:t>
            </a: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890B6A70-6C52-C78F-57C0-C370F135445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708396" y="-760081"/>
            <a:ext cx="2544327" cy="2544327"/>
          </a:xfrm>
          <a:prstGeom prst="rect">
            <a:avLst/>
          </a:prstGeom>
        </p:spPr>
      </p:pic>
    </p:spTree>
    <p:extLst>
      <p:ext uri="{BB962C8B-B14F-4D97-AF65-F5344CB8AC3E}">
        <p14:creationId xmlns:p14="http://schemas.microsoft.com/office/powerpoint/2010/main" val="10381287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rgbClr val="2D395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688305"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a:t>
            </a:r>
            <a:r>
              <a:rPr lang="en-US" sz="2800" b="1" dirty="0" err="1">
                <a:solidFill>
                  <a:schemeClr val="bg1"/>
                </a:solidFill>
                <a:latin typeface="Tajawal Medium" panose="00000600000000000000" pitchFamily="2" charset="-78"/>
                <a:cs typeface="Tajawal Medium" panose="00000600000000000000" pitchFamily="2" charset="-78"/>
              </a:rPr>
              <a:t>Barringer</a:t>
            </a:r>
            <a:r>
              <a:rPr lang="en-US" sz="2800" b="1" dirty="0">
                <a:solidFill>
                  <a:schemeClr val="bg1"/>
                </a:solidFill>
                <a:latin typeface="Tajawal Medium" panose="00000600000000000000" pitchFamily="2" charset="-78"/>
                <a:cs typeface="Tajawal Medium" panose="00000600000000000000" pitchFamily="2" charset="-78"/>
              </a:rPr>
              <a:t>/Ireland Business Model Template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2D3956"/>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019690"/>
            <a:ext cx="8417320" cy="1938992"/>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Operations</a:t>
            </a:r>
          </a:p>
          <a:p>
            <a:pPr marL="457200" indent="-457200" algn="just">
              <a:buFont typeface="Arial" charset="0"/>
              <a:buChar char="•"/>
            </a:pPr>
            <a:r>
              <a:rPr lang="en-US" sz="2400" dirty="0">
                <a:solidFill>
                  <a:srgbClr val="2D3956"/>
                </a:solidFill>
                <a:latin typeface="Tajawal ExtraBold" panose="00000800000000000000" pitchFamily="2" charset="-78"/>
                <a:cs typeface="Tajawal ExtraBold" panose="00000800000000000000" pitchFamily="2" charset="-78"/>
              </a:rPr>
              <a:t>Operations are both integral to a firm’s overall business model and represent the day-to-day heartbeat of a firm. </a:t>
            </a:r>
          </a:p>
          <a:p>
            <a:pPr marL="457200" indent="-457200" algn="just">
              <a:buFont typeface="Arial" charset="0"/>
              <a:buChar char="•"/>
            </a:pPr>
            <a:r>
              <a:rPr lang="en-US" sz="2400" dirty="0">
                <a:solidFill>
                  <a:srgbClr val="2D3956"/>
                </a:solidFill>
                <a:latin typeface="Tajawal ExtraBold" panose="00000800000000000000" pitchFamily="2" charset="-78"/>
                <a:cs typeface="Tajawal ExtraBold" panose="00000800000000000000" pitchFamily="2" charset="-78"/>
              </a:rPr>
              <a:t>The primary elements of operations are: product (or service) production, channels, and key partners.</a:t>
            </a: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2DBEF820-9E35-CA6D-4249-9E12BD5E64D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708396" y="-760081"/>
            <a:ext cx="2544327" cy="2544327"/>
          </a:xfrm>
          <a:prstGeom prst="rect">
            <a:avLst/>
          </a:prstGeom>
        </p:spPr>
      </p:pic>
    </p:spTree>
    <p:extLst>
      <p:ext uri="{BB962C8B-B14F-4D97-AF65-F5344CB8AC3E}">
        <p14:creationId xmlns:p14="http://schemas.microsoft.com/office/powerpoint/2010/main" val="20480747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rgbClr val="2D395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688305"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a:t>
            </a:r>
            <a:r>
              <a:rPr lang="en-US" sz="2800" b="1" dirty="0" err="1">
                <a:solidFill>
                  <a:schemeClr val="bg1"/>
                </a:solidFill>
                <a:latin typeface="Tajawal Medium" panose="00000600000000000000" pitchFamily="2" charset="-78"/>
                <a:cs typeface="Tajawal Medium" panose="00000600000000000000" pitchFamily="2" charset="-78"/>
              </a:rPr>
              <a:t>Barringer</a:t>
            </a:r>
            <a:r>
              <a:rPr lang="en-US" sz="2800" b="1" dirty="0">
                <a:solidFill>
                  <a:schemeClr val="bg1"/>
                </a:solidFill>
                <a:latin typeface="Tajawal Medium" panose="00000600000000000000" pitchFamily="2" charset="-78"/>
                <a:cs typeface="Tajawal Medium" panose="00000600000000000000" pitchFamily="2" charset="-78"/>
              </a:rPr>
              <a:t>/Ireland Business Model Template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2D3956"/>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019690"/>
            <a:ext cx="8417320" cy="3416320"/>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Operations</a:t>
            </a:r>
          </a:p>
          <a:p>
            <a:pPr marL="457200" indent="-457200" algn="just">
              <a:buFont typeface="+mj-lt"/>
              <a:buAutoNum type="arabicPeriod"/>
            </a:pPr>
            <a:r>
              <a:rPr lang="en-US" sz="2400" dirty="0">
                <a:solidFill>
                  <a:srgbClr val="2D3956"/>
                </a:solidFill>
                <a:latin typeface="Tajawal ExtraBold" panose="00000800000000000000" pitchFamily="2" charset="-78"/>
                <a:cs typeface="Tajawal ExtraBold" panose="00000800000000000000" pitchFamily="2" charset="-78"/>
              </a:rPr>
              <a:t>Product (or Service) Production:</a:t>
            </a:r>
          </a:p>
          <a:p>
            <a:pPr marL="457200" indent="-457200" algn="just">
              <a:buFont typeface="Arial" charset="0"/>
              <a:buChar char="•"/>
            </a:pPr>
            <a:r>
              <a:rPr lang="en-US" sz="2400" dirty="0">
                <a:solidFill>
                  <a:srgbClr val="2D3956"/>
                </a:solidFill>
                <a:latin typeface="Tajawal ExtraBold" panose="00000800000000000000" pitchFamily="2" charset="-78"/>
                <a:cs typeface="Tajawal ExtraBold" panose="00000800000000000000" pitchFamily="2" charset="-78"/>
              </a:rPr>
              <a:t>This section focuses on how a firm’s products and/or services are produced. </a:t>
            </a:r>
          </a:p>
          <a:p>
            <a:pPr marL="457200" indent="-457200" algn="just">
              <a:buFont typeface="Arial" charset="0"/>
              <a:buChar char="•"/>
            </a:pPr>
            <a:r>
              <a:rPr lang="en-US" sz="2400" dirty="0">
                <a:solidFill>
                  <a:srgbClr val="2D3956"/>
                </a:solidFill>
                <a:latin typeface="Tajawal ExtraBold" panose="00000800000000000000" pitchFamily="2" charset="-78"/>
                <a:cs typeface="Tajawal ExtraBold" panose="00000800000000000000" pitchFamily="2" charset="-78"/>
              </a:rPr>
              <a:t>If a firm sells physical products, the products can be manufactured or produced in-house, by a contract manufacturer, or via an outsource provider. If it opts to produce in-house, it will need to develop core competencies in manufacturing. </a:t>
            </a: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6E0D339F-AE0D-E693-6A61-E7CB67CDF40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708396" y="-760081"/>
            <a:ext cx="2544327" cy="2544327"/>
          </a:xfrm>
          <a:prstGeom prst="rect">
            <a:avLst/>
          </a:prstGeom>
        </p:spPr>
      </p:pic>
    </p:spTree>
    <p:extLst>
      <p:ext uri="{BB962C8B-B14F-4D97-AF65-F5344CB8AC3E}">
        <p14:creationId xmlns:p14="http://schemas.microsoft.com/office/powerpoint/2010/main" val="17465166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rgbClr val="2D395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688305"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a:t>
            </a:r>
            <a:r>
              <a:rPr lang="en-US" sz="2800" b="1" dirty="0" err="1">
                <a:solidFill>
                  <a:schemeClr val="bg1"/>
                </a:solidFill>
                <a:latin typeface="Tajawal Medium" panose="00000600000000000000" pitchFamily="2" charset="-78"/>
                <a:cs typeface="Tajawal Medium" panose="00000600000000000000" pitchFamily="2" charset="-78"/>
              </a:rPr>
              <a:t>Barringer</a:t>
            </a:r>
            <a:r>
              <a:rPr lang="en-US" sz="2800" b="1" dirty="0">
                <a:solidFill>
                  <a:schemeClr val="bg1"/>
                </a:solidFill>
                <a:latin typeface="Tajawal Medium" panose="00000600000000000000" pitchFamily="2" charset="-78"/>
                <a:cs typeface="Tajawal Medium" panose="00000600000000000000" pitchFamily="2" charset="-78"/>
              </a:rPr>
              <a:t>/Ireland Business Model Template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2D3956"/>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019690"/>
            <a:ext cx="8417320" cy="3046988"/>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Operations</a:t>
            </a:r>
          </a:p>
          <a:p>
            <a:pPr marL="457200" indent="-457200" algn="just">
              <a:buFont typeface="+mj-lt"/>
              <a:buAutoNum type="arabicPeriod" startAt="2"/>
            </a:pPr>
            <a:r>
              <a:rPr lang="en-US" sz="2400" dirty="0">
                <a:solidFill>
                  <a:srgbClr val="2D3956"/>
                </a:solidFill>
                <a:latin typeface="Tajawal ExtraBold" panose="00000800000000000000" pitchFamily="2" charset="-78"/>
                <a:cs typeface="Tajawal ExtraBold" panose="00000800000000000000" pitchFamily="2" charset="-78"/>
              </a:rPr>
              <a:t>Channels: A company’s channels describe how it delivers its product or service to its customers. Businesses sell direct, through intermediaries, or through a combination of both.</a:t>
            </a:r>
          </a:p>
          <a:p>
            <a:pPr marL="457200" indent="-457200" algn="just">
              <a:buFont typeface="+mj-lt"/>
              <a:buAutoNum type="arabicPeriod" startAt="2"/>
            </a:pPr>
            <a:r>
              <a:rPr lang="en-US" sz="2400" dirty="0">
                <a:solidFill>
                  <a:srgbClr val="2D3956"/>
                </a:solidFill>
                <a:latin typeface="Tajawal ExtraBold" panose="00000800000000000000" pitchFamily="2" charset="-78"/>
                <a:cs typeface="Tajawal ExtraBold" panose="00000800000000000000" pitchFamily="2" charset="-78"/>
              </a:rPr>
              <a:t>Key partners: Start-ups typically do not have sufficient resources (or funding) to perform all the tasks needed to make their business models work, so they rely on partners to perform key roles.</a:t>
            </a: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7E2257C1-8FA3-162E-44A4-F0617CA5B7F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708396" y="-760081"/>
            <a:ext cx="2544327" cy="2544327"/>
          </a:xfrm>
          <a:prstGeom prst="rect">
            <a:avLst/>
          </a:prstGeom>
        </p:spPr>
      </p:pic>
    </p:spTree>
    <p:extLst>
      <p:ext uri="{BB962C8B-B14F-4D97-AF65-F5344CB8AC3E}">
        <p14:creationId xmlns:p14="http://schemas.microsoft.com/office/powerpoint/2010/main" val="7057012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3" name="Picture 2">
            <a:extLst>
              <a:ext uri="{FF2B5EF4-FFF2-40B4-BE49-F238E27FC236}">
                <a16:creationId xmlns:a16="http://schemas.microsoft.com/office/drawing/2014/main" id="{4AFC8EB8-8B11-4C7B-C2B7-3AD98262161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708396" y="-760081"/>
            <a:ext cx="2544327" cy="2544327"/>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0" ma:contentTypeDescription="Create a new document." ma:contentTypeScope="" ma:versionID="4fa342b376e3c1fd37f74eadc064d53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20a12417a86487c796614abbd0e63c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275FED8A-0E1B-4315-98B5-42DE4D9B8354}">
  <ds:schemaRefs>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042B7FA9-4044-4F51-BC21-87BD70A77FC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F3366DCE-B531-4978-B3A8-BC73112C5EF1}">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2749</TotalTime>
  <Words>2297</Words>
  <Application>Microsoft Office PowerPoint</Application>
  <PresentationFormat>Widescreen</PresentationFormat>
  <Paragraphs>215</Paragraphs>
  <Slides>35</Slides>
  <Notes>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35</vt:i4>
      </vt:variant>
    </vt:vector>
  </HeadingPairs>
  <TitlesOfParts>
    <vt:vector size="43" baseType="lpstr">
      <vt:lpstr>Arial</vt:lpstr>
      <vt:lpstr>Calibri</vt:lpstr>
      <vt:lpstr>Calibri Light</vt:lpstr>
      <vt:lpstr>Roboto Light</vt:lpstr>
      <vt:lpstr>Segoe UI Light</vt:lpstr>
      <vt:lpstr>Tajawal ExtraBold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Nermin Mohamed Hussein Mohamed</cp:lastModifiedBy>
  <cp:revision>41</cp:revision>
  <cp:lastPrinted>2023-10-25T19:35:42Z</cp:lastPrinted>
  <dcterms:created xsi:type="dcterms:W3CDTF">2023-04-29T09:08:23Z</dcterms:created>
  <dcterms:modified xsi:type="dcterms:W3CDTF">2026-07-02T19:02:46Z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