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5" r:id="rId6"/>
    <p:sldId id="263" r:id="rId7"/>
    <p:sldId id="264" r:id="rId8"/>
    <p:sldId id="266" r:id="rId9"/>
    <p:sldId id="267" r:id="rId10"/>
    <p:sldId id="268" r:id="rId11"/>
    <p:sldId id="269" r:id="rId12"/>
    <p:sldId id="270" r:id="rId13"/>
    <p:sldId id="271" r:id="rId14"/>
    <p:sldId id="272" r:id="rId15"/>
    <p:sldId id="275" r:id="rId16"/>
    <p:sldId id="273" r:id="rId17"/>
    <p:sldId id="274" r:id="rId18"/>
    <p:sldId id="276" r:id="rId19"/>
    <p:sldId id="277" r:id="rId20"/>
    <p:sldId id="278" r:id="rId21"/>
    <p:sldId id="279" r:id="rId22"/>
    <p:sldId id="258"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4" d="100"/>
          <a:sy n="74"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28.34025" units="1/cm"/>
          <inkml:channelProperty channel="Y" name="resolution" value="28.33948" units="1/cm"/>
          <inkml:channelProperty channel="T" name="resolution" value="1" units="1/dev"/>
        </inkml:channelProperties>
      </inkml:inkSource>
      <inkml:timestamp xml:id="ts0" timeString="2022-04-13T23:20:14.56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16148 11410 0,'0'0'187,"25"0"-171,24 25 0,1 0-1,24 0-15,26-1 16,-1 1-1,0 0 1,0-25 0,0 25-16,1-25 15,24 0 1,0 25-1,0-25 1,-50 24-16,0-24 16,51 0-1,-51 0 1,25 0-16,-24 0 15,-1 0 1,0 0 0,1 0-1,-26 0-15,-24 25 16,50-25-1,-51 25 1,26-25-16,0 0 16,24 0-1,-49 0 1,0 0-1,-1 0-15,1-25 16,25 25 0,0 0-1,-1-25 1,-24 1-16,0-1 15,0 0 1,-25 25 31,-25 0 62,0 0-93,0 0-1,-24 0-15,-1 0 16,-25 0-1,1 0 1,0 0-16,-1 0 16,-24 0-1,25 0 1,-1 0-1,1 0-15,-25 0 16,24 0 0,50 0-1,1 0 1,-26 0-16,0 0 15,1 0 1,-1 0 0,25 0-16,0 0 15,1 0 1,24-25-1,-25 25 1,25-25-16,-50 25 16,25 0-1,1 0 1,-1 0-16,25 0 15,-50 0 1,50 0 0,-25 0 15,25 0-31,-24 0 15,-26 0 1,25 0-16,-24 0 16,-1 0-1,25 0 1,-24-49-1,-1 49-15,0-25 16,1 0 0,24 25-1,0-25-15,-24 25 16,24 0-1,0 0 1,-25 0 0,26 0-16,24 0 15,-25 0 1,0 0-1,25 0-15,-25 0 16,25 0 0,-25 0-1,1 0 1,-1 25-16,0-25 15,0 0 1,25 0 0,-25 0-16,25 25 15,-25-25 1,1 0 15,24 0 0,0 0-15,0 25-1,-25-25 17</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4/14/2022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4/14/2022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4/14/2022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emf"/><Relationship Id="rId7" Type="http://schemas.openxmlformats.org/officeDocument/2006/relationships/customXml" Target="../ink/ink1.xml"/><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994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6194739" y="3454705"/>
            <a:ext cx="5997262" cy="1034667"/>
          </a:xfrm>
          <a:prstGeom prst="rect">
            <a:avLst/>
          </a:prstGeom>
        </p:spPr>
      </p:pic>
      <p:sp>
        <p:nvSpPr>
          <p:cNvPr id="16" name="TextBox 15"/>
          <p:cNvSpPr txBox="1"/>
          <p:nvPr/>
        </p:nvSpPr>
        <p:spPr>
          <a:xfrm>
            <a:off x="6096000" y="3494984"/>
            <a:ext cx="6005970" cy="954107"/>
          </a:xfrm>
          <a:prstGeom prst="rect">
            <a:avLst/>
          </a:prstGeom>
          <a:noFill/>
        </p:spPr>
        <p:txBody>
          <a:bodyPr wrap="square" rtlCol="0">
            <a:spAutoFit/>
          </a:bodyPr>
          <a:lstStyle/>
          <a:p>
            <a:pPr algn="ctr"/>
            <a:r>
              <a:rPr lang="en-US" sz="2800" i="1" dirty="0" smtClean="0">
                <a:solidFill>
                  <a:schemeClr val="bg1"/>
                </a:solidFill>
                <a:latin typeface="Tajawal Medium" panose="00000600000000000000" pitchFamily="2" charset="-78"/>
                <a:cs typeface="Tajawal Medium" panose="00000600000000000000" pitchFamily="2" charset="-78"/>
              </a:rPr>
              <a:t> </a:t>
            </a:r>
            <a:r>
              <a:rPr lang="en-US" altLang="ar-EG" sz="2800" b="1" dirty="0">
                <a:solidFill>
                  <a:srgbClr val="FF9518"/>
                </a:solidFill>
              </a:rPr>
              <a:t>Basic Router </a:t>
            </a:r>
            <a:r>
              <a:rPr lang="en-US" altLang="ar-EG" sz="2800" b="1" dirty="0" smtClean="0">
                <a:solidFill>
                  <a:srgbClr val="FF9518"/>
                </a:solidFill>
              </a:rPr>
              <a:t>Configuration and Verification</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938992"/>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3</a:t>
            </a:r>
            <a:endParaRPr lang="en-US" sz="2800" dirty="0"/>
          </a:p>
          <a:p>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2" name="Rectangle 11"/>
          <p:cNvSpPr/>
          <p:nvPr/>
        </p:nvSpPr>
        <p:spPr>
          <a:xfrm>
            <a:off x="1262952" y="2061647"/>
            <a:ext cx="10181459" cy="2246769"/>
          </a:xfrm>
          <a:prstGeom prst="rect">
            <a:avLst/>
          </a:prstGeom>
        </p:spPr>
        <p:txBody>
          <a:bodyPr wrap="square">
            <a:spAutoFit/>
          </a:bodyPr>
          <a:lstStyle/>
          <a:p>
            <a:r>
              <a:rPr lang="en-US" sz="2000" b="1" dirty="0" smtClean="0">
                <a:solidFill>
                  <a:srgbClr val="FF0000"/>
                </a:solidFill>
                <a:latin typeface="Arial" panose="020B0604020202020204" pitchFamily="34" charset="0"/>
              </a:rPr>
              <a:t>What is the Roll Over Cable?</a:t>
            </a:r>
          </a:p>
          <a:p>
            <a:r>
              <a:rPr lang="en-US" sz="2000" dirty="0" smtClean="0">
                <a:solidFill>
                  <a:srgbClr val="333333"/>
                </a:solidFill>
                <a:latin typeface="Arial" panose="020B0604020202020204" pitchFamily="34" charset="0"/>
              </a:rPr>
              <a:t>A </a:t>
            </a:r>
            <a:r>
              <a:rPr lang="en-US" sz="2000" dirty="0">
                <a:solidFill>
                  <a:srgbClr val="333333"/>
                </a:solidFill>
                <a:latin typeface="Arial" panose="020B0604020202020204" pitchFamily="34" charset="0"/>
              </a:rPr>
              <a:t>rollover cable is a network cable that connects a computer terminal to a network router’s console port. It is also referred to as a Cisco console cable and is normally flat and light blue so as to distinguish it from other network cable types. The pin-outs on one end of the cable are reversed from the opposite end, which is how the cable derived its name. Rollover cables are also known as Yost cables or Yost Serial Device Wiring Standard connectors</a:t>
            </a:r>
            <a:r>
              <a:rPr lang="en-US" dirty="0">
                <a:solidFill>
                  <a:srgbClr val="333333"/>
                </a:solidFill>
                <a:latin typeface="Arial" panose="020B0604020202020204" pitchFamily="34" charset="0"/>
              </a:rPr>
              <a:t>.</a:t>
            </a:r>
            <a:endParaRPr lang="ar-EG" dirty="0"/>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242044" y="1811999"/>
            <a:ext cx="10076986" cy="1938992"/>
          </a:xfrm>
          <a:prstGeom prst="rect">
            <a:avLst/>
          </a:prstGeom>
        </p:spPr>
        <p:txBody>
          <a:bodyPr wrap="square">
            <a:spAutoFit/>
          </a:bodyPr>
          <a:lstStyle/>
          <a:p>
            <a:pPr fontAlgn="base"/>
            <a:r>
              <a:rPr lang="en-US" sz="2000" b="1" dirty="0">
                <a:solidFill>
                  <a:srgbClr val="FF0000"/>
                </a:solidFill>
                <a:latin typeface="Roboto Condensed"/>
              </a:rPr>
              <a:t>How to Identify a Rollover Cable</a:t>
            </a:r>
          </a:p>
          <a:p>
            <a:pPr fontAlgn="base"/>
            <a:r>
              <a:rPr lang="en-US" sz="2000" dirty="0">
                <a:solidFill>
                  <a:srgbClr val="333333"/>
                </a:solidFill>
                <a:latin typeface="Arial" panose="020B0604020202020204" pitchFamily="34" charset="0"/>
              </a:rPr>
              <a:t>A rollover cable is identified by comparing each end of the cable while they are beside each other. The wire that connects the pin on the outside of the plug on the left-hand side is the same color as the wire connecting the pin on the outside of the plug on the right-hand side. If Cisco Systems produced the rollover cable, the first pin will be white on one of the two connectors and pin number 8 will be white on the other.</a:t>
            </a:r>
            <a:endParaRPr lang="en-US" sz="2000" b="0" i="0" dirty="0">
              <a:solidFill>
                <a:srgbClr val="333333"/>
              </a:solidFill>
              <a:effectLst/>
              <a:latin typeface="Arial" panose="020B0604020202020204" pitchFamily="34" charset="0"/>
            </a:endParaRPr>
          </a:p>
        </p:txBody>
      </p:sp>
      <p:pic>
        <p:nvPicPr>
          <p:cNvPr id="5124" name="Picture 4" descr="https://www.tech-faq.com/wp-content/uploads/2011/02/Rollover-Cable.jpe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49850" y="3910109"/>
            <a:ext cx="4171485" cy="2008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3769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2" name="Rectangle 11"/>
          <p:cNvSpPr/>
          <p:nvPr/>
        </p:nvSpPr>
        <p:spPr>
          <a:xfrm>
            <a:off x="1382949" y="1607633"/>
            <a:ext cx="10181459" cy="3785652"/>
          </a:xfrm>
          <a:prstGeom prst="rect">
            <a:avLst/>
          </a:prstGeom>
        </p:spPr>
        <p:txBody>
          <a:bodyPr wrap="square">
            <a:spAutoFit/>
          </a:bodyPr>
          <a:lstStyle/>
          <a:p>
            <a:pPr fontAlgn="base"/>
            <a:r>
              <a:rPr lang="en-US" sz="2000" b="1" dirty="0">
                <a:solidFill>
                  <a:srgbClr val="FF0000"/>
                </a:solidFill>
              </a:rPr>
              <a:t>What is the Cisco RJ45 Rollover Cable Pin-out?</a:t>
            </a:r>
          </a:p>
          <a:p>
            <a:pPr fontAlgn="base"/>
            <a:r>
              <a:rPr lang="en-US" sz="2000" dirty="0"/>
              <a:t>The following is the Cisco RJ45 rollover cable pin-out read in five columns:</a:t>
            </a:r>
          </a:p>
          <a:p>
            <a:pPr fontAlgn="base"/>
            <a:r>
              <a:rPr lang="en-US" sz="2000" dirty="0"/>
              <a:t>Router Pin, Router Pin Name, Direction, Workstation Pin, Workstation Pin Name</a:t>
            </a:r>
          </a:p>
          <a:p>
            <a:pPr fontAlgn="base"/>
            <a:r>
              <a:rPr lang="en-US" sz="2000" dirty="0"/>
              <a:t>1 – white-Orange, bi-directional, 8, brown</a:t>
            </a:r>
          </a:p>
          <a:p>
            <a:pPr fontAlgn="base"/>
            <a:r>
              <a:rPr lang="en-US" sz="2000" dirty="0"/>
              <a:t>2 – orange, bi-directional, 7, white-brown</a:t>
            </a:r>
          </a:p>
          <a:p>
            <a:pPr fontAlgn="base"/>
            <a:r>
              <a:rPr lang="en-US" sz="2000" dirty="0"/>
              <a:t>3 – white-green, bi-directional, 6, green</a:t>
            </a:r>
          </a:p>
          <a:p>
            <a:pPr fontAlgn="base"/>
            <a:r>
              <a:rPr lang="en-US" sz="2000" dirty="0"/>
              <a:t>4 – blue, bi-directional, 5, white-blue</a:t>
            </a:r>
          </a:p>
          <a:p>
            <a:pPr fontAlgn="base"/>
            <a:r>
              <a:rPr lang="en-US" sz="2000" dirty="0"/>
              <a:t>5 – white-blue, bi-directional, 4, blue</a:t>
            </a:r>
          </a:p>
          <a:p>
            <a:pPr fontAlgn="base"/>
            <a:r>
              <a:rPr lang="en-US" sz="2000" dirty="0"/>
              <a:t>6 – green, bi-directional, 3, white-green</a:t>
            </a:r>
          </a:p>
          <a:p>
            <a:pPr fontAlgn="base"/>
            <a:r>
              <a:rPr lang="en-US" sz="2000" dirty="0"/>
              <a:t>7 – white-brown, bi-directional, 2, orange</a:t>
            </a:r>
          </a:p>
          <a:p>
            <a:pPr fontAlgn="base"/>
            <a:r>
              <a:rPr lang="en-US" sz="2000" dirty="0"/>
              <a:t>8 – brown, bi-directional, 1, </a:t>
            </a:r>
            <a:r>
              <a:rPr lang="en-US" sz="2000" dirty="0" smtClean="0"/>
              <a:t>white-orange</a:t>
            </a:r>
          </a:p>
          <a:p>
            <a:pPr fontAlgn="base"/>
            <a:endParaRPr lang="en-US" sz="2000" dirty="0"/>
          </a:p>
        </p:txBody>
      </p:sp>
      <p:sp>
        <p:nvSpPr>
          <p:cNvPr id="9" name="AutoShape 4" descr="Image result for rollover cable"/>
          <p:cNvSpPr>
            <a:spLocks noChangeAspect="1" noChangeArrowheads="1"/>
          </p:cNvSpPr>
          <p:nvPr/>
        </p:nvSpPr>
        <p:spPr bwMode="auto">
          <a:xfrm>
            <a:off x="148468" y="-6807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pic>
        <p:nvPicPr>
          <p:cNvPr id="4102" name="Picture 6" descr="Straight-through, Crossover &amp; Rollover Cable Pinouts Explained | Computer  Cable Stor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60472" y="2544014"/>
            <a:ext cx="4570611" cy="3427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8747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3" name="Rectangle 3"/>
          <p:cNvSpPr txBox="1">
            <a:spLocks noChangeArrowheads="1"/>
          </p:cNvSpPr>
          <p:nvPr/>
        </p:nvSpPr>
        <p:spPr>
          <a:xfrm>
            <a:off x="1727862" y="1369196"/>
            <a:ext cx="7940675"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EG" sz="2000" dirty="0" smtClean="0">
              <a:solidFill>
                <a:srgbClr val="333333"/>
              </a:solidFill>
              <a:latin typeface="Arial" panose="020B0604020202020204" pitchFamily="34" charset="0"/>
            </a:endParaRPr>
          </a:p>
          <a:p>
            <a:r>
              <a:rPr lang="en-US" altLang="ar-EG" sz="2000" dirty="0" smtClean="0">
                <a:solidFill>
                  <a:srgbClr val="333333"/>
                </a:solidFill>
                <a:latin typeface="Arial" panose="020B0604020202020204" pitchFamily="34" charset="0"/>
              </a:rPr>
              <a:t>Define </a:t>
            </a:r>
            <a:r>
              <a:rPr lang="en-US" altLang="ar-EG" sz="2000" dirty="0">
                <a:solidFill>
                  <a:srgbClr val="333333"/>
                </a:solidFill>
                <a:latin typeface="Arial" panose="020B0604020202020204" pitchFamily="34" charset="0"/>
              </a:rPr>
              <a:t>the role of device management connections when using Cisco equipment. </a:t>
            </a:r>
          </a:p>
          <a:p>
            <a:endParaRPr lang="en-US" altLang="ar-EG" dirty="0" smtClean="0"/>
          </a:p>
          <a:p>
            <a:endParaRPr lang="en-US" altLang="ar-EG" dirty="0"/>
          </a:p>
        </p:txBody>
      </p:sp>
      <p:pic>
        <p:nvPicPr>
          <p:cNvPr id="1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09339" y="2204822"/>
            <a:ext cx="5656446" cy="3722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mc:AlternateContent xmlns:mc="http://schemas.openxmlformats.org/markup-compatibility/2006">
        <mc:Choice xmlns:p14="http://schemas.microsoft.com/office/powerpoint/2010/main" Requires="p14">
          <p:contentPart p14:bwMode="auto" r:id="rId7">
            <p14:nvContentPartPr>
              <p14:cNvPr id="7" name="Ink 6"/>
              <p14:cNvContentPartPr/>
              <p14:nvPr/>
            </p14:nvContentPartPr>
            <p14:xfrm>
              <a:off x="5813280" y="4098600"/>
              <a:ext cx="929160" cy="107640"/>
            </p14:xfrm>
          </p:contentPart>
        </mc:Choice>
        <mc:Fallback>
          <p:pic>
            <p:nvPicPr>
              <p:cNvPr id="7" name="Ink 6"/>
              <p:cNvPicPr/>
              <p:nvPr/>
            </p:nvPicPr>
            <p:blipFill>
              <a:blip r:embed="rId8"/>
              <a:stretch>
                <a:fillRect/>
              </a:stretch>
            </p:blipFill>
            <p:spPr>
              <a:xfrm>
                <a:off x="5797440" y="4035240"/>
                <a:ext cx="960840" cy="234360"/>
              </a:xfrm>
              <a:prstGeom prst="rect">
                <a:avLst/>
              </a:prstGeom>
            </p:spPr>
          </p:pic>
        </mc:Fallback>
      </mc:AlternateContent>
    </p:spTree>
    <p:extLst>
      <p:ext uri="{BB962C8B-B14F-4D97-AF65-F5344CB8AC3E}">
        <p14:creationId xmlns:p14="http://schemas.microsoft.com/office/powerpoint/2010/main" val="38665255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1" name="Rectangle 2"/>
          <p:cNvSpPr txBox="1">
            <a:spLocks noChangeArrowheads="1"/>
          </p:cNvSpPr>
          <p:nvPr/>
        </p:nvSpPr>
        <p:spPr>
          <a:xfrm>
            <a:off x="1874165" y="1282260"/>
            <a:ext cx="8145462" cy="838200"/>
          </a:xfrm>
          <a:prstGeom prst="rect">
            <a:avLst/>
          </a:prstGeom>
          <a:noFill/>
          <a:extLst>
            <a:ext uri="{909E8E84-426E-40DD-AFC4-6F175D3DCCD1}">
              <a14:hiddenFill xmlns:a14="http://schemas.microsoft.com/office/drawing/2010/main">
                <a:solidFill>
                  <a:srgbClr val="FFCC68"/>
                </a:solidFill>
              </a14:hiddenFill>
            </a:ext>
          </a:ex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2000" b="1" dirty="0">
                <a:solidFill>
                  <a:srgbClr val="FF0000"/>
                </a:solidFill>
                <a:latin typeface="Arial" panose="020B0604020202020204" pitchFamily="34" charset="0"/>
                <a:ea typeface="+mn-ea"/>
                <a:cs typeface="+mn-cs"/>
              </a:rPr>
              <a:t>Importance of Network Designs</a:t>
            </a:r>
          </a:p>
        </p:txBody>
      </p:sp>
      <p:sp>
        <p:nvSpPr>
          <p:cNvPr id="13" name="Rectangle 3"/>
          <p:cNvSpPr txBox="1">
            <a:spLocks noChangeArrowheads="1"/>
          </p:cNvSpPr>
          <p:nvPr/>
        </p:nvSpPr>
        <p:spPr>
          <a:xfrm>
            <a:off x="1166579" y="1929272"/>
            <a:ext cx="7940675"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000" dirty="0">
                <a:solidFill>
                  <a:srgbClr val="333333"/>
                </a:solidFill>
                <a:latin typeface="Arial" panose="020B0604020202020204" pitchFamily="34" charset="0"/>
              </a:rPr>
              <a:t>Given a network requirement, determine the optimum number of sub networks in the larger internetwork</a:t>
            </a:r>
            <a:r>
              <a:rPr lang="en-US" altLang="ar-EG" dirty="0" smtClean="0"/>
              <a:t>. </a:t>
            </a:r>
          </a:p>
          <a:p>
            <a:endParaRPr lang="en-US" altLang="ar-EG" dirty="0" smtClean="0"/>
          </a:p>
          <a:p>
            <a:pPr>
              <a:buFont typeface="Symbol" panose="05050102010706020507" pitchFamily="18" charset="2"/>
              <a:buChar char=""/>
            </a:pPr>
            <a:endParaRPr lang="en-US" altLang="ar-EG" dirty="0"/>
          </a:p>
        </p:txBody>
      </p:sp>
      <p:pic>
        <p:nvPicPr>
          <p:cNvPr id="1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77055" y="2336010"/>
            <a:ext cx="5376746" cy="36132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Tree>
    <p:extLst>
      <p:ext uri="{BB962C8B-B14F-4D97-AF65-F5344CB8AC3E}">
        <p14:creationId xmlns:p14="http://schemas.microsoft.com/office/powerpoint/2010/main" val="3514481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1" name="Rectangle 2"/>
          <p:cNvSpPr txBox="1">
            <a:spLocks noChangeArrowheads="1"/>
          </p:cNvSpPr>
          <p:nvPr/>
        </p:nvSpPr>
        <p:spPr>
          <a:xfrm>
            <a:off x="1456619" y="1449953"/>
            <a:ext cx="8145462" cy="8382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2000" b="1" dirty="0" smtClean="0">
                <a:solidFill>
                  <a:srgbClr val="FF0000"/>
                </a:solidFill>
                <a:latin typeface="Arial" panose="020B0604020202020204" pitchFamily="34" charset="0"/>
                <a:ea typeface="+mn-ea"/>
                <a:cs typeface="+mn-cs"/>
              </a:rPr>
              <a:t>    Role </a:t>
            </a:r>
            <a:r>
              <a:rPr lang="en-US" altLang="ar-EG" sz="2000" b="1" dirty="0">
                <a:solidFill>
                  <a:srgbClr val="FF0000"/>
                </a:solidFill>
                <a:latin typeface="Arial" panose="020B0604020202020204" pitchFamily="34" charset="0"/>
                <a:ea typeface="+mn-ea"/>
                <a:cs typeface="+mn-cs"/>
              </a:rPr>
              <a:t>of Internetwork Operating System (IOS)</a:t>
            </a:r>
          </a:p>
        </p:txBody>
      </p:sp>
      <p:sp>
        <p:nvSpPr>
          <p:cNvPr id="13" name="Rectangle 3"/>
          <p:cNvSpPr txBox="1">
            <a:spLocks noChangeArrowheads="1"/>
          </p:cNvSpPr>
          <p:nvPr/>
        </p:nvSpPr>
        <p:spPr>
          <a:xfrm>
            <a:off x="651741" y="2032521"/>
            <a:ext cx="8745554"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EG" dirty="0" smtClean="0"/>
          </a:p>
          <a:p>
            <a:r>
              <a:rPr lang="en-US" altLang="ar-EG" dirty="0" smtClean="0"/>
              <a:t>I</a:t>
            </a:r>
            <a:r>
              <a:rPr lang="en-US" altLang="ar-EG" sz="2000" dirty="0" smtClean="0">
                <a:solidFill>
                  <a:srgbClr val="333333"/>
                </a:solidFill>
                <a:latin typeface="Arial" panose="020B0604020202020204" pitchFamily="34" charset="0"/>
              </a:rPr>
              <a:t>dentify </a:t>
            </a:r>
            <a:r>
              <a:rPr lang="en-US" altLang="ar-EG" sz="2000" dirty="0">
                <a:solidFill>
                  <a:srgbClr val="333333"/>
                </a:solidFill>
                <a:latin typeface="Arial" panose="020B0604020202020204" pitchFamily="34" charset="0"/>
              </a:rPr>
              <a:t>the relationship </a:t>
            </a:r>
            <a:r>
              <a:rPr lang="en-US" altLang="ar-EG" sz="2000" dirty="0" smtClean="0">
                <a:solidFill>
                  <a:srgbClr val="333333"/>
                </a:solidFill>
                <a:latin typeface="Arial" panose="020B0604020202020204" pitchFamily="34" charset="0"/>
              </a:rPr>
              <a:t>between </a:t>
            </a:r>
            <a:r>
              <a:rPr lang="en-US" altLang="ar-EG" sz="2000" dirty="0">
                <a:solidFill>
                  <a:srgbClr val="333333"/>
                </a:solidFill>
                <a:latin typeface="Arial" panose="020B0604020202020204" pitchFamily="34" charset="0"/>
              </a:rPr>
              <a:t>IOS </a:t>
            </a:r>
            <a:endParaRPr lang="en-US" altLang="ar-EG" sz="2000" dirty="0" smtClean="0">
              <a:solidFill>
                <a:srgbClr val="333333"/>
              </a:solidFill>
              <a:latin typeface="Arial" panose="020B0604020202020204" pitchFamily="34" charset="0"/>
            </a:endParaRPr>
          </a:p>
          <a:p>
            <a:pPr marL="0" indent="0">
              <a:buNone/>
            </a:pPr>
            <a:r>
              <a:rPr lang="en-US" altLang="ar-EG" sz="2000" dirty="0">
                <a:solidFill>
                  <a:srgbClr val="333333"/>
                </a:solidFill>
                <a:latin typeface="Arial" panose="020B0604020202020204" pitchFamily="34" charset="0"/>
              </a:rPr>
              <a:t> </a:t>
            </a:r>
            <a:r>
              <a:rPr lang="en-US" altLang="ar-EG" sz="2000" dirty="0" smtClean="0">
                <a:solidFill>
                  <a:srgbClr val="333333"/>
                </a:solidFill>
                <a:latin typeface="Arial" panose="020B0604020202020204" pitchFamily="34" charset="0"/>
              </a:rPr>
              <a:t>             and configuration. </a:t>
            </a:r>
            <a:endParaRPr lang="en-US" altLang="ar-EG" sz="2000" dirty="0">
              <a:solidFill>
                <a:srgbClr val="333333"/>
              </a:solidFill>
              <a:latin typeface="Arial" panose="020B0604020202020204" pitchFamily="34" charset="0"/>
            </a:endParaRPr>
          </a:p>
          <a:p>
            <a:endParaRPr lang="en-US" altLang="ar-EG" sz="2000" dirty="0">
              <a:solidFill>
                <a:srgbClr val="333333"/>
              </a:solidFill>
              <a:latin typeface="Arial" panose="020B0604020202020204" pitchFamily="34" charset="0"/>
            </a:endParaRPr>
          </a:p>
          <a:p>
            <a:pPr>
              <a:buFont typeface="Symbol" panose="05050102010706020507" pitchFamily="18" charset="2"/>
              <a:buChar char=""/>
            </a:pPr>
            <a:endParaRPr lang="en-US" altLang="ar-EG" dirty="0"/>
          </a:p>
        </p:txBody>
      </p:sp>
      <p:pic>
        <p:nvPicPr>
          <p:cNvPr id="15"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49444" y="2055813"/>
            <a:ext cx="6504454" cy="379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Tree>
    <p:extLst>
      <p:ext uri="{BB962C8B-B14F-4D97-AF65-F5344CB8AC3E}">
        <p14:creationId xmlns:p14="http://schemas.microsoft.com/office/powerpoint/2010/main" val="15252425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1" name="Rectangle 2"/>
          <p:cNvSpPr txBox="1">
            <a:spLocks noChangeArrowheads="1"/>
          </p:cNvSpPr>
          <p:nvPr/>
        </p:nvSpPr>
        <p:spPr>
          <a:xfrm>
            <a:off x="1354226" y="1319232"/>
            <a:ext cx="8145462" cy="8382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2000" b="1" dirty="0">
                <a:solidFill>
                  <a:srgbClr val="FF0000"/>
                </a:solidFill>
                <a:latin typeface="Arial" panose="020B0604020202020204" pitchFamily="34" charset="0"/>
                <a:ea typeface="+mn-ea"/>
                <a:cs typeface="+mn-cs"/>
              </a:rPr>
              <a:t>Role of Internetwork Operating System (IOS)</a:t>
            </a:r>
          </a:p>
        </p:txBody>
      </p:sp>
      <p:sp>
        <p:nvSpPr>
          <p:cNvPr id="13" name="Rectangle 3"/>
          <p:cNvSpPr txBox="1">
            <a:spLocks noChangeArrowheads="1"/>
          </p:cNvSpPr>
          <p:nvPr/>
        </p:nvSpPr>
        <p:spPr>
          <a:xfrm>
            <a:off x="838200" y="2212854"/>
            <a:ext cx="7940675"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000" dirty="0" smtClean="0">
                <a:solidFill>
                  <a:srgbClr val="333333"/>
                </a:solidFill>
                <a:latin typeface="Arial" panose="020B0604020202020204" pitchFamily="34" charset="0"/>
              </a:rPr>
              <a:t> Define </a:t>
            </a:r>
            <a:r>
              <a:rPr lang="en-US" altLang="ar-EG" sz="2000" dirty="0">
                <a:solidFill>
                  <a:srgbClr val="333333"/>
                </a:solidFill>
                <a:latin typeface="Arial" panose="020B0604020202020204" pitchFamily="34" charset="0"/>
              </a:rPr>
              <a:t>the different modes and identify </a:t>
            </a:r>
            <a:r>
              <a:rPr lang="en-US" altLang="ar-EG" sz="2000" dirty="0" smtClean="0">
                <a:solidFill>
                  <a:srgbClr val="333333"/>
                </a:solidFill>
                <a:latin typeface="Arial" panose="020B0604020202020204" pitchFamily="34" charset="0"/>
              </a:rPr>
              <a:t>the</a:t>
            </a:r>
          </a:p>
          <a:p>
            <a:pPr marL="0" indent="0">
              <a:buNone/>
            </a:pPr>
            <a:r>
              <a:rPr lang="en-US" altLang="ar-EG" sz="2000" dirty="0" smtClean="0">
                <a:solidFill>
                  <a:srgbClr val="333333"/>
                </a:solidFill>
                <a:latin typeface="Arial" panose="020B0604020202020204" pitchFamily="34" charset="0"/>
              </a:rPr>
              <a:t>               mode </a:t>
            </a:r>
            <a:r>
              <a:rPr lang="en-US" altLang="ar-EG" sz="2000" dirty="0">
                <a:solidFill>
                  <a:srgbClr val="333333"/>
                </a:solidFill>
                <a:latin typeface="Arial" panose="020B0604020202020204" pitchFamily="34" charset="0"/>
              </a:rPr>
              <a:t>prompts in the CLI </a:t>
            </a:r>
          </a:p>
          <a:p>
            <a:pPr>
              <a:buFont typeface="Symbol" panose="05050102010706020507" pitchFamily="18" charset="2"/>
              <a:buChar char=""/>
            </a:pPr>
            <a:endParaRPr lang="en-US" altLang="ar-EG" dirty="0"/>
          </a:p>
        </p:txBody>
      </p:sp>
      <p:pic>
        <p:nvPicPr>
          <p:cNvPr id="15"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34254" y="1902969"/>
            <a:ext cx="5430644" cy="4019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Tree>
    <p:extLst>
      <p:ext uri="{BB962C8B-B14F-4D97-AF65-F5344CB8AC3E}">
        <p14:creationId xmlns:p14="http://schemas.microsoft.com/office/powerpoint/2010/main" val="1020349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txBox="1">
            <a:spLocks noChangeArrowheads="1"/>
          </p:cNvSpPr>
          <p:nvPr/>
        </p:nvSpPr>
        <p:spPr>
          <a:xfrm>
            <a:off x="1456619" y="1578457"/>
            <a:ext cx="7940675"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000" dirty="0">
                <a:solidFill>
                  <a:srgbClr val="333333"/>
                </a:solidFill>
                <a:latin typeface="Arial" panose="020B0604020202020204" pitchFamily="34" charset="0"/>
              </a:rPr>
              <a:t>Identify several of the configuration modes, their purpose and their associated prompt </a:t>
            </a:r>
          </a:p>
          <a:p>
            <a:endParaRPr lang="en-US" altLang="ar-EG" sz="2000" dirty="0">
              <a:solidFill>
                <a:srgbClr val="333333"/>
              </a:solidFill>
              <a:latin typeface="Arial" panose="020B0604020202020204" pitchFamily="34" charset="0"/>
            </a:endParaRPr>
          </a:p>
          <a:p>
            <a:pPr>
              <a:buFont typeface="Symbol" panose="05050102010706020507" pitchFamily="18" charset="2"/>
              <a:buChar char=""/>
            </a:pPr>
            <a:endParaRPr lang="en-US" altLang="ar-EG" dirty="0"/>
          </a:p>
        </p:txBody>
      </p:sp>
      <p:pic>
        <p:nvPicPr>
          <p:cNvPr id="13"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76222" y="2084230"/>
            <a:ext cx="6039491" cy="3865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Tree>
    <p:extLst>
      <p:ext uri="{BB962C8B-B14F-4D97-AF65-F5344CB8AC3E}">
        <p14:creationId xmlns:p14="http://schemas.microsoft.com/office/powerpoint/2010/main" val="4211817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txBox="1">
            <a:spLocks noChangeArrowheads="1"/>
          </p:cNvSpPr>
          <p:nvPr/>
        </p:nvSpPr>
        <p:spPr>
          <a:xfrm>
            <a:off x="796212" y="1738601"/>
            <a:ext cx="9975866"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000" dirty="0">
                <a:solidFill>
                  <a:srgbClr val="333333"/>
                </a:solidFill>
                <a:latin typeface="Arial" panose="020B0604020202020204" pitchFamily="34" charset="0"/>
              </a:rPr>
              <a:t>Use the CLI to access various IOS configuration modes on a device </a:t>
            </a:r>
          </a:p>
          <a:p>
            <a:pPr>
              <a:buFont typeface="Symbol" panose="05050102010706020507" pitchFamily="18" charset="2"/>
              <a:buChar char=""/>
            </a:pPr>
            <a:endParaRPr lang="en-US" altLang="ar-EG" sz="2000" dirty="0">
              <a:solidFill>
                <a:srgbClr val="333333"/>
              </a:solidFill>
              <a:latin typeface="Arial" panose="020B0604020202020204" pitchFamily="34" charset="0"/>
            </a:endParaRPr>
          </a:p>
        </p:txBody>
      </p:sp>
      <p:pic>
        <p:nvPicPr>
          <p:cNvPr id="1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98280" y="2096800"/>
            <a:ext cx="5882731" cy="3724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Tree>
    <p:extLst>
      <p:ext uri="{BB962C8B-B14F-4D97-AF65-F5344CB8AC3E}">
        <p14:creationId xmlns:p14="http://schemas.microsoft.com/office/powerpoint/2010/main" val="15624161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txBox="1">
            <a:spLocks noChangeArrowheads="1"/>
          </p:cNvSpPr>
          <p:nvPr/>
        </p:nvSpPr>
        <p:spPr>
          <a:xfrm>
            <a:off x="390670" y="2614790"/>
            <a:ext cx="7940675"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000" dirty="0">
                <a:solidFill>
                  <a:srgbClr val="333333"/>
                </a:solidFill>
                <a:latin typeface="Arial" panose="020B0604020202020204" pitchFamily="34" charset="0"/>
              </a:rPr>
              <a:t>Identify the purpose </a:t>
            </a:r>
            <a:r>
              <a:rPr lang="en-US" altLang="ar-EG" sz="2000" dirty="0" smtClean="0">
                <a:solidFill>
                  <a:srgbClr val="333333"/>
                </a:solidFill>
                <a:latin typeface="Arial" panose="020B0604020202020204" pitchFamily="34" charset="0"/>
              </a:rPr>
              <a:t>of </a:t>
            </a:r>
            <a:r>
              <a:rPr lang="en-US" altLang="ar-EG" sz="2000" dirty="0">
                <a:solidFill>
                  <a:srgbClr val="333333"/>
                </a:solidFill>
                <a:latin typeface="Arial" panose="020B0604020202020204" pitchFamily="34" charset="0"/>
              </a:rPr>
              <a:t>the show </a:t>
            </a:r>
            <a:endParaRPr lang="en-US" altLang="ar-EG" sz="2000" dirty="0" smtClean="0">
              <a:solidFill>
                <a:srgbClr val="333333"/>
              </a:solidFill>
              <a:latin typeface="Arial" panose="020B0604020202020204" pitchFamily="34" charset="0"/>
            </a:endParaRPr>
          </a:p>
          <a:p>
            <a:pPr marL="0" indent="0">
              <a:buNone/>
            </a:pPr>
            <a:r>
              <a:rPr lang="en-US" altLang="ar-EG" sz="2000" dirty="0" smtClean="0">
                <a:solidFill>
                  <a:srgbClr val="333333"/>
                </a:solidFill>
                <a:latin typeface="Arial" panose="020B0604020202020204" pitchFamily="34" charset="0"/>
              </a:rPr>
              <a:t>command </a:t>
            </a:r>
            <a:r>
              <a:rPr lang="en-US" altLang="ar-EG" sz="2000" dirty="0">
                <a:solidFill>
                  <a:srgbClr val="333333"/>
                </a:solidFill>
                <a:latin typeface="Arial" panose="020B0604020202020204" pitchFamily="34" charset="0"/>
              </a:rPr>
              <a:t>and several of </a:t>
            </a:r>
            <a:endParaRPr lang="en-US" altLang="ar-EG" sz="2000" dirty="0" smtClean="0">
              <a:solidFill>
                <a:srgbClr val="333333"/>
              </a:solidFill>
              <a:latin typeface="Arial" panose="020B0604020202020204" pitchFamily="34" charset="0"/>
            </a:endParaRPr>
          </a:p>
          <a:p>
            <a:pPr marL="0" indent="0">
              <a:buNone/>
            </a:pPr>
            <a:r>
              <a:rPr lang="en-US" altLang="ar-EG" sz="2000" dirty="0" smtClean="0">
                <a:solidFill>
                  <a:srgbClr val="333333"/>
                </a:solidFill>
                <a:latin typeface="Arial" panose="020B0604020202020204" pitchFamily="34" charset="0"/>
              </a:rPr>
              <a:t>its </a:t>
            </a:r>
            <a:r>
              <a:rPr lang="en-US" altLang="ar-EG" sz="2000" dirty="0">
                <a:solidFill>
                  <a:srgbClr val="333333"/>
                </a:solidFill>
                <a:latin typeface="Arial" panose="020B0604020202020204" pitchFamily="34" charset="0"/>
              </a:rPr>
              <a:t>variations </a:t>
            </a:r>
          </a:p>
          <a:p>
            <a:endParaRPr lang="en-US" altLang="ar-EG" dirty="0" smtClean="0"/>
          </a:p>
          <a:p>
            <a:pPr>
              <a:buFont typeface="Symbol" panose="05050102010706020507" pitchFamily="18" charset="2"/>
              <a:buChar char=""/>
            </a:pPr>
            <a:endParaRPr lang="en-US" altLang="ar-EG" dirty="0"/>
          </a:p>
        </p:txBody>
      </p:sp>
      <p:pic>
        <p:nvPicPr>
          <p:cNvPr id="13"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27828" y="1513937"/>
            <a:ext cx="6746722" cy="427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Tree>
    <p:extLst>
      <p:ext uri="{BB962C8B-B14F-4D97-AF65-F5344CB8AC3E}">
        <p14:creationId xmlns:p14="http://schemas.microsoft.com/office/powerpoint/2010/main" val="1879030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1"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68773" y="1956582"/>
            <a:ext cx="4974144" cy="3912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
        <p:nvSpPr>
          <p:cNvPr id="13" name="Rectangle 3"/>
          <p:cNvSpPr txBox="1">
            <a:spLocks noChangeArrowheads="1"/>
          </p:cNvSpPr>
          <p:nvPr/>
        </p:nvSpPr>
        <p:spPr>
          <a:xfrm>
            <a:off x="1456619" y="1555956"/>
            <a:ext cx="7940675"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000" dirty="0">
                <a:solidFill>
                  <a:srgbClr val="333333"/>
                </a:solidFill>
                <a:latin typeface="Arial" panose="020B0604020202020204" pitchFamily="34" charset="0"/>
              </a:rPr>
              <a:t>Describe two common approaches to establishing naming conventions </a:t>
            </a:r>
          </a:p>
          <a:p>
            <a:endParaRPr lang="en-US" altLang="ar-EG" sz="2000" dirty="0">
              <a:solidFill>
                <a:srgbClr val="333333"/>
              </a:solidFill>
              <a:latin typeface="Arial" panose="020B0604020202020204" pitchFamily="34" charset="0"/>
            </a:endParaRPr>
          </a:p>
        </p:txBody>
      </p:sp>
    </p:spTree>
    <p:extLst>
      <p:ext uri="{BB962C8B-B14F-4D97-AF65-F5344CB8AC3E}">
        <p14:creationId xmlns:p14="http://schemas.microsoft.com/office/powerpoint/2010/main" val="29986450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1" name="Rectangle 2"/>
          <p:cNvSpPr txBox="1">
            <a:spLocks noChangeArrowheads="1"/>
          </p:cNvSpPr>
          <p:nvPr/>
        </p:nvSpPr>
        <p:spPr>
          <a:xfrm>
            <a:off x="1727862" y="1386270"/>
            <a:ext cx="8145462" cy="8382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2000" b="1" dirty="0">
                <a:solidFill>
                  <a:srgbClr val="FF0000"/>
                </a:solidFill>
                <a:latin typeface="Arial" panose="020B0604020202020204" pitchFamily="34" charset="0"/>
                <a:ea typeface="+mn-ea"/>
                <a:cs typeface="+mn-cs"/>
              </a:rPr>
              <a:t>Use Cisco CLI Commands to Perform Basic Router &amp; Switch Configuration and Verification</a:t>
            </a:r>
          </a:p>
        </p:txBody>
      </p:sp>
      <p:sp>
        <p:nvSpPr>
          <p:cNvPr id="13" name="Rectangle 3"/>
          <p:cNvSpPr txBox="1">
            <a:spLocks noChangeArrowheads="1"/>
          </p:cNvSpPr>
          <p:nvPr/>
        </p:nvSpPr>
        <p:spPr>
          <a:xfrm>
            <a:off x="524107" y="2204822"/>
            <a:ext cx="8529407"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000" dirty="0">
                <a:solidFill>
                  <a:srgbClr val="333333"/>
                </a:solidFill>
                <a:latin typeface="Arial" panose="020B0604020202020204" pitchFamily="34" charset="0"/>
              </a:rPr>
              <a:t>Describe the role of </a:t>
            </a:r>
            <a:r>
              <a:rPr lang="en-US" altLang="ar-EG" sz="2000" dirty="0" smtClean="0">
                <a:solidFill>
                  <a:srgbClr val="333333"/>
                </a:solidFill>
                <a:latin typeface="Arial" panose="020B0604020202020204" pitchFamily="34" charset="0"/>
              </a:rPr>
              <a:t>passwords</a:t>
            </a:r>
          </a:p>
          <a:p>
            <a:pPr marL="0" indent="0">
              <a:buNone/>
            </a:pPr>
            <a:r>
              <a:rPr lang="en-US" altLang="ar-EG" sz="2000" dirty="0" smtClean="0">
                <a:solidFill>
                  <a:srgbClr val="333333"/>
                </a:solidFill>
                <a:latin typeface="Arial" panose="020B0604020202020204" pitchFamily="34" charset="0"/>
              </a:rPr>
              <a:t> </a:t>
            </a:r>
            <a:r>
              <a:rPr lang="en-US" altLang="ar-EG" sz="2000" dirty="0">
                <a:solidFill>
                  <a:srgbClr val="333333"/>
                </a:solidFill>
                <a:latin typeface="Arial" panose="020B0604020202020204" pitchFamily="34" charset="0"/>
              </a:rPr>
              <a:t>in limiting access to device </a:t>
            </a:r>
            <a:r>
              <a:rPr lang="en-US" altLang="ar-EG" sz="2000" dirty="0" smtClean="0">
                <a:solidFill>
                  <a:srgbClr val="333333"/>
                </a:solidFill>
                <a:latin typeface="Arial" panose="020B0604020202020204" pitchFamily="34" charset="0"/>
              </a:rPr>
              <a:t>configurations</a:t>
            </a:r>
            <a:endParaRPr lang="en-US" altLang="ar-EG" sz="2000" dirty="0">
              <a:solidFill>
                <a:srgbClr val="333333"/>
              </a:solidFill>
              <a:latin typeface="Arial" panose="020B0604020202020204" pitchFamily="34" charset="0"/>
            </a:endParaRPr>
          </a:p>
        </p:txBody>
      </p:sp>
      <p:pic>
        <p:nvPicPr>
          <p:cNvPr id="15"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77531" y="1830335"/>
            <a:ext cx="6222380" cy="40086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Tree>
    <p:extLst>
      <p:ext uri="{BB962C8B-B14F-4D97-AF65-F5344CB8AC3E}">
        <p14:creationId xmlns:p14="http://schemas.microsoft.com/office/powerpoint/2010/main" val="4189229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txBox="1">
            <a:spLocks noChangeArrowheads="1"/>
          </p:cNvSpPr>
          <p:nvPr/>
        </p:nvSpPr>
        <p:spPr>
          <a:xfrm>
            <a:off x="838200" y="1969107"/>
            <a:ext cx="7940675"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000" dirty="0">
                <a:solidFill>
                  <a:srgbClr val="333333"/>
                </a:solidFill>
                <a:latin typeface="Arial" panose="020B0604020202020204" pitchFamily="34" charset="0"/>
              </a:rPr>
              <a:t>Describe several ways in which access to </a:t>
            </a:r>
            <a:endParaRPr lang="en-US" altLang="ar-EG" sz="2000" dirty="0" smtClean="0">
              <a:solidFill>
                <a:srgbClr val="333333"/>
              </a:solidFill>
              <a:latin typeface="Arial" panose="020B0604020202020204" pitchFamily="34" charset="0"/>
            </a:endParaRPr>
          </a:p>
          <a:p>
            <a:pPr marL="0" indent="0">
              <a:buNone/>
            </a:pPr>
            <a:r>
              <a:rPr lang="en-US" altLang="ar-EG" sz="2000" dirty="0" smtClean="0">
                <a:solidFill>
                  <a:srgbClr val="333333"/>
                </a:solidFill>
                <a:latin typeface="Arial" panose="020B0604020202020204" pitchFamily="34" charset="0"/>
              </a:rPr>
              <a:t>   a </a:t>
            </a:r>
            <a:r>
              <a:rPr lang="en-US" altLang="ar-EG" sz="2000" dirty="0">
                <a:solidFill>
                  <a:srgbClr val="333333"/>
                </a:solidFill>
                <a:latin typeface="Arial" panose="020B0604020202020204" pitchFamily="34" charset="0"/>
              </a:rPr>
              <a:t>device configuration can be limited </a:t>
            </a:r>
          </a:p>
          <a:p>
            <a:endParaRPr lang="en-US" altLang="ar-EG" dirty="0"/>
          </a:p>
        </p:txBody>
      </p:sp>
      <p:pic>
        <p:nvPicPr>
          <p:cNvPr id="1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69706" y="1377806"/>
            <a:ext cx="4638029" cy="4506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Tree>
    <p:extLst>
      <p:ext uri="{BB962C8B-B14F-4D97-AF65-F5344CB8AC3E}">
        <p14:creationId xmlns:p14="http://schemas.microsoft.com/office/powerpoint/2010/main" val="12731851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3" name="Rectangle 3"/>
          <p:cNvSpPr txBox="1">
            <a:spLocks noChangeArrowheads="1"/>
          </p:cNvSpPr>
          <p:nvPr/>
        </p:nvSpPr>
        <p:spPr>
          <a:xfrm>
            <a:off x="2029522" y="1528361"/>
            <a:ext cx="7269318" cy="43403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000" dirty="0">
                <a:solidFill>
                  <a:srgbClr val="333333"/>
                </a:solidFill>
                <a:latin typeface="Arial" panose="020B0604020202020204" pitchFamily="34" charset="0"/>
              </a:rPr>
              <a:t>Use the CLI to set passwords and add banners to a device </a:t>
            </a:r>
          </a:p>
        </p:txBody>
      </p:sp>
      <p:pic>
        <p:nvPicPr>
          <p:cNvPr id="1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53942" y="1975325"/>
            <a:ext cx="5831815" cy="3997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Tree>
    <p:extLst>
      <p:ext uri="{BB962C8B-B14F-4D97-AF65-F5344CB8AC3E}">
        <p14:creationId xmlns:p14="http://schemas.microsoft.com/office/powerpoint/2010/main" val="41433215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68888" y="1610200"/>
            <a:ext cx="5295570" cy="4258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
        <p:nvSpPr>
          <p:cNvPr id="15" name="Rectangle 3"/>
          <p:cNvSpPr txBox="1">
            <a:spLocks noChangeArrowheads="1"/>
          </p:cNvSpPr>
          <p:nvPr/>
        </p:nvSpPr>
        <p:spPr>
          <a:xfrm>
            <a:off x="411487" y="2452691"/>
            <a:ext cx="6137394" cy="415249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000" dirty="0">
                <a:solidFill>
                  <a:srgbClr val="333333"/>
                </a:solidFill>
                <a:latin typeface="Arial" panose="020B0604020202020204" pitchFamily="34" charset="0"/>
              </a:rPr>
              <a:t>Trace the steps used to examine the startup </a:t>
            </a:r>
            <a:r>
              <a:rPr lang="en-US" altLang="ar-EG" sz="2000" dirty="0" smtClean="0">
                <a:solidFill>
                  <a:srgbClr val="333333"/>
                </a:solidFill>
                <a:latin typeface="Arial" panose="020B0604020202020204" pitchFamily="34" charset="0"/>
              </a:rPr>
              <a:t>configuration, </a:t>
            </a:r>
            <a:r>
              <a:rPr lang="en-US" altLang="ar-EG" sz="2000" dirty="0">
                <a:solidFill>
                  <a:srgbClr val="333333"/>
                </a:solidFill>
                <a:latin typeface="Arial" panose="020B0604020202020204" pitchFamily="34" charset="0"/>
              </a:rPr>
              <a:t>make changes to </a:t>
            </a:r>
            <a:r>
              <a:rPr lang="en-US" altLang="ar-EG" sz="2000" dirty="0" smtClean="0">
                <a:solidFill>
                  <a:srgbClr val="333333"/>
                </a:solidFill>
                <a:latin typeface="Arial" panose="020B0604020202020204" pitchFamily="34" charset="0"/>
              </a:rPr>
              <a:t>configuration, </a:t>
            </a:r>
            <a:r>
              <a:rPr lang="en-US" altLang="ar-EG" sz="2000" dirty="0">
                <a:solidFill>
                  <a:srgbClr val="333333"/>
                </a:solidFill>
                <a:latin typeface="Arial" panose="020B0604020202020204" pitchFamily="34" charset="0"/>
              </a:rPr>
              <a:t>and replace the startup </a:t>
            </a:r>
            <a:r>
              <a:rPr lang="en-US" altLang="ar-EG" sz="2000" dirty="0" smtClean="0">
                <a:solidFill>
                  <a:srgbClr val="333333"/>
                </a:solidFill>
                <a:latin typeface="Arial" panose="020B0604020202020204" pitchFamily="34" charset="0"/>
              </a:rPr>
              <a:t>configuration </a:t>
            </a:r>
            <a:r>
              <a:rPr lang="en-US" altLang="ar-EG" sz="2000" dirty="0">
                <a:solidFill>
                  <a:srgbClr val="333333"/>
                </a:solidFill>
                <a:latin typeface="Arial" panose="020B0604020202020204" pitchFamily="34" charset="0"/>
              </a:rPr>
              <a:t>with the running </a:t>
            </a:r>
            <a:r>
              <a:rPr lang="en-US" altLang="ar-EG" sz="2000" dirty="0" smtClean="0">
                <a:solidFill>
                  <a:srgbClr val="333333"/>
                </a:solidFill>
                <a:latin typeface="Arial" panose="020B0604020202020204" pitchFamily="34" charset="0"/>
              </a:rPr>
              <a:t>configuration. </a:t>
            </a:r>
            <a:endParaRPr lang="en-US" altLang="ar-EG" sz="2000" dirty="0">
              <a:solidFill>
                <a:srgbClr val="333333"/>
              </a:solidFill>
              <a:latin typeface="Arial" panose="020B0604020202020204" pitchFamily="34" charset="0"/>
            </a:endParaRPr>
          </a:p>
          <a:p>
            <a:endParaRPr lang="en-US" altLang="ar-EG" dirty="0"/>
          </a:p>
        </p:txBody>
      </p:sp>
    </p:spTree>
    <p:extLst>
      <p:ext uri="{BB962C8B-B14F-4D97-AF65-F5344CB8AC3E}">
        <p14:creationId xmlns:p14="http://schemas.microsoft.com/office/powerpoint/2010/main" val="14247572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74165" y="1425752"/>
            <a:ext cx="7186613" cy="4348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Tree>
    <p:extLst>
      <p:ext uri="{BB962C8B-B14F-4D97-AF65-F5344CB8AC3E}">
        <p14:creationId xmlns:p14="http://schemas.microsoft.com/office/powerpoint/2010/main" val="42781415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1"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26052" y="1900507"/>
            <a:ext cx="4452123" cy="4004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
        <p:nvSpPr>
          <p:cNvPr id="13" name="Rectangle 3"/>
          <p:cNvSpPr txBox="1">
            <a:spLocks noChangeArrowheads="1"/>
          </p:cNvSpPr>
          <p:nvPr/>
        </p:nvSpPr>
        <p:spPr>
          <a:xfrm>
            <a:off x="1727862" y="1483954"/>
            <a:ext cx="7940675"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000" dirty="0" smtClean="0"/>
              <a:t>Use the ping command to determine if a host can actively communicate across the local network</a:t>
            </a:r>
          </a:p>
          <a:p>
            <a:endParaRPr lang="en-US" altLang="ar-EG" sz="2000" dirty="0" smtClean="0"/>
          </a:p>
          <a:p>
            <a:endParaRPr lang="en-US" altLang="ar-EG" dirty="0" smtClean="0"/>
          </a:p>
          <a:p>
            <a:pPr>
              <a:buFont typeface="Symbol" panose="05050102010706020507" pitchFamily="18" charset="2"/>
              <a:buChar char=""/>
            </a:pPr>
            <a:endParaRPr lang="en-US" altLang="ar-EG" dirty="0"/>
          </a:p>
        </p:txBody>
      </p:sp>
    </p:spTree>
    <p:extLst>
      <p:ext uri="{BB962C8B-B14F-4D97-AF65-F5344CB8AC3E}">
        <p14:creationId xmlns:p14="http://schemas.microsoft.com/office/powerpoint/2010/main" val="14684131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txBox="1">
            <a:spLocks noChangeArrowheads="1"/>
          </p:cNvSpPr>
          <p:nvPr/>
        </p:nvSpPr>
        <p:spPr>
          <a:xfrm>
            <a:off x="651740" y="2725576"/>
            <a:ext cx="9518034" cy="22332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000" dirty="0" smtClean="0">
                <a:solidFill>
                  <a:srgbClr val="333333"/>
                </a:solidFill>
                <a:latin typeface="Arial" panose="020B0604020202020204" pitchFamily="34" charset="0"/>
              </a:rPr>
              <a:t>Use the ping command to verify that the </a:t>
            </a:r>
          </a:p>
          <a:p>
            <a:pPr marL="0" indent="0">
              <a:buNone/>
            </a:pPr>
            <a:r>
              <a:rPr lang="en-US" altLang="ar-EG" sz="2000" dirty="0" smtClean="0">
                <a:solidFill>
                  <a:srgbClr val="333333"/>
                </a:solidFill>
                <a:latin typeface="Arial" panose="020B0604020202020204" pitchFamily="34" charset="0"/>
              </a:rPr>
              <a:t>local host can communicate across </a:t>
            </a:r>
          </a:p>
          <a:p>
            <a:pPr marL="0" indent="0">
              <a:buNone/>
            </a:pPr>
            <a:r>
              <a:rPr lang="en-US" altLang="ar-EG" sz="2000" dirty="0" smtClean="0">
                <a:solidFill>
                  <a:srgbClr val="333333"/>
                </a:solidFill>
                <a:latin typeface="Arial" panose="020B0604020202020204" pitchFamily="34" charset="0"/>
              </a:rPr>
              <a:t>the internetwork to a given remote host</a:t>
            </a:r>
            <a:r>
              <a:rPr lang="en-US" altLang="ar-EG" sz="2000" dirty="0" smtClean="0"/>
              <a:t>.</a:t>
            </a:r>
          </a:p>
          <a:p>
            <a:endParaRPr lang="en-US" altLang="ar-EG" dirty="0" smtClean="0"/>
          </a:p>
          <a:p>
            <a:endParaRPr lang="en-US" altLang="ar-EG" dirty="0" smtClean="0"/>
          </a:p>
          <a:p>
            <a:pPr>
              <a:buFont typeface="Symbol" panose="05050102010706020507" pitchFamily="18" charset="2"/>
              <a:buChar char=""/>
            </a:pPr>
            <a:endParaRPr lang="en-US" altLang="ar-EG" dirty="0"/>
          </a:p>
        </p:txBody>
      </p:sp>
      <p:pic>
        <p:nvPicPr>
          <p:cNvPr id="13"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85264" y="1426637"/>
            <a:ext cx="5854996" cy="4082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17961" dir="2700000" algn="ctr" rotWithShape="0">
                    <a:schemeClr val="bg2"/>
                  </a:outerShdw>
                </a:effectLst>
              </a14:hiddenEffects>
            </a:ext>
          </a:extLst>
        </p:spPr>
      </p:pic>
    </p:spTree>
    <p:extLst>
      <p:ext uri="{BB962C8B-B14F-4D97-AF65-F5344CB8AC3E}">
        <p14:creationId xmlns:p14="http://schemas.microsoft.com/office/powerpoint/2010/main" val="14969223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3" name="Rectangle 3"/>
          <p:cNvSpPr txBox="1">
            <a:spLocks noChangeArrowheads="1"/>
          </p:cNvSpPr>
          <p:nvPr/>
        </p:nvSpPr>
        <p:spPr>
          <a:xfrm>
            <a:off x="439975" y="1624519"/>
            <a:ext cx="7940675"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000" dirty="0" smtClean="0"/>
              <a:t>Backup configuration </a:t>
            </a:r>
            <a:r>
              <a:rPr lang="en-US" altLang="ar-EG" sz="2000" dirty="0"/>
              <a:t>files</a:t>
            </a:r>
            <a:r>
              <a:rPr lang="en-US" altLang="ar-EG" sz="2000" dirty="0" smtClean="0"/>
              <a:t> on  server to store it in Tftp server</a:t>
            </a:r>
            <a:endParaRPr lang="en-US" altLang="ar-EG" sz="2000" dirty="0" smtClean="0"/>
          </a:p>
          <a:p>
            <a:endParaRPr lang="en-US" altLang="ar-EG" dirty="0" smtClean="0"/>
          </a:p>
          <a:p>
            <a:pPr>
              <a:buFont typeface="Symbol" panose="05050102010706020507" pitchFamily="18" charset="2"/>
              <a:buChar char=""/>
            </a:pPr>
            <a:endParaRPr lang="en-US" altLang="ar-EG" dirty="0"/>
          </a:p>
        </p:txBody>
      </p:sp>
      <p:pic>
        <p:nvPicPr>
          <p:cNvPr id="7" name="Picture 6"/>
          <p:cNvPicPr>
            <a:picLocks noChangeAspect="1"/>
          </p:cNvPicPr>
          <p:nvPr/>
        </p:nvPicPr>
        <p:blipFill>
          <a:blip r:embed="rId6"/>
          <a:stretch>
            <a:fillRect/>
          </a:stretch>
        </p:blipFill>
        <p:spPr>
          <a:xfrm>
            <a:off x="838200" y="1941607"/>
            <a:ext cx="5534115" cy="1260244"/>
          </a:xfrm>
          <a:prstGeom prst="rect">
            <a:avLst/>
          </a:prstGeom>
        </p:spPr>
      </p:pic>
      <p:pic>
        <p:nvPicPr>
          <p:cNvPr id="15" name="Picture 14"/>
          <p:cNvPicPr>
            <a:picLocks noChangeAspect="1"/>
          </p:cNvPicPr>
          <p:nvPr/>
        </p:nvPicPr>
        <p:blipFill>
          <a:blip r:embed="rId7"/>
          <a:stretch>
            <a:fillRect/>
          </a:stretch>
        </p:blipFill>
        <p:spPr>
          <a:xfrm>
            <a:off x="7205287" y="2055813"/>
            <a:ext cx="4359062" cy="2960360"/>
          </a:xfrm>
          <a:prstGeom prst="rect">
            <a:avLst/>
          </a:prstGeom>
        </p:spPr>
      </p:pic>
    </p:spTree>
    <p:extLst>
      <p:ext uri="{BB962C8B-B14F-4D97-AF65-F5344CB8AC3E}">
        <p14:creationId xmlns:p14="http://schemas.microsoft.com/office/powerpoint/2010/main" val="1980486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Operating </a:t>
            </a:r>
            <a:r>
              <a:rPr lang="en-US" sz="2800" b="1" i="1" dirty="0">
                <a:solidFill>
                  <a:srgbClr val="FF9518"/>
                </a:solidFill>
                <a:latin typeface="Tajawal Medium" panose="00000600000000000000" pitchFamily="2" charset="-78"/>
                <a:cs typeface="Tajawal Medium" panose="00000600000000000000" pitchFamily="2" charset="-78"/>
              </a:rPr>
              <a:t>C</a:t>
            </a:r>
            <a:r>
              <a:rPr lang="en-US" sz="2800" b="1" i="1" dirty="0" smtClean="0">
                <a:solidFill>
                  <a:srgbClr val="FF9518"/>
                </a:solidFill>
                <a:latin typeface="Tajawal Medium" panose="00000600000000000000" pitchFamily="2" charset="-78"/>
                <a:cs typeface="Tajawal Medium" panose="00000600000000000000" pitchFamily="2" charset="-78"/>
              </a:rPr>
              <a:t>isco Routers</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3" name="Rectangle 3"/>
          <p:cNvSpPr txBox="1">
            <a:spLocks noChangeArrowheads="1"/>
          </p:cNvSpPr>
          <p:nvPr/>
        </p:nvSpPr>
        <p:spPr>
          <a:xfrm>
            <a:off x="648046" y="1609088"/>
            <a:ext cx="7940675"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000" dirty="0" smtClean="0"/>
              <a:t>Backup  configuration files :to restore configuration files from Tftp</a:t>
            </a:r>
            <a:endParaRPr lang="en-US" altLang="ar-EG" sz="2000" dirty="0" smtClean="0"/>
          </a:p>
          <a:p>
            <a:endParaRPr lang="en-US" altLang="ar-EG" dirty="0" smtClean="0"/>
          </a:p>
          <a:p>
            <a:pPr>
              <a:buFont typeface="Symbol" panose="05050102010706020507" pitchFamily="18" charset="2"/>
              <a:buChar char=""/>
            </a:pPr>
            <a:endParaRPr lang="en-US" altLang="ar-EG" dirty="0"/>
          </a:p>
        </p:txBody>
      </p:sp>
      <p:pic>
        <p:nvPicPr>
          <p:cNvPr id="15" name="Picture 14"/>
          <p:cNvPicPr>
            <a:picLocks noChangeAspect="1"/>
          </p:cNvPicPr>
          <p:nvPr/>
        </p:nvPicPr>
        <p:blipFill>
          <a:blip r:embed="rId6"/>
          <a:stretch>
            <a:fillRect/>
          </a:stretch>
        </p:blipFill>
        <p:spPr>
          <a:xfrm>
            <a:off x="7550521" y="2276307"/>
            <a:ext cx="3967691" cy="2694569"/>
          </a:xfrm>
          <a:prstGeom prst="rect">
            <a:avLst/>
          </a:prstGeom>
        </p:spPr>
      </p:pic>
      <p:pic>
        <p:nvPicPr>
          <p:cNvPr id="9" name="Picture 8"/>
          <p:cNvPicPr>
            <a:picLocks noChangeAspect="1"/>
          </p:cNvPicPr>
          <p:nvPr/>
        </p:nvPicPr>
        <p:blipFill>
          <a:blip r:embed="rId7"/>
          <a:stretch>
            <a:fillRect/>
          </a:stretch>
        </p:blipFill>
        <p:spPr>
          <a:xfrm>
            <a:off x="648046" y="2303149"/>
            <a:ext cx="6902475" cy="1027345"/>
          </a:xfrm>
          <a:prstGeom prst="rect">
            <a:avLst/>
          </a:prstGeom>
        </p:spPr>
      </p:pic>
    </p:spTree>
    <p:extLst>
      <p:ext uri="{BB962C8B-B14F-4D97-AF65-F5344CB8AC3E}">
        <p14:creationId xmlns:p14="http://schemas.microsoft.com/office/powerpoint/2010/main" val="26814160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5056</TotalTime>
  <Words>623</Words>
  <Application>Microsoft Office PowerPoint</Application>
  <PresentationFormat>Widescreen</PresentationFormat>
  <Paragraphs>134</Paragraphs>
  <Slides>22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Arial</vt:lpstr>
      <vt:lpstr>Calibri</vt:lpstr>
      <vt:lpstr>Calibri Light</vt:lpstr>
      <vt:lpstr>Roboto Condensed</vt:lpstr>
      <vt:lpstr>Symbol</vt:lpstr>
      <vt:lpstr>Tajawal</vt:lpstr>
      <vt:lpstr>Tajawal Medium</vt:lpstr>
      <vt:lpstr>Times New Roman</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110</cp:revision>
  <dcterms:created xsi:type="dcterms:W3CDTF">2021-08-03T13:03:26Z</dcterms:created>
  <dcterms:modified xsi:type="dcterms:W3CDTF">2022-04-14T23:30:51Z</dcterms:modified>
</cp:coreProperties>
</file>