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4"/>
  </p:notesMasterIdLst>
  <p:sldIdLst>
    <p:sldId id="257" r:id="rId2"/>
    <p:sldId id="259" r:id="rId3"/>
    <p:sldId id="260" r:id="rId4"/>
    <p:sldId id="261" r:id="rId5"/>
    <p:sldId id="263" r:id="rId6"/>
    <p:sldId id="265" r:id="rId7"/>
    <p:sldId id="266" r:id="rId8"/>
    <p:sldId id="267" r:id="rId9"/>
    <p:sldId id="268" r:id="rId10"/>
    <p:sldId id="269" r:id="rId11"/>
    <p:sldId id="270" r:id="rId12"/>
    <p:sldId id="271" r:id="rId13"/>
    <p:sldId id="272" r:id="rId14"/>
    <p:sldId id="273" r:id="rId15"/>
    <p:sldId id="293" r:id="rId16"/>
    <p:sldId id="294" r:id="rId17"/>
    <p:sldId id="295" r:id="rId18"/>
    <p:sldId id="296" r:id="rId19"/>
    <p:sldId id="274" r:id="rId20"/>
    <p:sldId id="275" r:id="rId21"/>
    <p:sldId id="276" r:id="rId22"/>
    <p:sldId id="277" r:id="rId23"/>
    <p:sldId id="278" r:id="rId24"/>
    <p:sldId id="284" r:id="rId25"/>
    <p:sldId id="285" r:id="rId26"/>
    <p:sldId id="297" r:id="rId27"/>
    <p:sldId id="298" r:id="rId28"/>
    <p:sldId id="287" r:id="rId29"/>
    <p:sldId id="288" r:id="rId30"/>
    <p:sldId id="289" r:id="rId31"/>
    <p:sldId id="290" r:id="rId32"/>
    <p:sldId id="291" r:id="rId33"/>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95" d="100"/>
          <a:sy n="95" d="100"/>
        </p:scale>
        <p:origin x="-1090" y="-7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295FAAA-E22A-4FB1-99D7-4202D0E6D778}" type="datetimeFigureOut">
              <a:rPr lang="ar-SA" smtClean="0"/>
              <a:t>15/11/1444</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C900A359-EB84-4362-B7BF-5BC2278EBBBF}" type="slidenum">
              <a:rPr lang="ar-SA" smtClean="0"/>
              <a:t>‹#›</a:t>
            </a:fld>
            <a:endParaRPr lang="ar-SA"/>
          </a:p>
        </p:txBody>
      </p:sp>
    </p:spTree>
    <p:extLst>
      <p:ext uri="{BB962C8B-B14F-4D97-AF65-F5344CB8AC3E}">
        <p14:creationId xmlns:p14="http://schemas.microsoft.com/office/powerpoint/2010/main" val="21063143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rtl="0"/>
            <a:r>
              <a:rPr lang="en-US" dirty="0" smtClean="0"/>
              <a:t>https://www.researchgate.net/publication/354126314_Text_book_of_quality_management</a:t>
            </a:r>
            <a:endParaRPr lang="ar-SA" dirty="0"/>
          </a:p>
        </p:txBody>
      </p:sp>
      <p:sp>
        <p:nvSpPr>
          <p:cNvPr id="4" name="عنصر نائب لرقم الشريحة 3"/>
          <p:cNvSpPr>
            <a:spLocks noGrp="1"/>
          </p:cNvSpPr>
          <p:nvPr>
            <p:ph type="sldNum" sz="quarter" idx="10"/>
          </p:nvPr>
        </p:nvSpPr>
        <p:spPr/>
        <p:txBody>
          <a:bodyPr/>
          <a:lstStyle/>
          <a:p>
            <a:fld id="{C900A359-EB84-4362-B7BF-5BC2278EBBBF}" type="slidenum">
              <a:rPr lang="ar-SA" smtClean="0"/>
              <a:t>2</a:t>
            </a:fld>
            <a:endParaRPr lang="ar-SA"/>
          </a:p>
        </p:txBody>
      </p:sp>
    </p:spTree>
    <p:extLst>
      <p:ext uri="{BB962C8B-B14F-4D97-AF65-F5344CB8AC3E}">
        <p14:creationId xmlns:p14="http://schemas.microsoft.com/office/powerpoint/2010/main" val="2826014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rtl="0"/>
            <a:r>
              <a:rPr lang="en-US" dirty="0" smtClean="0"/>
              <a:t>https://www.researchgate.net/publication/354126314_Text_book_of_quality_management/link/6132804138818c2eaf7e6981/download</a:t>
            </a:r>
            <a:endParaRPr lang="ar-SA" dirty="0"/>
          </a:p>
        </p:txBody>
      </p:sp>
      <p:sp>
        <p:nvSpPr>
          <p:cNvPr id="4" name="عنصر نائب لرقم الشريحة 3"/>
          <p:cNvSpPr>
            <a:spLocks noGrp="1"/>
          </p:cNvSpPr>
          <p:nvPr>
            <p:ph type="sldNum" sz="quarter" idx="10"/>
          </p:nvPr>
        </p:nvSpPr>
        <p:spPr/>
        <p:txBody>
          <a:bodyPr/>
          <a:lstStyle/>
          <a:p>
            <a:fld id="{C900A359-EB84-4362-B7BF-5BC2278EBBBF}" type="slidenum">
              <a:rPr lang="ar-SA" smtClean="0"/>
              <a:t>3</a:t>
            </a:fld>
            <a:endParaRPr lang="ar-SA"/>
          </a:p>
        </p:txBody>
      </p:sp>
    </p:spTree>
    <p:extLst>
      <p:ext uri="{BB962C8B-B14F-4D97-AF65-F5344CB8AC3E}">
        <p14:creationId xmlns:p14="http://schemas.microsoft.com/office/powerpoint/2010/main" val="21338998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rtl="0"/>
            <a:r>
              <a:rPr lang="en-US" dirty="0" smtClean="0"/>
              <a:t>https://www.quality-assurance.com/blog/7-inevitable-elements-of-a-quality-assurance-system.html</a:t>
            </a:r>
            <a:endParaRPr lang="ar-SA" dirty="0"/>
          </a:p>
        </p:txBody>
      </p:sp>
      <p:sp>
        <p:nvSpPr>
          <p:cNvPr id="4" name="عنصر نائب لرقم الشريحة 3"/>
          <p:cNvSpPr>
            <a:spLocks noGrp="1"/>
          </p:cNvSpPr>
          <p:nvPr>
            <p:ph type="sldNum" sz="quarter" idx="10"/>
          </p:nvPr>
        </p:nvSpPr>
        <p:spPr/>
        <p:txBody>
          <a:bodyPr/>
          <a:lstStyle/>
          <a:p>
            <a:fld id="{C900A359-EB84-4362-B7BF-5BC2278EBBBF}" type="slidenum">
              <a:rPr lang="ar-SA" smtClean="0"/>
              <a:t>7</a:t>
            </a:fld>
            <a:endParaRPr lang="ar-SA"/>
          </a:p>
        </p:txBody>
      </p:sp>
    </p:spTree>
    <p:extLst>
      <p:ext uri="{BB962C8B-B14F-4D97-AF65-F5344CB8AC3E}">
        <p14:creationId xmlns:p14="http://schemas.microsoft.com/office/powerpoint/2010/main" val="25778478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rtl="0"/>
            <a:r>
              <a:rPr lang="en-US" dirty="0" smtClean="0"/>
              <a:t>https://www.indeed.com/career-advice/career-development/what-are-quality-metrics</a:t>
            </a:r>
            <a:endParaRPr lang="ar-SA" dirty="0"/>
          </a:p>
        </p:txBody>
      </p:sp>
      <p:sp>
        <p:nvSpPr>
          <p:cNvPr id="4" name="عنصر نائب لرقم الشريحة 3"/>
          <p:cNvSpPr>
            <a:spLocks noGrp="1"/>
          </p:cNvSpPr>
          <p:nvPr>
            <p:ph type="sldNum" sz="quarter" idx="10"/>
          </p:nvPr>
        </p:nvSpPr>
        <p:spPr/>
        <p:txBody>
          <a:bodyPr/>
          <a:lstStyle/>
          <a:p>
            <a:fld id="{C900A359-EB84-4362-B7BF-5BC2278EBBBF}" type="slidenum">
              <a:rPr lang="ar-SA" smtClean="0"/>
              <a:t>23</a:t>
            </a:fld>
            <a:endParaRPr lang="ar-SA"/>
          </a:p>
        </p:txBody>
      </p:sp>
    </p:spTree>
    <p:extLst>
      <p:ext uri="{BB962C8B-B14F-4D97-AF65-F5344CB8AC3E}">
        <p14:creationId xmlns:p14="http://schemas.microsoft.com/office/powerpoint/2010/main" val="28827353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41F5F66F-7EFC-4461-B5EB-BC51F676E256}" type="datetimeFigureOut">
              <a:rPr lang="ar-SA" smtClean="0"/>
              <a:t>15/11/1444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B7FCD37-528E-44AA-9BD5-4AC27B9A333A}" type="slidenum">
              <a:rPr lang="ar-SA" smtClean="0"/>
              <a:t>‹#›</a:t>
            </a:fld>
            <a:endParaRPr lang="ar-SA"/>
          </a:p>
        </p:txBody>
      </p:sp>
    </p:spTree>
    <p:extLst>
      <p:ext uri="{BB962C8B-B14F-4D97-AF65-F5344CB8AC3E}">
        <p14:creationId xmlns:p14="http://schemas.microsoft.com/office/powerpoint/2010/main" val="2970216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41F5F66F-7EFC-4461-B5EB-BC51F676E256}" type="datetimeFigureOut">
              <a:rPr lang="ar-SA" smtClean="0"/>
              <a:t>15/11/1444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B7FCD37-528E-44AA-9BD5-4AC27B9A333A}" type="slidenum">
              <a:rPr lang="ar-SA" smtClean="0"/>
              <a:t>‹#›</a:t>
            </a:fld>
            <a:endParaRPr lang="ar-SA"/>
          </a:p>
        </p:txBody>
      </p:sp>
    </p:spTree>
    <p:extLst>
      <p:ext uri="{BB962C8B-B14F-4D97-AF65-F5344CB8AC3E}">
        <p14:creationId xmlns:p14="http://schemas.microsoft.com/office/powerpoint/2010/main" val="3808927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41F5F66F-7EFC-4461-B5EB-BC51F676E256}" type="datetimeFigureOut">
              <a:rPr lang="ar-SA" smtClean="0"/>
              <a:t>15/11/1444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B7FCD37-528E-44AA-9BD5-4AC27B9A333A}" type="slidenum">
              <a:rPr lang="ar-SA" smtClean="0"/>
              <a:t>‹#›</a:t>
            </a:fld>
            <a:endParaRPr lang="ar-SA"/>
          </a:p>
        </p:txBody>
      </p:sp>
    </p:spTree>
    <p:extLst>
      <p:ext uri="{BB962C8B-B14F-4D97-AF65-F5344CB8AC3E}">
        <p14:creationId xmlns:p14="http://schemas.microsoft.com/office/powerpoint/2010/main" val="5203670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41F5F66F-7EFC-4461-B5EB-BC51F676E256}" type="datetimeFigureOut">
              <a:rPr lang="ar-SA" smtClean="0"/>
              <a:t>15/11/1444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B7FCD37-528E-44AA-9BD5-4AC27B9A333A}" type="slidenum">
              <a:rPr lang="ar-SA" smtClean="0"/>
              <a:t>‹#›</a:t>
            </a:fld>
            <a:endParaRPr lang="ar-SA"/>
          </a:p>
        </p:txBody>
      </p:sp>
    </p:spTree>
    <p:extLst>
      <p:ext uri="{BB962C8B-B14F-4D97-AF65-F5344CB8AC3E}">
        <p14:creationId xmlns:p14="http://schemas.microsoft.com/office/powerpoint/2010/main" val="3199350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41F5F66F-7EFC-4461-B5EB-BC51F676E256}" type="datetimeFigureOut">
              <a:rPr lang="ar-SA" smtClean="0"/>
              <a:t>15/11/1444</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5B7FCD37-528E-44AA-9BD5-4AC27B9A333A}" type="slidenum">
              <a:rPr lang="ar-SA" smtClean="0"/>
              <a:t>‹#›</a:t>
            </a:fld>
            <a:endParaRPr lang="ar-SA"/>
          </a:p>
        </p:txBody>
      </p:sp>
    </p:spTree>
    <p:extLst>
      <p:ext uri="{BB962C8B-B14F-4D97-AF65-F5344CB8AC3E}">
        <p14:creationId xmlns:p14="http://schemas.microsoft.com/office/powerpoint/2010/main" val="3117763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41F5F66F-7EFC-4461-B5EB-BC51F676E256}" type="datetimeFigureOut">
              <a:rPr lang="ar-SA" smtClean="0"/>
              <a:t>15/11/1444</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5B7FCD37-528E-44AA-9BD5-4AC27B9A333A}" type="slidenum">
              <a:rPr lang="ar-SA" smtClean="0"/>
              <a:t>‹#›</a:t>
            </a:fld>
            <a:endParaRPr lang="ar-SA"/>
          </a:p>
        </p:txBody>
      </p:sp>
    </p:spTree>
    <p:extLst>
      <p:ext uri="{BB962C8B-B14F-4D97-AF65-F5344CB8AC3E}">
        <p14:creationId xmlns:p14="http://schemas.microsoft.com/office/powerpoint/2010/main" val="1794561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41F5F66F-7EFC-4461-B5EB-BC51F676E256}" type="datetimeFigureOut">
              <a:rPr lang="ar-SA" smtClean="0"/>
              <a:t>15/11/1444</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5B7FCD37-528E-44AA-9BD5-4AC27B9A333A}" type="slidenum">
              <a:rPr lang="ar-SA" smtClean="0"/>
              <a:t>‹#›</a:t>
            </a:fld>
            <a:endParaRPr lang="ar-SA"/>
          </a:p>
        </p:txBody>
      </p:sp>
    </p:spTree>
    <p:extLst>
      <p:ext uri="{BB962C8B-B14F-4D97-AF65-F5344CB8AC3E}">
        <p14:creationId xmlns:p14="http://schemas.microsoft.com/office/powerpoint/2010/main" val="3965923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41F5F66F-7EFC-4461-B5EB-BC51F676E256}" type="datetimeFigureOut">
              <a:rPr lang="ar-SA" smtClean="0"/>
              <a:t>15/11/1444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B7FCD37-528E-44AA-9BD5-4AC27B9A333A}" type="slidenum">
              <a:rPr lang="ar-SA" smtClean="0"/>
              <a:t>‹#›</a:t>
            </a:fld>
            <a:endParaRPr lang="ar-SA"/>
          </a:p>
        </p:txBody>
      </p:sp>
    </p:spTree>
    <p:extLst>
      <p:ext uri="{BB962C8B-B14F-4D97-AF65-F5344CB8AC3E}">
        <p14:creationId xmlns:p14="http://schemas.microsoft.com/office/powerpoint/2010/main" val="2387303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41F5F66F-7EFC-4461-B5EB-BC51F676E256}" type="datetimeFigureOut">
              <a:rPr lang="ar-SA" smtClean="0"/>
              <a:t>15/11/1444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B7FCD37-528E-44AA-9BD5-4AC27B9A333A}" type="slidenum">
              <a:rPr lang="ar-SA" smtClean="0"/>
              <a:t>‹#›</a:t>
            </a:fld>
            <a:endParaRPr lang="ar-SA"/>
          </a:p>
        </p:txBody>
      </p:sp>
    </p:spTree>
    <p:extLst>
      <p:ext uri="{BB962C8B-B14F-4D97-AF65-F5344CB8AC3E}">
        <p14:creationId xmlns:p14="http://schemas.microsoft.com/office/powerpoint/2010/main" val="22564277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41F5F66F-7EFC-4461-B5EB-BC51F676E256}" type="datetimeFigureOut">
              <a:rPr lang="ar-SA" smtClean="0"/>
              <a:t>15/11/1444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B7FCD37-528E-44AA-9BD5-4AC27B9A333A}" type="slidenum">
              <a:rPr lang="ar-SA" smtClean="0"/>
              <a:t>‹#›</a:t>
            </a:fld>
            <a:endParaRPr lang="ar-SA"/>
          </a:p>
        </p:txBody>
      </p:sp>
    </p:spTree>
    <p:extLst>
      <p:ext uri="{BB962C8B-B14F-4D97-AF65-F5344CB8AC3E}">
        <p14:creationId xmlns:p14="http://schemas.microsoft.com/office/powerpoint/2010/main" val="18905798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41F5F66F-7EFC-4461-B5EB-BC51F676E256}" type="datetimeFigureOut">
              <a:rPr lang="ar-SA" smtClean="0"/>
              <a:t>15/11/1444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B7FCD37-528E-44AA-9BD5-4AC27B9A333A}" type="slidenum">
              <a:rPr lang="ar-SA" smtClean="0"/>
              <a:t>‹#›</a:t>
            </a:fld>
            <a:endParaRPr lang="ar-SA"/>
          </a:p>
        </p:txBody>
      </p:sp>
    </p:spTree>
    <p:extLst>
      <p:ext uri="{BB962C8B-B14F-4D97-AF65-F5344CB8AC3E}">
        <p14:creationId xmlns:p14="http://schemas.microsoft.com/office/powerpoint/2010/main" val="34322269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2572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94457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1696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8410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58331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1F5F66F-7EFC-4461-B5EB-BC51F676E256}" type="datetimeFigureOut">
              <a:rPr lang="ar-SA" smtClean="0"/>
              <a:t>15/11/1444</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B7FCD37-528E-44AA-9BD5-4AC27B9A333A}" type="slidenum">
              <a:rPr lang="ar-SA" smtClean="0"/>
              <a:t>‹#›</a:t>
            </a:fld>
            <a:endParaRPr lang="ar-SA"/>
          </a:p>
        </p:txBody>
      </p:sp>
    </p:spTree>
    <p:extLst>
      <p:ext uri="{BB962C8B-B14F-4D97-AF65-F5344CB8AC3E}">
        <p14:creationId xmlns:p14="http://schemas.microsoft.com/office/powerpoint/2010/main" val="40699939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10" Type="http://schemas.openxmlformats.org/officeDocument/2006/relationships/image" Target="../media/image8.svg"/><Relationship Id="rId4" Type="http://schemas.openxmlformats.org/officeDocument/2006/relationships/image" Target="../media/image4.png"/><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image" Target="../media/image13.svg"/><Relationship Id="rId2" Type="http://schemas.openxmlformats.org/officeDocument/2006/relationships/notesSlide" Target="../notesSlides/notesSlide3.xml"/><Relationship Id="rId1" Type="http://schemas.openxmlformats.org/officeDocument/2006/relationships/slideLayout" Target="../slideLayouts/slideLayout13.xml"/><Relationship Id="rId10" Type="http://schemas.openxmlformats.org/officeDocument/2006/relationships/image" Target="../media/image6.png"/><Relationship Id="rId4" Type="http://schemas.openxmlformats.org/officeDocument/2006/relationships/image" Target="../media/image4.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image" Target="../media/image13.sv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image" Target="../media/image13.svg"/><Relationship Id="rId10" Type="http://schemas.openxmlformats.org/officeDocument/2006/relationships/image" Target="../media/image9.png"/><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1.png"/><Relationship Id="rId7" Type="http://schemas.openxmlformats.org/officeDocument/2006/relationships/image" Target="../media/image8.svg"/><Relationship Id="rId12" Type="http://schemas.openxmlformats.org/officeDocument/2006/relationships/image" Target="../media/image8.sv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5.png"/><Relationship Id="rId11" Type="http://schemas.openxmlformats.org/officeDocument/2006/relationships/image" Target="../media/image13.svg"/><Relationship Id="rId5" Type="http://schemas.openxmlformats.org/officeDocument/2006/relationships/image" Target="../media/image13.svg"/><Relationship Id="rId10" Type="http://schemas.openxmlformats.org/officeDocument/2006/relationships/image" Target="../media/image2.png"/><Relationship Id="rId9" Type="http://schemas.openxmlformats.org/officeDocument/2006/relationships/image" Target="../media/image10.svg"/></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image" Target="../media/image13.svg"/><Relationship Id="rId2" Type="http://schemas.openxmlformats.org/officeDocument/2006/relationships/notesSlide" Target="../notesSlides/notesSlide4.xml"/><Relationship Id="rId1" Type="http://schemas.openxmlformats.org/officeDocument/2006/relationships/slideLayout" Target="../slideLayouts/slideLayout1.xml"/><Relationship Id="rId10" Type="http://schemas.openxmlformats.org/officeDocument/2006/relationships/image" Target="../media/image12.png"/><Relationship Id="rId4" Type="http://schemas.openxmlformats.org/officeDocument/2006/relationships/image" Target="../media/image4.png"/><Relationship Id="rId9"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3.png"/><Relationship Id="rId7"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7.svg"/><Relationship Id="rId11" Type="http://schemas.openxmlformats.org/officeDocument/2006/relationships/image" Target="../media/image14.png"/><Relationship Id="rId10" Type="http://schemas.openxmlformats.org/officeDocument/2006/relationships/image" Target="../media/image8.svg"/><Relationship Id="rId9"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15.pn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16.pn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18.png"/></Relationships>
</file>

<file path=ppt/slides/_rels/slide1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19.png"/></Relationships>
</file>

<file path=ppt/slides/_rels/slide1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20.png"/></Relationships>
</file>

<file path=ppt/slides/_rels/slide1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21.pn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22.png"/></Relationships>
</file>

<file path=ppt/slides/_rels/slide1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23.png"/></Relationships>
</file>

<file path=ppt/slides/_rels/slide1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24.png"/></Relationships>
</file>

<file path=ppt/slides/_rels/slide1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25.png"/></Relationships>
</file>

<file path=ppt/slides/_rels/slide2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26.png"/></Relationships>
</file>

<file path=ppt/slides/_rels/slide2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26.png"/></Relationships>
</file>

<file path=ppt/slides/_rels/slide2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27.png"/></Relationships>
</file>

<file path=ppt/slides/_rels/slide2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image" Target="../media/image13.svg"/><Relationship Id="rId2" Type="http://schemas.openxmlformats.org/officeDocument/2006/relationships/notesSlide" Target="../notesSlides/notesSlide5.xml"/><Relationship Id="rId1" Type="http://schemas.openxmlformats.org/officeDocument/2006/relationships/slideLayout" Target="../slideLayouts/slideLayout15.xml"/><Relationship Id="rId10" Type="http://schemas.openxmlformats.org/officeDocument/2006/relationships/image" Target="../media/image27.png"/><Relationship Id="rId4" Type="http://schemas.openxmlformats.org/officeDocument/2006/relationships/image" Target="../media/image4.png"/><Relationship Id="rId9" Type="http://schemas.openxmlformats.org/officeDocument/2006/relationships/image" Target="../media/image8.svg"/></Relationships>
</file>

<file path=ppt/slides/_rels/slide2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28.png"/></Relationships>
</file>

<file path=ppt/slides/_rels/slide2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29.png"/></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30.png"/></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32.png"/></Relationships>
</file>

<file path=ppt/slides/_rels/slide2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33.png"/></Relationships>
</file>

<file path=ppt/slides/_rels/slide3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13.svg"/><Relationship Id="rId9"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13.svg"/></Relationships>
</file>

<file path=ppt/slides/_rels/slide32.xml.rels><?xml version="1.0" encoding="UTF-8" standalone="yes"?>
<Relationships xmlns="http://schemas.openxmlformats.org/package/2006/relationships"><Relationship Id="rId8" Type="http://schemas.openxmlformats.org/officeDocument/2006/relationships/image" Target="../media/image2.png"/><Relationship Id="rId7" Type="http://schemas.openxmlformats.org/officeDocument/2006/relationships/image" Target="../media/image35.png"/><Relationship Id="rId12"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0.svg"/><Relationship Id="rId11" Type="http://schemas.openxmlformats.org/officeDocument/2006/relationships/image" Target="../media/image5.png"/><Relationship Id="rId10" Type="http://schemas.openxmlformats.org/officeDocument/2006/relationships/image" Target="../media/image13.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63" y="1094831"/>
            <a:ext cx="4771547" cy="5857005"/>
          </a:xfrm>
          <a:prstGeom prst="rect">
            <a:avLst/>
          </a:prstGeom>
          <a:noFill/>
          <a:ln>
            <a:noFill/>
          </a:ln>
          <a:effectLst>
            <a:glow>
              <a:schemeClr val="accent1">
                <a:alpha val="0"/>
              </a:schemeClr>
            </a:glow>
            <a:outerShdw dist="35921" dir="2700000" algn="ctr" rotWithShape="0">
              <a:schemeClr val="bg2"/>
            </a:outerShdw>
            <a:softEdge rad="533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7"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a16="http://schemas.microsoft.com/office/drawing/2014/main" xmlns="" id="{1BBD67B8-DB49-942C-018D-7F74C671F260}"/>
              </a:ext>
            </a:extLst>
          </p:cNvPr>
          <p:cNvSpPr txBox="1"/>
          <p:nvPr/>
        </p:nvSpPr>
        <p:spPr>
          <a:xfrm>
            <a:off x="4779065" y="2976375"/>
            <a:ext cx="3664847" cy="400110"/>
          </a:xfrm>
          <a:prstGeom prst="rect">
            <a:avLst/>
          </a:prstGeom>
          <a:noFill/>
        </p:spPr>
        <p:txBody>
          <a:bodyPr wrap="square" rtlCol="0">
            <a:spAutoFit/>
          </a:bodyPr>
          <a:lstStyle/>
          <a:p>
            <a:pPr algn="ctr"/>
            <a:r>
              <a:rPr lang="en-US" sz="2000" b="1" dirty="0">
                <a:solidFill>
                  <a:srgbClr val="C00000"/>
                </a:solidFill>
                <a:cs typeface="Tajawal Medium" panose="00000600000000000000" pitchFamily="2" charset="-78"/>
              </a:rPr>
              <a:t>Prepared </a:t>
            </a:r>
            <a:r>
              <a:rPr lang="en-US" sz="2000" b="1" dirty="0" smtClean="0">
                <a:solidFill>
                  <a:srgbClr val="C00000"/>
                </a:solidFill>
                <a:cs typeface="Tajawal Medium" panose="00000600000000000000" pitchFamily="2" charset="-78"/>
              </a:rPr>
              <a:t>by Mrs</a:t>
            </a:r>
            <a:r>
              <a:rPr lang="en-US" sz="2000" b="1" dirty="0">
                <a:solidFill>
                  <a:srgbClr val="C00000"/>
                </a:solidFill>
                <a:cs typeface="Tajawal Medium" panose="00000600000000000000" pitchFamily="2" charset="-78"/>
              </a:rPr>
              <a:t>.</a:t>
            </a:r>
            <a:r>
              <a:rPr lang="en-US" sz="2000" b="1" dirty="0" smtClean="0">
                <a:solidFill>
                  <a:srgbClr val="C00000"/>
                </a:solidFill>
                <a:cs typeface="Tajawal Medium" panose="00000600000000000000" pitchFamily="2" charset="-78"/>
              </a:rPr>
              <a:t> Deena Ibrahim</a:t>
            </a:r>
            <a:endParaRPr lang="en-US" sz="2000" b="1" dirty="0">
              <a:solidFill>
                <a:srgbClr val="C00000"/>
              </a:solidFill>
              <a:cs typeface="Tajawal Medium" panose="00000600000000000000" pitchFamily="2" charset="-78"/>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4779065" y="4869160"/>
            <a:ext cx="4211507" cy="1309391"/>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accent1">
                    <a:lumMod val="75000"/>
                  </a:schemeClr>
                </a:solidFill>
              </a:rPr>
              <a:t>Lecture 4</a:t>
            </a:r>
            <a:endParaRPr lang="en-US" sz="2800" b="1" dirty="0">
              <a:solidFill>
                <a:schemeClr val="accent1">
                  <a:lumMod val="75000"/>
                </a:schemeClr>
              </a:solidFill>
            </a:endParaRPr>
          </a:p>
          <a:p>
            <a:pPr algn="ctr"/>
            <a:r>
              <a:rPr lang="en-US" sz="2800" b="1" dirty="0" smtClean="0">
                <a:solidFill>
                  <a:srgbClr val="00B0F0"/>
                </a:solidFill>
              </a:rPr>
              <a:t>Project Quality Assurance</a:t>
            </a:r>
            <a:endParaRPr lang="en-US" sz="2800" b="1" dirty="0">
              <a:solidFill>
                <a:srgbClr val="00B0F0"/>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1017571" y="6310226"/>
            <a:ext cx="5381392" cy="101003"/>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5982763" y="2491138"/>
            <a:ext cx="1098378" cy="400110"/>
          </a:xfrm>
          <a:prstGeom prst="rect">
            <a:avLst/>
          </a:prstGeom>
          <a:noFill/>
        </p:spPr>
        <p:txBody>
          <a:bodyPr wrap="none" rtlCol="0">
            <a:spAutoFit/>
          </a:bodyPr>
          <a:lstStyle/>
          <a:p>
            <a:r>
              <a:rPr lang="en-US" sz="2000" b="1" dirty="0" smtClean="0">
                <a:solidFill>
                  <a:srgbClr val="00B0F0"/>
                </a:solidFill>
              </a:rPr>
              <a:t>PMG421</a:t>
            </a:r>
            <a:endParaRPr lang="en-US" sz="2000" b="1" dirty="0">
              <a:solidFill>
                <a:srgbClr val="00B0F0"/>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p:spPr>
      </p:pic>
      <p:sp>
        <p:nvSpPr>
          <p:cNvPr id="2" name="مستطيل 1"/>
          <p:cNvSpPr/>
          <p:nvPr/>
        </p:nvSpPr>
        <p:spPr>
          <a:xfrm>
            <a:off x="3308055" y="1604258"/>
            <a:ext cx="5682518" cy="523220"/>
          </a:xfrm>
          <a:prstGeom prst="rect">
            <a:avLst/>
          </a:prstGeom>
        </p:spPr>
        <p:txBody>
          <a:bodyPr wrap="none">
            <a:spAutoFit/>
          </a:bodyPr>
          <a:lstStyle/>
          <a:p>
            <a:r>
              <a:rPr lang="en-US" sz="2800" b="1" dirty="0" smtClean="0">
                <a:solidFill>
                  <a:srgbClr val="00B0F0"/>
                </a:solidFill>
              </a:rPr>
              <a:t>Organizational </a:t>
            </a:r>
            <a:r>
              <a:rPr lang="en-US" sz="2800" b="1" dirty="0">
                <a:solidFill>
                  <a:srgbClr val="00B0F0"/>
                </a:solidFill>
              </a:rPr>
              <a:t>Behavior and Projects</a:t>
            </a:r>
            <a:endParaRPr lang="ar-SA" sz="2800" b="1" dirty="0">
              <a:solidFill>
                <a:srgbClr val="00B0F0"/>
              </a:solidFill>
            </a:endParaRPr>
          </a:p>
        </p:txBody>
      </p:sp>
      <p:sp>
        <p:nvSpPr>
          <p:cNvPr id="18"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16610088"/>
      </p:ext>
    </p:extLst>
  </p:cSld>
  <p:clrMapOvr>
    <a:masterClrMapping/>
  </p:clrMapOvr>
  <mc:AlternateContent xmlns:mc="http://schemas.openxmlformats.org/markup-compatibility/2006" xmlns:p14="http://schemas.microsoft.com/office/powerpoint/2010/main">
    <mc:Choice Requires="p14">
      <p:transition spd="slow" p14:dur="2000" advTm="46745"/>
    </mc:Choice>
    <mc:Fallback xmlns="">
      <p:transition spd="slow" advTm="4674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625A65B4-F2A8-05FC-5604-83D2080647B6}"/>
              </a:ext>
            </a:extLst>
          </p:cNvPr>
          <p:cNvSpPr/>
          <p:nvPr/>
        </p:nvSpPr>
        <p:spPr>
          <a:xfrm flipV="1">
            <a:off x="1495169" y="633825"/>
            <a:ext cx="742338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2025" y="-506277"/>
            <a:ext cx="1527194" cy="1800993"/>
          </a:xfrm>
          <a:prstGeom prst="rect">
            <a:avLst/>
          </a:prstGeom>
        </p:spPr>
      </p:pic>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210231" y="6043915"/>
            <a:ext cx="1625603"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442359" y="6311381"/>
            <a:ext cx="1409737" cy="309233"/>
          </a:xfrm>
          <a:prstGeom prst="rect">
            <a:avLst/>
          </a:prstGeom>
        </p:spPr>
      </p:pic>
      <p:sp>
        <p:nvSpPr>
          <p:cNvPr id="3" name="مستطيل 2"/>
          <p:cNvSpPr/>
          <p:nvPr/>
        </p:nvSpPr>
        <p:spPr>
          <a:xfrm>
            <a:off x="3275856" y="909995"/>
            <a:ext cx="3528392" cy="769441"/>
          </a:xfrm>
          <a:prstGeom prst="rect">
            <a:avLst/>
          </a:prstGeom>
        </p:spPr>
        <p:txBody>
          <a:bodyPr wrap="square">
            <a:spAutoFit/>
          </a:bodyPr>
          <a:lstStyle/>
          <a:p>
            <a:pPr algn="l" rtl="0"/>
            <a:r>
              <a:rPr lang="en-US" sz="2400" dirty="0" smtClean="0">
                <a:solidFill>
                  <a:srgbClr val="C00000"/>
                </a:solidFill>
                <a:latin typeface="Algerian" panose="04020705040A02060702" pitchFamily="82" charset="0"/>
              </a:rPr>
              <a:t>Table of Contents</a:t>
            </a:r>
            <a:endParaRPr lang="en-US" sz="2000" dirty="0" smtClean="0">
              <a:solidFill>
                <a:srgbClr val="C00000"/>
              </a:solidFill>
            </a:endParaRPr>
          </a:p>
          <a:p>
            <a:pPr algn="l" rtl="0"/>
            <a:endParaRPr lang="ar-SA" sz="2000" dirty="0">
              <a:solidFill>
                <a:srgbClr val="C00000"/>
              </a:solidFill>
            </a:endParaRPr>
          </a:p>
        </p:txBody>
      </p:sp>
      <p:graphicFrame>
        <p:nvGraphicFramePr>
          <p:cNvPr id="4" name="جدول 3"/>
          <p:cNvGraphicFramePr>
            <a:graphicFrameLocks noGrp="1"/>
          </p:cNvGraphicFramePr>
          <p:nvPr>
            <p:extLst>
              <p:ext uri="{D42A27DB-BD31-4B8C-83A1-F6EECF244321}">
                <p14:modId xmlns:p14="http://schemas.microsoft.com/office/powerpoint/2010/main" val="1095305462"/>
              </p:ext>
            </p:extLst>
          </p:nvPr>
        </p:nvGraphicFramePr>
        <p:xfrm>
          <a:off x="364536" y="1628800"/>
          <a:ext cx="8490796" cy="3413760"/>
        </p:xfrm>
        <a:graphic>
          <a:graphicData uri="http://schemas.openxmlformats.org/drawingml/2006/table">
            <a:tbl>
              <a:tblPr rtl="1" firstRow="1" bandRow="1">
                <a:tableStyleId>{5C22544A-7EE6-4342-B048-85BDC9FD1C3A}</a:tableStyleId>
              </a:tblPr>
              <a:tblGrid>
                <a:gridCol w="2643372"/>
                <a:gridCol w="2933108"/>
                <a:gridCol w="2914316"/>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3- Developing Assurance Activities</a:t>
                      </a:r>
                    </a:p>
                    <a:p>
                      <a:pPr algn="ctr" rtl="0"/>
                      <a:endParaRPr lang="ar-SA" sz="2000" b="0" dirty="0">
                        <a:solidFill>
                          <a:schemeClr val="tx1"/>
                        </a:solidFill>
                      </a:endParaRPr>
                    </a:p>
                  </a:txBody>
                  <a:tcPr>
                    <a:solidFill>
                      <a:schemeClr val="accent6">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2- Principles of Quality Assurance</a:t>
                      </a:r>
                    </a:p>
                    <a:p>
                      <a:pPr algn="ctr" rtl="0"/>
                      <a:endParaRPr lang="ar-SA" sz="2000" b="0" dirty="0">
                        <a:solidFill>
                          <a:schemeClr val="tx1"/>
                        </a:solidFill>
                      </a:endParaRPr>
                    </a:p>
                  </a:txBody>
                  <a:tcPr>
                    <a:solidFill>
                      <a:schemeClr val="accent6">
                        <a:lumMod val="40000"/>
                        <a:lumOff val="60000"/>
                      </a:schemeClr>
                    </a:solidFill>
                  </a:tcPr>
                </a:tc>
                <a:tc>
                  <a:txBody>
                    <a:bodyPr/>
                    <a:lstStyle/>
                    <a:p>
                      <a:pPr algn="ctr" rtl="0"/>
                      <a:r>
                        <a:rPr lang="en-US" sz="2000" b="0" dirty="0" smtClean="0">
                          <a:solidFill>
                            <a:schemeClr val="tx1"/>
                          </a:solidFill>
                        </a:rPr>
                        <a:t>1- Quality assurance (QA) </a:t>
                      </a:r>
                      <a:endParaRPr lang="ar-SA" sz="2000" b="0" dirty="0">
                        <a:solidFill>
                          <a:schemeClr val="tx1"/>
                        </a:solidFill>
                      </a:endParaRPr>
                    </a:p>
                  </a:txBody>
                  <a:tcPr>
                    <a:solidFill>
                      <a:schemeClr val="accent6">
                        <a:lumMod val="40000"/>
                        <a:lumOff val="60000"/>
                      </a:schemeClr>
                    </a:solidFill>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6- Benefits of Quality Assurance Plan</a:t>
                      </a:r>
                    </a:p>
                    <a:p>
                      <a:pPr algn="ctr" rtl="0"/>
                      <a:endParaRPr lang="ar-SA" sz="2000" b="0" dirty="0">
                        <a:solidFill>
                          <a:schemeClr val="tx1"/>
                        </a:solidFill>
                      </a:endParaRPr>
                    </a:p>
                  </a:txBody>
                  <a:tcPr>
                    <a:solidFill>
                      <a:schemeClr val="accent5">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5- The Quality Assurance Plan (QAP) and </a:t>
                      </a:r>
                      <a:r>
                        <a:rPr lang="en-US" sz="2000" b="0" u="sng" dirty="0" smtClean="0">
                          <a:solidFill>
                            <a:schemeClr val="tx1"/>
                          </a:solidFill>
                        </a:rPr>
                        <a:t>PDCA</a:t>
                      </a:r>
                      <a:r>
                        <a:rPr lang="en-US" sz="2000" b="0" dirty="0" smtClean="0">
                          <a:solidFill>
                            <a:schemeClr val="tx1"/>
                          </a:solidFill>
                        </a:rPr>
                        <a:t> </a:t>
                      </a:r>
                    </a:p>
                    <a:p>
                      <a:pPr algn="ctr" rtl="0"/>
                      <a:endParaRPr lang="ar-SA" sz="2000" b="0" dirty="0">
                        <a:solidFill>
                          <a:schemeClr val="tx1"/>
                        </a:solidFill>
                      </a:endParaRPr>
                    </a:p>
                  </a:txBody>
                  <a:tcPr>
                    <a:solidFill>
                      <a:schemeClr val="accent5">
                        <a:lumMod val="60000"/>
                        <a:lumOff val="40000"/>
                      </a:schemeClr>
                    </a:solidFill>
                  </a:tcPr>
                </a:tc>
                <a:tc>
                  <a:txBody>
                    <a:bodyPr/>
                    <a:lstStyle/>
                    <a:p>
                      <a:pPr algn="ctr" rtl="0"/>
                      <a:r>
                        <a:rPr lang="en-US" sz="2000" b="0" dirty="0" smtClean="0">
                          <a:solidFill>
                            <a:schemeClr val="tx1"/>
                          </a:solidFill>
                        </a:rPr>
                        <a:t>4- Quality Assurance Plan (QAP) </a:t>
                      </a:r>
                      <a:endParaRPr lang="ar-SA" sz="2000" b="0" dirty="0">
                        <a:solidFill>
                          <a:schemeClr val="tx1"/>
                        </a:solidFill>
                      </a:endParaRPr>
                    </a:p>
                  </a:txBody>
                  <a:tcPr>
                    <a:solidFill>
                      <a:schemeClr val="accent5">
                        <a:lumMod val="60000"/>
                        <a:lumOff val="40000"/>
                      </a:schemeClr>
                    </a:solidFill>
                  </a:tcPr>
                </a:tc>
              </a:tr>
              <a:tr h="370840">
                <a:tc>
                  <a:txBody>
                    <a:bodyPr/>
                    <a:lstStyle/>
                    <a:p>
                      <a:pPr algn="ctr" rtl="0"/>
                      <a:r>
                        <a:rPr lang="en-US" sz="2000" b="0" dirty="0" smtClean="0">
                          <a:solidFill>
                            <a:schemeClr val="tx1"/>
                          </a:solidFill>
                        </a:rPr>
                        <a:t>9- Types of quality metrics</a:t>
                      </a:r>
                      <a:endParaRPr lang="ar-SA" sz="2000" b="0" dirty="0">
                        <a:solidFill>
                          <a:schemeClr val="tx1"/>
                        </a:solidFill>
                      </a:endParaRPr>
                    </a:p>
                  </a:txBody>
                  <a:tcPr>
                    <a:solidFill>
                      <a:schemeClr val="accent6">
                        <a:lumMod val="40000"/>
                        <a:lumOff val="60000"/>
                      </a:schemeClr>
                    </a:solidFill>
                  </a:tcPr>
                </a:tc>
                <a:tc>
                  <a:txBody>
                    <a:bodyPr/>
                    <a:lstStyle/>
                    <a:p>
                      <a:pPr algn="ctr" rtl="0"/>
                      <a:r>
                        <a:rPr lang="en-US" sz="2000" b="0" dirty="0" smtClean="0">
                          <a:solidFill>
                            <a:schemeClr val="tx1"/>
                          </a:solidFill>
                        </a:rPr>
                        <a:t>8- Why use quality metrics</a:t>
                      </a:r>
                      <a:endParaRPr lang="ar-SA" sz="2000" b="0" dirty="0">
                        <a:solidFill>
                          <a:schemeClr val="tx1"/>
                        </a:solidFill>
                      </a:endParaRPr>
                    </a:p>
                  </a:txBody>
                  <a:tcPr>
                    <a:solidFill>
                      <a:schemeClr val="accent6">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7- Metrics</a:t>
                      </a:r>
                    </a:p>
                    <a:p>
                      <a:pPr algn="ctr" rtl="0"/>
                      <a:endParaRPr lang="ar-SA" sz="2000" b="0" dirty="0">
                        <a:solidFill>
                          <a:schemeClr val="tx1"/>
                        </a:solidFill>
                      </a:endParaRPr>
                    </a:p>
                  </a:txBody>
                  <a:tcPr>
                    <a:solidFill>
                      <a:schemeClr val="accent6">
                        <a:lumMod val="40000"/>
                        <a:lumOff val="60000"/>
                      </a:schemeClr>
                    </a:solidFill>
                  </a:tcPr>
                </a:tc>
              </a:tr>
              <a:tr h="370840">
                <a:tc>
                  <a:txBody>
                    <a:bodyPr/>
                    <a:lstStyle/>
                    <a:p>
                      <a:pPr algn="ctr" rtl="0"/>
                      <a:r>
                        <a:rPr lang="en-US" sz="2000" b="0" dirty="0" smtClean="0">
                          <a:solidFill>
                            <a:schemeClr val="tx1"/>
                          </a:solidFill>
                        </a:rPr>
                        <a:t>12- Summary</a:t>
                      </a:r>
                      <a:endParaRPr lang="ar-SA" sz="2000" b="0" dirty="0">
                        <a:solidFill>
                          <a:schemeClr val="tx1"/>
                        </a:solidFill>
                      </a:endParaRPr>
                    </a:p>
                  </a:txBody>
                  <a:tcPr>
                    <a:solidFill>
                      <a:schemeClr val="accent5">
                        <a:lumMod val="60000"/>
                        <a:lumOff val="40000"/>
                      </a:schemeClr>
                    </a:solidFill>
                  </a:tcPr>
                </a:tc>
                <a:tc>
                  <a:txBody>
                    <a:bodyPr/>
                    <a:lstStyle/>
                    <a:p>
                      <a:pPr algn="ctr" rtl="0"/>
                      <a:r>
                        <a:rPr lang="en-US" sz="2000" b="0" kern="1200" dirty="0" smtClean="0">
                          <a:solidFill>
                            <a:schemeClr val="tx1"/>
                          </a:solidFill>
                          <a:latin typeface="+mn-lt"/>
                          <a:ea typeface="+mn-ea"/>
                          <a:cs typeface="+mn-cs"/>
                        </a:rPr>
                        <a:t>11- What is quality audit?</a:t>
                      </a:r>
                      <a:endParaRPr lang="ar-SA" sz="2000" b="0" kern="1200" dirty="0">
                        <a:solidFill>
                          <a:schemeClr val="tx1"/>
                        </a:solidFill>
                        <a:latin typeface="+mn-lt"/>
                        <a:ea typeface="+mn-ea"/>
                        <a:cs typeface="+mn-cs"/>
                      </a:endParaRPr>
                    </a:p>
                  </a:txBody>
                  <a:tcPr>
                    <a:solidFill>
                      <a:schemeClr val="accent5">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kern="1200" dirty="0" smtClean="0">
                          <a:solidFill>
                            <a:schemeClr val="tx1"/>
                          </a:solidFill>
                          <a:latin typeface="+mn-lt"/>
                          <a:ea typeface="+mn-ea"/>
                          <a:cs typeface="+mn-cs"/>
                        </a:rPr>
                        <a:t>10- Quality Audits</a:t>
                      </a:r>
                      <a:endParaRPr lang="ar-SA" sz="2000" b="0" kern="1200" dirty="0" smtClean="0">
                        <a:solidFill>
                          <a:schemeClr val="tx1"/>
                        </a:solidFill>
                        <a:latin typeface="+mn-lt"/>
                        <a:ea typeface="+mn-ea"/>
                        <a:cs typeface="+mn-cs"/>
                      </a:endParaRPr>
                    </a:p>
                    <a:p>
                      <a:pPr algn="ctr" rtl="0"/>
                      <a:endParaRPr lang="ar-SA" sz="2000" b="0" kern="1200" dirty="0">
                        <a:solidFill>
                          <a:schemeClr val="tx1"/>
                        </a:solidFill>
                        <a:latin typeface="+mn-lt"/>
                        <a:ea typeface="+mn-ea"/>
                        <a:cs typeface="+mn-cs"/>
                      </a:endParaRPr>
                    </a:p>
                  </a:txBody>
                  <a:tcPr>
                    <a:solidFill>
                      <a:schemeClr val="accent5">
                        <a:lumMod val="60000"/>
                        <a:lumOff val="40000"/>
                      </a:schemeClr>
                    </a:solidFill>
                  </a:tcPr>
                </a:tc>
              </a:tr>
            </a:tbl>
          </a:graphicData>
        </a:graphic>
      </p:graphicFrame>
    </p:spTree>
    <p:extLst>
      <p:ext uri="{BB962C8B-B14F-4D97-AF65-F5344CB8AC3E}">
        <p14:creationId xmlns:p14="http://schemas.microsoft.com/office/powerpoint/2010/main" val="536007288"/>
      </p:ext>
    </p:extLst>
  </p:cSld>
  <p:clrMapOvr>
    <a:masterClrMapping/>
  </p:clrMapOvr>
  <mc:AlternateContent xmlns:mc="http://schemas.openxmlformats.org/markup-compatibility/2006" xmlns:p14="http://schemas.microsoft.com/office/powerpoint/2010/main">
    <mc:Choice Requires="p14">
      <p:transition spd="slow" p14:dur="2000" advTm="178330"/>
    </mc:Choice>
    <mc:Fallback xmlns="">
      <p:transition spd="slow" advTm="17833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625A65B4-F2A8-05FC-5604-83D2080647B6}"/>
              </a:ext>
            </a:extLst>
          </p:cNvPr>
          <p:cNvSpPr/>
          <p:nvPr/>
        </p:nvSpPr>
        <p:spPr>
          <a:xfrm flipV="1">
            <a:off x="1495169" y="633825"/>
            <a:ext cx="742338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2025" y="-506277"/>
            <a:ext cx="1527194" cy="1800993"/>
          </a:xfrm>
          <a:prstGeom prst="rect">
            <a:avLst/>
          </a:prstGeom>
        </p:spPr>
      </p:pic>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10231" y="6043915"/>
            <a:ext cx="1625603"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7442359" y="6311381"/>
            <a:ext cx="1409737" cy="309233"/>
          </a:xfrm>
          <a:prstGeom prst="rect">
            <a:avLst/>
          </a:prstGeom>
        </p:spPr>
      </p:pic>
      <p:pic>
        <p:nvPicPr>
          <p:cNvPr id="14"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652120" y="1628800"/>
            <a:ext cx="3096344" cy="324036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مستطيل 1"/>
          <p:cNvSpPr/>
          <p:nvPr/>
        </p:nvSpPr>
        <p:spPr>
          <a:xfrm>
            <a:off x="323528" y="1700808"/>
            <a:ext cx="5184576" cy="3416320"/>
          </a:xfrm>
          <a:prstGeom prst="rect">
            <a:avLst/>
          </a:prstGeom>
        </p:spPr>
        <p:txBody>
          <a:bodyPr wrap="square">
            <a:spAutoFit/>
          </a:bodyPr>
          <a:lstStyle/>
          <a:p>
            <a:pPr algn="l" rtl="0"/>
            <a:r>
              <a:rPr lang="en-US" b="1" dirty="0" smtClean="0">
                <a:solidFill>
                  <a:srgbClr val="C00000"/>
                </a:solidFill>
              </a:rPr>
              <a:t>1- Quality </a:t>
            </a:r>
            <a:r>
              <a:rPr lang="en-US" b="1" dirty="0">
                <a:solidFill>
                  <a:srgbClr val="C00000"/>
                </a:solidFill>
              </a:rPr>
              <a:t>assurance</a:t>
            </a:r>
            <a:r>
              <a:rPr lang="en-US" dirty="0">
                <a:solidFill>
                  <a:srgbClr val="C00000"/>
                </a:solidFill>
              </a:rPr>
              <a:t> (</a:t>
            </a:r>
            <a:r>
              <a:rPr lang="en-US" b="1" dirty="0">
                <a:solidFill>
                  <a:srgbClr val="C00000"/>
                </a:solidFill>
              </a:rPr>
              <a:t>QA</a:t>
            </a:r>
            <a:r>
              <a:rPr lang="en-US" dirty="0">
                <a:solidFill>
                  <a:srgbClr val="C00000"/>
                </a:solidFill>
              </a:rPr>
              <a:t>) </a:t>
            </a:r>
            <a:r>
              <a:rPr lang="en-US" dirty="0"/>
              <a:t>is a way of preventing mistakes and defects in manufactured products and avoiding problems when delivering products or services to customers; which ISO 9000 defines as "</a:t>
            </a:r>
            <a:r>
              <a:rPr lang="en-US" dirty="0">
                <a:solidFill>
                  <a:srgbClr val="C00000"/>
                </a:solidFill>
              </a:rPr>
              <a:t>part of quality management focused on providing confidence that quality requirements will be fulfilled</a:t>
            </a:r>
            <a:r>
              <a:rPr lang="en-US" dirty="0"/>
              <a:t>". This defect prevention in quality assurance differs subtly from defect detection and rejection in quality control and has been referred to as a shift left since it focuses on quality earlier in the </a:t>
            </a:r>
            <a:r>
              <a:rPr lang="en-US" dirty="0" smtClean="0"/>
              <a:t>process.</a:t>
            </a:r>
          </a:p>
          <a:p>
            <a:pPr algn="l" rtl="0"/>
            <a:r>
              <a:rPr lang="en-US" b="1" dirty="0" smtClean="0">
                <a:solidFill>
                  <a:srgbClr val="C00000"/>
                </a:solidFill>
              </a:rPr>
              <a:t>- Quality assurance = defect prevention. (Processes) </a:t>
            </a:r>
          </a:p>
          <a:p>
            <a:pPr algn="l" rtl="0"/>
            <a:r>
              <a:rPr lang="en-US" b="1" dirty="0" smtClean="0">
                <a:solidFill>
                  <a:srgbClr val="C00000"/>
                </a:solidFill>
              </a:rPr>
              <a:t>- Quality control = </a:t>
            </a:r>
            <a:r>
              <a:rPr lang="en-US" b="1" dirty="0">
                <a:solidFill>
                  <a:srgbClr val="C00000"/>
                </a:solidFill>
              </a:rPr>
              <a:t>defect detection </a:t>
            </a:r>
            <a:r>
              <a:rPr lang="en-US" b="1" dirty="0" smtClean="0">
                <a:solidFill>
                  <a:srgbClr val="C00000"/>
                </a:solidFill>
              </a:rPr>
              <a:t>(outcomes)</a:t>
            </a:r>
            <a:endParaRPr lang="en-US" b="1" dirty="0">
              <a:solidFill>
                <a:srgbClr val="C00000"/>
              </a:solidFill>
            </a:endParaRPr>
          </a:p>
        </p:txBody>
      </p:sp>
    </p:spTree>
    <p:extLst>
      <p:ext uri="{BB962C8B-B14F-4D97-AF65-F5344CB8AC3E}">
        <p14:creationId xmlns:p14="http://schemas.microsoft.com/office/powerpoint/2010/main" val="3095725231"/>
      </p:ext>
    </p:extLst>
  </p:cSld>
  <p:clrMapOvr>
    <a:masterClrMapping/>
  </p:clrMapOvr>
  <mc:AlternateContent xmlns:mc="http://schemas.openxmlformats.org/markup-compatibility/2006" xmlns:p14="http://schemas.microsoft.com/office/powerpoint/2010/main">
    <mc:Choice Requires="p14">
      <p:transition spd="slow" p14:dur="2000" advTm="209837"/>
    </mc:Choice>
    <mc:Fallback xmlns="">
      <p:transition spd="slow" advTm="20983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625A65B4-F2A8-05FC-5604-83D2080647B6}"/>
              </a:ext>
            </a:extLst>
          </p:cNvPr>
          <p:cNvSpPr/>
          <p:nvPr/>
        </p:nvSpPr>
        <p:spPr>
          <a:xfrm flipV="1">
            <a:off x="1495169" y="633825"/>
            <a:ext cx="742338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0" y="-506277"/>
            <a:ext cx="1527194" cy="1800993"/>
          </a:xfrm>
          <a:prstGeom prst="rect">
            <a:avLst/>
          </a:prstGeom>
        </p:spPr>
      </p:pic>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3" name="مستطيل 2"/>
          <p:cNvSpPr/>
          <p:nvPr/>
        </p:nvSpPr>
        <p:spPr>
          <a:xfrm>
            <a:off x="314663" y="1024699"/>
            <a:ext cx="4138042" cy="5324535"/>
          </a:xfrm>
          <a:prstGeom prst="rect">
            <a:avLst/>
          </a:prstGeom>
        </p:spPr>
        <p:txBody>
          <a:bodyPr wrap="square">
            <a:spAutoFit/>
          </a:bodyPr>
          <a:lstStyle/>
          <a:p>
            <a:pPr algn="l" rtl="0"/>
            <a:r>
              <a:rPr lang="en-US" sz="2000" dirty="0"/>
              <a:t>The terms "quality assurance" and "quality control" are often used interchangeably to refer to ways of ensuring the quality of a service or product. For instance, the term "assurance" is often used as follows: Implementation of inspection and structured testing as a measure of quality assurance </a:t>
            </a:r>
            <a:r>
              <a:rPr lang="en-US" sz="2000" dirty="0" smtClean="0"/>
              <a:t>.</a:t>
            </a:r>
            <a:r>
              <a:rPr lang="en-US" sz="2000" dirty="0"/>
              <a:t> The term "control", however, is used to describe the fifth phase of the Define, Measure, Analyze, Improve, Control (DMAIC) model. DMAIC is a data-driven quality strategy used to improve processes. </a:t>
            </a:r>
          </a:p>
          <a:p>
            <a:pPr algn="l" rtl="0"/>
            <a:r>
              <a:rPr lang="en-US" sz="2000" dirty="0"/>
              <a:t/>
            </a:r>
            <a:br>
              <a:rPr lang="en-US" sz="2000" dirty="0"/>
            </a:br>
            <a:endParaRPr lang="ar-SA" sz="2000" dirty="0"/>
          </a:p>
        </p:txBody>
      </p:sp>
      <p:pic>
        <p:nvPicPr>
          <p:cNvPr id="2048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5976" y="1250949"/>
            <a:ext cx="4496120" cy="435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1337508"/>
      </p:ext>
    </p:extLst>
  </p:cSld>
  <p:clrMapOvr>
    <a:masterClrMapping/>
  </p:clrMapOvr>
  <mc:AlternateContent xmlns:mc="http://schemas.openxmlformats.org/markup-compatibility/2006" xmlns:p14="http://schemas.microsoft.com/office/powerpoint/2010/main">
    <mc:Choice Requires="p14">
      <p:transition spd="slow" p14:dur="2000" advTm="237335"/>
    </mc:Choice>
    <mc:Fallback xmlns="">
      <p:transition spd="slow" advTm="23733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xmlns="" id="{35E30A49-6736-ECBA-A034-3B17B6F12642}"/>
              </a:ext>
            </a:extLst>
          </p:cNvPr>
          <p:cNvSpPr/>
          <p:nvPr/>
        </p:nvSpPr>
        <p:spPr>
          <a:xfrm flipV="1">
            <a:off x="1665979" y="761247"/>
            <a:ext cx="690017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8">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8785" y="-358633"/>
            <a:ext cx="1527194" cy="1800993"/>
          </a:xfrm>
          <a:prstGeom prst="rect">
            <a:avLst/>
          </a:prstGeom>
        </p:spPr>
      </p:pic>
      <p:pic>
        <p:nvPicPr>
          <p:cNvPr id="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89581" y="6170166"/>
            <a:ext cx="1625603" cy="591661"/>
          </a:xfrm>
          <a:prstGeom prst="rect">
            <a:avLst/>
          </a:prstGeom>
        </p:spPr>
      </p:pic>
      <p:pic>
        <p:nvPicPr>
          <p:cNvPr id="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2" name="مستطيل 1"/>
          <p:cNvSpPr/>
          <p:nvPr/>
        </p:nvSpPr>
        <p:spPr>
          <a:xfrm>
            <a:off x="368299" y="1700808"/>
            <a:ext cx="4635750" cy="3170099"/>
          </a:xfrm>
          <a:prstGeom prst="rect">
            <a:avLst/>
          </a:prstGeom>
        </p:spPr>
        <p:txBody>
          <a:bodyPr wrap="square">
            <a:spAutoFit/>
          </a:bodyPr>
          <a:lstStyle/>
          <a:p>
            <a:pPr algn="l" rtl="0"/>
            <a:r>
              <a:rPr lang="en-US" sz="2000" b="1" dirty="0" smtClean="0">
                <a:solidFill>
                  <a:srgbClr val="C00000"/>
                </a:solidFill>
              </a:rPr>
              <a:t>2- Principles of Quality Assurance, </a:t>
            </a:r>
          </a:p>
          <a:p>
            <a:pPr algn="l" rtl="0"/>
            <a:r>
              <a:rPr lang="en-US" sz="2000" dirty="0" smtClean="0"/>
              <a:t>Quality </a:t>
            </a:r>
            <a:r>
              <a:rPr lang="en-US" sz="2000" dirty="0"/>
              <a:t>assurance includes two principles: </a:t>
            </a:r>
            <a:r>
              <a:rPr lang="en-US" sz="2000" b="1" dirty="0">
                <a:solidFill>
                  <a:srgbClr val="C00000"/>
                </a:solidFill>
              </a:rPr>
              <a:t>"Fit for purpose" </a:t>
            </a:r>
            <a:r>
              <a:rPr lang="en-US" sz="2000" dirty="0"/>
              <a:t>(the product should be suitable for the intended purpose); and </a:t>
            </a:r>
            <a:r>
              <a:rPr lang="en-US" sz="2000" b="1" dirty="0">
                <a:solidFill>
                  <a:srgbClr val="C00000"/>
                </a:solidFill>
              </a:rPr>
              <a:t>"right first time" </a:t>
            </a:r>
            <a:r>
              <a:rPr lang="en-US" sz="2000" dirty="0"/>
              <a:t>(mistakes should be eliminated). QA includes management of the quality of raw materials, assemblies, products and components, services related to production, and management, production and inspection processes. </a:t>
            </a:r>
          </a:p>
        </p:txBody>
      </p:sp>
      <p:pic>
        <p:nvPicPr>
          <p:cNvPr id="2253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816500" y="1248079"/>
            <a:ext cx="3035596" cy="28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1"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75899" y="4293096"/>
            <a:ext cx="3321993" cy="155168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2379346"/>
      </p:ext>
    </p:extLst>
  </p:cSld>
  <p:clrMapOvr>
    <a:masterClrMapping/>
  </p:clrMapOvr>
  <mc:AlternateContent xmlns:mc="http://schemas.openxmlformats.org/markup-compatibility/2006" xmlns:p14="http://schemas.microsoft.com/office/powerpoint/2010/main">
    <mc:Choice Requires="p14">
      <p:transition spd="slow" p14:dur="2000" advTm="224790"/>
    </mc:Choice>
    <mc:Fallback xmlns="">
      <p:transition spd="slow" advTm="22479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1489604" y="437584"/>
            <a:ext cx="2926524"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TITLE OF SLIDE</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210231" y="6043915"/>
            <a:ext cx="1625603"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7442359" y="6311381"/>
            <a:ext cx="1409737"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6881293" y="248509"/>
            <a:ext cx="1987108" cy="1166001"/>
          </a:xfrm>
          <a:prstGeom prst="rect">
            <a:avLst/>
          </a:prstGeom>
        </p:spPr>
      </p:pic>
      <p:sp>
        <p:nvSpPr>
          <p:cNvPr id="12" name="Right Triangle 1">
            <a:extLst>
              <a:ext uri="{FF2B5EF4-FFF2-40B4-BE49-F238E27FC236}">
                <a16:creationId xmlns:a16="http://schemas.microsoft.com/office/drawing/2014/main" xmlns="" id="{D52E2043-1E7F-4FB3-99FA-88B6CF1F2478}"/>
              </a:ext>
            </a:extLst>
          </p:cNvPr>
          <p:cNvSpPr/>
          <p:nvPr/>
        </p:nvSpPr>
        <p:spPr>
          <a:xfrm rot="5400000">
            <a:off x="-228044" y="228045"/>
            <a:ext cx="1799302"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27">
            <a:extLst>
              <a:ext uri="{FF2B5EF4-FFF2-40B4-BE49-F238E27FC236}">
                <a16:creationId xmlns:a16="http://schemas.microsoft.com/office/drawing/2014/main" xmlns="" id="{35E30A49-6736-ECBA-A034-3B17B6F12642}"/>
              </a:ext>
            </a:extLst>
          </p:cNvPr>
          <p:cNvSpPr/>
          <p:nvPr/>
        </p:nvSpPr>
        <p:spPr>
          <a:xfrm>
            <a:off x="2363117" y="583448"/>
            <a:ext cx="4887686"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28">
            <a:extLst>
              <a:ext uri="{FF2B5EF4-FFF2-40B4-BE49-F238E27FC236}">
                <a16:creationId xmlns:a16="http://schemas.microsoft.com/office/drawing/2014/main" xmlns="" id="{778127ED-6700-AD6D-66AB-04E169E624AF}"/>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7449198" y="-372928"/>
            <a:ext cx="1527194" cy="1800993"/>
          </a:xfrm>
          <a:prstGeom prst="rect">
            <a:avLst/>
          </a:prstGeom>
        </p:spPr>
      </p:pic>
      <p:pic>
        <p:nvPicPr>
          <p:cNvPr id="1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2">
            <a:extLst>
              <a:ext uri="{96DAC541-7B7A-43D3-8B79-37D633B846F1}">
                <asvg:svgBlip xmlns:asvg="http://schemas.microsoft.com/office/drawing/2016/SVG/main" xmlns="" r:embed="rId11"/>
              </a:ext>
            </a:extLst>
          </a:blip>
          <a:stretch>
            <a:fillRect/>
          </a:stretch>
        </p:blipFill>
        <p:spPr>
          <a:xfrm>
            <a:off x="134031" y="151115"/>
            <a:ext cx="1625603" cy="591661"/>
          </a:xfrm>
          <a:prstGeom prst="rect">
            <a:avLst/>
          </a:prstGeom>
        </p:spPr>
      </p:pic>
      <p:pic>
        <p:nvPicPr>
          <p:cNvPr id="1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6">
            <a:extLst>
              <a:ext uri="{96DAC541-7B7A-43D3-8B79-37D633B846F1}">
                <asvg:svgBlip xmlns:asvg="http://schemas.microsoft.com/office/drawing/2016/SVG/main" xmlns="" r:embed="rId12"/>
              </a:ext>
            </a:extLst>
          </a:blip>
          <a:stretch>
            <a:fillRect/>
          </a:stretch>
        </p:blipFill>
        <p:spPr>
          <a:xfrm>
            <a:off x="7442359" y="6311381"/>
            <a:ext cx="1409737" cy="309233"/>
          </a:xfrm>
          <a:prstGeom prst="rect">
            <a:avLst/>
          </a:prstGeom>
        </p:spPr>
      </p:pic>
      <p:sp>
        <p:nvSpPr>
          <p:cNvPr id="2" name="مستطيل 1"/>
          <p:cNvSpPr/>
          <p:nvPr/>
        </p:nvSpPr>
        <p:spPr>
          <a:xfrm>
            <a:off x="827585" y="1412991"/>
            <a:ext cx="3816424" cy="4524315"/>
          </a:xfrm>
          <a:prstGeom prst="rect">
            <a:avLst/>
          </a:prstGeom>
        </p:spPr>
        <p:txBody>
          <a:bodyPr wrap="square">
            <a:spAutoFit/>
          </a:bodyPr>
          <a:lstStyle/>
          <a:p>
            <a:pPr algn="l" rtl="0"/>
            <a:r>
              <a:rPr lang="en-US" b="1" dirty="0" smtClean="0">
                <a:solidFill>
                  <a:srgbClr val="C00000"/>
                </a:solidFill>
              </a:rPr>
              <a:t>3- Developing Assurance Activities</a:t>
            </a:r>
          </a:p>
          <a:p>
            <a:pPr algn="l" rtl="0"/>
            <a:r>
              <a:rPr lang="en-US" dirty="0" smtClean="0"/>
              <a:t>Developing assurance activities involves more than delegation. </a:t>
            </a:r>
          </a:p>
          <a:p>
            <a:pPr algn="l" rtl="0"/>
            <a:r>
              <a:rPr lang="en-US" dirty="0" smtClean="0"/>
              <a:t>This process includes the following steps:</a:t>
            </a:r>
          </a:p>
          <a:p>
            <a:pPr algn="l" rtl="0"/>
            <a:r>
              <a:rPr lang="en-US" dirty="0" smtClean="0"/>
              <a:t> 1. Select the relevant standard or specification. </a:t>
            </a:r>
          </a:p>
          <a:p>
            <a:pPr algn="l" rtl="0"/>
            <a:r>
              <a:rPr lang="en-US" dirty="0" smtClean="0"/>
              <a:t>2. Using operational definitions, define an activity that will collect data and compare results to the plan, Develop and apply metrics.</a:t>
            </a:r>
          </a:p>
          <a:p>
            <a:pPr algn="l" rtl="0"/>
            <a:r>
              <a:rPr lang="en-US" dirty="0" smtClean="0"/>
              <a:t> 3. Define and provide resources. </a:t>
            </a:r>
          </a:p>
          <a:p>
            <a:pPr algn="l" rtl="0"/>
            <a:r>
              <a:rPr lang="en-US" dirty="0" smtClean="0"/>
              <a:t>4. Assign responsibility to a specific entity. </a:t>
            </a:r>
          </a:p>
          <a:p>
            <a:pPr algn="l" rtl="0"/>
            <a:r>
              <a:rPr lang="en-US" dirty="0" smtClean="0"/>
              <a:t>5. Assemble activities into a quality assurance plan. </a:t>
            </a:r>
          </a:p>
        </p:txBody>
      </p:sp>
      <p:pic>
        <p:nvPicPr>
          <p:cNvPr id="21" name="Picture 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773171" y="1428065"/>
            <a:ext cx="4078925"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1253586"/>
      </p:ext>
    </p:extLst>
  </p:cSld>
  <p:clrMapOvr>
    <a:masterClrMapping/>
  </p:clrMapOvr>
  <mc:AlternateContent xmlns:mc="http://schemas.openxmlformats.org/markup-compatibility/2006" xmlns:p14="http://schemas.microsoft.com/office/powerpoint/2010/main">
    <mc:Choice Requires="p14">
      <p:transition p14:dur="10" advTm="228835"/>
    </mc:Choice>
    <mc:Fallback xmlns="">
      <p:transition advTm="22883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10231" y="6043915"/>
            <a:ext cx="1625603"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7442359" y="6311381"/>
            <a:ext cx="1409737" cy="309233"/>
          </a:xfrm>
          <a:prstGeom prst="rect">
            <a:avLst/>
          </a:prstGeom>
        </p:spPr>
      </p:pic>
      <p:sp>
        <p:nvSpPr>
          <p:cNvPr id="3" name="مستطيل 2"/>
          <p:cNvSpPr/>
          <p:nvPr/>
        </p:nvSpPr>
        <p:spPr>
          <a:xfrm>
            <a:off x="537634" y="1735841"/>
            <a:ext cx="4538422" cy="2862322"/>
          </a:xfrm>
          <a:prstGeom prst="rect">
            <a:avLst/>
          </a:prstGeom>
        </p:spPr>
        <p:txBody>
          <a:bodyPr wrap="square">
            <a:spAutoFit/>
          </a:bodyPr>
          <a:lstStyle/>
          <a:p>
            <a:pPr algn="l" rtl="0"/>
            <a:r>
              <a:rPr lang="en-US" sz="2000" b="1" dirty="0" smtClean="0">
                <a:solidFill>
                  <a:srgbClr val="C00000"/>
                </a:solidFill>
              </a:rPr>
              <a:t>ELEMENTS OF A Quality Assurance,</a:t>
            </a:r>
          </a:p>
          <a:p>
            <a:pPr marL="342900" indent="-342900" algn="l" rtl="0">
              <a:buAutoNum type="arabicPeriod"/>
            </a:pPr>
            <a:r>
              <a:rPr lang="en-US" sz="2000" dirty="0" smtClean="0"/>
              <a:t>Know </a:t>
            </a:r>
            <a:r>
              <a:rPr lang="en-US" sz="2000" dirty="0"/>
              <a:t>the Underperforming </a:t>
            </a:r>
            <a:r>
              <a:rPr lang="en-US" sz="2000" dirty="0" smtClean="0"/>
              <a:t>Areas.</a:t>
            </a:r>
          </a:p>
          <a:p>
            <a:pPr marL="342900" indent="-342900" algn="l" rtl="0">
              <a:buAutoNum type="arabicPeriod"/>
            </a:pPr>
            <a:r>
              <a:rPr lang="en-US" sz="2000" dirty="0"/>
              <a:t> Keep Track of Processes and </a:t>
            </a:r>
            <a:r>
              <a:rPr lang="en-US" sz="2000" dirty="0" smtClean="0"/>
              <a:t>Progress.</a:t>
            </a:r>
          </a:p>
          <a:p>
            <a:pPr marL="342900" indent="-342900" algn="l" rtl="0">
              <a:buAutoNum type="arabicPeriod"/>
            </a:pPr>
            <a:r>
              <a:rPr lang="en-US" sz="2000" dirty="0"/>
              <a:t>Achieve Consistency and Accuracy in </a:t>
            </a:r>
            <a:r>
              <a:rPr lang="en-US" sz="2000" dirty="0" smtClean="0"/>
              <a:t>Output.</a:t>
            </a:r>
          </a:p>
          <a:p>
            <a:pPr marL="342900" indent="-342900" algn="l" rtl="0">
              <a:buAutoNum type="arabicPeriod"/>
            </a:pPr>
            <a:r>
              <a:rPr lang="en-US" sz="2000" dirty="0"/>
              <a:t>Dedicated Training of </a:t>
            </a:r>
            <a:r>
              <a:rPr lang="en-US" sz="2000" dirty="0" smtClean="0"/>
              <a:t>Employees.</a:t>
            </a:r>
            <a:endParaRPr lang="ar-SA" sz="2000" dirty="0" smtClean="0"/>
          </a:p>
          <a:p>
            <a:pPr marL="342900" indent="-342900" algn="l" rtl="0">
              <a:buAutoNum type="arabicPeriod"/>
            </a:pPr>
            <a:r>
              <a:rPr lang="en-US" sz="2000" dirty="0" smtClean="0"/>
              <a:t>Influence </a:t>
            </a:r>
            <a:r>
              <a:rPr lang="en-US" sz="2000" dirty="0"/>
              <a:t>Organizational </a:t>
            </a:r>
            <a:r>
              <a:rPr lang="en-US" sz="2000" dirty="0" smtClean="0"/>
              <a:t>Culture.</a:t>
            </a:r>
            <a:endParaRPr lang="ar-SA" sz="2000" dirty="0" smtClean="0"/>
          </a:p>
          <a:p>
            <a:pPr marL="342900" indent="-342900" algn="l" rtl="0">
              <a:buAutoNum type="arabicPeriod"/>
            </a:pPr>
            <a:r>
              <a:rPr lang="en-US" sz="2000" dirty="0" smtClean="0"/>
              <a:t>Provide </a:t>
            </a:r>
            <a:r>
              <a:rPr lang="en-US" sz="2000" dirty="0"/>
              <a:t>Invariable Customer </a:t>
            </a:r>
            <a:r>
              <a:rPr lang="en-US" sz="2000" dirty="0" smtClean="0"/>
              <a:t>Service.</a:t>
            </a:r>
            <a:endParaRPr lang="ar-SA" sz="2000" dirty="0" smtClean="0"/>
          </a:p>
          <a:p>
            <a:pPr marL="342900" indent="-342900" algn="l" rtl="0">
              <a:buAutoNum type="arabicPeriod"/>
            </a:pPr>
            <a:r>
              <a:rPr lang="en-US" sz="2000" dirty="0" smtClean="0"/>
              <a:t>Enhance </a:t>
            </a:r>
            <a:r>
              <a:rPr lang="en-US" sz="2000" dirty="0"/>
              <a:t>Customer </a:t>
            </a:r>
            <a:r>
              <a:rPr lang="en-US" sz="2000" dirty="0" smtClean="0"/>
              <a:t>Loyalty.</a:t>
            </a:r>
          </a:p>
        </p:txBody>
      </p:sp>
      <p:pic>
        <p:nvPicPr>
          <p:cNvPr id="2050"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51481" y="1654834"/>
            <a:ext cx="3667683"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923264"/>
      </p:ext>
    </p:extLst>
  </p:cSld>
  <p:clrMapOvr>
    <a:masterClrMapping/>
  </p:clrMapOvr>
  <mc:AlternateContent xmlns:mc="http://schemas.openxmlformats.org/markup-compatibility/2006" xmlns:p14="http://schemas.microsoft.com/office/powerpoint/2010/main">
    <mc:Choice Requires="p14">
      <p:transition spd="slow" p14:dur="2000" advTm="229776"/>
    </mc:Choice>
    <mc:Fallback xmlns="">
      <p:transition spd="slow" advTm="22977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xmlns="" id="{25E018C8-E6D9-8F68-BAC6-E298E84AEBAC}"/>
              </a:ext>
            </a:extLst>
          </p:cNvPr>
          <p:cNvSpPr/>
          <p:nvPr/>
        </p:nvSpPr>
        <p:spPr>
          <a:xfrm>
            <a:off x="1969634" y="500901"/>
            <a:ext cx="4887686"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xmlns=""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31" name="Graphic 30">
            <a:extLst>
              <a:ext uri="{FF2B5EF4-FFF2-40B4-BE49-F238E27FC236}">
                <a16:creationId xmlns:a16="http://schemas.microsoft.com/office/drawing/2014/main" xmlns="" id="{7233D040-6FA4-2E5E-D560-449F9497F7FD}"/>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7069317" y="425242"/>
            <a:ext cx="1771650" cy="142875"/>
          </a:xfrm>
          <a:prstGeom prst="rect">
            <a:avLst/>
          </a:prstGeom>
        </p:spPr>
      </p:pic>
      <p:pic>
        <p:nvPicPr>
          <p:cNvPr id="32" name="Graphic 31">
            <a:extLst>
              <a:ext uri="{FF2B5EF4-FFF2-40B4-BE49-F238E27FC236}">
                <a16:creationId xmlns:a16="http://schemas.microsoft.com/office/drawing/2014/main" xmlns="" id="{8D8D2E0B-635C-AB80-336C-3A6DEA4EF6BC}"/>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10231" y="6043915"/>
            <a:ext cx="1625603" cy="591661"/>
          </a:xfrm>
          <a:prstGeom prst="rect">
            <a:avLst/>
          </a:prstGeom>
        </p:spPr>
      </p:pic>
      <p:pic>
        <p:nvPicPr>
          <p:cNvPr id="33" name="Graphic 32">
            <a:extLst>
              <a:ext uri="{FF2B5EF4-FFF2-40B4-BE49-F238E27FC236}">
                <a16:creationId xmlns:a16="http://schemas.microsoft.com/office/drawing/2014/main" xmlns="" id="{303FF488-B6EE-3706-3C57-3034AEEEFE3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442359" y="6311381"/>
            <a:ext cx="1409737" cy="309233"/>
          </a:xfrm>
          <a:prstGeom prst="rect">
            <a:avLst/>
          </a:prstGeom>
        </p:spPr>
      </p:pic>
      <p:sp>
        <p:nvSpPr>
          <p:cNvPr id="4" name="مستطيل 3"/>
          <p:cNvSpPr/>
          <p:nvPr/>
        </p:nvSpPr>
        <p:spPr>
          <a:xfrm>
            <a:off x="395536" y="1896132"/>
            <a:ext cx="4104456" cy="2862322"/>
          </a:xfrm>
          <a:prstGeom prst="rect">
            <a:avLst/>
          </a:prstGeom>
        </p:spPr>
        <p:txBody>
          <a:bodyPr wrap="square">
            <a:spAutoFit/>
          </a:bodyPr>
          <a:lstStyle/>
          <a:p>
            <a:pPr algn="l" rtl="0"/>
            <a:r>
              <a:rPr lang="en-US" sz="2000" b="1" dirty="0"/>
              <a:t>1. Know the Underperforming Areas</a:t>
            </a:r>
            <a:endParaRPr lang="en-US" sz="2000" dirty="0"/>
          </a:p>
          <a:p>
            <a:pPr algn="l" rtl="0"/>
            <a:r>
              <a:rPr lang="en-US" sz="2000" dirty="0" smtClean="0"/>
              <a:t>A </a:t>
            </a:r>
            <a:r>
              <a:rPr lang="en-US" sz="2000" dirty="0"/>
              <a:t>QA system lets you regularly assess the roles of your employees based on the performance metrics that are needed to achieve the quality goals. Thus, you can easily identify where improvements are required and provide feedback or training to the concerned employees.</a:t>
            </a:r>
          </a:p>
        </p:txBody>
      </p:sp>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72000" y="1484784"/>
            <a:ext cx="4154909" cy="3685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5700091"/>
      </p:ext>
    </p:extLst>
  </p:cSld>
  <p:clrMapOvr>
    <a:masterClrMapping/>
  </p:clrMapOvr>
  <p:transition spd="slow" advTm="238148">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2" name="مستطيل 1"/>
          <p:cNvSpPr/>
          <p:nvPr/>
        </p:nvSpPr>
        <p:spPr>
          <a:xfrm>
            <a:off x="584580" y="1196752"/>
            <a:ext cx="4419468" cy="3785652"/>
          </a:xfrm>
          <a:prstGeom prst="rect">
            <a:avLst/>
          </a:prstGeom>
        </p:spPr>
        <p:txBody>
          <a:bodyPr wrap="square">
            <a:spAutoFit/>
          </a:bodyPr>
          <a:lstStyle/>
          <a:p>
            <a:pPr algn="l" rtl="0"/>
            <a:r>
              <a:rPr lang="en-US" sz="2000" b="1" dirty="0"/>
              <a:t>2. Keep Track of Processes and Progress</a:t>
            </a:r>
            <a:endParaRPr lang="en-US" sz="2000" dirty="0"/>
          </a:p>
          <a:p>
            <a:pPr algn="l" rtl="0"/>
            <a:r>
              <a:rPr lang="en-US" sz="2000" dirty="0"/>
              <a:t>A part of the QA system calls for continuous monitoring and assessment of your processes. You need to determine certain standard outcomes of every process meeting which are essential to assuring the quality of the end product. </a:t>
            </a:r>
            <a:endParaRPr lang="en-US" sz="2000" dirty="0" smtClean="0"/>
          </a:p>
          <a:p>
            <a:pPr algn="l" rtl="0"/>
            <a:r>
              <a:rPr lang="en-US" sz="2000" dirty="0" smtClean="0"/>
              <a:t>Being </a:t>
            </a:r>
            <a:r>
              <a:rPr lang="en-US" sz="2000" dirty="0"/>
              <a:t>able to quickly identify any process’s progress as well as gaps can help you act quickly to ensure consistency in your </a:t>
            </a:r>
            <a:r>
              <a:rPr lang="en-US" sz="2000" dirty="0" smtClean="0"/>
              <a:t>process</a:t>
            </a:r>
            <a:r>
              <a:rPr lang="en-US" sz="2000" dirty="0"/>
              <a:t>.</a:t>
            </a:r>
          </a:p>
        </p:txBody>
      </p:sp>
      <p:pic>
        <p:nvPicPr>
          <p:cNvPr id="409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04048" y="1563162"/>
            <a:ext cx="3545954" cy="325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1337795"/>
      </p:ext>
    </p:extLst>
  </p:cSld>
  <p:clrMapOvr>
    <a:masterClrMapping/>
  </p:clrMapOvr>
  <mc:AlternateContent xmlns:mc="http://schemas.openxmlformats.org/markup-compatibility/2006" xmlns:p14="http://schemas.microsoft.com/office/powerpoint/2010/main">
    <mc:Choice Requires="p14">
      <p:transition spd="slow" p14:dur="2000" advTm="127204"/>
    </mc:Choice>
    <mc:Fallback xmlns="">
      <p:transition spd="slow" advTm="12720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2" name="مستطيل 1"/>
          <p:cNvSpPr/>
          <p:nvPr/>
        </p:nvSpPr>
        <p:spPr>
          <a:xfrm>
            <a:off x="490879" y="1196752"/>
            <a:ext cx="3865097" cy="4401205"/>
          </a:xfrm>
          <a:prstGeom prst="rect">
            <a:avLst/>
          </a:prstGeom>
        </p:spPr>
        <p:txBody>
          <a:bodyPr wrap="square">
            <a:spAutoFit/>
          </a:bodyPr>
          <a:lstStyle/>
          <a:p>
            <a:pPr algn="l" rtl="0"/>
            <a:r>
              <a:rPr lang="en-US" sz="2000" b="1" dirty="0"/>
              <a:t>3. Achieve Consistency and Accuracy in </a:t>
            </a:r>
            <a:r>
              <a:rPr lang="en-US" sz="2000" b="1" dirty="0" smtClean="0"/>
              <a:t>Output,</a:t>
            </a:r>
            <a:endParaRPr lang="en-US" sz="2000" dirty="0"/>
          </a:p>
          <a:p>
            <a:pPr algn="l" rtl="0"/>
            <a:r>
              <a:rPr lang="en-US" sz="2000" dirty="0"/>
              <a:t>Most customer surveys have shown that they rely on companies or brands that provide consistent products or </a:t>
            </a:r>
            <a:r>
              <a:rPr lang="en-US" sz="2000" dirty="0" smtClean="0"/>
              <a:t>services. </a:t>
            </a:r>
            <a:r>
              <a:rPr lang="en-US" sz="2000" dirty="0"/>
              <a:t>A QA system helps you to deliver output guaranteeing accuracy and consistency in their purpose. One of the aspects of the QA system is to measure the customers’ satisfaction by recording their after-sales responses, feedback or complaints. </a:t>
            </a:r>
          </a:p>
        </p:txBody>
      </p:sp>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27984" y="1556793"/>
            <a:ext cx="4427596"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2968852"/>
      </p:ext>
    </p:extLst>
  </p:cSld>
  <p:clrMapOvr>
    <a:masterClrMapping/>
  </p:clrMapOvr>
  <mc:AlternateContent xmlns:mc="http://schemas.openxmlformats.org/markup-compatibility/2006" xmlns:p14="http://schemas.microsoft.com/office/powerpoint/2010/main">
    <mc:Choice Requires="p14">
      <p:transition spd="slow" p14:dur="2000" advTm="195207"/>
    </mc:Choice>
    <mc:Fallback xmlns="">
      <p:transition spd="slow" advTm="19520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2" name="مستطيل 1"/>
          <p:cNvSpPr/>
          <p:nvPr/>
        </p:nvSpPr>
        <p:spPr>
          <a:xfrm>
            <a:off x="395536" y="1465973"/>
            <a:ext cx="4032448" cy="3785652"/>
          </a:xfrm>
          <a:prstGeom prst="rect">
            <a:avLst/>
          </a:prstGeom>
        </p:spPr>
        <p:txBody>
          <a:bodyPr wrap="square">
            <a:spAutoFit/>
          </a:bodyPr>
          <a:lstStyle/>
          <a:p>
            <a:pPr algn="l" rtl="0"/>
            <a:r>
              <a:rPr lang="en-US" sz="2000" b="1" dirty="0"/>
              <a:t>4. Dedicated Training of Employees</a:t>
            </a:r>
            <a:endParaRPr lang="en-US" sz="2000" dirty="0"/>
          </a:p>
          <a:p>
            <a:pPr algn="l" rtl="0"/>
            <a:r>
              <a:rPr lang="en-US" sz="2000" dirty="0"/>
              <a:t>To make your QA program, you need to impart training to your employees of every department of your business. Every new employee should also be trained during their initial weeks. All of them should be instructed and provided guidelines on how to achieve the defined quality goals of their business, prevent errors, or how to eliminate risks in their assigned processes.</a:t>
            </a:r>
          </a:p>
        </p:txBody>
      </p:sp>
      <p:pic>
        <p:nvPicPr>
          <p:cNvPr id="614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2000" y="1527141"/>
            <a:ext cx="3922589" cy="35972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7567601"/>
      </p:ext>
    </p:extLst>
  </p:cSld>
  <p:clrMapOvr>
    <a:masterClrMapping/>
  </p:clrMapOvr>
  <mc:AlternateContent xmlns:mc="http://schemas.openxmlformats.org/markup-compatibility/2006" xmlns:p14="http://schemas.microsoft.com/office/powerpoint/2010/main">
    <mc:Choice Requires="p14">
      <p:transition spd="slow" p14:dur="2000" advTm="103242"/>
    </mc:Choice>
    <mc:Fallback xmlns="">
      <p:transition spd="slow" advTm="10324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13"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14"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2" name="مستطيل 1"/>
          <p:cNvSpPr/>
          <p:nvPr/>
        </p:nvSpPr>
        <p:spPr>
          <a:xfrm>
            <a:off x="467544" y="1428065"/>
            <a:ext cx="3888432" cy="3970318"/>
          </a:xfrm>
          <a:prstGeom prst="rect">
            <a:avLst/>
          </a:prstGeom>
        </p:spPr>
        <p:txBody>
          <a:bodyPr wrap="square">
            <a:spAutoFit/>
          </a:bodyPr>
          <a:lstStyle/>
          <a:p>
            <a:pPr algn="l" rtl="0"/>
            <a:r>
              <a:rPr lang="en-US" b="1" dirty="0"/>
              <a:t>5. Influence Organizational Culture</a:t>
            </a:r>
            <a:endParaRPr lang="en-US" dirty="0"/>
          </a:p>
          <a:p>
            <a:pPr algn="l" rtl="0"/>
            <a:r>
              <a:rPr lang="en-US" dirty="0"/>
              <a:t>A strong uniform culture across the organization is necessary for the establishment of a QA program. If commitment to deliver quality product/services to customers does not come from the top management, the employees are not going to realize their responsibilities and put efforts towards maintaining the quality.</a:t>
            </a:r>
          </a:p>
          <a:p>
            <a:pPr algn="l" rtl="0"/>
            <a:r>
              <a:rPr lang="en-US" dirty="0"/>
              <a:t>It is hence crucial for your company to put forth a quality-oriented policy which employees are bound to accept, understand, and follow.</a:t>
            </a:r>
          </a:p>
        </p:txBody>
      </p:sp>
      <p:pic>
        <p:nvPicPr>
          <p:cNvPr id="717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44008" y="1674812"/>
            <a:ext cx="4245547" cy="348237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4403161"/>
      </p:ext>
    </p:extLst>
  </p:cSld>
  <p:clrMapOvr>
    <a:masterClrMapping/>
  </p:clrMapOvr>
  <mc:AlternateContent xmlns:mc="http://schemas.openxmlformats.org/markup-compatibility/2006" xmlns:p14="http://schemas.microsoft.com/office/powerpoint/2010/main">
    <mc:Choice Requires="p14">
      <p:transition spd="slow" p14:dur="2000" advTm="175153"/>
    </mc:Choice>
    <mc:Fallback xmlns="">
      <p:transition spd="slow" advTm="17515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2" name="مستطيل 1"/>
          <p:cNvSpPr/>
          <p:nvPr/>
        </p:nvSpPr>
        <p:spPr>
          <a:xfrm>
            <a:off x="557420" y="1268760"/>
            <a:ext cx="3294500" cy="3970318"/>
          </a:xfrm>
          <a:prstGeom prst="rect">
            <a:avLst/>
          </a:prstGeom>
        </p:spPr>
        <p:txBody>
          <a:bodyPr wrap="square">
            <a:spAutoFit/>
          </a:bodyPr>
          <a:lstStyle/>
          <a:p>
            <a:pPr algn="l" rtl="0"/>
            <a:r>
              <a:rPr lang="en-US" b="1" dirty="0"/>
              <a:t>6. Provide Invariable Customer Service</a:t>
            </a:r>
            <a:endParaRPr lang="en-US" dirty="0"/>
          </a:p>
          <a:p>
            <a:pPr algn="l" rtl="0"/>
            <a:r>
              <a:rPr lang="en-US" dirty="0"/>
              <a:t>With a QA system established, you are more able to respond to your customers quickly and satisfactorily. Increased responsiveness to customers’ queries or grievances is another crucial objective of the </a:t>
            </a:r>
            <a:r>
              <a:rPr lang="en-US" dirty="0" smtClean="0"/>
              <a:t>system. </a:t>
            </a:r>
            <a:r>
              <a:rPr lang="en-US" dirty="0"/>
              <a:t>You need to train your customer service team to reduce the waiting time for customers as much as possible and address their issues. </a:t>
            </a:r>
          </a:p>
        </p:txBody>
      </p:sp>
      <p:pic>
        <p:nvPicPr>
          <p:cNvPr id="819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6" y="1428065"/>
            <a:ext cx="3900270" cy="36576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91703065"/>
      </p:ext>
    </p:extLst>
  </p:cSld>
  <p:clrMapOvr>
    <a:masterClrMapping/>
  </p:clrMapOvr>
  <mc:AlternateContent xmlns:mc="http://schemas.openxmlformats.org/markup-compatibility/2006" xmlns:p14="http://schemas.microsoft.com/office/powerpoint/2010/main">
    <mc:Choice Requires="p14">
      <p:transition spd="slow" p14:dur="2000" advTm="106175"/>
    </mc:Choice>
    <mc:Fallback xmlns="">
      <p:transition spd="slow" advTm="10617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2" name="مستطيل 1"/>
          <p:cNvSpPr/>
          <p:nvPr/>
        </p:nvSpPr>
        <p:spPr>
          <a:xfrm>
            <a:off x="210231" y="1700808"/>
            <a:ext cx="4217753" cy="3416320"/>
          </a:xfrm>
          <a:prstGeom prst="rect">
            <a:avLst/>
          </a:prstGeom>
        </p:spPr>
        <p:txBody>
          <a:bodyPr wrap="square">
            <a:spAutoFit/>
          </a:bodyPr>
          <a:lstStyle/>
          <a:p>
            <a:pPr algn="l" rtl="0"/>
            <a:r>
              <a:rPr lang="en-US" b="1" dirty="0"/>
              <a:t>7. Enhance Customer Loyalty</a:t>
            </a:r>
            <a:endParaRPr lang="en-US" dirty="0"/>
          </a:p>
          <a:p>
            <a:pPr algn="l" rtl="0"/>
            <a:r>
              <a:rPr lang="en-US" dirty="0"/>
              <a:t>The delivery of better-quality products/services and faster customer services, both are contributing factors in developing customer loyalty for your business. You can experience a sharp increase in your customer retention rate following the implementation of a strong QA program. This is mainly because satisfied and contented customers are willing to come back again for their future needs</a:t>
            </a:r>
            <a:r>
              <a:rPr lang="en-US" dirty="0" smtClean="0"/>
              <a:t>.</a:t>
            </a:r>
            <a:endParaRPr lang="en-US" dirty="0"/>
          </a:p>
        </p:txBody>
      </p:sp>
      <p:pic>
        <p:nvPicPr>
          <p:cNvPr id="921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44008" y="1916831"/>
            <a:ext cx="3969903" cy="279162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0749846"/>
      </p:ext>
    </p:extLst>
  </p:cSld>
  <p:clrMapOvr>
    <a:masterClrMapping/>
  </p:clrMapOvr>
  <mc:AlternateContent xmlns:mc="http://schemas.openxmlformats.org/markup-compatibility/2006" xmlns:p14="http://schemas.microsoft.com/office/powerpoint/2010/main">
    <mc:Choice Requires="p14">
      <p:transition spd="slow" p14:dur="2000" advTm="167659"/>
    </mc:Choice>
    <mc:Fallback xmlns="">
      <p:transition spd="slow" advTm="16765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300985" y="1916832"/>
            <a:ext cx="4054991" cy="2862322"/>
          </a:xfrm>
          <a:prstGeom prst="rect">
            <a:avLst/>
          </a:prstGeom>
        </p:spPr>
        <p:txBody>
          <a:bodyPr wrap="square">
            <a:spAutoFit/>
          </a:bodyPr>
          <a:lstStyle/>
          <a:p>
            <a:pPr algn="l" rtl="0"/>
            <a:r>
              <a:rPr lang="en-US" sz="2000" dirty="0"/>
              <a:t>A </a:t>
            </a:r>
            <a:r>
              <a:rPr lang="en-US" sz="2000" b="1" dirty="0"/>
              <a:t>Quality Assurance Plan</a:t>
            </a:r>
            <a:r>
              <a:rPr lang="en-US" sz="2000" dirty="0"/>
              <a:t> (QAP) is a document created by the project team, which if followed, will ensure the finished product meets all criteria making it the best possible quality product. The product should not only meet all customer requirements but also meet the business objectives and targets</a:t>
            </a:r>
            <a:r>
              <a:rPr lang="en-US" sz="2000" dirty="0" smtClean="0"/>
              <a:t>. </a:t>
            </a:r>
            <a:endParaRPr lang="ar-SA" sz="2000" dirty="0"/>
          </a:p>
        </p:txBody>
      </p:sp>
      <p:sp>
        <p:nvSpPr>
          <p:cNvPr id="4"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pic>
        <p:nvPicPr>
          <p:cNvPr id="1433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6" y="1950543"/>
            <a:ext cx="3895515" cy="358249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2298241" y="1040104"/>
            <a:ext cx="4835549" cy="523220"/>
          </a:xfrm>
          <a:prstGeom prst="rect">
            <a:avLst/>
          </a:prstGeom>
        </p:spPr>
        <p:txBody>
          <a:bodyPr wrap="square">
            <a:spAutoFit/>
          </a:bodyPr>
          <a:lstStyle/>
          <a:p>
            <a:pPr algn="l" rtl="0"/>
            <a:r>
              <a:rPr lang="en-US" sz="2800" dirty="0" smtClean="0">
                <a:solidFill>
                  <a:srgbClr val="C00000"/>
                </a:solidFill>
              </a:rPr>
              <a:t>4- QUALITY ASSURANCE PLAN</a:t>
            </a:r>
            <a:endParaRPr lang="ar-SA" sz="2800" dirty="0">
              <a:solidFill>
                <a:srgbClr val="C00000"/>
              </a:solidFill>
            </a:endParaRPr>
          </a:p>
        </p:txBody>
      </p:sp>
    </p:spTree>
    <p:extLst>
      <p:ext uri="{BB962C8B-B14F-4D97-AF65-F5344CB8AC3E}">
        <p14:creationId xmlns:p14="http://schemas.microsoft.com/office/powerpoint/2010/main" val="566461339"/>
      </p:ext>
    </p:extLst>
  </p:cSld>
  <p:clrMapOvr>
    <a:masterClrMapping/>
  </p:clrMapOvr>
  <mc:AlternateContent xmlns:mc="http://schemas.openxmlformats.org/markup-compatibility/2006" xmlns:p14="http://schemas.microsoft.com/office/powerpoint/2010/main">
    <mc:Choice Requires="p14">
      <p:transition spd="slow" p14:dur="2000" advTm="104178"/>
    </mc:Choice>
    <mc:Fallback xmlns="">
      <p:transition spd="slow" advTm="10417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2" name="مستطيل 1"/>
          <p:cNvSpPr/>
          <p:nvPr/>
        </p:nvSpPr>
        <p:spPr>
          <a:xfrm>
            <a:off x="395535" y="1196752"/>
            <a:ext cx="8386515" cy="2246769"/>
          </a:xfrm>
          <a:prstGeom prst="rect">
            <a:avLst/>
          </a:prstGeom>
        </p:spPr>
        <p:txBody>
          <a:bodyPr wrap="square">
            <a:spAutoFit/>
          </a:bodyPr>
          <a:lstStyle/>
          <a:p>
            <a:pPr algn="l" rtl="0"/>
            <a:r>
              <a:rPr lang="en-US" sz="2000" dirty="0" smtClean="0"/>
              <a:t>A quality assurance plan should include at least the following elements: </a:t>
            </a:r>
          </a:p>
          <a:p>
            <a:pPr algn="l" rtl="0"/>
            <a:r>
              <a:rPr lang="en-US" sz="2000" dirty="0" smtClean="0"/>
              <a:t>◆ The work breakdown structure reference number for the task concerned. </a:t>
            </a:r>
          </a:p>
          <a:p>
            <a:pPr algn="l" rtl="0"/>
            <a:r>
              <a:rPr lang="en-US" sz="2000" dirty="0" smtClean="0"/>
              <a:t>◆ A statement of the requirement (usually from the customer). </a:t>
            </a:r>
          </a:p>
          <a:p>
            <a:pPr algn="l" rtl="0"/>
            <a:r>
              <a:rPr lang="en-US" sz="2000" dirty="0" smtClean="0"/>
              <a:t>◆ A statement of the specification that is specific and measurable.</a:t>
            </a:r>
          </a:p>
          <a:p>
            <a:pPr algn="l" rtl="0"/>
            <a:r>
              <a:rPr lang="en-US" sz="2000" dirty="0" smtClean="0"/>
              <a:t>◆ A description of the assurance activity (what is to be done).</a:t>
            </a:r>
          </a:p>
          <a:p>
            <a:pPr algn="l" rtl="0"/>
            <a:r>
              <a:rPr lang="en-US" sz="2000" dirty="0" smtClean="0"/>
              <a:t>◆ Schedule information (when it is to be done).</a:t>
            </a:r>
          </a:p>
          <a:p>
            <a:pPr algn="l" rtl="0"/>
            <a:r>
              <a:rPr lang="en-US" sz="2000" dirty="0" smtClean="0"/>
              <a:t> ◆ Designation of the responsible entity (who will do it). </a:t>
            </a:r>
          </a:p>
        </p:txBody>
      </p:sp>
      <p:pic>
        <p:nvPicPr>
          <p:cNvPr id="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23032" y="3443522"/>
            <a:ext cx="7124195" cy="1940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603585"/>
      </p:ext>
    </p:extLst>
  </p:cSld>
  <p:clrMapOvr>
    <a:masterClrMapping/>
  </p:clrMapOvr>
  <mc:AlternateContent xmlns:mc="http://schemas.openxmlformats.org/markup-compatibility/2006" xmlns:p14="http://schemas.microsoft.com/office/powerpoint/2010/main">
    <mc:Choice Requires="p14">
      <p:transition spd="slow" p14:dur="2000" advTm="212302"/>
    </mc:Choice>
    <mc:Fallback xmlns="">
      <p:transition spd="slow" advTm="21230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8" name="مستطيل 7"/>
          <p:cNvSpPr/>
          <p:nvPr/>
        </p:nvSpPr>
        <p:spPr>
          <a:xfrm>
            <a:off x="487090" y="996699"/>
            <a:ext cx="4156917" cy="3477875"/>
          </a:xfrm>
          <a:prstGeom prst="rect">
            <a:avLst/>
          </a:prstGeom>
        </p:spPr>
        <p:txBody>
          <a:bodyPr wrap="square">
            <a:spAutoFit/>
          </a:bodyPr>
          <a:lstStyle/>
          <a:p>
            <a:pPr algn="l" rtl="0"/>
            <a:r>
              <a:rPr lang="en-US" sz="2000" b="1" dirty="0" smtClean="0">
                <a:solidFill>
                  <a:srgbClr val="C00000"/>
                </a:solidFill>
              </a:rPr>
              <a:t>5- The Quality Assurance Plan (QAP) and </a:t>
            </a:r>
            <a:r>
              <a:rPr lang="en-US" sz="2000" b="1" u="sng" dirty="0" smtClean="0">
                <a:solidFill>
                  <a:srgbClr val="C00000"/>
                </a:solidFill>
              </a:rPr>
              <a:t>PDCA</a:t>
            </a:r>
            <a:r>
              <a:rPr lang="en-US" sz="2000" b="1" dirty="0" smtClean="0">
                <a:solidFill>
                  <a:srgbClr val="C00000"/>
                </a:solidFill>
              </a:rPr>
              <a:t> </a:t>
            </a:r>
          </a:p>
          <a:p>
            <a:pPr algn="l" rtl="0"/>
            <a:r>
              <a:rPr lang="en-US" sz="2000" dirty="0" smtClean="0"/>
              <a:t>The </a:t>
            </a:r>
            <a:r>
              <a:rPr lang="en-US" sz="2000" dirty="0"/>
              <a:t>Quality Assurance Plan (QAP), commonly using </a:t>
            </a:r>
            <a:r>
              <a:rPr lang="en-US" sz="2000" u="sng" dirty="0"/>
              <a:t>PDCA</a:t>
            </a:r>
            <a:r>
              <a:rPr lang="en-US" sz="2000" dirty="0"/>
              <a:t> as its basis, provides the essential guidance, </a:t>
            </a:r>
            <a:r>
              <a:rPr lang="en-US" sz="2000" dirty="0" smtClean="0"/>
              <a:t>direction.</a:t>
            </a:r>
          </a:p>
          <a:p>
            <a:pPr algn="l" rtl="0"/>
            <a:r>
              <a:rPr lang="en-US" sz="2000" dirty="0" smtClean="0"/>
              <a:t>The </a:t>
            </a:r>
            <a:r>
              <a:rPr lang="en-US" sz="2000" dirty="0"/>
              <a:t>purpose of QA within the context of a QAP is to provide executive and senior management with appropriate insight into the processes and products being used and developed.</a:t>
            </a:r>
            <a:endParaRPr lang="ar-SA" sz="2000" dirty="0"/>
          </a:p>
        </p:txBody>
      </p:sp>
      <p:pic>
        <p:nvPicPr>
          <p:cNvPr id="2355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35696" y="1844824"/>
            <a:ext cx="3816400" cy="272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7504081"/>
      </p:ext>
    </p:extLst>
  </p:cSld>
  <p:clrMapOvr>
    <a:masterClrMapping/>
  </p:clrMapOvr>
  <mc:AlternateContent xmlns:mc="http://schemas.openxmlformats.org/markup-compatibility/2006" xmlns:p14="http://schemas.microsoft.com/office/powerpoint/2010/main">
    <mc:Choice Requires="p14">
      <p:transition spd="slow" p14:dur="2000" advTm="115879"/>
    </mc:Choice>
    <mc:Fallback xmlns="">
      <p:transition spd="slow" advTm="11587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9" name="مستطيل 8"/>
          <p:cNvSpPr/>
          <p:nvPr/>
        </p:nvSpPr>
        <p:spPr>
          <a:xfrm>
            <a:off x="611560" y="2060848"/>
            <a:ext cx="4287264" cy="3170099"/>
          </a:xfrm>
          <a:prstGeom prst="rect">
            <a:avLst/>
          </a:prstGeom>
        </p:spPr>
        <p:txBody>
          <a:bodyPr wrap="none">
            <a:spAutoFit/>
          </a:bodyPr>
          <a:lstStyle/>
          <a:p>
            <a:pPr algn="l"/>
            <a:r>
              <a:rPr lang="en-US" sz="2000" b="1" dirty="0" smtClean="0">
                <a:solidFill>
                  <a:srgbClr val="C00000"/>
                </a:solidFill>
              </a:rPr>
              <a:t>6- Benefits </a:t>
            </a:r>
            <a:r>
              <a:rPr lang="en-US" sz="2000" b="1" dirty="0">
                <a:solidFill>
                  <a:srgbClr val="C00000"/>
                </a:solidFill>
              </a:rPr>
              <a:t>of </a:t>
            </a:r>
            <a:r>
              <a:rPr lang="en-US" sz="2000" b="1" dirty="0" smtClean="0">
                <a:solidFill>
                  <a:srgbClr val="C00000"/>
                </a:solidFill>
              </a:rPr>
              <a:t>Quality Assurance Plan: </a:t>
            </a:r>
          </a:p>
          <a:p>
            <a:pPr marL="342900" indent="-342900" algn="l" rtl="0">
              <a:buFont typeface="Arial" panose="020B0604020202020204" pitchFamily="34" charset="0"/>
              <a:buChar char="•"/>
            </a:pPr>
            <a:r>
              <a:rPr lang="en-US" sz="2000" dirty="0" smtClean="0"/>
              <a:t>Improve program delivery. </a:t>
            </a:r>
          </a:p>
          <a:p>
            <a:pPr marL="342900" indent="-342900" algn="l" rtl="0">
              <a:buFont typeface="Arial" panose="020B0604020202020204" pitchFamily="34" charset="0"/>
              <a:buChar char="•"/>
            </a:pPr>
            <a:r>
              <a:rPr lang="en-US" sz="2000" dirty="0" smtClean="0"/>
              <a:t>Improve client satisfaction. </a:t>
            </a:r>
          </a:p>
          <a:p>
            <a:pPr marL="342900" indent="-342900" algn="l" rtl="0">
              <a:buFont typeface="Arial" panose="020B0604020202020204" pitchFamily="34" charset="0"/>
              <a:buChar char="•"/>
            </a:pPr>
            <a:r>
              <a:rPr lang="en-US" sz="2000" dirty="0" smtClean="0"/>
              <a:t>Lower program costs.</a:t>
            </a:r>
          </a:p>
          <a:p>
            <a:pPr marL="342900" indent="-342900" algn="l" rtl="0">
              <a:buFont typeface="Arial" panose="020B0604020202020204" pitchFamily="34" charset="0"/>
              <a:buChar char="•"/>
            </a:pPr>
            <a:r>
              <a:rPr lang="en-US" sz="2000" dirty="0" smtClean="0"/>
              <a:t>Encourage communication.</a:t>
            </a:r>
          </a:p>
          <a:p>
            <a:pPr marL="342900" indent="-342900" algn="l" rtl="0">
              <a:buFont typeface="Arial" panose="020B0604020202020204" pitchFamily="34" charset="0"/>
              <a:buChar char="•"/>
            </a:pPr>
            <a:r>
              <a:rPr lang="en-US" sz="2000" dirty="0" smtClean="0"/>
              <a:t>Define the quality standard. </a:t>
            </a:r>
          </a:p>
          <a:p>
            <a:pPr marL="342900" indent="-342900" algn="l" rtl="0">
              <a:buFont typeface="Arial" panose="020B0604020202020204" pitchFamily="34" charset="0"/>
              <a:buChar char="•"/>
            </a:pPr>
            <a:r>
              <a:rPr lang="en-US" sz="2000" dirty="0" smtClean="0"/>
              <a:t>Impress funders.</a:t>
            </a:r>
          </a:p>
          <a:p>
            <a:pPr algn="l"/>
            <a:endParaRPr lang="en-US" sz="2000" dirty="0" smtClean="0">
              <a:solidFill>
                <a:srgbClr val="C00000"/>
              </a:solidFill>
            </a:endParaRPr>
          </a:p>
          <a:p>
            <a:pPr algn="l"/>
            <a:endParaRPr lang="en-US" sz="2000" dirty="0" smtClean="0">
              <a:solidFill>
                <a:srgbClr val="C00000"/>
              </a:solidFill>
            </a:endParaRPr>
          </a:p>
          <a:p>
            <a:pPr algn="l"/>
            <a:endParaRPr lang="ar-SA" sz="2000" dirty="0">
              <a:solidFill>
                <a:srgbClr val="C00000"/>
              </a:solidFill>
            </a:endParaRPr>
          </a:p>
        </p:txBody>
      </p:sp>
      <p:pic>
        <p:nvPicPr>
          <p:cNvPr id="2560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83246" y="1601383"/>
            <a:ext cx="4176464" cy="34448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7571991"/>
      </p:ext>
    </p:extLst>
  </p:cSld>
  <p:clrMapOvr>
    <a:masterClrMapping/>
  </p:clrMapOvr>
  <mc:AlternateContent xmlns:mc="http://schemas.openxmlformats.org/markup-compatibility/2006" xmlns:p14="http://schemas.microsoft.com/office/powerpoint/2010/main">
    <mc:Choice Requires="p14">
      <p:transition spd="slow" p14:dur="2000" advTm="159372"/>
    </mc:Choice>
    <mc:Fallback xmlns="">
      <p:transition spd="slow" advTm="15937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8" name="مستطيل 7"/>
          <p:cNvSpPr/>
          <p:nvPr/>
        </p:nvSpPr>
        <p:spPr>
          <a:xfrm>
            <a:off x="323528" y="1425682"/>
            <a:ext cx="4176464" cy="3847207"/>
          </a:xfrm>
          <a:prstGeom prst="rect">
            <a:avLst/>
          </a:prstGeom>
        </p:spPr>
        <p:txBody>
          <a:bodyPr wrap="square">
            <a:spAutoFit/>
          </a:bodyPr>
          <a:lstStyle/>
          <a:p>
            <a:pPr algn="l" rtl="0"/>
            <a:r>
              <a:rPr lang="en-US" sz="2400" b="1" dirty="0" smtClean="0">
                <a:solidFill>
                  <a:srgbClr val="C00000"/>
                </a:solidFill>
              </a:rPr>
              <a:t>7- Metrics</a:t>
            </a:r>
          </a:p>
          <a:p>
            <a:pPr algn="l" rtl="0"/>
            <a:r>
              <a:rPr lang="en-US" sz="2000" b="1" dirty="0" smtClean="0"/>
              <a:t>What </a:t>
            </a:r>
            <a:r>
              <a:rPr lang="en-US" sz="2000" b="1" dirty="0"/>
              <a:t>are quality metrics?</a:t>
            </a:r>
          </a:p>
          <a:p>
            <a:pPr algn="l" rtl="0"/>
            <a:r>
              <a:rPr lang="en-US" sz="2000" dirty="0"/>
              <a:t>Quality metrics are measurements that companies can use to evaluate a product, service or processes value or performance. These can be numerical values often on a sliding scale that can help professionals determine if their products or processes are successful, what they can improve and how people respond and use tools or </a:t>
            </a:r>
            <a:r>
              <a:rPr lang="en-US" sz="2000" dirty="0" smtClean="0"/>
              <a:t>products.</a:t>
            </a:r>
            <a:endParaRPr lang="en-US" sz="2000" dirty="0"/>
          </a:p>
        </p:txBody>
      </p:sp>
      <p:pic>
        <p:nvPicPr>
          <p:cNvPr id="10243"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3963" y="1628800"/>
            <a:ext cx="4208088"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2986815"/>
      </p:ext>
    </p:extLst>
  </p:cSld>
  <p:clrMapOvr>
    <a:masterClrMapping/>
  </p:clrMapOvr>
  <mc:AlternateContent xmlns:mc="http://schemas.openxmlformats.org/markup-compatibility/2006" xmlns:p14="http://schemas.microsoft.com/office/powerpoint/2010/main">
    <mc:Choice Requires="p14">
      <p:transition spd="slow" p14:dur="2000" advTm="90820"/>
    </mc:Choice>
    <mc:Fallback xmlns="">
      <p:transition spd="slow" advTm="9082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2" name="مستطيل 1"/>
          <p:cNvSpPr/>
          <p:nvPr/>
        </p:nvSpPr>
        <p:spPr>
          <a:xfrm>
            <a:off x="395536" y="1405245"/>
            <a:ext cx="4536504" cy="3693319"/>
          </a:xfrm>
          <a:prstGeom prst="rect">
            <a:avLst/>
          </a:prstGeom>
        </p:spPr>
        <p:txBody>
          <a:bodyPr wrap="square">
            <a:spAutoFit/>
          </a:bodyPr>
          <a:lstStyle/>
          <a:p>
            <a:pPr algn="l" rtl="0"/>
            <a:r>
              <a:rPr lang="en-US" b="1" dirty="0" smtClean="0">
                <a:solidFill>
                  <a:srgbClr val="C00000"/>
                </a:solidFill>
              </a:rPr>
              <a:t>8- Why we use </a:t>
            </a:r>
            <a:r>
              <a:rPr lang="en-US" b="1" dirty="0">
                <a:solidFill>
                  <a:srgbClr val="C00000"/>
                </a:solidFill>
              </a:rPr>
              <a:t>quality metrics?</a:t>
            </a:r>
          </a:p>
          <a:p>
            <a:pPr algn="l" rtl="0"/>
            <a:r>
              <a:rPr lang="en-US" dirty="0"/>
              <a:t>There are several advantages for using quality metrics:</a:t>
            </a:r>
          </a:p>
          <a:p>
            <a:pPr marL="285750" indent="-285750" algn="l" rtl="0">
              <a:buFont typeface="Arial" panose="020B0604020202020204" pitchFamily="34" charset="0"/>
              <a:buChar char="•"/>
            </a:pPr>
            <a:r>
              <a:rPr lang="en-US" b="1" dirty="0" smtClean="0"/>
              <a:t>Determining process effectiveness</a:t>
            </a:r>
            <a:r>
              <a:rPr lang="en-US" b="1" dirty="0"/>
              <a:t>:</a:t>
            </a:r>
            <a:r>
              <a:rPr lang="en-US" dirty="0"/>
              <a:t> Quality metrics like tracking delivery times or task times can help identify if current processes work effectively. </a:t>
            </a:r>
            <a:endParaRPr lang="en-US" dirty="0" smtClean="0"/>
          </a:p>
          <a:p>
            <a:pPr marL="285750" indent="-285750" algn="l" rtl="0">
              <a:buFont typeface="Arial" panose="020B0604020202020204" pitchFamily="34" charset="0"/>
              <a:buChar char="•"/>
            </a:pPr>
            <a:r>
              <a:rPr lang="en-US" b="1" dirty="0" smtClean="0"/>
              <a:t>Identifying </a:t>
            </a:r>
            <a:r>
              <a:rPr lang="en-US" b="1" dirty="0"/>
              <a:t>improvements:</a:t>
            </a:r>
            <a:r>
              <a:rPr lang="en-US" dirty="0"/>
              <a:t> Quality metrics can show where you can improve the quality and performance of products. If you have a high defect rate or low customer satisfaction rate, you can learn where you might improve.</a:t>
            </a:r>
          </a:p>
        </p:txBody>
      </p:sp>
      <p:pic>
        <p:nvPicPr>
          <p:cNvPr id="1126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32040" y="1900238"/>
            <a:ext cx="3960440" cy="28352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60134284"/>
      </p:ext>
    </p:extLst>
  </p:cSld>
  <p:clrMapOvr>
    <a:masterClrMapping/>
  </p:clrMapOvr>
  <mc:AlternateContent xmlns:mc="http://schemas.openxmlformats.org/markup-compatibility/2006" xmlns:p14="http://schemas.microsoft.com/office/powerpoint/2010/main">
    <mc:Choice Requires="p14">
      <p:transition spd="slow" p14:dur="2000" advTm="126816"/>
    </mc:Choice>
    <mc:Fallback xmlns="">
      <p:transition spd="slow" advTm="12681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0231" y="-35387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2" name="مستطيل 1"/>
          <p:cNvSpPr/>
          <p:nvPr/>
        </p:nvSpPr>
        <p:spPr>
          <a:xfrm>
            <a:off x="467544" y="2163713"/>
            <a:ext cx="4176464" cy="2308324"/>
          </a:xfrm>
          <a:prstGeom prst="rect">
            <a:avLst/>
          </a:prstGeom>
        </p:spPr>
        <p:txBody>
          <a:bodyPr wrap="square">
            <a:spAutoFit/>
          </a:bodyPr>
          <a:lstStyle/>
          <a:p>
            <a:pPr algn="l" rtl="0"/>
            <a:r>
              <a:rPr lang="en-US" b="1" dirty="0"/>
              <a:t>Adjusting strategy:</a:t>
            </a:r>
            <a:r>
              <a:rPr lang="en-US" dirty="0"/>
              <a:t> In areas like manufacturing, measuring quality can help you adjust your strategy. </a:t>
            </a:r>
            <a:endParaRPr lang="en-US" dirty="0" smtClean="0"/>
          </a:p>
          <a:p>
            <a:pPr algn="l" rtl="0"/>
            <a:r>
              <a:rPr lang="en-US" b="1" dirty="0" smtClean="0"/>
              <a:t>Reducing </a:t>
            </a:r>
            <a:r>
              <a:rPr lang="en-US" b="1" dirty="0"/>
              <a:t>costs:</a:t>
            </a:r>
            <a:r>
              <a:rPr lang="en-US" dirty="0"/>
              <a:t> </a:t>
            </a:r>
            <a:r>
              <a:rPr lang="en-US" dirty="0" smtClean="0"/>
              <a:t>. </a:t>
            </a:r>
            <a:r>
              <a:rPr lang="en-US" dirty="0"/>
              <a:t>By measuring quality metrics, you can identify issues early to produce higher quality goods, services and processes which can reduce long-term costs.</a:t>
            </a:r>
          </a:p>
        </p:txBody>
      </p:sp>
      <p:pic>
        <p:nvPicPr>
          <p:cNvPr id="1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6" y="1900238"/>
            <a:ext cx="3960440" cy="28352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5390480"/>
      </p:ext>
    </p:extLst>
  </p:cSld>
  <p:clrMapOvr>
    <a:masterClrMapping/>
  </p:clrMapOvr>
  <mc:AlternateContent xmlns:mc="http://schemas.openxmlformats.org/markup-compatibility/2006" xmlns:p14="http://schemas.microsoft.com/office/powerpoint/2010/main">
    <mc:Choice Requires="p14">
      <p:transition spd="slow" p14:dur="2000" advTm="87851"/>
    </mc:Choice>
    <mc:Fallback xmlns="">
      <p:transition spd="slow" advTm="878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10" name="مستطيل 9"/>
          <p:cNvSpPr/>
          <p:nvPr/>
        </p:nvSpPr>
        <p:spPr>
          <a:xfrm>
            <a:off x="569947" y="1146470"/>
            <a:ext cx="4002053" cy="4708981"/>
          </a:xfrm>
          <a:prstGeom prst="rect">
            <a:avLst/>
          </a:prstGeom>
        </p:spPr>
        <p:txBody>
          <a:bodyPr wrap="square">
            <a:spAutoFit/>
          </a:bodyPr>
          <a:lstStyle/>
          <a:p>
            <a:pPr algn="l" rtl="0"/>
            <a:r>
              <a:rPr lang="en-US" sz="2000" b="1" dirty="0" smtClean="0">
                <a:solidFill>
                  <a:srgbClr val="C00000"/>
                </a:solidFill>
              </a:rPr>
              <a:t>9- Types of quality metrics</a:t>
            </a:r>
            <a:r>
              <a:rPr lang="en-US" sz="2000" b="1" dirty="0" smtClean="0"/>
              <a:t>,</a:t>
            </a:r>
          </a:p>
          <a:p>
            <a:pPr algn="l" rtl="0"/>
            <a:r>
              <a:rPr lang="en-US" sz="2000" b="1" dirty="0" smtClean="0"/>
              <a:t>1. Customer satisfaction, </a:t>
            </a:r>
            <a:r>
              <a:rPr lang="en-US" sz="2000" dirty="0" smtClean="0"/>
              <a:t>Asking customers to rate their satisfaction can be a direct way to measure the quality of products and services for many companies. </a:t>
            </a:r>
            <a:endParaRPr lang="en-US" sz="2000" b="1" dirty="0" smtClean="0"/>
          </a:p>
          <a:p>
            <a:pPr algn="l" rtl="0"/>
            <a:r>
              <a:rPr lang="en-US" sz="2000" b="1" dirty="0" smtClean="0"/>
              <a:t>2</a:t>
            </a:r>
            <a:r>
              <a:rPr lang="en-US" sz="2000" b="1" dirty="0"/>
              <a:t>. Defect rate, </a:t>
            </a:r>
            <a:r>
              <a:rPr lang="en-US" sz="2000" dirty="0"/>
              <a:t>Defect rate is the percentage of defects in proportion to the number of items produced or interactions</a:t>
            </a:r>
            <a:r>
              <a:rPr lang="en-US" sz="2000" dirty="0" smtClean="0"/>
              <a:t>.</a:t>
            </a:r>
          </a:p>
          <a:p>
            <a:pPr algn="l" rtl="0"/>
            <a:r>
              <a:rPr lang="en-US" sz="2000" b="1" dirty="0"/>
              <a:t>3. Time between defects, </a:t>
            </a:r>
            <a:r>
              <a:rPr lang="en-US" sz="2000" dirty="0"/>
              <a:t>This can help identify the frequency in which errors occur.</a:t>
            </a:r>
          </a:p>
          <a:p>
            <a:pPr algn="l" rtl="0"/>
            <a:endParaRPr lang="en-US" sz="2000" b="1" dirty="0"/>
          </a:p>
          <a:p>
            <a:pPr algn="l" rtl="0"/>
            <a:endParaRPr lang="en-US" sz="2000" dirty="0" smtClean="0"/>
          </a:p>
        </p:txBody>
      </p:sp>
      <p:pic>
        <p:nvPicPr>
          <p:cNvPr id="1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6" y="1268760"/>
            <a:ext cx="3973711" cy="43434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7883888"/>
      </p:ext>
    </p:extLst>
  </p:cSld>
  <p:clrMapOvr>
    <a:masterClrMapping/>
  </p:clrMapOvr>
  <mc:AlternateContent xmlns:mc="http://schemas.openxmlformats.org/markup-compatibility/2006" xmlns:p14="http://schemas.microsoft.com/office/powerpoint/2010/main">
    <mc:Choice Requires="p14">
      <p:transition spd="slow" p14:dur="2000" advTm="118320"/>
    </mc:Choice>
    <mc:Fallback xmlns="">
      <p:transition spd="slow" advTm="11832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7442359" y="6311381"/>
            <a:ext cx="1409737" cy="309233"/>
          </a:xfrm>
          <a:prstGeom prst="rect">
            <a:avLst/>
          </a:prstGeom>
        </p:spPr>
      </p:pic>
      <p:sp>
        <p:nvSpPr>
          <p:cNvPr id="2" name="مستطيل 1"/>
          <p:cNvSpPr/>
          <p:nvPr/>
        </p:nvSpPr>
        <p:spPr>
          <a:xfrm>
            <a:off x="453815" y="1412072"/>
            <a:ext cx="4190193" cy="2862322"/>
          </a:xfrm>
          <a:prstGeom prst="rect">
            <a:avLst/>
          </a:prstGeom>
        </p:spPr>
        <p:txBody>
          <a:bodyPr wrap="square">
            <a:spAutoFit/>
          </a:bodyPr>
          <a:lstStyle/>
          <a:p>
            <a:pPr algn="l" rtl="0"/>
            <a:r>
              <a:rPr lang="en-US" sz="2000" b="1" dirty="0" smtClean="0"/>
              <a:t>4. Cost of quality.</a:t>
            </a:r>
          </a:p>
          <a:p>
            <a:pPr algn="l" rtl="0"/>
            <a:endParaRPr lang="en-US" sz="2000" dirty="0" smtClean="0"/>
          </a:p>
          <a:p>
            <a:pPr algn="l" rtl="0"/>
            <a:r>
              <a:rPr lang="en-US" sz="2000" b="1" dirty="0"/>
              <a:t>5. Delivery time, </a:t>
            </a:r>
            <a:r>
              <a:rPr lang="en-US" sz="2000" dirty="0"/>
              <a:t>Delivery time can include the length it takes to deliver service or products or the number of times you deliver something as scheduled</a:t>
            </a:r>
            <a:endParaRPr lang="en-US" sz="2000" b="1" dirty="0" smtClean="0"/>
          </a:p>
          <a:p>
            <a:pPr algn="l" rtl="0"/>
            <a:endParaRPr lang="en-US" sz="2000" b="1" dirty="0"/>
          </a:p>
          <a:p>
            <a:pPr algn="l" rtl="0"/>
            <a:endParaRPr lang="en-US" sz="2000" b="1" dirty="0"/>
          </a:p>
        </p:txBody>
      </p:sp>
      <p:pic>
        <p:nvPicPr>
          <p:cNvPr id="11"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16016" y="1268760"/>
            <a:ext cx="3973711" cy="43434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6349499"/>
      </p:ext>
    </p:extLst>
  </p:cSld>
  <p:clrMapOvr>
    <a:masterClrMapping/>
  </p:clrMapOvr>
  <mc:AlternateContent xmlns:mc="http://schemas.openxmlformats.org/markup-compatibility/2006" xmlns:p14="http://schemas.microsoft.com/office/powerpoint/2010/main">
    <mc:Choice Requires="p14">
      <p:transition spd="slow" p14:dur="2000" advTm="90348"/>
    </mc:Choice>
    <mc:Fallback xmlns="">
      <p:transition spd="slow" advTm="9034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2" name="مستطيل 1"/>
          <p:cNvSpPr/>
          <p:nvPr/>
        </p:nvSpPr>
        <p:spPr>
          <a:xfrm>
            <a:off x="2790600" y="1064263"/>
            <a:ext cx="3177473" cy="584775"/>
          </a:xfrm>
          <a:prstGeom prst="rect">
            <a:avLst/>
          </a:prstGeom>
        </p:spPr>
        <p:txBody>
          <a:bodyPr wrap="none">
            <a:spAutoFit/>
          </a:bodyPr>
          <a:lstStyle/>
          <a:p>
            <a:r>
              <a:rPr lang="en-US" sz="3200" dirty="0" smtClean="0">
                <a:solidFill>
                  <a:srgbClr val="C00000"/>
                </a:solidFill>
                <a:latin typeface="+mj-lt"/>
              </a:rPr>
              <a:t>10- Quality Audits</a:t>
            </a:r>
            <a:endParaRPr lang="ar-SA" sz="3200" dirty="0">
              <a:solidFill>
                <a:srgbClr val="C00000"/>
              </a:solidFill>
              <a:latin typeface="+mj-lt"/>
            </a:endParaRPr>
          </a:p>
        </p:txBody>
      </p:sp>
      <p:pic>
        <p:nvPicPr>
          <p:cNvPr id="1741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93925" y="1649038"/>
            <a:ext cx="6805613" cy="3940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6928949"/>
      </p:ext>
    </p:extLst>
  </p:cSld>
  <p:clrMapOvr>
    <a:masterClrMapping/>
  </p:clrMapOvr>
  <mc:AlternateContent xmlns:mc="http://schemas.openxmlformats.org/markup-compatibility/2006" xmlns:p14="http://schemas.microsoft.com/office/powerpoint/2010/main">
    <mc:Choice Requires="p14">
      <p:transition spd="slow" p14:dur="2000" advTm="30858"/>
    </mc:Choice>
    <mc:Fallback xmlns="">
      <p:transition spd="slow" advTm="3085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9" name="مستطيل 8"/>
          <p:cNvSpPr/>
          <p:nvPr/>
        </p:nvSpPr>
        <p:spPr>
          <a:xfrm>
            <a:off x="775603" y="1716194"/>
            <a:ext cx="3436357" cy="2862322"/>
          </a:xfrm>
          <a:prstGeom prst="rect">
            <a:avLst/>
          </a:prstGeom>
        </p:spPr>
        <p:txBody>
          <a:bodyPr wrap="square">
            <a:spAutoFit/>
          </a:bodyPr>
          <a:lstStyle/>
          <a:p>
            <a:pPr algn="l" rtl="0"/>
            <a:r>
              <a:rPr lang="en-US" sz="2000" b="1" dirty="0" smtClean="0">
                <a:solidFill>
                  <a:srgbClr val="C00000"/>
                </a:solidFill>
              </a:rPr>
              <a:t>11-  What is quality audit, </a:t>
            </a:r>
          </a:p>
          <a:p>
            <a:pPr algn="l" rtl="0"/>
            <a:r>
              <a:rPr lang="en-US" sz="2000" dirty="0" smtClean="0"/>
              <a:t>The primary mechanism for determining the effectiveness of quality assurance activities is the </a:t>
            </a:r>
            <a:r>
              <a:rPr lang="en-US" sz="2000" b="1" dirty="0" smtClean="0">
                <a:solidFill>
                  <a:srgbClr val="C00000"/>
                </a:solidFill>
              </a:rPr>
              <a:t>quality audit</a:t>
            </a:r>
            <a:r>
              <a:rPr lang="en-US" sz="2000" dirty="0" smtClean="0"/>
              <a:t>. The audit may use results obtained from quality control to determine if quality assurance activities are having the desired result. </a:t>
            </a:r>
            <a:endParaRPr lang="ar-SA" sz="2000" dirty="0"/>
          </a:p>
        </p:txBody>
      </p:sp>
      <p:pic>
        <p:nvPicPr>
          <p:cNvPr id="1843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6" y="1844824"/>
            <a:ext cx="4155681" cy="3528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7308097"/>
      </p:ext>
    </p:extLst>
  </p:cSld>
  <p:clrMapOvr>
    <a:masterClrMapping/>
  </p:clrMapOvr>
  <mc:AlternateContent xmlns:mc="http://schemas.openxmlformats.org/markup-compatibility/2006" xmlns:p14="http://schemas.microsoft.com/office/powerpoint/2010/main">
    <mc:Choice Requires="p14">
      <p:transition spd="slow" p14:dur="2000" advTm="89812"/>
    </mc:Choice>
    <mc:Fallback xmlns="">
      <p:transition spd="slow" advTm="8981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330058" y="1455583"/>
            <a:ext cx="4457966" cy="4401205"/>
          </a:xfrm>
          <a:prstGeom prst="rect">
            <a:avLst/>
          </a:prstGeom>
        </p:spPr>
        <p:txBody>
          <a:bodyPr wrap="square">
            <a:spAutoFit/>
          </a:bodyPr>
          <a:lstStyle/>
          <a:p>
            <a:pPr algn="l" rtl="0"/>
            <a:r>
              <a:rPr lang="en-US" sz="2000" dirty="0"/>
              <a:t>Quality assurance audits may be conducted by </a:t>
            </a:r>
            <a:r>
              <a:rPr lang="en-US" sz="2000" b="1" dirty="0">
                <a:solidFill>
                  <a:srgbClr val="C00000"/>
                </a:solidFill>
              </a:rPr>
              <a:t>internal or external elements.</a:t>
            </a:r>
            <a:r>
              <a:rPr lang="en-US" sz="2000" dirty="0"/>
              <a:t> </a:t>
            </a:r>
            <a:endParaRPr lang="ar-SA" sz="2000" dirty="0"/>
          </a:p>
          <a:p>
            <a:pPr algn="l" rtl="0"/>
            <a:r>
              <a:rPr lang="en-US" sz="2000" dirty="0" smtClean="0"/>
              <a:t>A dedicated, honest project team may have no difficulty conducting an </a:t>
            </a:r>
            <a:r>
              <a:rPr lang="en-US" sz="2000" b="1" dirty="0" smtClean="0">
                <a:solidFill>
                  <a:srgbClr val="C00000"/>
                </a:solidFill>
              </a:rPr>
              <a:t>internal audit</a:t>
            </a:r>
            <a:r>
              <a:rPr lang="en-US" sz="2000" dirty="0" smtClean="0"/>
              <a:t>, project team members may be just too close to things to get an accurate picture. </a:t>
            </a:r>
          </a:p>
          <a:p>
            <a:pPr algn="l" rtl="0"/>
            <a:r>
              <a:rPr lang="en-US" sz="2000" b="1" dirty="0" smtClean="0">
                <a:solidFill>
                  <a:srgbClr val="C00000"/>
                </a:solidFill>
              </a:rPr>
              <a:t>External audits </a:t>
            </a:r>
            <a:r>
              <a:rPr lang="en-US" sz="2000" dirty="0" smtClean="0"/>
              <a:t>often provide more objective results and are often more respected by third parties, such as higher level management. </a:t>
            </a:r>
          </a:p>
          <a:p>
            <a:pPr algn="l" rtl="0"/>
            <a:r>
              <a:rPr lang="en-US" sz="2000" dirty="0" smtClean="0">
                <a:solidFill>
                  <a:srgbClr val="C00000"/>
                </a:solidFill>
              </a:rPr>
              <a:t>This completes the </a:t>
            </a:r>
            <a:r>
              <a:rPr lang="en-US" sz="2000" b="1" dirty="0" smtClean="0">
                <a:solidFill>
                  <a:srgbClr val="C00000"/>
                </a:solidFill>
              </a:rPr>
              <a:t>fifth step </a:t>
            </a:r>
            <a:r>
              <a:rPr lang="en-US" sz="2000" dirty="0" smtClean="0">
                <a:solidFill>
                  <a:srgbClr val="C00000"/>
                </a:solidFill>
              </a:rPr>
              <a:t>in the quality journey.</a:t>
            </a:r>
            <a:endParaRPr lang="ar-SA" sz="2000" dirty="0">
              <a:solidFill>
                <a:srgbClr val="C00000"/>
              </a:solidFill>
            </a:endParaRPr>
          </a:p>
        </p:txBody>
      </p:sp>
      <p:sp>
        <p:nvSpPr>
          <p:cNvPr id="6"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8"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pic>
        <p:nvPicPr>
          <p:cNvPr id="1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60032" y="1628800"/>
            <a:ext cx="3756828"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1026304"/>
      </p:ext>
    </p:extLst>
  </p:cSld>
  <p:clrMapOvr>
    <a:masterClrMapping/>
  </p:clrMapOvr>
  <mc:AlternateContent xmlns:mc="http://schemas.openxmlformats.org/markup-compatibility/2006" xmlns:p14="http://schemas.microsoft.com/office/powerpoint/2010/main">
    <mc:Choice Requires="p14">
      <p:transition spd="slow" p14:dur="2000" advTm="128351"/>
    </mc:Choice>
    <mc:Fallback xmlns="">
      <p:transition spd="slow" advTm="128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908720"/>
            <a:ext cx="7920880" cy="46892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3860060782"/>
      </p:ext>
    </p:extLst>
  </p:cSld>
  <p:clrMapOvr>
    <a:masterClrMapping/>
  </p:clrMapOvr>
  <mc:AlternateContent xmlns:mc="http://schemas.openxmlformats.org/markup-compatibility/2006" xmlns:p14="http://schemas.microsoft.com/office/powerpoint/2010/main">
    <mc:Choice Requires="p14">
      <p:transition spd="slow" p14:dur="2000" advTm="116335"/>
    </mc:Choice>
    <mc:Fallback xmlns="">
      <p:transition spd="slow" advTm="11633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pic>
        <p:nvPicPr>
          <p:cNvPr id="2150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29962" y="1268760"/>
            <a:ext cx="6813550" cy="267546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185176"/>
      </p:ext>
    </p:extLst>
  </p:cSld>
  <p:clrMapOvr>
    <a:masterClrMapping/>
  </p:clrMapOvr>
  <mc:AlternateContent xmlns:mc="http://schemas.openxmlformats.org/markup-compatibility/2006" xmlns:p14="http://schemas.microsoft.com/office/powerpoint/2010/main">
    <mc:Choice Requires="p14">
      <p:transition spd="slow" p14:dur="2000" advTm="16208"/>
    </mc:Choice>
    <mc:Fallback xmlns="">
      <p:transition spd="slow" advTm="1620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2" name="مستطيل 1"/>
          <p:cNvSpPr/>
          <p:nvPr/>
        </p:nvSpPr>
        <p:spPr>
          <a:xfrm>
            <a:off x="467544" y="1124744"/>
            <a:ext cx="4536504" cy="5078313"/>
          </a:xfrm>
          <a:prstGeom prst="rect">
            <a:avLst/>
          </a:prstGeom>
        </p:spPr>
        <p:txBody>
          <a:bodyPr wrap="square">
            <a:spAutoFit/>
          </a:bodyPr>
          <a:lstStyle/>
          <a:p>
            <a:pPr algn="l" rtl="0"/>
            <a:r>
              <a:rPr lang="en-US" b="1" dirty="0" smtClean="0">
                <a:solidFill>
                  <a:srgbClr val="C00000"/>
                </a:solidFill>
              </a:rPr>
              <a:t>Summary, </a:t>
            </a:r>
          </a:p>
          <a:p>
            <a:pPr algn="l" rtl="0"/>
            <a:r>
              <a:rPr lang="en-US" dirty="0" smtClean="0"/>
              <a:t>◆ Quality assurance is the application of planned, systematic quality activities to ensure that the project will employ all processes needed to meet requirements identified during quality planning.</a:t>
            </a:r>
          </a:p>
          <a:p>
            <a:pPr algn="l" rtl="0"/>
            <a:r>
              <a:rPr lang="en-US" dirty="0" smtClean="0"/>
              <a:t>◆ </a:t>
            </a:r>
            <a:r>
              <a:rPr lang="en-US" dirty="0" smtClean="0">
                <a:solidFill>
                  <a:srgbClr val="C00000"/>
                </a:solidFill>
              </a:rPr>
              <a:t>Quality assurance addresses the program</a:t>
            </a:r>
            <a:r>
              <a:rPr lang="en-US" dirty="0" smtClean="0"/>
              <a:t>; it is the combined set of activities that the project team will perform to meet project objectives. </a:t>
            </a:r>
          </a:p>
          <a:p>
            <a:pPr algn="l" rtl="0"/>
            <a:r>
              <a:rPr lang="en-US" dirty="0" smtClean="0"/>
              <a:t>◆ </a:t>
            </a:r>
            <a:r>
              <a:rPr lang="en-US" dirty="0" smtClean="0">
                <a:solidFill>
                  <a:srgbClr val="C00000"/>
                </a:solidFill>
              </a:rPr>
              <a:t>Quality control addresses the outcomes</a:t>
            </a:r>
            <a:r>
              <a:rPr lang="en-US" dirty="0" smtClean="0"/>
              <a:t>; it is about monitoring performance and doing something about the results. </a:t>
            </a:r>
          </a:p>
          <a:p>
            <a:pPr algn="l" rtl="0"/>
            <a:r>
              <a:rPr lang="en-US" dirty="0" smtClean="0"/>
              <a:t>◆ Defining quality assurance activities is the fourth step in a seven-step quality journey that provides a general framework for quality management. </a:t>
            </a:r>
          </a:p>
          <a:p>
            <a:pPr algn="l" rtl="0"/>
            <a:endParaRPr lang="ar-SA" dirty="0"/>
          </a:p>
        </p:txBody>
      </p:sp>
      <p:pic>
        <p:nvPicPr>
          <p:cNvPr id="266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04048" y="1696142"/>
            <a:ext cx="3778003"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5652780"/>
      </p:ext>
    </p:extLst>
  </p:cSld>
  <p:clrMapOvr>
    <a:masterClrMapping/>
  </p:clrMapOvr>
  <mc:AlternateContent xmlns:mc="http://schemas.openxmlformats.org/markup-compatibility/2006" xmlns:p14="http://schemas.microsoft.com/office/powerpoint/2010/main">
    <mc:Choice Requires="p14">
      <p:transition spd="slow" p14:dur="2000" advTm="17331"/>
    </mc:Choice>
    <mc:Fallback xmlns="">
      <p:transition spd="slow" advTm="1733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442359" y="6311381"/>
            <a:ext cx="1409737" cy="309233"/>
          </a:xfrm>
          <a:prstGeom prst="rect">
            <a:avLst/>
          </a:prstGeom>
        </p:spPr>
      </p:pic>
      <p:sp>
        <p:nvSpPr>
          <p:cNvPr id="2" name="مستطيل 1"/>
          <p:cNvSpPr/>
          <p:nvPr/>
        </p:nvSpPr>
        <p:spPr>
          <a:xfrm>
            <a:off x="539552" y="889844"/>
            <a:ext cx="4464496" cy="4247317"/>
          </a:xfrm>
          <a:prstGeom prst="rect">
            <a:avLst/>
          </a:prstGeom>
        </p:spPr>
        <p:txBody>
          <a:bodyPr wrap="square">
            <a:spAutoFit/>
          </a:bodyPr>
          <a:lstStyle/>
          <a:p>
            <a:pPr algn="l" rtl="0"/>
            <a:r>
              <a:rPr lang="en-US" dirty="0" smtClean="0"/>
              <a:t>◆ Quality assurance activities </a:t>
            </a:r>
            <a:r>
              <a:rPr lang="en-US" dirty="0" smtClean="0">
                <a:solidFill>
                  <a:srgbClr val="C00000"/>
                </a:solidFill>
              </a:rPr>
              <a:t>are based on specifications and operational definitions. </a:t>
            </a:r>
          </a:p>
          <a:p>
            <a:pPr algn="l" rtl="0"/>
            <a:r>
              <a:rPr lang="en-US" dirty="0" smtClean="0"/>
              <a:t>◆ </a:t>
            </a:r>
            <a:r>
              <a:rPr lang="en-US" dirty="0" smtClean="0">
                <a:solidFill>
                  <a:srgbClr val="C00000"/>
                </a:solidFill>
              </a:rPr>
              <a:t>Metrics are the means of measurement </a:t>
            </a:r>
            <a:r>
              <a:rPr lang="en-US" dirty="0" smtClean="0"/>
              <a:t>that link requirements, specifications, assurance activities, and the metrics themselves. </a:t>
            </a:r>
          </a:p>
          <a:p>
            <a:pPr algn="l" rtl="0"/>
            <a:r>
              <a:rPr lang="en-US" dirty="0" smtClean="0"/>
              <a:t>◆ The quality assurance plan lists all assurance activities in one place to assist in managing project quality. </a:t>
            </a:r>
          </a:p>
          <a:p>
            <a:pPr algn="l" rtl="0"/>
            <a:r>
              <a:rPr lang="en-US" dirty="0" smtClean="0"/>
              <a:t>◆ Preparing a quality assurance plan is the fifth step in the quality journey. </a:t>
            </a:r>
          </a:p>
          <a:p>
            <a:pPr algn="l" rtl="0"/>
            <a:r>
              <a:rPr lang="en-US" dirty="0" smtClean="0"/>
              <a:t>◆ </a:t>
            </a:r>
            <a:r>
              <a:rPr lang="en-US" dirty="0" smtClean="0">
                <a:solidFill>
                  <a:srgbClr val="C00000"/>
                </a:solidFill>
              </a:rPr>
              <a:t>Quality audits are structured reviews of the quality system.</a:t>
            </a:r>
            <a:r>
              <a:rPr lang="en-US" dirty="0" smtClean="0"/>
              <a:t> They may be scheduled or random and conducted by internal or external elements. </a:t>
            </a:r>
            <a:endParaRPr lang="ar-SA" dirty="0"/>
          </a:p>
        </p:txBody>
      </p:sp>
      <p:pic>
        <p:nvPicPr>
          <p:cNvPr id="1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04048" y="1196752"/>
            <a:ext cx="3778003" cy="3944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3486052"/>
      </p:ext>
    </p:extLst>
  </p:cSld>
  <p:clrMapOvr>
    <a:masterClrMapping/>
  </p:clrMapOvr>
  <mc:AlternateContent xmlns:mc="http://schemas.openxmlformats.org/markup-compatibility/2006" xmlns:p14="http://schemas.microsoft.com/office/powerpoint/2010/main">
    <mc:Choice Requires="p14">
      <p:transition spd="slow" p14:dur="2000" advTm="26333"/>
    </mc:Choice>
    <mc:Fallback xmlns="">
      <p:transition spd="slow" advTm="2633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a16="http://schemas.microsoft.com/office/drawing/2014/main" xmlns="" id="{55213C4F-BD9D-8E25-11EF-AFB4BC4C60A6}"/>
              </a:ext>
            </a:extLst>
          </p:cNvPr>
          <p:cNvSpPr/>
          <p:nvPr/>
        </p:nvSpPr>
        <p:spPr>
          <a:xfrm>
            <a:off x="1969634" y="50090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4395" y="-372928"/>
            <a:ext cx="1527194" cy="1800993"/>
          </a:xfrm>
          <a:prstGeom prst="rect">
            <a:avLst/>
          </a:prstGeom>
        </p:spPr>
      </p:pic>
      <p:pic>
        <p:nvPicPr>
          <p:cNvPr id="6"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10231" y="6043915"/>
            <a:ext cx="1625603" cy="591661"/>
          </a:xfrm>
          <a:prstGeom prst="rect">
            <a:avLst/>
          </a:prstGeom>
        </p:spPr>
      </p:pic>
      <p:pic>
        <p:nvPicPr>
          <p:cNvPr id="7"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442359" y="6311381"/>
            <a:ext cx="1409737" cy="309233"/>
          </a:xfrm>
          <a:prstGeom prst="rect">
            <a:avLst/>
          </a:prstGeom>
        </p:spPr>
      </p:pic>
      <p:pic>
        <p:nvPicPr>
          <p:cNvPr id="2355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3150" y="1185334"/>
            <a:ext cx="66675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74127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7B60AE2-5E3D-4AFD-BD97-4B8F961F9B50}"/>
              </a:ext>
            </a:extLst>
          </p:cNvPr>
          <p:cNvSpPr/>
          <p:nvPr/>
        </p:nvSpPr>
        <p:spPr>
          <a:xfrm flipH="1">
            <a:off x="4884484" y="3153103"/>
            <a:ext cx="4259516"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19395" y="4538596"/>
            <a:ext cx="3801492"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6881293" y="248509"/>
            <a:ext cx="1987108" cy="1166001"/>
          </a:xfrm>
          <a:prstGeom prst="rect">
            <a:avLst/>
          </a:prstGeom>
        </p:spPr>
      </p:pic>
      <p:pic>
        <p:nvPicPr>
          <p:cNvPr id="276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59632" y="919110"/>
            <a:ext cx="6726695" cy="52318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17">
            <a:extLst>
              <a:ext uri="{FF2B5EF4-FFF2-40B4-BE49-F238E27FC236}">
                <a16:creationId xmlns:a16="http://schemas.microsoft.com/office/drawing/2014/main" xmlns="" id="{55213C4F-BD9D-8E25-11EF-AFB4BC4C60A6}"/>
              </a:ext>
            </a:extLst>
          </p:cNvPr>
          <p:cNvSpPr/>
          <p:nvPr/>
        </p:nvSpPr>
        <p:spPr>
          <a:xfrm>
            <a:off x="1619672" y="768331"/>
            <a:ext cx="68124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0" y="-380545"/>
            <a:ext cx="1527194" cy="1800993"/>
          </a:xfrm>
          <a:prstGeom prst="rect">
            <a:avLst/>
          </a:prstGeom>
        </p:spPr>
      </p:pic>
      <p:pic>
        <p:nvPicPr>
          <p:cNvPr id="10" name="Graphic 26">
            <a:extLst>
              <a:ext uri="{FF2B5EF4-FFF2-40B4-BE49-F238E27FC236}">
                <a16:creationId xmlns:a16="http://schemas.microsoft.com/office/drawing/2014/main" xmlns="" id="{769E907B-4E46-D435-4CAB-CCD69193EBE9}"/>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292897" y="6017247"/>
            <a:ext cx="1625603" cy="591661"/>
          </a:xfrm>
          <a:prstGeom prst="rect">
            <a:avLst/>
          </a:prstGeom>
        </p:spPr>
      </p:pic>
      <p:pic>
        <p:nvPicPr>
          <p:cNvPr id="11"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7524328" y="6275116"/>
            <a:ext cx="1409737" cy="309233"/>
          </a:xfrm>
          <a:prstGeom prst="rect">
            <a:avLst/>
          </a:prstGeom>
        </p:spPr>
      </p:pic>
    </p:spTree>
    <p:extLst>
      <p:ext uri="{BB962C8B-B14F-4D97-AF65-F5344CB8AC3E}">
        <p14:creationId xmlns:p14="http://schemas.microsoft.com/office/powerpoint/2010/main" val="373926676"/>
      </p:ext>
    </p:extLst>
  </p:cSld>
  <p:clrMapOvr>
    <a:masterClrMapping/>
  </p:clrMapOvr>
  <mc:AlternateContent xmlns:mc="http://schemas.openxmlformats.org/markup-compatibility/2006" xmlns:p14="http://schemas.microsoft.com/office/powerpoint/2010/main">
    <mc:Choice Requires="p14">
      <p:transition spd="slow" p14:dur="2000" advTm="20805"/>
    </mc:Choice>
    <mc:Fallback xmlns="">
      <p:transition spd="slow" advTm="20805"/>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4441</TotalTime>
  <Words>1346</Words>
  <Application>Microsoft Office PowerPoint</Application>
  <PresentationFormat>عرض على الشاشة (3:4)‏</PresentationFormat>
  <Paragraphs>120</Paragraphs>
  <Slides>32</Slides>
  <Notes>5</Notes>
  <HiddenSlides>0</HiddenSlides>
  <MMClips>0</MMClips>
  <ScaleCrop>false</ScaleCrop>
  <HeadingPairs>
    <vt:vector size="4" baseType="variant">
      <vt:variant>
        <vt:lpstr>نسق</vt:lpstr>
      </vt:variant>
      <vt:variant>
        <vt:i4>1</vt:i4>
      </vt:variant>
      <vt:variant>
        <vt:lpstr>عناوين الشرائح</vt:lpstr>
      </vt:variant>
      <vt:variant>
        <vt:i4>32</vt:i4>
      </vt:variant>
    </vt:vector>
  </HeadingPairs>
  <TitlesOfParts>
    <vt:vector size="33"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58</cp:revision>
  <dcterms:created xsi:type="dcterms:W3CDTF">2023-05-27T16:43:02Z</dcterms:created>
  <dcterms:modified xsi:type="dcterms:W3CDTF">2023-06-03T17:36:44Z</dcterms:modified>
</cp:coreProperties>
</file>