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480" r:id="rId2"/>
    <p:sldId id="303" r:id="rId3"/>
    <p:sldId id="271" r:id="rId4"/>
    <p:sldId id="313" r:id="rId5"/>
    <p:sldId id="276" r:id="rId6"/>
    <p:sldId id="256" r:id="rId7"/>
    <p:sldId id="306" r:id="rId8"/>
    <p:sldId id="481" r:id="rId9"/>
    <p:sldId id="349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313"/>
            <p14:sldId id="276"/>
            <p14:sldId id="256"/>
            <p14:sldId id="306"/>
            <p14:sldId id="481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544" autoAdjust="0"/>
    <p:restoredTop sz="93738" autoAdjust="0"/>
  </p:normalViewPr>
  <p:slideViewPr>
    <p:cSldViewPr snapToGrid="0">
      <p:cViewPr varScale="1">
        <p:scale>
          <a:sx n="70" d="100"/>
          <a:sy n="70" d="100"/>
        </p:scale>
        <p:origin x="714" y="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=""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=""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=""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=""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=""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=""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5" r:id="rId15"/>
    <p:sldLayoutId id="2147483666" r:id="rId16"/>
    <p:sldLayoutId id="2147483667" r:id="rId17"/>
    <p:sldLayoutId id="2147483668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Relationship Id="rId9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2.png"/><Relationship Id="rId7" Type="http://schemas.openxmlformats.org/officeDocument/2006/relationships/image" Target="../media/image12.sv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Relationship Id="rId11" Type="http://schemas.openxmlformats.org/officeDocument/2006/relationships/image" Target="../media/image13.jpg"/><Relationship Id="rId10" Type="http://schemas.openxmlformats.org/officeDocument/2006/relationships/image" Target="../media/image8.png"/><Relationship Id="rId9" Type="http://schemas.openxmlformats.org/officeDocument/2006/relationships/image" Target="../media/image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=""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=""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Ahmed </a:t>
            </a:r>
            <a:r>
              <a:rPr lang="en-US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Elkhouly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8644" y="2424037"/>
            <a:ext cx="467788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EG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ماجستير القانون الرقمي 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=""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77170" y="5795658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 Lecture</a:t>
            </a:r>
            <a:endParaRPr lang="en-US" sz="2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=""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1893" y="465320"/>
            <a:ext cx="2876694" cy="1357799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=""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880273" y="4856979"/>
            <a:ext cx="160172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LAW 623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ar-EG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قانون الأعمال 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=""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5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=""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1" y="2641236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=""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453681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EG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ماجستير القانون الرقمي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=""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 Lecture 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161614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LAW 623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Law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Ahmed </a:t>
            </a:r>
            <a:r>
              <a:rPr lang="en-US" sz="28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Elkhouly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=""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=""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=""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900752" y="1184269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=""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>
          <a:xfrm>
            <a:off x="1014257" y="1164502"/>
            <a:ext cx="9936480" cy="4610100"/>
          </a:xfrm>
        </p:spPr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-1508238" y="621707"/>
            <a:ext cx="10625587" cy="45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="" xmlns:a16="http://schemas.microsoft.com/office/drawing/2014/main" id="{B4F228A3-EED8-B72A-55D3-01A30D9488F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59146"/>
            <a:ext cx="2383737" cy="1125123"/>
          </a:xfrm>
          <a:prstGeom prst="rect">
            <a:avLst/>
          </a:prstGeom>
        </p:spPr>
      </p:pic>
      <p:sp>
        <p:nvSpPr>
          <p:cNvPr id="34" name="Rectangle 33">
            <a:extLst>
              <a:ext uri="{FF2B5EF4-FFF2-40B4-BE49-F238E27FC236}">
                <a16:creationId xmlns=""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900752" y="4858842"/>
            <a:ext cx="5167136" cy="21605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ar-EG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1-التعريف بالمحاضر . </a:t>
            </a:r>
            <a:r>
              <a:rPr lang="ar-EG" sz="2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2-مضمون </a:t>
            </a:r>
            <a:r>
              <a:rPr lang="ar-EG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المقرر .</a:t>
            </a:r>
          </a:p>
          <a:p>
            <a:pPr algn="r">
              <a:lnSpc>
                <a:spcPct val="120000"/>
              </a:lnSpc>
            </a:pPr>
            <a:r>
              <a:rPr lang="ar-EG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3-أهداف المقرر </a:t>
            </a:r>
            <a:r>
              <a:rPr lang="ar-EG" sz="2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    </a:t>
            </a:r>
            <a:r>
              <a:rPr lang="ar-EG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4-استراتيجية الدراسة . </a:t>
            </a:r>
          </a:p>
          <a:p>
            <a:pPr algn="r">
              <a:lnSpc>
                <a:spcPct val="120000"/>
              </a:lnSpc>
            </a:pPr>
            <a:r>
              <a:rPr lang="ar-EG" sz="2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5-المراجع </a:t>
            </a:r>
            <a:r>
              <a:rPr lang="ar-EG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الموصى بها .                    </a:t>
            </a:r>
          </a:p>
          <a:p>
            <a:pPr algn="r">
              <a:lnSpc>
                <a:spcPct val="120000"/>
              </a:lnSpc>
            </a:pPr>
            <a:endParaRPr lang="en-US" sz="2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endParaRPr lang="en-US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=""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301339" y="1259391"/>
            <a:ext cx="24352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EG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محاور المحاضرة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20D19C38-D110-EE5A-C35B-B7A999B6858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arallelogram 7">
            <a:extLst>
              <a:ext uri="{FF2B5EF4-FFF2-40B4-BE49-F238E27FC236}">
                <a16:creationId xmlns=""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01463" y="3871717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=""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177241" y="1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=""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5" name="TextBox 24">
            <a:extLst>
              <a:ext uri="{FF2B5EF4-FFF2-40B4-BE49-F238E27FC236}">
                <a16:creationId xmlns=""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التعريف بالمحاضر 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6379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ar-EG" b="1" dirty="0">
                <a:solidFill>
                  <a:schemeClr val="bg1"/>
                </a:solidFill>
                <a:cs typeface="Segoe UI Light" panose="020B0502040204020203" pitchFamily="34" charset="0"/>
              </a:rPr>
              <a:t>-</a:t>
            </a:r>
            <a:r>
              <a:rPr lang="ar-EG" dirty="0">
                <a:solidFill>
                  <a:schemeClr val="bg1"/>
                </a:solidFill>
                <a:cs typeface="Segoe UI Light" panose="020B0502040204020203" pitchFamily="34" charset="0"/>
              </a:rPr>
              <a:t> محاضر القانون </a:t>
            </a:r>
            <a:r>
              <a:rPr lang="ar-EG" dirty="0" smtClean="0">
                <a:solidFill>
                  <a:schemeClr val="bg1"/>
                </a:solidFill>
                <a:cs typeface="Segoe UI Light" panose="020B0502040204020203" pitchFamily="34" charset="0"/>
              </a:rPr>
              <a:t>بعدد من الجامعات المصرية .</a:t>
            </a:r>
            <a:endParaRPr lang="ar-EG" dirty="0">
              <a:solidFill>
                <a:schemeClr val="bg1"/>
              </a:solidFill>
              <a:cs typeface="Segoe UI Light" panose="020B0502040204020203" pitchFamily="34" charset="0"/>
            </a:endParaRPr>
          </a:p>
          <a:p>
            <a:pPr algn="r">
              <a:lnSpc>
                <a:spcPct val="120000"/>
              </a:lnSpc>
            </a:pPr>
            <a:r>
              <a:rPr lang="ar-EG" dirty="0">
                <a:solidFill>
                  <a:schemeClr val="bg1"/>
                </a:solidFill>
                <a:cs typeface="Segoe UI Light" panose="020B0502040204020203" pitchFamily="34" charset="0"/>
              </a:rPr>
              <a:t>- حاصل على درجة الدكتوراه من كلية الحقوق جامعة القاهرة بتقدير امتياز مع التوصية بتبادل الرسالة مع الجامعات المصرية و الأجنبية .</a:t>
            </a:r>
          </a:p>
          <a:p>
            <a:pPr algn="r">
              <a:lnSpc>
                <a:spcPct val="120000"/>
              </a:lnSpc>
            </a:pPr>
            <a:r>
              <a:rPr lang="ar-EG" dirty="0">
                <a:solidFill>
                  <a:schemeClr val="bg1"/>
                </a:solidFill>
                <a:cs typeface="Segoe UI Light" panose="020B0502040204020203" pitchFamily="34" charset="0"/>
              </a:rPr>
              <a:t>- ودرجة الماجستير من كلية القانون و الاقتصاد بجامعة شرق لندن .</a:t>
            </a:r>
          </a:p>
          <a:p>
            <a:pPr marL="342900" indent="-342900" algn="just" rtl="1">
              <a:lnSpc>
                <a:spcPct val="120000"/>
              </a:lnSpc>
              <a:buFontTx/>
              <a:buChar char="-"/>
            </a:pPr>
            <a:r>
              <a:rPr lang="ar-EG" dirty="0">
                <a:solidFill>
                  <a:schemeClr val="bg1"/>
                </a:solidFill>
                <a:cs typeface="Segoe UI Light" panose="020B0502040204020203" pitchFamily="34" charset="0"/>
              </a:rPr>
              <a:t>ودرجة الماجستير من كلية الحقوق جامعة الاسكندرية </a:t>
            </a:r>
            <a:r>
              <a:rPr lang="ar-EG" dirty="0" smtClean="0">
                <a:solidFill>
                  <a:schemeClr val="bg1"/>
                </a:solidFill>
                <a:cs typeface="Segoe UI Light" panose="020B0502040204020203" pitchFamily="34" charset="0"/>
              </a:rPr>
              <a:t>.</a:t>
            </a:r>
          </a:p>
          <a:p>
            <a:pPr algn="r" rtl="1">
              <a:lnSpc>
                <a:spcPct val="120000"/>
              </a:lnSpc>
            </a:pPr>
            <a:r>
              <a:rPr lang="ar-EG" dirty="0" smtClean="0">
                <a:solidFill>
                  <a:schemeClr val="bg1"/>
                </a:solidFill>
                <a:cs typeface="Segoe UI Light" panose="020B0502040204020203" pitchFamily="34" charset="0"/>
              </a:rPr>
              <a:t>- عضو هيئة التحرير للمجلة الدولية للقانون و المجتمع </a:t>
            </a:r>
            <a:r>
              <a:rPr lang="en-US" dirty="0" smtClean="0">
                <a:solidFill>
                  <a:schemeClr val="bg1"/>
                </a:solidFill>
                <a:cs typeface="Segoe UI Light" panose="020B0502040204020203" pitchFamily="34" charset="0"/>
              </a:rPr>
              <a:t>IJLS </a:t>
            </a:r>
            <a:r>
              <a:rPr lang="ar-EG" dirty="0" smtClean="0">
                <a:solidFill>
                  <a:schemeClr val="bg1"/>
                </a:solidFill>
                <a:cs typeface="Segoe UI Light" panose="020B0502040204020203" pitchFamily="34" charset="0"/>
              </a:rPr>
              <a:t> بالولايات المتحدة الأمريكية. </a:t>
            </a:r>
          </a:p>
          <a:p>
            <a:pPr algn="r">
              <a:lnSpc>
                <a:spcPct val="120000"/>
              </a:lnSpc>
            </a:pPr>
            <a:r>
              <a:rPr lang="ar-EG" dirty="0" smtClean="0">
                <a:solidFill>
                  <a:schemeClr val="bg1"/>
                </a:solidFill>
                <a:cs typeface="Segoe UI Light" panose="020B0502040204020203" pitchFamily="34" charset="0"/>
              </a:rPr>
              <a:t>-</a:t>
            </a:r>
            <a:r>
              <a:rPr lang="ar-EG" dirty="0">
                <a:solidFill>
                  <a:schemeClr val="bg1"/>
                </a:solidFill>
                <a:cs typeface="Segoe UI Light" panose="020B0502040204020203" pitchFamily="34" charset="0"/>
              </a:rPr>
              <a:t>نشر العديد من الأبحاث بمجلات القانون .</a:t>
            </a:r>
          </a:p>
          <a:p>
            <a:pPr algn="r">
              <a:lnSpc>
                <a:spcPct val="120000"/>
              </a:lnSpc>
            </a:pPr>
            <a:r>
              <a:rPr lang="ar-EG" dirty="0">
                <a:solidFill>
                  <a:schemeClr val="bg1"/>
                </a:solidFill>
                <a:cs typeface="Segoe UI Light" panose="020B0502040204020203" pitchFamily="34" charset="0"/>
              </a:rPr>
              <a:t>-شارك في العديد من المؤتمرات والورش القانونية التي نظمتها المنظمة الدولية للهجرة ، واليونيسيف ، ومكتب الأمم المتحدة المعني بالمخدرات و الجريمة . </a:t>
            </a:r>
          </a:p>
          <a:p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=""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9640" y="156906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5836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الموضوعات التي يتناولها المقرر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95064" y="47867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25500" y="1826158"/>
            <a:ext cx="1054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/>
            <a:endParaRPr lang="en-US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9886260"/>
              </p:ext>
            </p:extLst>
          </p:nvPr>
        </p:nvGraphicFramePr>
        <p:xfrm>
          <a:off x="995064" y="1644383"/>
          <a:ext cx="9799092" cy="4556861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4236648"/>
                <a:gridCol w="5562444"/>
              </a:tblGrid>
              <a:tr h="4556861">
                <a:tc>
                  <a:txBody>
                    <a:bodyPr/>
                    <a:lstStyle/>
                    <a:p>
                      <a:pPr marL="342900" marR="0" lvl="0" indent="-342900" algn="r" rtl="1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  <a:buFont typeface="Sakkal Majalla" panose="02000000000000000000" pitchFamily="2" charset="-78"/>
                        <a:buChar char="-"/>
                      </a:pPr>
                      <a:r>
                        <a:rPr lang="ar-SA" sz="1800" dirty="0">
                          <a:effectLst/>
                        </a:rPr>
                        <a:t>التعريف بهوية القانون الأعمال</a:t>
                      </a:r>
                      <a:r>
                        <a:rPr lang="en-US" sz="1800" dirty="0">
                          <a:effectLst/>
                        </a:rPr>
                        <a:t>.</a:t>
                      </a:r>
                      <a:endParaRPr lang="en-US" sz="1100" dirty="0">
                        <a:effectLst/>
                      </a:endParaRPr>
                    </a:p>
                    <a:p>
                      <a:pPr marL="342900" marR="0" lvl="0" indent="-342900" algn="r" rtl="1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  <a:buFont typeface="Sakkal Majalla" panose="02000000000000000000" pitchFamily="2" charset="-78"/>
                        <a:buChar char="-"/>
                      </a:pPr>
                      <a:r>
                        <a:rPr lang="ar-SA" sz="1800" dirty="0">
                          <a:effectLst/>
                        </a:rPr>
                        <a:t>أنواع الأعمال التجارية</a:t>
                      </a:r>
                      <a:r>
                        <a:rPr lang="en-US" sz="1800" dirty="0">
                          <a:effectLst/>
                        </a:rPr>
                        <a:t>.</a:t>
                      </a:r>
                      <a:endParaRPr lang="en-US" sz="1100" dirty="0">
                        <a:effectLst/>
                      </a:endParaRPr>
                    </a:p>
                    <a:p>
                      <a:pPr marL="342900" marR="0" lvl="0" indent="-342900" algn="r" rtl="1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  <a:buFont typeface="Sakkal Majalla" panose="02000000000000000000" pitchFamily="2" charset="-78"/>
                        <a:buChar char="-"/>
                      </a:pPr>
                      <a:r>
                        <a:rPr lang="ar-SA" sz="1800" dirty="0">
                          <a:effectLst/>
                        </a:rPr>
                        <a:t>اكتساب صفة التاجر</a:t>
                      </a:r>
                      <a:r>
                        <a:rPr lang="en-US" sz="1800" dirty="0">
                          <a:effectLst/>
                        </a:rPr>
                        <a:t>.</a:t>
                      </a:r>
                      <a:endParaRPr lang="en-US" sz="1100" dirty="0">
                        <a:effectLst/>
                      </a:endParaRPr>
                    </a:p>
                    <a:p>
                      <a:pPr marL="342900" marR="0" lvl="0" indent="-342900" algn="r" rtl="1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  <a:buFont typeface="Sakkal Majalla" panose="02000000000000000000" pitchFamily="2" charset="-78"/>
                        <a:buChar char="-"/>
                      </a:pPr>
                      <a:r>
                        <a:rPr lang="ar-SA" sz="1800" dirty="0">
                          <a:effectLst/>
                        </a:rPr>
                        <a:t>التزام التاجر بمسك الدفاتر التجارية</a:t>
                      </a:r>
                      <a:endParaRPr lang="en-US" sz="1100" dirty="0">
                        <a:effectLst/>
                      </a:endParaRPr>
                    </a:p>
                    <a:p>
                      <a:pPr marL="342900" marR="0" lvl="0" indent="-342900" algn="r" rtl="1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  <a:buFont typeface="Sakkal Majalla" panose="02000000000000000000" pitchFamily="2" charset="-78"/>
                        <a:buChar char="-"/>
                      </a:pPr>
                      <a:r>
                        <a:rPr lang="ar-SA" sz="1800" dirty="0">
                          <a:effectLst/>
                        </a:rPr>
                        <a:t>آثار القيد في السجل التجاري والتزاماته</a:t>
                      </a:r>
                      <a:r>
                        <a:rPr lang="en-US" sz="1800" dirty="0">
                          <a:effectLst/>
                        </a:rPr>
                        <a:t>"</a:t>
                      </a:r>
                      <a:endParaRPr lang="en-US" sz="1100" dirty="0">
                        <a:effectLst/>
                      </a:endParaRPr>
                    </a:p>
                    <a:p>
                      <a:pPr marL="342900" marR="0" lvl="0" indent="-342900" algn="r" rtl="1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  <a:buFont typeface="Sakkal Majalla" panose="02000000000000000000" pitchFamily="2" charset="-78"/>
                        <a:buChar char="-"/>
                      </a:pPr>
                      <a:r>
                        <a:rPr lang="ar-EG" sz="1800" dirty="0" smtClean="0">
                          <a:effectLst/>
                        </a:rPr>
                        <a:t>أنواع الشركات</a:t>
                      </a:r>
                    </a:p>
                    <a:p>
                      <a:pPr marL="342900" marR="0" lvl="0" indent="-342900" algn="r" rtl="1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  <a:buFont typeface="Sakkal Majalla" panose="02000000000000000000" pitchFamily="2" charset="-78"/>
                        <a:buChar char="-"/>
                      </a:pPr>
                      <a:r>
                        <a:rPr lang="ar-SA" sz="1800" dirty="0" smtClean="0">
                          <a:effectLst/>
                        </a:rPr>
                        <a:t>الأركان </a:t>
                      </a:r>
                      <a:r>
                        <a:rPr lang="ar-SA" sz="1800" dirty="0">
                          <a:effectLst/>
                        </a:rPr>
                        <a:t>العامة لعقود الشركة</a:t>
                      </a:r>
                      <a:r>
                        <a:rPr lang="en-US" sz="1800" dirty="0">
                          <a:effectLst/>
                        </a:rPr>
                        <a:t>.</a:t>
                      </a:r>
                      <a:endParaRPr lang="en-US" sz="1100" dirty="0">
                        <a:effectLst/>
                      </a:endParaRPr>
                    </a:p>
                    <a:p>
                      <a:pPr marL="342900" marR="0" lvl="0" indent="-342900" algn="r" rtl="1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  <a:buFont typeface="Sakkal Majalla" panose="02000000000000000000" pitchFamily="2" charset="-78"/>
                        <a:buChar char="-"/>
                      </a:pPr>
                      <a:r>
                        <a:rPr lang="ar-SA" sz="1800" dirty="0">
                          <a:effectLst/>
                        </a:rPr>
                        <a:t>الأركان الشكلية لعقد الشركة</a:t>
                      </a:r>
                      <a:endParaRPr lang="en-US" sz="1100" dirty="0">
                        <a:effectLst/>
                      </a:endParaRPr>
                    </a:p>
                    <a:p>
                      <a:pPr marL="342900" marR="0" lvl="0" indent="-342900" algn="r" rtl="1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  <a:buFont typeface="Sakkal Majalla" panose="02000000000000000000" pitchFamily="2" charset="-78"/>
                        <a:buChar char="-"/>
                      </a:pPr>
                      <a:r>
                        <a:rPr lang="ar-SA" sz="1800" dirty="0">
                          <a:effectLst/>
                        </a:rPr>
                        <a:t>اكتساب الشركة للشخصية الاعتبارية</a:t>
                      </a:r>
                      <a:endParaRPr lang="en-US" sz="1100" dirty="0">
                        <a:effectLst/>
                      </a:endParaRPr>
                    </a:p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400" dirty="0">
                          <a:effectLst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marR="0" lvl="0" indent="-342900" algn="r" rtl="1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  <a:buFont typeface="Sakkal Majalla" panose="02000000000000000000" pitchFamily="2" charset="-78"/>
                        <a:buChar char="-"/>
                      </a:pPr>
                      <a:r>
                        <a:rPr lang="ar-SA" sz="1800" dirty="0">
                          <a:effectLst/>
                        </a:rPr>
                        <a:t>ما هية التجارة الإلكترونية</a:t>
                      </a:r>
                      <a:r>
                        <a:rPr lang="en-US" sz="1800" dirty="0">
                          <a:effectLst/>
                        </a:rPr>
                        <a:t>.</a:t>
                      </a:r>
                      <a:endParaRPr lang="en-US" sz="1100" dirty="0">
                        <a:effectLst/>
                      </a:endParaRPr>
                    </a:p>
                    <a:p>
                      <a:pPr marL="342900" marR="0" lvl="0" indent="-342900" algn="r" rtl="1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  <a:buFont typeface="Sakkal Majalla" panose="02000000000000000000" pitchFamily="2" charset="-78"/>
                        <a:buChar char="-"/>
                      </a:pPr>
                      <a:r>
                        <a:rPr lang="ar-SA" sz="1800" dirty="0">
                          <a:effectLst/>
                        </a:rPr>
                        <a:t>أنواع العقود الإلكترونية وكيفية إثبات عقودها</a:t>
                      </a:r>
                      <a:r>
                        <a:rPr lang="en-US" sz="1800" dirty="0">
                          <a:effectLst/>
                        </a:rPr>
                        <a:t>.</a:t>
                      </a:r>
                      <a:endParaRPr lang="en-US" sz="1100" dirty="0">
                        <a:effectLst/>
                      </a:endParaRPr>
                    </a:p>
                    <a:p>
                      <a:pPr marL="342900" marR="0" lvl="0" indent="-342900" algn="r" rtl="1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  <a:buFont typeface="Sakkal Majalla" panose="02000000000000000000" pitchFamily="2" charset="-78"/>
                        <a:buChar char="-"/>
                      </a:pPr>
                      <a:r>
                        <a:rPr lang="ar-SA" sz="1800" dirty="0">
                          <a:effectLst/>
                        </a:rPr>
                        <a:t>الحماية الجنائية لمواقع التجارة الإلكترونية</a:t>
                      </a:r>
                      <a:r>
                        <a:rPr lang="en-US" sz="1800" dirty="0">
                          <a:effectLst/>
                        </a:rPr>
                        <a:t>.</a:t>
                      </a:r>
                      <a:endParaRPr lang="en-US" sz="1100" dirty="0">
                        <a:effectLst/>
                      </a:endParaRPr>
                    </a:p>
                    <a:p>
                      <a:pPr marL="342900" marR="0" lvl="0" indent="-342900" algn="r" rtl="1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  <a:buFont typeface="Sakkal Majalla" panose="02000000000000000000" pitchFamily="2" charset="-78"/>
                        <a:buChar char="-"/>
                      </a:pPr>
                      <a:r>
                        <a:rPr lang="ar-SA" sz="1800" dirty="0">
                          <a:effectLst/>
                        </a:rPr>
                        <a:t>الحماية الجنائية للمستهلك في مجال التجارة الإلكترونية</a:t>
                      </a:r>
                      <a:r>
                        <a:rPr lang="en-US" sz="1800" dirty="0">
                          <a:effectLst/>
                        </a:rPr>
                        <a:t>.</a:t>
                      </a:r>
                      <a:endParaRPr lang="en-US" sz="1100" dirty="0">
                        <a:effectLst/>
                      </a:endParaRPr>
                    </a:p>
                    <a:p>
                      <a:pPr marL="342900" marR="0" lvl="0" indent="-342900" algn="r" rtl="1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  <a:buFont typeface="Sakkal Majalla" panose="02000000000000000000" pitchFamily="2" charset="-78"/>
                        <a:buChar char="-"/>
                      </a:pPr>
                      <a:r>
                        <a:rPr lang="ar-SA" sz="1800" dirty="0">
                          <a:effectLst/>
                        </a:rPr>
                        <a:t>المسئولية الجنائية لمقدمي خدمات الإنترنت الوسيطة</a:t>
                      </a:r>
                      <a:r>
                        <a:rPr lang="en-US" sz="1800" dirty="0">
                          <a:effectLst/>
                        </a:rPr>
                        <a:t>.</a:t>
                      </a:r>
                      <a:endParaRPr lang="en-US" sz="1100" dirty="0">
                        <a:effectLst/>
                      </a:endParaRPr>
                    </a:p>
                    <a:p>
                      <a:pPr marL="342900" marR="0" lvl="0" indent="-342900" algn="r" rtl="1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  <a:buFont typeface="Sakkal Majalla" panose="02000000000000000000" pitchFamily="2" charset="-78"/>
                        <a:buChar char="-"/>
                      </a:pPr>
                      <a:r>
                        <a:rPr lang="ar-SA" sz="1800" dirty="0">
                          <a:effectLst/>
                        </a:rPr>
                        <a:t>الحماية الجنائية للتوقيع الإلكتروني</a:t>
                      </a:r>
                      <a:r>
                        <a:rPr lang="en-US" sz="1800" dirty="0">
                          <a:effectLst/>
                        </a:rPr>
                        <a:t>.</a:t>
                      </a:r>
                      <a:endParaRPr lang="en-US" sz="1100" dirty="0">
                        <a:effectLst/>
                      </a:endParaRPr>
                    </a:p>
                    <a:p>
                      <a:pPr marL="342900" marR="0" lvl="0" indent="-342900" algn="r" rtl="1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  <a:buFont typeface="Sakkal Majalla" panose="02000000000000000000" pitchFamily="2" charset="-78"/>
                        <a:buChar char="-"/>
                      </a:pPr>
                      <a:r>
                        <a:rPr lang="ar-SA" sz="1800" dirty="0">
                          <a:effectLst/>
                        </a:rPr>
                        <a:t>حماية أسماء حقول التجارة علي شبكة الإنترنت</a:t>
                      </a:r>
                      <a:r>
                        <a:rPr lang="en-US" sz="1800" dirty="0">
                          <a:effectLst/>
                        </a:rPr>
                        <a:t>. </a:t>
                      </a:r>
                      <a:endParaRPr lang="en-US" sz="1100" dirty="0">
                        <a:effectLst/>
                      </a:endParaRPr>
                    </a:p>
                    <a:p>
                      <a:pPr marL="342900" marR="0" lvl="0" indent="-342900" algn="r" rtl="1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  <a:buFont typeface="Sakkal Majalla" panose="02000000000000000000" pitchFamily="2" charset="-78"/>
                        <a:buChar char="-"/>
                      </a:pPr>
                      <a:r>
                        <a:rPr lang="ar-SA" sz="1800" dirty="0">
                          <a:effectLst/>
                        </a:rPr>
                        <a:t>الاختصاص القضائي الدولي في منازعات التجارة الدولية</a:t>
                      </a:r>
                      <a:r>
                        <a:rPr lang="en-US" sz="1800" dirty="0">
                          <a:effectLst/>
                        </a:rPr>
                        <a:t>.</a:t>
                      </a:r>
                      <a:endParaRPr lang="en-US" sz="1100" dirty="0">
                        <a:effectLst/>
                      </a:endParaRPr>
                    </a:p>
                    <a:p>
                      <a:pPr marL="342900" marR="0" lvl="0" indent="-342900" algn="just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akkal Majalla" panose="02000000000000000000" pitchFamily="2" charset="-78"/>
                        <a:buChar char="-"/>
                      </a:pPr>
                      <a:r>
                        <a:rPr lang="ar-SA" sz="1800" dirty="0">
                          <a:effectLst/>
                        </a:rPr>
                        <a:t>الاختصاص التحكيمي في منازعات التجارة الإلكترونية.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=""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174038" y="143660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54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=""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728530"/>
            <a:ext cx="841732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4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أهداف المقرر :</a:t>
            </a:r>
          </a:p>
          <a:p>
            <a:pPr algn="justLow" rtl="1"/>
            <a:r>
              <a:rPr lang="ar-SA" sz="2000" dirty="0"/>
              <a:t>يؤثر القانون الرقمي على العالم التجاري من نواح كثيرة. </a:t>
            </a:r>
            <a:r>
              <a:rPr lang="ar-EG" sz="2000" dirty="0" smtClean="0"/>
              <a:t>يقدم </a:t>
            </a:r>
            <a:r>
              <a:rPr lang="ar-SA" sz="2000" dirty="0" smtClean="0"/>
              <a:t>هذ</a:t>
            </a:r>
            <a:r>
              <a:rPr lang="ar-EG" sz="2000" dirty="0" smtClean="0"/>
              <a:t>ا</a:t>
            </a:r>
            <a:r>
              <a:rPr lang="ar-SA" sz="2000" dirty="0" smtClean="0"/>
              <a:t> </a:t>
            </a:r>
            <a:r>
              <a:rPr lang="ar-EG" sz="2000" dirty="0" smtClean="0"/>
              <a:t>المقرر </a:t>
            </a:r>
            <a:r>
              <a:rPr lang="ar-SA" sz="2000" dirty="0" smtClean="0"/>
              <a:t>للطلاب </a:t>
            </a:r>
            <a:r>
              <a:rPr lang="ar-SA" sz="2000" dirty="0"/>
              <a:t>مجموعة من القضايا القانونية التي تؤثر على </a:t>
            </a:r>
            <a:r>
              <a:rPr lang="ar-SA" sz="2000" dirty="0" smtClean="0"/>
              <a:t>الأعمال</a:t>
            </a:r>
            <a:r>
              <a:rPr lang="ar-EG" sz="2000" dirty="0" smtClean="0"/>
              <a:t>؛</a:t>
            </a:r>
            <a:r>
              <a:rPr lang="ar-SA" sz="2000" dirty="0" smtClean="0"/>
              <a:t> </a:t>
            </a:r>
            <a:r>
              <a:rPr lang="ar-EG" sz="2000" dirty="0" smtClean="0"/>
              <a:t>و يتحقق ذلك من خلال </a:t>
            </a:r>
            <a:r>
              <a:rPr lang="ar-SA" sz="2000" dirty="0" smtClean="0"/>
              <a:t>تعريف </a:t>
            </a:r>
            <a:r>
              <a:rPr lang="ar-SA" sz="2000" dirty="0"/>
              <a:t>الطلاب بمفاهيم ومبادئ قانون الأعمال الأساسية. ويركز على الحقوق والمسئوليات القانونية للأفراد والشركات في التجارة والأعمال. </a:t>
            </a:r>
            <a:endParaRPr lang="ar-EG" sz="2000" dirty="0" smtClean="0"/>
          </a:p>
          <a:p>
            <a:pPr algn="justLow" rtl="1"/>
            <a:r>
              <a:rPr lang="ar-EG" sz="2000" dirty="0" smtClean="0"/>
              <a:t>ويتعين الوقوف على تعريف التاجر و التزاماته الرئيسية ، ثم تقسيم أنواع الشركات التجارية .</a:t>
            </a:r>
          </a:p>
          <a:p>
            <a:pPr algn="justLow" rtl="1"/>
            <a:r>
              <a:rPr lang="ar-SA" sz="2000" dirty="0"/>
              <a:t>تحديد المسائل القانونية ذات الصلة بإنشاء الأعمال التجارية الإلكترونية وتشغيله</a:t>
            </a:r>
            <a:r>
              <a:rPr lang="ar-EG" sz="2000" dirty="0" smtClean="0"/>
              <a:t>ا كالعقود الالكترونية ،     و التوقيع الالكتروني و مسئولية مقدمي خدمات الانترنت .</a:t>
            </a:r>
            <a:endParaRPr lang="ar-EG" sz="2000" dirty="0"/>
          </a:p>
          <a:p>
            <a:pPr algn="justLow" rtl="1"/>
            <a:r>
              <a:rPr lang="ar-SA" sz="2000" dirty="0" smtClean="0"/>
              <a:t>وقد </a:t>
            </a:r>
            <a:r>
              <a:rPr lang="ar-SA" sz="2000" dirty="0"/>
              <a:t>باتت الشركات على اختلاف أنواعها </a:t>
            </a:r>
            <a:r>
              <a:rPr lang="ar-SA" sz="2000" dirty="0" smtClean="0"/>
              <a:t>وأحجامها</a:t>
            </a:r>
            <a:r>
              <a:rPr lang="ar-EG" sz="2000" dirty="0"/>
              <a:t> </a:t>
            </a:r>
            <a:r>
              <a:rPr lang="ar-SA" sz="2000" dirty="0" smtClean="0"/>
              <a:t>، </a:t>
            </a:r>
            <a:r>
              <a:rPr lang="ar-SA" sz="2000" dirty="0"/>
              <a:t>وحتى العلامات التجاريّة الكبيرة، قادرةً على تدشين متاجر إلكترونيّة لبيع منتجاتها وخدماتها ولذلك سوف نتعرض </a:t>
            </a:r>
            <a:r>
              <a:rPr lang="ar-SA" sz="2000" dirty="0" smtClean="0"/>
              <a:t>ل</a:t>
            </a:r>
            <a:r>
              <a:rPr lang="ar-EG" sz="2000" dirty="0" smtClean="0"/>
              <a:t>لمخاطر التي تتعرض لها من خلال </a:t>
            </a:r>
            <a:r>
              <a:rPr lang="ar-SA" sz="2000" dirty="0" smtClean="0"/>
              <a:t>جرائم </a:t>
            </a:r>
            <a:r>
              <a:rPr lang="ar-SA" sz="2000" dirty="0"/>
              <a:t>التجارة الإلكترونية </a:t>
            </a:r>
            <a:r>
              <a:rPr lang="ar-SA" sz="2000" dirty="0" smtClean="0"/>
              <a:t>.</a:t>
            </a:r>
            <a:endParaRPr lang="en-US" sz="20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4396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=""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213500" y="1598649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133854" y="1528549"/>
            <a:ext cx="4850024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 rtl="1">
              <a:buFontTx/>
              <a:buChar char="-"/>
            </a:pPr>
            <a:r>
              <a:rPr lang="ar-EG" sz="2000" b="1" dirty="0"/>
              <a:t>نظام المحاضرات الخاصة بالمقرر ينقسم الى قسمين ؛ محاضرات مسجلة يتم رفعها كل اسبوع على المنصة التعليمية، وحلقات نقاشية لمدة ساعة أسبوعيا.</a:t>
            </a:r>
          </a:p>
          <a:p>
            <a:pPr marL="285750" indent="-285750" algn="just" rtl="1">
              <a:buFontTx/>
              <a:buChar char="-"/>
            </a:pPr>
            <a:r>
              <a:rPr lang="ar-EG" sz="2000" b="1" dirty="0"/>
              <a:t>يتم تقديم المقرر عن طريق شرح مبسط </a:t>
            </a:r>
            <a:r>
              <a:rPr lang="ar-EG" sz="2000" b="1" dirty="0" smtClean="0"/>
              <a:t>للمصطلحات </a:t>
            </a:r>
            <a:r>
              <a:rPr lang="ar-EG" sz="2000" b="1" dirty="0"/>
              <a:t>و المفاهيم القانونية المتعلقة </a:t>
            </a:r>
            <a:r>
              <a:rPr lang="ar-EG" sz="2000" b="1" dirty="0" smtClean="0"/>
              <a:t>بقانون الأعمال ، و ما طرأ عليه من تطور وصولاً إلى أفكار التجارة الالكترونية   </a:t>
            </a:r>
            <a:r>
              <a:rPr lang="ar-EG" sz="2000" b="1" dirty="0"/>
              <a:t>.</a:t>
            </a:r>
          </a:p>
          <a:p>
            <a:pPr marL="285750" indent="-285750" algn="just" rtl="1">
              <a:buFontTx/>
              <a:buChar char="-"/>
            </a:pPr>
            <a:r>
              <a:rPr lang="ar-EG" sz="2000" b="1" dirty="0"/>
              <a:t>وتعتمد الدراسة على منهجين </a:t>
            </a:r>
            <a:r>
              <a:rPr lang="ar-EG" sz="2000" b="1" dirty="0" smtClean="0"/>
              <a:t>؛ </a:t>
            </a:r>
            <a:r>
              <a:rPr lang="ar-EG" sz="2000" b="1" dirty="0"/>
              <a:t>التحليلي و المقارن .</a:t>
            </a:r>
          </a:p>
          <a:p>
            <a:pPr marL="285750" indent="-285750" algn="just" rtl="1">
              <a:buFontTx/>
              <a:buChar char="-"/>
            </a:pPr>
            <a:r>
              <a:rPr lang="ar-EG" sz="2000" b="1" dirty="0"/>
              <a:t>درجات المقرر هي 100 درجة .</a:t>
            </a:r>
          </a:p>
          <a:p>
            <a:pPr marL="285750" indent="-285750" algn="just" rtl="1">
              <a:buFontTx/>
              <a:buChar char="-"/>
            </a:pPr>
            <a:r>
              <a:rPr lang="ar-EG" sz="2000" b="1" dirty="0"/>
              <a:t>يعتمد التقييم على اختبار اسبوعي ؛ والذي يكون متاح للطلبة على المنصة التعليمية ، و يكون في صورة أسئلة غير مقالية ، سواء صوتية أو مكتوبة ، و يتم عقد اختبار نهائي من 20 درجة فقط </a:t>
            </a:r>
            <a:r>
              <a:rPr lang="ar-EG" sz="2000" b="1" dirty="0" smtClean="0"/>
              <a:t>.</a:t>
            </a:r>
            <a:endParaRPr lang="en-US" sz="20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استراتيجية الدراسة 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6213500" y="4471915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=""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520784841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874712" y="310559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2">
            <a:extLst>
              <a:ext uri="{FF2B5EF4-FFF2-40B4-BE49-F238E27FC236}">
                <a16:creationId xmlns=""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41241" y="608359"/>
            <a:ext cx="3509515" cy="165649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F302B31E-7905-011C-84CF-EEAEA8E33539}"/>
              </a:ext>
            </a:extLst>
          </p:cNvPr>
          <p:cNvSpPr txBox="1"/>
          <p:nvPr/>
        </p:nvSpPr>
        <p:spPr>
          <a:xfrm>
            <a:off x="1919783" y="2430448"/>
            <a:ext cx="8548050" cy="4001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0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قائمة المراجع الموصى بها :</a:t>
            </a:r>
          </a:p>
          <a:p>
            <a:pPr algn="r"/>
            <a:r>
              <a:rPr lang="ar-SA" b="1" dirty="0"/>
              <a:t>د. محمد الهادي المكنوزي، محاضرات تطبيقية في قانون الأعمال، الكتاب الأول و الثاني، منشورات فريق البحث في تحديث القانون و العدالة بكلية العلوم القانونية، والإقتصادية، و الإجتماعية، السويسي، الرباط ، 2013. </a:t>
            </a:r>
            <a:endParaRPr lang="ar-EG" b="1" dirty="0" smtClean="0"/>
          </a:p>
          <a:p>
            <a:pPr algn="r"/>
            <a:r>
              <a:rPr lang="ar-SA" b="1" dirty="0" smtClean="0"/>
              <a:t>د.هدي </a:t>
            </a:r>
            <a:r>
              <a:rPr lang="ar-SA" b="1" dirty="0"/>
              <a:t>حامد قشقوش، الحماية الجنائية للتجارة الإلكترونية عبر الأنترنت، دار النهضة العربية، القاهرة، سنة </a:t>
            </a:r>
            <a:r>
              <a:rPr lang="ar-SA" b="1" dirty="0" smtClean="0"/>
              <a:t>2000</a:t>
            </a:r>
            <a:r>
              <a:rPr lang="ar-EG" b="1" dirty="0"/>
              <a:t> </a:t>
            </a:r>
            <a:r>
              <a:rPr lang="ar-EG" b="1" dirty="0" smtClean="0"/>
              <a:t>.</a:t>
            </a:r>
          </a:p>
          <a:p>
            <a:pPr algn="r"/>
            <a:r>
              <a:rPr lang="ar-EG" b="1" dirty="0" smtClean="0"/>
              <a:t>د.حسين الماحي و د. علاء التميمي ، الشركات التجارية .</a:t>
            </a:r>
          </a:p>
          <a:p>
            <a:pPr algn="r"/>
            <a:r>
              <a:rPr lang="ar-EG" b="1" dirty="0" smtClean="0"/>
              <a:t>د.مصطفى البنداري ، الشركات التجارية ، دار النهضة العربية .</a:t>
            </a:r>
          </a:p>
          <a:p>
            <a:pPr algn="r"/>
            <a:r>
              <a:rPr lang="ar-EG" b="1" dirty="0" smtClean="0"/>
              <a:t>د. عبدالرحمن السيد قرمان ، مبادئ القانون التجاري .</a:t>
            </a:r>
            <a:endParaRPr lang="en-US" b="1" dirty="0"/>
          </a:p>
          <a:p>
            <a:pPr algn="r" rtl="1"/>
            <a:endParaRPr lang="ar-EG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 rtl="1"/>
            <a:endParaRPr lang="ar-EG" dirty="0" smtClean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 rtl="1"/>
            <a:endParaRPr lang="ar-EG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 rtl="1"/>
            <a:endParaRPr lang="ar-EG" dirty="0" smtClean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 rtl="1"/>
            <a:endParaRPr lang="ar-EG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 rtl="1"/>
            <a:endParaRPr lang="en-US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8037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=""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=""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=""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054455" y="1379344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148301" y="1396057"/>
            <a:ext cx="9473666" cy="4142390"/>
          </a:xfrm>
          <a:prstGeom prst="rect">
            <a:avLst/>
          </a:prstGeom>
          <a:blipFill dpi="0" rotWithShape="1">
            <a:blip r:embed="rId11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971</TotalTime>
  <Words>589</Words>
  <Application>Microsoft Office PowerPoint</Application>
  <PresentationFormat>Widescreen</PresentationFormat>
  <Paragraphs>76</Paragraphs>
  <Slides>9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7" baseType="lpstr">
      <vt:lpstr>Arial</vt:lpstr>
      <vt:lpstr>Calibri</vt:lpstr>
      <vt:lpstr>Calibri Light</vt:lpstr>
      <vt:lpstr>Roboto Light</vt:lpstr>
      <vt:lpstr>Sakkal Majalla</vt:lpstr>
      <vt:lpstr>Segoe UI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Microsoft account</cp:lastModifiedBy>
  <cp:revision>81</cp:revision>
  <dcterms:created xsi:type="dcterms:W3CDTF">2023-04-29T09:08:23Z</dcterms:created>
  <dcterms:modified xsi:type="dcterms:W3CDTF">2023-09-25T14:25:48Z</dcterms:modified>
</cp:coreProperties>
</file>