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5"/>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4631" autoAdjust="0"/>
    <p:restoredTop sz="94660"/>
  </p:normalViewPr>
  <p:slideViewPr>
    <p:cSldViewPr>
      <p:cViewPr>
        <p:scale>
          <a:sx n="58" d="100"/>
          <a:sy n="58" d="100"/>
        </p:scale>
        <p:origin x="124" y="2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990ABFE-BB35-4891-841A-12DACA1CA908}" type="datetimeFigureOut">
              <a:rPr lang="ar-SA" smtClean="0"/>
              <a:t>22/04/1445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C693259-6955-4278-9792-63A863AFA134}" type="slidenum">
              <a:rPr lang="ar-SA" smtClean="0"/>
              <a:t>‹#›</a:t>
            </a:fld>
            <a:endParaRPr lang="ar-SA"/>
          </a:p>
        </p:txBody>
      </p:sp>
    </p:spTree>
    <p:extLst>
      <p:ext uri="{BB962C8B-B14F-4D97-AF65-F5344CB8AC3E}">
        <p14:creationId xmlns:p14="http://schemas.microsoft.com/office/powerpoint/2010/main" val="42934127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18</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842683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55111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231844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43145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4E34674F-F718-4670-9E09-27BF5A8F8690}" type="datetimeFigureOut">
              <a:rPr lang="ar-SA" smtClean="0"/>
              <a:t>22/04/1445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905051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4E34674F-F718-4670-9E09-27BF5A8F8690}" type="datetimeFigureOut">
              <a:rPr lang="ar-SA" smtClean="0"/>
              <a:t>22/04/1445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61250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E34674F-F718-4670-9E09-27BF5A8F8690}" type="datetimeFigureOut">
              <a:rPr lang="ar-SA" smtClean="0"/>
              <a:t>22/04/1445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3225409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67827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7883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68687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906700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033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6525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60849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3425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7763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93093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049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53507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0263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5272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609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83444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267377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51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907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4695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366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67957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6864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34674F-F718-4670-9E09-27BF5A8F8690}" type="datetimeFigureOut">
              <a:rPr lang="ar-SA" smtClean="0"/>
              <a:t>22/04/1445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840236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27082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655646" y="-629959"/>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rtl="0"/>
            <a:endParaRPr lang="en-US" sz="1350">
              <a:solidFill>
                <a:prstClr val="white"/>
              </a:solidFill>
              <a:latin typeface="Calibri" panose="020F0502020204030204"/>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50613" y="2212063"/>
            <a:ext cx="3664847" cy="369332"/>
          </a:xfrm>
          <a:prstGeom prst="rect">
            <a:avLst/>
          </a:prstGeom>
          <a:noFill/>
        </p:spPr>
        <p:txBody>
          <a:bodyPr wrap="square" rtlCol="0">
            <a:spAutoFit/>
          </a:bodyPr>
          <a:lstStyle/>
          <a:p>
            <a:pPr algn="l" defTabSz="685800" rtl="0"/>
            <a:r>
              <a:rPr lang="en-US" dirty="0">
                <a:solidFill>
                  <a:prstClr val="black"/>
                </a:solidFill>
                <a:latin typeface="Times New Roman" panose="02020603050405020304" pitchFamily="18" charset="0"/>
                <a:cs typeface="Times New Roman" panose="02020603050405020304" pitchFamily="18" charset="0"/>
              </a:rPr>
              <a:t>Prepared by Dr. </a:t>
            </a:r>
            <a:r>
              <a:rPr lang="en-GB" dirty="0">
                <a:solidFill>
                  <a:prstClr val="black"/>
                </a:solidFill>
                <a:latin typeface="Times New Roman" panose="02020603050405020304" pitchFamily="18" charset="0"/>
                <a:cs typeface="Times New Roman" panose="02020603050405020304" pitchFamily="18" charset="0"/>
              </a:rPr>
              <a:t>Manal El-Sayed</a:t>
            </a:r>
            <a:endParaRPr lang="en-US" dirty="0">
              <a:solidFill>
                <a:prstClr val="black"/>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05199" y="523999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F81BD">
                    <a:lumMod val="75000"/>
                  </a:srgbClr>
                </a:solidFill>
                <a:effectLst/>
                <a:uLnTx/>
                <a:uFillTx/>
                <a:latin typeface="Calibri"/>
                <a:ea typeface="+mn-ea"/>
                <a:cs typeface="+mn-cs"/>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4572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rtl="0"/>
            <a:endParaRPr lang="en-US" sz="1350">
              <a:solidFill>
                <a:prstClr val="white"/>
              </a:solidFill>
              <a:latin typeface="Calibri" panose="020F0502020204030204"/>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0671" y="376034"/>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416683" y="1565732"/>
            <a:ext cx="5172418" cy="64633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endParaRPr kumimoji="0" lang="ar-SA" sz="3600" b="1" i="0" u="none" strike="noStrike" kern="1200" cap="none" spc="0" normalizeH="0" baseline="0" noProof="0" dirty="0">
              <a:ln>
                <a:noFill/>
              </a:ln>
              <a:solidFill>
                <a:srgbClr val="F79646">
                  <a:lumMod val="75000"/>
                </a:srgbClr>
              </a:solidFill>
              <a:effectLst/>
              <a:uLnTx/>
              <a:uFillTx/>
              <a:latin typeface="Calibri"/>
              <a:ea typeface="+mn-ea"/>
              <a:cs typeface="Arial" panose="020B0604020202020204" pitchFamily="34" charset="0"/>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605926" y="3423018"/>
            <a:ext cx="5177926" cy="58477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79646">
                    <a:lumMod val="75000"/>
                  </a:srgbClr>
                </a:solidFill>
                <a:effectLst/>
                <a:uLnTx/>
                <a:uFillTx/>
                <a:latin typeface="Calibri"/>
                <a:ea typeface="+mn-ea"/>
                <a:cs typeface="+mn-cs"/>
              </a:rPr>
              <a:t>Budgeting the Project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5151" y="1166652"/>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gn="l" rtl="0">
              <a:buAutoNum type="arabicPeriod"/>
            </a:pPr>
            <a:r>
              <a:rPr lang="en-US" sz="2400" b="1" dirty="0">
                <a:solidFill>
                  <a:srgbClr val="C00000"/>
                </a:solidFill>
                <a:latin typeface="Book Antiqua" panose="02040602050305030304" pitchFamily="18" charset="0"/>
              </a:rPr>
              <a:t>Methods of Budgeting.</a:t>
            </a:r>
          </a:p>
          <a:p>
            <a:pPr marL="514350" indent="-514350" algn="l" rtl="0">
              <a:buAutoNum type="arabicPeriod"/>
            </a:pPr>
            <a:r>
              <a:rPr lang="en-US" sz="2400" b="1" dirty="0">
                <a:solidFill>
                  <a:srgbClr val="C00000"/>
                </a:solidFill>
                <a:latin typeface="Book Antiqua" panose="02040602050305030304" pitchFamily="18" charset="0"/>
              </a:rPr>
              <a:t>Cost Estimating.</a:t>
            </a:r>
          </a:p>
          <a:p>
            <a:pPr marL="514350" indent="-514350" algn="l" rtl="0">
              <a:buFont typeface="Arial" panose="020B0604020202020204" pitchFamily="34" charset="0"/>
              <a:buAutoNum type="arabicPeriod"/>
            </a:pPr>
            <a:r>
              <a:rPr lang="en-US" altLang="ar-SA" sz="2400" b="1" dirty="0">
                <a:solidFill>
                  <a:srgbClr val="C00000"/>
                </a:solidFill>
                <a:latin typeface="Book Antiqua" panose="02040602050305030304" pitchFamily="18" charset="0"/>
              </a:rPr>
              <a:t>Improving the Process of Cost Estimation.</a:t>
            </a:r>
            <a:endParaRPr lang="en-US" sz="2400" b="1" dirty="0">
              <a:solidFill>
                <a:srgbClr val="C00000"/>
              </a:solidFill>
              <a:latin typeface="Book Antiqua" panose="02040602050305030304" pitchFamily="18" charset="0"/>
            </a:endParaRPr>
          </a:p>
          <a:p>
            <a:pPr marL="514350" indent="-514350" algn="l" rtl="0">
              <a:buAutoNum type="arabicPeriod"/>
            </a:pPr>
            <a:r>
              <a:rPr lang="en-US" sz="2400" b="1" dirty="0">
                <a:solidFill>
                  <a:srgbClr val="C00000"/>
                </a:solidFill>
                <a:latin typeface="Book Antiqua" panose="02040602050305030304" pitchFamily="18" charset="0"/>
              </a:rPr>
              <a:t> Budget Uncertainty and Risk Management.</a:t>
            </a:r>
          </a:p>
        </p:txBody>
      </p:sp>
      <p:pic>
        <p:nvPicPr>
          <p:cNvPr id="3" name="Picture 2">
            <a:extLst>
              <a:ext uri="{FF2B5EF4-FFF2-40B4-BE49-F238E27FC236}">
                <a16:creationId xmlns:a16="http://schemas.microsoft.com/office/drawing/2014/main" id="{EA97A08F-4536-5EDE-107B-64D091F51344}"/>
              </a:ext>
            </a:extLst>
          </p:cNvPr>
          <p:cNvPicPr>
            <a:picLocks noChangeAspect="1"/>
          </p:cNvPicPr>
          <p:nvPr/>
        </p:nvPicPr>
        <p:blipFill>
          <a:blip r:embed="rId4"/>
          <a:stretch>
            <a:fillRect/>
          </a:stretch>
        </p:blipFill>
        <p:spPr>
          <a:xfrm>
            <a:off x="467545" y="136333"/>
            <a:ext cx="936104" cy="823031"/>
          </a:xfrm>
          <a:prstGeom prst="rect">
            <a:avLst/>
          </a:prstGeom>
        </p:spPr>
      </p:pic>
    </p:spTree>
    <p:extLst>
      <p:ext uri="{BB962C8B-B14F-4D97-AF65-F5344CB8AC3E}">
        <p14:creationId xmlns:p14="http://schemas.microsoft.com/office/powerpoint/2010/main" val="723275418"/>
      </p:ext>
    </p:extLst>
  </p:cSld>
  <p:clrMapOvr>
    <a:masterClrMapping/>
  </p:clrMapOvr>
  <mc:AlternateContent xmlns:mc="http://schemas.openxmlformats.org/markup-compatibility/2006" xmlns:p14="http://schemas.microsoft.com/office/powerpoint/2010/main">
    <mc:Choice Requires="p14">
      <p:transition spd="slow" p14:dur="2000" advTm="57840"/>
    </mc:Choice>
    <mc:Fallback xmlns="">
      <p:transition spd="slow" advTm="578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95536" y="1714011"/>
            <a:ext cx="4680520" cy="4524315"/>
          </a:xfrm>
          <a:prstGeom prst="rect">
            <a:avLst/>
          </a:prstGeom>
        </p:spPr>
        <p:txBody>
          <a:bodyPr wrap="square">
            <a:spAutoFit/>
          </a:bodyPr>
          <a:lstStyle/>
          <a:p>
            <a:pPr marL="285750" indent="-285750" algn="l" rtl="0">
              <a:buClr>
                <a:srgbClr val="FF0000"/>
              </a:buClr>
              <a:buFont typeface="Arial" panose="020B0604020202020204" pitchFamily="34" charset="0"/>
              <a:buChar char="•"/>
            </a:pPr>
            <a:r>
              <a:rPr lang="en-US" b="1" dirty="0">
                <a:latin typeface="Book Antiqua" panose="02040602050305030304" pitchFamily="18" charset="0"/>
              </a:rPr>
              <a:t>Having finished the planning for the technical aspects of the project, there is one more important element of planning to finish that then results in the final go - ahead from top management to initiate the project. </a:t>
            </a:r>
          </a:p>
          <a:p>
            <a:pPr marL="285750" indent="-285750" algn="l" rtl="0">
              <a:buClr>
                <a:srgbClr val="FF0000"/>
              </a:buClr>
              <a:buFont typeface="Arial" panose="020B0604020202020204" pitchFamily="34" charset="0"/>
              <a:buChar char="•"/>
            </a:pPr>
            <a:r>
              <a:rPr lang="en-US" b="1" dirty="0">
                <a:solidFill>
                  <a:srgbClr val="C00000"/>
                </a:solidFill>
                <a:latin typeface="Book Antiqua" panose="02040602050305030304" pitchFamily="18" charset="0"/>
              </a:rPr>
              <a:t>A budget must be developed in order to obtain the resources needed to accomplish the project ’ s objectives. </a:t>
            </a:r>
            <a:r>
              <a:rPr lang="en-US" b="1" dirty="0">
                <a:latin typeface="Book Antiqua" panose="02040602050305030304" pitchFamily="18" charset="0"/>
              </a:rPr>
              <a:t>A budget is simply a plan for allocating organizational resources to the project activities.</a:t>
            </a:r>
          </a:p>
          <a:p>
            <a:pPr marL="285750" indent="-285750" algn="l" rtl="0">
              <a:buClr>
                <a:srgbClr val="FF0000"/>
              </a:buClr>
              <a:buFont typeface="Arial" panose="020B0604020202020204" pitchFamily="34" charset="0"/>
              <a:buChar char="•"/>
            </a:pPr>
            <a:r>
              <a:rPr lang="en-US" b="1" dirty="0">
                <a:latin typeface="Book Antiqua" panose="02040602050305030304" pitchFamily="18" charset="0"/>
              </a:rPr>
              <a:t>But the budget also serves another purpose: It ties the project to the organization ’ s aims and objectives through organizational policy.</a:t>
            </a:r>
            <a:endParaRPr lang="ar-SA" b="1" dirty="0">
              <a:latin typeface="Book Antiqua" panose="02040602050305030304" pitchFamily="18" charset="0"/>
            </a:endParaRPr>
          </a:p>
        </p:txBody>
      </p:sp>
      <p:sp>
        <p:nvSpPr>
          <p:cNvPr id="8" name="مستطيل 7"/>
          <p:cNvSpPr/>
          <p:nvPr/>
        </p:nvSpPr>
        <p:spPr>
          <a:xfrm>
            <a:off x="830047" y="1179907"/>
            <a:ext cx="3227165" cy="461665"/>
          </a:xfrm>
          <a:prstGeom prst="rect">
            <a:avLst/>
          </a:prstGeom>
        </p:spPr>
        <p:txBody>
          <a:bodyPr wrap="none">
            <a:spAutoFit/>
          </a:bodyPr>
          <a:lstStyle/>
          <a:p>
            <a:r>
              <a:rPr lang="en-US" sz="2400" b="1" dirty="0">
                <a:solidFill>
                  <a:srgbClr val="C00000"/>
                </a:solidFill>
                <a:latin typeface="Book Antiqua" panose="02040602050305030304" pitchFamily="18" charset="0"/>
              </a:rPr>
              <a:t>Budgeting the Project</a:t>
            </a:r>
            <a:endParaRPr lang="ar-SA" sz="2400" b="1" dirty="0">
              <a:solidFill>
                <a:srgbClr val="C00000"/>
              </a:solidFill>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641572"/>
            <a:ext cx="3923841" cy="358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8EA67F5F-95A1-62A4-5C73-38C000121209}"/>
              </a:ext>
            </a:extLst>
          </p:cNvPr>
          <p:cNvPicPr>
            <a:picLocks noChangeAspect="1"/>
          </p:cNvPicPr>
          <p:nvPr/>
        </p:nvPicPr>
        <p:blipFill>
          <a:blip r:embed="rId4"/>
          <a:stretch>
            <a:fillRect/>
          </a:stretch>
        </p:blipFill>
        <p:spPr>
          <a:xfrm>
            <a:off x="426993" y="109495"/>
            <a:ext cx="932769" cy="823031"/>
          </a:xfrm>
          <a:prstGeom prst="rect">
            <a:avLst/>
          </a:prstGeom>
        </p:spPr>
      </p:pic>
    </p:spTree>
    <p:extLst>
      <p:ext uri="{BB962C8B-B14F-4D97-AF65-F5344CB8AC3E}">
        <p14:creationId xmlns:p14="http://schemas.microsoft.com/office/powerpoint/2010/main" val="3121883792"/>
      </p:ext>
    </p:extLst>
  </p:cSld>
  <p:clrMapOvr>
    <a:masterClrMapping/>
  </p:clrMapOvr>
  <mc:AlternateContent xmlns:mc="http://schemas.openxmlformats.org/markup-compatibility/2006" xmlns:p14="http://schemas.microsoft.com/office/powerpoint/2010/main">
    <mc:Choice Requires="p14">
      <p:transition spd="slow" p14:dur="2000" advTm="166837"/>
    </mc:Choice>
    <mc:Fallback xmlns="">
      <p:transition spd="slow" advTm="1668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631817" y="4933422"/>
            <a:ext cx="4903505" cy="1384995"/>
          </a:xfrm>
          <a:prstGeom prst="rect">
            <a:avLst/>
          </a:prstGeom>
        </p:spPr>
        <p:txBody>
          <a:bodyPr wrap="square">
            <a:spAutoFit/>
          </a:bodyPr>
          <a:lstStyle/>
          <a:p>
            <a:pPr lvl="0" algn="ctr" rtl="0"/>
            <a:r>
              <a:rPr lang="en-US" sz="2800" b="1" dirty="0">
                <a:solidFill>
                  <a:srgbClr val="C00000"/>
                </a:solidFill>
              </a:rPr>
              <a:t>Top-Down Budgeting. </a:t>
            </a:r>
            <a:endParaRPr lang="ar-SA" sz="2800" b="1" dirty="0">
              <a:solidFill>
                <a:srgbClr val="C00000"/>
              </a:solidFill>
            </a:endParaRPr>
          </a:p>
          <a:p>
            <a:pPr lvl="0" algn="ctr" rtl="0"/>
            <a:r>
              <a:rPr lang="en-US" sz="2800" b="1" dirty="0">
                <a:solidFill>
                  <a:srgbClr val="C00000"/>
                </a:solidFill>
              </a:rPr>
              <a:t>Bottom-Up Budgeting.</a:t>
            </a:r>
            <a:endParaRPr lang="ar-SA" sz="2800" b="1" dirty="0">
              <a:solidFill>
                <a:srgbClr val="C00000"/>
              </a:solidFill>
            </a:endParaRPr>
          </a:p>
          <a:p>
            <a:pPr algn="l" rtl="0"/>
            <a:endParaRPr lang="en-US" altLang="ar-SA" sz="2800" b="1" dirty="0"/>
          </a:p>
        </p:txBody>
      </p:sp>
      <p:sp>
        <p:nvSpPr>
          <p:cNvPr id="7" name="مستطيل 6"/>
          <p:cNvSpPr/>
          <p:nvPr/>
        </p:nvSpPr>
        <p:spPr>
          <a:xfrm>
            <a:off x="910750" y="1234927"/>
            <a:ext cx="3346237" cy="461665"/>
          </a:xfrm>
          <a:prstGeom prst="rect">
            <a:avLst/>
          </a:prstGeom>
        </p:spPr>
        <p:txBody>
          <a:bodyPr wrap="none">
            <a:spAutoFit/>
          </a:bodyPr>
          <a:lstStyle/>
          <a:p>
            <a:r>
              <a:rPr lang="en-US" sz="2400" b="1" dirty="0">
                <a:solidFill>
                  <a:srgbClr val="C00000"/>
                </a:solidFill>
              </a:rPr>
              <a:t>1- Methods of Budgeting</a:t>
            </a:r>
            <a:endParaRPr lang="ar-SA" sz="2400" b="1" dirty="0">
              <a:solidFill>
                <a:srgbClr val="C00000"/>
              </a:solidFill>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696592"/>
            <a:ext cx="7056784" cy="308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1F55E9CA-D962-C67C-0C7C-A2E496944BCA}"/>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461683801"/>
      </p:ext>
    </p:extLst>
  </p:cSld>
  <p:clrMapOvr>
    <a:masterClrMapping/>
  </p:clrMapOvr>
  <mc:AlternateContent xmlns:mc="http://schemas.openxmlformats.org/markup-compatibility/2006" xmlns:p14="http://schemas.microsoft.com/office/powerpoint/2010/main">
    <mc:Choice Requires="p14">
      <p:transition spd="slow" p14:dur="2000" advTm="103835"/>
    </mc:Choice>
    <mc:Fallback xmlns="">
      <p:transition spd="slow" advTm="1038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85587" y="1370516"/>
            <a:ext cx="3347391" cy="461665"/>
          </a:xfrm>
          <a:prstGeom prst="rect">
            <a:avLst/>
          </a:prstGeom>
        </p:spPr>
        <p:txBody>
          <a:bodyPr wrap="none">
            <a:spAutoFit/>
          </a:bodyPr>
          <a:lstStyle/>
          <a:p>
            <a:r>
              <a:rPr lang="en-US" sz="2400" b="1" dirty="0">
                <a:solidFill>
                  <a:srgbClr val="C00000"/>
                </a:solidFill>
                <a:latin typeface="Book Antiqua" panose="02040602050305030304" pitchFamily="18" charset="0"/>
              </a:rPr>
              <a:t>Methods of Budgeting</a:t>
            </a:r>
            <a:endParaRPr lang="ar-SA" sz="2400" b="1" dirty="0">
              <a:solidFill>
                <a:srgbClr val="C00000"/>
              </a:solidFill>
              <a:latin typeface="Book Antiqua" panose="02040602050305030304" pitchFamily="18" charset="0"/>
            </a:endParaRPr>
          </a:p>
        </p:txBody>
      </p:sp>
      <p:sp>
        <p:nvSpPr>
          <p:cNvPr id="6" name="مستطيل 5"/>
          <p:cNvSpPr/>
          <p:nvPr/>
        </p:nvSpPr>
        <p:spPr>
          <a:xfrm>
            <a:off x="611561" y="1865237"/>
            <a:ext cx="3816424" cy="3170099"/>
          </a:xfrm>
          <a:prstGeom prst="rect">
            <a:avLst/>
          </a:prstGeom>
        </p:spPr>
        <p:txBody>
          <a:bodyPr wrap="square">
            <a:spAutoFit/>
          </a:bodyPr>
          <a:lstStyle/>
          <a:p>
            <a:pPr algn="l" rtl="0">
              <a:buFont typeface="Wingdings" panose="05000000000000000000" pitchFamily="2" charset="2"/>
              <a:buChar char="q"/>
            </a:pPr>
            <a:r>
              <a:rPr lang="en-US" sz="2000" dirty="0">
                <a:latin typeface="Book Antiqua" panose="02040602050305030304" pitchFamily="18" charset="0"/>
              </a:rPr>
              <a:t>Organizational tradition also impacts project budgeting. Every firm has its own rules about how overhead and other indirect costs are charged against projects.</a:t>
            </a:r>
          </a:p>
          <a:p>
            <a:pPr algn="l" rtl="0">
              <a:buFont typeface="Wingdings" panose="05000000000000000000" pitchFamily="2" charset="2"/>
              <a:buChar char="q"/>
            </a:pPr>
            <a:r>
              <a:rPr lang="en-US" sz="2000" dirty="0">
                <a:latin typeface="Book Antiqua" panose="02040602050305030304" pitchFamily="18" charset="0"/>
              </a:rPr>
              <a:t>Next, we look at two different approaches for gathering the data for budgeting a project: top - down and bottom - up.</a:t>
            </a:r>
            <a:endParaRPr lang="ar-SA" sz="2000" dirty="0">
              <a:latin typeface="Book Antiqua" panose="02040602050305030304" pitchFamily="18" charset="0"/>
            </a:endParaRP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879231"/>
            <a:ext cx="3886498"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78D5C39F-EF07-7248-75C4-70D154EADA9B}"/>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3782444467"/>
      </p:ext>
    </p:extLst>
  </p:cSld>
  <p:clrMapOvr>
    <a:masterClrMapping/>
  </p:clrMapOvr>
  <mc:AlternateContent xmlns:mc="http://schemas.openxmlformats.org/markup-compatibility/2006" xmlns:p14="http://schemas.microsoft.com/office/powerpoint/2010/main">
    <mc:Choice Requires="p14">
      <p:transition spd="slow" p14:dur="2000" advTm="95343"/>
    </mc:Choice>
    <mc:Fallback xmlns="">
      <p:transition spd="slow" advTm="953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8201" y="1140912"/>
            <a:ext cx="6768752"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7" name="مستطيل 6"/>
          <p:cNvSpPr/>
          <p:nvPr/>
        </p:nvSpPr>
        <p:spPr>
          <a:xfrm>
            <a:off x="539552" y="1772816"/>
            <a:ext cx="3888432" cy="3693319"/>
          </a:xfrm>
          <a:prstGeom prst="rect">
            <a:avLst/>
          </a:prstGeom>
        </p:spPr>
        <p:txBody>
          <a:bodyPr wrap="square">
            <a:spAutoFit/>
          </a:bodyPr>
          <a:lstStyle/>
          <a:p>
            <a:pPr algn="l" rtl="0"/>
            <a:r>
              <a:rPr lang="en-US" dirty="0">
                <a:latin typeface="Book Antiqua" panose="02040602050305030304" pitchFamily="18" charset="0"/>
              </a:rPr>
              <a:t>The top - down approach to budgeting </a:t>
            </a:r>
            <a:r>
              <a:rPr lang="en-US" b="1" dirty="0">
                <a:solidFill>
                  <a:srgbClr val="C00000"/>
                </a:solidFill>
                <a:latin typeface="Book Antiqua" panose="02040602050305030304" pitchFamily="18" charset="0"/>
              </a:rPr>
              <a:t>is based on the collective judgments and experiences of top and middle managers concerning similar past projects. </a:t>
            </a:r>
            <a:r>
              <a:rPr lang="en-US" dirty="0">
                <a:latin typeface="Book Antiqua" panose="02040602050305030304" pitchFamily="18" charset="0"/>
              </a:rPr>
              <a:t>These managers estimate the overall project cost by estimating the costs of the major tasks, which estimates are then given to the next lower level of managers to split up among the tasks under their control, and so on, until all the work is budgeted.</a:t>
            </a:r>
            <a:endParaRPr lang="ar-SA" dirty="0">
              <a:latin typeface="Book Antiqua" panose="02040602050305030304" pitchFamily="18" charset="0"/>
            </a:endParaRPr>
          </a:p>
          <a:p>
            <a:pPr algn="l" rtl="0"/>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612900"/>
            <a:ext cx="3970337" cy="363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76771"/>
      </p:ext>
    </p:extLst>
  </p:cSld>
  <p:clrMapOvr>
    <a:masterClrMapping/>
  </p:clrMapOvr>
  <mc:AlternateContent xmlns:mc="http://schemas.openxmlformats.org/markup-compatibility/2006" xmlns:p14="http://schemas.microsoft.com/office/powerpoint/2010/main">
    <mc:Choice Requires="p14">
      <p:transition spd="slow" p14:dur="2000" advTm="179210"/>
    </mc:Choice>
    <mc:Fallback xmlns="">
      <p:transition spd="slow" advTm="17921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323468" y="1844824"/>
            <a:ext cx="4104516" cy="3416320"/>
          </a:xfrm>
          <a:prstGeom prst="rect">
            <a:avLst/>
          </a:prstGeom>
        </p:spPr>
        <p:txBody>
          <a:bodyPr wrap="square">
            <a:spAutoFit/>
          </a:bodyPr>
          <a:lstStyle/>
          <a:p>
            <a:pPr marL="285750" indent="-285750" algn="l" rtl="0">
              <a:buFont typeface="Arial" panose="020B0604020202020204" pitchFamily="34" charset="0"/>
              <a:buChar char="•"/>
            </a:pPr>
            <a:r>
              <a:rPr lang="en-US" b="1" dirty="0">
                <a:latin typeface="Book Antiqua" panose="02040602050305030304" pitchFamily="18" charset="0"/>
              </a:rPr>
              <a:t>The advantage of this approach is that overall budget costs can be estimated with fair accuracy. </a:t>
            </a:r>
          </a:p>
          <a:p>
            <a:pPr marL="285750" indent="-285750" algn="l" rtl="0">
              <a:buFont typeface="Arial" panose="020B0604020202020204" pitchFamily="34" charset="0"/>
              <a:buChar char="•"/>
            </a:pPr>
            <a:r>
              <a:rPr lang="en-US" b="1" dirty="0">
                <a:latin typeface="Book Antiqua" panose="02040602050305030304" pitchFamily="18" charset="0"/>
              </a:rPr>
              <a:t>Another advantage is that errors in funding small tasks need not be individually identified because the overall budget allows for such exceptions. </a:t>
            </a:r>
          </a:p>
          <a:p>
            <a:pPr marL="285750" indent="-285750" algn="l" rtl="0">
              <a:buFont typeface="Arial" panose="020B0604020202020204" pitchFamily="34" charset="0"/>
              <a:buChar char="•"/>
            </a:pPr>
            <a:r>
              <a:rPr lang="en-US" b="1" dirty="0">
                <a:latin typeface="Book Antiqua" panose="02040602050305030304" pitchFamily="18" charset="0"/>
              </a:rPr>
              <a:t>The experience and judgment of top management are suppose to include all such elements in the overall estimate.</a:t>
            </a:r>
          </a:p>
        </p:txBody>
      </p:sp>
      <p:sp>
        <p:nvSpPr>
          <p:cNvPr id="10" name="مستطيل 9"/>
          <p:cNvSpPr/>
          <p:nvPr/>
        </p:nvSpPr>
        <p:spPr>
          <a:xfrm>
            <a:off x="395536" y="1340768"/>
            <a:ext cx="3270447" cy="461665"/>
          </a:xfrm>
          <a:prstGeom prst="rect">
            <a:avLst/>
          </a:prstGeom>
        </p:spPr>
        <p:txBody>
          <a:bodyPr wrap="non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175902"/>
            <a:ext cx="4392811" cy="2693258"/>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C997CB9-F13A-C339-1F1E-D5D40267B692}"/>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3473966918"/>
      </p:ext>
    </p:extLst>
  </p:cSld>
  <p:clrMapOvr>
    <a:masterClrMapping/>
  </p:clrMapOvr>
  <mc:AlternateContent xmlns:mc="http://schemas.openxmlformats.org/markup-compatibility/2006" xmlns:p14="http://schemas.microsoft.com/office/powerpoint/2010/main">
    <mc:Choice Requires="p14">
      <p:transition spd="slow" p14:dur="2000" advTm="148178"/>
    </mc:Choice>
    <mc:Fallback xmlns="">
      <p:transition spd="slow" advTm="1481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43136" y="1419593"/>
            <a:ext cx="3024337" cy="369332"/>
          </a:xfrm>
          <a:prstGeom prst="rect">
            <a:avLst/>
          </a:prstGeom>
        </p:spPr>
        <p:txBody>
          <a:bodyPr wrap="square">
            <a:spAutoFit/>
          </a:bodyPr>
          <a:lstStyle/>
          <a:p>
            <a:pPr algn="l" rtl="0"/>
            <a:r>
              <a:rPr lang="en-US" b="1" dirty="0">
                <a:solidFill>
                  <a:srgbClr val="C00000"/>
                </a:solidFill>
                <a:latin typeface="Book Antiqua" panose="02040602050305030304" pitchFamily="18" charset="0"/>
              </a:rPr>
              <a:t>Top-Down Budgeting</a:t>
            </a:r>
            <a:endParaRPr lang="ar-SA" b="1" dirty="0">
              <a:solidFill>
                <a:srgbClr val="C00000"/>
              </a:solidFill>
              <a:latin typeface="Book Antiqua" panose="02040602050305030304" pitchFamily="18" charset="0"/>
            </a:endParaRPr>
          </a:p>
        </p:txBody>
      </p:sp>
      <p:sp>
        <p:nvSpPr>
          <p:cNvPr id="8" name="مستطيل 7"/>
          <p:cNvSpPr/>
          <p:nvPr/>
        </p:nvSpPr>
        <p:spPr>
          <a:xfrm>
            <a:off x="443136" y="1988840"/>
            <a:ext cx="4104456" cy="2554545"/>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Based on managerial judgment, and historical data.</a:t>
            </a:r>
          </a:p>
          <a:p>
            <a:pPr marL="342900" indent="-342900" algn="l" rtl="0">
              <a:buFont typeface="Arial" panose="020B0604020202020204" pitchFamily="34" charset="0"/>
              <a:buChar char="•"/>
            </a:pPr>
            <a:r>
              <a:rPr lang="en-US" altLang="ar-SA" sz="2000" dirty="0">
                <a:latin typeface="Book Antiqua" panose="02040602050305030304" pitchFamily="18" charset="0"/>
              </a:rPr>
              <a:t>History can include actual costs from similar projects, adjusted for differences and for inflation.</a:t>
            </a:r>
          </a:p>
          <a:p>
            <a:pPr marL="342900" indent="-342900" algn="l" rtl="0">
              <a:buFont typeface="Arial" panose="020B0604020202020204" pitchFamily="34" charset="0"/>
              <a:buChar char="•"/>
            </a:pPr>
            <a:r>
              <a:rPr lang="en-US" altLang="ar-SA" sz="2000" dirty="0">
                <a:latin typeface="Book Antiqua" panose="02040602050305030304" pitchFamily="18" charset="0"/>
              </a:rPr>
              <a:t>Start at the top, and allocate down through the WBS.</a:t>
            </a:r>
          </a:p>
          <a:p>
            <a:pPr marL="342900" indent="-342900" algn="l" rtl="0">
              <a:buFont typeface="Arial" panose="020B0604020202020204" pitchFamily="34" charset="0"/>
              <a:buChar char="•"/>
            </a:pPr>
            <a:endParaRPr lang="en-US" sz="2000" i="1" dirty="0">
              <a:latin typeface="Book Antiqua" panose="02040602050305030304" pitchFamily="18"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3659" y="1628800"/>
            <a:ext cx="3888755" cy="2693258"/>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8167FC3-80DE-6DF3-3496-EB3737555D5D}"/>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3322731148"/>
      </p:ext>
    </p:extLst>
  </p:cSld>
  <p:clrMapOvr>
    <a:masterClrMapping/>
  </p:clrMapOvr>
  <mc:AlternateContent xmlns:mc="http://schemas.openxmlformats.org/markup-compatibility/2006" xmlns:p14="http://schemas.microsoft.com/office/powerpoint/2010/main">
    <mc:Choice Requires="p14">
      <p:transition spd="slow" p14:dur="2000" advTm="104650"/>
    </mc:Choice>
    <mc:Fallback xmlns="">
      <p:transition spd="slow" advTm="10465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918759" y="1096427"/>
            <a:ext cx="6137517" cy="461665"/>
          </a:xfrm>
          <a:prstGeom prst="rect">
            <a:avLst/>
          </a:prstGeom>
        </p:spPr>
        <p:txBody>
          <a:bodyPr wrap="square">
            <a:spAutoFit/>
          </a:bodyPr>
          <a:lstStyle/>
          <a:p>
            <a:pPr algn="l"/>
            <a:r>
              <a:rPr lang="en-US" altLang="ar-SA" sz="2400" b="1" dirty="0">
                <a:solidFill>
                  <a:srgbClr val="C00000"/>
                </a:solidFill>
                <a:latin typeface="Book Antiqua" panose="02040602050305030304" pitchFamily="18" charset="0"/>
              </a:rPr>
              <a:t>Pros and Cons of Top-Down Budgeting</a:t>
            </a:r>
            <a:endParaRPr lang="ar-SA" sz="2400" b="1" dirty="0">
              <a:solidFill>
                <a:srgbClr val="C00000"/>
              </a:solidFill>
              <a:latin typeface="Book Antiqua" panose="0204060205030503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72816"/>
            <a:ext cx="7200800" cy="3250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87B0D12-4E05-2119-5192-B3FB3FB0ACAB}"/>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1035578256"/>
      </p:ext>
    </p:extLst>
  </p:cSld>
  <p:clrMapOvr>
    <a:masterClrMapping/>
  </p:clrMapOvr>
  <mc:AlternateContent xmlns:mc="http://schemas.openxmlformats.org/markup-compatibility/2006" xmlns:p14="http://schemas.microsoft.com/office/powerpoint/2010/main">
    <mc:Choice Requires="p14">
      <p:transition spd="slow" p14:dur="2000" advTm="152246"/>
    </mc:Choice>
    <mc:Fallback xmlns="">
      <p:transition spd="slow" advTm="1522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662364"/>
            <a:ext cx="4608512" cy="1077218"/>
          </a:xfrm>
          <a:prstGeom prst="rect">
            <a:avLst/>
          </a:prstGeom>
        </p:spPr>
        <p:txBody>
          <a:bodyPr wrap="square">
            <a:spAutoFit/>
          </a:bodyPr>
          <a:lstStyle/>
          <a:p>
            <a:pPr algn="l" rtl="0"/>
            <a:br>
              <a:rPr lang="en-US" dirty="0"/>
            </a:br>
            <a:r>
              <a:rPr lang="en-US" sz="2800" b="1" dirty="0">
                <a:solidFill>
                  <a:srgbClr val="C00000"/>
                </a:solidFill>
                <a:latin typeface="Book Antiqua" panose="02040602050305030304" pitchFamily="18" charset="0"/>
              </a:rPr>
              <a:t>Bottom-Up Budgeting</a:t>
            </a:r>
            <a:br>
              <a:rPr lang="en-US" i="1" dirty="0"/>
            </a:br>
            <a:endParaRPr lang="ar-SA" dirty="0"/>
          </a:p>
        </p:txBody>
      </p:sp>
      <p:sp>
        <p:nvSpPr>
          <p:cNvPr id="7" name="مستطيل 6"/>
          <p:cNvSpPr/>
          <p:nvPr/>
        </p:nvSpPr>
        <p:spPr>
          <a:xfrm>
            <a:off x="457692" y="1604259"/>
            <a:ext cx="4762380" cy="4247317"/>
          </a:xfrm>
          <a:prstGeom prst="rect">
            <a:avLst/>
          </a:prstGeom>
        </p:spPr>
        <p:txBody>
          <a:bodyPr wrap="square">
            <a:spAutoFit/>
          </a:bodyPr>
          <a:lstStyle/>
          <a:p>
            <a:pPr marL="285750" indent="-285750" algn="l" rtl="0">
              <a:buFont typeface="Arial" panose="020B0604020202020204" pitchFamily="34" charset="0"/>
              <a:buChar char="•"/>
            </a:pPr>
            <a:r>
              <a:rPr lang="en-US" dirty="0"/>
              <a:t>In bottom - up budgeting, </a:t>
            </a:r>
            <a:r>
              <a:rPr lang="en-US" b="1" dirty="0">
                <a:solidFill>
                  <a:srgbClr val="C00000"/>
                </a:solidFill>
              </a:rPr>
              <a:t>the WBS identifies the elemental tasks, whose resource requirements are estimated by those responsible for executing them.</a:t>
            </a:r>
          </a:p>
          <a:p>
            <a:pPr marL="285750" indent="-285750" algn="l" rtl="0">
              <a:buFont typeface="Arial" panose="020B0604020202020204" pitchFamily="34" charset="0"/>
              <a:buChar char="•"/>
            </a:pPr>
            <a:r>
              <a:rPr lang="en-US" dirty="0"/>
              <a:t> </a:t>
            </a:r>
            <a:r>
              <a:rPr lang="en-US" b="1" dirty="0">
                <a:solidFill>
                  <a:srgbClr val="C00000"/>
                </a:solidFill>
              </a:rPr>
              <a:t>This can result in much more accurate estimates</a:t>
            </a:r>
            <a:r>
              <a:rPr lang="en-US" dirty="0"/>
              <a:t>.. The resources, such as labor and materials, are then converted to costs and aggregated to different levels of the project, eventually resulting in an overall direct cost for the project. </a:t>
            </a:r>
          </a:p>
          <a:p>
            <a:pPr marL="285750" indent="-285750" algn="l" rtl="0">
              <a:buFont typeface="Arial" panose="020B0604020202020204" pitchFamily="34" charset="0"/>
              <a:buChar char="•"/>
            </a:pPr>
            <a:r>
              <a:rPr lang="en-US" dirty="0"/>
              <a:t>The PM then adds, according to organizational policy, indirect costs such as general and administrative, a reserve for contingencies, and a </a:t>
            </a:r>
            <a:r>
              <a:rPr lang="en-US" b="1" dirty="0">
                <a:solidFill>
                  <a:srgbClr val="C00000"/>
                </a:solidFill>
              </a:rPr>
              <a:t>profit figure </a:t>
            </a:r>
            <a:r>
              <a:rPr lang="en-US" dirty="0"/>
              <a:t>to arrive at a final project budget.</a:t>
            </a:r>
            <a:endParaRPr lang="ar-SA"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132856"/>
            <a:ext cx="3257475"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1970CB0-B133-7B5A-FE0B-DD1C4CB0B808}"/>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761463930"/>
      </p:ext>
    </p:extLst>
  </p:cSld>
  <p:clrMapOvr>
    <a:masterClrMapping/>
  </p:clrMapOvr>
  <mc:AlternateContent xmlns:mc="http://schemas.openxmlformats.org/markup-compatibility/2006" xmlns:p14="http://schemas.microsoft.com/office/powerpoint/2010/main">
    <mc:Choice Requires="p14">
      <p:transition spd="slow" p14:dur="2000" advTm="275228"/>
    </mc:Choice>
    <mc:Fallback xmlns="">
      <p:transition spd="slow" advTm="2752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55554" y="1052736"/>
            <a:ext cx="2880319" cy="1015663"/>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Bottom-Up Budgeting</a:t>
            </a:r>
            <a:br>
              <a:rPr lang="en-US" sz="2000" i="1" dirty="0"/>
            </a:br>
            <a:br>
              <a:rPr lang="en-US" sz="2000" i="1" dirty="0"/>
            </a:br>
            <a:endParaRPr lang="ar-SA" sz="2000" b="1" dirty="0"/>
          </a:p>
        </p:txBody>
      </p:sp>
      <p:sp>
        <p:nvSpPr>
          <p:cNvPr id="7" name="مستطيل 6"/>
          <p:cNvSpPr/>
          <p:nvPr/>
        </p:nvSpPr>
        <p:spPr>
          <a:xfrm>
            <a:off x="683568" y="1772816"/>
            <a:ext cx="3888432" cy="3970318"/>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C00000"/>
                </a:solidFill>
                <a:latin typeface="Book Antiqua" panose="02040602050305030304" pitchFamily="18" charset="0"/>
              </a:rPr>
              <a:t>Bottom - up budgets are usually more accurate in the detailed tasks,</a:t>
            </a:r>
            <a:r>
              <a:rPr lang="en-US" dirty="0">
                <a:latin typeface="Book Antiqua" panose="02040602050305030304" pitchFamily="18" charset="0"/>
              </a:rPr>
              <a:t> but costly tasks. </a:t>
            </a:r>
          </a:p>
          <a:p>
            <a:pPr marL="285750" indent="-285750" algn="l" rtl="0">
              <a:buFont typeface="Arial" panose="020B0604020202020204" pitchFamily="34" charset="0"/>
              <a:buChar char="•"/>
            </a:pPr>
            <a:r>
              <a:rPr lang="en-US" dirty="0">
                <a:latin typeface="Book Antiqua" panose="02040602050305030304" pitchFamily="18" charset="0"/>
              </a:rPr>
              <a:t>Such an approach, however, is </a:t>
            </a:r>
            <a:r>
              <a:rPr lang="en-US" b="1" dirty="0">
                <a:solidFill>
                  <a:srgbClr val="C00000"/>
                </a:solidFill>
                <a:latin typeface="Book Antiqua" panose="02040602050305030304" pitchFamily="18" charset="0"/>
              </a:rPr>
              <a:t>common in organizations with a participative management philosophy and leads to better morale, greater acceptance of the resulting budget, and heightened commitment by the project team.</a:t>
            </a:r>
          </a:p>
          <a:p>
            <a:pPr marL="285750" indent="-285750" algn="l" rtl="0">
              <a:buFont typeface="Arial" panose="020B0604020202020204" pitchFamily="34" charset="0"/>
              <a:buChar char="•"/>
            </a:pPr>
            <a:r>
              <a:rPr lang="en-US" dirty="0">
                <a:latin typeface="Book Antiqua" panose="02040602050305030304" pitchFamily="18" charset="0"/>
              </a:rPr>
              <a:t>It is also a good managerial training technique for aspiring project and general managers.</a:t>
            </a:r>
            <a:endParaRPr lang="ar-SA" dirty="0">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7" y="1844824"/>
            <a:ext cx="391250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8E27B3C-47EE-3ED7-72C0-DAEF45C4AF62}"/>
              </a:ext>
            </a:extLst>
          </p:cNvPr>
          <p:cNvPicPr>
            <a:picLocks noChangeAspect="1"/>
          </p:cNvPicPr>
          <p:nvPr/>
        </p:nvPicPr>
        <p:blipFill>
          <a:blip r:embed="rId4"/>
          <a:stretch>
            <a:fillRect/>
          </a:stretch>
        </p:blipFill>
        <p:spPr>
          <a:xfrm>
            <a:off x="467545" y="136333"/>
            <a:ext cx="936104" cy="823031"/>
          </a:xfrm>
          <a:prstGeom prst="rect">
            <a:avLst/>
          </a:prstGeom>
        </p:spPr>
      </p:pic>
    </p:spTree>
    <p:extLst>
      <p:ext uri="{BB962C8B-B14F-4D97-AF65-F5344CB8AC3E}">
        <p14:creationId xmlns:p14="http://schemas.microsoft.com/office/powerpoint/2010/main" val="635407832"/>
      </p:ext>
    </p:extLst>
  </p:cSld>
  <p:clrMapOvr>
    <a:masterClrMapping/>
  </p:clrMapOvr>
  <mc:AlternateContent xmlns:mc="http://schemas.openxmlformats.org/markup-compatibility/2006" xmlns:p14="http://schemas.microsoft.com/office/powerpoint/2010/main">
    <mc:Choice Requires="p14">
      <p:transition spd="slow" p14:dur="2000" advTm="172220"/>
    </mc:Choice>
    <mc:Fallback xmlns="">
      <p:transition spd="slow" advTm="1722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1520" y="1772816"/>
            <a:ext cx="835292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solidFill>
                  <a:srgbClr val="C00000"/>
                </a:solidFill>
              </a:rPr>
              <a:t>Unfortunately, true bottom - up budgeting is rare</a:t>
            </a:r>
            <a:r>
              <a:rPr lang="en-US" sz="2000" dirty="0"/>
              <a:t>. Upper level managers hesitate to let the workers develop the budget, fearing the natural tendency to overstate costs, </a:t>
            </a:r>
            <a:r>
              <a:rPr lang="en-US" sz="2000" b="1" dirty="0">
                <a:solidFill>
                  <a:srgbClr val="C00000"/>
                </a:solidFill>
              </a:rPr>
              <a:t>and fearing complaints if the budget must later be reduced to meet organizational resource limitations.</a:t>
            </a:r>
          </a:p>
          <a:p>
            <a:pPr marL="342900" indent="-342900" algn="l" rtl="0">
              <a:buFont typeface="Arial" panose="020B0604020202020204" pitchFamily="34" charset="0"/>
              <a:buChar char="•"/>
            </a:pPr>
            <a:r>
              <a:rPr lang="en-US" sz="2000" dirty="0"/>
              <a:t> Moreover, </a:t>
            </a:r>
            <a:r>
              <a:rPr lang="en-US" sz="2000" b="1" dirty="0">
                <a:solidFill>
                  <a:srgbClr val="C00000"/>
                </a:solidFill>
              </a:rPr>
              <a:t>the budget is upper management ’ s primary tool for control of the project, and they hesitate to let others set the control limits.</a:t>
            </a:r>
          </a:p>
          <a:p>
            <a:pPr marL="342900" indent="-342900" algn="l" rtl="0">
              <a:buFont typeface="Arial" panose="020B0604020202020204" pitchFamily="34" charset="0"/>
              <a:buChar char="•"/>
            </a:pPr>
            <a:r>
              <a:rPr lang="en-US" sz="2000" dirty="0"/>
              <a:t> Again, we will see that the budget is not a sufficient tool for controlling a project. </a:t>
            </a:r>
            <a:r>
              <a:rPr lang="en-US" sz="2000" b="1" dirty="0">
                <a:solidFill>
                  <a:srgbClr val="C00000"/>
                </a:solidFill>
              </a:rPr>
              <a:t>Top - down budgeting allows the budget to be controlled by people who play little role in designing and doing the work required by the project. It should be obvious that this will cause problems — and it does.</a:t>
            </a:r>
            <a:endParaRPr lang="ar-SA" sz="2000" b="1" dirty="0">
              <a:solidFill>
                <a:srgbClr val="C00000"/>
              </a:solidFill>
            </a:endParaRPr>
          </a:p>
          <a:p>
            <a:pPr algn="l" rtl="0"/>
            <a:endParaRPr lang="en-US" sz="2000" dirty="0"/>
          </a:p>
          <a:p>
            <a:pPr algn="l" rtl="0"/>
            <a:endParaRPr lang="ar-SA" sz="2000" dirty="0">
              <a:solidFill>
                <a:srgbClr val="C00000"/>
              </a:solidFill>
            </a:endParaRPr>
          </a:p>
        </p:txBody>
      </p:sp>
      <p:sp>
        <p:nvSpPr>
          <p:cNvPr id="6" name="مستطيل 5"/>
          <p:cNvSpPr/>
          <p:nvPr/>
        </p:nvSpPr>
        <p:spPr>
          <a:xfrm>
            <a:off x="301111" y="1202267"/>
            <a:ext cx="3288080" cy="461665"/>
          </a:xfrm>
          <a:prstGeom prst="rect">
            <a:avLst/>
          </a:prstGeom>
        </p:spPr>
        <p:txBody>
          <a:bodyPr wrap="none">
            <a:spAutoFit/>
          </a:bodyPr>
          <a:lstStyle/>
          <a:p>
            <a:r>
              <a:rPr lang="en-US" sz="2400" b="1" dirty="0">
                <a:solidFill>
                  <a:srgbClr val="C00000"/>
                </a:solidFill>
                <a:latin typeface="Book Antiqua" panose="02040602050305030304" pitchFamily="18" charset="0"/>
              </a:rPr>
              <a:t>Bottom-Up Budgeting</a:t>
            </a:r>
            <a:endParaRPr lang="ar-SA" sz="2400"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5013176"/>
            <a:ext cx="4557713" cy="141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A8E5B8B6-57C8-A6AB-99AE-F8FC656A0E32}"/>
              </a:ext>
            </a:extLst>
          </p:cNvPr>
          <p:cNvPicPr>
            <a:picLocks noChangeAspect="1"/>
          </p:cNvPicPr>
          <p:nvPr/>
        </p:nvPicPr>
        <p:blipFill>
          <a:blip r:embed="rId4"/>
          <a:stretch>
            <a:fillRect/>
          </a:stretch>
        </p:blipFill>
        <p:spPr>
          <a:xfrm>
            <a:off x="467545" y="136333"/>
            <a:ext cx="936104" cy="823031"/>
          </a:xfrm>
          <a:prstGeom prst="rect">
            <a:avLst/>
          </a:prstGeom>
        </p:spPr>
      </p:pic>
    </p:spTree>
    <p:extLst>
      <p:ext uri="{BB962C8B-B14F-4D97-AF65-F5344CB8AC3E}">
        <p14:creationId xmlns:p14="http://schemas.microsoft.com/office/powerpoint/2010/main" val="3962980898"/>
      </p:ext>
    </p:extLst>
  </p:cSld>
  <p:clrMapOvr>
    <a:masterClrMapping/>
  </p:clrMapOvr>
  <mc:AlternateContent xmlns:mc="http://schemas.openxmlformats.org/markup-compatibility/2006" xmlns:p14="http://schemas.microsoft.com/office/powerpoint/2010/main">
    <mc:Choice Requires="p14">
      <p:transition spd="slow" p14:dur="2000" advTm="259186"/>
    </mc:Choice>
    <mc:Fallback xmlns="">
      <p:transition spd="slow" advTm="25918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9552" y="1126119"/>
            <a:ext cx="4572000" cy="400110"/>
          </a:xfrm>
          <a:prstGeom prst="rect">
            <a:avLst/>
          </a:prstGeom>
        </p:spPr>
        <p:txBody>
          <a:bodyPr>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596737" y="1772816"/>
            <a:ext cx="3111167" cy="2862322"/>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Starts at the bottom of the WBS, with the people who do the work</a:t>
            </a:r>
          </a:p>
          <a:p>
            <a:pPr marL="342900" indent="-342900" algn="l" rtl="0">
              <a:buFont typeface="Arial" panose="020B0604020202020204" pitchFamily="34" charset="0"/>
              <a:buChar char="•"/>
            </a:pPr>
            <a:r>
              <a:rPr lang="en-US" altLang="ar-SA" sz="2000" dirty="0">
                <a:latin typeface="Book Antiqua" panose="02040602050305030304" pitchFamily="18" charset="0"/>
              </a:rPr>
              <a:t>Then costs are aggregated upward</a:t>
            </a:r>
          </a:p>
          <a:p>
            <a:pPr marL="342900" indent="-342900" algn="l" rtl="0">
              <a:buFont typeface="Arial" panose="020B0604020202020204" pitchFamily="34" charset="0"/>
              <a:buChar char="•"/>
            </a:pPr>
            <a:r>
              <a:rPr lang="en-US" altLang="ar-SA" sz="2000" dirty="0">
                <a:latin typeface="Book Antiqua" panose="02040602050305030304" pitchFamily="18" charset="0"/>
              </a:rPr>
              <a:t>Overhead, project reserves, and profit have to be added in</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1772816"/>
            <a:ext cx="4486733"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31CBA419-100A-EC43-70BD-01B0D33CC633}"/>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404602992"/>
      </p:ext>
    </p:extLst>
  </p:cSld>
  <p:clrMapOvr>
    <a:masterClrMapping/>
  </p:clrMapOvr>
  <mc:AlternateContent xmlns:mc="http://schemas.openxmlformats.org/markup-compatibility/2006" xmlns:p14="http://schemas.microsoft.com/office/powerpoint/2010/main">
    <mc:Choice Requires="p14">
      <p:transition spd="slow" p14:dur="2000" advTm="58770"/>
    </mc:Choice>
    <mc:Fallback xmlns="">
      <p:transition spd="slow" advTm="5877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092081"/>
            <a:ext cx="2770310" cy="400110"/>
          </a:xfrm>
          <a:prstGeom prst="rect">
            <a:avLst/>
          </a:prstGeom>
        </p:spPr>
        <p:txBody>
          <a:bodyPr wrap="none">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300392" y="1484784"/>
            <a:ext cx="5472608" cy="4401205"/>
          </a:xfrm>
          <a:prstGeom prst="rect">
            <a:avLst/>
          </a:prstGeom>
        </p:spPr>
        <p:txBody>
          <a:bodyPr wrap="square">
            <a:spAutoFit/>
          </a:bodyPr>
          <a:lstStyle/>
          <a:p>
            <a:pPr marL="342900" indent="-342900" algn="l" rtl="0">
              <a:buFont typeface="Arial" panose="020B0604020202020204" pitchFamily="34" charset="0"/>
              <a:buChar char="•"/>
            </a:pPr>
            <a:r>
              <a:rPr lang="en-US" sz="2000" dirty="0"/>
              <a:t>Project budgeting is a difficult task due to the lack of experience with unique project undertakings. </a:t>
            </a:r>
          </a:p>
          <a:p>
            <a:pPr marL="342900" indent="-342900" algn="l" rtl="0">
              <a:buFont typeface="Arial" panose="020B0604020202020204" pitchFamily="34" charset="0"/>
              <a:buChar char="•"/>
            </a:pPr>
            <a:r>
              <a:rPr lang="en-US" sz="2000" dirty="0"/>
              <a:t>The two major ways of generating a project budget are top - down and bottom - up. </a:t>
            </a:r>
          </a:p>
          <a:p>
            <a:pPr marL="342900" indent="-342900" algn="l" rtl="0">
              <a:buFont typeface="Arial" panose="020B0604020202020204" pitchFamily="34" charset="0"/>
              <a:buChar char="•"/>
            </a:pPr>
            <a:r>
              <a:rPr lang="en-US" sz="2000" dirty="0">
                <a:solidFill>
                  <a:srgbClr val="C00000"/>
                </a:solidFill>
              </a:rPr>
              <a:t>The former </a:t>
            </a:r>
            <a:r>
              <a:rPr lang="en-US" sz="2000" b="1" dirty="0">
                <a:solidFill>
                  <a:srgbClr val="C00000"/>
                </a:solidFill>
              </a:rPr>
              <a:t>(top – down) </a:t>
            </a:r>
            <a:r>
              <a:rPr lang="en-US" sz="2000" dirty="0">
                <a:solidFill>
                  <a:srgbClr val="C00000"/>
                </a:solidFill>
              </a:rPr>
              <a:t>is usually accurate overall but possibly includes significant error for low - level tasks. </a:t>
            </a:r>
            <a:r>
              <a:rPr lang="en-US" sz="2000" dirty="0"/>
              <a:t>The latter </a:t>
            </a:r>
            <a:r>
              <a:rPr lang="en-US" sz="2000" b="1" dirty="0">
                <a:solidFill>
                  <a:srgbClr val="C00000"/>
                </a:solidFill>
              </a:rPr>
              <a:t>(bottom – up)</a:t>
            </a:r>
            <a:r>
              <a:rPr lang="en-US" sz="2000" dirty="0"/>
              <a:t> is usually accurate for low - level tasks but costly tasks. </a:t>
            </a:r>
          </a:p>
          <a:p>
            <a:pPr marL="342900" indent="-342900" algn="l" rtl="0">
              <a:buFont typeface="Arial" panose="020B0604020202020204" pitchFamily="34" charset="0"/>
              <a:buChar char="•"/>
            </a:pPr>
            <a:r>
              <a:rPr lang="en-US" sz="2000" dirty="0"/>
              <a:t>Most organizations use top - down budgeting in spite of the fact that bottom -up results in better acceptance and commitment to the budget.</a:t>
            </a:r>
            <a:endParaRPr lang="ar-SA" sz="2000"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3000" y="2420888"/>
            <a:ext cx="3263496"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2C0F6398-4E7A-DDD5-D6B8-3E983F738E6D}"/>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915659986"/>
      </p:ext>
    </p:extLst>
  </p:cSld>
  <p:clrMapOvr>
    <a:masterClrMapping/>
  </p:clrMapOvr>
  <mc:AlternateContent xmlns:mc="http://schemas.openxmlformats.org/markup-compatibility/2006" xmlns:p14="http://schemas.microsoft.com/office/powerpoint/2010/main">
    <mc:Choice Requires="p14">
      <p:transition spd="slow" p14:dur="2000" advTm="170234"/>
    </mc:Choice>
    <mc:Fallback xmlns="">
      <p:transition spd="slow" advTm="17023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1" y="1047854"/>
            <a:ext cx="3096344" cy="800219"/>
          </a:xfrm>
          <a:prstGeom prst="rect">
            <a:avLst/>
          </a:prstGeom>
        </p:spPr>
        <p:txBody>
          <a:bodyPr wrap="square">
            <a:spAutoFit/>
          </a:bodyPr>
          <a:lstStyle/>
          <a:p>
            <a:pPr algn="l" rtl="0"/>
            <a:r>
              <a:rPr lang="en-US" sz="2800" b="1" dirty="0">
                <a:solidFill>
                  <a:srgbClr val="C00000"/>
                </a:solidFill>
              </a:rPr>
              <a:t>2. Cost Estimating </a:t>
            </a:r>
            <a:br>
              <a:rPr lang="en-US" sz="2000" dirty="0"/>
            </a:br>
            <a:endParaRPr lang="ar-SA" dirty="0"/>
          </a:p>
        </p:txBody>
      </p:sp>
      <p:sp>
        <p:nvSpPr>
          <p:cNvPr id="7" name="مستطيل 6"/>
          <p:cNvSpPr/>
          <p:nvPr/>
        </p:nvSpPr>
        <p:spPr>
          <a:xfrm>
            <a:off x="323528" y="1988840"/>
            <a:ext cx="3888432" cy="2246769"/>
          </a:xfrm>
          <a:prstGeom prst="rect">
            <a:avLst/>
          </a:prstGeom>
        </p:spPr>
        <p:txBody>
          <a:bodyPr wrap="square">
            <a:spAutoFit/>
          </a:bodyPr>
          <a:lstStyle/>
          <a:p>
            <a:pPr marL="342900" lvl="0" indent="-342900" algn="l" rtl="0">
              <a:buFont typeface="Arial" panose="020B0604020202020204" pitchFamily="34" charset="0"/>
              <a:buChar char="•"/>
            </a:pPr>
            <a:r>
              <a:rPr lang="en-US" sz="2400" b="1" dirty="0">
                <a:solidFill>
                  <a:schemeClr val="tx1"/>
                </a:solidFill>
                <a:latin typeface="Book Antiqua" panose="02040602050305030304" pitchFamily="18" charset="0"/>
              </a:rPr>
              <a:t>Work Element Costing </a:t>
            </a:r>
          </a:p>
          <a:p>
            <a:pPr marL="342900" indent="-342900" algn="l" rtl="0">
              <a:buFont typeface="Arial" panose="020B0604020202020204" pitchFamily="34" charset="0"/>
              <a:buChar char="•"/>
            </a:pPr>
            <a:r>
              <a:rPr lang="en-US" sz="2400" b="1" dirty="0">
                <a:solidFill>
                  <a:schemeClr val="tx1"/>
                </a:solidFill>
                <a:latin typeface="Book Antiqua" panose="02040602050305030304" pitchFamily="18" charset="0"/>
              </a:rPr>
              <a:t>The Impact of Budget Cuts. </a:t>
            </a:r>
            <a:endParaRPr lang="ar-SA" sz="2400" b="1" dirty="0">
              <a:solidFill>
                <a:schemeClr val="tx1"/>
              </a:solidFill>
              <a:latin typeface="Book Antiqua" panose="02040602050305030304" pitchFamily="18" charset="0"/>
            </a:endParaRPr>
          </a:p>
          <a:p>
            <a:pPr marL="342900" indent="-342900" algn="l" rtl="0">
              <a:buFont typeface="Arial" panose="020B0604020202020204" pitchFamily="34" charset="0"/>
              <a:buChar char="•"/>
            </a:pPr>
            <a:r>
              <a:rPr lang="en-US" sz="2400" b="1" dirty="0">
                <a:solidFill>
                  <a:schemeClr val="tx1"/>
                </a:solidFill>
                <a:latin typeface="Book Antiqua" panose="02040602050305030304" pitchFamily="18" charset="0"/>
              </a:rPr>
              <a:t>Activity vs. Program Budgeting.</a:t>
            </a:r>
            <a:endParaRPr lang="ar-SA" sz="2400" b="1" dirty="0">
              <a:solidFill>
                <a:schemeClr val="tx1"/>
              </a:solidFill>
              <a:latin typeface="Book Antiqua" panose="02040602050305030304" pitchFamily="18" charset="0"/>
            </a:endParaRPr>
          </a:p>
          <a:p>
            <a:pPr lvl="0" algn="l" rtl="0"/>
            <a:endParaRPr lang="ar-SA" sz="2000" b="1" dirty="0">
              <a:solidFill>
                <a:schemeClr val="tx1"/>
              </a:solidFill>
              <a:latin typeface="Book Antiqua" panose="0204060205030503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827212"/>
            <a:ext cx="4164516" cy="320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B1E81DA-FBB2-5756-5900-011D7EED23D5}"/>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666008980"/>
      </p:ext>
    </p:extLst>
  </p:cSld>
  <p:clrMapOvr>
    <a:masterClrMapping/>
  </p:clrMapOvr>
  <mc:AlternateContent xmlns:mc="http://schemas.openxmlformats.org/markup-compatibility/2006" xmlns:p14="http://schemas.microsoft.com/office/powerpoint/2010/main">
    <mc:Choice Requires="p14">
      <p:transition spd="slow" p14:dur="2000" advTm="49765"/>
    </mc:Choice>
    <mc:Fallback xmlns="">
      <p:transition spd="slow" advTm="497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73637" y="1124744"/>
            <a:ext cx="4867319" cy="4370427"/>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Work Element Costing</a:t>
            </a:r>
          </a:p>
          <a:p>
            <a:pPr algn="l" rtl="0"/>
            <a:r>
              <a:rPr lang="en-US" b="1" dirty="0">
                <a:solidFill>
                  <a:srgbClr val="C00000"/>
                </a:solidFill>
              </a:rPr>
              <a:t> </a:t>
            </a:r>
            <a:r>
              <a:rPr lang="en-US" sz="2000" dirty="0">
                <a:latin typeface="Book Antiqua" panose="02040602050305030304" pitchFamily="18" charset="0"/>
              </a:rPr>
              <a:t>The task of building a budget is relatively straightforward but boring. Each work element is evaluated for its resource requirements, and its costs are then determined.</a:t>
            </a:r>
          </a:p>
          <a:p>
            <a:pPr algn="l" rtl="0"/>
            <a:r>
              <a:rPr lang="en-US" sz="2000" dirty="0">
                <a:latin typeface="Book Antiqua" panose="02040602050305030304" pitchFamily="18" charset="0"/>
              </a:rPr>
              <a:t>In some organizations, the PM adds the overhead charges to the budget. In others, the labor time and materials are just sent to the accounting department and they run the numbers, add the appropriate overhead, and total the costs.</a:t>
            </a:r>
          </a:p>
          <a:p>
            <a:pPr algn="l" rtl="0"/>
            <a:endParaRPr lang="ar-SA" sz="2000" dirty="0">
              <a:latin typeface="Book Antiqua" panose="02040602050305030304" pitchFamily="18" charset="0"/>
            </a:endParaRPr>
          </a:p>
          <a:p>
            <a:pPr algn="l" rtl="0"/>
            <a:endParaRPr lang="ar-SA" b="1" dirty="0">
              <a:solidFill>
                <a:srgbClr val="C00000"/>
              </a:solidFill>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844824"/>
            <a:ext cx="3242662"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69CEFAC6-C978-6159-95CB-E41B7F121429}"/>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178521353"/>
      </p:ext>
    </p:extLst>
  </p:cSld>
  <p:clrMapOvr>
    <a:masterClrMapping/>
  </p:clrMapOvr>
  <mc:AlternateContent xmlns:mc="http://schemas.openxmlformats.org/markup-compatibility/2006" xmlns:p14="http://schemas.microsoft.com/office/powerpoint/2010/main">
    <mc:Choice Requires="p14">
      <p:transition spd="slow" p14:dur="2000" advTm="127215"/>
    </mc:Choice>
    <mc:Fallback xmlns="">
      <p:transition spd="slow" advTm="1272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268760"/>
            <a:ext cx="4487044"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مستطيل 5"/>
          <p:cNvSpPr/>
          <p:nvPr/>
        </p:nvSpPr>
        <p:spPr>
          <a:xfrm>
            <a:off x="539552" y="1252601"/>
            <a:ext cx="3240360" cy="4339650"/>
          </a:xfrm>
          <a:prstGeom prst="rect">
            <a:avLst/>
          </a:prstGeom>
        </p:spPr>
        <p:txBody>
          <a:bodyPr wrap="square">
            <a:spAutoFit/>
          </a:bodyPr>
          <a:lstStyle/>
          <a:p>
            <a:pPr algn="l" rtl="0"/>
            <a:r>
              <a:rPr lang="en-US" dirty="0"/>
              <a:t> </a:t>
            </a:r>
            <a:r>
              <a:rPr lang="en-US" sz="2400" b="1" dirty="0">
                <a:solidFill>
                  <a:srgbClr val="C00000"/>
                </a:solidFill>
              </a:rPr>
              <a:t>The Budget cuts </a:t>
            </a:r>
          </a:p>
          <a:p>
            <a:pPr algn="l" rtl="0"/>
            <a:r>
              <a:rPr lang="en-US" dirty="0"/>
              <a:t>The Budget cuts can be challenging, but they're a practical management strategy. It may be necessary for a company to make budget cuts during un favorable economic conditions that may affect the company's return on investments. When the management makes these decisions, it becomes your responsibility to convey this news and handle the reduction with your team. </a:t>
            </a:r>
            <a:endParaRPr lang="ar-SA" dirty="0"/>
          </a:p>
        </p:txBody>
      </p:sp>
      <p:pic>
        <p:nvPicPr>
          <p:cNvPr id="5" name="Picture 4">
            <a:extLst>
              <a:ext uri="{FF2B5EF4-FFF2-40B4-BE49-F238E27FC236}">
                <a16:creationId xmlns:a16="http://schemas.microsoft.com/office/drawing/2014/main" id="{8D2DB4A5-10BA-7F7F-74BC-14520B8E4240}"/>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4261818319"/>
      </p:ext>
    </p:extLst>
  </p:cSld>
  <p:clrMapOvr>
    <a:masterClrMapping/>
  </p:clrMapOvr>
  <mc:AlternateContent xmlns:mc="http://schemas.openxmlformats.org/markup-compatibility/2006" xmlns:p14="http://schemas.microsoft.com/office/powerpoint/2010/main">
    <mc:Choice Requires="p14">
      <p:transition spd="slow" p14:dur="2000" advTm="139095"/>
    </mc:Choice>
    <mc:Fallback xmlns="">
      <p:transition spd="slow" advTm="13909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281093"/>
            <a:ext cx="3672408" cy="6186309"/>
          </a:xfrm>
          <a:prstGeom prst="rect">
            <a:avLst/>
          </a:prstGeom>
        </p:spPr>
        <p:txBody>
          <a:bodyPr wrap="square">
            <a:spAutoFit/>
          </a:bodyPr>
          <a:lstStyle/>
          <a:p>
            <a:pPr algn="l" rtl="0"/>
            <a:r>
              <a:rPr lang="en-US" b="1" dirty="0"/>
              <a:t>This could be happen through the following steps: </a:t>
            </a:r>
          </a:p>
          <a:p>
            <a:pPr marL="342900" indent="-342900" algn="l" rtl="0">
              <a:buAutoNum type="arabicPeriod"/>
            </a:pPr>
            <a:r>
              <a:rPr lang="en-US" dirty="0"/>
              <a:t>Take care of yourself first (and take care of your team).</a:t>
            </a:r>
          </a:p>
          <a:p>
            <a:pPr marL="342900" indent="-342900" algn="l" rtl="0">
              <a:buFontTx/>
              <a:buAutoNum type="arabicPeriod"/>
            </a:pPr>
            <a:r>
              <a:rPr lang="en-US" dirty="0"/>
              <a:t>Give clear and concise facts.</a:t>
            </a:r>
          </a:p>
          <a:p>
            <a:pPr marL="342900" indent="-342900" algn="l" rtl="0">
              <a:buFontTx/>
              <a:buAutoNum type="arabicPeriod"/>
            </a:pPr>
            <a:r>
              <a:rPr lang="en-US" dirty="0"/>
              <a:t>Stay calm and polite.</a:t>
            </a:r>
          </a:p>
          <a:p>
            <a:pPr marL="342900" indent="-342900" algn="l" rtl="0">
              <a:buFontTx/>
              <a:buAutoNum type="arabicPeriod"/>
            </a:pPr>
            <a:r>
              <a:rPr lang="en-US" dirty="0"/>
              <a:t>Manage expectations.</a:t>
            </a:r>
          </a:p>
          <a:p>
            <a:pPr marL="342900" indent="-342900" algn="l" rtl="0">
              <a:buFontTx/>
              <a:buAutoNum type="arabicPeriod"/>
            </a:pPr>
            <a:r>
              <a:rPr lang="en-US" dirty="0"/>
              <a:t>Address areas with low investment returns.</a:t>
            </a:r>
          </a:p>
          <a:p>
            <a:pPr marL="342900" indent="-342900" algn="l" rtl="0">
              <a:buFontTx/>
              <a:buAutoNum type="arabicPeriod"/>
            </a:pPr>
            <a:r>
              <a:rPr lang="en-US" dirty="0"/>
              <a:t>Focus resources on revenue generators.</a:t>
            </a:r>
          </a:p>
          <a:p>
            <a:pPr marL="342900" indent="-342900" algn="l" rtl="0">
              <a:buFontTx/>
              <a:buAutoNum type="arabicPeriod"/>
            </a:pPr>
            <a:r>
              <a:rPr lang="en-US" dirty="0"/>
              <a:t>Work with employees.</a:t>
            </a:r>
          </a:p>
          <a:p>
            <a:pPr marL="342900" indent="-342900" algn="l" rtl="0">
              <a:buFontTx/>
              <a:buAutoNum type="arabicPeriod"/>
            </a:pPr>
            <a:r>
              <a:rPr lang="en-US" dirty="0"/>
              <a:t>Reduce unnecessary expenses</a:t>
            </a:r>
            <a:r>
              <a:rPr lang="en-US" b="1" dirty="0"/>
              <a:t>.</a:t>
            </a:r>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FontTx/>
              <a:buAutoNum type="arabicPeriod"/>
            </a:pPr>
            <a:endParaRPr lang="en-US" b="1" dirty="0"/>
          </a:p>
          <a:p>
            <a:pPr marL="342900" indent="-342900" algn="l" rtl="0">
              <a:buAutoNum type="arabicPeriod"/>
            </a:pPr>
            <a:endParaRPr lang="en-US" b="1" dirty="0"/>
          </a:p>
          <a:p>
            <a:pPr algn="l" rtl="0"/>
            <a:endParaRPr lang="ar-SA"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1268760"/>
            <a:ext cx="4559052"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931A4513-6EA7-43A9-8E65-2FDD2F0FD17D}"/>
              </a:ext>
            </a:extLst>
          </p:cNvPr>
          <p:cNvPicPr>
            <a:picLocks noChangeAspect="1"/>
          </p:cNvPicPr>
          <p:nvPr/>
        </p:nvPicPr>
        <p:blipFill>
          <a:blip r:embed="rId4"/>
          <a:stretch>
            <a:fillRect/>
          </a:stretch>
        </p:blipFill>
        <p:spPr>
          <a:xfrm>
            <a:off x="467545" y="136333"/>
            <a:ext cx="936104" cy="823031"/>
          </a:xfrm>
          <a:prstGeom prst="rect">
            <a:avLst/>
          </a:prstGeom>
        </p:spPr>
      </p:pic>
    </p:spTree>
    <p:extLst>
      <p:ext uri="{BB962C8B-B14F-4D97-AF65-F5344CB8AC3E}">
        <p14:creationId xmlns:p14="http://schemas.microsoft.com/office/powerpoint/2010/main" val="2497670372"/>
      </p:ext>
    </p:extLst>
  </p:cSld>
  <p:clrMapOvr>
    <a:masterClrMapping/>
  </p:clrMapOvr>
  <mc:AlternateContent xmlns:mc="http://schemas.openxmlformats.org/markup-compatibility/2006" xmlns:p14="http://schemas.microsoft.com/office/powerpoint/2010/main">
    <mc:Choice Requires="p14">
      <p:transition spd="slow" p14:dur="2000" advTm="223641"/>
    </mc:Choice>
    <mc:Fallback xmlns="">
      <p:transition spd="slow" advTm="2236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45094" y="1052736"/>
            <a:ext cx="6403170" cy="830997"/>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Activity vs. Program Budgeting</a:t>
            </a:r>
            <a:br>
              <a:rPr lang="ar-SA" sz="2400" b="1" dirty="0">
                <a:solidFill>
                  <a:srgbClr val="C00000"/>
                </a:solidFill>
                <a:latin typeface="Book Antiqua" panose="02040602050305030304" pitchFamily="18" charset="0"/>
              </a:rPr>
            </a:br>
            <a:endParaRPr lang="ar-SA" sz="2400" b="1" dirty="0">
              <a:solidFill>
                <a:srgbClr val="C00000"/>
              </a:solidFill>
              <a:latin typeface="Book Antiqua" panose="0204060205030503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3" y="1754188"/>
            <a:ext cx="2614525" cy="4207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899592" y="2132856"/>
            <a:ext cx="4572000" cy="3139321"/>
          </a:xfrm>
          <a:prstGeom prst="rect">
            <a:avLst/>
          </a:prstGeom>
        </p:spPr>
        <p:txBody>
          <a:bodyPr>
            <a:spAutoFit/>
          </a:bodyPr>
          <a:lstStyle/>
          <a:p>
            <a:pPr marL="285750" indent="-285750" algn="l" rtl="0">
              <a:buFont typeface="Arial" panose="020B0604020202020204" pitchFamily="34" charset="0"/>
              <a:buChar char="•"/>
            </a:pPr>
            <a:r>
              <a:rPr lang="en-US" dirty="0"/>
              <a:t>Activity oriented budgeting are based on historical data accumulated through an activity-based accounting system.</a:t>
            </a:r>
          </a:p>
          <a:p>
            <a:pPr marL="285750" indent="-285750" algn="l" rtl="0">
              <a:buFont typeface="Arial" panose="020B0604020202020204" pitchFamily="34" charset="0"/>
              <a:buChar char="•"/>
            </a:pPr>
            <a:r>
              <a:rPr lang="en-US" dirty="0"/>
              <a:t>Expenses assigned to basic budget lines,</a:t>
            </a:r>
          </a:p>
          <a:p>
            <a:pPr marL="285750" indent="-285750" algn="l" rtl="0">
              <a:buFont typeface="Arial" panose="020B0604020202020204" pitchFamily="34" charset="0"/>
              <a:buChar char="•"/>
            </a:pPr>
            <a:r>
              <a:rPr lang="en-US" dirty="0"/>
              <a:t>Lines are aggregated and reported by units.</a:t>
            </a:r>
          </a:p>
          <a:p>
            <a:pPr marL="285750" indent="-285750" algn="l" rtl="0">
              <a:buFont typeface="Arial" panose="020B0604020202020204" pitchFamily="34" charset="0"/>
              <a:buChar char="•"/>
            </a:pPr>
            <a:r>
              <a:rPr lang="en-US" dirty="0"/>
              <a:t>With program budgets, each project is divided by task and time period allows for aggregation across projects.</a:t>
            </a:r>
          </a:p>
          <a:p>
            <a:pPr marL="285750" indent="-285750" algn="l" rtl="0">
              <a:buFont typeface="Arial" panose="020B0604020202020204" pitchFamily="34" charset="0"/>
              <a:buChar char="•"/>
            </a:pPr>
            <a:r>
              <a:rPr lang="en-US" dirty="0"/>
              <a:t>Budget reports are shown both aggregated and disaggregated by regular operations.</a:t>
            </a:r>
          </a:p>
          <a:p>
            <a:pPr marL="285750" indent="-285750" algn="l" rtl="0">
              <a:buFont typeface="Arial" panose="020B0604020202020204" pitchFamily="34" charset="0"/>
              <a:buChar char="•"/>
            </a:pPr>
            <a:r>
              <a:rPr lang="en-US" dirty="0"/>
              <a:t>Each project has its own budget.</a:t>
            </a:r>
          </a:p>
        </p:txBody>
      </p:sp>
      <p:pic>
        <p:nvPicPr>
          <p:cNvPr id="7" name="Picture 6">
            <a:extLst>
              <a:ext uri="{FF2B5EF4-FFF2-40B4-BE49-F238E27FC236}">
                <a16:creationId xmlns:a16="http://schemas.microsoft.com/office/drawing/2014/main" id="{B2CA8720-994D-6E86-B799-4CE8F7E3D62E}"/>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3344664936"/>
      </p:ext>
    </p:extLst>
  </p:cSld>
  <p:clrMapOvr>
    <a:masterClrMapping/>
  </p:clrMapOvr>
  <mc:AlternateContent xmlns:mc="http://schemas.openxmlformats.org/markup-compatibility/2006" xmlns:p14="http://schemas.microsoft.com/office/powerpoint/2010/main">
    <mc:Choice Requires="p14">
      <p:transition spd="slow" p14:dur="2000" advTm="206678"/>
    </mc:Choice>
    <mc:Fallback xmlns="">
      <p:transition spd="slow" advTm="20667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1196752"/>
            <a:ext cx="3493264" cy="369332"/>
          </a:xfrm>
          <a:prstGeom prst="rect">
            <a:avLst/>
          </a:prstGeom>
        </p:spPr>
        <p:txBody>
          <a:bodyPr wrap="none">
            <a:spAutoFit/>
          </a:bodyPr>
          <a:lstStyle/>
          <a:p>
            <a:r>
              <a:rPr lang="en-US" b="1" dirty="0">
                <a:solidFill>
                  <a:srgbClr val="C00000"/>
                </a:solidFill>
                <a:latin typeface="Book Antiqua" panose="02040602050305030304" pitchFamily="18" charset="0"/>
              </a:rPr>
              <a:t>Activity vs. Program Budgeting</a:t>
            </a:r>
            <a:endParaRPr lang="ar-SA"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 y="1700808"/>
            <a:ext cx="4570597" cy="416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700809"/>
            <a:ext cx="4269685" cy="4168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DAE0BC67-9529-56B2-A273-76C4A20C22EA}"/>
              </a:ext>
            </a:extLst>
          </p:cNvPr>
          <p:cNvPicPr>
            <a:picLocks noChangeAspect="1"/>
          </p:cNvPicPr>
          <p:nvPr/>
        </p:nvPicPr>
        <p:blipFill>
          <a:blip r:embed="rId4"/>
          <a:stretch>
            <a:fillRect/>
          </a:stretch>
        </p:blipFill>
        <p:spPr>
          <a:xfrm>
            <a:off x="467545" y="136333"/>
            <a:ext cx="936104" cy="823031"/>
          </a:xfrm>
          <a:prstGeom prst="rect">
            <a:avLst/>
          </a:prstGeom>
        </p:spPr>
      </p:pic>
    </p:spTree>
    <p:extLst>
      <p:ext uri="{BB962C8B-B14F-4D97-AF65-F5344CB8AC3E}">
        <p14:creationId xmlns:p14="http://schemas.microsoft.com/office/powerpoint/2010/main" val="1056989178"/>
      </p:ext>
    </p:extLst>
  </p:cSld>
  <p:clrMapOvr>
    <a:masterClrMapping/>
  </p:clrMapOvr>
  <mc:AlternateContent xmlns:mc="http://schemas.openxmlformats.org/markup-compatibility/2006" xmlns:p14="http://schemas.microsoft.com/office/powerpoint/2010/main">
    <mc:Choice Requires="p14">
      <p:transition spd="slow" p14:dur="2000" advTm="295137"/>
    </mc:Choice>
    <mc:Fallback xmlns="">
      <p:transition spd="slow" advTm="29513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268760"/>
            <a:ext cx="4464496" cy="646331"/>
          </a:xfrm>
          <a:prstGeom prst="rect">
            <a:avLst/>
          </a:prstGeom>
        </p:spPr>
        <p:txBody>
          <a:bodyPr wrap="square">
            <a:spAutoFit/>
          </a:bodyPr>
          <a:lstStyle/>
          <a:p>
            <a:pPr algn="l" rtl="0"/>
            <a:r>
              <a:rPr lang="en-US" altLang="ar-SA" b="1" dirty="0">
                <a:solidFill>
                  <a:srgbClr val="C00000"/>
                </a:solidFill>
              </a:rPr>
              <a:t>3- Improving the Process of Cost Estimation</a:t>
            </a:r>
            <a:endParaRPr lang="ar-SA" b="1" dirty="0">
              <a:solidFill>
                <a:srgbClr val="C00000"/>
              </a:solidFill>
            </a:endParaRPr>
          </a:p>
          <a:p>
            <a:pPr algn="l" rtl="0"/>
            <a:endParaRPr lang="ar-SA" dirty="0"/>
          </a:p>
        </p:txBody>
      </p:sp>
      <p:sp>
        <p:nvSpPr>
          <p:cNvPr id="5" name="مستطيل 4"/>
          <p:cNvSpPr/>
          <p:nvPr/>
        </p:nvSpPr>
        <p:spPr>
          <a:xfrm>
            <a:off x="360040" y="2042786"/>
            <a:ext cx="4283968" cy="2862322"/>
          </a:xfrm>
          <a:prstGeom prst="rect">
            <a:avLst/>
          </a:prstGeom>
        </p:spPr>
        <p:txBody>
          <a:bodyPr wrap="square">
            <a:spAutoFit/>
          </a:bodyPr>
          <a:lstStyle/>
          <a:p>
            <a:pPr algn="l" rtl="0"/>
            <a:r>
              <a:rPr lang="en-US" altLang="ar-SA" dirty="0">
                <a:latin typeface="Book Antiqua" panose="02040602050305030304" pitchFamily="18" charset="0"/>
              </a:rPr>
              <a:t>There are two fundamentally different ways to manage the risks associated with the chance events that occur on every project:</a:t>
            </a:r>
          </a:p>
          <a:p>
            <a:pPr marL="285750" indent="-285750" algn="l" rtl="0">
              <a:buFont typeface="Arial" panose="020B0604020202020204" pitchFamily="34" charset="0"/>
              <a:buChar char="•"/>
            </a:pPr>
            <a:r>
              <a:rPr lang="en-US" altLang="ar-SA" dirty="0">
                <a:latin typeface="Book Antiqua" panose="02040602050305030304" pitchFamily="18" charset="0"/>
              </a:rPr>
              <a:t>The most common is to make an allowance for contingencies - usually 5 or 10 percent.</a:t>
            </a:r>
          </a:p>
          <a:p>
            <a:pPr marL="285750" indent="-285750" algn="l" rtl="0">
              <a:buFont typeface="Arial" panose="020B0604020202020204" pitchFamily="34" charset="0"/>
              <a:buChar char="•"/>
            </a:pPr>
            <a:r>
              <a:rPr lang="en-US" altLang="ar-SA" dirty="0">
                <a:latin typeface="Book Antiqua" panose="02040602050305030304" pitchFamily="18" charset="0"/>
              </a:rPr>
              <a:t>Another is when the forecaster selects “most likely, optimistic, and pessimistic” estimates.</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772816"/>
            <a:ext cx="3986733"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8F9D8D0C-E1E3-374B-A77B-79F8942FE523}"/>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1925073499"/>
      </p:ext>
    </p:extLst>
  </p:cSld>
  <p:clrMapOvr>
    <a:masterClrMapping/>
  </p:clrMapOvr>
  <mc:AlternateContent xmlns:mc="http://schemas.openxmlformats.org/markup-compatibility/2006" xmlns:p14="http://schemas.microsoft.com/office/powerpoint/2010/main">
    <mc:Choice Requires="p14">
      <p:transition spd="slow" p14:dur="2000" advTm="107229"/>
    </mc:Choice>
    <mc:Fallback xmlns="">
      <p:transition spd="slow" advTm="10722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81093"/>
            <a:ext cx="5544616" cy="400110"/>
          </a:xfrm>
          <a:prstGeom prst="rect">
            <a:avLst/>
          </a:prstGeom>
        </p:spPr>
        <p:txBody>
          <a:bodyPr wrap="square">
            <a:spAutoFit/>
          </a:bodyPr>
          <a:lstStyle/>
          <a:p>
            <a:pPr algn="ctr" rtl="0"/>
            <a:r>
              <a:rPr lang="en-US" altLang="ar-SA" sz="2000" b="1" dirty="0">
                <a:solidFill>
                  <a:srgbClr val="C00000"/>
                </a:solidFill>
                <a:latin typeface="Book Antiqua" panose="02040602050305030304" pitchFamily="18" charset="0"/>
              </a:rPr>
              <a:t>Funding Non profitable Projects</a:t>
            </a:r>
            <a:endParaRPr lang="ar-SA" sz="2000" b="1" dirty="0">
              <a:solidFill>
                <a:srgbClr val="C00000"/>
              </a:solidFill>
              <a:latin typeface="Book Antiqua" panose="02040602050305030304" pitchFamily="18" charset="0"/>
            </a:endParaRPr>
          </a:p>
        </p:txBody>
      </p:sp>
      <p:sp>
        <p:nvSpPr>
          <p:cNvPr id="7" name="مستطيل 6"/>
          <p:cNvSpPr/>
          <p:nvPr/>
        </p:nvSpPr>
        <p:spPr>
          <a:xfrm>
            <a:off x="467544" y="1865868"/>
            <a:ext cx="4104456" cy="3416320"/>
          </a:xfrm>
          <a:prstGeom prst="rect">
            <a:avLst/>
          </a:prstGeom>
        </p:spPr>
        <p:txBody>
          <a:bodyPr wrap="square">
            <a:spAutoFit/>
          </a:bodyPr>
          <a:lstStyle/>
          <a:p>
            <a:pPr algn="l" rtl="0"/>
            <a:r>
              <a:rPr lang="en-US" altLang="ar-SA" dirty="0">
                <a:latin typeface="Book Antiqua" panose="02040602050305030304" pitchFamily="18" charset="0"/>
              </a:rPr>
              <a:t>There are several reasons that firms would choose to fund a project that is not profitable :</a:t>
            </a:r>
          </a:p>
          <a:p>
            <a:pPr marL="285750" indent="-285750" algn="l" rtl="0">
              <a:buFont typeface="Arial" panose="020B0604020202020204" pitchFamily="34" charset="0"/>
              <a:buChar char="•"/>
            </a:pPr>
            <a:r>
              <a:rPr lang="en-US" altLang="ar-SA" dirty="0">
                <a:latin typeface="Book Antiqua" panose="02040602050305030304" pitchFamily="18" charset="0"/>
              </a:rPr>
              <a:t>To develop knowledge of a technology.</a:t>
            </a:r>
          </a:p>
          <a:p>
            <a:pPr marL="285750" indent="-285750" algn="l" rtl="0">
              <a:buFont typeface="Arial" panose="020B0604020202020204" pitchFamily="34" charset="0"/>
              <a:buChar char="•"/>
            </a:pPr>
            <a:r>
              <a:rPr lang="en-US" altLang="ar-SA" dirty="0">
                <a:latin typeface="Book Antiqua" panose="02040602050305030304" pitchFamily="18" charset="0"/>
              </a:rPr>
              <a:t>To get the organization’s “foot in the door”.</a:t>
            </a:r>
          </a:p>
          <a:p>
            <a:pPr marL="285750" indent="-285750" algn="l" rtl="0">
              <a:buFont typeface="Arial" panose="020B0604020202020204" pitchFamily="34" charset="0"/>
              <a:buChar char="•"/>
            </a:pPr>
            <a:r>
              <a:rPr lang="en-US" altLang="ar-SA" dirty="0">
                <a:latin typeface="Book Antiqua" panose="02040602050305030304" pitchFamily="18" charset="0"/>
              </a:rPr>
              <a:t>To be in a good position for a follow-on contract.</a:t>
            </a:r>
          </a:p>
          <a:p>
            <a:pPr marL="285750" indent="-285750" algn="l" rtl="0">
              <a:buFont typeface="Arial" panose="020B0604020202020204" pitchFamily="34" charset="0"/>
              <a:buChar char="•"/>
            </a:pPr>
            <a:r>
              <a:rPr lang="en-US" altLang="ar-SA" dirty="0">
                <a:latin typeface="Book Antiqua" panose="02040602050305030304" pitchFamily="18" charset="0"/>
              </a:rPr>
              <a:t>To improve a competitive position.</a:t>
            </a:r>
          </a:p>
          <a:p>
            <a:pPr marL="285750" indent="-285750" algn="l" rtl="0">
              <a:buFont typeface="Arial" panose="020B0604020202020204" pitchFamily="34" charset="0"/>
              <a:buChar char="•"/>
            </a:pPr>
            <a:r>
              <a:rPr lang="en-US" altLang="ar-SA" dirty="0">
                <a:latin typeface="Book Antiqua" panose="02040602050305030304" pitchFamily="18" charset="0"/>
              </a:rPr>
              <a:t>To broaden a product line or a line of business.</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132856"/>
            <a:ext cx="406248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F026488-20D9-A1A5-E0D9-7ACB1D9D0E6A}"/>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448426540"/>
      </p:ext>
    </p:extLst>
  </p:cSld>
  <p:clrMapOvr>
    <a:masterClrMapping/>
  </p:clrMapOvr>
  <mc:AlternateContent xmlns:mc="http://schemas.openxmlformats.org/markup-compatibility/2006" xmlns:p14="http://schemas.microsoft.com/office/powerpoint/2010/main">
    <mc:Choice Requires="p14">
      <p:transition spd="slow" p14:dur="2000" advTm="109742"/>
    </mc:Choice>
    <mc:Fallback xmlns="">
      <p:transition spd="slow" advTm="1097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212852" y="1379446"/>
            <a:ext cx="3802644" cy="461665"/>
          </a:xfrm>
          <a:prstGeom prst="rect">
            <a:avLst/>
          </a:prstGeom>
        </p:spPr>
        <p:txBody>
          <a:bodyPr wrap="none">
            <a:spAutoFit/>
          </a:bodyPr>
          <a:lstStyle/>
          <a:p>
            <a:pPr algn="l" rtl="0"/>
            <a:r>
              <a:rPr lang="en-US" altLang="ar-SA" sz="2400" b="1" dirty="0">
                <a:solidFill>
                  <a:srgbClr val="C00000"/>
                </a:solidFill>
                <a:latin typeface="Book Antiqua" panose="02040602050305030304" pitchFamily="18" charset="0"/>
              </a:rPr>
              <a:t>Types of Estimation Error</a:t>
            </a:r>
            <a:endParaRPr lang="ar-SA" sz="2400" b="1" dirty="0">
              <a:solidFill>
                <a:srgbClr val="C00000"/>
              </a:solidFill>
              <a:latin typeface="Book Antiqua" panose="02040602050305030304" pitchFamily="18" charset="0"/>
            </a:endParaRPr>
          </a:p>
        </p:txBody>
      </p:sp>
      <p:sp>
        <p:nvSpPr>
          <p:cNvPr id="7" name="مستطيل 6"/>
          <p:cNvSpPr/>
          <p:nvPr/>
        </p:nvSpPr>
        <p:spPr>
          <a:xfrm>
            <a:off x="395536" y="1841111"/>
            <a:ext cx="3888432" cy="3477875"/>
          </a:xfrm>
          <a:prstGeom prst="rect">
            <a:avLst/>
          </a:prstGeom>
        </p:spPr>
        <p:txBody>
          <a:bodyPr wrap="square">
            <a:spAutoFit/>
          </a:bodyPr>
          <a:lstStyle/>
          <a:p>
            <a:pPr algn="l" rtl="0"/>
            <a:r>
              <a:rPr lang="en-US" altLang="ar-SA" sz="2000" dirty="0">
                <a:latin typeface="Book Antiqua" panose="02040602050305030304" pitchFamily="18" charset="0"/>
              </a:rPr>
              <a:t>There are two generic types of estimation error:</a:t>
            </a:r>
          </a:p>
          <a:p>
            <a:pPr marL="342900" indent="-342900" algn="l" rtl="0">
              <a:buFont typeface="Arial" panose="020B0604020202020204" pitchFamily="34" charset="0"/>
              <a:buChar char="•"/>
            </a:pPr>
            <a:r>
              <a:rPr lang="en-US" altLang="ar-SA" sz="2000" dirty="0">
                <a:latin typeface="Book Antiqua" panose="02040602050305030304" pitchFamily="18" charset="0"/>
              </a:rPr>
              <a:t>Random error - where overestimates and underestimates are likely to be equal.</a:t>
            </a:r>
          </a:p>
          <a:p>
            <a:pPr marL="342900" indent="-342900" algn="l" rtl="0">
              <a:buFont typeface="Arial" panose="020B0604020202020204" pitchFamily="34" charset="0"/>
              <a:buChar char="•"/>
            </a:pPr>
            <a:r>
              <a:rPr lang="en-US" altLang="ar-SA" sz="2000" dirty="0">
                <a:latin typeface="Book Antiqua" panose="02040602050305030304" pitchFamily="18" charset="0"/>
              </a:rPr>
              <a:t>Bias - a systematic error where the chance of overestimating and underestimating are not likely to be equal.</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298700"/>
            <a:ext cx="4171777" cy="226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CE88B12-F092-4567-EA01-CDDE595AEB95}"/>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177987215"/>
      </p:ext>
    </p:extLst>
  </p:cSld>
  <p:clrMapOvr>
    <a:masterClrMapping/>
  </p:clrMapOvr>
  <mc:AlternateContent xmlns:mc="http://schemas.openxmlformats.org/markup-compatibility/2006" xmlns:p14="http://schemas.microsoft.com/office/powerpoint/2010/main">
    <mc:Choice Requires="p14">
      <p:transition spd="slow" p14:dur="2000" advTm="109796"/>
    </mc:Choice>
    <mc:Fallback xmlns="">
      <p:transition spd="slow" advTm="1097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9" y="2420888"/>
            <a:ext cx="5544616"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311748" y="1238756"/>
            <a:ext cx="5442516" cy="400110"/>
          </a:xfrm>
          <a:prstGeom prst="rect">
            <a:avLst/>
          </a:prstGeom>
        </p:spPr>
        <p:txBody>
          <a:bodyPr wrap="none">
            <a:spAutoFit/>
          </a:bodyPr>
          <a:lstStyle/>
          <a:p>
            <a:r>
              <a:rPr lang="en-US" sz="2000" b="1" dirty="0">
                <a:solidFill>
                  <a:srgbClr val="C00000"/>
                </a:solidFill>
                <a:latin typeface="Book Antiqua" panose="02040602050305030304" pitchFamily="18" charset="0"/>
              </a:rPr>
              <a:t>4. Budget Uncertainty and 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611560" y="1713548"/>
            <a:ext cx="3384376" cy="923330"/>
          </a:xfrm>
          <a:prstGeom prst="rect">
            <a:avLst/>
          </a:prstGeom>
        </p:spPr>
        <p:txBody>
          <a:bodyPr wrap="square">
            <a:spAutoFit/>
          </a:bodyPr>
          <a:lstStyle/>
          <a:p>
            <a:pPr lvl="0" algn="l" rtl="0"/>
            <a:r>
              <a:rPr lang="en-US" b="1" dirty="0">
                <a:solidFill>
                  <a:srgbClr val="C00000"/>
                </a:solidFill>
              </a:rPr>
              <a:t>Budget Uncertainty </a:t>
            </a:r>
          </a:p>
          <a:p>
            <a:pPr algn="l" rtl="0"/>
            <a:r>
              <a:rPr lang="en-US" b="1" dirty="0">
                <a:solidFill>
                  <a:srgbClr val="C00000"/>
                </a:solidFill>
              </a:rPr>
              <a:t>Risk Management</a:t>
            </a:r>
            <a:endParaRPr lang="ar-SA" b="1" dirty="0">
              <a:solidFill>
                <a:srgbClr val="C00000"/>
              </a:solidFill>
            </a:endParaRPr>
          </a:p>
          <a:p>
            <a:pPr lvl="0" algn="l" rtl="0"/>
            <a:endParaRPr lang="ar-SA" b="1" dirty="0">
              <a:solidFill>
                <a:schemeClr val="tx1"/>
              </a:solidFill>
            </a:endParaRPr>
          </a:p>
        </p:txBody>
      </p:sp>
      <p:pic>
        <p:nvPicPr>
          <p:cNvPr id="6" name="Picture 5">
            <a:extLst>
              <a:ext uri="{FF2B5EF4-FFF2-40B4-BE49-F238E27FC236}">
                <a16:creationId xmlns:a16="http://schemas.microsoft.com/office/drawing/2014/main" id="{B1C422DA-B7F7-5E8C-E43B-A2D0BD993F2C}"/>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74173577"/>
      </p:ext>
    </p:extLst>
  </p:cSld>
  <p:clrMapOvr>
    <a:masterClrMapping/>
  </p:clrMapOvr>
  <mc:AlternateContent xmlns:mc="http://schemas.openxmlformats.org/markup-compatibility/2006" xmlns:p14="http://schemas.microsoft.com/office/powerpoint/2010/main">
    <mc:Choice Requires="p14">
      <p:transition spd="slow" p14:dur="2000" advTm="70840"/>
    </mc:Choice>
    <mc:Fallback xmlns="">
      <p:transition spd="slow" advTm="7084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893719" y="1279171"/>
            <a:ext cx="2665986" cy="461665"/>
          </a:xfrm>
          <a:prstGeom prst="rect">
            <a:avLst/>
          </a:prstGeom>
        </p:spPr>
        <p:txBody>
          <a:bodyPr wrap="none">
            <a:spAutoFit/>
          </a:bodyPr>
          <a:lstStyle/>
          <a:p>
            <a:r>
              <a:rPr lang="en-US" sz="2400" b="1" dirty="0">
                <a:solidFill>
                  <a:srgbClr val="C00000"/>
                </a:solidFill>
              </a:rPr>
              <a:t>Budget Uncertainty</a:t>
            </a:r>
            <a:endParaRPr lang="ar-SA" sz="2400" b="1" dirty="0">
              <a:solidFill>
                <a:srgbClr val="C00000"/>
              </a:solidFill>
            </a:endParaRPr>
          </a:p>
        </p:txBody>
      </p:sp>
      <p:sp>
        <p:nvSpPr>
          <p:cNvPr id="7" name="مستطيل 6"/>
          <p:cNvSpPr/>
          <p:nvPr/>
        </p:nvSpPr>
        <p:spPr>
          <a:xfrm>
            <a:off x="611560" y="1844824"/>
            <a:ext cx="3888432" cy="3693319"/>
          </a:xfrm>
          <a:prstGeom prst="rect">
            <a:avLst/>
          </a:prstGeom>
        </p:spPr>
        <p:txBody>
          <a:bodyPr wrap="square">
            <a:spAutoFit/>
          </a:bodyPr>
          <a:lstStyle/>
          <a:p>
            <a:pPr algn="l" rtl="0"/>
            <a:r>
              <a:rPr lang="en-US" dirty="0">
                <a:latin typeface="Book Antiqua" panose="02040602050305030304" pitchFamily="18" charset="0"/>
              </a:rPr>
              <a:t>In spite of the care and effort expended to create an accurate and fair budget, it is still only an estimate made under conditions of uncertainty. Because projects are unique, risk pervades all elements of the project, and particularly the project ’ s goals of performance, schedule, and budget. We will discuss these issues of uncertainty and risk here, and offer some suggestions for dealing with them.</a:t>
            </a:r>
            <a:endParaRPr lang="ar-SA" dirty="0">
              <a:latin typeface="Book Antiqua" panose="02040602050305030304" pitchFamily="18" charset="0"/>
            </a:endParaRPr>
          </a:p>
          <a:p>
            <a:pPr algn="l" rtl="0"/>
            <a:endParaRPr lang="ar-SA" dirty="0">
              <a:latin typeface="Book Antiqua" panose="02040602050305030304" pitchFamily="18" charset="0"/>
            </a:endParaRP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071303"/>
            <a:ext cx="4346699"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41423D67-EEB5-CBFD-3DE8-602891BC8529}"/>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3303025171"/>
      </p:ext>
    </p:extLst>
  </p:cSld>
  <p:clrMapOvr>
    <a:masterClrMapping/>
  </p:clrMapOvr>
  <mc:AlternateContent xmlns:mc="http://schemas.openxmlformats.org/markup-compatibility/2006" xmlns:p14="http://schemas.microsoft.com/office/powerpoint/2010/main">
    <mc:Choice Requires="p14">
      <p:transition spd="slow" p14:dur="2000" advTm="175359"/>
    </mc:Choice>
    <mc:Fallback xmlns="">
      <p:transition spd="slow" advTm="17535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070486" y="1106428"/>
            <a:ext cx="2566921" cy="461665"/>
          </a:xfrm>
          <a:prstGeom prst="rect">
            <a:avLst/>
          </a:prstGeom>
        </p:spPr>
        <p:txBody>
          <a:bodyPr wrap="none">
            <a:spAutoFit/>
          </a:bodyPr>
          <a:lstStyle/>
          <a:p>
            <a:r>
              <a:rPr lang="en-US" sz="2400" b="1" dirty="0">
                <a:solidFill>
                  <a:srgbClr val="C00000"/>
                </a:solidFill>
              </a:rPr>
              <a:t>Risk Management.</a:t>
            </a:r>
            <a:endParaRPr lang="ar-SA" sz="2400" b="1" dirty="0">
              <a:solidFill>
                <a:srgbClr val="C00000"/>
              </a:solidFill>
            </a:endParaRPr>
          </a:p>
        </p:txBody>
      </p:sp>
      <p:sp>
        <p:nvSpPr>
          <p:cNvPr id="7" name="مستطيل 6"/>
          <p:cNvSpPr/>
          <p:nvPr/>
        </p:nvSpPr>
        <p:spPr>
          <a:xfrm>
            <a:off x="611560" y="1475760"/>
            <a:ext cx="3888432" cy="3785652"/>
          </a:xfrm>
          <a:prstGeom prst="rect">
            <a:avLst/>
          </a:prstGeom>
        </p:spPr>
        <p:txBody>
          <a:bodyPr wrap="square">
            <a:spAutoFit/>
          </a:bodyPr>
          <a:lstStyle/>
          <a:p>
            <a:pPr algn="l" rtl="0"/>
            <a:r>
              <a:rPr lang="en-US" sz="2000" dirty="0">
                <a:latin typeface="Book Antiqua" panose="02040602050305030304" pitchFamily="18" charset="0"/>
              </a:rPr>
              <a:t>The field of risk management has grown considerably over the last decade. In general, risk management includes three areas: </a:t>
            </a:r>
          </a:p>
          <a:p>
            <a:pPr algn="l" rtl="0"/>
            <a:r>
              <a:rPr lang="en-US" sz="2000" dirty="0">
                <a:solidFill>
                  <a:srgbClr val="FF0000"/>
                </a:solidFill>
                <a:latin typeface="Book Antiqua" panose="02040602050305030304" pitchFamily="18" charset="0"/>
              </a:rPr>
              <a:t>(1) risk identification </a:t>
            </a:r>
          </a:p>
          <a:p>
            <a:pPr algn="l" rtl="0"/>
            <a:r>
              <a:rPr lang="en-US" sz="2000" dirty="0">
                <a:solidFill>
                  <a:srgbClr val="FF0000"/>
                </a:solidFill>
                <a:latin typeface="Book Antiqua" panose="02040602050305030304" pitchFamily="18" charset="0"/>
              </a:rPr>
              <a:t>(2) risk analysis</a:t>
            </a:r>
          </a:p>
          <a:p>
            <a:pPr algn="l" rtl="0"/>
            <a:r>
              <a:rPr lang="en-US" sz="2000" dirty="0">
                <a:solidFill>
                  <a:srgbClr val="FF0000"/>
                </a:solidFill>
                <a:latin typeface="Book Antiqua" panose="02040602050305030304" pitchFamily="18" charset="0"/>
              </a:rPr>
              <a:t> (3) response to risk.</a:t>
            </a:r>
          </a:p>
          <a:p>
            <a:pPr algn="l" rtl="0"/>
            <a:r>
              <a:rPr lang="en-US" sz="2000" dirty="0">
                <a:latin typeface="Book Antiqua" panose="02040602050305030304" pitchFamily="18" charset="0"/>
              </a:rPr>
              <a:t> The process of accomplishing these three tasks is broken down into six sub processes:</a:t>
            </a:r>
            <a:endParaRPr lang="ar-SA" sz="2000" dirty="0">
              <a:latin typeface="Book Antiqua" panose="02040602050305030304" pitchFamily="18" charset="0"/>
            </a:endParaRPr>
          </a:p>
          <a:p>
            <a:pPr algn="l" rtl="0"/>
            <a:endParaRPr lang="ar-SA" sz="2000" dirty="0">
              <a:latin typeface="Book Antiqua" panose="02040602050305030304" pitchFamily="18" charset="0"/>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3946" y="1632215"/>
            <a:ext cx="4313237" cy="432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5D7A12BE-0974-64F3-B215-3C441045BB8A}"/>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617933596"/>
      </p:ext>
    </p:extLst>
  </p:cSld>
  <p:clrMapOvr>
    <a:masterClrMapping/>
  </p:clrMapOvr>
  <mc:AlternateContent xmlns:mc="http://schemas.openxmlformats.org/markup-compatibility/2006" xmlns:p14="http://schemas.microsoft.com/office/powerpoint/2010/main">
    <mc:Choice Requires="p14">
      <p:transition spd="slow" p14:dur="2000" advTm="172843"/>
    </mc:Choice>
    <mc:Fallback xmlns="">
      <p:transition spd="slow" advTm="1728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1228846"/>
            <a:ext cx="6552728" cy="40011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482605" y="1604259"/>
            <a:ext cx="3729354" cy="3477875"/>
          </a:xfrm>
          <a:prstGeom prst="rect">
            <a:avLst/>
          </a:prstGeom>
        </p:spPr>
        <p:txBody>
          <a:bodyPr wrap="square">
            <a:spAutoFit/>
          </a:bodyPr>
          <a:lstStyle/>
          <a:p>
            <a:pPr algn="l" rtl="0"/>
            <a:r>
              <a:rPr lang="en-US" sz="2000" b="1" dirty="0">
                <a:latin typeface="Book Antiqua" panose="02040602050305030304" pitchFamily="18" charset="0"/>
              </a:rPr>
              <a:t>1</a:t>
            </a:r>
            <a:r>
              <a:rPr lang="en-US" sz="2000" b="1" dirty="0">
                <a:solidFill>
                  <a:srgbClr val="C00000"/>
                </a:solidFill>
                <a:latin typeface="Book Antiqua" panose="02040602050305030304" pitchFamily="18" charset="0"/>
              </a:rPr>
              <a:t>. Risk Management Planning </a:t>
            </a:r>
            <a:r>
              <a:rPr lang="en-US" sz="2000" dirty="0">
                <a:latin typeface="Book Antiqua" panose="02040602050305030304" pitchFamily="18" charset="0"/>
              </a:rPr>
              <a:t>developing a plan for risk management activities.</a:t>
            </a:r>
          </a:p>
          <a:p>
            <a:pPr algn="l" rtl="0"/>
            <a:r>
              <a:rPr lang="en-US" sz="2000" b="1" dirty="0">
                <a:latin typeface="Book Antiqua" panose="02040602050305030304" pitchFamily="18" charset="0"/>
              </a:rPr>
              <a:t>2</a:t>
            </a:r>
            <a:r>
              <a:rPr lang="en-US" sz="2000" b="1" dirty="0">
                <a:solidFill>
                  <a:srgbClr val="C00000"/>
                </a:solidFill>
                <a:latin typeface="Book Antiqua" panose="02040602050305030304" pitchFamily="18" charset="0"/>
              </a:rPr>
              <a:t>. Risk Identification </a:t>
            </a:r>
            <a:r>
              <a:rPr lang="en-US" sz="2000" dirty="0">
                <a:latin typeface="Book Antiqua" panose="02040602050305030304" pitchFamily="18" charset="0"/>
              </a:rPr>
              <a:t>finding those risks that might affect the project.</a:t>
            </a:r>
          </a:p>
          <a:p>
            <a:pPr algn="l" rtl="0"/>
            <a:r>
              <a:rPr lang="en-US" sz="2000" b="1" dirty="0">
                <a:latin typeface="Book Antiqua" panose="02040602050305030304" pitchFamily="18" charset="0"/>
              </a:rPr>
              <a:t>3. </a:t>
            </a:r>
            <a:r>
              <a:rPr lang="en-US" sz="2000" b="1" dirty="0">
                <a:solidFill>
                  <a:srgbClr val="C00000"/>
                </a:solidFill>
                <a:latin typeface="Book Antiqua" panose="02040602050305030304" pitchFamily="18" charset="0"/>
              </a:rPr>
              <a:t>Qualitative Risk Analysis </a:t>
            </a:r>
            <a:r>
              <a:rPr lang="en-US" sz="2000" dirty="0">
                <a:latin typeface="Book Antiqua" panose="02040602050305030304" pitchFamily="18" charset="0"/>
              </a:rPr>
              <a:t>evaluating the seriousness of the risk and the likelihood</a:t>
            </a:r>
          </a:p>
          <a:p>
            <a:pPr algn="l" rtl="0"/>
            <a:r>
              <a:rPr lang="en-US" sz="2000" dirty="0">
                <a:latin typeface="Book Antiqua" panose="02040602050305030304" pitchFamily="18" charset="0"/>
              </a:rPr>
              <a:t>it will affect the project.</a:t>
            </a:r>
          </a:p>
          <a:p>
            <a:pPr marL="285750" indent="-285750" algn="l" rtl="0">
              <a:buFont typeface="Arial" panose="020B0604020202020204" pitchFamily="34" charset="0"/>
              <a:buChar char="•"/>
            </a:pPr>
            <a:endParaRPr lang="en-US" sz="2000" b="1" i="1" u="sng" dirty="0">
              <a:solidFill>
                <a:srgbClr val="FF0000"/>
              </a:solidFill>
              <a:latin typeface="Book Antiqua" panose="02040602050305030304" pitchFamily="18" charset="0"/>
            </a:endParaRP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59" y="2162174"/>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E68081A-51D4-1B10-5FB3-53A99DDBC06F}"/>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4049590557"/>
      </p:ext>
    </p:extLst>
  </p:cSld>
  <p:clrMapOvr>
    <a:masterClrMapping/>
  </p:clrMapOvr>
  <mc:AlternateContent xmlns:mc="http://schemas.openxmlformats.org/markup-compatibility/2006" xmlns:p14="http://schemas.microsoft.com/office/powerpoint/2010/main">
    <mc:Choice Requires="p14">
      <p:transition spd="slow" p14:dur="2000" advTm="136316"/>
    </mc:Choice>
    <mc:Fallback xmlns="">
      <p:transition spd="slow" advTm="13631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700808"/>
            <a:ext cx="3672407" cy="3416320"/>
          </a:xfrm>
          <a:prstGeom prst="rect">
            <a:avLst/>
          </a:prstGeom>
        </p:spPr>
        <p:txBody>
          <a:bodyPr wrap="square">
            <a:spAutoFit/>
          </a:bodyPr>
          <a:lstStyle/>
          <a:p>
            <a:pPr algn="l" rtl="0"/>
            <a:r>
              <a:rPr lang="en-US" b="1" dirty="0"/>
              <a:t>4. </a:t>
            </a:r>
            <a:r>
              <a:rPr lang="en-US" b="1" i="1" dirty="0"/>
              <a:t>Quantitative Risk Analysis </a:t>
            </a:r>
            <a:r>
              <a:rPr lang="en-US" dirty="0"/>
              <a:t>Developing measures for the probability of the risk</a:t>
            </a:r>
          </a:p>
          <a:p>
            <a:pPr algn="l" rtl="0"/>
            <a:r>
              <a:rPr lang="en-US" dirty="0"/>
              <a:t>and its impact on the project.</a:t>
            </a:r>
          </a:p>
          <a:p>
            <a:pPr algn="l" rtl="0"/>
            <a:r>
              <a:rPr lang="en-US" b="1" dirty="0"/>
              <a:t>5. </a:t>
            </a:r>
            <a:r>
              <a:rPr lang="en-US" b="1" i="1" dirty="0"/>
              <a:t>Risk Response Planning </a:t>
            </a:r>
            <a:r>
              <a:rPr lang="en-US" dirty="0"/>
              <a:t>finding ways of reducing negative impacts on the project as well as enhancing positive impacts.</a:t>
            </a:r>
          </a:p>
          <a:p>
            <a:pPr algn="l" rtl="0"/>
            <a:r>
              <a:rPr lang="en-US" b="1" dirty="0"/>
              <a:t>6. </a:t>
            </a:r>
            <a:r>
              <a:rPr lang="en-US" b="1" i="1" dirty="0"/>
              <a:t>Risk Monitoring and Control </a:t>
            </a:r>
            <a:r>
              <a:rPr lang="en-US" dirty="0"/>
              <a:t>Maintaining records of and evaluating the sub processes,</a:t>
            </a: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59" y="2162174"/>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539552" y="1124744"/>
            <a:ext cx="2114681" cy="369332"/>
          </a:xfrm>
          <a:prstGeom prst="rect">
            <a:avLst/>
          </a:prstGeom>
        </p:spPr>
        <p:txBody>
          <a:bodyPr wrap="none">
            <a:spAutoFit/>
          </a:bodyPr>
          <a:lstStyle/>
          <a:p>
            <a:pPr algn="l" rtl="0"/>
            <a:r>
              <a:rPr lang="en-US" b="1" dirty="0">
                <a:solidFill>
                  <a:srgbClr val="C00000"/>
                </a:solidFill>
                <a:latin typeface="Book Antiqua" panose="02040602050305030304" pitchFamily="18" charset="0"/>
              </a:rPr>
              <a:t>Risk Management</a:t>
            </a:r>
            <a:endParaRPr lang="ar-SA" b="1" dirty="0">
              <a:solidFill>
                <a:srgbClr val="C00000"/>
              </a:solidFill>
              <a:latin typeface="Book Antiqua" panose="02040602050305030304" pitchFamily="18" charset="0"/>
            </a:endParaRPr>
          </a:p>
        </p:txBody>
      </p:sp>
      <p:pic>
        <p:nvPicPr>
          <p:cNvPr id="6" name="Picture 5">
            <a:extLst>
              <a:ext uri="{FF2B5EF4-FFF2-40B4-BE49-F238E27FC236}">
                <a16:creationId xmlns:a16="http://schemas.microsoft.com/office/drawing/2014/main" id="{5EFE9CA4-E20E-8632-EDDD-12E07D8BFF01}"/>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1302806837"/>
      </p:ext>
    </p:extLst>
  </p:cSld>
  <p:clrMapOvr>
    <a:masterClrMapping/>
  </p:clrMapOvr>
  <mc:AlternateContent xmlns:mc="http://schemas.openxmlformats.org/markup-compatibility/2006" xmlns:p14="http://schemas.microsoft.com/office/powerpoint/2010/main">
    <mc:Choice Requires="p14">
      <p:transition spd="slow" p14:dur="2000" advTm="185815"/>
    </mc:Choice>
    <mc:Fallback xmlns="">
      <p:transition spd="slow" advTm="18581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11560" y="1340768"/>
            <a:ext cx="3888432" cy="3785652"/>
          </a:xfrm>
          <a:prstGeom prst="rect">
            <a:avLst/>
          </a:prstGeom>
        </p:spPr>
        <p:txBody>
          <a:bodyPr wrap="square">
            <a:spAutoFit/>
          </a:bodyPr>
          <a:lstStyle/>
          <a:p>
            <a:pPr algn="l" rtl="0"/>
            <a:r>
              <a:rPr lang="en-US" sz="2000" dirty="0">
                <a:latin typeface="Book Antiqua" panose="02040602050305030304" pitchFamily="18" charset="0"/>
              </a:rPr>
              <a:t>In spite of the effort taken to make realistic budget estimates, it can still be useful to prepare for changes in the budget as the project unfolds. Such changes derive from multiple sources, including technology, economics, improved project understanding, and mandates. It is best to try to include these contingencies in the contract in case they come to pass.</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4894" y="1512644"/>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266B36FB-695B-66EB-027D-2DFDA1BEB664}"/>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597681385"/>
      </p:ext>
    </p:extLst>
  </p:cSld>
  <p:clrMapOvr>
    <a:masterClrMapping/>
  </p:clrMapOvr>
  <mc:AlternateContent xmlns:mc="http://schemas.openxmlformats.org/markup-compatibility/2006" xmlns:p14="http://schemas.microsoft.com/office/powerpoint/2010/main">
    <mc:Choice Requires="p14">
      <p:transition spd="slow" p14:dur="2000" advTm="174713"/>
    </mc:Choice>
    <mc:Fallback xmlns="">
      <p:transition spd="slow" advTm="17471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84784"/>
            <a:ext cx="3744416" cy="3477875"/>
          </a:xfrm>
          <a:prstGeom prst="rect">
            <a:avLst/>
          </a:prstGeom>
        </p:spPr>
        <p:txBody>
          <a:bodyPr wrap="square">
            <a:spAutoFit/>
          </a:bodyPr>
          <a:lstStyle/>
          <a:p>
            <a:pPr algn="l" rtl="0"/>
            <a:r>
              <a:rPr lang="en-US" sz="2000" dirty="0">
                <a:latin typeface="Book Antiqua" panose="02040602050305030304" pitchFamily="18" charset="0"/>
              </a:rPr>
              <a:t>Risk management consists of risk planning identification, qualitative and quantitative analysis, response, and monitoring. We deal with risk through such means as decision tables, simulation, and response, which entail identifying which risks will be prepared for and which will be ignored and simply accepted.</a:t>
            </a:r>
            <a:endParaRPr lang="ar-SA" sz="2000" dirty="0">
              <a:latin typeface="Book Antiqua" panose="02040602050305030304" pitchFamily="18"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4894" y="1512644"/>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30AC4A55-15FE-F8CB-33EC-94EEC205E6C1}"/>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2253524345"/>
      </p:ext>
    </p:extLst>
  </p:cSld>
  <p:clrMapOvr>
    <a:masterClrMapping/>
  </p:clrMapOvr>
  <mc:AlternateContent xmlns:mc="http://schemas.openxmlformats.org/markup-compatibility/2006" xmlns:p14="http://schemas.microsoft.com/office/powerpoint/2010/main">
    <mc:Choice Requires="p14">
      <p:transition spd="slow" p14:dur="2000" advTm="139219"/>
    </mc:Choice>
    <mc:Fallback xmlns="">
      <p:transition spd="slow" advTm="13921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24744"/>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65E8F52-CA71-4A73-B41D-3575FE18A712}"/>
              </a:ext>
            </a:extLst>
          </p:cNvPr>
          <p:cNvPicPr>
            <a:picLocks noChangeAspect="1"/>
          </p:cNvPicPr>
          <p:nvPr/>
        </p:nvPicPr>
        <p:blipFill>
          <a:blip r:embed="rId3"/>
          <a:stretch>
            <a:fillRect/>
          </a:stretch>
        </p:blipFill>
        <p:spPr>
          <a:xfrm>
            <a:off x="467545" y="136333"/>
            <a:ext cx="936104" cy="823031"/>
          </a:xfrm>
          <a:prstGeom prst="rect">
            <a:avLst/>
          </a:prstGeom>
        </p:spPr>
      </p:pic>
    </p:spTree>
    <p:extLst>
      <p:ext uri="{BB962C8B-B14F-4D97-AF65-F5344CB8AC3E}">
        <p14:creationId xmlns:p14="http://schemas.microsoft.com/office/powerpoint/2010/main" val="3963768580"/>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137577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TotalTime>
  <Words>1688</Words>
  <Application>Microsoft Office PowerPoint</Application>
  <PresentationFormat>On-screen Show (4:3)</PresentationFormat>
  <Paragraphs>127</Paragraphs>
  <Slides>32</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Arial</vt:lpstr>
      <vt:lpstr>Book Antiqua</vt:lpstr>
      <vt:lpstr>Calibri</vt:lpstr>
      <vt:lpstr>Calibri Light</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5</cp:revision>
  <dcterms:created xsi:type="dcterms:W3CDTF">2023-07-25T09:46:31Z</dcterms:created>
  <dcterms:modified xsi:type="dcterms:W3CDTF">2023-11-05T17:47:03Z</dcterms:modified>
</cp:coreProperties>
</file>