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60"/>
  </p:notesMasterIdLst>
  <p:sldIdLst>
    <p:sldId id="482" r:id="rId2"/>
    <p:sldId id="483" r:id="rId3"/>
    <p:sldId id="980" r:id="rId4"/>
    <p:sldId id="981" r:id="rId5"/>
    <p:sldId id="982" r:id="rId6"/>
    <p:sldId id="822" r:id="rId7"/>
    <p:sldId id="927" r:id="rId8"/>
    <p:sldId id="928" r:id="rId9"/>
    <p:sldId id="929" r:id="rId10"/>
    <p:sldId id="916" r:id="rId11"/>
    <p:sldId id="944" r:id="rId12"/>
    <p:sldId id="931" r:id="rId13"/>
    <p:sldId id="930" r:id="rId14"/>
    <p:sldId id="945" r:id="rId15"/>
    <p:sldId id="873" r:id="rId16"/>
    <p:sldId id="932" r:id="rId17"/>
    <p:sldId id="933" r:id="rId18"/>
    <p:sldId id="938" r:id="rId19"/>
    <p:sldId id="874" r:id="rId20"/>
    <p:sldId id="939" r:id="rId21"/>
    <p:sldId id="940" r:id="rId22"/>
    <p:sldId id="936" r:id="rId23"/>
    <p:sldId id="954" r:id="rId24"/>
    <p:sldId id="955" r:id="rId25"/>
    <p:sldId id="956" r:id="rId26"/>
    <p:sldId id="957" r:id="rId27"/>
    <p:sldId id="937" r:id="rId28"/>
    <p:sldId id="941" r:id="rId29"/>
    <p:sldId id="942" r:id="rId30"/>
    <p:sldId id="959" r:id="rId31"/>
    <p:sldId id="960" r:id="rId32"/>
    <p:sldId id="961" r:id="rId33"/>
    <p:sldId id="962" r:id="rId34"/>
    <p:sldId id="943" r:id="rId35"/>
    <p:sldId id="952" r:id="rId36"/>
    <p:sldId id="963" r:id="rId37"/>
    <p:sldId id="964" r:id="rId38"/>
    <p:sldId id="965" r:id="rId39"/>
    <p:sldId id="966" r:id="rId40"/>
    <p:sldId id="953" r:id="rId41"/>
    <p:sldId id="967" r:id="rId42"/>
    <p:sldId id="974" r:id="rId43"/>
    <p:sldId id="950" r:id="rId44"/>
    <p:sldId id="969" r:id="rId45"/>
    <p:sldId id="970" r:id="rId46"/>
    <p:sldId id="875" r:id="rId47"/>
    <p:sldId id="968" r:id="rId48"/>
    <p:sldId id="971" r:id="rId49"/>
    <p:sldId id="972" r:id="rId50"/>
    <p:sldId id="973" r:id="rId51"/>
    <p:sldId id="976" r:id="rId52"/>
    <p:sldId id="876" r:id="rId53"/>
    <p:sldId id="977" r:id="rId54"/>
    <p:sldId id="983" r:id="rId55"/>
    <p:sldId id="978" r:id="rId56"/>
    <p:sldId id="979" r:id="rId57"/>
    <p:sldId id="481"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483"/>
            <p14:sldId id="980"/>
            <p14:sldId id="981"/>
            <p14:sldId id="982"/>
            <p14:sldId id="822"/>
            <p14:sldId id="927"/>
            <p14:sldId id="928"/>
            <p14:sldId id="929"/>
            <p14:sldId id="916"/>
            <p14:sldId id="944"/>
            <p14:sldId id="931"/>
            <p14:sldId id="930"/>
            <p14:sldId id="945"/>
            <p14:sldId id="873"/>
            <p14:sldId id="932"/>
            <p14:sldId id="933"/>
            <p14:sldId id="938"/>
            <p14:sldId id="874"/>
            <p14:sldId id="939"/>
            <p14:sldId id="940"/>
            <p14:sldId id="936"/>
            <p14:sldId id="954"/>
            <p14:sldId id="955"/>
            <p14:sldId id="956"/>
            <p14:sldId id="957"/>
            <p14:sldId id="937"/>
            <p14:sldId id="941"/>
            <p14:sldId id="942"/>
            <p14:sldId id="959"/>
            <p14:sldId id="960"/>
            <p14:sldId id="961"/>
            <p14:sldId id="962"/>
            <p14:sldId id="943"/>
            <p14:sldId id="952"/>
            <p14:sldId id="963"/>
            <p14:sldId id="964"/>
            <p14:sldId id="965"/>
            <p14:sldId id="966"/>
            <p14:sldId id="953"/>
            <p14:sldId id="967"/>
            <p14:sldId id="974"/>
            <p14:sldId id="950"/>
            <p14:sldId id="969"/>
            <p14:sldId id="970"/>
            <p14:sldId id="875"/>
            <p14:sldId id="968"/>
            <p14:sldId id="971"/>
            <p14:sldId id="972"/>
            <p14:sldId id="973"/>
            <p14:sldId id="976"/>
            <p14:sldId id="876"/>
            <p14:sldId id="977"/>
            <p14:sldId id="983"/>
            <p14:sldId id="978"/>
            <p14:sldId id="979"/>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6" d="100"/>
          <a:sy n="66" d="100"/>
        </p:scale>
        <p:origin x="87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98477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32002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758317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130410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669604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200283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632134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822013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0098574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6752073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810426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623798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290118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3433799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58</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2/13/2024</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18.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23.png"/><Relationship Id="rId4" Type="http://schemas.openxmlformats.org/officeDocument/2006/relationships/image" Target="../media/image9.png"/></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24.pn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image" Target="../media/image9.png"/></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58.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28.png"/><Relationship Id="rId7"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6.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15422"/>
            <a:ext cx="12311979" cy="6858000"/>
          </a:xfrm>
          <a:prstGeom prst="rect">
            <a:avLst/>
          </a:prstGeom>
        </p:spPr>
      </p:pic>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941973" y="3699007"/>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smtClean="0">
                <a:solidFill>
                  <a:schemeClr val="bg1"/>
                </a:solidFill>
                <a:latin typeface="Times New Roman" panose="02020603050405020304" pitchFamily="18" charset="0"/>
                <a:cs typeface="Times New Roman" panose="02020603050405020304" pitchFamily="18" charset="0"/>
              </a:rPr>
              <a:t>Amira</a:t>
            </a:r>
            <a:r>
              <a:rPr lang="en-US" sz="2400" dirty="0" smtClean="0">
                <a:solidFill>
                  <a:schemeClr val="bg1"/>
                </a:solidFill>
                <a:latin typeface="Times New Roman" panose="02020603050405020304" pitchFamily="18" charset="0"/>
                <a:cs typeface="Times New Roman" panose="02020603050405020304" pitchFamily="18" charset="0"/>
              </a:rPr>
              <a:t> </a:t>
            </a:r>
            <a:r>
              <a:rPr lang="en-US" sz="2400" dirty="0" err="1" smtClean="0">
                <a:solidFill>
                  <a:schemeClr val="bg1"/>
                </a:solidFill>
                <a:latin typeface="Times New Roman" panose="02020603050405020304" pitchFamily="18" charset="0"/>
                <a:cs typeface="Times New Roman" panose="02020603050405020304" pitchFamily="18" charset="0"/>
              </a:rPr>
              <a:t>Elfekky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77530" y="2685928"/>
            <a:ext cx="5650906"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Strategic Management</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2</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xmlns="" id="{FA59789B-D841-DB76-25B9-1348B202C2B5}"/>
              </a:ext>
            </a:extLst>
          </p:cNvPr>
          <p:cNvSpPr txBox="1"/>
          <p:nvPr/>
        </p:nvSpPr>
        <p:spPr>
          <a:xfrm>
            <a:off x="3903215" y="5944187"/>
            <a:ext cx="1590500" cy="523220"/>
          </a:xfrm>
          <a:prstGeom prst="rect">
            <a:avLst/>
          </a:prstGeom>
          <a:noFill/>
        </p:spPr>
        <p:txBody>
          <a:bodyPr wrap="none" rtlCol="0">
            <a:spAutoFit/>
          </a:bodyPr>
          <a:lstStyle/>
          <a:p>
            <a:r>
              <a:rPr lang="en-US" sz="2800" b="1" u="sng" dirty="0">
                <a:solidFill>
                  <a:schemeClr val="bg1"/>
                </a:solidFill>
              </a:rPr>
              <a:t>MGM414</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xmlns="" id="{25760A6C-566F-B7E3-1EEE-CB29F0CF0113}"/>
              </a:ext>
            </a:extLst>
          </p:cNvPr>
          <p:cNvSpPr txBox="1"/>
          <p:nvPr/>
        </p:nvSpPr>
        <p:spPr>
          <a:xfrm>
            <a:off x="900950" y="4160672"/>
            <a:ext cx="4195379" cy="1569660"/>
          </a:xfrm>
          <a:prstGeom prst="rect">
            <a:avLst/>
          </a:prstGeom>
          <a:noFill/>
        </p:spPr>
        <p:txBody>
          <a:bodyPr wrap="none" rtlCol="0">
            <a:spAutoFit/>
          </a:bodyPr>
          <a:lstStyle/>
          <a:p>
            <a:pPr algn="ctr"/>
            <a:r>
              <a:rPr lang="en-US" sz="3200" b="1" dirty="0" smtClean="0">
                <a:solidFill>
                  <a:srgbClr val="00B0F0"/>
                </a:solidFill>
                <a:latin typeface="Times New Roman" panose="02020603050405020304" pitchFamily="18" charset="0"/>
                <a:cs typeface="Times New Roman" panose="02020603050405020304" pitchFamily="18" charset="0"/>
              </a:rPr>
              <a:t>Strategic </a:t>
            </a:r>
            <a:r>
              <a:rPr lang="en-US" sz="3200" b="1" dirty="0">
                <a:solidFill>
                  <a:srgbClr val="00B0F0"/>
                </a:solidFill>
                <a:latin typeface="Times New Roman" panose="02020603050405020304" pitchFamily="18" charset="0"/>
                <a:cs typeface="Times New Roman" panose="02020603050405020304" pitchFamily="18" charset="0"/>
              </a:rPr>
              <a:t>Leadership:</a:t>
            </a:r>
          </a:p>
          <a:p>
            <a:pPr algn="ctr"/>
            <a:r>
              <a:rPr lang="en-US" sz="3200" b="1" dirty="0">
                <a:solidFill>
                  <a:srgbClr val="00B0F0"/>
                </a:solidFill>
                <a:latin typeface="Times New Roman" panose="02020603050405020304" pitchFamily="18" charset="0"/>
                <a:cs typeface="Times New Roman" panose="02020603050405020304" pitchFamily="18" charset="0"/>
              </a:rPr>
              <a:t>Managing the Strategy</a:t>
            </a:r>
          </a:p>
          <a:p>
            <a:pPr algn="ctr"/>
            <a:r>
              <a:rPr lang="en-US" sz="3200" b="1" dirty="0">
                <a:solidFill>
                  <a:srgbClr val="00B0F0"/>
                </a:solidFill>
                <a:latin typeface="Times New Roman" panose="02020603050405020304" pitchFamily="18" charset="0"/>
                <a:cs typeface="Times New Roman" panose="02020603050405020304" pitchFamily="18" charset="0"/>
              </a:rPr>
              <a:t>Process</a:t>
            </a:r>
          </a:p>
        </p:txBody>
      </p:sp>
    </p:spTree>
    <p:extLst>
      <p:ext uri="{BB962C8B-B14F-4D97-AF65-F5344CB8AC3E}">
        <p14:creationId xmlns:p14="http://schemas.microsoft.com/office/powerpoint/2010/main" val="2465371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7257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5874003" y="2576415"/>
            <a:ext cx="4698722" cy="1754326"/>
          </a:xfrm>
          <a:prstGeom prst="rect">
            <a:avLst/>
          </a:prstGeom>
          <a:noFill/>
        </p:spPr>
        <p:txBody>
          <a:bodyPr wrap="none" rtlCol="0">
            <a:spAutoFit/>
          </a:bodyPr>
          <a:lstStyle/>
          <a:p>
            <a:pPr algn="ctr"/>
            <a:r>
              <a:rPr lang="en-US" sz="3600" b="1" dirty="0" smtClean="0">
                <a:solidFill>
                  <a:srgbClr val="00B0F0"/>
                </a:solidFill>
                <a:latin typeface="Times New Roman" panose="02020603050405020304" pitchFamily="18" charset="0"/>
                <a:cs typeface="Times New Roman" panose="02020603050405020304" pitchFamily="18" charset="0"/>
              </a:rPr>
              <a:t>Strategic </a:t>
            </a:r>
            <a:r>
              <a:rPr lang="en-US" sz="3600" b="1" dirty="0">
                <a:solidFill>
                  <a:srgbClr val="00B0F0"/>
                </a:solidFill>
                <a:latin typeface="Times New Roman" panose="02020603050405020304" pitchFamily="18" charset="0"/>
                <a:cs typeface="Times New Roman" panose="02020603050405020304" pitchFamily="18" charset="0"/>
              </a:rPr>
              <a:t>Leadership:</a:t>
            </a:r>
          </a:p>
          <a:p>
            <a:pPr algn="ctr"/>
            <a:r>
              <a:rPr lang="en-US" sz="3600" b="1" dirty="0">
                <a:solidFill>
                  <a:srgbClr val="00B0F0"/>
                </a:solidFill>
                <a:latin typeface="Times New Roman" panose="02020603050405020304" pitchFamily="18" charset="0"/>
                <a:cs typeface="Times New Roman" panose="02020603050405020304" pitchFamily="18" charset="0"/>
              </a:rPr>
              <a:t>Managing the Strategy</a:t>
            </a:r>
          </a:p>
          <a:p>
            <a:pPr algn="ctr"/>
            <a:r>
              <a:rPr lang="en-US" sz="3600" b="1" dirty="0">
                <a:solidFill>
                  <a:srgbClr val="00B0F0"/>
                </a:solidFill>
                <a:latin typeface="Times New Roman" panose="02020603050405020304" pitchFamily="18" charset="0"/>
                <a:cs typeface="Times New Roman" panose="02020603050405020304" pitchFamily="18" charset="0"/>
              </a:rPr>
              <a:t>Process</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2</a:t>
            </a: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23849" y="4857146"/>
            <a:ext cx="1186543" cy="400110"/>
          </a:xfrm>
          <a:prstGeom prst="rect">
            <a:avLst/>
          </a:prstGeom>
          <a:noFill/>
        </p:spPr>
        <p:txBody>
          <a:bodyPr wrap="none" rtlCol="0">
            <a:spAutoFit/>
          </a:bodyPr>
          <a:lstStyle/>
          <a:p>
            <a:r>
              <a:rPr lang="en-US" sz="2000" b="1" u="sng"/>
              <a:t>MGM414</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Tree>
    <p:extLst>
      <p:ext uri="{BB962C8B-B14F-4D97-AF65-F5344CB8AC3E}">
        <p14:creationId xmlns:p14="http://schemas.microsoft.com/office/powerpoint/2010/main" val="3094082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5" y="2551300"/>
            <a:ext cx="8305644" cy="1938992"/>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Strategic management involves developing and implementing plans to help an organization achieve its goals and objectives. This process can include formulating strategy, planning organizational structure and resource allocation, leading change initiatives, and controlling processes and resources.</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0" name="TextBox 9">
            <a:extLst>
              <a:ext uri="{FF2B5EF4-FFF2-40B4-BE49-F238E27FC236}">
                <a16:creationId xmlns="" xmlns:a16="http://schemas.microsoft.com/office/drawing/2014/main" id="{F9A80F9F-74DB-1D57-04E8-E20E92A09B0A}"/>
              </a:ext>
            </a:extLst>
          </p:cNvPr>
          <p:cNvSpPr txBox="1"/>
          <p:nvPr/>
        </p:nvSpPr>
        <p:spPr>
          <a:xfrm>
            <a:off x="5163296" y="1722127"/>
            <a:ext cx="3902032"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6039127" y="4490292"/>
            <a:ext cx="5534797" cy="2142737"/>
          </a:xfrm>
          <a:prstGeom prst="rect">
            <a:avLst/>
          </a:prstGeom>
        </p:spPr>
      </p:pic>
    </p:spTree>
    <p:extLst>
      <p:ext uri="{BB962C8B-B14F-4D97-AF65-F5344CB8AC3E}">
        <p14:creationId xmlns:p14="http://schemas.microsoft.com/office/powerpoint/2010/main" val="3355071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6619" y="449610"/>
            <a:ext cx="6372523" cy="4401205"/>
          </a:xfrm>
          <a:prstGeom prst="rect">
            <a:avLst/>
          </a:prstGeom>
        </p:spPr>
        <p:txBody>
          <a:bodyPr wrap="square">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One / Analysis </a:t>
            </a:r>
          </a:p>
          <a:p>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 </a:t>
            </a:r>
            <a:r>
              <a:rPr lang="en-US" sz="2000" dirty="0">
                <a:latin typeface="Times New Roman" panose="02020603050405020304" pitchFamily="18" charset="0"/>
                <a:cs typeface="Times New Roman" panose="02020603050405020304" pitchFamily="18" charset="0"/>
              </a:rPr>
              <a:t>What Is Strategy?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2 </a:t>
            </a:r>
            <a:r>
              <a:rPr lang="en-US" sz="2000" dirty="0">
                <a:latin typeface="Times New Roman" panose="02020603050405020304" pitchFamily="18" charset="0"/>
                <a:cs typeface="Times New Roman" panose="02020603050405020304" pitchFamily="18" charset="0"/>
              </a:rPr>
              <a:t>Strategic Leadership: Managing the Strategy Process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3 </a:t>
            </a:r>
            <a:r>
              <a:rPr lang="en-US" sz="2000" dirty="0">
                <a:latin typeface="Times New Roman" panose="02020603050405020304" pitchFamily="18" charset="0"/>
                <a:cs typeface="Times New Roman" panose="02020603050405020304" pitchFamily="18" charset="0"/>
              </a:rPr>
              <a:t>External Analysis: Industry Structure, Competitive </a:t>
            </a:r>
            <a:r>
              <a:rPr lang="en-US" sz="2000" dirty="0" smtClean="0">
                <a:latin typeface="Times New Roman" panose="02020603050405020304" pitchFamily="18" charset="0"/>
                <a:cs typeface="Times New Roman" panose="02020603050405020304" pitchFamily="18" charset="0"/>
              </a:rPr>
              <a:t>Forces, and </a:t>
            </a:r>
            <a:r>
              <a:rPr lang="en-US" sz="2000" dirty="0">
                <a:latin typeface="Times New Roman" panose="02020603050405020304" pitchFamily="18" charset="0"/>
                <a:cs typeface="Times New Roman" panose="02020603050405020304" pitchFamily="18" charset="0"/>
              </a:rPr>
              <a:t>Strategic Groups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4 </a:t>
            </a:r>
            <a:r>
              <a:rPr lang="en-US" sz="2000" dirty="0">
                <a:latin typeface="Times New Roman" panose="02020603050405020304" pitchFamily="18" charset="0"/>
                <a:cs typeface="Times New Roman" panose="02020603050405020304" pitchFamily="18" charset="0"/>
              </a:rPr>
              <a:t>Internal Analysis: Resources, Capabilities, and </a:t>
            </a:r>
            <a:r>
              <a:rPr lang="en-US" sz="2000" dirty="0" smtClean="0">
                <a:latin typeface="Times New Roman" panose="02020603050405020304" pitchFamily="18" charset="0"/>
                <a:cs typeface="Times New Roman" panose="02020603050405020304" pitchFamily="18" charset="0"/>
              </a:rPr>
              <a:t>Core Competencies </a:t>
            </a: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5 </a:t>
            </a:r>
            <a:r>
              <a:rPr lang="en-US" sz="2000" dirty="0">
                <a:latin typeface="Times New Roman" panose="02020603050405020304" pitchFamily="18" charset="0"/>
                <a:cs typeface="Times New Roman" panose="02020603050405020304" pitchFamily="18" charset="0"/>
              </a:rPr>
              <a:t>Competitive Advantage, Firm Performance, and </a:t>
            </a:r>
            <a:r>
              <a:rPr lang="en-US" sz="2000" dirty="0" smtClean="0">
                <a:latin typeface="Times New Roman" panose="02020603050405020304" pitchFamily="18" charset="0"/>
                <a:cs typeface="Times New Roman" panose="02020603050405020304" pitchFamily="18" charset="0"/>
              </a:rPr>
              <a:t>Business Models </a:t>
            </a:r>
            <a:endParaRPr lang="en-US" sz="20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1589607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247864"/>
          </a:xfrm>
          <a:prstGeom prst="rect">
            <a:avLst/>
          </a:prstGeom>
        </p:spPr>
        <p:txBody>
          <a:bodyPr>
            <a:spAutoFit/>
          </a:bodyPr>
          <a:lstStyle/>
          <a:p>
            <a:r>
              <a:rPr lang="en-US" sz="28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Part Two/ Formulation </a:t>
            </a:r>
          </a:p>
          <a:p>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6 </a:t>
            </a:r>
            <a:r>
              <a:rPr lang="en-US" sz="2000" dirty="0">
                <a:latin typeface="Times New Roman" panose="02020603050405020304" pitchFamily="18" charset="0"/>
                <a:cs typeface="Times New Roman" panose="02020603050405020304" pitchFamily="18" charset="0"/>
              </a:rPr>
              <a:t>Business Strategy: Differentiation, Cost </a:t>
            </a:r>
            <a:r>
              <a:rPr lang="en-US" sz="2000" dirty="0" smtClean="0">
                <a:latin typeface="Times New Roman" panose="02020603050405020304" pitchFamily="18" charset="0"/>
                <a:cs typeface="Times New Roman" panose="02020603050405020304" pitchFamily="18" charset="0"/>
              </a:rPr>
              <a:t>Leadership, and </a:t>
            </a:r>
            <a:r>
              <a:rPr lang="en-US" sz="2000" dirty="0">
                <a:latin typeface="Times New Roman" panose="02020603050405020304" pitchFamily="18" charset="0"/>
                <a:cs typeface="Times New Roman" panose="02020603050405020304" pitchFamily="18" charset="0"/>
              </a:rPr>
              <a:t>Blue Oceans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7 </a:t>
            </a:r>
            <a:r>
              <a:rPr lang="en-US" sz="2000" dirty="0">
                <a:latin typeface="Times New Roman" panose="02020603050405020304" pitchFamily="18" charset="0"/>
                <a:cs typeface="Times New Roman" panose="02020603050405020304" pitchFamily="18" charset="0"/>
              </a:rPr>
              <a:t>Business Strategy: Innovation, </a:t>
            </a:r>
            <a:r>
              <a:rPr lang="en-US" sz="2000" dirty="0" smtClean="0">
                <a:latin typeface="Times New Roman" panose="02020603050405020304" pitchFamily="18" charset="0"/>
                <a:cs typeface="Times New Roman" panose="02020603050405020304" pitchFamily="18" charset="0"/>
              </a:rPr>
              <a:t>Entrepreneurship, and </a:t>
            </a:r>
            <a:r>
              <a:rPr lang="en-US" sz="2000" dirty="0">
                <a:latin typeface="Times New Roman" panose="02020603050405020304" pitchFamily="18" charset="0"/>
                <a:cs typeface="Times New Roman" panose="02020603050405020304" pitchFamily="18" charset="0"/>
              </a:rPr>
              <a:t>Platforms </a:t>
            </a:r>
            <a:endParaRPr lang="en-US" sz="20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8 </a:t>
            </a:r>
            <a:r>
              <a:rPr lang="en-US" sz="2000" dirty="0" smtClean="0">
                <a:latin typeface="Times New Roman" panose="02020603050405020304" pitchFamily="18" charset="0"/>
                <a:cs typeface="Times New Roman" panose="02020603050405020304" pitchFamily="18" charset="0"/>
              </a:rPr>
              <a:t>Corporate Strategy: Strategic Alliances, Mergers, and </a:t>
            </a:r>
            <a:r>
              <a:rPr lang="en-US" sz="2000" dirty="0">
                <a:latin typeface="Times New Roman" panose="02020603050405020304" pitchFamily="18" charset="0"/>
                <a:cs typeface="Times New Roman" panose="02020603050405020304" pitchFamily="18" charset="0"/>
              </a:rPr>
              <a:t>Acquisitions </a:t>
            </a: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9 </a:t>
            </a:r>
            <a:r>
              <a:rPr lang="en-US" sz="2000" dirty="0">
                <a:latin typeface="Times New Roman" panose="02020603050405020304" pitchFamily="18" charset="0"/>
                <a:cs typeface="Times New Roman" panose="02020603050405020304" pitchFamily="18" charset="0"/>
              </a:rPr>
              <a:t>Global Strategy: Competing Around the </a:t>
            </a:r>
            <a:r>
              <a:rPr lang="en-US" sz="2000" dirty="0" smtClean="0">
                <a:latin typeface="Times New Roman" panose="02020603050405020304" pitchFamily="18" charset="0"/>
                <a:cs typeface="Times New Roman" panose="02020603050405020304" pitchFamily="18" charset="0"/>
              </a:rPr>
              <a:t>World</a:t>
            </a:r>
          </a:p>
          <a:p>
            <a:pPr marL="342900" indent="-342900">
              <a:buFont typeface="Wingdings" panose="05000000000000000000" pitchFamily="2" charset="2"/>
              <a:buChar char="Ø"/>
            </a:pPr>
            <a:endParaRPr lang="en-US" sz="20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400" b="1" dirty="0" smtClean="0">
                <a:latin typeface="Times New Roman" panose="02020603050405020304" pitchFamily="18" charset="0"/>
                <a:cs typeface="Times New Roman" panose="02020603050405020304" pitchFamily="18" charset="0"/>
              </a:rPr>
              <a:t>Part Three/ </a:t>
            </a:r>
            <a:r>
              <a:rPr lang="en-US" sz="2400" b="1" dirty="0">
                <a:latin typeface="Times New Roman" panose="02020603050405020304" pitchFamily="18" charset="0"/>
                <a:cs typeface="Times New Roman" panose="02020603050405020304" pitchFamily="18" charset="0"/>
              </a:rPr>
              <a:t>Implementation</a:t>
            </a:r>
            <a:endParaRPr lang="en-US" sz="2400" b="1"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endParaRPr lang="en-US" sz="2400" b="1"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Ø"/>
            </a:pPr>
            <a:r>
              <a:rPr lang="en-US" sz="2000" b="1" dirty="0" smtClean="0">
                <a:latin typeface="Times New Roman" panose="02020603050405020304" pitchFamily="18" charset="0"/>
                <a:cs typeface="Times New Roman" panose="02020603050405020304" pitchFamily="18" charset="0"/>
              </a:rPr>
              <a:t>Chapter </a:t>
            </a:r>
            <a:r>
              <a:rPr lang="en-US" sz="2000" b="1" dirty="0">
                <a:latin typeface="Times New Roman" panose="02020603050405020304" pitchFamily="18" charset="0"/>
                <a:cs typeface="Times New Roman" panose="02020603050405020304" pitchFamily="18" charset="0"/>
              </a:rPr>
              <a:t>10 </a:t>
            </a:r>
            <a:r>
              <a:rPr lang="en-US" sz="2000" dirty="0">
                <a:latin typeface="Times New Roman" panose="02020603050405020304" pitchFamily="18" charset="0"/>
                <a:cs typeface="Times New Roman" panose="02020603050405020304" pitchFamily="18" charset="0"/>
              </a:rPr>
              <a:t>Organizational Design: Structure, Culture, and Control </a:t>
            </a:r>
          </a:p>
          <a:p>
            <a:endParaRPr lang="en-US" sz="3200" b="1" i="1" u="sng" dirty="0" smtClean="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121B20AF-04F0-22A2-15B6-B1C1AE520C9F}"/>
              </a:ext>
            </a:extLst>
          </p:cNvPr>
          <p:cNvSpPr/>
          <p:nvPr/>
        </p:nvSpPr>
        <p:spPr>
          <a:xfrm>
            <a:off x="6913305" y="799036"/>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9276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654671" y="1528788"/>
            <a:ext cx="10764251" cy="5139869"/>
          </a:xfrm>
          <a:prstGeom prst="rect">
            <a:avLst/>
          </a:prstGeom>
          <a:noFill/>
        </p:spPr>
        <p:txBody>
          <a:bodyPr wrap="square">
            <a:spAutoFit/>
          </a:bodyPr>
          <a:lstStyle/>
          <a:p>
            <a:pPr marL="457200" indent="-457200">
              <a:buFont typeface="Wingdings" panose="05000000000000000000" pitchFamily="2" charset="2"/>
              <a:buChar char="Ø"/>
            </a:pPr>
            <a:r>
              <a:rPr lang="en-US" sz="2800" b="1" dirty="0" smtClean="0">
                <a:solidFill>
                  <a:schemeClr val="bg1">
                    <a:lumMod val="50000"/>
                  </a:schemeClr>
                </a:solidFill>
                <a:latin typeface="Times New Roman" panose="02020603050405020304" pitchFamily="18" charset="0"/>
                <a:cs typeface="Times New Roman" panose="02020603050405020304" pitchFamily="18" charset="0"/>
              </a:rPr>
              <a:t>2.1 </a:t>
            </a:r>
            <a:r>
              <a:rPr lang="en-US" sz="2800" b="1" dirty="0">
                <a:solidFill>
                  <a:schemeClr val="bg1">
                    <a:lumMod val="50000"/>
                  </a:schemeClr>
                </a:solidFill>
                <a:latin typeface="Times New Roman" panose="02020603050405020304" pitchFamily="18" charset="0"/>
                <a:cs typeface="Times New Roman" panose="02020603050405020304" pitchFamily="18" charset="0"/>
              </a:rPr>
              <a:t>Strategic Leadership</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What Do Strategic Leaders Do?</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How Do You Become a Strategic Leader?</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The Strategy Process across Levels: </a:t>
            </a: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Corporate, Business</a:t>
            </a:r>
            <a:r>
              <a:rPr lang="en-US" sz="2400" b="1" dirty="0">
                <a:solidFill>
                  <a:schemeClr val="bg1">
                    <a:lumMod val="50000"/>
                  </a:schemeClr>
                </a:solidFill>
                <a:latin typeface="Times New Roman" panose="02020603050405020304" pitchFamily="18" charset="0"/>
                <a:cs typeface="Times New Roman" panose="02020603050405020304" pitchFamily="18" charset="0"/>
              </a:rPr>
              <a:t>, and Functional Managers</a:t>
            </a:r>
          </a:p>
          <a:p>
            <a:pPr marL="457200" indent="-457200">
              <a:buFont typeface="Wingdings" panose="05000000000000000000" pitchFamily="2" charset="2"/>
              <a:buChar char="Ø"/>
            </a:pPr>
            <a:r>
              <a:rPr lang="en-US" sz="2800" b="1" dirty="0">
                <a:solidFill>
                  <a:schemeClr val="bg1">
                    <a:lumMod val="50000"/>
                  </a:schemeClr>
                </a:solidFill>
                <a:latin typeface="Times New Roman" panose="02020603050405020304" pitchFamily="18" charset="0"/>
                <a:cs typeface="Times New Roman" panose="02020603050405020304" pitchFamily="18" charset="0"/>
              </a:rPr>
              <a:t>2.2 The Strategic Management Process</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Top-Down Strategic Planning</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Scenario Planning</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Strategy as Planned Emergence: Top-Down </a:t>
            </a:r>
            <a:r>
              <a:rPr lang="en-US" sz="2400" b="1" dirty="0" smtClean="0">
                <a:solidFill>
                  <a:schemeClr val="bg1">
                    <a:lumMod val="50000"/>
                  </a:schemeClr>
                </a:solidFill>
                <a:latin typeface="Times New Roman" panose="02020603050405020304" pitchFamily="18" charset="0"/>
                <a:cs typeface="Times New Roman" panose="02020603050405020304" pitchFamily="18" charset="0"/>
              </a:rPr>
              <a:t>and Bottom-Up</a:t>
            </a:r>
            <a:endParaRPr lang="en-US" sz="2400" b="1" dirty="0">
              <a:solidFill>
                <a:schemeClr val="bg1">
                  <a:lumMod val="50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800" b="1" dirty="0">
                <a:solidFill>
                  <a:schemeClr val="bg1">
                    <a:lumMod val="50000"/>
                  </a:schemeClr>
                </a:solidFill>
                <a:latin typeface="Times New Roman" panose="02020603050405020304" pitchFamily="18" charset="0"/>
                <a:cs typeface="Times New Roman" panose="02020603050405020304" pitchFamily="18" charset="0"/>
              </a:rPr>
              <a:t>2.3 Stakeholders and Competitive Advantage</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Stakeholder Strategy</a:t>
            </a:r>
          </a:p>
          <a:p>
            <a:pPr marL="457200" indent="-457200">
              <a:buFont typeface="Arial" panose="020B0604020202020204" pitchFamily="34" charset="0"/>
              <a:buChar char="•"/>
            </a:pPr>
            <a:r>
              <a:rPr lang="en-US" sz="2400" b="1" dirty="0">
                <a:solidFill>
                  <a:schemeClr val="bg1">
                    <a:lumMod val="50000"/>
                  </a:schemeClr>
                </a:solidFill>
                <a:latin typeface="Times New Roman" panose="02020603050405020304" pitchFamily="18" charset="0"/>
                <a:cs typeface="Times New Roman" panose="02020603050405020304" pitchFamily="18" charset="0"/>
              </a:rPr>
              <a:t>Stakeholder Impact Analysis</a:t>
            </a:r>
          </a:p>
          <a:p>
            <a:pPr marL="457200" indent="-457200">
              <a:buFont typeface="Wingdings" panose="05000000000000000000" pitchFamily="2" charset="2"/>
              <a:buChar char="Ø"/>
            </a:pPr>
            <a:r>
              <a:rPr lang="en-US" sz="2800" b="1" dirty="0">
                <a:solidFill>
                  <a:schemeClr val="bg1">
                    <a:lumMod val="50000"/>
                  </a:schemeClr>
                </a:solidFill>
                <a:latin typeface="Times New Roman" panose="02020603050405020304" pitchFamily="18" charset="0"/>
                <a:cs typeface="Times New Roman" panose="02020603050405020304" pitchFamily="18" charset="0"/>
              </a:rPr>
              <a:t>2.4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447504" y="574681"/>
            <a:ext cx="9524678"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Strategic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Leadership: Managing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Process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681210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654671" y="1528788"/>
            <a:ext cx="10764251" cy="5201424"/>
          </a:xfrm>
          <a:prstGeom prst="rect">
            <a:avLst/>
          </a:prstGeom>
          <a:noFill/>
        </p:spPr>
        <p:txBody>
          <a:bodyPr wrap="square">
            <a:spAutoFit/>
          </a:bodyPr>
          <a:lstStyle/>
          <a:p>
            <a:pPr marL="457200" indent="-457200">
              <a:buFont typeface="Wingdings" panose="05000000000000000000" pitchFamily="2" charset="2"/>
              <a:buChar char="Ø"/>
            </a:pPr>
            <a:r>
              <a:rPr lang="en-US" sz="3200" b="1" dirty="0" smtClean="0">
                <a:solidFill>
                  <a:schemeClr val="bg1">
                    <a:lumMod val="50000"/>
                  </a:schemeClr>
                </a:solidFill>
                <a:latin typeface="Times New Roman" panose="02020603050405020304" pitchFamily="18" charset="0"/>
                <a:cs typeface="Times New Roman" panose="02020603050405020304" pitchFamily="18" charset="0"/>
              </a:rPr>
              <a:t>2.1 </a:t>
            </a:r>
            <a:r>
              <a:rPr lang="en-US" sz="3200" b="1" dirty="0">
                <a:solidFill>
                  <a:schemeClr val="bg1">
                    <a:lumMod val="50000"/>
                  </a:schemeClr>
                </a:solidFill>
                <a:latin typeface="Times New Roman" panose="02020603050405020304" pitchFamily="18" charset="0"/>
                <a:cs typeface="Times New Roman" panose="02020603050405020304" pitchFamily="18" charset="0"/>
              </a:rPr>
              <a:t>Strategic Leadership</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What Do Strategic Leaders Do?</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How Do You Become a Strategic Leader?</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The Strategy Process across Levels: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Corporate, Business</a:t>
            </a:r>
            <a:r>
              <a:rPr lang="en-US" sz="2400" dirty="0">
                <a:solidFill>
                  <a:schemeClr val="bg1">
                    <a:lumMod val="75000"/>
                  </a:schemeClr>
                </a:solidFill>
                <a:latin typeface="Times New Roman" panose="02020603050405020304" pitchFamily="18" charset="0"/>
                <a:cs typeface="Times New Roman" panose="02020603050405020304" pitchFamily="18" charset="0"/>
              </a:rPr>
              <a:t>, and Functional Managers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2.2 The Strategic Management Process</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Top-Down Strategic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Scenario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Strategy as Planned Emergence: Top-Down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and Bottom-Up</a:t>
            </a:r>
            <a:endParaRPr lang="en-US" sz="2400" dirty="0">
              <a:solidFill>
                <a:schemeClr val="bg1">
                  <a:lumMod val="75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2.3 Stakeholders and Competitive Advantage</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Strategy</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Impact Analysis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447504" y="574681"/>
            <a:ext cx="9524678"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Strategic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Leadership: Managing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Process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71892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5675813" y="169114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a:t>
            </a:r>
            <a:r>
              <a:rPr lang="en-US" sz="2800" b="1" dirty="0">
                <a:solidFill>
                  <a:srgbClr val="00B0F0"/>
                </a:solidFill>
                <a:latin typeface="Times New Roman" panose="02020603050405020304" pitchFamily="18" charset="0"/>
                <a:cs typeface="Times New Roman" panose="02020603050405020304" pitchFamily="18" charset="0"/>
              </a:rPr>
              <a:t>Leadership</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51300"/>
            <a:ext cx="8844924" cy="1569660"/>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Strategic leadership pertains to executives’ use of power and influence to direct the activities of others when pursuing an organization’s goals. </a:t>
            </a:r>
          </a:p>
          <a:p>
            <a:pPr algn="ctr"/>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5460067" y="4352215"/>
            <a:ext cx="4127448" cy="1487714"/>
          </a:xfrm>
          <a:prstGeom prst="rect">
            <a:avLst/>
          </a:prstGeom>
        </p:spPr>
      </p:pic>
    </p:spTree>
    <p:extLst>
      <p:ext uri="{BB962C8B-B14F-4D97-AF65-F5344CB8AC3E}">
        <p14:creationId xmlns:p14="http://schemas.microsoft.com/office/powerpoint/2010/main" val="11784303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5733080"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Strategic </a:t>
            </a:r>
            <a:r>
              <a:rPr lang="en-US" sz="2800" b="1" dirty="0">
                <a:solidFill>
                  <a:srgbClr val="00B0F0"/>
                </a:solidFill>
                <a:latin typeface="Times New Roman" panose="02020603050405020304" pitchFamily="18" charset="0"/>
                <a:cs typeface="Times New Roman" panose="02020603050405020304" pitchFamily="18" charset="0"/>
              </a:rPr>
              <a:t>Leadership</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012831"/>
            <a:ext cx="8844924" cy="1569660"/>
          </a:xfrm>
          <a:prstGeom prst="rect">
            <a:avLst/>
          </a:prstGeom>
          <a:noFill/>
        </p:spPr>
        <p:txBody>
          <a:bodyPr wrap="square" rtlCol="0">
            <a:spAutoFit/>
          </a:bodyPr>
          <a:lstStyle/>
          <a:p>
            <a:endParaRPr lang="en-US" sz="2400" b="1"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Power is defined as the strategic leader’s ability to influence the </a:t>
            </a:r>
            <a:r>
              <a:rPr lang="en-US" sz="2400" b="1" dirty="0" err="1">
                <a:latin typeface="Times New Roman" panose="02020603050405020304" pitchFamily="18" charset="0"/>
                <a:cs typeface="Times New Roman" panose="02020603050405020304" pitchFamily="18" charset="0"/>
              </a:rPr>
              <a:t>behaviour</a:t>
            </a:r>
            <a:r>
              <a:rPr lang="en-US" sz="2400" b="1" dirty="0">
                <a:latin typeface="Times New Roman" panose="02020603050405020304" pitchFamily="18" charset="0"/>
                <a:cs typeface="Times New Roman" panose="02020603050405020304" pitchFamily="18" charset="0"/>
              </a:rPr>
              <a:t> of other organizational members to do things, including things they would not do otherwise. </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173154" y="3909526"/>
            <a:ext cx="4963218" cy="2016102"/>
          </a:xfrm>
          <a:prstGeom prst="rect">
            <a:avLst/>
          </a:prstGeom>
        </p:spPr>
      </p:pic>
    </p:spTree>
    <p:extLst>
      <p:ext uri="{BB962C8B-B14F-4D97-AF65-F5344CB8AC3E}">
        <p14:creationId xmlns:p14="http://schemas.microsoft.com/office/powerpoint/2010/main" val="26204152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0" y="22674"/>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do strategic leaders do?</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53347"/>
            <a:ext cx="8844924" cy="3046988"/>
          </a:xfrm>
          <a:prstGeom prst="rect">
            <a:avLst/>
          </a:prstGeom>
          <a:noFill/>
        </p:spPr>
        <p:txBody>
          <a:bodyPr wrap="square" rtlCol="0">
            <a:spAutoFit/>
          </a:bodyPr>
          <a:lstStyle/>
          <a:p>
            <a:r>
              <a:rPr lang="en-US" sz="2400" b="1" dirty="0"/>
              <a:t>Explain the role of strategic </a:t>
            </a:r>
            <a:r>
              <a:rPr lang="en-US" sz="2400" b="1" dirty="0" smtClean="0"/>
              <a:t>leaders and </a:t>
            </a:r>
            <a:r>
              <a:rPr lang="en-US" sz="2400" b="1" dirty="0"/>
              <a:t>what they do</a:t>
            </a:r>
            <a:r>
              <a:rPr lang="en-US" sz="2400" b="1" dirty="0" smtClean="0">
                <a:latin typeface="Times New Roman" panose="02020603050405020304" pitchFamily="18" charset="0"/>
                <a:cs typeface="Times New Roman" panose="02020603050405020304" pitchFamily="18" charset="0"/>
              </a:rPr>
              <a:t>?</a:t>
            </a:r>
          </a:p>
          <a:p>
            <a:endParaRPr lang="en-US" sz="2400" b="1" dirty="0" smtClean="0">
              <a:latin typeface="Times New Roman" panose="02020603050405020304" pitchFamily="18" charset="0"/>
              <a:cs typeface="Times New Roman" panose="02020603050405020304" pitchFamily="18" charset="0"/>
            </a:endParaRPr>
          </a:p>
          <a:p>
            <a:r>
              <a:rPr lang="en-US" sz="2400" dirty="0"/>
              <a:t>■ Executives whose vision and decisions </a:t>
            </a:r>
            <a:r>
              <a:rPr lang="en-US" sz="2400" dirty="0" smtClean="0"/>
              <a:t>enable their </a:t>
            </a:r>
            <a:r>
              <a:rPr lang="en-US" sz="2400" dirty="0"/>
              <a:t>organizations to achieve competitive </a:t>
            </a:r>
            <a:r>
              <a:rPr lang="en-US" sz="2400" dirty="0" smtClean="0"/>
              <a:t>advantage demonstrate </a:t>
            </a:r>
            <a:r>
              <a:rPr lang="en-US" sz="2400" dirty="0"/>
              <a:t>strategic leadership</a:t>
            </a:r>
            <a:r>
              <a:rPr lang="en-US" sz="2400" dirty="0" smtClean="0"/>
              <a:t>.</a:t>
            </a:r>
          </a:p>
          <a:p>
            <a:endParaRPr lang="en-US" sz="2400" dirty="0"/>
          </a:p>
          <a:p>
            <a:r>
              <a:rPr lang="en-US" sz="2400" dirty="0"/>
              <a:t>■ Strategic leaders use formal and informal </a:t>
            </a:r>
            <a:r>
              <a:rPr lang="en-US" sz="2400" dirty="0" smtClean="0"/>
              <a:t>power to </a:t>
            </a:r>
            <a:r>
              <a:rPr lang="en-US" sz="2400" dirty="0"/>
              <a:t>influence the behavior of other </a:t>
            </a:r>
            <a:r>
              <a:rPr lang="en-US" sz="2400" dirty="0" smtClean="0"/>
              <a:t>organizational members </a:t>
            </a:r>
            <a:r>
              <a:rPr lang="en-US" sz="2400" dirty="0"/>
              <a:t>to do things, including things </a:t>
            </a:r>
            <a:r>
              <a:rPr lang="en-US" sz="2400" dirty="0" smtClean="0"/>
              <a:t>they would </a:t>
            </a:r>
            <a:r>
              <a:rPr lang="en-US" sz="2400" dirty="0"/>
              <a:t>not do otherwise.</a:t>
            </a:r>
            <a:endPar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8089110" y="4923537"/>
            <a:ext cx="3860158" cy="1677284"/>
          </a:xfrm>
          <a:prstGeom prst="rect">
            <a:avLst/>
          </a:prstGeom>
        </p:spPr>
      </p:pic>
    </p:spTree>
    <p:extLst>
      <p:ext uri="{BB962C8B-B14F-4D97-AF65-F5344CB8AC3E}">
        <p14:creationId xmlns:p14="http://schemas.microsoft.com/office/powerpoint/2010/main" val="15960053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0" y="22674"/>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do strategic leaders do?</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53347"/>
            <a:ext cx="8844924" cy="3046988"/>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What do strategic leaders do that makes some more effective than others</a:t>
            </a:r>
            <a:r>
              <a:rPr lang="en-US" sz="2400" b="1" dirty="0" smtClean="0">
                <a:latin typeface="Times New Roman" panose="02020603050405020304" pitchFamily="18" charset="0"/>
                <a:cs typeface="Times New Roman" panose="02020603050405020304" pitchFamily="18" charset="0"/>
              </a:rPr>
              <a:t>?</a:t>
            </a: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In a study of more than 350 CEOs, strategy scholars found that they spend, on average, 67 percent of their time in meetings, 13 percent working alone, 7 percent on e-mail, 6 percent on phone calls, 5 percent on business meals, and 2 percent on public events such as </a:t>
            </a:r>
            <a:r>
              <a:rPr lang="en-US" sz="2400" dirty="0" err="1">
                <a:latin typeface="Times New Roman" panose="02020603050405020304" pitchFamily="18" charset="0"/>
                <a:cs typeface="Times New Roman" panose="02020603050405020304" pitchFamily="18" charset="0"/>
              </a:rPr>
              <a:t>ribboncutting</a:t>
            </a:r>
            <a:r>
              <a:rPr lang="en-US" sz="2400" dirty="0">
                <a:latin typeface="Times New Roman" panose="02020603050405020304" pitchFamily="18" charset="0"/>
                <a:cs typeface="Times New Roman" panose="02020603050405020304" pitchFamily="18" charset="0"/>
              </a:rPr>
              <a:t> for a new factory. </a:t>
            </a:r>
            <a:endPar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7807936" y="4923537"/>
            <a:ext cx="4000798" cy="1677284"/>
          </a:xfrm>
          <a:prstGeom prst="rect">
            <a:avLst/>
          </a:prstGeom>
        </p:spPr>
      </p:pic>
    </p:spTree>
    <p:extLst>
      <p:ext uri="{BB962C8B-B14F-4D97-AF65-F5344CB8AC3E}">
        <p14:creationId xmlns:p14="http://schemas.microsoft.com/office/powerpoint/2010/main" val="9678942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0" y="22674"/>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do strategic leaders do?</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153347"/>
            <a:ext cx="8844924" cy="2677656"/>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What do strategic leaders do that makes some more effective than others</a:t>
            </a:r>
            <a:r>
              <a:rPr lang="en-US" sz="2400" b="1" dirty="0" smtClean="0">
                <a:latin typeface="Times New Roman" panose="02020603050405020304" pitchFamily="18" charset="0"/>
                <a:cs typeface="Times New Roman" panose="02020603050405020304" pitchFamily="18" charset="0"/>
              </a:rPr>
              <a:t>?</a:t>
            </a:r>
          </a:p>
          <a:p>
            <a:endParaRPr lang="en-US" sz="2400" b="1"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Other </a:t>
            </a:r>
            <a:r>
              <a:rPr lang="en-US" sz="2400" dirty="0">
                <a:latin typeface="Times New Roman" panose="02020603050405020304" pitchFamily="18" charset="0"/>
                <a:cs typeface="Times New Roman" panose="02020603050405020304" pitchFamily="18" charset="0"/>
              </a:rPr>
              <a:t>studies have also found that most managers prefer oral communication: CEOs spend most of their time “</a:t>
            </a:r>
            <a:r>
              <a:rPr lang="en-US" sz="2400" dirty="0" smtClean="0">
                <a:latin typeface="Times New Roman" panose="02020603050405020304" pitchFamily="18" charset="0"/>
                <a:cs typeface="Times New Roman" panose="02020603050405020304" pitchFamily="18" charset="0"/>
              </a:rPr>
              <a:t>interacting—talking, </a:t>
            </a:r>
            <a:r>
              <a:rPr lang="en-US" sz="2400" dirty="0">
                <a:latin typeface="Times New Roman" panose="02020603050405020304" pitchFamily="18" charset="0"/>
                <a:cs typeface="Times New Roman" panose="02020603050405020304" pitchFamily="18" charset="0"/>
              </a:rPr>
              <a:t>soothing, selling, listening, and nodding—with a wide array of parties inside and outside the organization.”</a:t>
            </a:r>
            <a:endParaRPr lang="en-US" sz="2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10" name="Picture 9"/>
          <p:cNvPicPr>
            <a:picLocks noChangeAspect="1"/>
          </p:cNvPicPr>
          <p:nvPr/>
        </p:nvPicPr>
        <p:blipFill>
          <a:blip r:embed="rId5"/>
          <a:stretch>
            <a:fillRect/>
          </a:stretch>
        </p:blipFill>
        <p:spPr>
          <a:xfrm>
            <a:off x="7807936" y="4923537"/>
            <a:ext cx="4000798" cy="1677284"/>
          </a:xfrm>
          <a:prstGeom prst="rect">
            <a:avLst/>
          </a:prstGeom>
        </p:spPr>
      </p:pic>
    </p:spTree>
    <p:extLst>
      <p:ext uri="{BB962C8B-B14F-4D97-AF65-F5344CB8AC3E}">
        <p14:creationId xmlns:p14="http://schemas.microsoft.com/office/powerpoint/2010/main" val="3687800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0" y="22674"/>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What </a:t>
            </a:r>
            <a:r>
              <a:rPr lang="en-US" sz="2800" b="1" dirty="0">
                <a:solidFill>
                  <a:srgbClr val="00B0F0"/>
                </a:solidFill>
                <a:latin typeface="Times New Roman" panose="02020603050405020304" pitchFamily="18" charset="0"/>
                <a:cs typeface="Times New Roman" panose="02020603050405020304" pitchFamily="18" charset="0"/>
              </a:rPr>
              <a:t>do strategic leaders do?</a:t>
            </a: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5"/>
          <a:stretch>
            <a:fillRect/>
          </a:stretch>
        </p:blipFill>
        <p:spPr>
          <a:xfrm>
            <a:off x="3851732" y="2212772"/>
            <a:ext cx="7348704" cy="4036134"/>
          </a:xfrm>
          <a:prstGeom prst="rect">
            <a:avLst/>
          </a:prstGeom>
        </p:spPr>
      </p:pic>
    </p:spTree>
    <p:extLst>
      <p:ext uri="{BB962C8B-B14F-4D97-AF65-F5344CB8AC3E}">
        <p14:creationId xmlns:p14="http://schemas.microsoft.com/office/powerpoint/2010/main" val="316491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947823" y="1537693"/>
            <a:ext cx="8282575"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How </a:t>
            </a:r>
            <a:r>
              <a:rPr lang="en-US" sz="2800" b="1" dirty="0">
                <a:solidFill>
                  <a:srgbClr val="00B0F0"/>
                </a:solidFill>
                <a:latin typeface="Times New Roman" panose="02020603050405020304" pitchFamily="18" charset="0"/>
                <a:cs typeface="Times New Roman" panose="02020603050405020304" pitchFamily="18" charset="0"/>
              </a:rPr>
              <a:t>to become a strategic leader?</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51300"/>
            <a:ext cx="8844924" cy="3785652"/>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Is becoming an ethical and effective strategic leader innate? Can it be learned? </a:t>
            </a:r>
            <a:r>
              <a:rPr lang="en-US" sz="2400" dirty="0">
                <a:latin typeface="Times New Roman" panose="02020603050405020304" pitchFamily="18" charset="0"/>
                <a:cs typeface="Times New Roman" panose="02020603050405020304" pitchFamily="18" charset="0"/>
              </a:rPr>
              <a:t>The theory states that strategic leaders interpret situations through the lens of their unique perspectives, shaped by personal circumstances, values, and experiences. </a:t>
            </a:r>
            <a:endParaRPr lang="en-US" sz="2400" dirty="0" smtClean="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Their </a:t>
            </a:r>
            <a:r>
              <a:rPr lang="en-US" sz="2400" dirty="0">
                <a:latin typeface="Times New Roman" panose="02020603050405020304" pitchFamily="18" charset="0"/>
                <a:cs typeface="Times New Roman" panose="02020603050405020304" pitchFamily="18" charset="0"/>
              </a:rPr>
              <a:t>leadership actions reflect characteristics of age, education, and career experiences, filtered through personal interpretations of the situations they face. The upper-echelons theory </a:t>
            </a:r>
            <a:r>
              <a:rPr lang="en-US" sz="2400" dirty="0" err="1">
                <a:latin typeface="Times New Roman" panose="02020603050405020304" pitchFamily="18" charset="0"/>
                <a:cs typeface="Times New Roman" panose="02020603050405020304" pitchFamily="18" charset="0"/>
              </a:rPr>
              <a:t>favours</a:t>
            </a:r>
            <a:r>
              <a:rPr lang="en-US" sz="2400" dirty="0">
                <a:latin typeface="Times New Roman" panose="02020603050405020304" pitchFamily="18" charset="0"/>
                <a:cs typeface="Times New Roman" panose="02020603050405020304" pitchFamily="18" charset="0"/>
              </a:rPr>
              <a:t> the idea that effective strategic leadership is the result of both innate </a:t>
            </a:r>
            <a:r>
              <a:rPr lang="en-US" sz="2400" b="1" dirty="0">
                <a:latin typeface="Times New Roman" panose="02020603050405020304" pitchFamily="18" charset="0"/>
                <a:cs typeface="Times New Roman" panose="02020603050405020304" pitchFamily="18" charset="0"/>
              </a:rPr>
              <a:t>abilities and learning.</a:t>
            </a:r>
            <a:endParaRPr lang="en-US" sz="2000" b="1" i="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39766245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698128"/>
            <a:ext cx="7089293" cy="1384995"/>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Strategy </a:t>
            </a:r>
            <a:r>
              <a:rPr lang="en-US" sz="2800" b="1" dirty="0">
                <a:latin typeface="Times New Roman" panose="02020603050405020304" pitchFamily="18" charset="0"/>
                <a:cs typeface="Times New Roman" panose="02020603050405020304" pitchFamily="18" charset="0"/>
              </a:rPr>
              <a:t>process across levels: company, Business and career managers</a:t>
            </a:r>
          </a:p>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785652"/>
          </a:xfrm>
          <a:prstGeom prst="rect">
            <a:avLst/>
          </a:prstGeom>
          <a:noFill/>
        </p:spPr>
        <p:txBody>
          <a:bodyPr wrap="square" rtlCol="0">
            <a:spAutoFit/>
          </a:bodyPr>
          <a:lstStyle/>
          <a:p>
            <a:r>
              <a:rPr lang="en-US" sz="2400" dirty="0"/>
              <a:t>■ </a:t>
            </a:r>
            <a:r>
              <a:rPr lang="en-US" sz="2400" b="1" i="1" dirty="0"/>
              <a:t>Corporate strategy </a:t>
            </a:r>
            <a:r>
              <a:rPr lang="en-US" sz="2400" dirty="0"/>
              <a:t>concerns questions relating to where to compete as to </a:t>
            </a:r>
            <a:r>
              <a:rPr lang="en-US" sz="2400" dirty="0" smtClean="0"/>
              <a:t>industry, markets</a:t>
            </a:r>
            <a:r>
              <a:rPr lang="en-US" sz="2400" dirty="0"/>
              <a:t>, and geography</a:t>
            </a:r>
            <a:r>
              <a:rPr lang="en-US" sz="2400" dirty="0" smtClean="0"/>
              <a:t>.</a:t>
            </a:r>
          </a:p>
          <a:p>
            <a:endParaRPr lang="en-US" sz="2400" dirty="0"/>
          </a:p>
          <a:p>
            <a:r>
              <a:rPr lang="en-US" sz="2400" dirty="0"/>
              <a:t>■ </a:t>
            </a:r>
            <a:r>
              <a:rPr lang="en-US" sz="2400" b="1" i="1" dirty="0"/>
              <a:t>Business strategy </a:t>
            </a:r>
            <a:r>
              <a:rPr lang="en-US" sz="2400" dirty="0"/>
              <a:t>concerns the question of how to compete. Three generic </a:t>
            </a:r>
            <a:r>
              <a:rPr lang="en-US" sz="2400" dirty="0" smtClean="0"/>
              <a:t>business strategies </a:t>
            </a:r>
            <a:r>
              <a:rPr lang="en-US" sz="2400" dirty="0"/>
              <a:t>are available: cost leadership, differentiation, or value innovation</a:t>
            </a:r>
            <a:r>
              <a:rPr lang="en-US" sz="2400" dirty="0" smtClean="0"/>
              <a:t>.</a:t>
            </a:r>
          </a:p>
          <a:p>
            <a:endParaRPr lang="en-US" sz="2400" dirty="0"/>
          </a:p>
          <a:p>
            <a:r>
              <a:rPr lang="en-US" sz="2400" dirty="0"/>
              <a:t>■ </a:t>
            </a:r>
            <a:r>
              <a:rPr lang="en-US" sz="2400" b="1" i="1" dirty="0"/>
              <a:t>Functional strategy </a:t>
            </a:r>
            <a:r>
              <a:rPr lang="en-US" sz="2400" dirty="0"/>
              <a:t>concerns the question of how to implement a chosen business </a:t>
            </a:r>
            <a:r>
              <a:rPr lang="en-US" sz="2400" dirty="0" smtClean="0"/>
              <a:t>strategy. Different </a:t>
            </a:r>
            <a:r>
              <a:rPr lang="en-US" sz="2400" dirty="0"/>
              <a:t>corporate and business strategies will require different activities </a:t>
            </a:r>
            <a:r>
              <a:rPr lang="en-US" sz="2400" dirty="0" smtClean="0"/>
              <a:t>across the </a:t>
            </a:r>
            <a:r>
              <a:rPr lang="en-US" sz="2400" dirty="0"/>
              <a:t>various functions.</a:t>
            </a:r>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9023555" y="5589056"/>
            <a:ext cx="2414166" cy="1057066"/>
          </a:xfrm>
          <a:prstGeom prst="rect">
            <a:avLst/>
          </a:prstGeom>
        </p:spPr>
      </p:pic>
    </p:spTree>
    <p:extLst>
      <p:ext uri="{BB962C8B-B14F-4D97-AF65-F5344CB8AC3E}">
        <p14:creationId xmlns:p14="http://schemas.microsoft.com/office/powerpoint/2010/main" val="23239677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698128"/>
            <a:ext cx="7089293" cy="1384995"/>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Strategy </a:t>
            </a:r>
            <a:r>
              <a:rPr lang="en-US" sz="2800" b="1" dirty="0">
                <a:latin typeface="Times New Roman" panose="02020603050405020304" pitchFamily="18" charset="0"/>
                <a:cs typeface="Times New Roman" panose="02020603050405020304" pitchFamily="18" charset="0"/>
              </a:rPr>
              <a:t>process across levels: company, Business and career managers</a:t>
            </a:r>
          </a:p>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3"/>
          <a:stretch>
            <a:fillRect/>
          </a:stretch>
        </p:blipFill>
        <p:spPr>
          <a:xfrm>
            <a:off x="942308" y="2083124"/>
            <a:ext cx="10014450" cy="3820372"/>
          </a:xfrm>
          <a:prstGeom prst="rect">
            <a:avLst/>
          </a:prstGeom>
        </p:spPr>
      </p:pic>
    </p:spTree>
    <p:extLst>
      <p:ext uri="{BB962C8B-B14F-4D97-AF65-F5344CB8AC3E}">
        <p14:creationId xmlns:p14="http://schemas.microsoft.com/office/powerpoint/2010/main" val="3826935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654671" y="1528788"/>
            <a:ext cx="10764251" cy="5262979"/>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2.1 Strategic Leadership</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What Do Strategic Leaders Do?</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How Do You Become a Strategic Leader?</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The Strategy Process across Levels: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Corporate, Business</a:t>
            </a:r>
            <a:r>
              <a:rPr lang="en-US" sz="2400" dirty="0">
                <a:solidFill>
                  <a:schemeClr val="bg1">
                    <a:lumMod val="75000"/>
                  </a:schemeClr>
                </a:solidFill>
                <a:latin typeface="Times New Roman" panose="02020603050405020304" pitchFamily="18" charset="0"/>
                <a:cs typeface="Times New Roman" panose="02020603050405020304" pitchFamily="18" charset="0"/>
              </a:rPr>
              <a:t>, and Functional Managers</a:t>
            </a:r>
          </a:p>
          <a:p>
            <a:pPr marL="457200" indent="-457200">
              <a:buFont typeface="Wingdings" panose="05000000000000000000" pitchFamily="2" charset="2"/>
              <a:buChar char="Ø"/>
            </a:pPr>
            <a:r>
              <a:rPr lang="en-US" sz="3200" b="1" dirty="0">
                <a:solidFill>
                  <a:schemeClr val="bg1">
                    <a:lumMod val="50000"/>
                  </a:schemeClr>
                </a:solidFill>
                <a:latin typeface="Times New Roman" panose="02020603050405020304" pitchFamily="18" charset="0"/>
                <a:cs typeface="Times New Roman" panose="02020603050405020304" pitchFamily="18" charset="0"/>
              </a:rPr>
              <a:t>2.2 The Strategic Management Process</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Top-Down Strategic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Scenario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Strategy as Planned Emergence: Top-Down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and Bottom-Up</a:t>
            </a:r>
            <a:endParaRPr lang="en-US" sz="2400" dirty="0">
              <a:solidFill>
                <a:schemeClr val="bg1">
                  <a:lumMod val="75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2.3 Stakeholders and Competitive Advantage</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Strategy</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Impact Analysis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447504" y="574681"/>
            <a:ext cx="9524678"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Strategic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Leadership: Managing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Process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47768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529672"/>
            <a:ext cx="7612471"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The </a:t>
            </a:r>
            <a:r>
              <a:rPr lang="en-US" sz="2800" b="1" dirty="0">
                <a:solidFill>
                  <a:srgbClr val="00B0F0"/>
                </a:solidFill>
                <a:latin typeface="Times New Roman" panose="02020603050405020304" pitchFamily="18" charset="0"/>
                <a:cs typeface="Times New Roman" panose="02020603050405020304" pitchFamily="18" charset="0"/>
              </a:rPr>
              <a:t>Strategic Management </a:t>
            </a:r>
            <a:r>
              <a:rPr lang="en-US" sz="2800" b="1" dirty="0" smtClean="0">
                <a:solidFill>
                  <a:srgbClr val="00B0F0"/>
                </a:solidFill>
                <a:latin typeface="Times New Roman" panose="02020603050405020304" pitchFamily="18" charset="0"/>
                <a:cs typeface="Times New Roman" panose="02020603050405020304" pitchFamily="18" charset="0"/>
              </a:rPr>
              <a:t>Process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385474" y="2542461"/>
            <a:ext cx="8754567" cy="1200329"/>
          </a:xfrm>
          <a:prstGeom prst="rect">
            <a:avLst/>
          </a:prstGeom>
          <a:noFill/>
        </p:spPr>
        <p:txBody>
          <a:bodyPr wrap="square" rtlCol="0">
            <a:spAutoFit/>
          </a:bodyPr>
          <a:lstStyle/>
          <a:p>
            <a:pPr algn="ctr"/>
            <a:r>
              <a:rPr lang="en-US" sz="2400" dirty="0" smtClean="0"/>
              <a:t>Method put in </a:t>
            </a:r>
            <a:r>
              <a:rPr lang="en-US" sz="2400" dirty="0"/>
              <a:t>place by </a:t>
            </a:r>
            <a:r>
              <a:rPr lang="en-US" sz="2400" dirty="0" smtClean="0"/>
              <a:t>strategic leaders </a:t>
            </a:r>
            <a:r>
              <a:rPr lang="en-US" sz="2400" dirty="0"/>
              <a:t>to </a:t>
            </a:r>
            <a:r>
              <a:rPr lang="en-US" sz="2400" dirty="0" smtClean="0"/>
              <a:t>formulate and implement a strategy</a:t>
            </a:r>
            <a:r>
              <a:rPr lang="en-US" sz="2400" dirty="0"/>
              <a:t>, which can </a:t>
            </a:r>
            <a:r>
              <a:rPr lang="en-US" sz="2400" dirty="0" smtClean="0"/>
              <a:t>lay the </a:t>
            </a:r>
            <a:r>
              <a:rPr lang="en-US" sz="2400" dirty="0"/>
              <a:t>foundation for </a:t>
            </a:r>
            <a:r>
              <a:rPr lang="en-US" sz="2400" dirty="0" smtClean="0"/>
              <a:t>a sustainable competitive advantage</a:t>
            </a:r>
            <a:r>
              <a:rPr lang="en-US" sz="2400" dirty="0"/>
              <a:t>.</a:t>
            </a:r>
            <a:endParaRPr lang="en-US" sz="2400" b="1"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5514543" y="3870819"/>
            <a:ext cx="4496427" cy="2192237"/>
          </a:xfrm>
          <a:prstGeom prst="rect">
            <a:avLst/>
          </a:prstGeom>
        </p:spPr>
      </p:pic>
    </p:spTree>
    <p:extLst>
      <p:ext uri="{BB962C8B-B14F-4D97-AF65-F5344CB8AC3E}">
        <p14:creationId xmlns:p14="http://schemas.microsoft.com/office/powerpoint/2010/main" val="10985579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Here </a:t>
            </a:r>
            <a:r>
              <a:rPr lang="en-US" sz="2400" dirty="0">
                <a:latin typeface="Times New Roman" panose="02020603050405020304" pitchFamily="18" charset="0"/>
                <a:cs typeface="Times New Roman" panose="02020603050405020304" pitchFamily="18" charset="0"/>
              </a:rPr>
              <a:t>we turn to the process or method by which strategic leaders formulate and implement strategy. When setting the strategy process, strategic leaders rely on three approaches:</a:t>
            </a:r>
          </a:p>
          <a:p>
            <a:r>
              <a:rPr lang="en-US" sz="2400" b="1" dirty="0">
                <a:latin typeface="Times New Roman" panose="02020603050405020304" pitchFamily="18" charset="0"/>
                <a:cs typeface="Times New Roman" panose="02020603050405020304" pitchFamily="18" charset="0"/>
              </a:rPr>
              <a:t>1. Strategic planning.</a:t>
            </a:r>
          </a:p>
          <a:p>
            <a:r>
              <a:rPr lang="en-US" sz="2400" b="1" dirty="0">
                <a:latin typeface="Times New Roman" panose="02020603050405020304" pitchFamily="18" charset="0"/>
                <a:cs typeface="Times New Roman" panose="02020603050405020304" pitchFamily="18" charset="0"/>
              </a:rPr>
              <a:t>2. Scenario planning.</a:t>
            </a:r>
          </a:p>
          <a:p>
            <a:r>
              <a:rPr lang="en-US" sz="2400" b="1" dirty="0">
                <a:latin typeface="Times New Roman" panose="02020603050405020304" pitchFamily="18" charset="0"/>
                <a:cs typeface="Times New Roman" panose="02020603050405020304" pitchFamily="18" charset="0"/>
              </a:rPr>
              <a:t>3. Strategy as planned emergence.</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429517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569660"/>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bottom</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b="1" dirty="0" smtClean="0"/>
              <a:t>Top-down strategic planning </a:t>
            </a:r>
            <a:r>
              <a:rPr lang="en-US" sz="2400" dirty="0"/>
              <a:t>A </a:t>
            </a:r>
            <a:r>
              <a:rPr lang="en-US" sz="2400" dirty="0" smtClean="0"/>
              <a:t>rational, data-driven strategy process through which </a:t>
            </a:r>
            <a:r>
              <a:rPr lang="en-US" sz="2400" dirty="0"/>
              <a:t>top </a:t>
            </a:r>
            <a:r>
              <a:rPr lang="en-US" sz="2400" dirty="0" smtClean="0"/>
              <a:t>management attempts </a:t>
            </a:r>
            <a:r>
              <a:rPr lang="en-US" sz="2400" dirty="0"/>
              <a:t>to </a:t>
            </a:r>
            <a:r>
              <a:rPr lang="en-US" sz="2400" dirty="0" smtClean="0"/>
              <a:t>program future </a:t>
            </a:r>
            <a:r>
              <a:rPr lang="en-US" sz="2400" dirty="0"/>
              <a:t>success.</a:t>
            </a:r>
            <a:endParaRPr lang="en-US" sz="2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pic>
        <p:nvPicPr>
          <p:cNvPr id="3" name="Picture 2"/>
          <p:cNvPicPr>
            <a:picLocks noChangeAspect="1"/>
          </p:cNvPicPr>
          <p:nvPr/>
        </p:nvPicPr>
        <p:blipFill>
          <a:blip r:embed="rId3"/>
          <a:stretch>
            <a:fillRect/>
          </a:stretch>
        </p:blipFill>
        <p:spPr>
          <a:xfrm>
            <a:off x="4726254" y="3941689"/>
            <a:ext cx="2610214" cy="1905266"/>
          </a:xfrm>
          <a:prstGeom prst="rect">
            <a:avLst/>
          </a:prstGeom>
        </p:spPr>
      </p:pic>
    </p:spTree>
    <p:extLst>
      <p:ext uri="{BB962C8B-B14F-4D97-AF65-F5344CB8AC3E}">
        <p14:creationId xmlns:p14="http://schemas.microsoft.com/office/powerpoint/2010/main" val="351213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677656"/>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bottom</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The </a:t>
            </a:r>
            <a:r>
              <a:rPr lang="en-US" sz="2400" dirty="0">
                <a:latin typeface="Times New Roman" panose="02020603050405020304" pitchFamily="18" charset="0"/>
                <a:cs typeface="Times New Roman" panose="02020603050405020304" pitchFamily="18" charset="0"/>
              </a:rPr>
              <a:t>prosperous decades after World War II resulted in tremendous growth of corporations. Top-down strategic planning, derived from </a:t>
            </a:r>
            <a:r>
              <a:rPr lang="en-US" sz="24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military</a:t>
            </a: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strategy, is a rational process through which executives attempt to program future success. In this approach, all strategic intelligence and decision-making responsibilities are concentrated in the office of the CEO. </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9640529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830997"/>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bottom</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pic>
        <p:nvPicPr>
          <p:cNvPr id="3" name="Picture 2"/>
          <p:cNvPicPr>
            <a:picLocks noChangeAspect="1"/>
          </p:cNvPicPr>
          <p:nvPr/>
        </p:nvPicPr>
        <p:blipFill>
          <a:blip r:embed="rId3"/>
          <a:stretch>
            <a:fillRect/>
          </a:stretch>
        </p:blipFill>
        <p:spPr>
          <a:xfrm>
            <a:off x="906627" y="2616784"/>
            <a:ext cx="10034089" cy="3254628"/>
          </a:xfrm>
          <a:prstGeom prst="rect">
            <a:avLst/>
          </a:prstGeom>
        </p:spPr>
      </p:pic>
    </p:spTree>
    <p:extLst>
      <p:ext uri="{BB962C8B-B14F-4D97-AF65-F5344CB8AC3E}">
        <p14:creationId xmlns:p14="http://schemas.microsoft.com/office/powerpoint/2010/main" val="5589468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bottom</a:t>
            </a:r>
          </a:p>
          <a:p>
            <a:r>
              <a:rPr lang="en-US" sz="2400" b="1" dirty="0" smtClean="0"/>
              <a:t>Description</a:t>
            </a:r>
          </a:p>
          <a:p>
            <a:r>
              <a:rPr lang="en-US" sz="2400" dirty="0"/>
              <a:t>A </a:t>
            </a:r>
            <a:r>
              <a:rPr lang="en-US" sz="2400" dirty="0" smtClean="0"/>
              <a:t>rational strategy process through which top management attempts to program future success</a:t>
            </a:r>
            <a:r>
              <a:rPr lang="en-US" sz="2400" dirty="0"/>
              <a:t>; </a:t>
            </a:r>
            <a:r>
              <a:rPr lang="en-US" sz="2400" dirty="0" smtClean="0"/>
              <a:t>typically Concentrates Strategic intelligence and decision-making responsibilities in the </a:t>
            </a:r>
            <a:r>
              <a:rPr lang="en-US" sz="2400" dirty="0"/>
              <a:t>office of </a:t>
            </a:r>
            <a:r>
              <a:rPr lang="en-US" sz="2400" dirty="0" smtClean="0"/>
              <a:t>the CEO</a:t>
            </a:r>
            <a:r>
              <a:rPr lang="en-US" sz="2400" dirty="0"/>
              <a:t>.</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4822954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677656"/>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bottom</a:t>
            </a:r>
          </a:p>
          <a:p>
            <a:r>
              <a:rPr lang="en-US" sz="2400" b="1" dirty="0"/>
              <a:t>Pros</a:t>
            </a:r>
            <a:endParaRPr lang="en-US" sz="2400" b="1" dirty="0" smtClean="0"/>
          </a:p>
          <a:p>
            <a:r>
              <a:rPr lang="en-US" sz="2400" dirty="0"/>
              <a:t>• Provides a </a:t>
            </a:r>
            <a:r>
              <a:rPr lang="en-US" sz="2400" dirty="0" smtClean="0"/>
              <a:t>clear strategy process and </a:t>
            </a:r>
            <a:r>
              <a:rPr lang="en-US" sz="2400" dirty="0"/>
              <a:t>lines </a:t>
            </a:r>
            <a:r>
              <a:rPr lang="en-US" sz="2400" dirty="0" smtClean="0"/>
              <a:t>of communication</a:t>
            </a:r>
            <a:r>
              <a:rPr lang="en-US" sz="2400" dirty="0"/>
              <a:t>.</a:t>
            </a:r>
          </a:p>
          <a:p>
            <a:r>
              <a:rPr lang="en-US" sz="2400" dirty="0"/>
              <a:t>• Affords </a:t>
            </a:r>
            <a:r>
              <a:rPr lang="en-US" sz="2400" dirty="0" smtClean="0"/>
              <a:t>coordination and </a:t>
            </a:r>
            <a:r>
              <a:rPr lang="en-US" sz="2400" dirty="0"/>
              <a:t>control of </a:t>
            </a:r>
            <a:r>
              <a:rPr lang="en-US" sz="2400" dirty="0" smtClean="0"/>
              <a:t>various business </a:t>
            </a:r>
            <a:r>
              <a:rPr lang="en-US" sz="2400" dirty="0"/>
              <a:t>activities.</a:t>
            </a:r>
          </a:p>
          <a:p>
            <a:r>
              <a:rPr lang="en-US" sz="2400" dirty="0"/>
              <a:t>• Readily accepted </a:t>
            </a:r>
            <a:r>
              <a:rPr lang="en-US" sz="2400" dirty="0" smtClean="0"/>
              <a:t>and understood </a:t>
            </a:r>
            <a:r>
              <a:rPr lang="en-US" sz="2400" dirty="0"/>
              <a:t>as </a:t>
            </a:r>
            <a:r>
              <a:rPr lang="en-US" sz="2400" dirty="0" smtClean="0"/>
              <a:t>process is </a:t>
            </a:r>
            <a:r>
              <a:rPr lang="en-US" sz="2400" dirty="0"/>
              <a:t>well </a:t>
            </a:r>
            <a:r>
              <a:rPr lang="en-US" sz="2400" dirty="0" smtClean="0"/>
              <a:t>established and </a:t>
            </a:r>
            <a:r>
              <a:rPr lang="en-US" sz="2400" dirty="0"/>
              <a:t>widely used.</a:t>
            </a:r>
          </a:p>
          <a:p>
            <a:r>
              <a:rPr lang="en-US" sz="2400" dirty="0"/>
              <a:t>• Works </a:t>
            </a:r>
            <a:r>
              <a:rPr lang="en-US" sz="2400" dirty="0" smtClean="0"/>
              <a:t>relatively well </a:t>
            </a:r>
            <a:r>
              <a:rPr lang="en-US" sz="2400" dirty="0"/>
              <a:t>in </a:t>
            </a:r>
            <a:r>
              <a:rPr lang="en-US" sz="2400" dirty="0" smtClean="0"/>
              <a:t>stable environments</a:t>
            </a:r>
            <a:r>
              <a:rPr lang="en-US" sz="2400" dirty="0"/>
              <a:t>.</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57636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677656"/>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bottom</a:t>
            </a:r>
          </a:p>
          <a:p>
            <a:r>
              <a:rPr lang="en-US" sz="2400" b="1" dirty="0"/>
              <a:t>Cons</a:t>
            </a:r>
            <a:endParaRPr lang="en-US" sz="2400" b="1" dirty="0" smtClean="0"/>
          </a:p>
          <a:p>
            <a:r>
              <a:rPr lang="en-US" sz="2400" dirty="0"/>
              <a:t>• Fairly rigid and </a:t>
            </a:r>
            <a:r>
              <a:rPr lang="en-US" sz="2400" dirty="0" smtClean="0"/>
              <a:t>inhibits flexibility. </a:t>
            </a:r>
            <a:r>
              <a:rPr lang="ar-EG" sz="2400" dirty="0"/>
              <a:t>جامدة إلى حد ما وتمنع المرونة.</a:t>
            </a:r>
            <a:endParaRPr lang="en-US" sz="2400" dirty="0"/>
          </a:p>
          <a:p>
            <a:r>
              <a:rPr lang="en-US" sz="2400" dirty="0"/>
              <a:t>• Top-down, </a:t>
            </a:r>
            <a:r>
              <a:rPr lang="en-US" sz="2400" dirty="0" smtClean="0"/>
              <a:t>one-way communication limits feedback</a:t>
            </a:r>
            <a:r>
              <a:rPr lang="en-US" sz="2400" dirty="0"/>
              <a:t>.</a:t>
            </a:r>
          </a:p>
          <a:p>
            <a:r>
              <a:rPr lang="en-US" sz="2400" dirty="0"/>
              <a:t>• Assumes that the future </a:t>
            </a:r>
            <a:r>
              <a:rPr lang="en-US" sz="2400" dirty="0" smtClean="0"/>
              <a:t>can usually </a:t>
            </a:r>
            <a:r>
              <a:rPr lang="en-US" sz="2400" dirty="0"/>
              <a:t>be predicted </a:t>
            </a:r>
            <a:r>
              <a:rPr lang="en-US" sz="2400" dirty="0" smtClean="0"/>
              <a:t>based on </a:t>
            </a:r>
            <a:r>
              <a:rPr lang="en-US" sz="2400" dirty="0"/>
              <a:t>past data.</a:t>
            </a:r>
          </a:p>
          <a:p>
            <a:r>
              <a:rPr lang="en-US" sz="2400" dirty="0"/>
              <a:t>• Separates elements </a:t>
            </a:r>
            <a:r>
              <a:rPr lang="en-US" sz="2400" dirty="0" smtClean="0"/>
              <a:t>of AFI </a:t>
            </a:r>
            <a:r>
              <a:rPr lang="en-US" sz="2400" dirty="0"/>
              <a:t>framework so that </a:t>
            </a:r>
            <a:r>
              <a:rPr lang="en-US" sz="2400" dirty="0" smtClean="0"/>
              <a:t>top management </a:t>
            </a:r>
            <a:r>
              <a:rPr lang="en-US" sz="2400" dirty="0"/>
              <a:t>(analysis </a:t>
            </a:r>
            <a:r>
              <a:rPr lang="en-US" sz="2400" dirty="0" smtClean="0"/>
              <a:t>&amp; formulation</a:t>
            </a:r>
            <a:r>
              <a:rPr lang="en-US" sz="2400" dirty="0"/>
              <a:t>) are </a:t>
            </a:r>
            <a:r>
              <a:rPr lang="en-US" sz="2400" dirty="0" smtClean="0"/>
              <a:t>removed from </a:t>
            </a:r>
            <a:r>
              <a:rPr lang="en-US" sz="2400" dirty="0"/>
              <a:t>line </a:t>
            </a:r>
            <a:r>
              <a:rPr lang="en-US" sz="2400" dirty="0" smtClean="0"/>
              <a:t>employees (implementation</a:t>
            </a:r>
            <a:r>
              <a:rPr lang="en-US" sz="2400" dirty="0"/>
              <a:t>).</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3509870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Strategic planning from top to bottom</a:t>
            </a:r>
          </a:p>
          <a:p>
            <a:r>
              <a:rPr lang="en-US" sz="2400" b="1" dirty="0"/>
              <a:t>Where Best Used</a:t>
            </a:r>
            <a:endParaRPr lang="en-US" sz="2400" b="1" dirty="0" smtClean="0"/>
          </a:p>
          <a:p>
            <a:r>
              <a:rPr lang="en-US" sz="2400" dirty="0"/>
              <a:t>• Highly regulated </a:t>
            </a:r>
            <a:r>
              <a:rPr lang="en-US" sz="2400" dirty="0" smtClean="0"/>
              <a:t>and stable industries such </a:t>
            </a:r>
            <a:r>
              <a:rPr lang="en-US" sz="2400" dirty="0"/>
              <a:t>as </a:t>
            </a:r>
            <a:r>
              <a:rPr lang="en-US" sz="2400" dirty="0" smtClean="0"/>
              <a:t>utilities, e.g</a:t>
            </a:r>
            <a:r>
              <a:rPr lang="en-US" sz="2400" dirty="0"/>
              <a:t>., </a:t>
            </a:r>
            <a:r>
              <a:rPr lang="en-US" sz="2400" dirty="0" smtClean="0"/>
              <a:t>state-owned nuclear operator </a:t>
            </a:r>
            <a:r>
              <a:rPr lang="en-US" sz="2400" dirty="0"/>
              <a:t>in France.</a:t>
            </a:r>
          </a:p>
          <a:p>
            <a:r>
              <a:rPr lang="en-US" sz="2400" dirty="0"/>
              <a:t>• Government</a:t>
            </a:r>
          </a:p>
          <a:p>
            <a:r>
              <a:rPr lang="en-US" sz="2400" dirty="0"/>
              <a:t>• Military</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1289127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smtClean="0"/>
              <a:t>Strategy</a:t>
            </a:r>
            <a:r>
              <a:rPr lang="en-US" sz="2400" dirty="0"/>
              <a:t> </a:t>
            </a:r>
            <a:r>
              <a:rPr lang="en-US" sz="2400" dirty="0" smtClean="0"/>
              <a:t>planning </a:t>
            </a:r>
            <a:r>
              <a:rPr lang="en-US" sz="2400" dirty="0"/>
              <a:t>activity </a:t>
            </a:r>
            <a:r>
              <a:rPr lang="en-US" sz="2400" dirty="0" smtClean="0"/>
              <a:t>in which </a:t>
            </a:r>
            <a:r>
              <a:rPr lang="en-US" sz="2400" dirty="0"/>
              <a:t>top </a:t>
            </a:r>
            <a:r>
              <a:rPr lang="en-US" sz="2400" dirty="0" smtClean="0"/>
              <a:t>management envisions different what-if </a:t>
            </a:r>
            <a:r>
              <a:rPr lang="en-US" sz="2400" dirty="0"/>
              <a:t>scenarios </a:t>
            </a:r>
            <a:r>
              <a:rPr lang="en-US" sz="2400" dirty="0" smtClean="0"/>
              <a:t>to anticipate plausible futures </a:t>
            </a:r>
            <a:r>
              <a:rPr lang="en-US" sz="2400" dirty="0"/>
              <a:t>in </a:t>
            </a:r>
            <a:r>
              <a:rPr lang="en-US" sz="2400" dirty="0" smtClean="0"/>
              <a:t>order to </a:t>
            </a:r>
            <a:r>
              <a:rPr lang="en-US" sz="2400" dirty="0"/>
              <a:t>derive </a:t>
            </a:r>
            <a:r>
              <a:rPr lang="en-US" sz="2400" dirty="0" smtClean="0"/>
              <a:t>strategic responses</a:t>
            </a:r>
            <a:r>
              <a:rPr lang="en-US" sz="2400" dirty="0"/>
              <a:t>.</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9913747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677656"/>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t>Scenario planning asks those “what if” questions. Similar to top-down strategic planning, scenario planning also starts with a top-down approach to the strategy process. In addition, in scenario planning, top management envisions different scenarios, to anticipate plausible futures in order to derive strategic responses. </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3812738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200329"/>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pic>
        <p:nvPicPr>
          <p:cNvPr id="3" name="Picture 2"/>
          <p:cNvPicPr>
            <a:picLocks noChangeAspect="1"/>
          </p:cNvPicPr>
          <p:nvPr/>
        </p:nvPicPr>
        <p:blipFill>
          <a:blip r:embed="rId3"/>
          <a:stretch>
            <a:fillRect/>
          </a:stretch>
        </p:blipFill>
        <p:spPr>
          <a:xfrm>
            <a:off x="906627" y="2563061"/>
            <a:ext cx="10014450" cy="3340434"/>
          </a:xfrm>
          <a:prstGeom prst="rect">
            <a:avLst/>
          </a:prstGeom>
        </p:spPr>
      </p:pic>
    </p:spTree>
    <p:extLst>
      <p:ext uri="{BB962C8B-B14F-4D97-AF65-F5344CB8AC3E}">
        <p14:creationId xmlns:p14="http://schemas.microsoft.com/office/powerpoint/2010/main" val="27138569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046988"/>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r>
              <a:rPr lang="en-US" sz="2400" b="1" dirty="0" smtClean="0"/>
              <a:t>Description</a:t>
            </a:r>
          </a:p>
          <a:p>
            <a:endParaRPr lang="en-US" sz="2400" b="1" dirty="0" smtClean="0"/>
          </a:p>
          <a:p>
            <a:r>
              <a:rPr lang="en-US" sz="2400" dirty="0" smtClean="0"/>
              <a:t>Strategy-planning activity </a:t>
            </a:r>
            <a:r>
              <a:rPr lang="en-US" sz="2400" dirty="0"/>
              <a:t>in </a:t>
            </a:r>
            <a:r>
              <a:rPr lang="en-US" sz="2400" dirty="0" smtClean="0"/>
              <a:t>which top management envisions different what-if </a:t>
            </a:r>
            <a:r>
              <a:rPr lang="en-US" sz="2400" dirty="0"/>
              <a:t>scenarios </a:t>
            </a:r>
            <a:r>
              <a:rPr lang="en-US" sz="2400" dirty="0" smtClean="0"/>
              <a:t>to anticipate plausible futures </a:t>
            </a:r>
            <a:r>
              <a:rPr lang="en-US" sz="2400" dirty="0"/>
              <a:t>in </a:t>
            </a:r>
            <a:r>
              <a:rPr lang="en-US" sz="2400" dirty="0" smtClean="0"/>
              <a:t>order to </a:t>
            </a:r>
            <a:r>
              <a:rPr lang="en-US" sz="2400" dirty="0"/>
              <a:t>plan </a:t>
            </a:r>
            <a:r>
              <a:rPr lang="en-US" sz="2400" dirty="0" smtClean="0"/>
              <a:t>optimal strategic </a:t>
            </a:r>
            <a:r>
              <a:rPr lang="en-US" sz="2400" dirty="0"/>
              <a:t>responses.</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14026519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046988"/>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r>
              <a:rPr lang="en-US" sz="2400" b="1" dirty="0" smtClean="0"/>
              <a:t>Pros</a:t>
            </a:r>
          </a:p>
          <a:p>
            <a:endParaRPr lang="en-US" sz="2400" b="1" dirty="0" smtClean="0"/>
          </a:p>
          <a:p>
            <a:r>
              <a:rPr lang="en-US" sz="2400" dirty="0"/>
              <a:t>• Provides a </a:t>
            </a:r>
            <a:r>
              <a:rPr lang="en-US" sz="2400" dirty="0" smtClean="0"/>
              <a:t>clear strategy process and </a:t>
            </a:r>
            <a:r>
              <a:rPr lang="en-US" sz="2400" dirty="0"/>
              <a:t>lines </a:t>
            </a:r>
            <a:r>
              <a:rPr lang="en-US" sz="2400" dirty="0" smtClean="0"/>
              <a:t>of communication</a:t>
            </a:r>
            <a:r>
              <a:rPr lang="en-US" sz="2400" dirty="0"/>
              <a:t>.</a:t>
            </a:r>
          </a:p>
          <a:p>
            <a:r>
              <a:rPr lang="en-US" sz="2400" dirty="0"/>
              <a:t>• Affords </a:t>
            </a:r>
            <a:r>
              <a:rPr lang="en-US" sz="2400" dirty="0" smtClean="0"/>
              <a:t>coordination and </a:t>
            </a:r>
            <a:r>
              <a:rPr lang="en-US" sz="2400" dirty="0"/>
              <a:t>control of </a:t>
            </a:r>
            <a:r>
              <a:rPr lang="en-US" sz="2400" dirty="0" smtClean="0"/>
              <a:t>various business </a:t>
            </a:r>
            <a:r>
              <a:rPr lang="en-US" sz="2400" dirty="0"/>
              <a:t>activities.</a:t>
            </a:r>
          </a:p>
          <a:p>
            <a:r>
              <a:rPr lang="en-US" sz="2400" dirty="0"/>
              <a:t>• Readily accepted </a:t>
            </a:r>
            <a:r>
              <a:rPr lang="en-US" sz="2400" dirty="0" smtClean="0"/>
              <a:t>and understood </a:t>
            </a:r>
            <a:r>
              <a:rPr lang="en-US" sz="2400" dirty="0"/>
              <a:t>as </a:t>
            </a:r>
            <a:r>
              <a:rPr lang="en-US" sz="2400" dirty="0" smtClean="0"/>
              <a:t>process is </a:t>
            </a:r>
            <a:r>
              <a:rPr lang="en-US" sz="2400" dirty="0"/>
              <a:t>well </a:t>
            </a:r>
            <a:r>
              <a:rPr lang="en-US" sz="2400" dirty="0" smtClean="0"/>
              <a:t>established and </a:t>
            </a:r>
            <a:r>
              <a:rPr lang="en-US" sz="2400" dirty="0"/>
              <a:t>widely used.</a:t>
            </a:r>
          </a:p>
          <a:p>
            <a:r>
              <a:rPr lang="en-US" sz="2400" dirty="0"/>
              <a:t>• Provides </a:t>
            </a:r>
            <a:r>
              <a:rPr lang="en-US" sz="2400" dirty="0" smtClean="0"/>
              <a:t>some strategic </a:t>
            </a:r>
            <a:r>
              <a:rPr lang="en-US" sz="2400" dirty="0"/>
              <a:t>flexibility.</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30403741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046988"/>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r>
              <a:rPr lang="en-US" sz="2400" b="1" dirty="0"/>
              <a:t>Cons</a:t>
            </a:r>
            <a:endParaRPr lang="en-US" sz="2400" b="1" dirty="0" smtClean="0"/>
          </a:p>
          <a:p>
            <a:endParaRPr lang="en-US" sz="2400" b="1" dirty="0" smtClean="0"/>
          </a:p>
          <a:p>
            <a:r>
              <a:rPr lang="en-US" sz="2400" dirty="0"/>
              <a:t>• Top-down, </a:t>
            </a:r>
            <a:r>
              <a:rPr lang="en-US" sz="2400" dirty="0" smtClean="0"/>
              <a:t>one-way communication </a:t>
            </a:r>
            <a:r>
              <a:rPr lang="en-US" sz="2400" dirty="0"/>
              <a:t>limits feedback.</a:t>
            </a:r>
          </a:p>
          <a:p>
            <a:r>
              <a:rPr lang="en-US" sz="2400" dirty="0"/>
              <a:t>• Separates elements </a:t>
            </a:r>
            <a:r>
              <a:rPr lang="en-US" sz="2400" dirty="0" smtClean="0"/>
              <a:t>of AFI </a:t>
            </a:r>
            <a:r>
              <a:rPr lang="en-US" sz="2400" dirty="0"/>
              <a:t>framework so that </a:t>
            </a:r>
            <a:r>
              <a:rPr lang="en-US" sz="2400" dirty="0" smtClean="0"/>
              <a:t>top management </a:t>
            </a:r>
            <a:r>
              <a:rPr lang="en-US" sz="2400" dirty="0"/>
              <a:t>(analysis </a:t>
            </a:r>
            <a:r>
              <a:rPr lang="en-US" sz="2400" dirty="0" smtClean="0"/>
              <a:t>&amp; formulation</a:t>
            </a:r>
            <a:r>
              <a:rPr lang="en-US" sz="2400" dirty="0"/>
              <a:t>) are </a:t>
            </a:r>
            <a:r>
              <a:rPr lang="en-US" sz="2400" dirty="0" smtClean="0"/>
              <a:t>removed from </a:t>
            </a:r>
            <a:r>
              <a:rPr lang="en-US" sz="2400" dirty="0"/>
              <a:t>line </a:t>
            </a:r>
            <a:r>
              <a:rPr lang="en-US" sz="2400" dirty="0" smtClean="0"/>
              <a:t>employees (implementation</a:t>
            </a:r>
            <a:r>
              <a:rPr lang="en-US" sz="2400" dirty="0"/>
              <a:t>).</a:t>
            </a:r>
          </a:p>
          <a:p>
            <a:r>
              <a:rPr lang="en-US" sz="2400" dirty="0"/>
              <a:t>• As the future is </a:t>
            </a:r>
            <a:r>
              <a:rPr lang="en-US" sz="2400" dirty="0" smtClean="0"/>
              <a:t>unknown, responses </a:t>
            </a:r>
            <a:r>
              <a:rPr lang="en-US" sz="2400" dirty="0"/>
              <a:t>to all </a:t>
            </a:r>
            <a:r>
              <a:rPr lang="en-US" sz="2400" dirty="0" smtClean="0"/>
              <a:t>possible events </a:t>
            </a:r>
            <a:r>
              <a:rPr lang="en-US" sz="2400" dirty="0"/>
              <a:t>cannot be planned.</a:t>
            </a:r>
          </a:p>
          <a:p>
            <a:r>
              <a:rPr lang="en-US" sz="2400" dirty="0"/>
              <a:t>• Leaders tend to avoid </a:t>
            </a:r>
            <a:r>
              <a:rPr lang="en-US" sz="2400" dirty="0" smtClean="0"/>
              <a:t>planning for </a:t>
            </a:r>
            <a:r>
              <a:rPr lang="en-US" sz="2400" dirty="0"/>
              <a:t>pessimistic scenarios.</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7551574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046988"/>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Scenario planning</a:t>
            </a:r>
          </a:p>
          <a:p>
            <a:r>
              <a:rPr lang="en-US" sz="2400" b="1" dirty="0"/>
              <a:t>Where Best Used</a:t>
            </a:r>
            <a:endParaRPr lang="en-US" sz="2400" b="1" dirty="0" smtClean="0"/>
          </a:p>
          <a:p>
            <a:endParaRPr lang="en-US" sz="2400" b="1" dirty="0" smtClean="0"/>
          </a:p>
          <a:p>
            <a:r>
              <a:rPr lang="en-US" sz="2400" dirty="0"/>
              <a:t>• Fairly stable </a:t>
            </a:r>
            <a:r>
              <a:rPr lang="en-US" sz="2400" dirty="0" smtClean="0"/>
              <a:t>industries, often characterized by </a:t>
            </a:r>
            <a:r>
              <a:rPr lang="en-US" sz="2400" dirty="0"/>
              <a:t>some degree </a:t>
            </a:r>
            <a:r>
              <a:rPr lang="en-US" sz="2400" dirty="0" smtClean="0"/>
              <a:t>of regulation </a:t>
            </a:r>
            <a:r>
              <a:rPr lang="en-US" sz="2400" dirty="0"/>
              <a:t>such </a:t>
            </a:r>
            <a:r>
              <a:rPr lang="en-US" sz="2400" dirty="0" smtClean="0"/>
              <a:t>as airlines</a:t>
            </a:r>
            <a:r>
              <a:rPr lang="en-US" sz="2400" dirty="0"/>
              <a:t>, logistics, </a:t>
            </a:r>
            <a:r>
              <a:rPr lang="en-US" sz="2400" dirty="0" smtClean="0"/>
              <a:t>or medical devices, e.g</a:t>
            </a:r>
            <a:r>
              <a:rPr lang="en-US" sz="2400" dirty="0"/>
              <a:t>., American </a:t>
            </a:r>
            <a:r>
              <a:rPr lang="en-US" sz="2400" dirty="0" smtClean="0"/>
              <a:t>Airlines, Delta </a:t>
            </a:r>
            <a:r>
              <a:rPr lang="en-US" sz="2400" dirty="0"/>
              <a:t>Air Lines, </a:t>
            </a:r>
            <a:r>
              <a:rPr lang="en-US" sz="2400" dirty="0" smtClean="0"/>
              <a:t>and United </a:t>
            </a:r>
            <a:r>
              <a:rPr lang="en-US" sz="2400" dirty="0"/>
              <a:t>Airlines; </a:t>
            </a:r>
            <a:r>
              <a:rPr lang="en-US" sz="2400" dirty="0" smtClean="0"/>
              <a:t>FedEx and </a:t>
            </a:r>
            <a:r>
              <a:rPr lang="en-US" sz="2400" dirty="0"/>
              <a:t>UPS; Medtronic.</a:t>
            </a:r>
          </a:p>
          <a:p>
            <a:r>
              <a:rPr lang="en-US" sz="2400" dirty="0"/>
              <a:t>• Larger firms </a:t>
            </a:r>
            <a:r>
              <a:rPr lang="en-US" sz="2400" dirty="0" smtClean="0"/>
              <a:t>in industries </a:t>
            </a:r>
            <a:r>
              <a:rPr lang="en-US" sz="2400" dirty="0"/>
              <a:t>with a </a:t>
            </a:r>
            <a:r>
              <a:rPr lang="en-US" sz="2400" dirty="0" smtClean="0"/>
              <a:t>small number </a:t>
            </a:r>
            <a:r>
              <a:rPr lang="en-US" sz="2400" dirty="0"/>
              <a:t>of other </a:t>
            </a:r>
            <a:r>
              <a:rPr lang="en-US" sz="2400" dirty="0" smtClean="0"/>
              <a:t>large competitors </a:t>
            </a:r>
            <a:r>
              <a:rPr lang="en-US" sz="2400" dirty="0"/>
              <a:t>(oligopoly).</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0356095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400" dirty="0"/>
              <a:t>Strategic initiatives can be the result of </a:t>
            </a:r>
            <a:r>
              <a:rPr lang="en-US" sz="2400" dirty="0" smtClean="0"/>
              <a:t>top-down planning </a:t>
            </a:r>
            <a:r>
              <a:rPr lang="en-US" sz="2400" dirty="0"/>
              <a:t>or can emerge through a </a:t>
            </a:r>
            <a:r>
              <a:rPr lang="en-US" sz="2400" dirty="0" smtClean="0"/>
              <a:t>bottom-up process </a:t>
            </a:r>
            <a:r>
              <a:rPr lang="en-US" sz="2400" dirty="0"/>
              <a:t>from deep within the organization. </a:t>
            </a:r>
            <a:r>
              <a:rPr lang="en-US" sz="2400" dirty="0" smtClean="0"/>
              <a:t>They have </a:t>
            </a:r>
            <a:r>
              <a:rPr lang="en-US" sz="2400" dirty="0"/>
              <a:t>the potential to shape a firm’s strategy.</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6645812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830997"/>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pic>
        <p:nvPicPr>
          <p:cNvPr id="3" name="Picture 2"/>
          <p:cNvPicPr>
            <a:picLocks noChangeAspect="1"/>
          </p:cNvPicPr>
          <p:nvPr/>
        </p:nvPicPr>
        <p:blipFill>
          <a:blip r:embed="rId3"/>
          <a:stretch>
            <a:fillRect/>
          </a:stretch>
        </p:blipFill>
        <p:spPr>
          <a:xfrm>
            <a:off x="2744777" y="2570617"/>
            <a:ext cx="6573167" cy="4296375"/>
          </a:xfrm>
          <a:prstGeom prst="rect">
            <a:avLst/>
          </a:prstGeom>
        </p:spPr>
      </p:pic>
    </p:spTree>
    <p:extLst>
      <p:ext uri="{BB962C8B-B14F-4D97-AF65-F5344CB8AC3E}">
        <p14:creationId xmlns:p14="http://schemas.microsoft.com/office/powerpoint/2010/main" val="868829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r>
              <a:rPr lang="en-US" sz="2400" b="1" dirty="0" smtClean="0"/>
              <a:t>Description</a:t>
            </a:r>
          </a:p>
          <a:p>
            <a:r>
              <a:rPr lang="en-US" sz="2400" dirty="0"/>
              <a:t>Blended </a:t>
            </a:r>
            <a:r>
              <a:rPr lang="en-US" sz="2400" dirty="0" smtClean="0"/>
              <a:t>strategy process </a:t>
            </a:r>
            <a:r>
              <a:rPr lang="en-US" sz="2400" dirty="0"/>
              <a:t>in </a:t>
            </a:r>
            <a:r>
              <a:rPr lang="en-US" sz="2400" dirty="0" smtClean="0"/>
              <a:t>which organizational</a:t>
            </a:r>
            <a:r>
              <a:rPr lang="en-US" sz="2400" dirty="0"/>
              <a:t> </a:t>
            </a:r>
            <a:r>
              <a:rPr lang="en-US" sz="2400" dirty="0" smtClean="0"/>
              <a:t>structure and systems </a:t>
            </a:r>
            <a:r>
              <a:rPr lang="en-US" sz="2400" dirty="0"/>
              <a:t>allow </a:t>
            </a:r>
            <a:r>
              <a:rPr lang="en-US" sz="2400" dirty="0" smtClean="0"/>
              <a:t>both top-down </a:t>
            </a:r>
            <a:r>
              <a:rPr lang="en-US" sz="2400" dirty="0"/>
              <a:t>vision </a:t>
            </a:r>
            <a:r>
              <a:rPr lang="en-US" sz="2400" dirty="0" smtClean="0"/>
              <a:t>and bottom-up strategic initiatives </a:t>
            </a:r>
            <a:r>
              <a:rPr lang="en-US" sz="2400" dirty="0"/>
              <a:t>to </a:t>
            </a:r>
            <a:r>
              <a:rPr lang="en-US" sz="2400" dirty="0" smtClean="0"/>
              <a:t>emerge for </a:t>
            </a:r>
            <a:r>
              <a:rPr lang="en-US" sz="2400" dirty="0"/>
              <a:t>evaluation </a:t>
            </a:r>
            <a:r>
              <a:rPr lang="en-US" sz="2400" dirty="0" smtClean="0"/>
              <a:t>and coordination </a:t>
            </a:r>
            <a:r>
              <a:rPr lang="en-US" sz="2400" dirty="0"/>
              <a:t>by </a:t>
            </a:r>
            <a:r>
              <a:rPr lang="en-US" sz="2400" dirty="0" smtClean="0"/>
              <a:t>top management</a:t>
            </a:r>
            <a:r>
              <a:rPr lang="en-US" sz="2400" dirty="0"/>
              <a:t>.</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830194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015839"/>
            <a:ext cx="10249469" cy="3539430"/>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r>
              <a:rPr lang="en-US" sz="2400" b="1" dirty="0"/>
              <a:t>Pros</a:t>
            </a:r>
            <a:endParaRPr lang="en-US" sz="2400" b="1" dirty="0" smtClean="0"/>
          </a:p>
          <a:p>
            <a:r>
              <a:rPr lang="en-US" sz="2400" dirty="0"/>
              <a:t>• Combines all </a:t>
            </a:r>
            <a:r>
              <a:rPr lang="en-US" sz="2400" dirty="0" smtClean="0"/>
              <a:t>elements of </a:t>
            </a:r>
            <a:r>
              <a:rPr lang="en-US" sz="2400" dirty="0"/>
              <a:t>the AFI </a:t>
            </a:r>
            <a:r>
              <a:rPr lang="en-US" sz="2400" dirty="0" smtClean="0"/>
              <a:t>framework in </a:t>
            </a:r>
            <a:r>
              <a:rPr lang="en-US" sz="2400" dirty="0"/>
              <a:t>a holistic </a:t>
            </a:r>
            <a:r>
              <a:rPr lang="en-US" sz="2400" dirty="0" smtClean="0"/>
              <a:t>and flexible </a:t>
            </a:r>
            <a:r>
              <a:rPr lang="en-US" sz="2400" dirty="0"/>
              <a:t>fashion.</a:t>
            </a:r>
          </a:p>
          <a:p>
            <a:r>
              <a:rPr lang="en-US" sz="2400" dirty="0"/>
              <a:t>• Provides </a:t>
            </a:r>
            <a:r>
              <a:rPr lang="en-US" sz="2400" dirty="0" smtClean="0"/>
              <a:t>provisional direction through intended </a:t>
            </a:r>
            <a:r>
              <a:rPr lang="en-US" sz="2400" dirty="0"/>
              <a:t>strategy</a:t>
            </a:r>
            <a:r>
              <a:rPr lang="en-US" sz="2400" dirty="0" smtClean="0"/>
              <a:t>.</a:t>
            </a:r>
          </a:p>
          <a:p>
            <a:r>
              <a:rPr lang="ar-EG" sz="2400" dirty="0"/>
              <a:t>يوفر التوجيه المؤقت من خلال الاستراتيجية المقصودة</a:t>
            </a:r>
            <a:r>
              <a:rPr lang="ar-EG" sz="2400" dirty="0" smtClean="0"/>
              <a:t>.</a:t>
            </a:r>
            <a:endParaRPr lang="en-US" sz="2400" dirty="0"/>
          </a:p>
          <a:p>
            <a:r>
              <a:rPr lang="en-US" sz="2400" dirty="0"/>
              <a:t>• Accounts </a:t>
            </a:r>
            <a:r>
              <a:rPr lang="en-US" sz="2400" dirty="0" smtClean="0"/>
              <a:t>for unrealized strategy (not </a:t>
            </a:r>
            <a:r>
              <a:rPr lang="en-US" sz="2400" dirty="0"/>
              <a:t>all </a:t>
            </a:r>
            <a:r>
              <a:rPr lang="en-US" sz="2400" dirty="0" smtClean="0"/>
              <a:t>strategic initiatives </a:t>
            </a:r>
            <a:r>
              <a:rPr lang="en-US" sz="2400" dirty="0"/>
              <a:t>can </a:t>
            </a:r>
            <a:r>
              <a:rPr lang="en-US" sz="2400" dirty="0" smtClean="0"/>
              <a:t>be implemented</a:t>
            </a:r>
            <a:r>
              <a:rPr lang="en-US" sz="2400" dirty="0"/>
              <a:t>).</a:t>
            </a:r>
          </a:p>
          <a:p>
            <a:r>
              <a:rPr lang="en-US" sz="2400" dirty="0" smtClean="0"/>
              <a:t>• </a:t>
            </a:r>
            <a:r>
              <a:rPr lang="en-US" sz="2400" dirty="0"/>
              <a:t>The firm’s </a:t>
            </a:r>
            <a:r>
              <a:rPr lang="en-US" sz="2400" dirty="0" smtClean="0"/>
              <a:t>realized strategy </a:t>
            </a:r>
            <a:r>
              <a:rPr lang="en-US" sz="2400" dirty="0"/>
              <a:t>is </a:t>
            </a:r>
            <a:r>
              <a:rPr lang="en-US" sz="2400" dirty="0" smtClean="0"/>
              <a:t>a combination of intended and emergent </a:t>
            </a:r>
            <a:r>
              <a:rPr lang="en-US" sz="2400" dirty="0"/>
              <a:t>strategy.</a:t>
            </a:r>
          </a:p>
          <a:p>
            <a:r>
              <a:rPr lang="en-US" sz="2400" dirty="0"/>
              <a:t>• Highest degree </a:t>
            </a:r>
            <a:r>
              <a:rPr lang="en-US" sz="2400" dirty="0" smtClean="0"/>
              <a:t>of strategic flexibility and </a:t>
            </a:r>
            <a:r>
              <a:rPr lang="en-US" sz="2400" dirty="0"/>
              <a:t>buy-in </a:t>
            </a:r>
            <a:r>
              <a:rPr lang="en-US" sz="2400" dirty="0" smtClean="0"/>
              <a:t>by employees</a:t>
            </a:r>
            <a:r>
              <a:rPr lang="en-US" sz="2400" dirty="0"/>
              <a:t>.</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6392416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015839"/>
            <a:ext cx="10249469" cy="3046988"/>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r>
              <a:rPr lang="en-US" sz="2400" b="1" dirty="0"/>
              <a:t>Cons</a:t>
            </a:r>
            <a:endParaRPr lang="en-US" sz="2400" b="1" dirty="0" smtClean="0"/>
          </a:p>
          <a:p>
            <a:r>
              <a:rPr lang="en-US" sz="2400" dirty="0"/>
              <a:t>• Unclear strategy process </a:t>
            </a:r>
            <a:r>
              <a:rPr lang="en-US" sz="2400" dirty="0" smtClean="0"/>
              <a:t>and lines </a:t>
            </a:r>
            <a:r>
              <a:rPr lang="en-US" sz="2400" dirty="0"/>
              <a:t>of communication </a:t>
            </a:r>
            <a:r>
              <a:rPr lang="en-US" sz="2400" dirty="0" smtClean="0"/>
              <a:t>can lead </a:t>
            </a:r>
            <a:r>
              <a:rPr lang="en-US" sz="2400" dirty="0"/>
              <a:t>to employee </a:t>
            </a:r>
            <a:r>
              <a:rPr lang="en-US" sz="2400" dirty="0" smtClean="0"/>
              <a:t>confusion and </a:t>
            </a:r>
            <a:r>
              <a:rPr lang="en-US" sz="2400" dirty="0"/>
              <a:t>lack of focus.</a:t>
            </a:r>
          </a:p>
          <a:p>
            <a:r>
              <a:rPr lang="en-US" sz="2400" dirty="0"/>
              <a:t>• Many ideas that bubble </a:t>
            </a:r>
            <a:r>
              <a:rPr lang="en-US" sz="2400" dirty="0" smtClean="0"/>
              <a:t>up from </a:t>
            </a:r>
            <a:r>
              <a:rPr lang="en-US" sz="2400" dirty="0"/>
              <a:t>the bottom may not </a:t>
            </a:r>
            <a:r>
              <a:rPr lang="en-US" sz="2400" dirty="0" smtClean="0"/>
              <a:t>be worth </a:t>
            </a:r>
            <a:r>
              <a:rPr lang="en-US" sz="2400" dirty="0"/>
              <a:t>pursuing.</a:t>
            </a:r>
          </a:p>
          <a:p>
            <a:r>
              <a:rPr lang="en-US" sz="2400" dirty="0"/>
              <a:t>• Firms may lack a </a:t>
            </a:r>
            <a:r>
              <a:rPr lang="en-US" sz="2400" dirty="0" smtClean="0"/>
              <a:t>clear process </a:t>
            </a:r>
            <a:r>
              <a:rPr lang="en-US" sz="2400" dirty="0"/>
              <a:t>of how to </a:t>
            </a:r>
            <a:r>
              <a:rPr lang="en-US" sz="2400" dirty="0" smtClean="0"/>
              <a:t>evaluate emergent strategy, increasing </a:t>
            </a:r>
            <a:r>
              <a:rPr lang="en-US" sz="2400" dirty="0"/>
              <a:t>the chances </a:t>
            </a:r>
            <a:r>
              <a:rPr lang="en-US" sz="2400" dirty="0" smtClean="0"/>
              <a:t>of missing </a:t>
            </a:r>
            <a:r>
              <a:rPr lang="en-US" sz="2400" dirty="0"/>
              <a:t>mega </a:t>
            </a:r>
            <a:r>
              <a:rPr lang="en-US" sz="2400" dirty="0" smtClean="0"/>
              <a:t>opportunities or </a:t>
            </a:r>
            <a:r>
              <a:rPr lang="en-US" sz="2400" dirty="0"/>
              <a:t>pursuing dead ends; </a:t>
            </a:r>
            <a:r>
              <a:rPr lang="en-US" sz="2400" dirty="0" smtClean="0"/>
              <a:t>may also </a:t>
            </a:r>
            <a:r>
              <a:rPr lang="en-US" sz="2400" dirty="0"/>
              <a:t>contribute to </a:t>
            </a:r>
            <a:r>
              <a:rPr lang="en-US" sz="2400" dirty="0" smtClean="0"/>
              <a:t>employee frustration </a:t>
            </a:r>
            <a:r>
              <a:rPr lang="en-US" sz="2400" dirty="0"/>
              <a:t>and lower morale.</a:t>
            </a:r>
            <a:endPar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8595701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015839"/>
            <a:ext cx="10249469" cy="2308324"/>
          </a:xfrm>
          <a:prstGeom prst="rect">
            <a:avLst/>
          </a:prstGeom>
          <a:noFill/>
        </p:spPr>
        <p:txBody>
          <a:bodyPr wrap="square" rtlCol="0">
            <a:spAutoFit/>
          </a:bodyPr>
          <a:lstStyle/>
          <a:p>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Strategy </a:t>
            </a:r>
            <a:r>
              <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 planned contingency: top-down </a:t>
            </a:r>
            <a:r>
              <a:rPr 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Progressive</a:t>
            </a:r>
          </a:p>
          <a:p>
            <a:r>
              <a:rPr lang="en-US" sz="2400" b="1" dirty="0"/>
              <a:t>Where Best Used</a:t>
            </a:r>
            <a:endParaRPr lang="en-US" sz="2400" b="1" dirty="0" smtClean="0"/>
          </a:p>
          <a:p>
            <a:r>
              <a:rPr lang="en-US" sz="2400" dirty="0"/>
              <a:t>• New ventures </a:t>
            </a:r>
            <a:r>
              <a:rPr lang="en-US" sz="2400" dirty="0" smtClean="0"/>
              <a:t>and smaller </a:t>
            </a:r>
            <a:r>
              <a:rPr lang="en-US" sz="2400" dirty="0"/>
              <a:t>firms.</a:t>
            </a:r>
          </a:p>
          <a:p>
            <a:r>
              <a:rPr lang="en-US" sz="2400" dirty="0"/>
              <a:t>• High-velocity </a:t>
            </a:r>
            <a:r>
              <a:rPr lang="en-US" sz="2400" dirty="0" smtClean="0"/>
              <a:t>industries such </a:t>
            </a:r>
            <a:r>
              <a:rPr lang="en-US" sz="2400" dirty="0"/>
              <a:t>as </a:t>
            </a:r>
            <a:r>
              <a:rPr lang="en-US" sz="2400" dirty="0" smtClean="0"/>
              <a:t>technology ventures</a:t>
            </a:r>
            <a:r>
              <a:rPr lang="en-US" sz="2400" dirty="0"/>
              <a:t>.</a:t>
            </a:r>
          </a:p>
          <a:p>
            <a:r>
              <a:rPr lang="en-US" sz="2400" dirty="0"/>
              <a:t>• Internet </a:t>
            </a:r>
            <a:r>
              <a:rPr lang="en-US" sz="2400" dirty="0" smtClean="0"/>
              <a:t>companies; e.g</a:t>
            </a:r>
            <a:r>
              <a:rPr lang="en-US" sz="2400" dirty="0"/>
              <a:t>., </a:t>
            </a:r>
            <a:r>
              <a:rPr lang="en-US" sz="2400" dirty="0" err="1"/>
              <a:t>Airbnb</a:t>
            </a:r>
            <a:r>
              <a:rPr lang="en-US" sz="2400" dirty="0"/>
              <a:t>, </a:t>
            </a:r>
            <a:r>
              <a:rPr lang="en-US" sz="2400" dirty="0" err="1" smtClean="0"/>
              <a:t>Alibaba</a:t>
            </a:r>
            <a:r>
              <a:rPr lang="en-US" sz="2400" dirty="0" smtClean="0"/>
              <a:t>, Alphabet </a:t>
            </a:r>
            <a:r>
              <a:rPr lang="en-US" sz="2400" dirty="0"/>
              <a:t>(</a:t>
            </a:r>
            <a:r>
              <a:rPr lang="en-US" sz="2400" dirty="0" smtClean="0"/>
              <a:t>parent company </a:t>
            </a:r>
            <a:r>
              <a:rPr lang="en-US" sz="2400" dirty="0"/>
              <a:t>of Google</a:t>
            </a:r>
            <a:r>
              <a:rPr lang="en-US" sz="2400" dirty="0" smtClean="0"/>
              <a:t>), Amazon</a:t>
            </a:r>
            <a:r>
              <a:rPr lang="en-US" sz="2400" dirty="0"/>
              <a:t>, </a:t>
            </a:r>
            <a:r>
              <a:rPr lang="en-US" sz="2400" dirty="0" smtClean="0"/>
              <a:t>Facebook, Twitter</a:t>
            </a:r>
            <a:r>
              <a:rPr lang="en-US" sz="2400" dirty="0"/>
              <a:t>, and </a:t>
            </a:r>
            <a:r>
              <a:rPr lang="en-US" sz="2400" dirty="0" err="1"/>
              <a:t>Uber</a:t>
            </a:r>
            <a:r>
              <a:rPr lang="en-US" sz="2400" dirty="0" smtClean="0"/>
              <a:t>.</a:t>
            </a: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9997525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87357321-6E69-4B90-B781-A8690AF55508}"/>
              </a:ext>
            </a:extLst>
          </p:cNvPr>
          <p:cNvSpPr txBox="1"/>
          <p:nvPr/>
        </p:nvSpPr>
        <p:spPr>
          <a:xfrm>
            <a:off x="654671" y="1528788"/>
            <a:ext cx="10764251" cy="5262979"/>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2.1 Strategic Leadership</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What Do Strategic Leaders Do?</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How Do You Become a Strategic Leader?</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The Strategy Process across Levels: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Corporate, Business</a:t>
            </a:r>
            <a:r>
              <a:rPr lang="en-US" sz="2400" dirty="0">
                <a:solidFill>
                  <a:schemeClr val="bg1">
                    <a:lumMod val="75000"/>
                  </a:schemeClr>
                </a:solidFill>
                <a:latin typeface="Times New Roman" panose="02020603050405020304" pitchFamily="18" charset="0"/>
                <a:cs typeface="Times New Roman" panose="02020603050405020304" pitchFamily="18" charset="0"/>
              </a:rPr>
              <a:t>, and Functional Managers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2.2 The Strategic Management Process</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Top-Down Strategic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Scenario Planning</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Strategy as Planned Emergence: Top-Down </a:t>
            </a:r>
            <a:r>
              <a:rPr lang="en-US" sz="2400" dirty="0" smtClean="0">
                <a:solidFill>
                  <a:schemeClr val="bg1">
                    <a:lumMod val="75000"/>
                  </a:schemeClr>
                </a:solidFill>
                <a:latin typeface="Times New Roman" panose="02020603050405020304" pitchFamily="18" charset="0"/>
                <a:cs typeface="Times New Roman" panose="02020603050405020304" pitchFamily="18" charset="0"/>
              </a:rPr>
              <a:t>and Bottom-Up</a:t>
            </a:r>
            <a:endParaRPr lang="en-US" sz="2400" dirty="0">
              <a:solidFill>
                <a:schemeClr val="bg1">
                  <a:lumMod val="75000"/>
                </a:schemeClr>
              </a:solidFill>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Ø"/>
            </a:pPr>
            <a:r>
              <a:rPr lang="en-US" sz="3200" b="1" dirty="0">
                <a:solidFill>
                  <a:schemeClr val="bg1">
                    <a:lumMod val="50000"/>
                  </a:schemeClr>
                </a:solidFill>
                <a:latin typeface="Times New Roman" panose="02020603050405020304" pitchFamily="18" charset="0"/>
                <a:cs typeface="Times New Roman" panose="02020603050405020304" pitchFamily="18" charset="0"/>
              </a:rPr>
              <a:t>2.3 Stakeholders and Competitive Advantage</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Strategy</a:t>
            </a:r>
          </a:p>
          <a:p>
            <a:pPr marL="457200" indent="-457200">
              <a:buFont typeface="Arial" panose="020B0604020202020204" pitchFamily="34" charset="0"/>
              <a:buChar char="•"/>
            </a:pPr>
            <a:r>
              <a:rPr lang="en-US" sz="2400" dirty="0">
                <a:solidFill>
                  <a:schemeClr val="bg1">
                    <a:lumMod val="75000"/>
                  </a:schemeClr>
                </a:solidFill>
                <a:latin typeface="Times New Roman" panose="02020603050405020304" pitchFamily="18" charset="0"/>
                <a:cs typeface="Times New Roman" panose="02020603050405020304" pitchFamily="18" charset="0"/>
              </a:rPr>
              <a:t>Stakeholder Impact Analysis</a:t>
            </a:r>
          </a:p>
          <a:p>
            <a:pPr marL="457200" indent="-457200">
              <a:buFont typeface="Wingdings" panose="05000000000000000000" pitchFamily="2" charset="2"/>
              <a:buChar char="Ø"/>
            </a:pPr>
            <a:r>
              <a:rPr lang="en-US" sz="2800" dirty="0">
                <a:solidFill>
                  <a:schemeClr val="bg1">
                    <a:lumMod val="75000"/>
                  </a:schemeClr>
                </a:solidFill>
                <a:latin typeface="Times New Roman" panose="02020603050405020304" pitchFamily="18" charset="0"/>
                <a:cs typeface="Times New Roman" panose="02020603050405020304" pitchFamily="18" charset="0"/>
              </a:rPr>
              <a:t>2.4 Implications for Strategic Leaders</a:t>
            </a:r>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511602" y="235256"/>
            <a:ext cx="2383737" cy="1125123"/>
          </a:xfrm>
          <a:prstGeom prst="rect">
            <a:avLst/>
          </a:prstGeom>
        </p:spPr>
      </p:pic>
      <p:sp>
        <p:nvSpPr>
          <p:cNvPr id="7" name="TextBox 6">
            <a:extLst>
              <a:ext uri="{FF2B5EF4-FFF2-40B4-BE49-F238E27FC236}">
                <a16:creationId xmlns:a16="http://schemas.microsoft.com/office/drawing/2014/main" xmlns="" id="{D2A61C26-2216-E13E-2DAA-FEF4A7305383}"/>
              </a:ext>
            </a:extLst>
          </p:cNvPr>
          <p:cNvSpPr txBox="1"/>
          <p:nvPr/>
        </p:nvSpPr>
        <p:spPr>
          <a:xfrm>
            <a:off x="8664082" y="6143369"/>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447504" y="574681"/>
            <a:ext cx="9524678" cy="954107"/>
          </a:xfrm>
          <a:prstGeom prst="rect">
            <a:avLst/>
          </a:prstGeom>
          <a:noFill/>
        </p:spPr>
        <p:txBody>
          <a:bodyPr wrap="square" rtlCol="0">
            <a:spAutoFit/>
          </a:bodyPr>
          <a:lstStyle/>
          <a:p>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Strategic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Leadership: Managing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a:t>
            </a:r>
            <a:r>
              <a:rPr lang="en-US" sz="2800" b="1" dirty="0" smtClean="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Strategy Process</a:t>
            </a:r>
            <a:endPar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696096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546481"/>
            <a:ext cx="7612471"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2.3 </a:t>
            </a:r>
            <a:r>
              <a:rPr lang="en-US" sz="2800" b="1" dirty="0">
                <a:solidFill>
                  <a:srgbClr val="00B0F0"/>
                </a:solidFill>
                <a:latin typeface="Times New Roman" panose="02020603050405020304" pitchFamily="18" charset="0"/>
                <a:cs typeface="Times New Roman" panose="02020603050405020304" pitchFamily="18" charset="0"/>
              </a:rPr>
              <a:t>Stakeholders and Competitive Advantage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7" name="Picture 6"/>
          <p:cNvPicPr>
            <a:picLocks noChangeAspect="1"/>
          </p:cNvPicPr>
          <p:nvPr/>
        </p:nvPicPr>
        <p:blipFill>
          <a:blip r:embed="rId5"/>
          <a:stretch>
            <a:fillRect/>
          </a:stretch>
        </p:blipFill>
        <p:spPr>
          <a:xfrm>
            <a:off x="4291033" y="2534934"/>
            <a:ext cx="7125694" cy="3505689"/>
          </a:xfrm>
          <a:prstGeom prst="rect">
            <a:avLst/>
          </a:prstGeom>
        </p:spPr>
      </p:pic>
    </p:spTree>
    <p:extLst>
      <p:ext uri="{BB962C8B-B14F-4D97-AF65-F5344CB8AC3E}">
        <p14:creationId xmlns:p14="http://schemas.microsoft.com/office/powerpoint/2010/main" val="224614386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546481"/>
            <a:ext cx="7612471"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2.3 </a:t>
            </a:r>
            <a:r>
              <a:rPr lang="en-US" sz="2800" b="1" dirty="0">
                <a:solidFill>
                  <a:srgbClr val="00B0F0"/>
                </a:solidFill>
                <a:latin typeface="Times New Roman" panose="02020603050405020304" pitchFamily="18" charset="0"/>
                <a:cs typeface="Times New Roman" panose="02020603050405020304" pitchFamily="18" charset="0"/>
              </a:rPr>
              <a:t>Stakeholders and Competitive Advantage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 xmlns:a16="http://schemas.microsoft.com/office/drawing/2014/main" id="{4527402C-3F97-690D-9C20-A459E375AEB7}"/>
              </a:ext>
            </a:extLst>
          </p:cNvPr>
          <p:cNvSpPr txBox="1"/>
          <p:nvPr/>
        </p:nvSpPr>
        <p:spPr>
          <a:xfrm>
            <a:off x="3385474" y="2542461"/>
            <a:ext cx="8754567" cy="1200329"/>
          </a:xfrm>
          <a:prstGeom prst="rect">
            <a:avLst/>
          </a:prstGeom>
          <a:noFill/>
        </p:spPr>
        <p:txBody>
          <a:bodyPr wrap="square" rtlCol="0">
            <a:spAutoFit/>
          </a:bodyPr>
          <a:lstStyle/>
          <a:p>
            <a:pPr algn="ctr"/>
            <a:r>
              <a:rPr lang="en-US" sz="2400" b="1" dirty="0"/>
              <a:t>stakeholder strategy An integrative approach to managing a </a:t>
            </a:r>
            <a:r>
              <a:rPr lang="en-US" sz="2400" b="1" dirty="0" smtClean="0"/>
              <a:t>diverse set </a:t>
            </a:r>
            <a:r>
              <a:rPr lang="en-US" sz="2400" b="1" dirty="0"/>
              <a:t>of stakeholders effectively in order to gain and sustain competitive advantage.</a:t>
            </a:r>
            <a:endParaRPr lang="en-US" sz="2400" b="1"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5"/>
          <a:stretch>
            <a:fillRect/>
          </a:stretch>
        </p:blipFill>
        <p:spPr>
          <a:xfrm>
            <a:off x="5438332" y="3772964"/>
            <a:ext cx="4648849" cy="2597627"/>
          </a:xfrm>
          <a:prstGeom prst="rect">
            <a:avLst/>
          </a:prstGeom>
        </p:spPr>
      </p:pic>
    </p:spTree>
    <p:extLst>
      <p:ext uri="{BB962C8B-B14F-4D97-AF65-F5344CB8AC3E}">
        <p14:creationId xmlns:p14="http://schemas.microsoft.com/office/powerpoint/2010/main" val="103336999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2308324"/>
          </a:xfrm>
          <a:prstGeom prst="rect">
            <a:avLst/>
          </a:prstGeom>
          <a:noFill/>
        </p:spPr>
        <p:txBody>
          <a:bodyPr wrap="square" rtlCol="0">
            <a:spAutoFit/>
          </a:bodyPr>
          <a:lstStyle/>
          <a:p>
            <a:r>
              <a:rPr lang="en-US" sz="2400" b="1" dirty="0"/>
              <a:t>Assess the relationship </a:t>
            </a:r>
            <a:r>
              <a:rPr lang="en-US" sz="2400" b="1" dirty="0" smtClean="0"/>
              <a:t>between stakeholder </a:t>
            </a:r>
            <a:r>
              <a:rPr lang="en-US" sz="2400" b="1" dirty="0"/>
              <a:t>strategy and </a:t>
            </a:r>
            <a:r>
              <a:rPr lang="en-US" sz="2400" b="1" dirty="0" smtClean="0"/>
              <a:t>sustainable competitive advantage.</a:t>
            </a:r>
          </a:p>
          <a:p>
            <a:endParaRPr lang="en-US" sz="2400" b="1" dirty="0"/>
          </a:p>
          <a:p>
            <a:r>
              <a:rPr lang="en-US" sz="2400" dirty="0"/>
              <a:t>■ </a:t>
            </a:r>
            <a:r>
              <a:rPr lang="en-US" sz="2400" i="1" dirty="0"/>
              <a:t>Stakeholders </a:t>
            </a:r>
            <a:r>
              <a:rPr lang="en-US" sz="2400" dirty="0"/>
              <a:t>are individuals or groups </a:t>
            </a:r>
            <a:r>
              <a:rPr lang="en-US" sz="2400" dirty="0" smtClean="0"/>
              <a:t>that have </a:t>
            </a:r>
            <a:r>
              <a:rPr lang="en-US" sz="2400" dirty="0"/>
              <a:t>a claim or interest in the performance </a:t>
            </a:r>
            <a:r>
              <a:rPr lang="en-US" sz="2400" dirty="0" smtClean="0"/>
              <a:t>and continued </a:t>
            </a:r>
            <a:r>
              <a:rPr lang="en-US" sz="2400" dirty="0"/>
              <a:t>survival of the firm. They make </a:t>
            </a:r>
            <a:r>
              <a:rPr lang="en-US" sz="2400" dirty="0" smtClean="0"/>
              <a:t>specific contributions </a:t>
            </a:r>
            <a:r>
              <a:rPr lang="en-US" sz="2400" dirty="0"/>
              <a:t>for which they expect </a:t>
            </a:r>
            <a:r>
              <a:rPr lang="en-US" sz="2400" dirty="0" smtClean="0"/>
              <a:t>rewards in </a:t>
            </a:r>
            <a:r>
              <a:rPr lang="en-US" sz="2400" dirty="0"/>
              <a:t>return</a:t>
            </a:r>
            <a:r>
              <a:rPr lang="en-US" sz="2400" dirty="0" smtClean="0"/>
              <a:t>.</a:t>
            </a:r>
            <a:endParaRPr lang="en-US" sz="2400" dirty="0"/>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2995889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b="1" dirty="0"/>
              <a:t>Assess the relationship </a:t>
            </a:r>
            <a:r>
              <a:rPr lang="en-US" sz="2400" b="1" dirty="0" smtClean="0"/>
              <a:t>between stakeholder </a:t>
            </a:r>
            <a:r>
              <a:rPr lang="en-US" sz="2400" b="1" dirty="0"/>
              <a:t>strategy and </a:t>
            </a:r>
            <a:r>
              <a:rPr lang="en-US" sz="2400" b="1" dirty="0" smtClean="0"/>
              <a:t>sustainable competitive advantage</a:t>
            </a:r>
            <a:r>
              <a:rPr lang="en-US" sz="2400" b="1" dirty="0"/>
              <a:t>.</a:t>
            </a:r>
          </a:p>
          <a:p>
            <a:endParaRPr lang="en-US" sz="2400" dirty="0" smtClean="0"/>
          </a:p>
          <a:p>
            <a:r>
              <a:rPr lang="en-US" sz="2400" dirty="0" smtClean="0"/>
              <a:t>■ </a:t>
            </a:r>
            <a:r>
              <a:rPr lang="en-US" sz="2400" i="1" dirty="0"/>
              <a:t>Internal stakeholders </a:t>
            </a:r>
            <a:r>
              <a:rPr lang="en-US" sz="2400" dirty="0"/>
              <a:t>include </a:t>
            </a:r>
            <a:r>
              <a:rPr lang="en-US" sz="2400" dirty="0" smtClean="0"/>
              <a:t>stockholders, employees </a:t>
            </a:r>
            <a:r>
              <a:rPr lang="en-US" sz="2400" dirty="0"/>
              <a:t>(for instance, executives, </a:t>
            </a:r>
            <a:r>
              <a:rPr lang="en-US" sz="2400" dirty="0" smtClean="0"/>
              <a:t>managers, and </a:t>
            </a:r>
            <a:r>
              <a:rPr lang="en-US" sz="2400" dirty="0"/>
              <a:t>workers), and board members</a:t>
            </a:r>
            <a:r>
              <a:rPr lang="en-US" sz="2400" dirty="0" smtClean="0"/>
              <a:t>.</a:t>
            </a:r>
            <a:endParaRPr lang="en-US" sz="2400" dirty="0"/>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3915034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416320"/>
          </a:xfrm>
          <a:prstGeom prst="rect">
            <a:avLst/>
          </a:prstGeom>
          <a:noFill/>
        </p:spPr>
        <p:txBody>
          <a:bodyPr wrap="square" rtlCol="0">
            <a:spAutoFit/>
          </a:bodyPr>
          <a:lstStyle/>
          <a:p>
            <a:r>
              <a:rPr lang="en-US" sz="2400" b="1" dirty="0"/>
              <a:t>Assess the relationship </a:t>
            </a:r>
            <a:r>
              <a:rPr lang="en-US" sz="2400" b="1" dirty="0" smtClean="0"/>
              <a:t>between stakeholder </a:t>
            </a:r>
            <a:r>
              <a:rPr lang="en-US" sz="2400" b="1" dirty="0"/>
              <a:t>strategy and </a:t>
            </a:r>
            <a:r>
              <a:rPr lang="en-US" sz="2400" b="1" dirty="0" smtClean="0"/>
              <a:t>sustainable competitive advantage</a:t>
            </a:r>
            <a:r>
              <a:rPr lang="en-US" sz="2400" b="1" dirty="0"/>
              <a:t>.</a:t>
            </a:r>
          </a:p>
          <a:p>
            <a:endParaRPr lang="en-US" sz="2400" dirty="0" smtClean="0"/>
          </a:p>
          <a:p>
            <a:r>
              <a:rPr lang="en-US" sz="2400" dirty="0" smtClean="0"/>
              <a:t>■ </a:t>
            </a:r>
            <a:r>
              <a:rPr lang="en-US" sz="2400" i="1" dirty="0"/>
              <a:t>External stakeholders </a:t>
            </a:r>
            <a:r>
              <a:rPr lang="en-US" sz="2400" dirty="0"/>
              <a:t>include customers, </a:t>
            </a:r>
            <a:r>
              <a:rPr lang="en-US" sz="2400" dirty="0" smtClean="0"/>
              <a:t>suppliers, alliance </a:t>
            </a:r>
            <a:r>
              <a:rPr lang="en-US" sz="2400" dirty="0"/>
              <a:t>partners, creditors, unions, </a:t>
            </a:r>
            <a:r>
              <a:rPr lang="en-US" sz="2400" dirty="0" smtClean="0"/>
              <a:t>communities, governments </a:t>
            </a:r>
            <a:r>
              <a:rPr lang="en-US" sz="2400" dirty="0"/>
              <a:t>at various levels, and the media.</a:t>
            </a:r>
          </a:p>
          <a:p>
            <a:endParaRPr lang="en-US" sz="2400" dirty="0" smtClean="0"/>
          </a:p>
          <a:p>
            <a:r>
              <a:rPr lang="en-US" sz="2400" dirty="0" smtClean="0"/>
              <a:t>■ </a:t>
            </a:r>
            <a:r>
              <a:rPr lang="en-US" sz="2400" dirty="0"/>
              <a:t>The effective management of stakeholders is </a:t>
            </a:r>
            <a:r>
              <a:rPr lang="en-US" sz="2400" dirty="0" smtClean="0"/>
              <a:t>necessary to </a:t>
            </a:r>
            <a:r>
              <a:rPr lang="en-US" sz="2400" dirty="0"/>
              <a:t>ensure the continued survival of the </a:t>
            </a:r>
            <a:r>
              <a:rPr lang="en-US" sz="2400" dirty="0" smtClean="0"/>
              <a:t>firm and </a:t>
            </a:r>
            <a:r>
              <a:rPr lang="en-US" sz="2400" dirty="0"/>
              <a:t>to sustain any competitive advantage. This </a:t>
            </a:r>
            <a:r>
              <a:rPr lang="en-US" sz="2400" dirty="0" smtClean="0"/>
              <a:t>is achieved </a:t>
            </a:r>
            <a:r>
              <a:rPr lang="en-US" sz="2400" dirty="0"/>
              <a:t>through </a:t>
            </a:r>
            <a:r>
              <a:rPr lang="en-US" sz="2400" i="1" dirty="0"/>
              <a:t>stakeholder strategy.</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12946205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1049002"/>
            <a:ext cx="8977880"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Stakeholder </a:t>
            </a:r>
            <a:r>
              <a:rPr lang="en-US" sz="2800" b="1" dirty="0">
                <a:latin typeface="Times New Roman" panose="02020603050405020304" pitchFamily="18" charset="0"/>
                <a:cs typeface="Times New Roman" panose="02020603050405020304" pitchFamily="18" charset="0"/>
              </a:rPr>
              <a:t>strategy</a:t>
            </a:r>
          </a:p>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046988"/>
          </a:xfrm>
          <a:prstGeom prst="rect">
            <a:avLst/>
          </a:prstGeom>
          <a:noFill/>
        </p:spPr>
        <p:txBody>
          <a:bodyPr wrap="square" rtlCol="0">
            <a:spAutoFit/>
          </a:bodyPr>
          <a:lstStyle/>
          <a:p>
            <a:r>
              <a:rPr lang="en-US" sz="2400" dirty="0" smtClean="0">
                <a:latin typeface="Times New Roman" panose="02020603050405020304" pitchFamily="18" charset="0"/>
                <a:cs typeface="Times New Roman" panose="02020603050405020304" pitchFamily="18" charset="0"/>
              </a:rPr>
              <a:t>Stakeholders </a:t>
            </a:r>
            <a:r>
              <a:rPr lang="en-US" sz="2400" dirty="0">
                <a:latin typeface="Times New Roman" panose="02020603050405020304" pitchFamily="18" charset="0"/>
                <a:cs typeface="Times New Roman" panose="02020603050405020304" pitchFamily="18" charset="0"/>
              </a:rPr>
              <a:t>have a vested claim or interest in the performance and continued survival of the firm. Stakeholders can be grouped by whether they are internal or external to a firm</a:t>
            </a:r>
            <a:r>
              <a:rPr lang="en-US" sz="2400" dirty="0" smtClean="0">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Internal stakeholders include employees (including executives, managers, and workers), stockholders, and board members. External stakeholders include customers, suppliers, alliance partners, creditors, unions, communities, governments </a:t>
            </a:r>
            <a:r>
              <a:rPr lang="en-US" sz="2400" dirty="0" smtClean="0">
                <a:latin typeface="Times New Roman" panose="02020603050405020304" pitchFamily="18" charset="0"/>
                <a:cs typeface="Times New Roman" panose="02020603050405020304" pitchFamily="18" charset="0"/>
              </a:rPr>
              <a:t>at various </a:t>
            </a:r>
            <a:r>
              <a:rPr lang="en-US" sz="2400" dirty="0">
                <a:latin typeface="Times New Roman" panose="02020603050405020304" pitchFamily="18" charset="0"/>
                <a:cs typeface="Times New Roman" panose="02020603050405020304" pitchFamily="18" charset="0"/>
              </a:rPr>
              <a:t>levels, and the media.</a:t>
            </a:r>
          </a:p>
        </p:txBody>
      </p:sp>
    </p:spTree>
    <p:extLst>
      <p:ext uri="{BB962C8B-B14F-4D97-AF65-F5344CB8AC3E}">
        <p14:creationId xmlns:p14="http://schemas.microsoft.com/office/powerpoint/2010/main" val="706972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F9A80F9F-74DB-1D57-04E8-E20E92A09B0A}"/>
              </a:ext>
            </a:extLst>
          </p:cNvPr>
          <p:cNvSpPr txBox="1"/>
          <p:nvPr/>
        </p:nvSpPr>
        <p:spPr>
          <a:xfrm>
            <a:off x="2398812" y="1049002"/>
            <a:ext cx="8977880" cy="954107"/>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Stakeholder </a:t>
            </a:r>
            <a:r>
              <a:rPr lang="en-US" sz="2800" b="1" dirty="0">
                <a:latin typeface="Times New Roman" panose="02020603050405020304" pitchFamily="18" charset="0"/>
                <a:cs typeface="Times New Roman" panose="02020603050405020304" pitchFamily="18" charset="0"/>
              </a:rPr>
              <a:t>strategy</a:t>
            </a:r>
          </a:p>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4" name="Picture 3"/>
          <p:cNvPicPr>
            <a:picLocks noChangeAspect="1"/>
          </p:cNvPicPr>
          <p:nvPr/>
        </p:nvPicPr>
        <p:blipFill>
          <a:blip r:embed="rId3"/>
          <a:stretch>
            <a:fillRect/>
          </a:stretch>
        </p:blipFill>
        <p:spPr>
          <a:xfrm>
            <a:off x="967989" y="2271116"/>
            <a:ext cx="10126745" cy="3524742"/>
          </a:xfrm>
          <a:prstGeom prst="rect">
            <a:avLst/>
          </a:prstGeom>
        </p:spPr>
      </p:pic>
    </p:spTree>
    <p:extLst>
      <p:ext uri="{BB962C8B-B14F-4D97-AF65-F5344CB8AC3E}">
        <p14:creationId xmlns:p14="http://schemas.microsoft.com/office/powerpoint/2010/main" val="3252965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938992"/>
          </a:xfrm>
          <a:prstGeom prst="rect">
            <a:avLst/>
          </a:prstGeom>
          <a:noFill/>
        </p:spPr>
        <p:txBody>
          <a:bodyPr wrap="square" rtlCol="0">
            <a:spAutoFit/>
          </a:bodyPr>
          <a:lstStyle/>
          <a:p>
            <a:r>
              <a:rPr lang="en-US" sz="2400" b="1" dirty="0"/>
              <a:t>Conduct a stakeholder </a:t>
            </a:r>
            <a:r>
              <a:rPr lang="en-US" sz="2400" b="1" dirty="0" smtClean="0"/>
              <a:t>impact analysis.</a:t>
            </a:r>
          </a:p>
          <a:p>
            <a:endParaRPr lang="en-US" sz="2400" b="1" dirty="0"/>
          </a:p>
          <a:p>
            <a:r>
              <a:rPr lang="en-US" sz="2400" dirty="0"/>
              <a:t>■ Stakeholder impact analysis considers the </a:t>
            </a:r>
            <a:r>
              <a:rPr lang="en-US" sz="2400" dirty="0" smtClean="0"/>
              <a:t>needs of </a:t>
            </a:r>
            <a:r>
              <a:rPr lang="en-US" sz="2400" dirty="0"/>
              <a:t>different stakeholders, which enables the </a:t>
            </a:r>
            <a:r>
              <a:rPr lang="en-US" sz="2400" dirty="0" smtClean="0"/>
              <a:t>firm to </a:t>
            </a:r>
            <a:r>
              <a:rPr lang="en-US" sz="2400" dirty="0"/>
              <a:t>perform optimally and to live up to the </a:t>
            </a:r>
            <a:r>
              <a:rPr lang="en-US" sz="2400" dirty="0" smtClean="0"/>
              <a:t>expectations of </a:t>
            </a:r>
            <a:r>
              <a:rPr lang="en-US" sz="2400" dirty="0"/>
              <a:t>good citizenship</a:t>
            </a:r>
            <a:r>
              <a:rPr lang="en-US" sz="2400" dirty="0" smtClean="0"/>
              <a:t>.</a:t>
            </a:r>
            <a:endParaRPr lang="en-US" sz="2400" dirty="0"/>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1862856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1569660"/>
          </a:xfrm>
          <a:prstGeom prst="rect">
            <a:avLst/>
          </a:prstGeom>
          <a:noFill/>
        </p:spPr>
        <p:txBody>
          <a:bodyPr wrap="square" rtlCol="0">
            <a:spAutoFit/>
          </a:bodyPr>
          <a:lstStyle/>
          <a:p>
            <a:r>
              <a:rPr lang="en-US" sz="2400" b="1" dirty="0"/>
              <a:t>Conduct a stakeholder </a:t>
            </a:r>
            <a:r>
              <a:rPr lang="en-US" sz="2400" b="1" dirty="0" smtClean="0"/>
              <a:t>impact analysis</a:t>
            </a:r>
            <a:r>
              <a:rPr lang="en-US" sz="2400" b="1" dirty="0"/>
              <a:t>.</a:t>
            </a:r>
          </a:p>
          <a:p>
            <a:endParaRPr lang="en-US" sz="2400" dirty="0" smtClean="0"/>
          </a:p>
          <a:p>
            <a:r>
              <a:rPr lang="en-US" sz="2400" dirty="0" smtClean="0"/>
              <a:t>■ </a:t>
            </a:r>
            <a:r>
              <a:rPr lang="en-US" sz="2400" dirty="0"/>
              <a:t>In a stakeholder impact analysis, managers </a:t>
            </a:r>
            <a:r>
              <a:rPr lang="en-US" sz="2400" dirty="0" smtClean="0"/>
              <a:t>pay particular </a:t>
            </a:r>
            <a:r>
              <a:rPr lang="en-US" sz="2400" dirty="0"/>
              <a:t>attention to three important </a:t>
            </a:r>
            <a:r>
              <a:rPr lang="en-US" sz="2400" dirty="0" smtClean="0"/>
              <a:t>stakeholder attributes</a:t>
            </a:r>
            <a:r>
              <a:rPr lang="en-US" sz="2400" dirty="0"/>
              <a:t>: power, legitimacy, and urgency</a:t>
            </a:r>
            <a:r>
              <a:rPr lang="en-US" sz="2400" dirty="0" smtClean="0"/>
              <a:t>.</a:t>
            </a:r>
            <a:endParaRPr lang="en-US" sz="2400" dirty="0"/>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36820324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06627" y="2155119"/>
            <a:ext cx="10249469" cy="3785652"/>
          </a:xfrm>
          <a:prstGeom prst="rect">
            <a:avLst/>
          </a:prstGeom>
          <a:noFill/>
        </p:spPr>
        <p:txBody>
          <a:bodyPr wrap="square" rtlCol="0">
            <a:spAutoFit/>
          </a:bodyPr>
          <a:lstStyle/>
          <a:p>
            <a:r>
              <a:rPr lang="en-US" sz="2400" b="1" dirty="0"/>
              <a:t>Conduct a stakeholder </a:t>
            </a:r>
            <a:r>
              <a:rPr lang="en-US" sz="2400" b="1" dirty="0" smtClean="0"/>
              <a:t>impact analysis</a:t>
            </a:r>
            <a:r>
              <a:rPr lang="en-US" sz="2400" b="1" dirty="0"/>
              <a:t>.</a:t>
            </a:r>
          </a:p>
          <a:p>
            <a:endParaRPr lang="en-US" sz="2400" dirty="0" smtClean="0"/>
          </a:p>
          <a:p>
            <a:r>
              <a:rPr lang="en-US" sz="2400" dirty="0" smtClean="0"/>
              <a:t>■ </a:t>
            </a:r>
            <a:r>
              <a:rPr lang="en-US" sz="2400" dirty="0"/>
              <a:t>Stakeholder impact analysis is a five-step </a:t>
            </a:r>
            <a:r>
              <a:rPr lang="en-US" sz="2400" dirty="0" smtClean="0"/>
              <a:t>process that </a:t>
            </a:r>
            <a:r>
              <a:rPr lang="en-US" sz="2400" dirty="0"/>
              <a:t>answers the following questions for the firm:</a:t>
            </a:r>
          </a:p>
          <a:p>
            <a:r>
              <a:rPr lang="en-US" sz="2400" dirty="0"/>
              <a:t>1. Who are our stakeholders?</a:t>
            </a:r>
          </a:p>
          <a:p>
            <a:r>
              <a:rPr lang="en-US" sz="2400" dirty="0"/>
              <a:t>2. What are our stakeholders’ interests and claims?</a:t>
            </a:r>
          </a:p>
          <a:p>
            <a:r>
              <a:rPr lang="en-US" sz="2400" dirty="0"/>
              <a:t>3. What opportunities and threats do our </a:t>
            </a:r>
            <a:r>
              <a:rPr lang="en-US" sz="2400" dirty="0" smtClean="0"/>
              <a:t>stakeholders present</a:t>
            </a:r>
            <a:r>
              <a:rPr lang="en-US" sz="2400" dirty="0"/>
              <a:t>?</a:t>
            </a:r>
          </a:p>
          <a:p>
            <a:r>
              <a:rPr lang="en-US" sz="2400" dirty="0"/>
              <a:t>4. What economic, legal, ethical, and </a:t>
            </a:r>
            <a:r>
              <a:rPr lang="en-US" sz="2400" dirty="0" smtClean="0"/>
              <a:t>philanthropic responsibilities </a:t>
            </a:r>
            <a:r>
              <a:rPr lang="en-US" sz="2400" dirty="0"/>
              <a:t>do we have to </a:t>
            </a:r>
            <a:r>
              <a:rPr lang="en-US" sz="2400" dirty="0" smtClean="0"/>
              <a:t>our stakeholders</a:t>
            </a:r>
            <a:r>
              <a:rPr lang="en-US" sz="2400" dirty="0"/>
              <a:t>?</a:t>
            </a:r>
          </a:p>
          <a:p>
            <a:r>
              <a:rPr lang="en-US" sz="2400" dirty="0"/>
              <a:t>5. What should we do to effectively address </a:t>
            </a:r>
            <a:r>
              <a:rPr lang="en-US" sz="2400" dirty="0" smtClean="0"/>
              <a:t>the stakeholder </a:t>
            </a:r>
            <a:r>
              <a:rPr lang="en-US" sz="2400" dirty="0"/>
              <a:t>concerns?</a:t>
            </a: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The Strategic Management Process</a:t>
            </a:r>
          </a:p>
        </p:txBody>
      </p:sp>
    </p:spTree>
    <p:extLst>
      <p:ext uri="{BB962C8B-B14F-4D97-AF65-F5344CB8AC3E}">
        <p14:creationId xmlns:p14="http://schemas.microsoft.com/office/powerpoint/2010/main" val="819591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577137" y="1546481"/>
            <a:ext cx="7612471"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2.3 </a:t>
            </a:r>
            <a:r>
              <a:rPr lang="en-US" sz="2800" b="1" dirty="0">
                <a:solidFill>
                  <a:srgbClr val="00B0F0"/>
                </a:solidFill>
                <a:latin typeface="Times New Roman" panose="02020603050405020304" pitchFamily="18" charset="0"/>
                <a:cs typeface="Times New Roman" panose="02020603050405020304" pitchFamily="18" charset="0"/>
              </a:rPr>
              <a:t>Stakeholders and Competitive Advantage</a:t>
            </a:r>
          </a:p>
        </p:txBody>
      </p:sp>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 xmlns:a16="http://schemas.microsoft.com/office/drawing/2014/main" id="{4527402C-3F97-690D-9C20-A459E375AEB7}"/>
              </a:ext>
            </a:extLst>
          </p:cNvPr>
          <p:cNvSpPr txBox="1"/>
          <p:nvPr/>
        </p:nvSpPr>
        <p:spPr>
          <a:xfrm>
            <a:off x="3385474" y="2542461"/>
            <a:ext cx="8754567" cy="830997"/>
          </a:xfrm>
          <a:prstGeom prst="rect">
            <a:avLst/>
          </a:prstGeom>
          <a:noFill/>
        </p:spPr>
        <p:txBody>
          <a:bodyPr wrap="square" rtlCol="0">
            <a:spAutoFit/>
          </a:bodyPr>
          <a:lstStyle/>
          <a:p>
            <a:pPr algn="ctr"/>
            <a:r>
              <a:rPr lang="en-US" sz="2400" b="1" dirty="0"/>
              <a:t>The five steps in stakeholder impact analysis and the key questions to be asked. </a:t>
            </a:r>
            <a:endParaRPr lang="en-US" sz="2400" b="1"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a:blip r:embed="rId5"/>
          <a:stretch>
            <a:fillRect/>
          </a:stretch>
        </p:blipFill>
        <p:spPr>
          <a:xfrm>
            <a:off x="5176358" y="3811333"/>
            <a:ext cx="5172797" cy="2095792"/>
          </a:xfrm>
          <a:prstGeom prst="rect">
            <a:avLst/>
          </a:prstGeom>
        </p:spPr>
      </p:pic>
    </p:spTree>
    <p:extLst>
      <p:ext uri="{BB962C8B-B14F-4D97-AF65-F5344CB8AC3E}">
        <p14:creationId xmlns:p14="http://schemas.microsoft.com/office/powerpoint/2010/main" val="63120091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457081"/>
            <a:ext cx="10249469" cy="2677656"/>
          </a:xfrm>
          <a:prstGeom prst="rect">
            <a:avLst/>
          </a:prstGeom>
          <a:noFill/>
        </p:spPr>
        <p:txBody>
          <a:bodyPr wrap="square" rtlCol="0">
            <a:spAutoFit/>
          </a:bodyPr>
          <a:lstStyle/>
          <a:p>
            <a:r>
              <a:rPr lang="en-US" sz="2400" b="1" dirty="0"/>
              <a:t>STEP 1: IDENTIFY STAKEHOLDERS. </a:t>
            </a:r>
            <a:endParaRPr lang="en-US" sz="2400" b="1" dirty="0" smtClean="0"/>
          </a:p>
          <a:p>
            <a:endParaRPr lang="en-US" sz="2400" b="1" dirty="0" smtClean="0"/>
          </a:p>
          <a:p>
            <a:r>
              <a:rPr lang="en-US" sz="2400" dirty="0" smtClean="0"/>
              <a:t>In </a:t>
            </a:r>
            <a:r>
              <a:rPr lang="en-US" sz="2400" dirty="0"/>
              <a:t>Step 1, strategic leaders ask, “Who are our stakeholders</a:t>
            </a:r>
            <a:r>
              <a:rPr lang="en-US" sz="2400" dirty="0" smtClean="0"/>
              <a:t>?”</a:t>
            </a:r>
          </a:p>
          <a:p>
            <a:endParaRPr lang="en-US" sz="2400" dirty="0"/>
          </a:p>
          <a:p>
            <a:r>
              <a:rPr lang="en-US" sz="2400" dirty="0"/>
              <a:t>In this step, the strategic leaders focus on stakeholders that currently have, or</a:t>
            </a:r>
          </a:p>
          <a:p>
            <a:r>
              <a:rPr lang="en-US" sz="2400" dirty="0"/>
              <a:t>potentially can have, a material effect on a company. This prioritization identifies the </a:t>
            </a:r>
            <a:r>
              <a:rPr lang="en-US" sz="2400" dirty="0" smtClean="0"/>
              <a:t>most powerful </a:t>
            </a:r>
            <a:r>
              <a:rPr lang="en-US" sz="2400" dirty="0"/>
              <a:t>internal and external stakeholders as well as their needs.</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5" y="762652"/>
            <a:ext cx="8977880" cy="954107"/>
          </a:xfrm>
          <a:prstGeom prst="rect">
            <a:avLst/>
          </a:prstGeom>
          <a:noFill/>
        </p:spPr>
        <p:txBody>
          <a:bodyPr wrap="square" rtlCol="0">
            <a:spAutoFit/>
          </a:bodyPr>
          <a:lstStyle/>
          <a:p>
            <a:r>
              <a:rPr lang="en-US" sz="2800" b="1" dirty="0"/>
              <a:t>The five steps in stakeholder impact </a:t>
            </a:r>
            <a:r>
              <a:rPr lang="en-US" sz="2800" b="1" dirty="0" smtClean="0"/>
              <a:t>analysis</a:t>
            </a:r>
          </a:p>
          <a:p>
            <a:r>
              <a:rPr lang="en-US" sz="2800" b="1" dirty="0" smtClean="0"/>
              <a:t> </a:t>
            </a:r>
            <a:r>
              <a:rPr lang="en-US" sz="2800" b="1" dirty="0"/>
              <a:t>and the key questions to be asked.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0237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347609"/>
            <a:ext cx="10249469" cy="3416320"/>
          </a:xfrm>
          <a:prstGeom prst="rect">
            <a:avLst/>
          </a:prstGeom>
          <a:noFill/>
        </p:spPr>
        <p:txBody>
          <a:bodyPr wrap="square" rtlCol="0">
            <a:spAutoFit/>
          </a:bodyPr>
          <a:lstStyle/>
          <a:p>
            <a:r>
              <a:rPr lang="en-US" sz="2400" b="1" dirty="0"/>
              <a:t>STEP 2: IDENTIFY STAKEHOLDERS’ INTERESTS. </a:t>
            </a:r>
            <a:endParaRPr lang="en-US" sz="2400" b="1" dirty="0" smtClean="0"/>
          </a:p>
          <a:p>
            <a:endParaRPr lang="en-US" sz="2400" dirty="0" smtClean="0"/>
          </a:p>
          <a:p>
            <a:r>
              <a:rPr lang="en-US" sz="2400" dirty="0" smtClean="0"/>
              <a:t>In </a:t>
            </a:r>
            <a:r>
              <a:rPr lang="en-US" sz="2400" dirty="0"/>
              <a:t>Step 2, strategic leaders ask, “</a:t>
            </a:r>
            <a:r>
              <a:rPr lang="en-US" sz="2400" dirty="0" smtClean="0"/>
              <a:t>What are </a:t>
            </a:r>
            <a:r>
              <a:rPr lang="en-US" sz="2400" dirty="0"/>
              <a:t>our stakeholders’ interests and claims</a:t>
            </a:r>
            <a:r>
              <a:rPr lang="en-US" sz="2400" dirty="0" smtClean="0"/>
              <a:t>?”</a:t>
            </a:r>
          </a:p>
          <a:p>
            <a:endParaRPr lang="en-US" sz="2400" dirty="0" smtClean="0"/>
          </a:p>
          <a:p>
            <a:r>
              <a:rPr lang="en-US" sz="2400" dirty="0" smtClean="0"/>
              <a:t>Managers </a:t>
            </a:r>
            <a:r>
              <a:rPr lang="en-US" sz="2400" dirty="0"/>
              <a:t>need to specify and assess </a:t>
            </a:r>
            <a:r>
              <a:rPr lang="en-US" sz="2400" dirty="0" smtClean="0"/>
              <a:t>the interests </a:t>
            </a:r>
            <a:r>
              <a:rPr lang="en-US" sz="2400" dirty="0"/>
              <a:t>and claims of the pertinent stakeholders using the power, legitimacy, </a:t>
            </a:r>
            <a:r>
              <a:rPr lang="en-US" sz="2400" dirty="0" smtClean="0"/>
              <a:t>and urgency </a:t>
            </a:r>
            <a:r>
              <a:rPr lang="en-US" sz="2400" dirty="0"/>
              <a:t>criteria introduced earlier. As the legal owners, shareholders have the </a:t>
            </a:r>
            <a:r>
              <a:rPr lang="en-US" sz="2400" dirty="0" smtClean="0"/>
              <a:t>most legitimate </a:t>
            </a:r>
            <a:r>
              <a:rPr lang="en-US" sz="2400" dirty="0"/>
              <a:t>claim on a company’s profits.</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5" y="762652"/>
            <a:ext cx="8977880" cy="954107"/>
          </a:xfrm>
          <a:prstGeom prst="rect">
            <a:avLst/>
          </a:prstGeom>
          <a:noFill/>
        </p:spPr>
        <p:txBody>
          <a:bodyPr wrap="square" rtlCol="0">
            <a:spAutoFit/>
          </a:bodyPr>
          <a:lstStyle/>
          <a:p>
            <a:r>
              <a:rPr lang="en-US" sz="2800" b="1" dirty="0"/>
              <a:t>The five steps in stakeholder impact </a:t>
            </a:r>
            <a:r>
              <a:rPr lang="en-US" sz="2800" b="1" dirty="0" smtClean="0"/>
              <a:t>analysis</a:t>
            </a:r>
          </a:p>
          <a:p>
            <a:r>
              <a:rPr lang="en-US" sz="2800" b="1" dirty="0" smtClean="0"/>
              <a:t> </a:t>
            </a:r>
            <a:r>
              <a:rPr lang="en-US" sz="2800" b="1" dirty="0"/>
              <a:t>and the key questions to be asked.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58553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347609"/>
            <a:ext cx="10249469" cy="3046988"/>
          </a:xfrm>
          <a:prstGeom prst="rect">
            <a:avLst/>
          </a:prstGeom>
          <a:noFill/>
        </p:spPr>
        <p:txBody>
          <a:bodyPr wrap="square" rtlCol="0">
            <a:spAutoFit/>
          </a:bodyPr>
          <a:lstStyle/>
          <a:p>
            <a:r>
              <a:rPr lang="en-US" sz="2400" b="1" dirty="0"/>
              <a:t>STEP 3: IDENTIFY OPPORTUNITIES AND THREATS</a:t>
            </a:r>
            <a:r>
              <a:rPr lang="en-US" sz="2400" b="1" dirty="0" smtClean="0"/>
              <a:t>.</a:t>
            </a:r>
            <a:endParaRPr lang="ar-EG" sz="2400" b="1" dirty="0" smtClean="0"/>
          </a:p>
          <a:p>
            <a:endParaRPr lang="en-US" sz="2400" dirty="0" smtClean="0"/>
          </a:p>
          <a:p>
            <a:r>
              <a:rPr lang="en-US" sz="2400" dirty="0"/>
              <a:t>In Step 3, strategic leaders </a:t>
            </a:r>
            <a:r>
              <a:rPr lang="en-US" sz="2400" dirty="0" smtClean="0"/>
              <a:t>ask,</a:t>
            </a:r>
            <a:r>
              <a:rPr lang="ar-EG" sz="2400" dirty="0"/>
              <a:t> </a:t>
            </a:r>
            <a:r>
              <a:rPr lang="en-US" sz="2400" dirty="0" smtClean="0"/>
              <a:t>“What </a:t>
            </a:r>
            <a:r>
              <a:rPr lang="en-US" sz="2400" dirty="0"/>
              <a:t>opportunities and threats do our stakeholders present</a:t>
            </a:r>
            <a:r>
              <a:rPr lang="en-US" sz="2400" dirty="0" smtClean="0"/>
              <a:t>?”</a:t>
            </a:r>
            <a:endParaRPr lang="ar-EG" sz="2400" dirty="0" smtClean="0"/>
          </a:p>
          <a:p>
            <a:endParaRPr lang="en-US" sz="2400" dirty="0" smtClean="0"/>
          </a:p>
          <a:p>
            <a:r>
              <a:rPr lang="en-US" sz="2400" dirty="0"/>
              <a:t>Since stakeholders have</a:t>
            </a:r>
          </a:p>
          <a:p>
            <a:r>
              <a:rPr lang="en-US" sz="2400" dirty="0"/>
              <a:t>a claim on the company, opportunities and threats are two sides of the same coin.</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5" y="762652"/>
            <a:ext cx="8977880" cy="954107"/>
          </a:xfrm>
          <a:prstGeom prst="rect">
            <a:avLst/>
          </a:prstGeom>
          <a:noFill/>
        </p:spPr>
        <p:txBody>
          <a:bodyPr wrap="square" rtlCol="0">
            <a:spAutoFit/>
          </a:bodyPr>
          <a:lstStyle/>
          <a:p>
            <a:r>
              <a:rPr lang="en-US" sz="2800" b="1" dirty="0"/>
              <a:t>The five steps in stakeholder impact </a:t>
            </a:r>
            <a:r>
              <a:rPr lang="en-US" sz="2800" b="1" dirty="0" smtClean="0"/>
              <a:t>analysis</a:t>
            </a:r>
          </a:p>
          <a:p>
            <a:r>
              <a:rPr lang="en-US" sz="2800" b="1" dirty="0" smtClean="0"/>
              <a:t> </a:t>
            </a:r>
            <a:r>
              <a:rPr lang="en-US" sz="2800" b="1" dirty="0"/>
              <a:t>and the key questions to be asked.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81353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347609"/>
            <a:ext cx="10249469" cy="3416320"/>
          </a:xfrm>
          <a:prstGeom prst="rect">
            <a:avLst/>
          </a:prstGeom>
          <a:noFill/>
        </p:spPr>
        <p:txBody>
          <a:bodyPr wrap="square" rtlCol="0">
            <a:spAutoFit/>
          </a:bodyPr>
          <a:lstStyle/>
          <a:p>
            <a:r>
              <a:rPr lang="en-US" sz="2400" b="1" dirty="0"/>
              <a:t>STEP 4: IDENTIFY SOCIAL RESPONSIBILITIES. </a:t>
            </a:r>
            <a:endParaRPr lang="en-US" sz="2400" b="1" dirty="0" smtClean="0"/>
          </a:p>
          <a:p>
            <a:endParaRPr lang="en-US" sz="2400" b="1" dirty="0"/>
          </a:p>
          <a:p>
            <a:r>
              <a:rPr lang="en-US" sz="2400" dirty="0" smtClean="0"/>
              <a:t>In </a:t>
            </a:r>
            <a:r>
              <a:rPr lang="en-US" sz="2400" dirty="0"/>
              <a:t>Step 4, strategic leaders ask, “</a:t>
            </a:r>
            <a:r>
              <a:rPr lang="en-US" sz="2400" dirty="0" smtClean="0"/>
              <a:t>What economic</a:t>
            </a:r>
            <a:r>
              <a:rPr lang="en-US" sz="2400" dirty="0"/>
              <a:t>, legal, ethical, and philanthropic responsibilities do we have to our stakeholders</a:t>
            </a:r>
            <a:r>
              <a:rPr lang="en-US" sz="2400" dirty="0" smtClean="0"/>
              <a:t>?”</a:t>
            </a:r>
          </a:p>
          <a:p>
            <a:endParaRPr lang="en-US" sz="2400" dirty="0"/>
          </a:p>
          <a:p>
            <a:r>
              <a:rPr lang="en-US" sz="2400" dirty="0"/>
              <a:t>To identify these responsibilities more effectively, scholars have advanced the </a:t>
            </a:r>
            <a:r>
              <a:rPr lang="en-US" sz="2400" dirty="0" smtClean="0"/>
              <a:t>notion of </a:t>
            </a:r>
            <a:r>
              <a:rPr lang="en-US" sz="2400" b="1" dirty="0"/>
              <a:t>corporate social responsibility (CSR). </a:t>
            </a:r>
            <a:r>
              <a:rPr lang="en-US" sz="2400" dirty="0"/>
              <a:t>This framework helps firms recognize </a:t>
            </a:r>
            <a:r>
              <a:rPr lang="en-US" sz="2400" dirty="0" smtClean="0"/>
              <a:t>and address </a:t>
            </a:r>
            <a:r>
              <a:rPr lang="en-US" sz="2400" dirty="0"/>
              <a:t>the economic, legal, </a:t>
            </a:r>
            <a:r>
              <a:rPr lang="en-US" sz="2400" dirty="0" smtClean="0"/>
              <a:t>ethical that </a:t>
            </a:r>
            <a:r>
              <a:rPr lang="en-US" sz="2400" dirty="0"/>
              <a:t>society has of </a:t>
            </a:r>
            <a:r>
              <a:rPr lang="en-US" sz="2400" dirty="0" smtClean="0"/>
              <a:t>the business </a:t>
            </a:r>
            <a:r>
              <a:rPr lang="en-US" sz="2400" dirty="0"/>
              <a:t>enterprise at a given point in time.</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5" y="762652"/>
            <a:ext cx="8977880" cy="954107"/>
          </a:xfrm>
          <a:prstGeom prst="rect">
            <a:avLst/>
          </a:prstGeom>
          <a:noFill/>
        </p:spPr>
        <p:txBody>
          <a:bodyPr wrap="square" rtlCol="0">
            <a:spAutoFit/>
          </a:bodyPr>
          <a:lstStyle/>
          <a:p>
            <a:r>
              <a:rPr lang="en-US" sz="2800" b="1" dirty="0"/>
              <a:t>The five steps in stakeholder impact </a:t>
            </a:r>
            <a:r>
              <a:rPr lang="en-US" sz="2800" b="1" dirty="0" smtClean="0"/>
              <a:t>analysis</a:t>
            </a:r>
          </a:p>
          <a:p>
            <a:r>
              <a:rPr lang="en-US" sz="2800" b="1" dirty="0" smtClean="0"/>
              <a:t> </a:t>
            </a:r>
            <a:r>
              <a:rPr lang="en-US" sz="2800" b="1" dirty="0"/>
              <a:t>and the key questions to be asked.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88505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 xmlns:a16="http://schemas.microsoft.com/office/drawing/2014/main"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 xmlns:a16="http://schemas.microsoft.com/office/drawing/2014/main" id="{4527402C-3F97-690D-9C20-A459E375AEB7}"/>
              </a:ext>
            </a:extLst>
          </p:cNvPr>
          <p:cNvSpPr txBox="1"/>
          <p:nvPr/>
        </p:nvSpPr>
        <p:spPr>
          <a:xfrm>
            <a:off x="942308" y="2347609"/>
            <a:ext cx="10249469" cy="3416320"/>
          </a:xfrm>
          <a:prstGeom prst="rect">
            <a:avLst/>
          </a:prstGeom>
          <a:noFill/>
        </p:spPr>
        <p:txBody>
          <a:bodyPr wrap="square" rtlCol="0">
            <a:spAutoFit/>
          </a:bodyPr>
          <a:lstStyle/>
          <a:p>
            <a:r>
              <a:rPr lang="en-US" sz="2400" b="1" dirty="0"/>
              <a:t>STEP 5: ADDRESS STAKEHOLDER CONCERNS. </a:t>
            </a:r>
            <a:endParaRPr lang="en-US" sz="2400" b="1" dirty="0" smtClean="0"/>
          </a:p>
          <a:p>
            <a:endParaRPr lang="en-US" sz="2400" b="1" dirty="0"/>
          </a:p>
          <a:p>
            <a:r>
              <a:rPr lang="en-US" sz="2400" dirty="0" smtClean="0"/>
              <a:t>Finally</a:t>
            </a:r>
            <a:r>
              <a:rPr lang="en-US" sz="2400" dirty="0"/>
              <a:t>, in Step 5, the firm asks, “</a:t>
            </a:r>
            <a:r>
              <a:rPr lang="en-US" sz="2400" dirty="0" smtClean="0"/>
              <a:t>What should </a:t>
            </a:r>
            <a:r>
              <a:rPr lang="en-US" sz="2400" dirty="0"/>
              <a:t>we do to effectively address any stakeholder concerns</a:t>
            </a:r>
            <a:r>
              <a:rPr lang="en-US" sz="2400" dirty="0" smtClean="0"/>
              <a:t>?”</a:t>
            </a:r>
          </a:p>
          <a:p>
            <a:endParaRPr lang="en-US" sz="2400" dirty="0"/>
          </a:p>
          <a:p>
            <a:r>
              <a:rPr lang="en-US" sz="2400" dirty="0" smtClean="0"/>
              <a:t> </a:t>
            </a:r>
            <a:r>
              <a:rPr lang="en-US" sz="2400" dirty="0"/>
              <a:t>In the last step in </a:t>
            </a:r>
            <a:r>
              <a:rPr lang="en-US" sz="2400" dirty="0" smtClean="0"/>
              <a:t>stakeholder impact </a:t>
            </a:r>
            <a:r>
              <a:rPr lang="en-US" sz="2400" dirty="0"/>
              <a:t>analysis, strategic leaders need to decide the appropriate course of action </a:t>
            </a:r>
            <a:r>
              <a:rPr lang="en-US" sz="2400" dirty="0" smtClean="0"/>
              <a:t>for the </a:t>
            </a:r>
            <a:r>
              <a:rPr lang="en-US" sz="2400" dirty="0"/>
              <a:t>firm, given all of the preceding factors. Thinking about the attributes of power, </a:t>
            </a:r>
            <a:r>
              <a:rPr lang="en-US" sz="2400" dirty="0" smtClean="0"/>
              <a:t>legitimacy, and </a:t>
            </a:r>
            <a:r>
              <a:rPr lang="en-US" sz="2400" dirty="0"/>
              <a:t>urgency helps to prioritize the legitimate claims and to address them </a:t>
            </a:r>
            <a:r>
              <a:rPr lang="en-US" sz="2400" dirty="0" smtClean="0"/>
              <a:t>accordingly. </a:t>
            </a:r>
            <a:endParaRPr lang="en-US"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F9A80F9F-74DB-1D57-04E8-E20E92A09B0A}"/>
              </a:ext>
            </a:extLst>
          </p:cNvPr>
          <p:cNvSpPr txBox="1"/>
          <p:nvPr/>
        </p:nvSpPr>
        <p:spPr>
          <a:xfrm>
            <a:off x="2346765" y="762652"/>
            <a:ext cx="8977880" cy="954107"/>
          </a:xfrm>
          <a:prstGeom prst="rect">
            <a:avLst/>
          </a:prstGeom>
          <a:noFill/>
        </p:spPr>
        <p:txBody>
          <a:bodyPr wrap="square" rtlCol="0">
            <a:spAutoFit/>
          </a:bodyPr>
          <a:lstStyle/>
          <a:p>
            <a:r>
              <a:rPr lang="en-US" sz="2800" b="1" dirty="0"/>
              <a:t>The five steps in stakeholder impact </a:t>
            </a:r>
            <a:r>
              <a:rPr lang="en-US" sz="2800" b="1" dirty="0" smtClean="0"/>
              <a:t>analysis</a:t>
            </a:r>
          </a:p>
          <a:p>
            <a:r>
              <a:rPr lang="en-US" sz="2800" b="1" dirty="0" smtClean="0"/>
              <a:t> </a:t>
            </a:r>
            <a:r>
              <a:rPr lang="en-US" sz="2800" b="1" dirty="0"/>
              <a:t>and the key questions to be asked.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10365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 xmlns:a16="http://schemas.microsoft.com/office/drawing/2014/main"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 xmlns:a16="http://schemas.microsoft.com/office/drawing/2014/main" id="{7F2EF6CE-6A19-1FC7-706F-5BC62F62930A}"/>
              </a:ext>
            </a:extLst>
          </p:cNvPr>
          <p:cNvPicPr>
            <a:picLocks noChangeAspect="1"/>
          </p:cNvPicPr>
          <p:nvPr/>
        </p:nvPicPr>
        <p:blipFill>
          <a:blip r:embed="rId5">
            <a:extLst>
              <a:ext uri="{96DAC541-7B7A-43D3-8B79-37D633B846F1}">
                <asvg:svgBlip xmlns=""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 xmlns:a16="http://schemas.microsoft.com/office/drawing/2014/main"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9330</TotalTime>
  <Words>2919</Words>
  <Application>Microsoft Office PowerPoint</Application>
  <PresentationFormat>Widescreen</PresentationFormat>
  <Paragraphs>459</Paragraphs>
  <Slides>58</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58</vt:i4>
      </vt:variant>
    </vt:vector>
  </HeadingPairs>
  <TitlesOfParts>
    <vt:vector size="66" baseType="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378</cp:revision>
  <dcterms:created xsi:type="dcterms:W3CDTF">2023-04-29T09:08:23Z</dcterms:created>
  <dcterms:modified xsi:type="dcterms:W3CDTF">2024-02-13T18:43:32Z</dcterms:modified>
</cp:coreProperties>
</file>