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81" r:id="rId4"/>
    <p:sldId id="593" r:id="rId5"/>
    <p:sldId id="696" r:id="rId6"/>
    <p:sldId id="697" r:id="rId7"/>
    <p:sldId id="698" r:id="rId8"/>
    <p:sldId id="699" r:id="rId9"/>
    <p:sldId id="666" r:id="rId10"/>
    <p:sldId id="710" r:id="rId11"/>
    <p:sldId id="712" r:id="rId12"/>
    <p:sldId id="711" r:id="rId13"/>
    <p:sldId id="709" r:id="rId14"/>
    <p:sldId id="664" r:id="rId15"/>
    <p:sldId id="701" r:id="rId16"/>
    <p:sldId id="594" r:id="rId17"/>
    <p:sldId id="707" r:id="rId18"/>
    <p:sldId id="705" r:id="rId19"/>
    <p:sldId id="700" r:id="rId20"/>
    <p:sldId id="702" r:id="rId21"/>
    <p:sldId id="704" r:id="rId22"/>
    <p:sldId id="703" r:id="rId23"/>
    <p:sldId id="706" r:id="rId24"/>
    <p:sldId id="729" r:id="rId25"/>
    <p:sldId id="692" r:id="rId26"/>
    <p:sldId id="713" r:id="rId27"/>
    <p:sldId id="689" r:id="rId28"/>
    <p:sldId id="734" r:id="rId29"/>
    <p:sldId id="731" r:id="rId30"/>
    <p:sldId id="730" r:id="rId31"/>
    <p:sldId id="714" r:id="rId32"/>
    <p:sldId id="674" r:id="rId33"/>
    <p:sldId id="716" r:id="rId34"/>
    <p:sldId id="733" r:id="rId35"/>
    <p:sldId id="717" r:id="rId36"/>
    <p:sldId id="725" r:id="rId37"/>
    <p:sldId id="726" r:id="rId38"/>
    <p:sldId id="727" r:id="rId39"/>
    <p:sldId id="720" r:id="rId40"/>
    <p:sldId id="722" r:id="rId41"/>
    <p:sldId id="485" r:id="rId42"/>
    <p:sldId id="654" r:id="rId43"/>
    <p:sldId id="708" r:id="rId44"/>
    <p:sldId id="50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93"/>
            <p14:sldId id="696"/>
            <p14:sldId id="697"/>
            <p14:sldId id="698"/>
            <p14:sldId id="699"/>
            <p14:sldId id="666"/>
            <p14:sldId id="710"/>
            <p14:sldId id="712"/>
            <p14:sldId id="711"/>
            <p14:sldId id="709"/>
            <p14:sldId id="664"/>
            <p14:sldId id="701"/>
            <p14:sldId id="594"/>
            <p14:sldId id="707"/>
            <p14:sldId id="705"/>
            <p14:sldId id="700"/>
            <p14:sldId id="702"/>
            <p14:sldId id="704"/>
            <p14:sldId id="703"/>
            <p14:sldId id="706"/>
            <p14:sldId id="729"/>
            <p14:sldId id="692"/>
            <p14:sldId id="713"/>
            <p14:sldId id="689"/>
            <p14:sldId id="734"/>
            <p14:sldId id="731"/>
            <p14:sldId id="730"/>
            <p14:sldId id="714"/>
            <p14:sldId id="674"/>
            <p14:sldId id="716"/>
            <p14:sldId id="733"/>
            <p14:sldId id="717"/>
            <p14:sldId id="725"/>
            <p14:sldId id="726"/>
            <p14:sldId id="727"/>
            <p14:sldId id="720"/>
            <p14:sldId id="722"/>
            <p14:sldId id="485"/>
            <p14:sldId id="654"/>
            <p14:sldId id="708"/>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3C0C"/>
    <a:srgbClr val="81DEFF"/>
    <a:srgbClr val="F8F8F8"/>
    <a:srgbClr val="BDEEDD"/>
    <a:srgbClr val="000000"/>
    <a:srgbClr val="669BBC"/>
    <a:srgbClr val="FAC748"/>
    <a:srgbClr val="EE7EA4"/>
    <a:srgbClr val="E3C1DC"/>
    <a:srgbClr val="C1E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147" autoAdjust="0"/>
    <p:restoredTop sz="94343" autoAdjust="0"/>
  </p:normalViewPr>
  <p:slideViewPr>
    <p:cSldViewPr snapToGrid="0">
      <p:cViewPr varScale="1">
        <p:scale>
          <a:sx n="65" d="100"/>
          <a:sy n="65" d="100"/>
        </p:scale>
        <p:origin x="648" y="78"/>
      </p:cViewPr>
      <p:guideLst/>
    </p:cSldViewPr>
  </p:slideViewPr>
  <p:outlineViewPr>
    <p:cViewPr>
      <p:scale>
        <a:sx n="33" d="100"/>
        <a:sy n="33" d="100"/>
      </p:scale>
      <p:origin x="0" y="-3132"/>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11T01:43:04.251"/>
    </inkml:context>
    <inkml:brush xml:id="br0">
      <inkml:brushProperty name="width" value="0.05292" units="cm"/>
      <inkml:brushProperty name="height" value="0.05292" units="cm"/>
      <inkml:brushProperty name="color" value="#FF0000"/>
    </inkml:brush>
  </inkml:definitions>
  <inkml:trace contextRef="#ctx0" brushRef="#br0">31328 422 0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7-25T09:26:29.185"/>
    </inkml:context>
    <inkml:brush xml:id="br0">
      <inkml:brushProperty name="width" value="0.05292" units="cm"/>
      <inkml:brushProperty name="height" value="0.05292" units="cm"/>
      <inkml:brushProperty name="color" value="#FF0000"/>
    </inkml:brush>
  </inkml:definitions>
  <inkml:trace contextRef="#ctx0" brushRef="#br0">31254 397 0</inkml:trace>
  <inkml:trace contextRef="#ctx0" brushRef="#br0" timeOffset="1002.3687">29567 6375 0</inkml:trace>
  <inkml:trace contextRef="#ctx0" brushRef="#br0" timeOffset="1006.3098">29518 6375 0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2024-08-01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8990378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825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959223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824183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2992789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360527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269748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021567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751743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74842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2024-08-01</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2024-08-01</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21.jpg"/><Relationship Id="rId4" Type="http://schemas.openxmlformats.org/officeDocument/2006/relationships/image" Target="../media/image20.jpg"/></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2.jpe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28.jpeg"/></Relationships>
</file>

<file path=ppt/slides/_rels/slide3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3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1.jpeg"/></Relationships>
</file>

<file path=ppt/slides/_rels/slide3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4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hyperlink" Target="https://www.nytimes.com/2021/04/23/learning/expressing-opinions-with-letters-to-the-editor.html" TargetMode="External"/><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hyperlink" Target="https://doi.org/10.1007/s00405-014-3289-7" TargetMode="External"/></Relationships>
</file>

<file path=ppt/slides/_rels/slide45.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34.png"/><Relationship Id="rId7" Type="http://schemas.openxmlformats.org/officeDocument/2006/relationships/image" Target="../media/image7.svg"/><Relationship Id="rId2" Type="http://schemas.openxmlformats.org/officeDocument/2006/relationships/image" Target="../media/image33.jpeg"/><Relationship Id="rId1" Type="http://schemas.openxmlformats.org/officeDocument/2006/relationships/slideLayout" Target="../slideLayouts/slideLayout16.xml"/><Relationship Id="rId6" Type="http://schemas.openxmlformats.org/officeDocument/2006/relationships/image" Target="../media/image6.png"/><Relationship Id="rId11" Type="http://schemas.openxmlformats.org/officeDocument/2006/relationships/image" Target="../media/image44.emf"/><Relationship Id="rId5" Type="http://schemas.openxmlformats.org/officeDocument/2006/relationships/image" Target="../media/image3.png"/><Relationship Id="rId10" Type="http://schemas.openxmlformats.org/officeDocument/2006/relationships/customXml" Target="../ink/ink2.xml"/><Relationship Id="rId4" Type="http://schemas.openxmlformats.org/officeDocument/2006/relationships/image" Target="../media/image13.svg"/><Relationship Id="rId9" Type="http://schemas.openxmlformats.org/officeDocument/2006/relationships/image" Target="../media/image3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009283"/>
            <a:ext cx="4612411" cy="1015663"/>
          </a:xfrm>
          <a:prstGeom prst="rect">
            <a:avLst/>
          </a:prstGeom>
          <a:noFill/>
        </p:spPr>
        <p:txBody>
          <a:bodyPr wrap="square" rtlCol="0">
            <a:spAutoFit/>
          </a:bodyPr>
          <a:lstStyle/>
          <a:p>
            <a:pPr algn="ctr"/>
            <a:r>
              <a:rPr lang="ar-SA" sz="3200" b="1" dirty="0" smtClean="0">
                <a:solidFill>
                  <a:srgbClr val="00B0F0"/>
                </a:solidFill>
                <a:latin typeface="Times New Roman" panose="02020603050405020304" pitchFamily="18" charset="0"/>
                <a:cs typeface="Times New Roman" panose="02020603050405020304" pitchFamily="18" charset="0"/>
              </a:rPr>
              <a:t>صحافة المواطن</a:t>
            </a:r>
          </a:p>
          <a:p>
            <a:pPr algn="ctr"/>
            <a:r>
              <a:rPr lang="ar-SA" sz="2800" b="1" dirty="0" smtClean="0">
                <a:solidFill>
                  <a:srgbClr val="00B0F0"/>
                </a:solidFill>
                <a:latin typeface="Times New Roman" panose="02020603050405020304" pitchFamily="18" charset="0"/>
                <a:cs typeface="Times New Roman" panose="02020603050405020304" pitchFamily="18" charset="0"/>
              </a:rPr>
              <a:t>رسائل القراء وكتابة محتوى المدونات</a:t>
            </a:r>
            <a:endParaRPr lang="ar-SA"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01115" y="2174101"/>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737744" y="2060215"/>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0" y="1353954"/>
            <a:ext cx="6263950" cy="5228015"/>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0054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6589683" y="1457709"/>
            <a:ext cx="4683927" cy="4819226"/>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693738" lvl="0" indent="-295275" algn="r" rtl="1">
              <a:lnSpc>
                <a:spcPct val="150000"/>
              </a:lnSpc>
              <a:buFont typeface="Wingdings" panose="05000000000000000000" pitchFamily="2" charset="2"/>
              <a:buChar char="q"/>
            </a:pPr>
            <a:r>
              <a:rPr lang="ar-SA" sz="1200" b="1" dirty="0" smtClean="0">
                <a:solidFill>
                  <a:srgbClr val="002060"/>
                </a:solidFill>
                <a:latin typeface="Alexandria ExtraBold" pitchFamily="2" charset="-78"/>
                <a:ea typeface="Calibri" panose="020F0502020204030204" pitchFamily="34" charset="0"/>
                <a:cs typeface="Alexandria ExtraBold" pitchFamily="2" charset="-78"/>
              </a:rPr>
              <a:t>صحافة المواطن : سماتها وأشكالها</a:t>
            </a:r>
          </a:p>
          <a:p>
            <a:pPr marL="693738" lvl="0" indent="-295275" algn="r" rtl="1">
              <a:lnSpc>
                <a:spcPct val="150000"/>
              </a:lnSpc>
              <a:buFont typeface="Wingdings" panose="05000000000000000000" pitchFamily="2" charset="2"/>
              <a:buChar char="q"/>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رسائل القراء</a:t>
            </a:r>
          </a:p>
          <a:p>
            <a:pPr marL="973138" lvl="0" indent="-1762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تعريف رسائل القراء</a:t>
            </a:r>
          </a:p>
          <a:p>
            <a:pPr marL="973138" indent="-1762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أهمية رسائل القراء وسماتها</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973138" indent="-1762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معايير نشر </a:t>
            </a:r>
            <a:r>
              <a:rPr lang="ar-SA" sz="1400" b="1" dirty="0">
                <a:solidFill>
                  <a:srgbClr val="002060"/>
                </a:solidFill>
                <a:latin typeface="Alexandria ExtraBold" pitchFamily="2" charset="-78"/>
                <a:ea typeface="Calibri" panose="020F0502020204030204" pitchFamily="34" charset="0"/>
                <a:cs typeface="Alexandria ExtraBold" pitchFamily="2" charset="-78"/>
              </a:rPr>
              <a:t>رسائل </a:t>
            </a: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القراء</a:t>
            </a:r>
          </a:p>
          <a:p>
            <a:pPr marL="973138" indent="-176213" algn="r" rtl="1">
              <a:lnSpc>
                <a:spcPct val="150000"/>
              </a:lnSpc>
              <a:buFont typeface="Wingdings" panose="05000000000000000000" pitchFamily="2" charset="2"/>
              <a:buChar char="§"/>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تحرير رسائل القراء</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738188" indent="-280988" algn="r" rtl="1">
              <a:lnSpc>
                <a:spcPct val="150000"/>
              </a:lnSpc>
              <a:buFont typeface="Wingdings" panose="05000000000000000000" pitchFamily="2" charset="2"/>
              <a:buChar char="q"/>
              <a:tabLst>
                <a:tab pos="73818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كتابة محتوى المدونات</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973138"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تعريف المدونات وأهميتها</a:t>
            </a:r>
          </a:p>
          <a:p>
            <a:pPr marL="973138"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خصائص المدونات وانواعها</a:t>
            </a:r>
          </a:p>
          <a:p>
            <a:pPr marL="973138"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مراحل كتابة محتوى المدونات</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973138"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الكتابة بأسلوب يحسن الظهور في محركات البحث </a:t>
            </a:r>
            <a:r>
              <a:rPr lang="en-US" sz="1400" b="1" dirty="0" smtClean="0">
                <a:solidFill>
                  <a:srgbClr val="002060"/>
                </a:solidFill>
                <a:latin typeface="Alexandria ExtraBold" pitchFamily="2" charset="-78"/>
                <a:ea typeface="Calibri" panose="020F0502020204030204" pitchFamily="34" charset="0"/>
                <a:cs typeface="Alexandria ExtraBold" pitchFamily="2" charset="-78"/>
              </a:rPr>
              <a:t>SEO</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342900" lvl="0" indent="-342900" algn="r" rtl="1">
              <a:lnSpc>
                <a:spcPct val="150000"/>
              </a:lnSpc>
              <a:buFont typeface="Wingdings" panose="05000000000000000000" pitchFamily="2" charset="2"/>
              <a:buChar char="ü"/>
            </a:pPr>
            <a:r>
              <a:rPr lang="ar-EG" sz="14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14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14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14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689300"/>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196897" y="520062"/>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72348" y="1633409"/>
            <a:ext cx="7521678"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7433187" y="1706561"/>
            <a:ext cx="3516923" cy="461024"/>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الرسوم الساخرة</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4419113" y="2240737"/>
            <a:ext cx="6742548" cy="3831818"/>
          </a:xfrm>
          <a:prstGeom prst="rect">
            <a:avLst/>
          </a:prstGeom>
          <a:noFill/>
          <a:effectLst>
            <a:reflection stA="45000" endPos="0" dir="5400000" sy="-100000" algn="bl" rotWithShape="0"/>
          </a:effectLst>
        </p:spPr>
        <p:txBody>
          <a:bodyPr wrap="square" rtlCol="0">
            <a:spAutoFit/>
          </a:bodyPr>
          <a:lstStyle/>
          <a:p>
            <a:pPr marL="460375"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فالرسوم </a:t>
            </a:r>
            <a:r>
              <a:rPr lang="ar-SA" dirty="0">
                <a:latin typeface="Alexandria SemiBold" pitchFamily="2" charset="-78"/>
                <a:cs typeface="Alexandria SemiBold" pitchFamily="2" charset="-78"/>
              </a:rPr>
              <a:t>الساخرة هي فن بصري </a:t>
            </a:r>
            <a:r>
              <a:rPr lang="en-US" dirty="0">
                <a:latin typeface="Alexandria SemiBold" pitchFamily="2" charset="-78"/>
                <a:cs typeface="Alexandria SemiBold" pitchFamily="2" charset="-78"/>
              </a:rPr>
              <a:t>Visual</a:t>
            </a:r>
            <a:r>
              <a:rPr lang="ar-SA" dirty="0">
                <a:latin typeface="Alexandria SemiBold" pitchFamily="2" charset="-78"/>
                <a:cs typeface="Alexandria SemiBold" pitchFamily="2" charset="-78"/>
              </a:rPr>
              <a:t> يقوم بتوصيل فكرة بسيطة في الشكل عميقة في المضمون، ويجمع بين الخط واللون والظل إلى جانب التعليق، وإن كان في بعض الأحيان نجد الرسم بدون تعليق </a:t>
            </a:r>
            <a:r>
              <a:rPr lang="ar-SA" dirty="0" smtClean="0">
                <a:latin typeface="Alexandria SemiBold" pitchFamily="2" charset="-78"/>
                <a:cs typeface="Alexandria SemiBold" pitchFamily="2" charset="-78"/>
              </a:rPr>
              <a:t>له، </a:t>
            </a:r>
            <a:r>
              <a:rPr lang="ar-SA" dirty="0">
                <a:latin typeface="Alexandria SemiBold" pitchFamily="2" charset="-78"/>
                <a:cs typeface="Alexandria SemiBold" pitchFamily="2" charset="-78"/>
              </a:rPr>
              <a:t>وأحياناً أخرى يتم استخدام النصوص الطويلة مع الرسم الساخر </a:t>
            </a:r>
            <a:r>
              <a:rPr lang="ar-SA" dirty="0" smtClean="0">
                <a:latin typeface="Alexandria SemiBold" pitchFamily="2" charset="-78"/>
                <a:cs typeface="Alexandria SemiBold" pitchFamily="2" charset="-78"/>
              </a:rPr>
              <a:t>.</a:t>
            </a:r>
          </a:p>
          <a:p>
            <a:pPr marL="460375"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كانت </a:t>
            </a:r>
            <a:r>
              <a:rPr lang="ar-SA" dirty="0">
                <a:latin typeface="Alexandria SemiBold" pitchFamily="2" charset="-78"/>
                <a:cs typeface="Alexandria SemiBold" pitchFamily="2" charset="-78"/>
              </a:rPr>
              <a:t>الرسوم في بدايتها تركز على القضايا السياسية كمناهضة </a:t>
            </a:r>
            <a:r>
              <a:rPr lang="ar-SA" dirty="0" smtClean="0">
                <a:latin typeface="Alexandria SemiBold" pitchFamily="2" charset="-78"/>
                <a:cs typeface="Alexandria SemiBold" pitchFamily="2" charset="-78"/>
              </a:rPr>
              <a:t>الاحتلال </a:t>
            </a:r>
            <a:r>
              <a:rPr lang="ar-SA" dirty="0">
                <a:latin typeface="Alexandria SemiBold" pitchFamily="2" charset="-78"/>
                <a:cs typeface="Alexandria SemiBold" pitchFamily="2" charset="-78"/>
              </a:rPr>
              <a:t>ثم سرعان ما </a:t>
            </a:r>
            <a:r>
              <a:rPr lang="ar-SA" dirty="0" smtClean="0">
                <a:latin typeface="Alexandria SemiBold" pitchFamily="2" charset="-78"/>
                <a:cs typeface="Alexandria SemiBold" pitchFamily="2" charset="-78"/>
              </a:rPr>
              <a:t>تطرقت </a:t>
            </a:r>
            <a:r>
              <a:rPr lang="ar-SA" dirty="0">
                <a:latin typeface="Alexandria SemiBold" pitchFamily="2" charset="-78"/>
                <a:cs typeface="Alexandria SemiBold" pitchFamily="2" charset="-78"/>
              </a:rPr>
              <a:t>للموضوعات الاجتماعية مثل التعصب ومناهضة القيم والعادات الغريبة على المجتمع</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582" y="1647768"/>
            <a:ext cx="3603980" cy="4765364"/>
          </a:xfrm>
          <a:prstGeom prst="rect">
            <a:avLst/>
          </a:prstGeom>
        </p:spPr>
      </p:pic>
      <p:pic>
        <p:nvPicPr>
          <p:cNvPr id="17" name="Picture 16"/>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3517" t="53785" r="21695"/>
          <a:stretch/>
        </p:blipFill>
        <p:spPr>
          <a:xfrm>
            <a:off x="10881770" y="1853905"/>
            <a:ext cx="1310230" cy="1439280"/>
          </a:xfrm>
          <a:prstGeom prst="rect">
            <a:avLst/>
          </a:prstGeom>
        </p:spPr>
      </p:pic>
    </p:spTree>
    <p:extLst>
      <p:ext uri="{BB962C8B-B14F-4D97-AF65-F5344CB8AC3E}">
        <p14:creationId xmlns:p14="http://schemas.microsoft.com/office/powerpoint/2010/main" val="3523654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72348" y="1726429"/>
            <a:ext cx="7521678" cy="4398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641515" y="1162598"/>
            <a:ext cx="2293116"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الرسوم الساخرة</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22528" y="124848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3766462" y="2016212"/>
            <a:ext cx="7501305" cy="4108817"/>
          </a:xfrm>
          <a:prstGeom prst="rect">
            <a:avLst/>
          </a:prstGeom>
          <a:noFill/>
          <a:effectLst>
            <a:reflection stA="45000" endPos="0" dir="5400000" sy="-100000" algn="bl" rotWithShape="0"/>
          </a:effectLst>
        </p:spPr>
        <p:txBody>
          <a:bodyPr wrap="square" rtlCol="0">
            <a:spAutoFit/>
          </a:bodyPr>
          <a:lstStyle/>
          <a:p>
            <a:pPr marL="520700"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ومع التطور التقني وظهور الإعلام الرقمي فساهم كل من الإنترنت ووسائل التواصل الاجتماعي في إنتاج رسوم أكثر تفاعلية مع إمكانية إضافة الوسائط المتعددة ، بالإضافة إلى نشر رسوم الساخرة بشكل سريع؛ مما ساعد في زيادة تفاعل القراء معها بالمشاركة والتعليق. كما ظهرت صيغ جديدة للرسوم مثل الرسوم المصورة أو ما يطلق عليها "الويب كوميكس" </a:t>
            </a:r>
            <a:r>
              <a:rPr lang="en-US" dirty="0" err="1" smtClean="0">
                <a:latin typeface="Alexandria SemiBold" pitchFamily="2" charset="-78"/>
                <a:cs typeface="Alexandria SemiBold" pitchFamily="2" charset="-78"/>
              </a:rPr>
              <a:t>WebComics</a:t>
            </a:r>
            <a:r>
              <a:rPr lang="ar-SA" dirty="0" smtClean="0">
                <a:latin typeface="Alexandria SemiBold" pitchFamily="2" charset="-78"/>
                <a:cs typeface="Alexandria SemiBold" pitchFamily="2" charset="-78"/>
              </a:rPr>
              <a:t>.</a:t>
            </a:r>
          </a:p>
          <a:p>
            <a:pPr marL="520700"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أهمية </a:t>
            </a:r>
            <a:r>
              <a:rPr lang="ar-SA" dirty="0">
                <a:latin typeface="Alexandria SemiBold" pitchFamily="2" charset="-78"/>
                <a:cs typeface="Alexandria SemiBold" pitchFamily="2" charset="-78"/>
              </a:rPr>
              <a:t>الرسوم الساخرة في أنها :</a:t>
            </a:r>
            <a:r>
              <a:rPr lang="ar-EG" dirty="0">
                <a:latin typeface="Alexandria SemiBold" pitchFamily="2" charset="-78"/>
                <a:cs typeface="Alexandria SemiBold" pitchFamily="2" charset="-78"/>
              </a:rPr>
              <a:t>أداة لتعبئة الرأى العام</a:t>
            </a:r>
            <a:r>
              <a:rPr lang="ar-SA" dirty="0">
                <a:latin typeface="Alexandria SemiBold" pitchFamily="2" charset="-78"/>
                <a:cs typeface="Alexandria SemiBold" pitchFamily="2" charset="-78"/>
              </a:rPr>
              <a:t>، وقدرتها على التأثير على صناع القرار ، والتوعية والتثقيف، وأنها بمثابة </a:t>
            </a:r>
            <a:r>
              <a:rPr lang="ar-EG" dirty="0">
                <a:latin typeface="Alexandria SemiBold" pitchFamily="2" charset="-78"/>
                <a:cs typeface="Alexandria SemiBold" pitchFamily="2" charset="-78"/>
              </a:rPr>
              <a:t>أداة لتوثيق </a:t>
            </a:r>
            <a:r>
              <a:rPr lang="ar-EG" dirty="0" smtClean="0">
                <a:latin typeface="Alexandria SemiBold" pitchFamily="2" charset="-78"/>
                <a:cs typeface="Alexandria SemiBold" pitchFamily="2" charset="-78"/>
              </a:rPr>
              <a:t>التاريخ</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algn="r" rtl="1"/>
            <a:endParaRPr lang="ar-SA" dirty="0">
              <a:latin typeface="Alexandria SemiBold" pitchFamily="2" charset="-78"/>
              <a:cs typeface="Alexandria SemiBold" pitchFamily="2" charset="-78"/>
            </a:endParaRPr>
          </a:p>
        </p:txBody>
      </p:sp>
      <p:pic>
        <p:nvPicPr>
          <p:cNvPr id="17" name="Picture 16"/>
          <p:cNvPicPr>
            <a:picLocks noChangeAspect="1"/>
          </p:cNvPicPr>
          <p:nvPr/>
        </p:nvPicPr>
        <p:blipFill rotWithShape="1">
          <a:blip r:embed="rId3">
            <a:extLst>
              <a:ext uri="{28A0092B-C50C-407E-A947-70E740481C1C}">
                <a14:useLocalDpi xmlns:a14="http://schemas.microsoft.com/office/drawing/2010/main" val="0"/>
              </a:ext>
            </a:extLst>
          </a:blip>
          <a:srcRect r="42112" b="66558"/>
          <a:stretch/>
        </p:blipFill>
        <p:spPr>
          <a:xfrm>
            <a:off x="333300" y="2016212"/>
            <a:ext cx="3265307" cy="3425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8111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07780" y="1633409"/>
            <a:ext cx="9086247"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612019" y="1080433"/>
            <a:ext cx="2293116"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الرسوم الساخرة</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170604" y="1767878"/>
            <a:ext cx="8960598" cy="4247317"/>
          </a:xfrm>
          <a:prstGeom prst="rect">
            <a:avLst/>
          </a:prstGeom>
          <a:noFill/>
          <a:effectLst>
            <a:reflection stA="45000" endPos="0" dir="5400000" sy="-100000" algn="bl" rotWithShape="0"/>
          </a:effectLst>
        </p:spPr>
        <p:txBody>
          <a:bodyPr wrap="square" rtlCol="0">
            <a:spAutoFit/>
          </a:bodyPr>
          <a:lstStyle/>
          <a:p>
            <a:pPr marL="339725" indent="-280988" algn="r" rtl="1">
              <a:lnSpc>
                <a:spcPct val="150000"/>
              </a:lnSpc>
              <a:buFont typeface="Wingdings" panose="05000000000000000000" pitchFamily="2" charset="2"/>
              <a:buChar char="q"/>
            </a:pPr>
            <a:r>
              <a:rPr lang="ar-SA" dirty="0" smtClean="0">
                <a:solidFill>
                  <a:srgbClr val="FF0000"/>
                </a:solidFill>
                <a:latin typeface="Alexandria SemiBold" pitchFamily="2" charset="-78"/>
                <a:cs typeface="Alexandria SemiBold" pitchFamily="2" charset="-78"/>
              </a:rPr>
              <a:t>خصائص الرسوم:</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المبالغة والتضخيم</a:t>
            </a:r>
            <a:r>
              <a:rPr lang="ar-SA" dirty="0">
                <a:latin typeface="Alexandria SemiBold" pitchFamily="2" charset="-78"/>
                <a:cs typeface="Alexandria SemiBold" pitchFamily="2" charset="-78"/>
              </a:rPr>
              <a:t>: وتعني تكبير أو تصغير أحد العناصر لتأكيد المعنى،</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السخرية والفكاهة: </a:t>
            </a:r>
            <a:r>
              <a:rPr lang="ar-SA" dirty="0">
                <a:latin typeface="Alexandria SemiBold" pitchFamily="2" charset="-78"/>
                <a:cs typeface="Alexandria SemiBold" pitchFamily="2" charset="-78"/>
              </a:rPr>
              <a:t>استخدام التهكم والسخرية بطريقة هادفة </a:t>
            </a:r>
            <a:r>
              <a:rPr lang="ar-SA" dirty="0" smtClean="0">
                <a:latin typeface="Alexandria SemiBold" pitchFamily="2" charset="-78"/>
                <a:cs typeface="Alexandria SemiBold" pitchFamily="2" charset="-78"/>
              </a:rPr>
              <a:t>وبناءة.</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 اللغة: </a:t>
            </a:r>
            <a:r>
              <a:rPr lang="ar-SA" dirty="0">
                <a:latin typeface="Alexandria SemiBold" pitchFamily="2" charset="-78"/>
                <a:cs typeface="Alexandria SemiBold" pitchFamily="2" charset="-78"/>
              </a:rPr>
              <a:t>تتنوع لغة الرسوم إما لغة عامية أو لغة فصحي أو الأثنين معاً .</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التركيز والتبسيط: </a:t>
            </a:r>
            <a:r>
              <a:rPr lang="ar-SA" dirty="0">
                <a:latin typeface="Alexandria SemiBold" pitchFamily="2" charset="-78"/>
                <a:cs typeface="Alexandria SemiBold" pitchFamily="2" charset="-78"/>
              </a:rPr>
              <a:t>بمعني أن يركز الرسم الساخر على عنصر أو فكرة رئيسية واحدة</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الإيجاز :  </a:t>
            </a:r>
            <a:r>
              <a:rPr lang="ar-SA" dirty="0">
                <a:latin typeface="Alexandria SemiBold" pitchFamily="2" charset="-78"/>
                <a:cs typeface="Alexandria SemiBold" pitchFamily="2" charset="-78"/>
              </a:rPr>
              <a:t>يتسم الرسم الساخر بالإيجاز في استخدام الكلمات والنص المصاحب </a:t>
            </a:r>
            <a:r>
              <a:rPr lang="ar-SA" dirty="0" smtClean="0">
                <a:latin typeface="Alexandria SemiBold" pitchFamily="2" charset="-78"/>
                <a:cs typeface="Alexandria SemiBold" pitchFamily="2" charset="-78"/>
              </a:rPr>
              <a:t>له</a:t>
            </a: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smtClean="0">
                <a:solidFill>
                  <a:srgbClr val="FF0000"/>
                </a:solidFill>
                <a:latin typeface="Alexandria SemiBold" pitchFamily="2" charset="-78"/>
                <a:cs typeface="Alexandria SemiBold" pitchFamily="2" charset="-78"/>
              </a:rPr>
              <a:t>وظائف الرسوم: </a:t>
            </a:r>
            <a:r>
              <a:rPr lang="ar-SA" dirty="0" smtClean="0">
                <a:latin typeface="Alexandria SemiBold" pitchFamily="2" charset="-78"/>
                <a:cs typeface="Alexandria SemiBold" pitchFamily="2" charset="-78"/>
              </a:rPr>
              <a:t>تتعدد الوظائف التي تقوم بها الرسوم والتي تحقق في مجملها أهداف الإعلام الرقمي، وتتمثل في: الوظيفة الاتصالية ، والتعليق على الأحداث ونقدها، والوظيفة السيكولوجية، والوظيفة الاجتماعية، والوظيفة الترفيهية، والوظيفة الفنية أو الجمالية.</a:t>
            </a:r>
            <a:endParaRPr lang="ar-SA" dirty="0">
              <a:latin typeface="Alexandria SemiBold" pitchFamily="2" charset="-78"/>
              <a:cs typeface="Alexandria SemiBold" pitchFamily="2" charset="-78"/>
            </a:endParaRPr>
          </a:p>
        </p:txBody>
      </p:sp>
      <p:pic>
        <p:nvPicPr>
          <p:cNvPr id="18" name="Picture 1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47480" y="2412790"/>
            <a:ext cx="1826260" cy="29328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15496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07780" y="1633409"/>
            <a:ext cx="9086247"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641516" y="1080433"/>
            <a:ext cx="2099784"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الرسوم الساخرة</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12956" y="4664724"/>
            <a:ext cx="6183156" cy="419987"/>
          </a:xfrm>
          <a:prstGeom prst="rect">
            <a:avLst/>
          </a:prstGeom>
          <a:noFill/>
          <a:effectLst>
            <a:reflection stA="45000" endPos="0" dir="5400000" sy="-100000" algn="bl" rotWithShape="0"/>
          </a:effectLst>
        </p:spPr>
        <p:txBody>
          <a:bodyPr wrap="square" rtlCol="0">
            <a:spAutoFit/>
          </a:bodyPr>
          <a:lstStyle/>
          <a:p>
            <a:pPr marL="631825" indent="-457200" algn="r" rtl="1">
              <a:lnSpc>
                <a:spcPct val="150000"/>
              </a:lnSpc>
              <a:buFont typeface="+mj-lt"/>
              <a:buAutoNum type="arabicPeriod" startAt="4"/>
            </a:pPr>
            <a:endParaRPr lang="en-US" sz="1600" dirty="0">
              <a:solidFill>
                <a:srgbClr val="00000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233429" y="1755866"/>
            <a:ext cx="8960598" cy="4247317"/>
          </a:xfrm>
          <a:prstGeom prst="rect">
            <a:avLst/>
          </a:prstGeom>
          <a:noFill/>
          <a:effectLst>
            <a:reflection stA="45000" endPos="0" dir="5400000" sy="-100000" algn="bl" rotWithShape="0"/>
          </a:effectLst>
        </p:spPr>
        <p:txBody>
          <a:bodyPr wrap="square" rtlCol="0">
            <a:spAutoFit/>
          </a:bodyPr>
          <a:lstStyle/>
          <a:p>
            <a:pPr marL="520700" indent="-285750" algn="r" rtl="1">
              <a:lnSpc>
                <a:spcPct val="150000"/>
              </a:lnSpc>
              <a:buFont typeface="Wingdings" panose="05000000000000000000" pitchFamily="2" charset="2"/>
              <a:buChar char="q"/>
            </a:pPr>
            <a:r>
              <a:rPr lang="ar-SA" dirty="0" smtClean="0">
                <a:solidFill>
                  <a:srgbClr val="FF0000"/>
                </a:solidFill>
                <a:latin typeface="Alexandria SemiBold" pitchFamily="2" charset="-78"/>
                <a:cs typeface="Alexandria SemiBold" pitchFamily="2" charset="-78"/>
              </a:rPr>
              <a:t>أنواع الرسوم من حيث الشكل:</a:t>
            </a:r>
          </a:p>
          <a:p>
            <a:pPr marL="62547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الكارتون </a:t>
            </a:r>
            <a:r>
              <a:rPr lang="en-US" dirty="0">
                <a:solidFill>
                  <a:schemeClr val="accent1"/>
                </a:solidFill>
                <a:latin typeface="Alexandria SemiBold" pitchFamily="2" charset="-78"/>
                <a:cs typeface="Alexandria SemiBold" pitchFamily="2" charset="-78"/>
              </a:rPr>
              <a:t>Cartoon</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وهو الرسم الذي يركز فيه الرسام على</a:t>
            </a:r>
            <a:r>
              <a:rPr lang="ar-SA" b="1" u="sng" dirty="0">
                <a:latin typeface="Alexandria SemiBold" pitchFamily="2" charset="-78"/>
                <a:cs typeface="Alexandria SemiBold" pitchFamily="2" charset="-78"/>
              </a:rPr>
              <a:t> الرسم </a:t>
            </a:r>
            <a:r>
              <a:rPr lang="ar-SA" dirty="0">
                <a:latin typeface="Alexandria SemiBold" pitchFamily="2" charset="-78"/>
                <a:cs typeface="Alexandria SemiBold" pitchFamily="2" charset="-78"/>
              </a:rPr>
              <a:t>في ايصال الفكرة للمتلقي مع عدد قليل جداً من الكلمات </a:t>
            </a:r>
          </a:p>
          <a:p>
            <a:pPr marL="62547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الكاريكاتير </a:t>
            </a:r>
            <a:r>
              <a:rPr lang="en-US" dirty="0">
                <a:solidFill>
                  <a:schemeClr val="accent1"/>
                </a:solidFill>
                <a:latin typeface="Alexandria SemiBold" pitchFamily="2" charset="-78"/>
                <a:cs typeface="Alexandria SemiBold" pitchFamily="2" charset="-78"/>
              </a:rPr>
              <a:t>Caricature</a:t>
            </a:r>
            <a:r>
              <a:rPr lang="ar-SA" dirty="0">
                <a:latin typeface="Alexandria SemiBold" pitchFamily="2" charset="-78"/>
                <a:cs typeface="Alexandria SemiBold" pitchFamily="2" charset="-78"/>
              </a:rPr>
              <a:t>: هو رسم يعتمد على نص مكتوب بجانب الرسم في توصيل الفكرة للمتلقي.</a:t>
            </a:r>
          </a:p>
          <a:p>
            <a:pPr marL="62547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الرسوم المصورة </a:t>
            </a:r>
            <a:r>
              <a:rPr lang="en-US" dirty="0" err="1">
                <a:solidFill>
                  <a:schemeClr val="accent1"/>
                </a:solidFill>
                <a:latin typeface="Alexandria SemiBold" pitchFamily="2" charset="-78"/>
                <a:cs typeface="Alexandria SemiBold" pitchFamily="2" charset="-78"/>
              </a:rPr>
              <a:t>Webcomics</a:t>
            </a:r>
            <a:r>
              <a:rPr lang="ar-SA" dirty="0">
                <a:solidFill>
                  <a:schemeClr val="accent1"/>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وهي رسوم ذات مضمون ساخر توظف الصورة لخدمة أهدافها، ويُطلق عليها " كوميكس" </a:t>
            </a:r>
            <a:r>
              <a:rPr lang="en-US" dirty="0">
                <a:latin typeface="Alexandria SemiBold" pitchFamily="2" charset="-78"/>
                <a:cs typeface="Alexandria SemiBold" pitchFamily="2" charset="-78"/>
              </a:rPr>
              <a:t>Comics</a:t>
            </a:r>
            <a:r>
              <a:rPr lang="ar-SA" dirty="0">
                <a:latin typeface="Alexandria SemiBold" pitchFamily="2" charset="-78"/>
                <a:cs typeface="Alexandria SemiBold" pitchFamily="2" charset="-78"/>
              </a:rPr>
              <a:t> ؛ وقد تكون رسوماً ساخراً أو شرائط مصورة </a:t>
            </a:r>
            <a:r>
              <a:rPr lang="en-US" dirty="0">
                <a:latin typeface="Alexandria SemiBold" pitchFamily="2" charset="-78"/>
                <a:cs typeface="Alexandria SemiBold" pitchFamily="2" charset="-78"/>
              </a:rPr>
              <a:t>Comic Strip </a:t>
            </a:r>
            <a:r>
              <a:rPr lang="ar-SA" dirty="0">
                <a:latin typeface="Alexandria SemiBold" pitchFamily="2" charset="-78"/>
                <a:cs typeface="Alexandria SemiBold" pitchFamily="2" charset="-78"/>
              </a:rPr>
              <a:t> أو صوراً توضيحية.</a:t>
            </a:r>
          </a:p>
          <a:p>
            <a:pPr marL="285750" indent="-285750" algn="r" rtl="1">
              <a:lnSpc>
                <a:spcPct val="150000"/>
              </a:lnSpc>
              <a:buFont typeface="Wingdings" panose="05000000000000000000" pitchFamily="2" charset="2"/>
              <a:buChar char="q"/>
            </a:pPr>
            <a:r>
              <a:rPr lang="ar-SA" dirty="0" smtClean="0">
                <a:solidFill>
                  <a:srgbClr val="FF0000"/>
                </a:solidFill>
                <a:latin typeface="Alexandria SemiBold" pitchFamily="2" charset="-78"/>
                <a:cs typeface="Alexandria SemiBold" pitchFamily="2" charset="-78"/>
              </a:rPr>
              <a:t>أنواع </a:t>
            </a:r>
            <a:r>
              <a:rPr lang="ar-SA" dirty="0">
                <a:solidFill>
                  <a:srgbClr val="FF0000"/>
                </a:solidFill>
                <a:latin typeface="Alexandria SemiBold" pitchFamily="2" charset="-78"/>
                <a:cs typeface="Alexandria SemiBold" pitchFamily="2" charset="-78"/>
              </a:rPr>
              <a:t>الرسوم من حيث </a:t>
            </a:r>
            <a:r>
              <a:rPr lang="ar-SA" dirty="0" smtClean="0">
                <a:solidFill>
                  <a:srgbClr val="FF0000"/>
                </a:solidFill>
                <a:latin typeface="Alexandria SemiBold" pitchFamily="2" charset="-78"/>
                <a:cs typeface="Alexandria SemiBold" pitchFamily="2" charset="-78"/>
              </a:rPr>
              <a:t>المضمون: </a:t>
            </a:r>
            <a:r>
              <a:rPr lang="ar-SA" b="1" dirty="0" smtClean="0">
                <a:latin typeface="Alexandria SemiBold" pitchFamily="2" charset="-78"/>
                <a:cs typeface="Alexandria SemiBold" pitchFamily="2" charset="-78"/>
              </a:rPr>
              <a:t>الرسوم السياسية أو الرسوم الاجتماعية أو الرسوم الاقتصادية... وغيرها</a:t>
            </a:r>
            <a:endParaRPr lang="ar-SA" b="1" dirty="0">
              <a:latin typeface="Alexandria SemiBold" pitchFamily="2" charset="-78"/>
              <a:cs typeface="Alexandria SemiBold" pitchFamily="2" charset="-78"/>
            </a:endParaRPr>
          </a:p>
        </p:txBody>
      </p:sp>
      <p:pic>
        <p:nvPicPr>
          <p:cNvPr id="18" name="Picture 1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6" t="2033" r="79407" b="59548"/>
          <a:stretch/>
        </p:blipFill>
        <p:spPr>
          <a:xfrm>
            <a:off x="1" y="1719370"/>
            <a:ext cx="2721702" cy="3100785"/>
          </a:xfrm>
          <a:prstGeom prst="rect">
            <a:avLst/>
          </a:prstGeom>
        </p:spPr>
      </p:pic>
    </p:spTree>
    <p:extLst>
      <p:ext uri="{BB962C8B-B14F-4D97-AF65-F5344CB8AC3E}">
        <p14:creationId xmlns:p14="http://schemas.microsoft.com/office/powerpoint/2010/main" val="4090236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84556" y="1633409"/>
            <a:ext cx="9409472"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612019" y="1080433"/>
            <a:ext cx="2293116" cy="507831"/>
          </a:xfrm>
          <a:prstGeom prst="rect">
            <a:avLst/>
          </a:prstGeom>
          <a:solidFill>
            <a:srgbClr val="BDEEDD"/>
          </a:solid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الرسوم الساخرة</a:t>
            </a:r>
            <a:endParaRPr lang="ar-SA" b="1" dirty="0">
              <a:solidFill>
                <a:srgbClr val="C00000"/>
              </a:solidFill>
              <a:latin typeface="Alexandria ExtraBold" pitchFamily="2" charset="-78"/>
              <a:cs typeface="Alexandria ExtraBold" pitchFamily="2" charset="-78"/>
            </a:endParaRP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1891376" y="1910924"/>
            <a:ext cx="9409471" cy="4247317"/>
          </a:xfrm>
          <a:prstGeom prst="rect">
            <a:avLst/>
          </a:prstGeom>
          <a:noFill/>
          <a:effectLst>
            <a:reflection stA="45000" endPos="0" dir="5400000" sy="-100000" algn="bl" rotWithShape="0"/>
          </a:effectLst>
        </p:spPr>
        <p:txBody>
          <a:bodyPr wrap="square" rtlCol="0">
            <a:spAutoFit/>
          </a:bodyPr>
          <a:lstStyle/>
          <a:p>
            <a:pPr marL="520700" indent="-285750" algn="r" rtl="1">
              <a:lnSpc>
                <a:spcPct val="150000"/>
              </a:lnSpc>
              <a:buFont typeface="Wingdings" panose="05000000000000000000" pitchFamily="2" charset="2"/>
              <a:buChar char="q"/>
            </a:pPr>
            <a:r>
              <a:rPr lang="ar-SA" dirty="0" smtClean="0">
                <a:solidFill>
                  <a:srgbClr val="FF0000"/>
                </a:solidFill>
                <a:latin typeface="Alexandria SemiBold" pitchFamily="2" charset="-78"/>
                <a:cs typeface="Alexandria SemiBold" pitchFamily="2" charset="-78"/>
              </a:rPr>
              <a:t>سيميائية </a:t>
            </a:r>
            <a:r>
              <a:rPr lang="ar-SA" dirty="0">
                <a:solidFill>
                  <a:srgbClr val="FF0000"/>
                </a:solidFill>
                <a:latin typeface="Alexandria SemiBold" pitchFamily="2" charset="-78"/>
                <a:cs typeface="Alexandria SemiBold" pitchFamily="2" charset="-78"/>
              </a:rPr>
              <a:t>الرسوم </a:t>
            </a:r>
            <a:r>
              <a:rPr lang="ar-SA" dirty="0">
                <a:latin typeface="Alexandria SemiBold" pitchFamily="2" charset="-78"/>
                <a:cs typeface="Alexandria SemiBold" pitchFamily="2" charset="-78"/>
              </a:rPr>
              <a:t>: يقصد بها الطريقة التي تستخدم فيها الرموز والإشارات في الرسوم للتعبير عن المعاني والأفكار. </a:t>
            </a:r>
            <a:r>
              <a:rPr lang="ar-SA" dirty="0" smtClean="0">
                <a:latin typeface="Alexandria SemiBold" pitchFamily="2" charset="-78"/>
                <a:cs typeface="Alexandria SemiBold" pitchFamily="2" charset="-78"/>
              </a:rPr>
              <a:t>هناك </a:t>
            </a:r>
            <a:r>
              <a:rPr lang="ar-SA" dirty="0">
                <a:latin typeface="Alexandria SemiBold" pitchFamily="2" charset="-78"/>
                <a:cs typeface="Alexandria SemiBold" pitchFamily="2" charset="-78"/>
              </a:rPr>
              <a:t>عدد من الجوانب السيميائية في الرسوم الساخرة :</a:t>
            </a:r>
          </a:p>
          <a:p>
            <a:pPr marL="625475" indent="-342900" algn="r" rtl="1">
              <a:lnSpc>
                <a:spcPct val="150000"/>
              </a:lnSpc>
              <a:buFontTx/>
              <a:buAutoNum type="arabicPeriod"/>
            </a:pPr>
            <a:r>
              <a:rPr lang="ar-SA" dirty="0">
                <a:solidFill>
                  <a:schemeClr val="accent1"/>
                </a:solidFill>
                <a:latin typeface="Alexandria SemiBold" pitchFamily="2" charset="-78"/>
                <a:cs typeface="Alexandria SemiBold" pitchFamily="2" charset="-78"/>
              </a:rPr>
              <a:t>الرموز : </a:t>
            </a:r>
            <a:r>
              <a:rPr lang="ar-SA" dirty="0">
                <a:latin typeface="Alexandria SemiBold" pitchFamily="2" charset="-78"/>
                <a:cs typeface="Alexandria SemiBold" pitchFamily="2" charset="-78"/>
              </a:rPr>
              <a:t>استخدام الرموز والإشارات </a:t>
            </a:r>
            <a:r>
              <a:rPr lang="ar-SA" dirty="0" smtClean="0">
                <a:latin typeface="Alexandria SemiBold" pitchFamily="2" charset="-78"/>
                <a:cs typeface="Alexandria SemiBold" pitchFamily="2" charset="-78"/>
              </a:rPr>
              <a:t>المألوفة </a:t>
            </a:r>
            <a:r>
              <a:rPr lang="ar-SA" dirty="0">
                <a:latin typeface="Alexandria SemiBold" pitchFamily="2" charset="-78"/>
                <a:cs typeface="Alexandria SemiBold" pitchFamily="2" charset="-78"/>
              </a:rPr>
              <a:t>للتعبير عن مفاهيم </a:t>
            </a:r>
            <a:r>
              <a:rPr lang="ar-SA" dirty="0" smtClean="0">
                <a:latin typeface="Alexandria SemiBold" pitchFamily="2" charset="-78"/>
                <a:cs typeface="Alexandria SemiBold" pitchFamily="2" charset="-78"/>
              </a:rPr>
              <a:t>معينة</a:t>
            </a:r>
            <a:r>
              <a:rPr lang="ar-SA" dirty="0">
                <a:latin typeface="Alexandria SemiBold" pitchFamily="2" charset="-78"/>
                <a:cs typeface="Alexandria SemiBold" pitchFamily="2" charset="-78"/>
              </a:rPr>
              <a:t>، لتوصيل الرسالة بطريقة غير مباشرة .</a:t>
            </a:r>
          </a:p>
          <a:p>
            <a:pPr marL="625475" indent="-342900" algn="r" rtl="1">
              <a:lnSpc>
                <a:spcPct val="150000"/>
              </a:lnSpc>
              <a:buFontTx/>
              <a:buAutoNum type="arabicPeriod"/>
            </a:pPr>
            <a:r>
              <a:rPr lang="ar-SA" dirty="0">
                <a:solidFill>
                  <a:schemeClr val="accent1"/>
                </a:solidFill>
                <a:latin typeface="Alexandria SemiBold" pitchFamily="2" charset="-78"/>
                <a:cs typeface="Alexandria SemiBold" pitchFamily="2" charset="-78"/>
              </a:rPr>
              <a:t>التعليق اللفظي: </a:t>
            </a:r>
            <a:r>
              <a:rPr lang="ar-SA" dirty="0">
                <a:latin typeface="Alexandria SemiBold" pitchFamily="2" charset="-78"/>
                <a:cs typeface="Alexandria SemiBold" pitchFamily="2" charset="-78"/>
              </a:rPr>
              <a:t>ويقصد به الكلام المصاحب للرسم يكون في شكل حوار بين شخصين أو أكثر ، يعكس رأي الرسام في الحدث أو القضية.</a:t>
            </a:r>
          </a:p>
          <a:p>
            <a:pPr marL="62547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العلاقات السياقية:</a:t>
            </a:r>
            <a:r>
              <a:rPr lang="ar-SA" dirty="0">
                <a:latin typeface="Alexandria SemiBold" pitchFamily="2" charset="-78"/>
                <a:cs typeface="Alexandria SemiBold" pitchFamily="2" charset="-78"/>
              </a:rPr>
              <a:t>إدراك السياق الثقافي والاجتماعي للرسم الساخر.</a:t>
            </a:r>
          </a:p>
          <a:p>
            <a:pPr marL="62547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التناقضات والتضادات: </a:t>
            </a:r>
            <a:r>
              <a:rPr lang="ar-SA" dirty="0">
                <a:latin typeface="Alexandria SemiBold" pitchFamily="2" charset="-78"/>
                <a:cs typeface="Alexandria SemiBold" pitchFamily="2" charset="-78"/>
              </a:rPr>
              <a:t>استخدام التناقضات والتضادات بين العناصر المختلفة.؛ لإثارة الانتباه وتعميق المعنى</a:t>
            </a:r>
            <a:endParaRPr lang="ar-SA" b="1" dirty="0">
              <a:latin typeface="Alexandria SemiBold" pitchFamily="2" charset="-78"/>
              <a:cs typeface="Alexandria SemiBold" pitchFamily="2" charset="-78"/>
            </a:endParaRPr>
          </a:p>
        </p:txBody>
      </p:sp>
      <p:pic>
        <p:nvPicPr>
          <p:cNvPr id="17" name="Picture 16"/>
          <p:cNvPicPr>
            <a:picLocks noChangeAspect="1"/>
          </p:cNvPicPr>
          <p:nvPr/>
        </p:nvPicPr>
        <p:blipFill rotWithShape="1">
          <a:blip r:embed="rId3">
            <a:extLst>
              <a:ext uri="{28A0092B-C50C-407E-A947-70E740481C1C}">
                <a14:useLocalDpi xmlns:a14="http://schemas.microsoft.com/office/drawing/2010/main" val="0"/>
              </a:ext>
            </a:extLst>
          </a:blip>
          <a:srcRect l="5471" r="5301"/>
          <a:stretch/>
        </p:blipFill>
        <p:spPr>
          <a:xfrm>
            <a:off x="125442" y="2845888"/>
            <a:ext cx="1765934" cy="166878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8" name="TextBox 17">
            <a:extLst>
              <a:ext uri="{FF2B5EF4-FFF2-40B4-BE49-F238E27FC236}">
                <a16:creationId xmlns:a16="http://schemas.microsoft.com/office/drawing/2014/main" id="{F9A80F9F-74DB-1D57-04E8-E20E92A09B0A}"/>
              </a:ext>
            </a:extLst>
          </p:cNvPr>
          <p:cNvSpPr txBox="1"/>
          <p:nvPr/>
        </p:nvSpPr>
        <p:spPr>
          <a:xfrm>
            <a:off x="340875" y="4658721"/>
            <a:ext cx="1228248" cy="1131079"/>
          </a:xfrm>
          <a:prstGeom prst="rect">
            <a:avLst/>
          </a:prstGeom>
          <a:solidFill>
            <a:schemeClr val="accent4">
              <a:lumMod val="60000"/>
              <a:lumOff val="40000"/>
            </a:schemeClr>
          </a:solidFill>
          <a:effectLst>
            <a:reflection stA="45000" endPos="0" dir="5400000" sy="-100000" algn="bl" rotWithShape="0"/>
          </a:effectLst>
        </p:spPr>
        <p:txBody>
          <a:bodyPr wrap="square" rtlCol="0">
            <a:spAutoFit/>
          </a:bodyPr>
          <a:lstStyle/>
          <a:p>
            <a:pPr algn="ctr">
              <a:lnSpc>
                <a:spcPct val="150000"/>
              </a:lnSpc>
            </a:pPr>
            <a:r>
              <a:rPr lang="ar-SA" sz="900" b="1" dirty="0" smtClean="0">
                <a:latin typeface="Alexandria ExtraBold" pitchFamily="2" charset="-78"/>
                <a:cs typeface="Alexandria ExtraBold" pitchFamily="2" charset="-78"/>
              </a:rPr>
              <a:t>كاريكاتير عبر فيه الرسام عن الاحتباس الحرارى في العالم، وارتفاع درجات الحرارة</a:t>
            </a:r>
            <a:endParaRPr lang="en-US" sz="11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657055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71331" b="25806"/>
          <a:stretch/>
        </p:blipFill>
        <p:spPr>
          <a:xfrm>
            <a:off x="-577111" y="1404492"/>
            <a:ext cx="3598235" cy="5088194"/>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2123768" y="1764109"/>
            <a:ext cx="9376163" cy="454620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187812" y="2062528"/>
            <a:ext cx="9360178" cy="4247317"/>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صحافة </a:t>
            </a:r>
            <a:r>
              <a:rPr lang="ar-SA" dirty="0">
                <a:latin typeface="Alexandria SemiBold" pitchFamily="2" charset="-78"/>
                <a:cs typeface="Alexandria SemiBold" pitchFamily="2" charset="-78"/>
              </a:rPr>
              <a:t>المواطن </a:t>
            </a:r>
            <a:r>
              <a:rPr lang="ar-SA" dirty="0" smtClean="0">
                <a:latin typeface="Alexandria SemiBold" pitchFamily="2" charset="-78"/>
                <a:cs typeface="Alexandria SemiBold" pitchFamily="2" charset="-78"/>
              </a:rPr>
              <a:t>هي </a:t>
            </a:r>
            <a:r>
              <a:rPr lang="ar-SA" dirty="0">
                <a:latin typeface="Alexandria SemiBold" pitchFamily="2" charset="-78"/>
                <a:cs typeface="Alexandria SemiBold" pitchFamily="2" charset="-78"/>
              </a:rPr>
              <a:t>شكل من أشكال الصحافة </a:t>
            </a:r>
            <a:r>
              <a:rPr lang="ar-SA" dirty="0" smtClean="0">
                <a:latin typeface="Alexandria SemiBold" pitchFamily="2" charset="-78"/>
                <a:cs typeface="Alexandria SemiBold" pitchFamily="2" charset="-78"/>
              </a:rPr>
              <a:t>، وتعني مُشاركة المواطن </a:t>
            </a:r>
            <a:r>
              <a:rPr lang="ar-SA" dirty="0">
                <a:latin typeface="Alexandria SemiBold" pitchFamily="2" charset="-78"/>
                <a:cs typeface="Alexandria SemiBold" pitchFamily="2" charset="-78"/>
              </a:rPr>
              <a:t>في جمع وإنتاج وتوزيع المعلومات </a:t>
            </a:r>
            <a:r>
              <a:rPr lang="ar-SA" dirty="0" smtClean="0">
                <a:latin typeface="Alexandria SemiBold" pitchFamily="2" charset="-78"/>
                <a:cs typeface="Alexandria SemiBold" pitchFamily="2" charset="-78"/>
              </a:rPr>
              <a:t>والأخبار ؛ مما ساعد في توسيع </a:t>
            </a:r>
            <a:r>
              <a:rPr lang="ar-SA" dirty="0">
                <a:latin typeface="Alexandria SemiBold" pitchFamily="2" charset="-78"/>
                <a:cs typeface="Alexandria SemiBold" pitchFamily="2" charset="-78"/>
              </a:rPr>
              <a:t>نطاق التغطية الإعلامية لأي حدث يقع فى </a:t>
            </a:r>
            <a:r>
              <a:rPr lang="ar-SA" dirty="0" smtClean="0">
                <a:latin typeface="Alexandria SemiBold" pitchFamily="2" charset="-78"/>
                <a:cs typeface="Alexandria SemiBold" pitchFamily="2" charset="-78"/>
              </a:rPr>
              <a:t>مختلف مجالات الحياة، </a:t>
            </a:r>
            <a:r>
              <a:rPr lang="ar-SA" dirty="0">
                <a:latin typeface="Alexandria SemiBold" pitchFamily="2" charset="-78"/>
                <a:cs typeface="Alexandria SemiBold" pitchFamily="2" charset="-78"/>
              </a:rPr>
              <a:t>كما أنها تزيد من قدرة الفرد على أن يكون فاعلاً مغيراً فى محيط </a:t>
            </a:r>
            <a:r>
              <a:rPr lang="ar-SA" dirty="0" smtClean="0">
                <a:latin typeface="Alexandria SemiBold" pitchFamily="2" charset="-78"/>
                <a:cs typeface="Alexandria SemiBold" pitchFamily="2" charset="-78"/>
              </a:rPr>
              <a:t>مجتمعه. </a:t>
            </a:r>
            <a:endParaRPr lang="ar-SA" dirty="0">
              <a:latin typeface="Alexandria SemiBold" pitchFamily="2" charset="-78"/>
              <a:cs typeface="Alexandria SemiBold" pitchFamily="2" charset="-78"/>
            </a:endParaRPr>
          </a:p>
          <a:p>
            <a:pPr marL="460375" indent="-285750" algn="r" rtl="1">
              <a:lnSpc>
                <a:spcPct val="150000"/>
              </a:lnSpc>
              <a:buFont typeface="Wingdings" panose="05000000000000000000" pitchFamily="2" charset="2"/>
              <a:buChar char="q"/>
            </a:pPr>
            <a:r>
              <a:rPr lang="ar-IQ" dirty="0" smtClean="0">
                <a:latin typeface="Alexandria SemiBold" pitchFamily="2" charset="-78"/>
                <a:cs typeface="Alexandria SemiBold" pitchFamily="2" charset="-78"/>
              </a:rPr>
              <a:t>ي</a:t>
            </a:r>
            <a:r>
              <a:rPr lang="ar-SA" dirty="0" smtClean="0">
                <a:latin typeface="Alexandria SemiBold" pitchFamily="2" charset="-78"/>
                <a:cs typeface="Alexandria SemiBold" pitchFamily="2" charset="-78"/>
              </a:rPr>
              <a:t>ُ</a:t>
            </a:r>
            <a:r>
              <a:rPr lang="ar-IQ" dirty="0" smtClean="0">
                <a:latin typeface="Alexandria SemiBold" pitchFamily="2" charset="-78"/>
                <a:cs typeface="Alexandria SemiBold" pitchFamily="2" charset="-78"/>
              </a:rPr>
              <a:t>شير </a:t>
            </a:r>
            <a:r>
              <a:rPr lang="ar-IQ" dirty="0">
                <a:latin typeface="Alexandria SemiBold" pitchFamily="2" charset="-78"/>
                <a:cs typeface="Alexandria SemiBold" pitchFamily="2" charset="-78"/>
              </a:rPr>
              <a:t>مصطلح صحافة المواطن </a:t>
            </a:r>
            <a:r>
              <a:rPr lang="ar-SA" dirty="0" smtClean="0">
                <a:latin typeface="Alexandria SemiBold" pitchFamily="2" charset="-78"/>
                <a:cs typeface="Alexandria SemiBold" pitchFamily="2" charset="-78"/>
              </a:rPr>
              <a:t>إلى </a:t>
            </a:r>
            <a:r>
              <a:rPr lang="ar-IQ" dirty="0" smtClean="0">
                <a:latin typeface="Alexandria SemiBold" pitchFamily="2" charset="-78"/>
                <a:cs typeface="Alexandria SemiBold" pitchFamily="2" charset="-78"/>
              </a:rPr>
              <a:t>أن </a:t>
            </a:r>
            <a:r>
              <a:rPr lang="ar-IQ" dirty="0">
                <a:latin typeface="Alexandria SemiBold" pitchFamily="2" charset="-78"/>
                <a:cs typeface="Alexandria SemiBold" pitchFamily="2" charset="-78"/>
              </a:rPr>
              <a:t>بإمكان أي شخص أن يكون </a:t>
            </a:r>
            <a:r>
              <a:rPr lang="ar-IQ" dirty="0" smtClean="0">
                <a:latin typeface="Alexandria SemiBold" pitchFamily="2" charset="-78"/>
                <a:cs typeface="Alexandria SemiBold" pitchFamily="2" charset="-78"/>
              </a:rPr>
              <a:t>صحفيا</a:t>
            </a:r>
            <a:r>
              <a:rPr lang="ar-SA" dirty="0" smtClean="0">
                <a:latin typeface="Alexandria SemiBold" pitchFamily="2" charset="-78"/>
                <a:cs typeface="Alexandria SemiBold" pitchFamily="2" charset="-78"/>
              </a:rPr>
              <a:t>ً</a:t>
            </a:r>
            <a:r>
              <a:rPr lang="ar-IQ" dirty="0" smtClean="0">
                <a:latin typeface="Alexandria SemiBold" pitchFamily="2" charset="-78"/>
                <a:cs typeface="Alexandria SemiBold" pitchFamily="2" charset="-78"/>
              </a:rPr>
              <a:t> </a:t>
            </a:r>
            <a:r>
              <a:rPr lang="ar-IQ" dirty="0">
                <a:latin typeface="Alexandria SemiBold" pitchFamily="2" charset="-78"/>
                <a:cs typeface="Alexandria SemiBold" pitchFamily="2" charset="-78"/>
              </a:rPr>
              <a:t>ينقل رأيه ومشاهداته للعالم أجمع، دون الحاجة لأن </a:t>
            </a:r>
            <a:r>
              <a:rPr lang="ar-IQ" dirty="0" smtClean="0">
                <a:latin typeface="Alexandria SemiBold" pitchFamily="2" charset="-78"/>
                <a:cs typeface="Alexandria SemiBold" pitchFamily="2" charset="-78"/>
              </a:rPr>
              <a:t>ينتمي </a:t>
            </a:r>
            <a:r>
              <a:rPr lang="ar-IQ" dirty="0">
                <a:latin typeface="Alexandria SemiBold" pitchFamily="2" charset="-78"/>
                <a:cs typeface="Alexandria SemiBold" pitchFamily="2" charset="-78"/>
              </a:rPr>
              <a:t>لمؤسسة إعلامية لإيصال صوته </a:t>
            </a:r>
            <a:r>
              <a:rPr lang="ar-IQ" dirty="0" smtClean="0">
                <a:latin typeface="Alexandria SemiBold" pitchFamily="2" charset="-78"/>
                <a:cs typeface="Alexandria SemiBold" pitchFamily="2" charset="-78"/>
              </a:rPr>
              <a:t>للعالم</a:t>
            </a:r>
            <a:r>
              <a:rPr lang="ar-SA" dirty="0" smtClean="0">
                <a:latin typeface="Alexandria SemiBold" pitchFamily="2" charset="-78"/>
                <a:cs typeface="Alexandria SemiBold" pitchFamily="2" charset="-78"/>
              </a:rPr>
              <a:t> ، لذا يطلق عليها بالصحافة </a:t>
            </a:r>
            <a:r>
              <a:rPr lang="ar-SA" dirty="0">
                <a:latin typeface="Alexandria SemiBold" pitchFamily="2" charset="-78"/>
                <a:cs typeface="Alexandria SemiBold" pitchFamily="2" charset="-78"/>
              </a:rPr>
              <a:t>التشاركية </a:t>
            </a:r>
            <a:r>
              <a:rPr lang="en-US" dirty="0">
                <a:latin typeface="Alexandria SemiBold" pitchFamily="2" charset="-78"/>
                <a:cs typeface="Alexandria SemiBold" pitchFamily="2" charset="-78"/>
              </a:rPr>
              <a:t>Participatory Journalism</a:t>
            </a:r>
            <a:r>
              <a:rPr lang="ar-SA" dirty="0">
                <a:latin typeface="Alexandria SemiBold" pitchFamily="2" charset="-78"/>
                <a:cs typeface="Alexandria SemiBold" pitchFamily="2" charset="-78"/>
              </a:rPr>
              <a:t> </a:t>
            </a:r>
          </a:p>
          <a:p>
            <a:pPr marL="460375"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بشكل عام، حوَّلت صحافة المواطن المُستخدمين إلى </a:t>
            </a:r>
            <a:r>
              <a:rPr lang="ar-SA" dirty="0" smtClean="0">
                <a:latin typeface="Alexandria SemiBold" pitchFamily="2" charset="-78"/>
                <a:cs typeface="Alexandria SemiBold" pitchFamily="2" charset="-78"/>
              </a:rPr>
              <a:t>مُنتجي </a:t>
            </a:r>
            <a:r>
              <a:rPr lang="ar-SA" dirty="0">
                <a:latin typeface="Alexandria SemiBold" pitchFamily="2" charset="-78"/>
                <a:cs typeface="Alexandria SemiBold" pitchFamily="2" charset="-78"/>
              </a:rPr>
              <a:t>رسائل إعلامية ، وصنعت ما يمكن وصفه بالجمهور النشط الذي تحول فيما بعد إلى المُرسل النشط للمضامين </a:t>
            </a:r>
            <a:r>
              <a:rPr lang="ar-SA" dirty="0" smtClean="0">
                <a:latin typeface="Alexandria SemiBold" pitchFamily="2" charset="-78"/>
                <a:cs typeface="Alexandria SemiBold" pitchFamily="2" charset="-78"/>
              </a:rPr>
              <a:t>الإعلامية.</a:t>
            </a:r>
            <a:endParaRPr lang="ar-SA"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4739483" y="1458932"/>
            <a:ext cx="4985954" cy="553998"/>
          </a:xfrm>
          <a:prstGeom prst="rect">
            <a:avLst/>
          </a:prstGeom>
          <a:solidFill>
            <a:schemeClr val="accent6">
              <a:lumMod val="40000"/>
              <a:lumOff val="60000"/>
            </a:schemeClr>
          </a:solidFill>
        </p:spPr>
        <p:txBody>
          <a:bodyPr wrap="square">
            <a:spAutoFit/>
          </a:bodyPr>
          <a:lstStyle/>
          <a:p>
            <a:pPr marL="174625" algn="r" rtl="1">
              <a:lnSpc>
                <a:spcPct val="150000"/>
              </a:lnSpc>
            </a:pPr>
            <a:r>
              <a:rPr lang="ar-SA" sz="2000" dirty="0" smtClean="0">
                <a:solidFill>
                  <a:srgbClr val="C00000"/>
                </a:solidFill>
                <a:latin typeface="Alexandria SemiBold" pitchFamily="2" charset="-78"/>
                <a:cs typeface="Alexandria SemiBold" pitchFamily="2" charset="-78"/>
              </a:rPr>
              <a:t> صحافة المواطن </a:t>
            </a:r>
            <a:r>
              <a:rPr lang="en-US" sz="2000" dirty="0" smtClean="0">
                <a:solidFill>
                  <a:srgbClr val="C00000"/>
                </a:solidFill>
                <a:latin typeface="Alexandria SemiBold" pitchFamily="2" charset="-78"/>
                <a:cs typeface="Alexandria SemiBold" pitchFamily="2" charset="-78"/>
              </a:rPr>
              <a:t>Citizen Journalism </a:t>
            </a:r>
            <a:endParaRPr lang="ar-SA" sz="20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9980901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327355" y="1854670"/>
            <a:ext cx="9660193" cy="445695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327354" y="2026290"/>
            <a:ext cx="9660193" cy="4247317"/>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تتميز </a:t>
            </a:r>
            <a:r>
              <a:rPr lang="ar-SA" dirty="0">
                <a:latin typeface="Alexandria SemiBold" pitchFamily="2" charset="-78"/>
                <a:cs typeface="Alexandria SemiBold" pitchFamily="2" charset="-78"/>
              </a:rPr>
              <a:t>صحافة المواطن </a:t>
            </a:r>
            <a:r>
              <a:rPr lang="ar-SA" dirty="0" smtClean="0">
                <a:latin typeface="Alexandria SemiBold" pitchFamily="2" charset="-78"/>
                <a:cs typeface="Alexandria SemiBold" pitchFamily="2" charset="-78"/>
              </a:rPr>
              <a:t>بما يلي:</a:t>
            </a: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إشراك </a:t>
            </a:r>
            <a:r>
              <a:rPr lang="ar-SA" dirty="0">
                <a:solidFill>
                  <a:srgbClr val="C00000"/>
                </a:solidFill>
                <a:latin typeface="Alexandria SemiBold" pitchFamily="2" charset="-78"/>
                <a:cs typeface="Alexandria SemiBold" pitchFamily="2" charset="-78"/>
              </a:rPr>
              <a:t>المواطنين</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فتتيح </a:t>
            </a:r>
            <a:r>
              <a:rPr lang="ar-SA" dirty="0">
                <a:latin typeface="Alexandria SemiBold" pitchFamily="2" charset="-78"/>
                <a:cs typeface="Alexandria SemiBold" pitchFamily="2" charset="-78"/>
              </a:rPr>
              <a:t>الفرصة </a:t>
            </a:r>
            <a:r>
              <a:rPr lang="ar-SA" dirty="0" smtClean="0">
                <a:latin typeface="Alexandria SemiBold" pitchFamily="2" charset="-78"/>
                <a:cs typeface="Alexandria SemiBold" pitchFamily="2" charset="-78"/>
              </a:rPr>
              <a:t>للمواطن </a:t>
            </a:r>
            <a:r>
              <a:rPr lang="ar-SA" dirty="0">
                <a:latin typeface="Alexandria SemiBold" pitchFamily="2" charset="-78"/>
                <a:cs typeface="Alexandria SemiBold" pitchFamily="2" charset="-78"/>
              </a:rPr>
              <a:t>بأن يقوم بنفس دور الصحفى فى نقل وتحليل </a:t>
            </a:r>
            <a:r>
              <a:rPr lang="ar-SA" dirty="0" smtClean="0">
                <a:latin typeface="Alexandria SemiBold" pitchFamily="2" charset="-78"/>
                <a:cs typeface="Alexandria SemiBold" pitchFamily="2" charset="-78"/>
              </a:rPr>
              <a:t>الأحداث والقضايا أو يعبر عن موقف عايشه </a:t>
            </a:r>
            <a:r>
              <a:rPr lang="ar-SA" dirty="0">
                <a:latin typeface="Alexandria SemiBold" pitchFamily="2" charset="-78"/>
                <a:cs typeface="Alexandria SemiBold" pitchFamily="2" charset="-78"/>
              </a:rPr>
              <a:t>بنفسه فى محيطه </a:t>
            </a:r>
            <a:r>
              <a:rPr lang="ar-SA" dirty="0" smtClean="0">
                <a:latin typeface="Alexandria SemiBold" pitchFamily="2" charset="-78"/>
                <a:cs typeface="Alexandria SemiBold" pitchFamily="2" charset="-78"/>
              </a:rPr>
              <a:t>المجتمعي ، </a:t>
            </a:r>
            <a:r>
              <a:rPr lang="ar-SA" dirty="0">
                <a:latin typeface="Alexandria SemiBold" pitchFamily="2" charset="-78"/>
                <a:cs typeface="Alexandria SemiBold" pitchFamily="2" charset="-78"/>
              </a:rPr>
              <a:t>بدلاً من أن يكونوا مجرد متلقين سلبيين </a:t>
            </a:r>
            <a:r>
              <a:rPr lang="ar-SA" dirty="0" smtClean="0">
                <a:latin typeface="Alexandria SemiBold" pitchFamily="2" charset="-78"/>
                <a:cs typeface="Alexandria SemiBold" pitchFamily="2" charset="-78"/>
              </a:rPr>
              <a:t>لها.</a:t>
            </a:r>
            <a:r>
              <a:rPr lang="ar-SA" dirty="0"/>
              <a:t> </a:t>
            </a:r>
            <a:endParaRPr lang="ar-SA" dirty="0" smtClean="0"/>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التفاعلية </a:t>
            </a:r>
            <a:r>
              <a:rPr lang="ar-SA" dirty="0">
                <a:solidFill>
                  <a:srgbClr val="C00000"/>
                </a:solidFill>
                <a:latin typeface="Alexandria SemiBold" pitchFamily="2" charset="-78"/>
                <a:cs typeface="Alexandria SemiBold" pitchFamily="2" charset="-78"/>
              </a:rPr>
              <a:t>والسرعة</a:t>
            </a:r>
            <a:r>
              <a:rPr lang="ar-SA" dirty="0">
                <a:latin typeface="Alexandria SemiBold" pitchFamily="2" charset="-78"/>
                <a:cs typeface="Alexandria SemiBold" pitchFamily="2" charset="-78"/>
              </a:rPr>
              <a:t>: صحافة المواطن تتسم بالتفاعلية والسرعة في نقل المعلومات والأحداث مقارنةً بالصحافة </a:t>
            </a:r>
            <a:r>
              <a:rPr lang="ar-SA" dirty="0" smtClean="0">
                <a:latin typeface="Alexandria SemiBold" pitchFamily="2" charset="-78"/>
                <a:cs typeface="Alexandria SemiBold" pitchFamily="2" charset="-78"/>
              </a:rPr>
              <a:t>التقليدية.</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التنوع والشمول</a:t>
            </a:r>
            <a:r>
              <a:rPr lang="ar-SA" dirty="0">
                <a:latin typeface="Alexandria SemiBold" pitchFamily="2" charset="-78"/>
                <a:cs typeface="Alexandria SemiBold" pitchFamily="2" charset="-78"/>
              </a:rPr>
              <a:t>: تتيح صحافة المواطن </a:t>
            </a:r>
            <a:r>
              <a:rPr lang="ar-SA" dirty="0" smtClean="0">
                <a:latin typeface="Alexandria SemiBold" pitchFamily="2" charset="-78"/>
                <a:cs typeface="Alexandria SemiBold" pitchFamily="2" charset="-78"/>
              </a:rPr>
              <a:t>تنوعاً </a:t>
            </a:r>
            <a:r>
              <a:rPr lang="ar-SA" dirty="0">
                <a:latin typeface="Alexandria SemiBold" pitchFamily="2" charset="-78"/>
                <a:cs typeface="Alexandria SemiBold" pitchFamily="2" charset="-78"/>
              </a:rPr>
              <a:t>في وجهات </a:t>
            </a:r>
            <a:r>
              <a:rPr lang="ar-SA" dirty="0" smtClean="0">
                <a:latin typeface="Alexandria SemiBold" pitchFamily="2" charset="-78"/>
                <a:cs typeface="Alexandria SemiBold" pitchFamily="2" charset="-78"/>
              </a:rPr>
              <a:t>النظر </a:t>
            </a:r>
            <a:r>
              <a:rPr lang="ar-SA" dirty="0">
                <a:latin typeface="Alexandria SemiBold" pitchFamily="2" charset="-78"/>
                <a:cs typeface="Alexandria SemiBold" pitchFamily="2" charset="-78"/>
              </a:rPr>
              <a:t>والمعلومات الواردة، مما يسهم في شمولية التغطية ل</a:t>
            </a:r>
            <a:r>
              <a:rPr lang="ar-SA" dirty="0" smtClean="0">
                <a:latin typeface="Alexandria SemiBold" pitchFamily="2" charset="-78"/>
                <a:cs typeface="Alexandria SemiBold" pitchFamily="2" charset="-78"/>
              </a:rPr>
              <a:t>لأحداث والقضايا.</a:t>
            </a:r>
          </a:p>
          <a:p>
            <a:pPr marL="51752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التحرر من القيود التقليدية</a:t>
            </a:r>
            <a:r>
              <a:rPr lang="ar-SA" dirty="0">
                <a:latin typeface="Alexandria SemiBold" pitchFamily="2" charset="-78"/>
                <a:cs typeface="Alexandria SemiBold" pitchFamily="2" charset="-78"/>
              </a:rPr>
              <a:t>: المواطنون متحررون من القيود والضوابط التي تنطبق على المؤسسات الإعلامية التقليدية</a:t>
            </a:r>
            <a:r>
              <a:rPr lang="ar-SA" dirty="0" smtClean="0">
                <a:latin typeface="Alexandria SemiBold" pitchFamily="2" charset="-78"/>
                <a:cs typeface="Alexandria SemiBold" pitchFamily="2" charset="-78"/>
              </a:rPr>
              <a: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511040" y="1346839"/>
            <a:ext cx="3077162" cy="507831"/>
          </a:xfrm>
          <a:prstGeom prst="rect">
            <a:avLst/>
          </a:prstGeom>
          <a:no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 سمات صحافة المواطن</a:t>
            </a:r>
            <a:endParaRPr lang="ar-SA"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6856727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327355" y="1854670"/>
            <a:ext cx="9660193" cy="445695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327356" y="1908374"/>
            <a:ext cx="9542206" cy="4247317"/>
          </a:xfrm>
          <a:prstGeom prst="rect">
            <a:avLst/>
          </a:prstGeom>
          <a:noFill/>
        </p:spPr>
        <p:txBody>
          <a:bodyPr wrap="square">
            <a:spAutoFit/>
          </a:bodyPr>
          <a:lstStyle/>
          <a:p>
            <a:pPr marL="174625" algn="r" rtl="1">
              <a:lnSpc>
                <a:spcPct val="150000"/>
              </a:lnSpc>
            </a:pPr>
            <a:r>
              <a:rPr lang="ar-SA" dirty="0">
                <a:latin typeface="Alexandria SemiBold" pitchFamily="2" charset="-78"/>
                <a:cs typeface="Alexandria SemiBold" pitchFamily="2" charset="-78"/>
              </a:rPr>
              <a:t>هناك عدة أشكال لصحافة </a:t>
            </a:r>
            <a:r>
              <a:rPr lang="ar-SA" dirty="0" smtClean="0">
                <a:latin typeface="Alexandria SemiBold" pitchFamily="2" charset="-78"/>
                <a:cs typeface="Alexandria SemiBold" pitchFamily="2" charset="-78"/>
              </a:rPr>
              <a:t>المواطن هي:</a:t>
            </a: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رسائل القراء والتعليقات </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مثل تعليقات </a:t>
            </a:r>
            <a:r>
              <a:rPr lang="ar-SA" dirty="0">
                <a:latin typeface="Alexandria SemiBold" pitchFamily="2" charset="-78"/>
                <a:cs typeface="Alexandria SemiBold" pitchFamily="2" charset="-78"/>
              </a:rPr>
              <a:t>المستخدم المرتبطة بالقصص </a:t>
            </a:r>
            <a:r>
              <a:rPr lang="ar-SA" dirty="0" smtClean="0">
                <a:latin typeface="Alexandria SemiBold" pitchFamily="2" charset="-78"/>
                <a:cs typeface="Alexandria SemiBold" pitchFamily="2" charset="-78"/>
              </a:rPr>
              <a:t>الإخبارية والمقالات الصحفية ، أو ارسال رسالة إلى الكاتب الصحفي لتوضيح معلومات محددة. </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المدونات </a:t>
            </a:r>
            <a:r>
              <a:rPr lang="en-US" dirty="0" smtClean="0">
                <a:solidFill>
                  <a:srgbClr val="C00000"/>
                </a:solidFill>
                <a:latin typeface="Alexandria SemiBold" pitchFamily="2" charset="-78"/>
                <a:cs typeface="Alexandria SemiBold" pitchFamily="2" charset="-78"/>
              </a:rPr>
              <a:t>Blogs</a:t>
            </a:r>
            <a:r>
              <a:rPr lang="ar-SA" dirty="0" smtClean="0">
                <a:latin typeface="Alexandria SemiBold" pitchFamily="2" charset="-78"/>
                <a:cs typeface="Alexandria SemiBold" pitchFamily="2" charset="-78"/>
              </a:rPr>
              <a:t> : يقوم </a:t>
            </a:r>
            <a:r>
              <a:rPr lang="ar-SA" dirty="0">
                <a:latin typeface="Alexandria SemiBold" pitchFamily="2" charset="-78"/>
                <a:cs typeface="Alexandria SemiBold" pitchFamily="2" charset="-78"/>
              </a:rPr>
              <a:t>المواطنون بإنشاء مدونات شخصية لنشر المعلومات والآراء </a:t>
            </a:r>
            <a:r>
              <a:rPr lang="ar-SA" dirty="0" smtClean="0">
                <a:latin typeface="Alexandria SemiBold" pitchFamily="2" charset="-78"/>
                <a:cs typeface="Alexandria SemiBold" pitchFamily="2" charset="-78"/>
              </a:rPr>
              <a:t>والتحليلات ، وتتميز </a:t>
            </a:r>
            <a:r>
              <a:rPr lang="ar-SA" dirty="0">
                <a:latin typeface="Alexandria SemiBold" pitchFamily="2" charset="-78"/>
                <a:cs typeface="Alexandria SemiBold" pitchFamily="2" charset="-78"/>
              </a:rPr>
              <a:t>بالتفاعلية حيث يمكن للقراء التعليق </a:t>
            </a:r>
            <a:r>
              <a:rPr lang="ar-SA" dirty="0" smtClean="0">
                <a:latin typeface="Alexandria SemiBold" pitchFamily="2" charset="-78"/>
                <a:cs typeface="Alexandria SemiBold" pitchFamily="2" charset="-78"/>
              </a:rPr>
              <a:t>والمشاركة.</a:t>
            </a: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المنتديات </a:t>
            </a:r>
            <a:r>
              <a:rPr lang="ar-SA" dirty="0">
                <a:solidFill>
                  <a:srgbClr val="C00000"/>
                </a:solidFill>
                <a:latin typeface="Alexandria SemiBold" pitchFamily="2" charset="-78"/>
                <a:cs typeface="Alexandria SemiBold" pitchFamily="2" charset="-78"/>
              </a:rPr>
              <a:t>والمجتمعات الإلكترونية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يتشارك </a:t>
            </a:r>
            <a:r>
              <a:rPr lang="ar-SA" dirty="0">
                <a:latin typeface="Alexandria SemiBold" pitchFamily="2" charset="-78"/>
                <a:cs typeface="Alexandria SemiBold" pitchFamily="2" charset="-78"/>
              </a:rPr>
              <a:t>المواطنون في المناقشات والنقاشات حول القضايا والأحداث </a:t>
            </a:r>
            <a:r>
              <a:rPr lang="ar-SA" dirty="0" smtClean="0">
                <a:latin typeface="Alexandria SemiBold" pitchFamily="2" charset="-78"/>
                <a:cs typeface="Alexandria SemiBold" pitchFamily="2" charset="-78"/>
              </a:rPr>
              <a:t>المختلفة ، كما يساهم </a:t>
            </a:r>
            <a:r>
              <a:rPr lang="ar-SA" dirty="0">
                <a:latin typeface="Alexandria SemiBold" pitchFamily="2" charset="-78"/>
                <a:cs typeface="Alexandria SemiBold" pitchFamily="2" charset="-78"/>
              </a:rPr>
              <a:t>الأعضاء في إنتاج المحتوى </a:t>
            </a:r>
            <a:r>
              <a:rPr lang="ar-SA" dirty="0" smtClean="0">
                <a:latin typeface="Alexandria SemiBold" pitchFamily="2" charset="-78"/>
                <a:cs typeface="Alexandria SemiBold" pitchFamily="2" charset="-78"/>
              </a:rPr>
              <a:t>.</a:t>
            </a:r>
          </a:p>
          <a:p>
            <a:pPr marL="51752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الشبكات </a:t>
            </a:r>
            <a:r>
              <a:rPr lang="ar-SA" dirty="0">
                <a:solidFill>
                  <a:srgbClr val="C00000"/>
                </a:solidFill>
                <a:latin typeface="Alexandria SemiBold" pitchFamily="2" charset="-78"/>
                <a:cs typeface="Alexandria SemiBold" pitchFamily="2" charset="-78"/>
              </a:rPr>
              <a:t>الاجتماعية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يستخدم </a:t>
            </a:r>
            <a:r>
              <a:rPr lang="ar-SA" dirty="0">
                <a:latin typeface="Alexandria SemiBold" pitchFamily="2" charset="-78"/>
                <a:cs typeface="Alexandria SemiBold" pitchFamily="2" charset="-78"/>
              </a:rPr>
              <a:t>المواطنون منصات التواصل الاجتماعي </a:t>
            </a:r>
            <a:r>
              <a:rPr lang="ar-SA" dirty="0" smtClean="0">
                <a:latin typeface="Alexandria SemiBold" pitchFamily="2" charset="-78"/>
                <a:cs typeface="Alexandria SemiBold" pitchFamily="2" charset="-78"/>
              </a:rPr>
              <a:t>لنشر </a:t>
            </a:r>
            <a:r>
              <a:rPr lang="ar-SA" dirty="0">
                <a:latin typeface="Alexandria SemiBold" pitchFamily="2" charset="-78"/>
                <a:cs typeface="Alexandria SemiBold" pitchFamily="2" charset="-78"/>
              </a:rPr>
              <a:t>المعلومات </a:t>
            </a:r>
            <a:r>
              <a:rPr lang="ar-SA" dirty="0" smtClean="0">
                <a:latin typeface="Alexandria SemiBold" pitchFamily="2" charset="-78"/>
                <a:cs typeface="Alexandria SemiBold" pitchFamily="2" charset="-78"/>
              </a:rPr>
              <a:t>والأخبار، إضافة إلي أنها تتيح إمكانية المشاركة والتفاعل مع المحتوى، </a:t>
            </a:r>
            <a:r>
              <a:rPr lang="ar-SA" dirty="0">
                <a:latin typeface="Alexandria SemiBold" pitchFamily="2" charset="-78"/>
                <a:cs typeface="Alexandria SemiBold" pitchFamily="2" charset="-78"/>
              </a:rPr>
              <a:t>ومن أشهرها منصة اكس </a:t>
            </a:r>
            <a:r>
              <a:rPr lang="en-US" dirty="0">
                <a:latin typeface="Alexandria SemiBold" pitchFamily="2" charset="-78"/>
                <a:cs typeface="Alexandria SemiBold" pitchFamily="2" charset="-78"/>
              </a:rPr>
              <a:t>X </a:t>
            </a:r>
            <a:r>
              <a:rPr lang="ar-SA" dirty="0">
                <a:latin typeface="Alexandria SemiBold" pitchFamily="2" charset="-78"/>
                <a:cs typeface="Alexandria SemiBold" pitchFamily="2" charset="-78"/>
              </a:rPr>
              <a:t> وفيسبوك </a:t>
            </a:r>
            <a:r>
              <a:rPr lang="en-US" dirty="0">
                <a:latin typeface="Alexandria SemiBold" pitchFamily="2" charset="-78"/>
                <a:cs typeface="Alexandria SemiBold" pitchFamily="2" charset="-78"/>
              </a:rPr>
              <a:t>Facebook</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511040" y="1346839"/>
            <a:ext cx="3077162" cy="461024"/>
          </a:xfrm>
          <a:prstGeom prst="rect">
            <a:avLst/>
          </a:prstGeom>
          <a:no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 أشكال صحافة المواطن</a:t>
            </a:r>
            <a:endParaRPr lang="ar-SA"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2414808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153266" y="1999262"/>
            <a:ext cx="8657214" cy="4121319"/>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457297" y="113924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418645" y="2233097"/>
            <a:ext cx="8391834" cy="4039567"/>
          </a:xfrm>
          <a:prstGeom prst="rect">
            <a:avLst/>
          </a:prstGeom>
          <a:noFill/>
        </p:spPr>
        <p:txBody>
          <a:bodyPr wrap="square">
            <a:spAutoFit/>
          </a:bodyPr>
          <a:lstStyle/>
          <a:p>
            <a:pPr marL="517525" indent="-342900" algn="r" rtl="1">
              <a:lnSpc>
                <a:spcPct val="150000"/>
              </a:lnSpc>
              <a:buFont typeface="+mj-lt"/>
              <a:buAutoNum type="arabicPeriod" startAt="5"/>
            </a:pPr>
            <a:r>
              <a:rPr lang="ar-SA" dirty="0" smtClean="0">
                <a:solidFill>
                  <a:srgbClr val="C00000"/>
                </a:solidFill>
                <a:latin typeface="Alexandria SemiBold" pitchFamily="2" charset="-78"/>
                <a:cs typeface="Alexandria SemiBold" pitchFamily="2" charset="-78"/>
              </a:rPr>
              <a:t>المواقع </a:t>
            </a:r>
            <a:r>
              <a:rPr lang="ar-SA" dirty="0">
                <a:solidFill>
                  <a:srgbClr val="C00000"/>
                </a:solidFill>
                <a:latin typeface="Alexandria SemiBold" pitchFamily="2" charset="-78"/>
                <a:cs typeface="Alexandria SemiBold" pitchFamily="2" charset="-78"/>
              </a:rPr>
              <a:t>الإلكترونية المستقلة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ينشئ </a:t>
            </a:r>
            <a:r>
              <a:rPr lang="ar-SA" dirty="0">
                <a:latin typeface="Alexandria SemiBold" pitchFamily="2" charset="-78"/>
                <a:cs typeface="Alexandria SemiBold" pitchFamily="2" charset="-78"/>
              </a:rPr>
              <a:t>المواطنون مواقع إلكترونية خاصة بهم لنشر محتواهم </a:t>
            </a:r>
            <a:r>
              <a:rPr lang="ar-SA" dirty="0" smtClean="0">
                <a:latin typeface="Alexandria SemiBold" pitchFamily="2" charset="-78"/>
                <a:cs typeface="Alexandria SemiBold" pitchFamily="2" charset="-78"/>
              </a:rPr>
              <a:t>الصحفي ، وتتميز هذه المواقع بالاستقلالية </a:t>
            </a:r>
            <a:r>
              <a:rPr lang="ar-SA" dirty="0">
                <a:latin typeface="Alexandria SemiBold" pitchFamily="2" charset="-78"/>
                <a:cs typeface="Alexandria SemiBold" pitchFamily="2" charset="-78"/>
              </a:rPr>
              <a:t>عن المؤسسات الإعلامية </a:t>
            </a:r>
            <a:r>
              <a:rPr lang="ar-SA" dirty="0" smtClean="0">
                <a:latin typeface="Alexandria SemiBold" pitchFamily="2" charset="-78"/>
                <a:cs typeface="Alexandria SemiBold" pitchFamily="2" charset="-78"/>
              </a:rPr>
              <a:t>التقليدية.</a:t>
            </a:r>
          </a:p>
          <a:p>
            <a:pPr marL="517525" indent="-342900" algn="r" rtl="1">
              <a:lnSpc>
                <a:spcPct val="150000"/>
              </a:lnSpc>
              <a:buFont typeface="+mj-lt"/>
              <a:buAutoNum type="arabicPeriod" startAt="5"/>
            </a:pPr>
            <a:r>
              <a:rPr lang="ar-SA" dirty="0" smtClean="0">
                <a:solidFill>
                  <a:srgbClr val="C00000"/>
                </a:solidFill>
                <a:latin typeface="Alexandria SemiBold" pitchFamily="2" charset="-78"/>
                <a:cs typeface="Alexandria SemiBold" pitchFamily="2" charset="-78"/>
              </a:rPr>
              <a:t>الفيديوهات </a:t>
            </a:r>
            <a:r>
              <a:rPr lang="ar-SA" dirty="0">
                <a:solidFill>
                  <a:srgbClr val="C00000"/>
                </a:solidFill>
                <a:latin typeface="Alexandria SemiBold" pitchFamily="2" charset="-78"/>
                <a:cs typeface="Alexandria SemiBold" pitchFamily="2" charset="-78"/>
              </a:rPr>
              <a:t>والصور</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يُشارك </a:t>
            </a:r>
            <a:r>
              <a:rPr lang="ar-SA" dirty="0">
                <a:latin typeface="Alexandria SemiBold" pitchFamily="2" charset="-78"/>
                <a:cs typeface="Alexandria SemiBold" pitchFamily="2" charset="-78"/>
              </a:rPr>
              <a:t>المواطنون مقاطع فيديو أو </a:t>
            </a:r>
            <a:r>
              <a:rPr lang="ar-IQ" dirty="0">
                <a:latin typeface="Alexandria SemiBold" pitchFamily="2" charset="-78"/>
                <a:cs typeface="Alexandria SemiBold" pitchFamily="2" charset="-78"/>
              </a:rPr>
              <a:t>بث </a:t>
            </a:r>
            <a:r>
              <a:rPr lang="ar-SA" dirty="0">
                <a:latin typeface="Alexandria SemiBold" pitchFamily="2" charset="-78"/>
                <a:cs typeface="Alexandria SemiBold" pitchFamily="2" charset="-78"/>
              </a:rPr>
              <a:t>مباشر </a:t>
            </a:r>
            <a:r>
              <a:rPr lang="ar-IQ" dirty="0">
                <a:latin typeface="Alexandria SemiBold" pitchFamily="2" charset="-78"/>
                <a:cs typeface="Alexandria SemiBold" pitchFamily="2" charset="-78"/>
              </a:rPr>
              <a:t>فيديو </a:t>
            </a:r>
            <a:r>
              <a:rPr lang="ar-SA" dirty="0">
                <a:latin typeface="Alexandria SemiBold" pitchFamily="2" charset="-78"/>
                <a:cs typeface="Alexandria SemiBold" pitchFamily="2" charset="-78"/>
              </a:rPr>
              <a:t>وصور التقطوها بأنفسهم لتوثيق </a:t>
            </a:r>
            <a:r>
              <a:rPr lang="ar-SA" dirty="0" smtClean="0">
                <a:latin typeface="Alexandria SemiBold" pitchFamily="2" charset="-78"/>
                <a:cs typeface="Alexandria SemiBold" pitchFamily="2" charset="-78"/>
              </a:rPr>
              <a:t>الأحداث، لذا </a:t>
            </a:r>
            <a:r>
              <a:rPr lang="ar-SA" dirty="0">
                <a:latin typeface="Alexandria SemiBold" pitchFamily="2" charset="-78"/>
                <a:cs typeface="Alexandria SemiBold" pitchFamily="2" charset="-78"/>
              </a:rPr>
              <a:t>تلعب دورًا مهمًا في نقل المعلومات بشكل مرئي، </a:t>
            </a:r>
            <a:r>
              <a:rPr lang="ar-IQ" dirty="0">
                <a:latin typeface="Alexandria SemiBold" pitchFamily="2" charset="-78"/>
                <a:cs typeface="Alexandria SemiBold" pitchFamily="2" charset="-78"/>
              </a:rPr>
              <a:t>ومن أشهر تلك المواقع يوتيوب</a:t>
            </a:r>
            <a:r>
              <a:rPr lang="ar-SA" dirty="0">
                <a:latin typeface="Alexandria SemiBold" pitchFamily="2" charset="-78"/>
                <a:cs typeface="Alexandria SemiBold" pitchFamily="2" charset="-78"/>
              </a:rPr>
              <a:t> </a:t>
            </a:r>
            <a:r>
              <a:rPr lang="en-US" dirty="0">
                <a:latin typeface="Alexandria SemiBold" pitchFamily="2" charset="-78"/>
                <a:cs typeface="Alexandria SemiBold" pitchFamily="2" charset="-78"/>
              </a:rPr>
              <a:t>YouTube</a:t>
            </a:r>
            <a:r>
              <a:rPr lang="ar-SA" dirty="0">
                <a:latin typeface="Alexandria SemiBold" pitchFamily="2" charset="-78"/>
                <a:cs typeface="Alexandria SemiBold" pitchFamily="2" charset="-78"/>
              </a:rPr>
              <a:t> .</a:t>
            </a:r>
          </a:p>
          <a:p>
            <a:pPr marL="517525" indent="-342900" algn="r" rtl="1">
              <a:lnSpc>
                <a:spcPct val="150000"/>
              </a:lnSpc>
              <a:buFont typeface="+mj-lt"/>
              <a:buAutoNum type="arabicPeriod" startAt="5"/>
            </a:pPr>
            <a:r>
              <a:rPr lang="ar-SA" dirty="0" smtClean="0">
                <a:solidFill>
                  <a:srgbClr val="C00000"/>
                </a:solidFill>
                <a:latin typeface="Alexandria SemiBold" pitchFamily="2" charset="-78"/>
                <a:cs typeface="Alexandria SemiBold" pitchFamily="2" charset="-78"/>
              </a:rPr>
              <a:t>البودكاست والتدوين الصوتي </a:t>
            </a:r>
            <a:r>
              <a:rPr lang="en-US" dirty="0" smtClean="0">
                <a:solidFill>
                  <a:srgbClr val="C00000"/>
                </a:solidFill>
                <a:latin typeface="Alexandria SemiBold" pitchFamily="2" charset="-78"/>
                <a:cs typeface="Alexandria SemiBold" pitchFamily="2" charset="-78"/>
              </a:rPr>
              <a:t>Podcast</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ينتج </a:t>
            </a:r>
            <a:r>
              <a:rPr lang="ar-SA" dirty="0">
                <a:latin typeface="Alexandria SemiBold" pitchFamily="2" charset="-78"/>
                <a:cs typeface="Alexandria SemiBold" pitchFamily="2" charset="-78"/>
              </a:rPr>
              <a:t>المواطنون محتوى صوتي حول قضايا </a:t>
            </a:r>
            <a:r>
              <a:rPr lang="ar-SA" dirty="0" smtClean="0">
                <a:latin typeface="Alexandria SemiBold" pitchFamily="2" charset="-78"/>
                <a:cs typeface="Alexandria SemiBold" pitchFamily="2" charset="-78"/>
              </a:rPr>
              <a:t>مختلفة؛ بما يُساهم </a:t>
            </a:r>
            <a:r>
              <a:rPr lang="ar-SA" dirty="0">
                <a:latin typeface="Alexandria SemiBold" pitchFamily="2" charset="-78"/>
                <a:cs typeface="Alexandria SemiBold" pitchFamily="2" charset="-78"/>
              </a:rPr>
              <a:t>في نشر المعلومات والآراء بشكل سمعي</a:t>
            </a:r>
            <a:r>
              <a:rPr lang="ar-SA" dirty="0" smtClean="0">
                <a:latin typeface="Alexandria SemiBold" pitchFamily="2" charset="-78"/>
                <a:cs typeface="Alexandria SemiBold" pitchFamily="2" charset="-78"/>
              </a:rPr>
              <a:t>.</a:t>
            </a:r>
          </a:p>
          <a:p>
            <a:pPr marL="174625" algn="r" rtl="1">
              <a:lnSpc>
                <a:spcPct val="150000"/>
              </a:lnSpc>
            </a:pPr>
            <a:endParaRPr lang="ar-SA" sz="900" dirty="0" smtClean="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21027" y="942138"/>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17490" y="1160783"/>
            <a:ext cx="96808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131890" y="633920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542956" y="135529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p:cNvSpPr/>
          <p:nvPr/>
        </p:nvSpPr>
        <p:spPr>
          <a:xfrm>
            <a:off x="2485572" y="1514835"/>
            <a:ext cx="3077162" cy="461024"/>
          </a:xfrm>
          <a:prstGeom prst="rect">
            <a:avLst/>
          </a:prstGeom>
          <a:noFill/>
        </p:spPr>
        <p:txBody>
          <a:bodyPr wrap="square">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 أشكال صحافة المواطن</a:t>
            </a:r>
            <a:endParaRPr lang="ar-SA"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3">
            <a:clrChange>
              <a:clrFrom>
                <a:srgbClr val="F6F5F5"/>
              </a:clrFrom>
              <a:clrTo>
                <a:srgbClr val="F6F5F5">
                  <a:alpha val="0"/>
                </a:srgbClr>
              </a:clrTo>
            </a:clrChange>
            <a:extLst>
              <a:ext uri="{28A0092B-C50C-407E-A947-70E740481C1C}">
                <a14:useLocalDpi xmlns:a14="http://schemas.microsoft.com/office/drawing/2010/main" val="0"/>
              </a:ext>
            </a:extLst>
          </a:blip>
          <a:srcRect l="44856" t="15898" r="10288" b="3590"/>
          <a:stretch/>
        </p:blipFill>
        <p:spPr>
          <a:xfrm flipH="1">
            <a:off x="-883268" y="2683208"/>
            <a:ext cx="2884799" cy="2771492"/>
          </a:xfrm>
          <a:prstGeom prst="rect">
            <a:avLst/>
          </a:prstGeom>
        </p:spPr>
      </p:pic>
    </p:spTree>
    <p:extLst>
      <p:ext uri="{BB962C8B-B14F-4D97-AF65-F5344CB8AC3E}">
        <p14:creationId xmlns:p14="http://schemas.microsoft.com/office/powerpoint/2010/main" val="2626571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71331" b="25806"/>
          <a:stretch/>
        </p:blipFill>
        <p:spPr>
          <a:xfrm>
            <a:off x="0" y="1302234"/>
            <a:ext cx="3598235" cy="5088194"/>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3130061" y="1799943"/>
            <a:ext cx="8750764" cy="4510369"/>
          </a:xfrm>
          <a:prstGeom prst="roundRect">
            <a:avLst>
              <a:gd name="adj" fmla="val 6140"/>
            </a:avLst>
          </a:prstGeom>
          <a:ln w="38100">
            <a:solidFill>
              <a:srgbClr val="81DEF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3130061" y="2003560"/>
            <a:ext cx="8856271" cy="4247317"/>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رسائل إلى المحرر </a:t>
            </a:r>
            <a:r>
              <a:rPr lang="en-US" dirty="0">
                <a:latin typeface="Alexandria SemiBold" pitchFamily="2" charset="-78"/>
                <a:cs typeface="Alexandria SemiBold" pitchFamily="2" charset="-78"/>
              </a:rPr>
              <a:t>Letter’s to the </a:t>
            </a:r>
            <a:r>
              <a:rPr lang="en-US" dirty="0" smtClean="0">
                <a:latin typeface="Alexandria SemiBold" pitchFamily="2" charset="-78"/>
                <a:cs typeface="Alexandria SemiBold" pitchFamily="2" charset="-78"/>
              </a:rPr>
              <a:t>editor</a:t>
            </a:r>
            <a:r>
              <a:rPr lang="ar-SA" dirty="0" smtClean="0">
                <a:latin typeface="Alexandria SemiBold" pitchFamily="2" charset="-78"/>
                <a:cs typeface="Alexandria SemiBold" pitchFamily="2" charset="-78"/>
              </a:rPr>
              <a:t> والتي تُعرف برسائل القراء تُعد أحد أنواع مواد الرأي في الإعلام الرقمي التي تحقق مشاركة المتلقي في العملية الاتصالية ؛ فهي تُشكل الاستجابة الفورية </a:t>
            </a:r>
            <a:r>
              <a:rPr lang="en-US" dirty="0" smtClean="0">
                <a:latin typeface="Alexandria SemiBold" pitchFamily="2" charset="-78"/>
                <a:cs typeface="Alexandria SemiBold" pitchFamily="2" charset="-78"/>
              </a:rPr>
              <a:t>Feedback</a:t>
            </a:r>
            <a:r>
              <a:rPr lang="ar-SA" dirty="0" smtClean="0">
                <a:latin typeface="Alexandria SemiBold" pitchFamily="2" charset="-78"/>
                <a:cs typeface="Alexandria SemiBold" pitchFamily="2" charset="-78"/>
              </a:rPr>
              <a:t> لما تم نشره من مواد في الصحيفة أو المنصة الإعلامية؛ لذا فهي بمثابة</a:t>
            </a:r>
            <a:r>
              <a:rPr lang="ar-SA" dirty="0">
                <a:latin typeface="Alexandria SemiBold" pitchFamily="2" charset="-78"/>
                <a:cs typeface="Alexandria SemiBold" pitchFamily="2" charset="-78"/>
              </a:rPr>
              <a:t> أداة </a:t>
            </a:r>
            <a:r>
              <a:rPr lang="ar-SA" dirty="0" smtClean="0">
                <a:latin typeface="Alexandria SemiBold" pitchFamily="2" charset="-78"/>
                <a:cs typeface="Alexandria SemiBold" pitchFamily="2" charset="-78"/>
              </a:rPr>
              <a:t>تعكس </a:t>
            </a:r>
            <a:r>
              <a:rPr lang="ar-SA" dirty="0">
                <a:latin typeface="Alexandria SemiBold" pitchFamily="2" charset="-78"/>
                <a:cs typeface="Alexandria SemiBold" pitchFamily="2" charset="-78"/>
              </a:rPr>
              <a:t>علاقة القراء </a:t>
            </a:r>
            <a:r>
              <a:rPr lang="ar-SA" dirty="0" smtClean="0">
                <a:latin typeface="Alexandria SemiBold" pitchFamily="2" charset="-78"/>
                <a:cs typeface="Alexandria SemiBold" pitchFamily="2" charset="-78"/>
              </a:rPr>
              <a:t>بالصحيفة.</a:t>
            </a:r>
            <a:endParaRPr lang="ar-SA" dirty="0">
              <a:latin typeface="Alexandria SemiBold" pitchFamily="2" charset="-78"/>
              <a:cs typeface="Alexandria SemiBold" pitchFamily="2" charset="-78"/>
            </a:endParaRPr>
          </a:p>
          <a:p>
            <a:pPr marL="174625"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وتشهد </a:t>
            </a:r>
            <a:r>
              <a:rPr lang="ar-SA" dirty="0">
                <a:latin typeface="Alexandria SemiBold" pitchFamily="2" charset="-78"/>
                <a:cs typeface="Alexandria SemiBold" pitchFamily="2" charset="-78"/>
              </a:rPr>
              <a:t>التطورات المتلاحقة في بيئة الإعلام الرقمي، تزايد استهلاك الأفراد </a:t>
            </a:r>
            <a:r>
              <a:rPr lang="ar-SA" dirty="0" smtClean="0">
                <a:latin typeface="Alexandria SemiBold" pitchFamily="2" charset="-78"/>
                <a:cs typeface="Alexandria SemiBold" pitchFamily="2" charset="-78"/>
              </a:rPr>
              <a:t>للمواد الإخبارية ومواد الرأي </a:t>
            </a:r>
            <a:r>
              <a:rPr lang="ar-SA" dirty="0">
                <a:latin typeface="Alexandria SemiBold" pitchFamily="2" charset="-78"/>
                <a:cs typeface="Alexandria SemiBold" pitchFamily="2" charset="-78"/>
              </a:rPr>
              <a:t>والتعليق عليها عبر </a:t>
            </a:r>
            <a:r>
              <a:rPr lang="ar-SA" dirty="0" smtClean="0">
                <a:latin typeface="Alexandria SemiBold" pitchFamily="2" charset="-78"/>
                <a:cs typeface="Alexandria SemiBold" pitchFamily="2" charset="-78"/>
              </a:rPr>
              <a:t>الوسائل المختلفة سواء في موقع الصحيفة أو وسائل </a:t>
            </a:r>
            <a:r>
              <a:rPr lang="ar-SA" dirty="0">
                <a:latin typeface="Alexandria SemiBold" pitchFamily="2" charset="-78"/>
                <a:cs typeface="Alexandria SemiBold" pitchFamily="2" charset="-78"/>
              </a:rPr>
              <a:t>التواصل </a:t>
            </a:r>
            <a:r>
              <a:rPr lang="ar-SA" dirty="0" smtClean="0">
                <a:latin typeface="Alexandria SemiBold" pitchFamily="2" charset="-78"/>
                <a:cs typeface="Alexandria SemiBold" pitchFamily="2" charset="-78"/>
              </a:rPr>
              <a:t>الاجتماعي أو من خلال إرسال رسائل إلى المحرر عبر البريد الإلكتروني، </a:t>
            </a:r>
            <a:r>
              <a:rPr lang="ar-SA" dirty="0">
                <a:latin typeface="Alexandria SemiBold" pitchFamily="2" charset="-78"/>
                <a:cs typeface="Alexandria SemiBold" pitchFamily="2" charset="-78"/>
              </a:rPr>
              <a:t>وعندما يقومون بالتعليق فإنهم غالبًا ما يعبرون عن مشاعرهم والتي قد تكون إيجابية أو سلبية، </a:t>
            </a:r>
            <a:r>
              <a:rPr lang="ar-SA" dirty="0" smtClean="0">
                <a:latin typeface="Alexandria SemiBold" pitchFamily="2" charset="-78"/>
                <a:cs typeface="Alexandria SemiBold" pitchFamily="2" charset="-78"/>
              </a:rPr>
              <a:t>مما يكون لها تأثير كبير على الرأي العام </a:t>
            </a:r>
            <a:r>
              <a:rPr lang="ar-SA" dirty="0">
                <a:latin typeface="Alexandria SemiBold" pitchFamily="2" charset="-78"/>
                <a:cs typeface="Alexandria SemiBold" pitchFamily="2" charset="-78"/>
              </a:rPr>
              <a:t>واتخاذ القرار.</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648158" y="963680"/>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622690"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6883" y="145171"/>
            <a:ext cx="2305141" cy="1076343"/>
          </a:xfrm>
          <a:prstGeom prst="rect">
            <a:avLst/>
          </a:prstGeom>
        </p:spPr>
      </p:pic>
      <p:sp>
        <p:nvSpPr>
          <p:cNvPr id="16" name="Rectangle 15"/>
          <p:cNvSpPr/>
          <p:nvPr/>
        </p:nvSpPr>
        <p:spPr>
          <a:xfrm>
            <a:off x="4705929" y="1228101"/>
            <a:ext cx="4767727" cy="501932"/>
          </a:xfrm>
          <a:prstGeom prst="rect">
            <a:avLst/>
          </a:prstGeom>
          <a:solidFill>
            <a:schemeClr val="bg1"/>
          </a:solidFill>
        </p:spPr>
        <p:txBody>
          <a:bodyPr wrap="square">
            <a:spAutoFit/>
          </a:bodyPr>
          <a:lstStyle/>
          <a:p>
            <a:pPr marL="174625" algn="ctr" rtl="1">
              <a:lnSpc>
                <a:spcPct val="150000"/>
              </a:lnSpc>
            </a:pPr>
            <a:r>
              <a:rPr lang="ar-SA" sz="2000" dirty="0" smtClean="0">
                <a:solidFill>
                  <a:srgbClr val="C00000"/>
                </a:solidFill>
                <a:latin typeface="Alexandria SemiBold" pitchFamily="2" charset="-78"/>
                <a:cs typeface="Alexandria SemiBold" pitchFamily="2" charset="-78"/>
              </a:rPr>
              <a:t>3. رسائل القراء </a:t>
            </a:r>
            <a:r>
              <a:rPr lang="en-US" sz="2000" dirty="0" smtClean="0">
                <a:solidFill>
                  <a:srgbClr val="C00000"/>
                </a:solidFill>
                <a:latin typeface="Alexandria SemiBold" pitchFamily="2" charset="-78"/>
                <a:cs typeface="Alexandria SemiBold" pitchFamily="2" charset="-78"/>
              </a:rPr>
              <a:t>Letter’s to the editor</a:t>
            </a:r>
            <a:endParaRPr lang="ar-SA" sz="20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751408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4">
            <a:extLst>
              <a:ext uri="{FF2B5EF4-FFF2-40B4-BE49-F238E27FC236}">
                <a16:creationId xmlns:a16="http://schemas.microsoft.com/office/drawing/2014/main" id="{2BC869EB-5623-4AA1-9123-4AF9DF916049}"/>
              </a:ext>
            </a:extLst>
          </p:cNvPr>
          <p:cNvSpPr/>
          <p:nvPr/>
        </p:nvSpPr>
        <p:spPr>
          <a:xfrm>
            <a:off x="2421077" y="1687411"/>
            <a:ext cx="8650731"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614492" y="12061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2421078" y="2275915"/>
            <a:ext cx="8307176" cy="3831818"/>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رسائل القراء إلى المحرر : هي مقالات قصيرة مبينة على رأي قراء الصحيفة أو المنصة، ويقوموا بإرسالها إلى الكاتب أو المحرر بهدف التوضيح او المناقشة حول الموضوع المنشور. وقد يكتب هذه الرسائل إما قراء عاديون أو خبراء متخصصون أو مسئول ما للتوضيح أو للرد على ما نشره الكاتب في مقالته حتي تكتمل الصورة أمام الرأي العام</a:t>
            </a:r>
            <a:r>
              <a:rPr lang="ar-SA" dirty="0">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رسائل القراء </a:t>
            </a:r>
            <a:r>
              <a:rPr lang="ar-SA" dirty="0">
                <a:latin typeface="Alexandria SemiBold" pitchFamily="2" charset="-78"/>
                <a:cs typeface="Alexandria SemiBold" pitchFamily="2" charset="-78"/>
              </a:rPr>
              <a:t>إلى </a:t>
            </a:r>
            <a:r>
              <a:rPr lang="ar-SA" dirty="0" smtClean="0">
                <a:latin typeface="Alexandria SemiBold" pitchFamily="2" charset="-78"/>
                <a:cs typeface="Alexandria SemiBold" pitchFamily="2" charset="-78"/>
              </a:rPr>
              <a:t>المحرر: هي </a:t>
            </a:r>
            <a:r>
              <a:rPr lang="ar-SA" dirty="0">
                <a:latin typeface="Alexandria SemiBold" pitchFamily="2" charset="-78"/>
                <a:cs typeface="Alexandria SemiBold" pitchFamily="2" charset="-78"/>
              </a:rPr>
              <a:t>الرسائل </a:t>
            </a:r>
            <a:r>
              <a:rPr lang="ar-SA" dirty="0" smtClean="0">
                <a:latin typeface="Alexandria SemiBold" pitchFamily="2" charset="-78"/>
                <a:cs typeface="Alexandria SemiBold" pitchFamily="2" charset="-78"/>
              </a:rPr>
              <a:t>التي تُتيح </a:t>
            </a:r>
            <a:r>
              <a:rPr lang="ar-SA" dirty="0">
                <a:latin typeface="Alexandria SemiBold" pitchFamily="2" charset="-78"/>
                <a:cs typeface="Alexandria SemiBold" pitchFamily="2" charset="-78"/>
              </a:rPr>
              <a:t>للقراء التفاعل مع المحتوى وإبداء آرائهم </a:t>
            </a:r>
            <a:r>
              <a:rPr lang="ar-SA" dirty="0" smtClean="0">
                <a:latin typeface="Alexandria SemiBold" pitchFamily="2" charset="-78"/>
                <a:cs typeface="Alexandria SemiBold" pitchFamily="2" charset="-78"/>
              </a:rPr>
              <a:t>وأفكارهم تجاه الموضوع أو القضية المنشورة؛ لذا تلعب دوراً مزدوجاً؛ فهي تؤدي وظيفة نقدية، بالإضافة إلى نشر وتوضيح المعلومات ومشاركتها.</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725619" y="1227669"/>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00151" y="1422179"/>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4" y="32060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7690316" y="1831863"/>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تعريف رسائل القراء</a:t>
            </a:r>
            <a:endParaRPr lang="en-US" sz="2800" b="1" dirty="0">
              <a:solidFill>
                <a:srgbClr val="C00000"/>
              </a:solidFill>
              <a:latin typeface="Alexandria ExtraBold" pitchFamily="2" charset="-78"/>
              <a:cs typeface="Alexandria ExtraBold"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38" y="1084602"/>
            <a:ext cx="3177214" cy="5386536"/>
          </a:xfrm>
          <a:prstGeom prst="rect">
            <a:avLst/>
          </a:prstGeom>
        </p:spPr>
      </p:pic>
    </p:spTree>
    <p:extLst>
      <p:ext uri="{BB962C8B-B14F-4D97-AF65-F5344CB8AC3E}">
        <p14:creationId xmlns:p14="http://schemas.microsoft.com/office/powerpoint/2010/main" val="14118679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78077" y="1677236"/>
            <a:ext cx="9560978"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48698" y="2843236"/>
            <a:ext cx="9090359" cy="3000821"/>
          </a:xfrm>
          <a:prstGeom prst="rect">
            <a:avLst/>
          </a:prstGeom>
          <a:noFill/>
        </p:spPr>
        <p:txBody>
          <a:bodyPr wrap="square" rtlCol="0">
            <a:spAutoFit/>
          </a:bodyPr>
          <a:lstStyle/>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التغذية الراجعة أو الاستجابة الفورية </a:t>
            </a:r>
            <a:r>
              <a:rPr lang="en-US" dirty="0" smtClean="0">
                <a:latin typeface="Alexandria SemiBold" pitchFamily="2" charset="-78"/>
                <a:cs typeface="Alexandria SemiBold" pitchFamily="2" charset="-78"/>
              </a:rPr>
              <a:t>Feedback</a:t>
            </a:r>
            <a:r>
              <a:rPr lang="ar-SA" dirty="0" smtClean="0">
                <a:latin typeface="Alexandria SemiBold" pitchFamily="2" charset="-78"/>
                <a:cs typeface="Alexandria SemiBold" pitchFamily="2" charset="-78"/>
              </a:rPr>
              <a:t>: رسائل القراء توفر تغذية راجعة قيّمة للمحررين والكُتاب الصحفيين حول كيفية تلقي الجمهور للمحتوى. وهذا يساعدهم في تحسين أساليب التغطية والكتابة في المستقبل.</a:t>
            </a:r>
            <a:r>
              <a:rPr lang="ar-SA" dirty="0">
                <a:solidFill>
                  <a:srgbClr val="000000"/>
                </a:solidFill>
                <a:latin typeface="Alexandria SemiBold" pitchFamily="2" charset="-78"/>
                <a:cs typeface="Alexandria SemiBold" pitchFamily="2" charset="-78"/>
              </a:rPr>
              <a:t> </a:t>
            </a:r>
            <a:r>
              <a:rPr lang="ar-SA" dirty="0" smtClean="0">
                <a:solidFill>
                  <a:srgbClr val="000000"/>
                </a:solidFill>
                <a:latin typeface="Alexandria SemiBold" pitchFamily="2" charset="-78"/>
                <a:cs typeface="Alexandria SemiBold" pitchFamily="2" charset="-78"/>
              </a:rPr>
              <a:t>كما يستوحي الكُتاب </a:t>
            </a:r>
            <a:r>
              <a:rPr lang="ar-SA" dirty="0">
                <a:solidFill>
                  <a:srgbClr val="000000"/>
                </a:solidFill>
                <a:latin typeface="Alexandria SemiBold" pitchFamily="2" charset="-78"/>
                <a:cs typeface="Alexandria SemiBold" pitchFamily="2" charset="-78"/>
              </a:rPr>
              <a:t>العديد من </a:t>
            </a:r>
            <a:r>
              <a:rPr lang="ar-SA" dirty="0" smtClean="0">
                <a:solidFill>
                  <a:srgbClr val="000000"/>
                </a:solidFill>
                <a:latin typeface="Alexandria SemiBold" pitchFamily="2" charset="-78"/>
                <a:cs typeface="Alexandria SemiBold" pitchFamily="2" charset="-78"/>
              </a:rPr>
              <a:t>أفكارهم </a:t>
            </a:r>
            <a:r>
              <a:rPr lang="ar-SA" dirty="0">
                <a:solidFill>
                  <a:srgbClr val="000000"/>
                </a:solidFill>
                <a:latin typeface="Alexandria SemiBold" pitchFamily="2" charset="-78"/>
                <a:cs typeface="Alexandria SemiBold" pitchFamily="2" charset="-78"/>
              </a:rPr>
              <a:t>وموضوعات المقال من رسائل وتعليقات القراء.</a:t>
            </a:r>
            <a:endParaRPr lang="en-US" dirty="0">
              <a:solidFill>
                <a:srgbClr val="000000"/>
              </a:solidFill>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إثراء </a:t>
            </a:r>
            <a:r>
              <a:rPr lang="ar-SA" dirty="0">
                <a:solidFill>
                  <a:schemeClr val="accent1"/>
                </a:solidFill>
                <a:latin typeface="Alexandria SemiBold" pitchFamily="2" charset="-78"/>
                <a:cs typeface="Alexandria SemiBold" pitchFamily="2" charset="-78"/>
              </a:rPr>
              <a:t>النقاش العام: </a:t>
            </a:r>
            <a:r>
              <a:rPr lang="ar-SA" dirty="0" smtClean="0">
                <a:latin typeface="Alexandria SemiBold" pitchFamily="2" charset="-78"/>
                <a:cs typeface="Alexandria SemiBold" pitchFamily="2" charset="-78"/>
              </a:rPr>
              <a:t>رسائل </a:t>
            </a:r>
            <a:r>
              <a:rPr lang="ar-SA" dirty="0">
                <a:latin typeface="Alexandria SemiBold" pitchFamily="2" charset="-78"/>
                <a:cs typeface="Alexandria SemiBold" pitchFamily="2" charset="-78"/>
              </a:rPr>
              <a:t>القراء تتيح للجمهور منبراً للتعبير عن آرائهم </a:t>
            </a:r>
            <a:r>
              <a:rPr lang="ar-SA" dirty="0" smtClean="0">
                <a:latin typeface="Alexandria SemiBold" pitchFamily="2" charset="-78"/>
                <a:cs typeface="Alexandria SemiBold" pitchFamily="2" charset="-78"/>
              </a:rPr>
              <a:t>واهتماماتهم حول </a:t>
            </a:r>
            <a:r>
              <a:rPr lang="ar-SA" dirty="0">
                <a:latin typeface="Alexandria SemiBold" pitchFamily="2" charset="-78"/>
                <a:cs typeface="Alexandria SemiBold" pitchFamily="2" charset="-78"/>
              </a:rPr>
              <a:t>القضايا المختلفة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بما يساهم في </a:t>
            </a:r>
            <a:r>
              <a:rPr lang="ar-SA" dirty="0" smtClean="0">
                <a:latin typeface="Alexandria SemiBold" pitchFamily="2" charset="-78"/>
                <a:cs typeface="Alexandria SemiBold" pitchFamily="2" charset="-78"/>
              </a:rPr>
              <a:t>تعميق الفهم وإثراء </a:t>
            </a:r>
            <a:r>
              <a:rPr lang="ar-SA" dirty="0">
                <a:latin typeface="Alexandria SemiBold" pitchFamily="2" charset="-78"/>
                <a:cs typeface="Alexandria SemiBold" pitchFamily="2" charset="-78"/>
              </a:rPr>
              <a:t>النقاش العام في المجتمع </a:t>
            </a:r>
            <a:r>
              <a:rPr lang="ar-SA" dirty="0" smtClean="0">
                <a:latin typeface="Alexandria SemiBold" pitchFamily="2" charset="-78"/>
                <a:cs typeface="Alexandria SemiBold" pitchFamily="2" charset="-78"/>
              </a:rPr>
              <a:t>وتعزيز </a:t>
            </a:r>
            <a:r>
              <a:rPr lang="ar-SA" dirty="0">
                <a:latin typeface="Alexandria SemiBold" pitchFamily="2" charset="-78"/>
                <a:cs typeface="Alexandria SemiBold" pitchFamily="2" charset="-78"/>
              </a:rPr>
              <a:t>المشاركة </a:t>
            </a:r>
            <a:r>
              <a:rPr lang="ar-SA" dirty="0" smtClean="0">
                <a:latin typeface="Alexandria SemiBold" pitchFamily="2" charset="-78"/>
                <a:cs typeface="Alexandria SemiBold" pitchFamily="2" charset="-78"/>
              </a:rPr>
              <a:t>المجتمعية.</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436604" y="1143684"/>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أهمية رسائل القراء</a:t>
            </a:r>
            <a:endParaRPr lang="en-US" sz="2800" b="1" dirty="0">
              <a:solidFill>
                <a:srgbClr val="C00000"/>
              </a:solidFill>
              <a:latin typeface="Alexandria ExtraBold" pitchFamily="2" charset="-78"/>
              <a:cs typeface="Alexandria ExtraBold" pitchFamily="2" charset="-78"/>
            </a:endParaRPr>
          </a:p>
        </p:txBody>
      </p:sp>
      <p:sp>
        <p:nvSpPr>
          <p:cNvPr id="3" name="Rectangle 2"/>
          <p:cNvSpPr/>
          <p:nvPr/>
        </p:nvSpPr>
        <p:spPr>
          <a:xfrm>
            <a:off x="1578077" y="1994017"/>
            <a:ext cx="9623305" cy="923330"/>
          </a:xfrm>
          <a:prstGeom prst="rect">
            <a:avLst/>
          </a:prstGeom>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  تُعد </a:t>
            </a:r>
            <a:r>
              <a:rPr lang="ar-SA" dirty="0">
                <a:latin typeface="Alexandria SemiBold" pitchFamily="2" charset="-78"/>
                <a:cs typeface="Alexandria SemiBold" pitchFamily="2" charset="-78"/>
              </a:rPr>
              <a:t>رسائل القراء أداة قيمة </a:t>
            </a:r>
            <a:r>
              <a:rPr lang="ar-SA" dirty="0" smtClean="0">
                <a:latin typeface="Alexandria SemiBold" pitchFamily="2" charset="-78"/>
                <a:cs typeface="Alexandria SemiBold" pitchFamily="2" charset="-78"/>
              </a:rPr>
              <a:t>للكُتاب </a:t>
            </a:r>
            <a:r>
              <a:rPr lang="ar-SA" dirty="0">
                <a:latin typeface="Alexandria SemiBold" pitchFamily="2" charset="-78"/>
                <a:cs typeface="Alexandria SemiBold" pitchFamily="2" charset="-78"/>
              </a:rPr>
              <a:t>والمحررين لتحسين جودة </a:t>
            </a:r>
            <a:r>
              <a:rPr lang="ar-SA" dirty="0" smtClean="0">
                <a:latin typeface="Alexandria SemiBold" pitchFamily="2" charset="-78"/>
                <a:cs typeface="Alexandria SemiBold" pitchFamily="2" charset="-78"/>
              </a:rPr>
              <a:t>المحتوى وتلبية </a:t>
            </a:r>
            <a:r>
              <a:rPr lang="ar-SA" dirty="0">
                <a:latin typeface="Alexandria SemiBold" pitchFamily="2" charset="-78"/>
                <a:cs typeface="Alexandria SemiBold" pitchFamily="2" charset="-78"/>
              </a:rPr>
              <a:t>احتياجات القراء بشكل أفضل</a:t>
            </a:r>
            <a:r>
              <a:rPr lang="ar-SA" dirty="0" smtClean="0">
                <a:latin typeface="Alexandria SemiBold" pitchFamily="2" charset="-78"/>
                <a:cs typeface="Alexandria SemiBold" pitchFamily="2" charset="-78"/>
              </a:rPr>
              <a:t>. وتتمثل أهمية رسائل القراء فيما يلي:</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r="59671" b="69487"/>
          <a:stretch/>
        </p:blipFill>
        <p:spPr>
          <a:xfrm flipH="1">
            <a:off x="41248" y="3334417"/>
            <a:ext cx="2136442" cy="2092569"/>
          </a:xfrm>
          <a:prstGeom prst="rect">
            <a:avLst/>
          </a:prstGeom>
        </p:spPr>
      </p:pic>
    </p:spTree>
    <p:extLst>
      <p:ext uri="{BB962C8B-B14F-4D97-AF65-F5344CB8AC3E}">
        <p14:creationId xmlns:p14="http://schemas.microsoft.com/office/powerpoint/2010/main" val="1992701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8426" y="1677236"/>
            <a:ext cx="10751573" cy="4527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678426" y="1862581"/>
            <a:ext cx="10751573" cy="4247317"/>
          </a:xfrm>
          <a:prstGeom prst="rect">
            <a:avLst/>
          </a:prstGeom>
          <a:noFill/>
        </p:spPr>
        <p:txBody>
          <a:bodyPr wrap="square" rtlCol="0">
            <a:spAutoFit/>
          </a:bodyPr>
          <a:lstStyle/>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التأثير على صناع القرار: </a:t>
            </a:r>
            <a:r>
              <a:rPr lang="ar-SA" dirty="0">
                <a:latin typeface="Alexandria SemiBold" pitchFamily="2" charset="-78"/>
                <a:cs typeface="Alexandria SemiBold" pitchFamily="2" charset="-78"/>
              </a:rPr>
              <a:t>صناع القرار يتابعون رسائل القراء باعتبارها مؤشرًا لآراء الجمهور ، حيث تنقل مطالب المواطنين مباشرة إلى صانعي </a:t>
            </a:r>
            <a:r>
              <a:rPr lang="ar-SA" dirty="0" smtClean="0">
                <a:latin typeface="Alexandria SemiBold" pitchFamily="2" charset="-78"/>
                <a:cs typeface="Alexandria SemiBold" pitchFamily="2" charset="-78"/>
              </a:rPr>
              <a:t>السياسات؛ مما يدفع صناعو </a:t>
            </a:r>
            <a:r>
              <a:rPr lang="ar-SA" dirty="0">
                <a:latin typeface="Alexandria SemiBold" pitchFamily="2" charset="-78"/>
                <a:cs typeface="Alexandria SemiBold" pitchFamily="2" charset="-78"/>
              </a:rPr>
              <a:t>القرار باتخاذ قرار </a:t>
            </a:r>
            <a:r>
              <a:rPr lang="ar-SA" dirty="0" smtClean="0">
                <a:latin typeface="Alexandria SemiBold" pitchFamily="2" charset="-78"/>
                <a:cs typeface="Alexandria SemiBold" pitchFamily="2" charset="-78"/>
              </a:rPr>
              <a:t>معين.</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الدور الرقابي والنقدي</a:t>
            </a:r>
            <a:r>
              <a:rPr lang="ar-SA" dirty="0">
                <a:latin typeface="Alexandria SemiBold" pitchFamily="2" charset="-78"/>
                <a:cs typeface="Alexandria SemiBold" pitchFamily="2" charset="-78"/>
              </a:rPr>
              <a:t>: رسائل القراء تُشكل آلية للرقابة المجتمعية على أداء المؤسسات والسياسات العامة؛ مما يؤثر في تحسين الخدمات </a:t>
            </a:r>
            <a:r>
              <a:rPr lang="ar-SA" dirty="0" smtClean="0">
                <a:latin typeface="Alexandria SemiBold" pitchFamily="2" charset="-78"/>
                <a:cs typeface="Alexandria SemiBold" pitchFamily="2" charset="-78"/>
              </a:rPr>
              <a:t>والسياسات ، كما تتيح </a:t>
            </a:r>
            <a:r>
              <a:rPr lang="ar-SA" dirty="0">
                <a:latin typeface="Alexandria SemiBold" pitchFamily="2" charset="-78"/>
                <a:cs typeface="Alexandria SemiBold" pitchFamily="2" charset="-78"/>
              </a:rPr>
              <a:t>للقراء مناقشة الكتاب والتعليق على </a:t>
            </a:r>
            <a:r>
              <a:rPr lang="ar-SA" dirty="0" smtClean="0">
                <a:latin typeface="Alexandria SemiBold" pitchFamily="2" charset="-78"/>
                <a:cs typeface="Alexandria SemiBold" pitchFamily="2" charset="-78"/>
              </a:rPr>
              <a:t>مقالاتهم تحقيقاً لمبدأ الشفافية.</a:t>
            </a:r>
            <a:endParaRPr lang="ar-SA" dirty="0">
              <a:latin typeface="Alexandria SemiBold" pitchFamily="2" charset="-78"/>
              <a:cs typeface="Alexandria SemiBold" pitchFamily="2" charset="-78"/>
            </a:endParaRPr>
          </a:p>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تشكيل الأجندة الإعلامية: </a:t>
            </a:r>
            <a:r>
              <a:rPr lang="ar-SA" dirty="0" smtClean="0">
                <a:latin typeface="Alexandria SemiBold" pitchFamily="2" charset="-78"/>
                <a:cs typeface="Alexandria SemiBold" pitchFamily="2" charset="-78"/>
              </a:rPr>
              <a:t>رسائل </a:t>
            </a:r>
            <a:r>
              <a:rPr lang="ar-SA" dirty="0">
                <a:latin typeface="Alexandria SemiBold" pitchFamily="2" charset="-78"/>
                <a:cs typeface="Alexandria SemiBold" pitchFamily="2" charset="-78"/>
              </a:rPr>
              <a:t>القراء تؤثر في تحديد أولويات التغطية </a:t>
            </a:r>
            <a:r>
              <a:rPr lang="ar-SA" dirty="0" smtClean="0">
                <a:latin typeface="Alexandria SemiBold" pitchFamily="2" charset="-78"/>
                <a:cs typeface="Alexandria SemiBold" pitchFamily="2" charset="-78"/>
              </a:rPr>
              <a:t>الإعلامية؛ حيث تلفت </a:t>
            </a:r>
            <a:r>
              <a:rPr lang="ar-SA" dirty="0">
                <a:latin typeface="Alexandria SemiBold" pitchFamily="2" charset="-78"/>
                <a:cs typeface="Alexandria SemiBold" pitchFamily="2" charset="-78"/>
              </a:rPr>
              <a:t>انتباه وسائل الإعلام </a:t>
            </a:r>
            <a:r>
              <a:rPr lang="ar-SA" dirty="0" smtClean="0">
                <a:latin typeface="Alexandria SemiBold" pitchFamily="2" charset="-78"/>
                <a:cs typeface="Alexandria SemiBold" pitchFamily="2" charset="-78"/>
              </a:rPr>
              <a:t>للقضايا </a:t>
            </a:r>
            <a:r>
              <a:rPr lang="ar-SA" dirty="0">
                <a:latin typeface="Alexandria SemiBold" pitchFamily="2" charset="-78"/>
                <a:cs typeface="Alexandria SemiBold" pitchFamily="2" charset="-78"/>
              </a:rPr>
              <a:t>معينة. </a:t>
            </a:r>
            <a:r>
              <a:rPr lang="ar-SA" dirty="0" smtClean="0">
                <a:latin typeface="Alexandria SemiBold" pitchFamily="2" charset="-78"/>
                <a:cs typeface="Alexandria SemiBold" pitchFamily="2" charset="-78"/>
              </a:rPr>
              <a:t>فمن خلال الرصد </a:t>
            </a:r>
            <a:r>
              <a:rPr lang="ar-SA" dirty="0">
                <a:latin typeface="Alexandria SemiBold" pitchFamily="2" charset="-78"/>
                <a:cs typeface="Alexandria SemiBold" pitchFamily="2" charset="-78"/>
              </a:rPr>
              <a:t>المستمر لمحتوى رسائل القراء </a:t>
            </a:r>
            <a:r>
              <a:rPr lang="ar-SA" dirty="0" smtClean="0">
                <a:latin typeface="Alexandria SemiBold" pitchFamily="2" charset="-78"/>
                <a:cs typeface="Alexandria SemiBold" pitchFamily="2" charset="-78"/>
              </a:rPr>
              <a:t>يُمكّن الصحف </a:t>
            </a:r>
            <a:r>
              <a:rPr lang="ar-SA" dirty="0">
                <a:latin typeface="Alexandria SemiBold" pitchFamily="2" charset="-78"/>
                <a:cs typeface="Alexandria SemiBold" pitchFamily="2" charset="-78"/>
              </a:rPr>
              <a:t>من تحديد </a:t>
            </a:r>
            <a:r>
              <a:rPr lang="ar-SA" dirty="0" smtClean="0">
                <a:latin typeface="Alexandria SemiBold" pitchFamily="2" charset="-78"/>
                <a:cs typeface="Alexandria SemiBold" pitchFamily="2" charset="-78"/>
              </a:rPr>
              <a:t>القضايا </a:t>
            </a:r>
            <a:r>
              <a:rPr lang="ar-SA" dirty="0">
                <a:latin typeface="Alexandria SemiBold" pitchFamily="2" charset="-78"/>
                <a:cs typeface="Alexandria SemiBold" pitchFamily="2" charset="-78"/>
              </a:rPr>
              <a:t>البارزة لدى الجمهور. </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تعزيز ارتباط القاريء أو المستخدم بالصحيفة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عندما تنشر </a:t>
            </a:r>
            <a:r>
              <a:rPr lang="ar-SA" dirty="0" smtClean="0">
                <a:latin typeface="Alexandria SemiBold" pitchFamily="2" charset="-78"/>
                <a:cs typeface="Alexandria SemiBold" pitchFamily="2" charset="-78"/>
              </a:rPr>
              <a:t>الصحف رسائل </a:t>
            </a:r>
            <a:r>
              <a:rPr lang="ar-SA" dirty="0">
                <a:latin typeface="Alexandria SemiBold" pitchFamily="2" charset="-78"/>
                <a:cs typeface="Alexandria SemiBold" pitchFamily="2" charset="-78"/>
              </a:rPr>
              <a:t>القراء، فإنها </a:t>
            </a:r>
            <a:r>
              <a:rPr lang="ar-SA" dirty="0" smtClean="0">
                <a:latin typeface="Alexandria SemiBold" pitchFamily="2" charset="-78"/>
                <a:cs typeface="Alexandria SemiBold" pitchFamily="2" charset="-78"/>
              </a:rPr>
              <a:t>تُساهم </a:t>
            </a:r>
            <a:r>
              <a:rPr lang="ar-SA" dirty="0">
                <a:latin typeface="Alexandria SemiBold" pitchFamily="2" charset="-78"/>
                <a:cs typeface="Alexandria SemiBold" pitchFamily="2" charset="-78"/>
              </a:rPr>
              <a:t>في زيادة </a:t>
            </a:r>
            <a:r>
              <a:rPr lang="ar-SA" dirty="0" smtClean="0">
                <a:latin typeface="Alexandria SemiBold" pitchFamily="2" charset="-78"/>
                <a:cs typeface="Alexandria SemiBold" pitchFamily="2" charset="-78"/>
              </a:rPr>
              <a:t>ارتباط </a:t>
            </a:r>
            <a:r>
              <a:rPr lang="ar-SA" dirty="0">
                <a:latin typeface="Alexandria SemiBold" pitchFamily="2" charset="-78"/>
                <a:cs typeface="Alexandria SemiBold" pitchFamily="2" charset="-78"/>
              </a:rPr>
              <a:t>الجمهور وارتباطهم </a:t>
            </a:r>
            <a:r>
              <a:rPr lang="ar-SA" dirty="0" smtClean="0">
                <a:latin typeface="Alexandria SemiBold" pitchFamily="2" charset="-78"/>
                <a:cs typeface="Alexandria SemiBold" pitchFamily="2" charset="-78"/>
              </a:rPr>
              <a:t>بالمحتوى.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436604" y="1143684"/>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أهمية رسائل القراء</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01342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23872" y="1772527"/>
            <a:ext cx="8786851" cy="4303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72918" y="1946494"/>
            <a:ext cx="8606737" cy="3831818"/>
          </a:xfrm>
          <a:prstGeom prst="rect">
            <a:avLst/>
          </a:prstGeom>
          <a:noFill/>
        </p:spPr>
        <p:txBody>
          <a:bodyPr wrap="square" rtlCol="0">
            <a:spAutoFit/>
          </a:bodyPr>
          <a:lstStyle/>
          <a:p>
            <a:pPr marL="174625" algn="r" rtl="1">
              <a:lnSpc>
                <a:spcPct val="150000"/>
              </a:lnSpc>
            </a:pPr>
            <a:r>
              <a:rPr lang="ar-SA" dirty="0">
                <a:latin typeface="Alexandria SemiBold" pitchFamily="2" charset="-78"/>
                <a:cs typeface="Alexandria SemiBold" pitchFamily="2" charset="-78"/>
              </a:rPr>
              <a:t>هناك عدة سمات </a:t>
            </a:r>
            <a:r>
              <a:rPr lang="ar-SA" dirty="0" smtClean="0">
                <a:latin typeface="Alexandria SemiBold" pitchFamily="2" charset="-78"/>
                <a:cs typeface="Alexandria SemiBold" pitchFamily="2" charset="-78"/>
              </a:rPr>
              <a:t>لرسائل </a:t>
            </a:r>
            <a:r>
              <a:rPr lang="ar-SA" dirty="0">
                <a:latin typeface="Alexandria SemiBold" pitchFamily="2" charset="-78"/>
                <a:cs typeface="Alexandria SemiBold" pitchFamily="2" charset="-78"/>
              </a:rPr>
              <a:t>القراء </a:t>
            </a:r>
            <a:r>
              <a:rPr lang="ar-SA" dirty="0" smtClean="0">
                <a:latin typeface="Alexandria SemiBold" pitchFamily="2" charset="-78"/>
                <a:cs typeface="Alexandria SemiBold" pitchFamily="2" charset="-78"/>
              </a:rPr>
              <a:t>الفعالة:</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الوضوح والتركيز: </a:t>
            </a:r>
            <a:r>
              <a:rPr lang="ar-SA" dirty="0" smtClean="0">
                <a:latin typeface="Alexandria SemiBold" pitchFamily="2" charset="-78"/>
                <a:cs typeface="Alexandria SemiBold" pitchFamily="2" charset="-78"/>
              </a:rPr>
              <a:t>الرسالة </a:t>
            </a:r>
            <a:r>
              <a:rPr lang="ar-SA" dirty="0">
                <a:latin typeface="Alexandria SemiBold" pitchFamily="2" charset="-78"/>
                <a:cs typeface="Alexandria SemiBold" pitchFamily="2" charset="-78"/>
              </a:rPr>
              <a:t>تتناول نقطة أو فكرة واحدة بشكل محدد </a:t>
            </a:r>
            <a:r>
              <a:rPr lang="ar-SA" dirty="0" smtClean="0">
                <a:latin typeface="Alexandria SemiBold" pitchFamily="2" charset="-78"/>
                <a:cs typeface="Alexandria SemiBold" pitchFamily="2" charset="-78"/>
              </a:rPr>
              <a:t>وواضح.</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الموضوعية </a:t>
            </a:r>
            <a:r>
              <a:rPr lang="ar-SA" dirty="0" smtClean="0">
                <a:latin typeface="Alexandria SemiBold" pitchFamily="2" charset="-78"/>
                <a:cs typeface="Alexandria SemiBold" pitchFamily="2" charset="-78"/>
              </a:rPr>
              <a:t>: أي تتسم بالعرض </a:t>
            </a:r>
            <a:r>
              <a:rPr lang="ar-SA" dirty="0">
                <a:latin typeface="Alexandria SemiBold" pitchFamily="2" charset="-78"/>
                <a:cs typeface="Alexandria SemiBold" pitchFamily="2" charset="-78"/>
              </a:rPr>
              <a:t>المنطقي للأفكار والحجج دون تحيز أو انفعالات زائدة. </a:t>
            </a:r>
            <a:endParaRPr lang="ar-SA" dirty="0" smtClean="0">
              <a:latin typeface="Alexandria SemiBold" pitchFamily="2" charset="-78"/>
              <a:cs typeface="Alexandria SemiBold" pitchFamily="2" charset="-78"/>
            </a:endParaRP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البناء </a:t>
            </a:r>
            <a:r>
              <a:rPr lang="ar-SA" dirty="0">
                <a:solidFill>
                  <a:schemeClr val="accent1"/>
                </a:solidFill>
                <a:latin typeface="Alexandria SemiBold" pitchFamily="2" charset="-78"/>
                <a:cs typeface="Alexandria SemiBold" pitchFamily="2" charset="-78"/>
              </a:rPr>
              <a:t>المنظم: </a:t>
            </a:r>
            <a:r>
              <a:rPr lang="ar-SA" dirty="0" smtClean="0">
                <a:latin typeface="Alexandria SemiBold" pitchFamily="2" charset="-78"/>
                <a:cs typeface="Alexandria SemiBold" pitchFamily="2" charset="-78"/>
              </a:rPr>
              <a:t>أي تنظيم </a:t>
            </a:r>
            <a:r>
              <a:rPr lang="ar-SA" dirty="0">
                <a:latin typeface="Alexandria SemiBold" pitchFamily="2" charset="-78"/>
                <a:cs typeface="Alexandria SemiBold" pitchFamily="2" charset="-78"/>
              </a:rPr>
              <a:t>الرسالة بطريقة منطقية مع تسلسل واضح </a:t>
            </a:r>
            <a:r>
              <a:rPr lang="ar-SA" dirty="0" smtClean="0">
                <a:latin typeface="Alexandria SemiBold" pitchFamily="2" charset="-78"/>
                <a:cs typeface="Alexandria SemiBold" pitchFamily="2" charset="-78"/>
              </a:rPr>
              <a:t>للأفكار، واستخدام </a:t>
            </a:r>
            <a:r>
              <a:rPr lang="ar-SA" dirty="0">
                <a:latin typeface="Alexandria SemiBold" pitchFamily="2" charset="-78"/>
                <a:cs typeface="Alexandria SemiBold" pitchFamily="2" charset="-78"/>
              </a:rPr>
              <a:t>عناوين فرعية وفقرات لتسهيل قراءة </a:t>
            </a:r>
            <a:r>
              <a:rPr lang="ar-SA" dirty="0" smtClean="0">
                <a:latin typeface="Alexandria SemiBold" pitchFamily="2" charset="-78"/>
                <a:cs typeface="Alexandria SemiBold" pitchFamily="2" charset="-78"/>
              </a:rPr>
              <a:t>الرسالة.</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الذاتية</a:t>
            </a:r>
            <a:r>
              <a:rPr lang="ar-SA" dirty="0" smtClean="0">
                <a:latin typeface="Alexandria SemiBold" pitchFamily="2" charset="-78"/>
                <a:cs typeface="Alexandria SemiBold" pitchFamily="2" charset="-78"/>
              </a:rPr>
              <a:t>: رسائل القراء تعبر عن رأي كاتبها؛ فيغلب عليها الطابع الشخصي</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الإيجاز : </a:t>
            </a:r>
            <a:r>
              <a:rPr lang="ar-SA" dirty="0" smtClean="0">
                <a:latin typeface="Alexandria SemiBold" pitchFamily="2" charset="-78"/>
                <a:cs typeface="Alexandria SemiBold" pitchFamily="2" charset="-78"/>
              </a:rPr>
              <a:t>يجب ألا يزيد طول رسائل القراء عن 200 كلمة ، ويعد أقل من 150 كلمة الطول الأمثل لها.  </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3239146" y="1157642"/>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رسائل القراء</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7644" t="28718" r="36827" b="27949"/>
          <a:stretch/>
        </p:blipFill>
        <p:spPr>
          <a:xfrm flipH="1">
            <a:off x="-174467" y="2563794"/>
            <a:ext cx="3075927" cy="2721271"/>
          </a:xfrm>
          <a:prstGeom prst="rect">
            <a:avLst/>
          </a:prstGeom>
        </p:spPr>
      </p:pic>
    </p:spTree>
    <p:extLst>
      <p:ext uri="{BB962C8B-B14F-4D97-AF65-F5344CB8AC3E}">
        <p14:creationId xmlns:p14="http://schemas.microsoft.com/office/powerpoint/2010/main" val="1214151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8929" y="1345306"/>
            <a:ext cx="10490127" cy="49414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34689" y="6752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19506" y="71768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19505" y="97278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648930" y="1351132"/>
            <a:ext cx="10353368" cy="5078313"/>
          </a:xfrm>
          <a:prstGeom prst="rect">
            <a:avLst/>
          </a:prstGeom>
          <a:noFill/>
        </p:spPr>
        <p:txBody>
          <a:bodyPr wrap="square" rtlCol="0">
            <a:spAutoFit/>
          </a:bodyPr>
          <a:lstStyle/>
          <a:p>
            <a:pPr algn="r" rtl="1">
              <a:lnSpc>
                <a:spcPct val="150000"/>
              </a:lnSpc>
            </a:pPr>
            <a:r>
              <a:rPr lang="ar-SA" dirty="0" smtClean="0">
                <a:solidFill>
                  <a:schemeClr val="accent2">
                    <a:lumMod val="75000"/>
                  </a:schemeClr>
                </a:solidFill>
                <a:latin typeface="Alexandria Black" pitchFamily="2" charset="-78"/>
                <a:cs typeface="Alexandria Black" pitchFamily="2" charset="-78"/>
              </a:rPr>
              <a:t>هناك عدة معايير يجب مراعاتها عند اختيار رسائل القراء للنشر:</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الشفافية </a:t>
            </a:r>
            <a:r>
              <a:rPr lang="ar-SA" dirty="0">
                <a:solidFill>
                  <a:schemeClr val="accent1"/>
                </a:solidFill>
                <a:latin typeface="Alexandria SemiBold" pitchFamily="2" charset="-78"/>
                <a:cs typeface="Alexandria SemiBold" pitchFamily="2" charset="-78"/>
              </a:rPr>
              <a:t>والنزاهة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p>
          <a:p>
            <a:pPr marL="693738" indent="-236538" algn="r" rtl="1">
              <a:lnSpc>
                <a:spcPct val="150000"/>
              </a:lnSpc>
              <a:buFontTx/>
              <a:buChar char="-"/>
            </a:pPr>
            <a:r>
              <a:rPr lang="ar-SA" dirty="0" smtClean="0">
                <a:latin typeface="Alexandria SemiBold" pitchFamily="2" charset="-78"/>
                <a:cs typeface="Alexandria SemiBold" pitchFamily="2" charset="-78"/>
              </a:rPr>
              <a:t>التأكد </a:t>
            </a:r>
            <a:r>
              <a:rPr lang="ar-SA" dirty="0">
                <a:latin typeface="Alexandria SemiBold" pitchFamily="2" charset="-78"/>
                <a:cs typeface="Alexandria SemiBold" pitchFamily="2" charset="-78"/>
              </a:rPr>
              <a:t>من عدم نشر رسائل </a:t>
            </a:r>
            <a:r>
              <a:rPr lang="ar-SA" dirty="0" smtClean="0">
                <a:latin typeface="Alexandria SemiBold" pitchFamily="2" charset="-78"/>
                <a:cs typeface="Alexandria SemiBold" pitchFamily="2" charset="-78"/>
              </a:rPr>
              <a:t>مُزيفة </a:t>
            </a:r>
            <a:r>
              <a:rPr lang="ar-SA" dirty="0">
                <a:latin typeface="Alexandria SemiBold" pitchFamily="2" charset="-78"/>
                <a:cs typeface="Alexandria SemiBold" pitchFamily="2" charset="-78"/>
              </a:rPr>
              <a:t>أو مُسيئة </a:t>
            </a:r>
            <a:r>
              <a:rPr lang="ar-SA" dirty="0" smtClean="0">
                <a:latin typeface="Alexandria SemiBold" pitchFamily="2" charset="-78"/>
                <a:cs typeface="Alexandria SemiBold" pitchFamily="2" charset="-78"/>
              </a:rPr>
              <a:t>أو ذات لغة </a:t>
            </a:r>
            <a:r>
              <a:rPr lang="ar-SA" dirty="0">
                <a:latin typeface="Alexandria SemiBold" pitchFamily="2" charset="-78"/>
                <a:cs typeface="Alexandria SemiBold" pitchFamily="2" charset="-78"/>
              </a:rPr>
              <a:t>هجومية أو تحرض على العنصرية</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a:p>
            <a:pPr marL="693738" indent="-236538" algn="r" rtl="1">
              <a:lnSpc>
                <a:spcPct val="150000"/>
              </a:lnSpc>
              <a:buFontTx/>
              <a:buChar char="-"/>
            </a:pPr>
            <a:r>
              <a:rPr lang="ar-SA" dirty="0" smtClean="0">
                <a:latin typeface="Alexandria SemiBold" pitchFamily="2" charset="-78"/>
                <a:cs typeface="Alexandria SemiBold" pitchFamily="2" charset="-78"/>
              </a:rPr>
              <a:t>الإفصاح </a:t>
            </a:r>
            <a:r>
              <a:rPr lang="ar-SA" dirty="0">
                <a:latin typeface="Alexandria SemiBold" pitchFamily="2" charset="-78"/>
                <a:cs typeface="Alexandria SemiBold" pitchFamily="2" charset="-78"/>
              </a:rPr>
              <a:t>عن أي تحرير أو تعديل تم على الرسائل قبل النشر.   </a:t>
            </a:r>
          </a:p>
          <a:p>
            <a:pPr marL="693738" indent="-236538" algn="r" rtl="1">
              <a:lnSpc>
                <a:spcPct val="150000"/>
              </a:lnSpc>
              <a:buFontTx/>
              <a:buChar char="-"/>
            </a:pPr>
            <a:r>
              <a:rPr lang="ar-SA" dirty="0" smtClean="0">
                <a:latin typeface="Alexandria SemiBold" pitchFamily="2" charset="-78"/>
                <a:cs typeface="Alexandria SemiBold" pitchFamily="2" charset="-78"/>
              </a:rPr>
              <a:t>توضيح </a:t>
            </a:r>
            <a:r>
              <a:rPr lang="ar-SA" dirty="0">
                <a:latin typeface="Alexandria SemiBold" pitchFamily="2" charset="-78"/>
                <a:cs typeface="Alexandria SemiBold" pitchFamily="2" charset="-78"/>
              </a:rPr>
              <a:t>معايير الاختيار والنشر لرسائل </a:t>
            </a:r>
            <a:r>
              <a:rPr lang="ar-SA" dirty="0" smtClean="0">
                <a:latin typeface="Alexandria SemiBold" pitchFamily="2" charset="-78"/>
                <a:cs typeface="Alexandria SemiBold" pitchFamily="2" charset="-78"/>
              </a:rPr>
              <a:t>القراء.</a:t>
            </a:r>
          </a:p>
          <a:p>
            <a:pPr marL="517525" indent="-342900"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الأهمية والقيمة المضافة للقراء</a:t>
            </a:r>
            <a:r>
              <a:rPr lang="ar-SA" dirty="0">
                <a:latin typeface="Alexandria SemiBold" pitchFamily="2" charset="-78"/>
                <a:cs typeface="Alexandria SemiBold" pitchFamily="2" charset="-78"/>
              </a:rPr>
              <a:t>:  </a:t>
            </a:r>
          </a:p>
          <a:p>
            <a:pPr marL="738188" indent="-280988" algn="r" rtl="1">
              <a:lnSpc>
                <a:spcPct val="150000"/>
              </a:lnSpc>
            </a:pPr>
            <a:r>
              <a:rPr lang="ar-SA" dirty="0">
                <a:latin typeface="Alexandria SemiBold" pitchFamily="2" charset="-78"/>
                <a:cs typeface="Alexandria SemiBold" pitchFamily="2" charset="-78"/>
              </a:rPr>
              <a:t> - </a:t>
            </a:r>
            <a:r>
              <a:rPr lang="ar-SA" dirty="0" smtClean="0">
                <a:latin typeface="Alexandria SemiBold" pitchFamily="2" charset="-78"/>
                <a:cs typeface="Alexandria SemiBold" pitchFamily="2" charset="-78"/>
              </a:rPr>
              <a:t> اختيار </a:t>
            </a:r>
            <a:r>
              <a:rPr lang="ar-SA" dirty="0">
                <a:latin typeface="Alexandria SemiBold" pitchFamily="2" charset="-78"/>
                <a:cs typeface="Alexandria SemiBold" pitchFamily="2" charset="-78"/>
              </a:rPr>
              <a:t>الرسائل التي تحمل معلومات أو وجهات نظر ذات أهمية وقيمة للقراء الآخرين.</a:t>
            </a:r>
          </a:p>
          <a:p>
            <a:pPr marL="738188" indent="-280988" algn="r" rtl="1">
              <a:lnSpc>
                <a:spcPct val="150000"/>
              </a:lnSpc>
              <a:buFont typeface="Alexandria SemiBold" pitchFamily="2" charset="-78"/>
              <a:buChar char="‐"/>
            </a:pPr>
            <a:r>
              <a:rPr lang="ar-SA" dirty="0">
                <a:latin typeface="Alexandria SemiBold" pitchFamily="2" charset="-78"/>
                <a:cs typeface="Alexandria SemiBold" pitchFamily="2" charset="-78"/>
              </a:rPr>
              <a:t>التركيز على الرسائل التي تثري النقاش وتقدم إضافات مفيدة</a:t>
            </a:r>
            <a:r>
              <a:rPr lang="ar-SA" dirty="0" smtClean="0">
                <a:latin typeface="Alexandria SemiBold" pitchFamily="2" charset="-78"/>
                <a:cs typeface="Alexandria SemiBold" pitchFamily="2" charset="-78"/>
              </a:rPr>
              <a:t>.</a:t>
            </a:r>
            <a:endParaRPr lang="ar-SA" dirty="0" smtClean="0">
              <a:solidFill>
                <a:schemeClr val="accent1"/>
              </a:solidFill>
              <a:latin typeface="Alexandria SemiBold" pitchFamily="2" charset="-78"/>
              <a:cs typeface="Alexandria SemiBold" pitchFamily="2" charset="-78"/>
            </a:endParaRPr>
          </a:p>
          <a:p>
            <a:pPr marL="517525"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الملاءمة والسياق</a:t>
            </a:r>
            <a:r>
              <a:rPr lang="ar-SA" dirty="0">
                <a:latin typeface="Alexandria SemiBold" pitchFamily="2" charset="-78"/>
                <a:cs typeface="Alexandria SemiBold" pitchFamily="2" charset="-78"/>
              </a:rPr>
              <a:t>:  </a:t>
            </a:r>
          </a:p>
          <a:p>
            <a:pPr marL="515938" indent="-234950" algn="r" rtl="1">
              <a:lnSpc>
                <a:spcPct val="150000"/>
              </a:lnSpc>
            </a:pPr>
            <a:r>
              <a:rPr lang="ar-SA" dirty="0">
                <a:latin typeface="Alexandria SemiBold" pitchFamily="2" charset="-78"/>
                <a:cs typeface="Alexandria SemiBold" pitchFamily="2" charset="-78"/>
              </a:rPr>
              <a:t> - التأكد من أن الرسائل ذات صلة بالموضوع والسياق العام للمنشور.  </a:t>
            </a:r>
          </a:p>
          <a:p>
            <a:pPr marL="515938" indent="-234950" algn="r" rtl="1">
              <a:lnSpc>
                <a:spcPct val="150000"/>
              </a:lnSpc>
              <a:buFont typeface="Alexandria SemiBold" pitchFamily="2" charset="-78"/>
              <a:buChar char="‐"/>
            </a:pPr>
            <a:r>
              <a:rPr lang="ar-SA" dirty="0">
                <a:latin typeface="Alexandria SemiBold" pitchFamily="2" charset="-78"/>
                <a:cs typeface="Alexandria SemiBold" pitchFamily="2" charset="-78"/>
              </a:rPr>
              <a:t>مراعاة توقيت نشر الرسائل وملاءمتها للحدث </a:t>
            </a:r>
            <a:r>
              <a:rPr lang="ar-SA" dirty="0" smtClean="0">
                <a:latin typeface="Alexandria SemiBold" pitchFamily="2" charset="-78"/>
                <a:cs typeface="Alexandria SemiBold" pitchFamily="2" charset="-78"/>
              </a:rPr>
              <a:t>الجاري: عدم نشر رسائل قديمة تجاوز 7 أيام على نشرها.</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3170549" y="840093"/>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معايير نشر رسائل القراء</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6247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9961" y="1578091"/>
            <a:ext cx="8499095" cy="4483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979174" y="1928306"/>
            <a:ext cx="8159882" cy="3831818"/>
          </a:xfrm>
          <a:prstGeom prst="rect">
            <a:avLst/>
          </a:prstGeom>
          <a:noFill/>
        </p:spPr>
        <p:txBody>
          <a:bodyPr wrap="square" rtlCol="0">
            <a:spAutoFit/>
          </a:bodyPr>
          <a:lstStyle/>
          <a:p>
            <a:pPr marL="517525"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التنوع والتعددية</a:t>
            </a:r>
            <a:r>
              <a:rPr lang="ar-SA" dirty="0">
                <a:latin typeface="Alexandria SemiBold" pitchFamily="2" charset="-78"/>
                <a:cs typeface="Alexandria SemiBold" pitchFamily="2" charset="-78"/>
              </a:rPr>
              <a:t>:   </a:t>
            </a:r>
          </a:p>
          <a:p>
            <a:pPr marL="1031875" indent="-338138" algn="r" rtl="1">
              <a:lnSpc>
                <a:spcPct val="150000"/>
              </a:lnSpc>
              <a:buFontTx/>
              <a:buChar char="-"/>
            </a:pPr>
            <a:r>
              <a:rPr lang="ar-SA" dirty="0">
                <a:latin typeface="Alexandria SemiBold" pitchFamily="2" charset="-78"/>
                <a:cs typeface="Alexandria SemiBold" pitchFamily="2" charset="-78"/>
              </a:rPr>
              <a:t>إتاحة المجال لعرض مجموعة متنوعة من وجهات النظر والآراء.   </a:t>
            </a:r>
          </a:p>
          <a:p>
            <a:pPr marL="1031875" indent="-338138" algn="r" rtl="1">
              <a:lnSpc>
                <a:spcPct val="150000"/>
              </a:lnSpc>
              <a:buFontTx/>
              <a:buChar char="-"/>
            </a:pPr>
            <a:r>
              <a:rPr lang="ar-SA" dirty="0">
                <a:latin typeface="Alexandria SemiBold" pitchFamily="2" charset="-78"/>
                <a:cs typeface="Alexandria SemiBold" pitchFamily="2" charset="-78"/>
              </a:rPr>
              <a:t>تجنب الانحياز أو التركيز على فئة معينة من القراء أو وجهات النظر.</a:t>
            </a:r>
          </a:p>
          <a:p>
            <a:pPr marL="517525" indent="-342900" algn="r" rtl="1">
              <a:lnSpc>
                <a:spcPct val="150000"/>
              </a:lnSpc>
              <a:buFont typeface="+mj-lt"/>
              <a:buAutoNum type="arabicPeriod" startAt="5"/>
            </a:pPr>
            <a:r>
              <a:rPr lang="ar-SA" dirty="0">
                <a:solidFill>
                  <a:schemeClr val="accent1"/>
                </a:solidFill>
                <a:latin typeface="Alexandria SemiBold" pitchFamily="2" charset="-78"/>
                <a:cs typeface="Alexandria SemiBold" pitchFamily="2" charset="-78"/>
              </a:rPr>
              <a:t>الجودة والدقة</a:t>
            </a:r>
            <a:r>
              <a:rPr lang="ar-SA" dirty="0">
                <a:latin typeface="Alexandria SemiBold" pitchFamily="2" charset="-78"/>
                <a:cs typeface="Alexandria SemiBold" pitchFamily="2" charset="-78"/>
              </a:rPr>
              <a:t>:  </a:t>
            </a:r>
          </a:p>
          <a:p>
            <a:pPr marL="1031875" indent="-338138" algn="r" rtl="1">
              <a:lnSpc>
                <a:spcPct val="150000"/>
              </a:lnSpc>
            </a:pPr>
            <a:r>
              <a:rPr lang="ar-SA" dirty="0">
                <a:latin typeface="Alexandria SemiBold" pitchFamily="2" charset="-78"/>
                <a:cs typeface="Alexandria SemiBold" pitchFamily="2" charset="-78"/>
              </a:rPr>
              <a:t> - التحقق بعناية من صحة ودقة المعلومات الواردة في رسائل </a:t>
            </a:r>
            <a:r>
              <a:rPr lang="ar-SA" dirty="0" smtClean="0">
                <a:latin typeface="Alexandria SemiBold" pitchFamily="2" charset="-78"/>
                <a:cs typeface="Alexandria SemiBold" pitchFamily="2" charset="-78"/>
              </a:rPr>
              <a:t>القراء.   </a:t>
            </a:r>
          </a:p>
          <a:p>
            <a:pPr marL="914400" indent="-220663" algn="r" rtl="1">
              <a:lnSpc>
                <a:spcPct val="150000"/>
              </a:lnSpc>
              <a:buFont typeface="Alexandria SemiBold" pitchFamily="2" charset="-78"/>
              <a:buChar char="‐"/>
            </a:pPr>
            <a:r>
              <a:rPr lang="ar-SA" dirty="0">
                <a:latin typeface="Alexandria SemiBold" pitchFamily="2" charset="-78"/>
                <a:cs typeface="Alexandria SemiBold" pitchFamily="2" charset="-78"/>
              </a:rPr>
              <a:t>تصحيح أي أخطاء أو معلومات خاطئة.   </a:t>
            </a:r>
          </a:p>
          <a:p>
            <a:pPr marL="914400" indent="-220663" algn="r" rtl="1">
              <a:lnSpc>
                <a:spcPct val="150000"/>
              </a:lnSpc>
              <a:buFont typeface="Alexandria SemiBold" pitchFamily="2" charset="-78"/>
              <a:buChar char="‐"/>
            </a:pPr>
            <a:r>
              <a:rPr lang="ar-SA" dirty="0" smtClean="0">
                <a:latin typeface="Alexandria SemiBold" pitchFamily="2" charset="-78"/>
                <a:cs typeface="Alexandria SemiBold" pitchFamily="2" charset="-78"/>
              </a:rPr>
              <a:t>الحرص </a:t>
            </a:r>
            <a:r>
              <a:rPr lang="ar-SA" dirty="0">
                <a:latin typeface="Alexandria SemiBold" pitchFamily="2" charset="-78"/>
                <a:cs typeface="Alexandria SemiBold" pitchFamily="2" charset="-78"/>
              </a:rPr>
              <a:t>على تقديم تغطية شاملة ومتوازنة للأحداث.</a:t>
            </a:r>
          </a:p>
          <a:p>
            <a:pPr marL="914400" indent="-220663" algn="r" rtl="1">
              <a:lnSpc>
                <a:spcPct val="150000"/>
              </a:lnSpc>
              <a:buFontTx/>
              <a:buChar char="-"/>
            </a:pPr>
            <a:r>
              <a:rPr lang="ar-SA" dirty="0">
                <a:latin typeface="Alexandria SemiBold" pitchFamily="2" charset="-78"/>
                <a:cs typeface="Alexandria SemiBold" pitchFamily="2" charset="-78"/>
              </a:rPr>
              <a:t>اختيار الرسائل المكتوبة بشكل جيد وذات محتوى مترابط ومتماسك.  </a:t>
            </a:r>
          </a:p>
          <a:p>
            <a:pPr marL="914400" indent="-220663" algn="r" rtl="1">
              <a:lnSpc>
                <a:spcPct val="150000"/>
              </a:lnSpc>
              <a:buFontTx/>
              <a:buChar char="-"/>
            </a:pPr>
            <a:r>
              <a:rPr lang="ar-SA" dirty="0">
                <a:latin typeface="Alexandria SemiBold" pitchFamily="2" charset="-78"/>
                <a:cs typeface="Alexandria SemiBold" pitchFamily="2" charset="-78"/>
              </a:rPr>
              <a:t>تفضيل الرسائل التي تعكس تفكيرًا عميقًا وتحليلاً منطقيًا</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3463366" y="1068932"/>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معايير نشر رسائل القراء</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75192" b="56410"/>
          <a:stretch/>
        </p:blipFill>
        <p:spPr>
          <a:xfrm>
            <a:off x="-45380" y="2578984"/>
            <a:ext cx="3024554" cy="2989385"/>
          </a:xfrm>
          <a:prstGeom prst="rect">
            <a:avLst/>
          </a:prstGeom>
        </p:spPr>
      </p:pic>
    </p:spTree>
    <p:extLst>
      <p:ext uri="{BB962C8B-B14F-4D97-AF65-F5344CB8AC3E}">
        <p14:creationId xmlns:p14="http://schemas.microsoft.com/office/powerpoint/2010/main" val="3673952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7420" y="1469042"/>
            <a:ext cx="10401636" cy="4735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48698"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814849" y="1583566"/>
            <a:ext cx="10246777" cy="4247317"/>
          </a:xfrm>
          <a:prstGeom prst="rect">
            <a:avLst/>
          </a:prstGeom>
          <a:noFill/>
        </p:spPr>
        <p:txBody>
          <a:bodyPr wrap="square" rtlCol="0">
            <a:spAutoFit/>
          </a:bodyPr>
          <a:lstStyle/>
          <a:p>
            <a:pPr marL="517525" indent="-342900" algn="r" rtl="1">
              <a:lnSpc>
                <a:spcPct val="150000"/>
              </a:lnSpc>
              <a:buFont typeface="+mj-lt"/>
              <a:buAutoNum type="arabicPeriod" startAt="6"/>
            </a:pPr>
            <a:r>
              <a:rPr lang="ar-SA" dirty="0" smtClean="0">
                <a:solidFill>
                  <a:schemeClr val="accent1"/>
                </a:solidFill>
                <a:latin typeface="Alexandria SemiBold" pitchFamily="2" charset="-78"/>
                <a:cs typeface="Alexandria SemiBold" pitchFamily="2" charset="-78"/>
              </a:rPr>
              <a:t>التفاعلية والمشاركة</a:t>
            </a:r>
            <a:r>
              <a:rPr lang="ar-SA" dirty="0" smtClean="0">
                <a:latin typeface="Alexandria SemiBold" pitchFamily="2" charset="-78"/>
                <a:cs typeface="Alexandria SemiBold" pitchFamily="2" charset="-78"/>
              </a:rPr>
              <a:t>:   </a:t>
            </a:r>
          </a:p>
          <a:p>
            <a:pPr marL="693738" indent="-285750" algn="r" rtl="1">
              <a:lnSpc>
                <a:spcPct val="150000"/>
              </a:lnSpc>
              <a:buFontTx/>
              <a:buChar char="-"/>
            </a:pPr>
            <a:r>
              <a:rPr lang="ar-SA" dirty="0" smtClean="0">
                <a:latin typeface="Alexandria SemiBold" pitchFamily="2" charset="-78"/>
                <a:cs typeface="Alexandria SemiBold" pitchFamily="2" charset="-78"/>
              </a:rPr>
              <a:t>التشجيع </a:t>
            </a:r>
            <a:r>
              <a:rPr lang="ar-SA" dirty="0">
                <a:latin typeface="Alexandria SemiBold" pitchFamily="2" charset="-78"/>
                <a:cs typeface="Alexandria SemiBold" pitchFamily="2" charset="-78"/>
              </a:rPr>
              <a:t>على مشاركة القراء والرد على رسائلهم.   </a:t>
            </a:r>
          </a:p>
          <a:p>
            <a:pPr marL="693738" indent="-285750" algn="r" rtl="1">
              <a:lnSpc>
                <a:spcPct val="150000"/>
              </a:lnSpc>
              <a:buFontTx/>
              <a:buChar char="-"/>
            </a:pPr>
            <a:r>
              <a:rPr lang="ar-SA" dirty="0" smtClean="0">
                <a:latin typeface="Alexandria SemiBold" pitchFamily="2" charset="-78"/>
                <a:cs typeface="Alexandria SemiBold" pitchFamily="2" charset="-78"/>
              </a:rPr>
              <a:t>إتاحة </a:t>
            </a:r>
            <a:r>
              <a:rPr lang="ar-SA" dirty="0">
                <a:latin typeface="Alexandria SemiBold" pitchFamily="2" charset="-78"/>
                <a:cs typeface="Alexandria SemiBold" pitchFamily="2" charset="-78"/>
              </a:rPr>
              <a:t>قنوات متعددة للقراء للتواصل (مثل المنصات الرقمية).   </a:t>
            </a:r>
          </a:p>
          <a:p>
            <a:pPr marL="693738" indent="-285750" algn="r" rtl="1">
              <a:lnSpc>
                <a:spcPct val="150000"/>
              </a:lnSpc>
              <a:buFontTx/>
              <a:buChar char="-"/>
            </a:pPr>
            <a:r>
              <a:rPr lang="ar-SA" dirty="0" smtClean="0">
                <a:latin typeface="Alexandria SemiBold" pitchFamily="2" charset="-78"/>
                <a:cs typeface="Alexandria SemiBold" pitchFamily="2" charset="-78"/>
              </a:rPr>
              <a:t>النظر </a:t>
            </a:r>
            <a:r>
              <a:rPr lang="ar-SA" dirty="0">
                <a:latin typeface="Alexandria SemiBold" pitchFamily="2" charset="-78"/>
                <a:cs typeface="Alexandria SemiBold" pitchFamily="2" charset="-78"/>
              </a:rPr>
              <a:t>بجدية في الملاحظات والاقتراحات الواردة في رسائل </a:t>
            </a:r>
            <a:r>
              <a:rPr lang="ar-SA" dirty="0" smtClean="0">
                <a:latin typeface="Alexandria SemiBold" pitchFamily="2" charset="-78"/>
                <a:cs typeface="Alexandria SemiBold" pitchFamily="2" charset="-78"/>
              </a:rPr>
              <a:t>القراء.</a:t>
            </a:r>
          </a:p>
          <a:p>
            <a:pPr marL="517525" indent="-342900" algn="r" rtl="1">
              <a:lnSpc>
                <a:spcPct val="150000"/>
              </a:lnSpc>
              <a:buFont typeface="+mj-lt"/>
              <a:buAutoNum type="arabicPeriod" startAt="7"/>
            </a:pPr>
            <a:r>
              <a:rPr lang="ar-SA" dirty="0" smtClean="0">
                <a:solidFill>
                  <a:schemeClr val="accent1"/>
                </a:solidFill>
                <a:latin typeface="Alexandria SemiBold" pitchFamily="2" charset="-78"/>
                <a:cs typeface="Alexandria SemiBold" pitchFamily="2" charset="-78"/>
              </a:rPr>
              <a:t>السرية </a:t>
            </a:r>
            <a:r>
              <a:rPr lang="ar-SA" dirty="0">
                <a:solidFill>
                  <a:schemeClr val="accent1"/>
                </a:solidFill>
                <a:latin typeface="Alexandria SemiBold" pitchFamily="2" charset="-78"/>
                <a:cs typeface="Alexandria SemiBold" pitchFamily="2" charset="-78"/>
              </a:rPr>
              <a:t>والخصوصية</a:t>
            </a:r>
            <a:r>
              <a:rPr lang="ar-SA" dirty="0">
                <a:latin typeface="Alexandria SemiBold" pitchFamily="2" charset="-78"/>
                <a:cs typeface="Alexandria SemiBold" pitchFamily="2" charset="-78"/>
              </a:rPr>
              <a:t>:  </a:t>
            </a:r>
          </a:p>
          <a:p>
            <a:pPr marL="633413" indent="-234950" algn="r" rtl="1">
              <a:lnSpc>
                <a:spcPct val="150000"/>
              </a:lnSpc>
            </a:pPr>
            <a:r>
              <a:rPr lang="ar-SA" dirty="0">
                <a:latin typeface="Alexandria SemiBold" pitchFamily="2" charset="-78"/>
                <a:cs typeface="Alexandria SemiBold" pitchFamily="2" charset="-78"/>
              </a:rPr>
              <a:t> - احترام خصوصية القراء وحماية بياناتهم الشخصية: وذلك بحذف أي معلومات تعريفية مثل العناوين وبيانات الاتصال ، وعدم نشر تفاصيل شخصية يمكن استخدامها لتحديد هوية القراء.</a:t>
            </a:r>
          </a:p>
          <a:p>
            <a:pPr marL="633413" indent="-176213" algn="r" rtl="1">
              <a:lnSpc>
                <a:spcPct val="150000"/>
              </a:lnSpc>
              <a:buFont typeface="Alexandria SemiBold" pitchFamily="2" charset="-78"/>
              <a:buChar char="‐"/>
            </a:pPr>
            <a:r>
              <a:rPr lang="ar-SA" dirty="0">
                <a:latin typeface="Alexandria SemiBold" pitchFamily="2" charset="-78"/>
                <a:cs typeface="Alexandria SemiBold" pitchFamily="2" charset="-78"/>
              </a:rPr>
              <a:t>الحصول على إذن القراء قبل نشر رسائلهم؛ وذلك بتقديم خيار للقراء بنشر رسائلهم بشكل مجهول (بدون اسم) أو باستخدام اسم مستعار</a:t>
            </a:r>
            <a:r>
              <a:rPr lang="ar-SA" dirty="0" smtClean="0">
                <a:latin typeface="Alexandria SemiBold" pitchFamily="2" charset="-78"/>
                <a:cs typeface="Alexandria SemiBold" pitchFamily="2" charset="-78"/>
              </a:rPr>
              <a:t>.</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392255" y="981005"/>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معايير نشر رسائل القراء</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4027147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9084" y="1469042"/>
            <a:ext cx="9571703" cy="4786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107690"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23873" y="858098"/>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272918" y="106893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3433870" y="892854"/>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معايير نشر رسائل القراء</a:t>
            </a:r>
            <a:endParaRPr lang="en-US" sz="2800" b="1" dirty="0">
              <a:solidFill>
                <a:srgbClr val="C00000"/>
              </a:solidFill>
              <a:latin typeface="Alexandria ExtraBold" pitchFamily="2" charset="-78"/>
              <a:cs typeface="Alexandria ExtraBold" pitchFamily="2" charset="-78"/>
            </a:endParaRPr>
          </a:p>
        </p:txBody>
      </p:sp>
      <p:sp>
        <p:nvSpPr>
          <p:cNvPr id="9" name="TextBox 8">
            <a:extLst>
              <a:ext uri="{FF2B5EF4-FFF2-40B4-BE49-F238E27FC236}">
                <a16:creationId xmlns:a16="http://schemas.microsoft.com/office/drawing/2014/main" id="{6083F8E2-699C-9C01-0329-7C9299434C08}"/>
              </a:ext>
            </a:extLst>
          </p:cNvPr>
          <p:cNvSpPr txBox="1"/>
          <p:nvPr/>
        </p:nvSpPr>
        <p:spPr>
          <a:xfrm>
            <a:off x="1784555" y="1604414"/>
            <a:ext cx="9040761" cy="3000821"/>
          </a:xfrm>
          <a:prstGeom prst="rect">
            <a:avLst/>
          </a:prstGeom>
          <a:noFill/>
        </p:spPr>
        <p:txBody>
          <a:bodyPr wrap="square" rtlCol="0">
            <a:spAutoFit/>
          </a:bodyPr>
          <a:lstStyle/>
          <a:p>
            <a:pPr marL="517525" indent="-342900" algn="r" rtl="1">
              <a:lnSpc>
                <a:spcPct val="150000"/>
              </a:lnSpc>
              <a:buFont typeface="+mj-lt"/>
              <a:buAutoNum type="arabicPeriod" startAt="8"/>
            </a:pPr>
            <a:r>
              <a:rPr lang="ar-SA" dirty="0" smtClean="0">
                <a:solidFill>
                  <a:schemeClr val="accent1"/>
                </a:solidFill>
                <a:latin typeface="Alexandria SemiBold" pitchFamily="2" charset="-78"/>
                <a:cs typeface="Alexandria SemiBold" pitchFamily="2" charset="-78"/>
              </a:rPr>
              <a:t>الموضوعية </a:t>
            </a:r>
            <a:r>
              <a:rPr lang="ar-SA" dirty="0">
                <a:solidFill>
                  <a:schemeClr val="accent1"/>
                </a:solidFill>
                <a:latin typeface="Alexandria SemiBold" pitchFamily="2" charset="-78"/>
                <a:cs typeface="Alexandria SemiBold" pitchFamily="2" charset="-78"/>
              </a:rPr>
              <a:t>والحيادية:   </a:t>
            </a:r>
          </a:p>
          <a:p>
            <a:pPr marL="796925" indent="-339725" algn="r" rtl="1">
              <a:lnSpc>
                <a:spcPct val="150000"/>
              </a:lnSpc>
              <a:buFont typeface="Alexandria SemiBold" pitchFamily="2" charset="-78"/>
              <a:buChar char="‐"/>
            </a:pPr>
            <a:r>
              <a:rPr lang="ar-SA" dirty="0" smtClean="0">
                <a:latin typeface="Alexandria SemiBold" pitchFamily="2" charset="-78"/>
                <a:cs typeface="Alexandria SemiBold" pitchFamily="2" charset="-78"/>
              </a:rPr>
              <a:t>التركيز </a:t>
            </a:r>
            <a:r>
              <a:rPr lang="ar-SA" dirty="0">
                <a:latin typeface="Alexandria SemiBold" pitchFamily="2" charset="-78"/>
                <a:cs typeface="Alexandria SemiBold" pitchFamily="2" charset="-78"/>
              </a:rPr>
              <a:t>على الرسائل التي تتناول الموضوعات بطريقة </a:t>
            </a:r>
            <a:r>
              <a:rPr lang="ar-SA" dirty="0" smtClean="0">
                <a:latin typeface="Alexandria SemiBold" pitchFamily="2" charset="-78"/>
                <a:cs typeface="Alexandria SemiBold" pitchFamily="2" charset="-78"/>
              </a:rPr>
              <a:t>موضوعية </a:t>
            </a:r>
            <a:r>
              <a:rPr lang="ar-SA" dirty="0">
                <a:latin typeface="Alexandria SemiBold" pitchFamily="2" charset="-78"/>
                <a:cs typeface="Alexandria SemiBold" pitchFamily="2" charset="-78"/>
              </a:rPr>
              <a:t>قدر الإمكان.   </a:t>
            </a:r>
          </a:p>
          <a:p>
            <a:pPr marL="796925" indent="-339725" algn="r" rtl="1">
              <a:lnSpc>
                <a:spcPct val="150000"/>
              </a:lnSpc>
              <a:buFont typeface="Alexandria SemiBold" pitchFamily="2" charset="-78"/>
              <a:buChar char="‐"/>
            </a:pPr>
            <a:r>
              <a:rPr lang="ar-SA" dirty="0" smtClean="0">
                <a:latin typeface="Alexandria SemiBold" pitchFamily="2" charset="-78"/>
                <a:cs typeface="Alexandria SemiBold" pitchFamily="2" charset="-78"/>
              </a:rPr>
              <a:t>تجنب </a:t>
            </a:r>
            <a:r>
              <a:rPr lang="ar-SA" dirty="0">
                <a:latin typeface="Alexandria SemiBold" pitchFamily="2" charset="-78"/>
                <a:cs typeface="Alexandria SemiBold" pitchFamily="2" charset="-78"/>
              </a:rPr>
              <a:t>الرسائل المتحيزة أو التي تعكس أجندات سياسية أو شخصية </a:t>
            </a:r>
            <a:r>
              <a:rPr lang="ar-SA" dirty="0" smtClean="0">
                <a:latin typeface="Alexandria SemiBold" pitchFamily="2" charset="-78"/>
                <a:cs typeface="Alexandria SemiBold" pitchFamily="2" charset="-78"/>
              </a:rPr>
              <a:t>محددة.</a:t>
            </a:r>
          </a:p>
          <a:p>
            <a:pPr marL="517525" indent="-342900" algn="r" rtl="1">
              <a:lnSpc>
                <a:spcPct val="150000"/>
              </a:lnSpc>
              <a:buFont typeface="+mj-lt"/>
              <a:buAutoNum type="arabicPeriod" startAt="9"/>
            </a:pPr>
            <a:r>
              <a:rPr lang="ar-SA" dirty="0" smtClean="0">
                <a:solidFill>
                  <a:schemeClr val="accent1"/>
                </a:solidFill>
                <a:latin typeface="Alexandria SemiBold" pitchFamily="2" charset="-78"/>
                <a:cs typeface="Alexandria SemiBold" pitchFamily="2" charset="-78"/>
              </a:rPr>
              <a:t>الجوانب القانونية </a:t>
            </a:r>
            <a:r>
              <a:rPr lang="ar-SA" dirty="0">
                <a:solidFill>
                  <a:schemeClr val="accent1"/>
                </a:solidFill>
                <a:latin typeface="Alexandria SemiBold" pitchFamily="2" charset="-78"/>
                <a:cs typeface="Alexandria SemiBold" pitchFamily="2" charset="-78"/>
              </a:rPr>
              <a:t>والأخلاقية</a:t>
            </a:r>
            <a:r>
              <a:rPr lang="ar-SA" dirty="0">
                <a:latin typeface="Alexandria SemiBold" pitchFamily="2" charset="-78"/>
                <a:cs typeface="Alexandria SemiBold" pitchFamily="2" charset="-78"/>
              </a:rPr>
              <a:t>:   </a:t>
            </a:r>
          </a:p>
          <a:p>
            <a:pPr marL="79692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التأكد </a:t>
            </a:r>
            <a:r>
              <a:rPr lang="ar-SA" dirty="0">
                <a:latin typeface="Alexandria SemiBold" pitchFamily="2" charset="-78"/>
                <a:cs typeface="Alexandria SemiBold" pitchFamily="2" charset="-78"/>
              </a:rPr>
              <a:t>من أن محتوى الرسائل يتوافق مع القوانين والأنظمة المعمول </a:t>
            </a:r>
            <a:r>
              <a:rPr lang="ar-SA" dirty="0" smtClean="0">
                <a:latin typeface="Alexandria SemiBold" pitchFamily="2" charset="-78"/>
                <a:cs typeface="Alexandria SemiBold" pitchFamily="2" charset="-78"/>
              </a:rPr>
              <a:t>بها في الصحيفة والمجتمع.  </a:t>
            </a:r>
          </a:p>
          <a:p>
            <a:pPr marL="79692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تجنب </a:t>
            </a:r>
            <a:r>
              <a:rPr lang="ar-SA" dirty="0">
                <a:latin typeface="Alexandria SemiBold" pitchFamily="2" charset="-78"/>
                <a:cs typeface="Alexandria SemiBold" pitchFamily="2" charset="-78"/>
              </a:rPr>
              <a:t>نشر </a:t>
            </a:r>
            <a:r>
              <a:rPr lang="ar-SA" dirty="0" smtClean="0">
                <a:latin typeface="Alexandria SemiBold" pitchFamily="2" charset="-78"/>
                <a:cs typeface="Alexandria SemiBold" pitchFamily="2" charset="-78"/>
              </a:rPr>
              <a:t>أي محتوى </a:t>
            </a:r>
            <a:r>
              <a:rPr lang="ar-SA" dirty="0">
                <a:latin typeface="Alexandria SemiBold" pitchFamily="2" charset="-78"/>
                <a:cs typeface="Alexandria SemiBold" pitchFamily="2" charset="-78"/>
              </a:rPr>
              <a:t>غير قانوني أو أخلاقي أو ينتهك حقوق الملكية </a:t>
            </a:r>
            <a:r>
              <a:rPr lang="ar-SA" dirty="0" smtClean="0">
                <a:latin typeface="Alexandria SemiBold" pitchFamily="2" charset="-78"/>
                <a:cs typeface="Alexandria SemiBold" pitchFamily="2" charset="-78"/>
              </a:rPr>
              <a:t>الفكرية.</a:t>
            </a:r>
          </a:p>
        </p:txBody>
      </p:sp>
      <p:sp>
        <p:nvSpPr>
          <p:cNvPr id="11" name="TextBox 10">
            <a:extLst>
              <a:ext uri="{FF2B5EF4-FFF2-40B4-BE49-F238E27FC236}">
                <a16:creationId xmlns:a16="http://schemas.microsoft.com/office/drawing/2014/main" id="{6083F8E2-699C-9C01-0329-7C9299434C08}"/>
              </a:ext>
            </a:extLst>
          </p:cNvPr>
          <p:cNvSpPr txBox="1"/>
          <p:nvPr/>
        </p:nvSpPr>
        <p:spPr>
          <a:xfrm>
            <a:off x="1976284" y="4746065"/>
            <a:ext cx="8598310" cy="1338828"/>
          </a:xfrm>
          <a:prstGeom prst="rect">
            <a:avLst/>
          </a:prstGeom>
          <a:solidFill>
            <a:schemeClr val="bg2">
              <a:lumMod val="90000"/>
            </a:schemeClr>
          </a:solidFill>
        </p:spPr>
        <p:txBody>
          <a:bodyPr wrap="square" rtlCol="0">
            <a:spAutoFit/>
          </a:bodyPr>
          <a:lstStyle/>
          <a:p>
            <a:pPr marL="174625" algn="r" rtl="1">
              <a:lnSpc>
                <a:spcPct val="150000"/>
              </a:lnSpc>
            </a:pPr>
            <a:r>
              <a:rPr lang="ar-SA" dirty="0" smtClean="0">
                <a:solidFill>
                  <a:schemeClr val="accent2">
                    <a:lumMod val="50000"/>
                  </a:schemeClr>
                </a:solidFill>
                <a:latin typeface="Alexandria SemiBold" pitchFamily="2" charset="-78"/>
                <a:cs typeface="Alexandria SemiBold" pitchFamily="2" charset="-78"/>
              </a:rPr>
              <a:t>إن التزام </a:t>
            </a:r>
            <a:r>
              <a:rPr lang="ar-SA" dirty="0">
                <a:solidFill>
                  <a:schemeClr val="accent2">
                    <a:lumMod val="50000"/>
                  </a:schemeClr>
                </a:solidFill>
                <a:latin typeface="Alexandria SemiBold" pitchFamily="2" charset="-78"/>
                <a:cs typeface="Alexandria SemiBold" pitchFamily="2" charset="-78"/>
              </a:rPr>
              <a:t>الصحف والمنصات الإعلامية بهذه المعايير  يساعد في اختيار رسائل </a:t>
            </a:r>
            <a:r>
              <a:rPr lang="ar-SA" dirty="0" smtClean="0">
                <a:solidFill>
                  <a:schemeClr val="accent2">
                    <a:lumMod val="50000"/>
                  </a:schemeClr>
                </a:solidFill>
                <a:latin typeface="Alexandria SemiBold" pitchFamily="2" charset="-78"/>
                <a:cs typeface="Alexandria SemiBold" pitchFamily="2" charset="-78"/>
              </a:rPr>
              <a:t>تتسم بالنزاهة والمصداقية،  ويُعزيز </a:t>
            </a:r>
            <a:r>
              <a:rPr lang="ar-SA" dirty="0">
                <a:solidFill>
                  <a:schemeClr val="accent2">
                    <a:lumMod val="50000"/>
                  </a:schemeClr>
                </a:solidFill>
                <a:latin typeface="Alexandria SemiBold" pitchFamily="2" charset="-78"/>
                <a:cs typeface="Alexandria SemiBold" pitchFamily="2" charset="-78"/>
              </a:rPr>
              <a:t>الثقة مع القراء وتحسين جودة </a:t>
            </a:r>
            <a:r>
              <a:rPr lang="ar-SA" dirty="0" smtClean="0">
                <a:solidFill>
                  <a:schemeClr val="accent2">
                    <a:lumMod val="50000"/>
                  </a:schemeClr>
                </a:solidFill>
                <a:latin typeface="Alexandria SemiBold" pitchFamily="2" charset="-78"/>
                <a:cs typeface="Alexandria SemiBold" pitchFamily="2" charset="-78"/>
              </a:rPr>
              <a:t>المحتوى ويحافظ </a:t>
            </a:r>
            <a:r>
              <a:rPr lang="ar-SA" dirty="0">
                <a:solidFill>
                  <a:schemeClr val="accent2">
                    <a:lumMod val="50000"/>
                  </a:schemeClr>
                </a:solidFill>
                <a:latin typeface="Alexandria SemiBold" pitchFamily="2" charset="-78"/>
                <a:cs typeface="Alexandria SemiBold" pitchFamily="2" charset="-78"/>
              </a:rPr>
              <a:t>على سمعة المؤسسة </a:t>
            </a:r>
            <a:r>
              <a:rPr lang="ar-SA" dirty="0" smtClean="0">
                <a:solidFill>
                  <a:schemeClr val="accent2">
                    <a:lumMod val="50000"/>
                  </a:schemeClr>
                </a:solidFill>
                <a:latin typeface="Alexandria SemiBold" pitchFamily="2" charset="-78"/>
                <a:cs typeface="Alexandria SemiBold" pitchFamily="2" charset="-78"/>
              </a:rPr>
              <a:t>.</a:t>
            </a:r>
            <a:endParaRPr lang="ar-SA" dirty="0">
              <a:solidFill>
                <a:schemeClr val="accent2">
                  <a:lumMod val="50000"/>
                </a:schemeClr>
              </a:solidFill>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57012" b="70000"/>
          <a:stretch/>
        </p:blipFill>
        <p:spPr>
          <a:xfrm>
            <a:off x="-299779" y="2618250"/>
            <a:ext cx="2084334" cy="2057400"/>
          </a:xfrm>
          <a:prstGeom prst="rect">
            <a:avLst/>
          </a:prstGeom>
        </p:spPr>
      </p:pic>
    </p:spTree>
    <p:extLst>
      <p:ext uri="{BB962C8B-B14F-4D97-AF65-F5344CB8AC3E}">
        <p14:creationId xmlns:p14="http://schemas.microsoft.com/office/powerpoint/2010/main" val="230553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5122" y="1516855"/>
            <a:ext cx="10254151" cy="47757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10633" y="7911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24947" y="8855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68563" y="10880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10633" y="1624837"/>
            <a:ext cx="10108641" cy="5078313"/>
          </a:xfrm>
          <a:prstGeom prst="rect">
            <a:avLst/>
          </a:prstGeom>
          <a:noFill/>
        </p:spPr>
        <p:txBody>
          <a:bodyPr wrap="square" rtlCol="0">
            <a:spAutoFit/>
          </a:bodyPr>
          <a:lstStyle/>
          <a:p>
            <a:pPr marL="174625" algn="r" rtl="1">
              <a:lnSpc>
                <a:spcPct val="150000"/>
              </a:lnSpc>
            </a:pPr>
            <a:r>
              <a:rPr lang="ar-SA" dirty="0" smtClean="0">
                <a:solidFill>
                  <a:schemeClr val="accent2">
                    <a:lumMod val="50000"/>
                  </a:schemeClr>
                </a:solidFill>
                <a:latin typeface="Alexandria SemiBold" pitchFamily="2" charset="-78"/>
                <a:cs typeface="Alexandria SemiBold" pitchFamily="2" charset="-78"/>
              </a:rPr>
              <a:t>هناك </a:t>
            </a:r>
            <a:r>
              <a:rPr lang="ar-SA" dirty="0">
                <a:solidFill>
                  <a:schemeClr val="accent2">
                    <a:lumMod val="50000"/>
                  </a:schemeClr>
                </a:solidFill>
                <a:latin typeface="Alexandria SemiBold" pitchFamily="2" charset="-78"/>
                <a:cs typeface="Alexandria SemiBold" pitchFamily="2" charset="-78"/>
              </a:rPr>
              <a:t>بعض الإرشادات المحددة </a:t>
            </a:r>
            <a:r>
              <a:rPr lang="ar-SA" dirty="0" smtClean="0">
                <a:solidFill>
                  <a:schemeClr val="accent2">
                    <a:lumMod val="50000"/>
                  </a:schemeClr>
                </a:solidFill>
                <a:latin typeface="Alexandria SemiBold" pitchFamily="2" charset="-78"/>
                <a:cs typeface="Alexandria SemiBold" pitchFamily="2" charset="-78"/>
              </a:rPr>
              <a:t>لتحرير </a:t>
            </a:r>
            <a:r>
              <a:rPr lang="ar-SA" dirty="0">
                <a:solidFill>
                  <a:schemeClr val="accent2">
                    <a:lumMod val="50000"/>
                  </a:schemeClr>
                </a:solidFill>
                <a:latin typeface="Alexandria SemiBold" pitchFamily="2" charset="-78"/>
                <a:cs typeface="Alexandria SemiBold" pitchFamily="2" charset="-78"/>
              </a:rPr>
              <a:t>رسائل القراء بطريقة </a:t>
            </a:r>
            <a:r>
              <a:rPr lang="ar-SA" dirty="0" smtClean="0">
                <a:solidFill>
                  <a:schemeClr val="accent2">
                    <a:lumMod val="50000"/>
                  </a:schemeClr>
                </a:solidFill>
                <a:latin typeface="Alexandria SemiBold" pitchFamily="2" charset="-78"/>
                <a:cs typeface="Alexandria SemiBold" pitchFamily="2" charset="-78"/>
              </a:rPr>
              <a:t>فعالة:</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كتابة </a:t>
            </a:r>
            <a:r>
              <a:rPr lang="ar-SA" dirty="0">
                <a:solidFill>
                  <a:schemeClr val="accent1"/>
                </a:solidFill>
                <a:latin typeface="Alexandria SemiBold" pitchFamily="2" charset="-78"/>
                <a:cs typeface="Alexandria SemiBold" pitchFamily="2" charset="-78"/>
              </a:rPr>
              <a:t>عنوان جذاب: </a:t>
            </a:r>
            <a:r>
              <a:rPr lang="ar-SA" dirty="0" smtClean="0">
                <a:latin typeface="Alexandria SemiBold" pitchFamily="2" charset="-78"/>
                <a:cs typeface="Alexandria SemiBold" pitchFamily="2" charset="-78"/>
              </a:rPr>
              <a:t>فالعنوان </a:t>
            </a:r>
            <a:r>
              <a:rPr lang="ar-SA" dirty="0">
                <a:latin typeface="Alexandria SemiBold" pitchFamily="2" charset="-78"/>
                <a:cs typeface="Alexandria SemiBold" pitchFamily="2" charset="-78"/>
              </a:rPr>
              <a:t>هو أول ما يجذب انتباه القارئ، لذلك ينبغي أن يكون </a:t>
            </a:r>
            <a:r>
              <a:rPr lang="ar-SA" dirty="0" smtClean="0">
                <a:latin typeface="Alexandria SemiBold" pitchFamily="2" charset="-78"/>
                <a:cs typeface="Alexandria SemiBold" pitchFamily="2" charset="-78"/>
              </a:rPr>
              <a:t>مختصراً وواضحاً </a:t>
            </a:r>
            <a:r>
              <a:rPr lang="ar-SA" dirty="0">
                <a:latin typeface="Alexandria SemiBold" pitchFamily="2" charset="-78"/>
                <a:cs typeface="Alexandria SemiBold" pitchFamily="2" charset="-78"/>
              </a:rPr>
              <a:t>ويعكس محتوى </a:t>
            </a:r>
            <a:r>
              <a:rPr lang="ar-SA" dirty="0" smtClean="0">
                <a:latin typeface="Alexandria SemiBold" pitchFamily="2" charset="-78"/>
                <a:cs typeface="Alexandria SemiBold" pitchFamily="2" charset="-78"/>
              </a:rPr>
              <a:t>الرسالة ، واستخدام </a:t>
            </a:r>
            <a:r>
              <a:rPr lang="ar-SA" dirty="0">
                <a:latin typeface="Alexandria SemiBold" pitchFamily="2" charset="-78"/>
                <a:cs typeface="Alexandria SemiBold" pitchFamily="2" charset="-78"/>
              </a:rPr>
              <a:t>كلمات مفتاحية ذات صلة بموضوع </a:t>
            </a:r>
            <a:r>
              <a:rPr lang="ar-SA" dirty="0" smtClean="0">
                <a:latin typeface="Alexandria SemiBold" pitchFamily="2" charset="-78"/>
                <a:cs typeface="Alexandria SemiBold" pitchFamily="2" charset="-78"/>
              </a:rPr>
              <a:t>الرسالة.</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إيجاز </a:t>
            </a:r>
            <a:r>
              <a:rPr lang="ar-SA" dirty="0">
                <a:solidFill>
                  <a:schemeClr val="accent1"/>
                </a:solidFill>
                <a:latin typeface="Alexandria SemiBold" pitchFamily="2" charset="-78"/>
                <a:cs typeface="Alexandria SemiBold" pitchFamily="2" charset="-78"/>
              </a:rPr>
              <a:t>وتركيز الفكرة</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صياغة </a:t>
            </a:r>
            <a:r>
              <a:rPr lang="ar-SA" dirty="0">
                <a:latin typeface="Alexandria SemiBold" pitchFamily="2" charset="-78"/>
                <a:cs typeface="Alexandria SemiBold" pitchFamily="2" charset="-78"/>
              </a:rPr>
              <a:t>الرسالة بطريقة مركزة ومباشرة، دون الإطالة أو التطرق إلى موضوعات </a:t>
            </a:r>
            <a:r>
              <a:rPr lang="ar-SA" dirty="0" smtClean="0">
                <a:latin typeface="Alexandria SemiBold" pitchFamily="2" charset="-78"/>
                <a:cs typeface="Alexandria SemiBold" pitchFamily="2" charset="-78"/>
              </a:rPr>
              <a:t>ثانوية، والتركيز </a:t>
            </a:r>
            <a:r>
              <a:rPr lang="ar-SA" dirty="0">
                <a:latin typeface="Alexandria SemiBold" pitchFamily="2" charset="-78"/>
                <a:cs typeface="Alexandria SemiBold" pitchFamily="2" charset="-78"/>
              </a:rPr>
              <a:t>على فكرة واحدة أو نقطة رئيسية وتطويرها بشكل </a:t>
            </a:r>
            <a:r>
              <a:rPr lang="ar-SA" dirty="0" smtClean="0">
                <a:latin typeface="Alexandria SemiBold" pitchFamily="2" charset="-78"/>
                <a:cs typeface="Alexandria SemiBold" pitchFamily="2" charset="-78"/>
              </a:rPr>
              <a:t>كاف.</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تقديم </a:t>
            </a:r>
            <a:r>
              <a:rPr lang="ar-SA" dirty="0">
                <a:solidFill>
                  <a:schemeClr val="accent1"/>
                </a:solidFill>
                <a:latin typeface="Alexandria SemiBold" pitchFamily="2" charset="-78"/>
                <a:cs typeface="Alexandria SemiBold" pitchFamily="2" charset="-78"/>
              </a:rPr>
              <a:t>الحجج والأدلة: </a:t>
            </a:r>
            <a:r>
              <a:rPr lang="ar-SA" dirty="0" smtClean="0">
                <a:latin typeface="Alexandria SemiBold" pitchFamily="2" charset="-78"/>
                <a:cs typeface="Alexandria SemiBold" pitchFamily="2" charset="-78"/>
              </a:rPr>
              <a:t>يجب دعم </a:t>
            </a:r>
            <a:r>
              <a:rPr lang="ar-SA" dirty="0">
                <a:latin typeface="Alexandria SemiBold" pitchFamily="2" charset="-78"/>
                <a:cs typeface="Alexandria SemiBold" pitchFamily="2" charset="-78"/>
              </a:rPr>
              <a:t>الآراء </a:t>
            </a:r>
            <a:r>
              <a:rPr lang="ar-SA" dirty="0" smtClean="0">
                <a:latin typeface="Alexandria SemiBold" pitchFamily="2" charset="-78"/>
                <a:cs typeface="Alexandria SemiBold" pitchFamily="2" charset="-78"/>
              </a:rPr>
              <a:t>بالحجج </a:t>
            </a:r>
            <a:r>
              <a:rPr lang="ar-SA" dirty="0">
                <a:latin typeface="Alexandria SemiBold" pitchFamily="2" charset="-78"/>
                <a:cs typeface="Alexandria SemiBold" pitchFamily="2" charset="-78"/>
              </a:rPr>
              <a:t>والأدلة الموثوقة </a:t>
            </a:r>
            <a:r>
              <a:rPr lang="ar-SA" dirty="0" smtClean="0">
                <a:latin typeface="Alexandria SemiBold" pitchFamily="2" charset="-78"/>
                <a:cs typeface="Alexandria SemiBold" pitchFamily="2" charset="-78"/>
              </a:rPr>
              <a:t>والملموسة، والاستشهاد </a:t>
            </a:r>
            <a:r>
              <a:rPr lang="ar-SA" dirty="0">
                <a:latin typeface="Alexandria SemiBold" pitchFamily="2" charset="-78"/>
                <a:cs typeface="Alexandria SemiBold" pitchFamily="2" charset="-78"/>
              </a:rPr>
              <a:t>بالمصادر والإحصاءات ذات الصلة لتعزيز موقف </a:t>
            </a:r>
            <a:r>
              <a:rPr lang="ar-SA" dirty="0" smtClean="0">
                <a:latin typeface="Alexandria SemiBold" pitchFamily="2" charset="-78"/>
                <a:cs typeface="Alexandria SemiBold" pitchFamily="2" charset="-78"/>
              </a:rPr>
              <a:t>الكاتب.</a:t>
            </a:r>
          </a:p>
          <a:p>
            <a:pPr marL="517525"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استخدام </a:t>
            </a:r>
            <a:r>
              <a:rPr lang="ar-SA" dirty="0">
                <a:solidFill>
                  <a:schemeClr val="accent1"/>
                </a:solidFill>
                <a:latin typeface="Alexandria SemiBold" pitchFamily="2" charset="-78"/>
                <a:cs typeface="Alexandria SemiBold" pitchFamily="2" charset="-78"/>
              </a:rPr>
              <a:t>لغة واضحة </a:t>
            </a:r>
            <a:r>
              <a:rPr lang="ar-SA"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اختيار </a:t>
            </a:r>
            <a:r>
              <a:rPr lang="ar-SA" dirty="0">
                <a:latin typeface="Alexandria SemiBold" pitchFamily="2" charset="-78"/>
                <a:cs typeface="Alexandria SemiBold" pitchFamily="2" charset="-78"/>
              </a:rPr>
              <a:t>الكلمات والجمل البسيطة والسهلة </a:t>
            </a:r>
            <a:r>
              <a:rPr lang="ar-SA" dirty="0" smtClean="0">
                <a:latin typeface="Alexandria SemiBold" pitchFamily="2" charset="-78"/>
                <a:cs typeface="Alexandria SemiBold" pitchFamily="2" charset="-78"/>
              </a:rPr>
              <a:t>الفهم ، وتجنب </a:t>
            </a:r>
            <a:r>
              <a:rPr lang="ar-SA" dirty="0">
                <a:latin typeface="Alexandria SemiBold" pitchFamily="2" charset="-78"/>
                <a:cs typeface="Alexandria SemiBold" pitchFamily="2" charset="-78"/>
              </a:rPr>
              <a:t>اللغة المعقدة أو المصطلحات التقنية دون </a:t>
            </a:r>
            <a:r>
              <a:rPr lang="ar-SA" dirty="0" smtClean="0">
                <a:latin typeface="Alexandria SemiBold" pitchFamily="2" charset="-78"/>
                <a:cs typeface="Alexandria SemiBold" pitchFamily="2" charset="-78"/>
              </a:rPr>
              <a:t>شرح.</a:t>
            </a:r>
          </a:p>
          <a:p>
            <a:pPr marL="517525"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التنظيم والتدفق المنطقي</a:t>
            </a:r>
            <a:r>
              <a:rPr lang="ar-SA" dirty="0">
                <a:solidFill>
                  <a:schemeClr val="accent2">
                    <a:lumMod val="50000"/>
                  </a:schemeClr>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بمعنى تنظيم أفكار الرسالة بطريقة منطقية وسلسة، مع استخدام فقرات وعناوين فرعية عند الحاجة، وذلك لضمان التسلسل والانسجام بين </a:t>
            </a:r>
            <a:r>
              <a:rPr lang="ar-SA" dirty="0" smtClean="0">
                <a:latin typeface="Alexandria SemiBold" pitchFamily="2" charset="-78"/>
                <a:cs typeface="Alexandria SemiBold" pitchFamily="2" charset="-78"/>
              </a:rPr>
              <a:t>أجزاء.</a:t>
            </a:r>
          </a:p>
          <a:p>
            <a:pPr marL="174625" algn="r" rtl="1">
              <a:lnSpc>
                <a:spcPct val="150000"/>
              </a:lnSpc>
            </a:pPr>
            <a:endParaRPr lang="ar-SA" dirty="0" smtClean="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715090" y="1001840"/>
            <a:ext cx="3037938"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تحرير رسائل القراء</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343907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0374" y="1677236"/>
            <a:ext cx="9988682" cy="4615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32427" y="747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07602" y="84347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56647" y="10543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50374" y="1714702"/>
            <a:ext cx="9863321" cy="466281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chemeClr val="accent1"/>
                </a:solidFill>
                <a:latin typeface="Alexandria SemiBold" pitchFamily="2" charset="-78"/>
                <a:cs typeface="Alexandria SemiBold" pitchFamily="2" charset="-78"/>
              </a:rPr>
              <a:t>صحيفة نيويورك تايمز</a:t>
            </a:r>
            <a:r>
              <a:rPr lang="ar-SA" b="1" dirty="0">
                <a:solidFill>
                  <a:srgbClr val="C00000"/>
                </a:solidFill>
                <a:latin typeface="Alexandria SemiBold" pitchFamily="2" charset="-78"/>
                <a:cs typeface="Alexandria SemiBold" pitchFamily="2" charset="-78"/>
              </a:rPr>
              <a:t>: </a:t>
            </a:r>
            <a:r>
              <a:rPr lang="ar-SA" b="1" dirty="0">
                <a:latin typeface="Alexandria SemiBold" pitchFamily="2" charset="-78"/>
                <a:cs typeface="Alexandria SemiBold" pitchFamily="2" charset="-78"/>
              </a:rPr>
              <a:t>تُعتبر نيويورك تايمز رائدة في إدارة رسائل القراء والتفاعل </a:t>
            </a:r>
            <a:r>
              <a:rPr lang="ar-SA" b="1" dirty="0" smtClean="0">
                <a:latin typeface="Alexandria SemiBold" pitchFamily="2" charset="-78"/>
                <a:cs typeface="Alexandria SemiBold" pitchFamily="2" charset="-78"/>
              </a:rPr>
              <a:t>معهم، </a:t>
            </a:r>
            <a:r>
              <a:rPr lang="ar-SA" b="1" u="sng" dirty="0" smtClean="0">
                <a:latin typeface="Alexandria SemiBold" pitchFamily="2" charset="-78"/>
                <a:cs typeface="Alexandria SemiBold" pitchFamily="2" charset="-78"/>
              </a:rPr>
              <a:t>حيث </a:t>
            </a:r>
            <a:r>
              <a:rPr lang="ar-SA" b="1" u="sng" smtClean="0">
                <a:latin typeface="Alexandria SemiBold" pitchFamily="2" charset="-78"/>
                <a:cs typeface="Alexandria SemiBold" pitchFamily="2" charset="-78"/>
              </a:rPr>
              <a:t>بدأت </a:t>
            </a:r>
            <a:r>
              <a:rPr lang="ar-SA" b="1" u="sng" smtClean="0">
                <a:latin typeface="Alexandria SemiBold" pitchFamily="2" charset="-78"/>
                <a:cs typeface="Alexandria SemiBold" pitchFamily="2" charset="-78"/>
              </a:rPr>
              <a:t>في نشرها </a:t>
            </a:r>
            <a:r>
              <a:rPr lang="ar-SA" b="1" u="sng" dirty="0" smtClean="0">
                <a:latin typeface="Alexandria SemiBold" pitchFamily="2" charset="-78"/>
                <a:cs typeface="Alexandria SemiBold" pitchFamily="2" charset="-78"/>
              </a:rPr>
              <a:t>عام 1851م </a:t>
            </a:r>
            <a:r>
              <a:rPr lang="ar-SA" b="1" dirty="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وتستقبل حاليا حوالي ألف رسالة يومياً من القراء من جميع أنحاء </a:t>
            </a:r>
            <a:r>
              <a:rPr lang="ar-SA" b="1" dirty="0" smtClean="0">
                <a:latin typeface="Alexandria SemiBold" pitchFamily="2" charset="-78"/>
                <a:cs typeface="Alexandria SemiBold" pitchFamily="2" charset="-78"/>
              </a:rPr>
              <a:t>العالم</a:t>
            </a:r>
            <a:r>
              <a:rPr lang="ar-SA" b="1" dirty="0" smtClean="0">
                <a:latin typeface="Alexandria SemiBold" pitchFamily="2" charset="-78"/>
                <a:cs typeface="Alexandria SemiBold" pitchFamily="2" charset="-78"/>
              </a:rPr>
              <a:t>، لذا </a:t>
            </a:r>
            <a:r>
              <a:rPr lang="ar-SA" b="1" dirty="0">
                <a:latin typeface="Alexandria SemiBold" pitchFamily="2" charset="-78"/>
                <a:cs typeface="Alexandria SemiBold" pitchFamily="2" charset="-78"/>
              </a:rPr>
              <a:t>طورت آليات للتحقق من مصداقيتها وتصنيف الرسائل الأكثر </a:t>
            </a:r>
            <a:r>
              <a:rPr lang="ar-SA" b="1" dirty="0" smtClean="0">
                <a:latin typeface="Alexandria SemiBold" pitchFamily="2" charset="-78"/>
                <a:cs typeface="Alexandria SemiBold" pitchFamily="2" charset="-78"/>
              </a:rPr>
              <a:t>أهمية لنشرها في   عمود " </a:t>
            </a:r>
            <a:r>
              <a:rPr lang="ar-SA" b="1" dirty="0">
                <a:solidFill>
                  <a:srgbClr val="843C0C"/>
                </a:solidFill>
                <a:latin typeface="Alexandria SemiBold" pitchFamily="2" charset="-78"/>
                <a:cs typeface="Alexandria SemiBold" pitchFamily="2" charset="-78"/>
              </a:rPr>
              <a:t>رسائل إلى محرر" </a:t>
            </a:r>
            <a:r>
              <a:rPr lang="en-US" b="1" dirty="0">
                <a:solidFill>
                  <a:srgbClr val="843C0C"/>
                </a:solidFill>
                <a:latin typeface="Alexandria SemiBold" pitchFamily="2" charset="-78"/>
                <a:cs typeface="Alexandria SemiBold" pitchFamily="2" charset="-78"/>
              </a:rPr>
              <a:t>Letter to the editor</a:t>
            </a:r>
            <a:r>
              <a:rPr lang="ar-SA" b="1"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كما تُخصص صفحة لرسائل القراء </a:t>
            </a:r>
            <a:r>
              <a:rPr lang="ar-SA" b="1" dirty="0" smtClean="0">
                <a:latin typeface="Alexandria SemiBold" pitchFamily="2" charset="-78"/>
                <a:cs typeface="Alexandria SemiBold" pitchFamily="2" charset="-78"/>
              </a:rPr>
              <a:t>وإشراكهم   </a:t>
            </a:r>
            <a:r>
              <a:rPr lang="ar-SA" b="1" dirty="0">
                <a:latin typeface="Alexandria SemiBold" pitchFamily="2" charset="-78"/>
                <a:cs typeface="Alexandria SemiBold" pitchFamily="2" charset="-78"/>
              </a:rPr>
              <a:t>في النقاشات الصحفية.</a:t>
            </a:r>
          </a:p>
          <a:p>
            <a:pPr marL="285750" indent="-285750" algn="r" rtl="1">
              <a:lnSpc>
                <a:spcPct val="150000"/>
              </a:lnSpc>
              <a:buFont typeface="Wingdings" panose="05000000000000000000" pitchFamily="2" charset="2"/>
              <a:buChar char="q"/>
            </a:pPr>
            <a:r>
              <a:rPr lang="ar-SA" b="1" dirty="0">
                <a:solidFill>
                  <a:schemeClr val="accent1"/>
                </a:solidFill>
                <a:latin typeface="Alexandria SemiBold" pitchFamily="2" charset="-78"/>
                <a:cs typeface="Alexandria SemiBold" pitchFamily="2" charset="-78"/>
              </a:rPr>
              <a:t>صحيفة الغارديان البريطانية</a:t>
            </a:r>
            <a:r>
              <a:rPr lang="ar-SA" b="1" dirty="0">
                <a:solidFill>
                  <a:srgbClr val="C00000"/>
                </a:solidFill>
                <a:latin typeface="Alexandria SemiBold" pitchFamily="2" charset="-78"/>
                <a:cs typeface="Alexandria SemiBold" pitchFamily="2" charset="-78"/>
              </a:rPr>
              <a:t>: </a:t>
            </a:r>
            <a:r>
              <a:rPr lang="ar-SA" b="1" dirty="0">
                <a:latin typeface="Alexandria SemiBold" pitchFamily="2" charset="-78"/>
                <a:cs typeface="Alexandria SemiBold" pitchFamily="2" charset="-78"/>
              </a:rPr>
              <a:t>تُبرز الغارديان رسائل القراء ضمن محتواى مواد الرأي ؛ حيث تخصص صفحة لرسائل القراء والرد المباشر عليها. تطور آليات متقدمة لتحليل وتوظيف </a:t>
            </a:r>
            <a:r>
              <a:rPr lang="ar-SA" b="1" dirty="0" smtClean="0">
                <a:latin typeface="Alexandria SemiBold" pitchFamily="2" charset="-78"/>
                <a:cs typeface="Alexandria SemiBold" pitchFamily="2" charset="-78"/>
              </a:rPr>
              <a:t>   محتوى </a:t>
            </a:r>
            <a:r>
              <a:rPr lang="ar-SA" b="1" dirty="0">
                <a:latin typeface="Alexandria SemiBold" pitchFamily="2" charset="-78"/>
                <a:cs typeface="Alexandria SemiBold" pitchFamily="2" charset="-78"/>
              </a:rPr>
              <a:t>رسائل القراء. فهي تُشرك القراء بشكل فعّال في تغطية القضايا </a:t>
            </a:r>
            <a:r>
              <a:rPr lang="ar-SA" b="1" dirty="0" smtClean="0">
                <a:latin typeface="Alexandria SemiBold" pitchFamily="2" charset="-78"/>
                <a:cs typeface="Alexandria SemiBold" pitchFamily="2" charset="-78"/>
              </a:rPr>
              <a:t>المجتمعية</a:t>
            </a:r>
            <a:r>
              <a:rPr lang="ar-SA" b="1" dirty="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b="1" dirty="0" smtClean="0">
                <a:solidFill>
                  <a:schemeClr val="accent1"/>
                </a:solidFill>
                <a:latin typeface="Alexandria SemiBold" pitchFamily="2" charset="-78"/>
                <a:cs typeface="Alexandria SemiBold" pitchFamily="2" charset="-78"/>
              </a:rPr>
              <a:t>صحيفة الأهرام </a:t>
            </a:r>
            <a:r>
              <a:rPr lang="ar-SA" b="1" dirty="0">
                <a:solidFill>
                  <a:schemeClr val="accent1"/>
                </a:solidFill>
                <a:latin typeface="Alexandria SemiBold" pitchFamily="2" charset="-78"/>
                <a:cs typeface="Alexandria SemiBold" pitchFamily="2" charset="-78"/>
              </a:rPr>
              <a:t>المصرية</a:t>
            </a:r>
            <a:r>
              <a:rPr lang="ar-SA" b="1" dirty="0">
                <a:solidFill>
                  <a:srgbClr val="C00000"/>
                </a:solidFill>
                <a:latin typeface="Alexandria SemiBold" pitchFamily="2" charset="-78"/>
                <a:cs typeface="Alexandria SemiBold" pitchFamily="2" charset="-78"/>
              </a:rPr>
              <a:t>: </a:t>
            </a:r>
            <a:r>
              <a:rPr lang="ar-SA" b="1" dirty="0">
                <a:latin typeface="Alexandria SemiBold" pitchFamily="2" charset="-78"/>
                <a:cs typeface="Alexandria SemiBold" pitchFamily="2" charset="-78"/>
              </a:rPr>
              <a:t>طورت الأهرام منصات إلكترونية متطورة لتلقي رسائل القراء ومناقشتها ونشرها في صفحة </a:t>
            </a:r>
            <a:r>
              <a:rPr lang="ar-SA" b="1" dirty="0">
                <a:solidFill>
                  <a:srgbClr val="843C0C"/>
                </a:solidFill>
                <a:latin typeface="Alexandria SemiBold" pitchFamily="2" charset="-78"/>
                <a:cs typeface="Alexandria SemiBold" pitchFamily="2" charset="-78"/>
              </a:rPr>
              <a:t>"بريد الأهرام" </a:t>
            </a:r>
            <a:r>
              <a:rPr lang="ar-SA" b="1" dirty="0">
                <a:latin typeface="Alexandria SemiBold" pitchFamily="2" charset="-78"/>
                <a:cs typeface="Alexandria SemiBold" pitchFamily="2" charset="-78"/>
              </a:rPr>
              <a:t>، وخصصت فريق محترف للتعامل مع رسائل القراء وإدارتها.   </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1711377" y="1100166"/>
            <a:ext cx="4969641"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نماذج لصحف إلكترونية تنشر رسائل القراء</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3328988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0374" y="1677236"/>
            <a:ext cx="9988682" cy="4615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smtClean="0"/>
              <a:t>جموعة تت</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32427" y="747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07602" y="84347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56647" y="10543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150374" y="1714702"/>
            <a:ext cx="9863321" cy="876522"/>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smtClean="0">
                <a:solidFill>
                  <a:schemeClr val="accent1"/>
                </a:solidFill>
                <a:latin typeface="Alexandria SemiBold" pitchFamily="2" charset="-78"/>
                <a:cs typeface="Alexandria SemiBold" pitchFamily="2" charset="-78"/>
              </a:rPr>
              <a:t>موقع صحيفة الوطن السعودية</a:t>
            </a:r>
            <a:r>
              <a:rPr lang="ar-SA" b="1" dirty="0" smtClean="0">
                <a:solidFill>
                  <a:srgbClr val="C00000"/>
                </a:solidFill>
                <a:latin typeface="Alexandria SemiBold" pitchFamily="2" charset="-78"/>
                <a:cs typeface="Alexandria SemiBold" pitchFamily="2" charset="-78"/>
              </a:rPr>
              <a:t>: </a:t>
            </a:r>
            <a:r>
              <a:rPr lang="ar-SA" b="1" dirty="0">
                <a:latin typeface="Alexandria SemiBold" pitchFamily="2" charset="-78"/>
                <a:cs typeface="Alexandria SemiBold" pitchFamily="2" charset="-78"/>
              </a:rPr>
              <a:t>ي</a:t>
            </a:r>
            <a:r>
              <a:rPr lang="ar-SA" b="1" dirty="0" smtClean="0">
                <a:latin typeface="Alexandria SemiBold" pitchFamily="2" charset="-78"/>
                <a:cs typeface="Alexandria SemiBold" pitchFamily="2" charset="-78"/>
              </a:rPr>
              <a:t>تلقي </a:t>
            </a:r>
            <a:r>
              <a:rPr lang="ar-SA" b="1" dirty="0">
                <a:latin typeface="Alexandria SemiBold" pitchFamily="2" charset="-78"/>
                <a:cs typeface="Alexandria SemiBold" pitchFamily="2" charset="-78"/>
              </a:rPr>
              <a:t>رسائل القراء ومناقشتها ونشرها في صفحة </a:t>
            </a:r>
            <a:r>
              <a:rPr lang="ar-SA" b="1" dirty="0" smtClean="0">
                <a:latin typeface="Alexandria SemiBold" pitchFamily="2" charset="-78"/>
                <a:cs typeface="Alexandria SemiBold" pitchFamily="2" charset="-78"/>
              </a:rPr>
              <a:t>          </a:t>
            </a:r>
            <a:r>
              <a:rPr lang="ar-SA" b="1" dirty="0" smtClean="0">
                <a:solidFill>
                  <a:srgbClr val="843C0C"/>
                </a:solidFill>
                <a:latin typeface="Alexandria SemiBold" pitchFamily="2" charset="-78"/>
                <a:cs typeface="Alexandria SemiBold" pitchFamily="2" charset="-78"/>
              </a:rPr>
              <a:t>"رسائل إلى المحرر " . </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1711377" y="1100166"/>
            <a:ext cx="4969641"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نماذج لصحف إلكترونية تنشر رسائل القراء</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604" r="65040"/>
          <a:stretch/>
        </p:blipFill>
        <p:spPr>
          <a:xfrm>
            <a:off x="1711378" y="2748125"/>
            <a:ext cx="4136474" cy="3455298"/>
          </a:xfrm>
          <a:prstGeom prst="rect">
            <a:avLst/>
          </a:prstGeom>
          <a:ln>
            <a:solidFill>
              <a:schemeClr val="bg1">
                <a:lumMod val="50000"/>
              </a:schemeClr>
            </a:solidFill>
          </a:ln>
        </p:spPr>
      </p:pic>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69073" b="4086"/>
          <a:stretch/>
        </p:blipFill>
        <p:spPr>
          <a:xfrm>
            <a:off x="6144715" y="2655991"/>
            <a:ext cx="4125558" cy="3454876"/>
          </a:xfrm>
          <a:prstGeom prst="rect">
            <a:avLst/>
          </a:prstGeom>
          <a:ln>
            <a:solidFill>
              <a:schemeClr val="bg1">
                <a:lumMod val="50000"/>
              </a:schemeClr>
            </a:solidFill>
          </a:ln>
        </p:spPr>
      </p:pic>
    </p:spTree>
    <p:extLst>
      <p:ext uri="{BB962C8B-B14F-4D97-AF65-F5344CB8AC3E}">
        <p14:creationId xmlns:p14="http://schemas.microsoft.com/office/powerpoint/2010/main" val="2022866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41280" y="1799302"/>
            <a:ext cx="3480988" cy="43080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580292" y="1892418"/>
            <a:ext cx="10105028" cy="4369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523736" y="10924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736995" y="13453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02698" y="1160640"/>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795680" y="2406841"/>
            <a:ext cx="9777045" cy="3831818"/>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تعريف </a:t>
            </a:r>
            <a:r>
              <a:rPr lang="ar-SA" dirty="0">
                <a:solidFill>
                  <a:srgbClr val="C00000"/>
                </a:solidFill>
                <a:latin typeface="Alexandria SemiBold" pitchFamily="2" charset="-78"/>
                <a:cs typeface="Alexandria SemiBold" pitchFamily="2" charset="-78"/>
              </a:rPr>
              <a:t>المدونات </a:t>
            </a:r>
            <a:r>
              <a:rPr lang="en-US" dirty="0" smtClean="0">
                <a:solidFill>
                  <a:srgbClr val="C00000"/>
                </a:solidFill>
                <a:latin typeface="Alexandria SemiBold" pitchFamily="2" charset="-78"/>
                <a:cs typeface="Alexandria SemiBold" pitchFamily="2" charset="-78"/>
              </a:rPr>
              <a:t>Blogs</a:t>
            </a:r>
            <a:r>
              <a:rPr lang="ar-SA" dirty="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هي </a:t>
            </a:r>
            <a:r>
              <a:rPr lang="ar-SA" dirty="0">
                <a:latin typeface="Alexandria SemiBold" pitchFamily="2" charset="-78"/>
                <a:cs typeface="Alexandria SemiBold" pitchFamily="2" charset="-78"/>
              </a:rPr>
              <a:t>مواقع إلكترونية يقوم المواطنون بإنشائها وتحديثها بشكل </a:t>
            </a:r>
            <a:r>
              <a:rPr lang="ar-SA" dirty="0" smtClean="0">
                <a:latin typeface="Alexandria SemiBold" pitchFamily="2" charset="-78"/>
                <a:cs typeface="Alexandria SemiBold" pitchFamily="2" charset="-78"/>
              </a:rPr>
              <a:t>منتظم ، وتتضمن </a:t>
            </a:r>
            <a:r>
              <a:rPr lang="ar-SA" dirty="0">
                <a:latin typeface="Alexandria SemiBold" pitchFamily="2" charset="-78"/>
                <a:cs typeface="Alexandria SemiBold" pitchFamily="2" charset="-78"/>
              </a:rPr>
              <a:t>مجموعة من المقالات والمنشورات التي يكتبها المدون حول موضوعات </a:t>
            </a:r>
            <a:r>
              <a:rPr lang="ar-SA" dirty="0" smtClean="0">
                <a:latin typeface="Alexandria SemiBold" pitchFamily="2" charset="-78"/>
                <a:cs typeface="Alexandria SemiBold" pitchFamily="2" charset="-78"/>
              </a:rPr>
              <a:t>مختلفة </a:t>
            </a:r>
            <a:r>
              <a:rPr lang="ar-SA" dirty="0" smtClean="0">
                <a:latin typeface="Alexandria SemiBold" pitchFamily="2" charset="-78"/>
                <a:cs typeface="Alexandria SemiBold" pitchFamily="2" charset="-78"/>
              </a:rPr>
              <a:t>. ويطلق </a:t>
            </a:r>
            <a:r>
              <a:rPr lang="ar-SA" dirty="0" smtClean="0">
                <a:latin typeface="Alexandria SemiBold" pitchFamily="2" charset="-78"/>
                <a:cs typeface="Alexandria SemiBold" pitchFamily="2" charset="-78"/>
              </a:rPr>
              <a:t>على هذه المقالات بالتدوينة الطويلة </a:t>
            </a:r>
            <a:r>
              <a:rPr lang="en-US" dirty="0" smtClean="0">
                <a:latin typeface="Alexandria SemiBold" pitchFamily="2" charset="-78"/>
                <a:cs typeface="Alexandria SemiBold" pitchFamily="2" charset="-78"/>
              </a:rPr>
              <a:t>Blog Post</a:t>
            </a:r>
            <a:r>
              <a:rPr lang="ar-SA" dirty="0" smtClean="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ويتسم مقال المدونات أو التدوينة الطويلة </a:t>
            </a:r>
            <a:r>
              <a:rPr lang="ar-SA" dirty="0" smtClean="0">
                <a:latin typeface="Alexandria SemiBold" pitchFamily="2" charset="-78"/>
                <a:cs typeface="Alexandria SemiBold" pitchFamily="2" charset="-78"/>
              </a:rPr>
              <a:t>بأنه مقال يأخذ سمات المقال الصحفي إلا أنه يتسم بأنه يركز على معايير </a:t>
            </a:r>
            <a:r>
              <a:rPr lang="en-US" dirty="0" smtClean="0">
                <a:latin typeface="Alexandria SemiBold" pitchFamily="2" charset="-78"/>
                <a:cs typeface="Alexandria SemiBold" pitchFamily="2" charset="-78"/>
              </a:rPr>
              <a:t>SEO</a:t>
            </a:r>
            <a:r>
              <a:rPr lang="ar-SA" dirty="0" smtClean="0">
                <a:latin typeface="Alexandria SemiBold" pitchFamily="2" charset="-78"/>
                <a:cs typeface="Alexandria SemiBold" pitchFamily="2" charset="-78"/>
              </a:rPr>
              <a:t> ، ويتسم بالطول حيث يتكون من 800 إلى </a:t>
            </a:r>
            <a:r>
              <a:rPr lang="ar-SA" dirty="0" smtClean="0">
                <a:latin typeface="Alexandria SemiBold" pitchFamily="2" charset="-78"/>
                <a:cs typeface="Alexandria SemiBold" pitchFamily="2" charset="-78"/>
              </a:rPr>
              <a:t>1500 كلمة</a:t>
            </a:r>
            <a:r>
              <a:rPr lang="ar-SA" dirty="0" smtClean="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dirty="0" smtClean="0">
                <a:solidFill>
                  <a:srgbClr val="C00000"/>
                </a:solidFill>
                <a:latin typeface="Alexandria SemiBold" pitchFamily="2" charset="-78"/>
                <a:cs typeface="Alexandria SemiBold" pitchFamily="2" charset="-78"/>
              </a:rPr>
              <a:t>أهمية </a:t>
            </a:r>
            <a:r>
              <a:rPr lang="ar-SA" dirty="0">
                <a:solidFill>
                  <a:srgbClr val="C00000"/>
                </a:solidFill>
                <a:latin typeface="Alexandria SemiBold" pitchFamily="2" charset="-78"/>
                <a:cs typeface="Alexandria SemiBold" pitchFamily="2" charset="-78"/>
              </a:rPr>
              <a:t>المدونات في صحافة المواطن:  </a:t>
            </a:r>
          </a:p>
          <a:p>
            <a:pPr marL="574675" indent="-176213" algn="r" rtl="1">
              <a:lnSpc>
                <a:spcPct val="150000"/>
              </a:lnSpc>
              <a:buFont typeface="Alexandria SemiBold" pitchFamily="2" charset="-78"/>
              <a:buChar char="‐"/>
            </a:pPr>
            <a:r>
              <a:rPr lang="ar-SA" dirty="0">
                <a:latin typeface="Alexandria SemiBold" pitchFamily="2" charset="-78"/>
                <a:cs typeface="Alexandria SemiBold" pitchFamily="2" charset="-78"/>
              </a:rPr>
              <a:t>توفير منصة للمواطنين لنشر أفكارهم وآرائهم تجاه القضايا المختلفة.  </a:t>
            </a:r>
          </a:p>
          <a:p>
            <a:pPr marL="574675" indent="-176213" algn="r" rtl="1">
              <a:lnSpc>
                <a:spcPct val="150000"/>
              </a:lnSpc>
              <a:buFont typeface="Alexandria SemiBold" pitchFamily="2" charset="-78"/>
              <a:buChar char="‐"/>
            </a:pPr>
            <a:r>
              <a:rPr lang="ar-SA" dirty="0">
                <a:latin typeface="Alexandria SemiBold" pitchFamily="2" charset="-78"/>
                <a:cs typeface="Alexandria SemiBold" pitchFamily="2" charset="-78"/>
              </a:rPr>
              <a:t>التفاعل والمشاركة مع القراء حول القضايا المختلفة.   </a:t>
            </a:r>
          </a:p>
          <a:p>
            <a:pPr marL="574675" indent="-176213" algn="r" rtl="1">
              <a:lnSpc>
                <a:spcPct val="150000"/>
              </a:lnSpc>
              <a:buFont typeface="Alexandria SemiBold" pitchFamily="2" charset="-78"/>
              <a:buChar char="‐"/>
            </a:pPr>
            <a:r>
              <a:rPr lang="ar-SA" dirty="0">
                <a:latin typeface="Alexandria SemiBold" pitchFamily="2" charset="-78"/>
                <a:cs typeface="Alexandria SemiBold" pitchFamily="2" charset="-78"/>
              </a:rPr>
              <a:t>التأثير على الرأي العام وصانع القرار</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4441580" y="1910233"/>
            <a:ext cx="5906176" cy="553998"/>
          </a:xfrm>
          <a:prstGeom prst="rect">
            <a:avLst/>
          </a:prstGeom>
          <a:solidFill>
            <a:schemeClr val="accent2">
              <a:lumMod val="20000"/>
              <a:lumOff val="80000"/>
            </a:schemeClr>
          </a:solidFill>
          <a:ln w="38100">
            <a:solidFill>
              <a:schemeClr val="bg1"/>
            </a:solidFill>
          </a:ln>
          <a:effectLst>
            <a:reflection stA="45000" endPos="0" dir="5400000" sy="-100000" algn="bl" rotWithShape="0"/>
          </a:effectLst>
        </p:spPr>
        <p:txBody>
          <a:bodyPr wrap="square" rtlCol="0">
            <a:spAutoFit/>
          </a:bodyPr>
          <a:lstStyle/>
          <a:p>
            <a:pPr algn="ctr" rtl="1">
              <a:lnSpc>
                <a:spcPct val="150000"/>
              </a:lnSpc>
            </a:pPr>
            <a:r>
              <a:rPr lang="ar-SA" sz="2000" b="1" dirty="0" smtClean="0">
                <a:solidFill>
                  <a:schemeClr val="accent1"/>
                </a:solidFill>
                <a:latin typeface="Alexandria ExtraBold" pitchFamily="2" charset="-78"/>
                <a:cs typeface="Alexandria ExtraBold" pitchFamily="2" charset="-78"/>
              </a:rPr>
              <a:t>كتابة محتوى المدونات  </a:t>
            </a:r>
            <a:r>
              <a:rPr lang="en-US" sz="2000" b="1" dirty="0" smtClean="0">
                <a:solidFill>
                  <a:schemeClr val="accent1"/>
                </a:solidFill>
                <a:latin typeface="Alexandria ExtraBold" pitchFamily="2" charset="-78"/>
                <a:cs typeface="Alexandria ExtraBold" pitchFamily="2" charset="-78"/>
              </a:rPr>
              <a:t>Write to Blogposts </a:t>
            </a:r>
            <a:endParaRPr lang="en-US" sz="2000" b="1" dirty="0">
              <a:solidFill>
                <a:schemeClr val="accent1"/>
              </a:solidFill>
              <a:latin typeface="Alexandria ExtraBold" pitchFamily="2" charset="-78"/>
              <a:cs typeface="Alexandria Extra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816863" y="1384587"/>
            <a:ext cx="298606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محتوى المدونات  </a:t>
            </a:r>
            <a:endParaRPr lang="en-US" sz="2800" b="1" dirty="0">
              <a:solidFill>
                <a:srgbClr val="C00000"/>
              </a:solidFill>
              <a:latin typeface="Alexandria ExtraBold" pitchFamily="2" charset="-78"/>
              <a:cs typeface="Alexandria ExtraBold" pitchFamily="2" charset="-78"/>
            </a:endParaRPr>
          </a:p>
        </p:txBody>
      </p:sp>
      <p:pic>
        <p:nvPicPr>
          <p:cNvPr id="1026" name="Picture 2" descr="https://tse1.mm.bing.net/th?id=OIP.hx5kKYwjxlUkkhSPsNdBCQHaHW&amp;pid=Api&amp;P=0&amp;h=220"/>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 y="4605573"/>
            <a:ext cx="2444263" cy="2252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855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3394" y="1675468"/>
            <a:ext cx="9969909" cy="4504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1523736" y="9744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736995" y="125681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02698" y="1072152"/>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973394" y="1803861"/>
            <a:ext cx="9837174" cy="4293483"/>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sz="2000" dirty="0" smtClean="0">
                <a:solidFill>
                  <a:srgbClr val="C00000"/>
                </a:solidFill>
                <a:latin typeface="Alexandria SemiBold" pitchFamily="2" charset="-78"/>
                <a:cs typeface="Alexandria SemiBold" pitchFamily="2" charset="-78"/>
              </a:rPr>
              <a:t>خصائص </a:t>
            </a:r>
            <a:r>
              <a:rPr lang="ar-SA" sz="2000" dirty="0">
                <a:solidFill>
                  <a:srgbClr val="C00000"/>
                </a:solidFill>
                <a:latin typeface="Alexandria SemiBold" pitchFamily="2" charset="-78"/>
                <a:cs typeface="Alexandria SemiBold" pitchFamily="2" charset="-78"/>
              </a:rPr>
              <a:t>المدونات:   </a:t>
            </a:r>
          </a:p>
          <a:p>
            <a:pPr marL="285750" indent="-285750" algn="r" rtl="1">
              <a:lnSpc>
                <a:spcPct val="150000"/>
              </a:lnSpc>
              <a:buFontTx/>
              <a:buChar char="-"/>
            </a:pPr>
            <a:r>
              <a:rPr lang="ar-SA" dirty="0">
                <a:solidFill>
                  <a:schemeClr val="accent5"/>
                </a:solidFill>
                <a:latin typeface="Alexandria SemiBold" pitchFamily="2" charset="-78"/>
                <a:cs typeface="Alexandria SemiBold" pitchFamily="2" charset="-78"/>
              </a:rPr>
              <a:t>التفاعلية والمشاركة: </a:t>
            </a:r>
            <a:r>
              <a:rPr lang="ar-SA" dirty="0">
                <a:latin typeface="Alexandria SemiBold" pitchFamily="2" charset="-78"/>
                <a:cs typeface="Alexandria SemiBold" pitchFamily="2" charset="-78"/>
              </a:rPr>
              <a:t>يمكن للقراء التعليق والتفاعل مع المحتوى المنشور، ومشاركتة المحتوى عبر منصات التواصل الاجتماعي؛ مما يًعزز من التواصل بين المدونين والجمهور.  </a:t>
            </a:r>
          </a:p>
          <a:p>
            <a:pPr marL="285750" indent="-285750" algn="r" rtl="1">
              <a:lnSpc>
                <a:spcPct val="150000"/>
              </a:lnSpc>
              <a:buFontTx/>
              <a:buChar char="-"/>
            </a:pPr>
            <a:r>
              <a:rPr lang="ar-SA" dirty="0">
                <a:solidFill>
                  <a:schemeClr val="accent5"/>
                </a:solidFill>
                <a:latin typeface="Alexandria SemiBold" pitchFamily="2" charset="-78"/>
                <a:cs typeface="Alexandria SemiBold" pitchFamily="2" charset="-78"/>
              </a:rPr>
              <a:t>الذاتية </a:t>
            </a:r>
            <a:r>
              <a:rPr lang="ar-SA" dirty="0">
                <a:latin typeface="Alexandria SemiBold" pitchFamily="2" charset="-78"/>
                <a:cs typeface="Alexandria SemiBold" pitchFamily="2" charset="-78"/>
              </a:rPr>
              <a:t>( الطابع الشخصي): تعكس المدونات آراء وتجارب المدون الشخصية.   </a:t>
            </a:r>
          </a:p>
          <a:p>
            <a:pPr marL="285750" indent="-285750" algn="r" rtl="1">
              <a:lnSpc>
                <a:spcPct val="150000"/>
              </a:lnSpc>
              <a:buFontTx/>
              <a:buChar char="-"/>
            </a:pPr>
            <a:r>
              <a:rPr lang="ar-SA" dirty="0">
                <a:solidFill>
                  <a:schemeClr val="accent5"/>
                </a:solidFill>
                <a:latin typeface="Alexandria SemiBold" pitchFamily="2" charset="-78"/>
                <a:cs typeface="Alexandria SemiBold" pitchFamily="2" charset="-78"/>
              </a:rPr>
              <a:t>التحديث المستمر</a:t>
            </a:r>
            <a:r>
              <a:rPr lang="ar-SA" dirty="0">
                <a:latin typeface="Alexandria SemiBold" pitchFamily="2" charset="-78"/>
                <a:cs typeface="Alexandria SemiBold" pitchFamily="2" charset="-78"/>
              </a:rPr>
              <a:t>: يتم تحديث المحتوى بشكل دوري.   </a:t>
            </a:r>
          </a:p>
          <a:p>
            <a:pPr marL="285750" indent="-285750" algn="r" rtl="1">
              <a:lnSpc>
                <a:spcPct val="150000"/>
              </a:lnSpc>
              <a:buFontTx/>
              <a:buChar char="-"/>
            </a:pPr>
            <a:r>
              <a:rPr lang="ar-SA" dirty="0">
                <a:solidFill>
                  <a:schemeClr val="accent5"/>
                </a:solidFill>
                <a:latin typeface="Alexandria SemiBold" pitchFamily="2" charset="-78"/>
                <a:cs typeface="Alexandria SemiBold" pitchFamily="2" charset="-78"/>
              </a:rPr>
              <a:t>الإمكانيات الفنية</a:t>
            </a:r>
            <a:r>
              <a:rPr lang="ar-SA" dirty="0">
                <a:latin typeface="Alexandria SemiBold" pitchFamily="2" charset="-78"/>
                <a:cs typeface="Alexandria SemiBold" pitchFamily="2" charset="-78"/>
              </a:rPr>
              <a:t>: تتضمن </a:t>
            </a:r>
            <a:r>
              <a:rPr lang="ar-SA" dirty="0" smtClean="0">
                <a:latin typeface="Alexandria SemiBold" pitchFamily="2" charset="-78"/>
                <a:cs typeface="Alexandria SemiBold" pitchFamily="2" charset="-78"/>
              </a:rPr>
              <a:t>استخدام إمكانيات </a:t>
            </a:r>
            <a:r>
              <a:rPr lang="ar-SA" dirty="0">
                <a:latin typeface="Alexandria SemiBold" pitchFamily="2" charset="-78"/>
                <a:cs typeface="Alexandria SemiBold" pitchFamily="2" charset="-78"/>
              </a:rPr>
              <a:t>فنية مثل إضافة الصور والفيديوهات.</a:t>
            </a:r>
          </a:p>
          <a:p>
            <a:pPr marL="285750" indent="-285750" algn="r" rtl="1">
              <a:lnSpc>
                <a:spcPct val="150000"/>
              </a:lnSpc>
              <a:buFontTx/>
              <a:buChar char="-"/>
            </a:pPr>
            <a:r>
              <a:rPr lang="ar-SA" dirty="0">
                <a:solidFill>
                  <a:schemeClr val="accent5"/>
                </a:solidFill>
                <a:latin typeface="Alexandria SemiBold" pitchFamily="2" charset="-78"/>
                <a:cs typeface="Alexandria SemiBold" pitchFamily="2" charset="-78"/>
              </a:rPr>
              <a:t>التنوع</a:t>
            </a:r>
            <a:r>
              <a:rPr lang="ar-SA" dirty="0">
                <a:solidFill>
                  <a:schemeClr val="accent1"/>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تتسم المدونات بالتنوع في </a:t>
            </a:r>
            <a:r>
              <a:rPr lang="ar-SA" dirty="0" smtClean="0">
                <a:latin typeface="Alexandria SemiBold" pitchFamily="2" charset="-78"/>
                <a:cs typeface="Alexandria SemiBold" pitchFamily="2" charset="-78"/>
              </a:rPr>
              <a:t>الآراء والموضوعات والأفكار .</a:t>
            </a:r>
          </a:p>
          <a:p>
            <a:pPr marL="285750" indent="-285750" algn="r" rtl="1">
              <a:lnSpc>
                <a:spcPct val="150000"/>
              </a:lnSpc>
              <a:buFontTx/>
              <a:buChar char="-"/>
            </a:pPr>
            <a:r>
              <a:rPr lang="ar-SA" dirty="0" smtClean="0">
                <a:solidFill>
                  <a:schemeClr val="accent5"/>
                </a:solidFill>
                <a:latin typeface="Alexandria SemiBold" pitchFamily="2" charset="-78"/>
                <a:cs typeface="Alexandria SemiBold" pitchFamily="2" charset="-78"/>
              </a:rPr>
              <a:t>الوصول </a:t>
            </a:r>
            <a:r>
              <a:rPr lang="ar-SA" dirty="0">
                <a:solidFill>
                  <a:schemeClr val="accent5"/>
                </a:solidFill>
                <a:latin typeface="Alexandria SemiBold" pitchFamily="2" charset="-78"/>
                <a:cs typeface="Alexandria SemiBold" pitchFamily="2" charset="-78"/>
              </a:rPr>
              <a:t>إلى جمهور واسع: </a:t>
            </a:r>
            <a:r>
              <a:rPr lang="ar-SA" dirty="0">
                <a:latin typeface="Alexandria SemiBold" pitchFamily="2" charset="-78"/>
                <a:cs typeface="Alexandria SemiBold" pitchFamily="2" charset="-78"/>
              </a:rPr>
              <a:t>تتيح للمدونين إمكانية الوصول إلى جمهور أكبر على </a:t>
            </a:r>
            <a:r>
              <a:rPr lang="ar-SA" dirty="0" smtClean="0">
                <a:latin typeface="Alexandria SemiBold" pitchFamily="2" charset="-78"/>
                <a:cs typeface="Alexandria SemiBold" pitchFamily="2" charset="-78"/>
              </a:rPr>
              <a:t>الإنترنت. </a:t>
            </a:r>
          </a:p>
          <a:p>
            <a:pPr marL="285750" indent="-285750" algn="r" rtl="1">
              <a:lnSpc>
                <a:spcPct val="150000"/>
              </a:lnSpc>
              <a:buFontTx/>
              <a:buChar char="-"/>
            </a:pPr>
            <a:r>
              <a:rPr lang="ar-SA" dirty="0" smtClean="0">
                <a:solidFill>
                  <a:schemeClr val="accent5"/>
                </a:solidFill>
                <a:latin typeface="Alexandria SemiBold" pitchFamily="2" charset="-78"/>
                <a:cs typeface="Alexandria SemiBold" pitchFamily="2" charset="-78"/>
              </a:rPr>
              <a:t>البناء </a:t>
            </a:r>
            <a:r>
              <a:rPr lang="ar-SA" dirty="0">
                <a:solidFill>
                  <a:schemeClr val="accent5"/>
                </a:solidFill>
                <a:latin typeface="Alexandria SemiBold" pitchFamily="2" charset="-78"/>
                <a:cs typeface="Alexandria SemiBold" pitchFamily="2" charset="-78"/>
              </a:rPr>
              <a:t>الشخصي والمهني</a:t>
            </a:r>
            <a:r>
              <a:rPr lang="ar-SA" dirty="0"/>
              <a:t>: </a:t>
            </a:r>
            <a:r>
              <a:rPr lang="ar-SA" dirty="0">
                <a:latin typeface="Alexandria SemiBold" pitchFamily="2" charset="-78"/>
                <a:cs typeface="Alexandria SemiBold" pitchFamily="2" charset="-78"/>
              </a:rPr>
              <a:t>تساعد المدونين على تطوير مهاراتهم الكتابية والتحليلية، علاوة على أنها  تُسهم في بناء </a:t>
            </a:r>
            <a:r>
              <a:rPr lang="ar-SA" dirty="0" smtClean="0">
                <a:latin typeface="Alexandria SemiBold" pitchFamily="2" charset="-78"/>
                <a:cs typeface="Alexandria SemiBold" pitchFamily="2" charset="-78"/>
              </a:rPr>
              <a:t>سمعتهم </a:t>
            </a:r>
            <a:r>
              <a:rPr lang="ar-SA" dirty="0">
                <a:latin typeface="Alexandria SemiBold" pitchFamily="2" charset="-78"/>
                <a:cs typeface="Alexandria SemiBold" pitchFamily="2" charset="-78"/>
              </a:rPr>
              <a:t>الشخصية أو المهنية </a:t>
            </a:r>
            <a:r>
              <a:rPr lang="ar-SA"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816863" y="1157132"/>
            <a:ext cx="344326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خصائص المدونات  </a:t>
            </a:r>
            <a:endParaRPr lang="en-US" sz="2800" b="1" dirty="0">
              <a:solidFill>
                <a:srgbClr val="C00000"/>
              </a:solidFill>
              <a:latin typeface="Alexandria ExtraBold" pitchFamily="2" charset="-78"/>
              <a:cs typeface="Alexandria ExtraBold" pitchFamily="2" charset="-78"/>
            </a:endParaRPr>
          </a:p>
        </p:txBody>
      </p:sp>
      <p:pic>
        <p:nvPicPr>
          <p:cNvPr id="16" name="Picture 2" descr="https://tse1.mm.bing.net/th?id=OIP.hx5kKYwjxlUkkhSPsNdBCQHaHW&amp;pid=Api&amp;P=0&amp;h=220"/>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0830572" y="1803861"/>
            <a:ext cx="1326146" cy="1320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896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57399" y="1843547"/>
            <a:ext cx="9182099" cy="4334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73009" y="10472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92124" y="106184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92124" y="1287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057400" y="1821056"/>
            <a:ext cx="9328482" cy="4293483"/>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sz="2000" b="1" dirty="0" smtClean="0">
                <a:solidFill>
                  <a:srgbClr val="C00000"/>
                </a:solidFill>
                <a:latin typeface="Alexandria SemiBold" pitchFamily="2" charset="-78"/>
                <a:cs typeface="Alexandria SemiBold" pitchFamily="2" charset="-78"/>
              </a:rPr>
              <a:t>أنواع </a:t>
            </a:r>
            <a:r>
              <a:rPr lang="ar-SA" sz="2000" b="1" dirty="0">
                <a:solidFill>
                  <a:srgbClr val="C00000"/>
                </a:solidFill>
                <a:latin typeface="Alexandria SemiBold" pitchFamily="2" charset="-78"/>
                <a:cs typeface="Alexandria SemiBold" pitchFamily="2" charset="-78"/>
              </a:rPr>
              <a:t>المدونات:  </a:t>
            </a:r>
            <a:endParaRPr lang="ar-SA" sz="2000" b="1" dirty="0" smtClean="0">
              <a:solidFill>
                <a:srgbClr val="C00000"/>
              </a:solidFill>
              <a:latin typeface="Alexandria SemiBold" pitchFamily="2" charset="-78"/>
              <a:cs typeface="Alexandria SemiBold" pitchFamily="2" charset="-78"/>
            </a:endParaRPr>
          </a:p>
          <a:p>
            <a:pPr marL="693738" indent="-342900" algn="r" rtl="1">
              <a:lnSpc>
                <a:spcPct val="150000"/>
              </a:lnSpc>
              <a:buFont typeface="+mj-lt"/>
              <a:buAutoNum type="arabicPeriod"/>
            </a:pPr>
            <a:r>
              <a:rPr lang="ar-SA" b="1" dirty="0" smtClean="0">
                <a:solidFill>
                  <a:schemeClr val="accent5"/>
                </a:solidFill>
                <a:latin typeface="Alexandria SemiBold" pitchFamily="2" charset="-78"/>
                <a:cs typeface="Alexandria SemiBold" pitchFamily="2" charset="-78"/>
              </a:rPr>
              <a:t>المدونات </a:t>
            </a:r>
            <a:r>
              <a:rPr lang="ar-SA" b="1" dirty="0">
                <a:solidFill>
                  <a:schemeClr val="accent5"/>
                </a:solidFill>
                <a:latin typeface="Alexandria SemiBold" pitchFamily="2" charset="-78"/>
                <a:cs typeface="Alexandria SemiBold" pitchFamily="2" charset="-78"/>
              </a:rPr>
              <a:t>الشخصية: </a:t>
            </a:r>
            <a:r>
              <a:rPr lang="ar-SA" b="1" dirty="0">
                <a:latin typeface="Alexandria SemiBold" pitchFamily="2" charset="-78"/>
                <a:cs typeface="Alexandria SemiBold" pitchFamily="2" charset="-78"/>
              </a:rPr>
              <a:t>وهي مدونات تركز على تجارب وآراء المدون الشخصية.   </a:t>
            </a:r>
          </a:p>
          <a:p>
            <a:pPr marL="693738" indent="-342900" algn="r" rtl="1">
              <a:lnSpc>
                <a:spcPct val="150000"/>
              </a:lnSpc>
              <a:buFont typeface="+mj-lt"/>
              <a:buAutoNum type="arabicPeriod"/>
            </a:pPr>
            <a:r>
              <a:rPr lang="ar-SA" b="1" dirty="0">
                <a:solidFill>
                  <a:schemeClr val="accent5"/>
                </a:solidFill>
                <a:latin typeface="Alexandria SemiBold" pitchFamily="2" charset="-78"/>
                <a:cs typeface="Alexandria SemiBold" pitchFamily="2" charset="-78"/>
              </a:rPr>
              <a:t>المدونات المتخصصة</a:t>
            </a:r>
            <a:r>
              <a:rPr lang="ar-SA" b="1" dirty="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هي مدونات متخصصة في موضوعها حيث تتناول </a:t>
            </a:r>
            <a:r>
              <a:rPr lang="ar-SA" b="1" dirty="0">
                <a:latin typeface="Alexandria SemiBold" pitchFamily="2" charset="-78"/>
                <a:cs typeface="Alexandria SemiBold" pitchFamily="2" charset="-78"/>
              </a:rPr>
              <a:t>موضوعات محددة مثل التكنولوجيا أو </a:t>
            </a:r>
            <a:r>
              <a:rPr lang="ar-SA" b="1" dirty="0" smtClean="0">
                <a:latin typeface="Alexandria SemiBold" pitchFamily="2" charset="-78"/>
                <a:cs typeface="Alexandria SemiBold" pitchFamily="2" charset="-78"/>
              </a:rPr>
              <a:t>السياسة أو الاقتصادية. مثل مدونة </a:t>
            </a:r>
            <a:r>
              <a:rPr lang="ar-SA" b="1" dirty="0" smtClean="0">
                <a:solidFill>
                  <a:srgbClr val="843C0C"/>
                </a:solidFill>
                <a:latin typeface="Alexandria SemiBold" pitchFamily="2" charset="-78"/>
                <a:cs typeface="Alexandria SemiBold" pitchFamily="2" charset="-78"/>
              </a:rPr>
              <a:t>"وين" </a:t>
            </a:r>
            <a:r>
              <a:rPr lang="ar-SA" b="1" dirty="0" smtClean="0">
                <a:latin typeface="Alexandria SemiBold" pitchFamily="2" charset="-78"/>
                <a:cs typeface="Alexandria SemiBold" pitchFamily="2" charset="-78"/>
              </a:rPr>
              <a:t>وهي مدونة نسائية متخصصة في شئون المرأة، ومدونة </a:t>
            </a:r>
            <a:r>
              <a:rPr lang="ar-SA" b="1" dirty="0" smtClean="0">
                <a:solidFill>
                  <a:srgbClr val="843C0C"/>
                </a:solidFill>
                <a:latin typeface="Alexandria SemiBold" pitchFamily="2" charset="-78"/>
                <a:cs typeface="Alexandria SemiBold" pitchFamily="2" charset="-78"/>
              </a:rPr>
              <a:t>شبابيك</a:t>
            </a:r>
            <a:r>
              <a:rPr lang="ar-SA" b="1" dirty="0" smtClean="0">
                <a:latin typeface="Alexandria SemiBold" pitchFamily="2" charset="-78"/>
                <a:cs typeface="Alexandria SemiBold" pitchFamily="2" charset="-78"/>
              </a:rPr>
              <a:t> متخصصة بنشر مقالات عن التنمية البشرية، مدونة "</a:t>
            </a:r>
            <a:r>
              <a:rPr lang="ar-SA" b="1" dirty="0" smtClean="0">
                <a:solidFill>
                  <a:srgbClr val="843C0C"/>
                </a:solidFill>
                <a:latin typeface="Alexandria SemiBold" pitchFamily="2" charset="-78"/>
                <a:cs typeface="Alexandria SemiBold" pitchFamily="2" charset="-78"/>
              </a:rPr>
              <a:t>أكاديمية حسوب </a:t>
            </a:r>
            <a:r>
              <a:rPr lang="ar-SA" b="1" dirty="0" smtClean="0">
                <a:latin typeface="Alexandria SemiBold" pitchFamily="2" charset="-78"/>
                <a:cs typeface="Alexandria SemiBold" pitchFamily="2" charset="-78"/>
              </a:rPr>
              <a:t>" متخصصة في البرمجة.</a:t>
            </a:r>
          </a:p>
          <a:p>
            <a:pPr marL="693738" indent="-342900" algn="r" rtl="1">
              <a:lnSpc>
                <a:spcPct val="150000"/>
              </a:lnSpc>
              <a:buFont typeface="+mj-lt"/>
              <a:buAutoNum type="arabicPeriod"/>
            </a:pPr>
            <a:r>
              <a:rPr lang="ar-SA" b="1" dirty="0">
                <a:solidFill>
                  <a:schemeClr val="accent5"/>
                </a:solidFill>
                <a:latin typeface="Alexandria SemiBold" pitchFamily="2" charset="-78"/>
                <a:cs typeface="Alexandria SemiBold" pitchFamily="2" charset="-78"/>
              </a:rPr>
              <a:t>المدونات المؤسسية</a:t>
            </a:r>
            <a:r>
              <a:rPr lang="ar-SA" b="1" dirty="0" smtClean="0">
                <a:latin typeface="Alexandria SemiBold" pitchFamily="2" charset="-78"/>
                <a:cs typeface="Alexandria SemiBold" pitchFamily="2" charset="-78"/>
              </a:rPr>
              <a:t>: وهي المدونات التي </a:t>
            </a:r>
            <a:r>
              <a:rPr lang="ar-SA" b="1" dirty="0">
                <a:latin typeface="Alexandria SemiBold" pitchFamily="2" charset="-78"/>
                <a:cs typeface="Alexandria SemiBold" pitchFamily="2" charset="-78"/>
              </a:rPr>
              <a:t>تنشئها المؤسسات لنشر </a:t>
            </a:r>
            <a:r>
              <a:rPr lang="ar-SA" b="1" dirty="0" smtClean="0">
                <a:latin typeface="Alexandria SemiBold" pitchFamily="2" charset="-78"/>
                <a:cs typeface="Alexandria SemiBold" pitchFamily="2" charset="-78"/>
              </a:rPr>
              <a:t>محتواها، ومنها مدونات المؤسسات الصحفية والإعلامية التي تنشرها عبر مواقعها الإلكترونية، وتنقسم إلى مدونات الشكل المغلق والشكل نصف المفتوح والشكل المفتوح.</a:t>
            </a:r>
            <a:endParaRPr lang="ar-SA" dirty="0" smtClean="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3658352" y="1296222"/>
            <a:ext cx="2417873"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a:t>
            </a:r>
            <a:r>
              <a:rPr lang="ar-SA" b="1" dirty="0">
                <a:solidFill>
                  <a:srgbClr val="C00000"/>
                </a:solidFill>
                <a:latin typeface="Alexandria ExtraBold" pitchFamily="2" charset="-78"/>
                <a:cs typeface="Alexandria ExtraBold" pitchFamily="2" charset="-78"/>
              </a:rPr>
              <a:t>ا</a:t>
            </a:r>
            <a:r>
              <a:rPr lang="ar-SA" b="1" dirty="0" smtClean="0">
                <a:solidFill>
                  <a:srgbClr val="C00000"/>
                </a:solidFill>
                <a:latin typeface="Alexandria ExtraBold" pitchFamily="2" charset="-78"/>
                <a:cs typeface="Alexandria ExtraBold" pitchFamily="2" charset="-78"/>
              </a:rPr>
              <a:t>لمدونات  </a:t>
            </a:r>
            <a:endParaRPr lang="en-US" sz="2800" b="1" dirty="0">
              <a:solidFill>
                <a:srgbClr val="C00000"/>
              </a:solidFill>
              <a:latin typeface="Alexandria ExtraBold" pitchFamily="2" charset="-78"/>
              <a:cs typeface="Alexandria ExtraBold" pitchFamily="2" charset="-78"/>
            </a:endParaRPr>
          </a:p>
        </p:txBody>
      </p:sp>
      <p:pic>
        <p:nvPicPr>
          <p:cNvPr id="13" name="Picture 2" descr="https://tse1.mm.bing.net/th?id=OIP.hx5kKYwjxlUkkhSPsNdBCQHaHW&amp;pid=Api&amp;P=0&amp;h=220"/>
          <p:cNvPicPr>
            <a:picLocks noChangeAspect="1" noChangeArrowheads="1"/>
          </p:cNvPicPr>
          <p:nvPr/>
        </p:nvPicPr>
        <p:blipFill>
          <a:blip r:embed="rId3">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1138233" y="1843547"/>
            <a:ext cx="1151851" cy="114663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4007" t="19872" b="21795"/>
          <a:stretch/>
        </p:blipFill>
        <p:spPr>
          <a:xfrm>
            <a:off x="0" y="2808803"/>
            <a:ext cx="2057398" cy="1553647"/>
          </a:xfrm>
          <a:prstGeom prst="rect">
            <a:avLst/>
          </a:prstGeom>
        </p:spPr>
      </p:pic>
    </p:spTree>
    <p:extLst>
      <p:ext uri="{BB962C8B-B14F-4D97-AF65-F5344CB8AC3E}">
        <p14:creationId xmlns:p14="http://schemas.microsoft.com/office/powerpoint/2010/main" val="3208022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1819" y="1594317"/>
            <a:ext cx="9306234" cy="4698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73009" y="10472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92124" y="106184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92124" y="1287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828799" y="1595417"/>
            <a:ext cx="9211407" cy="4708981"/>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sz="2000" b="1" dirty="0" smtClean="0">
                <a:solidFill>
                  <a:srgbClr val="C00000"/>
                </a:solidFill>
                <a:latin typeface="Alexandria SemiBold" pitchFamily="2" charset="-78"/>
                <a:cs typeface="Alexandria SemiBold" pitchFamily="2" charset="-78"/>
              </a:rPr>
              <a:t>أنواع مدونات مواقع الصحف والمؤسسات الإعلامية:  </a:t>
            </a:r>
          </a:p>
          <a:p>
            <a:pPr marL="693738" indent="-342900" algn="r" rtl="1">
              <a:lnSpc>
                <a:spcPct val="150000"/>
              </a:lnSpc>
              <a:buFont typeface="+mj-lt"/>
              <a:buAutoNum type="arabicPeriod"/>
            </a:pPr>
            <a:r>
              <a:rPr lang="ar-SA" b="1" dirty="0" smtClean="0">
                <a:solidFill>
                  <a:schemeClr val="accent5"/>
                </a:solidFill>
                <a:latin typeface="Alexandria SemiBold" pitchFamily="2" charset="-78"/>
                <a:cs typeface="Alexandria SemiBold" pitchFamily="2" charset="-78"/>
              </a:rPr>
              <a:t>مدونات الشكل المغلق: </a:t>
            </a:r>
            <a:r>
              <a:rPr lang="ar-SA" b="1" dirty="0">
                <a:latin typeface="Alexandria SemiBold" pitchFamily="2" charset="-78"/>
                <a:cs typeface="Alexandria SemiBold" pitchFamily="2" charset="-78"/>
              </a:rPr>
              <a:t>هي مدونات تتوفر عبر مواقع المؤسسات الصحفية وتسمح بالتدوين للصحفيين من الكادر التحريري للصحيفة فقط ، وتقدم كخدمة للجمهور بهدف تقوية علاقاتها مع زوارها.</a:t>
            </a:r>
          </a:p>
          <a:p>
            <a:pPr marL="693738" indent="-342900" algn="r" rtl="1">
              <a:lnSpc>
                <a:spcPct val="150000"/>
              </a:lnSpc>
              <a:buFont typeface="+mj-lt"/>
              <a:buAutoNum type="arabicPeriod"/>
            </a:pPr>
            <a:r>
              <a:rPr lang="ar-SA" b="1" dirty="0" smtClean="0">
                <a:solidFill>
                  <a:schemeClr val="accent5"/>
                </a:solidFill>
                <a:latin typeface="Alexandria SemiBold" pitchFamily="2" charset="-78"/>
                <a:cs typeface="Alexandria SemiBold" pitchFamily="2" charset="-78"/>
              </a:rPr>
              <a:t>مدونات </a:t>
            </a:r>
            <a:r>
              <a:rPr lang="ar-SA" b="1" dirty="0" smtClean="0">
                <a:solidFill>
                  <a:schemeClr val="accent5"/>
                </a:solidFill>
                <a:latin typeface="Alexandria SemiBold" pitchFamily="2" charset="-78"/>
                <a:cs typeface="Alexandria SemiBold" pitchFamily="2" charset="-78"/>
              </a:rPr>
              <a:t>الشكل نصف المفتوح </a:t>
            </a:r>
            <a:r>
              <a:rPr lang="ar-SA" b="1"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وهي مدونات تصدرها المؤسسات الإعلامية </a:t>
            </a:r>
            <a:r>
              <a:rPr lang="ar-SA" b="1" dirty="0" smtClean="0">
                <a:latin typeface="Alexandria SemiBold" pitchFamily="2" charset="-78"/>
                <a:cs typeface="Alexandria SemiBold" pitchFamily="2" charset="-78"/>
              </a:rPr>
              <a:t> عبر </a:t>
            </a:r>
            <a:r>
              <a:rPr lang="ar-SA" b="1" dirty="0">
                <a:latin typeface="Alexandria SemiBold" pitchFamily="2" charset="-78"/>
                <a:cs typeface="Alexandria SemiBold" pitchFamily="2" charset="-78"/>
              </a:rPr>
              <a:t>مواقعها، ويتم تحريرها من قبل الصحفيين أو الخبراء أو المتخصصين. ولا يتيح هذا النوع انشاء مدونات لكل المدونين لأنها تسعى للترويج لاسم الوسيلة. </a:t>
            </a:r>
          </a:p>
          <a:p>
            <a:pPr marL="693738" indent="-342900" algn="r" rtl="1">
              <a:lnSpc>
                <a:spcPct val="150000"/>
              </a:lnSpc>
              <a:buFont typeface="+mj-lt"/>
              <a:buAutoNum type="arabicPeriod"/>
            </a:pPr>
            <a:r>
              <a:rPr lang="ar-SA" b="1" dirty="0" smtClean="0">
                <a:solidFill>
                  <a:schemeClr val="accent5"/>
                </a:solidFill>
                <a:latin typeface="Alexandria SemiBold" pitchFamily="2" charset="-78"/>
                <a:cs typeface="Alexandria SemiBold" pitchFamily="2" charset="-78"/>
              </a:rPr>
              <a:t>مدونات </a:t>
            </a:r>
            <a:r>
              <a:rPr lang="ar-SA" b="1" dirty="0">
                <a:solidFill>
                  <a:schemeClr val="accent5"/>
                </a:solidFill>
                <a:latin typeface="Alexandria SemiBold" pitchFamily="2" charset="-78"/>
                <a:cs typeface="Alexandria SemiBold" pitchFamily="2" charset="-78"/>
              </a:rPr>
              <a:t>الشكل </a:t>
            </a:r>
            <a:r>
              <a:rPr lang="ar-SA" b="1" dirty="0" smtClean="0">
                <a:solidFill>
                  <a:schemeClr val="accent5"/>
                </a:solidFill>
                <a:latin typeface="Alexandria SemiBold" pitchFamily="2" charset="-78"/>
                <a:cs typeface="Alexandria SemiBold" pitchFamily="2" charset="-78"/>
              </a:rPr>
              <a:t>المفتوح </a:t>
            </a:r>
            <a:r>
              <a:rPr lang="ar-SA" b="1" dirty="0" smtClean="0">
                <a:latin typeface="Alexandria SemiBold" pitchFamily="2" charset="-78"/>
                <a:cs typeface="Alexandria SemiBold" pitchFamily="2" charset="-78"/>
              </a:rPr>
              <a:t>: تسمح المؤسسات الصحفية للجمهور والمدونين بإنشاء مدوناتهم الخاصة مجاناً على موقعها الرسمي، بشرط ضرورة التسجيل وفتح حساب على الموقع نفسه. وتهدف من هذه الخدمة توسيع القاعدة الجماهيرية مع الزوار والجمهور ، مثل مدونات إيلاف في موقع صحيفة إيلاف.</a:t>
            </a:r>
            <a:endParaRPr lang="ar-SA" dirty="0" smtClean="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3676015" y="1067111"/>
            <a:ext cx="2417873"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a:t>
            </a:r>
            <a:r>
              <a:rPr lang="ar-SA" b="1" dirty="0">
                <a:solidFill>
                  <a:srgbClr val="C00000"/>
                </a:solidFill>
                <a:latin typeface="Alexandria ExtraBold" pitchFamily="2" charset="-78"/>
                <a:cs typeface="Alexandria ExtraBold" pitchFamily="2" charset="-78"/>
              </a:rPr>
              <a:t>ا</a:t>
            </a:r>
            <a:r>
              <a:rPr lang="ar-SA" b="1" dirty="0" smtClean="0">
                <a:solidFill>
                  <a:srgbClr val="C00000"/>
                </a:solidFill>
                <a:latin typeface="Alexandria ExtraBold" pitchFamily="2" charset="-78"/>
                <a:cs typeface="Alexandria ExtraBold" pitchFamily="2" charset="-78"/>
              </a:rPr>
              <a:t>لمدونات  </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3"/>
          <a:stretch>
            <a:fillRect/>
          </a:stretch>
        </p:blipFill>
        <p:spPr>
          <a:xfrm>
            <a:off x="-2593179" y="2210626"/>
            <a:ext cx="4593970" cy="3573865"/>
          </a:xfrm>
          <a:prstGeom prst="rect">
            <a:avLst/>
          </a:prstGeom>
        </p:spPr>
      </p:pic>
      <p:pic>
        <p:nvPicPr>
          <p:cNvPr id="13" name="Picture 2" descr="https://tse1.mm.bing.net/th?id=OIP.hx5kKYwjxlUkkhSPsNdBCQHaHW&amp;pid=Api&amp;P=0&amp;h=220"/>
          <p:cNvPicPr>
            <a:picLocks noChangeAspect="1" noChangeArrowheads="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10728184" y="1748961"/>
            <a:ext cx="1424597" cy="1418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816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51819" y="1594317"/>
            <a:ext cx="9306234" cy="46983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73009" y="10472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92124" y="1061843"/>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92124" y="1287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676015" y="1067111"/>
            <a:ext cx="2417873"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أنواع </a:t>
            </a:r>
            <a:r>
              <a:rPr lang="ar-SA" b="1" dirty="0">
                <a:solidFill>
                  <a:srgbClr val="C00000"/>
                </a:solidFill>
                <a:latin typeface="Alexandria ExtraBold" pitchFamily="2" charset="-78"/>
                <a:cs typeface="Alexandria ExtraBold" pitchFamily="2" charset="-78"/>
              </a:rPr>
              <a:t>ا</a:t>
            </a:r>
            <a:r>
              <a:rPr lang="ar-SA" b="1" dirty="0" smtClean="0">
                <a:solidFill>
                  <a:srgbClr val="C00000"/>
                </a:solidFill>
                <a:latin typeface="Alexandria ExtraBold" pitchFamily="2" charset="-78"/>
                <a:cs typeface="Alexandria ExtraBold" pitchFamily="2" charset="-78"/>
              </a:rPr>
              <a:t>لمدونات  </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a:blip r:embed="rId3"/>
          <a:stretch>
            <a:fillRect/>
          </a:stretch>
        </p:blipFill>
        <p:spPr>
          <a:xfrm>
            <a:off x="1103006" y="2342990"/>
            <a:ext cx="4812382" cy="4291084"/>
          </a:xfrm>
          <a:prstGeom prst="rect">
            <a:avLst/>
          </a:prstGeom>
          <a:ln>
            <a:solidFill>
              <a:schemeClr val="accent5"/>
            </a:solidFill>
          </a:ln>
        </p:spPr>
      </p:pic>
      <p:pic>
        <p:nvPicPr>
          <p:cNvPr id="13" name="Picture 2" descr="https://tse1.mm.bing.net/th?id=OIP.hx5kKYwjxlUkkhSPsNdBCQHaHW&amp;pid=Api&amp;P=0&amp;h=220"/>
          <p:cNvPicPr>
            <a:picLocks noChangeAspect="1" noChangeArrowheads="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25305" y="5799621"/>
            <a:ext cx="1170150" cy="116485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a:stretch>
            <a:fillRect/>
          </a:stretch>
        </p:blipFill>
        <p:spPr>
          <a:xfrm>
            <a:off x="6272388" y="2082382"/>
            <a:ext cx="4455796" cy="3961238"/>
          </a:xfrm>
          <a:prstGeom prst="rect">
            <a:avLst/>
          </a:prstGeom>
          <a:ln>
            <a:solidFill>
              <a:schemeClr val="accent2"/>
            </a:solidFill>
          </a:ln>
        </p:spPr>
      </p:pic>
      <p:sp>
        <p:nvSpPr>
          <p:cNvPr id="12" name="TextBox 11">
            <a:extLst>
              <a:ext uri="{FF2B5EF4-FFF2-40B4-BE49-F238E27FC236}">
                <a16:creationId xmlns:a16="http://schemas.microsoft.com/office/drawing/2014/main" id="{6083F8E2-699C-9C01-0329-7C9299434C08}"/>
              </a:ext>
            </a:extLst>
          </p:cNvPr>
          <p:cNvSpPr txBox="1"/>
          <p:nvPr/>
        </p:nvSpPr>
        <p:spPr>
          <a:xfrm>
            <a:off x="10738993" y="4250794"/>
            <a:ext cx="1261749" cy="1338828"/>
          </a:xfrm>
          <a:prstGeom prst="rect">
            <a:avLst/>
          </a:prstGeom>
          <a:solidFill>
            <a:schemeClr val="accent6">
              <a:lumMod val="40000"/>
              <a:lumOff val="60000"/>
            </a:schemeClr>
          </a:solidFill>
        </p:spPr>
        <p:txBody>
          <a:bodyPr wrap="square" rtlCol="0">
            <a:spAutoFit/>
          </a:bodyPr>
          <a:lstStyle/>
          <a:p>
            <a:pPr algn="r" rtl="1">
              <a:lnSpc>
                <a:spcPct val="150000"/>
              </a:lnSpc>
            </a:pPr>
            <a:r>
              <a:rPr lang="ar-SA" b="1" dirty="0" smtClean="0">
                <a:latin typeface="Alexandria SemiBold" pitchFamily="2" charset="-78"/>
                <a:cs typeface="Alexandria SemiBold" pitchFamily="2" charset="-78"/>
              </a:rPr>
              <a:t>.نموذج مدونة شخصية</a:t>
            </a:r>
            <a:endParaRPr lang="ar-SA" dirty="0" smtClean="0">
              <a:latin typeface="Alexandria SemiBold" pitchFamily="2" charset="-78"/>
              <a:cs typeface="Alexandria SemiBold" pitchFamily="2" charset="-78"/>
            </a:endParaRPr>
          </a:p>
        </p:txBody>
      </p:sp>
      <p:cxnSp>
        <p:nvCxnSpPr>
          <p:cNvPr id="9" name="Curved Connector 8"/>
          <p:cNvCxnSpPr/>
          <p:nvPr/>
        </p:nvCxnSpPr>
        <p:spPr>
          <a:xfrm rot="10800000">
            <a:off x="10572726" y="4781550"/>
            <a:ext cx="155459" cy="12700"/>
          </a:xfrm>
          <a:prstGeom prst="curvedConnector3">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Curved Connector 14"/>
          <p:cNvCxnSpPr/>
          <p:nvPr/>
        </p:nvCxnSpPr>
        <p:spPr>
          <a:xfrm rot="10800000">
            <a:off x="10639109" y="3574797"/>
            <a:ext cx="867757" cy="694850"/>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6083F8E2-699C-9C01-0329-7C9299434C08}"/>
              </a:ext>
            </a:extLst>
          </p:cNvPr>
          <p:cNvSpPr txBox="1"/>
          <p:nvPr/>
        </p:nvSpPr>
        <p:spPr>
          <a:xfrm>
            <a:off x="0" y="2604646"/>
            <a:ext cx="1135517" cy="1754326"/>
          </a:xfrm>
          <a:prstGeom prst="rect">
            <a:avLst/>
          </a:prstGeom>
          <a:solidFill>
            <a:schemeClr val="accent6">
              <a:lumMod val="40000"/>
              <a:lumOff val="60000"/>
            </a:schemeClr>
          </a:solidFill>
        </p:spPr>
        <p:txBody>
          <a:bodyPr wrap="square" rtlCol="0">
            <a:spAutoFit/>
          </a:bodyPr>
          <a:lstStyle/>
          <a:p>
            <a:pPr algn="r" rtl="1">
              <a:lnSpc>
                <a:spcPct val="150000"/>
              </a:lnSpc>
            </a:pPr>
            <a:r>
              <a:rPr lang="ar-SA" b="1" dirty="0" smtClean="0">
                <a:latin typeface="Alexandria SemiBold" pitchFamily="2" charset="-78"/>
                <a:cs typeface="Alexandria SemiBold" pitchFamily="2" charset="-78"/>
              </a:rPr>
              <a:t>.نموذج مدونة مؤسسة صحفية</a:t>
            </a:r>
            <a:endParaRPr lang="ar-SA" dirty="0" smtClean="0">
              <a:latin typeface="Alexandria SemiBold" pitchFamily="2" charset="-78"/>
              <a:cs typeface="Alexandria SemiBold" pitchFamily="2" charset="-78"/>
            </a:endParaRPr>
          </a:p>
        </p:txBody>
      </p:sp>
      <p:cxnSp>
        <p:nvCxnSpPr>
          <p:cNvPr id="20" name="Curved Connector 19"/>
          <p:cNvCxnSpPr/>
          <p:nvPr/>
        </p:nvCxnSpPr>
        <p:spPr>
          <a:xfrm>
            <a:off x="567758" y="4366067"/>
            <a:ext cx="867757" cy="694850"/>
          </a:xfrm>
          <a:prstGeom prst="curvedConnector3">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2852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5780" y="1639701"/>
            <a:ext cx="11345045" cy="4729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1845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0458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7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3688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704850" y="1685213"/>
            <a:ext cx="10839449" cy="1754326"/>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b="1" dirty="0">
                <a:latin typeface="Alexandria SemiBold" pitchFamily="2" charset="-78"/>
                <a:cs typeface="Alexandria SemiBold" pitchFamily="2" charset="-78"/>
              </a:rPr>
              <a:t>هناك </a:t>
            </a:r>
            <a:r>
              <a:rPr lang="ar-SA" b="1" dirty="0" smtClean="0">
                <a:latin typeface="Alexandria SemiBold" pitchFamily="2" charset="-78"/>
                <a:cs typeface="Alexandria SemiBold" pitchFamily="2" charset="-78"/>
              </a:rPr>
              <a:t>مجموعة من الخطوات المهمة </a:t>
            </a:r>
            <a:r>
              <a:rPr lang="ar-SA" b="1" dirty="0">
                <a:latin typeface="Alexandria SemiBold" pitchFamily="2" charset="-78"/>
                <a:cs typeface="Alexandria SemiBold" pitchFamily="2" charset="-78"/>
              </a:rPr>
              <a:t>لكتابة محتوى </a:t>
            </a:r>
            <a:r>
              <a:rPr lang="ar-SA" b="1" dirty="0" smtClean="0">
                <a:latin typeface="Alexandria SemiBold" pitchFamily="2" charset="-78"/>
                <a:cs typeface="Alexandria SemiBold" pitchFamily="2" charset="-78"/>
              </a:rPr>
              <a:t>متميز وذو </a:t>
            </a:r>
            <a:r>
              <a:rPr lang="ar-SA" b="1" dirty="0">
                <a:latin typeface="Alexandria SemiBold" pitchFamily="2" charset="-78"/>
                <a:cs typeface="Alexandria SemiBold" pitchFamily="2" charset="-78"/>
              </a:rPr>
              <a:t>قيمة للقراء</a:t>
            </a:r>
            <a:r>
              <a:rPr lang="ar-SA" b="1" dirty="0" smtClean="0">
                <a:latin typeface="Alexandria SemiBold" pitchFamily="2" charset="-78"/>
                <a:cs typeface="Alexandria SemiBold" pitchFamily="2" charset="-78"/>
              </a:rPr>
              <a:t> للمدونات : </a:t>
            </a:r>
            <a:endParaRPr lang="ar-SA" dirty="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وتتضمن هذه المرحلة : </a:t>
            </a:r>
            <a:r>
              <a:rPr lang="ar-SA" b="1" dirty="0" smtClean="0">
                <a:solidFill>
                  <a:schemeClr val="accent1"/>
                </a:solidFill>
                <a:latin typeface="Alexandria SemiBold" pitchFamily="2" charset="-78"/>
                <a:cs typeface="Alexandria SemiBold" pitchFamily="2" charset="-78"/>
              </a:rPr>
              <a:t>تحديد </a:t>
            </a:r>
            <a:r>
              <a:rPr lang="ar-SA" b="1" dirty="0">
                <a:solidFill>
                  <a:schemeClr val="accent1"/>
                </a:solidFill>
                <a:latin typeface="Alexandria SemiBold" pitchFamily="2" charset="-78"/>
                <a:cs typeface="Alexandria SemiBold" pitchFamily="2" charset="-78"/>
              </a:rPr>
              <a:t>الهدف والنطاق: </a:t>
            </a:r>
            <a:endParaRPr lang="ar-SA" b="1" dirty="0" smtClean="0">
              <a:solidFill>
                <a:schemeClr val="accent1"/>
              </a:solidFill>
              <a:latin typeface="Alexandria SemiBold" pitchFamily="2" charset="-78"/>
              <a:cs typeface="Alexandria SemiBold" pitchFamily="2" charset="-78"/>
            </a:endParaRPr>
          </a:p>
          <a:p>
            <a:pPr marL="2228850" indent="-114300"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حدد </a:t>
            </a:r>
            <a:r>
              <a:rPr lang="ar-SA" b="1" dirty="0">
                <a:latin typeface="Alexandria SemiBold" pitchFamily="2" charset="-78"/>
                <a:cs typeface="Alexandria SemiBold" pitchFamily="2" charset="-78"/>
              </a:rPr>
              <a:t>الغرض من </a:t>
            </a:r>
            <a:r>
              <a:rPr lang="ar-SA" b="1" dirty="0" smtClean="0">
                <a:latin typeface="Alexandria SemiBold" pitchFamily="2" charset="-78"/>
                <a:cs typeface="Alexandria SemiBold" pitchFamily="2" charset="-78"/>
              </a:rPr>
              <a:t>المقال، وحدد الجمهور المستهدف بدقة.  </a:t>
            </a:r>
          </a:p>
          <a:p>
            <a:pPr marL="2228850" indent="-114300"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ركز </a:t>
            </a:r>
            <a:r>
              <a:rPr lang="ar-SA" b="1" dirty="0">
                <a:latin typeface="Alexandria SemiBold" pitchFamily="2" charset="-78"/>
                <a:cs typeface="Alexandria SemiBold" pitchFamily="2" charset="-78"/>
              </a:rPr>
              <a:t>على موضوع محدد وذو قيمة </a:t>
            </a:r>
            <a:r>
              <a:rPr lang="ar-SA" b="1" dirty="0" smtClean="0">
                <a:latin typeface="Alexandria SemiBold" pitchFamily="2" charset="-78"/>
                <a:cs typeface="Alexandria SemiBold" pitchFamily="2" charset="-78"/>
              </a:rPr>
              <a:t>للقراء.</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346765" y="1091390"/>
            <a:ext cx="393562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كتابة محتوى المدونات</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965048" y="2270948"/>
            <a:ext cx="1748321" cy="963597"/>
          </a:xfrm>
          <a:prstGeom prst="rect">
            <a:avLst/>
          </a:prstGeom>
          <a:solidFill>
            <a:schemeClr val="accent6">
              <a:lumMod val="60000"/>
              <a:lumOff val="40000"/>
            </a:schemeClr>
          </a:solidFill>
          <a:effectLst>
            <a:reflection stA="45000" endPos="0" dir="5400000" sy="-100000" algn="bl" rotWithShape="0"/>
          </a:effectLst>
        </p:spPr>
        <p:txBody>
          <a:bodyPr wrap="square" rtlCol="0">
            <a:spAutoFit/>
          </a:bodyPr>
          <a:lstStyle/>
          <a:p>
            <a:pPr marL="457200" indent="-457200" algn="ctr" rtl="1">
              <a:lnSpc>
                <a:spcPct val="150000"/>
              </a:lnSpc>
              <a:buFont typeface="+mj-lt"/>
              <a:buAutoNum type="arabicParenR"/>
            </a:pPr>
            <a:r>
              <a:rPr lang="ar-SA" sz="2000" b="1" dirty="0" smtClean="0">
                <a:solidFill>
                  <a:srgbClr val="C00000"/>
                </a:solidFill>
                <a:latin typeface="Alexandria ExtraBold" pitchFamily="2" charset="-78"/>
                <a:cs typeface="Alexandria ExtraBold" pitchFamily="2" charset="-78"/>
              </a:rPr>
              <a:t>مرحلة التحضير: </a:t>
            </a:r>
            <a:endParaRPr lang="en-US" sz="3200" b="1" dirty="0">
              <a:solidFill>
                <a:srgbClr val="C00000"/>
              </a:solidFill>
              <a:latin typeface="Alexandria ExtraBold" pitchFamily="2" charset="-78"/>
              <a:cs typeface="Alexandria Extra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9965048" y="3638684"/>
            <a:ext cx="1732743" cy="1477328"/>
          </a:xfrm>
          <a:prstGeom prst="rect">
            <a:avLst/>
          </a:prstGeom>
          <a:solidFill>
            <a:schemeClr val="accent6">
              <a:lumMod val="60000"/>
              <a:lumOff val="40000"/>
            </a:schemeClr>
          </a:solidFill>
          <a:effectLst>
            <a:reflection stA="45000" endPos="0" dir="5400000" sy="-100000" algn="bl" rotWithShape="0"/>
          </a:effectLst>
        </p:spPr>
        <p:txBody>
          <a:bodyPr wrap="square" rtlCol="0">
            <a:spAutoFit/>
          </a:bodyPr>
          <a:lstStyle/>
          <a:p>
            <a:pPr marL="457200" indent="-457200" algn="ctr" rtl="1">
              <a:lnSpc>
                <a:spcPct val="150000"/>
              </a:lnSpc>
              <a:buFont typeface="+mj-lt"/>
              <a:buAutoNum type="arabicParenR" startAt="2"/>
            </a:pPr>
            <a:r>
              <a:rPr lang="ar-SA" sz="2000" b="1" dirty="0" smtClean="0">
                <a:solidFill>
                  <a:srgbClr val="C00000"/>
                </a:solidFill>
                <a:latin typeface="Alexandria ExtraBold" pitchFamily="2" charset="-78"/>
                <a:cs typeface="Alexandria ExtraBold" pitchFamily="2" charset="-78"/>
              </a:rPr>
              <a:t>مرحلة الإعداد والكتابة: </a:t>
            </a:r>
            <a:endParaRPr lang="en-US" sz="3200" b="1" dirty="0">
              <a:solidFill>
                <a:srgbClr val="C00000"/>
              </a:solidFill>
              <a:latin typeface="Alexandria ExtraBold" pitchFamily="2" charset="-78"/>
              <a:cs typeface="Alexandria ExtraBold" pitchFamily="2" charset="-78"/>
            </a:endParaRPr>
          </a:p>
        </p:txBody>
      </p:sp>
      <p:sp>
        <p:nvSpPr>
          <p:cNvPr id="14" name="TextBox 13">
            <a:extLst>
              <a:ext uri="{FF2B5EF4-FFF2-40B4-BE49-F238E27FC236}">
                <a16:creationId xmlns:a16="http://schemas.microsoft.com/office/drawing/2014/main" id="{6083F8E2-699C-9C01-0329-7C9299434C08}"/>
              </a:ext>
            </a:extLst>
          </p:cNvPr>
          <p:cNvSpPr txBox="1"/>
          <p:nvPr/>
        </p:nvSpPr>
        <p:spPr>
          <a:xfrm>
            <a:off x="704850" y="3522539"/>
            <a:ext cx="9715500" cy="2862322"/>
          </a:xfrm>
          <a:prstGeom prst="rect">
            <a:avLst/>
          </a:prstGeom>
          <a:noFill/>
        </p:spPr>
        <p:txBody>
          <a:bodyPr wrap="square" rtlCol="0">
            <a:spAutoFit/>
          </a:bodyPr>
          <a:lstStyle/>
          <a:p>
            <a:pPr marL="742950" indent="-228600" algn="r" rtl="1">
              <a:lnSpc>
                <a:spcPct val="150000"/>
              </a:lnSpc>
              <a:buFont typeface="+mj-lt"/>
              <a:buAutoNum type="arabicPeriod"/>
            </a:pPr>
            <a:r>
              <a:rPr lang="ar-SA" b="1" dirty="0">
                <a:solidFill>
                  <a:schemeClr val="accent1"/>
                </a:solidFill>
                <a:latin typeface="Alexandria SemiBold" pitchFamily="2" charset="-78"/>
                <a:cs typeface="Alexandria SemiBold" pitchFamily="2" charset="-78"/>
              </a:rPr>
              <a:t> إعداد وكتابة </a:t>
            </a:r>
            <a:r>
              <a:rPr lang="ar-SA" b="1" dirty="0" smtClean="0">
                <a:solidFill>
                  <a:schemeClr val="accent1"/>
                </a:solidFill>
                <a:latin typeface="Alexandria SemiBold" pitchFamily="2" charset="-78"/>
                <a:cs typeface="Alexandria SemiBold" pitchFamily="2" charset="-78"/>
              </a:rPr>
              <a:t>هيكل واضح للمقال بحيث يتضمن:   </a:t>
            </a:r>
          </a:p>
          <a:p>
            <a:pPr marL="685800" indent="-228600" algn="r" rtl="1">
              <a:lnSpc>
                <a:spcPct val="150000"/>
              </a:lnSpc>
              <a:buFont typeface="Wingdings" panose="05000000000000000000" pitchFamily="2" charset="2"/>
              <a:buChar char="§"/>
            </a:pPr>
            <a:r>
              <a:rPr lang="ar-SA" b="1" dirty="0" smtClean="0">
                <a:solidFill>
                  <a:schemeClr val="accent2">
                    <a:lumMod val="75000"/>
                  </a:schemeClr>
                </a:solidFill>
                <a:latin typeface="Alexandria SemiBold" pitchFamily="2" charset="-78"/>
                <a:cs typeface="Alexandria SemiBold" pitchFamily="2" charset="-78"/>
              </a:rPr>
              <a:t>المقدمة</a:t>
            </a:r>
            <a:r>
              <a:rPr lang="ar-SA" b="1" dirty="0" smtClean="0">
                <a:latin typeface="Alexandria SemiBold" pitchFamily="2" charset="-78"/>
                <a:cs typeface="Alexandria SemiBold" pitchFamily="2" charset="-78"/>
              </a:rPr>
              <a:t> : </a:t>
            </a:r>
            <a:r>
              <a:rPr lang="ar-SA" sz="1600" b="1" dirty="0" smtClean="0">
                <a:latin typeface="Alexandria SemiBold" pitchFamily="2" charset="-78"/>
                <a:cs typeface="Alexandria SemiBold" pitchFamily="2" charset="-78"/>
              </a:rPr>
              <a:t>ابدأ بمقدمة جذابة تشرح الفكرة </a:t>
            </a:r>
            <a:r>
              <a:rPr lang="ar-SA" sz="1600" b="1" dirty="0">
                <a:latin typeface="Alexandria SemiBold" pitchFamily="2" charset="-78"/>
                <a:cs typeface="Alexandria SemiBold" pitchFamily="2" charset="-78"/>
              </a:rPr>
              <a:t>الرئيسية. </a:t>
            </a:r>
            <a:r>
              <a:rPr lang="ar-SA" sz="1600" b="1" dirty="0" smtClean="0">
                <a:latin typeface="Alexandria SemiBold" pitchFamily="2" charset="-78"/>
                <a:cs typeface="Alexandria SemiBold" pitchFamily="2" charset="-78"/>
              </a:rPr>
              <a:t>والمقدمة هي ثاني </a:t>
            </a:r>
            <a:r>
              <a:rPr lang="ar-SA" sz="1600" b="1" dirty="0">
                <a:latin typeface="Alexandria SemiBold" pitchFamily="2" charset="-78"/>
                <a:cs typeface="Alexandria SemiBold" pitchFamily="2" charset="-78"/>
              </a:rPr>
              <a:t>أهم عنصر بعد العنوان، والهدف منها أن تخاطب القارئ كأنه يجلس معك على منضدة واحدة تتناقشان، ليشعر بأنك تفهم نقطة ألمه ولديك حلها.   </a:t>
            </a:r>
            <a:endParaRPr lang="ar-SA" b="1" dirty="0">
              <a:latin typeface="Alexandria SemiBold" pitchFamily="2" charset="-78"/>
              <a:cs typeface="Alexandria SemiBold" pitchFamily="2" charset="-78"/>
            </a:endParaRPr>
          </a:p>
          <a:p>
            <a:pPr marL="685800" indent="-228600" algn="r" rtl="1">
              <a:lnSpc>
                <a:spcPct val="150000"/>
              </a:lnSpc>
              <a:buFont typeface="Wingdings" panose="05000000000000000000" pitchFamily="2" charset="2"/>
              <a:buChar char="§"/>
            </a:pPr>
            <a:r>
              <a:rPr lang="ar-SA" b="1" dirty="0">
                <a:solidFill>
                  <a:schemeClr val="accent2">
                    <a:lumMod val="75000"/>
                  </a:schemeClr>
                </a:solidFill>
                <a:latin typeface="Alexandria SemiBold" pitchFamily="2" charset="-78"/>
                <a:cs typeface="Alexandria SemiBold" pitchFamily="2" charset="-78"/>
              </a:rPr>
              <a:t>الجسم</a:t>
            </a:r>
            <a:r>
              <a:rPr lang="ar-SA" b="1" dirty="0" smtClean="0">
                <a:latin typeface="Alexandria SemiBold" pitchFamily="2" charset="-78"/>
                <a:cs typeface="Alexandria SemiBold" pitchFamily="2" charset="-78"/>
              </a:rPr>
              <a:t>: </a:t>
            </a:r>
            <a:r>
              <a:rPr lang="ar-SA" sz="1600" b="1" dirty="0" smtClean="0">
                <a:latin typeface="Alexandria SemiBold" pitchFamily="2" charset="-78"/>
                <a:cs typeface="Alexandria SemiBold" pitchFamily="2" charset="-78"/>
              </a:rPr>
              <a:t>قسم </a:t>
            </a:r>
            <a:r>
              <a:rPr lang="ar-SA" sz="1600" b="1" dirty="0">
                <a:latin typeface="Alexandria SemiBold" pitchFamily="2" charset="-78"/>
                <a:cs typeface="Alexandria SemiBold" pitchFamily="2" charset="-78"/>
              </a:rPr>
              <a:t>المحتوى إلى </a:t>
            </a:r>
            <a:r>
              <a:rPr lang="ar-SA" sz="1600" b="1" dirty="0" smtClean="0">
                <a:latin typeface="Alexandria SemiBold" pitchFamily="2" charset="-78"/>
                <a:cs typeface="Alexandria SemiBold" pitchFamily="2" charset="-78"/>
              </a:rPr>
              <a:t>أفكار وعناصر </a:t>
            </a:r>
            <a:r>
              <a:rPr lang="ar-SA" sz="1600" b="1" dirty="0">
                <a:latin typeface="Alexandria SemiBold" pitchFamily="2" charset="-78"/>
                <a:cs typeface="Alexandria SemiBold" pitchFamily="2" charset="-78"/>
              </a:rPr>
              <a:t>فرعية منظمة </a:t>
            </a:r>
            <a:r>
              <a:rPr lang="ar-SA" sz="1600" b="1" dirty="0" smtClean="0">
                <a:latin typeface="Alexandria SemiBold" pitchFamily="2" charset="-78"/>
                <a:cs typeface="Alexandria SemiBold" pitchFamily="2" charset="-78"/>
              </a:rPr>
              <a:t>ومتسلسلة، وقدم </a:t>
            </a:r>
            <a:r>
              <a:rPr lang="ar-SA" sz="1600" b="1" dirty="0">
                <a:latin typeface="Alexandria SemiBold" pitchFamily="2" charset="-78"/>
                <a:cs typeface="Alexandria SemiBold" pitchFamily="2" charset="-78"/>
              </a:rPr>
              <a:t>معلومات مفيدة </a:t>
            </a:r>
            <a:r>
              <a:rPr lang="ar-SA" sz="1600" b="1" dirty="0" smtClean="0">
                <a:latin typeface="Alexandria SemiBold" pitchFamily="2" charset="-78"/>
                <a:cs typeface="Alexandria SemiBold" pitchFamily="2" charset="-78"/>
              </a:rPr>
              <a:t>وأصلية وذو </a:t>
            </a:r>
            <a:r>
              <a:rPr lang="ar-SA" sz="1600" b="1" dirty="0">
                <a:latin typeface="Alexandria SemiBold" pitchFamily="2" charset="-78"/>
                <a:cs typeface="Alexandria SemiBold" pitchFamily="2" charset="-78"/>
              </a:rPr>
              <a:t>قيمة مضافة</a:t>
            </a:r>
            <a:r>
              <a:rPr lang="ar-SA" sz="1600" b="1" dirty="0" smtClean="0">
                <a:latin typeface="Alexandria SemiBold" pitchFamily="2" charset="-78"/>
                <a:cs typeface="Alexandria SemiBold" pitchFamily="2" charset="-78"/>
              </a:rPr>
              <a:t> للقراء بحيث يتضمن الإحصاءات وأمثلة </a:t>
            </a:r>
            <a:r>
              <a:rPr lang="ar-SA" sz="1600" b="1" dirty="0">
                <a:latin typeface="Alexandria SemiBold" pitchFamily="2" charset="-78"/>
                <a:cs typeface="Alexandria SemiBold" pitchFamily="2" charset="-78"/>
              </a:rPr>
              <a:t>وروابط ذات صلة.</a:t>
            </a:r>
          </a:p>
          <a:p>
            <a:pPr marL="685800" indent="-228600" algn="r" rtl="1">
              <a:lnSpc>
                <a:spcPct val="150000"/>
              </a:lnSpc>
              <a:buFont typeface="Wingdings" panose="05000000000000000000" pitchFamily="2" charset="2"/>
              <a:buChar char="§"/>
            </a:pPr>
            <a:r>
              <a:rPr lang="ar-SA" b="1" dirty="0">
                <a:solidFill>
                  <a:schemeClr val="accent2">
                    <a:lumMod val="75000"/>
                  </a:schemeClr>
                </a:solidFill>
                <a:latin typeface="Alexandria SemiBold" pitchFamily="2" charset="-78"/>
                <a:cs typeface="Alexandria SemiBold" pitchFamily="2" charset="-78"/>
              </a:rPr>
              <a:t>الخاتمة</a:t>
            </a:r>
            <a:r>
              <a:rPr lang="ar-SA" b="1" dirty="0" smtClean="0">
                <a:latin typeface="Alexandria SemiBold" pitchFamily="2" charset="-78"/>
                <a:cs typeface="Alexandria SemiBold" pitchFamily="2" charset="-78"/>
              </a:rPr>
              <a:t>: </a:t>
            </a:r>
            <a:r>
              <a:rPr lang="ar-SA" sz="1600" b="1" dirty="0" smtClean="0">
                <a:latin typeface="Alexandria SemiBold" pitchFamily="2" charset="-78"/>
                <a:cs typeface="Alexandria SemiBold" pitchFamily="2" charset="-78"/>
              </a:rPr>
              <a:t>اختتم </a:t>
            </a:r>
            <a:r>
              <a:rPr lang="ar-SA" sz="1600" b="1" dirty="0">
                <a:latin typeface="Alexandria SemiBold" pitchFamily="2" charset="-78"/>
                <a:cs typeface="Alexandria SemiBold" pitchFamily="2" charset="-78"/>
              </a:rPr>
              <a:t>بخاتمة تلخص النقاط </a:t>
            </a:r>
            <a:r>
              <a:rPr lang="ar-SA" sz="1600" b="1" dirty="0" smtClean="0">
                <a:latin typeface="Alexandria SemiBold" pitchFamily="2" charset="-78"/>
                <a:cs typeface="Alexandria SemiBold" pitchFamily="2" charset="-78"/>
              </a:rPr>
              <a:t>الرئيسية وتعرض رأيك بوضوح.</a:t>
            </a:r>
          </a:p>
        </p:txBody>
      </p:sp>
    </p:spTree>
    <p:extLst>
      <p:ext uri="{BB962C8B-B14F-4D97-AF65-F5344CB8AC3E}">
        <p14:creationId xmlns:p14="http://schemas.microsoft.com/office/powerpoint/2010/main" val="2900416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09600" y="1639701"/>
            <a:ext cx="11087101" cy="44299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98206" y="1695310"/>
            <a:ext cx="9310141" cy="2169825"/>
          </a:xfrm>
          <a:prstGeom prst="rect">
            <a:avLst/>
          </a:prstGeom>
          <a:noFill/>
        </p:spPr>
        <p:txBody>
          <a:bodyPr wrap="square" rtlCol="0">
            <a:spAutoFit/>
          </a:bodyPr>
          <a:lstStyle/>
          <a:p>
            <a:pPr marL="342900" indent="-342900" algn="r" rtl="1">
              <a:lnSpc>
                <a:spcPct val="150000"/>
              </a:lnSpc>
              <a:buFont typeface="+mj-lt"/>
              <a:buAutoNum type="arabicPeriod" startAt="2"/>
            </a:pPr>
            <a:r>
              <a:rPr lang="ar-SA" b="1" dirty="0" smtClean="0">
                <a:solidFill>
                  <a:schemeClr val="accent1"/>
                </a:solidFill>
                <a:latin typeface="Alexandria SemiBold" pitchFamily="2" charset="-78"/>
                <a:cs typeface="Alexandria SemiBold" pitchFamily="2" charset="-78"/>
              </a:rPr>
              <a:t>إضافة عناصر تفاعلية</a:t>
            </a:r>
            <a:r>
              <a:rPr lang="ar-SA" b="1" dirty="0" smtClean="0">
                <a:latin typeface="Alexandria SemiBold" pitchFamily="2" charset="-78"/>
                <a:cs typeface="Alexandria SemiBold" pitchFamily="2" charset="-78"/>
              </a:rPr>
              <a:t>:   </a:t>
            </a:r>
          </a:p>
          <a:p>
            <a:pPr marL="973138" indent="-279400"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ادرج صور، رسومات، فيديوهات لتعزيز المحتوى.   </a:t>
            </a:r>
            <a:endParaRPr lang="ar-SA" b="1" dirty="0">
              <a:latin typeface="Alexandria SemiBold" pitchFamily="2" charset="-78"/>
              <a:cs typeface="Alexandria SemiBold" pitchFamily="2" charset="-78"/>
            </a:endParaRPr>
          </a:p>
          <a:p>
            <a:pPr marL="973138" indent="-279400"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وفر تعليقات وتفاعلات للقراء.</a:t>
            </a:r>
          </a:p>
          <a:p>
            <a:pPr marL="973138" indent="-279400"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النص التشعبي </a:t>
            </a:r>
            <a:r>
              <a:rPr lang="en-US" b="1" dirty="0" smtClean="0">
                <a:latin typeface="Alexandria SemiBold" pitchFamily="2" charset="-78"/>
                <a:cs typeface="Alexandria SemiBold" pitchFamily="2" charset="-78"/>
              </a:rPr>
              <a:t>Hyperlink</a:t>
            </a:r>
            <a:r>
              <a:rPr lang="ar-SA" b="1" dirty="0" smtClean="0">
                <a:latin typeface="Alexandria SemiBold" pitchFamily="2" charset="-78"/>
                <a:cs typeface="Alexandria SemiBold" pitchFamily="2" charset="-78"/>
              </a:rPr>
              <a:t> : </a:t>
            </a:r>
            <a:r>
              <a:rPr lang="ar-SA" b="1" dirty="0">
                <a:latin typeface="Alexandria SemiBold" pitchFamily="2" charset="-78"/>
                <a:cs typeface="Alexandria SemiBold" pitchFamily="2" charset="-78"/>
              </a:rPr>
              <a:t>توثيق المقالات من </a:t>
            </a:r>
            <a:r>
              <a:rPr lang="ar-SA" b="1" dirty="0" smtClean="0">
                <a:latin typeface="Alexandria SemiBold" pitchFamily="2" charset="-78"/>
                <a:cs typeface="Alexandria SemiBold" pitchFamily="2" charset="-78"/>
              </a:rPr>
              <a:t>مصادرها .</a:t>
            </a:r>
          </a:p>
          <a:p>
            <a:pPr marL="342900" indent="-285750" algn="r" rtl="1">
              <a:lnSpc>
                <a:spcPct val="150000"/>
              </a:lnSpc>
              <a:buFont typeface="+mj-lt"/>
              <a:buAutoNum type="arabicPeriod" startAt="3"/>
            </a:pPr>
            <a:r>
              <a:rPr lang="ar-SA" b="1" dirty="0">
                <a:solidFill>
                  <a:schemeClr val="accent1"/>
                </a:solidFill>
                <a:latin typeface="Alexandria SemiBold" pitchFamily="2" charset="-78"/>
                <a:cs typeface="Alexandria SemiBold" pitchFamily="2" charset="-78"/>
              </a:rPr>
              <a:t>متوافقة مع شروط الــ </a:t>
            </a:r>
            <a:r>
              <a:rPr lang="en-US" b="1" dirty="0">
                <a:solidFill>
                  <a:schemeClr val="accent1"/>
                </a:solidFill>
                <a:latin typeface="Alexandria SemiBold" pitchFamily="2" charset="-78"/>
                <a:cs typeface="Alexandria SemiBold" pitchFamily="2" charset="-78"/>
              </a:rPr>
              <a:t> </a:t>
            </a:r>
            <a:r>
              <a:rPr lang="en-US" b="1" dirty="0">
                <a:solidFill>
                  <a:srgbClr val="0070C0"/>
                </a:solidFill>
                <a:latin typeface="Alexandria SemiBold" pitchFamily="2" charset="-78"/>
                <a:cs typeface="Alexandria SemiBold" pitchFamily="2" charset="-78"/>
              </a:rPr>
              <a:t>SEO</a:t>
            </a:r>
            <a:r>
              <a:rPr lang="ar-SA" b="1" dirty="0">
                <a:latin typeface="Alexandria SemiBold" pitchFamily="2" charset="-78"/>
                <a:cs typeface="Alexandria SemiBold" pitchFamily="2" charset="-78"/>
              </a:rPr>
              <a:t>، وغنية بالكلمات المفتاحية في </a:t>
            </a:r>
            <a:r>
              <a:rPr lang="ar-SA" b="1" dirty="0" smtClean="0">
                <a:latin typeface="Alexandria SemiBold" pitchFamily="2" charset="-78"/>
                <a:cs typeface="Alexandria SemiBold" pitchFamily="2" charset="-78"/>
              </a:rPr>
              <a:t>العنوان </a:t>
            </a:r>
            <a:r>
              <a:rPr lang="ar-SA" b="1" dirty="0">
                <a:latin typeface="Alexandria SemiBold" pitchFamily="2" charset="-78"/>
                <a:cs typeface="Alexandria SemiBold" pitchFamily="2" charset="-78"/>
              </a:rPr>
              <a:t>وداخل المقال</a:t>
            </a:r>
            <a:r>
              <a:rPr lang="en-US" b="1" dirty="0">
                <a:latin typeface="Alexandria SemiBold" pitchFamily="2" charset="-78"/>
                <a:cs typeface="Alexandria SemiBold" pitchFamily="2" charset="-78"/>
              </a:rPr>
              <a:t>.</a:t>
            </a:r>
            <a:endParaRPr lang="ar-SA" b="1" dirty="0" smtClean="0">
              <a:latin typeface="Alexandria SemiBold" pitchFamily="2" charset="-78"/>
              <a:cs typeface="Alexandria SemiBold" pitchFamily="2" charset="-78"/>
            </a:endParaRPr>
          </a:p>
        </p:txBody>
      </p:sp>
      <p:sp>
        <p:nvSpPr>
          <p:cNvPr id="14" name="TextBox 13">
            <a:extLst>
              <a:ext uri="{FF2B5EF4-FFF2-40B4-BE49-F238E27FC236}">
                <a16:creationId xmlns:a16="http://schemas.microsoft.com/office/drawing/2014/main" id="{F9A80F9F-74DB-1D57-04E8-E20E92A09B0A}"/>
              </a:ext>
            </a:extLst>
          </p:cNvPr>
          <p:cNvSpPr txBox="1"/>
          <p:nvPr/>
        </p:nvSpPr>
        <p:spPr>
          <a:xfrm>
            <a:off x="2346765" y="1091390"/>
            <a:ext cx="3935629"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مراحل كتابة محتوى المدونات</a:t>
            </a:r>
            <a:endParaRPr lang="en-US" sz="2800" b="1" dirty="0">
              <a:solidFill>
                <a:srgbClr val="C00000"/>
              </a:solidFill>
              <a:latin typeface="Alexandria ExtraBold" pitchFamily="2" charset="-78"/>
              <a:cs typeface="Alexandria Extra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9767694" y="1756805"/>
            <a:ext cx="1732743" cy="1477328"/>
          </a:xfrm>
          <a:prstGeom prst="rect">
            <a:avLst/>
          </a:prstGeom>
          <a:solidFill>
            <a:schemeClr val="accent6">
              <a:lumMod val="60000"/>
              <a:lumOff val="40000"/>
            </a:schemeClr>
          </a:solidFill>
          <a:effectLst>
            <a:reflection stA="45000" endPos="0" dir="5400000" sy="-100000" algn="bl" rotWithShape="0"/>
          </a:effectLst>
        </p:spPr>
        <p:txBody>
          <a:bodyPr wrap="square" rtlCol="0">
            <a:spAutoFit/>
          </a:bodyPr>
          <a:lstStyle/>
          <a:p>
            <a:pPr marL="457200" indent="-457200" algn="ctr" rtl="1">
              <a:lnSpc>
                <a:spcPct val="150000"/>
              </a:lnSpc>
              <a:buFont typeface="+mj-lt"/>
              <a:buAutoNum type="arabicParenR" startAt="2"/>
            </a:pPr>
            <a:r>
              <a:rPr lang="ar-SA" sz="2000" b="1" dirty="0" smtClean="0">
                <a:solidFill>
                  <a:srgbClr val="C00000"/>
                </a:solidFill>
                <a:latin typeface="Alexandria ExtraBold" pitchFamily="2" charset="-78"/>
                <a:cs typeface="Alexandria ExtraBold" pitchFamily="2" charset="-78"/>
              </a:rPr>
              <a:t>مرحلة الإعداد والكتابة: </a:t>
            </a:r>
            <a:endParaRPr lang="en-US" sz="3200" b="1" dirty="0">
              <a:solidFill>
                <a:srgbClr val="C00000"/>
              </a:solidFill>
              <a:latin typeface="Alexandria ExtraBold" pitchFamily="2" charset="-78"/>
              <a:cs typeface="Alexandria Extra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9717890" y="4010957"/>
            <a:ext cx="1878515" cy="963597"/>
          </a:xfrm>
          <a:prstGeom prst="rect">
            <a:avLst/>
          </a:prstGeom>
          <a:solidFill>
            <a:schemeClr val="accent6">
              <a:lumMod val="60000"/>
              <a:lumOff val="40000"/>
            </a:schemeClr>
          </a:solidFill>
          <a:effectLst>
            <a:reflection stA="45000" endPos="0" dir="5400000" sy="-100000" algn="bl" rotWithShape="0"/>
          </a:effectLst>
        </p:spPr>
        <p:txBody>
          <a:bodyPr wrap="square" rtlCol="0">
            <a:spAutoFit/>
          </a:bodyPr>
          <a:lstStyle/>
          <a:p>
            <a:pPr marL="457200" indent="-457200" algn="ctr" rtl="1">
              <a:lnSpc>
                <a:spcPct val="150000"/>
              </a:lnSpc>
              <a:buFont typeface="+mj-lt"/>
              <a:buAutoNum type="arabicParenR" startAt="3"/>
            </a:pPr>
            <a:r>
              <a:rPr lang="ar-SA" sz="2000" b="1" dirty="0" smtClean="0">
                <a:solidFill>
                  <a:srgbClr val="C00000"/>
                </a:solidFill>
                <a:latin typeface="Alexandria ExtraBold" pitchFamily="2" charset="-78"/>
                <a:cs typeface="Alexandria ExtraBold" pitchFamily="2" charset="-78"/>
              </a:rPr>
              <a:t>مرحلة المراجعة</a:t>
            </a:r>
            <a:endParaRPr lang="en-US" sz="3200" b="1" dirty="0">
              <a:solidFill>
                <a:srgbClr val="C00000"/>
              </a:solidFill>
              <a:latin typeface="Alexandria ExtraBold" pitchFamily="2" charset="-78"/>
              <a:cs typeface="Alexandria ExtraBold" pitchFamily="2" charset="-78"/>
            </a:endParaRPr>
          </a:p>
        </p:txBody>
      </p:sp>
      <p:sp>
        <p:nvSpPr>
          <p:cNvPr id="18" name="TextBox 17">
            <a:extLst>
              <a:ext uri="{FF2B5EF4-FFF2-40B4-BE49-F238E27FC236}">
                <a16:creationId xmlns:a16="http://schemas.microsoft.com/office/drawing/2014/main" id="{6083F8E2-699C-9C01-0329-7C9299434C08}"/>
              </a:ext>
            </a:extLst>
          </p:cNvPr>
          <p:cNvSpPr txBox="1"/>
          <p:nvPr/>
        </p:nvSpPr>
        <p:spPr>
          <a:xfrm>
            <a:off x="609601" y="3889642"/>
            <a:ext cx="9007994" cy="2169825"/>
          </a:xfrm>
          <a:prstGeom prst="rect">
            <a:avLst/>
          </a:prstGeom>
          <a:noFill/>
        </p:spPr>
        <p:txBody>
          <a:bodyPr wrap="square" rtlCol="0">
            <a:spAutoFit/>
          </a:bodyPr>
          <a:lstStyle/>
          <a:p>
            <a:pPr marL="342900" indent="-342900" algn="r" rtl="1">
              <a:lnSpc>
                <a:spcPct val="150000"/>
              </a:lnSpc>
              <a:buFont typeface="+mj-lt"/>
              <a:buAutoNum type="arabicPeriod"/>
            </a:pPr>
            <a:r>
              <a:rPr lang="ar-SA" b="1" dirty="0" smtClean="0">
                <a:solidFill>
                  <a:schemeClr val="accent1"/>
                </a:solidFill>
                <a:latin typeface="Alexandria SemiBold" pitchFamily="2" charset="-78"/>
                <a:cs typeface="Alexandria SemiBold" pitchFamily="2" charset="-78"/>
              </a:rPr>
              <a:t>التحرير </a:t>
            </a:r>
            <a:r>
              <a:rPr lang="ar-SA" b="1" dirty="0">
                <a:solidFill>
                  <a:schemeClr val="accent1"/>
                </a:solidFill>
                <a:latin typeface="Alexandria SemiBold" pitchFamily="2" charset="-78"/>
                <a:cs typeface="Alexandria SemiBold" pitchFamily="2" charset="-78"/>
              </a:rPr>
              <a:t>والمراجعة: </a:t>
            </a:r>
            <a:r>
              <a:rPr lang="ar-SA" b="1" dirty="0" smtClean="0">
                <a:latin typeface="Alexandria SemiBold" pitchFamily="2" charset="-78"/>
                <a:cs typeface="Alexandria SemiBold" pitchFamily="2" charset="-78"/>
              </a:rPr>
              <a:t>راجع المقال للتأكد من سلامة اللغة ودقة وصحة المعلومات، وخالية </a:t>
            </a:r>
            <a:r>
              <a:rPr lang="ar-SA" b="1" dirty="0">
                <a:latin typeface="Alexandria SemiBold" pitchFamily="2" charset="-78"/>
                <a:cs typeface="Alexandria SemiBold" pitchFamily="2" charset="-78"/>
              </a:rPr>
              <a:t>من الأخطاء الإملائية أو </a:t>
            </a:r>
            <a:r>
              <a:rPr lang="ar-SA" b="1" dirty="0" smtClean="0">
                <a:latin typeface="Alexandria SemiBold" pitchFamily="2" charset="-78"/>
                <a:cs typeface="Alexandria SemiBold" pitchFamily="2" charset="-78"/>
              </a:rPr>
              <a:t>اللغوية.</a:t>
            </a:r>
          </a:p>
          <a:p>
            <a:pPr marL="342900" indent="-342900" algn="r" rtl="1">
              <a:lnSpc>
                <a:spcPct val="150000"/>
              </a:lnSpc>
              <a:buFont typeface="+mj-lt"/>
              <a:buAutoNum type="arabicPeriod" startAt="2"/>
            </a:pPr>
            <a:r>
              <a:rPr lang="ar-SA" b="1" dirty="0" smtClean="0">
                <a:solidFill>
                  <a:schemeClr val="accent1"/>
                </a:solidFill>
                <a:latin typeface="Alexandria SemiBold" pitchFamily="2" charset="-78"/>
                <a:cs typeface="Alexandria SemiBold" pitchFamily="2" charset="-78"/>
              </a:rPr>
              <a:t>التحديث والنشر:  </a:t>
            </a:r>
          </a:p>
          <a:p>
            <a:pPr marL="973138" indent="-285750"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حدّث المقال بمعلومات جديدة . </a:t>
            </a:r>
          </a:p>
          <a:p>
            <a:pPr marL="973138" indent="-285750"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 روّج للمقال عبر قنوات التواصل الاجتماعي.</a:t>
            </a:r>
            <a:endParaRPr lang="ar-SA"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1282804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3613" y="1766497"/>
            <a:ext cx="9586452" cy="4358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371601" y="1987396"/>
            <a:ext cx="9276460" cy="3000821"/>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عنوان المقال هو أول شيء يلفت انتباه القاريء؛ فهو بمثابة مفتاح النص لقراءته. لذا يجب أن يكون قادراً على توصيل فكرة المقال بشكل مُقنع ، كما يُساهم في بناء هوية المدونة. </a:t>
            </a:r>
            <a:r>
              <a:rPr lang="ar-SA" dirty="0" smtClean="0">
                <a:solidFill>
                  <a:srgbClr val="C00000"/>
                </a:solidFill>
                <a:latin typeface="Alexandria SemiBold" pitchFamily="2" charset="-78"/>
                <a:cs typeface="Alexandria SemiBold" pitchFamily="2" charset="-78"/>
              </a:rPr>
              <a:t>وهناك مجموعة من الاعتبارات يجب مراعاتها عند صياغة العنوان ما يلي</a:t>
            </a:r>
            <a:r>
              <a:rPr lang="ar-SA" dirty="0" smtClean="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استخدم الفعل المضارع؛ لأنه يوحي بالجدة والاستمرارية.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عدد كلمات العنوان تتراوح بين 5 – 7 كلمات، ويجب ألا يزيد أو ينقص عن ذلك إلا للضرورة.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تجنب تكرار الكلمات في صياغة العنوان:</a:t>
            </a: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515218" y="1233877"/>
            <a:ext cx="2034885"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العناوين</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3378858" y="4880280"/>
            <a:ext cx="5800024" cy="507831"/>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dirty="0">
                <a:latin typeface="Alexandria SemiBold" pitchFamily="2" charset="-78"/>
                <a:cs typeface="Alexandria SemiBold" pitchFamily="2" charset="-78"/>
              </a:rPr>
              <a:t>مثال : زيادة أسعار النفط والغاز بسبب زيادة في الطلب</a:t>
            </a:r>
          </a:p>
        </p:txBody>
      </p:sp>
      <p:sp>
        <p:nvSpPr>
          <p:cNvPr id="17" name="TextBox 16">
            <a:extLst>
              <a:ext uri="{FF2B5EF4-FFF2-40B4-BE49-F238E27FC236}">
                <a16:creationId xmlns:a16="http://schemas.microsoft.com/office/drawing/2014/main" id="{F9A80F9F-74DB-1D57-04E8-E20E92A09B0A}"/>
              </a:ext>
            </a:extLst>
          </p:cNvPr>
          <p:cNvSpPr txBox="1"/>
          <p:nvPr/>
        </p:nvSpPr>
        <p:spPr>
          <a:xfrm>
            <a:off x="2515218" y="5479592"/>
            <a:ext cx="7334836" cy="553998"/>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dirty="0" smtClean="0">
                <a:solidFill>
                  <a:schemeClr val="accent6">
                    <a:lumMod val="75000"/>
                  </a:schemeClr>
                </a:solidFill>
                <a:latin typeface="Alexandria SemiBold" pitchFamily="2" charset="-78"/>
                <a:cs typeface="Alexandria SemiBold" pitchFamily="2" charset="-78"/>
              </a:rPr>
              <a:t>الصياغة الصحيحة </a:t>
            </a:r>
            <a:r>
              <a:rPr lang="ar-SA" dirty="0">
                <a:latin typeface="Alexandria SemiBold" pitchFamily="2" charset="-78"/>
                <a:cs typeface="Alexandria SemiBold" pitchFamily="2" charset="-78"/>
              </a:rPr>
              <a:t>: </a:t>
            </a:r>
            <a:r>
              <a:rPr lang="ar-SA" sz="2000" dirty="0" smtClean="0">
                <a:solidFill>
                  <a:srgbClr val="843C0C"/>
                </a:solidFill>
                <a:latin typeface="Alexandria SemiBold" pitchFamily="2" charset="-78"/>
                <a:cs typeface="Alexandria SemiBold" pitchFamily="2" charset="-78"/>
              </a:rPr>
              <a:t>أسعار </a:t>
            </a:r>
            <a:r>
              <a:rPr lang="ar-SA" sz="2000" dirty="0">
                <a:solidFill>
                  <a:srgbClr val="843C0C"/>
                </a:solidFill>
                <a:latin typeface="Alexandria SemiBold" pitchFamily="2" charset="-78"/>
                <a:cs typeface="Alexandria SemiBold" pitchFamily="2" charset="-78"/>
              </a:rPr>
              <a:t>النفط والغاز </a:t>
            </a:r>
            <a:r>
              <a:rPr lang="ar-SA" sz="2000" dirty="0" smtClean="0">
                <a:solidFill>
                  <a:srgbClr val="843C0C"/>
                </a:solidFill>
                <a:latin typeface="Alexandria SemiBold" pitchFamily="2" charset="-78"/>
                <a:cs typeface="Alexandria SemiBold" pitchFamily="2" charset="-78"/>
              </a:rPr>
              <a:t>ترتفع بسبب </a:t>
            </a:r>
            <a:r>
              <a:rPr lang="ar-SA" sz="2000" dirty="0">
                <a:solidFill>
                  <a:srgbClr val="843C0C"/>
                </a:solidFill>
                <a:latin typeface="Alexandria SemiBold" pitchFamily="2" charset="-78"/>
                <a:cs typeface="Alexandria SemiBold" pitchFamily="2" charset="-78"/>
              </a:rPr>
              <a:t>زيادة </a:t>
            </a:r>
            <a:r>
              <a:rPr lang="ar-SA" sz="2000" dirty="0" smtClean="0">
                <a:solidFill>
                  <a:srgbClr val="843C0C"/>
                </a:solidFill>
                <a:latin typeface="Alexandria SemiBold" pitchFamily="2" charset="-78"/>
                <a:cs typeface="Alexandria SemiBold" pitchFamily="2" charset="-78"/>
              </a:rPr>
              <a:t>الطلب</a:t>
            </a:r>
            <a:endParaRPr lang="ar-SA" sz="2000" dirty="0">
              <a:solidFill>
                <a:srgbClr val="843C0C"/>
              </a:solidFill>
              <a:latin typeface="Alexandria SemiBold" pitchFamily="2" charset="-78"/>
              <a:cs typeface="Alexandria SemiBold" pitchFamily="2" charset="-78"/>
            </a:endParaRPr>
          </a:p>
        </p:txBody>
      </p:sp>
      <p:sp>
        <p:nvSpPr>
          <p:cNvPr id="18" name="Rectangle 17"/>
          <p:cNvSpPr/>
          <p:nvPr/>
        </p:nvSpPr>
        <p:spPr>
          <a:xfrm>
            <a:off x="2693183" y="4343282"/>
            <a:ext cx="579413" cy="1446550"/>
          </a:xfrm>
          <a:prstGeom prst="rect">
            <a:avLst/>
          </a:prstGeom>
        </p:spPr>
        <p:txBody>
          <a:bodyPr wrap="square">
            <a:spAutoFit/>
          </a:bodyPr>
          <a:lstStyle/>
          <a:p>
            <a:r>
              <a:rPr lang="ar-SA" sz="8800" b="1" dirty="0">
                <a:solidFill>
                  <a:srgbClr val="FF0000"/>
                </a:solidFill>
                <a:latin typeface="Alexandria SemiBold" pitchFamily="2" charset="-78"/>
                <a:cs typeface="Alexandria SemiBold" pitchFamily="2" charset="-78"/>
              </a:rPr>
              <a:t>×</a:t>
            </a:r>
            <a:endParaRPr lang="ar-SA" sz="6000" dirty="0"/>
          </a:p>
        </p:txBody>
      </p:sp>
      <p:sp>
        <p:nvSpPr>
          <p:cNvPr id="19" name="Rectangle 18"/>
          <p:cNvSpPr/>
          <p:nvPr/>
        </p:nvSpPr>
        <p:spPr>
          <a:xfrm>
            <a:off x="1968641" y="5206681"/>
            <a:ext cx="898023" cy="991169"/>
          </a:xfrm>
          <a:prstGeom prst="rect">
            <a:avLst/>
          </a:prstGeom>
        </p:spPr>
        <p:txBody>
          <a:bodyPr wrap="square">
            <a:spAutoFit/>
          </a:bodyPr>
          <a:lstStyle/>
          <a:p>
            <a:pPr lvl="0" algn="ctr" rtl="1">
              <a:lnSpc>
                <a:spcPct val="150000"/>
              </a:lnSpc>
            </a:pPr>
            <a:r>
              <a:rPr lang="en-US" sz="4400" b="1" dirty="0">
                <a:solidFill>
                  <a:srgbClr val="00B050"/>
                </a:solidFill>
                <a:latin typeface="Alexandria SemiBold" pitchFamily="2" charset="-78"/>
                <a:cs typeface="Alexandria SemiBold" pitchFamily="2" charset="-78"/>
              </a:rPr>
              <a:t>✓ </a:t>
            </a:r>
            <a:endParaRPr lang="en-US" sz="4400" dirty="0">
              <a:latin typeface="Alexandria SemiBold" pitchFamily="2" charset="-78"/>
              <a:cs typeface="Alexandria SemiBold" pitchFamily="2" charset="-78"/>
            </a:endParaRPr>
          </a:p>
        </p:txBody>
      </p:sp>
      <p:pic>
        <p:nvPicPr>
          <p:cNvPr id="20" name="Picture 19"/>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506156" y="1766497"/>
            <a:ext cx="1333095" cy="4316747"/>
          </a:xfrm>
          <a:prstGeom prst="rect">
            <a:avLst/>
          </a:prstGeom>
        </p:spPr>
      </p:pic>
    </p:spTree>
    <p:extLst>
      <p:ext uri="{BB962C8B-B14F-4D97-AF65-F5344CB8AC3E}">
        <p14:creationId xmlns:p14="http://schemas.microsoft.com/office/powerpoint/2010/main" val="4049651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25561" y="1766497"/>
            <a:ext cx="9114504" cy="4358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93411" y="10535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30175" y="112705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98769" y="13171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923927" y="1877712"/>
            <a:ext cx="8648798" cy="4247317"/>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مراعاة علامات الترقيم لضبط العنوان ولضمان وضوح المعنى.</a:t>
            </a:r>
          </a:p>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لا ينبغي أن يكون العنوان مُضللاً : فقد يكون العنوان جذاباً ، وعند الضغط عليه يكتشف القاريء أن المحتوى ليس له علاقة بالعنوان .</a:t>
            </a:r>
          </a:p>
          <a:p>
            <a:pPr marL="342900" indent="-342900" algn="r" rtl="1">
              <a:lnSpc>
                <a:spcPct val="150000"/>
              </a:lnSpc>
              <a:buFont typeface="+mj-lt"/>
              <a:buAutoNum type="arabicPeriod" startAt="4"/>
            </a:pPr>
            <a:r>
              <a:rPr lang="ar-SA" dirty="0" smtClean="0">
                <a:latin typeface="Alexandria SemiBold" pitchFamily="2" charset="-78"/>
                <a:cs typeface="Alexandria SemiBold" pitchFamily="2" charset="-78"/>
              </a:rPr>
              <a:t>يجب أن يكون وثيق الصلة بالمحتوى، مُبرزاً لأهم معلومة ، وأن يتسم بالجاذبية والوضوح.</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endParaRPr lang="ar-SA" dirty="0"/>
          </a:p>
          <a:p>
            <a:pPr algn="r" rtl="1">
              <a:lnSpc>
                <a:spcPct val="150000"/>
              </a:lnSpc>
            </a:pPr>
            <a:endParaRPr lang="ar-SA" dirty="0" smtClean="0">
              <a:latin typeface="Alexandria SemiBold" pitchFamily="2" charset="-78"/>
              <a:cs typeface="Alexandria SemiBold" pitchFamily="2" charset="-78"/>
            </a:endParaRPr>
          </a:p>
          <a:p>
            <a:pPr algn="r" rtl="1">
              <a:lnSpc>
                <a:spcPct val="150000"/>
              </a:lnSpc>
            </a:pPr>
            <a:endParaRPr lang="ar-SA" sz="1600" dirty="0" smtClean="0">
              <a:latin typeface="Alexandria SemiBold" pitchFamily="2" charset="-78"/>
              <a:cs typeface="Alexandria SemiBold" pitchFamily="2" charset="-78"/>
            </a:endParaRPr>
          </a:p>
          <a:p>
            <a:pPr marL="342900" indent="-342900" algn="r" rtl="1">
              <a:lnSpc>
                <a:spcPct val="150000"/>
              </a:lnSpc>
              <a:buFont typeface="+mj-lt"/>
              <a:buAutoNum type="arabicPeriod" startAt="7"/>
            </a:pPr>
            <a:r>
              <a:rPr lang="ar-SA" dirty="0" smtClean="0">
                <a:latin typeface="Alexandria SemiBold" pitchFamily="2" charset="-78"/>
                <a:cs typeface="Alexandria SemiBold" pitchFamily="2" charset="-78"/>
              </a:rPr>
              <a:t>يجب أن يتضمن العنوان أهم الكلمات المفتاحية ذات الصلة بالمضمون؛ لأن ذلك يُحسن من ظهور الموضوع في محركات البحث.</a:t>
            </a: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63257" y="1263587"/>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كتابة العناوين</a:t>
            </a:r>
            <a:endParaRPr lang="en-US" sz="2800" b="1" dirty="0">
              <a:solidFill>
                <a:srgbClr val="C00000"/>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3023419" y="3939291"/>
            <a:ext cx="6241206"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latin typeface="Alexandria ExtraBold" pitchFamily="2" charset="-78"/>
                <a:cs typeface="Alexandria ExtraBold" pitchFamily="2" charset="-78"/>
              </a:rPr>
              <a:t>مثال :      هذه </a:t>
            </a:r>
            <a:r>
              <a:rPr lang="ar-SA" b="1" dirty="0">
                <a:latin typeface="Alexandria ExtraBold" pitchFamily="2" charset="-78"/>
                <a:cs typeface="Alexandria ExtraBold" pitchFamily="2" charset="-78"/>
              </a:rPr>
              <a:t>الدولة تتصدر التعليم عن بُعد في العالم</a:t>
            </a:r>
            <a:endParaRPr lang="en-US" sz="2800" b="1" dirty="0">
              <a:latin typeface="Alexandria ExtraBold" pitchFamily="2" charset="-78"/>
              <a:cs typeface="Alexandria Extra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905792" y="4447122"/>
            <a:ext cx="7789786"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chemeClr val="accent6">
                    <a:lumMod val="75000"/>
                  </a:schemeClr>
                </a:solidFill>
                <a:latin typeface="Alexandria ExtraBold" pitchFamily="2" charset="-78"/>
                <a:cs typeface="Alexandria ExtraBold" pitchFamily="2" charset="-78"/>
              </a:rPr>
              <a:t>الصياغة الصحيحة</a:t>
            </a:r>
            <a:r>
              <a:rPr lang="ar-SA" b="1" dirty="0" smtClean="0">
                <a:solidFill>
                  <a:srgbClr val="843C0C"/>
                </a:solidFill>
                <a:latin typeface="Alexandria ExtraBold" pitchFamily="2" charset="-78"/>
                <a:cs typeface="Alexandria ExtraBold" pitchFamily="2" charset="-78"/>
              </a:rPr>
              <a:t>: السويد تتصدر مؤشر التعليم </a:t>
            </a:r>
            <a:r>
              <a:rPr lang="ar-SA" b="1" dirty="0">
                <a:solidFill>
                  <a:srgbClr val="843C0C"/>
                </a:solidFill>
                <a:latin typeface="Alexandria ExtraBold" pitchFamily="2" charset="-78"/>
                <a:cs typeface="Alexandria ExtraBold" pitchFamily="2" charset="-78"/>
              </a:rPr>
              <a:t>عن بُعد في العالم</a:t>
            </a:r>
            <a:endParaRPr lang="en-US" sz="2800" b="1" dirty="0">
              <a:solidFill>
                <a:srgbClr val="843C0C"/>
              </a:solidFill>
              <a:latin typeface="Alexandria ExtraBold" pitchFamily="2" charset="-78"/>
              <a:cs typeface="Alexandria ExtraBold" pitchFamily="2" charset="-78"/>
            </a:endParaRPr>
          </a:p>
        </p:txBody>
      </p:sp>
      <p:sp>
        <p:nvSpPr>
          <p:cNvPr id="2" name="Rectangle 1"/>
          <p:cNvSpPr/>
          <p:nvPr/>
        </p:nvSpPr>
        <p:spPr>
          <a:xfrm>
            <a:off x="2275845" y="4209119"/>
            <a:ext cx="898023" cy="991169"/>
          </a:xfrm>
          <a:prstGeom prst="rect">
            <a:avLst/>
          </a:prstGeom>
        </p:spPr>
        <p:txBody>
          <a:bodyPr wrap="square">
            <a:spAutoFit/>
          </a:bodyPr>
          <a:lstStyle/>
          <a:p>
            <a:pPr lvl="0" algn="ctr" rtl="1">
              <a:lnSpc>
                <a:spcPct val="150000"/>
              </a:lnSpc>
            </a:pPr>
            <a:r>
              <a:rPr lang="en-US" sz="4400" b="1" dirty="0">
                <a:solidFill>
                  <a:srgbClr val="00B050"/>
                </a:solidFill>
                <a:latin typeface="Alexandria SemiBold" pitchFamily="2" charset="-78"/>
                <a:cs typeface="Alexandria SemiBold" pitchFamily="2" charset="-78"/>
              </a:rPr>
              <a:t>✓ </a:t>
            </a:r>
            <a:endParaRPr lang="en-US" sz="4400" dirty="0">
              <a:latin typeface="Alexandria SemiBold" pitchFamily="2" charset="-78"/>
              <a:cs typeface="Alexandria SemiBold" pitchFamily="2" charset="-78"/>
            </a:endParaRPr>
          </a:p>
        </p:txBody>
      </p:sp>
      <p:sp>
        <p:nvSpPr>
          <p:cNvPr id="3" name="Rectangle 2"/>
          <p:cNvSpPr/>
          <p:nvPr/>
        </p:nvSpPr>
        <p:spPr>
          <a:xfrm>
            <a:off x="2304816" y="3655121"/>
            <a:ext cx="579413" cy="1107996"/>
          </a:xfrm>
          <a:prstGeom prst="rect">
            <a:avLst/>
          </a:prstGeom>
        </p:spPr>
        <p:txBody>
          <a:bodyPr wrap="square">
            <a:spAutoFit/>
          </a:bodyPr>
          <a:lstStyle/>
          <a:p>
            <a:r>
              <a:rPr lang="ar-SA" sz="6600" b="1" dirty="0">
                <a:solidFill>
                  <a:srgbClr val="FF0000"/>
                </a:solidFill>
                <a:latin typeface="Alexandria SemiBold" pitchFamily="2" charset="-78"/>
                <a:cs typeface="Alexandria SemiBold" pitchFamily="2" charset="-78"/>
              </a:rPr>
              <a:t>×</a:t>
            </a:r>
            <a:endParaRPr lang="ar-SA" sz="4400" dirty="0"/>
          </a:p>
        </p:txBody>
      </p:sp>
    </p:spTree>
    <p:extLst>
      <p:ext uri="{BB962C8B-B14F-4D97-AF65-F5344CB8AC3E}">
        <p14:creationId xmlns:p14="http://schemas.microsoft.com/office/powerpoint/2010/main" val="2749839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3386" y="1766497"/>
            <a:ext cx="10136679" cy="4358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93411" y="10535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30175" y="112705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98769" y="13171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703386" y="1877712"/>
            <a:ext cx="10011506"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هناك </a:t>
            </a:r>
            <a:r>
              <a:rPr lang="ar-SA" dirty="0">
                <a:latin typeface="Alexandria SemiBold" pitchFamily="2" charset="-78"/>
                <a:cs typeface="Alexandria SemiBold" pitchFamily="2" charset="-78"/>
              </a:rPr>
              <a:t>بعض </a:t>
            </a:r>
            <a:r>
              <a:rPr lang="ar-SA" dirty="0" smtClean="0">
                <a:latin typeface="Alexandria SemiBold" pitchFamily="2" charset="-78"/>
                <a:cs typeface="Alexandria SemiBold" pitchFamily="2" charset="-78"/>
              </a:rPr>
              <a:t>النصائح لكتابة </a:t>
            </a:r>
            <a:r>
              <a:rPr lang="ar-SA" dirty="0">
                <a:latin typeface="Alexandria SemiBold" pitchFamily="2" charset="-78"/>
                <a:cs typeface="Alexandria SemiBold" pitchFamily="2" charset="-78"/>
              </a:rPr>
              <a:t>عناوين مقالات مدونات فعالة </a:t>
            </a:r>
            <a:r>
              <a:rPr lang="ar-SA" dirty="0" smtClean="0">
                <a:latin typeface="Alexandria SemiBold" pitchFamily="2" charset="-78"/>
                <a:cs typeface="Alexandria SemiBold" pitchFamily="2" charset="-78"/>
              </a:rPr>
              <a:t>وجذابة:</a:t>
            </a: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استخدم </a:t>
            </a:r>
            <a:r>
              <a:rPr lang="ar-SA" dirty="0">
                <a:solidFill>
                  <a:schemeClr val="accent2">
                    <a:lumMod val="75000"/>
                  </a:schemeClr>
                </a:solidFill>
                <a:latin typeface="Alexandria SemiBold" pitchFamily="2" charset="-78"/>
                <a:cs typeface="Alexandria SemiBold" pitchFamily="2" charset="-78"/>
              </a:rPr>
              <a:t>الأرقام والقوائم</a:t>
            </a:r>
            <a:r>
              <a:rPr lang="ar-SA" dirty="0" smtClean="0">
                <a:latin typeface="Alexandria SemiBold" pitchFamily="2" charset="-78"/>
                <a:cs typeface="Alexandria SemiBold" pitchFamily="2" charset="-78"/>
              </a:rPr>
              <a:t>: مثال: </a:t>
            </a:r>
            <a:r>
              <a:rPr lang="ar-SA" dirty="0">
                <a:solidFill>
                  <a:schemeClr val="accent1"/>
                </a:solidFill>
                <a:latin typeface="Alexandria SemiBold" pitchFamily="2" charset="-78"/>
                <a:cs typeface="Alexandria SemiBold" pitchFamily="2" charset="-78"/>
              </a:rPr>
              <a:t>"7 طرق لتحسين إنتاجيتك" </a:t>
            </a:r>
            <a:r>
              <a:rPr lang="ar-SA" dirty="0">
                <a:latin typeface="Alexandria SemiBold" pitchFamily="2" charset="-78"/>
                <a:cs typeface="Alexandria SemiBold" pitchFamily="2" charset="-78"/>
              </a:rPr>
              <a:t>أو </a:t>
            </a:r>
            <a:r>
              <a:rPr lang="ar-SA" dirty="0">
                <a:solidFill>
                  <a:schemeClr val="accent1"/>
                </a:solidFill>
                <a:latin typeface="Alexandria SemiBold" pitchFamily="2" charset="-78"/>
                <a:cs typeface="Alexandria SemiBold" pitchFamily="2" charset="-78"/>
              </a:rPr>
              <a:t>"10 نصائح لبدء مشروع جديد"</a:t>
            </a:r>
            <a:r>
              <a:rPr lang="ar-SA" dirty="0">
                <a:latin typeface="Alexandria SemiBold" pitchFamily="2" charset="-78"/>
                <a:cs typeface="Alexandria SemiBold" pitchFamily="2" charset="-78"/>
              </a:rPr>
              <a:t> </a:t>
            </a:r>
            <a:endParaRPr lang="ar-SA" dirty="0" smtClean="0">
              <a:latin typeface="Alexandria SemiBold" pitchFamily="2" charset="-78"/>
              <a:cs typeface="Alexandria SemiBold" pitchFamily="2" charset="-78"/>
            </a:endParaRPr>
          </a:p>
          <a:p>
            <a:pPr marL="342900" indent="-342900" algn="r" rtl="1">
              <a:lnSpc>
                <a:spcPct val="150000"/>
              </a:lnSpc>
              <a:buFont typeface="+mj-lt"/>
              <a:buAutoNum type="arabicPeriod" startAt="2"/>
            </a:pPr>
            <a:r>
              <a:rPr lang="ar-SA" dirty="0">
                <a:solidFill>
                  <a:schemeClr val="accent2">
                    <a:lumMod val="75000"/>
                  </a:schemeClr>
                </a:solidFill>
                <a:latin typeface="Alexandria SemiBold" pitchFamily="2" charset="-78"/>
                <a:cs typeface="Alexandria SemiBold" pitchFamily="2" charset="-78"/>
              </a:rPr>
              <a:t>اطرح سؤالًا </a:t>
            </a:r>
            <a:r>
              <a:rPr lang="ar-SA" dirty="0" smtClean="0">
                <a:latin typeface="Alexandria SemiBold" pitchFamily="2" charset="-78"/>
                <a:cs typeface="Alexandria SemiBold" pitchFamily="2" charset="-78"/>
              </a:rPr>
              <a:t>: فالعناوين </a:t>
            </a:r>
            <a:r>
              <a:rPr lang="ar-SA" dirty="0">
                <a:latin typeface="Alexandria SemiBold" pitchFamily="2" charset="-78"/>
                <a:cs typeface="Alexandria SemiBold" pitchFamily="2" charset="-78"/>
              </a:rPr>
              <a:t>التي تطرح </a:t>
            </a:r>
            <a:r>
              <a:rPr lang="ar-SA" dirty="0" smtClean="0">
                <a:latin typeface="Alexandria SemiBold" pitchFamily="2" charset="-78"/>
                <a:cs typeface="Alexandria SemiBold" pitchFamily="2" charset="-78"/>
              </a:rPr>
              <a:t>سؤالاً </a:t>
            </a:r>
            <a:r>
              <a:rPr lang="ar-SA" dirty="0">
                <a:latin typeface="Alexandria SemiBold" pitchFamily="2" charset="-78"/>
                <a:cs typeface="Alexandria SemiBold" pitchFamily="2" charset="-78"/>
              </a:rPr>
              <a:t>تثير فضول القراء وتشجعهم على القراءة.  </a:t>
            </a:r>
            <a:endParaRPr lang="ar-SA" dirty="0" smtClean="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مثال: </a:t>
            </a:r>
            <a:r>
              <a:rPr lang="ar-SA" dirty="0">
                <a:solidFill>
                  <a:schemeClr val="accent1"/>
                </a:solidFill>
                <a:latin typeface="Alexandria SemiBold" pitchFamily="2" charset="-78"/>
                <a:cs typeface="Alexandria SemiBold" pitchFamily="2" charset="-78"/>
              </a:rPr>
              <a:t>"هل أنت مستعد لتغيير حياتك المهنية؟" </a:t>
            </a:r>
            <a:r>
              <a:rPr lang="ar-SA" dirty="0">
                <a:latin typeface="Alexandria SemiBold" pitchFamily="2" charset="-78"/>
                <a:cs typeface="Alexandria SemiBold" pitchFamily="2" charset="-78"/>
              </a:rPr>
              <a:t>أو </a:t>
            </a:r>
            <a:r>
              <a:rPr lang="ar-SA" dirty="0">
                <a:solidFill>
                  <a:schemeClr val="accent1"/>
                </a:solidFill>
                <a:latin typeface="Alexandria SemiBold" pitchFamily="2" charset="-78"/>
                <a:cs typeface="Alexandria SemiBold" pitchFamily="2" charset="-78"/>
              </a:rPr>
              <a:t>"هل تعرف كيفية تحقيق النجاح في هذا </a:t>
            </a:r>
            <a:r>
              <a:rPr lang="ar-SA" dirty="0" smtClean="0">
                <a:solidFill>
                  <a:schemeClr val="accent1"/>
                </a:solidFill>
                <a:latin typeface="Alexandria SemiBold" pitchFamily="2" charset="-78"/>
                <a:cs typeface="Alexandria SemiBold" pitchFamily="2" charset="-78"/>
              </a:rPr>
              <a:t>المجال؟</a:t>
            </a:r>
          </a:p>
          <a:p>
            <a:pPr marL="342900" indent="-342900" algn="r" rtl="1">
              <a:lnSpc>
                <a:spcPct val="150000"/>
              </a:lnSpc>
              <a:buFont typeface="+mj-lt"/>
              <a:buAutoNum type="arabicPeriod" startAt="3"/>
            </a:pPr>
            <a:r>
              <a:rPr lang="ar-SA" dirty="0">
                <a:solidFill>
                  <a:schemeClr val="accent2">
                    <a:lumMod val="75000"/>
                  </a:schemeClr>
                </a:solidFill>
                <a:latin typeface="Alexandria SemiBold" pitchFamily="2" charset="-78"/>
                <a:cs typeface="Alexandria SemiBold" pitchFamily="2" charset="-78"/>
              </a:rPr>
              <a:t>استخدم لغة عاطفية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العناوين </a:t>
            </a:r>
            <a:r>
              <a:rPr lang="ar-SA" dirty="0">
                <a:latin typeface="Alexandria SemiBold" pitchFamily="2" charset="-78"/>
                <a:cs typeface="Alexandria SemiBold" pitchFamily="2" charset="-78"/>
              </a:rPr>
              <a:t>التي تستخدم لغة عاطفية أو تحفيزية يمكن أن تؤثر على المشاعر والدوافع للقراء.  </a:t>
            </a:r>
            <a:endParaRPr lang="ar-SA" dirty="0" smtClean="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مثال: </a:t>
            </a:r>
            <a:r>
              <a:rPr lang="ar-SA" dirty="0">
                <a:solidFill>
                  <a:schemeClr val="accent1"/>
                </a:solidFill>
                <a:latin typeface="Alexandria SemiBold" pitchFamily="2" charset="-78"/>
                <a:cs typeface="Alexandria SemiBold" pitchFamily="2" charset="-78"/>
              </a:rPr>
              <a:t>"اكتشف الطريق إلى السعادة" </a:t>
            </a:r>
            <a:r>
              <a:rPr lang="ar-SA" dirty="0">
                <a:latin typeface="Alexandria SemiBold" pitchFamily="2" charset="-78"/>
                <a:cs typeface="Alexandria SemiBold" pitchFamily="2" charset="-78"/>
              </a:rPr>
              <a:t>أو </a:t>
            </a:r>
            <a:r>
              <a:rPr lang="ar-SA" dirty="0">
                <a:solidFill>
                  <a:schemeClr val="accent1"/>
                </a:solidFill>
                <a:latin typeface="Alexandria SemiBold" pitchFamily="2" charset="-78"/>
                <a:cs typeface="Alexandria SemiBold" pitchFamily="2" charset="-78"/>
              </a:rPr>
              <a:t>"تعلم كيف تحقق أحلامك </a:t>
            </a:r>
            <a:r>
              <a:rPr lang="ar-SA" dirty="0" smtClean="0">
                <a:solidFill>
                  <a:schemeClr val="accent1"/>
                </a:solidFill>
                <a:latin typeface="Alexandria SemiBold" pitchFamily="2" charset="-78"/>
                <a:cs typeface="Alexandria SemiBold" pitchFamily="2" charset="-78"/>
              </a:rPr>
              <a:t>اليوم"</a:t>
            </a:r>
          </a:p>
          <a:p>
            <a:pPr marL="342900" indent="-342900" algn="r" rtl="1">
              <a:lnSpc>
                <a:spcPct val="150000"/>
              </a:lnSpc>
              <a:buFont typeface="+mj-lt"/>
              <a:buAutoNum type="arabicPeriod" startAt="4"/>
            </a:pPr>
            <a:r>
              <a:rPr lang="ar-SA" dirty="0">
                <a:solidFill>
                  <a:schemeClr val="accent2">
                    <a:lumMod val="75000"/>
                  </a:schemeClr>
                </a:solidFill>
                <a:latin typeface="Alexandria SemiBold" pitchFamily="2" charset="-78"/>
                <a:cs typeface="Alexandria SemiBold" pitchFamily="2" charset="-78"/>
              </a:rPr>
              <a:t>اجعله شخصيًا</a:t>
            </a:r>
            <a:r>
              <a:rPr lang="ar-SA" dirty="0">
                <a:latin typeface="Alexandria SemiBold" pitchFamily="2" charset="-78"/>
                <a:cs typeface="Alexandria SemiBold" pitchFamily="2" charset="-78"/>
              </a:rPr>
              <a:t>: هذا النوع من العناوين يجعل القارئ يشعر بالارتباط </a:t>
            </a:r>
            <a:r>
              <a:rPr lang="ar-SA" dirty="0" smtClean="0">
                <a:latin typeface="Alexandria SemiBold" pitchFamily="2" charset="-78"/>
                <a:cs typeface="Alexandria SemiBold" pitchFamily="2" charset="-78"/>
              </a:rPr>
              <a:t>الشخصي</a:t>
            </a: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مثال: </a:t>
            </a:r>
            <a:r>
              <a:rPr lang="ar-SA" dirty="0">
                <a:solidFill>
                  <a:schemeClr val="accent1"/>
                </a:solidFill>
                <a:latin typeface="Alexandria SemiBold" pitchFamily="2" charset="-78"/>
                <a:cs typeface="Alexandria SemiBold" pitchFamily="2" charset="-78"/>
              </a:rPr>
              <a:t>"لماذا أنا أحتاج إلى..." </a:t>
            </a:r>
            <a:r>
              <a:rPr lang="ar-SA" dirty="0">
                <a:latin typeface="Alexandria SemiBold" pitchFamily="2" charset="-78"/>
                <a:cs typeface="Alexandria SemiBold" pitchFamily="2" charset="-78"/>
              </a:rPr>
              <a:t>أو </a:t>
            </a:r>
            <a:r>
              <a:rPr lang="ar-SA" dirty="0">
                <a:solidFill>
                  <a:schemeClr val="accent1"/>
                </a:solidFill>
                <a:latin typeface="Alexandria SemiBold" pitchFamily="2" charset="-78"/>
                <a:cs typeface="Alexandria SemiBold" pitchFamily="2" charset="-78"/>
              </a:rPr>
              <a:t>"كيف غيرت هذه الخطوة حياتي" </a:t>
            </a:r>
            <a:r>
              <a:rPr lang="ar-SA" dirty="0">
                <a:latin typeface="Alexandria SemiBold" pitchFamily="2" charset="-78"/>
                <a:cs typeface="Alexandria SemiBold" pitchFamily="2" charset="-78"/>
              </a:rPr>
              <a:t>يجعل العنوان أكثر </a:t>
            </a:r>
            <a:r>
              <a:rPr lang="ar-SA" dirty="0" smtClean="0">
                <a:latin typeface="Alexandria SemiBold" pitchFamily="2" charset="-78"/>
                <a:cs typeface="Alexandria SemiBold" pitchFamily="2" charset="-78"/>
              </a:rPr>
              <a:t>جاذبية.</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63256" y="1263587"/>
            <a:ext cx="442804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نماذج تطبيقية لكتابة العناوين</a:t>
            </a:r>
            <a:endParaRPr lang="en-US" sz="28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604261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9749" y="1858380"/>
            <a:ext cx="9205706" cy="4303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63257" y="1975484"/>
            <a:ext cx="8715028" cy="4212692"/>
          </a:xfrm>
          <a:prstGeom prst="rect">
            <a:avLst/>
          </a:prstGeom>
          <a:noFill/>
        </p:spPr>
        <p:txBody>
          <a:bodyPr wrap="square" rtlCol="0">
            <a:spAutoFit/>
          </a:bodyPr>
          <a:lstStyle/>
          <a:p>
            <a:pPr algn="r" rtl="1">
              <a:lnSpc>
                <a:spcPct val="150000"/>
              </a:lnSpc>
            </a:pPr>
            <a:r>
              <a:rPr lang="ar-SA" b="1" dirty="0" smtClean="0">
                <a:latin typeface="Alexandria SemiBold" pitchFamily="2" charset="-78"/>
                <a:cs typeface="Alexandria SemiBold" pitchFamily="2" charset="-78"/>
              </a:rPr>
              <a:t>الكتابة بأسلوب يُحسّن الظهور في محركات البحث أو ما يُعرف اختصاراً بــ </a:t>
            </a:r>
            <a:r>
              <a:rPr lang="en-US" sz="2400" b="1" dirty="0" smtClean="0">
                <a:latin typeface="Alexandria SemiBold" pitchFamily="2" charset="-78"/>
                <a:cs typeface="Alexandria SemiBold" pitchFamily="2" charset="-78"/>
              </a:rPr>
              <a:t>SEO</a:t>
            </a:r>
            <a:r>
              <a:rPr lang="en-US" b="1" dirty="0" smtClean="0">
                <a:latin typeface="Alexandria SemiBold" pitchFamily="2" charset="-78"/>
                <a:cs typeface="Alexandria SemiBold" pitchFamily="2" charset="-78"/>
              </a:rPr>
              <a:t> (Search Engine Optimization)</a:t>
            </a:r>
            <a:r>
              <a:rPr lang="ar-SA" b="1" dirty="0" smtClean="0">
                <a:latin typeface="Alexandria SemiBold" pitchFamily="2" charset="-78"/>
                <a:cs typeface="Alexandria SemiBold" pitchFamily="2" charset="-78"/>
              </a:rPr>
              <a:t> : لا يعني أنك كتبت مقالاً، أنك ستكون كاتباً ناجحاً وأن موضوعك ستصل إلى الجمهور المستهدف. فكتابة المقالات في المدونات لها أسلوب يواءم طبيعتها، وأن تتابع التحديثات التي تطرأ على آلية عملها.</a:t>
            </a:r>
          </a:p>
          <a:p>
            <a:pPr algn="r" rtl="1">
              <a:lnSpc>
                <a:spcPct val="150000"/>
              </a:lnSpc>
            </a:pPr>
            <a:endParaRPr lang="ar-SA" sz="800" b="1" dirty="0" smtClean="0">
              <a:latin typeface="Alexandria SemiBold" pitchFamily="2" charset="-78"/>
              <a:cs typeface="Alexandria SemiBold" pitchFamily="2" charset="-78"/>
            </a:endParaRPr>
          </a:p>
          <a:p>
            <a:pPr algn="r" rtl="1">
              <a:lnSpc>
                <a:spcPct val="150000"/>
              </a:lnSpc>
            </a:pPr>
            <a:r>
              <a:rPr lang="ar-SA" b="1" dirty="0" smtClean="0">
                <a:latin typeface="Alexandria SemiBold" pitchFamily="2" charset="-78"/>
                <a:cs typeface="Alexandria SemiBold" pitchFamily="2" charset="-78"/>
              </a:rPr>
              <a:t>   فمحركات البحث تفحص مضمون المقالات المنشورة على شبكة الإنترنت، وتقوم بتصنيفها ضمن فئات معينة؛ ليتم عرضها في نتائج البحث المتعلقة بها.</a:t>
            </a:r>
          </a:p>
          <a:p>
            <a:pPr algn="r" rtl="1">
              <a:lnSpc>
                <a:spcPct val="150000"/>
              </a:lnSpc>
            </a:pPr>
            <a:r>
              <a:rPr lang="ar-SA" b="1" dirty="0" smtClean="0">
                <a:latin typeface="Alexandria SemiBold" pitchFamily="2" charset="-78"/>
                <a:cs typeface="Alexandria SemiBold" pitchFamily="2" charset="-78"/>
              </a:rPr>
              <a:t>ولكي تتمكن محركات البحث من فهم المحتوى وتصنيفه تمهيداً لعرضه لاحقاً؛ يجب على الكاتب أو المدون أن يساعدها في ذلك من خلال التركيز على الكلمات المفتاحية أو الرئيسية </a:t>
            </a:r>
            <a:r>
              <a:rPr lang="en-US" b="1" dirty="0" smtClean="0">
                <a:latin typeface="Alexandria SemiBold" pitchFamily="2" charset="-78"/>
                <a:cs typeface="Alexandria SemiBold" pitchFamily="2" charset="-78"/>
              </a:rPr>
              <a:t>Key Words</a:t>
            </a:r>
            <a:r>
              <a:rPr lang="ar-SA" b="1" dirty="0" smtClean="0">
                <a:latin typeface="Alexandria SemiBold" pitchFamily="2" charset="-78"/>
                <a:cs typeface="Alexandria SemiBold" pitchFamily="2" charset="-78"/>
              </a:rPr>
              <a:t>.</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163257" y="1263587"/>
            <a:ext cx="6700524"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الكتابة بأسلوب يُحسّن الظهور في محركات البحث</a:t>
            </a:r>
            <a:endParaRPr lang="en-US" sz="2800" b="1" dirty="0">
              <a:solidFill>
                <a:srgbClr val="C00000"/>
              </a:solidFill>
              <a:latin typeface="Alexandria ExtraBold" pitchFamily="2" charset="-78"/>
              <a:cs typeface="Alexandria ExtraBold" pitchFamily="2" charset="-78"/>
            </a:endParaRPr>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8008" t="5692" r="7095"/>
          <a:stretch/>
        </p:blipFill>
        <p:spPr>
          <a:xfrm>
            <a:off x="-23733" y="3868778"/>
            <a:ext cx="2304335" cy="2805926"/>
          </a:xfrm>
          <a:prstGeom prst="rect">
            <a:avLst/>
          </a:prstGeom>
        </p:spPr>
      </p:pic>
      <p:pic>
        <p:nvPicPr>
          <p:cNvPr id="15" name="Picture 14"/>
          <p:cNvPicPr>
            <a:picLocks noChangeAspect="1"/>
          </p:cNvPicPr>
          <p:nvPr/>
        </p:nvPicPr>
        <p:blipFill rotWithShape="1">
          <a:blip r:embed="rId4" cstate="hqprint">
            <a:extLst>
              <a:ext uri="{28A0092B-C50C-407E-A947-70E740481C1C}">
                <a14:useLocalDpi xmlns:a14="http://schemas.microsoft.com/office/drawing/2010/main" val="0"/>
              </a:ext>
            </a:extLst>
          </a:blip>
          <a:srcRect l="8008" t="5692" r="7095"/>
          <a:stretch/>
        </p:blipFill>
        <p:spPr>
          <a:xfrm>
            <a:off x="13065275" y="1975484"/>
            <a:ext cx="876323" cy="1067075"/>
          </a:xfrm>
          <a:prstGeom prst="rect">
            <a:avLst/>
          </a:prstGeom>
        </p:spPr>
      </p:pic>
    </p:spTree>
    <p:extLst>
      <p:ext uri="{BB962C8B-B14F-4D97-AF65-F5344CB8AC3E}">
        <p14:creationId xmlns:p14="http://schemas.microsoft.com/office/powerpoint/2010/main" val="2736042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6195" y="1946093"/>
            <a:ext cx="10972800" cy="3226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63257" y="1263587"/>
            <a:ext cx="6700524"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الكتابة بأسلوب يُحسّن الظهور في محركات البحث</a:t>
            </a:r>
            <a:endParaRPr lang="en-US" sz="2800" b="1" dirty="0">
              <a:solidFill>
                <a:srgbClr val="C00000"/>
              </a:solidFill>
              <a:latin typeface="Alexandria ExtraBold" pitchFamily="2" charset="-78"/>
              <a:cs typeface="Alexandria ExtraBold" pitchFamily="2" charset="-78"/>
            </a:endParaRPr>
          </a:p>
        </p:txBody>
      </p:sp>
      <p:sp>
        <p:nvSpPr>
          <p:cNvPr id="3" name="Rectangle 2"/>
          <p:cNvSpPr/>
          <p:nvPr/>
        </p:nvSpPr>
        <p:spPr>
          <a:xfrm>
            <a:off x="516194" y="2029926"/>
            <a:ext cx="10899059" cy="3000821"/>
          </a:xfrm>
          <a:prstGeom prst="rect">
            <a:avLst/>
          </a:prstGeom>
        </p:spPr>
        <p:txBody>
          <a:bodyPr wrap="square">
            <a:spAutoFit/>
          </a:bodyPr>
          <a:lstStyle/>
          <a:p>
            <a:pPr algn="r" rtl="1">
              <a:lnSpc>
                <a:spcPct val="150000"/>
              </a:lnSpc>
            </a:pPr>
            <a:r>
              <a:rPr lang="ar-SA" b="1" dirty="0" smtClean="0">
                <a:latin typeface="Alexandria SemiBold" pitchFamily="2" charset="-78"/>
                <a:cs typeface="Alexandria SemiBold" pitchFamily="2" charset="-78"/>
              </a:rPr>
              <a:t>وفيما يلي أبرز النصائح التي تساعد في تصدر نتائج البحث:</a:t>
            </a:r>
          </a:p>
          <a:p>
            <a:pPr marL="342900" indent="-342900" algn="r" rtl="1">
              <a:lnSpc>
                <a:spcPct val="150000"/>
              </a:lnSpc>
              <a:buAutoNum type="arabicPeriod"/>
            </a:pPr>
            <a:r>
              <a:rPr lang="ar-SA" b="1" dirty="0" smtClean="0">
                <a:solidFill>
                  <a:schemeClr val="accent1"/>
                </a:solidFill>
                <a:latin typeface="Alexandria SemiBold" pitchFamily="2" charset="-78"/>
                <a:cs typeface="Alexandria SemiBold" pitchFamily="2" charset="-78"/>
              </a:rPr>
              <a:t>استخدام </a:t>
            </a:r>
            <a:r>
              <a:rPr lang="ar-SA" b="1" dirty="0">
                <a:solidFill>
                  <a:schemeClr val="accent1"/>
                </a:solidFill>
                <a:latin typeface="Alexandria SemiBold" pitchFamily="2" charset="-78"/>
                <a:cs typeface="Alexandria SemiBold" pitchFamily="2" charset="-78"/>
              </a:rPr>
              <a:t>الكلمات </a:t>
            </a:r>
            <a:r>
              <a:rPr lang="ar-SA" b="1" dirty="0" smtClean="0">
                <a:solidFill>
                  <a:schemeClr val="accent1"/>
                </a:solidFill>
                <a:latin typeface="Alexandria SemiBold" pitchFamily="2" charset="-78"/>
                <a:cs typeface="Alexandria SemiBold" pitchFamily="2" charset="-78"/>
              </a:rPr>
              <a:t>المفتاحية </a:t>
            </a:r>
            <a:r>
              <a:rPr lang="ar-SA" b="1" dirty="0">
                <a:solidFill>
                  <a:schemeClr val="accent1"/>
                </a:solidFill>
                <a:latin typeface="Alexandria SemiBold" pitchFamily="2" charset="-78"/>
                <a:cs typeface="Alexandria SemiBold" pitchFamily="2" charset="-78"/>
              </a:rPr>
              <a:t>المناسبة</a:t>
            </a:r>
            <a:r>
              <a:rPr lang="ar-SA" b="1" dirty="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أي استخدم </a:t>
            </a:r>
            <a:r>
              <a:rPr lang="ar-SA" b="1" dirty="0" smtClean="0">
                <a:latin typeface="Alexandria SemiBold" pitchFamily="2" charset="-78"/>
                <a:cs typeface="Alexandria SemiBold" pitchFamily="2" charset="-78"/>
              </a:rPr>
              <a:t>الكلمات </a:t>
            </a:r>
            <a:r>
              <a:rPr lang="ar-SA" b="1" dirty="0">
                <a:latin typeface="Alexandria SemiBold" pitchFamily="2" charset="-78"/>
                <a:cs typeface="Alexandria SemiBold" pitchFamily="2" charset="-78"/>
              </a:rPr>
              <a:t>والعبارات الرئيسية </a:t>
            </a:r>
            <a:r>
              <a:rPr lang="ar-SA" b="1" dirty="0" smtClean="0">
                <a:latin typeface="Alexandria SemiBold" pitchFamily="2" charset="-78"/>
                <a:cs typeface="Alexandria SemiBold" pitchFamily="2" charset="-78"/>
              </a:rPr>
              <a:t>أو الدلالية ذات </a:t>
            </a:r>
            <a:r>
              <a:rPr lang="ar-SA" b="1" dirty="0">
                <a:latin typeface="Alexandria SemiBold" pitchFamily="2" charset="-78"/>
                <a:cs typeface="Alexandria SemiBold" pitchFamily="2" charset="-78"/>
              </a:rPr>
              <a:t>الصلة بموضوع </a:t>
            </a:r>
            <a:r>
              <a:rPr lang="ar-SA" b="1" dirty="0" smtClean="0">
                <a:latin typeface="Alexandria SemiBold" pitchFamily="2" charset="-78"/>
                <a:cs typeface="Alexandria SemiBold" pitchFamily="2" charset="-78"/>
              </a:rPr>
              <a:t>المقال </a:t>
            </a:r>
            <a:r>
              <a:rPr lang="ar-SA" b="1" dirty="0">
                <a:latin typeface="Alexandria SemiBold" pitchFamily="2" charset="-78"/>
                <a:cs typeface="Alexandria SemiBold" pitchFamily="2" charset="-78"/>
              </a:rPr>
              <a:t>في النص بطريقة </a:t>
            </a:r>
            <a:r>
              <a:rPr lang="ar-SA" b="1" dirty="0" smtClean="0">
                <a:latin typeface="Alexandria SemiBold" pitchFamily="2" charset="-78"/>
                <a:cs typeface="Alexandria SemiBold" pitchFamily="2" charset="-78"/>
              </a:rPr>
              <a:t>طبيعية، وتجنب </a:t>
            </a:r>
            <a:r>
              <a:rPr lang="ar-SA" b="1" dirty="0">
                <a:latin typeface="Alexandria SemiBold" pitchFamily="2" charset="-78"/>
                <a:cs typeface="Alexandria SemiBold" pitchFamily="2" charset="-78"/>
              </a:rPr>
              <a:t>الاستخدام المفرط </a:t>
            </a:r>
            <a:r>
              <a:rPr lang="ar-SA" b="1" dirty="0" smtClean="0">
                <a:latin typeface="Alexandria SemiBold" pitchFamily="2" charset="-78"/>
                <a:cs typeface="Alexandria SemiBold" pitchFamily="2" charset="-78"/>
              </a:rPr>
              <a:t>لها. ويتم ذلك كالتالي:</a:t>
            </a:r>
          </a:p>
          <a:p>
            <a:pPr marL="574675" indent="-285750" algn="r" rtl="1">
              <a:lnSpc>
                <a:spcPct val="150000"/>
              </a:lnSpc>
              <a:buFontTx/>
              <a:buChar char="-"/>
            </a:pPr>
            <a:r>
              <a:rPr lang="ar-SA" b="1" dirty="0" smtClean="0">
                <a:latin typeface="Alexandria SemiBold" pitchFamily="2" charset="-78"/>
                <a:cs typeface="Alexandria SemiBold" pitchFamily="2" charset="-78"/>
              </a:rPr>
              <a:t>يعتمد الكاتب على خبرته في الموضوع لتحديد أهم الكلمات أو العبارات المتوقع أن يبحث من خلالها المستخدمون عن الموضوع.</a:t>
            </a:r>
          </a:p>
          <a:p>
            <a:pPr marL="574675" indent="-285750" algn="r" rtl="1">
              <a:lnSpc>
                <a:spcPct val="150000"/>
              </a:lnSpc>
              <a:buFontTx/>
              <a:buChar char="-"/>
            </a:pPr>
            <a:r>
              <a:rPr lang="ar-SA" b="1" dirty="0" smtClean="0">
                <a:latin typeface="Alexandria SemiBold" pitchFamily="2" charset="-78"/>
                <a:cs typeface="Alexandria SemiBold" pitchFamily="2" charset="-78"/>
              </a:rPr>
              <a:t>يمكن البحث في " جوجل" </a:t>
            </a:r>
            <a:r>
              <a:rPr lang="en-US" b="1" dirty="0" smtClean="0">
                <a:latin typeface="Alexandria SemiBold" pitchFamily="2" charset="-78"/>
                <a:cs typeface="Alexandria SemiBold" pitchFamily="2" charset="-78"/>
              </a:rPr>
              <a:t>Google</a:t>
            </a:r>
            <a:r>
              <a:rPr lang="ar-SA" b="1" dirty="0" smtClean="0">
                <a:latin typeface="Alexandria SemiBold" pitchFamily="2" charset="-78"/>
                <a:cs typeface="Alexandria SemiBold" pitchFamily="2" charset="-78"/>
              </a:rPr>
              <a:t> عن الموضوع، وسيقترح محرك البحث عدداً من العناوين التي تستخدم كلمات مفتاحية مُشابهة.</a:t>
            </a:r>
            <a:endParaRPr lang="ar-SA" b="1"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694" t="45376" r="36250"/>
          <a:stretch/>
        </p:blipFill>
        <p:spPr>
          <a:xfrm>
            <a:off x="5278410" y="-1393389"/>
            <a:ext cx="7972429" cy="2640084"/>
          </a:xfrm>
          <a:prstGeom prst="rect">
            <a:avLst/>
          </a:prstGeom>
        </p:spPr>
      </p:pic>
      <p:pic>
        <p:nvPicPr>
          <p:cNvPr id="13" name="Picture 12"/>
          <p:cNvPicPr>
            <a:picLocks noChangeAspect="1"/>
          </p:cNvPicPr>
          <p:nvPr/>
        </p:nvPicPr>
        <p:blipFill rotWithShape="1">
          <a:blip r:embed="rId4" cstate="hqprint">
            <a:extLst>
              <a:ext uri="{28A0092B-C50C-407E-A947-70E740481C1C}">
                <a14:useLocalDpi xmlns:a14="http://schemas.microsoft.com/office/drawing/2010/main" val="0"/>
              </a:ext>
            </a:extLst>
          </a:blip>
          <a:srcRect l="8008" t="5692" r="7095"/>
          <a:stretch/>
        </p:blipFill>
        <p:spPr>
          <a:xfrm>
            <a:off x="11495234" y="2029926"/>
            <a:ext cx="876323" cy="1067075"/>
          </a:xfrm>
          <a:prstGeom prst="rect">
            <a:avLst/>
          </a:prstGeom>
        </p:spPr>
      </p:pic>
      <p:pic>
        <p:nvPicPr>
          <p:cNvPr id="9" name="Picture 8"/>
          <p:cNvPicPr>
            <a:picLocks noChangeAspect="1"/>
          </p:cNvPicPr>
          <p:nvPr/>
        </p:nvPicPr>
        <p:blipFill rotWithShape="1">
          <a:blip r:embed="rId5">
            <a:extLst>
              <a:ext uri="{28A0092B-C50C-407E-A947-70E740481C1C}">
                <a14:useLocalDpi xmlns:a14="http://schemas.microsoft.com/office/drawing/2010/main" val="0"/>
              </a:ext>
            </a:extLst>
          </a:blip>
          <a:srcRect l="7812" t="45278" r="26407" b="1111"/>
          <a:stretch/>
        </p:blipFill>
        <p:spPr>
          <a:xfrm>
            <a:off x="18944" y="4559386"/>
            <a:ext cx="7048606" cy="2427812"/>
          </a:xfrm>
          <a:prstGeom prst="rect">
            <a:avLst/>
          </a:prstGeom>
        </p:spPr>
      </p:pic>
      <p:cxnSp>
        <p:nvCxnSpPr>
          <p:cNvPr id="12" name="Curved Connector 11"/>
          <p:cNvCxnSpPr/>
          <p:nvPr/>
        </p:nvCxnSpPr>
        <p:spPr>
          <a:xfrm rot="10800000" flipV="1">
            <a:off x="6569089" y="5913048"/>
            <a:ext cx="996924" cy="418436"/>
          </a:xfrm>
          <a:prstGeom prst="curvedConnector3">
            <a:avLst>
              <a:gd name="adj1" fmla="val 57644"/>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5" name="Rounded Rectangle 14"/>
          <p:cNvSpPr/>
          <p:nvPr/>
        </p:nvSpPr>
        <p:spPr>
          <a:xfrm>
            <a:off x="7508350" y="5355134"/>
            <a:ext cx="2400300" cy="937497"/>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dirty="0" smtClean="0">
                <a:solidFill>
                  <a:schemeClr val="tx1"/>
                </a:solidFill>
              </a:rPr>
              <a:t>عناوين مقترحة من محرك البحث لكلمات مفتاحية ل</a:t>
            </a:r>
            <a:endParaRPr lang="ar-SA" dirty="0">
              <a:solidFill>
                <a:schemeClr val="tx1"/>
              </a:solidFill>
            </a:endParaRPr>
          </a:p>
          <a:p>
            <a:pPr algn="ctr"/>
            <a:r>
              <a:rPr lang="ar-SA" dirty="0" smtClean="0">
                <a:solidFill>
                  <a:schemeClr val="tx1"/>
                </a:solidFill>
              </a:rPr>
              <a:t>موضوع التعليم عن بعد</a:t>
            </a:r>
            <a:endParaRPr lang="ar-SA" dirty="0">
              <a:solidFill>
                <a:schemeClr val="tx1"/>
              </a:solidFill>
            </a:endParaRPr>
          </a:p>
        </p:txBody>
      </p:sp>
    </p:spTree>
    <p:extLst>
      <p:ext uri="{BB962C8B-B14F-4D97-AF65-F5344CB8AC3E}">
        <p14:creationId xmlns:p14="http://schemas.microsoft.com/office/powerpoint/2010/main" val="2610750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52168" y="1738108"/>
            <a:ext cx="10220632" cy="4303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63257" y="1263587"/>
            <a:ext cx="6700524"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الكتابة بأسلوب يُحسّن الظهور في محركات البحث</a:t>
            </a:r>
            <a:endParaRPr lang="en-US" sz="2800" b="1" dirty="0">
              <a:solidFill>
                <a:srgbClr val="C00000"/>
              </a:solidFill>
              <a:latin typeface="Alexandria ExtraBold" pitchFamily="2" charset="-78"/>
              <a:cs typeface="Alexandria ExtraBold" pitchFamily="2" charset="-78"/>
            </a:endParaRPr>
          </a:p>
        </p:txBody>
      </p:sp>
      <p:sp>
        <p:nvSpPr>
          <p:cNvPr id="3" name="Rectangle 2"/>
          <p:cNvSpPr/>
          <p:nvPr/>
        </p:nvSpPr>
        <p:spPr>
          <a:xfrm>
            <a:off x="942308" y="1840065"/>
            <a:ext cx="9809265" cy="4247317"/>
          </a:xfrm>
          <a:prstGeom prst="rect">
            <a:avLst/>
          </a:prstGeom>
        </p:spPr>
        <p:txBody>
          <a:bodyPr wrap="square">
            <a:spAutoFit/>
          </a:bodyPr>
          <a:lstStyle/>
          <a:p>
            <a:pPr marL="342900" indent="-342900" algn="r" rtl="1">
              <a:lnSpc>
                <a:spcPct val="150000"/>
              </a:lnSpc>
              <a:buFont typeface="+mj-lt"/>
              <a:buAutoNum type="arabicPeriod" startAt="2"/>
            </a:pPr>
            <a:r>
              <a:rPr lang="ar-SA" b="1" dirty="0" smtClean="0">
                <a:solidFill>
                  <a:schemeClr val="accent1"/>
                </a:solidFill>
                <a:latin typeface="Alexandria SemiBold" pitchFamily="2" charset="-78"/>
                <a:cs typeface="Alexandria SemiBold" pitchFamily="2" charset="-78"/>
              </a:rPr>
              <a:t>إنشاء </a:t>
            </a:r>
            <a:r>
              <a:rPr lang="ar-SA" b="1" dirty="0">
                <a:solidFill>
                  <a:schemeClr val="accent1"/>
                </a:solidFill>
                <a:latin typeface="Alexandria SemiBold" pitchFamily="2" charset="-78"/>
                <a:cs typeface="Alexandria SemiBold" pitchFamily="2" charset="-78"/>
              </a:rPr>
              <a:t>محتوى ذي قيمة وجودة عالية</a:t>
            </a:r>
            <a:r>
              <a:rPr lang="ar-SA" b="1" dirty="0">
                <a:latin typeface="Alexandria SemiBold" pitchFamily="2" charset="-78"/>
                <a:cs typeface="Alexandria SemiBold" pitchFamily="2" charset="-78"/>
              </a:rPr>
              <a:t>: اكتب محتوى مفيد وذو صلة لقرائك. استخدم لغة وأسلوب جذاب </a:t>
            </a:r>
            <a:r>
              <a:rPr lang="ar-SA" b="1" dirty="0" smtClean="0">
                <a:latin typeface="Alexandria SemiBold" pitchFamily="2" charset="-78"/>
                <a:cs typeface="Alexandria SemiBold" pitchFamily="2" charset="-78"/>
              </a:rPr>
              <a:t>وسلس.</a:t>
            </a:r>
          </a:p>
          <a:p>
            <a:pPr marL="342900" indent="-342900" algn="r" rtl="1">
              <a:lnSpc>
                <a:spcPct val="150000"/>
              </a:lnSpc>
              <a:buFont typeface="+mj-lt"/>
              <a:buAutoNum type="arabicPeriod" startAt="2"/>
            </a:pPr>
            <a:r>
              <a:rPr lang="ar-SA" b="1" dirty="0" smtClean="0">
                <a:solidFill>
                  <a:schemeClr val="accent1"/>
                </a:solidFill>
                <a:latin typeface="Alexandria SemiBold" pitchFamily="2" charset="-78"/>
                <a:cs typeface="Alexandria SemiBold" pitchFamily="2" charset="-78"/>
              </a:rPr>
              <a:t>تحسين </a:t>
            </a:r>
            <a:r>
              <a:rPr lang="ar-SA" b="1" dirty="0">
                <a:solidFill>
                  <a:schemeClr val="accent1"/>
                </a:solidFill>
                <a:latin typeface="Alexandria SemiBold" pitchFamily="2" charset="-78"/>
                <a:cs typeface="Alexandria SemiBold" pitchFamily="2" charset="-78"/>
              </a:rPr>
              <a:t>الهيكل والتنسيق</a:t>
            </a:r>
            <a:r>
              <a:rPr lang="ar-SA" b="1" dirty="0">
                <a:latin typeface="Alexandria SemiBold" pitchFamily="2" charset="-78"/>
                <a:cs typeface="Alexandria SemiBold" pitchFamily="2" charset="-78"/>
              </a:rPr>
              <a:t>: استخدم العناوين والفقرات والنقاط البارزة لتنظيم المحتوى بشكل جيد. هذا سيساعد على قراءته وفهمه </a:t>
            </a:r>
            <a:r>
              <a:rPr lang="ar-SA" b="1" dirty="0" smtClean="0">
                <a:latin typeface="Alexandria SemiBold" pitchFamily="2" charset="-78"/>
                <a:cs typeface="Alexandria SemiBold" pitchFamily="2" charset="-78"/>
              </a:rPr>
              <a:t>بسهولة.</a:t>
            </a:r>
          </a:p>
          <a:p>
            <a:pPr marL="342900" indent="-342900" algn="r" rtl="1">
              <a:lnSpc>
                <a:spcPct val="150000"/>
              </a:lnSpc>
              <a:buFont typeface="+mj-lt"/>
              <a:buAutoNum type="arabicPeriod" startAt="4"/>
            </a:pPr>
            <a:r>
              <a:rPr lang="ar-SA" b="1" dirty="0">
                <a:solidFill>
                  <a:schemeClr val="accent1"/>
                </a:solidFill>
                <a:latin typeface="Alexandria SemiBold" pitchFamily="2" charset="-78"/>
                <a:cs typeface="Alexandria SemiBold" pitchFamily="2" charset="-78"/>
              </a:rPr>
              <a:t>تحسين سرعة التحميل</a:t>
            </a:r>
            <a:r>
              <a:rPr lang="ar-SA" b="1" dirty="0">
                <a:latin typeface="Alexandria SemiBold" pitchFamily="2" charset="-78"/>
                <a:cs typeface="Alexandria SemiBold" pitchFamily="2" charset="-78"/>
              </a:rPr>
              <a:t>: تأكد من أن المحتوى يتحمل بسرعة على المواقع والأجهزة المختلفة. هذا أمر مهم لتحسين تجربة المستخدم.</a:t>
            </a:r>
          </a:p>
          <a:p>
            <a:pPr marL="342900" indent="-342900" algn="r" rtl="1">
              <a:lnSpc>
                <a:spcPct val="150000"/>
              </a:lnSpc>
              <a:buAutoNum type="arabicPeriod" startAt="4"/>
            </a:pPr>
            <a:r>
              <a:rPr lang="ar-SA" b="1" dirty="0">
                <a:solidFill>
                  <a:schemeClr val="accent1"/>
                </a:solidFill>
                <a:latin typeface="Alexandria SemiBold" pitchFamily="2" charset="-78"/>
                <a:cs typeface="Alexandria SemiBold" pitchFamily="2" charset="-78"/>
              </a:rPr>
              <a:t>التركيز على الجوانب الفنية </a:t>
            </a:r>
            <a:r>
              <a:rPr lang="ar-SA" b="1" dirty="0" smtClean="0">
                <a:solidFill>
                  <a:schemeClr val="accent1"/>
                </a:solidFill>
                <a:latin typeface="Alexandria SemiBold" pitchFamily="2" charset="-78"/>
                <a:cs typeface="Alexandria SemiBold" pitchFamily="2" charset="-78"/>
              </a:rPr>
              <a:t>لـ </a:t>
            </a:r>
            <a:r>
              <a:rPr lang="ar-SA" b="1" dirty="0">
                <a:solidFill>
                  <a:schemeClr val="accent1"/>
                </a:solidFill>
                <a:latin typeface="Alexandria SemiBold" pitchFamily="2" charset="-78"/>
                <a:cs typeface="Alexandria SemiBold" pitchFamily="2" charset="-78"/>
              </a:rPr>
              <a:t>SEO</a:t>
            </a:r>
            <a:r>
              <a:rPr lang="ar-SA" b="1" dirty="0">
                <a:latin typeface="Alexandria SemiBold" pitchFamily="2" charset="-78"/>
                <a:cs typeface="Alexandria SemiBold" pitchFamily="2" charset="-78"/>
              </a:rPr>
              <a:t>: من استخدام عناوين وصفية، وصف الصور، وروابط داخلية وخارجية، </a:t>
            </a:r>
            <a:r>
              <a:rPr lang="ar-SA" b="1" dirty="0" smtClean="0">
                <a:latin typeface="Alexandria SemiBold" pitchFamily="2" charset="-78"/>
                <a:cs typeface="Alexandria SemiBold" pitchFamily="2" charset="-78"/>
              </a:rPr>
              <a:t>والوسوم</a:t>
            </a:r>
            <a:r>
              <a:rPr lang="en-US" b="1" dirty="0" smtClean="0">
                <a:latin typeface="Alexandria SemiBold" pitchFamily="2" charset="-78"/>
                <a:cs typeface="Alexandria SemiBold" pitchFamily="2" charset="-78"/>
              </a:rPr>
              <a:t>Tags </a:t>
            </a:r>
            <a:r>
              <a:rPr lang="ar-SA" b="1" dirty="0" smtClean="0">
                <a:latin typeface="Alexandria SemiBold" pitchFamily="2" charset="-78"/>
                <a:cs typeface="Alexandria SemiBold" pitchFamily="2" charset="-78"/>
              </a:rPr>
              <a:t> وغيرها </a:t>
            </a:r>
            <a:r>
              <a:rPr lang="ar-SA" b="1" dirty="0">
                <a:latin typeface="Alexandria SemiBold" pitchFamily="2" charset="-78"/>
                <a:cs typeface="Alexandria SemiBold" pitchFamily="2" charset="-78"/>
              </a:rPr>
              <a:t>من العناصر التقنية التي تساعد على ترتيب أفضل في محركات البحث.</a:t>
            </a:r>
          </a:p>
          <a:p>
            <a:pPr marL="342900" indent="-342900" algn="r" rtl="1">
              <a:lnSpc>
                <a:spcPct val="150000"/>
              </a:lnSpc>
              <a:buFontTx/>
              <a:buAutoNum type="arabicPeriod" startAt="4"/>
            </a:pPr>
            <a:r>
              <a:rPr lang="ar-SA" b="1" dirty="0">
                <a:solidFill>
                  <a:schemeClr val="accent1"/>
                </a:solidFill>
                <a:latin typeface="Alexandria SemiBold" pitchFamily="2" charset="-78"/>
                <a:cs typeface="Alexandria SemiBold" pitchFamily="2" charset="-78"/>
              </a:rPr>
              <a:t>المشاركة والترويج </a:t>
            </a:r>
            <a:r>
              <a:rPr lang="ar-SA" b="1" dirty="0" smtClean="0">
                <a:solidFill>
                  <a:schemeClr val="accent1"/>
                </a:solidFill>
                <a:latin typeface="Alexandria SemiBold" pitchFamily="2" charset="-78"/>
                <a:cs typeface="Alexandria SemiBold" pitchFamily="2" charset="-78"/>
              </a:rPr>
              <a:t>للمحتوى</a:t>
            </a:r>
            <a:r>
              <a:rPr lang="ar-SA" b="1" dirty="0">
                <a:latin typeface="Alexandria SemiBold" pitchFamily="2" charset="-78"/>
                <a:cs typeface="Alexandria SemiBold" pitchFamily="2" charset="-78"/>
              </a:rPr>
              <a:t> </a:t>
            </a:r>
            <a:r>
              <a:rPr lang="ar-SA" b="1" dirty="0" smtClean="0">
                <a:latin typeface="Alexandria SemiBold" pitchFamily="2" charset="-78"/>
                <a:cs typeface="Alexandria SemiBold" pitchFamily="2" charset="-78"/>
              </a:rPr>
              <a:t>على </a:t>
            </a:r>
            <a:r>
              <a:rPr lang="ar-SA" b="1" dirty="0">
                <a:latin typeface="Alexandria SemiBold" pitchFamily="2" charset="-78"/>
                <a:cs typeface="Alexandria SemiBold" pitchFamily="2" charset="-78"/>
              </a:rPr>
              <a:t>وسائل التواصل الاجتماعي </a:t>
            </a:r>
            <a:r>
              <a:rPr lang="ar-SA" b="1" dirty="0" smtClean="0">
                <a:latin typeface="Alexandria SemiBold" pitchFamily="2" charset="-78"/>
                <a:cs typeface="Alexandria SemiBold" pitchFamily="2" charset="-78"/>
              </a:rPr>
              <a:t>لزيادة </a:t>
            </a:r>
            <a:r>
              <a:rPr lang="ar-SA" b="1" dirty="0">
                <a:latin typeface="Alexandria SemiBold" pitchFamily="2" charset="-78"/>
                <a:cs typeface="Alexandria SemiBold" pitchFamily="2" charset="-78"/>
              </a:rPr>
              <a:t>الوصول والارتباط</a:t>
            </a:r>
            <a:r>
              <a:rPr lang="ar-SA" b="1" dirty="0" smtClean="0">
                <a:latin typeface="Alexandria SemiBold" pitchFamily="2" charset="-78"/>
                <a:cs typeface="Alexandria SemiBold" pitchFamily="2" charset="-78"/>
              </a:rPr>
              <a:t>.</a:t>
            </a:r>
            <a:endParaRPr lang="ar-SA" b="1" dirty="0">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4" cstate="hqprint">
            <a:extLst>
              <a:ext uri="{28A0092B-C50C-407E-A947-70E740481C1C}">
                <a14:useLocalDpi xmlns:a14="http://schemas.microsoft.com/office/drawing/2010/main" val="0"/>
              </a:ext>
            </a:extLst>
          </a:blip>
          <a:srcRect l="8008" t="5692" r="7095"/>
          <a:stretch/>
        </p:blipFill>
        <p:spPr>
          <a:xfrm>
            <a:off x="252112" y="5367085"/>
            <a:ext cx="876323" cy="1067075"/>
          </a:xfrm>
          <a:prstGeom prst="rect">
            <a:avLst/>
          </a:prstGeom>
        </p:spPr>
      </p:pic>
    </p:spTree>
    <p:extLst>
      <p:ext uri="{BB962C8B-B14F-4D97-AF65-F5344CB8AC3E}">
        <p14:creationId xmlns:p14="http://schemas.microsoft.com/office/powerpoint/2010/main" val="605769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91430" y="1806803"/>
            <a:ext cx="8789417" cy="43203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3" name="Rectangle 12"/>
          <p:cNvSpPr/>
          <p:nvPr/>
        </p:nvSpPr>
        <p:spPr>
          <a:xfrm>
            <a:off x="1991638" y="1806803"/>
            <a:ext cx="8430017" cy="4247317"/>
          </a:xfrm>
          <a:prstGeom prst="rect">
            <a:avLst/>
          </a:prstGeom>
        </p:spPr>
        <p:txBody>
          <a:bodyPr wrap="square">
            <a:spAutoFit/>
          </a:bodyPr>
          <a:lstStyle/>
          <a:p>
            <a:pPr marL="342900" indent="-342900" algn="r" rtl="1">
              <a:lnSpc>
                <a:spcPct val="150000"/>
              </a:lnSpc>
              <a:buFont typeface="+mj-lt"/>
              <a:buAutoNum type="arabicPeriod" startAt="7"/>
            </a:pPr>
            <a:r>
              <a:rPr lang="ar-SA" b="1" dirty="0" smtClean="0">
                <a:latin typeface="Alexandria SemiBold" pitchFamily="2" charset="-78"/>
                <a:cs typeface="Alexandria SemiBold" pitchFamily="2" charset="-78"/>
              </a:rPr>
              <a:t>تجنب نشر المقال بدون صور مصاحبه له، مع ضرورة احترام حقوق الملكية الفكرية للمصورين.</a:t>
            </a:r>
          </a:p>
          <a:p>
            <a:pPr marL="342900" indent="-342900" algn="r" rtl="1">
              <a:lnSpc>
                <a:spcPct val="150000"/>
              </a:lnSpc>
              <a:buFont typeface="+mj-lt"/>
              <a:buAutoNum type="arabicPeriod" startAt="7"/>
            </a:pPr>
            <a:r>
              <a:rPr lang="ar-SA" b="1" dirty="0">
                <a:latin typeface="Alexandria SemiBold" pitchFamily="2" charset="-78"/>
                <a:cs typeface="Alexandria SemiBold" pitchFamily="2" charset="-78"/>
              </a:rPr>
              <a:t>تغيير اسم الصورة على الحاسب قبل رفعها على موقع المدونة بحيث يتطابق عنوان الصورة ووصفها مع الكلمة المفتاحية المحددة</a:t>
            </a:r>
            <a:r>
              <a:rPr lang="ar-SA" b="1" dirty="0" smtClean="0">
                <a:latin typeface="Alexandria SemiBold" pitchFamily="2" charset="-78"/>
                <a:cs typeface="Alexandria SemiBold" pitchFamily="2" charset="-78"/>
              </a:rPr>
              <a:t>.</a:t>
            </a:r>
          </a:p>
          <a:p>
            <a:pPr marL="342900" indent="-342900" algn="r" rtl="1">
              <a:lnSpc>
                <a:spcPct val="150000"/>
              </a:lnSpc>
              <a:buFont typeface="+mj-lt"/>
              <a:buAutoNum type="arabicPeriod" startAt="7"/>
            </a:pPr>
            <a:r>
              <a:rPr lang="ar-SA" b="1" dirty="0" smtClean="0">
                <a:latin typeface="Alexandria SemiBold" pitchFamily="2" charset="-78"/>
                <a:cs typeface="Alexandria SemiBold" pitchFamily="2" charset="-78"/>
              </a:rPr>
              <a:t>ذكر مصادر الصور والمعلومات: يجب ذكر مصادر المعلومات من خلال استخدام روابط خارجية أو داخلية؛ لأن ذلك يزيد من موثوقية المعلومات ويرفع ثقة محركات البحث في الموضوع، ويزيد من احتمالية ظهورها في مقدمة النتائج</a:t>
            </a:r>
          </a:p>
          <a:p>
            <a:pPr marL="342900" indent="-342900" algn="r" rtl="1">
              <a:lnSpc>
                <a:spcPct val="150000"/>
              </a:lnSpc>
              <a:buFont typeface="+mj-lt"/>
              <a:buAutoNum type="arabicPeriod" startAt="7"/>
            </a:pPr>
            <a:r>
              <a:rPr lang="ar-SA" b="1" dirty="0" smtClean="0">
                <a:latin typeface="Alexandria SemiBold" pitchFamily="2" charset="-78"/>
                <a:cs typeface="Alexandria SemiBold" pitchFamily="2" charset="-78"/>
              </a:rPr>
              <a:t>محركات البحث تفضل المحتوى الأصيل، لذا يجب تجنب الإكثار من نقل موضوعات تم نشرها في منصات أخري.</a:t>
            </a:r>
            <a:endParaRPr lang="ar-SA" b="1"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163257" y="1263587"/>
            <a:ext cx="6700524"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الكتابة بأسلوب يُحسّن الظهور في محركات البحث</a:t>
            </a:r>
            <a:endParaRPr lang="en-US" sz="2800" b="1" dirty="0">
              <a:solidFill>
                <a:srgbClr val="C00000"/>
              </a:solidFill>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4" cstate="hqprint">
            <a:extLst>
              <a:ext uri="{28A0092B-C50C-407E-A947-70E740481C1C}">
                <a14:useLocalDpi xmlns:a14="http://schemas.microsoft.com/office/drawing/2010/main" val="0"/>
              </a:ext>
            </a:extLst>
          </a:blip>
          <a:srcRect l="8008" t="5692" r="7095"/>
          <a:stretch/>
        </p:blipFill>
        <p:spPr>
          <a:xfrm>
            <a:off x="0" y="3612997"/>
            <a:ext cx="2094663" cy="2550615"/>
          </a:xfrm>
          <a:prstGeom prst="rect">
            <a:avLst/>
          </a:prstGeom>
        </p:spPr>
      </p:pic>
    </p:spTree>
    <p:extLst>
      <p:ext uri="{BB962C8B-B14F-4D97-AF65-F5344CB8AC3E}">
        <p14:creationId xmlns:p14="http://schemas.microsoft.com/office/powerpoint/2010/main" val="128101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8433" y="1766497"/>
            <a:ext cx="9711632" cy="4358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63257" y="1263587"/>
            <a:ext cx="4741635" cy="507831"/>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b="1" dirty="0" smtClean="0">
                <a:solidFill>
                  <a:srgbClr val="C00000"/>
                </a:solidFill>
                <a:latin typeface="Alexandria ExtraBold" pitchFamily="2" charset="-78"/>
                <a:cs typeface="Alexandria ExtraBold" pitchFamily="2" charset="-78"/>
              </a:rPr>
              <a:t>اختيار الكلمات المفتاحية </a:t>
            </a:r>
            <a:r>
              <a:rPr lang="en-US" b="1" dirty="0" smtClean="0">
                <a:solidFill>
                  <a:srgbClr val="C00000"/>
                </a:solidFill>
                <a:latin typeface="Alexandria ExtraBold" pitchFamily="2" charset="-78"/>
                <a:cs typeface="Alexandria ExtraBold" pitchFamily="2" charset="-78"/>
              </a:rPr>
              <a:t>Key Words</a:t>
            </a:r>
            <a:endParaRPr lang="en-US" sz="2800" b="1" dirty="0">
              <a:solidFill>
                <a:srgbClr val="C00000"/>
              </a:solidFill>
              <a:latin typeface="Alexandria ExtraBold" pitchFamily="2" charset="-78"/>
              <a:cs typeface="Alexandria ExtraBold" pitchFamily="2" charset="-78"/>
            </a:endParaRPr>
          </a:p>
        </p:txBody>
      </p:sp>
      <p:sp>
        <p:nvSpPr>
          <p:cNvPr id="13" name="Rectangle 12"/>
          <p:cNvSpPr/>
          <p:nvPr/>
        </p:nvSpPr>
        <p:spPr>
          <a:xfrm>
            <a:off x="1128434" y="1848216"/>
            <a:ext cx="9549397" cy="4247317"/>
          </a:xfrm>
          <a:prstGeom prst="rect">
            <a:avLst/>
          </a:prstGeom>
        </p:spPr>
        <p:txBody>
          <a:bodyPr wrap="square">
            <a:spAutoFit/>
          </a:bodyPr>
          <a:lstStyle/>
          <a:p>
            <a:pPr algn="r" rtl="1">
              <a:lnSpc>
                <a:spcPct val="150000"/>
              </a:lnSpc>
            </a:pPr>
            <a:r>
              <a:rPr lang="ar-SA" b="1" dirty="0" smtClean="0">
                <a:latin typeface="Alexandria SemiBold" pitchFamily="2" charset="-78"/>
                <a:cs typeface="Alexandria SemiBold" pitchFamily="2" charset="-78"/>
              </a:rPr>
              <a:t>يوجد مجموعة من </a:t>
            </a:r>
            <a:r>
              <a:rPr lang="ar-SA" b="1" dirty="0">
                <a:latin typeface="Alexandria SemiBold" pitchFamily="2" charset="-78"/>
                <a:cs typeface="Alexandria SemiBold" pitchFamily="2" charset="-78"/>
              </a:rPr>
              <a:t>الممارسات لاختيار الكلمات المفتاحية الفعالة لتحسين تصنيف </a:t>
            </a:r>
            <a:r>
              <a:rPr lang="ar-SA" b="1" dirty="0" smtClean="0">
                <a:latin typeface="Alexandria SemiBold" pitchFamily="2" charset="-78"/>
                <a:cs typeface="Alexandria SemiBold" pitchFamily="2" charset="-78"/>
              </a:rPr>
              <a:t>المقال </a:t>
            </a:r>
            <a:r>
              <a:rPr lang="ar-SA" b="1" dirty="0">
                <a:latin typeface="Alexandria SemiBold" pitchFamily="2" charset="-78"/>
                <a:cs typeface="Alexandria SemiBold" pitchFamily="2" charset="-78"/>
              </a:rPr>
              <a:t>على محركات </a:t>
            </a:r>
            <a:r>
              <a:rPr lang="ar-SA" b="1" dirty="0" smtClean="0">
                <a:latin typeface="Alexandria SemiBold" pitchFamily="2" charset="-78"/>
                <a:cs typeface="Alexandria SemiBold" pitchFamily="2" charset="-78"/>
              </a:rPr>
              <a:t>البحث:</a:t>
            </a:r>
          </a:p>
          <a:p>
            <a:pPr marL="342900" indent="-342900" algn="r" rtl="1">
              <a:lnSpc>
                <a:spcPct val="150000"/>
              </a:lnSpc>
              <a:buFont typeface="+mj-lt"/>
              <a:buAutoNum type="arabicPeriod"/>
            </a:pPr>
            <a:r>
              <a:rPr lang="ar-SA" b="1" dirty="0" smtClean="0">
                <a:solidFill>
                  <a:schemeClr val="accent1"/>
                </a:solidFill>
                <a:latin typeface="Alexandria SemiBold" pitchFamily="2" charset="-78"/>
                <a:cs typeface="Alexandria SemiBold" pitchFamily="2" charset="-78"/>
              </a:rPr>
              <a:t>البحث </a:t>
            </a:r>
            <a:r>
              <a:rPr lang="ar-SA" b="1" dirty="0">
                <a:solidFill>
                  <a:schemeClr val="accent1"/>
                </a:solidFill>
                <a:latin typeface="Alexandria SemiBold" pitchFamily="2" charset="-78"/>
                <a:cs typeface="Alexandria SemiBold" pitchFamily="2" charset="-78"/>
              </a:rPr>
              <a:t>عن الكلمات المفتاحية الشائعة في </a:t>
            </a:r>
            <a:r>
              <a:rPr lang="ar-SA" b="1" dirty="0" smtClean="0">
                <a:solidFill>
                  <a:schemeClr val="accent1"/>
                </a:solidFill>
                <a:latin typeface="Alexandria SemiBold" pitchFamily="2" charset="-78"/>
                <a:cs typeface="Alexandria SemiBold" pitchFamily="2" charset="-78"/>
              </a:rPr>
              <a:t>موضوعك</a:t>
            </a:r>
            <a:r>
              <a:rPr lang="ar-SA" b="1" dirty="0" smtClean="0">
                <a:latin typeface="Alexandria SemiBold" pitchFamily="2" charset="-78"/>
                <a:cs typeface="Alexandria SemiBold" pitchFamily="2" charset="-78"/>
              </a:rPr>
              <a:t>:  </a:t>
            </a:r>
          </a:p>
          <a:p>
            <a:pPr marL="796925" indent="-280988"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استخدم </a:t>
            </a:r>
            <a:r>
              <a:rPr lang="ar-SA" b="1" dirty="0">
                <a:latin typeface="Alexandria SemiBold" pitchFamily="2" charset="-78"/>
                <a:cs typeface="Alexandria SemiBold" pitchFamily="2" charset="-78"/>
              </a:rPr>
              <a:t>أدوات الكلمات المفتاحية مثل Google Keyword Planner أو Ahrefs لتحديد الكلمات الأكثر بحثًا.   </a:t>
            </a:r>
          </a:p>
          <a:p>
            <a:pPr marL="796925" indent="-280988"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ركز </a:t>
            </a:r>
            <a:r>
              <a:rPr lang="ar-SA" b="1" dirty="0">
                <a:latin typeface="Alexandria SemiBold" pitchFamily="2" charset="-78"/>
                <a:cs typeface="Alexandria SemiBold" pitchFamily="2" charset="-78"/>
              </a:rPr>
              <a:t>على الكلمات ذات الصلة المباشرة بموضوع </a:t>
            </a:r>
            <a:r>
              <a:rPr lang="ar-SA" b="1" dirty="0" smtClean="0">
                <a:latin typeface="Alexandria SemiBold" pitchFamily="2" charset="-78"/>
                <a:cs typeface="Alexandria SemiBold" pitchFamily="2" charset="-78"/>
              </a:rPr>
              <a:t>المقال.   </a:t>
            </a:r>
            <a:endParaRPr lang="ar-SA" b="1" dirty="0">
              <a:latin typeface="Alexandria SemiBold" pitchFamily="2" charset="-78"/>
              <a:cs typeface="Alexandria SemiBold" pitchFamily="2" charset="-78"/>
            </a:endParaRPr>
          </a:p>
          <a:p>
            <a:pPr marL="796925" indent="-280988"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تجنب </a:t>
            </a:r>
            <a:r>
              <a:rPr lang="ar-SA" b="1" dirty="0">
                <a:latin typeface="Alexandria SemiBold" pitchFamily="2" charset="-78"/>
                <a:cs typeface="Alexandria SemiBold" pitchFamily="2" charset="-78"/>
              </a:rPr>
              <a:t>الكلمات المفتاحية الشائعة جدًا أو الشائعة بدرجة </a:t>
            </a:r>
            <a:r>
              <a:rPr lang="ar-SA" b="1" dirty="0" smtClean="0">
                <a:latin typeface="Alexandria SemiBold" pitchFamily="2" charset="-78"/>
                <a:cs typeface="Alexandria SemiBold" pitchFamily="2" charset="-78"/>
              </a:rPr>
              <a:t>كبيرة.</a:t>
            </a:r>
          </a:p>
          <a:p>
            <a:pPr marL="342900" indent="-342900" algn="r" rtl="1">
              <a:lnSpc>
                <a:spcPct val="150000"/>
              </a:lnSpc>
              <a:buFont typeface="+mj-lt"/>
              <a:buAutoNum type="arabicPeriod" startAt="2"/>
            </a:pPr>
            <a:r>
              <a:rPr lang="ar-SA" b="1" dirty="0" smtClean="0">
                <a:solidFill>
                  <a:schemeClr val="accent1"/>
                </a:solidFill>
                <a:latin typeface="Alexandria SemiBold" pitchFamily="2" charset="-78"/>
                <a:cs typeface="Alexandria SemiBold" pitchFamily="2" charset="-78"/>
              </a:rPr>
              <a:t>تحليل </a:t>
            </a:r>
            <a:r>
              <a:rPr lang="ar-SA" b="1" dirty="0">
                <a:solidFill>
                  <a:schemeClr val="accent1"/>
                </a:solidFill>
                <a:latin typeface="Alexandria SemiBold" pitchFamily="2" charset="-78"/>
                <a:cs typeface="Alexandria SemiBold" pitchFamily="2" charset="-78"/>
              </a:rPr>
              <a:t>الكلمات المفتاحية للمنافسين:   </a:t>
            </a:r>
            <a:endParaRPr lang="ar-SA" b="1"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ابحث </a:t>
            </a:r>
            <a:r>
              <a:rPr lang="ar-SA" b="1" dirty="0">
                <a:latin typeface="Alexandria SemiBold" pitchFamily="2" charset="-78"/>
                <a:cs typeface="Alexandria SemiBold" pitchFamily="2" charset="-78"/>
              </a:rPr>
              <a:t>عن </a:t>
            </a:r>
            <a:r>
              <a:rPr lang="ar-SA" b="1" dirty="0" smtClean="0">
                <a:latin typeface="Alexandria SemiBold" pitchFamily="2" charset="-78"/>
                <a:cs typeface="Alexandria SemiBold" pitchFamily="2" charset="-78"/>
              </a:rPr>
              <a:t>المقالات التي تناولت نفس الموضوع لمنافسين واستخرج </a:t>
            </a:r>
            <a:r>
              <a:rPr lang="ar-SA" b="1" dirty="0">
                <a:latin typeface="Alexandria SemiBold" pitchFamily="2" charset="-78"/>
                <a:cs typeface="Alexandria SemiBold" pitchFamily="2" charset="-78"/>
              </a:rPr>
              <a:t>الكلمات </a:t>
            </a:r>
            <a:r>
              <a:rPr lang="ar-SA" b="1" dirty="0" smtClean="0">
                <a:latin typeface="Alexandria SemiBold" pitchFamily="2" charset="-78"/>
                <a:cs typeface="Alexandria SemiBold" pitchFamily="2" charset="-78"/>
              </a:rPr>
              <a:t>التي يستخدمونها، ثم تحقق </a:t>
            </a:r>
            <a:r>
              <a:rPr lang="ar-SA" b="1" dirty="0">
                <a:latin typeface="Alexandria SemiBold" pitchFamily="2" charset="-78"/>
                <a:cs typeface="Alexandria SemiBold" pitchFamily="2" charset="-78"/>
              </a:rPr>
              <a:t>من الكلمات المفتاحية التي تقود إلى تصنيف أعلى للمنافسين. </a:t>
            </a:r>
            <a:endParaRPr lang="ar-SA" b="1" dirty="0" smtClean="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4" cstate="hqprint">
            <a:extLst>
              <a:ext uri="{28A0092B-C50C-407E-A947-70E740481C1C}">
                <a14:useLocalDpi xmlns:a14="http://schemas.microsoft.com/office/drawing/2010/main" val="0"/>
              </a:ext>
            </a:extLst>
          </a:blip>
          <a:srcRect l="8008" t="5692" r="7095"/>
          <a:stretch/>
        </p:blipFill>
        <p:spPr>
          <a:xfrm>
            <a:off x="252112" y="5367085"/>
            <a:ext cx="876323" cy="1067075"/>
          </a:xfrm>
          <a:prstGeom prst="rect">
            <a:avLst/>
          </a:prstGeom>
        </p:spPr>
      </p:pic>
    </p:spTree>
    <p:extLst>
      <p:ext uri="{BB962C8B-B14F-4D97-AF65-F5344CB8AC3E}">
        <p14:creationId xmlns:p14="http://schemas.microsoft.com/office/powerpoint/2010/main" val="3192589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3613" y="1766497"/>
            <a:ext cx="9586452" cy="4358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82809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10858905" y="1724611"/>
            <a:ext cx="1333095" cy="4316747"/>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2163257" y="1263587"/>
            <a:ext cx="4237543"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a:solidFill>
                  <a:srgbClr val="C00000"/>
                </a:solidFill>
                <a:latin typeface="Alexandria ExtraBold" pitchFamily="2" charset="-78"/>
                <a:cs typeface="Alexandria ExtraBold" pitchFamily="2" charset="-78"/>
              </a:rPr>
              <a:t>اختيار الكلمات المفتاحية</a:t>
            </a:r>
            <a:endParaRPr lang="en-US" sz="2800" b="1" dirty="0">
              <a:solidFill>
                <a:srgbClr val="C00000"/>
              </a:solidFill>
              <a:latin typeface="Alexandria ExtraBold" pitchFamily="2" charset="-78"/>
              <a:cs typeface="Alexandria ExtraBold" pitchFamily="2" charset="-78"/>
            </a:endParaRPr>
          </a:p>
        </p:txBody>
      </p:sp>
      <p:sp>
        <p:nvSpPr>
          <p:cNvPr id="13" name="Rectangle 12"/>
          <p:cNvSpPr/>
          <p:nvPr/>
        </p:nvSpPr>
        <p:spPr>
          <a:xfrm>
            <a:off x="1234773" y="1883601"/>
            <a:ext cx="9390506" cy="4247317"/>
          </a:xfrm>
          <a:prstGeom prst="rect">
            <a:avLst/>
          </a:prstGeom>
        </p:spPr>
        <p:txBody>
          <a:bodyPr wrap="square">
            <a:spAutoFit/>
          </a:bodyPr>
          <a:lstStyle/>
          <a:p>
            <a:pPr marL="342900" indent="-342900" algn="r" rtl="1">
              <a:lnSpc>
                <a:spcPct val="150000"/>
              </a:lnSpc>
              <a:buFont typeface="+mj-lt"/>
              <a:buAutoNum type="arabicPeriod" startAt="3"/>
            </a:pPr>
            <a:r>
              <a:rPr lang="ar-SA" b="1" dirty="0" smtClean="0">
                <a:solidFill>
                  <a:schemeClr val="accent1"/>
                </a:solidFill>
                <a:latin typeface="Alexandria SemiBold" pitchFamily="2" charset="-78"/>
                <a:cs typeface="Alexandria SemiBold" pitchFamily="2" charset="-78"/>
              </a:rPr>
              <a:t>إنشاء </a:t>
            </a:r>
            <a:r>
              <a:rPr lang="ar-SA" b="1" dirty="0">
                <a:solidFill>
                  <a:schemeClr val="accent1"/>
                </a:solidFill>
                <a:latin typeface="Alexandria SemiBold" pitchFamily="2" charset="-78"/>
                <a:cs typeface="Alexandria SemiBold" pitchFamily="2" charset="-78"/>
              </a:rPr>
              <a:t>قائمة بالكلمات المفتاحية الرئيسية والثانوية</a:t>
            </a:r>
            <a:r>
              <a:rPr lang="ar-SA" b="1" dirty="0">
                <a:latin typeface="Alexandria SemiBold" pitchFamily="2" charset="-78"/>
                <a:cs typeface="Alexandria SemiBold" pitchFamily="2" charset="-78"/>
              </a:rPr>
              <a:t>:   </a:t>
            </a:r>
          </a:p>
          <a:p>
            <a:pPr marL="457200" indent="-280988"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حدد </a:t>
            </a:r>
            <a:r>
              <a:rPr lang="ar-SA" b="1" dirty="0">
                <a:latin typeface="Alexandria SemiBold" pitchFamily="2" charset="-78"/>
                <a:cs typeface="Alexandria SemiBold" pitchFamily="2" charset="-78"/>
              </a:rPr>
              <a:t>الكلمات المفتاحية الرئيسية التي تصف موضوع </a:t>
            </a:r>
            <a:r>
              <a:rPr lang="ar-SA" b="1" dirty="0" smtClean="0">
                <a:latin typeface="Alexandria SemiBold" pitchFamily="2" charset="-78"/>
                <a:cs typeface="Alexandria SemiBold" pitchFamily="2" charset="-78"/>
              </a:rPr>
              <a:t>المقال </a:t>
            </a:r>
            <a:r>
              <a:rPr lang="ar-SA" b="1" dirty="0">
                <a:latin typeface="Alexandria SemiBold" pitchFamily="2" charset="-78"/>
                <a:cs typeface="Alexandria SemiBold" pitchFamily="2" charset="-78"/>
              </a:rPr>
              <a:t>بشكل مباشر.   </a:t>
            </a:r>
            <a:endParaRPr lang="ar-SA" b="1" dirty="0" smtClean="0">
              <a:latin typeface="Alexandria SemiBold" pitchFamily="2" charset="-78"/>
              <a:cs typeface="Alexandria SemiBold" pitchFamily="2" charset="-78"/>
            </a:endParaRPr>
          </a:p>
          <a:p>
            <a:pPr marL="457200" indent="-280988"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أضف </a:t>
            </a:r>
            <a:r>
              <a:rPr lang="ar-SA" b="1" dirty="0">
                <a:latin typeface="Alexandria SemiBold" pitchFamily="2" charset="-78"/>
                <a:cs typeface="Alexandria SemiBold" pitchFamily="2" charset="-78"/>
              </a:rPr>
              <a:t>كلمات مفتاحية ثانوية تعزز الموضوع الرئيسي أو تتطرق إلى جوانب متعلقة.   </a:t>
            </a:r>
          </a:p>
          <a:p>
            <a:pPr marL="342900" indent="-342900" algn="r" rtl="1">
              <a:lnSpc>
                <a:spcPct val="150000"/>
              </a:lnSpc>
              <a:buFont typeface="+mj-lt"/>
              <a:buAutoNum type="arabicPeriod" startAt="4"/>
            </a:pPr>
            <a:r>
              <a:rPr lang="ar-SA" b="1" dirty="0" smtClean="0">
                <a:solidFill>
                  <a:schemeClr val="accent1"/>
                </a:solidFill>
                <a:latin typeface="Alexandria SemiBold" pitchFamily="2" charset="-78"/>
                <a:cs typeface="Alexandria SemiBold" pitchFamily="2" charset="-78"/>
              </a:rPr>
              <a:t>دمج </a:t>
            </a:r>
            <a:r>
              <a:rPr lang="ar-SA" b="1" dirty="0">
                <a:solidFill>
                  <a:schemeClr val="accent1"/>
                </a:solidFill>
                <a:latin typeface="Alexandria SemiBold" pitchFamily="2" charset="-78"/>
                <a:cs typeface="Alexandria SemiBold" pitchFamily="2" charset="-78"/>
              </a:rPr>
              <a:t>الكلمات المفتاحية </a:t>
            </a:r>
            <a:r>
              <a:rPr lang="ar-SA" b="1" dirty="0" smtClean="0">
                <a:solidFill>
                  <a:schemeClr val="accent1"/>
                </a:solidFill>
                <a:latin typeface="Alexandria SemiBold" pitchFamily="2" charset="-78"/>
                <a:cs typeface="Alexandria SemiBold" pitchFamily="2" charset="-78"/>
              </a:rPr>
              <a:t>في المقال</a:t>
            </a:r>
            <a:r>
              <a:rPr lang="ar-SA" b="1" dirty="0" smtClean="0">
                <a:latin typeface="Alexandria SemiBold" pitchFamily="2" charset="-78"/>
                <a:cs typeface="Alexandria SemiBold" pitchFamily="2" charset="-78"/>
              </a:rPr>
              <a:t>: ضمِّن </a:t>
            </a:r>
            <a:r>
              <a:rPr lang="ar-SA" b="1" dirty="0">
                <a:latin typeface="Alexandria SemiBold" pitchFamily="2" charset="-78"/>
                <a:cs typeface="Alexandria SemiBold" pitchFamily="2" charset="-78"/>
              </a:rPr>
              <a:t>الكلمات المفتاحية الرئيسية في </a:t>
            </a:r>
            <a:r>
              <a:rPr lang="ar-SA" b="1" dirty="0" smtClean="0">
                <a:latin typeface="Alexandria SemiBold" pitchFamily="2" charset="-78"/>
                <a:cs typeface="Alexandria SemiBold" pitchFamily="2" charset="-78"/>
              </a:rPr>
              <a:t>العنوان وجسم المقال بدون إفراط، مع وضع شرطة بدل المسافة بين الكلمات(</a:t>
            </a:r>
            <a:r>
              <a:rPr lang="ar-SA" sz="1400" b="1" dirty="0" smtClean="0">
                <a:latin typeface="Alexandria SemiBold" pitchFamily="2" charset="-78"/>
                <a:cs typeface="Alexandria SemiBold" pitchFamily="2" charset="-78"/>
              </a:rPr>
              <a:t>التعليم_عن_بعد</a:t>
            </a:r>
            <a:r>
              <a:rPr lang="ar-SA" b="1" dirty="0" smtClean="0">
                <a:latin typeface="Alexandria SemiBold" pitchFamily="2" charset="-78"/>
                <a:cs typeface="Alexandria SemiBold" pitchFamily="2" charset="-78"/>
              </a:rPr>
              <a:t>)</a:t>
            </a:r>
          </a:p>
          <a:p>
            <a:pPr marL="342900" indent="-342900" algn="r" rtl="1">
              <a:lnSpc>
                <a:spcPct val="150000"/>
              </a:lnSpc>
              <a:buFont typeface="+mj-lt"/>
              <a:buAutoNum type="arabicPeriod" startAt="5"/>
            </a:pPr>
            <a:r>
              <a:rPr lang="ar-SA" b="1" dirty="0" smtClean="0">
                <a:solidFill>
                  <a:schemeClr val="accent1"/>
                </a:solidFill>
                <a:latin typeface="Alexandria SemiBold" pitchFamily="2" charset="-78"/>
                <a:cs typeface="Alexandria SemiBold" pitchFamily="2" charset="-78"/>
              </a:rPr>
              <a:t>اختبار </a:t>
            </a:r>
            <a:r>
              <a:rPr lang="ar-SA" b="1" dirty="0">
                <a:solidFill>
                  <a:schemeClr val="accent1"/>
                </a:solidFill>
                <a:latin typeface="Alexandria SemiBold" pitchFamily="2" charset="-78"/>
                <a:cs typeface="Alexandria SemiBold" pitchFamily="2" charset="-78"/>
              </a:rPr>
              <a:t>وتحسين الكلمات المفتاحية باستمرار</a:t>
            </a:r>
            <a:r>
              <a:rPr lang="ar-SA" b="1" dirty="0">
                <a:latin typeface="Alexandria SemiBold" pitchFamily="2" charset="-78"/>
                <a:cs typeface="Alexandria SemiBold" pitchFamily="2" charset="-78"/>
              </a:rPr>
              <a:t>:   </a:t>
            </a:r>
          </a:p>
          <a:p>
            <a:pPr marL="457200" indent="-220663"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راقب أداء المقال على محركات البحث باستخدام أدوات التتبع.   </a:t>
            </a:r>
          </a:p>
          <a:p>
            <a:pPr marL="457200" indent="-220663"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قم بتحديث الكلمات المفتاحية إذا لزم الأمر لتحسين التصنيف.   </a:t>
            </a:r>
          </a:p>
          <a:p>
            <a:pPr marL="457200" indent="-220663" algn="r" rtl="1">
              <a:lnSpc>
                <a:spcPct val="150000"/>
              </a:lnSpc>
              <a:buFont typeface="Wingdings" panose="05000000000000000000" pitchFamily="2" charset="2"/>
              <a:buChar char="§"/>
            </a:pPr>
            <a:r>
              <a:rPr lang="ar-SA" b="1" dirty="0" smtClean="0">
                <a:latin typeface="Alexandria SemiBold" pitchFamily="2" charset="-78"/>
                <a:cs typeface="Alexandria SemiBold" pitchFamily="2" charset="-78"/>
              </a:rPr>
              <a:t>استمر في البحث عن فرص لتحسين الكلمات المفتاحية المستخدمة.</a:t>
            </a:r>
          </a:p>
          <a:p>
            <a:pPr algn="r" rtl="1">
              <a:lnSpc>
                <a:spcPct val="150000"/>
              </a:lnSpc>
            </a:pPr>
            <a:r>
              <a:rPr lang="ar-SA" b="1" dirty="0" smtClean="0">
                <a:latin typeface="Alexandria SemiBold" pitchFamily="2" charset="-78"/>
                <a:cs typeface="Alexandria SemiBold" pitchFamily="2" charset="-78"/>
              </a:rPr>
              <a:t>باتباع </a:t>
            </a:r>
            <a:r>
              <a:rPr lang="ar-SA" b="1" dirty="0">
                <a:latin typeface="Alexandria SemiBold" pitchFamily="2" charset="-78"/>
                <a:cs typeface="Alexandria SemiBold" pitchFamily="2" charset="-78"/>
              </a:rPr>
              <a:t>هذه الممارسات، يمكنك اختيار مجموعة قوية من الكلمات المفتاحية </a:t>
            </a:r>
            <a:r>
              <a:rPr lang="ar-SA" b="1" dirty="0" smtClean="0">
                <a:latin typeface="Alexandria SemiBold" pitchFamily="2" charset="-78"/>
                <a:cs typeface="Alexandria SemiBold" pitchFamily="2" charset="-78"/>
              </a:rPr>
              <a:t>الأكثر فاعلية </a:t>
            </a:r>
            <a:endParaRPr lang="ar-SA" b="1" dirty="0">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4" cstate="hqprint">
            <a:extLst>
              <a:ext uri="{28A0092B-C50C-407E-A947-70E740481C1C}">
                <a14:useLocalDpi xmlns:a14="http://schemas.microsoft.com/office/drawing/2010/main" val="0"/>
              </a:ext>
            </a:extLst>
          </a:blip>
          <a:srcRect l="8008" t="5692" r="7095"/>
          <a:stretch/>
        </p:blipFill>
        <p:spPr>
          <a:xfrm>
            <a:off x="252112" y="5367085"/>
            <a:ext cx="876323" cy="1067075"/>
          </a:xfrm>
          <a:prstGeom prst="rect">
            <a:avLst/>
          </a:prstGeom>
        </p:spPr>
      </p:pic>
    </p:spTree>
    <p:extLst>
      <p:ext uri="{BB962C8B-B14F-4D97-AF65-F5344CB8AC3E}">
        <p14:creationId xmlns:p14="http://schemas.microsoft.com/office/powerpoint/2010/main" val="414996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53148" y="1685495"/>
            <a:ext cx="10129368"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102021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14179" y="1656911"/>
            <a:ext cx="9891355" cy="4662815"/>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p>
          <a:p>
            <a:pPr algn="r">
              <a:lnSpc>
                <a:spcPct val="150000"/>
              </a:lnSpc>
            </a:pPr>
            <a:r>
              <a:rPr lang="ar-SA" dirty="0" smtClean="0">
                <a:latin typeface="Alexandria SemiBold" pitchFamily="2" charset="-78"/>
                <a:cs typeface="Alexandria SemiBold" pitchFamily="2" charset="-78"/>
              </a:rPr>
              <a:t>   رسائل القراء إلى المحرر تمثل رجع الصدى من العملية الاتصالية، حيث يعكس الأثر الذي تحدثه الرسالة الإعلامية للمتلقي . وهناك نوعان من رسائل القراء : رسائل تمثل رجع صدي </a:t>
            </a:r>
            <a:r>
              <a:rPr lang="ar-SA" dirty="0" smtClean="0">
                <a:latin typeface="Alexandria SemiBold" pitchFamily="2" charset="-78"/>
                <a:cs typeface="Alexandria SemiBold" pitchFamily="2" charset="-78"/>
              </a:rPr>
              <a:t>إيجابي، </a:t>
            </a:r>
            <a:r>
              <a:rPr lang="ar-SA" dirty="0" smtClean="0">
                <a:latin typeface="Alexandria SemiBold" pitchFamily="2" charset="-78"/>
                <a:cs typeface="Alexandria SemiBold" pitchFamily="2" charset="-78"/>
              </a:rPr>
              <a:t>والتي تؤكد على أن التأثير المقصود من الرسالة قد تحقق . أو رسائل تمثل رجع صدى سلبي بمثابة مؤشر أن التأثير المقصود للرسالة لم يتحقق.</a:t>
            </a:r>
            <a:endParaRPr lang="en-US" dirty="0" smtClean="0">
              <a:latin typeface="Alexandria SemiBold" pitchFamily="2" charset="-78"/>
              <a:cs typeface="Alexandria SemiBold" pitchFamily="2" charset="-78"/>
            </a:endParaRPr>
          </a:p>
          <a:p>
            <a:pPr algn="r">
              <a:lnSpc>
                <a:spcPct val="150000"/>
              </a:lnSpc>
            </a:pPr>
            <a:r>
              <a:rPr lang="ar-SA" dirty="0" smtClean="0">
                <a:latin typeface="Alexandria SemiBold" pitchFamily="2" charset="-78"/>
                <a:cs typeface="Alexandria SemiBold" pitchFamily="2" charset="-78"/>
              </a:rPr>
              <a:t>وتعكس </a:t>
            </a:r>
            <a:r>
              <a:rPr lang="ar-SA" dirty="0" smtClean="0">
                <a:latin typeface="Alexandria SemiBold" pitchFamily="2" charset="-78"/>
                <a:cs typeface="Alexandria SemiBold" pitchFamily="2" charset="-78"/>
              </a:rPr>
              <a:t>رسائل </a:t>
            </a:r>
            <a:r>
              <a:rPr lang="ar-SA" dirty="0" smtClean="0">
                <a:latin typeface="Alexandria SemiBold" pitchFamily="2" charset="-78"/>
                <a:cs typeface="Alexandria SemiBold" pitchFamily="2" charset="-78"/>
              </a:rPr>
              <a:t>القراء </a:t>
            </a:r>
            <a:r>
              <a:rPr lang="ar-SA" dirty="0" smtClean="0">
                <a:latin typeface="Alexandria SemiBold" pitchFamily="2" charset="-78"/>
                <a:cs typeface="Alexandria SemiBold" pitchFamily="2" charset="-78"/>
              </a:rPr>
              <a:t>مدى </a:t>
            </a:r>
            <a:r>
              <a:rPr lang="ar-SA" dirty="0" smtClean="0">
                <a:latin typeface="Alexandria SemiBold" pitchFamily="2" charset="-78"/>
                <a:cs typeface="Alexandria SemiBold" pitchFamily="2" charset="-78"/>
              </a:rPr>
              <a:t>تمتع </a:t>
            </a:r>
            <a:r>
              <a:rPr lang="ar-SA" dirty="0" smtClean="0">
                <a:latin typeface="Alexandria SemiBold" pitchFamily="2" charset="-78"/>
                <a:cs typeface="Alexandria SemiBold" pitchFamily="2" charset="-78"/>
              </a:rPr>
              <a:t>المجتمع بالحرية والديمقراطية والمشاركة والحوار ، فالحرية التي يتمتع بها المتلقي </a:t>
            </a:r>
            <a:r>
              <a:rPr lang="ar-SA" dirty="0" smtClean="0">
                <a:latin typeface="Alexandria SemiBold" pitchFamily="2" charset="-78"/>
                <a:cs typeface="Alexandria SemiBold" pitchFamily="2" charset="-78"/>
              </a:rPr>
              <a:t>ليست </a:t>
            </a:r>
            <a:r>
              <a:rPr lang="ar-SA" dirty="0" smtClean="0">
                <a:latin typeface="Alexandria SemiBold" pitchFamily="2" charset="-78"/>
                <a:cs typeface="Alexandria SemiBold" pitchFamily="2" charset="-78"/>
              </a:rPr>
              <a:t>فقط في اختيار ما يريد من الرسائل دون قيود الزمان والمكان ، وإنما تمتد إلى حرية التعبير عن آرائه في المواد نفسها.</a:t>
            </a:r>
            <a:endParaRPr lang="en-US" dirty="0" smtClean="0">
              <a:latin typeface="Alexandria SemiBold" pitchFamily="2" charset="-78"/>
              <a:cs typeface="Alexandria SemiBold" pitchFamily="2" charset="-78"/>
            </a:endParaRPr>
          </a:p>
          <a:p>
            <a:pPr algn="r">
              <a:lnSpc>
                <a:spcPct val="150000"/>
              </a:lnSpc>
            </a:pPr>
            <a:r>
              <a:rPr lang="ar-SA" dirty="0" smtClean="0">
                <a:latin typeface="Alexandria SemiBold" pitchFamily="2" charset="-78"/>
                <a:cs typeface="Alexandria SemiBold" pitchFamily="2" charset="-78"/>
              </a:rPr>
              <a:t>   فعلى </a:t>
            </a:r>
            <a:r>
              <a:rPr lang="ar-SA" dirty="0" smtClean="0">
                <a:latin typeface="Alexandria SemiBold" pitchFamily="2" charset="-78"/>
                <a:cs typeface="Alexandria SemiBold" pitchFamily="2" charset="-78"/>
              </a:rPr>
              <a:t>الرغم من أن الإعلام الرقمي يمنح القراء حرية التعبير عن آرائهم تجاه المحتوي الإعلامي ، إلا أنها حرية مضبوطة بمجموعة من المعايير الأخلاقية والمهنية ، ويحق للصحيفة ضبط نشرها في موقعها.</a:t>
            </a:r>
            <a:endParaRPr lang="ar-SA"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491812" y="1519311"/>
            <a:ext cx="3415311" cy="46282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28911" y="1685495"/>
            <a:ext cx="9575179" cy="4462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178348" y="853341"/>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15652" y="9658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8911" y="12186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4614" y="103397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994614" y="2011276"/>
            <a:ext cx="9482086" cy="3924151"/>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وقد اعلنت هيئة الإذاعة الكندية " سي بي سي" في نوفمبر 2023 بأنها ستقوم باتخاذ خطوة نحو تقليص حرية القراء في التعليق على المحتوي المُقدم من خلال إلغاء خدمة التعليق ورسائل القراء ، وذلك بعد أن وجدت قدر كبير من الكراهية والتهديدات في التعليقات ، وفقاً لمسح ميداني لتعليقات القراء أعدته هيئة الإذاعة الكندية.</a:t>
            </a:r>
          </a:p>
          <a:p>
            <a:pPr algn="r" rtl="1">
              <a:lnSpc>
                <a:spcPct val="150000"/>
              </a:lnSpc>
            </a:pPr>
            <a:endParaRPr lang="ar-SA" sz="400" dirty="0" smtClean="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وفي الواقع تعكس خدمة رسائل القراء أهمية كبيرة للقائمين بالاتصال في الصحف والمنصات الإعلامية ، ومن ثم يتعامل المسئول على هذه الصفحة بتحديد كلمات تحرض على العنف والكراهية أو ألفاظ مُسيئة تستوجب الحجب بشكل تلقائي .</a:t>
            </a:r>
            <a:endParaRPr lang="ar-SA" dirty="0">
              <a:latin typeface="Alexandria Medium" pitchFamily="2" charset="-78"/>
              <a:cs typeface="Alexandria Medium" pitchFamily="2" charset="-78"/>
            </a:endParaRPr>
          </a:p>
          <a:p>
            <a:pPr algn="r" rtl="1">
              <a:lnSpc>
                <a:spcPct val="150000"/>
              </a:lnSpc>
            </a:pPr>
            <a:r>
              <a:rPr lang="ar-SA" dirty="0" smtClean="0">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وتُعتبر حرية التعبير إحدى أهم أهداف الإعلام الرقمي، إذ يمنح ل</a:t>
            </a:r>
            <a:r>
              <a:rPr lang="ar-SA" dirty="0" smtClean="0">
                <a:solidFill>
                  <a:srgbClr val="000000"/>
                </a:solidFill>
                <a:latin typeface="Alexandria SemiBold" pitchFamily="2" charset="-78"/>
                <a:cs typeface="Alexandria SemiBold" pitchFamily="2" charset="-78"/>
              </a:rPr>
              <a:t>لقراء </a:t>
            </a:r>
            <a:r>
              <a:rPr lang="ar-SA" dirty="0">
                <a:solidFill>
                  <a:srgbClr val="000000"/>
                </a:solidFill>
                <a:latin typeface="Alexandria SemiBold" pitchFamily="2" charset="-78"/>
                <a:cs typeface="Alexandria SemiBold" pitchFamily="2" charset="-78"/>
              </a:rPr>
              <a:t>الحق في إبداء الرأي عن مختلف اللقضايا </a:t>
            </a:r>
            <a:r>
              <a:rPr lang="ar-SA" dirty="0" smtClean="0">
                <a:solidFill>
                  <a:srgbClr val="000000"/>
                </a:solidFill>
                <a:latin typeface="Alexandria SemiBold" pitchFamily="2" charset="-78"/>
                <a:cs typeface="Alexandria SemiBold" pitchFamily="2" charset="-78"/>
              </a:rPr>
              <a:t>في </a:t>
            </a:r>
            <a:r>
              <a:rPr lang="ar-SA" dirty="0">
                <a:solidFill>
                  <a:srgbClr val="000000"/>
                </a:solidFill>
                <a:latin typeface="Alexandria SemiBold" pitchFamily="2" charset="-78"/>
                <a:cs typeface="Alexandria SemiBold" pitchFamily="2" charset="-78"/>
              </a:rPr>
              <a:t>إطار مجموعة من الضوابط للحفاظ على المجال العام</a:t>
            </a:r>
            <a:r>
              <a:rPr lang="ar-SA" dirty="0" smtClean="0">
                <a:solidFill>
                  <a:srgbClr val="000000"/>
                </a:solidFill>
                <a:latin typeface="Alexandria SemiBold" pitchFamily="2" charset="-78"/>
                <a:cs typeface="Alexandria SemiBold" pitchFamily="2" charset="-78"/>
              </a:rPr>
              <a:t>.</a:t>
            </a:r>
            <a:endParaRPr lang="en-US" dirty="0" smtClean="0">
              <a:latin typeface="Alexandria SemiBold" pitchFamily="2" charset="-78"/>
              <a:cs typeface="Alexandria SemiBold" pitchFamily="2" charset="-78"/>
            </a:endParaRPr>
          </a:p>
        </p:txBody>
      </p:sp>
    </p:spTree>
    <p:extLst>
      <p:ext uri="{BB962C8B-B14F-4D97-AF65-F5344CB8AC3E}">
        <p14:creationId xmlns:p14="http://schemas.microsoft.com/office/powerpoint/2010/main" val="1885686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491813" y="1519312"/>
            <a:ext cx="3480988" cy="45041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1309" y="1714638"/>
            <a:ext cx="9547390" cy="44827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178348" y="853341"/>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206035" y="93631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406257" y="12485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71960" y="1084068"/>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050976E4-0CF2-BA00-34CA-2F9419409B9E}"/>
              </a:ext>
            </a:extLst>
          </p:cNvPr>
          <p:cNvSpPr txBox="1"/>
          <p:nvPr/>
        </p:nvSpPr>
        <p:spPr>
          <a:xfrm>
            <a:off x="791310" y="1971439"/>
            <a:ext cx="9401506" cy="4247317"/>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تعد </a:t>
            </a:r>
            <a:r>
              <a:rPr lang="ar-SA" dirty="0">
                <a:latin typeface="Alexandria SemiBold" pitchFamily="2" charset="-78"/>
                <a:cs typeface="Alexandria SemiBold" pitchFamily="2" charset="-78"/>
              </a:rPr>
              <a:t>المدونات واحدة من أشكال كتابة المحتوى التفاعلية </a:t>
            </a:r>
            <a:r>
              <a:rPr lang="ar-SA" dirty="0" smtClean="0">
                <a:latin typeface="Alexandria SemiBold" pitchFamily="2" charset="-78"/>
                <a:cs typeface="Alexandria SemiBold" pitchFamily="2" charset="-78"/>
              </a:rPr>
              <a:t>والشخصية، حيث </a:t>
            </a:r>
            <a:r>
              <a:rPr lang="ar-SA" dirty="0">
                <a:latin typeface="Alexandria SemiBold" pitchFamily="2" charset="-78"/>
                <a:cs typeface="Alexandria SemiBold" pitchFamily="2" charset="-78"/>
              </a:rPr>
              <a:t>تتيح المدونات للكتّاب التعبير عن آرائهم وخبراتهم ومشاركتها مع القراء. </a:t>
            </a:r>
            <a:r>
              <a:rPr lang="ar-SA" dirty="0" smtClean="0">
                <a:latin typeface="Alexandria SemiBold" pitchFamily="2" charset="-78"/>
                <a:cs typeface="Alexandria SemiBold" pitchFamily="2" charset="-78"/>
              </a:rPr>
              <a:t>والمدون </a:t>
            </a:r>
            <a:r>
              <a:rPr lang="en-US" dirty="0" smtClean="0">
                <a:latin typeface="Alexandria SemiBold" pitchFamily="2" charset="-78"/>
                <a:cs typeface="Alexandria SemiBold" pitchFamily="2" charset="-78"/>
              </a:rPr>
              <a:t>Blogger</a:t>
            </a:r>
            <a:r>
              <a:rPr lang="ar-SA" dirty="0" smtClean="0">
                <a:latin typeface="Alexandria SemiBold" pitchFamily="2" charset="-78"/>
                <a:cs typeface="Alexandria SemiBold" pitchFamily="2" charset="-78"/>
              </a:rPr>
              <a:t> هو </a:t>
            </a:r>
            <a:r>
              <a:rPr lang="ar-SA" dirty="0">
                <a:latin typeface="Alexandria SemiBold" pitchFamily="2" charset="-78"/>
                <a:cs typeface="Alexandria SemiBold" pitchFamily="2" charset="-78"/>
              </a:rPr>
              <a:t>الشخص الذي يمتلك مدونة </a:t>
            </a:r>
            <a:r>
              <a:rPr lang="ar-SA" dirty="0" smtClean="0">
                <a:latin typeface="Alexandria SemiBold" pitchFamily="2" charset="-78"/>
                <a:cs typeface="Alexandria SemiBold" pitchFamily="2" charset="-78"/>
              </a:rPr>
              <a:t>ويكتب محتواها</a:t>
            </a:r>
            <a:r>
              <a:rPr lang="ar-SA" dirty="0">
                <a:latin typeface="Alexandria SemiBold" pitchFamily="2" charset="-78"/>
                <a:cs typeface="Alexandria SemiBold" pitchFamily="2" charset="-78"/>
              </a:rPr>
              <a:t>. يقوم المدونون </a:t>
            </a:r>
            <a:r>
              <a:rPr lang="ar-SA" dirty="0" smtClean="0">
                <a:latin typeface="Alexandria SemiBold" pitchFamily="2" charset="-78"/>
                <a:cs typeface="Alexandria SemiBold" pitchFamily="2" charset="-78"/>
              </a:rPr>
              <a:t>عادة بإنشاء </a:t>
            </a:r>
            <a:r>
              <a:rPr lang="ar-SA" dirty="0">
                <a:latin typeface="Alexandria SemiBold" pitchFamily="2" charset="-78"/>
                <a:cs typeface="Alexandria SemiBold" pitchFamily="2" charset="-78"/>
              </a:rPr>
              <a:t>موقع المدونة، وتصميمها وكتابة محتواها والترويج له عبر شبكات التواصل الاجتماعي. </a:t>
            </a:r>
            <a:r>
              <a:rPr lang="ar-SA" dirty="0" smtClean="0">
                <a:latin typeface="Alexandria SemiBold" pitchFamily="2" charset="-78"/>
                <a:cs typeface="Alexandria SemiBold" pitchFamily="2" charset="-78"/>
              </a:rPr>
              <a:t> وتعد رسائل القراء والمدونات من </a:t>
            </a:r>
            <a:r>
              <a:rPr lang="ar-SA" dirty="0">
                <a:latin typeface="Alexandria SemiBold" pitchFamily="2" charset="-78"/>
                <a:cs typeface="Alexandria SemiBold" pitchFamily="2" charset="-78"/>
              </a:rPr>
              <a:t>الأدوات المهمة </a:t>
            </a:r>
            <a:r>
              <a:rPr lang="ar-SA" dirty="0" smtClean="0">
                <a:latin typeface="Alexandria SemiBold" pitchFamily="2" charset="-78"/>
                <a:cs typeface="Alexandria SemiBold" pitchFamily="2" charset="-78"/>
              </a:rPr>
              <a:t>التي ساهمت فى </a:t>
            </a:r>
            <a:r>
              <a:rPr lang="ar-SA" dirty="0">
                <a:latin typeface="Alexandria SemiBold" pitchFamily="2" charset="-78"/>
                <a:cs typeface="Alexandria SemiBold" pitchFamily="2" charset="-78"/>
              </a:rPr>
              <a:t>توسيع نطاق التغطية الإعلامية لأي حدث يقع فى مناحى الحياة المختلفة ، كما أنها تزيد من قدرة الفرد على أن يكون فاعلاً مغيراً فى محيط مجتمعه </a:t>
            </a:r>
            <a:r>
              <a:rPr lang="ar-SA" dirty="0" smtClean="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ففي </a:t>
            </a:r>
            <a:r>
              <a:rPr lang="ar-SA" dirty="0">
                <a:latin typeface="Alexandria SemiBold" pitchFamily="2" charset="-78"/>
                <a:cs typeface="Alexandria SemiBold" pitchFamily="2" charset="-78"/>
              </a:rPr>
              <a:t>المشهد الرقمي المتطور باستمرار، حيث تلبي المنصات المتنوعة احتياجات جماهير فريدة وعادات استهلاك المحتوى، فإن تكييف أسلوبك في الكتابة ليناسب الوسائط المختلفة أمر ضروري للتواصل الفعال مع الجمهور. </a:t>
            </a:r>
          </a:p>
        </p:txBody>
      </p:sp>
    </p:spTree>
    <p:extLst>
      <p:ext uri="{BB962C8B-B14F-4D97-AF65-F5344CB8AC3E}">
        <p14:creationId xmlns:p14="http://schemas.microsoft.com/office/powerpoint/2010/main" val="820400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3527875"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9432" y="1194619"/>
            <a:ext cx="9965367" cy="489646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050976E4-0CF2-BA00-34CA-2F9419409B9E}"/>
              </a:ext>
            </a:extLst>
          </p:cNvPr>
          <p:cNvSpPr txBox="1"/>
          <p:nvPr/>
        </p:nvSpPr>
        <p:spPr>
          <a:xfrm>
            <a:off x="744945" y="1194619"/>
            <a:ext cx="9839854" cy="5047536"/>
          </a:xfrm>
          <a:prstGeom prst="rect">
            <a:avLst/>
          </a:prstGeom>
          <a:noFill/>
        </p:spPr>
        <p:txBody>
          <a:bodyPr wrap="square" rtlCol="0">
            <a:spAutoFit/>
          </a:bodyPr>
          <a:lstStyle/>
          <a:p>
            <a:pPr marL="342900" indent="-342900" algn="r" rtl="1">
              <a:lnSpc>
                <a:spcPct val="150000"/>
              </a:lnSpc>
              <a:spcAft>
                <a:spcPts val="800"/>
              </a:spcAft>
              <a:buFont typeface="+mj-lt"/>
              <a:buAutoNum type="arabicPeriod"/>
              <a:defRPr/>
            </a:pPr>
            <a:r>
              <a:rPr lang="ar-SA" sz="1400" dirty="0" smtClean="0">
                <a:latin typeface="Alexandria SemiBold" pitchFamily="2" charset="-78"/>
                <a:cs typeface="Alexandria SemiBold" pitchFamily="2" charset="-78"/>
              </a:rPr>
              <a:t>محمود </a:t>
            </a:r>
            <a:r>
              <a:rPr lang="ar-SA" sz="1400" dirty="0">
                <a:latin typeface="Alexandria SemiBold" pitchFamily="2" charset="-78"/>
                <a:cs typeface="Alexandria SemiBold" pitchFamily="2" charset="-78"/>
              </a:rPr>
              <a:t>خليل ، " فنيات الكتابة الصحفية للمنصات الإعلامية " ، ( القاهرة : العربي للنشر والتوزيع ، 2023). </a:t>
            </a:r>
            <a:endParaRPr lang="ar-SA" sz="1400" dirty="0" smtClean="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400" dirty="0" smtClean="0">
                <a:latin typeface="Alexandria SemiBold" pitchFamily="2" charset="-78"/>
                <a:cs typeface="Alexandria SemiBold" pitchFamily="2" charset="-78"/>
              </a:rPr>
              <a:t>وداد هارون، الوظيفة الإعلامية للمدونات الإلكترونية المنشورة في المواقع الصحفية: دراسة تحليلية لعينة من مضامين وأشكال مدونات صحيفة ايلاف الإلكترونية، القاهرة، المجلة العلمية لبحوث الصحافة ، العدد: 25، يناير- يونيو 2023، ص ص 67-114.</a:t>
            </a:r>
          </a:p>
          <a:p>
            <a:pPr marL="342900" indent="-342900" algn="r" rtl="1">
              <a:lnSpc>
                <a:spcPct val="150000"/>
              </a:lnSpc>
              <a:spcAft>
                <a:spcPts val="800"/>
              </a:spcAft>
              <a:buFont typeface="+mj-lt"/>
              <a:buAutoNum type="arabicPeriod"/>
              <a:defRPr/>
            </a:pPr>
            <a:r>
              <a:rPr lang="ar-SA" sz="1400" dirty="0">
                <a:latin typeface="Alexandria SemiBold" pitchFamily="2" charset="-78"/>
                <a:cs typeface="Alexandria SemiBold" pitchFamily="2" charset="-78"/>
              </a:rPr>
              <a:t>نها عبد المعطي ، صحافة المواطن: نمط اتصالي جديد ، ( القاهرة: دار الكتاب الجامعي ، 2014)</a:t>
            </a:r>
          </a:p>
          <a:p>
            <a:pPr marL="342900" indent="-342900" algn="r" rtl="1">
              <a:lnSpc>
                <a:spcPct val="150000"/>
              </a:lnSpc>
              <a:spcAft>
                <a:spcPts val="800"/>
              </a:spcAft>
              <a:buFont typeface="+mj-lt"/>
              <a:buAutoNum type="arabicPeriod"/>
              <a:defRPr/>
            </a:pPr>
            <a:r>
              <a:rPr lang="ar-SA" sz="1400" dirty="0" smtClean="0">
                <a:latin typeface="Alexandria SemiBold" pitchFamily="2" charset="-78"/>
                <a:cs typeface="Alexandria SemiBold" pitchFamily="2" charset="-78"/>
              </a:rPr>
              <a:t>أميرة </a:t>
            </a:r>
            <a:r>
              <a:rPr lang="ar-SA" sz="1400" dirty="0">
                <a:latin typeface="Alexandria SemiBold" pitchFamily="2" charset="-78"/>
                <a:cs typeface="Alexandria SemiBold" pitchFamily="2" charset="-78"/>
              </a:rPr>
              <a:t>سليمان، الإنترنت والوسائط المتعددة: المفاهيم والتطبيقات في المجال </a:t>
            </a:r>
            <a:r>
              <a:rPr lang="ar-SA" sz="1400" dirty="0">
                <a:latin typeface="Alexandria SemiBold" pitchFamily="2" charset="-78"/>
                <a:cs typeface="Alexandria SemiBold" pitchFamily="2" charset="-78"/>
              </a:rPr>
              <a:t>الإعلامي، ( القاهرة: </a:t>
            </a:r>
            <a:r>
              <a:rPr lang="ar-EG" sz="1400" dirty="0">
                <a:latin typeface="Alexandria SemiBold" pitchFamily="2" charset="-78"/>
                <a:cs typeface="Alexandria SemiBold" pitchFamily="2" charset="-78"/>
              </a:rPr>
              <a:t>دار </a:t>
            </a:r>
            <a:r>
              <a:rPr lang="ar-EG" sz="1400" dirty="0">
                <a:latin typeface="Alexandria SemiBold" pitchFamily="2" charset="-78"/>
                <a:cs typeface="Alexandria SemiBold" pitchFamily="2" charset="-78"/>
              </a:rPr>
              <a:t>الثقافة العربية </a:t>
            </a:r>
            <a:r>
              <a:rPr lang="ar-SA" sz="1400" dirty="0">
                <a:latin typeface="Alexandria SemiBold" pitchFamily="2" charset="-78"/>
                <a:cs typeface="Alexandria SemiBold" pitchFamily="2" charset="-78"/>
              </a:rPr>
              <a:t> ، ط1 ، 2013)</a:t>
            </a:r>
          </a:p>
          <a:p>
            <a:pPr marL="342900" indent="-342900" algn="l">
              <a:lnSpc>
                <a:spcPct val="150000"/>
              </a:lnSpc>
              <a:spcAft>
                <a:spcPts val="800"/>
              </a:spcAft>
              <a:buFont typeface="+mj-lt"/>
              <a:buAutoNum type="arabicPeriod"/>
              <a:defRPr/>
            </a:pPr>
            <a:r>
              <a:rPr lang="en-US" sz="1600" dirty="0" smtClean="0">
                <a:latin typeface="Alexandria SemiBold" pitchFamily="2" charset="-78"/>
                <a:cs typeface="Alexandria SemiBold" pitchFamily="2" charset="-78"/>
              </a:rPr>
              <a:t>Brain </a:t>
            </a:r>
            <a:r>
              <a:rPr lang="en-US" sz="1600" dirty="0" err="1">
                <a:latin typeface="Alexandria SemiBold" pitchFamily="2" charset="-78"/>
                <a:cs typeface="Alexandria SemiBold" pitchFamily="2" charset="-78"/>
              </a:rPr>
              <a:t>Corroll</a:t>
            </a:r>
            <a:r>
              <a:rPr lang="en-US" sz="1600" dirty="0">
                <a:latin typeface="Alexandria SemiBold" pitchFamily="2" charset="-78"/>
                <a:cs typeface="Alexandria SemiBold" pitchFamily="2" charset="-78"/>
              </a:rPr>
              <a:t>, Writing For Digital Media, 2</a:t>
            </a:r>
            <a:r>
              <a:rPr lang="en-US" sz="1600" baseline="30000" dirty="0">
                <a:latin typeface="Alexandria SemiBold" pitchFamily="2" charset="-78"/>
                <a:cs typeface="Alexandria SemiBold" pitchFamily="2" charset="-78"/>
              </a:rPr>
              <a:t>st</a:t>
            </a:r>
            <a:r>
              <a:rPr lang="en-US" sz="1600" dirty="0">
                <a:latin typeface="Alexandria SemiBold" pitchFamily="2" charset="-78"/>
                <a:cs typeface="Alexandria SemiBold" pitchFamily="2" charset="-78"/>
              </a:rPr>
              <a:t>.ed. , New York: Routledge, 2020</a:t>
            </a:r>
            <a:r>
              <a:rPr lang="en-US" dirty="0" smtClean="0">
                <a:latin typeface="Alexandria SemiBold" pitchFamily="2" charset="-78"/>
                <a:cs typeface="Alexandria SemiBold" pitchFamily="2" charset="-78"/>
              </a:rPr>
              <a:t>.</a:t>
            </a:r>
          </a:p>
          <a:p>
            <a:pPr marL="342900" indent="-342900">
              <a:lnSpc>
                <a:spcPct val="150000"/>
              </a:lnSpc>
              <a:spcAft>
                <a:spcPts val="800"/>
              </a:spcAft>
              <a:buFont typeface="+mj-lt"/>
              <a:buAutoNum type="arabicPeriod"/>
              <a:defRPr/>
            </a:pPr>
            <a:r>
              <a:rPr lang="en-US" sz="1600" dirty="0" smtClean="0">
                <a:latin typeface="Alexandria SemiBold" pitchFamily="2" charset="-78"/>
                <a:cs typeface="Alexandria SemiBold" pitchFamily="2" charset="-78"/>
              </a:rPr>
              <a:t>Natalie </a:t>
            </a:r>
            <a:r>
              <a:rPr lang="en-US" sz="1600" dirty="0" err="1" smtClean="0">
                <a:latin typeface="Alexandria SemiBold" pitchFamily="2" charset="-78"/>
                <a:cs typeface="Alexandria SemiBold" pitchFamily="2" charset="-78"/>
              </a:rPr>
              <a:t>Proulx</a:t>
            </a:r>
            <a:r>
              <a:rPr lang="en-US" sz="1600" dirty="0" smtClean="0">
                <a:latin typeface="Alexandria SemiBold" pitchFamily="2" charset="-78"/>
                <a:cs typeface="Alexandria SemiBold" pitchFamily="2" charset="-78"/>
              </a:rPr>
              <a:t>, </a:t>
            </a:r>
            <a:r>
              <a:rPr lang="en-US" sz="1600" dirty="0" err="1" smtClean="0">
                <a:latin typeface="Alexandria SemiBold" pitchFamily="2" charset="-78"/>
                <a:cs typeface="Alexandria SemiBold" pitchFamily="2" charset="-78"/>
              </a:rPr>
              <a:t>ʼLetters</a:t>
            </a:r>
            <a:r>
              <a:rPr lang="en-US" sz="1600" dirty="0" smtClean="0">
                <a:latin typeface="Alexandria SemiBold" pitchFamily="2" charset="-78"/>
                <a:cs typeface="Alexandria SemiBold" pitchFamily="2" charset="-78"/>
              </a:rPr>
              <a:t> to </a:t>
            </a:r>
            <a:r>
              <a:rPr lang="en-US" sz="1600" dirty="0">
                <a:latin typeface="Alexandria SemiBold" pitchFamily="2" charset="-78"/>
                <a:cs typeface="Alexandria SemiBold" pitchFamily="2" charset="-78"/>
              </a:rPr>
              <a:t>the Editor’ </a:t>
            </a:r>
            <a:r>
              <a:rPr lang="en-US" sz="1600" dirty="0" smtClean="0">
                <a:latin typeface="Alexandria SemiBold" pitchFamily="2" charset="-78"/>
                <a:cs typeface="Alexandria SemiBold" pitchFamily="2" charset="-78"/>
              </a:rPr>
              <a:t>, April 18, 2022, New York Times. </a:t>
            </a:r>
            <a:r>
              <a:rPr lang="en-US" sz="1600" dirty="0">
                <a:latin typeface="Alexandria SemiBold" pitchFamily="2" charset="-78"/>
                <a:cs typeface="Alexandria SemiBold" pitchFamily="2" charset="-78"/>
              </a:rPr>
              <a:t>Available at</a:t>
            </a:r>
            <a:r>
              <a:rPr lang="en-US" dirty="0">
                <a:latin typeface="Alexandria SemiBold" pitchFamily="2" charset="-78"/>
                <a:cs typeface="Alexandria SemiBold" pitchFamily="2" charset="-78"/>
              </a:rPr>
              <a:t>: </a:t>
            </a:r>
            <a:r>
              <a:rPr lang="en-US" sz="1400" dirty="0">
                <a:latin typeface="Alexandria SemiBold" pitchFamily="2" charset="-78"/>
                <a:cs typeface="Alexandria SemiBold" pitchFamily="2" charset="-78"/>
                <a:hlinkClick r:id="rId3"/>
              </a:rPr>
              <a:t>https://</a:t>
            </a:r>
            <a:r>
              <a:rPr lang="en-US" sz="1400" dirty="0" smtClean="0">
                <a:latin typeface="Alexandria SemiBold" pitchFamily="2" charset="-78"/>
                <a:cs typeface="Alexandria SemiBold" pitchFamily="2" charset="-78"/>
                <a:hlinkClick r:id="rId3"/>
              </a:rPr>
              <a:t>www.nytimes.com/2021/04/23/learning/expressing-opinions-with-letters-to-the-editor.html</a:t>
            </a:r>
            <a:endParaRPr lang="en-US" sz="1400" dirty="0" smtClean="0">
              <a:latin typeface="Alexandria SemiBold" pitchFamily="2" charset="-78"/>
              <a:cs typeface="Alexandria SemiBold" pitchFamily="2" charset="-78"/>
            </a:endParaRPr>
          </a:p>
          <a:p>
            <a:pPr marL="342900" indent="-342900">
              <a:lnSpc>
                <a:spcPct val="150000"/>
              </a:lnSpc>
              <a:spcAft>
                <a:spcPts val="800"/>
              </a:spcAft>
              <a:buFont typeface="+mj-lt"/>
              <a:buAutoNum type="arabicPeriod"/>
              <a:defRPr/>
            </a:pPr>
            <a:r>
              <a:rPr lang="en-US" sz="1600" dirty="0" smtClean="0">
                <a:latin typeface="Alexandria SemiBold" pitchFamily="2" charset="-78"/>
                <a:cs typeface="Alexandria SemiBold" pitchFamily="2" charset="-78"/>
              </a:rPr>
              <a:t>Tierney</a:t>
            </a:r>
            <a:r>
              <a:rPr lang="en-US" sz="1600" dirty="0">
                <a:latin typeface="Alexandria SemiBold" pitchFamily="2" charset="-78"/>
                <a:cs typeface="Alexandria SemiBold" pitchFamily="2" charset="-78"/>
              </a:rPr>
              <a:t>, E., O’Rourke, C. &amp; Fenton, J.E. What is the role of ‘the letter to the editor’?. </a:t>
            </a:r>
            <a:r>
              <a:rPr lang="en-US" sz="1600" dirty="0" err="1">
                <a:latin typeface="Alexandria SemiBold" pitchFamily="2" charset="-78"/>
                <a:cs typeface="Alexandria SemiBold" pitchFamily="2" charset="-78"/>
              </a:rPr>
              <a:t>Eur</a:t>
            </a:r>
            <a:r>
              <a:rPr lang="en-US" sz="1600" dirty="0">
                <a:latin typeface="Alexandria SemiBold" pitchFamily="2" charset="-78"/>
                <a:cs typeface="Alexandria SemiBold" pitchFamily="2" charset="-78"/>
              </a:rPr>
              <a:t> Arch </a:t>
            </a:r>
            <a:r>
              <a:rPr lang="en-US" sz="1600" dirty="0" smtClean="0">
                <a:latin typeface="Alexandria SemiBold" pitchFamily="2" charset="-78"/>
                <a:cs typeface="Alexandria SemiBold" pitchFamily="2" charset="-78"/>
              </a:rPr>
              <a:t>Otorhinolaryngology</a:t>
            </a:r>
            <a:r>
              <a:rPr lang="en-US" sz="1600" dirty="0">
                <a:latin typeface="Alexandria SemiBold" pitchFamily="2" charset="-78"/>
                <a:cs typeface="Alexandria SemiBold" pitchFamily="2" charset="-78"/>
              </a:rPr>
              <a:t> 272, 2089–2093 (2015). </a:t>
            </a:r>
            <a:r>
              <a:rPr lang="en-US" sz="1400" dirty="0">
                <a:latin typeface="Alexandria SemiBold" pitchFamily="2" charset="-78"/>
                <a:cs typeface="Alexandria SemiBold" pitchFamily="2" charset="-78"/>
                <a:hlinkClick r:id="rId4"/>
              </a:rPr>
              <a:t>https://doi.org/10.1007/s00405-014-3289-7</a:t>
            </a:r>
            <a:r>
              <a:rPr lang="en-US" sz="1400" dirty="0">
                <a:latin typeface="Alexandria SemiBold" pitchFamily="2" charset="-78"/>
                <a:cs typeface="Alexandria SemiBold" pitchFamily="2" charset="-78"/>
              </a:rPr>
              <a:t> </a:t>
            </a:r>
          </a:p>
        </p:txBody>
      </p:sp>
      <p:sp>
        <p:nvSpPr>
          <p:cNvPr id="8" name="TextBox 7">
            <a:extLst>
              <a:ext uri="{FF2B5EF4-FFF2-40B4-BE49-F238E27FC236}">
                <a16:creationId xmlns:a16="http://schemas.microsoft.com/office/drawing/2014/main" id="{F9A80F9F-74DB-1D57-04E8-E20E92A09B0A}"/>
              </a:ext>
            </a:extLst>
          </p:cNvPr>
          <p:cNvSpPr txBox="1"/>
          <p:nvPr/>
        </p:nvSpPr>
        <p:spPr>
          <a:xfrm>
            <a:off x="2737647" y="423971"/>
            <a:ext cx="5728936" cy="747705"/>
          </a:xfrm>
          <a:prstGeom prst="rect">
            <a:avLst/>
          </a:prstGeom>
          <a:noFill/>
        </p:spPr>
        <p:txBody>
          <a:bodyPr wrap="square" rtlCol="0">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mc:AlternateContent xmlns:mc="http://schemas.openxmlformats.org/markup-compatibility/2006" xmlns:p14="http://schemas.microsoft.com/office/powerpoint/2010/main">
        <mc:Choice Requires="p14">
          <p:contentPart p14:bwMode="auto" r:id="rId8">
            <p14:nvContentPartPr>
              <p14:cNvPr id="3" name="Ink 2"/>
              <p14:cNvContentPartPr/>
              <p14:nvPr/>
            </p14:nvContentPartPr>
            <p14:xfrm>
              <a:off x="11278080" y="151920"/>
              <a:ext cx="360" cy="360"/>
            </p14:xfrm>
          </p:contentPart>
        </mc:Choice>
        <mc:Fallback xmlns="">
          <p:pic>
            <p:nvPicPr>
              <p:cNvPr id="3" name="Ink 2"/>
              <p:cNvPicPr/>
              <p:nvPr/>
            </p:nvPicPr>
            <p:blipFill>
              <a:blip r:embed="rId9"/>
              <a:stretch>
                <a:fillRect/>
              </a:stretch>
            </p:blipFill>
            <p:spPr>
              <a:xfrm>
                <a:off x="11268720" y="142560"/>
                <a:ext cx="19080" cy="190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4" name="Ink 3"/>
              <p14:cNvContentPartPr/>
              <p14:nvPr/>
            </p14:nvContentPartPr>
            <p14:xfrm>
              <a:off x="10626480" y="142920"/>
              <a:ext cx="625320" cy="2152440"/>
            </p14:xfrm>
          </p:contentPart>
        </mc:Choice>
        <mc:Fallback xmlns="">
          <p:pic>
            <p:nvPicPr>
              <p:cNvPr id="4" name="Ink 3"/>
              <p:cNvPicPr/>
              <p:nvPr/>
            </p:nvPicPr>
            <p:blipFill>
              <a:blip r:embed="rId11"/>
              <a:stretch>
                <a:fillRect/>
              </a:stretch>
            </p:blipFill>
            <p:spPr>
              <a:xfrm>
                <a:off x="10617120" y="133560"/>
                <a:ext cx="644040" cy="2171160"/>
              </a:xfrm>
              <a:prstGeom prst="rect">
                <a:avLst/>
              </a:prstGeom>
            </p:spPr>
          </p:pic>
        </mc:Fallback>
      </mc:AlternateContent>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55950</TotalTime>
  <Words>4517</Words>
  <Application>Microsoft Office PowerPoint</Application>
  <PresentationFormat>Widescreen</PresentationFormat>
  <Paragraphs>451</Paragraphs>
  <Slides>45</Slides>
  <Notes>12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45</vt:i4>
      </vt:variant>
    </vt:vector>
  </HeadingPairs>
  <TitlesOfParts>
    <vt:vector size="58"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2510</cp:revision>
  <dcterms:created xsi:type="dcterms:W3CDTF">2023-04-29T09:08:23Z</dcterms:created>
  <dcterms:modified xsi:type="dcterms:W3CDTF">2024-08-01T10:54:32Z</dcterms:modified>
</cp:coreProperties>
</file>