
<file path=[Content_Types].xml><?xml version="1.0" encoding="utf-8"?>
<Types xmlns="http://schemas.openxmlformats.org/package/2006/content-types">
  <Default Extension="png" ContentType="image/png"/>
  <Default Extension="webm" ContentType="video/webm"/>
  <Default Extension="jfif" ContentType="image/jpeg"/>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96" r:id="rId5"/>
    <p:sldId id="566" r:id="rId6"/>
    <p:sldId id="541" r:id="rId7"/>
    <p:sldId id="538" r:id="rId8"/>
    <p:sldId id="595" r:id="rId9"/>
    <p:sldId id="587" r:id="rId10"/>
    <p:sldId id="588" r:id="rId11"/>
    <p:sldId id="596" r:id="rId12"/>
    <p:sldId id="599" r:id="rId13"/>
    <p:sldId id="597" r:id="rId14"/>
    <p:sldId id="605" r:id="rId15"/>
    <p:sldId id="600" r:id="rId16"/>
    <p:sldId id="601" r:id="rId17"/>
    <p:sldId id="602" r:id="rId18"/>
    <p:sldId id="603" r:id="rId19"/>
    <p:sldId id="604" r:id="rId20"/>
    <p:sldId id="548" r:id="rId21"/>
    <p:sldId id="575" r:id="rId22"/>
    <p:sldId id="585" r:id="rId23"/>
    <p:sldId id="586" r:id="rId24"/>
    <p:sldId id="576" r:id="rId25"/>
    <p:sldId id="577" r:id="rId26"/>
    <p:sldId id="579" r:id="rId27"/>
    <p:sldId id="606" r:id="rId28"/>
    <p:sldId id="580" r:id="rId29"/>
    <p:sldId id="581" r:id="rId30"/>
    <p:sldId id="582" r:id="rId31"/>
    <p:sldId id="583" r:id="rId32"/>
    <p:sldId id="584" r:id="rId33"/>
    <p:sldId id="569" r:id="rId34"/>
    <p:sldId id="570" r:id="rId35"/>
    <p:sldId id="572" r:id="rId36"/>
    <p:sldId id="523" r:id="rId37"/>
    <p:sldId id="571" r:id="rId38"/>
    <p:sldId id="573" r:id="rId39"/>
    <p:sldId id="574" r:id="rId40"/>
    <p:sldId id="525" r:id="rId41"/>
    <p:sldId id="497" r:id="rId42"/>
    <p:sldId id="521" r:id="rId43"/>
    <p:sldId id="522" r:id="rId44"/>
    <p:sldId id="568" r:id="rId45"/>
    <p:sldId id="567" r:id="rId46"/>
    <p:sldId id="504" r:id="rId47"/>
    <p:sldId id="528" r:id="rId48"/>
    <p:sldId id="514"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66"/>
            <p14:sldId id="541"/>
            <p14:sldId id="538"/>
            <p14:sldId id="595"/>
            <p14:sldId id="587"/>
            <p14:sldId id="588"/>
            <p14:sldId id="596"/>
            <p14:sldId id="599"/>
            <p14:sldId id="597"/>
            <p14:sldId id="605"/>
            <p14:sldId id="600"/>
            <p14:sldId id="601"/>
            <p14:sldId id="602"/>
            <p14:sldId id="603"/>
            <p14:sldId id="604"/>
            <p14:sldId id="548"/>
            <p14:sldId id="575"/>
            <p14:sldId id="585"/>
            <p14:sldId id="586"/>
            <p14:sldId id="576"/>
            <p14:sldId id="577"/>
            <p14:sldId id="579"/>
            <p14:sldId id="606"/>
            <p14:sldId id="580"/>
            <p14:sldId id="581"/>
            <p14:sldId id="582"/>
            <p14:sldId id="583"/>
            <p14:sldId id="584"/>
            <p14:sldId id="569"/>
            <p14:sldId id="570"/>
            <p14:sldId id="572"/>
            <p14:sldId id="523"/>
            <p14:sldId id="571"/>
            <p14:sldId id="573"/>
            <p14:sldId id="574"/>
            <p14:sldId id="525"/>
            <p14:sldId id="497"/>
            <p14:sldId id="521"/>
            <p14:sldId id="522"/>
            <p14:sldId id="568"/>
            <p14:sldId id="567"/>
            <p14:sldId id="504"/>
            <p14:sldId id="528"/>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CFCFC"/>
    <a:srgbClr val="CC0000"/>
    <a:srgbClr val="FFD200"/>
    <a:srgbClr val="203E5F"/>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53" autoAdjust="0"/>
    <p:restoredTop sz="94660"/>
  </p:normalViewPr>
  <p:slideViewPr>
    <p:cSldViewPr snapToGrid="0">
      <p:cViewPr varScale="1">
        <p:scale>
          <a:sx n="69" d="100"/>
          <a:sy n="69" d="100"/>
        </p:scale>
        <p:origin x="78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03218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5409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92675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69572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8887332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94015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703066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9857771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48992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053668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204114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9465085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9288698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9208273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6032867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2460260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7727203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7695950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0130955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7601823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0008663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2683941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9244357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238866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927185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7350186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96068589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5896253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6677407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985272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38675382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14237066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0306174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15917627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69134167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06584909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70501604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4850467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1195243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5180146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95047816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21110891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22240341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41437546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6.jp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meet.google.com/landing" TargetMode="External"/><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hyperlink" Target="https://www.zoom.com/" TargetMode="External"/><Relationship Id="rId5" Type="http://schemas.openxmlformats.org/officeDocument/2006/relationships/image" Target="../media/image13.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 Id="rId5" Type="http://schemas.openxmlformats.org/officeDocument/2006/relationships/hyperlink" Target="https://meet.google.com/landing" TargetMode="External"/><Relationship Id="rId4" Type="http://schemas.openxmlformats.org/officeDocument/2006/relationships/hyperlink" Target="https://www.zoom.com/"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4.jp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15.jp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6.jp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 Id="rId5" Type="http://schemas.openxmlformats.org/officeDocument/2006/relationships/hyperlink" Target="https://www.zoho.com/crm" TargetMode="Externa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20.jp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20.jp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www.zoho.com/commerce" TargetMode="External"/><Relationship Id="rId2" Type="http://schemas.openxmlformats.org/officeDocument/2006/relationships/notesSlide" Target="../notesSlides/notesSlide29.xml"/><Relationship Id="rId1" Type="http://schemas.openxmlformats.org/officeDocument/2006/relationships/slideLayout" Target="../slideLayouts/slideLayout12.xml"/><Relationship Id="rId6" Type="http://schemas.openxmlformats.org/officeDocument/2006/relationships/image" Target="../media/image31.png"/><Relationship Id="rId5" Type="http://schemas.openxmlformats.org/officeDocument/2006/relationships/image" Target="../media/image30.jpeg"/><Relationship Id="rId4" Type="http://schemas.openxmlformats.org/officeDocument/2006/relationships/image" Target="../media/image29.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2.xml"/><Relationship Id="rId4" Type="http://schemas.openxmlformats.org/officeDocument/2006/relationships/image" Target="../media/image33.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image" Target="../media/image20.jp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image" Target="../media/image20.jp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1.webm"/><Relationship Id="rId1" Type="http://schemas.microsoft.com/office/2007/relationships/media" Target="../media/media1.webm"/><Relationship Id="rId6" Type="http://schemas.openxmlformats.org/officeDocument/2006/relationships/image" Target="../media/image34.png"/><Relationship Id="rId5" Type="http://schemas.openxmlformats.org/officeDocument/2006/relationships/image" Target="../media/image2.png"/><Relationship Id="rId4" Type="http://schemas.openxmlformats.org/officeDocument/2006/relationships/notesSlide" Target="../notesSlides/notesSlide36.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12.xml"/><Relationship Id="rId6" Type="http://schemas.openxmlformats.org/officeDocument/2006/relationships/hyperlink" Target="https://sell.amazon.com/tools/a-content" TargetMode="External"/><Relationship Id="rId5" Type="http://schemas.openxmlformats.org/officeDocument/2006/relationships/image" Target="../media/image36.png"/><Relationship Id="rId4" Type="http://schemas.openxmlformats.org/officeDocument/2006/relationships/image" Target="../media/image35.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12.xml"/><Relationship Id="rId4" Type="http://schemas.openxmlformats.org/officeDocument/2006/relationships/image" Target="../media/image37.pn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38.png"/><Relationship Id="rId5" Type="http://schemas.openxmlformats.org/officeDocument/2006/relationships/image" Target="../media/image2.png"/><Relationship Id="rId4" Type="http://schemas.openxmlformats.org/officeDocument/2006/relationships/notesSlide" Target="../notesSlides/notesSlide41.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www.zoho.com/commerce/customers/thread-shop/" TargetMode="External"/><Relationship Id="rId2" Type="http://schemas.openxmlformats.org/officeDocument/2006/relationships/notesSlide" Target="../notesSlides/notesSlide42.xml"/><Relationship Id="rId1" Type="http://schemas.openxmlformats.org/officeDocument/2006/relationships/slideLayout" Target="../slideLayouts/slideLayout12.xml"/><Relationship Id="rId6" Type="http://schemas.openxmlformats.org/officeDocument/2006/relationships/hyperlink" Target="https://www.amazon.com/stores/Sony/page/AEA5D08A-7FC6-45D4-B121-C8A6FA25219F" TargetMode="External"/><Relationship Id="rId5" Type="http://schemas.openxmlformats.org/officeDocument/2006/relationships/hyperlink" Target="https://sell.amazon.com/tools/a-content" TargetMode="External"/><Relationship Id="rId4" Type="http://schemas.openxmlformats.org/officeDocument/2006/relationships/hyperlink" Target="https://sell.amazon.com/brands/case-studies/sony" TargetMode="External"/></Relationships>
</file>

<file path=ppt/slides/_rels/slide44.xml.rels><?xml version="1.0" encoding="UTF-8" standalone="yes"?>
<Relationships xmlns="http://schemas.openxmlformats.org/package/2006/relationships"><Relationship Id="rId8" Type="http://schemas.openxmlformats.org/officeDocument/2006/relationships/hyperlink" Target="https://www.zoom.com/" TargetMode="External"/><Relationship Id="rId3" Type="http://schemas.openxmlformats.org/officeDocument/2006/relationships/image" Target="../media/image2.png"/><Relationship Id="rId7" Type="http://schemas.openxmlformats.org/officeDocument/2006/relationships/hyperlink" Target="https://meet.google.com/landing" TargetMode="External"/><Relationship Id="rId2" Type="http://schemas.openxmlformats.org/officeDocument/2006/relationships/notesSlide" Target="../notesSlides/notesSlide43.xml"/><Relationship Id="rId1" Type="http://schemas.openxmlformats.org/officeDocument/2006/relationships/slideLayout" Target="../slideLayouts/slideLayout12.xml"/><Relationship Id="rId6" Type="http://schemas.openxmlformats.org/officeDocument/2006/relationships/hyperlink" Target="https://boostedcrm.com/zoho-crm-zia/#:~:text=What%20Is%20Zoho%20CRM%20Zia,customer%20interactions%20with%20personalized%20suggestions" TargetMode="External"/><Relationship Id="rId5" Type="http://schemas.openxmlformats.org/officeDocument/2006/relationships/hyperlink" Target="https://www.zoho.com/crm" TargetMode="External"/><Relationship Id="rId4" Type="http://schemas.openxmlformats.org/officeDocument/2006/relationships/hyperlink" Target="https://www.zoho.com/commerce" TargetMode="External"/></Relationships>
</file>

<file path=ppt/slides/_rels/slide45.xml.rels><?xml version="1.0" encoding="UTF-8" standalone="yes"?>
<Relationships xmlns="http://schemas.openxmlformats.org/package/2006/relationships"><Relationship Id="rId2" Type="http://schemas.openxmlformats.org/officeDocument/2006/relationships/image" Target="../media/image39.jfif"/><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004912" y="4103426"/>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150826" y="1471649"/>
            <a:ext cx="4835236" cy="3231654"/>
          </a:xfrm>
          <a:prstGeom prst="rect">
            <a:avLst/>
          </a:prstGeom>
          <a:noFill/>
        </p:spPr>
        <p:txBody>
          <a:bodyPr wrap="square" rtlCol="0">
            <a:spAutoFit/>
          </a:bodyPr>
          <a:lstStyle/>
          <a:p>
            <a:pPr algn="ctr">
              <a:lnSpc>
                <a:spcPct val="150000"/>
              </a:lnSpc>
            </a:pPr>
            <a:r>
              <a:rPr lang="ar-AE" sz="3200" b="1" dirty="0">
                <a:solidFill>
                  <a:srgbClr val="00AEEF"/>
                </a:solidFill>
              </a:rPr>
              <a:t>حالات دراسية في التسويق الرقمي </a:t>
            </a:r>
          </a:p>
          <a:p>
            <a:pPr algn="ctr">
              <a:lnSpc>
                <a:spcPct val="150000"/>
              </a:lnSpc>
            </a:pPr>
            <a:r>
              <a:rPr lang="en-US" sz="2800" b="1" dirty="0">
                <a:solidFill>
                  <a:srgbClr val="FF0000"/>
                </a:solidFill>
              </a:rPr>
              <a:t>Case Studies in Digital </a:t>
            </a:r>
          </a:p>
          <a:p>
            <a:pPr algn="ctr">
              <a:lnSpc>
                <a:spcPct val="150000"/>
              </a:lnSpc>
            </a:pPr>
            <a:r>
              <a:rPr lang="en-US" sz="2800" b="1" dirty="0">
                <a:solidFill>
                  <a:srgbClr val="FF0000"/>
                </a:solidFill>
              </a:rPr>
              <a:t>Marketing </a:t>
            </a:r>
          </a:p>
          <a:p>
            <a:pPr algn="ctr">
              <a:lnSpc>
                <a:spcPct val="150000"/>
              </a:lnSpc>
            </a:pPr>
            <a:r>
              <a:rPr lang="en-US" sz="2000" b="1" dirty="0">
                <a:latin typeface="Alexandria" charset="0"/>
                <a:cs typeface="Alexandria" charset="0"/>
              </a:rPr>
              <a:t>MKT </a:t>
            </a:r>
            <a:r>
              <a:rPr lang="en-US" sz="2000" b="1" dirty="0" smtClean="0">
                <a:latin typeface="Alexandria" charset="0"/>
                <a:cs typeface="Alexandria" charset="0"/>
              </a:rPr>
              <a:t>323</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الثانية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17665509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004912" y="4103426"/>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150826" y="1471649"/>
            <a:ext cx="4835236" cy="2703176"/>
          </a:xfrm>
          <a:prstGeom prst="rect">
            <a:avLst/>
          </a:prstGeom>
          <a:noFill/>
        </p:spPr>
        <p:txBody>
          <a:bodyPr wrap="square" rtlCol="0">
            <a:spAutoFit/>
          </a:bodyPr>
          <a:lstStyle/>
          <a:p>
            <a:pPr algn="ctr">
              <a:lnSpc>
                <a:spcPct val="150000"/>
              </a:lnSpc>
            </a:pPr>
            <a:r>
              <a:rPr lang="ar-AE" sz="3200" b="1" dirty="0">
                <a:solidFill>
                  <a:srgbClr val="00AEEF"/>
                </a:solidFill>
              </a:rPr>
              <a:t>المحاضرة </a:t>
            </a:r>
            <a:r>
              <a:rPr lang="ar-SA" sz="3200" b="1" dirty="0">
                <a:solidFill>
                  <a:srgbClr val="00AEEF"/>
                </a:solidFill>
              </a:rPr>
              <a:t>الثانية</a:t>
            </a:r>
            <a:endParaRPr lang="ar-AE" sz="3200" b="1" dirty="0">
              <a:solidFill>
                <a:srgbClr val="00AEEF"/>
              </a:solidFill>
            </a:endParaRPr>
          </a:p>
          <a:p>
            <a:pPr algn="ctr">
              <a:lnSpc>
                <a:spcPct val="150000"/>
              </a:lnSpc>
            </a:pPr>
            <a:r>
              <a:rPr lang="ar-AE" sz="2800" b="1" dirty="0">
                <a:solidFill>
                  <a:srgbClr val="FF0000"/>
                </a:solidFill>
              </a:rPr>
              <a:t>حالة دراسية في المبيعات الالكترونية </a:t>
            </a:r>
            <a:r>
              <a:rPr lang="en-US" sz="2800" b="1" dirty="0">
                <a:solidFill>
                  <a:srgbClr val="FF0000"/>
                </a:solidFill>
              </a:rPr>
              <a:t>Online Selling</a:t>
            </a:r>
            <a:endParaRPr lang="ar-AE" sz="2800" b="1" dirty="0">
              <a:solidFill>
                <a:srgbClr val="FF0000"/>
              </a:solidFill>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الثانية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40670442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مقدمة</a:t>
            </a:r>
            <a:endParaRPr lang="en-US" sz="3600" b="1" dirty="0"/>
          </a:p>
        </p:txBody>
      </p:sp>
      <p:sp>
        <p:nvSpPr>
          <p:cNvPr id="9" name="مربع نص 8"/>
          <p:cNvSpPr txBox="1"/>
          <p:nvPr/>
        </p:nvSpPr>
        <p:spPr>
          <a:xfrm>
            <a:off x="470263" y="2808757"/>
            <a:ext cx="10609788" cy="3274294"/>
          </a:xfrm>
          <a:prstGeom prst="rect">
            <a:avLst/>
          </a:prstGeom>
          <a:noFill/>
        </p:spPr>
        <p:txBody>
          <a:bodyPr wrap="square" rtlCol="0">
            <a:spAutoFit/>
          </a:bodyPr>
          <a:lstStyle/>
          <a:p>
            <a:pPr algn="just" rtl="1">
              <a:lnSpc>
                <a:spcPct val="150000"/>
              </a:lnSpc>
            </a:pPr>
            <a:r>
              <a:rPr lang="ar-SA" sz="2000" dirty="0"/>
              <a:t>تشكل المبيعات عصب الحياة لأي مشروع هادف للربح فهي مصدر الإيرادات وبدون تحقيق المبيعات لا يمكن للمشروع الاستمرار وتغطية التكاليف وتحقيق الربح، تعمل أنشطة التسويق المختلفة في خدمة المبيعات بدءاً من تخطيط المنتج الذي يلبي احتياجات ورغبات العملاء المحتملين إلى تسعير منتج يتناسب مع قدرتهم الشرائية وتوقعاتهم، انتقالاً إلى توزيع المنتجات في القنوات التوزيعية المختلفة سواء كانت تقليدية أو الكترونية، انتهاء بالأنشطة الترويجية والإعلانية التي تعزز قوة العلامة التجارية.</a:t>
            </a:r>
          </a:p>
          <a:p>
            <a:pPr algn="just" rtl="1">
              <a:lnSpc>
                <a:spcPct val="150000"/>
              </a:lnSpc>
            </a:pPr>
            <a:r>
              <a:rPr lang="ar-SA" sz="2000" dirty="0"/>
              <a:t>ومع التحول الرقمي الكبير الذي نشهده لم تعد المبيعات مقتصرة على المتاجر والأسواق التقليدية بل انتقلت إلى المبيعات الالكترونية والمتاجر الالكترونية وأصبحت المبيعات الالكترونية جزء رئيسي لأي مشروع سواء كان مشروع على أرض الواقع (فيزيائي) أو مشروع رقمي مثل منصة رقمية.</a:t>
            </a:r>
            <a:endParaRPr lang="en-US" sz="2000" dirty="0"/>
          </a:p>
        </p:txBody>
      </p:sp>
    </p:spTree>
    <p:extLst>
      <p:ext uri="{BB962C8B-B14F-4D97-AF65-F5344CB8AC3E}">
        <p14:creationId xmlns:p14="http://schemas.microsoft.com/office/powerpoint/2010/main" val="16323000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p:cNvSpPr/>
          <p:nvPr/>
        </p:nvSpPr>
        <p:spPr>
          <a:xfrm>
            <a:off x="0" y="2363678"/>
            <a:ext cx="12192000" cy="2817921"/>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3177087" y="3263867"/>
            <a:ext cx="5444398" cy="1354217"/>
          </a:xfrm>
          <a:prstGeom prst="rect">
            <a:avLst/>
          </a:prstGeom>
          <a:noFill/>
        </p:spPr>
        <p:txBody>
          <a:bodyPr wrap="square" rtlCol="0">
            <a:spAutoFit/>
          </a:bodyPr>
          <a:lstStyle/>
          <a:p>
            <a:pPr algn="ctr" rtl="1"/>
            <a:r>
              <a:rPr lang="ar-SA" sz="3200" b="1" dirty="0">
                <a:solidFill>
                  <a:schemeClr val="bg1"/>
                </a:solidFill>
              </a:rPr>
              <a:t>عملية البيع</a:t>
            </a:r>
          </a:p>
          <a:p>
            <a:pPr algn="ctr" rtl="1"/>
            <a:r>
              <a:rPr lang="en-US" sz="3200" b="1" dirty="0">
                <a:solidFill>
                  <a:schemeClr val="bg1"/>
                </a:solidFill>
              </a:rPr>
              <a:t>Sales Process</a:t>
            </a:r>
            <a:endParaRPr lang="en-US" sz="3200" dirty="0">
              <a:solidFill>
                <a:schemeClr val="bg1"/>
              </a:solidFill>
            </a:endParaRPr>
          </a:p>
          <a:p>
            <a:endParaRPr lang="en-US" dirty="0">
              <a:solidFill>
                <a:schemeClr val="bg1"/>
              </a:solidFill>
            </a:endParaRPr>
          </a:p>
        </p:txBody>
      </p:sp>
    </p:spTree>
    <p:extLst>
      <p:ext uri="{BB962C8B-B14F-4D97-AF65-F5344CB8AC3E}">
        <p14:creationId xmlns:p14="http://schemas.microsoft.com/office/powerpoint/2010/main" val="22139524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p:cNvSpPr/>
          <p:nvPr/>
        </p:nvSpPr>
        <p:spPr>
          <a:xfrm>
            <a:off x="5867400" y="1408944"/>
            <a:ext cx="6324600" cy="5449056"/>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6660169" y="1469176"/>
            <a:ext cx="5329276" cy="5449056"/>
          </a:xfrm>
          <a:prstGeom prst="rect">
            <a:avLst/>
          </a:prstGeom>
          <a:noFill/>
        </p:spPr>
        <p:txBody>
          <a:bodyPr wrap="square" rtlCol="0">
            <a:spAutoFit/>
          </a:bodyPr>
          <a:lstStyle/>
          <a:p>
            <a:pPr algn="just" rtl="1">
              <a:lnSpc>
                <a:spcPct val="150000"/>
              </a:lnSpc>
            </a:pPr>
            <a:r>
              <a:rPr lang="ar-SA" dirty="0"/>
              <a:t>-تتكون عملية البيع من عدة مراحل وعلى البائع الناجح العمل على اقناع الزبون المحتمل بشراء المنتج من خلال مروره بهذه المراحل حيث يجب استخدام مهارات  تحفز العميل على الانتقال من مرحلة إلى أخرى وصولاً إلى مرحلة  الإغلاق </a:t>
            </a:r>
            <a:r>
              <a:rPr lang="en-US" dirty="0"/>
              <a:t>Closing</a:t>
            </a:r>
            <a:r>
              <a:rPr lang="ar-SA" dirty="0"/>
              <a:t>.</a:t>
            </a:r>
          </a:p>
          <a:p>
            <a:pPr algn="just" rtl="1">
              <a:lnSpc>
                <a:spcPct val="150000"/>
              </a:lnSpc>
            </a:pPr>
            <a:r>
              <a:rPr lang="ar-SA" dirty="0"/>
              <a:t>-مراحل عملية البيع يمكن تطبيقها في جميع المجالات سواء كان بيع تقليدي أو بيع الكتروني </a:t>
            </a:r>
            <a:r>
              <a:rPr lang="en-US" dirty="0"/>
              <a:t>Online Selling</a:t>
            </a:r>
            <a:r>
              <a:rPr lang="ar-SA" dirty="0"/>
              <a:t> وسواء كان البيع داخل المتجر </a:t>
            </a:r>
            <a:r>
              <a:rPr lang="en-US" dirty="0"/>
              <a:t>Indoor Sales</a:t>
            </a:r>
            <a:r>
              <a:rPr lang="ar-SA" dirty="0"/>
              <a:t> أو مبيعات ميدانية خارج المتجر </a:t>
            </a:r>
            <a:r>
              <a:rPr lang="en-US" dirty="0"/>
              <a:t>Outdoor Sales</a:t>
            </a:r>
            <a:r>
              <a:rPr lang="ar-SA" dirty="0"/>
              <a:t> مع وجود بعض الخصوصية لكل مجال بيعي بحيث يتم استخدام تقنيات ومهارات مختلفة.</a:t>
            </a:r>
          </a:p>
          <a:p>
            <a:pPr algn="just" rtl="1">
              <a:lnSpc>
                <a:spcPct val="150000"/>
              </a:lnSpc>
            </a:pPr>
            <a:r>
              <a:rPr lang="ar-SA" dirty="0"/>
              <a:t>-هناك مجموعة من الأدوات الرقمية الضرورية للاستخدام في المبيعات الالكترونية  والتي تعمل على تحسين أداء المبيعات وتعزيز نموها من خلال أتمتة أنشطة المبيعات والتسويق وهذه الأدوات تخدم مراحل عملية البيع وتحسن من أداء ممثلي المبيعات الالكترونية.</a:t>
            </a:r>
            <a:endParaRPr lang="en-US" dirty="0"/>
          </a:p>
        </p:txBody>
      </p:sp>
      <p:sp>
        <p:nvSpPr>
          <p:cNvPr id="7" name="مربع نص 6">
            <a:extLst>
              <a:ext uri="{FF2B5EF4-FFF2-40B4-BE49-F238E27FC236}">
                <a16:creationId xmlns="" xmlns:a16="http://schemas.microsoft.com/office/drawing/2014/main" id="{7F98E136-FB5B-391A-2C7B-875AF6A4006D}"/>
              </a:ext>
            </a:extLst>
          </p:cNvPr>
          <p:cNvSpPr txBox="1"/>
          <p:nvPr/>
        </p:nvSpPr>
        <p:spPr>
          <a:xfrm>
            <a:off x="3000115" y="175191"/>
            <a:ext cx="5444398" cy="1354217"/>
          </a:xfrm>
          <a:prstGeom prst="rect">
            <a:avLst/>
          </a:prstGeom>
          <a:noFill/>
        </p:spPr>
        <p:txBody>
          <a:bodyPr wrap="square" rtlCol="0">
            <a:spAutoFit/>
          </a:bodyPr>
          <a:lstStyle/>
          <a:p>
            <a:pPr algn="ctr" rtl="1"/>
            <a:r>
              <a:rPr lang="ar-SA" sz="3200" b="1" dirty="0">
                <a:solidFill>
                  <a:srgbClr val="00AEEF"/>
                </a:solidFill>
              </a:rPr>
              <a:t>عملية البيع</a:t>
            </a:r>
          </a:p>
          <a:p>
            <a:pPr algn="ctr" rtl="1"/>
            <a:r>
              <a:rPr lang="en-US" sz="3200" b="1" dirty="0">
                <a:solidFill>
                  <a:srgbClr val="00AEEF"/>
                </a:solidFill>
              </a:rPr>
              <a:t>Sales Process</a:t>
            </a:r>
            <a:endParaRPr lang="en-US" sz="3200" dirty="0">
              <a:solidFill>
                <a:srgbClr val="00AEEF"/>
              </a:solidFill>
            </a:endParaRPr>
          </a:p>
          <a:p>
            <a:endParaRPr lang="en-US" dirty="0">
              <a:solidFill>
                <a:schemeClr val="bg1"/>
              </a:solidFill>
            </a:endParaRPr>
          </a:p>
        </p:txBody>
      </p:sp>
      <p:pic>
        <p:nvPicPr>
          <p:cNvPr id="8" name="Picture 1">
            <a:extLst>
              <a:ext uri="{FF2B5EF4-FFF2-40B4-BE49-F238E27FC236}">
                <a16:creationId xmlns="" xmlns:a16="http://schemas.microsoft.com/office/drawing/2014/main" id="{F5DD710F-E29B-37BF-A292-B4FDB78FB01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13" y="1408944"/>
            <a:ext cx="5870113" cy="5449056"/>
          </a:xfrm>
          <a:prstGeom prst="rect">
            <a:avLst/>
          </a:prstGeom>
        </p:spPr>
      </p:pic>
    </p:spTree>
    <p:extLst>
      <p:ext uri="{BB962C8B-B14F-4D97-AF65-F5344CB8AC3E}">
        <p14:creationId xmlns:p14="http://schemas.microsoft.com/office/powerpoint/2010/main" val="33699375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7134225" y="2071254"/>
            <a:ext cx="5076825" cy="403388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7" name="Picture 1">
            <a:extLst>
              <a:ext uri="{FF2B5EF4-FFF2-40B4-BE49-F238E27FC236}">
                <a16:creationId xmlns="" xmlns:a16="http://schemas.microsoft.com/office/drawing/2014/main" id="{B7F0D1F4-3678-F46C-341D-37DD10971BB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071254"/>
            <a:ext cx="7115175" cy="4033884"/>
          </a:xfrm>
          <a:prstGeom prst="rect">
            <a:avLst/>
          </a:prstGeom>
        </p:spPr>
      </p:pic>
      <p:sp>
        <p:nvSpPr>
          <p:cNvPr id="8" name="مربع نص 7">
            <a:extLst>
              <a:ext uri="{FF2B5EF4-FFF2-40B4-BE49-F238E27FC236}">
                <a16:creationId xmlns="" xmlns:a16="http://schemas.microsoft.com/office/drawing/2014/main" id="{23985895-13C4-5699-96B6-D670305C970A}"/>
              </a:ext>
            </a:extLst>
          </p:cNvPr>
          <p:cNvSpPr txBox="1"/>
          <p:nvPr/>
        </p:nvSpPr>
        <p:spPr>
          <a:xfrm>
            <a:off x="8067665" y="2318023"/>
            <a:ext cx="3312368" cy="3600986"/>
          </a:xfrm>
          <a:prstGeom prst="rect">
            <a:avLst/>
          </a:prstGeom>
          <a:noFill/>
        </p:spPr>
        <p:txBody>
          <a:bodyPr wrap="square" rtlCol="1">
            <a:spAutoFit/>
          </a:bodyPr>
          <a:lstStyle/>
          <a:p>
            <a:pPr lvl="0" indent="-285750" algn="r" rtl="1">
              <a:lnSpc>
                <a:spcPct val="150000"/>
              </a:lnSpc>
              <a:buFont typeface="Wingdings" panose="05000000000000000000" pitchFamily="2" charset="2"/>
              <a:buChar char="§"/>
            </a:pPr>
            <a:r>
              <a:rPr lang="ar-SA" sz="2000" dirty="0"/>
              <a:t>البحث عن العملاء المحتملين</a:t>
            </a:r>
            <a:endParaRPr lang="en-US" sz="2000" dirty="0"/>
          </a:p>
          <a:p>
            <a:pPr lvl="0" indent="-285750" algn="r" rtl="1">
              <a:lnSpc>
                <a:spcPct val="150000"/>
              </a:lnSpc>
              <a:buFont typeface="Wingdings" panose="05000000000000000000" pitchFamily="2" charset="2"/>
              <a:buChar char="§"/>
            </a:pPr>
            <a:r>
              <a:rPr lang="ar-SY" sz="2000" dirty="0"/>
              <a:t>التقديم </a:t>
            </a:r>
            <a:endParaRPr lang="en-US" sz="2000" dirty="0"/>
          </a:p>
          <a:p>
            <a:pPr lvl="0" indent="-285750" algn="r" rtl="1">
              <a:lnSpc>
                <a:spcPct val="150000"/>
              </a:lnSpc>
              <a:buFont typeface="Wingdings" panose="05000000000000000000" pitchFamily="2" charset="2"/>
              <a:buChar char="§"/>
            </a:pPr>
            <a:r>
              <a:rPr lang="ar-SY" sz="2000" dirty="0"/>
              <a:t>أسئلة البيع </a:t>
            </a:r>
            <a:endParaRPr lang="en-US" sz="2000" dirty="0"/>
          </a:p>
          <a:p>
            <a:pPr lvl="0" indent="-285750" algn="r" rtl="1">
              <a:lnSpc>
                <a:spcPct val="150000"/>
              </a:lnSpc>
              <a:buFont typeface="Wingdings" panose="05000000000000000000" pitchFamily="2" charset="2"/>
              <a:buChar char="§"/>
            </a:pPr>
            <a:r>
              <a:rPr lang="ar-SY" sz="2000" dirty="0"/>
              <a:t>عرض المنتجات </a:t>
            </a:r>
            <a:endParaRPr lang="en-US" sz="2000" dirty="0"/>
          </a:p>
          <a:p>
            <a:pPr lvl="0" indent="-285750" algn="r" rtl="1">
              <a:lnSpc>
                <a:spcPct val="150000"/>
              </a:lnSpc>
              <a:buFont typeface="Wingdings" panose="05000000000000000000" pitchFamily="2" charset="2"/>
              <a:buChar char="§"/>
            </a:pPr>
            <a:r>
              <a:rPr lang="ar-SY" sz="2000" dirty="0"/>
              <a:t>معالجة الاعتراضات </a:t>
            </a:r>
            <a:endParaRPr lang="en-US" sz="2000" dirty="0"/>
          </a:p>
          <a:p>
            <a:pPr lvl="0" indent="-285750" algn="r" rtl="1">
              <a:lnSpc>
                <a:spcPct val="150000"/>
              </a:lnSpc>
              <a:buFont typeface="Wingdings" panose="05000000000000000000" pitchFamily="2" charset="2"/>
              <a:buChar char="§"/>
            </a:pPr>
            <a:r>
              <a:rPr lang="ar-SY" sz="2000" dirty="0"/>
              <a:t>الإغلاق </a:t>
            </a:r>
            <a:endParaRPr lang="en-US" sz="2000" dirty="0"/>
          </a:p>
          <a:p>
            <a:pPr lvl="0" indent="-285750" algn="r" rtl="1">
              <a:lnSpc>
                <a:spcPct val="150000"/>
              </a:lnSpc>
              <a:buFont typeface="Wingdings" panose="05000000000000000000" pitchFamily="2" charset="2"/>
              <a:buChar char="§"/>
            </a:pPr>
            <a:r>
              <a:rPr lang="ar-SY" sz="2000" dirty="0"/>
              <a:t>المتابعة</a:t>
            </a:r>
            <a:endParaRPr lang="en-US" sz="2000" dirty="0"/>
          </a:p>
          <a:p>
            <a:pPr algn="r" rtl="1"/>
            <a:endParaRPr lang="ar-SY" dirty="0"/>
          </a:p>
        </p:txBody>
      </p:sp>
      <p:sp>
        <p:nvSpPr>
          <p:cNvPr id="11" name="مربع نص 10">
            <a:extLst>
              <a:ext uri="{FF2B5EF4-FFF2-40B4-BE49-F238E27FC236}">
                <a16:creationId xmlns="" xmlns:a16="http://schemas.microsoft.com/office/drawing/2014/main" id="{CF5ACEFB-2791-2E98-D3B7-D5AA6CC4F450}"/>
              </a:ext>
            </a:extLst>
          </p:cNvPr>
          <p:cNvSpPr txBox="1"/>
          <p:nvPr/>
        </p:nvSpPr>
        <p:spPr>
          <a:xfrm>
            <a:off x="3228975" y="1110126"/>
            <a:ext cx="6153150" cy="584775"/>
          </a:xfrm>
          <a:prstGeom prst="rect">
            <a:avLst/>
          </a:prstGeom>
          <a:noFill/>
        </p:spPr>
        <p:txBody>
          <a:bodyPr wrap="square">
            <a:spAutoFit/>
          </a:bodyPr>
          <a:lstStyle/>
          <a:p>
            <a:pPr algn="ctr" rtl="1"/>
            <a:r>
              <a:rPr lang="ar-SA" sz="3200" b="1" dirty="0">
                <a:solidFill>
                  <a:srgbClr val="00AEEF"/>
                </a:solidFill>
              </a:rPr>
              <a:t>مراحل عملية البيع</a:t>
            </a:r>
          </a:p>
        </p:txBody>
      </p:sp>
    </p:spTree>
    <p:extLst>
      <p:ext uri="{BB962C8B-B14F-4D97-AF65-F5344CB8AC3E}">
        <p14:creationId xmlns:p14="http://schemas.microsoft.com/office/powerpoint/2010/main" val="13209111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4361279" y="1767156"/>
            <a:ext cx="7830721" cy="509084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2676525" y="727970"/>
            <a:ext cx="6153150" cy="751488"/>
          </a:xfrm>
          <a:prstGeom prst="rect">
            <a:avLst/>
          </a:prstGeom>
          <a:noFill/>
        </p:spPr>
        <p:txBody>
          <a:bodyPr wrap="square">
            <a:spAutoFit/>
          </a:bodyPr>
          <a:lstStyle/>
          <a:p>
            <a:pPr lvl="0" algn="ctr" rtl="1">
              <a:lnSpc>
                <a:spcPct val="150000"/>
              </a:lnSpc>
            </a:pPr>
            <a:r>
              <a:rPr lang="ar-SA" sz="3200" dirty="0">
                <a:solidFill>
                  <a:srgbClr val="00AEEF"/>
                </a:solidFill>
              </a:rPr>
              <a:t>البحث عن العملاء المحتملين</a:t>
            </a:r>
            <a:endParaRPr lang="en-US" sz="3200" dirty="0">
              <a:solidFill>
                <a:srgbClr val="00AEEF"/>
              </a:solidFill>
            </a:endParaRPr>
          </a:p>
        </p:txBody>
      </p:sp>
      <p:sp>
        <p:nvSpPr>
          <p:cNvPr id="12" name="مربع نص 11">
            <a:extLst>
              <a:ext uri="{FF2B5EF4-FFF2-40B4-BE49-F238E27FC236}">
                <a16:creationId xmlns="" xmlns:a16="http://schemas.microsoft.com/office/drawing/2014/main" id="{51F762BF-3B65-98F2-E04D-D8164F8E132A}"/>
              </a:ext>
            </a:extLst>
          </p:cNvPr>
          <p:cNvSpPr txBox="1"/>
          <p:nvPr/>
        </p:nvSpPr>
        <p:spPr>
          <a:xfrm>
            <a:off x="4668647" y="1937902"/>
            <a:ext cx="7523353" cy="4708981"/>
          </a:xfrm>
          <a:prstGeom prst="rect">
            <a:avLst/>
          </a:prstGeom>
          <a:noFill/>
        </p:spPr>
        <p:txBody>
          <a:bodyPr wrap="square" rtlCol="1">
            <a:spAutoFit/>
          </a:bodyPr>
          <a:lstStyle/>
          <a:p>
            <a:pPr lvl="0" algn="just" rtl="1">
              <a:lnSpc>
                <a:spcPct val="150000"/>
              </a:lnSpc>
            </a:pPr>
            <a:r>
              <a:rPr lang="ar-SY" sz="2000" dirty="0"/>
              <a:t> </a:t>
            </a:r>
            <a:r>
              <a:rPr lang="ar-SA" sz="2000" dirty="0"/>
              <a:t>المرحلة الأولى من عملية البيع الالكتروني تبدأ بالبحث عن العملاء المحتملين وهم عملاء لديهم حاجة لمنتجات العلامة التجارية، وتتناسب قدرتهم الشرائية مع سعر المنتج ويتواجدون في السوق المستهدف.</a:t>
            </a:r>
          </a:p>
          <a:p>
            <a:pPr lvl="0" algn="just" rtl="1">
              <a:lnSpc>
                <a:spcPct val="150000"/>
              </a:lnSpc>
            </a:pPr>
            <a:r>
              <a:rPr lang="ar-SA" sz="2000" dirty="0"/>
              <a:t>يتم البحث عن العملاء المحتملين من خلال أدلة المواقع الالكترونية، الأدلة الهاتفية مثل دليل الصفحات الصفراء، مواقع التواصل الاجتماعي وخصوصاً </a:t>
            </a:r>
            <a:r>
              <a:rPr lang="en-US" sz="2000" dirty="0"/>
              <a:t>LinkedIn</a:t>
            </a:r>
            <a:r>
              <a:rPr lang="ar-SA" sz="2000" dirty="0"/>
              <a:t>، البحث عبر محركات البحث وتحديداً </a:t>
            </a:r>
            <a:r>
              <a:rPr lang="en-US" sz="2000" dirty="0"/>
              <a:t>Google</a:t>
            </a:r>
          </a:p>
          <a:p>
            <a:pPr lvl="0" algn="just" rtl="1">
              <a:lnSpc>
                <a:spcPct val="150000"/>
              </a:lnSpc>
            </a:pPr>
            <a:r>
              <a:rPr lang="ar-SA" sz="2000" dirty="0"/>
              <a:t>تتضمن هذه المرحلة التواصل مع العملاء المحتملين من خلال إجراء المكالمة البيعية </a:t>
            </a:r>
            <a:r>
              <a:rPr lang="en-US" sz="2000" dirty="0"/>
              <a:t>Cold Call</a:t>
            </a:r>
            <a:r>
              <a:rPr lang="ar-SA" sz="2000" dirty="0"/>
              <a:t> وفي المبيعات الالكترونية يمكن أن يكون التواصل عبر الهاتف أو البريد الالكتروني أو تطبيق </a:t>
            </a:r>
            <a:r>
              <a:rPr lang="en-US" sz="2000" dirty="0"/>
              <a:t>WhatsApp</a:t>
            </a:r>
            <a:r>
              <a:rPr lang="ar-SA" sz="2000" dirty="0"/>
              <a:t> أو الرسائل المباشرة في مواقع التواصل الاجتماعي، والهدف من هذه المكالمة تحديد موعد للقاء العميل أو عقد اجتماع الكتروني في مجال المبيعات الالكترونية.</a:t>
            </a:r>
            <a:endParaRPr lang="en-US" sz="2000" dirty="0"/>
          </a:p>
        </p:txBody>
      </p:sp>
      <p:pic>
        <p:nvPicPr>
          <p:cNvPr id="5" name="صورة 4">
            <a:extLst>
              <a:ext uri="{FF2B5EF4-FFF2-40B4-BE49-F238E27FC236}">
                <a16:creationId xmlns="" xmlns:a16="http://schemas.microsoft.com/office/drawing/2014/main" id="{6DFDC3E4-05F9-8A38-1181-0FB87B61E7AA}"/>
              </a:ext>
            </a:extLst>
          </p:cNvPr>
          <p:cNvPicPr>
            <a:picLocks noChangeAspect="1"/>
          </p:cNvPicPr>
          <p:nvPr/>
        </p:nvPicPr>
        <p:blipFill rotWithShape="1">
          <a:blip r:embed="rId4">
            <a:extLst>
              <a:ext uri="{28A0092B-C50C-407E-A947-70E740481C1C}">
                <a14:useLocalDpi xmlns:a14="http://schemas.microsoft.com/office/drawing/2010/main" val="0"/>
              </a:ext>
            </a:extLst>
          </a:blip>
          <a:srcRect l="27149" r="23657"/>
          <a:stretch/>
        </p:blipFill>
        <p:spPr>
          <a:xfrm>
            <a:off x="0" y="1767156"/>
            <a:ext cx="4361279" cy="5092154"/>
          </a:xfrm>
          <a:prstGeom prst="rect">
            <a:avLst/>
          </a:prstGeom>
        </p:spPr>
      </p:pic>
    </p:spTree>
    <p:extLst>
      <p:ext uri="{BB962C8B-B14F-4D97-AF65-F5344CB8AC3E}">
        <p14:creationId xmlns:p14="http://schemas.microsoft.com/office/powerpoint/2010/main" val="1882203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2714625" y="1103714"/>
            <a:ext cx="6153150" cy="751488"/>
          </a:xfrm>
          <a:prstGeom prst="rect">
            <a:avLst/>
          </a:prstGeom>
          <a:noFill/>
        </p:spPr>
        <p:txBody>
          <a:bodyPr wrap="square">
            <a:spAutoFit/>
          </a:bodyPr>
          <a:lstStyle/>
          <a:p>
            <a:pPr lvl="0" algn="ctr" rtl="1">
              <a:lnSpc>
                <a:spcPct val="150000"/>
              </a:lnSpc>
            </a:pPr>
            <a:r>
              <a:rPr lang="ar-SA" sz="3200" b="1" dirty="0">
                <a:solidFill>
                  <a:srgbClr val="00AEEF"/>
                </a:solidFill>
              </a:rPr>
              <a:t>المكالمة البيعية </a:t>
            </a:r>
            <a:r>
              <a:rPr lang="en-US" sz="3200" b="1" dirty="0">
                <a:solidFill>
                  <a:srgbClr val="00AEEF"/>
                </a:solidFill>
              </a:rPr>
              <a:t>Cold Call</a:t>
            </a:r>
          </a:p>
        </p:txBody>
      </p:sp>
      <p:pic>
        <p:nvPicPr>
          <p:cNvPr id="3" name="صورة 2">
            <a:extLst>
              <a:ext uri="{FF2B5EF4-FFF2-40B4-BE49-F238E27FC236}">
                <a16:creationId xmlns="" xmlns:a16="http://schemas.microsoft.com/office/drawing/2014/main" id="{40DAF52A-4232-80E8-3171-452D9A0249B8}"/>
              </a:ext>
            </a:extLst>
          </p:cNvPr>
          <p:cNvPicPr>
            <a:picLocks noChangeAspect="1"/>
          </p:cNvPicPr>
          <p:nvPr/>
        </p:nvPicPr>
        <p:blipFill rotWithShape="1">
          <a:blip r:embed="rId4"/>
          <a:srcRect l="32266" t="29444" r="30859" b="21111"/>
          <a:stretch/>
        </p:blipFill>
        <p:spPr>
          <a:xfrm>
            <a:off x="2690625" y="2341104"/>
            <a:ext cx="3599083" cy="2714563"/>
          </a:xfrm>
          <a:prstGeom prst="rect">
            <a:avLst/>
          </a:prstGeom>
        </p:spPr>
      </p:pic>
      <p:pic>
        <p:nvPicPr>
          <p:cNvPr id="5" name="صورة 4">
            <a:extLst>
              <a:ext uri="{FF2B5EF4-FFF2-40B4-BE49-F238E27FC236}">
                <a16:creationId xmlns="" xmlns:a16="http://schemas.microsoft.com/office/drawing/2014/main" id="{18F0AC52-73E5-03FD-01F6-C36A9E93293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96000" y="2697750"/>
            <a:ext cx="2305049" cy="2305049"/>
          </a:xfrm>
          <a:prstGeom prst="rect">
            <a:avLst/>
          </a:prstGeom>
        </p:spPr>
      </p:pic>
      <p:pic>
        <p:nvPicPr>
          <p:cNvPr id="12" name="صورة 11">
            <a:extLst>
              <a:ext uri="{FF2B5EF4-FFF2-40B4-BE49-F238E27FC236}">
                <a16:creationId xmlns="" xmlns:a16="http://schemas.microsoft.com/office/drawing/2014/main" id="{73344DED-D694-93AE-AB7D-EF87A6CDE14A}"/>
              </a:ext>
            </a:extLst>
          </p:cNvPr>
          <p:cNvPicPr>
            <a:picLocks noChangeAspect="1"/>
          </p:cNvPicPr>
          <p:nvPr/>
        </p:nvPicPr>
        <p:blipFill rotWithShape="1">
          <a:blip r:embed="rId6"/>
          <a:srcRect l="32297" t="19542" r="51461" b="48235"/>
          <a:stretch/>
        </p:blipFill>
        <p:spPr>
          <a:xfrm>
            <a:off x="8982075" y="2211687"/>
            <a:ext cx="2664702" cy="2973395"/>
          </a:xfrm>
          <a:prstGeom prst="rect">
            <a:avLst/>
          </a:prstGeom>
        </p:spPr>
      </p:pic>
      <p:pic>
        <p:nvPicPr>
          <p:cNvPr id="14" name="صورة 13">
            <a:extLst>
              <a:ext uri="{FF2B5EF4-FFF2-40B4-BE49-F238E27FC236}">
                <a16:creationId xmlns="" xmlns:a16="http://schemas.microsoft.com/office/drawing/2014/main" id="{6509DC6B-FBE5-2F3D-9C05-2CF3F623741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9218" y="2697750"/>
            <a:ext cx="2162057" cy="2162057"/>
          </a:xfrm>
          <a:prstGeom prst="rect">
            <a:avLst/>
          </a:prstGeom>
        </p:spPr>
      </p:pic>
    </p:spTree>
    <p:extLst>
      <p:ext uri="{BB962C8B-B14F-4D97-AF65-F5344CB8AC3E}">
        <p14:creationId xmlns:p14="http://schemas.microsoft.com/office/powerpoint/2010/main" val="517483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5217826" y="1227794"/>
            <a:ext cx="6923785" cy="5630206"/>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2706343" y="295905"/>
            <a:ext cx="6153150" cy="751488"/>
          </a:xfrm>
          <a:prstGeom prst="rect">
            <a:avLst/>
          </a:prstGeom>
          <a:noFill/>
        </p:spPr>
        <p:txBody>
          <a:bodyPr wrap="square">
            <a:spAutoFit/>
          </a:bodyPr>
          <a:lstStyle/>
          <a:p>
            <a:pPr lvl="0" algn="ctr" rtl="1">
              <a:lnSpc>
                <a:spcPct val="150000"/>
              </a:lnSpc>
            </a:pPr>
            <a:r>
              <a:rPr lang="ar-SA" sz="3200" dirty="0">
                <a:solidFill>
                  <a:srgbClr val="00AEEF"/>
                </a:solidFill>
              </a:rPr>
              <a:t>التقديم</a:t>
            </a:r>
            <a:endParaRPr lang="en-US" sz="3200" dirty="0">
              <a:solidFill>
                <a:srgbClr val="00AEEF"/>
              </a:solidFill>
            </a:endParaRPr>
          </a:p>
        </p:txBody>
      </p:sp>
      <p:sp>
        <p:nvSpPr>
          <p:cNvPr id="12" name="مربع نص 11">
            <a:extLst>
              <a:ext uri="{FF2B5EF4-FFF2-40B4-BE49-F238E27FC236}">
                <a16:creationId xmlns="" xmlns:a16="http://schemas.microsoft.com/office/drawing/2014/main" id="{51F762BF-3B65-98F2-E04D-D8164F8E132A}"/>
              </a:ext>
            </a:extLst>
          </p:cNvPr>
          <p:cNvSpPr txBox="1"/>
          <p:nvPr/>
        </p:nvSpPr>
        <p:spPr>
          <a:xfrm>
            <a:off x="5217826" y="1358178"/>
            <a:ext cx="6788063" cy="5582619"/>
          </a:xfrm>
          <a:prstGeom prst="rect">
            <a:avLst/>
          </a:prstGeom>
          <a:solidFill>
            <a:schemeClr val="bg1"/>
          </a:solidFill>
        </p:spPr>
        <p:txBody>
          <a:bodyPr wrap="square" rtlCol="1">
            <a:spAutoFit/>
          </a:bodyPr>
          <a:lstStyle/>
          <a:p>
            <a:pPr lvl="0" algn="just" rtl="1">
              <a:lnSpc>
                <a:spcPct val="150000"/>
              </a:lnSpc>
            </a:pPr>
            <a:r>
              <a:rPr lang="ar-SA" sz="2000" dirty="0"/>
              <a:t>في هذه المرحلة ضمن المبيعات التقليدية يتم زيارة العميل في منزله أو شركته واللقاء معه وجهاً لوجه أما في المبيعات الالكترونية فإن التقديم يتم من خلال عقد اجتماع فيديو الكتروني عبر إحدى تطبيقات الاجتماعات الالكترونية، وذلك في الموعد المحدد الذي تم الاتفاق عليه مع العميل المحتمل لإجراء الاجتماع الالكتروني.</a:t>
            </a:r>
          </a:p>
          <a:p>
            <a:pPr lvl="0" algn="just" rtl="1">
              <a:lnSpc>
                <a:spcPct val="150000"/>
              </a:lnSpc>
            </a:pPr>
            <a:r>
              <a:rPr lang="ar-SA" sz="2000" dirty="0"/>
              <a:t>أشهر تطبيقين لإجراء الاجتماعات الالكترونية هما تطبيق </a:t>
            </a:r>
            <a:r>
              <a:rPr lang="en-US" sz="2000" dirty="0"/>
              <a:t>Zoom</a:t>
            </a:r>
            <a:r>
              <a:rPr lang="ar-SA" sz="2000" dirty="0"/>
              <a:t> وتطبيق </a:t>
            </a:r>
            <a:r>
              <a:rPr lang="en-US" sz="2000" dirty="0"/>
              <a:t>Google Meet </a:t>
            </a:r>
            <a:r>
              <a:rPr lang="ar-SA" sz="2000" dirty="0"/>
              <a:t> وهناك اشتراك مجاني واشتراك مدفوع في هذين التطبيقين حيث يتيح الاشتراك المدفوع مزايا إضافية مثل المدة المفتوحة للاجتماع الالكتروني بدلاً من المدة المحدودة والتي تبلغ غالباً ساعة فقط.</a:t>
            </a:r>
          </a:p>
          <a:p>
            <a:pPr lvl="0" algn="just" rtl="1">
              <a:lnSpc>
                <a:spcPct val="150000"/>
              </a:lnSpc>
            </a:pPr>
            <a:r>
              <a:rPr lang="ar-SA" sz="2000" dirty="0"/>
              <a:t>من المهم أن يتم ضبط الصوت والكاميرا بشكل جيد عند عقد الاجتماع وأن تكون بيئة الاجتماع مناسبة سواء كان ممثل المبيعات الالكترونية يعمل من المنزل أو من مقر الشركة. </a:t>
            </a:r>
            <a:endParaRPr lang="en-US" sz="2000" dirty="0"/>
          </a:p>
        </p:txBody>
      </p:sp>
      <p:pic>
        <p:nvPicPr>
          <p:cNvPr id="3" name="صورة 2">
            <a:extLst>
              <a:ext uri="{FF2B5EF4-FFF2-40B4-BE49-F238E27FC236}">
                <a16:creationId xmlns="" xmlns:a16="http://schemas.microsoft.com/office/drawing/2014/main" id="{9C396F1B-16BE-D13C-2113-678C651D05C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275381"/>
            <a:ext cx="5217827" cy="5582619"/>
          </a:xfrm>
          <a:prstGeom prst="rect">
            <a:avLst/>
          </a:prstGeom>
        </p:spPr>
      </p:pic>
    </p:spTree>
    <p:extLst>
      <p:ext uri="{BB962C8B-B14F-4D97-AF65-F5344CB8AC3E}">
        <p14:creationId xmlns:p14="http://schemas.microsoft.com/office/powerpoint/2010/main" val="6373250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3" name="صورة 2">
            <a:extLst>
              <a:ext uri="{FF2B5EF4-FFF2-40B4-BE49-F238E27FC236}">
                <a16:creationId xmlns="" xmlns:a16="http://schemas.microsoft.com/office/drawing/2014/main" id="{C21FDABA-51C7-A159-479F-D55ECD02C6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14639" y="2143125"/>
            <a:ext cx="6191250" cy="3482578"/>
          </a:xfrm>
          <a:prstGeom prst="rect">
            <a:avLst/>
          </a:prstGeom>
        </p:spPr>
      </p:pic>
      <p:pic>
        <p:nvPicPr>
          <p:cNvPr id="7" name="صورة 6">
            <a:extLst>
              <a:ext uri="{FF2B5EF4-FFF2-40B4-BE49-F238E27FC236}">
                <a16:creationId xmlns="" xmlns:a16="http://schemas.microsoft.com/office/drawing/2014/main" id="{A24DF7FD-2C17-1FDD-2CAB-99901E9049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251" y="2424037"/>
            <a:ext cx="6003000" cy="3376688"/>
          </a:xfrm>
          <a:prstGeom prst="rect">
            <a:avLst/>
          </a:prstGeom>
        </p:spPr>
      </p:pic>
      <p:sp>
        <p:nvSpPr>
          <p:cNvPr id="12" name="مربع نص 11">
            <a:extLst>
              <a:ext uri="{FF2B5EF4-FFF2-40B4-BE49-F238E27FC236}">
                <a16:creationId xmlns="" xmlns:a16="http://schemas.microsoft.com/office/drawing/2014/main" id="{8FC5D1A6-7763-1392-74B6-54688A7FBCD2}"/>
              </a:ext>
            </a:extLst>
          </p:cNvPr>
          <p:cNvSpPr txBox="1"/>
          <p:nvPr/>
        </p:nvSpPr>
        <p:spPr>
          <a:xfrm>
            <a:off x="2714625" y="1103714"/>
            <a:ext cx="6153150" cy="1493358"/>
          </a:xfrm>
          <a:prstGeom prst="rect">
            <a:avLst/>
          </a:prstGeom>
          <a:noFill/>
        </p:spPr>
        <p:txBody>
          <a:bodyPr wrap="square">
            <a:spAutoFit/>
          </a:bodyPr>
          <a:lstStyle/>
          <a:p>
            <a:pPr lvl="0" algn="ctr" rtl="1">
              <a:lnSpc>
                <a:spcPct val="150000"/>
              </a:lnSpc>
            </a:pPr>
            <a:r>
              <a:rPr lang="ar-SA" sz="3200" b="1" dirty="0">
                <a:solidFill>
                  <a:srgbClr val="00AEEF"/>
                </a:solidFill>
              </a:rPr>
              <a:t>تطبيقات الاجتماعات </a:t>
            </a:r>
            <a:r>
              <a:rPr lang="ar-SA" sz="3200" b="1" dirty="0" smtClean="0">
                <a:solidFill>
                  <a:srgbClr val="00AEEF"/>
                </a:solidFill>
              </a:rPr>
              <a:t>الالكترونية</a:t>
            </a:r>
            <a:endParaRPr lang="ar-AE" sz="3200" b="1" dirty="0" smtClean="0">
              <a:solidFill>
                <a:srgbClr val="00AEEF"/>
              </a:solidFill>
            </a:endParaRPr>
          </a:p>
          <a:p>
            <a:pPr lvl="0" algn="ctr" rtl="1">
              <a:lnSpc>
                <a:spcPct val="150000"/>
              </a:lnSpc>
            </a:pPr>
            <a:endParaRPr lang="en-US" sz="3200" b="1" dirty="0">
              <a:solidFill>
                <a:srgbClr val="00AEEF"/>
              </a:solidFill>
            </a:endParaRPr>
          </a:p>
        </p:txBody>
      </p:sp>
      <p:sp>
        <p:nvSpPr>
          <p:cNvPr id="2" name="مستطيل 1"/>
          <p:cNvSpPr/>
          <p:nvPr/>
        </p:nvSpPr>
        <p:spPr>
          <a:xfrm>
            <a:off x="8016014" y="5920038"/>
            <a:ext cx="2512547" cy="369332"/>
          </a:xfrm>
          <a:prstGeom prst="rect">
            <a:avLst/>
          </a:prstGeom>
        </p:spPr>
        <p:txBody>
          <a:bodyPr wrap="none">
            <a:spAutoFit/>
          </a:bodyPr>
          <a:lstStyle/>
          <a:p>
            <a:r>
              <a:rPr lang="en-US" dirty="0">
                <a:hlinkClick r:id="rId6"/>
              </a:rPr>
              <a:t>https://www.zoom.com</a:t>
            </a:r>
            <a:r>
              <a:rPr lang="en-US" dirty="0"/>
              <a:t> </a:t>
            </a:r>
          </a:p>
        </p:txBody>
      </p:sp>
      <p:sp>
        <p:nvSpPr>
          <p:cNvPr id="4" name="مستطيل 3"/>
          <p:cNvSpPr/>
          <p:nvPr/>
        </p:nvSpPr>
        <p:spPr>
          <a:xfrm>
            <a:off x="1814058" y="5920038"/>
            <a:ext cx="3486083" cy="369332"/>
          </a:xfrm>
          <a:prstGeom prst="rect">
            <a:avLst/>
          </a:prstGeom>
        </p:spPr>
        <p:txBody>
          <a:bodyPr wrap="none">
            <a:spAutoFit/>
          </a:bodyPr>
          <a:lstStyle/>
          <a:p>
            <a:r>
              <a:rPr lang="en-US" dirty="0">
                <a:hlinkClick r:id="rId7"/>
              </a:rPr>
              <a:t>https://meet.google.com/landing</a:t>
            </a:r>
            <a:r>
              <a:rPr lang="en-US" dirty="0"/>
              <a:t>   </a:t>
            </a:r>
          </a:p>
        </p:txBody>
      </p:sp>
    </p:spTree>
    <p:extLst>
      <p:ext uri="{BB962C8B-B14F-4D97-AF65-F5344CB8AC3E}">
        <p14:creationId xmlns:p14="http://schemas.microsoft.com/office/powerpoint/2010/main" val="20087568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ستطيل 1"/>
          <p:cNvSpPr/>
          <p:nvPr/>
        </p:nvSpPr>
        <p:spPr>
          <a:xfrm>
            <a:off x="8016014" y="5920038"/>
            <a:ext cx="2512547" cy="369332"/>
          </a:xfrm>
          <a:prstGeom prst="rect">
            <a:avLst/>
          </a:prstGeom>
        </p:spPr>
        <p:txBody>
          <a:bodyPr wrap="none">
            <a:spAutoFit/>
          </a:bodyPr>
          <a:lstStyle/>
          <a:p>
            <a:r>
              <a:rPr lang="en-US" dirty="0">
                <a:hlinkClick r:id="rId4"/>
              </a:rPr>
              <a:t>https://www.zoom.com</a:t>
            </a:r>
            <a:r>
              <a:rPr lang="en-US" dirty="0"/>
              <a:t> </a:t>
            </a:r>
          </a:p>
        </p:txBody>
      </p:sp>
      <p:sp>
        <p:nvSpPr>
          <p:cNvPr id="4" name="مستطيل 3"/>
          <p:cNvSpPr/>
          <p:nvPr/>
        </p:nvSpPr>
        <p:spPr>
          <a:xfrm>
            <a:off x="1814058" y="5920038"/>
            <a:ext cx="3486083" cy="369332"/>
          </a:xfrm>
          <a:prstGeom prst="rect">
            <a:avLst/>
          </a:prstGeom>
        </p:spPr>
        <p:txBody>
          <a:bodyPr wrap="none">
            <a:spAutoFit/>
          </a:bodyPr>
          <a:lstStyle/>
          <a:p>
            <a:r>
              <a:rPr lang="en-US" dirty="0">
                <a:hlinkClick r:id="rId5"/>
              </a:rPr>
              <a:t>https://meet.google.com/landing</a:t>
            </a:r>
            <a:r>
              <a:rPr lang="en-US" dirty="0"/>
              <a:t>   </a:t>
            </a:r>
          </a:p>
        </p:txBody>
      </p:sp>
      <p:sp>
        <p:nvSpPr>
          <p:cNvPr id="5" name="مستطيل 4"/>
          <p:cNvSpPr/>
          <p:nvPr/>
        </p:nvSpPr>
        <p:spPr>
          <a:xfrm>
            <a:off x="3048000" y="2828836"/>
            <a:ext cx="6096000" cy="1200329"/>
          </a:xfrm>
          <a:prstGeom prst="rect">
            <a:avLst/>
          </a:prstGeom>
        </p:spPr>
        <p:txBody>
          <a:bodyPr>
            <a:spAutoFit/>
          </a:bodyPr>
          <a:lstStyle/>
          <a:p>
            <a:r>
              <a:rPr lang="en-US" dirty="0"/>
              <a:t>Join Zoom Meetinghttps://us05web.zoom.us/j/89333802815?pwd=6jKDCDfoSmVirUdkyfSAs7t2walrAV.1Meeting ID:  893 3380 2815Passcode: WFrwE6</a:t>
            </a:r>
          </a:p>
        </p:txBody>
      </p:sp>
    </p:spTree>
    <p:extLst>
      <p:ext uri="{BB962C8B-B14F-4D97-AF65-F5344CB8AC3E}">
        <p14:creationId xmlns:p14="http://schemas.microsoft.com/office/powerpoint/2010/main" val="4064591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4981575" y="1555282"/>
            <a:ext cx="7210425" cy="5262739"/>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2047875" y="38159"/>
            <a:ext cx="6153150" cy="751488"/>
          </a:xfrm>
          <a:prstGeom prst="rect">
            <a:avLst/>
          </a:prstGeom>
          <a:noFill/>
        </p:spPr>
        <p:txBody>
          <a:bodyPr wrap="square">
            <a:spAutoFit/>
          </a:bodyPr>
          <a:lstStyle/>
          <a:p>
            <a:pPr lvl="0" algn="ctr" rtl="1">
              <a:lnSpc>
                <a:spcPct val="150000"/>
              </a:lnSpc>
            </a:pPr>
            <a:r>
              <a:rPr lang="ar-SA" sz="3200" dirty="0">
                <a:solidFill>
                  <a:srgbClr val="00AEEF"/>
                </a:solidFill>
              </a:rPr>
              <a:t>أسئلة البيع</a:t>
            </a:r>
            <a:endParaRPr lang="en-US" sz="3200" dirty="0">
              <a:solidFill>
                <a:srgbClr val="00AEEF"/>
              </a:solidFill>
            </a:endParaRPr>
          </a:p>
        </p:txBody>
      </p:sp>
      <p:sp>
        <p:nvSpPr>
          <p:cNvPr id="12" name="مربع نص 11">
            <a:extLst>
              <a:ext uri="{FF2B5EF4-FFF2-40B4-BE49-F238E27FC236}">
                <a16:creationId xmlns="" xmlns:a16="http://schemas.microsoft.com/office/drawing/2014/main" id="{51F762BF-3B65-98F2-E04D-D8164F8E132A}"/>
              </a:ext>
            </a:extLst>
          </p:cNvPr>
          <p:cNvSpPr txBox="1"/>
          <p:nvPr/>
        </p:nvSpPr>
        <p:spPr>
          <a:xfrm>
            <a:off x="5086350" y="1729815"/>
            <a:ext cx="7024314" cy="5122941"/>
          </a:xfrm>
          <a:prstGeom prst="rect">
            <a:avLst/>
          </a:prstGeom>
          <a:noFill/>
        </p:spPr>
        <p:txBody>
          <a:bodyPr wrap="square" rtlCol="1">
            <a:spAutoFit/>
          </a:bodyPr>
          <a:lstStyle/>
          <a:p>
            <a:pPr lvl="0" algn="just" rtl="1">
              <a:lnSpc>
                <a:spcPct val="150000"/>
              </a:lnSpc>
            </a:pPr>
            <a:r>
              <a:rPr lang="ar-SA" sz="2000" dirty="0"/>
              <a:t>في هذه المرحلة يقوم ممثل المبيعات الالكترونية  بطرح الأسئلة على الزبون المحتمل والتي تتعلق بحاجات ورغبات الزبون، وعلى ممثل المبيعات تحفيز الزبون المحتمل على الإجابة على أسئلة البيع التي يطرحها عليه والحصول على جميع المعلومات التي يريدها لأن إجابة الزبون المحتمل على أسئلة البيع تساعد ممثل المبيعات الالكترونية على تحديد حاجات الزبون بدقة.</a:t>
            </a:r>
          </a:p>
          <a:p>
            <a:pPr lvl="0" algn="just" rtl="1">
              <a:lnSpc>
                <a:spcPct val="150000"/>
              </a:lnSpc>
            </a:pPr>
            <a:r>
              <a:rPr lang="ar-SA" sz="2000" dirty="0"/>
              <a:t>إن الاستماع الجيد للزبون المحتمل يساعد ممثل المبيعات على التحديد الصحيح لحاجات ورغبات الزبون المحتمل، وهذا ما يمكن ممثل المبيعات من القيام بالمرحلة التالية وهي مرحلة العرض بشكل فعال حيث يقوم ممثل المبيعات المحترف بمطابقة حاجات ورغبات الزبون المحتمل مع خصائص ومواصفات المنتج مما يجعل الزبون يشعر بأن المنتج المعروض هو المنتج الذي يحتاجه ويخلق لديه الرغبة بشرائه.</a:t>
            </a:r>
          </a:p>
          <a:p>
            <a:pPr lvl="0" algn="r" rtl="1">
              <a:lnSpc>
                <a:spcPct val="150000"/>
              </a:lnSpc>
            </a:pPr>
            <a:endParaRPr lang="en-US" sz="2000" dirty="0"/>
          </a:p>
        </p:txBody>
      </p:sp>
      <p:pic>
        <p:nvPicPr>
          <p:cNvPr id="3" name="صورة 2">
            <a:extLst>
              <a:ext uri="{FF2B5EF4-FFF2-40B4-BE49-F238E27FC236}">
                <a16:creationId xmlns="" xmlns:a16="http://schemas.microsoft.com/office/drawing/2014/main" id="{C16291B4-F0B7-96B9-F560-DC4BEC8A295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776" y="1560526"/>
            <a:ext cx="4900238" cy="5297474"/>
          </a:xfrm>
          <a:prstGeom prst="rect">
            <a:avLst/>
          </a:prstGeom>
        </p:spPr>
      </p:pic>
    </p:spTree>
    <p:extLst>
      <p:ext uri="{BB962C8B-B14F-4D97-AF65-F5344CB8AC3E}">
        <p14:creationId xmlns:p14="http://schemas.microsoft.com/office/powerpoint/2010/main" val="19780111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6153151" y="1583744"/>
            <a:ext cx="5934074" cy="5274256"/>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2532687" y="486900"/>
            <a:ext cx="6153150" cy="751488"/>
          </a:xfrm>
          <a:prstGeom prst="rect">
            <a:avLst/>
          </a:prstGeom>
          <a:noFill/>
        </p:spPr>
        <p:txBody>
          <a:bodyPr wrap="square">
            <a:spAutoFit/>
          </a:bodyPr>
          <a:lstStyle/>
          <a:p>
            <a:pPr lvl="0" algn="ctr" rtl="1">
              <a:lnSpc>
                <a:spcPct val="150000"/>
              </a:lnSpc>
            </a:pPr>
            <a:r>
              <a:rPr lang="ar-SA" sz="3200" dirty="0">
                <a:solidFill>
                  <a:srgbClr val="00AEEF"/>
                </a:solidFill>
              </a:rPr>
              <a:t>العرض</a:t>
            </a:r>
            <a:endParaRPr lang="en-US" sz="3200" dirty="0">
              <a:solidFill>
                <a:srgbClr val="00AEEF"/>
              </a:solidFill>
            </a:endParaRPr>
          </a:p>
        </p:txBody>
      </p:sp>
      <p:sp>
        <p:nvSpPr>
          <p:cNvPr id="12" name="مربع نص 11">
            <a:extLst>
              <a:ext uri="{FF2B5EF4-FFF2-40B4-BE49-F238E27FC236}">
                <a16:creationId xmlns="" xmlns:a16="http://schemas.microsoft.com/office/drawing/2014/main" id="{51F762BF-3B65-98F2-E04D-D8164F8E132A}"/>
              </a:ext>
            </a:extLst>
          </p:cNvPr>
          <p:cNvSpPr txBox="1"/>
          <p:nvPr/>
        </p:nvSpPr>
        <p:spPr>
          <a:xfrm>
            <a:off x="6124865" y="1644520"/>
            <a:ext cx="5852738" cy="5170646"/>
          </a:xfrm>
          <a:prstGeom prst="rect">
            <a:avLst/>
          </a:prstGeom>
          <a:noFill/>
        </p:spPr>
        <p:txBody>
          <a:bodyPr wrap="square" rtlCol="1">
            <a:spAutoFit/>
          </a:bodyPr>
          <a:lstStyle/>
          <a:p>
            <a:pPr lvl="0" algn="just" rtl="1">
              <a:lnSpc>
                <a:spcPct val="150000"/>
              </a:lnSpc>
            </a:pPr>
            <a:r>
              <a:rPr lang="ar-SA" sz="2000" dirty="0"/>
              <a:t>في مرحلة العرض يقوم ممثل المبيعات الالكترونية بشرح مزايا وخصائص المنتج بناءً على احتياجات العميل التي قام بتدوينها في المرحلة السابقة عند قام بطرح أسئلة البيع على العميل المحتمل، وهنا يجب أن يركز ممثل المبيعات على النقاط البيعية الفريدة للمنتج </a:t>
            </a:r>
            <a:r>
              <a:rPr lang="en-US" sz="2000" dirty="0"/>
              <a:t>USP</a:t>
            </a:r>
            <a:r>
              <a:rPr lang="ar-SA" sz="2000" dirty="0"/>
              <a:t> والتي يحتاجها العميل فعلياً في المنتج دون الإسهاب في عرض خصائص المنتج التفصيلية. </a:t>
            </a:r>
          </a:p>
          <a:p>
            <a:pPr lvl="0" algn="just" rtl="1">
              <a:lnSpc>
                <a:spcPct val="150000"/>
              </a:lnSpc>
            </a:pPr>
            <a:r>
              <a:rPr lang="ar-SA" sz="2000" dirty="0"/>
              <a:t>من المهم أن يستخدم ممثل المبيعات الالكترونية عرض حقيقي للمنتج وخصوصاً إذا كان منتج رقمي فعلى سبيل المثال إذا كان المنتج تطبيق للمحاسبة يجب أن يتم الدخول إلى التطبيق بشكل فعلي ومشاركة الشاشة مع العميل وشرح المزايا الفعلية للتطبيق حتى يشاهد العميل كيف يعمل التطبيق بشكل فعلي. </a:t>
            </a:r>
          </a:p>
        </p:txBody>
      </p:sp>
      <p:pic>
        <p:nvPicPr>
          <p:cNvPr id="3" name="صورة 2">
            <a:extLst>
              <a:ext uri="{FF2B5EF4-FFF2-40B4-BE49-F238E27FC236}">
                <a16:creationId xmlns="" xmlns:a16="http://schemas.microsoft.com/office/drawing/2014/main" id="{4E116439-4747-AF0F-0879-33FC82AAAEA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587656"/>
            <a:ext cx="6153151" cy="5270344"/>
          </a:xfrm>
          <a:prstGeom prst="rect">
            <a:avLst/>
          </a:prstGeom>
        </p:spPr>
      </p:pic>
    </p:spTree>
    <p:extLst>
      <p:ext uri="{BB962C8B-B14F-4D97-AF65-F5344CB8AC3E}">
        <p14:creationId xmlns:p14="http://schemas.microsoft.com/office/powerpoint/2010/main" val="35023928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3571874" y="1828541"/>
            <a:ext cx="8620126" cy="5191383"/>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2676525" y="727970"/>
            <a:ext cx="6153150" cy="751488"/>
          </a:xfrm>
          <a:prstGeom prst="rect">
            <a:avLst/>
          </a:prstGeom>
          <a:noFill/>
        </p:spPr>
        <p:txBody>
          <a:bodyPr wrap="square">
            <a:spAutoFit/>
          </a:bodyPr>
          <a:lstStyle/>
          <a:p>
            <a:pPr lvl="0" algn="ctr" rtl="1">
              <a:lnSpc>
                <a:spcPct val="150000"/>
              </a:lnSpc>
            </a:pPr>
            <a:r>
              <a:rPr lang="ar-SA" sz="3200" dirty="0">
                <a:solidFill>
                  <a:srgbClr val="00AEEF"/>
                </a:solidFill>
              </a:rPr>
              <a:t>معالجة الاعتراضات</a:t>
            </a:r>
            <a:endParaRPr lang="en-US" sz="3200" dirty="0">
              <a:solidFill>
                <a:srgbClr val="00AEEF"/>
              </a:solidFill>
            </a:endParaRPr>
          </a:p>
        </p:txBody>
      </p:sp>
      <p:sp>
        <p:nvSpPr>
          <p:cNvPr id="12" name="مربع نص 11">
            <a:extLst>
              <a:ext uri="{FF2B5EF4-FFF2-40B4-BE49-F238E27FC236}">
                <a16:creationId xmlns="" xmlns:a16="http://schemas.microsoft.com/office/drawing/2014/main" id="{51F762BF-3B65-98F2-E04D-D8164F8E132A}"/>
              </a:ext>
            </a:extLst>
          </p:cNvPr>
          <p:cNvSpPr txBox="1"/>
          <p:nvPr/>
        </p:nvSpPr>
        <p:spPr>
          <a:xfrm>
            <a:off x="4048125" y="2098875"/>
            <a:ext cx="7957764" cy="4247317"/>
          </a:xfrm>
          <a:prstGeom prst="rect">
            <a:avLst/>
          </a:prstGeom>
          <a:noFill/>
        </p:spPr>
        <p:txBody>
          <a:bodyPr wrap="square" rtlCol="1">
            <a:spAutoFit/>
          </a:bodyPr>
          <a:lstStyle/>
          <a:p>
            <a:pPr lvl="0" algn="just" rtl="1">
              <a:lnSpc>
                <a:spcPct val="150000"/>
              </a:lnSpc>
            </a:pPr>
            <a:r>
              <a:rPr lang="ar-SA" sz="2000" dirty="0"/>
              <a:t>تعتبر معالجة الاعتراضات بشكل صحيح من أهم مهارات التي يجب أن يمتلكها ممثل المبيعات وعند نجاح ممثل المبيعات بالمعالجة الصحيحة لاعتراضات العميل يكون بذلك قد أخذ الضوء الأخضر من العميل على الموافقة والانتقال لمرحلة الإغلاق. </a:t>
            </a:r>
          </a:p>
          <a:p>
            <a:pPr lvl="0" algn="just" rtl="1">
              <a:lnSpc>
                <a:spcPct val="150000"/>
              </a:lnSpc>
            </a:pPr>
            <a:r>
              <a:rPr lang="ar-SA" sz="2000" dirty="0"/>
              <a:t>ويمكن تعريف الاعتراض بأنه سبب محدد قد يكون معلناً أو غير معلن يوضح لماذا لا يشتري العميل، والبائع الذكي يجب أن يبحث عن الأسباب الحقيقية الكامنة وراء الاعتراض.</a:t>
            </a:r>
          </a:p>
          <a:p>
            <a:pPr lvl="0" algn="just" rtl="1">
              <a:lnSpc>
                <a:spcPct val="150000"/>
              </a:lnSpc>
            </a:pPr>
            <a:r>
              <a:rPr lang="ar-SA" sz="2000" dirty="0"/>
              <a:t>هناك عدة أنواع من الاعتراضات منها الاعتراضات الحقيقية التي تكون نتيجة فجوة بين حاجات العميل وخصائص المنتج مثل الاعتراض على السعر أو الاعتراض على الجودة أو الاعتراض على مدة التسليم أو الاعتراض على خصائص المنتج، وهناك اعتراضات وهمية وهي اعتراضات يخلقها العميل المحتمل للحصول على المزيد من المنافع أو لعدم رغبته بشراء المنتج.</a:t>
            </a:r>
          </a:p>
        </p:txBody>
      </p:sp>
      <p:pic>
        <p:nvPicPr>
          <p:cNvPr id="7" name="Picture 1">
            <a:extLst>
              <a:ext uri="{FF2B5EF4-FFF2-40B4-BE49-F238E27FC236}">
                <a16:creationId xmlns="" xmlns:a16="http://schemas.microsoft.com/office/drawing/2014/main" id="{FD7206CF-7950-C321-EB10-51C3EE1DEC16}"/>
              </a:ext>
            </a:extLst>
          </p:cNvPr>
          <p:cNvPicPr>
            <a:picLocks noChangeAspect="1"/>
          </p:cNvPicPr>
          <p:nvPr/>
        </p:nvPicPr>
        <p:blipFill rotWithShape="1">
          <a:blip r:embed="rId4">
            <a:extLst>
              <a:ext uri="{28A0092B-C50C-407E-A947-70E740481C1C}">
                <a14:useLocalDpi xmlns:a14="http://schemas.microsoft.com/office/drawing/2010/main" val="0"/>
              </a:ext>
            </a:extLst>
          </a:blip>
          <a:srcRect b="2610"/>
          <a:stretch/>
        </p:blipFill>
        <p:spPr>
          <a:xfrm>
            <a:off x="0" y="1828542"/>
            <a:ext cx="3571874" cy="5509425"/>
          </a:xfrm>
          <a:prstGeom prst="rect">
            <a:avLst/>
          </a:prstGeom>
        </p:spPr>
      </p:pic>
    </p:spTree>
    <p:extLst>
      <p:ext uri="{BB962C8B-B14F-4D97-AF65-F5344CB8AC3E}">
        <p14:creationId xmlns:p14="http://schemas.microsoft.com/office/powerpoint/2010/main" val="14904000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4309501" y="1842739"/>
            <a:ext cx="7882499" cy="5036175"/>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90712"/>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2154750" y="413903"/>
            <a:ext cx="6153150" cy="751488"/>
          </a:xfrm>
          <a:prstGeom prst="rect">
            <a:avLst/>
          </a:prstGeom>
          <a:noFill/>
        </p:spPr>
        <p:txBody>
          <a:bodyPr wrap="square">
            <a:spAutoFit/>
          </a:bodyPr>
          <a:lstStyle/>
          <a:p>
            <a:pPr lvl="0" algn="ctr" rtl="1">
              <a:lnSpc>
                <a:spcPct val="150000"/>
              </a:lnSpc>
            </a:pPr>
            <a:r>
              <a:rPr lang="ar-SA" sz="3200" dirty="0">
                <a:solidFill>
                  <a:srgbClr val="00AEEF"/>
                </a:solidFill>
              </a:rPr>
              <a:t>الإغلاق</a:t>
            </a:r>
            <a:endParaRPr lang="en-US" sz="3200" dirty="0">
              <a:solidFill>
                <a:srgbClr val="00AEEF"/>
              </a:solidFill>
            </a:endParaRPr>
          </a:p>
        </p:txBody>
      </p:sp>
      <p:sp>
        <p:nvSpPr>
          <p:cNvPr id="12" name="مربع نص 11">
            <a:extLst>
              <a:ext uri="{FF2B5EF4-FFF2-40B4-BE49-F238E27FC236}">
                <a16:creationId xmlns="" xmlns:a16="http://schemas.microsoft.com/office/drawing/2014/main" id="{51F762BF-3B65-98F2-E04D-D8164F8E132A}"/>
              </a:ext>
            </a:extLst>
          </p:cNvPr>
          <p:cNvSpPr txBox="1"/>
          <p:nvPr/>
        </p:nvSpPr>
        <p:spPr>
          <a:xfrm>
            <a:off x="4715838" y="1842739"/>
            <a:ext cx="7513794" cy="4708981"/>
          </a:xfrm>
          <a:prstGeom prst="rect">
            <a:avLst/>
          </a:prstGeom>
          <a:noFill/>
        </p:spPr>
        <p:txBody>
          <a:bodyPr wrap="square" rtlCol="1">
            <a:spAutoFit/>
          </a:bodyPr>
          <a:lstStyle/>
          <a:p>
            <a:pPr lvl="0" algn="just" rtl="1">
              <a:lnSpc>
                <a:spcPct val="150000"/>
              </a:lnSpc>
            </a:pPr>
            <a:r>
              <a:rPr lang="ar-SA" sz="2000" dirty="0"/>
              <a:t>وهي أهم مرحلة في عملية البيع وتعني أخذ الموافقة النهائية من الزبون المحتمل لشراء المنتج والكثير من ممثلين المبيعات يفشلون ضمن مرحلة الإغلاق على الرغم من نجاحهم في جميع مراحل العملية البيعية التي تسبق الإغلاق .</a:t>
            </a:r>
          </a:p>
          <a:p>
            <a:pPr lvl="0" algn="just" rtl="1">
              <a:lnSpc>
                <a:spcPct val="150000"/>
              </a:lnSpc>
            </a:pPr>
            <a:r>
              <a:rPr lang="ar-SA" sz="2000" dirty="0"/>
              <a:t>إن الإغلاق الناجح لعملية البيع يعني إتمام عملية البيع من خلال توقيع عقد شراء الكتروني للمنتج أو من خلال الدفع الالكتروني لقيمة المنتج أو من خلال إجراء تحويل بنكي أو تقديم أي التزام الكتروني حقيقي بعملية الشراء </a:t>
            </a:r>
          </a:p>
          <a:p>
            <a:pPr lvl="0" algn="just" rtl="1">
              <a:lnSpc>
                <a:spcPct val="150000"/>
              </a:lnSpc>
            </a:pPr>
            <a:r>
              <a:rPr lang="ar-SA" sz="2000" dirty="0"/>
              <a:t>إن اختيار الوقت المناسب لعملية الإغلاق مهم للغاية إذ يجب ألا يتلهف ممثل المبيعات الالكترونية على إغلاق البيع بل يجب أن يعطي العميل وقته ويشعره بأنه صاحب القرار، كذلك بمجرد موافقة العميل على الشراء يجب الانتقال بشكل فعلي لخطوات الشراء وعدم المماطلة او شرح المزيد من المزايا الخاصة بالمنتج.</a:t>
            </a:r>
          </a:p>
        </p:txBody>
      </p:sp>
      <p:pic>
        <p:nvPicPr>
          <p:cNvPr id="5" name="صورة 4">
            <a:extLst>
              <a:ext uri="{FF2B5EF4-FFF2-40B4-BE49-F238E27FC236}">
                <a16:creationId xmlns="" xmlns:a16="http://schemas.microsoft.com/office/drawing/2014/main" id="{8B2C0DE8-BC7F-2B72-3D5C-6BCE8BC0B223}"/>
              </a:ext>
            </a:extLst>
          </p:cNvPr>
          <p:cNvPicPr>
            <a:picLocks noChangeAspect="1"/>
          </p:cNvPicPr>
          <p:nvPr/>
        </p:nvPicPr>
        <p:blipFill rotWithShape="1">
          <a:blip r:embed="rId4">
            <a:extLst>
              <a:ext uri="{28A0092B-C50C-407E-A947-70E740481C1C}">
                <a14:useLocalDpi xmlns:a14="http://schemas.microsoft.com/office/drawing/2010/main" val="0"/>
              </a:ext>
            </a:extLst>
          </a:blip>
          <a:srcRect l="14082" t="-1" r="15224" b="-1"/>
          <a:stretch/>
        </p:blipFill>
        <p:spPr>
          <a:xfrm>
            <a:off x="0" y="1842739"/>
            <a:ext cx="4309501" cy="5036175"/>
          </a:xfrm>
          <a:prstGeom prst="rect">
            <a:avLst/>
          </a:prstGeom>
        </p:spPr>
      </p:pic>
    </p:spTree>
    <p:extLst>
      <p:ext uri="{BB962C8B-B14F-4D97-AF65-F5344CB8AC3E}">
        <p14:creationId xmlns:p14="http://schemas.microsoft.com/office/powerpoint/2010/main" val="20908440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a:extLst>
              <a:ext uri="{FF2B5EF4-FFF2-40B4-BE49-F238E27FC236}">
                <a16:creationId xmlns="" xmlns:a16="http://schemas.microsoft.com/office/drawing/2014/main" id="{DBDCE788-EEFB-91D5-7C92-D201485B45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845725"/>
            <a:ext cx="6096000" cy="5012275"/>
          </a:xfrm>
          <a:prstGeom prst="rect">
            <a:avLst/>
          </a:prstGeom>
        </p:spPr>
      </p:pic>
      <p:sp>
        <p:nvSpPr>
          <p:cNvPr id="9" name="مستطيل 8">
            <a:extLst>
              <a:ext uri="{FF2B5EF4-FFF2-40B4-BE49-F238E27FC236}">
                <a16:creationId xmlns="" xmlns:a16="http://schemas.microsoft.com/office/drawing/2014/main" id="{9AE53F59-FBF1-48B9-807B-930F791BAF57}"/>
              </a:ext>
            </a:extLst>
          </p:cNvPr>
          <p:cNvSpPr/>
          <p:nvPr/>
        </p:nvSpPr>
        <p:spPr>
          <a:xfrm>
            <a:off x="5640512" y="1828541"/>
            <a:ext cx="6551488" cy="5029459"/>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2676525" y="653472"/>
            <a:ext cx="6153150" cy="751488"/>
          </a:xfrm>
          <a:prstGeom prst="rect">
            <a:avLst/>
          </a:prstGeom>
          <a:noFill/>
        </p:spPr>
        <p:txBody>
          <a:bodyPr wrap="square">
            <a:spAutoFit/>
          </a:bodyPr>
          <a:lstStyle/>
          <a:p>
            <a:pPr lvl="0" algn="ctr" rtl="1">
              <a:lnSpc>
                <a:spcPct val="150000"/>
              </a:lnSpc>
            </a:pPr>
            <a:r>
              <a:rPr lang="ar-SA" sz="3200" dirty="0">
                <a:solidFill>
                  <a:srgbClr val="00AEEF"/>
                </a:solidFill>
              </a:rPr>
              <a:t>المتابعة</a:t>
            </a:r>
            <a:endParaRPr lang="en-US" sz="3200" dirty="0">
              <a:solidFill>
                <a:srgbClr val="00AEEF"/>
              </a:solidFill>
            </a:endParaRPr>
          </a:p>
        </p:txBody>
      </p:sp>
      <p:sp>
        <p:nvSpPr>
          <p:cNvPr id="12" name="مربع نص 11">
            <a:extLst>
              <a:ext uri="{FF2B5EF4-FFF2-40B4-BE49-F238E27FC236}">
                <a16:creationId xmlns="" xmlns:a16="http://schemas.microsoft.com/office/drawing/2014/main" id="{51F762BF-3B65-98F2-E04D-D8164F8E132A}"/>
              </a:ext>
            </a:extLst>
          </p:cNvPr>
          <p:cNvSpPr txBox="1"/>
          <p:nvPr/>
        </p:nvSpPr>
        <p:spPr>
          <a:xfrm>
            <a:off x="5913365" y="1924215"/>
            <a:ext cx="6005781" cy="4708981"/>
          </a:xfrm>
          <a:prstGeom prst="rect">
            <a:avLst/>
          </a:prstGeom>
          <a:noFill/>
        </p:spPr>
        <p:txBody>
          <a:bodyPr wrap="square" rtlCol="1">
            <a:spAutoFit/>
          </a:bodyPr>
          <a:lstStyle/>
          <a:p>
            <a:pPr lvl="0" algn="just" rtl="1">
              <a:lnSpc>
                <a:spcPct val="150000"/>
              </a:lnSpc>
            </a:pPr>
            <a:r>
              <a:rPr lang="ar-SA" sz="2000" dirty="0"/>
              <a:t>لا تنتهي عملية البيع بمجرد اغلاق البيع وتنفيذ العميل للشراء الفعلي بل يجب على ممثل المبيعات الالكترونية متابعة احتياجات العميل والتأكد من تسليم المنتج أو الخدمة له وفقاً لمتطلباته تماماً وفي الوقت المناسب.</a:t>
            </a:r>
          </a:p>
          <a:p>
            <a:pPr lvl="0" algn="just" rtl="1">
              <a:lnSpc>
                <a:spcPct val="150000"/>
              </a:lnSpc>
            </a:pPr>
            <a:r>
              <a:rPr lang="ar-SA" sz="2000" dirty="0"/>
              <a:t>من الضروري تقديم خدمات ما بعد البيع مثل التدريب الالكتروني أو صيانة البرمجيات وتقديم الدعم الفني عبر الإنترنت للعملاء </a:t>
            </a:r>
          </a:p>
          <a:p>
            <a:pPr lvl="0" algn="just" rtl="1">
              <a:lnSpc>
                <a:spcPct val="150000"/>
              </a:lnSpc>
            </a:pPr>
            <a:r>
              <a:rPr lang="ar-SA" sz="2000" dirty="0"/>
              <a:t>أهم في المتابعة هو بناء علاقة طويلة الأجل مع العميل من خلال التواص المستمر معه والتأكد من أن كل شيء يسير على ما يرام، وهنا تأتي أهمية استراتيجية إدارة العلاقة مع العملاء </a:t>
            </a:r>
            <a:r>
              <a:rPr lang="en-US" sz="2000" dirty="0"/>
              <a:t>CRM</a:t>
            </a:r>
            <a:r>
              <a:rPr lang="ar-SA" sz="2000" dirty="0"/>
              <a:t> والتي تساعد العلامة التجارية على التعامل مع كل زبون على حدا وفق احتياجاته وذلك من خلال قواعد البيانات الخاصة بالعملاء والقيام بأتمتة عمليات البيع والتسويق.</a:t>
            </a:r>
          </a:p>
        </p:txBody>
      </p:sp>
    </p:spTree>
    <p:extLst>
      <p:ext uri="{BB962C8B-B14F-4D97-AF65-F5344CB8AC3E}">
        <p14:creationId xmlns:p14="http://schemas.microsoft.com/office/powerpoint/2010/main" val="4925969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زوايا مستديرة 5">
            <a:extLst>
              <a:ext uri="{FF2B5EF4-FFF2-40B4-BE49-F238E27FC236}">
                <a16:creationId xmlns="" xmlns:a16="http://schemas.microsoft.com/office/drawing/2014/main" id="{227A1511-D602-6DC4-502F-BDD6759998F5}"/>
              </a:ext>
            </a:extLst>
          </p:cNvPr>
          <p:cNvSpPr/>
          <p:nvPr/>
        </p:nvSpPr>
        <p:spPr>
          <a:xfrm>
            <a:off x="257175" y="1584069"/>
            <a:ext cx="10896599" cy="3780521"/>
          </a:xfrm>
          <a:prstGeom prst="round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p:cNvSpPr txBox="1"/>
          <p:nvPr/>
        </p:nvSpPr>
        <p:spPr>
          <a:xfrm>
            <a:off x="2876640" y="579554"/>
            <a:ext cx="5444398" cy="1354217"/>
          </a:xfrm>
          <a:prstGeom prst="rect">
            <a:avLst/>
          </a:prstGeom>
          <a:noFill/>
        </p:spPr>
        <p:txBody>
          <a:bodyPr wrap="square" rtlCol="0">
            <a:spAutoFit/>
          </a:bodyPr>
          <a:lstStyle/>
          <a:p>
            <a:pPr algn="ctr" rtl="1"/>
            <a:r>
              <a:rPr lang="ar-SA" sz="3200" b="1" dirty="0">
                <a:solidFill>
                  <a:srgbClr val="00AEEF"/>
                </a:solidFill>
              </a:rPr>
              <a:t>إدارة العلاقة مع العملاء</a:t>
            </a:r>
          </a:p>
          <a:p>
            <a:pPr algn="ctr" rtl="1"/>
            <a:r>
              <a:rPr lang="en-US" sz="3200" b="1" dirty="0">
                <a:solidFill>
                  <a:srgbClr val="00AEEF"/>
                </a:solidFill>
              </a:rPr>
              <a:t>CRM</a:t>
            </a:r>
            <a:endParaRPr lang="en-US" sz="3200" dirty="0">
              <a:solidFill>
                <a:srgbClr val="00AEEF"/>
              </a:solidFill>
            </a:endParaRPr>
          </a:p>
          <a:p>
            <a:endParaRPr lang="en-US" dirty="0"/>
          </a:p>
        </p:txBody>
      </p:sp>
      <p:sp>
        <p:nvSpPr>
          <p:cNvPr id="18" name="مستطيل 17"/>
          <p:cNvSpPr/>
          <p:nvPr/>
        </p:nvSpPr>
        <p:spPr>
          <a:xfrm>
            <a:off x="8146052" y="5633337"/>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dirty="0"/>
              <a:t>جذب الزبائن الجدد</a:t>
            </a:r>
            <a:endParaRPr lang="en-US" dirty="0"/>
          </a:p>
        </p:txBody>
      </p:sp>
      <p:sp>
        <p:nvSpPr>
          <p:cNvPr id="19" name="مستطيل 18"/>
          <p:cNvSpPr/>
          <p:nvPr/>
        </p:nvSpPr>
        <p:spPr>
          <a:xfrm>
            <a:off x="3959450" y="5591747"/>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dirty="0"/>
              <a:t>الاحتفاظ بالزبائن</a:t>
            </a:r>
            <a:endParaRPr lang="en-US" dirty="0"/>
          </a:p>
        </p:txBody>
      </p:sp>
      <p:sp>
        <p:nvSpPr>
          <p:cNvPr id="20" name="مستطيل 19"/>
          <p:cNvSpPr/>
          <p:nvPr/>
        </p:nvSpPr>
        <p:spPr>
          <a:xfrm>
            <a:off x="226760" y="5591747"/>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a:t>التخلي عن الزبائن غير المربحين</a:t>
            </a:r>
            <a:endParaRPr lang="en-US" dirty="0"/>
          </a:p>
        </p:txBody>
      </p:sp>
      <p:sp>
        <p:nvSpPr>
          <p:cNvPr id="15" name="مربع نص 14">
            <a:extLst>
              <a:ext uri="{FF2B5EF4-FFF2-40B4-BE49-F238E27FC236}">
                <a16:creationId xmlns="" xmlns:a16="http://schemas.microsoft.com/office/drawing/2014/main" id="{3FD281E2-B9E3-B645-A868-C309827E24F1}"/>
              </a:ext>
            </a:extLst>
          </p:cNvPr>
          <p:cNvSpPr txBox="1"/>
          <p:nvPr/>
        </p:nvSpPr>
        <p:spPr>
          <a:xfrm>
            <a:off x="858400" y="1842844"/>
            <a:ext cx="9990575" cy="3780522"/>
          </a:xfrm>
          <a:prstGeom prst="rect">
            <a:avLst/>
          </a:prstGeom>
          <a:noFill/>
        </p:spPr>
        <p:txBody>
          <a:bodyPr wrap="square">
            <a:spAutoFit/>
          </a:bodyPr>
          <a:lstStyle/>
          <a:p>
            <a:pPr algn="just" rtl="1">
              <a:lnSpc>
                <a:spcPct val="150000"/>
              </a:lnSpc>
            </a:pPr>
            <a:r>
              <a:rPr lang="ar-SA" dirty="0">
                <a:solidFill>
                  <a:srgbClr val="00AEEF"/>
                </a:solidFill>
              </a:rPr>
              <a:t>-إدارة علاقات العملاء (CRM) هي نهج عمل واستراتيجية تسويقية تعتمد على برمجيات متكاملة لجمع وتحليل معلومات العملاء وتخزينها في مكان مركزي واحد، بهدف تعزيز العلاقات مع العملاء الحاليين والمحتملين، وزيادة الإنتاجية، وتحسين مستويات رضاهم وولائهم، وذلك من خلال توحيد عمليات التسويق والمبيعات وخدمة العملاء. </a:t>
            </a:r>
          </a:p>
          <a:p>
            <a:pPr algn="just" rtl="1">
              <a:lnSpc>
                <a:spcPct val="150000"/>
              </a:lnSpc>
            </a:pPr>
            <a:r>
              <a:rPr lang="ar-SA" dirty="0">
                <a:solidFill>
                  <a:srgbClr val="00AEEF"/>
                </a:solidFill>
              </a:rPr>
              <a:t>-تكتسب</a:t>
            </a:r>
            <a:r>
              <a:rPr lang="ar-SY" dirty="0">
                <a:solidFill>
                  <a:srgbClr val="00AEEF"/>
                </a:solidFill>
              </a:rPr>
              <a:t> إدارة </a:t>
            </a:r>
            <a:r>
              <a:rPr lang="ar-SA" dirty="0">
                <a:solidFill>
                  <a:srgbClr val="00AEEF"/>
                </a:solidFill>
              </a:rPr>
              <a:t>العلاقة مع العملاء </a:t>
            </a:r>
            <a:r>
              <a:rPr lang="en-US" dirty="0">
                <a:solidFill>
                  <a:srgbClr val="00AEEF"/>
                </a:solidFill>
              </a:rPr>
              <a:t>CRM</a:t>
            </a:r>
            <a:r>
              <a:rPr lang="ar-SY" dirty="0">
                <a:solidFill>
                  <a:srgbClr val="00AEEF"/>
                </a:solidFill>
              </a:rPr>
              <a:t> أهميتها من كونها يمكن أن تحقق الوصول إلى فهم وتوقع وإدارة الحاجات لزبائن المنظمة الحاليين والمتوقعين. وتركز هذه الادارة بشكل اساسي على الحصول على المعلومات عن الزبائن ونشرها واستخدامها على جميع المستويات في المؤسسة .والنتائج المرجوة منها هي المعرفة الجيدة بالزبائن, زيادة العوائد والارباح,</a:t>
            </a:r>
            <a:r>
              <a:rPr lang="ar-SA" dirty="0">
                <a:solidFill>
                  <a:srgbClr val="00AEEF"/>
                </a:solidFill>
              </a:rPr>
              <a:t> </a:t>
            </a:r>
            <a:r>
              <a:rPr lang="ar-SY" dirty="0">
                <a:solidFill>
                  <a:srgbClr val="00AEEF"/>
                </a:solidFill>
              </a:rPr>
              <a:t>الارتقاء بمستوى جودة الخدمة , الوصول الى اعلى مستوى من الرضى لدى الزبائن .</a:t>
            </a:r>
            <a:endParaRPr lang="ar-SA" dirty="0">
              <a:solidFill>
                <a:srgbClr val="00AEEF"/>
              </a:solidFill>
            </a:endParaRPr>
          </a:p>
          <a:p>
            <a:pPr algn="just" rtl="1">
              <a:lnSpc>
                <a:spcPct val="150000"/>
              </a:lnSpc>
            </a:pPr>
            <a:r>
              <a:rPr lang="ar-SA" dirty="0">
                <a:solidFill>
                  <a:srgbClr val="00AEEF"/>
                </a:solidFill>
              </a:rPr>
              <a:t>-هناك </a:t>
            </a:r>
            <a:r>
              <a:rPr lang="en-US" dirty="0">
                <a:solidFill>
                  <a:srgbClr val="00AEEF"/>
                </a:solidFill>
              </a:rPr>
              <a:t>3</a:t>
            </a:r>
            <a:r>
              <a:rPr lang="ar-SA" dirty="0">
                <a:solidFill>
                  <a:srgbClr val="00AEEF"/>
                </a:solidFill>
              </a:rPr>
              <a:t> أهداف رئيسية لإدارة العلاقة مع العملاء وهي: جذب الزبائن الجدد، الاحتفاظ بالزبائن، التخلي عن الزبائن غير المربحين.</a:t>
            </a:r>
            <a:endParaRPr lang="en-US" dirty="0">
              <a:solidFill>
                <a:srgbClr val="00AEEF"/>
              </a:solidFill>
            </a:endParaRPr>
          </a:p>
          <a:p>
            <a:pPr algn="r" rtl="1">
              <a:lnSpc>
                <a:spcPct val="150000"/>
              </a:lnSpc>
            </a:pPr>
            <a:endParaRPr lang="ar-SA" dirty="0">
              <a:solidFill>
                <a:srgbClr val="00AEEF"/>
              </a:solidFill>
            </a:endParaRPr>
          </a:p>
        </p:txBody>
      </p:sp>
    </p:spTree>
    <p:extLst>
      <p:ext uri="{BB962C8B-B14F-4D97-AF65-F5344CB8AC3E}">
        <p14:creationId xmlns:p14="http://schemas.microsoft.com/office/powerpoint/2010/main" val="42651040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 xmlns:a16="http://schemas.microsoft.com/office/drawing/2014/main" id="{9B71E60A-B11D-0636-F62D-9EB304CD7596}"/>
              </a:ext>
            </a:extLst>
          </p:cNvPr>
          <p:cNvSpPr txBox="1"/>
          <p:nvPr/>
        </p:nvSpPr>
        <p:spPr>
          <a:xfrm>
            <a:off x="1428751" y="704891"/>
            <a:ext cx="8440582" cy="1846659"/>
          </a:xfrm>
          <a:prstGeom prst="rect">
            <a:avLst/>
          </a:prstGeom>
          <a:noFill/>
        </p:spPr>
        <p:txBody>
          <a:bodyPr wrap="square" rtlCol="0">
            <a:spAutoFit/>
          </a:bodyPr>
          <a:lstStyle/>
          <a:p>
            <a:pPr algn="ctr" rtl="1"/>
            <a:r>
              <a:rPr lang="ar-SA" sz="3200" b="1" dirty="0">
                <a:solidFill>
                  <a:srgbClr val="00AEEF"/>
                </a:solidFill>
              </a:rPr>
              <a:t>    </a:t>
            </a:r>
            <a:r>
              <a:rPr lang="ar-AE" sz="3200" b="1" dirty="0">
                <a:solidFill>
                  <a:srgbClr val="00AEEF"/>
                </a:solidFill>
              </a:rPr>
              <a:t>حالة دراسية</a:t>
            </a:r>
            <a:r>
              <a:rPr lang="en-US" sz="3200" b="1" dirty="0">
                <a:solidFill>
                  <a:srgbClr val="00AEEF"/>
                </a:solidFill>
              </a:rPr>
              <a:t> 1 </a:t>
            </a:r>
            <a:endParaRPr lang="ar-SA" sz="3200" b="1" dirty="0">
              <a:solidFill>
                <a:srgbClr val="00AEEF"/>
              </a:solidFill>
            </a:endParaRPr>
          </a:p>
          <a:p>
            <a:pPr algn="ctr" rtl="1"/>
            <a:r>
              <a:rPr lang="en-US" sz="3200" b="1" dirty="0" err="1">
                <a:solidFill>
                  <a:srgbClr val="00AEEF"/>
                </a:solidFill>
              </a:rPr>
              <a:t>Zoho</a:t>
            </a:r>
            <a:r>
              <a:rPr lang="en-US" sz="3200" b="1" dirty="0">
                <a:solidFill>
                  <a:srgbClr val="00AEEF"/>
                </a:solidFill>
              </a:rPr>
              <a:t> CRM    </a:t>
            </a:r>
          </a:p>
          <a:p>
            <a:pPr algn="ctr" rtl="1"/>
            <a:endParaRPr lang="en-US" sz="3200" b="1" dirty="0">
              <a:solidFill>
                <a:srgbClr val="00AEEF"/>
              </a:solidFill>
            </a:endParaRPr>
          </a:p>
          <a:p>
            <a:endParaRPr lang="en-US" dirty="0"/>
          </a:p>
        </p:txBody>
      </p:sp>
      <p:pic>
        <p:nvPicPr>
          <p:cNvPr id="4" name="صورة 3">
            <a:extLst>
              <a:ext uri="{FF2B5EF4-FFF2-40B4-BE49-F238E27FC236}">
                <a16:creationId xmlns="" xmlns:a16="http://schemas.microsoft.com/office/drawing/2014/main" id="{61C4A11A-7610-CD1A-92AC-39581935FB87}"/>
              </a:ext>
            </a:extLst>
          </p:cNvPr>
          <p:cNvPicPr>
            <a:picLocks noChangeAspect="1"/>
          </p:cNvPicPr>
          <p:nvPr/>
        </p:nvPicPr>
        <p:blipFill rotWithShape="1">
          <a:blip r:embed="rId4">
            <a:extLst>
              <a:ext uri="{28A0092B-C50C-407E-A947-70E740481C1C}">
                <a14:useLocalDpi xmlns:a14="http://schemas.microsoft.com/office/drawing/2010/main" val="0"/>
              </a:ext>
            </a:extLst>
          </a:blip>
          <a:srcRect l="10824" t="17667" r="16312" b="23359"/>
          <a:stretch/>
        </p:blipFill>
        <p:spPr>
          <a:xfrm>
            <a:off x="1809751" y="2190749"/>
            <a:ext cx="7162800" cy="3246531"/>
          </a:xfrm>
          <a:prstGeom prst="rect">
            <a:avLst/>
          </a:prstGeom>
        </p:spPr>
      </p:pic>
      <p:sp>
        <p:nvSpPr>
          <p:cNvPr id="2" name="مستطيل 1"/>
          <p:cNvSpPr/>
          <p:nvPr/>
        </p:nvSpPr>
        <p:spPr>
          <a:xfrm>
            <a:off x="4716317" y="5627316"/>
            <a:ext cx="2897909" cy="369332"/>
          </a:xfrm>
          <a:prstGeom prst="rect">
            <a:avLst/>
          </a:prstGeom>
        </p:spPr>
        <p:txBody>
          <a:bodyPr wrap="none">
            <a:spAutoFit/>
          </a:bodyPr>
          <a:lstStyle/>
          <a:p>
            <a:r>
              <a:rPr lang="en-US" dirty="0">
                <a:hlinkClick r:id="rId5"/>
              </a:rPr>
              <a:t>https://www.zoho.com/crm</a:t>
            </a:r>
            <a:r>
              <a:rPr lang="en-US" dirty="0"/>
              <a:t> </a:t>
            </a:r>
          </a:p>
        </p:txBody>
      </p:sp>
    </p:spTree>
    <p:extLst>
      <p:ext uri="{BB962C8B-B14F-4D97-AF65-F5344CB8AC3E}">
        <p14:creationId xmlns:p14="http://schemas.microsoft.com/office/powerpoint/2010/main" val="3831483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Rectangle 32"/>
          <p:cNvSpPr/>
          <p:nvPr/>
        </p:nvSpPr>
        <p:spPr>
          <a:xfrm>
            <a:off x="10157427" y="2033044"/>
            <a:ext cx="525459" cy="5600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6" name="Rectangle 30"/>
          <p:cNvSpPr/>
          <p:nvPr/>
        </p:nvSpPr>
        <p:spPr>
          <a:xfrm>
            <a:off x="10157426" y="3043032"/>
            <a:ext cx="525459" cy="56009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7" name="Rectangle 28"/>
          <p:cNvSpPr/>
          <p:nvPr/>
        </p:nvSpPr>
        <p:spPr>
          <a:xfrm>
            <a:off x="10157424" y="4966906"/>
            <a:ext cx="525459" cy="5600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8" name="Rectangle 26"/>
          <p:cNvSpPr/>
          <p:nvPr/>
        </p:nvSpPr>
        <p:spPr>
          <a:xfrm>
            <a:off x="10157425" y="3984812"/>
            <a:ext cx="525459" cy="56009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2" name="مستطيل 1"/>
          <p:cNvSpPr/>
          <p:nvPr/>
        </p:nvSpPr>
        <p:spPr>
          <a:xfrm>
            <a:off x="1449975" y="2114120"/>
            <a:ext cx="7996255" cy="670120"/>
          </a:xfrm>
          <a:prstGeom prst="rect">
            <a:avLst/>
          </a:prstGeom>
        </p:spPr>
        <p:txBody>
          <a:bodyPr wrap="square">
            <a:spAutoFit/>
          </a:bodyPr>
          <a:lstStyle/>
          <a:p>
            <a:pPr algn="r" rtl="1">
              <a:lnSpc>
                <a:spcPct val="107000"/>
              </a:lnSpc>
              <a:spcAft>
                <a:spcPts val="800"/>
              </a:spcAft>
            </a:pPr>
            <a:r>
              <a:rPr lang="ar-AE" dirty="0">
                <a:latin typeface="Calibri" panose="020F0502020204030204" pitchFamily="34" charset="0"/>
                <a:ea typeface="Calibri" panose="020F0502020204030204" pitchFamily="34" charset="0"/>
              </a:rPr>
              <a:t>أتمتة المبيعات: تُؤتمت المهام المتكررة مثل عمليات المتابعة وإشعارات البريد الإلكتروني، وتُبسط عمليات المبيعات من خلال </a:t>
            </a:r>
            <a:r>
              <a:rPr lang="ar-SA" dirty="0">
                <a:latin typeface="Calibri" panose="020F0502020204030204" pitchFamily="34" charset="0"/>
                <a:ea typeface="Calibri" panose="020F0502020204030204" pitchFamily="34" charset="0"/>
              </a:rPr>
              <a:t>قواعد العمل</a:t>
            </a:r>
            <a:r>
              <a:rPr lang="ar-AE" dirty="0">
                <a:latin typeface="Calibri" panose="020F0502020204030204" pitchFamily="34" charset="0"/>
                <a:ea typeface="Calibri" panose="020F0502020204030204" pitchFamily="34" charset="0"/>
              </a:rPr>
              <a:t>، وتُدير مسار المبيعات من مرحلة البحث عن عميل مُحتمل إلى إتمام الصفقة.</a:t>
            </a:r>
            <a:endParaRPr lang="en-US" dirty="0">
              <a:latin typeface="Calibri" panose="020F0502020204030204" pitchFamily="34" charset="0"/>
              <a:ea typeface="Calibri" panose="020F0502020204030204" pitchFamily="34" charset="0"/>
            </a:endParaRPr>
          </a:p>
        </p:txBody>
      </p:sp>
      <p:sp>
        <p:nvSpPr>
          <p:cNvPr id="3" name="مستطيل 2"/>
          <p:cNvSpPr/>
          <p:nvPr/>
        </p:nvSpPr>
        <p:spPr>
          <a:xfrm>
            <a:off x="1449974" y="3360044"/>
            <a:ext cx="7996256" cy="670120"/>
          </a:xfrm>
          <a:prstGeom prst="rect">
            <a:avLst/>
          </a:prstGeom>
        </p:spPr>
        <p:txBody>
          <a:bodyPr wrap="square">
            <a:spAutoFit/>
          </a:bodyPr>
          <a:lstStyle/>
          <a:p>
            <a:pPr algn="r" rtl="1">
              <a:lnSpc>
                <a:spcPct val="107000"/>
              </a:lnSpc>
              <a:spcAft>
                <a:spcPts val="800"/>
              </a:spcAft>
            </a:pPr>
            <a:r>
              <a:rPr lang="ar-AE" dirty="0">
                <a:latin typeface="Calibri" panose="020F0502020204030204" pitchFamily="34" charset="0"/>
                <a:ea typeface="Calibri" panose="020F0502020204030204" pitchFamily="34" charset="0"/>
              </a:rPr>
              <a:t>أتمتة سير العمل: تتيح أداة إنشاء أتمتة السحب والإفلات للمستخدمين وضع قواعد للمهام الآلية ورسائل البريد الإلكتروني وتسجيل التحديثات.</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p:cNvSpPr/>
          <p:nvPr/>
        </p:nvSpPr>
        <p:spPr>
          <a:xfrm>
            <a:off x="1489556" y="4155464"/>
            <a:ext cx="7996255" cy="670120"/>
          </a:xfrm>
          <a:prstGeom prst="rect">
            <a:avLst/>
          </a:prstGeom>
        </p:spPr>
        <p:txBody>
          <a:bodyPr wrap="square">
            <a:spAutoFit/>
          </a:bodyPr>
          <a:lstStyle/>
          <a:p>
            <a:pPr algn="r" rtl="1">
              <a:lnSpc>
                <a:spcPct val="107000"/>
              </a:lnSpc>
              <a:spcAft>
                <a:spcPts val="800"/>
              </a:spcAft>
            </a:pPr>
            <a:r>
              <a:rPr lang="ar-AE" dirty="0">
                <a:latin typeface="Calibri" panose="020F0502020204030204" pitchFamily="34" charset="0"/>
                <a:ea typeface="Calibri" panose="020F0502020204030204" pitchFamily="34" charset="0"/>
              </a:rPr>
              <a:t>تنسيق رحلة العميل: تُساعد الشركات على إدارة رحلة العميل بأكملها، من الاتصال الأولي إلى خدمة ما بعد البيع.</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مستطيل 10"/>
          <p:cNvSpPr/>
          <p:nvPr/>
        </p:nvSpPr>
        <p:spPr>
          <a:xfrm>
            <a:off x="1449974" y="4984635"/>
            <a:ext cx="8035837" cy="685059"/>
          </a:xfrm>
          <a:prstGeom prst="rect">
            <a:avLst/>
          </a:prstGeom>
        </p:spPr>
        <p:txBody>
          <a:bodyPr wrap="square">
            <a:spAutoFit/>
          </a:bodyPr>
          <a:lstStyle/>
          <a:p>
            <a:pPr algn="r" rtl="1">
              <a:lnSpc>
                <a:spcPct val="107000"/>
              </a:lnSpc>
              <a:spcAft>
                <a:spcPts val="800"/>
              </a:spcAft>
            </a:pPr>
            <a:r>
              <a:rPr lang="ar-AE" dirty="0">
                <a:latin typeface="Calibri" panose="020F0502020204030204" pitchFamily="34" charset="0"/>
                <a:ea typeface="Calibri" panose="020F0502020204030204" pitchFamily="34" charset="0"/>
              </a:rPr>
              <a:t>التواصل متعدد القنوات: يُتيح التفاعل مع العملاء المُحتملين والعملاء من خلال لوحة معلومات مُوحدة باستخدام البريد الإلكتروني والمكالمات الهاتفية ووسائل التواصل الاجتماعي والدردشة المُباشرة.</a:t>
            </a:r>
          </a:p>
        </p:txBody>
      </p:sp>
      <p:pic>
        <p:nvPicPr>
          <p:cNvPr id="14" name="صورة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6736" y="1694598"/>
            <a:ext cx="6739109" cy="95051"/>
          </a:xfrm>
          <a:prstGeom prst="rect">
            <a:avLst/>
          </a:prstGeom>
        </p:spPr>
      </p:pic>
      <p:sp>
        <p:nvSpPr>
          <p:cNvPr id="15" name="مربع نص 14"/>
          <p:cNvSpPr txBox="1"/>
          <p:nvPr/>
        </p:nvSpPr>
        <p:spPr>
          <a:xfrm>
            <a:off x="3477289" y="955233"/>
            <a:ext cx="5129199" cy="861774"/>
          </a:xfrm>
          <a:prstGeom prst="rect">
            <a:avLst/>
          </a:prstGeom>
          <a:noFill/>
        </p:spPr>
        <p:txBody>
          <a:bodyPr wrap="square" rtlCol="0">
            <a:spAutoFit/>
          </a:bodyPr>
          <a:lstStyle/>
          <a:p>
            <a:pPr algn="ctr" rtl="1"/>
            <a:r>
              <a:rPr lang="ar-SA" sz="3200" b="1" dirty="0">
                <a:solidFill>
                  <a:srgbClr val="00AEEF"/>
                </a:solidFill>
              </a:rPr>
              <a:t>مزايا </a:t>
            </a:r>
            <a:r>
              <a:rPr lang="en-US" sz="3200" b="1" dirty="0" err="1">
                <a:solidFill>
                  <a:srgbClr val="00AEEF"/>
                </a:solidFill>
              </a:rPr>
              <a:t>Zoho</a:t>
            </a:r>
            <a:r>
              <a:rPr lang="en-US" sz="3200" b="1" dirty="0">
                <a:solidFill>
                  <a:srgbClr val="00AEEF"/>
                </a:solidFill>
              </a:rPr>
              <a:t> CRM</a:t>
            </a:r>
            <a:endParaRPr lang="en-US" sz="3200" dirty="0">
              <a:solidFill>
                <a:srgbClr val="00AEEF"/>
              </a:solidFill>
            </a:endParaRPr>
          </a:p>
          <a:p>
            <a:endParaRPr lang="en-US" dirty="0"/>
          </a:p>
        </p:txBody>
      </p:sp>
      <p:sp>
        <p:nvSpPr>
          <p:cNvPr id="16" name="Rectangle 15">
            <a:extLst>
              <a:ext uri="{FF2B5EF4-FFF2-40B4-BE49-F238E27FC236}">
                <a16:creationId xmlns="" xmlns:a16="http://schemas.microsoft.com/office/drawing/2014/main" id="{FE07E9D6-4D99-4727-6F64-8F37538482F4}"/>
              </a:ext>
            </a:extLst>
          </p:cNvPr>
          <p:cNvSpPr/>
          <p:nvPr/>
        </p:nvSpPr>
        <p:spPr>
          <a:xfrm>
            <a:off x="10144464" y="6104432"/>
            <a:ext cx="525459" cy="56009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17" name="مستطيل 16">
            <a:extLst>
              <a:ext uri="{FF2B5EF4-FFF2-40B4-BE49-F238E27FC236}">
                <a16:creationId xmlns="" xmlns:a16="http://schemas.microsoft.com/office/drawing/2014/main" id="{88E246EF-1D4D-01DC-4679-433853FA200E}"/>
              </a:ext>
            </a:extLst>
          </p:cNvPr>
          <p:cNvSpPr/>
          <p:nvPr/>
        </p:nvSpPr>
        <p:spPr>
          <a:xfrm>
            <a:off x="1469764" y="5902767"/>
            <a:ext cx="8035837" cy="959943"/>
          </a:xfrm>
          <a:prstGeom prst="rect">
            <a:avLst/>
          </a:prstGeom>
        </p:spPr>
        <p:txBody>
          <a:bodyPr wrap="square">
            <a:spAutoFit/>
          </a:bodyPr>
          <a:lstStyle/>
          <a:p>
            <a:pPr algn="r" rtl="1">
              <a:lnSpc>
                <a:spcPct val="107000"/>
              </a:lnSpc>
              <a:spcAft>
                <a:spcPts val="800"/>
              </a:spcAft>
            </a:pPr>
            <a:r>
              <a:rPr lang="ar-AE" dirty="0">
                <a:latin typeface="Calibri" panose="020F0502020204030204" pitchFamily="34" charset="0"/>
                <a:ea typeface="Calibri" panose="020F0502020204030204" pitchFamily="34" charset="0"/>
              </a:rPr>
              <a:t>الذكاء الاصطناعي والتحليلات</a:t>
            </a:r>
            <a:r>
              <a:rPr lang="ar-SA" dirty="0">
                <a:latin typeface="Calibri" panose="020F0502020204030204" pitchFamily="34" charset="0"/>
                <a:ea typeface="Calibri" panose="020F0502020204030204" pitchFamily="34" charset="0"/>
              </a:rPr>
              <a:t> </a:t>
            </a:r>
            <a:r>
              <a:rPr lang="ar-AE" dirty="0">
                <a:latin typeface="Calibri" panose="020F0502020204030204" pitchFamily="34" charset="0"/>
                <a:ea typeface="Calibri" panose="020F0502020204030204" pitchFamily="34" charset="0"/>
              </a:rPr>
              <a:t>مساعد الذكاء الاصطناعي </a:t>
            </a:r>
            <a:r>
              <a:rPr lang="en-US" dirty="0">
                <a:latin typeface="Calibri" panose="020F0502020204030204" pitchFamily="34" charset="0"/>
                <a:ea typeface="Calibri" panose="020F0502020204030204" pitchFamily="34" charset="0"/>
              </a:rPr>
              <a:t> : “Zia” </a:t>
            </a:r>
            <a:r>
              <a:rPr lang="ar-AE" dirty="0">
                <a:latin typeface="Calibri" panose="020F0502020204030204" pitchFamily="34" charset="0"/>
                <a:ea typeface="Calibri" panose="020F0502020204030204" pitchFamily="34" charset="0"/>
              </a:rPr>
              <a:t>يُقدم اقتراحات ذكية، ويُثري البيانات، ويُقدم تنبؤات بناءً على بيانات المستخدم. التحليلات والتقارير: تُقدم تقارير مُعدّة مسبقًا ومُخصصة، بالإضافة إلى تحليلات قائمة على الذكاء الاصطناعي لتحديد الاتجاهات والفرص.</a:t>
            </a:r>
          </a:p>
        </p:txBody>
      </p:sp>
    </p:spTree>
    <p:extLst>
      <p:ext uri="{BB962C8B-B14F-4D97-AF65-F5344CB8AC3E}">
        <p14:creationId xmlns:p14="http://schemas.microsoft.com/office/powerpoint/2010/main" val="4841656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Rectangle 32"/>
          <p:cNvSpPr/>
          <p:nvPr/>
        </p:nvSpPr>
        <p:spPr>
          <a:xfrm>
            <a:off x="10157427" y="2033044"/>
            <a:ext cx="525459" cy="5600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6" name="Rectangle 30"/>
          <p:cNvSpPr/>
          <p:nvPr/>
        </p:nvSpPr>
        <p:spPr>
          <a:xfrm>
            <a:off x="10157426" y="3043032"/>
            <a:ext cx="525459" cy="56009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7" name="Rectangle 28"/>
          <p:cNvSpPr/>
          <p:nvPr/>
        </p:nvSpPr>
        <p:spPr>
          <a:xfrm>
            <a:off x="10157424" y="4966906"/>
            <a:ext cx="525459" cy="5600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8" name="Rectangle 26"/>
          <p:cNvSpPr/>
          <p:nvPr/>
        </p:nvSpPr>
        <p:spPr>
          <a:xfrm>
            <a:off x="10157425" y="3984812"/>
            <a:ext cx="525459" cy="56009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2" name="مستطيل 1"/>
          <p:cNvSpPr/>
          <p:nvPr/>
        </p:nvSpPr>
        <p:spPr>
          <a:xfrm>
            <a:off x="1469764" y="2088977"/>
            <a:ext cx="7996255" cy="670120"/>
          </a:xfrm>
          <a:prstGeom prst="rect">
            <a:avLst/>
          </a:prstGeom>
        </p:spPr>
        <p:txBody>
          <a:bodyPr wrap="square">
            <a:spAutoFit/>
          </a:bodyPr>
          <a:lstStyle/>
          <a:p>
            <a:pPr algn="r" rtl="1">
              <a:lnSpc>
                <a:spcPct val="107000"/>
              </a:lnSpc>
              <a:spcAft>
                <a:spcPts val="800"/>
              </a:spcAft>
            </a:pPr>
            <a:r>
              <a:rPr lang="ar-AE" dirty="0">
                <a:latin typeface="Calibri" panose="020F0502020204030204" pitchFamily="34" charset="0"/>
                <a:ea typeface="Calibri" panose="020F0502020204030204" pitchFamily="34" charset="0"/>
              </a:rPr>
              <a:t>التخصيص: يُمكن للشركات تخصيص الوحدات والحقول والتخطيطات وسير العمل لتناسب احتياجاتها الخاصة.</a:t>
            </a:r>
            <a:endParaRPr lang="en-US" dirty="0">
              <a:latin typeface="Calibri" panose="020F0502020204030204" pitchFamily="34" charset="0"/>
              <a:ea typeface="Calibri" panose="020F0502020204030204" pitchFamily="34" charset="0"/>
            </a:endParaRPr>
          </a:p>
        </p:txBody>
      </p:sp>
      <p:sp>
        <p:nvSpPr>
          <p:cNvPr id="3" name="مستطيل 2"/>
          <p:cNvSpPr/>
          <p:nvPr/>
        </p:nvSpPr>
        <p:spPr>
          <a:xfrm>
            <a:off x="1449974" y="3360044"/>
            <a:ext cx="7996256" cy="670120"/>
          </a:xfrm>
          <a:prstGeom prst="rect">
            <a:avLst/>
          </a:prstGeom>
        </p:spPr>
        <p:txBody>
          <a:bodyPr wrap="square">
            <a:spAutoFit/>
          </a:bodyPr>
          <a:lstStyle/>
          <a:p>
            <a:pPr algn="r" rtl="1">
              <a:lnSpc>
                <a:spcPct val="107000"/>
              </a:lnSpc>
              <a:spcAft>
                <a:spcPts val="800"/>
              </a:spcAft>
            </a:pPr>
            <a:r>
              <a:rPr lang="ar-AE" dirty="0">
                <a:latin typeface="Calibri" panose="020F0502020204030204" pitchFamily="34" charset="0"/>
                <a:ea typeface="Calibri" panose="020F0502020204030204" pitchFamily="34" charset="0"/>
              </a:rPr>
              <a:t>التكاملات: تتكامل بسلاسة مع تطبيقات </a:t>
            </a:r>
            <a:r>
              <a:rPr lang="en-US" dirty="0" err="1">
                <a:latin typeface="Calibri" panose="020F0502020204030204" pitchFamily="34" charset="0"/>
                <a:ea typeface="Calibri" panose="020F0502020204030204" pitchFamily="34" charset="0"/>
              </a:rPr>
              <a:t>Zoho</a:t>
            </a:r>
            <a:r>
              <a:rPr lang="en-US" dirty="0">
                <a:latin typeface="Calibri" panose="020F0502020204030204" pitchFamily="34" charset="0"/>
                <a:ea typeface="Calibri" panose="020F0502020204030204" pitchFamily="34" charset="0"/>
              </a:rPr>
              <a:t> </a:t>
            </a:r>
            <a:r>
              <a:rPr lang="ar-AE" dirty="0">
                <a:latin typeface="Calibri" panose="020F0502020204030204" pitchFamily="34" charset="0"/>
                <a:ea typeface="Calibri" panose="020F0502020204030204" pitchFamily="34" charset="0"/>
              </a:rPr>
              <a:t>الأخرى مثل </a:t>
            </a:r>
            <a:r>
              <a:rPr lang="en-US" dirty="0" err="1">
                <a:latin typeface="Calibri" panose="020F0502020204030204" pitchFamily="34" charset="0"/>
                <a:ea typeface="Calibri" panose="020F0502020204030204" pitchFamily="34" charset="0"/>
              </a:rPr>
              <a:t>Zoho</a:t>
            </a:r>
            <a:r>
              <a:rPr lang="en-US" dirty="0">
                <a:latin typeface="Calibri" panose="020F0502020204030204" pitchFamily="34" charset="0"/>
                <a:ea typeface="Calibri" panose="020F0502020204030204" pitchFamily="34" charset="0"/>
              </a:rPr>
              <a:t> Campaigns</a:t>
            </a:r>
            <a:r>
              <a:rPr lang="ar-SA" dirty="0">
                <a:latin typeface="Calibri" panose="020F0502020204030204" pitchFamily="34" charset="0"/>
                <a:ea typeface="Calibri" panose="020F0502020204030204" pitchFamily="34" charset="0"/>
              </a:rPr>
              <a:t> و </a:t>
            </a:r>
            <a:r>
              <a:rPr lang="en-US" dirty="0" err="1">
                <a:latin typeface="Calibri" panose="020F0502020204030204" pitchFamily="34" charset="0"/>
                <a:ea typeface="Calibri" panose="020F0502020204030204" pitchFamily="34" charset="0"/>
              </a:rPr>
              <a:t>Zoho</a:t>
            </a:r>
            <a:r>
              <a:rPr lang="en-US" dirty="0">
                <a:latin typeface="Calibri" panose="020F0502020204030204" pitchFamily="34" charset="0"/>
                <a:ea typeface="Calibri" panose="020F0502020204030204" pitchFamily="34" charset="0"/>
              </a:rPr>
              <a:t> Inventory</a:t>
            </a:r>
            <a:r>
              <a:rPr lang="ar-AE" dirty="0">
                <a:latin typeface="Calibri" panose="020F0502020204030204" pitchFamily="34" charset="0"/>
                <a:ea typeface="Calibri" panose="020F0502020204030204" pitchFamily="34" charset="0"/>
              </a:rPr>
              <a:t>، بالإضافة إلى </a:t>
            </a:r>
            <a:r>
              <a:rPr lang="ar-SA" dirty="0">
                <a:latin typeface="Calibri" panose="020F0502020204030204" pitchFamily="34" charset="0"/>
                <a:ea typeface="Calibri" panose="020F0502020204030204" pitchFamily="34" charset="0"/>
              </a:rPr>
              <a:t>التطبيقات الخارجية </a:t>
            </a:r>
            <a:r>
              <a:rPr lang="en-US" dirty="0">
                <a:latin typeface="Calibri" panose="020F0502020204030204" pitchFamily="34" charset="0"/>
                <a:ea typeface="Calibri" panose="020F0502020204030204" pitchFamily="34" charset="0"/>
              </a:rPr>
              <a:t>Zapier</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p:cNvSpPr/>
          <p:nvPr/>
        </p:nvSpPr>
        <p:spPr>
          <a:xfrm>
            <a:off x="1469763" y="4262992"/>
            <a:ext cx="7996255" cy="373757"/>
          </a:xfrm>
          <a:prstGeom prst="rect">
            <a:avLst/>
          </a:prstGeom>
        </p:spPr>
        <p:txBody>
          <a:bodyPr wrap="square">
            <a:spAutoFit/>
          </a:bodyPr>
          <a:lstStyle/>
          <a:p>
            <a:pPr algn="r" rtl="1">
              <a:lnSpc>
                <a:spcPct val="107000"/>
              </a:lnSpc>
              <a:spcAft>
                <a:spcPts val="800"/>
              </a:spcAft>
            </a:pPr>
            <a:r>
              <a:rPr lang="ar-AE" dirty="0">
                <a:latin typeface="Calibri" panose="020F0502020204030204" pitchFamily="34" charset="0"/>
                <a:ea typeface="Calibri" panose="020F0502020204030204" pitchFamily="34" charset="0"/>
              </a:rPr>
              <a:t>البوابات والأكشاك: تُتيح إنشاء بوابات مُوجهة للعملاء، وتُوفر استوديو كشك لتجارب تفاعلية.</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مستطيل 10"/>
          <p:cNvSpPr/>
          <p:nvPr/>
        </p:nvSpPr>
        <p:spPr>
          <a:xfrm>
            <a:off x="1449974" y="4984635"/>
            <a:ext cx="8035837" cy="685059"/>
          </a:xfrm>
          <a:prstGeom prst="rect">
            <a:avLst/>
          </a:prstGeom>
        </p:spPr>
        <p:txBody>
          <a:bodyPr wrap="square">
            <a:spAutoFit/>
          </a:bodyPr>
          <a:lstStyle/>
          <a:p>
            <a:pPr algn="r" rtl="1">
              <a:lnSpc>
                <a:spcPct val="107000"/>
              </a:lnSpc>
              <a:spcAft>
                <a:spcPts val="800"/>
              </a:spcAft>
            </a:pPr>
            <a:r>
              <a:rPr lang="ar-AE" dirty="0">
                <a:latin typeface="Calibri" panose="020F0502020204030204" pitchFamily="34" charset="0"/>
                <a:ea typeface="Calibri" panose="020F0502020204030204" pitchFamily="34" charset="0"/>
              </a:rPr>
              <a:t>إدارة علاقات العملاء عبر الهاتف المحمول: تُوفر تطبيقات جوال لنظامي </a:t>
            </a:r>
            <a:r>
              <a:rPr lang="en-US" dirty="0">
                <a:latin typeface="Calibri" panose="020F0502020204030204" pitchFamily="34" charset="0"/>
                <a:ea typeface="Calibri" panose="020F0502020204030204" pitchFamily="34" charset="0"/>
              </a:rPr>
              <a:t>Android </a:t>
            </a:r>
            <a:r>
              <a:rPr lang="ar-AE" dirty="0">
                <a:latin typeface="Calibri" panose="020F0502020204030204" pitchFamily="34" charset="0"/>
                <a:ea typeface="Calibri" panose="020F0502020204030204" pitchFamily="34" charset="0"/>
              </a:rPr>
              <a:t>و</a:t>
            </a:r>
            <a:r>
              <a:rPr lang="en-US" dirty="0">
                <a:latin typeface="Calibri" panose="020F0502020204030204" pitchFamily="34" charset="0"/>
                <a:ea typeface="Calibri" panose="020F0502020204030204" pitchFamily="34" charset="0"/>
              </a:rPr>
              <a:t>iOS، </a:t>
            </a:r>
            <a:r>
              <a:rPr lang="ar-AE" dirty="0">
                <a:latin typeface="Calibri" panose="020F0502020204030204" pitchFamily="34" charset="0"/>
                <a:ea typeface="Calibri" panose="020F0502020204030204" pitchFamily="34" charset="0"/>
              </a:rPr>
              <a:t>مما يضمن الوصول إلى بيانات العملاء أثناء التنقل.</a:t>
            </a:r>
          </a:p>
        </p:txBody>
      </p:sp>
      <p:pic>
        <p:nvPicPr>
          <p:cNvPr id="14" name="صورة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6736" y="1694598"/>
            <a:ext cx="6739109" cy="95051"/>
          </a:xfrm>
          <a:prstGeom prst="rect">
            <a:avLst/>
          </a:prstGeom>
        </p:spPr>
      </p:pic>
      <p:sp>
        <p:nvSpPr>
          <p:cNvPr id="15" name="مربع نص 14"/>
          <p:cNvSpPr txBox="1"/>
          <p:nvPr/>
        </p:nvSpPr>
        <p:spPr>
          <a:xfrm>
            <a:off x="3477289" y="955233"/>
            <a:ext cx="5129199" cy="861774"/>
          </a:xfrm>
          <a:prstGeom prst="rect">
            <a:avLst/>
          </a:prstGeom>
          <a:noFill/>
        </p:spPr>
        <p:txBody>
          <a:bodyPr wrap="square" rtlCol="0">
            <a:spAutoFit/>
          </a:bodyPr>
          <a:lstStyle/>
          <a:p>
            <a:pPr algn="ctr" rtl="1"/>
            <a:r>
              <a:rPr lang="ar-SA" sz="3200" b="1" dirty="0">
                <a:solidFill>
                  <a:srgbClr val="00AEEF"/>
                </a:solidFill>
              </a:rPr>
              <a:t>مزايا </a:t>
            </a:r>
            <a:r>
              <a:rPr lang="en-US" sz="3200" b="1" dirty="0" err="1">
                <a:solidFill>
                  <a:srgbClr val="00AEEF"/>
                </a:solidFill>
              </a:rPr>
              <a:t>Zoho</a:t>
            </a:r>
            <a:r>
              <a:rPr lang="en-US" sz="3200" b="1" dirty="0">
                <a:solidFill>
                  <a:srgbClr val="00AEEF"/>
                </a:solidFill>
              </a:rPr>
              <a:t> CRM</a:t>
            </a:r>
            <a:endParaRPr lang="en-US" sz="3200" dirty="0">
              <a:solidFill>
                <a:srgbClr val="00AEEF"/>
              </a:solidFill>
            </a:endParaRPr>
          </a:p>
          <a:p>
            <a:endParaRPr lang="en-US" dirty="0"/>
          </a:p>
        </p:txBody>
      </p:sp>
      <p:sp>
        <p:nvSpPr>
          <p:cNvPr id="16" name="Rectangle 15">
            <a:extLst>
              <a:ext uri="{FF2B5EF4-FFF2-40B4-BE49-F238E27FC236}">
                <a16:creationId xmlns="" xmlns:a16="http://schemas.microsoft.com/office/drawing/2014/main" id="{FE07E9D6-4D99-4727-6F64-8F37538482F4}"/>
              </a:ext>
            </a:extLst>
          </p:cNvPr>
          <p:cNvSpPr/>
          <p:nvPr/>
        </p:nvSpPr>
        <p:spPr>
          <a:xfrm>
            <a:off x="10144464" y="6104432"/>
            <a:ext cx="525459" cy="56009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17" name="مستطيل 16">
            <a:extLst>
              <a:ext uri="{FF2B5EF4-FFF2-40B4-BE49-F238E27FC236}">
                <a16:creationId xmlns="" xmlns:a16="http://schemas.microsoft.com/office/drawing/2014/main" id="{88E246EF-1D4D-01DC-4679-433853FA200E}"/>
              </a:ext>
            </a:extLst>
          </p:cNvPr>
          <p:cNvSpPr/>
          <p:nvPr/>
        </p:nvSpPr>
        <p:spPr>
          <a:xfrm>
            <a:off x="1410393" y="6104432"/>
            <a:ext cx="8035837" cy="663580"/>
          </a:xfrm>
          <a:prstGeom prst="rect">
            <a:avLst/>
          </a:prstGeom>
        </p:spPr>
        <p:txBody>
          <a:bodyPr wrap="square">
            <a:spAutoFit/>
          </a:bodyPr>
          <a:lstStyle/>
          <a:p>
            <a:pPr algn="r" rtl="1">
              <a:lnSpc>
                <a:spcPct val="107000"/>
              </a:lnSpc>
              <a:spcAft>
                <a:spcPts val="800"/>
              </a:spcAft>
            </a:pPr>
            <a:r>
              <a:rPr lang="ar-AE" dirty="0">
                <a:latin typeface="Calibri" panose="020F0502020204030204" pitchFamily="34" charset="0"/>
                <a:ea typeface="Calibri" panose="020F0502020204030204" pitchFamily="34" charset="0"/>
              </a:rPr>
              <a:t>لوحات معلومات مُخصصة: يُمكن للمستخدمين إنشاء لوحات معلومات مُخصصة لمراقبة مقاييس الأعمال الرئيسية.</a:t>
            </a:r>
          </a:p>
        </p:txBody>
      </p:sp>
    </p:spTree>
    <p:extLst>
      <p:ext uri="{BB962C8B-B14F-4D97-AF65-F5344CB8AC3E}">
        <p14:creationId xmlns:p14="http://schemas.microsoft.com/office/powerpoint/2010/main" val="6888780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4" name="صورة 3">
            <a:extLst>
              <a:ext uri="{FF2B5EF4-FFF2-40B4-BE49-F238E27FC236}">
                <a16:creationId xmlns="" xmlns:a16="http://schemas.microsoft.com/office/drawing/2014/main" id="{EEB8D4F4-D5B9-4C4B-7FDA-A5CD0A752488}"/>
              </a:ext>
            </a:extLst>
          </p:cNvPr>
          <p:cNvPicPr>
            <a:picLocks noChangeAspect="1"/>
          </p:cNvPicPr>
          <p:nvPr/>
        </p:nvPicPr>
        <p:blipFill rotWithShape="1">
          <a:blip r:embed="rId4"/>
          <a:srcRect t="17778" r="1526" b="6250"/>
          <a:stretch/>
        </p:blipFill>
        <p:spPr>
          <a:xfrm>
            <a:off x="1" y="1479458"/>
            <a:ext cx="12192000" cy="5290941"/>
          </a:xfrm>
          <a:prstGeom prst="rect">
            <a:avLst/>
          </a:prstGeom>
        </p:spPr>
      </p:pic>
      <p:sp>
        <p:nvSpPr>
          <p:cNvPr id="8" name="مربع نص 7">
            <a:extLst>
              <a:ext uri="{FF2B5EF4-FFF2-40B4-BE49-F238E27FC236}">
                <a16:creationId xmlns="" xmlns:a16="http://schemas.microsoft.com/office/drawing/2014/main" id="{89626EDA-E14F-0769-97E0-E5DEC2136C13}"/>
              </a:ext>
            </a:extLst>
          </p:cNvPr>
          <p:cNvSpPr txBox="1"/>
          <p:nvPr/>
        </p:nvSpPr>
        <p:spPr>
          <a:xfrm>
            <a:off x="858400" y="390566"/>
            <a:ext cx="8440582" cy="1846659"/>
          </a:xfrm>
          <a:prstGeom prst="rect">
            <a:avLst/>
          </a:prstGeom>
          <a:noFill/>
        </p:spPr>
        <p:txBody>
          <a:bodyPr wrap="square" rtlCol="0">
            <a:spAutoFit/>
          </a:bodyPr>
          <a:lstStyle/>
          <a:p>
            <a:pPr algn="ctr" rtl="1"/>
            <a:r>
              <a:rPr lang="en-US" sz="3200" b="1" dirty="0" err="1">
                <a:solidFill>
                  <a:srgbClr val="00AEEF"/>
                </a:solidFill>
              </a:rPr>
              <a:t>Zoho</a:t>
            </a:r>
            <a:r>
              <a:rPr lang="en-US" sz="3200" b="1" dirty="0">
                <a:solidFill>
                  <a:srgbClr val="00AEEF"/>
                </a:solidFill>
              </a:rPr>
              <a:t> CRM</a:t>
            </a:r>
            <a:endParaRPr lang="ar-SA" sz="3200" b="1" dirty="0">
              <a:solidFill>
                <a:srgbClr val="00AEEF"/>
              </a:solidFill>
            </a:endParaRPr>
          </a:p>
          <a:p>
            <a:pPr algn="ctr" rtl="1"/>
            <a:r>
              <a:rPr lang="ar-SA" sz="3200" b="1" dirty="0">
                <a:solidFill>
                  <a:srgbClr val="00AEEF"/>
                </a:solidFill>
              </a:rPr>
              <a:t>المنصة الأولى عالمياً يثق بها أكثر من </a:t>
            </a:r>
            <a:r>
              <a:rPr lang="en-US" sz="3200" b="1" dirty="0">
                <a:solidFill>
                  <a:srgbClr val="00AEEF"/>
                </a:solidFill>
              </a:rPr>
              <a:t>300</a:t>
            </a:r>
            <a:r>
              <a:rPr lang="ar-SA" sz="3200" b="1" dirty="0">
                <a:solidFill>
                  <a:srgbClr val="00AEEF"/>
                </a:solidFill>
              </a:rPr>
              <a:t> ألف علامة تجارية</a:t>
            </a:r>
            <a:endParaRPr lang="en-US" sz="3200" dirty="0">
              <a:solidFill>
                <a:srgbClr val="00AEEF"/>
              </a:solidFill>
            </a:endParaRPr>
          </a:p>
          <a:p>
            <a:pPr algn="ctr" rtl="1"/>
            <a:endParaRPr lang="en-US" sz="3200" b="1" dirty="0">
              <a:solidFill>
                <a:srgbClr val="00AEEF"/>
              </a:solidFill>
            </a:endParaRPr>
          </a:p>
          <a:p>
            <a:endParaRPr lang="en-US" dirty="0"/>
          </a:p>
        </p:txBody>
      </p:sp>
    </p:spTree>
    <p:extLst>
      <p:ext uri="{BB962C8B-B14F-4D97-AF65-F5344CB8AC3E}">
        <p14:creationId xmlns:p14="http://schemas.microsoft.com/office/powerpoint/2010/main" val="311974777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3" name="صورة 2">
            <a:extLst>
              <a:ext uri="{FF2B5EF4-FFF2-40B4-BE49-F238E27FC236}">
                <a16:creationId xmlns="" xmlns:a16="http://schemas.microsoft.com/office/drawing/2014/main" id="{6EE217C9-F51F-21D4-BA5A-A0B9B521E3F6}"/>
              </a:ext>
            </a:extLst>
          </p:cNvPr>
          <p:cNvPicPr>
            <a:picLocks noChangeAspect="1"/>
          </p:cNvPicPr>
          <p:nvPr/>
        </p:nvPicPr>
        <p:blipFill rotWithShape="1">
          <a:blip r:embed="rId4"/>
          <a:srcRect l="14062" t="25000" r="15859" b="8055"/>
          <a:stretch/>
        </p:blipFill>
        <p:spPr>
          <a:xfrm>
            <a:off x="1409700" y="1571624"/>
            <a:ext cx="9153525" cy="4918617"/>
          </a:xfrm>
          <a:prstGeom prst="rect">
            <a:avLst/>
          </a:prstGeom>
        </p:spPr>
      </p:pic>
      <p:sp>
        <p:nvSpPr>
          <p:cNvPr id="11" name="مربع نص 10">
            <a:extLst>
              <a:ext uri="{FF2B5EF4-FFF2-40B4-BE49-F238E27FC236}">
                <a16:creationId xmlns="" xmlns:a16="http://schemas.microsoft.com/office/drawing/2014/main" id="{4FF079F3-AD14-0556-17FC-B5698B2828A8}"/>
              </a:ext>
            </a:extLst>
          </p:cNvPr>
          <p:cNvSpPr txBox="1"/>
          <p:nvPr/>
        </p:nvSpPr>
        <p:spPr>
          <a:xfrm>
            <a:off x="2938462" y="272472"/>
            <a:ext cx="6096000" cy="646331"/>
          </a:xfrm>
          <a:prstGeom prst="rect">
            <a:avLst/>
          </a:prstGeom>
          <a:noFill/>
        </p:spPr>
        <p:txBody>
          <a:bodyPr wrap="square">
            <a:spAutoFit/>
          </a:bodyPr>
          <a:lstStyle/>
          <a:p>
            <a:pPr algn="ctr" rtl="1"/>
            <a:endParaRPr lang="ar-SA" sz="3600" b="1" dirty="0">
              <a:solidFill>
                <a:srgbClr val="00AEEF"/>
              </a:solidFill>
            </a:endParaRPr>
          </a:p>
        </p:txBody>
      </p:sp>
      <p:sp>
        <p:nvSpPr>
          <p:cNvPr id="2" name="مربع نص 1">
            <a:extLst>
              <a:ext uri="{FF2B5EF4-FFF2-40B4-BE49-F238E27FC236}">
                <a16:creationId xmlns="" xmlns:a16="http://schemas.microsoft.com/office/drawing/2014/main" id="{19E41E50-99CD-4ACE-D361-CBC8E5DEC710}"/>
              </a:ext>
            </a:extLst>
          </p:cNvPr>
          <p:cNvSpPr txBox="1"/>
          <p:nvPr/>
        </p:nvSpPr>
        <p:spPr>
          <a:xfrm>
            <a:off x="3048000" y="604981"/>
            <a:ext cx="6096000" cy="523220"/>
          </a:xfrm>
          <a:prstGeom prst="rect">
            <a:avLst/>
          </a:prstGeom>
          <a:noFill/>
        </p:spPr>
        <p:txBody>
          <a:bodyPr wrap="square">
            <a:spAutoFit/>
          </a:bodyPr>
          <a:lstStyle/>
          <a:p>
            <a:pPr algn="ctr" rtl="1"/>
            <a:r>
              <a:rPr lang="ar-SA" sz="2800" b="1" dirty="0">
                <a:solidFill>
                  <a:srgbClr val="00AEEF"/>
                </a:solidFill>
              </a:rPr>
              <a:t>الصفقات </a:t>
            </a:r>
            <a:r>
              <a:rPr lang="en-US" sz="2800" b="1" dirty="0">
                <a:solidFill>
                  <a:srgbClr val="00AEEF"/>
                </a:solidFill>
              </a:rPr>
              <a:t>Deals</a:t>
            </a:r>
            <a:r>
              <a:rPr lang="ar-SA" sz="2800" b="1" dirty="0">
                <a:solidFill>
                  <a:srgbClr val="00AEEF"/>
                </a:solidFill>
              </a:rPr>
              <a:t> في تطبيق </a:t>
            </a:r>
            <a:r>
              <a:rPr lang="en-US" sz="2800" b="1" dirty="0">
                <a:solidFill>
                  <a:srgbClr val="00AEEF"/>
                </a:solidFill>
              </a:rPr>
              <a:t>Zoho CRM</a:t>
            </a:r>
            <a:endParaRPr lang="ar-SA" sz="2800" b="1" dirty="0">
              <a:solidFill>
                <a:srgbClr val="00AEEF"/>
              </a:solidFill>
            </a:endParaRPr>
          </a:p>
        </p:txBody>
      </p:sp>
    </p:spTree>
    <p:extLst>
      <p:ext uri="{BB962C8B-B14F-4D97-AF65-F5344CB8AC3E}">
        <p14:creationId xmlns:p14="http://schemas.microsoft.com/office/powerpoint/2010/main" val="150929067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4" name="صورة 3">
            <a:extLst>
              <a:ext uri="{FF2B5EF4-FFF2-40B4-BE49-F238E27FC236}">
                <a16:creationId xmlns="" xmlns:a16="http://schemas.microsoft.com/office/drawing/2014/main" id="{E56B4A20-15B7-C16C-B570-A230C43901D4}"/>
              </a:ext>
            </a:extLst>
          </p:cNvPr>
          <p:cNvPicPr>
            <a:picLocks noChangeAspect="1"/>
          </p:cNvPicPr>
          <p:nvPr/>
        </p:nvPicPr>
        <p:blipFill rotWithShape="1">
          <a:blip r:embed="rId4"/>
          <a:srcRect l="14140" t="23473" r="15548" b="4861"/>
          <a:stretch/>
        </p:blipFill>
        <p:spPr>
          <a:xfrm>
            <a:off x="1543050" y="1501111"/>
            <a:ext cx="8572500" cy="4914901"/>
          </a:xfrm>
          <a:prstGeom prst="rect">
            <a:avLst/>
          </a:prstGeom>
        </p:spPr>
      </p:pic>
      <p:sp>
        <p:nvSpPr>
          <p:cNvPr id="3" name="مربع نص 2">
            <a:extLst>
              <a:ext uri="{FF2B5EF4-FFF2-40B4-BE49-F238E27FC236}">
                <a16:creationId xmlns="" xmlns:a16="http://schemas.microsoft.com/office/drawing/2014/main" id="{4A7C80FF-6E94-5B0D-A817-A38D03D5BDEF}"/>
              </a:ext>
            </a:extLst>
          </p:cNvPr>
          <p:cNvSpPr txBox="1"/>
          <p:nvPr/>
        </p:nvSpPr>
        <p:spPr>
          <a:xfrm>
            <a:off x="2694317" y="527343"/>
            <a:ext cx="6096000" cy="1077218"/>
          </a:xfrm>
          <a:prstGeom prst="rect">
            <a:avLst/>
          </a:prstGeom>
          <a:noFill/>
        </p:spPr>
        <p:txBody>
          <a:bodyPr wrap="square">
            <a:spAutoFit/>
          </a:bodyPr>
          <a:lstStyle/>
          <a:p>
            <a:pPr algn="ctr" rtl="1"/>
            <a:r>
              <a:rPr lang="en-US" sz="2800" b="1" dirty="0">
                <a:solidFill>
                  <a:srgbClr val="00AEEF"/>
                </a:solidFill>
              </a:rPr>
              <a:t> </a:t>
            </a:r>
            <a:r>
              <a:rPr lang="ar-SA" sz="2800" b="1" dirty="0">
                <a:solidFill>
                  <a:srgbClr val="00AEEF"/>
                </a:solidFill>
              </a:rPr>
              <a:t>الحملات الإعلانية في تطبيق </a:t>
            </a:r>
            <a:r>
              <a:rPr lang="en-US" sz="2800" b="1" dirty="0">
                <a:solidFill>
                  <a:srgbClr val="00AEEF"/>
                </a:solidFill>
              </a:rPr>
              <a:t>Zoho CRM</a:t>
            </a:r>
            <a:endParaRPr lang="ar-SA" sz="2800" b="1" dirty="0">
              <a:solidFill>
                <a:srgbClr val="00AEEF"/>
              </a:solidFill>
            </a:endParaRPr>
          </a:p>
          <a:p>
            <a:pPr algn="ctr" rtl="1"/>
            <a:endParaRPr lang="ar-SA" sz="3600" b="1" dirty="0">
              <a:solidFill>
                <a:srgbClr val="00AEEF"/>
              </a:solidFill>
            </a:endParaRPr>
          </a:p>
        </p:txBody>
      </p:sp>
    </p:spTree>
    <p:extLst>
      <p:ext uri="{BB962C8B-B14F-4D97-AF65-F5344CB8AC3E}">
        <p14:creationId xmlns:p14="http://schemas.microsoft.com/office/powerpoint/2010/main" val="202262371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صورة 1"/>
          <p:cNvSpPr>
            <a:spLocks noGrp="1"/>
          </p:cNvSpPr>
          <p:nvPr>
            <p:ph type="pic" sz="quarter" idx="10"/>
          </p:nvPr>
        </p:nvSpPr>
        <p:spPr/>
      </p:sp>
      <p:sp>
        <p:nvSpPr>
          <p:cNvPr id="3" name="مربع نص 2"/>
          <p:cNvSpPr txBox="1"/>
          <p:nvPr/>
        </p:nvSpPr>
        <p:spPr>
          <a:xfrm>
            <a:off x="2341418" y="1011382"/>
            <a:ext cx="8520546" cy="1200329"/>
          </a:xfrm>
          <a:prstGeom prst="rect">
            <a:avLst/>
          </a:prstGeom>
          <a:noFill/>
        </p:spPr>
        <p:txBody>
          <a:bodyPr wrap="square" rtlCol="0">
            <a:spAutoFit/>
          </a:bodyPr>
          <a:lstStyle/>
          <a:p>
            <a:pPr algn="r" rtl="1"/>
            <a:r>
              <a:rPr lang="ar-SA" dirty="0" smtClean="0"/>
              <a:t>الوظيفة: </a:t>
            </a:r>
          </a:p>
          <a:p>
            <a:pPr algn="r" rtl="1"/>
            <a:r>
              <a:rPr lang="ar-SA" dirty="0" smtClean="0"/>
              <a:t>إجراء اجتماع بيعي حيث يكون الطالب في دور البائع ومدرس المقرر في دور المشتري ويتم عقد اجتماع بيعي لمدة 10 دقائق وإقناع المشتري بشراء منتج معين من اختيار الطلاب:</a:t>
            </a:r>
          </a:p>
          <a:p>
            <a:pPr algn="r" rtl="1"/>
            <a:r>
              <a:rPr lang="ar-SA" dirty="0" smtClean="0"/>
              <a:t>1 </a:t>
            </a:r>
            <a:endParaRPr lang="en-US" dirty="0"/>
          </a:p>
        </p:txBody>
      </p:sp>
    </p:spTree>
    <p:extLst>
      <p:ext uri="{BB962C8B-B14F-4D97-AF65-F5344CB8AC3E}">
        <p14:creationId xmlns:p14="http://schemas.microsoft.com/office/powerpoint/2010/main" val="23745821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3" name="صورة 2">
            <a:extLst>
              <a:ext uri="{FF2B5EF4-FFF2-40B4-BE49-F238E27FC236}">
                <a16:creationId xmlns="" xmlns:a16="http://schemas.microsoft.com/office/drawing/2014/main" id="{83566933-5534-9A31-5280-6C059D9463D0}"/>
              </a:ext>
            </a:extLst>
          </p:cNvPr>
          <p:cNvPicPr>
            <a:picLocks noChangeAspect="1"/>
          </p:cNvPicPr>
          <p:nvPr/>
        </p:nvPicPr>
        <p:blipFill rotWithShape="1">
          <a:blip r:embed="rId4"/>
          <a:srcRect l="13750" t="24167" r="12890" b="7684"/>
          <a:stretch/>
        </p:blipFill>
        <p:spPr>
          <a:xfrm>
            <a:off x="1624012" y="1479458"/>
            <a:ext cx="8943975" cy="4673692"/>
          </a:xfrm>
          <a:prstGeom prst="rect">
            <a:avLst/>
          </a:prstGeom>
        </p:spPr>
      </p:pic>
      <p:sp>
        <p:nvSpPr>
          <p:cNvPr id="2" name="مربع نص 1">
            <a:extLst>
              <a:ext uri="{FF2B5EF4-FFF2-40B4-BE49-F238E27FC236}">
                <a16:creationId xmlns="" xmlns:a16="http://schemas.microsoft.com/office/drawing/2014/main" id="{22D3432E-0EA4-D008-8E47-8557EC2E8400}"/>
              </a:ext>
            </a:extLst>
          </p:cNvPr>
          <p:cNvSpPr txBox="1"/>
          <p:nvPr/>
        </p:nvSpPr>
        <p:spPr>
          <a:xfrm>
            <a:off x="3048000" y="604981"/>
            <a:ext cx="6096000" cy="892552"/>
          </a:xfrm>
          <a:prstGeom prst="rect">
            <a:avLst/>
          </a:prstGeom>
          <a:noFill/>
        </p:spPr>
        <p:txBody>
          <a:bodyPr wrap="square">
            <a:spAutoFit/>
          </a:bodyPr>
          <a:lstStyle/>
          <a:p>
            <a:pPr algn="ctr" rtl="1"/>
            <a:r>
              <a:rPr lang="ar-SA" sz="2800" b="1" dirty="0">
                <a:solidFill>
                  <a:srgbClr val="00AEEF"/>
                </a:solidFill>
              </a:rPr>
              <a:t>تخصيص وتنسيق ملف العميل في </a:t>
            </a:r>
            <a:r>
              <a:rPr lang="en-US" sz="2800" b="1" dirty="0">
                <a:solidFill>
                  <a:srgbClr val="00AEEF"/>
                </a:solidFill>
              </a:rPr>
              <a:t>Zoho CRM</a:t>
            </a:r>
            <a:endParaRPr lang="ar-SA" sz="2800" b="1" dirty="0">
              <a:solidFill>
                <a:srgbClr val="00AEEF"/>
              </a:solidFill>
            </a:endParaRPr>
          </a:p>
          <a:p>
            <a:pPr algn="ctr" rtl="1"/>
            <a:r>
              <a:rPr lang="ar-SA" sz="2400" b="1" dirty="0">
                <a:solidFill>
                  <a:srgbClr val="00AEEF"/>
                </a:solidFill>
              </a:rPr>
              <a:t> </a:t>
            </a:r>
          </a:p>
        </p:txBody>
      </p:sp>
    </p:spTree>
    <p:extLst>
      <p:ext uri="{BB962C8B-B14F-4D97-AF65-F5344CB8AC3E}">
        <p14:creationId xmlns:p14="http://schemas.microsoft.com/office/powerpoint/2010/main" val="42664553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4" name="صورة 3">
            <a:extLst>
              <a:ext uri="{FF2B5EF4-FFF2-40B4-BE49-F238E27FC236}">
                <a16:creationId xmlns="" xmlns:a16="http://schemas.microsoft.com/office/drawing/2014/main" id="{D398C66D-1D7C-3C04-E910-2DFCAAA58DD2}"/>
              </a:ext>
            </a:extLst>
          </p:cNvPr>
          <p:cNvPicPr>
            <a:picLocks noChangeAspect="1"/>
          </p:cNvPicPr>
          <p:nvPr/>
        </p:nvPicPr>
        <p:blipFill rotWithShape="1">
          <a:blip r:embed="rId4"/>
          <a:srcRect l="12812" t="23333" r="15625" b="7639"/>
          <a:stretch/>
        </p:blipFill>
        <p:spPr>
          <a:xfrm>
            <a:off x="1562100" y="1479458"/>
            <a:ext cx="8724900" cy="4733925"/>
          </a:xfrm>
          <a:prstGeom prst="rect">
            <a:avLst/>
          </a:prstGeom>
        </p:spPr>
      </p:pic>
      <p:sp>
        <p:nvSpPr>
          <p:cNvPr id="3" name="مربع نص 2">
            <a:extLst>
              <a:ext uri="{FF2B5EF4-FFF2-40B4-BE49-F238E27FC236}">
                <a16:creationId xmlns="" xmlns:a16="http://schemas.microsoft.com/office/drawing/2014/main" id="{32E67C90-6E74-FC9C-7667-72862BFBC3D0}"/>
              </a:ext>
            </a:extLst>
          </p:cNvPr>
          <p:cNvSpPr txBox="1"/>
          <p:nvPr/>
        </p:nvSpPr>
        <p:spPr>
          <a:xfrm>
            <a:off x="2241430" y="423826"/>
            <a:ext cx="6928449" cy="954107"/>
          </a:xfrm>
          <a:prstGeom prst="rect">
            <a:avLst/>
          </a:prstGeom>
          <a:noFill/>
        </p:spPr>
        <p:txBody>
          <a:bodyPr wrap="square">
            <a:spAutoFit/>
          </a:bodyPr>
          <a:lstStyle/>
          <a:p>
            <a:pPr algn="ctr" rtl="1"/>
            <a:r>
              <a:rPr lang="ar-SA" sz="2800" b="1" dirty="0">
                <a:solidFill>
                  <a:srgbClr val="00AEEF"/>
                </a:solidFill>
              </a:rPr>
              <a:t>تحديد موعد الاجتماعات أو المكالمات مع العميل مع سجل الشراء والاهتمامات الخاصة بالعميل في </a:t>
            </a:r>
            <a:r>
              <a:rPr lang="en-US" sz="2800" b="1" dirty="0">
                <a:solidFill>
                  <a:srgbClr val="00AEEF"/>
                </a:solidFill>
              </a:rPr>
              <a:t>Zoho CRM</a:t>
            </a:r>
            <a:r>
              <a:rPr lang="ar-SA" sz="2800" b="1" dirty="0">
                <a:solidFill>
                  <a:srgbClr val="00AEEF"/>
                </a:solidFill>
              </a:rPr>
              <a:t> </a:t>
            </a:r>
          </a:p>
        </p:txBody>
      </p:sp>
    </p:spTree>
    <p:extLst>
      <p:ext uri="{BB962C8B-B14F-4D97-AF65-F5344CB8AC3E}">
        <p14:creationId xmlns:p14="http://schemas.microsoft.com/office/powerpoint/2010/main" val="312842262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3" name="صورة 2">
            <a:extLst>
              <a:ext uri="{FF2B5EF4-FFF2-40B4-BE49-F238E27FC236}">
                <a16:creationId xmlns="" xmlns:a16="http://schemas.microsoft.com/office/drawing/2014/main" id="{E7C55189-FB5F-C20A-399A-572700C32CFC}"/>
              </a:ext>
            </a:extLst>
          </p:cNvPr>
          <p:cNvPicPr>
            <a:picLocks noChangeAspect="1"/>
          </p:cNvPicPr>
          <p:nvPr/>
        </p:nvPicPr>
        <p:blipFill rotWithShape="1">
          <a:blip r:embed="rId4"/>
          <a:srcRect l="14296" t="24166" r="15469" b="8822"/>
          <a:stretch/>
        </p:blipFill>
        <p:spPr>
          <a:xfrm>
            <a:off x="1057274" y="1562100"/>
            <a:ext cx="8562975" cy="4595669"/>
          </a:xfrm>
          <a:prstGeom prst="rect">
            <a:avLst/>
          </a:prstGeom>
        </p:spPr>
      </p:pic>
      <p:sp>
        <p:nvSpPr>
          <p:cNvPr id="2" name="مربع نص 1">
            <a:extLst>
              <a:ext uri="{FF2B5EF4-FFF2-40B4-BE49-F238E27FC236}">
                <a16:creationId xmlns="" xmlns:a16="http://schemas.microsoft.com/office/drawing/2014/main" id="{E69B1F27-2801-FFFC-51F4-0C28A5CDD9B1}"/>
              </a:ext>
            </a:extLst>
          </p:cNvPr>
          <p:cNvSpPr txBox="1"/>
          <p:nvPr/>
        </p:nvSpPr>
        <p:spPr>
          <a:xfrm>
            <a:off x="3048000" y="604981"/>
            <a:ext cx="6096000" cy="954107"/>
          </a:xfrm>
          <a:prstGeom prst="rect">
            <a:avLst/>
          </a:prstGeom>
          <a:noFill/>
        </p:spPr>
        <p:txBody>
          <a:bodyPr wrap="square">
            <a:spAutoFit/>
          </a:bodyPr>
          <a:lstStyle/>
          <a:p>
            <a:pPr algn="ctr" rtl="1"/>
            <a:r>
              <a:rPr lang="ar-SA" sz="2800" b="1" dirty="0">
                <a:solidFill>
                  <a:srgbClr val="00AEEF"/>
                </a:solidFill>
              </a:rPr>
              <a:t>الحملات الإعلانية في الوقت الفعلي في </a:t>
            </a:r>
            <a:r>
              <a:rPr lang="en-US" sz="2800" b="1" dirty="0">
                <a:solidFill>
                  <a:srgbClr val="00AEEF"/>
                </a:solidFill>
              </a:rPr>
              <a:t>Zoho CRM</a:t>
            </a:r>
            <a:endParaRPr lang="ar-SA" sz="2800" b="1" dirty="0">
              <a:solidFill>
                <a:srgbClr val="00AEEF"/>
              </a:solidFill>
            </a:endParaRPr>
          </a:p>
        </p:txBody>
      </p:sp>
    </p:spTree>
    <p:extLst>
      <p:ext uri="{BB962C8B-B14F-4D97-AF65-F5344CB8AC3E}">
        <p14:creationId xmlns:p14="http://schemas.microsoft.com/office/powerpoint/2010/main" val="146290562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4" name="صورة 3">
            <a:extLst>
              <a:ext uri="{FF2B5EF4-FFF2-40B4-BE49-F238E27FC236}">
                <a16:creationId xmlns="" xmlns:a16="http://schemas.microsoft.com/office/drawing/2014/main" id="{D62BE83E-27EA-257B-7755-0D4B40B74396}"/>
              </a:ext>
            </a:extLst>
          </p:cNvPr>
          <p:cNvPicPr>
            <a:picLocks noChangeAspect="1"/>
          </p:cNvPicPr>
          <p:nvPr/>
        </p:nvPicPr>
        <p:blipFill rotWithShape="1">
          <a:blip r:embed="rId4"/>
          <a:srcRect l="13984" t="22711" r="15391" b="8400"/>
          <a:stretch/>
        </p:blipFill>
        <p:spPr>
          <a:xfrm>
            <a:off x="1533524" y="1479458"/>
            <a:ext cx="8610601" cy="4724400"/>
          </a:xfrm>
          <a:prstGeom prst="rect">
            <a:avLst/>
          </a:prstGeom>
        </p:spPr>
      </p:pic>
      <p:sp>
        <p:nvSpPr>
          <p:cNvPr id="2" name="مربع نص 1">
            <a:extLst>
              <a:ext uri="{FF2B5EF4-FFF2-40B4-BE49-F238E27FC236}">
                <a16:creationId xmlns="" xmlns:a16="http://schemas.microsoft.com/office/drawing/2014/main" id="{82A39CC0-F7EC-A022-0CCB-16E80DA2A39C}"/>
              </a:ext>
            </a:extLst>
          </p:cNvPr>
          <p:cNvSpPr txBox="1"/>
          <p:nvPr/>
        </p:nvSpPr>
        <p:spPr>
          <a:xfrm>
            <a:off x="3048000" y="604981"/>
            <a:ext cx="6096000" cy="1384995"/>
          </a:xfrm>
          <a:prstGeom prst="rect">
            <a:avLst/>
          </a:prstGeom>
          <a:noFill/>
        </p:spPr>
        <p:txBody>
          <a:bodyPr wrap="square">
            <a:spAutoFit/>
          </a:bodyPr>
          <a:lstStyle/>
          <a:p>
            <a:pPr algn="ctr" rtl="1"/>
            <a:r>
              <a:rPr lang="ar-SA" sz="2800" b="1" dirty="0">
                <a:solidFill>
                  <a:srgbClr val="00AEEF"/>
                </a:solidFill>
              </a:rPr>
              <a:t>العقود والاتفاقيات الرسمية مع العملاء في </a:t>
            </a:r>
            <a:r>
              <a:rPr lang="en-US" sz="2800" b="1" dirty="0">
                <a:solidFill>
                  <a:srgbClr val="00AEEF"/>
                </a:solidFill>
              </a:rPr>
              <a:t>Zoho CRM</a:t>
            </a:r>
            <a:endParaRPr lang="ar-SA" sz="2800" b="1" dirty="0">
              <a:solidFill>
                <a:srgbClr val="00AEEF"/>
              </a:solidFill>
            </a:endParaRPr>
          </a:p>
          <a:p>
            <a:pPr algn="ctr" rtl="1"/>
            <a:endParaRPr lang="ar-SA" sz="2800" b="1" dirty="0">
              <a:solidFill>
                <a:srgbClr val="00AEEF"/>
              </a:solidFill>
            </a:endParaRPr>
          </a:p>
        </p:txBody>
      </p:sp>
    </p:spTree>
    <p:extLst>
      <p:ext uri="{BB962C8B-B14F-4D97-AF65-F5344CB8AC3E}">
        <p14:creationId xmlns:p14="http://schemas.microsoft.com/office/powerpoint/2010/main" val="158518596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3" name="صورة 2">
            <a:extLst>
              <a:ext uri="{FF2B5EF4-FFF2-40B4-BE49-F238E27FC236}">
                <a16:creationId xmlns="" xmlns:a16="http://schemas.microsoft.com/office/drawing/2014/main" id="{EAF5B9C0-77A5-9F2C-0A4C-331DEA6430BD}"/>
              </a:ext>
            </a:extLst>
          </p:cNvPr>
          <p:cNvPicPr>
            <a:picLocks noChangeAspect="1"/>
          </p:cNvPicPr>
          <p:nvPr/>
        </p:nvPicPr>
        <p:blipFill rotWithShape="1">
          <a:blip r:embed="rId4"/>
          <a:srcRect l="14297" t="23333" r="15156" b="7639"/>
          <a:stretch/>
        </p:blipFill>
        <p:spPr>
          <a:xfrm>
            <a:off x="1581149" y="1628775"/>
            <a:ext cx="8601075" cy="4733925"/>
          </a:xfrm>
          <a:prstGeom prst="rect">
            <a:avLst/>
          </a:prstGeom>
        </p:spPr>
      </p:pic>
      <p:sp>
        <p:nvSpPr>
          <p:cNvPr id="4" name="مربع نص 3">
            <a:extLst>
              <a:ext uri="{FF2B5EF4-FFF2-40B4-BE49-F238E27FC236}">
                <a16:creationId xmlns="" xmlns:a16="http://schemas.microsoft.com/office/drawing/2014/main" id="{1BDAF55D-383D-A8E4-BC42-AEC24EA3080F}"/>
              </a:ext>
            </a:extLst>
          </p:cNvPr>
          <p:cNvSpPr txBox="1"/>
          <p:nvPr/>
        </p:nvSpPr>
        <p:spPr>
          <a:xfrm>
            <a:off x="2955234" y="682618"/>
            <a:ext cx="6096000" cy="1200329"/>
          </a:xfrm>
          <a:prstGeom prst="rect">
            <a:avLst/>
          </a:prstGeom>
          <a:noFill/>
        </p:spPr>
        <p:txBody>
          <a:bodyPr wrap="square">
            <a:spAutoFit/>
          </a:bodyPr>
          <a:lstStyle/>
          <a:p>
            <a:pPr algn="ctr" rtl="1"/>
            <a:r>
              <a:rPr lang="ar-SA" sz="2400" b="1" dirty="0">
                <a:solidFill>
                  <a:srgbClr val="00AEEF"/>
                </a:solidFill>
              </a:rPr>
              <a:t>الخدمات المقدمة للعملاء مع </a:t>
            </a:r>
            <a:r>
              <a:rPr lang="ar-SA" sz="2400" b="1" dirty="0" err="1">
                <a:solidFill>
                  <a:srgbClr val="00AEEF"/>
                </a:solidFill>
              </a:rPr>
              <a:t>تذكيرات</a:t>
            </a:r>
            <a:r>
              <a:rPr lang="ar-SA" sz="2400" b="1" dirty="0">
                <a:solidFill>
                  <a:srgbClr val="00AEEF"/>
                </a:solidFill>
              </a:rPr>
              <a:t> بمواعيد الخدمات وتفاصيل الخدمات السابقة في </a:t>
            </a:r>
            <a:r>
              <a:rPr lang="en-US" sz="2400" b="1" dirty="0">
                <a:solidFill>
                  <a:srgbClr val="00AEEF"/>
                </a:solidFill>
              </a:rPr>
              <a:t>Zoho CRM</a:t>
            </a:r>
            <a:endParaRPr lang="ar-SA" sz="2400" b="1" dirty="0">
              <a:solidFill>
                <a:srgbClr val="00AEEF"/>
              </a:solidFill>
            </a:endParaRPr>
          </a:p>
          <a:p>
            <a:pPr algn="ctr" rtl="1"/>
            <a:endParaRPr lang="ar-SA" sz="2400" b="1" dirty="0">
              <a:solidFill>
                <a:srgbClr val="00AEEF"/>
              </a:solidFill>
            </a:endParaRPr>
          </a:p>
        </p:txBody>
      </p:sp>
    </p:spTree>
    <p:extLst>
      <p:ext uri="{BB962C8B-B14F-4D97-AF65-F5344CB8AC3E}">
        <p14:creationId xmlns:p14="http://schemas.microsoft.com/office/powerpoint/2010/main" val="26793815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 xmlns:a16="http://schemas.microsoft.com/office/drawing/2014/main" id="{9B71E60A-B11D-0636-F62D-9EB304CD7596}"/>
              </a:ext>
            </a:extLst>
          </p:cNvPr>
          <p:cNvSpPr txBox="1"/>
          <p:nvPr/>
        </p:nvSpPr>
        <p:spPr>
          <a:xfrm>
            <a:off x="1428751" y="704891"/>
            <a:ext cx="8440582" cy="1846659"/>
          </a:xfrm>
          <a:prstGeom prst="rect">
            <a:avLst/>
          </a:prstGeom>
          <a:noFill/>
        </p:spPr>
        <p:txBody>
          <a:bodyPr wrap="square" rtlCol="0">
            <a:spAutoFit/>
          </a:bodyPr>
          <a:lstStyle/>
          <a:p>
            <a:pPr algn="ctr" rtl="1"/>
            <a:r>
              <a:rPr lang="ar-SA" sz="3200" b="1" dirty="0">
                <a:solidFill>
                  <a:srgbClr val="00AEEF"/>
                </a:solidFill>
              </a:rPr>
              <a:t>    </a:t>
            </a:r>
            <a:r>
              <a:rPr lang="ar-AE" sz="3200" b="1" dirty="0">
                <a:solidFill>
                  <a:srgbClr val="00AEEF"/>
                </a:solidFill>
              </a:rPr>
              <a:t>حالة دراسية</a:t>
            </a:r>
            <a:r>
              <a:rPr lang="en-US" sz="3200" b="1" dirty="0">
                <a:solidFill>
                  <a:srgbClr val="00AEEF"/>
                </a:solidFill>
              </a:rPr>
              <a:t> 2</a:t>
            </a:r>
            <a:endParaRPr lang="ar-SA" sz="3200" b="1" dirty="0">
              <a:solidFill>
                <a:srgbClr val="00AEEF"/>
              </a:solidFill>
            </a:endParaRPr>
          </a:p>
          <a:p>
            <a:pPr algn="ctr" rtl="1"/>
            <a:r>
              <a:rPr lang="en-US" sz="3200" b="1" dirty="0" err="1">
                <a:solidFill>
                  <a:srgbClr val="00AEEF"/>
                </a:solidFill>
              </a:rPr>
              <a:t>Zoho</a:t>
            </a:r>
            <a:r>
              <a:rPr lang="en-US" sz="3200" b="1" dirty="0">
                <a:solidFill>
                  <a:srgbClr val="00AEEF"/>
                </a:solidFill>
              </a:rPr>
              <a:t> Commerce – Thread Store</a:t>
            </a:r>
            <a:endParaRPr lang="en-US" sz="3200" dirty="0">
              <a:solidFill>
                <a:srgbClr val="00AEEF"/>
              </a:solidFill>
            </a:endParaRPr>
          </a:p>
          <a:p>
            <a:pPr algn="ctr" rtl="1"/>
            <a:endParaRPr lang="en-US" sz="3200" b="1" dirty="0">
              <a:solidFill>
                <a:srgbClr val="00AEEF"/>
              </a:solidFill>
            </a:endParaRPr>
          </a:p>
          <a:p>
            <a:endParaRPr lang="en-US" dirty="0"/>
          </a:p>
        </p:txBody>
      </p:sp>
      <p:pic>
        <p:nvPicPr>
          <p:cNvPr id="9" name="صورة 8">
            <a:extLst>
              <a:ext uri="{FF2B5EF4-FFF2-40B4-BE49-F238E27FC236}">
                <a16:creationId xmlns="" xmlns:a16="http://schemas.microsoft.com/office/drawing/2014/main" id="{B08E33BA-F6C0-2492-5B3D-14443E91C8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38912" y="2198915"/>
            <a:ext cx="6219568" cy="1524000"/>
          </a:xfrm>
          <a:prstGeom prst="rect">
            <a:avLst/>
          </a:prstGeom>
          <a:blipFill>
            <a:blip r:embed="rId5"/>
            <a:tile tx="0" ty="0" sx="100000" sy="100000" flip="none" algn="tl"/>
          </a:blipFill>
        </p:spPr>
      </p:pic>
      <p:pic>
        <p:nvPicPr>
          <p:cNvPr id="3" name="صورة 2">
            <a:extLst>
              <a:ext uri="{FF2B5EF4-FFF2-40B4-BE49-F238E27FC236}">
                <a16:creationId xmlns="" xmlns:a16="http://schemas.microsoft.com/office/drawing/2014/main" id="{FC2AC8B7-7A70-6D9A-389C-E328D27019B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62152" y="3722915"/>
            <a:ext cx="2285011" cy="2254679"/>
          </a:xfrm>
          <a:prstGeom prst="rect">
            <a:avLst/>
          </a:prstGeom>
        </p:spPr>
      </p:pic>
      <p:sp>
        <p:nvSpPr>
          <p:cNvPr id="2" name="مستطيل 1"/>
          <p:cNvSpPr/>
          <p:nvPr/>
        </p:nvSpPr>
        <p:spPr>
          <a:xfrm>
            <a:off x="4094644" y="5977594"/>
            <a:ext cx="3527376" cy="369332"/>
          </a:xfrm>
          <a:prstGeom prst="rect">
            <a:avLst/>
          </a:prstGeom>
        </p:spPr>
        <p:txBody>
          <a:bodyPr wrap="none">
            <a:spAutoFit/>
          </a:bodyPr>
          <a:lstStyle/>
          <a:p>
            <a:r>
              <a:rPr lang="en-US" dirty="0">
                <a:hlinkClick r:id="rId7"/>
              </a:rPr>
              <a:t>https://www.zoho.com/commerce</a:t>
            </a:r>
            <a:r>
              <a:rPr lang="en-US" dirty="0"/>
              <a:t> </a:t>
            </a:r>
          </a:p>
        </p:txBody>
      </p:sp>
    </p:spTree>
    <p:extLst>
      <p:ext uri="{BB962C8B-B14F-4D97-AF65-F5344CB8AC3E}">
        <p14:creationId xmlns:p14="http://schemas.microsoft.com/office/powerpoint/2010/main" val="88773766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ربع نص 5">
            <a:extLst>
              <a:ext uri="{FF2B5EF4-FFF2-40B4-BE49-F238E27FC236}">
                <a16:creationId xmlns="" xmlns:a16="http://schemas.microsoft.com/office/drawing/2014/main" id="{0CCED7EA-8DFF-4281-8EF1-227D2C250241}"/>
              </a:ext>
            </a:extLst>
          </p:cNvPr>
          <p:cNvSpPr txBox="1"/>
          <p:nvPr/>
        </p:nvSpPr>
        <p:spPr>
          <a:xfrm>
            <a:off x="6096000" y="2670198"/>
            <a:ext cx="5931753" cy="2339102"/>
          </a:xfrm>
          <a:prstGeom prst="rect">
            <a:avLst/>
          </a:prstGeom>
          <a:noFill/>
        </p:spPr>
        <p:txBody>
          <a:bodyPr wrap="square" rtlCol="0">
            <a:spAutoFit/>
          </a:bodyPr>
          <a:lstStyle/>
          <a:p>
            <a:pPr algn="ctr" rtl="1"/>
            <a:r>
              <a:rPr lang="ar-SA" sz="3200" b="1" dirty="0">
                <a:solidFill>
                  <a:srgbClr val="00AEEF"/>
                </a:solidFill>
              </a:rPr>
              <a:t>    حقق متجر </a:t>
            </a:r>
            <a:r>
              <a:rPr lang="en-US" sz="3200" b="1" dirty="0">
                <a:solidFill>
                  <a:srgbClr val="00AEEF"/>
                </a:solidFill>
              </a:rPr>
              <a:t>Thread</a:t>
            </a:r>
            <a:r>
              <a:rPr lang="ar-SA" sz="3200" b="1" dirty="0">
                <a:solidFill>
                  <a:srgbClr val="00AEEF"/>
                </a:solidFill>
              </a:rPr>
              <a:t> نتائج مذهلة نتيجة استخدامه لمنصة </a:t>
            </a:r>
            <a:endParaRPr lang="en-US" sz="3200" b="1" dirty="0">
              <a:solidFill>
                <a:srgbClr val="00AEEF"/>
              </a:solidFill>
            </a:endParaRPr>
          </a:p>
          <a:p>
            <a:pPr algn="ctr" rtl="1"/>
            <a:r>
              <a:rPr lang="en-US" sz="3200" b="1" dirty="0" err="1">
                <a:solidFill>
                  <a:srgbClr val="00AEEF"/>
                </a:solidFill>
              </a:rPr>
              <a:t>Zoho</a:t>
            </a:r>
            <a:r>
              <a:rPr lang="en-US" sz="3200" b="1" dirty="0">
                <a:solidFill>
                  <a:srgbClr val="00AEEF"/>
                </a:solidFill>
              </a:rPr>
              <a:t> Commerce </a:t>
            </a:r>
            <a:endParaRPr lang="en-US" sz="3200" dirty="0">
              <a:solidFill>
                <a:srgbClr val="00AEEF"/>
              </a:solidFill>
            </a:endParaRPr>
          </a:p>
          <a:p>
            <a:pPr algn="ctr" rtl="1"/>
            <a:endParaRPr lang="en-US" sz="3200" b="1" dirty="0">
              <a:solidFill>
                <a:srgbClr val="00AEEF"/>
              </a:solidFill>
            </a:endParaRPr>
          </a:p>
          <a:p>
            <a:endParaRPr lang="en-US" dirty="0"/>
          </a:p>
        </p:txBody>
      </p:sp>
      <p:pic>
        <p:nvPicPr>
          <p:cNvPr id="3" name="صورة 2">
            <a:extLst>
              <a:ext uri="{FF2B5EF4-FFF2-40B4-BE49-F238E27FC236}">
                <a16:creationId xmlns="" xmlns:a16="http://schemas.microsoft.com/office/drawing/2014/main" id="{E76412C0-DFD5-C548-ADE7-9B689E87BEA0}"/>
              </a:ext>
            </a:extLst>
          </p:cNvPr>
          <p:cNvPicPr>
            <a:picLocks noChangeAspect="1"/>
          </p:cNvPicPr>
          <p:nvPr/>
        </p:nvPicPr>
        <p:blipFill rotWithShape="1">
          <a:blip r:embed="rId4"/>
          <a:srcRect l="66172" t="32083" r="3515" b="5973"/>
          <a:stretch/>
        </p:blipFill>
        <p:spPr>
          <a:xfrm>
            <a:off x="438149" y="656489"/>
            <a:ext cx="5038726" cy="5791936"/>
          </a:xfrm>
          <a:prstGeom prst="rect">
            <a:avLst/>
          </a:prstGeom>
        </p:spPr>
      </p:pic>
    </p:spTree>
    <p:extLst>
      <p:ext uri="{BB962C8B-B14F-4D97-AF65-F5344CB8AC3E}">
        <p14:creationId xmlns:p14="http://schemas.microsoft.com/office/powerpoint/2010/main" val="260986077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425667" y="1973820"/>
            <a:ext cx="11482251" cy="437935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150589" y="1425180"/>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Thread Shop</a:t>
            </a:r>
          </a:p>
        </p:txBody>
      </p:sp>
      <p:sp>
        <p:nvSpPr>
          <p:cNvPr id="7" name="مربع نص 6"/>
          <p:cNvSpPr txBox="1"/>
          <p:nvPr/>
        </p:nvSpPr>
        <p:spPr>
          <a:xfrm>
            <a:off x="1432986" y="2561630"/>
            <a:ext cx="9410462" cy="5122941"/>
          </a:xfrm>
          <a:prstGeom prst="rect">
            <a:avLst/>
          </a:prstGeom>
          <a:noFill/>
        </p:spPr>
        <p:txBody>
          <a:bodyPr wrap="square" rtlCol="0">
            <a:spAutoFit/>
          </a:bodyPr>
          <a:lstStyle/>
          <a:p>
            <a:pPr algn="just" rtl="1">
              <a:lnSpc>
                <a:spcPct val="150000"/>
              </a:lnSpc>
            </a:pPr>
            <a:r>
              <a:rPr lang="ar-SA" sz="2000" dirty="0"/>
              <a:t>انطلق متجر</a:t>
            </a:r>
            <a:r>
              <a:rPr lang="en-US" sz="2000" dirty="0"/>
              <a:t>Thread Shop </a:t>
            </a:r>
            <a:r>
              <a:rPr lang="ar-SA" sz="2000" dirty="0"/>
              <a:t> كمتجر مادي محلي بسيط وهو متخصص في بيع أدوات الخياطة والتطريز والذي تم تأسيسه في ديسمبر </a:t>
            </a:r>
            <a:r>
              <a:rPr lang="en-US" sz="2000" dirty="0"/>
              <a:t>2018</a:t>
            </a:r>
            <a:r>
              <a:rPr lang="ar-SA" sz="2000" dirty="0"/>
              <a:t> في مدينة كانور الهندية، حقق هذا المتجر نتائج مذهلة نتيجة استخدامه منصة </a:t>
            </a:r>
            <a:r>
              <a:rPr lang="en-US" sz="2000" dirty="0"/>
              <a:t> </a:t>
            </a:r>
            <a:r>
              <a:rPr lang="en-US" sz="2000" dirty="0" err="1"/>
              <a:t>Zoho</a:t>
            </a:r>
            <a:r>
              <a:rPr lang="en-US" sz="2000" dirty="0"/>
              <a:t> Commerce</a:t>
            </a:r>
            <a:r>
              <a:rPr lang="ar-SA" sz="2000" dirty="0"/>
              <a:t> بدلاَ من استخدامه المعالجة اليدوية للطلبات حيث تحول إلى علامة تجارية عالمية بفضل </a:t>
            </a:r>
            <a:r>
              <a:rPr lang="en-US" sz="2000" dirty="0" err="1"/>
              <a:t>Zoho</a:t>
            </a:r>
            <a:r>
              <a:rPr lang="en-US" sz="2000" dirty="0"/>
              <a:t> Commerce</a:t>
            </a:r>
            <a:r>
              <a:rPr lang="ar-SA" sz="2000" dirty="0"/>
              <a:t> وفيما يلي النتائج التي حققها هذا المتجر: </a:t>
            </a:r>
          </a:p>
          <a:p>
            <a:pPr algn="just" rtl="1">
              <a:lnSpc>
                <a:spcPct val="150000"/>
              </a:lnSpc>
            </a:pPr>
            <a:r>
              <a:rPr lang="ar-SA" sz="2000" dirty="0"/>
              <a:t>-</a:t>
            </a:r>
            <a:r>
              <a:rPr lang="en-US" sz="2000" dirty="0"/>
              <a:t>10 </a:t>
            </a:r>
            <a:r>
              <a:rPr lang="ar-SA" sz="2000" dirty="0"/>
              <a:t> ساعات توفير يومياً في وقت معالجة الطلبات. </a:t>
            </a:r>
          </a:p>
          <a:p>
            <a:pPr algn="just" rtl="1">
              <a:lnSpc>
                <a:spcPct val="150000"/>
              </a:lnSpc>
            </a:pPr>
            <a:r>
              <a:rPr lang="ar-SA" sz="2000" dirty="0"/>
              <a:t>-</a:t>
            </a:r>
            <a:r>
              <a:rPr lang="en-US" sz="2000" dirty="0"/>
              <a:t>603</a:t>
            </a:r>
            <a:r>
              <a:rPr lang="ar-SA" sz="2000" dirty="0"/>
              <a:t> % نمو الطلبات (المبيعات) الشهرية. </a:t>
            </a:r>
          </a:p>
          <a:p>
            <a:pPr marL="342900" indent="-342900" algn="just" rtl="1">
              <a:lnSpc>
                <a:spcPct val="150000"/>
              </a:lnSpc>
              <a:buFontTx/>
              <a:buChar char="-"/>
            </a:pPr>
            <a:r>
              <a:rPr lang="en-US" sz="2000" dirty="0"/>
              <a:t>7</a:t>
            </a:r>
            <a:r>
              <a:rPr lang="ar-SA" sz="2000" dirty="0"/>
              <a:t> أضعاف معدل نمو الأعمال أي أن المشروع نمى </a:t>
            </a:r>
            <a:r>
              <a:rPr lang="en-US" sz="2000" dirty="0"/>
              <a:t>7</a:t>
            </a:r>
            <a:r>
              <a:rPr lang="ar-SA" sz="2000" dirty="0"/>
              <a:t> أضعاف</a:t>
            </a:r>
          </a:p>
          <a:p>
            <a:pPr marL="342900" indent="-342900" algn="just" rtl="1">
              <a:lnSpc>
                <a:spcPct val="150000"/>
              </a:lnSpc>
              <a:buFontTx/>
              <a:buChar char="-"/>
            </a:pPr>
            <a:r>
              <a:rPr lang="en-US" sz="2000" dirty="0"/>
              <a:t>4800</a:t>
            </a:r>
            <a:r>
              <a:rPr lang="ar-SA" sz="2000" dirty="0"/>
              <a:t> وحدة تخزين (منتج) </a:t>
            </a:r>
            <a:r>
              <a:rPr lang="en-US" sz="2000" dirty="0"/>
              <a:t>SKUs</a:t>
            </a:r>
            <a:r>
              <a:rPr lang="ar-SA" sz="2000" dirty="0"/>
              <a:t> أضافه هذا المتجر على منصة </a:t>
            </a:r>
            <a:r>
              <a:rPr lang="en-US" sz="2000" dirty="0" err="1"/>
              <a:t>Zoho</a:t>
            </a:r>
            <a:r>
              <a:rPr lang="en-US" sz="2000" dirty="0"/>
              <a:t> Commerce</a:t>
            </a:r>
          </a:p>
          <a:p>
            <a:pPr algn="just">
              <a:lnSpc>
                <a:spcPct val="150000"/>
              </a:lnSpc>
            </a:pPr>
            <a:r>
              <a:rPr lang="en-US" sz="2000" b="0" i="0" dirty="0">
                <a:solidFill>
                  <a:srgbClr val="000000"/>
                </a:solidFill>
                <a:effectLst/>
                <a:latin typeface="Times New Roman" panose="02020603050405020304" pitchFamily="18" charset="0"/>
              </a:rPr>
              <a:t/>
            </a:r>
            <a:br>
              <a:rPr lang="en-US" sz="2000" b="0" i="0" dirty="0">
                <a:solidFill>
                  <a:srgbClr val="000000"/>
                </a:solidFill>
                <a:effectLst/>
                <a:latin typeface="Times New Roman" panose="02020603050405020304" pitchFamily="18" charset="0"/>
              </a:rPr>
            </a:br>
            <a:r>
              <a:rPr lang="ar-SA" sz="2000" dirty="0"/>
              <a:t> </a:t>
            </a:r>
          </a:p>
          <a:p>
            <a:pPr algn="just" rtl="1">
              <a:lnSpc>
                <a:spcPct val="150000"/>
              </a:lnSpc>
            </a:pPr>
            <a:endParaRPr lang="en-US" sz="2000" dirty="0"/>
          </a:p>
        </p:txBody>
      </p:sp>
    </p:spTree>
    <p:extLst>
      <p:ext uri="{BB962C8B-B14F-4D97-AF65-F5344CB8AC3E}">
        <p14:creationId xmlns:p14="http://schemas.microsoft.com/office/powerpoint/2010/main" val="394221613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4" name="صورة 3">
            <a:extLst>
              <a:ext uri="{FF2B5EF4-FFF2-40B4-BE49-F238E27FC236}">
                <a16:creationId xmlns="" xmlns:a16="http://schemas.microsoft.com/office/drawing/2014/main" id="{CB3A33E3-1104-96E2-6F30-379AD365063F}"/>
              </a:ext>
            </a:extLst>
          </p:cNvPr>
          <p:cNvPicPr>
            <a:picLocks noChangeAspect="1"/>
          </p:cNvPicPr>
          <p:nvPr/>
        </p:nvPicPr>
        <p:blipFill rotWithShape="1">
          <a:blip r:embed="rId4"/>
          <a:srcRect t="17222" b="6250"/>
          <a:stretch/>
        </p:blipFill>
        <p:spPr>
          <a:xfrm>
            <a:off x="0" y="1509889"/>
            <a:ext cx="12192000" cy="5248275"/>
          </a:xfrm>
          <a:prstGeom prst="rect">
            <a:avLst/>
          </a:prstGeom>
        </p:spPr>
      </p:pic>
    </p:spTree>
    <p:extLst>
      <p:ext uri="{BB962C8B-B14F-4D97-AF65-F5344CB8AC3E}">
        <p14:creationId xmlns:p14="http://schemas.microsoft.com/office/powerpoint/2010/main" val="400038711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425667" y="1973820"/>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150589" y="1425180"/>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err="1"/>
              <a:t>Zoho</a:t>
            </a:r>
            <a:r>
              <a:rPr lang="en-US" sz="3600" b="1" dirty="0"/>
              <a:t> Commerce</a:t>
            </a:r>
          </a:p>
        </p:txBody>
      </p:sp>
      <p:sp>
        <p:nvSpPr>
          <p:cNvPr id="7" name="مربع نص 6"/>
          <p:cNvSpPr txBox="1"/>
          <p:nvPr/>
        </p:nvSpPr>
        <p:spPr>
          <a:xfrm>
            <a:off x="1541417" y="2804802"/>
            <a:ext cx="9410462" cy="3737946"/>
          </a:xfrm>
          <a:prstGeom prst="rect">
            <a:avLst/>
          </a:prstGeom>
          <a:noFill/>
        </p:spPr>
        <p:txBody>
          <a:bodyPr wrap="square" rtlCol="0">
            <a:spAutoFit/>
          </a:bodyPr>
          <a:lstStyle/>
          <a:p>
            <a:pPr algn="just" rtl="1">
              <a:lnSpc>
                <a:spcPct val="150000"/>
              </a:lnSpc>
            </a:pPr>
            <a:r>
              <a:rPr lang="ar-SA" sz="2000" dirty="0"/>
              <a:t>-منصة </a:t>
            </a:r>
            <a:r>
              <a:rPr lang="en-US" sz="2000" dirty="0" err="1"/>
              <a:t>Zoho</a:t>
            </a:r>
            <a:r>
              <a:rPr lang="en-US" sz="2000" dirty="0"/>
              <a:t> Commerce</a:t>
            </a:r>
            <a:r>
              <a:rPr lang="ar-SA" sz="2000" dirty="0"/>
              <a:t> هي منصة تجارة الكترونية بدون برمجة تتيح لأصحاب الشركات القيام بالبيع الالكتروني بكل سهولة من خلال بناء وإدارة وتسويق المتجر الالكتروني وتتميز بسهولة الاستخدام بأداة إنشاء مواقع إلكترونية تعمل بالسحب والإفلات. </a:t>
            </a:r>
          </a:p>
          <a:p>
            <a:pPr algn="just" rtl="1">
              <a:lnSpc>
                <a:spcPct val="150000"/>
              </a:lnSpc>
            </a:pPr>
            <a:r>
              <a:rPr lang="ar-SA" sz="2000" dirty="0"/>
              <a:t>-من خلال هذه المنصة يمكن تنفيذ إجراءات عملية البيع الالكتروني من البداية إلى النهاية حيث يبسط عمليات البيع الالكتروني بشكل كبير من معالجة الطلبات وعمليات الدفع الالكتروني إلى التسليم للزبائن.</a:t>
            </a:r>
          </a:p>
          <a:p>
            <a:pPr algn="just">
              <a:lnSpc>
                <a:spcPct val="150000"/>
              </a:lnSpc>
            </a:pPr>
            <a:r>
              <a:rPr lang="en-US" sz="2000" b="0" i="0" dirty="0">
                <a:solidFill>
                  <a:srgbClr val="000000"/>
                </a:solidFill>
                <a:effectLst/>
                <a:latin typeface="Times New Roman" panose="02020603050405020304" pitchFamily="18" charset="0"/>
              </a:rPr>
              <a:t/>
            </a:r>
            <a:br>
              <a:rPr lang="en-US" sz="2000" b="0" i="0" dirty="0">
                <a:solidFill>
                  <a:srgbClr val="000000"/>
                </a:solidFill>
                <a:effectLst/>
                <a:latin typeface="Times New Roman" panose="02020603050405020304" pitchFamily="18" charset="0"/>
              </a:rPr>
            </a:br>
            <a:r>
              <a:rPr lang="ar-SA" sz="2000" dirty="0"/>
              <a:t> </a:t>
            </a:r>
          </a:p>
          <a:p>
            <a:pPr algn="just" rtl="1">
              <a:lnSpc>
                <a:spcPct val="150000"/>
              </a:lnSpc>
            </a:pPr>
            <a:endParaRPr lang="en-US" sz="2000" dirty="0"/>
          </a:p>
        </p:txBody>
      </p:sp>
    </p:spTree>
    <p:extLst>
      <p:ext uri="{BB962C8B-B14F-4D97-AF65-F5344CB8AC3E}">
        <p14:creationId xmlns:p14="http://schemas.microsoft.com/office/powerpoint/2010/main" val="64143862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Rectangle 32"/>
          <p:cNvSpPr/>
          <p:nvPr/>
        </p:nvSpPr>
        <p:spPr>
          <a:xfrm>
            <a:off x="10157427" y="2033044"/>
            <a:ext cx="525459" cy="5600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6" name="Rectangle 30"/>
          <p:cNvSpPr/>
          <p:nvPr/>
        </p:nvSpPr>
        <p:spPr>
          <a:xfrm>
            <a:off x="10157426" y="3043032"/>
            <a:ext cx="525459" cy="56009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7" name="Rectangle 28"/>
          <p:cNvSpPr/>
          <p:nvPr/>
        </p:nvSpPr>
        <p:spPr>
          <a:xfrm>
            <a:off x="10157424" y="5264183"/>
            <a:ext cx="525459" cy="5600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8" name="Rectangle 26"/>
          <p:cNvSpPr/>
          <p:nvPr/>
        </p:nvSpPr>
        <p:spPr>
          <a:xfrm>
            <a:off x="10157425" y="3984812"/>
            <a:ext cx="525459" cy="56009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2" name="مستطيل 1"/>
          <p:cNvSpPr/>
          <p:nvPr/>
        </p:nvSpPr>
        <p:spPr>
          <a:xfrm>
            <a:off x="1449975" y="2114120"/>
            <a:ext cx="7996255" cy="670120"/>
          </a:xfrm>
          <a:prstGeom prst="rect">
            <a:avLst/>
          </a:prstGeom>
        </p:spPr>
        <p:txBody>
          <a:bodyPr wrap="square">
            <a:spAutoFit/>
          </a:bodyPr>
          <a:lstStyle/>
          <a:p>
            <a:pPr algn="r" rtl="1">
              <a:lnSpc>
                <a:spcPct val="107000"/>
              </a:lnSpc>
              <a:spcAft>
                <a:spcPts val="800"/>
              </a:spcAft>
            </a:pPr>
            <a:r>
              <a:rPr lang="ar-AE" dirty="0">
                <a:latin typeface="Calibri" panose="020F0502020204030204" pitchFamily="34" charset="0"/>
                <a:ea typeface="Calibri" panose="020F0502020204030204" pitchFamily="34" charset="0"/>
              </a:rPr>
              <a:t>منشئ مواقع الويب: واجهة سهلة الاستخدام تعمل بالسحب والإفلات مع سمات مصممة مسبقًا لإنشاء متجر إلكتروني احترافي.</a:t>
            </a:r>
            <a:endParaRPr lang="en-US" dirty="0">
              <a:latin typeface="Calibri" panose="020F0502020204030204" pitchFamily="34" charset="0"/>
              <a:ea typeface="Calibri" panose="020F0502020204030204" pitchFamily="34" charset="0"/>
            </a:endParaRPr>
          </a:p>
        </p:txBody>
      </p:sp>
      <p:sp>
        <p:nvSpPr>
          <p:cNvPr id="3" name="مستطيل 2"/>
          <p:cNvSpPr/>
          <p:nvPr/>
        </p:nvSpPr>
        <p:spPr>
          <a:xfrm>
            <a:off x="1489556" y="3129537"/>
            <a:ext cx="7996256" cy="373757"/>
          </a:xfrm>
          <a:prstGeom prst="rect">
            <a:avLst/>
          </a:prstGeom>
        </p:spPr>
        <p:txBody>
          <a:bodyPr wrap="square">
            <a:spAutoFit/>
          </a:bodyPr>
          <a:lstStyle/>
          <a:p>
            <a:pPr algn="r" rtl="1">
              <a:lnSpc>
                <a:spcPct val="107000"/>
              </a:lnSpc>
              <a:spcAft>
                <a:spcPts val="800"/>
              </a:spcAft>
            </a:pPr>
            <a:r>
              <a:rPr lang="ar-AE" dirty="0">
                <a:latin typeface="Calibri" panose="020F0502020204030204" pitchFamily="34" charset="0"/>
                <a:ea typeface="Calibri" panose="020F0502020204030204" pitchFamily="34" charset="0"/>
              </a:rPr>
              <a:t>أدوات مخصصة لبائعي</a:t>
            </a:r>
            <a:r>
              <a:rPr lang="ar-SA" dirty="0">
                <a:latin typeface="Calibri" panose="020F0502020204030204" pitchFamily="34" charset="0"/>
                <a:ea typeface="Calibri" panose="020F0502020204030204" pitchFamily="34" charset="0"/>
              </a:rPr>
              <a:t> (أعمال-أعمال)</a:t>
            </a:r>
            <a:r>
              <a:rPr lang="ar-AE" dirty="0">
                <a:latin typeface="Calibri" panose="020F0502020204030204" pitchFamily="34" charset="0"/>
                <a:ea typeface="Calibri" panose="020F0502020204030204" pitchFamily="34" charset="0"/>
              </a:rPr>
              <a:t> </a:t>
            </a:r>
            <a:r>
              <a:rPr lang="en-US" dirty="0">
                <a:latin typeface="Calibri" panose="020F0502020204030204" pitchFamily="34" charset="0"/>
                <a:ea typeface="Calibri" panose="020F0502020204030204" pitchFamily="34" charset="0"/>
              </a:rPr>
              <a:t>B2B، </a:t>
            </a:r>
            <a:r>
              <a:rPr lang="ar-AE" dirty="0">
                <a:latin typeface="Calibri" panose="020F0502020204030204" pitchFamily="34" charset="0"/>
                <a:ea typeface="Calibri" panose="020F0502020204030204" pitchFamily="34" charset="0"/>
              </a:rPr>
              <a:t>بما في ذلك طلبات عروض الأسعار وإدارة حد الائتمان</a:t>
            </a:r>
            <a:r>
              <a:rPr lang="ar-SA" dirty="0">
                <a:latin typeface="Calibri" panose="020F0502020204030204" pitchFamily="34" charset="0"/>
                <a:ea typeface="Calibri" panose="020F0502020204030204" pitchFamily="34" charset="0"/>
              </a:rPr>
              <a:t> </a:t>
            </a:r>
            <a:r>
              <a:rPr lang="ar-AE" dirty="0">
                <a:latin typeface="Calibri" panose="020F0502020204030204" pitchFamily="34" charset="0"/>
                <a:ea typeface="Calibri" panose="020F0502020204030204" pitchFamily="34" charset="0"/>
              </a:rPr>
              <a:t>.</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p:cNvSpPr/>
          <p:nvPr/>
        </p:nvSpPr>
        <p:spPr>
          <a:xfrm>
            <a:off x="1489556" y="4155464"/>
            <a:ext cx="7996255" cy="373757"/>
          </a:xfrm>
          <a:prstGeom prst="rect">
            <a:avLst/>
          </a:prstGeom>
        </p:spPr>
        <p:txBody>
          <a:bodyPr wrap="square">
            <a:spAutoFit/>
          </a:bodyPr>
          <a:lstStyle/>
          <a:p>
            <a:pPr algn="r" rtl="1">
              <a:lnSpc>
                <a:spcPct val="107000"/>
              </a:lnSpc>
              <a:spcAft>
                <a:spcPts val="800"/>
              </a:spcAft>
            </a:pPr>
            <a:r>
              <a:rPr lang="ar-AE" dirty="0">
                <a:latin typeface="Calibri" panose="020F0502020204030204" pitchFamily="34" charset="0"/>
                <a:ea typeface="Calibri" panose="020F0502020204030204" pitchFamily="34" charset="0"/>
              </a:rPr>
              <a:t>الدفع والشحن: تكامل مع بوابات الدفع المحلية والدولية وشركات الشحن لمعالجة المعاملات وتنفيذ الطلبات.</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مستطيل 10"/>
          <p:cNvSpPr/>
          <p:nvPr/>
        </p:nvSpPr>
        <p:spPr>
          <a:xfrm>
            <a:off x="1449975" y="5201702"/>
            <a:ext cx="8035837" cy="685059"/>
          </a:xfrm>
          <a:prstGeom prst="rect">
            <a:avLst/>
          </a:prstGeom>
        </p:spPr>
        <p:txBody>
          <a:bodyPr wrap="square">
            <a:spAutoFit/>
          </a:bodyPr>
          <a:lstStyle/>
          <a:p>
            <a:pPr algn="r" rtl="1">
              <a:lnSpc>
                <a:spcPct val="107000"/>
              </a:lnSpc>
              <a:spcAft>
                <a:spcPts val="800"/>
              </a:spcAft>
            </a:pPr>
            <a:r>
              <a:rPr lang="ar-AE" dirty="0">
                <a:latin typeface="Calibri" panose="020F0502020204030204" pitchFamily="34" charset="0"/>
                <a:ea typeface="Calibri" panose="020F0502020204030204" pitchFamily="34" charset="0"/>
              </a:rPr>
              <a:t>أدوات التسويق والمبيعات: ميزات مدمجة للبيع عبر منصات التواصل الاجتماعي، </a:t>
            </a:r>
            <a:r>
              <a:rPr lang="ar-SA" dirty="0">
                <a:latin typeface="Calibri" panose="020F0502020204030204" pitchFamily="34" charset="0"/>
                <a:ea typeface="Calibri" panose="020F0502020204030204" pitchFamily="34" charset="0"/>
              </a:rPr>
              <a:t>وإعادة بيع</a:t>
            </a:r>
            <a:r>
              <a:rPr lang="ar-AE" dirty="0">
                <a:latin typeface="Calibri" panose="020F0502020204030204" pitchFamily="34" charset="0"/>
                <a:ea typeface="Calibri" panose="020F0502020204030204" pitchFamily="34" charset="0"/>
              </a:rPr>
              <a:t> سلة التسوق </a:t>
            </a:r>
            <a:r>
              <a:rPr lang="ar-SA" dirty="0">
                <a:latin typeface="Calibri" panose="020F0502020204030204" pitchFamily="34" charset="0"/>
                <a:ea typeface="Calibri" panose="020F0502020204030204" pitchFamily="34" charset="0"/>
              </a:rPr>
              <a:t>المتروكة</a:t>
            </a:r>
            <a:r>
              <a:rPr lang="ar-AE" dirty="0">
                <a:latin typeface="Calibri" panose="020F0502020204030204" pitchFamily="34" charset="0"/>
                <a:ea typeface="Calibri" panose="020F0502020204030204" pitchFamily="34" charset="0"/>
              </a:rPr>
              <a:t>، وحملات البريد الإلكتروني، وتوصيات المنتجات المدعومة بالذكاء الاصطناعي.</a:t>
            </a:r>
          </a:p>
        </p:txBody>
      </p:sp>
      <p:pic>
        <p:nvPicPr>
          <p:cNvPr id="14" name="صورة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6736" y="1694598"/>
            <a:ext cx="6739109" cy="95051"/>
          </a:xfrm>
          <a:prstGeom prst="rect">
            <a:avLst/>
          </a:prstGeom>
        </p:spPr>
      </p:pic>
      <p:sp>
        <p:nvSpPr>
          <p:cNvPr id="15" name="مربع نص 14"/>
          <p:cNvSpPr txBox="1"/>
          <p:nvPr/>
        </p:nvSpPr>
        <p:spPr>
          <a:xfrm>
            <a:off x="3477289" y="955233"/>
            <a:ext cx="5129199" cy="861774"/>
          </a:xfrm>
          <a:prstGeom prst="rect">
            <a:avLst/>
          </a:prstGeom>
          <a:noFill/>
        </p:spPr>
        <p:txBody>
          <a:bodyPr wrap="square" rtlCol="0">
            <a:spAutoFit/>
          </a:bodyPr>
          <a:lstStyle/>
          <a:p>
            <a:pPr algn="ctr" rtl="1"/>
            <a:r>
              <a:rPr lang="ar-SA" sz="3200" b="1" dirty="0">
                <a:solidFill>
                  <a:srgbClr val="00AEEF"/>
                </a:solidFill>
              </a:rPr>
              <a:t>مزايا </a:t>
            </a:r>
            <a:r>
              <a:rPr lang="en-US" sz="3200" b="1" dirty="0" err="1">
                <a:solidFill>
                  <a:srgbClr val="00AEEF"/>
                </a:solidFill>
              </a:rPr>
              <a:t>Zoho</a:t>
            </a:r>
            <a:r>
              <a:rPr lang="en-US" sz="3200" b="1" dirty="0">
                <a:solidFill>
                  <a:srgbClr val="00AEEF"/>
                </a:solidFill>
              </a:rPr>
              <a:t> Commerce</a:t>
            </a:r>
            <a:endParaRPr lang="en-US" sz="3200" dirty="0">
              <a:solidFill>
                <a:srgbClr val="00AEEF"/>
              </a:solidFill>
            </a:endParaRPr>
          </a:p>
          <a:p>
            <a:endParaRPr lang="en-US" dirty="0"/>
          </a:p>
        </p:txBody>
      </p:sp>
    </p:spTree>
    <p:extLst>
      <p:ext uri="{BB962C8B-B14F-4D97-AF65-F5344CB8AC3E}">
        <p14:creationId xmlns:p14="http://schemas.microsoft.com/office/powerpoint/2010/main" val="20325149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Rectangle 32"/>
          <p:cNvSpPr/>
          <p:nvPr/>
        </p:nvSpPr>
        <p:spPr>
          <a:xfrm>
            <a:off x="10157427" y="2033044"/>
            <a:ext cx="525459" cy="5600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6" name="Rectangle 30"/>
          <p:cNvSpPr/>
          <p:nvPr/>
        </p:nvSpPr>
        <p:spPr>
          <a:xfrm>
            <a:off x="10157425" y="3459848"/>
            <a:ext cx="525459" cy="56009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8" name="Rectangle 26"/>
          <p:cNvSpPr/>
          <p:nvPr/>
        </p:nvSpPr>
        <p:spPr>
          <a:xfrm>
            <a:off x="10157425" y="4886653"/>
            <a:ext cx="525459" cy="56009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pic>
        <p:nvPicPr>
          <p:cNvPr id="14" name="صورة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6736" y="1694598"/>
            <a:ext cx="6739109" cy="95051"/>
          </a:xfrm>
          <a:prstGeom prst="rect">
            <a:avLst/>
          </a:prstGeom>
        </p:spPr>
      </p:pic>
      <p:sp>
        <p:nvSpPr>
          <p:cNvPr id="15" name="مربع نص 14"/>
          <p:cNvSpPr txBox="1"/>
          <p:nvPr/>
        </p:nvSpPr>
        <p:spPr>
          <a:xfrm>
            <a:off x="3477289" y="955233"/>
            <a:ext cx="5129199" cy="861774"/>
          </a:xfrm>
          <a:prstGeom prst="rect">
            <a:avLst/>
          </a:prstGeom>
          <a:noFill/>
        </p:spPr>
        <p:txBody>
          <a:bodyPr wrap="square" rtlCol="0">
            <a:spAutoFit/>
          </a:bodyPr>
          <a:lstStyle/>
          <a:p>
            <a:pPr algn="ctr" rtl="1"/>
            <a:r>
              <a:rPr lang="ar-SA" sz="3200" b="1" dirty="0">
                <a:solidFill>
                  <a:srgbClr val="00AEEF"/>
                </a:solidFill>
              </a:rPr>
              <a:t>مزايا </a:t>
            </a:r>
            <a:r>
              <a:rPr lang="en-US" sz="3200" b="1" dirty="0" err="1">
                <a:solidFill>
                  <a:srgbClr val="00AEEF"/>
                </a:solidFill>
              </a:rPr>
              <a:t>Zoho</a:t>
            </a:r>
            <a:r>
              <a:rPr lang="en-US" sz="3200" b="1" dirty="0">
                <a:solidFill>
                  <a:srgbClr val="00AEEF"/>
                </a:solidFill>
              </a:rPr>
              <a:t> Commerce</a:t>
            </a:r>
            <a:endParaRPr lang="en-US" sz="3200" dirty="0">
              <a:solidFill>
                <a:srgbClr val="00AEEF"/>
              </a:solidFill>
            </a:endParaRPr>
          </a:p>
          <a:p>
            <a:endParaRPr lang="en-US" dirty="0"/>
          </a:p>
        </p:txBody>
      </p:sp>
      <p:sp>
        <p:nvSpPr>
          <p:cNvPr id="16" name="مستطيل 15">
            <a:extLst>
              <a:ext uri="{FF2B5EF4-FFF2-40B4-BE49-F238E27FC236}">
                <a16:creationId xmlns="" xmlns:a16="http://schemas.microsoft.com/office/drawing/2014/main" id="{51FE50B4-9ED9-3655-6FC5-58988F2BCCDF}"/>
              </a:ext>
            </a:extLst>
          </p:cNvPr>
          <p:cNvSpPr/>
          <p:nvPr/>
        </p:nvSpPr>
        <p:spPr>
          <a:xfrm>
            <a:off x="1449976" y="2081507"/>
            <a:ext cx="8139946" cy="959943"/>
          </a:xfrm>
          <a:prstGeom prst="rect">
            <a:avLst/>
          </a:prstGeom>
        </p:spPr>
        <p:txBody>
          <a:bodyPr wrap="square">
            <a:spAutoFit/>
          </a:bodyPr>
          <a:lstStyle/>
          <a:p>
            <a:pPr algn="just" rtl="1">
              <a:lnSpc>
                <a:spcPct val="107000"/>
              </a:lnSpc>
              <a:spcAft>
                <a:spcPts val="800"/>
              </a:spcAft>
            </a:pPr>
            <a:r>
              <a:rPr lang="ar-AE" dirty="0">
                <a:latin typeface="Calibri" panose="020F0502020204030204" pitchFamily="34" charset="0"/>
                <a:ea typeface="Calibri" panose="020F0502020204030204" pitchFamily="34" charset="0"/>
              </a:rPr>
              <a:t>تكامل الأعمال: </a:t>
            </a:r>
            <a:r>
              <a:rPr lang="ar-SA" dirty="0">
                <a:latin typeface="Calibri" panose="020F0502020204030204" pitchFamily="34" charset="0"/>
                <a:ea typeface="Calibri" panose="020F0502020204030204" pitchFamily="34" charset="0"/>
              </a:rPr>
              <a:t>التكامل مع </a:t>
            </a:r>
            <a:r>
              <a:rPr lang="ar-AE" dirty="0">
                <a:latin typeface="Calibri" panose="020F0502020204030204" pitchFamily="34" charset="0"/>
                <a:ea typeface="Calibri" panose="020F0502020204030204" pitchFamily="34" charset="0"/>
              </a:rPr>
              <a:t>تطبيقات </a:t>
            </a:r>
            <a:r>
              <a:rPr lang="en-US" dirty="0" err="1">
                <a:latin typeface="Calibri" panose="020F0502020204030204" pitchFamily="34" charset="0"/>
                <a:ea typeface="Calibri" panose="020F0502020204030204" pitchFamily="34" charset="0"/>
              </a:rPr>
              <a:t>Zoho</a:t>
            </a:r>
            <a:r>
              <a:rPr lang="en-US" dirty="0">
                <a:latin typeface="Calibri" panose="020F0502020204030204" pitchFamily="34" charset="0"/>
                <a:ea typeface="Calibri" panose="020F0502020204030204" pitchFamily="34" charset="0"/>
              </a:rPr>
              <a:t> </a:t>
            </a:r>
            <a:r>
              <a:rPr lang="ar-AE" dirty="0">
                <a:latin typeface="Calibri" panose="020F0502020204030204" pitchFamily="34" charset="0"/>
                <a:ea typeface="Calibri" panose="020F0502020204030204" pitchFamily="34" charset="0"/>
              </a:rPr>
              <a:t>الأخرى، مثل </a:t>
            </a:r>
            <a:r>
              <a:rPr lang="en-US" dirty="0" err="1">
                <a:latin typeface="Calibri" panose="020F0502020204030204" pitchFamily="34" charset="0"/>
                <a:ea typeface="Calibri" panose="020F0502020204030204" pitchFamily="34" charset="0"/>
              </a:rPr>
              <a:t>Zoho</a:t>
            </a:r>
            <a:r>
              <a:rPr lang="en-US" dirty="0">
                <a:latin typeface="Calibri" panose="020F0502020204030204" pitchFamily="34" charset="0"/>
                <a:ea typeface="Calibri" panose="020F0502020204030204" pitchFamily="34" charset="0"/>
              </a:rPr>
              <a:t> Inventory </a:t>
            </a:r>
            <a:r>
              <a:rPr lang="ar-SA" dirty="0">
                <a:latin typeface="Calibri" panose="020F0502020204030204" pitchFamily="34" charset="0"/>
                <a:ea typeface="Calibri" panose="020F0502020204030204" pitchFamily="34" charset="0"/>
              </a:rPr>
              <a:t> </a:t>
            </a:r>
            <a:r>
              <a:rPr lang="ar-AE" dirty="0">
                <a:latin typeface="Calibri" panose="020F0502020204030204" pitchFamily="34" charset="0"/>
                <a:ea typeface="Calibri" panose="020F0502020204030204" pitchFamily="34" charset="0"/>
              </a:rPr>
              <a:t>و</a:t>
            </a:r>
            <a:r>
              <a:rPr lang="en-US" dirty="0" err="1">
                <a:latin typeface="Calibri" panose="020F0502020204030204" pitchFamily="34" charset="0"/>
                <a:ea typeface="Calibri" panose="020F0502020204030204" pitchFamily="34" charset="0"/>
              </a:rPr>
              <a:t>Zoho</a:t>
            </a:r>
            <a:r>
              <a:rPr lang="en-US" dirty="0">
                <a:latin typeface="Calibri" panose="020F0502020204030204" pitchFamily="34" charset="0"/>
                <a:ea typeface="Calibri" panose="020F0502020204030204" pitchFamily="34" charset="0"/>
              </a:rPr>
              <a:t> CRM </a:t>
            </a:r>
            <a:r>
              <a:rPr lang="ar-AE" dirty="0">
                <a:latin typeface="Calibri" panose="020F0502020204030204" pitchFamily="34" charset="0"/>
                <a:ea typeface="Calibri" panose="020F0502020204030204" pitchFamily="34" charset="0"/>
              </a:rPr>
              <a:t>و</a:t>
            </a:r>
            <a:r>
              <a:rPr lang="en-US" dirty="0" err="1">
                <a:latin typeface="Calibri" panose="020F0502020204030204" pitchFamily="34" charset="0"/>
                <a:ea typeface="Calibri" panose="020F0502020204030204" pitchFamily="34" charset="0"/>
              </a:rPr>
              <a:t>Zoho</a:t>
            </a:r>
            <a:r>
              <a:rPr lang="en-US" dirty="0">
                <a:latin typeface="Calibri" panose="020F0502020204030204" pitchFamily="34" charset="0"/>
                <a:ea typeface="Calibri" panose="020F0502020204030204" pitchFamily="34" charset="0"/>
              </a:rPr>
              <a:t> Books، </a:t>
            </a:r>
            <a:r>
              <a:rPr lang="ar-SA" dirty="0">
                <a:latin typeface="Calibri" panose="020F0502020204030204" pitchFamily="34" charset="0"/>
                <a:ea typeface="Calibri" panose="020F0502020204030204" pitchFamily="34" charset="0"/>
              </a:rPr>
              <a:t>ما يساعد على تسهيل عمليات المحاسبة وإدارة العلاقة مع العملاء وإدارة المخزون ويوفر الكثير من الوقت واختصار الإجراءات وأتمتة العمليات المختلفة </a:t>
            </a:r>
            <a:r>
              <a:rPr lang="ar-AE" dirty="0">
                <a:latin typeface="Calibri" panose="020F0502020204030204" pitchFamily="34" charset="0"/>
                <a:ea typeface="Calibri" panose="020F0502020204030204" pitchFamily="34" charset="0"/>
              </a:rPr>
              <a:t>.</a:t>
            </a:r>
          </a:p>
        </p:txBody>
      </p:sp>
      <p:sp>
        <p:nvSpPr>
          <p:cNvPr id="19" name="مربع نص 18">
            <a:extLst>
              <a:ext uri="{FF2B5EF4-FFF2-40B4-BE49-F238E27FC236}">
                <a16:creationId xmlns="" xmlns:a16="http://schemas.microsoft.com/office/drawing/2014/main" id="{8F28D1DB-2E0D-DAC1-A129-812335943BBB}"/>
              </a:ext>
            </a:extLst>
          </p:cNvPr>
          <p:cNvSpPr txBox="1"/>
          <p:nvPr/>
        </p:nvSpPr>
        <p:spPr>
          <a:xfrm>
            <a:off x="3724275" y="4978736"/>
            <a:ext cx="6096000" cy="369332"/>
          </a:xfrm>
          <a:prstGeom prst="rect">
            <a:avLst/>
          </a:prstGeom>
          <a:noFill/>
        </p:spPr>
        <p:txBody>
          <a:bodyPr wrap="square">
            <a:spAutoFit/>
          </a:bodyPr>
          <a:lstStyle/>
          <a:p>
            <a:r>
              <a:rPr lang="ar-SA" dirty="0"/>
              <a:t>الأمان: أمان على مستوى المؤسسة وخصوصية المعلومات مدمجة في المنصة.</a:t>
            </a:r>
          </a:p>
        </p:txBody>
      </p:sp>
      <p:sp>
        <p:nvSpPr>
          <p:cNvPr id="21" name="مربع نص 20">
            <a:extLst>
              <a:ext uri="{FF2B5EF4-FFF2-40B4-BE49-F238E27FC236}">
                <a16:creationId xmlns="" xmlns:a16="http://schemas.microsoft.com/office/drawing/2014/main" id="{DC635C12-9CB1-C07C-098D-7A5A0CC45D4B}"/>
              </a:ext>
            </a:extLst>
          </p:cNvPr>
          <p:cNvSpPr txBox="1"/>
          <p:nvPr/>
        </p:nvSpPr>
        <p:spPr>
          <a:xfrm>
            <a:off x="1605202" y="3606359"/>
            <a:ext cx="7984720" cy="369332"/>
          </a:xfrm>
          <a:prstGeom prst="rect">
            <a:avLst/>
          </a:prstGeom>
          <a:noFill/>
        </p:spPr>
        <p:txBody>
          <a:bodyPr wrap="square">
            <a:spAutoFit/>
          </a:bodyPr>
          <a:lstStyle/>
          <a:p>
            <a:pPr algn="r" rtl="1"/>
            <a:r>
              <a:rPr lang="ar-SA" dirty="0"/>
              <a:t>أدوات مخصصة لبائعي (أعمال-أعمال) </a:t>
            </a:r>
            <a:r>
              <a:rPr lang="en-US" dirty="0"/>
              <a:t> B2B</a:t>
            </a:r>
            <a:r>
              <a:rPr lang="ar-SA" dirty="0"/>
              <a:t>بما في ذلك طلبات عروض الأسعار وإدارة حد الائتمان.</a:t>
            </a:r>
          </a:p>
        </p:txBody>
      </p:sp>
    </p:spTree>
    <p:extLst>
      <p:ext uri="{BB962C8B-B14F-4D97-AF65-F5344CB8AC3E}">
        <p14:creationId xmlns:p14="http://schemas.microsoft.com/office/powerpoint/2010/main" val="31365869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2" name="Zoho CRM">
            <a:hlinkClick r:id="" action="ppaction://media"/>
            <a:extLst>
              <a:ext uri="{FF2B5EF4-FFF2-40B4-BE49-F238E27FC236}">
                <a16:creationId xmlns="" xmlns:a16="http://schemas.microsoft.com/office/drawing/2014/main" id="{CBEC87D2-4314-4BEB-92A0-E34D37DD5A29}"/>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673669" y="1393528"/>
            <a:ext cx="9537131" cy="5364636"/>
          </a:xfrm>
          <a:prstGeom prst="rect">
            <a:avLst/>
          </a:prstGeom>
        </p:spPr>
      </p:pic>
      <p:sp>
        <p:nvSpPr>
          <p:cNvPr id="4" name="مستطيل 3">
            <a:extLst>
              <a:ext uri="{FF2B5EF4-FFF2-40B4-BE49-F238E27FC236}">
                <a16:creationId xmlns="" xmlns:a16="http://schemas.microsoft.com/office/drawing/2014/main" id="{D602A916-8FCA-7741-943E-E7AA2DE3494F}"/>
              </a:ext>
            </a:extLst>
          </p:cNvPr>
          <p:cNvSpPr/>
          <p:nvPr/>
        </p:nvSpPr>
        <p:spPr>
          <a:xfrm>
            <a:off x="1304960" y="631934"/>
            <a:ext cx="7746274" cy="523220"/>
          </a:xfrm>
          <a:prstGeom prst="rect">
            <a:avLst/>
          </a:prstGeom>
        </p:spPr>
        <p:txBody>
          <a:bodyPr wrap="square">
            <a:spAutoFit/>
          </a:bodyPr>
          <a:lstStyle/>
          <a:p>
            <a:pPr algn="ctr"/>
            <a:r>
              <a:rPr lang="en-US" sz="2800" b="1" dirty="0">
                <a:solidFill>
                  <a:srgbClr val="00AEEF"/>
                </a:solidFill>
              </a:rPr>
              <a:t>Zoho Commerce</a:t>
            </a:r>
            <a:r>
              <a:rPr lang="ar-SA" sz="2800" b="1" dirty="0">
                <a:solidFill>
                  <a:srgbClr val="00AEEF"/>
                </a:solidFill>
              </a:rPr>
              <a:t>فيديو توضيحي لمزايا </a:t>
            </a:r>
            <a:endParaRPr lang="en-US" sz="2800" b="1" dirty="0">
              <a:solidFill>
                <a:srgbClr val="00AEEF"/>
              </a:solidFill>
            </a:endParaRPr>
          </a:p>
        </p:txBody>
      </p:sp>
    </p:spTree>
    <p:extLst>
      <p:ext uri="{BB962C8B-B14F-4D97-AF65-F5344CB8AC3E}">
        <p14:creationId xmlns:p14="http://schemas.microsoft.com/office/powerpoint/2010/main" val="1079629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36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9" name="مربع نص 8"/>
          <p:cNvSpPr txBox="1"/>
          <p:nvPr/>
        </p:nvSpPr>
        <p:spPr>
          <a:xfrm>
            <a:off x="1428751" y="542966"/>
            <a:ext cx="8440582" cy="1846659"/>
          </a:xfrm>
          <a:prstGeom prst="rect">
            <a:avLst/>
          </a:prstGeom>
          <a:noFill/>
        </p:spPr>
        <p:txBody>
          <a:bodyPr wrap="square" rtlCol="0">
            <a:spAutoFit/>
          </a:bodyPr>
          <a:lstStyle/>
          <a:p>
            <a:pPr algn="ctr" rtl="1"/>
            <a:r>
              <a:rPr lang="ar-SA" sz="3200" b="1" dirty="0">
                <a:solidFill>
                  <a:srgbClr val="00AEEF"/>
                </a:solidFill>
              </a:rPr>
              <a:t>    </a:t>
            </a:r>
            <a:r>
              <a:rPr lang="ar-AE" sz="3200" b="1" dirty="0">
                <a:solidFill>
                  <a:srgbClr val="00AEEF"/>
                </a:solidFill>
              </a:rPr>
              <a:t>حالة دراسية</a:t>
            </a:r>
            <a:r>
              <a:rPr lang="ar-SA" sz="3200" b="1" dirty="0">
                <a:solidFill>
                  <a:srgbClr val="00AEEF"/>
                </a:solidFill>
              </a:rPr>
              <a:t> </a:t>
            </a:r>
            <a:r>
              <a:rPr lang="en-US" sz="3200" b="1" dirty="0">
                <a:solidFill>
                  <a:srgbClr val="00AEEF"/>
                </a:solidFill>
              </a:rPr>
              <a:t>3</a:t>
            </a:r>
            <a:endParaRPr lang="ar-SA" sz="3200" b="1" dirty="0">
              <a:solidFill>
                <a:srgbClr val="00AEEF"/>
              </a:solidFill>
            </a:endParaRPr>
          </a:p>
          <a:p>
            <a:pPr algn="ctr" rtl="1"/>
            <a:r>
              <a:rPr lang="ar-SA" sz="3200" b="1" dirty="0">
                <a:solidFill>
                  <a:srgbClr val="00AEEF"/>
                </a:solidFill>
              </a:rPr>
              <a:t> </a:t>
            </a:r>
            <a:r>
              <a:rPr lang="en-US" sz="3200" b="1" dirty="0">
                <a:solidFill>
                  <a:srgbClr val="00AEEF"/>
                </a:solidFill>
              </a:rPr>
              <a:t>Amazon A+</a:t>
            </a:r>
            <a:r>
              <a:rPr lang="ar-SA" sz="3200" b="1" dirty="0">
                <a:solidFill>
                  <a:srgbClr val="00AEEF"/>
                </a:solidFill>
              </a:rPr>
              <a:t> -</a:t>
            </a:r>
            <a:r>
              <a:rPr lang="en-US" sz="3200" b="1" dirty="0">
                <a:solidFill>
                  <a:srgbClr val="00AEEF"/>
                </a:solidFill>
              </a:rPr>
              <a:t>Sony </a:t>
            </a:r>
            <a:endParaRPr lang="en-US" sz="3200" dirty="0">
              <a:solidFill>
                <a:srgbClr val="00AEEF"/>
              </a:solidFill>
            </a:endParaRPr>
          </a:p>
          <a:p>
            <a:pPr algn="ctr" rtl="1"/>
            <a:endParaRPr lang="en-US" sz="3200" b="1" dirty="0">
              <a:solidFill>
                <a:srgbClr val="00AEEF"/>
              </a:solidFill>
            </a:endParaRPr>
          </a:p>
          <a:p>
            <a:endParaRPr lang="en-US" dirty="0"/>
          </a:p>
        </p:txBody>
      </p:sp>
      <p:pic>
        <p:nvPicPr>
          <p:cNvPr id="6" name="صورة 5">
            <a:extLst>
              <a:ext uri="{FF2B5EF4-FFF2-40B4-BE49-F238E27FC236}">
                <a16:creationId xmlns="" xmlns:a16="http://schemas.microsoft.com/office/drawing/2014/main" id="{136BEF68-68DE-3CB4-206C-C366B940551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47633" y="951494"/>
            <a:ext cx="6603601" cy="3714525"/>
          </a:xfrm>
          <a:prstGeom prst="rect">
            <a:avLst/>
          </a:prstGeom>
        </p:spPr>
      </p:pic>
      <p:pic>
        <p:nvPicPr>
          <p:cNvPr id="11" name="صورة 10">
            <a:extLst>
              <a:ext uri="{FF2B5EF4-FFF2-40B4-BE49-F238E27FC236}">
                <a16:creationId xmlns="" xmlns:a16="http://schemas.microsoft.com/office/drawing/2014/main" id="{5CB32588-29A2-23EA-237A-952CCA280270}"/>
              </a:ext>
            </a:extLst>
          </p:cNvPr>
          <p:cNvPicPr>
            <a:picLocks noChangeAspect="1"/>
          </p:cNvPicPr>
          <p:nvPr/>
        </p:nvPicPr>
        <p:blipFill rotWithShape="1">
          <a:blip r:embed="rId5">
            <a:extLst>
              <a:ext uri="{28A0092B-C50C-407E-A947-70E740481C1C}">
                <a14:useLocalDpi xmlns:a14="http://schemas.microsoft.com/office/drawing/2010/main" val="0"/>
              </a:ext>
            </a:extLst>
          </a:blip>
          <a:srcRect t="20532" b="15382"/>
          <a:stretch/>
        </p:blipFill>
        <p:spPr>
          <a:xfrm>
            <a:off x="1779287" y="3426036"/>
            <a:ext cx="7739509" cy="2479965"/>
          </a:xfrm>
          <a:prstGeom prst="rect">
            <a:avLst/>
          </a:prstGeom>
        </p:spPr>
      </p:pic>
      <p:sp>
        <p:nvSpPr>
          <p:cNvPr id="2" name="مستطيل 1"/>
          <p:cNvSpPr/>
          <p:nvPr/>
        </p:nvSpPr>
        <p:spPr>
          <a:xfrm>
            <a:off x="4105620" y="6181498"/>
            <a:ext cx="4008470" cy="646331"/>
          </a:xfrm>
          <a:prstGeom prst="rect">
            <a:avLst/>
          </a:prstGeom>
        </p:spPr>
        <p:txBody>
          <a:bodyPr wrap="none">
            <a:spAutoFit/>
          </a:bodyPr>
          <a:lstStyle/>
          <a:p>
            <a:r>
              <a:rPr lang="en-US" dirty="0">
                <a:hlinkClick r:id="rId6"/>
              </a:rPr>
              <a:t>https://sell.amazon.com/tools/a-content</a:t>
            </a:r>
            <a:endParaRPr lang="en-US" dirty="0"/>
          </a:p>
          <a:p>
            <a:endParaRPr lang="en-US" dirty="0"/>
          </a:p>
        </p:txBody>
      </p:sp>
    </p:spTree>
    <p:extLst>
      <p:ext uri="{BB962C8B-B14F-4D97-AF65-F5344CB8AC3E}">
        <p14:creationId xmlns:p14="http://schemas.microsoft.com/office/powerpoint/2010/main" val="8206728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1004159" y="962098"/>
            <a:ext cx="8510462" cy="1846659"/>
          </a:xfrm>
          <a:prstGeom prst="rect">
            <a:avLst/>
          </a:prstGeom>
          <a:noFill/>
        </p:spPr>
        <p:txBody>
          <a:bodyPr wrap="square" rtlCol="0">
            <a:spAutoFit/>
          </a:bodyPr>
          <a:lstStyle/>
          <a:p>
            <a:pPr algn="ctr" rtl="1">
              <a:lnSpc>
                <a:spcPct val="150000"/>
              </a:lnSpc>
            </a:pPr>
            <a:r>
              <a:rPr lang="en-US" sz="3200" b="1" dirty="0">
                <a:solidFill>
                  <a:srgbClr val="00AEEF"/>
                </a:solidFill>
              </a:rPr>
              <a:t>Sony</a:t>
            </a:r>
            <a:r>
              <a:rPr lang="ar-SA" sz="3200" b="1" dirty="0">
                <a:solidFill>
                  <a:srgbClr val="00AEEF"/>
                </a:solidFill>
              </a:rPr>
              <a:t> العلامة التجارية العالمية الشهيرة في مجال الالكترونيات وتجربتها مع محتوى </a:t>
            </a:r>
            <a:r>
              <a:rPr lang="en-US" sz="3200" b="1" dirty="0">
                <a:solidFill>
                  <a:srgbClr val="00AEEF"/>
                </a:solidFill>
              </a:rPr>
              <a:t>A+</a:t>
            </a:r>
            <a:r>
              <a:rPr lang="ar-SA" sz="3200" b="1" dirty="0">
                <a:solidFill>
                  <a:srgbClr val="00AEEF"/>
                </a:solidFill>
              </a:rPr>
              <a:t> في منصة </a:t>
            </a:r>
            <a:r>
              <a:rPr lang="en-US" sz="3200" b="1" dirty="0">
                <a:solidFill>
                  <a:srgbClr val="00AEEF"/>
                </a:solidFill>
              </a:rPr>
              <a:t>Amazon</a:t>
            </a:r>
            <a:endParaRPr lang="en-US" sz="3200" dirty="0">
              <a:solidFill>
                <a:srgbClr val="00AEEF"/>
              </a:solidFill>
            </a:endParaRPr>
          </a:p>
          <a:p>
            <a:endParaRPr lang="en-US" dirty="0"/>
          </a:p>
        </p:txBody>
      </p:sp>
      <p:pic>
        <p:nvPicPr>
          <p:cNvPr id="3" name="صورة 2">
            <a:extLst>
              <a:ext uri="{FF2B5EF4-FFF2-40B4-BE49-F238E27FC236}">
                <a16:creationId xmlns="" xmlns:a16="http://schemas.microsoft.com/office/drawing/2014/main" id="{9298E447-A5C8-FAAA-79CF-D1CFADCBF53E}"/>
              </a:ext>
            </a:extLst>
          </p:cNvPr>
          <p:cNvPicPr>
            <a:picLocks noChangeAspect="1"/>
          </p:cNvPicPr>
          <p:nvPr/>
        </p:nvPicPr>
        <p:blipFill rotWithShape="1">
          <a:blip r:embed="rId4"/>
          <a:srcRect t="17083" r="1526" b="22778"/>
          <a:stretch/>
        </p:blipFill>
        <p:spPr>
          <a:xfrm>
            <a:off x="0" y="2676612"/>
            <a:ext cx="12005889" cy="4124326"/>
          </a:xfrm>
          <a:prstGeom prst="rect">
            <a:avLst/>
          </a:prstGeom>
        </p:spPr>
      </p:pic>
    </p:spTree>
    <p:extLst>
      <p:ext uri="{BB962C8B-B14F-4D97-AF65-F5344CB8AC3E}">
        <p14:creationId xmlns:p14="http://schemas.microsoft.com/office/powerpoint/2010/main" val="15207955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97092" y="1973820"/>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150589" y="1425180"/>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Amazon A+</a:t>
            </a:r>
          </a:p>
        </p:txBody>
      </p:sp>
      <p:sp>
        <p:nvSpPr>
          <p:cNvPr id="7" name="مربع نص 6"/>
          <p:cNvSpPr txBox="1"/>
          <p:nvPr/>
        </p:nvSpPr>
        <p:spPr>
          <a:xfrm>
            <a:off x="1541417" y="2837855"/>
            <a:ext cx="9410462" cy="3276282"/>
          </a:xfrm>
          <a:prstGeom prst="rect">
            <a:avLst/>
          </a:prstGeom>
          <a:noFill/>
        </p:spPr>
        <p:txBody>
          <a:bodyPr wrap="square" rtlCol="0">
            <a:spAutoFit/>
          </a:bodyPr>
          <a:lstStyle/>
          <a:p>
            <a:pPr algn="r" rtl="1">
              <a:lnSpc>
                <a:spcPct val="150000"/>
              </a:lnSpc>
            </a:pPr>
            <a:r>
              <a:rPr lang="ar-SA" sz="2000" dirty="0"/>
              <a:t>-يساعد محتوى </a:t>
            </a:r>
            <a:r>
              <a:rPr lang="en-US" sz="2000" dirty="0"/>
              <a:t>A+ </a:t>
            </a:r>
            <a:r>
              <a:rPr lang="ar-SA" sz="2000" dirty="0"/>
              <a:t>على منصة </a:t>
            </a:r>
            <a:r>
              <a:rPr lang="en-US" sz="2000" dirty="0"/>
              <a:t>Amazon</a:t>
            </a:r>
            <a:r>
              <a:rPr lang="ar-SA" sz="2000" dirty="0"/>
              <a:t>  على نشر قصة العلامة التجارية من خلال إضافة مقاطع فيديو وصور مُحسّنة ومخططات مقارنة منتجات قابلة للتسوّق، وغيرها إلى صفحات تفاصيل المنتج على أمازون.</a:t>
            </a:r>
          </a:p>
          <a:p>
            <a:pPr algn="r" rtl="1">
              <a:lnSpc>
                <a:spcPct val="150000"/>
              </a:lnSpc>
            </a:pPr>
            <a:r>
              <a:rPr lang="ar-SA" sz="2000" dirty="0"/>
              <a:t>-وفقاً لمنصة </a:t>
            </a:r>
            <a:r>
              <a:rPr lang="en-US" sz="2000" dirty="0"/>
              <a:t>Amazon </a:t>
            </a:r>
            <a:r>
              <a:rPr lang="ar-SA" sz="2000" dirty="0"/>
              <a:t> فإن لمحتوى </a:t>
            </a:r>
            <a:r>
              <a:rPr lang="en-US" sz="2000" dirty="0"/>
              <a:t> A+ </a:t>
            </a:r>
            <a:r>
              <a:rPr lang="ar-SA" sz="2000" dirty="0"/>
              <a:t>الأساسي يساعد العلامات التجارية على زيادة المبيعات بنسبة تصل إلى </a:t>
            </a:r>
            <a:r>
              <a:rPr lang="en-US" sz="2000" dirty="0"/>
              <a:t>8</a:t>
            </a:r>
            <a:r>
              <a:rPr lang="ar-SA" sz="2000" dirty="0"/>
              <a:t>%، ويمكن لمحتوى </a:t>
            </a:r>
            <a:r>
              <a:rPr lang="en-US" sz="2000" dirty="0"/>
              <a:t> A+ </a:t>
            </a:r>
            <a:r>
              <a:rPr lang="en-US" sz="2000" dirty="0" err="1"/>
              <a:t>Premuim</a:t>
            </a:r>
            <a:r>
              <a:rPr lang="ar-SA" sz="2000" dirty="0"/>
              <a:t>المتميز تحقيق زيادة المبيعات بنسبة تصل إلى </a:t>
            </a:r>
            <a:r>
              <a:rPr lang="en-US" sz="2000" dirty="0"/>
              <a:t>20</a:t>
            </a:r>
            <a:r>
              <a:rPr lang="ar-SA" sz="2000" dirty="0"/>
              <a:t>%.</a:t>
            </a:r>
          </a:p>
          <a:p>
            <a:pPr algn="r" rtl="1">
              <a:lnSpc>
                <a:spcPct val="150000"/>
              </a:lnSpc>
            </a:pPr>
            <a:r>
              <a:rPr lang="ar-SA" sz="2000" dirty="0"/>
              <a:t>-لاستخدام محتوى </a:t>
            </a:r>
            <a:r>
              <a:rPr lang="en-US" sz="2000" dirty="0"/>
              <a:t>A+، </a:t>
            </a:r>
            <a:r>
              <a:rPr lang="ar-SA" sz="2000" dirty="0"/>
              <a:t>تحتاج إلى حساب مبيعات احترافي على أمازون. كما يجب أن تكون ممثلًا لعلامة تجارية مسجلة في سجل أمازون للعلامات التجارية أو لديك منتجات عامة في الكتالوج الخاص بك على أمازون.</a:t>
            </a:r>
          </a:p>
          <a:p>
            <a:pPr algn="r" rtl="1">
              <a:lnSpc>
                <a:spcPct val="150000"/>
              </a:lnSpc>
            </a:pPr>
            <a:endParaRPr lang="en-US" sz="2000" dirty="0"/>
          </a:p>
        </p:txBody>
      </p:sp>
    </p:spTree>
    <p:extLst>
      <p:ext uri="{BB962C8B-B14F-4D97-AF65-F5344CB8AC3E}">
        <p14:creationId xmlns:p14="http://schemas.microsoft.com/office/powerpoint/2010/main" val="15994770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97092" y="1973820"/>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150589" y="1425180"/>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Sony</a:t>
            </a:r>
          </a:p>
        </p:txBody>
      </p:sp>
      <p:sp>
        <p:nvSpPr>
          <p:cNvPr id="7" name="مربع نص 6"/>
          <p:cNvSpPr txBox="1"/>
          <p:nvPr/>
        </p:nvSpPr>
        <p:spPr>
          <a:xfrm>
            <a:off x="1432986" y="2561630"/>
            <a:ext cx="9410462" cy="4708981"/>
          </a:xfrm>
          <a:prstGeom prst="rect">
            <a:avLst/>
          </a:prstGeom>
          <a:noFill/>
        </p:spPr>
        <p:txBody>
          <a:bodyPr wrap="square" rtlCol="0">
            <a:spAutoFit/>
          </a:bodyPr>
          <a:lstStyle/>
          <a:p>
            <a:pPr algn="just" rtl="1">
              <a:lnSpc>
                <a:spcPct val="150000"/>
              </a:lnSpc>
            </a:pPr>
            <a:r>
              <a:rPr lang="ar-SA" sz="2000" dirty="0"/>
              <a:t>-لقد حققت </a:t>
            </a:r>
            <a:r>
              <a:rPr lang="en-US" sz="2000" dirty="0"/>
              <a:t>Sony</a:t>
            </a:r>
            <a:r>
              <a:rPr lang="ar-SA" sz="2000" dirty="0"/>
              <a:t> نجاحاً كبيراً باستخدام محتوى </a:t>
            </a:r>
            <a:r>
              <a:rPr lang="en-US" sz="2000" dirty="0"/>
              <a:t>A+ Premium</a:t>
            </a:r>
            <a:r>
              <a:rPr lang="ar-SA" sz="2000" dirty="0"/>
              <a:t> فوفقاً لمديرة تسويق القنوات </a:t>
            </a:r>
            <a:r>
              <a:rPr lang="en-US" sz="2000" dirty="0"/>
              <a:t>Jennifer Conley</a:t>
            </a:r>
            <a:r>
              <a:rPr lang="ar-SA" sz="2000" dirty="0"/>
              <a:t> وحققت تحسناً واضحاً في مبيعاتها على قناة أمازون وهذا ما يوضح أهمية عرض المنتجات بطريقة احترافية.</a:t>
            </a:r>
          </a:p>
          <a:p>
            <a:pPr algn="just" rtl="1">
              <a:lnSpc>
                <a:spcPct val="150000"/>
              </a:lnSpc>
            </a:pPr>
            <a:r>
              <a:rPr lang="ar-SA" sz="2000" dirty="0"/>
              <a:t>-منذ أن أصبح البرنامج متاحًا عام </a:t>
            </a:r>
            <a:r>
              <a:rPr lang="en-US" sz="2000" dirty="0"/>
              <a:t>2017</a:t>
            </a:r>
            <a:r>
              <a:rPr lang="ar-SA" sz="2000" dirty="0"/>
              <a:t>، أدرج قسم الإلكترونيات المنزلية في سوني محتوىً مميزًا من الفئة </a:t>
            </a:r>
            <a:r>
              <a:rPr lang="en-US" sz="2000" dirty="0"/>
              <a:t>A+ </a:t>
            </a:r>
            <a:r>
              <a:rPr lang="ar-SA" sz="2000" dirty="0"/>
              <a:t>على جميع المنتجات التي يبيعونها في متجر أمازون دون استثناء. توضح </a:t>
            </a:r>
            <a:r>
              <a:rPr lang="en-US" sz="2000" dirty="0"/>
              <a:t>Jennifer</a:t>
            </a:r>
            <a:r>
              <a:rPr lang="ar-SA" sz="2000" dirty="0"/>
              <a:t> بأن هذا المحتوى يساعد كثيرًا في جذب انتباه العملاء وإثارة حماسهم للمنتج. حيث يتيح تضمين صور أكبر حجمًا، وإمكانية إدراج مقاطع فيديو ووجود مقاسات مختلفة للصور بالإضافة لوجود مساحة إضافية على الصفحة يمكن من خلالها سرد قصة العلامة التجارية.</a:t>
            </a:r>
            <a:endParaRPr lang="en-US" sz="2000" dirty="0"/>
          </a:p>
          <a:p>
            <a:pPr algn="just">
              <a:lnSpc>
                <a:spcPct val="150000"/>
              </a:lnSpc>
            </a:pPr>
            <a:r>
              <a:rPr lang="en-US" sz="2000" b="0" i="0" dirty="0">
                <a:solidFill>
                  <a:srgbClr val="000000"/>
                </a:solidFill>
                <a:effectLst/>
                <a:latin typeface="Times New Roman" panose="02020603050405020304" pitchFamily="18" charset="0"/>
              </a:rPr>
              <a:t/>
            </a:r>
            <a:br>
              <a:rPr lang="en-US" sz="2000" b="0" i="0" dirty="0">
                <a:solidFill>
                  <a:srgbClr val="000000"/>
                </a:solidFill>
                <a:effectLst/>
                <a:latin typeface="Times New Roman" panose="02020603050405020304" pitchFamily="18" charset="0"/>
              </a:rPr>
            </a:br>
            <a:r>
              <a:rPr lang="ar-SA" sz="2000" dirty="0"/>
              <a:t> </a:t>
            </a:r>
          </a:p>
          <a:p>
            <a:pPr algn="just" rtl="1">
              <a:lnSpc>
                <a:spcPct val="150000"/>
              </a:lnSpc>
            </a:pPr>
            <a:endParaRPr lang="en-US" sz="2000" dirty="0"/>
          </a:p>
        </p:txBody>
      </p:sp>
    </p:spTree>
    <p:extLst>
      <p:ext uri="{BB962C8B-B14F-4D97-AF65-F5344CB8AC3E}">
        <p14:creationId xmlns:p14="http://schemas.microsoft.com/office/powerpoint/2010/main" val="40072221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2" name="videoplayback">
            <a:hlinkClick r:id="" action="ppaction://media"/>
            <a:extLst>
              <a:ext uri="{FF2B5EF4-FFF2-40B4-BE49-F238E27FC236}">
                <a16:creationId xmlns="" xmlns:a16="http://schemas.microsoft.com/office/drawing/2014/main" id="{2364D3D7-98A7-FDF5-EDE6-7B715BF77E56}"/>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1133475" y="1304925"/>
            <a:ext cx="9445622" cy="5313163"/>
          </a:xfrm>
          <a:prstGeom prst="rect">
            <a:avLst/>
          </a:prstGeom>
        </p:spPr>
      </p:pic>
      <p:sp>
        <p:nvSpPr>
          <p:cNvPr id="4" name="مربع نص 3">
            <a:extLst>
              <a:ext uri="{FF2B5EF4-FFF2-40B4-BE49-F238E27FC236}">
                <a16:creationId xmlns="" xmlns:a16="http://schemas.microsoft.com/office/drawing/2014/main" id="{E229FF30-0626-4902-7577-19760F2508B9}"/>
              </a:ext>
            </a:extLst>
          </p:cNvPr>
          <p:cNvSpPr txBox="1"/>
          <p:nvPr/>
        </p:nvSpPr>
        <p:spPr>
          <a:xfrm>
            <a:off x="1366109" y="235649"/>
            <a:ext cx="8510462" cy="1015663"/>
          </a:xfrm>
          <a:prstGeom prst="rect">
            <a:avLst/>
          </a:prstGeom>
          <a:noFill/>
        </p:spPr>
        <p:txBody>
          <a:bodyPr wrap="square" rtlCol="0">
            <a:spAutoFit/>
          </a:bodyPr>
          <a:lstStyle/>
          <a:p>
            <a:pPr algn="ctr" rtl="1">
              <a:lnSpc>
                <a:spcPct val="150000"/>
              </a:lnSpc>
            </a:pPr>
            <a:r>
              <a:rPr lang="ar-SA" sz="2800" b="1" dirty="0">
                <a:solidFill>
                  <a:srgbClr val="00AEEF"/>
                </a:solidFill>
              </a:rPr>
              <a:t>فيديو توضيحي لمزايا محتوى </a:t>
            </a:r>
            <a:r>
              <a:rPr lang="en-US" sz="2800" b="1" dirty="0">
                <a:solidFill>
                  <a:srgbClr val="00AEEF"/>
                </a:solidFill>
              </a:rPr>
              <a:t>Amazon A+</a:t>
            </a:r>
            <a:endParaRPr lang="en-US" sz="2800" dirty="0">
              <a:solidFill>
                <a:srgbClr val="00AEEF"/>
              </a:solidFill>
            </a:endParaRPr>
          </a:p>
          <a:p>
            <a:endParaRPr lang="en-US" dirty="0"/>
          </a:p>
        </p:txBody>
      </p:sp>
    </p:spTree>
    <p:extLst>
      <p:ext uri="{BB962C8B-B14F-4D97-AF65-F5344CB8AC3E}">
        <p14:creationId xmlns:p14="http://schemas.microsoft.com/office/powerpoint/2010/main" val="3497234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68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766034" y="1434615"/>
            <a:ext cx="10306594" cy="5486400"/>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endParaRPr lang="en-US" dirty="0"/>
          </a:p>
          <a:p>
            <a:pPr>
              <a:lnSpc>
                <a:spcPct val="150000"/>
              </a:lnSpc>
            </a:pPr>
            <a:endParaRPr lang="en-US" dirty="0"/>
          </a:p>
          <a:p>
            <a:pPr>
              <a:lnSpc>
                <a:spcPct val="150000"/>
              </a:lnSpc>
            </a:pPr>
            <a:r>
              <a:rPr lang="en-US" sz="2000" dirty="0"/>
              <a:t>1-Advertising, Promotion and other aspects of Integrated Marketing </a:t>
            </a:r>
            <a:r>
              <a:rPr lang="en-US" sz="2000" dirty="0" err="1"/>
              <a:t>Communications,Tenth</a:t>
            </a:r>
            <a:r>
              <a:rPr lang="en-US" sz="2000" dirty="0"/>
              <a:t> Edition, J. Craig Andrews and Terence A. </a:t>
            </a:r>
            <a:r>
              <a:rPr lang="en-US" sz="2000" dirty="0" err="1"/>
              <a:t>Shimp</a:t>
            </a:r>
            <a:r>
              <a:rPr lang="en-US" sz="2000" dirty="0"/>
              <a:t>(2018).</a:t>
            </a:r>
          </a:p>
          <a:p>
            <a:pPr>
              <a:lnSpc>
                <a:spcPct val="150000"/>
              </a:lnSpc>
            </a:pPr>
            <a:r>
              <a:rPr lang="en-US" sz="2000" dirty="0"/>
              <a:t>2-Marketing Communications Integrating offline and online with social media PR Smith and Ze Zook, fifth edition (2011)</a:t>
            </a:r>
          </a:p>
          <a:p>
            <a:pPr>
              <a:lnSpc>
                <a:spcPct val="150000"/>
              </a:lnSpc>
            </a:pPr>
            <a:r>
              <a:rPr lang="en-US" sz="2000" dirty="0"/>
              <a:t>3- </a:t>
            </a:r>
            <a:r>
              <a:rPr lang="en-US" sz="2000" dirty="0">
                <a:hlinkClick r:id="rId4"/>
              </a:rPr>
              <a:t>https://sell.amazon.com/brands/case-studies/sony</a:t>
            </a:r>
            <a:r>
              <a:rPr lang="en-US" sz="2000" dirty="0"/>
              <a:t>  </a:t>
            </a:r>
          </a:p>
          <a:p>
            <a:pPr>
              <a:lnSpc>
                <a:spcPct val="150000"/>
              </a:lnSpc>
            </a:pPr>
            <a:r>
              <a:rPr lang="en-US" sz="2000" dirty="0"/>
              <a:t>4- </a:t>
            </a:r>
            <a:r>
              <a:rPr lang="en-US" sz="2000" dirty="0">
                <a:hlinkClick r:id="rId5"/>
              </a:rPr>
              <a:t>https://sell.amazon.com/tools/a-content</a:t>
            </a:r>
            <a:r>
              <a:rPr lang="en-US" sz="2000" dirty="0"/>
              <a:t> </a:t>
            </a:r>
          </a:p>
          <a:p>
            <a:pPr>
              <a:lnSpc>
                <a:spcPct val="150000"/>
              </a:lnSpc>
            </a:pPr>
            <a:r>
              <a:rPr lang="en-US" sz="2000" dirty="0"/>
              <a:t>5- </a:t>
            </a:r>
            <a:r>
              <a:rPr lang="en-US" sz="2000" dirty="0">
                <a:hlinkClick r:id="rId6"/>
              </a:rPr>
              <a:t>https://www.amazon.com/stores/Sony/page/AEA5D08A-7FC6-45D4-B121-C8A6FA25219F</a:t>
            </a:r>
            <a:r>
              <a:rPr lang="en-US" sz="2000" dirty="0"/>
              <a:t>  </a:t>
            </a:r>
          </a:p>
          <a:p>
            <a:pPr>
              <a:lnSpc>
                <a:spcPct val="150000"/>
              </a:lnSpc>
            </a:pPr>
            <a:r>
              <a:rPr lang="en-US" sz="2000" dirty="0"/>
              <a:t>6- </a:t>
            </a:r>
            <a:r>
              <a:rPr lang="en-US" sz="2000" dirty="0">
                <a:hlinkClick r:id="rId7"/>
              </a:rPr>
              <a:t>https://www.zoho.com/commerce/customers/thread-shop/</a:t>
            </a:r>
            <a:r>
              <a:rPr lang="en-US" sz="2000" dirty="0"/>
              <a:t> </a:t>
            </a:r>
          </a:p>
          <a:p>
            <a:pPr>
              <a:lnSpc>
                <a:spcPct val="150000"/>
              </a:lnSpc>
            </a:pPr>
            <a:endParaRPr lang="en-US" sz="2000" dirty="0"/>
          </a:p>
        </p:txBody>
      </p:sp>
    </p:spTree>
    <p:extLst>
      <p:ext uri="{BB962C8B-B14F-4D97-AF65-F5344CB8AC3E}">
        <p14:creationId xmlns:p14="http://schemas.microsoft.com/office/powerpoint/2010/main" val="30362673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992777" y="1680902"/>
            <a:ext cx="9653451" cy="4981155"/>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dirty="0"/>
              <a:t>7- </a:t>
            </a:r>
            <a:r>
              <a:rPr lang="en-US" dirty="0">
                <a:hlinkClick r:id="rId4"/>
              </a:rPr>
              <a:t>https://www.zoho.com/commerce</a:t>
            </a:r>
            <a:endParaRPr lang="en-US" dirty="0"/>
          </a:p>
          <a:p>
            <a:pPr>
              <a:lnSpc>
                <a:spcPct val="150000"/>
              </a:lnSpc>
            </a:pPr>
            <a:r>
              <a:rPr lang="en-US" dirty="0"/>
              <a:t>8- </a:t>
            </a:r>
            <a:r>
              <a:rPr lang="en-US" dirty="0">
                <a:hlinkClick r:id="rId5"/>
              </a:rPr>
              <a:t>https://www.zoho.com/crm</a:t>
            </a:r>
            <a:r>
              <a:rPr lang="en-US" dirty="0"/>
              <a:t>  </a:t>
            </a:r>
          </a:p>
          <a:p>
            <a:pPr>
              <a:lnSpc>
                <a:spcPct val="150000"/>
              </a:lnSpc>
            </a:pPr>
            <a:r>
              <a:rPr lang="en-US" sz="2000" dirty="0"/>
              <a:t>9- </a:t>
            </a:r>
            <a:r>
              <a:rPr lang="en-US" sz="2000" dirty="0">
                <a:hlinkClick r:id="rId6"/>
              </a:rPr>
              <a:t>https://boostedcrm.com/zoho-crm-zia/#:~:text=What%20Is%20Zoho%20CRM%20Zia,customer%20interactions%20with%20personalized%20suggestions</a:t>
            </a:r>
            <a:r>
              <a:rPr lang="en-US" sz="2000" dirty="0"/>
              <a:t>. </a:t>
            </a:r>
          </a:p>
          <a:p>
            <a:pPr>
              <a:lnSpc>
                <a:spcPct val="150000"/>
              </a:lnSpc>
            </a:pPr>
            <a:r>
              <a:rPr lang="en-US" sz="2000" dirty="0"/>
              <a:t>10-  </a:t>
            </a:r>
            <a:r>
              <a:rPr lang="en-US" sz="2000" dirty="0">
                <a:hlinkClick r:id="rId7"/>
              </a:rPr>
              <a:t>https://meet.google.com/landing</a:t>
            </a:r>
            <a:r>
              <a:rPr lang="en-US" sz="2000" dirty="0"/>
              <a:t>  </a:t>
            </a:r>
          </a:p>
          <a:p>
            <a:pPr>
              <a:lnSpc>
                <a:spcPct val="150000"/>
              </a:lnSpc>
            </a:pPr>
            <a:r>
              <a:rPr lang="en-US" sz="2000" dirty="0"/>
              <a:t>11- </a:t>
            </a:r>
            <a:r>
              <a:rPr lang="en-US" sz="2000" dirty="0">
                <a:hlinkClick r:id="rId8"/>
              </a:rPr>
              <a:t>https://www.zoom.com</a:t>
            </a:r>
            <a:r>
              <a:rPr lang="en-US" sz="2000" dirty="0"/>
              <a:t> </a:t>
            </a:r>
          </a:p>
          <a:p>
            <a:pPr>
              <a:lnSpc>
                <a:spcPct val="150000"/>
              </a:lnSpc>
            </a:pPr>
            <a:endParaRPr lang="en-US" sz="2000" dirty="0"/>
          </a:p>
        </p:txBody>
      </p:sp>
    </p:spTree>
    <p:extLst>
      <p:ext uri="{BB962C8B-B14F-4D97-AF65-F5344CB8AC3E}">
        <p14:creationId xmlns:p14="http://schemas.microsoft.com/office/powerpoint/2010/main" val="33859870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rotWithShape="1">
          <a:blip r:embed="rId2">
            <a:extLst>
              <a:ext uri="{28A0092B-C50C-407E-A947-70E740481C1C}">
                <a14:useLocalDpi xmlns:a14="http://schemas.microsoft.com/office/drawing/2010/main" val="0"/>
              </a:ext>
            </a:extLst>
          </a:blip>
          <a:srcRect l="3858" t="3762" r="3678" b="1792"/>
          <a:stretch/>
        </p:blipFill>
        <p:spPr>
          <a:xfrm>
            <a:off x="1" y="1"/>
            <a:ext cx="12174500" cy="6858000"/>
          </a:xfrm>
          <a:prstGeom prst="rect">
            <a:avLst/>
          </a:prstGeom>
        </p:spPr>
      </p:pic>
    </p:spTree>
    <p:extLst>
      <p:ext uri="{BB962C8B-B14F-4D97-AF65-F5344CB8AC3E}">
        <p14:creationId xmlns:p14="http://schemas.microsoft.com/office/powerpoint/2010/main" val="26103499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1A5C6C64-7D9F-4147-B478-5FEEE5971D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infopath/2007/PartnerControls"/>
    <ds:schemaRef ds:uri="http://purl.org/dc/terms/"/>
    <ds:schemaRef ds:uri="http://purl.org/dc/dcmitype/"/>
    <ds:schemaRef ds:uri="688354b5-287c-4cda-825e-1d7935aea40e"/>
    <ds:schemaRef ds:uri="http://purl.org/dc/elements/1.1/"/>
    <ds:schemaRef ds:uri="http://schemas.microsoft.com/office/2006/metadata/properties"/>
    <ds:schemaRef ds:uri="aca13214-df29-4e3c-a050-857c0bf7bd8e"/>
    <ds:schemaRef ds:uri="http://www.w3.org/XML/1998/namespac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3483</TotalTime>
  <Words>2336</Words>
  <Application>Microsoft Office PowerPoint</Application>
  <PresentationFormat>ملء الشاشة</PresentationFormat>
  <Paragraphs>196</Paragraphs>
  <Slides>45</Slides>
  <Notes>43</Notes>
  <HiddenSlides>0</HiddenSlides>
  <MMClips>2</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45</vt:i4>
      </vt:variant>
    </vt:vector>
  </HeadingPairs>
  <TitlesOfParts>
    <vt:vector size="52" baseType="lpstr">
      <vt:lpstr>Alexandria</vt:lpstr>
      <vt:lpstr>Arial</vt:lpstr>
      <vt:lpstr>Calibri</vt:lpstr>
      <vt:lpstr>Calibri Light</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حساب Microsoft</cp:lastModifiedBy>
  <cp:revision>138</cp:revision>
  <dcterms:created xsi:type="dcterms:W3CDTF">2023-04-29T09:08:00Z</dcterms:created>
  <dcterms:modified xsi:type="dcterms:W3CDTF">2025-10-20T12:55:29Z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