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22"/>
  </p:notesMasterIdLst>
  <p:sldIdLst>
    <p:sldId id="260" r:id="rId2"/>
    <p:sldId id="275" r:id="rId3"/>
    <p:sldId id="277" r:id="rId4"/>
    <p:sldId id="278" r:id="rId5"/>
    <p:sldId id="279" r:id="rId6"/>
    <p:sldId id="280" r:id="rId7"/>
    <p:sldId id="281" r:id="rId8"/>
    <p:sldId id="282" r:id="rId9"/>
    <p:sldId id="287" r:id="rId10"/>
    <p:sldId id="283" r:id="rId11"/>
    <p:sldId id="286" r:id="rId12"/>
    <p:sldId id="315" r:id="rId13"/>
    <p:sldId id="284" r:id="rId14"/>
    <p:sldId id="288" r:id="rId15"/>
    <p:sldId id="295" r:id="rId16"/>
    <p:sldId id="296" r:id="rId17"/>
    <p:sldId id="297" r:id="rId18"/>
    <p:sldId id="289" r:id="rId19"/>
    <p:sldId id="285" r:id="rId20"/>
    <p:sldId id="276" r:id="rId2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285" autoAdjust="0"/>
  </p:normalViewPr>
  <p:slideViewPr>
    <p:cSldViewPr snapToGrid="0">
      <p:cViewPr varScale="1">
        <p:scale>
          <a:sx n="62" d="100"/>
          <a:sy n="62" d="100"/>
        </p:scale>
        <p:origin x="804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AB8BF8-D218-4D99-8222-3DB87281439E}" type="datetimeFigureOut">
              <a:rPr lang="en-US" smtClean="0"/>
              <a:t>9/26/2023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83C8A9-2E18-4CDE-808C-35A6F74E129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17765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27817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83C8A9-2E18-4CDE-808C-35A6F74E129F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82992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www.midocean.ae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86093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0647" y="469859"/>
            <a:ext cx="9224681" cy="655264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 algn="just">
              <a:lnSpc>
                <a:spcPct val="150000"/>
              </a:lnSpc>
              <a:defRPr/>
            </a:lvl1pPr>
            <a:lvl2pPr algn="just">
              <a:lnSpc>
                <a:spcPct val="150000"/>
              </a:lnSpc>
              <a:defRPr/>
            </a:lvl2pPr>
            <a:lvl3pPr algn="just">
              <a:lnSpc>
                <a:spcPct val="150000"/>
              </a:lnSpc>
              <a:defRPr/>
            </a:lvl3pPr>
            <a:lvl4pPr algn="just">
              <a:lnSpc>
                <a:spcPct val="150000"/>
              </a:lnSpc>
              <a:defRPr/>
            </a:lvl4pPr>
            <a:lvl5pPr algn="just">
              <a:lnSpc>
                <a:spcPct val="150000"/>
              </a:lnSpc>
              <a:defRPr/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26" name="Date Placeholder 2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27" name="Footer Placeholder 2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28" name="Slide Number Placeholder 2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MGM331 - Principles of Management Information Systems</a:t>
            </a:r>
          </a:p>
        </p:txBody>
      </p:sp>
    </p:spTree>
    <p:extLst>
      <p:ext uri="{BB962C8B-B14F-4D97-AF65-F5344CB8AC3E}">
        <p14:creationId xmlns:p14="http://schemas.microsoft.com/office/powerpoint/2010/main" val="11321717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www.midocean.ae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96359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www.midocean.ae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15560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www.midocean.ae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81144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2"/>
          </p:nvPr>
        </p:nvSpPr>
        <p:spPr>
          <a:xfrm>
            <a:off x="188685" y="6356349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370690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095129" y="6356350"/>
            <a:ext cx="390818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MGM331 - Principles of management information systems</a:t>
            </a:r>
          </a:p>
        </p:txBody>
      </p:sp>
    </p:spTree>
    <p:extLst>
      <p:ext uri="{BB962C8B-B14F-4D97-AF65-F5344CB8AC3E}">
        <p14:creationId xmlns:p14="http://schemas.microsoft.com/office/powerpoint/2010/main" val="599887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www.midocean.ae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75505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www.midocean.ae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36152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www.midocean.ae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25064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www.midocean.ae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64080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www.midocean.ae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05023-E572-4809-A6F3-F6E28DFAE0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114353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88685" y="6443434"/>
            <a:ext cx="41365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949371" y="6436177"/>
            <a:ext cx="172992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z="12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200571" y="6443434"/>
            <a:ext cx="387712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MGM331 - Principles of Management Information Systems</a:t>
            </a:r>
          </a:p>
        </p:txBody>
      </p:sp>
    </p:spTree>
    <p:extLst>
      <p:ext uri="{BB962C8B-B14F-4D97-AF65-F5344CB8AC3E}">
        <p14:creationId xmlns:p14="http://schemas.microsoft.com/office/powerpoint/2010/main" val="26667308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 userDrawn="1"/>
        </p:nvSpPr>
        <p:spPr>
          <a:xfrm>
            <a:off x="188686" y="1304511"/>
            <a:ext cx="11814627" cy="505184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-1" y="469859"/>
            <a:ext cx="9695329" cy="65526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88685" y="1422213"/>
            <a:ext cx="11814627" cy="49341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59656" y="6474053"/>
            <a:ext cx="3478893" cy="37804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242545" y="6486976"/>
            <a:ext cx="370690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095129" y="6486976"/>
            <a:ext cx="390818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MGM331 - Principles of Management Information Systems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08263" y="0"/>
            <a:ext cx="2383737" cy="11251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55590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.png"/><Relationship Id="rId5" Type="http://schemas.openxmlformats.org/officeDocument/2006/relationships/image" Target="../media/image5.sv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1"/>
            <a:ext cx="6668803" cy="4082142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4454270" y="2430469"/>
            <a:ext cx="77377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Governance</a:t>
            </a:r>
          </a:p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PMG 424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274509" y="5448880"/>
            <a:ext cx="7397951" cy="921558"/>
          </a:xfrm>
          <a:prstGeom prst="roundRect">
            <a:avLst/>
          </a:pr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0</a:t>
            </a:r>
          </a:p>
          <a:p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Overview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3152129" y="3769849"/>
            <a:ext cx="18473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8129493" y="5353912"/>
            <a:ext cx="391010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 Hakem Sharari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3666184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525"/>
    </mc:Choice>
    <mc:Fallback xmlns="">
      <p:transition spd="slow" advTm="9525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486" y="469859"/>
            <a:ext cx="9201842" cy="655264"/>
          </a:xfrm>
        </p:spPr>
        <p:txBody>
          <a:bodyPr/>
          <a:lstStyle/>
          <a:p>
            <a:r>
              <a:rPr lang="en-US" dirty="0"/>
              <a:t>Session Outline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en-US" dirty="0"/>
          </a:p>
          <a:p>
            <a:r>
              <a:rPr lang="en-US" dirty="0"/>
              <a:t>PMG 424 - Project Governance</a:t>
            </a:r>
          </a:p>
          <a:p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6B51A59-A9EA-2CC0-B0D0-BF3EF1E27B4A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252806" y="1332613"/>
            <a:ext cx="14873287" cy="49339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sz="2400" dirty="0"/>
              <a:t> Academic Agenda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sz="2400" dirty="0"/>
              <a:t> Course Objectives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sz="2400" dirty="0"/>
              <a:t> Course Description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sz="2400" dirty="0"/>
              <a:t> Learning Outcomes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sz="2400" dirty="0"/>
              <a:t> Topics</a:t>
            </a:r>
          </a:p>
          <a:p>
            <a:pPr marL="285750" indent="-285750">
              <a:lnSpc>
                <a:spcPct val="200000"/>
              </a:lnSpc>
              <a:buFont typeface="Wingdings" panose="05000000000000000000" pitchFamily="2" charset="2"/>
              <a:buChar char="Ø"/>
            </a:pPr>
            <a:r>
              <a:rPr lang="en-US" sz="2400" dirty="0"/>
              <a:t> Conclusion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972050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2DEB3A-961D-8C11-29D5-866CF0B353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Academic Agenda</a:t>
            </a:r>
            <a:br>
              <a:rPr lang="en-US" dirty="0"/>
            </a:br>
            <a:endParaRPr lang="en-US" dirty="0"/>
          </a:p>
        </p:txBody>
      </p:sp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CFA1A614-A017-3781-0A6D-32423298229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849349" y="1422399"/>
            <a:ext cx="8414534" cy="5051653"/>
          </a:xfrm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87299CA-33AE-D642-0A9B-20751074C4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AE0A057-A9E6-FDD0-6511-8B67BD7E83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A2D9C6B-8B50-959A-7F7A-D697BF8082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424 - Project Governance</a:t>
            </a:r>
          </a:p>
        </p:txBody>
      </p:sp>
    </p:spTree>
    <p:extLst>
      <p:ext uri="{BB962C8B-B14F-4D97-AF65-F5344CB8AC3E}">
        <p14:creationId xmlns:p14="http://schemas.microsoft.com/office/powerpoint/2010/main" val="25937162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28FB67-061B-7885-BB77-7FF098972D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Quizzes &amp; Exams</a:t>
            </a: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F41092E7-9E17-10C9-A10C-D3F35E1C798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82706" y="2106202"/>
            <a:ext cx="8626588" cy="3203664"/>
          </a:xfrm>
          <a:prstGeom prst="rect">
            <a:avLst/>
          </a:prstGeom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6DF3F49-8D75-F174-885D-E9D2E59FDB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8B39D98-6BC1-9B64-0BA4-FBC11979D5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C478507-BD98-9B58-7750-2B4331BA69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424 - Project Governance</a:t>
            </a:r>
          </a:p>
        </p:txBody>
      </p:sp>
    </p:spTree>
    <p:extLst>
      <p:ext uri="{BB962C8B-B14F-4D97-AF65-F5344CB8AC3E}">
        <p14:creationId xmlns:p14="http://schemas.microsoft.com/office/powerpoint/2010/main" val="41331326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E07ABD-1C37-B7CB-AAC0-A67A3FA582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Final Exam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08861C4-3058-C3F2-78BD-214B448E9F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E464797-54A1-FC52-A858-1329E24635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8BF8181-1A90-8089-E5B8-14821BC5D4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424 - Project Governance</a:t>
            </a:r>
          </a:p>
        </p:txBody>
      </p:sp>
      <p:pic>
        <p:nvPicPr>
          <p:cNvPr id="11" name="Content Placeholder 10">
            <a:extLst>
              <a:ext uri="{FF2B5EF4-FFF2-40B4-BE49-F238E27FC236}">
                <a16:creationId xmlns:a16="http://schemas.microsoft.com/office/drawing/2014/main" id="{88742810-D71B-FE2F-78B5-8C8AE746451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32899" y="2208944"/>
            <a:ext cx="9770723" cy="3171093"/>
          </a:xfrm>
        </p:spPr>
      </p:pic>
    </p:spTree>
    <p:extLst>
      <p:ext uri="{BB962C8B-B14F-4D97-AF65-F5344CB8AC3E}">
        <p14:creationId xmlns:p14="http://schemas.microsoft.com/office/powerpoint/2010/main" val="185135401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0A67BD-436B-FD6B-E4A9-DA2CE0243D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Obligations and Grading</a:t>
            </a: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5F90610C-8285-238A-CDE3-0DBBF97E785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87012" y="1422400"/>
            <a:ext cx="9544692" cy="4865384"/>
          </a:xfrm>
          <a:prstGeom prst="rect">
            <a:avLst/>
          </a:prstGeom>
        </p:spPr>
      </p:pic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04190A-6335-BC33-6ADD-6E1B014F23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517F40F-1380-E7CE-EBF7-B9D695BC7F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01BC47-218D-6DBB-7CD6-0BC7C77E57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424 - Project Governance</a:t>
            </a:r>
          </a:p>
        </p:txBody>
      </p:sp>
    </p:spTree>
    <p:extLst>
      <p:ext uri="{BB962C8B-B14F-4D97-AF65-F5344CB8AC3E}">
        <p14:creationId xmlns:p14="http://schemas.microsoft.com/office/powerpoint/2010/main" val="9400825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CDF671-E11A-B594-5B75-86780FED53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Course Description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6B6E49-E772-C98A-1773-ED4F76A660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88686" y="1422213"/>
            <a:ext cx="7906443" cy="4934138"/>
          </a:xfrm>
        </p:spPr>
        <p:txBody>
          <a:bodyPr>
            <a:normAutofit/>
          </a:bodyPr>
          <a:lstStyle/>
          <a:p>
            <a:pPr algn="l">
              <a:buFont typeface="Wingdings" panose="05000000000000000000" pitchFamily="2" charset="2"/>
              <a:buChar char="Ø"/>
            </a:pPr>
            <a:r>
              <a:rPr lang="en-US" dirty="0"/>
              <a:t> </a:t>
            </a:r>
            <a:r>
              <a:rPr lang="en-US" sz="2400" dirty="0"/>
              <a:t>Credit Hours: 3 Credit Hours </a:t>
            </a:r>
          </a:p>
          <a:p>
            <a:pPr algn="l">
              <a:buFont typeface="Wingdings" panose="05000000000000000000" pitchFamily="2" charset="2"/>
              <a:buChar char="Ø"/>
            </a:pPr>
            <a:r>
              <a:rPr lang="en-US" sz="2400" dirty="0"/>
              <a:t> The materials and reference for this course will be:</a:t>
            </a:r>
          </a:p>
          <a:p>
            <a:pPr algn="l"/>
            <a:r>
              <a:rPr lang="en-US" sz="2400" dirty="0"/>
              <a:t> The textbook: Project Governance by Ralf Muller</a:t>
            </a:r>
          </a:p>
          <a:p>
            <a:pPr algn="l"/>
            <a:r>
              <a:rPr lang="en-US" sz="2400" dirty="0"/>
              <a:t>Lecture notes and slides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DE94A2B-C9F9-5EF2-D55E-16990EF6CF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45AB21-3B86-298B-0B13-9C2CAFD41D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73CEE32-C11C-BB64-B17D-5ED452F09C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424 - Project Governance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3A8C1C46-8CD8-37F9-6B59-C3CE1C0EC4E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30292" y="1721435"/>
            <a:ext cx="3150368" cy="43356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882743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2BF671-24B0-E0BD-D9BF-8986FB0D9D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Online Lecture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6A35E3-5533-8872-7CE5-2C86748A97A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spcBef>
                <a:spcPts val="1200"/>
              </a:spcBef>
              <a:buFont typeface="Wingdings" panose="05000000000000000000" pitchFamily="2" charset="2"/>
              <a:buChar char="Ø"/>
            </a:pPr>
            <a:r>
              <a:rPr lang="en-US" dirty="0"/>
              <a:t> </a:t>
            </a:r>
            <a:r>
              <a:rPr lang="en-US" sz="2400" dirty="0"/>
              <a:t>Answer your questions/inquiries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 Solve different issues/problems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 Discuss your opinions with the instructor/classmates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 Trigger activities related to previous session topics</a:t>
            </a:r>
          </a:p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FC51DBE-5B47-8181-6BD4-4C824C74F2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DBF027C-DF62-4A94-CE5E-5920FB1C12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482D925-6F01-84FD-F8B0-0114941D78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424 - Project Governance</a:t>
            </a:r>
          </a:p>
        </p:txBody>
      </p:sp>
    </p:spTree>
    <p:extLst>
      <p:ext uri="{BB962C8B-B14F-4D97-AF65-F5344CB8AC3E}">
        <p14:creationId xmlns:p14="http://schemas.microsoft.com/office/powerpoint/2010/main" val="400818979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93469B-2C16-95E4-0643-ADA56F02D9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Course Objectives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D8E2F73-F99D-FC50-B5C0-BCD4C1F2D7D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Introducing the principles of project governance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Using governance to establish a good project structure, harmonizes processes and resources, and provides a smooth path to achieve project goals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Applying governance to remove costly inefficiencies that negatively impact smooth running and reduces the risk of conflict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Providing an opportunity to discuss enterprise projects and other megaprojects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2A5E1A2-AB1F-8AC6-6475-6AA725F44D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E6BCAFA-8178-6A31-33A7-971BF47E2F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E4C2A61-8062-3B3B-2D4E-29D72F3A6E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424 - Project Governance</a:t>
            </a:r>
          </a:p>
        </p:txBody>
      </p:sp>
    </p:spTree>
    <p:extLst>
      <p:ext uri="{BB962C8B-B14F-4D97-AF65-F5344CB8AC3E}">
        <p14:creationId xmlns:p14="http://schemas.microsoft.com/office/powerpoint/2010/main" val="340674477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FA031A-B745-9AD4-DB84-8F3457783A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Learning Outcomes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86C5D9-B4EA-BF67-5996-A5194C6F2C9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l">
              <a:buFont typeface="Wingdings" panose="05000000000000000000" pitchFamily="2" charset="2"/>
              <a:buChar char="Ø"/>
            </a:pPr>
            <a:r>
              <a:rPr lang="en-US" sz="2400" dirty="0"/>
              <a:t> Categorize the core issues of project governance within the context of projects and programs</a:t>
            </a:r>
          </a:p>
          <a:p>
            <a:pPr algn="l">
              <a:buFont typeface="Wingdings" panose="05000000000000000000" pitchFamily="2" charset="2"/>
              <a:buChar char="Ø"/>
            </a:pPr>
            <a:r>
              <a:rPr lang="en-US" sz="2400" dirty="0"/>
              <a:t>Evaluate and critique the strengths and challenges of various governance structures</a:t>
            </a:r>
          </a:p>
          <a:p>
            <a:pPr algn="l">
              <a:buFont typeface="Wingdings" panose="05000000000000000000" pitchFamily="2" charset="2"/>
              <a:buChar char="Ø"/>
            </a:pPr>
            <a:r>
              <a:rPr lang="en-US" sz="2400" dirty="0"/>
              <a:t>Given a large enterprise project, recommend methods and procedures that ensure the project is governed according to best practices</a:t>
            </a:r>
          </a:p>
          <a:p>
            <a:pPr algn="l">
              <a:buFont typeface="Wingdings" panose="05000000000000000000" pitchFamily="2" charset="2"/>
              <a:buChar char="Ø"/>
            </a:pPr>
            <a:r>
              <a:rPr lang="en-US" sz="2400" dirty="0"/>
              <a:t>Evaluate how changes to project scope may impact the project’s schedule, cost, and quality, and create a scope document that will produce the desired project outcomes</a:t>
            </a:r>
          </a:p>
          <a:p>
            <a:pPr algn="l">
              <a:buFont typeface="Wingdings" panose="05000000000000000000" pitchFamily="2" charset="2"/>
              <a:buChar char="Ø"/>
            </a:pPr>
            <a:endParaRPr lang="en-US" sz="2400" dirty="0"/>
          </a:p>
          <a:p>
            <a:pPr algn="l">
              <a:buFont typeface="Wingdings" panose="05000000000000000000" pitchFamily="2" charset="2"/>
              <a:buChar char="Ø"/>
            </a:pP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C2F59C-10F1-530D-C0F1-213363081B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DCF4D41-40E0-7C5A-CE45-E5E2C878B1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AD32CC4-2F92-B110-8484-840002EAEA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424 - Project Governance</a:t>
            </a:r>
          </a:p>
        </p:txBody>
      </p:sp>
    </p:spTree>
    <p:extLst>
      <p:ext uri="{BB962C8B-B14F-4D97-AF65-F5344CB8AC3E}">
        <p14:creationId xmlns:p14="http://schemas.microsoft.com/office/powerpoint/2010/main" val="23680458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B40D89-E8C3-E21B-3355-C6E725E0ED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Course Topics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774CF2-3493-9474-0293-CFB83D25A5F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en-US" sz="2400" dirty="0"/>
              <a:t>Definition of governance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dirty="0"/>
              <a:t>Types of governance structures and management scope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dirty="0"/>
              <a:t>Creating governance structures and processes associated with project‐scope management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dirty="0"/>
              <a:t>Creating a transparent and accountable organization with well‐defined. roles and that is based on transparency and accountability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2400" dirty="0"/>
              <a:t>Understanding project ownership versus asset ownership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E8329F0-94FA-56F0-FB51-563281D153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06F2F3D-CDD0-7478-D6C3-E3E2176CAB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F5D0506-A0B5-73EF-BAF8-830E9448B8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424 - Project Governance</a:t>
            </a:r>
          </a:p>
        </p:txBody>
      </p:sp>
    </p:spTree>
    <p:extLst>
      <p:ext uri="{BB962C8B-B14F-4D97-AF65-F5344CB8AC3E}">
        <p14:creationId xmlns:p14="http://schemas.microsoft.com/office/powerpoint/2010/main" val="212792981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B81F32-33D2-4EE1-F54F-ED998B3BAB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Course Topics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7E0BD5-74E6-B59B-D5BD-BF145353F9A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0" indent="-457200">
              <a:buFont typeface="+mj-lt"/>
              <a:buAutoNum type="arabicPeriod" startAt="6"/>
            </a:pPr>
            <a:r>
              <a:rPr lang="en-US" sz="2400" dirty="0"/>
              <a:t>Understanding project governance structures in large projects, programs, or portfolios</a:t>
            </a:r>
          </a:p>
          <a:p>
            <a:pPr marL="457200" indent="-457200">
              <a:buFont typeface="+mj-lt"/>
              <a:buAutoNum type="arabicPeriod" startAt="6"/>
            </a:pPr>
            <a:r>
              <a:rPr lang="en-US" sz="2400" dirty="0"/>
              <a:t>Understanding the roles of governance in decision making, risk management, including opportunity management and threat management, and resource allocation</a:t>
            </a:r>
          </a:p>
          <a:p>
            <a:pPr marL="457200" indent="-457200">
              <a:buFont typeface="+mj-lt"/>
              <a:buAutoNum type="arabicPeriod" startAt="6"/>
            </a:pPr>
            <a:r>
              <a:rPr lang="en-US" sz="2400" dirty="0"/>
              <a:t>Verification and validation</a:t>
            </a:r>
          </a:p>
          <a:p>
            <a:pPr marL="457200" indent="-457200">
              <a:buFont typeface="+mj-lt"/>
              <a:buAutoNum type="arabicPeriod" startAt="6"/>
            </a:pPr>
            <a:r>
              <a:rPr lang="en-US" sz="2400" dirty="0"/>
              <a:t>Enterprise PM</a:t>
            </a:r>
          </a:p>
          <a:p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A7305B3-A842-CF36-0D7A-F51F02D77D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B81A08F-8405-417A-B9B4-89C21EC355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270636B-5927-9D74-D7E9-991F8F2959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424 - Project Governance</a:t>
            </a:r>
          </a:p>
        </p:txBody>
      </p:sp>
    </p:spTree>
    <p:extLst>
      <p:ext uri="{BB962C8B-B14F-4D97-AF65-F5344CB8AC3E}">
        <p14:creationId xmlns:p14="http://schemas.microsoft.com/office/powerpoint/2010/main" val="52186339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D9A52C4-C573-E4D7-1F35-DD220F0A85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Areas of Discussion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917366C-6B74-180E-37D1-5D3EDBE21CC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What is governance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Why do we need governance?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Definitions of governance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Governance theories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Governance of projects and project management as a subset of corporate governance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Paradigms for project and project management governance 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3DB47EF-8AB9-3FCB-4971-F6692286F5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Lecture 0 - Overview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1C9134-36E8-10EA-D1B7-7EDAF76363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4732909-165A-5CFF-28FA-96ED10363B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424 - Project Governance</a:t>
            </a:r>
          </a:p>
        </p:txBody>
      </p:sp>
    </p:spTree>
    <p:extLst>
      <p:ext uri="{BB962C8B-B14F-4D97-AF65-F5344CB8AC3E}">
        <p14:creationId xmlns:p14="http://schemas.microsoft.com/office/powerpoint/2010/main" val="374107014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BAC2C1-7007-AD95-D596-D01102F081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Areas of Discussion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3B4314B-FA0B-AA88-8627-5F6256F8876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Migrating to a project-based organization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Organizational context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How much project management is enough?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Key roles and individuals in the framework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488A9EA-6F02-F6F0-62A0-48EF8480C9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4E509CF-56A2-EEB9-3566-C69C00F12F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43953B-2365-35C2-1DA6-CBBDAB1B5D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424 - Project Governance</a:t>
            </a:r>
          </a:p>
        </p:txBody>
      </p:sp>
    </p:spTree>
    <p:extLst>
      <p:ext uri="{BB962C8B-B14F-4D97-AF65-F5344CB8AC3E}">
        <p14:creationId xmlns:p14="http://schemas.microsoft.com/office/powerpoint/2010/main" val="219688946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285BB6-69CF-CE36-7F8F-7A3910E78B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Areas of Discussion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2B0E12-D5BB-C699-72A8-2B669998DF1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Projects as temporary organizations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Institutions responsible for governance of projects and project management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Institutions for governance of projects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Institutions for governance of project management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Existing standards and guidelines</a:t>
            </a:r>
          </a:p>
          <a:p>
            <a:pPr>
              <a:buFont typeface="Wingdings" panose="05000000000000000000" pitchFamily="2" charset="2"/>
              <a:buChar char="Ø"/>
            </a:pPr>
            <a:endParaRPr lang="en-US" sz="240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9281BA7-0947-3A0B-E2C4-9C730BC30D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AAC2FB-4263-5A12-59DA-6ABC297563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47B30C8-B9F6-C3E6-C2C2-BB7C6DB875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424 - Project Governance</a:t>
            </a:r>
          </a:p>
        </p:txBody>
      </p:sp>
    </p:spTree>
    <p:extLst>
      <p:ext uri="{BB962C8B-B14F-4D97-AF65-F5344CB8AC3E}">
        <p14:creationId xmlns:p14="http://schemas.microsoft.com/office/powerpoint/2010/main" val="428652611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5C91D3-0A75-2025-C490-0BD1BCA54B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Areas of Discussion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97E977A-CD79-024F-A9C7-744F0176088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What is project ownership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What is asset ownership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The difference between project ownership versus asset ownership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Why we need to differentiate between project ownership versus asset ownership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Programs and portfolios as a form of governance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Governance of project portfolios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DDAC690-5936-C6A0-753B-7ABF03F504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FECB2E-7B53-E401-6A1D-FA68A929D6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E55F531-E84B-A2F3-D73C-0AF32B4DE5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424 - Project Governance</a:t>
            </a:r>
          </a:p>
        </p:txBody>
      </p:sp>
    </p:spTree>
    <p:extLst>
      <p:ext uri="{BB962C8B-B14F-4D97-AF65-F5344CB8AC3E}">
        <p14:creationId xmlns:p14="http://schemas.microsoft.com/office/powerpoint/2010/main" val="24745219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D9575E-60A7-E621-6B81-4C7FFB126F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Areas of Discussion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2E1984D-B244-36C4-C1EB-CA80028A9A2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Governance of programs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Understanding decision-making.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The relationship between decision-making and governance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 How governance can help identifying and addressing or managing opportunities and threats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The interlink between governance and resource allocation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Linking governance of projects, programs and portfolios </a:t>
            </a:r>
          </a:p>
          <a:p>
            <a:pPr>
              <a:buFont typeface="Wingdings" panose="05000000000000000000" pitchFamily="2" charset="2"/>
              <a:buChar char="Ø"/>
            </a:pPr>
            <a:endParaRPr lang="en-US" sz="2400" dirty="0"/>
          </a:p>
          <a:p>
            <a:pPr>
              <a:buFont typeface="Wingdings" panose="05000000000000000000" pitchFamily="2" charset="2"/>
              <a:buChar char="Ø"/>
            </a:pPr>
            <a:endParaRPr lang="en-US" sz="240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B521067-AEEA-3DA9-6762-9FBC08F8D8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D0F5F5-AA6A-CE3F-8A09-069318A60F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9ED43EA-72E8-73DF-BDA0-C150A27B94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424 - Project Governance</a:t>
            </a:r>
          </a:p>
        </p:txBody>
      </p:sp>
    </p:spTree>
    <p:extLst>
      <p:ext uri="{BB962C8B-B14F-4D97-AF65-F5344CB8AC3E}">
        <p14:creationId xmlns:p14="http://schemas.microsoft.com/office/powerpoint/2010/main" val="217286776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96E6FF-C229-CCF2-46AF-DE6F58F33E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Areas of Discussion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6744B7-63F1-2D76-A0F2-964CA45E469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A model for Governance of Projects, Programs and Portfolios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The future of project governance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Managing projects on a companywide scale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Implementing strategies and processes to streamline and improve the effectiveness of project management on a large scale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US" sz="2400" dirty="0"/>
              <a:t>Creating a project management department</a:t>
            </a:r>
          </a:p>
          <a:p>
            <a:pPr>
              <a:buFont typeface="Wingdings" panose="05000000000000000000" pitchFamily="2" charset="2"/>
              <a:buChar char="Ø"/>
            </a:pPr>
            <a:endParaRPr lang="en-US" sz="240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EA7359B-93F1-F1A8-409A-5D6D0FF904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Lecture 0 - Overview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4541DF-A04E-9CCC-7890-5CD78FD6C9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DA08F66-F235-46AC-0917-0CEC538E63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424 - Project Governance</a:t>
            </a:r>
          </a:p>
        </p:txBody>
      </p:sp>
    </p:spTree>
    <p:extLst>
      <p:ext uri="{BB962C8B-B14F-4D97-AF65-F5344CB8AC3E}">
        <p14:creationId xmlns:p14="http://schemas.microsoft.com/office/powerpoint/2010/main" val="403281518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D9EA6D-D8B8-0343-967E-B7A7E6D88C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Conclusion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ECEC8BE-E058-6DF8-6CD6-6258F0E0D7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3950BD-22BA-714A-D7C0-34760B3791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DEAEED8-BA16-CF4B-B8C9-03489139F9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/>
              <a:t>PMG 424 - Project Governance</a:t>
            </a:r>
          </a:p>
        </p:txBody>
      </p:sp>
      <p:graphicFrame>
        <p:nvGraphicFramePr>
          <p:cNvPr id="9" name="Table 9">
            <a:extLst>
              <a:ext uri="{FF2B5EF4-FFF2-40B4-BE49-F238E27FC236}">
                <a16:creationId xmlns:a16="http://schemas.microsoft.com/office/drawing/2014/main" id="{30FEDB7C-9908-8139-99F2-8D9CB649049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79125516"/>
              </p:ext>
            </p:extLst>
          </p:nvPr>
        </p:nvGraphicFramePr>
        <p:xfrm>
          <a:off x="231555" y="1356190"/>
          <a:ext cx="11728886" cy="503195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12525">
                  <a:extLst>
                    <a:ext uri="{9D8B030D-6E8A-4147-A177-3AD203B41FA5}">
                      <a16:colId xmlns:a16="http://schemas.microsoft.com/office/drawing/2014/main" val="3938359887"/>
                    </a:ext>
                  </a:extLst>
                </a:gridCol>
                <a:gridCol w="8116361">
                  <a:extLst>
                    <a:ext uri="{9D8B030D-6E8A-4147-A177-3AD203B41FA5}">
                      <a16:colId xmlns:a16="http://schemas.microsoft.com/office/drawing/2014/main" val="3395354944"/>
                    </a:ext>
                  </a:extLst>
                </a:gridCol>
              </a:tblGrid>
              <a:tr h="38352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Times New Roman"/>
                          <a:ea typeface="+mn-ea"/>
                          <a:cs typeface="Times New Roman"/>
                        </a:rPr>
                        <a:t>Definition of governance</a:t>
                      </a: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imes New Roman"/>
                          <a:ea typeface="+mn-ea"/>
                          <a:cs typeface="Times New Roman"/>
                        </a:rPr>
                        <a:t>Defining governance and why we need it.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29446786"/>
                  </a:ext>
                </a:extLst>
              </a:tr>
              <a:tr h="59056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Types of Governance Structures</a:t>
                      </a:r>
                      <a:endParaRPr kumimoji="0" lang="en-US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uLnTx/>
                        <a:uFillTx/>
                        <a:latin typeface="Times New Roman"/>
                        <a:ea typeface="+mn-ea"/>
                        <a:cs typeface="Times New Roman"/>
                      </a:endParaRP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Exploring existing governance theories, paradigms, and structures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93020391"/>
                  </a:ext>
                </a:extLst>
              </a:tr>
              <a:tr h="59892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Creating Project-focused Governance Structures</a:t>
                      </a:r>
                      <a:endParaRPr kumimoji="0" lang="en-US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uLnTx/>
                        <a:uFillTx/>
                        <a:latin typeface="Times New Roman"/>
                        <a:ea typeface="+mn-ea"/>
                        <a:cs typeface="Times New Roman"/>
                      </a:endParaRP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Understanding governance in the context and scope of project management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44898688"/>
                  </a:ext>
                </a:extLst>
              </a:tr>
              <a:tr h="66197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Transparent and Accountable Organizations</a:t>
                      </a:r>
                      <a:endParaRPr kumimoji="0" lang="en-US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uLnTx/>
                        <a:uFillTx/>
                        <a:latin typeface="Times New Roman"/>
                        <a:ea typeface="+mn-ea"/>
                        <a:cs typeface="Times New Roman"/>
                      </a:endParaRP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Discussing how to create transparent and accountable organizations and the main roles needed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29119792"/>
                  </a:ext>
                </a:extLst>
              </a:tr>
              <a:tr h="38352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Project Ownership vs Asset Ownership</a:t>
                      </a:r>
                      <a:endParaRPr kumimoji="0" lang="en-US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uLnTx/>
                        <a:uFillTx/>
                        <a:latin typeface="Times New Roman"/>
                        <a:ea typeface="+mn-ea"/>
                        <a:cs typeface="Times New Roman"/>
                      </a:endParaRP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Differentiating between project ownership and asset ownership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8248008"/>
                  </a:ext>
                </a:extLst>
              </a:tr>
              <a:tr h="66197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Understanding Project Governance Structures</a:t>
                      </a:r>
                      <a:endParaRPr kumimoji="0" lang="en-US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uLnTx/>
                        <a:uFillTx/>
                        <a:latin typeface="Times New Roman"/>
                        <a:ea typeface="+mn-ea"/>
                        <a:cs typeface="Times New Roman"/>
                      </a:endParaRP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Understanding governance structures within different scales of projects, programs, and portfolios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46246941"/>
                  </a:ext>
                </a:extLst>
              </a:tr>
              <a:tr h="66197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Governance, Decisions, Risks, and Resources</a:t>
                      </a:r>
                      <a:endParaRPr kumimoji="0" lang="en-US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uLnTx/>
                        <a:uFillTx/>
                        <a:latin typeface="Times New Roman"/>
                        <a:ea typeface="+mn-ea"/>
                        <a:cs typeface="Times New Roman"/>
                      </a:endParaRP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Clarifying the interlink between governance and decision-making, risk management, and resource allocation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72842042"/>
                  </a:ext>
                </a:extLst>
              </a:tr>
              <a:tr h="661973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Times New Roman"/>
                          <a:ea typeface="+mn-ea"/>
                          <a:cs typeface="Times New Roman"/>
                        </a:rPr>
                        <a:t>Verification and Validation</a:t>
                      </a: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Presenting a model for governance of projects, programs and portfolios, and envisaging the future of project governance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48305417"/>
                  </a:ext>
                </a:extLst>
              </a:tr>
              <a:tr h="42752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uLnTx/>
                          <a:uFillTx/>
                          <a:latin typeface="Times New Roman"/>
                          <a:ea typeface="+mn-ea"/>
                          <a:cs typeface="Times New Roman"/>
                        </a:rPr>
                        <a:t>Enterprise PM</a:t>
                      </a: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Describing how projects on a companywide scale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1614098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722251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Reference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Lecture 0 - Overview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>
                <a:solidFill>
                  <a:schemeClr val="bg1"/>
                </a:solidFill>
              </a:rPr>
              <a:t>www.midocean.ae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/>
              <a:t>PMG 424 - Project Governance</a:t>
            </a:r>
            <a:endParaRPr lang="en-US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5E27AAC-6D8A-F29D-F718-A725BA54A9C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11712" y="2137025"/>
            <a:ext cx="4283418" cy="42511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17339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ana">
      <a:majorFont>
        <a:latin typeface="Times New Roman"/>
        <a:ea typeface=""/>
        <a:cs typeface="Times New Roman"/>
      </a:majorFont>
      <a:minorFont>
        <a:latin typeface="Times New Roman"/>
        <a:ea typeface=""/>
        <a:cs typeface="Times New Roma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1690</TotalTime>
  <Words>964</Words>
  <Application>Microsoft Office PowerPoint</Application>
  <PresentationFormat>Widescreen</PresentationFormat>
  <Paragraphs>167</Paragraphs>
  <Slides>20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5" baseType="lpstr">
      <vt:lpstr>Arial</vt:lpstr>
      <vt:lpstr>Calibri</vt:lpstr>
      <vt:lpstr>Times New Roman</vt:lpstr>
      <vt:lpstr>Wingdings</vt:lpstr>
      <vt:lpstr>Office Theme</vt:lpstr>
      <vt:lpstr>PowerPoint Presentation</vt:lpstr>
      <vt:lpstr>Session Outline</vt:lpstr>
      <vt:lpstr>Academic Agenda </vt:lpstr>
      <vt:lpstr>Quizzes &amp; Exams</vt:lpstr>
      <vt:lpstr>Final Exam</vt:lpstr>
      <vt:lpstr>Obligations and Grading</vt:lpstr>
      <vt:lpstr>Course Description</vt:lpstr>
      <vt:lpstr>Online Lecture</vt:lpstr>
      <vt:lpstr>Course Objectives</vt:lpstr>
      <vt:lpstr>Learning Outcomes</vt:lpstr>
      <vt:lpstr>Course Topics</vt:lpstr>
      <vt:lpstr>Course Topics</vt:lpstr>
      <vt:lpstr>Areas of Discussion</vt:lpstr>
      <vt:lpstr>Areas of Discussion</vt:lpstr>
      <vt:lpstr>Areas of Discussion</vt:lpstr>
      <vt:lpstr>Areas of Discussion</vt:lpstr>
      <vt:lpstr>Areas of Discussion</vt:lpstr>
      <vt:lpstr>Areas of Discussion</vt:lpstr>
      <vt:lpstr>Conclusion</vt:lpstr>
      <vt:lpstr>Reference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zwa</dc:creator>
  <cp:lastModifiedBy>Dr Hakem Sharari</cp:lastModifiedBy>
  <cp:revision>114</cp:revision>
  <dcterms:created xsi:type="dcterms:W3CDTF">2023-09-12T14:13:52Z</dcterms:created>
  <dcterms:modified xsi:type="dcterms:W3CDTF">2023-09-26T13:22:25Z</dcterms:modified>
</cp:coreProperties>
</file>